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29"/>
  </p:notesMasterIdLst>
  <p:sldIdLst>
    <p:sldId id="256" r:id="rId3"/>
    <p:sldId id="257" r:id="rId4"/>
    <p:sldId id="295" r:id="rId5"/>
    <p:sldId id="269" r:id="rId6"/>
    <p:sldId id="276" r:id="rId7"/>
    <p:sldId id="270" r:id="rId8"/>
    <p:sldId id="271" r:id="rId9"/>
    <p:sldId id="272" r:id="rId10"/>
    <p:sldId id="286" r:id="rId11"/>
    <p:sldId id="285" r:id="rId12"/>
    <p:sldId id="284" r:id="rId13"/>
    <p:sldId id="261" r:id="rId14"/>
    <p:sldId id="283" r:id="rId15"/>
    <p:sldId id="277" r:id="rId16"/>
    <p:sldId id="278" r:id="rId17"/>
    <p:sldId id="282" r:id="rId18"/>
    <p:sldId id="274" r:id="rId19"/>
    <p:sldId id="296" r:id="rId20"/>
    <p:sldId id="275" r:id="rId21"/>
    <p:sldId id="287" r:id="rId22"/>
    <p:sldId id="288" r:id="rId23"/>
    <p:sldId id="289" r:id="rId24"/>
    <p:sldId id="290" r:id="rId25"/>
    <p:sldId id="293" r:id="rId26"/>
    <p:sldId id="294" r:id="rId27"/>
    <p:sldId id="29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BF5"/>
    <a:srgbClr val="E3E7F6"/>
    <a:srgbClr val="D0D5EB"/>
    <a:srgbClr val="1877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662" autoAdjust="0"/>
    <p:restoredTop sz="88932"/>
  </p:normalViewPr>
  <p:slideViewPr>
    <p:cSldViewPr snapToGrid="0" snapToObjects="1">
      <p:cViewPr varScale="1">
        <p:scale>
          <a:sx n="92" d="100"/>
          <a:sy n="92" d="100"/>
        </p:scale>
        <p:origin x="43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1F19EF-8418-42B9-836B-833A73555641}"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8E5B2158-D8D5-46D3-AB03-1E509358BFEE}">
      <dgm:prSet phldrT="[Text]"/>
      <dgm:spPr>
        <a:solidFill>
          <a:schemeClr val="accent1">
            <a:lumMod val="75000"/>
          </a:schemeClr>
        </a:solidFill>
      </dgm:spPr>
      <dgm:t>
        <a:bodyPr/>
        <a:lstStyle/>
        <a:p>
          <a:r>
            <a:rPr lang="en-US" dirty="0"/>
            <a:t>PubMed </a:t>
          </a:r>
        </a:p>
        <a:p>
          <a:r>
            <a:rPr lang="en-US" dirty="0"/>
            <a:t>28.3M</a:t>
          </a:r>
        </a:p>
      </dgm:t>
    </dgm:pt>
    <dgm:pt modelId="{0587ADA4-2403-4AB9-A889-B4DC11AF42C0}" type="parTrans" cxnId="{A54E14E2-AFAF-4923-9120-D1FF36392DC7}">
      <dgm:prSet/>
      <dgm:spPr/>
      <dgm:t>
        <a:bodyPr/>
        <a:lstStyle/>
        <a:p>
          <a:endParaRPr lang="en-US"/>
        </a:p>
      </dgm:t>
    </dgm:pt>
    <dgm:pt modelId="{09C544B3-10B1-4AF0-84B6-B7B944A347A6}" type="sibTrans" cxnId="{A54E14E2-AFAF-4923-9120-D1FF36392DC7}">
      <dgm:prSet/>
      <dgm:spPr/>
      <dgm:t>
        <a:bodyPr/>
        <a:lstStyle/>
        <a:p>
          <a:endParaRPr lang="en-US"/>
        </a:p>
      </dgm:t>
    </dgm:pt>
    <dgm:pt modelId="{119CD5E6-9B7C-48B6-96F0-FCA0114823AF}">
      <dgm:prSet phldrT="[Text]"/>
      <dgm:spPr>
        <a:solidFill>
          <a:srgbClr val="FFC000"/>
        </a:solidFill>
      </dgm:spPr>
      <dgm:t>
        <a:bodyPr/>
        <a:lstStyle/>
        <a:p>
          <a:r>
            <a:rPr lang="en-US" dirty="0">
              <a:solidFill>
                <a:schemeClr val="tx2">
                  <a:lumMod val="75000"/>
                </a:schemeClr>
              </a:solidFill>
            </a:rPr>
            <a:t>MEDLINE</a:t>
          </a:r>
        </a:p>
        <a:p>
          <a:r>
            <a:rPr lang="en-US">
              <a:solidFill>
                <a:schemeClr val="tx2">
                  <a:lumMod val="75000"/>
                </a:schemeClr>
              </a:solidFill>
            </a:rPr>
            <a:t>24.8M</a:t>
          </a:r>
          <a:endParaRPr lang="en-US" dirty="0">
            <a:solidFill>
              <a:schemeClr val="tx2">
                <a:lumMod val="75000"/>
              </a:schemeClr>
            </a:solidFill>
          </a:endParaRPr>
        </a:p>
      </dgm:t>
    </dgm:pt>
    <dgm:pt modelId="{3251878C-65E8-465E-9252-DCE0625C679F}" type="parTrans" cxnId="{295DB9A4-1501-4C3D-A9C4-23536A79D32C}">
      <dgm:prSet/>
      <dgm:spPr/>
      <dgm:t>
        <a:bodyPr/>
        <a:lstStyle/>
        <a:p>
          <a:endParaRPr lang="en-US"/>
        </a:p>
      </dgm:t>
    </dgm:pt>
    <dgm:pt modelId="{208DF0BE-40D1-4536-A769-780017139E5A}" type="sibTrans" cxnId="{295DB9A4-1501-4C3D-A9C4-23536A79D32C}">
      <dgm:prSet/>
      <dgm:spPr/>
      <dgm:t>
        <a:bodyPr/>
        <a:lstStyle/>
        <a:p>
          <a:endParaRPr lang="en-US"/>
        </a:p>
      </dgm:t>
    </dgm:pt>
    <dgm:pt modelId="{D5877169-69E3-43DB-8452-83D18CEA9801}" type="pres">
      <dgm:prSet presAssocID="{991F19EF-8418-42B9-836B-833A73555641}" presName="Name0" presStyleCnt="0">
        <dgm:presLayoutVars>
          <dgm:chMax val="7"/>
          <dgm:resizeHandles val="exact"/>
        </dgm:presLayoutVars>
      </dgm:prSet>
      <dgm:spPr/>
    </dgm:pt>
    <dgm:pt modelId="{02E99836-27F5-47D9-A54C-17BDD374104C}" type="pres">
      <dgm:prSet presAssocID="{991F19EF-8418-42B9-836B-833A73555641}" presName="comp1" presStyleCnt="0"/>
      <dgm:spPr/>
    </dgm:pt>
    <dgm:pt modelId="{D5EDA5CC-39FA-4206-A784-E778327EA82A}" type="pres">
      <dgm:prSet presAssocID="{991F19EF-8418-42B9-836B-833A73555641}" presName="circle1" presStyleLbl="node1" presStyleIdx="0" presStyleCnt="2"/>
      <dgm:spPr/>
    </dgm:pt>
    <dgm:pt modelId="{0362AF29-F92C-4A50-B269-E32715C0D71B}" type="pres">
      <dgm:prSet presAssocID="{991F19EF-8418-42B9-836B-833A73555641}" presName="c1text" presStyleLbl="node1" presStyleIdx="0" presStyleCnt="2">
        <dgm:presLayoutVars>
          <dgm:bulletEnabled val="1"/>
        </dgm:presLayoutVars>
      </dgm:prSet>
      <dgm:spPr/>
    </dgm:pt>
    <dgm:pt modelId="{FB2ABAFF-8764-4056-BB53-1C23A3545BB7}" type="pres">
      <dgm:prSet presAssocID="{991F19EF-8418-42B9-836B-833A73555641}" presName="comp2" presStyleCnt="0"/>
      <dgm:spPr/>
    </dgm:pt>
    <dgm:pt modelId="{7948299D-6521-4574-A822-A8F07E786D0C}" type="pres">
      <dgm:prSet presAssocID="{991F19EF-8418-42B9-836B-833A73555641}" presName="circle2" presStyleLbl="node1" presStyleIdx="1" presStyleCnt="2"/>
      <dgm:spPr/>
    </dgm:pt>
    <dgm:pt modelId="{0F337458-684A-4FF8-9A72-5385A74D23B2}" type="pres">
      <dgm:prSet presAssocID="{991F19EF-8418-42B9-836B-833A73555641}" presName="c2text" presStyleLbl="node1" presStyleIdx="1" presStyleCnt="2">
        <dgm:presLayoutVars>
          <dgm:bulletEnabled val="1"/>
        </dgm:presLayoutVars>
      </dgm:prSet>
      <dgm:spPr/>
    </dgm:pt>
  </dgm:ptLst>
  <dgm:cxnLst>
    <dgm:cxn modelId="{9E1DD01E-74EA-524A-B024-FD97B6EADB93}" type="presOf" srcId="{8E5B2158-D8D5-46D3-AB03-1E509358BFEE}" destId="{D5EDA5CC-39FA-4206-A784-E778327EA82A}" srcOrd="0" destOrd="0" presId="urn:microsoft.com/office/officeart/2005/8/layout/venn2"/>
    <dgm:cxn modelId="{8E332730-2E1F-004A-9CFF-EC8FFC3C8415}" type="presOf" srcId="{119CD5E6-9B7C-48B6-96F0-FCA0114823AF}" destId="{7948299D-6521-4574-A822-A8F07E786D0C}" srcOrd="0" destOrd="0" presId="urn:microsoft.com/office/officeart/2005/8/layout/venn2"/>
    <dgm:cxn modelId="{C9027353-26CB-444D-98B0-6BA16E6CAB95}" type="presOf" srcId="{8E5B2158-D8D5-46D3-AB03-1E509358BFEE}" destId="{0362AF29-F92C-4A50-B269-E32715C0D71B}" srcOrd="1" destOrd="0" presId="urn:microsoft.com/office/officeart/2005/8/layout/venn2"/>
    <dgm:cxn modelId="{295DB9A4-1501-4C3D-A9C4-23536A79D32C}" srcId="{991F19EF-8418-42B9-836B-833A73555641}" destId="{119CD5E6-9B7C-48B6-96F0-FCA0114823AF}" srcOrd="1" destOrd="0" parTransId="{3251878C-65E8-465E-9252-DCE0625C679F}" sibTransId="{208DF0BE-40D1-4536-A769-780017139E5A}"/>
    <dgm:cxn modelId="{365799A5-8BFE-1F4C-A9DE-E9BF8F4EC0E2}" type="presOf" srcId="{991F19EF-8418-42B9-836B-833A73555641}" destId="{D5877169-69E3-43DB-8452-83D18CEA9801}" srcOrd="0" destOrd="0" presId="urn:microsoft.com/office/officeart/2005/8/layout/venn2"/>
    <dgm:cxn modelId="{DBE67CD0-E47B-9643-B204-A47A8325B3EB}" type="presOf" srcId="{119CD5E6-9B7C-48B6-96F0-FCA0114823AF}" destId="{0F337458-684A-4FF8-9A72-5385A74D23B2}" srcOrd="1" destOrd="0" presId="urn:microsoft.com/office/officeart/2005/8/layout/venn2"/>
    <dgm:cxn modelId="{A54E14E2-AFAF-4923-9120-D1FF36392DC7}" srcId="{991F19EF-8418-42B9-836B-833A73555641}" destId="{8E5B2158-D8D5-46D3-AB03-1E509358BFEE}" srcOrd="0" destOrd="0" parTransId="{0587ADA4-2403-4AB9-A889-B4DC11AF42C0}" sibTransId="{09C544B3-10B1-4AF0-84B6-B7B944A347A6}"/>
    <dgm:cxn modelId="{F3E0CB90-8342-8343-B669-43C9D8798355}" type="presParOf" srcId="{D5877169-69E3-43DB-8452-83D18CEA9801}" destId="{02E99836-27F5-47D9-A54C-17BDD374104C}" srcOrd="0" destOrd="0" presId="urn:microsoft.com/office/officeart/2005/8/layout/venn2"/>
    <dgm:cxn modelId="{9F186170-194D-8241-9D83-FCDBDBC76EE9}" type="presParOf" srcId="{02E99836-27F5-47D9-A54C-17BDD374104C}" destId="{D5EDA5CC-39FA-4206-A784-E778327EA82A}" srcOrd="0" destOrd="0" presId="urn:microsoft.com/office/officeart/2005/8/layout/venn2"/>
    <dgm:cxn modelId="{2919F501-0FFC-1E48-92DA-AEAB40A1D7A1}" type="presParOf" srcId="{02E99836-27F5-47D9-A54C-17BDD374104C}" destId="{0362AF29-F92C-4A50-B269-E32715C0D71B}" srcOrd="1" destOrd="0" presId="urn:microsoft.com/office/officeart/2005/8/layout/venn2"/>
    <dgm:cxn modelId="{788654F9-F19D-BF4E-94F2-A40CF481E58E}" type="presParOf" srcId="{D5877169-69E3-43DB-8452-83D18CEA9801}" destId="{FB2ABAFF-8764-4056-BB53-1C23A3545BB7}" srcOrd="1" destOrd="0" presId="urn:microsoft.com/office/officeart/2005/8/layout/venn2"/>
    <dgm:cxn modelId="{D171BC45-2577-8A4C-AAC3-EC28077582D1}" type="presParOf" srcId="{FB2ABAFF-8764-4056-BB53-1C23A3545BB7}" destId="{7948299D-6521-4574-A822-A8F07E786D0C}" srcOrd="0" destOrd="0" presId="urn:microsoft.com/office/officeart/2005/8/layout/venn2"/>
    <dgm:cxn modelId="{7E628CCD-6B63-5C4A-A007-D4B852546778}" type="presParOf" srcId="{FB2ABAFF-8764-4056-BB53-1C23A3545BB7}" destId="{0F337458-684A-4FF8-9A72-5385A74D23B2}"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EDA5CC-39FA-4206-A784-E778327EA82A}">
      <dsp:nvSpPr>
        <dsp:cNvPr id="0" name=""/>
        <dsp:cNvSpPr/>
      </dsp:nvSpPr>
      <dsp:spPr>
        <a:xfrm>
          <a:off x="1016000" y="0"/>
          <a:ext cx="4064000" cy="4064000"/>
        </a:xfrm>
        <a:prstGeom prst="ellipse">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PubMed </a:t>
          </a:r>
        </a:p>
        <a:p>
          <a:pPr marL="0" lvl="0" indent="0" algn="ctr" defTabSz="622300">
            <a:lnSpc>
              <a:spcPct val="90000"/>
            </a:lnSpc>
            <a:spcBef>
              <a:spcPct val="0"/>
            </a:spcBef>
            <a:spcAft>
              <a:spcPct val="35000"/>
            </a:spcAft>
            <a:buNone/>
          </a:pPr>
          <a:r>
            <a:rPr lang="en-US" sz="1400" kern="1200" dirty="0"/>
            <a:t>28.3M</a:t>
          </a:r>
        </a:p>
      </dsp:txBody>
      <dsp:txXfrm>
        <a:off x="1981200" y="304800"/>
        <a:ext cx="2133600" cy="690880"/>
      </dsp:txXfrm>
    </dsp:sp>
    <dsp:sp modelId="{7948299D-6521-4574-A822-A8F07E786D0C}">
      <dsp:nvSpPr>
        <dsp:cNvPr id="0" name=""/>
        <dsp:cNvSpPr/>
      </dsp:nvSpPr>
      <dsp:spPr>
        <a:xfrm>
          <a:off x="1524000" y="1015999"/>
          <a:ext cx="3048000" cy="3048000"/>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2">
                  <a:lumMod val="75000"/>
                </a:schemeClr>
              </a:solidFill>
            </a:rPr>
            <a:t>MEDLINE</a:t>
          </a:r>
        </a:p>
        <a:p>
          <a:pPr marL="0" lvl="0" indent="0" algn="ctr" defTabSz="622300">
            <a:lnSpc>
              <a:spcPct val="90000"/>
            </a:lnSpc>
            <a:spcBef>
              <a:spcPct val="0"/>
            </a:spcBef>
            <a:spcAft>
              <a:spcPct val="35000"/>
            </a:spcAft>
            <a:buNone/>
          </a:pPr>
          <a:r>
            <a:rPr lang="en-US" sz="1400" kern="1200">
              <a:solidFill>
                <a:schemeClr val="tx2">
                  <a:lumMod val="75000"/>
                </a:schemeClr>
              </a:solidFill>
            </a:rPr>
            <a:t>24.8M</a:t>
          </a:r>
          <a:endParaRPr lang="en-US" sz="1400" kern="1200" dirty="0">
            <a:solidFill>
              <a:schemeClr val="tx2">
                <a:lumMod val="75000"/>
              </a:schemeClr>
            </a:solidFill>
          </a:endParaRPr>
        </a:p>
      </dsp:txBody>
      <dsp:txXfrm>
        <a:off x="1970369" y="1778000"/>
        <a:ext cx="2155261" cy="1524000"/>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A2D1C8-EA8D-E546-89EA-A64510021B3A}" type="datetimeFigureOut">
              <a:rPr lang="en-US" smtClean="0"/>
              <a:t>4/9/18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570DE3-32E2-E047-8F7F-3ED88D48FFE5}" type="slidenum">
              <a:rPr lang="en-US" smtClean="0"/>
              <a:t>‹#›</a:t>
            </a:fld>
            <a:endParaRPr lang="en-US"/>
          </a:p>
        </p:txBody>
      </p:sp>
    </p:spTree>
    <p:extLst>
      <p:ext uri="{BB962C8B-B14F-4D97-AF65-F5344CB8AC3E}">
        <p14:creationId xmlns:p14="http://schemas.microsoft.com/office/powerpoint/2010/main" val="611262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a:t>
            </a:r>
            <a:r>
              <a:rPr lang="en-US" baseline="0" dirty="0"/>
              <a:t> you want them to use EndNote, vs others that are free to them?</a:t>
            </a:r>
            <a:endParaRPr lang="en-US" dirty="0"/>
          </a:p>
        </p:txBody>
      </p:sp>
      <p:sp>
        <p:nvSpPr>
          <p:cNvPr id="4" name="Slide Number Placeholder 3"/>
          <p:cNvSpPr>
            <a:spLocks noGrp="1"/>
          </p:cNvSpPr>
          <p:nvPr>
            <p:ph type="sldNum" sz="quarter" idx="10"/>
          </p:nvPr>
        </p:nvSpPr>
        <p:spPr/>
        <p:txBody>
          <a:bodyPr/>
          <a:lstStyle/>
          <a:p>
            <a:fld id="{A1525615-B926-DB4E-A530-95ABB46F92CD}" type="slidenum">
              <a:rPr lang="en-US" altLang="x-none" smtClean="0"/>
              <a:pPr/>
              <a:t>2</a:t>
            </a:fld>
            <a:endParaRPr lang="en-US" altLang="x-none"/>
          </a:p>
        </p:txBody>
      </p:sp>
    </p:spTree>
    <p:extLst>
      <p:ext uri="{BB962C8B-B14F-4D97-AF65-F5344CB8AC3E}">
        <p14:creationId xmlns:p14="http://schemas.microsoft.com/office/powerpoint/2010/main" val="207920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a:t>
            </a:r>
            <a:r>
              <a:rPr lang="en-US" baseline="0" dirty="0"/>
              <a:t> you want them to use EndNote, vs others that are free to them?</a:t>
            </a:r>
            <a:endParaRPr lang="en-US" dirty="0"/>
          </a:p>
        </p:txBody>
      </p:sp>
      <p:sp>
        <p:nvSpPr>
          <p:cNvPr id="4" name="Slide Number Placeholder 3"/>
          <p:cNvSpPr>
            <a:spLocks noGrp="1"/>
          </p:cNvSpPr>
          <p:nvPr>
            <p:ph type="sldNum" sz="quarter" idx="10"/>
          </p:nvPr>
        </p:nvSpPr>
        <p:spPr/>
        <p:txBody>
          <a:bodyPr/>
          <a:lstStyle/>
          <a:p>
            <a:fld id="{A1525615-B926-DB4E-A530-95ABB46F92CD}" type="slidenum">
              <a:rPr lang="en-US" altLang="x-none" smtClean="0"/>
              <a:pPr/>
              <a:t>3</a:t>
            </a:fld>
            <a:endParaRPr lang="en-US" altLang="x-none"/>
          </a:p>
        </p:txBody>
      </p:sp>
    </p:spTree>
    <p:extLst>
      <p:ext uri="{BB962C8B-B14F-4D97-AF65-F5344CB8AC3E}">
        <p14:creationId xmlns:p14="http://schemas.microsoft.com/office/powerpoint/2010/main" val="3425485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70DE3-32E2-E047-8F7F-3ED88D48FFE5}" type="slidenum">
              <a:rPr lang="en-US" smtClean="0"/>
              <a:t>6</a:t>
            </a:fld>
            <a:endParaRPr lang="en-US"/>
          </a:p>
        </p:txBody>
      </p:sp>
    </p:spTree>
    <p:extLst>
      <p:ext uri="{BB962C8B-B14F-4D97-AF65-F5344CB8AC3E}">
        <p14:creationId xmlns:p14="http://schemas.microsoft.com/office/powerpoint/2010/main" val="441641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Medical Subject Headings (</a:t>
            </a:r>
            <a:r>
              <a:rPr lang="en-US" b="1" dirty="0" err="1">
                <a:latin typeface="Arial" charset="0"/>
                <a:ea typeface="Arial" charset="0"/>
                <a:cs typeface="Arial" charset="0"/>
              </a:rPr>
              <a:t>MeSH</a:t>
            </a:r>
            <a:r>
              <a:rPr lang="en-US" b="1" dirty="0">
                <a:latin typeface="Arial" charset="0"/>
                <a:ea typeface="Arial" charset="0"/>
                <a:cs typeface="Arial" charset="0"/>
              </a:rPr>
              <a:t>) </a:t>
            </a:r>
          </a:p>
          <a:p>
            <a:pPr lvl="1">
              <a:buFont typeface="Courier New" charset="0"/>
              <a:buChar char="o"/>
            </a:pPr>
            <a:r>
              <a:rPr lang="en-US" dirty="0">
                <a:latin typeface="Arial" charset="0"/>
                <a:ea typeface="Arial" charset="0"/>
                <a:cs typeface="Arial" charset="0"/>
              </a:rPr>
              <a:t>search MEDLINE for all known synonyms for a concept at the same time.</a:t>
            </a:r>
          </a:p>
          <a:p>
            <a:endParaRPr lang="en-US" dirty="0"/>
          </a:p>
        </p:txBody>
      </p:sp>
      <p:sp>
        <p:nvSpPr>
          <p:cNvPr id="4" name="Slide Number Placeholder 3"/>
          <p:cNvSpPr>
            <a:spLocks noGrp="1"/>
          </p:cNvSpPr>
          <p:nvPr>
            <p:ph type="sldNum" sz="quarter" idx="10"/>
          </p:nvPr>
        </p:nvSpPr>
        <p:spPr/>
        <p:txBody>
          <a:bodyPr/>
          <a:lstStyle/>
          <a:p>
            <a:fld id="{06570DE3-32E2-E047-8F7F-3ED88D48FFE5}" type="slidenum">
              <a:rPr lang="en-US" smtClean="0"/>
              <a:t>8</a:t>
            </a:fld>
            <a:endParaRPr lang="en-US"/>
          </a:p>
        </p:txBody>
      </p:sp>
    </p:spTree>
    <p:extLst>
      <p:ext uri="{BB962C8B-B14F-4D97-AF65-F5344CB8AC3E}">
        <p14:creationId xmlns:p14="http://schemas.microsoft.com/office/powerpoint/2010/main" val="1508004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70DE3-32E2-E047-8F7F-3ED88D48FFE5}" type="slidenum">
              <a:rPr lang="en-US" smtClean="0"/>
              <a:t>10</a:t>
            </a:fld>
            <a:endParaRPr lang="en-US"/>
          </a:p>
        </p:txBody>
      </p:sp>
    </p:spTree>
    <p:extLst>
      <p:ext uri="{BB962C8B-B14F-4D97-AF65-F5344CB8AC3E}">
        <p14:creationId xmlns:p14="http://schemas.microsoft.com/office/powerpoint/2010/main" val="1829104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525615-B926-DB4E-A530-95ABB46F92CD}" type="slidenum">
              <a:rPr lang="en-US" altLang="x-none" smtClean="0"/>
              <a:pPr/>
              <a:t>12</a:t>
            </a:fld>
            <a:endParaRPr lang="en-US" altLang="x-none"/>
          </a:p>
        </p:txBody>
      </p:sp>
    </p:spTree>
    <p:extLst>
      <p:ext uri="{BB962C8B-B14F-4D97-AF65-F5344CB8AC3E}">
        <p14:creationId xmlns:p14="http://schemas.microsoft.com/office/powerpoint/2010/main" val="1610969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PubMed is unique due</a:t>
            </a:r>
            <a:r>
              <a:rPr lang="en-US" baseline="0" dirty="0"/>
              <a:t> to its two part structure</a:t>
            </a:r>
          </a:p>
          <a:p>
            <a:r>
              <a:rPr lang="en-US" baseline="0" dirty="0"/>
              <a:t>This makes PubMed harder to use </a:t>
            </a:r>
          </a:p>
          <a:p>
            <a:r>
              <a:rPr lang="en-US" baseline="0" dirty="0"/>
              <a:t>You will have it wherever you go, it covers a large percentage of the world’s biomedical literature and may contain newer material than the others, so we will start here.</a:t>
            </a:r>
            <a:endParaRPr lang="en-US" dirty="0"/>
          </a:p>
        </p:txBody>
      </p:sp>
      <p:sp>
        <p:nvSpPr>
          <p:cNvPr id="4" name="Slide Number Placeholder 3"/>
          <p:cNvSpPr>
            <a:spLocks noGrp="1"/>
          </p:cNvSpPr>
          <p:nvPr>
            <p:ph type="sldNum" sz="quarter" idx="10"/>
          </p:nvPr>
        </p:nvSpPr>
        <p:spPr/>
        <p:txBody>
          <a:bodyPr/>
          <a:lstStyle/>
          <a:p>
            <a:pPr>
              <a:defRPr/>
            </a:pPr>
            <a:fld id="{6A717C7E-E8DC-45C7-B953-A8702BE1FE33}"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2075035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1082A36-58FD-BA43-B601-42F77BA092CD}" type="datetimeFigureOut">
              <a:rPr lang="en-US" smtClean="0"/>
              <a:t>4/9/18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127995-204D-A64E-81FD-25D61AB5789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082A36-58FD-BA43-B601-42F77BA092CD}" type="datetimeFigureOut">
              <a:rPr lang="en-US" smtClean="0"/>
              <a:t>4/9/18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127995-204D-A64E-81FD-25D61AB5789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082A36-58FD-BA43-B601-42F77BA092CD}" type="datetimeFigureOut">
              <a:rPr lang="en-US" smtClean="0"/>
              <a:t>4/9/18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127995-204D-A64E-81FD-25D61AB5789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F6E762FA-DFB1-4C4B-B647-2DFDFDAF3C9E}" type="datetime4">
              <a:rPr lang="en-US" smtClean="0">
                <a:solidFill>
                  <a:prstClr val="black">
                    <a:tint val="75000"/>
                  </a:prstClr>
                </a:solidFill>
              </a:rPr>
              <a:pPr>
                <a:defRPr/>
              </a:pPr>
              <a:t>April 9, 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190049-732C-2847-B7A0-C94816F4C835}"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51264640-410C-9C48-AEA3-F7FA639684F4}" type="datetime4">
              <a:rPr lang="en-US" smtClean="0">
                <a:solidFill>
                  <a:prstClr val="black">
                    <a:tint val="75000"/>
                  </a:prstClr>
                </a:solidFill>
              </a:rPr>
              <a:pPr>
                <a:defRPr/>
              </a:pPr>
              <a:t>April 9, 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2DC3D5B-AA5F-4497-9BEE-62D1D869E855}" type="slidenum">
              <a:rPr lang="en-US" smtClean="0">
                <a:solidFill>
                  <a:prstClr val="black">
                    <a:tint val="75000"/>
                  </a:prstClr>
                </a:solidFill>
              </a:rPr>
              <a:pPr>
                <a:defRPr/>
              </a:pPr>
              <a:t>‹#›</a:t>
            </a:fld>
            <a:endParaRPr lang="en-US">
              <a:solidFill>
                <a:prstClr val="black">
                  <a:tint val="75000"/>
                </a:prstClr>
              </a:solidFill>
            </a:endParaRPr>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36B16E33-2B24-2647-92B8-CD74AE4B2712}" type="datetime4">
              <a:rPr lang="en-US" smtClean="0">
                <a:solidFill>
                  <a:prstClr val="black">
                    <a:tint val="75000"/>
                  </a:prstClr>
                </a:solidFill>
              </a:rPr>
              <a:pPr>
                <a:defRPr/>
              </a:pPr>
              <a:t>April 9, 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BCD32B8-5D04-44BC-8577-99BAA8925B05}" type="slidenum">
              <a:rPr lang="en-US" smtClean="0">
                <a:solidFill>
                  <a:prstClr val="black">
                    <a:tint val="75000"/>
                  </a:prstClr>
                </a:solidFill>
              </a:rPr>
              <a:pPr>
                <a:defRPr/>
              </a:pPr>
              <a:t>‹#›</a:t>
            </a:fld>
            <a:endParaRPr lang="en-US">
              <a:solidFill>
                <a:prstClr val="black">
                  <a:tint val="75000"/>
                </a:prstClr>
              </a:solidFill>
            </a:endParaRPr>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DB9BE531-238F-3440-8777-76E204AE67FA}" type="datetime4">
              <a:rPr lang="en-US" smtClean="0">
                <a:solidFill>
                  <a:prstClr val="black">
                    <a:tint val="75000"/>
                  </a:prstClr>
                </a:solidFill>
              </a:rPr>
              <a:pPr>
                <a:defRPr/>
              </a:pPr>
              <a:t>April 9, 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A0E516D-54A8-4E48-B0D8-8E027D4675AA}" type="slidenum">
              <a:rPr lang="en-US" smtClean="0">
                <a:solidFill>
                  <a:prstClr val="black">
                    <a:tint val="75000"/>
                  </a:prstClr>
                </a:solidFill>
              </a:rPr>
              <a:pPr>
                <a:defRPr/>
              </a:pPr>
              <a:t>‹#›</a:t>
            </a:fld>
            <a:endParaRPr lang="en-US">
              <a:solidFill>
                <a:prstClr val="black">
                  <a:tint val="75000"/>
                </a:prstClr>
              </a:solidFill>
            </a:endParaRPr>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361B9094-8B95-1C49-BE1F-BA3B30E5AFF0}" type="datetime4">
              <a:rPr lang="en-US" smtClean="0">
                <a:solidFill>
                  <a:prstClr val="black">
                    <a:tint val="75000"/>
                  </a:prstClr>
                </a:solidFill>
              </a:rPr>
              <a:pPr>
                <a:defRPr/>
              </a:pPr>
              <a:t>April 9, 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43234B8E-0469-4796-A8C2-F5B74EB50264}" type="slidenum">
              <a:rPr lang="en-US" smtClean="0">
                <a:solidFill>
                  <a:prstClr val="black">
                    <a:tint val="75000"/>
                  </a:prstClr>
                </a:solidFill>
              </a:rPr>
              <a:pPr>
                <a:defRPr/>
              </a:pPr>
              <a:t>‹#›</a:t>
            </a:fld>
            <a:endParaRPr lang="en-US">
              <a:solidFill>
                <a:prstClr val="black">
                  <a:tint val="75000"/>
                </a:prstClr>
              </a:solidFill>
            </a:endParaRPr>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B73F6C1F-D9D4-6646-B9A4-0DFB700277A5}" type="datetime4">
              <a:rPr lang="en-US" smtClean="0">
                <a:solidFill>
                  <a:prstClr val="black">
                    <a:tint val="75000"/>
                  </a:prstClr>
                </a:solidFill>
              </a:rPr>
              <a:pPr>
                <a:defRPr/>
              </a:pPr>
              <a:t>April 9, 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0B5CE7D8-1BF0-4442-8BB0-7C00DF571024}" type="slidenum">
              <a:rPr lang="en-US" smtClean="0">
                <a:solidFill>
                  <a:prstClr val="black">
                    <a:tint val="75000"/>
                  </a:prstClr>
                </a:solidFill>
              </a:rPr>
              <a:pPr>
                <a:defRPr/>
              </a:pPr>
              <a:t>‹#›</a:t>
            </a:fld>
            <a:endParaRPr lang="en-US">
              <a:solidFill>
                <a:prstClr val="black">
                  <a:tint val="75000"/>
                </a:prstClr>
              </a:solidFill>
            </a:endParaRPr>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8847351-7995-4543-BFBE-5008F188EAA4}" type="datetime4">
              <a:rPr lang="en-US" smtClean="0">
                <a:solidFill>
                  <a:prstClr val="black">
                    <a:tint val="75000"/>
                  </a:prstClr>
                </a:solidFill>
              </a:rPr>
              <a:pPr>
                <a:defRPr/>
              </a:pPr>
              <a:t>April 9, 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C17E28A5-A14A-49AE-91A3-36D0190336BA}" type="slidenum">
              <a:rPr lang="en-US" smtClean="0">
                <a:solidFill>
                  <a:prstClr val="black">
                    <a:tint val="75000"/>
                  </a:prstClr>
                </a:solidFill>
              </a:rPr>
              <a:pPr>
                <a:defRPr/>
              </a:pPr>
              <a:t>‹#›</a:t>
            </a:fld>
            <a:endParaRPr lang="en-US">
              <a:solidFill>
                <a:prstClr val="black">
                  <a:tint val="75000"/>
                </a:prstClr>
              </a:solidFill>
            </a:endParaRPr>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16D18597-7F95-9147-9F20-09174D79D342}" type="datetime4">
              <a:rPr lang="en-US" smtClean="0">
                <a:solidFill>
                  <a:prstClr val="black">
                    <a:tint val="75000"/>
                  </a:prstClr>
                </a:solidFill>
              </a:rPr>
              <a:pPr>
                <a:defRPr/>
              </a:pPr>
              <a:t>April 9, 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432CD38F-6D5A-4BA6-98BC-89B6BC2B2AC2}" type="slidenum">
              <a:rPr lang="en-US" smtClean="0">
                <a:solidFill>
                  <a:prstClr val="black">
                    <a:tint val="75000"/>
                  </a:prstClr>
                </a:solidFill>
              </a:rPr>
              <a:pPr>
                <a:defRPr/>
              </a:pPr>
              <a:t>‹#›</a:t>
            </a:fld>
            <a:endParaRPr lang="en-US">
              <a:solidFill>
                <a:prstClr val="black">
                  <a:tint val="75000"/>
                </a:prstClr>
              </a:solidFill>
            </a:endParaRP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082A36-58FD-BA43-B601-42F77BA092CD}" type="datetimeFigureOut">
              <a:rPr lang="en-US" smtClean="0"/>
              <a:t>4/9/18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127995-204D-A64E-81FD-25D61AB57894}"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779CE09-6D2C-FC4F-9286-D5BEF7AF4DE0}" type="datetime4">
              <a:rPr lang="en-US" smtClean="0">
                <a:solidFill>
                  <a:prstClr val="black">
                    <a:tint val="75000"/>
                  </a:prstClr>
                </a:solidFill>
              </a:rPr>
              <a:pPr>
                <a:defRPr/>
              </a:pPr>
              <a:t>April 9, 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15133434-D814-468D-B82C-182DAFA883A7}" type="slidenum">
              <a:rPr lang="en-US" smtClean="0">
                <a:solidFill>
                  <a:prstClr val="black">
                    <a:tint val="75000"/>
                  </a:prstClr>
                </a:solidFill>
              </a:rPr>
              <a:pPr>
                <a:defRPr/>
              </a:pPr>
              <a:t>‹#›</a:t>
            </a:fld>
            <a:endParaRPr lang="en-US">
              <a:solidFill>
                <a:prstClr val="black">
                  <a:tint val="75000"/>
                </a:prstClr>
              </a:solidFill>
            </a:endParaRPr>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4C902AC7-1278-1A43-ACE8-F32F54A05D9A}" type="datetime4">
              <a:rPr lang="en-US" smtClean="0">
                <a:solidFill>
                  <a:prstClr val="black">
                    <a:tint val="75000"/>
                  </a:prstClr>
                </a:solidFill>
              </a:rPr>
              <a:pPr>
                <a:defRPr/>
              </a:pPr>
              <a:t>April 9, 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DF08857-E229-4F9F-84E0-F613CBC3DE8E}" type="slidenum">
              <a:rPr lang="en-US" smtClean="0">
                <a:solidFill>
                  <a:prstClr val="black">
                    <a:tint val="75000"/>
                  </a:prstClr>
                </a:solidFill>
              </a:rPr>
              <a:pPr>
                <a:defRPr/>
              </a:pPr>
              <a:t>‹#›</a:t>
            </a:fld>
            <a:endParaRPr lang="en-US">
              <a:solidFill>
                <a:prstClr val="black">
                  <a:tint val="75000"/>
                </a:prstClr>
              </a:solidFill>
            </a:endParaRP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33C8FDE9-3BFA-7E4D-87EB-C1C889BB9258}" type="datetime4">
              <a:rPr lang="en-US" smtClean="0">
                <a:solidFill>
                  <a:prstClr val="black">
                    <a:tint val="75000"/>
                  </a:prstClr>
                </a:solidFill>
              </a:rPr>
              <a:pPr>
                <a:defRPr/>
              </a:pPr>
              <a:t>April 9, 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D5F0AC9-784A-4335-9C50-3FC046718164}" type="slidenum">
              <a:rPr lang="en-US" smtClean="0">
                <a:solidFill>
                  <a:prstClr val="black">
                    <a:tint val="75000"/>
                  </a:prstClr>
                </a:solidFill>
              </a:rPr>
              <a:pPr>
                <a:defRPr/>
              </a:pPr>
              <a:t>‹#›</a:t>
            </a:fld>
            <a:endParaRPr lang="en-US">
              <a:solidFill>
                <a:prstClr val="black">
                  <a:tint val="75000"/>
                </a:prstClr>
              </a:solidFill>
            </a:endParaRPr>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No title (good for large images)">
    <p:spTree>
      <p:nvGrpSpPr>
        <p:cNvPr id="1" name=""/>
        <p:cNvGrpSpPr/>
        <p:nvPr/>
      </p:nvGrpSpPr>
      <p:grpSpPr>
        <a:xfrm>
          <a:off x="0" y="0"/>
          <a:ext cx="0" cy="0"/>
          <a:chOff x="0" y="0"/>
          <a:chExt cx="0" cy="0"/>
        </a:xfrm>
      </p:grpSpPr>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082A36-58FD-BA43-B601-42F77BA092CD}" type="datetimeFigureOut">
              <a:rPr lang="en-US" smtClean="0"/>
              <a:t>4/9/18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127995-204D-A64E-81FD-25D61AB5789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082A36-58FD-BA43-B601-42F77BA092CD}" type="datetimeFigureOut">
              <a:rPr lang="en-US" smtClean="0"/>
              <a:t>4/9/18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127995-204D-A64E-81FD-25D61AB5789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082A36-58FD-BA43-B601-42F77BA092CD}" type="datetimeFigureOut">
              <a:rPr lang="en-US" smtClean="0"/>
              <a:t>4/9/18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127995-204D-A64E-81FD-25D61AB5789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082A36-58FD-BA43-B601-42F77BA092CD}" type="datetimeFigureOut">
              <a:rPr lang="en-US" smtClean="0"/>
              <a:t>4/9/18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127995-204D-A64E-81FD-25D61AB5789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082A36-58FD-BA43-B601-42F77BA092CD}" type="datetimeFigureOut">
              <a:rPr lang="en-US" smtClean="0"/>
              <a:t>4/9/18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127995-204D-A64E-81FD-25D61AB5789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082A36-58FD-BA43-B601-42F77BA092CD}" type="datetimeFigureOut">
              <a:rPr lang="en-US" smtClean="0"/>
              <a:t>4/9/18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127995-204D-A64E-81FD-25D61AB5789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082A36-58FD-BA43-B601-42F77BA092CD}" type="datetimeFigureOut">
              <a:rPr lang="en-US" smtClean="0"/>
              <a:t>4/9/18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127995-204D-A64E-81FD-25D61AB5789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082A36-58FD-BA43-B601-42F77BA092CD}" type="datetimeFigureOut">
              <a:rPr lang="en-US" smtClean="0"/>
              <a:t>4/9/18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127995-204D-A64E-81FD-25D61AB57894}" type="slidenum">
              <a:rPr lang="en-US" smtClean="0"/>
              <a:t>‹#›</a:t>
            </a:fld>
            <a:endParaRPr lang="en-US"/>
          </a:p>
        </p:txBody>
      </p:sp>
    </p:spTree>
    <p:extLst>
      <p:ext uri="{BB962C8B-B14F-4D97-AF65-F5344CB8AC3E}">
        <p14:creationId xmlns:p14="http://schemas.microsoft.com/office/powerpoint/2010/main" val="21143358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ctr" fontAlgn="base">
              <a:spcBef>
                <a:spcPct val="0"/>
              </a:spcBef>
              <a:spcAft>
                <a:spcPct val="0"/>
              </a:spcAft>
              <a:defRPr/>
            </a:pPr>
            <a:fld id="{294B6BD2-6945-0C44-80AA-BE1235E35568}" type="datetime4">
              <a:rPr lang="en-US" smtClean="0">
                <a:solidFill>
                  <a:srgbClr val="000000"/>
                </a:solidFill>
                <a:latin typeface="Gill Sans" charset="0"/>
                <a:sym typeface="Gill Sans" charset="0"/>
              </a:rPr>
              <a:pPr algn="ctr" fontAlgn="base">
                <a:spcBef>
                  <a:spcPct val="0"/>
                </a:spcBef>
                <a:spcAft>
                  <a:spcPct val="0"/>
                </a:spcAft>
                <a:defRPr/>
              </a:pPr>
              <a:t>April 9, 2018</a:t>
            </a:fld>
            <a:endParaRPr lang="en-US">
              <a:solidFill>
                <a:srgbClr val="000000"/>
              </a:solidFill>
              <a:latin typeface="Gill Sans" charset="0"/>
              <a:sym typeface="Gill Sans"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solidFill>
                <a:prstClr val="black">
                  <a:tint val="75000"/>
                </a:prstClr>
              </a:solidFill>
              <a:latin typeface="Verdana"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57C9AD36-EBD4-4098-819C-EBDAB46DF463}" type="slidenum">
              <a:rPr lang="en-US" smtClean="0">
                <a:solidFill>
                  <a:srgbClr val="000000"/>
                </a:solidFill>
                <a:latin typeface="Gill Sans" charset="0"/>
                <a:sym typeface="Gill Sans" charset="0"/>
              </a:rPr>
              <a:pPr fontAlgn="base">
                <a:spcBef>
                  <a:spcPct val="0"/>
                </a:spcBef>
                <a:spcAft>
                  <a:spcPct val="0"/>
                </a:spcAft>
                <a:defRPr/>
              </a:pPr>
              <a:t>‹#›</a:t>
            </a:fld>
            <a:endParaRPr lang="en-US">
              <a:solidFill>
                <a:srgbClr val="000000"/>
              </a:solidFill>
              <a:latin typeface="Gill Sans" charset="0"/>
              <a:sym typeface="Gill Sans" charset="0"/>
            </a:endParaRPr>
          </a:p>
        </p:txBody>
      </p:sp>
    </p:spTree>
    <p:extLst>
      <p:ext uri="{BB962C8B-B14F-4D97-AF65-F5344CB8AC3E}">
        <p14:creationId xmlns:p14="http://schemas.microsoft.com/office/powerpoint/2010/main" val="15408415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goo.gl/3Fh8SQ"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58633"/>
            <a:ext cx="7772400" cy="1917720"/>
          </a:xfrm>
          <a:solidFill>
            <a:schemeClr val="accent1"/>
          </a:solidFill>
          <a:ln w="136525" cmpd="tri">
            <a:solidFill>
              <a:schemeClr val="accent1"/>
            </a:solidFill>
          </a:ln>
        </p:spPr>
        <p:txBody>
          <a:bodyPr>
            <a:normAutofit/>
          </a:bodyPr>
          <a:lstStyle/>
          <a:p>
            <a:r>
              <a:rPr lang="en-US" dirty="0">
                <a:solidFill>
                  <a:schemeClr val="bg1"/>
                </a:solidFill>
                <a:latin typeface="Arial" charset="0"/>
                <a:ea typeface="Arial" charset="0"/>
                <a:cs typeface="Arial" charset="0"/>
              </a:rPr>
              <a:t>Systematic Review</a:t>
            </a:r>
            <a:br>
              <a:rPr lang="en-US" dirty="0">
                <a:solidFill>
                  <a:schemeClr val="bg1"/>
                </a:solidFill>
                <a:latin typeface="Arial" charset="0"/>
                <a:ea typeface="Arial" charset="0"/>
                <a:cs typeface="Arial" charset="0"/>
              </a:rPr>
            </a:br>
            <a:r>
              <a:rPr lang="en-US" sz="3600" dirty="0">
                <a:solidFill>
                  <a:schemeClr val="bg1"/>
                </a:solidFill>
                <a:latin typeface="Arial" charset="0"/>
                <a:ea typeface="Arial" charset="0"/>
                <a:cs typeface="Arial" charset="0"/>
              </a:rPr>
              <a:t>Practicalities of Search </a:t>
            </a:r>
            <a:br>
              <a:rPr lang="en-US" sz="3600" dirty="0">
                <a:solidFill>
                  <a:schemeClr val="bg1"/>
                </a:solidFill>
                <a:latin typeface="Arial" charset="0"/>
                <a:ea typeface="Arial" charset="0"/>
                <a:cs typeface="Arial" charset="0"/>
              </a:rPr>
            </a:br>
            <a:r>
              <a:rPr lang="en-US" sz="3600" dirty="0">
                <a:solidFill>
                  <a:schemeClr val="bg1"/>
                </a:solidFill>
                <a:latin typeface="Arial" charset="0"/>
                <a:ea typeface="Arial" charset="0"/>
                <a:cs typeface="Arial" charset="0"/>
              </a:rPr>
              <a:t>and Reference Management</a:t>
            </a:r>
          </a:p>
        </p:txBody>
      </p:sp>
      <p:sp>
        <p:nvSpPr>
          <p:cNvPr id="3" name="Subtitle 2"/>
          <p:cNvSpPr>
            <a:spLocks noGrp="1"/>
          </p:cNvSpPr>
          <p:nvPr>
            <p:ph type="subTitle" idx="1"/>
          </p:nvPr>
        </p:nvSpPr>
        <p:spPr>
          <a:xfrm>
            <a:off x="1143000" y="4417621"/>
            <a:ext cx="6858000" cy="1377538"/>
          </a:xfrm>
        </p:spPr>
        <p:txBody>
          <a:bodyPr>
            <a:normAutofit/>
          </a:bodyPr>
          <a:lstStyle/>
          <a:p>
            <a:r>
              <a:rPr lang="en-US">
                <a:latin typeface="Arial" charset="0"/>
                <a:ea typeface="Arial" charset="0"/>
                <a:cs typeface="Arial" charset="0"/>
              </a:rPr>
              <a:t>Evans </a:t>
            </a:r>
            <a:r>
              <a:rPr lang="en-US" dirty="0">
                <a:latin typeface="Arial" charset="0"/>
                <a:ea typeface="Arial" charset="0"/>
                <a:cs typeface="Arial" charset="0"/>
              </a:rPr>
              <a:t>Whitaker, MD, MLIS</a:t>
            </a:r>
          </a:p>
          <a:p>
            <a:r>
              <a:rPr lang="en-US" dirty="0">
                <a:latin typeface="Arial" charset="0"/>
                <a:ea typeface="Arial" charset="0"/>
                <a:cs typeface="Arial" charset="0"/>
              </a:rPr>
              <a:t>UCSF Medical Library</a:t>
            </a:r>
          </a:p>
          <a:p>
            <a:r>
              <a:rPr lang="en-US" dirty="0" err="1">
                <a:latin typeface="Arial" charset="0"/>
                <a:ea typeface="Arial" charset="0"/>
                <a:cs typeface="Arial" charset="0"/>
              </a:rPr>
              <a:t>evans.whitaker@ucsf.edu</a:t>
            </a:r>
            <a:endParaRPr lang="en-US" dirty="0">
              <a:latin typeface="Arial" charset="0"/>
              <a:ea typeface="Arial" charset="0"/>
              <a:cs typeface="Arial" charset="0"/>
            </a:endParaRPr>
          </a:p>
        </p:txBody>
      </p:sp>
    </p:spTree>
    <p:extLst>
      <p:ext uri="{BB962C8B-B14F-4D97-AF65-F5344CB8AC3E}">
        <p14:creationId xmlns:p14="http://schemas.microsoft.com/office/powerpoint/2010/main" val="1078319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10842116"/>
              </p:ext>
            </p:extLst>
          </p:nvPr>
        </p:nvGraphicFramePr>
        <p:xfrm>
          <a:off x="171444" y="128590"/>
          <a:ext cx="8829688" cy="6552245"/>
        </p:xfrm>
        <a:graphic>
          <a:graphicData uri="http://schemas.openxmlformats.org/drawingml/2006/table">
            <a:tbl>
              <a:tblPr firstRow="1" bandRow="1">
                <a:tableStyleId>{5C22544A-7EE6-4342-B048-85BDC9FD1C3A}</a:tableStyleId>
              </a:tblPr>
              <a:tblGrid>
                <a:gridCol w="1143006">
                  <a:extLst>
                    <a:ext uri="{9D8B030D-6E8A-4147-A177-3AD203B41FA5}">
                      <a16:colId xmlns:a16="http://schemas.microsoft.com/office/drawing/2014/main" val="20000"/>
                    </a:ext>
                  </a:extLst>
                </a:gridCol>
                <a:gridCol w="4557713">
                  <a:extLst>
                    <a:ext uri="{9D8B030D-6E8A-4147-A177-3AD203B41FA5}">
                      <a16:colId xmlns:a16="http://schemas.microsoft.com/office/drawing/2014/main" val="20001"/>
                    </a:ext>
                  </a:extLst>
                </a:gridCol>
                <a:gridCol w="1914525">
                  <a:extLst>
                    <a:ext uri="{9D8B030D-6E8A-4147-A177-3AD203B41FA5}">
                      <a16:colId xmlns:a16="http://schemas.microsoft.com/office/drawing/2014/main" val="20002"/>
                    </a:ext>
                  </a:extLst>
                </a:gridCol>
                <a:gridCol w="1214444">
                  <a:extLst>
                    <a:ext uri="{9D8B030D-6E8A-4147-A177-3AD203B41FA5}">
                      <a16:colId xmlns:a16="http://schemas.microsoft.com/office/drawing/2014/main" val="20003"/>
                    </a:ext>
                  </a:extLst>
                </a:gridCol>
              </a:tblGrid>
              <a:tr h="285748">
                <a:tc>
                  <a:txBody>
                    <a:bodyPr/>
                    <a:lstStyle/>
                    <a:p>
                      <a:pPr algn="ctr"/>
                      <a:r>
                        <a:rPr lang="en-US" b="1" dirty="0"/>
                        <a:t>Name</a:t>
                      </a:r>
                    </a:p>
                  </a:txBody>
                  <a:tcPr/>
                </a:tc>
                <a:tc>
                  <a:txBody>
                    <a:bodyPr/>
                    <a:lstStyle/>
                    <a:p>
                      <a:pPr algn="ctr"/>
                      <a:r>
                        <a:rPr lang="en-US" dirty="0"/>
                        <a:t>Pros</a:t>
                      </a:r>
                    </a:p>
                  </a:txBody>
                  <a:tcPr/>
                </a:tc>
                <a:tc>
                  <a:txBody>
                    <a:bodyPr/>
                    <a:lstStyle/>
                    <a:p>
                      <a:pPr algn="ctr"/>
                      <a:r>
                        <a:rPr lang="en-US" dirty="0"/>
                        <a:t>Cons</a:t>
                      </a:r>
                    </a:p>
                  </a:txBody>
                  <a:tcPr/>
                </a:tc>
                <a:tc>
                  <a:txBody>
                    <a:bodyPr/>
                    <a:lstStyle/>
                    <a:p>
                      <a:pPr algn="r"/>
                      <a:r>
                        <a:rPr lang="en-US" dirty="0"/>
                        <a:t>Articles</a:t>
                      </a:r>
                    </a:p>
                  </a:txBody>
                  <a:tcPr/>
                </a:tc>
                <a:extLst>
                  <a:ext uri="{0D108BD9-81ED-4DB2-BD59-A6C34878D82A}">
                    <a16:rowId xmlns:a16="http://schemas.microsoft.com/office/drawing/2014/main" val="10000"/>
                  </a:ext>
                </a:extLst>
              </a:tr>
              <a:tr h="1030159">
                <a:tc>
                  <a:txBody>
                    <a:bodyPr/>
                    <a:lstStyle/>
                    <a:p>
                      <a:r>
                        <a:rPr lang="en-US" b="1" dirty="0"/>
                        <a:t>PubMed</a:t>
                      </a:r>
                    </a:p>
                    <a:p>
                      <a:r>
                        <a:rPr lang="en-US" b="1" dirty="0"/>
                        <a:t>MEDLINE</a:t>
                      </a:r>
                    </a:p>
                  </a:txBody>
                  <a:tcPr/>
                </a:tc>
                <a:tc>
                  <a:txBody>
                    <a:bodyPr/>
                    <a:lstStyle/>
                    <a:p>
                      <a:r>
                        <a:rPr lang="en-US" dirty="0"/>
                        <a:t>Biomedicine</a:t>
                      </a:r>
                    </a:p>
                    <a:p>
                      <a:r>
                        <a:rPr lang="en-US" dirty="0"/>
                        <a:t>New content</a:t>
                      </a:r>
                    </a:p>
                    <a:p>
                      <a:r>
                        <a:rPr lang="en-US" dirty="0"/>
                        <a:t>Precise indexing (</a:t>
                      </a:r>
                      <a:r>
                        <a:rPr lang="en-US" dirty="0" err="1"/>
                        <a:t>MeSH</a:t>
                      </a:r>
                      <a:r>
                        <a:rPr lang="en-US" dirty="0"/>
                        <a:t>)</a:t>
                      </a:r>
                    </a:p>
                    <a:p>
                      <a:r>
                        <a:rPr lang="en-US" dirty="0"/>
                        <a:t>Free global access</a:t>
                      </a:r>
                    </a:p>
                  </a:txBody>
                  <a:tcPr/>
                </a:tc>
                <a:tc>
                  <a:txBody>
                    <a:bodyPr/>
                    <a:lstStyle/>
                    <a:p>
                      <a:r>
                        <a:rPr lang="en-US" dirty="0"/>
                        <a:t>Two parts</a:t>
                      </a:r>
                    </a:p>
                    <a:p>
                      <a:r>
                        <a:rPr lang="en-US" dirty="0"/>
                        <a:t>Most</a:t>
                      </a:r>
                      <a:r>
                        <a:rPr lang="en-US" baseline="0" dirty="0"/>
                        <a:t> difficult to use well</a:t>
                      </a:r>
                      <a:endParaRPr lang="en-US" dirty="0"/>
                    </a:p>
                  </a:txBody>
                  <a:tcPr/>
                </a:tc>
                <a:tc>
                  <a:txBody>
                    <a:bodyPr/>
                    <a:lstStyle/>
                    <a:p>
                      <a:pPr algn="r"/>
                      <a:r>
                        <a:rPr lang="en-US" dirty="0"/>
                        <a:t>28 M</a:t>
                      </a:r>
                    </a:p>
                    <a:p>
                      <a:pPr algn="r"/>
                      <a:r>
                        <a:rPr lang="en-US" dirty="0"/>
                        <a:t>24 M</a:t>
                      </a:r>
                    </a:p>
                  </a:txBody>
                  <a:tcPr/>
                </a:tc>
                <a:extLst>
                  <a:ext uri="{0D108BD9-81ED-4DB2-BD59-A6C34878D82A}">
                    <a16:rowId xmlns:a16="http://schemas.microsoft.com/office/drawing/2014/main" val="10001"/>
                  </a:ext>
                </a:extLst>
              </a:tr>
              <a:tr h="882802">
                <a:tc>
                  <a:txBody>
                    <a:bodyPr/>
                    <a:lstStyle/>
                    <a:p>
                      <a:r>
                        <a:rPr lang="en-US" b="1" dirty="0" err="1"/>
                        <a:t>Embase</a:t>
                      </a:r>
                      <a:endParaRPr lang="en-US" b="1" dirty="0"/>
                    </a:p>
                  </a:txBody>
                  <a:tcPr/>
                </a:tc>
                <a:tc>
                  <a:txBody>
                    <a:bodyPr/>
                    <a:lstStyle/>
                    <a:p>
                      <a:r>
                        <a:rPr lang="en-US" dirty="0"/>
                        <a:t>Biomedicine </a:t>
                      </a:r>
                    </a:p>
                    <a:p>
                      <a:r>
                        <a:rPr lang="en-US" baseline="0" dirty="0"/>
                        <a:t>Adds 8-10 M to MEDLINE</a:t>
                      </a:r>
                    </a:p>
                    <a:p>
                      <a:r>
                        <a:rPr lang="en-US" baseline="0" dirty="0"/>
                        <a:t>Intuitive</a:t>
                      </a:r>
                    </a:p>
                    <a:p>
                      <a:r>
                        <a:rPr lang="en-US" baseline="0" dirty="0" err="1"/>
                        <a:t>Emtree</a:t>
                      </a:r>
                      <a:endParaRPr lang="en-US" dirty="0"/>
                    </a:p>
                  </a:txBody>
                  <a:tcPr/>
                </a:tc>
                <a:tc>
                  <a:txBody>
                    <a:bodyPr/>
                    <a:lstStyle/>
                    <a:p>
                      <a:r>
                        <a:rPr lang="en-US" dirty="0"/>
                        <a:t>Picky</a:t>
                      </a:r>
                      <a:r>
                        <a:rPr lang="en-US" baseline="0" dirty="0"/>
                        <a:t> search interface</a:t>
                      </a:r>
                    </a:p>
                    <a:p>
                      <a:r>
                        <a:rPr lang="en-US" baseline="0" dirty="0"/>
                        <a:t>Cost</a:t>
                      </a:r>
                      <a:endParaRPr lang="en-US" dirty="0"/>
                    </a:p>
                  </a:txBody>
                  <a:tcPr/>
                </a:tc>
                <a:tc>
                  <a:txBody>
                    <a:bodyPr/>
                    <a:lstStyle/>
                    <a:p>
                      <a:pPr algn="r"/>
                      <a:r>
                        <a:rPr lang="en-US" dirty="0"/>
                        <a:t>34 M</a:t>
                      </a:r>
                    </a:p>
                  </a:txBody>
                  <a:tcPr/>
                </a:tc>
                <a:extLst>
                  <a:ext uri="{0D108BD9-81ED-4DB2-BD59-A6C34878D82A}">
                    <a16:rowId xmlns:a16="http://schemas.microsoft.com/office/drawing/2014/main" val="10002"/>
                  </a:ext>
                </a:extLst>
              </a:tr>
              <a:tr h="792430">
                <a:tc>
                  <a:txBody>
                    <a:bodyPr/>
                    <a:lstStyle/>
                    <a:p>
                      <a:r>
                        <a:rPr lang="en-US" b="1" dirty="0"/>
                        <a:t>Web of Science</a:t>
                      </a:r>
                    </a:p>
                  </a:txBody>
                  <a:tcPr/>
                </a:tc>
                <a:tc>
                  <a:txBody>
                    <a:bodyPr/>
                    <a:lstStyle/>
                    <a:p>
                      <a:r>
                        <a:rPr lang="en-US" dirty="0"/>
                        <a:t>Arts, humanities, Social sciences,</a:t>
                      </a:r>
                      <a:r>
                        <a:rPr lang="en-US" baseline="0" dirty="0"/>
                        <a:t> sciences</a:t>
                      </a:r>
                      <a:endParaRPr lang="en-US" dirty="0"/>
                    </a:p>
                    <a:p>
                      <a:r>
                        <a:rPr lang="en-US" dirty="0"/>
                        <a:t>Cited</a:t>
                      </a:r>
                      <a:r>
                        <a:rPr lang="en-US" baseline="0" dirty="0"/>
                        <a:t> reference searching</a:t>
                      </a:r>
                      <a:endParaRPr lang="en-US" dirty="0"/>
                    </a:p>
                  </a:txBody>
                  <a:tcPr/>
                </a:tc>
                <a:tc>
                  <a:txBody>
                    <a:bodyPr/>
                    <a:lstStyle/>
                    <a:p>
                      <a:r>
                        <a:rPr lang="en-US" dirty="0"/>
                        <a:t>No controlled vocabulary</a:t>
                      </a:r>
                    </a:p>
                    <a:p>
                      <a:r>
                        <a:rPr lang="en-US" dirty="0"/>
                        <a:t>Cost</a:t>
                      </a:r>
                    </a:p>
                  </a:txBody>
                  <a:tcPr/>
                </a:tc>
                <a:tc>
                  <a:txBody>
                    <a:bodyPr/>
                    <a:lstStyle/>
                    <a:p>
                      <a:pPr algn="r"/>
                      <a:r>
                        <a:rPr lang="en-US" dirty="0"/>
                        <a:t>37 M</a:t>
                      </a:r>
                    </a:p>
                  </a:txBody>
                  <a:tcPr/>
                </a:tc>
                <a:extLst>
                  <a:ext uri="{0D108BD9-81ED-4DB2-BD59-A6C34878D82A}">
                    <a16:rowId xmlns:a16="http://schemas.microsoft.com/office/drawing/2014/main" val="10003"/>
                  </a:ext>
                </a:extLst>
              </a:tr>
              <a:tr h="617961">
                <a:tc>
                  <a:txBody>
                    <a:bodyPr/>
                    <a:lstStyle/>
                    <a:p>
                      <a:r>
                        <a:rPr lang="en-US" b="1" dirty="0" err="1"/>
                        <a:t>PsycINFO</a:t>
                      </a:r>
                      <a:endParaRPr lang="en-US" b="1" dirty="0"/>
                    </a:p>
                  </a:txBody>
                  <a:tcPr/>
                </a:tc>
                <a:tc>
                  <a:txBody>
                    <a:bodyPr/>
                    <a:lstStyle/>
                    <a:p>
                      <a:r>
                        <a:rPr lang="en-US" dirty="0"/>
                        <a:t>Focused on psychology</a:t>
                      </a:r>
                    </a:p>
                    <a:p>
                      <a:r>
                        <a:rPr lang="en-US" dirty="0"/>
                        <a:t>Thesaurus</a:t>
                      </a:r>
                    </a:p>
                  </a:txBody>
                  <a:tcPr/>
                </a:tc>
                <a:tc>
                  <a:txBody>
                    <a:bodyPr/>
                    <a:lstStyle/>
                    <a:p>
                      <a:r>
                        <a:rPr lang="en-US" dirty="0"/>
                        <a:t>Cost</a:t>
                      </a:r>
                    </a:p>
                  </a:txBody>
                  <a:tcPr/>
                </a:tc>
                <a:tc>
                  <a:txBody>
                    <a:bodyPr/>
                    <a:lstStyle/>
                    <a:p>
                      <a:pPr algn="r"/>
                      <a:r>
                        <a:rPr lang="en-US" dirty="0"/>
                        <a:t>4.5 M</a:t>
                      </a:r>
                    </a:p>
                  </a:txBody>
                  <a:tcPr/>
                </a:tc>
                <a:extLst>
                  <a:ext uri="{0D108BD9-81ED-4DB2-BD59-A6C34878D82A}">
                    <a16:rowId xmlns:a16="http://schemas.microsoft.com/office/drawing/2014/main" val="10004"/>
                  </a:ext>
                </a:extLst>
              </a:tr>
              <a:tr h="882802">
                <a:tc>
                  <a:txBody>
                    <a:bodyPr/>
                    <a:lstStyle/>
                    <a:p>
                      <a:r>
                        <a:rPr lang="en-US" b="1" dirty="0"/>
                        <a:t>CINAHL</a:t>
                      </a:r>
                    </a:p>
                  </a:txBody>
                  <a:tcPr/>
                </a:tc>
                <a:tc>
                  <a:txBody>
                    <a:bodyPr/>
                    <a:lstStyle/>
                    <a:p>
                      <a:r>
                        <a:rPr lang="en-US" dirty="0"/>
                        <a:t>Focused on nursing and allied health. Has CINAHL Headings</a:t>
                      </a:r>
                    </a:p>
                  </a:txBody>
                  <a:tcPr/>
                </a:tc>
                <a:tc>
                  <a:txBody>
                    <a:bodyPr/>
                    <a:lstStyle/>
                    <a:p>
                      <a:r>
                        <a:rPr lang="en-US" dirty="0"/>
                        <a:t>Search</a:t>
                      </a:r>
                      <a:r>
                        <a:rPr lang="en-US" baseline="0" dirty="0"/>
                        <a:t> interface not user-friendly</a:t>
                      </a:r>
                    </a:p>
                    <a:p>
                      <a:r>
                        <a:rPr lang="en-US" dirty="0"/>
                        <a:t>Cost</a:t>
                      </a:r>
                    </a:p>
                  </a:txBody>
                  <a:tcPr/>
                </a:tc>
                <a:tc>
                  <a:txBody>
                    <a:bodyPr/>
                    <a:lstStyle/>
                    <a:p>
                      <a:pPr algn="r"/>
                      <a:r>
                        <a:rPr lang="en-US" dirty="0"/>
                        <a:t>5.4 M</a:t>
                      </a:r>
                    </a:p>
                  </a:txBody>
                  <a:tcPr/>
                </a:tc>
                <a:extLst>
                  <a:ext uri="{0D108BD9-81ED-4DB2-BD59-A6C34878D82A}">
                    <a16:rowId xmlns:a16="http://schemas.microsoft.com/office/drawing/2014/main" val="10005"/>
                  </a:ext>
                </a:extLst>
              </a:tr>
              <a:tr h="342898">
                <a:tc>
                  <a:txBody>
                    <a:bodyPr/>
                    <a:lstStyle/>
                    <a:p>
                      <a:r>
                        <a:rPr lang="en-US" b="1" dirty="0"/>
                        <a:t>ERIC</a:t>
                      </a:r>
                    </a:p>
                  </a:txBody>
                  <a:tcPr/>
                </a:tc>
                <a:tc>
                  <a:txBody>
                    <a:bodyPr/>
                    <a:lstStyle/>
                    <a:p>
                      <a:r>
                        <a:rPr lang="en-US" dirty="0"/>
                        <a:t>Focused</a:t>
                      </a:r>
                      <a:r>
                        <a:rPr lang="en-US" baseline="0" dirty="0"/>
                        <a:t> on education. </a:t>
                      </a:r>
                    </a:p>
                    <a:p>
                      <a:r>
                        <a:rPr lang="en-US" baseline="0" dirty="0"/>
                        <a:t>Freely available government version</a:t>
                      </a:r>
                      <a:endParaRPr lang="en-US" dirty="0"/>
                    </a:p>
                  </a:txBody>
                  <a:tcPr/>
                </a:tc>
                <a:tc>
                  <a:txBody>
                    <a:bodyPr/>
                    <a:lstStyle/>
                    <a:p>
                      <a:r>
                        <a:rPr lang="en-US" dirty="0"/>
                        <a:t>UC</a:t>
                      </a:r>
                      <a:r>
                        <a:rPr lang="en-US" baseline="0" dirty="0"/>
                        <a:t>SF buys a version</a:t>
                      </a:r>
                      <a:endParaRPr lang="en-US" dirty="0"/>
                    </a:p>
                  </a:txBody>
                  <a:tcPr/>
                </a:tc>
                <a:tc>
                  <a:txBody>
                    <a:bodyPr/>
                    <a:lstStyle/>
                    <a:p>
                      <a:pPr algn="r"/>
                      <a:r>
                        <a:rPr lang="en-US" dirty="0"/>
                        <a:t>1.5</a:t>
                      </a:r>
                      <a:r>
                        <a:rPr lang="en-US" baseline="0" dirty="0"/>
                        <a:t>-</a:t>
                      </a:r>
                      <a:r>
                        <a:rPr lang="en-US" dirty="0"/>
                        <a:t>2 M</a:t>
                      </a:r>
                    </a:p>
                  </a:txBody>
                  <a:tcPr/>
                </a:tc>
                <a:extLst>
                  <a:ext uri="{0D108BD9-81ED-4DB2-BD59-A6C34878D82A}">
                    <a16:rowId xmlns:a16="http://schemas.microsoft.com/office/drawing/2014/main" val="10006"/>
                  </a:ext>
                </a:extLst>
              </a:tr>
              <a:tr h="700085">
                <a:tc>
                  <a:txBody>
                    <a:bodyPr/>
                    <a:lstStyle/>
                    <a:p>
                      <a:r>
                        <a:rPr lang="en-US" b="1" dirty="0"/>
                        <a:t>Cochrane Library</a:t>
                      </a:r>
                    </a:p>
                  </a:txBody>
                  <a:tcPr/>
                </a:tc>
                <a:tc>
                  <a:txBody>
                    <a:bodyPr/>
                    <a:lstStyle/>
                    <a:p>
                      <a:r>
                        <a:rPr lang="en-US" dirty="0"/>
                        <a:t>Curated set of systematic reviews (CDSR) and the clinical trials used for them (CENTRAL)</a:t>
                      </a:r>
                    </a:p>
                  </a:txBody>
                  <a:tcPr/>
                </a:tc>
                <a:tc>
                  <a:txBody>
                    <a:bodyPr/>
                    <a:lstStyle/>
                    <a:p>
                      <a:r>
                        <a:rPr lang="en-US" dirty="0"/>
                        <a:t>Strange search interface</a:t>
                      </a:r>
                    </a:p>
                  </a:txBody>
                  <a:tcPr/>
                </a:tc>
                <a:tc>
                  <a:txBody>
                    <a:bodyPr/>
                    <a:lstStyle/>
                    <a:p>
                      <a:pPr algn="r"/>
                      <a:r>
                        <a:rPr lang="en-US" dirty="0"/>
                        <a:t>9</a:t>
                      </a:r>
                      <a:r>
                        <a:rPr lang="en-US" baseline="0" dirty="0"/>
                        <a:t> K-</a:t>
                      </a:r>
                      <a:r>
                        <a:rPr lang="en-US" baseline="0" dirty="0" err="1"/>
                        <a:t>SysRev</a:t>
                      </a:r>
                      <a:endParaRPr lang="en-US" baseline="0" dirty="0"/>
                    </a:p>
                    <a:p>
                      <a:pPr algn="r"/>
                      <a:r>
                        <a:rPr lang="en-US" baseline="0" dirty="0"/>
                        <a:t>1 M- CENT</a:t>
                      </a:r>
                      <a:endParaRPr lang="en-US" dirty="0"/>
                    </a:p>
                  </a:txBody>
                  <a:tcPr/>
                </a:tc>
                <a:extLst>
                  <a:ext uri="{0D108BD9-81ED-4DB2-BD59-A6C34878D82A}">
                    <a16:rowId xmlns:a16="http://schemas.microsoft.com/office/drawing/2014/main" val="10007"/>
                  </a:ext>
                </a:extLst>
              </a:tr>
            </a:tbl>
          </a:graphicData>
        </a:graphic>
      </p:graphicFrame>
      <p:sp>
        <p:nvSpPr>
          <p:cNvPr id="5" name="TextBox 4"/>
          <p:cNvSpPr txBox="1"/>
          <p:nvPr/>
        </p:nvSpPr>
        <p:spPr>
          <a:xfrm>
            <a:off x="535781" y="1142554"/>
            <a:ext cx="8101013" cy="4585871"/>
          </a:xfrm>
          <a:prstGeom prst="rect">
            <a:avLst/>
          </a:prstGeom>
          <a:solidFill>
            <a:schemeClr val="bg1"/>
          </a:solidFill>
          <a:ln w="50800">
            <a:solidFill>
              <a:schemeClr val="accent1"/>
            </a:solidFill>
          </a:ln>
        </p:spPr>
        <p:txBody>
          <a:bodyPr wrap="square" rtlCol="0">
            <a:spAutoFit/>
          </a:bodyPr>
          <a:lstStyle/>
          <a:p>
            <a:pPr algn="ctr"/>
            <a:r>
              <a:rPr lang="en-US" sz="3200" b="1" dirty="0">
                <a:latin typeface="Arial" charset="0"/>
                <a:ea typeface="Arial" charset="0"/>
                <a:cs typeface="Arial" charset="0"/>
              </a:rPr>
              <a:t>What about Google?</a:t>
            </a:r>
          </a:p>
          <a:p>
            <a:endParaRPr lang="en-US" sz="2800" dirty="0">
              <a:latin typeface="Arial" charset="0"/>
              <a:ea typeface="Arial" charset="0"/>
              <a:cs typeface="Arial" charset="0"/>
            </a:endParaRPr>
          </a:p>
          <a:p>
            <a:r>
              <a:rPr lang="en-US" sz="2800" b="1" dirty="0" err="1">
                <a:latin typeface="Arial" charset="0"/>
                <a:ea typeface="Arial" charset="0"/>
                <a:cs typeface="Arial" charset="0"/>
              </a:rPr>
              <a:t>GoogleScholar</a:t>
            </a:r>
            <a:r>
              <a:rPr lang="en-US" sz="2800" dirty="0">
                <a:latin typeface="Arial" charset="0"/>
                <a:ea typeface="Arial" charset="0"/>
                <a:cs typeface="Arial" charset="0"/>
              </a:rPr>
              <a:t> good for beginning and ending your SR search</a:t>
            </a:r>
          </a:p>
          <a:p>
            <a:pPr marL="914400" lvl="1" indent="-457200">
              <a:buFont typeface="Arial" charset="0"/>
              <a:buChar char="•"/>
            </a:pPr>
            <a:r>
              <a:rPr lang="en-US" sz="2400" dirty="0">
                <a:latin typeface="Arial" charset="0"/>
                <a:ea typeface="Arial" charset="0"/>
                <a:cs typeface="Arial" charset="0"/>
              </a:rPr>
              <a:t>Set Preferences to increase usefulness</a:t>
            </a:r>
          </a:p>
          <a:p>
            <a:pPr marL="914400" lvl="1" indent="-457200">
              <a:buFont typeface="Arial" charset="0"/>
              <a:buChar char="•"/>
            </a:pPr>
            <a:r>
              <a:rPr lang="en-US" sz="2400" dirty="0">
                <a:latin typeface="Arial" charset="0"/>
                <a:ea typeface="Arial" charset="0"/>
                <a:cs typeface="Arial" charset="0"/>
              </a:rPr>
              <a:t>Use it to find words and get a quick sense of how much is out there about your topic</a:t>
            </a:r>
          </a:p>
          <a:p>
            <a:endParaRPr lang="en-US" sz="2800" dirty="0">
              <a:latin typeface="Arial" charset="0"/>
              <a:ea typeface="Arial" charset="0"/>
              <a:cs typeface="Arial" charset="0"/>
            </a:endParaRPr>
          </a:p>
          <a:p>
            <a:r>
              <a:rPr lang="en-US" sz="2800" b="1" dirty="0">
                <a:latin typeface="Arial" charset="0"/>
                <a:ea typeface="Arial" charset="0"/>
                <a:cs typeface="Arial" charset="0"/>
              </a:rPr>
              <a:t>Google</a:t>
            </a:r>
            <a:r>
              <a:rPr lang="en-US" sz="2800" dirty="0">
                <a:latin typeface="Arial" charset="0"/>
                <a:ea typeface="Arial" charset="0"/>
                <a:cs typeface="Arial" charset="0"/>
              </a:rPr>
              <a:t> with domain limits can be good for grey literature</a:t>
            </a:r>
          </a:p>
          <a:p>
            <a:endParaRPr lang="en-US" sz="2000" dirty="0">
              <a:latin typeface="Arial" charset="0"/>
              <a:ea typeface="Arial" charset="0"/>
              <a:cs typeface="Arial" charset="0"/>
            </a:endParaRPr>
          </a:p>
        </p:txBody>
      </p:sp>
    </p:spTree>
    <p:extLst>
      <p:ext uri="{BB962C8B-B14F-4D97-AF65-F5344CB8AC3E}">
        <p14:creationId xmlns:p14="http://schemas.microsoft.com/office/powerpoint/2010/main" val="939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43908" t="7296" b="30317"/>
          <a:stretch/>
        </p:blipFill>
        <p:spPr>
          <a:xfrm>
            <a:off x="-278404" y="1"/>
            <a:ext cx="9305261" cy="6858000"/>
          </a:xfrm>
        </p:spPr>
      </p:pic>
    </p:spTree>
    <p:extLst>
      <p:ext uri="{BB962C8B-B14F-4D97-AF65-F5344CB8AC3E}">
        <p14:creationId xmlns:p14="http://schemas.microsoft.com/office/powerpoint/2010/main" val="170225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458200" cy="1143000"/>
          </a:xfrm>
        </p:spPr>
        <p:txBody>
          <a:bodyPr>
            <a:normAutofit fontScale="90000"/>
          </a:bodyPr>
          <a:lstStyle/>
          <a:p>
            <a:r>
              <a:rPr lang="en-US" sz="4000" b="1" dirty="0">
                <a:solidFill>
                  <a:srgbClr val="0070C0"/>
                </a:solidFill>
                <a:latin typeface="Arial" charset="0"/>
                <a:ea typeface="Arial" charset="0"/>
                <a:cs typeface="Arial" charset="0"/>
              </a:rPr>
              <a:t>Pick Resources Depending on Your Topic and Available Resources</a:t>
            </a:r>
          </a:p>
        </p:txBody>
      </p:sp>
      <p:sp>
        <p:nvSpPr>
          <p:cNvPr id="3" name="Content Placeholder 2"/>
          <p:cNvSpPr>
            <a:spLocks noGrp="1"/>
          </p:cNvSpPr>
          <p:nvPr>
            <p:ph idx="1"/>
          </p:nvPr>
        </p:nvSpPr>
        <p:spPr/>
        <p:txBody>
          <a:bodyPr/>
          <a:lstStyle/>
          <a:p>
            <a:r>
              <a:rPr lang="en-US" sz="2400" dirty="0">
                <a:latin typeface="Arial" charset="0"/>
                <a:ea typeface="Arial" charset="0"/>
                <a:cs typeface="Arial" charset="0"/>
              </a:rPr>
              <a:t>Biomedical question: </a:t>
            </a:r>
            <a:r>
              <a:rPr lang="en-US" sz="2400" b="1" dirty="0">
                <a:latin typeface="Arial" charset="0"/>
                <a:ea typeface="Arial" charset="0"/>
                <a:cs typeface="Arial" charset="0"/>
              </a:rPr>
              <a:t>PubMed, </a:t>
            </a:r>
            <a:r>
              <a:rPr lang="en-US" sz="2400" b="1" dirty="0" err="1">
                <a:latin typeface="Arial" charset="0"/>
                <a:ea typeface="Arial" charset="0"/>
                <a:cs typeface="Arial" charset="0"/>
              </a:rPr>
              <a:t>Embase</a:t>
            </a:r>
            <a:r>
              <a:rPr lang="en-US" sz="2400" b="1" dirty="0">
                <a:latin typeface="Arial" charset="0"/>
                <a:ea typeface="Arial" charset="0"/>
                <a:cs typeface="Arial" charset="0"/>
              </a:rPr>
              <a:t>, </a:t>
            </a:r>
            <a:r>
              <a:rPr lang="en-US" sz="2400" b="1" dirty="0" err="1">
                <a:latin typeface="Arial" charset="0"/>
                <a:ea typeface="Arial" charset="0"/>
                <a:cs typeface="Arial" charset="0"/>
              </a:rPr>
              <a:t>BiosisPreviews</a:t>
            </a:r>
            <a:r>
              <a:rPr lang="en-US" sz="2400" b="1" dirty="0">
                <a:latin typeface="Arial" charset="0"/>
                <a:ea typeface="Arial" charset="0"/>
                <a:cs typeface="Arial" charset="0"/>
              </a:rPr>
              <a:t>(?)</a:t>
            </a:r>
          </a:p>
          <a:p>
            <a:r>
              <a:rPr lang="en-US" sz="2400" dirty="0">
                <a:latin typeface="Arial" charset="0"/>
                <a:ea typeface="Arial" charset="0"/>
                <a:cs typeface="Arial" charset="0"/>
              </a:rPr>
              <a:t>Psychosocial component: </a:t>
            </a:r>
            <a:r>
              <a:rPr lang="en-US" sz="2400" b="1" dirty="0" err="1">
                <a:latin typeface="Arial" charset="0"/>
                <a:ea typeface="Arial" charset="0"/>
                <a:cs typeface="Arial" charset="0"/>
              </a:rPr>
              <a:t>PsycINFO</a:t>
            </a:r>
            <a:r>
              <a:rPr lang="en-US" sz="2400" b="1" dirty="0">
                <a:latin typeface="Arial" charset="0"/>
                <a:ea typeface="Arial" charset="0"/>
                <a:cs typeface="Arial" charset="0"/>
              </a:rPr>
              <a:t>, Sociological Abstracts, Web of Science</a:t>
            </a:r>
          </a:p>
          <a:p>
            <a:r>
              <a:rPr lang="en-US" sz="2400" dirty="0">
                <a:latin typeface="Arial" charset="0"/>
                <a:ea typeface="Arial" charset="0"/>
                <a:cs typeface="Arial" charset="0"/>
              </a:rPr>
              <a:t>Educational component: </a:t>
            </a:r>
            <a:r>
              <a:rPr lang="en-US" sz="2400" b="1" dirty="0">
                <a:latin typeface="Arial" charset="0"/>
                <a:ea typeface="Arial" charset="0"/>
                <a:cs typeface="Arial" charset="0"/>
              </a:rPr>
              <a:t>ERIC</a:t>
            </a:r>
          </a:p>
          <a:p>
            <a:r>
              <a:rPr lang="en-US" sz="2400" dirty="0">
                <a:latin typeface="Arial" charset="0"/>
                <a:ea typeface="Arial" charset="0"/>
                <a:cs typeface="Arial" charset="0"/>
              </a:rPr>
              <a:t>Cost Analysis/Economic component: </a:t>
            </a:r>
            <a:r>
              <a:rPr lang="en-US" sz="2400" b="1" dirty="0">
                <a:latin typeface="Arial" charset="0"/>
                <a:ea typeface="Arial" charset="0"/>
                <a:cs typeface="Arial" charset="0"/>
              </a:rPr>
              <a:t>Business databases e.g., Business Source Complete</a:t>
            </a:r>
          </a:p>
          <a:p>
            <a:r>
              <a:rPr lang="en-US" sz="2400" dirty="0">
                <a:latin typeface="Arial" charset="0"/>
                <a:ea typeface="Arial" charset="0"/>
                <a:cs typeface="Arial" charset="0"/>
              </a:rPr>
              <a:t>Nursing and allied health: </a:t>
            </a:r>
            <a:r>
              <a:rPr lang="en-US" sz="2400" b="1" dirty="0">
                <a:latin typeface="Arial" charset="0"/>
                <a:ea typeface="Arial" charset="0"/>
                <a:cs typeface="Arial" charset="0"/>
              </a:rPr>
              <a:t>CINAHL</a:t>
            </a:r>
          </a:p>
          <a:p>
            <a:endParaRPr lang="en-US" sz="2400" dirty="0">
              <a:latin typeface="Arial" charset="0"/>
              <a:ea typeface="Arial" charset="0"/>
              <a:cs typeface="Arial" charset="0"/>
            </a:endParaRPr>
          </a:p>
          <a:p>
            <a:r>
              <a:rPr lang="en-US" sz="2400" dirty="0">
                <a:latin typeface="Arial" charset="0"/>
                <a:ea typeface="Arial" charset="0"/>
                <a:cs typeface="Arial" charset="0"/>
              </a:rPr>
              <a:t>Cited reference searching: </a:t>
            </a:r>
            <a:r>
              <a:rPr lang="en-US" sz="2400" b="1" dirty="0">
                <a:latin typeface="Arial" charset="0"/>
                <a:ea typeface="Arial" charset="0"/>
                <a:cs typeface="Arial" charset="0"/>
              </a:rPr>
              <a:t>Web of Science</a:t>
            </a:r>
          </a:p>
          <a:p>
            <a:endParaRPr lang="en-US" sz="1600" dirty="0">
              <a:latin typeface="Arial" charset="0"/>
              <a:ea typeface="Arial" charset="0"/>
              <a:cs typeface="Arial" charset="0"/>
            </a:endParaRPr>
          </a:p>
        </p:txBody>
      </p:sp>
    </p:spTree>
    <p:extLst>
      <p:ext uri="{BB962C8B-B14F-4D97-AF65-F5344CB8AC3E}">
        <p14:creationId xmlns:p14="http://schemas.microsoft.com/office/powerpoint/2010/main" val="611107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17E28A5-A14A-49AE-91A3-36D0190336BA}" type="slidenum">
              <a:rPr lang="en-US" smtClean="0"/>
              <a:pPr>
                <a:defRPr/>
              </a:pPr>
              <a:t>13</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7424" y="838200"/>
            <a:ext cx="6132576" cy="2499360"/>
          </a:xfrm>
          <a:prstGeom prst="rect">
            <a:avLst/>
          </a:prstGeom>
        </p:spPr>
      </p:pic>
      <p:sp>
        <p:nvSpPr>
          <p:cNvPr id="5" name="TextBox 4"/>
          <p:cNvSpPr txBox="1"/>
          <p:nvPr/>
        </p:nvSpPr>
        <p:spPr>
          <a:xfrm>
            <a:off x="985838" y="3926272"/>
            <a:ext cx="7172324" cy="2308324"/>
          </a:xfrm>
          <a:prstGeom prst="rect">
            <a:avLst/>
          </a:prstGeom>
          <a:noFill/>
        </p:spPr>
        <p:txBody>
          <a:bodyPr wrap="square" rtlCol="0">
            <a:spAutoFit/>
          </a:bodyPr>
          <a:lstStyle/>
          <a:p>
            <a:pPr marL="571500" indent="-571500">
              <a:buFont typeface="Arial" charset="0"/>
              <a:buChar char="•"/>
            </a:pPr>
            <a:r>
              <a:rPr lang="en-US" sz="3600" dirty="0">
                <a:latin typeface="Arial" charset="0"/>
                <a:ea typeface="Arial" charset="0"/>
                <a:cs typeface="Arial" charset="0"/>
              </a:rPr>
              <a:t>Some punctuation</a:t>
            </a:r>
          </a:p>
          <a:p>
            <a:pPr marL="571500" indent="-571500">
              <a:buFont typeface="Arial" charset="0"/>
              <a:buChar char="•"/>
            </a:pPr>
            <a:r>
              <a:rPr lang="en-US" sz="3600" dirty="0">
                <a:latin typeface="Arial" charset="0"/>
                <a:ea typeface="Arial" charset="0"/>
                <a:cs typeface="Arial" charset="0"/>
              </a:rPr>
              <a:t>MEDLINE vs. PubMed/</a:t>
            </a:r>
            <a:r>
              <a:rPr lang="en-US" sz="3600" dirty="0" err="1">
                <a:latin typeface="Arial" charset="0"/>
                <a:ea typeface="Arial" charset="0"/>
                <a:cs typeface="Arial" charset="0"/>
              </a:rPr>
              <a:t>MeSH</a:t>
            </a:r>
            <a:endParaRPr lang="en-US" sz="3600" dirty="0">
              <a:latin typeface="Arial" charset="0"/>
              <a:ea typeface="Arial" charset="0"/>
              <a:cs typeface="Arial" charset="0"/>
            </a:endParaRPr>
          </a:p>
          <a:p>
            <a:pPr marL="571500" indent="-571500">
              <a:buFont typeface="Arial" charset="0"/>
              <a:buChar char="•"/>
            </a:pPr>
            <a:r>
              <a:rPr lang="en-US" sz="3600" dirty="0">
                <a:latin typeface="Arial" charset="0"/>
                <a:ea typeface="Arial" charset="0"/>
                <a:cs typeface="Arial" charset="0"/>
              </a:rPr>
              <a:t>Complex Searches</a:t>
            </a:r>
          </a:p>
          <a:p>
            <a:pPr marL="571500" indent="-571500">
              <a:buFont typeface="Arial" charset="0"/>
              <a:buChar char="•"/>
            </a:pPr>
            <a:r>
              <a:rPr lang="en-US" sz="3600" dirty="0">
                <a:latin typeface="Arial" charset="0"/>
                <a:ea typeface="Arial" charset="0"/>
                <a:cs typeface="Arial" charset="0"/>
              </a:rPr>
              <a:t>Save your work</a:t>
            </a:r>
          </a:p>
        </p:txBody>
      </p:sp>
      <p:sp>
        <p:nvSpPr>
          <p:cNvPr id="6" name="TextBox 5"/>
          <p:cNvSpPr txBox="1"/>
          <p:nvPr/>
        </p:nvSpPr>
        <p:spPr>
          <a:xfrm>
            <a:off x="1060799" y="3494029"/>
            <a:ext cx="6985825" cy="2862322"/>
          </a:xfrm>
          <a:prstGeom prst="rect">
            <a:avLst/>
          </a:prstGeom>
          <a:solidFill>
            <a:srgbClr val="1877A8"/>
          </a:solidFill>
        </p:spPr>
        <p:txBody>
          <a:bodyPr wrap="square" rtlCol="0">
            <a:spAutoFit/>
          </a:bodyPr>
          <a:lstStyle/>
          <a:p>
            <a:pPr marL="571500" indent="-571500">
              <a:buFont typeface="Arial" charset="0"/>
              <a:buChar char="•"/>
            </a:pPr>
            <a:r>
              <a:rPr lang="en-US" sz="3600" b="1" dirty="0">
                <a:solidFill>
                  <a:schemeClr val="bg1"/>
                </a:solidFill>
                <a:latin typeface="Arial" charset="0"/>
                <a:ea typeface="Arial" charset="0"/>
                <a:cs typeface="Arial" charset="0"/>
              </a:rPr>
              <a:t>Some punctuation</a:t>
            </a:r>
          </a:p>
          <a:p>
            <a:r>
              <a:rPr lang="en-US" sz="3600" dirty="0">
                <a:solidFill>
                  <a:schemeClr val="bg1"/>
                </a:solidFill>
                <a:latin typeface="Arial" charset="0"/>
                <a:ea typeface="Arial" charset="0"/>
                <a:cs typeface="Arial" charset="0"/>
              </a:rPr>
              <a:t>		systematic review</a:t>
            </a:r>
          </a:p>
          <a:p>
            <a:r>
              <a:rPr lang="en-US" sz="3600" dirty="0">
                <a:solidFill>
                  <a:schemeClr val="bg1"/>
                </a:solidFill>
                <a:latin typeface="Arial" charset="0"/>
                <a:ea typeface="Arial" charset="0"/>
                <a:cs typeface="Arial" charset="0"/>
              </a:rPr>
              <a:t>		“systematic review”</a:t>
            </a:r>
          </a:p>
          <a:p>
            <a:r>
              <a:rPr lang="en-US" sz="3600" dirty="0">
                <a:solidFill>
                  <a:schemeClr val="bg1"/>
                </a:solidFill>
                <a:latin typeface="Arial" charset="0"/>
                <a:ea typeface="Arial" charset="0"/>
                <a:cs typeface="Arial" charset="0"/>
              </a:rPr>
              <a:t>		“systematic review”[</a:t>
            </a:r>
            <a:r>
              <a:rPr lang="en-US" sz="3600" dirty="0" err="1">
                <a:solidFill>
                  <a:schemeClr val="bg1"/>
                </a:solidFill>
                <a:latin typeface="Arial" charset="0"/>
                <a:ea typeface="Arial" charset="0"/>
                <a:cs typeface="Arial" charset="0"/>
              </a:rPr>
              <a:t>ti</a:t>
            </a:r>
            <a:r>
              <a:rPr lang="en-US" sz="3600" dirty="0">
                <a:solidFill>
                  <a:schemeClr val="bg1"/>
                </a:solidFill>
                <a:latin typeface="Arial" charset="0"/>
                <a:ea typeface="Arial" charset="0"/>
                <a:cs typeface="Arial" charset="0"/>
              </a:rPr>
              <a:t>]</a:t>
            </a:r>
          </a:p>
          <a:p>
            <a:r>
              <a:rPr lang="en-US" sz="3600" dirty="0">
                <a:solidFill>
                  <a:schemeClr val="bg1"/>
                </a:solidFill>
                <a:latin typeface="Arial" charset="0"/>
                <a:ea typeface="Arial" charset="0"/>
                <a:cs typeface="Arial" charset="0"/>
              </a:rPr>
              <a:t>		“systematic review”[</a:t>
            </a:r>
            <a:r>
              <a:rPr lang="en-US" sz="3600" dirty="0" err="1">
                <a:solidFill>
                  <a:schemeClr val="bg1"/>
                </a:solidFill>
                <a:latin typeface="Arial" charset="0"/>
                <a:ea typeface="Arial" charset="0"/>
                <a:cs typeface="Arial" charset="0"/>
              </a:rPr>
              <a:t>tiab</a:t>
            </a:r>
            <a:r>
              <a:rPr lang="en-US" sz="3600" dirty="0">
                <a:solidFill>
                  <a:schemeClr val="bg1"/>
                </a:solidFill>
                <a:latin typeface="Arial" charset="0"/>
                <a:ea typeface="Arial" charset="0"/>
                <a:cs typeface="Arial" charset="0"/>
              </a:rPr>
              <a:t>]</a:t>
            </a:r>
          </a:p>
        </p:txBody>
      </p:sp>
    </p:spTree>
    <p:extLst>
      <p:ext uri="{BB962C8B-B14F-4D97-AF65-F5344CB8AC3E}">
        <p14:creationId xmlns:p14="http://schemas.microsoft.com/office/powerpoint/2010/main" val="123274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bg/>
                                          </p:spTgt>
                                        </p:tgtEl>
                                        <p:attrNameLst>
                                          <p:attrName>style.visibility</p:attrName>
                                        </p:attrNameLst>
                                      </p:cBhvr>
                                      <p:to>
                                        <p:strVal val="visible"/>
                                      </p:to>
                                    </p:set>
                                    <p:animEffect transition="in" filter="fade">
                                      <p:cBhvr>
                                        <p:cTn id="27" dur="500"/>
                                        <p:tgtEl>
                                          <p:spTgt spid="6">
                                            <p:bg/>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fade">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fade">
                                      <p:cBhvr>
                                        <p:cTn id="37" dur="500"/>
                                        <p:tgtEl>
                                          <p:spTgt spid="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fade">
                                      <p:cBhvr>
                                        <p:cTn id="42" dur="500"/>
                                        <p:tgtEl>
                                          <p:spTgt spid="6">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Effect transition="in" filter="fade">
                                      <p:cBhvr>
                                        <p:cTn id="47" dur="500"/>
                                        <p:tgtEl>
                                          <p:spTgt spid="6">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4" end="4"/>
                                            </p:txEl>
                                          </p:spTgt>
                                        </p:tgtEl>
                                        <p:attrNameLst>
                                          <p:attrName>style.visibility</p:attrName>
                                        </p:attrNameLst>
                                      </p:cBhvr>
                                      <p:to>
                                        <p:strVal val="visible"/>
                                      </p:to>
                                    </p:set>
                                    <p:animEffect transition="in" filter="fade">
                                      <p:cBhvr>
                                        <p:cTn id="5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100" y="533400"/>
            <a:ext cx="6781800" cy="1143000"/>
          </a:xfrm>
        </p:spPr>
        <p:txBody>
          <a:bodyPr>
            <a:normAutofit/>
          </a:bodyPr>
          <a:lstStyle/>
          <a:p>
            <a:r>
              <a:rPr lang="en-US" sz="4000" b="1" i="0" dirty="0">
                <a:solidFill>
                  <a:schemeClr val="accent1"/>
                </a:solidFill>
                <a:latin typeface="Arial" pitchFamily="34" charset="0"/>
                <a:cs typeface="Arial" pitchFamily="34" charset="0"/>
              </a:rPr>
              <a:t>MEDLINE vs. PubMed</a:t>
            </a:r>
          </a:p>
        </p:txBody>
      </p:sp>
      <p:graphicFrame>
        <p:nvGraphicFramePr>
          <p:cNvPr id="4" name="Diagram 3"/>
          <p:cNvGraphicFramePr/>
          <p:nvPr>
            <p:extLst>
              <p:ext uri="{D42A27DB-BD31-4B8C-83A1-F6EECF244321}">
                <p14:modId xmlns:p14="http://schemas.microsoft.com/office/powerpoint/2010/main" val="1276523105"/>
              </p:ext>
            </p:extLst>
          </p:nvPr>
        </p:nvGraphicFramePr>
        <p:xfrm>
          <a:off x="1893094" y="17145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 name="Group 9"/>
          <p:cNvGrpSpPr/>
          <p:nvPr/>
        </p:nvGrpSpPr>
        <p:grpSpPr>
          <a:xfrm>
            <a:off x="1497652" y="2009180"/>
            <a:ext cx="1928813" cy="1232297"/>
            <a:chOff x="1497652" y="2009180"/>
            <a:chExt cx="1928813" cy="1232297"/>
          </a:xfrm>
        </p:grpSpPr>
        <p:sp>
          <p:nvSpPr>
            <p:cNvPr id="5" name="Down Arrow 4"/>
            <p:cNvSpPr/>
            <p:nvPr/>
          </p:nvSpPr>
          <p:spPr bwMode="auto">
            <a:xfrm rot="16200000">
              <a:off x="1942805" y="1757817"/>
              <a:ext cx="1232297" cy="1735023"/>
            </a:xfrm>
            <a:prstGeom prst="down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64288" tIns="32144" rIns="64288" bIns="32144" numCol="1" rtlCol="0" anchor="t" anchorCtr="0" compatLnSpc="1">
              <a:prstTxWarp prst="textNoShape">
                <a:avLst/>
              </a:prstTxWarp>
            </a:bodyPr>
            <a:lstStyle/>
            <a:p>
              <a:pPr defTabSz="642882"/>
              <a:endParaRPr lang="en-US" dirty="0">
                <a:solidFill>
                  <a:srgbClr val="000000"/>
                </a:solidFill>
                <a:sym typeface="Gill Sans" charset="0"/>
              </a:endParaRPr>
            </a:p>
          </p:txBody>
        </p:sp>
        <p:sp>
          <p:nvSpPr>
            <p:cNvPr id="6" name="TextBox 5"/>
            <p:cNvSpPr txBox="1"/>
            <p:nvPr/>
          </p:nvSpPr>
          <p:spPr>
            <a:xfrm>
              <a:off x="1497652" y="2376462"/>
              <a:ext cx="1928813" cy="497732"/>
            </a:xfrm>
            <a:prstGeom prst="rect">
              <a:avLst/>
            </a:prstGeom>
            <a:noFill/>
          </p:spPr>
          <p:txBody>
            <a:bodyPr wrap="square" lIns="64288" tIns="32144" rIns="64288" bIns="32144" rtlCol="0">
              <a:spAutoFit/>
            </a:bodyPr>
            <a:lstStyle/>
            <a:p>
              <a:pPr algn="ctr"/>
              <a:r>
                <a:rPr lang="en-US" sz="1400" dirty="0">
                  <a:solidFill>
                    <a:srgbClr val="000000"/>
                  </a:solidFill>
                  <a:latin typeface="Gill Sans" charset="0"/>
                  <a:sym typeface="Gill Sans" charset="0"/>
                </a:rPr>
                <a:t>Publishers supply </a:t>
              </a:r>
            </a:p>
            <a:p>
              <a:pPr algn="ctr"/>
              <a:r>
                <a:rPr lang="en-US" sz="1400" dirty="0">
                  <a:solidFill>
                    <a:srgbClr val="000000"/>
                  </a:solidFill>
                  <a:latin typeface="Gill Sans" charset="0"/>
                  <a:sym typeface="Gill Sans" charset="0"/>
                </a:rPr>
                <a:t>information</a:t>
              </a:r>
            </a:p>
          </p:txBody>
        </p:sp>
      </p:grpSp>
      <p:grpSp>
        <p:nvGrpSpPr>
          <p:cNvPr id="3" name="Group 2"/>
          <p:cNvGrpSpPr/>
          <p:nvPr/>
        </p:nvGrpSpPr>
        <p:grpSpPr>
          <a:xfrm>
            <a:off x="3506288" y="2665154"/>
            <a:ext cx="1206873" cy="1232297"/>
            <a:chOff x="3506288" y="2665154"/>
            <a:chExt cx="1206873" cy="1232297"/>
          </a:xfrm>
        </p:grpSpPr>
        <p:sp>
          <p:nvSpPr>
            <p:cNvPr id="7" name="Down Arrow 6"/>
            <p:cNvSpPr/>
            <p:nvPr/>
          </p:nvSpPr>
          <p:spPr bwMode="auto">
            <a:xfrm rot="18259193">
              <a:off x="3521874" y="2735324"/>
              <a:ext cx="1232297" cy="1091957"/>
            </a:xfrm>
            <a:prstGeom prst="down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64288" tIns="32144" rIns="64288" bIns="32144" numCol="1" rtlCol="0" anchor="t" anchorCtr="0" compatLnSpc="1">
              <a:prstTxWarp prst="textNoShape">
                <a:avLst/>
              </a:prstTxWarp>
            </a:bodyPr>
            <a:lstStyle/>
            <a:p>
              <a:pPr defTabSz="642882"/>
              <a:endParaRPr lang="en-US" dirty="0">
                <a:solidFill>
                  <a:srgbClr val="000000"/>
                </a:solidFill>
                <a:sym typeface="Gill Sans" charset="0"/>
              </a:endParaRPr>
            </a:p>
          </p:txBody>
        </p:sp>
        <p:sp>
          <p:nvSpPr>
            <p:cNvPr id="8" name="TextBox 7"/>
            <p:cNvSpPr txBox="1"/>
            <p:nvPr/>
          </p:nvSpPr>
          <p:spPr>
            <a:xfrm rot="2069379">
              <a:off x="3506288" y="2992610"/>
              <a:ext cx="1206873" cy="497732"/>
            </a:xfrm>
            <a:prstGeom prst="rect">
              <a:avLst/>
            </a:prstGeom>
            <a:noFill/>
          </p:spPr>
          <p:txBody>
            <a:bodyPr wrap="square" lIns="64288" tIns="32144" rIns="64288" bIns="32144" rtlCol="0">
              <a:spAutoFit/>
            </a:bodyPr>
            <a:lstStyle/>
            <a:p>
              <a:pPr algn="ctr"/>
              <a:r>
                <a:rPr lang="en-US" sz="1400" dirty="0">
                  <a:solidFill>
                    <a:srgbClr val="000000"/>
                  </a:solidFill>
                  <a:latin typeface="Gill Sans" charset="0"/>
                  <a:sym typeface="Gill Sans" charset="0"/>
                </a:rPr>
                <a:t>Indexers </a:t>
              </a:r>
            </a:p>
            <a:p>
              <a:pPr algn="ctr"/>
              <a:r>
                <a:rPr lang="en-US" sz="1400" dirty="0">
                  <a:solidFill>
                    <a:srgbClr val="000000"/>
                  </a:solidFill>
                  <a:latin typeface="Gill Sans" charset="0"/>
                  <a:sym typeface="Gill Sans" charset="0"/>
                </a:rPr>
                <a:t>add MeSH</a:t>
              </a:r>
            </a:p>
          </p:txBody>
        </p:sp>
      </p:grpSp>
    </p:spTree>
    <p:extLst>
      <p:ext uri="{BB962C8B-B14F-4D97-AF65-F5344CB8AC3E}">
        <p14:creationId xmlns:p14="http://schemas.microsoft.com/office/powerpoint/2010/main" val="38587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70C0"/>
                </a:solidFill>
                <a:latin typeface="Arial" charset="0"/>
                <a:ea typeface="Arial" charset="0"/>
                <a:cs typeface="Arial" charset="0"/>
              </a:rPr>
              <a:t>Complex Search Construction</a:t>
            </a:r>
          </a:p>
        </p:txBody>
      </p:sp>
      <p:sp>
        <p:nvSpPr>
          <p:cNvPr id="3" name="Content Placeholder 2"/>
          <p:cNvSpPr>
            <a:spLocks noGrp="1"/>
          </p:cNvSpPr>
          <p:nvPr>
            <p:ph idx="1"/>
          </p:nvPr>
        </p:nvSpPr>
        <p:spPr>
          <a:xfrm>
            <a:off x="76200" y="1447800"/>
            <a:ext cx="9677400" cy="5334000"/>
          </a:xfrm>
        </p:spPr>
        <p:txBody>
          <a:bodyPr>
            <a:noAutofit/>
          </a:bodyPr>
          <a:lstStyle/>
          <a:p>
            <a:r>
              <a:rPr lang="en-US" dirty="0">
                <a:latin typeface="Arial" charset="0"/>
                <a:ea typeface="Arial" charset="0"/>
                <a:cs typeface="Arial" charset="0"/>
              </a:rPr>
              <a:t>Problem, Scenario or Question:</a:t>
            </a:r>
          </a:p>
          <a:p>
            <a:r>
              <a:rPr lang="en-US" dirty="0">
                <a:latin typeface="Arial" charset="0"/>
                <a:ea typeface="Arial" charset="0"/>
                <a:cs typeface="Arial" charset="0"/>
              </a:rPr>
              <a:t>Identify key concepts (usually 2-4) </a:t>
            </a:r>
          </a:p>
          <a:p>
            <a:pPr marL="457200" lvl="1" indent="0">
              <a:buNone/>
            </a:pPr>
            <a:r>
              <a:rPr lang="en-US" dirty="0">
                <a:latin typeface="Arial" charset="0"/>
                <a:ea typeface="Arial" charset="0"/>
                <a:cs typeface="Arial" charset="0"/>
                <a:sym typeface="Wingdings"/>
              </a:rPr>
              <a:t>	 Call them </a:t>
            </a:r>
            <a:r>
              <a:rPr lang="en-US" dirty="0">
                <a:solidFill>
                  <a:srgbClr val="FF0000"/>
                </a:solidFill>
                <a:latin typeface="Arial" charset="0"/>
                <a:ea typeface="Arial" charset="0"/>
                <a:cs typeface="Arial" charset="0"/>
                <a:sym typeface="Wingdings"/>
              </a:rPr>
              <a:t>A</a:t>
            </a:r>
            <a:r>
              <a:rPr lang="en-US" dirty="0">
                <a:latin typeface="Arial" charset="0"/>
                <a:ea typeface="Arial" charset="0"/>
                <a:cs typeface="Arial" charset="0"/>
                <a:sym typeface="Wingdings"/>
              </a:rPr>
              <a:t>, </a:t>
            </a:r>
            <a:r>
              <a:rPr lang="en-US" dirty="0">
                <a:solidFill>
                  <a:srgbClr val="008000"/>
                </a:solidFill>
                <a:latin typeface="Arial" charset="0"/>
                <a:ea typeface="Arial" charset="0"/>
                <a:cs typeface="Arial" charset="0"/>
                <a:sym typeface="Wingdings"/>
              </a:rPr>
              <a:t>B</a:t>
            </a:r>
            <a:r>
              <a:rPr lang="en-US" dirty="0">
                <a:latin typeface="Arial" charset="0"/>
                <a:ea typeface="Arial" charset="0"/>
                <a:cs typeface="Arial" charset="0"/>
                <a:sym typeface="Wingdings"/>
              </a:rPr>
              <a:t>, </a:t>
            </a:r>
            <a:r>
              <a:rPr lang="en-US" dirty="0">
                <a:solidFill>
                  <a:srgbClr val="3366FF"/>
                </a:solidFill>
                <a:latin typeface="Arial" charset="0"/>
                <a:ea typeface="Arial" charset="0"/>
                <a:cs typeface="Arial" charset="0"/>
                <a:sym typeface="Wingdings"/>
              </a:rPr>
              <a:t>C</a:t>
            </a:r>
            <a:endParaRPr lang="en-US" dirty="0">
              <a:solidFill>
                <a:srgbClr val="3366FF"/>
              </a:solidFill>
              <a:latin typeface="Arial" charset="0"/>
              <a:ea typeface="Arial" charset="0"/>
              <a:cs typeface="Arial" charset="0"/>
            </a:endParaRPr>
          </a:p>
          <a:p>
            <a:r>
              <a:rPr lang="en-US" dirty="0">
                <a:latin typeface="Arial" charset="0"/>
                <a:ea typeface="Arial" charset="0"/>
                <a:cs typeface="Arial" charset="0"/>
              </a:rPr>
              <a:t>Identify </a:t>
            </a:r>
            <a:r>
              <a:rPr lang="en-US" dirty="0" err="1">
                <a:latin typeface="Arial" charset="0"/>
                <a:ea typeface="Arial" charset="0"/>
                <a:cs typeface="Arial" charset="0"/>
              </a:rPr>
              <a:t>MeSH</a:t>
            </a:r>
            <a:r>
              <a:rPr lang="en-US" dirty="0">
                <a:latin typeface="Arial" charset="0"/>
                <a:ea typeface="Arial" charset="0"/>
                <a:cs typeface="Arial" charset="0"/>
              </a:rPr>
              <a:t> and synonyms for each concept</a:t>
            </a:r>
          </a:p>
          <a:p>
            <a:r>
              <a:rPr lang="en-US" dirty="0">
                <a:latin typeface="Arial" charset="0"/>
                <a:ea typeface="Arial" charset="0"/>
                <a:cs typeface="Arial" charset="0"/>
              </a:rPr>
              <a:t>Assemble with AND, OR and (  )</a:t>
            </a:r>
          </a:p>
          <a:p>
            <a:r>
              <a:rPr lang="en-US" dirty="0">
                <a:latin typeface="Arial" charset="0"/>
                <a:ea typeface="Arial" charset="0"/>
                <a:cs typeface="Arial" charset="0"/>
              </a:rPr>
              <a:t>Result:	(</a:t>
            </a:r>
            <a:r>
              <a:rPr lang="en-US" dirty="0" err="1">
                <a:solidFill>
                  <a:srgbClr val="FF0000"/>
                </a:solidFill>
                <a:latin typeface="Arial" charset="0"/>
                <a:ea typeface="Arial" charset="0"/>
                <a:cs typeface="Arial" charset="0"/>
              </a:rPr>
              <a:t>A</a:t>
            </a:r>
            <a:r>
              <a:rPr lang="en-US" baseline="-25000" dirty="0" err="1">
                <a:latin typeface="Arial" charset="0"/>
                <a:ea typeface="Arial" charset="0"/>
                <a:cs typeface="Arial" charset="0"/>
              </a:rPr>
              <a:t>mesh</a:t>
            </a:r>
            <a:r>
              <a:rPr lang="en-US" dirty="0">
                <a:latin typeface="Arial" charset="0"/>
                <a:ea typeface="Arial" charset="0"/>
                <a:cs typeface="Arial" charset="0"/>
              </a:rPr>
              <a:t> OR </a:t>
            </a:r>
            <a:r>
              <a:rPr lang="en-US" dirty="0">
                <a:solidFill>
                  <a:srgbClr val="FF0000"/>
                </a:solidFill>
                <a:latin typeface="Arial" charset="0"/>
                <a:ea typeface="Arial" charset="0"/>
                <a:cs typeface="Arial" charset="0"/>
              </a:rPr>
              <a:t>A</a:t>
            </a:r>
            <a:r>
              <a:rPr lang="en-US" baseline="-25000" dirty="0">
                <a:latin typeface="Arial" charset="0"/>
                <a:ea typeface="Arial" charset="0"/>
                <a:cs typeface="Arial" charset="0"/>
              </a:rPr>
              <a:t>syn1</a:t>
            </a:r>
            <a:r>
              <a:rPr lang="en-US" dirty="0">
                <a:latin typeface="Arial" charset="0"/>
                <a:ea typeface="Arial" charset="0"/>
                <a:cs typeface="Arial" charset="0"/>
              </a:rPr>
              <a:t> OR </a:t>
            </a:r>
            <a:r>
              <a:rPr lang="en-US" dirty="0">
                <a:solidFill>
                  <a:srgbClr val="FF0000"/>
                </a:solidFill>
                <a:latin typeface="Arial" charset="0"/>
                <a:ea typeface="Arial" charset="0"/>
                <a:cs typeface="Arial" charset="0"/>
              </a:rPr>
              <a:t>A</a:t>
            </a:r>
            <a:r>
              <a:rPr lang="en-US" baseline="-25000" dirty="0">
                <a:latin typeface="Arial" charset="0"/>
                <a:ea typeface="Arial" charset="0"/>
                <a:cs typeface="Arial" charset="0"/>
              </a:rPr>
              <a:t>syn2 </a:t>
            </a:r>
            <a:r>
              <a:rPr lang="en-US" dirty="0">
                <a:latin typeface="Arial" charset="0"/>
                <a:ea typeface="Arial" charset="0"/>
                <a:cs typeface="Arial" charset="0"/>
              </a:rPr>
              <a:t>OR </a:t>
            </a:r>
            <a:r>
              <a:rPr lang="is-IS" dirty="0">
                <a:latin typeface="Arial" charset="0"/>
                <a:ea typeface="Arial" charset="0"/>
                <a:cs typeface="Arial" charset="0"/>
              </a:rPr>
              <a:t>….</a:t>
            </a:r>
            <a:r>
              <a:rPr lang="en-US" dirty="0">
                <a:latin typeface="Arial" charset="0"/>
                <a:ea typeface="Arial" charset="0"/>
                <a:cs typeface="Arial" charset="0"/>
              </a:rPr>
              <a:t>  ) </a:t>
            </a:r>
            <a:r>
              <a:rPr lang="en-US" b="1" dirty="0">
                <a:latin typeface="Arial" charset="0"/>
                <a:ea typeface="Arial" charset="0"/>
                <a:cs typeface="Arial" charset="0"/>
              </a:rPr>
              <a:t>AND</a:t>
            </a:r>
          </a:p>
          <a:p>
            <a:pPr marL="1831975" indent="0">
              <a:buNone/>
            </a:pPr>
            <a:r>
              <a:rPr lang="en-US" dirty="0">
                <a:latin typeface="Arial" charset="0"/>
                <a:ea typeface="Arial" charset="0"/>
                <a:cs typeface="Arial" charset="0"/>
              </a:rPr>
              <a:t>(</a:t>
            </a:r>
            <a:r>
              <a:rPr lang="en-US" dirty="0" err="1">
                <a:solidFill>
                  <a:srgbClr val="00B050"/>
                </a:solidFill>
                <a:latin typeface="Arial" charset="0"/>
                <a:ea typeface="Arial" charset="0"/>
                <a:cs typeface="Arial" charset="0"/>
              </a:rPr>
              <a:t>B</a:t>
            </a:r>
            <a:r>
              <a:rPr lang="en-US" baseline="-25000" dirty="0" err="1">
                <a:latin typeface="Arial" charset="0"/>
                <a:ea typeface="Arial" charset="0"/>
                <a:cs typeface="Arial" charset="0"/>
              </a:rPr>
              <a:t>mesh</a:t>
            </a:r>
            <a:r>
              <a:rPr lang="en-US" dirty="0">
                <a:latin typeface="Arial" charset="0"/>
                <a:ea typeface="Arial" charset="0"/>
                <a:cs typeface="Arial" charset="0"/>
              </a:rPr>
              <a:t> OR </a:t>
            </a:r>
            <a:r>
              <a:rPr lang="en-US" dirty="0">
                <a:solidFill>
                  <a:srgbClr val="00B050"/>
                </a:solidFill>
                <a:latin typeface="Arial" charset="0"/>
                <a:ea typeface="Arial" charset="0"/>
                <a:cs typeface="Arial" charset="0"/>
              </a:rPr>
              <a:t>B</a:t>
            </a:r>
            <a:r>
              <a:rPr lang="en-US" baseline="-25000" dirty="0">
                <a:latin typeface="Arial" charset="0"/>
                <a:ea typeface="Arial" charset="0"/>
                <a:cs typeface="Arial" charset="0"/>
              </a:rPr>
              <a:t>syn1</a:t>
            </a:r>
            <a:r>
              <a:rPr lang="en-US" dirty="0">
                <a:latin typeface="Arial" charset="0"/>
                <a:ea typeface="Arial" charset="0"/>
                <a:cs typeface="Arial" charset="0"/>
              </a:rPr>
              <a:t> OR </a:t>
            </a:r>
            <a:r>
              <a:rPr lang="en-US" dirty="0">
                <a:solidFill>
                  <a:srgbClr val="00B050"/>
                </a:solidFill>
                <a:latin typeface="Arial" charset="0"/>
                <a:ea typeface="Arial" charset="0"/>
                <a:cs typeface="Arial" charset="0"/>
              </a:rPr>
              <a:t>B</a:t>
            </a:r>
            <a:r>
              <a:rPr lang="en-US" baseline="-25000" dirty="0">
                <a:latin typeface="Arial" charset="0"/>
                <a:ea typeface="Arial" charset="0"/>
                <a:cs typeface="Arial" charset="0"/>
              </a:rPr>
              <a:t>syn2 </a:t>
            </a:r>
            <a:r>
              <a:rPr lang="en-US" dirty="0">
                <a:latin typeface="Arial" charset="0"/>
                <a:ea typeface="Arial" charset="0"/>
                <a:cs typeface="Arial" charset="0"/>
              </a:rPr>
              <a:t>OR </a:t>
            </a:r>
            <a:r>
              <a:rPr lang="is-IS" dirty="0">
                <a:latin typeface="Arial" charset="0"/>
                <a:ea typeface="Arial" charset="0"/>
                <a:cs typeface="Arial" charset="0"/>
              </a:rPr>
              <a:t>….</a:t>
            </a:r>
            <a:r>
              <a:rPr lang="en-US" dirty="0">
                <a:latin typeface="Arial" charset="0"/>
                <a:ea typeface="Arial" charset="0"/>
                <a:cs typeface="Arial" charset="0"/>
              </a:rPr>
              <a:t>  ) </a:t>
            </a:r>
            <a:r>
              <a:rPr lang="en-US" b="1" dirty="0">
                <a:latin typeface="Arial" charset="0"/>
                <a:ea typeface="Arial" charset="0"/>
                <a:cs typeface="Arial" charset="0"/>
              </a:rPr>
              <a:t>AND</a:t>
            </a:r>
          </a:p>
          <a:p>
            <a:pPr marL="1831975" indent="0">
              <a:buNone/>
            </a:pPr>
            <a:r>
              <a:rPr lang="en-US" dirty="0">
                <a:latin typeface="Arial" charset="0"/>
                <a:ea typeface="Arial" charset="0"/>
                <a:cs typeface="Arial" charset="0"/>
              </a:rPr>
              <a:t>(</a:t>
            </a:r>
            <a:r>
              <a:rPr lang="en-US" dirty="0" err="1">
                <a:solidFill>
                  <a:srgbClr val="0070C0"/>
                </a:solidFill>
                <a:latin typeface="Arial" charset="0"/>
                <a:ea typeface="Arial" charset="0"/>
                <a:cs typeface="Arial" charset="0"/>
              </a:rPr>
              <a:t>C</a:t>
            </a:r>
            <a:r>
              <a:rPr lang="en-US" baseline="-25000" dirty="0" err="1">
                <a:latin typeface="Arial" charset="0"/>
                <a:ea typeface="Arial" charset="0"/>
                <a:cs typeface="Arial" charset="0"/>
              </a:rPr>
              <a:t>mesh</a:t>
            </a:r>
            <a:r>
              <a:rPr lang="en-US" dirty="0">
                <a:latin typeface="Arial" charset="0"/>
                <a:ea typeface="Arial" charset="0"/>
                <a:cs typeface="Arial" charset="0"/>
              </a:rPr>
              <a:t> OR </a:t>
            </a:r>
            <a:r>
              <a:rPr lang="en-US" dirty="0">
                <a:solidFill>
                  <a:srgbClr val="0070C0"/>
                </a:solidFill>
                <a:latin typeface="Arial" charset="0"/>
                <a:ea typeface="Arial" charset="0"/>
                <a:cs typeface="Arial" charset="0"/>
              </a:rPr>
              <a:t>C</a:t>
            </a:r>
            <a:r>
              <a:rPr lang="en-US" baseline="-25000" dirty="0">
                <a:latin typeface="Arial" charset="0"/>
                <a:ea typeface="Arial" charset="0"/>
                <a:cs typeface="Arial" charset="0"/>
              </a:rPr>
              <a:t>syn1</a:t>
            </a:r>
            <a:r>
              <a:rPr lang="en-US" dirty="0">
                <a:latin typeface="Arial" charset="0"/>
                <a:ea typeface="Arial" charset="0"/>
                <a:cs typeface="Arial" charset="0"/>
              </a:rPr>
              <a:t> OR </a:t>
            </a:r>
            <a:r>
              <a:rPr lang="en-US" dirty="0">
                <a:solidFill>
                  <a:srgbClr val="0070C0"/>
                </a:solidFill>
                <a:latin typeface="Arial" charset="0"/>
                <a:ea typeface="Arial" charset="0"/>
                <a:cs typeface="Arial" charset="0"/>
              </a:rPr>
              <a:t>C</a:t>
            </a:r>
            <a:r>
              <a:rPr lang="en-US" baseline="-25000" dirty="0">
                <a:latin typeface="Arial" charset="0"/>
                <a:ea typeface="Arial" charset="0"/>
                <a:cs typeface="Arial" charset="0"/>
              </a:rPr>
              <a:t>syn2 </a:t>
            </a:r>
            <a:r>
              <a:rPr lang="en-US" dirty="0">
                <a:latin typeface="Arial" charset="0"/>
                <a:ea typeface="Arial" charset="0"/>
                <a:cs typeface="Arial" charset="0"/>
              </a:rPr>
              <a:t>OR </a:t>
            </a:r>
            <a:r>
              <a:rPr lang="is-IS" dirty="0">
                <a:latin typeface="Arial" charset="0"/>
                <a:ea typeface="Arial" charset="0"/>
                <a:cs typeface="Arial" charset="0"/>
              </a:rPr>
              <a:t>….</a:t>
            </a:r>
            <a:r>
              <a:rPr lang="en-US" dirty="0">
                <a:latin typeface="Arial" charset="0"/>
                <a:ea typeface="Arial" charset="0"/>
                <a:cs typeface="Arial" charset="0"/>
              </a:rPr>
              <a:t>  )</a:t>
            </a:r>
          </a:p>
        </p:txBody>
      </p:sp>
    </p:spTree>
    <p:extLst>
      <p:ext uri="{BB962C8B-B14F-4D97-AF65-F5344CB8AC3E}">
        <p14:creationId xmlns:p14="http://schemas.microsoft.com/office/powerpoint/2010/main" val="2135041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bwMode="auto">
          <a:xfrm>
            <a:off x="1198747" y="5362665"/>
            <a:ext cx="6464087" cy="1419137"/>
          </a:xfrm>
          <a:prstGeom prst="roundRect">
            <a:avLst/>
          </a:prstGeom>
          <a:solidFill>
            <a:schemeClr val="accent1">
              <a:alpha val="0"/>
            </a:schemeClr>
          </a:solidFill>
          <a:ln w="63500" cap="flat" cmpd="sng" algn="ctr">
            <a:solidFill>
              <a:schemeClr val="accent1"/>
            </a:solidFill>
            <a:prstDash val="solid"/>
            <a:miter lim="800000"/>
            <a:headEnd type="none" w="med" len="med"/>
            <a:tailEnd type="none" w="med" len="med"/>
          </a:ln>
          <a:effectLst/>
          <a:extLst/>
        </p:spPr>
        <p:txBody>
          <a:bodyPr vert="horz" wrap="none" lIns="64291" tIns="32146" rIns="64291" bIns="32146" numCol="1" rtlCol="0" anchor="t" anchorCtr="0" compatLnSpc="1">
            <a:prstTxWarp prst="textNoShape">
              <a:avLst/>
            </a:prstTxWarp>
          </a:bodyPr>
          <a:lstStyle/>
          <a:p>
            <a:pPr defTabSz="642915" fontAlgn="base">
              <a:spcBef>
                <a:spcPct val="0"/>
              </a:spcBef>
              <a:spcAft>
                <a:spcPct val="0"/>
              </a:spcAft>
            </a:pPr>
            <a:endParaRPr lang="en-US" sz="1700">
              <a:latin typeface="Arial" charset="0"/>
              <a:ea typeface="Arial" charset="0"/>
              <a:cs typeface="Arial" charset="0"/>
            </a:endParaRPr>
          </a:p>
        </p:txBody>
      </p:sp>
      <p:sp>
        <p:nvSpPr>
          <p:cNvPr id="5" name="TextBox 4"/>
          <p:cNvSpPr txBox="1"/>
          <p:nvPr/>
        </p:nvSpPr>
        <p:spPr>
          <a:xfrm>
            <a:off x="1437682" y="5410202"/>
            <a:ext cx="6268641" cy="1419137"/>
          </a:xfrm>
          <a:prstGeom prst="rect">
            <a:avLst/>
          </a:prstGeom>
          <a:noFill/>
        </p:spPr>
        <p:txBody>
          <a:bodyPr wrap="square" lIns="64291" tIns="32146" rIns="64291" bIns="32146" rtlCol="0">
            <a:spAutoFit/>
          </a:bodyPr>
          <a:lstStyle/>
          <a:p>
            <a:r>
              <a:rPr lang="en-US" sz="2200" dirty="0">
                <a:latin typeface="Arial" charset="0"/>
                <a:ea typeface="Arial" charset="0"/>
                <a:cs typeface="Arial" charset="0"/>
              </a:rPr>
              <a:t>(Tylenol OR acetaminophen OR </a:t>
            </a:r>
            <a:r>
              <a:rPr lang="en-US" sz="2200" dirty="0" err="1">
                <a:latin typeface="Arial" charset="0"/>
                <a:ea typeface="Arial" charset="0"/>
                <a:cs typeface="Arial" charset="0"/>
              </a:rPr>
              <a:t>paracetamol</a:t>
            </a:r>
            <a:r>
              <a:rPr lang="en-US" sz="2200" dirty="0">
                <a:latin typeface="Arial" charset="0"/>
                <a:ea typeface="Arial" charset="0"/>
                <a:cs typeface="Arial" charset="0"/>
              </a:rPr>
              <a:t>) AND (Motrin OR ibuprofen)</a:t>
            </a:r>
          </a:p>
          <a:p>
            <a:r>
              <a:rPr lang="en-US" sz="2200" dirty="0">
                <a:latin typeface="Arial" charset="0"/>
                <a:ea typeface="Arial" charset="0"/>
                <a:cs typeface="Arial" charset="0"/>
              </a:rPr>
              <a:t>AND (fever OR hyperpyrexia OR pyrexia)</a:t>
            </a:r>
          </a:p>
          <a:p>
            <a:r>
              <a:rPr lang="en-US" sz="2200" dirty="0">
                <a:latin typeface="Arial" charset="0"/>
                <a:ea typeface="Arial" charset="0"/>
                <a:cs typeface="Arial" charset="0"/>
              </a:rPr>
              <a:t>AND (children OR infants OR toddlers)</a:t>
            </a:r>
          </a:p>
        </p:txBody>
      </p:sp>
      <p:sp>
        <p:nvSpPr>
          <p:cNvPr id="2" name="Title 1"/>
          <p:cNvSpPr>
            <a:spLocks noGrp="1"/>
          </p:cNvSpPr>
          <p:nvPr>
            <p:ph type="title"/>
          </p:nvPr>
        </p:nvSpPr>
        <p:spPr>
          <a:xfrm>
            <a:off x="385451" y="127533"/>
            <a:ext cx="8229600" cy="1143000"/>
          </a:xfrm>
        </p:spPr>
        <p:txBody>
          <a:bodyPr>
            <a:normAutofit/>
          </a:bodyPr>
          <a:lstStyle/>
          <a:p>
            <a:r>
              <a:rPr lang="en-US" sz="4000" b="1" dirty="0">
                <a:solidFill>
                  <a:srgbClr val="0070C0"/>
                </a:solidFill>
                <a:latin typeface="Arial" charset="0"/>
                <a:ea typeface="Arial" charset="0"/>
                <a:cs typeface="Arial" charset="0"/>
              </a:rPr>
              <a:t>Creating a Complex Search</a:t>
            </a:r>
          </a:p>
        </p:txBody>
      </p:sp>
      <p:sp>
        <p:nvSpPr>
          <p:cNvPr id="3" name="Content Placeholder 2"/>
          <p:cNvSpPr>
            <a:spLocks noGrp="1"/>
          </p:cNvSpPr>
          <p:nvPr>
            <p:ph idx="1"/>
          </p:nvPr>
        </p:nvSpPr>
        <p:spPr>
          <a:xfrm>
            <a:off x="326712" y="1255665"/>
            <a:ext cx="8490576" cy="4183198"/>
          </a:xfrm>
        </p:spPr>
        <p:txBody>
          <a:bodyPr/>
          <a:lstStyle/>
          <a:p>
            <a:pPr marL="0" indent="0">
              <a:buNone/>
            </a:pPr>
            <a:r>
              <a:rPr lang="en-US" dirty="0">
                <a:latin typeface="Arial" charset="0"/>
                <a:ea typeface="Arial" charset="0"/>
                <a:cs typeface="Arial" charset="0"/>
              </a:rPr>
              <a:t>Is Tylenol or Motrin better for fever control in children?</a:t>
            </a:r>
          </a:p>
        </p:txBody>
      </p:sp>
      <p:graphicFrame>
        <p:nvGraphicFramePr>
          <p:cNvPr id="4" name="Table 3"/>
          <p:cNvGraphicFramePr>
            <a:graphicFrameLocks noGrp="1"/>
          </p:cNvGraphicFramePr>
          <p:nvPr>
            <p:extLst>
              <p:ext uri="{D42A27DB-BD31-4B8C-83A1-F6EECF244321}">
                <p14:modId xmlns:p14="http://schemas.microsoft.com/office/powerpoint/2010/main" val="1764657085"/>
              </p:ext>
            </p:extLst>
          </p:nvPr>
        </p:nvGraphicFramePr>
        <p:xfrm>
          <a:off x="556829" y="2382910"/>
          <a:ext cx="8030344" cy="2925128"/>
        </p:xfrm>
        <a:graphic>
          <a:graphicData uri="http://schemas.openxmlformats.org/drawingml/2006/table">
            <a:tbl>
              <a:tblPr firstRow="1" bandRow="1">
                <a:tableStyleId>{5C22544A-7EE6-4342-B048-85BDC9FD1C3A}</a:tableStyleId>
              </a:tblPr>
              <a:tblGrid>
                <a:gridCol w="2007586">
                  <a:extLst>
                    <a:ext uri="{9D8B030D-6E8A-4147-A177-3AD203B41FA5}">
                      <a16:colId xmlns:a16="http://schemas.microsoft.com/office/drawing/2014/main" val="20000"/>
                    </a:ext>
                  </a:extLst>
                </a:gridCol>
                <a:gridCol w="2007586">
                  <a:extLst>
                    <a:ext uri="{9D8B030D-6E8A-4147-A177-3AD203B41FA5}">
                      <a16:colId xmlns:a16="http://schemas.microsoft.com/office/drawing/2014/main" val="20001"/>
                    </a:ext>
                  </a:extLst>
                </a:gridCol>
                <a:gridCol w="2007586">
                  <a:extLst>
                    <a:ext uri="{9D8B030D-6E8A-4147-A177-3AD203B41FA5}">
                      <a16:colId xmlns:a16="http://schemas.microsoft.com/office/drawing/2014/main" val="20002"/>
                    </a:ext>
                  </a:extLst>
                </a:gridCol>
                <a:gridCol w="2007586">
                  <a:extLst>
                    <a:ext uri="{9D8B030D-6E8A-4147-A177-3AD203B41FA5}">
                      <a16:colId xmlns:a16="http://schemas.microsoft.com/office/drawing/2014/main" val="20003"/>
                    </a:ext>
                  </a:extLst>
                </a:gridCol>
              </a:tblGrid>
              <a:tr h="731282">
                <a:tc>
                  <a:txBody>
                    <a:bodyPr/>
                    <a:lstStyle/>
                    <a:p>
                      <a:pPr algn="ctr"/>
                      <a:r>
                        <a:rPr lang="en-US" sz="2000" dirty="0">
                          <a:latin typeface="Arial"/>
                          <a:cs typeface="Arial"/>
                        </a:rPr>
                        <a:t>Concept 1</a:t>
                      </a:r>
                    </a:p>
                  </a:txBody>
                  <a:tcPr marL="64294" marR="64294" marT="32147" marB="32147" anchor="ctr"/>
                </a:tc>
                <a:tc>
                  <a:txBody>
                    <a:bodyPr/>
                    <a:lstStyle/>
                    <a:p>
                      <a:pPr algn="ctr"/>
                      <a:r>
                        <a:rPr lang="en-US" sz="2000" dirty="0">
                          <a:latin typeface="Arial"/>
                          <a:cs typeface="Arial"/>
                        </a:rPr>
                        <a:t>Concept 2</a:t>
                      </a:r>
                    </a:p>
                  </a:txBody>
                  <a:tcPr marL="64294" marR="64294" marT="32147" marB="32147" anchor="ctr"/>
                </a:tc>
                <a:tc>
                  <a:txBody>
                    <a:bodyPr/>
                    <a:lstStyle/>
                    <a:p>
                      <a:pPr algn="ctr"/>
                      <a:r>
                        <a:rPr lang="en-US" sz="2000" dirty="0">
                          <a:latin typeface="Arial"/>
                          <a:cs typeface="Arial"/>
                        </a:rPr>
                        <a:t>Concept</a:t>
                      </a:r>
                      <a:r>
                        <a:rPr lang="en-US" sz="2000" baseline="0" dirty="0">
                          <a:latin typeface="Arial"/>
                          <a:cs typeface="Arial"/>
                        </a:rPr>
                        <a:t> 3</a:t>
                      </a:r>
                      <a:endParaRPr lang="en-US" sz="2000" dirty="0">
                        <a:latin typeface="Arial"/>
                        <a:cs typeface="Arial"/>
                      </a:endParaRPr>
                    </a:p>
                  </a:txBody>
                  <a:tcPr marL="64294" marR="64294" marT="32147" marB="32147" anchor="ctr"/>
                </a:tc>
                <a:tc>
                  <a:txBody>
                    <a:bodyPr/>
                    <a:lstStyle/>
                    <a:p>
                      <a:pPr algn="ctr"/>
                      <a:r>
                        <a:rPr lang="en-US" sz="2000" dirty="0">
                          <a:latin typeface="Arial"/>
                          <a:cs typeface="Arial"/>
                        </a:rPr>
                        <a:t>Concept 4</a:t>
                      </a:r>
                    </a:p>
                  </a:txBody>
                  <a:tcPr marL="64294" marR="64294" marT="32147" marB="32147" anchor="ctr"/>
                </a:tc>
                <a:extLst>
                  <a:ext uri="{0D108BD9-81ED-4DB2-BD59-A6C34878D82A}">
                    <a16:rowId xmlns:a16="http://schemas.microsoft.com/office/drawing/2014/main" val="10000"/>
                  </a:ext>
                </a:extLst>
              </a:tr>
              <a:tr h="731282">
                <a:tc>
                  <a:txBody>
                    <a:bodyPr/>
                    <a:lstStyle/>
                    <a:p>
                      <a:r>
                        <a:rPr lang="en-US" sz="2000" dirty="0">
                          <a:latin typeface="Arial"/>
                          <a:cs typeface="Arial"/>
                        </a:rPr>
                        <a:t>Tylenol</a:t>
                      </a:r>
                    </a:p>
                  </a:txBody>
                  <a:tcPr marL="64294" marR="64294" marT="32147" marB="32147"/>
                </a:tc>
                <a:tc>
                  <a:txBody>
                    <a:bodyPr/>
                    <a:lstStyle/>
                    <a:p>
                      <a:r>
                        <a:rPr lang="en-US" sz="2000" dirty="0">
                          <a:latin typeface="Arial"/>
                          <a:cs typeface="Arial"/>
                        </a:rPr>
                        <a:t>Motrin</a:t>
                      </a:r>
                    </a:p>
                  </a:txBody>
                  <a:tcPr marL="64294" marR="64294" marT="32147" marB="32147"/>
                </a:tc>
                <a:tc>
                  <a:txBody>
                    <a:bodyPr/>
                    <a:lstStyle/>
                    <a:p>
                      <a:r>
                        <a:rPr lang="en-US" sz="2000" dirty="0">
                          <a:latin typeface="Arial"/>
                          <a:cs typeface="Arial"/>
                        </a:rPr>
                        <a:t>fever</a:t>
                      </a:r>
                    </a:p>
                  </a:txBody>
                  <a:tcPr marL="64294" marR="64294" marT="32147" marB="32147"/>
                </a:tc>
                <a:tc>
                  <a:txBody>
                    <a:bodyPr/>
                    <a:lstStyle/>
                    <a:p>
                      <a:r>
                        <a:rPr lang="en-US" sz="2000" dirty="0">
                          <a:latin typeface="Arial"/>
                          <a:cs typeface="Arial"/>
                        </a:rPr>
                        <a:t>children</a:t>
                      </a:r>
                    </a:p>
                  </a:txBody>
                  <a:tcPr marL="64294" marR="64294" marT="32147" marB="32147"/>
                </a:tc>
                <a:extLst>
                  <a:ext uri="{0D108BD9-81ED-4DB2-BD59-A6C34878D82A}">
                    <a16:rowId xmlns:a16="http://schemas.microsoft.com/office/drawing/2014/main" val="10001"/>
                  </a:ext>
                </a:extLst>
              </a:tr>
              <a:tr h="731282">
                <a:tc>
                  <a:txBody>
                    <a:bodyPr/>
                    <a:lstStyle/>
                    <a:p>
                      <a:r>
                        <a:rPr lang="en-US" sz="2000" dirty="0">
                          <a:latin typeface="Arial"/>
                          <a:cs typeface="Arial"/>
                        </a:rPr>
                        <a:t>acetaminophen</a:t>
                      </a:r>
                    </a:p>
                  </a:txBody>
                  <a:tcPr marL="64294" marR="64294" marT="32147" marB="32147"/>
                </a:tc>
                <a:tc>
                  <a:txBody>
                    <a:bodyPr/>
                    <a:lstStyle/>
                    <a:p>
                      <a:r>
                        <a:rPr lang="en-US" sz="2000" dirty="0">
                          <a:latin typeface="Arial"/>
                          <a:cs typeface="Arial"/>
                        </a:rPr>
                        <a:t>ibuprofen</a:t>
                      </a:r>
                    </a:p>
                  </a:txBody>
                  <a:tcPr marL="64294" marR="64294" marT="32147" marB="32147"/>
                </a:tc>
                <a:tc>
                  <a:txBody>
                    <a:bodyPr/>
                    <a:lstStyle/>
                    <a:p>
                      <a:r>
                        <a:rPr lang="en-US" sz="2000" dirty="0">
                          <a:latin typeface="Arial"/>
                          <a:cs typeface="Arial"/>
                        </a:rPr>
                        <a:t>pyrexia</a:t>
                      </a:r>
                    </a:p>
                  </a:txBody>
                  <a:tcPr marL="64294" marR="64294" marT="32147" marB="32147"/>
                </a:tc>
                <a:tc>
                  <a:txBody>
                    <a:bodyPr/>
                    <a:lstStyle/>
                    <a:p>
                      <a:r>
                        <a:rPr lang="en-US" sz="2000" dirty="0">
                          <a:latin typeface="Arial"/>
                          <a:cs typeface="Arial"/>
                        </a:rPr>
                        <a:t>toddler</a:t>
                      </a:r>
                    </a:p>
                  </a:txBody>
                  <a:tcPr marL="64294" marR="64294" marT="32147" marB="32147"/>
                </a:tc>
                <a:extLst>
                  <a:ext uri="{0D108BD9-81ED-4DB2-BD59-A6C34878D82A}">
                    <a16:rowId xmlns:a16="http://schemas.microsoft.com/office/drawing/2014/main" val="10002"/>
                  </a:ext>
                </a:extLst>
              </a:tr>
              <a:tr h="731282">
                <a:tc>
                  <a:txBody>
                    <a:bodyPr/>
                    <a:lstStyle/>
                    <a:p>
                      <a:pPr marL="0" marR="0" indent="0" algn="l" defTabSz="1300460" rtl="0" eaLnBrk="1" fontAlgn="auto" latinLnBrk="0" hangingPunct="1">
                        <a:lnSpc>
                          <a:spcPct val="100000"/>
                        </a:lnSpc>
                        <a:spcBef>
                          <a:spcPts val="0"/>
                        </a:spcBef>
                        <a:spcAft>
                          <a:spcPts val="0"/>
                        </a:spcAft>
                        <a:buClrTx/>
                        <a:buSzTx/>
                        <a:buFontTx/>
                        <a:buNone/>
                        <a:tabLst/>
                        <a:defRPr/>
                      </a:pPr>
                      <a:r>
                        <a:rPr lang="en-US" sz="2000" dirty="0" err="1">
                          <a:latin typeface="Arial"/>
                          <a:cs typeface="Arial"/>
                        </a:rPr>
                        <a:t>paracetamol</a:t>
                      </a:r>
                      <a:endParaRPr lang="en-US" sz="2000" dirty="0">
                        <a:latin typeface="Arial"/>
                        <a:cs typeface="Arial"/>
                      </a:endParaRPr>
                    </a:p>
                  </a:txBody>
                  <a:tcPr marL="64294" marR="64294" marT="32147" marB="32147"/>
                </a:tc>
                <a:tc>
                  <a:txBody>
                    <a:bodyPr/>
                    <a:lstStyle/>
                    <a:p>
                      <a:endParaRPr lang="en-US" sz="2000" dirty="0">
                        <a:latin typeface="Arial"/>
                        <a:cs typeface="Arial"/>
                      </a:endParaRPr>
                    </a:p>
                  </a:txBody>
                  <a:tcPr marL="64294" marR="64294" marT="32147" marB="32147"/>
                </a:tc>
                <a:tc>
                  <a:txBody>
                    <a:bodyPr/>
                    <a:lstStyle/>
                    <a:p>
                      <a:r>
                        <a:rPr lang="en-US" sz="2000" dirty="0">
                          <a:latin typeface="Arial"/>
                          <a:cs typeface="Arial"/>
                        </a:rPr>
                        <a:t>hyperpyrexia</a:t>
                      </a:r>
                    </a:p>
                  </a:txBody>
                  <a:tcPr marL="64294" marR="64294" marT="32147" marB="32147"/>
                </a:tc>
                <a:tc>
                  <a:txBody>
                    <a:bodyPr/>
                    <a:lstStyle/>
                    <a:p>
                      <a:r>
                        <a:rPr lang="en-US" sz="2000" dirty="0">
                          <a:latin typeface="Arial"/>
                          <a:cs typeface="Arial"/>
                        </a:rPr>
                        <a:t>infant</a:t>
                      </a:r>
                    </a:p>
                  </a:txBody>
                  <a:tcPr marL="64294" marR="64294" marT="32147" marB="32147"/>
                </a:tc>
                <a:extLst>
                  <a:ext uri="{0D108BD9-81ED-4DB2-BD59-A6C34878D82A}">
                    <a16:rowId xmlns:a16="http://schemas.microsoft.com/office/drawing/2014/main" val="10003"/>
                  </a:ext>
                </a:extLst>
              </a:tr>
            </a:tbl>
          </a:graphicData>
        </a:graphic>
      </p:graphicFrame>
      <p:sp>
        <p:nvSpPr>
          <p:cNvPr id="6" name="TextBox 5"/>
          <p:cNvSpPr txBox="1"/>
          <p:nvPr/>
        </p:nvSpPr>
        <p:spPr>
          <a:xfrm>
            <a:off x="556831" y="3161111"/>
            <a:ext cx="1178719" cy="341919"/>
          </a:xfrm>
          <a:prstGeom prst="rect">
            <a:avLst/>
          </a:prstGeom>
          <a:solidFill>
            <a:srgbClr val="D0D5EB"/>
          </a:solidFill>
        </p:spPr>
        <p:txBody>
          <a:bodyPr wrap="square" lIns="64291" tIns="32146" rIns="64291" bIns="32146" rtlCol="0">
            <a:spAutoFit/>
          </a:bodyPr>
          <a:lstStyle/>
          <a:p>
            <a:endParaRPr lang="en-US" dirty="0">
              <a:latin typeface="Arial" charset="0"/>
              <a:ea typeface="Arial" charset="0"/>
              <a:cs typeface="Arial" charset="0"/>
            </a:endParaRPr>
          </a:p>
        </p:txBody>
      </p:sp>
      <p:sp>
        <p:nvSpPr>
          <p:cNvPr id="10" name="TextBox 9"/>
          <p:cNvSpPr txBox="1"/>
          <p:nvPr/>
        </p:nvSpPr>
        <p:spPr>
          <a:xfrm>
            <a:off x="2577091" y="3161111"/>
            <a:ext cx="1098352" cy="341919"/>
          </a:xfrm>
          <a:prstGeom prst="rect">
            <a:avLst/>
          </a:prstGeom>
          <a:solidFill>
            <a:srgbClr val="D0D5EB"/>
          </a:solidFill>
        </p:spPr>
        <p:txBody>
          <a:bodyPr wrap="square" lIns="64291" tIns="32146" rIns="64291" bIns="32146" rtlCol="0">
            <a:spAutoFit/>
          </a:bodyPr>
          <a:lstStyle/>
          <a:p>
            <a:endParaRPr lang="en-US" dirty="0">
              <a:latin typeface="Arial" charset="0"/>
              <a:ea typeface="Arial" charset="0"/>
              <a:cs typeface="Arial" charset="0"/>
            </a:endParaRPr>
          </a:p>
        </p:txBody>
      </p:sp>
      <p:sp>
        <p:nvSpPr>
          <p:cNvPr id="11" name="TextBox 10"/>
          <p:cNvSpPr txBox="1"/>
          <p:nvPr/>
        </p:nvSpPr>
        <p:spPr>
          <a:xfrm>
            <a:off x="607219" y="4626782"/>
            <a:ext cx="1660922" cy="341919"/>
          </a:xfrm>
          <a:prstGeom prst="rect">
            <a:avLst/>
          </a:prstGeom>
          <a:solidFill>
            <a:srgbClr val="D0D5EB"/>
          </a:solidFill>
        </p:spPr>
        <p:txBody>
          <a:bodyPr wrap="square" lIns="64291" tIns="32146" rIns="64291" bIns="32146" rtlCol="0">
            <a:spAutoFit/>
          </a:bodyPr>
          <a:lstStyle/>
          <a:p>
            <a:endParaRPr lang="en-US" dirty="0">
              <a:latin typeface="Arial" charset="0"/>
              <a:ea typeface="Arial" charset="0"/>
              <a:cs typeface="Arial" charset="0"/>
            </a:endParaRPr>
          </a:p>
        </p:txBody>
      </p:sp>
      <p:sp>
        <p:nvSpPr>
          <p:cNvPr id="12" name="TextBox 11"/>
          <p:cNvSpPr txBox="1"/>
          <p:nvPr/>
        </p:nvSpPr>
        <p:spPr>
          <a:xfrm>
            <a:off x="4614239" y="3143024"/>
            <a:ext cx="1232297" cy="341919"/>
          </a:xfrm>
          <a:prstGeom prst="rect">
            <a:avLst/>
          </a:prstGeom>
          <a:solidFill>
            <a:srgbClr val="D0D5EB"/>
          </a:solidFill>
        </p:spPr>
        <p:txBody>
          <a:bodyPr wrap="square" lIns="64291" tIns="32146" rIns="64291" bIns="32146" rtlCol="0">
            <a:spAutoFit/>
          </a:bodyPr>
          <a:lstStyle/>
          <a:p>
            <a:endParaRPr lang="en-US" dirty="0">
              <a:latin typeface="Arial" charset="0"/>
              <a:ea typeface="Arial" charset="0"/>
              <a:cs typeface="Arial" charset="0"/>
            </a:endParaRPr>
          </a:p>
        </p:txBody>
      </p:sp>
      <p:sp>
        <p:nvSpPr>
          <p:cNvPr id="13" name="TextBox 12"/>
          <p:cNvSpPr txBox="1"/>
          <p:nvPr/>
        </p:nvSpPr>
        <p:spPr>
          <a:xfrm>
            <a:off x="6591271" y="3151373"/>
            <a:ext cx="1071563" cy="341919"/>
          </a:xfrm>
          <a:prstGeom prst="rect">
            <a:avLst/>
          </a:prstGeom>
          <a:solidFill>
            <a:srgbClr val="D0D5EB"/>
          </a:solidFill>
        </p:spPr>
        <p:txBody>
          <a:bodyPr wrap="square" lIns="64291" tIns="32146" rIns="64291" bIns="32146" rtlCol="0">
            <a:spAutoFit/>
          </a:bodyPr>
          <a:lstStyle/>
          <a:p>
            <a:endParaRPr lang="en-US" dirty="0">
              <a:latin typeface="Arial" charset="0"/>
              <a:ea typeface="Arial" charset="0"/>
              <a:cs typeface="Arial" charset="0"/>
            </a:endParaRPr>
          </a:p>
        </p:txBody>
      </p:sp>
      <p:sp>
        <p:nvSpPr>
          <p:cNvPr id="14" name="TextBox 13"/>
          <p:cNvSpPr txBox="1"/>
          <p:nvPr/>
        </p:nvSpPr>
        <p:spPr>
          <a:xfrm>
            <a:off x="624573" y="3878963"/>
            <a:ext cx="1846705" cy="341919"/>
          </a:xfrm>
          <a:prstGeom prst="rect">
            <a:avLst/>
          </a:prstGeom>
          <a:solidFill>
            <a:srgbClr val="E3E7F6"/>
          </a:solidFill>
        </p:spPr>
        <p:txBody>
          <a:bodyPr wrap="square" lIns="64291" tIns="32146" rIns="64291" bIns="32146" rtlCol="0">
            <a:spAutoFit/>
          </a:bodyPr>
          <a:lstStyle/>
          <a:p>
            <a:endParaRPr lang="en-US" dirty="0">
              <a:latin typeface="Arial" charset="0"/>
              <a:ea typeface="Arial" charset="0"/>
              <a:cs typeface="Arial" charset="0"/>
            </a:endParaRPr>
          </a:p>
        </p:txBody>
      </p:sp>
      <p:sp>
        <p:nvSpPr>
          <p:cNvPr id="15" name="TextBox 14"/>
          <p:cNvSpPr txBox="1"/>
          <p:nvPr/>
        </p:nvSpPr>
        <p:spPr>
          <a:xfrm>
            <a:off x="2577093" y="3939688"/>
            <a:ext cx="1285875" cy="341919"/>
          </a:xfrm>
          <a:prstGeom prst="rect">
            <a:avLst/>
          </a:prstGeom>
          <a:solidFill>
            <a:srgbClr val="EAEBF5"/>
          </a:solidFill>
        </p:spPr>
        <p:txBody>
          <a:bodyPr wrap="square" lIns="64291" tIns="32146" rIns="64291" bIns="32146" rtlCol="0">
            <a:spAutoFit/>
          </a:bodyPr>
          <a:lstStyle/>
          <a:p>
            <a:endParaRPr lang="en-US" dirty="0">
              <a:latin typeface="Arial" charset="0"/>
              <a:ea typeface="Arial" charset="0"/>
              <a:cs typeface="Arial" charset="0"/>
            </a:endParaRPr>
          </a:p>
        </p:txBody>
      </p:sp>
      <p:sp>
        <p:nvSpPr>
          <p:cNvPr id="16" name="TextBox 15"/>
          <p:cNvSpPr txBox="1"/>
          <p:nvPr/>
        </p:nvSpPr>
        <p:spPr>
          <a:xfrm>
            <a:off x="4641784" y="3885953"/>
            <a:ext cx="1285875" cy="341919"/>
          </a:xfrm>
          <a:prstGeom prst="rect">
            <a:avLst/>
          </a:prstGeom>
          <a:solidFill>
            <a:srgbClr val="EAEBF5"/>
          </a:solidFill>
        </p:spPr>
        <p:txBody>
          <a:bodyPr wrap="square" lIns="64291" tIns="32146" rIns="64291" bIns="32146" rtlCol="0">
            <a:spAutoFit/>
          </a:bodyPr>
          <a:lstStyle/>
          <a:p>
            <a:endParaRPr lang="en-US" dirty="0">
              <a:latin typeface="Arial" charset="0"/>
              <a:ea typeface="Arial" charset="0"/>
              <a:cs typeface="Arial" charset="0"/>
            </a:endParaRPr>
          </a:p>
        </p:txBody>
      </p:sp>
      <p:sp>
        <p:nvSpPr>
          <p:cNvPr id="17" name="TextBox 16"/>
          <p:cNvSpPr txBox="1"/>
          <p:nvPr/>
        </p:nvSpPr>
        <p:spPr>
          <a:xfrm>
            <a:off x="6591271" y="3885953"/>
            <a:ext cx="1285875" cy="341919"/>
          </a:xfrm>
          <a:prstGeom prst="rect">
            <a:avLst/>
          </a:prstGeom>
          <a:solidFill>
            <a:srgbClr val="EAEBF5"/>
          </a:solidFill>
        </p:spPr>
        <p:txBody>
          <a:bodyPr wrap="square" lIns="64291" tIns="32146" rIns="64291" bIns="32146" rtlCol="0">
            <a:spAutoFit/>
          </a:bodyPr>
          <a:lstStyle/>
          <a:p>
            <a:endParaRPr lang="en-US" dirty="0">
              <a:latin typeface="Arial" charset="0"/>
              <a:ea typeface="Arial" charset="0"/>
              <a:cs typeface="Arial" charset="0"/>
            </a:endParaRPr>
          </a:p>
        </p:txBody>
      </p:sp>
      <p:sp>
        <p:nvSpPr>
          <p:cNvPr id="18" name="TextBox 17"/>
          <p:cNvSpPr txBox="1"/>
          <p:nvPr/>
        </p:nvSpPr>
        <p:spPr>
          <a:xfrm>
            <a:off x="4614237" y="4636760"/>
            <a:ext cx="1660922" cy="341919"/>
          </a:xfrm>
          <a:prstGeom prst="rect">
            <a:avLst/>
          </a:prstGeom>
          <a:solidFill>
            <a:srgbClr val="D0D5EB"/>
          </a:solidFill>
        </p:spPr>
        <p:txBody>
          <a:bodyPr wrap="square" lIns="64291" tIns="32146" rIns="64291" bIns="32146" rtlCol="0">
            <a:spAutoFit/>
          </a:bodyPr>
          <a:lstStyle/>
          <a:p>
            <a:endParaRPr lang="en-US" dirty="0">
              <a:latin typeface="Arial" charset="0"/>
              <a:ea typeface="Arial" charset="0"/>
              <a:cs typeface="Arial" charset="0"/>
            </a:endParaRPr>
          </a:p>
        </p:txBody>
      </p:sp>
      <p:sp>
        <p:nvSpPr>
          <p:cNvPr id="19" name="TextBox 18"/>
          <p:cNvSpPr txBox="1"/>
          <p:nvPr/>
        </p:nvSpPr>
        <p:spPr>
          <a:xfrm>
            <a:off x="6645696" y="4645295"/>
            <a:ext cx="1660922" cy="341919"/>
          </a:xfrm>
          <a:prstGeom prst="rect">
            <a:avLst/>
          </a:prstGeom>
          <a:solidFill>
            <a:srgbClr val="D0D5EB"/>
          </a:solidFill>
        </p:spPr>
        <p:txBody>
          <a:bodyPr wrap="square" lIns="64291" tIns="32146" rIns="64291" bIns="32146" rtlCol="0">
            <a:spAutoFit/>
          </a:bodyPr>
          <a:lstStyle/>
          <a:p>
            <a:endParaRPr lang="en-US" dirty="0">
              <a:latin typeface="Arial" charset="0"/>
              <a:ea typeface="Arial" charset="0"/>
              <a:cs typeface="Arial" charset="0"/>
            </a:endParaRPr>
          </a:p>
        </p:txBody>
      </p:sp>
    </p:spTree>
    <p:extLst>
      <p:ext uri="{BB962C8B-B14F-4D97-AF65-F5344CB8AC3E}">
        <p14:creationId xmlns:p14="http://schemas.microsoft.com/office/powerpoint/2010/main" val="1122111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11"/>
                                        </p:tgtEl>
                                      </p:cBhvr>
                                    </p:animEffect>
                                    <p:set>
                                      <p:cBhvr>
                                        <p:cTn id="30" dur="1" fill="hold">
                                          <p:stCondLst>
                                            <p:cond delay="499"/>
                                          </p:stCondLst>
                                        </p:cTn>
                                        <p:tgtEl>
                                          <p:spTgt spid="1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15"/>
                                        </p:tgtEl>
                                      </p:cBhvr>
                                    </p:animEffect>
                                    <p:set>
                                      <p:cBhvr>
                                        <p:cTn id="35" dur="1" fill="hold">
                                          <p:stCondLst>
                                            <p:cond delay="499"/>
                                          </p:stCondLst>
                                        </p:cTn>
                                        <p:tgtEl>
                                          <p:spTgt spid="15"/>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0" nodeType="clickEffect">
                                  <p:stCondLst>
                                    <p:cond delay="0"/>
                                  </p:stCondLst>
                                  <p:childTnLst>
                                    <p:animEffect transition="out" filter="fade">
                                      <p:cBhvr>
                                        <p:cTn id="39" dur="500"/>
                                        <p:tgtEl>
                                          <p:spTgt spid="16"/>
                                        </p:tgtEl>
                                      </p:cBhvr>
                                    </p:animEffect>
                                    <p:set>
                                      <p:cBhvr>
                                        <p:cTn id="40" dur="1" fill="hold">
                                          <p:stCondLst>
                                            <p:cond delay="499"/>
                                          </p:stCondLst>
                                        </p:cTn>
                                        <p:tgtEl>
                                          <p:spTgt spid="16"/>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18"/>
                                        </p:tgtEl>
                                      </p:cBhvr>
                                    </p:animEffect>
                                    <p:set>
                                      <p:cBhvr>
                                        <p:cTn id="43" dur="1" fill="hold">
                                          <p:stCondLst>
                                            <p:cond delay="499"/>
                                          </p:stCondLst>
                                        </p:cTn>
                                        <p:tgtEl>
                                          <p:spTgt spid="18"/>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0" nodeType="clickEffect">
                                  <p:stCondLst>
                                    <p:cond delay="0"/>
                                  </p:stCondLst>
                                  <p:childTnLst>
                                    <p:animEffect transition="out" filter="fade">
                                      <p:cBhvr>
                                        <p:cTn id="47" dur="500"/>
                                        <p:tgtEl>
                                          <p:spTgt spid="17"/>
                                        </p:tgtEl>
                                      </p:cBhvr>
                                    </p:animEffect>
                                    <p:set>
                                      <p:cBhvr>
                                        <p:cTn id="48" dur="1" fill="hold">
                                          <p:stCondLst>
                                            <p:cond delay="499"/>
                                          </p:stCondLst>
                                        </p:cTn>
                                        <p:tgtEl>
                                          <p:spTgt spid="17"/>
                                        </p:tgtEl>
                                        <p:attrNameLst>
                                          <p:attrName>style.visibility</p:attrName>
                                        </p:attrNameLst>
                                      </p:cBhvr>
                                      <p:to>
                                        <p:strVal val="hidden"/>
                                      </p:to>
                                    </p:set>
                                  </p:childTnLst>
                                </p:cTn>
                              </p:par>
                              <p:par>
                                <p:cTn id="49" presetID="10" presetClass="exit" presetSubtype="0" fill="hold" grpId="0" nodeType="withEffect">
                                  <p:stCondLst>
                                    <p:cond delay="0"/>
                                  </p:stCondLst>
                                  <p:childTnLst>
                                    <p:animEffect transition="out" filter="fade">
                                      <p:cBhvr>
                                        <p:cTn id="50" dur="500"/>
                                        <p:tgtEl>
                                          <p:spTgt spid="19"/>
                                        </p:tgtEl>
                                      </p:cBhvr>
                                    </p:animEffect>
                                    <p:set>
                                      <p:cBhvr>
                                        <p:cTn id="51" dur="1" fill="hold">
                                          <p:stCondLst>
                                            <p:cond delay="499"/>
                                          </p:stCondLst>
                                        </p:cTn>
                                        <p:tgtEl>
                                          <p:spTgt spid="19"/>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5">
                                            <p:txEl>
                                              <p:pRg st="0" end="0"/>
                                            </p:txEl>
                                          </p:spTgt>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5">
                                            <p:txEl>
                                              <p:pRg st="1" end="1"/>
                                            </p:txEl>
                                          </p:spTgt>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5">
                                            <p:txEl>
                                              <p:pRg st="2" end="2"/>
                                            </p:txEl>
                                          </p:spTgt>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latin typeface="Arial" charset="0"/>
                <a:ea typeface="Arial" charset="0"/>
                <a:cs typeface="Arial" charset="0"/>
              </a:rPr>
              <a:t>Save the Search and Results</a:t>
            </a:r>
          </a:p>
        </p:txBody>
      </p:sp>
      <p:sp>
        <p:nvSpPr>
          <p:cNvPr id="3" name="Content Placeholder 2"/>
          <p:cNvSpPr>
            <a:spLocks noGrp="1"/>
          </p:cNvSpPr>
          <p:nvPr>
            <p:ph idx="1"/>
          </p:nvPr>
        </p:nvSpPr>
        <p:spPr/>
        <p:txBody>
          <a:bodyPr/>
          <a:lstStyle/>
          <a:p>
            <a:r>
              <a:rPr lang="en-US" dirty="0">
                <a:latin typeface="Arial" charset="0"/>
                <a:ea typeface="Arial" charset="0"/>
                <a:cs typeface="Arial" charset="0"/>
              </a:rPr>
              <a:t>Create alert in PubMed = save search</a:t>
            </a:r>
          </a:p>
          <a:p>
            <a:r>
              <a:rPr lang="en-US" dirty="0">
                <a:latin typeface="Arial" charset="0"/>
                <a:ea typeface="Arial" charset="0"/>
                <a:cs typeface="Arial" charset="0"/>
              </a:rPr>
              <a:t>Add results to </a:t>
            </a:r>
            <a:r>
              <a:rPr lang="en-US" dirty="0" err="1">
                <a:latin typeface="Arial" charset="0"/>
                <a:ea typeface="Arial" charset="0"/>
                <a:cs typeface="Arial" charset="0"/>
              </a:rPr>
              <a:t>RefWorks</a:t>
            </a:r>
            <a:endParaRPr lang="en-US" dirty="0">
              <a:latin typeface="Arial" charset="0"/>
              <a:ea typeface="Arial" charset="0"/>
              <a:cs typeface="Arial" charset="0"/>
            </a:endParaRPr>
          </a:p>
          <a:p>
            <a:pPr lvl="1"/>
            <a:r>
              <a:rPr lang="en-US" dirty="0">
                <a:latin typeface="Arial" charset="0"/>
                <a:ea typeface="Arial" charset="0"/>
                <a:cs typeface="Arial" charset="0"/>
              </a:rPr>
              <a:t>Create a PubMed results folder</a:t>
            </a:r>
          </a:p>
          <a:p>
            <a:pPr lvl="1"/>
            <a:r>
              <a:rPr lang="en-US" dirty="0">
                <a:latin typeface="Arial" charset="0"/>
                <a:ea typeface="Arial" charset="0"/>
                <a:cs typeface="Arial" charset="0"/>
              </a:rPr>
              <a:t>Note the date of search and the results numbers in your “diary”</a:t>
            </a:r>
          </a:p>
        </p:txBody>
      </p:sp>
    </p:spTree>
    <p:extLst>
      <p:ext uri="{BB962C8B-B14F-4D97-AF65-F5344CB8AC3E}">
        <p14:creationId xmlns:p14="http://schemas.microsoft.com/office/powerpoint/2010/main" val="822764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latin typeface="Arial" charset="0"/>
                <a:ea typeface="Arial" charset="0"/>
                <a:cs typeface="Arial" charset="0"/>
              </a:rPr>
              <a:t>Two Additional PM Tools</a:t>
            </a:r>
          </a:p>
        </p:txBody>
      </p:sp>
      <p:sp>
        <p:nvSpPr>
          <p:cNvPr id="3" name="Content Placeholder 2"/>
          <p:cNvSpPr>
            <a:spLocks noGrp="1"/>
          </p:cNvSpPr>
          <p:nvPr>
            <p:ph idx="1"/>
          </p:nvPr>
        </p:nvSpPr>
        <p:spPr/>
        <p:txBody>
          <a:bodyPr/>
          <a:lstStyle/>
          <a:p>
            <a:r>
              <a:rPr lang="en-US" dirty="0">
                <a:latin typeface="Arial" charset="0"/>
                <a:ea typeface="Arial" charset="0"/>
                <a:cs typeface="Arial" charset="0"/>
              </a:rPr>
              <a:t>Advanced is you search history and a place to edit and mix-and-match results</a:t>
            </a:r>
          </a:p>
          <a:p>
            <a:r>
              <a:rPr lang="en-US" dirty="0">
                <a:latin typeface="Arial" charset="0"/>
                <a:ea typeface="Arial" charset="0"/>
                <a:cs typeface="Arial" charset="0"/>
              </a:rPr>
              <a:t>Search details is a place to see what PM did with your search and troubleshoot/fix</a:t>
            </a:r>
          </a:p>
        </p:txBody>
      </p:sp>
    </p:spTree>
    <p:extLst>
      <p:ext uri="{BB962C8B-B14F-4D97-AF65-F5344CB8AC3E}">
        <p14:creationId xmlns:p14="http://schemas.microsoft.com/office/powerpoint/2010/main" val="1064420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0070C0"/>
                </a:solidFill>
                <a:latin typeface="Arial" charset="0"/>
                <a:ea typeface="Arial" charset="0"/>
                <a:cs typeface="Arial" charset="0"/>
              </a:rPr>
              <a:t>Embase</a:t>
            </a:r>
            <a:endParaRPr lang="en-US" b="1" dirty="0">
              <a:solidFill>
                <a:srgbClr val="0070C0"/>
              </a:solidFill>
              <a:latin typeface="Arial" charset="0"/>
              <a:ea typeface="Arial" charset="0"/>
              <a:cs typeface="Arial" charset="0"/>
            </a:endParaRPr>
          </a:p>
        </p:txBody>
      </p:sp>
      <p:sp>
        <p:nvSpPr>
          <p:cNvPr id="3" name="Content Placeholder 2"/>
          <p:cNvSpPr>
            <a:spLocks noGrp="1"/>
          </p:cNvSpPr>
          <p:nvPr>
            <p:ph idx="1"/>
          </p:nvPr>
        </p:nvSpPr>
        <p:spPr/>
        <p:txBody>
          <a:bodyPr/>
          <a:lstStyle/>
          <a:p>
            <a:r>
              <a:rPr lang="en-US" dirty="0">
                <a:latin typeface="Arial" charset="0"/>
                <a:ea typeface="Arial" charset="0"/>
                <a:cs typeface="Arial" charset="0"/>
              </a:rPr>
              <a:t>Exactly the same approach</a:t>
            </a:r>
            <a:r>
              <a:rPr lang="mr-IN" dirty="0">
                <a:latin typeface="Arial" charset="0"/>
                <a:ea typeface="Arial" charset="0"/>
                <a:cs typeface="Arial" charset="0"/>
              </a:rPr>
              <a:t>…</a:t>
            </a:r>
            <a:endParaRPr lang="en-US" dirty="0">
              <a:latin typeface="Arial" charset="0"/>
              <a:ea typeface="Arial" charset="0"/>
              <a:cs typeface="Arial" charset="0"/>
            </a:endParaRPr>
          </a:p>
        </p:txBody>
      </p:sp>
    </p:spTree>
    <p:extLst>
      <p:ext uri="{BB962C8B-B14F-4D97-AF65-F5344CB8AC3E}">
        <p14:creationId xmlns:p14="http://schemas.microsoft.com/office/powerpoint/2010/main" val="685468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70C0"/>
                </a:solidFill>
                <a:latin typeface="Arial" charset="0"/>
                <a:ea typeface="Arial" charset="0"/>
                <a:cs typeface="Arial" charset="0"/>
              </a:rPr>
              <a:t>Pre-work</a:t>
            </a:r>
          </a:p>
        </p:txBody>
      </p:sp>
      <p:sp>
        <p:nvSpPr>
          <p:cNvPr id="3" name="Content Placeholder 2"/>
          <p:cNvSpPr>
            <a:spLocks noGrp="1"/>
          </p:cNvSpPr>
          <p:nvPr>
            <p:ph idx="1"/>
          </p:nvPr>
        </p:nvSpPr>
        <p:spPr>
          <a:xfrm>
            <a:off x="628649" y="1825625"/>
            <a:ext cx="8215313" cy="4351338"/>
          </a:xfrm>
        </p:spPr>
        <p:txBody>
          <a:bodyPr>
            <a:normAutofit fontScale="92500"/>
          </a:bodyPr>
          <a:lstStyle/>
          <a:p>
            <a:r>
              <a:rPr lang="en-US" sz="3200" dirty="0">
                <a:latin typeface="Arial" charset="0"/>
                <a:ea typeface="Arial" charset="0"/>
                <a:cs typeface="Arial" charset="0"/>
              </a:rPr>
              <a:t>Bookmarks</a:t>
            </a:r>
          </a:p>
          <a:p>
            <a:r>
              <a:rPr lang="en-US" sz="3200" dirty="0" err="1">
                <a:latin typeface="Arial" charset="0"/>
                <a:ea typeface="Arial" charset="0"/>
                <a:cs typeface="Arial" charset="0"/>
              </a:rPr>
              <a:t>Bookmarklet</a:t>
            </a:r>
            <a:endParaRPr lang="en-US" sz="3200" dirty="0">
              <a:latin typeface="Arial" charset="0"/>
              <a:ea typeface="Arial" charset="0"/>
              <a:cs typeface="Arial" charset="0"/>
            </a:endParaRPr>
          </a:p>
          <a:p>
            <a:r>
              <a:rPr lang="en-US" sz="3200" dirty="0">
                <a:latin typeface="Arial" charset="0"/>
                <a:ea typeface="Arial" charset="0"/>
                <a:cs typeface="Arial" charset="0"/>
              </a:rPr>
              <a:t>Set up and configure your </a:t>
            </a:r>
            <a:r>
              <a:rPr lang="en-US" sz="3200" dirty="0" err="1">
                <a:latin typeface="Arial" charset="0"/>
                <a:ea typeface="Arial" charset="0"/>
                <a:cs typeface="Arial" charset="0"/>
              </a:rPr>
              <a:t>MyNCBI</a:t>
            </a:r>
            <a:r>
              <a:rPr lang="en-US" sz="3200" dirty="0">
                <a:latin typeface="Arial" charset="0"/>
                <a:ea typeface="Arial" charset="0"/>
                <a:cs typeface="Arial" charset="0"/>
              </a:rPr>
              <a:t> account</a:t>
            </a:r>
          </a:p>
          <a:p>
            <a:r>
              <a:rPr lang="en-US" sz="3200" dirty="0">
                <a:latin typeface="Arial" charset="0"/>
                <a:ea typeface="Arial" charset="0"/>
                <a:cs typeface="Arial" charset="0"/>
              </a:rPr>
              <a:t>Sign up and set up </a:t>
            </a:r>
            <a:r>
              <a:rPr lang="en-US" sz="3200" dirty="0" err="1">
                <a:latin typeface="Arial" charset="0"/>
                <a:ea typeface="Arial" charset="0"/>
                <a:cs typeface="Arial" charset="0"/>
              </a:rPr>
              <a:t>RefWorks</a:t>
            </a:r>
            <a:endParaRPr lang="en-US" sz="3200" dirty="0">
              <a:latin typeface="Arial" charset="0"/>
              <a:ea typeface="Arial" charset="0"/>
              <a:cs typeface="Arial" charset="0"/>
            </a:endParaRPr>
          </a:p>
          <a:p>
            <a:endParaRPr lang="en-US" sz="2000" dirty="0">
              <a:latin typeface="Arial" charset="0"/>
              <a:ea typeface="Arial" charset="0"/>
              <a:cs typeface="Arial" charset="0"/>
            </a:endParaRPr>
          </a:p>
          <a:p>
            <a:r>
              <a:rPr lang="en-US" sz="3200" dirty="0">
                <a:latin typeface="Arial" charset="0"/>
                <a:ea typeface="Arial" charset="0"/>
                <a:cs typeface="Arial" charset="0"/>
              </a:rPr>
              <a:t>What questions do you have??</a:t>
            </a:r>
          </a:p>
          <a:p>
            <a:r>
              <a:rPr lang="en-US" sz="3200" dirty="0">
                <a:latin typeface="Arial" charset="0"/>
                <a:ea typeface="Arial" charset="0"/>
                <a:cs typeface="Arial" charset="0"/>
              </a:rPr>
              <a:t>Link to a document: </a:t>
            </a:r>
            <a:r>
              <a:rPr lang="en-US" sz="3000" dirty="0">
                <a:latin typeface="Arial" panose="020B0604020202020204" pitchFamily="34" charset="0"/>
                <a:cs typeface="Arial" panose="020B0604020202020204" pitchFamily="34" charset="0"/>
                <a:hlinkClick r:id="rId3"/>
              </a:rPr>
              <a:t>https://goo.gl/3Fh8SQ</a:t>
            </a:r>
            <a:r>
              <a:rPr lang="en-US" dirty="0"/>
              <a:t> </a:t>
            </a:r>
            <a:r>
              <a:rPr lang="en-US" sz="3200" dirty="0"/>
              <a:t> </a:t>
            </a:r>
            <a:endParaRPr lang="en-US" sz="3200" dirty="0">
              <a:latin typeface="Arial" charset="0"/>
              <a:ea typeface="Arial" charset="0"/>
              <a:cs typeface="Arial" charset="0"/>
            </a:endParaRPr>
          </a:p>
          <a:p>
            <a:pPr lvl="1">
              <a:buFont typeface="Courier New" charset="0"/>
              <a:buChar char="o"/>
            </a:pPr>
            <a:r>
              <a:rPr lang="en-US" dirty="0">
                <a:latin typeface="Arial" charset="0"/>
                <a:ea typeface="Arial" charset="0"/>
                <a:cs typeface="Arial" charset="0"/>
              </a:rPr>
              <a:t>Contains links to slides</a:t>
            </a:r>
          </a:p>
          <a:p>
            <a:pPr lvl="1">
              <a:buFont typeface="Courier New" charset="0"/>
              <a:buChar char="o"/>
            </a:pPr>
            <a:r>
              <a:rPr lang="en-US" dirty="0">
                <a:latin typeface="Arial" charset="0"/>
                <a:ea typeface="Arial" charset="0"/>
                <a:cs typeface="Arial" charset="0"/>
              </a:rPr>
              <a:t>Contains a template for next steps</a:t>
            </a:r>
          </a:p>
        </p:txBody>
      </p:sp>
    </p:spTree>
    <p:extLst>
      <p:ext uri="{BB962C8B-B14F-4D97-AF65-F5344CB8AC3E}">
        <p14:creationId xmlns:p14="http://schemas.microsoft.com/office/powerpoint/2010/main" val="1230875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0070C0"/>
                </a:solidFill>
                <a:latin typeface="Arial" charset="0"/>
                <a:ea typeface="Arial" charset="0"/>
                <a:cs typeface="Arial" charset="0"/>
              </a:rPr>
              <a:t>PsycINFO</a:t>
            </a:r>
            <a:endParaRPr lang="en-US" b="1" dirty="0">
              <a:solidFill>
                <a:srgbClr val="0070C0"/>
              </a:solidFill>
              <a:latin typeface="Arial" charset="0"/>
              <a:ea typeface="Arial" charset="0"/>
              <a:cs typeface="Arial" charset="0"/>
            </a:endParaRPr>
          </a:p>
        </p:txBody>
      </p:sp>
      <p:sp>
        <p:nvSpPr>
          <p:cNvPr id="3" name="Content Placeholder 2"/>
          <p:cNvSpPr>
            <a:spLocks noGrp="1"/>
          </p:cNvSpPr>
          <p:nvPr>
            <p:ph idx="1"/>
          </p:nvPr>
        </p:nvSpPr>
        <p:spPr/>
        <p:txBody>
          <a:bodyPr/>
          <a:lstStyle/>
          <a:p>
            <a:r>
              <a:rPr lang="en-US" dirty="0">
                <a:latin typeface="Arial" charset="0"/>
                <a:ea typeface="Arial" charset="0"/>
                <a:cs typeface="Arial" charset="0"/>
              </a:rPr>
              <a:t>The same approach</a:t>
            </a:r>
            <a:r>
              <a:rPr lang="mr-IN" dirty="0">
                <a:latin typeface="Arial" charset="0"/>
                <a:ea typeface="Arial" charset="0"/>
                <a:cs typeface="Arial" charset="0"/>
              </a:rPr>
              <a:t>…</a:t>
            </a:r>
            <a:endParaRPr lang="en-US" dirty="0">
              <a:latin typeface="Arial" charset="0"/>
              <a:ea typeface="Arial" charset="0"/>
              <a:cs typeface="Arial" charset="0"/>
            </a:endParaRPr>
          </a:p>
        </p:txBody>
      </p:sp>
    </p:spTree>
    <p:extLst>
      <p:ext uri="{BB962C8B-B14F-4D97-AF65-F5344CB8AC3E}">
        <p14:creationId xmlns:p14="http://schemas.microsoft.com/office/powerpoint/2010/main" val="573501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70C0"/>
                </a:solidFill>
                <a:latin typeface="Arial" charset="0"/>
                <a:ea typeface="Arial" charset="0"/>
                <a:cs typeface="Arial" charset="0"/>
              </a:rPr>
              <a:t>Web of Science</a:t>
            </a:r>
          </a:p>
        </p:txBody>
      </p:sp>
      <p:sp>
        <p:nvSpPr>
          <p:cNvPr id="3" name="Content Placeholder 2"/>
          <p:cNvSpPr>
            <a:spLocks noGrp="1"/>
          </p:cNvSpPr>
          <p:nvPr>
            <p:ph idx="1"/>
          </p:nvPr>
        </p:nvSpPr>
        <p:spPr/>
        <p:txBody>
          <a:bodyPr/>
          <a:lstStyle/>
          <a:p>
            <a:r>
              <a:rPr lang="en-US" dirty="0">
                <a:latin typeface="Arial" charset="0"/>
                <a:ea typeface="Arial" charset="0"/>
                <a:cs typeface="Arial" charset="0"/>
              </a:rPr>
              <a:t>Broad content </a:t>
            </a:r>
            <a:r>
              <a:rPr lang="en-US" dirty="0">
                <a:latin typeface="Arial" charset="0"/>
                <a:ea typeface="Arial" charset="0"/>
                <a:cs typeface="Arial" charset="0"/>
                <a:sym typeface="Wingdings"/>
              </a:rPr>
              <a:t> Everything</a:t>
            </a:r>
            <a:endParaRPr lang="en-US" dirty="0">
              <a:latin typeface="Arial" charset="0"/>
              <a:ea typeface="Arial" charset="0"/>
              <a:cs typeface="Arial" charset="0"/>
            </a:endParaRPr>
          </a:p>
          <a:p>
            <a:r>
              <a:rPr lang="en-US" dirty="0">
                <a:latin typeface="Arial" charset="0"/>
                <a:ea typeface="Arial" charset="0"/>
                <a:cs typeface="Arial" charset="0"/>
              </a:rPr>
              <a:t>No controlled vocabulary</a:t>
            </a:r>
          </a:p>
          <a:p>
            <a:r>
              <a:rPr lang="en-US" dirty="0">
                <a:latin typeface="Arial" charset="0"/>
                <a:ea typeface="Arial" charset="0"/>
                <a:cs typeface="Arial" charset="0"/>
              </a:rPr>
              <a:t>Use same search as PubMed but take out the PM specific punctuation </a:t>
            </a:r>
            <a:r>
              <a:rPr lang="en-US" dirty="0">
                <a:latin typeface="Arial" charset="0"/>
                <a:ea typeface="Arial" charset="0"/>
                <a:cs typeface="Arial" charset="0"/>
                <a:sym typeface="Wingdings"/>
              </a:rPr>
              <a:t> </a:t>
            </a:r>
            <a:r>
              <a:rPr lang="en-US" dirty="0" err="1">
                <a:latin typeface="Arial" charset="0"/>
                <a:ea typeface="Arial" charset="0"/>
                <a:cs typeface="Arial" charset="0"/>
                <a:sym typeface="Wingdings"/>
              </a:rPr>
              <a:t>MeSH</a:t>
            </a:r>
            <a:r>
              <a:rPr lang="en-US" dirty="0">
                <a:latin typeface="Arial" charset="0"/>
                <a:ea typeface="Arial" charset="0"/>
                <a:cs typeface="Arial" charset="0"/>
                <a:sym typeface="Wingdings"/>
              </a:rPr>
              <a:t>, [</a:t>
            </a:r>
            <a:r>
              <a:rPr lang="en-US" dirty="0" err="1">
                <a:latin typeface="Arial" charset="0"/>
                <a:ea typeface="Arial" charset="0"/>
                <a:cs typeface="Arial" charset="0"/>
                <a:sym typeface="Wingdings"/>
              </a:rPr>
              <a:t>ti</a:t>
            </a:r>
            <a:r>
              <a:rPr lang="en-US" dirty="0">
                <a:latin typeface="Arial" charset="0"/>
                <a:ea typeface="Arial" charset="0"/>
                <a:cs typeface="Arial" charset="0"/>
                <a:sym typeface="Wingdings"/>
              </a:rPr>
              <a:t>], etc.</a:t>
            </a:r>
          </a:p>
          <a:p>
            <a:r>
              <a:rPr lang="en-US" dirty="0">
                <a:latin typeface="Arial" charset="0"/>
                <a:ea typeface="Arial" charset="0"/>
                <a:cs typeface="Arial" charset="0"/>
                <a:sym typeface="Wingdings"/>
              </a:rPr>
              <a:t>Best use may be </a:t>
            </a:r>
            <a:r>
              <a:rPr lang="en-US" b="1" dirty="0">
                <a:latin typeface="Arial" charset="0"/>
                <a:ea typeface="Arial" charset="0"/>
                <a:cs typeface="Arial" charset="0"/>
                <a:sym typeface="Wingdings"/>
              </a:rPr>
              <a:t>cited reference searching</a:t>
            </a:r>
          </a:p>
          <a:p>
            <a:pPr lvl="1">
              <a:buFont typeface="Courier New" charset="0"/>
              <a:buChar char="o"/>
            </a:pPr>
            <a:r>
              <a:rPr lang="en-US" dirty="0">
                <a:latin typeface="Arial" charset="0"/>
                <a:ea typeface="Arial" charset="0"/>
                <a:cs typeface="Arial" charset="0"/>
                <a:sym typeface="Wingdings"/>
              </a:rPr>
              <a:t>Look up title of article you like (</a:t>
            </a:r>
            <a:r>
              <a:rPr lang="en-US" dirty="0" err="1">
                <a:latin typeface="Arial" charset="0"/>
                <a:ea typeface="Arial" charset="0"/>
                <a:cs typeface="Arial" charset="0"/>
                <a:sym typeface="Wingdings"/>
              </a:rPr>
              <a:t>WoS</a:t>
            </a:r>
            <a:r>
              <a:rPr lang="en-US" dirty="0">
                <a:latin typeface="Arial" charset="0"/>
                <a:ea typeface="Arial" charset="0"/>
                <a:cs typeface="Arial" charset="0"/>
                <a:sym typeface="Wingdings"/>
              </a:rPr>
              <a:t> won’t have everything)</a:t>
            </a:r>
          </a:p>
          <a:p>
            <a:pPr lvl="1">
              <a:buFont typeface="Courier New" charset="0"/>
              <a:buChar char="o"/>
            </a:pPr>
            <a:r>
              <a:rPr lang="en-US" dirty="0">
                <a:latin typeface="Arial" charset="0"/>
                <a:ea typeface="Arial" charset="0"/>
                <a:cs typeface="Arial" charset="0"/>
                <a:sym typeface="Wingdings"/>
              </a:rPr>
              <a:t>Notice citation patterns and related articles</a:t>
            </a:r>
            <a:endParaRPr lang="en-US" dirty="0">
              <a:latin typeface="Arial" charset="0"/>
              <a:ea typeface="Arial" charset="0"/>
              <a:cs typeface="Arial" charset="0"/>
            </a:endParaRPr>
          </a:p>
        </p:txBody>
      </p:sp>
    </p:spTree>
    <p:extLst>
      <p:ext uri="{BB962C8B-B14F-4D97-AF65-F5344CB8AC3E}">
        <p14:creationId xmlns:p14="http://schemas.microsoft.com/office/powerpoint/2010/main" val="106954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err="1">
                <a:solidFill>
                  <a:srgbClr val="0070C0"/>
                </a:solidFill>
                <a:latin typeface="Arial" charset="0"/>
                <a:ea typeface="Arial" charset="0"/>
                <a:cs typeface="Arial" charset="0"/>
              </a:rPr>
              <a:t>RefWorks</a:t>
            </a:r>
            <a:endParaRPr lang="en-US" sz="4000" b="1" dirty="0">
              <a:solidFill>
                <a:srgbClr val="0070C0"/>
              </a:solidFill>
              <a:latin typeface="Arial" charset="0"/>
              <a:ea typeface="Arial" charset="0"/>
              <a:cs typeface="Arial" charset="0"/>
            </a:endParaRPr>
          </a:p>
        </p:txBody>
      </p:sp>
      <p:sp>
        <p:nvSpPr>
          <p:cNvPr id="3" name="Content Placeholder 2"/>
          <p:cNvSpPr>
            <a:spLocks noGrp="1"/>
          </p:cNvSpPr>
          <p:nvPr>
            <p:ph idx="1"/>
          </p:nvPr>
        </p:nvSpPr>
        <p:spPr/>
        <p:txBody>
          <a:bodyPr/>
          <a:lstStyle/>
          <a:p>
            <a:r>
              <a:rPr lang="en-US" dirty="0"/>
              <a:t>Hopefully you signed up and set it up?</a:t>
            </a:r>
          </a:p>
          <a:p>
            <a:r>
              <a:rPr lang="en-US" dirty="0"/>
              <a:t>Import </a:t>
            </a:r>
            <a:r>
              <a:rPr lang="en-US" dirty="0">
                <a:sym typeface="Wingdings"/>
              </a:rPr>
              <a:t></a:t>
            </a:r>
            <a:r>
              <a:rPr lang="en-US" dirty="0"/>
              <a:t> we have talked about as we went</a:t>
            </a:r>
          </a:p>
          <a:p>
            <a:r>
              <a:rPr lang="en-US" dirty="0"/>
              <a:t>Organization and writing we will talk about now.</a:t>
            </a:r>
          </a:p>
        </p:txBody>
      </p:sp>
    </p:spTree>
    <p:extLst>
      <p:ext uri="{BB962C8B-B14F-4D97-AF65-F5344CB8AC3E}">
        <p14:creationId xmlns:p14="http://schemas.microsoft.com/office/powerpoint/2010/main" val="1587142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3567173" cy="722894"/>
          </a:xfrm>
        </p:spPr>
        <p:txBody>
          <a:bodyPr>
            <a:normAutofit/>
          </a:bodyPr>
          <a:lstStyle/>
          <a:p>
            <a:r>
              <a:rPr lang="en-US" sz="4000" b="1" dirty="0" err="1">
                <a:solidFill>
                  <a:srgbClr val="0070C0"/>
                </a:solidFill>
                <a:latin typeface="Arial" charset="0"/>
                <a:ea typeface="Arial" charset="0"/>
                <a:cs typeface="Arial" charset="0"/>
              </a:rPr>
              <a:t>Covidence</a:t>
            </a:r>
            <a:endParaRPr lang="en-US" sz="4000" b="1" dirty="0">
              <a:solidFill>
                <a:srgbClr val="0070C0"/>
              </a:solidFill>
              <a:latin typeface="Arial" charset="0"/>
              <a:ea typeface="Arial" charset="0"/>
              <a:cs typeface="Arial" charset="0"/>
            </a:endParaRPr>
          </a:p>
        </p:txBody>
      </p:sp>
      <p:sp>
        <p:nvSpPr>
          <p:cNvPr id="3" name="Content Placeholder 2"/>
          <p:cNvSpPr>
            <a:spLocks noGrp="1"/>
          </p:cNvSpPr>
          <p:nvPr>
            <p:ph idx="1"/>
          </p:nvPr>
        </p:nvSpPr>
        <p:spPr>
          <a:xfrm>
            <a:off x="147248" y="1245980"/>
            <a:ext cx="4915623" cy="5459620"/>
          </a:xfrm>
        </p:spPr>
        <p:txBody>
          <a:bodyPr>
            <a:normAutofit lnSpcReduction="10000"/>
          </a:bodyPr>
          <a:lstStyle/>
          <a:p>
            <a:r>
              <a:rPr lang="en-US" dirty="0">
                <a:latin typeface="Arial" charset="0"/>
                <a:ea typeface="Arial" charset="0"/>
                <a:cs typeface="Arial" charset="0"/>
              </a:rPr>
              <a:t>Purpose built software to help with </a:t>
            </a:r>
          </a:p>
          <a:p>
            <a:pPr lvl="1">
              <a:buFont typeface="Courier New" charset="0"/>
              <a:buChar char="o"/>
            </a:pPr>
            <a:r>
              <a:rPr lang="en-US" dirty="0">
                <a:latin typeface="Arial" charset="0"/>
                <a:ea typeface="Arial" charset="0"/>
                <a:cs typeface="Arial" charset="0"/>
              </a:rPr>
              <a:t>Title and abstract screening</a:t>
            </a:r>
          </a:p>
          <a:p>
            <a:pPr lvl="1">
              <a:buFont typeface="Courier New" charset="0"/>
              <a:buChar char="o"/>
            </a:pPr>
            <a:r>
              <a:rPr lang="en-US" dirty="0">
                <a:latin typeface="Arial" charset="0"/>
                <a:ea typeface="Arial" charset="0"/>
                <a:cs typeface="Arial" charset="0"/>
              </a:rPr>
              <a:t>Full text screening</a:t>
            </a:r>
          </a:p>
          <a:p>
            <a:pPr lvl="1">
              <a:buFont typeface="Courier New" charset="0"/>
              <a:buChar char="o"/>
            </a:pPr>
            <a:r>
              <a:rPr lang="en-US" dirty="0">
                <a:latin typeface="Arial" charset="0"/>
                <a:ea typeface="Arial" charset="0"/>
                <a:cs typeface="Arial" charset="0"/>
              </a:rPr>
              <a:t>Data abstraction</a:t>
            </a:r>
          </a:p>
          <a:p>
            <a:pPr>
              <a:spcBef>
                <a:spcPts val="2200"/>
              </a:spcBef>
            </a:pPr>
            <a:r>
              <a:rPr lang="en-US" dirty="0">
                <a:latin typeface="Arial" charset="0"/>
                <a:ea typeface="Arial" charset="0"/>
                <a:cs typeface="Arial" charset="0"/>
              </a:rPr>
              <a:t>Don’t use if you are doing a SR with qualitative data</a:t>
            </a:r>
          </a:p>
          <a:p>
            <a:pPr>
              <a:spcBef>
                <a:spcPts val="2200"/>
              </a:spcBef>
            </a:pPr>
            <a:r>
              <a:rPr lang="en-US" dirty="0">
                <a:latin typeface="Arial" charset="0"/>
                <a:ea typeface="Arial" charset="0"/>
                <a:cs typeface="Arial" charset="0"/>
              </a:rPr>
              <a:t>Free Trial does 1 systematic review for 1 person</a:t>
            </a:r>
          </a:p>
          <a:p>
            <a:pPr lvl="1"/>
            <a:r>
              <a:rPr lang="en-US" dirty="0">
                <a:latin typeface="Arial" charset="0"/>
                <a:ea typeface="Arial" charset="0"/>
                <a:cs typeface="Arial" charset="0"/>
              </a:rPr>
              <a:t>Good way to see what this software does</a:t>
            </a:r>
          </a:p>
          <a:p>
            <a:pPr>
              <a:spcBef>
                <a:spcPts val="2200"/>
              </a:spcBef>
            </a:pPr>
            <a:r>
              <a:rPr lang="en-US" dirty="0">
                <a:latin typeface="Arial" charset="0"/>
                <a:ea typeface="Arial" charset="0"/>
                <a:cs typeface="Arial" charset="0"/>
              </a:rPr>
              <a:t>Alternatives </a:t>
            </a:r>
            <a:r>
              <a:rPr lang="en-US" dirty="0">
                <a:latin typeface="Arial" charset="0"/>
                <a:ea typeface="Arial" charset="0"/>
                <a:cs typeface="Arial" charset="0"/>
                <a:sym typeface="Wingdings"/>
              </a:rPr>
              <a:t></a:t>
            </a:r>
            <a:r>
              <a:rPr lang="en-US" dirty="0">
                <a:latin typeface="Arial" charset="0"/>
                <a:ea typeface="Arial" charset="0"/>
                <a:cs typeface="Arial" charset="0"/>
              </a:rPr>
              <a:t> Excel, database programs.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2871" y="1535273"/>
            <a:ext cx="3795089" cy="4881033"/>
          </a:xfrm>
          <a:prstGeom prst="rect">
            <a:avLst/>
          </a:prstGeom>
          <a:ln>
            <a:solidFill>
              <a:schemeClr val="accent1"/>
            </a:solidFill>
          </a:ln>
        </p:spPr>
      </p:pic>
    </p:spTree>
    <p:extLst>
      <p:ext uri="{BB962C8B-B14F-4D97-AF65-F5344CB8AC3E}">
        <p14:creationId xmlns:p14="http://schemas.microsoft.com/office/powerpoint/2010/main" val="1061477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47781"/>
            <a:ext cx="3925988" cy="941181"/>
          </a:xfrm>
        </p:spPr>
        <p:txBody>
          <a:bodyPr>
            <a:normAutofit/>
          </a:bodyPr>
          <a:lstStyle/>
          <a:p>
            <a:r>
              <a:rPr lang="en-US" sz="4000" b="1" dirty="0">
                <a:solidFill>
                  <a:srgbClr val="0070C0"/>
                </a:solidFill>
                <a:latin typeface="Arial" charset="0"/>
                <a:ea typeface="Arial" charset="0"/>
                <a:cs typeface="Arial" charset="0"/>
              </a:rPr>
              <a:t>Distiller SR</a:t>
            </a:r>
          </a:p>
        </p:txBody>
      </p:sp>
      <p:sp>
        <p:nvSpPr>
          <p:cNvPr id="3" name="Content Placeholder 2"/>
          <p:cNvSpPr>
            <a:spLocks noGrp="1"/>
          </p:cNvSpPr>
          <p:nvPr>
            <p:ph idx="1"/>
          </p:nvPr>
        </p:nvSpPr>
        <p:spPr>
          <a:xfrm>
            <a:off x="628650" y="1501533"/>
            <a:ext cx="4235073" cy="4351338"/>
          </a:xfrm>
        </p:spPr>
        <p:txBody>
          <a:bodyPr/>
          <a:lstStyle/>
          <a:p>
            <a:r>
              <a:rPr lang="en-US" dirty="0">
                <a:latin typeface="Arial" charset="0"/>
                <a:ea typeface="Arial" charset="0"/>
                <a:cs typeface="Arial" charset="0"/>
              </a:rPr>
              <a:t>Purpose built software to help with </a:t>
            </a:r>
          </a:p>
          <a:p>
            <a:pPr lvl="1">
              <a:buFont typeface="Courier New" charset="0"/>
              <a:buChar char="o"/>
            </a:pPr>
            <a:r>
              <a:rPr lang="en-US" dirty="0">
                <a:latin typeface="Arial" charset="0"/>
                <a:ea typeface="Arial" charset="0"/>
                <a:cs typeface="Arial" charset="0"/>
              </a:rPr>
              <a:t>Title and abstract screening</a:t>
            </a:r>
          </a:p>
          <a:p>
            <a:pPr lvl="1">
              <a:buFont typeface="Courier New" charset="0"/>
              <a:buChar char="o"/>
            </a:pPr>
            <a:r>
              <a:rPr lang="en-US" dirty="0">
                <a:latin typeface="Arial" charset="0"/>
                <a:ea typeface="Arial" charset="0"/>
                <a:cs typeface="Arial" charset="0"/>
              </a:rPr>
              <a:t>Full text screening</a:t>
            </a:r>
          </a:p>
          <a:p>
            <a:pPr lvl="1">
              <a:buFont typeface="Courier New" charset="0"/>
              <a:buChar char="o"/>
            </a:pPr>
            <a:r>
              <a:rPr lang="en-US" dirty="0">
                <a:latin typeface="Arial" charset="0"/>
                <a:ea typeface="Arial" charset="0"/>
                <a:cs typeface="Arial" charset="0"/>
              </a:rPr>
              <a:t>Data abstraction</a:t>
            </a:r>
          </a:p>
          <a:p>
            <a:pPr>
              <a:spcBef>
                <a:spcPts val="2200"/>
              </a:spcBef>
            </a:pPr>
            <a:r>
              <a:rPr lang="en-US" dirty="0">
                <a:latin typeface="Arial" charset="0"/>
                <a:ea typeface="Arial" charset="0"/>
                <a:cs typeface="Arial" charset="0"/>
              </a:rPr>
              <a:t>Alternatives </a:t>
            </a:r>
            <a:r>
              <a:rPr lang="en-US" dirty="0">
                <a:latin typeface="Arial" charset="0"/>
                <a:ea typeface="Arial" charset="0"/>
                <a:cs typeface="Arial" charset="0"/>
                <a:sym typeface="Wingdings"/>
              </a:rPr>
              <a:t></a:t>
            </a:r>
            <a:r>
              <a:rPr lang="en-US" dirty="0">
                <a:latin typeface="Arial" charset="0"/>
                <a:ea typeface="Arial" charset="0"/>
                <a:cs typeface="Arial" charset="0"/>
              </a:rPr>
              <a:t> spreadsheet programs, database programs.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3723" y="1280504"/>
            <a:ext cx="4058002" cy="4793395"/>
          </a:xfrm>
          <a:prstGeom prst="rect">
            <a:avLst/>
          </a:prstGeom>
          <a:ln>
            <a:solidFill>
              <a:schemeClr val="accent1"/>
            </a:solidFill>
          </a:ln>
        </p:spPr>
      </p:pic>
    </p:spTree>
    <p:extLst>
      <p:ext uri="{BB962C8B-B14F-4D97-AF65-F5344CB8AC3E}">
        <p14:creationId xmlns:p14="http://schemas.microsoft.com/office/powerpoint/2010/main" val="2243512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979" y="5731957"/>
            <a:ext cx="7886700" cy="796164"/>
          </a:xfrm>
        </p:spPr>
        <p:txBody>
          <a:bodyPr>
            <a:normAutofit/>
          </a:bodyPr>
          <a:lstStyle/>
          <a:p>
            <a:r>
              <a:rPr lang="en-US" sz="2800" b="1" dirty="0">
                <a:solidFill>
                  <a:srgbClr val="0070C0"/>
                </a:solidFill>
                <a:latin typeface="Arial" charset="0"/>
                <a:ea typeface="Arial" charset="0"/>
                <a:cs typeface="Arial" charset="0"/>
              </a:rPr>
              <a:t>(https://rayyan.qcri.org/)</a:t>
            </a:r>
          </a:p>
        </p:txBody>
      </p:sp>
      <p:sp>
        <p:nvSpPr>
          <p:cNvPr id="3" name="Content Placeholder 2"/>
          <p:cNvSpPr>
            <a:spLocks noGrp="1"/>
          </p:cNvSpPr>
          <p:nvPr>
            <p:ph idx="1"/>
          </p:nvPr>
        </p:nvSpPr>
        <p:spPr>
          <a:xfrm>
            <a:off x="412979" y="3129715"/>
            <a:ext cx="8632636" cy="2429378"/>
          </a:xfrm>
        </p:spPr>
        <p:txBody>
          <a:bodyPr/>
          <a:lstStyle/>
          <a:p>
            <a:r>
              <a:rPr lang="en-US" dirty="0">
                <a:latin typeface="Arial" charset="0"/>
                <a:ea typeface="Arial" charset="0"/>
                <a:cs typeface="Arial" charset="0"/>
              </a:rPr>
              <a:t>Purpose built software to help with </a:t>
            </a:r>
          </a:p>
          <a:p>
            <a:pPr lvl="1">
              <a:buFont typeface="Courier New" charset="0"/>
              <a:buChar char="o"/>
            </a:pPr>
            <a:r>
              <a:rPr lang="en-US" dirty="0">
                <a:latin typeface="Arial" charset="0"/>
                <a:ea typeface="Arial" charset="0"/>
                <a:cs typeface="Arial" charset="0"/>
              </a:rPr>
              <a:t>Title and abstract screening</a:t>
            </a:r>
          </a:p>
          <a:p>
            <a:r>
              <a:rPr lang="en-US" dirty="0">
                <a:latin typeface="Arial" charset="0"/>
                <a:ea typeface="Arial" charset="0"/>
                <a:cs typeface="Arial" charset="0"/>
              </a:rPr>
              <a:t>Qatari</a:t>
            </a:r>
          </a:p>
          <a:p>
            <a:r>
              <a:rPr lang="en-US" dirty="0">
                <a:latin typeface="Arial" charset="0"/>
                <a:ea typeface="Arial" charset="0"/>
                <a:cs typeface="Arial" charset="0"/>
              </a:rPr>
              <a:t>Free, works well</a:t>
            </a:r>
          </a:p>
          <a:p>
            <a:r>
              <a:rPr lang="en-US" dirty="0">
                <a:latin typeface="Arial" charset="0"/>
                <a:ea typeface="Arial" charset="0"/>
                <a:cs typeface="Arial" charset="0"/>
              </a:rPr>
              <a:t>Export to spreadsheet, database for data extraction.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087" y="305448"/>
            <a:ext cx="8632636" cy="2651403"/>
          </a:xfrm>
          <a:prstGeom prst="rect">
            <a:avLst/>
          </a:prstGeom>
          <a:ln w="12700">
            <a:solidFill>
              <a:schemeClr val="accent1"/>
            </a:solidFill>
          </a:ln>
        </p:spPr>
      </p:pic>
    </p:spTree>
    <p:extLst>
      <p:ext uri="{BB962C8B-B14F-4D97-AF65-F5344CB8AC3E}">
        <p14:creationId xmlns:p14="http://schemas.microsoft.com/office/powerpoint/2010/main" val="18857439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Content Placeholder 7"/>
          <p:cNvSpPr>
            <a:spLocks noGrp="1"/>
          </p:cNvSpPr>
          <p:nvPr>
            <p:ph idx="1"/>
          </p:nvPr>
        </p:nvSpPr>
        <p:spPr>
          <a:xfrm>
            <a:off x="228600" y="152400"/>
            <a:ext cx="4724400" cy="838200"/>
          </a:xfrm>
        </p:spPr>
        <p:txBody>
          <a:bodyPr/>
          <a:lstStyle/>
          <a:p>
            <a:pPr marL="0" indent="0">
              <a:buNone/>
            </a:pPr>
            <a:r>
              <a:rPr lang="en-US" b="1" dirty="0">
                <a:solidFill>
                  <a:srgbClr val="FDDC0A"/>
                </a:solidFill>
                <a:latin typeface="Arial"/>
                <a:cs typeface="Arial"/>
              </a:rPr>
              <a:t>Don’t let this happen…</a:t>
            </a:r>
          </a:p>
        </p:txBody>
      </p:sp>
      <p:sp>
        <p:nvSpPr>
          <p:cNvPr id="9" name="TextBox 8"/>
          <p:cNvSpPr txBox="1"/>
          <p:nvPr/>
        </p:nvSpPr>
        <p:spPr>
          <a:xfrm>
            <a:off x="304800" y="1981200"/>
            <a:ext cx="2819400" cy="523220"/>
          </a:xfrm>
          <a:prstGeom prst="rect">
            <a:avLst/>
          </a:prstGeom>
          <a:noFill/>
        </p:spPr>
        <p:txBody>
          <a:bodyPr wrap="square" rtlCol="0">
            <a:spAutoFit/>
          </a:bodyPr>
          <a:lstStyle/>
          <a:p>
            <a:pPr fontAlgn="base">
              <a:spcBef>
                <a:spcPct val="0"/>
              </a:spcBef>
              <a:spcAft>
                <a:spcPct val="0"/>
              </a:spcAft>
            </a:pPr>
            <a:r>
              <a:rPr lang="en-US" sz="2800" dirty="0">
                <a:solidFill>
                  <a:srgbClr val="FDDC0A"/>
                </a:solidFill>
                <a:latin typeface="Abadi MT Condensed Extra Bold"/>
                <a:cs typeface="Abadi MT Condensed Extra Bold"/>
              </a:rPr>
              <a:t>…call a librarian!</a:t>
            </a:r>
          </a:p>
        </p:txBody>
      </p:sp>
      <p:sp>
        <p:nvSpPr>
          <p:cNvPr id="2" name="Slide Number Placeholder 1"/>
          <p:cNvSpPr>
            <a:spLocks noGrp="1"/>
          </p:cNvSpPr>
          <p:nvPr>
            <p:ph type="sldNum" sz="quarter" idx="12"/>
          </p:nvPr>
        </p:nvSpPr>
        <p:spPr/>
        <p:txBody>
          <a:bodyPr/>
          <a:lstStyle/>
          <a:p>
            <a:pPr>
              <a:defRPr/>
            </a:pPr>
            <a:fld id="{32DC3D5B-AA5F-4497-9BEE-62D1D869E855}" type="slidenum">
              <a:rPr lang="en-US" smtClean="0">
                <a:solidFill>
                  <a:prstClr val="black">
                    <a:tint val="75000"/>
                  </a:prstClr>
                </a:solidFill>
              </a:rPr>
              <a:pPr>
                <a:defRPr/>
              </a:pPr>
              <a:t>26</a:t>
            </a:fld>
            <a:endParaRPr lang="en-US">
              <a:solidFill>
                <a:prstClr val="black">
                  <a:tint val="75000"/>
                </a:prstClr>
              </a:solidFill>
            </a:endParaRPr>
          </a:p>
        </p:txBody>
      </p:sp>
    </p:spTree>
    <p:extLst>
      <p:ext uri="{BB962C8B-B14F-4D97-AF65-F5344CB8AC3E}">
        <p14:creationId xmlns:p14="http://schemas.microsoft.com/office/powerpoint/2010/main" val="41871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70C0"/>
                </a:solidFill>
                <a:latin typeface="Arial" charset="0"/>
                <a:ea typeface="Arial" charset="0"/>
                <a:cs typeface="Arial" charset="0"/>
              </a:rPr>
              <a:t>UCSF Library Global Search</a:t>
            </a:r>
          </a:p>
        </p:txBody>
      </p:sp>
      <p:sp>
        <p:nvSpPr>
          <p:cNvPr id="3" name="Content Placeholder 2"/>
          <p:cNvSpPr>
            <a:spLocks noGrp="1"/>
          </p:cNvSpPr>
          <p:nvPr>
            <p:ph idx="1"/>
          </p:nvPr>
        </p:nvSpPr>
        <p:spPr>
          <a:xfrm>
            <a:off x="628649" y="1825625"/>
            <a:ext cx="8215313" cy="4351338"/>
          </a:xfrm>
        </p:spPr>
        <p:txBody>
          <a:bodyPr>
            <a:normAutofit/>
          </a:bodyPr>
          <a:lstStyle/>
          <a:p>
            <a:r>
              <a:rPr lang="en-US" sz="3200" dirty="0">
                <a:latin typeface="Arial" charset="0"/>
                <a:ea typeface="Arial" charset="0"/>
                <a:cs typeface="Arial" charset="0"/>
              </a:rPr>
              <a:t>Database with “everything” to which UCSF has access</a:t>
            </a:r>
          </a:p>
          <a:p>
            <a:r>
              <a:rPr lang="en-US" sz="3200" dirty="0">
                <a:latin typeface="Arial" charset="0"/>
                <a:ea typeface="Arial" charset="0"/>
                <a:cs typeface="Arial" charset="0"/>
              </a:rPr>
              <a:t>Search “understands” AND, OR, (  ), “  “</a:t>
            </a:r>
          </a:p>
          <a:p>
            <a:pPr lvl="1">
              <a:buFont typeface="Courier New" panose="02070309020205020404" pitchFamily="49" charset="0"/>
              <a:buChar char="o"/>
            </a:pPr>
            <a:r>
              <a:rPr lang="en-US" sz="2800" b="1" dirty="0">
                <a:latin typeface="Arial" charset="0"/>
                <a:ea typeface="Arial" charset="0"/>
                <a:cs typeface="Arial" charset="0"/>
              </a:rPr>
              <a:t>AND, OR </a:t>
            </a:r>
            <a:r>
              <a:rPr lang="en-US" sz="2800" dirty="0">
                <a:latin typeface="Arial" charset="0"/>
                <a:ea typeface="Arial" charset="0"/>
                <a:cs typeface="Arial" charset="0"/>
              </a:rPr>
              <a:t>must be all capital letters</a:t>
            </a:r>
          </a:p>
          <a:p>
            <a:r>
              <a:rPr lang="en-US" sz="3200" dirty="0">
                <a:latin typeface="Arial" charset="0"/>
                <a:ea typeface="Arial" charset="0"/>
                <a:cs typeface="Arial" charset="0"/>
              </a:rPr>
              <a:t>Like </a:t>
            </a:r>
            <a:r>
              <a:rPr lang="en-US" sz="3200" b="1" dirty="0">
                <a:latin typeface="Arial" charset="0"/>
                <a:ea typeface="Arial" charset="0"/>
                <a:cs typeface="Arial" charset="0"/>
              </a:rPr>
              <a:t>Google Scholar </a:t>
            </a:r>
            <a:r>
              <a:rPr lang="en-US" sz="3200" dirty="0">
                <a:latin typeface="Arial" charset="0"/>
                <a:ea typeface="Arial" charset="0"/>
                <a:cs typeface="Arial" charset="0"/>
              </a:rPr>
              <a:t>= a really good place to start</a:t>
            </a:r>
          </a:p>
          <a:p>
            <a:r>
              <a:rPr lang="en-US" sz="3200" dirty="0">
                <a:latin typeface="Arial" charset="0"/>
                <a:ea typeface="Arial" charset="0"/>
                <a:cs typeface="Arial" charset="0"/>
              </a:rPr>
              <a:t>Can export finds to reference manager</a:t>
            </a:r>
            <a:endParaRPr lang="en-US" dirty="0">
              <a:latin typeface="Arial" charset="0"/>
              <a:ea typeface="Arial" charset="0"/>
              <a:cs typeface="Arial" charset="0"/>
            </a:endParaRPr>
          </a:p>
        </p:txBody>
      </p:sp>
    </p:spTree>
    <p:extLst>
      <p:ext uri="{BB962C8B-B14F-4D97-AF65-F5344CB8AC3E}">
        <p14:creationId xmlns:p14="http://schemas.microsoft.com/office/powerpoint/2010/main" val="3189804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70C0"/>
                </a:solidFill>
                <a:latin typeface="Arial" charset="0"/>
                <a:ea typeface="Arial" charset="0"/>
                <a:cs typeface="Arial" charset="0"/>
              </a:rPr>
              <a:t>Goals for today</a:t>
            </a:r>
          </a:p>
        </p:txBody>
      </p:sp>
      <p:sp>
        <p:nvSpPr>
          <p:cNvPr id="3" name="Content Placeholder 2"/>
          <p:cNvSpPr>
            <a:spLocks noGrp="1"/>
          </p:cNvSpPr>
          <p:nvPr>
            <p:ph idx="1"/>
          </p:nvPr>
        </p:nvSpPr>
        <p:spPr/>
        <p:txBody>
          <a:bodyPr>
            <a:normAutofit/>
          </a:bodyPr>
          <a:lstStyle/>
          <a:p>
            <a:r>
              <a:rPr lang="en-US" sz="3200" dirty="0">
                <a:latin typeface="Arial" charset="0"/>
                <a:ea typeface="Arial" charset="0"/>
                <a:cs typeface="Arial" charset="0"/>
              </a:rPr>
              <a:t>Hands on, parallel play</a:t>
            </a:r>
          </a:p>
          <a:p>
            <a:r>
              <a:rPr lang="en-US" sz="3200" dirty="0">
                <a:latin typeface="Arial" charset="0"/>
                <a:ea typeface="Arial" charset="0"/>
                <a:cs typeface="Arial" charset="0"/>
              </a:rPr>
              <a:t>Ask questions!!</a:t>
            </a:r>
          </a:p>
          <a:p>
            <a:endParaRPr lang="en-US" sz="3200" dirty="0">
              <a:latin typeface="Arial" charset="0"/>
              <a:ea typeface="Arial" charset="0"/>
              <a:cs typeface="Arial" charset="0"/>
            </a:endParaRPr>
          </a:p>
          <a:p>
            <a:r>
              <a:rPr lang="en-US" sz="3200" dirty="0">
                <a:latin typeface="Arial" charset="0"/>
                <a:ea typeface="Arial" charset="0"/>
                <a:cs typeface="Arial" charset="0"/>
              </a:rPr>
              <a:t>We will use one simple question to work through the process..</a:t>
            </a:r>
          </a:p>
        </p:txBody>
      </p:sp>
    </p:spTree>
    <p:extLst>
      <p:ext uri="{BB962C8B-B14F-4D97-AF65-F5344CB8AC3E}">
        <p14:creationId xmlns:p14="http://schemas.microsoft.com/office/powerpoint/2010/main" val="771097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103" y="107951"/>
            <a:ext cx="7886700" cy="1325563"/>
          </a:xfrm>
        </p:spPr>
        <p:txBody>
          <a:bodyPr>
            <a:normAutofit/>
          </a:bodyPr>
          <a:lstStyle/>
          <a:p>
            <a:r>
              <a:rPr lang="en-US" sz="4000" b="1" dirty="0">
                <a:solidFill>
                  <a:srgbClr val="0070C0"/>
                </a:solidFill>
                <a:latin typeface="Arial" charset="0"/>
                <a:ea typeface="Arial" charset="0"/>
                <a:cs typeface="Arial" charset="0"/>
              </a:rPr>
              <a:t>Database searching</a:t>
            </a:r>
            <a:r>
              <a:rPr lang="mr-IN" sz="4000" b="1" dirty="0">
                <a:solidFill>
                  <a:srgbClr val="0070C0"/>
                </a:solidFill>
                <a:latin typeface="Arial" charset="0"/>
                <a:ea typeface="Arial" charset="0"/>
                <a:cs typeface="Arial" charset="0"/>
              </a:rPr>
              <a:t>…</a:t>
            </a:r>
            <a:br>
              <a:rPr lang="en-US" sz="4000" b="1" dirty="0">
                <a:solidFill>
                  <a:srgbClr val="0070C0"/>
                </a:solidFill>
                <a:latin typeface="Arial" charset="0"/>
                <a:ea typeface="Arial" charset="0"/>
                <a:cs typeface="Arial" charset="0"/>
              </a:rPr>
            </a:br>
            <a:r>
              <a:rPr lang="en-US" sz="4000" b="1" dirty="0">
                <a:solidFill>
                  <a:srgbClr val="0070C0"/>
                </a:solidFill>
                <a:latin typeface="Arial" charset="0"/>
                <a:ea typeface="Arial" charset="0"/>
                <a:cs typeface="Arial" charset="0"/>
              </a:rPr>
              <a:t>	</a:t>
            </a:r>
            <a:r>
              <a:rPr lang="en-US" sz="3200" b="1" dirty="0">
                <a:solidFill>
                  <a:srgbClr val="0070C0"/>
                </a:solidFill>
                <a:latin typeface="Arial" charset="0"/>
                <a:ea typeface="Arial" charset="0"/>
                <a:cs typeface="Arial" charset="0"/>
              </a:rPr>
              <a:t>approach each one the same way</a:t>
            </a:r>
          </a:p>
        </p:txBody>
      </p:sp>
      <p:sp>
        <p:nvSpPr>
          <p:cNvPr id="3" name="Content Placeholder 2"/>
          <p:cNvSpPr>
            <a:spLocks noGrp="1"/>
          </p:cNvSpPr>
          <p:nvPr>
            <p:ph idx="1"/>
          </p:nvPr>
        </p:nvSpPr>
        <p:spPr>
          <a:xfrm>
            <a:off x="157163" y="1543050"/>
            <a:ext cx="8820581" cy="5314950"/>
          </a:xfrm>
        </p:spPr>
        <p:txBody>
          <a:bodyPr>
            <a:normAutofit fontScale="92500" lnSpcReduction="20000"/>
          </a:bodyPr>
          <a:lstStyle/>
          <a:p>
            <a:r>
              <a:rPr lang="en-US" b="1" dirty="0">
                <a:latin typeface="Arial" charset="0"/>
                <a:ea typeface="Arial" charset="0"/>
                <a:cs typeface="Arial" charset="0"/>
              </a:rPr>
              <a:t>Clarify</a:t>
            </a:r>
            <a:r>
              <a:rPr lang="en-US" dirty="0">
                <a:latin typeface="Arial" charset="0"/>
                <a:ea typeface="Arial" charset="0"/>
                <a:cs typeface="Arial" charset="0"/>
              </a:rPr>
              <a:t> your question</a:t>
            </a:r>
          </a:p>
          <a:p>
            <a:r>
              <a:rPr lang="en-US" b="1" dirty="0">
                <a:latin typeface="Arial" charset="0"/>
                <a:ea typeface="Arial" charset="0"/>
                <a:cs typeface="Arial" charset="0"/>
              </a:rPr>
              <a:t>Identify concepts </a:t>
            </a:r>
            <a:r>
              <a:rPr lang="en-US" dirty="0">
                <a:latin typeface="Arial" charset="0"/>
                <a:ea typeface="Arial" charset="0"/>
                <a:cs typeface="Arial" charset="0"/>
              </a:rPr>
              <a:t>in the question</a:t>
            </a:r>
          </a:p>
          <a:p>
            <a:r>
              <a:rPr lang="en-US" dirty="0">
                <a:latin typeface="Arial" charset="0"/>
                <a:ea typeface="Arial" charset="0"/>
                <a:cs typeface="Arial" charset="0"/>
              </a:rPr>
              <a:t>Where will you search?</a:t>
            </a:r>
          </a:p>
          <a:p>
            <a:pPr lvl="1">
              <a:buFont typeface="Courier New" charset="0"/>
              <a:buChar char="o"/>
            </a:pPr>
            <a:r>
              <a:rPr lang="en-US" dirty="0">
                <a:latin typeface="Arial" charset="0"/>
                <a:ea typeface="Arial" charset="0"/>
                <a:cs typeface="Arial" charset="0"/>
              </a:rPr>
              <a:t>Pick a database to begin with</a:t>
            </a:r>
          </a:p>
          <a:p>
            <a:pPr lvl="1">
              <a:buFont typeface="Courier New" charset="0"/>
              <a:buChar char="o"/>
            </a:pPr>
            <a:r>
              <a:rPr lang="en-US" dirty="0">
                <a:latin typeface="Arial" charset="0"/>
                <a:ea typeface="Arial" charset="0"/>
                <a:cs typeface="Arial" charset="0"/>
              </a:rPr>
              <a:t>Orient yourself </a:t>
            </a:r>
            <a:r>
              <a:rPr lang="en-US" dirty="0">
                <a:latin typeface="Arial" charset="0"/>
                <a:ea typeface="Arial" charset="0"/>
                <a:cs typeface="Arial" charset="0"/>
                <a:sym typeface="Wingdings"/>
              </a:rPr>
              <a:t></a:t>
            </a:r>
            <a:r>
              <a:rPr lang="en-US" dirty="0">
                <a:latin typeface="Arial" charset="0"/>
                <a:ea typeface="Arial" charset="0"/>
                <a:cs typeface="Arial" charset="0"/>
              </a:rPr>
              <a:t> how is database structured/organized?</a:t>
            </a:r>
          </a:p>
          <a:p>
            <a:pPr lvl="2">
              <a:buFont typeface="Arial" charset="0"/>
              <a:buChar char="•"/>
            </a:pPr>
            <a:r>
              <a:rPr lang="en-US" dirty="0">
                <a:latin typeface="Arial" charset="0"/>
                <a:ea typeface="Arial" charset="0"/>
                <a:cs typeface="Arial" charset="0"/>
              </a:rPr>
              <a:t>Look for one page search summary</a:t>
            </a:r>
          </a:p>
          <a:p>
            <a:pPr lvl="2"/>
            <a:r>
              <a:rPr lang="en-US" dirty="0">
                <a:latin typeface="Arial" charset="0"/>
                <a:ea typeface="Arial" charset="0"/>
                <a:cs typeface="Arial" charset="0"/>
              </a:rPr>
              <a:t>Is there a dictionary or glossary for the database?</a:t>
            </a:r>
          </a:p>
          <a:p>
            <a:r>
              <a:rPr lang="en-US" b="1" dirty="0">
                <a:latin typeface="Arial" charset="0"/>
                <a:ea typeface="Arial" charset="0"/>
                <a:cs typeface="Arial" charset="0"/>
              </a:rPr>
              <a:t>First concept </a:t>
            </a:r>
            <a:r>
              <a:rPr lang="en-US" dirty="0">
                <a:latin typeface="Arial" charset="0"/>
                <a:ea typeface="Arial" charset="0"/>
                <a:cs typeface="Arial" charset="0"/>
                <a:sym typeface="Wingdings"/>
              </a:rPr>
              <a:t> Find your words</a:t>
            </a:r>
            <a:endParaRPr lang="en-US" dirty="0">
              <a:latin typeface="Arial" charset="0"/>
              <a:ea typeface="Arial" charset="0"/>
              <a:cs typeface="Arial" charset="0"/>
            </a:endParaRPr>
          </a:p>
          <a:p>
            <a:r>
              <a:rPr lang="en-US" dirty="0">
                <a:latin typeface="Arial" charset="0"/>
                <a:ea typeface="Arial" charset="0"/>
                <a:cs typeface="Arial" charset="0"/>
              </a:rPr>
              <a:t>Repeat for each concept</a:t>
            </a:r>
          </a:p>
          <a:p>
            <a:r>
              <a:rPr lang="en-US" dirty="0">
                <a:latin typeface="Arial" charset="0"/>
                <a:ea typeface="Arial" charset="0"/>
                <a:cs typeface="Arial" charset="0"/>
              </a:rPr>
              <a:t>Assemble search using </a:t>
            </a:r>
            <a:r>
              <a:rPr lang="en-US" b="1" dirty="0">
                <a:latin typeface="Arial" charset="0"/>
                <a:ea typeface="Arial" charset="0"/>
                <a:cs typeface="Arial" charset="0"/>
              </a:rPr>
              <a:t>AND, OR, (    )</a:t>
            </a:r>
          </a:p>
          <a:p>
            <a:r>
              <a:rPr lang="en-US" dirty="0">
                <a:latin typeface="Arial" charset="0"/>
                <a:ea typeface="Arial" charset="0"/>
                <a:cs typeface="Arial" charset="0"/>
              </a:rPr>
              <a:t>Try it out and then </a:t>
            </a:r>
            <a:r>
              <a:rPr lang="en-US" b="1" dirty="0">
                <a:latin typeface="Arial" charset="0"/>
                <a:ea typeface="Arial" charset="0"/>
                <a:cs typeface="Arial" charset="0"/>
              </a:rPr>
              <a:t>fix it! </a:t>
            </a:r>
          </a:p>
          <a:p>
            <a:r>
              <a:rPr lang="en-US" dirty="0">
                <a:latin typeface="Arial" charset="0"/>
                <a:ea typeface="Arial" charset="0"/>
                <a:cs typeface="Arial" charset="0"/>
              </a:rPr>
              <a:t>Test your search vs. “knowns”; sort by relevance/scan 50</a:t>
            </a:r>
          </a:p>
          <a:p>
            <a:r>
              <a:rPr lang="en-US" dirty="0">
                <a:latin typeface="Arial" charset="0"/>
                <a:ea typeface="Arial" charset="0"/>
                <a:cs typeface="Arial" charset="0"/>
              </a:rPr>
              <a:t>Translate your search to work in other databases</a:t>
            </a:r>
          </a:p>
          <a:p>
            <a:r>
              <a:rPr lang="en-US" dirty="0">
                <a:latin typeface="Arial" charset="0"/>
                <a:ea typeface="Arial" charset="0"/>
                <a:cs typeface="Arial" charset="0"/>
              </a:rPr>
              <a:t>Add results to </a:t>
            </a:r>
            <a:r>
              <a:rPr lang="en-US" b="1" dirty="0" err="1">
                <a:latin typeface="Arial" charset="0"/>
                <a:ea typeface="Arial" charset="0"/>
                <a:cs typeface="Arial" charset="0"/>
              </a:rPr>
              <a:t>RefWorks</a:t>
            </a:r>
            <a:r>
              <a:rPr lang="en-US" dirty="0">
                <a:latin typeface="Arial" charset="0"/>
                <a:ea typeface="Arial" charset="0"/>
                <a:cs typeface="Arial" charset="0"/>
              </a:rPr>
              <a:t> (or equivalent)</a:t>
            </a:r>
          </a:p>
          <a:p>
            <a:endParaRPr lang="en-US" dirty="0">
              <a:latin typeface="Arial" charset="0"/>
              <a:ea typeface="Arial" charset="0"/>
              <a:cs typeface="Arial" charset="0"/>
            </a:endParaRPr>
          </a:p>
          <a:p>
            <a:endParaRPr lang="en-US" dirty="0">
              <a:latin typeface="Arial" charset="0"/>
              <a:ea typeface="Arial" charset="0"/>
              <a:cs typeface="Arial" charset="0"/>
            </a:endParaRPr>
          </a:p>
        </p:txBody>
      </p:sp>
      <p:sp>
        <p:nvSpPr>
          <p:cNvPr id="4" name="TextBox 3"/>
          <p:cNvSpPr txBox="1"/>
          <p:nvPr/>
        </p:nvSpPr>
        <p:spPr>
          <a:xfrm>
            <a:off x="6763185" y="3340952"/>
            <a:ext cx="2300287" cy="830997"/>
          </a:xfrm>
          <a:prstGeom prst="rect">
            <a:avLst/>
          </a:prstGeom>
          <a:solidFill>
            <a:schemeClr val="accent2">
              <a:lumMod val="20000"/>
              <a:lumOff val="80000"/>
            </a:schemeClr>
          </a:solidFill>
          <a:ln w="12700">
            <a:solidFill>
              <a:srgbClr val="0070C0"/>
            </a:solidFill>
          </a:ln>
        </p:spPr>
        <p:txBody>
          <a:bodyPr wrap="square" rtlCol="0">
            <a:spAutoFit/>
          </a:bodyPr>
          <a:lstStyle/>
          <a:p>
            <a:pPr algn="ctr"/>
            <a:r>
              <a:rPr lang="en-US" sz="2400" b="1" dirty="0">
                <a:latin typeface="Arial" charset="0"/>
                <a:ea typeface="Arial" charset="0"/>
                <a:cs typeface="Arial" charset="0"/>
              </a:rPr>
              <a:t>“Controlled Vocabulary”</a:t>
            </a:r>
          </a:p>
        </p:txBody>
      </p:sp>
      <p:sp>
        <p:nvSpPr>
          <p:cNvPr id="5" name="TextBox 4"/>
          <p:cNvSpPr txBox="1"/>
          <p:nvPr/>
        </p:nvSpPr>
        <p:spPr>
          <a:xfrm>
            <a:off x="4679156" y="2438848"/>
            <a:ext cx="3028950" cy="461665"/>
          </a:xfrm>
          <a:prstGeom prst="rect">
            <a:avLst/>
          </a:prstGeom>
          <a:solidFill>
            <a:schemeClr val="accent2">
              <a:lumMod val="20000"/>
              <a:lumOff val="80000"/>
            </a:schemeClr>
          </a:solidFill>
          <a:ln w="12700">
            <a:solidFill>
              <a:schemeClr val="accent1"/>
            </a:solidFill>
          </a:ln>
        </p:spPr>
        <p:txBody>
          <a:bodyPr wrap="square" rtlCol="0" anchor="ctr">
            <a:spAutoFit/>
          </a:bodyPr>
          <a:lstStyle/>
          <a:p>
            <a:pPr marL="0" lvl="1" algn="ctr"/>
            <a:r>
              <a:rPr lang="en-US" sz="2400" b="1" dirty="0">
                <a:latin typeface="Arial" charset="0"/>
                <a:ea typeface="Arial" charset="0"/>
                <a:cs typeface="Arial" charset="0"/>
              </a:rPr>
              <a:t>PubMed for today</a:t>
            </a:r>
          </a:p>
        </p:txBody>
      </p:sp>
      <p:sp>
        <p:nvSpPr>
          <p:cNvPr id="6" name="TextBox 5"/>
          <p:cNvSpPr txBox="1"/>
          <p:nvPr/>
        </p:nvSpPr>
        <p:spPr>
          <a:xfrm>
            <a:off x="4188618" y="5053309"/>
            <a:ext cx="3028950" cy="461665"/>
          </a:xfrm>
          <a:prstGeom prst="rect">
            <a:avLst/>
          </a:prstGeom>
          <a:solidFill>
            <a:schemeClr val="accent2">
              <a:lumMod val="20000"/>
              <a:lumOff val="80000"/>
            </a:schemeClr>
          </a:solidFill>
          <a:ln w="12700">
            <a:solidFill>
              <a:schemeClr val="accent1"/>
            </a:solidFill>
          </a:ln>
        </p:spPr>
        <p:txBody>
          <a:bodyPr wrap="square" rtlCol="0" anchor="ctr">
            <a:spAutoFit/>
          </a:bodyPr>
          <a:lstStyle/>
          <a:p>
            <a:pPr marL="0" lvl="1" algn="ctr"/>
            <a:r>
              <a:rPr lang="en-US" sz="2400" b="1" dirty="0">
                <a:latin typeface="Arial" charset="0"/>
                <a:ea typeface="Arial" charset="0"/>
                <a:cs typeface="Arial" charset="0"/>
              </a:rPr>
              <a:t>Use Search History</a:t>
            </a:r>
          </a:p>
        </p:txBody>
      </p:sp>
    </p:spTree>
    <p:extLst>
      <p:ext uri="{BB962C8B-B14F-4D97-AF65-F5344CB8AC3E}">
        <p14:creationId xmlns:p14="http://schemas.microsoft.com/office/powerpoint/2010/main" val="891895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6526"/>
            <a:ext cx="7886700" cy="1325563"/>
          </a:xfrm>
        </p:spPr>
        <p:txBody>
          <a:bodyPr>
            <a:normAutofit/>
          </a:bodyPr>
          <a:lstStyle/>
          <a:p>
            <a:r>
              <a:rPr lang="en-US" sz="4000" b="1" dirty="0">
                <a:solidFill>
                  <a:srgbClr val="0070C0"/>
                </a:solidFill>
                <a:latin typeface="Arial" charset="0"/>
                <a:ea typeface="Arial" charset="0"/>
                <a:cs typeface="Arial" charset="0"/>
              </a:rPr>
              <a:t>Question</a:t>
            </a:r>
          </a:p>
        </p:txBody>
      </p:sp>
      <p:sp>
        <p:nvSpPr>
          <p:cNvPr id="3" name="Content Placeholder 2"/>
          <p:cNvSpPr>
            <a:spLocks noGrp="1"/>
          </p:cNvSpPr>
          <p:nvPr>
            <p:ph idx="1"/>
          </p:nvPr>
        </p:nvSpPr>
        <p:spPr>
          <a:xfrm>
            <a:off x="628650" y="1609728"/>
            <a:ext cx="7886700" cy="5133972"/>
          </a:xfrm>
        </p:spPr>
        <p:txBody>
          <a:bodyPr>
            <a:normAutofit fontScale="85000" lnSpcReduction="20000"/>
          </a:bodyPr>
          <a:lstStyle/>
          <a:p>
            <a:r>
              <a:rPr lang="en-US" dirty="0">
                <a:latin typeface="Arial" charset="0"/>
                <a:ea typeface="Arial" charset="0"/>
                <a:cs typeface="Arial" charset="0"/>
              </a:rPr>
              <a:t>You are on call.</a:t>
            </a:r>
          </a:p>
          <a:p>
            <a:r>
              <a:rPr lang="en-US" dirty="0">
                <a:latin typeface="Arial" charset="0"/>
                <a:ea typeface="Arial" charset="0"/>
                <a:cs typeface="Arial" charset="0"/>
              </a:rPr>
              <a:t>Somewhere in the middle of the night you receive a call from a worried parent about her 3 </a:t>
            </a:r>
            <a:r>
              <a:rPr lang="en-US" dirty="0" err="1">
                <a:latin typeface="Arial" charset="0"/>
                <a:ea typeface="Arial" charset="0"/>
                <a:cs typeface="Arial" charset="0"/>
              </a:rPr>
              <a:t>y.o</a:t>
            </a:r>
            <a:r>
              <a:rPr lang="en-US" dirty="0">
                <a:latin typeface="Arial" charset="0"/>
                <a:ea typeface="Arial" charset="0"/>
                <a:cs typeface="Arial" charset="0"/>
              </a:rPr>
              <a:t>. son. He has a fever of 39</a:t>
            </a:r>
            <a:r>
              <a:rPr lang="en-US" baseline="30000" dirty="0">
                <a:latin typeface="Arial" charset="0"/>
                <a:ea typeface="Arial" charset="0"/>
                <a:cs typeface="Arial" charset="0"/>
              </a:rPr>
              <a:t>o</a:t>
            </a:r>
            <a:r>
              <a:rPr lang="en-US" dirty="0">
                <a:latin typeface="Arial" charset="0"/>
                <a:ea typeface="Arial" charset="0"/>
                <a:cs typeface="Arial" charset="0"/>
              </a:rPr>
              <a:t> C and is cranky. The fever has been present for most of the day today, but went up tonight. Based on your conversation you convince yourself that there is nothing that requires a visit to the ED tonight .</a:t>
            </a:r>
          </a:p>
          <a:p>
            <a:r>
              <a:rPr lang="en-US" dirty="0">
                <a:latin typeface="Arial" charset="0"/>
                <a:ea typeface="Arial" charset="0"/>
                <a:cs typeface="Arial" charset="0"/>
              </a:rPr>
              <a:t>She has both liquid Tylenol and Advil at home. She asks which to use</a:t>
            </a:r>
            <a:r>
              <a:rPr lang="mr-IN" dirty="0">
                <a:latin typeface="Arial" charset="0"/>
                <a:ea typeface="Arial" charset="0"/>
                <a:cs typeface="Arial" charset="0"/>
              </a:rPr>
              <a:t>…</a:t>
            </a:r>
            <a:endParaRPr lang="en-US" dirty="0">
              <a:latin typeface="Arial" charset="0"/>
              <a:ea typeface="Arial" charset="0"/>
              <a:cs typeface="Arial" charset="0"/>
            </a:endParaRPr>
          </a:p>
          <a:p>
            <a:r>
              <a:rPr lang="en-US" dirty="0">
                <a:latin typeface="Arial" charset="0"/>
                <a:ea typeface="Arial" charset="0"/>
                <a:cs typeface="Arial" charset="0"/>
              </a:rPr>
              <a:t>You provide your stock answer and advice and end the call</a:t>
            </a:r>
          </a:p>
          <a:p>
            <a:r>
              <a:rPr lang="en-US" dirty="0">
                <a:latin typeface="Arial" charset="0"/>
                <a:ea typeface="Arial" charset="0"/>
                <a:cs typeface="Arial" charset="0"/>
              </a:rPr>
              <a:t>Afterwards you realize that you aren’t sure which drug is better in this case</a:t>
            </a:r>
            <a:r>
              <a:rPr lang="mr-IN" dirty="0">
                <a:latin typeface="Arial" charset="0"/>
                <a:ea typeface="Arial" charset="0"/>
                <a:cs typeface="Arial" charset="0"/>
              </a:rPr>
              <a:t>…</a:t>
            </a:r>
            <a:endParaRPr lang="en-US" dirty="0">
              <a:latin typeface="Arial" charset="0"/>
              <a:ea typeface="Arial" charset="0"/>
              <a:cs typeface="Arial" charset="0"/>
            </a:endParaRPr>
          </a:p>
          <a:p>
            <a:endParaRPr lang="en-US" dirty="0">
              <a:latin typeface="Arial" charset="0"/>
              <a:ea typeface="Arial" charset="0"/>
              <a:cs typeface="Arial" charset="0"/>
            </a:endParaRPr>
          </a:p>
          <a:p>
            <a:r>
              <a:rPr lang="en-US" b="1" dirty="0">
                <a:latin typeface="Arial" charset="0"/>
                <a:ea typeface="Arial" charset="0"/>
                <a:cs typeface="Arial" charset="0"/>
              </a:rPr>
              <a:t>What is the question you are asking? </a:t>
            </a:r>
          </a:p>
          <a:p>
            <a:r>
              <a:rPr lang="en-US" b="1" dirty="0">
                <a:latin typeface="Arial" charset="0"/>
                <a:ea typeface="Arial" charset="0"/>
                <a:cs typeface="Arial" charset="0"/>
              </a:rPr>
              <a:t>What are the concepts in this question</a:t>
            </a:r>
          </a:p>
          <a:p>
            <a:endParaRPr lang="en-US" dirty="0">
              <a:latin typeface="Arial" charset="0"/>
              <a:ea typeface="Arial" charset="0"/>
              <a:cs typeface="Arial" charset="0"/>
            </a:endParaRPr>
          </a:p>
        </p:txBody>
      </p:sp>
    </p:spTree>
    <p:extLst>
      <p:ext uri="{BB962C8B-B14F-4D97-AF65-F5344CB8AC3E}">
        <p14:creationId xmlns:p14="http://schemas.microsoft.com/office/powerpoint/2010/main" val="1397695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70C0"/>
                </a:solidFill>
                <a:latin typeface="Arial" charset="0"/>
                <a:ea typeface="Arial" charset="0"/>
                <a:cs typeface="Arial" charset="0"/>
              </a:rPr>
              <a:t>Concepts using PICO(TT)</a:t>
            </a:r>
          </a:p>
        </p:txBody>
      </p:sp>
      <p:sp>
        <p:nvSpPr>
          <p:cNvPr id="3" name="Content Placeholder 2"/>
          <p:cNvSpPr>
            <a:spLocks noGrp="1"/>
          </p:cNvSpPr>
          <p:nvPr>
            <p:ph idx="1"/>
          </p:nvPr>
        </p:nvSpPr>
        <p:spPr>
          <a:xfrm>
            <a:off x="628650" y="1825624"/>
            <a:ext cx="7886700" cy="4921540"/>
          </a:xfrm>
        </p:spPr>
        <p:txBody>
          <a:bodyPr>
            <a:normAutofit lnSpcReduction="10000"/>
          </a:bodyPr>
          <a:lstStyle/>
          <a:p>
            <a:r>
              <a:rPr lang="en-US" dirty="0">
                <a:latin typeface="Arial" charset="0"/>
                <a:ea typeface="Arial" charset="0"/>
                <a:cs typeface="Arial" charset="0"/>
              </a:rPr>
              <a:t>P: 	Fever in children</a:t>
            </a:r>
          </a:p>
          <a:p>
            <a:r>
              <a:rPr lang="en-US" dirty="0">
                <a:latin typeface="Arial" charset="0"/>
                <a:ea typeface="Arial" charset="0"/>
                <a:cs typeface="Arial" charset="0"/>
              </a:rPr>
              <a:t>I:	Tylenol</a:t>
            </a:r>
          </a:p>
          <a:p>
            <a:r>
              <a:rPr lang="en-US" dirty="0">
                <a:latin typeface="Arial" charset="0"/>
                <a:ea typeface="Arial" charset="0"/>
                <a:cs typeface="Arial" charset="0"/>
              </a:rPr>
              <a:t>C:	Advil</a:t>
            </a:r>
          </a:p>
          <a:p>
            <a:r>
              <a:rPr lang="en-US" dirty="0">
                <a:latin typeface="Arial" charset="0"/>
                <a:ea typeface="Arial" charset="0"/>
                <a:cs typeface="Arial" charset="0"/>
              </a:rPr>
              <a:t>O:	Outcomes </a:t>
            </a:r>
            <a:r>
              <a:rPr lang="en-US" sz="2400" dirty="0">
                <a:latin typeface="Arial" charset="0"/>
                <a:ea typeface="Arial" charset="0"/>
                <a:cs typeface="Arial" charset="0"/>
              </a:rPr>
              <a:t>(many are possible</a:t>
            </a:r>
            <a:r>
              <a:rPr lang="mr-IN" sz="2400" dirty="0">
                <a:latin typeface="Arial" charset="0"/>
                <a:ea typeface="Arial" charset="0"/>
                <a:cs typeface="Arial" charset="0"/>
              </a:rPr>
              <a:t>…</a:t>
            </a:r>
            <a:r>
              <a:rPr lang="en-US" sz="2400" dirty="0">
                <a:latin typeface="Arial" charset="0"/>
                <a:ea typeface="Arial" charset="0"/>
                <a:cs typeface="Arial" charset="0"/>
              </a:rPr>
              <a:t>)</a:t>
            </a:r>
          </a:p>
          <a:p>
            <a:pPr marL="1897063" lvl="1" indent="-400050">
              <a:buFont typeface="Courier New" charset="0"/>
              <a:buChar char="o"/>
            </a:pPr>
            <a:r>
              <a:rPr lang="en-US" dirty="0">
                <a:latin typeface="Arial" charset="0"/>
                <a:ea typeface="Arial" charset="0"/>
                <a:cs typeface="Arial" charset="0"/>
              </a:rPr>
              <a:t>Duration of fever decrease</a:t>
            </a:r>
          </a:p>
          <a:p>
            <a:pPr marL="1897063" lvl="1" indent="-400050">
              <a:buFont typeface="Courier New" charset="0"/>
              <a:buChar char="o"/>
            </a:pPr>
            <a:r>
              <a:rPr lang="en-US" dirty="0">
                <a:latin typeface="Arial" charset="0"/>
                <a:ea typeface="Arial" charset="0"/>
                <a:cs typeface="Arial" charset="0"/>
              </a:rPr>
              <a:t>Amount of fever decrease</a:t>
            </a:r>
          </a:p>
          <a:p>
            <a:pPr marL="1897063" lvl="1" indent="-400050">
              <a:buFont typeface="Courier New" charset="0"/>
              <a:buChar char="o"/>
            </a:pPr>
            <a:r>
              <a:rPr lang="en-US" dirty="0">
                <a:latin typeface="Arial" charset="0"/>
                <a:ea typeface="Arial" charset="0"/>
                <a:cs typeface="Arial" charset="0"/>
              </a:rPr>
              <a:t>Decreased irritability</a:t>
            </a:r>
          </a:p>
          <a:p>
            <a:pPr marL="1897063" lvl="1" indent="-400050">
              <a:buFont typeface="Courier New" charset="0"/>
              <a:buChar char="o"/>
            </a:pPr>
            <a:r>
              <a:rPr lang="en-US" dirty="0">
                <a:latin typeface="Arial" charset="0"/>
                <a:ea typeface="Arial" charset="0"/>
                <a:cs typeface="Arial" charset="0"/>
              </a:rPr>
              <a:t>Parental satisfaction</a:t>
            </a:r>
          </a:p>
          <a:p>
            <a:pPr marL="1897063" lvl="1" indent="-400050">
              <a:buFont typeface="Courier New" charset="0"/>
              <a:buChar char="o"/>
            </a:pPr>
            <a:r>
              <a:rPr lang="en-US" dirty="0">
                <a:latin typeface="Arial" charset="0"/>
                <a:ea typeface="Arial" charset="0"/>
                <a:cs typeface="Arial" charset="0"/>
              </a:rPr>
              <a:t>Adverse effects of treatment</a:t>
            </a:r>
          </a:p>
          <a:p>
            <a:r>
              <a:rPr lang="en-US" dirty="0">
                <a:latin typeface="Arial" charset="0"/>
                <a:ea typeface="Arial" charset="0"/>
                <a:cs typeface="Arial" charset="0"/>
              </a:rPr>
              <a:t>TT:	Question type: this is a </a:t>
            </a:r>
            <a:r>
              <a:rPr lang="en-US" b="1" dirty="0">
                <a:latin typeface="Arial" charset="0"/>
                <a:ea typeface="Arial" charset="0"/>
                <a:cs typeface="Arial" charset="0"/>
              </a:rPr>
              <a:t>therapy</a:t>
            </a:r>
            <a:r>
              <a:rPr lang="en-US" dirty="0">
                <a:latin typeface="Arial" charset="0"/>
                <a:ea typeface="Arial" charset="0"/>
                <a:cs typeface="Arial" charset="0"/>
              </a:rPr>
              <a:t> question</a:t>
            </a:r>
          </a:p>
          <a:p>
            <a:pPr marL="923925" indent="0">
              <a:buNone/>
            </a:pPr>
            <a:r>
              <a:rPr lang="en-US" dirty="0">
                <a:latin typeface="Arial" charset="0"/>
                <a:ea typeface="Arial" charset="0"/>
                <a:cs typeface="Arial" charset="0"/>
              </a:rPr>
              <a:t>Publication type: </a:t>
            </a:r>
            <a:r>
              <a:rPr lang="en-US" b="1" dirty="0">
                <a:latin typeface="Arial" charset="0"/>
                <a:ea typeface="Arial" charset="0"/>
                <a:cs typeface="Arial" charset="0"/>
              </a:rPr>
              <a:t>RCTs, SRs </a:t>
            </a:r>
            <a:r>
              <a:rPr lang="en-US" dirty="0">
                <a:latin typeface="Arial" charset="0"/>
                <a:ea typeface="Arial" charset="0"/>
                <a:cs typeface="Arial" charset="0"/>
              </a:rPr>
              <a:t>are best for this question type.</a:t>
            </a:r>
          </a:p>
        </p:txBody>
      </p:sp>
    </p:spTree>
    <p:extLst>
      <p:ext uri="{BB962C8B-B14F-4D97-AF65-F5344CB8AC3E}">
        <p14:creationId xmlns:p14="http://schemas.microsoft.com/office/powerpoint/2010/main" val="1365012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500"/>
                                        <p:tgtEl>
                                          <p:spTgt spid="3">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fade">
                                      <p:cBhvr>
                                        <p:cTn id="4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70C0"/>
                </a:solidFill>
                <a:latin typeface="Arial" charset="0"/>
                <a:ea typeface="Arial" charset="0"/>
                <a:cs typeface="Arial" charset="0"/>
              </a:rPr>
              <a:t>Find terminology</a:t>
            </a:r>
          </a:p>
        </p:txBody>
      </p:sp>
      <p:sp>
        <p:nvSpPr>
          <p:cNvPr id="3" name="Content Placeholder 2"/>
          <p:cNvSpPr>
            <a:spLocks noGrp="1"/>
          </p:cNvSpPr>
          <p:nvPr>
            <p:ph idx="1"/>
          </p:nvPr>
        </p:nvSpPr>
        <p:spPr>
          <a:xfrm>
            <a:off x="628650" y="1609728"/>
            <a:ext cx="7886700" cy="4862510"/>
          </a:xfrm>
        </p:spPr>
        <p:txBody>
          <a:bodyPr>
            <a:normAutofit/>
          </a:bodyPr>
          <a:lstStyle/>
          <a:p>
            <a:r>
              <a:rPr lang="en-US" dirty="0">
                <a:latin typeface="Arial" charset="0"/>
                <a:ea typeface="Arial" charset="0"/>
                <a:cs typeface="Arial" charset="0"/>
              </a:rPr>
              <a:t>SRs require a sensitive search with an attempt to decrease the irrelevant results in order to decrease your work</a:t>
            </a:r>
          </a:p>
          <a:p>
            <a:r>
              <a:rPr lang="en-US" dirty="0">
                <a:latin typeface="Arial" charset="0"/>
                <a:ea typeface="Arial" charset="0"/>
                <a:cs typeface="Arial" charset="0"/>
              </a:rPr>
              <a:t>To ⬆ sensitivity (FYI: sensitivity = recall)</a:t>
            </a:r>
          </a:p>
          <a:p>
            <a:pPr lvl="1">
              <a:buFont typeface="Courier New" charset="0"/>
              <a:buChar char="o"/>
            </a:pPr>
            <a:r>
              <a:rPr lang="en-US" dirty="0">
                <a:latin typeface="Arial" charset="0"/>
                <a:ea typeface="Arial" charset="0"/>
                <a:cs typeface="Arial" charset="0"/>
              </a:rPr>
              <a:t>Find all the different ways an author might phrase the same thing (synonyms)</a:t>
            </a:r>
          </a:p>
          <a:p>
            <a:pPr lvl="1">
              <a:buFont typeface="Courier New" charset="0"/>
              <a:buChar char="o"/>
            </a:pPr>
            <a:r>
              <a:rPr lang="en-US" dirty="0">
                <a:latin typeface="Arial" charset="0"/>
                <a:ea typeface="Arial" charset="0"/>
                <a:cs typeface="Arial" charset="0"/>
              </a:rPr>
              <a:t>(Most) Databases use a “controlled vocabulary” to get around this problem</a:t>
            </a:r>
          </a:p>
          <a:p>
            <a:pPr lvl="1">
              <a:buFont typeface="Courier New" charset="0"/>
              <a:buChar char="o"/>
            </a:pPr>
            <a:r>
              <a:rPr lang="en-US" dirty="0">
                <a:latin typeface="Arial" charset="0"/>
                <a:ea typeface="Arial" charset="0"/>
                <a:cs typeface="Arial" charset="0"/>
              </a:rPr>
              <a:t>Think of a “controlled vocabulary” as a dictionary or glossary for a database</a:t>
            </a:r>
          </a:p>
          <a:p>
            <a:pPr lvl="1">
              <a:buFont typeface="Courier New" charset="0"/>
              <a:buChar char="o"/>
            </a:pPr>
            <a:r>
              <a:rPr lang="en-US" dirty="0">
                <a:latin typeface="Arial" charset="0"/>
                <a:ea typeface="Arial" charset="0"/>
                <a:cs typeface="Arial" charset="0"/>
              </a:rPr>
              <a:t> A “controlled vocabulary” helps you find the best words to use in your search.</a:t>
            </a:r>
          </a:p>
        </p:txBody>
      </p:sp>
    </p:spTree>
    <p:extLst>
      <p:ext uri="{BB962C8B-B14F-4D97-AF65-F5344CB8AC3E}">
        <p14:creationId xmlns:p14="http://schemas.microsoft.com/office/powerpoint/2010/main" val="1277823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solidFill>
                  <a:srgbClr val="0070C0"/>
                </a:solidFill>
                <a:latin typeface="Arial" charset="0"/>
                <a:ea typeface="Arial" charset="0"/>
                <a:cs typeface="Arial" charset="0"/>
              </a:rPr>
              <a:t>Use multiple databases </a:t>
            </a:r>
            <a:br>
              <a:rPr lang="en-US" sz="4000" b="1" dirty="0">
                <a:solidFill>
                  <a:srgbClr val="0070C0"/>
                </a:solidFill>
                <a:latin typeface="Arial" charset="0"/>
                <a:ea typeface="Arial" charset="0"/>
                <a:cs typeface="Arial" charset="0"/>
              </a:rPr>
            </a:br>
            <a:r>
              <a:rPr lang="en-US" sz="4000" b="1" dirty="0">
                <a:solidFill>
                  <a:srgbClr val="0070C0"/>
                </a:solidFill>
                <a:latin typeface="Arial" charset="0"/>
                <a:ea typeface="Arial" charset="0"/>
                <a:cs typeface="Arial" charset="0"/>
              </a:rPr>
              <a:t>to increase sensitivity</a:t>
            </a:r>
            <a:br>
              <a:rPr lang="en-US" sz="4000" b="1" dirty="0">
                <a:solidFill>
                  <a:srgbClr val="0070C0"/>
                </a:solidFill>
                <a:latin typeface="Arial" charset="0"/>
                <a:ea typeface="Arial" charset="0"/>
                <a:cs typeface="Arial" charset="0"/>
              </a:rPr>
            </a:br>
            <a:endParaRPr lang="en-US" sz="2000" b="1" dirty="0">
              <a:solidFill>
                <a:srgbClr val="0070C0"/>
              </a:solidFill>
              <a:latin typeface="Arial" charset="0"/>
              <a:ea typeface="Arial" charset="0"/>
              <a:cs typeface="Arial"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02039424"/>
              </p:ext>
            </p:extLst>
          </p:nvPr>
        </p:nvGraphicFramePr>
        <p:xfrm>
          <a:off x="628650" y="1825625"/>
          <a:ext cx="7886701" cy="3952240"/>
        </p:xfrm>
        <a:graphic>
          <a:graphicData uri="http://schemas.openxmlformats.org/drawingml/2006/table">
            <a:tbl>
              <a:tblPr firstRow="1" bandRow="1">
                <a:tableStyleId>{5C22544A-7EE6-4342-B048-85BDC9FD1C3A}</a:tableStyleId>
              </a:tblPr>
              <a:tblGrid>
                <a:gridCol w="2386013">
                  <a:extLst>
                    <a:ext uri="{9D8B030D-6E8A-4147-A177-3AD203B41FA5}">
                      <a16:colId xmlns:a16="http://schemas.microsoft.com/office/drawing/2014/main" val="20000"/>
                    </a:ext>
                  </a:extLst>
                </a:gridCol>
                <a:gridCol w="5500688">
                  <a:extLst>
                    <a:ext uri="{9D8B030D-6E8A-4147-A177-3AD203B41FA5}">
                      <a16:colId xmlns:a16="http://schemas.microsoft.com/office/drawing/2014/main" val="20001"/>
                    </a:ext>
                  </a:extLst>
                </a:gridCol>
              </a:tblGrid>
              <a:tr h="370840">
                <a:tc>
                  <a:txBody>
                    <a:bodyPr/>
                    <a:lstStyle/>
                    <a:p>
                      <a:pPr algn="ctr"/>
                      <a:r>
                        <a:rPr lang="en-US" dirty="0"/>
                        <a:t>Numbers of journals (approximate)</a:t>
                      </a:r>
                    </a:p>
                  </a:txBody>
                  <a:tcPr anchor="ctr"/>
                </a:tc>
                <a:tc>
                  <a:txBody>
                    <a:bodyPr/>
                    <a:lstStyle/>
                    <a:p>
                      <a:pPr algn="ctr"/>
                      <a:r>
                        <a:rPr lang="en-US" dirty="0"/>
                        <a:t>Description</a:t>
                      </a:r>
                    </a:p>
                  </a:txBody>
                  <a:tcPr anchor="ctr"/>
                </a:tc>
                <a:extLst>
                  <a:ext uri="{0D108BD9-81ED-4DB2-BD59-A6C34878D82A}">
                    <a16:rowId xmlns:a16="http://schemas.microsoft.com/office/drawing/2014/main" val="10000"/>
                  </a:ext>
                </a:extLst>
              </a:tr>
              <a:tr h="370840">
                <a:tc>
                  <a:txBody>
                    <a:bodyPr/>
                    <a:lstStyle/>
                    <a:p>
                      <a:r>
                        <a:rPr lang="en-US" dirty="0"/>
                        <a:t>20,000</a:t>
                      </a:r>
                    </a:p>
                  </a:txBody>
                  <a:tcPr anchor="ctr"/>
                </a:tc>
                <a:tc>
                  <a:txBody>
                    <a:bodyPr/>
                    <a:lstStyle/>
                    <a:p>
                      <a:r>
                        <a:rPr lang="en-US" dirty="0"/>
                        <a:t>Estimated number</a:t>
                      </a:r>
                      <a:r>
                        <a:rPr lang="en-US" baseline="0" dirty="0"/>
                        <a:t> biomedical journals worldwide</a:t>
                      </a:r>
                      <a:endParaRPr lang="en-US" dirty="0"/>
                    </a:p>
                  </a:txBody>
                  <a:tcPr/>
                </a:tc>
                <a:extLst>
                  <a:ext uri="{0D108BD9-81ED-4DB2-BD59-A6C34878D82A}">
                    <a16:rowId xmlns:a16="http://schemas.microsoft.com/office/drawing/2014/main" val="10001"/>
                  </a:ext>
                </a:extLst>
              </a:tr>
              <a:tr h="370840">
                <a:tc>
                  <a:txBody>
                    <a:bodyPr/>
                    <a:lstStyle/>
                    <a:p>
                      <a:r>
                        <a:rPr lang="en-US" dirty="0"/>
                        <a:t>10,000</a:t>
                      </a:r>
                    </a:p>
                  </a:txBody>
                  <a:tcPr anchor="ctr"/>
                </a:tc>
                <a:tc>
                  <a:txBody>
                    <a:bodyPr/>
                    <a:lstStyle/>
                    <a:p>
                      <a:r>
                        <a:rPr lang="en-US" dirty="0"/>
                        <a:t>Number</a:t>
                      </a:r>
                      <a:r>
                        <a:rPr lang="en-US" baseline="0" dirty="0"/>
                        <a:t> of well-established, believable biomedical journals world wide</a:t>
                      </a:r>
                      <a:endParaRPr lang="en-US" dirty="0"/>
                    </a:p>
                  </a:txBody>
                  <a:tcPr/>
                </a:tc>
                <a:extLst>
                  <a:ext uri="{0D108BD9-81ED-4DB2-BD59-A6C34878D82A}">
                    <a16:rowId xmlns:a16="http://schemas.microsoft.com/office/drawing/2014/main" val="10002"/>
                  </a:ext>
                </a:extLst>
              </a:tr>
              <a:tr h="370840">
                <a:tc>
                  <a:txBody>
                    <a:bodyPr/>
                    <a:lstStyle/>
                    <a:p>
                      <a:r>
                        <a:rPr lang="en-US" dirty="0"/>
                        <a:t>10,000</a:t>
                      </a:r>
                    </a:p>
                  </a:txBody>
                  <a:tcPr anchor="ctr"/>
                </a:tc>
                <a:tc>
                  <a:txBody>
                    <a:bodyPr/>
                    <a:lstStyle/>
                    <a:p>
                      <a:r>
                        <a:rPr lang="en-US" dirty="0"/>
                        <a:t>Journals in </a:t>
                      </a:r>
                      <a:r>
                        <a:rPr lang="en-US" b="1" dirty="0"/>
                        <a:t>Web of Science</a:t>
                      </a:r>
                      <a:r>
                        <a:rPr lang="en-US" dirty="0"/>
                        <a:t>,</a:t>
                      </a:r>
                      <a:r>
                        <a:rPr lang="en-US" baseline="0" dirty="0"/>
                        <a:t> however this database covers arts and humanities, social sciences as well as biomedicine and other sciences. Biomedicine accounts for about 6,000 journals</a:t>
                      </a:r>
                      <a:endParaRPr lang="en-US" dirty="0"/>
                    </a:p>
                  </a:txBody>
                  <a:tcPr/>
                </a:tc>
                <a:extLst>
                  <a:ext uri="{0D108BD9-81ED-4DB2-BD59-A6C34878D82A}">
                    <a16:rowId xmlns:a16="http://schemas.microsoft.com/office/drawing/2014/main" val="10003"/>
                  </a:ext>
                </a:extLst>
              </a:tr>
              <a:tr h="370840">
                <a:tc>
                  <a:txBody>
                    <a:bodyPr/>
                    <a:lstStyle/>
                    <a:p>
                      <a:r>
                        <a:rPr lang="en-US" dirty="0"/>
                        <a:t>8,700</a:t>
                      </a:r>
                    </a:p>
                  </a:txBody>
                  <a:tcPr/>
                </a:tc>
                <a:tc>
                  <a:txBody>
                    <a:bodyPr/>
                    <a:lstStyle/>
                    <a:p>
                      <a:r>
                        <a:rPr lang="en-US" b="1" dirty="0" err="1"/>
                        <a:t>Embase</a:t>
                      </a:r>
                      <a:r>
                        <a:rPr lang="en-US" dirty="0"/>
                        <a:t> includes MEDLINE</a:t>
                      </a:r>
                    </a:p>
                  </a:txBody>
                  <a:tcPr/>
                </a:tc>
                <a:extLst>
                  <a:ext uri="{0D108BD9-81ED-4DB2-BD59-A6C34878D82A}">
                    <a16:rowId xmlns:a16="http://schemas.microsoft.com/office/drawing/2014/main" val="10004"/>
                  </a:ext>
                </a:extLst>
              </a:tr>
              <a:tr h="370840">
                <a:tc>
                  <a:txBody>
                    <a:bodyPr/>
                    <a:lstStyle/>
                    <a:p>
                      <a:r>
                        <a:rPr lang="en-US" dirty="0"/>
                        <a:t>5,700</a:t>
                      </a:r>
                    </a:p>
                  </a:txBody>
                  <a:tcPr/>
                </a:tc>
                <a:tc>
                  <a:txBody>
                    <a:bodyPr/>
                    <a:lstStyle/>
                    <a:p>
                      <a:r>
                        <a:rPr lang="en-US" b="1" dirty="0"/>
                        <a:t>PubMed/MEDLINE</a:t>
                      </a:r>
                    </a:p>
                  </a:txBody>
                  <a:tcPr/>
                </a:tc>
                <a:extLst>
                  <a:ext uri="{0D108BD9-81ED-4DB2-BD59-A6C34878D82A}">
                    <a16:rowId xmlns:a16="http://schemas.microsoft.com/office/drawing/2014/main" val="10005"/>
                  </a:ext>
                </a:extLst>
              </a:tr>
              <a:tr h="370840">
                <a:tc>
                  <a:txBody>
                    <a:bodyPr/>
                    <a:lstStyle/>
                    <a:p>
                      <a:r>
                        <a:rPr lang="en-US" dirty="0"/>
                        <a:t>4,000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err="1"/>
                        <a:t>PsycINFO</a:t>
                      </a:r>
                      <a:endParaRPr lang="en-US" b="1"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4321733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4598</TotalTime>
  <Words>1294</Words>
  <Application>Microsoft Macintosh PowerPoint</Application>
  <PresentationFormat>On-screen Show (4:3)</PresentationFormat>
  <Paragraphs>258</Paragraphs>
  <Slides>26</Slides>
  <Notes>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26</vt:i4>
      </vt:variant>
    </vt:vector>
  </HeadingPairs>
  <TitlesOfParts>
    <vt:vector size="36" baseType="lpstr">
      <vt:lpstr>Abadi MT Condensed Extra Bold</vt:lpstr>
      <vt:lpstr>Arial</vt:lpstr>
      <vt:lpstr>Calibri</vt:lpstr>
      <vt:lpstr>Calibri Light</vt:lpstr>
      <vt:lpstr>Courier New</vt:lpstr>
      <vt:lpstr>Gill Sans</vt:lpstr>
      <vt:lpstr>Verdana</vt:lpstr>
      <vt:lpstr>Wingdings</vt:lpstr>
      <vt:lpstr>Office Theme</vt:lpstr>
      <vt:lpstr>1_Office Theme</vt:lpstr>
      <vt:lpstr>Systematic Review Practicalities of Search  and Reference Management</vt:lpstr>
      <vt:lpstr>Pre-work</vt:lpstr>
      <vt:lpstr>UCSF Library Global Search</vt:lpstr>
      <vt:lpstr>Goals for today</vt:lpstr>
      <vt:lpstr>Database searching…  approach each one the same way</vt:lpstr>
      <vt:lpstr>Question</vt:lpstr>
      <vt:lpstr>Concepts using PICO(TT)</vt:lpstr>
      <vt:lpstr>Find terminology</vt:lpstr>
      <vt:lpstr>Use multiple databases  to increase sensitivity </vt:lpstr>
      <vt:lpstr>PowerPoint Presentation</vt:lpstr>
      <vt:lpstr>PowerPoint Presentation</vt:lpstr>
      <vt:lpstr>Pick Resources Depending on Your Topic and Available Resources</vt:lpstr>
      <vt:lpstr>PowerPoint Presentation</vt:lpstr>
      <vt:lpstr>MEDLINE vs. PubMed</vt:lpstr>
      <vt:lpstr>Complex Search Construction</vt:lpstr>
      <vt:lpstr>Creating a Complex Search</vt:lpstr>
      <vt:lpstr>Save the Search and Results</vt:lpstr>
      <vt:lpstr>Two Additional PM Tools</vt:lpstr>
      <vt:lpstr>Embase</vt:lpstr>
      <vt:lpstr>PsycINFO</vt:lpstr>
      <vt:lpstr>Web of Science</vt:lpstr>
      <vt:lpstr>RefWorks</vt:lpstr>
      <vt:lpstr>Covidence</vt:lpstr>
      <vt:lpstr>Distiller SR</vt:lpstr>
      <vt:lpstr>(https://rayyan.qcri.org/)</vt:lpstr>
      <vt:lpstr>PowerPoint Presentation</vt:lpstr>
    </vt:vector>
  </TitlesOfParts>
  <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Systematic Review Practicalities of Search  and Reference Management</dc:title>
  <dc:creator>Microsoft Office User</dc:creator>
  <cp:lastModifiedBy>Whitaker, Evans</cp:lastModifiedBy>
  <cp:revision>47</cp:revision>
  <dcterms:created xsi:type="dcterms:W3CDTF">2017-04-06T18:15:05Z</dcterms:created>
  <dcterms:modified xsi:type="dcterms:W3CDTF">2018-04-09T17:28:45Z</dcterms:modified>
</cp:coreProperties>
</file>