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4"/>
  </p:notesMasterIdLst>
  <p:handoutMasterIdLst>
    <p:handoutMasterId r:id="rId65"/>
  </p:handoutMasterIdLst>
  <p:sldIdLst>
    <p:sldId id="402" r:id="rId2"/>
    <p:sldId id="297" r:id="rId3"/>
    <p:sldId id="413" r:id="rId4"/>
    <p:sldId id="298" r:id="rId5"/>
    <p:sldId id="404" r:id="rId6"/>
    <p:sldId id="300" r:id="rId7"/>
    <p:sldId id="401" r:id="rId8"/>
    <p:sldId id="303" r:id="rId9"/>
    <p:sldId id="301" r:id="rId10"/>
    <p:sldId id="305" r:id="rId11"/>
    <p:sldId id="304" r:id="rId12"/>
    <p:sldId id="306" r:id="rId13"/>
    <p:sldId id="405" r:id="rId14"/>
    <p:sldId id="345" r:id="rId15"/>
    <p:sldId id="355" r:id="rId16"/>
    <p:sldId id="375" r:id="rId17"/>
    <p:sldId id="376" r:id="rId18"/>
    <p:sldId id="377" r:id="rId19"/>
    <p:sldId id="378" r:id="rId20"/>
    <p:sldId id="379" r:id="rId21"/>
    <p:sldId id="380" r:id="rId22"/>
    <p:sldId id="381" r:id="rId23"/>
    <p:sldId id="382" r:id="rId24"/>
    <p:sldId id="383" r:id="rId25"/>
    <p:sldId id="326" r:id="rId26"/>
    <p:sldId id="311" r:id="rId27"/>
    <p:sldId id="323" r:id="rId28"/>
    <p:sldId id="324" r:id="rId29"/>
    <p:sldId id="329" r:id="rId30"/>
    <p:sldId id="309" r:id="rId31"/>
    <p:sldId id="406" r:id="rId32"/>
    <p:sldId id="342" r:id="rId33"/>
    <p:sldId id="343" r:id="rId34"/>
    <p:sldId id="344" r:id="rId35"/>
    <p:sldId id="409" r:id="rId36"/>
    <p:sldId id="408" r:id="rId37"/>
    <p:sldId id="330" r:id="rId38"/>
    <p:sldId id="331" r:id="rId39"/>
    <p:sldId id="332" r:id="rId40"/>
    <p:sldId id="340" r:id="rId41"/>
    <p:sldId id="333" r:id="rId42"/>
    <p:sldId id="410" r:id="rId43"/>
    <p:sldId id="373" r:id="rId44"/>
    <p:sldId id="357" r:id="rId45"/>
    <p:sldId id="396" r:id="rId46"/>
    <p:sldId id="358" r:id="rId47"/>
    <p:sldId id="360" r:id="rId48"/>
    <p:sldId id="362" r:id="rId49"/>
    <p:sldId id="364" r:id="rId50"/>
    <p:sldId id="365" r:id="rId51"/>
    <p:sldId id="335" r:id="rId52"/>
    <p:sldId id="399" r:id="rId53"/>
    <p:sldId id="366" r:id="rId54"/>
    <p:sldId id="411" r:id="rId55"/>
    <p:sldId id="391" r:id="rId56"/>
    <p:sldId id="392" r:id="rId57"/>
    <p:sldId id="393" r:id="rId58"/>
    <p:sldId id="394" r:id="rId59"/>
    <p:sldId id="395" r:id="rId60"/>
    <p:sldId id="412" r:id="rId61"/>
    <p:sldId id="403" r:id="rId62"/>
    <p:sldId id="828" r:id="rId63"/>
  </p:sldIdLst>
  <p:sldSz cx="9144000" cy="5143500" type="screen16x9"/>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94"/>
    <p:restoredTop sz="88156"/>
  </p:normalViewPr>
  <p:slideViewPr>
    <p:cSldViewPr>
      <p:cViewPr varScale="1">
        <p:scale>
          <a:sx n="135" d="100"/>
          <a:sy n="135" d="100"/>
        </p:scale>
        <p:origin x="576" y="176"/>
      </p:cViewPr>
      <p:guideLst>
        <p:guide orient="horz" pos="1620"/>
        <p:guide pos="2880"/>
      </p:guideLst>
    </p:cSldViewPr>
  </p:slideViewPr>
  <p:outlineViewPr>
    <p:cViewPr>
      <p:scale>
        <a:sx n="33" d="100"/>
        <a:sy n="33" d="100"/>
      </p:scale>
      <p:origin x="0" y="328"/>
    </p:cViewPr>
  </p:outlineViewPr>
  <p:notesTextViewPr>
    <p:cViewPr>
      <p:scale>
        <a:sx n="100" d="100"/>
        <a:sy n="100" d="100"/>
      </p:scale>
      <p:origin x="0" y="0"/>
    </p:cViewPr>
  </p:notesTextViewPr>
  <p:sorterViewPr>
    <p:cViewPr>
      <p:scale>
        <a:sx n="130" d="100"/>
        <a:sy n="130" d="100"/>
      </p:scale>
      <p:origin x="0" y="234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39AF934-8736-CE46-A8E5-477BDD56929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mn-ea"/>
                <a:cs typeface="+mn-cs"/>
              </a:defRPr>
            </a:lvl1pPr>
          </a:lstStyle>
          <a:p>
            <a:pPr>
              <a:defRPr/>
            </a:pPr>
            <a:endParaRPr lang="en-US"/>
          </a:p>
        </p:txBody>
      </p:sp>
      <p:sp>
        <p:nvSpPr>
          <p:cNvPr id="38915" name="Rectangle 3">
            <a:extLst>
              <a:ext uri="{FF2B5EF4-FFF2-40B4-BE49-F238E27FC236}">
                <a16:creationId xmlns:a16="http://schemas.microsoft.com/office/drawing/2014/main" id="{0A807E58-45AF-6C48-9799-DD33FE603B96}"/>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n-US"/>
          </a:p>
        </p:txBody>
      </p:sp>
      <p:sp>
        <p:nvSpPr>
          <p:cNvPr id="38916" name="Rectangle 4">
            <a:extLst>
              <a:ext uri="{FF2B5EF4-FFF2-40B4-BE49-F238E27FC236}">
                <a16:creationId xmlns:a16="http://schemas.microsoft.com/office/drawing/2014/main" id="{DDE1AECE-D6A2-F84C-BAFD-4729BD9732AB}"/>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mn-ea"/>
                <a:cs typeface="+mn-cs"/>
              </a:defRPr>
            </a:lvl1pPr>
          </a:lstStyle>
          <a:p>
            <a:pPr>
              <a:defRPr/>
            </a:pPr>
            <a:endParaRPr lang="en-US"/>
          </a:p>
        </p:txBody>
      </p:sp>
      <p:sp>
        <p:nvSpPr>
          <p:cNvPr id="38917" name="Rectangle 5">
            <a:extLst>
              <a:ext uri="{FF2B5EF4-FFF2-40B4-BE49-F238E27FC236}">
                <a16:creationId xmlns:a16="http://schemas.microsoft.com/office/drawing/2014/main" id="{CD3F6964-EB8B-6144-98F6-774AF9FEA39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CB0C35F-9730-664F-AD87-4A9F131F19F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0C915B2-A46F-9C41-BE5D-7C8093CBCED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mn-ea"/>
                <a:cs typeface="+mn-cs"/>
              </a:defRPr>
            </a:lvl1pPr>
          </a:lstStyle>
          <a:p>
            <a:pPr>
              <a:defRPr/>
            </a:pPr>
            <a:endParaRPr lang="en-US"/>
          </a:p>
        </p:txBody>
      </p:sp>
      <p:sp>
        <p:nvSpPr>
          <p:cNvPr id="19459" name="Rectangle 3">
            <a:extLst>
              <a:ext uri="{FF2B5EF4-FFF2-40B4-BE49-F238E27FC236}">
                <a16:creationId xmlns:a16="http://schemas.microsoft.com/office/drawing/2014/main" id="{CC0AF59D-1904-854E-A727-603F862A2C0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n-US"/>
          </a:p>
        </p:txBody>
      </p:sp>
      <p:sp>
        <p:nvSpPr>
          <p:cNvPr id="15364" name="Rectangle 4">
            <a:extLst>
              <a:ext uri="{FF2B5EF4-FFF2-40B4-BE49-F238E27FC236}">
                <a16:creationId xmlns:a16="http://schemas.microsoft.com/office/drawing/2014/main" id="{C9575970-0A1B-2D49-9517-861207C0F737}"/>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75757CF4-EA14-6142-8E54-12BC54778A3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5C637D83-7875-1E41-AAF3-3B4A11F8E64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mn-ea"/>
                <a:cs typeface="+mn-cs"/>
              </a:defRPr>
            </a:lvl1pPr>
          </a:lstStyle>
          <a:p>
            <a:pPr>
              <a:defRPr/>
            </a:pPr>
            <a:endParaRPr lang="en-US"/>
          </a:p>
        </p:txBody>
      </p:sp>
      <p:sp>
        <p:nvSpPr>
          <p:cNvPr id="19463" name="Rectangle 7">
            <a:extLst>
              <a:ext uri="{FF2B5EF4-FFF2-40B4-BE49-F238E27FC236}">
                <a16:creationId xmlns:a16="http://schemas.microsoft.com/office/drawing/2014/main" id="{82888324-7F9C-CD4B-8AA5-72DA595993D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7ABBCE9A-1481-314D-8B23-817417AAC97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BCE9A-1481-314D-8B23-817417AAC976}" type="slidenum">
              <a:rPr lang="en-US" altLang="en-US" smtClean="0"/>
              <a:pPr/>
              <a:t>1</a:t>
            </a:fld>
            <a:endParaRPr lang="en-US" altLang="en-US"/>
          </a:p>
        </p:txBody>
      </p:sp>
    </p:spTree>
    <p:extLst>
      <p:ext uri="{BB962C8B-B14F-4D97-AF65-F5344CB8AC3E}">
        <p14:creationId xmlns:p14="http://schemas.microsoft.com/office/powerpoint/2010/main" val="4067810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E26E9E4E-7691-3A4E-A99B-7F9D6E4150F4}"/>
              </a:ext>
            </a:extLst>
          </p:cNvPr>
          <p:cNvSpPr>
            <a:spLocks noGrp="1" noRot="1" noChangeAspect="1"/>
          </p:cNvSpPr>
          <p:nvPr>
            <p:ph type="sldImg"/>
          </p:nvPr>
        </p:nvSpPr>
        <p:spPr>
          <a:xfrm>
            <a:off x="381000" y="685800"/>
            <a:ext cx="6096000" cy="3429000"/>
          </a:xfrm>
          <a:ln/>
        </p:spPr>
      </p:sp>
      <p:sp>
        <p:nvSpPr>
          <p:cNvPr id="35842" name="Notes Placeholder 2">
            <a:extLst>
              <a:ext uri="{FF2B5EF4-FFF2-40B4-BE49-F238E27FC236}">
                <a16:creationId xmlns:a16="http://schemas.microsoft.com/office/drawing/2014/main" id="{433AC5A5-65E5-314D-8E3B-916335BABC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7F172C2A-E8E8-1C46-AA14-CA1661EFE3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B7D7CF6-6369-2947-AD29-7EF6A60A4D4F}" type="slidenum">
              <a:rPr lang="en-US" altLang="en-US" sz="1200"/>
              <a:pPr/>
              <a:t>11</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83860721-78CE-2144-A737-D93FE50D749D}"/>
              </a:ext>
            </a:extLst>
          </p:cNvPr>
          <p:cNvSpPr>
            <a:spLocks noGrp="1" noRot="1" noChangeAspect="1"/>
          </p:cNvSpPr>
          <p:nvPr>
            <p:ph type="sldImg"/>
          </p:nvPr>
        </p:nvSpPr>
        <p:spPr>
          <a:xfrm>
            <a:off x="381000" y="685800"/>
            <a:ext cx="6096000" cy="3429000"/>
          </a:xfrm>
          <a:ln/>
        </p:spPr>
      </p:sp>
      <p:sp>
        <p:nvSpPr>
          <p:cNvPr id="37890" name="Notes Placeholder 2">
            <a:extLst>
              <a:ext uri="{FF2B5EF4-FFF2-40B4-BE49-F238E27FC236}">
                <a16:creationId xmlns:a16="http://schemas.microsoft.com/office/drawing/2014/main" id="{D65A91AA-66FE-1E42-B99F-3385BBCF18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67846D92-DA63-B544-BA98-DAC4EFFC53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D80D944-FE38-2B4A-8583-BED354024728}" type="slidenum">
              <a:rPr lang="en-US" altLang="en-US" sz="1200"/>
              <a:pPr/>
              <a:t>12</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43239FB7-51BF-DD47-A6EC-49E25ED062C4}"/>
              </a:ext>
            </a:extLst>
          </p:cNvPr>
          <p:cNvSpPr>
            <a:spLocks noGrp="1" noRot="1" noChangeAspect="1"/>
          </p:cNvSpPr>
          <p:nvPr>
            <p:ph type="sldImg"/>
          </p:nvPr>
        </p:nvSpPr>
        <p:spPr>
          <a:xfrm>
            <a:off x="381000" y="685800"/>
            <a:ext cx="6096000" cy="3429000"/>
          </a:xfrm>
          <a:ln/>
        </p:spPr>
      </p:sp>
      <p:sp>
        <p:nvSpPr>
          <p:cNvPr id="39938" name="Notes Placeholder 2">
            <a:extLst>
              <a:ext uri="{FF2B5EF4-FFF2-40B4-BE49-F238E27FC236}">
                <a16:creationId xmlns:a16="http://schemas.microsoft.com/office/drawing/2014/main" id="{0D5759B0-FBC2-214B-B067-705359E90F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AC47943A-925A-2845-AAD8-39FD8A7901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D4BB7F8-821B-6D45-ACAC-39513FF7AE72}" type="slidenum">
              <a:rPr lang="en-US" altLang="en-US" sz="1200"/>
              <a:pPr/>
              <a:t>14</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B0DB146C-DCF8-9742-A168-8809FCD3C1E9}"/>
              </a:ext>
            </a:extLst>
          </p:cNvPr>
          <p:cNvSpPr>
            <a:spLocks noGrp="1" noRot="1" noChangeAspect="1"/>
          </p:cNvSpPr>
          <p:nvPr>
            <p:ph type="sldImg"/>
          </p:nvPr>
        </p:nvSpPr>
        <p:spPr>
          <a:xfrm>
            <a:off x="381000" y="685800"/>
            <a:ext cx="6096000" cy="3429000"/>
          </a:xfrm>
          <a:ln/>
        </p:spPr>
      </p:sp>
      <p:sp>
        <p:nvSpPr>
          <p:cNvPr id="41986" name="Notes Placeholder 2">
            <a:extLst>
              <a:ext uri="{FF2B5EF4-FFF2-40B4-BE49-F238E27FC236}">
                <a16:creationId xmlns:a16="http://schemas.microsoft.com/office/drawing/2014/main" id="{37D4F345-8D70-E34C-AB3B-959F688447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53B9E9FB-ADB1-5F48-A229-87C59B1059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3A71E92-B734-304D-A92C-6269F2975021}" type="slidenum">
              <a:rPr lang="en-US" altLang="en-US" sz="1200"/>
              <a:pPr/>
              <a:t>15</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7E567234-9EED-BC4E-A070-33547A761A28}"/>
              </a:ext>
            </a:extLst>
          </p:cNvPr>
          <p:cNvSpPr>
            <a:spLocks noGrp="1" noRot="1" noChangeAspect="1"/>
          </p:cNvSpPr>
          <p:nvPr>
            <p:ph type="sldImg"/>
          </p:nvPr>
        </p:nvSpPr>
        <p:spPr>
          <a:xfrm>
            <a:off x="381000" y="685800"/>
            <a:ext cx="6096000" cy="3429000"/>
          </a:xfrm>
          <a:ln/>
        </p:spPr>
      </p:sp>
      <p:sp>
        <p:nvSpPr>
          <p:cNvPr id="48130" name="Notes Placeholder 2">
            <a:extLst>
              <a:ext uri="{FF2B5EF4-FFF2-40B4-BE49-F238E27FC236}">
                <a16:creationId xmlns:a16="http://schemas.microsoft.com/office/drawing/2014/main" id="{B5A9094B-9B5D-5549-BCF7-717FA20639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29BDEA24-F449-3846-BA88-C665123802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38D47F0-5442-2648-AC5D-8DB07002C5F1}" type="slidenum">
              <a:rPr kumimoji="1" lang="en-US" altLang="en-US" sz="1200"/>
              <a:pPr/>
              <a:t>16</a:t>
            </a:fld>
            <a:endParaRPr kumimoji="1"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1ECABB06-82AE-AF4A-95E8-965A617BD0D3}"/>
              </a:ext>
            </a:extLst>
          </p:cNvPr>
          <p:cNvSpPr>
            <a:spLocks noGrp="1" noRot="1" noChangeAspect="1"/>
          </p:cNvSpPr>
          <p:nvPr>
            <p:ph type="sldImg"/>
          </p:nvPr>
        </p:nvSpPr>
        <p:spPr>
          <a:xfrm>
            <a:off x="381000" y="685800"/>
            <a:ext cx="6096000" cy="3429000"/>
          </a:xfrm>
          <a:ln/>
        </p:spPr>
      </p:sp>
      <p:sp>
        <p:nvSpPr>
          <p:cNvPr id="50178" name="Notes Placeholder 2">
            <a:extLst>
              <a:ext uri="{FF2B5EF4-FFF2-40B4-BE49-F238E27FC236}">
                <a16:creationId xmlns:a16="http://schemas.microsoft.com/office/drawing/2014/main" id="{1A3B7924-EFC4-334A-9EC7-8E4687E95B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64DE7BFD-8F3A-2448-8B0D-2B5B46FD0F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41AA41E-D385-0E4D-AFF3-C2712661F603}" type="slidenum">
              <a:rPr kumimoji="1" lang="en-US" altLang="en-US" sz="1200"/>
              <a:pPr/>
              <a:t>17</a:t>
            </a:fld>
            <a:endParaRPr kumimoji="1"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1BBE301C-6DB6-7F4E-9569-F5EFBC0FA3D7}"/>
              </a:ext>
            </a:extLst>
          </p:cNvPr>
          <p:cNvSpPr>
            <a:spLocks noGrp="1" noRot="1" noChangeAspect="1"/>
          </p:cNvSpPr>
          <p:nvPr>
            <p:ph type="sldImg"/>
          </p:nvPr>
        </p:nvSpPr>
        <p:spPr>
          <a:xfrm>
            <a:off x="381000" y="685800"/>
            <a:ext cx="6096000" cy="3429000"/>
          </a:xfrm>
          <a:ln/>
        </p:spPr>
      </p:sp>
      <p:sp>
        <p:nvSpPr>
          <p:cNvPr id="52226" name="Notes Placeholder 2">
            <a:extLst>
              <a:ext uri="{FF2B5EF4-FFF2-40B4-BE49-F238E27FC236}">
                <a16:creationId xmlns:a16="http://schemas.microsoft.com/office/drawing/2014/main" id="{3316A6CF-E440-4C40-8C01-E56F48DE9E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BEB21B17-84EC-3649-949B-90AC0FEE86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FD9114F-4985-3E4A-9629-A7113B7F3C3F}" type="slidenum">
              <a:rPr kumimoji="1" lang="en-US" altLang="en-US" sz="1200"/>
              <a:pPr/>
              <a:t>18</a:t>
            </a:fld>
            <a:endParaRPr kumimoji="1"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3CD82371-B8D3-1740-87D6-AFCBE0B77AB5}"/>
              </a:ext>
            </a:extLst>
          </p:cNvPr>
          <p:cNvSpPr>
            <a:spLocks noGrp="1" noRot="1" noChangeAspect="1"/>
          </p:cNvSpPr>
          <p:nvPr>
            <p:ph type="sldImg"/>
          </p:nvPr>
        </p:nvSpPr>
        <p:spPr>
          <a:xfrm>
            <a:off x="381000" y="685800"/>
            <a:ext cx="6096000" cy="3429000"/>
          </a:xfrm>
          <a:ln/>
        </p:spPr>
      </p:sp>
      <p:sp>
        <p:nvSpPr>
          <p:cNvPr id="54274" name="Notes Placeholder 2">
            <a:extLst>
              <a:ext uri="{FF2B5EF4-FFF2-40B4-BE49-F238E27FC236}">
                <a16:creationId xmlns:a16="http://schemas.microsoft.com/office/drawing/2014/main" id="{89737DBD-4895-A04F-8D41-81C5DBBD55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4275" name="Slide Number Placeholder 3">
            <a:extLst>
              <a:ext uri="{FF2B5EF4-FFF2-40B4-BE49-F238E27FC236}">
                <a16:creationId xmlns:a16="http://schemas.microsoft.com/office/drawing/2014/main" id="{D63579BE-1D2E-1E46-A6DF-669E10E8AA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2BE2858-E91C-2641-AB84-5B49DE91AA5C}" type="slidenum">
              <a:rPr kumimoji="1" lang="en-US" altLang="en-US" sz="1200"/>
              <a:pPr/>
              <a:t>19</a:t>
            </a:fld>
            <a:endParaRPr kumimoji="1"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2049797D-8F5F-704E-87FD-6E2F1E1C6D11}"/>
              </a:ext>
            </a:extLst>
          </p:cNvPr>
          <p:cNvSpPr>
            <a:spLocks noGrp="1" noRot="1" noChangeAspect="1"/>
          </p:cNvSpPr>
          <p:nvPr>
            <p:ph type="sldImg"/>
          </p:nvPr>
        </p:nvSpPr>
        <p:spPr>
          <a:xfrm>
            <a:off x="381000" y="685800"/>
            <a:ext cx="6096000" cy="3429000"/>
          </a:xfrm>
          <a:ln/>
        </p:spPr>
      </p:sp>
      <p:sp>
        <p:nvSpPr>
          <p:cNvPr id="56322" name="Notes Placeholder 2">
            <a:extLst>
              <a:ext uri="{FF2B5EF4-FFF2-40B4-BE49-F238E27FC236}">
                <a16:creationId xmlns:a16="http://schemas.microsoft.com/office/drawing/2014/main" id="{D7CBCF10-4EEF-3748-B1FE-E6C3F1655C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0CB8C6DF-8547-A94E-84D4-2CD609754C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BA99875-4D1B-D54B-9973-27A406B8016F}" type="slidenum">
              <a:rPr kumimoji="1" lang="en-US" altLang="en-US" sz="1200"/>
              <a:pPr/>
              <a:t>20</a:t>
            </a:fld>
            <a:endParaRPr kumimoji="1"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A1883BCF-C305-1B48-A8F5-3319724B47D9}"/>
              </a:ext>
            </a:extLst>
          </p:cNvPr>
          <p:cNvSpPr>
            <a:spLocks noGrp="1" noRot="1" noChangeAspect="1"/>
          </p:cNvSpPr>
          <p:nvPr>
            <p:ph type="sldImg"/>
          </p:nvPr>
        </p:nvSpPr>
        <p:spPr>
          <a:xfrm>
            <a:off x="381000" y="685800"/>
            <a:ext cx="6096000" cy="3429000"/>
          </a:xfrm>
          <a:ln/>
        </p:spPr>
      </p:sp>
      <p:sp>
        <p:nvSpPr>
          <p:cNvPr id="58370" name="Notes Placeholder 2">
            <a:extLst>
              <a:ext uri="{FF2B5EF4-FFF2-40B4-BE49-F238E27FC236}">
                <a16:creationId xmlns:a16="http://schemas.microsoft.com/office/drawing/2014/main" id="{DEB3570D-6F3A-8C43-8E2D-D3279B7695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B7D4E262-674D-8E4E-9B78-46548E09CD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C184180-A222-0F47-987F-956C5463256D}" type="slidenum">
              <a:rPr kumimoji="1" lang="en-US" altLang="en-US" sz="1200"/>
              <a:pPr/>
              <a:t>21</a:t>
            </a:fld>
            <a:endParaRPr kumimoji="1"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3EF1C648-0455-FA41-B00D-B4D9C87473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55D2198-441E-E647-8701-313087E03672}" type="slidenum">
              <a:rPr lang="en-US" altLang="en-US" sz="1200"/>
              <a:pPr/>
              <a:t>2</a:t>
            </a:fld>
            <a:endParaRPr lang="en-US" altLang="en-US" sz="1200"/>
          </a:p>
        </p:txBody>
      </p:sp>
      <p:sp>
        <p:nvSpPr>
          <p:cNvPr id="17410" name="Rectangle 2">
            <a:extLst>
              <a:ext uri="{FF2B5EF4-FFF2-40B4-BE49-F238E27FC236}">
                <a16:creationId xmlns:a16="http://schemas.microsoft.com/office/drawing/2014/main" id="{D9FB68E3-0683-CF4A-8010-4BA414CDF480}"/>
              </a:ext>
            </a:extLst>
          </p:cNvPr>
          <p:cNvSpPr>
            <a:spLocks noGrp="1" noRot="1" noChangeAspect="1" noChangeArrowheads="1" noTextEdit="1"/>
          </p:cNvSpPr>
          <p:nvPr>
            <p:ph type="sldImg"/>
          </p:nvPr>
        </p:nvSpPr>
        <p:spPr>
          <a:xfrm>
            <a:off x="381000" y="685800"/>
            <a:ext cx="6096000" cy="3429000"/>
          </a:xfrm>
          <a:ln/>
        </p:spPr>
      </p:sp>
      <p:sp>
        <p:nvSpPr>
          <p:cNvPr id="17411" name="Rectangle 3">
            <a:extLst>
              <a:ext uri="{FF2B5EF4-FFF2-40B4-BE49-F238E27FC236}">
                <a16:creationId xmlns:a16="http://schemas.microsoft.com/office/drawing/2014/main" id="{97D3FECC-A1A7-C34D-820E-679618E6A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16x9 would be nice if possible.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036C4C6B-81D1-CA40-8D1A-10B54A6F9248}"/>
              </a:ext>
            </a:extLst>
          </p:cNvPr>
          <p:cNvSpPr>
            <a:spLocks noGrp="1" noRot="1" noChangeAspect="1"/>
          </p:cNvSpPr>
          <p:nvPr>
            <p:ph type="sldImg"/>
          </p:nvPr>
        </p:nvSpPr>
        <p:spPr>
          <a:xfrm>
            <a:off x="381000" y="685800"/>
            <a:ext cx="6096000" cy="3429000"/>
          </a:xfrm>
          <a:ln/>
        </p:spPr>
      </p:sp>
      <p:sp>
        <p:nvSpPr>
          <p:cNvPr id="60418" name="Notes Placeholder 2">
            <a:extLst>
              <a:ext uri="{FF2B5EF4-FFF2-40B4-BE49-F238E27FC236}">
                <a16:creationId xmlns:a16="http://schemas.microsoft.com/office/drawing/2014/main" id="{E578D19D-9E17-254D-8BEE-21D23FD531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0419" name="Slide Number Placeholder 3">
            <a:extLst>
              <a:ext uri="{FF2B5EF4-FFF2-40B4-BE49-F238E27FC236}">
                <a16:creationId xmlns:a16="http://schemas.microsoft.com/office/drawing/2014/main" id="{276C72B6-F2B9-1B4B-A944-60CC392C91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2E45A11-06C0-3A4B-A918-2A5B77A72875}" type="slidenum">
              <a:rPr kumimoji="1" lang="en-US" altLang="en-US" sz="1200"/>
              <a:pPr/>
              <a:t>22</a:t>
            </a:fld>
            <a:endParaRPr kumimoji="1"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20349262-8408-8244-BD06-6CD33F4D0195}"/>
              </a:ext>
            </a:extLst>
          </p:cNvPr>
          <p:cNvSpPr>
            <a:spLocks noGrp="1" noRot="1" noChangeAspect="1"/>
          </p:cNvSpPr>
          <p:nvPr>
            <p:ph type="sldImg"/>
          </p:nvPr>
        </p:nvSpPr>
        <p:spPr>
          <a:xfrm>
            <a:off x="381000" y="685800"/>
            <a:ext cx="6096000" cy="3429000"/>
          </a:xfrm>
          <a:ln/>
        </p:spPr>
      </p:sp>
      <p:sp>
        <p:nvSpPr>
          <p:cNvPr id="62466" name="Notes Placeholder 2">
            <a:extLst>
              <a:ext uri="{FF2B5EF4-FFF2-40B4-BE49-F238E27FC236}">
                <a16:creationId xmlns:a16="http://schemas.microsoft.com/office/drawing/2014/main" id="{95AF6B4E-AD95-0840-BC3A-6B34738C6E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7F04F23A-241C-0947-B3E5-EF6AA85096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ACB1E78-4338-0649-A21A-BAA5994F9EC0}" type="slidenum">
              <a:rPr kumimoji="1" lang="en-US" altLang="en-US" sz="1200"/>
              <a:pPr/>
              <a:t>23</a:t>
            </a:fld>
            <a:endParaRPr kumimoji="1"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C101A8B1-E487-3448-935E-369D0AF3689F}"/>
              </a:ext>
            </a:extLst>
          </p:cNvPr>
          <p:cNvSpPr>
            <a:spLocks noGrp="1" noRot="1" noChangeAspect="1"/>
          </p:cNvSpPr>
          <p:nvPr>
            <p:ph type="sldImg"/>
          </p:nvPr>
        </p:nvSpPr>
        <p:spPr>
          <a:xfrm>
            <a:off x="381000" y="685800"/>
            <a:ext cx="6096000" cy="3429000"/>
          </a:xfrm>
          <a:ln/>
        </p:spPr>
      </p:sp>
      <p:sp>
        <p:nvSpPr>
          <p:cNvPr id="64514" name="Notes Placeholder 2">
            <a:extLst>
              <a:ext uri="{FF2B5EF4-FFF2-40B4-BE49-F238E27FC236}">
                <a16:creationId xmlns:a16="http://schemas.microsoft.com/office/drawing/2014/main" id="{A9148E70-887D-564C-B8B8-28C66EFCEA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4515" name="Slide Number Placeholder 3">
            <a:extLst>
              <a:ext uri="{FF2B5EF4-FFF2-40B4-BE49-F238E27FC236}">
                <a16:creationId xmlns:a16="http://schemas.microsoft.com/office/drawing/2014/main" id="{110D7811-2682-AA4D-AEC1-D650EA5039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EC6E14E-0C92-4548-A178-5820DB7712D0}" type="slidenum">
              <a:rPr kumimoji="1" lang="en-US" altLang="en-US" sz="1200"/>
              <a:pPr/>
              <a:t>24</a:t>
            </a:fld>
            <a:endParaRPr kumimoji="1"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0D840172-B509-9343-89AD-7D15BB52D274}"/>
              </a:ext>
            </a:extLst>
          </p:cNvPr>
          <p:cNvSpPr>
            <a:spLocks noGrp="1" noRot="1" noChangeAspect="1"/>
          </p:cNvSpPr>
          <p:nvPr>
            <p:ph type="sldImg"/>
          </p:nvPr>
        </p:nvSpPr>
        <p:spPr>
          <a:xfrm>
            <a:off x="381000" y="685800"/>
            <a:ext cx="6096000" cy="3429000"/>
          </a:xfrm>
          <a:ln/>
        </p:spPr>
      </p:sp>
      <p:sp>
        <p:nvSpPr>
          <p:cNvPr id="66562" name="Notes Placeholder 2">
            <a:extLst>
              <a:ext uri="{FF2B5EF4-FFF2-40B4-BE49-F238E27FC236}">
                <a16:creationId xmlns:a16="http://schemas.microsoft.com/office/drawing/2014/main" id="{8F417241-0518-574D-8A50-EB59213E11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04CC85E2-1BC2-4C41-AAB3-8C0127B592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72BB193-836E-9B47-BF8F-6E7C93C5EBD8}" type="slidenum">
              <a:rPr lang="en-US" altLang="en-US" sz="1200"/>
              <a:pPr/>
              <a:t>25</a:t>
            </a:fld>
            <a:endParaRPr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A81F18D8-36C4-6B4D-9EB6-DED4E31C997D}"/>
              </a:ext>
            </a:extLst>
          </p:cNvPr>
          <p:cNvSpPr>
            <a:spLocks noGrp="1" noRot="1" noChangeAspect="1"/>
          </p:cNvSpPr>
          <p:nvPr>
            <p:ph type="sldImg"/>
          </p:nvPr>
        </p:nvSpPr>
        <p:spPr>
          <a:xfrm>
            <a:off x="381000" y="685800"/>
            <a:ext cx="6096000" cy="3429000"/>
          </a:xfrm>
          <a:ln/>
        </p:spPr>
      </p:sp>
      <p:sp>
        <p:nvSpPr>
          <p:cNvPr id="68610" name="Notes Placeholder 2">
            <a:extLst>
              <a:ext uri="{FF2B5EF4-FFF2-40B4-BE49-F238E27FC236}">
                <a16:creationId xmlns:a16="http://schemas.microsoft.com/office/drawing/2014/main" id="{0127FF9F-7844-9C4B-B2B5-3C37F558ED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8611" name="Slide Number Placeholder 3">
            <a:extLst>
              <a:ext uri="{FF2B5EF4-FFF2-40B4-BE49-F238E27FC236}">
                <a16:creationId xmlns:a16="http://schemas.microsoft.com/office/drawing/2014/main" id="{1BF1AE8D-3C55-2D4C-8642-39A2D03C30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3551BD2-836A-C44B-9055-EB5811F8C1B4}" type="slidenum">
              <a:rPr lang="en-US" altLang="en-US" sz="1200"/>
              <a:pPr/>
              <a:t>26</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F7F754BD-957E-EA4D-9CCA-ED850B62FB6C}"/>
              </a:ext>
            </a:extLst>
          </p:cNvPr>
          <p:cNvSpPr>
            <a:spLocks noGrp="1" noRot="1" noChangeAspect="1"/>
          </p:cNvSpPr>
          <p:nvPr>
            <p:ph type="sldImg"/>
          </p:nvPr>
        </p:nvSpPr>
        <p:spPr>
          <a:xfrm>
            <a:off x="381000" y="685800"/>
            <a:ext cx="6096000" cy="3429000"/>
          </a:xfrm>
          <a:ln/>
        </p:spPr>
      </p:sp>
      <p:sp>
        <p:nvSpPr>
          <p:cNvPr id="70658" name="Notes Placeholder 2">
            <a:extLst>
              <a:ext uri="{FF2B5EF4-FFF2-40B4-BE49-F238E27FC236}">
                <a16:creationId xmlns:a16="http://schemas.microsoft.com/office/drawing/2014/main" id="{6B91010B-46C9-BC4C-A03D-8BD8C89D32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70659" name="Slide Number Placeholder 3">
            <a:extLst>
              <a:ext uri="{FF2B5EF4-FFF2-40B4-BE49-F238E27FC236}">
                <a16:creationId xmlns:a16="http://schemas.microsoft.com/office/drawing/2014/main" id="{4EF11005-4454-3743-8298-0E17C94B66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D5EF195-8034-F743-9B8D-EBA08DB2E786}" type="slidenum">
              <a:rPr lang="en-US" altLang="en-US" sz="1200"/>
              <a:pPr/>
              <a:t>27</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5917C39-D622-404E-B2CD-8DDD5F43442B}"/>
              </a:ext>
            </a:extLst>
          </p:cNvPr>
          <p:cNvSpPr>
            <a:spLocks noGrp="1" noRot="1" noChangeAspect="1"/>
          </p:cNvSpPr>
          <p:nvPr>
            <p:ph type="sldImg"/>
          </p:nvPr>
        </p:nvSpPr>
        <p:spPr>
          <a:xfrm>
            <a:off x="381000" y="685800"/>
            <a:ext cx="6096000" cy="3429000"/>
          </a:xfrm>
          <a:ln/>
        </p:spPr>
      </p:sp>
      <p:sp>
        <p:nvSpPr>
          <p:cNvPr id="72706" name="Notes Placeholder 2">
            <a:extLst>
              <a:ext uri="{FF2B5EF4-FFF2-40B4-BE49-F238E27FC236}">
                <a16:creationId xmlns:a16="http://schemas.microsoft.com/office/drawing/2014/main" id="{29D19DB0-FCC3-1249-A376-81D685CECE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1812F0CF-54BF-2247-9744-2618D8648E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14470C7-0DB6-014F-995A-4AB62E9EF64B}" type="slidenum">
              <a:rPr lang="en-US" altLang="en-US" sz="1200"/>
              <a:pPr/>
              <a:t>28</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93172E76-BF34-AF4B-A777-C71FCA4984B5}"/>
              </a:ext>
            </a:extLst>
          </p:cNvPr>
          <p:cNvSpPr>
            <a:spLocks noGrp="1" noRot="1" noChangeAspect="1"/>
          </p:cNvSpPr>
          <p:nvPr>
            <p:ph type="sldImg"/>
          </p:nvPr>
        </p:nvSpPr>
        <p:spPr>
          <a:xfrm>
            <a:off x="381000" y="685800"/>
            <a:ext cx="6096000" cy="3429000"/>
          </a:xfrm>
          <a:ln/>
        </p:spPr>
      </p:sp>
      <p:sp>
        <p:nvSpPr>
          <p:cNvPr id="74754" name="Notes Placeholder 2">
            <a:extLst>
              <a:ext uri="{FF2B5EF4-FFF2-40B4-BE49-F238E27FC236}">
                <a16:creationId xmlns:a16="http://schemas.microsoft.com/office/drawing/2014/main" id="{27780106-76DE-3944-B474-95E93DE5CB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74755" name="Slide Number Placeholder 3">
            <a:extLst>
              <a:ext uri="{FF2B5EF4-FFF2-40B4-BE49-F238E27FC236}">
                <a16:creationId xmlns:a16="http://schemas.microsoft.com/office/drawing/2014/main" id="{8EE144A0-9559-3A49-9C2C-88B4B2E8CE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30F39F0-660F-9A4D-9A1E-AD3D4793810C}" type="slidenum">
              <a:rPr lang="en-US" altLang="en-US" sz="1200"/>
              <a:pPr/>
              <a:t>29</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004BB2CB-1D8B-A840-B59E-0952AE6EFFB5}"/>
              </a:ext>
            </a:extLst>
          </p:cNvPr>
          <p:cNvSpPr>
            <a:spLocks noGrp="1" noRot="1" noChangeAspect="1"/>
          </p:cNvSpPr>
          <p:nvPr>
            <p:ph type="sldImg"/>
          </p:nvPr>
        </p:nvSpPr>
        <p:spPr>
          <a:xfrm>
            <a:off x="381000" y="685800"/>
            <a:ext cx="6096000" cy="3429000"/>
          </a:xfrm>
          <a:ln/>
        </p:spPr>
      </p:sp>
      <p:sp>
        <p:nvSpPr>
          <p:cNvPr id="76802" name="Notes Placeholder 2">
            <a:extLst>
              <a:ext uri="{FF2B5EF4-FFF2-40B4-BE49-F238E27FC236}">
                <a16:creationId xmlns:a16="http://schemas.microsoft.com/office/drawing/2014/main" id="{95D2D94D-79FA-5940-BEF2-510486A220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76803" name="Slide Number Placeholder 3">
            <a:extLst>
              <a:ext uri="{FF2B5EF4-FFF2-40B4-BE49-F238E27FC236}">
                <a16:creationId xmlns:a16="http://schemas.microsoft.com/office/drawing/2014/main" id="{3C2B9969-F895-7147-958F-535C859931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A920809-C382-FB4E-B93E-F50C182C3E89}" type="slidenum">
              <a:rPr lang="en-US" altLang="en-US" sz="1200"/>
              <a:pPr/>
              <a:t>30</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2F0EB6B5-8C0E-5C49-9843-7F5B84B781F4}"/>
              </a:ext>
            </a:extLst>
          </p:cNvPr>
          <p:cNvSpPr>
            <a:spLocks noGrp="1" noRot="1" noChangeAspect="1"/>
          </p:cNvSpPr>
          <p:nvPr>
            <p:ph type="sldImg"/>
          </p:nvPr>
        </p:nvSpPr>
        <p:spPr>
          <a:xfrm>
            <a:off x="381000" y="685800"/>
            <a:ext cx="6096000" cy="3429000"/>
          </a:xfrm>
          <a:ln/>
        </p:spPr>
      </p:sp>
      <p:sp>
        <p:nvSpPr>
          <p:cNvPr id="78850" name="Notes Placeholder 2">
            <a:extLst>
              <a:ext uri="{FF2B5EF4-FFF2-40B4-BE49-F238E27FC236}">
                <a16:creationId xmlns:a16="http://schemas.microsoft.com/office/drawing/2014/main" id="{7D9A9742-8BD8-544D-9691-C96165EFDB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http://www.istockphoto.com/stock-photo-1513646-vegetarian-pizza-whole-3.php</a:t>
            </a:r>
          </a:p>
        </p:txBody>
      </p:sp>
      <p:sp>
        <p:nvSpPr>
          <p:cNvPr id="78851" name="Slide Number Placeholder 3">
            <a:extLst>
              <a:ext uri="{FF2B5EF4-FFF2-40B4-BE49-F238E27FC236}">
                <a16:creationId xmlns:a16="http://schemas.microsoft.com/office/drawing/2014/main" id="{CC7A30E0-A5F4-E74F-9C36-281067E1D8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 typeface="Monotype Sorts" pitchFamily="2" charset="2"/>
              <a:buChar char="•"/>
            </a:pPr>
            <a:fld id="{5EE7B093-5D57-624D-9358-CD2FEF58E0B4}" type="slidenum">
              <a:rPr lang="en-US" altLang="en-US" sz="1200">
                <a:latin typeface="Arial" panose="020B0604020202020204" pitchFamily="34" charset="0"/>
              </a:rPr>
              <a:pPr>
                <a:buFont typeface="Monotype Sorts" pitchFamily="2" charset="2"/>
                <a:buChar char="•"/>
              </a:pPr>
              <a:t>32</a:t>
            </a:fld>
            <a:endParaRPr lang="en-US" altLang="en-US"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BBCE9A-1481-314D-8B23-817417AAC976}" type="slidenum">
              <a:rPr lang="en-US" altLang="en-US" smtClean="0"/>
              <a:pPr/>
              <a:t>3</a:t>
            </a:fld>
            <a:endParaRPr lang="en-US" altLang="en-US"/>
          </a:p>
        </p:txBody>
      </p:sp>
    </p:spTree>
    <p:extLst>
      <p:ext uri="{BB962C8B-B14F-4D97-AF65-F5344CB8AC3E}">
        <p14:creationId xmlns:p14="http://schemas.microsoft.com/office/powerpoint/2010/main" val="1069905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A966196F-82B2-274E-BD17-C40EB811B33D}"/>
              </a:ext>
            </a:extLst>
          </p:cNvPr>
          <p:cNvSpPr>
            <a:spLocks noGrp="1" noRot="1" noChangeAspect="1"/>
          </p:cNvSpPr>
          <p:nvPr>
            <p:ph type="sldImg"/>
          </p:nvPr>
        </p:nvSpPr>
        <p:spPr>
          <a:xfrm>
            <a:off x="381000" y="685800"/>
            <a:ext cx="6096000" cy="3429000"/>
          </a:xfrm>
          <a:ln/>
        </p:spPr>
      </p:sp>
      <p:sp>
        <p:nvSpPr>
          <p:cNvPr id="80898" name="Notes Placeholder 2">
            <a:extLst>
              <a:ext uri="{FF2B5EF4-FFF2-40B4-BE49-F238E27FC236}">
                <a16:creationId xmlns:a16="http://schemas.microsoft.com/office/drawing/2014/main" id="{A9B1632F-BB72-9544-9384-6C7446495A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http://www.istockphoto.com/stock-photo-1513646-vegetarian-pizza-whole-3.php</a:t>
            </a:r>
          </a:p>
        </p:txBody>
      </p:sp>
      <p:sp>
        <p:nvSpPr>
          <p:cNvPr id="80899" name="Slide Number Placeholder 3">
            <a:extLst>
              <a:ext uri="{FF2B5EF4-FFF2-40B4-BE49-F238E27FC236}">
                <a16:creationId xmlns:a16="http://schemas.microsoft.com/office/drawing/2014/main" id="{AFCE577F-4471-2D45-A15D-1526C7963B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 typeface="Monotype Sorts" pitchFamily="2" charset="2"/>
              <a:buChar char="•"/>
            </a:pPr>
            <a:fld id="{F9D3455A-A707-8E46-A965-CE33CABE1E4E}" type="slidenum">
              <a:rPr lang="en-US" altLang="en-US" sz="1200">
                <a:latin typeface="Arial" panose="020B0604020202020204" pitchFamily="34" charset="0"/>
              </a:rPr>
              <a:pPr>
                <a:buFont typeface="Monotype Sorts" pitchFamily="2" charset="2"/>
                <a:buChar char="•"/>
              </a:pPr>
              <a:t>33</a:t>
            </a:fld>
            <a:endParaRPr lang="en-US" altLang="en-US" sz="120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102D1CA3-9276-7C46-ABEC-B4ACDC5E47F5}"/>
              </a:ext>
            </a:extLst>
          </p:cNvPr>
          <p:cNvSpPr>
            <a:spLocks noGrp="1" noRot="1" noChangeAspect="1"/>
          </p:cNvSpPr>
          <p:nvPr>
            <p:ph type="sldImg"/>
          </p:nvPr>
        </p:nvSpPr>
        <p:spPr>
          <a:xfrm>
            <a:off x="381000" y="685800"/>
            <a:ext cx="6096000" cy="3429000"/>
          </a:xfrm>
          <a:ln/>
        </p:spPr>
      </p:sp>
      <p:sp>
        <p:nvSpPr>
          <p:cNvPr id="82946" name="Notes Placeholder 2">
            <a:extLst>
              <a:ext uri="{FF2B5EF4-FFF2-40B4-BE49-F238E27FC236}">
                <a16:creationId xmlns:a16="http://schemas.microsoft.com/office/drawing/2014/main" id="{747BE9DB-EB73-7C4F-AA94-F7EF70A72A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82947" name="Slide Number Placeholder 3">
            <a:extLst>
              <a:ext uri="{FF2B5EF4-FFF2-40B4-BE49-F238E27FC236}">
                <a16:creationId xmlns:a16="http://schemas.microsoft.com/office/drawing/2014/main" id="{2EBBD7CC-76EF-C14C-837E-FA95AD355A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EC4C750-1B22-4443-94CB-ADAA60971FC5}" type="slidenum">
              <a:rPr lang="en-US" altLang="en-US" sz="1200"/>
              <a:pPr/>
              <a:t>34</a:t>
            </a:fld>
            <a:endParaRPr lang="en-US"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19A81432-0905-524C-AC0D-1EEBBB22A1B1}"/>
              </a:ext>
            </a:extLst>
          </p:cNvPr>
          <p:cNvSpPr>
            <a:spLocks noGrp="1" noRot="1" noChangeAspect="1" noTextEdit="1"/>
          </p:cNvSpPr>
          <p:nvPr>
            <p:ph type="sldImg"/>
          </p:nvPr>
        </p:nvSpPr>
        <p:spPr>
          <a:xfrm>
            <a:off x="381000" y="685800"/>
            <a:ext cx="6096000" cy="3429000"/>
          </a:xfrm>
          <a:ln/>
        </p:spPr>
      </p:sp>
      <p:sp>
        <p:nvSpPr>
          <p:cNvPr id="87042" name="Notes Placeholder 2">
            <a:extLst>
              <a:ext uri="{FF2B5EF4-FFF2-40B4-BE49-F238E27FC236}">
                <a16:creationId xmlns:a16="http://schemas.microsoft.com/office/drawing/2014/main" id="{206BB63B-F15E-E141-A004-D8BF004375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87043" name="Slide Number Placeholder 3">
            <a:extLst>
              <a:ext uri="{FF2B5EF4-FFF2-40B4-BE49-F238E27FC236}">
                <a16:creationId xmlns:a16="http://schemas.microsoft.com/office/drawing/2014/main" id="{6B9D7B2B-6B04-7042-A10A-94C9708809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1E77FBB-B5B1-3B49-98FF-AC6A4C5E1407}" type="slidenum">
              <a:rPr lang="en-US" altLang="en-US" sz="1200">
                <a:latin typeface="Arial" panose="020B0604020202020204" pitchFamily="34" charset="0"/>
              </a:rPr>
              <a:pPr/>
              <a:t>36</a:t>
            </a:fld>
            <a:endParaRPr lang="en-US" altLang="en-US" sz="1200">
              <a:latin typeface="Arial" panose="020B0604020202020204" pitchFamily="34" charset="0"/>
            </a:endParaRPr>
          </a:p>
        </p:txBody>
      </p:sp>
    </p:spTree>
    <p:extLst>
      <p:ext uri="{BB962C8B-B14F-4D97-AF65-F5344CB8AC3E}">
        <p14:creationId xmlns:p14="http://schemas.microsoft.com/office/powerpoint/2010/main" val="1332203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19A81432-0905-524C-AC0D-1EEBBB22A1B1}"/>
              </a:ext>
            </a:extLst>
          </p:cNvPr>
          <p:cNvSpPr>
            <a:spLocks noGrp="1" noRot="1" noChangeAspect="1" noTextEdit="1"/>
          </p:cNvSpPr>
          <p:nvPr>
            <p:ph type="sldImg"/>
          </p:nvPr>
        </p:nvSpPr>
        <p:spPr>
          <a:xfrm>
            <a:off x="381000" y="685800"/>
            <a:ext cx="6096000" cy="3429000"/>
          </a:xfrm>
          <a:ln/>
        </p:spPr>
      </p:sp>
      <p:sp>
        <p:nvSpPr>
          <p:cNvPr id="87042" name="Notes Placeholder 2">
            <a:extLst>
              <a:ext uri="{FF2B5EF4-FFF2-40B4-BE49-F238E27FC236}">
                <a16:creationId xmlns:a16="http://schemas.microsoft.com/office/drawing/2014/main" id="{206BB63B-F15E-E141-A004-D8BF004375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87043" name="Slide Number Placeholder 3">
            <a:extLst>
              <a:ext uri="{FF2B5EF4-FFF2-40B4-BE49-F238E27FC236}">
                <a16:creationId xmlns:a16="http://schemas.microsoft.com/office/drawing/2014/main" id="{6B9D7B2B-6B04-7042-A10A-94C9708809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1E77FBB-B5B1-3B49-98FF-AC6A4C5E1407}" type="slidenum">
              <a:rPr lang="en-US" altLang="en-US" sz="1200">
                <a:latin typeface="Arial" panose="020B0604020202020204" pitchFamily="34" charset="0"/>
              </a:rPr>
              <a:pPr/>
              <a:t>37</a:t>
            </a:fld>
            <a:endParaRPr lang="en-US" altLang="en-US" sz="120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622CF454-1E73-744C-879D-53486B400ED1}"/>
              </a:ext>
            </a:extLst>
          </p:cNvPr>
          <p:cNvSpPr>
            <a:spLocks noGrp="1" noRot="1" noChangeAspect="1" noTextEdit="1"/>
          </p:cNvSpPr>
          <p:nvPr>
            <p:ph type="sldImg"/>
          </p:nvPr>
        </p:nvSpPr>
        <p:spPr>
          <a:xfrm>
            <a:off x="381000" y="685800"/>
            <a:ext cx="6096000" cy="3429000"/>
          </a:xfrm>
          <a:ln/>
        </p:spPr>
      </p:sp>
      <p:sp>
        <p:nvSpPr>
          <p:cNvPr id="89090" name="Notes Placeholder 2">
            <a:extLst>
              <a:ext uri="{FF2B5EF4-FFF2-40B4-BE49-F238E27FC236}">
                <a16:creationId xmlns:a16="http://schemas.microsoft.com/office/drawing/2014/main" id="{9274D54B-B94A-F54F-B30F-1A136F406F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89091" name="Slide Number Placeholder 3">
            <a:extLst>
              <a:ext uri="{FF2B5EF4-FFF2-40B4-BE49-F238E27FC236}">
                <a16:creationId xmlns:a16="http://schemas.microsoft.com/office/drawing/2014/main" id="{200FF06F-6D2A-3249-96FB-85FE4268E4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87D3294-CF14-384D-B017-D1D8A04FA095}" type="slidenum">
              <a:rPr lang="en-US" altLang="en-US" sz="1200">
                <a:latin typeface="Arial" panose="020B0604020202020204" pitchFamily="34" charset="0"/>
              </a:rPr>
              <a:pPr/>
              <a:t>38</a:t>
            </a:fld>
            <a:endParaRPr lang="en-US" altLang="en-US" sz="120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EBF38988-2D5E-B847-B621-F83E662D9C65}"/>
              </a:ext>
            </a:extLst>
          </p:cNvPr>
          <p:cNvSpPr>
            <a:spLocks noGrp="1" noRot="1" noChangeAspect="1" noTextEdit="1"/>
          </p:cNvSpPr>
          <p:nvPr>
            <p:ph type="sldImg"/>
          </p:nvPr>
        </p:nvSpPr>
        <p:spPr>
          <a:xfrm>
            <a:off x="381000" y="685800"/>
            <a:ext cx="6096000" cy="3429000"/>
          </a:xfrm>
          <a:ln/>
        </p:spPr>
      </p:sp>
      <p:sp>
        <p:nvSpPr>
          <p:cNvPr id="91138" name="Notes Placeholder 2">
            <a:extLst>
              <a:ext uri="{FF2B5EF4-FFF2-40B4-BE49-F238E27FC236}">
                <a16:creationId xmlns:a16="http://schemas.microsoft.com/office/drawing/2014/main" id="{F1BEBF0D-1CF5-614F-93E5-931F94D34B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ea typeface="ＭＳ Ｐゴシック" panose="020B0600070205080204" pitchFamily="34" charset="-128"/>
              </a:rPr>
              <a:t>Ask: what is </a:t>
            </a:r>
            <a:r>
              <a:rPr lang="en-US" altLang="en-US" dirty="0" err="1">
                <a:latin typeface="Arial" panose="020B0604020202020204" pitchFamily="34" charset="0"/>
                <a:ea typeface="ＭＳ Ｐゴシック" panose="020B0600070205080204" pitchFamily="34" charset="-128"/>
              </a:rPr>
              <a:t>sens</a:t>
            </a:r>
            <a:r>
              <a:rPr lang="en-US" altLang="en-US" dirty="0">
                <a:latin typeface="Arial" panose="020B0604020202020204" pitchFamily="34" charset="0"/>
                <a:ea typeface="ＭＳ Ｐゴシック" panose="020B0600070205080204" pitchFamily="34" charset="-128"/>
              </a:rPr>
              <a:t>?  What is spec?</a:t>
            </a:r>
          </a:p>
        </p:txBody>
      </p:sp>
      <p:sp>
        <p:nvSpPr>
          <p:cNvPr id="91139" name="Slide Number Placeholder 3">
            <a:extLst>
              <a:ext uri="{FF2B5EF4-FFF2-40B4-BE49-F238E27FC236}">
                <a16:creationId xmlns:a16="http://schemas.microsoft.com/office/drawing/2014/main" id="{EA23DFDB-22CD-1D4C-8D92-96E02285AB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972F08F-EDA4-7441-B71C-F4A1E711364E}" type="slidenum">
              <a:rPr lang="en-US" altLang="en-US" sz="1200">
                <a:latin typeface="Arial" panose="020B0604020202020204" pitchFamily="34" charset="0"/>
              </a:rPr>
              <a:pPr/>
              <a:t>39</a:t>
            </a:fld>
            <a:endParaRPr lang="en-US" altLang="en-US" sz="120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B81ADE01-B97C-A34A-A116-F82A93F317CA}"/>
              </a:ext>
            </a:extLst>
          </p:cNvPr>
          <p:cNvSpPr>
            <a:spLocks noGrp="1" noRot="1" noChangeAspect="1"/>
          </p:cNvSpPr>
          <p:nvPr>
            <p:ph type="sldImg"/>
          </p:nvPr>
        </p:nvSpPr>
        <p:spPr>
          <a:xfrm>
            <a:off x="381000" y="685800"/>
            <a:ext cx="6096000" cy="3429000"/>
          </a:xfrm>
          <a:ln/>
        </p:spPr>
      </p:sp>
      <p:sp>
        <p:nvSpPr>
          <p:cNvPr id="99330" name="Notes Placeholder 2">
            <a:extLst>
              <a:ext uri="{FF2B5EF4-FFF2-40B4-BE49-F238E27FC236}">
                <a16:creationId xmlns:a16="http://schemas.microsoft.com/office/drawing/2014/main" id="{6E75122D-E31E-7644-9CE0-60E314B77A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charset="0"/>
                <a:ea typeface="ＭＳ Ｐゴシック" charset="-128"/>
                <a:cs typeface="ＭＳ Ｐゴシック" charset="-128"/>
              </a:rPr>
              <a:t>In the 2020 lecture recording I misspoke: the chance that the test will be negative in someone WITH the disease is 1-sensitivity; I said 1-specificity.  (It's clear I meant 1-sensitivity because I said 1-85% =15%.)</a:t>
            </a:r>
          </a:p>
          <a:p>
            <a:endParaRPr lang="en-US" altLang="en-US" dirty="0">
              <a:latin typeface="Times New Roman" panose="02020603050405020304" pitchFamily="18" charset="0"/>
              <a:ea typeface="ＭＳ Ｐゴシック" panose="020B0600070205080204" pitchFamily="34" charset="-128"/>
            </a:endParaRPr>
          </a:p>
        </p:txBody>
      </p:sp>
      <p:sp>
        <p:nvSpPr>
          <p:cNvPr id="99331" name="Slide Number Placeholder 3">
            <a:extLst>
              <a:ext uri="{FF2B5EF4-FFF2-40B4-BE49-F238E27FC236}">
                <a16:creationId xmlns:a16="http://schemas.microsoft.com/office/drawing/2014/main" id="{30F2FC70-321C-A94D-8EEE-CE963708E0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C770A62-405F-4347-BF71-86A47D41F2A4}" type="slidenum">
              <a:rPr lang="en-US" altLang="en-US" sz="1200"/>
              <a:pPr/>
              <a:t>40</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2F5CCCB5-AD5C-2F4C-BFCD-4799FF02AE5A}"/>
              </a:ext>
            </a:extLst>
          </p:cNvPr>
          <p:cNvSpPr>
            <a:spLocks noGrp="1" noRot="1" noChangeAspect="1" noTextEdit="1"/>
          </p:cNvSpPr>
          <p:nvPr>
            <p:ph type="sldImg"/>
          </p:nvPr>
        </p:nvSpPr>
        <p:spPr>
          <a:xfrm>
            <a:off x="381000" y="685800"/>
            <a:ext cx="6096000" cy="3429000"/>
          </a:xfrm>
          <a:ln/>
        </p:spPr>
      </p:sp>
      <p:sp>
        <p:nvSpPr>
          <p:cNvPr id="102402" name="Notes Placeholder 2">
            <a:extLst>
              <a:ext uri="{FF2B5EF4-FFF2-40B4-BE49-F238E27FC236}">
                <a16:creationId xmlns:a16="http://schemas.microsoft.com/office/drawing/2014/main" id="{1FD564C3-1D7D-DD42-8004-8D28E4F7B5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02403" name="Slide Number Placeholder 3">
            <a:extLst>
              <a:ext uri="{FF2B5EF4-FFF2-40B4-BE49-F238E27FC236}">
                <a16:creationId xmlns:a16="http://schemas.microsoft.com/office/drawing/2014/main" id="{731B961C-932B-6C49-BA28-9D8CD995CA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3C63138-5304-6C4A-9384-BE09F6FB8FA6}" type="slidenum">
              <a:rPr lang="en-US" altLang="en-US" sz="1200">
                <a:latin typeface="Arial" panose="020B0604020202020204" pitchFamily="34" charset="0"/>
              </a:rPr>
              <a:pPr/>
              <a:t>41</a:t>
            </a:fld>
            <a:endParaRPr lang="en-US" altLang="en-US" sz="120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19A81432-0905-524C-AC0D-1EEBBB22A1B1}"/>
              </a:ext>
            </a:extLst>
          </p:cNvPr>
          <p:cNvSpPr>
            <a:spLocks noGrp="1" noRot="1" noChangeAspect="1" noTextEdit="1"/>
          </p:cNvSpPr>
          <p:nvPr>
            <p:ph type="sldImg"/>
          </p:nvPr>
        </p:nvSpPr>
        <p:spPr>
          <a:xfrm>
            <a:off x="381000" y="685800"/>
            <a:ext cx="6096000" cy="3429000"/>
          </a:xfrm>
          <a:ln/>
        </p:spPr>
      </p:sp>
      <p:sp>
        <p:nvSpPr>
          <p:cNvPr id="87042" name="Notes Placeholder 2">
            <a:extLst>
              <a:ext uri="{FF2B5EF4-FFF2-40B4-BE49-F238E27FC236}">
                <a16:creationId xmlns:a16="http://schemas.microsoft.com/office/drawing/2014/main" id="{206BB63B-F15E-E141-A004-D8BF004375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87043" name="Slide Number Placeholder 3">
            <a:extLst>
              <a:ext uri="{FF2B5EF4-FFF2-40B4-BE49-F238E27FC236}">
                <a16:creationId xmlns:a16="http://schemas.microsoft.com/office/drawing/2014/main" id="{6B9D7B2B-6B04-7042-A10A-94C9708809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1E77FBB-B5B1-3B49-98FF-AC6A4C5E1407}" type="slidenum">
              <a:rPr lang="en-US" altLang="en-US" sz="1200">
                <a:latin typeface="Arial" panose="020B0604020202020204" pitchFamily="34" charset="0"/>
              </a:rPr>
              <a:pPr/>
              <a:t>42</a:t>
            </a:fld>
            <a:endParaRPr lang="en-US" altLang="en-US" sz="1200">
              <a:latin typeface="Arial" panose="020B0604020202020204" pitchFamily="34" charset="0"/>
            </a:endParaRPr>
          </a:p>
        </p:txBody>
      </p:sp>
    </p:spTree>
    <p:extLst>
      <p:ext uri="{BB962C8B-B14F-4D97-AF65-F5344CB8AC3E}">
        <p14:creationId xmlns:p14="http://schemas.microsoft.com/office/powerpoint/2010/main" val="3657877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93CC452F-A9E0-594A-A186-70497502D50B}"/>
              </a:ext>
            </a:extLst>
          </p:cNvPr>
          <p:cNvSpPr>
            <a:spLocks noGrp="1" noRot="1" noChangeAspect="1"/>
          </p:cNvSpPr>
          <p:nvPr>
            <p:ph type="sldImg"/>
          </p:nvPr>
        </p:nvSpPr>
        <p:spPr>
          <a:xfrm>
            <a:off x="381000" y="685800"/>
            <a:ext cx="6096000" cy="3429000"/>
          </a:xfrm>
          <a:ln/>
        </p:spPr>
      </p:sp>
      <p:sp>
        <p:nvSpPr>
          <p:cNvPr id="104450" name="Notes Placeholder 2">
            <a:extLst>
              <a:ext uri="{FF2B5EF4-FFF2-40B4-BE49-F238E27FC236}">
                <a16:creationId xmlns:a16="http://schemas.microsoft.com/office/drawing/2014/main" id="{48D73C78-E2E6-3345-AB27-24B7D68495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04451" name="Slide Number Placeholder 3">
            <a:extLst>
              <a:ext uri="{FF2B5EF4-FFF2-40B4-BE49-F238E27FC236}">
                <a16:creationId xmlns:a16="http://schemas.microsoft.com/office/drawing/2014/main" id="{5485519B-4669-B14F-A824-12976702F0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FC9AF2C-0338-9344-9EA1-EA461BBC5950}" type="slidenum">
              <a:rPr lang="en-US" altLang="en-US" sz="1200"/>
              <a:pPr/>
              <a:t>43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9D91AD6-9A85-5F4C-AA1F-4D1D513D9C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33F900B-E588-CE47-A34A-899D143A50FC}" type="slidenum">
              <a:rPr lang="en-US" altLang="en-US" sz="1200"/>
              <a:pPr/>
              <a:t>4</a:t>
            </a:fld>
            <a:endParaRPr lang="en-US" altLang="en-US" sz="1200"/>
          </a:p>
        </p:txBody>
      </p:sp>
      <p:sp>
        <p:nvSpPr>
          <p:cNvPr id="19458" name="Rectangle 2">
            <a:extLst>
              <a:ext uri="{FF2B5EF4-FFF2-40B4-BE49-F238E27FC236}">
                <a16:creationId xmlns:a16="http://schemas.microsoft.com/office/drawing/2014/main" id="{7EB4B425-D013-BF43-A676-1A4A0FAA03D7}"/>
              </a:ext>
            </a:extLst>
          </p:cNvPr>
          <p:cNvSpPr>
            <a:spLocks noGrp="1" noRot="1" noChangeAspect="1" noChangeArrowheads="1" noTextEdit="1"/>
          </p:cNvSpPr>
          <p:nvPr>
            <p:ph type="sldImg"/>
          </p:nvPr>
        </p:nvSpPr>
        <p:spPr>
          <a:xfrm>
            <a:off x="381000" y="685800"/>
            <a:ext cx="6096000" cy="3429000"/>
          </a:xfrm>
          <a:ln/>
        </p:spPr>
      </p:sp>
      <p:sp>
        <p:nvSpPr>
          <p:cNvPr id="19459" name="Rectangle 3">
            <a:extLst>
              <a:ext uri="{FF2B5EF4-FFF2-40B4-BE49-F238E27FC236}">
                <a16:creationId xmlns:a16="http://schemas.microsoft.com/office/drawing/2014/main" id="{FC12BC2A-AB9B-FD43-B23D-9F6D00B646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D473E56A-D3D7-A04C-8084-C278076D25DE}"/>
              </a:ext>
            </a:extLst>
          </p:cNvPr>
          <p:cNvSpPr>
            <a:spLocks noGrp="1" noRot="1" noChangeAspect="1"/>
          </p:cNvSpPr>
          <p:nvPr>
            <p:ph type="sldImg"/>
          </p:nvPr>
        </p:nvSpPr>
        <p:spPr>
          <a:xfrm>
            <a:off x="381000" y="685800"/>
            <a:ext cx="6096000" cy="3429000"/>
          </a:xfrm>
          <a:ln/>
        </p:spPr>
      </p:sp>
      <p:sp>
        <p:nvSpPr>
          <p:cNvPr id="106498" name="Notes Placeholder 2">
            <a:extLst>
              <a:ext uri="{FF2B5EF4-FFF2-40B4-BE49-F238E27FC236}">
                <a16:creationId xmlns:a16="http://schemas.microsoft.com/office/drawing/2014/main" id="{C11F82D5-7A95-7348-B1D6-3EB657F2DA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06499" name="Slide Number Placeholder 3">
            <a:extLst>
              <a:ext uri="{FF2B5EF4-FFF2-40B4-BE49-F238E27FC236}">
                <a16:creationId xmlns:a16="http://schemas.microsoft.com/office/drawing/2014/main" id="{B41E91FF-38CA-744E-93D7-4075E7D6D7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A35F495-A798-644F-8497-AF6ABAB3DA1F}" type="slidenum">
              <a:rPr lang="en-US" altLang="en-US" sz="1200"/>
              <a:pPr/>
              <a:t>44</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C5E97B0D-3DB4-8148-B193-E3DCDD93AD2A}"/>
              </a:ext>
            </a:extLst>
          </p:cNvPr>
          <p:cNvSpPr>
            <a:spLocks noGrp="1" noRot="1" noChangeAspect="1"/>
          </p:cNvSpPr>
          <p:nvPr>
            <p:ph type="sldImg"/>
          </p:nvPr>
        </p:nvSpPr>
        <p:spPr>
          <a:xfrm>
            <a:off x="381000" y="685800"/>
            <a:ext cx="6096000" cy="3429000"/>
          </a:xfrm>
          <a:ln/>
        </p:spPr>
      </p:sp>
      <p:sp>
        <p:nvSpPr>
          <p:cNvPr id="108546" name="Notes Placeholder 2">
            <a:extLst>
              <a:ext uri="{FF2B5EF4-FFF2-40B4-BE49-F238E27FC236}">
                <a16:creationId xmlns:a16="http://schemas.microsoft.com/office/drawing/2014/main" id="{09D9ADC1-050D-3047-8B4D-067F7499C0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08547" name="Slide Number Placeholder 3">
            <a:extLst>
              <a:ext uri="{FF2B5EF4-FFF2-40B4-BE49-F238E27FC236}">
                <a16:creationId xmlns:a16="http://schemas.microsoft.com/office/drawing/2014/main" id="{848A7DA9-8C28-F647-AC1D-A5E2F09112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CE0D14D-E44E-6245-BC11-17C27CD9E63A}" type="slidenum">
              <a:rPr lang="en-US" altLang="en-US" sz="1200"/>
              <a:pPr/>
              <a:t>45</a:t>
            </a:fld>
            <a:endParaRPr lang="en-US"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47B9D162-CCA8-204A-BA6A-339D4828B5F6}"/>
              </a:ext>
            </a:extLst>
          </p:cNvPr>
          <p:cNvSpPr>
            <a:spLocks noGrp="1" noRot="1" noChangeAspect="1"/>
          </p:cNvSpPr>
          <p:nvPr>
            <p:ph type="sldImg"/>
          </p:nvPr>
        </p:nvSpPr>
        <p:spPr>
          <a:xfrm>
            <a:off x="381000" y="685800"/>
            <a:ext cx="6096000" cy="3429000"/>
          </a:xfrm>
          <a:ln/>
        </p:spPr>
      </p:sp>
      <p:sp>
        <p:nvSpPr>
          <p:cNvPr id="110594" name="Notes Placeholder 2">
            <a:extLst>
              <a:ext uri="{FF2B5EF4-FFF2-40B4-BE49-F238E27FC236}">
                <a16:creationId xmlns:a16="http://schemas.microsoft.com/office/drawing/2014/main" id="{0D4A2001-412D-D447-B975-5AF047E29B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10595" name="Slide Number Placeholder 3">
            <a:extLst>
              <a:ext uri="{FF2B5EF4-FFF2-40B4-BE49-F238E27FC236}">
                <a16:creationId xmlns:a16="http://schemas.microsoft.com/office/drawing/2014/main" id="{5F52D0A0-6022-C342-8FF2-01C40DD2AE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5C21EED-A11F-4E47-9C36-EABA6189FC28}" type="slidenum">
              <a:rPr lang="en-US" altLang="en-US" sz="1200"/>
              <a:pPr/>
              <a:t>46</a:t>
            </a:fld>
            <a:endParaRPr lang="en-US"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1857CF5D-40EF-4E44-B099-6FBDF4537E77}"/>
              </a:ext>
            </a:extLst>
          </p:cNvPr>
          <p:cNvSpPr>
            <a:spLocks noGrp="1" noRot="1" noChangeAspect="1"/>
          </p:cNvSpPr>
          <p:nvPr>
            <p:ph type="sldImg"/>
          </p:nvPr>
        </p:nvSpPr>
        <p:spPr>
          <a:xfrm>
            <a:off x="381000" y="685800"/>
            <a:ext cx="6096000" cy="3429000"/>
          </a:xfrm>
          <a:ln/>
        </p:spPr>
      </p:sp>
      <p:sp>
        <p:nvSpPr>
          <p:cNvPr id="112642" name="Notes Placeholder 2">
            <a:extLst>
              <a:ext uri="{FF2B5EF4-FFF2-40B4-BE49-F238E27FC236}">
                <a16:creationId xmlns:a16="http://schemas.microsoft.com/office/drawing/2014/main" id="{BC2BF203-FC2E-7D4A-BEB0-082E781A8A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12643" name="Slide Number Placeholder 3">
            <a:extLst>
              <a:ext uri="{FF2B5EF4-FFF2-40B4-BE49-F238E27FC236}">
                <a16:creationId xmlns:a16="http://schemas.microsoft.com/office/drawing/2014/main" id="{DB332F36-1CF3-0942-B96E-0670A6FBDA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CF44DF6-7B25-D341-9898-5496340025E8}" type="slidenum">
              <a:rPr lang="en-US" altLang="en-US" sz="1200"/>
              <a:pPr/>
              <a:t>47</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E9F89882-E914-454A-989C-948F0690F792}"/>
              </a:ext>
            </a:extLst>
          </p:cNvPr>
          <p:cNvSpPr>
            <a:spLocks noGrp="1" noRot="1" noChangeAspect="1"/>
          </p:cNvSpPr>
          <p:nvPr>
            <p:ph type="sldImg"/>
          </p:nvPr>
        </p:nvSpPr>
        <p:spPr>
          <a:xfrm>
            <a:off x="381000" y="685800"/>
            <a:ext cx="6096000" cy="3429000"/>
          </a:xfrm>
          <a:ln/>
        </p:spPr>
      </p:sp>
      <p:sp>
        <p:nvSpPr>
          <p:cNvPr id="114690" name="Notes Placeholder 2">
            <a:extLst>
              <a:ext uri="{FF2B5EF4-FFF2-40B4-BE49-F238E27FC236}">
                <a16:creationId xmlns:a16="http://schemas.microsoft.com/office/drawing/2014/main" id="{21259A57-D468-E54A-B4EB-56E017BADD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14691" name="Slide Number Placeholder 3">
            <a:extLst>
              <a:ext uri="{FF2B5EF4-FFF2-40B4-BE49-F238E27FC236}">
                <a16:creationId xmlns:a16="http://schemas.microsoft.com/office/drawing/2014/main" id="{57310296-4626-B04F-89BB-33BECA722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6AAAED0-4077-B444-88B4-7C6172E1C2DB}" type="slidenum">
              <a:rPr lang="en-US" altLang="en-US" sz="1200"/>
              <a:pPr/>
              <a:t>48</a:t>
            </a:fld>
            <a:endParaRPr lang="en-US"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043B1BDE-F4E7-9A40-A293-56D6CD4AFC86}"/>
              </a:ext>
            </a:extLst>
          </p:cNvPr>
          <p:cNvSpPr>
            <a:spLocks noGrp="1" noRot="1" noChangeAspect="1"/>
          </p:cNvSpPr>
          <p:nvPr>
            <p:ph type="sldImg"/>
          </p:nvPr>
        </p:nvSpPr>
        <p:spPr>
          <a:xfrm>
            <a:off x="381000" y="685800"/>
            <a:ext cx="6096000" cy="3429000"/>
          </a:xfrm>
          <a:ln/>
        </p:spPr>
      </p:sp>
      <p:sp>
        <p:nvSpPr>
          <p:cNvPr id="116738" name="Notes Placeholder 2">
            <a:extLst>
              <a:ext uri="{FF2B5EF4-FFF2-40B4-BE49-F238E27FC236}">
                <a16:creationId xmlns:a16="http://schemas.microsoft.com/office/drawing/2014/main" id="{F477D737-5FA4-AC42-AEA7-1264A61CB0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16739" name="Slide Number Placeholder 3">
            <a:extLst>
              <a:ext uri="{FF2B5EF4-FFF2-40B4-BE49-F238E27FC236}">
                <a16:creationId xmlns:a16="http://schemas.microsoft.com/office/drawing/2014/main" id="{1D075593-548A-1041-969E-FBA0A77FCF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6AA5A2D-6002-104E-B6E3-D806DFF540B5}" type="slidenum">
              <a:rPr lang="en-US" altLang="en-US" sz="1200"/>
              <a:pPr/>
              <a:t>49</a:t>
            </a:fld>
            <a:endParaRPr lang="en-US"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269E2A6A-827E-554E-9843-D6BF60CEE4A8}"/>
              </a:ext>
            </a:extLst>
          </p:cNvPr>
          <p:cNvSpPr>
            <a:spLocks noGrp="1" noRot="1" noChangeAspect="1"/>
          </p:cNvSpPr>
          <p:nvPr>
            <p:ph type="sldImg"/>
          </p:nvPr>
        </p:nvSpPr>
        <p:spPr>
          <a:xfrm>
            <a:off x="381000" y="685800"/>
            <a:ext cx="6096000" cy="3429000"/>
          </a:xfrm>
          <a:ln/>
        </p:spPr>
      </p:sp>
      <p:sp>
        <p:nvSpPr>
          <p:cNvPr id="118786" name="Notes Placeholder 2">
            <a:extLst>
              <a:ext uri="{FF2B5EF4-FFF2-40B4-BE49-F238E27FC236}">
                <a16:creationId xmlns:a16="http://schemas.microsoft.com/office/drawing/2014/main" id="{2E9FF9D5-388D-5445-AE3C-31F656DF00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18787" name="Slide Number Placeholder 3">
            <a:extLst>
              <a:ext uri="{FF2B5EF4-FFF2-40B4-BE49-F238E27FC236}">
                <a16:creationId xmlns:a16="http://schemas.microsoft.com/office/drawing/2014/main" id="{E7E7A56C-7278-C446-88A1-29F7E477AE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59DD66B-B7B2-9347-8A0C-D08366ABDAA9}" type="slidenum">
              <a:rPr lang="en-US" altLang="en-US" sz="1200"/>
              <a:pPr/>
              <a:t>50</a:t>
            </a:fld>
            <a:endParaRPr lang="en-US"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a:extLst>
              <a:ext uri="{FF2B5EF4-FFF2-40B4-BE49-F238E27FC236}">
                <a16:creationId xmlns:a16="http://schemas.microsoft.com/office/drawing/2014/main" id="{42B37ABC-585D-6041-932F-518A50F5EBC8}"/>
              </a:ext>
            </a:extLst>
          </p:cNvPr>
          <p:cNvSpPr>
            <a:spLocks noGrp="1" noRot="1" noChangeAspect="1"/>
          </p:cNvSpPr>
          <p:nvPr>
            <p:ph type="sldImg"/>
          </p:nvPr>
        </p:nvSpPr>
        <p:spPr>
          <a:xfrm>
            <a:off x="381000" y="685800"/>
            <a:ext cx="6096000" cy="3429000"/>
          </a:xfrm>
          <a:ln/>
        </p:spPr>
      </p:sp>
      <p:sp>
        <p:nvSpPr>
          <p:cNvPr id="120834" name="Notes Placeholder 2">
            <a:extLst>
              <a:ext uri="{FF2B5EF4-FFF2-40B4-BE49-F238E27FC236}">
                <a16:creationId xmlns:a16="http://schemas.microsoft.com/office/drawing/2014/main" id="{04B78736-0A5C-2248-B6BC-ABC72EEB34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20835" name="Slide Number Placeholder 3">
            <a:extLst>
              <a:ext uri="{FF2B5EF4-FFF2-40B4-BE49-F238E27FC236}">
                <a16:creationId xmlns:a16="http://schemas.microsoft.com/office/drawing/2014/main" id="{81DC851E-6AE7-E942-BA73-A138AD3514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E10683C-9A2B-C048-AA36-5A1CCDED040B}" type="slidenum">
              <a:rPr lang="en-US" altLang="en-US" sz="1200"/>
              <a:pPr/>
              <a:t>51</a:t>
            </a:fld>
            <a:endParaRPr lang="en-US"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a:extLst>
              <a:ext uri="{FF2B5EF4-FFF2-40B4-BE49-F238E27FC236}">
                <a16:creationId xmlns:a16="http://schemas.microsoft.com/office/drawing/2014/main" id="{537B8181-EF63-2F4A-BCEC-897165E4B2D6}"/>
              </a:ext>
            </a:extLst>
          </p:cNvPr>
          <p:cNvSpPr>
            <a:spLocks noGrp="1" noRot="1" noChangeAspect="1"/>
          </p:cNvSpPr>
          <p:nvPr>
            <p:ph type="sldImg"/>
          </p:nvPr>
        </p:nvSpPr>
        <p:spPr>
          <a:xfrm>
            <a:off x="381000" y="685800"/>
            <a:ext cx="6096000" cy="3429000"/>
          </a:xfrm>
          <a:ln/>
        </p:spPr>
      </p:sp>
      <p:sp>
        <p:nvSpPr>
          <p:cNvPr id="122882" name="Notes Placeholder 2">
            <a:extLst>
              <a:ext uri="{FF2B5EF4-FFF2-40B4-BE49-F238E27FC236}">
                <a16:creationId xmlns:a16="http://schemas.microsoft.com/office/drawing/2014/main" id="{7C3E4450-164B-1E4F-BD62-245A65233D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22883" name="Slide Number Placeholder 3">
            <a:extLst>
              <a:ext uri="{FF2B5EF4-FFF2-40B4-BE49-F238E27FC236}">
                <a16:creationId xmlns:a16="http://schemas.microsoft.com/office/drawing/2014/main" id="{B094CBAB-EAAF-8549-855E-F26614754C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B2BF2AD-66A9-EE48-B725-1BDAB785CE6A}" type="slidenum">
              <a:rPr lang="en-US" altLang="en-US" sz="1200"/>
              <a:pPr/>
              <a:t>52</a:t>
            </a:fld>
            <a:endParaRPr lang="en-US" altLang="en-US" sz="1200"/>
          </a:p>
        </p:txBody>
      </p:sp>
    </p:spTree>
    <p:extLst>
      <p:ext uri="{BB962C8B-B14F-4D97-AF65-F5344CB8AC3E}">
        <p14:creationId xmlns:p14="http://schemas.microsoft.com/office/powerpoint/2010/main" val="4856450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27E9E6DF-CCC8-A148-B2FD-37875E985F3E}"/>
              </a:ext>
            </a:extLst>
          </p:cNvPr>
          <p:cNvSpPr>
            <a:spLocks noGrp="1" noRot="1" noChangeAspect="1"/>
          </p:cNvSpPr>
          <p:nvPr>
            <p:ph type="sldImg"/>
          </p:nvPr>
        </p:nvSpPr>
        <p:spPr>
          <a:xfrm>
            <a:off x="381000" y="685800"/>
            <a:ext cx="6096000" cy="3429000"/>
          </a:xfrm>
          <a:ln/>
        </p:spPr>
      </p:sp>
      <p:sp>
        <p:nvSpPr>
          <p:cNvPr id="124930" name="Notes Placeholder 2">
            <a:extLst>
              <a:ext uri="{FF2B5EF4-FFF2-40B4-BE49-F238E27FC236}">
                <a16:creationId xmlns:a16="http://schemas.microsoft.com/office/drawing/2014/main" id="{BC076FF9-87AE-464E-9F0E-62F04E6975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24931" name="Slide Number Placeholder 3">
            <a:extLst>
              <a:ext uri="{FF2B5EF4-FFF2-40B4-BE49-F238E27FC236}">
                <a16:creationId xmlns:a16="http://schemas.microsoft.com/office/drawing/2014/main" id="{9AE812E0-1C06-4C44-801F-E75CBB0218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E704A43-6946-C441-AAA6-25520FACF37E}" type="slidenum">
              <a:rPr lang="en-US" altLang="en-US" sz="1200"/>
              <a:pPr/>
              <a:t>53</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EEAC143B-DF52-0642-BAA2-42432757F6D8}"/>
              </a:ext>
            </a:extLst>
          </p:cNvPr>
          <p:cNvSpPr>
            <a:spLocks noGrp="1" noRot="1" noChangeAspect="1"/>
          </p:cNvSpPr>
          <p:nvPr>
            <p:ph type="sldImg"/>
          </p:nvPr>
        </p:nvSpPr>
        <p:spPr>
          <a:xfrm>
            <a:off x="381000" y="685800"/>
            <a:ext cx="6096000" cy="3429000"/>
          </a:xfrm>
          <a:ln/>
        </p:spPr>
      </p:sp>
      <p:sp>
        <p:nvSpPr>
          <p:cNvPr id="25602" name="Notes Placeholder 2">
            <a:extLst>
              <a:ext uri="{FF2B5EF4-FFF2-40B4-BE49-F238E27FC236}">
                <a16:creationId xmlns:a16="http://schemas.microsoft.com/office/drawing/2014/main" id="{AB104DB9-246E-6542-8E9D-2FAFEE5006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Times New Roman" charset="0"/>
                <a:ea typeface="ＭＳ Ｐゴシック" charset="-128"/>
                <a:cs typeface="ＭＳ Ｐゴシック" charset="-128"/>
              </a:rPr>
              <a:t>In the 2020 recorded lecture I misspoke; the test result goes on the left side, not the bottom.  Also, the NIH is indeed specific about how they want grant proposals, but the problem is margins that are too narrow, not too wide. </a:t>
            </a:r>
            <a:endParaRPr lang="en-US" altLang="en-US" dirty="0">
              <a:latin typeface="Times New Roman" panose="02020603050405020304" pitchFamily="18" charset="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A98484ED-E393-9A42-A990-7FC5F6888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548967B-9844-F141-B500-2E289DFAC8DA}" type="slidenum">
              <a:rPr lang="en-US" altLang="en-US" sz="1200"/>
              <a:pPr/>
              <a:t>6</a:t>
            </a:fld>
            <a:endParaRPr lang="en-US"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9CCFA0BF-7CA3-844C-B6AB-7CA40BAAF62F}"/>
              </a:ext>
            </a:extLst>
          </p:cNvPr>
          <p:cNvSpPr>
            <a:spLocks noGrp="1" noRot="1" noChangeAspect="1"/>
          </p:cNvSpPr>
          <p:nvPr>
            <p:ph type="sldImg"/>
          </p:nvPr>
        </p:nvSpPr>
        <p:spPr>
          <a:xfrm>
            <a:off x="381000" y="685800"/>
            <a:ext cx="6096000" cy="3429000"/>
          </a:xfrm>
          <a:ln/>
        </p:spPr>
      </p:sp>
      <p:sp>
        <p:nvSpPr>
          <p:cNvPr id="129026" name="Notes Placeholder 2">
            <a:extLst>
              <a:ext uri="{FF2B5EF4-FFF2-40B4-BE49-F238E27FC236}">
                <a16:creationId xmlns:a16="http://schemas.microsoft.com/office/drawing/2014/main" id="{20A6F697-F8CE-B04F-AAD3-15A2CD7CB6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29027" name="Slide Number Placeholder 3">
            <a:extLst>
              <a:ext uri="{FF2B5EF4-FFF2-40B4-BE49-F238E27FC236}">
                <a16:creationId xmlns:a16="http://schemas.microsoft.com/office/drawing/2014/main" id="{81E15295-1C08-6543-ABCF-1592CE9806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37A6485-463F-9F44-BB36-1970466F0CBB}" type="slidenum">
              <a:rPr lang="en-US" altLang="en-US" sz="1200"/>
              <a:pPr/>
              <a:t>54</a:t>
            </a:fld>
            <a:endParaRPr lang="en-US" altLang="en-US" sz="1200"/>
          </a:p>
        </p:txBody>
      </p:sp>
    </p:spTree>
    <p:extLst>
      <p:ext uri="{BB962C8B-B14F-4D97-AF65-F5344CB8AC3E}">
        <p14:creationId xmlns:p14="http://schemas.microsoft.com/office/powerpoint/2010/main" val="38728057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9CCFA0BF-7CA3-844C-B6AB-7CA40BAAF62F}"/>
              </a:ext>
            </a:extLst>
          </p:cNvPr>
          <p:cNvSpPr>
            <a:spLocks noGrp="1" noRot="1" noChangeAspect="1"/>
          </p:cNvSpPr>
          <p:nvPr>
            <p:ph type="sldImg"/>
          </p:nvPr>
        </p:nvSpPr>
        <p:spPr>
          <a:xfrm>
            <a:off x="381000" y="685800"/>
            <a:ext cx="6096000" cy="3429000"/>
          </a:xfrm>
          <a:ln/>
        </p:spPr>
      </p:sp>
      <p:sp>
        <p:nvSpPr>
          <p:cNvPr id="129026" name="Notes Placeholder 2">
            <a:extLst>
              <a:ext uri="{FF2B5EF4-FFF2-40B4-BE49-F238E27FC236}">
                <a16:creationId xmlns:a16="http://schemas.microsoft.com/office/drawing/2014/main" id="{20A6F697-F8CE-B04F-AAD3-15A2CD7CB6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29027" name="Slide Number Placeholder 3">
            <a:extLst>
              <a:ext uri="{FF2B5EF4-FFF2-40B4-BE49-F238E27FC236}">
                <a16:creationId xmlns:a16="http://schemas.microsoft.com/office/drawing/2014/main" id="{81E15295-1C08-6543-ABCF-1592CE9806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37A6485-463F-9F44-BB36-1970466F0CBB}" type="slidenum">
              <a:rPr lang="en-US" altLang="en-US" sz="1200"/>
              <a:pPr/>
              <a:t>55</a:t>
            </a:fld>
            <a:endParaRPr lang="en-US"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a:extLst>
              <a:ext uri="{FF2B5EF4-FFF2-40B4-BE49-F238E27FC236}">
                <a16:creationId xmlns:a16="http://schemas.microsoft.com/office/drawing/2014/main" id="{33C628A5-1466-A94D-8333-F591ACA1D16B}"/>
              </a:ext>
            </a:extLst>
          </p:cNvPr>
          <p:cNvSpPr>
            <a:spLocks noGrp="1" noRot="1" noChangeAspect="1"/>
          </p:cNvSpPr>
          <p:nvPr>
            <p:ph type="sldImg"/>
          </p:nvPr>
        </p:nvSpPr>
        <p:spPr>
          <a:xfrm>
            <a:off x="381000" y="685800"/>
            <a:ext cx="6096000" cy="3429000"/>
          </a:xfrm>
          <a:ln/>
        </p:spPr>
      </p:sp>
      <p:sp>
        <p:nvSpPr>
          <p:cNvPr id="131074" name="Notes Placeholder 2">
            <a:extLst>
              <a:ext uri="{FF2B5EF4-FFF2-40B4-BE49-F238E27FC236}">
                <a16:creationId xmlns:a16="http://schemas.microsoft.com/office/drawing/2014/main" id="{FC55DC12-F2C6-DE41-AEC3-A5EB921235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31075" name="Slide Number Placeholder 3">
            <a:extLst>
              <a:ext uri="{FF2B5EF4-FFF2-40B4-BE49-F238E27FC236}">
                <a16:creationId xmlns:a16="http://schemas.microsoft.com/office/drawing/2014/main" id="{5F2AE51D-476D-FA42-B60B-F952CBA4D7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506521B-6C35-A24B-8F69-03782B9A80F4}" type="slidenum">
              <a:rPr lang="en-US" altLang="en-US" sz="1200"/>
              <a:pPr/>
              <a:t>56</a:t>
            </a:fld>
            <a:endParaRPr lang="en-US"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a:extLst>
              <a:ext uri="{FF2B5EF4-FFF2-40B4-BE49-F238E27FC236}">
                <a16:creationId xmlns:a16="http://schemas.microsoft.com/office/drawing/2014/main" id="{B88536B0-F4D5-074A-B7FC-B71E956F8ED1}"/>
              </a:ext>
            </a:extLst>
          </p:cNvPr>
          <p:cNvSpPr>
            <a:spLocks noGrp="1" noRot="1" noChangeAspect="1"/>
          </p:cNvSpPr>
          <p:nvPr>
            <p:ph type="sldImg"/>
          </p:nvPr>
        </p:nvSpPr>
        <p:spPr>
          <a:xfrm>
            <a:off x="381000" y="685800"/>
            <a:ext cx="6096000" cy="3429000"/>
          </a:xfrm>
          <a:ln/>
        </p:spPr>
      </p:sp>
      <p:sp>
        <p:nvSpPr>
          <p:cNvPr id="133122" name="Notes Placeholder 2">
            <a:extLst>
              <a:ext uri="{FF2B5EF4-FFF2-40B4-BE49-F238E27FC236}">
                <a16:creationId xmlns:a16="http://schemas.microsoft.com/office/drawing/2014/main" id="{1EFAA284-7F11-6D4D-8605-FAE820635F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Note added 9/21/21:  After using this example and slide for many years, I caught an error.  The probability of a BC positive for "staph species" in someone with pathogenic bacteria might well be the probability of S aureus + the probability of S epi, so I should have estimated &lt;6%, not &lt;3%.  Still, given that he had recovered his probability of having had S. aureus the day before is still lower than it was on the day he was seen, and the probability that he is STILL </a:t>
            </a:r>
            <a:r>
              <a:rPr lang="en-US" altLang="en-US" dirty="0" err="1">
                <a:latin typeface="Times New Roman" panose="02020603050405020304" pitchFamily="18" charset="0"/>
                <a:ea typeface="ＭＳ Ｐゴシック" panose="020B0600070205080204" pitchFamily="34" charset="-128"/>
              </a:rPr>
              <a:t>bacteremic</a:t>
            </a:r>
            <a:r>
              <a:rPr lang="en-US" altLang="en-US" dirty="0">
                <a:latin typeface="Times New Roman" panose="02020603050405020304" pitchFamily="18" charset="0"/>
                <a:ea typeface="ＭＳ Ｐゴシック" panose="020B0600070205080204" pitchFamily="34" charset="-128"/>
              </a:rPr>
              <a:t> is lower still.</a:t>
            </a:r>
          </a:p>
        </p:txBody>
      </p:sp>
      <p:sp>
        <p:nvSpPr>
          <p:cNvPr id="133123" name="Slide Number Placeholder 3">
            <a:extLst>
              <a:ext uri="{FF2B5EF4-FFF2-40B4-BE49-F238E27FC236}">
                <a16:creationId xmlns:a16="http://schemas.microsoft.com/office/drawing/2014/main" id="{9C0B588F-B894-134A-BD9B-EBBD2E35B2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6A62D65-5A60-EE43-9150-216C9FBC0C04}" type="slidenum">
              <a:rPr lang="en-US" altLang="en-US" sz="1200"/>
              <a:pPr/>
              <a:t>57</a:t>
            </a:fld>
            <a:endParaRPr lang="en-US" alt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2272601E-8AA7-C044-A6CB-7865FA281356}"/>
              </a:ext>
            </a:extLst>
          </p:cNvPr>
          <p:cNvSpPr>
            <a:spLocks noGrp="1" noRot="1" noChangeAspect="1"/>
          </p:cNvSpPr>
          <p:nvPr>
            <p:ph type="sldImg"/>
          </p:nvPr>
        </p:nvSpPr>
        <p:spPr>
          <a:xfrm>
            <a:off x="381000" y="685800"/>
            <a:ext cx="6096000" cy="3429000"/>
          </a:xfrm>
          <a:ln/>
        </p:spPr>
      </p:sp>
      <p:sp>
        <p:nvSpPr>
          <p:cNvPr id="135170" name="Notes Placeholder 2">
            <a:extLst>
              <a:ext uri="{FF2B5EF4-FFF2-40B4-BE49-F238E27FC236}">
                <a16:creationId xmlns:a16="http://schemas.microsoft.com/office/drawing/2014/main" id="{23109296-605F-494B-AB5B-B3EB186859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35171" name="Slide Number Placeholder 3">
            <a:extLst>
              <a:ext uri="{FF2B5EF4-FFF2-40B4-BE49-F238E27FC236}">
                <a16:creationId xmlns:a16="http://schemas.microsoft.com/office/drawing/2014/main" id="{B88569A5-1E7E-A544-BFF0-571122E571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6B40D7B-EEA5-8740-8EFD-3544D852856B}" type="slidenum">
              <a:rPr lang="en-US" altLang="en-US" sz="1200"/>
              <a:pPr/>
              <a:t>58</a:t>
            </a:fld>
            <a:endParaRPr lang="en-US"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a:extLst>
              <a:ext uri="{FF2B5EF4-FFF2-40B4-BE49-F238E27FC236}">
                <a16:creationId xmlns:a16="http://schemas.microsoft.com/office/drawing/2014/main" id="{6FD68B4C-F24C-864E-A171-851CF09AD9CF}"/>
              </a:ext>
            </a:extLst>
          </p:cNvPr>
          <p:cNvSpPr>
            <a:spLocks noGrp="1" noRot="1" noChangeAspect="1"/>
          </p:cNvSpPr>
          <p:nvPr>
            <p:ph type="sldImg"/>
          </p:nvPr>
        </p:nvSpPr>
        <p:spPr>
          <a:xfrm>
            <a:off x="381000" y="685800"/>
            <a:ext cx="6096000" cy="3429000"/>
          </a:xfrm>
          <a:ln/>
        </p:spPr>
      </p:sp>
      <p:sp>
        <p:nvSpPr>
          <p:cNvPr id="137218" name="Notes Placeholder 2">
            <a:extLst>
              <a:ext uri="{FF2B5EF4-FFF2-40B4-BE49-F238E27FC236}">
                <a16:creationId xmlns:a16="http://schemas.microsoft.com/office/drawing/2014/main" id="{64402558-DCB7-E149-B124-DB1C4916FC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PB= professional billing</a:t>
            </a:r>
          </a:p>
          <a:p>
            <a:r>
              <a:rPr lang="en-US" altLang="en-US">
                <a:latin typeface="Times New Roman" panose="02020603050405020304" pitchFamily="18" charset="0"/>
                <a:ea typeface="ＭＳ Ｐゴシック" panose="020B0600070205080204" pitchFamily="34" charset="-128"/>
              </a:rPr>
              <a:t>HB= Hospital billing</a:t>
            </a:r>
          </a:p>
        </p:txBody>
      </p:sp>
      <p:sp>
        <p:nvSpPr>
          <p:cNvPr id="137219" name="Slide Number Placeholder 3">
            <a:extLst>
              <a:ext uri="{FF2B5EF4-FFF2-40B4-BE49-F238E27FC236}">
                <a16:creationId xmlns:a16="http://schemas.microsoft.com/office/drawing/2014/main" id="{BF688530-2605-EE47-A959-9C4E7693AF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4369876-AB81-A14D-B612-5F119A8D6C14}" type="slidenum">
              <a:rPr lang="en-US" altLang="en-US" sz="1200"/>
              <a:pPr/>
              <a:t>59</a:t>
            </a:fld>
            <a:endParaRPr lang="en-US"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9D91AD6-9A85-5F4C-AA1F-4D1D513D9C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33F900B-E588-CE47-A34A-899D143A50FC}" type="slidenum">
              <a:rPr lang="en-US" altLang="en-US" sz="1200"/>
              <a:pPr/>
              <a:t>60</a:t>
            </a:fld>
            <a:endParaRPr lang="en-US" altLang="en-US" sz="1200"/>
          </a:p>
        </p:txBody>
      </p:sp>
      <p:sp>
        <p:nvSpPr>
          <p:cNvPr id="19458" name="Rectangle 2">
            <a:extLst>
              <a:ext uri="{FF2B5EF4-FFF2-40B4-BE49-F238E27FC236}">
                <a16:creationId xmlns:a16="http://schemas.microsoft.com/office/drawing/2014/main" id="{7EB4B425-D013-BF43-A676-1A4A0FAA03D7}"/>
              </a:ext>
            </a:extLst>
          </p:cNvPr>
          <p:cNvSpPr>
            <a:spLocks noGrp="1" noRot="1" noChangeAspect="1" noChangeArrowheads="1" noTextEdit="1"/>
          </p:cNvSpPr>
          <p:nvPr>
            <p:ph type="sldImg"/>
          </p:nvPr>
        </p:nvSpPr>
        <p:spPr>
          <a:xfrm>
            <a:off x="381000" y="685800"/>
            <a:ext cx="6096000" cy="3429000"/>
          </a:xfrm>
          <a:ln/>
        </p:spPr>
      </p:sp>
      <p:sp>
        <p:nvSpPr>
          <p:cNvPr id="19459" name="Rectangle 3">
            <a:extLst>
              <a:ext uri="{FF2B5EF4-FFF2-40B4-BE49-F238E27FC236}">
                <a16:creationId xmlns:a16="http://schemas.microsoft.com/office/drawing/2014/main" id="{FC12BC2A-AB9B-FD43-B23D-9F6D00B646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11613743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Yyy</a:t>
            </a:r>
            <a:endParaRPr lang="en-US" dirty="0"/>
          </a:p>
        </p:txBody>
      </p:sp>
      <p:sp>
        <p:nvSpPr>
          <p:cNvPr id="4" name="Slide Number Placeholder 3"/>
          <p:cNvSpPr>
            <a:spLocks noGrp="1"/>
          </p:cNvSpPr>
          <p:nvPr>
            <p:ph type="sldNum" sz="quarter" idx="5"/>
          </p:nvPr>
        </p:nvSpPr>
        <p:spPr/>
        <p:txBody>
          <a:bodyPr/>
          <a:lstStyle/>
          <a:p>
            <a:fld id="{7ABBCE9A-1481-314D-8B23-817417AAC976}" type="slidenum">
              <a:rPr lang="en-US" altLang="en-US" smtClean="0"/>
              <a:pPr/>
              <a:t>61</a:t>
            </a:fld>
            <a:endParaRPr lang="en-US" altLang="en-US"/>
          </a:p>
        </p:txBody>
      </p:sp>
    </p:spTree>
    <p:extLst>
      <p:ext uri="{BB962C8B-B14F-4D97-AF65-F5344CB8AC3E}">
        <p14:creationId xmlns:p14="http://schemas.microsoft.com/office/powerpoint/2010/main" val="31725760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not account for low prior probability!</a:t>
            </a:r>
          </a:p>
        </p:txBody>
      </p:sp>
      <p:sp>
        <p:nvSpPr>
          <p:cNvPr id="4" name="Slide Number Placeholder 3"/>
          <p:cNvSpPr>
            <a:spLocks noGrp="1"/>
          </p:cNvSpPr>
          <p:nvPr>
            <p:ph type="sldNum" sz="quarter" idx="10"/>
          </p:nvPr>
        </p:nvSpPr>
        <p:spPr/>
        <p:txBody>
          <a:bodyPr/>
          <a:lstStyle/>
          <a:p>
            <a:pPr>
              <a:defRPr/>
            </a:pPr>
            <a:fld id="{53848340-0C5F-944B-9878-F5A5D7F5C1F7}" type="slidenum">
              <a:rPr lang="en-US" smtClean="0"/>
              <a:pPr>
                <a:defRPr/>
              </a:pPr>
              <a:t>62</a:t>
            </a:fld>
            <a:endParaRPr lang="en-US"/>
          </a:p>
        </p:txBody>
      </p:sp>
    </p:spTree>
    <p:extLst>
      <p:ext uri="{BB962C8B-B14F-4D97-AF65-F5344CB8AC3E}">
        <p14:creationId xmlns:p14="http://schemas.microsoft.com/office/powerpoint/2010/main" val="766054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EEAC143B-DF52-0642-BAA2-42432757F6D8}"/>
              </a:ext>
            </a:extLst>
          </p:cNvPr>
          <p:cNvSpPr>
            <a:spLocks noGrp="1" noRot="1" noChangeAspect="1"/>
          </p:cNvSpPr>
          <p:nvPr>
            <p:ph type="sldImg"/>
          </p:nvPr>
        </p:nvSpPr>
        <p:spPr>
          <a:xfrm>
            <a:off x="381000" y="685800"/>
            <a:ext cx="6096000" cy="3429000"/>
          </a:xfrm>
          <a:ln/>
        </p:spPr>
      </p:sp>
      <p:sp>
        <p:nvSpPr>
          <p:cNvPr id="25602" name="Notes Placeholder 2">
            <a:extLst>
              <a:ext uri="{FF2B5EF4-FFF2-40B4-BE49-F238E27FC236}">
                <a16:creationId xmlns:a16="http://schemas.microsoft.com/office/drawing/2014/main" id="{AB104DB9-246E-6542-8E9D-2FAFEE5006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A98484ED-E393-9A42-A990-7FC5F6888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548967B-9844-F141-B500-2E289DFAC8DA}" type="slidenum">
              <a:rPr lang="en-US" altLang="en-US" sz="1200"/>
              <a:pPr/>
              <a:t>7</a:t>
            </a:fld>
            <a:endParaRPr lang="en-US" altLang="en-US" sz="1200"/>
          </a:p>
        </p:txBody>
      </p:sp>
    </p:spTree>
    <p:extLst>
      <p:ext uri="{BB962C8B-B14F-4D97-AF65-F5344CB8AC3E}">
        <p14:creationId xmlns:p14="http://schemas.microsoft.com/office/powerpoint/2010/main" val="1559561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BBD1B63F-7077-E541-8584-CAEDD6CB1E3A}"/>
              </a:ext>
            </a:extLst>
          </p:cNvPr>
          <p:cNvSpPr>
            <a:spLocks noGrp="1" noRot="1" noChangeAspect="1"/>
          </p:cNvSpPr>
          <p:nvPr>
            <p:ph type="sldImg"/>
          </p:nvPr>
        </p:nvSpPr>
        <p:spPr>
          <a:xfrm>
            <a:off x="381000" y="685800"/>
            <a:ext cx="6096000" cy="3429000"/>
          </a:xfrm>
          <a:ln/>
        </p:spPr>
      </p:sp>
      <p:sp>
        <p:nvSpPr>
          <p:cNvPr id="29698" name="Notes Placeholder 2">
            <a:extLst>
              <a:ext uri="{FF2B5EF4-FFF2-40B4-BE49-F238E27FC236}">
                <a16:creationId xmlns:a16="http://schemas.microsoft.com/office/drawing/2014/main" id="{4F34E528-CAA3-7F42-8284-AB9A7BED83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BCA268D0-309A-DF4B-82C2-4B68ABE803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47D04C7-DD5F-5D44-B5C1-0ED3DD533235}" type="slidenum">
              <a:rPr lang="en-US" altLang="en-US" sz="1200"/>
              <a:pPr/>
              <a:t>8</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59E8182-E47D-D24B-8895-415CBB64684D}"/>
              </a:ext>
            </a:extLst>
          </p:cNvPr>
          <p:cNvSpPr>
            <a:spLocks noGrp="1" noRot="1" noChangeAspect="1"/>
          </p:cNvSpPr>
          <p:nvPr>
            <p:ph type="sldImg"/>
          </p:nvPr>
        </p:nvSpPr>
        <p:spPr>
          <a:xfrm>
            <a:off x="381000" y="685800"/>
            <a:ext cx="6096000" cy="3429000"/>
          </a:xfrm>
          <a:ln/>
        </p:spPr>
      </p:sp>
      <p:sp>
        <p:nvSpPr>
          <p:cNvPr id="31746" name="Notes Placeholder 2">
            <a:extLst>
              <a:ext uri="{FF2B5EF4-FFF2-40B4-BE49-F238E27FC236}">
                <a16:creationId xmlns:a16="http://schemas.microsoft.com/office/drawing/2014/main" id="{FDB104EA-6982-6642-9941-B381198764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B5A17763-F920-1049-B787-A1BCB291A8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90CE7C1-274E-B545-8449-61E56DA00B78}" type="slidenum">
              <a:rPr lang="en-US" altLang="en-US" sz="1200"/>
              <a:pPr/>
              <a:t>9</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EB61FB19-F4CA-1349-A128-124C4089BEC9}"/>
              </a:ext>
            </a:extLst>
          </p:cNvPr>
          <p:cNvSpPr>
            <a:spLocks noGrp="1" noRot="1" noChangeAspect="1"/>
          </p:cNvSpPr>
          <p:nvPr>
            <p:ph type="sldImg"/>
          </p:nvPr>
        </p:nvSpPr>
        <p:spPr>
          <a:xfrm>
            <a:off x="381000" y="685800"/>
            <a:ext cx="6096000" cy="3429000"/>
          </a:xfrm>
          <a:ln/>
        </p:spPr>
      </p:sp>
      <p:sp>
        <p:nvSpPr>
          <p:cNvPr id="33794" name="Notes Placeholder 2">
            <a:extLst>
              <a:ext uri="{FF2B5EF4-FFF2-40B4-BE49-F238E27FC236}">
                <a16:creationId xmlns:a16="http://schemas.microsoft.com/office/drawing/2014/main" id="{74B8E435-DE52-B24A-A262-E7F22F8A8E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F0A67634-B920-314F-93F6-EC25405439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B79E666-C8C8-5643-9210-BA2BCA274580}" type="slidenum">
              <a:rPr lang="en-US" altLang="en-US" sz="1200"/>
              <a:pPr/>
              <a:t>10</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99C9C07-4407-6045-B34E-5F6B746363D8}"/>
              </a:ext>
            </a:extLst>
          </p:cNvPr>
          <p:cNvGrpSpPr>
            <a:grpSpLocks/>
          </p:cNvGrpSpPr>
          <p:nvPr/>
        </p:nvGrpSpPr>
        <p:grpSpPr bwMode="auto">
          <a:xfrm>
            <a:off x="-3175" y="1828800"/>
            <a:ext cx="9147175" cy="797719"/>
            <a:chOff x="-2" y="1536"/>
            <a:chExt cx="5762" cy="670"/>
          </a:xfrm>
        </p:grpSpPr>
        <p:grpSp>
          <p:nvGrpSpPr>
            <p:cNvPr id="5" name="Group 3">
              <a:extLst>
                <a:ext uri="{FF2B5EF4-FFF2-40B4-BE49-F238E27FC236}">
                  <a16:creationId xmlns:a16="http://schemas.microsoft.com/office/drawing/2014/main" id="{FD5D4CFD-8DDE-C446-A8EE-1CC8514CBC75}"/>
                </a:ext>
              </a:extLst>
            </p:cNvPr>
            <p:cNvGrpSpPr>
              <a:grpSpLocks/>
            </p:cNvGrpSpPr>
            <p:nvPr/>
          </p:nvGrpSpPr>
          <p:grpSpPr bwMode="auto">
            <a:xfrm flipH="1">
              <a:off x="-2" y="1562"/>
              <a:ext cx="5763" cy="647"/>
              <a:chOff x="-3" y="1562"/>
              <a:chExt cx="5763" cy="647"/>
            </a:xfrm>
          </p:grpSpPr>
          <p:sp>
            <p:nvSpPr>
              <p:cNvPr id="8" name="Freeform 4">
                <a:extLst>
                  <a:ext uri="{FF2B5EF4-FFF2-40B4-BE49-F238E27FC236}">
                    <a16:creationId xmlns:a16="http://schemas.microsoft.com/office/drawing/2014/main" id="{07DA7AE8-4E9F-3D48-9C1C-0A2103BA83BB}"/>
                  </a:ext>
                </a:extLst>
              </p:cNvPr>
              <p:cNvSpPr>
                <a:spLocks/>
              </p:cNvSpPr>
              <p:nvPr/>
            </p:nvSpPr>
            <p:spPr bwMode="ltGray">
              <a:xfrm rot="-5400000">
                <a:off x="2558" y="-993"/>
                <a:ext cx="624" cy="5745"/>
              </a:xfrm>
              <a:custGeom>
                <a:avLst/>
                <a:gdLst>
                  <a:gd name="T0" fmla="*/ 0 w 1000"/>
                  <a:gd name="T1" fmla="*/ 0 h 720"/>
                  <a:gd name="T2" fmla="*/ 0 w 1000"/>
                  <a:gd name="T3" fmla="*/ 2147483647 h 720"/>
                  <a:gd name="T4" fmla="*/ 2 w 1000"/>
                  <a:gd name="T5" fmla="*/ 2147483647 h 720"/>
                  <a:gd name="T6" fmla="*/ 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9" name="Freeform 5">
                <a:extLst>
                  <a:ext uri="{FF2B5EF4-FFF2-40B4-BE49-F238E27FC236}">
                    <a16:creationId xmlns:a16="http://schemas.microsoft.com/office/drawing/2014/main" id="{F91E02DD-A2A8-7E4E-B8C3-7F06B3DDBE42}"/>
                  </a:ext>
                </a:extLst>
              </p:cNvPr>
              <p:cNvSpPr>
                <a:spLocks/>
              </p:cNvSpPr>
              <p:nvPr/>
            </p:nvSpPr>
            <p:spPr bwMode="ltGray">
              <a:xfrm rot="-5400000">
                <a:off x="1322" y="1669"/>
                <a:ext cx="624" cy="421"/>
              </a:xfrm>
              <a:custGeom>
                <a:avLst/>
                <a:gdLst>
                  <a:gd name="T0" fmla="*/ 0 w 624"/>
                  <a:gd name="T1" fmla="*/ 0 h 317"/>
                  <a:gd name="T2" fmla="*/ 0 w 624"/>
                  <a:gd name="T3" fmla="*/ 10858 h 317"/>
                  <a:gd name="T4" fmla="*/ 624 w 624"/>
                  <a:gd name="T5" fmla="*/ 108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 name="Freeform 6">
                <a:extLst>
                  <a:ext uri="{FF2B5EF4-FFF2-40B4-BE49-F238E27FC236}">
                    <a16:creationId xmlns:a16="http://schemas.microsoft.com/office/drawing/2014/main" id="{4A5320A4-A4F1-EF4B-AF99-B8BC0903E0A0}"/>
                  </a:ext>
                </a:extLst>
              </p:cNvPr>
              <p:cNvSpPr>
                <a:spLocks/>
              </p:cNvSpPr>
              <p:nvPr/>
            </p:nvSpPr>
            <p:spPr bwMode="ltGray">
              <a:xfrm rot="-5400000">
                <a:off x="982" y="1669"/>
                <a:ext cx="624" cy="422"/>
              </a:xfrm>
              <a:custGeom>
                <a:avLst/>
                <a:gdLst>
                  <a:gd name="T0" fmla="*/ 0 w 624"/>
                  <a:gd name="T1" fmla="*/ 0 h 317"/>
                  <a:gd name="T2" fmla="*/ 0 w 624"/>
                  <a:gd name="T3" fmla="*/ 11225 h 317"/>
                  <a:gd name="T4" fmla="*/ 624 w 624"/>
                  <a:gd name="T5" fmla="*/ 1122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1" name="Freeform 7">
                <a:extLst>
                  <a:ext uri="{FF2B5EF4-FFF2-40B4-BE49-F238E27FC236}">
                    <a16:creationId xmlns:a16="http://schemas.microsoft.com/office/drawing/2014/main" id="{B4E5592E-34C1-7944-8E27-525A66439D54}"/>
                  </a:ext>
                </a:extLst>
              </p:cNvPr>
              <p:cNvSpPr>
                <a:spLocks/>
              </p:cNvSpPr>
              <p:nvPr/>
            </p:nvSpPr>
            <p:spPr bwMode="ltGray">
              <a:xfrm rot="-5400000">
                <a:off x="-58" y="1762"/>
                <a:ext cx="624" cy="255"/>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2" name="Freeform 8">
                <a:extLst>
                  <a:ext uri="{FF2B5EF4-FFF2-40B4-BE49-F238E27FC236}">
                    <a16:creationId xmlns:a16="http://schemas.microsoft.com/office/drawing/2014/main" id="{DD02270D-5F4D-2241-872B-C24B7B9B0C3B}"/>
                  </a:ext>
                </a:extLst>
              </p:cNvPr>
              <p:cNvSpPr>
                <a:spLocks/>
              </p:cNvSpPr>
              <p:nvPr/>
            </p:nvSpPr>
            <p:spPr bwMode="ltGray">
              <a:xfrm rot="-5400000">
                <a:off x="664" y="1733"/>
                <a:ext cx="624" cy="294"/>
              </a:xfrm>
              <a:custGeom>
                <a:avLst/>
                <a:gdLst>
                  <a:gd name="T0" fmla="*/ 0 w 624"/>
                  <a:gd name="T1" fmla="*/ 0 h 317"/>
                  <a:gd name="T2" fmla="*/ 0 w 624"/>
                  <a:gd name="T3" fmla="*/ 101 h 317"/>
                  <a:gd name="T4" fmla="*/ 624 w 624"/>
                  <a:gd name="T5" fmla="*/ 1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3" name="Freeform 9">
                <a:extLst>
                  <a:ext uri="{FF2B5EF4-FFF2-40B4-BE49-F238E27FC236}">
                    <a16:creationId xmlns:a16="http://schemas.microsoft.com/office/drawing/2014/main" id="{64D8EEA9-9AE5-6848-9DCE-6591CAD70613}"/>
                  </a:ext>
                </a:extLst>
              </p:cNvPr>
              <p:cNvSpPr>
                <a:spLocks/>
              </p:cNvSpPr>
              <p:nvPr/>
            </p:nvSpPr>
            <p:spPr bwMode="ltGray">
              <a:xfrm rot="-5400000">
                <a:off x="442" y="1699"/>
                <a:ext cx="624" cy="362"/>
              </a:xfrm>
              <a:custGeom>
                <a:avLst/>
                <a:gdLst>
                  <a:gd name="T0" fmla="*/ 0 w 624"/>
                  <a:gd name="T1" fmla="*/ 0 h 272"/>
                  <a:gd name="T2" fmla="*/ 0 w 624"/>
                  <a:gd name="T3" fmla="*/ 11171 h 272"/>
                  <a:gd name="T4" fmla="*/ 240 w 624"/>
                  <a:gd name="T5" fmla="*/ 9862 h 272"/>
                  <a:gd name="T6" fmla="*/ 624 w 624"/>
                  <a:gd name="T7" fmla="*/ 1117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4" name="Freeform 10">
                <a:extLst>
                  <a:ext uri="{FF2B5EF4-FFF2-40B4-BE49-F238E27FC236}">
                    <a16:creationId xmlns:a16="http://schemas.microsoft.com/office/drawing/2014/main" id="{1B801280-2C85-544A-96AD-C289DC0C03C2}"/>
                  </a:ext>
                </a:extLst>
              </p:cNvPr>
              <p:cNvSpPr>
                <a:spLocks/>
              </p:cNvSpPr>
              <p:nvPr/>
            </p:nvSpPr>
            <p:spPr bwMode="ltGray">
              <a:xfrm rot="-5400000">
                <a:off x="154" y="1736"/>
                <a:ext cx="632" cy="315"/>
              </a:xfrm>
              <a:custGeom>
                <a:avLst/>
                <a:gdLst>
                  <a:gd name="T0" fmla="*/ 8 w 632"/>
                  <a:gd name="T1" fmla="*/ 8 h 362"/>
                  <a:gd name="T2" fmla="*/ 8 w 632"/>
                  <a:gd name="T3" fmla="*/ 51 h 362"/>
                  <a:gd name="T4" fmla="*/ 248 w 632"/>
                  <a:gd name="T5" fmla="*/ 51 h 362"/>
                  <a:gd name="T6" fmla="*/ 632 w 632"/>
                  <a:gd name="T7" fmla="*/ 51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5" name="Freeform 11">
                <a:extLst>
                  <a:ext uri="{FF2B5EF4-FFF2-40B4-BE49-F238E27FC236}">
                    <a16:creationId xmlns:a16="http://schemas.microsoft.com/office/drawing/2014/main" id="{68D29494-F62A-B747-B6A5-836E67374E0E}"/>
                  </a:ext>
                </a:extLst>
              </p:cNvPr>
              <p:cNvSpPr>
                <a:spLocks/>
              </p:cNvSpPr>
              <p:nvPr/>
            </p:nvSpPr>
            <p:spPr bwMode="ltGray">
              <a:xfrm rot="-5400000">
                <a:off x="3202" y="1665"/>
                <a:ext cx="624" cy="421"/>
              </a:xfrm>
              <a:custGeom>
                <a:avLst/>
                <a:gdLst>
                  <a:gd name="T0" fmla="*/ 0 w 624"/>
                  <a:gd name="T1" fmla="*/ 0 h 317"/>
                  <a:gd name="T2" fmla="*/ 0 w 624"/>
                  <a:gd name="T3" fmla="*/ 10858 h 317"/>
                  <a:gd name="T4" fmla="*/ 624 w 624"/>
                  <a:gd name="T5" fmla="*/ 108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6" name="Freeform 12">
                <a:extLst>
                  <a:ext uri="{FF2B5EF4-FFF2-40B4-BE49-F238E27FC236}">
                    <a16:creationId xmlns:a16="http://schemas.microsoft.com/office/drawing/2014/main" id="{24A6E89A-C6ED-5148-959F-FD3C42254A9E}"/>
                  </a:ext>
                </a:extLst>
              </p:cNvPr>
              <p:cNvSpPr>
                <a:spLocks/>
              </p:cNvSpPr>
              <p:nvPr/>
            </p:nvSpPr>
            <p:spPr bwMode="ltGray">
              <a:xfrm rot="-5400000">
                <a:off x="2870" y="1664"/>
                <a:ext cx="624" cy="422"/>
              </a:xfrm>
              <a:custGeom>
                <a:avLst/>
                <a:gdLst>
                  <a:gd name="T0" fmla="*/ 0 w 624"/>
                  <a:gd name="T1" fmla="*/ 0 h 317"/>
                  <a:gd name="T2" fmla="*/ 0 w 624"/>
                  <a:gd name="T3" fmla="*/ 11225 h 317"/>
                  <a:gd name="T4" fmla="*/ 624 w 624"/>
                  <a:gd name="T5" fmla="*/ 1122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7" name="Freeform 13">
                <a:extLst>
                  <a:ext uri="{FF2B5EF4-FFF2-40B4-BE49-F238E27FC236}">
                    <a16:creationId xmlns:a16="http://schemas.microsoft.com/office/drawing/2014/main" id="{2A8767E6-6023-4C40-A04A-2BFF08CFD301}"/>
                  </a:ext>
                </a:extLst>
              </p:cNvPr>
              <p:cNvSpPr>
                <a:spLocks/>
              </p:cNvSpPr>
              <p:nvPr/>
            </p:nvSpPr>
            <p:spPr bwMode="ltGray">
              <a:xfrm rot="-5400000">
                <a:off x="1828" y="1757"/>
                <a:ext cx="624" cy="255"/>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8" name="Freeform 14">
                <a:extLst>
                  <a:ext uri="{FF2B5EF4-FFF2-40B4-BE49-F238E27FC236}">
                    <a16:creationId xmlns:a16="http://schemas.microsoft.com/office/drawing/2014/main" id="{BB16D5A8-6941-8944-8E92-F4B1A174E5C2}"/>
                  </a:ext>
                </a:extLst>
              </p:cNvPr>
              <p:cNvSpPr>
                <a:spLocks/>
              </p:cNvSpPr>
              <p:nvPr/>
            </p:nvSpPr>
            <p:spPr bwMode="ltGray">
              <a:xfrm rot="-5400000">
                <a:off x="2551" y="1728"/>
                <a:ext cx="624" cy="294"/>
              </a:xfrm>
              <a:custGeom>
                <a:avLst/>
                <a:gdLst>
                  <a:gd name="T0" fmla="*/ 0 w 624"/>
                  <a:gd name="T1" fmla="*/ 0 h 317"/>
                  <a:gd name="T2" fmla="*/ 0 w 624"/>
                  <a:gd name="T3" fmla="*/ 101 h 317"/>
                  <a:gd name="T4" fmla="*/ 624 w 624"/>
                  <a:gd name="T5" fmla="*/ 1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9" name="Freeform 15">
                <a:extLst>
                  <a:ext uri="{FF2B5EF4-FFF2-40B4-BE49-F238E27FC236}">
                    <a16:creationId xmlns:a16="http://schemas.microsoft.com/office/drawing/2014/main" id="{CAC42AC6-5B7D-B041-8C66-3EEDEA292A7A}"/>
                  </a:ext>
                </a:extLst>
              </p:cNvPr>
              <p:cNvSpPr>
                <a:spLocks/>
              </p:cNvSpPr>
              <p:nvPr/>
            </p:nvSpPr>
            <p:spPr bwMode="ltGray">
              <a:xfrm rot="-5400000">
                <a:off x="2328" y="1695"/>
                <a:ext cx="624" cy="361"/>
              </a:xfrm>
              <a:custGeom>
                <a:avLst/>
                <a:gdLst>
                  <a:gd name="T0" fmla="*/ 0 w 624"/>
                  <a:gd name="T1" fmla="*/ 0 h 272"/>
                  <a:gd name="T2" fmla="*/ 0 w 624"/>
                  <a:gd name="T3" fmla="*/ 10776 h 272"/>
                  <a:gd name="T4" fmla="*/ 240 w 624"/>
                  <a:gd name="T5" fmla="*/ 9527 h 272"/>
                  <a:gd name="T6" fmla="*/ 624 w 624"/>
                  <a:gd name="T7" fmla="*/ 1077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20" name="Freeform 16">
                <a:extLst>
                  <a:ext uri="{FF2B5EF4-FFF2-40B4-BE49-F238E27FC236}">
                    <a16:creationId xmlns:a16="http://schemas.microsoft.com/office/drawing/2014/main" id="{FB6D2803-22A8-E447-836A-446E60223D32}"/>
                  </a:ext>
                </a:extLst>
              </p:cNvPr>
              <p:cNvSpPr>
                <a:spLocks/>
              </p:cNvSpPr>
              <p:nvPr/>
            </p:nvSpPr>
            <p:spPr bwMode="ltGray">
              <a:xfrm rot="-5400000">
                <a:off x="2043" y="1721"/>
                <a:ext cx="632" cy="316"/>
              </a:xfrm>
              <a:custGeom>
                <a:avLst/>
                <a:gdLst>
                  <a:gd name="T0" fmla="*/ 8 w 632"/>
                  <a:gd name="T1" fmla="*/ 8 h 362"/>
                  <a:gd name="T2" fmla="*/ 8 w 632"/>
                  <a:gd name="T3" fmla="*/ 54 h 362"/>
                  <a:gd name="T4" fmla="*/ 248 w 632"/>
                  <a:gd name="T5" fmla="*/ 54 h 362"/>
                  <a:gd name="T6" fmla="*/ 632 w 632"/>
                  <a:gd name="T7" fmla="*/ 54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21" name="Freeform 17">
                <a:extLst>
                  <a:ext uri="{FF2B5EF4-FFF2-40B4-BE49-F238E27FC236}">
                    <a16:creationId xmlns:a16="http://schemas.microsoft.com/office/drawing/2014/main" id="{57B3AC29-49BF-4440-B540-61E764F9FB6D}"/>
                  </a:ext>
                </a:extLst>
              </p:cNvPr>
              <p:cNvSpPr>
                <a:spLocks/>
              </p:cNvSpPr>
              <p:nvPr/>
            </p:nvSpPr>
            <p:spPr bwMode="ltGray">
              <a:xfrm rot="-5400000">
                <a:off x="4068" y="1669"/>
                <a:ext cx="624" cy="421"/>
              </a:xfrm>
              <a:custGeom>
                <a:avLst/>
                <a:gdLst>
                  <a:gd name="T0" fmla="*/ 0 w 624"/>
                  <a:gd name="T1" fmla="*/ 0 h 317"/>
                  <a:gd name="T2" fmla="*/ 0 w 624"/>
                  <a:gd name="T3" fmla="*/ 10858 h 317"/>
                  <a:gd name="T4" fmla="*/ 624 w 624"/>
                  <a:gd name="T5" fmla="*/ 108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22" name="Freeform 18">
                <a:extLst>
                  <a:ext uri="{FF2B5EF4-FFF2-40B4-BE49-F238E27FC236}">
                    <a16:creationId xmlns:a16="http://schemas.microsoft.com/office/drawing/2014/main" id="{303BD7BE-5B45-024F-8418-6591D7A8F0F6}"/>
                  </a:ext>
                </a:extLst>
              </p:cNvPr>
              <p:cNvSpPr>
                <a:spLocks/>
              </p:cNvSpPr>
              <p:nvPr/>
            </p:nvSpPr>
            <p:spPr bwMode="ltGray">
              <a:xfrm rot="-5400000">
                <a:off x="3736" y="1669"/>
                <a:ext cx="624" cy="422"/>
              </a:xfrm>
              <a:custGeom>
                <a:avLst/>
                <a:gdLst>
                  <a:gd name="T0" fmla="*/ 0 w 624"/>
                  <a:gd name="T1" fmla="*/ 0 h 317"/>
                  <a:gd name="T2" fmla="*/ 0 w 624"/>
                  <a:gd name="T3" fmla="*/ 11225 h 317"/>
                  <a:gd name="T4" fmla="*/ 624 w 624"/>
                  <a:gd name="T5" fmla="*/ 1122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23" name="Freeform 19">
                <a:extLst>
                  <a:ext uri="{FF2B5EF4-FFF2-40B4-BE49-F238E27FC236}">
                    <a16:creationId xmlns:a16="http://schemas.microsoft.com/office/drawing/2014/main" id="{26FF2A8D-AAEF-F34C-9699-3F1FEF2179AF}"/>
                  </a:ext>
                </a:extLst>
              </p:cNvPr>
              <p:cNvSpPr>
                <a:spLocks/>
              </p:cNvSpPr>
              <p:nvPr/>
            </p:nvSpPr>
            <p:spPr bwMode="ltGray">
              <a:xfrm rot="-5400000">
                <a:off x="4574" y="1753"/>
                <a:ext cx="624" cy="255"/>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24" name="Freeform 20">
                <a:extLst>
                  <a:ext uri="{FF2B5EF4-FFF2-40B4-BE49-F238E27FC236}">
                    <a16:creationId xmlns:a16="http://schemas.microsoft.com/office/drawing/2014/main" id="{DEE51B09-E4C7-FD4B-BB67-95C5B201C072}"/>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25" name="Freeform 21">
                <a:extLst>
                  <a:ext uri="{FF2B5EF4-FFF2-40B4-BE49-F238E27FC236}">
                    <a16:creationId xmlns:a16="http://schemas.microsoft.com/office/drawing/2014/main" id="{4A0F494F-8167-3645-8D18-425479A365E2}"/>
                  </a:ext>
                </a:extLst>
              </p:cNvPr>
              <p:cNvSpPr>
                <a:spLocks/>
              </p:cNvSpPr>
              <p:nvPr/>
            </p:nvSpPr>
            <p:spPr bwMode="ltGray">
              <a:xfrm rot="-5400000">
                <a:off x="5074" y="1695"/>
                <a:ext cx="624" cy="361"/>
              </a:xfrm>
              <a:custGeom>
                <a:avLst/>
                <a:gdLst>
                  <a:gd name="T0" fmla="*/ 0 w 624"/>
                  <a:gd name="T1" fmla="*/ 0 h 272"/>
                  <a:gd name="T2" fmla="*/ 0 w 624"/>
                  <a:gd name="T3" fmla="*/ 10776 h 272"/>
                  <a:gd name="T4" fmla="*/ 240 w 624"/>
                  <a:gd name="T5" fmla="*/ 9527 h 272"/>
                  <a:gd name="T6" fmla="*/ 624 w 624"/>
                  <a:gd name="T7" fmla="*/ 1077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26" name="Freeform 22">
                <a:extLst>
                  <a:ext uri="{FF2B5EF4-FFF2-40B4-BE49-F238E27FC236}">
                    <a16:creationId xmlns:a16="http://schemas.microsoft.com/office/drawing/2014/main" id="{6BE1FC60-0DAA-5142-B8D0-2B991E750300}"/>
                  </a:ext>
                </a:extLst>
              </p:cNvPr>
              <p:cNvSpPr>
                <a:spLocks/>
              </p:cNvSpPr>
              <p:nvPr/>
            </p:nvSpPr>
            <p:spPr bwMode="ltGray">
              <a:xfrm rot="-5400000">
                <a:off x="4797" y="1721"/>
                <a:ext cx="632" cy="316"/>
              </a:xfrm>
              <a:custGeom>
                <a:avLst/>
                <a:gdLst>
                  <a:gd name="T0" fmla="*/ 8 w 632"/>
                  <a:gd name="T1" fmla="*/ 8 h 362"/>
                  <a:gd name="T2" fmla="*/ 8 w 632"/>
                  <a:gd name="T3" fmla="*/ 54 h 362"/>
                  <a:gd name="T4" fmla="*/ 248 w 632"/>
                  <a:gd name="T5" fmla="*/ 54 h 362"/>
                  <a:gd name="T6" fmla="*/ 632 w 632"/>
                  <a:gd name="T7" fmla="*/ 54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sp>
          <p:nvSpPr>
            <p:cNvPr id="6" name="Freeform 23">
              <a:extLst>
                <a:ext uri="{FF2B5EF4-FFF2-40B4-BE49-F238E27FC236}">
                  <a16:creationId xmlns:a16="http://schemas.microsoft.com/office/drawing/2014/main" id="{2BDC7337-A49C-1B4B-BB99-C5D63CB3A8E3}"/>
                </a:ext>
              </a:extLst>
            </p:cNvPr>
            <p:cNvSpPr>
              <a:spLocks/>
            </p:cNvSpPr>
            <p:nvPr/>
          </p:nvSpPr>
          <p:spPr bwMode="ltGray">
            <a:xfrm flipH="1">
              <a:off x="-2" y="1536"/>
              <a:ext cx="5762" cy="412"/>
            </a:xfrm>
            <a:custGeom>
              <a:avLst/>
              <a:gdLst>
                <a:gd name="T0" fmla="*/ 0 w 5762"/>
                <a:gd name="T1" fmla="*/ 474 h 385"/>
                <a:gd name="T2" fmla="*/ 5762 w 5762"/>
                <a:gd name="T3" fmla="*/ 453 h 385"/>
                <a:gd name="T4" fmla="*/ 5762 w 5762"/>
                <a:gd name="T5" fmla="*/ 4 h 385"/>
                <a:gd name="T6" fmla="*/ 0 w 5762"/>
                <a:gd name="T7" fmla="*/ 0 h 385"/>
                <a:gd name="T8" fmla="*/ 0 w 5762"/>
                <a:gd name="T9" fmla="*/ 47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sz="1800"/>
            </a:p>
          </p:txBody>
        </p:sp>
        <p:sp>
          <p:nvSpPr>
            <p:cNvPr id="7" name="Freeform 24">
              <a:extLst>
                <a:ext uri="{FF2B5EF4-FFF2-40B4-BE49-F238E27FC236}">
                  <a16:creationId xmlns:a16="http://schemas.microsoft.com/office/drawing/2014/main" id="{812822E6-FFAC-7047-A8D5-2B09AABD5046}"/>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sz="1800"/>
            </a:p>
          </p:txBody>
        </p:sp>
      </p:grpSp>
      <p:sp>
        <p:nvSpPr>
          <p:cNvPr id="66585" name="Rectangle 25"/>
          <p:cNvSpPr>
            <a:spLocks noGrp="1" noChangeArrowheads="1"/>
          </p:cNvSpPr>
          <p:nvPr>
            <p:ph type="ctrTitle"/>
          </p:nvPr>
        </p:nvSpPr>
        <p:spPr>
          <a:xfrm>
            <a:off x="1173163" y="1006079"/>
            <a:ext cx="7772400" cy="857250"/>
          </a:xfrm>
        </p:spPr>
        <p:txBody>
          <a:bodyPr/>
          <a:lstStyle>
            <a:lvl1pPr>
              <a:defRPr/>
            </a:lvl1pPr>
          </a:lstStyle>
          <a:p>
            <a:r>
              <a:rPr lang="en-US"/>
              <a:t>Click to edit Master title style</a:t>
            </a:r>
          </a:p>
        </p:txBody>
      </p:sp>
      <p:sp>
        <p:nvSpPr>
          <p:cNvPr id="66586" name="Rectangle 26"/>
          <p:cNvSpPr>
            <a:spLocks noGrp="1" noChangeArrowheads="1"/>
          </p:cNvSpPr>
          <p:nvPr>
            <p:ph type="subTitle" idx="1"/>
          </p:nvPr>
        </p:nvSpPr>
        <p:spPr>
          <a:xfrm>
            <a:off x="1166813" y="2914650"/>
            <a:ext cx="6400800" cy="1314450"/>
          </a:xfrm>
        </p:spPr>
        <p:txBody>
          <a:bodyPr/>
          <a:lstStyle>
            <a:lvl1pPr marL="0" indent="0">
              <a:buFont typeface="Monotype Sorts" charset="2"/>
              <a:buNone/>
              <a:defRPr/>
            </a:lvl1pPr>
          </a:lstStyle>
          <a:p>
            <a:r>
              <a:rPr lang="en-US"/>
              <a:t>Click to edit Master subtitle style</a:t>
            </a:r>
          </a:p>
        </p:txBody>
      </p:sp>
      <p:sp>
        <p:nvSpPr>
          <p:cNvPr id="27" name="Rectangle 27">
            <a:extLst>
              <a:ext uri="{FF2B5EF4-FFF2-40B4-BE49-F238E27FC236}">
                <a16:creationId xmlns:a16="http://schemas.microsoft.com/office/drawing/2014/main" id="{701F2A2C-0114-0148-9D9B-FCFAFE8464ED}"/>
              </a:ext>
            </a:extLst>
          </p:cNvPr>
          <p:cNvSpPr>
            <a:spLocks noGrp="1" noChangeArrowheads="1"/>
          </p:cNvSpPr>
          <p:nvPr>
            <p:ph type="dt" sz="half" idx="10"/>
          </p:nvPr>
        </p:nvSpPr>
        <p:spPr>
          <a:xfrm>
            <a:off x="1166813" y="4686300"/>
            <a:ext cx="1905000" cy="342900"/>
          </a:xfrm>
        </p:spPr>
        <p:txBody>
          <a:bodyPr/>
          <a:lstStyle>
            <a:lvl1pPr>
              <a:defRPr>
                <a:solidFill>
                  <a:srgbClr val="000000"/>
                </a:solidFill>
              </a:defRPr>
            </a:lvl1pPr>
          </a:lstStyle>
          <a:p>
            <a:pPr>
              <a:defRPr/>
            </a:pPr>
            <a:endParaRPr lang="en-US"/>
          </a:p>
        </p:txBody>
      </p:sp>
      <p:sp>
        <p:nvSpPr>
          <p:cNvPr id="28" name="Rectangle 28">
            <a:extLst>
              <a:ext uri="{FF2B5EF4-FFF2-40B4-BE49-F238E27FC236}">
                <a16:creationId xmlns:a16="http://schemas.microsoft.com/office/drawing/2014/main" id="{5E971469-36F4-854F-93B3-8389DB52EB39}"/>
              </a:ext>
            </a:extLst>
          </p:cNvPr>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a:extLst>
              <a:ext uri="{FF2B5EF4-FFF2-40B4-BE49-F238E27FC236}">
                <a16:creationId xmlns:a16="http://schemas.microsoft.com/office/drawing/2014/main" id="{33ED8947-C8B4-114F-8302-F42EDDE69A6B}"/>
              </a:ext>
            </a:extLst>
          </p:cNvPr>
          <p:cNvSpPr>
            <a:spLocks noGrp="1" noChangeArrowheads="1"/>
          </p:cNvSpPr>
          <p:nvPr>
            <p:ph type="sldNum" sz="quarter" idx="12"/>
          </p:nvPr>
        </p:nvSpPr>
        <p:spPr/>
        <p:txBody>
          <a:bodyPr/>
          <a:lstStyle>
            <a:lvl1pPr>
              <a:defRPr>
                <a:solidFill>
                  <a:srgbClr val="000000"/>
                </a:solidFill>
              </a:defRPr>
            </a:lvl1pPr>
          </a:lstStyle>
          <a:p>
            <a:fld id="{074B4704-8D12-2E4C-B491-1FED13FD0FEA}" type="slidenum">
              <a:rPr lang="en-US" altLang="en-US"/>
              <a:pPr/>
              <a:t>‹#›</a:t>
            </a:fld>
            <a:endParaRPr lang="en-US" altLang="en-US"/>
          </a:p>
        </p:txBody>
      </p:sp>
    </p:spTree>
    <p:extLst>
      <p:ext uri="{BB962C8B-B14F-4D97-AF65-F5344CB8AC3E}">
        <p14:creationId xmlns:p14="http://schemas.microsoft.com/office/powerpoint/2010/main" val="37174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943F4B73-3419-A14E-A68C-D6CCBAD382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6CCA7559-A467-0346-8583-D9BDAD610C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D05E53D4-851A-3442-85A8-D2ED4565630F}"/>
              </a:ext>
            </a:extLst>
          </p:cNvPr>
          <p:cNvSpPr>
            <a:spLocks noGrp="1" noChangeArrowheads="1"/>
          </p:cNvSpPr>
          <p:nvPr>
            <p:ph type="sldNum" sz="quarter" idx="12"/>
          </p:nvPr>
        </p:nvSpPr>
        <p:spPr>
          <a:ln/>
        </p:spPr>
        <p:txBody>
          <a:bodyPr/>
          <a:lstStyle>
            <a:lvl1pPr>
              <a:defRPr/>
            </a:lvl1pPr>
          </a:lstStyle>
          <a:p>
            <a:fld id="{8F0B1556-993F-404A-A130-BEBCFB253482}" type="slidenum">
              <a:rPr lang="en-US" altLang="en-US"/>
              <a:pPr/>
              <a:t>‹#›</a:t>
            </a:fld>
            <a:endParaRPr lang="en-US" altLang="en-US"/>
          </a:p>
        </p:txBody>
      </p:sp>
    </p:spTree>
    <p:extLst>
      <p:ext uri="{BB962C8B-B14F-4D97-AF65-F5344CB8AC3E}">
        <p14:creationId xmlns:p14="http://schemas.microsoft.com/office/powerpoint/2010/main" val="249067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342900"/>
            <a:ext cx="1943100" cy="4229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342900"/>
            <a:ext cx="5676900" cy="4229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A81E8CD0-31F6-7D4E-BED4-2287E0437F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5E540BF2-91C7-834A-8A97-F621313B79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B4610577-BB4D-1B42-B2A1-F9350E4FCC7F}"/>
              </a:ext>
            </a:extLst>
          </p:cNvPr>
          <p:cNvSpPr>
            <a:spLocks noGrp="1" noChangeArrowheads="1"/>
          </p:cNvSpPr>
          <p:nvPr>
            <p:ph type="sldNum" sz="quarter" idx="12"/>
          </p:nvPr>
        </p:nvSpPr>
        <p:spPr>
          <a:ln/>
        </p:spPr>
        <p:txBody>
          <a:bodyPr/>
          <a:lstStyle>
            <a:lvl1pPr>
              <a:defRPr/>
            </a:lvl1pPr>
          </a:lstStyle>
          <a:p>
            <a:fld id="{7FAED8BC-F2C9-6A4F-8FB0-FE0482B9A19E}" type="slidenum">
              <a:rPr lang="en-US" altLang="en-US"/>
              <a:pPr/>
              <a:t>‹#›</a:t>
            </a:fld>
            <a:endParaRPr lang="en-US" altLang="en-US"/>
          </a:p>
        </p:txBody>
      </p:sp>
    </p:spTree>
    <p:extLst>
      <p:ext uri="{BB962C8B-B14F-4D97-AF65-F5344CB8AC3E}">
        <p14:creationId xmlns:p14="http://schemas.microsoft.com/office/powerpoint/2010/main" val="1182878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34290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1173163"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48590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D892613B-FCBB-9642-9FCE-6FEF4F0BFB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6254B83F-0801-0C42-AE5D-0A1B4DE8C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B7E3DF0E-C0FD-B042-B483-77D7D01B84AB}"/>
              </a:ext>
            </a:extLst>
          </p:cNvPr>
          <p:cNvSpPr>
            <a:spLocks noGrp="1" noChangeArrowheads="1"/>
          </p:cNvSpPr>
          <p:nvPr>
            <p:ph type="sldNum" sz="quarter" idx="12"/>
          </p:nvPr>
        </p:nvSpPr>
        <p:spPr>
          <a:ln/>
        </p:spPr>
        <p:txBody>
          <a:bodyPr/>
          <a:lstStyle>
            <a:lvl1pPr>
              <a:defRPr/>
            </a:lvl1pPr>
          </a:lstStyle>
          <a:p>
            <a:fld id="{04CEA732-6A13-634F-A158-8BD5C2E42B14}" type="slidenum">
              <a:rPr lang="en-US" altLang="en-US"/>
              <a:pPr/>
              <a:t>‹#›</a:t>
            </a:fld>
            <a:endParaRPr lang="en-US" altLang="en-US"/>
          </a:p>
        </p:txBody>
      </p:sp>
    </p:spTree>
    <p:extLst>
      <p:ext uri="{BB962C8B-B14F-4D97-AF65-F5344CB8AC3E}">
        <p14:creationId xmlns:p14="http://schemas.microsoft.com/office/powerpoint/2010/main" val="309543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C409A0AF-F042-F841-A7B9-9B3DA498B9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72DF4080-7F59-FF4F-A635-AFEBA8188F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0D7203C4-42B0-CB42-824A-07DCDDD696C2}"/>
              </a:ext>
            </a:extLst>
          </p:cNvPr>
          <p:cNvSpPr>
            <a:spLocks noGrp="1" noChangeArrowheads="1"/>
          </p:cNvSpPr>
          <p:nvPr>
            <p:ph type="sldNum" sz="quarter" idx="12"/>
          </p:nvPr>
        </p:nvSpPr>
        <p:spPr>
          <a:ln/>
        </p:spPr>
        <p:txBody>
          <a:bodyPr/>
          <a:lstStyle>
            <a:lvl1pPr>
              <a:defRPr/>
            </a:lvl1pPr>
          </a:lstStyle>
          <a:p>
            <a:fld id="{5967730F-64A0-5A46-A43B-62FCE09E4598}" type="slidenum">
              <a:rPr lang="en-US" altLang="en-US"/>
              <a:pPr/>
              <a:t>‹#›</a:t>
            </a:fld>
            <a:endParaRPr lang="en-US" altLang="en-US"/>
          </a:p>
        </p:txBody>
      </p:sp>
    </p:spTree>
    <p:extLst>
      <p:ext uri="{BB962C8B-B14F-4D97-AF65-F5344CB8AC3E}">
        <p14:creationId xmlns:p14="http://schemas.microsoft.com/office/powerpoint/2010/main" val="101786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27">
            <a:extLst>
              <a:ext uri="{FF2B5EF4-FFF2-40B4-BE49-F238E27FC236}">
                <a16:creationId xmlns:a16="http://schemas.microsoft.com/office/drawing/2014/main" id="{5871AC0A-B0A4-7D46-85A1-82B626EECC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6A99849F-1A10-DA4C-984F-A93E9FE8C6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668EA4EF-D13F-8F4B-B318-56E8C2C3063D}"/>
              </a:ext>
            </a:extLst>
          </p:cNvPr>
          <p:cNvSpPr>
            <a:spLocks noGrp="1" noChangeArrowheads="1"/>
          </p:cNvSpPr>
          <p:nvPr>
            <p:ph type="sldNum" sz="quarter" idx="12"/>
          </p:nvPr>
        </p:nvSpPr>
        <p:spPr>
          <a:ln/>
        </p:spPr>
        <p:txBody>
          <a:bodyPr/>
          <a:lstStyle>
            <a:lvl1pPr>
              <a:defRPr/>
            </a:lvl1pPr>
          </a:lstStyle>
          <a:p>
            <a:fld id="{D75285B0-FEED-B349-9BA4-FA8259356D7A}" type="slidenum">
              <a:rPr lang="en-US" altLang="en-US"/>
              <a:pPr/>
              <a:t>‹#›</a:t>
            </a:fld>
            <a:endParaRPr lang="en-US" altLang="en-US"/>
          </a:p>
        </p:txBody>
      </p:sp>
    </p:spTree>
    <p:extLst>
      <p:ext uri="{BB962C8B-B14F-4D97-AF65-F5344CB8AC3E}">
        <p14:creationId xmlns:p14="http://schemas.microsoft.com/office/powerpoint/2010/main" val="265927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485900"/>
            <a:ext cx="3810000" cy="30861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76DC78A7-0BA8-2E4C-A235-90EA0A027F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AC1FCB13-0AF6-F145-895B-39AA76794A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DC1139B9-4AAC-6A4D-955D-2D0523ACE7D7}"/>
              </a:ext>
            </a:extLst>
          </p:cNvPr>
          <p:cNvSpPr>
            <a:spLocks noGrp="1" noChangeArrowheads="1"/>
          </p:cNvSpPr>
          <p:nvPr>
            <p:ph type="sldNum" sz="quarter" idx="12"/>
          </p:nvPr>
        </p:nvSpPr>
        <p:spPr>
          <a:ln/>
        </p:spPr>
        <p:txBody>
          <a:bodyPr/>
          <a:lstStyle>
            <a:lvl1pPr>
              <a:defRPr/>
            </a:lvl1pPr>
          </a:lstStyle>
          <a:p>
            <a:fld id="{9AD9649D-D837-6043-BCF4-6D6E6118946E}" type="slidenum">
              <a:rPr lang="en-US" altLang="en-US"/>
              <a:pPr/>
              <a:t>‹#›</a:t>
            </a:fld>
            <a:endParaRPr lang="en-US" altLang="en-US"/>
          </a:p>
        </p:txBody>
      </p:sp>
    </p:spTree>
    <p:extLst>
      <p:ext uri="{BB962C8B-B14F-4D97-AF65-F5344CB8AC3E}">
        <p14:creationId xmlns:p14="http://schemas.microsoft.com/office/powerpoint/2010/main" val="226872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C73F0143-DCAE-E14C-A193-50EDE2B9058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8">
            <a:extLst>
              <a:ext uri="{FF2B5EF4-FFF2-40B4-BE49-F238E27FC236}">
                <a16:creationId xmlns:a16="http://schemas.microsoft.com/office/drawing/2014/main" id="{7BA6C62E-7EE3-8941-A7FC-FEAE71AD7D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9">
            <a:extLst>
              <a:ext uri="{FF2B5EF4-FFF2-40B4-BE49-F238E27FC236}">
                <a16:creationId xmlns:a16="http://schemas.microsoft.com/office/drawing/2014/main" id="{4CD6C649-ECAE-CD4D-A4EE-54235BBCAA39}"/>
              </a:ext>
            </a:extLst>
          </p:cNvPr>
          <p:cNvSpPr>
            <a:spLocks noGrp="1" noChangeArrowheads="1"/>
          </p:cNvSpPr>
          <p:nvPr>
            <p:ph type="sldNum" sz="quarter" idx="12"/>
          </p:nvPr>
        </p:nvSpPr>
        <p:spPr>
          <a:ln/>
        </p:spPr>
        <p:txBody>
          <a:bodyPr/>
          <a:lstStyle>
            <a:lvl1pPr>
              <a:defRPr/>
            </a:lvl1pPr>
          </a:lstStyle>
          <a:p>
            <a:fld id="{8FE1CE67-C69D-5F4E-BC31-7EFCB5A5492C}" type="slidenum">
              <a:rPr lang="en-US" altLang="en-US"/>
              <a:pPr/>
              <a:t>‹#›</a:t>
            </a:fld>
            <a:endParaRPr lang="en-US" altLang="en-US"/>
          </a:p>
        </p:txBody>
      </p:sp>
    </p:spTree>
    <p:extLst>
      <p:ext uri="{BB962C8B-B14F-4D97-AF65-F5344CB8AC3E}">
        <p14:creationId xmlns:p14="http://schemas.microsoft.com/office/powerpoint/2010/main" val="395355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a:extLst>
              <a:ext uri="{FF2B5EF4-FFF2-40B4-BE49-F238E27FC236}">
                <a16:creationId xmlns:a16="http://schemas.microsoft.com/office/drawing/2014/main" id="{75DC8062-FCC4-4146-9D04-383CC41C265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FE042D2C-32D0-CF43-9FB9-052A93DF5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8E43476E-F3A8-F848-BBA1-B1767B732563}"/>
              </a:ext>
            </a:extLst>
          </p:cNvPr>
          <p:cNvSpPr>
            <a:spLocks noGrp="1" noChangeArrowheads="1"/>
          </p:cNvSpPr>
          <p:nvPr>
            <p:ph type="sldNum" sz="quarter" idx="12"/>
          </p:nvPr>
        </p:nvSpPr>
        <p:spPr>
          <a:ln/>
        </p:spPr>
        <p:txBody>
          <a:bodyPr/>
          <a:lstStyle>
            <a:lvl1pPr>
              <a:defRPr/>
            </a:lvl1pPr>
          </a:lstStyle>
          <a:p>
            <a:fld id="{FC9496CB-B773-B142-A40B-DCA1872CEDC5}" type="slidenum">
              <a:rPr lang="en-US" altLang="en-US"/>
              <a:pPr/>
              <a:t>‹#›</a:t>
            </a:fld>
            <a:endParaRPr lang="en-US" altLang="en-US"/>
          </a:p>
        </p:txBody>
      </p:sp>
    </p:spTree>
    <p:extLst>
      <p:ext uri="{BB962C8B-B14F-4D97-AF65-F5344CB8AC3E}">
        <p14:creationId xmlns:p14="http://schemas.microsoft.com/office/powerpoint/2010/main" val="203900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895BDF53-1A58-D844-8DE8-0806ABFD194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8">
            <a:extLst>
              <a:ext uri="{FF2B5EF4-FFF2-40B4-BE49-F238E27FC236}">
                <a16:creationId xmlns:a16="http://schemas.microsoft.com/office/drawing/2014/main" id="{429F063C-3083-6348-A9F4-6D16CA0F4C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9">
            <a:extLst>
              <a:ext uri="{FF2B5EF4-FFF2-40B4-BE49-F238E27FC236}">
                <a16:creationId xmlns:a16="http://schemas.microsoft.com/office/drawing/2014/main" id="{4597FF31-1EE2-D647-A9FD-BA9574C152EC}"/>
              </a:ext>
            </a:extLst>
          </p:cNvPr>
          <p:cNvSpPr>
            <a:spLocks noGrp="1" noChangeArrowheads="1"/>
          </p:cNvSpPr>
          <p:nvPr>
            <p:ph type="sldNum" sz="quarter" idx="12"/>
          </p:nvPr>
        </p:nvSpPr>
        <p:spPr>
          <a:ln/>
        </p:spPr>
        <p:txBody>
          <a:bodyPr/>
          <a:lstStyle>
            <a:lvl1pPr>
              <a:defRPr/>
            </a:lvl1pPr>
          </a:lstStyle>
          <a:p>
            <a:fld id="{C62188A8-F6FC-0743-8C2C-7CA804C3E873}" type="slidenum">
              <a:rPr lang="en-US" altLang="en-US"/>
              <a:pPr/>
              <a:t>‹#›</a:t>
            </a:fld>
            <a:endParaRPr lang="en-US" altLang="en-US"/>
          </a:p>
        </p:txBody>
      </p:sp>
    </p:spTree>
    <p:extLst>
      <p:ext uri="{BB962C8B-B14F-4D97-AF65-F5344CB8AC3E}">
        <p14:creationId xmlns:p14="http://schemas.microsoft.com/office/powerpoint/2010/main" val="1772375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7">
            <a:extLst>
              <a:ext uri="{FF2B5EF4-FFF2-40B4-BE49-F238E27FC236}">
                <a16:creationId xmlns:a16="http://schemas.microsoft.com/office/drawing/2014/main" id="{E0060E22-B9CB-124F-9B96-58CFB4E3FD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3E9C11E0-0BDD-6A4F-BF67-462BED26C0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196C070D-A945-CF43-9C7E-59450F8F5002}"/>
              </a:ext>
            </a:extLst>
          </p:cNvPr>
          <p:cNvSpPr>
            <a:spLocks noGrp="1" noChangeArrowheads="1"/>
          </p:cNvSpPr>
          <p:nvPr>
            <p:ph type="sldNum" sz="quarter" idx="12"/>
          </p:nvPr>
        </p:nvSpPr>
        <p:spPr>
          <a:ln/>
        </p:spPr>
        <p:txBody>
          <a:bodyPr/>
          <a:lstStyle>
            <a:lvl1pPr>
              <a:defRPr/>
            </a:lvl1pPr>
          </a:lstStyle>
          <a:p>
            <a:fld id="{34A6BD98-F05B-8F4E-AF0A-9682A2949E34}" type="slidenum">
              <a:rPr lang="en-US" altLang="en-US"/>
              <a:pPr/>
              <a:t>‹#›</a:t>
            </a:fld>
            <a:endParaRPr lang="en-US" altLang="en-US"/>
          </a:p>
        </p:txBody>
      </p:sp>
    </p:spTree>
    <p:extLst>
      <p:ext uri="{BB962C8B-B14F-4D97-AF65-F5344CB8AC3E}">
        <p14:creationId xmlns:p14="http://schemas.microsoft.com/office/powerpoint/2010/main" val="181909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7">
            <a:extLst>
              <a:ext uri="{FF2B5EF4-FFF2-40B4-BE49-F238E27FC236}">
                <a16:creationId xmlns:a16="http://schemas.microsoft.com/office/drawing/2014/main" id="{651105DE-F5AF-334F-AA46-A3E9552AD8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285E033D-89EA-EC49-8937-A5F5CEBFC6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14B60F20-B3DE-B041-A6B0-3CAEBCBD5855}"/>
              </a:ext>
            </a:extLst>
          </p:cNvPr>
          <p:cNvSpPr>
            <a:spLocks noGrp="1" noChangeArrowheads="1"/>
          </p:cNvSpPr>
          <p:nvPr>
            <p:ph type="sldNum" sz="quarter" idx="12"/>
          </p:nvPr>
        </p:nvSpPr>
        <p:spPr>
          <a:ln/>
        </p:spPr>
        <p:txBody>
          <a:bodyPr/>
          <a:lstStyle>
            <a:lvl1pPr>
              <a:defRPr/>
            </a:lvl1pPr>
          </a:lstStyle>
          <a:p>
            <a:fld id="{64460EA1-B10F-BE4B-B77C-E80687E2D5E0}" type="slidenum">
              <a:rPr lang="en-US" altLang="en-US"/>
              <a:pPr/>
              <a:t>‹#›</a:t>
            </a:fld>
            <a:endParaRPr lang="en-US" altLang="en-US"/>
          </a:p>
        </p:txBody>
      </p:sp>
    </p:spTree>
    <p:extLst>
      <p:ext uri="{BB962C8B-B14F-4D97-AF65-F5344CB8AC3E}">
        <p14:creationId xmlns:p14="http://schemas.microsoft.com/office/powerpoint/2010/main" val="108161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25DCB0B-BC9D-444A-A214-97C5B5A92AA9}"/>
              </a:ext>
            </a:extLst>
          </p:cNvPr>
          <p:cNvGrpSpPr>
            <a:grpSpLocks/>
          </p:cNvGrpSpPr>
          <p:nvPr/>
        </p:nvGrpSpPr>
        <p:grpSpPr bwMode="auto">
          <a:xfrm>
            <a:off x="1" y="-3572"/>
            <a:ext cx="1063625" cy="5143501"/>
            <a:chOff x="0" y="-3"/>
            <a:chExt cx="670" cy="4320"/>
          </a:xfrm>
        </p:grpSpPr>
        <p:grpSp>
          <p:nvGrpSpPr>
            <p:cNvPr id="1032" name="Group 3">
              <a:extLst>
                <a:ext uri="{FF2B5EF4-FFF2-40B4-BE49-F238E27FC236}">
                  <a16:creationId xmlns:a16="http://schemas.microsoft.com/office/drawing/2014/main" id="{D1046A10-7525-8F4A-934D-0FC7FD891970}"/>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BE6EFFE0-D559-4E4C-BA9C-F536965CACEB}"/>
                  </a:ext>
                </a:extLst>
              </p:cNvPr>
              <p:cNvSpPr>
                <a:spLocks/>
              </p:cNvSpPr>
              <p:nvPr/>
            </p:nvSpPr>
            <p:spPr bwMode="ltGray">
              <a:xfrm rot="-5400000">
                <a:off x="2539" y="-993"/>
                <a:ext cx="624" cy="5746"/>
              </a:xfrm>
              <a:custGeom>
                <a:avLst/>
                <a:gdLst>
                  <a:gd name="T0" fmla="*/ 0 w 1000"/>
                  <a:gd name="T1" fmla="*/ 0 h 720"/>
                  <a:gd name="T2" fmla="*/ 0 w 1000"/>
                  <a:gd name="T3" fmla="*/ 2147483647 h 720"/>
                  <a:gd name="T4" fmla="*/ 2 w 1000"/>
                  <a:gd name="T5" fmla="*/ 2147483647 h 720"/>
                  <a:gd name="T6" fmla="*/ 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36" name="Freeform 5">
                <a:extLst>
                  <a:ext uri="{FF2B5EF4-FFF2-40B4-BE49-F238E27FC236}">
                    <a16:creationId xmlns:a16="http://schemas.microsoft.com/office/drawing/2014/main" id="{EF3BD245-3515-0A48-B194-912E8CE2A355}"/>
                  </a:ext>
                </a:extLst>
              </p:cNvPr>
              <p:cNvSpPr>
                <a:spLocks/>
              </p:cNvSpPr>
              <p:nvPr/>
            </p:nvSpPr>
            <p:spPr bwMode="ltGray">
              <a:xfrm rot="-5400000">
                <a:off x="1294" y="1670"/>
                <a:ext cx="624" cy="420"/>
              </a:xfrm>
              <a:custGeom>
                <a:avLst/>
                <a:gdLst>
                  <a:gd name="T0" fmla="*/ 0 w 624"/>
                  <a:gd name="T1" fmla="*/ 0 h 317"/>
                  <a:gd name="T2" fmla="*/ 0 w 624"/>
                  <a:gd name="T3" fmla="*/ 10528 h 317"/>
                  <a:gd name="T4" fmla="*/ 624 w 624"/>
                  <a:gd name="T5" fmla="*/ 105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37" name="Freeform 6">
                <a:extLst>
                  <a:ext uri="{FF2B5EF4-FFF2-40B4-BE49-F238E27FC236}">
                    <a16:creationId xmlns:a16="http://schemas.microsoft.com/office/drawing/2014/main" id="{6824A915-0E09-4545-AE1C-00A1D26AD530}"/>
                  </a:ext>
                </a:extLst>
              </p:cNvPr>
              <p:cNvSpPr>
                <a:spLocks/>
              </p:cNvSpPr>
              <p:nvPr/>
            </p:nvSpPr>
            <p:spPr bwMode="ltGray">
              <a:xfrm rot="-5400000">
                <a:off x="965" y="1669"/>
                <a:ext cx="624" cy="424"/>
              </a:xfrm>
              <a:custGeom>
                <a:avLst/>
                <a:gdLst>
                  <a:gd name="T0" fmla="*/ 0 w 624"/>
                  <a:gd name="T1" fmla="*/ 0 h 317"/>
                  <a:gd name="T2" fmla="*/ 0 w 624"/>
                  <a:gd name="T3" fmla="*/ 11931 h 317"/>
                  <a:gd name="T4" fmla="*/ 624 w 624"/>
                  <a:gd name="T5" fmla="*/ 1193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38" name="Freeform 7">
                <a:extLst>
                  <a:ext uri="{FF2B5EF4-FFF2-40B4-BE49-F238E27FC236}">
                    <a16:creationId xmlns:a16="http://schemas.microsoft.com/office/drawing/2014/main" id="{648D896E-EE02-7941-B20F-39F5E569472F}"/>
                  </a:ext>
                </a:extLst>
              </p:cNvPr>
              <p:cNvSpPr>
                <a:spLocks/>
              </p:cNvSpPr>
              <p:nvPr/>
            </p:nvSpPr>
            <p:spPr bwMode="ltGray">
              <a:xfrm rot="-5400000">
                <a:off x="-74" y="1753"/>
                <a:ext cx="624" cy="256"/>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39" name="Freeform 8">
                <a:extLst>
                  <a:ext uri="{FF2B5EF4-FFF2-40B4-BE49-F238E27FC236}">
                    <a16:creationId xmlns:a16="http://schemas.microsoft.com/office/drawing/2014/main" id="{FCE24F81-D1BD-4544-BAE0-B05D3C320F5F}"/>
                  </a:ext>
                </a:extLst>
              </p:cNvPr>
              <p:cNvSpPr>
                <a:spLocks/>
              </p:cNvSpPr>
              <p:nvPr/>
            </p:nvSpPr>
            <p:spPr bwMode="ltGray">
              <a:xfrm rot="-5400000">
                <a:off x="635" y="1734"/>
                <a:ext cx="624" cy="292"/>
              </a:xfrm>
              <a:custGeom>
                <a:avLst/>
                <a:gdLst>
                  <a:gd name="T0" fmla="*/ 0 w 624"/>
                  <a:gd name="T1" fmla="*/ 0 h 317"/>
                  <a:gd name="T2" fmla="*/ 0 w 624"/>
                  <a:gd name="T3" fmla="*/ 94 h 317"/>
                  <a:gd name="T4" fmla="*/ 624 w 624"/>
                  <a:gd name="T5" fmla="*/ 9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40" name="Freeform 9">
                <a:extLst>
                  <a:ext uri="{FF2B5EF4-FFF2-40B4-BE49-F238E27FC236}">
                    <a16:creationId xmlns:a16="http://schemas.microsoft.com/office/drawing/2014/main" id="{3035D977-6086-F445-BCF0-A7CE57985D99}"/>
                  </a:ext>
                </a:extLst>
              </p:cNvPr>
              <p:cNvSpPr>
                <a:spLocks/>
              </p:cNvSpPr>
              <p:nvPr/>
            </p:nvSpPr>
            <p:spPr bwMode="ltGray">
              <a:xfrm rot="-5400000">
                <a:off x="416" y="1701"/>
                <a:ext cx="624" cy="364"/>
              </a:xfrm>
              <a:custGeom>
                <a:avLst/>
                <a:gdLst>
                  <a:gd name="T0" fmla="*/ 0 w 624"/>
                  <a:gd name="T1" fmla="*/ 0 h 272"/>
                  <a:gd name="T2" fmla="*/ 0 w 624"/>
                  <a:gd name="T3" fmla="*/ 12017 h 272"/>
                  <a:gd name="T4" fmla="*/ 240 w 624"/>
                  <a:gd name="T5" fmla="*/ 10584 h 272"/>
                  <a:gd name="T6" fmla="*/ 624 w 624"/>
                  <a:gd name="T7" fmla="*/ 120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41" name="Freeform 10">
                <a:extLst>
                  <a:ext uri="{FF2B5EF4-FFF2-40B4-BE49-F238E27FC236}">
                    <a16:creationId xmlns:a16="http://schemas.microsoft.com/office/drawing/2014/main" id="{356D883A-F3F5-9546-949F-4A63FE98B440}"/>
                  </a:ext>
                </a:extLst>
              </p:cNvPr>
              <p:cNvSpPr>
                <a:spLocks/>
              </p:cNvSpPr>
              <p:nvPr/>
            </p:nvSpPr>
            <p:spPr bwMode="ltGray">
              <a:xfrm rot="-5400000">
                <a:off x="127" y="1727"/>
                <a:ext cx="632" cy="316"/>
              </a:xfrm>
              <a:custGeom>
                <a:avLst/>
                <a:gdLst>
                  <a:gd name="T0" fmla="*/ 8 w 632"/>
                  <a:gd name="T1" fmla="*/ 8 h 362"/>
                  <a:gd name="T2" fmla="*/ 8 w 632"/>
                  <a:gd name="T3" fmla="*/ 54 h 362"/>
                  <a:gd name="T4" fmla="*/ 248 w 632"/>
                  <a:gd name="T5" fmla="*/ 54 h 362"/>
                  <a:gd name="T6" fmla="*/ 632 w 632"/>
                  <a:gd name="T7" fmla="*/ 54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42" name="Freeform 11">
                <a:extLst>
                  <a:ext uri="{FF2B5EF4-FFF2-40B4-BE49-F238E27FC236}">
                    <a16:creationId xmlns:a16="http://schemas.microsoft.com/office/drawing/2014/main" id="{318A5F7A-80AC-9543-8225-F56E1608978A}"/>
                  </a:ext>
                </a:extLst>
              </p:cNvPr>
              <p:cNvSpPr>
                <a:spLocks/>
              </p:cNvSpPr>
              <p:nvPr/>
            </p:nvSpPr>
            <p:spPr bwMode="ltGray">
              <a:xfrm rot="-5400000">
                <a:off x="3181" y="1643"/>
                <a:ext cx="624" cy="420"/>
              </a:xfrm>
              <a:custGeom>
                <a:avLst/>
                <a:gdLst>
                  <a:gd name="T0" fmla="*/ 0 w 624"/>
                  <a:gd name="T1" fmla="*/ 0 h 317"/>
                  <a:gd name="T2" fmla="*/ 0 w 624"/>
                  <a:gd name="T3" fmla="*/ 10528 h 317"/>
                  <a:gd name="T4" fmla="*/ 624 w 624"/>
                  <a:gd name="T5" fmla="*/ 105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43" name="Freeform 12">
                <a:extLst>
                  <a:ext uri="{FF2B5EF4-FFF2-40B4-BE49-F238E27FC236}">
                    <a16:creationId xmlns:a16="http://schemas.microsoft.com/office/drawing/2014/main" id="{B275427A-B1E4-3947-82F7-D61E5857D2CF}"/>
                  </a:ext>
                </a:extLst>
              </p:cNvPr>
              <p:cNvSpPr>
                <a:spLocks/>
              </p:cNvSpPr>
              <p:nvPr/>
            </p:nvSpPr>
            <p:spPr bwMode="ltGray">
              <a:xfrm rot="-5400000">
                <a:off x="2870" y="1653"/>
                <a:ext cx="624" cy="421"/>
              </a:xfrm>
              <a:custGeom>
                <a:avLst/>
                <a:gdLst>
                  <a:gd name="T0" fmla="*/ 0 w 624"/>
                  <a:gd name="T1" fmla="*/ 0 h 317"/>
                  <a:gd name="T2" fmla="*/ 0 w 624"/>
                  <a:gd name="T3" fmla="*/ 10858 h 317"/>
                  <a:gd name="T4" fmla="*/ 624 w 624"/>
                  <a:gd name="T5" fmla="*/ 108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44" name="Freeform 13">
                <a:extLst>
                  <a:ext uri="{FF2B5EF4-FFF2-40B4-BE49-F238E27FC236}">
                    <a16:creationId xmlns:a16="http://schemas.microsoft.com/office/drawing/2014/main" id="{3F1C2C40-670E-0C43-8EB7-2475AE601C5D}"/>
                  </a:ext>
                </a:extLst>
              </p:cNvPr>
              <p:cNvSpPr>
                <a:spLocks/>
              </p:cNvSpPr>
              <p:nvPr/>
            </p:nvSpPr>
            <p:spPr bwMode="ltGray">
              <a:xfrm rot="-5400000">
                <a:off x="1815" y="1747"/>
                <a:ext cx="624" cy="256"/>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45" name="Freeform 14">
                <a:extLst>
                  <a:ext uri="{FF2B5EF4-FFF2-40B4-BE49-F238E27FC236}">
                    <a16:creationId xmlns:a16="http://schemas.microsoft.com/office/drawing/2014/main" id="{AE8F155E-B5D7-9C4D-A024-1676FA0365A3}"/>
                  </a:ext>
                </a:extLst>
              </p:cNvPr>
              <p:cNvSpPr>
                <a:spLocks/>
              </p:cNvSpPr>
              <p:nvPr/>
            </p:nvSpPr>
            <p:spPr bwMode="ltGray">
              <a:xfrm rot="-5400000">
                <a:off x="2524" y="1718"/>
                <a:ext cx="624" cy="292"/>
              </a:xfrm>
              <a:custGeom>
                <a:avLst/>
                <a:gdLst>
                  <a:gd name="T0" fmla="*/ 0 w 624"/>
                  <a:gd name="T1" fmla="*/ 0 h 317"/>
                  <a:gd name="T2" fmla="*/ 0 w 624"/>
                  <a:gd name="T3" fmla="*/ 94 h 317"/>
                  <a:gd name="T4" fmla="*/ 624 w 624"/>
                  <a:gd name="T5" fmla="*/ 9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46" name="Freeform 15">
                <a:extLst>
                  <a:ext uri="{FF2B5EF4-FFF2-40B4-BE49-F238E27FC236}">
                    <a16:creationId xmlns:a16="http://schemas.microsoft.com/office/drawing/2014/main" id="{D88209DD-5779-AE49-9D95-2F49FAAB04BD}"/>
                  </a:ext>
                </a:extLst>
              </p:cNvPr>
              <p:cNvSpPr>
                <a:spLocks/>
              </p:cNvSpPr>
              <p:nvPr/>
            </p:nvSpPr>
            <p:spPr bwMode="ltGray">
              <a:xfrm rot="-5400000">
                <a:off x="2315" y="1695"/>
                <a:ext cx="624" cy="360"/>
              </a:xfrm>
              <a:custGeom>
                <a:avLst/>
                <a:gdLst>
                  <a:gd name="T0" fmla="*/ 0 w 624"/>
                  <a:gd name="T1" fmla="*/ 0 h 272"/>
                  <a:gd name="T2" fmla="*/ 0 w 624"/>
                  <a:gd name="T3" fmla="*/ 10396 h 272"/>
                  <a:gd name="T4" fmla="*/ 240 w 624"/>
                  <a:gd name="T5" fmla="*/ 9173 h 272"/>
                  <a:gd name="T6" fmla="*/ 624 w 624"/>
                  <a:gd name="T7" fmla="*/ 1039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47" name="Freeform 16">
                <a:extLst>
                  <a:ext uri="{FF2B5EF4-FFF2-40B4-BE49-F238E27FC236}">
                    <a16:creationId xmlns:a16="http://schemas.microsoft.com/office/drawing/2014/main" id="{1384E6CE-B344-7042-A23B-B9336F0B519F}"/>
                  </a:ext>
                </a:extLst>
              </p:cNvPr>
              <p:cNvSpPr>
                <a:spLocks/>
              </p:cNvSpPr>
              <p:nvPr/>
            </p:nvSpPr>
            <p:spPr bwMode="ltGray">
              <a:xfrm rot="-5400000">
                <a:off x="2014" y="1721"/>
                <a:ext cx="632" cy="316"/>
              </a:xfrm>
              <a:custGeom>
                <a:avLst/>
                <a:gdLst>
                  <a:gd name="T0" fmla="*/ 8 w 632"/>
                  <a:gd name="T1" fmla="*/ 8 h 362"/>
                  <a:gd name="T2" fmla="*/ 8 w 632"/>
                  <a:gd name="T3" fmla="*/ 54 h 362"/>
                  <a:gd name="T4" fmla="*/ 248 w 632"/>
                  <a:gd name="T5" fmla="*/ 54 h 362"/>
                  <a:gd name="T6" fmla="*/ 632 w 632"/>
                  <a:gd name="T7" fmla="*/ 54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48" name="Freeform 17">
                <a:extLst>
                  <a:ext uri="{FF2B5EF4-FFF2-40B4-BE49-F238E27FC236}">
                    <a16:creationId xmlns:a16="http://schemas.microsoft.com/office/drawing/2014/main" id="{FB95DDD8-4CCB-404E-B980-CBFAA046D6BF}"/>
                  </a:ext>
                </a:extLst>
              </p:cNvPr>
              <p:cNvSpPr>
                <a:spLocks/>
              </p:cNvSpPr>
              <p:nvPr/>
            </p:nvSpPr>
            <p:spPr bwMode="ltGray">
              <a:xfrm rot="-5400000">
                <a:off x="4050" y="1648"/>
                <a:ext cx="624" cy="420"/>
              </a:xfrm>
              <a:custGeom>
                <a:avLst/>
                <a:gdLst>
                  <a:gd name="T0" fmla="*/ 0 w 624"/>
                  <a:gd name="T1" fmla="*/ 0 h 317"/>
                  <a:gd name="T2" fmla="*/ 0 w 624"/>
                  <a:gd name="T3" fmla="*/ 10528 h 317"/>
                  <a:gd name="T4" fmla="*/ 624 w 624"/>
                  <a:gd name="T5" fmla="*/ 105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49" name="Freeform 18">
                <a:extLst>
                  <a:ext uri="{FF2B5EF4-FFF2-40B4-BE49-F238E27FC236}">
                    <a16:creationId xmlns:a16="http://schemas.microsoft.com/office/drawing/2014/main" id="{AB9C103D-08BE-2C4B-97A6-87EDAD226060}"/>
                  </a:ext>
                </a:extLst>
              </p:cNvPr>
              <p:cNvSpPr>
                <a:spLocks/>
              </p:cNvSpPr>
              <p:nvPr/>
            </p:nvSpPr>
            <p:spPr bwMode="ltGray">
              <a:xfrm rot="-5400000">
                <a:off x="3693" y="1657"/>
                <a:ext cx="624" cy="423"/>
              </a:xfrm>
              <a:custGeom>
                <a:avLst/>
                <a:gdLst>
                  <a:gd name="T0" fmla="*/ 0 w 624"/>
                  <a:gd name="T1" fmla="*/ 0 h 317"/>
                  <a:gd name="T2" fmla="*/ 0 w 624"/>
                  <a:gd name="T3" fmla="*/ 11562 h 317"/>
                  <a:gd name="T4" fmla="*/ 624 w 624"/>
                  <a:gd name="T5" fmla="*/ 115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50" name="Freeform 19">
                <a:extLst>
                  <a:ext uri="{FF2B5EF4-FFF2-40B4-BE49-F238E27FC236}">
                    <a16:creationId xmlns:a16="http://schemas.microsoft.com/office/drawing/2014/main" id="{4A2B843F-9F93-3D45-A35D-2FEEBA1BE2A5}"/>
                  </a:ext>
                </a:extLst>
              </p:cNvPr>
              <p:cNvSpPr>
                <a:spLocks/>
              </p:cNvSpPr>
              <p:nvPr/>
            </p:nvSpPr>
            <p:spPr bwMode="ltGray">
              <a:xfrm rot="-5400000">
                <a:off x="4540" y="1736"/>
                <a:ext cx="624" cy="255"/>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51" name="Freeform 20">
                <a:extLst>
                  <a:ext uri="{FF2B5EF4-FFF2-40B4-BE49-F238E27FC236}">
                    <a16:creationId xmlns:a16="http://schemas.microsoft.com/office/drawing/2014/main" id="{0332C4A1-E961-FE4B-B5EF-F5B5D44B2517}"/>
                  </a:ext>
                </a:extLst>
              </p:cNvPr>
              <p:cNvSpPr>
                <a:spLocks/>
              </p:cNvSpPr>
              <p:nvPr/>
            </p:nvSpPr>
            <p:spPr bwMode="ltGray">
              <a:xfrm>
                <a:off x="5469" y="1551"/>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52" name="Freeform 21">
                <a:extLst>
                  <a:ext uri="{FF2B5EF4-FFF2-40B4-BE49-F238E27FC236}">
                    <a16:creationId xmlns:a16="http://schemas.microsoft.com/office/drawing/2014/main" id="{F222C84D-A5F0-0346-8791-4095801E75D9}"/>
                  </a:ext>
                </a:extLst>
              </p:cNvPr>
              <p:cNvSpPr>
                <a:spLocks/>
              </p:cNvSpPr>
              <p:nvPr/>
            </p:nvSpPr>
            <p:spPr bwMode="ltGray">
              <a:xfrm rot="-5400000">
                <a:off x="5064" y="1673"/>
                <a:ext cx="624" cy="360"/>
              </a:xfrm>
              <a:custGeom>
                <a:avLst/>
                <a:gdLst>
                  <a:gd name="T0" fmla="*/ 0 w 624"/>
                  <a:gd name="T1" fmla="*/ 0 h 272"/>
                  <a:gd name="T2" fmla="*/ 0 w 624"/>
                  <a:gd name="T3" fmla="*/ 10396 h 272"/>
                  <a:gd name="T4" fmla="*/ 240 w 624"/>
                  <a:gd name="T5" fmla="*/ 9173 h 272"/>
                  <a:gd name="T6" fmla="*/ 624 w 624"/>
                  <a:gd name="T7" fmla="*/ 1039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sp>
            <p:nvSpPr>
              <p:cNvPr id="1053" name="Freeform 22">
                <a:extLst>
                  <a:ext uri="{FF2B5EF4-FFF2-40B4-BE49-F238E27FC236}">
                    <a16:creationId xmlns:a16="http://schemas.microsoft.com/office/drawing/2014/main" id="{A78326B1-5E03-9A4E-B922-0E5E4BB54A4F}"/>
                  </a:ext>
                </a:extLst>
              </p:cNvPr>
              <p:cNvSpPr>
                <a:spLocks/>
              </p:cNvSpPr>
              <p:nvPr/>
            </p:nvSpPr>
            <p:spPr bwMode="ltGray">
              <a:xfrm rot="-5400000">
                <a:off x="4767" y="1699"/>
                <a:ext cx="632" cy="316"/>
              </a:xfrm>
              <a:custGeom>
                <a:avLst/>
                <a:gdLst>
                  <a:gd name="T0" fmla="*/ 8 w 632"/>
                  <a:gd name="T1" fmla="*/ 8 h 362"/>
                  <a:gd name="T2" fmla="*/ 8 w 632"/>
                  <a:gd name="T3" fmla="*/ 54 h 362"/>
                  <a:gd name="T4" fmla="*/ 248 w 632"/>
                  <a:gd name="T5" fmla="*/ 54 h 362"/>
                  <a:gd name="T6" fmla="*/ 632 w 632"/>
                  <a:gd name="T7" fmla="*/ 54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1800"/>
              </a:p>
            </p:txBody>
          </p:sp>
        </p:grpSp>
        <p:sp>
          <p:nvSpPr>
            <p:cNvPr id="1033" name="Freeform 23">
              <a:extLst>
                <a:ext uri="{FF2B5EF4-FFF2-40B4-BE49-F238E27FC236}">
                  <a16:creationId xmlns:a16="http://schemas.microsoft.com/office/drawing/2014/main" id="{965FC488-37C2-5142-827E-D7720696DC2E}"/>
                </a:ext>
              </a:extLst>
            </p:cNvPr>
            <p:cNvSpPr>
              <a:spLocks/>
            </p:cNvSpPr>
            <p:nvPr/>
          </p:nvSpPr>
          <p:spPr bwMode="ltGray">
            <a:xfrm rot="16200000" flipH="1">
              <a:off x="-1954" y="1951"/>
              <a:ext cx="4320" cy="412"/>
            </a:xfrm>
            <a:custGeom>
              <a:avLst/>
              <a:gdLst>
                <a:gd name="T0" fmla="*/ 0 w 5762"/>
                <a:gd name="T1" fmla="*/ 474 h 385"/>
                <a:gd name="T2" fmla="*/ 136 w 5762"/>
                <a:gd name="T3" fmla="*/ 453 h 385"/>
                <a:gd name="T4" fmla="*/ 136 w 5762"/>
                <a:gd name="T5" fmla="*/ 4 h 385"/>
                <a:gd name="T6" fmla="*/ 0 w 5762"/>
                <a:gd name="T7" fmla="*/ 0 h 385"/>
                <a:gd name="T8" fmla="*/ 0 w 5762"/>
                <a:gd name="T9" fmla="*/ 47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sz="1800"/>
            </a:p>
          </p:txBody>
        </p:sp>
        <p:sp>
          <p:nvSpPr>
            <p:cNvPr id="1034" name="Freeform 24">
              <a:extLst>
                <a:ext uri="{FF2B5EF4-FFF2-40B4-BE49-F238E27FC236}">
                  <a16:creationId xmlns:a16="http://schemas.microsoft.com/office/drawing/2014/main" id="{FF9ACA0D-7253-BE4B-8E12-CF52AD784D10}"/>
                </a:ext>
              </a:extLst>
            </p:cNvPr>
            <p:cNvSpPr>
              <a:spLocks/>
            </p:cNvSpPr>
            <p:nvPr/>
          </p:nvSpPr>
          <p:spPr bwMode="ltGray">
            <a:xfrm rot="16200000" flipH="1">
              <a:off x="-1584" y="2062"/>
              <a:ext cx="4319" cy="189"/>
            </a:xfrm>
            <a:custGeom>
              <a:avLst/>
              <a:gdLst>
                <a:gd name="T0" fmla="*/ 0 w 5761"/>
                <a:gd name="T1" fmla="*/ 28 h 189"/>
                <a:gd name="T2" fmla="*/ 136 w 5761"/>
                <a:gd name="T3" fmla="*/ 0 h 189"/>
                <a:gd name="T4" fmla="*/ 136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sz="1800"/>
            </a:p>
          </p:txBody>
        </p:sp>
      </p:grpSp>
      <p:sp>
        <p:nvSpPr>
          <p:cNvPr id="1027" name="Rectangle 25">
            <a:extLst>
              <a:ext uri="{FF2B5EF4-FFF2-40B4-BE49-F238E27FC236}">
                <a16:creationId xmlns:a16="http://schemas.microsoft.com/office/drawing/2014/main" id="{0B77B0AA-0069-834D-A27B-B723CD6E09F8}"/>
              </a:ext>
            </a:extLst>
          </p:cNvPr>
          <p:cNvSpPr>
            <a:spLocks noGrp="1" noChangeArrowheads="1"/>
          </p:cNvSpPr>
          <p:nvPr>
            <p:ph type="title"/>
          </p:nvPr>
        </p:nvSpPr>
        <p:spPr bwMode="auto">
          <a:xfrm>
            <a:off x="1173163" y="342900"/>
            <a:ext cx="7772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a:extLst>
              <a:ext uri="{FF2B5EF4-FFF2-40B4-BE49-F238E27FC236}">
                <a16:creationId xmlns:a16="http://schemas.microsoft.com/office/drawing/2014/main" id="{1644B721-D19B-3948-A20C-4E9E53C94921}"/>
              </a:ext>
            </a:extLst>
          </p:cNvPr>
          <p:cNvSpPr>
            <a:spLocks noGrp="1" noChangeArrowheads="1"/>
          </p:cNvSpPr>
          <p:nvPr>
            <p:ph type="body" idx="1"/>
          </p:nvPr>
        </p:nvSpPr>
        <p:spPr bwMode="auto">
          <a:xfrm>
            <a:off x="1173163" y="1485900"/>
            <a:ext cx="7772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5563" name="Rectangle 27">
            <a:extLst>
              <a:ext uri="{FF2B5EF4-FFF2-40B4-BE49-F238E27FC236}">
                <a16:creationId xmlns:a16="http://schemas.microsoft.com/office/drawing/2014/main" id="{53F58594-BC7A-D14A-81C0-C354ED72E22D}"/>
              </a:ext>
            </a:extLst>
          </p:cNvPr>
          <p:cNvSpPr>
            <a:spLocks noGrp="1" noChangeArrowheads="1"/>
          </p:cNvSpPr>
          <p:nvPr>
            <p:ph type="dt" sz="half" idx="2"/>
          </p:nvPr>
        </p:nvSpPr>
        <p:spPr bwMode="auto">
          <a:xfrm>
            <a:off x="1173163" y="4699397"/>
            <a:ext cx="1905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050">
                <a:latin typeface="+mn-lt"/>
                <a:ea typeface="+mn-ea"/>
                <a:cs typeface="+mn-cs"/>
              </a:defRPr>
            </a:lvl1pPr>
          </a:lstStyle>
          <a:p>
            <a:pPr>
              <a:defRPr/>
            </a:pPr>
            <a:endParaRPr lang="en-US"/>
          </a:p>
        </p:txBody>
      </p:sp>
      <p:sp>
        <p:nvSpPr>
          <p:cNvPr id="65564" name="Rectangle 28">
            <a:extLst>
              <a:ext uri="{FF2B5EF4-FFF2-40B4-BE49-F238E27FC236}">
                <a16:creationId xmlns:a16="http://schemas.microsoft.com/office/drawing/2014/main" id="{DF63AA0D-1E93-A744-871F-A2F4E2506E63}"/>
              </a:ext>
            </a:extLst>
          </p:cNvPr>
          <p:cNvSpPr>
            <a:spLocks noGrp="1" noChangeArrowheads="1"/>
          </p:cNvSpPr>
          <p:nvPr>
            <p:ph type="ftr" sz="quarter" idx="3"/>
          </p:nvPr>
        </p:nvSpPr>
        <p:spPr bwMode="auto">
          <a:xfrm>
            <a:off x="3581400" y="4686300"/>
            <a:ext cx="28956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050">
                <a:latin typeface="+mn-lt"/>
                <a:ea typeface="+mn-ea"/>
                <a:cs typeface="+mn-cs"/>
              </a:defRPr>
            </a:lvl1pPr>
          </a:lstStyle>
          <a:p>
            <a:pPr>
              <a:defRPr/>
            </a:pPr>
            <a:endParaRPr lang="en-US"/>
          </a:p>
        </p:txBody>
      </p:sp>
      <p:sp>
        <p:nvSpPr>
          <p:cNvPr id="65565" name="Rectangle 29">
            <a:extLst>
              <a:ext uri="{FF2B5EF4-FFF2-40B4-BE49-F238E27FC236}">
                <a16:creationId xmlns:a16="http://schemas.microsoft.com/office/drawing/2014/main" id="{79DE335D-BD98-6B4D-B4A5-0699757087FB}"/>
              </a:ext>
            </a:extLst>
          </p:cNvPr>
          <p:cNvSpPr>
            <a:spLocks noGrp="1" noChangeArrowheads="1"/>
          </p:cNvSpPr>
          <p:nvPr>
            <p:ph type="sldNum" sz="quarter" idx="4"/>
          </p:nvPr>
        </p:nvSpPr>
        <p:spPr bwMode="auto">
          <a:xfrm>
            <a:off x="7010400" y="4686300"/>
            <a:ext cx="1905000"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050">
                <a:latin typeface="Arial" panose="020B0604020202020204" pitchFamily="34" charset="0"/>
              </a:defRPr>
            </a:lvl1pPr>
          </a:lstStyle>
          <a:p>
            <a:fld id="{DB408F6E-6841-0644-A2AD-30F8D11AC6E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86"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hf hdr="0" ftr="0" dt="0"/>
  <p:txStyles>
    <p:titleStyle>
      <a:lvl1pPr algn="l" rtl="0" eaLnBrk="0" fontAlgn="base" hangingPunct="0">
        <a:spcBef>
          <a:spcPct val="0"/>
        </a:spcBef>
        <a:spcAft>
          <a:spcPct val="0"/>
        </a:spcAft>
        <a:defRPr kumimoji="1" sz="3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kumimoji="1" sz="3300">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kumimoji="1" sz="3300">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kumimoji="1" sz="3300">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kumimoji="1" sz="3300">
          <a:solidFill>
            <a:schemeClr val="tx2"/>
          </a:solidFill>
          <a:latin typeface="Times New Roman" charset="0"/>
          <a:ea typeface="ＭＳ Ｐゴシック" charset="-128"/>
          <a:cs typeface="ＭＳ Ｐゴシック" charset="-128"/>
        </a:defRPr>
      </a:lvl5pPr>
      <a:lvl6pPr marL="342900" algn="l" rtl="0" eaLnBrk="0" fontAlgn="base" hangingPunct="0">
        <a:spcBef>
          <a:spcPct val="0"/>
        </a:spcBef>
        <a:spcAft>
          <a:spcPct val="0"/>
        </a:spcAft>
        <a:defRPr kumimoji="1" sz="3300">
          <a:solidFill>
            <a:schemeClr val="tx2"/>
          </a:solidFill>
          <a:latin typeface="Times New Roman" charset="0"/>
        </a:defRPr>
      </a:lvl6pPr>
      <a:lvl7pPr marL="685800" algn="l" rtl="0" eaLnBrk="0" fontAlgn="base" hangingPunct="0">
        <a:spcBef>
          <a:spcPct val="0"/>
        </a:spcBef>
        <a:spcAft>
          <a:spcPct val="0"/>
        </a:spcAft>
        <a:defRPr kumimoji="1" sz="3300">
          <a:solidFill>
            <a:schemeClr val="tx2"/>
          </a:solidFill>
          <a:latin typeface="Times New Roman" charset="0"/>
        </a:defRPr>
      </a:lvl7pPr>
      <a:lvl8pPr marL="1028700" algn="l" rtl="0" eaLnBrk="0" fontAlgn="base" hangingPunct="0">
        <a:spcBef>
          <a:spcPct val="0"/>
        </a:spcBef>
        <a:spcAft>
          <a:spcPct val="0"/>
        </a:spcAft>
        <a:defRPr kumimoji="1" sz="3300">
          <a:solidFill>
            <a:schemeClr val="tx2"/>
          </a:solidFill>
          <a:latin typeface="Times New Roman" charset="0"/>
        </a:defRPr>
      </a:lvl8pPr>
      <a:lvl9pPr marL="1371600" algn="l" rtl="0" eaLnBrk="0" fontAlgn="base" hangingPunct="0">
        <a:spcBef>
          <a:spcPct val="0"/>
        </a:spcBef>
        <a:spcAft>
          <a:spcPct val="0"/>
        </a:spcAft>
        <a:defRPr kumimoji="1" sz="3300">
          <a:solidFill>
            <a:schemeClr val="tx2"/>
          </a:solidFill>
          <a:latin typeface="Times New Roman" charset="0"/>
        </a:defRPr>
      </a:lvl9pPr>
    </p:titleStyle>
    <p:bodyStyle>
      <a:lvl1pPr marL="257175" indent="-257175" algn="l" rtl="0" eaLnBrk="0" fontAlgn="base" hangingPunct="0">
        <a:spcBef>
          <a:spcPct val="20000"/>
        </a:spcBef>
        <a:spcAft>
          <a:spcPct val="0"/>
        </a:spcAft>
        <a:buClr>
          <a:schemeClr val="accent1"/>
        </a:buClr>
        <a:buSzPct val="70000"/>
        <a:buFont typeface="Monotype Sorts" pitchFamily="2" charset="2"/>
        <a:buChar char="n"/>
        <a:defRPr kumimoji="1" sz="2400">
          <a:solidFill>
            <a:schemeClr val="tx1"/>
          </a:solidFill>
          <a:latin typeface="+mn-lt"/>
          <a:ea typeface="ＭＳ Ｐゴシック" charset="-128"/>
          <a:cs typeface="ＭＳ Ｐゴシック" charset="-128"/>
        </a:defRPr>
      </a:lvl1pPr>
      <a:lvl2pPr marL="557213" indent="-214313" algn="l" rtl="0" eaLnBrk="0" fontAlgn="base" hangingPunct="0">
        <a:spcBef>
          <a:spcPct val="20000"/>
        </a:spcBef>
        <a:spcAft>
          <a:spcPct val="0"/>
        </a:spcAft>
        <a:buChar char="–"/>
        <a:defRPr kumimoji="1" sz="2100">
          <a:solidFill>
            <a:schemeClr val="tx1"/>
          </a:solidFill>
          <a:latin typeface="+mn-lt"/>
          <a:ea typeface="ＭＳ Ｐゴシック" charset="-128"/>
        </a:defRPr>
      </a:lvl2pPr>
      <a:lvl3pPr marL="857250" indent="-171450" algn="l" rtl="0" eaLnBrk="0" fontAlgn="base" hangingPunct="0">
        <a:spcBef>
          <a:spcPct val="20000"/>
        </a:spcBef>
        <a:spcAft>
          <a:spcPct val="0"/>
        </a:spcAft>
        <a:buChar char="•"/>
        <a:defRPr kumimoji="1" sz="1800">
          <a:solidFill>
            <a:schemeClr val="tx1"/>
          </a:solidFill>
          <a:latin typeface="+mn-lt"/>
          <a:ea typeface="ＭＳ Ｐゴシック" charset="-128"/>
        </a:defRPr>
      </a:lvl3pPr>
      <a:lvl4pPr marL="1200150" indent="-171450" algn="l" rtl="0" eaLnBrk="0" fontAlgn="base" hangingPunct="0">
        <a:spcBef>
          <a:spcPct val="20000"/>
        </a:spcBef>
        <a:spcAft>
          <a:spcPct val="0"/>
        </a:spcAft>
        <a:buChar char="–"/>
        <a:defRPr kumimoji="1" sz="1500">
          <a:solidFill>
            <a:schemeClr val="tx1"/>
          </a:solidFill>
          <a:latin typeface="+mn-lt"/>
          <a:ea typeface="ＭＳ Ｐゴシック" charset="-128"/>
        </a:defRPr>
      </a:lvl4pPr>
      <a:lvl5pPr marL="1543050" indent="-171450" algn="l" rtl="0" eaLnBrk="0" fontAlgn="base" hangingPunct="0">
        <a:spcBef>
          <a:spcPct val="20000"/>
        </a:spcBef>
        <a:spcAft>
          <a:spcPct val="0"/>
        </a:spcAft>
        <a:buChar char="»"/>
        <a:defRPr kumimoji="1" sz="1500">
          <a:solidFill>
            <a:schemeClr val="tx1"/>
          </a:solidFill>
          <a:latin typeface="+mn-lt"/>
          <a:ea typeface="ＭＳ Ｐゴシック" charset="-128"/>
        </a:defRPr>
      </a:lvl5pPr>
      <a:lvl6pPr marL="1885950" indent="-171450" algn="l" rtl="0" eaLnBrk="0" fontAlgn="base" hangingPunct="0">
        <a:spcBef>
          <a:spcPct val="20000"/>
        </a:spcBef>
        <a:spcAft>
          <a:spcPct val="0"/>
        </a:spcAft>
        <a:buChar char="»"/>
        <a:defRPr kumimoji="1" sz="1500">
          <a:solidFill>
            <a:schemeClr val="tx1"/>
          </a:solidFill>
          <a:latin typeface="+mn-lt"/>
          <a:ea typeface="ＭＳ Ｐゴシック" charset="-128"/>
        </a:defRPr>
      </a:lvl6pPr>
      <a:lvl7pPr marL="2228850" indent="-171450" algn="l" rtl="0" eaLnBrk="0" fontAlgn="base" hangingPunct="0">
        <a:spcBef>
          <a:spcPct val="20000"/>
        </a:spcBef>
        <a:spcAft>
          <a:spcPct val="0"/>
        </a:spcAft>
        <a:buChar char="»"/>
        <a:defRPr kumimoji="1" sz="1500">
          <a:solidFill>
            <a:schemeClr val="tx1"/>
          </a:solidFill>
          <a:latin typeface="+mn-lt"/>
          <a:ea typeface="ＭＳ Ｐゴシック" charset="-128"/>
        </a:defRPr>
      </a:lvl7pPr>
      <a:lvl8pPr marL="2571750" indent="-171450" algn="l" rtl="0" eaLnBrk="0" fontAlgn="base" hangingPunct="0">
        <a:spcBef>
          <a:spcPct val="20000"/>
        </a:spcBef>
        <a:spcAft>
          <a:spcPct val="0"/>
        </a:spcAft>
        <a:buChar char="»"/>
        <a:defRPr kumimoji="1" sz="1500">
          <a:solidFill>
            <a:schemeClr val="tx1"/>
          </a:solidFill>
          <a:latin typeface="+mn-lt"/>
          <a:ea typeface="ＭＳ Ｐゴシック" charset="-128"/>
        </a:defRPr>
      </a:lvl8pPr>
      <a:lvl9pPr marL="2914650" indent="-171450" algn="l" rtl="0" eaLnBrk="0" fontAlgn="base" hangingPunct="0">
        <a:spcBef>
          <a:spcPct val="20000"/>
        </a:spcBef>
        <a:spcAft>
          <a:spcPct val="0"/>
        </a:spcAft>
        <a:buChar char="»"/>
        <a:defRPr kumimoji="1" sz="1500">
          <a:solidFill>
            <a:schemeClr val="tx1"/>
          </a:solidFill>
          <a:latin typeface="+mn-lt"/>
          <a:ea typeface="ＭＳ Ｐゴシック" charset="-128"/>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package" Target="../embeddings/Microsoft_Excel_Worksheet.xlsx"/></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7CD6-5831-EE46-AFB2-F2A4AA4BFBC2}"/>
              </a:ext>
            </a:extLst>
          </p:cNvPr>
          <p:cNvSpPr>
            <a:spLocks noGrp="1"/>
          </p:cNvSpPr>
          <p:nvPr>
            <p:ph type="title"/>
          </p:nvPr>
        </p:nvSpPr>
        <p:spPr/>
        <p:txBody>
          <a:bodyPr/>
          <a:lstStyle/>
          <a:p>
            <a:r>
              <a:rPr lang="en-US" dirty="0"/>
              <a:t>Turn off VPN</a:t>
            </a:r>
          </a:p>
        </p:txBody>
      </p:sp>
      <p:sp>
        <p:nvSpPr>
          <p:cNvPr id="3" name="Content Placeholder 2">
            <a:extLst>
              <a:ext uri="{FF2B5EF4-FFF2-40B4-BE49-F238E27FC236}">
                <a16:creationId xmlns:a16="http://schemas.microsoft.com/office/drawing/2014/main" id="{BD47DD2C-A4A4-D04F-9235-E1A29C37B1B1}"/>
              </a:ext>
            </a:extLst>
          </p:cNvPr>
          <p:cNvSpPr>
            <a:spLocks noGrp="1"/>
          </p:cNvSpPr>
          <p:nvPr>
            <p:ph idx="1"/>
          </p:nvPr>
        </p:nvSpPr>
        <p:spPr/>
        <p:txBody>
          <a:bodyPr/>
          <a:lstStyle/>
          <a:p>
            <a:r>
              <a:rPr lang="en-US" dirty="0"/>
              <a:t>Start recording</a:t>
            </a:r>
          </a:p>
        </p:txBody>
      </p:sp>
      <p:sp>
        <p:nvSpPr>
          <p:cNvPr id="4" name="Slide Number Placeholder 3">
            <a:extLst>
              <a:ext uri="{FF2B5EF4-FFF2-40B4-BE49-F238E27FC236}">
                <a16:creationId xmlns:a16="http://schemas.microsoft.com/office/drawing/2014/main" id="{606F89B0-ACB7-4242-B57C-B165CC535196}"/>
              </a:ext>
            </a:extLst>
          </p:cNvPr>
          <p:cNvSpPr>
            <a:spLocks noGrp="1"/>
          </p:cNvSpPr>
          <p:nvPr>
            <p:ph type="sldNum" sz="quarter" idx="12"/>
          </p:nvPr>
        </p:nvSpPr>
        <p:spPr/>
        <p:txBody>
          <a:bodyPr/>
          <a:lstStyle/>
          <a:p>
            <a:fld id="{5967730F-64A0-5A46-A43B-62FCE09E4598}" type="slidenum">
              <a:rPr lang="en-US" altLang="en-US" smtClean="0"/>
              <a:pPr/>
              <a:t>1</a:t>
            </a:fld>
            <a:endParaRPr lang="en-US" altLang="en-US"/>
          </a:p>
        </p:txBody>
      </p:sp>
    </p:spTree>
    <p:extLst>
      <p:ext uri="{BB962C8B-B14F-4D97-AF65-F5344CB8AC3E}">
        <p14:creationId xmlns:p14="http://schemas.microsoft.com/office/powerpoint/2010/main" val="2477911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5B9D089-C3C5-E24A-9998-DAEA72E5B79E}"/>
              </a:ext>
            </a:extLst>
          </p:cNvPr>
          <p:cNvSpPr>
            <a:spLocks noGrp="1"/>
          </p:cNvSpPr>
          <p:nvPr>
            <p:ph type="title"/>
          </p:nvPr>
        </p:nvSpPr>
        <p:spPr>
          <a:xfrm>
            <a:off x="1678068" y="63219"/>
            <a:ext cx="5829300" cy="628650"/>
          </a:xfrm>
        </p:spPr>
        <p:txBody>
          <a:bodyPr/>
          <a:lstStyle/>
          <a:p>
            <a:r>
              <a:rPr lang="ja-JP" altLang="en-US">
                <a:latin typeface="+mn-lt"/>
                <a:ea typeface="ＭＳ Ｐゴシック" panose="020B0600070205080204" pitchFamily="34" charset="-128"/>
              </a:rPr>
              <a:t>“</a:t>
            </a:r>
            <a:r>
              <a:rPr lang="en-US" altLang="ja-JP" dirty="0">
                <a:latin typeface="+mn-lt"/>
                <a:ea typeface="ＭＳ Ｐゴシック" panose="020B0600070205080204" pitchFamily="34" charset="-128"/>
              </a:rPr>
              <a:t>Case-control</a:t>
            </a:r>
            <a:r>
              <a:rPr lang="ja-JP" altLang="en-US">
                <a:latin typeface="+mn-lt"/>
                <a:ea typeface="ＭＳ Ｐゴシック" panose="020B0600070205080204" pitchFamily="34" charset="-128"/>
              </a:rPr>
              <a:t>”</a:t>
            </a:r>
            <a:r>
              <a:rPr lang="en-US" altLang="ja-JP" dirty="0">
                <a:latin typeface="+mn-lt"/>
                <a:ea typeface="ＭＳ Ｐゴシック" panose="020B0600070205080204" pitchFamily="34" charset="-128"/>
              </a:rPr>
              <a:t> sampling</a:t>
            </a:r>
            <a:endParaRPr lang="en-US" altLang="en-US" dirty="0">
              <a:latin typeface="+mn-lt"/>
              <a:ea typeface="ＭＳ Ｐゴシック" panose="020B0600070205080204" pitchFamily="34" charset="-128"/>
            </a:endParaRPr>
          </a:p>
        </p:txBody>
      </p:sp>
      <p:sp>
        <p:nvSpPr>
          <p:cNvPr id="32770" name="Slide Number Placeholder 3">
            <a:extLst>
              <a:ext uri="{FF2B5EF4-FFF2-40B4-BE49-F238E27FC236}">
                <a16:creationId xmlns:a16="http://schemas.microsoft.com/office/drawing/2014/main" id="{10295291-CF32-BF4F-B5FA-3DAD489D06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5038CA0E-D914-E547-8989-E2979049BC19}" type="slidenum">
              <a:rPr lang="en-US" altLang="en-US" sz="1050">
                <a:latin typeface="Arial" panose="020B0604020202020204" pitchFamily="34" charset="0"/>
              </a:rPr>
              <a:pPr/>
              <a:t>10</a:t>
            </a:fld>
            <a:endParaRPr lang="en-US" altLang="en-US" sz="1050">
              <a:latin typeface="Arial" panose="020B0604020202020204" pitchFamily="34" charset="0"/>
            </a:endParaRPr>
          </a:p>
        </p:txBody>
      </p:sp>
      <p:sp>
        <p:nvSpPr>
          <p:cNvPr id="13" name="TextBox 12">
            <a:extLst>
              <a:ext uri="{FF2B5EF4-FFF2-40B4-BE49-F238E27FC236}">
                <a16:creationId xmlns:a16="http://schemas.microsoft.com/office/drawing/2014/main" id="{0F3E2B4F-C9FD-6A4C-8ECB-0EFB10802D16}"/>
              </a:ext>
            </a:extLst>
          </p:cNvPr>
          <p:cNvSpPr txBox="1">
            <a:spLocks noChangeArrowheads="1"/>
          </p:cNvSpPr>
          <p:nvPr/>
        </p:nvSpPr>
        <p:spPr bwMode="auto">
          <a:xfrm>
            <a:off x="6835378" y="1911818"/>
            <a:ext cx="2228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PPV=A/(A+B)</a:t>
            </a:r>
          </a:p>
        </p:txBody>
      </p:sp>
      <p:sp>
        <p:nvSpPr>
          <p:cNvPr id="14" name="TextBox 13">
            <a:extLst>
              <a:ext uri="{FF2B5EF4-FFF2-40B4-BE49-F238E27FC236}">
                <a16:creationId xmlns:a16="http://schemas.microsoft.com/office/drawing/2014/main" id="{A2B0151B-6B26-DC49-B212-3872F79130D8}"/>
              </a:ext>
            </a:extLst>
          </p:cNvPr>
          <p:cNvSpPr txBox="1">
            <a:spLocks noChangeArrowheads="1"/>
          </p:cNvSpPr>
          <p:nvPr/>
        </p:nvSpPr>
        <p:spPr bwMode="auto">
          <a:xfrm>
            <a:off x="6835378" y="2225417"/>
            <a:ext cx="2228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NPV=D/(C+D)</a:t>
            </a:r>
          </a:p>
        </p:txBody>
      </p:sp>
      <p:cxnSp>
        <p:nvCxnSpPr>
          <p:cNvPr id="23591" name="Straight Connector 15">
            <a:extLst>
              <a:ext uri="{FF2B5EF4-FFF2-40B4-BE49-F238E27FC236}">
                <a16:creationId xmlns:a16="http://schemas.microsoft.com/office/drawing/2014/main" id="{8C2BAEEB-3D5D-0844-9CB8-9DBA2DB2609E}"/>
              </a:ext>
            </a:extLst>
          </p:cNvPr>
          <p:cNvCxnSpPr>
            <a:cxnSpLocks noChangeShapeType="1"/>
          </p:cNvCxnSpPr>
          <p:nvPr/>
        </p:nvCxnSpPr>
        <p:spPr bwMode="auto">
          <a:xfrm>
            <a:off x="6886576" y="1274109"/>
            <a:ext cx="1628341" cy="154305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cxnSp>
      <p:cxnSp>
        <p:nvCxnSpPr>
          <p:cNvPr id="23592" name="Straight Connector 18">
            <a:extLst>
              <a:ext uri="{FF2B5EF4-FFF2-40B4-BE49-F238E27FC236}">
                <a16:creationId xmlns:a16="http://schemas.microsoft.com/office/drawing/2014/main" id="{C1191D58-072B-404F-9D2E-4B64A8AE0DAD}"/>
              </a:ext>
            </a:extLst>
          </p:cNvPr>
          <p:cNvCxnSpPr>
            <a:cxnSpLocks noChangeShapeType="1"/>
          </p:cNvCxnSpPr>
          <p:nvPr/>
        </p:nvCxnSpPr>
        <p:spPr bwMode="auto">
          <a:xfrm flipV="1">
            <a:off x="6949679" y="1261389"/>
            <a:ext cx="1616435" cy="1555771"/>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2806" name="Text Placeholder 10">
            <a:extLst>
              <a:ext uri="{FF2B5EF4-FFF2-40B4-BE49-F238E27FC236}">
                <a16:creationId xmlns:a16="http://schemas.microsoft.com/office/drawing/2014/main" id="{BE7FD11D-C8D0-C849-9F99-3720DF280AD4}"/>
              </a:ext>
            </a:extLst>
          </p:cNvPr>
          <p:cNvSpPr>
            <a:spLocks noGrp="1"/>
          </p:cNvSpPr>
          <p:nvPr>
            <p:ph type="body" idx="4294967295"/>
          </p:nvPr>
        </p:nvSpPr>
        <p:spPr>
          <a:xfrm>
            <a:off x="1545624" y="3235770"/>
            <a:ext cx="5829300" cy="1600200"/>
          </a:xfrm>
        </p:spPr>
        <p:txBody>
          <a:bodyPr/>
          <a:lstStyle/>
          <a:p>
            <a:r>
              <a:rPr lang="en-US" altLang="en-US" dirty="0">
                <a:ea typeface="ＭＳ Ｐゴシック" panose="020B0600070205080204" pitchFamily="34" charset="-128"/>
              </a:rPr>
              <a:t>Subjects with and without disease are sampled separately</a:t>
            </a:r>
          </a:p>
          <a:p>
            <a:r>
              <a:rPr lang="en-US" altLang="en-US" dirty="0">
                <a:ea typeface="ＭＳ Ｐゴシック" panose="020B0600070205080204" pitchFamily="34" charset="-128"/>
              </a:rPr>
              <a:t>Proportion with disease is determined by investigator</a:t>
            </a:r>
          </a:p>
        </p:txBody>
      </p:sp>
      <p:graphicFrame>
        <p:nvGraphicFramePr>
          <p:cNvPr id="12" name="Content Placeholder 3">
            <a:extLst>
              <a:ext uri="{FF2B5EF4-FFF2-40B4-BE49-F238E27FC236}">
                <a16:creationId xmlns:a16="http://schemas.microsoft.com/office/drawing/2014/main" id="{C752A165-FDB9-534C-9D3F-1F71D66A3DAA}"/>
              </a:ext>
            </a:extLst>
          </p:cNvPr>
          <p:cNvGraphicFramePr>
            <a:graphicFrameLocks noGrp="1"/>
          </p:cNvGraphicFramePr>
          <p:nvPr>
            <p:extLst>
              <p:ext uri="{D42A27DB-BD31-4B8C-83A1-F6EECF244321}">
                <p14:modId xmlns:p14="http://schemas.microsoft.com/office/powerpoint/2010/main" val="2069120528"/>
              </p:ext>
            </p:extLst>
          </p:nvPr>
        </p:nvGraphicFramePr>
        <p:xfrm>
          <a:off x="987368" y="1203582"/>
          <a:ext cx="5690680" cy="1833315"/>
        </p:xfrm>
        <a:graphic>
          <a:graphicData uri="http://schemas.openxmlformats.org/drawingml/2006/table">
            <a:tbl>
              <a:tblPr/>
              <a:tblGrid>
                <a:gridCol w="933855">
                  <a:extLst>
                    <a:ext uri="{9D8B030D-6E8A-4147-A177-3AD203B41FA5}">
                      <a16:colId xmlns:a16="http://schemas.microsoft.com/office/drawing/2014/main" val="20000"/>
                    </a:ext>
                  </a:extLst>
                </a:gridCol>
                <a:gridCol w="1342416">
                  <a:extLst>
                    <a:ext uri="{9D8B030D-6E8A-4147-A177-3AD203B41FA5}">
                      <a16:colId xmlns:a16="http://schemas.microsoft.com/office/drawing/2014/main" val="20001"/>
                    </a:ext>
                  </a:extLst>
                </a:gridCol>
                <a:gridCol w="1035996">
                  <a:extLst>
                    <a:ext uri="{9D8B030D-6E8A-4147-A177-3AD203B41FA5}">
                      <a16:colId xmlns:a16="http://schemas.microsoft.com/office/drawing/2014/main" val="20002"/>
                    </a:ext>
                  </a:extLst>
                </a:gridCol>
                <a:gridCol w="1118073">
                  <a:extLst>
                    <a:ext uri="{9D8B030D-6E8A-4147-A177-3AD203B41FA5}">
                      <a16:colId xmlns:a16="http://schemas.microsoft.com/office/drawing/2014/main" val="20003"/>
                    </a:ext>
                  </a:extLst>
                </a:gridCol>
                <a:gridCol w="1260340">
                  <a:extLst>
                    <a:ext uri="{9D8B030D-6E8A-4147-A177-3AD203B41FA5}">
                      <a16:colId xmlns:a16="http://schemas.microsoft.com/office/drawing/2014/main" val="20004"/>
                    </a:ext>
                  </a:extLst>
                </a:gridCol>
              </a:tblGrid>
              <a:tr h="280235">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Optima" charset="0"/>
                        <a:ea typeface="ＭＳ Ｐゴシック" charset="0"/>
                        <a:cs typeface="Optima" charset="0"/>
                      </a:endParaRP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Optima" charset="0"/>
                          <a:ea typeface="ＭＳ Ｐゴシック" charset="0"/>
                          <a:cs typeface="Optima" charset="0"/>
                        </a:rPr>
                        <a:t>Disease status</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92331">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Has disease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No disease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280235">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Test Result</a:t>
                      </a:r>
                    </a:p>
                  </a:txBody>
                  <a:tcPr marL="68580" marR="68580" marT="34273" marB="342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Positive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A</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B</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A + B</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28023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Negative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C</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C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492331">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A + C</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Optima" charset="0"/>
                          <a:ea typeface="ＭＳ Ｐゴシック" charset="0"/>
                          <a:cs typeface="Optima" charset="0"/>
                        </a:rPr>
                        <a:t>B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Optima" charset="0"/>
                          <a:ea typeface="ＭＳ Ｐゴシック" charset="0"/>
                          <a:cs typeface="Optima" charset="0"/>
                        </a:rPr>
                        <a:t>A + B + C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
        <p:nvSpPr>
          <p:cNvPr id="15" name="Rectangle 14">
            <a:extLst>
              <a:ext uri="{FF2B5EF4-FFF2-40B4-BE49-F238E27FC236}">
                <a16:creationId xmlns:a16="http://schemas.microsoft.com/office/drawing/2014/main" id="{A1479079-8DDF-F443-96D4-C8CD4A2B24EE}"/>
              </a:ext>
            </a:extLst>
          </p:cNvPr>
          <p:cNvSpPr>
            <a:spLocks noChangeArrowheads="1"/>
          </p:cNvSpPr>
          <p:nvPr/>
        </p:nvSpPr>
        <p:spPr bwMode="auto">
          <a:xfrm>
            <a:off x="3281138" y="1482467"/>
            <a:ext cx="909861" cy="14859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16" name="Rectangle 15">
            <a:extLst>
              <a:ext uri="{FF2B5EF4-FFF2-40B4-BE49-F238E27FC236}">
                <a16:creationId xmlns:a16="http://schemas.microsoft.com/office/drawing/2014/main" id="{BF9ACC5E-8C61-414C-96E4-BF31494C9372}"/>
              </a:ext>
            </a:extLst>
          </p:cNvPr>
          <p:cNvSpPr>
            <a:spLocks noChangeArrowheads="1"/>
          </p:cNvSpPr>
          <p:nvPr/>
        </p:nvSpPr>
        <p:spPr bwMode="auto">
          <a:xfrm>
            <a:off x="4313366" y="1482467"/>
            <a:ext cx="1096833" cy="14859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17" name="TextBox 16">
            <a:extLst>
              <a:ext uri="{FF2B5EF4-FFF2-40B4-BE49-F238E27FC236}">
                <a16:creationId xmlns:a16="http://schemas.microsoft.com/office/drawing/2014/main" id="{138EA5C4-1AFA-004A-8970-B440C92AC11E}"/>
              </a:ext>
            </a:extLst>
          </p:cNvPr>
          <p:cNvSpPr txBox="1">
            <a:spLocks noChangeArrowheads="1"/>
          </p:cNvSpPr>
          <p:nvPr/>
        </p:nvSpPr>
        <p:spPr bwMode="auto">
          <a:xfrm>
            <a:off x="6800416" y="1574987"/>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(A+C)/(A+B+C+D)</a:t>
            </a:r>
          </a:p>
        </p:txBody>
      </p:sp>
      <p:sp>
        <p:nvSpPr>
          <p:cNvPr id="18" name="TextBox 5">
            <a:extLst>
              <a:ext uri="{FF2B5EF4-FFF2-40B4-BE49-F238E27FC236}">
                <a16:creationId xmlns:a16="http://schemas.microsoft.com/office/drawing/2014/main" id="{F5A51830-D97E-494B-A180-F0D04DFCB682}"/>
              </a:ext>
            </a:extLst>
          </p:cNvPr>
          <p:cNvSpPr txBox="1">
            <a:spLocks noChangeArrowheads="1"/>
          </p:cNvSpPr>
          <p:nvPr/>
        </p:nvSpPr>
        <p:spPr bwMode="auto">
          <a:xfrm>
            <a:off x="6858000" y="1261388"/>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Pretest probability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381B0E07-22EE-154D-BB4B-8654DCE8A142}"/>
              </a:ext>
            </a:extLst>
          </p:cNvPr>
          <p:cNvSpPr>
            <a:spLocks noGrp="1"/>
          </p:cNvSpPr>
          <p:nvPr>
            <p:ph type="title"/>
          </p:nvPr>
        </p:nvSpPr>
        <p:spPr>
          <a:xfrm>
            <a:off x="1314450" y="190500"/>
            <a:ext cx="6648450" cy="628650"/>
          </a:xfrm>
        </p:spPr>
        <p:txBody>
          <a:bodyPr/>
          <a:lstStyle/>
          <a:p>
            <a:r>
              <a:rPr lang="en-US" altLang="en-US" dirty="0">
                <a:latin typeface="+mn-lt"/>
                <a:ea typeface="ＭＳ Ｐゴシック" panose="020B0600070205080204" pitchFamily="34" charset="-128"/>
              </a:rPr>
              <a:t>Prevalence vs. Pretest probability</a:t>
            </a:r>
          </a:p>
        </p:txBody>
      </p:sp>
      <p:sp>
        <p:nvSpPr>
          <p:cNvPr id="34818" name="Content Placeholder 2">
            <a:extLst>
              <a:ext uri="{FF2B5EF4-FFF2-40B4-BE49-F238E27FC236}">
                <a16:creationId xmlns:a16="http://schemas.microsoft.com/office/drawing/2014/main" id="{F0FA76A9-941C-8D46-A8E2-E685A3B3D550}"/>
              </a:ext>
            </a:extLst>
          </p:cNvPr>
          <p:cNvSpPr>
            <a:spLocks noGrp="1"/>
          </p:cNvSpPr>
          <p:nvPr>
            <p:ph idx="1"/>
          </p:nvPr>
        </p:nvSpPr>
        <p:spPr>
          <a:xfrm>
            <a:off x="1217517" y="895350"/>
            <a:ext cx="7467600" cy="3086100"/>
          </a:xfrm>
        </p:spPr>
        <p:txBody>
          <a:bodyPr/>
          <a:lstStyle/>
          <a:p>
            <a:r>
              <a:rPr lang="en-US" altLang="en-US" dirty="0">
                <a:ea typeface="ＭＳ Ｐゴシック" panose="020B0600070205080204" pitchFamily="34" charset="-128"/>
              </a:rPr>
              <a:t>Prevalence= proportion with the disease at one point in time</a:t>
            </a:r>
          </a:p>
          <a:p>
            <a:pPr lvl="1"/>
            <a:r>
              <a:rPr lang="en-US" altLang="en-US" sz="2400" dirty="0">
                <a:ea typeface="ＭＳ Ｐゴシック" panose="020B0600070205080204" pitchFamily="34" charset="-128"/>
              </a:rPr>
              <a:t>Typically measured in populations</a:t>
            </a:r>
          </a:p>
          <a:p>
            <a:r>
              <a:rPr lang="en-US" altLang="en-US" dirty="0">
                <a:ea typeface="ＭＳ Ｐゴシック" panose="020B0600070205080204" pitchFamily="34" charset="-128"/>
              </a:rPr>
              <a:t>Pretest probability is the more general term</a:t>
            </a:r>
          </a:p>
          <a:p>
            <a:pPr lvl="1"/>
            <a:r>
              <a:rPr lang="en-US" altLang="en-US" sz="2400" dirty="0">
                <a:ea typeface="ＭＳ Ｐゴシック" panose="020B0600070205080204" pitchFamily="34" charset="-128"/>
              </a:rPr>
              <a:t>For screening tests, pretest probability = prevalence</a:t>
            </a:r>
          </a:p>
          <a:p>
            <a:pPr lvl="1"/>
            <a:r>
              <a:rPr lang="en-US" altLang="en-US" sz="2400" dirty="0">
                <a:ea typeface="ＭＳ Ｐゴシック" panose="020B0600070205080204" pitchFamily="34" charset="-128"/>
              </a:rPr>
              <a:t>For diagnostic tests, pretest probability incorporates history and physical exam items</a:t>
            </a:r>
          </a:p>
        </p:txBody>
      </p:sp>
      <p:sp>
        <p:nvSpPr>
          <p:cNvPr id="34819" name="Slide Number Placeholder 3">
            <a:extLst>
              <a:ext uri="{FF2B5EF4-FFF2-40B4-BE49-F238E27FC236}">
                <a16:creationId xmlns:a16="http://schemas.microsoft.com/office/drawing/2014/main" id="{EF4F8EAF-FC05-3044-8C94-49BD3A8220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6E0BF292-5184-374B-A361-B997B6A52ED5}" type="slidenum">
              <a:rPr lang="en-US" altLang="en-US" sz="1050">
                <a:latin typeface="Arial" panose="020B0604020202020204" pitchFamily="34" charset="0"/>
              </a:rPr>
              <a:pPr/>
              <a:t>11</a:t>
            </a:fld>
            <a:endParaRPr lang="en-US" altLang="en-US" sz="1050">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4F629DB9-A0EB-324C-A285-9833AC1217F2}"/>
              </a:ext>
            </a:extLst>
          </p:cNvPr>
          <p:cNvSpPr>
            <a:spLocks noGrp="1"/>
          </p:cNvSpPr>
          <p:nvPr>
            <p:ph type="title"/>
          </p:nvPr>
        </p:nvSpPr>
        <p:spPr/>
        <p:txBody>
          <a:bodyPr/>
          <a:lstStyle/>
          <a:p>
            <a:r>
              <a:rPr lang="en-US" altLang="en-US" dirty="0">
                <a:latin typeface="+mn-lt"/>
                <a:ea typeface="ＭＳ Ｐゴシック" panose="020B0600070205080204" pitchFamily="34" charset="-128"/>
              </a:rPr>
              <a:t>Post-test probability vs. Predictive value</a:t>
            </a:r>
          </a:p>
        </p:txBody>
      </p:sp>
      <p:sp>
        <p:nvSpPr>
          <p:cNvPr id="36866" name="Content Placeholder 2">
            <a:extLst>
              <a:ext uri="{FF2B5EF4-FFF2-40B4-BE49-F238E27FC236}">
                <a16:creationId xmlns:a16="http://schemas.microsoft.com/office/drawing/2014/main" id="{5A9AAC3C-1CB2-CF43-A8BF-61ED8B2C1A5D}"/>
              </a:ext>
            </a:extLst>
          </p:cNvPr>
          <p:cNvSpPr>
            <a:spLocks noGrp="1"/>
          </p:cNvSpPr>
          <p:nvPr>
            <p:ph idx="1"/>
          </p:nvPr>
        </p:nvSpPr>
        <p:spPr>
          <a:xfrm>
            <a:off x="1173163" y="1485900"/>
            <a:ext cx="6599237" cy="2000250"/>
          </a:xfrm>
        </p:spPr>
        <p:txBody>
          <a:bodyPr/>
          <a:lstStyle/>
          <a:p>
            <a:r>
              <a:rPr lang="en-US" altLang="en-US" dirty="0">
                <a:ea typeface="ＭＳ Ｐゴシック" panose="020B0600070205080204" pitchFamily="34" charset="-128"/>
              </a:rPr>
              <a:t>Post-test probability after a + test is the same as positive predictive value</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r>
              <a:rPr lang="en-US" altLang="en-US" dirty="0">
                <a:ea typeface="ＭＳ Ｐゴシック" panose="020B0600070205080204" pitchFamily="34" charset="-128"/>
              </a:rPr>
              <a:t>Post-test probability after a − test is</a:t>
            </a:r>
            <a:br>
              <a:rPr lang="en-US" altLang="en-US" dirty="0">
                <a:ea typeface="ＭＳ Ｐゴシック" panose="020B0600070205080204" pitchFamily="34" charset="-128"/>
              </a:rPr>
            </a:br>
            <a:r>
              <a:rPr lang="en-US" altLang="en-US" dirty="0">
                <a:ea typeface="ＭＳ Ｐゴシック" panose="020B0600070205080204" pitchFamily="34" charset="-128"/>
              </a:rPr>
              <a:t> </a:t>
            </a:r>
            <a:r>
              <a:rPr lang="en-US" altLang="en-US" dirty="0">
                <a:solidFill>
                  <a:srgbClr val="FF0000"/>
                </a:solidFill>
                <a:ea typeface="ＭＳ Ｐゴシック" panose="020B0600070205080204" pitchFamily="34" charset="-128"/>
              </a:rPr>
              <a:t>1−</a:t>
            </a:r>
            <a:r>
              <a:rPr lang="en-US" altLang="en-US" dirty="0">
                <a:ea typeface="ＭＳ Ｐゴシック" panose="020B0600070205080204" pitchFamily="34" charset="-128"/>
              </a:rPr>
              <a:t> negative predictive value</a:t>
            </a:r>
          </a:p>
        </p:txBody>
      </p:sp>
      <p:sp>
        <p:nvSpPr>
          <p:cNvPr id="36867" name="Slide Number Placeholder 3">
            <a:extLst>
              <a:ext uri="{FF2B5EF4-FFF2-40B4-BE49-F238E27FC236}">
                <a16:creationId xmlns:a16="http://schemas.microsoft.com/office/drawing/2014/main" id="{635FC9E2-38C0-4447-A614-9AF5943178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26437CD1-EB88-C443-A5BB-538F273E9621}" type="slidenum">
              <a:rPr lang="en-US" altLang="en-US" sz="1050">
                <a:latin typeface="Arial" panose="020B0604020202020204" pitchFamily="34" charset="0"/>
              </a:rPr>
              <a:pPr/>
              <a:t>12</a:t>
            </a:fld>
            <a:endParaRPr lang="en-US" altLang="en-US" sz="105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C099-F1AF-034C-8F4B-F995FBA52881}"/>
              </a:ext>
            </a:extLst>
          </p:cNvPr>
          <p:cNvSpPr>
            <a:spLocks noGrp="1"/>
          </p:cNvSpPr>
          <p:nvPr>
            <p:ph type="title"/>
          </p:nvPr>
        </p:nvSpPr>
        <p:spPr>
          <a:xfrm>
            <a:off x="1295400" y="895350"/>
            <a:ext cx="7772400" cy="857250"/>
          </a:xfrm>
        </p:spPr>
        <p:txBody>
          <a:bodyPr/>
          <a:lstStyle/>
          <a:p>
            <a:pPr algn="ctr" eaLnBrk="1" hangingPunct="1"/>
            <a:r>
              <a:rPr lang="en-US" sz="4000" b="1" dirty="0">
                <a:latin typeface="Arial" panose="020B0604020202020204" pitchFamily="34" charset="0"/>
                <a:ea typeface="ＭＳ Ｐゴシック" panose="020B0600070205080204" pitchFamily="34" charset="-128"/>
              </a:rPr>
              <a:t>2x2 Table method for obtaining posterior probability </a:t>
            </a:r>
          </a:p>
        </p:txBody>
      </p:sp>
      <p:sp>
        <p:nvSpPr>
          <p:cNvPr id="4" name="Slide Number Placeholder 3">
            <a:extLst>
              <a:ext uri="{FF2B5EF4-FFF2-40B4-BE49-F238E27FC236}">
                <a16:creationId xmlns:a16="http://schemas.microsoft.com/office/drawing/2014/main" id="{E0BCB9E5-B1AE-AB4D-9E80-0EB489BC12A5}"/>
              </a:ext>
            </a:extLst>
          </p:cNvPr>
          <p:cNvSpPr>
            <a:spLocks noGrp="1"/>
          </p:cNvSpPr>
          <p:nvPr>
            <p:ph type="sldNum" sz="quarter" idx="12"/>
          </p:nvPr>
        </p:nvSpPr>
        <p:spPr/>
        <p:txBody>
          <a:bodyPr/>
          <a:lstStyle/>
          <a:p>
            <a:fld id="{5967730F-64A0-5A46-A43B-62FCE09E4598}" type="slidenum">
              <a:rPr lang="en-US" altLang="en-US" smtClean="0"/>
              <a:pPr/>
              <a:t>13</a:t>
            </a:fld>
            <a:endParaRPr lang="en-US" altLang="en-US"/>
          </a:p>
        </p:txBody>
      </p:sp>
    </p:spTree>
    <p:extLst>
      <p:ext uri="{BB962C8B-B14F-4D97-AF65-F5344CB8AC3E}">
        <p14:creationId xmlns:p14="http://schemas.microsoft.com/office/powerpoint/2010/main" val="839717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3B157D1C-01E6-9140-9B8D-69202274FFD9}"/>
              </a:ext>
            </a:extLst>
          </p:cNvPr>
          <p:cNvSpPr>
            <a:spLocks noGrp="1"/>
          </p:cNvSpPr>
          <p:nvPr>
            <p:ph type="title"/>
          </p:nvPr>
        </p:nvSpPr>
        <p:spPr>
          <a:xfrm>
            <a:off x="1024359" y="94133"/>
            <a:ext cx="7924800" cy="579835"/>
          </a:xfrm>
        </p:spPr>
        <p:txBody>
          <a:bodyPr/>
          <a:lstStyle/>
          <a:p>
            <a:r>
              <a:rPr lang="en-US" altLang="en-US" sz="2400" dirty="0">
                <a:latin typeface="+mn-lt"/>
                <a:ea typeface="ＭＳ Ｐゴシック" panose="020B0600070205080204" pitchFamily="34" charset="-128"/>
              </a:rPr>
              <a:t>2×2 table method: screening mammography for 45-year-old woman.  1. Draw a table</a:t>
            </a:r>
          </a:p>
        </p:txBody>
      </p:sp>
      <p:sp>
        <p:nvSpPr>
          <p:cNvPr id="38914" name="Slide Number Placeholder 3">
            <a:extLst>
              <a:ext uri="{FF2B5EF4-FFF2-40B4-BE49-F238E27FC236}">
                <a16:creationId xmlns:a16="http://schemas.microsoft.com/office/drawing/2014/main" id="{D39ACD4E-8C39-CD48-BBD4-2CBD6BC130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639ADD42-27DE-1A49-8247-D941B1B773EE}" type="slidenum">
              <a:rPr lang="en-US" altLang="en-US" sz="1050">
                <a:latin typeface="Arial" panose="020B0604020202020204" pitchFamily="34" charset="0"/>
              </a:rPr>
              <a:pPr/>
              <a:t>14</a:t>
            </a:fld>
            <a:endParaRPr lang="en-US" altLang="en-US" sz="1050">
              <a:latin typeface="Arial" panose="020B0604020202020204" pitchFamily="34" charset="0"/>
            </a:endParaRPr>
          </a:p>
        </p:txBody>
      </p:sp>
      <p:sp>
        <p:nvSpPr>
          <p:cNvPr id="6" name="Text Placeholder 5">
            <a:extLst>
              <a:ext uri="{FF2B5EF4-FFF2-40B4-BE49-F238E27FC236}">
                <a16:creationId xmlns:a16="http://schemas.microsoft.com/office/drawing/2014/main" id="{0625D60F-1036-2B4E-89DA-8F51B30CBC39}"/>
              </a:ext>
            </a:extLst>
          </p:cNvPr>
          <p:cNvSpPr>
            <a:spLocks noGrp="1"/>
          </p:cNvSpPr>
          <p:nvPr>
            <p:ph type="body" idx="4294967295"/>
          </p:nvPr>
        </p:nvSpPr>
        <p:spPr>
          <a:xfrm>
            <a:off x="2000250" y="1314450"/>
            <a:ext cx="5829300" cy="2457450"/>
          </a:xfrm>
        </p:spPr>
        <p:txBody>
          <a:bodyPr/>
          <a:lstStyle/>
          <a:p>
            <a:pPr>
              <a:buFont typeface="Monotype Sorts" pitchFamily="1" charset="2"/>
              <a:buNone/>
              <a:defRPr/>
            </a:pPr>
            <a:endParaRPr lang="en-US" sz="3300" dirty="0">
              <a:solidFill>
                <a:schemeClr val="tx2"/>
              </a:solidFill>
              <a:latin typeface="+mj-lt"/>
            </a:endParaRPr>
          </a:p>
          <a:p>
            <a:pPr>
              <a:buFont typeface="Monotype Sorts" pitchFamily="1" charset="2"/>
              <a:buChar char="n"/>
              <a:defRPr/>
            </a:pPr>
            <a:endParaRPr lang="en-US" sz="3300" dirty="0">
              <a:solidFill>
                <a:schemeClr val="tx2"/>
              </a:solidFill>
              <a:latin typeface="+mj-lt"/>
            </a:endParaRPr>
          </a:p>
          <a:p>
            <a:pPr>
              <a:buFont typeface="Monotype Sorts" pitchFamily="1" charset="2"/>
              <a:buChar char="n"/>
              <a:defRPr/>
            </a:pPr>
            <a:endParaRPr lang="en-US" sz="3300" dirty="0">
              <a:solidFill>
                <a:schemeClr val="tx2"/>
              </a:solidFill>
              <a:latin typeface="+mj-lt"/>
            </a:endParaRPr>
          </a:p>
          <a:p>
            <a:pPr>
              <a:buFont typeface="Monotype Sorts" pitchFamily="1" charset="2"/>
              <a:buChar char="n"/>
              <a:defRPr/>
            </a:pPr>
            <a:endParaRPr lang="en-US" sz="3300" dirty="0">
              <a:solidFill>
                <a:schemeClr val="tx2"/>
              </a:solidFill>
              <a:latin typeface="+mj-lt"/>
            </a:endParaRPr>
          </a:p>
          <a:p>
            <a:pPr>
              <a:buFont typeface="Monotype Sorts" pitchFamily="1" charset="2"/>
              <a:buChar char="n"/>
              <a:defRPr/>
            </a:pPr>
            <a:endParaRPr lang="en-US" sz="1800" dirty="0">
              <a:solidFill>
                <a:schemeClr val="tx2"/>
              </a:solidFill>
              <a:latin typeface="+mj-lt"/>
            </a:endParaRPr>
          </a:p>
          <a:p>
            <a:pPr>
              <a:buFont typeface="Monotype Sorts" pitchFamily="1" charset="2"/>
              <a:buChar char="n"/>
              <a:defRPr/>
            </a:pPr>
            <a:r>
              <a:rPr lang="en-US" sz="1800" dirty="0">
                <a:solidFill>
                  <a:schemeClr val="tx2"/>
                </a:solidFill>
                <a:latin typeface="+mj-lt"/>
              </a:rPr>
              <a:t>Pretest probability 2.8/1000</a:t>
            </a:r>
            <a:endParaRPr lang="en-US" sz="1800" dirty="0"/>
          </a:p>
          <a:p>
            <a:pPr>
              <a:buFont typeface="Monotype Sorts" pitchFamily="1" charset="2"/>
              <a:buChar char="n"/>
              <a:defRPr/>
            </a:pPr>
            <a:r>
              <a:rPr lang="en-US" sz="1800" dirty="0">
                <a:solidFill>
                  <a:schemeClr val="tx2"/>
                </a:solidFill>
                <a:latin typeface="+mj-lt"/>
              </a:rPr>
              <a:t>Sensitivity 75%, </a:t>
            </a:r>
            <a:endParaRPr lang="en-US" sz="1800" dirty="0"/>
          </a:p>
          <a:p>
            <a:pPr>
              <a:buFont typeface="Monotype Sorts" pitchFamily="1" charset="2"/>
              <a:buChar char="n"/>
              <a:defRPr/>
            </a:pPr>
            <a:r>
              <a:rPr lang="en-US" sz="1800" dirty="0">
                <a:solidFill>
                  <a:schemeClr val="tx2"/>
                </a:solidFill>
                <a:latin typeface="+mj-lt"/>
              </a:rPr>
              <a:t>Specificity 93%</a:t>
            </a:r>
          </a:p>
        </p:txBody>
      </p:sp>
      <p:sp>
        <p:nvSpPr>
          <p:cNvPr id="38916" name="Content Placeholder 6">
            <a:extLst>
              <a:ext uri="{FF2B5EF4-FFF2-40B4-BE49-F238E27FC236}">
                <a16:creationId xmlns:a16="http://schemas.microsoft.com/office/drawing/2014/main" id="{FD7C3F74-FF77-2B4F-88EC-26D8B3762458}"/>
              </a:ext>
            </a:extLst>
          </p:cNvPr>
          <p:cNvSpPr>
            <a:spLocks noGrp="1"/>
          </p:cNvSpPr>
          <p:nvPr>
            <p:ph idx="1"/>
          </p:nvPr>
        </p:nvSpPr>
        <p:spPr>
          <a:xfrm>
            <a:off x="2022872" y="1485900"/>
            <a:ext cx="5829300" cy="24003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83349463-8493-F34B-A70C-3804A2459718}"/>
              </a:ext>
            </a:extLst>
          </p:cNvPr>
          <p:cNvGraphicFramePr>
            <a:graphicFrameLocks noGrp="1"/>
          </p:cNvGraphicFramePr>
          <p:nvPr>
            <p:extLst>
              <p:ext uri="{D42A27DB-BD31-4B8C-83A1-F6EECF244321}">
                <p14:modId xmlns:p14="http://schemas.microsoft.com/office/powerpoint/2010/main" val="1008758787"/>
              </p:ext>
            </p:extLst>
          </p:nvPr>
        </p:nvGraphicFramePr>
        <p:xfrm>
          <a:off x="1981199" y="819150"/>
          <a:ext cx="5943601" cy="3192065"/>
        </p:xfrm>
        <a:graphic>
          <a:graphicData uri="http://schemas.openxmlformats.org/drawingml/2006/table">
            <a:tbl>
              <a:tblPr/>
              <a:tblGrid>
                <a:gridCol w="976313">
                  <a:extLst>
                    <a:ext uri="{9D8B030D-6E8A-4147-A177-3AD203B41FA5}">
                      <a16:colId xmlns:a16="http://schemas.microsoft.com/office/drawing/2014/main" val="20000"/>
                    </a:ext>
                  </a:extLst>
                </a:gridCol>
                <a:gridCol w="1023938">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487002">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1606">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487002">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Mammography</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Positive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487002">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Negative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83945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29F7837-33C4-044D-84A5-C8C346380CFC}"/>
              </a:ext>
            </a:extLst>
          </p:cNvPr>
          <p:cNvSpPr>
            <a:spLocks noGrp="1"/>
          </p:cNvSpPr>
          <p:nvPr>
            <p:ph type="title"/>
          </p:nvPr>
        </p:nvSpPr>
        <p:spPr>
          <a:xfrm>
            <a:off x="1828800" y="0"/>
            <a:ext cx="5829300" cy="571500"/>
          </a:xfrm>
        </p:spPr>
        <p:txBody>
          <a:bodyPr/>
          <a:lstStyle/>
          <a:p>
            <a:r>
              <a:rPr lang="en-US" altLang="en-US" dirty="0">
                <a:latin typeface="+mn-lt"/>
                <a:ea typeface="ＭＳ Ｐゴシック" panose="020B0600070205080204" pitchFamily="34" charset="-128"/>
              </a:rPr>
              <a:t>Virtual Audience Participation</a:t>
            </a:r>
          </a:p>
        </p:txBody>
      </p:sp>
      <p:sp>
        <p:nvSpPr>
          <p:cNvPr id="3" name="Content Placeholder 2">
            <a:extLst>
              <a:ext uri="{FF2B5EF4-FFF2-40B4-BE49-F238E27FC236}">
                <a16:creationId xmlns:a16="http://schemas.microsoft.com/office/drawing/2014/main" id="{FE5B2AC8-6CE8-B84D-BDB6-ACC6ED0DB1B8}"/>
              </a:ext>
            </a:extLst>
          </p:cNvPr>
          <p:cNvSpPr>
            <a:spLocks noGrp="1"/>
          </p:cNvSpPr>
          <p:nvPr>
            <p:ph idx="1"/>
          </p:nvPr>
        </p:nvSpPr>
        <p:spPr>
          <a:xfrm>
            <a:off x="1066800" y="628650"/>
            <a:ext cx="7848600" cy="4400550"/>
          </a:xfrm>
          <a:ln>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buFont typeface="Monotype Sorts" charset="2"/>
              <a:buChar char="n"/>
              <a:defRPr/>
            </a:pPr>
            <a:r>
              <a:rPr lang="en-US" sz="2100" dirty="0"/>
              <a:t>Given these parameters, if her mammogram is “positive,” what is the (“post-test”) probability that she has invasive breast cancer?</a:t>
            </a:r>
          </a:p>
          <a:p>
            <a:pPr lvl="1">
              <a:defRPr/>
            </a:pPr>
            <a:r>
              <a:rPr lang="en-US" dirty="0">
                <a:cs typeface="ＭＳ Ｐゴシック" charset="-128"/>
              </a:rPr>
              <a:t>Pretest probability 2.8/1000</a:t>
            </a:r>
          </a:p>
          <a:p>
            <a:pPr lvl="1">
              <a:defRPr/>
            </a:pPr>
            <a:r>
              <a:rPr lang="en-US" dirty="0">
                <a:cs typeface="ＭＳ Ｐゴシック" charset="-128"/>
              </a:rPr>
              <a:t>Sensitivity 75%</a:t>
            </a:r>
          </a:p>
          <a:p>
            <a:pPr lvl="1">
              <a:defRPr/>
            </a:pPr>
            <a:r>
              <a:rPr lang="en-US" dirty="0">
                <a:cs typeface="ＭＳ Ｐゴシック" charset="-128"/>
              </a:rPr>
              <a:t>Specificity 93%</a:t>
            </a:r>
          </a:p>
          <a:p>
            <a:pPr marL="2014538" lvl="5" indent="-385763">
              <a:buFont typeface="+mj-lt"/>
              <a:buAutoNum type="alphaUcPeriod"/>
              <a:defRPr/>
            </a:pPr>
            <a:r>
              <a:rPr lang="en-US" sz="2100" dirty="0"/>
              <a:t> &lt; 5%</a:t>
            </a:r>
          </a:p>
          <a:p>
            <a:pPr marL="2014538" lvl="5" indent="-385763">
              <a:buFont typeface="+mj-lt"/>
              <a:buAutoNum type="alphaUcPeriod"/>
              <a:defRPr/>
            </a:pPr>
            <a:r>
              <a:rPr lang="en-US" sz="2100" dirty="0"/>
              <a:t>5 to  &lt;20%</a:t>
            </a:r>
          </a:p>
          <a:p>
            <a:pPr marL="2014538" lvl="5" indent="-385763">
              <a:buFont typeface="+mj-lt"/>
              <a:buAutoNum type="alphaUcPeriod"/>
              <a:defRPr/>
            </a:pPr>
            <a:r>
              <a:rPr lang="en-US" sz="2100" dirty="0"/>
              <a:t>20 to  &lt;50%</a:t>
            </a:r>
          </a:p>
          <a:p>
            <a:pPr marL="2014538" lvl="5" indent="-385763">
              <a:buFont typeface="+mj-lt"/>
              <a:buAutoNum type="alphaUcPeriod"/>
              <a:defRPr/>
            </a:pPr>
            <a:r>
              <a:rPr lang="en-US" sz="2100" dirty="0"/>
              <a:t>50 to &lt;80%</a:t>
            </a:r>
          </a:p>
          <a:p>
            <a:pPr marL="2014538" lvl="5" indent="-385763">
              <a:buFont typeface="+mj-lt"/>
              <a:buAutoNum type="alphaUcPeriod"/>
              <a:defRPr/>
            </a:pPr>
            <a:r>
              <a:rPr lang="en-US" sz="2100" dirty="0"/>
              <a:t>≥ 80%.</a:t>
            </a:r>
          </a:p>
          <a:p>
            <a:pPr>
              <a:buFont typeface="Monotype Sorts" charset="2"/>
              <a:buChar char="n"/>
              <a:defRPr/>
            </a:pPr>
            <a:endParaRPr lang="en-US" dirty="0"/>
          </a:p>
          <a:p>
            <a:pPr>
              <a:buFont typeface="Monotype Sorts" charset="2"/>
              <a:buChar char="n"/>
              <a:defRPr/>
            </a:pPr>
            <a:endParaRPr lang="en-US" dirty="0"/>
          </a:p>
        </p:txBody>
      </p:sp>
      <p:sp>
        <p:nvSpPr>
          <p:cNvPr id="40963" name="Slide Number Placeholder 3">
            <a:extLst>
              <a:ext uri="{FF2B5EF4-FFF2-40B4-BE49-F238E27FC236}">
                <a16:creationId xmlns:a16="http://schemas.microsoft.com/office/drawing/2014/main" id="{71F6623D-B9F8-F246-A88A-440250D5F7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601F7708-48A4-564A-95A2-93CE756E29BE}" type="slidenum">
              <a:rPr lang="en-US" altLang="en-US" sz="1050">
                <a:latin typeface="Arial" panose="020B0604020202020204" pitchFamily="34" charset="0"/>
              </a:rPr>
              <a:pPr/>
              <a:t>15</a:t>
            </a:fld>
            <a:endParaRPr lang="en-US" altLang="en-US" sz="1050">
              <a:latin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28910286-140E-F548-B9DD-782AA0196678}"/>
              </a:ext>
            </a:extLst>
          </p:cNvPr>
          <p:cNvSpPr>
            <a:spLocks noGrp="1"/>
          </p:cNvSpPr>
          <p:nvPr>
            <p:ph type="title"/>
          </p:nvPr>
        </p:nvSpPr>
        <p:spPr>
          <a:xfrm>
            <a:off x="1657350" y="197011"/>
            <a:ext cx="6877050" cy="571500"/>
          </a:xfrm>
        </p:spPr>
        <p:txBody>
          <a:bodyPr/>
          <a:lstStyle/>
          <a:p>
            <a:r>
              <a:rPr lang="en-US" altLang="en-US" sz="2100" dirty="0">
                <a:latin typeface="+mn-lt"/>
                <a:ea typeface="ＭＳ Ｐゴシック" panose="020B0600070205080204" pitchFamily="34" charset="-128"/>
              </a:rPr>
              <a:t>2x2 table method: screening mammography for 45-year-old woman.  2.  Put a big number in the corner</a:t>
            </a:r>
          </a:p>
        </p:txBody>
      </p:sp>
      <p:sp>
        <p:nvSpPr>
          <p:cNvPr id="47106" name="Slide Number Placeholder 3">
            <a:extLst>
              <a:ext uri="{FF2B5EF4-FFF2-40B4-BE49-F238E27FC236}">
                <a16:creationId xmlns:a16="http://schemas.microsoft.com/office/drawing/2014/main" id="{97D2D1AA-BE5B-E148-9513-328EDAD3AE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C58F8A8D-1CB7-9949-993D-2BBF04EAB050}" type="slidenum">
              <a:rPr lang="en-US" altLang="en-US" sz="1050">
                <a:latin typeface="Arial" panose="020B0604020202020204" pitchFamily="34" charset="0"/>
              </a:rPr>
              <a:pPr/>
              <a:t>16</a:t>
            </a:fld>
            <a:endParaRPr lang="en-US" altLang="en-US" sz="1050">
              <a:latin typeface="Arial" panose="020B0604020202020204" pitchFamily="34" charset="0"/>
            </a:endParaRPr>
          </a:p>
        </p:txBody>
      </p:sp>
      <p:sp>
        <p:nvSpPr>
          <p:cNvPr id="47107" name="Text Placeholder 5">
            <a:extLst>
              <a:ext uri="{FF2B5EF4-FFF2-40B4-BE49-F238E27FC236}">
                <a16:creationId xmlns:a16="http://schemas.microsoft.com/office/drawing/2014/main" id="{945A4B42-1CE1-D340-A536-72712EC8C7E9}"/>
              </a:ext>
            </a:extLst>
          </p:cNvPr>
          <p:cNvSpPr>
            <a:spLocks noGrp="1"/>
          </p:cNvSpPr>
          <p:nvPr>
            <p:ph type="body" idx="4294967295"/>
          </p:nvPr>
        </p:nvSpPr>
        <p:spPr>
          <a:xfrm>
            <a:off x="2000250" y="1314450"/>
            <a:ext cx="5829300" cy="2457450"/>
          </a:xfrm>
        </p:spPr>
        <p:txBody>
          <a:bodyPr/>
          <a:lstStyle/>
          <a:p>
            <a:pPr>
              <a:buFont typeface="Monotype Sorts" pitchFamily="2" charset="2"/>
              <a:buNone/>
            </a:pPr>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1800">
              <a:solidFill>
                <a:schemeClr val="tx2"/>
              </a:solidFill>
              <a:latin typeface="Times New Roman" panose="02020603050405020304" pitchFamily="18" charset="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Sensitivity 75%</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47108" name="Content Placeholder 6">
            <a:extLst>
              <a:ext uri="{FF2B5EF4-FFF2-40B4-BE49-F238E27FC236}">
                <a16:creationId xmlns:a16="http://schemas.microsoft.com/office/drawing/2014/main" id="{47F41B5E-01CE-A741-98A8-553899EF0D9E}"/>
              </a:ext>
            </a:extLst>
          </p:cNvPr>
          <p:cNvSpPr>
            <a:spLocks noGrp="1"/>
          </p:cNvSpPr>
          <p:nvPr>
            <p:ph idx="1"/>
          </p:nvPr>
        </p:nvSpPr>
        <p:spPr>
          <a:xfrm>
            <a:off x="2022872" y="1485900"/>
            <a:ext cx="5829300" cy="24003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E0268B0A-DCAB-3B46-9F79-BADA89BE2FF5}"/>
              </a:ext>
            </a:extLst>
          </p:cNvPr>
          <p:cNvGraphicFramePr>
            <a:graphicFrameLocks noGrp="1"/>
          </p:cNvGraphicFramePr>
          <p:nvPr/>
        </p:nvGraphicFramePr>
        <p:xfrm>
          <a:off x="1885950" y="800101"/>
          <a:ext cx="5943601" cy="3192065"/>
        </p:xfrm>
        <a:graphic>
          <a:graphicData uri="http://schemas.openxmlformats.org/drawingml/2006/table">
            <a:tbl>
              <a:tblPr/>
              <a:tblGrid>
                <a:gridCol w="976313">
                  <a:extLst>
                    <a:ext uri="{9D8B030D-6E8A-4147-A177-3AD203B41FA5}">
                      <a16:colId xmlns:a16="http://schemas.microsoft.com/office/drawing/2014/main" val="20000"/>
                    </a:ext>
                  </a:extLst>
                </a:gridCol>
                <a:gridCol w="1023938">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487002">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1606">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487002">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Mammography</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Positive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487002">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Negative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83945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BEB0C63F-7D3F-3F4D-A4A0-E34DA332AD8E}"/>
              </a:ext>
            </a:extLst>
          </p:cNvPr>
          <p:cNvSpPr>
            <a:spLocks noGrp="1"/>
          </p:cNvSpPr>
          <p:nvPr>
            <p:ph type="title"/>
          </p:nvPr>
        </p:nvSpPr>
        <p:spPr>
          <a:xfrm>
            <a:off x="1143000" y="114300"/>
            <a:ext cx="7239000" cy="400050"/>
          </a:xfrm>
        </p:spPr>
        <p:txBody>
          <a:bodyPr/>
          <a:lstStyle/>
          <a:p>
            <a:r>
              <a:rPr lang="en-US" altLang="en-US" sz="2100" dirty="0">
                <a:latin typeface="+mn-lt"/>
                <a:ea typeface="ＭＳ Ｐゴシック" panose="020B0600070205080204" pitchFamily="34" charset="-128"/>
              </a:rPr>
              <a:t>2x2 table method: screening mammography for 45-year-old woman.  3.  Get the total N with disease</a:t>
            </a:r>
          </a:p>
        </p:txBody>
      </p:sp>
      <p:sp>
        <p:nvSpPr>
          <p:cNvPr id="49154" name="Slide Number Placeholder 3">
            <a:extLst>
              <a:ext uri="{FF2B5EF4-FFF2-40B4-BE49-F238E27FC236}">
                <a16:creationId xmlns:a16="http://schemas.microsoft.com/office/drawing/2014/main" id="{8C55E146-2EB9-4F46-8C94-066F1F2F56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66B1C2F4-0A9A-A14F-8F69-F3169A03D98B}" type="slidenum">
              <a:rPr lang="en-US" altLang="en-US" sz="1050">
                <a:latin typeface="Arial" panose="020B0604020202020204" pitchFamily="34" charset="0"/>
              </a:rPr>
              <a:pPr/>
              <a:t>17</a:t>
            </a:fld>
            <a:endParaRPr lang="en-US" altLang="en-US" sz="1050">
              <a:latin typeface="Arial" panose="020B0604020202020204" pitchFamily="34" charset="0"/>
            </a:endParaRPr>
          </a:p>
        </p:txBody>
      </p:sp>
      <p:sp>
        <p:nvSpPr>
          <p:cNvPr id="49155" name="Text Placeholder 5">
            <a:extLst>
              <a:ext uri="{FF2B5EF4-FFF2-40B4-BE49-F238E27FC236}">
                <a16:creationId xmlns:a16="http://schemas.microsoft.com/office/drawing/2014/main" id="{034F14EA-3383-7749-8AD3-98915C7DDCAE}"/>
              </a:ext>
            </a:extLst>
          </p:cNvPr>
          <p:cNvSpPr>
            <a:spLocks noGrp="1"/>
          </p:cNvSpPr>
          <p:nvPr>
            <p:ph type="body" idx="4294967295"/>
          </p:nvPr>
        </p:nvSpPr>
        <p:spPr>
          <a:xfrm>
            <a:off x="2000250" y="1314450"/>
            <a:ext cx="5829300" cy="2457450"/>
          </a:xfrm>
        </p:spPr>
        <p:txBody>
          <a:bodyPr/>
          <a:lstStyle/>
          <a:p>
            <a:pPr>
              <a:buFont typeface="Monotype Sorts" pitchFamily="2" charset="2"/>
              <a:buNone/>
            </a:pPr>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1800">
              <a:solidFill>
                <a:schemeClr val="tx2"/>
              </a:solidFill>
              <a:latin typeface="Times New Roman" panose="02020603050405020304" pitchFamily="18" charset="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Sensitivity 75%</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49156" name="Content Placeholder 6">
            <a:extLst>
              <a:ext uri="{FF2B5EF4-FFF2-40B4-BE49-F238E27FC236}">
                <a16:creationId xmlns:a16="http://schemas.microsoft.com/office/drawing/2014/main" id="{520E4C23-16BF-754D-9ACC-5D2560D66208}"/>
              </a:ext>
            </a:extLst>
          </p:cNvPr>
          <p:cNvSpPr>
            <a:spLocks noGrp="1"/>
          </p:cNvSpPr>
          <p:nvPr>
            <p:ph idx="1"/>
          </p:nvPr>
        </p:nvSpPr>
        <p:spPr>
          <a:xfrm>
            <a:off x="2022872" y="1485900"/>
            <a:ext cx="5829300" cy="24003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4207764E-0059-454B-B3BD-DA2509E47663}"/>
              </a:ext>
            </a:extLst>
          </p:cNvPr>
          <p:cNvGraphicFramePr>
            <a:graphicFrameLocks noGrp="1"/>
          </p:cNvGraphicFramePr>
          <p:nvPr/>
        </p:nvGraphicFramePr>
        <p:xfrm>
          <a:off x="1885950" y="800101"/>
          <a:ext cx="5943601" cy="3192065"/>
        </p:xfrm>
        <a:graphic>
          <a:graphicData uri="http://schemas.openxmlformats.org/drawingml/2006/table">
            <a:tbl>
              <a:tblPr/>
              <a:tblGrid>
                <a:gridCol w="976313">
                  <a:extLst>
                    <a:ext uri="{9D8B030D-6E8A-4147-A177-3AD203B41FA5}">
                      <a16:colId xmlns:a16="http://schemas.microsoft.com/office/drawing/2014/main" val="20000"/>
                    </a:ext>
                  </a:extLst>
                </a:gridCol>
                <a:gridCol w="1023938">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487002">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1606">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487002">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Mammography</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Positive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487002">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Negative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83945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28</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767DAF8B-FD48-AC4B-A014-8C4454755ED6}"/>
              </a:ext>
            </a:extLst>
          </p:cNvPr>
          <p:cNvSpPr>
            <a:spLocks noGrp="1"/>
          </p:cNvSpPr>
          <p:nvPr>
            <p:ph type="title"/>
          </p:nvPr>
        </p:nvSpPr>
        <p:spPr>
          <a:xfrm>
            <a:off x="1143000" y="57150"/>
            <a:ext cx="7239000" cy="571500"/>
          </a:xfrm>
        </p:spPr>
        <p:txBody>
          <a:bodyPr/>
          <a:lstStyle/>
          <a:p>
            <a:r>
              <a:rPr lang="en-US" altLang="en-US" sz="2100" dirty="0">
                <a:latin typeface="+mn-lt"/>
                <a:ea typeface="ＭＳ Ｐゴシック" panose="020B0600070205080204" pitchFamily="34" charset="-128"/>
              </a:rPr>
              <a:t>2x2 table method: screening mammography for 45-year-old woman.  4.  Use sensitivity to get true +</a:t>
            </a:r>
          </a:p>
        </p:txBody>
      </p:sp>
      <p:sp>
        <p:nvSpPr>
          <p:cNvPr id="51202" name="Slide Number Placeholder 3">
            <a:extLst>
              <a:ext uri="{FF2B5EF4-FFF2-40B4-BE49-F238E27FC236}">
                <a16:creationId xmlns:a16="http://schemas.microsoft.com/office/drawing/2014/main" id="{07EE9493-890A-3946-BCB7-4EAF75ACCF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D6886D1A-3BCE-6F44-AA41-95BA47D2A2BB}" type="slidenum">
              <a:rPr lang="en-US" altLang="en-US" sz="1050">
                <a:latin typeface="Arial" panose="020B0604020202020204" pitchFamily="34" charset="0"/>
              </a:rPr>
              <a:pPr/>
              <a:t>18</a:t>
            </a:fld>
            <a:endParaRPr lang="en-US" altLang="en-US" sz="1050">
              <a:latin typeface="Arial" panose="020B0604020202020204" pitchFamily="34" charset="0"/>
            </a:endParaRPr>
          </a:p>
        </p:txBody>
      </p:sp>
      <p:sp>
        <p:nvSpPr>
          <p:cNvPr id="51203" name="Text Placeholder 5">
            <a:extLst>
              <a:ext uri="{FF2B5EF4-FFF2-40B4-BE49-F238E27FC236}">
                <a16:creationId xmlns:a16="http://schemas.microsoft.com/office/drawing/2014/main" id="{99CBA340-A53B-884E-BF89-6D3CB6BCFE64}"/>
              </a:ext>
            </a:extLst>
          </p:cNvPr>
          <p:cNvSpPr>
            <a:spLocks noGrp="1"/>
          </p:cNvSpPr>
          <p:nvPr>
            <p:ph type="body" idx="4294967295"/>
          </p:nvPr>
        </p:nvSpPr>
        <p:spPr>
          <a:xfrm>
            <a:off x="2000250" y="1314450"/>
            <a:ext cx="5829300" cy="2457450"/>
          </a:xfrm>
        </p:spPr>
        <p:txBody>
          <a:bodyPr/>
          <a:lstStyle/>
          <a:p>
            <a:pPr>
              <a:buFont typeface="Monotype Sorts" pitchFamily="2" charset="2"/>
              <a:buNone/>
            </a:pPr>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1800">
              <a:solidFill>
                <a:schemeClr val="tx2"/>
              </a:solidFill>
              <a:latin typeface="Times New Roman" panose="02020603050405020304" pitchFamily="18" charset="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Sensitivity 75%</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51204" name="Content Placeholder 6">
            <a:extLst>
              <a:ext uri="{FF2B5EF4-FFF2-40B4-BE49-F238E27FC236}">
                <a16:creationId xmlns:a16="http://schemas.microsoft.com/office/drawing/2014/main" id="{F1CDA95F-CC57-D648-82D5-34F51C9D8462}"/>
              </a:ext>
            </a:extLst>
          </p:cNvPr>
          <p:cNvSpPr>
            <a:spLocks noGrp="1"/>
          </p:cNvSpPr>
          <p:nvPr>
            <p:ph idx="1"/>
          </p:nvPr>
        </p:nvSpPr>
        <p:spPr>
          <a:xfrm>
            <a:off x="2022872" y="1485900"/>
            <a:ext cx="5829300" cy="24003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9DEE12B4-E384-354E-865F-ABC90BEB6095}"/>
              </a:ext>
            </a:extLst>
          </p:cNvPr>
          <p:cNvGraphicFramePr>
            <a:graphicFrameLocks noGrp="1"/>
          </p:cNvGraphicFramePr>
          <p:nvPr/>
        </p:nvGraphicFramePr>
        <p:xfrm>
          <a:off x="1885950" y="800101"/>
          <a:ext cx="5943601" cy="3192065"/>
        </p:xfrm>
        <a:graphic>
          <a:graphicData uri="http://schemas.openxmlformats.org/drawingml/2006/table">
            <a:tbl>
              <a:tblPr/>
              <a:tblGrid>
                <a:gridCol w="976313">
                  <a:extLst>
                    <a:ext uri="{9D8B030D-6E8A-4147-A177-3AD203B41FA5}">
                      <a16:colId xmlns:a16="http://schemas.microsoft.com/office/drawing/2014/main" val="20000"/>
                    </a:ext>
                  </a:extLst>
                </a:gridCol>
                <a:gridCol w="1023938">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487002">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1606">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487002">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Mammography</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Positive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21</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487002">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Negative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83945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835B5407-34C2-A74C-A6F3-8A6BA7BED45C}"/>
              </a:ext>
            </a:extLst>
          </p:cNvPr>
          <p:cNvSpPr>
            <a:spLocks noGrp="1"/>
          </p:cNvSpPr>
          <p:nvPr>
            <p:ph type="title"/>
          </p:nvPr>
        </p:nvSpPr>
        <p:spPr>
          <a:xfrm>
            <a:off x="1143000" y="114300"/>
            <a:ext cx="7010400" cy="400050"/>
          </a:xfrm>
        </p:spPr>
        <p:txBody>
          <a:bodyPr/>
          <a:lstStyle/>
          <a:p>
            <a:r>
              <a:rPr lang="en-US" altLang="en-US" sz="2100" dirty="0">
                <a:latin typeface="+mn-lt"/>
                <a:ea typeface="ＭＳ Ｐゴシック" panose="020B0600070205080204" pitchFamily="34" charset="-128"/>
              </a:rPr>
              <a:t>2x2 table method: screening mammography for 45-year-old woman. 5. Subtract to get false −</a:t>
            </a:r>
          </a:p>
        </p:txBody>
      </p:sp>
      <p:sp>
        <p:nvSpPr>
          <p:cNvPr id="53250" name="Slide Number Placeholder 3">
            <a:extLst>
              <a:ext uri="{FF2B5EF4-FFF2-40B4-BE49-F238E27FC236}">
                <a16:creationId xmlns:a16="http://schemas.microsoft.com/office/drawing/2014/main" id="{AE2E4BB4-033F-6F46-A872-3E0C40A737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5F04267C-4053-694A-89ED-41C83D04D44F}" type="slidenum">
              <a:rPr lang="en-US" altLang="en-US" sz="1050">
                <a:latin typeface="Arial" panose="020B0604020202020204" pitchFamily="34" charset="0"/>
              </a:rPr>
              <a:pPr/>
              <a:t>19</a:t>
            </a:fld>
            <a:endParaRPr lang="en-US" altLang="en-US" sz="1050">
              <a:latin typeface="Arial" panose="020B0604020202020204" pitchFamily="34" charset="0"/>
            </a:endParaRPr>
          </a:p>
        </p:txBody>
      </p:sp>
      <p:sp>
        <p:nvSpPr>
          <p:cNvPr id="53251" name="Text Placeholder 5">
            <a:extLst>
              <a:ext uri="{FF2B5EF4-FFF2-40B4-BE49-F238E27FC236}">
                <a16:creationId xmlns:a16="http://schemas.microsoft.com/office/drawing/2014/main" id="{B07953A1-63EE-6040-A7D8-74EE5277E4E4}"/>
              </a:ext>
            </a:extLst>
          </p:cNvPr>
          <p:cNvSpPr>
            <a:spLocks noGrp="1"/>
          </p:cNvSpPr>
          <p:nvPr>
            <p:ph type="body" idx="4294967295"/>
          </p:nvPr>
        </p:nvSpPr>
        <p:spPr>
          <a:xfrm>
            <a:off x="2000250" y="1314450"/>
            <a:ext cx="5829300" cy="2457450"/>
          </a:xfrm>
        </p:spPr>
        <p:txBody>
          <a:bodyPr/>
          <a:lstStyle/>
          <a:p>
            <a:pPr>
              <a:buFont typeface="Monotype Sorts" pitchFamily="2" charset="2"/>
              <a:buNone/>
            </a:pPr>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1800">
              <a:solidFill>
                <a:schemeClr val="tx2"/>
              </a:solidFill>
              <a:latin typeface="Times New Roman" panose="02020603050405020304" pitchFamily="18" charset="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Sensitivity 75%</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53252" name="Content Placeholder 6">
            <a:extLst>
              <a:ext uri="{FF2B5EF4-FFF2-40B4-BE49-F238E27FC236}">
                <a16:creationId xmlns:a16="http://schemas.microsoft.com/office/drawing/2014/main" id="{88E528F3-EC66-CC4D-A508-6A566BD1E744}"/>
              </a:ext>
            </a:extLst>
          </p:cNvPr>
          <p:cNvSpPr>
            <a:spLocks noGrp="1"/>
          </p:cNvSpPr>
          <p:nvPr>
            <p:ph idx="1"/>
          </p:nvPr>
        </p:nvSpPr>
        <p:spPr>
          <a:xfrm>
            <a:off x="2022872" y="1485900"/>
            <a:ext cx="5829300" cy="24003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A5244014-8B57-F14E-B633-CA96E5A23E5B}"/>
              </a:ext>
            </a:extLst>
          </p:cNvPr>
          <p:cNvGraphicFramePr>
            <a:graphicFrameLocks noGrp="1"/>
          </p:cNvGraphicFramePr>
          <p:nvPr/>
        </p:nvGraphicFramePr>
        <p:xfrm>
          <a:off x="1885950" y="800101"/>
          <a:ext cx="5943601" cy="3192065"/>
        </p:xfrm>
        <a:graphic>
          <a:graphicData uri="http://schemas.openxmlformats.org/drawingml/2006/table">
            <a:tbl>
              <a:tblPr/>
              <a:tblGrid>
                <a:gridCol w="976313">
                  <a:extLst>
                    <a:ext uri="{9D8B030D-6E8A-4147-A177-3AD203B41FA5}">
                      <a16:colId xmlns:a16="http://schemas.microsoft.com/office/drawing/2014/main" val="20000"/>
                    </a:ext>
                  </a:extLst>
                </a:gridCol>
                <a:gridCol w="1023938">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487002">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1606">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487002">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Mammography</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Positive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21</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487002">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Negative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7</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83945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1480A4B4-118F-3841-8790-995C0CFA6C7E}"/>
              </a:ext>
            </a:extLst>
          </p:cNvPr>
          <p:cNvSpPr>
            <a:spLocks noGrp="1" noChangeArrowheads="1"/>
          </p:cNvSpPr>
          <p:nvPr>
            <p:ph type="ctrTitle"/>
          </p:nvPr>
        </p:nvSpPr>
        <p:spPr>
          <a:xfrm>
            <a:off x="1314451" y="228600"/>
            <a:ext cx="6480572" cy="1771650"/>
          </a:xfrm>
        </p:spPr>
        <p:txBody>
          <a:bodyPr/>
          <a:lstStyle/>
          <a:p>
            <a:pPr algn="ctr"/>
            <a:br>
              <a:rPr lang="en-US" altLang="en-US" sz="3000" b="1" dirty="0">
                <a:latin typeface="Arial" panose="020B0604020202020204" pitchFamily="34" charset="0"/>
                <a:ea typeface="ＭＳ Ｐゴシック" panose="020B0600070205080204" pitchFamily="34" charset="-128"/>
              </a:rPr>
            </a:br>
            <a:r>
              <a:rPr lang="en-US" altLang="en-US" sz="3000" b="1" dirty="0">
                <a:latin typeface="Arial" panose="020B0604020202020204" pitchFamily="34" charset="0"/>
                <a:ea typeface="ＭＳ Ｐゴシック" panose="020B0600070205080204" pitchFamily="34" charset="-128"/>
              </a:rPr>
              <a:t>Dichotomous Tests</a:t>
            </a:r>
            <a:br>
              <a:rPr lang="en-US" altLang="en-US" sz="3000" b="1" dirty="0">
                <a:latin typeface="Arial" panose="020B0604020202020204" pitchFamily="34" charset="0"/>
                <a:ea typeface="ＭＳ Ｐゴシック" panose="020B0600070205080204" pitchFamily="34" charset="-128"/>
              </a:rPr>
            </a:br>
            <a:r>
              <a:rPr lang="en-US" altLang="en-US" sz="3000" b="1" dirty="0">
                <a:latin typeface="Arial" panose="020B0604020202020204" pitchFamily="34" charset="0"/>
                <a:ea typeface="ＭＳ Ｐゴシック" panose="020B0600070205080204" pitchFamily="34" charset="-128"/>
              </a:rPr>
              <a:t>(EBD-2, Chapter 2)</a:t>
            </a:r>
            <a:br>
              <a:rPr lang="en-US" altLang="en-US" sz="3000" b="1" dirty="0">
                <a:latin typeface="Arial" panose="020B0604020202020204" pitchFamily="34" charset="0"/>
                <a:ea typeface="ＭＳ Ｐゴシック" panose="020B0600070205080204" pitchFamily="34" charset="-128"/>
              </a:rPr>
            </a:br>
            <a:br>
              <a:rPr lang="en-US" altLang="en-US" sz="3000" b="1" dirty="0">
                <a:latin typeface="Arial" panose="020B0604020202020204" pitchFamily="34" charset="0"/>
                <a:ea typeface="ＭＳ Ｐゴシック" panose="020B0600070205080204" pitchFamily="34" charset="-128"/>
              </a:rPr>
            </a:br>
            <a:endParaRPr lang="en-US" altLang="en-US" sz="3000" dirty="0">
              <a:latin typeface="Arial" panose="020B0604020202020204" pitchFamily="34" charset="0"/>
              <a:ea typeface="ＭＳ Ｐゴシック" panose="020B0600070205080204" pitchFamily="34" charset="-128"/>
            </a:endParaRPr>
          </a:p>
        </p:txBody>
      </p:sp>
      <p:sp>
        <p:nvSpPr>
          <p:cNvPr id="16386" name="Rectangle 3">
            <a:extLst>
              <a:ext uri="{FF2B5EF4-FFF2-40B4-BE49-F238E27FC236}">
                <a16:creationId xmlns:a16="http://schemas.microsoft.com/office/drawing/2014/main" id="{E9B364F5-4907-934C-A057-31503285F078}"/>
              </a:ext>
            </a:extLst>
          </p:cNvPr>
          <p:cNvSpPr>
            <a:spLocks noGrp="1" noChangeArrowheads="1"/>
          </p:cNvSpPr>
          <p:nvPr>
            <p:ph type="subTitle" idx="1"/>
          </p:nvPr>
        </p:nvSpPr>
        <p:spPr>
          <a:xfrm>
            <a:off x="3257550" y="2686050"/>
            <a:ext cx="4572000" cy="1657350"/>
          </a:xfrm>
        </p:spPr>
        <p:txBody>
          <a:bodyPr/>
          <a:lstStyle/>
          <a:p>
            <a:pPr algn="ctr">
              <a:buFont typeface="Monotype Sorts" pitchFamily="2" charset="2"/>
              <a:buNone/>
            </a:pPr>
            <a:r>
              <a:rPr lang="en-US" altLang="en-US" dirty="0">
                <a:ea typeface="ＭＳ Ｐゴシック" panose="020B0600070205080204" pitchFamily="34" charset="-128"/>
              </a:rPr>
              <a:t>Tom Newman, MD, MPH</a:t>
            </a:r>
          </a:p>
          <a:p>
            <a:pPr algn="ctr">
              <a:buFont typeface="Monotype Sorts" pitchFamily="2" charset="2"/>
              <a:buNone/>
            </a:pPr>
            <a:r>
              <a:rPr lang="en-US" altLang="en-US" dirty="0">
                <a:ea typeface="ＭＳ Ｐゴシック" panose="020B0600070205080204" pitchFamily="34" charset="-128"/>
              </a:rPr>
              <a:t>September 24, 2020</a:t>
            </a:r>
          </a:p>
          <a:p>
            <a:pPr algn="ctr">
              <a:buFont typeface="Monotype Sorts" pitchFamily="2" charset="2"/>
              <a:buNone/>
            </a:pPr>
            <a:endParaRPr lang="en-US" altLang="en-US" dirty="0">
              <a:ea typeface="ＭＳ Ｐゴシック" panose="020B0600070205080204" pitchFamily="34" charset="-128"/>
            </a:endParaRPr>
          </a:p>
          <a:p>
            <a:pPr algn="ctr">
              <a:buFont typeface="Monotype Sorts" pitchFamily="2" charset="2"/>
              <a:buNone/>
            </a:pPr>
            <a:endParaRPr lang="en-US" altLang="en-US" dirty="0">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33031E54-6AD8-9649-888E-7D59836D7C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90A3AD15-1C2B-3D40-9A1A-E454A806F6FD}" type="slidenum">
              <a:rPr lang="en-US" altLang="en-US" sz="1050">
                <a:solidFill>
                  <a:srgbClr val="000000"/>
                </a:solidFill>
                <a:latin typeface="Arial" panose="020B0604020202020204" pitchFamily="34" charset="0"/>
              </a:rPr>
              <a:pPr/>
              <a:t>2</a:t>
            </a:fld>
            <a:endParaRPr lang="en-US" altLang="en-US" sz="1050">
              <a:solidFill>
                <a:srgbClr val="000000"/>
              </a:solidFill>
              <a:latin typeface="Arial" panose="020B0604020202020204" pitchFamily="34" charset="0"/>
            </a:endParaRPr>
          </a:p>
        </p:txBody>
      </p:sp>
      <p:pic>
        <p:nvPicPr>
          <p:cNvPr id="5" name="Picture 4">
            <a:extLst>
              <a:ext uri="{FF2B5EF4-FFF2-40B4-BE49-F238E27FC236}">
                <a16:creationId xmlns:a16="http://schemas.microsoft.com/office/drawing/2014/main" id="{892DA56E-2D66-9843-B3EC-B4D8BD11779D}"/>
              </a:ext>
            </a:extLst>
          </p:cNvPr>
          <p:cNvPicPr>
            <a:picLocks noChangeAspect="1"/>
          </p:cNvPicPr>
          <p:nvPr/>
        </p:nvPicPr>
        <p:blipFill>
          <a:blip r:embed="rId3" cstate="email"/>
          <a:stretch>
            <a:fillRect/>
          </a:stretch>
        </p:blipFill>
        <p:spPr>
          <a:xfrm>
            <a:off x="1371600" y="2800350"/>
            <a:ext cx="1921963" cy="18418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BEC3EFCC-D2E0-DA46-A31E-CC9D33D42D9D}"/>
              </a:ext>
            </a:extLst>
          </p:cNvPr>
          <p:cNvSpPr>
            <a:spLocks noGrp="1"/>
          </p:cNvSpPr>
          <p:nvPr>
            <p:ph type="title"/>
          </p:nvPr>
        </p:nvSpPr>
        <p:spPr>
          <a:xfrm>
            <a:off x="1943100" y="114300"/>
            <a:ext cx="5829300" cy="400050"/>
          </a:xfrm>
        </p:spPr>
        <p:txBody>
          <a:bodyPr/>
          <a:lstStyle/>
          <a:p>
            <a:r>
              <a:rPr lang="en-US" altLang="en-US" sz="2100" dirty="0">
                <a:latin typeface="+mn-lt"/>
                <a:ea typeface="ＭＳ Ｐゴシック" panose="020B0600070205080204" pitchFamily="34" charset="-128"/>
              </a:rPr>
              <a:t>2x2 table method: screening mammography for 45 year old woman. 6. Get N without disease</a:t>
            </a:r>
          </a:p>
        </p:txBody>
      </p:sp>
      <p:sp>
        <p:nvSpPr>
          <p:cNvPr id="55298" name="Slide Number Placeholder 3">
            <a:extLst>
              <a:ext uri="{FF2B5EF4-FFF2-40B4-BE49-F238E27FC236}">
                <a16:creationId xmlns:a16="http://schemas.microsoft.com/office/drawing/2014/main" id="{E4449BD6-84C6-0C40-B5BA-EE43324ECB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54E3D73A-A904-C045-BAED-71237FE2EDD4}" type="slidenum">
              <a:rPr lang="en-US" altLang="en-US" sz="1050">
                <a:latin typeface="Arial" panose="020B0604020202020204" pitchFamily="34" charset="0"/>
              </a:rPr>
              <a:pPr/>
              <a:t>20</a:t>
            </a:fld>
            <a:endParaRPr lang="en-US" altLang="en-US" sz="1050">
              <a:latin typeface="Arial" panose="020B0604020202020204" pitchFamily="34" charset="0"/>
            </a:endParaRPr>
          </a:p>
        </p:txBody>
      </p:sp>
      <p:sp>
        <p:nvSpPr>
          <p:cNvPr id="55299" name="Text Placeholder 5">
            <a:extLst>
              <a:ext uri="{FF2B5EF4-FFF2-40B4-BE49-F238E27FC236}">
                <a16:creationId xmlns:a16="http://schemas.microsoft.com/office/drawing/2014/main" id="{57665B5C-201A-9D45-BC8B-4E55874568F3}"/>
              </a:ext>
            </a:extLst>
          </p:cNvPr>
          <p:cNvSpPr>
            <a:spLocks noGrp="1"/>
          </p:cNvSpPr>
          <p:nvPr>
            <p:ph type="body" idx="4294967295"/>
          </p:nvPr>
        </p:nvSpPr>
        <p:spPr>
          <a:xfrm>
            <a:off x="2000250" y="1314450"/>
            <a:ext cx="5829300" cy="2457450"/>
          </a:xfrm>
        </p:spPr>
        <p:txBody>
          <a:bodyPr/>
          <a:lstStyle/>
          <a:p>
            <a:pPr>
              <a:buFont typeface="Monotype Sorts" pitchFamily="2" charset="2"/>
              <a:buNone/>
            </a:pPr>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1800">
              <a:solidFill>
                <a:schemeClr val="tx2"/>
              </a:solidFill>
              <a:latin typeface="Times New Roman" panose="02020603050405020304" pitchFamily="18" charset="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Sensitivity 75%</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55300" name="Content Placeholder 6">
            <a:extLst>
              <a:ext uri="{FF2B5EF4-FFF2-40B4-BE49-F238E27FC236}">
                <a16:creationId xmlns:a16="http://schemas.microsoft.com/office/drawing/2014/main" id="{D6838077-DA58-3E4A-B5CE-BB7EA0E677A5}"/>
              </a:ext>
            </a:extLst>
          </p:cNvPr>
          <p:cNvSpPr>
            <a:spLocks noGrp="1"/>
          </p:cNvSpPr>
          <p:nvPr>
            <p:ph idx="1"/>
          </p:nvPr>
        </p:nvSpPr>
        <p:spPr>
          <a:xfrm>
            <a:off x="2022872" y="1485900"/>
            <a:ext cx="5829300" cy="24003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A57B2F4E-3422-584F-A01A-EA551311913B}"/>
              </a:ext>
            </a:extLst>
          </p:cNvPr>
          <p:cNvGraphicFramePr>
            <a:graphicFrameLocks noGrp="1"/>
          </p:cNvGraphicFramePr>
          <p:nvPr/>
        </p:nvGraphicFramePr>
        <p:xfrm>
          <a:off x="1885950" y="800101"/>
          <a:ext cx="5943601" cy="3192065"/>
        </p:xfrm>
        <a:graphic>
          <a:graphicData uri="http://schemas.openxmlformats.org/drawingml/2006/table">
            <a:tbl>
              <a:tblPr/>
              <a:tblGrid>
                <a:gridCol w="976313">
                  <a:extLst>
                    <a:ext uri="{9D8B030D-6E8A-4147-A177-3AD203B41FA5}">
                      <a16:colId xmlns:a16="http://schemas.microsoft.com/office/drawing/2014/main" val="20000"/>
                    </a:ext>
                  </a:extLst>
                </a:gridCol>
                <a:gridCol w="1023938">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487002">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1606">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487002">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Mammography</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Positive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21</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487002">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Negative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7</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83945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9,972</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1269AA50-C4A4-5940-9B4D-968C73C58325}"/>
              </a:ext>
            </a:extLst>
          </p:cNvPr>
          <p:cNvSpPr>
            <a:spLocks noGrp="1"/>
          </p:cNvSpPr>
          <p:nvPr>
            <p:ph type="title"/>
          </p:nvPr>
        </p:nvSpPr>
        <p:spPr>
          <a:xfrm>
            <a:off x="1848528" y="88152"/>
            <a:ext cx="6724650" cy="571500"/>
          </a:xfrm>
        </p:spPr>
        <p:txBody>
          <a:bodyPr/>
          <a:lstStyle/>
          <a:p>
            <a:r>
              <a:rPr lang="en-US" altLang="en-US" sz="2100" dirty="0">
                <a:latin typeface="+mn-lt"/>
                <a:ea typeface="ＭＳ Ｐゴシック" panose="020B0600070205080204" pitchFamily="34" charset="-128"/>
              </a:rPr>
              <a:t>2x2 table method: screening mammography for 45-year-old woman. 7.  Use (1-specificity) for false +</a:t>
            </a:r>
          </a:p>
        </p:txBody>
      </p:sp>
      <p:sp>
        <p:nvSpPr>
          <p:cNvPr id="57346" name="Slide Number Placeholder 3">
            <a:extLst>
              <a:ext uri="{FF2B5EF4-FFF2-40B4-BE49-F238E27FC236}">
                <a16:creationId xmlns:a16="http://schemas.microsoft.com/office/drawing/2014/main" id="{7764D4F6-2A5B-554F-ABAE-5A9F1F84F6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47613362-5C83-834D-98D5-F83764AD0660}" type="slidenum">
              <a:rPr lang="en-US" altLang="en-US" sz="1050">
                <a:latin typeface="Arial" panose="020B0604020202020204" pitchFamily="34" charset="0"/>
              </a:rPr>
              <a:pPr/>
              <a:t>21</a:t>
            </a:fld>
            <a:endParaRPr lang="en-US" altLang="en-US" sz="1050">
              <a:latin typeface="Arial" panose="020B0604020202020204" pitchFamily="34" charset="0"/>
            </a:endParaRPr>
          </a:p>
        </p:txBody>
      </p:sp>
      <p:sp>
        <p:nvSpPr>
          <p:cNvPr id="57347" name="Text Placeholder 5">
            <a:extLst>
              <a:ext uri="{FF2B5EF4-FFF2-40B4-BE49-F238E27FC236}">
                <a16:creationId xmlns:a16="http://schemas.microsoft.com/office/drawing/2014/main" id="{AB6E7A05-3A3F-A54C-AA07-443ACBC34845}"/>
              </a:ext>
            </a:extLst>
          </p:cNvPr>
          <p:cNvSpPr>
            <a:spLocks noGrp="1"/>
          </p:cNvSpPr>
          <p:nvPr>
            <p:ph type="body" idx="4294967295"/>
          </p:nvPr>
        </p:nvSpPr>
        <p:spPr>
          <a:xfrm>
            <a:off x="2000250" y="1314450"/>
            <a:ext cx="5829300" cy="2457450"/>
          </a:xfrm>
        </p:spPr>
        <p:txBody>
          <a:bodyPr/>
          <a:lstStyle/>
          <a:p>
            <a:pPr>
              <a:buFont typeface="Monotype Sorts" pitchFamily="2" charset="2"/>
              <a:buNone/>
            </a:pPr>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1800">
              <a:solidFill>
                <a:schemeClr val="tx2"/>
              </a:solidFill>
              <a:latin typeface="Times New Roman" panose="02020603050405020304" pitchFamily="18" charset="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Sensitivity 75%</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57348" name="Content Placeholder 6">
            <a:extLst>
              <a:ext uri="{FF2B5EF4-FFF2-40B4-BE49-F238E27FC236}">
                <a16:creationId xmlns:a16="http://schemas.microsoft.com/office/drawing/2014/main" id="{41854002-349B-9C43-9DEA-511C208C9F68}"/>
              </a:ext>
            </a:extLst>
          </p:cNvPr>
          <p:cNvSpPr>
            <a:spLocks noGrp="1"/>
          </p:cNvSpPr>
          <p:nvPr>
            <p:ph idx="1"/>
          </p:nvPr>
        </p:nvSpPr>
        <p:spPr>
          <a:xfrm>
            <a:off x="2022872" y="1485900"/>
            <a:ext cx="5829300" cy="24003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9DA4B34F-FDC9-1349-81E1-BCC4219E7CBD}"/>
              </a:ext>
            </a:extLst>
          </p:cNvPr>
          <p:cNvGraphicFramePr>
            <a:graphicFrameLocks noGrp="1"/>
          </p:cNvGraphicFramePr>
          <p:nvPr/>
        </p:nvGraphicFramePr>
        <p:xfrm>
          <a:off x="1885950" y="800101"/>
          <a:ext cx="5943601" cy="3192065"/>
        </p:xfrm>
        <a:graphic>
          <a:graphicData uri="http://schemas.openxmlformats.org/drawingml/2006/table">
            <a:tbl>
              <a:tblPr/>
              <a:tblGrid>
                <a:gridCol w="976313">
                  <a:extLst>
                    <a:ext uri="{9D8B030D-6E8A-4147-A177-3AD203B41FA5}">
                      <a16:colId xmlns:a16="http://schemas.microsoft.com/office/drawing/2014/main" val="20000"/>
                    </a:ext>
                  </a:extLst>
                </a:gridCol>
                <a:gridCol w="1023938">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487002">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1606">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487002">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Mammography</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Positive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21</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698</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487002">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Negative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7</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83945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9,972</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C88F15EC-40BC-C848-B589-BA3276522C65}"/>
              </a:ext>
            </a:extLst>
          </p:cNvPr>
          <p:cNvSpPr>
            <a:spLocks noGrp="1"/>
          </p:cNvSpPr>
          <p:nvPr>
            <p:ph type="title"/>
          </p:nvPr>
        </p:nvSpPr>
        <p:spPr>
          <a:xfrm>
            <a:off x="1943100" y="114300"/>
            <a:ext cx="5829300" cy="400050"/>
          </a:xfrm>
        </p:spPr>
        <p:txBody>
          <a:bodyPr/>
          <a:lstStyle/>
          <a:p>
            <a:r>
              <a:rPr lang="en-US" altLang="en-US" sz="2100" dirty="0">
                <a:latin typeface="+mn-lt"/>
                <a:ea typeface="ＭＳ Ｐゴシック" panose="020B0600070205080204" pitchFamily="34" charset="-128"/>
              </a:rPr>
              <a:t>2x2 table method: screening mammography for 45-year-old woman.  8.  Subtract for true −</a:t>
            </a:r>
            <a:r>
              <a:rPr lang="en-US" altLang="en-US" sz="2100" dirty="0">
                <a:ea typeface="ＭＳ Ｐゴシック" panose="020B0600070205080204" pitchFamily="34" charset="-128"/>
              </a:rPr>
              <a:t>	</a:t>
            </a:r>
          </a:p>
        </p:txBody>
      </p:sp>
      <p:sp>
        <p:nvSpPr>
          <p:cNvPr id="59394" name="Slide Number Placeholder 3">
            <a:extLst>
              <a:ext uri="{FF2B5EF4-FFF2-40B4-BE49-F238E27FC236}">
                <a16:creationId xmlns:a16="http://schemas.microsoft.com/office/drawing/2014/main" id="{F09BC6C5-C371-8C40-A2C5-9597C9A8EB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1C30E104-A552-EA46-A996-800D076F91EA}" type="slidenum">
              <a:rPr lang="en-US" altLang="en-US" sz="1050">
                <a:latin typeface="Arial" panose="020B0604020202020204" pitchFamily="34" charset="0"/>
              </a:rPr>
              <a:pPr/>
              <a:t>22</a:t>
            </a:fld>
            <a:endParaRPr lang="en-US" altLang="en-US" sz="1050">
              <a:latin typeface="Arial" panose="020B0604020202020204" pitchFamily="34" charset="0"/>
            </a:endParaRPr>
          </a:p>
        </p:txBody>
      </p:sp>
      <p:sp>
        <p:nvSpPr>
          <p:cNvPr id="59395" name="Text Placeholder 5">
            <a:extLst>
              <a:ext uri="{FF2B5EF4-FFF2-40B4-BE49-F238E27FC236}">
                <a16:creationId xmlns:a16="http://schemas.microsoft.com/office/drawing/2014/main" id="{59ECD7F2-943B-6C4C-9EE1-3CC0CAD4A75C}"/>
              </a:ext>
            </a:extLst>
          </p:cNvPr>
          <p:cNvSpPr>
            <a:spLocks noGrp="1"/>
          </p:cNvSpPr>
          <p:nvPr>
            <p:ph type="body" idx="4294967295"/>
          </p:nvPr>
        </p:nvSpPr>
        <p:spPr>
          <a:xfrm>
            <a:off x="2000250" y="1314450"/>
            <a:ext cx="5829300" cy="2457450"/>
          </a:xfrm>
        </p:spPr>
        <p:txBody>
          <a:bodyPr/>
          <a:lstStyle/>
          <a:p>
            <a:pPr>
              <a:buFont typeface="Monotype Sorts" pitchFamily="2" charset="2"/>
              <a:buNone/>
            </a:pPr>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1800">
              <a:solidFill>
                <a:schemeClr val="tx2"/>
              </a:solidFill>
              <a:latin typeface="Times New Roman" panose="02020603050405020304" pitchFamily="18" charset="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Sensitivity 75%</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59396" name="Content Placeholder 6">
            <a:extLst>
              <a:ext uri="{FF2B5EF4-FFF2-40B4-BE49-F238E27FC236}">
                <a16:creationId xmlns:a16="http://schemas.microsoft.com/office/drawing/2014/main" id="{95C9CACB-15EF-2A46-B946-EE3FAFD35CF4}"/>
              </a:ext>
            </a:extLst>
          </p:cNvPr>
          <p:cNvSpPr>
            <a:spLocks noGrp="1"/>
          </p:cNvSpPr>
          <p:nvPr>
            <p:ph idx="1"/>
          </p:nvPr>
        </p:nvSpPr>
        <p:spPr>
          <a:xfrm>
            <a:off x="2022872" y="1485900"/>
            <a:ext cx="5829300" cy="24003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1B0A2B93-E48A-2646-B5D0-8ED3BF899AA7}"/>
              </a:ext>
            </a:extLst>
          </p:cNvPr>
          <p:cNvGraphicFramePr>
            <a:graphicFrameLocks noGrp="1"/>
          </p:cNvGraphicFramePr>
          <p:nvPr/>
        </p:nvGraphicFramePr>
        <p:xfrm>
          <a:off x="1885950" y="800101"/>
          <a:ext cx="5943601" cy="3192065"/>
        </p:xfrm>
        <a:graphic>
          <a:graphicData uri="http://schemas.openxmlformats.org/drawingml/2006/table">
            <a:tbl>
              <a:tblPr/>
              <a:tblGrid>
                <a:gridCol w="976313">
                  <a:extLst>
                    <a:ext uri="{9D8B030D-6E8A-4147-A177-3AD203B41FA5}">
                      <a16:colId xmlns:a16="http://schemas.microsoft.com/office/drawing/2014/main" val="20000"/>
                    </a:ext>
                  </a:extLst>
                </a:gridCol>
                <a:gridCol w="1023938">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487002">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1606">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487002">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Mammography</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Positive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21</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698</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487002">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Negative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7</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9,274</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cs typeface="ＭＳ Ｐゴシック"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83945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9,972</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1986FB21-5BBC-C044-AF7F-14D9C704B451}"/>
              </a:ext>
            </a:extLst>
          </p:cNvPr>
          <p:cNvSpPr>
            <a:spLocks noGrp="1"/>
          </p:cNvSpPr>
          <p:nvPr>
            <p:ph type="title"/>
          </p:nvPr>
        </p:nvSpPr>
        <p:spPr>
          <a:xfrm>
            <a:off x="1943100" y="114299"/>
            <a:ext cx="5829300" cy="465535"/>
          </a:xfrm>
        </p:spPr>
        <p:txBody>
          <a:bodyPr/>
          <a:lstStyle/>
          <a:p>
            <a:r>
              <a:rPr lang="en-US" altLang="en-US" sz="2100" dirty="0">
                <a:latin typeface="+mn-lt"/>
                <a:ea typeface="ＭＳ Ｐゴシック" panose="020B0600070205080204" pitchFamily="34" charset="-128"/>
              </a:rPr>
              <a:t>2x2 table method: screening mammography for 45-year-old woman.  9. Get row totals</a:t>
            </a:r>
          </a:p>
        </p:txBody>
      </p:sp>
      <p:sp>
        <p:nvSpPr>
          <p:cNvPr id="61442" name="Slide Number Placeholder 3">
            <a:extLst>
              <a:ext uri="{FF2B5EF4-FFF2-40B4-BE49-F238E27FC236}">
                <a16:creationId xmlns:a16="http://schemas.microsoft.com/office/drawing/2014/main" id="{18B121F6-094F-4744-BFBD-12E5ADFA8D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1B69F415-7D0F-F844-9069-DC5A7BDF37B4}" type="slidenum">
              <a:rPr lang="en-US" altLang="en-US" sz="1050">
                <a:latin typeface="Arial" panose="020B0604020202020204" pitchFamily="34" charset="0"/>
              </a:rPr>
              <a:pPr/>
              <a:t>23</a:t>
            </a:fld>
            <a:endParaRPr lang="en-US" altLang="en-US" sz="1050">
              <a:latin typeface="Arial" panose="020B0604020202020204" pitchFamily="34" charset="0"/>
            </a:endParaRPr>
          </a:p>
        </p:txBody>
      </p:sp>
      <p:sp>
        <p:nvSpPr>
          <p:cNvPr id="61443" name="Text Placeholder 5">
            <a:extLst>
              <a:ext uri="{FF2B5EF4-FFF2-40B4-BE49-F238E27FC236}">
                <a16:creationId xmlns:a16="http://schemas.microsoft.com/office/drawing/2014/main" id="{5306D010-396C-414C-9667-24CE87C5F7AD}"/>
              </a:ext>
            </a:extLst>
          </p:cNvPr>
          <p:cNvSpPr>
            <a:spLocks noGrp="1"/>
          </p:cNvSpPr>
          <p:nvPr>
            <p:ph type="body" idx="4294967295"/>
          </p:nvPr>
        </p:nvSpPr>
        <p:spPr>
          <a:xfrm>
            <a:off x="2000250" y="1314450"/>
            <a:ext cx="5829300" cy="2457450"/>
          </a:xfrm>
        </p:spPr>
        <p:txBody>
          <a:bodyPr/>
          <a:lstStyle/>
          <a:p>
            <a:pPr>
              <a:buFont typeface="Monotype Sorts" pitchFamily="2" charset="2"/>
              <a:buNone/>
            </a:pPr>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3300">
              <a:solidFill>
                <a:schemeClr val="tx2"/>
              </a:solidFill>
              <a:latin typeface="Times New Roman" panose="02020603050405020304" pitchFamily="18" charset="0"/>
              <a:ea typeface="ＭＳ Ｐゴシック" panose="020B0600070205080204" pitchFamily="34" charset="-128"/>
            </a:endParaRPr>
          </a:p>
          <a:p>
            <a:endParaRPr lang="en-US" altLang="en-US" sz="1800">
              <a:solidFill>
                <a:schemeClr val="tx2"/>
              </a:solidFill>
              <a:latin typeface="Times New Roman" panose="02020603050405020304" pitchFamily="18" charset="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1800">
              <a:ea typeface="ＭＳ Ｐゴシック" panose="020B0600070205080204" pitchFamily="34" charset="-128"/>
            </a:endParaRPr>
          </a:p>
          <a:p>
            <a:r>
              <a:rPr lang="en-US" altLang="en-US" sz="1800">
                <a:solidFill>
                  <a:schemeClr val="tx2"/>
                </a:solidFill>
                <a:latin typeface="Times New Roman" panose="02020603050405020304" pitchFamily="18" charset="0"/>
                <a:ea typeface="ＭＳ Ｐゴシック" panose="020B0600070205080204" pitchFamily="34" charset="-128"/>
              </a:rPr>
              <a:t>Post-test probability if mammo + = (PPV+) = ?</a:t>
            </a:r>
          </a:p>
          <a:p>
            <a:r>
              <a:rPr lang="en-US" altLang="en-US" sz="1800">
                <a:solidFill>
                  <a:schemeClr val="tx2"/>
                </a:solidFill>
                <a:latin typeface="Times New Roman" panose="02020603050405020304" pitchFamily="18" charset="0"/>
                <a:ea typeface="ＭＳ Ｐゴシック" panose="020B0600070205080204" pitchFamily="34" charset="-128"/>
              </a:rPr>
              <a:t>Post-test probability if mammo – = (1</a:t>
            </a:r>
            <a:r>
              <a:rPr lang="en-US" altLang="en-US" sz="1800">
                <a:ea typeface="ＭＳ Ｐゴシック" panose="020B0600070205080204" pitchFamily="34" charset="-128"/>
              </a:rPr>
              <a:t>−</a:t>
            </a:r>
            <a:r>
              <a:rPr lang="en-US" altLang="en-US" sz="1800">
                <a:solidFill>
                  <a:schemeClr val="tx2"/>
                </a:solidFill>
                <a:latin typeface="Times New Roman" panose="02020603050405020304" pitchFamily="18" charset="0"/>
                <a:ea typeface="ＭＳ Ｐゴシック" panose="020B0600070205080204" pitchFamily="34" charset="-128"/>
              </a:rPr>
              <a:t>NPV) = ?</a:t>
            </a:r>
          </a:p>
          <a:p>
            <a:endParaRPr lang="en-US" altLang="en-US">
              <a:ea typeface="ＭＳ Ｐゴシック" panose="020B0600070205080204" pitchFamily="34" charset="-128"/>
            </a:endParaRPr>
          </a:p>
        </p:txBody>
      </p:sp>
      <p:sp>
        <p:nvSpPr>
          <p:cNvPr id="61444" name="Content Placeholder 6">
            <a:extLst>
              <a:ext uri="{FF2B5EF4-FFF2-40B4-BE49-F238E27FC236}">
                <a16:creationId xmlns:a16="http://schemas.microsoft.com/office/drawing/2014/main" id="{50A32B52-8B27-8F41-8EA4-2F15C819651D}"/>
              </a:ext>
            </a:extLst>
          </p:cNvPr>
          <p:cNvSpPr>
            <a:spLocks noGrp="1"/>
          </p:cNvSpPr>
          <p:nvPr>
            <p:ph idx="1"/>
          </p:nvPr>
        </p:nvSpPr>
        <p:spPr>
          <a:xfrm>
            <a:off x="2022872" y="1485900"/>
            <a:ext cx="5829300" cy="24003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2702AA13-DC6A-6B40-82D5-91385335B0A0}"/>
              </a:ext>
            </a:extLst>
          </p:cNvPr>
          <p:cNvGraphicFramePr>
            <a:graphicFrameLocks noGrp="1"/>
          </p:cNvGraphicFramePr>
          <p:nvPr/>
        </p:nvGraphicFramePr>
        <p:xfrm>
          <a:off x="1885950" y="800101"/>
          <a:ext cx="5943601" cy="3192065"/>
        </p:xfrm>
        <a:graphic>
          <a:graphicData uri="http://schemas.openxmlformats.org/drawingml/2006/table">
            <a:tbl>
              <a:tblPr/>
              <a:tblGrid>
                <a:gridCol w="976313">
                  <a:extLst>
                    <a:ext uri="{9D8B030D-6E8A-4147-A177-3AD203B41FA5}">
                      <a16:colId xmlns:a16="http://schemas.microsoft.com/office/drawing/2014/main" val="20000"/>
                    </a:ext>
                  </a:extLst>
                </a:gridCol>
                <a:gridCol w="1023938">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487002">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1606">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487002">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Mammography</a:t>
                      </a:r>
                    </a:p>
                  </a:txBody>
                  <a:tcPr marL="68580" marR="68580" marT="34292" marB="34292"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Positive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21</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698</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719</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487002">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Negative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7</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9,274</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9,281</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83945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9,972</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539A1B19-FEFA-EC42-BEEF-39A323830266}"/>
              </a:ext>
            </a:extLst>
          </p:cNvPr>
          <p:cNvSpPr>
            <a:spLocks noGrp="1"/>
          </p:cNvSpPr>
          <p:nvPr>
            <p:ph type="title"/>
          </p:nvPr>
        </p:nvSpPr>
        <p:spPr>
          <a:xfrm>
            <a:off x="958528" y="132460"/>
            <a:ext cx="8001000" cy="400050"/>
          </a:xfrm>
        </p:spPr>
        <p:txBody>
          <a:bodyPr/>
          <a:lstStyle/>
          <a:p>
            <a:r>
              <a:rPr lang="en-US" altLang="en-US" sz="2100" dirty="0">
                <a:latin typeface="+mn-lt"/>
                <a:ea typeface="ＭＳ Ｐゴシック" panose="020B0600070205080204" pitchFamily="34" charset="-128"/>
              </a:rPr>
              <a:t>2x2 table method: screening mammography for 45 year old woman.  10.  Calculate post-test probabilities</a:t>
            </a:r>
          </a:p>
        </p:txBody>
      </p:sp>
      <p:sp>
        <p:nvSpPr>
          <p:cNvPr id="63490" name="Slide Number Placeholder 3">
            <a:extLst>
              <a:ext uri="{FF2B5EF4-FFF2-40B4-BE49-F238E27FC236}">
                <a16:creationId xmlns:a16="http://schemas.microsoft.com/office/drawing/2014/main" id="{29DE10FF-ACC0-B847-B0B5-D9898D5A7A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0B54B5B0-E7A0-EF4C-AE98-8368E40BCE05}" type="slidenum">
              <a:rPr lang="en-US" altLang="en-US" sz="1050">
                <a:latin typeface="Arial" panose="020B0604020202020204" pitchFamily="34" charset="0"/>
              </a:rPr>
              <a:pPr/>
              <a:t>24</a:t>
            </a:fld>
            <a:endParaRPr lang="en-US" altLang="en-US" sz="1050">
              <a:latin typeface="Arial" panose="020B0604020202020204" pitchFamily="34" charset="0"/>
            </a:endParaRPr>
          </a:p>
        </p:txBody>
      </p:sp>
      <p:sp>
        <p:nvSpPr>
          <p:cNvPr id="6" name="Text Placeholder 5">
            <a:extLst>
              <a:ext uri="{FF2B5EF4-FFF2-40B4-BE49-F238E27FC236}">
                <a16:creationId xmlns:a16="http://schemas.microsoft.com/office/drawing/2014/main" id="{18520B99-68A5-6E46-8B53-135CDB56505E}"/>
              </a:ext>
            </a:extLst>
          </p:cNvPr>
          <p:cNvSpPr>
            <a:spLocks noGrp="1"/>
          </p:cNvSpPr>
          <p:nvPr>
            <p:ph type="body" idx="4294967295"/>
          </p:nvPr>
        </p:nvSpPr>
        <p:spPr>
          <a:xfrm>
            <a:off x="1219200" y="3971926"/>
            <a:ext cx="7467600" cy="827484"/>
          </a:xfrm>
        </p:spPr>
        <p:txBody>
          <a:bodyPr/>
          <a:lstStyle/>
          <a:p>
            <a:r>
              <a:rPr lang="en-US" altLang="en-US" sz="1800" dirty="0">
                <a:solidFill>
                  <a:schemeClr val="tx2"/>
                </a:solidFill>
                <a:latin typeface="Times New Roman" panose="02020603050405020304" pitchFamily="18" charset="0"/>
                <a:ea typeface="ＭＳ Ｐゴシック" panose="020B0600070205080204" pitchFamily="34" charset="-128"/>
              </a:rPr>
              <a:t>Post-test probability if </a:t>
            </a:r>
            <a:r>
              <a:rPr lang="en-US" altLang="en-US" sz="1800" dirty="0" err="1">
                <a:solidFill>
                  <a:schemeClr val="tx2"/>
                </a:solidFill>
                <a:latin typeface="Times New Roman" panose="02020603050405020304" pitchFamily="18" charset="0"/>
                <a:ea typeface="ＭＳ Ｐゴシック" panose="020B0600070205080204" pitchFamily="34" charset="-128"/>
              </a:rPr>
              <a:t>mammo</a:t>
            </a:r>
            <a:r>
              <a:rPr lang="en-US" altLang="en-US" sz="1800" dirty="0">
                <a:solidFill>
                  <a:schemeClr val="tx2"/>
                </a:solidFill>
                <a:latin typeface="Times New Roman" panose="02020603050405020304" pitchFamily="18" charset="0"/>
                <a:ea typeface="ＭＳ Ｐゴシック" panose="020B0600070205080204" pitchFamily="34" charset="-128"/>
              </a:rPr>
              <a:t> + = (PPV+)= 21/719 = 2.9% </a:t>
            </a:r>
            <a:endParaRPr lang="en-US" altLang="en-US" sz="1800" dirty="0">
              <a:ea typeface="ＭＳ Ｐゴシック" panose="020B0600070205080204" pitchFamily="34" charset="-128"/>
            </a:endParaRPr>
          </a:p>
          <a:p>
            <a:r>
              <a:rPr lang="en-US" altLang="en-US" sz="1800" dirty="0">
                <a:solidFill>
                  <a:schemeClr val="tx2"/>
                </a:solidFill>
                <a:latin typeface="Times New Roman" panose="02020603050405020304" pitchFamily="18" charset="0"/>
                <a:ea typeface="ＭＳ Ｐゴシック" panose="020B0600070205080204" pitchFamily="34" charset="-128"/>
              </a:rPr>
              <a:t>Post-test probability if </a:t>
            </a:r>
            <a:r>
              <a:rPr lang="en-US" altLang="en-US" sz="1800" dirty="0" err="1">
                <a:solidFill>
                  <a:schemeClr val="tx2"/>
                </a:solidFill>
                <a:latin typeface="Times New Roman" panose="02020603050405020304" pitchFamily="18" charset="0"/>
                <a:ea typeface="ＭＳ Ｐゴシック" panose="020B0600070205080204" pitchFamily="34" charset="-128"/>
              </a:rPr>
              <a:t>mammo</a:t>
            </a:r>
            <a:r>
              <a:rPr lang="en-US" altLang="en-US" sz="1800" dirty="0">
                <a:solidFill>
                  <a:schemeClr val="tx2"/>
                </a:solidFill>
                <a:latin typeface="Times New Roman" panose="02020603050405020304" pitchFamily="18" charset="0"/>
                <a:ea typeface="ＭＳ Ｐゴシック" panose="020B0600070205080204" pitchFamily="34" charset="-128"/>
              </a:rPr>
              <a:t> – = (1</a:t>
            </a:r>
            <a:r>
              <a:rPr lang="en-US" altLang="en-US" sz="1800" dirty="0">
                <a:ea typeface="ＭＳ Ｐゴシック" panose="020B0600070205080204" pitchFamily="34" charset="-128"/>
              </a:rPr>
              <a:t>−</a:t>
            </a:r>
            <a:r>
              <a:rPr lang="en-US" altLang="en-US" sz="1800" dirty="0">
                <a:solidFill>
                  <a:schemeClr val="tx2"/>
                </a:solidFill>
                <a:latin typeface="Times New Roman" panose="02020603050405020304" pitchFamily="18" charset="0"/>
                <a:ea typeface="ＭＳ Ｐゴシック" panose="020B0600070205080204" pitchFamily="34" charset="-128"/>
              </a:rPr>
              <a:t>NPV) = 7/9281= 0.75 per 1000</a:t>
            </a:r>
          </a:p>
        </p:txBody>
      </p:sp>
      <p:sp>
        <p:nvSpPr>
          <p:cNvPr id="63492" name="Content Placeholder 6">
            <a:extLst>
              <a:ext uri="{FF2B5EF4-FFF2-40B4-BE49-F238E27FC236}">
                <a16:creationId xmlns:a16="http://schemas.microsoft.com/office/drawing/2014/main" id="{E2C5FC50-5BF7-C54C-B00C-E85C6205497D}"/>
              </a:ext>
            </a:extLst>
          </p:cNvPr>
          <p:cNvSpPr>
            <a:spLocks noGrp="1"/>
          </p:cNvSpPr>
          <p:nvPr>
            <p:ph idx="1"/>
          </p:nvPr>
        </p:nvSpPr>
        <p:spPr>
          <a:xfrm>
            <a:off x="2000250" y="1428750"/>
            <a:ext cx="5829300" cy="24003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C8F26F12-2C27-CC47-B370-42CD71FBCB56}"/>
              </a:ext>
            </a:extLst>
          </p:cNvPr>
          <p:cNvGraphicFramePr>
            <a:graphicFrameLocks noGrp="1"/>
          </p:cNvGraphicFramePr>
          <p:nvPr>
            <p:extLst>
              <p:ext uri="{D42A27DB-BD31-4B8C-83A1-F6EECF244321}">
                <p14:modId xmlns:p14="http://schemas.microsoft.com/office/powerpoint/2010/main" val="3617164744"/>
              </p:ext>
            </p:extLst>
          </p:nvPr>
        </p:nvGraphicFramePr>
        <p:xfrm>
          <a:off x="1885949" y="798909"/>
          <a:ext cx="5943601" cy="3030141"/>
        </p:xfrm>
        <a:graphic>
          <a:graphicData uri="http://schemas.openxmlformats.org/drawingml/2006/table">
            <a:tbl>
              <a:tblPr/>
              <a:tblGrid>
                <a:gridCol w="976313">
                  <a:extLst>
                    <a:ext uri="{9D8B030D-6E8A-4147-A177-3AD203B41FA5}">
                      <a16:colId xmlns:a16="http://schemas.microsoft.com/office/drawing/2014/main" val="20000"/>
                    </a:ext>
                  </a:extLst>
                </a:gridCol>
                <a:gridCol w="1023938">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108585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487004">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91610">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Breast Cancer</a:t>
                      </a: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487004">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Mammography</a:t>
                      </a:r>
                    </a:p>
                  </a:txBody>
                  <a:tcPr marL="68580" marR="68580" marT="34293" marB="3429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Positive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21</a:t>
                      </a: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698</a:t>
                      </a: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719</a:t>
                      </a: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487004">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Negative</a:t>
                      </a:r>
                    </a:p>
                  </a:txBody>
                  <a:tcPr marL="68580" marR="68580" marT="34292" marB="34292"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7</a:t>
                      </a: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9,274</a:t>
                      </a: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9,281</a:t>
                      </a: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677519">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Arial" charset="0"/>
                          <a:ea typeface="ＭＳ Ｐゴシック" charset="0"/>
                          <a:cs typeface="ＭＳ Ｐゴシック" charset="0"/>
                        </a:rPr>
                        <a:t>9,972</a:t>
                      </a: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L="68580" marR="68580" marT="34293" marB="3429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a:extLst>
              <a:ext uri="{FF2B5EF4-FFF2-40B4-BE49-F238E27FC236}">
                <a16:creationId xmlns:a16="http://schemas.microsoft.com/office/drawing/2014/main" id="{CA43F501-FCE3-C64A-896E-735A12D0CD7F}"/>
              </a:ext>
            </a:extLst>
          </p:cNvPr>
          <p:cNvSpPr>
            <a:spLocks noGrp="1"/>
          </p:cNvSpPr>
          <p:nvPr>
            <p:ph type="title"/>
          </p:nvPr>
        </p:nvSpPr>
        <p:spPr>
          <a:xfrm>
            <a:off x="1485900" y="1197769"/>
            <a:ext cx="6172200" cy="802481"/>
          </a:xfrm>
        </p:spPr>
        <p:txBody>
          <a:bodyPr/>
          <a:lstStyle/>
          <a:p>
            <a:pPr algn="ctr" eaLnBrk="1" hangingPunct="1"/>
            <a:r>
              <a:rPr lang="en-US" altLang="en-US" b="1" dirty="0">
                <a:latin typeface="Arial" panose="020B0604020202020204" pitchFamily="34" charset="0"/>
                <a:ea typeface="ＭＳ Ｐゴシック" panose="020B0600070205080204" pitchFamily="34" charset="-128"/>
              </a:rPr>
              <a:t>Likelihood Ratios</a:t>
            </a:r>
          </a:p>
        </p:txBody>
      </p:sp>
      <p:sp>
        <p:nvSpPr>
          <p:cNvPr id="65538" name="Slide Number Placeholder 2">
            <a:extLst>
              <a:ext uri="{FF2B5EF4-FFF2-40B4-BE49-F238E27FC236}">
                <a16:creationId xmlns:a16="http://schemas.microsoft.com/office/drawing/2014/main" id="{2E42C1B1-E136-5C4B-8C00-4F3596E015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174A86FD-DC3B-974B-819E-D98785545C66}" type="slidenum">
              <a:rPr lang="en-US" altLang="en-US" sz="1050">
                <a:latin typeface="Arial" panose="020B0604020202020204" pitchFamily="34" charset="0"/>
              </a:rPr>
              <a:pPr/>
              <a:t>25</a:t>
            </a:fld>
            <a:endParaRPr lang="en-US" altLang="en-US" sz="105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46EF1E1E-4B22-1441-B8CE-9915C513613A}"/>
              </a:ext>
            </a:extLst>
          </p:cNvPr>
          <p:cNvSpPr>
            <a:spLocks noGrp="1"/>
          </p:cNvSpPr>
          <p:nvPr>
            <p:ph type="title"/>
          </p:nvPr>
        </p:nvSpPr>
        <p:spPr>
          <a:xfrm>
            <a:off x="1943100" y="114300"/>
            <a:ext cx="5829300" cy="457200"/>
          </a:xfrm>
        </p:spPr>
        <p:txBody>
          <a:bodyPr/>
          <a:lstStyle/>
          <a:p>
            <a:r>
              <a:rPr lang="en-US" altLang="en-US" dirty="0">
                <a:latin typeface="+mn-lt"/>
                <a:ea typeface="ＭＳ Ｐゴシック" panose="020B0600070205080204" pitchFamily="34" charset="-128"/>
              </a:rPr>
              <a:t>Likelihood ratios</a:t>
            </a:r>
          </a:p>
        </p:txBody>
      </p:sp>
      <p:sp>
        <p:nvSpPr>
          <p:cNvPr id="67586" name="Content Placeholder 2">
            <a:extLst>
              <a:ext uri="{FF2B5EF4-FFF2-40B4-BE49-F238E27FC236}">
                <a16:creationId xmlns:a16="http://schemas.microsoft.com/office/drawing/2014/main" id="{A268834D-04B3-BD4C-BBDC-06A813F8B139}"/>
              </a:ext>
            </a:extLst>
          </p:cNvPr>
          <p:cNvSpPr>
            <a:spLocks noGrp="1"/>
          </p:cNvSpPr>
          <p:nvPr>
            <p:ph idx="1"/>
          </p:nvPr>
        </p:nvSpPr>
        <p:spPr>
          <a:xfrm>
            <a:off x="1219200" y="800100"/>
            <a:ext cx="7848600" cy="4114800"/>
          </a:xfrm>
        </p:spPr>
        <p:txBody>
          <a:bodyPr/>
          <a:lstStyle/>
          <a:p>
            <a:r>
              <a:rPr lang="en-US" altLang="en-US" dirty="0">
                <a:ea typeface="ＭＳ Ｐゴシック" panose="020B0600070205080204" pitchFamily="34" charset="-128"/>
              </a:rPr>
              <a:t>A ratio of likelihoods:</a:t>
            </a:r>
            <a:br>
              <a:rPr lang="en-US" altLang="en-US" dirty="0">
                <a:ea typeface="ＭＳ Ｐゴシック" panose="020B0600070205080204" pitchFamily="34" charset="-128"/>
              </a:rPr>
            </a:br>
            <a:r>
              <a:rPr lang="en-US" altLang="en-US" u="sng" dirty="0">
                <a:ea typeface="ＭＳ Ｐゴシック" panose="020B0600070205080204" pitchFamily="34" charset="-128"/>
              </a:rPr>
              <a:t>P(</a:t>
            </a:r>
            <a:r>
              <a:rPr lang="en-US" altLang="en-US" u="sng" dirty="0" err="1">
                <a:ea typeface="ＭＳ Ｐゴシック" panose="020B0600070205080204" pitchFamily="34" charset="-128"/>
              </a:rPr>
              <a:t>Result|Disease</a:t>
            </a:r>
            <a:r>
              <a:rPr lang="en-US" altLang="en-US" u="sng" dirty="0">
                <a:ea typeface="ＭＳ Ｐゴシック" panose="020B0600070205080204" pitchFamily="34" charset="-128"/>
              </a:rPr>
              <a:t>)</a:t>
            </a:r>
            <a:br>
              <a:rPr lang="en-US" altLang="en-US" dirty="0">
                <a:ea typeface="ＭＳ Ｐゴシック" panose="020B0600070205080204" pitchFamily="34" charset="-128"/>
              </a:rPr>
            </a:br>
            <a:r>
              <a:rPr lang="en-US" altLang="en-US" dirty="0">
                <a:ea typeface="ＭＳ Ｐゴシック" panose="020B0600070205080204" pitchFamily="34" charset="-128"/>
              </a:rPr>
              <a:t>P(</a:t>
            </a:r>
            <a:r>
              <a:rPr lang="en-US" altLang="en-US" dirty="0" err="1">
                <a:ea typeface="ＭＳ Ｐゴシック" panose="020B0600070205080204" pitchFamily="34" charset="-128"/>
              </a:rPr>
              <a:t>Result|No</a:t>
            </a:r>
            <a:r>
              <a:rPr lang="en-US" altLang="en-US" dirty="0">
                <a:ea typeface="ＭＳ Ｐゴシック" panose="020B0600070205080204" pitchFamily="34" charset="-128"/>
              </a:rPr>
              <a:t> Disease)</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r>
              <a:rPr lang="en-US" altLang="en-US" dirty="0">
                <a:ea typeface="ＭＳ Ｐゴシック" panose="020B0600070205080204" pitchFamily="34" charset="-128"/>
              </a:rPr>
              <a:t>WOWO = With Over </a:t>
            </a:r>
            <a:r>
              <a:rPr lang="en-US" altLang="en-US" dirty="0" err="1">
                <a:ea typeface="ＭＳ Ｐゴシック" panose="020B0600070205080204" pitchFamily="34" charset="-128"/>
              </a:rPr>
              <a:t>WithOut</a:t>
            </a:r>
            <a:endParaRPr lang="en-US" altLang="en-US" dirty="0">
              <a:ea typeface="ＭＳ Ｐゴシック" panose="020B0600070205080204" pitchFamily="34" charset="-128"/>
            </a:endParaRPr>
          </a:p>
          <a:p>
            <a:pPr lvl="1"/>
            <a:r>
              <a:rPr lang="en-US" altLang="en-US" dirty="0">
                <a:ea typeface="ＭＳ Ｐゴシック" panose="020B0600070205080204" pitchFamily="34" charset="-128"/>
              </a:rPr>
              <a:t>Think "Do You Want to Know a Secret?"</a:t>
            </a:r>
          </a:p>
          <a:p>
            <a:r>
              <a:rPr lang="en-US" altLang="en-US" dirty="0">
                <a:ea typeface="ＭＳ Ｐゴシック" panose="020B0600070205080204" pitchFamily="34" charset="-128"/>
              </a:rPr>
              <a:t>Pretest odds ×  LR = Posttest odds</a:t>
            </a:r>
          </a:p>
          <a:p>
            <a:r>
              <a:rPr lang="en-US" altLang="en-US" dirty="0">
                <a:ea typeface="ＭＳ Ｐゴシック" panose="020B0600070205080204" pitchFamily="34" charset="-128"/>
              </a:rPr>
              <a:t>(Alternate terminology:</a:t>
            </a:r>
            <a:br>
              <a:rPr lang="en-US" altLang="en-US" dirty="0">
                <a:ea typeface="ＭＳ Ｐゴシック" panose="020B0600070205080204" pitchFamily="34" charset="-128"/>
              </a:rPr>
            </a:br>
            <a:r>
              <a:rPr lang="en-US" altLang="en-US" dirty="0">
                <a:ea typeface="ＭＳ Ｐゴシック" panose="020B0600070205080204" pitchFamily="34" charset="-128"/>
              </a:rPr>
              <a:t>Prior odds ×  LR = Posterior odds)</a:t>
            </a:r>
          </a:p>
        </p:txBody>
      </p:sp>
      <p:sp>
        <p:nvSpPr>
          <p:cNvPr id="67587" name="Slide Number Placeholder 3">
            <a:extLst>
              <a:ext uri="{FF2B5EF4-FFF2-40B4-BE49-F238E27FC236}">
                <a16:creationId xmlns:a16="http://schemas.microsoft.com/office/drawing/2014/main" id="{DC9349F5-B074-6248-A26A-E717C911EE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BEE808BC-1113-BB4B-B075-7A42A2291166}" type="slidenum">
              <a:rPr lang="en-US" altLang="en-US" sz="1050">
                <a:latin typeface="Arial" panose="020B0604020202020204" pitchFamily="34" charset="0"/>
              </a:rPr>
              <a:pPr/>
              <a:t>26</a:t>
            </a:fld>
            <a:endParaRPr lang="en-US" altLang="en-US" sz="1050">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4B9E120-E6C2-3848-B5CC-DAD625DB15F2}"/>
              </a:ext>
            </a:extLst>
          </p:cNvPr>
          <p:cNvSpPr>
            <a:spLocks noChangeArrowheads="1"/>
          </p:cNvSpPr>
          <p:nvPr/>
        </p:nvSpPr>
        <p:spPr bwMode="auto">
          <a:xfrm>
            <a:off x="1177768" y="219145"/>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3300" dirty="0">
                <a:solidFill>
                  <a:schemeClr val="tx2"/>
                </a:solidFill>
                <a:latin typeface="+mn-lt"/>
              </a:rPr>
              <a:t>What Tests Do</a:t>
            </a:r>
          </a:p>
        </p:txBody>
      </p:sp>
      <p:sp>
        <p:nvSpPr>
          <p:cNvPr id="65548" name="Text Box 12">
            <a:extLst>
              <a:ext uri="{FF2B5EF4-FFF2-40B4-BE49-F238E27FC236}">
                <a16:creationId xmlns:a16="http://schemas.microsoft.com/office/drawing/2014/main" id="{0F250FDA-3347-F64F-9124-C0FF4DD44054}"/>
              </a:ext>
            </a:extLst>
          </p:cNvPr>
          <p:cNvSpPr txBox="1">
            <a:spLocks noChangeArrowheads="1"/>
          </p:cNvSpPr>
          <p:nvPr/>
        </p:nvSpPr>
        <p:spPr bwMode="auto">
          <a:xfrm>
            <a:off x="2057400" y="1257300"/>
            <a:ext cx="4743450" cy="738664"/>
          </a:xfrm>
          <a:prstGeom prst="rect">
            <a:avLst/>
          </a:prstGeom>
          <a:noFill/>
          <a:ln w="9525">
            <a:noFill/>
            <a:miter lim="800000"/>
            <a:headEnd/>
            <a:tailEnd/>
          </a:ln>
        </p:spPr>
        <p:txBody>
          <a:bodyPr wrap="square">
            <a:spAutoFit/>
          </a:bodyPr>
          <a:lstStyle/>
          <a:p>
            <a:pPr eaLnBrk="0" hangingPunct="0">
              <a:buClr>
                <a:schemeClr val="accent3"/>
              </a:buClr>
              <a:buFont typeface="Arial" pitchFamily="34" charset="0"/>
              <a:buChar char="•"/>
              <a:defRPr/>
            </a:pPr>
            <a:r>
              <a:rPr lang="en-US" sz="2100" dirty="0">
                <a:latin typeface="Georgia" pitchFamily="18" charset="0"/>
                <a:ea typeface="+mn-ea"/>
              </a:rPr>
              <a:t>Their results change our estimate of the probability of disease </a:t>
            </a:r>
          </a:p>
        </p:txBody>
      </p:sp>
      <p:grpSp>
        <p:nvGrpSpPr>
          <p:cNvPr id="2" name="Group 35">
            <a:extLst>
              <a:ext uri="{FF2B5EF4-FFF2-40B4-BE49-F238E27FC236}">
                <a16:creationId xmlns:a16="http://schemas.microsoft.com/office/drawing/2014/main" id="{2AC6AB25-995A-6F46-A20A-6B3E314EA37B}"/>
              </a:ext>
            </a:extLst>
          </p:cNvPr>
          <p:cNvGrpSpPr>
            <a:grpSpLocks/>
          </p:cNvGrpSpPr>
          <p:nvPr/>
        </p:nvGrpSpPr>
        <p:grpSpPr bwMode="auto">
          <a:xfrm>
            <a:off x="3086100" y="2400301"/>
            <a:ext cx="1510903" cy="483394"/>
            <a:chOff x="1392" y="2208"/>
            <a:chExt cx="1269" cy="406"/>
          </a:xfrm>
        </p:grpSpPr>
        <p:sp>
          <p:nvSpPr>
            <p:cNvPr id="9234" name="Line 23">
              <a:extLst>
                <a:ext uri="{FF2B5EF4-FFF2-40B4-BE49-F238E27FC236}">
                  <a16:creationId xmlns:a16="http://schemas.microsoft.com/office/drawing/2014/main" id="{61F43C53-875D-3B4D-8E00-6A93EC3DF9DD}"/>
                </a:ext>
              </a:extLst>
            </p:cNvPr>
            <p:cNvSpPr>
              <a:spLocks noChangeShapeType="1"/>
            </p:cNvSpPr>
            <p:nvPr/>
          </p:nvSpPr>
          <p:spPr bwMode="auto">
            <a:xfrm flipH="1">
              <a:off x="2016" y="2208"/>
              <a:ext cx="576" cy="0"/>
            </a:xfrm>
            <a:prstGeom prst="line">
              <a:avLst/>
            </a:prstGeom>
            <a:noFill/>
            <a:ln w="50800">
              <a:solidFill>
                <a:schemeClr val="accent2"/>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9660" name="Text Box 25">
              <a:extLst>
                <a:ext uri="{FF2B5EF4-FFF2-40B4-BE49-F238E27FC236}">
                  <a16:creationId xmlns:a16="http://schemas.microsoft.com/office/drawing/2014/main" id="{5D595BB7-2A2F-AB4E-82A8-B859196DAE87}"/>
                </a:ext>
              </a:extLst>
            </p:cNvPr>
            <p:cNvSpPr txBox="1">
              <a:spLocks noChangeArrowheads="1"/>
            </p:cNvSpPr>
            <p:nvPr/>
          </p:nvSpPr>
          <p:spPr bwMode="auto">
            <a:xfrm>
              <a:off x="1392" y="2304"/>
              <a:ext cx="1269"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latin typeface="Georgia" panose="02040502050405020303" pitchFamily="18" charset="0"/>
                </a:rPr>
                <a:t>Negative test</a:t>
              </a:r>
            </a:p>
          </p:txBody>
        </p:sp>
      </p:grpSp>
      <p:grpSp>
        <p:nvGrpSpPr>
          <p:cNvPr id="3" name="Group 34">
            <a:extLst>
              <a:ext uri="{FF2B5EF4-FFF2-40B4-BE49-F238E27FC236}">
                <a16:creationId xmlns:a16="http://schemas.microsoft.com/office/drawing/2014/main" id="{F562107A-2EA6-804F-BD8C-B5D4E7D40A7B}"/>
              </a:ext>
            </a:extLst>
          </p:cNvPr>
          <p:cNvGrpSpPr>
            <a:grpSpLocks/>
          </p:cNvGrpSpPr>
          <p:nvPr/>
        </p:nvGrpSpPr>
        <p:grpSpPr bwMode="auto">
          <a:xfrm>
            <a:off x="4629150" y="2400301"/>
            <a:ext cx="1771650" cy="483394"/>
            <a:chOff x="2928" y="2208"/>
            <a:chExt cx="1488" cy="406"/>
          </a:xfrm>
        </p:grpSpPr>
        <p:sp>
          <p:nvSpPr>
            <p:cNvPr id="9232" name="Line 24">
              <a:extLst>
                <a:ext uri="{FF2B5EF4-FFF2-40B4-BE49-F238E27FC236}">
                  <a16:creationId xmlns:a16="http://schemas.microsoft.com/office/drawing/2014/main" id="{80C8464F-51D0-2440-8742-553DBD611BE9}"/>
                </a:ext>
              </a:extLst>
            </p:cNvPr>
            <p:cNvSpPr>
              <a:spLocks noChangeShapeType="1"/>
            </p:cNvSpPr>
            <p:nvPr/>
          </p:nvSpPr>
          <p:spPr bwMode="auto">
            <a:xfrm>
              <a:off x="2928" y="2208"/>
              <a:ext cx="672" cy="0"/>
            </a:xfrm>
            <a:prstGeom prst="line">
              <a:avLst/>
            </a:prstGeom>
            <a:noFill/>
            <a:ln w="50800">
              <a:solidFill>
                <a:srgbClr val="2D5CB9"/>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9658" name="Text Box 26">
              <a:extLst>
                <a:ext uri="{FF2B5EF4-FFF2-40B4-BE49-F238E27FC236}">
                  <a16:creationId xmlns:a16="http://schemas.microsoft.com/office/drawing/2014/main" id="{8AF6D80B-CE11-3540-B823-DC2A9559BDBF}"/>
                </a:ext>
              </a:extLst>
            </p:cNvPr>
            <p:cNvSpPr txBox="1">
              <a:spLocks noChangeArrowheads="1"/>
            </p:cNvSpPr>
            <p:nvPr/>
          </p:nvSpPr>
          <p:spPr bwMode="auto">
            <a:xfrm>
              <a:off x="3024" y="2304"/>
              <a:ext cx="139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latin typeface="Georgia" panose="02040502050405020303" pitchFamily="18" charset="0"/>
                </a:rPr>
                <a:t>Positive test</a:t>
              </a:r>
            </a:p>
          </p:txBody>
        </p:sp>
      </p:grpSp>
      <p:grpSp>
        <p:nvGrpSpPr>
          <p:cNvPr id="69637" name="Group 36">
            <a:extLst>
              <a:ext uri="{FF2B5EF4-FFF2-40B4-BE49-F238E27FC236}">
                <a16:creationId xmlns:a16="http://schemas.microsoft.com/office/drawing/2014/main" id="{2CB88743-1C07-3C43-9675-417A016B36B7}"/>
              </a:ext>
            </a:extLst>
          </p:cNvPr>
          <p:cNvGrpSpPr>
            <a:grpSpLocks/>
          </p:cNvGrpSpPr>
          <p:nvPr/>
        </p:nvGrpSpPr>
        <p:grpSpPr bwMode="auto">
          <a:xfrm>
            <a:off x="2114550" y="3143250"/>
            <a:ext cx="4749403" cy="514350"/>
            <a:chOff x="816" y="2832"/>
            <a:chExt cx="3989" cy="432"/>
          </a:xfrm>
        </p:grpSpPr>
        <p:sp>
          <p:nvSpPr>
            <p:cNvPr id="9223" name="Rectangle 3">
              <a:extLst>
                <a:ext uri="{FF2B5EF4-FFF2-40B4-BE49-F238E27FC236}">
                  <a16:creationId xmlns:a16="http://schemas.microsoft.com/office/drawing/2014/main" id="{A744E51C-0FE0-3446-B027-253977F6ECCF}"/>
                </a:ext>
              </a:extLst>
            </p:cNvPr>
            <p:cNvSpPr>
              <a:spLocks noChangeArrowheads="1"/>
            </p:cNvSpPr>
            <p:nvPr/>
          </p:nvSpPr>
          <p:spPr bwMode="auto">
            <a:xfrm>
              <a:off x="816" y="2832"/>
              <a:ext cx="960" cy="432"/>
            </a:xfrm>
            <a:prstGeom prst="rect">
              <a:avLst/>
            </a:prstGeom>
            <a:solidFill>
              <a:schemeClr val="accent2"/>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1800">
                <a:latin typeface="+mn-lt"/>
                <a:ea typeface="+mn-ea"/>
              </a:endParaRPr>
            </a:p>
          </p:txBody>
        </p:sp>
        <p:sp>
          <p:nvSpPr>
            <p:cNvPr id="9224" name="Rectangle 4">
              <a:extLst>
                <a:ext uri="{FF2B5EF4-FFF2-40B4-BE49-F238E27FC236}">
                  <a16:creationId xmlns:a16="http://schemas.microsoft.com/office/drawing/2014/main" id="{D23D3654-7B52-104C-92E7-62D4ABA532B0}"/>
                </a:ext>
              </a:extLst>
            </p:cNvPr>
            <p:cNvSpPr>
              <a:spLocks noChangeArrowheads="1"/>
            </p:cNvSpPr>
            <p:nvPr/>
          </p:nvSpPr>
          <p:spPr bwMode="auto">
            <a:xfrm>
              <a:off x="1776" y="2832"/>
              <a:ext cx="2016" cy="432"/>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1800">
                <a:latin typeface="+mn-lt"/>
                <a:ea typeface="+mn-ea"/>
              </a:endParaRPr>
            </a:p>
          </p:txBody>
        </p:sp>
        <p:sp>
          <p:nvSpPr>
            <p:cNvPr id="9225" name="Rectangle 5">
              <a:extLst>
                <a:ext uri="{FF2B5EF4-FFF2-40B4-BE49-F238E27FC236}">
                  <a16:creationId xmlns:a16="http://schemas.microsoft.com/office/drawing/2014/main" id="{40A125E0-C886-0443-B48B-04876590D25C}"/>
                </a:ext>
              </a:extLst>
            </p:cNvPr>
            <p:cNvSpPr>
              <a:spLocks noChangeArrowheads="1"/>
            </p:cNvSpPr>
            <p:nvPr/>
          </p:nvSpPr>
          <p:spPr bwMode="auto">
            <a:xfrm>
              <a:off x="3792" y="2832"/>
              <a:ext cx="960" cy="432"/>
            </a:xfrm>
            <a:prstGeom prst="rect">
              <a:avLst/>
            </a:prstGeom>
            <a:solidFill>
              <a:schemeClr val="accent6"/>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1800">
                <a:latin typeface="+mn-lt"/>
                <a:ea typeface="+mn-ea"/>
              </a:endParaRPr>
            </a:p>
          </p:txBody>
        </p:sp>
        <p:sp>
          <p:nvSpPr>
            <p:cNvPr id="17430" name="Text Box 6">
              <a:extLst>
                <a:ext uri="{FF2B5EF4-FFF2-40B4-BE49-F238E27FC236}">
                  <a16:creationId xmlns:a16="http://schemas.microsoft.com/office/drawing/2014/main" id="{1AC91E9C-7483-7A4C-AB9E-6979D021C68C}"/>
                </a:ext>
              </a:extLst>
            </p:cNvPr>
            <p:cNvSpPr txBox="1">
              <a:spLocks noChangeArrowheads="1"/>
            </p:cNvSpPr>
            <p:nvPr/>
          </p:nvSpPr>
          <p:spPr bwMode="auto">
            <a:xfrm>
              <a:off x="816" y="2880"/>
              <a:ext cx="1049" cy="310"/>
            </a:xfrm>
            <a:prstGeom prst="rect">
              <a:avLst/>
            </a:prstGeom>
            <a:noFill/>
            <a:ln w="9525">
              <a:noFill/>
              <a:miter lim="800000"/>
              <a:headEnd/>
              <a:tailEnd/>
            </a:ln>
          </p:spPr>
          <p:txBody>
            <a:bodyPr wrap="none">
              <a:spAutoFit/>
            </a:bodyPr>
            <a:lstStyle/>
            <a:p>
              <a:pPr eaLnBrk="0" hangingPunct="0">
                <a:defRPr/>
              </a:pPr>
              <a:r>
                <a:rPr lang="en-US" sz="1800" dirty="0">
                  <a:solidFill>
                    <a:srgbClr val="FFFF00"/>
                  </a:solidFill>
                  <a:latin typeface="+mj-lt"/>
                  <a:ea typeface="+mn-ea"/>
                </a:rPr>
                <a:t>Reasurance</a:t>
              </a:r>
            </a:p>
          </p:txBody>
        </p:sp>
        <p:sp>
          <p:nvSpPr>
            <p:cNvPr id="17431" name="Text Box 8">
              <a:extLst>
                <a:ext uri="{FF2B5EF4-FFF2-40B4-BE49-F238E27FC236}">
                  <a16:creationId xmlns:a16="http://schemas.microsoft.com/office/drawing/2014/main" id="{2621DE53-0524-634C-A979-3F466EF5259D}"/>
                </a:ext>
              </a:extLst>
            </p:cNvPr>
            <p:cNvSpPr txBox="1">
              <a:spLocks noChangeArrowheads="1"/>
            </p:cNvSpPr>
            <p:nvPr/>
          </p:nvSpPr>
          <p:spPr bwMode="auto">
            <a:xfrm>
              <a:off x="3860" y="2887"/>
              <a:ext cx="945" cy="310"/>
            </a:xfrm>
            <a:prstGeom prst="rect">
              <a:avLst/>
            </a:prstGeom>
            <a:noFill/>
            <a:ln w="9525">
              <a:noFill/>
              <a:miter lim="800000"/>
              <a:headEnd/>
              <a:tailEnd/>
            </a:ln>
          </p:spPr>
          <p:txBody>
            <a:bodyPr wrap="none">
              <a:spAutoFit/>
            </a:bodyPr>
            <a:lstStyle/>
            <a:p>
              <a:pPr eaLnBrk="0" hangingPunct="0">
                <a:defRPr/>
              </a:pPr>
              <a:r>
                <a:rPr lang="en-US" sz="1800" dirty="0">
                  <a:solidFill>
                    <a:srgbClr val="FFFF00"/>
                  </a:solidFill>
                  <a:latin typeface="+mj-lt"/>
                  <a:ea typeface="+mn-ea"/>
                </a:rPr>
                <a:t>Treatment</a:t>
              </a:r>
            </a:p>
          </p:txBody>
        </p:sp>
        <p:sp>
          <p:nvSpPr>
            <p:cNvPr id="17432" name="Text Box 7">
              <a:extLst>
                <a:ext uri="{FF2B5EF4-FFF2-40B4-BE49-F238E27FC236}">
                  <a16:creationId xmlns:a16="http://schemas.microsoft.com/office/drawing/2014/main" id="{A919FFF3-005E-C948-AB72-DB3822F284EC}"/>
                </a:ext>
              </a:extLst>
            </p:cNvPr>
            <p:cNvSpPr txBox="1">
              <a:spLocks noChangeArrowheads="1"/>
            </p:cNvSpPr>
            <p:nvPr/>
          </p:nvSpPr>
          <p:spPr bwMode="auto">
            <a:xfrm>
              <a:off x="2013" y="2893"/>
              <a:ext cx="1908" cy="310"/>
            </a:xfrm>
            <a:prstGeom prst="rect">
              <a:avLst/>
            </a:prstGeom>
            <a:noFill/>
            <a:ln w="9525">
              <a:noFill/>
              <a:miter lim="800000"/>
              <a:headEnd/>
              <a:tailEnd/>
            </a:ln>
          </p:spPr>
          <p:txBody>
            <a:bodyPr wrap="square">
              <a:spAutoFit/>
            </a:bodyPr>
            <a:lstStyle/>
            <a:p>
              <a:pPr eaLnBrk="0" hangingPunct="0">
                <a:defRPr/>
              </a:pPr>
              <a:r>
                <a:rPr lang="en-US" sz="1800" dirty="0">
                  <a:solidFill>
                    <a:schemeClr val="bg1">
                      <a:lumMod val="10000"/>
                    </a:schemeClr>
                  </a:solidFill>
                  <a:latin typeface="Georgia" pitchFamily="18" charset="0"/>
                  <a:ea typeface="+mn-ea"/>
                </a:rPr>
                <a:t>Order a Test</a:t>
              </a:r>
            </a:p>
          </p:txBody>
        </p:sp>
      </p:grpSp>
      <p:sp>
        <p:nvSpPr>
          <p:cNvPr id="20" name="Content Placeholder 2">
            <a:extLst>
              <a:ext uri="{FF2B5EF4-FFF2-40B4-BE49-F238E27FC236}">
                <a16:creationId xmlns:a16="http://schemas.microsoft.com/office/drawing/2014/main" id="{6D99ACB3-12D9-864E-9064-2446D36D220A}"/>
              </a:ext>
            </a:extLst>
          </p:cNvPr>
          <p:cNvSpPr txBox="1">
            <a:spLocks/>
          </p:cNvSpPr>
          <p:nvPr/>
        </p:nvSpPr>
        <p:spPr bwMode="auto">
          <a:xfrm>
            <a:off x="2000250" y="3801666"/>
            <a:ext cx="5715000" cy="427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225"/>
              </a:spcBef>
              <a:buClr>
                <a:srgbClr val="A04DA3"/>
              </a:buClr>
              <a:buFont typeface="Georgia" panose="02040502050405020303" pitchFamily="18" charset="0"/>
              <a:buChar char="•"/>
            </a:pPr>
            <a:r>
              <a:rPr lang="en-US" altLang="en-US" sz="2100" dirty="0">
                <a:latin typeface="Arial" panose="020B0604020202020204" pitchFamily="34" charset="0"/>
              </a:rPr>
              <a:t>A good test changes estimates a lot.</a:t>
            </a:r>
          </a:p>
          <a:p>
            <a:pPr>
              <a:spcBef>
                <a:spcPts val="225"/>
              </a:spcBef>
              <a:buClr>
                <a:srgbClr val="A04DA3"/>
              </a:buClr>
              <a:buFont typeface="Georgia" panose="02040502050405020303" pitchFamily="18" charset="0"/>
              <a:buChar char="•"/>
            </a:pPr>
            <a:endParaRPr lang="en-US" altLang="en-US" sz="2100" dirty="0">
              <a:latin typeface="Arial" panose="020B0604020202020204" pitchFamily="34" charset="0"/>
            </a:endParaRPr>
          </a:p>
        </p:txBody>
      </p:sp>
      <p:grpSp>
        <p:nvGrpSpPr>
          <p:cNvPr id="5" name="Group 34">
            <a:extLst>
              <a:ext uri="{FF2B5EF4-FFF2-40B4-BE49-F238E27FC236}">
                <a16:creationId xmlns:a16="http://schemas.microsoft.com/office/drawing/2014/main" id="{6F074C0B-2E6F-E247-BFF0-CD8D4042BF4A}"/>
              </a:ext>
            </a:extLst>
          </p:cNvPr>
          <p:cNvGrpSpPr>
            <a:grpSpLocks/>
          </p:cNvGrpSpPr>
          <p:nvPr/>
        </p:nvGrpSpPr>
        <p:grpSpPr bwMode="auto">
          <a:xfrm>
            <a:off x="4572000" y="2400299"/>
            <a:ext cx="2857500" cy="483394"/>
            <a:chOff x="2928" y="2208"/>
            <a:chExt cx="1144" cy="406"/>
          </a:xfrm>
        </p:grpSpPr>
        <p:sp>
          <p:nvSpPr>
            <p:cNvPr id="22" name="Line 24">
              <a:extLst>
                <a:ext uri="{FF2B5EF4-FFF2-40B4-BE49-F238E27FC236}">
                  <a16:creationId xmlns:a16="http://schemas.microsoft.com/office/drawing/2014/main" id="{F31C0E32-B230-E144-A5BC-4C44DF8A2722}"/>
                </a:ext>
              </a:extLst>
            </p:cNvPr>
            <p:cNvSpPr>
              <a:spLocks noChangeShapeType="1"/>
            </p:cNvSpPr>
            <p:nvPr/>
          </p:nvSpPr>
          <p:spPr bwMode="auto">
            <a:xfrm>
              <a:off x="2928" y="2208"/>
              <a:ext cx="801" cy="0"/>
            </a:xfrm>
            <a:prstGeom prst="line">
              <a:avLst/>
            </a:prstGeom>
            <a:noFill/>
            <a:ln w="50800">
              <a:solidFill>
                <a:srgbClr val="2D5CB9"/>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9650" name="Text Box 26">
              <a:extLst>
                <a:ext uri="{FF2B5EF4-FFF2-40B4-BE49-F238E27FC236}">
                  <a16:creationId xmlns:a16="http://schemas.microsoft.com/office/drawing/2014/main" id="{30D92725-559A-704A-9B5B-7BE0D6B0B1A5}"/>
                </a:ext>
              </a:extLst>
            </p:cNvPr>
            <p:cNvSpPr txBox="1">
              <a:spLocks noChangeArrowheads="1"/>
            </p:cNvSpPr>
            <p:nvPr/>
          </p:nvSpPr>
          <p:spPr bwMode="auto">
            <a:xfrm>
              <a:off x="3024" y="2304"/>
              <a:ext cx="1048"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latin typeface="Georgia" panose="02040502050405020303" pitchFamily="18" charset="0"/>
              </a:endParaRPr>
            </a:p>
          </p:txBody>
        </p:sp>
      </p:grpSp>
      <p:sp>
        <p:nvSpPr>
          <p:cNvPr id="24" name="Line 23">
            <a:extLst>
              <a:ext uri="{FF2B5EF4-FFF2-40B4-BE49-F238E27FC236}">
                <a16:creationId xmlns:a16="http://schemas.microsoft.com/office/drawing/2014/main" id="{23C164CB-294D-2446-89F6-72B8242C1459}"/>
              </a:ext>
            </a:extLst>
          </p:cNvPr>
          <p:cNvSpPr>
            <a:spLocks noChangeShapeType="1"/>
          </p:cNvSpPr>
          <p:nvPr/>
        </p:nvSpPr>
        <p:spPr bwMode="auto">
          <a:xfrm flipH="1">
            <a:off x="2171700" y="2400300"/>
            <a:ext cx="2286000" cy="0"/>
          </a:xfrm>
          <a:prstGeom prst="line">
            <a:avLst/>
          </a:prstGeom>
          <a:noFill/>
          <a:ln w="50800">
            <a:solidFill>
              <a:schemeClr val="accent2"/>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txBody>
          <a:bodyPr wrap="none" anchor="ctr"/>
          <a:lstStyle/>
          <a:p>
            <a:endParaRPr lang="en-US" sz="1800"/>
          </a:p>
        </p:txBody>
      </p:sp>
      <p:sp>
        <p:nvSpPr>
          <p:cNvPr id="69641" name="Text Box 24">
            <a:extLst>
              <a:ext uri="{FF2B5EF4-FFF2-40B4-BE49-F238E27FC236}">
                <a16:creationId xmlns:a16="http://schemas.microsoft.com/office/drawing/2014/main" id="{96C8D6C5-3D61-D74D-A442-0F1A1AC5D23D}"/>
              </a:ext>
            </a:extLst>
          </p:cNvPr>
          <p:cNvSpPr txBox="1">
            <a:spLocks noChangeArrowheads="1"/>
          </p:cNvSpPr>
          <p:nvPr/>
        </p:nvSpPr>
        <p:spPr bwMode="auto">
          <a:xfrm>
            <a:off x="1885950" y="2514600"/>
            <a:ext cx="5148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latin typeface="Georgia" panose="02040502050405020303" pitchFamily="18" charset="0"/>
              </a:rPr>
              <a:t>0%</a:t>
            </a:r>
          </a:p>
        </p:txBody>
      </p:sp>
      <p:sp>
        <p:nvSpPr>
          <p:cNvPr id="69642" name="Text Box 25">
            <a:extLst>
              <a:ext uri="{FF2B5EF4-FFF2-40B4-BE49-F238E27FC236}">
                <a16:creationId xmlns:a16="http://schemas.microsoft.com/office/drawing/2014/main" id="{6AFB96E1-4688-6A45-ADB5-C85FCA685F2E}"/>
              </a:ext>
            </a:extLst>
          </p:cNvPr>
          <p:cNvSpPr txBox="1">
            <a:spLocks noChangeArrowheads="1"/>
          </p:cNvSpPr>
          <p:nvPr/>
        </p:nvSpPr>
        <p:spPr bwMode="auto">
          <a:xfrm>
            <a:off x="6629401" y="2514600"/>
            <a:ext cx="7553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latin typeface="Georgia" panose="02040502050405020303" pitchFamily="18" charset="0"/>
              </a:rPr>
              <a:t>100%</a:t>
            </a:r>
          </a:p>
        </p:txBody>
      </p:sp>
      <p:cxnSp>
        <p:nvCxnSpPr>
          <p:cNvPr id="27" name="Straight Connector 26">
            <a:extLst>
              <a:ext uri="{FF2B5EF4-FFF2-40B4-BE49-F238E27FC236}">
                <a16:creationId xmlns:a16="http://schemas.microsoft.com/office/drawing/2014/main" id="{39FE20CF-AFA8-2B49-8AF9-A6ACDB0E38C0}"/>
              </a:ext>
            </a:extLst>
          </p:cNvPr>
          <p:cNvCxnSpPr/>
          <p:nvPr/>
        </p:nvCxnSpPr>
        <p:spPr>
          <a:xfrm>
            <a:off x="2114550" y="2914650"/>
            <a:ext cx="468630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2EE373F-8B90-E049-B479-9B1C560CE88E}"/>
              </a:ext>
            </a:extLst>
          </p:cNvPr>
          <p:cNvCxnSpPr/>
          <p:nvPr/>
        </p:nvCxnSpPr>
        <p:spPr>
          <a:xfrm rot="5400000">
            <a:off x="2000250" y="2914650"/>
            <a:ext cx="22860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1C83F18-E189-E840-9B57-5EF4AEE4215C}"/>
              </a:ext>
            </a:extLst>
          </p:cNvPr>
          <p:cNvCxnSpPr/>
          <p:nvPr/>
        </p:nvCxnSpPr>
        <p:spPr>
          <a:xfrm rot="5400000">
            <a:off x="6686550" y="2914650"/>
            <a:ext cx="228600" cy="0"/>
          </a:xfrm>
          <a:prstGeom prst="line">
            <a:avLst/>
          </a:prstGeom>
          <a:ln w="25400"/>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184FBC11-1AB2-C242-934B-EE00683EE509}"/>
              </a:ext>
            </a:extLst>
          </p:cNvPr>
          <p:cNvSpPr txBox="1"/>
          <p:nvPr/>
        </p:nvSpPr>
        <p:spPr>
          <a:xfrm>
            <a:off x="5257801" y="2000250"/>
            <a:ext cx="704039" cy="369332"/>
          </a:xfrm>
          <a:prstGeom prst="rect">
            <a:avLst/>
          </a:prstGeom>
          <a:noFill/>
        </p:spPr>
        <p:txBody>
          <a:bodyPr wrap="none">
            <a:spAutoFit/>
          </a:bodyPr>
          <a:lstStyle/>
          <a:p>
            <a:pPr eaLnBrk="0" hangingPunct="0">
              <a:defRPr/>
            </a:pPr>
            <a:r>
              <a:rPr lang="en-US" sz="1800" dirty="0">
                <a:latin typeface="+mn-lt"/>
                <a:ea typeface="+mn-ea"/>
              </a:rPr>
              <a:t>HIV+</a:t>
            </a:r>
          </a:p>
        </p:txBody>
      </p:sp>
      <p:sp>
        <p:nvSpPr>
          <p:cNvPr id="34" name="TextBox 33">
            <a:extLst>
              <a:ext uri="{FF2B5EF4-FFF2-40B4-BE49-F238E27FC236}">
                <a16:creationId xmlns:a16="http://schemas.microsoft.com/office/drawing/2014/main" id="{4152F0BE-9D31-7F4E-8C8C-E0BD10605B38}"/>
              </a:ext>
            </a:extLst>
          </p:cNvPr>
          <p:cNvSpPr txBox="1">
            <a:spLocks noChangeArrowheads="1"/>
          </p:cNvSpPr>
          <p:nvPr/>
        </p:nvSpPr>
        <p:spPr bwMode="auto">
          <a:xfrm>
            <a:off x="3028950" y="2000250"/>
            <a:ext cx="6992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latin typeface="Arial" panose="020B0604020202020204" pitchFamily="34" charset="0"/>
              </a:rPr>
              <a:t>HIV</a:t>
            </a:r>
            <a:r>
              <a:rPr lang="en-US" altLang="en-US" sz="1800"/>
              <a:t>−</a:t>
            </a:r>
            <a:endParaRPr lang="en-US" altLang="en-US" sz="1800">
              <a:latin typeface="Arial" panose="020B0604020202020204" pitchFamily="34" charset="0"/>
            </a:endParaRPr>
          </a:p>
        </p:txBody>
      </p:sp>
      <p:sp>
        <p:nvSpPr>
          <p:cNvPr id="69648" name="Slide Number Placeholder 30">
            <a:extLst>
              <a:ext uri="{FF2B5EF4-FFF2-40B4-BE49-F238E27FC236}">
                <a16:creationId xmlns:a16="http://schemas.microsoft.com/office/drawing/2014/main" id="{C5583A76-A5AF-5940-888B-D291705393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70DE93BF-B931-A749-9426-35E9AAB62DF5}" type="slidenum">
              <a:rPr lang="en-US" altLang="en-US" sz="1050">
                <a:latin typeface="Arial" panose="020B0604020202020204" pitchFamily="34" charset="0"/>
              </a:rPr>
              <a:pPr/>
              <a:t>27</a:t>
            </a:fld>
            <a:endParaRPr lang="en-US" altLang="en-US" sz="105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48"/>
                                        </p:tgtEl>
                                        <p:attrNameLst>
                                          <p:attrName>style.visibility</p:attrName>
                                        </p:attrNameLst>
                                      </p:cBhvr>
                                      <p:to>
                                        <p:strVal val="visible"/>
                                      </p:to>
                                    </p:set>
                                    <p:anim calcmode="lin" valueType="num">
                                      <p:cBhvr additive="base">
                                        <p:cTn id="7" dur="500" fill="hold"/>
                                        <p:tgtEl>
                                          <p:spTgt spid="65548"/>
                                        </p:tgtEl>
                                        <p:attrNameLst>
                                          <p:attrName>ppt_x</p:attrName>
                                        </p:attrNameLst>
                                      </p:cBhvr>
                                      <p:tavLst>
                                        <p:tav tm="0">
                                          <p:val>
                                            <p:strVal val="0-#ppt_w/2"/>
                                          </p:val>
                                        </p:tav>
                                        <p:tav tm="100000">
                                          <p:val>
                                            <p:strVal val="#ppt_x"/>
                                          </p:val>
                                        </p:tav>
                                      </p:tavLst>
                                    </p:anim>
                                    <p:anim calcmode="lin" valueType="num">
                                      <p:cBhvr additive="base">
                                        <p:cTn id="8" dur="500" fill="hold"/>
                                        <p:tgtEl>
                                          <p:spTgt spid="655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9" presetID="1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slide(fromBottom)">
                                      <p:cBhvr>
                                        <p:cTn id="31" dur="500"/>
                                        <p:tgtEl>
                                          <p:spTgt spid="33"/>
                                        </p:tgtEl>
                                      </p:cBhvr>
                                    </p:animEffect>
                                  </p:childTnLst>
                                </p:cTn>
                              </p:par>
                              <p:par>
                                <p:cTn id="32" presetID="17" presetClass="entr" presetSubtype="1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strVal val="#ppt_h"/>
                                          </p:val>
                                        </p:tav>
                                        <p:tav tm="100000">
                                          <p:val>
                                            <p:strVal val="#ppt_h"/>
                                          </p:val>
                                        </p:tav>
                                      </p:tavLst>
                                    </p:anim>
                                  </p:childTnLst>
                                </p:cTn>
                              </p:par>
                              <p:par>
                                <p:cTn id="36" presetID="10" presetClass="exit" presetSubtype="0" fill="hold" nodeType="withEffect">
                                  <p:stCondLst>
                                    <p:cond delay="0"/>
                                  </p:stCondLst>
                                  <p:childTnLst>
                                    <p:animEffect transition="out" filter="fade">
                                      <p:cBhvr>
                                        <p:cTn id="37" dur="1000"/>
                                        <p:tgtEl>
                                          <p:spTgt spid="3"/>
                                        </p:tgtEl>
                                      </p:cBhvr>
                                    </p:animEffect>
                                    <p:set>
                                      <p:cBhvr>
                                        <p:cTn id="38" dur="1" fill="hold">
                                          <p:stCondLst>
                                            <p:cond delay="999"/>
                                          </p:stCondLst>
                                        </p:cTn>
                                        <p:tgtEl>
                                          <p:spTgt spid="3"/>
                                        </p:tgtEl>
                                        <p:attrNameLst>
                                          <p:attrName>style.visibility</p:attrName>
                                        </p:attrNameLst>
                                      </p:cBhvr>
                                      <p:to>
                                        <p:strVal val="hidden"/>
                                      </p:to>
                                    </p:set>
                                  </p:childTnLst>
                                </p:cTn>
                              </p:par>
                              <p:par>
                                <p:cTn id="39" presetID="17" presetClass="entr" presetSubtype="1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strVal val="#ppt_h"/>
                                          </p:val>
                                        </p:tav>
                                        <p:tav tm="100000">
                                          <p:val>
                                            <p:strVal val="#ppt_h"/>
                                          </p:val>
                                        </p:tav>
                                      </p:tavLst>
                                    </p:anim>
                                  </p:childTnLst>
                                </p:cTn>
                              </p:par>
                              <p:par>
                                <p:cTn id="43" presetID="10" presetClass="exit" presetSubtype="0" fill="hold" nodeType="withEffect">
                                  <p:stCondLst>
                                    <p:cond delay="0"/>
                                  </p:stCondLst>
                                  <p:childTnLst>
                                    <p:animEffect transition="out" filter="fade">
                                      <p:cBhvr>
                                        <p:cTn id="44" dur="1000"/>
                                        <p:tgtEl>
                                          <p:spTgt spid="2"/>
                                        </p:tgtEl>
                                      </p:cBhvr>
                                    </p:animEffect>
                                    <p:set>
                                      <p:cBhvr>
                                        <p:cTn id="45" dur="1" fill="hold">
                                          <p:stCondLst>
                                            <p:cond delay="999"/>
                                          </p:stCondLst>
                                        </p:cTn>
                                        <p:tgtEl>
                                          <p:spTgt spid="2"/>
                                        </p:tgtEl>
                                        <p:attrNameLst>
                                          <p:attrName>style.visibility</p:attrName>
                                        </p:attrNameLst>
                                      </p:cBhvr>
                                      <p:to>
                                        <p:strVal val="hidden"/>
                                      </p:to>
                                    </p:set>
                                  </p:childTnLst>
                                </p:cTn>
                              </p:par>
                              <p:par>
                                <p:cTn id="46" presetID="1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slide(fromBottom)">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8" grpId="0" autoUpdateAnimBg="0"/>
      <p:bldP spid="20" grpId="0"/>
      <p:bldP spid="3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451E72FB-6540-F749-B5BC-0CA3E1288BD7}"/>
              </a:ext>
            </a:extLst>
          </p:cNvPr>
          <p:cNvSpPr>
            <a:spLocks noGrp="1"/>
          </p:cNvSpPr>
          <p:nvPr>
            <p:ph type="title"/>
          </p:nvPr>
        </p:nvSpPr>
        <p:spPr>
          <a:xfrm>
            <a:off x="1752600" y="223837"/>
            <a:ext cx="5943600" cy="800100"/>
          </a:xfrm>
        </p:spPr>
        <p:txBody>
          <a:bodyPr/>
          <a:lstStyle/>
          <a:p>
            <a:pPr eaLnBrk="1" hangingPunct="1"/>
            <a:r>
              <a:rPr lang="en-US" altLang="en-US" sz="3200" dirty="0">
                <a:latin typeface="Arial" panose="020B0604020202020204" pitchFamily="34" charset="0"/>
                <a:ea typeface="ＭＳ Ｐゴシック" panose="020B0600070205080204" pitchFamily="34" charset="-128"/>
              </a:rPr>
              <a:t>Post-test Probability of Disease Depends on 2 Things</a:t>
            </a:r>
          </a:p>
        </p:txBody>
      </p:sp>
      <p:sp>
        <p:nvSpPr>
          <p:cNvPr id="71682" name="Content Placeholder 2">
            <a:extLst>
              <a:ext uri="{FF2B5EF4-FFF2-40B4-BE49-F238E27FC236}">
                <a16:creationId xmlns:a16="http://schemas.microsoft.com/office/drawing/2014/main" id="{D30EC067-6C9E-C545-AABC-3DB9AB9E595D}"/>
              </a:ext>
            </a:extLst>
          </p:cNvPr>
          <p:cNvSpPr>
            <a:spLocks noGrp="1"/>
          </p:cNvSpPr>
          <p:nvPr>
            <p:ph idx="1"/>
          </p:nvPr>
        </p:nvSpPr>
        <p:spPr>
          <a:xfrm>
            <a:off x="1143000" y="1276350"/>
            <a:ext cx="7696200" cy="3243263"/>
          </a:xfrm>
        </p:spPr>
        <p:txBody>
          <a:bodyPr/>
          <a:lstStyle/>
          <a:p>
            <a:pPr marL="466725" indent="-385763" eaLnBrk="1" hangingPunct="1">
              <a:buFont typeface="Times New Roman" panose="02020603050405020304" pitchFamily="18" charset="0"/>
              <a:buAutoNum type="arabicPeriod"/>
            </a:pPr>
            <a:r>
              <a:rPr lang="en-US" altLang="en-US" sz="2800" dirty="0">
                <a:ea typeface="ＭＳ Ｐゴシック" panose="020B0600070205080204" pitchFamily="34" charset="-128"/>
              </a:rPr>
              <a:t>Where you started from (low, medium, high risk)</a:t>
            </a:r>
          </a:p>
          <a:p>
            <a:pPr marL="466725" indent="-385763" eaLnBrk="1" hangingPunct="1">
              <a:buFont typeface="Times New Roman" panose="02020603050405020304" pitchFamily="18" charset="0"/>
              <a:buAutoNum type="arabicPeriod"/>
            </a:pPr>
            <a:r>
              <a:rPr lang="en-US" altLang="en-US" sz="2800" dirty="0">
                <a:ea typeface="ＭＳ Ｐゴシック" panose="020B0600070205080204" pitchFamily="34" charset="-128"/>
              </a:rPr>
              <a:t>Result of the test, visualized as length and direction of the </a:t>
            </a:r>
            <a:r>
              <a:rPr lang="en-US" altLang="en-US" sz="2800" dirty="0">
                <a:solidFill>
                  <a:srgbClr val="FF0000"/>
                </a:solidFill>
                <a:ea typeface="ＭＳ Ｐゴシック" panose="020B0600070205080204" pitchFamily="34" charset="-128"/>
              </a:rPr>
              <a:t>result </a:t>
            </a:r>
            <a:r>
              <a:rPr lang="en-US" altLang="ja-JP" sz="2800" dirty="0">
                <a:solidFill>
                  <a:srgbClr val="FF0000"/>
                </a:solidFill>
                <a:ea typeface="ＭＳ Ｐゴシック" panose="020B0600070205080204" pitchFamily="34" charset="-128"/>
              </a:rPr>
              <a:t>arrow</a:t>
            </a:r>
          </a:p>
          <a:p>
            <a:pPr marL="466725" indent="-385763" eaLnBrk="1" hangingPunct="1"/>
            <a:r>
              <a:rPr lang="en-US" altLang="en-US" sz="2800" b="1" u="sng" dirty="0">
                <a:ea typeface="ＭＳ Ｐゴシック" panose="020B0600070205080204" pitchFamily="34" charset="-128"/>
              </a:rPr>
              <a:t>Basic paradigm: </a:t>
            </a:r>
          </a:p>
          <a:p>
            <a:pPr lvl="1" eaLnBrk="1" hangingPunct="1"/>
            <a:r>
              <a:rPr lang="en-US" altLang="en-US" sz="2800" dirty="0">
                <a:ea typeface="ＭＳ Ｐゴシック" panose="020B0600070205080204" pitchFamily="34" charset="-128"/>
              </a:rPr>
              <a:t>What we thought before </a:t>
            </a:r>
            <a:r>
              <a:rPr lang="en-US" altLang="en-US" sz="2800" dirty="0">
                <a:ea typeface="ＭＳ Ｐゴシック" panose="020B0600070205080204" pitchFamily="34" charset="-128"/>
                <a:sym typeface="Wingdings" pitchFamily="2" charset="2"/>
              </a:rPr>
              <a:t>+ </a:t>
            </a:r>
            <a:r>
              <a:rPr lang="en-US" altLang="en-US" sz="2800" dirty="0">
                <a:ea typeface="ＭＳ Ｐゴシック" panose="020B0600070205080204" pitchFamily="34" charset="-128"/>
              </a:rPr>
              <a:t>test result </a:t>
            </a:r>
            <a:r>
              <a:rPr lang="en-US" altLang="en-US" sz="2800" dirty="0">
                <a:ea typeface="ＭＳ Ｐゴシック" panose="020B0600070205080204" pitchFamily="34" charset="-128"/>
                <a:sym typeface="Wingdings" pitchFamily="2" charset="2"/>
              </a:rPr>
              <a:t>= </a:t>
            </a:r>
            <a:r>
              <a:rPr lang="en-US" altLang="en-US" sz="2800" dirty="0">
                <a:ea typeface="ＭＳ Ｐゴシック" panose="020B0600070205080204" pitchFamily="34" charset="-128"/>
              </a:rPr>
              <a:t>What we think now</a:t>
            </a:r>
          </a:p>
          <a:p>
            <a:pPr lvl="1" eaLnBrk="1" hangingPunct="1">
              <a:buFont typeface="Georgia" panose="02040502050405020303" pitchFamily="18" charset="0"/>
              <a:buNone/>
            </a:pPr>
            <a:endParaRPr lang="en-US" altLang="en-US" dirty="0">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4046FF1B-1D86-A240-889D-D7CB8004DD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A1038037-105C-E14C-8F87-ED09FEBE4D4F}" type="slidenum">
              <a:rPr lang="en-US" altLang="en-US" sz="1050">
                <a:latin typeface="Arial" panose="020B0604020202020204" pitchFamily="34" charset="0"/>
              </a:rPr>
              <a:pPr/>
              <a:t>28</a:t>
            </a:fld>
            <a:endParaRPr lang="en-US" altLang="en-US" sz="1050">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
            <a:extLst>
              <a:ext uri="{FF2B5EF4-FFF2-40B4-BE49-F238E27FC236}">
                <a16:creationId xmlns:a16="http://schemas.microsoft.com/office/drawing/2014/main" id="{CC543784-F514-3F47-AD33-58E5C9A8FA1C}"/>
              </a:ext>
            </a:extLst>
          </p:cNvPr>
          <p:cNvSpPr txBox="1">
            <a:spLocks noChangeArrowheads="1"/>
          </p:cNvSpPr>
          <p:nvPr/>
        </p:nvSpPr>
        <p:spPr bwMode="auto">
          <a:xfrm>
            <a:off x="1314451" y="147918"/>
            <a:ext cx="6973233" cy="41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3021013"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tabLst>
                <a:tab pos="3021013"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tabLst>
                <a:tab pos="3021013"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tabLst>
                <a:tab pos="3021013"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tabLst>
                <a:tab pos="3021013"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3021013"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3021013"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3021013"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3021013" algn="l"/>
              </a:tabLs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dirty="0">
                <a:solidFill>
                  <a:schemeClr val="tx2"/>
                </a:solidFill>
                <a:latin typeface="Arial" panose="020B0604020202020204" pitchFamily="34" charset="0"/>
              </a:rPr>
              <a:t>Likelihood ratio	Effect of test result</a:t>
            </a:r>
            <a:endParaRPr lang="en-US" altLang="en-US" sz="1800" dirty="0">
              <a:latin typeface="Arial" panose="020B0604020202020204" pitchFamily="34" charset="0"/>
            </a:endParaRPr>
          </a:p>
          <a:p>
            <a:endParaRPr lang="en-US" altLang="en-US" sz="2100" dirty="0">
              <a:latin typeface="Arial" panose="020B0604020202020204" pitchFamily="34" charset="0"/>
            </a:endParaRPr>
          </a:p>
          <a:p>
            <a:r>
              <a:rPr lang="en-US" altLang="en-US" sz="2100" dirty="0">
                <a:latin typeface="Arial" panose="020B0604020202020204" pitchFamily="34" charset="0"/>
              </a:rPr>
              <a:t>LR very low (0.01)	  Greatly decreases P(disease)</a:t>
            </a:r>
            <a:br>
              <a:rPr lang="en-US" altLang="en-US" sz="2100" dirty="0">
                <a:latin typeface="Arial" panose="020B0604020202020204" pitchFamily="34" charset="0"/>
              </a:rPr>
            </a:br>
            <a:endParaRPr lang="en-US" altLang="en-US" sz="2100" dirty="0">
              <a:latin typeface="Arial" panose="020B0604020202020204" pitchFamily="34" charset="0"/>
            </a:endParaRPr>
          </a:p>
          <a:p>
            <a:r>
              <a:rPr lang="en-US" altLang="en-US" sz="2100" dirty="0">
                <a:latin typeface="Arial" panose="020B0604020202020204" pitchFamily="34" charset="0"/>
              </a:rPr>
              <a:t> LR &lt; 1  (</a:t>
            </a:r>
            <a:r>
              <a:rPr lang="en-US" altLang="en-US" sz="2100" dirty="0" err="1">
                <a:latin typeface="Arial" panose="020B0604020202020204" pitchFamily="34" charset="0"/>
              </a:rPr>
              <a:t>eg</a:t>
            </a:r>
            <a:r>
              <a:rPr lang="en-US" altLang="en-US" sz="2100" dirty="0">
                <a:latin typeface="Arial" panose="020B0604020202020204" pitchFamily="34" charset="0"/>
              </a:rPr>
              <a:t>, 0.5)	Decreases P(disease)</a:t>
            </a:r>
          </a:p>
          <a:p>
            <a:endParaRPr lang="en-US" altLang="en-US" sz="2100" dirty="0">
              <a:latin typeface="Arial" panose="020B0604020202020204" pitchFamily="34" charset="0"/>
            </a:endParaRPr>
          </a:p>
          <a:p>
            <a:r>
              <a:rPr lang="en-US" altLang="en-US" sz="2100" dirty="0">
                <a:latin typeface="Arial" panose="020B0604020202020204" pitchFamily="34" charset="0"/>
              </a:rPr>
              <a:t>LR = 1	No effect on P(disease)</a:t>
            </a:r>
          </a:p>
          <a:p>
            <a:r>
              <a:rPr lang="en-US" altLang="en-US" sz="2100" dirty="0">
                <a:latin typeface="Arial" panose="020B0604020202020204" pitchFamily="34" charset="0"/>
              </a:rPr>
              <a:t>			</a:t>
            </a:r>
          </a:p>
          <a:p>
            <a:r>
              <a:rPr lang="en-US" altLang="en-US" sz="2100" dirty="0">
                <a:latin typeface="Arial" panose="020B0604020202020204" pitchFamily="34" charset="0"/>
              </a:rPr>
              <a:t>LR &gt;1 (</a:t>
            </a:r>
            <a:r>
              <a:rPr lang="en-US" altLang="en-US" sz="2100" dirty="0" err="1">
                <a:latin typeface="Arial" panose="020B0604020202020204" pitchFamily="34" charset="0"/>
              </a:rPr>
              <a:t>eg</a:t>
            </a:r>
            <a:r>
              <a:rPr lang="en-US" altLang="en-US" sz="2100" dirty="0">
                <a:latin typeface="Arial" panose="020B0604020202020204" pitchFamily="34" charset="0"/>
              </a:rPr>
              <a:t>, 2)	Increases  P(disease)</a:t>
            </a:r>
            <a:br>
              <a:rPr lang="en-US" altLang="en-US" sz="2100" dirty="0">
                <a:latin typeface="Arial" panose="020B0604020202020204" pitchFamily="34" charset="0"/>
              </a:rPr>
            </a:br>
            <a:endParaRPr lang="en-US" altLang="en-US" sz="2100" dirty="0">
              <a:latin typeface="Arial" panose="020B0604020202020204" pitchFamily="34" charset="0"/>
            </a:endParaRPr>
          </a:p>
          <a:p>
            <a:pPr>
              <a:lnSpc>
                <a:spcPct val="150000"/>
              </a:lnSpc>
            </a:pPr>
            <a:r>
              <a:rPr lang="en-US" altLang="en-US" sz="2100" dirty="0">
                <a:latin typeface="Arial" panose="020B0604020202020204" pitchFamily="34" charset="0"/>
              </a:rPr>
              <a:t>LR Very high (100)	  Greatly increases P(disease)</a:t>
            </a:r>
          </a:p>
          <a:p>
            <a:endParaRPr lang="en-US" altLang="en-US" sz="1800" dirty="0">
              <a:latin typeface="Arial" panose="020B0604020202020204" pitchFamily="34" charset="0"/>
            </a:endParaRPr>
          </a:p>
        </p:txBody>
      </p:sp>
      <p:sp>
        <p:nvSpPr>
          <p:cNvPr id="73730" name="Line 3">
            <a:extLst>
              <a:ext uri="{FF2B5EF4-FFF2-40B4-BE49-F238E27FC236}">
                <a16:creationId xmlns:a16="http://schemas.microsoft.com/office/drawing/2014/main" id="{ED7BB057-7BBE-0647-926A-AD1BB7BF2033}"/>
              </a:ext>
            </a:extLst>
          </p:cNvPr>
          <p:cNvSpPr>
            <a:spLocks noChangeShapeType="1"/>
          </p:cNvSpPr>
          <p:nvPr/>
        </p:nvSpPr>
        <p:spPr bwMode="auto">
          <a:xfrm flipH="1">
            <a:off x="4572000" y="1352550"/>
            <a:ext cx="1828800"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73731" name="Line 5">
            <a:extLst>
              <a:ext uri="{FF2B5EF4-FFF2-40B4-BE49-F238E27FC236}">
                <a16:creationId xmlns:a16="http://schemas.microsoft.com/office/drawing/2014/main" id="{259ECA99-EDF8-C146-B99F-9A54C88AF696}"/>
              </a:ext>
            </a:extLst>
          </p:cNvPr>
          <p:cNvSpPr>
            <a:spLocks noChangeShapeType="1"/>
          </p:cNvSpPr>
          <p:nvPr/>
        </p:nvSpPr>
        <p:spPr bwMode="auto">
          <a:xfrm flipH="1">
            <a:off x="5856256" y="1962150"/>
            <a:ext cx="457200"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sz="1800"/>
          </a:p>
        </p:txBody>
      </p:sp>
      <p:sp>
        <p:nvSpPr>
          <p:cNvPr id="22533" name="Line 6">
            <a:extLst>
              <a:ext uri="{FF2B5EF4-FFF2-40B4-BE49-F238E27FC236}">
                <a16:creationId xmlns:a16="http://schemas.microsoft.com/office/drawing/2014/main" id="{40C9E098-0328-0E4D-88C1-2CEFC638333C}"/>
              </a:ext>
            </a:extLst>
          </p:cNvPr>
          <p:cNvSpPr>
            <a:spLocks noChangeShapeType="1"/>
          </p:cNvSpPr>
          <p:nvPr/>
        </p:nvSpPr>
        <p:spPr bwMode="auto">
          <a:xfrm rot="10800000" flipH="1" flipV="1">
            <a:off x="6172200" y="4019550"/>
            <a:ext cx="1657350" cy="0"/>
          </a:xfrm>
          <a:prstGeom prst="line">
            <a:avLst/>
          </a:prstGeom>
          <a:noFill/>
          <a:ln w="57150">
            <a:solidFill>
              <a:schemeClr val="accent6"/>
            </a:solidFill>
            <a:round/>
            <a:headEnd/>
            <a:tailEnd type="triangle" w="med" len="med"/>
          </a:ln>
        </p:spPr>
        <p:txBody>
          <a:bodyPr wrap="none" anchor="ctr"/>
          <a:lstStyle/>
          <a:p>
            <a:pPr eaLnBrk="0" hangingPunct="0">
              <a:defRPr/>
            </a:pPr>
            <a:endParaRPr lang="en-US" sz="1800">
              <a:latin typeface="Times New Roman" pitchFamily="1" charset="0"/>
              <a:ea typeface="+mn-ea"/>
            </a:endParaRPr>
          </a:p>
        </p:txBody>
      </p:sp>
      <p:sp>
        <p:nvSpPr>
          <p:cNvPr id="22534" name="Line 7">
            <a:extLst>
              <a:ext uri="{FF2B5EF4-FFF2-40B4-BE49-F238E27FC236}">
                <a16:creationId xmlns:a16="http://schemas.microsoft.com/office/drawing/2014/main" id="{078FA129-BFBB-C649-BFDA-C9945341A469}"/>
              </a:ext>
            </a:extLst>
          </p:cNvPr>
          <p:cNvSpPr>
            <a:spLocks noChangeShapeType="1"/>
          </p:cNvSpPr>
          <p:nvPr/>
        </p:nvSpPr>
        <p:spPr bwMode="auto">
          <a:xfrm rot="10800000" flipH="1">
            <a:off x="6172200" y="3257550"/>
            <a:ext cx="457200" cy="0"/>
          </a:xfrm>
          <a:prstGeom prst="line">
            <a:avLst/>
          </a:prstGeom>
          <a:noFill/>
          <a:ln w="57150">
            <a:solidFill>
              <a:schemeClr val="accent6"/>
            </a:solidFill>
            <a:round/>
            <a:headEnd/>
            <a:tailEnd type="triangle" w="med" len="med"/>
          </a:ln>
        </p:spPr>
        <p:txBody>
          <a:bodyPr wrap="none" anchor="ctr"/>
          <a:lstStyle/>
          <a:p>
            <a:pPr eaLnBrk="0" hangingPunct="0">
              <a:defRPr/>
            </a:pPr>
            <a:endParaRPr lang="en-US" sz="1800">
              <a:latin typeface="Times New Roman" pitchFamily="1" charset="0"/>
              <a:ea typeface="+mn-ea"/>
            </a:endParaRPr>
          </a:p>
        </p:txBody>
      </p:sp>
      <p:sp>
        <p:nvSpPr>
          <p:cNvPr id="73734" name="Slide Number Placeholder 6">
            <a:extLst>
              <a:ext uri="{FF2B5EF4-FFF2-40B4-BE49-F238E27FC236}">
                <a16:creationId xmlns:a16="http://schemas.microsoft.com/office/drawing/2014/main" id="{E0A0FDAD-BCA8-FF4E-A052-5AFFA32A0C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714D173C-8894-9147-9B50-3567FB7D8D69}" type="slidenum">
              <a:rPr lang="en-US" altLang="en-US" sz="1050">
                <a:latin typeface="Arial" panose="020B0604020202020204" pitchFamily="34" charset="0"/>
              </a:rPr>
              <a:pPr/>
              <a:t>29</a:t>
            </a:fld>
            <a:endParaRPr lang="en-US" altLang="en-US" sz="1050">
              <a:latin typeface="Arial" panose="020B0604020202020204" pitchFamily="34" charset="0"/>
            </a:endParaRPr>
          </a:p>
        </p:txBody>
      </p:sp>
      <p:sp>
        <p:nvSpPr>
          <p:cNvPr id="8" name="Line 7">
            <a:extLst>
              <a:ext uri="{FF2B5EF4-FFF2-40B4-BE49-F238E27FC236}">
                <a16:creationId xmlns:a16="http://schemas.microsoft.com/office/drawing/2014/main" id="{D49C2DC3-F7DA-9846-9391-B560E3317D9C}"/>
              </a:ext>
            </a:extLst>
          </p:cNvPr>
          <p:cNvSpPr>
            <a:spLocks noChangeShapeType="1"/>
          </p:cNvSpPr>
          <p:nvPr/>
        </p:nvSpPr>
        <p:spPr bwMode="auto">
          <a:xfrm rot="10800000" flipH="1" flipV="1">
            <a:off x="8891821" y="361950"/>
            <a:ext cx="47158" cy="19050"/>
          </a:xfrm>
          <a:prstGeom prst="line">
            <a:avLst/>
          </a:prstGeom>
          <a:noFill/>
          <a:ln w="57150">
            <a:solidFill>
              <a:schemeClr val="accent6"/>
            </a:solidFill>
            <a:round/>
            <a:headEnd/>
            <a:tailEnd type="triangle" w="med" len="med"/>
          </a:ln>
        </p:spPr>
        <p:txBody>
          <a:bodyPr wrap="none" anchor="ctr"/>
          <a:lstStyle/>
          <a:p>
            <a:pPr eaLnBrk="0" hangingPunct="0">
              <a:defRPr/>
            </a:pPr>
            <a:endParaRPr lang="en-US" sz="1800">
              <a:latin typeface="Times New Roman" pitchFamily="1" charset="0"/>
              <a:ea typeface="+mn-ea"/>
            </a:endParaRPr>
          </a:p>
        </p:txBody>
      </p:sp>
      <p:sp>
        <p:nvSpPr>
          <p:cNvPr id="10" name="Line 7">
            <a:extLst>
              <a:ext uri="{FF2B5EF4-FFF2-40B4-BE49-F238E27FC236}">
                <a16:creationId xmlns:a16="http://schemas.microsoft.com/office/drawing/2014/main" id="{983E8EA3-17C2-E449-BC85-D11F7E77B837}"/>
              </a:ext>
            </a:extLst>
          </p:cNvPr>
          <p:cNvSpPr>
            <a:spLocks noChangeShapeType="1"/>
          </p:cNvSpPr>
          <p:nvPr/>
        </p:nvSpPr>
        <p:spPr bwMode="auto">
          <a:xfrm rot="10800000" flipH="1">
            <a:off x="6172199" y="2647949"/>
            <a:ext cx="141257" cy="1"/>
          </a:xfrm>
          <a:prstGeom prst="line">
            <a:avLst/>
          </a:prstGeom>
          <a:noFill/>
          <a:ln w="57150">
            <a:solidFill>
              <a:schemeClr val="accent6"/>
            </a:solidFill>
            <a:round/>
            <a:headEnd/>
            <a:tailEnd type="triangle" w="med" len="med"/>
          </a:ln>
        </p:spPr>
        <p:txBody>
          <a:bodyPr wrap="none" anchor="ctr"/>
          <a:lstStyle/>
          <a:p>
            <a:pPr eaLnBrk="0" hangingPunct="0">
              <a:defRPr/>
            </a:pPr>
            <a:endParaRPr lang="en-US" sz="1800">
              <a:latin typeface="Times New Roman" pitchFamily="1" charset="0"/>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9BC027-CA8D-9745-8219-5DDAC3023D91}"/>
              </a:ext>
            </a:extLst>
          </p:cNvPr>
          <p:cNvSpPr>
            <a:spLocks noGrp="1"/>
          </p:cNvSpPr>
          <p:nvPr>
            <p:ph type="sldNum" sz="quarter" idx="12"/>
          </p:nvPr>
        </p:nvSpPr>
        <p:spPr/>
        <p:txBody>
          <a:bodyPr/>
          <a:lstStyle/>
          <a:p>
            <a:fld id="{5967730F-64A0-5A46-A43B-62FCE09E4598}" type="slidenum">
              <a:rPr lang="en-US" altLang="en-US" smtClean="0"/>
              <a:pPr/>
              <a:t>3</a:t>
            </a:fld>
            <a:endParaRPr lang="en-US" altLang="en-US"/>
          </a:p>
        </p:txBody>
      </p:sp>
      <p:pic>
        <p:nvPicPr>
          <p:cNvPr id="6" name="Picture 5">
            <a:extLst>
              <a:ext uri="{FF2B5EF4-FFF2-40B4-BE49-F238E27FC236}">
                <a16:creationId xmlns:a16="http://schemas.microsoft.com/office/drawing/2014/main" id="{196A95E2-389C-0A4D-987E-A03BC7D870BF}"/>
              </a:ext>
            </a:extLst>
          </p:cNvPr>
          <p:cNvPicPr>
            <a:picLocks noChangeAspect="1"/>
          </p:cNvPicPr>
          <p:nvPr/>
        </p:nvPicPr>
        <p:blipFill>
          <a:blip r:embed="rId3"/>
          <a:stretch>
            <a:fillRect/>
          </a:stretch>
        </p:blipFill>
        <p:spPr>
          <a:xfrm>
            <a:off x="838200" y="-9769"/>
            <a:ext cx="3429000" cy="5143500"/>
          </a:xfrm>
          <a:prstGeom prst="rect">
            <a:avLst/>
          </a:prstGeom>
        </p:spPr>
      </p:pic>
      <p:pic>
        <p:nvPicPr>
          <p:cNvPr id="8" name="Picture 7">
            <a:extLst>
              <a:ext uri="{FF2B5EF4-FFF2-40B4-BE49-F238E27FC236}">
                <a16:creationId xmlns:a16="http://schemas.microsoft.com/office/drawing/2014/main" id="{CF3136A7-2286-FB42-ADAA-B3F4CFEB54B9}"/>
              </a:ext>
            </a:extLst>
          </p:cNvPr>
          <p:cNvPicPr>
            <a:picLocks noChangeAspect="1"/>
          </p:cNvPicPr>
          <p:nvPr/>
        </p:nvPicPr>
        <p:blipFill>
          <a:blip r:embed="rId4"/>
          <a:stretch>
            <a:fillRect/>
          </a:stretch>
        </p:blipFill>
        <p:spPr>
          <a:xfrm>
            <a:off x="4102100" y="9769"/>
            <a:ext cx="3873500" cy="5080000"/>
          </a:xfrm>
          <a:prstGeom prst="rect">
            <a:avLst/>
          </a:prstGeom>
        </p:spPr>
      </p:pic>
      <p:pic>
        <p:nvPicPr>
          <p:cNvPr id="10" name="Picture 9">
            <a:extLst>
              <a:ext uri="{FF2B5EF4-FFF2-40B4-BE49-F238E27FC236}">
                <a16:creationId xmlns:a16="http://schemas.microsoft.com/office/drawing/2014/main" id="{0B9EBFBC-5548-2346-AFE0-3258DF80D936}"/>
              </a:ext>
            </a:extLst>
          </p:cNvPr>
          <p:cNvPicPr>
            <a:picLocks noChangeAspect="1"/>
          </p:cNvPicPr>
          <p:nvPr/>
        </p:nvPicPr>
        <p:blipFill>
          <a:blip r:embed="rId5"/>
          <a:stretch>
            <a:fillRect/>
          </a:stretch>
        </p:blipFill>
        <p:spPr>
          <a:xfrm>
            <a:off x="5562600" y="-9769"/>
            <a:ext cx="4016879" cy="5143500"/>
          </a:xfrm>
          <a:prstGeom prst="rect">
            <a:avLst/>
          </a:prstGeom>
        </p:spPr>
      </p:pic>
    </p:spTree>
    <p:extLst>
      <p:ext uri="{BB962C8B-B14F-4D97-AF65-F5344CB8AC3E}">
        <p14:creationId xmlns:p14="http://schemas.microsoft.com/office/powerpoint/2010/main" val="309256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803B33F2-7642-C841-9C30-CFC6884A1954}"/>
              </a:ext>
            </a:extLst>
          </p:cNvPr>
          <p:cNvSpPr>
            <a:spLocks noGrp="1"/>
          </p:cNvSpPr>
          <p:nvPr>
            <p:ph type="title"/>
          </p:nvPr>
        </p:nvSpPr>
        <p:spPr>
          <a:xfrm>
            <a:off x="2057400" y="285750"/>
            <a:ext cx="5829300" cy="457200"/>
          </a:xfrm>
        </p:spPr>
        <p:txBody>
          <a:bodyPr/>
          <a:lstStyle/>
          <a:p>
            <a:r>
              <a:rPr lang="en-US" altLang="en-US" dirty="0">
                <a:latin typeface="+mn-lt"/>
                <a:ea typeface="ＭＳ Ｐゴシック" panose="020B0600070205080204" pitchFamily="34" charset="-128"/>
              </a:rPr>
              <a:t>Likelihood Ratios</a:t>
            </a:r>
          </a:p>
        </p:txBody>
      </p:sp>
      <p:sp>
        <p:nvSpPr>
          <p:cNvPr id="75778" name="Content Placeholder 2">
            <a:extLst>
              <a:ext uri="{FF2B5EF4-FFF2-40B4-BE49-F238E27FC236}">
                <a16:creationId xmlns:a16="http://schemas.microsoft.com/office/drawing/2014/main" id="{0ABD6059-AE12-5647-93D7-ED0829C90E9F}"/>
              </a:ext>
            </a:extLst>
          </p:cNvPr>
          <p:cNvSpPr>
            <a:spLocks noGrp="1"/>
          </p:cNvSpPr>
          <p:nvPr>
            <p:ph idx="1"/>
          </p:nvPr>
        </p:nvSpPr>
        <p:spPr>
          <a:xfrm>
            <a:off x="1066800" y="971550"/>
            <a:ext cx="8001000" cy="3600450"/>
          </a:xfrm>
        </p:spPr>
        <p:txBody>
          <a:bodyPr/>
          <a:lstStyle/>
          <a:p>
            <a:r>
              <a:rPr lang="en-US" altLang="en-US" dirty="0">
                <a:ea typeface="ＭＳ Ｐゴシック" panose="020B0600070205080204" pitchFamily="34" charset="-128"/>
              </a:rPr>
              <a:t>Advantages</a:t>
            </a:r>
          </a:p>
          <a:p>
            <a:pPr lvl="1"/>
            <a:r>
              <a:rPr lang="en-US" altLang="en-US" sz="2400" dirty="0">
                <a:ea typeface="ＭＳ Ｐゴシック" panose="020B0600070205080204" pitchFamily="34" charset="-128"/>
              </a:rPr>
              <a:t>Simplify calculation of post-test probability (especially when disease is rare)</a:t>
            </a:r>
          </a:p>
          <a:p>
            <a:pPr lvl="1"/>
            <a:r>
              <a:rPr lang="en-US" altLang="en-US" sz="2400" dirty="0">
                <a:ea typeface="ＭＳ Ｐゴシック" panose="020B0600070205080204" pitchFamily="34" charset="-128"/>
              </a:rPr>
              <a:t>Capture information for multi-level and continuous tests (next week)</a:t>
            </a:r>
          </a:p>
          <a:p>
            <a:r>
              <a:rPr lang="en-US" altLang="en-US" dirty="0">
                <a:ea typeface="ＭＳ Ｐゴシック" panose="020B0600070205080204" pitchFamily="34" charset="-128"/>
              </a:rPr>
              <a:t>Disadvantages</a:t>
            </a:r>
          </a:p>
          <a:p>
            <a:pPr lvl="1"/>
            <a:r>
              <a:rPr lang="en-US" altLang="en-US" sz="2400" dirty="0">
                <a:ea typeface="ＭＳ Ｐゴシック" panose="020B0600070205080204" pitchFamily="34" charset="-128"/>
              </a:rPr>
              <a:t>If either pretest or posttest probability is high &gt; ~10%) you need to use odds (or a slide rule or calculator)</a:t>
            </a:r>
          </a:p>
        </p:txBody>
      </p:sp>
      <p:sp>
        <p:nvSpPr>
          <p:cNvPr id="75779" name="Slide Number Placeholder 3">
            <a:extLst>
              <a:ext uri="{FF2B5EF4-FFF2-40B4-BE49-F238E27FC236}">
                <a16:creationId xmlns:a16="http://schemas.microsoft.com/office/drawing/2014/main" id="{A98074B8-4481-5E42-987E-204F4BC557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F54CE599-F956-414B-B294-4E109DA85C91}" type="slidenum">
              <a:rPr lang="en-US" altLang="en-US" sz="1050">
                <a:latin typeface="Arial" panose="020B0604020202020204" pitchFamily="34" charset="0"/>
              </a:rPr>
              <a:pPr/>
              <a:t>30</a:t>
            </a:fld>
            <a:endParaRPr lang="en-US" altLang="en-US" sz="105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27C13-9DEB-2B44-A276-CCEBC3547C0E}"/>
              </a:ext>
            </a:extLst>
          </p:cNvPr>
          <p:cNvSpPr>
            <a:spLocks noGrp="1"/>
          </p:cNvSpPr>
          <p:nvPr>
            <p:ph type="title"/>
          </p:nvPr>
        </p:nvSpPr>
        <p:spPr/>
        <p:txBody>
          <a:bodyPr/>
          <a:lstStyle/>
          <a:p>
            <a:r>
              <a:rPr lang="en-US" sz="4000" b="1" dirty="0">
                <a:latin typeface="+mn-lt"/>
              </a:rPr>
              <a:t>Probability and Odds</a:t>
            </a:r>
          </a:p>
        </p:txBody>
      </p:sp>
      <p:sp>
        <p:nvSpPr>
          <p:cNvPr id="4" name="Slide Number Placeholder 3">
            <a:extLst>
              <a:ext uri="{FF2B5EF4-FFF2-40B4-BE49-F238E27FC236}">
                <a16:creationId xmlns:a16="http://schemas.microsoft.com/office/drawing/2014/main" id="{3BED7792-B74F-914D-B7FC-23CBFD3EBB00}"/>
              </a:ext>
            </a:extLst>
          </p:cNvPr>
          <p:cNvSpPr>
            <a:spLocks noGrp="1"/>
          </p:cNvSpPr>
          <p:nvPr>
            <p:ph type="sldNum" sz="quarter" idx="12"/>
          </p:nvPr>
        </p:nvSpPr>
        <p:spPr/>
        <p:txBody>
          <a:bodyPr/>
          <a:lstStyle/>
          <a:p>
            <a:fld id="{5967730F-64A0-5A46-A43B-62FCE09E4598}" type="slidenum">
              <a:rPr lang="en-US" altLang="en-US" smtClean="0"/>
              <a:pPr/>
              <a:t>31</a:t>
            </a:fld>
            <a:endParaRPr lang="en-US" altLang="en-US"/>
          </a:p>
        </p:txBody>
      </p:sp>
    </p:spTree>
    <p:extLst>
      <p:ext uri="{BB962C8B-B14F-4D97-AF65-F5344CB8AC3E}">
        <p14:creationId xmlns:p14="http://schemas.microsoft.com/office/powerpoint/2010/main" val="23650369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DE389-F0BF-1A41-A541-B65B185CDC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50669" y="2514600"/>
            <a:ext cx="2650331"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itle 1">
            <a:extLst>
              <a:ext uri="{FF2B5EF4-FFF2-40B4-BE49-F238E27FC236}">
                <a16:creationId xmlns:a16="http://schemas.microsoft.com/office/drawing/2014/main" id="{4B78F6AA-1EA9-624F-A4C2-66630E0C875D}"/>
              </a:ext>
            </a:extLst>
          </p:cNvPr>
          <p:cNvSpPr>
            <a:spLocks noGrp="1"/>
          </p:cNvSpPr>
          <p:nvPr>
            <p:ph type="title"/>
          </p:nvPr>
        </p:nvSpPr>
        <p:spPr>
          <a:xfrm>
            <a:off x="1143000" y="46766"/>
            <a:ext cx="7686675" cy="857250"/>
          </a:xfrm>
        </p:spPr>
        <p:txBody>
          <a:bodyPr/>
          <a:lstStyle/>
          <a:p>
            <a:r>
              <a:rPr lang="en-US" altLang="en-US" dirty="0">
                <a:latin typeface="+mn-lt"/>
                <a:ea typeface="ＭＳ Ｐゴシック" panose="020B0600070205080204" pitchFamily="34" charset="-128"/>
              </a:rPr>
              <a:t>Understanding odds with pizzas</a:t>
            </a:r>
          </a:p>
        </p:txBody>
      </p:sp>
      <p:sp>
        <p:nvSpPr>
          <p:cNvPr id="3" name="Content Placeholder 2">
            <a:extLst>
              <a:ext uri="{FF2B5EF4-FFF2-40B4-BE49-F238E27FC236}">
                <a16:creationId xmlns:a16="http://schemas.microsoft.com/office/drawing/2014/main" id="{E4512890-E18A-A448-88C9-B387B60633D6}"/>
              </a:ext>
            </a:extLst>
          </p:cNvPr>
          <p:cNvSpPr>
            <a:spLocks noGrp="1"/>
          </p:cNvSpPr>
          <p:nvPr>
            <p:ph idx="1"/>
          </p:nvPr>
        </p:nvSpPr>
        <p:spPr>
          <a:xfrm>
            <a:off x="1058467" y="1175497"/>
            <a:ext cx="4063602" cy="3733800"/>
          </a:xfrm>
        </p:spPr>
        <p:txBody>
          <a:bodyPr/>
          <a:lstStyle/>
          <a:p>
            <a:r>
              <a:rPr lang="en-US" altLang="en-US" sz="2800" dirty="0">
                <a:ea typeface="ＭＳ Ｐゴシック" panose="020B0600070205080204" pitchFamily="34" charset="-128"/>
              </a:rPr>
              <a:t>Michael and I share a small pizza while we grade exams. </a:t>
            </a:r>
          </a:p>
          <a:p>
            <a:r>
              <a:rPr lang="en-US" altLang="en-US" sz="2800" dirty="0">
                <a:ea typeface="ＭＳ Ｐゴシック" panose="020B0600070205080204" pitchFamily="34" charset="-128"/>
              </a:rPr>
              <a:t>My share is 3 times as big as his (ratio 3:1).</a:t>
            </a:r>
          </a:p>
          <a:p>
            <a:r>
              <a:rPr lang="en-US" altLang="en-US" sz="2800" dirty="0">
                <a:ea typeface="ＭＳ Ｐゴシック" panose="020B0600070205080204" pitchFamily="34" charset="-128"/>
              </a:rPr>
              <a:t>What PROPORTION of the pizza do I get?</a:t>
            </a:r>
          </a:p>
          <a:p>
            <a:r>
              <a:rPr lang="en-US" altLang="en-US" sz="2800" dirty="0">
                <a:ea typeface="ＭＳ Ｐゴシック" panose="020B0600070205080204" pitchFamily="34" charset="-128"/>
              </a:rPr>
              <a:t>3/4 (75%)</a:t>
            </a:r>
          </a:p>
        </p:txBody>
      </p:sp>
      <p:sp>
        <p:nvSpPr>
          <p:cNvPr id="77828" name="Slide Number Placeholder 3">
            <a:extLst>
              <a:ext uri="{FF2B5EF4-FFF2-40B4-BE49-F238E27FC236}">
                <a16:creationId xmlns:a16="http://schemas.microsoft.com/office/drawing/2014/main" id="{769F988B-8C88-6947-9152-BA40F5B72D01}"/>
              </a:ext>
            </a:extLst>
          </p:cNvPr>
          <p:cNvSpPr>
            <a:spLocks noGrp="1"/>
          </p:cNvSpPr>
          <p:nvPr>
            <p:ph type="sldNum" sz="quarter" idx="12"/>
          </p:nvPr>
        </p:nvSpPr>
        <p:spPr>
          <a:xfrm>
            <a:off x="8458200" y="4737847"/>
            <a:ext cx="533400"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BC66AEAC-E954-3A4F-8031-12AE99A373D2}" type="slidenum">
              <a:rPr lang="en-US" altLang="en-US" sz="1050">
                <a:latin typeface="Arial" panose="020B0604020202020204" pitchFamily="34" charset="0"/>
              </a:rPr>
              <a:pPr/>
              <a:t>32</a:t>
            </a:fld>
            <a:endParaRPr lang="en-US" altLang="en-US" sz="1050">
              <a:latin typeface="Arial" panose="020B0604020202020204" pitchFamily="34" charset="0"/>
            </a:endParaRPr>
          </a:p>
        </p:txBody>
      </p:sp>
      <p:cxnSp>
        <p:nvCxnSpPr>
          <p:cNvPr id="8" name="Straight Connector 7">
            <a:extLst>
              <a:ext uri="{FF2B5EF4-FFF2-40B4-BE49-F238E27FC236}">
                <a16:creationId xmlns:a16="http://schemas.microsoft.com/office/drawing/2014/main" id="{30744A5A-669C-4B4E-94C1-EF5F970E7FF4}"/>
              </a:ext>
            </a:extLst>
          </p:cNvPr>
          <p:cNvCxnSpPr>
            <a:cxnSpLocks noChangeShapeType="1"/>
          </p:cNvCxnSpPr>
          <p:nvPr/>
        </p:nvCxnSpPr>
        <p:spPr bwMode="auto">
          <a:xfrm rot="5400000">
            <a:off x="6087071" y="3285530"/>
            <a:ext cx="1314450" cy="1191"/>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36AF3557-C9AE-4141-9B0B-01C030A28EF2}"/>
              </a:ext>
            </a:extLst>
          </p:cNvPr>
          <p:cNvCxnSpPr>
            <a:cxnSpLocks noChangeShapeType="1"/>
          </p:cNvCxnSpPr>
          <p:nvPr/>
        </p:nvCxnSpPr>
        <p:spPr bwMode="auto">
          <a:xfrm flipV="1">
            <a:off x="6744891" y="3886200"/>
            <a:ext cx="1141809" cy="5715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sp>
        <p:nvSpPr>
          <p:cNvPr id="9" name="TextBox 8">
            <a:extLst>
              <a:ext uri="{FF2B5EF4-FFF2-40B4-BE49-F238E27FC236}">
                <a16:creationId xmlns:a16="http://schemas.microsoft.com/office/drawing/2014/main" id="{3895B652-4DC0-7E4E-9158-3D7D7B2FD4B4}"/>
              </a:ext>
            </a:extLst>
          </p:cNvPr>
          <p:cNvSpPr txBox="1">
            <a:spLocks noChangeArrowheads="1"/>
          </p:cNvSpPr>
          <p:nvPr/>
        </p:nvSpPr>
        <p:spPr bwMode="auto">
          <a:xfrm>
            <a:off x="5350669" y="1529744"/>
            <a:ext cx="16573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 typeface="Monotype Sorts" pitchFamily="2" charset="2"/>
              <a:buNone/>
            </a:pPr>
            <a:r>
              <a:rPr lang="en-US" altLang="en-US" sz="2000" dirty="0">
                <a:latin typeface="+mn-lt"/>
              </a:rPr>
              <a:t>Tom</a:t>
            </a:r>
            <a:r>
              <a:rPr lang="ja-JP" altLang="en-US" sz="2000">
                <a:latin typeface="+mn-lt"/>
              </a:rPr>
              <a:t>’</a:t>
            </a:r>
            <a:r>
              <a:rPr lang="en-US" altLang="ja-JP" sz="2000" dirty="0">
                <a:latin typeface="+mn-lt"/>
              </a:rPr>
              <a:t>s share</a:t>
            </a:r>
            <a:endParaRPr lang="en-US" altLang="en-US" sz="2000" dirty="0">
              <a:latin typeface="+mn-lt"/>
            </a:endParaRPr>
          </a:p>
        </p:txBody>
      </p:sp>
      <p:cxnSp>
        <p:nvCxnSpPr>
          <p:cNvPr id="12" name="Straight Connector 11">
            <a:extLst>
              <a:ext uri="{FF2B5EF4-FFF2-40B4-BE49-F238E27FC236}">
                <a16:creationId xmlns:a16="http://schemas.microsoft.com/office/drawing/2014/main" id="{B15CCB0A-AF50-0345-AF68-5EB543D721B8}"/>
              </a:ext>
            </a:extLst>
          </p:cNvPr>
          <p:cNvCxnSpPr>
            <a:cxnSpLocks noChangeShapeType="1"/>
          </p:cNvCxnSpPr>
          <p:nvPr/>
        </p:nvCxnSpPr>
        <p:spPr bwMode="auto">
          <a:xfrm>
            <a:off x="5963282" y="1929854"/>
            <a:ext cx="216062" cy="794296"/>
          </a:xfrm>
          <a:prstGeom prst="line">
            <a:avLst/>
          </a:prstGeom>
          <a:noFill/>
          <a:ln w="50800">
            <a:solidFill>
              <a:srgbClr val="CC0000"/>
            </a:solidFill>
            <a:round/>
            <a:headEnd/>
            <a:tailEnd type="stealth"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29A398-B73A-4243-802D-EC80D0054E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8611" y="1108833"/>
            <a:ext cx="2650331"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Title 1">
            <a:extLst>
              <a:ext uri="{FF2B5EF4-FFF2-40B4-BE49-F238E27FC236}">
                <a16:creationId xmlns:a16="http://schemas.microsoft.com/office/drawing/2014/main" id="{4BB281CD-8029-AF4C-AF85-6EDDC0365EF8}"/>
              </a:ext>
            </a:extLst>
          </p:cNvPr>
          <p:cNvSpPr>
            <a:spLocks noGrp="1"/>
          </p:cNvSpPr>
          <p:nvPr>
            <p:ph type="title"/>
          </p:nvPr>
        </p:nvSpPr>
        <p:spPr>
          <a:xfrm>
            <a:off x="1295400" y="0"/>
            <a:ext cx="6362700" cy="857250"/>
          </a:xfrm>
        </p:spPr>
        <p:txBody>
          <a:bodyPr/>
          <a:lstStyle/>
          <a:p>
            <a:r>
              <a:rPr lang="en-US" altLang="en-US" dirty="0">
                <a:latin typeface="+mn-lt"/>
                <a:ea typeface="ＭＳ Ｐゴシック" panose="020B0600070205080204" pitchFamily="34" charset="-128"/>
              </a:rPr>
              <a:t>Digression: understanding odds with pizzas -2</a:t>
            </a:r>
          </a:p>
        </p:txBody>
      </p:sp>
      <p:sp>
        <p:nvSpPr>
          <p:cNvPr id="3" name="Content Placeholder 2">
            <a:extLst>
              <a:ext uri="{FF2B5EF4-FFF2-40B4-BE49-F238E27FC236}">
                <a16:creationId xmlns:a16="http://schemas.microsoft.com/office/drawing/2014/main" id="{20262FE3-0669-814E-BF62-9B76745EE444}"/>
              </a:ext>
            </a:extLst>
          </p:cNvPr>
          <p:cNvSpPr>
            <a:spLocks noGrp="1"/>
          </p:cNvSpPr>
          <p:nvPr>
            <p:ph idx="1"/>
          </p:nvPr>
        </p:nvSpPr>
        <p:spPr>
          <a:xfrm>
            <a:off x="1280975" y="1040465"/>
            <a:ext cx="4474366" cy="3771900"/>
          </a:xfrm>
        </p:spPr>
        <p:txBody>
          <a:bodyPr/>
          <a:lstStyle/>
          <a:p>
            <a:r>
              <a:rPr lang="en-US" altLang="en-US" dirty="0">
                <a:ea typeface="ＭＳ Ｐゴシック" panose="020B0600070205080204" pitchFamily="34" charset="-128"/>
              </a:rPr>
              <a:t>I only eat 1/5 (20%) of the pizza.  </a:t>
            </a:r>
          </a:p>
          <a:p>
            <a:r>
              <a:rPr lang="en-US" altLang="en-US" dirty="0">
                <a:ea typeface="ＭＳ Ｐゴシック" panose="020B0600070205080204" pitchFamily="34" charset="-128"/>
              </a:rPr>
              <a:t>What is the RATIO of the size of what I eat to what I don’</a:t>
            </a:r>
            <a:r>
              <a:rPr lang="en-US" altLang="ja-JP" dirty="0">
                <a:ea typeface="ＭＳ Ｐゴシック" panose="020B0600070205080204" pitchFamily="34" charset="-128"/>
              </a:rPr>
              <a:t>t eat?</a:t>
            </a:r>
          </a:p>
          <a:p>
            <a:r>
              <a:rPr lang="en-US" altLang="en-US" dirty="0">
                <a:ea typeface="ＭＳ Ｐゴシック" panose="020B0600070205080204" pitchFamily="34" charset="-128"/>
              </a:rPr>
              <a:t>1:4</a:t>
            </a:r>
          </a:p>
          <a:p>
            <a:r>
              <a:rPr lang="en-US" altLang="en-US" dirty="0">
                <a:ea typeface="ＭＳ Ｐゴシック" panose="020B0600070205080204" pitchFamily="34" charset="-128"/>
              </a:rPr>
              <a:t>Odds = P/(1−P)</a:t>
            </a:r>
          </a:p>
          <a:p>
            <a:r>
              <a:rPr lang="en-US" altLang="en-US" dirty="0">
                <a:ea typeface="ＭＳ Ｐゴシック" panose="020B0600070205080204" pitchFamily="34" charset="-128"/>
              </a:rPr>
              <a:t>P=odds/(1+odds)</a:t>
            </a:r>
          </a:p>
          <a:p>
            <a:r>
              <a:rPr lang="en-US" altLang="en-US" dirty="0">
                <a:ea typeface="ＭＳ Ｐゴシック" panose="020B0600070205080204" pitchFamily="34" charset="-128"/>
              </a:rPr>
              <a:t>If odds are a/b, probability = a/(</a:t>
            </a:r>
            <a:r>
              <a:rPr lang="en-US" altLang="en-US" dirty="0" err="1">
                <a:ea typeface="ＭＳ Ｐゴシック" panose="020B0600070205080204" pitchFamily="34" charset="-128"/>
              </a:rPr>
              <a:t>a+b</a:t>
            </a:r>
            <a:r>
              <a:rPr lang="en-US" altLang="en-US" dirty="0">
                <a:ea typeface="ＭＳ Ｐゴシック" panose="020B0600070205080204" pitchFamily="34" charset="-128"/>
              </a:rPr>
              <a:t>)</a:t>
            </a:r>
          </a:p>
        </p:txBody>
      </p:sp>
      <p:sp>
        <p:nvSpPr>
          <p:cNvPr id="79876" name="Slide Number Placeholder 3">
            <a:extLst>
              <a:ext uri="{FF2B5EF4-FFF2-40B4-BE49-F238E27FC236}">
                <a16:creationId xmlns:a16="http://schemas.microsoft.com/office/drawing/2014/main" id="{42B626C8-EEE9-804B-A3B4-41089B8F52EE}"/>
              </a:ext>
            </a:extLst>
          </p:cNvPr>
          <p:cNvSpPr>
            <a:spLocks noGrp="1"/>
          </p:cNvSpPr>
          <p:nvPr>
            <p:ph type="sldNum" sz="quarter" idx="12"/>
          </p:nvPr>
        </p:nvSpPr>
        <p:spPr>
          <a:xfrm>
            <a:off x="8172450" y="4640915"/>
            <a:ext cx="781050" cy="342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8316B74E-E3C2-8740-843E-48BAA299BF6E}" type="slidenum">
              <a:rPr lang="en-US" altLang="en-US" sz="1050">
                <a:latin typeface="Arial" panose="020B0604020202020204" pitchFamily="34" charset="0"/>
              </a:rPr>
              <a:pPr/>
              <a:t>33</a:t>
            </a:fld>
            <a:endParaRPr lang="en-US" altLang="en-US" sz="1050">
              <a:latin typeface="Arial" panose="020B0604020202020204" pitchFamily="34" charset="0"/>
            </a:endParaRPr>
          </a:p>
        </p:txBody>
      </p:sp>
      <p:cxnSp>
        <p:nvCxnSpPr>
          <p:cNvPr id="8" name="Straight Connector 7">
            <a:extLst>
              <a:ext uri="{FF2B5EF4-FFF2-40B4-BE49-F238E27FC236}">
                <a16:creationId xmlns:a16="http://schemas.microsoft.com/office/drawing/2014/main" id="{AD021256-3A3C-F34A-BA10-066AA511258F}"/>
              </a:ext>
            </a:extLst>
          </p:cNvPr>
          <p:cNvCxnSpPr>
            <a:cxnSpLocks noChangeShapeType="1"/>
          </p:cNvCxnSpPr>
          <p:nvPr/>
        </p:nvCxnSpPr>
        <p:spPr bwMode="auto">
          <a:xfrm rot="5400000">
            <a:off x="6357835" y="1913149"/>
            <a:ext cx="1314450" cy="1191"/>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3F68A119-CF91-9E4D-905B-B6B562BBE1ED}"/>
              </a:ext>
            </a:extLst>
          </p:cNvPr>
          <p:cNvCxnSpPr>
            <a:cxnSpLocks noChangeShapeType="1"/>
          </p:cNvCxnSpPr>
          <p:nvPr/>
        </p:nvCxnSpPr>
        <p:spPr bwMode="auto">
          <a:xfrm flipV="1">
            <a:off x="7014464" y="1942319"/>
            <a:ext cx="1028700" cy="62865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sp>
        <p:nvSpPr>
          <p:cNvPr id="15" name="TextBox 14">
            <a:extLst>
              <a:ext uri="{FF2B5EF4-FFF2-40B4-BE49-F238E27FC236}">
                <a16:creationId xmlns:a16="http://schemas.microsoft.com/office/drawing/2014/main" id="{BD65428B-432A-8146-8B85-7BA16378AAC1}"/>
              </a:ext>
            </a:extLst>
          </p:cNvPr>
          <p:cNvSpPr txBox="1">
            <a:spLocks noChangeArrowheads="1"/>
          </p:cNvSpPr>
          <p:nvPr/>
        </p:nvSpPr>
        <p:spPr bwMode="auto">
          <a:xfrm>
            <a:off x="7382435" y="416335"/>
            <a:ext cx="1657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 typeface="Monotype Sorts" pitchFamily="2" charset="2"/>
              <a:buNone/>
            </a:pPr>
            <a:r>
              <a:rPr lang="en-US" altLang="en-US" sz="1800" dirty="0"/>
              <a:t>Tom</a:t>
            </a:r>
            <a:r>
              <a:rPr lang="ja-JP" altLang="en-US" sz="1800"/>
              <a:t>’</a:t>
            </a:r>
            <a:r>
              <a:rPr lang="en-US" altLang="ja-JP" sz="1800" dirty="0"/>
              <a:t>s share</a:t>
            </a:r>
            <a:endParaRPr lang="en-US" altLang="en-US" sz="1800" dirty="0"/>
          </a:p>
        </p:txBody>
      </p:sp>
      <p:cxnSp>
        <p:nvCxnSpPr>
          <p:cNvPr id="16" name="Straight Connector 15">
            <a:extLst>
              <a:ext uri="{FF2B5EF4-FFF2-40B4-BE49-F238E27FC236}">
                <a16:creationId xmlns:a16="http://schemas.microsoft.com/office/drawing/2014/main" id="{A77ED1BE-DFC0-3E4F-8DD1-ECF2E86A013E}"/>
              </a:ext>
            </a:extLst>
          </p:cNvPr>
          <p:cNvCxnSpPr>
            <a:cxnSpLocks noChangeShapeType="1"/>
          </p:cNvCxnSpPr>
          <p:nvPr/>
        </p:nvCxnSpPr>
        <p:spPr bwMode="auto">
          <a:xfrm flipH="1">
            <a:off x="7870451" y="779238"/>
            <a:ext cx="457200" cy="470326"/>
          </a:xfrm>
          <a:prstGeom prst="line">
            <a:avLst/>
          </a:prstGeom>
          <a:noFill/>
          <a:ln w="50800">
            <a:solidFill>
              <a:srgbClr val="CC0000"/>
            </a:solidFill>
            <a:round/>
            <a:headEnd/>
            <a:tailEnd type="stealth" w="med" len="med"/>
          </a:ln>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01669517-00E5-9946-A598-8E6750492BAB}"/>
              </a:ext>
            </a:extLst>
          </p:cNvPr>
          <p:cNvSpPr txBox="1">
            <a:spLocks noChangeArrowheads="1"/>
          </p:cNvSpPr>
          <p:nvPr/>
        </p:nvSpPr>
        <p:spPr bwMode="auto">
          <a:xfrm>
            <a:off x="6572250" y="4020671"/>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dirty="0"/>
              <a:t>Remember for slide 46</a:t>
            </a:r>
          </a:p>
        </p:txBody>
      </p:sp>
      <p:cxnSp>
        <p:nvCxnSpPr>
          <p:cNvPr id="12" name="Straight Connector 11">
            <a:extLst>
              <a:ext uri="{FF2B5EF4-FFF2-40B4-BE49-F238E27FC236}">
                <a16:creationId xmlns:a16="http://schemas.microsoft.com/office/drawing/2014/main" id="{B3998166-17BD-2E4E-B466-90271849434E}"/>
              </a:ext>
            </a:extLst>
          </p:cNvPr>
          <p:cNvCxnSpPr>
            <a:cxnSpLocks noChangeShapeType="1"/>
            <a:stCxn id="4" idx="1"/>
          </p:cNvCxnSpPr>
          <p:nvPr/>
        </p:nvCxnSpPr>
        <p:spPr bwMode="auto">
          <a:xfrm flipH="1">
            <a:off x="5486400" y="4343837"/>
            <a:ext cx="1085850" cy="134033"/>
          </a:xfrm>
          <a:prstGeom prst="line">
            <a:avLst/>
          </a:prstGeom>
          <a:noFill/>
          <a:ln w="50800">
            <a:solidFill>
              <a:srgbClr val="CC0000"/>
            </a:solidFill>
            <a:round/>
            <a:headEnd/>
            <a:tailEnd type="stealth"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8C49F991-FCAC-1F44-8EC2-C7AA9C305310}"/>
              </a:ext>
            </a:extLst>
          </p:cNvPr>
          <p:cNvSpPr>
            <a:spLocks noGrp="1"/>
          </p:cNvSpPr>
          <p:nvPr>
            <p:ph type="title"/>
          </p:nvPr>
        </p:nvSpPr>
        <p:spPr>
          <a:xfrm>
            <a:off x="1943100" y="114300"/>
            <a:ext cx="5829300" cy="571500"/>
          </a:xfrm>
        </p:spPr>
        <p:txBody>
          <a:bodyPr/>
          <a:lstStyle/>
          <a:p>
            <a:r>
              <a:rPr lang="en-US" altLang="en-US" dirty="0">
                <a:latin typeface="+mn-lt"/>
                <a:ea typeface="ＭＳ Ｐゴシック" panose="020B0600070205080204" pitchFamily="34" charset="-128"/>
              </a:rPr>
              <a:t>LR for mammography</a:t>
            </a:r>
          </a:p>
        </p:txBody>
      </p:sp>
      <p:sp>
        <p:nvSpPr>
          <p:cNvPr id="3" name="Content Placeholder 2">
            <a:extLst>
              <a:ext uri="{FF2B5EF4-FFF2-40B4-BE49-F238E27FC236}">
                <a16:creationId xmlns:a16="http://schemas.microsoft.com/office/drawing/2014/main" id="{2CD573D1-30C4-404A-802F-C99D9E8C2810}"/>
              </a:ext>
            </a:extLst>
          </p:cNvPr>
          <p:cNvSpPr>
            <a:spLocks noGrp="1"/>
          </p:cNvSpPr>
          <p:nvPr>
            <p:ph idx="1"/>
          </p:nvPr>
        </p:nvSpPr>
        <p:spPr>
          <a:xfrm>
            <a:off x="1219200" y="800100"/>
            <a:ext cx="7772400" cy="3714750"/>
          </a:xfrm>
        </p:spPr>
        <p:txBody>
          <a:bodyPr/>
          <a:lstStyle/>
          <a:p>
            <a:r>
              <a:rPr lang="en-US" altLang="en-US" sz="2100" dirty="0">
                <a:latin typeface="Times New Roman" panose="02020603050405020304" pitchFamily="18" charset="0"/>
                <a:ea typeface="ＭＳ Ｐゴシック" panose="020B0600070205080204" pitchFamily="34" charset="-128"/>
              </a:rPr>
              <a:t> LR =	</a:t>
            </a:r>
            <a:r>
              <a:rPr lang="en-US" altLang="en-US" sz="2100" u="sng" dirty="0">
                <a:latin typeface="Times New Roman" panose="02020603050405020304" pitchFamily="18" charset="0"/>
                <a:ea typeface="ＭＳ Ｐゴシック" panose="020B0600070205080204" pitchFamily="34" charset="-128"/>
              </a:rPr>
              <a:t>P(</a:t>
            </a:r>
            <a:r>
              <a:rPr lang="en-US" altLang="en-US" sz="2100" u="sng" dirty="0" err="1">
                <a:latin typeface="Times New Roman" panose="02020603050405020304" pitchFamily="18" charset="0"/>
                <a:ea typeface="ＭＳ Ｐゴシック" panose="020B0600070205080204" pitchFamily="34" charset="-128"/>
              </a:rPr>
              <a:t>Result|Disease</a:t>
            </a:r>
            <a:r>
              <a:rPr lang="en-US" altLang="en-US" sz="2100" u="sng" dirty="0">
                <a:latin typeface="Times New Roman" panose="02020603050405020304" pitchFamily="18" charset="0"/>
                <a:ea typeface="ＭＳ Ｐゴシック" panose="020B0600070205080204" pitchFamily="34" charset="-128"/>
              </a:rPr>
              <a:t>)</a:t>
            </a:r>
            <a:r>
              <a:rPr lang="en-US" altLang="en-US" sz="2100" dirty="0">
                <a:latin typeface="Times New Roman" panose="02020603050405020304" pitchFamily="18" charset="0"/>
                <a:ea typeface="ＭＳ Ｐゴシック" panose="020B0600070205080204" pitchFamily="34" charset="-128"/>
              </a:rPr>
              <a:t>		(WOWO)</a:t>
            </a:r>
            <a:br>
              <a:rPr lang="en-US" altLang="en-US" sz="2100" dirty="0">
                <a:latin typeface="Times New Roman" panose="02020603050405020304" pitchFamily="18" charset="0"/>
                <a:ea typeface="ＭＳ Ｐゴシック" panose="020B0600070205080204" pitchFamily="34" charset="-128"/>
              </a:rPr>
            </a:br>
            <a:r>
              <a:rPr lang="en-US" altLang="en-US" sz="2100" dirty="0">
                <a:latin typeface="Times New Roman" panose="02020603050405020304" pitchFamily="18" charset="0"/>
                <a:ea typeface="ＭＳ Ｐゴシック" panose="020B0600070205080204" pitchFamily="34" charset="-128"/>
              </a:rPr>
              <a:t>	P(</a:t>
            </a:r>
            <a:r>
              <a:rPr lang="en-US" altLang="en-US" sz="2100" dirty="0" err="1">
                <a:latin typeface="Times New Roman" panose="02020603050405020304" pitchFamily="18" charset="0"/>
                <a:ea typeface="ＭＳ Ｐゴシック" panose="020B0600070205080204" pitchFamily="34" charset="-128"/>
              </a:rPr>
              <a:t>Result|No</a:t>
            </a:r>
            <a:r>
              <a:rPr lang="en-US" altLang="en-US" sz="2100" dirty="0">
                <a:latin typeface="Times New Roman" panose="02020603050405020304" pitchFamily="18" charset="0"/>
                <a:ea typeface="ＭＳ Ｐゴシック" panose="020B0600070205080204" pitchFamily="34" charset="-128"/>
              </a:rPr>
              <a:t> Disease)</a:t>
            </a:r>
          </a:p>
          <a:p>
            <a:r>
              <a:rPr lang="en-US" altLang="en-US" sz="2100" dirty="0">
                <a:latin typeface="Times New Roman" panose="02020603050405020304" pitchFamily="18" charset="0"/>
                <a:ea typeface="ＭＳ Ｐゴシック" panose="020B0600070205080204" pitchFamily="34" charset="-128"/>
              </a:rPr>
              <a:t>LR+ = 	</a:t>
            </a:r>
            <a:r>
              <a:rPr lang="en-US" altLang="en-US" sz="2100" u="sng" dirty="0">
                <a:latin typeface="Times New Roman" panose="02020603050405020304" pitchFamily="18" charset="0"/>
                <a:ea typeface="ＭＳ Ｐゴシック" panose="020B0600070205080204" pitchFamily="34" charset="-128"/>
              </a:rPr>
              <a:t>P(+ </a:t>
            </a:r>
            <a:r>
              <a:rPr lang="en-US" altLang="en-US" sz="2100" u="sng" dirty="0" err="1">
                <a:latin typeface="Times New Roman" panose="02020603050405020304" pitchFamily="18" charset="0"/>
                <a:ea typeface="ＭＳ Ｐゴシック" panose="020B0600070205080204" pitchFamily="34" charset="-128"/>
              </a:rPr>
              <a:t>Mammogram|Breast</a:t>
            </a:r>
            <a:r>
              <a:rPr lang="en-US" altLang="en-US" sz="2100" u="sng" dirty="0">
                <a:latin typeface="Times New Roman" panose="02020603050405020304" pitchFamily="18" charset="0"/>
                <a:ea typeface="ＭＳ Ｐゴシック" panose="020B0600070205080204" pitchFamily="34" charset="-128"/>
              </a:rPr>
              <a:t> Cancer)</a:t>
            </a:r>
            <a:br>
              <a:rPr lang="en-US" altLang="en-US" sz="2100" dirty="0">
                <a:latin typeface="Times New Roman" panose="02020603050405020304" pitchFamily="18" charset="0"/>
                <a:ea typeface="ＭＳ Ｐゴシック" panose="020B0600070205080204" pitchFamily="34" charset="-128"/>
              </a:rPr>
            </a:br>
            <a:r>
              <a:rPr lang="en-US" altLang="en-US" sz="2100" dirty="0">
                <a:latin typeface="Times New Roman" panose="02020603050405020304" pitchFamily="18" charset="0"/>
                <a:ea typeface="ＭＳ Ｐゴシック" panose="020B0600070205080204" pitchFamily="34" charset="-128"/>
              </a:rPr>
              <a:t>		P(+ </a:t>
            </a:r>
            <a:r>
              <a:rPr lang="en-US" altLang="en-US" sz="2100" dirty="0" err="1">
                <a:latin typeface="Times New Roman" panose="02020603050405020304" pitchFamily="18" charset="0"/>
                <a:ea typeface="ＭＳ Ｐゴシック" panose="020B0600070205080204" pitchFamily="34" charset="-128"/>
              </a:rPr>
              <a:t>Mammogram|No</a:t>
            </a:r>
            <a:r>
              <a:rPr lang="en-US" altLang="en-US" sz="2100" dirty="0">
                <a:latin typeface="Times New Roman" panose="02020603050405020304" pitchFamily="18" charset="0"/>
                <a:ea typeface="ＭＳ Ｐゴシック" panose="020B0600070205080204" pitchFamily="34" charset="-128"/>
              </a:rPr>
              <a:t> Breast Cancer)</a:t>
            </a:r>
          </a:p>
          <a:p>
            <a:r>
              <a:rPr lang="en-US" altLang="en-US" sz="2100" dirty="0">
                <a:latin typeface="Times New Roman" panose="02020603050405020304" pitchFamily="18" charset="0"/>
                <a:ea typeface="ＭＳ Ｐゴシック" panose="020B0600070205080204" pitchFamily="34" charset="-128"/>
              </a:rPr>
              <a:t>LR+ =	</a:t>
            </a:r>
            <a:r>
              <a:rPr lang="en-US" altLang="en-US" sz="2100" u="sng" dirty="0">
                <a:latin typeface="Times New Roman" panose="02020603050405020304" pitchFamily="18" charset="0"/>
                <a:ea typeface="ＭＳ Ｐゴシック" panose="020B0600070205080204" pitchFamily="34" charset="-128"/>
              </a:rPr>
              <a:t>Sensitivity</a:t>
            </a:r>
            <a:br>
              <a:rPr lang="en-US" altLang="en-US" sz="2100" dirty="0">
                <a:latin typeface="Times New Roman" panose="02020603050405020304" pitchFamily="18" charset="0"/>
                <a:ea typeface="ＭＳ Ｐゴシック" panose="020B0600070205080204" pitchFamily="34" charset="-128"/>
              </a:rPr>
            </a:br>
            <a:r>
              <a:rPr lang="en-US" altLang="en-US" sz="2100" dirty="0">
                <a:latin typeface="Times New Roman" panose="02020603050405020304" pitchFamily="18" charset="0"/>
                <a:ea typeface="ＭＳ Ｐゴシック" panose="020B0600070205080204" pitchFamily="34" charset="-128"/>
              </a:rPr>
              <a:t>		1-Specificity</a:t>
            </a:r>
          </a:p>
          <a:p>
            <a:r>
              <a:rPr lang="en-US" altLang="en-US" sz="2100" dirty="0">
                <a:latin typeface="Times New Roman" panose="02020603050405020304" pitchFamily="18" charset="0"/>
                <a:ea typeface="ＭＳ Ｐゴシック" panose="020B0600070205080204" pitchFamily="34" charset="-128"/>
              </a:rPr>
              <a:t>LR+ =	</a:t>
            </a:r>
            <a:r>
              <a:rPr lang="en-US" altLang="en-US" sz="2100" u="sng" dirty="0">
                <a:latin typeface="Times New Roman" panose="02020603050405020304" pitchFamily="18" charset="0"/>
                <a:ea typeface="ＭＳ Ｐゴシック" panose="020B0600070205080204" pitchFamily="34" charset="-128"/>
              </a:rPr>
              <a:t>75%</a:t>
            </a:r>
            <a:r>
              <a:rPr lang="en-US" altLang="en-US" sz="2100" dirty="0">
                <a:latin typeface="Times New Roman" panose="02020603050405020304" pitchFamily="18" charset="0"/>
                <a:ea typeface="ＭＳ Ｐゴシック" panose="020B0600070205080204" pitchFamily="34" charset="-128"/>
              </a:rPr>
              <a:t> = 10.7</a:t>
            </a:r>
            <a:endParaRPr lang="en-US" altLang="en-US" sz="2100" u="sng" dirty="0">
              <a:latin typeface="Times New Roman" panose="02020603050405020304" pitchFamily="18" charset="0"/>
              <a:ea typeface="ＭＳ Ｐゴシック" panose="020B0600070205080204" pitchFamily="34" charset="-128"/>
            </a:endParaRPr>
          </a:p>
          <a:p>
            <a:pPr>
              <a:buFont typeface="Monotype Sorts" pitchFamily="2" charset="2"/>
              <a:buNone/>
            </a:pPr>
            <a:r>
              <a:rPr lang="en-US" altLang="en-US" sz="2100" dirty="0">
                <a:latin typeface="Times New Roman" panose="02020603050405020304" pitchFamily="18" charset="0"/>
                <a:ea typeface="ＭＳ Ｐゴシック" panose="020B0600070205080204" pitchFamily="34" charset="-128"/>
              </a:rPr>
              <a:t>			7%</a:t>
            </a:r>
          </a:p>
          <a:p>
            <a:r>
              <a:rPr lang="en-US" altLang="en-US" dirty="0">
                <a:ea typeface="ＭＳ Ｐゴシック" panose="020B0600070205080204" pitchFamily="34" charset="-128"/>
              </a:rPr>
              <a:t>Pretest odds </a:t>
            </a:r>
            <a:r>
              <a:rPr lang="en-US" altLang="en-US" dirty="0">
                <a:ea typeface="ＭＳ Ｐゴシック" panose="020B0600070205080204" pitchFamily="34" charset="-128"/>
                <a:sym typeface="Symbol" pitchFamily="2" charset="2"/>
              </a:rPr>
              <a:t></a:t>
            </a:r>
            <a:r>
              <a:rPr lang="en-US" altLang="en-US" dirty="0">
                <a:ea typeface="ＭＳ Ｐゴシック" panose="020B0600070205080204" pitchFamily="34" charset="-128"/>
              </a:rPr>
              <a:t> LR = Posttest odds</a:t>
            </a:r>
          </a:p>
          <a:p>
            <a:r>
              <a:rPr lang="en-US" altLang="en-US" dirty="0">
                <a:ea typeface="ＭＳ Ｐゴシック" panose="020B0600070205080204" pitchFamily="34" charset="-128"/>
              </a:rPr>
              <a:t>Can ignore odds step when P’s are low</a:t>
            </a:r>
            <a:endParaRPr lang="en-US" altLang="en-US" sz="2100" dirty="0">
              <a:solidFill>
                <a:schemeClr val="tx2"/>
              </a:solidFill>
              <a:latin typeface="Times New Roman" panose="02020603050405020304" pitchFamily="18" charset="0"/>
              <a:ea typeface="ＭＳ Ｐゴシック" panose="020B0600070205080204" pitchFamily="34" charset="-128"/>
            </a:endParaRPr>
          </a:p>
          <a:p>
            <a:pPr>
              <a:buFont typeface="Monotype Sorts" pitchFamily="2" charset="2"/>
              <a:buNone/>
            </a:pPr>
            <a:r>
              <a:rPr lang="en-US" altLang="en-US" sz="2100" dirty="0">
                <a:solidFill>
                  <a:schemeClr val="tx2"/>
                </a:solidFill>
                <a:latin typeface="Times New Roman" panose="02020603050405020304" pitchFamily="18" charset="0"/>
                <a:ea typeface="ＭＳ Ｐゴシック" panose="020B0600070205080204" pitchFamily="34" charset="-128"/>
              </a:rPr>
              <a:t>		</a:t>
            </a:r>
            <a:r>
              <a:rPr lang="en-US" altLang="en-US" sz="2100" dirty="0">
                <a:solidFill>
                  <a:srgbClr val="000000"/>
                </a:solidFill>
                <a:latin typeface="Times New Roman" panose="02020603050405020304" pitchFamily="18" charset="0"/>
                <a:ea typeface="ＭＳ Ｐゴシック" panose="020B0600070205080204" pitchFamily="34" charset="-128"/>
              </a:rPr>
              <a:t>2.8/1000 </a:t>
            </a:r>
            <a:r>
              <a:rPr lang="en-US" altLang="en-US" sz="2100" dirty="0">
                <a:solidFill>
                  <a:srgbClr val="000000"/>
                </a:solidFill>
                <a:ea typeface="ＭＳ Ｐゴシック" panose="020B0600070205080204" pitchFamily="34" charset="-128"/>
                <a:sym typeface="Symbol" pitchFamily="2" charset="2"/>
              </a:rPr>
              <a:t></a:t>
            </a:r>
            <a:r>
              <a:rPr lang="en-US" altLang="en-US" sz="2100" dirty="0">
                <a:solidFill>
                  <a:srgbClr val="000000"/>
                </a:solidFill>
                <a:ea typeface="ＭＳ Ｐゴシック" panose="020B0600070205080204" pitchFamily="34" charset="-128"/>
              </a:rPr>
              <a:t> </a:t>
            </a:r>
            <a:r>
              <a:rPr lang="en-US" altLang="en-US" sz="2100" dirty="0">
                <a:solidFill>
                  <a:srgbClr val="000000"/>
                </a:solidFill>
                <a:latin typeface="Times New Roman" panose="02020603050405020304" pitchFamily="18" charset="0"/>
                <a:ea typeface="ＭＳ Ｐゴシック" panose="020B0600070205080204" pitchFamily="34" charset="-128"/>
              </a:rPr>
              <a:t>10.7 = 30/1000 = 3%</a:t>
            </a:r>
          </a:p>
        </p:txBody>
      </p:sp>
      <p:sp>
        <p:nvSpPr>
          <p:cNvPr id="81923" name="Slide Number Placeholder 3">
            <a:extLst>
              <a:ext uri="{FF2B5EF4-FFF2-40B4-BE49-F238E27FC236}">
                <a16:creationId xmlns:a16="http://schemas.microsoft.com/office/drawing/2014/main" id="{FF9CB4CB-3C51-DE4C-B73F-2DCC928489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F3B8B4C7-BA9B-5848-AC55-D3CC0D16FA3A}" type="slidenum">
              <a:rPr lang="en-US" altLang="en-US" sz="1050">
                <a:latin typeface="Arial" panose="020B0604020202020204" pitchFamily="34" charset="0"/>
              </a:rPr>
              <a:pPr/>
              <a:t>34</a:t>
            </a:fld>
            <a:endParaRPr lang="en-US" altLang="en-US" sz="105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2A53102-1E2A-0D43-AA53-3F64A452DB1B}"/>
              </a:ext>
            </a:extLst>
          </p:cNvPr>
          <p:cNvSpPr>
            <a:spLocks noGrp="1"/>
          </p:cNvSpPr>
          <p:nvPr>
            <p:ph type="sldNum" sz="quarter" idx="12"/>
          </p:nvPr>
        </p:nvSpPr>
        <p:spPr/>
        <p:txBody>
          <a:bodyPr/>
          <a:lstStyle/>
          <a:p>
            <a:fld id="{C62188A8-F6FC-0743-8C2C-7CA804C3E873}" type="slidenum">
              <a:rPr lang="en-US" altLang="en-US" smtClean="0"/>
              <a:pPr/>
              <a:t>35</a:t>
            </a:fld>
            <a:endParaRPr lang="en-US" altLang="en-US"/>
          </a:p>
        </p:txBody>
      </p:sp>
      <p:sp>
        <p:nvSpPr>
          <p:cNvPr id="3" name="TextBox 2">
            <a:extLst>
              <a:ext uri="{FF2B5EF4-FFF2-40B4-BE49-F238E27FC236}">
                <a16:creationId xmlns:a16="http://schemas.microsoft.com/office/drawing/2014/main" id="{6F5DFE1B-7A54-404D-9005-9FEADE9B7B56}"/>
              </a:ext>
            </a:extLst>
          </p:cNvPr>
          <p:cNvSpPr txBox="1"/>
          <p:nvPr/>
        </p:nvSpPr>
        <p:spPr>
          <a:xfrm>
            <a:off x="1447800" y="1200150"/>
            <a:ext cx="6781800" cy="1200329"/>
          </a:xfrm>
          <a:prstGeom prst="rect">
            <a:avLst/>
          </a:prstGeom>
          <a:noFill/>
        </p:spPr>
        <p:txBody>
          <a:bodyPr wrap="square" rtlCol="0">
            <a:spAutoFit/>
          </a:bodyPr>
          <a:lstStyle/>
          <a:p>
            <a:r>
              <a:rPr lang="en-US" sz="3600" dirty="0">
                <a:latin typeface="+mn-lt"/>
              </a:rPr>
              <a:t>Go to EBD-2.net website slide rule demonstration</a:t>
            </a:r>
          </a:p>
        </p:txBody>
      </p:sp>
    </p:spTree>
    <p:extLst>
      <p:ext uri="{BB962C8B-B14F-4D97-AF65-F5344CB8AC3E}">
        <p14:creationId xmlns:p14="http://schemas.microsoft.com/office/powerpoint/2010/main" val="18726497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070E3668-A066-7448-9CE1-C69D9D30E2B1}"/>
              </a:ext>
            </a:extLst>
          </p:cNvPr>
          <p:cNvSpPr>
            <a:spLocks noGrp="1" noChangeArrowheads="1"/>
          </p:cNvSpPr>
          <p:nvPr>
            <p:ph type="title" idx="4294967295"/>
          </p:nvPr>
        </p:nvSpPr>
        <p:spPr>
          <a:xfrm>
            <a:off x="1371600" y="819150"/>
            <a:ext cx="7772400" cy="857250"/>
          </a:xfrm>
        </p:spPr>
        <p:txBody>
          <a:bodyPr/>
          <a:lstStyle/>
          <a:p>
            <a:pPr eaLnBrk="1" hangingPunct="1"/>
            <a:r>
              <a:rPr lang="en-US" altLang="en-US" sz="4400" b="1" dirty="0">
                <a:latin typeface="+mn-lt"/>
                <a:ea typeface="ＭＳ Ｐゴシック" panose="020B0600070205080204" pitchFamily="34" charset="-128"/>
              </a:rPr>
              <a:t>False-negative confusion</a:t>
            </a:r>
          </a:p>
        </p:txBody>
      </p:sp>
      <p:sp>
        <p:nvSpPr>
          <p:cNvPr id="86019" name="Slide Number Placeholder 3">
            <a:extLst>
              <a:ext uri="{FF2B5EF4-FFF2-40B4-BE49-F238E27FC236}">
                <a16:creationId xmlns:a16="http://schemas.microsoft.com/office/drawing/2014/main" id="{3AE0E322-7B1F-234D-9C41-E335D12F3B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A90AD232-4CA1-6646-9F64-F1A26D94FA17}" type="slidenum">
              <a:rPr lang="en-US" altLang="en-US" sz="1050">
                <a:latin typeface="Arial" panose="020B0604020202020204" pitchFamily="34" charset="0"/>
              </a:rPr>
              <a:pPr/>
              <a:t>36</a:t>
            </a:fld>
            <a:endParaRPr lang="en-US" altLang="en-US" sz="1050">
              <a:latin typeface="Arial" panose="020B0604020202020204" pitchFamily="34" charset="0"/>
            </a:endParaRPr>
          </a:p>
        </p:txBody>
      </p:sp>
    </p:spTree>
    <p:extLst>
      <p:ext uri="{BB962C8B-B14F-4D97-AF65-F5344CB8AC3E}">
        <p14:creationId xmlns:p14="http://schemas.microsoft.com/office/powerpoint/2010/main" val="41523345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070E3668-A066-7448-9CE1-C69D9D30E2B1}"/>
              </a:ext>
            </a:extLst>
          </p:cNvPr>
          <p:cNvSpPr>
            <a:spLocks noGrp="1" noChangeArrowheads="1"/>
          </p:cNvSpPr>
          <p:nvPr>
            <p:ph type="title" idx="4294967295"/>
          </p:nvPr>
        </p:nvSpPr>
        <p:spPr>
          <a:xfrm>
            <a:off x="1600200" y="81803"/>
            <a:ext cx="7772400" cy="857250"/>
          </a:xfrm>
        </p:spPr>
        <p:txBody>
          <a:bodyPr/>
          <a:lstStyle/>
          <a:p>
            <a:pPr eaLnBrk="1" hangingPunct="1"/>
            <a:r>
              <a:rPr lang="en-US" altLang="en-US" dirty="0">
                <a:latin typeface="+mn-lt"/>
                <a:ea typeface="ＭＳ Ｐゴシック" panose="020B0600070205080204" pitchFamily="34" charset="-128"/>
              </a:rPr>
              <a:t>False-negative confusion</a:t>
            </a:r>
          </a:p>
        </p:txBody>
      </p:sp>
      <p:sp>
        <p:nvSpPr>
          <p:cNvPr id="74755" name="Rectangle 3">
            <a:extLst>
              <a:ext uri="{FF2B5EF4-FFF2-40B4-BE49-F238E27FC236}">
                <a16:creationId xmlns:a16="http://schemas.microsoft.com/office/drawing/2014/main" id="{C54FFD25-1979-C543-AA3A-FAAEE58DC9F9}"/>
              </a:ext>
            </a:extLst>
          </p:cNvPr>
          <p:cNvSpPr>
            <a:spLocks noGrp="1" noChangeArrowheads="1"/>
          </p:cNvSpPr>
          <p:nvPr>
            <p:ph type="body" idx="4294967295"/>
          </p:nvPr>
        </p:nvSpPr>
        <p:spPr>
          <a:xfrm>
            <a:off x="1371600" y="1123950"/>
            <a:ext cx="7543800" cy="2590800"/>
          </a:xfrm>
        </p:spPr>
        <p:txBody>
          <a:bodyPr/>
          <a:lstStyle/>
          <a:p>
            <a:pPr eaLnBrk="1" hangingPunct="1"/>
            <a:r>
              <a:rPr lang="en-US" altLang="en-US" sz="2800" dirty="0">
                <a:ea typeface="ＭＳ Ｐゴシック" panose="020B0600070205080204" pitchFamily="34" charset="-128"/>
              </a:rPr>
              <a:t>Sensitivity of rapid strep test is 85%</a:t>
            </a:r>
          </a:p>
          <a:p>
            <a:pPr eaLnBrk="1" hangingPunct="1"/>
            <a:r>
              <a:rPr lang="en-US" altLang="en-US" sz="2800" dirty="0">
                <a:ea typeface="ＭＳ Ｐゴシック" panose="020B0600070205080204" pitchFamily="34" charset="-128"/>
              </a:rPr>
              <a:t>Therefore, the false negative "rate"* is 15%</a:t>
            </a:r>
          </a:p>
          <a:p>
            <a:pPr eaLnBrk="1" hangingPunct="1"/>
            <a:r>
              <a:rPr lang="en-US" altLang="en-US" sz="2800" dirty="0">
                <a:ea typeface="ＭＳ Ｐゴシック" panose="020B0600070205080204" pitchFamily="34" charset="-128"/>
              </a:rPr>
              <a:t>A 15% probability of missing strep is too high, so I should always culture if the rapid strep is negative</a:t>
            </a:r>
          </a:p>
        </p:txBody>
      </p:sp>
      <p:sp>
        <p:nvSpPr>
          <p:cNvPr id="86019" name="Slide Number Placeholder 3">
            <a:extLst>
              <a:ext uri="{FF2B5EF4-FFF2-40B4-BE49-F238E27FC236}">
                <a16:creationId xmlns:a16="http://schemas.microsoft.com/office/drawing/2014/main" id="{3AE0E322-7B1F-234D-9C41-E335D12F3B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A90AD232-4CA1-6646-9F64-F1A26D94FA17}" type="slidenum">
              <a:rPr lang="en-US" altLang="en-US" sz="1050">
                <a:latin typeface="Arial" panose="020B0604020202020204" pitchFamily="34" charset="0"/>
              </a:rPr>
              <a:pPr/>
              <a:t>37</a:t>
            </a:fld>
            <a:endParaRPr lang="en-US" altLang="en-US" sz="1050">
              <a:latin typeface="Arial" panose="020B0604020202020204" pitchFamily="34" charset="0"/>
            </a:endParaRPr>
          </a:p>
        </p:txBody>
      </p:sp>
      <p:sp>
        <p:nvSpPr>
          <p:cNvPr id="2" name="TextBox 1">
            <a:extLst>
              <a:ext uri="{FF2B5EF4-FFF2-40B4-BE49-F238E27FC236}">
                <a16:creationId xmlns:a16="http://schemas.microsoft.com/office/drawing/2014/main" id="{E9B81F3C-2D35-6B47-9AA7-E76AFAD56F8C}"/>
              </a:ext>
            </a:extLst>
          </p:cNvPr>
          <p:cNvSpPr txBox="1"/>
          <p:nvPr/>
        </p:nvSpPr>
        <p:spPr>
          <a:xfrm>
            <a:off x="1371600" y="4248150"/>
            <a:ext cx="6934200" cy="769441"/>
          </a:xfrm>
          <a:prstGeom prst="rect">
            <a:avLst/>
          </a:prstGeom>
          <a:noFill/>
        </p:spPr>
        <p:txBody>
          <a:bodyPr wrap="square" rtlCol="0">
            <a:spAutoFit/>
          </a:bodyPr>
          <a:lstStyle/>
          <a:p>
            <a:r>
              <a:rPr lang="en-US" sz="2200" dirty="0">
                <a:latin typeface="+mn-lt"/>
              </a:rPr>
              <a:t>*Of course it's really a false negative </a:t>
            </a:r>
            <a:r>
              <a:rPr lang="en-US" sz="2200" i="1" dirty="0">
                <a:latin typeface="+mn-lt"/>
              </a:rPr>
              <a:t>proportion</a:t>
            </a:r>
            <a:r>
              <a:rPr lang="en-US" sz="2200" dirty="0">
                <a:latin typeface="+mn-lt"/>
              </a:rPr>
              <a:t>, but that's the less egregious error here.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1026">
            <a:extLst>
              <a:ext uri="{FF2B5EF4-FFF2-40B4-BE49-F238E27FC236}">
                <a16:creationId xmlns:a16="http://schemas.microsoft.com/office/drawing/2014/main" id="{AB3EC7F2-06A0-2A40-A2B3-2D86EFCC9426}"/>
              </a:ext>
            </a:extLst>
          </p:cNvPr>
          <p:cNvSpPr>
            <a:spLocks noGrp="1" noChangeArrowheads="1"/>
          </p:cNvSpPr>
          <p:nvPr>
            <p:ph type="title" idx="4294967295"/>
          </p:nvPr>
        </p:nvSpPr>
        <p:spPr>
          <a:xfrm>
            <a:off x="2114550" y="171450"/>
            <a:ext cx="4286250" cy="457200"/>
          </a:xfrm>
        </p:spPr>
        <p:txBody>
          <a:bodyPr/>
          <a:lstStyle/>
          <a:p>
            <a:pPr eaLnBrk="1" hangingPunct="1"/>
            <a:r>
              <a:rPr lang="en-US" altLang="en-US" dirty="0">
                <a:latin typeface="+mn-lt"/>
                <a:ea typeface="ＭＳ Ｐゴシック" panose="020B0600070205080204" pitchFamily="34" charset="-128"/>
              </a:rPr>
              <a:t>What'</a:t>
            </a:r>
            <a:r>
              <a:rPr lang="en-US" altLang="ja-JP" dirty="0">
                <a:latin typeface="+mn-lt"/>
                <a:ea typeface="ＭＳ Ｐゴシック" panose="020B0600070205080204" pitchFamily="34" charset="-128"/>
              </a:rPr>
              <a:t>s wrong?</a:t>
            </a:r>
            <a:endParaRPr lang="en-US" altLang="en-US" dirty="0">
              <a:latin typeface="+mn-lt"/>
              <a:ea typeface="ＭＳ Ｐゴシック" panose="020B0600070205080204" pitchFamily="34" charset="-128"/>
            </a:endParaRPr>
          </a:p>
        </p:txBody>
      </p:sp>
      <p:grpSp>
        <p:nvGrpSpPr>
          <p:cNvPr id="68610" name="Group 1064">
            <a:extLst>
              <a:ext uri="{FF2B5EF4-FFF2-40B4-BE49-F238E27FC236}">
                <a16:creationId xmlns:a16="http://schemas.microsoft.com/office/drawing/2014/main" id="{008FBC1A-B14A-DE40-9723-A6BB951F8656}"/>
              </a:ext>
            </a:extLst>
          </p:cNvPr>
          <p:cNvGrpSpPr>
            <a:grpSpLocks/>
          </p:cNvGrpSpPr>
          <p:nvPr/>
        </p:nvGrpSpPr>
        <p:grpSpPr bwMode="auto">
          <a:xfrm>
            <a:off x="2000250" y="742950"/>
            <a:ext cx="5835254" cy="1362075"/>
            <a:chOff x="432" y="1008"/>
            <a:chExt cx="4901" cy="1144"/>
          </a:xfrm>
        </p:grpSpPr>
        <p:sp>
          <p:nvSpPr>
            <p:cNvPr id="88071" name="Rectangle 1031">
              <a:extLst>
                <a:ext uri="{FF2B5EF4-FFF2-40B4-BE49-F238E27FC236}">
                  <a16:creationId xmlns:a16="http://schemas.microsoft.com/office/drawing/2014/main" id="{E6CCFB61-6439-4945-9B59-731A760D527C}"/>
                </a:ext>
              </a:extLst>
            </p:cNvPr>
            <p:cNvSpPr>
              <a:spLocks noChangeArrowheads="1"/>
            </p:cNvSpPr>
            <p:nvPr/>
          </p:nvSpPr>
          <p:spPr bwMode="auto">
            <a:xfrm>
              <a:off x="2234" y="1024"/>
              <a:ext cx="52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100" b="1">
                  <a:solidFill>
                    <a:srgbClr val="000000"/>
                  </a:solidFill>
                </a:rPr>
                <a:t>Strep</a:t>
              </a:r>
              <a:endParaRPr lang="en-US" altLang="en-US" sz="1350"/>
            </a:p>
          </p:txBody>
        </p:sp>
        <p:sp>
          <p:nvSpPr>
            <p:cNvPr id="88072" name="Rectangle 1032">
              <a:extLst>
                <a:ext uri="{FF2B5EF4-FFF2-40B4-BE49-F238E27FC236}">
                  <a16:creationId xmlns:a16="http://schemas.microsoft.com/office/drawing/2014/main" id="{A6B68467-5051-1F4B-8DF9-46A5DFED5E15}"/>
                </a:ext>
              </a:extLst>
            </p:cNvPr>
            <p:cNvSpPr>
              <a:spLocks noChangeArrowheads="1"/>
            </p:cNvSpPr>
            <p:nvPr/>
          </p:nvSpPr>
          <p:spPr bwMode="auto">
            <a:xfrm>
              <a:off x="3277" y="1024"/>
              <a:ext cx="856"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100" b="1">
                  <a:solidFill>
                    <a:srgbClr val="000000"/>
                  </a:solidFill>
                </a:rPr>
                <a:t>No Strep</a:t>
              </a:r>
              <a:endParaRPr lang="en-US" altLang="en-US" sz="1350"/>
            </a:p>
          </p:txBody>
        </p:sp>
        <p:sp>
          <p:nvSpPr>
            <p:cNvPr id="88073" name="Rectangle 1033">
              <a:extLst>
                <a:ext uri="{FF2B5EF4-FFF2-40B4-BE49-F238E27FC236}">
                  <a16:creationId xmlns:a16="http://schemas.microsoft.com/office/drawing/2014/main" id="{21362CF9-3280-C74F-9D17-56C99AB4179E}"/>
                </a:ext>
              </a:extLst>
            </p:cNvPr>
            <p:cNvSpPr>
              <a:spLocks noChangeArrowheads="1"/>
            </p:cNvSpPr>
            <p:nvPr/>
          </p:nvSpPr>
          <p:spPr bwMode="auto">
            <a:xfrm>
              <a:off x="4329" y="1024"/>
              <a:ext cx="495"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100" b="1">
                  <a:solidFill>
                    <a:srgbClr val="000000"/>
                  </a:solidFill>
                </a:rPr>
                <a:t>Total</a:t>
              </a:r>
              <a:endParaRPr lang="en-US" altLang="en-US" sz="1350"/>
            </a:p>
          </p:txBody>
        </p:sp>
        <p:sp>
          <p:nvSpPr>
            <p:cNvPr id="88074" name="Rectangle 1034">
              <a:extLst>
                <a:ext uri="{FF2B5EF4-FFF2-40B4-BE49-F238E27FC236}">
                  <a16:creationId xmlns:a16="http://schemas.microsoft.com/office/drawing/2014/main" id="{0C268CE5-9C05-F943-A3D9-CC13AD1394F2}"/>
                </a:ext>
              </a:extLst>
            </p:cNvPr>
            <p:cNvSpPr>
              <a:spLocks noChangeArrowheads="1"/>
            </p:cNvSpPr>
            <p:nvPr/>
          </p:nvSpPr>
          <p:spPr bwMode="auto">
            <a:xfrm>
              <a:off x="531" y="1305"/>
              <a:ext cx="122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100" b="1">
                  <a:solidFill>
                    <a:srgbClr val="000000"/>
                  </a:solidFill>
                </a:rPr>
                <a:t>Rapid Test +</a:t>
              </a:r>
              <a:endParaRPr lang="en-US" altLang="en-US" sz="1350"/>
            </a:p>
          </p:txBody>
        </p:sp>
        <p:sp>
          <p:nvSpPr>
            <p:cNvPr id="88075" name="Rectangle 1035">
              <a:extLst>
                <a:ext uri="{FF2B5EF4-FFF2-40B4-BE49-F238E27FC236}">
                  <a16:creationId xmlns:a16="http://schemas.microsoft.com/office/drawing/2014/main" id="{7317AF21-F42F-EE45-993F-13D83B56F20C}"/>
                </a:ext>
              </a:extLst>
            </p:cNvPr>
            <p:cNvSpPr>
              <a:spLocks noChangeArrowheads="1"/>
            </p:cNvSpPr>
            <p:nvPr/>
          </p:nvSpPr>
          <p:spPr bwMode="auto">
            <a:xfrm>
              <a:off x="2372" y="1310"/>
              <a:ext cx="26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100">
                  <a:solidFill>
                    <a:srgbClr val="000000"/>
                  </a:solidFill>
                </a:rPr>
                <a:t>TP</a:t>
              </a:r>
              <a:endParaRPr lang="en-US" altLang="en-US" sz="1350"/>
            </a:p>
          </p:txBody>
        </p:sp>
        <p:sp>
          <p:nvSpPr>
            <p:cNvPr id="88076" name="Rectangle 1036">
              <a:extLst>
                <a:ext uri="{FF2B5EF4-FFF2-40B4-BE49-F238E27FC236}">
                  <a16:creationId xmlns:a16="http://schemas.microsoft.com/office/drawing/2014/main" id="{6EBADCE8-7E4F-1749-98A6-603CD6680C88}"/>
                </a:ext>
              </a:extLst>
            </p:cNvPr>
            <p:cNvSpPr>
              <a:spLocks noChangeArrowheads="1"/>
            </p:cNvSpPr>
            <p:nvPr/>
          </p:nvSpPr>
          <p:spPr bwMode="auto">
            <a:xfrm>
              <a:off x="3592" y="1310"/>
              <a:ext cx="25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100">
                  <a:solidFill>
                    <a:srgbClr val="000000"/>
                  </a:solidFill>
                </a:rPr>
                <a:t>FP</a:t>
              </a:r>
              <a:endParaRPr lang="en-US" altLang="en-US" sz="1350"/>
            </a:p>
          </p:txBody>
        </p:sp>
        <p:sp>
          <p:nvSpPr>
            <p:cNvPr id="88077" name="Rectangle 1037">
              <a:extLst>
                <a:ext uri="{FF2B5EF4-FFF2-40B4-BE49-F238E27FC236}">
                  <a16:creationId xmlns:a16="http://schemas.microsoft.com/office/drawing/2014/main" id="{00F19457-36BC-034F-A9BE-19843E3052BC}"/>
                </a:ext>
              </a:extLst>
            </p:cNvPr>
            <p:cNvSpPr>
              <a:spLocks noChangeArrowheads="1"/>
            </p:cNvSpPr>
            <p:nvPr/>
          </p:nvSpPr>
          <p:spPr bwMode="auto">
            <a:xfrm>
              <a:off x="4329" y="1310"/>
              <a:ext cx="64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100">
                  <a:solidFill>
                    <a:srgbClr val="000000"/>
                  </a:solidFill>
                </a:rPr>
                <a:t>TP+FP</a:t>
              </a:r>
              <a:endParaRPr lang="en-US" altLang="en-US" sz="1350"/>
            </a:p>
          </p:txBody>
        </p:sp>
        <p:sp>
          <p:nvSpPr>
            <p:cNvPr id="88078" name="Rectangle 1038">
              <a:extLst>
                <a:ext uri="{FF2B5EF4-FFF2-40B4-BE49-F238E27FC236}">
                  <a16:creationId xmlns:a16="http://schemas.microsoft.com/office/drawing/2014/main" id="{CFA60795-63A5-274A-8602-67A4BD433C39}"/>
                </a:ext>
              </a:extLst>
            </p:cNvPr>
            <p:cNvSpPr>
              <a:spLocks noChangeArrowheads="1"/>
            </p:cNvSpPr>
            <p:nvPr/>
          </p:nvSpPr>
          <p:spPr bwMode="auto">
            <a:xfrm>
              <a:off x="562" y="1585"/>
              <a:ext cx="122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100" b="1">
                  <a:solidFill>
                    <a:srgbClr val="000000"/>
                  </a:solidFill>
                </a:rPr>
                <a:t>Rapid Test </a:t>
              </a:r>
              <a:r>
                <a:rPr lang="en-US" altLang="en-US" sz="2100"/>
                <a:t>−</a:t>
              </a:r>
              <a:endParaRPr lang="en-US" altLang="en-US" sz="1350"/>
            </a:p>
          </p:txBody>
        </p:sp>
        <p:sp>
          <p:nvSpPr>
            <p:cNvPr id="88079" name="Rectangle 1039">
              <a:extLst>
                <a:ext uri="{FF2B5EF4-FFF2-40B4-BE49-F238E27FC236}">
                  <a16:creationId xmlns:a16="http://schemas.microsoft.com/office/drawing/2014/main" id="{DAACF8EB-C058-A142-BA6B-9D07523E9759}"/>
                </a:ext>
              </a:extLst>
            </p:cNvPr>
            <p:cNvSpPr>
              <a:spLocks noChangeArrowheads="1"/>
            </p:cNvSpPr>
            <p:nvPr/>
          </p:nvSpPr>
          <p:spPr bwMode="auto">
            <a:xfrm>
              <a:off x="2366" y="1591"/>
              <a:ext cx="28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100">
                  <a:solidFill>
                    <a:srgbClr val="000000"/>
                  </a:solidFill>
                </a:rPr>
                <a:t>FN</a:t>
              </a:r>
              <a:endParaRPr lang="en-US" altLang="en-US" sz="1350"/>
            </a:p>
          </p:txBody>
        </p:sp>
        <p:sp>
          <p:nvSpPr>
            <p:cNvPr id="88080" name="Rectangle 1040">
              <a:extLst>
                <a:ext uri="{FF2B5EF4-FFF2-40B4-BE49-F238E27FC236}">
                  <a16:creationId xmlns:a16="http://schemas.microsoft.com/office/drawing/2014/main" id="{39F95859-8EC9-8941-8135-7C8D96FE7FF2}"/>
                </a:ext>
              </a:extLst>
            </p:cNvPr>
            <p:cNvSpPr>
              <a:spLocks noChangeArrowheads="1"/>
            </p:cNvSpPr>
            <p:nvPr/>
          </p:nvSpPr>
          <p:spPr bwMode="auto">
            <a:xfrm>
              <a:off x="3585" y="1591"/>
              <a:ext cx="30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100">
                  <a:solidFill>
                    <a:srgbClr val="000000"/>
                  </a:solidFill>
                </a:rPr>
                <a:t>TN</a:t>
              </a:r>
              <a:endParaRPr lang="en-US" altLang="en-US" sz="1350"/>
            </a:p>
          </p:txBody>
        </p:sp>
        <p:sp>
          <p:nvSpPr>
            <p:cNvPr id="88081" name="Rectangle 1041">
              <a:extLst>
                <a:ext uri="{FF2B5EF4-FFF2-40B4-BE49-F238E27FC236}">
                  <a16:creationId xmlns:a16="http://schemas.microsoft.com/office/drawing/2014/main" id="{FE634CA4-16D0-064A-ACD1-9563AF3C0953}"/>
                </a:ext>
              </a:extLst>
            </p:cNvPr>
            <p:cNvSpPr>
              <a:spLocks noChangeArrowheads="1"/>
            </p:cNvSpPr>
            <p:nvPr/>
          </p:nvSpPr>
          <p:spPr bwMode="auto">
            <a:xfrm>
              <a:off x="4329" y="1591"/>
              <a:ext cx="718"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100">
                  <a:solidFill>
                    <a:srgbClr val="000000"/>
                  </a:solidFill>
                </a:rPr>
                <a:t>TN+FN</a:t>
              </a:r>
              <a:endParaRPr lang="en-US" altLang="en-US" sz="1350"/>
            </a:p>
          </p:txBody>
        </p:sp>
        <p:sp>
          <p:nvSpPr>
            <p:cNvPr id="88082" name="Rectangle 1042">
              <a:extLst>
                <a:ext uri="{FF2B5EF4-FFF2-40B4-BE49-F238E27FC236}">
                  <a16:creationId xmlns:a16="http://schemas.microsoft.com/office/drawing/2014/main" id="{DB89F084-3856-FF47-A068-475326398FDE}"/>
                </a:ext>
              </a:extLst>
            </p:cNvPr>
            <p:cNvSpPr>
              <a:spLocks noChangeArrowheads="1"/>
            </p:cNvSpPr>
            <p:nvPr/>
          </p:nvSpPr>
          <p:spPr bwMode="auto">
            <a:xfrm>
              <a:off x="2160" y="1871"/>
              <a:ext cx="68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100">
                  <a:solidFill>
                    <a:srgbClr val="000000"/>
                  </a:solidFill>
                </a:rPr>
                <a:t>TP+FN</a:t>
              </a:r>
              <a:endParaRPr lang="en-US" altLang="en-US" sz="1350"/>
            </a:p>
          </p:txBody>
        </p:sp>
        <p:sp>
          <p:nvSpPr>
            <p:cNvPr id="88083" name="Rectangle 1043">
              <a:extLst>
                <a:ext uri="{FF2B5EF4-FFF2-40B4-BE49-F238E27FC236}">
                  <a16:creationId xmlns:a16="http://schemas.microsoft.com/office/drawing/2014/main" id="{A6C98F0F-8733-434A-91DD-F3F655113204}"/>
                </a:ext>
              </a:extLst>
            </p:cNvPr>
            <p:cNvSpPr>
              <a:spLocks noChangeArrowheads="1"/>
            </p:cNvSpPr>
            <p:nvPr/>
          </p:nvSpPr>
          <p:spPr bwMode="auto">
            <a:xfrm>
              <a:off x="3380" y="1871"/>
              <a:ext cx="680"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100">
                  <a:solidFill>
                    <a:srgbClr val="000000"/>
                  </a:solidFill>
                </a:rPr>
                <a:t>FP+TN</a:t>
              </a:r>
              <a:endParaRPr lang="en-US" altLang="en-US" sz="1350"/>
            </a:p>
          </p:txBody>
        </p:sp>
        <p:sp>
          <p:nvSpPr>
            <p:cNvPr id="88084" name="Line 1044">
              <a:extLst>
                <a:ext uri="{FF2B5EF4-FFF2-40B4-BE49-F238E27FC236}">
                  <a16:creationId xmlns:a16="http://schemas.microsoft.com/office/drawing/2014/main" id="{837A511B-01B8-0A4C-856D-07369AC70D86}"/>
                </a:ext>
              </a:extLst>
            </p:cNvPr>
            <p:cNvSpPr>
              <a:spLocks noChangeShapeType="1"/>
            </p:cNvSpPr>
            <p:nvPr/>
          </p:nvSpPr>
          <p:spPr bwMode="auto">
            <a:xfrm>
              <a:off x="432" y="1008"/>
              <a:ext cx="1" cy="11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8085" name="Rectangle 1045">
              <a:extLst>
                <a:ext uri="{FF2B5EF4-FFF2-40B4-BE49-F238E27FC236}">
                  <a16:creationId xmlns:a16="http://schemas.microsoft.com/office/drawing/2014/main" id="{94CA0FB8-E947-5743-912B-2C1BFE6458F3}"/>
                </a:ext>
              </a:extLst>
            </p:cNvPr>
            <p:cNvSpPr>
              <a:spLocks noChangeArrowheads="1"/>
            </p:cNvSpPr>
            <p:nvPr/>
          </p:nvSpPr>
          <p:spPr bwMode="auto">
            <a:xfrm>
              <a:off x="432" y="1008"/>
              <a:ext cx="22" cy="11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350"/>
            </a:p>
          </p:txBody>
        </p:sp>
        <p:sp>
          <p:nvSpPr>
            <p:cNvPr id="88086" name="Line 1046">
              <a:extLst>
                <a:ext uri="{FF2B5EF4-FFF2-40B4-BE49-F238E27FC236}">
                  <a16:creationId xmlns:a16="http://schemas.microsoft.com/office/drawing/2014/main" id="{EB1CC488-83BC-7D44-98C4-A42184D1ADFB}"/>
                </a:ext>
              </a:extLst>
            </p:cNvPr>
            <p:cNvSpPr>
              <a:spLocks noChangeShapeType="1"/>
            </p:cNvSpPr>
            <p:nvPr/>
          </p:nvSpPr>
          <p:spPr bwMode="auto">
            <a:xfrm>
              <a:off x="1968" y="1008"/>
              <a:ext cx="1" cy="11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8087" name="Rectangle 1047">
              <a:extLst>
                <a:ext uri="{FF2B5EF4-FFF2-40B4-BE49-F238E27FC236}">
                  <a16:creationId xmlns:a16="http://schemas.microsoft.com/office/drawing/2014/main" id="{A8C84F4D-92B3-A949-BAAC-5C0AFA68C264}"/>
                </a:ext>
              </a:extLst>
            </p:cNvPr>
            <p:cNvSpPr>
              <a:spLocks noChangeArrowheads="1"/>
            </p:cNvSpPr>
            <p:nvPr/>
          </p:nvSpPr>
          <p:spPr bwMode="auto">
            <a:xfrm>
              <a:off x="1968" y="1008"/>
              <a:ext cx="21" cy="1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350"/>
            </a:p>
          </p:txBody>
        </p:sp>
        <p:sp>
          <p:nvSpPr>
            <p:cNvPr id="88088" name="Line 1048">
              <a:extLst>
                <a:ext uri="{FF2B5EF4-FFF2-40B4-BE49-F238E27FC236}">
                  <a16:creationId xmlns:a16="http://schemas.microsoft.com/office/drawing/2014/main" id="{21012FC2-35DF-2A46-812F-29C50E32C49A}"/>
                </a:ext>
              </a:extLst>
            </p:cNvPr>
            <p:cNvSpPr>
              <a:spLocks noChangeShapeType="1"/>
            </p:cNvSpPr>
            <p:nvPr/>
          </p:nvSpPr>
          <p:spPr bwMode="auto">
            <a:xfrm>
              <a:off x="3109" y="1030"/>
              <a:ext cx="1" cy="11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8089" name="Rectangle 1049">
              <a:extLst>
                <a:ext uri="{FF2B5EF4-FFF2-40B4-BE49-F238E27FC236}">
                  <a16:creationId xmlns:a16="http://schemas.microsoft.com/office/drawing/2014/main" id="{010DC2B7-45F8-D841-AEE6-0EBE0DDA7606}"/>
                </a:ext>
              </a:extLst>
            </p:cNvPr>
            <p:cNvSpPr>
              <a:spLocks noChangeArrowheads="1"/>
            </p:cNvSpPr>
            <p:nvPr/>
          </p:nvSpPr>
          <p:spPr bwMode="auto">
            <a:xfrm>
              <a:off x="3109" y="1030"/>
              <a:ext cx="22" cy="1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350"/>
            </a:p>
          </p:txBody>
        </p:sp>
        <p:sp>
          <p:nvSpPr>
            <p:cNvPr id="88090" name="Line 1050">
              <a:extLst>
                <a:ext uri="{FF2B5EF4-FFF2-40B4-BE49-F238E27FC236}">
                  <a16:creationId xmlns:a16="http://schemas.microsoft.com/office/drawing/2014/main" id="{9EEC17AA-2075-3A4C-B2CE-8E8F258D55BA}"/>
                </a:ext>
              </a:extLst>
            </p:cNvPr>
            <p:cNvSpPr>
              <a:spLocks noChangeShapeType="1"/>
            </p:cNvSpPr>
            <p:nvPr/>
          </p:nvSpPr>
          <p:spPr bwMode="auto">
            <a:xfrm>
              <a:off x="4272" y="1008"/>
              <a:ext cx="1" cy="11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8091" name="Rectangle 1051">
              <a:extLst>
                <a:ext uri="{FF2B5EF4-FFF2-40B4-BE49-F238E27FC236}">
                  <a16:creationId xmlns:a16="http://schemas.microsoft.com/office/drawing/2014/main" id="{5A3F2EB8-D398-A947-8A40-7354ADF92925}"/>
                </a:ext>
              </a:extLst>
            </p:cNvPr>
            <p:cNvSpPr>
              <a:spLocks noChangeArrowheads="1"/>
            </p:cNvSpPr>
            <p:nvPr/>
          </p:nvSpPr>
          <p:spPr bwMode="auto">
            <a:xfrm>
              <a:off x="4272" y="1008"/>
              <a:ext cx="21" cy="1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350"/>
            </a:p>
          </p:txBody>
        </p:sp>
        <p:sp>
          <p:nvSpPr>
            <p:cNvPr id="88092" name="Line 1052">
              <a:extLst>
                <a:ext uri="{FF2B5EF4-FFF2-40B4-BE49-F238E27FC236}">
                  <a16:creationId xmlns:a16="http://schemas.microsoft.com/office/drawing/2014/main" id="{01B889B8-CAB7-C742-97A2-EAC14B0D9872}"/>
                </a:ext>
              </a:extLst>
            </p:cNvPr>
            <p:cNvSpPr>
              <a:spLocks noChangeShapeType="1"/>
            </p:cNvSpPr>
            <p:nvPr/>
          </p:nvSpPr>
          <p:spPr bwMode="auto">
            <a:xfrm>
              <a:off x="5312" y="1030"/>
              <a:ext cx="1" cy="11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8093" name="Rectangle 1053">
              <a:extLst>
                <a:ext uri="{FF2B5EF4-FFF2-40B4-BE49-F238E27FC236}">
                  <a16:creationId xmlns:a16="http://schemas.microsoft.com/office/drawing/2014/main" id="{A6AC92D3-8403-4742-BD1F-93ED33353915}"/>
                </a:ext>
              </a:extLst>
            </p:cNvPr>
            <p:cNvSpPr>
              <a:spLocks noChangeArrowheads="1"/>
            </p:cNvSpPr>
            <p:nvPr/>
          </p:nvSpPr>
          <p:spPr bwMode="auto">
            <a:xfrm>
              <a:off x="5312" y="1030"/>
              <a:ext cx="21" cy="1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350"/>
            </a:p>
          </p:txBody>
        </p:sp>
        <p:sp>
          <p:nvSpPr>
            <p:cNvPr id="88094" name="Line 1054">
              <a:extLst>
                <a:ext uri="{FF2B5EF4-FFF2-40B4-BE49-F238E27FC236}">
                  <a16:creationId xmlns:a16="http://schemas.microsoft.com/office/drawing/2014/main" id="{52A2E37C-C8D0-4A4F-BF7A-DB7A46A4EBE6}"/>
                </a:ext>
              </a:extLst>
            </p:cNvPr>
            <p:cNvSpPr>
              <a:spLocks noChangeShapeType="1"/>
            </p:cNvSpPr>
            <p:nvPr/>
          </p:nvSpPr>
          <p:spPr bwMode="auto">
            <a:xfrm>
              <a:off x="454" y="1008"/>
              <a:ext cx="48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8095" name="Rectangle 1055">
              <a:extLst>
                <a:ext uri="{FF2B5EF4-FFF2-40B4-BE49-F238E27FC236}">
                  <a16:creationId xmlns:a16="http://schemas.microsoft.com/office/drawing/2014/main" id="{1755A043-762E-804A-BD35-5BF2257987A9}"/>
                </a:ext>
              </a:extLst>
            </p:cNvPr>
            <p:cNvSpPr>
              <a:spLocks noChangeArrowheads="1"/>
            </p:cNvSpPr>
            <p:nvPr/>
          </p:nvSpPr>
          <p:spPr bwMode="auto">
            <a:xfrm>
              <a:off x="454" y="1008"/>
              <a:ext cx="4879"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350"/>
            </a:p>
          </p:txBody>
        </p:sp>
        <p:sp>
          <p:nvSpPr>
            <p:cNvPr id="88096" name="Line 1056">
              <a:extLst>
                <a:ext uri="{FF2B5EF4-FFF2-40B4-BE49-F238E27FC236}">
                  <a16:creationId xmlns:a16="http://schemas.microsoft.com/office/drawing/2014/main" id="{EA3BCDFB-5F21-7745-AFD0-228C9B18D534}"/>
                </a:ext>
              </a:extLst>
            </p:cNvPr>
            <p:cNvSpPr>
              <a:spLocks noChangeShapeType="1"/>
            </p:cNvSpPr>
            <p:nvPr/>
          </p:nvSpPr>
          <p:spPr bwMode="auto">
            <a:xfrm>
              <a:off x="454" y="1289"/>
              <a:ext cx="48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8097" name="Rectangle 1057">
              <a:extLst>
                <a:ext uri="{FF2B5EF4-FFF2-40B4-BE49-F238E27FC236}">
                  <a16:creationId xmlns:a16="http://schemas.microsoft.com/office/drawing/2014/main" id="{FE2D15A4-9402-1444-90E3-34B65CF7498A}"/>
                </a:ext>
              </a:extLst>
            </p:cNvPr>
            <p:cNvSpPr>
              <a:spLocks noChangeArrowheads="1"/>
            </p:cNvSpPr>
            <p:nvPr/>
          </p:nvSpPr>
          <p:spPr bwMode="auto">
            <a:xfrm>
              <a:off x="454" y="1289"/>
              <a:ext cx="4879"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350"/>
            </a:p>
          </p:txBody>
        </p:sp>
        <p:sp>
          <p:nvSpPr>
            <p:cNvPr id="88098" name="Line 1058">
              <a:extLst>
                <a:ext uri="{FF2B5EF4-FFF2-40B4-BE49-F238E27FC236}">
                  <a16:creationId xmlns:a16="http://schemas.microsoft.com/office/drawing/2014/main" id="{4C347FF5-C18B-B846-AE2B-688E73DC3DFC}"/>
                </a:ext>
              </a:extLst>
            </p:cNvPr>
            <p:cNvSpPr>
              <a:spLocks noChangeShapeType="1"/>
            </p:cNvSpPr>
            <p:nvPr/>
          </p:nvSpPr>
          <p:spPr bwMode="auto">
            <a:xfrm>
              <a:off x="454" y="1569"/>
              <a:ext cx="48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8099" name="Rectangle 1059">
              <a:extLst>
                <a:ext uri="{FF2B5EF4-FFF2-40B4-BE49-F238E27FC236}">
                  <a16:creationId xmlns:a16="http://schemas.microsoft.com/office/drawing/2014/main" id="{26984C5D-F0C0-5148-A56E-26F7D0166A20}"/>
                </a:ext>
              </a:extLst>
            </p:cNvPr>
            <p:cNvSpPr>
              <a:spLocks noChangeArrowheads="1"/>
            </p:cNvSpPr>
            <p:nvPr/>
          </p:nvSpPr>
          <p:spPr bwMode="auto">
            <a:xfrm>
              <a:off x="454" y="1569"/>
              <a:ext cx="4879"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350"/>
            </a:p>
          </p:txBody>
        </p:sp>
        <p:sp>
          <p:nvSpPr>
            <p:cNvPr id="88100" name="Line 1060">
              <a:extLst>
                <a:ext uri="{FF2B5EF4-FFF2-40B4-BE49-F238E27FC236}">
                  <a16:creationId xmlns:a16="http://schemas.microsoft.com/office/drawing/2014/main" id="{0E84E4EE-3C2D-234C-85DF-C63131C72168}"/>
                </a:ext>
              </a:extLst>
            </p:cNvPr>
            <p:cNvSpPr>
              <a:spLocks noChangeShapeType="1"/>
            </p:cNvSpPr>
            <p:nvPr/>
          </p:nvSpPr>
          <p:spPr bwMode="auto">
            <a:xfrm>
              <a:off x="454" y="1850"/>
              <a:ext cx="48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8101" name="Rectangle 1061">
              <a:extLst>
                <a:ext uri="{FF2B5EF4-FFF2-40B4-BE49-F238E27FC236}">
                  <a16:creationId xmlns:a16="http://schemas.microsoft.com/office/drawing/2014/main" id="{299A4215-7997-7445-B6AA-F491B9CC0204}"/>
                </a:ext>
              </a:extLst>
            </p:cNvPr>
            <p:cNvSpPr>
              <a:spLocks noChangeArrowheads="1"/>
            </p:cNvSpPr>
            <p:nvPr/>
          </p:nvSpPr>
          <p:spPr bwMode="auto">
            <a:xfrm>
              <a:off x="454" y="1850"/>
              <a:ext cx="4879"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350"/>
            </a:p>
          </p:txBody>
        </p:sp>
        <p:sp>
          <p:nvSpPr>
            <p:cNvPr id="88102" name="Line 1062">
              <a:extLst>
                <a:ext uri="{FF2B5EF4-FFF2-40B4-BE49-F238E27FC236}">
                  <a16:creationId xmlns:a16="http://schemas.microsoft.com/office/drawing/2014/main" id="{655CD80F-6A4B-9A47-9A6F-8B9814609B2A}"/>
                </a:ext>
              </a:extLst>
            </p:cNvPr>
            <p:cNvSpPr>
              <a:spLocks noChangeShapeType="1"/>
            </p:cNvSpPr>
            <p:nvPr/>
          </p:nvSpPr>
          <p:spPr bwMode="auto">
            <a:xfrm>
              <a:off x="454" y="2130"/>
              <a:ext cx="48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88103" name="Rectangle 1063">
              <a:extLst>
                <a:ext uri="{FF2B5EF4-FFF2-40B4-BE49-F238E27FC236}">
                  <a16:creationId xmlns:a16="http://schemas.microsoft.com/office/drawing/2014/main" id="{703D978A-E980-7D4C-982C-0F3EF3304BD5}"/>
                </a:ext>
              </a:extLst>
            </p:cNvPr>
            <p:cNvSpPr>
              <a:spLocks noChangeArrowheads="1"/>
            </p:cNvSpPr>
            <p:nvPr/>
          </p:nvSpPr>
          <p:spPr bwMode="auto">
            <a:xfrm>
              <a:off x="454" y="2130"/>
              <a:ext cx="4879"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350"/>
            </a:p>
          </p:txBody>
        </p:sp>
      </p:grpSp>
      <p:sp>
        <p:nvSpPr>
          <p:cNvPr id="144390" name="Rectangle 1030">
            <a:extLst>
              <a:ext uri="{FF2B5EF4-FFF2-40B4-BE49-F238E27FC236}">
                <a16:creationId xmlns:a16="http://schemas.microsoft.com/office/drawing/2014/main" id="{552CB5C1-7F59-0C44-A3C2-92236A6EB664}"/>
              </a:ext>
            </a:extLst>
          </p:cNvPr>
          <p:cNvSpPr>
            <a:spLocks noGrp="1" noChangeArrowheads="1"/>
          </p:cNvSpPr>
          <p:nvPr>
            <p:ph type="body" idx="4294967295"/>
          </p:nvPr>
        </p:nvSpPr>
        <p:spPr>
          <a:xfrm>
            <a:off x="1196579" y="2371305"/>
            <a:ext cx="7310436" cy="2520552"/>
          </a:xfrm>
        </p:spPr>
        <p:txBody>
          <a:bodyPr/>
          <a:lstStyle/>
          <a:p>
            <a:pPr eaLnBrk="1" hangingPunct="1"/>
            <a:r>
              <a:rPr lang="en-US" altLang="en-US" sz="2100" dirty="0">
                <a:ea typeface="ＭＳ Ｐゴシック" panose="020B0600070205080204" pitchFamily="34" charset="-128"/>
              </a:rPr>
              <a:t>2 definitions of </a:t>
            </a:r>
            <a:r>
              <a:rPr lang="ja-JP" altLang="en-US" sz="2100">
                <a:ea typeface="ＭＳ Ｐゴシック" panose="020B0600070205080204" pitchFamily="34" charset="-128"/>
              </a:rPr>
              <a:t>“</a:t>
            </a:r>
            <a:r>
              <a:rPr lang="en-US" altLang="ja-JP" sz="2100" dirty="0">
                <a:ea typeface="ＭＳ Ｐゴシック" panose="020B0600070205080204" pitchFamily="34" charset="-128"/>
              </a:rPr>
              <a:t>false negative rate</a:t>
            </a:r>
            <a:r>
              <a:rPr lang="ja-JP" altLang="en-US" sz="2100">
                <a:ea typeface="ＭＳ Ｐゴシック" panose="020B0600070205080204" pitchFamily="34" charset="-128"/>
              </a:rPr>
              <a:t>”</a:t>
            </a:r>
            <a:endParaRPr lang="en-US" altLang="ja-JP" sz="2100" dirty="0">
              <a:ea typeface="ＭＳ Ｐゴシック" panose="020B0600070205080204" pitchFamily="34" charset="-128"/>
            </a:endParaRPr>
          </a:p>
          <a:p>
            <a:pPr eaLnBrk="1" hangingPunct="1"/>
            <a:r>
              <a:rPr lang="en-US" altLang="en-US" sz="2100" dirty="0">
                <a:ea typeface="ＭＳ Ｐゴシック" panose="020B0600070205080204" pitchFamily="34" charset="-128"/>
              </a:rPr>
              <a:t>Vertical: 1− sensitivity = FN/(TP+FN).  This one is easier because it’</a:t>
            </a:r>
            <a:r>
              <a:rPr lang="en-US" altLang="ja-JP" sz="2100" dirty="0">
                <a:ea typeface="ＭＳ Ｐゴシック" panose="020B0600070205080204" pitchFamily="34" charset="-128"/>
              </a:rPr>
              <a:t>s (assumed to be) constant.</a:t>
            </a:r>
          </a:p>
          <a:p>
            <a:pPr eaLnBrk="1" hangingPunct="1"/>
            <a:r>
              <a:rPr lang="en-US" altLang="en-US" sz="2100" dirty="0">
                <a:ea typeface="ＭＳ Ｐゴシック" panose="020B0600070205080204" pitchFamily="34" charset="-128"/>
              </a:rPr>
              <a:t>Horizontal: 1 − negative predictive value = FN/(FN+TN). This one is harder because it depends on prior probability, but it is the one that should determine clinical decisions.</a:t>
            </a:r>
          </a:p>
        </p:txBody>
      </p:sp>
      <p:sp>
        <p:nvSpPr>
          <p:cNvPr id="88068" name="Slide Number Placeholder 37">
            <a:extLst>
              <a:ext uri="{FF2B5EF4-FFF2-40B4-BE49-F238E27FC236}">
                <a16:creationId xmlns:a16="http://schemas.microsoft.com/office/drawing/2014/main" id="{E8733ADC-43B6-664D-BFF7-DE2F9D76D4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B81F17C9-AEE7-D04B-8A4A-2B3F1B81A6F8}" type="slidenum">
              <a:rPr lang="en-US" altLang="en-US" sz="1050">
                <a:latin typeface="Arial" panose="020B0604020202020204" pitchFamily="34" charset="0"/>
              </a:rPr>
              <a:pPr/>
              <a:t>38</a:t>
            </a:fld>
            <a:endParaRPr lang="en-US" altLang="en-US" sz="1050">
              <a:latin typeface="Arial" panose="020B0604020202020204" pitchFamily="34" charset="0"/>
            </a:endParaRPr>
          </a:p>
        </p:txBody>
      </p:sp>
      <p:sp>
        <p:nvSpPr>
          <p:cNvPr id="39" name="Rectangle 38">
            <a:extLst>
              <a:ext uri="{FF2B5EF4-FFF2-40B4-BE49-F238E27FC236}">
                <a16:creationId xmlns:a16="http://schemas.microsoft.com/office/drawing/2014/main" id="{8419C070-9D9E-6F40-A601-1D9644BFED38}"/>
              </a:ext>
            </a:extLst>
          </p:cNvPr>
          <p:cNvSpPr>
            <a:spLocks noChangeArrowheads="1"/>
          </p:cNvSpPr>
          <p:nvPr/>
        </p:nvSpPr>
        <p:spPr bwMode="auto">
          <a:xfrm>
            <a:off x="2057399" y="1437083"/>
            <a:ext cx="5774529" cy="334567"/>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40" name="Rectangle 39">
            <a:extLst>
              <a:ext uri="{FF2B5EF4-FFF2-40B4-BE49-F238E27FC236}">
                <a16:creationId xmlns:a16="http://schemas.microsoft.com/office/drawing/2014/main" id="{5FEC9FBC-61B1-994C-ADA2-973E2F3A9140}"/>
              </a:ext>
            </a:extLst>
          </p:cNvPr>
          <p:cNvSpPr>
            <a:spLocks noChangeArrowheads="1"/>
          </p:cNvSpPr>
          <p:nvPr/>
        </p:nvSpPr>
        <p:spPr bwMode="auto">
          <a:xfrm>
            <a:off x="3869531" y="742950"/>
            <a:ext cx="1273969" cy="131445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39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439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499"/>
                                          </p:stCondLst>
                                        </p:cTn>
                                        <p:tgtEl>
                                          <p:spTgt spid="144390">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build="p" autoUpdateAnimBg="0"/>
      <p:bldP spid="39" grpId="0" animBg="1"/>
      <p:bldP spid="40" grpId="0" animBg="1"/>
      <p:bldP spid="40" grpId="1"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DBA6B4AD-C39E-5F45-A7EB-F1F0E2C608DE}"/>
              </a:ext>
            </a:extLst>
          </p:cNvPr>
          <p:cNvSpPr>
            <a:spLocks noGrp="1" noChangeArrowheads="1"/>
          </p:cNvSpPr>
          <p:nvPr>
            <p:ph type="title" idx="4294967295"/>
          </p:nvPr>
        </p:nvSpPr>
        <p:spPr>
          <a:xfrm>
            <a:off x="2057400" y="171450"/>
            <a:ext cx="5829300" cy="628650"/>
          </a:xfrm>
        </p:spPr>
        <p:txBody>
          <a:bodyPr/>
          <a:lstStyle/>
          <a:p>
            <a:pPr eaLnBrk="1" hangingPunct="1"/>
            <a:r>
              <a:rPr lang="en-US" altLang="en-US" sz="2400" dirty="0">
                <a:latin typeface="+mn-lt"/>
                <a:ea typeface="ＭＳ Ｐゴシック" panose="020B0600070205080204" pitchFamily="34" charset="-128"/>
              </a:rPr>
              <a:t>If </a:t>
            </a:r>
            <a:r>
              <a:rPr lang="en-US" altLang="en-US" sz="2400" i="1" dirty="0">
                <a:latin typeface="+mn-lt"/>
                <a:ea typeface="ＭＳ Ｐゴシック" panose="020B0600070205080204" pitchFamily="34" charset="-128"/>
              </a:rPr>
              <a:t>prior probability</a:t>
            </a:r>
            <a:r>
              <a:rPr lang="en-US" altLang="en-US" sz="2400" dirty="0">
                <a:latin typeface="+mn-lt"/>
                <a:ea typeface="ＭＳ Ｐゴシック" panose="020B0600070205080204" pitchFamily="34" charset="-128"/>
              </a:rPr>
              <a:t> of strep = 20% and specificity is 98%</a:t>
            </a:r>
          </a:p>
        </p:txBody>
      </p:sp>
      <p:sp>
        <p:nvSpPr>
          <p:cNvPr id="158724" name="Rectangle 4">
            <a:extLst>
              <a:ext uri="{FF2B5EF4-FFF2-40B4-BE49-F238E27FC236}">
                <a16:creationId xmlns:a16="http://schemas.microsoft.com/office/drawing/2014/main" id="{FB5B6E13-85F6-5740-9C63-43CA11CDB351}"/>
              </a:ext>
            </a:extLst>
          </p:cNvPr>
          <p:cNvSpPr>
            <a:spLocks noGrp="1" noChangeArrowheads="1"/>
          </p:cNvSpPr>
          <p:nvPr>
            <p:ph type="body" idx="4294967295"/>
          </p:nvPr>
        </p:nvSpPr>
        <p:spPr>
          <a:xfrm>
            <a:off x="1371600" y="2514600"/>
            <a:ext cx="7162800" cy="2400300"/>
          </a:xfrm>
        </p:spPr>
        <p:txBody>
          <a:bodyPr/>
          <a:lstStyle/>
          <a:p>
            <a:pPr eaLnBrk="1" hangingPunct="1"/>
            <a:r>
              <a:rPr lang="en-US" altLang="en-US" sz="2100" i="1" dirty="0">
                <a:ea typeface="ＭＳ Ｐゴシック" panose="020B0600070205080204" pitchFamily="34" charset="-128"/>
              </a:rPr>
              <a:t>False negative "rate" (def #2) </a:t>
            </a:r>
            <a:r>
              <a:rPr lang="en-US" altLang="en-US" sz="2100" dirty="0">
                <a:ea typeface="ＭＳ Ｐゴシック" panose="020B0600070205080204" pitchFamily="34" charset="-128"/>
              </a:rPr>
              <a:t>= 15/407 = 3.7%</a:t>
            </a:r>
          </a:p>
          <a:p>
            <a:pPr eaLnBrk="1" hangingPunct="1"/>
            <a:r>
              <a:rPr lang="en-US" altLang="en-US" sz="2100" i="1" dirty="0">
                <a:ea typeface="ＭＳ Ｐゴシック" panose="020B0600070205080204" pitchFamily="34" charset="-128"/>
              </a:rPr>
              <a:t>NNC (number needed to culture) = 1/.037 = </a:t>
            </a:r>
            <a:r>
              <a:rPr lang="en-US" altLang="en-US" sz="2100" dirty="0">
                <a:ea typeface="ＭＳ Ｐゴシック" panose="020B0600070205080204" pitchFamily="34" charset="-128"/>
              </a:rPr>
              <a:t> 27 to identify 1 false-negative rapid test (if pre-test probability = 20%).</a:t>
            </a:r>
          </a:p>
          <a:p>
            <a:pPr eaLnBrk="1" hangingPunct="1"/>
            <a:r>
              <a:rPr lang="en-US" altLang="en-US" sz="2100" dirty="0">
                <a:ea typeface="ＭＳ Ｐゴシック" panose="020B0600070205080204" pitchFamily="34" charset="-128"/>
              </a:rPr>
              <a:t>At some prior probability of strep, culture after negative rapid test is not indicated.</a:t>
            </a:r>
          </a:p>
        </p:txBody>
      </p:sp>
      <p:graphicFrame>
        <p:nvGraphicFramePr>
          <p:cNvPr id="90115" name="Object 2">
            <a:extLst>
              <a:ext uri="{FF2B5EF4-FFF2-40B4-BE49-F238E27FC236}">
                <a16:creationId xmlns:a16="http://schemas.microsoft.com/office/drawing/2014/main" id="{DA68AD69-CD6F-974F-846B-923CCA2A097C}"/>
              </a:ext>
            </a:extLst>
          </p:cNvPr>
          <p:cNvGraphicFramePr>
            <a:graphicFrameLocks noChangeAspect="1"/>
          </p:cNvGraphicFramePr>
          <p:nvPr/>
        </p:nvGraphicFramePr>
        <p:xfrm>
          <a:off x="1981200" y="1050131"/>
          <a:ext cx="5582841" cy="1287066"/>
        </p:xfrm>
        <a:graphic>
          <a:graphicData uri="http://schemas.openxmlformats.org/presentationml/2006/ole">
            <mc:AlternateContent xmlns:mc="http://schemas.openxmlformats.org/markup-compatibility/2006">
              <mc:Choice xmlns:v="urn:schemas-microsoft-com:vml" Requires="v">
                <p:oleObj spid="_x0000_s90212" name="Worksheet" r:id="rId4" imgW="11633200" imgH="2489200" progId="Excel.Sheet.8">
                  <p:embed/>
                </p:oleObj>
              </mc:Choice>
              <mc:Fallback>
                <p:oleObj name="Worksheet" r:id="rId4" imgW="11633200" imgH="24892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050131"/>
                        <a:ext cx="5582841" cy="128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0116" name="Slide Number Placeholder 4">
            <a:extLst>
              <a:ext uri="{FF2B5EF4-FFF2-40B4-BE49-F238E27FC236}">
                <a16:creationId xmlns:a16="http://schemas.microsoft.com/office/drawing/2014/main" id="{A4D1964E-6742-AD4B-855E-55A1E76FAA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A476633A-9264-4B48-B106-EB7868108014}" type="slidenum">
              <a:rPr lang="en-US" altLang="en-US" sz="1050">
                <a:latin typeface="Arial" panose="020B0604020202020204" pitchFamily="34" charset="0"/>
              </a:rPr>
              <a:pPr/>
              <a:t>39</a:t>
            </a:fld>
            <a:endParaRPr lang="en-US" altLang="en-US" sz="105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8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7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87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161BADC2-69ED-0745-9AE7-B41CB7D35D78}"/>
              </a:ext>
            </a:extLst>
          </p:cNvPr>
          <p:cNvSpPr>
            <a:spLocks noGrp="1" noChangeArrowheads="1"/>
          </p:cNvSpPr>
          <p:nvPr>
            <p:ph type="title"/>
          </p:nvPr>
        </p:nvSpPr>
        <p:spPr>
          <a:xfrm>
            <a:off x="2000250" y="0"/>
            <a:ext cx="5829300" cy="514350"/>
          </a:xfrm>
        </p:spPr>
        <p:txBody>
          <a:bodyPr/>
          <a:lstStyle/>
          <a:p>
            <a:r>
              <a:rPr lang="en-US" altLang="en-US" sz="3000">
                <a:ea typeface="ＭＳ Ｐゴシック" panose="020B0600070205080204" pitchFamily="34" charset="-128"/>
              </a:rPr>
              <a:t> Overview</a:t>
            </a:r>
          </a:p>
        </p:txBody>
      </p:sp>
      <p:sp>
        <p:nvSpPr>
          <p:cNvPr id="18434" name="Rectangle 3">
            <a:extLst>
              <a:ext uri="{FF2B5EF4-FFF2-40B4-BE49-F238E27FC236}">
                <a16:creationId xmlns:a16="http://schemas.microsoft.com/office/drawing/2014/main" id="{061218AA-4223-AC41-A9AC-98BB0120E6DF}"/>
              </a:ext>
            </a:extLst>
          </p:cNvPr>
          <p:cNvSpPr>
            <a:spLocks noGrp="1" noChangeArrowheads="1"/>
          </p:cNvSpPr>
          <p:nvPr>
            <p:ph type="body" idx="1"/>
          </p:nvPr>
        </p:nvSpPr>
        <p:spPr>
          <a:xfrm>
            <a:off x="1104900" y="628650"/>
            <a:ext cx="7620000" cy="4057650"/>
          </a:xfrm>
        </p:spPr>
        <p:txBody>
          <a:bodyPr/>
          <a:lstStyle/>
          <a:p>
            <a:r>
              <a:rPr lang="en-US" altLang="en-US" dirty="0">
                <a:ea typeface="ＭＳ Ｐゴシック" panose="020B0600070205080204" pitchFamily="34" charset="-128"/>
              </a:rPr>
              <a:t>Definitions: sensitivity, specificity, prior and posterior probability, predictive value, accuracy</a:t>
            </a:r>
          </a:p>
          <a:p>
            <a:r>
              <a:rPr lang="en-US" altLang="en-US" dirty="0">
                <a:ea typeface="ＭＳ Ｐゴシック" panose="020B0600070205080204" pitchFamily="34" charset="-128"/>
              </a:rPr>
              <a:t>2 x 2 table method</a:t>
            </a:r>
          </a:p>
          <a:p>
            <a:r>
              <a:rPr lang="en-US" altLang="en-US" dirty="0">
                <a:ea typeface="ＭＳ Ｐゴシック" panose="020B0600070205080204" pitchFamily="34" charset="-128"/>
              </a:rPr>
              <a:t>Likelihood ratios - WOWO</a:t>
            </a:r>
          </a:p>
          <a:p>
            <a:r>
              <a:rPr lang="en-US" altLang="en-US" dirty="0">
                <a:ea typeface="ＭＳ Ｐゴシック" panose="020B0600070205080204" pitchFamily="34" charset="-128"/>
              </a:rPr>
              <a:t>Probability and odds</a:t>
            </a:r>
          </a:p>
          <a:p>
            <a:r>
              <a:rPr lang="en-US" altLang="en-US" dirty="0">
                <a:ea typeface="ＭＳ Ｐゴシック" panose="020B0600070205080204" pitchFamily="34" charset="-128"/>
              </a:rPr>
              <a:t>False-negative and false-positive confusion</a:t>
            </a:r>
          </a:p>
          <a:p>
            <a:r>
              <a:rPr lang="en-US" altLang="en-US" dirty="0">
                <a:ea typeface="ＭＳ Ｐゴシック" panose="020B0600070205080204" pitchFamily="34" charset="-128"/>
              </a:rPr>
              <a:t>Treatment and testing thresholds and regret graphs (web demonstration)</a:t>
            </a:r>
          </a:p>
          <a:p>
            <a:r>
              <a:rPr lang="en-US" altLang="en-US" dirty="0">
                <a:ea typeface="ＭＳ Ｐゴシック" panose="020B0600070205080204" pitchFamily="34" charset="-128"/>
              </a:rPr>
              <a:t>Likelihood ratios in action: the $10,000 case of conjunctivitis</a:t>
            </a:r>
          </a:p>
        </p:txBody>
      </p:sp>
      <p:sp>
        <p:nvSpPr>
          <p:cNvPr id="18435" name="Slide Number Placeholder 3">
            <a:extLst>
              <a:ext uri="{FF2B5EF4-FFF2-40B4-BE49-F238E27FC236}">
                <a16:creationId xmlns:a16="http://schemas.microsoft.com/office/drawing/2014/main" id="{52F0B1BF-7969-4A4F-B4A2-0FC56CAC85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E7CD2B76-BB52-4B41-8AE5-D74BA0F997DF}" type="slidenum">
              <a:rPr lang="en-US" altLang="en-US" sz="1050">
                <a:latin typeface="Arial" panose="020B0604020202020204" pitchFamily="34" charset="0"/>
              </a:rPr>
              <a:pPr/>
              <a:t>4</a:t>
            </a:fld>
            <a:endParaRPr lang="en-US" altLang="en-US" sz="1050">
              <a:latin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1">
            <a:extLst>
              <a:ext uri="{FF2B5EF4-FFF2-40B4-BE49-F238E27FC236}">
                <a16:creationId xmlns:a16="http://schemas.microsoft.com/office/drawing/2014/main" id="{8F4F8E5B-7022-F14A-A60D-6D3F889863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D3F370C4-242C-B84C-BB3E-4BFB97316E8F}" type="slidenum">
              <a:rPr lang="en-US" altLang="en-US" sz="1050">
                <a:latin typeface="Arial" panose="020B0604020202020204" pitchFamily="34" charset="0"/>
              </a:rPr>
              <a:pPr/>
              <a:t>40</a:t>
            </a:fld>
            <a:endParaRPr lang="en-US" altLang="en-US" sz="1050">
              <a:latin typeface="Arial" panose="020B0604020202020204" pitchFamily="34" charset="0"/>
            </a:endParaRPr>
          </a:p>
        </p:txBody>
      </p:sp>
      <p:sp>
        <p:nvSpPr>
          <p:cNvPr id="70659" name="Text Placeholder 2">
            <a:extLst>
              <a:ext uri="{FF2B5EF4-FFF2-40B4-BE49-F238E27FC236}">
                <a16:creationId xmlns:a16="http://schemas.microsoft.com/office/drawing/2014/main" id="{0E00D2C0-E5E8-4B40-AEC1-AA29C15CEBF3}"/>
              </a:ext>
            </a:extLst>
          </p:cNvPr>
          <p:cNvSpPr>
            <a:spLocks noGrp="1"/>
          </p:cNvSpPr>
          <p:nvPr>
            <p:ph type="body" idx="4294967295"/>
          </p:nvPr>
        </p:nvSpPr>
        <p:spPr>
          <a:xfrm>
            <a:off x="1143000" y="663379"/>
            <a:ext cx="7391400" cy="2228850"/>
          </a:xfrm>
        </p:spPr>
        <p:txBody>
          <a:bodyPr/>
          <a:lstStyle/>
          <a:p>
            <a:pPr eaLnBrk="1" hangingPunct="1"/>
            <a:r>
              <a:rPr lang="en-US" altLang="en-US" dirty="0">
                <a:ea typeface="ＭＳ Ｐゴシック" panose="020B0600070205080204" pitchFamily="34" charset="-128"/>
              </a:rPr>
              <a:t>Sensitivity 85%</a:t>
            </a:r>
          </a:p>
          <a:p>
            <a:pPr eaLnBrk="1" hangingPunct="1"/>
            <a:r>
              <a:rPr lang="en-US" altLang="en-US" dirty="0">
                <a:ea typeface="ＭＳ Ｐゴシック" panose="020B0600070205080204" pitchFamily="34" charset="-128"/>
              </a:rPr>
              <a:t>Specificity 98%</a:t>
            </a:r>
          </a:p>
          <a:p>
            <a:pPr eaLnBrk="1" hangingPunct="1"/>
            <a:r>
              <a:rPr lang="en-US" altLang="en-US" dirty="0">
                <a:ea typeface="ＭＳ Ｐゴシック" panose="020B0600070205080204" pitchFamily="34" charset="-128"/>
              </a:rPr>
              <a:t>Prior probability = 20%</a:t>
            </a:r>
          </a:p>
          <a:p>
            <a:pPr eaLnBrk="1" hangingPunct="1"/>
            <a:r>
              <a:rPr lang="en-US" altLang="en-US" dirty="0">
                <a:ea typeface="ＭＳ Ｐゴシック" panose="020B0600070205080204" pitchFamily="34" charset="-128"/>
              </a:rPr>
              <a:t>Rapid test is NEGATIVE.  What is LR?</a:t>
            </a:r>
          </a:p>
          <a:p>
            <a:pPr eaLnBrk="1" hangingPunct="1"/>
            <a:r>
              <a:rPr lang="en-US" altLang="en-US" dirty="0">
                <a:ea typeface="ＭＳ Ｐゴシック" panose="020B0600070205080204" pitchFamily="34" charset="-128"/>
              </a:rPr>
              <a:t>LR = (1-sens)/spec = .15/.98 = 0.15</a:t>
            </a:r>
          </a:p>
        </p:txBody>
      </p:sp>
      <p:sp>
        <p:nvSpPr>
          <p:cNvPr id="98307" name="Title 3">
            <a:extLst>
              <a:ext uri="{FF2B5EF4-FFF2-40B4-BE49-F238E27FC236}">
                <a16:creationId xmlns:a16="http://schemas.microsoft.com/office/drawing/2014/main" id="{C7F1D838-5A8C-1F40-B52D-12A15EF5D86A}"/>
              </a:ext>
            </a:extLst>
          </p:cNvPr>
          <p:cNvSpPr>
            <a:spLocks noGrp="1"/>
          </p:cNvSpPr>
          <p:nvPr>
            <p:ph type="title" idx="4294967295"/>
          </p:nvPr>
        </p:nvSpPr>
        <p:spPr>
          <a:xfrm>
            <a:off x="1943100" y="-80011"/>
            <a:ext cx="5829300" cy="685800"/>
          </a:xfrm>
        </p:spPr>
        <p:txBody>
          <a:bodyPr/>
          <a:lstStyle/>
          <a:p>
            <a:pPr eaLnBrk="1" hangingPunct="1"/>
            <a:r>
              <a:rPr lang="en-US" altLang="en-US" sz="2700" dirty="0">
                <a:latin typeface="+mn-lt"/>
                <a:ea typeface="ＭＳ Ｐゴシック" panose="020B0600070205080204" pitchFamily="34" charset="-128"/>
              </a:rPr>
              <a:t>Try it with slide rule!</a:t>
            </a:r>
          </a:p>
        </p:txBody>
      </p:sp>
      <p:pic>
        <p:nvPicPr>
          <p:cNvPr id="98308" name="Picture 4" descr="SlideRule at 0.2.jpg">
            <a:extLst>
              <a:ext uri="{FF2B5EF4-FFF2-40B4-BE49-F238E27FC236}">
                <a16:creationId xmlns:a16="http://schemas.microsoft.com/office/drawing/2014/main" id="{158073CE-5F43-3E42-A43D-4DC2383BE3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3086100"/>
            <a:ext cx="4514850" cy="1772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93EC2642-7F6A-2E44-9512-E80A7432E077}"/>
              </a:ext>
            </a:extLst>
          </p:cNvPr>
          <p:cNvCxnSpPr>
            <a:cxnSpLocks noChangeShapeType="1"/>
          </p:cNvCxnSpPr>
          <p:nvPr/>
        </p:nvCxnSpPr>
        <p:spPr bwMode="auto">
          <a:xfrm flipV="1">
            <a:off x="2457450" y="4114800"/>
            <a:ext cx="1828800" cy="800100"/>
          </a:xfrm>
          <a:prstGeom prst="line">
            <a:avLst/>
          </a:prstGeom>
          <a:noFill/>
          <a:ln w="50800">
            <a:solidFill>
              <a:srgbClr val="CC0000"/>
            </a:solidFill>
            <a:round/>
            <a:headEnd/>
            <a:tailEnd type="stealth" w="med" len="me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FA2DDF0B-1405-904A-A19F-D716BFFFB026}"/>
              </a:ext>
            </a:extLst>
          </p:cNvPr>
          <p:cNvSpPr txBox="1">
            <a:spLocks noChangeArrowheads="1"/>
          </p:cNvSpPr>
          <p:nvPr/>
        </p:nvSpPr>
        <p:spPr bwMode="auto">
          <a:xfrm>
            <a:off x="1943100" y="4797029"/>
            <a:ext cx="800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1800"/>
              <a:t>3.7%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4E9DF0BE-B0C6-A645-8B19-845701566C7F}"/>
              </a:ext>
            </a:extLst>
          </p:cNvPr>
          <p:cNvSpPr>
            <a:spLocks noGrp="1" noChangeArrowheads="1"/>
          </p:cNvSpPr>
          <p:nvPr>
            <p:ph type="title" idx="4294967295"/>
          </p:nvPr>
        </p:nvSpPr>
        <p:spPr>
          <a:xfrm>
            <a:off x="1885950" y="-9525"/>
            <a:ext cx="5829300" cy="857250"/>
          </a:xfrm>
        </p:spPr>
        <p:txBody>
          <a:bodyPr/>
          <a:lstStyle/>
          <a:p>
            <a:pPr eaLnBrk="1" hangingPunct="1"/>
            <a:r>
              <a:rPr lang="en-US" altLang="en-US" dirty="0">
                <a:latin typeface="+mn-lt"/>
                <a:ea typeface="ＭＳ Ｐゴシック" panose="020B0600070205080204" pitchFamily="34" charset="-128"/>
              </a:rPr>
              <a:t>Similar examples:</a:t>
            </a:r>
          </a:p>
        </p:txBody>
      </p:sp>
      <p:sp>
        <p:nvSpPr>
          <p:cNvPr id="198659" name="Rectangle 3">
            <a:extLst>
              <a:ext uri="{FF2B5EF4-FFF2-40B4-BE49-F238E27FC236}">
                <a16:creationId xmlns:a16="http://schemas.microsoft.com/office/drawing/2014/main" id="{36822B62-E0A7-E541-B706-C1E5EBD1233D}"/>
              </a:ext>
            </a:extLst>
          </p:cNvPr>
          <p:cNvSpPr>
            <a:spLocks noGrp="1" noChangeArrowheads="1"/>
          </p:cNvSpPr>
          <p:nvPr>
            <p:ph type="body" idx="4294967295"/>
          </p:nvPr>
        </p:nvSpPr>
        <p:spPr>
          <a:xfrm>
            <a:off x="1104900" y="847725"/>
            <a:ext cx="7658100" cy="3829050"/>
          </a:xfrm>
        </p:spPr>
        <p:txBody>
          <a:bodyPr/>
          <a:lstStyle/>
          <a:p>
            <a:pPr eaLnBrk="1" hangingPunct="1"/>
            <a:r>
              <a:rPr lang="en-US" altLang="en-US" dirty="0">
                <a:ea typeface="ＭＳ Ｐゴシック" panose="020B0600070205080204" pitchFamily="34" charset="-128"/>
              </a:rPr>
              <a:t>Sensitivity of urinalysis (UA) for urinary tract infection is only 85%, therefore always culture after a negative UA</a:t>
            </a:r>
          </a:p>
          <a:p>
            <a:pPr eaLnBrk="1" hangingPunct="1"/>
            <a:r>
              <a:rPr lang="en-US" altLang="en-US" dirty="0">
                <a:ea typeface="ＭＳ Ｐゴシック" panose="020B0600070205080204" pitchFamily="34" charset="-128"/>
              </a:rPr>
              <a:t>Sensitivity of CT scan for subarachnoid hemorrhage is only 90%, therefore always do a lumbar puncture after a negative CT</a:t>
            </a:r>
          </a:p>
          <a:p>
            <a:pPr eaLnBrk="1" hangingPunct="1"/>
            <a:r>
              <a:rPr lang="en-US" altLang="en-US" dirty="0">
                <a:ea typeface="ＭＳ Ｐゴシック" panose="020B0600070205080204" pitchFamily="34" charset="-128"/>
              </a:rPr>
              <a:t>False positive confusion is similar: 1−specificity </a:t>
            </a:r>
            <a:r>
              <a:rPr lang="en-US" dirty="0">
                <a:sym typeface="Symbol" pitchFamily="2" charset="2"/>
              </a:rPr>
              <a:t></a:t>
            </a:r>
            <a:r>
              <a:rPr lang="en-US" dirty="0"/>
              <a:t> </a:t>
            </a:r>
            <a:r>
              <a:rPr lang="en-US" altLang="en-US" dirty="0">
                <a:ea typeface="ＭＳ Ｐゴシック" panose="020B0600070205080204" pitchFamily="34" charset="-128"/>
              </a:rPr>
              <a:t>1−positive predictive value</a:t>
            </a:r>
          </a:p>
          <a:p>
            <a:pPr lvl="1" eaLnBrk="1" hangingPunct="1"/>
            <a:r>
              <a:rPr lang="en-US" altLang="en-US" dirty="0">
                <a:ea typeface="ＭＳ Ｐゴシック" panose="020B0600070205080204" pitchFamily="34" charset="-128"/>
              </a:rPr>
              <a:t>More on this in Chapter 11</a:t>
            </a:r>
          </a:p>
        </p:txBody>
      </p:sp>
      <p:sp>
        <p:nvSpPr>
          <p:cNvPr id="101379" name="Slide Number Placeholder 3">
            <a:extLst>
              <a:ext uri="{FF2B5EF4-FFF2-40B4-BE49-F238E27FC236}">
                <a16:creationId xmlns:a16="http://schemas.microsoft.com/office/drawing/2014/main" id="{951F8E7F-74BB-594C-88CA-0C3B64E2BC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FA505E8F-C9C7-D64B-9915-920E2830EBEA}" type="slidenum">
              <a:rPr lang="en-US" altLang="en-US" sz="1050">
                <a:latin typeface="Arial" panose="020B0604020202020204" pitchFamily="34" charset="0"/>
              </a:rPr>
              <a:pPr/>
              <a:t>41</a:t>
            </a:fld>
            <a:endParaRPr lang="en-US" altLang="en-US" sz="105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8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8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86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86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070E3668-A066-7448-9CE1-C69D9D30E2B1}"/>
              </a:ext>
            </a:extLst>
          </p:cNvPr>
          <p:cNvSpPr>
            <a:spLocks noGrp="1" noChangeArrowheads="1"/>
          </p:cNvSpPr>
          <p:nvPr>
            <p:ph type="title" idx="4294967295"/>
          </p:nvPr>
        </p:nvSpPr>
        <p:spPr>
          <a:xfrm>
            <a:off x="1371600" y="819150"/>
            <a:ext cx="6477000" cy="857250"/>
          </a:xfrm>
        </p:spPr>
        <p:txBody>
          <a:bodyPr/>
          <a:lstStyle/>
          <a:p>
            <a:pPr eaLnBrk="1" hangingPunct="1"/>
            <a:r>
              <a:rPr lang="en-US" altLang="en-US" sz="4400" b="1" dirty="0">
                <a:latin typeface="+mn-lt"/>
                <a:ea typeface="ＭＳ Ｐゴシック" panose="020B0600070205080204" pitchFamily="34" charset="-128"/>
              </a:rPr>
              <a:t>Treatment Thresholds</a:t>
            </a:r>
          </a:p>
        </p:txBody>
      </p:sp>
      <p:sp>
        <p:nvSpPr>
          <p:cNvPr id="86019" name="Slide Number Placeholder 3">
            <a:extLst>
              <a:ext uri="{FF2B5EF4-FFF2-40B4-BE49-F238E27FC236}">
                <a16:creationId xmlns:a16="http://schemas.microsoft.com/office/drawing/2014/main" id="{3AE0E322-7B1F-234D-9C41-E335D12F3B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A90AD232-4CA1-6646-9F64-F1A26D94FA17}" type="slidenum">
              <a:rPr lang="en-US" altLang="en-US" sz="1050">
                <a:latin typeface="Arial" panose="020B0604020202020204" pitchFamily="34" charset="0"/>
              </a:rPr>
              <a:pPr/>
              <a:t>42</a:t>
            </a:fld>
            <a:endParaRPr lang="en-US" altLang="en-US" sz="1050">
              <a:latin typeface="Arial" panose="020B0604020202020204" pitchFamily="34" charset="0"/>
            </a:endParaRPr>
          </a:p>
        </p:txBody>
      </p:sp>
    </p:spTree>
    <p:extLst>
      <p:ext uri="{BB962C8B-B14F-4D97-AF65-F5344CB8AC3E}">
        <p14:creationId xmlns:p14="http://schemas.microsoft.com/office/powerpoint/2010/main" val="690793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29">
            <a:extLst>
              <a:ext uri="{FF2B5EF4-FFF2-40B4-BE49-F238E27FC236}">
                <a16:creationId xmlns:a16="http://schemas.microsoft.com/office/drawing/2014/main" id="{6EA5F703-B8DE-364E-8C28-DCE984544C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3CF6B8AE-AC7D-4B4A-9FFA-25C8DBCE5970}" type="slidenum">
              <a:rPr lang="en-US" altLang="en-US" sz="1050">
                <a:latin typeface="Arial" panose="020B0604020202020204" pitchFamily="34" charset="0"/>
              </a:rPr>
              <a:pPr/>
              <a:t>43</a:t>
            </a:fld>
            <a:endParaRPr lang="en-US" altLang="en-US" sz="1050">
              <a:latin typeface="Arial" panose="020B0604020202020204" pitchFamily="34" charset="0"/>
            </a:endParaRPr>
          </a:p>
        </p:txBody>
      </p:sp>
      <p:sp>
        <p:nvSpPr>
          <p:cNvPr id="103426" name="Title 10">
            <a:extLst>
              <a:ext uri="{FF2B5EF4-FFF2-40B4-BE49-F238E27FC236}">
                <a16:creationId xmlns:a16="http://schemas.microsoft.com/office/drawing/2014/main" id="{717332CF-9C48-DF44-AFCE-C96CD707E2F2}"/>
              </a:ext>
            </a:extLst>
          </p:cNvPr>
          <p:cNvSpPr>
            <a:spLocks noGrp="1"/>
          </p:cNvSpPr>
          <p:nvPr>
            <p:ph type="title" idx="4294967295"/>
          </p:nvPr>
        </p:nvSpPr>
        <p:spPr>
          <a:xfrm>
            <a:off x="2171700" y="57150"/>
            <a:ext cx="5829300" cy="685800"/>
          </a:xfrm>
        </p:spPr>
        <p:txBody>
          <a:bodyPr/>
          <a:lstStyle/>
          <a:p>
            <a:r>
              <a:rPr lang="en-US" altLang="en-US" dirty="0">
                <a:latin typeface="+mn-lt"/>
                <a:ea typeface="ＭＳ Ｐゴシック" panose="020B0600070205080204" pitchFamily="34" charset="-128"/>
              </a:rPr>
              <a:t>Treatment Thresholds</a:t>
            </a:r>
          </a:p>
        </p:txBody>
      </p:sp>
      <p:sp>
        <p:nvSpPr>
          <p:cNvPr id="103427" name="Text Placeholder 11">
            <a:extLst>
              <a:ext uri="{FF2B5EF4-FFF2-40B4-BE49-F238E27FC236}">
                <a16:creationId xmlns:a16="http://schemas.microsoft.com/office/drawing/2014/main" id="{68C813B7-AE33-2A45-A216-02672B3C0D54}"/>
              </a:ext>
            </a:extLst>
          </p:cNvPr>
          <p:cNvSpPr>
            <a:spLocks noGrp="1"/>
          </p:cNvSpPr>
          <p:nvPr>
            <p:ph type="body" idx="4294967295"/>
          </p:nvPr>
        </p:nvSpPr>
        <p:spPr>
          <a:xfrm>
            <a:off x="1066800" y="1673678"/>
            <a:ext cx="7696200" cy="3028950"/>
          </a:xfrm>
        </p:spPr>
        <p:txBody>
          <a:bodyPr/>
          <a:lstStyle/>
          <a:p>
            <a:r>
              <a:rPr lang="en-US" altLang="en-US" dirty="0">
                <a:ea typeface="ＭＳ Ｐゴシック" panose="020B0600070205080204" pitchFamily="34" charset="-128"/>
              </a:rPr>
              <a:t>Suppose we've estimated the prior probability of strep and have likelihood ratios for positive and negative rapid strep tests</a:t>
            </a:r>
          </a:p>
          <a:p>
            <a:r>
              <a:rPr lang="en-US" altLang="en-US" dirty="0">
                <a:ea typeface="ＭＳ Ｐゴシック" panose="020B0600070205080204" pitchFamily="34" charset="-128"/>
              </a:rPr>
              <a:t>The rapid strep test will help us estimate the probability of infection, but we still need a </a:t>
            </a:r>
            <a:r>
              <a:rPr lang="en-US" altLang="en-US" i="1" dirty="0">
                <a:solidFill>
                  <a:srgbClr val="FF0000"/>
                </a:solidFill>
                <a:ea typeface="ＭＳ Ｐゴシック" panose="020B0600070205080204" pitchFamily="34" charset="-128"/>
              </a:rPr>
              <a:t>Treatment Threshold </a:t>
            </a:r>
            <a:r>
              <a:rPr lang="en-US" altLang="en-US" dirty="0">
                <a:ea typeface="ＭＳ Ｐゴシック" panose="020B0600070205080204" pitchFamily="34" charset="-128"/>
              </a:rPr>
              <a:t>to decide what to do.</a:t>
            </a:r>
          </a:p>
        </p:txBody>
      </p:sp>
      <p:sp>
        <p:nvSpPr>
          <p:cNvPr id="11" name="Rectangle 3">
            <a:extLst>
              <a:ext uri="{FF2B5EF4-FFF2-40B4-BE49-F238E27FC236}">
                <a16:creationId xmlns:a16="http://schemas.microsoft.com/office/drawing/2014/main" id="{57B5CECB-44CC-BF4F-BBFF-3FAD70A6ACB8}"/>
              </a:ext>
            </a:extLst>
          </p:cNvPr>
          <p:cNvSpPr>
            <a:spLocks noChangeArrowheads="1"/>
          </p:cNvSpPr>
          <p:nvPr/>
        </p:nvSpPr>
        <p:spPr bwMode="auto">
          <a:xfrm>
            <a:off x="2286000" y="742950"/>
            <a:ext cx="2000250" cy="514350"/>
          </a:xfrm>
          <a:prstGeom prst="rect">
            <a:avLst/>
          </a:prstGeom>
          <a:solidFill>
            <a:schemeClr val="accent2"/>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1800">
              <a:latin typeface="+mn-lt"/>
              <a:ea typeface="+mn-ea"/>
            </a:endParaRPr>
          </a:p>
        </p:txBody>
      </p:sp>
      <p:sp>
        <p:nvSpPr>
          <p:cNvPr id="12" name="Rectangle 5">
            <a:extLst>
              <a:ext uri="{FF2B5EF4-FFF2-40B4-BE49-F238E27FC236}">
                <a16:creationId xmlns:a16="http://schemas.microsoft.com/office/drawing/2014/main" id="{07E36B8D-2330-2745-BB58-1030AFFBF57D}"/>
              </a:ext>
            </a:extLst>
          </p:cNvPr>
          <p:cNvSpPr>
            <a:spLocks noChangeArrowheads="1"/>
          </p:cNvSpPr>
          <p:nvPr/>
        </p:nvSpPr>
        <p:spPr bwMode="auto">
          <a:xfrm>
            <a:off x="4286250" y="742950"/>
            <a:ext cx="2686050" cy="514350"/>
          </a:xfrm>
          <a:prstGeom prst="rect">
            <a:avLst/>
          </a:prstGeom>
          <a:solidFill>
            <a:srgbClr val="FF00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1800">
              <a:latin typeface="+mn-lt"/>
              <a:ea typeface="+mn-ea"/>
            </a:endParaRPr>
          </a:p>
        </p:txBody>
      </p:sp>
      <p:sp>
        <p:nvSpPr>
          <p:cNvPr id="103430" name="Text Box 6">
            <a:extLst>
              <a:ext uri="{FF2B5EF4-FFF2-40B4-BE49-F238E27FC236}">
                <a16:creationId xmlns:a16="http://schemas.microsoft.com/office/drawing/2014/main" id="{21FFCE33-64ED-DD4B-93C1-8F82CFC07428}"/>
              </a:ext>
            </a:extLst>
          </p:cNvPr>
          <p:cNvSpPr txBox="1">
            <a:spLocks noChangeArrowheads="1"/>
          </p:cNvSpPr>
          <p:nvPr/>
        </p:nvSpPr>
        <p:spPr bwMode="auto">
          <a:xfrm>
            <a:off x="2286001" y="800100"/>
            <a:ext cx="9348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solidFill>
                  <a:srgbClr val="FFFF00"/>
                </a:solidFill>
              </a:rPr>
              <a:t>No treat</a:t>
            </a:r>
          </a:p>
        </p:txBody>
      </p:sp>
      <p:sp>
        <p:nvSpPr>
          <p:cNvPr id="14" name="Text Box 8">
            <a:extLst>
              <a:ext uri="{FF2B5EF4-FFF2-40B4-BE49-F238E27FC236}">
                <a16:creationId xmlns:a16="http://schemas.microsoft.com/office/drawing/2014/main" id="{8CA08588-68D0-1841-B010-AB6EAAE58C16}"/>
              </a:ext>
            </a:extLst>
          </p:cNvPr>
          <p:cNvSpPr txBox="1">
            <a:spLocks noChangeArrowheads="1"/>
          </p:cNvSpPr>
          <p:nvPr/>
        </p:nvSpPr>
        <p:spPr bwMode="auto">
          <a:xfrm>
            <a:off x="5910263" y="808435"/>
            <a:ext cx="663836" cy="369332"/>
          </a:xfrm>
          <a:prstGeom prst="rect">
            <a:avLst/>
          </a:prstGeom>
          <a:noFill/>
          <a:ln w="9525">
            <a:noFill/>
            <a:miter lim="800000"/>
            <a:headEnd/>
            <a:tailEnd/>
          </a:ln>
        </p:spPr>
        <p:txBody>
          <a:bodyPr wrap="none">
            <a:spAutoFit/>
          </a:bodyPr>
          <a:lstStyle/>
          <a:p>
            <a:pPr eaLnBrk="0" hangingPunct="0">
              <a:defRPr/>
            </a:pPr>
            <a:r>
              <a:rPr lang="en-US" sz="1800" dirty="0">
                <a:solidFill>
                  <a:srgbClr val="FFFF00"/>
                </a:solidFill>
                <a:latin typeface="+mj-lt"/>
                <a:ea typeface="+mn-ea"/>
              </a:rPr>
              <a:t>Treat</a:t>
            </a:r>
          </a:p>
        </p:txBody>
      </p:sp>
      <p:sp>
        <p:nvSpPr>
          <p:cNvPr id="103432" name="Text Box 12">
            <a:extLst>
              <a:ext uri="{FF2B5EF4-FFF2-40B4-BE49-F238E27FC236}">
                <a16:creationId xmlns:a16="http://schemas.microsoft.com/office/drawing/2014/main" id="{155489CC-D3D6-9549-A385-E02D6E9FA86C}"/>
              </a:ext>
            </a:extLst>
          </p:cNvPr>
          <p:cNvSpPr txBox="1">
            <a:spLocks noChangeArrowheads="1"/>
          </p:cNvSpPr>
          <p:nvPr/>
        </p:nvSpPr>
        <p:spPr bwMode="auto">
          <a:xfrm>
            <a:off x="4171950" y="1314450"/>
            <a:ext cx="50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en-US" altLang="en-US" sz="1800"/>
              <a:t>P</a:t>
            </a:r>
            <a:r>
              <a:rPr kumimoji="1" lang="en-US" altLang="en-US" sz="1800" baseline="-25000"/>
              <a:t>TT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1">
            <a:extLst>
              <a:ext uri="{FF2B5EF4-FFF2-40B4-BE49-F238E27FC236}">
                <a16:creationId xmlns:a16="http://schemas.microsoft.com/office/drawing/2014/main" id="{7D7A60CB-DE4D-214B-90A4-7B7298F01D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C48CD465-104D-9E48-8B5A-45B22121E929}" type="slidenum">
              <a:rPr lang="en-US" altLang="en-US" sz="1050">
                <a:latin typeface="Arial" panose="020B0604020202020204" pitchFamily="34" charset="0"/>
              </a:rPr>
              <a:pPr/>
              <a:t>44</a:t>
            </a:fld>
            <a:endParaRPr lang="en-US" altLang="en-US" sz="1050">
              <a:latin typeface="Arial" panose="020B0604020202020204" pitchFamily="34" charset="0"/>
            </a:endParaRPr>
          </a:p>
        </p:txBody>
      </p:sp>
      <p:sp>
        <p:nvSpPr>
          <p:cNvPr id="105474" name="Text Placeholder 2">
            <a:extLst>
              <a:ext uri="{FF2B5EF4-FFF2-40B4-BE49-F238E27FC236}">
                <a16:creationId xmlns:a16="http://schemas.microsoft.com/office/drawing/2014/main" id="{80AE6377-3BE4-D444-BE65-4EF0FA535909}"/>
              </a:ext>
            </a:extLst>
          </p:cNvPr>
          <p:cNvSpPr>
            <a:spLocks noGrp="1"/>
          </p:cNvSpPr>
          <p:nvPr>
            <p:ph type="body" idx="4294967295"/>
          </p:nvPr>
        </p:nvSpPr>
        <p:spPr>
          <a:xfrm>
            <a:off x="1066800" y="669472"/>
            <a:ext cx="7848600" cy="3543300"/>
          </a:xfrm>
        </p:spPr>
        <p:txBody>
          <a:bodyPr/>
          <a:lstStyle/>
          <a:p>
            <a:r>
              <a:rPr lang="en-US" altLang="en-US" sz="2100" dirty="0">
                <a:ea typeface="ＭＳ Ｐゴシック" panose="020B0600070205080204" pitchFamily="34" charset="-128"/>
              </a:rPr>
              <a:t>Lowest probability of disease at which the expected benefits of an empiric treatment exceed its expected risks and costs </a:t>
            </a:r>
          </a:p>
          <a:p>
            <a:r>
              <a:rPr lang="en-US" altLang="en-US" sz="2100" dirty="0">
                <a:ea typeface="ＭＳ Ｐゴシック" panose="020B0600070205080204" pitchFamily="34" charset="-128"/>
              </a:rPr>
              <a:t>Depends on relative </a:t>
            </a:r>
            <a:r>
              <a:rPr lang="en-US" altLang="en-US" sz="2100" dirty="0">
                <a:solidFill>
                  <a:srgbClr val="FF0000"/>
                </a:solidFill>
                <a:ea typeface="ＭＳ Ｐゴシック" panose="020B0600070205080204" pitchFamily="34" charset="-128"/>
              </a:rPr>
              <a:t>badness*</a:t>
            </a:r>
            <a:r>
              <a:rPr lang="en-US" altLang="en-US" sz="2100" dirty="0">
                <a:ea typeface="ＭＳ Ｐゴシック" panose="020B0600070205080204" pitchFamily="34" charset="-128"/>
              </a:rPr>
              <a:t> of 2 types of errors</a:t>
            </a:r>
          </a:p>
          <a:p>
            <a:pPr lvl="1"/>
            <a:r>
              <a:rPr lang="en-US" altLang="en-US" dirty="0">
                <a:ea typeface="ＭＳ Ｐゴシック" panose="020B0600070205080204" pitchFamily="34" charset="-128"/>
              </a:rPr>
              <a:t>How bad it is to treat someone who does not have the disease? (=C)</a:t>
            </a:r>
          </a:p>
          <a:p>
            <a:pPr lvl="1"/>
            <a:r>
              <a:rPr lang="en-US" altLang="en-US" dirty="0">
                <a:ea typeface="ＭＳ Ｐゴシック" panose="020B0600070205080204" pitchFamily="34" charset="-128"/>
              </a:rPr>
              <a:t>How bad it is not to treat someone who does have the disease? (=B)</a:t>
            </a:r>
          </a:p>
          <a:p>
            <a:pPr lvl="1"/>
            <a:r>
              <a:rPr lang="en-US" altLang="en-US" dirty="0">
                <a:ea typeface="ＭＳ Ｐゴシック" panose="020B0600070205080204" pitchFamily="34" charset="-128"/>
              </a:rPr>
              <a:t>To simplify, all costs are the costs compared with making the right decision</a:t>
            </a:r>
          </a:p>
        </p:txBody>
      </p:sp>
      <p:sp>
        <p:nvSpPr>
          <p:cNvPr id="105475" name="Title 3">
            <a:extLst>
              <a:ext uri="{FF2B5EF4-FFF2-40B4-BE49-F238E27FC236}">
                <a16:creationId xmlns:a16="http://schemas.microsoft.com/office/drawing/2014/main" id="{6066C8D8-59EB-6A4E-A402-95E17D0F05C9}"/>
              </a:ext>
            </a:extLst>
          </p:cNvPr>
          <p:cNvSpPr>
            <a:spLocks noGrp="1"/>
          </p:cNvSpPr>
          <p:nvPr>
            <p:ph type="title" idx="4294967295"/>
          </p:nvPr>
        </p:nvSpPr>
        <p:spPr>
          <a:xfrm>
            <a:off x="2000250" y="8165"/>
            <a:ext cx="5829300" cy="628650"/>
          </a:xfrm>
        </p:spPr>
        <p:txBody>
          <a:bodyPr/>
          <a:lstStyle/>
          <a:p>
            <a:r>
              <a:rPr lang="en-US" altLang="en-US" dirty="0">
                <a:latin typeface="+mn-lt"/>
                <a:ea typeface="ＭＳ Ｐゴシック" panose="020B0600070205080204" pitchFamily="34" charset="-128"/>
              </a:rPr>
              <a:t>Treatment threshold</a:t>
            </a:r>
          </a:p>
        </p:txBody>
      </p:sp>
      <p:sp>
        <p:nvSpPr>
          <p:cNvPr id="3" name="TextBox 2">
            <a:extLst>
              <a:ext uri="{FF2B5EF4-FFF2-40B4-BE49-F238E27FC236}">
                <a16:creationId xmlns:a16="http://schemas.microsoft.com/office/drawing/2014/main" id="{9F8287CA-EA32-B641-A673-D717FFEC2CD8}"/>
              </a:ext>
            </a:extLst>
          </p:cNvPr>
          <p:cNvSpPr txBox="1"/>
          <p:nvPr/>
        </p:nvSpPr>
        <p:spPr>
          <a:xfrm>
            <a:off x="1447800" y="4245429"/>
            <a:ext cx="6781800" cy="707886"/>
          </a:xfrm>
          <a:prstGeom prst="rect">
            <a:avLst/>
          </a:prstGeom>
          <a:noFill/>
        </p:spPr>
        <p:txBody>
          <a:bodyPr wrap="square" rtlCol="0">
            <a:spAutoFit/>
          </a:bodyPr>
          <a:lstStyle/>
          <a:p>
            <a:r>
              <a:rPr lang="en-US" sz="2000" dirty="0">
                <a:latin typeface="+mn-lt"/>
              </a:rPr>
              <a:t>*Sometimes abbreviated as "cost," but it includes </a:t>
            </a:r>
            <a:r>
              <a:rPr lang="en-US" sz="2000" i="1" dirty="0">
                <a:latin typeface="+mn-lt"/>
              </a:rPr>
              <a:t>everything </a:t>
            </a:r>
            <a:r>
              <a:rPr lang="en-US" sz="2000" dirty="0">
                <a:latin typeface="+mn-lt"/>
              </a:rPr>
              <a:t>bad, not just financial cost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1553D7B3-D72B-9E47-B74F-90A9A8F4D0ED}"/>
              </a:ext>
            </a:extLst>
          </p:cNvPr>
          <p:cNvSpPr>
            <a:spLocks noGrp="1"/>
          </p:cNvSpPr>
          <p:nvPr>
            <p:ph type="title"/>
          </p:nvPr>
        </p:nvSpPr>
        <p:spPr>
          <a:xfrm>
            <a:off x="2000250" y="0"/>
            <a:ext cx="5829300" cy="514350"/>
          </a:xfrm>
        </p:spPr>
        <p:txBody>
          <a:bodyPr/>
          <a:lstStyle/>
          <a:p>
            <a:r>
              <a:rPr lang="en-US" altLang="en-US" dirty="0">
                <a:latin typeface="+mn-lt"/>
                <a:ea typeface="ＭＳ Ｐゴシック" panose="020B0600070205080204" pitchFamily="34" charset="-128"/>
              </a:rPr>
              <a:t>Decision Analytic Framework</a:t>
            </a:r>
          </a:p>
        </p:txBody>
      </p:sp>
      <p:sp>
        <p:nvSpPr>
          <p:cNvPr id="5" name="Rectangle 4">
            <a:extLst>
              <a:ext uri="{FF2B5EF4-FFF2-40B4-BE49-F238E27FC236}">
                <a16:creationId xmlns:a16="http://schemas.microsoft.com/office/drawing/2014/main" id="{63888EFA-CE52-FA40-B16C-A1E0B93DEE3F}"/>
              </a:ext>
            </a:extLst>
          </p:cNvPr>
          <p:cNvSpPr>
            <a:spLocks noChangeArrowheads="1"/>
          </p:cNvSpPr>
          <p:nvPr/>
        </p:nvSpPr>
        <p:spPr bwMode="auto">
          <a:xfrm>
            <a:off x="2228850" y="2743200"/>
            <a:ext cx="285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endParaRPr lang="en-US" altLang="en-US" sz="1800"/>
          </a:p>
        </p:txBody>
      </p:sp>
      <p:sp>
        <p:nvSpPr>
          <p:cNvPr id="6" name="Rectangle 5">
            <a:extLst>
              <a:ext uri="{FF2B5EF4-FFF2-40B4-BE49-F238E27FC236}">
                <a16:creationId xmlns:a16="http://schemas.microsoft.com/office/drawing/2014/main" id="{77C320E3-0A38-A34D-9F71-BADF24E3653C}"/>
              </a:ext>
            </a:extLst>
          </p:cNvPr>
          <p:cNvSpPr>
            <a:spLocks noChangeArrowheads="1"/>
          </p:cNvSpPr>
          <p:nvPr/>
        </p:nvSpPr>
        <p:spPr bwMode="auto">
          <a:xfrm>
            <a:off x="2135773" y="2635508"/>
            <a:ext cx="342900" cy="369332"/>
          </a:xfrm>
          <a:prstGeom prst="rect">
            <a:avLst/>
          </a:prstGeom>
          <a:solidFill>
            <a:srgbClr val="FF0000"/>
          </a:solidFill>
          <a:ln>
            <a:noFill/>
          </a:ln>
          <a:extLst>
            <a:ext uri="{91240B29-F687-4F45-9708-019B960494DF}">
              <a14:hiddenLine xmlns:a14="http://schemas.microsoft.com/office/drawing/2010/main" w="12700">
                <a:solidFill>
                  <a:srgbClr val="000000"/>
                </a:solidFill>
                <a:round/>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endParaRPr lang="en-US" altLang="en-US" sz="1800"/>
          </a:p>
        </p:txBody>
      </p:sp>
      <p:sp>
        <p:nvSpPr>
          <p:cNvPr id="7" name="Oval 6">
            <a:extLst>
              <a:ext uri="{FF2B5EF4-FFF2-40B4-BE49-F238E27FC236}">
                <a16:creationId xmlns:a16="http://schemas.microsoft.com/office/drawing/2014/main" id="{4DC28FA3-D3B1-044F-9020-55926B22AE25}"/>
              </a:ext>
            </a:extLst>
          </p:cNvPr>
          <p:cNvSpPr>
            <a:spLocks noChangeArrowheads="1"/>
          </p:cNvSpPr>
          <p:nvPr/>
        </p:nvSpPr>
        <p:spPr bwMode="auto">
          <a:xfrm>
            <a:off x="3429000" y="1802933"/>
            <a:ext cx="342900" cy="338049"/>
          </a:xfrm>
          <a:prstGeom prst="ellipse">
            <a:avLst/>
          </a:prstGeom>
          <a:solidFill>
            <a:srgbClr val="0000FF"/>
          </a:solidFill>
          <a:ln>
            <a:noFill/>
          </a:ln>
          <a:extLst>
            <a:ext uri="{91240B29-F687-4F45-9708-019B960494DF}">
              <a14:hiddenLine xmlns:a14="http://schemas.microsoft.com/office/drawing/2010/main" w="12700">
                <a:solidFill>
                  <a:srgbClr val="000000"/>
                </a:solidFill>
                <a:round/>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endParaRPr lang="en-US" altLang="en-US" sz="1800"/>
          </a:p>
        </p:txBody>
      </p:sp>
      <p:sp>
        <p:nvSpPr>
          <p:cNvPr id="9" name="TextBox 8">
            <a:extLst>
              <a:ext uri="{FF2B5EF4-FFF2-40B4-BE49-F238E27FC236}">
                <a16:creationId xmlns:a16="http://schemas.microsoft.com/office/drawing/2014/main" id="{8442F919-6D4B-4A44-89C4-ECA7DECCF3A4}"/>
              </a:ext>
            </a:extLst>
          </p:cNvPr>
          <p:cNvSpPr txBox="1">
            <a:spLocks noChangeArrowheads="1"/>
          </p:cNvSpPr>
          <p:nvPr/>
        </p:nvSpPr>
        <p:spPr bwMode="auto">
          <a:xfrm>
            <a:off x="1731239" y="3107526"/>
            <a:ext cx="15992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dirty="0"/>
              <a:t>Start penicillin?</a:t>
            </a:r>
          </a:p>
        </p:txBody>
      </p:sp>
      <p:sp>
        <p:nvSpPr>
          <p:cNvPr id="10" name="TextBox 9">
            <a:extLst>
              <a:ext uri="{FF2B5EF4-FFF2-40B4-BE49-F238E27FC236}">
                <a16:creationId xmlns:a16="http://schemas.microsoft.com/office/drawing/2014/main" id="{B6212E4C-02BA-E245-8155-54C8D6D8E416}"/>
              </a:ext>
            </a:extLst>
          </p:cNvPr>
          <p:cNvSpPr txBox="1">
            <a:spLocks noChangeArrowheads="1"/>
          </p:cNvSpPr>
          <p:nvPr/>
        </p:nvSpPr>
        <p:spPr bwMode="auto">
          <a:xfrm>
            <a:off x="4800600" y="1371600"/>
            <a:ext cx="1543050"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dirty="0"/>
              <a:t>Treated strep</a:t>
            </a:r>
          </a:p>
        </p:txBody>
      </p:sp>
      <p:sp>
        <p:nvSpPr>
          <p:cNvPr id="11" name="TextBox 10">
            <a:extLst>
              <a:ext uri="{FF2B5EF4-FFF2-40B4-BE49-F238E27FC236}">
                <a16:creationId xmlns:a16="http://schemas.microsoft.com/office/drawing/2014/main" id="{616529D9-D98B-9243-917F-204FED46DFA6}"/>
              </a:ext>
            </a:extLst>
          </p:cNvPr>
          <p:cNvSpPr txBox="1">
            <a:spLocks noChangeArrowheads="1"/>
          </p:cNvSpPr>
          <p:nvPr/>
        </p:nvSpPr>
        <p:spPr bwMode="auto">
          <a:xfrm>
            <a:off x="3200400" y="3785116"/>
            <a:ext cx="1085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dirty="0"/>
              <a:t>Strep?</a:t>
            </a:r>
          </a:p>
        </p:txBody>
      </p:sp>
      <p:sp>
        <p:nvSpPr>
          <p:cNvPr id="12" name="TextBox 11">
            <a:extLst>
              <a:ext uri="{FF2B5EF4-FFF2-40B4-BE49-F238E27FC236}">
                <a16:creationId xmlns:a16="http://schemas.microsoft.com/office/drawing/2014/main" id="{50FE317D-13F4-B842-9D3D-18A8F13F8AC3}"/>
              </a:ext>
            </a:extLst>
          </p:cNvPr>
          <p:cNvSpPr txBox="1">
            <a:spLocks noChangeArrowheads="1"/>
          </p:cNvSpPr>
          <p:nvPr/>
        </p:nvSpPr>
        <p:spPr bwMode="auto">
          <a:xfrm>
            <a:off x="3086099" y="2227445"/>
            <a:ext cx="12213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dirty="0"/>
              <a:t>Strep?</a:t>
            </a:r>
          </a:p>
        </p:txBody>
      </p:sp>
      <p:cxnSp>
        <p:nvCxnSpPr>
          <p:cNvPr id="15" name="Straight Arrow Connector 14">
            <a:extLst>
              <a:ext uri="{FF2B5EF4-FFF2-40B4-BE49-F238E27FC236}">
                <a16:creationId xmlns:a16="http://schemas.microsoft.com/office/drawing/2014/main" id="{05207CCB-CAE2-0C4B-95DD-621EA65DF00F}"/>
              </a:ext>
            </a:extLst>
          </p:cNvPr>
          <p:cNvCxnSpPr>
            <a:cxnSpLocks noChangeShapeType="1"/>
          </p:cNvCxnSpPr>
          <p:nvPr/>
        </p:nvCxnSpPr>
        <p:spPr bwMode="auto">
          <a:xfrm rot="5400000" flipH="1" flipV="1">
            <a:off x="2564817" y="1740932"/>
            <a:ext cx="857250" cy="120015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6" name="Straight Arrow Connector 15">
            <a:extLst>
              <a:ext uri="{FF2B5EF4-FFF2-40B4-BE49-F238E27FC236}">
                <a16:creationId xmlns:a16="http://schemas.microsoft.com/office/drawing/2014/main" id="{E58EB9C8-85AA-6044-85E9-5C4D63AA0C89}"/>
              </a:ext>
            </a:extLst>
          </p:cNvPr>
          <p:cNvCxnSpPr>
            <a:cxnSpLocks noChangeShapeType="1"/>
            <a:stCxn id="6" idx="3"/>
          </p:cNvCxnSpPr>
          <p:nvPr/>
        </p:nvCxnSpPr>
        <p:spPr bwMode="auto">
          <a:xfrm>
            <a:off x="2478673" y="2820174"/>
            <a:ext cx="1252816" cy="799184"/>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BF8304E0-AC7F-234A-A64B-B78588B57934}"/>
              </a:ext>
            </a:extLst>
          </p:cNvPr>
          <p:cNvCxnSpPr>
            <a:cxnSpLocks noChangeShapeType="1"/>
          </p:cNvCxnSpPr>
          <p:nvPr/>
        </p:nvCxnSpPr>
        <p:spPr bwMode="auto">
          <a:xfrm>
            <a:off x="3714750" y="1885950"/>
            <a:ext cx="1085850" cy="5619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514F350F-02FF-9F4D-A179-5BC959CB00B7}"/>
              </a:ext>
            </a:extLst>
          </p:cNvPr>
          <p:cNvCxnSpPr>
            <a:cxnSpLocks noChangeShapeType="1"/>
            <a:stCxn id="7" idx="7"/>
            <a:endCxn id="10" idx="1"/>
          </p:cNvCxnSpPr>
          <p:nvPr/>
        </p:nvCxnSpPr>
        <p:spPr bwMode="auto">
          <a:xfrm flipV="1">
            <a:off x="3721683" y="1556266"/>
            <a:ext cx="1078917" cy="296173"/>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4" name="TextBox 23">
            <a:extLst>
              <a:ext uri="{FF2B5EF4-FFF2-40B4-BE49-F238E27FC236}">
                <a16:creationId xmlns:a16="http://schemas.microsoft.com/office/drawing/2014/main" id="{24C4F5CF-169C-6C44-A138-1D7735F22AC6}"/>
              </a:ext>
            </a:extLst>
          </p:cNvPr>
          <p:cNvSpPr txBox="1">
            <a:spLocks noChangeArrowheads="1"/>
          </p:cNvSpPr>
          <p:nvPr/>
        </p:nvSpPr>
        <p:spPr bwMode="auto">
          <a:xfrm>
            <a:off x="4821822" y="2343151"/>
            <a:ext cx="1578978"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dirty="0"/>
              <a:t>Treated, no strep</a:t>
            </a:r>
          </a:p>
        </p:txBody>
      </p:sp>
      <p:sp>
        <p:nvSpPr>
          <p:cNvPr id="25" name="TextBox 24">
            <a:extLst>
              <a:ext uri="{FF2B5EF4-FFF2-40B4-BE49-F238E27FC236}">
                <a16:creationId xmlns:a16="http://schemas.microsoft.com/office/drawing/2014/main" id="{B44D1177-A484-5A43-97E2-08D118E67E22}"/>
              </a:ext>
            </a:extLst>
          </p:cNvPr>
          <p:cNvSpPr txBox="1">
            <a:spLocks noChangeArrowheads="1"/>
          </p:cNvSpPr>
          <p:nvPr/>
        </p:nvSpPr>
        <p:spPr bwMode="auto">
          <a:xfrm>
            <a:off x="2571750" y="2057400"/>
            <a:ext cx="57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Yes</a:t>
            </a:r>
          </a:p>
        </p:txBody>
      </p:sp>
      <p:sp>
        <p:nvSpPr>
          <p:cNvPr id="26" name="TextBox 25">
            <a:extLst>
              <a:ext uri="{FF2B5EF4-FFF2-40B4-BE49-F238E27FC236}">
                <a16:creationId xmlns:a16="http://schemas.microsoft.com/office/drawing/2014/main" id="{660398D0-4184-8545-B01E-00D4B576D5E3}"/>
              </a:ext>
            </a:extLst>
          </p:cNvPr>
          <p:cNvSpPr txBox="1">
            <a:spLocks noChangeArrowheads="1"/>
          </p:cNvSpPr>
          <p:nvPr/>
        </p:nvSpPr>
        <p:spPr bwMode="auto">
          <a:xfrm>
            <a:off x="2914650" y="2743200"/>
            <a:ext cx="7429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dirty="0"/>
              <a:t>No</a:t>
            </a:r>
          </a:p>
        </p:txBody>
      </p:sp>
      <p:sp>
        <p:nvSpPr>
          <p:cNvPr id="27" name="TextBox 26">
            <a:extLst>
              <a:ext uri="{FF2B5EF4-FFF2-40B4-BE49-F238E27FC236}">
                <a16:creationId xmlns:a16="http://schemas.microsoft.com/office/drawing/2014/main" id="{A843232D-6BA1-5742-9D48-BDF2D5F66B46}"/>
              </a:ext>
            </a:extLst>
          </p:cNvPr>
          <p:cNvSpPr txBox="1">
            <a:spLocks noChangeArrowheads="1"/>
          </p:cNvSpPr>
          <p:nvPr/>
        </p:nvSpPr>
        <p:spPr bwMode="auto">
          <a:xfrm>
            <a:off x="3771900" y="1371600"/>
            <a:ext cx="57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Yes</a:t>
            </a:r>
          </a:p>
        </p:txBody>
      </p:sp>
      <p:sp>
        <p:nvSpPr>
          <p:cNvPr id="28" name="TextBox 27">
            <a:extLst>
              <a:ext uri="{FF2B5EF4-FFF2-40B4-BE49-F238E27FC236}">
                <a16:creationId xmlns:a16="http://schemas.microsoft.com/office/drawing/2014/main" id="{E8CED435-2CA2-F04B-B4E1-11390CF1A57F}"/>
              </a:ext>
            </a:extLst>
          </p:cNvPr>
          <p:cNvSpPr txBox="1">
            <a:spLocks noChangeArrowheads="1"/>
          </p:cNvSpPr>
          <p:nvPr/>
        </p:nvSpPr>
        <p:spPr bwMode="auto">
          <a:xfrm>
            <a:off x="4171950" y="1885950"/>
            <a:ext cx="628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dirty="0"/>
              <a:t>No</a:t>
            </a:r>
          </a:p>
        </p:txBody>
      </p:sp>
      <p:sp>
        <p:nvSpPr>
          <p:cNvPr id="36" name="TextBox 35">
            <a:extLst>
              <a:ext uri="{FF2B5EF4-FFF2-40B4-BE49-F238E27FC236}">
                <a16:creationId xmlns:a16="http://schemas.microsoft.com/office/drawing/2014/main" id="{86CECA1A-D1E8-7645-8CBE-EF15DBEF315B}"/>
              </a:ext>
            </a:extLst>
          </p:cNvPr>
          <p:cNvSpPr txBox="1">
            <a:spLocks noChangeArrowheads="1"/>
          </p:cNvSpPr>
          <p:nvPr/>
        </p:nvSpPr>
        <p:spPr bwMode="auto">
          <a:xfrm>
            <a:off x="4914900" y="3086100"/>
            <a:ext cx="148590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dirty="0"/>
              <a:t>Untreated strep</a:t>
            </a:r>
          </a:p>
        </p:txBody>
      </p:sp>
      <p:cxnSp>
        <p:nvCxnSpPr>
          <p:cNvPr id="37" name="Straight Arrow Connector 36">
            <a:extLst>
              <a:ext uri="{FF2B5EF4-FFF2-40B4-BE49-F238E27FC236}">
                <a16:creationId xmlns:a16="http://schemas.microsoft.com/office/drawing/2014/main" id="{7B10B199-20B1-EC4A-9DCA-89061C4112D8}"/>
              </a:ext>
            </a:extLst>
          </p:cNvPr>
          <p:cNvCxnSpPr>
            <a:cxnSpLocks noChangeShapeType="1"/>
          </p:cNvCxnSpPr>
          <p:nvPr/>
        </p:nvCxnSpPr>
        <p:spPr bwMode="auto">
          <a:xfrm>
            <a:off x="3829050" y="3600450"/>
            <a:ext cx="1085850" cy="56197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8" name="Straight Arrow Connector 37">
            <a:extLst>
              <a:ext uri="{FF2B5EF4-FFF2-40B4-BE49-F238E27FC236}">
                <a16:creationId xmlns:a16="http://schemas.microsoft.com/office/drawing/2014/main" id="{043C0314-ABC8-FB4C-AB9F-C19A3DAFE379}"/>
              </a:ext>
            </a:extLst>
          </p:cNvPr>
          <p:cNvCxnSpPr>
            <a:cxnSpLocks noChangeShapeType="1"/>
            <a:endCxn id="36" idx="1"/>
          </p:cNvCxnSpPr>
          <p:nvPr/>
        </p:nvCxnSpPr>
        <p:spPr bwMode="auto">
          <a:xfrm flipV="1">
            <a:off x="3812311" y="3409266"/>
            <a:ext cx="1102589" cy="210092"/>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39" name="TextBox 38">
            <a:extLst>
              <a:ext uri="{FF2B5EF4-FFF2-40B4-BE49-F238E27FC236}">
                <a16:creationId xmlns:a16="http://schemas.microsoft.com/office/drawing/2014/main" id="{1BEC5FAB-8C98-EE41-AD6B-6BFDDF453D05}"/>
              </a:ext>
            </a:extLst>
          </p:cNvPr>
          <p:cNvSpPr txBox="1">
            <a:spLocks noChangeArrowheads="1"/>
          </p:cNvSpPr>
          <p:nvPr/>
        </p:nvSpPr>
        <p:spPr bwMode="auto">
          <a:xfrm>
            <a:off x="4914900" y="4057651"/>
            <a:ext cx="1485900" cy="6463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dirty="0"/>
              <a:t>Untreated, no strep</a:t>
            </a:r>
          </a:p>
        </p:txBody>
      </p:sp>
      <p:sp>
        <p:nvSpPr>
          <p:cNvPr id="40" name="TextBox 39">
            <a:extLst>
              <a:ext uri="{FF2B5EF4-FFF2-40B4-BE49-F238E27FC236}">
                <a16:creationId xmlns:a16="http://schemas.microsoft.com/office/drawing/2014/main" id="{8BBB0DA5-84FD-7048-B144-8DFD90A24821}"/>
              </a:ext>
            </a:extLst>
          </p:cNvPr>
          <p:cNvSpPr txBox="1">
            <a:spLocks noChangeArrowheads="1"/>
          </p:cNvSpPr>
          <p:nvPr/>
        </p:nvSpPr>
        <p:spPr bwMode="auto">
          <a:xfrm>
            <a:off x="4171949" y="3086100"/>
            <a:ext cx="5521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dirty="0"/>
              <a:t>Yes</a:t>
            </a:r>
          </a:p>
        </p:txBody>
      </p:sp>
      <p:sp>
        <p:nvSpPr>
          <p:cNvPr id="107544" name="TextBox 40">
            <a:extLst>
              <a:ext uri="{FF2B5EF4-FFF2-40B4-BE49-F238E27FC236}">
                <a16:creationId xmlns:a16="http://schemas.microsoft.com/office/drawing/2014/main" id="{2CD4A48D-1100-CC4B-80B4-7630E7F47EFA}"/>
              </a:ext>
            </a:extLst>
          </p:cNvPr>
          <p:cNvSpPr txBox="1">
            <a:spLocks noChangeArrowheads="1"/>
          </p:cNvSpPr>
          <p:nvPr/>
        </p:nvSpPr>
        <p:spPr bwMode="auto">
          <a:xfrm>
            <a:off x="4286250" y="3600450"/>
            <a:ext cx="514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No</a:t>
            </a:r>
          </a:p>
        </p:txBody>
      </p:sp>
      <p:sp>
        <p:nvSpPr>
          <p:cNvPr id="107545" name="Rectangle 42">
            <a:extLst>
              <a:ext uri="{FF2B5EF4-FFF2-40B4-BE49-F238E27FC236}">
                <a16:creationId xmlns:a16="http://schemas.microsoft.com/office/drawing/2014/main" id="{6ABDF626-B7E3-8B47-9F65-16BB7F195CFD}"/>
              </a:ext>
            </a:extLst>
          </p:cNvPr>
          <p:cNvSpPr>
            <a:spLocks noChangeArrowheads="1"/>
          </p:cNvSpPr>
          <p:nvPr/>
        </p:nvSpPr>
        <p:spPr bwMode="auto">
          <a:xfrm>
            <a:off x="6572250" y="1257300"/>
            <a:ext cx="54213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3300">
                <a:sym typeface="Wingdings" pitchFamily="2" charset="2"/>
              </a:rPr>
              <a:t></a:t>
            </a:r>
          </a:p>
        </p:txBody>
      </p:sp>
      <p:sp>
        <p:nvSpPr>
          <p:cNvPr id="107546" name="Rectangle 43">
            <a:extLst>
              <a:ext uri="{FF2B5EF4-FFF2-40B4-BE49-F238E27FC236}">
                <a16:creationId xmlns:a16="http://schemas.microsoft.com/office/drawing/2014/main" id="{A9ABFAE0-C8B7-B341-9109-D2FBD956461B}"/>
              </a:ext>
            </a:extLst>
          </p:cNvPr>
          <p:cNvSpPr>
            <a:spLocks noChangeArrowheads="1"/>
          </p:cNvSpPr>
          <p:nvPr/>
        </p:nvSpPr>
        <p:spPr bwMode="auto">
          <a:xfrm>
            <a:off x="6629400" y="4000500"/>
            <a:ext cx="54213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3300">
                <a:sym typeface="Wingdings" pitchFamily="2" charset="2"/>
              </a:rPr>
              <a:t></a:t>
            </a:r>
          </a:p>
        </p:txBody>
      </p:sp>
      <p:sp>
        <p:nvSpPr>
          <p:cNvPr id="107547" name="Rectangle 44">
            <a:extLst>
              <a:ext uri="{FF2B5EF4-FFF2-40B4-BE49-F238E27FC236}">
                <a16:creationId xmlns:a16="http://schemas.microsoft.com/office/drawing/2014/main" id="{B273F7AC-E5CA-8D49-93A1-FD49742F8DE2}"/>
              </a:ext>
            </a:extLst>
          </p:cNvPr>
          <p:cNvSpPr>
            <a:spLocks noChangeArrowheads="1"/>
          </p:cNvSpPr>
          <p:nvPr/>
        </p:nvSpPr>
        <p:spPr bwMode="auto">
          <a:xfrm>
            <a:off x="6629400" y="2228850"/>
            <a:ext cx="1274708"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3300">
                <a:sym typeface="Wingdings" pitchFamily="2" charset="2"/>
              </a:rPr>
              <a:t> = C</a:t>
            </a:r>
            <a:endParaRPr lang="en-US" altLang="en-US" sz="3300"/>
          </a:p>
        </p:txBody>
      </p:sp>
      <p:sp>
        <p:nvSpPr>
          <p:cNvPr id="107548" name="Rectangle 45">
            <a:extLst>
              <a:ext uri="{FF2B5EF4-FFF2-40B4-BE49-F238E27FC236}">
                <a16:creationId xmlns:a16="http://schemas.microsoft.com/office/drawing/2014/main" id="{D72795A1-A2F6-EB4C-8E78-5EBFB8528242}"/>
              </a:ext>
            </a:extLst>
          </p:cNvPr>
          <p:cNvSpPr>
            <a:spLocks noChangeArrowheads="1"/>
          </p:cNvSpPr>
          <p:nvPr/>
        </p:nvSpPr>
        <p:spPr bwMode="auto">
          <a:xfrm>
            <a:off x="6629400" y="3028950"/>
            <a:ext cx="1332416"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3300">
                <a:sym typeface="Wingdings" pitchFamily="2" charset="2"/>
              </a:rPr>
              <a:t> = B</a:t>
            </a:r>
            <a:r>
              <a:rPr lang="en-US" altLang="en-US" sz="1800"/>
              <a:t> </a:t>
            </a:r>
          </a:p>
        </p:txBody>
      </p:sp>
      <p:sp>
        <p:nvSpPr>
          <p:cNvPr id="107549" name="Slide Number Placeholder 30">
            <a:extLst>
              <a:ext uri="{FF2B5EF4-FFF2-40B4-BE49-F238E27FC236}">
                <a16:creationId xmlns:a16="http://schemas.microsoft.com/office/drawing/2014/main" id="{64A01C6E-E2FA-2D45-ABA5-370A30F5EF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651E8449-180A-414C-865C-B32F1950F4EA}" type="slidenum">
              <a:rPr lang="en-US" altLang="en-US" sz="1050">
                <a:latin typeface="Arial" panose="020B0604020202020204" pitchFamily="34" charset="0"/>
              </a:rPr>
              <a:pPr/>
              <a:t>45</a:t>
            </a:fld>
            <a:endParaRPr lang="en-US" altLang="en-US" sz="1050">
              <a:latin typeface="Arial" panose="020B0604020202020204" pitchFamily="34" charset="0"/>
            </a:endParaRPr>
          </a:p>
        </p:txBody>
      </p:sp>
      <p:sp>
        <p:nvSpPr>
          <p:cNvPr id="4" name="TextBox 3">
            <a:extLst>
              <a:ext uri="{FF2B5EF4-FFF2-40B4-BE49-F238E27FC236}">
                <a16:creationId xmlns:a16="http://schemas.microsoft.com/office/drawing/2014/main" id="{811A711E-1552-7140-8551-45BA6F4789E6}"/>
              </a:ext>
            </a:extLst>
          </p:cNvPr>
          <p:cNvSpPr txBox="1">
            <a:spLocks noChangeArrowheads="1"/>
          </p:cNvSpPr>
          <p:nvPr/>
        </p:nvSpPr>
        <p:spPr bwMode="auto">
          <a:xfrm>
            <a:off x="4057650" y="685800"/>
            <a:ext cx="742950"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P(D)</a:t>
            </a:r>
          </a:p>
        </p:txBody>
      </p:sp>
      <p:cxnSp>
        <p:nvCxnSpPr>
          <p:cNvPr id="107551" name="Straight Arrow Connector 12">
            <a:extLst>
              <a:ext uri="{FF2B5EF4-FFF2-40B4-BE49-F238E27FC236}">
                <a16:creationId xmlns:a16="http://schemas.microsoft.com/office/drawing/2014/main" id="{BA03C93F-92B4-714C-B076-E46D77A81B3F}"/>
              </a:ext>
            </a:extLst>
          </p:cNvPr>
          <p:cNvCxnSpPr>
            <a:cxnSpLocks noChangeShapeType="1"/>
          </p:cNvCxnSpPr>
          <p:nvPr/>
        </p:nvCxnSpPr>
        <p:spPr bwMode="auto">
          <a:xfrm flipH="1">
            <a:off x="4114800" y="1028700"/>
            <a:ext cx="228600" cy="4572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41" name="Oval 40">
            <a:extLst>
              <a:ext uri="{FF2B5EF4-FFF2-40B4-BE49-F238E27FC236}">
                <a16:creationId xmlns:a16="http://schemas.microsoft.com/office/drawing/2014/main" id="{9BD8D1B4-7B0D-FC44-9D5A-7304AF52AB0B}"/>
              </a:ext>
            </a:extLst>
          </p:cNvPr>
          <p:cNvSpPr>
            <a:spLocks noChangeArrowheads="1"/>
          </p:cNvSpPr>
          <p:nvPr/>
        </p:nvSpPr>
        <p:spPr bwMode="auto">
          <a:xfrm>
            <a:off x="3638203" y="3450134"/>
            <a:ext cx="342900" cy="338049"/>
          </a:xfrm>
          <a:prstGeom prst="ellipse">
            <a:avLst/>
          </a:prstGeom>
          <a:solidFill>
            <a:srgbClr val="0000FF"/>
          </a:solidFill>
          <a:ln>
            <a:noFill/>
          </a:ln>
          <a:extLst>
            <a:ext uri="{91240B29-F687-4F45-9708-019B960494DF}">
              <a14:hiddenLine xmlns:a14="http://schemas.microsoft.com/office/drawing/2010/main" w="12700">
                <a:solidFill>
                  <a:srgbClr val="000000"/>
                </a:solidFill>
                <a:round/>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p:bldP spid="10" grpId="0" animBg="1"/>
      <p:bldP spid="11" grpId="0"/>
      <p:bldP spid="12" grpId="0"/>
      <p:bldP spid="24" grpId="0" animBg="1"/>
      <p:bldP spid="25" grpId="0"/>
      <p:bldP spid="26" grpId="0"/>
      <p:bldP spid="27" grpId="0"/>
      <p:bldP spid="28" grpId="0"/>
      <p:bldP spid="36" grpId="0" animBg="1"/>
      <p:bldP spid="39" grpId="0" animBg="1"/>
      <p:bldP spid="40" grpId="0"/>
      <p:bldP spid="4" grpId="0" animBg="1"/>
      <p:bldP spid="4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1">
            <a:extLst>
              <a:ext uri="{FF2B5EF4-FFF2-40B4-BE49-F238E27FC236}">
                <a16:creationId xmlns:a16="http://schemas.microsoft.com/office/drawing/2014/main" id="{E53FF9F4-C4DC-8D48-98A0-E73174451E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F6062ED2-DD31-1B4A-A5E1-D60E321FFAD6}" type="slidenum">
              <a:rPr lang="en-US" altLang="en-US" sz="1050">
                <a:latin typeface="Arial" panose="020B0604020202020204" pitchFamily="34" charset="0"/>
              </a:rPr>
              <a:pPr/>
              <a:t>46</a:t>
            </a:fld>
            <a:endParaRPr lang="en-US" altLang="en-US" sz="1050">
              <a:latin typeface="Arial" panose="020B0604020202020204" pitchFamily="34" charset="0"/>
            </a:endParaRPr>
          </a:p>
        </p:txBody>
      </p:sp>
      <p:sp>
        <p:nvSpPr>
          <p:cNvPr id="109570" name="Title 2">
            <a:extLst>
              <a:ext uri="{FF2B5EF4-FFF2-40B4-BE49-F238E27FC236}">
                <a16:creationId xmlns:a16="http://schemas.microsoft.com/office/drawing/2014/main" id="{92BAC208-42B9-F24D-8CE6-10B14AEF503D}"/>
              </a:ext>
            </a:extLst>
          </p:cNvPr>
          <p:cNvSpPr>
            <a:spLocks noGrp="1"/>
          </p:cNvSpPr>
          <p:nvPr>
            <p:ph type="title" idx="4294967295"/>
          </p:nvPr>
        </p:nvSpPr>
        <p:spPr>
          <a:xfrm>
            <a:off x="1219200" y="228599"/>
            <a:ext cx="8000991" cy="571500"/>
          </a:xfrm>
        </p:spPr>
        <p:txBody>
          <a:bodyPr/>
          <a:lstStyle/>
          <a:p>
            <a:r>
              <a:rPr lang="en-US" altLang="en-US" dirty="0">
                <a:latin typeface="+mn-lt"/>
                <a:ea typeface="ＭＳ Ｐゴシック" panose="020B0600070205080204" pitchFamily="34" charset="-128"/>
              </a:rPr>
              <a:t>X-Graph: Concept of expected cost (utility)</a:t>
            </a:r>
          </a:p>
        </p:txBody>
      </p:sp>
      <p:sp>
        <p:nvSpPr>
          <p:cNvPr id="109571" name="Line 4">
            <a:extLst>
              <a:ext uri="{FF2B5EF4-FFF2-40B4-BE49-F238E27FC236}">
                <a16:creationId xmlns:a16="http://schemas.microsoft.com/office/drawing/2014/main" id="{B069BCA6-8963-B445-9630-1C896A1BEE65}"/>
              </a:ext>
            </a:extLst>
          </p:cNvPr>
          <p:cNvSpPr>
            <a:spLocks noChangeShapeType="1"/>
          </p:cNvSpPr>
          <p:nvPr/>
        </p:nvSpPr>
        <p:spPr bwMode="auto">
          <a:xfrm>
            <a:off x="2514600" y="1257300"/>
            <a:ext cx="0" cy="325755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9572" name="Line 5">
            <a:extLst>
              <a:ext uri="{FF2B5EF4-FFF2-40B4-BE49-F238E27FC236}">
                <a16:creationId xmlns:a16="http://schemas.microsoft.com/office/drawing/2014/main" id="{1D2FEE1F-0CAE-BD44-9EE0-5BCE9C9FDFD1}"/>
              </a:ext>
            </a:extLst>
          </p:cNvPr>
          <p:cNvSpPr>
            <a:spLocks noChangeShapeType="1"/>
          </p:cNvSpPr>
          <p:nvPr/>
        </p:nvSpPr>
        <p:spPr bwMode="auto">
          <a:xfrm>
            <a:off x="7029450" y="1257300"/>
            <a:ext cx="0" cy="325755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9573" name="Line 6">
            <a:extLst>
              <a:ext uri="{FF2B5EF4-FFF2-40B4-BE49-F238E27FC236}">
                <a16:creationId xmlns:a16="http://schemas.microsoft.com/office/drawing/2014/main" id="{AC477ED0-F295-884A-9AB4-1B6A0BE7E48F}"/>
              </a:ext>
            </a:extLst>
          </p:cNvPr>
          <p:cNvSpPr>
            <a:spLocks noChangeShapeType="1"/>
          </p:cNvSpPr>
          <p:nvPr/>
        </p:nvSpPr>
        <p:spPr bwMode="auto">
          <a:xfrm flipH="1">
            <a:off x="2514600" y="4514850"/>
            <a:ext cx="4514850"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9574" name="Text Box 7">
            <a:extLst>
              <a:ext uri="{FF2B5EF4-FFF2-40B4-BE49-F238E27FC236}">
                <a16:creationId xmlns:a16="http://schemas.microsoft.com/office/drawing/2014/main" id="{5E92B007-712D-664E-AFB9-0FA7F07F6AD6}"/>
              </a:ext>
            </a:extLst>
          </p:cNvPr>
          <p:cNvSpPr txBox="1">
            <a:spLocks noChangeArrowheads="1"/>
          </p:cNvSpPr>
          <p:nvPr/>
        </p:nvSpPr>
        <p:spPr bwMode="auto">
          <a:xfrm>
            <a:off x="3543300" y="4572000"/>
            <a:ext cx="2800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Probability of Disease</a:t>
            </a:r>
          </a:p>
        </p:txBody>
      </p:sp>
      <p:sp>
        <p:nvSpPr>
          <p:cNvPr id="109575" name="Text Box 8">
            <a:extLst>
              <a:ext uri="{FF2B5EF4-FFF2-40B4-BE49-F238E27FC236}">
                <a16:creationId xmlns:a16="http://schemas.microsoft.com/office/drawing/2014/main" id="{8347554C-6DAE-4043-BD59-FA21F49AA397}"/>
              </a:ext>
            </a:extLst>
          </p:cNvPr>
          <p:cNvSpPr txBox="1">
            <a:spLocks noChangeArrowheads="1"/>
          </p:cNvSpPr>
          <p:nvPr/>
        </p:nvSpPr>
        <p:spPr bwMode="auto">
          <a:xfrm>
            <a:off x="2400300" y="4572000"/>
            <a:ext cx="34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0</a:t>
            </a:r>
          </a:p>
        </p:txBody>
      </p:sp>
      <p:sp>
        <p:nvSpPr>
          <p:cNvPr id="109576" name="Text Box 9">
            <a:extLst>
              <a:ext uri="{FF2B5EF4-FFF2-40B4-BE49-F238E27FC236}">
                <a16:creationId xmlns:a16="http://schemas.microsoft.com/office/drawing/2014/main" id="{484002A5-F669-994A-B0ED-E9E1CF34704F}"/>
              </a:ext>
            </a:extLst>
          </p:cNvPr>
          <p:cNvSpPr txBox="1">
            <a:spLocks noChangeArrowheads="1"/>
          </p:cNvSpPr>
          <p:nvPr/>
        </p:nvSpPr>
        <p:spPr bwMode="auto">
          <a:xfrm>
            <a:off x="6972300" y="4572000"/>
            <a:ext cx="34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1</a:t>
            </a:r>
          </a:p>
        </p:txBody>
      </p:sp>
      <p:sp>
        <p:nvSpPr>
          <p:cNvPr id="109577" name="Line 10">
            <a:extLst>
              <a:ext uri="{FF2B5EF4-FFF2-40B4-BE49-F238E27FC236}">
                <a16:creationId xmlns:a16="http://schemas.microsoft.com/office/drawing/2014/main" id="{4BEF49F9-DE9F-EE4D-B124-C47C9B3F51B2}"/>
              </a:ext>
            </a:extLst>
          </p:cNvPr>
          <p:cNvSpPr>
            <a:spLocks noChangeShapeType="1"/>
          </p:cNvSpPr>
          <p:nvPr/>
        </p:nvSpPr>
        <p:spPr bwMode="auto">
          <a:xfrm flipV="1">
            <a:off x="2514600" y="2000250"/>
            <a:ext cx="4514850" cy="2514600"/>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9578" name="Line 11">
            <a:extLst>
              <a:ext uri="{FF2B5EF4-FFF2-40B4-BE49-F238E27FC236}">
                <a16:creationId xmlns:a16="http://schemas.microsoft.com/office/drawing/2014/main" id="{F2A10513-C693-7540-BE77-CB70318E9E63}"/>
              </a:ext>
            </a:extLst>
          </p:cNvPr>
          <p:cNvSpPr>
            <a:spLocks noChangeShapeType="1"/>
          </p:cNvSpPr>
          <p:nvPr/>
        </p:nvSpPr>
        <p:spPr bwMode="auto">
          <a:xfrm>
            <a:off x="2514600" y="3086100"/>
            <a:ext cx="4514850" cy="142875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09579" name="Text Box 12">
            <a:extLst>
              <a:ext uri="{FF2B5EF4-FFF2-40B4-BE49-F238E27FC236}">
                <a16:creationId xmlns:a16="http://schemas.microsoft.com/office/drawing/2014/main" id="{8992F25B-11F6-AF47-A7FF-35723424606F}"/>
              </a:ext>
            </a:extLst>
          </p:cNvPr>
          <p:cNvSpPr txBox="1">
            <a:spLocks noChangeArrowheads="1"/>
          </p:cNvSpPr>
          <p:nvPr/>
        </p:nvSpPr>
        <p:spPr bwMode="auto">
          <a:xfrm>
            <a:off x="2171700" y="2914650"/>
            <a:ext cx="34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C</a:t>
            </a:r>
          </a:p>
        </p:txBody>
      </p:sp>
      <p:sp>
        <p:nvSpPr>
          <p:cNvPr id="109580" name="Text Box 13">
            <a:extLst>
              <a:ext uri="{FF2B5EF4-FFF2-40B4-BE49-F238E27FC236}">
                <a16:creationId xmlns:a16="http://schemas.microsoft.com/office/drawing/2014/main" id="{191365EB-5E6D-1544-847B-4603D03199D3}"/>
              </a:ext>
            </a:extLst>
          </p:cNvPr>
          <p:cNvSpPr txBox="1">
            <a:spLocks noChangeArrowheads="1"/>
          </p:cNvSpPr>
          <p:nvPr/>
        </p:nvSpPr>
        <p:spPr bwMode="auto">
          <a:xfrm>
            <a:off x="7086600" y="1828800"/>
            <a:ext cx="34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B</a:t>
            </a:r>
          </a:p>
        </p:txBody>
      </p:sp>
      <p:sp>
        <p:nvSpPr>
          <p:cNvPr id="109581" name="Text Box 15">
            <a:extLst>
              <a:ext uri="{FF2B5EF4-FFF2-40B4-BE49-F238E27FC236}">
                <a16:creationId xmlns:a16="http://schemas.microsoft.com/office/drawing/2014/main" id="{98D35CFD-493B-1E44-937C-80E86C84D6F6}"/>
              </a:ext>
            </a:extLst>
          </p:cNvPr>
          <p:cNvSpPr txBox="1">
            <a:spLocks noChangeArrowheads="1"/>
          </p:cNvSpPr>
          <p:nvPr/>
        </p:nvSpPr>
        <p:spPr bwMode="auto">
          <a:xfrm rot="16200000">
            <a:off x="1400175" y="1901309"/>
            <a:ext cx="16573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dirty="0"/>
              <a:t>Expected "cost"</a:t>
            </a:r>
          </a:p>
        </p:txBody>
      </p:sp>
      <p:sp>
        <p:nvSpPr>
          <p:cNvPr id="109582" name="Text Box 17">
            <a:extLst>
              <a:ext uri="{FF2B5EF4-FFF2-40B4-BE49-F238E27FC236}">
                <a16:creationId xmlns:a16="http://schemas.microsoft.com/office/drawing/2014/main" id="{8729D654-5697-2847-8C6A-72AD4E52F4EF}"/>
              </a:ext>
            </a:extLst>
          </p:cNvPr>
          <p:cNvSpPr txBox="1">
            <a:spLocks noChangeArrowheads="1"/>
          </p:cNvSpPr>
          <p:nvPr/>
        </p:nvSpPr>
        <p:spPr bwMode="auto">
          <a:xfrm>
            <a:off x="5372100" y="3086100"/>
            <a:ext cx="1428750"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No Treat: BP</a:t>
            </a:r>
          </a:p>
        </p:txBody>
      </p:sp>
      <p:sp>
        <p:nvSpPr>
          <p:cNvPr id="109583" name="Text Box 18">
            <a:extLst>
              <a:ext uri="{FF2B5EF4-FFF2-40B4-BE49-F238E27FC236}">
                <a16:creationId xmlns:a16="http://schemas.microsoft.com/office/drawing/2014/main" id="{51440BC3-92AC-F14B-B4D0-1420E1B79D4F}"/>
              </a:ext>
            </a:extLst>
          </p:cNvPr>
          <p:cNvSpPr txBox="1">
            <a:spLocks noChangeArrowheads="1"/>
          </p:cNvSpPr>
          <p:nvPr/>
        </p:nvSpPr>
        <p:spPr bwMode="auto">
          <a:xfrm>
            <a:off x="2857500" y="2743200"/>
            <a:ext cx="1485900"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Treat: C(1−P)</a:t>
            </a:r>
          </a:p>
        </p:txBody>
      </p:sp>
      <p:sp>
        <p:nvSpPr>
          <p:cNvPr id="109584" name="Line 19">
            <a:extLst>
              <a:ext uri="{FF2B5EF4-FFF2-40B4-BE49-F238E27FC236}">
                <a16:creationId xmlns:a16="http://schemas.microsoft.com/office/drawing/2014/main" id="{654E3066-41D9-5F47-ADC7-BEFB46C43272}"/>
              </a:ext>
            </a:extLst>
          </p:cNvPr>
          <p:cNvSpPr>
            <a:spLocks noChangeShapeType="1"/>
          </p:cNvSpPr>
          <p:nvPr/>
        </p:nvSpPr>
        <p:spPr bwMode="auto">
          <a:xfrm flipH="1" flipV="1">
            <a:off x="5886450" y="2628900"/>
            <a:ext cx="51435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a:p>
        </p:txBody>
      </p:sp>
      <p:sp>
        <p:nvSpPr>
          <p:cNvPr id="109585" name="Line 20">
            <a:extLst>
              <a:ext uri="{FF2B5EF4-FFF2-40B4-BE49-F238E27FC236}">
                <a16:creationId xmlns:a16="http://schemas.microsoft.com/office/drawing/2014/main" id="{C90B30F2-ADCB-0E4D-90EA-62FCE0960894}"/>
              </a:ext>
            </a:extLst>
          </p:cNvPr>
          <p:cNvSpPr>
            <a:spLocks noChangeShapeType="1"/>
          </p:cNvSpPr>
          <p:nvPr/>
        </p:nvSpPr>
        <p:spPr bwMode="auto">
          <a:xfrm>
            <a:off x="3486150" y="3086100"/>
            <a:ext cx="57150"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Number Placeholder 1">
            <a:extLst>
              <a:ext uri="{FF2B5EF4-FFF2-40B4-BE49-F238E27FC236}">
                <a16:creationId xmlns:a16="http://schemas.microsoft.com/office/drawing/2014/main" id="{627E26C3-F2AB-FD43-9507-54011BB67093}"/>
              </a:ext>
            </a:extLst>
          </p:cNvPr>
          <p:cNvSpPr txBox="1">
            <a:spLocks noGrp="1"/>
          </p:cNvSpPr>
          <p:nvPr/>
        </p:nvSpPr>
        <p:spPr bwMode="auto">
          <a:xfrm>
            <a:off x="6400800" y="4686300"/>
            <a:ext cx="1428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fld id="{0B3A7DA8-CA77-C941-98C5-7D43A9BB1BDD}" type="slidenum">
              <a:rPr lang="en-US" altLang="en-US" sz="1050">
                <a:latin typeface="Arial" panose="020B0604020202020204" pitchFamily="34" charset="0"/>
              </a:rPr>
              <a:pPr algn="r">
                <a:spcBef>
                  <a:spcPct val="50000"/>
                </a:spcBef>
              </a:pPr>
              <a:t>47</a:t>
            </a:fld>
            <a:endParaRPr lang="en-US" altLang="en-US" sz="1050">
              <a:latin typeface="Arial" panose="020B0604020202020204" pitchFamily="34" charset="0"/>
            </a:endParaRPr>
          </a:p>
        </p:txBody>
      </p:sp>
      <p:sp>
        <p:nvSpPr>
          <p:cNvPr id="111618" name="Line 4">
            <a:extLst>
              <a:ext uri="{FF2B5EF4-FFF2-40B4-BE49-F238E27FC236}">
                <a16:creationId xmlns:a16="http://schemas.microsoft.com/office/drawing/2014/main" id="{7C8FD674-59F4-8A4F-861E-EF700A3BC5D6}"/>
              </a:ext>
            </a:extLst>
          </p:cNvPr>
          <p:cNvSpPr>
            <a:spLocks noChangeShapeType="1"/>
          </p:cNvSpPr>
          <p:nvPr/>
        </p:nvSpPr>
        <p:spPr bwMode="auto">
          <a:xfrm>
            <a:off x="2514600" y="1200150"/>
            <a:ext cx="0" cy="325755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11619" name="Line 5">
            <a:extLst>
              <a:ext uri="{FF2B5EF4-FFF2-40B4-BE49-F238E27FC236}">
                <a16:creationId xmlns:a16="http://schemas.microsoft.com/office/drawing/2014/main" id="{0FCC4219-A627-3F4D-9092-40A33A9B21BB}"/>
              </a:ext>
            </a:extLst>
          </p:cNvPr>
          <p:cNvSpPr>
            <a:spLocks noChangeShapeType="1"/>
          </p:cNvSpPr>
          <p:nvPr/>
        </p:nvSpPr>
        <p:spPr bwMode="auto">
          <a:xfrm>
            <a:off x="7029450" y="1200150"/>
            <a:ext cx="0" cy="325755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11620" name="Line 6">
            <a:extLst>
              <a:ext uri="{FF2B5EF4-FFF2-40B4-BE49-F238E27FC236}">
                <a16:creationId xmlns:a16="http://schemas.microsoft.com/office/drawing/2014/main" id="{12B3F956-4E2A-1845-B119-7FAD1930A0E7}"/>
              </a:ext>
            </a:extLst>
          </p:cNvPr>
          <p:cNvSpPr>
            <a:spLocks noChangeShapeType="1"/>
          </p:cNvSpPr>
          <p:nvPr/>
        </p:nvSpPr>
        <p:spPr bwMode="auto">
          <a:xfrm flipH="1">
            <a:off x="2514600" y="4457700"/>
            <a:ext cx="4514850"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11621" name="Text Box 7">
            <a:extLst>
              <a:ext uri="{FF2B5EF4-FFF2-40B4-BE49-F238E27FC236}">
                <a16:creationId xmlns:a16="http://schemas.microsoft.com/office/drawing/2014/main" id="{C4CE6262-EC09-484D-A592-88209932FC96}"/>
              </a:ext>
            </a:extLst>
          </p:cNvPr>
          <p:cNvSpPr txBox="1">
            <a:spLocks noChangeArrowheads="1"/>
          </p:cNvSpPr>
          <p:nvPr/>
        </p:nvSpPr>
        <p:spPr bwMode="auto">
          <a:xfrm>
            <a:off x="3486150" y="4800600"/>
            <a:ext cx="28003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Probability of Disease</a:t>
            </a:r>
          </a:p>
        </p:txBody>
      </p:sp>
      <p:sp>
        <p:nvSpPr>
          <p:cNvPr id="111622" name="Text Box 8">
            <a:extLst>
              <a:ext uri="{FF2B5EF4-FFF2-40B4-BE49-F238E27FC236}">
                <a16:creationId xmlns:a16="http://schemas.microsoft.com/office/drawing/2014/main" id="{335B09BD-7DB1-7B4B-AB47-3AAD760B5EC1}"/>
              </a:ext>
            </a:extLst>
          </p:cNvPr>
          <p:cNvSpPr txBox="1">
            <a:spLocks noChangeArrowheads="1"/>
          </p:cNvSpPr>
          <p:nvPr/>
        </p:nvSpPr>
        <p:spPr bwMode="auto">
          <a:xfrm>
            <a:off x="2343150" y="4457700"/>
            <a:ext cx="34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0</a:t>
            </a:r>
          </a:p>
        </p:txBody>
      </p:sp>
      <p:sp>
        <p:nvSpPr>
          <p:cNvPr id="111623" name="Text Box 9">
            <a:extLst>
              <a:ext uri="{FF2B5EF4-FFF2-40B4-BE49-F238E27FC236}">
                <a16:creationId xmlns:a16="http://schemas.microsoft.com/office/drawing/2014/main" id="{CB38EF70-D5E1-C24A-A8B1-C3E0A9FA0141}"/>
              </a:ext>
            </a:extLst>
          </p:cNvPr>
          <p:cNvSpPr txBox="1">
            <a:spLocks noChangeArrowheads="1"/>
          </p:cNvSpPr>
          <p:nvPr/>
        </p:nvSpPr>
        <p:spPr bwMode="auto">
          <a:xfrm>
            <a:off x="6972300" y="4400550"/>
            <a:ext cx="34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1</a:t>
            </a:r>
          </a:p>
        </p:txBody>
      </p:sp>
      <p:sp>
        <p:nvSpPr>
          <p:cNvPr id="111624" name="Line 10">
            <a:extLst>
              <a:ext uri="{FF2B5EF4-FFF2-40B4-BE49-F238E27FC236}">
                <a16:creationId xmlns:a16="http://schemas.microsoft.com/office/drawing/2014/main" id="{D2B776DE-0C9A-094B-8C23-6C570472F7AB}"/>
              </a:ext>
            </a:extLst>
          </p:cNvPr>
          <p:cNvSpPr>
            <a:spLocks noChangeShapeType="1"/>
          </p:cNvSpPr>
          <p:nvPr/>
        </p:nvSpPr>
        <p:spPr bwMode="auto">
          <a:xfrm flipV="1">
            <a:off x="2498726" y="2027725"/>
            <a:ext cx="4514850" cy="2424819"/>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11625" name="Line 11">
            <a:extLst>
              <a:ext uri="{FF2B5EF4-FFF2-40B4-BE49-F238E27FC236}">
                <a16:creationId xmlns:a16="http://schemas.microsoft.com/office/drawing/2014/main" id="{33501006-FD6C-6F48-8D2D-47B13FB72D44}"/>
              </a:ext>
            </a:extLst>
          </p:cNvPr>
          <p:cNvSpPr>
            <a:spLocks noChangeShapeType="1"/>
          </p:cNvSpPr>
          <p:nvPr/>
        </p:nvSpPr>
        <p:spPr bwMode="auto">
          <a:xfrm>
            <a:off x="2514600" y="3028950"/>
            <a:ext cx="4514850" cy="142875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800"/>
          </a:p>
        </p:txBody>
      </p:sp>
      <p:sp>
        <p:nvSpPr>
          <p:cNvPr id="111626" name="Text Box 12">
            <a:extLst>
              <a:ext uri="{FF2B5EF4-FFF2-40B4-BE49-F238E27FC236}">
                <a16:creationId xmlns:a16="http://schemas.microsoft.com/office/drawing/2014/main" id="{FF261DEE-E25B-E442-A23B-29DBFC13FDF2}"/>
              </a:ext>
            </a:extLst>
          </p:cNvPr>
          <p:cNvSpPr txBox="1">
            <a:spLocks noChangeArrowheads="1"/>
          </p:cNvSpPr>
          <p:nvPr/>
        </p:nvSpPr>
        <p:spPr bwMode="auto">
          <a:xfrm>
            <a:off x="2171700" y="2857500"/>
            <a:ext cx="34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C</a:t>
            </a:r>
          </a:p>
        </p:txBody>
      </p:sp>
      <p:sp>
        <p:nvSpPr>
          <p:cNvPr id="111627" name="Text Box 13">
            <a:extLst>
              <a:ext uri="{FF2B5EF4-FFF2-40B4-BE49-F238E27FC236}">
                <a16:creationId xmlns:a16="http://schemas.microsoft.com/office/drawing/2014/main" id="{690A1094-61A9-554A-AB4C-AEF7FA373091}"/>
              </a:ext>
            </a:extLst>
          </p:cNvPr>
          <p:cNvSpPr txBox="1">
            <a:spLocks noChangeArrowheads="1"/>
          </p:cNvSpPr>
          <p:nvPr/>
        </p:nvSpPr>
        <p:spPr bwMode="auto">
          <a:xfrm>
            <a:off x="7086600" y="1771650"/>
            <a:ext cx="342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B</a:t>
            </a:r>
          </a:p>
        </p:txBody>
      </p:sp>
      <p:sp>
        <p:nvSpPr>
          <p:cNvPr id="111628" name="Text Box 14">
            <a:extLst>
              <a:ext uri="{FF2B5EF4-FFF2-40B4-BE49-F238E27FC236}">
                <a16:creationId xmlns:a16="http://schemas.microsoft.com/office/drawing/2014/main" id="{66E6EFB2-2D5B-D140-9E11-07E47A5108E4}"/>
              </a:ext>
            </a:extLst>
          </p:cNvPr>
          <p:cNvSpPr txBox="1">
            <a:spLocks noChangeArrowheads="1"/>
          </p:cNvSpPr>
          <p:nvPr/>
        </p:nvSpPr>
        <p:spPr bwMode="auto">
          <a:xfrm rot="16200000">
            <a:off x="838200" y="2272784"/>
            <a:ext cx="23241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dirty="0"/>
              <a:t>Expected cost</a:t>
            </a:r>
          </a:p>
        </p:txBody>
      </p:sp>
      <p:sp>
        <p:nvSpPr>
          <p:cNvPr id="111629" name="Text Box 15">
            <a:extLst>
              <a:ext uri="{FF2B5EF4-FFF2-40B4-BE49-F238E27FC236}">
                <a16:creationId xmlns:a16="http://schemas.microsoft.com/office/drawing/2014/main" id="{E23C07CF-9A40-224A-9109-602C1FC81EC8}"/>
              </a:ext>
            </a:extLst>
          </p:cNvPr>
          <p:cNvSpPr txBox="1">
            <a:spLocks noChangeArrowheads="1"/>
          </p:cNvSpPr>
          <p:nvPr/>
        </p:nvSpPr>
        <p:spPr bwMode="auto">
          <a:xfrm>
            <a:off x="5372100" y="3028950"/>
            <a:ext cx="1428750"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No Treat: BP</a:t>
            </a:r>
          </a:p>
        </p:txBody>
      </p:sp>
      <p:sp>
        <p:nvSpPr>
          <p:cNvPr id="111630" name="Text Box 16">
            <a:extLst>
              <a:ext uri="{FF2B5EF4-FFF2-40B4-BE49-F238E27FC236}">
                <a16:creationId xmlns:a16="http://schemas.microsoft.com/office/drawing/2014/main" id="{7700F1B8-5780-1D40-B7DE-093C5779AD67}"/>
              </a:ext>
            </a:extLst>
          </p:cNvPr>
          <p:cNvSpPr txBox="1">
            <a:spLocks noChangeArrowheads="1"/>
          </p:cNvSpPr>
          <p:nvPr/>
        </p:nvSpPr>
        <p:spPr bwMode="auto">
          <a:xfrm>
            <a:off x="2857500" y="2686050"/>
            <a:ext cx="1543050"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Treat: C(1−P)</a:t>
            </a:r>
          </a:p>
        </p:txBody>
      </p:sp>
      <p:sp>
        <p:nvSpPr>
          <p:cNvPr id="111631" name="Line 17">
            <a:extLst>
              <a:ext uri="{FF2B5EF4-FFF2-40B4-BE49-F238E27FC236}">
                <a16:creationId xmlns:a16="http://schemas.microsoft.com/office/drawing/2014/main" id="{41AE73A8-6DB5-9741-BE8E-AF0FA8B90D7B}"/>
              </a:ext>
            </a:extLst>
          </p:cNvPr>
          <p:cNvSpPr>
            <a:spLocks noChangeShapeType="1"/>
          </p:cNvSpPr>
          <p:nvPr/>
        </p:nvSpPr>
        <p:spPr bwMode="auto">
          <a:xfrm flipH="1" flipV="1">
            <a:off x="6000750" y="2628900"/>
            <a:ext cx="400050" cy="4000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a:p>
        </p:txBody>
      </p:sp>
      <p:sp>
        <p:nvSpPr>
          <p:cNvPr id="111632" name="Line 18">
            <a:extLst>
              <a:ext uri="{FF2B5EF4-FFF2-40B4-BE49-F238E27FC236}">
                <a16:creationId xmlns:a16="http://schemas.microsoft.com/office/drawing/2014/main" id="{51F92DE7-3849-7F48-A9E8-A36C8F5CD321}"/>
              </a:ext>
            </a:extLst>
          </p:cNvPr>
          <p:cNvSpPr>
            <a:spLocks noChangeShapeType="1"/>
          </p:cNvSpPr>
          <p:nvPr/>
        </p:nvSpPr>
        <p:spPr bwMode="auto">
          <a:xfrm>
            <a:off x="3486150" y="3028950"/>
            <a:ext cx="57150" cy="342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a:p>
        </p:txBody>
      </p:sp>
      <p:sp>
        <p:nvSpPr>
          <p:cNvPr id="111633" name="Text Box 20">
            <a:extLst>
              <a:ext uri="{FF2B5EF4-FFF2-40B4-BE49-F238E27FC236}">
                <a16:creationId xmlns:a16="http://schemas.microsoft.com/office/drawing/2014/main" id="{F43221C0-CFA6-1545-BA1F-119BA06463C6}"/>
              </a:ext>
            </a:extLst>
          </p:cNvPr>
          <p:cNvSpPr txBox="1">
            <a:spLocks noChangeArrowheads="1"/>
          </p:cNvSpPr>
          <p:nvPr/>
        </p:nvSpPr>
        <p:spPr bwMode="auto">
          <a:xfrm>
            <a:off x="4514850" y="4457700"/>
            <a:ext cx="628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1800"/>
              <a:t>0.5</a:t>
            </a:r>
          </a:p>
        </p:txBody>
      </p:sp>
      <p:sp>
        <p:nvSpPr>
          <p:cNvPr id="111634" name="Rectangle 21">
            <a:extLst>
              <a:ext uri="{FF2B5EF4-FFF2-40B4-BE49-F238E27FC236}">
                <a16:creationId xmlns:a16="http://schemas.microsoft.com/office/drawing/2014/main" id="{67A71545-127B-D14F-BD64-A62610230C2F}"/>
              </a:ext>
            </a:extLst>
          </p:cNvPr>
          <p:cNvSpPr>
            <a:spLocks noGrp="1" noChangeArrowheads="1"/>
          </p:cNvSpPr>
          <p:nvPr>
            <p:ph type="title" idx="4294967295"/>
          </p:nvPr>
        </p:nvSpPr>
        <p:spPr>
          <a:xfrm>
            <a:off x="1066810" y="36741"/>
            <a:ext cx="7202482" cy="342900"/>
          </a:xfrm>
        </p:spPr>
        <p:txBody>
          <a:bodyPr/>
          <a:lstStyle/>
          <a:p>
            <a:r>
              <a:rPr lang="en-US" altLang="en-US" sz="2400" dirty="0">
                <a:solidFill>
                  <a:schemeClr val="tx1"/>
                </a:solidFill>
                <a:latin typeface="+mn-lt"/>
                <a:ea typeface="ＭＳ Ｐゴシック" panose="020B0600070205080204" pitchFamily="34" charset="-128"/>
              </a:rPr>
              <a:t>Treatment threshold = P where the lines cross:</a:t>
            </a:r>
          </a:p>
        </p:txBody>
      </p:sp>
      <p:sp>
        <p:nvSpPr>
          <p:cNvPr id="82967" name="Rectangle 23">
            <a:extLst>
              <a:ext uri="{FF2B5EF4-FFF2-40B4-BE49-F238E27FC236}">
                <a16:creationId xmlns:a16="http://schemas.microsoft.com/office/drawing/2014/main" id="{4F5DE2EB-156A-A54D-88CB-F523D5ECD6B3}"/>
              </a:ext>
            </a:extLst>
          </p:cNvPr>
          <p:cNvSpPr>
            <a:spLocks noGrp="1" noChangeArrowheads="1"/>
          </p:cNvSpPr>
          <p:nvPr>
            <p:ph type="body" idx="4294967295"/>
          </p:nvPr>
        </p:nvSpPr>
        <p:spPr>
          <a:xfrm>
            <a:off x="2609165" y="514350"/>
            <a:ext cx="4305985" cy="1943100"/>
          </a:xfrm>
        </p:spPr>
        <p:txBody>
          <a:bodyPr/>
          <a:lstStyle/>
          <a:p>
            <a:pPr eaLnBrk="1" hangingPunct="1">
              <a:lnSpc>
                <a:spcPct val="90000"/>
              </a:lnSpc>
              <a:spcBef>
                <a:spcPct val="50000"/>
              </a:spcBef>
              <a:buClr>
                <a:srgbClr val="0000FF"/>
              </a:buClr>
              <a:buSzTx/>
              <a:buFont typeface="Arial" panose="020B0604020202020204" pitchFamily="34" charset="0"/>
              <a:buChar char="•"/>
            </a:pPr>
            <a:r>
              <a:rPr kumimoji="0" lang="en-US" altLang="en-US" sz="1800" dirty="0">
                <a:ea typeface="ＭＳ Ｐゴシック" panose="020B0600070205080204" pitchFamily="34" charset="-128"/>
              </a:rPr>
              <a:t>C(1</a:t>
            </a:r>
            <a:r>
              <a:rPr lang="en-US" altLang="en-US" sz="1800" dirty="0">
                <a:ea typeface="ＭＳ Ｐゴシック" panose="020B0600070205080204" pitchFamily="34" charset="-128"/>
              </a:rPr>
              <a:t>−</a:t>
            </a:r>
            <a:r>
              <a:rPr kumimoji="0" lang="en-US" altLang="en-US" sz="1800" dirty="0">
                <a:ea typeface="ＭＳ Ｐゴシック" panose="020B0600070205080204" pitchFamily="34" charset="-128"/>
              </a:rPr>
              <a:t>P) = BP, so C/B=</a:t>
            </a:r>
            <a:r>
              <a:rPr kumimoji="0" lang="en-US" altLang="en-US" sz="1800" dirty="0">
                <a:solidFill>
                  <a:srgbClr val="00B050"/>
                </a:solidFill>
                <a:ea typeface="ＭＳ Ｐゴシック" panose="020B0600070205080204" pitchFamily="34" charset="-128"/>
              </a:rPr>
              <a:t>P/(1</a:t>
            </a:r>
            <a:r>
              <a:rPr lang="en-US" altLang="en-US" sz="1800" dirty="0">
                <a:solidFill>
                  <a:srgbClr val="00B050"/>
                </a:solidFill>
                <a:ea typeface="ＭＳ Ｐゴシック" panose="020B0600070205080204" pitchFamily="34" charset="-128"/>
              </a:rPr>
              <a:t>−</a:t>
            </a:r>
            <a:r>
              <a:rPr kumimoji="0" lang="en-US" altLang="en-US" sz="1800" dirty="0">
                <a:solidFill>
                  <a:srgbClr val="00B050"/>
                </a:solidFill>
                <a:ea typeface="ＭＳ Ｐゴシック" panose="020B0600070205080204" pitchFamily="34" charset="-128"/>
              </a:rPr>
              <a:t>P)</a:t>
            </a:r>
          </a:p>
          <a:p>
            <a:pPr eaLnBrk="1" hangingPunct="1">
              <a:lnSpc>
                <a:spcPct val="90000"/>
              </a:lnSpc>
              <a:spcBef>
                <a:spcPct val="50000"/>
              </a:spcBef>
              <a:buClr>
                <a:srgbClr val="0000FF"/>
              </a:buClr>
              <a:buSzTx/>
              <a:buFont typeface="Arial" panose="020B0604020202020204" pitchFamily="34" charset="0"/>
              <a:buChar char="•"/>
            </a:pPr>
            <a:r>
              <a:rPr lang="en-US" altLang="en-US" sz="1800" dirty="0">
                <a:ea typeface="ＭＳ Ｐゴシック" panose="020B0600070205080204" pitchFamily="34" charset="-128"/>
              </a:rPr>
              <a:t>If odds are a/b, probability = a/(</a:t>
            </a:r>
            <a:r>
              <a:rPr lang="en-US" altLang="en-US" sz="1800" dirty="0" err="1">
                <a:ea typeface="ＭＳ Ｐゴシック" panose="020B0600070205080204" pitchFamily="34" charset="-128"/>
              </a:rPr>
              <a:t>a+b</a:t>
            </a:r>
            <a:r>
              <a:rPr lang="en-US" altLang="en-US" sz="1800" dirty="0">
                <a:ea typeface="ＭＳ Ｐゴシック" panose="020B0600070205080204" pitchFamily="34" charset="-128"/>
              </a:rPr>
              <a:t>)</a:t>
            </a:r>
          </a:p>
          <a:p>
            <a:pPr eaLnBrk="1" hangingPunct="1">
              <a:lnSpc>
                <a:spcPct val="90000"/>
              </a:lnSpc>
              <a:spcBef>
                <a:spcPct val="50000"/>
              </a:spcBef>
              <a:buClr>
                <a:srgbClr val="0000FF"/>
              </a:buClr>
              <a:buSzTx/>
              <a:buFont typeface="Arial" panose="020B0604020202020204" pitchFamily="34" charset="0"/>
              <a:buChar char="•"/>
            </a:pPr>
            <a:r>
              <a:rPr kumimoji="0" lang="en-US" altLang="en-US" sz="1800" dirty="0">
                <a:ea typeface="ＭＳ Ｐゴシック" panose="020B0600070205080204" pitchFamily="34" charset="-128"/>
              </a:rPr>
              <a:t>So if treatment threshold ODDS = C/B, the treatment threshold probability = C/(C+B)</a:t>
            </a:r>
          </a:p>
        </p:txBody>
      </p:sp>
      <p:sp>
        <p:nvSpPr>
          <p:cNvPr id="2" name="TextBox 1">
            <a:extLst>
              <a:ext uri="{FF2B5EF4-FFF2-40B4-BE49-F238E27FC236}">
                <a16:creationId xmlns:a16="http://schemas.microsoft.com/office/drawing/2014/main" id="{01A2C6BD-89AC-BF47-9B96-304DE70448BF}"/>
              </a:ext>
            </a:extLst>
          </p:cNvPr>
          <p:cNvSpPr txBox="1"/>
          <p:nvPr/>
        </p:nvSpPr>
        <p:spPr>
          <a:xfrm>
            <a:off x="6972300" y="473693"/>
            <a:ext cx="2028795" cy="646331"/>
          </a:xfrm>
          <a:prstGeom prst="rect">
            <a:avLst/>
          </a:prstGeom>
          <a:noFill/>
        </p:spPr>
        <p:txBody>
          <a:bodyPr wrap="square" rtlCol="0">
            <a:spAutoFit/>
          </a:bodyPr>
          <a:lstStyle/>
          <a:p>
            <a:r>
              <a:rPr lang="en-US" sz="1800" dirty="0">
                <a:solidFill>
                  <a:srgbClr val="00B050"/>
                </a:solidFill>
              </a:rPr>
              <a:t>Treatment threshold odds</a:t>
            </a:r>
          </a:p>
        </p:txBody>
      </p:sp>
      <p:cxnSp>
        <p:nvCxnSpPr>
          <p:cNvPr id="4" name="Elbow Connector 3">
            <a:extLst>
              <a:ext uri="{FF2B5EF4-FFF2-40B4-BE49-F238E27FC236}">
                <a16:creationId xmlns:a16="http://schemas.microsoft.com/office/drawing/2014/main" id="{5DBFC3E9-CDBB-E240-8DE3-11F3B2C00836}"/>
              </a:ext>
            </a:extLst>
          </p:cNvPr>
          <p:cNvCxnSpPr>
            <a:cxnSpLocks/>
            <a:stCxn id="2" idx="1"/>
          </p:cNvCxnSpPr>
          <p:nvPr/>
        </p:nvCxnSpPr>
        <p:spPr bwMode="auto">
          <a:xfrm rot="10800000">
            <a:off x="6172208" y="599099"/>
            <a:ext cx="800093" cy="197760"/>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96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9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3">
            <a:extLst>
              <a:ext uri="{FF2B5EF4-FFF2-40B4-BE49-F238E27FC236}">
                <a16:creationId xmlns:a16="http://schemas.microsoft.com/office/drawing/2014/main" id="{0681FD39-D6B8-E84A-BC46-09207E454EAF}"/>
              </a:ext>
            </a:extLst>
          </p:cNvPr>
          <p:cNvSpPr>
            <a:spLocks noChangeArrowheads="1"/>
          </p:cNvSpPr>
          <p:nvPr/>
        </p:nvSpPr>
        <p:spPr bwMode="auto">
          <a:xfrm>
            <a:off x="2286000" y="1200150"/>
            <a:ext cx="2000250" cy="514350"/>
          </a:xfrm>
          <a:prstGeom prst="rect">
            <a:avLst/>
          </a:prstGeom>
          <a:solidFill>
            <a:schemeClr val="accent2"/>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1800">
              <a:latin typeface="+mn-lt"/>
              <a:ea typeface="+mn-ea"/>
            </a:endParaRPr>
          </a:p>
        </p:txBody>
      </p:sp>
      <p:sp>
        <p:nvSpPr>
          <p:cNvPr id="9225" name="Rectangle 5">
            <a:extLst>
              <a:ext uri="{FF2B5EF4-FFF2-40B4-BE49-F238E27FC236}">
                <a16:creationId xmlns:a16="http://schemas.microsoft.com/office/drawing/2014/main" id="{C9D3C814-0061-A04F-B32D-B4B588A137C5}"/>
              </a:ext>
            </a:extLst>
          </p:cNvPr>
          <p:cNvSpPr>
            <a:spLocks noChangeArrowheads="1"/>
          </p:cNvSpPr>
          <p:nvPr/>
        </p:nvSpPr>
        <p:spPr bwMode="auto">
          <a:xfrm>
            <a:off x="4286250" y="1200150"/>
            <a:ext cx="2686050" cy="514350"/>
          </a:xfrm>
          <a:prstGeom prst="rect">
            <a:avLst/>
          </a:prstGeom>
          <a:solidFill>
            <a:srgbClr val="FF00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1800">
              <a:latin typeface="+mn-lt"/>
              <a:ea typeface="+mn-ea"/>
            </a:endParaRPr>
          </a:p>
        </p:txBody>
      </p:sp>
      <p:sp>
        <p:nvSpPr>
          <p:cNvPr id="113667" name="Text Box 6">
            <a:extLst>
              <a:ext uri="{FF2B5EF4-FFF2-40B4-BE49-F238E27FC236}">
                <a16:creationId xmlns:a16="http://schemas.microsoft.com/office/drawing/2014/main" id="{5B0A340A-700B-5246-B828-A04E1B0ABF7B}"/>
              </a:ext>
            </a:extLst>
          </p:cNvPr>
          <p:cNvSpPr txBox="1">
            <a:spLocks noChangeArrowheads="1"/>
          </p:cNvSpPr>
          <p:nvPr/>
        </p:nvSpPr>
        <p:spPr bwMode="auto">
          <a:xfrm>
            <a:off x="2286001" y="1257300"/>
            <a:ext cx="9348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solidFill>
                  <a:srgbClr val="FFFF00"/>
                </a:solidFill>
              </a:rPr>
              <a:t>No treat</a:t>
            </a:r>
          </a:p>
        </p:txBody>
      </p:sp>
      <p:sp>
        <p:nvSpPr>
          <p:cNvPr id="17431" name="Text Box 8">
            <a:extLst>
              <a:ext uri="{FF2B5EF4-FFF2-40B4-BE49-F238E27FC236}">
                <a16:creationId xmlns:a16="http://schemas.microsoft.com/office/drawing/2014/main" id="{68FFBE1F-BD63-6D48-871D-0F89A9C90E7C}"/>
              </a:ext>
            </a:extLst>
          </p:cNvPr>
          <p:cNvSpPr txBox="1">
            <a:spLocks noChangeArrowheads="1"/>
          </p:cNvSpPr>
          <p:nvPr/>
        </p:nvSpPr>
        <p:spPr bwMode="auto">
          <a:xfrm>
            <a:off x="5910263" y="1265635"/>
            <a:ext cx="663836" cy="369332"/>
          </a:xfrm>
          <a:prstGeom prst="rect">
            <a:avLst/>
          </a:prstGeom>
          <a:noFill/>
          <a:ln w="9525">
            <a:noFill/>
            <a:miter lim="800000"/>
            <a:headEnd/>
            <a:tailEnd/>
          </a:ln>
        </p:spPr>
        <p:txBody>
          <a:bodyPr wrap="none">
            <a:spAutoFit/>
          </a:bodyPr>
          <a:lstStyle/>
          <a:p>
            <a:pPr eaLnBrk="0" hangingPunct="0">
              <a:defRPr/>
            </a:pPr>
            <a:r>
              <a:rPr lang="en-US" sz="1800" dirty="0">
                <a:solidFill>
                  <a:srgbClr val="FFFF00"/>
                </a:solidFill>
                <a:latin typeface="+mj-lt"/>
                <a:ea typeface="+mn-ea"/>
              </a:rPr>
              <a:t>Treat</a:t>
            </a:r>
          </a:p>
        </p:txBody>
      </p:sp>
      <p:sp>
        <p:nvSpPr>
          <p:cNvPr id="113669" name="Slide Number Placeholder 29">
            <a:extLst>
              <a:ext uri="{FF2B5EF4-FFF2-40B4-BE49-F238E27FC236}">
                <a16:creationId xmlns:a16="http://schemas.microsoft.com/office/drawing/2014/main" id="{BF41ADAD-8564-8444-8E91-38855B5457F8}"/>
              </a:ext>
            </a:extLst>
          </p:cNvPr>
          <p:cNvSpPr txBox="1">
            <a:spLocks noGrp="1"/>
          </p:cNvSpPr>
          <p:nvPr/>
        </p:nvSpPr>
        <p:spPr bwMode="auto">
          <a:xfrm>
            <a:off x="6400800" y="4686300"/>
            <a:ext cx="1428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fld id="{C11966EA-E7BE-3D4A-B5EE-8E00AD8828A8}" type="slidenum">
              <a:rPr lang="en-US" altLang="en-US" sz="1050">
                <a:latin typeface="Arial" panose="020B0604020202020204" pitchFamily="34" charset="0"/>
              </a:rPr>
              <a:pPr algn="r">
                <a:spcBef>
                  <a:spcPct val="50000"/>
                </a:spcBef>
              </a:pPr>
              <a:t>48</a:t>
            </a:fld>
            <a:endParaRPr lang="en-US" altLang="en-US" sz="1050">
              <a:latin typeface="Arial" panose="020B0604020202020204" pitchFamily="34" charset="0"/>
            </a:endParaRPr>
          </a:p>
        </p:txBody>
      </p:sp>
      <p:sp>
        <p:nvSpPr>
          <p:cNvPr id="113670" name="Title 10">
            <a:extLst>
              <a:ext uri="{FF2B5EF4-FFF2-40B4-BE49-F238E27FC236}">
                <a16:creationId xmlns:a16="http://schemas.microsoft.com/office/drawing/2014/main" id="{F3465EF7-EECC-5840-85F2-5EB58243EC16}"/>
              </a:ext>
            </a:extLst>
          </p:cNvPr>
          <p:cNvSpPr>
            <a:spLocks noGrp="1"/>
          </p:cNvSpPr>
          <p:nvPr>
            <p:ph type="title" idx="4294967295"/>
          </p:nvPr>
        </p:nvSpPr>
        <p:spPr>
          <a:xfrm>
            <a:off x="1885950" y="342900"/>
            <a:ext cx="5829300" cy="628650"/>
          </a:xfrm>
        </p:spPr>
        <p:txBody>
          <a:bodyPr/>
          <a:lstStyle/>
          <a:p>
            <a:r>
              <a:rPr lang="en-US" altLang="en-US" dirty="0">
                <a:latin typeface="+mn-lt"/>
                <a:ea typeface="ＭＳ Ｐゴシック" panose="020B0600070205080204" pitchFamily="34" charset="-128"/>
              </a:rPr>
              <a:t>Test/Treat Thresholds</a:t>
            </a:r>
          </a:p>
        </p:txBody>
      </p:sp>
      <p:sp>
        <p:nvSpPr>
          <p:cNvPr id="113671" name="Text Placeholder 11">
            <a:extLst>
              <a:ext uri="{FF2B5EF4-FFF2-40B4-BE49-F238E27FC236}">
                <a16:creationId xmlns:a16="http://schemas.microsoft.com/office/drawing/2014/main" id="{A704A9E1-D33A-C54C-B849-6913B23F9CDA}"/>
              </a:ext>
            </a:extLst>
          </p:cNvPr>
          <p:cNvSpPr>
            <a:spLocks noGrp="1"/>
          </p:cNvSpPr>
          <p:nvPr>
            <p:ph type="body" idx="4294967295"/>
          </p:nvPr>
        </p:nvSpPr>
        <p:spPr>
          <a:xfrm>
            <a:off x="1885950" y="2343150"/>
            <a:ext cx="5829300" cy="2457450"/>
          </a:xfrm>
        </p:spPr>
        <p:txBody>
          <a:bodyPr/>
          <a:lstStyle/>
          <a:p>
            <a:r>
              <a:rPr lang="en-US" altLang="en-US" dirty="0">
                <a:ea typeface="ＭＳ Ｐゴシック" panose="020B0600070205080204" pitchFamily="34" charset="-128"/>
              </a:rPr>
              <a:t>If we know the treatment threshold (P</a:t>
            </a:r>
            <a:r>
              <a:rPr lang="en-US" altLang="en-US" baseline="-25000" dirty="0">
                <a:ea typeface="ＭＳ Ｐゴシック" panose="020B0600070205080204" pitchFamily="34" charset="-128"/>
              </a:rPr>
              <a:t>TT</a:t>
            </a:r>
            <a:r>
              <a:rPr lang="en-US" altLang="en-US" dirty="0">
                <a:ea typeface="ＭＳ Ｐゴシック" panose="020B0600070205080204" pitchFamily="34" charset="-128"/>
              </a:rPr>
              <a:t>), we can use LRs to get testing thresholds</a:t>
            </a:r>
          </a:p>
          <a:p>
            <a:endParaRPr lang="en-US" altLang="en-US" dirty="0">
              <a:ea typeface="ＭＳ Ｐゴシック" panose="020B0600070205080204" pitchFamily="34" charset="-128"/>
            </a:endParaRPr>
          </a:p>
        </p:txBody>
      </p:sp>
      <p:sp>
        <p:nvSpPr>
          <p:cNvPr id="113672" name="Text Box 12">
            <a:extLst>
              <a:ext uri="{FF2B5EF4-FFF2-40B4-BE49-F238E27FC236}">
                <a16:creationId xmlns:a16="http://schemas.microsoft.com/office/drawing/2014/main" id="{A74F1691-85F0-7747-8EF1-3AFF2130E5DD}"/>
              </a:ext>
            </a:extLst>
          </p:cNvPr>
          <p:cNvSpPr txBox="1">
            <a:spLocks noChangeArrowheads="1"/>
          </p:cNvSpPr>
          <p:nvPr/>
        </p:nvSpPr>
        <p:spPr bwMode="auto">
          <a:xfrm>
            <a:off x="4102894" y="1688306"/>
            <a:ext cx="50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en-US" altLang="en-US" sz="1800"/>
              <a:t>P</a:t>
            </a:r>
            <a:r>
              <a:rPr kumimoji="1" lang="en-US" altLang="en-US" sz="1800" baseline="-25000"/>
              <a:t>TT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3">
            <a:extLst>
              <a:ext uri="{FF2B5EF4-FFF2-40B4-BE49-F238E27FC236}">
                <a16:creationId xmlns:a16="http://schemas.microsoft.com/office/drawing/2014/main" id="{F2F0DE98-1DA3-6948-B568-97735CE3C4A8}"/>
              </a:ext>
            </a:extLst>
          </p:cNvPr>
          <p:cNvSpPr>
            <a:spLocks noChangeArrowheads="1"/>
          </p:cNvSpPr>
          <p:nvPr/>
        </p:nvSpPr>
        <p:spPr bwMode="auto">
          <a:xfrm>
            <a:off x="2286000" y="1200150"/>
            <a:ext cx="2000250" cy="514350"/>
          </a:xfrm>
          <a:prstGeom prst="rect">
            <a:avLst/>
          </a:prstGeom>
          <a:solidFill>
            <a:schemeClr val="accent2"/>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1800">
              <a:latin typeface="+mn-lt"/>
              <a:ea typeface="+mn-ea"/>
            </a:endParaRPr>
          </a:p>
        </p:txBody>
      </p:sp>
      <p:sp>
        <p:nvSpPr>
          <p:cNvPr id="9225" name="Rectangle 5">
            <a:extLst>
              <a:ext uri="{FF2B5EF4-FFF2-40B4-BE49-F238E27FC236}">
                <a16:creationId xmlns:a16="http://schemas.microsoft.com/office/drawing/2014/main" id="{64EFA5E4-A4AF-C54E-B73B-2D5441A9F0CB}"/>
              </a:ext>
            </a:extLst>
          </p:cNvPr>
          <p:cNvSpPr>
            <a:spLocks noChangeArrowheads="1"/>
          </p:cNvSpPr>
          <p:nvPr/>
        </p:nvSpPr>
        <p:spPr bwMode="auto">
          <a:xfrm>
            <a:off x="4286250" y="1200150"/>
            <a:ext cx="2686050" cy="514350"/>
          </a:xfrm>
          <a:prstGeom prst="rect">
            <a:avLst/>
          </a:prstGeom>
          <a:solidFill>
            <a:srgbClr val="FF00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1800">
              <a:latin typeface="+mn-lt"/>
              <a:ea typeface="+mn-ea"/>
            </a:endParaRPr>
          </a:p>
        </p:txBody>
      </p:sp>
      <p:sp>
        <p:nvSpPr>
          <p:cNvPr id="115715" name="Text Box 6">
            <a:extLst>
              <a:ext uri="{FF2B5EF4-FFF2-40B4-BE49-F238E27FC236}">
                <a16:creationId xmlns:a16="http://schemas.microsoft.com/office/drawing/2014/main" id="{8DD79D87-A8EA-C440-AAF7-DBE1B9324F15}"/>
              </a:ext>
            </a:extLst>
          </p:cNvPr>
          <p:cNvSpPr txBox="1">
            <a:spLocks noChangeArrowheads="1"/>
          </p:cNvSpPr>
          <p:nvPr/>
        </p:nvSpPr>
        <p:spPr bwMode="auto">
          <a:xfrm>
            <a:off x="2286001" y="1257300"/>
            <a:ext cx="9348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solidFill>
                  <a:srgbClr val="FFFF00"/>
                </a:solidFill>
              </a:rPr>
              <a:t>No treat</a:t>
            </a:r>
          </a:p>
        </p:txBody>
      </p:sp>
      <p:sp>
        <p:nvSpPr>
          <p:cNvPr id="17431" name="Text Box 8">
            <a:extLst>
              <a:ext uri="{FF2B5EF4-FFF2-40B4-BE49-F238E27FC236}">
                <a16:creationId xmlns:a16="http://schemas.microsoft.com/office/drawing/2014/main" id="{F93D841F-EB8A-0948-B8D2-101CF52A6AB5}"/>
              </a:ext>
            </a:extLst>
          </p:cNvPr>
          <p:cNvSpPr txBox="1">
            <a:spLocks noChangeArrowheads="1"/>
          </p:cNvSpPr>
          <p:nvPr/>
        </p:nvSpPr>
        <p:spPr bwMode="auto">
          <a:xfrm>
            <a:off x="5910263" y="1265635"/>
            <a:ext cx="663836" cy="369332"/>
          </a:xfrm>
          <a:prstGeom prst="rect">
            <a:avLst/>
          </a:prstGeom>
          <a:noFill/>
          <a:ln w="9525">
            <a:noFill/>
            <a:miter lim="800000"/>
            <a:headEnd/>
            <a:tailEnd/>
          </a:ln>
        </p:spPr>
        <p:txBody>
          <a:bodyPr wrap="none">
            <a:spAutoFit/>
          </a:bodyPr>
          <a:lstStyle/>
          <a:p>
            <a:pPr eaLnBrk="0" hangingPunct="0">
              <a:defRPr/>
            </a:pPr>
            <a:r>
              <a:rPr lang="en-US" sz="1800" dirty="0">
                <a:solidFill>
                  <a:srgbClr val="FFFF00"/>
                </a:solidFill>
                <a:latin typeface="+mj-lt"/>
                <a:ea typeface="+mn-ea"/>
              </a:rPr>
              <a:t>Treat</a:t>
            </a:r>
          </a:p>
        </p:txBody>
      </p:sp>
      <p:sp>
        <p:nvSpPr>
          <p:cNvPr id="115717" name="Slide Number Placeholder 29">
            <a:extLst>
              <a:ext uri="{FF2B5EF4-FFF2-40B4-BE49-F238E27FC236}">
                <a16:creationId xmlns:a16="http://schemas.microsoft.com/office/drawing/2014/main" id="{8C809739-2A09-1147-9455-2A97ACAACDE6}"/>
              </a:ext>
            </a:extLst>
          </p:cNvPr>
          <p:cNvSpPr txBox="1">
            <a:spLocks noGrp="1"/>
          </p:cNvSpPr>
          <p:nvPr/>
        </p:nvSpPr>
        <p:spPr bwMode="auto">
          <a:xfrm>
            <a:off x="6400800" y="4686300"/>
            <a:ext cx="1428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fld id="{27F0AA6E-09EC-FD4D-B2F7-59C59375300A}" type="slidenum">
              <a:rPr lang="en-US" altLang="en-US" sz="1050">
                <a:latin typeface="Arial" panose="020B0604020202020204" pitchFamily="34" charset="0"/>
              </a:rPr>
              <a:pPr algn="r">
                <a:spcBef>
                  <a:spcPct val="50000"/>
                </a:spcBef>
              </a:pPr>
              <a:t>49</a:t>
            </a:fld>
            <a:endParaRPr lang="en-US" altLang="en-US" sz="1050">
              <a:latin typeface="Arial" panose="020B0604020202020204" pitchFamily="34" charset="0"/>
            </a:endParaRPr>
          </a:p>
        </p:txBody>
      </p:sp>
      <p:sp>
        <p:nvSpPr>
          <p:cNvPr id="115718" name="Title 10">
            <a:extLst>
              <a:ext uri="{FF2B5EF4-FFF2-40B4-BE49-F238E27FC236}">
                <a16:creationId xmlns:a16="http://schemas.microsoft.com/office/drawing/2014/main" id="{02037AB1-8430-0543-B6BB-59A095E5E077}"/>
              </a:ext>
            </a:extLst>
          </p:cNvPr>
          <p:cNvSpPr>
            <a:spLocks noGrp="1"/>
          </p:cNvSpPr>
          <p:nvPr>
            <p:ph type="title" idx="4294967295"/>
          </p:nvPr>
        </p:nvSpPr>
        <p:spPr>
          <a:xfrm>
            <a:off x="2000250" y="114300"/>
            <a:ext cx="5829300" cy="514350"/>
          </a:xfrm>
        </p:spPr>
        <p:txBody>
          <a:bodyPr/>
          <a:lstStyle/>
          <a:p>
            <a:r>
              <a:rPr lang="en-US" altLang="en-US" sz="3000" dirty="0">
                <a:latin typeface="+mn-lt"/>
                <a:ea typeface="ＭＳ Ｐゴシック" panose="020B0600070205080204" pitchFamily="34" charset="-128"/>
              </a:rPr>
              <a:t>Test/Treat Thresholds</a:t>
            </a:r>
          </a:p>
        </p:txBody>
      </p:sp>
      <p:sp>
        <p:nvSpPr>
          <p:cNvPr id="92168" name="Text Placeholder 11">
            <a:extLst>
              <a:ext uri="{FF2B5EF4-FFF2-40B4-BE49-F238E27FC236}">
                <a16:creationId xmlns:a16="http://schemas.microsoft.com/office/drawing/2014/main" id="{146987ED-E23F-D944-A718-BE05F6404D98}"/>
              </a:ext>
            </a:extLst>
          </p:cNvPr>
          <p:cNvSpPr>
            <a:spLocks noGrp="1"/>
          </p:cNvSpPr>
          <p:nvPr>
            <p:ph type="body" idx="4294967295"/>
          </p:nvPr>
        </p:nvSpPr>
        <p:spPr>
          <a:xfrm>
            <a:off x="1314450" y="2286000"/>
            <a:ext cx="7067550" cy="2457450"/>
          </a:xfrm>
        </p:spPr>
        <p:txBody>
          <a:bodyPr/>
          <a:lstStyle/>
          <a:p>
            <a:r>
              <a:rPr lang="en-US" altLang="en-US" dirty="0">
                <a:ea typeface="ＭＳ Ｐゴシック" panose="020B0600070205080204" pitchFamily="34" charset="-128"/>
              </a:rPr>
              <a:t>Use LR+ to find P below which, even if the test is +, you won’</a:t>
            </a:r>
            <a:r>
              <a:rPr lang="en-US" altLang="ja-JP" dirty="0">
                <a:ea typeface="ＭＳ Ｐゴシック" panose="020B0600070205080204" pitchFamily="34" charset="-128"/>
              </a:rPr>
              <a:t>t exceed P</a:t>
            </a:r>
            <a:r>
              <a:rPr lang="en-US" altLang="ja-JP" baseline="-25000" dirty="0">
                <a:ea typeface="ＭＳ Ｐゴシック" panose="020B0600070205080204" pitchFamily="34" charset="-128"/>
              </a:rPr>
              <a:t>TT</a:t>
            </a:r>
          </a:p>
          <a:p>
            <a:r>
              <a:rPr lang="en-US" altLang="en-US" dirty="0">
                <a:ea typeface="ＭＳ Ｐゴシック" panose="020B0600070205080204" pitchFamily="34" charset="-128"/>
              </a:rPr>
              <a:t>Use LR− to find P above which, even if the test is −, you won’</a:t>
            </a:r>
            <a:r>
              <a:rPr lang="en-US" altLang="ja-JP" dirty="0">
                <a:ea typeface="ＭＳ Ｐゴシック" panose="020B0600070205080204" pitchFamily="34" charset="-128"/>
              </a:rPr>
              <a:t>t go lower than P</a:t>
            </a:r>
            <a:r>
              <a:rPr lang="en-US" altLang="ja-JP" baseline="-25000" dirty="0">
                <a:ea typeface="ＭＳ Ｐゴシック" panose="020B0600070205080204" pitchFamily="34" charset="-128"/>
              </a:rPr>
              <a:t>TT</a:t>
            </a:r>
          </a:p>
          <a:p>
            <a:r>
              <a:rPr lang="en-US" altLang="en-US" dirty="0">
                <a:ea typeface="ＭＳ Ｐゴシック" panose="020B0600070205080204" pitchFamily="34" charset="-128"/>
              </a:rPr>
              <a:t>This defines the testing zone (for a costless test)</a:t>
            </a:r>
          </a:p>
        </p:txBody>
      </p:sp>
      <p:sp>
        <p:nvSpPr>
          <p:cNvPr id="115720" name="Text Box 9">
            <a:extLst>
              <a:ext uri="{FF2B5EF4-FFF2-40B4-BE49-F238E27FC236}">
                <a16:creationId xmlns:a16="http://schemas.microsoft.com/office/drawing/2014/main" id="{8CA3BFA1-396F-0744-BC40-308FD92CE355}"/>
              </a:ext>
            </a:extLst>
          </p:cNvPr>
          <p:cNvSpPr txBox="1">
            <a:spLocks noChangeArrowheads="1"/>
          </p:cNvSpPr>
          <p:nvPr/>
        </p:nvSpPr>
        <p:spPr bwMode="auto">
          <a:xfrm>
            <a:off x="4102894" y="1688306"/>
            <a:ext cx="50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en-US" altLang="en-US" sz="1800"/>
              <a:t>P</a:t>
            </a:r>
            <a:r>
              <a:rPr kumimoji="1" lang="en-US" altLang="en-US" sz="1800" baseline="-25000"/>
              <a:t>TT</a:t>
            </a:r>
          </a:p>
        </p:txBody>
      </p:sp>
      <p:sp>
        <p:nvSpPr>
          <p:cNvPr id="92170" name="Line 10">
            <a:extLst>
              <a:ext uri="{FF2B5EF4-FFF2-40B4-BE49-F238E27FC236}">
                <a16:creationId xmlns:a16="http://schemas.microsoft.com/office/drawing/2014/main" id="{283DF911-BD3A-C14A-9121-0B1B09989198}"/>
              </a:ext>
            </a:extLst>
          </p:cNvPr>
          <p:cNvSpPr>
            <a:spLocks noChangeShapeType="1"/>
          </p:cNvSpPr>
          <p:nvPr/>
        </p:nvSpPr>
        <p:spPr bwMode="auto">
          <a:xfrm>
            <a:off x="3200400" y="1028700"/>
            <a:ext cx="1085850" cy="0"/>
          </a:xfrm>
          <a:prstGeom prst="line">
            <a:avLst/>
          </a:prstGeom>
          <a:noFill/>
          <a:ln w="825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a:p>
        </p:txBody>
      </p:sp>
      <p:sp>
        <p:nvSpPr>
          <p:cNvPr id="92171" name="Line 11">
            <a:extLst>
              <a:ext uri="{FF2B5EF4-FFF2-40B4-BE49-F238E27FC236}">
                <a16:creationId xmlns:a16="http://schemas.microsoft.com/office/drawing/2014/main" id="{6A02EC60-D042-574A-9AA7-E77CB5FC93BE}"/>
              </a:ext>
            </a:extLst>
          </p:cNvPr>
          <p:cNvSpPr>
            <a:spLocks noChangeShapeType="1"/>
          </p:cNvSpPr>
          <p:nvPr/>
        </p:nvSpPr>
        <p:spPr bwMode="auto">
          <a:xfrm flipH="1">
            <a:off x="4286250" y="1028700"/>
            <a:ext cx="1543050" cy="0"/>
          </a:xfrm>
          <a:prstGeom prst="line">
            <a:avLst/>
          </a:prstGeom>
          <a:noFill/>
          <a:ln w="825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a:p>
        </p:txBody>
      </p:sp>
      <p:sp>
        <p:nvSpPr>
          <p:cNvPr id="92172" name="Text Box 12">
            <a:extLst>
              <a:ext uri="{FF2B5EF4-FFF2-40B4-BE49-F238E27FC236}">
                <a16:creationId xmlns:a16="http://schemas.microsoft.com/office/drawing/2014/main" id="{247A4CCB-05C0-5744-80ED-4C58FEB6CA66}"/>
              </a:ext>
            </a:extLst>
          </p:cNvPr>
          <p:cNvSpPr txBox="1">
            <a:spLocks noChangeArrowheads="1"/>
          </p:cNvSpPr>
          <p:nvPr/>
        </p:nvSpPr>
        <p:spPr bwMode="auto">
          <a:xfrm>
            <a:off x="3371850" y="685800"/>
            <a:ext cx="628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kumimoji="1" lang="en-US" altLang="en-US" sz="1800"/>
              <a:t>LR+</a:t>
            </a:r>
          </a:p>
        </p:txBody>
      </p:sp>
      <p:sp>
        <p:nvSpPr>
          <p:cNvPr id="92173" name="Text Box 13">
            <a:extLst>
              <a:ext uri="{FF2B5EF4-FFF2-40B4-BE49-F238E27FC236}">
                <a16:creationId xmlns:a16="http://schemas.microsoft.com/office/drawing/2014/main" id="{5BC206F9-FBE4-3D4C-9F83-3244342DBB1B}"/>
              </a:ext>
            </a:extLst>
          </p:cNvPr>
          <p:cNvSpPr txBox="1">
            <a:spLocks noChangeArrowheads="1"/>
          </p:cNvSpPr>
          <p:nvPr/>
        </p:nvSpPr>
        <p:spPr bwMode="auto">
          <a:xfrm>
            <a:off x="4914900" y="685800"/>
            <a:ext cx="628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kumimoji="1" lang="en-US" altLang="en-US" sz="1800"/>
              <a:t>LR</a:t>
            </a:r>
            <a:r>
              <a:rPr lang="en-US" altLang="en-US" sz="1800"/>
              <a:t>−</a:t>
            </a:r>
            <a:endParaRPr kumimoji="1" lang="en-US" altLang="en-US" sz="1800"/>
          </a:p>
        </p:txBody>
      </p:sp>
      <p:sp>
        <p:nvSpPr>
          <p:cNvPr id="9224" name="Rectangle 4">
            <a:extLst>
              <a:ext uri="{FF2B5EF4-FFF2-40B4-BE49-F238E27FC236}">
                <a16:creationId xmlns:a16="http://schemas.microsoft.com/office/drawing/2014/main" id="{416B0FB6-7E2E-2748-AA6E-AE16EC64927D}"/>
              </a:ext>
            </a:extLst>
          </p:cNvPr>
          <p:cNvSpPr>
            <a:spLocks noChangeArrowheads="1"/>
          </p:cNvSpPr>
          <p:nvPr/>
        </p:nvSpPr>
        <p:spPr bwMode="auto">
          <a:xfrm>
            <a:off x="3200400" y="1200150"/>
            <a:ext cx="2628900" cy="51435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1800">
              <a:latin typeface="+mn-lt"/>
              <a:ea typeface="+mn-ea"/>
            </a:endParaRPr>
          </a:p>
        </p:txBody>
      </p:sp>
      <p:sp>
        <p:nvSpPr>
          <p:cNvPr id="17432" name="Text Box 7">
            <a:extLst>
              <a:ext uri="{FF2B5EF4-FFF2-40B4-BE49-F238E27FC236}">
                <a16:creationId xmlns:a16="http://schemas.microsoft.com/office/drawing/2014/main" id="{6DE2DB8D-5DC8-1C4F-B472-41E7DBE64CD8}"/>
              </a:ext>
            </a:extLst>
          </p:cNvPr>
          <p:cNvSpPr txBox="1">
            <a:spLocks noChangeArrowheads="1"/>
          </p:cNvSpPr>
          <p:nvPr/>
        </p:nvSpPr>
        <p:spPr bwMode="auto">
          <a:xfrm>
            <a:off x="4400550" y="1257300"/>
            <a:ext cx="627460" cy="369332"/>
          </a:xfrm>
          <a:prstGeom prst="rect">
            <a:avLst/>
          </a:prstGeom>
          <a:noFill/>
          <a:ln w="9525">
            <a:noFill/>
            <a:miter lim="800000"/>
            <a:headEnd/>
            <a:tailEnd/>
          </a:ln>
        </p:spPr>
        <p:txBody>
          <a:bodyPr>
            <a:spAutoFit/>
          </a:bodyPr>
          <a:lstStyle/>
          <a:p>
            <a:pPr eaLnBrk="0" hangingPunct="0">
              <a:defRPr/>
            </a:pPr>
            <a:r>
              <a:rPr lang="en-US" sz="1800" dirty="0">
                <a:solidFill>
                  <a:schemeClr val="bg1">
                    <a:lumMod val="10000"/>
                  </a:schemeClr>
                </a:solidFill>
                <a:latin typeface="Georgia" pitchFamily="18" charset="0"/>
                <a:ea typeface="+mn-ea"/>
              </a:rPr>
              <a:t>Test</a:t>
            </a:r>
          </a:p>
        </p:txBody>
      </p:sp>
      <p:sp>
        <p:nvSpPr>
          <p:cNvPr id="115727" name="Line 17">
            <a:extLst>
              <a:ext uri="{FF2B5EF4-FFF2-40B4-BE49-F238E27FC236}">
                <a16:creationId xmlns:a16="http://schemas.microsoft.com/office/drawing/2014/main" id="{4C52B2F0-60C9-0F4D-8F31-8ED342EC5B62}"/>
              </a:ext>
            </a:extLst>
          </p:cNvPr>
          <p:cNvSpPr>
            <a:spLocks noChangeShapeType="1"/>
          </p:cNvSpPr>
          <p:nvPr/>
        </p:nvSpPr>
        <p:spPr bwMode="auto">
          <a:xfrm>
            <a:off x="4286250" y="1028700"/>
            <a:ext cx="0" cy="6858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7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68">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21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68">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build="p"/>
      <p:bldP spid="92172" grpId="0"/>
      <p:bldP spid="92173" grpId="0"/>
      <p:bldP spid="9224" grpId="0" animBg="1"/>
      <p:bldP spid="174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2767A-A0A5-924E-98BF-4644C62A954F}"/>
              </a:ext>
            </a:extLst>
          </p:cNvPr>
          <p:cNvSpPr>
            <a:spLocks noGrp="1"/>
          </p:cNvSpPr>
          <p:nvPr>
            <p:ph type="title"/>
          </p:nvPr>
        </p:nvSpPr>
        <p:spPr/>
        <p:txBody>
          <a:bodyPr/>
          <a:lstStyle/>
          <a:p>
            <a:r>
              <a:rPr lang="en-US" sz="4000" b="1" dirty="0">
                <a:latin typeface="+mn-lt"/>
              </a:rPr>
              <a:t>Definitions</a:t>
            </a:r>
          </a:p>
        </p:txBody>
      </p:sp>
      <p:sp>
        <p:nvSpPr>
          <p:cNvPr id="4" name="Slide Number Placeholder 3">
            <a:extLst>
              <a:ext uri="{FF2B5EF4-FFF2-40B4-BE49-F238E27FC236}">
                <a16:creationId xmlns:a16="http://schemas.microsoft.com/office/drawing/2014/main" id="{3419892B-794F-D540-9396-D1822DE94D22}"/>
              </a:ext>
            </a:extLst>
          </p:cNvPr>
          <p:cNvSpPr>
            <a:spLocks noGrp="1"/>
          </p:cNvSpPr>
          <p:nvPr>
            <p:ph type="sldNum" sz="quarter" idx="12"/>
          </p:nvPr>
        </p:nvSpPr>
        <p:spPr/>
        <p:txBody>
          <a:bodyPr/>
          <a:lstStyle/>
          <a:p>
            <a:fld id="{5967730F-64A0-5A46-A43B-62FCE09E4598}" type="slidenum">
              <a:rPr lang="en-US" altLang="en-US" smtClean="0"/>
              <a:pPr/>
              <a:t>5</a:t>
            </a:fld>
            <a:endParaRPr lang="en-US" altLang="en-US"/>
          </a:p>
        </p:txBody>
      </p:sp>
    </p:spTree>
    <p:extLst>
      <p:ext uri="{BB962C8B-B14F-4D97-AF65-F5344CB8AC3E}">
        <p14:creationId xmlns:p14="http://schemas.microsoft.com/office/powerpoint/2010/main" val="30886705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3">
            <a:extLst>
              <a:ext uri="{FF2B5EF4-FFF2-40B4-BE49-F238E27FC236}">
                <a16:creationId xmlns:a16="http://schemas.microsoft.com/office/drawing/2014/main" id="{A9270C09-F0D9-C544-B285-2FAB1BC4AD31}"/>
              </a:ext>
            </a:extLst>
          </p:cNvPr>
          <p:cNvSpPr>
            <a:spLocks noChangeArrowheads="1"/>
          </p:cNvSpPr>
          <p:nvPr/>
        </p:nvSpPr>
        <p:spPr bwMode="auto">
          <a:xfrm>
            <a:off x="2286000" y="1200150"/>
            <a:ext cx="2000250" cy="514350"/>
          </a:xfrm>
          <a:prstGeom prst="rect">
            <a:avLst/>
          </a:prstGeom>
          <a:solidFill>
            <a:schemeClr val="accent2"/>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1800">
              <a:latin typeface="+mn-lt"/>
              <a:ea typeface="+mn-ea"/>
            </a:endParaRPr>
          </a:p>
        </p:txBody>
      </p:sp>
      <p:sp>
        <p:nvSpPr>
          <p:cNvPr id="9225" name="Rectangle 5">
            <a:extLst>
              <a:ext uri="{FF2B5EF4-FFF2-40B4-BE49-F238E27FC236}">
                <a16:creationId xmlns:a16="http://schemas.microsoft.com/office/drawing/2014/main" id="{B61BB4DC-A36F-3249-8AB2-023195779C5B}"/>
              </a:ext>
            </a:extLst>
          </p:cNvPr>
          <p:cNvSpPr>
            <a:spLocks noChangeArrowheads="1"/>
          </p:cNvSpPr>
          <p:nvPr/>
        </p:nvSpPr>
        <p:spPr bwMode="auto">
          <a:xfrm>
            <a:off x="4286250" y="1200150"/>
            <a:ext cx="2686050" cy="514350"/>
          </a:xfrm>
          <a:prstGeom prst="rect">
            <a:avLst/>
          </a:prstGeom>
          <a:solidFill>
            <a:srgbClr val="FF00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1800">
              <a:latin typeface="+mn-lt"/>
              <a:ea typeface="+mn-ea"/>
            </a:endParaRPr>
          </a:p>
        </p:txBody>
      </p:sp>
      <p:sp>
        <p:nvSpPr>
          <p:cNvPr id="117763" name="Text Box 6">
            <a:extLst>
              <a:ext uri="{FF2B5EF4-FFF2-40B4-BE49-F238E27FC236}">
                <a16:creationId xmlns:a16="http://schemas.microsoft.com/office/drawing/2014/main" id="{68C58BB1-633C-2D4D-B849-1EB49C7ED8DF}"/>
              </a:ext>
            </a:extLst>
          </p:cNvPr>
          <p:cNvSpPr txBox="1">
            <a:spLocks noChangeArrowheads="1"/>
          </p:cNvSpPr>
          <p:nvPr/>
        </p:nvSpPr>
        <p:spPr bwMode="auto">
          <a:xfrm>
            <a:off x="2286001" y="1257300"/>
            <a:ext cx="9348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solidFill>
                  <a:srgbClr val="FFFF00"/>
                </a:solidFill>
              </a:rPr>
              <a:t>No treat</a:t>
            </a:r>
          </a:p>
        </p:txBody>
      </p:sp>
      <p:sp>
        <p:nvSpPr>
          <p:cNvPr id="17431" name="Text Box 8">
            <a:extLst>
              <a:ext uri="{FF2B5EF4-FFF2-40B4-BE49-F238E27FC236}">
                <a16:creationId xmlns:a16="http://schemas.microsoft.com/office/drawing/2014/main" id="{2C878A59-271B-9D4C-988F-1D4A8E0D235B}"/>
              </a:ext>
            </a:extLst>
          </p:cNvPr>
          <p:cNvSpPr txBox="1">
            <a:spLocks noChangeArrowheads="1"/>
          </p:cNvSpPr>
          <p:nvPr/>
        </p:nvSpPr>
        <p:spPr bwMode="auto">
          <a:xfrm>
            <a:off x="5910263" y="1265635"/>
            <a:ext cx="663836" cy="369332"/>
          </a:xfrm>
          <a:prstGeom prst="rect">
            <a:avLst/>
          </a:prstGeom>
          <a:noFill/>
          <a:ln w="9525">
            <a:noFill/>
            <a:miter lim="800000"/>
            <a:headEnd/>
            <a:tailEnd/>
          </a:ln>
        </p:spPr>
        <p:txBody>
          <a:bodyPr wrap="none">
            <a:spAutoFit/>
          </a:bodyPr>
          <a:lstStyle/>
          <a:p>
            <a:pPr eaLnBrk="0" hangingPunct="0">
              <a:defRPr/>
            </a:pPr>
            <a:r>
              <a:rPr lang="en-US" sz="1800" dirty="0">
                <a:solidFill>
                  <a:srgbClr val="FFFF00"/>
                </a:solidFill>
                <a:latin typeface="+mj-lt"/>
                <a:ea typeface="+mn-ea"/>
              </a:rPr>
              <a:t>Treat</a:t>
            </a:r>
          </a:p>
        </p:txBody>
      </p:sp>
      <p:sp>
        <p:nvSpPr>
          <p:cNvPr id="117765" name="Slide Number Placeholder 29">
            <a:extLst>
              <a:ext uri="{FF2B5EF4-FFF2-40B4-BE49-F238E27FC236}">
                <a16:creationId xmlns:a16="http://schemas.microsoft.com/office/drawing/2014/main" id="{927DEB91-9777-EC49-BD24-3250BCD12C5B}"/>
              </a:ext>
            </a:extLst>
          </p:cNvPr>
          <p:cNvSpPr txBox="1">
            <a:spLocks noGrp="1"/>
          </p:cNvSpPr>
          <p:nvPr/>
        </p:nvSpPr>
        <p:spPr bwMode="auto">
          <a:xfrm>
            <a:off x="6400800" y="4686300"/>
            <a:ext cx="14287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fld id="{563D59FD-E690-094B-8BB0-CB61EC6590FD}" type="slidenum">
              <a:rPr lang="en-US" altLang="en-US" sz="1050">
                <a:latin typeface="Arial" panose="020B0604020202020204" pitchFamily="34" charset="0"/>
              </a:rPr>
              <a:pPr algn="r">
                <a:spcBef>
                  <a:spcPct val="50000"/>
                </a:spcBef>
              </a:pPr>
              <a:t>50</a:t>
            </a:fld>
            <a:endParaRPr lang="en-US" altLang="en-US" sz="1050">
              <a:latin typeface="Arial" panose="020B0604020202020204" pitchFamily="34" charset="0"/>
            </a:endParaRPr>
          </a:p>
        </p:txBody>
      </p:sp>
      <p:sp>
        <p:nvSpPr>
          <p:cNvPr id="117766" name="Title 10">
            <a:extLst>
              <a:ext uri="{FF2B5EF4-FFF2-40B4-BE49-F238E27FC236}">
                <a16:creationId xmlns:a16="http://schemas.microsoft.com/office/drawing/2014/main" id="{8FCB9357-447B-0642-8E0A-0485AC78E20F}"/>
              </a:ext>
            </a:extLst>
          </p:cNvPr>
          <p:cNvSpPr>
            <a:spLocks noGrp="1"/>
          </p:cNvSpPr>
          <p:nvPr>
            <p:ph type="title" idx="4294967295"/>
          </p:nvPr>
        </p:nvSpPr>
        <p:spPr>
          <a:xfrm>
            <a:off x="1943100" y="0"/>
            <a:ext cx="5829300" cy="571500"/>
          </a:xfrm>
        </p:spPr>
        <p:txBody>
          <a:bodyPr/>
          <a:lstStyle/>
          <a:p>
            <a:r>
              <a:rPr lang="en-US" altLang="en-US" sz="3000" dirty="0">
                <a:latin typeface="+mn-lt"/>
                <a:ea typeface="ＭＳ Ｐゴシック" panose="020B0600070205080204" pitchFamily="34" charset="-128"/>
              </a:rPr>
              <a:t>Test/Treat Thresholds</a:t>
            </a:r>
          </a:p>
        </p:txBody>
      </p:sp>
      <p:sp>
        <p:nvSpPr>
          <p:cNvPr id="117767" name="Text Placeholder 11">
            <a:extLst>
              <a:ext uri="{FF2B5EF4-FFF2-40B4-BE49-F238E27FC236}">
                <a16:creationId xmlns:a16="http://schemas.microsoft.com/office/drawing/2014/main" id="{F6D64FA5-A65E-7E4C-A28F-FA4827688B50}"/>
              </a:ext>
            </a:extLst>
          </p:cNvPr>
          <p:cNvSpPr>
            <a:spLocks noGrp="1"/>
          </p:cNvSpPr>
          <p:nvPr>
            <p:ph type="body" idx="4294967295"/>
          </p:nvPr>
        </p:nvSpPr>
        <p:spPr>
          <a:xfrm>
            <a:off x="1295400" y="2114550"/>
            <a:ext cx="7391400" cy="2457450"/>
          </a:xfrm>
        </p:spPr>
        <p:txBody>
          <a:bodyPr/>
          <a:lstStyle/>
          <a:p>
            <a:r>
              <a:rPr lang="en-US" altLang="en-US" dirty="0">
                <a:ea typeface="ＭＳ Ｐゴシック" panose="020B0600070205080204" pitchFamily="34" charset="-128"/>
              </a:rPr>
              <a:t>Algebra is very simple</a:t>
            </a:r>
          </a:p>
          <a:p>
            <a:pPr lvl="1"/>
            <a:r>
              <a:rPr lang="en-US" altLang="en-US" dirty="0">
                <a:ea typeface="ＭＳ Ｐゴシック" panose="020B0600070205080204" pitchFamily="34" charset="-128"/>
              </a:rPr>
              <a:t>No treat/test threshold odds = Treatment threshold odds/LR+</a:t>
            </a:r>
          </a:p>
          <a:p>
            <a:pPr lvl="1"/>
            <a:r>
              <a:rPr lang="en-US" altLang="en-US" dirty="0">
                <a:ea typeface="ＭＳ Ｐゴシック" panose="020B0600070205080204" pitchFamily="34" charset="-128"/>
              </a:rPr>
              <a:t>Test/Treat threshold odds = Treatment threshold odds /LR−</a:t>
            </a:r>
          </a:p>
          <a:p>
            <a:r>
              <a:rPr lang="en-US" altLang="en-US" dirty="0">
                <a:ea typeface="ＭＳ Ｐゴシック" panose="020B0600070205080204" pitchFamily="34" charset="-128"/>
              </a:rPr>
              <a:t>Things get only a little more complicated when you factor in the cost of the test </a:t>
            </a:r>
          </a:p>
        </p:txBody>
      </p:sp>
      <p:sp>
        <p:nvSpPr>
          <p:cNvPr id="117768" name="Text Box 9">
            <a:extLst>
              <a:ext uri="{FF2B5EF4-FFF2-40B4-BE49-F238E27FC236}">
                <a16:creationId xmlns:a16="http://schemas.microsoft.com/office/drawing/2014/main" id="{BEA26C3A-43C6-8E4D-8BD0-30A91F579A31}"/>
              </a:ext>
            </a:extLst>
          </p:cNvPr>
          <p:cNvSpPr txBox="1">
            <a:spLocks noChangeArrowheads="1"/>
          </p:cNvSpPr>
          <p:nvPr/>
        </p:nvSpPr>
        <p:spPr bwMode="auto">
          <a:xfrm>
            <a:off x="4102894" y="1688306"/>
            <a:ext cx="5020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en-US" altLang="en-US" sz="1800"/>
              <a:t>P</a:t>
            </a:r>
            <a:r>
              <a:rPr kumimoji="1" lang="en-US" altLang="en-US" sz="1800" baseline="-25000"/>
              <a:t>TT</a:t>
            </a:r>
          </a:p>
        </p:txBody>
      </p:sp>
      <p:sp>
        <p:nvSpPr>
          <p:cNvPr id="117769" name="Line 10">
            <a:extLst>
              <a:ext uri="{FF2B5EF4-FFF2-40B4-BE49-F238E27FC236}">
                <a16:creationId xmlns:a16="http://schemas.microsoft.com/office/drawing/2014/main" id="{EFE291E7-280D-C848-BB90-F3BADCA5122D}"/>
              </a:ext>
            </a:extLst>
          </p:cNvPr>
          <p:cNvSpPr>
            <a:spLocks noChangeShapeType="1"/>
          </p:cNvSpPr>
          <p:nvPr/>
        </p:nvSpPr>
        <p:spPr bwMode="auto">
          <a:xfrm>
            <a:off x="3200400" y="1028700"/>
            <a:ext cx="1085850" cy="0"/>
          </a:xfrm>
          <a:prstGeom prst="line">
            <a:avLst/>
          </a:prstGeom>
          <a:noFill/>
          <a:ln w="825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a:p>
        </p:txBody>
      </p:sp>
      <p:sp>
        <p:nvSpPr>
          <p:cNvPr id="117770" name="Line 11">
            <a:extLst>
              <a:ext uri="{FF2B5EF4-FFF2-40B4-BE49-F238E27FC236}">
                <a16:creationId xmlns:a16="http://schemas.microsoft.com/office/drawing/2014/main" id="{27F2DB22-90F0-3C49-808D-A711E98FD211}"/>
              </a:ext>
            </a:extLst>
          </p:cNvPr>
          <p:cNvSpPr>
            <a:spLocks noChangeShapeType="1"/>
          </p:cNvSpPr>
          <p:nvPr/>
        </p:nvSpPr>
        <p:spPr bwMode="auto">
          <a:xfrm flipH="1">
            <a:off x="4286250" y="1028700"/>
            <a:ext cx="1543050" cy="0"/>
          </a:xfrm>
          <a:prstGeom prst="line">
            <a:avLst/>
          </a:prstGeom>
          <a:noFill/>
          <a:ln w="825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a:p>
        </p:txBody>
      </p:sp>
      <p:sp>
        <p:nvSpPr>
          <p:cNvPr id="117771" name="Text Box 12">
            <a:extLst>
              <a:ext uri="{FF2B5EF4-FFF2-40B4-BE49-F238E27FC236}">
                <a16:creationId xmlns:a16="http://schemas.microsoft.com/office/drawing/2014/main" id="{34548DE3-73CE-2641-806E-9540949FF7A6}"/>
              </a:ext>
            </a:extLst>
          </p:cNvPr>
          <p:cNvSpPr txBox="1">
            <a:spLocks noChangeArrowheads="1"/>
          </p:cNvSpPr>
          <p:nvPr/>
        </p:nvSpPr>
        <p:spPr bwMode="auto">
          <a:xfrm>
            <a:off x="3371850" y="685800"/>
            <a:ext cx="628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kumimoji="1" lang="en-US" altLang="en-US" sz="1800"/>
              <a:t>LR+</a:t>
            </a:r>
          </a:p>
        </p:txBody>
      </p:sp>
      <p:sp>
        <p:nvSpPr>
          <p:cNvPr id="117772" name="Text Box 13">
            <a:extLst>
              <a:ext uri="{FF2B5EF4-FFF2-40B4-BE49-F238E27FC236}">
                <a16:creationId xmlns:a16="http://schemas.microsoft.com/office/drawing/2014/main" id="{33A11CB8-74B5-FA40-B507-A327C71C4585}"/>
              </a:ext>
            </a:extLst>
          </p:cNvPr>
          <p:cNvSpPr txBox="1">
            <a:spLocks noChangeArrowheads="1"/>
          </p:cNvSpPr>
          <p:nvPr/>
        </p:nvSpPr>
        <p:spPr bwMode="auto">
          <a:xfrm>
            <a:off x="4914900" y="685800"/>
            <a:ext cx="6286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kumimoji="1" lang="en-US" altLang="en-US" sz="1800"/>
              <a:t>LR</a:t>
            </a:r>
            <a:r>
              <a:rPr lang="en-US" altLang="en-US" sz="1800"/>
              <a:t>−</a:t>
            </a:r>
            <a:endParaRPr kumimoji="1" lang="en-US" altLang="en-US" sz="1800"/>
          </a:p>
        </p:txBody>
      </p:sp>
      <p:sp>
        <p:nvSpPr>
          <p:cNvPr id="9224" name="Rectangle 4">
            <a:extLst>
              <a:ext uri="{FF2B5EF4-FFF2-40B4-BE49-F238E27FC236}">
                <a16:creationId xmlns:a16="http://schemas.microsoft.com/office/drawing/2014/main" id="{65A41C80-4DFC-F14A-AF9C-EF83493CF233}"/>
              </a:ext>
            </a:extLst>
          </p:cNvPr>
          <p:cNvSpPr>
            <a:spLocks noChangeArrowheads="1"/>
          </p:cNvSpPr>
          <p:nvPr/>
        </p:nvSpPr>
        <p:spPr bwMode="auto">
          <a:xfrm>
            <a:off x="3200400" y="1200150"/>
            <a:ext cx="2628900" cy="51435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sz="1800">
              <a:latin typeface="+mn-lt"/>
              <a:ea typeface="+mn-ea"/>
            </a:endParaRPr>
          </a:p>
        </p:txBody>
      </p:sp>
      <p:sp>
        <p:nvSpPr>
          <p:cNvPr id="17432" name="Text Box 7">
            <a:extLst>
              <a:ext uri="{FF2B5EF4-FFF2-40B4-BE49-F238E27FC236}">
                <a16:creationId xmlns:a16="http://schemas.microsoft.com/office/drawing/2014/main" id="{72C4E4A4-F9D6-6C47-B94B-D4F6CB250B27}"/>
              </a:ext>
            </a:extLst>
          </p:cNvPr>
          <p:cNvSpPr txBox="1">
            <a:spLocks noChangeArrowheads="1"/>
          </p:cNvSpPr>
          <p:nvPr/>
        </p:nvSpPr>
        <p:spPr bwMode="auto">
          <a:xfrm>
            <a:off x="4629150" y="1257300"/>
            <a:ext cx="741760" cy="369332"/>
          </a:xfrm>
          <a:prstGeom prst="rect">
            <a:avLst/>
          </a:prstGeom>
          <a:noFill/>
          <a:ln w="9525">
            <a:noFill/>
            <a:miter lim="800000"/>
            <a:headEnd/>
            <a:tailEnd/>
          </a:ln>
        </p:spPr>
        <p:txBody>
          <a:bodyPr>
            <a:spAutoFit/>
          </a:bodyPr>
          <a:lstStyle/>
          <a:p>
            <a:pPr eaLnBrk="0" hangingPunct="0">
              <a:defRPr/>
            </a:pPr>
            <a:r>
              <a:rPr lang="en-US" sz="1800" dirty="0">
                <a:solidFill>
                  <a:schemeClr val="bg1">
                    <a:lumMod val="10000"/>
                  </a:schemeClr>
                </a:solidFill>
                <a:latin typeface="Georgia" pitchFamily="18" charset="0"/>
                <a:ea typeface="+mn-ea"/>
              </a:rPr>
              <a:t>Test</a:t>
            </a:r>
          </a:p>
        </p:txBody>
      </p:sp>
      <p:sp>
        <p:nvSpPr>
          <p:cNvPr id="117775" name="Line 16">
            <a:extLst>
              <a:ext uri="{FF2B5EF4-FFF2-40B4-BE49-F238E27FC236}">
                <a16:creationId xmlns:a16="http://schemas.microsoft.com/office/drawing/2014/main" id="{2320D302-DCE6-BB48-A90C-8DD40D09BD87}"/>
              </a:ext>
            </a:extLst>
          </p:cNvPr>
          <p:cNvSpPr>
            <a:spLocks noChangeShapeType="1"/>
          </p:cNvSpPr>
          <p:nvPr/>
        </p:nvSpPr>
        <p:spPr bwMode="auto">
          <a:xfrm>
            <a:off x="4286250" y="1028700"/>
            <a:ext cx="0" cy="6858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80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40AD51F2-AF7D-1E41-A177-C113747FADC8}"/>
              </a:ext>
            </a:extLst>
          </p:cNvPr>
          <p:cNvSpPr>
            <a:spLocks noGrp="1" noChangeArrowheads="1"/>
          </p:cNvSpPr>
          <p:nvPr>
            <p:ph type="title"/>
          </p:nvPr>
        </p:nvSpPr>
        <p:spPr>
          <a:xfrm>
            <a:off x="1828800" y="0"/>
            <a:ext cx="5829300" cy="628650"/>
          </a:xfrm>
        </p:spPr>
        <p:txBody>
          <a:bodyPr/>
          <a:lstStyle/>
          <a:p>
            <a:r>
              <a:rPr lang="en-US" altLang="en-US" dirty="0">
                <a:latin typeface="+mn-lt"/>
                <a:ea typeface="ＭＳ Ｐゴシック" panose="020B0600070205080204" pitchFamily="34" charset="-128"/>
              </a:rPr>
              <a:t>Details in Chapter 2 of EBD-2</a:t>
            </a:r>
          </a:p>
        </p:txBody>
      </p:sp>
      <p:sp>
        <p:nvSpPr>
          <p:cNvPr id="119810" name="Rectangle 3">
            <a:extLst>
              <a:ext uri="{FF2B5EF4-FFF2-40B4-BE49-F238E27FC236}">
                <a16:creationId xmlns:a16="http://schemas.microsoft.com/office/drawing/2014/main" id="{30335811-3F49-E244-B8D1-B5AD8ED6DF79}"/>
              </a:ext>
            </a:extLst>
          </p:cNvPr>
          <p:cNvSpPr>
            <a:spLocks noChangeArrowheads="1"/>
          </p:cNvSpPr>
          <p:nvPr/>
        </p:nvSpPr>
        <p:spPr bwMode="auto">
          <a:xfrm>
            <a:off x="1143001" y="1254801"/>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119812" name="Slide Number Placeholder 4">
            <a:extLst>
              <a:ext uri="{FF2B5EF4-FFF2-40B4-BE49-F238E27FC236}">
                <a16:creationId xmlns:a16="http://schemas.microsoft.com/office/drawing/2014/main" id="{75B59F86-B8A0-5B4A-B991-403DB2D0A8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575A2E0A-9C46-BC40-A50F-EDB2D55A31BA}" type="slidenum">
              <a:rPr lang="en-US" altLang="en-US" sz="1050">
                <a:latin typeface="Arial" panose="020B0604020202020204" pitchFamily="34" charset="0"/>
              </a:rPr>
              <a:pPr/>
              <a:t>51</a:t>
            </a:fld>
            <a:endParaRPr lang="en-US" altLang="en-US" sz="1050">
              <a:latin typeface="Arial" panose="020B0604020202020204" pitchFamily="34" charset="0"/>
            </a:endParaRPr>
          </a:p>
        </p:txBody>
      </p:sp>
      <p:pic>
        <p:nvPicPr>
          <p:cNvPr id="6" name="Picture 5" descr="../Figures/352018chapter2-01.jpg">
            <a:extLst>
              <a:ext uri="{FF2B5EF4-FFF2-40B4-BE49-F238E27FC236}">
                <a16:creationId xmlns:a16="http://schemas.microsoft.com/office/drawing/2014/main" id="{19B050A9-193F-2644-983D-8873DB7A249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34835" y="514350"/>
            <a:ext cx="6751865" cy="3600450"/>
          </a:xfrm>
          <a:prstGeom prst="rect">
            <a:avLst/>
          </a:prstGeom>
          <a:noFill/>
          <a:ln>
            <a:noFill/>
          </a:ln>
        </p:spPr>
      </p:pic>
      <p:sp>
        <p:nvSpPr>
          <p:cNvPr id="2" name="Rectangle 1">
            <a:extLst>
              <a:ext uri="{FF2B5EF4-FFF2-40B4-BE49-F238E27FC236}">
                <a16:creationId xmlns:a16="http://schemas.microsoft.com/office/drawing/2014/main" id="{59A935C7-81E3-F54B-8239-FF070932D1B2}"/>
              </a:ext>
            </a:extLst>
          </p:cNvPr>
          <p:cNvSpPr/>
          <p:nvPr/>
        </p:nvSpPr>
        <p:spPr>
          <a:xfrm>
            <a:off x="1134835" y="3793226"/>
            <a:ext cx="7772399" cy="1015663"/>
          </a:xfrm>
          <a:prstGeom prst="rect">
            <a:avLst/>
          </a:prstGeom>
        </p:spPr>
        <p:txBody>
          <a:bodyPr wrap="square">
            <a:spAutoFit/>
          </a:bodyPr>
          <a:lstStyle/>
          <a:p>
            <a:r>
              <a:rPr lang="en-US" sz="2000" b="1" dirty="0">
                <a:ea typeface="Times New Roman" panose="02020603050405020304" pitchFamily="18" charset="0"/>
              </a:rPr>
              <a:t>Figure 2.2</a:t>
            </a:r>
            <a:r>
              <a:rPr lang="en-US" sz="2000" dirty="0">
                <a:ea typeface="Times New Roman" panose="02020603050405020304" pitchFamily="18" charset="0"/>
              </a:rPr>
              <a:t> Expected costs of not treating and treating by probability of disease. For probabilities from 0 to P</a:t>
            </a:r>
            <a:r>
              <a:rPr lang="en-US" sz="2000" baseline="-25000" dirty="0">
                <a:ea typeface="Times New Roman" panose="02020603050405020304" pitchFamily="18" charset="0"/>
              </a:rPr>
              <a:t>TT</a:t>
            </a:r>
            <a:r>
              <a:rPr lang="en-US" sz="2000" dirty="0">
                <a:ea typeface="Times New Roman" panose="02020603050405020304" pitchFamily="18" charset="0"/>
              </a:rPr>
              <a:t>, “No Treat” has the lower expected cost. For probabilities from P</a:t>
            </a:r>
            <a:r>
              <a:rPr lang="en-US" sz="2000" baseline="-25000" dirty="0">
                <a:ea typeface="Times New Roman" panose="02020603050405020304" pitchFamily="18" charset="0"/>
              </a:rPr>
              <a:t>TT</a:t>
            </a:r>
            <a:r>
              <a:rPr lang="en-US" sz="2000" dirty="0">
                <a:ea typeface="Times New Roman" panose="02020603050405020304" pitchFamily="18" charset="0"/>
              </a:rPr>
              <a:t> to 1, “Treat” has the lower expected cost.</a:t>
            </a:r>
            <a:r>
              <a:rPr lang="en-US" sz="2000"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ures/352018chapter2-03.jpg">
            <a:extLst>
              <a:ext uri="{FF2B5EF4-FFF2-40B4-BE49-F238E27FC236}">
                <a16:creationId xmlns:a16="http://schemas.microsoft.com/office/drawing/2014/main" id="{E75C1D1E-CD39-E642-A338-9A78B8F01B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
            <a:ext cx="8077200" cy="4293327"/>
          </a:xfrm>
          <a:prstGeom prst="rect">
            <a:avLst/>
          </a:prstGeom>
          <a:noFill/>
          <a:ln>
            <a:noFill/>
          </a:ln>
        </p:spPr>
      </p:pic>
      <p:sp>
        <p:nvSpPr>
          <p:cNvPr id="121859" name="Slide Number Placeholder 3">
            <a:extLst>
              <a:ext uri="{FF2B5EF4-FFF2-40B4-BE49-F238E27FC236}">
                <a16:creationId xmlns:a16="http://schemas.microsoft.com/office/drawing/2014/main" id="{ED883C31-80B4-284A-84AC-F03ADD7BD6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E0F0873E-4084-344F-B956-00775FB88B89}" type="slidenum">
              <a:rPr lang="en-US" altLang="en-US" sz="1050">
                <a:latin typeface="Arial" panose="020B0604020202020204" pitchFamily="34" charset="0"/>
              </a:rPr>
              <a:pPr/>
              <a:t>52</a:t>
            </a:fld>
            <a:endParaRPr lang="en-US" altLang="en-US" sz="1050">
              <a:latin typeface="Arial" panose="020B0604020202020204" pitchFamily="34" charset="0"/>
            </a:endParaRPr>
          </a:p>
        </p:txBody>
      </p:sp>
      <p:sp>
        <p:nvSpPr>
          <p:cNvPr id="121857" name="Rectangle 2">
            <a:extLst>
              <a:ext uri="{FF2B5EF4-FFF2-40B4-BE49-F238E27FC236}">
                <a16:creationId xmlns:a16="http://schemas.microsoft.com/office/drawing/2014/main" id="{DAD1EEC6-7D4A-E644-85D0-672895FB2497}"/>
              </a:ext>
            </a:extLst>
          </p:cNvPr>
          <p:cNvSpPr>
            <a:spLocks noGrp="1" noChangeArrowheads="1"/>
          </p:cNvSpPr>
          <p:nvPr>
            <p:ph type="title"/>
          </p:nvPr>
        </p:nvSpPr>
        <p:spPr>
          <a:xfrm>
            <a:off x="2264228" y="361354"/>
            <a:ext cx="5698672" cy="342900"/>
          </a:xfrm>
        </p:spPr>
        <p:txBody>
          <a:bodyPr/>
          <a:lstStyle/>
          <a:p>
            <a:r>
              <a:rPr lang="en-US" altLang="en-US" dirty="0">
                <a:latin typeface="+mn-lt"/>
                <a:ea typeface="ＭＳ Ｐゴシック" panose="020B0600070205080204" pitchFamily="34" charset="-128"/>
              </a:rPr>
              <a:t>Perfect but costly test</a:t>
            </a:r>
          </a:p>
        </p:txBody>
      </p:sp>
      <p:sp>
        <p:nvSpPr>
          <p:cNvPr id="2" name="Rectangle 1">
            <a:extLst>
              <a:ext uri="{FF2B5EF4-FFF2-40B4-BE49-F238E27FC236}">
                <a16:creationId xmlns:a16="http://schemas.microsoft.com/office/drawing/2014/main" id="{A00727E9-CDC5-9A40-9852-50803BF63981}"/>
              </a:ext>
            </a:extLst>
          </p:cNvPr>
          <p:cNvSpPr/>
          <p:nvPr/>
        </p:nvSpPr>
        <p:spPr>
          <a:xfrm>
            <a:off x="985157" y="4407627"/>
            <a:ext cx="7421336" cy="707886"/>
          </a:xfrm>
          <a:prstGeom prst="rect">
            <a:avLst/>
          </a:prstGeom>
        </p:spPr>
        <p:txBody>
          <a:bodyPr wrap="square">
            <a:spAutoFit/>
          </a:bodyPr>
          <a:lstStyle/>
          <a:p>
            <a:r>
              <a:rPr lang="en-US" sz="2000" b="1" dirty="0">
                <a:latin typeface="+mn-lt"/>
              </a:rPr>
              <a:t>Figure 2.6</a:t>
            </a:r>
            <a:r>
              <a:rPr lang="en-US" sz="2000" dirty="0">
                <a:latin typeface="+mn-lt"/>
              </a:rPr>
              <a:t> “No Treat–Test” and “Test–Treat” thresholds for a perfect but costly test.</a:t>
            </a:r>
            <a:endParaRPr lang="en-US" sz="2000" dirty="0">
              <a:latin typeface="+mn-lt"/>
              <a:ea typeface="Times New Roman" panose="02020603050405020304" pitchFamily="18" charset="0"/>
            </a:endParaRPr>
          </a:p>
        </p:txBody>
      </p:sp>
      <p:sp>
        <p:nvSpPr>
          <p:cNvPr id="3" name="TextBox 2">
            <a:extLst>
              <a:ext uri="{FF2B5EF4-FFF2-40B4-BE49-F238E27FC236}">
                <a16:creationId xmlns:a16="http://schemas.microsoft.com/office/drawing/2014/main" id="{EEBE9183-8982-AE49-956F-3C61664165D8}"/>
              </a:ext>
            </a:extLst>
          </p:cNvPr>
          <p:cNvSpPr txBox="1"/>
          <p:nvPr/>
        </p:nvSpPr>
        <p:spPr>
          <a:xfrm>
            <a:off x="7734300" y="2001942"/>
            <a:ext cx="457200" cy="369332"/>
          </a:xfrm>
          <a:prstGeom prst="rect">
            <a:avLst/>
          </a:prstGeom>
          <a:noFill/>
        </p:spPr>
        <p:txBody>
          <a:bodyPr wrap="square" rtlCol="0">
            <a:spAutoFit/>
          </a:bodyPr>
          <a:lstStyle/>
          <a:p>
            <a:r>
              <a:rPr lang="en-US" sz="1800" dirty="0">
                <a:solidFill>
                  <a:schemeClr val="tx2">
                    <a:lumMod val="60000"/>
                    <a:lumOff val="40000"/>
                  </a:schemeClr>
                </a:solidFill>
                <a:latin typeface="+mn-lt"/>
              </a:rPr>
              <a:t>T</a:t>
            </a:r>
          </a:p>
        </p:txBody>
      </p:sp>
      <p:sp>
        <p:nvSpPr>
          <p:cNvPr id="7" name="TextBox 6">
            <a:extLst>
              <a:ext uri="{FF2B5EF4-FFF2-40B4-BE49-F238E27FC236}">
                <a16:creationId xmlns:a16="http://schemas.microsoft.com/office/drawing/2014/main" id="{3AA97DD7-6981-464E-9807-F52622682068}"/>
              </a:ext>
            </a:extLst>
          </p:cNvPr>
          <p:cNvSpPr txBox="1"/>
          <p:nvPr/>
        </p:nvSpPr>
        <p:spPr>
          <a:xfrm>
            <a:off x="1905000" y="2076297"/>
            <a:ext cx="457200" cy="369332"/>
          </a:xfrm>
          <a:prstGeom prst="rect">
            <a:avLst/>
          </a:prstGeom>
          <a:noFill/>
        </p:spPr>
        <p:txBody>
          <a:bodyPr wrap="square" rtlCol="0">
            <a:spAutoFit/>
          </a:bodyPr>
          <a:lstStyle/>
          <a:p>
            <a:r>
              <a:rPr lang="en-US" sz="1800" dirty="0">
                <a:solidFill>
                  <a:schemeClr val="tx2">
                    <a:lumMod val="60000"/>
                    <a:lumOff val="40000"/>
                  </a:schemeClr>
                </a:solidFill>
                <a:latin typeface="+mn-lt"/>
              </a:rPr>
              <a:t>T</a:t>
            </a:r>
          </a:p>
        </p:txBody>
      </p:sp>
    </p:spTree>
    <p:extLst>
      <p:ext uri="{BB962C8B-B14F-4D97-AF65-F5344CB8AC3E}">
        <p14:creationId xmlns:p14="http://schemas.microsoft.com/office/powerpoint/2010/main" val="3956145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7BBA3F0E-6D0C-504C-8B80-926C6A7AB295}"/>
              </a:ext>
            </a:extLst>
          </p:cNvPr>
          <p:cNvSpPr>
            <a:spLocks noGrp="1" noChangeArrowheads="1"/>
          </p:cNvSpPr>
          <p:nvPr>
            <p:ph type="title"/>
          </p:nvPr>
        </p:nvSpPr>
        <p:spPr/>
        <p:txBody>
          <a:bodyPr/>
          <a:lstStyle/>
          <a:p>
            <a:r>
              <a:rPr lang="en-US" altLang="en-US" dirty="0">
                <a:latin typeface="+mn-lt"/>
                <a:ea typeface="ＭＳ Ｐゴシック" panose="020B0600070205080204" pitchFamily="34" charset="-128"/>
              </a:rPr>
              <a:t>Excel spreadsheet demonstration from EBD-2.net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a:extLst>
              <a:ext uri="{FF2B5EF4-FFF2-40B4-BE49-F238E27FC236}">
                <a16:creationId xmlns:a16="http://schemas.microsoft.com/office/drawing/2014/main" id="{1B4252AA-42D6-A943-8293-EF42DA74478C}"/>
              </a:ext>
            </a:extLst>
          </p:cNvPr>
          <p:cNvSpPr>
            <a:spLocks noGrp="1"/>
          </p:cNvSpPr>
          <p:nvPr>
            <p:ph type="title"/>
          </p:nvPr>
        </p:nvSpPr>
        <p:spPr>
          <a:xfrm>
            <a:off x="1345557" y="514350"/>
            <a:ext cx="7543800" cy="857250"/>
          </a:xfrm>
        </p:spPr>
        <p:txBody>
          <a:bodyPr/>
          <a:lstStyle/>
          <a:p>
            <a:r>
              <a:rPr lang="en-US" altLang="en-US" b="1" dirty="0">
                <a:latin typeface="+mn-lt"/>
                <a:ea typeface="ＭＳ Ｐゴシック" panose="020B0600070205080204" pitchFamily="34" charset="-128"/>
              </a:rPr>
              <a:t>Likelihood Ratios in Action: Real Case – Switch to Gonzales LTE</a:t>
            </a:r>
          </a:p>
        </p:txBody>
      </p:sp>
      <p:sp>
        <p:nvSpPr>
          <p:cNvPr id="128003" name="Slide Number Placeholder 3">
            <a:extLst>
              <a:ext uri="{FF2B5EF4-FFF2-40B4-BE49-F238E27FC236}">
                <a16:creationId xmlns:a16="http://schemas.microsoft.com/office/drawing/2014/main" id="{05C82954-B564-A043-A4A5-04F0280194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BEF1E11D-C314-A544-8235-716F2941D17D}" type="slidenum">
              <a:rPr lang="en-US" altLang="en-US" sz="1050">
                <a:latin typeface="Arial" panose="020B0604020202020204" pitchFamily="34" charset="0"/>
              </a:rPr>
              <a:pPr/>
              <a:t>54</a:t>
            </a:fld>
            <a:endParaRPr lang="en-US" altLang="en-US" sz="1050">
              <a:latin typeface="Arial" panose="020B0604020202020204" pitchFamily="34" charset="0"/>
            </a:endParaRPr>
          </a:p>
        </p:txBody>
      </p:sp>
      <p:graphicFrame>
        <p:nvGraphicFramePr>
          <p:cNvPr id="3" name="Table 2">
            <a:extLst>
              <a:ext uri="{FF2B5EF4-FFF2-40B4-BE49-F238E27FC236}">
                <a16:creationId xmlns:a16="http://schemas.microsoft.com/office/drawing/2014/main" id="{FE0B5B96-354F-F24B-8B51-5760F3D84B27}"/>
              </a:ext>
            </a:extLst>
          </p:cNvPr>
          <p:cNvGraphicFramePr>
            <a:graphicFrameLocks noGrp="1"/>
          </p:cNvGraphicFramePr>
          <p:nvPr/>
        </p:nvGraphicFramePr>
        <p:xfrm>
          <a:off x="2003425" y="1887410"/>
          <a:ext cx="6111875" cy="2887409"/>
        </p:xfrm>
        <a:graphic>
          <a:graphicData uri="http://schemas.openxmlformats.org/drawingml/2006/table">
            <a:tbl>
              <a:tblPr firstRow="1" firstCol="1" bandRow="1">
                <a:tableStyleId>{5C22544A-7EE6-4342-B048-85BDC9FD1C3A}</a:tableStyleId>
              </a:tblPr>
              <a:tblGrid>
                <a:gridCol w="1143374">
                  <a:extLst>
                    <a:ext uri="{9D8B030D-6E8A-4147-A177-3AD203B41FA5}">
                      <a16:colId xmlns:a16="http://schemas.microsoft.com/office/drawing/2014/main" val="3706053344"/>
                    </a:ext>
                  </a:extLst>
                </a:gridCol>
                <a:gridCol w="960383">
                  <a:extLst>
                    <a:ext uri="{9D8B030D-6E8A-4147-A177-3AD203B41FA5}">
                      <a16:colId xmlns:a16="http://schemas.microsoft.com/office/drawing/2014/main" val="516322990"/>
                    </a:ext>
                  </a:extLst>
                </a:gridCol>
                <a:gridCol w="882139">
                  <a:extLst>
                    <a:ext uri="{9D8B030D-6E8A-4147-A177-3AD203B41FA5}">
                      <a16:colId xmlns:a16="http://schemas.microsoft.com/office/drawing/2014/main" val="856527700"/>
                    </a:ext>
                  </a:extLst>
                </a:gridCol>
                <a:gridCol w="1108669">
                  <a:extLst>
                    <a:ext uri="{9D8B030D-6E8A-4147-A177-3AD203B41FA5}">
                      <a16:colId xmlns:a16="http://schemas.microsoft.com/office/drawing/2014/main" val="94091742"/>
                    </a:ext>
                  </a:extLst>
                </a:gridCol>
                <a:gridCol w="1108669">
                  <a:extLst>
                    <a:ext uri="{9D8B030D-6E8A-4147-A177-3AD203B41FA5}">
                      <a16:colId xmlns:a16="http://schemas.microsoft.com/office/drawing/2014/main" val="1574559982"/>
                    </a:ext>
                  </a:extLst>
                </a:gridCol>
                <a:gridCol w="908641">
                  <a:extLst>
                    <a:ext uri="{9D8B030D-6E8A-4147-A177-3AD203B41FA5}">
                      <a16:colId xmlns:a16="http://schemas.microsoft.com/office/drawing/2014/main" val="4133628020"/>
                    </a:ext>
                  </a:extLst>
                </a:gridCol>
              </a:tblGrid>
              <a:tr h="0">
                <a:tc rowSpan="2">
                  <a:txBody>
                    <a:bodyPr/>
                    <a:lstStyle/>
                    <a:p>
                      <a:pPr marL="0" marR="0" algn="ctr">
                        <a:lnSpc>
                          <a:spcPct val="150000"/>
                        </a:lnSpc>
                        <a:spcBef>
                          <a:spcPts val="0"/>
                        </a:spcBef>
                        <a:spcAft>
                          <a:spcPts val="0"/>
                        </a:spcAft>
                      </a:pPr>
                      <a:r>
                        <a:rPr lang="en-US" sz="1200">
                          <a:effectLst/>
                        </a:rPr>
                        <a:t>Vaccine Type and Dose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50000"/>
                        </a:lnSpc>
                        <a:spcBef>
                          <a:spcPts val="0"/>
                        </a:spcBef>
                        <a:spcAft>
                          <a:spcPts val="0"/>
                        </a:spcAft>
                      </a:pPr>
                      <a:r>
                        <a:rPr lang="en-US" sz="1200">
                          <a:effectLst/>
                        </a:rPr>
                        <a:t>Asymptomatic COVID-19 Risk</a:t>
                      </a:r>
                      <a:r>
                        <a:rPr lang="en-US" sz="1200" baseline="30000">
                          <a:effectLst/>
                        </a:rPr>
                        <a:t>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marL="0" marR="0" algn="ctr">
                        <a:lnSpc>
                          <a:spcPct val="150000"/>
                        </a:lnSpc>
                        <a:spcBef>
                          <a:spcPts val="0"/>
                        </a:spcBef>
                        <a:spcAft>
                          <a:spcPts val="0"/>
                        </a:spcAft>
                      </a:pPr>
                      <a:r>
                        <a:rPr lang="en-US" sz="1200">
                          <a:effectLst/>
                        </a:rPr>
                        <a:t>Vaccine 1</a:t>
                      </a:r>
                      <a:r>
                        <a:rPr lang="en-US" sz="1200" baseline="30000">
                          <a:effectLst/>
                        </a:rPr>
                        <a:t>st</a:t>
                      </a:r>
                      <a:r>
                        <a:rPr lang="en-US" sz="1200">
                          <a:effectLst/>
                        </a:rPr>
                        <a:t> Dose Efficacy</a:t>
                      </a:r>
                      <a:r>
                        <a:rPr lang="en-US" sz="1200" baseline="30000">
                          <a:effectLst/>
                        </a:rPr>
                        <a:t>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200000"/>
                        </a:lnSpc>
                        <a:spcBef>
                          <a:spcPts val="0"/>
                        </a:spcBef>
                        <a:spcAft>
                          <a:spcPts val="0"/>
                        </a:spcAft>
                      </a:pPr>
                      <a:r>
                        <a:rPr lang="en-US" sz="1200">
                          <a:effectLst/>
                        </a:rPr>
                        <a:t>Likelihood Ratio</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rowSpan="2">
                  <a:txBody>
                    <a:bodyPr/>
                    <a:lstStyle/>
                    <a:p>
                      <a:pPr marL="0" marR="0" algn="ctr">
                        <a:lnSpc>
                          <a:spcPct val="150000"/>
                        </a:lnSpc>
                        <a:spcBef>
                          <a:spcPts val="0"/>
                        </a:spcBef>
                        <a:spcAft>
                          <a:spcPts val="0"/>
                        </a:spcAft>
                      </a:pPr>
                      <a:r>
                        <a:rPr lang="en-US" sz="1200">
                          <a:effectLst/>
                        </a:rPr>
                        <a:t>PVFS</a:t>
                      </a:r>
                    </a:p>
                    <a:p>
                      <a:pPr marL="0" marR="0" algn="ctr">
                        <a:lnSpc>
                          <a:spcPct val="150000"/>
                        </a:lnSpc>
                        <a:spcBef>
                          <a:spcPts val="0"/>
                        </a:spcBef>
                        <a:spcAft>
                          <a:spcPts val="0"/>
                        </a:spcAft>
                      </a:pPr>
                      <a:r>
                        <a:rPr lang="en-US" sz="1200">
                          <a:effectLst/>
                        </a:rPr>
                        <a:t>COVID-19 Risk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79078359"/>
                  </a:ext>
                </a:extLst>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000">
                          <a:effectLst/>
                        </a:rPr>
                        <a:t>P(PVFS|COVID)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000">
                          <a:effectLst/>
                        </a:rPr>
                        <a:t>P(PVFS|No COVID)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2931546363"/>
                  </a:ext>
                </a:extLst>
              </a:tr>
              <a:tr h="0">
                <a:tc>
                  <a:txBody>
                    <a:bodyPr/>
                    <a:lstStyle/>
                    <a:p>
                      <a:pPr marL="0" marR="0" algn="ctr">
                        <a:lnSpc>
                          <a:spcPct val="200000"/>
                        </a:lnSpc>
                        <a:spcBef>
                          <a:spcPts val="0"/>
                        </a:spcBef>
                        <a:spcAft>
                          <a:spcPts val="0"/>
                        </a:spcAft>
                      </a:pPr>
                      <a:r>
                        <a:rPr lang="en-US" sz="1100">
                          <a:effectLst/>
                        </a:rPr>
                        <a:t>Pfizer, 1</a:t>
                      </a:r>
                      <a:r>
                        <a:rPr lang="en-US" sz="1100" baseline="30000">
                          <a:effectLst/>
                        </a:rPr>
                        <a:t>st</a:t>
                      </a:r>
                      <a:r>
                        <a:rPr lang="en-US" sz="1100">
                          <a:effectLst/>
                        </a:rPr>
                        <a:t> dose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0.006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32740" marR="0" algn="ctr">
                        <a:lnSpc>
                          <a:spcPct val="200000"/>
                        </a:lnSpc>
                        <a:spcBef>
                          <a:spcPts val="0"/>
                        </a:spcBef>
                        <a:spcAft>
                          <a:spcPts val="0"/>
                        </a:spcAft>
                      </a:pPr>
                      <a:r>
                        <a:rPr lang="en-US" sz="1100">
                          <a:effectLst/>
                        </a:rPr>
                        <a:t>0.006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6618694"/>
                  </a:ext>
                </a:extLst>
              </a:tr>
              <a:tr h="0">
                <a:tc>
                  <a:txBody>
                    <a:bodyPr/>
                    <a:lstStyle/>
                    <a:p>
                      <a:pPr marL="0" marR="0" algn="ctr">
                        <a:lnSpc>
                          <a:spcPct val="200000"/>
                        </a:lnSpc>
                        <a:spcBef>
                          <a:spcPts val="0"/>
                        </a:spcBef>
                        <a:spcAft>
                          <a:spcPts val="0"/>
                        </a:spcAft>
                      </a:pPr>
                      <a:r>
                        <a:rPr lang="en-US" sz="1100">
                          <a:effectLst/>
                        </a:rPr>
                        <a:t>Moderna 1</a:t>
                      </a:r>
                      <a:r>
                        <a:rPr lang="en-US" sz="1100" baseline="30000">
                          <a:effectLst/>
                        </a:rPr>
                        <a:t>st</a:t>
                      </a:r>
                      <a:r>
                        <a:rPr lang="en-US" sz="1100">
                          <a:effectLst/>
                        </a:rPr>
                        <a:t> dose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0.006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0.9%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32740" marR="0" algn="ctr">
                        <a:lnSpc>
                          <a:spcPct val="200000"/>
                        </a:lnSpc>
                        <a:spcBef>
                          <a:spcPts val="0"/>
                        </a:spcBef>
                        <a:spcAft>
                          <a:spcPts val="0"/>
                        </a:spcAft>
                      </a:pPr>
                      <a:r>
                        <a:rPr lang="en-US" sz="1100">
                          <a:effectLst/>
                        </a:rPr>
                        <a:t>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4927370"/>
                  </a:ext>
                </a:extLst>
              </a:tr>
              <a:tr h="0">
                <a:tc>
                  <a:txBody>
                    <a:bodyPr/>
                    <a:lstStyle/>
                    <a:p>
                      <a:pPr marL="0" marR="0" algn="ctr">
                        <a:lnSpc>
                          <a:spcPct val="200000"/>
                        </a:lnSpc>
                        <a:spcBef>
                          <a:spcPts val="0"/>
                        </a:spcBef>
                        <a:spcAft>
                          <a:spcPts val="0"/>
                        </a:spcAft>
                      </a:pPr>
                      <a:r>
                        <a:rPr lang="en-US" sz="1100">
                          <a:effectLst/>
                        </a:rPr>
                        <a:t>Pfizer 2</a:t>
                      </a:r>
                      <a:r>
                        <a:rPr lang="en-US" sz="1100" baseline="30000">
                          <a:effectLst/>
                        </a:rPr>
                        <a:t>nd</a:t>
                      </a:r>
                      <a:r>
                        <a:rPr lang="en-US" sz="1100">
                          <a:effectLst/>
                        </a:rPr>
                        <a:t> dose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0.006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0.80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16%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32740" marR="0" algn="ctr">
                        <a:lnSpc>
                          <a:spcPct val="200000"/>
                        </a:lnSpc>
                        <a:spcBef>
                          <a:spcPts val="0"/>
                        </a:spcBef>
                        <a:spcAft>
                          <a:spcPts val="0"/>
                        </a:spcAft>
                      </a:pPr>
                      <a:r>
                        <a:rPr lang="en-US" sz="1100">
                          <a:effectLst/>
                        </a:rPr>
                        <a:t>0.0003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4906481"/>
                  </a:ext>
                </a:extLst>
              </a:tr>
              <a:tr h="0">
                <a:tc>
                  <a:txBody>
                    <a:bodyPr/>
                    <a:lstStyle/>
                    <a:p>
                      <a:pPr marL="0" marR="0" algn="ctr">
                        <a:lnSpc>
                          <a:spcPct val="200000"/>
                        </a:lnSpc>
                        <a:spcBef>
                          <a:spcPts val="0"/>
                        </a:spcBef>
                        <a:spcAft>
                          <a:spcPts val="0"/>
                        </a:spcAft>
                      </a:pPr>
                      <a:r>
                        <a:rPr lang="en-US" sz="1100">
                          <a:effectLst/>
                        </a:rPr>
                        <a:t>Moderna 2</a:t>
                      </a:r>
                      <a:r>
                        <a:rPr lang="en-US" sz="1100" baseline="30000">
                          <a:effectLst/>
                        </a:rPr>
                        <a:t>nd</a:t>
                      </a:r>
                      <a:r>
                        <a:rPr lang="en-US" sz="1100">
                          <a:effectLst/>
                        </a:rPr>
                        <a:t> dose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0.006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0.82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200000"/>
                        </a:lnSpc>
                        <a:spcBef>
                          <a:spcPts val="0"/>
                        </a:spcBef>
                        <a:spcAft>
                          <a:spcPts val="0"/>
                        </a:spcAft>
                      </a:pPr>
                      <a:r>
                        <a:rPr lang="en-US" sz="1100">
                          <a:effectLst/>
                        </a:rPr>
                        <a:t>17.4%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332740" marR="0" algn="ctr">
                        <a:lnSpc>
                          <a:spcPct val="200000"/>
                        </a:lnSpc>
                        <a:spcBef>
                          <a:spcPts val="0"/>
                        </a:spcBef>
                        <a:spcAft>
                          <a:spcPts val="0"/>
                        </a:spcAft>
                      </a:pPr>
                      <a:r>
                        <a:rPr lang="en-US" sz="1100" dirty="0">
                          <a:effectLst/>
                        </a:rPr>
                        <a:t>0.0002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2833373"/>
                  </a:ext>
                </a:extLst>
              </a:tr>
            </a:tbl>
          </a:graphicData>
        </a:graphic>
      </p:graphicFrame>
    </p:spTree>
    <p:extLst>
      <p:ext uri="{BB962C8B-B14F-4D97-AF65-F5344CB8AC3E}">
        <p14:creationId xmlns:p14="http://schemas.microsoft.com/office/powerpoint/2010/main" val="14309046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a:extLst>
              <a:ext uri="{FF2B5EF4-FFF2-40B4-BE49-F238E27FC236}">
                <a16:creationId xmlns:a16="http://schemas.microsoft.com/office/drawing/2014/main" id="{1B4252AA-42D6-A943-8293-EF42DA74478C}"/>
              </a:ext>
            </a:extLst>
          </p:cNvPr>
          <p:cNvSpPr>
            <a:spLocks noGrp="1"/>
          </p:cNvSpPr>
          <p:nvPr>
            <p:ph type="title"/>
          </p:nvPr>
        </p:nvSpPr>
        <p:spPr>
          <a:xfrm>
            <a:off x="1371600" y="-28015"/>
            <a:ext cx="7543800" cy="857250"/>
          </a:xfrm>
        </p:spPr>
        <p:txBody>
          <a:bodyPr/>
          <a:lstStyle/>
          <a:p>
            <a:r>
              <a:rPr lang="en-US" altLang="en-US" dirty="0">
                <a:latin typeface="+mn-lt"/>
                <a:ea typeface="ＭＳ Ｐゴシック" panose="020B0600070205080204" pitchFamily="34" charset="-128"/>
              </a:rPr>
              <a:t>Likelihood Ratios in Action: Real Case</a:t>
            </a:r>
          </a:p>
        </p:txBody>
      </p:sp>
      <p:sp>
        <p:nvSpPr>
          <p:cNvPr id="90114" name="Content Placeholder 2">
            <a:extLst>
              <a:ext uri="{FF2B5EF4-FFF2-40B4-BE49-F238E27FC236}">
                <a16:creationId xmlns:a16="http://schemas.microsoft.com/office/drawing/2014/main" id="{FD748E52-0B60-F74B-A93C-6FFF88184476}"/>
              </a:ext>
            </a:extLst>
          </p:cNvPr>
          <p:cNvSpPr>
            <a:spLocks noGrp="1"/>
          </p:cNvSpPr>
          <p:nvPr>
            <p:ph idx="1"/>
          </p:nvPr>
        </p:nvSpPr>
        <p:spPr>
          <a:xfrm>
            <a:off x="1066800" y="971550"/>
            <a:ext cx="7848600" cy="3600450"/>
          </a:xfrm>
        </p:spPr>
        <p:txBody>
          <a:bodyPr/>
          <a:lstStyle/>
          <a:p>
            <a:r>
              <a:rPr lang="en-US" altLang="en-US" sz="2100" dirty="0">
                <a:ea typeface="ＭＳ Ｐゴシック" panose="020B0600070205080204" pitchFamily="34" charset="-128"/>
              </a:rPr>
              <a:t>6-week-old previously well baby seen the day before for conjunctivitis and fussiness (no fever)</a:t>
            </a:r>
          </a:p>
          <a:p>
            <a:r>
              <a:rPr lang="en-US" altLang="en-US" sz="2100" dirty="0">
                <a:ea typeface="ＭＳ Ｐゴシック" panose="020B0600070205080204" pitchFamily="34" charset="-128"/>
              </a:rPr>
              <a:t>Blood culture drawn at that time is now positive for “Staph species.”</a:t>
            </a:r>
          </a:p>
          <a:p>
            <a:pPr lvl="1"/>
            <a:r>
              <a:rPr lang="en-US" altLang="en-US" dirty="0">
                <a:ea typeface="ＭＳ Ｐゴシック" panose="020B0600070205080204" pitchFamily="34" charset="-128"/>
              </a:rPr>
              <a:t>Staph epi: common contaminant, ~3% of blood cultures.</a:t>
            </a:r>
          </a:p>
          <a:p>
            <a:pPr lvl="1"/>
            <a:r>
              <a:rPr lang="en-US" altLang="en-US" dirty="0">
                <a:ea typeface="ＭＳ Ｐゴシック" panose="020B0600070205080204" pitchFamily="34" charset="-128"/>
              </a:rPr>
              <a:t>Staph aureus: nasty bug, but uncommon cause of bacteremia at 6 </a:t>
            </a:r>
            <a:r>
              <a:rPr lang="en-US" altLang="en-US" dirty="0" err="1">
                <a:ea typeface="ＭＳ Ｐゴシック" panose="020B0600070205080204" pitchFamily="34" charset="-128"/>
              </a:rPr>
              <a:t>wks</a:t>
            </a:r>
            <a:r>
              <a:rPr lang="en-US" altLang="en-US" dirty="0">
                <a:ea typeface="ＭＳ Ｐゴシック" panose="020B0600070205080204" pitchFamily="34" charset="-128"/>
              </a:rPr>
              <a:t>, especially if no skin findings (&lt;3% of true </a:t>
            </a:r>
            <a:r>
              <a:rPr lang="en-US" altLang="en-US" dirty="0" err="1">
                <a:ea typeface="ＭＳ Ｐゴシック" panose="020B0600070205080204" pitchFamily="34" charset="-128"/>
              </a:rPr>
              <a:t>bacteremias</a:t>
            </a:r>
            <a:r>
              <a:rPr lang="en-US" altLang="en-US" dirty="0">
                <a:ea typeface="ＭＳ Ｐゴシック" panose="020B0600070205080204" pitchFamily="34" charset="-128"/>
              </a:rPr>
              <a:t>)</a:t>
            </a:r>
          </a:p>
          <a:p>
            <a:r>
              <a:rPr lang="en-US" altLang="en-US" sz="2100" dirty="0">
                <a:ea typeface="ＭＳ Ｐゴシック" panose="020B0600070205080204" pitchFamily="34" charset="-128"/>
              </a:rPr>
              <a:t> Meanwhile, baby is no longer fussy, now feeding and acting well.</a:t>
            </a:r>
          </a:p>
        </p:txBody>
      </p:sp>
      <p:sp>
        <p:nvSpPr>
          <p:cNvPr id="128003" name="Slide Number Placeholder 3">
            <a:extLst>
              <a:ext uri="{FF2B5EF4-FFF2-40B4-BE49-F238E27FC236}">
                <a16:creationId xmlns:a16="http://schemas.microsoft.com/office/drawing/2014/main" id="{05C82954-B564-A043-A4A5-04F0280194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BEF1E11D-C314-A544-8235-716F2941D17D}" type="slidenum">
              <a:rPr lang="en-US" altLang="en-US" sz="1050">
                <a:latin typeface="Arial" panose="020B0604020202020204" pitchFamily="34" charset="0"/>
              </a:rPr>
              <a:pPr/>
              <a:t>55</a:t>
            </a:fld>
            <a:endParaRPr lang="en-US" altLang="en-US" sz="105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1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a:extLst>
              <a:ext uri="{FF2B5EF4-FFF2-40B4-BE49-F238E27FC236}">
                <a16:creationId xmlns:a16="http://schemas.microsoft.com/office/drawing/2014/main" id="{C390070C-D3CE-8549-804E-82003458E7B3}"/>
              </a:ext>
            </a:extLst>
          </p:cNvPr>
          <p:cNvSpPr>
            <a:spLocks noGrp="1"/>
          </p:cNvSpPr>
          <p:nvPr>
            <p:ph type="title"/>
          </p:nvPr>
        </p:nvSpPr>
        <p:spPr>
          <a:xfrm>
            <a:off x="1066800" y="86285"/>
            <a:ext cx="8305800" cy="857250"/>
          </a:xfrm>
        </p:spPr>
        <p:txBody>
          <a:bodyPr/>
          <a:lstStyle/>
          <a:p>
            <a:r>
              <a:rPr lang="en-US" altLang="en-US" dirty="0">
                <a:latin typeface="+mn-lt"/>
                <a:ea typeface="ＭＳ Ｐゴシック" panose="020B0600070205080204" pitchFamily="34" charset="-128"/>
              </a:rPr>
              <a:t>Likelihood Ratios in Action: Management options</a:t>
            </a:r>
          </a:p>
        </p:txBody>
      </p:sp>
      <p:sp>
        <p:nvSpPr>
          <p:cNvPr id="91138" name="Content Placeholder 2">
            <a:extLst>
              <a:ext uri="{FF2B5EF4-FFF2-40B4-BE49-F238E27FC236}">
                <a16:creationId xmlns:a16="http://schemas.microsoft.com/office/drawing/2014/main" id="{51DF4894-A5BD-A646-A94D-65BC16D01037}"/>
              </a:ext>
            </a:extLst>
          </p:cNvPr>
          <p:cNvSpPr>
            <a:spLocks noGrp="1"/>
          </p:cNvSpPr>
          <p:nvPr>
            <p:ph idx="1"/>
          </p:nvPr>
        </p:nvSpPr>
        <p:spPr>
          <a:xfrm>
            <a:off x="1181100" y="1257300"/>
            <a:ext cx="8077200" cy="3600450"/>
          </a:xfrm>
        </p:spPr>
        <p:txBody>
          <a:bodyPr/>
          <a:lstStyle/>
          <a:p>
            <a:r>
              <a:rPr lang="en-US" altLang="en-US" dirty="0">
                <a:ea typeface="ＭＳ Ｐゴシック" panose="020B0600070205080204" pitchFamily="34" charset="-128"/>
              </a:rPr>
              <a:t>Observation by mother at home; return to clinic if he acts sick</a:t>
            </a:r>
          </a:p>
          <a:p>
            <a:r>
              <a:rPr lang="en-US" altLang="en-US" dirty="0">
                <a:ea typeface="ＭＳ Ｐゴシック" panose="020B0600070205080204" pitchFamily="34" charset="-128"/>
              </a:rPr>
              <a:t>Bring child to ED for some combination of</a:t>
            </a:r>
          </a:p>
          <a:p>
            <a:pPr lvl="1"/>
            <a:r>
              <a:rPr lang="en-US" altLang="en-US" dirty="0">
                <a:ea typeface="ＭＳ Ｐゴシック" panose="020B0600070205080204" pitchFamily="34" charset="-128"/>
              </a:rPr>
              <a:t>Repeat blood culture</a:t>
            </a:r>
          </a:p>
          <a:p>
            <a:pPr lvl="1"/>
            <a:r>
              <a:rPr lang="en-US" altLang="en-US" dirty="0">
                <a:ea typeface="ＭＳ Ｐゴシック" panose="020B0600070205080204" pitchFamily="34" charset="-128"/>
              </a:rPr>
              <a:t>Lumbar puncture to rule out meningitis</a:t>
            </a:r>
          </a:p>
          <a:p>
            <a:pPr lvl="1"/>
            <a:r>
              <a:rPr lang="en-US" altLang="en-US" dirty="0">
                <a:ea typeface="ＭＳ Ｐゴシック" panose="020B0600070205080204" pitchFamily="34" charset="-128"/>
              </a:rPr>
              <a:t>Admission to the hospital</a:t>
            </a:r>
          </a:p>
          <a:p>
            <a:pPr lvl="1"/>
            <a:r>
              <a:rPr lang="en-US" altLang="en-US" dirty="0">
                <a:ea typeface="ＭＳ Ｐゴシック" panose="020B0600070205080204" pitchFamily="34" charset="-128"/>
              </a:rPr>
              <a:t>IV antibiotics</a:t>
            </a:r>
          </a:p>
          <a:p>
            <a:r>
              <a:rPr lang="en-US" altLang="en-US" dirty="0">
                <a:ea typeface="ＭＳ Ｐゴシック" panose="020B0600070205080204" pitchFamily="34" charset="-128"/>
              </a:rPr>
              <a:t>Quote from pediatric resident “How can you not?”</a:t>
            </a:r>
          </a:p>
        </p:txBody>
      </p:sp>
      <p:sp>
        <p:nvSpPr>
          <p:cNvPr id="130051" name="Slide Number Placeholder 3">
            <a:extLst>
              <a:ext uri="{FF2B5EF4-FFF2-40B4-BE49-F238E27FC236}">
                <a16:creationId xmlns:a16="http://schemas.microsoft.com/office/drawing/2014/main" id="{4C731D25-3E99-8C4A-9D42-62AC31A797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70701978-48E8-0146-A1E7-F478E7BB4029}" type="slidenum">
              <a:rPr lang="en-US" altLang="en-US" sz="1050">
                <a:latin typeface="Arial" panose="020B0604020202020204" pitchFamily="34" charset="0"/>
              </a:rPr>
              <a:pPr/>
              <a:t>56</a:t>
            </a:fld>
            <a:endParaRPr lang="en-US" altLang="en-US" sz="105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13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13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13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13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0F9BA971-0759-3B4E-970F-C11729D53F2A}"/>
              </a:ext>
            </a:extLst>
          </p:cNvPr>
          <p:cNvSpPr>
            <a:spLocks noGrp="1"/>
          </p:cNvSpPr>
          <p:nvPr>
            <p:ph type="title"/>
          </p:nvPr>
        </p:nvSpPr>
        <p:spPr>
          <a:xfrm>
            <a:off x="1066800" y="0"/>
            <a:ext cx="7848600" cy="857250"/>
          </a:xfrm>
        </p:spPr>
        <p:txBody>
          <a:bodyPr/>
          <a:lstStyle/>
          <a:p>
            <a:r>
              <a:rPr lang="en-US" altLang="en-US" dirty="0">
                <a:latin typeface="+mn-lt"/>
                <a:ea typeface="ＭＳ Ｐゴシック" panose="020B0600070205080204" pitchFamily="34" charset="-128"/>
              </a:rPr>
              <a:t>Likelihood Ratios in Action: Quantifying new information</a:t>
            </a:r>
          </a:p>
        </p:txBody>
      </p:sp>
      <p:sp>
        <p:nvSpPr>
          <p:cNvPr id="92162" name="Content Placeholder 2">
            <a:extLst>
              <a:ext uri="{FF2B5EF4-FFF2-40B4-BE49-F238E27FC236}">
                <a16:creationId xmlns:a16="http://schemas.microsoft.com/office/drawing/2014/main" id="{E8EF89AE-75D0-B646-92D1-7E69693CF5EC}"/>
              </a:ext>
            </a:extLst>
          </p:cNvPr>
          <p:cNvSpPr>
            <a:spLocks noGrp="1"/>
          </p:cNvSpPr>
          <p:nvPr>
            <p:ph idx="1"/>
          </p:nvPr>
        </p:nvSpPr>
        <p:spPr>
          <a:xfrm>
            <a:off x="1143000" y="1028700"/>
            <a:ext cx="7848600" cy="3600450"/>
          </a:xfrm>
        </p:spPr>
        <p:txBody>
          <a:bodyPr/>
          <a:lstStyle/>
          <a:p>
            <a:r>
              <a:rPr lang="en-US" altLang="en-US" sz="2200" dirty="0">
                <a:ea typeface="ＭＳ Ｐゴシック" panose="020B0600070205080204" pitchFamily="34" charset="-128"/>
              </a:rPr>
              <a:t>The blood culture is a test for pathogenic bacteremia (bad bacteria in the blood; D+)</a:t>
            </a:r>
          </a:p>
          <a:p>
            <a:r>
              <a:rPr lang="en-US" altLang="en-US" sz="2200" dirty="0">
                <a:ea typeface="ＭＳ Ｐゴシック" panose="020B0600070205080204" pitchFamily="34" charset="-128"/>
              </a:rPr>
              <a:t>The result is “staph species.”</a:t>
            </a:r>
          </a:p>
          <a:p>
            <a:r>
              <a:rPr lang="en-US" altLang="en-US" sz="2200" dirty="0">
                <a:ea typeface="ＭＳ Ｐゴシック" panose="020B0600070205080204" pitchFamily="34" charset="-128"/>
              </a:rPr>
              <a:t>P(</a:t>
            </a:r>
            <a:r>
              <a:rPr lang="en-US" altLang="en-US" sz="2200" dirty="0" err="1">
                <a:ea typeface="ＭＳ Ｐゴシック" panose="020B0600070205080204" pitchFamily="34" charset="-128"/>
              </a:rPr>
              <a:t>result|D</a:t>
            </a:r>
            <a:r>
              <a:rPr lang="en-US" altLang="en-US" sz="2200" dirty="0">
                <a:ea typeface="ＭＳ Ｐゴシック" panose="020B0600070205080204" pitchFamily="34" charset="-128"/>
              </a:rPr>
              <a:t>+)  &lt; </a:t>
            </a:r>
            <a:r>
              <a:rPr lang="en-US" altLang="en-US" sz="2200" strike="sngStrike" dirty="0">
                <a:ea typeface="ＭＳ Ｐゴシック" panose="020B0600070205080204" pitchFamily="34" charset="-128"/>
              </a:rPr>
              <a:t>3%</a:t>
            </a:r>
            <a:r>
              <a:rPr lang="en-US" altLang="en-US" sz="2200" dirty="0">
                <a:ea typeface="ＭＳ Ｐゴシック" panose="020B0600070205080204" pitchFamily="34" charset="-128"/>
              </a:rPr>
              <a:t> </a:t>
            </a:r>
            <a:r>
              <a:rPr lang="en-US" altLang="en-US" sz="2200" dirty="0">
                <a:solidFill>
                  <a:srgbClr val="FF0000"/>
                </a:solidFill>
                <a:ea typeface="ＭＳ Ｐゴシック" panose="020B0600070205080204" pitchFamily="34" charset="-128"/>
              </a:rPr>
              <a:t>6% </a:t>
            </a:r>
            <a:r>
              <a:rPr lang="en-US" altLang="en-US" sz="1600" dirty="0">
                <a:solidFill>
                  <a:srgbClr val="FF0000"/>
                </a:solidFill>
                <a:ea typeface="ＭＳ Ｐゴシック" panose="020B0600070205080204" pitchFamily="34" charset="-128"/>
              </a:rPr>
              <a:t>(Lecture and slide were wrong because having pathogenic staph in your BC does not prevent contamination, so &lt;3% +3%.)</a:t>
            </a:r>
          </a:p>
          <a:p>
            <a:r>
              <a:rPr lang="en-US" altLang="en-US" sz="2200" dirty="0">
                <a:ea typeface="ＭＳ Ｐゴシック" panose="020B0600070205080204" pitchFamily="34" charset="-128"/>
              </a:rPr>
              <a:t>P(</a:t>
            </a:r>
            <a:r>
              <a:rPr lang="en-US" altLang="en-US" sz="2200" dirty="0" err="1">
                <a:ea typeface="ＭＳ Ｐゴシック" panose="020B0600070205080204" pitchFamily="34" charset="-128"/>
              </a:rPr>
              <a:t>result|D</a:t>
            </a:r>
            <a:r>
              <a:rPr lang="en-US" altLang="en-US" sz="2200" dirty="0">
                <a:ea typeface="ＭＳ Ｐゴシック" panose="020B0600070205080204" pitchFamily="34" charset="-128"/>
              </a:rPr>
              <a:t>-) ~ 3%</a:t>
            </a:r>
          </a:p>
          <a:p>
            <a:r>
              <a:rPr lang="en-US" altLang="en-US" sz="2200" dirty="0">
                <a:ea typeface="ＭＳ Ｐゴシック" panose="020B0600070205080204" pitchFamily="34" charset="-128"/>
              </a:rPr>
              <a:t>LR = &lt;</a:t>
            </a:r>
            <a:r>
              <a:rPr lang="en-US" altLang="en-US" sz="2200" strike="sngStrike" dirty="0">
                <a:ea typeface="ＭＳ Ｐゴシック" panose="020B0600070205080204" pitchFamily="34" charset="-128"/>
              </a:rPr>
              <a:t>3</a:t>
            </a:r>
            <a:r>
              <a:rPr lang="en-US" altLang="en-US" sz="2200" dirty="0">
                <a:solidFill>
                  <a:srgbClr val="FF0000"/>
                </a:solidFill>
                <a:ea typeface="ＭＳ Ｐゴシック" panose="020B0600070205080204" pitchFamily="34" charset="-128"/>
              </a:rPr>
              <a:t>6</a:t>
            </a:r>
            <a:r>
              <a:rPr lang="en-US" altLang="en-US" sz="2200" dirty="0">
                <a:ea typeface="ＭＳ Ｐゴシック" panose="020B0600070205080204" pitchFamily="34" charset="-128"/>
              </a:rPr>
              <a:t>%/~3%, &lt;</a:t>
            </a:r>
            <a:r>
              <a:rPr lang="en-US" altLang="en-US" sz="2200" strike="sngStrike" dirty="0">
                <a:ea typeface="ＭＳ Ｐゴシック" panose="020B0600070205080204" pitchFamily="34" charset="-128"/>
              </a:rPr>
              <a:t>1</a:t>
            </a:r>
            <a:r>
              <a:rPr lang="en-US" altLang="en-US" sz="2200" dirty="0">
                <a:ea typeface="ＭＳ Ｐゴシック" panose="020B0600070205080204" pitchFamily="34" charset="-128"/>
              </a:rPr>
              <a:t> 2!  </a:t>
            </a:r>
            <a:r>
              <a:rPr lang="en-US" altLang="en-US" sz="1600" dirty="0">
                <a:solidFill>
                  <a:srgbClr val="FF0000"/>
                </a:solidFill>
                <a:ea typeface="ＭＳ Ｐゴシック" panose="020B0600070205080204" pitchFamily="34" charset="-128"/>
              </a:rPr>
              <a:t>(See speaker notes)</a:t>
            </a:r>
          </a:p>
          <a:p>
            <a:r>
              <a:rPr lang="en-US" altLang="en-US" sz="2200" dirty="0">
                <a:ea typeface="ＭＳ Ｐゴシック" panose="020B0600070205080204" pitchFamily="34" charset="-128"/>
              </a:rPr>
              <a:t>Similar process for test “Did he get better without systemic antibiotics?” (LR &lt; 0.2?)</a:t>
            </a:r>
          </a:p>
          <a:p>
            <a:r>
              <a:rPr lang="en-US" altLang="en-US" sz="2200" dirty="0">
                <a:ea typeface="ＭＳ Ｐゴシック" panose="020B0600070205080204" pitchFamily="34" charset="-128"/>
              </a:rPr>
              <a:t>Conclude: his probability of serious infection is now LOWER than the day before when he was sent home.</a:t>
            </a:r>
          </a:p>
        </p:txBody>
      </p:sp>
      <p:sp>
        <p:nvSpPr>
          <p:cNvPr id="132099" name="Slide Number Placeholder 3">
            <a:extLst>
              <a:ext uri="{FF2B5EF4-FFF2-40B4-BE49-F238E27FC236}">
                <a16:creationId xmlns:a16="http://schemas.microsoft.com/office/drawing/2014/main" id="{852D830E-C1C0-8D47-8C9F-53D2AB4937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0686D440-C146-0341-B1DA-8B409CC2B3BF}" type="slidenum">
              <a:rPr lang="en-US" altLang="en-US" sz="1050">
                <a:latin typeface="Arial" panose="020B0604020202020204" pitchFamily="34" charset="0"/>
              </a:rPr>
              <a:pPr/>
              <a:t>57</a:t>
            </a:fld>
            <a:endParaRPr lang="en-US" altLang="en-US" sz="105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6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6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15FA1011-8722-0142-9900-9C023A984896}"/>
              </a:ext>
            </a:extLst>
          </p:cNvPr>
          <p:cNvSpPr>
            <a:spLocks noGrp="1"/>
          </p:cNvSpPr>
          <p:nvPr>
            <p:ph type="title"/>
          </p:nvPr>
        </p:nvSpPr>
        <p:spPr>
          <a:xfrm>
            <a:off x="1447800" y="114300"/>
            <a:ext cx="7315200" cy="857250"/>
          </a:xfrm>
        </p:spPr>
        <p:txBody>
          <a:bodyPr/>
          <a:lstStyle/>
          <a:p>
            <a:r>
              <a:rPr lang="en-US" altLang="en-US" dirty="0">
                <a:latin typeface="+mn-lt"/>
                <a:ea typeface="ＭＳ Ｐゴシック" panose="020B0600070205080204" pitchFamily="34" charset="-128"/>
              </a:rPr>
              <a:t>Likelihood Ratios in Action: What happened?</a:t>
            </a:r>
          </a:p>
        </p:txBody>
      </p:sp>
      <p:sp>
        <p:nvSpPr>
          <p:cNvPr id="93186" name="Content Placeholder 2">
            <a:extLst>
              <a:ext uri="{FF2B5EF4-FFF2-40B4-BE49-F238E27FC236}">
                <a16:creationId xmlns:a16="http://schemas.microsoft.com/office/drawing/2014/main" id="{9F4B6FBF-9C8D-4740-84A3-5F580579D447}"/>
              </a:ext>
            </a:extLst>
          </p:cNvPr>
          <p:cNvSpPr>
            <a:spLocks noGrp="1"/>
          </p:cNvSpPr>
          <p:nvPr>
            <p:ph idx="1"/>
          </p:nvPr>
        </p:nvSpPr>
        <p:spPr>
          <a:xfrm>
            <a:off x="1219200" y="1332035"/>
            <a:ext cx="8001000" cy="3335215"/>
          </a:xfrm>
        </p:spPr>
        <p:txBody>
          <a:bodyPr/>
          <a:lstStyle/>
          <a:p>
            <a:r>
              <a:rPr lang="en-US" altLang="en-US" sz="2000" dirty="0">
                <a:ea typeface="ＭＳ Ｐゴシック" panose="020B0600070205080204" pitchFamily="34" charset="-128"/>
              </a:rPr>
              <a:t>ED staff had parents bring child to ED for</a:t>
            </a:r>
          </a:p>
          <a:p>
            <a:pPr lvl="1"/>
            <a:r>
              <a:rPr lang="en-US" altLang="en-US" sz="2000" dirty="0">
                <a:ea typeface="ＭＳ Ｐゴシック" panose="020B0600070205080204" pitchFamily="34" charset="-128"/>
              </a:rPr>
              <a:t>Repeat blood culture, IV</a:t>
            </a:r>
          </a:p>
          <a:p>
            <a:pPr lvl="1"/>
            <a:r>
              <a:rPr lang="en-US" altLang="en-US" sz="2000" dirty="0">
                <a:ea typeface="ＭＳ Ｐゴシック" panose="020B0600070205080204" pitchFamily="34" charset="-128"/>
              </a:rPr>
              <a:t>Lumbar puncture to rule out meningitis</a:t>
            </a:r>
          </a:p>
          <a:p>
            <a:r>
              <a:rPr lang="en-US" altLang="en-US" sz="2000" dirty="0">
                <a:ea typeface="ＭＳ Ｐゴシック" panose="020B0600070205080204" pitchFamily="34" charset="-128"/>
              </a:rPr>
              <a:t>Ward full, TN asked to admit baby to NICU at 3:30 AM</a:t>
            </a:r>
          </a:p>
          <a:p>
            <a:r>
              <a:rPr lang="en-US" altLang="en-US" sz="2000" dirty="0">
                <a:ea typeface="ＭＳ Ｐゴシック" panose="020B0600070205080204" pitchFamily="34" charset="-128"/>
              </a:rPr>
              <a:t>TN unable to persuade ED attending to send child home </a:t>
            </a:r>
          </a:p>
          <a:p>
            <a:r>
              <a:rPr lang="en-US" altLang="en-US" sz="2000" dirty="0">
                <a:ea typeface="ＭＳ Ｐゴシック" panose="020B0600070205080204" pitchFamily="34" charset="-128"/>
              </a:rPr>
              <a:t>Mother had a cold, would not have been allowed to see baby in NICU</a:t>
            </a:r>
          </a:p>
          <a:p>
            <a:r>
              <a:rPr lang="en-US" altLang="en-US" sz="2000" dirty="0">
                <a:ea typeface="ＭＳ Ｐゴシック" panose="020B0600070205080204" pitchFamily="34" charset="-128"/>
              </a:rPr>
              <a:t>Baby stayed in ED until organism identified as S. epi 6 hours later</a:t>
            </a:r>
          </a:p>
          <a:p>
            <a:r>
              <a:rPr lang="en-US" altLang="en-US" sz="2000" dirty="0">
                <a:ea typeface="ＭＳ Ｐゴシック" panose="020B0600070205080204" pitchFamily="34" charset="-128"/>
              </a:rPr>
              <a:t>Case presented at joint ED/Pediatrics conference</a:t>
            </a:r>
          </a:p>
          <a:p>
            <a:pPr lvl="1"/>
            <a:r>
              <a:rPr lang="en-US" altLang="en-US" sz="2000" dirty="0">
                <a:ea typeface="ＭＳ Ｐゴシック" panose="020B0600070205080204" pitchFamily="34" charset="-128"/>
              </a:rPr>
              <a:t>All involved ED attendings were out of town</a:t>
            </a:r>
          </a:p>
        </p:txBody>
      </p:sp>
      <p:sp>
        <p:nvSpPr>
          <p:cNvPr id="134147" name="Slide Number Placeholder 3">
            <a:extLst>
              <a:ext uri="{FF2B5EF4-FFF2-40B4-BE49-F238E27FC236}">
                <a16:creationId xmlns:a16="http://schemas.microsoft.com/office/drawing/2014/main" id="{D27C27B3-DCBB-C84B-A2D4-DDA1111D9A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85B52170-9639-0248-9172-53977A690C10}" type="slidenum">
              <a:rPr lang="en-US" altLang="en-US" sz="1050">
                <a:latin typeface="Arial" panose="020B0604020202020204" pitchFamily="34" charset="0"/>
              </a:rPr>
              <a:pPr/>
              <a:t>58</a:t>
            </a:fld>
            <a:endParaRPr lang="en-US" altLang="en-US" sz="105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18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1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18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18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186">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3186">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1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Number Placeholder 3">
            <a:extLst>
              <a:ext uri="{FF2B5EF4-FFF2-40B4-BE49-F238E27FC236}">
                <a16:creationId xmlns:a16="http://schemas.microsoft.com/office/drawing/2014/main" id="{73668BCD-77DE-7945-AD92-D16E23EF87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9BBF5863-7994-F948-8CE4-0E1A9554EEE2}" type="slidenum">
              <a:rPr lang="en-US" altLang="en-US" sz="1050">
                <a:latin typeface="Arial" panose="020B0604020202020204" pitchFamily="34" charset="0"/>
              </a:rPr>
              <a:pPr/>
              <a:t>59</a:t>
            </a:fld>
            <a:endParaRPr lang="en-US" altLang="en-US" sz="1050">
              <a:latin typeface="Arial" panose="020B0604020202020204" pitchFamily="34" charset="0"/>
            </a:endParaRPr>
          </a:p>
        </p:txBody>
      </p:sp>
      <p:graphicFrame>
        <p:nvGraphicFramePr>
          <p:cNvPr id="136194" name="Object 4">
            <a:extLst>
              <a:ext uri="{FF2B5EF4-FFF2-40B4-BE49-F238E27FC236}">
                <a16:creationId xmlns:a16="http://schemas.microsoft.com/office/drawing/2014/main" id="{315F72BF-5184-464B-9603-EF8300D5BD1E}"/>
              </a:ext>
            </a:extLst>
          </p:cNvPr>
          <p:cNvGraphicFramePr>
            <a:graphicFrameLocks noChangeAspect="1"/>
          </p:cNvGraphicFramePr>
          <p:nvPr>
            <p:extLst>
              <p:ext uri="{D42A27DB-BD31-4B8C-83A1-F6EECF244321}">
                <p14:modId xmlns:p14="http://schemas.microsoft.com/office/powerpoint/2010/main" val="2561331067"/>
              </p:ext>
            </p:extLst>
          </p:nvPr>
        </p:nvGraphicFramePr>
        <p:xfrm>
          <a:off x="1443404" y="411773"/>
          <a:ext cx="6257192" cy="4617427"/>
        </p:xfrm>
        <a:graphic>
          <a:graphicData uri="http://schemas.openxmlformats.org/presentationml/2006/ole">
            <mc:AlternateContent xmlns:mc="http://schemas.openxmlformats.org/markup-compatibility/2006">
              <mc:Choice xmlns:v="urn:schemas-microsoft-com:vml" Requires="v">
                <p:oleObj spid="_x0000_s136290" name="Worksheet" r:id="rId4" imgW="18084800" imgH="16052800" progId="Excel.Sheet.12">
                  <p:embed/>
                </p:oleObj>
              </mc:Choice>
              <mc:Fallback>
                <p:oleObj name="Worksheet" r:id="rId4" imgW="18084800" imgH="16052800" progId="Excel.Shee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3404" y="411773"/>
                        <a:ext cx="6257192" cy="4617427"/>
                      </a:xfrm>
                      <a:prstGeom prst="rect">
                        <a:avLst/>
                      </a:prstGeom>
                      <a:noFill/>
                      <a:ln>
                        <a:noFill/>
                      </a:ln>
                    </p:spPr>
                  </p:pic>
                </p:oleObj>
              </mc:Fallback>
            </mc:AlternateContent>
          </a:graphicData>
        </a:graphic>
      </p:graphicFrame>
      <p:sp>
        <p:nvSpPr>
          <p:cNvPr id="136195" name="Title 5">
            <a:extLst>
              <a:ext uri="{FF2B5EF4-FFF2-40B4-BE49-F238E27FC236}">
                <a16:creationId xmlns:a16="http://schemas.microsoft.com/office/drawing/2014/main" id="{8C45ABA3-A681-0744-8D42-267241A49FD6}"/>
              </a:ext>
            </a:extLst>
          </p:cNvPr>
          <p:cNvSpPr>
            <a:spLocks noGrp="1"/>
          </p:cNvSpPr>
          <p:nvPr>
            <p:ph type="title"/>
          </p:nvPr>
        </p:nvSpPr>
        <p:spPr>
          <a:xfrm>
            <a:off x="2457450" y="-114300"/>
            <a:ext cx="5715000" cy="514350"/>
          </a:xfrm>
        </p:spPr>
        <p:txBody>
          <a:bodyPr/>
          <a:lstStyle/>
          <a:p>
            <a:r>
              <a:rPr lang="en-US" altLang="en-US" sz="2100" dirty="0">
                <a:latin typeface="+mn-lt"/>
                <a:ea typeface="ＭＳ Ｐゴシック" panose="020B0600070205080204" pitchFamily="34" charset="-128"/>
              </a:rPr>
              <a:t>Total UCSF BCH charges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48E6C570-A8AA-6E4E-93C2-3BA1E85CF288}"/>
              </a:ext>
            </a:extLst>
          </p:cNvPr>
          <p:cNvSpPr>
            <a:spLocks noGrp="1"/>
          </p:cNvSpPr>
          <p:nvPr>
            <p:ph type="title"/>
          </p:nvPr>
        </p:nvSpPr>
        <p:spPr>
          <a:xfrm>
            <a:off x="1063438" y="21043"/>
            <a:ext cx="7851962" cy="628650"/>
          </a:xfrm>
        </p:spPr>
        <p:txBody>
          <a:bodyPr/>
          <a:lstStyle/>
          <a:p>
            <a:r>
              <a:rPr lang="en-US" altLang="en-US" dirty="0">
                <a:latin typeface="+mn-lt"/>
                <a:ea typeface="ＭＳ Ｐゴシック" panose="020B0600070205080204" pitchFamily="34" charset="-128"/>
              </a:rPr>
              <a:t>Definitions: Sensitivity and Specificity</a:t>
            </a:r>
          </a:p>
        </p:txBody>
      </p:sp>
      <p:sp>
        <p:nvSpPr>
          <p:cNvPr id="24578" name="Slide Number Placeholder 3">
            <a:extLst>
              <a:ext uri="{FF2B5EF4-FFF2-40B4-BE49-F238E27FC236}">
                <a16:creationId xmlns:a16="http://schemas.microsoft.com/office/drawing/2014/main" id="{7D4A86C1-1505-1B47-800F-04DB12CF55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9C35C8CD-1A83-A34D-8DDB-A0F3C3FAD42E}" type="slidenum">
              <a:rPr lang="en-US" altLang="en-US" sz="1050">
                <a:latin typeface="Arial" panose="020B0604020202020204" pitchFamily="34" charset="0"/>
              </a:rPr>
              <a:pPr/>
              <a:t>6</a:t>
            </a:fld>
            <a:endParaRPr lang="en-US" altLang="en-US" sz="1050">
              <a:latin typeface="Arial" panose="020B0604020202020204" pitchFamily="34" charset="0"/>
            </a:endParaRPr>
          </a:p>
        </p:txBody>
      </p:sp>
      <p:graphicFrame>
        <p:nvGraphicFramePr>
          <p:cNvPr id="5" name="Content Placeholder 3">
            <a:extLst>
              <a:ext uri="{FF2B5EF4-FFF2-40B4-BE49-F238E27FC236}">
                <a16:creationId xmlns:a16="http://schemas.microsoft.com/office/drawing/2014/main" id="{7E7407BA-43BD-4A41-AB57-CAF0CB1BF4ED}"/>
              </a:ext>
            </a:extLst>
          </p:cNvPr>
          <p:cNvGraphicFramePr>
            <a:graphicFrameLocks noGrp="1"/>
          </p:cNvGraphicFramePr>
          <p:nvPr>
            <p:ph idx="1"/>
            <p:extLst>
              <p:ext uri="{D42A27DB-BD31-4B8C-83A1-F6EECF244321}">
                <p14:modId xmlns:p14="http://schemas.microsoft.com/office/powerpoint/2010/main" val="4158185585"/>
              </p:ext>
            </p:extLst>
          </p:nvPr>
        </p:nvGraphicFramePr>
        <p:xfrm>
          <a:off x="1154206" y="713160"/>
          <a:ext cx="6835587" cy="2395405"/>
        </p:xfrm>
        <a:graphic>
          <a:graphicData uri="http://schemas.openxmlformats.org/drawingml/2006/table">
            <a:tbl>
              <a:tblPr/>
              <a:tblGrid>
                <a:gridCol w="1121736">
                  <a:extLst>
                    <a:ext uri="{9D8B030D-6E8A-4147-A177-3AD203B41FA5}">
                      <a16:colId xmlns:a16="http://schemas.microsoft.com/office/drawing/2014/main" val="20000"/>
                    </a:ext>
                  </a:extLst>
                </a:gridCol>
                <a:gridCol w="1612497">
                  <a:extLst>
                    <a:ext uri="{9D8B030D-6E8A-4147-A177-3AD203B41FA5}">
                      <a16:colId xmlns:a16="http://schemas.microsoft.com/office/drawing/2014/main" val="20001"/>
                    </a:ext>
                  </a:extLst>
                </a:gridCol>
                <a:gridCol w="1244428">
                  <a:extLst>
                    <a:ext uri="{9D8B030D-6E8A-4147-A177-3AD203B41FA5}">
                      <a16:colId xmlns:a16="http://schemas.microsoft.com/office/drawing/2014/main" val="20002"/>
                    </a:ext>
                  </a:extLst>
                </a:gridCol>
                <a:gridCol w="1109931">
                  <a:extLst>
                    <a:ext uri="{9D8B030D-6E8A-4147-A177-3AD203B41FA5}">
                      <a16:colId xmlns:a16="http://schemas.microsoft.com/office/drawing/2014/main" val="20003"/>
                    </a:ext>
                  </a:extLst>
                </a:gridCol>
                <a:gridCol w="1746995">
                  <a:extLst>
                    <a:ext uri="{9D8B030D-6E8A-4147-A177-3AD203B41FA5}">
                      <a16:colId xmlns:a16="http://schemas.microsoft.com/office/drawing/2014/main" val="20004"/>
                    </a:ext>
                  </a:extLst>
                </a:gridCol>
              </a:tblGrid>
              <a:tr h="367749">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Optima" charset="0"/>
                          <a:ea typeface="ＭＳ Ｐゴシック" charset="0"/>
                          <a:cs typeface="Optima" charset="0"/>
                        </a:rPr>
                        <a:t>Disease status</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6079">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Has disease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disease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Total</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367749">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Test Result</a:t>
                      </a:r>
                    </a:p>
                  </a:txBody>
                  <a:tcPr marL="68580" marR="68580" marT="34273" marB="342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Positive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B</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367749">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Negative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646079">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C</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A + B + C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360C5EE8-A512-AF46-B4BB-326E83A7A28A}"/>
              </a:ext>
            </a:extLst>
          </p:cNvPr>
          <p:cNvSpPr txBox="1">
            <a:spLocks noChangeArrowheads="1"/>
          </p:cNvSpPr>
          <p:nvPr/>
        </p:nvSpPr>
        <p:spPr bwMode="auto">
          <a:xfrm>
            <a:off x="3567393" y="3155967"/>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Sensitivity = </a:t>
            </a:r>
          </a:p>
          <a:p>
            <a:r>
              <a:rPr lang="en-US" altLang="en-US" sz="1800" dirty="0"/>
              <a:t>A/ (A+C)</a:t>
            </a:r>
          </a:p>
        </p:txBody>
      </p:sp>
      <p:sp>
        <p:nvSpPr>
          <p:cNvPr id="9" name="TextBox 8">
            <a:extLst>
              <a:ext uri="{FF2B5EF4-FFF2-40B4-BE49-F238E27FC236}">
                <a16:creationId xmlns:a16="http://schemas.microsoft.com/office/drawing/2014/main" id="{A8741F9D-F7B1-5243-9038-D8E936FD4CC1}"/>
              </a:ext>
            </a:extLst>
          </p:cNvPr>
          <p:cNvSpPr txBox="1">
            <a:spLocks noChangeArrowheads="1"/>
          </p:cNvSpPr>
          <p:nvPr/>
        </p:nvSpPr>
        <p:spPr bwMode="auto">
          <a:xfrm>
            <a:off x="5095875" y="3155968"/>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Specificity = </a:t>
            </a:r>
          </a:p>
          <a:p>
            <a:r>
              <a:rPr lang="en-US" altLang="en-US" sz="1800" dirty="0"/>
              <a:t>D/ (B+D)</a:t>
            </a:r>
          </a:p>
        </p:txBody>
      </p:sp>
      <p:sp>
        <p:nvSpPr>
          <p:cNvPr id="11" name="TextBox 10">
            <a:extLst>
              <a:ext uri="{FF2B5EF4-FFF2-40B4-BE49-F238E27FC236}">
                <a16:creationId xmlns:a16="http://schemas.microsoft.com/office/drawing/2014/main" id="{714F1AA1-2824-E94B-971A-02114D1AF587}"/>
              </a:ext>
            </a:extLst>
          </p:cNvPr>
          <p:cNvSpPr txBox="1">
            <a:spLocks noChangeArrowheads="1"/>
          </p:cNvSpPr>
          <p:nvPr/>
        </p:nvSpPr>
        <p:spPr bwMode="auto">
          <a:xfrm>
            <a:off x="3267075" y="405347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P.I.D. = Positive in Disease</a:t>
            </a:r>
          </a:p>
        </p:txBody>
      </p:sp>
      <p:sp>
        <p:nvSpPr>
          <p:cNvPr id="12" name="TextBox 11">
            <a:extLst>
              <a:ext uri="{FF2B5EF4-FFF2-40B4-BE49-F238E27FC236}">
                <a16:creationId xmlns:a16="http://schemas.microsoft.com/office/drawing/2014/main" id="{B4F80DFF-3303-0742-84C2-72B07B81803C}"/>
              </a:ext>
            </a:extLst>
          </p:cNvPr>
          <p:cNvSpPr txBox="1">
            <a:spLocks noChangeArrowheads="1"/>
          </p:cNvSpPr>
          <p:nvPr/>
        </p:nvSpPr>
        <p:spPr bwMode="auto">
          <a:xfrm>
            <a:off x="5095875" y="405347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N.I.H.= Negative in Health</a:t>
            </a:r>
          </a:p>
        </p:txBody>
      </p:sp>
      <p:sp>
        <p:nvSpPr>
          <p:cNvPr id="15" name="Rectangle 14">
            <a:extLst>
              <a:ext uri="{FF2B5EF4-FFF2-40B4-BE49-F238E27FC236}">
                <a16:creationId xmlns:a16="http://schemas.microsoft.com/office/drawing/2014/main" id="{8EECC257-4D00-CD41-9D2C-5F494FF19DB7}"/>
              </a:ext>
            </a:extLst>
          </p:cNvPr>
          <p:cNvSpPr>
            <a:spLocks noChangeArrowheads="1"/>
          </p:cNvSpPr>
          <p:nvPr/>
        </p:nvSpPr>
        <p:spPr bwMode="auto">
          <a:xfrm>
            <a:off x="3886199" y="1090030"/>
            <a:ext cx="1209676" cy="2018534"/>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16" name="Rectangle 15">
            <a:extLst>
              <a:ext uri="{FF2B5EF4-FFF2-40B4-BE49-F238E27FC236}">
                <a16:creationId xmlns:a16="http://schemas.microsoft.com/office/drawing/2014/main" id="{BF9DCBC1-036D-0049-A51B-6E50ACF8241E}"/>
              </a:ext>
            </a:extLst>
          </p:cNvPr>
          <p:cNvSpPr>
            <a:spLocks noChangeArrowheads="1"/>
          </p:cNvSpPr>
          <p:nvPr/>
        </p:nvSpPr>
        <p:spPr bwMode="auto">
          <a:xfrm>
            <a:off x="5143500" y="1090029"/>
            <a:ext cx="1028700" cy="201853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accel="50000" decel="5000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P spid="15" grpId="0" animBg="1"/>
      <p:bldP spid="15" grpId="1"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161BADC2-69ED-0745-9AE7-B41CB7D35D78}"/>
              </a:ext>
            </a:extLst>
          </p:cNvPr>
          <p:cNvSpPr>
            <a:spLocks noGrp="1" noChangeArrowheads="1"/>
          </p:cNvSpPr>
          <p:nvPr>
            <p:ph type="title"/>
          </p:nvPr>
        </p:nvSpPr>
        <p:spPr>
          <a:xfrm>
            <a:off x="2000250" y="0"/>
            <a:ext cx="5829300" cy="514350"/>
          </a:xfrm>
        </p:spPr>
        <p:txBody>
          <a:bodyPr/>
          <a:lstStyle/>
          <a:p>
            <a:r>
              <a:rPr lang="en-US" altLang="en-US" sz="3000">
                <a:ea typeface="ＭＳ Ｐゴシック" panose="020B0600070205080204" pitchFamily="34" charset="-128"/>
              </a:rPr>
              <a:t> Overview</a:t>
            </a:r>
          </a:p>
        </p:txBody>
      </p:sp>
      <p:sp>
        <p:nvSpPr>
          <p:cNvPr id="18434" name="Rectangle 3">
            <a:extLst>
              <a:ext uri="{FF2B5EF4-FFF2-40B4-BE49-F238E27FC236}">
                <a16:creationId xmlns:a16="http://schemas.microsoft.com/office/drawing/2014/main" id="{061218AA-4223-AC41-A9AC-98BB0120E6DF}"/>
              </a:ext>
            </a:extLst>
          </p:cNvPr>
          <p:cNvSpPr>
            <a:spLocks noGrp="1" noChangeArrowheads="1"/>
          </p:cNvSpPr>
          <p:nvPr>
            <p:ph type="body" idx="1"/>
          </p:nvPr>
        </p:nvSpPr>
        <p:spPr>
          <a:xfrm>
            <a:off x="1104900" y="628650"/>
            <a:ext cx="7620000" cy="4057650"/>
          </a:xfrm>
        </p:spPr>
        <p:txBody>
          <a:bodyPr/>
          <a:lstStyle/>
          <a:p>
            <a:r>
              <a:rPr lang="en-US" altLang="en-US" dirty="0">
                <a:ea typeface="ＭＳ Ｐゴシック" panose="020B0600070205080204" pitchFamily="34" charset="-128"/>
              </a:rPr>
              <a:t>Definitions: sensitivity, specificity, prior and posterior probability, predictive value, accuracy</a:t>
            </a:r>
          </a:p>
          <a:p>
            <a:r>
              <a:rPr lang="en-US" altLang="en-US" dirty="0">
                <a:ea typeface="ＭＳ Ｐゴシック" panose="020B0600070205080204" pitchFamily="34" charset="-128"/>
              </a:rPr>
              <a:t>2 x 2 table method</a:t>
            </a:r>
          </a:p>
          <a:p>
            <a:r>
              <a:rPr lang="en-US" altLang="en-US" dirty="0">
                <a:ea typeface="ＭＳ Ｐゴシック" panose="020B0600070205080204" pitchFamily="34" charset="-128"/>
              </a:rPr>
              <a:t>Likelihood ratios - WOWO</a:t>
            </a:r>
          </a:p>
          <a:p>
            <a:r>
              <a:rPr lang="en-US" altLang="en-US" dirty="0">
                <a:ea typeface="ＭＳ Ｐゴシック" panose="020B0600070205080204" pitchFamily="34" charset="-128"/>
              </a:rPr>
              <a:t>Probability and odds</a:t>
            </a:r>
          </a:p>
          <a:p>
            <a:r>
              <a:rPr lang="en-US" altLang="en-US" dirty="0">
                <a:ea typeface="ＭＳ Ｐゴシック" panose="020B0600070205080204" pitchFamily="34" charset="-128"/>
              </a:rPr>
              <a:t>False-negative and false-positive confusion</a:t>
            </a:r>
          </a:p>
          <a:p>
            <a:r>
              <a:rPr lang="en-US" altLang="en-US" dirty="0">
                <a:ea typeface="ＭＳ Ｐゴシック" panose="020B0600070205080204" pitchFamily="34" charset="-128"/>
              </a:rPr>
              <a:t>Treatment and testing thresholds and regret graphs (web demonstration)</a:t>
            </a:r>
          </a:p>
          <a:p>
            <a:r>
              <a:rPr lang="en-US" altLang="en-US" dirty="0">
                <a:ea typeface="ＭＳ Ｐゴシック" panose="020B0600070205080204" pitchFamily="34" charset="-128"/>
              </a:rPr>
              <a:t>Likelihood ratios in action: the $10,000 case of conjunctivitis</a:t>
            </a:r>
          </a:p>
        </p:txBody>
      </p:sp>
      <p:sp>
        <p:nvSpPr>
          <p:cNvPr id="18435" name="Slide Number Placeholder 3">
            <a:extLst>
              <a:ext uri="{FF2B5EF4-FFF2-40B4-BE49-F238E27FC236}">
                <a16:creationId xmlns:a16="http://schemas.microsoft.com/office/drawing/2014/main" id="{52F0B1BF-7969-4A4F-B4A2-0FC56CAC85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E7CD2B76-BB52-4B41-8AE5-D74BA0F997DF}" type="slidenum">
              <a:rPr lang="en-US" altLang="en-US" sz="1050">
                <a:latin typeface="Arial" panose="020B0604020202020204" pitchFamily="34" charset="0"/>
              </a:rPr>
              <a:pPr/>
              <a:t>60</a:t>
            </a:fld>
            <a:endParaRPr lang="en-US" altLang="en-US" sz="1050">
              <a:latin typeface="Arial" panose="020B0604020202020204" pitchFamily="34" charset="0"/>
            </a:endParaRPr>
          </a:p>
        </p:txBody>
      </p:sp>
    </p:spTree>
    <p:extLst>
      <p:ext uri="{BB962C8B-B14F-4D97-AF65-F5344CB8AC3E}">
        <p14:creationId xmlns:p14="http://schemas.microsoft.com/office/powerpoint/2010/main" val="10593762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B1DF630-5ED5-7549-8B20-77CB0B1FC3DE}"/>
              </a:ext>
            </a:extLst>
          </p:cNvPr>
          <p:cNvPicPr>
            <a:picLocks noChangeAspect="1"/>
          </p:cNvPicPr>
          <p:nvPr/>
        </p:nvPicPr>
        <p:blipFill rotWithShape="1">
          <a:blip r:embed="rId3"/>
          <a:srcRect t="10300" r="-1" b="25291"/>
          <a:stretch/>
        </p:blipFill>
        <p:spPr>
          <a:xfrm>
            <a:off x="1898650" y="-19050"/>
            <a:ext cx="6026150" cy="5175097"/>
          </a:xfrm>
          <a:prstGeom prst="rect">
            <a:avLst/>
          </a:prstGeom>
          <a:noFill/>
        </p:spPr>
      </p:pic>
      <p:sp>
        <p:nvSpPr>
          <p:cNvPr id="4" name="Slide Number Placeholder 3">
            <a:extLst>
              <a:ext uri="{FF2B5EF4-FFF2-40B4-BE49-F238E27FC236}">
                <a16:creationId xmlns:a16="http://schemas.microsoft.com/office/drawing/2014/main" id="{5B8452AD-9ED6-8749-BDBA-048BA349F6D7}"/>
              </a:ext>
            </a:extLst>
          </p:cNvPr>
          <p:cNvSpPr>
            <a:spLocks noGrp="1"/>
          </p:cNvSpPr>
          <p:nvPr>
            <p:ph type="sldNum" sz="quarter" idx="12"/>
          </p:nvPr>
        </p:nvSpPr>
        <p:spPr>
          <a:xfrm>
            <a:off x="7010400" y="4686300"/>
            <a:ext cx="1905000" cy="342900"/>
          </a:xfrm>
        </p:spPr>
        <p:txBody>
          <a:bodyPr wrap="square" anchor="t">
            <a:normAutofit/>
          </a:bodyPr>
          <a:lstStyle/>
          <a:p>
            <a:fld id="{5967730F-64A0-5A46-A43B-62FCE09E4598}" type="slidenum">
              <a:rPr lang="en-US" altLang="en-US" smtClean="0"/>
              <a:pPr/>
              <a:t>61</a:t>
            </a:fld>
            <a:endParaRPr lang="en-US" altLang="en-US"/>
          </a:p>
        </p:txBody>
      </p:sp>
    </p:spTree>
    <p:extLst>
      <p:ext uri="{BB962C8B-B14F-4D97-AF65-F5344CB8AC3E}">
        <p14:creationId xmlns:p14="http://schemas.microsoft.com/office/powerpoint/2010/main" val="35155143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700" y="171450"/>
            <a:ext cx="5829300" cy="457200"/>
          </a:xfrm>
        </p:spPr>
        <p:txBody>
          <a:bodyPr/>
          <a:lstStyle/>
          <a:p>
            <a:r>
              <a:rPr lang="en-US" dirty="0"/>
              <a:t>What is wrong with this logic?</a:t>
            </a:r>
            <a:endParaRPr lang="en-US" sz="2700" dirty="0"/>
          </a:p>
        </p:txBody>
      </p:sp>
      <p:sp>
        <p:nvSpPr>
          <p:cNvPr id="3" name="Content Placeholder 2"/>
          <p:cNvSpPr>
            <a:spLocks noGrp="1"/>
          </p:cNvSpPr>
          <p:nvPr>
            <p:ph idx="1"/>
          </p:nvPr>
        </p:nvSpPr>
        <p:spPr>
          <a:xfrm>
            <a:off x="1143000" y="742950"/>
            <a:ext cx="7239000" cy="3714750"/>
          </a:xfrm>
        </p:spPr>
        <p:txBody>
          <a:bodyPr/>
          <a:lstStyle/>
          <a:p>
            <a:r>
              <a:rPr lang="en-US" dirty="0"/>
              <a:t>“The positive predictive value of the sepsis screen in neonates is poor (&lt;30%); however, the negative predictive accuracy has been high (&gt;99%)”</a:t>
            </a:r>
          </a:p>
          <a:p>
            <a:r>
              <a:rPr lang="en-US" dirty="0"/>
              <a:t>“Diagnostic tests for early-onset sepsis (other than blood or CSF cultures) are useful for identifying infants with a low probability of sepsis but not at identifying infants likely to be infected.” </a:t>
            </a:r>
          </a:p>
        </p:txBody>
      </p:sp>
      <p:sp>
        <p:nvSpPr>
          <p:cNvPr id="4" name="Slide Number Placeholder 3"/>
          <p:cNvSpPr>
            <a:spLocks noGrp="1"/>
          </p:cNvSpPr>
          <p:nvPr>
            <p:ph type="sldNum" sz="quarter" idx="12"/>
          </p:nvPr>
        </p:nvSpPr>
        <p:spPr/>
        <p:txBody>
          <a:bodyPr/>
          <a:lstStyle/>
          <a:p>
            <a:pPr>
              <a:defRPr/>
            </a:pPr>
            <a:fld id="{ABB13C58-D7F0-7F43-B847-0220D3A0022B}" type="slidenum">
              <a:rPr lang="en-US" smtClean="0"/>
              <a:pPr>
                <a:defRPr/>
              </a:pPr>
              <a:t>62</a:t>
            </a:fld>
            <a:endParaRPr lang="en-US"/>
          </a:p>
        </p:txBody>
      </p:sp>
      <p:sp>
        <p:nvSpPr>
          <p:cNvPr id="5" name="Text Box 4"/>
          <p:cNvSpPr txBox="1">
            <a:spLocks noChangeArrowheads="1"/>
          </p:cNvSpPr>
          <p:nvPr/>
        </p:nvSpPr>
        <p:spPr bwMode="auto">
          <a:xfrm>
            <a:off x="2057400" y="4686300"/>
            <a:ext cx="3714750" cy="23222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050" b="1" dirty="0" err="1">
                <a:latin typeface="Arial" charset="0"/>
              </a:rPr>
              <a:t>Polin</a:t>
            </a:r>
            <a:r>
              <a:rPr lang="en-GB" sz="1050" b="1" dirty="0">
                <a:latin typeface="Arial" charset="0"/>
              </a:rPr>
              <a:t> R A , the COMMITTEE ON FETUS AND NEWBORN</a:t>
            </a:r>
          </a:p>
        </p:txBody>
      </p:sp>
    </p:spTree>
    <p:extLst>
      <p:ext uri="{BB962C8B-B14F-4D97-AF65-F5344CB8AC3E}">
        <p14:creationId xmlns:p14="http://schemas.microsoft.com/office/powerpoint/2010/main" val="155553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48E6C570-A8AA-6E4E-93C2-3BA1E85CF288}"/>
              </a:ext>
            </a:extLst>
          </p:cNvPr>
          <p:cNvSpPr>
            <a:spLocks noGrp="1"/>
          </p:cNvSpPr>
          <p:nvPr>
            <p:ph type="title"/>
          </p:nvPr>
        </p:nvSpPr>
        <p:spPr>
          <a:xfrm>
            <a:off x="1154206" y="132392"/>
            <a:ext cx="6835588" cy="628650"/>
          </a:xfrm>
        </p:spPr>
        <p:txBody>
          <a:bodyPr/>
          <a:lstStyle/>
          <a:p>
            <a:r>
              <a:rPr lang="en-US" altLang="en-US" dirty="0">
                <a:latin typeface="+mn-lt"/>
                <a:ea typeface="ＭＳ Ｐゴシック" panose="020B0600070205080204" pitchFamily="34" charset="-128"/>
              </a:rPr>
              <a:t>Definitions: Pretest (prior) and post-test (posterior) probability</a:t>
            </a:r>
          </a:p>
        </p:txBody>
      </p:sp>
      <p:sp>
        <p:nvSpPr>
          <p:cNvPr id="24578" name="Slide Number Placeholder 3">
            <a:extLst>
              <a:ext uri="{FF2B5EF4-FFF2-40B4-BE49-F238E27FC236}">
                <a16:creationId xmlns:a16="http://schemas.microsoft.com/office/drawing/2014/main" id="{7D4A86C1-1505-1B47-800F-04DB12CF55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9C35C8CD-1A83-A34D-8DDB-A0F3C3FAD42E}" type="slidenum">
              <a:rPr lang="en-US" altLang="en-US" sz="1050">
                <a:latin typeface="Arial" panose="020B0604020202020204" pitchFamily="34" charset="0"/>
              </a:rPr>
              <a:pPr/>
              <a:t>7</a:t>
            </a:fld>
            <a:endParaRPr lang="en-US" altLang="en-US" sz="1050">
              <a:latin typeface="Arial" panose="020B0604020202020204" pitchFamily="34" charset="0"/>
            </a:endParaRPr>
          </a:p>
        </p:txBody>
      </p:sp>
      <p:graphicFrame>
        <p:nvGraphicFramePr>
          <p:cNvPr id="5" name="Content Placeholder 3">
            <a:extLst>
              <a:ext uri="{FF2B5EF4-FFF2-40B4-BE49-F238E27FC236}">
                <a16:creationId xmlns:a16="http://schemas.microsoft.com/office/drawing/2014/main" id="{7E7407BA-43BD-4A41-AB57-CAF0CB1BF4ED}"/>
              </a:ext>
            </a:extLst>
          </p:cNvPr>
          <p:cNvGraphicFramePr>
            <a:graphicFrameLocks noGrp="1"/>
          </p:cNvGraphicFramePr>
          <p:nvPr>
            <p:ph idx="1"/>
            <p:extLst>
              <p:ext uri="{D42A27DB-BD31-4B8C-83A1-F6EECF244321}">
                <p14:modId xmlns:p14="http://schemas.microsoft.com/office/powerpoint/2010/main" val="427346717"/>
              </p:ext>
            </p:extLst>
          </p:nvPr>
        </p:nvGraphicFramePr>
        <p:xfrm>
          <a:off x="1239931" y="1077297"/>
          <a:ext cx="6835587" cy="2395405"/>
        </p:xfrm>
        <a:graphic>
          <a:graphicData uri="http://schemas.openxmlformats.org/drawingml/2006/table">
            <a:tbl>
              <a:tblPr/>
              <a:tblGrid>
                <a:gridCol w="1121736">
                  <a:extLst>
                    <a:ext uri="{9D8B030D-6E8A-4147-A177-3AD203B41FA5}">
                      <a16:colId xmlns:a16="http://schemas.microsoft.com/office/drawing/2014/main" val="20000"/>
                    </a:ext>
                  </a:extLst>
                </a:gridCol>
                <a:gridCol w="1612497">
                  <a:extLst>
                    <a:ext uri="{9D8B030D-6E8A-4147-A177-3AD203B41FA5}">
                      <a16:colId xmlns:a16="http://schemas.microsoft.com/office/drawing/2014/main" val="20001"/>
                    </a:ext>
                  </a:extLst>
                </a:gridCol>
                <a:gridCol w="1244428">
                  <a:extLst>
                    <a:ext uri="{9D8B030D-6E8A-4147-A177-3AD203B41FA5}">
                      <a16:colId xmlns:a16="http://schemas.microsoft.com/office/drawing/2014/main" val="20002"/>
                    </a:ext>
                  </a:extLst>
                </a:gridCol>
                <a:gridCol w="1109931">
                  <a:extLst>
                    <a:ext uri="{9D8B030D-6E8A-4147-A177-3AD203B41FA5}">
                      <a16:colId xmlns:a16="http://schemas.microsoft.com/office/drawing/2014/main" val="20003"/>
                    </a:ext>
                  </a:extLst>
                </a:gridCol>
                <a:gridCol w="1746995">
                  <a:extLst>
                    <a:ext uri="{9D8B030D-6E8A-4147-A177-3AD203B41FA5}">
                      <a16:colId xmlns:a16="http://schemas.microsoft.com/office/drawing/2014/main" val="20004"/>
                    </a:ext>
                  </a:extLst>
                </a:gridCol>
              </a:tblGrid>
              <a:tr h="367749">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Optima" charset="0"/>
                          <a:ea typeface="ＭＳ Ｐゴシック" charset="0"/>
                          <a:cs typeface="Optima" charset="0"/>
                        </a:rPr>
                        <a:t>Disease status</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6079">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Has disease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disease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Total</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367749">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Test Result</a:t>
                      </a:r>
                    </a:p>
                  </a:txBody>
                  <a:tcPr marL="68580" marR="68580" marT="34273" marB="342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Positive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B</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367749">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Negative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646079">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C</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Optima" charset="0"/>
                          <a:ea typeface="ＭＳ Ｐゴシック" charset="0"/>
                          <a:cs typeface="Optima" charset="0"/>
                        </a:rPr>
                        <a:t>A + B + C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
        <p:nvSpPr>
          <p:cNvPr id="15" name="Rectangle 14">
            <a:extLst>
              <a:ext uri="{FF2B5EF4-FFF2-40B4-BE49-F238E27FC236}">
                <a16:creationId xmlns:a16="http://schemas.microsoft.com/office/drawing/2014/main" id="{8EECC257-4D00-CD41-9D2C-5F494FF19DB7}"/>
              </a:ext>
            </a:extLst>
          </p:cNvPr>
          <p:cNvSpPr>
            <a:spLocks noChangeArrowheads="1"/>
          </p:cNvSpPr>
          <p:nvPr/>
        </p:nvSpPr>
        <p:spPr bwMode="auto">
          <a:xfrm>
            <a:off x="3886200" y="1386850"/>
            <a:ext cx="1295400" cy="2085852"/>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13" name="TextBox 5">
            <a:extLst>
              <a:ext uri="{FF2B5EF4-FFF2-40B4-BE49-F238E27FC236}">
                <a16:creationId xmlns:a16="http://schemas.microsoft.com/office/drawing/2014/main" id="{1E45D50C-6243-354D-B11B-9553C33255E7}"/>
              </a:ext>
            </a:extLst>
          </p:cNvPr>
          <p:cNvSpPr txBox="1">
            <a:spLocks noChangeArrowheads="1"/>
          </p:cNvSpPr>
          <p:nvPr/>
        </p:nvSpPr>
        <p:spPr bwMode="auto">
          <a:xfrm>
            <a:off x="2732101" y="3752738"/>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Pretest probability =</a:t>
            </a:r>
          </a:p>
        </p:txBody>
      </p:sp>
      <p:sp>
        <p:nvSpPr>
          <p:cNvPr id="14" name="TextBox 13">
            <a:extLst>
              <a:ext uri="{FF2B5EF4-FFF2-40B4-BE49-F238E27FC236}">
                <a16:creationId xmlns:a16="http://schemas.microsoft.com/office/drawing/2014/main" id="{3AB270DF-6C23-204B-8651-CE213B8704CE}"/>
              </a:ext>
            </a:extLst>
          </p:cNvPr>
          <p:cNvSpPr txBox="1">
            <a:spLocks noChangeArrowheads="1"/>
          </p:cNvSpPr>
          <p:nvPr/>
        </p:nvSpPr>
        <p:spPr bwMode="auto">
          <a:xfrm>
            <a:off x="2674952" y="4552838"/>
            <a:ext cx="501329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solidFill>
                  <a:srgbClr val="FF0000"/>
                </a:solidFill>
              </a:rPr>
              <a:t>ONLY IF SAMPLING IS </a:t>
            </a:r>
            <a:r>
              <a:rPr lang="ja-JP" altLang="en-US" sz="1800">
                <a:solidFill>
                  <a:srgbClr val="FF0000"/>
                </a:solidFill>
              </a:rPr>
              <a:t>“</a:t>
            </a:r>
            <a:r>
              <a:rPr lang="en-US" altLang="ja-JP" sz="1800">
                <a:solidFill>
                  <a:srgbClr val="FF0000"/>
                </a:solidFill>
              </a:rPr>
              <a:t>CROSS-SECTIONAL</a:t>
            </a:r>
            <a:r>
              <a:rPr lang="ja-JP" altLang="en-US" sz="1800">
                <a:solidFill>
                  <a:srgbClr val="FF0000"/>
                </a:solidFill>
              </a:rPr>
              <a:t>”</a:t>
            </a:r>
            <a:r>
              <a:rPr lang="en-US" altLang="ja-JP" sz="1800">
                <a:solidFill>
                  <a:srgbClr val="FF0000"/>
                </a:solidFill>
              </a:rPr>
              <a:t>!</a:t>
            </a:r>
            <a:endParaRPr lang="en-US" altLang="en-US" sz="1800">
              <a:solidFill>
                <a:srgbClr val="FF0000"/>
              </a:solidFill>
            </a:endParaRPr>
          </a:p>
        </p:txBody>
      </p:sp>
      <p:sp>
        <p:nvSpPr>
          <p:cNvPr id="17" name="TextBox 16">
            <a:extLst>
              <a:ext uri="{FF2B5EF4-FFF2-40B4-BE49-F238E27FC236}">
                <a16:creationId xmlns:a16="http://schemas.microsoft.com/office/drawing/2014/main" id="{3745B7C1-8B6D-D147-B64F-2BA2E11F52C0}"/>
              </a:ext>
            </a:extLst>
          </p:cNvPr>
          <p:cNvSpPr txBox="1">
            <a:spLocks noChangeArrowheads="1"/>
          </p:cNvSpPr>
          <p:nvPr/>
        </p:nvSpPr>
        <p:spPr bwMode="auto">
          <a:xfrm>
            <a:off x="4846651" y="3752737"/>
            <a:ext cx="205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(A+C)/(A+B+C+D)</a:t>
            </a:r>
          </a:p>
        </p:txBody>
      </p:sp>
      <p:sp>
        <p:nvSpPr>
          <p:cNvPr id="18" name="TextBox 5">
            <a:extLst>
              <a:ext uri="{FF2B5EF4-FFF2-40B4-BE49-F238E27FC236}">
                <a16:creationId xmlns:a16="http://schemas.microsoft.com/office/drawing/2014/main" id="{4D016D67-95B2-3949-9A10-4E4A8E116D48}"/>
              </a:ext>
            </a:extLst>
          </p:cNvPr>
          <p:cNvSpPr txBox="1">
            <a:spLocks noChangeArrowheads="1"/>
          </p:cNvSpPr>
          <p:nvPr/>
        </p:nvSpPr>
        <p:spPr bwMode="auto">
          <a:xfrm>
            <a:off x="2674952" y="4095638"/>
            <a:ext cx="25550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Posttest probability =</a:t>
            </a:r>
          </a:p>
        </p:txBody>
      </p:sp>
      <p:sp>
        <p:nvSpPr>
          <p:cNvPr id="19" name="TextBox 18">
            <a:extLst>
              <a:ext uri="{FF2B5EF4-FFF2-40B4-BE49-F238E27FC236}">
                <a16:creationId xmlns:a16="http://schemas.microsoft.com/office/drawing/2014/main" id="{D4B8F3D6-A1FC-8B41-986D-948681B9AB75}"/>
              </a:ext>
            </a:extLst>
          </p:cNvPr>
          <p:cNvSpPr txBox="1">
            <a:spLocks noChangeArrowheads="1"/>
          </p:cNvSpPr>
          <p:nvPr/>
        </p:nvSpPr>
        <p:spPr bwMode="auto">
          <a:xfrm>
            <a:off x="4846651" y="4095638"/>
            <a:ext cx="2400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a:t>A/(A+B) or C/(C+D)</a:t>
            </a:r>
          </a:p>
        </p:txBody>
      </p:sp>
      <p:sp>
        <p:nvSpPr>
          <p:cNvPr id="21" name="Rectangle 20">
            <a:extLst>
              <a:ext uri="{FF2B5EF4-FFF2-40B4-BE49-F238E27FC236}">
                <a16:creationId xmlns:a16="http://schemas.microsoft.com/office/drawing/2014/main" id="{D0798B94-ADF1-4844-9912-7B864A6924A8}"/>
              </a:ext>
            </a:extLst>
          </p:cNvPr>
          <p:cNvSpPr>
            <a:spLocks noChangeArrowheads="1"/>
          </p:cNvSpPr>
          <p:nvPr/>
        </p:nvSpPr>
        <p:spPr bwMode="auto">
          <a:xfrm>
            <a:off x="3905250" y="2125743"/>
            <a:ext cx="3495115" cy="298512"/>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22" name="Rectangle 21">
            <a:extLst>
              <a:ext uri="{FF2B5EF4-FFF2-40B4-BE49-F238E27FC236}">
                <a16:creationId xmlns:a16="http://schemas.microsoft.com/office/drawing/2014/main" id="{8072C7C1-0CC8-7C4F-BA80-16C664AFA21B}"/>
              </a:ext>
            </a:extLst>
          </p:cNvPr>
          <p:cNvSpPr>
            <a:spLocks noChangeArrowheads="1"/>
          </p:cNvSpPr>
          <p:nvPr/>
        </p:nvSpPr>
        <p:spPr bwMode="auto">
          <a:xfrm>
            <a:off x="3905250" y="2468643"/>
            <a:ext cx="3495115" cy="298512"/>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Tree>
    <p:extLst>
      <p:ext uri="{BB962C8B-B14F-4D97-AF65-F5344CB8AC3E}">
        <p14:creationId xmlns:p14="http://schemas.microsoft.com/office/powerpoint/2010/main" val="12396812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subTnLst>
                                    <p:set>
                                      <p:cBhvr override="childStyle">
                                        <p:cTn dur="1" fill="hold" display="0" masterRel="sameClick" afterEffect="1">
                                          <p:stCondLst>
                                            <p:cond evt="end" delay="0">
                                              <p:tn val="13"/>
                                            </p:cond>
                                          </p:stCondLst>
                                        </p:cTn>
                                        <p:tgtEl>
                                          <p:spTgt spid="15"/>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anim calcmode="lin" valueType="num">
                                      <p:cBhvr>
                                        <p:cTn id="24" dur="2000" fill="hold"/>
                                        <p:tgtEl>
                                          <p:spTgt spid="14"/>
                                        </p:tgtEl>
                                        <p:attrNameLst>
                                          <p:attrName>style.rotation</p:attrName>
                                        </p:attrNameLst>
                                      </p:cBhvr>
                                      <p:tavLst>
                                        <p:tav tm="0">
                                          <p:val>
                                            <p:fltVal val="720"/>
                                          </p:val>
                                        </p:tav>
                                        <p:tav tm="100000">
                                          <p:val>
                                            <p:fltVal val="0"/>
                                          </p:val>
                                        </p:tav>
                                      </p:tavLst>
                                    </p:anim>
                                    <p:anim calcmode="lin" valueType="num">
                                      <p:cBhvr>
                                        <p:cTn id="25" dur="2000" fill="hold"/>
                                        <p:tgtEl>
                                          <p:spTgt spid="14"/>
                                        </p:tgtEl>
                                        <p:attrNameLst>
                                          <p:attrName>ppt_h</p:attrName>
                                        </p:attrNameLst>
                                      </p:cBhvr>
                                      <p:tavLst>
                                        <p:tav tm="0">
                                          <p:val>
                                            <p:fltVal val="0"/>
                                          </p:val>
                                        </p:tav>
                                        <p:tav tm="100000">
                                          <p:val>
                                            <p:strVal val="#ppt_h"/>
                                          </p:val>
                                        </p:tav>
                                      </p:tavLst>
                                    </p:anim>
                                    <p:anim calcmode="lin" valueType="num">
                                      <p:cBhvr>
                                        <p:cTn id="26" dur="2000" fill="hold"/>
                                        <p:tgtEl>
                                          <p:spTgt spid="14"/>
                                        </p:tgtEl>
                                        <p:attrNameLst>
                                          <p:attrName>ppt_w</p:attrName>
                                        </p:attrNameLst>
                                      </p:cBhvr>
                                      <p:tavLst>
                                        <p:tav tm="0">
                                          <p:val>
                                            <p:fltVal val="0"/>
                                          </p:val>
                                        </p:tav>
                                        <p:tav tm="100000">
                                          <p:val>
                                            <p:strVal val="#ppt_w"/>
                                          </p:val>
                                        </p:tav>
                                      </p:tavLst>
                                    </p:anim>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p:bldP spid="17" grpId="0"/>
      <p:bldP spid="19" grpId="0"/>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E876E49B-42C7-2A45-A9E2-5690B93EECD2}"/>
              </a:ext>
            </a:extLst>
          </p:cNvPr>
          <p:cNvSpPr>
            <a:spLocks noGrp="1"/>
          </p:cNvSpPr>
          <p:nvPr>
            <p:ph type="title"/>
          </p:nvPr>
        </p:nvSpPr>
        <p:spPr>
          <a:xfrm>
            <a:off x="2000250" y="114300"/>
            <a:ext cx="5829300" cy="628650"/>
          </a:xfrm>
        </p:spPr>
        <p:txBody>
          <a:bodyPr/>
          <a:lstStyle/>
          <a:p>
            <a:r>
              <a:rPr lang="ja-JP" altLang="en-US">
                <a:latin typeface="+mn-lt"/>
                <a:ea typeface="ＭＳ Ｐゴシック" panose="020B0600070205080204" pitchFamily="34" charset="-128"/>
              </a:rPr>
              <a:t>“</a:t>
            </a:r>
            <a:r>
              <a:rPr lang="en-US" altLang="ja-JP" dirty="0">
                <a:latin typeface="+mn-lt"/>
                <a:ea typeface="ＭＳ Ｐゴシック" panose="020B0600070205080204" pitchFamily="34" charset="-128"/>
              </a:rPr>
              <a:t>Cross-sectional</a:t>
            </a:r>
            <a:r>
              <a:rPr lang="ja-JP" altLang="en-US">
                <a:latin typeface="+mn-lt"/>
                <a:ea typeface="ＭＳ Ｐゴシック" panose="020B0600070205080204" pitchFamily="34" charset="-128"/>
              </a:rPr>
              <a:t>”</a:t>
            </a:r>
            <a:r>
              <a:rPr lang="en-US" altLang="ja-JP" dirty="0">
                <a:latin typeface="+mn-lt"/>
                <a:ea typeface="ＭＳ Ｐゴシック" panose="020B0600070205080204" pitchFamily="34" charset="-128"/>
              </a:rPr>
              <a:t> sampling</a:t>
            </a:r>
            <a:endParaRPr lang="en-US" altLang="en-US" dirty="0">
              <a:latin typeface="+mn-lt"/>
              <a:ea typeface="ＭＳ Ｐゴシック" panose="020B0600070205080204" pitchFamily="34" charset="-128"/>
            </a:endParaRPr>
          </a:p>
        </p:txBody>
      </p:sp>
      <p:sp>
        <p:nvSpPr>
          <p:cNvPr id="28674" name="Slide Number Placeholder 3">
            <a:extLst>
              <a:ext uri="{FF2B5EF4-FFF2-40B4-BE49-F238E27FC236}">
                <a16:creationId xmlns:a16="http://schemas.microsoft.com/office/drawing/2014/main" id="{0BCFE7BA-117F-334B-A0F3-094DDA1158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1A48182D-6195-874B-B4D4-04AC0E7C8F1B}" type="slidenum">
              <a:rPr lang="en-US" altLang="en-US" sz="1050">
                <a:latin typeface="Arial" panose="020B0604020202020204" pitchFamily="34" charset="0"/>
              </a:rPr>
              <a:pPr/>
              <a:t>8</a:t>
            </a:fld>
            <a:endParaRPr lang="en-US" altLang="en-US" sz="1050">
              <a:latin typeface="Arial" panose="020B0604020202020204" pitchFamily="34" charset="0"/>
            </a:endParaRPr>
          </a:p>
        </p:txBody>
      </p:sp>
      <p:graphicFrame>
        <p:nvGraphicFramePr>
          <p:cNvPr id="5" name="Content Placeholder 3">
            <a:extLst>
              <a:ext uri="{FF2B5EF4-FFF2-40B4-BE49-F238E27FC236}">
                <a16:creationId xmlns:a16="http://schemas.microsoft.com/office/drawing/2014/main" id="{DD00F292-DCA8-3B4B-B2B6-050662214D6E}"/>
              </a:ext>
            </a:extLst>
          </p:cNvPr>
          <p:cNvGraphicFramePr>
            <a:graphicFrameLocks noGrp="1"/>
          </p:cNvGraphicFramePr>
          <p:nvPr>
            <p:ph idx="1"/>
          </p:nvPr>
        </p:nvGraphicFramePr>
        <p:xfrm>
          <a:off x="2057400" y="1028700"/>
          <a:ext cx="3714751" cy="2049610"/>
        </p:xfrm>
        <a:graphic>
          <a:graphicData uri="http://schemas.openxmlformats.org/drawingml/2006/table">
            <a:tbl>
              <a:tblPr/>
              <a:tblGrid>
                <a:gridCol w="609600">
                  <a:extLst>
                    <a:ext uri="{9D8B030D-6E8A-4147-A177-3AD203B41FA5}">
                      <a16:colId xmlns:a16="http://schemas.microsoft.com/office/drawing/2014/main" val="20000"/>
                    </a:ext>
                  </a:extLst>
                </a:gridCol>
                <a:gridCol w="876300">
                  <a:extLst>
                    <a:ext uri="{9D8B030D-6E8A-4147-A177-3AD203B41FA5}">
                      <a16:colId xmlns:a16="http://schemas.microsoft.com/office/drawing/2014/main" val="20001"/>
                    </a:ext>
                  </a:extLst>
                </a:gridCol>
                <a:gridCol w="676275">
                  <a:extLst>
                    <a:ext uri="{9D8B030D-6E8A-4147-A177-3AD203B41FA5}">
                      <a16:colId xmlns:a16="http://schemas.microsoft.com/office/drawing/2014/main" val="20002"/>
                    </a:ext>
                  </a:extLst>
                </a:gridCol>
                <a:gridCol w="729854">
                  <a:extLst>
                    <a:ext uri="{9D8B030D-6E8A-4147-A177-3AD203B41FA5}">
                      <a16:colId xmlns:a16="http://schemas.microsoft.com/office/drawing/2014/main" val="20003"/>
                    </a:ext>
                  </a:extLst>
                </a:gridCol>
                <a:gridCol w="822722">
                  <a:extLst>
                    <a:ext uri="{9D8B030D-6E8A-4147-A177-3AD203B41FA5}">
                      <a16:colId xmlns:a16="http://schemas.microsoft.com/office/drawing/2014/main" val="20004"/>
                    </a:ext>
                  </a:extLst>
                </a:gridCol>
              </a:tblGrid>
              <a:tr h="278471">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Optima" charset="0"/>
                        <a:ea typeface="ＭＳ Ｐゴシック" charset="0"/>
                        <a:cs typeface="Optima" charset="0"/>
                      </a:endParaRP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Disease status</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0026">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Has disease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No disease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278471">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Test Result</a:t>
                      </a:r>
                    </a:p>
                  </a:txBody>
                  <a:tcPr marL="68580" marR="68580" marT="34273" marB="342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Positive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A</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B</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A + B</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278471">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Negative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C</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C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480026">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A + C</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B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A + B + C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
        <p:nvSpPr>
          <p:cNvPr id="28706" name="Text Placeholder 10">
            <a:extLst>
              <a:ext uri="{FF2B5EF4-FFF2-40B4-BE49-F238E27FC236}">
                <a16:creationId xmlns:a16="http://schemas.microsoft.com/office/drawing/2014/main" id="{686C554E-EE49-C349-9F71-FABDE09E22AC}"/>
              </a:ext>
            </a:extLst>
          </p:cNvPr>
          <p:cNvSpPr>
            <a:spLocks noGrp="1"/>
          </p:cNvSpPr>
          <p:nvPr>
            <p:ph type="body" idx="4294967295"/>
          </p:nvPr>
        </p:nvSpPr>
        <p:spPr>
          <a:xfrm>
            <a:off x="1200150" y="3586162"/>
            <a:ext cx="7943850" cy="1057275"/>
          </a:xfrm>
        </p:spPr>
        <p:txBody>
          <a:bodyPr/>
          <a:lstStyle/>
          <a:p>
            <a:r>
              <a:rPr lang="en-US" altLang="en-US" dirty="0">
                <a:ea typeface="ＭＳ Ｐゴシック" panose="020B0600070205080204" pitchFamily="34" charset="-128"/>
              </a:rPr>
              <a:t> Subjects are sampled randomly or consecutively, so that the proportion with disease (pretest probability, prevalence) is clinically meaningful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0DFB6F05-8BD5-3D4B-BA3D-ECBD6BA4BDEF}"/>
              </a:ext>
            </a:extLst>
          </p:cNvPr>
          <p:cNvSpPr>
            <a:spLocks noGrp="1"/>
          </p:cNvSpPr>
          <p:nvPr>
            <p:ph type="title"/>
          </p:nvPr>
        </p:nvSpPr>
        <p:spPr>
          <a:xfrm>
            <a:off x="2000250" y="114300"/>
            <a:ext cx="5829300" cy="628650"/>
          </a:xfrm>
        </p:spPr>
        <p:txBody>
          <a:bodyPr/>
          <a:lstStyle/>
          <a:p>
            <a:r>
              <a:rPr lang="en-US" altLang="en-US" sz="2700" dirty="0">
                <a:latin typeface="+mn-lt"/>
                <a:ea typeface="ＭＳ Ｐゴシック" panose="020B0600070205080204" pitchFamily="34" charset="-128"/>
              </a:rPr>
              <a:t>Definitions: Positive and Negative Predictive value, Accuracy</a:t>
            </a:r>
          </a:p>
        </p:txBody>
      </p:sp>
      <p:sp>
        <p:nvSpPr>
          <p:cNvPr id="30722" name="Slide Number Placeholder 3">
            <a:extLst>
              <a:ext uri="{FF2B5EF4-FFF2-40B4-BE49-F238E27FC236}">
                <a16:creationId xmlns:a16="http://schemas.microsoft.com/office/drawing/2014/main" id="{C2CA83D4-DD60-9442-BBA6-455414584F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Times New Roman" panose="02020603050405020304" pitchFamily="18" charset="0"/>
                <a:ea typeface="ＭＳ Ｐゴシック" panose="020B0600070205080204" pitchFamily="34" charset="-128"/>
              </a:defRPr>
            </a:lvl1pPr>
            <a:lvl2pPr marL="557213" indent="-214313" eaLnBrk="0" hangingPunct="0">
              <a:defRPr sz="1800">
                <a:solidFill>
                  <a:schemeClr val="tx1"/>
                </a:solidFill>
                <a:latin typeface="Times New Roman" panose="02020603050405020304" pitchFamily="18" charset="0"/>
                <a:ea typeface="ＭＳ Ｐゴシック" panose="020B0600070205080204" pitchFamily="34" charset="-128"/>
              </a:defRPr>
            </a:lvl2pPr>
            <a:lvl3pPr marL="857250" indent="-171450" eaLnBrk="0" hangingPunct="0">
              <a:defRPr sz="1800">
                <a:solidFill>
                  <a:schemeClr val="tx1"/>
                </a:solidFill>
                <a:latin typeface="Times New Roman" panose="02020603050405020304" pitchFamily="18" charset="0"/>
                <a:ea typeface="ＭＳ Ｐゴシック" panose="020B0600070205080204" pitchFamily="34" charset="-128"/>
              </a:defRPr>
            </a:lvl3pPr>
            <a:lvl4pPr marL="1200150" indent="-171450" eaLnBrk="0" hangingPunct="0">
              <a:defRPr sz="1800">
                <a:solidFill>
                  <a:schemeClr val="tx1"/>
                </a:solidFill>
                <a:latin typeface="Times New Roman" panose="02020603050405020304" pitchFamily="18" charset="0"/>
                <a:ea typeface="ＭＳ Ｐゴシック" panose="020B0600070205080204" pitchFamily="34" charset="-128"/>
              </a:defRPr>
            </a:lvl4pPr>
            <a:lvl5pPr marL="1543050" indent="-171450" eaLnBrk="0" hangingPunct="0">
              <a:defRPr sz="1800">
                <a:solidFill>
                  <a:schemeClr val="tx1"/>
                </a:solidFill>
                <a:latin typeface="Times New Roman" panose="02020603050405020304" pitchFamily="18" charset="0"/>
                <a:ea typeface="ＭＳ Ｐゴシック" panose="020B0600070205080204" pitchFamily="34" charset="-128"/>
              </a:defRPr>
            </a:lvl5pPr>
            <a:lvl6pPr marL="18859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6pPr>
            <a:lvl7pPr marL="22288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7pPr>
            <a:lvl8pPr marL="25717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8pPr>
            <a:lvl9pPr marL="2914650" indent="-171450" eaLnBrk="0" fontAlgn="base" hangingPunct="0">
              <a:spcBef>
                <a:spcPct val="0"/>
              </a:spcBef>
              <a:spcAft>
                <a:spcPct val="0"/>
              </a:spcAft>
              <a:defRPr sz="1800">
                <a:solidFill>
                  <a:schemeClr val="tx1"/>
                </a:solidFill>
                <a:latin typeface="Times New Roman" panose="02020603050405020304" pitchFamily="18" charset="0"/>
                <a:ea typeface="ＭＳ Ｐゴシック" panose="020B0600070205080204" pitchFamily="34" charset="-128"/>
              </a:defRPr>
            </a:lvl9pPr>
          </a:lstStyle>
          <a:p>
            <a:fld id="{C73E30C8-5CCC-E34B-9EC5-5A93D8A07288}" type="slidenum">
              <a:rPr lang="en-US" altLang="en-US" sz="1050">
                <a:latin typeface="Arial" panose="020B0604020202020204" pitchFamily="34" charset="0"/>
              </a:rPr>
              <a:pPr/>
              <a:t>9</a:t>
            </a:fld>
            <a:endParaRPr lang="en-US" altLang="en-US" sz="1050">
              <a:latin typeface="Arial" panose="020B0604020202020204" pitchFamily="34" charset="0"/>
            </a:endParaRPr>
          </a:p>
        </p:txBody>
      </p:sp>
      <p:graphicFrame>
        <p:nvGraphicFramePr>
          <p:cNvPr id="5" name="Content Placeholder 3">
            <a:extLst>
              <a:ext uri="{FF2B5EF4-FFF2-40B4-BE49-F238E27FC236}">
                <a16:creationId xmlns:a16="http://schemas.microsoft.com/office/drawing/2014/main" id="{CAB6EAF4-64D7-3445-8442-90A490C8E8F9}"/>
              </a:ext>
            </a:extLst>
          </p:cNvPr>
          <p:cNvGraphicFramePr>
            <a:graphicFrameLocks noGrp="1"/>
          </p:cNvGraphicFramePr>
          <p:nvPr>
            <p:ph idx="1"/>
            <p:extLst>
              <p:ext uri="{D42A27DB-BD31-4B8C-83A1-F6EECF244321}">
                <p14:modId xmlns:p14="http://schemas.microsoft.com/office/powerpoint/2010/main" val="3984720775"/>
              </p:ext>
            </p:extLst>
          </p:nvPr>
        </p:nvGraphicFramePr>
        <p:xfrm>
          <a:off x="1219200" y="1021781"/>
          <a:ext cx="5524500" cy="1821010"/>
        </p:xfrm>
        <a:graphic>
          <a:graphicData uri="http://schemas.openxmlformats.org/drawingml/2006/table">
            <a:tbl>
              <a:tblPr/>
              <a:tblGrid>
                <a:gridCol w="849923">
                  <a:extLst>
                    <a:ext uri="{9D8B030D-6E8A-4147-A177-3AD203B41FA5}">
                      <a16:colId xmlns:a16="http://schemas.microsoft.com/office/drawing/2014/main" val="20000"/>
                    </a:ext>
                  </a:extLst>
                </a:gridCol>
                <a:gridCol w="1221766">
                  <a:extLst>
                    <a:ext uri="{9D8B030D-6E8A-4147-A177-3AD203B41FA5}">
                      <a16:colId xmlns:a16="http://schemas.microsoft.com/office/drawing/2014/main" val="20001"/>
                    </a:ext>
                  </a:extLst>
                </a:gridCol>
                <a:gridCol w="942883">
                  <a:extLst>
                    <a:ext uri="{9D8B030D-6E8A-4147-A177-3AD203B41FA5}">
                      <a16:colId xmlns:a16="http://schemas.microsoft.com/office/drawing/2014/main" val="20002"/>
                    </a:ext>
                  </a:extLst>
                </a:gridCol>
                <a:gridCol w="1017584">
                  <a:extLst>
                    <a:ext uri="{9D8B030D-6E8A-4147-A177-3AD203B41FA5}">
                      <a16:colId xmlns:a16="http://schemas.microsoft.com/office/drawing/2014/main" val="20003"/>
                    </a:ext>
                  </a:extLst>
                </a:gridCol>
                <a:gridCol w="1492344">
                  <a:extLst>
                    <a:ext uri="{9D8B030D-6E8A-4147-A177-3AD203B41FA5}">
                      <a16:colId xmlns:a16="http://schemas.microsoft.com/office/drawing/2014/main" val="20004"/>
                    </a:ext>
                  </a:extLst>
                </a:gridCol>
              </a:tblGrid>
              <a:tr h="278471">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00"/>
                        </a:solidFill>
                        <a:effectLst/>
                        <a:latin typeface="Optima" charset="0"/>
                        <a:ea typeface="ＭＳ Ｐゴシック" charset="0"/>
                        <a:cs typeface="Optima" charset="0"/>
                      </a:endParaRP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Disease status</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80026">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Has disease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No disease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278471">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Test Result</a:t>
                      </a:r>
                    </a:p>
                  </a:txBody>
                  <a:tcPr marL="68580" marR="68580" marT="34273" marB="3427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Positive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A</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B</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Optima" charset="0"/>
                          <a:ea typeface="ＭＳ Ｐゴシック" charset="0"/>
                          <a:cs typeface="Optima" charset="0"/>
                        </a:rPr>
                        <a:t>A + B</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278471">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Negative</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C</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C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480026">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Total</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A + C</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Optima" charset="0"/>
                          <a:ea typeface="ＭＳ Ｐゴシック" charset="0"/>
                          <a:cs typeface="Optima" charset="0"/>
                        </a:rPr>
                        <a:t>B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Optima" charset="0"/>
                          <a:ea typeface="ＭＳ Ｐゴシック" charset="0"/>
                          <a:cs typeface="Optima" charset="0"/>
                        </a:rPr>
                        <a:t>A + B + C + D</a:t>
                      </a:r>
                    </a:p>
                  </a:txBody>
                  <a:tcPr marL="68580" marR="68580" marT="34273" marB="3427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
        <p:nvSpPr>
          <p:cNvPr id="13" name="TextBox 12">
            <a:extLst>
              <a:ext uri="{FF2B5EF4-FFF2-40B4-BE49-F238E27FC236}">
                <a16:creationId xmlns:a16="http://schemas.microsoft.com/office/drawing/2014/main" id="{F4CA36B6-0E4F-DA4D-813F-10E71BFE1FCB}"/>
              </a:ext>
            </a:extLst>
          </p:cNvPr>
          <p:cNvSpPr txBox="1">
            <a:spLocks noChangeArrowheads="1"/>
          </p:cNvSpPr>
          <p:nvPr/>
        </p:nvSpPr>
        <p:spPr bwMode="auto">
          <a:xfrm>
            <a:off x="7001435" y="1684173"/>
            <a:ext cx="2228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PPV=A/(A+B)</a:t>
            </a:r>
          </a:p>
        </p:txBody>
      </p:sp>
      <p:sp>
        <p:nvSpPr>
          <p:cNvPr id="14" name="TextBox 13">
            <a:extLst>
              <a:ext uri="{FF2B5EF4-FFF2-40B4-BE49-F238E27FC236}">
                <a16:creationId xmlns:a16="http://schemas.microsoft.com/office/drawing/2014/main" id="{2E26BC4C-51E7-0E47-8630-D5293E28B744}"/>
              </a:ext>
            </a:extLst>
          </p:cNvPr>
          <p:cNvSpPr txBox="1">
            <a:spLocks noChangeArrowheads="1"/>
          </p:cNvSpPr>
          <p:nvPr/>
        </p:nvSpPr>
        <p:spPr bwMode="auto">
          <a:xfrm>
            <a:off x="6974541" y="2053505"/>
            <a:ext cx="22288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800" dirty="0"/>
              <a:t>NPV=D/(C+D)</a:t>
            </a:r>
          </a:p>
        </p:txBody>
      </p:sp>
      <p:sp>
        <p:nvSpPr>
          <p:cNvPr id="17" name="Rectangle 16">
            <a:extLst>
              <a:ext uri="{FF2B5EF4-FFF2-40B4-BE49-F238E27FC236}">
                <a16:creationId xmlns:a16="http://schemas.microsoft.com/office/drawing/2014/main" id="{0612D6B0-C1DC-3041-AC47-6BF516F3ABBF}"/>
              </a:ext>
            </a:extLst>
          </p:cNvPr>
          <p:cNvSpPr>
            <a:spLocks noChangeArrowheads="1"/>
          </p:cNvSpPr>
          <p:nvPr/>
        </p:nvSpPr>
        <p:spPr bwMode="auto">
          <a:xfrm>
            <a:off x="3248585" y="1789411"/>
            <a:ext cx="3522009" cy="264094"/>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18" name="Rectangle 17">
            <a:extLst>
              <a:ext uri="{FF2B5EF4-FFF2-40B4-BE49-F238E27FC236}">
                <a16:creationId xmlns:a16="http://schemas.microsoft.com/office/drawing/2014/main" id="{1791B7F8-65F9-754F-BB74-B0B40205EE94}"/>
              </a:ext>
            </a:extLst>
          </p:cNvPr>
          <p:cNvSpPr>
            <a:spLocks noChangeArrowheads="1"/>
          </p:cNvSpPr>
          <p:nvPr/>
        </p:nvSpPr>
        <p:spPr bwMode="auto">
          <a:xfrm>
            <a:off x="3248585" y="2055480"/>
            <a:ext cx="3495115" cy="298512"/>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9" name="Text Placeholder 8">
            <a:extLst>
              <a:ext uri="{FF2B5EF4-FFF2-40B4-BE49-F238E27FC236}">
                <a16:creationId xmlns:a16="http://schemas.microsoft.com/office/drawing/2014/main" id="{07B29F5B-AF8E-8A45-80A2-801E55F64748}"/>
              </a:ext>
            </a:extLst>
          </p:cNvPr>
          <p:cNvSpPr>
            <a:spLocks noGrp="1"/>
          </p:cNvSpPr>
          <p:nvPr>
            <p:ph type="body" idx="4294967295"/>
          </p:nvPr>
        </p:nvSpPr>
        <p:spPr>
          <a:xfrm>
            <a:off x="1771650" y="3262745"/>
            <a:ext cx="6610350" cy="1905000"/>
          </a:xfrm>
        </p:spPr>
        <p:txBody>
          <a:bodyPr/>
          <a:lstStyle/>
          <a:p>
            <a:r>
              <a:rPr lang="en-US" altLang="en-US" dirty="0">
                <a:ea typeface="ＭＳ Ｐゴシック" panose="020B0600070205080204" pitchFamily="34" charset="-128"/>
              </a:rPr>
              <a:t>Accuracy = (A + D)/(A + B + C + D)</a:t>
            </a:r>
          </a:p>
          <a:p>
            <a:r>
              <a:rPr lang="en-US" altLang="en-US" dirty="0">
                <a:ea typeface="ＭＳ Ｐゴシック" panose="020B0600070205080204" pitchFamily="34" charset="-128"/>
              </a:rPr>
              <a:t>= (A+D)/N</a:t>
            </a:r>
          </a:p>
          <a:p>
            <a:r>
              <a:rPr lang="en-US" altLang="en-US" dirty="0">
                <a:ea typeface="ＭＳ Ｐゴシック" panose="020B0600070205080204" pitchFamily="34" charset="-128"/>
              </a:rPr>
              <a:t>Demonstration: screening for brain tumors with &gt;99.9% accuracy </a:t>
            </a:r>
          </a:p>
          <a:p>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animBg="1"/>
      <p:bldP spid="17" grpId="1" animBg="1"/>
      <p:bldP spid="18" grpId="0" animBg="1"/>
      <p:bldP spid="9" grpId="0" build="p"/>
    </p:bldLst>
  </p:timing>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586</TotalTime>
  <Words>3462</Words>
  <Application>Microsoft Macintosh PowerPoint</Application>
  <PresentationFormat>On-screen Show (16:9)</PresentationFormat>
  <Paragraphs>758</Paragraphs>
  <Slides>62</Slides>
  <Notes>58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0" baseType="lpstr">
      <vt:lpstr>Arial</vt:lpstr>
      <vt:lpstr>Calibri</vt:lpstr>
      <vt:lpstr>Georgia</vt:lpstr>
      <vt:lpstr>Monotype Sorts</vt:lpstr>
      <vt:lpstr>Optima</vt:lpstr>
      <vt:lpstr>Times New Roman</vt:lpstr>
      <vt:lpstr>Dads Tie</vt:lpstr>
      <vt:lpstr>Worksheet</vt:lpstr>
      <vt:lpstr>Turn off VPN</vt:lpstr>
      <vt:lpstr> Dichotomous Tests (EBD-2, Chapter 2)  </vt:lpstr>
      <vt:lpstr>PowerPoint Presentation</vt:lpstr>
      <vt:lpstr> Overview</vt:lpstr>
      <vt:lpstr>Definitions</vt:lpstr>
      <vt:lpstr>Definitions: Sensitivity and Specificity</vt:lpstr>
      <vt:lpstr>Definitions: Pretest (prior) and post-test (posterior) probability</vt:lpstr>
      <vt:lpstr>“Cross-sectional” sampling</vt:lpstr>
      <vt:lpstr>Definitions: Positive and Negative Predictive value, Accuracy</vt:lpstr>
      <vt:lpstr>“Case-control” sampling</vt:lpstr>
      <vt:lpstr>Prevalence vs. Pretest probability</vt:lpstr>
      <vt:lpstr>Post-test probability vs. Predictive value</vt:lpstr>
      <vt:lpstr>2x2 Table method for obtaining posterior probability </vt:lpstr>
      <vt:lpstr>2×2 table method: screening mammography for 45-year-old woman.  1. Draw a table</vt:lpstr>
      <vt:lpstr>Virtual Audience Participation</vt:lpstr>
      <vt:lpstr>2x2 table method: screening mammography for 45-year-old woman.  2.  Put a big number in the corner</vt:lpstr>
      <vt:lpstr>2x2 table method: screening mammography for 45-year-old woman.  3.  Get the total N with disease</vt:lpstr>
      <vt:lpstr>2x2 table method: screening mammography for 45-year-old woman.  4.  Use sensitivity to get true +</vt:lpstr>
      <vt:lpstr>2x2 table method: screening mammography for 45-year-old woman. 5. Subtract to get false −</vt:lpstr>
      <vt:lpstr>2x2 table method: screening mammography for 45 year old woman. 6. Get N without disease</vt:lpstr>
      <vt:lpstr>2x2 table method: screening mammography for 45-year-old woman. 7.  Use (1-specificity) for false +</vt:lpstr>
      <vt:lpstr>2x2 table method: screening mammography for 45-year-old woman.  8.  Subtract for true − </vt:lpstr>
      <vt:lpstr>2x2 table method: screening mammography for 45-year-old woman.  9. Get row totals</vt:lpstr>
      <vt:lpstr>2x2 table method: screening mammography for 45 year old woman.  10.  Calculate post-test probabilities</vt:lpstr>
      <vt:lpstr>Likelihood Ratios</vt:lpstr>
      <vt:lpstr>Likelihood ratios</vt:lpstr>
      <vt:lpstr>PowerPoint Presentation</vt:lpstr>
      <vt:lpstr>Post-test Probability of Disease Depends on 2 Things</vt:lpstr>
      <vt:lpstr>PowerPoint Presentation</vt:lpstr>
      <vt:lpstr>Likelihood Ratios</vt:lpstr>
      <vt:lpstr>Probability and Odds</vt:lpstr>
      <vt:lpstr>Understanding odds with pizzas</vt:lpstr>
      <vt:lpstr>Digression: understanding odds with pizzas -2</vt:lpstr>
      <vt:lpstr>LR for mammography</vt:lpstr>
      <vt:lpstr>PowerPoint Presentation</vt:lpstr>
      <vt:lpstr>False-negative confusion</vt:lpstr>
      <vt:lpstr>False-negative confusion</vt:lpstr>
      <vt:lpstr>What's wrong?</vt:lpstr>
      <vt:lpstr>If prior probability of strep = 20% and specificity is 98%</vt:lpstr>
      <vt:lpstr>Try it with slide rule!</vt:lpstr>
      <vt:lpstr>Similar examples:</vt:lpstr>
      <vt:lpstr>Treatment Thresholds</vt:lpstr>
      <vt:lpstr>Treatment Thresholds</vt:lpstr>
      <vt:lpstr>Treatment threshold</vt:lpstr>
      <vt:lpstr>Decision Analytic Framework</vt:lpstr>
      <vt:lpstr>X-Graph: Concept of expected cost (utility)</vt:lpstr>
      <vt:lpstr>Treatment threshold = P where the lines cross:</vt:lpstr>
      <vt:lpstr>Test/Treat Thresholds</vt:lpstr>
      <vt:lpstr>Test/Treat Thresholds</vt:lpstr>
      <vt:lpstr>Test/Treat Thresholds</vt:lpstr>
      <vt:lpstr>Details in Chapter 2 of EBD-2</vt:lpstr>
      <vt:lpstr>Perfect but costly test</vt:lpstr>
      <vt:lpstr>Excel spreadsheet demonstration from EBD-2.net</vt:lpstr>
      <vt:lpstr>Likelihood Ratios in Action: Real Case – Switch to Gonzales LTE</vt:lpstr>
      <vt:lpstr>Likelihood Ratios in Action: Real Case</vt:lpstr>
      <vt:lpstr>Likelihood Ratios in Action: Management options</vt:lpstr>
      <vt:lpstr>Likelihood Ratios in Action: Quantifying new information</vt:lpstr>
      <vt:lpstr>Likelihood Ratios in Action: What happened?</vt:lpstr>
      <vt:lpstr>Total UCSF BCH charges</vt:lpstr>
      <vt:lpstr> Overview</vt:lpstr>
      <vt:lpstr>PowerPoint Presentation</vt:lpstr>
      <vt:lpstr>What is wrong with this logic?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 off VPN</dc:title>
  <dc:creator>Newman, Thomas</dc:creator>
  <cp:lastModifiedBy>Newman, Thomas</cp:lastModifiedBy>
  <cp:revision>29</cp:revision>
  <dcterms:created xsi:type="dcterms:W3CDTF">2020-09-22T03:14:59Z</dcterms:created>
  <dcterms:modified xsi:type="dcterms:W3CDTF">2021-09-22T00:49:48Z</dcterms:modified>
</cp:coreProperties>
</file>