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49" r:id="rId4"/>
  </p:sldMasterIdLst>
  <p:notesMasterIdLst>
    <p:notesMasterId r:id="rId92"/>
  </p:notesMasterIdLst>
  <p:handoutMasterIdLst>
    <p:handoutMasterId r:id="rId93"/>
  </p:handoutMasterIdLst>
  <p:sldIdLst>
    <p:sldId id="256" r:id="rId5"/>
    <p:sldId id="544" r:id="rId6"/>
    <p:sldId id="532" r:id="rId7"/>
    <p:sldId id="533" r:id="rId8"/>
    <p:sldId id="534" r:id="rId9"/>
    <p:sldId id="536" r:id="rId10"/>
    <p:sldId id="537" r:id="rId11"/>
    <p:sldId id="539" r:id="rId12"/>
    <p:sldId id="540" r:id="rId13"/>
    <p:sldId id="554" r:id="rId14"/>
    <p:sldId id="555" r:id="rId15"/>
    <p:sldId id="545" r:id="rId16"/>
    <p:sldId id="546" r:id="rId17"/>
    <p:sldId id="530" r:id="rId18"/>
    <p:sldId id="547" r:id="rId19"/>
    <p:sldId id="548" r:id="rId20"/>
    <p:sldId id="549" r:id="rId21"/>
    <p:sldId id="529" r:id="rId22"/>
    <p:sldId id="528" r:id="rId23"/>
    <p:sldId id="451" r:id="rId24"/>
    <p:sldId id="447" r:id="rId25"/>
    <p:sldId id="445" r:id="rId26"/>
    <p:sldId id="411" r:id="rId27"/>
    <p:sldId id="450" r:id="rId28"/>
    <p:sldId id="449" r:id="rId29"/>
    <p:sldId id="452" r:id="rId30"/>
    <p:sldId id="453" r:id="rId31"/>
    <p:sldId id="446" r:id="rId32"/>
    <p:sldId id="455" r:id="rId33"/>
    <p:sldId id="459" r:id="rId34"/>
    <p:sldId id="460" r:id="rId35"/>
    <p:sldId id="461" r:id="rId36"/>
    <p:sldId id="462" r:id="rId37"/>
    <p:sldId id="456" r:id="rId38"/>
    <p:sldId id="458" r:id="rId39"/>
    <p:sldId id="454" r:id="rId40"/>
    <p:sldId id="463" r:id="rId41"/>
    <p:sldId id="506" r:id="rId42"/>
    <p:sldId id="466" r:id="rId43"/>
    <p:sldId id="479" r:id="rId44"/>
    <p:sldId id="525" r:id="rId45"/>
    <p:sldId id="482" r:id="rId46"/>
    <p:sldId id="550" r:id="rId47"/>
    <p:sldId id="527" r:id="rId48"/>
    <p:sldId id="467" r:id="rId49"/>
    <p:sldId id="480" r:id="rId50"/>
    <p:sldId id="468" r:id="rId51"/>
    <p:sldId id="469" r:id="rId52"/>
    <p:sldId id="487" r:id="rId53"/>
    <p:sldId id="485" r:id="rId54"/>
    <p:sldId id="486" r:id="rId55"/>
    <p:sldId id="484" r:id="rId56"/>
    <p:sldId id="511" r:id="rId57"/>
    <p:sldId id="512" r:id="rId58"/>
    <p:sldId id="514" r:id="rId59"/>
    <p:sldId id="517" r:id="rId60"/>
    <p:sldId id="518" r:id="rId61"/>
    <p:sldId id="519" r:id="rId62"/>
    <p:sldId id="556" r:id="rId63"/>
    <p:sldId id="471" r:id="rId64"/>
    <p:sldId id="472" r:id="rId65"/>
    <p:sldId id="495" r:id="rId66"/>
    <p:sldId id="524" r:id="rId67"/>
    <p:sldId id="503" r:id="rId68"/>
    <p:sldId id="499" r:id="rId69"/>
    <p:sldId id="501" r:id="rId70"/>
    <p:sldId id="504" r:id="rId71"/>
    <p:sldId id="493" r:id="rId72"/>
    <p:sldId id="490" r:id="rId73"/>
    <p:sldId id="491" r:id="rId74"/>
    <p:sldId id="492" r:id="rId75"/>
    <p:sldId id="494" r:id="rId76"/>
    <p:sldId id="496" r:id="rId77"/>
    <p:sldId id="497" r:id="rId78"/>
    <p:sldId id="473" r:id="rId79"/>
    <p:sldId id="505" r:id="rId80"/>
    <p:sldId id="481" r:id="rId81"/>
    <p:sldId id="523" r:id="rId82"/>
    <p:sldId id="509" r:id="rId83"/>
    <p:sldId id="474" r:id="rId84"/>
    <p:sldId id="552" r:id="rId85"/>
    <p:sldId id="476" r:id="rId86"/>
    <p:sldId id="510" r:id="rId87"/>
    <p:sldId id="553" r:id="rId88"/>
    <p:sldId id="557" r:id="rId89"/>
    <p:sldId id="273" r:id="rId90"/>
    <p:sldId id="520"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740" autoAdjust="0"/>
    <p:restoredTop sz="73890" autoAdjust="0"/>
  </p:normalViewPr>
  <p:slideViewPr>
    <p:cSldViewPr>
      <p:cViewPr>
        <p:scale>
          <a:sx n="66" d="100"/>
          <a:sy n="66" d="100"/>
        </p:scale>
        <p:origin x="-2214" y="-456"/>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520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Percent of Providers Recommending </a:t>
            </a:r>
            <a:r>
              <a:rPr lang="en-US" sz="2400" dirty="0" smtClean="0"/>
              <a:t>IUC </a:t>
            </a:r>
            <a:r>
              <a:rPr lang="en-US" sz="2400" dirty="0" smtClean="0"/>
              <a:t>by</a:t>
            </a:r>
            <a:r>
              <a:rPr lang="en-US" sz="2400" baseline="0" dirty="0" smtClean="0"/>
              <a:t> </a:t>
            </a:r>
            <a:r>
              <a:rPr lang="en-US" sz="2400" dirty="0" smtClean="0"/>
              <a:t>Race/Ethnicity </a:t>
            </a:r>
            <a:r>
              <a:rPr lang="en-US" sz="2400" dirty="0"/>
              <a:t>(n=173)</a:t>
            </a:r>
          </a:p>
        </c:rich>
      </c:tx>
      <c:layout>
        <c:manualLayout>
          <c:xMode val="edge"/>
          <c:yMode val="edge"/>
          <c:x val="0.13021419864038322"/>
          <c:y val="2.0730757572072437E-3"/>
        </c:manualLayout>
      </c:layout>
      <c:overlay val="0"/>
      <c:spPr>
        <a:noFill/>
        <a:ln w="36337">
          <a:noFill/>
        </a:ln>
      </c:spPr>
    </c:title>
    <c:autoTitleDeleted val="0"/>
    <c:plotArea>
      <c:layout>
        <c:manualLayout>
          <c:layoutTarget val="inner"/>
          <c:xMode val="edge"/>
          <c:yMode val="edge"/>
          <c:x val="9.9848714069591532E-2"/>
          <c:y val="0.17449664429530201"/>
          <c:w val="0.8910741301059002"/>
          <c:h val="0.73825503355704702"/>
        </c:manualLayout>
      </c:layout>
      <c:barChart>
        <c:barDir val="col"/>
        <c:grouping val="clustered"/>
        <c:varyColors val="0"/>
        <c:ser>
          <c:idx val="0"/>
          <c:order val="0"/>
          <c:tx>
            <c:strRef>
              <c:f>Sheet1!$B$1</c:f>
              <c:strCache>
                <c:ptCount val="1"/>
                <c:pt idx="0">
                  <c:v>% IUD Rec</c:v>
                </c:pt>
              </c:strCache>
            </c:strRef>
          </c:tx>
          <c:spPr>
            <a:solidFill>
              <a:srgbClr val="9999FF"/>
            </a:solidFill>
            <a:ln w="18168">
              <a:solidFill>
                <a:srgbClr val="000000"/>
              </a:solidFill>
              <a:prstDash val="solid"/>
            </a:ln>
          </c:spPr>
          <c:invertIfNegative val="0"/>
          <c:dLbls>
            <c:dLbl>
              <c:idx val="0"/>
              <c:layout>
                <c:manualLayout>
                  <c:x val="-3.8222149183607316E-3"/>
                  <c:y val="-0.1614227372010833"/>
                </c:manualLayout>
              </c:layout>
              <c:tx>
                <c:rich>
                  <a:bodyPr/>
                  <a:lstStyle/>
                  <a:p>
                    <a:r>
                      <a:rPr lang="en-US"/>
                      <a:t>Low SES
41.9</a:t>
                    </a:r>
                  </a:p>
                </c:rich>
              </c:tx>
              <c:dLblPos val="outEnd"/>
              <c:showLegendKey val="0"/>
              <c:showVal val="0"/>
              <c:showCatName val="0"/>
              <c:showSerName val="0"/>
              <c:showPercent val="0"/>
              <c:showBubbleSize val="0"/>
            </c:dLbl>
            <c:dLbl>
              <c:idx val="1"/>
              <c:layout>
                <c:manualLayout>
                  <c:x val="-5.7309999855126971E-3"/>
                  <c:y val="-0.16426023923947175"/>
                </c:manualLayout>
              </c:layout>
              <c:tx>
                <c:rich>
                  <a:bodyPr/>
                  <a:lstStyle/>
                  <a:p>
                    <a:r>
                      <a:rPr lang="en-US"/>
                      <a:t>Low SES
63.0</a:t>
                    </a:r>
                  </a:p>
                </c:rich>
              </c:tx>
              <c:dLblPos val="outEnd"/>
              <c:showLegendKey val="0"/>
              <c:showVal val="0"/>
              <c:showCatName val="0"/>
              <c:showSerName val="0"/>
              <c:showPercent val="0"/>
              <c:showBubbleSize val="0"/>
            </c:dLbl>
            <c:dLbl>
              <c:idx val="2"/>
              <c:layout>
                <c:manualLayout>
                  <c:x val="7.0553163921838902E-3"/>
                  <c:y val="-0.14547947875366685"/>
                </c:manualLayout>
              </c:layout>
              <c:tx>
                <c:rich>
                  <a:bodyPr/>
                  <a:lstStyle/>
                  <a:p>
                    <a:r>
                      <a:rPr lang="en-US" dirty="0"/>
                      <a:t>Low SES
66.7</a:t>
                    </a:r>
                  </a:p>
                </c:rich>
              </c:tx>
              <c:dLblPos val="outEnd"/>
              <c:showLegendKey val="0"/>
              <c:showVal val="0"/>
              <c:showCatName val="0"/>
              <c:showSerName val="0"/>
              <c:showPercent val="0"/>
              <c:showBubbleSize val="0"/>
            </c:dLbl>
            <c:spPr>
              <a:noFill/>
              <a:ln w="36337">
                <a:noFill/>
              </a:ln>
            </c:spPr>
            <c:showLegendKey val="0"/>
            <c:showVal val="1"/>
            <c:showCatName val="0"/>
            <c:showSerName val="1"/>
            <c:showPercent val="0"/>
            <c:showBubbleSize val="0"/>
            <c:showLeaderLines val="0"/>
          </c:dLbls>
          <c:errBars>
            <c:errBarType val="both"/>
            <c:errValType val="cust"/>
            <c:noEndCap val="0"/>
            <c:plus>
              <c:numLit>
                <c:formatCode>General</c:formatCode>
                <c:ptCount val="3"/>
                <c:pt idx="0">
                  <c:v>18.399999999999899</c:v>
                </c:pt>
                <c:pt idx="1">
                  <c:v>19.5</c:v>
                </c:pt>
                <c:pt idx="2">
                  <c:v>17.899999999999899</c:v>
                </c:pt>
              </c:numLit>
            </c:plus>
            <c:minus>
              <c:numLit>
                <c:formatCode>General</c:formatCode>
                <c:ptCount val="3"/>
                <c:pt idx="0">
                  <c:v>18.399999999999899</c:v>
                </c:pt>
                <c:pt idx="1">
                  <c:v>19.5</c:v>
                </c:pt>
                <c:pt idx="2">
                  <c:v>17.899999999999899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Sheet1!$B$2:$B$4</c:f>
              <c:numCache>
                <c:formatCode>General</c:formatCode>
                <c:ptCount val="3"/>
                <c:pt idx="0">
                  <c:v>41.9</c:v>
                </c:pt>
                <c:pt idx="1">
                  <c:v>63</c:v>
                </c:pt>
                <c:pt idx="2">
                  <c:v>66.7</c:v>
                </c:pt>
              </c:numCache>
            </c:numRef>
          </c:val>
        </c:ser>
        <c:ser>
          <c:idx val="1"/>
          <c:order val="1"/>
          <c:tx>
            <c:strRef>
              <c:f>Sheet1!$C$1</c:f>
              <c:strCache>
                <c:ptCount val="1"/>
              </c:strCache>
            </c:strRef>
          </c:tx>
          <c:spPr>
            <a:solidFill>
              <a:srgbClr val="FFFFFF"/>
            </a:solidFill>
            <a:ln w="18168">
              <a:solidFill>
                <a:srgbClr val="000000"/>
              </a:solidFill>
              <a:prstDash val="solid"/>
            </a:ln>
          </c:spPr>
          <c:invertIfNegative val="0"/>
          <c:dLbls>
            <c:dLbl>
              <c:idx val="0"/>
              <c:layout>
                <c:manualLayout>
                  <c:x val="8.3025860484738159E-3"/>
                  <c:y val="-0.13034892048754837"/>
                </c:manualLayout>
              </c:layout>
              <c:tx>
                <c:rich>
                  <a:bodyPr/>
                  <a:lstStyle/>
                  <a:p>
                    <a:r>
                      <a:rPr lang="en-US"/>
                      <a:t>High SES
74.1</a:t>
                    </a:r>
                  </a:p>
                </c:rich>
              </c:tx>
              <c:dLblPos val="outEnd"/>
              <c:showLegendKey val="0"/>
              <c:showVal val="0"/>
              <c:showCatName val="0"/>
              <c:showSerName val="0"/>
              <c:showPercent val="0"/>
              <c:showBubbleSize val="0"/>
            </c:dLbl>
            <c:dLbl>
              <c:idx val="1"/>
              <c:layout>
                <c:manualLayout>
                  <c:x val="7.798215346681377E-3"/>
                  <c:y val="-0.10512520020391609"/>
                </c:manualLayout>
              </c:layout>
              <c:tx>
                <c:rich>
                  <a:bodyPr/>
                  <a:lstStyle/>
                  <a:p>
                    <a:r>
                      <a:rPr lang="en-US"/>
                      <a:t>High SES
86.2</a:t>
                    </a:r>
                  </a:p>
                </c:rich>
              </c:tx>
              <c:dLblPos val="outEnd"/>
              <c:showLegendKey val="0"/>
              <c:showVal val="0"/>
              <c:showCatName val="0"/>
              <c:showSerName val="0"/>
              <c:showPercent val="0"/>
              <c:showBubbleSize val="0"/>
            </c:dLbl>
            <c:dLbl>
              <c:idx val="2"/>
              <c:layout>
                <c:manualLayout>
                  <c:x val="8.8068145390824935E-3"/>
                  <c:y val="-0.12732866686459943"/>
                </c:manualLayout>
              </c:layout>
              <c:tx>
                <c:rich>
                  <a:bodyPr/>
                  <a:lstStyle/>
                  <a:p>
                    <a:r>
                      <a:rPr lang="en-US"/>
                      <a:t>High SES
65.5</a:t>
                    </a:r>
                  </a:p>
                </c:rich>
              </c:tx>
              <c:dLblPos val="outEnd"/>
              <c:showLegendKey val="0"/>
              <c:showVal val="0"/>
              <c:showCatName val="0"/>
              <c:showSerName val="0"/>
              <c:showPercent val="0"/>
              <c:showBubbleSize val="0"/>
            </c:dLbl>
            <c:spPr>
              <a:noFill/>
              <a:ln w="36337">
                <a:noFill/>
              </a:ln>
            </c:spPr>
            <c:showLegendKey val="0"/>
            <c:showVal val="1"/>
            <c:showCatName val="0"/>
            <c:showSerName val="0"/>
            <c:showPercent val="0"/>
            <c:showBubbleSize val="0"/>
            <c:showLeaderLines val="0"/>
          </c:dLbls>
          <c:errBars>
            <c:errBarType val="both"/>
            <c:errValType val="cust"/>
            <c:noEndCap val="0"/>
            <c:plus>
              <c:numLit>
                <c:formatCode>General</c:formatCode>
                <c:ptCount val="3"/>
                <c:pt idx="0">
                  <c:v>17.7</c:v>
                </c:pt>
                <c:pt idx="1">
                  <c:v>13.3</c:v>
                </c:pt>
                <c:pt idx="2">
                  <c:v>18.399999999999899</c:v>
                </c:pt>
              </c:numLit>
            </c:plus>
            <c:minus>
              <c:numLit>
                <c:formatCode>General</c:formatCode>
                <c:ptCount val="3"/>
                <c:pt idx="0">
                  <c:v>17.7</c:v>
                </c:pt>
                <c:pt idx="1">
                  <c:v>13.3</c:v>
                </c:pt>
                <c:pt idx="2">
                  <c:v>18.399999999999899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Sheet1!$C$2:$C$4</c:f>
              <c:numCache>
                <c:formatCode>General</c:formatCode>
                <c:ptCount val="3"/>
              </c:numCache>
            </c:numRef>
          </c:val>
        </c:ser>
        <c:dLbls>
          <c:showLegendKey val="0"/>
          <c:showVal val="0"/>
          <c:showCatName val="0"/>
          <c:showSerName val="0"/>
          <c:showPercent val="0"/>
          <c:showBubbleSize val="0"/>
        </c:dLbls>
        <c:gapWidth val="150"/>
        <c:axId val="162247040"/>
        <c:axId val="162248576"/>
      </c:barChart>
      <c:catAx>
        <c:axId val="162247040"/>
        <c:scaling>
          <c:orientation val="minMax"/>
        </c:scaling>
        <c:delete val="0"/>
        <c:axPos val="b"/>
        <c:numFmt formatCode="General" sourceLinked="1"/>
        <c:majorTickMark val="out"/>
        <c:minorTickMark val="none"/>
        <c:tickLblPos val="nextTo"/>
        <c:spPr>
          <a:ln w="4542">
            <a:solidFill>
              <a:srgbClr val="000000"/>
            </a:solidFill>
            <a:prstDash val="solid"/>
          </a:ln>
        </c:spPr>
        <c:txPr>
          <a:bodyPr rot="0" vert="horz"/>
          <a:lstStyle/>
          <a:p>
            <a:pPr>
              <a:defRPr sz="1600"/>
            </a:pPr>
            <a:endParaRPr lang="en-US"/>
          </a:p>
        </c:txPr>
        <c:crossAx val="162248576"/>
        <c:crosses val="autoZero"/>
        <c:auto val="1"/>
        <c:lblAlgn val="ctr"/>
        <c:lblOffset val="100"/>
        <c:tickLblSkip val="1"/>
        <c:tickMarkSkip val="1"/>
        <c:noMultiLvlLbl val="0"/>
      </c:catAx>
      <c:valAx>
        <c:axId val="162248576"/>
        <c:scaling>
          <c:orientation val="minMax"/>
        </c:scaling>
        <c:delete val="0"/>
        <c:axPos val="l"/>
        <c:title>
          <c:tx>
            <c:rich>
              <a:bodyPr/>
              <a:lstStyle/>
              <a:p>
                <a:pPr>
                  <a:defRPr/>
                </a:pPr>
                <a:r>
                  <a:rPr lang="en-US"/>
                  <a:t>% Recommending IUC</a:t>
                </a:r>
              </a:p>
            </c:rich>
          </c:tx>
          <c:layout>
            <c:manualLayout>
              <c:xMode val="edge"/>
              <c:yMode val="edge"/>
              <c:x val="2.4205774278215225E-2"/>
              <c:y val="0.40268450139384754"/>
            </c:manualLayout>
          </c:layout>
          <c:overlay val="0"/>
          <c:spPr>
            <a:noFill/>
            <a:ln w="36337">
              <a:noFill/>
            </a:ln>
          </c:spPr>
        </c:title>
        <c:numFmt formatCode="General" sourceLinked="1"/>
        <c:majorTickMark val="out"/>
        <c:minorTickMark val="none"/>
        <c:tickLblPos val="nextTo"/>
        <c:spPr>
          <a:ln w="4542">
            <a:solidFill>
              <a:srgbClr val="000000"/>
            </a:solidFill>
            <a:prstDash val="solid"/>
          </a:ln>
        </c:spPr>
        <c:txPr>
          <a:bodyPr rot="0" vert="horz"/>
          <a:lstStyle/>
          <a:p>
            <a:pPr>
              <a:defRPr/>
            </a:pPr>
            <a:endParaRPr lang="en-US"/>
          </a:p>
        </c:txPr>
        <c:crossAx val="162247040"/>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bg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custT="1"/>
      <dgm:spPr/>
      <dgm:t>
        <a:bodyPr/>
        <a:lstStyle/>
        <a:p>
          <a:r>
            <a:rPr lang="en-US" sz="2200" dirty="0" smtClean="0"/>
            <a:t>Behavioral Factors</a:t>
          </a:r>
          <a:endParaRPr lang="en-US" sz="2200"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70A41719-A52F-4B0C-B409-F41EF7C8AF6D}">
      <dgm:prSet phldrT="[Text]" custT="1"/>
      <dgm:spPr/>
      <dgm:t>
        <a:bodyPr/>
        <a:lstStyle/>
        <a:p>
          <a:r>
            <a:rPr lang="en-US" sz="2200" dirty="0" smtClean="0"/>
            <a:t>Genetic Factors</a:t>
          </a:r>
          <a:endParaRPr lang="en-US" sz="2200"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2"/>
      <dgm:spPr/>
      <dgm:t>
        <a:bodyPr/>
        <a:lstStyle/>
        <a:p>
          <a:endParaRPr lang="en-US"/>
        </a:p>
      </dgm:t>
    </dgm:pt>
    <dgm:pt modelId="{52532621-CE10-4575-B1C3-06D04BCCCFA2}" type="pres">
      <dgm:prSet presAssocID="{131865C5-B0AC-4F89-9BE8-147CE5399286}" presName="node" presStyleLbl="node1" presStyleIdx="0" presStyleCnt="2">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1" presStyleCnt="2"/>
      <dgm:spPr/>
      <dgm:t>
        <a:bodyPr/>
        <a:lstStyle/>
        <a:p>
          <a:endParaRPr lang="en-US"/>
        </a:p>
      </dgm:t>
    </dgm:pt>
    <dgm:pt modelId="{63E95A15-3587-41D0-A72A-14DB5B9739C7}" type="pres">
      <dgm:prSet presAssocID="{70A41719-A52F-4B0C-B409-F41EF7C8AF6D}" presName="node" presStyleLbl="node1" presStyleIdx="1" presStyleCnt="2">
        <dgm:presLayoutVars>
          <dgm:bulletEnabled val="1"/>
        </dgm:presLayoutVars>
      </dgm:prSet>
      <dgm:spPr/>
      <dgm:t>
        <a:bodyPr/>
        <a:lstStyle/>
        <a:p>
          <a:endParaRPr lang="en-US"/>
        </a:p>
      </dgm:t>
    </dgm:pt>
  </dgm:ptLst>
  <dgm:cxnLst>
    <dgm:cxn modelId="{E7FBC6BC-21D3-4A80-9174-AA69CB3188E7}" srcId="{F62E4B2B-B76A-4906-BB8E-38C00B5FB23E}" destId="{131865C5-B0AC-4F89-9BE8-147CE5399286}" srcOrd="0" destOrd="0" parTransId="{0BBF945B-309E-4B68-B1B0-078DC6986E68}" sibTransId="{A6BD91E7-1050-4500-8F2E-4DA8F5EBEAA5}"/>
    <dgm:cxn modelId="{35D7DB94-C6C3-4686-B629-25A28E684D36}" type="presOf" srcId="{70A41719-A52F-4B0C-B409-F41EF7C8AF6D}" destId="{63E95A15-3587-41D0-A72A-14DB5B9739C7}" srcOrd="0" destOrd="0" presId="urn:microsoft.com/office/officeart/2005/8/layout/radial4"/>
    <dgm:cxn modelId="{10098BBE-D7A5-4474-A44F-7178C59B6589}" type="presOf" srcId="{131865C5-B0AC-4F89-9BE8-147CE5399286}" destId="{52532621-CE10-4575-B1C3-06D04BCCCFA2}" srcOrd="0" destOrd="0" presId="urn:microsoft.com/office/officeart/2005/8/layout/radial4"/>
    <dgm:cxn modelId="{3229A8A1-A648-46BD-B50A-8B1D97D1C1ED}" type="presOf" srcId="{F62E4B2B-B76A-4906-BB8E-38C00B5FB23E}" destId="{1943849F-C861-4A0B-B2A8-F050301AC242}" srcOrd="0" destOrd="0" presId="urn:microsoft.com/office/officeart/2005/8/layout/radial4"/>
    <dgm:cxn modelId="{F6CC6684-67F7-4E81-96B5-13A7C7ADC826}" type="presOf" srcId="{C4B49965-B80D-443A-831E-E108BBDF31F4}" destId="{888247DE-BC3D-40B9-B49F-BED77FFF0938}" srcOrd="0" destOrd="0" presId="urn:microsoft.com/office/officeart/2005/8/layout/radial4"/>
    <dgm:cxn modelId="{C9E4D285-0E3C-4D1A-9A55-1DA772D9FA5A}" type="presOf" srcId="{0BBF945B-309E-4B68-B1B0-078DC6986E68}" destId="{5A792FE9-F49C-4AA6-8375-0DDD28ABB889}" srcOrd="0" destOrd="0" presId="urn:microsoft.com/office/officeart/2005/8/layout/radial4"/>
    <dgm:cxn modelId="{D82A3F0C-B65E-49DB-9D22-6C2A3A938339}" srcId="{F62E4B2B-B76A-4906-BB8E-38C00B5FB23E}" destId="{70A41719-A52F-4B0C-B409-F41EF7C8AF6D}" srcOrd="1" destOrd="0" parTransId="{C4B49965-B80D-443A-831E-E108BBDF31F4}" sibTransId="{EA7D6932-E5A5-4321-A90C-D79B46FD1930}"/>
    <dgm:cxn modelId="{7E63076B-980B-4A5F-9C79-060B3F537DBE}" type="presOf" srcId="{BD17072E-4829-4273-BC9D-8E75C66A2227}" destId="{D5B53D5B-EEBC-4388-9BDB-E677AC9B7AF9}"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ED605D35-1CB0-4C82-AED8-B21B65D498A7}" type="presParOf" srcId="{D5B53D5B-EEBC-4388-9BDB-E677AC9B7AF9}" destId="{1943849F-C861-4A0B-B2A8-F050301AC242}" srcOrd="0" destOrd="0" presId="urn:microsoft.com/office/officeart/2005/8/layout/radial4"/>
    <dgm:cxn modelId="{92641304-9FC0-4026-B419-10B03B51864C}" type="presParOf" srcId="{D5B53D5B-EEBC-4388-9BDB-E677AC9B7AF9}" destId="{5A792FE9-F49C-4AA6-8375-0DDD28ABB889}" srcOrd="1" destOrd="0" presId="urn:microsoft.com/office/officeart/2005/8/layout/radial4"/>
    <dgm:cxn modelId="{29918B9B-B032-4BFC-B8BF-7B85C21AA853}" type="presParOf" srcId="{D5B53D5B-EEBC-4388-9BDB-E677AC9B7AF9}" destId="{52532621-CE10-4575-B1C3-06D04BCCCFA2}" srcOrd="2" destOrd="0" presId="urn:microsoft.com/office/officeart/2005/8/layout/radial4"/>
    <dgm:cxn modelId="{F6EE4703-83D4-4B4A-B5B2-11ABE87374DB}" type="presParOf" srcId="{D5B53D5B-EEBC-4388-9BDB-E677AC9B7AF9}" destId="{888247DE-BC3D-40B9-B49F-BED77FFF0938}" srcOrd="3" destOrd="0" presId="urn:microsoft.com/office/officeart/2005/8/layout/radial4"/>
    <dgm:cxn modelId="{4D9BAF46-BFD0-4DFC-80C3-3BB6C82E06DC}" type="presParOf" srcId="{D5B53D5B-EEBC-4388-9BDB-E677AC9B7AF9}" destId="{63E95A15-3587-41D0-A72A-14DB5B9739C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r>
            <a:rPr lang="en-US" dirty="0" smtClean="0"/>
            <a:t>Behavioral Factors</a:t>
          </a:r>
          <a:endParaRPr lang="en-US"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CECB3D1E-206F-4078-B96C-BF8D84B8E197}">
      <dgm:prSet phldrT="[Text]"/>
      <dgm:spPr/>
      <dgm:t>
        <a:bodyPr/>
        <a:lstStyle/>
        <a:p>
          <a:r>
            <a:rPr lang="en-US" dirty="0" smtClean="0"/>
            <a:t>Environmental Factors</a:t>
          </a:r>
          <a:endParaRPr lang="en-US" dirty="0"/>
        </a:p>
      </dgm:t>
    </dgm:pt>
    <dgm:pt modelId="{50B150F7-5A8A-47A5-B852-A8F16D2A9862}" type="parTrans" cxnId="{D4C5EDED-D6B8-45EC-B856-63B7AA9E7C8A}">
      <dgm:prSet/>
      <dgm:spPr/>
      <dgm:t>
        <a:bodyPr/>
        <a:lstStyle/>
        <a:p>
          <a:endParaRPr lang="en-US"/>
        </a:p>
      </dgm:t>
    </dgm:pt>
    <dgm:pt modelId="{B3804AA9-DE35-45F4-BEA8-A9AD17ECFC54}" type="sibTrans" cxnId="{D4C5EDED-D6B8-45EC-B856-63B7AA9E7C8A}">
      <dgm:prSet/>
      <dgm:spPr/>
      <dgm:t>
        <a:bodyPr/>
        <a:lstStyle/>
        <a:p>
          <a:endParaRPr lang="en-US"/>
        </a:p>
      </dgm:t>
    </dgm:pt>
    <dgm:pt modelId="{70A41719-A52F-4B0C-B409-F41EF7C8AF6D}">
      <dgm:prSet phldrT="[Text]"/>
      <dgm:spPr/>
      <dgm:t>
        <a:bodyPr/>
        <a:lstStyle/>
        <a:p>
          <a:r>
            <a:rPr lang="en-US" dirty="0" smtClean="0"/>
            <a:t>Genetic Factors</a:t>
          </a:r>
          <a:endParaRPr lang="en-US"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3"/>
      <dgm:spPr/>
      <dgm:t>
        <a:bodyPr/>
        <a:lstStyle/>
        <a:p>
          <a:endParaRPr lang="en-US"/>
        </a:p>
      </dgm:t>
    </dgm:pt>
    <dgm:pt modelId="{52532621-CE10-4575-B1C3-06D04BCCCFA2}" type="pres">
      <dgm:prSet presAssocID="{131865C5-B0AC-4F89-9BE8-147CE5399286}" presName="node" presStyleLbl="node1" presStyleIdx="0" presStyleCnt="3">
        <dgm:presLayoutVars>
          <dgm:bulletEnabled val="1"/>
        </dgm:presLayoutVars>
      </dgm:prSet>
      <dgm:spPr/>
      <dgm:t>
        <a:bodyPr/>
        <a:lstStyle/>
        <a:p>
          <a:endParaRPr lang="en-US"/>
        </a:p>
      </dgm:t>
    </dgm:pt>
    <dgm:pt modelId="{377FF48C-0C73-48FD-865D-2F40989065B4}" type="pres">
      <dgm:prSet presAssocID="{50B150F7-5A8A-47A5-B852-A8F16D2A9862}" presName="parTrans" presStyleLbl="bgSibTrans2D1" presStyleIdx="1" presStyleCnt="3"/>
      <dgm:spPr/>
      <dgm:t>
        <a:bodyPr/>
        <a:lstStyle/>
        <a:p>
          <a:endParaRPr lang="en-US"/>
        </a:p>
      </dgm:t>
    </dgm:pt>
    <dgm:pt modelId="{BB93B4D7-BBB9-47E0-9B9E-E9A4246B3E3A}" type="pres">
      <dgm:prSet presAssocID="{CECB3D1E-206F-4078-B96C-BF8D84B8E197}" presName="node" presStyleLbl="node1" presStyleIdx="1" presStyleCnt="3">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2" presStyleCnt="3"/>
      <dgm:spPr/>
      <dgm:t>
        <a:bodyPr/>
        <a:lstStyle/>
        <a:p>
          <a:endParaRPr lang="en-US"/>
        </a:p>
      </dgm:t>
    </dgm:pt>
    <dgm:pt modelId="{63E95A15-3587-41D0-A72A-14DB5B9739C7}" type="pres">
      <dgm:prSet presAssocID="{70A41719-A52F-4B0C-B409-F41EF7C8AF6D}" presName="node" presStyleLbl="node1" presStyleIdx="2" presStyleCnt="3">
        <dgm:presLayoutVars>
          <dgm:bulletEnabled val="1"/>
        </dgm:presLayoutVars>
      </dgm:prSet>
      <dgm:spPr/>
      <dgm:t>
        <a:bodyPr/>
        <a:lstStyle/>
        <a:p>
          <a:endParaRPr lang="en-US"/>
        </a:p>
      </dgm:t>
    </dgm:pt>
  </dgm:ptLst>
  <dgm:cxnLst>
    <dgm:cxn modelId="{F8797EF9-8990-46E4-87B7-C917D3E4206D}" type="presOf" srcId="{BD17072E-4829-4273-BC9D-8E75C66A2227}" destId="{D5B53D5B-EEBC-4388-9BDB-E677AC9B7AF9}" srcOrd="0" destOrd="0" presId="urn:microsoft.com/office/officeart/2005/8/layout/radial4"/>
    <dgm:cxn modelId="{37A4BCF9-9931-4799-9A73-C6E3229383D6}" type="presOf" srcId="{70A41719-A52F-4B0C-B409-F41EF7C8AF6D}" destId="{63E95A15-3587-41D0-A72A-14DB5B9739C7}" srcOrd="0" destOrd="0" presId="urn:microsoft.com/office/officeart/2005/8/layout/radial4"/>
    <dgm:cxn modelId="{D82A3F0C-B65E-49DB-9D22-6C2A3A938339}" srcId="{F62E4B2B-B76A-4906-BB8E-38C00B5FB23E}" destId="{70A41719-A52F-4B0C-B409-F41EF7C8AF6D}" srcOrd="2" destOrd="0" parTransId="{C4B49965-B80D-443A-831E-E108BBDF31F4}" sibTransId="{EA7D6932-E5A5-4321-A90C-D79B46FD1930}"/>
    <dgm:cxn modelId="{D96D4FB0-8967-4F17-B4F1-50B7AC4DD486}" type="presOf" srcId="{F62E4B2B-B76A-4906-BB8E-38C00B5FB23E}" destId="{1943849F-C861-4A0B-B2A8-F050301AC242}" srcOrd="0" destOrd="0" presId="urn:microsoft.com/office/officeart/2005/8/layout/radial4"/>
    <dgm:cxn modelId="{E9406512-AFD5-43D6-AEBE-D6368C298420}" type="presOf" srcId="{131865C5-B0AC-4F89-9BE8-147CE5399286}" destId="{52532621-CE10-4575-B1C3-06D04BCCCFA2}" srcOrd="0" destOrd="0" presId="urn:microsoft.com/office/officeart/2005/8/layout/radial4"/>
    <dgm:cxn modelId="{D4C5EDED-D6B8-45EC-B856-63B7AA9E7C8A}" srcId="{F62E4B2B-B76A-4906-BB8E-38C00B5FB23E}" destId="{CECB3D1E-206F-4078-B96C-BF8D84B8E197}" srcOrd="1" destOrd="0" parTransId="{50B150F7-5A8A-47A5-B852-A8F16D2A9862}" sibTransId="{B3804AA9-DE35-45F4-BEA8-A9AD17ECFC54}"/>
    <dgm:cxn modelId="{4B238ECA-E901-455A-A089-9185F0E17C08}" type="presOf" srcId="{C4B49965-B80D-443A-831E-E108BBDF31F4}" destId="{888247DE-BC3D-40B9-B49F-BED77FFF0938}"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12858A82-AEA3-48D6-9A80-274F74C9FA7C}" type="presOf" srcId="{50B150F7-5A8A-47A5-B852-A8F16D2A9862}" destId="{377FF48C-0C73-48FD-865D-2F40989065B4}"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0953325A-1609-41FF-AF8A-B1DA71E9F6AE}" type="presOf" srcId="{0BBF945B-309E-4B68-B1B0-078DC6986E68}" destId="{5A792FE9-F49C-4AA6-8375-0DDD28ABB889}" srcOrd="0" destOrd="0" presId="urn:microsoft.com/office/officeart/2005/8/layout/radial4"/>
    <dgm:cxn modelId="{A81C09D9-9899-4805-9FD2-9C54B312B98E}" type="presOf" srcId="{CECB3D1E-206F-4078-B96C-BF8D84B8E197}" destId="{BB93B4D7-BBB9-47E0-9B9E-E9A4246B3E3A}" srcOrd="0" destOrd="0" presId="urn:microsoft.com/office/officeart/2005/8/layout/radial4"/>
    <dgm:cxn modelId="{0AE2A52B-57E5-48E3-A979-ECD4BFCBBF18}" type="presParOf" srcId="{D5B53D5B-EEBC-4388-9BDB-E677AC9B7AF9}" destId="{1943849F-C861-4A0B-B2A8-F050301AC242}" srcOrd="0" destOrd="0" presId="urn:microsoft.com/office/officeart/2005/8/layout/radial4"/>
    <dgm:cxn modelId="{703B0493-B307-469E-8949-A3EDAB0C65A8}" type="presParOf" srcId="{D5B53D5B-EEBC-4388-9BDB-E677AC9B7AF9}" destId="{5A792FE9-F49C-4AA6-8375-0DDD28ABB889}" srcOrd="1" destOrd="0" presId="urn:microsoft.com/office/officeart/2005/8/layout/radial4"/>
    <dgm:cxn modelId="{13CDC815-EDCE-48BD-917F-7CA48B5D9700}" type="presParOf" srcId="{D5B53D5B-EEBC-4388-9BDB-E677AC9B7AF9}" destId="{52532621-CE10-4575-B1C3-06D04BCCCFA2}" srcOrd="2" destOrd="0" presId="urn:microsoft.com/office/officeart/2005/8/layout/radial4"/>
    <dgm:cxn modelId="{9AE2C0CF-B1AB-43D1-87C3-DE5534931BA7}" type="presParOf" srcId="{D5B53D5B-EEBC-4388-9BDB-E677AC9B7AF9}" destId="{377FF48C-0C73-48FD-865D-2F40989065B4}" srcOrd="3" destOrd="0" presId="urn:microsoft.com/office/officeart/2005/8/layout/radial4"/>
    <dgm:cxn modelId="{9D9955A9-C709-4F0C-B4C0-BE90B6A930D1}" type="presParOf" srcId="{D5B53D5B-EEBC-4388-9BDB-E677AC9B7AF9}" destId="{BB93B4D7-BBB9-47E0-9B9E-E9A4246B3E3A}" srcOrd="4" destOrd="0" presId="urn:microsoft.com/office/officeart/2005/8/layout/radial4"/>
    <dgm:cxn modelId="{6400F3BF-D1F0-42FD-96DC-157C3DE69ACA}" type="presParOf" srcId="{D5B53D5B-EEBC-4388-9BDB-E677AC9B7AF9}" destId="{888247DE-BC3D-40B9-B49F-BED77FFF0938}" srcOrd="5" destOrd="0" presId="urn:microsoft.com/office/officeart/2005/8/layout/radial4"/>
    <dgm:cxn modelId="{AFF7C4B1-6D6A-4350-BF6E-6927B58A5B90}" type="presParOf" srcId="{D5B53D5B-EEBC-4388-9BDB-E677AC9B7AF9}" destId="{63E95A15-3587-41D0-A72A-14DB5B9739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r>
            <a:rPr lang="en-US" dirty="0" smtClean="0"/>
            <a:t>Behavioral Factors</a:t>
          </a:r>
          <a:endParaRPr lang="en-US"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CECB3D1E-206F-4078-B96C-BF8D84B8E197}">
      <dgm:prSet phldrT="[Text]"/>
      <dgm:spPr/>
      <dgm:t>
        <a:bodyPr/>
        <a:lstStyle/>
        <a:p>
          <a:r>
            <a:rPr lang="en-US" dirty="0" smtClean="0"/>
            <a:t>Environmental Factors</a:t>
          </a:r>
          <a:endParaRPr lang="en-US" dirty="0"/>
        </a:p>
      </dgm:t>
    </dgm:pt>
    <dgm:pt modelId="{50B150F7-5A8A-47A5-B852-A8F16D2A9862}" type="parTrans" cxnId="{D4C5EDED-D6B8-45EC-B856-63B7AA9E7C8A}">
      <dgm:prSet/>
      <dgm:spPr/>
      <dgm:t>
        <a:bodyPr/>
        <a:lstStyle/>
        <a:p>
          <a:endParaRPr lang="en-US"/>
        </a:p>
      </dgm:t>
    </dgm:pt>
    <dgm:pt modelId="{B3804AA9-DE35-45F4-BEA8-A9AD17ECFC54}" type="sibTrans" cxnId="{D4C5EDED-D6B8-45EC-B856-63B7AA9E7C8A}">
      <dgm:prSet/>
      <dgm:spPr/>
      <dgm:t>
        <a:bodyPr/>
        <a:lstStyle/>
        <a:p>
          <a:endParaRPr lang="en-US"/>
        </a:p>
      </dgm:t>
    </dgm:pt>
    <dgm:pt modelId="{70A41719-A52F-4B0C-B409-F41EF7C8AF6D}">
      <dgm:prSet phldrT="[Text]"/>
      <dgm:spPr/>
      <dgm:t>
        <a:bodyPr/>
        <a:lstStyle/>
        <a:p>
          <a:r>
            <a:rPr lang="en-US" dirty="0" smtClean="0"/>
            <a:t>Genetic Factors</a:t>
          </a:r>
          <a:endParaRPr lang="en-US"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3"/>
      <dgm:spPr/>
      <dgm:t>
        <a:bodyPr/>
        <a:lstStyle/>
        <a:p>
          <a:endParaRPr lang="en-US"/>
        </a:p>
      </dgm:t>
    </dgm:pt>
    <dgm:pt modelId="{52532621-CE10-4575-B1C3-06D04BCCCFA2}" type="pres">
      <dgm:prSet presAssocID="{131865C5-B0AC-4F89-9BE8-147CE5399286}" presName="node" presStyleLbl="node1" presStyleIdx="0" presStyleCnt="3">
        <dgm:presLayoutVars>
          <dgm:bulletEnabled val="1"/>
        </dgm:presLayoutVars>
      </dgm:prSet>
      <dgm:spPr/>
      <dgm:t>
        <a:bodyPr/>
        <a:lstStyle/>
        <a:p>
          <a:endParaRPr lang="en-US"/>
        </a:p>
      </dgm:t>
    </dgm:pt>
    <dgm:pt modelId="{377FF48C-0C73-48FD-865D-2F40989065B4}" type="pres">
      <dgm:prSet presAssocID="{50B150F7-5A8A-47A5-B852-A8F16D2A9862}" presName="parTrans" presStyleLbl="bgSibTrans2D1" presStyleIdx="1" presStyleCnt="3"/>
      <dgm:spPr/>
      <dgm:t>
        <a:bodyPr/>
        <a:lstStyle/>
        <a:p>
          <a:endParaRPr lang="en-US"/>
        </a:p>
      </dgm:t>
    </dgm:pt>
    <dgm:pt modelId="{BB93B4D7-BBB9-47E0-9B9E-E9A4246B3E3A}" type="pres">
      <dgm:prSet presAssocID="{CECB3D1E-206F-4078-B96C-BF8D84B8E197}" presName="node" presStyleLbl="node1" presStyleIdx="1" presStyleCnt="3">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2" presStyleCnt="3"/>
      <dgm:spPr/>
      <dgm:t>
        <a:bodyPr/>
        <a:lstStyle/>
        <a:p>
          <a:endParaRPr lang="en-US"/>
        </a:p>
      </dgm:t>
    </dgm:pt>
    <dgm:pt modelId="{63E95A15-3587-41D0-A72A-14DB5B9739C7}" type="pres">
      <dgm:prSet presAssocID="{70A41719-A52F-4B0C-B409-F41EF7C8AF6D}" presName="node" presStyleLbl="node1" presStyleIdx="2" presStyleCnt="3">
        <dgm:presLayoutVars>
          <dgm:bulletEnabled val="1"/>
        </dgm:presLayoutVars>
      </dgm:prSet>
      <dgm:spPr/>
      <dgm:t>
        <a:bodyPr/>
        <a:lstStyle/>
        <a:p>
          <a:endParaRPr lang="en-US"/>
        </a:p>
      </dgm:t>
    </dgm:pt>
  </dgm:ptLst>
  <dgm:cxnLst>
    <dgm:cxn modelId="{47778134-C6CE-41F2-9B0D-F30D2C444DD0}" type="presOf" srcId="{CECB3D1E-206F-4078-B96C-BF8D84B8E197}" destId="{BB93B4D7-BBB9-47E0-9B9E-E9A4246B3E3A}" srcOrd="0" destOrd="0" presId="urn:microsoft.com/office/officeart/2005/8/layout/radial4"/>
    <dgm:cxn modelId="{D82A3F0C-B65E-49DB-9D22-6C2A3A938339}" srcId="{F62E4B2B-B76A-4906-BB8E-38C00B5FB23E}" destId="{70A41719-A52F-4B0C-B409-F41EF7C8AF6D}" srcOrd="2" destOrd="0" parTransId="{C4B49965-B80D-443A-831E-E108BBDF31F4}" sibTransId="{EA7D6932-E5A5-4321-A90C-D79B46FD1930}"/>
    <dgm:cxn modelId="{8C77A6A7-2EE3-463E-8D99-FD37670A0760}" type="presOf" srcId="{131865C5-B0AC-4F89-9BE8-147CE5399286}" destId="{52532621-CE10-4575-B1C3-06D04BCCCFA2}" srcOrd="0" destOrd="0" presId="urn:microsoft.com/office/officeart/2005/8/layout/radial4"/>
    <dgm:cxn modelId="{FFD5878C-4A55-4213-B774-AEB48B3DAEB1}" type="presOf" srcId="{BD17072E-4829-4273-BC9D-8E75C66A2227}" destId="{D5B53D5B-EEBC-4388-9BDB-E677AC9B7AF9}" srcOrd="0" destOrd="0" presId="urn:microsoft.com/office/officeart/2005/8/layout/radial4"/>
    <dgm:cxn modelId="{D4C5EDED-D6B8-45EC-B856-63B7AA9E7C8A}" srcId="{F62E4B2B-B76A-4906-BB8E-38C00B5FB23E}" destId="{CECB3D1E-206F-4078-B96C-BF8D84B8E197}" srcOrd="1" destOrd="0" parTransId="{50B150F7-5A8A-47A5-B852-A8F16D2A9862}" sibTransId="{B3804AA9-DE35-45F4-BEA8-A9AD17ECFC54}"/>
    <dgm:cxn modelId="{42490A65-7453-4C35-9DD0-A971DB2BA7A7}" type="presOf" srcId="{C4B49965-B80D-443A-831E-E108BBDF31F4}" destId="{888247DE-BC3D-40B9-B49F-BED77FFF0938}"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75C2AAE1-49E1-457B-9894-08ED03B665FA}" type="presOf" srcId="{F62E4B2B-B76A-4906-BB8E-38C00B5FB23E}" destId="{1943849F-C861-4A0B-B2A8-F050301AC242}" srcOrd="0" destOrd="0" presId="urn:microsoft.com/office/officeart/2005/8/layout/radial4"/>
    <dgm:cxn modelId="{75A48CF3-B86B-464D-840F-EA6BE641A22C}" type="presOf" srcId="{0BBF945B-309E-4B68-B1B0-078DC6986E68}" destId="{5A792FE9-F49C-4AA6-8375-0DDD28ABB889}" srcOrd="0" destOrd="0" presId="urn:microsoft.com/office/officeart/2005/8/layout/radial4"/>
    <dgm:cxn modelId="{1E127B8C-264E-4556-A3A9-E6DF1EFF5E1D}" type="presOf" srcId="{70A41719-A52F-4B0C-B409-F41EF7C8AF6D}" destId="{63E95A15-3587-41D0-A72A-14DB5B9739C7}"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B61CC3E4-6641-4F6D-BCF4-27D2662C22B4}" type="presOf" srcId="{50B150F7-5A8A-47A5-B852-A8F16D2A9862}" destId="{377FF48C-0C73-48FD-865D-2F40989065B4}" srcOrd="0" destOrd="0" presId="urn:microsoft.com/office/officeart/2005/8/layout/radial4"/>
    <dgm:cxn modelId="{CA053962-2F0D-4433-B13B-34B0DBB7D1C2}" type="presParOf" srcId="{D5B53D5B-EEBC-4388-9BDB-E677AC9B7AF9}" destId="{1943849F-C861-4A0B-B2A8-F050301AC242}" srcOrd="0" destOrd="0" presId="urn:microsoft.com/office/officeart/2005/8/layout/radial4"/>
    <dgm:cxn modelId="{190EC2AF-E584-49CA-A958-C515E7440446}" type="presParOf" srcId="{D5B53D5B-EEBC-4388-9BDB-E677AC9B7AF9}" destId="{5A792FE9-F49C-4AA6-8375-0DDD28ABB889}" srcOrd="1" destOrd="0" presId="urn:microsoft.com/office/officeart/2005/8/layout/radial4"/>
    <dgm:cxn modelId="{3810B529-9CC6-49FC-9D16-59ECBBE11044}" type="presParOf" srcId="{D5B53D5B-EEBC-4388-9BDB-E677AC9B7AF9}" destId="{52532621-CE10-4575-B1C3-06D04BCCCFA2}" srcOrd="2" destOrd="0" presId="urn:microsoft.com/office/officeart/2005/8/layout/radial4"/>
    <dgm:cxn modelId="{E05D28C0-0DDB-4ADD-ACEB-F9EBAEC2189E}" type="presParOf" srcId="{D5B53D5B-EEBC-4388-9BDB-E677AC9B7AF9}" destId="{377FF48C-0C73-48FD-865D-2F40989065B4}" srcOrd="3" destOrd="0" presId="urn:microsoft.com/office/officeart/2005/8/layout/radial4"/>
    <dgm:cxn modelId="{42AF3728-6190-42E6-87BC-B27A7CE4916A}" type="presParOf" srcId="{D5B53D5B-EEBC-4388-9BDB-E677AC9B7AF9}" destId="{BB93B4D7-BBB9-47E0-9B9E-E9A4246B3E3A}" srcOrd="4" destOrd="0" presId="urn:microsoft.com/office/officeart/2005/8/layout/radial4"/>
    <dgm:cxn modelId="{4D896214-D537-412E-9AB5-450A34A39AAB}" type="presParOf" srcId="{D5B53D5B-EEBC-4388-9BDB-E677AC9B7AF9}" destId="{888247DE-BC3D-40B9-B49F-BED77FFF0938}" srcOrd="5" destOrd="0" presId="urn:microsoft.com/office/officeart/2005/8/layout/radial4"/>
    <dgm:cxn modelId="{C9817803-DC20-4A8B-8DF4-BE468953563D}" type="presParOf" srcId="{D5B53D5B-EEBC-4388-9BDB-E677AC9B7AF9}" destId="{63E95A15-3587-41D0-A72A-14DB5B9739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085974" y="2252127"/>
          <a:ext cx="1924050" cy="1924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367745" y="2533898"/>
        <a:ext cx="1360508" cy="1360508"/>
      </dsp:txXfrm>
    </dsp:sp>
    <dsp:sp modelId="{5A792FE9-F49C-4AA6-8375-0DDD28ABB889}">
      <dsp:nvSpPr>
        <dsp:cNvPr id="0" name=""/>
        <dsp:cNvSpPr/>
      </dsp:nvSpPr>
      <dsp:spPr>
        <a:xfrm rot="12900000">
          <a:off x="781454"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7192"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50021" y="1036583"/>
        <a:ext cx="1742189" cy="1376620"/>
      </dsp:txXfrm>
    </dsp:sp>
    <dsp:sp modelId="{888247DE-BC3D-40B9-B49F-BED77FFF0938}">
      <dsp:nvSpPr>
        <dsp:cNvPr id="0" name=""/>
        <dsp:cNvSpPr/>
      </dsp:nvSpPr>
      <dsp:spPr>
        <a:xfrm rot="19500000">
          <a:off x="3770018"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260959"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303788" y="1036583"/>
        <a:ext cx="1742189" cy="1376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317170" y="2348188"/>
          <a:ext cx="1918858" cy="1918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598180" y="2629198"/>
        <a:ext cx="1356838" cy="1356838"/>
      </dsp:txXfrm>
    </dsp:sp>
    <dsp:sp modelId="{5A792FE9-F49C-4AA6-8375-0DDD28ABB889}">
      <dsp:nvSpPr>
        <dsp:cNvPr id="0" name=""/>
        <dsp:cNvSpPr/>
      </dsp:nvSpPr>
      <dsp:spPr>
        <a:xfrm rot="12900000">
          <a:off x="1026248"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253123"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295836" y="1142313"/>
        <a:ext cx="1737489" cy="1372906"/>
      </dsp:txXfrm>
    </dsp:sp>
    <dsp:sp modelId="{377FF48C-0C73-48FD-865D-2F40989065B4}">
      <dsp:nvSpPr>
        <dsp:cNvPr id="0" name=""/>
        <dsp:cNvSpPr/>
      </dsp:nvSpPr>
      <dsp:spPr>
        <a:xfrm rot="16200000">
          <a:off x="2511684" y="1220797"/>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3B4D7-BBB9-47E0-9B9E-E9A4246B3E3A}">
      <dsp:nvSpPr>
        <dsp:cNvPr id="0" name=""/>
        <dsp:cNvSpPr/>
      </dsp:nvSpPr>
      <dsp:spPr>
        <a:xfrm>
          <a:off x="2365142" y="152"/>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Environmental Factors</a:t>
          </a:r>
          <a:endParaRPr lang="en-US" sz="2200" kern="1200" dirty="0"/>
        </a:p>
      </dsp:txBody>
      <dsp:txXfrm>
        <a:off x="2407855" y="42865"/>
        <a:ext cx="1737489" cy="1372906"/>
      </dsp:txXfrm>
    </dsp:sp>
    <dsp:sp modelId="{888247DE-BC3D-40B9-B49F-BED77FFF0938}">
      <dsp:nvSpPr>
        <dsp:cNvPr id="0" name=""/>
        <dsp:cNvSpPr/>
      </dsp:nvSpPr>
      <dsp:spPr>
        <a:xfrm rot="19500000">
          <a:off x="3997120"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477160"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519873" y="1142313"/>
        <a:ext cx="1737489" cy="1372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317170" y="2348188"/>
          <a:ext cx="1918858" cy="1918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598180" y="2629198"/>
        <a:ext cx="1356838" cy="1356838"/>
      </dsp:txXfrm>
    </dsp:sp>
    <dsp:sp modelId="{5A792FE9-F49C-4AA6-8375-0DDD28ABB889}">
      <dsp:nvSpPr>
        <dsp:cNvPr id="0" name=""/>
        <dsp:cNvSpPr/>
      </dsp:nvSpPr>
      <dsp:spPr>
        <a:xfrm rot="12900000">
          <a:off x="1026248"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253123"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295836" y="1142313"/>
        <a:ext cx="1737489" cy="1372906"/>
      </dsp:txXfrm>
    </dsp:sp>
    <dsp:sp modelId="{377FF48C-0C73-48FD-865D-2F40989065B4}">
      <dsp:nvSpPr>
        <dsp:cNvPr id="0" name=""/>
        <dsp:cNvSpPr/>
      </dsp:nvSpPr>
      <dsp:spPr>
        <a:xfrm rot="16200000">
          <a:off x="2511684" y="1220797"/>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3B4D7-BBB9-47E0-9B9E-E9A4246B3E3A}">
      <dsp:nvSpPr>
        <dsp:cNvPr id="0" name=""/>
        <dsp:cNvSpPr/>
      </dsp:nvSpPr>
      <dsp:spPr>
        <a:xfrm>
          <a:off x="2365142" y="152"/>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Environmental Factors</a:t>
          </a:r>
          <a:endParaRPr lang="en-US" sz="2200" kern="1200" dirty="0"/>
        </a:p>
      </dsp:txBody>
      <dsp:txXfrm>
        <a:off x="2407855" y="42865"/>
        <a:ext cx="1737489" cy="1372906"/>
      </dsp:txXfrm>
    </dsp:sp>
    <dsp:sp modelId="{888247DE-BC3D-40B9-B49F-BED77FFF0938}">
      <dsp:nvSpPr>
        <dsp:cNvPr id="0" name=""/>
        <dsp:cNvSpPr/>
      </dsp:nvSpPr>
      <dsp:spPr>
        <a:xfrm rot="19500000">
          <a:off x="3997120"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477160"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519873" y="1142313"/>
        <a:ext cx="1737489" cy="13729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4/8/2015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Risk_factor"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en.wikipedia.org/wiki/Theory_of_fundamental_causes#cite_note-Phelan-1" TargetMode="External"/><Relationship Id="rId4" Type="http://schemas.openxmlformats.org/officeDocument/2006/relationships/hyperlink" Target="http://en.wikipedia.org/wiki/Sequela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en.wikipedia.org/wiki/Urie_Bronfenbrenner#cite_note-latimes-3" TargetMode="External"/><Relationship Id="rId3" Type="http://schemas.openxmlformats.org/officeDocument/2006/relationships/hyperlink" Target="http://en.wikipedia.org/wiki/Urie_Bronfenbrenner#cite_note-nytimes-1" TargetMode="External"/><Relationship Id="rId7" Type="http://schemas.openxmlformats.org/officeDocument/2006/relationships/hyperlink" Target="http://en.wikipedia.org/wiki/Head_Start_Program"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en.wikipedia.org/wiki/Urie_Bronfenbrenner#cite_note-ecology-2" TargetMode="External"/><Relationship Id="rId5" Type="http://schemas.openxmlformats.org/officeDocument/2006/relationships/hyperlink" Target="http://en.wikipedia.org/wiki/Ecological_systems_theory" TargetMode="External"/><Relationship Id="rId4" Type="http://schemas.openxmlformats.org/officeDocument/2006/relationships/hyperlink" Target="http://en.wikipedia.org/wiki/Developmental_psycholog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jech.bmj.com/content/55/10/693.full#ref-1"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jech.bmj.com/content/55/10/693.full#ref-4" TargetMode="External"/><Relationship Id="rId4" Type="http://schemas.openxmlformats.org/officeDocument/2006/relationships/hyperlink" Target="http://jech.bmj.com/content/55/10/693.full#ref-36"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ajph.aphapublications.org/doi/full/10.2105/AJPH.2013.30142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B2"/><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B4"/><Relationship Id="rId4" Type="http://schemas.openxmlformats.org/officeDocument/2006/relationships/hyperlink" Target="#B3"/></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iom.edu/EHRDomains1"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c.gov/mmwr/preview/mmwrhtml/mm5711a2.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a:t>
            </a:fld>
            <a:endParaRPr lang="en-US" dirty="0"/>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NHIS 1990-200</a:t>
            </a:r>
            <a:endParaRPr lang="en-US" altLang="en-US" dirty="0" smtClean="0"/>
          </a:p>
        </p:txBody>
      </p:sp>
      <p:sp>
        <p:nvSpPr>
          <p:cNvPr id="4" name="Slide Number Placeholder 3"/>
          <p:cNvSpPr>
            <a:spLocks noGrp="1"/>
          </p:cNvSpPr>
          <p:nvPr>
            <p:ph type="sldNum" sz="quarter" idx="5"/>
          </p:nvPr>
        </p:nvSpPr>
        <p:spPr/>
        <p:txBody>
          <a:bodyPr/>
          <a:lstStyle/>
          <a:p>
            <a:pPr>
              <a:defRPr/>
            </a:pPr>
            <a:fld id="{B1E1C7CE-9869-488E-8FD1-85318B5E170D}"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have to do just health disparities research to contribute to the idea of health disparities research </a:t>
            </a:r>
          </a:p>
          <a:p>
            <a:r>
              <a:rPr lang="en-US" dirty="0" smtClean="0"/>
              <a:t>Note this course is also designed</a:t>
            </a:r>
            <a:r>
              <a:rPr lang="en-US" baseline="0" dirty="0" smtClean="0"/>
              <a:t> to help people who just want to do nuanced research – don’t want to do HDR but also don’t want to do bad research that doesn’t take issues of difference and disadvantage into account</a:t>
            </a:r>
          </a:p>
          <a:p>
            <a:r>
              <a:rPr lang="en-US" baseline="0" dirty="0" smtClean="0"/>
              <a:t>3</a:t>
            </a:r>
            <a:endParaRPr lang="en-US" dirty="0" smtClean="0"/>
          </a:p>
          <a:p>
            <a:endParaRPr lang="en-US" dirty="0" smtClean="0"/>
          </a:p>
          <a:p>
            <a:r>
              <a:rPr lang="en-US" dirty="0" smtClean="0"/>
              <a:t>Important to know about social</a:t>
            </a:r>
            <a:r>
              <a:rPr lang="en-US" baseline="0" dirty="0" smtClean="0"/>
              <a:t> </a:t>
            </a:r>
            <a:r>
              <a:rPr lang="en-US" baseline="0" dirty="0" err="1" smtClean="0"/>
              <a:t>epi</a:t>
            </a:r>
            <a:r>
              <a:rPr lang="en-US" baseline="0" dirty="0" smtClean="0"/>
              <a:t> as a health disparities research – a lot of health disparities research falls in this category – while health care and interventions have been less a focus, it is a growing area – not always known about by clinical folks doing HDR</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14</a:t>
            </a:fld>
            <a:endParaRPr lang="en-US"/>
          </a:p>
        </p:txBody>
      </p:sp>
    </p:spTree>
    <p:extLst>
      <p:ext uri="{BB962C8B-B14F-4D97-AF65-F5344CB8AC3E}">
        <p14:creationId xmlns:p14="http://schemas.microsoft.com/office/powerpoint/2010/main" val="187461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KA updated numbers to more accurately reflect data table in article (numbers were estimates before). </a:t>
            </a:r>
          </a:p>
        </p:txBody>
      </p:sp>
      <p:sp>
        <p:nvSpPr>
          <p:cNvPr id="4" name="Slide Number Placeholder 3"/>
          <p:cNvSpPr>
            <a:spLocks noGrp="1"/>
          </p:cNvSpPr>
          <p:nvPr>
            <p:ph type="sldNum" sz="quarter" idx="5"/>
          </p:nvPr>
        </p:nvSpPr>
        <p:spPr/>
        <p:txBody>
          <a:bodyPr/>
          <a:lstStyle/>
          <a:p>
            <a:pPr>
              <a:defRPr/>
            </a:pPr>
            <a:fld id="{CED4EAF7-16AE-437C-BD87-D46684D49CA1}"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OMH</a:t>
            </a:r>
            <a:r>
              <a:rPr lang="en-US" baseline="0" dirty="0" smtClean="0"/>
              <a:t> eventually became NIMHD</a:t>
            </a:r>
          </a:p>
          <a:p>
            <a:r>
              <a:rPr lang="en-US" dirty="0" smtClean="0">
                <a:effectLst/>
              </a:rPr>
              <a:t>The U.S. government is one of the few developed Western nations that does not routinely report health statistics by class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17</a:t>
            </a:fld>
            <a:endParaRPr lang="en-US"/>
          </a:p>
        </p:txBody>
      </p:sp>
    </p:spTree>
    <p:extLst>
      <p:ext uri="{BB962C8B-B14F-4D97-AF65-F5344CB8AC3E}">
        <p14:creationId xmlns:p14="http://schemas.microsoft.com/office/powerpoint/2010/main" val="372223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Identify leading debates and areas of uncertainty, as well as priority areas of research, in health disparities research</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18</a:t>
            </a:fld>
            <a:endParaRPr lang="en-US"/>
          </a:p>
        </p:txBody>
      </p:sp>
    </p:spTree>
    <p:extLst>
      <p:ext uri="{BB962C8B-B14F-4D97-AF65-F5344CB8AC3E}">
        <p14:creationId xmlns:p14="http://schemas.microsoft.com/office/powerpoint/2010/main" val="390559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have more complications – blacks</a:t>
            </a:r>
            <a:r>
              <a:rPr lang="en-US" baseline="0" dirty="0" smtClean="0"/>
              <a:t> </a:t>
            </a:r>
            <a:r>
              <a:rPr lang="en-US" baseline="0" dirty="0" err="1" smtClean="0"/>
              <a:t>ahve</a:t>
            </a:r>
            <a:r>
              <a:rPr lang="en-US" dirty="0" smtClean="0"/>
              <a:t> 2-4 times the rate of renal disease,</a:t>
            </a:r>
            <a:r>
              <a:rPr lang="en-US" baseline="0" dirty="0" smtClean="0"/>
              <a:t> blindness, amputation, and amputation related </a:t>
            </a:r>
            <a:r>
              <a:rPr lang="en-US" baseline="0" dirty="0" err="1" smtClean="0"/>
              <a:t>mortalitt</a:t>
            </a:r>
            <a:r>
              <a:rPr lang="en-US" baseline="0" dirty="0" smtClean="0"/>
              <a:t>, </a:t>
            </a:r>
            <a:r>
              <a:rPr lang="en-US" baseline="0" dirty="0" err="1" smtClean="0"/>
              <a:t>latinos</a:t>
            </a:r>
            <a:r>
              <a:rPr lang="en-US" baseline="0" dirty="0" smtClean="0"/>
              <a:t> higher rates of renal disease and retinopathy</a:t>
            </a:r>
          </a:p>
          <a:p>
            <a:r>
              <a:rPr lang="en-US" dirty="0" smtClean="0"/>
              <a:t>http://link.springer.com/article/10.1007/s11892-012-0324-1/fulltext.html</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21</a:t>
            </a:fld>
            <a:endParaRPr lang="en-US"/>
          </a:p>
        </p:txBody>
      </p:sp>
    </p:spTree>
    <p:extLst>
      <p:ext uri="{BB962C8B-B14F-4D97-AF65-F5344CB8AC3E}">
        <p14:creationId xmlns:p14="http://schemas.microsoft.com/office/powerpoint/2010/main" val="175673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weight and </a:t>
            </a:r>
            <a:r>
              <a:rPr lang="en-US" dirty="0" err="1" smtClean="0"/>
              <a:t>cholesteral</a:t>
            </a:r>
            <a:r>
              <a:rPr lang="en-US" dirty="0" smtClean="0"/>
              <a:t> less </a:t>
            </a:r>
            <a:r>
              <a:rPr lang="en-US" dirty="0" err="1" smtClean="0"/>
              <a:t>assocaited</a:t>
            </a:r>
            <a:endParaRPr lang="en-US" dirty="0" smtClean="0"/>
          </a:p>
          <a:p>
            <a:r>
              <a:rPr lang="en-US" dirty="0" smtClean="0"/>
              <a:t>They don’t break down the specific risk factors for SES –</a:t>
            </a:r>
            <a:r>
              <a:rPr lang="en-US" baseline="0" dirty="0" smtClean="0"/>
              <a:t> may want to look into that</a:t>
            </a:r>
          </a:p>
          <a:p>
            <a:endParaRPr lang="en-US" baseline="0" dirty="0" smtClean="0"/>
          </a:p>
          <a:p>
            <a:r>
              <a:rPr lang="en-US" baseline="0" dirty="0" smtClean="0"/>
              <a:t>“dominant theories” per </a:t>
            </a:r>
            <a:r>
              <a:rPr lang="en-US" baseline="0" dirty="0" err="1" smtClean="0"/>
              <a:t>krieger</a:t>
            </a:r>
            <a:r>
              <a:rPr lang="en-US" baseline="0" dirty="0" smtClean="0"/>
              <a:t> of lifestyle and genetics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22</a:t>
            </a:fld>
            <a:endParaRPr lang="en-US"/>
          </a:p>
        </p:txBody>
      </p:sp>
    </p:spTree>
    <p:extLst>
      <p:ext uri="{BB962C8B-B14F-4D97-AF65-F5344CB8AC3E}">
        <p14:creationId xmlns:p14="http://schemas.microsoft.com/office/powerpoint/2010/main" val="1446195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Straightforward descriptions</a:t>
            </a:r>
            <a:r>
              <a:rPr lang="en-US" baseline="0" dirty="0" smtClean="0"/>
              <a:t> of disease origins and sweeps for risk ratios – not interested in interconnections, intervening factors or causation</a:t>
            </a:r>
          </a:p>
          <a:p>
            <a:endParaRPr lang="en-US" baseline="0" dirty="0" smtClean="0"/>
          </a:p>
          <a:p>
            <a:r>
              <a:rPr lang="en-US" baseline="0" dirty="0" smtClean="0"/>
              <a:t>Coincides with the use of individually based psychology models – designed to focus on motivation </a:t>
            </a:r>
            <a:r>
              <a:rPr lang="en-US" baseline="0" dirty="0" err="1" smtClean="0"/>
              <a:t>etc</a:t>
            </a:r>
            <a:r>
              <a:rPr lang="en-US" baseline="0" dirty="0" smtClean="0"/>
              <a:t> without underlying understanding of causes</a:t>
            </a:r>
          </a:p>
          <a:p>
            <a:endParaRPr lang="en-US" baseline="0" dirty="0" smtClean="0"/>
          </a:p>
          <a:p>
            <a:r>
              <a:rPr lang="en-US" baseline="0" dirty="0" smtClean="0"/>
              <a:t>Not genetics = http://www.sciencedirect.com/science/article/pii/S1047279714003196</a:t>
            </a:r>
          </a:p>
          <a:p>
            <a:r>
              <a:rPr lang="en-US" baseline="0" dirty="0" smtClean="0"/>
              <a:t>Importance of poverty/place interconnections - http://www.ncbi.nlm.nih.gov/pubmed/24228660</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23</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Straightforward descriptions</a:t>
            </a:r>
            <a:r>
              <a:rPr lang="en-US" baseline="0" dirty="0" smtClean="0"/>
              <a:t> of disease origins and sweeps for risk ratios – not interested in interconnections, intervening factors or causation</a:t>
            </a:r>
          </a:p>
          <a:p>
            <a:r>
              <a:rPr lang="en-US" baseline="0" dirty="0" smtClean="0"/>
              <a:t>Often focus has been on lifestyle and genetics, although environment can be </a:t>
            </a:r>
            <a:r>
              <a:rPr lang="en-US" baseline="0" dirty="0" err="1" smtClean="0"/>
              <a:t>incldued</a:t>
            </a:r>
            <a:r>
              <a:rPr lang="en-US" baseline="0" dirty="0" smtClean="0"/>
              <a:t> her as relevant exposures</a:t>
            </a:r>
          </a:p>
          <a:p>
            <a:endParaRPr lang="en-US" baseline="0" dirty="0" smtClean="0"/>
          </a:p>
          <a:p>
            <a:r>
              <a:rPr lang="en-US" baseline="0" dirty="0" smtClean="0"/>
              <a:t>Not genetics = http://www.sciencedirect.com/science/article/pii/S1047279714003196</a:t>
            </a:r>
          </a:p>
          <a:p>
            <a:r>
              <a:rPr lang="en-US" baseline="0" dirty="0" smtClean="0"/>
              <a:t>Importance of poverty/place interconnections - http://www.ncbi.nlm.nih.gov/pubmed/24228660</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24</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possible ways to present these frameworks – the point is that the frameworks in play are in response to</a:t>
            </a:r>
            <a:r>
              <a:rPr lang="en-US" baseline="0" dirty="0" smtClean="0"/>
              <a:t> the needs of the time and are responsive to what we know at any one time. Not knowing about bacteria, we couldn’t do infectious disease epidemiology. ID </a:t>
            </a:r>
            <a:r>
              <a:rPr lang="en-US" baseline="0" dirty="0" err="1" smtClean="0"/>
              <a:t>epi</a:t>
            </a:r>
            <a:r>
              <a:rPr lang="en-US" baseline="0" dirty="0" smtClean="0"/>
              <a:t> is what lead to the exposure-outcome framework. Now with chronic diseases, we are </a:t>
            </a:r>
            <a:r>
              <a:rPr lang="en-US" baseline="0" dirty="0" err="1" smtClean="0"/>
              <a:t>beginnign</a:t>
            </a:r>
            <a:r>
              <a:rPr lang="en-US" baseline="0" dirty="0" smtClean="0"/>
              <a:t> to understand more that the strictly individual perspective is not adequate and we need to think bigger</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25</a:t>
            </a:fld>
            <a:endParaRPr lang="en-US"/>
          </a:p>
        </p:txBody>
      </p:sp>
    </p:spTree>
    <p:extLst>
      <p:ext uri="{BB962C8B-B14F-4D97-AF65-F5344CB8AC3E}">
        <p14:creationId xmlns:p14="http://schemas.microsoft.com/office/powerpoint/2010/main" val="220960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1DA799-43A9-4775-B5F6-D33DF370A6A1}" type="slidenum">
              <a:rPr lang="en-US" altLang="en-US" smtClean="0">
                <a:latin typeface="Arial" pitchFamily="34" charset="0"/>
              </a:rPr>
              <a:pPr/>
              <a:t>3</a:t>
            </a:fld>
            <a:endParaRPr lang="en-US" altLang="en-US" smtClean="0">
              <a:latin typeface="Arial" pitchFamily="34" charset="0"/>
            </a:endParaRPr>
          </a:p>
        </p:txBody>
      </p:sp>
      <p:sp>
        <p:nvSpPr>
          <p:cNvPr id="100355" name="Rectangle 2"/>
          <p:cNvSpPr>
            <a:spLocks noRo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Updated 3/24/09  CDC, NCHS, HUS 2008, </a:t>
            </a:r>
            <a:r>
              <a:rPr lang="en-US" altLang="en-US" sz="1400" smtClean="0">
                <a:latin typeface="Arial" pitchFamily="34" charset="0"/>
              </a:rPr>
              <a:t>Table 18, http://www.cdc.gov/nchs/data/hus/hus08.pdf</a:t>
            </a:r>
            <a:endParaRPr lang="en-US" altLang="en-US" smtClean="0">
              <a:latin typeface="Arial" pitchFamily="34" charset="0"/>
            </a:endParaRPr>
          </a:p>
          <a:p>
            <a:pPr eaLnBrk="1" hangingPunct="1"/>
            <a:endParaRPr lang="en-US" altLang="en-US" smtClean="0">
              <a:latin typeface="Arial" pitchFamily="34" charset="0"/>
            </a:endParaRPr>
          </a:p>
          <a:p>
            <a:pPr eaLnBrk="1" hangingPunct="1"/>
            <a:r>
              <a:rPr lang="en-US" altLang="en-US" smtClean="0">
                <a:latin typeface="Arial" pitchFamily="34" charset="0"/>
              </a:rPr>
              <a:t>Infant mortality is much higher for African Americans and American Indians when compared with other groups.  This slide demonstrates that infant mortality can vary widely within racial/ethnic groups.  For example, Cuban Americans have the lowest rate of infant mortality for any subgroup, but Puerto Ricans have one of the highest rates. </a:t>
            </a:r>
          </a:p>
          <a:p>
            <a:pPr eaLnBrk="1" hangingPunct="1"/>
            <a:endParaRPr lang="en-US" altLang="en-US" smtClean="0">
              <a:latin typeface="Arial" pitchFamily="34" charset="0"/>
            </a:endParaRPr>
          </a:p>
          <a:p>
            <a:pPr eaLnBrk="1" hangingPunct="1"/>
            <a:r>
              <a:rPr lang="en-US" altLang="en-US" smtClean="0">
                <a:latin typeface="Arial" pitchFamily="34" charset="0"/>
              </a:rPr>
              <a:t>Some of the disparities in infant mortality are caused by disparities in Sudden Infant Death Syndrome (SIDS).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wrong with this approach?</a:t>
            </a:r>
          </a:p>
          <a:p>
            <a:r>
              <a:rPr lang="en-US" baseline="0" dirty="0" smtClean="0"/>
              <a:t> - proximate risk factors</a:t>
            </a:r>
          </a:p>
          <a:p>
            <a:r>
              <a:rPr lang="en-US" baseline="0" dirty="0" smtClean="0"/>
              <a:t>Individual focus</a:t>
            </a:r>
          </a:p>
          <a:p>
            <a:r>
              <a:rPr lang="en-US" baseline="0" dirty="0" smtClean="0"/>
              <a:t>Limited in time</a:t>
            </a:r>
          </a:p>
          <a:p>
            <a:r>
              <a:rPr lang="en-US" baseline="0" dirty="0" smtClean="0"/>
              <a:t>No interconnections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26</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fair, state this:</a:t>
            </a:r>
          </a:p>
          <a:p>
            <a:endParaRPr lang="en-US" dirty="0" smtClean="0"/>
          </a:p>
          <a:p>
            <a:r>
              <a:rPr lang="en-US" dirty="0" smtClean="0">
                <a:effectLst/>
              </a:rPr>
              <a:t>Ultimately, the health fate of each of us is determined by factors acting not mostly in isolation but by our experience where domains interconnect. Whether a gene is expressed can be determined by environmental exposures or behavioral patterns. The nature and consequences of behavioral choices are affected by our social circumstances. Our genetic predispositions affect the health care we need, and our social circumstances affect the health care we receive. </a:t>
            </a:r>
          </a:p>
          <a:p>
            <a:r>
              <a:rPr lang="en-US" dirty="0" smtClean="0">
                <a:effectLst/>
              </a:rPr>
              <a:t>But</a:t>
            </a:r>
            <a:r>
              <a:rPr lang="en-US" baseline="0" dirty="0" smtClean="0">
                <a:effectLst/>
              </a:rPr>
              <a:t> don’t really focus on it</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27</a:t>
            </a:fld>
            <a:endParaRPr lang="en-US"/>
          </a:p>
        </p:txBody>
      </p:sp>
    </p:spTree>
    <p:extLst>
      <p:ext uri="{BB962C8B-B14F-4D97-AF65-F5344CB8AC3E}">
        <p14:creationId xmlns:p14="http://schemas.microsoft.com/office/powerpoint/2010/main" val="2057773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Avoiding the prison of the proximate</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28</a:t>
            </a:fld>
            <a:endParaRPr lang="en-US"/>
          </a:p>
        </p:txBody>
      </p:sp>
    </p:spTree>
    <p:extLst>
      <p:ext uri="{BB962C8B-B14F-4D97-AF65-F5344CB8AC3E}">
        <p14:creationId xmlns:p14="http://schemas.microsoft.com/office/powerpoint/2010/main" val="1392465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29</a:t>
            </a:fld>
            <a:endParaRPr lang="en-US"/>
          </a:p>
        </p:txBody>
      </p:sp>
    </p:spTree>
    <p:extLst>
      <p:ext uri="{BB962C8B-B14F-4D97-AF65-F5344CB8AC3E}">
        <p14:creationId xmlns:p14="http://schemas.microsoft.com/office/powerpoint/2010/main" val="1873848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Flexibly</a:t>
            </a:r>
            <a:r>
              <a:rPr lang="en-US" baseline="0" dirty="0" smtClean="0"/>
              <a:t> is key here </a:t>
            </a:r>
          </a:p>
          <a:p>
            <a:r>
              <a:rPr lang="en-US" baseline="0" dirty="0" smtClean="0"/>
              <a:t>Also operate on both group and individual level – i.e. neighborhood effects and having individual </a:t>
            </a:r>
            <a:r>
              <a:rPr lang="en-US" baseline="0" dirty="0" smtClean="0"/>
              <a:t>resources</a:t>
            </a:r>
          </a:p>
          <a:p>
            <a:r>
              <a:rPr lang="en-US" baseline="0" dirty="0" smtClean="0"/>
              <a:t>Whitehall shows the importance of power</a:t>
            </a:r>
          </a:p>
          <a:p>
            <a:r>
              <a:rPr lang="en-US" baseline="0" dirty="0" smtClean="0"/>
              <a:t>Power is both interpersonal and meta (i.e. policies)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30</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Flexibly</a:t>
            </a:r>
            <a:r>
              <a:rPr lang="en-US" baseline="0" dirty="0" smtClean="0"/>
              <a:t> is key here </a:t>
            </a:r>
          </a:p>
          <a:p>
            <a:r>
              <a:rPr lang="en-US" baseline="0" dirty="0" smtClean="0"/>
              <a:t>Also operate on both group and individual level – i.e. neighborhood effects and having </a:t>
            </a:r>
            <a:r>
              <a:rPr lang="en-US" baseline="0" smtClean="0"/>
              <a:t>individual resources</a:t>
            </a:r>
            <a:endParaRPr lang="en-US"/>
          </a:p>
        </p:txBody>
      </p:sp>
      <p:sp>
        <p:nvSpPr>
          <p:cNvPr id="4" name="Slide Number Placeholder 3"/>
          <p:cNvSpPr>
            <a:spLocks noGrp="1"/>
          </p:cNvSpPr>
          <p:nvPr>
            <p:ph type="sldNum" sz="quarter" idx="10"/>
          </p:nvPr>
        </p:nvSpPr>
        <p:spPr/>
        <p:txBody>
          <a:bodyPr/>
          <a:lstStyle/>
          <a:p>
            <a:fld id="{EF8CE332-6E9C-4D11-9F5B-65AA288B18B8}" type="slidenum">
              <a:rPr lang="en-US" smtClean="0"/>
              <a:t>31</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SES </a:t>
            </a:r>
            <a:r>
              <a:rPr lang="en-US" dirty="0" smtClean="0"/>
              <a:t>gradient </a:t>
            </a:r>
            <a:r>
              <a:rPr lang="en-US" dirty="0" smtClean="0"/>
              <a:t>with </a:t>
            </a:r>
            <a:r>
              <a:rPr lang="en-US" dirty="0" smtClean="0"/>
              <a:t>smoking </a:t>
            </a:r>
            <a:r>
              <a:rPr lang="en-US" dirty="0" smtClean="0"/>
              <a:t>prior</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32</a:t>
            </a:fld>
            <a:endParaRPr lang="en-US"/>
          </a:p>
        </p:txBody>
      </p:sp>
    </p:spTree>
    <p:extLst>
      <p:ext uri="{BB962C8B-B14F-4D97-AF65-F5344CB8AC3E}">
        <p14:creationId xmlns:p14="http://schemas.microsoft.com/office/powerpoint/2010/main" val="3824007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Preasages</a:t>
            </a:r>
            <a:r>
              <a:rPr lang="en-US" dirty="0" smtClean="0"/>
              <a:t> debate about effect of </a:t>
            </a:r>
            <a:r>
              <a:rPr lang="en-US" dirty="0" smtClean="0"/>
              <a:t>race</a:t>
            </a:r>
          </a:p>
          <a:p>
            <a:endParaRPr lang="en-US" dirty="0" smtClean="0"/>
          </a:p>
          <a:p>
            <a:pPr rtl="0"/>
            <a:r>
              <a:rPr lang="en-US" dirty="0" smtClean="0">
                <a:effectLst/>
              </a:rPr>
              <a:t>According to Link and Phelan, a fundamental social cause of health inequalities has four key components:</a:t>
            </a:r>
          </a:p>
          <a:p>
            <a:pPr rtl="0"/>
            <a:r>
              <a:rPr lang="en-US" dirty="0" smtClean="0">
                <a:effectLst/>
              </a:rPr>
              <a:t>The cause influences multiple disease outcomes</a:t>
            </a:r>
          </a:p>
          <a:p>
            <a:pPr rtl="0"/>
            <a:r>
              <a:rPr lang="en-US" dirty="0" smtClean="0">
                <a:effectLst/>
              </a:rPr>
              <a:t>The cause affects disease outcomes through multiple </a:t>
            </a:r>
            <a:r>
              <a:rPr lang="en-US" dirty="0" smtClean="0">
                <a:effectLst/>
                <a:hlinkClick r:id="rId3" tooltip="Risk factor"/>
              </a:rPr>
              <a:t>risk factors</a:t>
            </a:r>
            <a:r>
              <a:rPr lang="en-US" dirty="0" smtClean="0">
                <a:effectLst/>
              </a:rPr>
              <a:t>.</a:t>
            </a:r>
          </a:p>
          <a:p>
            <a:pPr rtl="0"/>
            <a:r>
              <a:rPr lang="en-US" dirty="0" smtClean="0">
                <a:effectLst/>
              </a:rPr>
              <a:t>The cause involves access to resources that can assist in avoiding health risks or to minimize the </a:t>
            </a:r>
            <a:r>
              <a:rPr lang="en-US" dirty="0" err="1" smtClean="0">
                <a:effectLst/>
                <a:hlinkClick r:id="rId4" tooltip="Sequelae"/>
              </a:rPr>
              <a:t>sequelae</a:t>
            </a:r>
            <a:r>
              <a:rPr lang="en-US" dirty="0" smtClean="0">
                <a:effectLst/>
              </a:rPr>
              <a:t> of disease once it occurs.</a:t>
            </a:r>
          </a:p>
          <a:p>
            <a:pPr rtl="0"/>
            <a:r>
              <a:rPr lang="en-US" dirty="0" smtClean="0">
                <a:effectLst/>
              </a:rPr>
              <a:t>“The association between a fundamental cause and health is reproduced over time via the replacement of intervening mechanisms” </a:t>
            </a:r>
            <a:r>
              <a:rPr lang="en-US" baseline="30000" dirty="0" smtClean="0">
                <a:effectLst/>
                <a:hlinkClick r:id="rId5"/>
              </a:rPr>
              <a:t>[1]</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33</a:t>
            </a:fld>
            <a:endParaRPr lang="en-US"/>
          </a:p>
        </p:txBody>
      </p:sp>
    </p:spTree>
    <p:extLst>
      <p:ext uri="{BB962C8B-B14F-4D97-AF65-F5344CB8AC3E}">
        <p14:creationId xmlns:p14="http://schemas.microsoft.com/office/powerpoint/2010/main" val="3333530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Ecological language and thinking was introduced to urban studies by sociologists associated with the Chicago School after the first world war. But the popularity of these ideas declined. There was an overall souring of interest in using ecology to understand human social worlds, because various ideas from biology such as “competition” and “survival of the fittest” became unpalatable when they were used in association with morally unacceptable actions and policies. </a:t>
            </a:r>
          </a:p>
          <a:p>
            <a:endParaRPr lang="en-US" dirty="0" smtClean="0"/>
          </a:p>
          <a:p>
            <a:r>
              <a:rPr lang="en-US" dirty="0" smtClean="0"/>
              <a:t>Idea that ecology “integrates</a:t>
            </a:r>
            <a:r>
              <a:rPr lang="en-US" baseline="0" dirty="0" smtClean="0"/>
              <a:t> macro, </a:t>
            </a:r>
            <a:r>
              <a:rPr lang="en-US" baseline="0" dirty="0" err="1" smtClean="0"/>
              <a:t>meso</a:t>
            </a:r>
            <a:r>
              <a:rPr lang="en-US" baseline="0" dirty="0" smtClean="0"/>
              <a:t> and micro levels and allows for complex </a:t>
            </a:r>
            <a:r>
              <a:rPr lang="en-US" baseline="0" dirty="0" err="1" smtClean="0"/>
              <a:t>relationshiups</a:t>
            </a:r>
            <a:r>
              <a:rPr lang="en-US" baseline="0" dirty="0" smtClean="0"/>
              <a:t>”</a:t>
            </a:r>
            <a:endParaRPr lang="en-US" dirty="0" smtClean="0"/>
          </a:p>
          <a:p>
            <a:endParaRPr lang="en-US" dirty="0" smtClean="0"/>
          </a:p>
          <a:p>
            <a:r>
              <a:rPr lang="en-US" dirty="0" smtClean="0"/>
              <a:t>Behavior is affected by and affects multiple</a:t>
            </a:r>
            <a:r>
              <a:rPr lang="en-US" baseline="0" dirty="0" smtClean="0"/>
              <a:t> layers</a:t>
            </a:r>
            <a:endParaRPr lang="en-US" dirty="0" smtClean="0"/>
          </a:p>
          <a:p>
            <a:r>
              <a:rPr lang="en-US" dirty="0" smtClean="0"/>
              <a:t>http://jech.bmj.com/content/59/1/6.full</a:t>
            </a:r>
          </a:p>
          <a:p>
            <a:endParaRPr lang="en-US" dirty="0" smtClean="0"/>
          </a:p>
          <a:p>
            <a:r>
              <a:rPr lang="en-US" sz="1200" b="0" i="0" u="none" strike="noStrike" kern="1200" baseline="0" dirty="0" smtClean="0">
                <a:solidFill>
                  <a:schemeClr val="tx1"/>
                </a:solidFill>
                <a:latin typeface="+mn-lt"/>
                <a:ea typeface="+mn-ea"/>
                <a:cs typeface="+mn-cs"/>
              </a:rPr>
              <a:t>The ecological model of health has its origins in the fields of psychology</a:t>
            </a:r>
          </a:p>
          <a:p>
            <a:r>
              <a:rPr lang="en-US" sz="1200" b="0" i="0" u="none" strike="noStrike" kern="1200" baseline="0" dirty="0" smtClean="0">
                <a:solidFill>
                  <a:schemeClr val="tx1"/>
                </a:solidFill>
                <a:latin typeface="+mn-lt"/>
                <a:ea typeface="+mn-ea"/>
                <a:cs typeface="+mn-cs"/>
              </a:rPr>
              <a:t>and human development, in the mid-20th century work of Lewin, Barker,</a:t>
            </a:r>
          </a:p>
          <a:p>
            <a:r>
              <a:rPr lang="en-US" sz="1200" b="0" i="0" u="none" strike="noStrike" kern="1200" baseline="0" dirty="0" smtClean="0">
                <a:solidFill>
                  <a:schemeClr val="tx1"/>
                </a:solidFill>
                <a:latin typeface="+mn-lt"/>
                <a:ea typeface="+mn-ea"/>
                <a:cs typeface="+mn-cs"/>
              </a:rPr>
              <a:t>and Bronfenbrenner, and others who began to understand behavior in a</a:t>
            </a:r>
          </a:p>
          <a:p>
            <a:r>
              <a:rPr lang="en-US" sz="1200" b="0" i="0" u="none" strike="noStrike" kern="1200" baseline="0" dirty="0" smtClean="0">
                <a:solidFill>
                  <a:schemeClr val="tx1"/>
                </a:solidFill>
                <a:latin typeface="+mn-lt"/>
                <a:ea typeface="+mn-ea"/>
                <a:cs typeface="+mn-cs"/>
              </a:rPr>
              <a:t>context of the interplay of the individual and the environment.</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36</a:t>
            </a:fld>
            <a:endParaRPr lang="en-US"/>
          </a:p>
        </p:txBody>
      </p:sp>
    </p:spTree>
    <p:extLst>
      <p:ext uri="{BB962C8B-B14F-4D97-AF65-F5344CB8AC3E}">
        <p14:creationId xmlns:p14="http://schemas.microsoft.com/office/powerpoint/2010/main" val="3533819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 </a:t>
            </a:r>
            <a:r>
              <a:rPr lang="en-GB" altLang="en-US" dirty="0" err="1">
                <a:latin typeface="Arial" charset="0"/>
                <a:ea typeface="msgothic" charset="0"/>
                <a:cs typeface="msgothic" charset="0"/>
              </a:rPr>
              <a:t>Brofenbrenner’s</a:t>
            </a:r>
            <a:r>
              <a:rPr lang="en-GB" altLang="en-US" dirty="0">
                <a:latin typeface="Arial" charset="0"/>
                <a:ea typeface="msgothic" charset="0"/>
                <a:cs typeface="msgothic" charset="0"/>
              </a:rPr>
              <a:t> ecological theory of development (adapted from </a:t>
            </a:r>
            <a:r>
              <a:rPr lang="en-GB" altLang="en-US" dirty="0" err="1">
                <a:latin typeface="Arial" charset="0"/>
                <a:ea typeface="msgothic" charset="0"/>
                <a:cs typeface="msgothic" charset="0"/>
              </a:rPr>
              <a:t>Santrock</a:t>
            </a:r>
            <a:r>
              <a:rPr lang="en-GB" altLang="en-US" dirty="0">
                <a:latin typeface="Arial" charset="0"/>
                <a:ea typeface="msgothic" charset="0"/>
                <a:cs typeface="msgothic" charset="0"/>
              </a:rPr>
              <a:t> et al45</a:t>
            </a:r>
            <a:r>
              <a:rPr lang="en-GB" altLang="en-US" dirty="0" smtClean="0">
                <a:latin typeface="Arial" charset="0"/>
                <a:ea typeface="msgothic" charset="0"/>
                <a:cs typeface="msgothic" charset="0"/>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en-US" dirty="0" smtClean="0">
              <a:latin typeface="Arial" charset="0"/>
              <a:ea typeface="msgothic" charset="0"/>
              <a:cs typeface="msgothic" charset="0"/>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US" b="1" dirty="0" err="1" smtClean="0">
                <a:effectLst/>
              </a:rPr>
              <a:t>Urie</a:t>
            </a:r>
            <a:r>
              <a:rPr lang="en-US" b="1" dirty="0" smtClean="0">
                <a:effectLst/>
              </a:rPr>
              <a:t> Bronfenbrenner</a:t>
            </a:r>
            <a:r>
              <a:rPr lang="en-US" dirty="0" smtClean="0">
                <a:effectLst/>
              </a:rPr>
              <a:t> (29 April 1917 – 25 September 2005)</a:t>
            </a:r>
            <a:r>
              <a:rPr lang="en-US" baseline="30000" dirty="0" smtClean="0">
                <a:effectLst/>
                <a:hlinkClick r:id="rId3"/>
              </a:rPr>
              <a:t>[1]</a:t>
            </a:r>
            <a:r>
              <a:rPr lang="en-US" dirty="0" smtClean="0">
                <a:effectLst/>
              </a:rPr>
              <a:t> was a Russian-born</a:t>
            </a:r>
            <a:r>
              <a:rPr lang="en-US" baseline="30000" dirty="0" smtClean="0">
                <a:effectLst/>
                <a:hlinkClick r:id="rId3"/>
              </a:rPr>
              <a:t>[1]</a:t>
            </a:r>
            <a:r>
              <a:rPr lang="en-US" dirty="0" smtClean="0">
                <a:effectLst/>
              </a:rPr>
              <a:t> American </a:t>
            </a:r>
            <a:r>
              <a:rPr lang="en-US" dirty="0" smtClean="0">
                <a:effectLst/>
                <a:hlinkClick r:id="rId4" tooltip="Developmental psychology"/>
              </a:rPr>
              <a:t>developmental psychologist</a:t>
            </a:r>
            <a:r>
              <a:rPr lang="en-US" dirty="0" smtClean="0">
                <a:effectLst/>
              </a:rPr>
              <a:t> who is most known for his </a:t>
            </a:r>
            <a:r>
              <a:rPr lang="en-US" dirty="0" smtClean="0">
                <a:effectLst/>
                <a:hlinkClick r:id="rId5" tooltip="Ecological systems theory"/>
              </a:rPr>
              <a:t>ecological systems theory</a:t>
            </a:r>
            <a:r>
              <a:rPr lang="en-US" dirty="0" smtClean="0">
                <a:effectLst/>
              </a:rPr>
              <a:t> of child development.</a:t>
            </a:r>
            <a:r>
              <a:rPr lang="en-US" baseline="30000" dirty="0" smtClean="0">
                <a:effectLst/>
                <a:hlinkClick r:id="rId6"/>
              </a:rPr>
              <a:t>[2]</a:t>
            </a:r>
            <a:r>
              <a:rPr lang="en-US" dirty="0" smtClean="0">
                <a:effectLst/>
              </a:rPr>
              <a:t> His scientific work and his assistance to the United States government helped in the formation of the </a:t>
            </a:r>
            <a:r>
              <a:rPr lang="en-US" dirty="0" smtClean="0">
                <a:effectLst/>
                <a:hlinkClick r:id="rId7" tooltip="Head Start Program"/>
              </a:rPr>
              <a:t>Head Start Program</a:t>
            </a:r>
            <a:r>
              <a:rPr lang="en-US" dirty="0" smtClean="0">
                <a:effectLst/>
              </a:rPr>
              <a:t> in 1965</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US" altLang="en-US" dirty="0" smtClean="0">
              <a:effectLst/>
              <a:latin typeface="Arial" charset="0"/>
              <a:ea typeface="msgothic" charset="0"/>
              <a:cs typeface="msgothic" charset="0"/>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US" dirty="0" smtClean="0">
                <a:effectLst/>
              </a:rPr>
              <a:t>Bronfenbrenner's research and his theory was key in changing the perspective of developmental psychology by calling attention to the large number of environmental and societal influences on child development.</a:t>
            </a:r>
            <a:r>
              <a:rPr lang="en-US" baseline="30000" dirty="0" smtClean="0">
                <a:effectLst/>
                <a:hlinkClick r:id="rId8"/>
              </a:rPr>
              <a:t>[3]</a:t>
            </a:r>
            <a:endParaRPr lang="en-GB" altLang="en-US" dirty="0" smtClean="0">
              <a:latin typeface="Arial" charset="0"/>
              <a:ea typeface="msgothic" charset="0"/>
              <a:cs typeface="msgothic" charset="0"/>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en-US" dirty="0" smtClean="0">
              <a:latin typeface="Arial" charset="0"/>
              <a:ea typeface="msgothic" charset="0"/>
              <a:cs typeface="msgothic" charset="0"/>
            </a:endParaRPr>
          </a:p>
          <a:p>
            <a:r>
              <a:rPr lang="en-US" sz="1200" b="0" i="0" u="none" strike="noStrike" kern="1200" baseline="0" dirty="0" smtClean="0">
                <a:solidFill>
                  <a:schemeClr val="tx1"/>
                </a:solidFill>
                <a:latin typeface="+mn-lt"/>
                <a:ea typeface="+mn-ea"/>
                <a:cs typeface="+mn-cs"/>
              </a:rPr>
              <a:t>The ecological model that we’re focusing on in this tutorial “emphasizes</a:t>
            </a:r>
          </a:p>
          <a:p>
            <a:r>
              <a:rPr lang="en-US" sz="1200" b="0" i="0" u="none" strike="noStrike" kern="1200" baseline="0" dirty="0" smtClean="0">
                <a:solidFill>
                  <a:schemeClr val="tx1"/>
                </a:solidFill>
                <a:latin typeface="+mn-lt"/>
                <a:ea typeface="+mn-ea"/>
                <a:cs typeface="+mn-cs"/>
              </a:rPr>
              <a:t>the importance of the social and physical environments that strongly</a:t>
            </a:r>
          </a:p>
          <a:p>
            <a:r>
              <a:rPr lang="en-US" sz="1200" b="0" i="0" u="none" strike="noStrike" kern="1200" baseline="0" dirty="0" smtClean="0">
                <a:solidFill>
                  <a:schemeClr val="tx1"/>
                </a:solidFill>
                <a:latin typeface="+mn-lt"/>
                <a:ea typeface="+mn-ea"/>
                <a:cs typeface="+mn-cs"/>
              </a:rPr>
              <a:t>shape patterns of disease and injury as well as our responses to them</a:t>
            </a:r>
          </a:p>
          <a:p>
            <a:r>
              <a:rPr lang="en-US" sz="1200" b="0" i="0" u="none" strike="noStrike" kern="1200" baseline="0" dirty="0" smtClean="0">
                <a:solidFill>
                  <a:schemeClr val="tx1"/>
                </a:solidFill>
                <a:latin typeface="+mn-lt"/>
                <a:ea typeface="+mn-ea"/>
                <a:cs typeface="+mn-cs"/>
              </a:rPr>
              <a:t>over the entire life cycle”</a:t>
            </a:r>
          </a:p>
          <a:p>
            <a:r>
              <a:rPr lang="en-US" sz="1200" b="0" i="1" u="none" strike="noStrike" kern="1200" baseline="0" dirty="0" smtClean="0">
                <a:solidFill>
                  <a:schemeClr val="tx1"/>
                </a:solidFill>
                <a:latin typeface="+mn-lt"/>
                <a:ea typeface="+mn-ea"/>
                <a:cs typeface="+mn-cs"/>
              </a:rPr>
              <a:t>(Fielding JE, </a:t>
            </a:r>
            <a:r>
              <a:rPr lang="en-US" sz="1200" b="0" i="1" u="none" strike="noStrike" kern="1200" baseline="0" dirty="0" err="1" smtClean="0">
                <a:solidFill>
                  <a:schemeClr val="tx1"/>
                </a:solidFill>
                <a:latin typeface="+mn-lt"/>
                <a:ea typeface="+mn-ea"/>
                <a:cs typeface="+mn-cs"/>
              </a:rPr>
              <a:t>Teutsch</a:t>
            </a:r>
            <a:r>
              <a:rPr lang="en-US" sz="1200" b="0" i="1" u="none" strike="noStrike" kern="1200" baseline="0" dirty="0" smtClean="0">
                <a:solidFill>
                  <a:schemeClr val="tx1"/>
                </a:solidFill>
                <a:latin typeface="+mn-lt"/>
                <a:ea typeface="+mn-ea"/>
                <a:cs typeface="+mn-cs"/>
              </a:rPr>
              <a:t> S, </a:t>
            </a:r>
            <a:r>
              <a:rPr lang="en-US" sz="1200" b="0" i="1" u="none" strike="noStrike" kern="1200" baseline="0" dirty="0" err="1" smtClean="0">
                <a:solidFill>
                  <a:schemeClr val="tx1"/>
                </a:solidFill>
                <a:latin typeface="+mn-lt"/>
                <a:ea typeface="+mn-ea"/>
                <a:cs typeface="+mn-cs"/>
              </a:rPr>
              <a:t>Breslow</a:t>
            </a:r>
            <a:r>
              <a:rPr lang="en-US" sz="1200" b="0" i="1" u="none" strike="noStrike" kern="1200" baseline="0" dirty="0" smtClean="0">
                <a:solidFill>
                  <a:schemeClr val="tx1"/>
                </a:solidFill>
                <a:latin typeface="+mn-lt"/>
                <a:ea typeface="+mn-ea"/>
                <a:cs typeface="+mn-cs"/>
              </a:rPr>
              <a:t> L. A framework for public health in the United</a:t>
            </a:r>
          </a:p>
          <a:p>
            <a:r>
              <a:rPr lang="en-US" sz="1200" b="0" i="1" u="none" strike="noStrike" kern="1200" baseline="0" dirty="0" smtClean="0">
                <a:solidFill>
                  <a:schemeClr val="tx1"/>
                </a:solidFill>
                <a:latin typeface="+mn-lt"/>
                <a:ea typeface="+mn-ea"/>
                <a:cs typeface="+mn-cs"/>
              </a:rPr>
              <a:t>States. Public Health Reviews 2010;32:174-189).</a:t>
            </a:r>
            <a:endParaRPr lang="en-GB" altLang="en-US" dirty="0">
              <a:latin typeface="Arial" charset="0"/>
              <a:ea typeface="msgothic" charset="0"/>
              <a:cs typeface="ms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AEB401-EB9C-41FA-9EC6-597DC97D6213}" type="slidenum">
              <a:rPr lang="en-US" altLang="en-US" smtClean="0">
                <a:latin typeface="Arial" pitchFamily="34" charset="0"/>
              </a:rPr>
              <a:pPr/>
              <a:t>4</a:t>
            </a:fld>
            <a:endParaRPr lang="en-US" altLang="en-US" smtClean="0">
              <a:latin typeface="Arial" pitchFamily="34"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smtClean="0">
                <a:latin typeface="Arial" pitchFamily="34" charset="0"/>
              </a:rPr>
              <a:t>Updated 3/24/09  CDC, National Vital Statistics Report, 56(16), 6/11/08: Deaths: Preliminary Data for 2006, Table 4, p22 http://www.cdc.gov/nchs/data/nvsr/nvsr56/nvsr56_16.pdf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across the life course is important</a:t>
            </a:r>
          </a:p>
          <a:p>
            <a:r>
              <a:rPr lang="en-US" dirty="0" smtClean="0"/>
              <a:t>Arrow indicates that they influence each</a:t>
            </a:r>
            <a:r>
              <a:rPr lang="en-US" baseline="0" dirty="0" smtClean="0"/>
              <a:t> other</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38</a:t>
            </a:fld>
            <a:endParaRPr lang="en-US"/>
          </a:p>
        </p:txBody>
      </p:sp>
    </p:spTree>
    <p:extLst>
      <p:ext uri="{BB962C8B-B14F-4D97-AF65-F5344CB8AC3E}">
        <p14:creationId xmlns:p14="http://schemas.microsoft.com/office/powerpoint/2010/main" val="639657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Does not talk about epigenetics</a:t>
            </a:r>
          </a:p>
          <a:p>
            <a:r>
              <a:rPr lang="en-US" sz="1200" b="0" i="0" u="none" strike="noStrike" kern="1200" baseline="0" dirty="0" smtClean="0">
                <a:solidFill>
                  <a:schemeClr val="tx1"/>
                </a:solidFill>
                <a:latin typeface="+mn-lt"/>
                <a:ea typeface="+mn-ea"/>
                <a:cs typeface="+mn-cs"/>
              </a:rPr>
              <a:t>http://www.nifa.usda.gov/nea/food/in_focus/obesity_if_roundtable_pres.html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turn to an example of an ecological model for obesity.</a:t>
            </a:r>
          </a:p>
          <a:p>
            <a:r>
              <a:rPr lang="en-US" sz="1200" b="0" i="0" u="none" strike="noStrike" kern="1200" baseline="0" dirty="0" smtClean="0">
                <a:solidFill>
                  <a:schemeClr val="tx1"/>
                </a:solidFill>
                <a:latin typeface="+mn-lt"/>
                <a:ea typeface="+mn-ea"/>
                <a:cs typeface="+mn-cs"/>
              </a:rPr>
              <a:t>Obesity is often used in examples of applying an ecological framework, so</a:t>
            </a:r>
          </a:p>
          <a:p>
            <a:r>
              <a:rPr lang="en-US" sz="1200" b="0" i="0" u="none" strike="noStrike" kern="1200" baseline="0" dirty="0" smtClean="0">
                <a:solidFill>
                  <a:schemeClr val="tx1"/>
                </a:solidFill>
                <a:latin typeface="+mn-lt"/>
                <a:ea typeface="+mn-ea"/>
                <a:cs typeface="+mn-cs"/>
              </a:rPr>
              <a:t>you’re probably familiar with some variation on this theme. I would argue</a:t>
            </a:r>
          </a:p>
          <a:p>
            <a:r>
              <a:rPr lang="en-US" sz="1200" b="0" i="0" u="none" strike="noStrike" kern="1200" baseline="0" dirty="0" smtClean="0">
                <a:solidFill>
                  <a:schemeClr val="tx1"/>
                </a:solidFill>
                <a:latin typeface="+mn-lt"/>
                <a:ea typeface="+mn-ea"/>
                <a:cs typeface="+mn-cs"/>
              </a:rPr>
              <a:t>that these models often are not fully elaborated, with just selected</a:t>
            </a:r>
          </a:p>
          <a:p>
            <a:r>
              <a:rPr lang="en-US" sz="1200" b="0" i="0" u="none" strike="noStrike" kern="1200" baseline="0" dirty="0" smtClean="0">
                <a:solidFill>
                  <a:schemeClr val="tx1"/>
                </a:solidFill>
                <a:latin typeface="+mn-lt"/>
                <a:ea typeface="+mn-ea"/>
                <a:cs typeface="+mn-cs"/>
              </a:rPr>
              <a:t>components highlighted. In designing interventions, of course you have</a:t>
            </a:r>
          </a:p>
          <a:p>
            <a:r>
              <a:rPr lang="en-US" sz="1200" b="0" i="0" u="none" strike="noStrike" kern="1200" baseline="0" dirty="0" smtClean="0">
                <a:solidFill>
                  <a:schemeClr val="tx1"/>
                </a:solidFill>
                <a:latin typeface="+mn-lt"/>
                <a:ea typeface="+mn-ea"/>
                <a:cs typeface="+mn-cs"/>
              </a:rPr>
              <a:t>to select targets; but understanding the big picture is a critical first step</a:t>
            </a:r>
          </a:p>
          <a:p>
            <a:r>
              <a:rPr lang="en-US" sz="1200" b="0" i="0" u="none" strike="noStrike" kern="1200" baseline="0" dirty="0" smtClean="0">
                <a:solidFill>
                  <a:schemeClr val="tx1"/>
                </a:solidFill>
                <a:latin typeface="+mn-lt"/>
                <a:ea typeface="+mn-ea"/>
                <a:cs typeface="+mn-cs"/>
              </a:rPr>
              <a:t>before narrowing your focus. The examples I’ve filled in here aren’t</a:t>
            </a:r>
          </a:p>
          <a:p>
            <a:r>
              <a:rPr lang="en-US" sz="1200" b="0" i="0" u="none" strike="noStrike" kern="1200" baseline="0" dirty="0" smtClean="0">
                <a:solidFill>
                  <a:schemeClr val="tx1"/>
                </a:solidFill>
                <a:latin typeface="+mn-lt"/>
                <a:ea typeface="+mn-ea"/>
                <a:cs typeface="+mn-cs"/>
              </a:rPr>
              <a:t>necessarily comprehensive, but I’ve tried to include a representative</a:t>
            </a:r>
          </a:p>
          <a:p>
            <a:r>
              <a:rPr lang="en-US" sz="1200" b="0" i="0" u="none" strike="noStrike" kern="1200" baseline="0" dirty="0" smtClean="0">
                <a:solidFill>
                  <a:schemeClr val="tx1"/>
                </a:solidFill>
                <a:latin typeface="+mn-lt"/>
                <a:ea typeface="+mn-ea"/>
                <a:cs typeface="+mn-cs"/>
              </a:rPr>
              <a:t>range of factors. There’s also a lot of interaction among factors and</a:t>
            </a:r>
          </a:p>
          <a:p>
            <a:r>
              <a:rPr lang="en-US" sz="1200" b="0" i="0" u="none" strike="noStrike" kern="1200" baseline="0" dirty="0" smtClean="0">
                <a:solidFill>
                  <a:schemeClr val="tx1"/>
                </a:solidFill>
                <a:latin typeface="+mn-lt"/>
                <a:ea typeface="+mn-ea"/>
                <a:cs typeface="+mn-cs"/>
              </a:rPr>
              <a:t>overlap across levels that my limited graphic design skills couldn’t</a:t>
            </a:r>
          </a:p>
          <a:p>
            <a:r>
              <a:rPr lang="en-US" sz="1200" b="0" i="0" u="none" strike="noStrike" kern="1200" baseline="0" dirty="0" smtClean="0">
                <a:solidFill>
                  <a:schemeClr val="tx1"/>
                </a:solidFill>
                <a:latin typeface="+mn-lt"/>
                <a:ea typeface="+mn-ea"/>
                <a:cs typeface="+mn-cs"/>
              </a:rPr>
              <a:t>capture, so we could reasonably differ in how we’d choose to identify or</a:t>
            </a:r>
          </a:p>
          <a:p>
            <a:r>
              <a:rPr lang="en-US" sz="1200" b="0" i="0" u="none" strike="noStrike" kern="1200" baseline="0" dirty="0" smtClean="0">
                <a:solidFill>
                  <a:schemeClr val="tx1"/>
                </a:solidFill>
                <a:latin typeface="+mn-lt"/>
                <a:ea typeface="+mn-ea"/>
                <a:cs typeface="+mn-cs"/>
              </a:rPr>
              <a:t>group many of these elements. This is just a quick look at how we might</a:t>
            </a:r>
          </a:p>
          <a:p>
            <a:r>
              <a:rPr lang="en-US" sz="1200" b="0" i="0" u="none" strike="noStrike" kern="1200" baseline="0" dirty="0" smtClean="0">
                <a:solidFill>
                  <a:schemeClr val="tx1"/>
                </a:solidFill>
                <a:latin typeface="+mn-lt"/>
                <a:ea typeface="+mn-ea"/>
                <a:cs typeface="+mn-cs"/>
              </a:rPr>
              <a:t>begin to examine obesity from within an ecological model.</a:t>
            </a:r>
          </a:p>
          <a:p>
            <a:r>
              <a:rPr lang="en-US" sz="1200" b="0" i="1" u="none" strike="noStrike" kern="1200" baseline="0" dirty="0" smtClean="0">
                <a:solidFill>
                  <a:schemeClr val="tx1"/>
                </a:solidFill>
                <a:latin typeface="+mn-lt"/>
                <a:ea typeface="+mn-ea"/>
                <a:cs typeface="+mn-cs"/>
              </a:rPr>
              <a:t>Individual </a:t>
            </a:r>
            <a:r>
              <a:rPr lang="en-US" sz="1200" b="0" i="0" u="none" strike="noStrike" kern="1200" baseline="0" dirty="0" smtClean="0">
                <a:solidFill>
                  <a:schemeClr val="tx1"/>
                </a:solidFill>
                <a:latin typeface="+mn-lt"/>
                <a:ea typeface="+mn-ea"/>
                <a:cs typeface="+mn-cs"/>
              </a:rPr>
              <a:t>factors could include both genetics and epigenetics (changes</a:t>
            </a:r>
          </a:p>
          <a:p>
            <a:r>
              <a:rPr lang="en-US" sz="1200" b="0" i="0" u="none" strike="noStrike" kern="1200" baseline="0" dirty="0" smtClean="0">
                <a:solidFill>
                  <a:schemeClr val="tx1"/>
                </a:solidFill>
                <a:latin typeface="+mn-lt"/>
                <a:ea typeface="+mn-ea"/>
                <a:cs typeface="+mn-cs"/>
              </a:rPr>
              <a:t>in gene expression without a modification to the DNA sequence). For</a:t>
            </a:r>
          </a:p>
          <a:p>
            <a:r>
              <a:rPr lang="en-US" sz="1200" b="0" i="0" u="none" strike="noStrike" kern="1200" baseline="0" dirty="0" smtClean="0">
                <a:solidFill>
                  <a:schemeClr val="tx1"/>
                </a:solidFill>
                <a:latin typeface="+mn-lt"/>
                <a:ea typeface="+mn-ea"/>
                <a:cs typeface="+mn-cs"/>
              </a:rPr>
              <a:t>example, there is evidence of epigenetic changes associated with obesity</a:t>
            </a:r>
          </a:p>
          <a:p>
            <a:r>
              <a:rPr lang="en-US" sz="1200" b="0" i="0" u="none" strike="noStrike" kern="1200" baseline="0" dirty="0" smtClean="0">
                <a:solidFill>
                  <a:schemeClr val="tx1"/>
                </a:solidFill>
                <a:latin typeface="+mn-lt"/>
                <a:ea typeface="+mn-ea"/>
                <a:cs typeface="+mn-cs"/>
              </a:rPr>
              <a:t>that are related to environmental exposures to endocrine disrupting</a:t>
            </a:r>
          </a:p>
          <a:p>
            <a:r>
              <a:rPr lang="en-US" sz="1200" b="0" i="0" u="none" strike="noStrike" kern="1200" baseline="0" dirty="0" smtClean="0">
                <a:solidFill>
                  <a:schemeClr val="tx1"/>
                </a:solidFill>
                <a:latin typeface="+mn-lt"/>
                <a:ea typeface="+mn-ea"/>
                <a:cs typeface="+mn-cs"/>
              </a:rPr>
              <a:t>chemicals, and to maternal obesity—exposures early in life that trigger</a:t>
            </a:r>
          </a:p>
          <a:p>
            <a:r>
              <a:rPr lang="en-US" sz="1200" b="0" i="0" u="none" strike="noStrike" kern="1200" baseline="0" dirty="0" smtClean="0">
                <a:solidFill>
                  <a:schemeClr val="tx1"/>
                </a:solidFill>
                <a:latin typeface="+mn-lt"/>
                <a:ea typeface="+mn-ea"/>
                <a:cs typeface="+mn-cs"/>
              </a:rPr>
              <a:t>Transcript: Ecological Model in Public Health 4</a:t>
            </a:r>
          </a:p>
          <a:p>
            <a:r>
              <a:rPr lang="en-US" sz="1200" b="0" i="0" u="none" strike="noStrike" kern="1200" baseline="0" dirty="0" smtClean="0">
                <a:solidFill>
                  <a:schemeClr val="tx1"/>
                </a:solidFill>
                <a:latin typeface="+mn-lt"/>
                <a:ea typeface="+mn-ea"/>
                <a:cs typeface="+mn-cs"/>
              </a:rPr>
              <a:t>changes in physiological processes that can persist into adulthood.</a:t>
            </a:r>
          </a:p>
          <a:p>
            <a:r>
              <a:rPr lang="en-US" sz="1200" b="0" i="0" u="none" strike="noStrike" kern="1200" baseline="0" dirty="0" smtClean="0">
                <a:solidFill>
                  <a:schemeClr val="tx1"/>
                </a:solidFill>
                <a:latin typeface="+mn-lt"/>
                <a:ea typeface="+mn-ea"/>
                <a:cs typeface="+mn-cs"/>
              </a:rPr>
              <a:t>Individual factors also include knowledge, attitudes, and behavior related</a:t>
            </a:r>
          </a:p>
          <a:p>
            <a:r>
              <a:rPr lang="en-US" sz="1200" b="0" i="0" u="none" strike="noStrike" kern="1200" baseline="0" dirty="0" smtClean="0">
                <a:solidFill>
                  <a:schemeClr val="tx1"/>
                </a:solidFill>
                <a:latin typeface="+mn-lt"/>
                <a:ea typeface="+mn-ea"/>
                <a:cs typeface="+mn-cs"/>
              </a:rPr>
              <a:t>to diet and exercise.</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interpersonal </a:t>
            </a:r>
            <a:r>
              <a:rPr lang="en-US" sz="1200" b="0" i="0" u="none" strike="noStrike" kern="1200" baseline="0" dirty="0" smtClean="0">
                <a:solidFill>
                  <a:schemeClr val="tx1"/>
                </a:solidFill>
                <a:latin typeface="+mn-lt"/>
                <a:ea typeface="+mn-ea"/>
                <a:cs typeface="+mn-cs"/>
              </a:rPr>
              <a:t>level includes cultural factors like food choices,</a:t>
            </a:r>
          </a:p>
          <a:p>
            <a:r>
              <a:rPr lang="en-US" sz="1200" b="0" i="0" u="none" strike="noStrike" kern="1200" baseline="0" dirty="0" smtClean="0">
                <a:solidFill>
                  <a:schemeClr val="tx1"/>
                </a:solidFill>
                <a:latin typeface="+mn-lt"/>
                <a:ea typeface="+mn-ea"/>
                <a:cs typeface="+mn-cs"/>
              </a:rPr>
              <a:t>traditions, and cultural meanings of thinness and fatness that are</a:t>
            </a:r>
          </a:p>
          <a:p>
            <a:r>
              <a:rPr lang="en-US" sz="1200" b="0" i="0" u="none" strike="noStrike" kern="1200" baseline="0" dirty="0" smtClean="0">
                <a:solidFill>
                  <a:schemeClr val="tx1"/>
                </a:solidFill>
                <a:latin typeface="+mn-lt"/>
                <a:ea typeface="+mn-ea"/>
                <a:cs typeface="+mn-cs"/>
              </a:rPr>
              <a:t>reinforced at the family level as well as </a:t>
            </a:r>
            <a:r>
              <a:rPr lang="en-US" sz="1200" b="0" i="0" u="none" strike="noStrike" kern="1200" baseline="0" dirty="0" err="1" smtClean="0">
                <a:solidFill>
                  <a:schemeClr val="tx1"/>
                </a:solidFill>
                <a:latin typeface="+mn-lt"/>
                <a:ea typeface="+mn-ea"/>
                <a:cs typeface="+mn-cs"/>
              </a:rPr>
              <a:t>as</a:t>
            </a:r>
            <a:r>
              <a:rPr lang="en-US" sz="1200" b="0" i="0" u="none" strike="noStrike" kern="1200" baseline="0" dirty="0" smtClean="0">
                <a:solidFill>
                  <a:schemeClr val="tx1"/>
                </a:solidFill>
                <a:latin typeface="+mn-lt"/>
                <a:ea typeface="+mn-ea"/>
                <a:cs typeface="+mn-cs"/>
              </a:rPr>
              <a:t> the societal level. Other family</a:t>
            </a:r>
          </a:p>
          <a:p>
            <a:r>
              <a:rPr lang="en-US" sz="1200" b="0" i="0" u="none" strike="noStrike" kern="1200" baseline="0" dirty="0" smtClean="0">
                <a:solidFill>
                  <a:schemeClr val="tx1"/>
                </a:solidFill>
                <a:latin typeface="+mn-lt"/>
                <a:ea typeface="+mn-ea"/>
                <a:cs typeface="+mn-cs"/>
              </a:rPr>
              <a:t>characteristics that could fall into this category include caregiver</a:t>
            </a:r>
          </a:p>
          <a:p>
            <a:r>
              <a:rPr lang="en-US" sz="1200" b="0" i="0" u="none" strike="noStrike" kern="1200" baseline="0" dirty="0" smtClean="0">
                <a:solidFill>
                  <a:schemeClr val="tx1"/>
                </a:solidFill>
                <a:latin typeface="+mn-lt"/>
                <a:ea typeface="+mn-ea"/>
                <a:cs typeface="+mn-cs"/>
              </a:rPr>
              <a:t>behavior, time pressures affecting the ability to cook and eat together,</a:t>
            </a:r>
          </a:p>
          <a:p>
            <a:r>
              <a:rPr lang="en-US" sz="1200" b="0" i="0" u="none" strike="noStrike" kern="1200" baseline="0" dirty="0" smtClean="0">
                <a:solidFill>
                  <a:schemeClr val="tx1"/>
                </a:solidFill>
                <a:latin typeface="+mn-lt"/>
                <a:ea typeface="+mn-ea"/>
                <a:cs typeface="+mn-cs"/>
              </a:rPr>
              <a:t>and the role of food in the context of family relationships.</a:t>
            </a:r>
          </a:p>
          <a:p>
            <a:r>
              <a:rPr lang="en-US" sz="1200" b="0" i="1" u="none" strike="noStrike" kern="1200" baseline="0" dirty="0" smtClean="0">
                <a:solidFill>
                  <a:schemeClr val="tx1"/>
                </a:solidFill>
                <a:latin typeface="+mn-lt"/>
                <a:ea typeface="+mn-ea"/>
                <a:cs typeface="+mn-cs"/>
              </a:rPr>
              <a:t>Institutional </a:t>
            </a:r>
            <a:r>
              <a:rPr lang="en-US" sz="1200" b="0" i="0" u="none" strike="noStrike" kern="1200" baseline="0" dirty="0" smtClean="0">
                <a:solidFill>
                  <a:schemeClr val="tx1"/>
                </a:solidFill>
                <a:latin typeface="+mn-lt"/>
                <a:ea typeface="+mn-ea"/>
                <a:cs typeface="+mn-cs"/>
              </a:rPr>
              <a:t>factors might include school and workplace food options and</a:t>
            </a:r>
          </a:p>
          <a:p>
            <a:r>
              <a:rPr lang="en-US" sz="1200" b="0" i="0" u="none" strike="noStrike" kern="1200" baseline="0" dirty="0" smtClean="0">
                <a:solidFill>
                  <a:schemeClr val="tx1"/>
                </a:solidFill>
                <a:latin typeface="+mn-lt"/>
                <a:ea typeface="+mn-ea"/>
                <a:cs typeface="+mn-cs"/>
              </a:rPr>
              <a:t>opportunities for physical activity, and access to health promoting</a:t>
            </a:r>
          </a:p>
          <a:p>
            <a:r>
              <a:rPr lang="en-US" sz="1200" b="0" i="0" u="none" strike="noStrike" kern="1200" baseline="0" dirty="0" smtClean="0">
                <a:solidFill>
                  <a:schemeClr val="tx1"/>
                </a:solidFill>
                <a:latin typeface="+mn-lt"/>
                <a:ea typeface="+mn-ea"/>
                <a:cs typeface="+mn-cs"/>
              </a:rPr>
              <a:t>services like wellness programs, clinics, or gyms. In the workplace,</a:t>
            </a:r>
          </a:p>
          <a:p>
            <a:r>
              <a:rPr lang="en-US" sz="1200" b="0" i="0" u="none" strike="noStrike" kern="1200" baseline="0" dirty="0" smtClean="0">
                <a:solidFill>
                  <a:schemeClr val="tx1"/>
                </a:solidFill>
                <a:latin typeface="+mn-lt"/>
                <a:ea typeface="+mn-ea"/>
                <a:cs typeface="+mn-cs"/>
              </a:rPr>
              <a:t>providing time and space for lactating mothers to pump breast milk could</a:t>
            </a:r>
          </a:p>
          <a:p>
            <a:r>
              <a:rPr lang="en-US" sz="1200" b="0" i="0" u="none" strike="noStrike" kern="1200" baseline="0" dirty="0" smtClean="0">
                <a:solidFill>
                  <a:schemeClr val="tx1"/>
                </a:solidFill>
                <a:latin typeface="+mn-lt"/>
                <a:ea typeface="+mn-ea"/>
                <a:cs typeface="+mn-cs"/>
              </a:rPr>
              <a:t>even be a factor. The degree to which breastfeeding reduces the risk of</a:t>
            </a:r>
          </a:p>
          <a:p>
            <a:r>
              <a:rPr lang="en-US" sz="1200" b="0" i="0" u="none" strike="noStrike" kern="1200" baseline="0" dirty="0" smtClean="0">
                <a:solidFill>
                  <a:schemeClr val="tx1"/>
                </a:solidFill>
                <a:latin typeface="+mn-lt"/>
                <a:ea typeface="+mn-ea"/>
                <a:cs typeface="+mn-cs"/>
              </a:rPr>
              <a:t>later obesity is still in question, but I’m mentioning it just as an example</a:t>
            </a:r>
          </a:p>
          <a:p>
            <a:r>
              <a:rPr lang="en-US" sz="1200" b="0" i="0" u="none" strike="noStrike" kern="1200" baseline="0" dirty="0" smtClean="0">
                <a:solidFill>
                  <a:schemeClr val="tx1"/>
                </a:solidFill>
                <a:latin typeface="+mn-lt"/>
                <a:ea typeface="+mn-ea"/>
                <a:cs typeface="+mn-cs"/>
              </a:rPr>
              <a:t>of the array of factors that could be considered in a full picture of the</a:t>
            </a:r>
          </a:p>
          <a:p>
            <a:r>
              <a:rPr lang="en-US" sz="1200" b="0" i="0" u="none" strike="noStrike" kern="1200" baseline="0" dirty="0" smtClean="0">
                <a:solidFill>
                  <a:schemeClr val="tx1"/>
                </a:solidFill>
                <a:latin typeface="+mn-lt"/>
                <a:ea typeface="+mn-ea"/>
                <a:cs typeface="+mn-cs"/>
              </a:rPr>
              <a:t>influences.</a:t>
            </a:r>
          </a:p>
          <a:p>
            <a:r>
              <a:rPr lang="en-US" sz="1200" b="0" i="1" u="none" strike="noStrike" kern="1200" baseline="0" dirty="0" smtClean="0">
                <a:solidFill>
                  <a:schemeClr val="tx1"/>
                </a:solidFill>
                <a:latin typeface="+mn-lt"/>
                <a:ea typeface="+mn-ea"/>
                <a:cs typeface="+mn-cs"/>
              </a:rPr>
              <a:t>Community </a:t>
            </a:r>
            <a:r>
              <a:rPr lang="en-US" sz="1200" b="0" i="0" u="none" strike="noStrike" kern="1200" baseline="0" dirty="0" smtClean="0">
                <a:solidFill>
                  <a:schemeClr val="tx1"/>
                </a:solidFill>
                <a:latin typeface="+mn-lt"/>
                <a:ea typeface="+mn-ea"/>
                <a:cs typeface="+mn-cs"/>
              </a:rPr>
              <a:t>factors include access to, and affordability of, healthy food,</a:t>
            </a:r>
          </a:p>
          <a:p>
            <a:r>
              <a:rPr lang="en-US" sz="1200" b="0" i="0" u="none" strike="noStrike" kern="1200" baseline="0" dirty="0" smtClean="0">
                <a:solidFill>
                  <a:schemeClr val="tx1"/>
                </a:solidFill>
                <a:latin typeface="+mn-lt"/>
                <a:ea typeface="+mn-ea"/>
                <a:cs typeface="+mn-cs"/>
              </a:rPr>
              <a:t>recreation facilities, health care services; walkability and the layout of</a:t>
            </a:r>
          </a:p>
          <a:p>
            <a:r>
              <a:rPr lang="en-US" sz="1200" b="0" i="0" u="none" strike="noStrike" kern="1200" baseline="0" dirty="0" smtClean="0">
                <a:solidFill>
                  <a:schemeClr val="tx1"/>
                </a:solidFill>
                <a:latin typeface="+mn-lt"/>
                <a:ea typeface="+mn-ea"/>
                <a:cs typeface="+mn-cs"/>
              </a:rPr>
              <a:t>streets; the safety of outdoor spaces; having neighbors who exercise; and</a:t>
            </a:r>
          </a:p>
          <a:p>
            <a:r>
              <a:rPr lang="en-US" sz="1200" b="0" i="0" u="none" strike="noStrike" kern="1200" baseline="0" dirty="0" smtClean="0">
                <a:solidFill>
                  <a:schemeClr val="tx1"/>
                </a:solidFill>
                <a:latin typeface="+mn-lt"/>
                <a:ea typeface="+mn-ea"/>
                <a:cs typeface="+mn-cs"/>
              </a:rPr>
              <a:t>community norms related to food choices and accepted weight ranges.</a:t>
            </a:r>
          </a:p>
          <a:p>
            <a:r>
              <a:rPr lang="en-US" sz="1200" b="0" i="0" u="none" strike="noStrike" kern="1200" baseline="0" dirty="0" smtClean="0">
                <a:solidFill>
                  <a:schemeClr val="tx1"/>
                </a:solidFill>
                <a:latin typeface="+mn-lt"/>
                <a:ea typeface="+mn-ea"/>
                <a:cs typeface="+mn-cs"/>
              </a:rPr>
              <a:t>And again, as an example of the full range of factors that could be at</a:t>
            </a:r>
          </a:p>
          <a:p>
            <a:r>
              <a:rPr lang="en-US" sz="1200" b="0" i="0" u="none" strike="noStrike" kern="1200" baseline="0" dirty="0" smtClean="0">
                <a:solidFill>
                  <a:schemeClr val="tx1"/>
                </a:solidFill>
                <a:latin typeface="+mn-lt"/>
                <a:ea typeface="+mn-ea"/>
                <a:cs typeface="+mn-cs"/>
              </a:rPr>
              <a:t>play, how about school hours? Insufficient sleep has been linked to</a:t>
            </a:r>
          </a:p>
          <a:p>
            <a:r>
              <a:rPr lang="en-US" sz="1200" b="0" i="0" u="none" strike="noStrike" kern="1200" baseline="0" dirty="0" smtClean="0">
                <a:solidFill>
                  <a:schemeClr val="tx1"/>
                </a:solidFill>
                <a:latin typeface="+mn-lt"/>
                <a:ea typeface="+mn-ea"/>
                <a:cs typeface="+mn-cs"/>
              </a:rPr>
              <a:t>obesity, so might school system policies that start the high school day</a:t>
            </a:r>
          </a:p>
          <a:p>
            <a:r>
              <a:rPr lang="en-US" sz="1200" b="0" i="0" u="none" strike="noStrike" kern="1200" baseline="0" dirty="0" smtClean="0">
                <a:solidFill>
                  <a:schemeClr val="tx1"/>
                </a:solidFill>
                <a:latin typeface="+mn-lt"/>
                <a:ea typeface="+mn-ea"/>
                <a:cs typeface="+mn-cs"/>
              </a:rPr>
              <a:t>very early in the morning, at odds with teenagers’ natural or preferred</a:t>
            </a:r>
          </a:p>
          <a:p>
            <a:r>
              <a:rPr lang="en-US" sz="1200" b="0" i="0" u="none" strike="noStrike" kern="1200" baseline="0" dirty="0" smtClean="0">
                <a:solidFill>
                  <a:schemeClr val="tx1"/>
                </a:solidFill>
                <a:latin typeface="+mn-lt"/>
                <a:ea typeface="+mn-ea"/>
                <a:cs typeface="+mn-cs"/>
              </a:rPr>
              <a:t>sleep patterns, contribute to sleep deficits that prime the body to store</a:t>
            </a:r>
          </a:p>
          <a:p>
            <a:r>
              <a:rPr lang="en-US" sz="1200" b="0" i="0" u="none" strike="noStrike" kern="1200" baseline="0" dirty="0" smtClean="0">
                <a:solidFill>
                  <a:schemeClr val="tx1"/>
                </a:solidFill>
                <a:latin typeface="+mn-lt"/>
                <a:ea typeface="+mn-ea"/>
                <a:cs typeface="+mn-cs"/>
              </a:rPr>
              <a:t>more fat?</a:t>
            </a:r>
          </a:p>
          <a:p>
            <a:r>
              <a:rPr lang="en-US" sz="1200" b="0" i="0" u="none" strike="noStrike" kern="1200" baseline="0" dirty="0" smtClean="0">
                <a:solidFill>
                  <a:schemeClr val="tx1"/>
                </a:solidFill>
                <a:latin typeface="+mn-lt"/>
                <a:ea typeface="+mn-ea"/>
                <a:cs typeface="+mn-cs"/>
              </a:rPr>
              <a:t>I put community level social norms in here, but social norms may act on a</a:t>
            </a:r>
          </a:p>
          <a:p>
            <a:r>
              <a:rPr lang="en-US" sz="1200" b="0" i="0" u="none" strike="noStrike" kern="1200" baseline="0" dirty="0" smtClean="0">
                <a:solidFill>
                  <a:schemeClr val="tx1"/>
                </a:solidFill>
                <a:latin typeface="+mn-lt"/>
                <a:ea typeface="+mn-ea"/>
                <a:cs typeface="+mn-cs"/>
              </a:rPr>
              <a:t>larger societal level, too, so they could reasonably be placed in the</a:t>
            </a:r>
          </a:p>
          <a:p>
            <a:r>
              <a:rPr lang="en-US" sz="1200" b="0" i="0" u="none" strike="noStrike" kern="1200" baseline="0" dirty="0" smtClean="0">
                <a:solidFill>
                  <a:schemeClr val="tx1"/>
                </a:solidFill>
                <a:latin typeface="+mn-lt"/>
                <a:ea typeface="+mn-ea"/>
                <a:cs typeface="+mn-cs"/>
              </a:rPr>
              <a:t>broadest level of the model. Other factors in the broad </a:t>
            </a:r>
            <a:r>
              <a:rPr lang="en-US" sz="1200" b="0" i="1" u="none" strike="noStrike" kern="1200" baseline="0" dirty="0" smtClean="0">
                <a:solidFill>
                  <a:schemeClr val="tx1"/>
                </a:solidFill>
                <a:latin typeface="+mn-lt"/>
                <a:ea typeface="+mn-ea"/>
                <a:cs typeface="+mn-cs"/>
              </a:rPr>
              <a:t>social and policy</a:t>
            </a:r>
          </a:p>
          <a:p>
            <a:r>
              <a:rPr lang="en-US" sz="1200" b="0" i="0" u="none" strike="noStrike" kern="1200" baseline="0" dirty="0" smtClean="0">
                <a:solidFill>
                  <a:schemeClr val="tx1"/>
                </a:solidFill>
                <a:latin typeface="+mn-lt"/>
                <a:ea typeface="+mn-ea"/>
                <a:cs typeface="+mn-cs"/>
              </a:rPr>
              <a:t>level could include things like regulations pertaining to school food</a:t>
            </a:r>
          </a:p>
          <a:p>
            <a:r>
              <a:rPr lang="en-US" sz="1200" b="0" i="0" u="none" strike="noStrike" kern="1200" baseline="0" dirty="0" smtClean="0">
                <a:solidFill>
                  <a:schemeClr val="tx1"/>
                </a:solidFill>
                <a:latin typeface="+mn-lt"/>
                <a:ea typeface="+mn-ea"/>
                <a:cs typeface="+mn-cs"/>
              </a:rPr>
              <a:t>programs, agricultural subsidies, zoning laws, exposure to </a:t>
            </a:r>
            <a:r>
              <a:rPr lang="en-US" sz="1200" b="0" i="0" u="none" strike="noStrike" kern="1200" baseline="0" dirty="0" err="1" smtClean="0">
                <a:solidFill>
                  <a:schemeClr val="tx1"/>
                </a:solidFill>
                <a:latin typeface="+mn-lt"/>
                <a:ea typeface="+mn-ea"/>
                <a:cs typeface="+mn-cs"/>
              </a:rPr>
              <a:t>obesogenic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chemicals in foods, food packaging, and other products, all of which are</a:t>
            </a:r>
          </a:p>
          <a:p>
            <a:r>
              <a:rPr lang="en-US" sz="1200" b="0" i="0" u="none" strike="noStrike" kern="1200" baseline="0" dirty="0" smtClean="0">
                <a:solidFill>
                  <a:schemeClr val="tx1"/>
                </a:solidFill>
                <a:latin typeface="+mn-lt"/>
                <a:ea typeface="+mn-ea"/>
                <a:cs typeface="+mn-cs"/>
              </a:rPr>
              <a:t>affected by the regulatory environment. And the balance between</a:t>
            </a:r>
          </a:p>
          <a:p>
            <a:r>
              <a:rPr lang="en-US" sz="1200" b="0" i="0" u="none" strike="noStrike" kern="1200" baseline="0" dirty="0" smtClean="0">
                <a:solidFill>
                  <a:schemeClr val="tx1"/>
                </a:solidFill>
                <a:latin typeface="+mn-lt"/>
                <a:ea typeface="+mn-ea"/>
                <a:cs typeface="+mn-cs"/>
              </a:rPr>
              <a:t>individual rights and regulations—which we recently saw come into play</a:t>
            </a:r>
          </a:p>
          <a:p>
            <a:r>
              <a:rPr lang="en-US" sz="1200" b="0" i="0" u="none" strike="noStrike" kern="1200" baseline="0" dirty="0" smtClean="0">
                <a:solidFill>
                  <a:schemeClr val="tx1"/>
                </a:solidFill>
                <a:latin typeface="+mn-lt"/>
                <a:ea typeface="+mn-ea"/>
                <a:cs typeface="+mn-cs"/>
              </a:rPr>
              <a:t>when Mayor Bloomberg tried to ban the sale of very large cups of soda in</a:t>
            </a:r>
          </a:p>
          <a:p>
            <a:r>
              <a:rPr lang="en-US" sz="1200" b="0" i="0" u="none" strike="noStrike" kern="1200" baseline="0" dirty="0" smtClean="0">
                <a:solidFill>
                  <a:schemeClr val="tx1"/>
                </a:solidFill>
                <a:latin typeface="+mn-lt"/>
                <a:ea typeface="+mn-ea"/>
                <a:cs typeface="+mn-cs"/>
              </a:rPr>
              <a:t>New York City restaurants.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 in </a:t>
            </a:r>
            <a:r>
              <a:rPr lang="en-US" sz="1200" b="0" i="0" u="none" strike="noStrike" kern="1200" baseline="0" dirty="0" err="1" smtClean="0">
                <a:solidFill>
                  <a:schemeClr val="tx1"/>
                </a:solidFill>
                <a:latin typeface="+mn-lt"/>
                <a:ea typeface="+mn-ea"/>
                <a:cs typeface="+mn-cs"/>
              </a:rPr>
              <a:t>ecoscoial</a:t>
            </a:r>
            <a:r>
              <a:rPr lang="en-US" sz="1200" b="0" i="0" u="none" strike="noStrike" kern="1200" baseline="0" dirty="0" smtClean="0">
                <a:solidFill>
                  <a:schemeClr val="tx1"/>
                </a:solidFill>
                <a:latin typeface="+mn-lt"/>
                <a:ea typeface="+mn-ea"/>
                <a:cs typeface="+mn-cs"/>
              </a:rPr>
              <a:t> model text around structural causes etc.</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39</a:t>
            </a:fld>
            <a:endParaRPr lang="en-US"/>
          </a:p>
        </p:txBody>
      </p:sp>
    </p:spTree>
    <p:extLst>
      <p:ext uri="{BB962C8B-B14F-4D97-AF65-F5344CB8AC3E}">
        <p14:creationId xmlns:p14="http://schemas.microsoft.com/office/powerpoint/2010/main" val="668899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end result of focus on the ecological model is attention to SDH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“Health starts where we live, learn,</a:t>
            </a:r>
          </a:p>
          <a:p>
            <a:r>
              <a:rPr lang="en-US" sz="1200" b="0" i="0" u="none" strike="noStrike" kern="1200" baseline="0" dirty="0" smtClean="0">
                <a:solidFill>
                  <a:schemeClr val="tx1"/>
                </a:solidFill>
                <a:latin typeface="+mn-lt"/>
                <a:ea typeface="+mn-ea"/>
                <a:cs typeface="+mn-cs"/>
              </a:rPr>
              <a:t>work, and play.” </a:t>
            </a:r>
            <a:r>
              <a:rPr lang="en-US" sz="1200" b="0" i="0" u="none" strike="noStrike" kern="1200" baseline="0" dirty="0" smtClean="0">
                <a:solidFill>
                  <a:schemeClr val="tx1"/>
                </a:solidFill>
                <a:latin typeface="+mn-lt"/>
                <a:ea typeface="+mn-ea"/>
                <a:cs typeface="+mn-cs"/>
              </a:rPr>
              <a:t>– RWJ</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40</a:t>
            </a:fld>
            <a:endParaRPr lang="en-US"/>
          </a:p>
        </p:txBody>
      </p:sp>
    </p:spTree>
    <p:extLst>
      <p:ext uri="{BB962C8B-B14F-4D97-AF65-F5344CB8AC3E}">
        <p14:creationId xmlns:p14="http://schemas.microsoft.com/office/powerpoint/2010/main" val="2358607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a:t>
            </a:r>
            <a:r>
              <a:rPr lang="en-US" dirty="0" smtClean="0"/>
              <a:t>stratification can</a:t>
            </a:r>
            <a:r>
              <a:rPr lang="en-US" baseline="0" dirty="0" smtClean="0"/>
              <a:t> be in there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Need to be careful to not think of these in two granular a context – i.e. the </a:t>
            </a:r>
            <a:r>
              <a:rPr lang="en-US" sz="1200" b="0" i="0" u="none" strike="noStrike" kern="1200" baseline="0" dirty="0" err="1" smtClean="0">
                <a:solidFill>
                  <a:schemeClr val="tx1"/>
                </a:solidFill>
                <a:latin typeface="+mn-lt"/>
                <a:ea typeface="+mn-ea"/>
                <a:cs typeface="+mn-cs"/>
              </a:rPr>
              <a:t>cuases</a:t>
            </a:r>
            <a:r>
              <a:rPr lang="en-US" sz="1200" b="0" i="0" u="none" strike="noStrike" kern="1200" baseline="0" dirty="0" smtClean="0">
                <a:solidFill>
                  <a:schemeClr val="tx1"/>
                </a:solidFill>
                <a:latin typeface="+mn-lt"/>
                <a:ea typeface="+mn-ea"/>
                <a:cs typeface="+mn-cs"/>
              </a:rPr>
              <a:t> of the causes</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42</a:t>
            </a:fld>
            <a:endParaRPr lang="en-US"/>
          </a:p>
        </p:txBody>
      </p:sp>
    </p:spTree>
    <p:extLst>
      <p:ext uri="{BB962C8B-B14F-4D97-AF65-F5344CB8AC3E}">
        <p14:creationId xmlns:p14="http://schemas.microsoft.com/office/powerpoint/2010/main" val="1213799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across the life course is important</a:t>
            </a:r>
          </a:p>
          <a:p>
            <a:r>
              <a:rPr lang="en-US" dirty="0" smtClean="0"/>
              <a:t>Arrow indicates that they influence each</a:t>
            </a:r>
            <a:r>
              <a:rPr lang="en-US" baseline="0" dirty="0" smtClean="0"/>
              <a:t> other</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43</a:t>
            </a:fld>
            <a:endParaRPr lang="en-US"/>
          </a:p>
        </p:txBody>
      </p:sp>
    </p:spTree>
    <p:extLst>
      <p:ext uri="{BB962C8B-B14F-4D97-AF65-F5344CB8AC3E}">
        <p14:creationId xmlns:p14="http://schemas.microsoft.com/office/powerpoint/2010/main" val="639657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approaches that have focused more on </a:t>
            </a:r>
            <a:r>
              <a:rPr lang="en-US" dirty="0" smtClean="0"/>
              <a:t>interrelationships with Biology</a:t>
            </a:r>
            <a:endParaRPr lang="en-US" dirty="0" smtClean="0"/>
          </a:p>
          <a:p>
            <a:endParaRPr lang="en-US" dirty="0" smtClean="0"/>
          </a:p>
          <a:p>
            <a:r>
              <a:rPr lang="en-US" sz="1200" b="0" i="0" u="none" strike="noStrike" kern="1200" baseline="0" dirty="0" err="1" smtClean="0">
                <a:solidFill>
                  <a:schemeClr val="tx1"/>
                </a:solidFill>
                <a:latin typeface="+mn-lt"/>
                <a:ea typeface="+mn-ea"/>
                <a:cs typeface="+mn-cs"/>
              </a:rPr>
              <a:t>Allostatic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load (or cumulative biological risk) has</a:t>
            </a:r>
          </a:p>
          <a:p>
            <a:r>
              <a:rPr lang="en-US" sz="1200" b="0" i="0" u="none" strike="noStrike" kern="1200" baseline="0" dirty="0" smtClean="0">
                <a:solidFill>
                  <a:schemeClr val="tx1"/>
                </a:solidFill>
                <a:latin typeface="+mn-lt"/>
                <a:ea typeface="+mn-ea"/>
                <a:cs typeface="+mn-cs"/>
              </a:rPr>
              <a:t>been proposed as a biological link that explains</a:t>
            </a:r>
          </a:p>
          <a:p>
            <a:r>
              <a:rPr lang="en-US" sz="1200" b="0" i="0" u="none" strike="noStrike" kern="1200" baseline="0" dirty="0" smtClean="0">
                <a:solidFill>
                  <a:schemeClr val="tx1"/>
                </a:solidFill>
                <a:latin typeface="+mn-lt"/>
                <a:ea typeface="+mn-ea"/>
                <a:cs typeface="+mn-cs"/>
              </a:rPr>
              <a:t>socioeconomic disparities in morbidity and</a:t>
            </a:r>
          </a:p>
          <a:p>
            <a:r>
              <a:rPr lang="en-US" sz="1200" b="0" i="0" u="none" strike="noStrike" kern="1200" baseline="0" dirty="0" smtClean="0">
                <a:solidFill>
                  <a:schemeClr val="tx1"/>
                </a:solidFill>
                <a:latin typeface="+mn-lt"/>
                <a:ea typeface="+mn-ea"/>
                <a:cs typeface="+mn-cs"/>
              </a:rPr>
              <a:t>mortality6,7; empirical studies have demonstrated</a:t>
            </a:r>
          </a:p>
          <a:p>
            <a:r>
              <a:rPr lang="en-US" sz="1200" b="0" i="0" u="none" strike="noStrike" kern="1200" baseline="0" dirty="0" smtClean="0">
                <a:solidFill>
                  <a:schemeClr val="tx1"/>
                </a:solidFill>
                <a:latin typeface="+mn-lt"/>
                <a:ea typeface="+mn-ea"/>
                <a:cs typeface="+mn-cs"/>
              </a:rPr>
              <a:t>that </a:t>
            </a:r>
            <a:r>
              <a:rPr lang="en-US" sz="1200" b="0" i="0" u="none" strike="noStrike" kern="1200" baseline="0" dirty="0" err="1" smtClean="0">
                <a:solidFill>
                  <a:schemeClr val="tx1"/>
                </a:solidFill>
                <a:latin typeface="+mn-lt"/>
                <a:ea typeface="+mn-ea"/>
                <a:cs typeface="+mn-cs"/>
              </a:rPr>
              <a:t>allostatic</a:t>
            </a:r>
            <a:r>
              <a:rPr lang="en-US" sz="1200" b="0" i="0" u="none" strike="noStrike" kern="1200" baseline="0" dirty="0" smtClean="0">
                <a:solidFill>
                  <a:schemeClr val="tx1"/>
                </a:solidFill>
                <a:latin typeface="+mn-lt"/>
                <a:ea typeface="+mn-ea"/>
                <a:cs typeface="+mn-cs"/>
              </a:rPr>
              <a:t> load is patterned by social</a:t>
            </a:r>
          </a:p>
          <a:p>
            <a:r>
              <a:rPr lang="en-US" sz="1200" b="0" i="0" u="none" strike="noStrike" kern="1200" baseline="0" dirty="0" smtClean="0">
                <a:solidFill>
                  <a:schemeClr val="tx1"/>
                </a:solidFill>
                <a:latin typeface="+mn-lt"/>
                <a:ea typeface="+mn-ea"/>
                <a:cs typeface="+mn-cs"/>
              </a:rPr>
              <a:t>determinants (e.g., ethnicity, education,</a:t>
            </a:r>
          </a:p>
          <a:p>
            <a:r>
              <a:rPr lang="en-US" sz="1200" b="0" i="0" u="none" strike="noStrike" kern="1200" baseline="0" dirty="0" smtClean="0">
                <a:solidFill>
                  <a:schemeClr val="tx1"/>
                </a:solidFill>
                <a:latin typeface="+mn-lt"/>
                <a:ea typeface="+mn-ea"/>
                <a:cs typeface="+mn-cs"/>
              </a:rPr>
              <a:t>and income)8---11 and prospectively predicts</a:t>
            </a:r>
          </a:p>
          <a:p>
            <a:r>
              <a:rPr lang="en-US" sz="1200" b="0" i="0" u="none" strike="noStrike" kern="1200" baseline="0" dirty="0" smtClean="0">
                <a:solidFill>
                  <a:schemeClr val="tx1"/>
                </a:solidFill>
                <a:latin typeface="+mn-lt"/>
                <a:ea typeface="+mn-ea"/>
                <a:cs typeface="+mn-cs"/>
              </a:rPr>
              <a:t>mortality as well as cognitive and physical</a:t>
            </a:r>
          </a:p>
          <a:p>
            <a:r>
              <a:rPr lang="en-US" sz="1200" b="0" i="0" u="none" strike="noStrike" kern="1200" baseline="0" dirty="0" smtClean="0">
                <a:solidFill>
                  <a:schemeClr val="tx1"/>
                </a:solidFill>
                <a:latin typeface="+mn-lt"/>
                <a:ea typeface="+mn-ea"/>
                <a:cs typeface="+mn-cs"/>
              </a:rPr>
              <a:t>decline.12---14</a:t>
            </a:r>
            <a:endParaRPr lang="en-US" dirty="0" smtClean="0"/>
          </a:p>
          <a:p>
            <a:endParaRPr lang="en-US" dirty="0" smtClean="0"/>
          </a:p>
          <a:p>
            <a:r>
              <a:rPr lang="en-US" dirty="0" smtClean="0"/>
              <a:t>Now going to briefly</a:t>
            </a:r>
            <a:r>
              <a:rPr lang="en-US" baseline="0" dirty="0" smtClean="0"/>
              <a:t> talk about two specific theories that can be helpful to know about that are related to the big picture ecological model</a:t>
            </a:r>
          </a:p>
          <a:p>
            <a:r>
              <a:rPr lang="en-US" baseline="0" dirty="0" smtClean="0"/>
              <a:t>First – a way in which stressful life circumstances can produce biological effects</a:t>
            </a:r>
          </a:p>
          <a:p>
            <a:r>
              <a:rPr lang="en-US" baseline="0" dirty="0" smtClean="0"/>
              <a:t>Ignores who is thrown into the river</a:t>
            </a:r>
          </a:p>
          <a:p>
            <a:endParaRPr lang="en-US" baseline="0" dirty="0" smtClean="0"/>
          </a:p>
          <a:p>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psychosocial</a:t>
            </a:r>
            <a:r>
              <a:rPr lang="en-US" sz="1200" kern="1200" dirty="0" smtClean="0">
                <a:solidFill>
                  <a:schemeClr val="tx1"/>
                </a:solidFill>
                <a:effectLst/>
                <a:latin typeface="+mn-lt"/>
                <a:ea typeface="+mn-ea"/>
                <a:cs typeface="+mn-cs"/>
              </a:rPr>
              <a:t> framework directs attention to both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and endogenous biological responses to human interactions.</a:t>
            </a:r>
            <a:r>
              <a:rPr lang="en-US" sz="1200" u="sng" kern="1200" dirty="0" smtClean="0">
                <a:solidFill>
                  <a:schemeClr val="tx1"/>
                </a:solidFill>
                <a:effectLst/>
                <a:latin typeface="+mn-lt"/>
                <a:ea typeface="+mn-ea"/>
                <a:cs typeface="+mn-cs"/>
                <a:hlinkClick r:id="rId3"/>
              </a:rPr>
              <a:t>1</a:t>
            </a:r>
            <a:r>
              <a:rPr lang="en-US" sz="1200" kern="1200" dirty="0" smtClean="0">
                <a:solidFill>
                  <a:schemeClr val="tx1"/>
                </a:solidFill>
                <a:effectLst/>
                <a:latin typeface="+mn-lt"/>
                <a:ea typeface="+mn-ea"/>
                <a:cs typeface="+mn-cs"/>
              </a:rPr>
              <a:t> At issue is the “health-damaging potential of psychological stress”, as “generated by despairing circumstances, insurmountable tasks, or lack of social support” (page 41)</a:t>
            </a:r>
            <a:r>
              <a:rPr lang="en-US" sz="1200" u="sng" kern="1200" dirty="0" smtClean="0">
                <a:solidFill>
                  <a:schemeClr val="tx1"/>
                </a:solidFill>
                <a:effectLst/>
                <a:latin typeface="+mn-lt"/>
                <a:ea typeface="+mn-ea"/>
                <a:cs typeface="+mn-cs"/>
                <a:hlinkClick r:id="rId4"/>
              </a:rPr>
              <a:t>36</a:t>
            </a:r>
            <a:r>
              <a:rPr lang="en-US" sz="1200" kern="1200" dirty="0" smtClean="0">
                <a:solidFill>
                  <a:schemeClr val="tx1"/>
                </a:solidFill>
                <a:effectLst/>
                <a:latin typeface="+mn-lt"/>
                <a:ea typeface="+mn-ea"/>
                <a:cs typeface="+mn-cs"/>
              </a:rPr>
              <a:t>; see also “stress” (below). Typically </a:t>
            </a:r>
            <a:r>
              <a:rPr lang="en-US" sz="1200" kern="1200" dirty="0" err="1" smtClean="0">
                <a:solidFill>
                  <a:schemeClr val="tx1"/>
                </a:solidFill>
                <a:effectLst/>
                <a:latin typeface="+mn-lt"/>
                <a:ea typeface="+mn-ea"/>
                <a:cs typeface="+mn-cs"/>
              </a:rPr>
              <a:t>conceptualised</a:t>
            </a:r>
            <a:r>
              <a:rPr lang="en-US" sz="1200" kern="1200" dirty="0" smtClean="0">
                <a:solidFill>
                  <a:schemeClr val="tx1"/>
                </a:solidFill>
                <a:effectLst/>
                <a:latin typeface="+mn-lt"/>
                <a:ea typeface="+mn-ea"/>
                <a:cs typeface="+mn-cs"/>
              </a:rPr>
              <a:t> in relation to individuals, its central hypothesis is that chronic and acute social stressors: (a) alter host susceptibility or become directly pathogenic by affecting neuroendocrine function, and/or (b) induce health damaging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(especially in relation to use of psychoactive substances, diet, and sexual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1</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4</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36</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45</a:t>
            </a:fld>
            <a:endParaRPr lang="en-US"/>
          </a:p>
        </p:txBody>
      </p:sp>
    </p:spTree>
    <p:extLst>
      <p:ext uri="{BB962C8B-B14F-4D97-AF65-F5344CB8AC3E}">
        <p14:creationId xmlns:p14="http://schemas.microsoft.com/office/powerpoint/2010/main" val="2507247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http://www.ncbi.nlm.nih.gov/pmc/articles/PMC3863696/</a:t>
            </a:r>
          </a:p>
          <a:p>
            <a:endParaRPr lang="en-US" dirty="0" smtClean="0"/>
          </a:p>
          <a:p>
            <a:r>
              <a:rPr lang="en-US" dirty="0" smtClean="0"/>
              <a:t>Important to note</a:t>
            </a:r>
            <a:r>
              <a:rPr lang="en-US" baseline="0" dirty="0" smtClean="0"/>
              <a:t> this is direct length of </a:t>
            </a:r>
            <a:r>
              <a:rPr lang="en-US" baseline="0" dirty="0" err="1" smtClean="0"/>
              <a:t>sdh</a:t>
            </a:r>
            <a:r>
              <a:rPr lang="en-US" baseline="0" dirty="0" smtClean="0"/>
              <a:t> with outcomes not through behavior – but psychosocial could be either one</a:t>
            </a:r>
          </a:p>
          <a:p>
            <a:endParaRPr lang="en-US" baseline="0" dirty="0" smtClean="0"/>
          </a:p>
          <a:p>
            <a:r>
              <a:rPr lang="en-US" dirty="0" smtClean="0"/>
              <a:t>http://ajph.aphapublications.org/doi/pdf/10.2105/AJPH.2013.301707</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46</a:t>
            </a:fld>
            <a:endParaRPr lang="en-US"/>
          </a:p>
        </p:txBody>
      </p:sp>
    </p:spTree>
    <p:extLst>
      <p:ext uri="{BB962C8B-B14F-4D97-AF65-F5344CB8AC3E}">
        <p14:creationId xmlns:p14="http://schemas.microsoft.com/office/powerpoint/2010/main" val="1906533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multi</a:t>
            </a:r>
            <a:r>
              <a:rPr lang="en-US" baseline="0" dirty="0" smtClean="0"/>
              <a:t> level frameworks include eco-epidemiology and social-ecological systems perspective – but this is the one that most focuses on biology</a:t>
            </a:r>
          </a:p>
          <a:p>
            <a:endParaRPr lang="en-US" baseline="0" dirty="0" smtClean="0"/>
          </a:p>
          <a:p>
            <a:r>
              <a:rPr lang="en-US" dirty="0" smtClean="0"/>
              <a:t>http://www.ncbi.nlm.nih.gov/pmc/articles/PMC3484783/</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47</a:t>
            </a:fld>
            <a:endParaRPr lang="en-US"/>
          </a:p>
        </p:txBody>
      </p:sp>
    </p:spTree>
    <p:extLst>
      <p:ext uri="{BB962C8B-B14F-4D97-AF65-F5344CB8AC3E}">
        <p14:creationId xmlns:p14="http://schemas.microsoft.com/office/powerpoint/2010/main" val="2735711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controlled for education, was looking at individual</a:t>
            </a:r>
            <a:r>
              <a:rPr lang="en-US" baseline="0" dirty="0" smtClean="0"/>
              <a:t> level factors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49</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http://www.ncbi.nlm.nih.gov/pubmed/25088753</a:t>
            </a:r>
          </a:p>
          <a:p>
            <a:endParaRPr lang="en-US" dirty="0" smtClean="0"/>
          </a:p>
          <a:p>
            <a:r>
              <a:rPr lang="en-US" dirty="0" smtClean="0"/>
              <a:t>Others have taken a step back and done both –</a:t>
            </a:r>
            <a:r>
              <a:rPr lang="en-US" baseline="0" dirty="0" smtClean="0"/>
              <a:t> individual level and bigger picture</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50</a:t>
            </a:fld>
            <a:endParaRPr lang="en-US"/>
          </a:p>
        </p:txBody>
      </p:sp>
    </p:spTree>
    <p:extLst>
      <p:ext uri="{BB962C8B-B14F-4D97-AF65-F5344CB8AC3E}">
        <p14:creationId xmlns:p14="http://schemas.microsoft.com/office/powerpoint/2010/main" val="158770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17C11F3-0AB3-469A-ADFB-7D7C0F8F628B}" type="slidenum">
              <a:rPr lang="en-US" altLang="en-US" smtClean="0">
                <a:latin typeface="Arial" pitchFamily="34" charset="0"/>
              </a:rPr>
              <a:pPr/>
              <a:t>5</a:t>
            </a:fld>
            <a:endParaRPr lang="en-US" altLang="en-US" smtClean="0">
              <a:latin typeface="Arial" pitchFamily="34"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itchFamily="34" charset="0"/>
              </a:rPr>
              <a:t>Updated 3/24/09  CDC, NCHS, HUS 2008, </a:t>
            </a:r>
            <a:r>
              <a:rPr lang="en-US" altLang="en-US" smtClean="0">
                <a:latin typeface="Arial" pitchFamily="34" charset="0"/>
              </a:rPr>
              <a:t>Table 42, http://www.cdc.gov/nchs/data/hus/hus08.pdf</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go even</a:t>
            </a:r>
            <a:r>
              <a:rPr lang="en-US" baseline="0" dirty="0" smtClean="0"/>
              <a:t> further and talk about food policy, corn syrup etc.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http://www.ncbi.nlm.nih.gov/pubmed/24392603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http://www.ncbi.nlm.nih.gov/pubmed/15622689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http://www.ncbi.nlm.nih.gov/pubmed/18366535/</a:t>
            </a:r>
          </a:p>
          <a:p>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Perceived discrimination/racism has been shown to play a role in unhealthy behaviors such cigarette smoking, alcohol/substance use, improper nutrition, and refusal to seek medical services (Lee, Ayers, &amp; </a:t>
            </a:r>
            <a:r>
              <a:rPr lang="en-US" sz="1200" b="0" i="0" u="none" strike="noStrike" kern="1200" baseline="0" dirty="0" err="1" smtClean="0">
                <a:solidFill>
                  <a:schemeClr val="tx1"/>
                </a:solidFill>
                <a:latin typeface="+mn-lt"/>
                <a:ea typeface="+mn-ea"/>
                <a:cs typeface="+mn-cs"/>
              </a:rPr>
              <a:t>Kronenfeld</a:t>
            </a:r>
            <a:r>
              <a:rPr lang="en-US" sz="1200" b="0" i="0" u="none" strike="noStrike" kern="1200" baseline="0" dirty="0" smtClean="0">
                <a:solidFill>
                  <a:schemeClr val="tx1"/>
                </a:solidFill>
                <a:latin typeface="+mn-lt"/>
                <a:ea typeface="+mn-ea"/>
                <a:cs typeface="+mn-cs"/>
              </a:rPr>
              <a:t>, 2009; Peek et al, 2011). </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51</a:t>
            </a:fld>
            <a:endParaRPr lang="en-US"/>
          </a:p>
        </p:txBody>
      </p:sp>
    </p:spTree>
    <p:extLst>
      <p:ext uri="{BB962C8B-B14F-4D97-AF65-F5344CB8AC3E}">
        <p14:creationId xmlns:p14="http://schemas.microsoft.com/office/powerpoint/2010/main" val="3760376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Finally, in the race–poverty–place model, we categorized adults by their individual race, individual poverty status, and neighborhood poverty concentration. Similar to the bivariate analysis, we found evidence of a race–poverty–place gradient for poor Whites and </a:t>
            </a:r>
            <a:r>
              <a:rPr lang="en-US" sz="1200" b="0" i="0" kern="1200" dirty="0" err="1" smtClean="0">
                <a:solidFill>
                  <a:schemeClr val="tx1"/>
                </a:solidFill>
                <a:effectLst/>
                <a:latin typeface="+mn-lt"/>
                <a:ea typeface="+mn-ea"/>
                <a:cs typeface="+mn-cs"/>
              </a:rPr>
              <a:t>nonpoor</a:t>
            </a:r>
            <a:r>
              <a:rPr lang="en-US" sz="1200" b="0" i="0" kern="1200" dirty="0" smtClean="0">
                <a:solidFill>
                  <a:schemeClr val="tx1"/>
                </a:solidFill>
                <a:effectLst/>
                <a:latin typeface="+mn-lt"/>
                <a:ea typeface="+mn-ea"/>
                <a:cs typeface="+mn-cs"/>
              </a:rPr>
              <a:t> Blacks in the logistic analysis. We found that, compared with </a:t>
            </a:r>
            <a:r>
              <a:rPr lang="en-US" sz="1200" b="0" i="0" kern="1200" dirty="0" err="1" smtClean="0">
                <a:solidFill>
                  <a:schemeClr val="tx1"/>
                </a:solidFill>
                <a:effectLst/>
                <a:latin typeface="+mn-lt"/>
                <a:ea typeface="+mn-ea"/>
                <a:cs typeface="+mn-cs"/>
              </a:rPr>
              <a:t>nonpoor</a:t>
            </a:r>
            <a:r>
              <a:rPr lang="en-US" sz="1200" b="0" i="0" kern="1200" dirty="0" smtClean="0">
                <a:solidFill>
                  <a:schemeClr val="tx1"/>
                </a:solidFill>
                <a:effectLst/>
                <a:latin typeface="+mn-lt"/>
                <a:ea typeface="+mn-ea"/>
                <a:cs typeface="+mn-cs"/>
              </a:rPr>
              <a:t> Whites in </a:t>
            </a:r>
            <a:r>
              <a:rPr lang="en-US" sz="1200" b="0" i="0" kern="1200" dirty="0" err="1" smtClean="0">
                <a:solidFill>
                  <a:schemeClr val="tx1"/>
                </a:solidFill>
                <a:effectLst/>
                <a:latin typeface="+mn-lt"/>
                <a:ea typeface="+mn-ea"/>
                <a:cs typeface="+mn-cs"/>
              </a:rPr>
              <a:t>nonpoor</a:t>
            </a:r>
            <a:r>
              <a:rPr lang="en-US" sz="1200" b="0" i="0" kern="1200" dirty="0" smtClean="0">
                <a:solidFill>
                  <a:schemeClr val="tx1"/>
                </a:solidFill>
                <a:effectLst/>
                <a:latin typeface="+mn-lt"/>
                <a:ea typeface="+mn-ea"/>
                <a:cs typeface="+mn-cs"/>
              </a:rPr>
              <a:t> neighborhoods, poor Whites in poor neighborhoods were the most disadvantaged (OR = 2.51; 95% CI = 1.31, 4.81). The size of the disadvantage was smaller for poor Whites in </a:t>
            </a:r>
            <a:r>
              <a:rPr lang="en-US" sz="1200" b="0" i="0" kern="1200" dirty="0" err="1" smtClean="0">
                <a:solidFill>
                  <a:schemeClr val="tx1"/>
                </a:solidFill>
                <a:effectLst/>
                <a:latin typeface="+mn-lt"/>
                <a:ea typeface="+mn-ea"/>
                <a:cs typeface="+mn-cs"/>
              </a:rPr>
              <a:t>nonpoor</a:t>
            </a:r>
            <a:r>
              <a:rPr lang="en-US" sz="1200" b="0" i="0" kern="1200" dirty="0" smtClean="0">
                <a:solidFill>
                  <a:schemeClr val="tx1"/>
                </a:solidFill>
                <a:effectLst/>
                <a:latin typeface="+mn-lt"/>
                <a:ea typeface="+mn-ea"/>
                <a:cs typeface="+mn-cs"/>
              </a:rPr>
              <a:t> neighborhoods (OR = 1.73; 95% CI = 1.16, 2.57). Compared with </a:t>
            </a:r>
            <a:r>
              <a:rPr lang="en-US" sz="1200" b="0" i="0" kern="1200" dirty="0" err="1" smtClean="0">
                <a:solidFill>
                  <a:schemeClr val="tx1"/>
                </a:solidFill>
                <a:effectLst/>
                <a:latin typeface="+mn-lt"/>
                <a:ea typeface="+mn-ea"/>
                <a:cs typeface="+mn-cs"/>
              </a:rPr>
              <a:t>nonpoor</a:t>
            </a:r>
            <a:r>
              <a:rPr lang="en-US" sz="1200" b="0" i="0" kern="1200" dirty="0" smtClean="0">
                <a:solidFill>
                  <a:schemeClr val="tx1"/>
                </a:solidFill>
                <a:effectLst/>
                <a:latin typeface="+mn-lt"/>
                <a:ea typeface="+mn-ea"/>
                <a:cs typeface="+mn-cs"/>
              </a:rPr>
              <a:t> Whites in </a:t>
            </a:r>
            <a:r>
              <a:rPr lang="en-US" sz="1200" b="0" i="0" kern="1200" dirty="0" err="1" smtClean="0">
                <a:solidFill>
                  <a:schemeClr val="tx1"/>
                </a:solidFill>
                <a:effectLst/>
                <a:latin typeface="+mn-lt"/>
                <a:ea typeface="+mn-ea"/>
                <a:cs typeface="+mn-cs"/>
              </a:rPr>
              <a:t>nonpoor</a:t>
            </a:r>
            <a:r>
              <a:rPr lang="en-US" sz="1200" b="0" i="0" kern="1200" dirty="0" smtClean="0">
                <a:solidFill>
                  <a:schemeClr val="tx1"/>
                </a:solidFill>
                <a:effectLst/>
                <a:latin typeface="+mn-lt"/>
                <a:ea typeface="+mn-ea"/>
                <a:cs typeface="+mn-cs"/>
              </a:rPr>
              <a:t> neighborhoods, poor Blacks in poor neighborhoods and </a:t>
            </a:r>
            <a:r>
              <a:rPr lang="en-US" sz="1200" b="0" i="0" kern="1200" dirty="0" err="1" smtClean="0">
                <a:solidFill>
                  <a:schemeClr val="tx1"/>
                </a:solidFill>
                <a:effectLst/>
                <a:latin typeface="+mn-lt"/>
                <a:ea typeface="+mn-ea"/>
                <a:cs typeface="+mn-cs"/>
              </a:rPr>
              <a:t>nonpoor</a:t>
            </a:r>
            <a:r>
              <a:rPr lang="en-US" sz="1200" b="0" i="0" kern="1200" dirty="0" smtClean="0">
                <a:solidFill>
                  <a:schemeClr val="tx1"/>
                </a:solidFill>
                <a:effectLst/>
                <a:latin typeface="+mn-lt"/>
                <a:ea typeface="+mn-ea"/>
                <a:cs typeface="+mn-cs"/>
              </a:rPr>
              <a:t> Blacks in poor neighborhoods were similarly disadvantaged (OR = 2.45; 95% CI = 1.50, 4.01; and OR = 2.49; 95% CI = 1.48, 4.19, respectively). The size of the disadvantage was slightly lower for poor Blacks in </a:t>
            </a:r>
            <a:r>
              <a:rPr lang="en-US" sz="1200" b="0" i="0" kern="1200" dirty="0" err="1" smtClean="0">
                <a:solidFill>
                  <a:schemeClr val="tx1"/>
                </a:solidFill>
                <a:effectLst/>
                <a:latin typeface="+mn-lt"/>
                <a:ea typeface="+mn-ea"/>
                <a:cs typeface="+mn-cs"/>
              </a:rPr>
              <a:t>nonpoor</a:t>
            </a:r>
            <a:r>
              <a:rPr lang="en-US" sz="1200" b="0" i="0" kern="1200" dirty="0" smtClean="0">
                <a:solidFill>
                  <a:schemeClr val="tx1"/>
                </a:solidFill>
                <a:effectLst/>
                <a:latin typeface="+mn-lt"/>
                <a:ea typeface="+mn-ea"/>
                <a:cs typeface="+mn-cs"/>
              </a:rPr>
              <a:t> neighborhoods (OR = 2.34; 95% CI = 1.22, 4.46), and lower for </a:t>
            </a:r>
            <a:r>
              <a:rPr lang="en-US" sz="1200" b="0" i="0" kern="1200" dirty="0" err="1" smtClean="0">
                <a:solidFill>
                  <a:schemeClr val="tx1"/>
                </a:solidFill>
                <a:effectLst/>
                <a:latin typeface="+mn-lt"/>
                <a:ea typeface="+mn-ea"/>
                <a:cs typeface="+mn-cs"/>
              </a:rPr>
              <a:t>nonpoor</a:t>
            </a:r>
            <a:r>
              <a:rPr lang="en-US" sz="1200" b="0" i="0" kern="1200" dirty="0" smtClean="0">
                <a:solidFill>
                  <a:schemeClr val="tx1"/>
                </a:solidFill>
                <a:effectLst/>
                <a:latin typeface="+mn-lt"/>
                <a:ea typeface="+mn-ea"/>
                <a:cs typeface="+mn-cs"/>
              </a:rPr>
              <a:t> Blacks in poor neighborhoods (OR = 2.08; 95% CI = 1.26, 3.44). Although the CIs overlap, the overall trends suggest that there is a place gradient for poor Whites and Blacks</a:t>
            </a:r>
            <a:r>
              <a:rPr lang="en-US" dirty="0" smtClean="0"/>
              <a:t/>
            </a:r>
            <a:br>
              <a:rPr lang="en-US" dirty="0" smtClean="0"/>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More: </a:t>
            </a:r>
            <a:r>
              <a:rPr lang="en-US" sz="1200" b="0" i="0" kern="1200" dirty="0" smtClean="0">
                <a:solidFill>
                  <a:schemeClr val="tx1"/>
                </a:solidFill>
                <a:effectLst/>
                <a:latin typeface="+mn-lt"/>
                <a:ea typeface="+mn-ea"/>
                <a:cs typeface="+mn-cs"/>
                <a:hlinkClick r:id="rId3"/>
              </a:rPr>
              <a:t>http://ajph.aphapublications.org/doi/full/10.2105/AJPH.2013.301420</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52</a:t>
            </a:fld>
            <a:endParaRPr lang="en-US"/>
          </a:p>
        </p:txBody>
      </p:sp>
    </p:spTree>
    <p:extLst>
      <p:ext uri="{BB962C8B-B14F-4D97-AF65-F5344CB8AC3E}">
        <p14:creationId xmlns:p14="http://schemas.microsoft.com/office/powerpoint/2010/main" val="3572304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started in</a:t>
            </a:r>
            <a:r>
              <a:rPr lang="en-US" baseline="0" dirty="0" smtClean="0"/>
              <a:t> </a:t>
            </a:r>
            <a:r>
              <a:rPr lang="en-US" baseline="0" dirty="0" err="1" smtClean="0"/>
              <a:t>norway</a:t>
            </a:r>
            <a:r>
              <a:rPr lang="en-US" baseline="0" dirty="0" smtClean="0"/>
              <a:t>, began to notice childhood effects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53</a:t>
            </a:fld>
            <a:endParaRPr lang="en-US"/>
          </a:p>
        </p:txBody>
      </p:sp>
    </p:spTree>
    <p:extLst>
      <p:ext uri="{BB962C8B-B14F-4D97-AF65-F5344CB8AC3E}">
        <p14:creationId xmlns:p14="http://schemas.microsoft.com/office/powerpoint/2010/main" val="3274082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remember that poor health can also influence</a:t>
            </a:r>
            <a:r>
              <a:rPr lang="en-US" baseline="0" dirty="0" smtClean="0"/>
              <a:t> SES</a:t>
            </a:r>
          </a:p>
          <a:p>
            <a:r>
              <a:rPr lang="en-US" baseline="0" dirty="0" smtClean="0"/>
              <a:t>Point here is to show that poor SES can have an effect on CVD at different points in life – need to think about what </a:t>
            </a:r>
            <a:r>
              <a:rPr lang="en-US" baseline="0" dirty="0" err="1" smtClean="0"/>
              <a:t>youa</a:t>
            </a:r>
            <a:r>
              <a:rPr lang="en-US" baseline="0" dirty="0" smtClean="0"/>
              <a:t> re measuring</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54</a:t>
            </a:fld>
            <a:endParaRPr lang="en-US"/>
          </a:p>
        </p:txBody>
      </p:sp>
    </p:spTree>
    <p:extLst>
      <p:ext uri="{BB962C8B-B14F-4D97-AF65-F5344CB8AC3E}">
        <p14:creationId xmlns:p14="http://schemas.microsoft.com/office/powerpoint/2010/main" val="9355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9EF43A-DA43-4FA4-8084-39F57EFD672C}" type="slidenum">
              <a:rPr lang="en-US" altLang="en-US" smtClean="0">
                <a:latin typeface="Arial" pitchFamily="34" charset="0"/>
              </a:rPr>
              <a:pPr/>
              <a:t>55</a:t>
            </a:fld>
            <a:endParaRPr lang="en-US" alt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http://www.ncbi.nlm.nih.gov/pubmed/12710797 – good life course paper</a:t>
            </a:r>
          </a:p>
          <a:p>
            <a:pPr eaLnBrk="1" hangingPunct="1"/>
            <a:r>
              <a:rPr lang="en-US" altLang="en-US" dirty="0" smtClean="0">
                <a:latin typeface="Arial" pitchFamily="34" charset="0"/>
              </a:rPr>
              <a:t>Bring up the epigenetic component here</a:t>
            </a: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a:p>
            <a:pPr eaLnBrk="1" hangingPunct="1"/>
            <a:r>
              <a:rPr lang="en-US" altLang="en-US" dirty="0" smtClean="0">
                <a:latin typeface="Arial" pitchFamily="34" charset="0"/>
              </a:rPr>
              <a:t>This may be particularly important for all of us in MCH, where one developmental stage often gets disconnected from another. In perinatal health, we focus so much on events occurring in the 9 months of pregnancy we forget that there are a great deal of life course influences on perinatal outcomes, and a great deal of perinatal influences on life course outcomes. </a:t>
            </a:r>
          </a:p>
          <a:p>
            <a:pPr eaLnBrk="1" hangingPunct="1"/>
            <a:r>
              <a:rPr lang="en-US" altLang="en-US" dirty="0" smtClean="0">
                <a:latin typeface="Arial" pitchFamily="34" charset="0"/>
              </a:rPr>
              <a:t>For example, in explaining the Black-White gap in infant mortality, for decades we searched for maternal risk factors during pregnancy rather than looking at the mothers’ cumulative life course experiences. The danger of focusing solely on risk factors during pregnancy is not only that it doesn’t adequately explain the disparities, but more importantly it can misguide public health programs and policies. </a:t>
            </a:r>
            <a:r>
              <a:rPr lang="en-US" altLang="en-US" b="1" dirty="0" smtClean="0">
                <a:latin typeface="Arial" pitchFamily="34" charset="0"/>
              </a:rPr>
              <a:t>For two decades we thought if we could get women universal access to good quality prenatal care, then we can do something about reducing infant mortality and racial disparities in this country. </a:t>
            </a:r>
          </a:p>
          <a:p>
            <a:pPr eaLnBrk="1" hangingPunct="1"/>
            <a:r>
              <a:rPr lang="en-US" altLang="en-US" dirty="0" smtClean="0">
                <a:latin typeface="Arial" pitchFamily="34" charset="0"/>
              </a:rPr>
              <a:t>Many of us recognize now that to expect prenatal care, in less than nine months, to reverse all the cumulative disadvantages and inequities over the life course of the woman, may be expecting too much of prenatal care. If we as are serious as a nation about improving birth outcomes and reducing disparities, we have to start taking care of women and families not only during pregnancy, but before and between pregnancies and indeed, across their entire life course.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37264C98-0273-494C-A159-CAB0ED9E6212}" type="slidenum">
              <a:rPr lang="en-US" altLang="en-US"/>
              <a:pPr>
                <a:spcBef>
                  <a:spcPct val="0"/>
                </a:spcBef>
              </a:pPr>
              <a:t>56</a:t>
            </a:fld>
            <a:endParaRPr lang="en-US" altLang="en-US"/>
          </a:p>
        </p:txBody>
      </p:sp>
      <p:sp>
        <p:nvSpPr>
          <p:cNvPr id="109571" name="Rectangle 2"/>
          <p:cNvSpPr>
            <a:spLocks noGrp="1" noRot="1" noChangeAspect="1" noChangeArrowheads="1" noTextEdit="1"/>
          </p:cNvSpPr>
          <p:nvPr>
            <p:ph type="sldImg"/>
          </p:nvPr>
        </p:nvSpPr>
        <p:spPr>
          <a:xfrm>
            <a:off x="1143000" y="684213"/>
            <a:ext cx="4572000" cy="3429000"/>
          </a:xfrm>
          <a:ln/>
        </p:spPr>
      </p:sp>
      <p:sp>
        <p:nvSpPr>
          <p:cNvPr id="109572" name="Rectangle 3"/>
          <p:cNvSpPr>
            <a:spLocks noGrp="1" noChangeArrowheads="1"/>
          </p:cNvSpPr>
          <p:nvPr>
            <p:ph type="body" idx="1"/>
          </p:nvPr>
        </p:nvSpPr>
        <p:spPr>
          <a:xfrm>
            <a:off x="914400" y="4344186"/>
            <a:ext cx="5029200" cy="41163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dirty="0" smtClean="0">
                <a:latin typeface="Arial" pitchFamily="34" charset="0"/>
              </a:rPr>
              <a:t>Can be a biological (</a:t>
            </a:r>
            <a:r>
              <a:rPr lang="en-US" altLang="en-US" dirty="0" err="1" smtClean="0">
                <a:latin typeface="Arial" pitchFamily="34" charset="0"/>
              </a:rPr>
              <a:t>i</a:t>
            </a:r>
            <a:r>
              <a:rPr lang="en-US" altLang="en-US" dirty="0" smtClean="0">
                <a:latin typeface="Arial" pitchFamily="34" charset="0"/>
              </a:rPr>
              <a:t>..e in utero programming)</a:t>
            </a:r>
            <a:r>
              <a:rPr lang="en-US" altLang="en-US" baseline="0" dirty="0" smtClean="0">
                <a:latin typeface="Arial" pitchFamily="34" charset="0"/>
              </a:rPr>
              <a:t> or a social critical period</a:t>
            </a:r>
            <a:endParaRPr lang="en-US" altLang="en-US" dirty="0" smtClean="0">
              <a:latin typeface="Arial" pitchFamily="34" charset="0"/>
            </a:endParaRPr>
          </a:p>
          <a:p>
            <a:pPr lvl="1" eaLnBrk="1" hangingPunct="1"/>
            <a:endParaRPr lang="en-US" altLang="en-US" dirty="0" smtClean="0">
              <a:latin typeface="Arial" pitchFamily="34" charset="0"/>
            </a:endParaRPr>
          </a:p>
          <a:p>
            <a:pPr lvl="1" eaLnBrk="1" hangingPunct="1"/>
            <a:r>
              <a:rPr lang="en-US" altLang="en-US" dirty="0" smtClean="0">
                <a:latin typeface="Arial" pitchFamily="34" charset="0"/>
              </a:rPr>
              <a:t>Big </a:t>
            </a:r>
            <a:r>
              <a:rPr lang="en-US" altLang="en-US" dirty="0" smtClean="0">
                <a:latin typeface="Arial" pitchFamily="34" charset="0"/>
              </a:rPr>
              <a:t>concerns about validity of instruments, especially since IV effect estimates were systematically larger than the OLS estimates.</a:t>
            </a:r>
          </a:p>
          <a:p>
            <a:pPr lvl="1" eaLnBrk="1" hangingPunct="1"/>
            <a:r>
              <a:rPr lang="en-US" altLang="en-US" dirty="0" smtClean="0">
                <a:latin typeface="Arial" pitchFamily="34" charset="0"/>
              </a:rPr>
              <a:t>The weak relationship between the instrument and the predictor: Inflates standard errors</a:t>
            </a:r>
          </a:p>
          <a:p>
            <a:pPr lvl="1" eaLnBrk="1" hangingPunct="1"/>
            <a:r>
              <a:rPr lang="en-US" altLang="en-US" dirty="0" smtClean="0">
                <a:latin typeface="Arial" pitchFamily="34" charset="0"/>
              </a:rPr>
              <a:t>May lead to a biased estimate</a:t>
            </a:r>
          </a:p>
          <a:p>
            <a:pPr lvl="1" eaLnBrk="1" hangingPunct="1"/>
            <a:r>
              <a:rPr lang="en-US" altLang="en-US" dirty="0" smtClean="0">
                <a:latin typeface="Arial" pitchFamily="34" charset="0"/>
              </a:rPr>
              <a:t>Makes it difficult to see any effect on the outcome</a:t>
            </a:r>
          </a:p>
          <a:p>
            <a:pPr lvl="1" eaLnBrk="1" hangingPunct="1"/>
            <a:r>
              <a:rPr lang="en-US" altLang="en-US" dirty="0" smtClean="0">
                <a:latin typeface="Arial" pitchFamily="34" charset="0"/>
              </a:rPr>
              <a:t>*Shy kids born in 2</a:t>
            </a:r>
            <a:r>
              <a:rPr lang="en-US" altLang="en-US" baseline="30000" dirty="0" smtClean="0">
                <a:latin typeface="Arial" pitchFamily="34" charset="0"/>
              </a:rPr>
              <a:t>nd</a:t>
            </a:r>
            <a:r>
              <a:rPr lang="en-US" altLang="en-US" dirty="0" smtClean="0">
                <a:latin typeface="Arial" pitchFamily="34" charset="0"/>
              </a:rPr>
              <a:t> quarter</a:t>
            </a:r>
          </a:p>
          <a:p>
            <a:pPr eaLnBrk="1" hangingPunct="1">
              <a:buFontTx/>
              <a:buChar char="•"/>
            </a:pPr>
            <a:r>
              <a:rPr lang="en-US" altLang="en-US" dirty="0" smtClean="0">
                <a:latin typeface="Arial" pitchFamily="34" charset="0"/>
              </a:rPr>
              <a:t>SES or geographic differences in birth distribution</a:t>
            </a:r>
          </a:p>
          <a:p>
            <a:pPr eaLnBrk="1" hangingPunct="1">
              <a:buFontTx/>
              <a:buChar char="•"/>
            </a:pPr>
            <a:r>
              <a:rPr lang="en-US" altLang="en-US" dirty="0" smtClean="0">
                <a:latin typeface="Arial" pitchFamily="34" charset="0"/>
              </a:rPr>
              <a:t>This may be helped by using two instruments: idea is that if both give the same estimate, you are golden.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E30D7392-4A83-4735-A56C-19C8D66B66D1}" type="slidenum">
              <a:rPr lang="en-US" altLang="en-US"/>
              <a:pPr>
                <a:spcBef>
                  <a:spcPct val="0"/>
                </a:spcBef>
              </a:pPr>
              <a:t>57</a:t>
            </a:fld>
            <a:endParaRPr lang="en-US" altLang="en-US"/>
          </a:p>
        </p:txBody>
      </p:sp>
      <p:sp>
        <p:nvSpPr>
          <p:cNvPr id="111619" name="Rectangle 2"/>
          <p:cNvSpPr>
            <a:spLocks noGrp="1" noRot="1" noChangeAspect="1" noChangeArrowheads="1" noTextEdit="1"/>
          </p:cNvSpPr>
          <p:nvPr>
            <p:ph type="sldImg"/>
          </p:nvPr>
        </p:nvSpPr>
        <p:spPr>
          <a:xfrm>
            <a:off x="1143000" y="684213"/>
            <a:ext cx="4572000" cy="3429000"/>
          </a:xfrm>
          <a:ln/>
        </p:spPr>
      </p:sp>
      <p:sp>
        <p:nvSpPr>
          <p:cNvPr id="111620" name="Rectangle 3"/>
          <p:cNvSpPr>
            <a:spLocks noGrp="1" noChangeArrowheads="1"/>
          </p:cNvSpPr>
          <p:nvPr>
            <p:ph type="body" idx="1"/>
          </p:nvPr>
        </p:nvSpPr>
        <p:spPr>
          <a:xfrm>
            <a:off x="914400" y="4344186"/>
            <a:ext cx="5029200" cy="41163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mtClean="0">
                <a:latin typeface="Arial" pitchFamily="34" charset="0"/>
              </a:rPr>
              <a:t>Big concerns about validity of instruments, especially since IV effect estimates were systematically larger than the OLS estimates.</a:t>
            </a:r>
          </a:p>
          <a:p>
            <a:pPr lvl="1" eaLnBrk="1" hangingPunct="1"/>
            <a:r>
              <a:rPr lang="en-US" altLang="en-US" smtClean="0">
                <a:latin typeface="Arial" pitchFamily="34" charset="0"/>
              </a:rPr>
              <a:t>The weak relationship between the instrument and the predictor: Inflates standard errors</a:t>
            </a:r>
          </a:p>
          <a:p>
            <a:pPr lvl="1" eaLnBrk="1" hangingPunct="1"/>
            <a:r>
              <a:rPr lang="en-US" altLang="en-US" smtClean="0">
                <a:latin typeface="Arial" pitchFamily="34" charset="0"/>
              </a:rPr>
              <a:t>May lead to a biased estimate</a:t>
            </a:r>
          </a:p>
          <a:p>
            <a:pPr lvl="1" eaLnBrk="1" hangingPunct="1"/>
            <a:r>
              <a:rPr lang="en-US" altLang="en-US" smtClean="0">
                <a:latin typeface="Arial" pitchFamily="34" charset="0"/>
              </a:rPr>
              <a:t>Makes it difficult to see any effect on the outcome</a:t>
            </a:r>
          </a:p>
          <a:p>
            <a:pPr lvl="1" eaLnBrk="1" hangingPunct="1"/>
            <a:r>
              <a:rPr lang="en-US" altLang="en-US" smtClean="0">
                <a:latin typeface="Arial" pitchFamily="34" charset="0"/>
              </a:rPr>
              <a:t>*Shy kids born in 2</a:t>
            </a:r>
            <a:r>
              <a:rPr lang="en-US" altLang="en-US" baseline="30000" smtClean="0">
                <a:latin typeface="Arial" pitchFamily="34" charset="0"/>
              </a:rPr>
              <a:t>nd</a:t>
            </a:r>
            <a:r>
              <a:rPr lang="en-US" altLang="en-US" smtClean="0">
                <a:latin typeface="Arial" pitchFamily="34" charset="0"/>
              </a:rPr>
              <a:t> quarter</a:t>
            </a:r>
          </a:p>
          <a:p>
            <a:pPr eaLnBrk="1" hangingPunct="1">
              <a:buFontTx/>
              <a:buChar char="•"/>
            </a:pPr>
            <a:r>
              <a:rPr lang="en-US" altLang="en-US" smtClean="0">
                <a:latin typeface="Arial" pitchFamily="34" charset="0"/>
              </a:rPr>
              <a:t>SES or geographic differences in birth distribution</a:t>
            </a:r>
          </a:p>
          <a:p>
            <a:pPr eaLnBrk="1" hangingPunct="1">
              <a:buFontTx/>
              <a:buChar char="•"/>
            </a:pPr>
            <a:r>
              <a:rPr lang="en-US" altLang="en-US" smtClean="0">
                <a:latin typeface="Arial" pitchFamily="34" charset="0"/>
              </a:rPr>
              <a:t>This may be helped by using two instruments: idea is that if both give the same estimate, you are golden.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7DB9033B-58E3-4F25-A669-368C4EABFD6A}" type="slidenum">
              <a:rPr lang="en-US" altLang="en-US"/>
              <a:pPr>
                <a:spcBef>
                  <a:spcPct val="0"/>
                </a:spcBef>
              </a:pPr>
              <a:t>58</a:t>
            </a:fld>
            <a:endParaRPr lang="en-US" altLang="en-US"/>
          </a:p>
        </p:txBody>
      </p:sp>
      <p:sp>
        <p:nvSpPr>
          <p:cNvPr id="113667" name="Rectangle 2"/>
          <p:cNvSpPr>
            <a:spLocks noGrp="1" noRot="1" noChangeAspect="1" noChangeArrowheads="1" noTextEdit="1"/>
          </p:cNvSpPr>
          <p:nvPr>
            <p:ph type="sldImg"/>
          </p:nvPr>
        </p:nvSpPr>
        <p:spPr>
          <a:xfrm>
            <a:off x="1143000" y="684213"/>
            <a:ext cx="4572000" cy="3429000"/>
          </a:xfrm>
          <a:ln/>
        </p:spPr>
      </p:sp>
      <p:sp>
        <p:nvSpPr>
          <p:cNvPr id="113668" name="Rectangle 3"/>
          <p:cNvSpPr>
            <a:spLocks noGrp="1" noChangeArrowheads="1"/>
          </p:cNvSpPr>
          <p:nvPr>
            <p:ph type="body" idx="1"/>
          </p:nvPr>
        </p:nvSpPr>
        <p:spPr>
          <a:xfrm>
            <a:off x="914400" y="4344186"/>
            <a:ext cx="5029200" cy="41163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dirty="0" smtClean="0">
                <a:latin typeface="Arial" pitchFamily="34" charset="0"/>
              </a:rPr>
              <a:t>Big concerns about validity of instruments, especially since IV effect estimates were systematically larger than the OLS estimates.</a:t>
            </a:r>
          </a:p>
          <a:p>
            <a:pPr lvl="1" eaLnBrk="1" hangingPunct="1"/>
            <a:r>
              <a:rPr lang="en-US" altLang="en-US" dirty="0" smtClean="0">
                <a:latin typeface="Arial" pitchFamily="34" charset="0"/>
              </a:rPr>
              <a:t>The weak relationship between the instrument and the predictor: Inflates standard errors</a:t>
            </a:r>
          </a:p>
          <a:p>
            <a:pPr lvl="1" eaLnBrk="1" hangingPunct="1"/>
            <a:r>
              <a:rPr lang="en-US" altLang="en-US" dirty="0" smtClean="0">
                <a:latin typeface="Arial" pitchFamily="34" charset="0"/>
              </a:rPr>
              <a:t>May lead to a biased estimate</a:t>
            </a:r>
          </a:p>
          <a:p>
            <a:pPr lvl="1" eaLnBrk="1" hangingPunct="1"/>
            <a:r>
              <a:rPr lang="en-US" altLang="en-US" dirty="0" smtClean="0">
                <a:latin typeface="Arial" pitchFamily="34" charset="0"/>
              </a:rPr>
              <a:t>Makes it difficult to see any effect on the outcome</a:t>
            </a:r>
          </a:p>
          <a:p>
            <a:pPr lvl="1" eaLnBrk="1" hangingPunct="1"/>
            <a:r>
              <a:rPr lang="en-US" altLang="en-US" dirty="0" smtClean="0">
                <a:latin typeface="Arial" pitchFamily="34" charset="0"/>
              </a:rPr>
              <a:t>*Shy kids born in 2</a:t>
            </a:r>
            <a:r>
              <a:rPr lang="en-US" altLang="en-US" baseline="30000" dirty="0" smtClean="0">
                <a:latin typeface="Arial" pitchFamily="34" charset="0"/>
              </a:rPr>
              <a:t>nd</a:t>
            </a:r>
            <a:r>
              <a:rPr lang="en-US" altLang="en-US" dirty="0" smtClean="0">
                <a:latin typeface="Arial" pitchFamily="34" charset="0"/>
              </a:rPr>
              <a:t> quarter</a:t>
            </a:r>
          </a:p>
          <a:p>
            <a:pPr eaLnBrk="1" hangingPunct="1">
              <a:buFontTx/>
              <a:buChar char="•"/>
            </a:pPr>
            <a:r>
              <a:rPr lang="en-US" altLang="en-US" dirty="0" smtClean="0">
                <a:latin typeface="Arial" pitchFamily="34" charset="0"/>
              </a:rPr>
              <a:t>SES or geographic differences in birth distribution</a:t>
            </a:r>
          </a:p>
          <a:p>
            <a:pPr eaLnBrk="1" hangingPunct="1">
              <a:buFontTx/>
              <a:buChar char="•"/>
            </a:pPr>
            <a:r>
              <a:rPr lang="en-US" altLang="en-US" dirty="0" smtClean="0">
                <a:latin typeface="Arial" pitchFamily="34" charset="0"/>
              </a:rPr>
              <a:t>This may be helped by using two instruments: idea is that if both give the same estimate, you are golden.</a:t>
            </a:r>
          </a:p>
          <a:p>
            <a:pPr eaLnBrk="1" hangingPunct="1">
              <a:buFontTx/>
              <a:buChar char="•"/>
            </a:pPr>
            <a:endParaRPr lang="en-US" altLang="en-US" dirty="0" smtClean="0">
              <a:latin typeface="Arial" pitchFamily="34" charset="0"/>
            </a:endParaRPr>
          </a:p>
          <a:p>
            <a:pPr eaLnBrk="1" hangingPunct="1">
              <a:buFontTx/>
              <a:buChar char="•"/>
            </a:pPr>
            <a:r>
              <a:rPr lang="en-US" altLang="en-US" dirty="0" smtClean="0">
                <a:latin typeface="Arial" pitchFamily="34" charset="0"/>
              </a:rPr>
              <a:t>Also need to think about intergenerational effects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to punt a bit on the last one – until the last lecture, but will</a:t>
            </a:r>
            <a:r>
              <a:rPr lang="en-US" baseline="0" dirty="0" smtClean="0"/>
              <a:t> address a bit later on</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60</a:t>
            </a:fld>
            <a:endParaRPr lang="en-US"/>
          </a:p>
        </p:txBody>
      </p:sp>
    </p:spTree>
    <p:extLst>
      <p:ext uri="{BB962C8B-B14F-4D97-AF65-F5344CB8AC3E}">
        <p14:creationId xmlns:p14="http://schemas.microsoft.com/office/powerpoint/2010/main" val="3829947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 race being a proxy for SES – missing</a:t>
            </a:r>
            <a:r>
              <a:rPr lang="en-US" baseline="0" dirty="0" smtClean="0"/>
              <a:t> the point</a:t>
            </a:r>
          </a:p>
          <a:p>
            <a:r>
              <a:rPr lang="en-US" baseline="0" dirty="0" smtClean="0"/>
              <a:t>Regardless of </a:t>
            </a:r>
            <a:r>
              <a:rPr lang="en-US" baseline="0" dirty="0" err="1" smtClean="0"/>
              <a:t>wehther</a:t>
            </a:r>
            <a:r>
              <a:rPr lang="en-US" baseline="0" dirty="0" smtClean="0"/>
              <a:t> primary question is disparities or not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61</a:t>
            </a:fld>
            <a:endParaRPr lang="en-US"/>
          </a:p>
        </p:txBody>
      </p:sp>
    </p:spTree>
    <p:extLst>
      <p:ext uri="{BB962C8B-B14F-4D97-AF65-F5344CB8AC3E}">
        <p14:creationId xmlns:p14="http://schemas.microsoft.com/office/powerpoint/2010/main" val="366956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657357-E864-4C1E-A349-9040C8622591}" type="slidenum">
              <a:rPr lang="en-US" altLang="en-US" smtClean="0">
                <a:latin typeface="Arial" pitchFamily="34" charset="0"/>
              </a:rPr>
              <a:pPr/>
              <a:t>6</a:t>
            </a:fld>
            <a:endParaRPr lang="en-US" altLang="en-US" smtClean="0">
              <a:latin typeface="Arial" pitchFamily="34"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800" b="1" smtClean="0">
                <a:latin typeface="Arial" pitchFamily="34" charset="0"/>
              </a:rPr>
              <a:t>Updated 6/2/08 by SB.</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 for all research – not just health disparities research</a:t>
            </a:r>
          </a:p>
          <a:p>
            <a:r>
              <a:rPr lang="en-US" dirty="0" smtClean="0"/>
              <a:t>For example – you may be just interested in controlling for confounding – but if you don’t do it well</a:t>
            </a:r>
          </a:p>
          <a:p>
            <a:r>
              <a:rPr lang="en-US" dirty="0" smtClean="0"/>
              <a:t>Will take about this later – how</a:t>
            </a:r>
            <a:r>
              <a:rPr lang="en-US" baseline="0" dirty="0" smtClean="0"/>
              <a:t> you can </a:t>
            </a:r>
            <a:endParaRPr lang="en-US" dirty="0" smtClean="0"/>
          </a:p>
          <a:p>
            <a:r>
              <a:rPr lang="en-US" dirty="0" smtClean="0"/>
              <a:t>Need example where this was a problem</a:t>
            </a:r>
          </a:p>
          <a:p>
            <a:r>
              <a:rPr lang="en-US" dirty="0" smtClean="0"/>
              <a:t>Need to say that also need to consider</a:t>
            </a:r>
            <a:r>
              <a:rPr lang="en-US" baseline="0" dirty="0" smtClean="0"/>
              <a:t> ecological measures – will mention in a second</a:t>
            </a:r>
          </a:p>
          <a:p>
            <a:endParaRPr lang="en-US" baseline="0" dirty="0" smtClean="0"/>
          </a:p>
          <a:p>
            <a:r>
              <a:rPr lang="en-US" dirty="0" smtClean="0"/>
              <a:t>http://www.ncbi.nlm.nih.gov/pubmed/24618999 - </a:t>
            </a:r>
            <a:r>
              <a:rPr lang="en-US" dirty="0" err="1" smtClean="0"/>
              <a:t>winkleby</a:t>
            </a:r>
            <a:r>
              <a:rPr lang="en-US" baseline="0" dirty="0" smtClean="0"/>
              <a:t> shows that effect of SES on breast cancer outcomes varies by race/ethnicity </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62</a:t>
            </a:fld>
            <a:endParaRPr lang="en-US"/>
          </a:p>
        </p:txBody>
      </p:sp>
    </p:spTree>
    <p:extLst>
      <p:ext uri="{BB962C8B-B14F-4D97-AF65-F5344CB8AC3E}">
        <p14:creationId xmlns:p14="http://schemas.microsoft.com/office/powerpoint/2010/main" val="199421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have all learned about ecologic fallacy – but the other side is an issue as well.</a:t>
            </a:r>
            <a:endParaRPr lang="en-US" dirty="0" smtClean="0"/>
          </a:p>
          <a:p>
            <a:endParaRPr lang="en-US" dirty="0" smtClean="0"/>
          </a:p>
          <a:p>
            <a:r>
              <a:rPr lang="en-US" dirty="0" smtClean="0"/>
              <a:t>Only controlled for education, was looking at individual</a:t>
            </a:r>
            <a:r>
              <a:rPr lang="en-US" baseline="0" dirty="0" smtClean="0"/>
              <a:t> level factors – </a:t>
            </a:r>
            <a:r>
              <a:rPr lang="en-US" baseline="0" dirty="0" err="1" smtClean="0"/>
              <a:t>intepreted</a:t>
            </a:r>
            <a:r>
              <a:rPr lang="en-US" baseline="0" dirty="0" smtClean="0"/>
              <a:t> this as “independent of SES”. Studies that have controlled for multiple factors have found a much bigger effect of controlling.</a:t>
            </a:r>
          </a:p>
          <a:p>
            <a:r>
              <a:rPr lang="en-US" baseline="0" dirty="0" smtClean="0"/>
              <a:t>So did not collect right data, and provided overly broad interpretation – even if was not SES controlled, then needs to say why lifestyle factors might be </a:t>
            </a:r>
            <a:r>
              <a:rPr lang="en-US" baseline="0" dirty="0" err="1" smtClean="0"/>
              <a:t>diferrent</a:t>
            </a:r>
            <a:r>
              <a:rPr lang="en-US" baseline="0" dirty="0" smtClean="0"/>
              <a:t>.</a:t>
            </a:r>
          </a:p>
          <a:p>
            <a:endParaRPr lang="en-US" baseline="0" dirty="0" smtClean="0"/>
          </a:p>
          <a:p>
            <a:r>
              <a:rPr lang="en-US" dirty="0" smtClean="0"/>
              <a:t>http://www.ncbi.nlm.nih.gov/books/NBK25517/#a2000af96rrr00690</a:t>
            </a:r>
          </a:p>
          <a:p>
            <a:endParaRPr lang="en-US" dirty="0" smtClean="0"/>
          </a:p>
          <a:p>
            <a:r>
              <a:rPr lang="en-US" dirty="0" smtClean="0"/>
              <a:t>Kaufman, cooper and </a:t>
            </a:r>
            <a:r>
              <a:rPr lang="en-US" dirty="0" err="1" smtClean="0"/>
              <a:t>mcgee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May even be a factor in genetic studies</a:t>
            </a:r>
          </a:p>
          <a:p>
            <a:r>
              <a:rPr lang="en-US" dirty="0" smtClean="0"/>
              <a:t> 1996</a:t>
            </a:r>
            <a:r>
              <a:rPr lang="en-US" baseline="0" dirty="0" smtClean="0"/>
              <a:t> </a:t>
            </a:r>
          </a:p>
          <a:p>
            <a:endParaRPr lang="en-US" baseline="0" dirty="0" smtClean="0"/>
          </a:p>
          <a:p>
            <a:r>
              <a:rPr lang="en-US" dirty="0" smtClean="0"/>
              <a:t>Such a conclusion is unwarranted</a:t>
            </a:r>
          </a:p>
          <a:p>
            <a:r>
              <a:rPr lang="en-US" dirty="0" smtClean="0"/>
              <a:t>because of our limited knowledge of non-biologic factors,</a:t>
            </a:r>
          </a:p>
          <a:p>
            <a:r>
              <a:rPr lang="en-US" dirty="0" smtClean="0"/>
              <a:t>combined with our inability to measure and</a:t>
            </a:r>
          </a:p>
          <a:p>
            <a:r>
              <a:rPr lang="en-US" dirty="0" smtClean="0"/>
              <a:t>adjust for known non-biologic factors.</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65</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example of this is with</a:t>
            </a:r>
            <a:r>
              <a:rPr lang="en-US" baseline="0" dirty="0" smtClean="0"/>
              <a:t> respect to infectious disease – vaccines and </a:t>
            </a:r>
            <a:r>
              <a:rPr lang="en-US" baseline="0" dirty="0" err="1" smtClean="0"/>
              <a:t>stis</a:t>
            </a:r>
            <a:endParaRPr lang="en-US" dirty="0" smtClean="0"/>
          </a:p>
          <a:p>
            <a:endParaRPr lang="en-US" dirty="0" smtClean="0"/>
          </a:p>
          <a:p>
            <a:r>
              <a:rPr lang="en-US" dirty="0" smtClean="0"/>
              <a:t>http://www.ncbi.nlm.nih.gov/pubmed/10974802</a:t>
            </a:r>
          </a:p>
          <a:p>
            <a:r>
              <a:rPr lang="en-US" dirty="0" smtClean="0"/>
              <a:t>With respect to discharged</a:t>
            </a:r>
            <a:r>
              <a:rPr lang="en-US" baseline="0" dirty="0" smtClean="0"/>
              <a:t> psychiatric patients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http://aje.oxfordjournals.org/content/151/4/409.full.pdf+html</a:t>
            </a:r>
          </a:p>
          <a:p>
            <a:endParaRPr lang="en-US" baseline="0" dirty="0" smtClean="0"/>
          </a:p>
          <a:p>
            <a:endParaRPr lang="en-US" baseline="0" dirty="0" smtClean="0"/>
          </a:p>
          <a:p>
            <a:r>
              <a:rPr lang="en-US" baseline="0" dirty="0" smtClean="0"/>
              <a:t>Examples – air pollution </a:t>
            </a:r>
            <a:r>
              <a:rPr lang="en-US" baseline="0" dirty="0" err="1" smtClean="0"/>
              <a:t>etc</a:t>
            </a:r>
            <a:endParaRPr lang="en-US" baseline="0" dirty="0" smtClean="0"/>
          </a:p>
          <a:p>
            <a:r>
              <a:rPr lang="en-US" baseline="0" dirty="0" smtClean="0"/>
              <a:t>Some variables are not measurable on the individual level</a:t>
            </a:r>
          </a:p>
          <a:p>
            <a:endParaRPr lang="en-US" baseline="0" dirty="0" smtClean="0"/>
          </a:p>
          <a:p>
            <a:r>
              <a:rPr lang="en-US" baseline="0" dirty="0" smtClean="0"/>
              <a:t>http://www.ncbi.nlm.nih.gov/pmc/articles/PMC1615039/pdf/amjph00456-0117.pdf</a:t>
            </a:r>
          </a:p>
          <a:p>
            <a:endParaRPr lang="en-US" baseline="0" dirty="0" smtClean="0"/>
          </a:p>
          <a:p>
            <a:r>
              <a:rPr lang="en-US" sz="1200" b="0" i="0" u="none" strike="noStrike" kern="1200" baseline="0" dirty="0" smtClean="0">
                <a:solidFill>
                  <a:schemeClr val="tx1"/>
                </a:solidFill>
                <a:latin typeface="+mn-lt"/>
                <a:ea typeface="+mn-ea"/>
                <a:cs typeface="+mn-cs"/>
              </a:rPr>
              <a:t>Individualistic fallacy is the erroneous presumption</a:t>
            </a:r>
          </a:p>
          <a:p>
            <a:r>
              <a:rPr lang="en-US" sz="1200" b="0" i="0" u="none" strike="noStrike" kern="1200" baseline="0" dirty="0" smtClean="0">
                <a:solidFill>
                  <a:schemeClr val="tx1"/>
                </a:solidFill>
                <a:latin typeface="+mn-lt"/>
                <a:ea typeface="+mn-ea"/>
                <a:cs typeface="+mn-cs"/>
              </a:rPr>
              <a:t>that differences in population outcomes can be entirely</a:t>
            </a:r>
          </a:p>
          <a:p>
            <a:r>
              <a:rPr lang="en-US" sz="1200" b="0" i="0" u="none" strike="noStrike" kern="1200" baseline="0" dirty="0" smtClean="0">
                <a:solidFill>
                  <a:schemeClr val="tx1"/>
                </a:solidFill>
                <a:latin typeface="+mn-lt"/>
                <a:ea typeface="+mn-ea"/>
                <a:cs typeface="+mn-cs"/>
              </a:rPr>
              <a:t>explained by differences in individual-level characteristics.</a:t>
            </a:r>
          </a:p>
          <a:p>
            <a:r>
              <a:rPr lang="en-US" sz="1200" b="0" i="0" u="none" strike="noStrike" kern="1200" baseline="0" dirty="0" smtClean="0">
                <a:solidFill>
                  <a:schemeClr val="tx1"/>
                </a:solidFill>
                <a:latin typeface="+mn-lt"/>
                <a:ea typeface="+mn-ea"/>
                <a:cs typeface="+mn-cs"/>
              </a:rPr>
              <a:t>In the present study, the census-based variables</a:t>
            </a:r>
          </a:p>
          <a:p>
            <a:r>
              <a:rPr lang="en-US" sz="1200" b="0" i="0" u="none" strike="noStrike" kern="1200" baseline="0" dirty="0" smtClean="0">
                <a:solidFill>
                  <a:schemeClr val="tx1"/>
                </a:solidFill>
                <a:latin typeface="+mn-lt"/>
                <a:ea typeface="+mn-ea"/>
                <a:cs typeface="+mn-cs"/>
              </a:rPr>
              <a:t>are intended to capture neighborhood or "contextual"</a:t>
            </a:r>
          </a:p>
          <a:p>
            <a:r>
              <a:rPr lang="en-US" sz="1200" b="0" i="0" u="none" strike="noStrike" kern="1200" baseline="0" dirty="0" smtClean="0">
                <a:solidFill>
                  <a:schemeClr val="tx1"/>
                </a:solidFill>
                <a:latin typeface="+mn-lt"/>
                <a:ea typeface="+mn-ea"/>
                <a:cs typeface="+mn-cs"/>
              </a:rPr>
              <a:t>effects of SES, and not to stand as proxies for </a:t>
            </a:r>
            <a:r>
              <a:rPr lang="en-US" sz="1200" b="0" i="0" u="none" strike="noStrike" kern="1200" baseline="0" dirty="0" err="1" smtClean="0">
                <a:solidFill>
                  <a:schemeClr val="tx1"/>
                </a:solidFill>
                <a:latin typeface="+mn-lt"/>
                <a:ea typeface="+mn-ea"/>
                <a:cs typeface="+mn-cs"/>
              </a:rPr>
              <a:t>personlevel</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SES variables.</a:t>
            </a:r>
          </a:p>
          <a:p>
            <a:endParaRPr lang="en-US" baseline="0" dirty="0" smtClean="0"/>
          </a:p>
          <a:p>
            <a:endParaRPr lang="en-US" baseline="0" dirty="0" smtClean="0"/>
          </a:p>
          <a:p>
            <a:r>
              <a:rPr lang="en-US" sz="1200" b="0" i="0" u="none" strike="noStrike" kern="1200" baseline="0" dirty="0" smtClean="0">
                <a:solidFill>
                  <a:schemeClr val="tx1"/>
                </a:solidFill>
                <a:latin typeface="+mn-lt"/>
                <a:ea typeface="+mn-ea"/>
                <a:cs typeface="+mn-cs"/>
              </a:rPr>
              <a:t>The use of the ecological fallacy in</a:t>
            </a:r>
          </a:p>
          <a:p>
            <a:r>
              <a:rPr lang="en-US" sz="1200" b="0" i="0" u="none" strike="noStrike" kern="1200" baseline="0" dirty="0" smtClean="0">
                <a:solidFill>
                  <a:schemeClr val="tx1"/>
                </a:solidFill>
                <a:latin typeface="+mn-lt"/>
                <a:ea typeface="+mn-ea"/>
                <a:cs typeface="+mn-cs"/>
              </a:rPr>
              <a:t>epidemiology also fosters a dismissal of</a:t>
            </a:r>
          </a:p>
          <a:p>
            <a:r>
              <a:rPr lang="en-US" sz="1200" b="0" i="0" u="none" strike="noStrike" kern="1200" baseline="0" dirty="0" smtClean="0">
                <a:solidFill>
                  <a:schemeClr val="tx1"/>
                </a:solidFill>
                <a:latin typeface="+mn-lt"/>
                <a:ea typeface="+mn-ea"/>
                <a:cs typeface="+mn-cs"/>
              </a:rPr>
              <a:t>social variables as causal factors in disease.</a:t>
            </a:r>
          </a:p>
          <a:p>
            <a:r>
              <a:rPr lang="en-US" sz="1200" b="0" i="0" u="none" strike="noStrike" kern="1200" baseline="0" dirty="0" smtClean="0">
                <a:solidFill>
                  <a:schemeClr val="tx1"/>
                </a:solidFill>
                <a:latin typeface="+mn-lt"/>
                <a:ea typeface="+mn-ea"/>
                <a:cs typeface="+mn-cs"/>
              </a:rPr>
              <a:t>First, as seen above, it leads to a</a:t>
            </a:r>
          </a:p>
          <a:p>
            <a:r>
              <a:rPr lang="en-US" sz="1200" b="0" i="0" u="none" strike="noStrike" kern="1200" baseline="0" dirty="0" smtClean="0">
                <a:solidFill>
                  <a:schemeClr val="tx1"/>
                </a:solidFill>
                <a:latin typeface="+mn-lt"/>
                <a:ea typeface="+mn-ea"/>
                <a:cs typeface="+mn-cs"/>
              </a:rPr>
              <a:t>consignment of sociological and anthropological</a:t>
            </a:r>
          </a:p>
          <a:p>
            <a:r>
              <a:rPr lang="en-US" sz="1200" b="0" i="0" u="none" strike="noStrike" kern="1200" baseline="0" dirty="0" smtClean="0">
                <a:solidFill>
                  <a:schemeClr val="tx1"/>
                </a:solidFill>
                <a:latin typeface="+mn-lt"/>
                <a:ea typeface="+mn-ea"/>
                <a:cs typeface="+mn-cs"/>
              </a:rPr>
              <a:t>studies to examining impacts on</a:t>
            </a:r>
          </a:p>
          <a:p>
            <a:r>
              <a:rPr lang="en-US" sz="1200" b="0" i="0" u="none" strike="noStrike" kern="1200" baseline="0" dirty="0" smtClean="0">
                <a:solidFill>
                  <a:schemeClr val="tx1"/>
                </a:solidFill>
                <a:latin typeface="+mn-lt"/>
                <a:ea typeface="+mn-ea"/>
                <a:cs typeface="+mn-cs"/>
              </a:rPr>
              <a:t>whole societies,2 and it denies that ecological</a:t>
            </a:r>
          </a:p>
          <a:p>
            <a:r>
              <a:rPr lang="en-US" sz="1200" b="0" i="0" u="none" strike="noStrike" kern="1200" baseline="0" dirty="0" smtClean="0">
                <a:solidFill>
                  <a:schemeClr val="tx1"/>
                </a:solidFill>
                <a:latin typeface="+mn-lt"/>
                <a:ea typeface="+mn-ea"/>
                <a:cs typeface="+mn-cs"/>
              </a:rPr>
              <a:t>variables can affect individual processes.</a:t>
            </a:r>
          </a:p>
          <a:p>
            <a:r>
              <a:rPr lang="en-US" sz="1200" b="0" i="0" u="none" strike="noStrike" kern="1200" baseline="0" dirty="0" smtClean="0">
                <a:solidFill>
                  <a:schemeClr val="tx1"/>
                </a:solidFill>
                <a:latin typeface="+mn-lt"/>
                <a:ea typeface="+mn-ea"/>
                <a:cs typeface="+mn-cs"/>
              </a:rPr>
              <a:t>28 Second, it reinforces an assumption</a:t>
            </a:r>
          </a:p>
          <a:p>
            <a:r>
              <a:rPr lang="en-US" sz="1200" b="0" i="0" u="none" strike="noStrike" kern="1200" baseline="0" dirty="0" smtClean="0">
                <a:solidFill>
                  <a:schemeClr val="tx1"/>
                </a:solidFill>
                <a:latin typeface="+mn-lt"/>
                <a:ea typeface="+mn-ea"/>
                <a:cs typeface="+mn-cs"/>
              </a:rPr>
              <a:t>that aggregated variables are</a:t>
            </a:r>
          </a:p>
          <a:p>
            <a:r>
              <a:rPr lang="en-US" sz="1200" b="0" i="0" u="none" strike="noStrike" kern="1200" baseline="0" dirty="0" smtClean="0">
                <a:solidFill>
                  <a:schemeClr val="tx1"/>
                </a:solidFill>
                <a:latin typeface="+mn-lt"/>
                <a:ea typeface="+mn-ea"/>
                <a:cs typeface="+mn-cs"/>
              </a:rPr>
              <a:t>substitutes for individual-level variables.</a:t>
            </a:r>
          </a:p>
          <a:p>
            <a:r>
              <a:rPr lang="en-US" sz="1200" b="0" i="0" u="none" strike="noStrike" kern="1200" baseline="0" dirty="0" smtClean="0">
                <a:solidFill>
                  <a:schemeClr val="tx1"/>
                </a:solidFill>
                <a:latin typeface="+mn-lt"/>
                <a:ea typeface="+mn-ea"/>
                <a:cs typeface="+mn-cs"/>
              </a:rPr>
              <a:t>Under such an assumption, the potential</a:t>
            </a:r>
          </a:p>
          <a:p>
            <a:r>
              <a:rPr lang="en-US" sz="1200" b="0" i="0" u="none" strike="noStrike" kern="1200" baseline="0" dirty="0" smtClean="0">
                <a:solidFill>
                  <a:schemeClr val="tx1"/>
                </a:solidFill>
                <a:latin typeface="+mn-lt"/>
                <a:ea typeface="+mn-ea"/>
                <a:cs typeface="+mn-cs"/>
              </a:rPr>
              <a:t>etiological influence of aggregate-level</a:t>
            </a:r>
          </a:p>
          <a:p>
            <a:r>
              <a:rPr lang="en-US" sz="1200" b="0" i="0" u="none" strike="noStrike" kern="1200" baseline="0" dirty="0" smtClean="0">
                <a:solidFill>
                  <a:schemeClr val="tx1"/>
                </a:solidFill>
                <a:latin typeface="+mn-lt"/>
                <a:ea typeface="+mn-ea"/>
                <a:cs typeface="+mn-cs"/>
              </a:rPr>
              <a:t>variables, distinct from the effects of the</a:t>
            </a:r>
          </a:p>
          <a:p>
            <a:r>
              <a:rPr lang="en-US" sz="1200" b="0" i="0" u="none" strike="noStrike" kern="1200" baseline="0" dirty="0" smtClean="0">
                <a:solidFill>
                  <a:schemeClr val="tx1"/>
                </a:solidFill>
                <a:latin typeface="+mn-lt"/>
                <a:ea typeface="+mn-ea"/>
                <a:cs typeface="+mn-cs"/>
              </a:rPr>
              <a:t>same measures on an individual level,</a:t>
            </a:r>
          </a:p>
          <a:p>
            <a:r>
              <a:rPr lang="en-US" sz="1200" b="0" i="0" u="none" strike="noStrike" kern="1200" baseline="0" dirty="0" smtClean="0">
                <a:solidFill>
                  <a:schemeClr val="tx1"/>
                </a:solidFill>
                <a:latin typeface="+mn-lt"/>
                <a:ea typeface="+mn-ea"/>
                <a:cs typeface="+mn-cs"/>
              </a:rPr>
              <a:t>would not be considered.</a:t>
            </a:r>
            <a:endParaRPr lang="en-US" dirty="0" smtClean="0"/>
          </a:p>
          <a:p>
            <a:endParaRPr lang="en-US" dirty="0" smtClean="0"/>
          </a:p>
          <a:p>
            <a:r>
              <a:rPr lang="en-US" dirty="0" smtClean="0"/>
              <a:t>http://www.ete-online.com/content/11/1/18</a:t>
            </a:r>
          </a:p>
          <a:p>
            <a:endParaRPr lang="en-US" dirty="0" smtClean="0"/>
          </a:p>
          <a:p>
            <a:r>
              <a:rPr lang="en-US" dirty="0" smtClean="0">
                <a:effectLst/>
              </a:rPr>
              <a:t>ecological study design may also be </a:t>
            </a:r>
            <a:r>
              <a:rPr lang="en-US" dirty="0" err="1" smtClean="0">
                <a:effectLst/>
              </a:rPr>
              <a:t>utilised</a:t>
            </a:r>
            <a:r>
              <a:rPr lang="en-US" dirty="0" smtClean="0">
                <a:effectLst/>
              </a:rPr>
              <a:t> when the underlying question regards individuals, such as when one is interested in the effects of air quality on health. In this context, ecological studies are potentially susceptible to the “ecological fallacy”; biases that may occur when an observed relationship between aggregated variables differs from the true, i.e. causal, association at an individual level [</a:t>
            </a:r>
            <a:r>
              <a:rPr lang="en-US" dirty="0" smtClean="0">
                <a:effectLst/>
                <a:hlinkClick r:id="rId3" action="ppaction://hlinkfile"/>
              </a:rPr>
              <a:t>2</a:t>
            </a:r>
            <a:r>
              <a:rPr lang="en-US" dirty="0" smtClean="0">
                <a:effectLst/>
              </a:rPr>
              <a:t>]. Indeed, since Robinson in 1950 showed that correlations on an individual level can differ markedly from those on an aggregate, ecological level, epidemiological textbooks, papers and courses have warned us about the dangers of this ecological fallacy [</a:t>
            </a:r>
            <a:r>
              <a:rPr lang="en-US" dirty="0" smtClean="0">
                <a:effectLst/>
                <a:hlinkClick r:id="rId4" action="ppaction://hlinkfile"/>
              </a:rPr>
              <a:t>3</a:t>
            </a:r>
            <a:r>
              <a:rPr lang="en-US" dirty="0" smtClean="0">
                <a:effectLst/>
              </a:rPr>
              <a:t>,</a:t>
            </a:r>
            <a:r>
              <a:rPr lang="en-US" dirty="0" smtClean="0">
                <a:effectLst/>
                <a:hlinkClick r:id="rId5" action="ppaction://hlinkfile"/>
              </a:rPr>
              <a:t>4</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66</a:t>
            </a:fld>
            <a:endParaRPr lang="en-US"/>
          </a:p>
        </p:txBody>
      </p:sp>
    </p:spTree>
    <p:extLst>
      <p:ext uri="{BB962C8B-B14F-4D97-AF65-F5344CB8AC3E}">
        <p14:creationId xmlns:p14="http://schemas.microsoft.com/office/powerpoint/2010/main" val="2213843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endParaRPr lang="en-US" altLang="en-US" dirty="0" smtClean="0">
              <a:latin typeface="Arial" pitchFamily="34" charset="0"/>
            </a:endParaRPr>
          </a:p>
        </p:txBody>
      </p:sp>
      <p:sp>
        <p:nvSpPr>
          <p:cNvPr id="6042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25268" indent="-278949" eaLnBrk="0" hangingPunct="0">
              <a:defRPr>
                <a:solidFill>
                  <a:schemeClr val="tx1"/>
                </a:solidFill>
                <a:latin typeface="Arial" pitchFamily="34" charset="0"/>
              </a:defRPr>
            </a:lvl2pPr>
            <a:lvl3pPr marL="1115797" indent="-223159" eaLnBrk="0" hangingPunct="0">
              <a:defRPr>
                <a:solidFill>
                  <a:schemeClr val="tx1"/>
                </a:solidFill>
                <a:latin typeface="Arial" pitchFamily="34" charset="0"/>
              </a:defRPr>
            </a:lvl3pPr>
            <a:lvl4pPr marL="1562115" indent="-223159" eaLnBrk="0" hangingPunct="0">
              <a:defRPr>
                <a:solidFill>
                  <a:schemeClr val="tx1"/>
                </a:solidFill>
                <a:latin typeface="Arial" pitchFamily="34" charset="0"/>
              </a:defRPr>
            </a:lvl4pPr>
            <a:lvl5pPr marL="2008434" indent="-223159" eaLnBrk="0" hangingPunct="0">
              <a:defRPr>
                <a:solidFill>
                  <a:schemeClr val="tx1"/>
                </a:solidFill>
                <a:latin typeface="Arial" pitchFamily="34" charset="0"/>
              </a:defRPr>
            </a:lvl5pPr>
            <a:lvl6pPr marL="2454753" indent="-223159" eaLnBrk="0" fontAlgn="base" hangingPunct="0">
              <a:spcBef>
                <a:spcPct val="0"/>
              </a:spcBef>
              <a:spcAft>
                <a:spcPct val="0"/>
              </a:spcAft>
              <a:defRPr>
                <a:solidFill>
                  <a:schemeClr val="tx1"/>
                </a:solidFill>
                <a:latin typeface="Arial" pitchFamily="34" charset="0"/>
              </a:defRPr>
            </a:lvl6pPr>
            <a:lvl7pPr marL="2901071" indent="-223159" eaLnBrk="0" fontAlgn="base" hangingPunct="0">
              <a:spcBef>
                <a:spcPct val="0"/>
              </a:spcBef>
              <a:spcAft>
                <a:spcPct val="0"/>
              </a:spcAft>
              <a:defRPr>
                <a:solidFill>
                  <a:schemeClr val="tx1"/>
                </a:solidFill>
                <a:latin typeface="Arial" pitchFamily="34" charset="0"/>
              </a:defRPr>
            </a:lvl7pPr>
            <a:lvl8pPr marL="3347390" indent="-223159" eaLnBrk="0" fontAlgn="base" hangingPunct="0">
              <a:spcBef>
                <a:spcPct val="0"/>
              </a:spcBef>
              <a:spcAft>
                <a:spcPct val="0"/>
              </a:spcAft>
              <a:defRPr>
                <a:solidFill>
                  <a:schemeClr val="tx1"/>
                </a:solidFill>
                <a:latin typeface="Arial" pitchFamily="34" charset="0"/>
              </a:defRPr>
            </a:lvl8pPr>
            <a:lvl9pPr marL="3793708" indent="-223159" eaLnBrk="0" fontAlgn="base" hangingPunct="0">
              <a:spcBef>
                <a:spcPct val="0"/>
              </a:spcBef>
              <a:spcAft>
                <a:spcPct val="0"/>
              </a:spcAft>
              <a:defRPr>
                <a:solidFill>
                  <a:schemeClr val="tx1"/>
                </a:solidFill>
                <a:latin typeface="Arial" pitchFamily="34" charset="0"/>
              </a:defRPr>
            </a:lvl9pPr>
          </a:lstStyle>
          <a:p>
            <a:pPr eaLnBrk="1" hangingPunct="1"/>
            <a:fld id="{D2BE7778-5CBE-46ED-86DB-81A1E0E76438}" type="slidenum">
              <a:rPr lang="en-US" altLang="en-US" smtClean="0"/>
              <a:pPr eaLnBrk="1" hangingPunct="1"/>
              <a:t>68</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dirty="0" smtClean="0"/>
              <a:t>Also so objective</a:t>
            </a:r>
            <a:r>
              <a:rPr lang="en-US" altLang="en-US" baseline="0" dirty="0" smtClean="0"/>
              <a:t> evidence…</a:t>
            </a:r>
            <a:endParaRPr lang="en-US" altLang="en-US" dirty="0" smtClean="0"/>
          </a:p>
        </p:txBody>
      </p:sp>
      <p:sp>
        <p:nvSpPr>
          <p:cNvPr id="829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C6772A-234F-417B-8468-60C2BF3DE80D}" type="slidenum">
              <a:rPr lang="en-US" altLang="en-US" smtClean="0">
                <a:solidFill>
                  <a:prstClr val="black"/>
                </a:solidFill>
              </a:rPr>
              <a:pPr eaLnBrk="1" hangingPunct="1"/>
              <a:t>69</a:t>
            </a:fld>
            <a:endParaRPr lang="en-US" altLang="en-US" smtClean="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E03E0C47-C879-4018-BBAD-0D25708AAD7E}" type="slidenum">
              <a:rPr lang="en-US" altLang="en-US" smtClean="0">
                <a:solidFill>
                  <a:prstClr val="black"/>
                </a:solidFill>
              </a:rPr>
              <a:pPr eaLnBrk="1" hangingPunct="1"/>
              <a:t>70</a:t>
            </a:fld>
            <a:endParaRPr lang="en-US" alt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And these are the low SES patients</a:t>
            </a:r>
          </a:p>
          <a:p>
            <a:pPr eaLnBrk="1" hangingPunct="1"/>
            <a:endParaRPr lang="en-US" altLang="en-US" smtClean="0"/>
          </a:p>
          <a:p>
            <a:pPr eaLnBrk="1" hangingPunct="1"/>
            <a:r>
              <a:rPr lang="en-US" altLang="en-US" smtClean="0"/>
              <a:t>As you can imagine, planning and directing these videos, including the hiring of actresses as a challenge for someone with no background in this area, so it was definitely a learning experience.</a:t>
            </a:r>
          </a:p>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730D4C60-9A5A-4757-939E-C11FBF5DB014}" type="slidenum">
              <a:rPr lang="en-US" altLang="en-US" smtClean="0">
                <a:solidFill>
                  <a:prstClr val="black"/>
                </a:solidFill>
              </a:rPr>
              <a:pPr eaLnBrk="1" hangingPunct="1"/>
              <a:t>71</a:t>
            </a:fld>
            <a:endParaRPr lang="en-US" altLang="en-US" smtClean="0">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We interpreted this to indicate concern about pid in this group</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leads into the fact that you have to understand the nuance of your results in</a:t>
            </a:r>
            <a:r>
              <a:rPr lang="en-US" baseline="0" dirty="0" smtClean="0"/>
              <a:t> order to be able to understand how to act on them to make a difference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8CE332-6E9C-4D11-9F5B-65AA288B18B8}" type="slidenum">
              <a:rPr lang="en-US" smtClean="0"/>
              <a:t>73</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be multilevel</a:t>
            </a:r>
          </a:p>
          <a:p>
            <a:r>
              <a:rPr lang="en-US" baseline="0" dirty="0" smtClean="0"/>
              <a:t>Keep you from flogging the individual in a way that won’t m </a:t>
            </a:r>
            <a:r>
              <a:rPr lang="en-US" baseline="0" dirty="0" err="1" smtClean="0"/>
              <a:t>ake</a:t>
            </a:r>
            <a:r>
              <a:rPr lang="en-US" baseline="0" dirty="0" smtClean="0"/>
              <a:t> a difference</a:t>
            </a:r>
          </a:p>
          <a:p>
            <a:r>
              <a:rPr lang="en-US" baseline="0" dirty="0" err="1" smtClean="0"/>
              <a:t>i.E</a:t>
            </a:r>
            <a:r>
              <a:rPr lang="en-US" baseline="0" dirty="0" smtClean="0"/>
              <a:t> admissions for hypoglycemia associated with running out of money</a:t>
            </a:r>
          </a:p>
          <a:p>
            <a:r>
              <a:rPr lang="en-US" dirty="0" smtClean="0"/>
              <a:t>http://www.ncbi.nlm.nih.gov/pubmed/24395943</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74</a:t>
            </a:fld>
            <a:endParaRPr lang="en-US"/>
          </a:p>
        </p:txBody>
      </p:sp>
    </p:spTree>
    <p:extLst>
      <p:ext uri="{BB962C8B-B14F-4D97-AF65-F5344CB8AC3E}">
        <p14:creationId xmlns:p14="http://schemas.microsoft.com/office/powerpoint/2010/main" val="13488422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http://www.cdc.gov/pcd/issues/2009/jul/09_0013.htm</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77</a:t>
            </a:fld>
            <a:endParaRPr lang="en-US"/>
          </a:p>
        </p:txBody>
      </p:sp>
    </p:spTree>
    <p:extLst>
      <p:ext uri="{BB962C8B-B14F-4D97-AF65-F5344CB8AC3E}">
        <p14:creationId xmlns:p14="http://schemas.microsoft.com/office/powerpoint/2010/main" val="358760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35EF0A6-C9D3-4476-9555-9246E71601B5}" type="slidenum">
              <a:rPr lang="en-US" altLang="en-US" smtClean="0">
                <a:latin typeface="Arial" pitchFamily="34" charset="0"/>
              </a:rPr>
              <a:pPr/>
              <a:t>7</a:t>
            </a:fld>
            <a:endParaRPr lang="en-US" altLang="en-US" smtClean="0">
              <a:latin typeface="Arial" pitchFamily="34"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b="1" smtClean="0">
                <a:latin typeface="Arial" pitchFamily="34" charset="0"/>
              </a:rPr>
              <a:t>Updated 6/2/08 by SB.</a:t>
            </a:r>
          </a:p>
          <a:p>
            <a:pPr eaLnBrk="1" hangingPunct="1">
              <a:lnSpc>
                <a:spcPct val="80000"/>
              </a:lnSpc>
            </a:pPr>
            <a:r>
              <a:rPr lang="en-US" altLang="en-US" sz="800" b="1" smtClean="0">
                <a:latin typeface="Arial" pitchFamily="34" charset="0"/>
              </a:rPr>
              <a:t>Age-Adjusted Death Rates per 100,000 Persons by Race, and Hispanic Origin for Human Immunodeficiency Virus (HIV) Disease: U.S., 2002</a:t>
            </a:r>
            <a:endParaRPr lang="en-US" altLang="en-US" sz="800" smtClean="0">
              <a:latin typeface="Arial" pitchFamily="34" charset="0"/>
            </a:endParaRPr>
          </a:p>
          <a:p>
            <a:pPr eaLnBrk="1" hangingPunct="1">
              <a:lnSpc>
                <a:spcPct val="80000"/>
              </a:lnSpc>
            </a:pPr>
            <a:r>
              <a:rPr lang="en-US" altLang="en-US" sz="800" smtClean="0">
                <a:latin typeface="Arial" pitchFamily="34" charset="0"/>
              </a:rPr>
              <a:t>The HIV/AIDS epidemic is a health crisis for African Americans. In 2001, HIV/AIDS was among the top three causes of death for African American men aged 25–54 years and among the top 4 causes of death for African American women aged 20–54 years. It was the number one cause of death for African American women aged 25–34 years. (18) </a:t>
            </a:r>
          </a:p>
          <a:p>
            <a:pPr eaLnBrk="1" hangingPunct="1">
              <a:lnSpc>
                <a:spcPct val="80000"/>
              </a:lnSpc>
            </a:pPr>
            <a:endParaRPr lang="en-US" altLang="en-US" sz="800" smtClean="0">
              <a:latin typeface="Arial" pitchFamily="34" charset="0"/>
            </a:endParaRPr>
          </a:p>
          <a:p>
            <a:pPr eaLnBrk="1" hangingPunct="1">
              <a:lnSpc>
                <a:spcPct val="80000"/>
              </a:lnSpc>
            </a:pPr>
            <a:r>
              <a:rPr lang="en-US" altLang="en-US" sz="800" smtClean="0">
                <a:latin typeface="Arial" pitchFamily="34" charset="0"/>
              </a:rPr>
              <a:t>According to the 2000 Census, African Americans make up 12.3% of the U.S. population. However, they have accounted for 368,169 (40%) of the 929,985 estimated AIDS cases diagnosed since the epidemic began.  During 2000–2003, HIV/AIDS rates for African American females were 19 times the rates for white females and 5 times the rates for Hispanic females.  Rates for African American males were 7 times those for non-Hispanic white males and 3 times those for Hispanic males. (18)</a:t>
            </a:r>
          </a:p>
          <a:p>
            <a:pPr eaLnBrk="1" hangingPunct="1">
              <a:lnSpc>
                <a:spcPct val="80000"/>
              </a:lnSpc>
            </a:pPr>
            <a:endParaRPr lang="en-US" altLang="en-US" sz="800" smtClean="0">
              <a:latin typeface="Arial" pitchFamily="34" charset="0"/>
            </a:endParaRPr>
          </a:p>
          <a:p>
            <a:pPr eaLnBrk="1" hangingPunct="1">
              <a:lnSpc>
                <a:spcPct val="80000"/>
              </a:lnSpc>
            </a:pPr>
            <a:r>
              <a:rPr lang="en-US" altLang="en-US" sz="800" b="1" smtClean="0">
                <a:latin typeface="Arial" pitchFamily="34" charset="0"/>
              </a:rPr>
              <a:t>Causes for the Disparity:</a:t>
            </a:r>
          </a:p>
          <a:p>
            <a:pPr eaLnBrk="1" hangingPunct="1">
              <a:lnSpc>
                <a:spcPct val="80000"/>
              </a:lnSpc>
            </a:pPr>
            <a:r>
              <a:rPr lang="en-US" altLang="en-US" sz="800" smtClean="0">
                <a:latin typeface="Arial" pitchFamily="34" charset="0"/>
              </a:rPr>
              <a:t>--According to a recent study of HIV infected and noninfected African American men who have sex with men (MSM), approximately 20% of the study participants reported having had a female sex partner during the preceding 12 months. In another study of HIV-infected persons, 34% of African American MSM reported having had sex with women, even though only 6% of African American women reported having had sex with a bisexual man. </a:t>
            </a:r>
          </a:p>
          <a:p>
            <a:pPr eaLnBrk="1" hangingPunct="1">
              <a:lnSpc>
                <a:spcPct val="80000"/>
              </a:lnSpc>
            </a:pPr>
            <a:r>
              <a:rPr lang="en-US" altLang="en-US" sz="800" smtClean="0">
                <a:latin typeface="Arial" pitchFamily="34" charset="0"/>
              </a:rPr>
              <a:t>--Injection drug use is the 2nd leading cause of HIV infection for African American women and the 3rd leading cause of HIV infection for African American men. </a:t>
            </a:r>
          </a:p>
          <a:p>
            <a:pPr eaLnBrk="1" hangingPunct="1">
              <a:lnSpc>
                <a:spcPct val="80000"/>
              </a:lnSpc>
            </a:pPr>
            <a:r>
              <a:rPr lang="en-US" altLang="en-US" sz="800" smtClean="0">
                <a:latin typeface="Arial" pitchFamily="34" charset="0"/>
              </a:rPr>
              <a:t>-- The highest rates of sexually transmitted diseases (STDs) are those for African Americans. In 2003, African Americans were 20 times as likely as whites to have gonorrhea and 5.2 times as likely to have syphilis. Partly because of physical changes caused by STDs, including genital lesions that can serve as an entry point for HIV, the presence of certain STDs can increase one’s chances of contracting HIV by 3- to 5-fold. Similarly, a person who is coinfected has a greater chance of spreading HIV to others </a:t>
            </a:r>
          </a:p>
          <a:p>
            <a:pPr eaLnBrk="1" hangingPunct="1">
              <a:lnSpc>
                <a:spcPct val="80000"/>
              </a:lnSpc>
            </a:pPr>
            <a:r>
              <a:rPr lang="en-US" altLang="en-US" sz="800" smtClean="0">
                <a:latin typeface="Arial" pitchFamily="34" charset="0"/>
              </a:rPr>
              <a:t>-- Studies show that a significant number of African American MSM identify themselves as heterosexual.  As a result, they may not relate to prevention messages crafted for men who identify themselves as homosexual. </a:t>
            </a:r>
          </a:p>
          <a:p>
            <a:pPr eaLnBrk="1" hangingPunct="1">
              <a:lnSpc>
                <a:spcPct val="80000"/>
              </a:lnSpc>
            </a:pPr>
            <a:r>
              <a:rPr lang="en-US" altLang="en-US" sz="800" smtClean="0">
                <a:latin typeface="Arial" pitchFamily="34" charset="0"/>
              </a:rPr>
              <a:t>-- Nearly 1 in 4 African Americans lives in poverty. Studies have found an association between higher AIDS incidence and lower income. The socioeconomic problems associated with poverty, including limited access to high-quality health care and HIV prevention education, directly or indirectly increase HIV risk. A recent study of HIV transmission among African American women in North Carolina found that women with HIV infection were more likely than noninfected women to be unemployed, receive public assistance, have had 20 or more lifetime sexual partners, have a lifetime history of genital herpes infection, have used crack or cocaine, or have traded sex for drugs, money, or shelter. (18)</a:t>
            </a:r>
          </a:p>
          <a:p>
            <a:pPr eaLnBrk="1" hangingPunct="1">
              <a:lnSpc>
                <a:spcPct val="80000"/>
              </a:lnSpc>
            </a:pPr>
            <a:endParaRPr lang="en-US" altLang="en-US" sz="800" smtClean="0">
              <a:latin typeface="Arial" pitchFamily="34" charset="0"/>
            </a:endParaRPr>
          </a:p>
          <a:p>
            <a:pPr eaLnBrk="1" hangingPunct="1">
              <a:lnSpc>
                <a:spcPct val="80000"/>
              </a:lnSpc>
            </a:pPr>
            <a:r>
              <a:rPr lang="en-US" altLang="en-US" sz="800" smtClean="0">
                <a:latin typeface="Arial" pitchFamily="34" charset="0"/>
              </a:rPr>
              <a:t>Slide source (9)</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Influeneced</a:t>
            </a:r>
            <a:r>
              <a:rPr lang="en-US" baseline="0" dirty="0" smtClean="0"/>
              <a:t> by patient </a:t>
            </a:r>
            <a:r>
              <a:rPr lang="en-US" baseline="0" dirty="0" err="1" smtClean="0"/>
              <a:t>ses</a:t>
            </a:r>
            <a:r>
              <a:rPr lang="en-US" baseline="0" dirty="0" smtClean="0"/>
              <a:t>, racism etc. </a:t>
            </a:r>
            <a:endParaRPr lang="en-US" dirty="0" smtClean="0"/>
          </a:p>
          <a:p>
            <a:endParaRPr lang="en-US" dirty="0" smtClean="0"/>
          </a:p>
          <a:p>
            <a:r>
              <a:rPr lang="en-US" dirty="0" smtClean="0"/>
              <a:t>As a step in the direction of more complete understanding of how specific social determinants affect specific disease risks, the Institute of Medicine in April </a:t>
            </a:r>
            <a:r>
              <a:rPr lang="en-US" dirty="0" smtClean="0">
                <a:hlinkClick r:id="rId3"/>
              </a:rPr>
              <a:t>released a report</a:t>
            </a:r>
            <a:r>
              <a:rPr lang="en-US" dirty="0" smtClean="0"/>
              <a:t> on what information might be gathered in electronic health records to measure social determinants and the proposed process of measurement in order to connect clinical information with social determinant information. </a:t>
            </a:r>
          </a:p>
          <a:p>
            <a:r>
              <a:rPr lang="en-US" dirty="0" smtClean="0"/>
              <a:t>The IOM workgroup identified 17 domains based on available evidence of the association to health, usefulness (how a measure might inform a decision), ability to develop a standard score, sensitivity (how likely patient would be to share) and whether or not the data would be available from another source. They include socio-demographic indicators (gender, race/ethnicity, place of birth, financial/job/home security), psychological indicators (stress, depression, anxiety), behavioral indicators (nutrition patterns, lifestyle, smoking) and individual-level social connections (being part of a "group," such as church, community groups).  </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80</a:t>
            </a:fld>
            <a:endParaRPr lang="en-US"/>
          </a:p>
        </p:txBody>
      </p:sp>
    </p:spTree>
    <p:extLst>
      <p:ext uri="{BB962C8B-B14F-4D97-AF65-F5344CB8AC3E}">
        <p14:creationId xmlns:p14="http://schemas.microsoft.com/office/powerpoint/2010/main" val="39821655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argue that contextual</a:t>
            </a:r>
            <a:r>
              <a:rPr lang="en-US" baseline="0" dirty="0" smtClean="0"/>
              <a:t> factors are not adequately considered here, but as long as aware of the broader ecological perspective this can be useful</a:t>
            </a:r>
          </a:p>
          <a:p>
            <a:pPr marL="171450" indent="-171450">
              <a:buFontTx/>
              <a:buChar char="-"/>
            </a:pPr>
            <a:r>
              <a:rPr lang="en-US" baseline="0" dirty="0" smtClean="0"/>
              <a:t>Note that there is increasing emphasis on the fact that health care systems can engage with issues of social determinants</a:t>
            </a:r>
          </a:p>
          <a:p>
            <a:pPr marL="171450" indent="-171450">
              <a:buFontTx/>
              <a:buChar char="-"/>
            </a:pPr>
            <a:r>
              <a:rPr lang="en-US" baseline="0" dirty="0" smtClean="0"/>
              <a:t>Address this in the intervention lecture - http://archinte.jamanetwork.com/article.aspx?articleid=1682357</a:t>
            </a:r>
          </a:p>
          <a:p>
            <a:pPr marL="171450" indent="-171450">
              <a:buFontTx/>
              <a:buChar char="-"/>
            </a:pPr>
            <a:endParaRPr lang="en-US" baseline="0" dirty="0" smtClean="0"/>
          </a:p>
          <a:p>
            <a:pPr marL="171450" indent="-171450">
              <a:buFontTx/>
              <a:buChar char="-"/>
            </a:pPr>
            <a:r>
              <a:rPr lang="en-US" baseline="0" dirty="0" smtClean="0"/>
              <a:t>Introduce the idea of health care disparities here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82</a:t>
            </a:fld>
            <a:endParaRPr lang="en-US"/>
          </a:p>
        </p:txBody>
      </p:sp>
    </p:spTree>
    <p:extLst>
      <p:ext uri="{BB962C8B-B14F-4D97-AF65-F5344CB8AC3E}">
        <p14:creationId xmlns:p14="http://schemas.microsoft.com/office/powerpoint/2010/main" val="3639904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83</a:t>
            </a:fld>
            <a:endParaRPr lang="en-US"/>
          </a:p>
        </p:txBody>
      </p:sp>
    </p:spTree>
    <p:extLst>
      <p:ext uri="{BB962C8B-B14F-4D97-AF65-F5344CB8AC3E}">
        <p14:creationId xmlns:p14="http://schemas.microsoft.com/office/powerpoint/2010/main" val="36766622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84</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86</a:t>
            </a:fld>
            <a:endParaRPr lang="en-US"/>
          </a:p>
        </p:txBody>
      </p:sp>
    </p:spTree>
    <p:extLst>
      <p:ext uri="{BB962C8B-B14F-4D97-AF65-F5344CB8AC3E}">
        <p14:creationId xmlns:p14="http://schemas.microsoft.com/office/powerpoint/2010/main" val="304276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10E047B-3E15-4136-8A9A-BBE442C06C55}" type="slidenum">
              <a:rPr lang="en-US" altLang="en-US" smtClean="0">
                <a:latin typeface="Arial" pitchFamily="34" charset="0"/>
              </a:rPr>
              <a:pPr/>
              <a:t>8</a:t>
            </a:fld>
            <a:endParaRPr lang="en-US" altLang="en-US" smtClean="0">
              <a:latin typeface="Arial" pitchFamily="34"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b="1" smtClean="0">
                <a:latin typeface="Arial" pitchFamily="34" charset="0"/>
              </a:rPr>
              <a:t>Updated 6/2/08 by SB.</a:t>
            </a:r>
          </a:p>
          <a:p>
            <a:pPr eaLnBrk="1" hangingPunct="1"/>
            <a:r>
              <a:rPr lang="en-US" altLang="en-US" sz="800" b="1" smtClean="0">
                <a:latin typeface="Arial" pitchFamily="34" charset="0"/>
              </a:rPr>
              <a:t>Age-Adjusted Case Rates Per 100,000 Persons by Race/Ethnicity for Tuberculosis (TB): U.S., 2001</a:t>
            </a:r>
          </a:p>
          <a:p>
            <a:pPr eaLnBrk="1" hangingPunct="1"/>
            <a:r>
              <a:rPr lang="en-US" altLang="en-US" sz="800" smtClean="0">
                <a:latin typeface="Arial" pitchFamily="34" charset="0"/>
              </a:rPr>
              <a:t>Asian Americans and Pacific Islanders (AAPIs) are 2.4 times as likely to have Tuberculosis (TB) as African Americans, and 5.8 times as likely as all races. (JW)  </a:t>
            </a:r>
          </a:p>
          <a:p>
            <a:pPr eaLnBrk="1" hangingPunct="1"/>
            <a:endParaRPr lang="en-US" altLang="en-US" sz="800" smtClean="0">
              <a:latin typeface="Arial" pitchFamily="34" charset="0"/>
            </a:endParaRPr>
          </a:p>
          <a:p>
            <a:pPr eaLnBrk="1" hangingPunct="1"/>
            <a:r>
              <a:rPr lang="en-US" altLang="en-US" sz="800" smtClean="0">
                <a:latin typeface="Arial" pitchFamily="34" charset="0"/>
              </a:rPr>
              <a:t>Several important factors likely contribute to the disproportionate burden of TB in minorities.  In foreign-born persons from countries where TB is common, TB disease may result from infection acquired in the country of origin.  In racial and ethnic minorities, unequal distribution of TB risk factors, such as HIV infection, may also contribute to increased exposure to TB or to an increased risk of developing TB once infected with M. tuberculosis.  However, much of the increased risk of TB in minorities has been linked to lower socioeconomic status and the effects of crowding, particularly among U.S.-born persons. (14)</a:t>
            </a:r>
          </a:p>
          <a:p>
            <a:pPr eaLnBrk="1" hangingPunct="1"/>
            <a:endParaRPr lang="en-US" altLang="en-US" sz="800" smtClean="0">
              <a:latin typeface="Arial" pitchFamily="34" charset="0"/>
            </a:endParaRPr>
          </a:p>
          <a:p>
            <a:pPr eaLnBrk="1" hangingPunct="1"/>
            <a:r>
              <a:rPr lang="en-US" altLang="en-US" sz="800" smtClean="0">
                <a:latin typeface="Arial" pitchFamily="34" charset="0"/>
              </a:rPr>
              <a:t>Slide source (15) </a:t>
            </a:r>
          </a:p>
          <a:p>
            <a:pPr eaLnBrk="1" hangingPunct="1"/>
            <a:r>
              <a:rPr lang="en-US" altLang="en-US" sz="800" b="1" smtClean="0">
                <a:latin typeface="Arial" pitchFamily="34" charset="0"/>
              </a:rPr>
              <a:t>Source:</a:t>
            </a:r>
            <a:r>
              <a:rPr lang="en-US" altLang="en-US" sz="800" smtClean="0">
                <a:latin typeface="Arial" pitchFamily="34" charset="0"/>
              </a:rPr>
              <a:t> CDC, MMWR, March 21, 2008 / 57(11);281-285, Trends in TB, US, 2007, Table:  </a:t>
            </a:r>
            <a:r>
              <a:rPr lang="en-US" altLang="en-US" sz="800" smtClean="0">
                <a:latin typeface="Arial" pitchFamily="34" charset="0"/>
                <a:hlinkClick r:id="rId3"/>
              </a:rPr>
              <a:t>http://www.cdc.gov/mmwr/preview/mmwrhtml/mm5711a2.htm</a:t>
            </a:r>
            <a:r>
              <a:rPr lang="en-US" altLang="en-US" sz="800" smtClean="0">
                <a:latin typeface="Arial" pitchFamily="34" charset="0"/>
              </a:rPr>
              <a:t> </a:t>
            </a:r>
          </a:p>
          <a:p>
            <a:pPr eaLnBrk="1" hangingPunct="1"/>
            <a:endParaRPr lang="en-US" altLang="en-US" sz="8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062AC8-0B45-41DD-BC47-DD6A19AB619E}" type="slidenum">
              <a:rPr lang="en-US" altLang="en-US" smtClean="0">
                <a:latin typeface="Arial" pitchFamily="34" charset="0"/>
              </a:rPr>
              <a:pPr/>
              <a:t>9</a:t>
            </a:fld>
            <a:endParaRPr lang="en-US" altLang="en-US" smtClean="0">
              <a:latin typeface="Arial" pitchFamily="34"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800" b="1" smtClean="0">
                <a:latin typeface="Arial" pitchFamily="34" charset="0"/>
              </a:rPr>
              <a:t>Updated 6/2/08 by SB.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a:t>
            </a:r>
            <a:r>
              <a:rPr lang="en-US" baseline="0" dirty="0" smtClean="0"/>
              <a:t> talk a bit more in a second about why less common</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326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4/8/2015</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4/8/2015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4/8/2015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4/8/2015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4/8/2015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lIns="82058" tIns="41029" rIns="82058" bIns="41029"/>
          <a:lstStyle/>
          <a:p>
            <a:r>
              <a:rPr lang="en-US"/>
              <a:t>Click to edit Master title style</a:t>
            </a:r>
          </a:p>
        </p:txBody>
      </p:sp>
    </p:spTree>
    <p:extLst>
      <p:ext uri="{BB962C8B-B14F-4D97-AF65-F5344CB8AC3E}">
        <p14:creationId xmlns:p14="http://schemas.microsoft.com/office/powerpoint/2010/main" val="1561343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4/8/2015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4/8/2015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4/8/2015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pPr>
                <a:defRPr/>
              </a:pPr>
              <a:t>‹#›</a:t>
            </a:fld>
            <a:endParaRPr lang="en-US"/>
          </a:p>
        </p:txBody>
      </p:sp>
    </p:spTree>
    <p:extLst>
      <p:ext uri="{BB962C8B-B14F-4D97-AF65-F5344CB8AC3E}">
        <p14:creationId xmlns:p14="http://schemas.microsoft.com/office/powerpoint/2010/main" val="205391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4/8/2015</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4/8/2015</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4/8/2015</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4/8/2015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4/8/2015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4/8/2015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4/8/2015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fontAlgn="base">
              <a:spcBef>
                <a:spcPct val="0"/>
              </a:spcBef>
              <a:spcAft>
                <a:spcPct val="0"/>
              </a:spcAft>
              <a:defRPr/>
            </a:pPr>
            <a:fld id="{5884051E-9D28-4C97-ADB1-223A01D6F1A8}"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1474820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36906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332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pPr>
                <a:defRPr/>
              </a:pPr>
              <a:t>‹#›</a:t>
            </a:fld>
            <a:endParaRPr lang="en-US"/>
          </a:p>
        </p:txBody>
      </p:sp>
    </p:spTree>
    <p:extLst>
      <p:ext uri="{BB962C8B-B14F-4D97-AF65-F5344CB8AC3E}">
        <p14:creationId xmlns:p14="http://schemas.microsoft.com/office/powerpoint/2010/main" val="3140010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0555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2209800"/>
            <a:ext cx="7848600" cy="2773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76B32D1-F213-4CE4-8979-2CD915088B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22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4/8/2015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4/8/2015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4/8/2015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4/8/2015</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4/8/2015</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10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smtClean="0"/>
              <a:t>Department of </a:t>
            </a:r>
          </a:p>
          <a:p>
            <a:pPr algn="ctr">
              <a:defRPr/>
            </a:pPr>
            <a:r>
              <a:rPr lang="en-US" altLang="en-US" sz="3200" b="1" dirty="0" smtClean="0"/>
              <a:t>Family &amp; Community Medicine</a:t>
            </a:r>
          </a:p>
          <a:p>
            <a:pPr algn="ctr">
              <a:defRPr/>
            </a:pPr>
            <a:endParaRPr lang="en-US" altLang="en-US" sz="1000" b="1" dirty="0" smtClean="0"/>
          </a:p>
          <a:p>
            <a:pPr algn="ctr">
              <a:defRPr/>
            </a:pPr>
            <a:r>
              <a:rPr lang="en-US" altLang="en-US" b="1" dirty="0" smtClean="0"/>
              <a:t>University of California, </a:t>
            </a:r>
          </a:p>
          <a:p>
            <a:pPr algn="ctr">
              <a:defRPr/>
            </a:pPr>
            <a:r>
              <a:rPr lang="en-US" altLang="en-US" b="1" dirty="0" smtClean="0"/>
              <a:t>San Francisco</a:t>
            </a:r>
          </a:p>
        </p:txBody>
      </p:sp>
      <p:pic>
        <p:nvPicPr>
          <p:cNvPr id="10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 id="2147484246" r:id="rId2"/>
    <p:sldLayoutId id="2147484247" r:id="rId3"/>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205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54"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45"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103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smtClean="0">
                <a:solidFill>
                  <a:prstClr val="black"/>
                </a:solidFill>
              </a:rPr>
              <a:t>Department of </a:t>
            </a:r>
          </a:p>
          <a:p>
            <a:pPr algn="ctr">
              <a:defRPr/>
            </a:pPr>
            <a:r>
              <a:rPr lang="en-US" altLang="en-US" sz="3200" b="1" dirty="0" smtClean="0">
                <a:solidFill>
                  <a:prstClr val="black"/>
                </a:solidFill>
              </a:rPr>
              <a:t>Family &amp; Community Medicine</a:t>
            </a:r>
          </a:p>
          <a:p>
            <a:pPr algn="ctr">
              <a:defRPr/>
            </a:pPr>
            <a:endParaRPr lang="en-US" altLang="en-US" sz="1000" b="1" dirty="0" smtClean="0">
              <a:solidFill>
                <a:prstClr val="black"/>
              </a:solidFill>
            </a:endParaRPr>
          </a:p>
          <a:p>
            <a:pPr algn="ctr">
              <a:defRPr/>
            </a:pPr>
            <a:r>
              <a:rPr lang="en-US" altLang="en-US" b="1" dirty="0" smtClean="0">
                <a:solidFill>
                  <a:prstClr val="black"/>
                </a:solidFill>
              </a:rPr>
              <a:t>University of California, </a:t>
            </a:r>
          </a:p>
          <a:p>
            <a:pPr algn="ctr">
              <a:defRPr/>
            </a:pPr>
            <a:r>
              <a:rPr lang="en-US" altLang="en-US" b="1" dirty="0" smtClean="0">
                <a:solidFill>
                  <a:prstClr val="black"/>
                </a:solidFill>
              </a:rPr>
              <a:t>San Francisco</a:t>
            </a:r>
          </a:p>
        </p:txBody>
      </p:sp>
      <p:pic>
        <p:nvPicPr>
          <p:cNvPr id="10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222099"/>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mlDrawing" Target="../drawings/vmlDrawing10.vml"/><Relationship Id="rId5" Type="http://schemas.openxmlformats.org/officeDocument/2006/relationships/image" Target="../media/image14.png"/><Relationship Id="rId4" Type="http://schemas.openxmlformats.org/officeDocument/2006/relationships/oleObject" Target="../embeddings/Microsoft_Excel_97-2003_Worksheet2.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cdc.gov/nchs/data/hus/hus08.pdf" TargetMode="Externa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cdc.gov/nchs/data/nvsr/nvsr56/nvsr56_16.pdf" TargetMode="External"/><Relationship Id="rId5" Type="http://schemas.openxmlformats.org/officeDocument/2006/relationships/image" Target="../media/image4.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www.cdc.gov/nchs/data/hus/hus08.pdf" TargetMode="External"/><Relationship Id="rId5" Type="http://schemas.openxmlformats.org/officeDocument/2006/relationships/image" Target="../media/image5.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vmlDrawing" Target="../drawings/vmlDrawing12.vml"/><Relationship Id="rId5" Type="http://schemas.openxmlformats.org/officeDocument/2006/relationships/image" Target="../media/image25.emf"/><Relationship Id="rId4" Type="http://schemas.openxmlformats.org/officeDocument/2006/relationships/oleObject" Target="../embeddings/Microsoft_Excel_97-2003_Worksheet3.xls"/></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hyperlink" Target="http://www.cdc.gov/mmwr/preview/mmwrhtml/mm5711a2.htm" TargetMode="External"/><Relationship Id="rId5" Type="http://schemas.openxmlformats.org/officeDocument/2006/relationships/image" Target="../media/image8.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6670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Multi-Level </a:t>
            </a:r>
            <a:r>
              <a:rPr lang="en-US" sz="4000" dirty="0"/>
              <a:t>and </a:t>
            </a:r>
            <a:r>
              <a:rPr lang="en-US" sz="4000" dirty="0" smtClean="0"/>
              <a:t>Longitudinal Conceptual Approaches </a:t>
            </a:r>
            <a:r>
              <a:rPr lang="en-US" sz="4000" dirty="0"/>
              <a:t>for </a:t>
            </a:r>
            <a:r>
              <a:rPr lang="en-US" sz="4000" dirty="0" smtClean="0"/>
              <a:t>Health Disparities Research </a:t>
            </a:r>
            <a:endParaRPr lang="en-US" altLang="en-US" sz="4000" dirty="0" smtClean="0"/>
          </a:p>
        </p:txBody>
      </p:sp>
      <p:sp>
        <p:nvSpPr>
          <p:cNvPr id="24579" name="Subtitle 2"/>
          <p:cNvSpPr>
            <a:spLocks noGrp="1"/>
          </p:cNvSpPr>
          <p:nvPr>
            <p:ph type="subTitle" idx="1"/>
          </p:nvPr>
        </p:nvSpPr>
        <p:spPr bwMode="auto">
          <a:xfrm>
            <a:off x="685800" y="48006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Christine Dehlendorf, MD MAS</a:t>
            </a:r>
          </a:p>
          <a:p>
            <a:pPr>
              <a:spcBef>
                <a:spcPts val="0"/>
              </a:spcBef>
            </a:pPr>
            <a:r>
              <a:rPr lang="en-US" altLang="en-US" sz="2400" dirty="0" smtClean="0"/>
              <a:t>Associate Professor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592" y="152400"/>
            <a:ext cx="8229600" cy="1143000"/>
          </a:xfrm>
        </p:spPr>
        <p:txBody>
          <a:bodyPr/>
          <a:lstStyle/>
          <a:p>
            <a:r>
              <a:rPr lang="en-US" dirty="0" smtClean="0"/>
              <a:t>Infant Mortality by Education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914400"/>
            <a:ext cx="9163470" cy="549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24400" y="6406920"/>
            <a:ext cx="3810000" cy="369332"/>
          </a:xfrm>
          <a:prstGeom prst="rect">
            <a:avLst/>
          </a:prstGeom>
          <a:noFill/>
        </p:spPr>
        <p:txBody>
          <a:bodyPr wrap="square" rtlCol="0">
            <a:spAutoFit/>
          </a:bodyPr>
          <a:lstStyle/>
          <a:p>
            <a:r>
              <a:rPr lang="en-US" dirty="0" smtClean="0"/>
              <a:t>Braveman, Public Health Reports, 2014</a:t>
            </a:r>
            <a:endParaRPr lang="en-US" dirty="0"/>
          </a:p>
        </p:txBody>
      </p:sp>
    </p:spTree>
    <p:extLst>
      <p:ext uri="{BB962C8B-B14F-4D97-AF65-F5344CB8AC3E}">
        <p14:creationId xmlns:p14="http://schemas.microsoft.com/office/powerpoint/2010/main" val="3387384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Diseases by Income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98" y="1628320"/>
            <a:ext cx="8930915" cy="495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24400" y="6406920"/>
            <a:ext cx="3810000" cy="369332"/>
          </a:xfrm>
          <a:prstGeom prst="rect">
            <a:avLst/>
          </a:prstGeom>
          <a:noFill/>
        </p:spPr>
        <p:txBody>
          <a:bodyPr wrap="square" rtlCol="0">
            <a:spAutoFit/>
          </a:bodyPr>
          <a:lstStyle/>
          <a:p>
            <a:r>
              <a:rPr lang="en-US" dirty="0" smtClean="0"/>
              <a:t>Braveman, Public Health Reports, 2014</a:t>
            </a:r>
            <a:endParaRPr lang="en-US" dirty="0"/>
          </a:p>
        </p:txBody>
      </p:sp>
    </p:spTree>
    <p:extLst>
      <p:ext uri="{BB962C8B-B14F-4D97-AF65-F5344CB8AC3E}">
        <p14:creationId xmlns:p14="http://schemas.microsoft.com/office/powerpoint/2010/main" val="2093971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3810000" y="6172200"/>
            <a:ext cx="4648200" cy="523875"/>
          </a:xfrm>
          <a:prstGeom prst="rect">
            <a:avLst/>
          </a:prstGeom>
          <a:noFill/>
          <a:ln w="9525">
            <a:noFill/>
            <a:miter lim="800000"/>
            <a:headEnd/>
            <a:tailEnd/>
          </a:ln>
        </p:spPr>
        <p:txBody>
          <a:bodyPr>
            <a:spAutoFit/>
          </a:bodyPr>
          <a:lstStyle/>
          <a:p>
            <a:pPr algn="r">
              <a:defRPr/>
            </a:pPr>
            <a:r>
              <a:rPr lang="en-US" sz="1400" dirty="0">
                <a:solidFill>
                  <a:prstClr val="white"/>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graphicFrame>
        <p:nvGraphicFramePr>
          <p:cNvPr id="135171" name="Object 2"/>
          <p:cNvGraphicFramePr>
            <a:graphicFrameLocks noGrp="1" noChangeAspect="1"/>
          </p:cNvGraphicFramePr>
          <p:nvPr>
            <p:ph idx="1"/>
          </p:nvPr>
        </p:nvGraphicFramePr>
        <p:xfrm>
          <a:off x="633413" y="1219200"/>
          <a:ext cx="7824787" cy="4978400"/>
        </p:xfrm>
        <a:graphic>
          <a:graphicData uri="http://schemas.openxmlformats.org/presentationml/2006/ole">
            <mc:AlternateContent xmlns:mc="http://schemas.openxmlformats.org/markup-compatibility/2006">
              <mc:Choice xmlns:v="urn:schemas-microsoft-com:vml" Requires="v">
                <p:oleObj spid="_x0000_s22555" name="Chart" r:id="rId4" imgW="7648623" imgH="4981623" progId="Excel.Sheet.8">
                  <p:embed/>
                </p:oleObj>
              </mc:Choice>
              <mc:Fallback>
                <p:oleObj name="Chart" r:id="rId4" imgW="7648623" imgH="4981623"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1219200"/>
                        <a:ext cx="78247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2" name="Text Box 4"/>
          <p:cNvSpPr txBox="1">
            <a:spLocks noChangeArrowheads="1"/>
          </p:cNvSpPr>
          <p:nvPr/>
        </p:nvSpPr>
        <p:spPr bwMode="ltGray">
          <a:xfrm>
            <a:off x="2568280" y="356461"/>
            <a:ext cx="37483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prstClr val="black"/>
                </a:solidFill>
                <a:latin typeface="Calibri" pitchFamily="34" charset="0"/>
              </a:rPr>
              <a:t>Self-Reported Health</a:t>
            </a:r>
            <a:endParaRPr lang="en-US" altLang="en-US" sz="3200" b="1" dirty="0">
              <a:solidFill>
                <a:prstClr val="black"/>
              </a:solidFill>
              <a:latin typeface="Calibri" pitchFamily="34" charset="0"/>
            </a:endParaRPr>
          </a:p>
        </p:txBody>
      </p:sp>
      <p:sp>
        <p:nvSpPr>
          <p:cNvPr id="5" name="Text Box 4"/>
          <p:cNvSpPr txBox="1">
            <a:spLocks noChangeArrowheads="1"/>
          </p:cNvSpPr>
          <p:nvPr/>
        </p:nvSpPr>
        <p:spPr bwMode="auto">
          <a:xfrm>
            <a:off x="3962400" y="6324600"/>
            <a:ext cx="4648200" cy="584775"/>
          </a:xfrm>
          <a:prstGeom prst="rect">
            <a:avLst/>
          </a:prstGeom>
          <a:noFill/>
          <a:ln w="9525">
            <a:noFill/>
            <a:miter lim="800000"/>
            <a:headEnd/>
            <a:tailEnd/>
          </a:ln>
        </p:spPr>
        <p:txBody>
          <a:bodyPr>
            <a:spAutoFit/>
          </a:bodyPr>
          <a:lstStyle/>
          <a:p>
            <a:pPr algn="r">
              <a:defRPr/>
            </a:pPr>
            <a:r>
              <a:rPr lang="en-US" dirty="0">
                <a:solidFill>
                  <a:prstClr val="black"/>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spTree>
    <p:extLst>
      <p:ext uri="{BB962C8B-B14F-4D97-AF65-F5344CB8AC3E}">
        <p14:creationId xmlns:p14="http://schemas.microsoft.com/office/powerpoint/2010/main" val="3409785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dirty="0" smtClean="0"/>
              <a:t>Diabetes-related mortality by Federal Poverty Level (FPL)</a:t>
            </a:r>
          </a:p>
        </p:txBody>
      </p:sp>
      <p:graphicFrame>
        <p:nvGraphicFramePr>
          <p:cNvPr id="3074" name="Content Placeholder 4"/>
          <p:cNvGraphicFramePr>
            <a:graphicFrameLocks noGrp="1"/>
          </p:cNvGraphicFramePr>
          <p:nvPr>
            <p:ph idx="1"/>
            <p:extLst>
              <p:ext uri="{D42A27DB-BD31-4B8C-83A1-F6EECF244321}">
                <p14:modId xmlns:p14="http://schemas.microsoft.com/office/powerpoint/2010/main" val="443646313"/>
              </p:ext>
            </p:extLst>
          </p:nvPr>
        </p:nvGraphicFramePr>
        <p:xfrm>
          <a:off x="990600" y="1382713"/>
          <a:ext cx="7467600" cy="4524375"/>
        </p:xfrm>
        <a:graphic>
          <a:graphicData uri="http://schemas.openxmlformats.org/presentationml/2006/ole">
            <mc:AlternateContent xmlns:mc="http://schemas.openxmlformats.org/markup-compatibility/2006">
              <mc:Choice xmlns:v="urn:schemas-microsoft-com:vml" Requires="v">
                <p:oleObj spid="_x0000_s23579" name="Worksheet" r:id="rId4" imgW="7467735" imgH="4524316" progId="Excel.Sheet.8">
                  <p:embed/>
                </p:oleObj>
              </mc:Choice>
              <mc:Fallback>
                <p:oleObj name="Worksheet" r:id="rId4" imgW="7467735" imgH="4524316"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82713"/>
                        <a:ext cx="7467600" cy="452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Box 5"/>
          <p:cNvSpPr txBox="1">
            <a:spLocks noChangeArrowheads="1"/>
          </p:cNvSpPr>
          <p:nvPr/>
        </p:nvSpPr>
        <p:spPr bwMode="auto">
          <a:xfrm>
            <a:off x="1219200" y="5907088"/>
            <a:ext cx="53527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prstClr val="black"/>
                </a:solidFill>
              </a:rPr>
              <a:t>Age adjusted to the 2000 U.S. standard population</a:t>
            </a:r>
          </a:p>
          <a:p>
            <a:pPr eaLnBrk="1" hangingPunct="1"/>
            <a:r>
              <a:rPr lang="en-US" altLang="en-US" dirty="0">
                <a:solidFill>
                  <a:prstClr val="black"/>
                </a:solidFill>
              </a:rPr>
              <a:t>Rates per 100,000 person </a:t>
            </a:r>
            <a:r>
              <a:rPr lang="en-US" altLang="en-US" dirty="0" smtClean="0">
                <a:solidFill>
                  <a:prstClr val="black"/>
                </a:solidFill>
              </a:rPr>
              <a:t>years</a:t>
            </a:r>
          </a:p>
          <a:p>
            <a:pPr eaLnBrk="1" hangingPunct="1"/>
            <a:r>
              <a:rPr lang="en-US" altLang="en-US" dirty="0" smtClean="0">
                <a:solidFill>
                  <a:prstClr val="black"/>
                </a:solidFill>
              </a:rPr>
              <a:t>National Health Interview </a:t>
            </a:r>
            <a:r>
              <a:rPr lang="en-US" altLang="en-US" dirty="0" err="1" smtClean="0">
                <a:solidFill>
                  <a:prstClr val="black"/>
                </a:solidFill>
              </a:rPr>
              <a:t>SUrvey</a:t>
            </a:r>
            <a:endParaRPr lang="en-US" altLang="en-US" dirty="0">
              <a:solidFill>
                <a:prstClr val="black"/>
              </a:solidFill>
            </a:endParaRPr>
          </a:p>
        </p:txBody>
      </p:sp>
    </p:spTree>
    <p:extLst>
      <p:ext uri="{BB962C8B-B14F-4D97-AF65-F5344CB8AC3E}">
        <p14:creationId xmlns:p14="http://schemas.microsoft.com/office/powerpoint/2010/main" val="7195792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Health Disparities Research?</a:t>
            </a:r>
            <a:endParaRPr lang="en-US" dirty="0"/>
          </a:p>
        </p:txBody>
      </p:sp>
      <p:sp>
        <p:nvSpPr>
          <p:cNvPr id="5" name="Content Placeholder 4"/>
          <p:cNvSpPr>
            <a:spLocks noGrp="1"/>
          </p:cNvSpPr>
          <p:nvPr>
            <p:ph idx="1"/>
          </p:nvPr>
        </p:nvSpPr>
        <p:spPr>
          <a:xfrm>
            <a:off x="457200" y="1730829"/>
            <a:ext cx="8229600" cy="4525963"/>
          </a:xfrm>
        </p:spPr>
        <p:txBody>
          <a:bodyPr/>
          <a:lstStyle/>
          <a:p>
            <a:r>
              <a:rPr lang="en-US" dirty="0" smtClean="0"/>
              <a:t>Research designed to describe, understand, and ameliorate differences in health outcomes negatively impacting disadvantaged groups</a:t>
            </a:r>
          </a:p>
          <a:p>
            <a:r>
              <a:rPr lang="en-US" dirty="0" smtClean="0"/>
              <a:t>It is possible to do Health Disparities Research and not know it</a:t>
            </a:r>
          </a:p>
          <a:p>
            <a:r>
              <a:rPr lang="en-US" dirty="0" smtClean="0"/>
              <a:t>It is important to pay attention to disparities, even if not doing “Health Disparities Research”</a:t>
            </a:r>
            <a:endParaRPr lang="en-US" dirty="0"/>
          </a:p>
        </p:txBody>
      </p:sp>
      <p:sp>
        <p:nvSpPr>
          <p:cNvPr id="6" name="TextBox 5"/>
          <p:cNvSpPr txBox="1"/>
          <p:nvPr/>
        </p:nvSpPr>
        <p:spPr>
          <a:xfrm>
            <a:off x="4648200" y="6211669"/>
            <a:ext cx="2819400" cy="646331"/>
          </a:xfrm>
          <a:prstGeom prst="rect">
            <a:avLst/>
          </a:prstGeom>
          <a:noFill/>
        </p:spPr>
        <p:txBody>
          <a:bodyPr wrap="square" rtlCol="0">
            <a:spAutoFit/>
          </a:bodyPr>
          <a:lstStyle/>
          <a:p>
            <a:r>
              <a:rPr lang="en-US" dirty="0" smtClean="0"/>
              <a:t>Krieger, J </a:t>
            </a:r>
            <a:r>
              <a:rPr lang="en-US" dirty="0" err="1" smtClean="0"/>
              <a:t>Epi</a:t>
            </a:r>
            <a:r>
              <a:rPr lang="en-US" dirty="0" smtClean="0"/>
              <a:t> </a:t>
            </a:r>
            <a:r>
              <a:rPr lang="en-US" dirty="0" err="1" smtClean="0"/>
              <a:t>Comm</a:t>
            </a:r>
            <a:r>
              <a:rPr lang="en-US" dirty="0" smtClean="0"/>
              <a:t> Health, 2001</a:t>
            </a:r>
            <a:endParaRPr lang="en-US" dirty="0"/>
          </a:p>
        </p:txBody>
      </p:sp>
    </p:spTree>
    <p:extLst>
      <p:ext uri="{BB962C8B-B14F-4D97-AF65-F5344CB8AC3E}">
        <p14:creationId xmlns:p14="http://schemas.microsoft.com/office/powerpoint/2010/main" val="316203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Little Bit of History…</a:t>
            </a:r>
            <a:endParaRPr lang="en-US" dirty="0"/>
          </a:p>
        </p:txBody>
      </p:sp>
      <p:sp>
        <p:nvSpPr>
          <p:cNvPr id="5" name="Content Placeholder 4"/>
          <p:cNvSpPr>
            <a:spLocks noGrp="1"/>
          </p:cNvSpPr>
          <p:nvPr>
            <p:ph idx="1"/>
          </p:nvPr>
        </p:nvSpPr>
        <p:spPr/>
        <p:txBody>
          <a:bodyPr/>
          <a:lstStyle/>
          <a:p>
            <a:r>
              <a:rPr lang="en-US" dirty="0" smtClean="0"/>
              <a:t>Increasing attention to health disparities in 1970s in the UK</a:t>
            </a:r>
          </a:p>
          <a:p>
            <a:pPr lvl="1"/>
            <a:r>
              <a:rPr lang="en-US" dirty="0" smtClean="0"/>
              <a:t>Black Report</a:t>
            </a:r>
          </a:p>
          <a:p>
            <a:pPr lvl="1"/>
            <a:r>
              <a:rPr lang="en-US" dirty="0" smtClean="0"/>
              <a:t>Focused on class inequities</a:t>
            </a:r>
            <a:endParaRPr lang="en-US" dirty="0"/>
          </a:p>
        </p:txBody>
      </p:sp>
    </p:spTree>
    <p:extLst>
      <p:ext uri="{BB962C8B-B14F-4D97-AF65-F5344CB8AC3E}">
        <p14:creationId xmlns:p14="http://schemas.microsoft.com/office/powerpoint/2010/main" val="3843933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536575" y="1447800"/>
          <a:ext cx="8074025" cy="4705350"/>
        </p:xfrm>
        <a:graphic>
          <a:graphicData uri="http://schemas.openxmlformats.org/presentationml/2006/ole">
            <mc:AlternateContent xmlns:mc="http://schemas.openxmlformats.org/markup-compatibility/2006">
              <mc:Choice xmlns:v="urn:schemas-microsoft-com:vml" Requires="v">
                <p:oleObj spid="_x0000_s24602" r:id="rId4" imgW="8071804" imgH="4706520" progId="Excel.Chart.8">
                  <p:embed/>
                </p:oleObj>
              </mc:Choice>
              <mc:Fallback>
                <p:oleObj r:id="rId4" imgW="8071804" imgH="470652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447800"/>
                        <a:ext cx="80740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Title 3"/>
          <p:cNvSpPr>
            <a:spLocks noGrp="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b="1" dirty="0" smtClean="0">
                <a:solidFill>
                  <a:schemeClr val="bg1"/>
                </a:solidFill>
                <a:latin typeface="Calibri" panose="020F0502020204030204" pitchFamily="34" charset="0"/>
              </a:rPr>
              <a:t>Higher-status job, longer </a:t>
            </a:r>
            <a:r>
              <a:rPr lang="en-US" altLang="en-US" b="1" dirty="0" smtClean="0">
                <a:solidFill>
                  <a:schemeClr val="bg1"/>
                </a:solidFill>
                <a:latin typeface="Calibri" panose="020F0502020204030204" pitchFamily="34" charset="0"/>
              </a:rPr>
              <a:t>life</a:t>
            </a:r>
            <a:r>
              <a:rPr lang="en-US" altLang="en-US" b="1" dirty="0">
                <a:solidFill>
                  <a:schemeClr val="bg1"/>
                </a:solidFill>
                <a:latin typeface="Calibri" panose="020F0502020204030204" pitchFamily="34" charset="0"/>
              </a:rPr>
              <a:t>:</a:t>
            </a:r>
            <a:r>
              <a:rPr lang="en-US" altLang="en-US" b="1" dirty="0" smtClean="0">
                <a:solidFill>
                  <a:schemeClr val="bg1"/>
                </a:solidFill>
                <a:latin typeface="Calibri" panose="020F0502020204030204" pitchFamily="34" charset="0"/>
              </a:rPr>
              <a:t> </a:t>
            </a:r>
            <a:r>
              <a:rPr lang="en-US" altLang="en-US" b="1" dirty="0" smtClean="0">
                <a:solidFill>
                  <a:schemeClr val="bg1"/>
                </a:solidFill>
                <a:latin typeface="Calibri" panose="020F0502020204030204" pitchFamily="34" charset="0"/>
              </a:rPr>
              <a:t/>
            </a:r>
            <a:br>
              <a:rPr lang="en-US" altLang="en-US" b="1" dirty="0" smtClean="0">
                <a:solidFill>
                  <a:schemeClr val="bg1"/>
                </a:solidFill>
                <a:latin typeface="Calibri" panose="020F0502020204030204" pitchFamily="34" charset="0"/>
              </a:rPr>
            </a:br>
            <a:r>
              <a:rPr lang="en-US" altLang="en-US" b="1" dirty="0" smtClean="0">
                <a:solidFill>
                  <a:schemeClr val="bg1"/>
                </a:solidFill>
                <a:latin typeface="Calibri" panose="020F0502020204030204" pitchFamily="34" charset="0"/>
              </a:rPr>
              <a:t>UK Whitehall Study </a:t>
            </a:r>
            <a:r>
              <a:rPr lang="en-US" altLang="en-US" b="1" dirty="0" smtClean="0">
                <a:solidFill>
                  <a:srgbClr val="FFFF00"/>
                </a:solidFill>
                <a:latin typeface="Calibri" panose="020F0502020204030204" pitchFamily="34" charset="0"/>
              </a:rPr>
              <a:t/>
            </a:r>
            <a:br>
              <a:rPr lang="en-US" altLang="en-US" b="1" dirty="0" smtClean="0">
                <a:solidFill>
                  <a:srgbClr val="FFFF00"/>
                </a:solidFill>
                <a:latin typeface="Calibri" panose="020F0502020204030204" pitchFamily="34" charset="0"/>
              </a:rPr>
            </a:br>
            <a:endParaRPr lang="en-US" altLang="en-US" b="1" dirty="0" smtClean="0">
              <a:solidFill>
                <a:srgbClr val="FFFF00"/>
              </a:solidFill>
              <a:latin typeface="Calibri" panose="020F0502020204030204" pitchFamily="34" charset="0"/>
            </a:endParaRPr>
          </a:p>
        </p:txBody>
      </p:sp>
      <p:sp>
        <p:nvSpPr>
          <p:cNvPr id="121860" name="Rectangle 4"/>
          <p:cNvSpPr>
            <a:spLocks noChangeArrowheads="1"/>
          </p:cNvSpPr>
          <p:nvPr/>
        </p:nvSpPr>
        <p:spPr bwMode="auto">
          <a:xfrm>
            <a:off x="3581400" y="6270505"/>
            <a:ext cx="396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smtClean="0">
                <a:solidFill>
                  <a:srgbClr val="FFFFFF"/>
                </a:solidFill>
                <a:latin typeface="Calibri" pitchFamily="34" charset="0"/>
              </a:rPr>
              <a:t>Marmot</a:t>
            </a:r>
            <a:r>
              <a:rPr lang="en-US" altLang="en-US" sz="1200" dirty="0">
                <a:solidFill>
                  <a:srgbClr val="FFFFFF"/>
                </a:solidFill>
                <a:latin typeface="Calibri" pitchFamily="34" charset="0"/>
              </a:rPr>
              <a:t>, M. G., et al (1984</a:t>
            </a:r>
            <a:r>
              <a:rPr lang="en-US" altLang="en-US" sz="1200" dirty="0" smtClean="0">
                <a:solidFill>
                  <a:srgbClr val="FFFFFF"/>
                </a:solidFill>
                <a:latin typeface="Calibri" pitchFamily="34" charset="0"/>
              </a:rPr>
              <a:t>).</a:t>
            </a:r>
          </a:p>
          <a:p>
            <a:pPr algn="r" eaLnBrk="1" hangingPunct="1"/>
            <a:r>
              <a:rPr lang="en-US" altLang="en-US" sz="1200" dirty="0" smtClean="0">
                <a:solidFill>
                  <a:srgbClr val="FFFFFF"/>
                </a:solidFill>
                <a:latin typeface="Calibri" pitchFamily="34" charset="0"/>
              </a:rPr>
              <a:t> </a:t>
            </a:r>
            <a:r>
              <a:rPr lang="en-US" altLang="en-US" sz="1200" i="1" dirty="0" smtClean="0">
                <a:solidFill>
                  <a:srgbClr val="FFFFFF"/>
                </a:solidFill>
                <a:latin typeface="Calibri" pitchFamily="34" charset="0"/>
              </a:rPr>
              <a:t>Lancet</a:t>
            </a:r>
            <a:r>
              <a:rPr lang="en-US" altLang="en-US" sz="1200" dirty="0" smtClean="0">
                <a:solidFill>
                  <a:srgbClr val="FFFFFF"/>
                </a:solidFill>
                <a:latin typeface="Calibri" pitchFamily="34" charset="0"/>
              </a:rPr>
              <a:t> </a:t>
            </a:r>
            <a:r>
              <a:rPr lang="en-US" altLang="en-US" sz="1200" dirty="0">
                <a:solidFill>
                  <a:srgbClr val="FFFFFF"/>
                </a:solidFill>
                <a:latin typeface="Calibri" pitchFamily="34" charset="0"/>
              </a:rPr>
              <a:t>1(8384): 1003-1006.</a:t>
            </a:r>
          </a:p>
        </p:txBody>
      </p:sp>
    </p:spTree>
    <p:extLst>
      <p:ext uri="{BB962C8B-B14F-4D97-AF65-F5344CB8AC3E}">
        <p14:creationId xmlns:p14="http://schemas.microsoft.com/office/powerpoint/2010/main" val="521265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History of Health Disparities Research in US</a:t>
            </a:r>
            <a:endParaRPr lang="en-US" dirty="0"/>
          </a:p>
        </p:txBody>
      </p:sp>
      <p:sp>
        <p:nvSpPr>
          <p:cNvPr id="4" name="Content Placeholder 3"/>
          <p:cNvSpPr>
            <a:spLocks noGrp="1"/>
          </p:cNvSpPr>
          <p:nvPr>
            <p:ph idx="1"/>
          </p:nvPr>
        </p:nvSpPr>
        <p:spPr>
          <a:xfrm>
            <a:off x="457200" y="1752600"/>
            <a:ext cx="8229600" cy="4525963"/>
          </a:xfrm>
        </p:spPr>
        <p:txBody>
          <a:bodyPr/>
          <a:lstStyle/>
          <a:p>
            <a:r>
              <a:rPr lang="en-US" dirty="0" smtClean="0"/>
              <a:t>In 1980s, Heckler Report from Department of Health and </a:t>
            </a:r>
            <a:r>
              <a:rPr lang="en-US" dirty="0"/>
              <a:t>Human </a:t>
            </a:r>
            <a:r>
              <a:rPr lang="en-US" dirty="0" smtClean="0"/>
              <a:t>Services documented </a:t>
            </a:r>
            <a:r>
              <a:rPr lang="en-US" dirty="0"/>
              <a:t>extent of racial/ethnic health disparities </a:t>
            </a:r>
            <a:endParaRPr lang="en-US" dirty="0" smtClean="0"/>
          </a:p>
          <a:p>
            <a:pPr lvl="1"/>
            <a:r>
              <a:rPr lang="en-US" dirty="0" smtClean="0"/>
              <a:t>Led to initiatives, including establishing Office of Minority Health</a:t>
            </a:r>
          </a:p>
          <a:p>
            <a:r>
              <a:rPr lang="en-US" dirty="0" smtClean="0"/>
              <a:t>In 1990s, attention to class increased</a:t>
            </a:r>
          </a:p>
          <a:p>
            <a:r>
              <a:rPr lang="en-US" dirty="0" smtClean="0"/>
              <a:t>Increasing attention to importance of considering both factors</a:t>
            </a:r>
            <a:endParaRPr lang="en-US" dirty="0"/>
          </a:p>
          <a:p>
            <a:endParaRPr lang="en-US" dirty="0"/>
          </a:p>
        </p:txBody>
      </p:sp>
    </p:spTree>
    <p:extLst>
      <p:ext uri="{BB962C8B-B14F-4D97-AF65-F5344CB8AC3E}">
        <p14:creationId xmlns:p14="http://schemas.microsoft.com/office/powerpoint/2010/main" val="2030766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Course Objectives</a:t>
            </a:r>
            <a:endParaRPr lang="en-US" dirty="0"/>
          </a:p>
        </p:txBody>
      </p:sp>
      <p:sp>
        <p:nvSpPr>
          <p:cNvPr id="5" name="Content Placeholder 4"/>
          <p:cNvSpPr>
            <a:spLocks noGrp="1"/>
          </p:cNvSpPr>
          <p:nvPr>
            <p:ph idx="1"/>
          </p:nvPr>
        </p:nvSpPr>
        <p:spPr>
          <a:xfrm>
            <a:off x="381000" y="914400"/>
            <a:ext cx="8534400" cy="4525963"/>
          </a:xfrm>
        </p:spPr>
        <p:txBody>
          <a:bodyPr/>
          <a:lstStyle/>
          <a:p>
            <a:pPr lvl="0"/>
            <a:r>
              <a:rPr lang="en-US" dirty="0"/>
              <a:t>Identify the meaning and measurement of race/ethnicity, </a:t>
            </a:r>
            <a:r>
              <a:rPr lang="en-US" dirty="0" smtClean="0"/>
              <a:t>SES and </a:t>
            </a:r>
            <a:r>
              <a:rPr lang="en-US" dirty="0"/>
              <a:t>other core concepts</a:t>
            </a:r>
          </a:p>
          <a:p>
            <a:pPr lvl="0"/>
            <a:r>
              <a:rPr lang="en-US" dirty="0"/>
              <a:t>Understand a multi-level and longitudinal framework for the etiologies of differences in health by race/ethnicity and </a:t>
            </a:r>
            <a:r>
              <a:rPr lang="en-US" dirty="0" smtClean="0"/>
              <a:t>SES</a:t>
            </a:r>
            <a:endParaRPr lang="en-US" dirty="0"/>
          </a:p>
          <a:p>
            <a:pPr lvl="0"/>
            <a:r>
              <a:rPr lang="en-US" dirty="0"/>
              <a:t>Describe the essential role of community engagement </a:t>
            </a:r>
            <a:endParaRPr lang="en-US" dirty="0" smtClean="0"/>
          </a:p>
          <a:p>
            <a:pPr lvl="0"/>
            <a:r>
              <a:rPr lang="en-US" dirty="0" smtClean="0"/>
              <a:t>Incorporate </a:t>
            </a:r>
            <a:r>
              <a:rPr lang="en-US" dirty="0"/>
              <a:t>a rigorous approach to measurement in research in diverse populations</a:t>
            </a:r>
          </a:p>
          <a:p>
            <a:pPr lvl="0"/>
            <a:r>
              <a:rPr lang="en-US" dirty="0"/>
              <a:t>Understand the application </a:t>
            </a:r>
            <a:r>
              <a:rPr lang="en-US" dirty="0" smtClean="0"/>
              <a:t>of </a:t>
            </a:r>
            <a:r>
              <a:rPr lang="en-US" dirty="0"/>
              <a:t>different study designs to health disparities research</a:t>
            </a:r>
          </a:p>
          <a:p>
            <a:endParaRPr lang="en-US" dirty="0"/>
          </a:p>
        </p:txBody>
      </p:sp>
      <p:sp>
        <p:nvSpPr>
          <p:cNvPr id="6" name="Rectangle 5"/>
          <p:cNvSpPr/>
          <p:nvPr/>
        </p:nvSpPr>
        <p:spPr>
          <a:xfrm>
            <a:off x="152400" y="1981200"/>
            <a:ext cx="8534400" cy="1600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9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Next 6 Weeks</a:t>
            </a:r>
            <a:endParaRPr lang="en-US" dirty="0"/>
          </a:p>
        </p:txBody>
      </p:sp>
      <p:sp>
        <p:nvSpPr>
          <p:cNvPr id="5" name="Content Placeholder 4"/>
          <p:cNvSpPr>
            <a:spLocks noGrp="1"/>
          </p:cNvSpPr>
          <p:nvPr>
            <p:ph idx="1"/>
          </p:nvPr>
        </p:nvSpPr>
        <p:spPr/>
        <p:txBody>
          <a:bodyPr/>
          <a:lstStyle/>
          <a:p>
            <a:r>
              <a:rPr lang="en-US" dirty="0" smtClean="0"/>
              <a:t>Week 1: Overview of conceptual models</a:t>
            </a:r>
          </a:p>
          <a:p>
            <a:r>
              <a:rPr lang="en-US" dirty="0" smtClean="0"/>
              <a:t>Week 2: Social determinants</a:t>
            </a:r>
          </a:p>
          <a:p>
            <a:r>
              <a:rPr lang="en-US" dirty="0" smtClean="0"/>
              <a:t>Week 3: Biological determinants</a:t>
            </a:r>
          </a:p>
          <a:p>
            <a:r>
              <a:rPr lang="en-US" dirty="0" smtClean="0"/>
              <a:t>Week 4: Behavioral determinants</a:t>
            </a:r>
          </a:p>
          <a:p>
            <a:r>
              <a:rPr lang="en-US" dirty="0" smtClean="0"/>
              <a:t>Week 5: Health systems and health care 		         determinants</a:t>
            </a:r>
          </a:p>
          <a:p>
            <a:r>
              <a:rPr lang="en-US" dirty="0" smtClean="0"/>
              <a:t>Week 6: Social and health policy determinants</a:t>
            </a:r>
            <a:endParaRPr lang="en-US" dirty="0"/>
          </a:p>
        </p:txBody>
      </p:sp>
    </p:spTree>
    <p:extLst>
      <p:ext uri="{BB962C8B-B14F-4D97-AF65-F5344CB8AC3E}">
        <p14:creationId xmlns:p14="http://schemas.microsoft.com/office/powerpoint/2010/main" val="1954519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Pervasive are Health Disparities?</a:t>
            </a:r>
            <a:endParaRPr lang="en-US" dirty="0"/>
          </a:p>
        </p:txBody>
      </p:sp>
    </p:spTree>
    <p:extLst>
      <p:ext uri="{BB962C8B-B14F-4D97-AF65-F5344CB8AC3E}">
        <p14:creationId xmlns:p14="http://schemas.microsoft.com/office/powerpoint/2010/main" val="233988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r>
              <a:rPr lang="en-US" dirty="0" smtClean="0"/>
              <a:t>Review conceptual approaches to understanding health disparities</a:t>
            </a:r>
          </a:p>
          <a:p>
            <a:r>
              <a:rPr lang="en-US" dirty="0" smtClean="0"/>
              <a:t>Understand rationale for ecological framework for research on health disparities</a:t>
            </a:r>
          </a:p>
          <a:p>
            <a:r>
              <a:rPr lang="en-US" dirty="0" smtClean="0"/>
              <a:t>Apply ecological thinking to specific areas of health disparities research</a:t>
            </a:r>
            <a:endParaRPr lang="en-US" dirty="0"/>
          </a:p>
        </p:txBody>
      </p:sp>
    </p:spTree>
    <p:extLst>
      <p:ext uri="{BB962C8B-B14F-4D97-AF65-F5344CB8AC3E}">
        <p14:creationId xmlns:p14="http://schemas.microsoft.com/office/powerpoint/2010/main" val="3757092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072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these disparities?</a:t>
            </a:r>
            <a:endParaRPr lang="en-US" dirty="0"/>
          </a:p>
        </p:txBody>
      </p:sp>
      <p:sp>
        <p:nvSpPr>
          <p:cNvPr id="3" name="Content Placeholder 2"/>
          <p:cNvSpPr>
            <a:spLocks noGrp="1"/>
          </p:cNvSpPr>
          <p:nvPr>
            <p:ph idx="1"/>
          </p:nvPr>
        </p:nvSpPr>
        <p:spPr/>
        <p:txBody>
          <a:bodyPr/>
          <a:lstStyle/>
          <a:p>
            <a:r>
              <a:rPr lang="en-US" dirty="0" smtClean="0"/>
              <a:t>Behavioral factors?</a:t>
            </a:r>
          </a:p>
          <a:p>
            <a:pPr lvl="1"/>
            <a:r>
              <a:rPr lang="en-US" dirty="0" smtClean="0"/>
              <a:t>Diet</a:t>
            </a:r>
          </a:p>
          <a:p>
            <a:pPr lvl="1"/>
            <a:r>
              <a:rPr lang="en-US" dirty="0" smtClean="0"/>
              <a:t>Sedentary lifestyle</a:t>
            </a:r>
          </a:p>
          <a:p>
            <a:pPr lvl="1"/>
            <a:r>
              <a:rPr lang="en-US" dirty="0" smtClean="0"/>
              <a:t>Obesity</a:t>
            </a:r>
          </a:p>
          <a:p>
            <a:r>
              <a:rPr lang="en-US" dirty="0" smtClean="0"/>
              <a:t>Genetics?</a:t>
            </a:r>
          </a:p>
          <a:p>
            <a:pPr marL="457200" lvl="1" indent="0">
              <a:buNone/>
            </a:pPr>
            <a:endParaRPr lang="en-US" dirty="0" smtClean="0"/>
          </a:p>
        </p:txBody>
      </p:sp>
      <p:sp>
        <p:nvSpPr>
          <p:cNvPr id="4" name="TextBox 3"/>
          <p:cNvSpPr txBox="1"/>
          <p:nvPr/>
        </p:nvSpPr>
        <p:spPr>
          <a:xfrm>
            <a:off x="5638800" y="5715000"/>
            <a:ext cx="2590800" cy="369332"/>
          </a:xfrm>
          <a:prstGeom prst="rect">
            <a:avLst/>
          </a:prstGeom>
          <a:noFill/>
        </p:spPr>
        <p:txBody>
          <a:bodyPr wrap="square" rtlCol="0">
            <a:spAutoFit/>
          </a:bodyPr>
          <a:lstStyle/>
          <a:p>
            <a:r>
              <a:rPr lang="en-US" dirty="0" smtClean="0"/>
              <a:t>Sharma, </a:t>
            </a:r>
            <a:r>
              <a:rPr lang="en-US" dirty="0" err="1" smtClean="0"/>
              <a:t>Ethn</a:t>
            </a:r>
            <a:r>
              <a:rPr lang="en-US" dirty="0" smtClean="0"/>
              <a:t> Dis, 2004</a:t>
            </a:r>
            <a:endParaRPr lang="en-US" dirty="0"/>
          </a:p>
        </p:txBody>
      </p:sp>
    </p:spTree>
    <p:extLst>
      <p:ext uri="{BB962C8B-B14F-4D97-AF65-F5344CB8AC3E}">
        <p14:creationId xmlns:p14="http://schemas.microsoft.com/office/powerpoint/2010/main" val="13047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525963"/>
          </a:xfrm>
        </p:spPr>
        <p:txBody>
          <a:bodyPr/>
          <a:lstStyle/>
          <a:p>
            <a:endParaRPr lang="en-US" dirty="0" smtClean="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6" name="Diagram 5"/>
          <p:cNvGraphicFramePr/>
          <p:nvPr>
            <p:extLst>
              <p:ext uri="{D42A27DB-BD31-4B8C-83A1-F6EECF244321}">
                <p14:modId xmlns:p14="http://schemas.microsoft.com/office/powerpoint/2010/main" val="4148459355"/>
              </p:ext>
            </p:extLst>
          </p:nvPr>
        </p:nvGraphicFramePr>
        <p:xfrm>
          <a:off x="1371600" y="1335705"/>
          <a:ext cx="6096000" cy="5169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p:txBody>
          <a:bodyPr/>
          <a:lstStyle/>
          <a:p>
            <a:endParaRPr lang="en-US"/>
          </a:p>
        </p:txBody>
      </p:sp>
      <p:sp>
        <p:nvSpPr>
          <p:cNvPr id="8" name="Title 3"/>
          <p:cNvSpPr txBox="1">
            <a:spLocks/>
          </p:cNvSpPr>
          <p:nvPr/>
        </p:nvSpPr>
        <p:spPr>
          <a:xfrm>
            <a:off x="533400" y="3048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Black Box Epidemiology</a:t>
            </a:r>
            <a:endParaRPr lang="en-US" dirty="0"/>
          </a:p>
        </p:txBody>
      </p:sp>
    </p:spTree>
    <p:extLst>
      <p:ext uri="{BB962C8B-B14F-4D97-AF65-F5344CB8AC3E}">
        <p14:creationId xmlns:p14="http://schemas.microsoft.com/office/powerpoint/2010/main" val="36051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smtClean="0"/>
              <a:t>Black Box Epidemiology</a:t>
            </a:r>
            <a:endParaRPr lang="en-US" dirty="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12" name="Diagram 11"/>
          <p:cNvGraphicFramePr/>
          <p:nvPr>
            <p:extLst>
              <p:ext uri="{D42A27DB-BD31-4B8C-83A1-F6EECF244321}">
                <p14:modId xmlns:p14="http://schemas.microsoft.com/office/powerpoint/2010/main" val="1591791745"/>
              </p:ext>
            </p:extLst>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703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Paradigms of Epidemiology</a:t>
            </a:r>
            <a:endParaRPr lang="en-US" dirty="0"/>
          </a:p>
        </p:txBody>
      </p:sp>
      <p:sp>
        <p:nvSpPr>
          <p:cNvPr id="5" name="Content Placeholder 4"/>
          <p:cNvSpPr>
            <a:spLocks noGrp="1"/>
          </p:cNvSpPr>
          <p:nvPr>
            <p:ph idx="1"/>
          </p:nvPr>
        </p:nvSpPr>
        <p:spPr/>
        <p:txBody>
          <a:bodyPr/>
          <a:lstStyle/>
          <a:p>
            <a:r>
              <a:rPr lang="en-US" dirty="0" smtClean="0"/>
              <a:t>Miasma: Sanitary statistics</a:t>
            </a:r>
          </a:p>
          <a:p>
            <a:r>
              <a:rPr lang="en-US" dirty="0" smtClean="0"/>
              <a:t>Germ theory: </a:t>
            </a:r>
            <a:r>
              <a:rPr lang="en-US" dirty="0"/>
              <a:t>Infectious disease </a:t>
            </a:r>
            <a:r>
              <a:rPr lang="en-US" dirty="0" smtClean="0"/>
              <a:t>epidemiology</a:t>
            </a:r>
          </a:p>
          <a:p>
            <a:r>
              <a:rPr lang="en-US" dirty="0" smtClean="0"/>
              <a:t>Black box: Chronic disease epidemiology</a:t>
            </a:r>
          </a:p>
          <a:p>
            <a:pPr lvl="1"/>
            <a:r>
              <a:rPr lang="en-US" dirty="0" smtClean="0"/>
              <a:t>Emphasis on individual behavior change theories</a:t>
            </a:r>
          </a:p>
          <a:p>
            <a:r>
              <a:rPr lang="en-US" dirty="0" smtClean="0"/>
              <a:t>Now what?</a:t>
            </a:r>
          </a:p>
          <a:p>
            <a:endParaRPr lang="en-US" dirty="0"/>
          </a:p>
        </p:txBody>
      </p:sp>
      <p:sp>
        <p:nvSpPr>
          <p:cNvPr id="6" name="TextBox 5"/>
          <p:cNvSpPr txBox="1"/>
          <p:nvPr/>
        </p:nvSpPr>
        <p:spPr>
          <a:xfrm>
            <a:off x="5334000" y="6211669"/>
            <a:ext cx="2514600" cy="646331"/>
          </a:xfrm>
          <a:prstGeom prst="rect">
            <a:avLst/>
          </a:prstGeom>
          <a:noFill/>
        </p:spPr>
        <p:txBody>
          <a:bodyPr wrap="square" rtlCol="0">
            <a:spAutoFit/>
          </a:bodyPr>
          <a:lstStyle/>
          <a:p>
            <a:r>
              <a:rPr lang="en-US" dirty="0" err="1" smtClean="0"/>
              <a:t>Susser</a:t>
            </a:r>
            <a:r>
              <a:rPr lang="en-US" dirty="0" smtClean="0"/>
              <a:t> and </a:t>
            </a:r>
            <a:r>
              <a:rPr lang="en-US" dirty="0" err="1" smtClean="0"/>
              <a:t>Susser</a:t>
            </a:r>
            <a:r>
              <a:rPr lang="en-US" dirty="0" smtClean="0"/>
              <a:t>, AJPH, 1996</a:t>
            </a:r>
            <a:endParaRPr lang="en-US" dirty="0"/>
          </a:p>
        </p:txBody>
      </p:sp>
    </p:spTree>
    <p:extLst>
      <p:ext uri="{BB962C8B-B14F-4D97-AF65-F5344CB8AC3E}">
        <p14:creationId xmlns:p14="http://schemas.microsoft.com/office/powerpoint/2010/main" val="1099967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smtClean="0"/>
              <a:t>Black Box Epidemiology</a:t>
            </a:r>
            <a:endParaRPr lang="en-US" dirty="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12" name="Diagram 11"/>
          <p:cNvGraphicFramePr/>
          <p:nvPr>
            <p:extLst>
              <p:ext uri="{D42A27DB-BD31-4B8C-83A1-F6EECF244321}">
                <p14:modId xmlns:p14="http://schemas.microsoft.com/office/powerpoint/2010/main" val="2012820635"/>
              </p:ext>
            </p:extLst>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0045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a:hlinkClick r:id="" action="ppaction://ole?verb=0"/>
          </p:cNvPr>
          <p:cNvGraphicFramePr>
            <a:graphicFrameLocks/>
          </p:cNvGraphicFramePr>
          <p:nvPr>
            <p:extLst>
              <p:ext uri="{D42A27DB-BD31-4B8C-83A1-F6EECF244321}">
                <p14:modId xmlns:p14="http://schemas.microsoft.com/office/powerpoint/2010/main" val="1713399083"/>
              </p:ext>
            </p:extLst>
          </p:nvPr>
        </p:nvGraphicFramePr>
        <p:xfrm>
          <a:off x="2286000" y="1469798"/>
          <a:ext cx="4605338" cy="4330246"/>
        </p:xfrm>
        <a:graphic>
          <a:graphicData uri="http://schemas.openxmlformats.org/presentationml/2006/ole">
            <mc:AlternateContent xmlns:mc="http://schemas.openxmlformats.org/markup-compatibility/2006">
              <mc:Choice xmlns:v="urn:schemas-microsoft-com:vml" Requires="v">
                <p:oleObj spid="_x0000_s2170" name="Chart" r:id="rId4" imgW="9077425" imgH="6057784" progId="MSGraph.Chart.8">
                  <p:embed followColorScheme="full"/>
                </p:oleObj>
              </mc:Choice>
              <mc:Fallback>
                <p:oleObj name="Chart" r:id="rId4" imgW="9077425" imgH="6057784" progId="MSGraph.Chart.8">
                  <p:embed followColorScheme="full"/>
                  <p:pic>
                    <p:nvPicPr>
                      <p:cNvPr id="0" name=""/>
                      <p:cNvPicPr>
                        <a:picLocks noChangeArrowheads="1"/>
                      </p:cNvPicPr>
                      <p:nvPr/>
                    </p:nvPicPr>
                    <p:blipFill>
                      <a:blip r:embed="rId5"/>
                      <a:srcRect/>
                      <a:stretch>
                        <a:fillRect/>
                      </a:stretch>
                    </p:blipFill>
                    <p:spPr bwMode="auto">
                      <a:xfrm>
                        <a:off x="2286000" y="1469798"/>
                        <a:ext cx="4605338" cy="4330246"/>
                      </a:xfrm>
                      <a:prstGeom prst="rect">
                        <a:avLst/>
                      </a:prstGeom>
                      <a:solidFill>
                        <a:schemeClr val="accent1"/>
                      </a:solidFill>
                      <a:ln>
                        <a:noFill/>
                      </a:ln>
                      <a:effectLst/>
                    </p:spPr>
                  </p:pic>
                </p:oleObj>
              </mc:Fallback>
            </mc:AlternateContent>
          </a:graphicData>
        </a:graphic>
      </p:graphicFrame>
      <p:sp>
        <p:nvSpPr>
          <p:cNvPr id="153605" name="Line 5"/>
          <p:cNvSpPr>
            <a:spLocks noChangeShapeType="1"/>
          </p:cNvSpPr>
          <p:nvPr/>
        </p:nvSpPr>
        <p:spPr bwMode="auto">
          <a:xfrm flipV="1">
            <a:off x="3072607" y="4171950"/>
            <a:ext cx="812800" cy="914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3607" name="Rectangle 7"/>
          <p:cNvSpPr>
            <a:spLocks noChangeArrowheads="1"/>
          </p:cNvSpPr>
          <p:nvPr/>
        </p:nvSpPr>
        <p:spPr bwMode="auto">
          <a:xfrm>
            <a:off x="481920" y="304800"/>
            <a:ext cx="8331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a:defRPr/>
            </a:pPr>
            <a:r>
              <a:rPr lang="en-US" sz="4000" b="1" i="1" dirty="0">
                <a:solidFill>
                  <a:srgbClr val="EAEC5E"/>
                </a:solidFill>
                <a:effectLst>
                  <a:outerShdw blurRad="38100" dist="38100" dir="2700000" algn="tl">
                    <a:srgbClr val="000000"/>
                  </a:outerShdw>
                </a:effectLst>
                <a:latin typeface="Arial" charset="0"/>
                <a:ea typeface="ＭＳ Ｐゴシック" charset="0"/>
              </a:rPr>
              <a:t>Determinants of </a:t>
            </a:r>
            <a:r>
              <a:rPr lang="en-US" sz="4000" b="1" i="1" dirty="0" smtClean="0">
                <a:solidFill>
                  <a:srgbClr val="EAEC5E"/>
                </a:solidFill>
                <a:effectLst>
                  <a:outerShdw blurRad="38100" dist="38100" dir="2700000" algn="tl">
                    <a:srgbClr val="000000"/>
                  </a:outerShdw>
                </a:effectLst>
                <a:latin typeface="Arial" charset="0"/>
                <a:ea typeface="ＭＳ Ｐゴシック" charset="0"/>
              </a:rPr>
              <a:t>Health:</a:t>
            </a:r>
          </a:p>
          <a:p>
            <a:pPr algn="ctr">
              <a:defRPr/>
            </a:pPr>
            <a:r>
              <a:rPr lang="en-US" sz="4000" b="1" i="1" dirty="0" smtClean="0">
                <a:solidFill>
                  <a:srgbClr val="EAEC5E"/>
                </a:solidFill>
                <a:effectLst>
                  <a:outerShdw blurRad="38100" dist="38100" dir="2700000" algn="tl">
                    <a:srgbClr val="000000"/>
                  </a:outerShdw>
                </a:effectLst>
                <a:latin typeface="Arial" charset="0"/>
                <a:ea typeface="ＭＳ Ｐゴシック" charset="0"/>
              </a:rPr>
              <a:t>Premature Mortality</a:t>
            </a:r>
            <a:endParaRPr lang="en-US" sz="4000" b="1" dirty="0">
              <a:solidFill>
                <a:srgbClr val="EAEC5E"/>
              </a:solidFill>
              <a:effectLst>
                <a:outerShdw blurRad="38100" dist="38100" dir="2700000" algn="tl">
                  <a:srgbClr val="000000"/>
                </a:outerShdw>
              </a:effectLst>
              <a:latin typeface="Arial" charset="0"/>
              <a:ea typeface="ＭＳ Ｐゴシック" charset="0"/>
            </a:endParaRPr>
          </a:p>
        </p:txBody>
      </p:sp>
      <p:grpSp>
        <p:nvGrpSpPr>
          <p:cNvPr id="2" name="Group 1"/>
          <p:cNvGrpSpPr/>
          <p:nvPr/>
        </p:nvGrpSpPr>
        <p:grpSpPr>
          <a:xfrm>
            <a:off x="2020604" y="1676400"/>
            <a:ext cx="5253831" cy="4152900"/>
            <a:chOff x="3661569" y="2133600"/>
            <a:chExt cx="5253831" cy="4152900"/>
          </a:xfrm>
        </p:grpSpPr>
        <p:sp>
          <p:nvSpPr>
            <p:cNvPr id="153604" name="Rectangle 4"/>
            <p:cNvSpPr>
              <a:spLocks noChangeArrowheads="1"/>
            </p:cNvSpPr>
            <p:nvPr/>
          </p:nvSpPr>
          <p:spPr bwMode="auto">
            <a:xfrm>
              <a:off x="3661569" y="2227715"/>
              <a:ext cx="2108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20000"/>
                </a:spcBef>
              </a:pPr>
              <a:r>
                <a:rPr lang="en-US" altLang="en-US" sz="3200" b="1" dirty="0">
                  <a:solidFill>
                    <a:srgbClr val="FFFF00"/>
                  </a:solidFill>
                  <a:effectLst>
                    <a:outerShdw blurRad="38100" dist="38100" dir="2700000" algn="tl">
                      <a:srgbClr val="000000"/>
                    </a:outerShdw>
                  </a:effectLst>
                  <a:latin typeface="Arial" pitchFamily="34" charset="0"/>
                </a:rPr>
                <a:t>Genetic</a:t>
              </a:r>
            </a:p>
            <a:p>
              <a:pPr algn="ctr">
                <a:spcBef>
                  <a:spcPct val="20000"/>
                </a:spcBef>
              </a:pPr>
              <a:r>
                <a:rPr lang="en-US" altLang="en-US" sz="3200" b="1" dirty="0">
                  <a:solidFill>
                    <a:srgbClr val="FFFF00"/>
                  </a:solidFill>
                  <a:effectLst>
                    <a:outerShdw blurRad="38100" dist="38100" dir="2700000" algn="tl">
                      <a:srgbClr val="000000"/>
                    </a:outerShdw>
                  </a:effectLst>
                  <a:latin typeface="Arial" pitchFamily="34" charset="0"/>
                </a:rPr>
                <a:t>30%</a:t>
              </a:r>
            </a:p>
          </p:txBody>
        </p:sp>
        <p:sp>
          <p:nvSpPr>
            <p:cNvPr id="153606" name="Rectangle 6"/>
            <p:cNvSpPr>
              <a:spLocks noChangeArrowheads="1"/>
            </p:cNvSpPr>
            <p:nvPr/>
          </p:nvSpPr>
          <p:spPr bwMode="auto">
            <a:xfrm>
              <a:off x="7035800" y="5029200"/>
              <a:ext cx="177006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20000"/>
                </a:spcBef>
              </a:pPr>
              <a:r>
                <a:rPr lang="en-US" altLang="en-US" b="1" dirty="0">
                  <a:solidFill>
                    <a:srgbClr val="FFFF00"/>
                  </a:solidFill>
                  <a:effectLst>
                    <a:outerShdw blurRad="38100" dist="38100" dir="2700000" algn="tl">
                      <a:srgbClr val="000000"/>
                    </a:outerShdw>
                  </a:effectLst>
                  <a:latin typeface="Arial" pitchFamily="34" charset="0"/>
                </a:rPr>
                <a:t>Health care</a:t>
              </a:r>
            </a:p>
            <a:p>
              <a:pPr algn="ctr">
                <a:spcBef>
                  <a:spcPct val="20000"/>
                </a:spcBef>
              </a:pPr>
              <a:r>
                <a:rPr lang="en-US" altLang="en-US" b="1" dirty="0">
                  <a:solidFill>
                    <a:srgbClr val="FFFF00"/>
                  </a:solidFill>
                  <a:effectLst>
                    <a:outerShdw blurRad="38100" dist="38100" dir="2700000" algn="tl">
                      <a:srgbClr val="000000"/>
                    </a:outerShdw>
                  </a:effectLst>
                  <a:latin typeface="Arial" pitchFamily="34" charset="0"/>
                </a:rPr>
                <a:t>10%</a:t>
              </a:r>
            </a:p>
          </p:txBody>
        </p:sp>
        <p:sp>
          <p:nvSpPr>
            <p:cNvPr id="153608" name="Rectangle 8"/>
            <p:cNvSpPr>
              <a:spLocks noChangeArrowheads="1"/>
            </p:cNvSpPr>
            <p:nvPr/>
          </p:nvSpPr>
          <p:spPr bwMode="auto">
            <a:xfrm>
              <a:off x="4191000" y="5347607"/>
              <a:ext cx="16335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20000"/>
                </a:spcBef>
              </a:pPr>
              <a:r>
                <a:rPr lang="en-US" altLang="en-US" b="1" dirty="0">
                  <a:solidFill>
                    <a:srgbClr val="FFFF00"/>
                  </a:solidFill>
                  <a:effectLst>
                    <a:outerShdw blurRad="38100" dist="38100" dir="2700000" algn="tl">
                      <a:srgbClr val="000000"/>
                    </a:outerShdw>
                  </a:effectLst>
                  <a:latin typeface="Arial" pitchFamily="34" charset="0"/>
                </a:rPr>
                <a:t>Behavior</a:t>
              </a:r>
            </a:p>
            <a:p>
              <a:pPr algn="ctr">
                <a:spcBef>
                  <a:spcPct val="20000"/>
                </a:spcBef>
              </a:pPr>
              <a:r>
                <a:rPr lang="en-US" altLang="en-US" b="1" dirty="0">
                  <a:solidFill>
                    <a:srgbClr val="FFFF00"/>
                  </a:solidFill>
                  <a:effectLst>
                    <a:outerShdw blurRad="38100" dist="38100" dir="2700000" algn="tl">
                      <a:srgbClr val="000000"/>
                    </a:outerShdw>
                  </a:effectLst>
                  <a:latin typeface="Arial" pitchFamily="34" charset="0"/>
                </a:rPr>
                <a:t>40%</a:t>
              </a:r>
            </a:p>
          </p:txBody>
        </p:sp>
        <p:sp>
          <p:nvSpPr>
            <p:cNvPr id="153610" name="Line 10"/>
            <p:cNvSpPr>
              <a:spLocks noChangeShapeType="1"/>
            </p:cNvSpPr>
            <p:nvPr/>
          </p:nvSpPr>
          <p:spPr bwMode="auto">
            <a:xfrm flipH="1" flipV="1">
              <a:off x="7246938" y="4267200"/>
              <a:ext cx="812800" cy="762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3611" name="Line 11"/>
            <p:cNvSpPr>
              <a:spLocks noChangeShapeType="1"/>
            </p:cNvSpPr>
            <p:nvPr/>
          </p:nvSpPr>
          <p:spPr bwMode="auto">
            <a:xfrm flipV="1">
              <a:off x="7180263" y="3429000"/>
              <a:ext cx="8128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3612" name="Line 12"/>
            <p:cNvSpPr>
              <a:spLocks noChangeShapeType="1"/>
            </p:cNvSpPr>
            <p:nvPr/>
          </p:nvSpPr>
          <p:spPr bwMode="auto">
            <a:xfrm flipH="1" flipV="1">
              <a:off x="5080000" y="2743200"/>
              <a:ext cx="947738" cy="762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3613" name="Line 13"/>
            <p:cNvSpPr>
              <a:spLocks noChangeShapeType="1"/>
            </p:cNvSpPr>
            <p:nvPr/>
          </p:nvSpPr>
          <p:spPr bwMode="auto">
            <a:xfrm flipV="1">
              <a:off x="6840538" y="2590800"/>
              <a:ext cx="746125" cy="762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53614" name="Text Box 14"/>
            <p:cNvSpPr txBox="1">
              <a:spLocks noChangeArrowheads="1"/>
            </p:cNvSpPr>
            <p:nvPr/>
          </p:nvSpPr>
          <p:spPr bwMode="auto">
            <a:xfrm>
              <a:off x="7180263" y="2133600"/>
              <a:ext cx="1354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tLang="en-US" b="1" dirty="0">
                  <a:solidFill>
                    <a:srgbClr val="FFFF00"/>
                  </a:solidFill>
                  <a:effectLst>
                    <a:outerShdw blurRad="38100" dist="38100" dir="2700000" algn="tl">
                      <a:srgbClr val="000000"/>
                    </a:outerShdw>
                  </a:effectLst>
                  <a:latin typeface="Arial" pitchFamily="34" charset="0"/>
                </a:rPr>
                <a:t>Social</a:t>
              </a:r>
              <a:br>
                <a:rPr lang="en-US" altLang="en-US" b="1" dirty="0">
                  <a:solidFill>
                    <a:srgbClr val="FFFF00"/>
                  </a:solidFill>
                  <a:effectLst>
                    <a:outerShdw blurRad="38100" dist="38100" dir="2700000" algn="tl">
                      <a:srgbClr val="000000"/>
                    </a:outerShdw>
                  </a:effectLst>
                  <a:latin typeface="Arial" pitchFamily="34" charset="0"/>
                </a:rPr>
              </a:br>
              <a:r>
                <a:rPr lang="en-US" altLang="en-US" b="1" dirty="0">
                  <a:solidFill>
                    <a:srgbClr val="FFFF00"/>
                  </a:solidFill>
                  <a:effectLst>
                    <a:outerShdw blurRad="38100" dist="38100" dir="2700000" algn="tl">
                      <a:srgbClr val="000000"/>
                    </a:outerShdw>
                  </a:effectLst>
                  <a:latin typeface="Arial" pitchFamily="34" charset="0"/>
                </a:rPr>
                <a:t>15%</a:t>
              </a:r>
            </a:p>
          </p:txBody>
        </p:sp>
        <p:sp>
          <p:nvSpPr>
            <p:cNvPr id="153615" name="Text Box 15"/>
            <p:cNvSpPr txBox="1">
              <a:spLocks noChangeArrowheads="1"/>
            </p:cNvSpPr>
            <p:nvPr/>
          </p:nvSpPr>
          <p:spPr bwMode="auto">
            <a:xfrm>
              <a:off x="7450138" y="3124200"/>
              <a:ext cx="1465262"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solidFill>
                    <a:srgbClr val="FFFF00"/>
                  </a:solidFill>
                  <a:effectLst>
                    <a:outerShdw blurRad="38100" dist="38100" dir="2700000" algn="tl">
                      <a:srgbClr val="000000"/>
                    </a:outerShdw>
                  </a:effectLst>
                  <a:latin typeface="Arial" charset="0"/>
                  <a:ea typeface="ＭＳ Ｐゴシック" charset="0"/>
                </a:rPr>
                <a:t>Environment</a:t>
              </a:r>
              <a:r>
                <a:rPr lang="en-US" sz="1800" b="1">
                  <a:solidFill>
                    <a:srgbClr val="FFFF00"/>
                  </a:solidFill>
                  <a:latin typeface="Arial" charset="0"/>
                  <a:ea typeface="ＭＳ Ｐゴシック" charset="0"/>
                </a:rPr>
                <a:t/>
              </a:r>
              <a:br>
                <a:rPr lang="en-US" sz="1800" b="1">
                  <a:solidFill>
                    <a:srgbClr val="FFFF00"/>
                  </a:solidFill>
                  <a:latin typeface="Arial" charset="0"/>
                  <a:ea typeface="ＭＳ Ｐゴシック" charset="0"/>
                </a:rPr>
              </a:br>
              <a:r>
                <a:rPr lang="en-US" sz="1800" b="1">
                  <a:solidFill>
                    <a:srgbClr val="FFFF00"/>
                  </a:solidFill>
                  <a:effectLst>
                    <a:outerShdw blurRad="38100" dist="38100" dir="2700000" algn="tl">
                      <a:srgbClr val="000000"/>
                    </a:outerShdw>
                  </a:effectLst>
                  <a:latin typeface="Arial" charset="0"/>
                  <a:ea typeface="ＭＳ Ｐゴシック" charset="0"/>
                </a:rPr>
                <a:t>5%</a:t>
              </a:r>
              <a:endParaRPr lang="en-US" sz="1800" b="1">
                <a:solidFill>
                  <a:srgbClr val="FFFF00"/>
                </a:solidFill>
                <a:latin typeface="Arial" charset="0"/>
                <a:ea typeface="ＭＳ Ｐゴシック" charset="0"/>
              </a:endParaRPr>
            </a:p>
          </p:txBody>
        </p:sp>
      </p:grpSp>
      <p:sp>
        <p:nvSpPr>
          <p:cNvPr id="153616" name="Text Box 16"/>
          <p:cNvSpPr txBox="1">
            <a:spLocks noChangeArrowheads="1"/>
          </p:cNvSpPr>
          <p:nvPr/>
        </p:nvSpPr>
        <p:spPr bwMode="auto">
          <a:xfrm>
            <a:off x="1600200" y="5829300"/>
            <a:ext cx="650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dirty="0">
                <a:solidFill>
                  <a:srgbClr val="FFFF00"/>
                </a:solidFill>
                <a:latin typeface="Arial" charset="0"/>
                <a:ea typeface="ＭＳ Ｐゴシック" charset="0"/>
              </a:rPr>
              <a:t>Source:  McGinnis JM, Russo PG, </a:t>
            </a:r>
            <a:r>
              <a:rPr lang="en-US" sz="1400" dirty="0" err="1">
                <a:solidFill>
                  <a:srgbClr val="FFFF00"/>
                </a:solidFill>
                <a:latin typeface="Arial" charset="0"/>
                <a:ea typeface="ＭＳ Ｐゴシック" charset="0"/>
              </a:rPr>
              <a:t>Knickman</a:t>
            </a:r>
            <a:r>
              <a:rPr lang="en-US" sz="1400" dirty="0">
                <a:solidFill>
                  <a:srgbClr val="FFFF00"/>
                </a:solidFill>
                <a:latin typeface="Arial" charset="0"/>
                <a:ea typeface="ＭＳ Ｐゴシック" charset="0"/>
              </a:rPr>
              <a:t>, JR.  Health Affairs, April 2002.  </a:t>
            </a:r>
            <a:endParaRPr lang="en-US" dirty="0">
              <a:latin typeface="Times New Roman" charset="0"/>
              <a:ea typeface="ＭＳ Ｐゴシック" charset="0"/>
            </a:endParaRPr>
          </a:p>
        </p:txBody>
      </p:sp>
    </p:spTree>
    <p:extLst>
      <p:ext uri="{BB962C8B-B14F-4D97-AF65-F5344CB8AC3E}">
        <p14:creationId xmlns:p14="http://schemas.microsoft.com/office/powerpoint/2010/main" val="1219029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Avoiding the Prison of the Proximate</a:t>
            </a:r>
            <a:br>
              <a:rPr lang="en-US" dirty="0" smtClean="0"/>
            </a:br>
            <a:endParaRPr lang="en-US" dirty="0"/>
          </a:p>
        </p:txBody>
      </p:sp>
      <p:sp>
        <p:nvSpPr>
          <p:cNvPr id="5" name="Content Placeholder 4"/>
          <p:cNvSpPr>
            <a:spLocks noGrp="1"/>
          </p:cNvSpPr>
          <p:nvPr>
            <p:ph idx="1"/>
          </p:nvPr>
        </p:nvSpPr>
        <p:spPr>
          <a:xfrm>
            <a:off x="457200" y="1752600"/>
            <a:ext cx="8229600" cy="4525963"/>
          </a:xfrm>
        </p:spPr>
        <p:txBody>
          <a:bodyPr/>
          <a:lstStyle/>
          <a:p>
            <a:r>
              <a:rPr lang="en-US" dirty="0" smtClean="0"/>
              <a:t>1960s - Social epidemiology defined as a discipline</a:t>
            </a:r>
          </a:p>
          <a:p>
            <a:pPr lvl="1"/>
            <a:r>
              <a:rPr lang="en-US" dirty="0" smtClean="0"/>
              <a:t>Investigation of social factors as etiologies for disease </a:t>
            </a:r>
          </a:p>
          <a:p>
            <a:r>
              <a:rPr lang="en-US" dirty="0" smtClean="0"/>
              <a:t>Development of theories to explain relationships</a:t>
            </a:r>
          </a:p>
          <a:p>
            <a:endParaRPr lang="en-US" dirty="0" smtClean="0"/>
          </a:p>
        </p:txBody>
      </p:sp>
    </p:spTree>
    <p:extLst>
      <p:ext uri="{BB962C8B-B14F-4D97-AF65-F5344CB8AC3E}">
        <p14:creationId xmlns:p14="http://schemas.microsoft.com/office/powerpoint/2010/main" val="2869008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p:txBody>
          <a:bodyPr/>
          <a:lstStyle/>
          <a:p>
            <a:r>
              <a:rPr lang="en-US" dirty="0" smtClean="0"/>
              <a:t>1995 Link and Phelan addressed persistence of SES disparities in health despite changes in context and conditions</a:t>
            </a:r>
          </a:p>
          <a:p>
            <a:pPr lvl="1"/>
            <a:r>
              <a:rPr lang="en-US" dirty="0" smtClean="0"/>
              <a:t>19</a:t>
            </a:r>
            <a:r>
              <a:rPr lang="en-US" baseline="30000" dirty="0" smtClean="0"/>
              <a:t>th</a:t>
            </a:r>
            <a:r>
              <a:rPr lang="en-US" dirty="0" smtClean="0"/>
              <a:t> century: Infectious disease</a:t>
            </a:r>
          </a:p>
          <a:p>
            <a:pPr lvl="1"/>
            <a:r>
              <a:rPr lang="en-US" dirty="0" smtClean="0"/>
              <a:t>20</a:t>
            </a:r>
            <a:r>
              <a:rPr lang="en-US" baseline="30000" dirty="0" smtClean="0"/>
              <a:t>th</a:t>
            </a:r>
            <a:r>
              <a:rPr lang="en-US" dirty="0" smtClean="0"/>
              <a:t> and 21rst centuries: Cancer, cardiovascular disease</a:t>
            </a:r>
          </a:p>
        </p:txBody>
      </p:sp>
    </p:spTree>
    <p:extLst>
      <p:ext uri="{BB962C8B-B14F-4D97-AF65-F5344CB8AC3E}">
        <p14:creationId xmlns:p14="http://schemas.microsoft.com/office/powerpoint/2010/main" val="2711342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76200"/>
            <a:ext cx="8915400" cy="1219200"/>
          </a:xfrm>
        </p:spPr>
        <p:txBody>
          <a:bodyPr/>
          <a:lstStyle/>
          <a:p>
            <a:pPr eaLnBrk="1" hangingPunct="1"/>
            <a:r>
              <a:rPr lang="en-US" altLang="en-US" sz="2400" b="1" smtClean="0">
                <a:solidFill>
                  <a:srgbClr val="000066"/>
                </a:solidFill>
                <a:latin typeface="Garamond" pitchFamily="18" charset="0"/>
              </a:rPr>
              <a:t>Infant Mortality</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Rates per 1,000 Live Births by Detailed Race &amp; Hispanic Origin of Mother: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9218" name="Object 3"/>
          <p:cNvGraphicFramePr>
            <a:graphicFrameLocks noChangeAspect="1"/>
          </p:cNvGraphicFramePr>
          <p:nvPr>
            <p:ph sz="half" idx="1"/>
          </p:nvPr>
        </p:nvGraphicFramePr>
        <p:xfrm>
          <a:off x="111125" y="1230313"/>
          <a:ext cx="8921750" cy="5105400"/>
        </p:xfrm>
        <a:graphic>
          <a:graphicData uri="http://schemas.openxmlformats.org/presentationml/2006/ole">
            <mc:AlternateContent xmlns:mc="http://schemas.openxmlformats.org/markup-compatibility/2006">
              <mc:Choice xmlns:v="urn:schemas-microsoft-com:vml" Requires="v">
                <p:oleObj spid="_x0000_s10269" name="Chart" r:id="rId4" imgW="8172354" imgH="4676801" progId="MSGraph.Chart.8">
                  <p:embed followColorScheme="full"/>
                </p:oleObj>
              </mc:Choice>
              <mc:Fallback>
                <p:oleObj name="Chart" r:id="rId4" imgW="8172354" imgH="4676801" progId="MSGraph.Chart.8">
                  <p:embed followColorScheme="full"/>
                  <p:pic>
                    <p:nvPicPr>
                      <p:cNvPr id="0" name=""/>
                      <p:cNvPicPr>
                        <a:picLocks noChangeAspect="1" noChangeArrowheads="1"/>
                      </p:cNvPicPr>
                      <p:nvPr/>
                    </p:nvPicPr>
                    <p:blipFill>
                      <a:blip r:embed="rId5"/>
                      <a:srcRect/>
                      <a:stretch>
                        <a:fillRect/>
                      </a:stretch>
                    </p:blipFill>
                    <p:spPr bwMode="auto">
                      <a:xfrm>
                        <a:off x="111125" y="1230313"/>
                        <a:ext cx="8921750" cy="5105400"/>
                      </a:xfrm>
                      <a:prstGeom prst="rect">
                        <a:avLst/>
                      </a:prstGeom>
                    </p:spPr>
                  </p:pic>
                </p:oleObj>
              </mc:Fallback>
            </mc:AlternateContent>
          </a:graphicData>
        </a:graphic>
      </p:graphicFrame>
      <p:sp>
        <p:nvSpPr>
          <p:cNvPr id="9220" name="Rectangle 4"/>
          <p:cNvSpPr>
            <a:spLocks noChangeArrowheads="1"/>
          </p:cNvSpPr>
          <p:nvPr/>
        </p:nvSpPr>
        <p:spPr bwMode="auto">
          <a:xfrm>
            <a:off x="2133600" y="6324600"/>
            <a:ext cx="464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1300" b="1"/>
              <a:t>Source:</a:t>
            </a:r>
            <a:r>
              <a:rPr lang="en-US" altLang="en-US" sz="1300"/>
              <a:t> CDC, NCHS, Health, United States, 2008, Table 18 </a:t>
            </a:r>
            <a:r>
              <a:rPr lang="en-US" altLang="en-US" sz="1300">
                <a:hlinkClick r:id="rId6"/>
              </a:rPr>
              <a:t>http://www.cdc.gov/nchs/data/hus/hus08.pdf</a:t>
            </a:r>
            <a:r>
              <a:rPr lang="en-US" altLang="en-US" sz="1300"/>
              <a:t> </a:t>
            </a:r>
          </a:p>
        </p:txBody>
      </p:sp>
    </p:spTree>
    <p:extLst>
      <p:ext uri="{BB962C8B-B14F-4D97-AF65-F5344CB8AC3E}">
        <p14:creationId xmlns:p14="http://schemas.microsoft.com/office/powerpoint/2010/main" val="1851298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066800"/>
            <a:ext cx="8534400" cy="4525963"/>
          </a:xfrm>
        </p:spPr>
        <p:txBody>
          <a:bodyPr/>
          <a:lstStyle/>
          <a:p>
            <a:r>
              <a:rPr lang="en-US" dirty="0" smtClean="0"/>
              <a:t>SES is a fundamental cause of poor health:</a:t>
            </a:r>
          </a:p>
          <a:p>
            <a:pPr lvl="1"/>
            <a:r>
              <a:rPr lang="en-US" dirty="0" smtClean="0"/>
              <a:t>Regardless of disease or context, high SES individuals and groups can flexibly deploy resources to avoid risks and mitigate effects of poor health</a:t>
            </a:r>
          </a:p>
          <a:p>
            <a:r>
              <a:rPr lang="en-US" dirty="0" smtClean="0"/>
              <a:t>Resources include:</a:t>
            </a:r>
          </a:p>
          <a:p>
            <a:pPr lvl="1"/>
            <a:r>
              <a:rPr lang="en-US" dirty="0" smtClean="0"/>
              <a:t>Money</a:t>
            </a:r>
          </a:p>
          <a:p>
            <a:pPr lvl="1"/>
            <a:r>
              <a:rPr lang="en-US" dirty="0" smtClean="0"/>
              <a:t>Knowledge</a:t>
            </a:r>
            <a:endParaRPr lang="en-US" dirty="0" smtClean="0"/>
          </a:p>
          <a:p>
            <a:pPr lvl="1"/>
            <a:r>
              <a:rPr lang="en-US" dirty="0" smtClean="0"/>
              <a:t>Power/Prestige</a:t>
            </a:r>
            <a:endParaRPr lang="en-US" dirty="0" smtClean="0"/>
          </a:p>
          <a:p>
            <a:pPr lvl="1"/>
            <a:r>
              <a:rPr lang="en-US" dirty="0" smtClean="0"/>
              <a:t>Social connections</a:t>
            </a:r>
          </a:p>
        </p:txBody>
      </p:sp>
    </p:spTree>
    <p:extLst>
      <p:ext uri="{BB962C8B-B14F-4D97-AF65-F5344CB8AC3E}">
        <p14:creationId xmlns:p14="http://schemas.microsoft.com/office/powerpoint/2010/main" val="3521320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Infectious diseases: </a:t>
            </a:r>
          </a:p>
          <a:p>
            <a:pPr lvl="1"/>
            <a:r>
              <a:rPr lang="en-US" dirty="0" smtClean="0"/>
              <a:t>Avoid areas that carry risk of contamination</a:t>
            </a:r>
          </a:p>
          <a:p>
            <a:pPr lvl="1"/>
            <a:r>
              <a:rPr lang="en-US" dirty="0" smtClean="0"/>
              <a:t>Limit entry of potential infectious individuals</a:t>
            </a:r>
          </a:p>
          <a:p>
            <a:r>
              <a:rPr lang="en-US" dirty="0" smtClean="0"/>
              <a:t>Cardiovascular diseases: </a:t>
            </a:r>
          </a:p>
          <a:p>
            <a:pPr lvl="1"/>
            <a:r>
              <a:rPr lang="en-US" dirty="0" smtClean="0"/>
              <a:t>Access healthy food</a:t>
            </a:r>
          </a:p>
          <a:p>
            <a:pPr lvl="1"/>
            <a:r>
              <a:rPr lang="en-US" dirty="0" smtClean="0"/>
              <a:t>Live in communities that facilitate healthy choices</a:t>
            </a:r>
          </a:p>
          <a:p>
            <a:r>
              <a:rPr lang="en-US" dirty="0" smtClean="0"/>
              <a:t>All contexts:</a:t>
            </a:r>
          </a:p>
          <a:p>
            <a:pPr lvl="1"/>
            <a:r>
              <a:rPr lang="en-US" dirty="0" smtClean="0"/>
              <a:t>Access quality medical care</a:t>
            </a:r>
          </a:p>
          <a:p>
            <a:pPr lvl="1"/>
            <a:endParaRPr lang="en-US" dirty="0"/>
          </a:p>
        </p:txBody>
      </p:sp>
    </p:spTree>
    <p:extLst>
      <p:ext uri="{BB962C8B-B14F-4D97-AF65-F5344CB8AC3E}">
        <p14:creationId xmlns:p14="http://schemas.microsoft.com/office/powerpoint/2010/main" val="767912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Evidence to Support Theory of Fundamental Causes</a:t>
            </a: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SES gradients in mortality are more pronounced with preventable conditions</a:t>
            </a:r>
          </a:p>
          <a:p>
            <a:r>
              <a:rPr lang="en-US" dirty="0" smtClean="0"/>
              <a:t>Advances </a:t>
            </a:r>
            <a:r>
              <a:rPr lang="en-US" dirty="0"/>
              <a:t>in treatment </a:t>
            </a:r>
            <a:r>
              <a:rPr lang="en-US" dirty="0" smtClean="0"/>
              <a:t>increase </a:t>
            </a:r>
            <a:r>
              <a:rPr lang="en-US" dirty="0"/>
              <a:t>disparities in </a:t>
            </a:r>
            <a:r>
              <a:rPr lang="en-US" dirty="0" smtClean="0"/>
              <a:t>outcomes</a:t>
            </a:r>
          </a:p>
          <a:p>
            <a:r>
              <a:rPr lang="en-US" dirty="0" smtClean="0"/>
              <a:t>Specific </a:t>
            </a:r>
            <a:r>
              <a:rPr lang="en-US" dirty="0" smtClean="0"/>
              <a:t>example:</a:t>
            </a:r>
            <a:endParaRPr lang="en-US" dirty="0" smtClean="0"/>
          </a:p>
          <a:p>
            <a:pPr lvl="1"/>
            <a:r>
              <a:rPr lang="en-US" dirty="0" smtClean="0"/>
              <a:t>Smoking</a:t>
            </a:r>
            <a:r>
              <a:rPr lang="en-US" dirty="0" smtClean="0"/>
              <a:t>: No SES gradient until evidence of cancer risk released in 1950s</a:t>
            </a:r>
          </a:p>
          <a:p>
            <a:pPr lvl="1"/>
            <a:endParaRPr lang="en-US" dirty="0" smtClean="0"/>
          </a:p>
        </p:txBody>
      </p:sp>
    </p:spTree>
    <p:extLst>
      <p:ext uri="{BB962C8B-B14F-4D97-AF65-F5344CB8AC3E}">
        <p14:creationId xmlns:p14="http://schemas.microsoft.com/office/powerpoint/2010/main" val="3704886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as a Fundamental Cause</a:t>
            </a:r>
            <a:endParaRPr lang="en-US" dirty="0"/>
          </a:p>
        </p:txBody>
      </p:sp>
      <p:sp>
        <p:nvSpPr>
          <p:cNvPr id="5" name="Content Placeholder 4"/>
          <p:cNvSpPr>
            <a:spLocks noGrp="1"/>
          </p:cNvSpPr>
          <p:nvPr>
            <p:ph idx="1"/>
          </p:nvPr>
        </p:nvSpPr>
        <p:spPr/>
        <p:txBody>
          <a:bodyPr/>
          <a:lstStyle/>
          <a:p>
            <a:r>
              <a:rPr lang="en-US" dirty="0" smtClean="0"/>
              <a:t>Initially, theory of fundamental causes focused only on SES</a:t>
            </a:r>
          </a:p>
          <a:p>
            <a:r>
              <a:rPr lang="en-US" dirty="0" smtClean="0"/>
              <a:t>Racial/ethnic disparities considered as collinear with SES</a:t>
            </a:r>
          </a:p>
          <a:p>
            <a:r>
              <a:rPr lang="en-US" dirty="0" smtClean="0"/>
              <a:t>Paper by Link and Phelan to come out this year considering race/ethnicity to be both:</a:t>
            </a:r>
          </a:p>
          <a:p>
            <a:pPr lvl="1"/>
            <a:r>
              <a:rPr lang="en-US" dirty="0" smtClean="0"/>
              <a:t>Predictive of SES</a:t>
            </a:r>
          </a:p>
          <a:p>
            <a:pPr lvl="1"/>
            <a:r>
              <a:rPr lang="en-US" dirty="0" smtClean="0"/>
              <a:t>An independent fundamental cause</a:t>
            </a:r>
          </a:p>
          <a:p>
            <a:endParaRPr lang="en-US" dirty="0"/>
          </a:p>
        </p:txBody>
      </p:sp>
    </p:spTree>
    <p:extLst>
      <p:ext uri="{BB962C8B-B14F-4D97-AF65-F5344CB8AC3E}">
        <p14:creationId xmlns:p14="http://schemas.microsoft.com/office/powerpoint/2010/main" val="1626383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Production of Disease</a:t>
            </a:r>
            <a:endParaRPr lang="en-US" dirty="0"/>
          </a:p>
        </p:txBody>
      </p:sp>
      <p:sp>
        <p:nvSpPr>
          <p:cNvPr id="5" name="Content Placeholder 4"/>
          <p:cNvSpPr>
            <a:spLocks noGrp="1"/>
          </p:cNvSpPr>
          <p:nvPr>
            <p:ph idx="1"/>
          </p:nvPr>
        </p:nvSpPr>
        <p:spPr/>
        <p:txBody>
          <a:bodyPr/>
          <a:lstStyle/>
          <a:p>
            <a:r>
              <a:rPr lang="en-US" dirty="0" smtClean="0"/>
              <a:t>Focus on economic and political institutions that create and perpetuate inequality</a:t>
            </a:r>
          </a:p>
          <a:p>
            <a:pPr lvl="1"/>
            <a:r>
              <a:rPr lang="en-US" dirty="0" smtClean="0"/>
              <a:t>Both within and between countries</a:t>
            </a:r>
          </a:p>
          <a:p>
            <a:r>
              <a:rPr lang="en-US" dirty="0" smtClean="0"/>
              <a:t>Rooted in critique of capitalist model and emphasis on human rights and social equity</a:t>
            </a:r>
            <a:endParaRPr lang="en-US" dirty="0"/>
          </a:p>
        </p:txBody>
      </p:sp>
    </p:spTree>
    <p:extLst>
      <p:ext uri="{BB962C8B-B14F-4D97-AF65-F5344CB8AC3E}">
        <p14:creationId xmlns:p14="http://schemas.microsoft.com/office/powerpoint/2010/main" val="323985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Upstream Theories: </a:t>
            </a:r>
            <a:br>
              <a:rPr lang="en-US" dirty="0" smtClean="0"/>
            </a:br>
            <a:r>
              <a:rPr lang="en-US" dirty="0" smtClean="0"/>
              <a:t>Not the Whole Story</a:t>
            </a:r>
            <a:endParaRPr lang="en-US" dirty="0"/>
          </a:p>
        </p:txBody>
      </p:sp>
      <p:sp>
        <p:nvSpPr>
          <p:cNvPr id="5" name="Content Placeholder 4"/>
          <p:cNvSpPr>
            <a:spLocks noGrp="1"/>
          </p:cNvSpPr>
          <p:nvPr>
            <p:ph idx="1"/>
          </p:nvPr>
        </p:nvSpPr>
        <p:spPr>
          <a:xfrm>
            <a:off x="457200" y="1676400"/>
            <a:ext cx="8534400" cy="4525963"/>
          </a:xfrm>
        </p:spPr>
        <p:txBody>
          <a:bodyPr/>
          <a:lstStyle/>
          <a:p>
            <a:r>
              <a:rPr lang="en-US" dirty="0" smtClean="0"/>
              <a:t>Important in encouraging a broader perspective</a:t>
            </a:r>
          </a:p>
          <a:p>
            <a:pPr lvl="1"/>
            <a:r>
              <a:rPr lang="en-US" dirty="0" smtClean="0"/>
              <a:t>Encourage structural approaches to disparities</a:t>
            </a:r>
          </a:p>
          <a:p>
            <a:r>
              <a:rPr lang="en-US" dirty="0" smtClean="0"/>
              <a:t>BUT - Neglect the “downstream” mechanisms by which social conditions are mediated</a:t>
            </a:r>
          </a:p>
          <a:p>
            <a:pPr lvl="1"/>
            <a:r>
              <a:rPr lang="en-US" dirty="0" smtClean="0"/>
              <a:t>Both perspectives are needed</a:t>
            </a:r>
          </a:p>
          <a:p>
            <a:r>
              <a:rPr lang="en-US" dirty="0" smtClean="0"/>
              <a:t>Example of decline in infectious mortality:</a:t>
            </a:r>
          </a:p>
          <a:p>
            <a:pPr lvl="1"/>
            <a:r>
              <a:rPr lang="en-US" dirty="0" smtClean="0"/>
              <a:t>Economic growth -&gt; improved nutrition</a:t>
            </a:r>
          </a:p>
          <a:p>
            <a:pPr lvl="1"/>
            <a:r>
              <a:rPr lang="en-US" dirty="0" smtClean="0"/>
              <a:t>Public health efforts such as sanitation, antibiotics</a:t>
            </a:r>
          </a:p>
          <a:p>
            <a:pPr lvl="1"/>
            <a:endParaRPr lang="en-US" dirty="0" smtClean="0"/>
          </a:p>
          <a:p>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246160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Ecologically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Move </a:t>
            </a:r>
            <a:r>
              <a:rPr lang="en-US" dirty="0"/>
              <a:t>toward ecological approach rooted in work in social science disciplines in 20</a:t>
            </a:r>
            <a:r>
              <a:rPr lang="en-US" baseline="30000" dirty="0"/>
              <a:t>th</a:t>
            </a:r>
            <a:r>
              <a:rPr lang="en-US" dirty="0"/>
              <a:t> </a:t>
            </a:r>
            <a:r>
              <a:rPr lang="en-US" dirty="0" smtClean="0"/>
              <a:t>century</a:t>
            </a:r>
          </a:p>
          <a:p>
            <a:r>
              <a:rPr lang="en-US" dirty="0" smtClean="0"/>
              <a:t>The </a:t>
            </a:r>
            <a:r>
              <a:rPr lang="en-US" dirty="0"/>
              <a:t>ecological model </a:t>
            </a:r>
            <a:r>
              <a:rPr lang="en-US" dirty="0" smtClean="0"/>
              <a:t>is </a:t>
            </a:r>
            <a:r>
              <a:rPr lang="en-US" dirty="0"/>
              <a:t>"a model </a:t>
            </a:r>
            <a:r>
              <a:rPr lang="en-US" dirty="0" smtClean="0"/>
              <a:t>of health </a:t>
            </a:r>
            <a:r>
              <a:rPr lang="en-US" dirty="0"/>
              <a:t>that emphasizes the linkages and relationships among </a:t>
            </a:r>
            <a:r>
              <a:rPr lang="en-US" dirty="0" smtClean="0"/>
              <a:t>multiple factors </a:t>
            </a:r>
            <a:r>
              <a:rPr lang="en-US" dirty="0"/>
              <a:t>(or determinants) affecting health</a:t>
            </a:r>
            <a:r>
              <a:rPr lang="en-US" dirty="0" smtClean="0"/>
              <a:t>.” – Institute of Medicine</a:t>
            </a:r>
          </a:p>
          <a:p>
            <a:pPr lvl="1"/>
            <a:r>
              <a:rPr lang="en-US" dirty="0" smtClean="0"/>
              <a:t>Allows for intervention at multiple levels</a:t>
            </a:r>
            <a:endParaRPr lang="en-US" dirty="0"/>
          </a:p>
        </p:txBody>
      </p:sp>
    </p:spTree>
    <p:extLst>
      <p:ext uri="{BB962C8B-B14F-4D97-AF65-F5344CB8AC3E}">
        <p14:creationId xmlns:p14="http://schemas.microsoft.com/office/powerpoint/2010/main" val="4189424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52400"/>
            <a:ext cx="8493120" cy="644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600" b="1" dirty="0">
                <a:latin typeface="Arial" charset="0"/>
              </a:rPr>
              <a:t> </a:t>
            </a:r>
            <a:r>
              <a:rPr lang="en-GB" altLang="en-US" sz="2800" b="1" dirty="0" err="1">
                <a:solidFill>
                  <a:schemeClr val="bg1"/>
                </a:solidFill>
                <a:latin typeface="Arial" charset="0"/>
              </a:rPr>
              <a:t>Brofenbrenner’s</a:t>
            </a:r>
            <a:r>
              <a:rPr lang="en-GB" altLang="en-US" sz="2800" b="1" dirty="0">
                <a:solidFill>
                  <a:schemeClr val="bg1"/>
                </a:solidFill>
                <a:latin typeface="Arial" charset="0"/>
              </a:rPr>
              <a:t> ecological theory of </a:t>
            </a:r>
            <a:r>
              <a:rPr lang="en-GB" altLang="en-US" sz="2800" b="1" dirty="0" smtClean="0">
                <a:solidFill>
                  <a:schemeClr val="bg1"/>
                </a:solidFill>
                <a:latin typeface="Arial" charset="0"/>
              </a:rPr>
              <a:t>development</a:t>
            </a:r>
            <a:endParaRPr lang="en-GB" altLang="en-US" sz="1800" b="1" dirty="0">
              <a:solidFill>
                <a:schemeClr val="bg1"/>
              </a:solidFill>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6240" y="1143000"/>
            <a:ext cx="4871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830451" y="6466999"/>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a:solidFill>
                  <a:schemeClr val="bg1"/>
                </a:solidFill>
                <a:latin typeface="Arial" charset="0"/>
              </a:rPr>
              <a:t>McLaren L , and </a:t>
            </a:r>
            <a:r>
              <a:rPr lang="en-GB" altLang="en-US" sz="1100" b="1" dirty="0" err="1">
                <a:solidFill>
                  <a:schemeClr val="bg1"/>
                </a:solidFill>
                <a:latin typeface="Arial" charset="0"/>
              </a:rPr>
              <a:t>Hawe</a:t>
            </a:r>
            <a:r>
              <a:rPr lang="en-GB" altLang="en-US" sz="1100" b="1" dirty="0">
                <a:solidFill>
                  <a:schemeClr val="bg1"/>
                </a:solidFill>
                <a:latin typeface="Arial" charset="0"/>
              </a:rPr>
              <a:t> P </a:t>
            </a:r>
            <a:endParaRPr lang="en-GB" altLang="en-US" sz="1100" b="1" dirty="0" smtClean="0">
              <a:solidFill>
                <a:schemeClr val="bg1"/>
              </a:solidFill>
              <a:latin typeface="Arial" charset="0"/>
            </a:endParaRPr>
          </a:p>
          <a:p>
            <a:r>
              <a:rPr lang="en-GB" altLang="en-US" sz="1100" b="1" dirty="0" smtClean="0">
                <a:solidFill>
                  <a:schemeClr val="bg1"/>
                </a:solidFill>
                <a:latin typeface="Arial" charset="0"/>
              </a:rPr>
              <a:t>J </a:t>
            </a:r>
            <a:r>
              <a:rPr lang="en-GB" altLang="en-US" sz="1100" b="1" dirty="0" err="1">
                <a:solidFill>
                  <a:schemeClr val="bg1"/>
                </a:solidFill>
                <a:latin typeface="Arial" charset="0"/>
              </a:rPr>
              <a:t>Epidemiol</a:t>
            </a:r>
            <a:r>
              <a:rPr lang="en-GB" altLang="en-US" sz="1100" b="1" dirty="0">
                <a:solidFill>
                  <a:schemeClr val="bg1"/>
                </a:solidFill>
                <a:latin typeface="Arial" charset="0"/>
              </a:rPr>
              <a:t> Community Health 2005;59:6-14</a:t>
            </a:r>
          </a:p>
        </p:txBody>
      </p:sp>
    </p:spTree>
    <p:extLst>
      <p:ext uri="{BB962C8B-B14F-4D97-AF65-F5344CB8AC3E}">
        <p14:creationId xmlns:p14="http://schemas.microsoft.com/office/powerpoint/2010/main" val="2358968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rPr>
              <a:t>IOM Ecological </a:t>
            </a:r>
            <a:r>
              <a:rPr lang="en-US" dirty="0">
                <a:latin typeface="Helvetica" charset="0"/>
              </a:rPr>
              <a:t>Model</a:t>
            </a:r>
            <a:endParaRPr lang="en-US" dirty="0"/>
          </a:p>
        </p:txBody>
      </p:sp>
      <p:pic>
        <p:nvPicPr>
          <p:cNvPr id="25602" name="Picture 2" descr="Social Determinants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486" y="983343"/>
            <a:ext cx="5486400" cy="57963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86286" y="6270171"/>
            <a:ext cx="97608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956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as an Example</a:t>
            </a:r>
            <a:endParaRPr lang="en-US" dirty="0"/>
          </a:p>
        </p:txBody>
      </p:sp>
      <p:pic>
        <p:nvPicPr>
          <p:cNvPr id="7" name="Picture 6"/>
          <p:cNvPicPr/>
          <p:nvPr/>
        </p:nvPicPr>
        <p:blipFill rotWithShape="1">
          <a:blip r:embed="rId3"/>
          <a:srcRect l="8874" t="12387" r="58365" b="4834"/>
          <a:stretch/>
        </p:blipFill>
        <p:spPr bwMode="auto">
          <a:xfrm>
            <a:off x="838200" y="1016000"/>
            <a:ext cx="7239000" cy="47207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81514" y="5733142"/>
            <a:ext cx="6477000" cy="369332"/>
          </a:xfrm>
          <a:prstGeom prst="rect">
            <a:avLst/>
          </a:prstGeom>
          <a:noFill/>
        </p:spPr>
        <p:txBody>
          <a:bodyPr wrap="square" rtlCol="0">
            <a:spAutoFit/>
          </a:bodyPr>
          <a:lstStyle/>
          <a:p>
            <a:r>
              <a:rPr lang="en-US" dirty="0" smtClean="0">
                <a:solidFill>
                  <a:schemeClr val="bg1"/>
                </a:solidFill>
              </a:rPr>
              <a:t>Mullis, An ecological approach to childhood obesity. USDA, 2009</a:t>
            </a:r>
            <a:endParaRPr lang="en-US" dirty="0">
              <a:solidFill>
                <a:schemeClr val="bg1"/>
              </a:solidFill>
            </a:endParaRPr>
          </a:p>
        </p:txBody>
      </p:sp>
    </p:spTree>
    <p:extLst>
      <p:ext uri="{BB962C8B-B14F-4D97-AF65-F5344CB8AC3E}">
        <p14:creationId xmlns:p14="http://schemas.microsoft.com/office/powerpoint/2010/main" val="355308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52400" y="152400"/>
            <a:ext cx="8839200" cy="1295400"/>
          </a:xfrm>
        </p:spPr>
        <p:txBody>
          <a:bodyPr/>
          <a:lstStyle/>
          <a:p>
            <a:pPr eaLnBrk="1" hangingPunct="1"/>
            <a:r>
              <a:rPr lang="en-US" altLang="en-US" sz="2400" b="1" smtClean="0">
                <a:solidFill>
                  <a:srgbClr val="000066"/>
                </a:solidFill>
                <a:latin typeface="Garamond" pitchFamily="18" charset="0"/>
              </a:rPr>
              <a:t>Infant Death Under 1 Year</a:t>
            </a:r>
            <a:r>
              <a:rPr lang="en-US" altLang="en-US" sz="2000" b="1" smtClean="0">
                <a:latin typeface="Garamond" pitchFamily="18" charset="0"/>
              </a:rPr>
              <a:t> </a:t>
            </a:r>
            <a:r>
              <a:rPr lang="en-US" altLang="en-US" sz="2200" b="1" smtClean="0">
                <a:latin typeface="Garamond" pitchFamily="18" charset="0"/>
              </a:rPr>
              <a:t/>
            </a:r>
            <a:br>
              <a:rPr lang="en-US" altLang="en-US" sz="2200" b="1" smtClean="0">
                <a:latin typeface="Garamond" pitchFamily="18" charset="0"/>
              </a:rPr>
            </a:br>
            <a:r>
              <a:rPr lang="en-US" altLang="en-US" sz="2200" b="1" smtClean="0">
                <a:latin typeface="Garamond" pitchFamily="18" charset="0"/>
              </a:rPr>
              <a:t> Rates per 1,000 Live Births by Race &amp; Hispanic Origin: U.S.,</a:t>
            </a:r>
            <a:br>
              <a:rPr lang="en-US" altLang="en-US" sz="22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10242" name="Object 3"/>
          <p:cNvGraphicFramePr>
            <a:graphicFrameLocks noChangeAspect="1"/>
          </p:cNvGraphicFramePr>
          <p:nvPr>
            <p:ph sz="half" idx="1"/>
          </p:nvPr>
        </p:nvGraphicFramePr>
        <p:xfrm>
          <a:off x="23813" y="1219200"/>
          <a:ext cx="8953500" cy="5257800"/>
        </p:xfrm>
        <a:graphic>
          <a:graphicData uri="http://schemas.openxmlformats.org/presentationml/2006/ole">
            <mc:AlternateContent xmlns:mc="http://schemas.openxmlformats.org/markup-compatibility/2006">
              <mc:Choice xmlns:v="urn:schemas-microsoft-com:vml" Requires="v">
                <p:oleObj spid="_x0000_s11293" name="Chart" r:id="rId4" imgW="8267610" imgH="4543541" progId="MSGraph.Chart.8">
                  <p:embed followColorScheme="full"/>
                </p:oleObj>
              </mc:Choice>
              <mc:Fallback>
                <p:oleObj name="Chart" r:id="rId4" imgW="8267610" imgH="4543541" progId="MSGraph.Chart.8">
                  <p:embed followColorScheme="full"/>
                  <p:pic>
                    <p:nvPicPr>
                      <p:cNvPr id="0" name=""/>
                      <p:cNvPicPr>
                        <a:picLocks noChangeAspect="1" noChangeArrowheads="1"/>
                      </p:cNvPicPr>
                      <p:nvPr/>
                    </p:nvPicPr>
                    <p:blipFill>
                      <a:blip r:embed="rId5"/>
                      <a:srcRect/>
                      <a:stretch>
                        <a:fillRect/>
                      </a:stretch>
                    </p:blipFill>
                    <p:spPr bwMode="auto">
                      <a:xfrm>
                        <a:off x="23813" y="1219200"/>
                        <a:ext cx="8953500" cy="5257800"/>
                      </a:xfrm>
                      <a:prstGeom prst="rect">
                        <a:avLst/>
                      </a:prstGeom>
                    </p:spPr>
                  </p:pic>
                </p:oleObj>
              </mc:Fallback>
            </mc:AlternateContent>
          </a:graphicData>
        </a:graphic>
      </p:graphicFrame>
      <p:sp>
        <p:nvSpPr>
          <p:cNvPr id="10244" name="Rectangle 4"/>
          <p:cNvSpPr>
            <a:spLocks noChangeArrowheads="1"/>
          </p:cNvSpPr>
          <p:nvPr/>
        </p:nvSpPr>
        <p:spPr bwMode="auto">
          <a:xfrm>
            <a:off x="1219200" y="6340475"/>
            <a:ext cx="6781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1400" b="1"/>
              <a:t>Source:</a:t>
            </a:r>
            <a:r>
              <a:rPr lang="en-US" altLang="en-US" sz="1400"/>
              <a:t> National Vital Statistics Report, 56(16), 6/11/08: Deaths: Preliminary Data for 2006, Table 4, p22 </a:t>
            </a:r>
            <a:r>
              <a:rPr lang="en-US" altLang="en-US" sz="1400">
                <a:hlinkClick r:id="rId6"/>
              </a:rPr>
              <a:t>http://www.cdc.gov/nchs/data/nvsr/nvsr56/nvsr56_16.pdf</a:t>
            </a:r>
            <a:r>
              <a:rPr lang="en-US" altLang="en-US" sz="1400"/>
              <a:t> </a:t>
            </a:r>
          </a:p>
        </p:txBody>
      </p:sp>
    </p:spTree>
    <p:extLst>
      <p:ext uri="{BB962C8B-B14F-4D97-AF65-F5344CB8AC3E}">
        <p14:creationId xmlns:p14="http://schemas.microsoft.com/office/powerpoint/2010/main" val="1922514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a:t>
            </a:r>
            <a:endParaRPr lang="en-US" dirty="0"/>
          </a:p>
        </p:txBody>
      </p:sp>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399" y="1295400"/>
            <a:ext cx="4769441" cy="4547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5806790"/>
            <a:ext cx="2514600" cy="400110"/>
          </a:xfrm>
          <a:prstGeom prst="rect">
            <a:avLst/>
          </a:prstGeom>
          <a:noFill/>
        </p:spPr>
        <p:txBody>
          <a:bodyPr wrap="square" rtlCol="0">
            <a:spAutoFit/>
          </a:bodyPr>
          <a:lstStyle/>
          <a:p>
            <a:r>
              <a:rPr lang="en-US" sz="2000" dirty="0" smtClean="0">
                <a:solidFill>
                  <a:schemeClr val="bg1"/>
                </a:solidFill>
              </a:rPr>
              <a:t>Healthy People 2020</a:t>
            </a:r>
            <a:endParaRPr lang="en-US" sz="2000" dirty="0">
              <a:solidFill>
                <a:schemeClr val="bg1"/>
              </a:solidFill>
            </a:endParaRPr>
          </a:p>
        </p:txBody>
      </p:sp>
    </p:spTree>
    <p:extLst>
      <p:ext uri="{BB962C8B-B14F-4D97-AF65-F5344CB8AC3E}">
        <p14:creationId xmlns:p14="http://schemas.microsoft.com/office/powerpoint/2010/main" val="720168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Determinants of Health</a:t>
            </a:r>
            <a:endParaRPr lang="en-US" dirty="0"/>
          </a:p>
        </p:txBody>
      </p:sp>
      <p:sp>
        <p:nvSpPr>
          <p:cNvPr id="3" name="Content Placeholder 2"/>
          <p:cNvSpPr>
            <a:spLocks noGrp="1"/>
          </p:cNvSpPr>
          <p:nvPr>
            <p:ph sz="quarter" idx="1"/>
          </p:nvPr>
        </p:nvSpPr>
        <p:spPr>
          <a:xfrm>
            <a:off x="457200" y="1371600"/>
            <a:ext cx="8229600" cy="4525963"/>
          </a:xfrm>
        </p:spPr>
        <p:txBody>
          <a:bodyPr>
            <a:normAutofit fontScale="92500" lnSpcReduction="20000"/>
          </a:bodyPr>
          <a:lstStyle/>
          <a:p>
            <a:r>
              <a:rPr lang="en-US" dirty="0" smtClean="0"/>
              <a:t>The social determinants of health are those determinants of health that lie outside of the individual; they are beyond genetic endowment and beyond individual behaviors. They are, in fact, the context in which individual behaviors arise and in which individual behaviors convey risk. The social determinants of health include individual resources, neighborhood (place-based) or community (group-based) resources, hazards and toxic exposures, and opportunity structures.</a:t>
            </a:r>
          </a:p>
          <a:p>
            <a:pPr algn="r">
              <a:buNone/>
            </a:pPr>
            <a:r>
              <a:rPr lang="en-US" i="1" dirty="0" smtClean="0"/>
              <a:t>-Jones et al 2009</a:t>
            </a:r>
            <a:endParaRPr lang="en-US" i="1" dirty="0"/>
          </a:p>
        </p:txBody>
      </p:sp>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41</a:t>
            </a:fld>
            <a:endParaRPr kumimoji="0" lang="en-US"/>
          </a:p>
        </p:txBody>
      </p:sp>
    </p:spTree>
    <p:extLst>
      <p:ext uri="{BB962C8B-B14F-4D97-AF65-F5344CB8AC3E}">
        <p14:creationId xmlns:p14="http://schemas.microsoft.com/office/powerpoint/2010/main" val="2876841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 </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Employment and working conditions</a:t>
            </a:r>
          </a:p>
          <a:p>
            <a:r>
              <a:rPr lang="en-US" dirty="0" smtClean="0"/>
              <a:t>Education</a:t>
            </a:r>
          </a:p>
          <a:p>
            <a:r>
              <a:rPr lang="en-US" dirty="0" smtClean="0"/>
              <a:t>Housing</a:t>
            </a:r>
          </a:p>
          <a:p>
            <a:r>
              <a:rPr lang="en-US" dirty="0" smtClean="0"/>
              <a:t>Food insecurity</a:t>
            </a:r>
          </a:p>
          <a:p>
            <a:r>
              <a:rPr lang="en-US" dirty="0" smtClean="0"/>
              <a:t>Stress</a:t>
            </a:r>
          </a:p>
          <a:p>
            <a:r>
              <a:rPr lang="en-US" dirty="0" smtClean="0"/>
              <a:t>Social support networks</a:t>
            </a:r>
            <a:endParaRPr lang="en-US" dirty="0"/>
          </a:p>
          <a:p>
            <a:r>
              <a:rPr lang="en-US" dirty="0" smtClean="0"/>
              <a:t>Availability </a:t>
            </a:r>
            <a:r>
              <a:rPr lang="en-US" dirty="0"/>
              <a:t>of healthy </a:t>
            </a:r>
            <a:r>
              <a:rPr lang="en-US" dirty="0" smtClean="0"/>
              <a:t>transportation</a:t>
            </a:r>
          </a:p>
          <a:p>
            <a:r>
              <a:rPr lang="en-US" dirty="0" smtClean="0"/>
              <a:t>+/-Health services</a:t>
            </a:r>
            <a:endParaRPr lang="en-US" dirty="0"/>
          </a:p>
          <a:p>
            <a:pPr lvl="1"/>
            <a:endParaRPr lang="en-US" dirty="0"/>
          </a:p>
        </p:txBody>
      </p:sp>
    </p:spTree>
    <p:extLst>
      <p:ext uri="{BB962C8B-B14F-4D97-AF65-F5344CB8AC3E}">
        <p14:creationId xmlns:p14="http://schemas.microsoft.com/office/powerpoint/2010/main" val="23110933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charset="0"/>
              </a:rPr>
              <a:t>IOM Ecological </a:t>
            </a:r>
            <a:r>
              <a:rPr lang="en-US" dirty="0">
                <a:latin typeface="Helvetica" charset="0"/>
              </a:rPr>
              <a:t>Model</a:t>
            </a:r>
            <a:endParaRPr lang="en-US" dirty="0"/>
          </a:p>
        </p:txBody>
      </p:sp>
      <p:pic>
        <p:nvPicPr>
          <p:cNvPr id="25602" name="Picture 2" descr="Social Determinants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486" y="983343"/>
            <a:ext cx="5486400" cy="57963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86286" y="6270171"/>
            <a:ext cx="97608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941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latin typeface="Calibri" panose="020F0502020204030204" pitchFamily="34" charset="0"/>
              </a:rPr>
              <a:t>A Different Approach to the Ecological Model</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21214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Psychosocial Epidemiology</a:t>
            </a:r>
            <a:endParaRPr lang="en-US" dirty="0"/>
          </a:p>
        </p:txBody>
      </p:sp>
      <p:sp>
        <p:nvSpPr>
          <p:cNvPr id="3" name="Content Placeholder 2"/>
          <p:cNvSpPr>
            <a:spLocks noGrp="1"/>
          </p:cNvSpPr>
          <p:nvPr>
            <p:ph idx="1"/>
          </p:nvPr>
        </p:nvSpPr>
        <p:spPr/>
        <p:txBody>
          <a:bodyPr/>
          <a:lstStyle/>
          <a:p>
            <a:r>
              <a:rPr lang="en-US" dirty="0" smtClean="0"/>
              <a:t>Why does the same exposure not produce the same effect in all individuals?</a:t>
            </a:r>
          </a:p>
          <a:p>
            <a:r>
              <a:rPr lang="en-US" dirty="0" smtClean="0"/>
              <a:t>Environmental/social stressors may alter resistance/susceptibility</a:t>
            </a:r>
          </a:p>
          <a:p>
            <a:pPr lvl="1"/>
            <a:r>
              <a:rPr lang="en-US" dirty="0" smtClean="0"/>
              <a:t>Focus on neuroendocrine function</a:t>
            </a:r>
          </a:p>
          <a:p>
            <a:r>
              <a:rPr lang="en-US" dirty="0" smtClean="0"/>
              <a:t>Concept of “</a:t>
            </a:r>
            <a:r>
              <a:rPr lang="en-US" dirty="0" err="1" smtClean="0"/>
              <a:t>allostatic</a:t>
            </a:r>
            <a:r>
              <a:rPr lang="en-US" dirty="0" smtClean="0"/>
              <a:t> load” as measure of cumulative physical wear and tear</a:t>
            </a:r>
          </a:p>
          <a:p>
            <a:pPr lvl="1"/>
            <a:endParaRPr lang="en-US" dirty="0" smtClean="0"/>
          </a:p>
          <a:p>
            <a:pPr lvl="1"/>
            <a:endParaRPr lang="en-US" dirty="0" smtClean="0"/>
          </a:p>
        </p:txBody>
      </p:sp>
    </p:spTree>
    <p:extLst>
      <p:ext uri="{BB962C8B-B14F-4D97-AF65-F5344CB8AC3E}">
        <p14:creationId xmlns:p14="http://schemas.microsoft.com/office/powerpoint/2010/main" val="3517059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Psychosocial Epidemiology</a:t>
            </a:r>
            <a:endParaRPr lang="en-US" dirty="0"/>
          </a:p>
        </p:txBody>
      </p:sp>
      <p:sp>
        <p:nvSpPr>
          <p:cNvPr id="5" name="Content Placeholder 4"/>
          <p:cNvSpPr>
            <a:spLocks noGrp="1"/>
          </p:cNvSpPr>
          <p:nvPr>
            <p:ph idx="1"/>
          </p:nvPr>
        </p:nvSpPr>
        <p:spPr/>
        <p:txBody>
          <a:bodyPr/>
          <a:lstStyle/>
          <a:p>
            <a:r>
              <a:rPr lang="en-US" dirty="0" smtClean="0"/>
              <a:t>Telomere length associated with:</a:t>
            </a:r>
          </a:p>
          <a:p>
            <a:pPr lvl="1"/>
            <a:r>
              <a:rPr lang="en-US" dirty="0" smtClean="0"/>
              <a:t>Educational attainment</a:t>
            </a:r>
          </a:p>
          <a:p>
            <a:pPr lvl="1"/>
            <a:r>
              <a:rPr lang="en-US" dirty="0" smtClean="0"/>
              <a:t>Occupational class</a:t>
            </a:r>
          </a:p>
          <a:p>
            <a:pPr lvl="1"/>
            <a:r>
              <a:rPr lang="en-US" dirty="0" smtClean="0"/>
              <a:t>Work schedules</a:t>
            </a:r>
          </a:p>
          <a:p>
            <a:pPr lvl="1"/>
            <a:r>
              <a:rPr lang="en-US" dirty="0" smtClean="0"/>
              <a:t>Stress</a:t>
            </a:r>
          </a:p>
          <a:p>
            <a:r>
              <a:rPr lang="en-US" dirty="0" err="1" smtClean="0"/>
              <a:t>Allostatic</a:t>
            </a:r>
            <a:r>
              <a:rPr lang="en-US" dirty="0" smtClean="0"/>
              <a:t> load associated with social determinants and predictive of mortality and cognitive and physical decline</a:t>
            </a:r>
          </a:p>
          <a:p>
            <a:pPr lvl="1"/>
            <a:endParaRPr lang="en-US" dirty="0" smtClean="0"/>
          </a:p>
        </p:txBody>
      </p:sp>
    </p:spTree>
    <p:extLst>
      <p:ext uri="{BB962C8B-B14F-4D97-AF65-F5344CB8AC3E}">
        <p14:creationId xmlns:p14="http://schemas.microsoft.com/office/powerpoint/2010/main" val="4177841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Ecosocial</a:t>
            </a:r>
            <a:r>
              <a:rPr lang="en-US" dirty="0" smtClean="0"/>
              <a:t> Theory</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Combines concepts related to </a:t>
            </a:r>
            <a:r>
              <a:rPr lang="en-US" dirty="0" smtClean="0"/>
              <a:t>social production of disease with biological and ecological analysis</a:t>
            </a:r>
            <a:endParaRPr lang="en-US" dirty="0"/>
          </a:p>
          <a:p>
            <a:r>
              <a:rPr lang="en-US" dirty="0" smtClean="0"/>
              <a:t>Concepts include:</a:t>
            </a:r>
          </a:p>
          <a:p>
            <a:pPr lvl="1"/>
            <a:r>
              <a:rPr lang="en-US" dirty="0" smtClean="0"/>
              <a:t>Embodiment</a:t>
            </a:r>
            <a:r>
              <a:rPr lang="en-US" dirty="0"/>
              <a:t> </a:t>
            </a:r>
            <a:r>
              <a:rPr lang="en-US" dirty="0" smtClean="0"/>
              <a:t>of the material and social world</a:t>
            </a:r>
          </a:p>
          <a:p>
            <a:pPr lvl="1"/>
            <a:r>
              <a:rPr lang="en-US" dirty="0" smtClean="0"/>
              <a:t>Accountability of institutions and structures for social inequalities (including researchers)</a:t>
            </a:r>
          </a:p>
          <a:p>
            <a:r>
              <a:rPr lang="en-US" dirty="0" smtClean="0"/>
              <a:t>Acknowledges role of material and power differentials</a:t>
            </a:r>
          </a:p>
        </p:txBody>
      </p:sp>
    </p:spTree>
    <p:extLst>
      <p:ext uri="{BB962C8B-B14F-4D97-AF65-F5344CB8AC3E}">
        <p14:creationId xmlns:p14="http://schemas.microsoft.com/office/powerpoint/2010/main" val="1407777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Disparities in Diabetes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86946529"/>
              </p:ext>
            </p:extLst>
          </p:nvPr>
        </p:nvGraphicFramePr>
        <p:xfrm>
          <a:off x="-10886" y="1219200"/>
          <a:ext cx="9154886" cy="5638800"/>
        </p:xfrm>
        <a:graphic>
          <a:graphicData uri="http://schemas.openxmlformats.org/drawingml/2006/table">
            <a:tbl>
              <a:tblPr firstRow="1" bandRow="1">
                <a:tableStyleId>{5C22544A-7EE6-4342-B048-85BDC9FD1C3A}</a:tableStyleId>
              </a:tblPr>
              <a:tblGrid>
                <a:gridCol w="4577443"/>
                <a:gridCol w="4577443"/>
              </a:tblGrid>
              <a:tr h="396870">
                <a:tc>
                  <a:txBody>
                    <a:bodyPr/>
                    <a:lstStyle/>
                    <a:p>
                      <a:r>
                        <a:rPr lang="en-US" sz="2000" dirty="0" smtClean="0"/>
                        <a:t>Approach</a:t>
                      </a:r>
                      <a:endParaRPr lang="en-US" dirty="0"/>
                    </a:p>
                  </a:txBody>
                  <a:tcPr/>
                </a:tc>
                <a:tc>
                  <a:txBody>
                    <a:bodyPr/>
                    <a:lstStyle/>
                    <a:p>
                      <a:r>
                        <a:rPr lang="en-US" sz="2000" dirty="0" smtClean="0"/>
                        <a:t>Presumed</a:t>
                      </a:r>
                      <a:r>
                        <a:rPr lang="en-US" sz="2000" baseline="0" dirty="0" smtClean="0"/>
                        <a:t> Etiology</a:t>
                      </a:r>
                      <a:endParaRPr lang="en-US" sz="2000" dirty="0"/>
                    </a:p>
                  </a:txBody>
                  <a:tcPr/>
                </a:tc>
              </a:tr>
              <a:tr h="372849">
                <a:tc>
                  <a:txBody>
                    <a:bodyPr/>
                    <a:lstStyle/>
                    <a:p>
                      <a:r>
                        <a:rPr lang="en-US" dirty="0" smtClean="0"/>
                        <a:t>Black box epidemiology</a:t>
                      </a:r>
                      <a:endParaRPr lang="en-US" dirty="0"/>
                    </a:p>
                  </a:txBody>
                  <a:tcPr/>
                </a:tc>
                <a:tc>
                  <a:txBody>
                    <a:bodyPr/>
                    <a:lstStyle/>
                    <a:p>
                      <a:r>
                        <a:rPr lang="en-US" baseline="0" dirty="0" smtClean="0"/>
                        <a:t>Diet/exercise and genes</a:t>
                      </a:r>
                      <a:endParaRPr lang="en-US" dirty="0"/>
                    </a:p>
                  </a:txBody>
                  <a:tcPr/>
                </a:tc>
              </a:tr>
              <a:tr h="643549">
                <a:tc>
                  <a:txBody>
                    <a:bodyPr/>
                    <a:lstStyle/>
                    <a:p>
                      <a:r>
                        <a:rPr lang="en-US" dirty="0" smtClean="0"/>
                        <a:t>Fundamental cause/Social Production</a:t>
                      </a:r>
                      <a:r>
                        <a:rPr lang="en-US" baseline="0" dirty="0" smtClean="0"/>
                        <a:t> of disease</a:t>
                      </a:r>
                      <a:endParaRPr lang="en-US" dirty="0"/>
                    </a:p>
                  </a:txBody>
                  <a:tcPr/>
                </a:tc>
                <a:tc>
                  <a:txBody>
                    <a:bodyPr/>
                    <a:lstStyle/>
                    <a:p>
                      <a:r>
                        <a:rPr lang="en-US" dirty="0" smtClean="0"/>
                        <a:t>Inequitable</a:t>
                      </a:r>
                      <a:r>
                        <a:rPr lang="en-US" baseline="0" dirty="0" smtClean="0"/>
                        <a:t> SES/racism</a:t>
                      </a:r>
                      <a:endParaRPr lang="en-US" dirty="0"/>
                    </a:p>
                  </a:txBody>
                  <a:tcPr/>
                </a:tc>
              </a:tr>
              <a:tr h="919355">
                <a:tc>
                  <a:txBody>
                    <a:bodyPr/>
                    <a:lstStyle/>
                    <a:p>
                      <a:r>
                        <a:rPr lang="en-US" dirty="0" smtClean="0"/>
                        <a:t>Ecological</a:t>
                      </a:r>
                      <a:r>
                        <a:rPr lang="en-US" baseline="0" dirty="0" smtClean="0"/>
                        <a:t> model</a:t>
                      </a:r>
                      <a:endParaRPr lang="en-US" dirty="0"/>
                    </a:p>
                  </a:txBody>
                  <a:tcPr/>
                </a:tc>
                <a:tc>
                  <a:txBody>
                    <a:bodyPr/>
                    <a:lstStyle/>
                    <a:p>
                      <a:r>
                        <a:rPr lang="en-US" dirty="0" smtClean="0"/>
                        <a:t>Interplay between behavior/genes,</a:t>
                      </a:r>
                      <a:r>
                        <a:rPr lang="en-US" baseline="0" dirty="0" smtClean="0"/>
                        <a:t> family, community, neighborhood and structural influences</a:t>
                      </a:r>
                      <a:endParaRPr lang="en-US" dirty="0"/>
                    </a:p>
                  </a:txBody>
                  <a:tcPr/>
                </a:tc>
              </a:tr>
              <a:tr h="643549">
                <a:tc>
                  <a:txBody>
                    <a:bodyPr/>
                    <a:lstStyle/>
                    <a:p>
                      <a:r>
                        <a:rPr lang="en-US" dirty="0" smtClean="0"/>
                        <a:t>- Social determinants of health</a:t>
                      </a:r>
                      <a:endParaRPr lang="en-US" dirty="0"/>
                    </a:p>
                  </a:txBody>
                  <a:tcPr/>
                </a:tc>
                <a:tc>
                  <a:txBody>
                    <a:bodyPr/>
                    <a:lstStyle/>
                    <a:p>
                      <a:r>
                        <a:rPr lang="en-US" dirty="0" smtClean="0"/>
                        <a:t>Lack of equity in distribution of life-enhancing resources</a:t>
                      </a:r>
                      <a:endParaRPr lang="en-US" dirty="0"/>
                    </a:p>
                  </a:txBody>
                  <a:tcPr/>
                </a:tc>
              </a:tr>
              <a:tr h="915853">
                <a:tc>
                  <a:txBody>
                    <a:bodyPr/>
                    <a:lstStyle/>
                    <a:p>
                      <a:r>
                        <a:rPr lang="en-US" dirty="0" smtClean="0"/>
                        <a:t>- Psychosocial</a:t>
                      </a:r>
                      <a:r>
                        <a:rPr lang="en-US" baseline="0" dirty="0" smtClean="0"/>
                        <a:t> epidemiology</a:t>
                      </a:r>
                      <a:endParaRPr lang="en-US" dirty="0"/>
                    </a:p>
                  </a:txBody>
                  <a:tcPr/>
                </a:tc>
                <a:tc>
                  <a:txBody>
                    <a:bodyPr/>
                    <a:lstStyle/>
                    <a:p>
                      <a:r>
                        <a:rPr lang="en-US" dirty="0" smtClean="0"/>
                        <a:t>Neuroendocrine</a:t>
                      </a:r>
                      <a:r>
                        <a:rPr lang="en-US" baseline="0" dirty="0" smtClean="0"/>
                        <a:t> effects on glucose control from chronic stress associated with disadvantage</a:t>
                      </a:r>
                      <a:endParaRPr lang="en-US" dirty="0"/>
                    </a:p>
                  </a:txBody>
                  <a:tcPr/>
                </a:tc>
              </a:tr>
              <a:tr h="1746775">
                <a:tc>
                  <a:txBody>
                    <a:bodyPr/>
                    <a:lstStyle/>
                    <a:p>
                      <a:r>
                        <a:rPr lang="en-US" dirty="0" smtClean="0"/>
                        <a:t>- </a:t>
                      </a:r>
                      <a:r>
                        <a:rPr lang="en-US" dirty="0" err="1" smtClean="0"/>
                        <a:t>Ecosocial</a:t>
                      </a:r>
                      <a:r>
                        <a:rPr lang="en-US" dirty="0" smtClean="0"/>
                        <a:t> model</a:t>
                      </a:r>
                      <a:endParaRPr lang="en-US" dirty="0"/>
                    </a:p>
                  </a:txBody>
                  <a:tcPr/>
                </a:tc>
                <a:tc>
                  <a:txBody>
                    <a:bodyPr/>
                    <a:lstStyle/>
                    <a:p>
                      <a:r>
                        <a:rPr lang="en-US" dirty="0" smtClean="0"/>
                        <a:t>Embodiment</a:t>
                      </a:r>
                      <a:r>
                        <a:rPr lang="en-US" baseline="0" dirty="0" smtClean="0"/>
                        <a:t> of disadvantage through multiple mechanisms, including stress from social disadvantage and discrimination, structural barriers to healthy eating and exercise, inadequate access to health care, and targeted marketing of commodities</a:t>
                      </a:r>
                      <a:endParaRPr lang="en-US" dirty="0"/>
                    </a:p>
                  </a:txBody>
                  <a:tcPr/>
                </a:tc>
              </a:tr>
            </a:tbl>
          </a:graphicData>
        </a:graphic>
      </p:graphicFrame>
    </p:spTree>
    <p:extLst>
      <p:ext uri="{BB962C8B-B14F-4D97-AF65-F5344CB8AC3E}">
        <p14:creationId xmlns:p14="http://schemas.microsoft.com/office/powerpoint/2010/main" val="3660099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Diabetes Disparities</a:t>
            </a:r>
            <a:endParaRPr lang="en-US" dirty="0"/>
          </a:p>
        </p:txBody>
      </p:sp>
      <p:sp>
        <p:nvSpPr>
          <p:cNvPr id="5" name="Content Placeholder 4"/>
          <p:cNvSpPr>
            <a:spLocks noGrp="1"/>
          </p:cNvSpPr>
          <p:nvPr>
            <p:ph idx="1"/>
          </p:nvPr>
        </p:nvSpPr>
        <p:spPr/>
        <p:txBody>
          <a:bodyPr/>
          <a:lstStyle/>
          <a:p>
            <a:r>
              <a:rPr lang="en-US" dirty="0" smtClean="0"/>
              <a:t>Women’s Health Initiative:</a:t>
            </a:r>
          </a:p>
          <a:p>
            <a:pPr marL="400050" lvl="1" indent="0">
              <a:buNone/>
            </a:pPr>
            <a:r>
              <a:rPr lang="en-US" i="1" dirty="0" smtClean="0"/>
              <a:t>“ Despite </a:t>
            </a:r>
            <a:r>
              <a:rPr lang="en-US" i="1" dirty="0"/>
              <a:t>large racial/ethnic differences in diabetes incidence, most variability could be attributed to lifestyle factors. Our findings show that the majority of diabetes cases are preventable, and risk reduction strategies can be effectively applied to all racial/ethnic </a:t>
            </a:r>
            <a:r>
              <a:rPr lang="en-US" i="1" dirty="0" smtClean="0"/>
              <a:t>groups.”</a:t>
            </a:r>
          </a:p>
          <a:p>
            <a:r>
              <a:rPr lang="en-US" u="sng" dirty="0" smtClean="0">
                <a:solidFill>
                  <a:srgbClr val="FFFF00"/>
                </a:solidFill>
              </a:rPr>
              <a:t>But what </a:t>
            </a:r>
            <a:r>
              <a:rPr lang="en-US" u="sng" dirty="0">
                <a:solidFill>
                  <a:srgbClr val="FFFF00"/>
                </a:solidFill>
              </a:rPr>
              <a:t>causes differences in healthy behaviors?</a:t>
            </a:r>
          </a:p>
          <a:p>
            <a:pPr marL="0" indent="0">
              <a:buNone/>
            </a:pPr>
            <a:endParaRPr lang="en-US" i="1" dirty="0"/>
          </a:p>
        </p:txBody>
      </p:sp>
    </p:spTree>
    <p:extLst>
      <p:ext uri="{BB962C8B-B14F-4D97-AF65-F5344CB8AC3E}">
        <p14:creationId xmlns:p14="http://schemas.microsoft.com/office/powerpoint/2010/main" val="39623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52400" y="274638"/>
            <a:ext cx="8915400" cy="1143000"/>
          </a:xfrm>
        </p:spPr>
        <p:txBody>
          <a:bodyPr/>
          <a:lstStyle/>
          <a:p>
            <a:pPr eaLnBrk="1" hangingPunct="1"/>
            <a:r>
              <a:rPr lang="en-US" altLang="en-US" sz="2400" b="1" smtClean="0">
                <a:solidFill>
                  <a:srgbClr val="000066"/>
                </a:solidFill>
                <a:latin typeface="Garamond" pitchFamily="18" charset="0"/>
              </a:rPr>
              <a:t>Maternal Mortality</a:t>
            </a:r>
            <a:r>
              <a:rPr lang="en-US" altLang="en-US" sz="2000" b="1" smtClean="0">
                <a:latin typeface="Garamond" pitchFamily="18" charset="0"/>
              </a:rPr>
              <a:t/>
            </a:r>
            <a:br>
              <a:rPr lang="en-US" altLang="en-US" sz="2000" b="1" smtClean="0">
                <a:latin typeface="Garamond" pitchFamily="18" charset="0"/>
              </a:rPr>
            </a:br>
            <a:r>
              <a:rPr lang="en-US" altLang="en-US" sz="1800" b="1" smtClean="0">
                <a:solidFill>
                  <a:srgbClr val="000066"/>
                </a:solidFill>
                <a:latin typeface="Garamond" pitchFamily="18" charset="0"/>
              </a:rPr>
              <a:t>for Complications of Pregnancy, Childbirth, &amp; the Puerperium</a:t>
            </a:r>
            <a:br>
              <a:rPr lang="en-US" altLang="en-US" sz="1800" b="1" smtClean="0">
                <a:solidFill>
                  <a:srgbClr val="000066"/>
                </a:solidFill>
                <a:latin typeface="Garamond" pitchFamily="18" charset="0"/>
              </a:rPr>
            </a:br>
            <a:r>
              <a:rPr lang="en-US" altLang="en-US" sz="1800" b="1" smtClean="0">
                <a:latin typeface="Garamond" pitchFamily="18" charset="0"/>
              </a:rPr>
              <a:t> Age-Adjusted Death Rates per 100,000 Persons by Race &amp; Hispanic Origin: U.S.,</a:t>
            </a:r>
            <a:br>
              <a:rPr lang="en-US" altLang="en-US" sz="18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12290" name="Object 3"/>
          <p:cNvGraphicFramePr>
            <a:graphicFrameLocks noChangeAspect="1"/>
          </p:cNvGraphicFramePr>
          <p:nvPr>
            <p:ph sz="half" idx="1"/>
          </p:nvPr>
        </p:nvGraphicFramePr>
        <p:xfrm>
          <a:off x="34925" y="1387475"/>
          <a:ext cx="8885238" cy="4729163"/>
        </p:xfrm>
        <a:graphic>
          <a:graphicData uri="http://schemas.openxmlformats.org/presentationml/2006/ole">
            <mc:AlternateContent xmlns:mc="http://schemas.openxmlformats.org/markup-compatibility/2006">
              <mc:Choice xmlns:v="urn:schemas-microsoft-com:vml" Requires="v">
                <p:oleObj spid="_x0000_s12317" name="Chart" r:id="rId4" imgW="8267610" imgH="4400550" progId="MSGraph.Chart.8">
                  <p:embed followColorScheme="full"/>
                </p:oleObj>
              </mc:Choice>
              <mc:Fallback>
                <p:oleObj name="Chart" r:id="rId4" imgW="8267610" imgH="4400550" progId="MSGraph.Chart.8">
                  <p:embed followColorScheme="full"/>
                  <p:pic>
                    <p:nvPicPr>
                      <p:cNvPr id="0" name=""/>
                      <p:cNvPicPr>
                        <a:picLocks noChangeAspect="1" noChangeArrowheads="1"/>
                      </p:cNvPicPr>
                      <p:nvPr/>
                    </p:nvPicPr>
                    <p:blipFill>
                      <a:blip r:embed="rId5"/>
                      <a:srcRect/>
                      <a:stretch>
                        <a:fillRect/>
                      </a:stretch>
                    </p:blipFill>
                    <p:spPr bwMode="auto">
                      <a:xfrm>
                        <a:off x="34925" y="1387475"/>
                        <a:ext cx="8885238" cy="4729163"/>
                      </a:xfrm>
                      <a:prstGeom prst="rect">
                        <a:avLst/>
                      </a:prstGeom>
                    </p:spPr>
                  </p:pic>
                </p:oleObj>
              </mc:Fallback>
            </mc:AlternateContent>
          </a:graphicData>
        </a:graphic>
      </p:graphicFrame>
      <p:sp>
        <p:nvSpPr>
          <p:cNvPr id="12292" name="Rectangle 4"/>
          <p:cNvSpPr>
            <a:spLocks noChangeArrowheads="1"/>
          </p:cNvSpPr>
          <p:nvPr/>
        </p:nvSpPr>
        <p:spPr bwMode="auto">
          <a:xfrm>
            <a:off x="1752600" y="6172200"/>
            <a:ext cx="4916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1400" b="1" dirty="0"/>
              <a:t>Source:</a:t>
            </a:r>
            <a:r>
              <a:rPr lang="en-US" altLang="en-US" sz="1400" dirty="0"/>
              <a:t> CDC, NCHS, Health, United States, 2008, Table 42.</a:t>
            </a:r>
            <a:br>
              <a:rPr lang="en-US" altLang="en-US" sz="1400" dirty="0"/>
            </a:br>
            <a:r>
              <a:rPr lang="en-US" altLang="en-US" sz="1400" dirty="0">
                <a:hlinkClick r:id="rId6"/>
              </a:rPr>
              <a:t>http://www.cdc.gov/nchs/data/hus/hus08.pdf</a:t>
            </a:r>
            <a:r>
              <a:rPr lang="en-US" altLang="en-US" sz="1400" dirty="0"/>
              <a:t> </a:t>
            </a:r>
          </a:p>
        </p:txBody>
      </p:sp>
    </p:spTree>
    <p:extLst>
      <p:ext uri="{BB962C8B-B14F-4D97-AF65-F5344CB8AC3E}">
        <p14:creationId xmlns:p14="http://schemas.microsoft.com/office/powerpoint/2010/main" val="3563960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Diabetes Disparities</a:t>
            </a:r>
            <a:endParaRPr lang="en-US" dirty="0"/>
          </a:p>
        </p:txBody>
      </p:sp>
      <p:sp>
        <p:nvSpPr>
          <p:cNvPr id="5" name="Content Placeholder 4"/>
          <p:cNvSpPr>
            <a:spLocks noGrp="1"/>
          </p:cNvSpPr>
          <p:nvPr>
            <p:ph idx="1"/>
          </p:nvPr>
        </p:nvSpPr>
        <p:spPr/>
        <p:txBody>
          <a:bodyPr/>
          <a:lstStyle/>
          <a:p>
            <a:r>
              <a:rPr lang="en-US" dirty="0" smtClean="0"/>
              <a:t>Boston Area Community Study</a:t>
            </a:r>
          </a:p>
          <a:p>
            <a:pPr lvl="1"/>
            <a:r>
              <a:rPr lang="en-US" dirty="0" err="1" smtClean="0"/>
              <a:t>Biogeographical</a:t>
            </a:r>
            <a:r>
              <a:rPr lang="en-US" dirty="0" smtClean="0"/>
              <a:t> ancestry (measured using ancestry informative markers) not associated with diabetes</a:t>
            </a:r>
          </a:p>
          <a:p>
            <a:pPr lvl="1"/>
            <a:r>
              <a:rPr lang="en-US" dirty="0" smtClean="0"/>
              <a:t>Socioeconomic factors (income, education, occupation) explain ~ 50% of racial/ethnic disparities </a:t>
            </a:r>
            <a:endParaRPr lang="en-US" dirty="0"/>
          </a:p>
        </p:txBody>
      </p:sp>
      <p:sp>
        <p:nvSpPr>
          <p:cNvPr id="2" name="TextBox 1"/>
          <p:cNvSpPr txBox="1"/>
          <p:nvPr/>
        </p:nvSpPr>
        <p:spPr>
          <a:xfrm>
            <a:off x="5029200" y="5671066"/>
            <a:ext cx="4114800" cy="369332"/>
          </a:xfrm>
          <a:prstGeom prst="rect">
            <a:avLst/>
          </a:prstGeom>
          <a:noFill/>
        </p:spPr>
        <p:txBody>
          <a:bodyPr wrap="square" rtlCol="0">
            <a:spAutoFit/>
          </a:bodyPr>
          <a:lstStyle/>
          <a:p>
            <a:r>
              <a:rPr lang="en-US" dirty="0" smtClean="0">
                <a:solidFill>
                  <a:schemeClr val="bg1"/>
                </a:solidFill>
              </a:rPr>
              <a:t>Piccolo et al, Ann Epidemiology, 2014</a:t>
            </a:r>
            <a:endParaRPr lang="en-US" dirty="0">
              <a:solidFill>
                <a:schemeClr val="bg1"/>
              </a:solidFill>
            </a:endParaRPr>
          </a:p>
        </p:txBody>
      </p:sp>
    </p:spTree>
    <p:extLst>
      <p:ext uri="{BB962C8B-B14F-4D97-AF65-F5344CB8AC3E}">
        <p14:creationId xmlns:p14="http://schemas.microsoft.com/office/powerpoint/2010/main" val="31991670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Diabetes Disparities</a:t>
            </a:r>
            <a:endParaRPr lang="en-US" dirty="0"/>
          </a:p>
        </p:txBody>
      </p:sp>
      <p:sp>
        <p:nvSpPr>
          <p:cNvPr id="5" name="Content Placeholder 4"/>
          <p:cNvSpPr>
            <a:spLocks noGrp="1"/>
          </p:cNvSpPr>
          <p:nvPr>
            <p:ph idx="1"/>
          </p:nvPr>
        </p:nvSpPr>
        <p:spPr/>
        <p:txBody>
          <a:bodyPr/>
          <a:lstStyle/>
          <a:p>
            <a:r>
              <a:rPr lang="en-US" dirty="0" smtClean="0"/>
              <a:t>Poor quality retail food environments associated with obesity</a:t>
            </a:r>
          </a:p>
          <a:p>
            <a:r>
              <a:rPr lang="en-US" dirty="0" smtClean="0"/>
              <a:t>Insulin resistance found to be associated with:</a:t>
            </a:r>
          </a:p>
          <a:p>
            <a:pPr lvl="1"/>
            <a:r>
              <a:rPr lang="en-US" dirty="0" smtClean="0"/>
              <a:t>Experiences of racism </a:t>
            </a:r>
          </a:p>
          <a:p>
            <a:pPr lvl="1"/>
            <a:r>
              <a:rPr lang="en-US" dirty="0" smtClean="0"/>
              <a:t>Internalized racism</a:t>
            </a:r>
          </a:p>
          <a:p>
            <a:r>
              <a:rPr lang="en-US" dirty="0" smtClean="0"/>
              <a:t>Perceived discrimination associated with poor dietary habits</a:t>
            </a:r>
          </a:p>
          <a:p>
            <a:pPr lvl="1"/>
            <a:endParaRPr lang="en-US" dirty="0"/>
          </a:p>
        </p:txBody>
      </p:sp>
    </p:spTree>
    <p:extLst>
      <p:ext uri="{BB962C8B-B14F-4D97-AF65-F5344CB8AC3E}">
        <p14:creationId xmlns:p14="http://schemas.microsoft.com/office/powerpoint/2010/main" val="4138588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194" name="Picture 2" descr="http://ajph.aphapublications.org/na101/home/literatum/publisher/apha/journals/content/ajph/2014/ajph.2014.104.issue-11/ajph.2013.301420/20141008-01/images/large/ajph.2013.301420f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52729"/>
            <a:ext cx="8872657"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52400"/>
            <a:ext cx="8001000" cy="1200329"/>
          </a:xfrm>
          <a:prstGeom prst="rect">
            <a:avLst/>
          </a:prstGeom>
        </p:spPr>
        <p:txBody>
          <a:bodyPr wrap="square">
            <a:spAutoFit/>
          </a:bodyPr>
          <a:lstStyle/>
          <a:p>
            <a:pPr algn="ctr"/>
            <a:r>
              <a:rPr lang="en-US" sz="2400" b="1" dirty="0">
                <a:solidFill>
                  <a:schemeClr val="bg1"/>
                </a:solidFill>
              </a:rPr>
              <a:t>Predicted probabilities of diabetes prevalence by race, poverty, and place category: 1999–2004 National Health and Nutrition Examination Survey and 2000 US Census.</a:t>
            </a:r>
            <a:endParaRPr lang="en-US" sz="2400" dirty="0">
              <a:solidFill>
                <a:schemeClr val="bg1"/>
              </a:solidFill>
            </a:endParaRPr>
          </a:p>
        </p:txBody>
      </p:sp>
      <p:sp>
        <p:nvSpPr>
          <p:cNvPr id="5" name="TextBox 4"/>
          <p:cNvSpPr txBox="1"/>
          <p:nvPr/>
        </p:nvSpPr>
        <p:spPr>
          <a:xfrm>
            <a:off x="5562600" y="6248400"/>
            <a:ext cx="2057400" cy="369332"/>
          </a:xfrm>
          <a:prstGeom prst="rect">
            <a:avLst/>
          </a:prstGeom>
          <a:noFill/>
        </p:spPr>
        <p:txBody>
          <a:bodyPr wrap="square" rtlCol="0">
            <a:spAutoFit/>
          </a:bodyPr>
          <a:lstStyle/>
          <a:p>
            <a:r>
              <a:rPr lang="en-US" dirty="0" smtClean="0"/>
              <a:t>Gaskin, AJPH, 2013</a:t>
            </a:r>
            <a:endParaRPr lang="en-US" dirty="0"/>
          </a:p>
        </p:txBody>
      </p:sp>
    </p:spTree>
    <p:extLst>
      <p:ext uri="{BB962C8B-B14F-4D97-AF65-F5344CB8AC3E}">
        <p14:creationId xmlns:p14="http://schemas.microsoft.com/office/powerpoint/2010/main" val="2057593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Course Considerations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Ecological thinking needs to take into account contextual factors over time</a:t>
            </a:r>
          </a:p>
          <a:p>
            <a:r>
              <a:rPr lang="en-US" dirty="0" smtClean="0"/>
              <a:t>Timing and persistence of exposures may influence their impact</a:t>
            </a:r>
          </a:p>
          <a:p>
            <a:pPr lvl="1"/>
            <a:r>
              <a:rPr lang="en-US" dirty="0" smtClean="0"/>
              <a:t>Understanding disparities requires attention to different exposures at different time points</a:t>
            </a:r>
          </a:p>
          <a:p>
            <a:endParaRPr lang="en-US" dirty="0" smtClean="0"/>
          </a:p>
        </p:txBody>
      </p:sp>
    </p:spTree>
    <p:extLst>
      <p:ext uri="{BB962C8B-B14F-4D97-AF65-F5344CB8AC3E}">
        <p14:creationId xmlns:p14="http://schemas.microsoft.com/office/powerpoint/2010/main" val="2282067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0" y="266700"/>
            <a:ext cx="8077200" cy="1104900"/>
          </a:xfrm>
        </p:spPr>
        <p:txBody>
          <a:bodyPr/>
          <a:lstStyle/>
          <a:p>
            <a:pPr>
              <a:defRPr/>
            </a:pPr>
            <a:r>
              <a:rPr lang="en-US" sz="3600" dirty="0" smtClean="0">
                <a:solidFill>
                  <a:schemeClr val="tx1"/>
                </a:solidFill>
                <a:latin typeface="Helvetica" charset="0"/>
                <a:ea typeface="+mj-ea"/>
                <a:cs typeface="+mj-cs"/>
              </a:rPr>
              <a:t>Framework: Socioeconomic Status Over the Life course and Health</a:t>
            </a:r>
            <a:endParaRPr lang="en-US" sz="3800" dirty="0" smtClean="0">
              <a:solidFill>
                <a:schemeClr val="tx1"/>
              </a:solidFill>
              <a:ea typeface="+mj-ea"/>
              <a:cs typeface="+mj-cs"/>
            </a:endParaRPr>
          </a:p>
        </p:txBody>
      </p:sp>
      <p:sp>
        <p:nvSpPr>
          <p:cNvPr id="196611" name="Text Box 3"/>
          <p:cNvSpPr txBox="1">
            <a:spLocks noChangeArrowheads="1"/>
          </p:cNvSpPr>
          <p:nvPr/>
        </p:nvSpPr>
        <p:spPr bwMode="auto">
          <a:xfrm>
            <a:off x="381000" y="5867400"/>
            <a:ext cx="4367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ea typeface="ＭＳ Ｐゴシック" charset="0"/>
              </a:rPr>
              <a:t>Lynch J and Kaplan G, </a:t>
            </a:r>
            <a:r>
              <a:rPr lang="en-US" sz="1800" i="1">
                <a:latin typeface="Times New Roman" charset="0"/>
                <a:ea typeface="ＭＳ Ｐゴシック" charset="0"/>
              </a:rPr>
              <a:t>Social Epidemiology</a:t>
            </a:r>
            <a:r>
              <a:rPr lang="en-US" sz="1800">
                <a:latin typeface="Times New Roman" charset="0"/>
                <a:ea typeface="ＭＳ Ｐゴシック" charset="0"/>
              </a:rPr>
              <a:t>, </a:t>
            </a:r>
            <a:br>
              <a:rPr lang="en-US" sz="1800">
                <a:latin typeface="Times New Roman" charset="0"/>
                <a:ea typeface="ＭＳ Ｐゴシック" charset="0"/>
              </a:rPr>
            </a:br>
            <a:r>
              <a:rPr lang="en-US" sz="1800">
                <a:latin typeface="Times New Roman" charset="0"/>
                <a:ea typeface="ＭＳ Ｐゴシック" charset="0"/>
              </a:rPr>
              <a:t> Oxford, 2000 (Ch 2, p. 28) </a:t>
            </a:r>
          </a:p>
        </p:txBody>
      </p:sp>
      <p:sp>
        <p:nvSpPr>
          <p:cNvPr id="196612" name="Text Box 4"/>
          <p:cNvSpPr txBox="1">
            <a:spLocks noChangeArrowheads="1"/>
          </p:cNvSpPr>
          <p:nvPr/>
        </p:nvSpPr>
        <p:spPr bwMode="auto">
          <a:xfrm>
            <a:off x="2590800" y="1627188"/>
            <a:ext cx="432593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latin typeface="Helvetica" charset="0"/>
                <a:ea typeface="ＭＳ Ｐゴシック" charset="0"/>
              </a:rPr>
              <a:t>Socioeconomic Position</a:t>
            </a:r>
            <a:endParaRPr lang="en-US" sz="2800">
              <a:latin typeface="Times New Roman" charset="0"/>
              <a:ea typeface="ＭＳ Ｐゴシック" charset="0"/>
            </a:endParaRPr>
          </a:p>
        </p:txBody>
      </p:sp>
      <p:sp>
        <p:nvSpPr>
          <p:cNvPr id="196613" name="Text Box 5"/>
          <p:cNvSpPr txBox="1">
            <a:spLocks noChangeArrowheads="1"/>
          </p:cNvSpPr>
          <p:nvPr/>
        </p:nvSpPr>
        <p:spPr bwMode="auto">
          <a:xfrm>
            <a:off x="593725" y="3278188"/>
            <a:ext cx="927100"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Birth</a:t>
            </a:r>
          </a:p>
        </p:txBody>
      </p:sp>
      <p:sp>
        <p:nvSpPr>
          <p:cNvPr id="196614" name="Text Box 6"/>
          <p:cNvSpPr txBox="1">
            <a:spLocks noChangeArrowheads="1"/>
          </p:cNvSpPr>
          <p:nvPr/>
        </p:nvSpPr>
        <p:spPr bwMode="auto">
          <a:xfrm>
            <a:off x="2460625" y="3278188"/>
            <a:ext cx="169862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Childhood</a:t>
            </a:r>
          </a:p>
        </p:txBody>
      </p:sp>
      <p:sp>
        <p:nvSpPr>
          <p:cNvPr id="196615" name="Text Box 7"/>
          <p:cNvSpPr txBox="1">
            <a:spLocks noChangeArrowheads="1"/>
          </p:cNvSpPr>
          <p:nvPr/>
        </p:nvSpPr>
        <p:spPr bwMode="auto">
          <a:xfrm>
            <a:off x="4775200" y="3278188"/>
            <a:ext cx="171767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Adulthood</a:t>
            </a:r>
          </a:p>
        </p:txBody>
      </p:sp>
      <p:sp>
        <p:nvSpPr>
          <p:cNvPr id="196616" name="Text Box 8"/>
          <p:cNvSpPr txBox="1">
            <a:spLocks noChangeArrowheads="1"/>
          </p:cNvSpPr>
          <p:nvPr/>
        </p:nvSpPr>
        <p:spPr bwMode="auto">
          <a:xfrm>
            <a:off x="7299325" y="3278188"/>
            <a:ext cx="141128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latin typeface="Times New Roman" charset="0"/>
                <a:ea typeface="ＭＳ Ｐゴシック" charset="0"/>
              </a:rPr>
              <a:t>Old Age</a:t>
            </a:r>
          </a:p>
        </p:txBody>
      </p:sp>
      <p:sp>
        <p:nvSpPr>
          <p:cNvPr id="196617" name="Text Box 9"/>
          <p:cNvSpPr txBox="1">
            <a:spLocks noChangeArrowheads="1"/>
          </p:cNvSpPr>
          <p:nvPr/>
        </p:nvSpPr>
        <p:spPr bwMode="auto">
          <a:xfrm>
            <a:off x="163513" y="4175125"/>
            <a:ext cx="2124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Low birth weight</a:t>
            </a:r>
          </a:p>
          <a:p>
            <a:pPr algn="ctr">
              <a:defRPr/>
            </a:pPr>
            <a:r>
              <a:rPr lang="en-US" sz="2000">
                <a:latin typeface="Times New Roman" charset="0"/>
                <a:ea typeface="ＭＳ Ｐゴシック" charset="0"/>
              </a:rPr>
              <a:t>Growth retardation</a:t>
            </a:r>
          </a:p>
        </p:txBody>
      </p:sp>
      <p:sp>
        <p:nvSpPr>
          <p:cNvPr id="196618" name="Text Box 10"/>
          <p:cNvSpPr txBox="1">
            <a:spLocks noChangeArrowheads="1"/>
          </p:cNvSpPr>
          <p:nvPr/>
        </p:nvSpPr>
        <p:spPr bwMode="auto">
          <a:xfrm>
            <a:off x="2668588" y="4175125"/>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Smoking,</a:t>
            </a:r>
            <a:br>
              <a:rPr lang="en-US" sz="2000">
                <a:latin typeface="Times New Roman" charset="0"/>
                <a:ea typeface="ＭＳ Ｐゴシック" charset="0"/>
              </a:rPr>
            </a:br>
            <a:r>
              <a:rPr lang="en-US" sz="2000">
                <a:latin typeface="Times New Roman" charset="0"/>
                <a:ea typeface="ＭＳ Ｐゴシック" charset="0"/>
              </a:rPr>
              <a:t>diet, exercise</a:t>
            </a:r>
          </a:p>
        </p:txBody>
      </p:sp>
      <p:sp>
        <p:nvSpPr>
          <p:cNvPr id="196619" name="Text Box 11"/>
          <p:cNvSpPr txBox="1">
            <a:spLocks noChangeArrowheads="1"/>
          </p:cNvSpPr>
          <p:nvPr/>
        </p:nvSpPr>
        <p:spPr bwMode="auto">
          <a:xfrm>
            <a:off x="5162550" y="4327525"/>
            <a:ext cx="116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Job stress</a:t>
            </a:r>
          </a:p>
        </p:txBody>
      </p:sp>
      <p:sp>
        <p:nvSpPr>
          <p:cNvPr id="196620" name="Text Box 12"/>
          <p:cNvSpPr txBox="1">
            <a:spLocks noChangeArrowheads="1"/>
          </p:cNvSpPr>
          <p:nvPr/>
        </p:nvSpPr>
        <p:spPr bwMode="auto">
          <a:xfrm>
            <a:off x="7297738" y="4114800"/>
            <a:ext cx="1474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Inadequate</a:t>
            </a:r>
          </a:p>
          <a:p>
            <a:pPr algn="ctr">
              <a:defRPr/>
            </a:pPr>
            <a:r>
              <a:rPr lang="en-US" sz="2000">
                <a:latin typeface="Times New Roman" charset="0"/>
                <a:ea typeface="ＭＳ Ｐゴシック" charset="0"/>
              </a:rPr>
              <a:t>medical care</a:t>
            </a:r>
          </a:p>
        </p:txBody>
      </p:sp>
      <p:sp>
        <p:nvSpPr>
          <p:cNvPr id="196621" name="Text Box 13"/>
          <p:cNvSpPr txBox="1">
            <a:spLocks noChangeArrowheads="1"/>
          </p:cNvSpPr>
          <p:nvPr/>
        </p:nvSpPr>
        <p:spPr bwMode="auto">
          <a:xfrm>
            <a:off x="989013" y="2344738"/>
            <a:ext cx="136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Intrauterine</a:t>
            </a:r>
            <a:r>
              <a:rPr lang="en-US" sz="2000" dirty="0">
                <a:solidFill>
                  <a:srgbClr val="FEFDFA"/>
                </a:solidFill>
                <a:latin typeface="Times New Roman" charset="0"/>
                <a:ea typeface="ＭＳ Ｐゴシック" charset="0"/>
              </a:rPr>
              <a:t/>
            </a:r>
            <a:br>
              <a:rPr lang="en-US" sz="2000" dirty="0">
                <a:solidFill>
                  <a:srgbClr val="FEFDFA"/>
                </a:solidFill>
                <a:latin typeface="Times New Roman" charset="0"/>
                <a:ea typeface="ＭＳ Ｐゴシック" charset="0"/>
              </a:rPr>
            </a:br>
            <a:r>
              <a:rPr lang="en-US" sz="2000" dirty="0">
                <a:latin typeface="Times New Roman" charset="0"/>
                <a:ea typeface="ＭＳ Ｐゴシック" charset="0"/>
              </a:rPr>
              <a:t>conditions</a:t>
            </a:r>
          </a:p>
        </p:txBody>
      </p:sp>
      <p:sp>
        <p:nvSpPr>
          <p:cNvPr id="196622" name="Text Box 14"/>
          <p:cNvSpPr txBox="1">
            <a:spLocks noChangeArrowheads="1"/>
          </p:cNvSpPr>
          <p:nvPr/>
        </p:nvSpPr>
        <p:spPr bwMode="auto">
          <a:xfrm>
            <a:off x="2878138" y="2346325"/>
            <a:ext cx="1468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Education,</a:t>
            </a:r>
            <a:br>
              <a:rPr lang="en-US" sz="2000" dirty="0">
                <a:latin typeface="Times New Roman" charset="0"/>
                <a:ea typeface="ＭＳ Ｐゴシック" charset="0"/>
              </a:rPr>
            </a:br>
            <a:r>
              <a:rPr lang="en-US" sz="2000" dirty="0">
                <a:latin typeface="Times New Roman" charset="0"/>
                <a:ea typeface="ＭＳ Ｐゴシック" charset="0"/>
              </a:rPr>
              <a:t>environment</a:t>
            </a:r>
          </a:p>
        </p:txBody>
      </p:sp>
      <p:sp>
        <p:nvSpPr>
          <p:cNvPr id="196623" name="Text Box 15"/>
          <p:cNvSpPr txBox="1">
            <a:spLocks noChangeArrowheads="1"/>
          </p:cNvSpPr>
          <p:nvPr/>
        </p:nvSpPr>
        <p:spPr bwMode="auto">
          <a:xfrm>
            <a:off x="4722813" y="2346325"/>
            <a:ext cx="1947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Work conditions,</a:t>
            </a:r>
          </a:p>
          <a:p>
            <a:pPr algn="ctr">
              <a:defRPr/>
            </a:pPr>
            <a:r>
              <a:rPr lang="en-US" sz="2000">
                <a:latin typeface="Times New Roman" charset="0"/>
                <a:ea typeface="ＭＳ Ｐゴシック" charset="0"/>
              </a:rPr>
              <a:t>income</a:t>
            </a:r>
          </a:p>
        </p:txBody>
      </p:sp>
      <p:sp>
        <p:nvSpPr>
          <p:cNvPr id="196624" name="Text Box 16"/>
          <p:cNvSpPr txBox="1">
            <a:spLocks noChangeArrowheads="1"/>
          </p:cNvSpPr>
          <p:nvPr/>
        </p:nvSpPr>
        <p:spPr bwMode="auto">
          <a:xfrm>
            <a:off x="7315200" y="2346325"/>
            <a:ext cx="1009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Income,</a:t>
            </a:r>
          </a:p>
          <a:p>
            <a:pPr algn="ctr">
              <a:defRPr/>
            </a:pPr>
            <a:r>
              <a:rPr lang="en-US" sz="2000">
                <a:latin typeface="Times New Roman" charset="0"/>
                <a:ea typeface="ＭＳ Ｐゴシック" charset="0"/>
              </a:rPr>
              <a:t>assets</a:t>
            </a:r>
          </a:p>
        </p:txBody>
      </p:sp>
      <p:sp>
        <p:nvSpPr>
          <p:cNvPr id="196625" name="Text Box 17"/>
          <p:cNvSpPr txBox="1">
            <a:spLocks noChangeArrowheads="1"/>
          </p:cNvSpPr>
          <p:nvPr/>
        </p:nvSpPr>
        <p:spPr bwMode="auto">
          <a:xfrm>
            <a:off x="2422525" y="5229225"/>
            <a:ext cx="1776413"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Atherosclerosis</a:t>
            </a:r>
          </a:p>
        </p:txBody>
      </p:sp>
      <p:sp>
        <p:nvSpPr>
          <p:cNvPr id="196626" name="Text Box 18"/>
          <p:cNvSpPr txBox="1">
            <a:spLocks noChangeArrowheads="1"/>
          </p:cNvSpPr>
          <p:nvPr/>
        </p:nvSpPr>
        <p:spPr bwMode="auto">
          <a:xfrm>
            <a:off x="5513388" y="5229225"/>
            <a:ext cx="733425"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CVD</a:t>
            </a:r>
          </a:p>
        </p:txBody>
      </p:sp>
      <p:sp>
        <p:nvSpPr>
          <p:cNvPr id="196627" name="Text Box 19"/>
          <p:cNvSpPr txBox="1">
            <a:spLocks noChangeArrowheads="1"/>
          </p:cNvSpPr>
          <p:nvPr/>
        </p:nvSpPr>
        <p:spPr bwMode="auto">
          <a:xfrm>
            <a:off x="7448550" y="5229225"/>
            <a:ext cx="1085850" cy="7143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Reduced</a:t>
            </a:r>
            <a:br>
              <a:rPr lang="en-US" sz="2000" dirty="0">
                <a:latin typeface="Times New Roman" charset="0"/>
                <a:ea typeface="ＭＳ Ｐゴシック" charset="0"/>
              </a:rPr>
            </a:br>
            <a:r>
              <a:rPr lang="en-US" sz="2000" dirty="0">
                <a:latin typeface="Times New Roman" charset="0"/>
                <a:ea typeface="ＭＳ Ｐゴシック" charset="0"/>
              </a:rPr>
              <a:t>function</a:t>
            </a:r>
          </a:p>
        </p:txBody>
      </p:sp>
      <p:sp>
        <p:nvSpPr>
          <p:cNvPr id="196628" name="Line 20"/>
          <p:cNvSpPr>
            <a:spLocks noChangeShapeType="1"/>
          </p:cNvSpPr>
          <p:nvPr/>
        </p:nvSpPr>
        <p:spPr bwMode="auto">
          <a:xfrm flipH="1">
            <a:off x="1905000" y="2057400"/>
            <a:ext cx="533400" cy="3048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29" name="Line 21"/>
          <p:cNvSpPr>
            <a:spLocks noChangeShapeType="1"/>
          </p:cNvSpPr>
          <p:nvPr/>
        </p:nvSpPr>
        <p:spPr bwMode="auto">
          <a:xfrm flipH="1" flipV="1">
            <a:off x="6400800" y="2057400"/>
            <a:ext cx="838200" cy="3810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0" name="Line 22"/>
          <p:cNvSpPr>
            <a:spLocks noChangeShapeType="1"/>
          </p:cNvSpPr>
          <p:nvPr/>
        </p:nvSpPr>
        <p:spPr bwMode="auto">
          <a:xfrm>
            <a:off x="35814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1" name="Line 23"/>
          <p:cNvSpPr>
            <a:spLocks noChangeShapeType="1"/>
          </p:cNvSpPr>
          <p:nvPr/>
        </p:nvSpPr>
        <p:spPr bwMode="auto">
          <a:xfrm>
            <a:off x="55626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2" name="Line 24"/>
          <p:cNvSpPr>
            <a:spLocks noChangeShapeType="1"/>
          </p:cNvSpPr>
          <p:nvPr/>
        </p:nvSpPr>
        <p:spPr bwMode="auto">
          <a:xfrm flipH="1">
            <a:off x="1143000" y="2971800"/>
            <a:ext cx="152400" cy="2286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3" name="Line 25"/>
          <p:cNvSpPr>
            <a:spLocks noChangeShapeType="1"/>
          </p:cNvSpPr>
          <p:nvPr/>
        </p:nvSpPr>
        <p:spPr bwMode="auto">
          <a:xfrm>
            <a:off x="1066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4" name="Line 26"/>
          <p:cNvSpPr>
            <a:spLocks noChangeShapeType="1"/>
          </p:cNvSpPr>
          <p:nvPr/>
        </p:nvSpPr>
        <p:spPr bwMode="auto">
          <a:xfrm>
            <a:off x="3429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5" name="Line 27"/>
          <p:cNvSpPr>
            <a:spLocks noChangeShapeType="1"/>
          </p:cNvSpPr>
          <p:nvPr/>
        </p:nvSpPr>
        <p:spPr bwMode="auto">
          <a:xfrm>
            <a:off x="5638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6" name="Line 28"/>
          <p:cNvSpPr>
            <a:spLocks noChangeShapeType="1"/>
          </p:cNvSpPr>
          <p:nvPr/>
        </p:nvSpPr>
        <p:spPr bwMode="auto">
          <a:xfrm>
            <a:off x="8001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7" name="Arc 29"/>
          <p:cNvSpPr>
            <a:spLocks/>
          </p:cNvSpPr>
          <p:nvPr/>
        </p:nvSpPr>
        <p:spPr bwMode="auto">
          <a:xfrm rot="5400000" flipV="1">
            <a:off x="1447800" y="4648200"/>
            <a:ext cx="533400" cy="990600"/>
          </a:xfrm>
          <a:custGeom>
            <a:avLst/>
            <a:gdLst>
              <a:gd name="T0" fmla="*/ 0 w 21600"/>
              <a:gd name="T1" fmla="*/ 0 h 25711"/>
              <a:gd name="T2" fmla="*/ 523646 w 21600"/>
              <a:gd name="T3" fmla="*/ 990600 h 25711"/>
              <a:gd name="T4" fmla="*/ 0 w 21600"/>
              <a:gd name="T5" fmla="*/ 832210 h 25711"/>
              <a:gd name="T6" fmla="*/ 0 60000 65536"/>
              <a:gd name="T7" fmla="*/ 0 60000 65536"/>
              <a:gd name="T8" fmla="*/ 0 60000 65536"/>
            </a:gdLst>
            <a:ahLst/>
            <a:cxnLst>
              <a:cxn ang="T6">
                <a:pos x="T0" y="T1"/>
              </a:cxn>
              <a:cxn ang="T7">
                <a:pos x="T2" y="T3"/>
              </a:cxn>
              <a:cxn ang="T8">
                <a:pos x="T4" y="T5"/>
              </a:cxn>
            </a:cxnLst>
            <a:rect l="0" t="0" r="r" b="b"/>
            <a:pathLst>
              <a:path w="21600" h="25711" fill="none" extrusionOk="0">
                <a:moveTo>
                  <a:pt x="0" y="-1"/>
                </a:moveTo>
                <a:cubicBezTo>
                  <a:pt x="11929" y="0"/>
                  <a:pt x="21600" y="9670"/>
                  <a:pt x="21600" y="21600"/>
                </a:cubicBezTo>
                <a:cubicBezTo>
                  <a:pt x="21600" y="22979"/>
                  <a:pt x="21467" y="24356"/>
                  <a:pt x="21205" y="25711"/>
                </a:cubicBezTo>
              </a:path>
              <a:path w="21600" h="25711" stroke="0" extrusionOk="0">
                <a:moveTo>
                  <a:pt x="0" y="-1"/>
                </a:moveTo>
                <a:cubicBezTo>
                  <a:pt x="11929" y="0"/>
                  <a:pt x="21600" y="9670"/>
                  <a:pt x="21600" y="21600"/>
                </a:cubicBezTo>
                <a:cubicBezTo>
                  <a:pt x="21600" y="22979"/>
                  <a:pt x="21467" y="24356"/>
                  <a:pt x="21205" y="25711"/>
                </a:cubicBezTo>
                <a:lnTo>
                  <a:pt x="0" y="21600"/>
                </a:lnTo>
                <a:lnTo>
                  <a:pt x="0" y="-1"/>
                </a:lnTo>
                <a:close/>
              </a:path>
            </a:pathLst>
          </a:custGeom>
          <a:noFill/>
          <a:ln w="12700">
            <a:solidFill>
              <a:schemeClr val="tx1"/>
            </a:solidFill>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8" name="Arc 30"/>
          <p:cNvSpPr>
            <a:spLocks/>
          </p:cNvSpPr>
          <p:nvPr/>
        </p:nvSpPr>
        <p:spPr bwMode="auto">
          <a:xfrm rot="5400000" flipV="1">
            <a:off x="5638800" y="47244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9" name="Arc 31"/>
          <p:cNvSpPr>
            <a:spLocks/>
          </p:cNvSpPr>
          <p:nvPr/>
        </p:nvSpPr>
        <p:spPr bwMode="auto">
          <a:xfrm rot="5400000" flipV="1">
            <a:off x="77724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0" name="Arc 32"/>
          <p:cNvSpPr>
            <a:spLocks/>
          </p:cNvSpPr>
          <p:nvPr/>
        </p:nvSpPr>
        <p:spPr bwMode="auto">
          <a:xfrm rot="5400000" flipV="1">
            <a:off x="32766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1" name="Line 33"/>
          <p:cNvSpPr>
            <a:spLocks noChangeShapeType="1"/>
          </p:cNvSpPr>
          <p:nvPr/>
        </p:nvSpPr>
        <p:spPr bwMode="auto">
          <a:xfrm>
            <a:off x="4191000" y="5410200"/>
            <a:ext cx="12954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42" name="Line 34"/>
          <p:cNvSpPr>
            <a:spLocks noChangeShapeType="1"/>
          </p:cNvSpPr>
          <p:nvPr/>
        </p:nvSpPr>
        <p:spPr bwMode="auto">
          <a:xfrm>
            <a:off x="6248400" y="5410200"/>
            <a:ext cx="1219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651575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600" dirty="0" smtClean="0"/>
              <a:t>Life Course </a:t>
            </a:r>
            <a:r>
              <a:rPr lang="en-US" altLang="en-US" sz="3600" dirty="0" smtClean="0"/>
              <a:t>Perspective on Birth Outcomes</a:t>
            </a:r>
            <a:endParaRPr lang="en-US" altLang="en-US" sz="3600" dirty="0" smtClean="0"/>
          </a:p>
        </p:txBody>
      </p:sp>
      <p:pic>
        <p:nvPicPr>
          <p:cNvPr id="225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143000"/>
            <a:ext cx="7088605" cy="4800600"/>
          </a:xfrm>
          <a:noFill/>
        </p:spPr>
      </p:pic>
      <p:sp>
        <p:nvSpPr>
          <p:cNvPr id="22532" name="Text Box 4"/>
          <p:cNvSpPr txBox="1">
            <a:spLocks noChangeArrowheads="1"/>
          </p:cNvSpPr>
          <p:nvPr/>
        </p:nvSpPr>
        <p:spPr bwMode="auto">
          <a:xfrm>
            <a:off x="593725" y="6254750"/>
            <a:ext cx="8351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400" dirty="0">
                <a:solidFill>
                  <a:schemeClr val="bg1"/>
                </a:solidFill>
                <a:ea typeface="PMingLiU" pitchFamily="18" charset="-120"/>
              </a:rPr>
              <a:t>Lu MC, </a:t>
            </a:r>
            <a:r>
              <a:rPr lang="en-US" altLang="en-US" sz="1400" dirty="0" err="1">
                <a:solidFill>
                  <a:schemeClr val="bg1"/>
                </a:solidFill>
                <a:ea typeface="PMingLiU" pitchFamily="18" charset="-120"/>
              </a:rPr>
              <a:t>Halfon</a:t>
            </a:r>
            <a:r>
              <a:rPr lang="en-US" altLang="en-US" sz="1400" dirty="0">
                <a:solidFill>
                  <a:schemeClr val="bg1"/>
                </a:solidFill>
                <a:ea typeface="PMingLiU" pitchFamily="18" charset="-120"/>
              </a:rPr>
              <a:t> N. Racial and ethnic disparities in birth outcomes: a life-course perspective.</a:t>
            </a:r>
            <a:br>
              <a:rPr lang="en-US" altLang="en-US" sz="1400" dirty="0">
                <a:solidFill>
                  <a:schemeClr val="bg1"/>
                </a:solidFill>
                <a:ea typeface="PMingLiU" pitchFamily="18" charset="-120"/>
              </a:rPr>
            </a:br>
            <a:r>
              <a:rPr lang="en-US" altLang="en-US" sz="1400" dirty="0" err="1">
                <a:solidFill>
                  <a:schemeClr val="bg1"/>
                </a:solidFill>
                <a:ea typeface="PMingLiU" pitchFamily="18" charset="-120"/>
              </a:rPr>
              <a:t>Matern</a:t>
            </a:r>
            <a:r>
              <a:rPr lang="en-US" altLang="en-US" sz="1400" dirty="0">
                <a:solidFill>
                  <a:schemeClr val="bg1"/>
                </a:solidFill>
                <a:ea typeface="PMingLiU" pitchFamily="18" charset="-120"/>
              </a:rPr>
              <a:t> Child Health J. 2003;7:13-30. </a:t>
            </a:r>
          </a:p>
        </p:txBody>
      </p:sp>
      <p:sp>
        <p:nvSpPr>
          <p:cNvPr id="22533" name="Line 5"/>
          <p:cNvSpPr>
            <a:spLocks noChangeShapeType="1"/>
          </p:cNvSpPr>
          <p:nvPr/>
        </p:nvSpPr>
        <p:spPr bwMode="auto">
          <a:xfrm flipV="1">
            <a:off x="54864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p:cNvSpPr>
            <a:spLocks noChangeShapeType="1"/>
          </p:cNvSpPr>
          <p:nvPr/>
        </p:nvSpPr>
        <p:spPr bwMode="auto">
          <a:xfrm flipV="1">
            <a:off x="56388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525189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7C050A9-E03B-4D4B-AE30-37500BA6B698}" type="slidenum">
              <a:rPr lang="en-US" altLang="en-US"/>
              <a:pPr/>
              <a:t>56</a:t>
            </a:fld>
            <a:endParaRPr lang="en-US" altLang="en-US"/>
          </a:p>
        </p:txBody>
      </p:sp>
      <p:sp>
        <p:nvSpPr>
          <p:cNvPr id="108547" name="Rectangle 2"/>
          <p:cNvSpPr>
            <a:spLocks noGrp="1" noChangeArrowheads="1"/>
          </p:cNvSpPr>
          <p:nvPr>
            <p:ph type="title" idx="4294967295"/>
          </p:nvPr>
        </p:nvSpPr>
        <p:spPr bwMode="auto">
          <a:xfrm>
            <a:off x="457200" y="274638"/>
            <a:ext cx="8229600" cy="1143000"/>
          </a:xfrm>
          <a:prstGeom prst="rect">
            <a:avLst/>
          </a:prstGeom>
          <a:solidFill>
            <a:srgbClr val="FFFF99"/>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 Across The Lifecourse: </a:t>
            </a:r>
          </a:p>
        </p:txBody>
      </p:sp>
      <p:sp>
        <p:nvSpPr>
          <p:cNvPr id="108548" name="Rectangle 3"/>
          <p:cNvSpPr>
            <a:spLocks noGrp="1" noChangeArrowheads="1"/>
          </p:cNvSpPr>
          <p:nvPr>
            <p:ph type="body"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mtClean="0"/>
          </a:p>
          <a:p>
            <a:pPr lvl="1" eaLnBrk="1" hangingPunct="1"/>
            <a:endParaRPr lang="en-US" altLang="en-US" smtClean="0"/>
          </a:p>
        </p:txBody>
      </p:sp>
      <p:sp>
        <p:nvSpPr>
          <p:cNvPr id="108549" name="Text Box 4"/>
          <p:cNvSpPr txBox="1">
            <a:spLocks noChangeArrowheads="1"/>
          </p:cNvSpPr>
          <p:nvPr/>
        </p:nvSpPr>
        <p:spPr bwMode="auto">
          <a:xfrm>
            <a:off x="206375" y="3611563"/>
            <a:ext cx="1530350" cy="83099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dirty="0" smtClean="0">
                <a:latin typeface="Times New Roman" pitchFamily="18" charset="0"/>
              </a:rPr>
              <a:t>Childhood SES</a:t>
            </a:r>
            <a:endParaRPr lang="en-US" altLang="en-US" sz="2400" dirty="0">
              <a:latin typeface="Times New Roman" pitchFamily="18" charset="0"/>
            </a:endParaRPr>
          </a:p>
        </p:txBody>
      </p:sp>
      <p:sp>
        <p:nvSpPr>
          <p:cNvPr id="108550" name="Text Box 5"/>
          <p:cNvSpPr txBox="1">
            <a:spLocks noChangeArrowheads="1"/>
          </p:cNvSpPr>
          <p:nvPr/>
        </p:nvSpPr>
        <p:spPr bwMode="auto">
          <a:xfrm>
            <a:off x="3051175" y="3615192"/>
            <a:ext cx="1417638" cy="838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Old Age Health</a:t>
            </a:r>
          </a:p>
        </p:txBody>
      </p:sp>
      <p:sp>
        <p:nvSpPr>
          <p:cNvPr id="108551" name="Text Box 6"/>
          <p:cNvSpPr txBox="1">
            <a:spLocks noChangeArrowheads="1"/>
          </p:cNvSpPr>
          <p:nvPr/>
        </p:nvSpPr>
        <p:spPr bwMode="auto">
          <a:xfrm>
            <a:off x="1703388" y="2128838"/>
            <a:ext cx="1320800" cy="838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Adult income</a:t>
            </a:r>
          </a:p>
        </p:txBody>
      </p:sp>
      <p:sp>
        <p:nvSpPr>
          <p:cNvPr id="108552" name="Text Box 7"/>
          <p:cNvSpPr txBox="1">
            <a:spLocks noChangeArrowheads="1"/>
          </p:cNvSpPr>
          <p:nvPr/>
        </p:nvSpPr>
        <p:spPr bwMode="auto">
          <a:xfrm>
            <a:off x="1681163" y="4851400"/>
            <a:ext cx="1685925" cy="838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Adult occupation</a:t>
            </a:r>
          </a:p>
        </p:txBody>
      </p:sp>
      <p:cxnSp>
        <p:nvCxnSpPr>
          <p:cNvPr id="108553" name="AutoShape 8"/>
          <p:cNvCxnSpPr>
            <a:cxnSpLocks noChangeShapeType="1"/>
            <a:endCxn id="108550" idx="1"/>
          </p:cNvCxnSpPr>
          <p:nvPr/>
        </p:nvCxnSpPr>
        <p:spPr bwMode="auto">
          <a:xfrm>
            <a:off x="1706563" y="4028876"/>
            <a:ext cx="1344612" cy="541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554" name="AutoShape 9"/>
          <p:cNvCxnSpPr>
            <a:cxnSpLocks noChangeShapeType="1"/>
            <a:stCxn id="108549" idx="3"/>
            <a:endCxn id="108551" idx="2"/>
          </p:cNvCxnSpPr>
          <p:nvPr/>
        </p:nvCxnSpPr>
        <p:spPr bwMode="auto">
          <a:xfrm flipV="1">
            <a:off x="1736725" y="2967038"/>
            <a:ext cx="627063" cy="1060024"/>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555" name="AutoShape 10"/>
          <p:cNvCxnSpPr>
            <a:cxnSpLocks noChangeShapeType="1"/>
            <a:stCxn id="108549" idx="3"/>
            <a:endCxn id="108552" idx="0"/>
          </p:cNvCxnSpPr>
          <p:nvPr/>
        </p:nvCxnSpPr>
        <p:spPr bwMode="auto">
          <a:xfrm>
            <a:off x="1736725" y="4027062"/>
            <a:ext cx="787401" cy="82433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8556" name="Rectangle 11"/>
          <p:cNvSpPr>
            <a:spLocks noChangeArrowheads="1"/>
          </p:cNvSpPr>
          <p:nvPr/>
        </p:nvSpPr>
        <p:spPr bwMode="auto">
          <a:xfrm>
            <a:off x="4883150" y="2054225"/>
            <a:ext cx="40513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dirty="0" smtClean="0">
                <a:latin typeface="Times New Roman" pitchFamily="18" charset="0"/>
                <a:cs typeface="Times New Roman" pitchFamily="18" charset="0"/>
              </a:rPr>
              <a:t>Latency/critical period model: </a:t>
            </a:r>
            <a:endParaRPr lang="en-US" altLang="en-US" sz="2400" b="1" dirty="0">
              <a:latin typeface="Times New Roman" pitchFamily="18" charset="0"/>
              <a:cs typeface="Times New Roman" pitchFamily="18" charset="0"/>
            </a:endParaRPr>
          </a:p>
          <a:p>
            <a:pPr eaLnBrk="1" hangingPunct="1"/>
            <a:r>
              <a:rPr lang="en-US" altLang="en-US" sz="2400" dirty="0">
                <a:latin typeface="Times New Roman" pitchFamily="18" charset="0"/>
                <a:cs typeface="Times New Roman" pitchFamily="18" charset="0"/>
              </a:rPr>
              <a:t>Exposure during sensitive window puts one at risk for development of disease much later in life.  Exposures encountered  </a:t>
            </a:r>
            <a:r>
              <a:rPr lang="en-US" altLang="en-US" sz="2400" i="1" dirty="0">
                <a:latin typeface="Times New Roman" pitchFamily="18" charset="0"/>
                <a:cs typeface="Times New Roman" pitchFamily="18" charset="0"/>
              </a:rPr>
              <a:t>after</a:t>
            </a:r>
            <a:r>
              <a:rPr lang="en-US" altLang="en-US" sz="2400" dirty="0">
                <a:latin typeface="Times New Roman" pitchFamily="18" charset="0"/>
                <a:cs typeface="Times New Roman" pitchFamily="18" charset="0"/>
              </a:rPr>
              <a:t> the critical window closes do not influence risk.  Focus on early life experiences that do not have a cumulative effect.</a:t>
            </a:r>
            <a:r>
              <a:rPr lang="en-US" altLang="en-US" sz="2400" dirty="0">
                <a:latin typeface="Times New Roman" pitchFamily="18" charset="0"/>
              </a:rPr>
              <a:t> </a:t>
            </a:r>
          </a:p>
        </p:txBody>
      </p:sp>
    </p:spTree>
    <p:extLst>
      <p:ext uri="{BB962C8B-B14F-4D97-AF65-F5344CB8AC3E}">
        <p14:creationId xmlns:p14="http://schemas.microsoft.com/office/powerpoint/2010/main" val="33958301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0A33AF4-8BCB-4ECF-9582-7C45C70B6860}" type="slidenum">
              <a:rPr lang="en-US" altLang="en-US"/>
              <a:pPr/>
              <a:t>57</a:t>
            </a:fld>
            <a:endParaRPr lang="en-US" altLang="en-US"/>
          </a:p>
        </p:txBody>
      </p:sp>
      <p:sp>
        <p:nvSpPr>
          <p:cNvPr id="110595" name="Rectangle 2"/>
          <p:cNvSpPr>
            <a:spLocks noGrp="1" noChangeArrowheads="1"/>
          </p:cNvSpPr>
          <p:nvPr>
            <p:ph type="title" idx="4294967295"/>
          </p:nvPr>
        </p:nvSpPr>
        <p:spPr bwMode="auto">
          <a:xfrm>
            <a:off x="457200" y="274638"/>
            <a:ext cx="8229600" cy="1143000"/>
          </a:xfrm>
          <a:prstGeom prst="rect">
            <a:avLst/>
          </a:prstGeom>
          <a:solidFill>
            <a:srgbClr val="FFFF99"/>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 Across The Lifecourse: </a:t>
            </a:r>
          </a:p>
        </p:txBody>
      </p:sp>
      <p:sp>
        <p:nvSpPr>
          <p:cNvPr id="110596" name="Rectangle 3"/>
          <p:cNvSpPr>
            <a:spLocks noGrp="1" noChangeArrowheads="1"/>
          </p:cNvSpPr>
          <p:nvPr>
            <p:ph type="body"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mtClean="0"/>
          </a:p>
          <a:p>
            <a:pPr lvl="1" eaLnBrk="1" hangingPunct="1"/>
            <a:endParaRPr lang="en-US" altLang="en-US" smtClean="0"/>
          </a:p>
        </p:txBody>
      </p:sp>
      <p:sp>
        <p:nvSpPr>
          <p:cNvPr id="110597" name="Text Box 4"/>
          <p:cNvSpPr txBox="1">
            <a:spLocks noChangeArrowheads="1"/>
          </p:cNvSpPr>
          <p:nvPr/>
        </p:nvSpPr>
        <p:spPr bwMode="auto">
          <a:xfrm>
            <a:off x="206375" y="3644900"/>
            <a:ext cx="1530350" cy="47307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Education</a:t>
            </a:r>
          </a:p>
        </p:txBody>
      </p:sp>
      <p:sp>
        <p:nvSpPr>
          <p:cNvPr id="110598" name="Text Box 5"/>
          <p:cNvSpPr txBox="1">
            <a:spLocks noChangeArrowheads="1"/>
          </p:cNvSpPr>
          <p:nvPr/>
        </p:nvSpPr>
        <p:spPr bwMode="auto">
          <a:xfrm>
            <a:off x="3051175" y="3505200"/>
            <a:ext cx="1417638" cy="838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Old Age Health</a:t>
            </a:r>
          </a:p>
        </p:txBody>
      </p:sp>
      <p:sp>
        <p:nvSpPr>
          <p:cNvPr id="110599" name="Text Box 6"/>
          <p:cNvSpPr txBox="1">
            <a:spLocks noChangeArrowheads="1"/>
          </p:cNvSpPr>
          <p:nvPr/>
        </p:nvSpPr>
        <p:spPr bwMode="auto">
          <a:xfrm>
            <a:off x="1703388" y="2128838"/>
            <a:ext cx="1320800" cy="838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Adult income</a:t>
            </a:r>
          </a:p>
        </p:txBody>
      </p:sp>
      <p:sp>
        <p:nvSpPr>
          <p:cNvPr id="110600" name="Text Box 7"/>
          <p:cNvSpPr txBox="1">
            <a:spLocks noChangeArrowheads="1"/>
          </p:cNvSpPr>
          <p:nvPr/>
        </p:nvSpPr>
        <p:spPr bwMode="auto">
          <a:xfrm>
            <a:off x="1681163" y="4851400"/>
            <a:ext cx="1685925" cy="838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Adult occupation</a:t>
            </a:r>
          </a:p>
        </p:txBody>
      </p:sp>
      <p:cxnSp>
        <p:nvCxnSpPr>
          <p:cNvPr id="110601" name="AutoShape 8"/>
          <p:cNvCxnSpPr>
            <a:cxnSpLocks noChangeShapeType="1"/>
            <a:stCxn id="110597" idx="3"/>
            <a:endCxn id="110599" idx="2"/>
          </p:cNvCxnSpPr>
          <p:nvPr/>
        </p:nvCxnSpPr>
        <p:spPr bwMode="auto">
          <a:xfrm flipV="1">
            <a:off x="1744663" y="2974975"/>
            <a:ext cx="619125" cy="906463"/>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0602" name="AutoShape 9"/>
          <p:cNvCxnSpPr>
            <a:cxnSpLocks noChangeShapeType="1"/>
            <a:stCxn id="110597" idx="3"/>
            <a:endCxn id="110600" idx="0"/>
          </p:cNvCxnSpPr>
          <p:nvPr/>
        </p:nvCxnSpPr>
        <p:spPr bwMode="auto">
          <a:xfrm>
            <a:off x="1744663" y="3881438"/>
            <a:ext cx="779462" cy="96202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0603" name="Rectangle 10"/>
          <p:cNvSpPr>
            <a:spLocks noChangeArrowheads="1"/>
          </p:cNvSpPr>
          <p:nvPr/>
        </p:nvSpPr>
        <p:spPr bwMode="auto">
          <a:xfrm>
            <a:off x="5011738" y="2054225"/>
            <a:ext cx="40513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a:latin typeface="Times New Roman" pitchFamily="18" charset="0"/>
              </a:rPr>
              <a:t>Social trajectory model:</a:t>
            </a:r>
          </a:p>
          <a:p>
            <a:pPr eaLnBrk="1" hangingPunct="1"/>
            <a:r>
              <a:rPr lang="en-US" altLang="en-US" sz="2400">
                <a:latin typeface="Times New Roman" pitchFamily="18" charset="0"/>
              </a:rPr>
              <a:t>Social disadvantage increases risk of future disadvantage later in life.  The initial insult does not necessarily have a harmful effect on the outcome – but the first exposure leads to subsequent exposures that then directly cause the outcome.</a:t>
            </a:r>
          </a:p>
        </p:txBody>
      </p:sp>
      <p:cxnSp>
        <p:nvCxnSpPr>
          <p:cNvPr id="110604" name="AutoShape 11"/>
          <p:cNvCxnSpPr>
            <a:cxnSpLocks noChangeShapeType="1"/>
            <a:stCxn id="110599" idx="3"/>
            <a:endCxn id="110598" idx="0"/>
          </p:cNvCxnSpPr>
          <p:nvPr/>
        </p:nvCxnSpPr>
        <p:spPr bwMode="auto">
          <a:xfrm>
            <a:off x="3032125" y="2547938"/>
            <a:ext cx="728663" cy="949325"/>
          </a:xfrm>
          <a:prstGeom prst="curvedConnector2">
            <a:avLst/>
          </a:prstGeom>
          <a:noFill/>
          <a:ln w="1270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0605" name="AutoShape 12"/>
          <p:cNvCxnSpPr>
            <a:cxnSpLocks noChangeShapeType="1"/>
            <a:stCxn id="110600" idx="3"/>
            <a:endCxn id="110598" idx="2"/>
          </p:cNvCxnSpPr>
          <p:nvPr/>
        </p:nvCxnSpPr>
        <p:spPr bwMode="auto">
          <a:xfrm flipV="1">
            <a:off x="3375025" y="4351338"/>
            <a:ext cx="385763" cy="919162"/>
          </a:xfrm>
          <a:prstGeom prst="curvedConnector2">
            <a:avLst/>
          </a:prstGeom>
          <a:noFill/>
          <a:ln w="12700">
            <a:solidFill>
              <a:srgbClr val="000000"/>
            </a:solidFill>
            <a:round/>
            <a:headEnd/>
            <a:tailEnd type="stealth"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76540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8E2EBB2-D33D-4DDC-B166-F070BE4C031C}" type="slidenum">
              <a:rPr lang="en-US" altLang="en-US"/>
              <a:pPr/>
              <a:t>58</a:t>
            </a:fld>
            <a:endParaRPr lang="en-US" altLang="en-US"/>
          </a:p>
        </p:txBody>
      </p:sp>
      <p:sp>
        <p:nvSpPr>
          <p:cNvPr id="112643" name="Rectangle 2"/>
          <p:cNvSpPr>
            <a:spLocks noGrp="1" noChangeArrowheads="1"/>
          </p:cNvSpPr>
          <p:nvPr>
            <p:ph type="title" idx="4294967295"/>
          </p:nvPr>
        </p:nvSpPr>
        <p:spPr bwMode="auto">
          <a:xfrm>
            <a:off x="457200" y="274638"/>
            <a:ext cx="8229600" cy="1143000"/>
          </a:xfrm>
          <a:prstGeom prst="rect">
            <a:avLst/>
          </a:prstGeom>
          <a:solidFill>
            <a:srgbClr val="FFFF99"/>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 Across The Lifecourse: </a:t>
            </a:r>
          </a:p>
        </p:txBody>
      </p:sp>
      <p:sp>
        <p:nvSpPr>
          <p:cNvPr id="112644" name="Rectangle 3"/>
          <p:cNvSpPr>
            <a:spLocks noGrp="1" noChangeArrowheads="1"/>
          </p:cNvSpPr>
          <p:nvPr>
            <p:ph type="body"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mtClean="0"/>
          </a:p>
          <a:p>
            <a:pPr lvl="1" eaLnBrk="1" hangingPunct="1"/>
            <a:endParaRPr lang="en-US" altLang="en-US" smtClean="0"/>
          </a:p>
        </p:txBody>
      </p:sp>
      <p:sp>
        <p:nvSpPr>
          <p:cNvPr id="112645" name="Text Box 4"/>
          <p:cNvSpPr txBox="1">
            <a:spLocks noChangeArrowheads="1"/>
          </p:cNvSpPr>
          <p:nvPr/>
        </p:nvSpPr>
        <p:spPr bwMode="auto">
          <a:xfrm>
            <a:off x="206375" y="3644900"/>
            <a:ext cx="1530350" cy="47307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Education</a:t>
            </a:r>
          </a:p>
        </p:txBody>
      </p:sp>
      <p:sp>
        <p:nvSpPr>
          <p:cNvPr id="112646" name="Text Box 5"/>
          <p:cNvSpPr txBox="1">
            <a:spLocks noChangeArrowheads="1"/>
          </p:cNvSpPr>
          <p:nvPr/>
        </p:nvSpPr>
        <p:spPr bwMode="auto">
          <a:xfrm>
            <a:off x="3051175" y="3429000"/>
            <a:ext cx="1417638" cy="838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Old Age Health</a:t>
            </a:r>
          </a:p>
        </p:txBody>
      </p:sp>
      <p:sp>
        <p:nvSpPr>
          <p:cNvPr id="112647" name="Text Box 6"/>
          <p:cNvSpPr txBox="1">
            <a:spLocks noChangeArrowheads="1"/>
          </p:cNvSpPr>
          <p:nvPr/>
        </p:nvSpPr>
        <p:spPr bwMode="auto">
          <a:xfrm>
            <a:off x="1703388" y="2128838"/>
            <a:ext cx="1320800" cy="838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Adult income</a:t>
            </a:r>
          </a:p>
        </p:txBody>
      </p:sp>
      <p:sp>
        <p:nvSpPr>
          <p:cNvPr id="112648" name="Text Box 7"/>
          <p:cNvSpPr txBox="1">
            <a:spLocks noChangeArrowheads="1"/>
          </p:cNvSpPr>
          <p:nvPr/>
        </p:nvSpPr>
        <p:spPr bwMode="auto">
          <a:xfrm>
            <a:off x="1681163" y="4851400"/>
            <a:ext cx="1685925" cy="838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latin typeface="Times New Roman" pitchFamily="18" charset="0"/>
              </a:rPr>
              <a:t>Adult occupation</a:t>
            </a:r>
          </a:p>
        </p:txBody>
      </p:sp>
      <p:cxnSp>
        <p:nvCxnSpPr>
          <p:cNvPr id="112649" name="AutoShape 8"/>
          <p:cNvCxnSpPr>
            <a:cxnSpLocks noChangeShapeType="1"/>
            <a:stCxn id="112645" idx="3"/>
            <a:endCxn id="112647" idx="2"/>
          </p:cNvCxnSpPr>
          <p:nvPr/>
        </p:nvCxnSpPr>
        <p:spPr bwMode="auto">
          <a:xfrm flipV="1">
            <a:off x="1744663" y="2974975"/>
            <a:ext cx="619125" cy="906463"/>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2650" name="AutoShape 9"/>
          <p:cNvCxnSpPr>
            <a:cxnSpLocks noChangeShapeType="1"/>
            <a:stCxn id="112645" idx="3"/>
            <a:endCxn id="112648" idx="0"/>
          </p:cNvCxnSpPr>
          <p:nvPr/>
        </p:nvCxnSpPr>
        <p:spPr bwMode="auto">
          <a:xfrm>
            <a:off x="1744663" y="3881438"/>
            <a:ext cx="779462" cy="96202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2651" name="Rectangle 10"/>
          <p:cNvSpPr>
            <a:spLocks noChangeArrowheads="1"/>
          </p:cNvSpPr>
          <p:nvPr/>
        </p:nvSpPr>
        <p:spPr bwMode="auto">
          <a:xfrm>
            <a:off x="4840288" y="2054225"/>
            <a:ext cx="40941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a:latin typeface="Times New Roman" pitchFamily="18" charset="0"/>
              </a:rPr>
              <a:t>Cumulative biological model:</a:t>
            </a:r>
            <a:r>
              <a:rPr lang="en-US" altLang="en-US" sz="2400">
                <a:latin typeface="Times New Roman" pitchFamily="18" charset="0"/>
              </a:rPr>
              <a:t> </a:t>
            </a:r>
          </a:p>
          <a:p>
            <a:pPr eaLnBrk="1" hangingPunct="1"/>
            <a:r>
              <a:rPr lang="en-US" altLang="en-US" sz="2400">
                <a:latin typeface="Times New Roman" pitchFamily="18" charset="0"/>
              </a:rPr>
              <a:t>Each period of exposure to a risk factor wreaks physiological harm that increases risk of later developing illness, even if the individual is subsequently removed from exposure.</a:t>
            </a:r>
          </a:p>
          <a:p>
            <a:pPr eaLnBrk="1" hangingPunct="1"/>
            <a:endParaRPr lang="en-US" altLang="en-US" sz="2400">
              <a:latin typeface="Times New Roman" pitchFamily="18" charset="0"/>
            </a:endParaRPr>
          </a:p>
        </p:txBody>
      </p:sp>
      <p:cxnSp>
        <p:nvCxnSpPr>
          <p:cNvPr id="112652" name="AutoShape 11"/>
          <p:cNvCxnSpPr>
            <a:cxnSpLocks noChangeShapeType="1"/>
            <a:stCxn id="112647" idx="3"/>
            <a:endCxn id="112646" idx="0"/>
          </p:cNvCxnSpPr>
          <p:nvPr/>
        </p:nvCxnSpPr>
        <p:spPr bwMode="auto">
          <a:xfrm>
            <a:off x="3032125" y="2547938"/>
            <a:ext cx="728663" cy="873125"/>
          </a:xfrm>
          <a:prstGeom prst="curvedConnector2">
            <a:avLst/>
          </a:prstGeom>
          <a:noFill/>
          <a:ln w="1270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2653" name="AutoShape 12"/>
          <p:cNvCxnSpPr>
            <a:cxnSpLocks noChangeShapeType="1"/>
            <a:stCxn id="112648" idx="3"/>
            <a:endCxn id="112646" idx="2"/>
          </p:cNvCxnSpPr>
          <p:nvPr/>
        </p:nvCxnSpPr>
        <p:spPr bwMode="auto">
          <a:xfrm flipV="1">
            <a:off x="3375025" y="4275138"/>
            <a:ext cx="385763" cy="995362"/>
          </a:xfrm>
          <a:prstGeom prst="curvedConnector2">
            <a:avLst/>
          </a:prstGeom>
          <a:noFill/>
          <a:ln w="1270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2654" name="AutoShape 13"/>
          <p:cNvCxnSpPr>
            <a:cxnSpLocks noChangeShapeType="1"/>
            <a:stCxn id="112645" idx="3"/>
            <a:endCxn id="112646" idx="1"/>
          </p:cNvCxnSpPr>
          <p:nvPr/>
        </p:nvCxnSpPr>
        <p:spPr bwMode="auto">
          <a:xfrm flipV="1">
            <a:off x="1744663" y="3848100"/>
            <a:ext cx="1298575" cy="33338"/>
          </a:xfrm>
          <a:prstGeom prst="straightConnector1">
            <a:avLst/>
          </a:prstGeom>
          <a:noFill/>
          <a:ln w="12700">
            <a:solidFill>
              <a:srgbClr val="000000"/>
            </a:solidFill>
            <a:round/>
            <a:headEnd/>
            <a:tailEnd type="stealth"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404285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04" t="22354" r="11920" b="11404"/>
          <a:stretch/>
        </p:blipFill>
        <p:spPr bwMode="auto">
          <a:xfrm>
            <a:off x="1132142" y="1245437"/>
            <a:ext cx="6872487" cy="455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47800" y="152400"/>
            <a:ext cx="6553200" cy="1077218"/>
          </a:xfrm>
          <a:prstGeom prst="rect">
            <a:avLst/>
          </a:prstGeom>
          <a:noFill/>
        </p:spPr>
        <p:txBody>
          <a:bodyPr wrap="square" rtlCol="0">
            <a:spAutoFit/>
          </a:bodyPr>
          <a:lstStyle/>
          <a:p>
            <a:pPr algn="ctr"/>
            <a:r>
              <a:rPr lang="en-US" sz="3200" b="1" dirty="0" smtClean="0">
                <a:solidFill>
                  <a:schemeClr val="bg1"/>
                </a:solidFill>
              </a:rPr>
              <a:t>Risk of Glucose Intolerance by </a:t>
            </a:r>
            <a:r>
              <a:rPr lang="en-US" sz="3200" b="1" dirty="0" err="1" smtClean="0">
                <a:solidFill>
                  <a:schemeClr val="bg1"/>
                </a:solidFill>
              </a:rPr>
              <a:t>Birthweight</a:t>
            </a:r>
            <a:r>
              <a:rPr lang="en-US" sz="3200" b="1" dirty="0" smtClean="0">
                <a:solidFill>
                  <a:schemeClr val="bg1"/>
                </a:solidFill>
              </a:rPr>
              <a:t> and Adult BMI</a:t>
            </a:r>
            <a:endParaRPr lang="en-US" sz="3200" b="1" dirty="0">
              <a:solidFill>
                <a:schemeClr val="bg1"/>
              </a:solidFill>
            </a:endParaRPr>
          </a:p>
        </p:txBody>
      </p:sp>
      <p:sp>
        <p:nvSpPr>
          <p:cNvPr id="3" name="Rectangle 2"/>
          <p:cNvSpPr/>
          <p:nvPr/>
        </p:nvSpPr>
        <p:spPr>
          <a:xfrm>
            <a:off x="4191000" y="5927413"/>
            <a:ext cx="4572000" cy="923330"/>
          </a:xfrm>
          <a:prstGeom prst="rect">
            <a:avLst/>
          </a:prstGeom>
        </p:spPr>
        <p:txBody>
          <a:bodyPr>
            <a:spAutoFit/>
          </a:bodyPr>
          <a:lstStyle/>
          <a:p>
            <a:r>
              <a:rPr lang="en-US" dirty="0">
                <a:solidFill>
                  <a:schemeClr val="bg1"/>
                </a:solidFill>
              </a:rPr>
              <a:t>Hales CN, </a:t>
            </a:r>
            <a:r>
              <a:rPr lang="en-US" dirty="0" smtClean="0">
                <a:solidFill>
                  <a:schemeClr val="bg1"/>
                </a:solidFill>
              </a:rPr>
              <a:t>et al. Fetal </a:t>
            </a:r>
            <a:r>
              <a:rPr lang="en-US" dirty="0">
                <a:solidFill>
                  <a:schemeClr val="bg1"/>
                </a:solidFill>
              </a:rPr>
              <a:t>and infant growth and impaired glucose tolerance at age 64. BMJ 1991; 303: 1019-1022</a:t>
            </a:r>
            <a:endParaRPr lang="en-US" dirty="0">
              <a:solidFill>
                <a:schemeClr val="bg1"/>
              </a:solidFill>
            </a:endParaRPr>
          </a:p>
        </p:txBody>
      </p:sp>
    </p:spTree>
    <p:extLst>
      <p:ext uri="{BB962C8B-B14F-4D97-AF65-F5344CB8AC3E}">
        <p14:creationId xmlns:p14="http://schemas.microsoft.com/office/powerpoint/2010/main" val="2303831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274638"/>
            <a:ext cx="9144000" cy="1143000"/>
          </a:xfrm>
        </p:spPr>
        <p:txBody>
          <a:bodyPr/>
          <a:lstStyle/>
          <a:p>
            <a:pPr eaLnBrk="1" hangingPunct="1"/>
            <a:r>
              <a:rPr lang="en-US" altLang="en-US" sz="2400" b="1" smtClean="0">
                <a:solidFill>
                  <a:srgbClr val="000066"/>
                </a:solidFill>
                <a:latin typeface="Garamond" pitchFamily="18" charset="0"/>
              </a:rPr>
              <a:t>Diabetes</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Age-Adjusted Death Rates per 100,000 Persons by Race &amp; Hispanic Origin: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15362" name="Object 3"/>
          <p:cNvGraphicFramePr>
            <a:graphicFrameLocks noChangeAspect="1"/>
          </p:cNvGraphicFramePr>
          <p:nvPr>
            <p:ph sz="half" idx="1"/>
          </p:nvPr>
        </p:nvGraphicFramePr>
        <p:xfrm>
          <a:off x="23813" y="1381125"/>
          <a:ext cx="8953500" cy="4919663"/>
        </p:xfrm>
        <a:graphic>
          <a:graphicData uri="http://schemas.openxmlformats.org/presentationml/2006/ole">
            <mc:AlternateContent xmlns:mc="http://schemas.openxmlformats.org/markup-compatibility/2006">
              <mc:Choice xmlns:v="urn:schemas-microsoft-com:vml" Requires="v">
                <p:oleObj spid="_x0000_s14365" name="Chart" r:id="rId4" imgW="8267610" imgH="4543541" progId="MSGraph.Chart.8">
                  <p:embed followColorScheme="full"/>
                </p:oleObj>
              </mc:Choice>
              <mc:Fallback>
                <p:oleObj name="Chart" r:id="rId4" imgW="8267610" imgH="4543541" progId="MSGraph.Chart.8">
                  <p:embed followColorScheme="full"/>
                  <p:pic>
                    <p:nvPicPr>
                      <p:cNvPr id="0" name=""/>
                      <p:cNvPicPr>
                        <a:picLocks noChangeAspect="1" noChangeArrowheads="1"/>
                      </p:cNvPicPr>
                      <p:nvPr/>
                    </p:nvPicPr>
                    <p:blipFill>
                      <a:blip r:embed="rId5"/>
                      <a:srcRect/>
                      <a:stretch>
                        <a:fillRect/>
                      </a:stretch>
                    </p:blipFill>
                    <p:spPr bwMode="auto">
                      <a:xfrm>
                        <a:off x="23813" y="1381125"/>
                        <a:ext cx="8953500" cy="4919663"/>
                      </a:xfrm>
                      <a:prstGeom prst="rect">
                        <a:avLst/>
                      </a:prstGeom>
                    </p:spPr>
                  </p:pic>
                </p:oleObj>
              </mc:Fallback>
            </mc:AlternateContent>
          </a:graphicData>
        </a:graphic>
      </p:graphicFrame>
      <p:sp>
        <p:nvSpPr>
          <p:cNvPr id="2" name="Rectangle 1"/>
          <p:cNvSpPr/>
          <p:nvPr/>
        </p:nvSpPr>
        <p:spPr>
          <a:xfrm>
            <a:off x="1828800" y="6211669"/>
            <a:ext cx="4572000" cy="646331"/>
          </a:xfrm>
          <a:prstGeom prst="rect">
            <a:avLst/>
          </a:prstGeom>
        </p:spPr>
        <p:txBody>
          <a:bodyPr>
            <a:spAutoFit/>
          </a:bodyPr>
          <a:lstStyle/>
          <a:p>
            <a:r>
              <a:rPr lang="en-US" altLang="en-US" b="1" dirty="0"/>
              <a:t>Source:</a:t>
            </a:r>
            <a:r>
              <a:rPr lang="en-US" altLang="en-US" dirty="0"/>
              <a:t> CDC, NCHS, Health, United States, 2008, </a:t>
            </a:r>
            <a:endParaRPr lang="en-US" dirty="0"/>
          </a:p>
        </p:txBody>
      </p:sp>
    </p:spTree>
    <p:extLst>
      <p:ext uri="{BB962C8B-B14F-4D97-AF65-F5344CB8AC3E}">
        <p14:creationId xmlns:p14="http://schemas.microsoft.com/office/powerpoint/2010/main" val="41711233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lstStyle/>
          <a:p>
            <a:r>
              <a:rPr lang="en-US" dirty="0" smtClean="0"/>
              <a:t>Overwhelmed?</a:t>
            </a:r>
            <a:endParaRPr lang="en-US" dirty="0"/>
          </a:p>
        </p:txBody>
      </p:sp>
      <p:sp>
        <p:nvSpPr>
          <p:cNvPr id="5" name="Content Placeholder 4"/>
          <p:cNvSpPr>
            <a:spLocks noGrp="1"/>
          </p:cNvSpPr>
          <p:nvPr>
            <p:ph idx="1"/>
          </p:nvPr>
        </p:nvSpPr>
        <p:spPr/>
        <p:txBody>
          <a:bodyPr/>
          <a:lstStyle/>
          <a:p>
            <a:r>
              <a:rPr lang="en-US" dirty="0" smtClean="0"/>
              <a:t>What if you just want to do clinical research?</a:t>
            </a:r>
          </a:p>
          <a:p>
            <a:r>
              <a:rPr lang="en-US" dirty="0" smtClean="0"/>
              <a:t>Do conceptual models really need to take  into account all these different levels?</a:t>
            </a:r>
          </a:p>
          <a:p>
            <a:r>
              <a:rPr lang="en-US" dirty="0"/>
              <a:t>It is really possible to influence structural determinants of disease anyway?</a:t>
            </a:r>
          </a:p>
          <a:p>
            <a:endParaRPr lang="en-US" dirty="0"/>
          </a:p>
        </p:txBody>
      </p:sp>
    </p:spTree>
    <p:extLst>
      <p:ext uri="{BB962C8B-B14F-4D97-AF65-F5344CB8AC3E}">
        <p14:creationId xmlns:p14="http://schemas.microsoft.com/office/powerpoint/2010/main" val="354698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a:t>
            </a:r>
            <a:r>
              <a:rPr lang="en-US" dirty="0" smtClean="0"/>
              <a:t>Thinking Ecologically Matters</a:t>
            </a:r>
            <a:endParaRPr lang="en-US" dirty="0"/>
          </a:p>
        </p:txBody>
      </p:sp>
      <p:sp>
        <p:nvSpPr>
          <p:cNvPr id="5" name="Content Placeholder 4"/>
          <p:cNvSpPr>
            <a:spLocks noGrp="1"/>
          </p:cNvSpPr>
          <p:nvPr>
            <p:ph idx="1"/>
          </p:nvPr>
        </p:nvSpPr>
        <p:spPr/>
        <p:txBody>
          <a:bodyPr/>
          <a:lstStyle/>
          <a:p>
            <a:r>
              <a:rPr lang="en-US" dirty="0" smtClean="0"/>
              <a:t>Ensure research is grounded in contextual understanding </a:t>
            </a:r>
          </a:p>
          <a:p>
            <a:pPr lvl="1"/>
            <a:r>
              <a:rPr lang="en-US" dirty="0" smtClean="0"/>
              <a:t>Collect necessary data </a:t>
            </a:r>
          </a:p>
          <a:p>
            <a:pPr lvl="1"/>
            <a:r>
              <a:rPr lang="en-US" dirty="0" smtClean="0"/>
              <a:t>Use appropriate analytic techniques</a:t>
            </a:r>
          </a:p>
          <a:p>
            <a:pPr lvl="1"/>
            <a:r>
              <a:rPr lang="en-US" dirty="0" smtClean="0"/>
              <a:t>Provide nuanced interpretation of results</a:t>
            </a:r>
          </a:p>
          <a:p>
            <a:pPr marL="0"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6929115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Perils of Ignoring Ecology, Part 1</a:t>
            </a:r>
            <a:endParaRPr lang="en-US" dirty="0"/>
          </a:p>
        </p:txBody>
      </p:sp>
      <p:sp>
        <p:nvSpPr>
          <p:cNvPr id="5" name="Content Placeholder 4"/>
          <p:cNvSpPr>
            <a:spLocks noGrp="1"/>
          </p:cNvSpPr>
          <p:nvPr>
            <p:ph idx="1"/>
          </p:nvPr>
        </p:nvSpPr>
        <p:spPr>
          <a:xfrm>
            <a:off x="304800" y="1143000"/>
            <a:ext cx="8458200" cy="4525963"/>
          </a:xfrm>
        </p:spPr>
        <p:txBody>
          <a:bodyPr/>
          <a:lstStyle/>
          <a:p>
            <a:r>
              <a:rPr lang="en-US" dirty="0" smtClean="0"/>
              <a:t>Not collecting/analyzing adequate data on relevant social determinants</a:t>
            </a:r>
          </a:p>
          <a:p>
            <a:pPr lvl="1"/>
            <a:r>
              <a:rPr lang="en-US" dirty="0" smtClean="0"/>
              <a:t>“When </a:t>
            </a:r>
            <a:r>
              <a:rPr lang="en-US" dirty="0"/>
              <a:t>income </a:t>
            </a:r>
            <a:r>
              <a:rPr lang="en-US" dirty="0" smtClean="0"/>
              <a:t>was </a:t>
            </a:r>
            <a:r>
              <a:rPr lang="en-US" dirty="0"/>
              <a:t>used to “adjust for SES,” Mexican Americans appeared to be at significantly increased risk of fair or poor health compared with non-Hispanic whites; however, risks appeared </a:t>
            </a:r>
            <a:r>
              <a:rPr lang="en-US" dirty="0" smtClean="0"/>
              <a:t>significantly lower when both </a:t>
            </a:r>
            <a:r>
              <a:rPr lang="en-US" dirty="0"/>
              <a:t>poverty and educational levels were included</a:t>
            </a:r>
            <a:r>
              <a:rPr lang="en-US" dirty="0" smtClean="0"/>
              <a:t>.” </a:t>
            </a:r>
            <a:r>
              <a:rPr lang="en-US" sz="2000" dirty="0" smtClean="0"/>
              <a:t>Braveman, JAMA, 2005</a:t>
            </a:r>
          </a:p>
          <a:p>
            <a:pPr lvl="1"/>
            <a:r>
              <a:rPr lang="en-US" dirty="0" smtClean="0"/>
              <a:t>Important whether goal is measurement of disparities or </a:t>
            </a:r>
            <a:r>
              <a:rPr lang="en-US" dirty="0" err="1" smtClean="0"/>
              <a:t>unconfounded</a:t>
            </a:r>
            <a:r>
              <a:rPr lang="en-US" dirty="0" smtClean="0"/>
              <a:t> estimate of association between other predictor and outcome</a:t>
            </a:r>
          </a:p>
        </p:txBody>
      </p:sp>
    </p:spTree>
    <p:extLst>
      <p:ext uri="{BB962C8B-B14F-4D97-AF65-F5344CB8AC3E}">
        <p14:creationId xmlns:p14="http://schemas.microsoft.com/office/powerpoint/2010/main" val="250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Perils of Ignoring Ecology, Part 2</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a:t>Not considering race and SES separately and in combination in analytic </a:t>
            </a:r>
            <a:r>
              <a:rPr lang="en-US" dirty="0" smtClean="0"/>
              <a:t>models</a:t>
            </a:r>
          </a:p>
          <a:p>
            <a:pPr lvl="1"/>
            <a:r>
              <a:rPr lang="en-US" dirty="0" smtClean="0"/>
              <a:t>“Both </a:t>
            </a:r>
            <a:r>
              <a:rPr lang="en-US" dirty="0"/>
              <a:t>neighborhood and individual SES are associated with survival after breast cancer diagnosis, but these relationships vary by race/ethnicity</a:t>
            </a:r>
            <a:r>
              <a:rPr lang="en-US" dirty="0" smtClean="0"/>
              <a:t>.” </a:t>
            </a:r>
          </a:p>
          <a:p>
            <a:pPr marL="457200" lvl="1" indent="0">
              <a:buNone/>
            </a:pPr>
            <a:r>
              <a:rPr lang="en-US" dirty="0"/>
              <a:t>	</a:t>
            </a:r>
            <a:r>
              <a:rPr lang="en-US" dirty="0" smtClean="0"/>
              <a:t>	</a:t>
            </a:r>
            <a:r>
              <a:rPr lang="en-US" sz="2000" dirty="0" err="1" smtClean="0"/>
              <a:t>Shariff</a:t>
            </a:r>
            <a:r>
              <a:rPr lang="en-US" sz="2000" dirty="0" smtClean="0"/>
              <a:t>-Marco S, Cancer </a:t>
            </a:r>
            <a:r>
              <a:rPr lang="en-US" sz="2000" dirty="0" err="1" smtClean="0"/>
              <a:t>Epidemiol</a:t>
            </a:r>
            <a:r>
              <a:rPr lang="en-US" sz="2000" dirty="0" smtClean="0"/>
              <a:t> Biomarkers </a:t>
            </a:r>
            <a:r>
              <a:rPr lang="en-US" sz="2000" dirty="0" err="1" smtClean="0"/>
              <a:t>Prev</a:t>
            </a:r>
            <a:r>
              <a:rPr lang="en-US" sz="2000" dirty="0" smtClean="0"/>
              <a:t>, 2014</a:t>
            </a:r>
            <a:endParaRPr lang="en-US" sz="2000" dirty="0"/>
          </a:p>
        </p:txBody>
      </p:sp>
    </p:spTree>
    <p:extLst>
      <p:ext uri="{BB962C8B-B14F-4D97-AF65-F5344CB8AC3E}">
        <p14:creationId xmlns:p14="http://schemas.microsoft.com/office/powerpoint/2010/main" val="9644878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Perils of Ignoring Ecology, Part 3</a:t>
            </a:r>
          </a:p>
        </p:txBody>
      </p:sp>
      <p:sp>
        <p:nvSpPr>
          <p:cNvPr id="5" name="Content Placeholder 4"/>
          <p:cNvSpPr>
            <a:spLocks noGrp="1"/>
          </p:cNvSpPr>
          <p:nvPr>
            <p:ph idx="1"/>
          </p:nvPr>
        </p:nvSpPr>
        <p:spPr/>
        <p:txBody>
          <a:bodyPr/>
          <a:lstStyle/>
          <a:p>
            <a:r>
              <a:rPr lang="en-US" dirty="0" smtClean="0"/>
              <a:t>Risk of misinterpreting </a:t>
            </a:r>
            <a:r>
              <a:rPr lang="en-US" dirty="0"/>
              <a:t>data from multivariate models </a:t>
            </a:r>
          </a:p>
          <a:p>
            <a:pPr lvl="1"/>
            <a:r>
              <a:rPr lang="en-US" dirty="0"/>
              <a:t>Individualistic fallacy</a:t>
            </a:r>
          </a:p>
          <a:p>
            <a:pPr lvl="1"/>
            <a:r>
              <a:rPr lang="en-US" dirty="0"/>
              <a:t>Biologic </a:t>
            </a:r>
            <a:r>
              <a:rPr lang="en-US" dirty="0" smtClean="0"/>
              <a:t>fallacy</a:t>
            </a:r>
          </a:p>
          <a:p>
            <a:r>
              <a:rPr lang="en-US" dirty="0" smtClean="0"/>
              <a:t>Implications of results may depend on context</a:t>
            </a:r>
            <a:endParaRPr lang="en-US" dirty="0"/>
          </a:p>
          <a:p>
            <a:endParaRPr lang="en-US" dirty="0"/>
          </a:p>
        </p:txBody>
      </p:sp>
    </p:spTree>
    <p:extLst>
      <p:ext uri="{BB962C8B-B14F-4D97-AF65-F5344CB8AC3E}">
        <p14:creationId xmlns:p14="http://schemas.microsoft.com/office/powerpoint/2010/main" val="7265335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Biologic Fallacy</a:t>
            </a:r>
            <a:endParaRPr lang="en-US" dirty="0"/>
          </a:p>
        </p:txBody>
      </p:sp>
      <p:sp>
        <p:nvSpPr>
          <p:cNvPr id="5" name="Content Placeholder 4"/>
          <p:cNvSpPr>
            <a:spLocks noGrp="1"/>
          </p:cNvSpPr>
          <p:nvPr>
            <p:ph idx="1"/>
          </p:nvPr>
        </p:nvSpPr>
        <p:spPr>
          <a:xfrm>
            <a:off x="381000" y="1219200"/>
            <a:ext cx="8229600" cy="4525963"/>
          </a:xfrm>
        </p:spPr>
        <p:txBody>
          <a:bodyPr/>
          <a:lstStyle/>
          <a:p>
            <a:r>
              <a:rPr lang="en-US" dirty="0" smtClean="0"/>
              <a:t>The presumption </a:t>
            </a:r>
            <a:r>
              <a:rPr lang="en-US" dirty="0"/>
              <a:t>that differences that cannot </a:t>
            </a:r>
            <a:r>
              <a:rPr lang="en-US" dirty="0" smtClean="0"/>
              <a:t>be explained </a:t>
            </a:r>
            <a:r>
              <a:rPr lang="en-US" dirty="0"/>
              <a:t>by </a:t>
            </a:r>
            <a:r>
              <a:rPr lang="en-US" dirty="0" smtClean="0"/>
              <a:t>identified non-biologic </a:t>
            </a:r>
            <a:r>
              <a:rPr lang="en-US" dirty="0"/>
              <a:t>factors must be due to </a:t>
            </a:r>
            <a:r>
              <a:rPr lang="en-US" dirty="0" smtClean="0"/>
              <a:t>biologic differences</a:t>
            </a:r>
            <a:r>
              <a:rPr lang="en-US" dirty="0"/>
              <a:t>. </a:t>
            </a:r>
            <a:endParaRPr lang="en-US" dirty="0" smtClean="0"/>
          </a:p>
          <a:p>
            <a:pPr marL="457200" indent="-457200"/>
            <a:r>
              <a:rPr lang="en-US" dirty="0" smtClean="0"/>
              <a:t>“High rates of ESRD among </a:t>
            </a:r>
            <a:r>
              <a:rPr lang="en-US" dirty="0"/>
              <a:t>blacks is not fully explained </a:t>
            </a:r>
            <a:r>
              <a:rPr lang="en-US" dirty="0" smtClean="0"/>
              <a:t>by racial differences </a:t>
            </a:r>
            <a:r>
              <a:rPr lang="en-US" dirty="0"/>
              <a:t>in age, socioeconomic status, or access to health </a:t>
            </a:r>
            <a:r>
              <a:rPr lang="en-US" dirty="0" smtClean="0"/>
              <a:t>care</a:t>
            </a:r>
            <a:r>
              <a:rPr lang="en-US" dirty="0"/>
              <a:t>…. suggest[</a:t>
            </a:r>
            <a:r>
              <a:rPr lang="en-US" dirty="0" err="1"/>
              <a:t>ing</a:t>
            </a:r>
            <a:r>
              <a:rPr lang="en-US" dirty="0"/>
              <a:t>] an inheritable genetic </a:t>
            </a:r>
            <a:r>
              <a:rPr lang="en-US" dirty="0" smtClean="0"/>
              <a:t>predisposition.“ – </a:t>
            </a:r>
            <a:r>
              <a:rPr lang="en-US" i="1" dirty="0" smtClean="0"/>
              <a:t>Controlled for percent of individuals with college education in zip code</a:t>
            </a:r>
          </a:p>
          <a:p>
            <a:pPr marL="457200" indent="-457200"/>
            <a:endParaRPr lang="en-US" sz="2800" i="1" dirty="0" smtClean="0"/>
          </a:p>
        </p:txBody>
      </p:sp>
    </p:spTree>
    <p:extLst>
      <p:ext uri="{BB962C8B-B14F-4D97-AF65-F5344CB8AC3E}">
        <p14:creationId xmlns:p14="http://schemas.microsoft.com/office/powerpoint/2010/main" val="31282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Individualistic Fallacy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The </a:t>
            </a:r>
            <a:r>
              <a:rPr lang="en-US" dirty="0"/>
              <a:t>fallacy of assuming that individual-level outcomes can be explained exclusively in terms of individual-level </a:t>
            </a:r>
            <a:r>
              <a:rPr lang="en-US" dirty="0" smtClean="0"/>
              <a:t>characteristics</a:t>
            </a:r>
          </a:p>
          <a:p>
            <a:pPr lvl="1"/>
            <a:r>
              <a:rPr lang="en-US" dirty="0"/>
              <a:t>“Living in a low SES neighborhood confers additional mortality risk beyond individual SES</a:t>
            </a:r>
            <a:r>
              <a:rPr lang="en-US" dirty="0" smtClean="0"/>
              <a:t>.”</a:t>
            </a:r>
          </a:p>
          <a:p>
            <a:pPr lvl="1"/>
            <a:r>
              <a:rPr lang="en-US" dirty="0" smtClean="0"/>
              <a:t>“The </a:t>
            </a:r>
            <a:r>
              <a:rPr lang="en-US" dirty="0"/>
              <a:t>odds of violence for African </a:t>
            </a:r>
            <a:r>
              <a:rPr lang="en-US" dirty="0" smtClean="0"/>
              <a:t>Americans was </a:t>
            </a:r>
            <a:r>
              <a:rPr lang="en-US" dirty="0"/>
              <a:t>2.7 times greater than the odds of violence for </a:t>
            </a:r>
            <a:r>
              <a:rPr lang="en-US" dirty="0" smtClean="0"/>
              <a:t>Whites… </a:t>
            </a:r>
            <a:r>
              <a:rPr lang="en-US" dirty="0"/>
              <a:t>when neighborhood </a:t>
            </a:r>
            <a:r>
              <a:rPr lang="en-US" dirty="0" smtClean="0"/>
              <a:t>disadvantage was </a:t>
            </a:r>
            <a:r>
              <a:rPr lang="en-US" dirty="0"/>
              <a:t>added to the logistic regression equation, the significant effect of </a:t>
            </a:r>
            <a:r>
              <a:rPr lang="en-US" dirty="0" smtClean="0"/>
              <a:t>race was eliminated.”</a:t>
            </a:r>
          </a:p>
          <a:p>
            <a:pPr marL="0" indent="0">
              <a:buNone/>
            </a:pPr>
            <a:endParaRPr lang="en-US" dirty="0"/>
          </a:p>
        </p:txBody>
      </p:sp>
      <p:sp>
        <p:nvSpPr>
          <p:cNvPr id="2" name="TextBox 1"/>
          <p:cNvSpPr txBox="1"/>
          <p:nvPr/>
        </p:nvSpPr>
        <p:spPr>
          <a:xfrm>
            <a:off x="4648200" y="6172200"/>
            <a:ext cx="3733800" cy="923330"/>
          </a:xfrm>
          <a:prstGeom prst="rect">
            <a:avLst/>
          </a:prstGeom>
          <a:noFill/>
        </p:spPr>
        <p:txBody>
          <a:bodyPr wrap="square" rtlCol="0">
            <a:spAutoFit/>
          </a:bodyPr>
          <a:lstStyle/>
          <a:p>
            <a:r>
              <a:rPr lang="en-US" dirty="0" err="1"/>
              <a:t>Winkleby</a:t>
            </a:r>
            <a:r>
              <a:rPr lang="en-US" dirty="0"/>
              <a:t>, J </a:t>
            </a:r>
            <a:r>
              <a:rPr lang="en-US" dirty="0" err="1"/>
              <a:t>Epi</a:t>
            </a:r>
            <a:r>
              <a:rPr lang="en-US" dirty="0"/>
              <a:t> </a:t>
            </a:r>
            <a:r>
              <a:rPr lang="en-US" dirty="0" err="1"/>
              <a:t>Comm</a:t>
            </a:r>
            <a:r>
              <a:rPr lang="en-US" dirty="0"/>
              <a:t> Health, 2003</a:t>
            </a:r>
          </a:p>
          <a:p>
            <a:r>
              <a:rPr lang="en-US" dirty="0"/>
              <a:t>Silver, Law Hum </a:t>
            </a:r>
            <a:r>
              <a:rPr lang="en-US" dirty="0" err="1"/>
              <a:t>Behav</a:t>
            </a:r>
            <a:r>
              <a:rPr lang="en-US" dirty="0"/>
              <a:t>, 2000</a:t>
            </a:r>
          </a:p>
          <a:p>
            <a:endParaRPr lang="en-US" dirty="0"/>
          </a:p>
        </p:txBody>
      </p:sp>
    </p:spTree>
    <p:extLst>
      <p:ext uri="{BB962C8B-B14F-4D97-AF65-F5344CB8AC3E}">
        <p14:creationId xmlns:p14="http://schemas.microsoft.com/office/powerpoint/2010/main" val="42516530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Need to Understand Context</a:t>
            </a:r>
            <a:endParaRPr lang="en-US" dirty="0"/>
          </a:p>
        </p:txBody>
      </p:sp>
      <p:sp>
        <p:nvSpPr>
          <p:cNvPr id="5" name="Content Placeholder 4"/>
          <p:cNvSpPr>
            <a:spLocks noGrp="1"/>
          </p:cNvSpPr>
          <p:nvPr>
            <p:ph idx="1"/>
          </p:nvPr>
        </p:nvSpPr>
        <p:spPr/>
        <p:txBody>
          <a:bodyPr/>
          <a:lstStyle/>
          <a:p>
            <a:r>
              <a:rPr lang="en-US" dirty="0" smtClean="0"/>
              <a:t>Example of my fellowship research in reproductive health</a:t>
            </a:r>
            <a:endParaRPr lang="en-US" dirty="0"/>
          </a:p>
        </p:txBody>
      </p:sp>
    </p:spTree>
    <p:extLst>
      <p:ext uri="{BB962C8B-B14F-4D97-AF65-F5344CB8AC3E}">
        <p14:creationId xmlns:p14="http://schemas.microsoft.com/office/powerpoint/2010/main" val="2571177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295400" y="152400"/>
            <a:ext cx="6883400" cy="928688"/>
          </a:xfrm>
        </p:spPr>
        <p:txBody>
          <a:bodyPr/>
          <a:lstStyle/>
          <a:p>
            <a:pPr algn="ctr" eaLnBrk="1" hangingPunct="1"/>
            <a:r>
              <a:rPr lang="en-US" altLang="en-US" sz="2800" dirty="0" smtClean="0"/>
              <a:t>Unintended Pregnancy Rates by Income and Race/Ethnicity, 2006-2008</a:t>
            </a:r>
          </a:p>
        </p:txBody>
      </p:sp>
      <p:graphicFrame>
        <p:nvGraphicFramePr>
          <p:cNvPr id="11267" name="Content Placeholder 4"/>
          <p:cNvGraphicFramePr>
            <a:graphicFrameLocks noGrp="1"/>
          </p:cNvGraphicFramePr>
          <p:nvPr>
            <p:ph idx="1"/>
            <p:extLst>
              <p:ext uri="{D42A27DB-BD31-4B8C-83A1-F6EECF244321}">
                <p14:modId xmlns:p14="http://schemas.microsoft.com/office/powerpoint/2010/main" val="3473959516"/>
              </p:ext>
            </p:extLst>
          </p:nvPr>
        </p:nvGraphicFramePr>
        <p:xfrm>
          <a:off x="609600" y="1066800"/>
          <a:ext cx="8296275" cy="5057775"/>
        </p:xfrm>
        <a:graphic>
          <a:graphicData uri="http://schemas.openxmlformats.org/presentationml/2006/ole">
            <mc:AlternateContent xmlns:mc="http://schemas.openxmlformats.org/markup-compatibility/2006">
              <mc:Choice xmlns:v="urn:schemas-microsoft-com:vml" Requires="v">
                <p:oleObj spid="_x0000_s9305" name="Chart" r:id="rId4" imgW="8296214" imgH="5057659" progId="Excel.Chart.8">
                  <p:embed/>
                </p:oleObj>
              </mc:Choice>
              <mc:Fallback>
                <p:oleObj name="Chart" r:id="rId4" imgW="8296214" imgH="5057659" progId="Excel.Chart.8">
                  <p:embed/>
                  <p:pic>
                    <p:nvPicPr>
                      <p:cNvPr id="0" name=""/>
                      <p:cNvPicPr>
                        <a:picLocks noGrp="1" noChangeArrowheads="1"/>
                      </p:cNvPicPr>
                      <p:nvPr/>
                    </p:nvPicPr>
                    <p:blipFill>
                      <a:blip r:embed="rId5"/>
                      <a:srcRect/>
                      <a:stretch>
                        <a:fillRect/>
                      </a:stretch>
                    </p:blipFill>
                    <p:spPr bwMode="auto">
                      <a:xfrm>
                        <a:off x="609600" y="1066800"/>
                        <a:ext cx="8296275"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6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ACC620-5800-4DA9-A634-82A1F9D43F1D}" type="slidenum">
              <a:rPr lang="en-US" altLang="en-US" smtClean="0">
                <a:solidFill>
                  <a:srgbClr val="0D6072"/>
                </a:solidFill>
              </a:rPr>
              <a:pPr eaLnBrk="1" hangingPunct="1"/>
              <a:t>68</a:t>
            </a:fld>
            <a:endParaRPr lang="en-US" altLang="en-US" smtClean="0">
              <a:solidFill>
                <a:srgbClr val="0D6072"/>
              </a:solidFill>
            </a:endParaRPr>
          </a:p>
        </p:txBody>
      </p:sp>
      <p:sp>
        <p:nvSpPr>
          <p:cNvPr id="11269" name="TextBox 5"/>
          <p:cNvSpPr txBox="1">
            <a:spLocks noChangeArrowheads="1"/>
          </p:cNvSpPr>
          <p:nvPr/>
        </p:nvSpPr>
        <p:spPr bwMode="auto">
          <a:xfrm>
            <a:off x="4603750" y="6329363"/>
            <a:ext cx="4540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a:t>Finer et al. Contraception, 2011</a:t>
            </a:r>
          </a:p>
        </p:txBody>
      </p:sp>
    </p:spTree>
    <p:extLst>
      <p:ext uri="{BB962C8B-B14F-4D97-AF65-F5344CB8AC3E}">
        <p14:creationId xmlns:p14="http://schemas.microsoft.com/office/powerpoint/2010/main" val="1428739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a:xfrm>
            <a:off x="8458200" y="6613525"/>
            <a:ext cx="517525" cy="244475"/>
          </a:xfrm>
          <a:prstGeom prst="rect">
            <a:avLst/>
          </a:prstGeo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29C47CC-89F0-4B74-8318-9AE6BE92F33E}" type="slidenum">
              <a:rPr lang="en-US" altLang="en-US" smtClean="0">
                <a:solidFill>
                  <a:srgbClr val="0D6072"/>
                </a:solidFill>
                <a:cs typeface="Arial" charset="0"/>
              </a:rPr>
              <a:pPr eaLnBrk="1" fontAlgn="base" hangingPunct="1">
                <a:spcBef>
                  <a:spcPct val="0"/>
                </a:spcBef>
                <a:spcAft>
                  <a:spcPct val="0"/>
                </a:spcAft>
              </a:pPr>
              <a:t>69</a:t>
            </a:fld>
            <a:endParaRPr lang="en-US" altLang="en-US" smtClean="0">
              <a:solidFill>
                <a:srgbClr val="0D6072"/>
              </a:solidFill>
              <a:cs typeface="Arial" charset="0"/>
            </a:endParaRPr>
          </a:p>
        </p:txBody>
      </p:sp>
      <p:sp>
        <p:nvSpPr>
          <p:cNvPr id="32771" name="Rectangle 3"/>
          <p:cNvSpPr>
            <a:spLocks noGrp="1" noChangeArrowheads="1"/>
          </p:cNvSpPr>
          <p:nvPr>
            <p:ph type="body" idx="1"/>
          </p:nvPr>
        </p:nvSpPr>
        <p:spPr>
          <a:xfrm>
            <a:off x="431800" y="1600200"/>
            <a:ext cx="8370888" cy="4632325"/>
          </a:xfrm>
        </p:spPr>
        <p:txBody>
          <a:bodyPr/>
          <a:lstStyle/>
          <a:p>
            <a:pPr eaLnBrk="1" hangingPunct="1"/>
            <a:r>
              <a:rPr lang="en-US" altLang="en-US" sz="2800" dirty="0" smtClean="0"/>
              <a:t>IUDs are most effective method of contraception</a:t>
            </a:r>
          </a:p>
          <a:p>
            <a:pPr eaLnBrk="1" hangingPunct="1"/>
            <a:r>
              <a:rPr lang="en-US" altLang="en-US" sz="2800" dirty="0" smtClean="0"/>
              <a:t>Are used less often by women of color</a:t>
            </a:r>
          </a:p>
          <a:p>
            <a:pPr eaLnBrk="1" hangingPunct="1"/>
            <a:r>
              <a:rPr lang="en-US" altLang="en-US" sz="2800" dirty="0" smtClean="0"/>
              <a:t>Are women of color counseled differently about IUDs?</a:t>
            </a:r>
          </a:p>
          <a:p>
            <a:pPr eaLnBrk="1" hangingPunct="1"/>
            <a:r>
              <a:rPr lang="en-US" altLang="en-US" sz="2800" dirty="0" smtClean="0"/>
              <a:t>Performed RCT using videos of standardized patients presenting for contraceptive advice</a:t>
            </a:r>
          </a:p>
          <a:p>
            <a:pPr lvl="1" eaLnBrk="1" hangingPunct="1"/>
            <a:r>
              <a:rPr lang="en-US" altLang="en-US" dirty="0" smtClean="0"/>
              <a:t>Shown to participants at national meetings of ACOG and AAFP</a:t>
            </a:r>
          </a:p>
        </p:txBody>
      </p:sp>
      <p:sp>
        <p:nvSpPr>
          <p:cNvPr id="32772" name="Text Box 4"/>
          <p:cNvSpPr txBox="1">
            <a:spLocks noChangeArrowheads="1"/>
          </p:cNvSpPr>
          <p:nvPr/>
        </p:nvSpPr>
        <p:spPr bwMode="auto">
          <a:xfrm>
            <a:off x="5943600" y="5725280"/>
            <a:ext cx="381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Aft>
                <a:spcPct val="0"/>
              </a:spcAft>
            </a:pPr>
            <a:r>
              <a:rPr lang="en-US" altLang="en-US" b="1" dirty="0" smtClean="0">
                <a:solidFill>
                  <a:prstClr val="white"/>
                </a:solidFill>
                <a:latin typeface="Calibri"/>
                <a:cs typeface="Arial" pitchFamily="34" charset="0"/>
              </a:rPr>
              <a:t>Dehlendorf, AJOG, 2010</a:t>
            </a:r>
            <a:endParaRPr lang="en-US" altLang="en-US" b="1" dirty="0">
              <a:solidFill>
                <a:prstClr val="white"/>
              </a:solidFill>
              <a:latin typeface="Calibri"/>
              <a:cs typeface="Arial" pitchFamily="34" charset="0"/>
            </a:endParaRPr>
          </a:p>
        </p:txBody>
      </p:sp>
      <p:sp>
        <p:nvSpPr>
          <p:cNvPr id="32773" name="Rectangle 5"/>
          <p:cNvSpPr>
            <a:spLocks noChangeArrowheads="1"/>
          </p:cNvSpPr>
          <p:nvPr/>
        </p:nvSpPr>
        <p:spPr bwMode="auto">
          <a:xfrm>
            <a:off x="609600" y="304800"/>
            <a:ext cx="8218488"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95000"/>
              </a:lnSpc>
              <a:spcBef>
                <a:spcPct val="0"/>
              </a:spcBef>
              <a:spcAft>
                <a:spcPct val="0"/>
              </a:spcAft>
            </a:pPr>
            <a:r>
              <a:rPr lang="en-US" altLang="en-US" sz="4000" dirty="0" smtClean="0">
                <a:solidFill>
                  <a:prstClr val="white"/>
                </a:solidFill>
                <a:latin typeface="+mj-lt"/>
                <a:cs typeface="Arial" charset="0"/>
              </a:rPr>
              <a:t>Disparities in Unintended Pregnancy</a:t>
            </a:r>
            <a:endParaRPr lang="en-US" altLang="en-US" sz="4000" dirty="0">
              <a:solidFill>
                <a:prstClr val="white"/>
              </a:solidFill>
              <a:latin typeface="+mj-lt"/>
              <a:cs typeface="Arial" charset="0"/>
            </a:endParaRPr>
          </a:p>
        </p:txBody>
      </p:sp>
    </p:spTree>
    <p:extLst>
      <p:ext uri="{BB962C8B-B14F-4D97-AF65-F5344CB8AC3E}">
        <p14:creationId xmlns:p14="http://schemas.microsoft.com/office/powerpoint/2010/main" val="359186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274638"/>
            <a:ext cx="9144000" cy="1143000"/>
          </a:xfrm>
        </p:spPr>
        <p:txBody>
          <a:bodyPr/>
          <a:lstStyle/>
          <a:p>
            <a:pPr eaLnBrk="1" hangingPunct="1"/>
            <a:r>
              <a:rPr lang="en-US" altLang="en-US" sz="2400" b="1" smtClean="0">
                <a:solidFill>
                  <a:srgbClr val="000066"/>
                </a:solidFill>
                <a:latin typeface="Garamond" pitchFamily="18" charset="0"/>
              </a:rPr>
              <a:t>Human Immunodeficiency Virus (HIV) Disease</a:t>
            </a:r>
            <a:r>
              <a:rPr lang="en-US" altLang="en-US" sz="2400" b="1" smtClean="0">
                <a:latin typeface="Garamond" pitchFamily="18" charset="0"/>
              </a:rPr>
              <a:t> </a:t>
            </a:r>
            <a:br>
              <a:rPr lang="en-US" altLang="en-US" sz="2400" b="1" smtClean="0">
                <a:latin typeface="Garamond" pitchFamily="18" charset="0"/>
              </a:rPr>
            </a:br>
            <a:r>
              <a:rPr lang="en-US" altLang="en-US" sz="2000" b="1" smtClean="0">
                <a:latin typeface="Garamond" pitchFamily="18" charset="0"/>
              </a:rPr>
              <a:t>Age-Adjusted Death Rates per 100,000 Persons by Race &amp; Hispanic Origin: U.S.,</a:t>
            </a:r>
            <a:r>
              <a:rPr lang="en-US" altLang="en-US" sz="2400" b="1" smtClean="0">
                <a:latin typeface="Garamond" pitchFamily="18" charset="0"/>
              </a:rPr>
              <a:t> </a:t>
            </a:r>
            <a:br>
              <a:rPr lang="en-US" altLang="en-US" sz="24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17410" name="Object 3"/>
          <p:cNvGraphicFramePr>
            <a:graphicFrameLocks noChangeAspect="1"/>
          </p:cNvGraphicFramePr>
          <p:nvPr>
            <p:ph sz="half" idx="1"/>
          </p:nvPr>
        </p:nvGraphicFramePr>
        <p:xfrm>
          <a:off x="1588" y="1365250"/>
          <a:ext cx="9069387" cy="4916488"/>
        </p:xfrm>
        <a:graphic>
          <a:graphicData uri="http://schemas.openxmlformats.org/presentationml/2006/ole">
            <mc:AlternateContent xmlns:mc="http://schemas.openxmlformats.org/markup-compatibility/2006">
              <mc:Choice xmlns:v="urn:schemas-microsoft-com:vml" Requires="v">
                <p:oleObj spid="_x0000_s15389" name="Chart" r:id="rId4" imgW="8362866" imgH="4533810" progId="MSGraph.Chart.8">
                  <p:embed followColorScheme="full"/>
                </p:oleObj>
              </mc:Choice>
              <mc:Fallback>
                <p:oleObj name="Chart" r:id="rId4" imgW="8362866" imgH="4533810" progId="MSGraph.Chart.8">
                  <p:embed followColorScheme="full"/>
                  <p:pic>
                    <p:nvPicPr>
                      <p:cNvPr id="0" name=""/>
                      <p:cNvPicPr>
                        <a:picLocks noChangeAspect="1" noChangeArrowheads="1"/>
                      </p:cNvPicPr>
                      <p:nvPr/>
                    </p:nvPicPr>
                    <p:blipFill>
                      <a:blip r:embed="rId5"/>
                      <a:srcRect/>
                      <a:stretch>
                        <a:fillRect/>
                      </a:stretch>
                    </p:blipFill>
                    <p:spPr bwMode="auto">
                      <a:xfrm>
                        <a:off x="1588" y="1365250"/>
                        <a:ext cx="9069387" cy="4916488"/>
                      </a:xfrm>
                      <a:prstGeom prst="rect">
                        <a:avLst/>
                      </a:prstGeom>
                    </p:spPr>
                  </p:pic>
                </p:oleObj>
              </mc:Fallback>
            </mc:AlternateContent>
          </a:graphicData>
        </a:graphic>
      </p:graphicFrame>
      <p:sp>
        <p:nvSpPr>
          <p:cNvPr id="2" name="Rectangle 1"/>
          <p:cNvSpPr/>
          <p:nvPr/>
        </p:nvSpPr>
        <p:spPr>
          <a:xfrm>
            <a:off x="1219200" y="6019800"/>
            <a:ext cx="4572000" cy="646331"/>
          </a:xfrm>
          <a:prstGeom prst="rect">
            <a:avLst/>
          </a:prstGeom>
        </p:spPr>
        <p:txBody>
          <a:bodyPr>
            <a:spAutoFit/>
          </a:bodyPr>
          <a:lstStyle/>
          <a:p>
            <a:r>
              <a:rPr lang="en-US" altLang="en-US" b="1" dirty="0"/>
              <a:t>Source:</a:t>
            </a:r>
            <a:r>
              <a:rPr lang="en-US" altLang="en-US" dirty="0"/>
              <a:t> CDC, NCHS, Health, United States, </a:t>
            </a:r>
            <a:r>
              <a:rPr lang="en-US" altLang="en-US" dirty="0" smtClean="0"/>
              <a:t>2008</a:t>
            </a:r>
            <a:endParaRPr lang="en-US" dirty="0"/>
          </a:p>
        </p:txBody>
      </p:sp>
    </p:spTree>
    <p:extLst>
      <p:ext uri="{BB962C8B-B14F-4D97-AF65-F5344CB8AC3E}">
        <p14:creationId xmlns:p14="http://schemas.microsoft.com/office/powerpoint/2010/main" val="1314118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0" y="1371600"/>
            <a:ext cx="4267200" cy="2332038"/>
          </a:xfrm>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114800"/>
            <a:ext cx="4191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4267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5"/>
          <p:cNvSpPr>
            <a:spLocks noGrp="1" noChangeArrowheads="1"/>
          </p:cNvSpPr>
          <p:nvPr>
            <p:ph type="title"/>
          </p:nvPr>
        </p:nvSpPr>
        <p:spPr>
          <a:xfrm>
            <a:off x="762000" y="304800"/>
            <a:ext cx="7248525" cy="928687"/>
          </a:xfrm>
          <a:noFill/>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50000"/>
              </a:spcBef>
            </a:pPr>
            <a:r>
              <a:rPr lang="en-US" altLang="en-US" dirty="0" smtClean="0"/>
              <a:t>The “Patients”</a:t>
            </a:r>
          </a:p>
        </p:txBody>
      </p:sp>
    </p:spTree>
    <p:extLst>
      <p:ext uri="{BB962C8B-B14F-4D97-AF65-F5344CB8AC3E}">
        <p14:creationId xmlns:p14="http://schemas.microsoft.com/office/powerpoint/2010/main" val="30391939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p:extLst>
              <p:ext uri="{D42A27DB-BD31-4B8C-83A1-F6EECF244321}">
                <p14:modId xmlns:p14="http://schemas.microsoft.com/office/powerpoint/2010/main" val="3642556562"/>
              </p:ext>
            </p:extLst>
          </p:nvPr>
        </p:nvGraphicFramePr>
        <p:xfrm>
          <a:off x="36511" y="208756"/>
          <a:ext cx="9042401" cy="6126163"/>
        </p:xfrm>
        <a:graphic>
          <a:graphicData uri="http://schemas.openxmlformats.org/drawingml/2006/chart">
            <c:chart xmlns:c="http://schemas.openxmlformats.org/drawingml/2006/chart" xmlns:r="http://schemas.openxmlformats.org/officeDocument/2006/relationships" r:id="rId3"/>
          </a:graphicData>
        </a:graphic>
      </p:graphicFrame>
      <p:sp>
        <p:nvSpPr>
          <p:cNvPr id="40967" name="Text Box 9"/>
          <p:cNvSpPr txBox="1">
            <a:spLocks noChangeArrowheads="1"/>
          </p:cNvSpPr>
          <p:nvPr/>
        </p:nvSpPr>
        <p:spPr bwMode="auto">
          <a:xfrm>
            <a:off x="4899025" y="6542542"/>
            <a:ext cx="351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dirty="0">
                <a:solidFill>
                  <a:srgbClr val="031417"/>
                </a:solidFill>
                <a:cs typeface="Arial" charset="0"/>
              </a:rPr>
              <a:t>Dehlendorf, et al. AJOG, </a:t>
            </a:r>
            <a:r>
              <a:rPr lang="en-US" altLang="en-US" sz="1600" b="1" dirty="0" smtClean="0">
                <a:solidFill>
                  <a:srgbClr val="031417"/>
                </a:solidFill>
                <a:cs typeface="Arial" charset="0"/>
              </a:rPr>
              <a:t>2010</a:t>
            </a:r>
            <a:endParaRPr lang="en-US" altLang="en-US" sz="1600" b="1" dirty="0">
              <a:solidFill>
                <a:srgbClr val="031417"/>
              </a:solidFill>
              <a:cs typeface="Arial" charset="0"/>
            </a:endParaRPr>
          </a:p>
        </p:txBody>
      </p:sp>
      <p:sp>
        <p:nvSpPr>
          <p:cNvPr id="3" name="TextBox 2"/>
          <p:cNvSpPr txBox="1"/>
          <p:nvPr/>
        </p:nvSpPr>
        <p:spPr>
          <a:xfrm>
            <a:off x="8109751" y="5486400"/>
            <a:ext cx="914400" cy="369332"/>
          </a:xfrm>
          <a:prstGeom prst="rect">
            <a:avLst/>
          </a:prstGeom>
          <a:noFill/>
        </p:spPr>
        <p:txBody>
          <a:bodyPr wrap="square" rtlCol="0">
            <a:spAutoFit/>
          </a:bodyPr>
          <a:lstStyle/>
          <a:p>
            <a:r>
              <a:rPr lang="en-US" b="1" dirty="0" smtClean="0">
                <a:solidFill>
                  <a:schemeClr val="bg1"/>
                </a:solidFill>
              </a:rPr>
              <a:t>P&lt;0.05</a:t>
            </a:r>
            <a:endParaRPr lang="en-US" b="1" dirty="0">
              <a:solidFill>
                <a:schemeClr val="bg1"/>
              </a:solidFill>
            </a:endParaRPr>
          </a:p>
        </p:txBody>
      </p:sp>
    </p:spTree>
    <p:extLst>
      <p:ext uri="{BB962C8B-B14F-4D97-AF65-F5344CB8AC3E}">
        <p14:creationId xmlns:p14="http://schemas.microsoft.com/office/powerpoint/2010/main" val="10452827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this mean?</a:t>
            </a:r>
            <a:endParaRPr lang="en-US" dirty="0"/>
          </a:p>
        </p:txBody>
      </p:sp>
      <p:sp>
        <p:nvSpPr>
          <p:cNvPr id="4" name="Content Placeholder 3"/>
          <p:cNvSpPr>
            <a:spLocks noGrp="1"/>
          </p:cNvSpPr>
          <p:nvPr>
            <p:ph idx="1"/>
          </p:nvPr>
        </p:nvSpPr>
        <p:spPr/>
        <p:txBody>
          <a:bodyPr/>
          <a:lstStyle/>
          <a:p>
            <a:r>
              <a:rPr lang="en-US" dirty="0" smtClean="0"/>
              <a:t>Are women of color getting better care?</a:t>
            </a:r>
          </a:p>
          <a:p>
            <a:r>
              <a:rPr lang="en-US" dirty="0" smtClean="0"/>
              <a:t>Complex history of coercion </a:t>
            </a:r>
          </a:p>
          <a:p>
            <a:pPr lvl="1"/>
            <a:r>
              <a:rPr lang="en-US" dirty="0" smtClean="0"/>
              <a:t>Differential counseling towards provider controlled method potentially problematic</a:t>
            </a:r>
          </a:p>
          <a:p>
            <a:r>
              <a:rPr lang="en-US" dirty="0" smtClean="0"/>
              <a:t>Context essential to understand nuance of data and its implications</a:t>
            </a:r>
            <a:endParaRPr lang="en-US" dirty="0"/>
          </a:p>
        </p:txBody>
      </p:sp>
    </p:spTree>
    <p:extLst>
      <p:ext uri="{BB962C8B-B14F-4D97-AF65-F5344CB8AC3E}">
        <p14:creationId xmlns:p14="http://schemas.microsoft.com/office/powerpoint/2010/main" val="18488815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a:t>
            </a:r>
            <a:r>
              <a:rPr lang="en-US" dirty="0" smtClean="0"/>
              <a:t>Thinking Ecologically Matters, </a:t>
            </a:r>
            <a:r>
              <a:rPr lang="en-US" dirty="0" smtClean="0"/>
              <a:t>Part 2</a:t>
            </a:r>
            <a:endParaRPr lang="en-US" dirty="0"/>
          </a:p>
        </p:txBody>
      </p:sp>
      <p:sp>
        <p:nvSpPr>
          <p:cNvPr id="5" name="Content Placeholder 4"/>
          <p:cNvSpPr>
            <a:spLocks noGrp="1"/>
          </p:cNvSpPr>
          <p:nvPr>
            <p:ph idx="1"/>
          </p:nvPr>
        </p:nvSpPr>
        <p:spPr>
          <a:xfrm>
            <a:off x="228600" y="1676400"/>
            <a:ext cx="8686800" cy="4525963"/>
          </a:xfrm>
        </p:spPr>
        <p:txBody>
          <a:bodyPr/>
          <a:lstStyle/>
          <a:p>
            <a:r>
              <a:rPr lang="en-US" dirty="0" smtClean="0"/>
              <a:t>Provide broader and more accurate insight into possible approaches to address health disparities</a:t>
            </a:r>
          </a:p>
          <a:p>
            <a:r>
              <a:rPr lang="en-US" dirty="0" smtClean="0"/>
              <a:t>Women’s Health Initiative:</a:t>
            </a:r>
          </a:p>
          <a:p>
            <a:pPr marL="400050" lvl="1" indent="0">
              <a:buNone/>
            </a:pPr>
            <a:r>
              <a:rPr lang="en-US" i="1" dirty="0" smtClean="0"/>
              <a:t>“ Despite </a:t>
            </a:r>
            <a:r>
              <a:rPr lang="en-US" i="1" dirty="0"/>
              <a:t>large racial/ethnic differences in diabetes incidence, most variability could be attributed to lifestyle factors. </a:t>
            </a:r>
            <a:r>
              <a:rPr lang="en-US" i="1" u="sng" dirty="0"/>
              <a:t>Our findings show that the majority of diabetes cases are preventable, and risk reduction strategies can be effectively applied to all racial/ethnic </a:t>
            </a:r>
            <a:r>
              <a:rPr lang="en-US" i="1" u="sng" dirty="0" smtClean="0"/>
              <a:t>groups.”</a:t>
            </a:r>
          </a:p>
          <a:p>
            <a:pPr marL="0" indent="0">
              <a:buNone/>
            </a:pPr>
            <a:endParaRPr lang="en-US" u="sng" dirty="0" smtClean="0"/>
          </a:p>
          <a:p>
            <a:pPr marL="0" indent="0">
              <a:buNone/>
            </a:pPr>
            <a:endParaRPr lang="en-US" i="1" dirty="0"/>
          </a:p>
        </p:txBody>
      </p:sp>
    </p:spTree>
    <p:extLst>
      <p:ext uri="{BB962C8B-B14F-4D97-AF65-F5344CB8AC3E}">
        <p14:creationId xmlns:p14="http://schemas.microsoft.com/office/powerpoint/2010/main" val="18161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to Health Disparities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Food availability</a:t>
            </a:r>
          </a:p>
          <a:p>
            <a:r>
              <a:rPr lang="en-US" dirty="0" smtClean="0"/>
              <a:t>Social norms</a:t>
            </a:r>
          </a:p>
          <a:p>
            <a:pPr lvl="1"/>
            <a:r>
              <a:rPr lang="en-US" dirty="0" smtClean="0"/>
              <a:t>Barbershop interventions for hypertension</a:t>
            </a:r>
          </a:p>
          <a:p>
            <a:r>
              <a:rPr lang="en-US" dirty="0" smtClean="0"/>
              <a:t>Housing</a:t>
            </a:r>
          </a:p>
          <a:p>
            <a:r>
              <a:rPr lang="en-US" dirty="0" smtClean="0"/>
              <a:t>Health coaches</a:t>
            </a:r>
          </a:p>
          <a:p>
            <a:endParaRPr lang="en-US" dirty="0" smtClean="0"/>
          </a:p>
          <a:p>
            <a:pPr lvl="1"/>
            <a:endParaRPr lang="en-US" dirty="0" smtClean="0"/>
          </a:p>
        </p:txBody>
      </p:sp>
    </p:spTree>
    <p:extLst>
      <p:ext uri="{BB962C8B-B14F-4D97-AF65-F5344CB8AC3E}">
        <p14:creationId xmlns:p14="http://schemas.microsoft.com/office/powerpoint/2010/main" val="30678011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Specific Research Questions</a:t>
            </a:r>
            <a:endParaRPr lang="en-US" dirty="0"/>
          </a:p>
        </p:txBody>
      </p:sp>
      <p:sp>
        <p:nvSpPr>
          <p:cNvPr id="5" name="Content Placeholder 4"/>
          <p:cNvSpPr>
            <a:spLocks noGrp="1"/>
          </p:cNvSpPr>
          <p:nvPr>
            <p:ph idx="1"/>
          </p:nvPr>
        </p:nvSpPr>
        <p:spPr>
          <a:xfrm>
            <a:off x="457200" y="1828800"/>
            <a:ext cx="8229600" cy="4525963"/>
          </a:xfrm>
        </p:spPr>
        <p:txBody>
          <a:bodyPr/>
          <a:lstStyle/>
          <a:p>
            <a:r>
              <a:rPr lang="en-US" dirty="0" smtClean="0"/>
              <a:t>Interconnections and variables of interest depend on research question</a:t>
            </a:r>
          </a:p>
          <a:p>
            <a:r>
              <a:rPr lang="en-US" dirty="0" smtClean="0"/>
              <a:t>Specifying relationships:</a:t>
            </a:r>
          </a:p>
          <a:p>
            <a:pPr lvl="1"/>
            <a:r>
              <a:rPr lang="en-US" dirty="0" smtClean="0"/>
              <a:t>Ensures that ecologic thinking is incorporated into research question and design</a:t>
            </a:r>
          </a:p>
          <a:p>
            <a:pPr lvl="1"/>
            <a:r>
              <a:rPr lang="en-US" dirty="0" smtClean="0"/>
              <a:t>Provides clarity into pathways being investigated and how they relate to other influences</a:t>
            </a:r>
          </a:p>
          <a:p>
            <a:pPr lvl="1"/>
            <a:endParaRPr lang="en-US" dirty="0"/>
          </a:p>
        </p:txBody>
      </p:sp>
    </p:spTree>
    <p:extLst>
      <p:ext uri="{BB962C8B-B14F-4D97-AF65-F5344CB8AC3E}">
        <p14:creationId xmlns:p14="http://schemas.microsoft.com/office/powerpoint/2010/main" val="13129023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International Obesity Task Force Model</a:t>
            </a:r>
            <a:endParaRPr lang="en-US" dirty="0"/>
          </a:p>
        </p:txBody>
      </p:sp>
      <p:pic>
        <p:nvPicPr>
          <p:cNvPr id="12290" name="Picture 2" descr="Process 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7010400" cy="512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121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CDC Multilevel Model for Obesity</a:t>
            </a:r>
            <a:endParaRPr lang="en-US" dirty="0"/>
          </a:p>
        </p:txBody>
      </p:sp>
      <p:sp>
        <p:nvSpPr>
          <p:cNvPr id="5" name="Content Placeholder 4"/>
          <p:cNvSpPr>
            <a:spLocks noGrp="1"/>
          </p:cNvSpPr>
          <p:nvPr>
            <p:ph idx="1"/>
          </p:nvPr>
        </p:nvSpPr>
        <p:spPr/>
        <p:txBody>
          <a:bodyPr/>
          <a:lstStyle/>
          <a:p>
            <a:endParaRPr lang="en-US"/>
          </a:p>
        </p:txBody>
      </p:sp>
      <p:pic>
        <p:nvPicPr>
          <p:cNvPr id="10242" name="Picture 2" descr="Process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5867400" cy="491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634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070429"/>
            <a:ext cx="6261100" cy="4318000"/>
          </a:xfrm>
          <a:prstGeom prst="rect">
            <a:avLst/>
          </a:prstGeom>
        </p:spPr>
      </p:pic>
      <p:sp>
        <p:nvSpPr>
          <p:cNvPr id="3" name="TextBox 2"/>
          <p:cNvSpPr txBox="1"/>
          <p:nvPr/>
        </p:nvSpPr>
        <p:spPr>
          <a:xfrm>
            <a:off x="668564" y="304800"/>
            <a:ext cx="7620000" cy="317500"/>
          </a:xfrm>
          <a:prstGeom prst="rect">
            <a:avLst/>
          </a:prstGeom>
        </p:spPr>
        <p:txBody>
          <a:bodyPr/>
          <a:lstStyle/>
          <a:p>
            <a:pPr algn="ctr"/>
            <a:r>
              <a:rPr lang="en-US" sz="2400" i="0" baseline="0" dirty="0" smtClean="0">
                <a:solidFill>
                  <a:schemeClr val="bg1"/>
                </a:solidFill>
                <a:latin typeface="Arial"/>
              </a:rPr>
              <a:t>Theoretical </a:t>
            </a:r>
            <a:r>
              <a:rPr lang="en-US" sz="2400" i="0" baseline="0" dirty="0">
                <a:solidFill>
                  <a:schemeClr val="bg1"/>
                </a:solidFill>
                <a:latin typeface="Arial"/>
              </a:rPr>
              <a:t>model 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1727200" y="5638800"/>
            <a:ext cx="7620000" cy="254000"/>
          </a:xfrm>
          <a:prstGeom prst="rect">
            <a:avLst/>
          </a:prstGeom>
        </p:spPr>
        <p:txBody>
          <a:bodyPr/>
          <a:lstStyle/>
          <a:p>
            <a:r>
              <a:rPr lang="en-US" sz="1000" dirty="0">
                <a:solidFill>
                  <a:schemeClr val="bg1"/>
                </a:solidFill>
                <a:latin typeface="Arial"/>
              </a:rPr>
              <a:t>Mai  Stafford , Steven  Cummins , Anne  </a:t>
            </a:r>
            <a:r>
              <a:rPr lang="en-US" sz="1000" dirty="0" err="1">
                <a:solidFill>
                  <a:schemeClr val="bg1"/>
                </a:solidFill>
                <a:latin typeface="Arial"/>
              </a:rPr>
              <a:t>Ellaway</a:t>
            </a:r>
            <a:r>
              <a:rPr lang="en-US" sz="1000" dirty="0">
                <a:solidFill>
                  <a:schemeClr val="bg1"/>
                </a:solidFill>
                <a:latin typeface="Arial"/>
              </a:rPr>
              <a:t> , Amanda  Sacker , Richard D.  Wiggins , Sally  Macintyre</a:t>
            </a:r>
          </a:p>
        </p:txBody>
      </p:sp>
      <p:sp>
        <p:nvSpPr>
          <p:cNvPr id="5" name="TextBox 4"/>
          <p:cNvSpPr txBox="1"/>
          <p:nvPr/>
        </p:nvSpPr>
        <p:spPr>
          <a:xfrm>
            <a:off x="1727200" y="5384800"/>
            <a:ext cx="7620000" cy="254000"/>
          </a:xfrm>
          <a:prstGeom prst="rect">
            <a:avLst/>
          </a:prstGeom>
        </p:spPr>
        <p:txBody>
          <a:bodyPr/>
          <a:lstStyle/>
          <a:p>
            <a:r>
              <a:rPr lang="en-US" sz="1000" b="1" i="0" baseline="0" dirty="0">
                <a:solidFill>
                  <a:schemeClr val="bg1"/>
                </a:solidFill>
                <a:latin typeface="Arial"/>
              </a:rPr>
              <a:t> Pathways to obesity: Identifying local, modifiable determinants of physical activity and diet</a:t>
            </a:r>
          </a:p>
        </p:txBody>
      </p:sp>
      <p:sp>
        <p:nvSpPr>
          <p:cNvPr id="6" name="TextBox 5"/>
          <p:cNvSpPr txBox="1"/>
          <p:nvPr/>
        </p:nvSpPr>
        <p:spPr>
          <a:xfrm>
            <a:off x="1727200" y="5905500"/>
            <a:ext cx="7620000" cy="254000"/>
          </a:xfrm>
          <a:prstGeom prst="rect">
            <a:avLst/>
          </a:prstGeom>
        </p:spPr>
        <p:txBody>
          <a:bodyPr/>
          <a:lstStyle/>
          <a:p>
            <a:r>
              <a:rPr lang="en-US" sz="1000" dirty="0">
                <a:solidFill>
                  <a:schemeClr val="bg1"/>
                </a:solidFill>
                <a:latin typeface="Arial"/>
              </a:rPr>
              <a:t>Social Science &amp;amp; Medicine, Volume 65, Issue 9, 2007, 1882 - 1897</a:t>
            </a:r>
          </a:p>
        </p:txBody>
      </p:sp>
    </p:spTree>
    <p:extLst>
      <p:ext uri="{BB962C8B-B14F-4D97-AF65-F5344CB8AC3E}">
        <p14:creationId xmlns:p14="http://schemas.microsoft.com/office/powerpoint/2010/main" val="41553507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14339"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100">
                <a:solidFill>
                  <a:srgbClr val="999999"/>
                </a:solidFill>
                <a:latin typeface="Helvetica" charset="0"/>
              </a:rPr>
              <a:t>Date of download:  2/9/2015</a:t>
            </a: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100">
                <a:solidFill>
                  <a:srgbClr val="999999"/>
                </a:solidFill>
                <a:latin typeface="Helvetica" charset="0"/>
              </a:rPr>
              <a:t>Copyright © 2015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300">
                <a:latin typeface="Helvetica" charset="0"/>
              </a:rPr>
              <a:t>From: </a:t>
            </a:r>
            <a:r>
              <a:rPr lang="en-US" altLang="en-US" sz="1300" b="1">
                <a:latin typeface="Helvetica" charset="0"/>
              </a:rPr>
              <a:t>Mechanisms for Racial and Ethnic Disparities in Glycemic Control in Middle-aged and Older Americans in the Health and Retirement Study</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Helvetica" charset="0"/>
              </a:rPr>
              <a:t>Arch Intern Med. 2007;167(17):1853-1860. doi:10.1001/archinte.167.17.1853</a:t>
            </a:r>
          </a:p>
        </p:txBody>
      </p:sp>
      <p:sp>
        <p:nvSpPr>
          <p:cNvPr id="14344" name="Text Placeholder 2"/>
          <p:cNvSpPr txBox="1">
            <a:spLocks/>
          </p:cNvSpPr>
          <p:nvPr/>
        </p:nvSpPr>
        <p:spPr bwMode="auto">
          <a:xfrm>
            <a:off x="29029" y="5897563"/>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a:solidFill>
                  <a:schemeClr val="bg1"/>
                </a:solidFill>
                <a:latin typeface="Helvetica" charset="0"/>
              </a:rPr>
              <a:t>Hypothesized mechanisms for racial/ethnic disparities in glycemic control. HbA</a:t>
            </a:r>
            <a:r>
              <a:rPr lang="en-US" altLang="en-US" sz="1200" baseline="-25000" dirty="0">
                <a:solidFill>
                  <a:schemeClr val="bg1"/>
                </a:solidFill>
                <a:latin typeface="Helvetica" charset="0"/>
              </a:rPr>
              <a:t>1c</a:t>
            </a:r>
            <a:r>
              <a:rPr lang="en-US" altLang="en-US" sz="1200" dirty="0">
                <a:solidFill>
                  <a:schemeClr val="bg1"/>
                </a:solidFill>
                <a:latin typeface="Helvetica" charset="0"/>
              </a:rPr>
              <a:t> indicates hemoglobin A</a:t>
            </a:r>
            <a:r>
              <a:rPr lang="en-US" altLang="en-US" sz="1200" baseline="-25000" dirty="0">
                <a:solidFill>
                  <a:schemeClr val="bg1"/>
                </a:solidFill>
                <a:latin typeface="Helvetica" charset="0"/>
              </a:rPr>
              <a:t>1c</a:t>
            </a:r>
            <a:r>
              <a:rPr lang="en-US" altLang="en-US" sz="1200" dirty="0">
                <a:solidFill>
                  <a:schemeClr val="bg1"/>
                </a:solidFill>
                <a:latin typeface="Helvetica" charset="0"/>
              </a:rPr>
              <a:t>.
</a:t>
            </a:r>
          </a:p>
        </p:txBody>
      </p:sp>
      <p:sp>
        <p:nvSpPr>
          <p:cNvPr id="14345" name="TextBox 11"/>
          <p:cNvSpPr txBox="1">
            <a:spLocks noChangeArrowheads="1"/>
          </p:cNvSpPr>
          <p:nvPr/>
        </p:nvSpPr>
        <p:spPr bwMode="auto">
          <a:xfrm>
            <a:off x="29029" y="5553075"/>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solidFill>
                  <a:schemeClr val="bg1"/>
                </a:solidFill>
              </a:rPr>
              <a:t>Figure Legend: </a:t>
            </a: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85779"/>
            <a:ext cx="3892689" cy="411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05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81000" y="304800"/>
            <a:ext cx="8305800" cy="944563"/>
          </a:xfrm>
        </p:spPr>
        <p:txBody>
          <a:bodyPr/>
          <a:lstStyle/>
          <a:p>
            <a:pPr eaLnBrk="1" hangingPunct="1"/>
            <a:r>
              <a:rPr lang="en-US" altLang="en-US" sz="2400" b="1" smtClean="0">
                <a:solidFill>
                  <a:srgbClr val="000066"/>
                </a:solidFill>
                <a:latin typeface="Garamond" pitchFamily="18" charset="0"/>
              </a:rPr>
              <a:t>Tuberculosis (TB) Case Rates</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Age-Adjusted Case Rates Per 100,000 Persons by Race &amp; Ethnicity: U.S.,</a:t>
            </a:r>
            <a:br>
              <a:rPr lang="en-US" altLang="en-US" sz="2000" b="1" smtClean="0">
                <a:latin typeface="Garamond" pitchFamily="18" charset="0"/>
              </a:rPr>
            </a:br>
            <a:r>
              <a:rPr lang="en-US" altLang="en-US" sz="2400" b="1" smtClean="0">
                <a:solidFill>
                  <a:srgbClr val="000066"/>
                </a:solidFill>
                <a:latin typeface="Garamond" pitchFamily="18" charset="0"/>
              </a:rPr>
              <a:t>2007</a:t>
            </a:r>
          </a:p>
        </p:txBody>
      </p:sp>
      <p:graphicFrame>
        <p:nvGraphicFramePr>
          <p:cNvPr id="19458" name="Object 3"/>
          <p:cNvGraphicFramePr>
            <a:graphicFrameLocks noChangeAspect="1"/>
          </p:cNvGraphicFramePr>
          <p:nvPr>
            <p:ph type="chart" idx="1"/>
          </p:nvPr>
        </p:nvGraphicFramePr>
        <p:xfrm>
          <a:off x="0" y="1258888"/>
          <a:ext cx="8877300" cy="4833937"/>
        </p:xfrm>
        <a:graphic>
          <a:graphicData uri="http://schemas.openxmlformats.org/presentationml/2006/ole">
            <mc:AlternateContent xmlns:mc="http://schemas.openxmlformats.org/markup-compatibility/2006">
              <mc:Choice xmlns:v="urn:schemas-microsoft-com:vml" Requires="v">
                <p:oleObj spid="_x0000_s17436" name="Chart" r:id="rId4" imgW="8220117" imgH="4476776" progId="MSGraph.Chart.8">
                  <p:embed followColorScheme="full"/>
                </p:oleObj>
              </mc:Choice>
              <mc:Fallback>
                <p:oleObj name="Chart" r:id="rId4" imgW="8220117" imgH="4476776" progId="MSGraph.Chart.8">
                  <p:embed followColorScheme="full"/>
                  <p:pic>
                    <p:nvPicPr>
                      <p:cNvPr id="0" name=""/>
                      <p:cNvPicPr>
                        <a:picLocks noChangeAspect="1" noChangeArrowheads="1"/>
                      </p:cNvPicPr>
                      <p:nvPr/>
                    </p:nvPicPr>
                    <p:blipFill>
                      <a:blip r:embed="rId5"/>
                      <a:srcRect/>
                      <a:stretch>
                        <a:fillRect/>
                      </a:stretch>
                    </p:blipFill>
                    <p:spPr bwMode="auto">
                      <a:xfrm>
                        <a:off x="0" y="1258888"/>
                        <a:ext cx="8877300" cy="4833937"/>
                      </a:xfrm>
                      <a:prstGeom prst="rect">
                        <a:avLst/>
                      </a:prstGeom>
                    </p:spPr>
                  </p:pic>
                </p:oleObj>
              </mc:Fallback>
            </mc:AlternateContent>
          </a:graphicData>
        </a:graphic>
      </p:graphicFrame>
      <p:sp>
        <p:nvSpPr>
          <p:cNvPr id="19460" name="Text Box 4"/>
          <p:cNvSpPr txBox="1">
            <a:spLocks noChangeArrowheads="1"/>
          </p:cNvSpPr>
          <p:nvPr/>
        </p:nvSpPr>
        <p:spPr bwMode="auto">
          <a:xfrm>
            <a:off x="1295400" y="6172200"/>
            <a:ext cx="701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200" b="1"/>
              <a:t>Source:</a:t>
            </a:r>
            <a:r>
              <a:rPr lang="en-US" altLang="en-US" sz="1200"/>
              <a:t> CDC, MMWR, March 21, 2008 / 57(11);281-285, Trends in TB, US, 2007, Table:  </a:t>
            </a:r>
            <a:r>
              <a:rPr lang="en-US" altLang="en-US" sz="1200">
                <a:hlinkClick r:id="rId6"/>
              </a:rPr>
              <a:t>http://www.cdc.gov/mmwr/preview/mmwrhtml/mm5711a2.htm</a:t>
            </a:r>
            <a:r>
              <a:rPr lang="en-US" altLang="en-US"/>
              <a:t> </a:t>
            </a:r>
          </a:p>
        </p:txBody>
      </p:sp>
    </p:spTree>
    <p:extLst>
      <p:ext uri="{BB962C8B-B14F-4D97-AF65-F5344CB8AC3E}">
        <p14:creationId xmlns:p14="http://schemas.microsoft.com/office/powerpoint/2010/main" val="14145962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Models for Research in Context of Health Systems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Relationship of health care to disparities is complex</a:t>
            </a:r>
          </a:p>
          <a:p>
            <a:pPr lvl="1"/>
            <a:r>
              <a:rPr lang="en-US" dirty="0" smtClean="0"/>
              <a:t>Equity in health care is necessary but not sufficient to address disparities</a:t>
            </a:r>
          </a:p>
          <a:p>
            <a:pPr lvl="1"/>
            <a:r>
              <a:rPr lang="en-US" dirty="0" smtClean="0"/>
              <a:t>Health care influenced by other social determinants</a:t>
            </a:r>
          </a:p>
          <a:p>
            <a:pPr lvl="1"/>
            <a:r>
              <a:rPr lang="en-US" dirty="0" smtClean="0"/>
              <a:t>Health care has potential to address social determinants</a:t>
            </a:r>
            <a:endParaRPr lang="en-US" dirty="0"/>
          </a:p>
        </p:txBody>
      </p:sp>
    </p:spTree>
    <p:extLst>
      <p:ext uri="{BB962C8B-B14F-4D97-AF65-F5344CB8AC3E}">
        <p14:creationId xmlns:p14="http://schemas.microsoft.com/office/powerpoint/2010/main" val="26854068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latin typeface="Calibri" panose="020F0502020204030204" pitchFamily="34" charset="0"/>
              </a:rPr>
              <a:t>A Different Approach to the Ecological Model</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34242931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Models for Research in Context of Health Systems</a:t>
            </a:r>
            <a:endParaRPr lang="en-US" dirty="0"/>
          </a:p>
        </p:txBody>
      </p:sp>
      <p:pic>
        <p:nvPicPr>
          <p:cNvPr id="16386" name="Picture 2" descr="An external file that holds a picture, illustration, etc.&#10;Object name is 077628.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56" y="1676400"/>
            <a:ext cx="8788893"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4256" y="5903893"/>
            <a:ext cx="8788893" cy="954107"/>
          </a:xfrm>
          <a:prstGeom prst="rect">
            <a:avLst/>
          </a:prstGeom>
          <a:noFill/>
        </p:spPr>
        <p:txBody>
          <a:bodyPr wrap="square" rtlCol="0">
            <a:spAutoFit/>
          </a:bodyPr>
          <a:lstStyle/>
          <a:p>
            <a:pPr algn="ctr"/>
            <a:r>
              <a:rPr lang="en-US" sz="2800" b="1" dirty="0" smtClean="0">
                <a:solidFill>
                  <a:schemeClr val="bg1"/>
                </a:solidFill>
              </a:rPr>
              <a:t>Origins of health and health care disparities from a health services research perspective – Kilbourne, AJPH, 2006</a:t>
            </a:r>
            <a:endParaRPr lang="en-US" sz="2800" b="1" dirty="0">
              <a:solidFill>
                <a:schemeClr val="bg1"/>
              </a:solidFill>
            </a:endParaRPr>
          </a:p>
        </p:txBody>
      </p:sp>
    </p:spTree>
    <p:extLst>
      <p:ext uri="{BB962C8B-B14F-4D97-AF65-F5344CB8AC3E}">
        <p14:creationId xmlns:p14="http://schemas.microsoft.com/office/powerpoint/2010/main" val="12147819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943600"/>
            <a:ext cx="8229600" cy="1143000"/>
          </a:xfrm>
        </p:spPr>
        <p:txBody>
          <a:bodyPr/>
          <a:lstStyle/>
          <a:p>
            <a:r>
              <a:rPr lang="en-US" sz="2800" dirty="0" smtClean="0"/>
              <a:t>Barrier and Mediators of Equitable Health Care - Cooper, JGIM, 2002 </a:t>
            </a:r>
            <a:endParaRPr lang="en-US" sz="2800" dirty="0"/>
          </a:p>
        </p:txBody>
      </p:sp>
      <p:sp>
        <p:nvSpPr>
          <p:cNvPr id="5" name="Content Placeholder 4"/>
          <p:cNvSpPr>
            <a:spLocks noGrp="1"/>
          </p:cNvSpPr>
          <p:nvPr>
            <p:ph idx="1"/>
          </p:nvPr>
        </p:nvSpPr>
        <p:spPr/>
        <p:txBody>
          <a:bodyPr/>
          <a:lstStyle/>
          <a:p>
            <a:endParaRPr lang="en-US" dirty="0"/>
          </a:p>
        </p:txBody>
      </p:sp>
      <p:pic>
        <p:nvPicPr>
          <p:cNvPr id="17410" name="Picture 2" descr="An external file that holds a picture, illustration, etc.&#10;Object name is jgi_10633_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582965"/>
            <a:ext cx="8153400" cy="43436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482600" y="1524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Models for Research in Context of Health Systems</a:t>
            </a:r>
            <a:endParaRPr lang="en-US" dirty="0"/>
          </a:p>
        </p:txBody>
      </p:sp>
    </p:spTree>
    <p:extLst>
      <p:ext uri="{BB962C8B-B14F-4D97-AF65-F5344CB8AC3E}">
        <p14:creationId xmlns:p14="http://schemas.microsoft.com/office/powerpoint/2010/main" val="6880763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Behaviors</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dirty="0" smtClean="0">
                <a:solidFill>
                  <a:prstClr val="black"/>
                </a:solidFill>
                <a:latin typeface="Calibri"/>
                <a:cs typeface="Times New Roman" panose="02020603050405020304" pitchFamily="18" charset="0"/>
              </a:rPr>
              <a:t>(diet, exercise, medical care, sex, violence)</a:t>
            </a:r>
            <a:endParaRPr lang="en-US" altLang="en-US" dirty="0">
              <a:solidFill>
                <a:prstClr val="black"/>
              </a:solidFill>
              <a:latin typeface="Calibri"/>
              <a:cs typeface="Times New Roman" panose="02020603050405020304" pitchFamily="18" charset="0"/>
            </a:endParaRP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endParaRPr lang="en-US" altLang="en-US" dirty="0" smtClean="0">
              <a:solidFill>
                <a:prstClr val="black"/>
              </a:solidFill>
              <a:latin typeface="Calibri"/>
              <a:cs typeface="Times New Roman" panose="02020603050405020304" pitchFamily="18" charset="0"/>
            </a:endParaRPr>
          </a:p>
          <a:p>
            <a:pPr algn="ctr" eaLnBrk="1" hangingPunct="1"/>
            <a:r>
              <a:rPr lang="en-US" altLang="en-US" dirty="0" smtClean="0">
                <a:solidFill>
                  <a:prstClr val="black"/>
                </a:solidFill>
                <a:latin typeface="Calibri"/>
                <a:cs typeface="Times New Roman" panose="02020603050405020304" pitchFamily="18" charset="0"/>
              </a:rPr>
              <a:t>Onset</a:t>
            </a:r>
            <a:r>
              <a:rPr lang="en-US" altLang="en-US" dirty="0">
                <a:solidFill>
                  <a:prstClr val="black"/>
                </a:solidFill>
                <a:latin typeface="Calibri"/>
                <a:cs typeface="Times New Roman" panose="02020603050405020304" pitchFamily="18" charset="0"/>
              </a:rPr>
              <a: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smtClean="0">
                <a:solidFill>
                  <a:srgbClr val="0000FF"/>
                </a:solidFill>
              </a:rPr>
              <a:t>Where Does Race/Ethnicity Fit In?</a:t>
            </a:r>
            <a:endParaRPr lang="en-US" sz="4000" kern="0" dirty="0">
              <a:solidFill>
                <a:srgbClr val="0000FF"/>
              </a:solidFill>
            </a:endParaRP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Toxic/Dangerous </a:t>
            </a:r>
            <a:r>
              <a:rPr lang="en-US" altLang="en-US" sz="2000" dirty="0">
                <a:solidFill>
                  <a:prstClr val="black"/>
                </a:solidFill>
                <a:latin typeface="Calibri"/>
                <a:cs typeface="Times New Roman" panose="02020603050405020304" pitchFamily="18" charset="0"/>
              </a:rPr>
              <a:t>Environments </a:t>
            </a:r>
            <a:r>
              <a:rPr lang="en-US" altLang="en-US" dirty="0">
                <a:solidFill>
                  <a:prstClr val="black"/>
                </a:solidFill>
                <a:latin typeface="Calibri"/>
                <a:cs typeface="Times New Roman" panose="02020603050405020304" pitchFamily="18" charset="0"/>
              </a:rPr>
              <a:t>(Housing, </a:t>
            </a:r>
            <a:r>
              <a:rPr lang="en-US" altLang="en-US" dirty="0" smtClean="0">
                <a:solidFill>
                  <a:prstClr val="black"/>
                </a:solidFill>
                <a:latin typeface="Calibri"/>
                <a:cs typeface="Times New Roman" panose="02020603050405020304" pitchFamily="18" charset="0"/>
              </a:rPr>
              <a:t>work, infections, lead)</a:t>
            </a:r>
            <a:endParaRPr lang="en-US" altLang="en-US" dirty="0">
              <a:solidFill>
                <a:prstClr val="black"/>
              </a:solidFill>
              <a:latin typeface="Calibri"/>
              <a:cs typeface="Times New Roman" panose="02020603050405020304" pitchFamily="18" charset="0"/>
            </a:endParaRPr>
          </a:p>
        </p:txBody>
      </p:sp>
      <p:sp>
        <p:nvSpPr>
          <p:cNvPr id="15377" name="Text Box 21"/>
          <p:cNvSpPr txBox="1">
            <a:spLocks noChangeArrowheads="1"/>
          </p:cNvSpPr>
          <p:nvPr/>
        </p:nvSpPr>
        <p:spPr bwMode="auto">
          <a:xfrm>
            <a:off x="4862512" y="4587504"/>
            <a:ext cx="24161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Psychological Experiences </a:t>
            </a:r>
          </a:p>
          <a:p>
            <a:pPr eaLnBrk="1" hangingPunct="1"/>
            <a:r>
              <a:rPr lang="en-US" altLang="en-US" dirty="0" smtClean="0">
                <a:solidFill>
                  <a:prstClr val="black"/>
                </a:solidFill>
                <a:latin typeface="Calibri"/>
                <a:cs typeface="Times New Roman" panose="02020603050405020304" pitchFamily="18" charset="0"/>
              </a:rPr>
              <a:t>(stress, shame</a:t>
            </a:r>
            <a:r>
              <a:rPr lang="en-US" altLang="en-US" dirty="0" smtClean="0">
                <a:solidFill>
                  <a:prstClr val="black"/>
                </a:solidFill>
                <a:latin typeface="Times New Roman" panose="02020603050405020304" pitchFamily="18" charset="0"/>
                <a:cs typeface="Times New Roman" panose="02020603050405020304" pitchFamily="18" charset="0"/>
              </a:rPr>
              <a:t>)</a:t>
            </a:r>
            <a:endParaRPr lang="en-US" altLang="en-US" dirty="0">
              <a:solidFill>
                <a:prstClr val="black"/>
              </a:solidFill>
              <a:latin typeface="Times New Roman" panose="02020603050405020304" pitchFamily="18" charset="0"/>
              <a:cs typeface="Times New Roman" panose="02020603050405020304" pitchFamily="18" charset="0"/>
            </a:endParaRP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84</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Calibri"/>
                <a:cs typeface="Times New Roman" panose="02020603050405020304" pitchFamily="18" charset="0"/>
              </a:rPr>
              <a:t>Race/</a:t>
            </a:r>
          </a:p>
          <a:p>
            <a:pPr algn="ctr" eaLnBrk="1" hangingPunct="1"/>
            <a:r>
              <a:rPr lang="en-US" altLang="en-US" sz="2000" dirty="0" smtClean="0">
                <a:solidFill>
                  <a:prstClr val="black"/>
                </a:solidFill>
                <a:latin typeface="Calibri"/>
                <a:cs typeface="Times New Roman" panose="02020603050405020304" pitchFamily="18" charset="0"/>
              </a:rPr>
              <a:t>Ethnicity</a:t>
            </a:r>
            <a:endParaRPr lang="en-US" altLang="en-US" sz="2000" dirty="0">
              <a:solidFill>
                <a:prstClr val="black"/>
              </a:solidFill>
              <a:latin typeface="Calibri"/>
              <a:cs typeface="Times New Roman" panose="02020603050405020304" pitchFamily="18" charset="0"/>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72319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Next 6 Weeks</a:t>
            </a:r>
            <a:endParaRPr lang="en-US" dirty="0"/>
          </a:p>
        </p:txBody>
      </p:sp>
      <p:sp>
        <p:nvSpPr>
          <p:cNvPr id="5" name="Content Placeholder 4"/>
          <p:cNvSpPr>
            <a:spLocks noGrp="1"/>
          </p:cNvSpPr>
          <p:nvPr>
            <p:ph idx="1"/>
          </p:nvPr>
        </p:nvSpPr>
        <p:spPr/>
        <p:txBody>
          <a:bodyPr/>
          <a:lstStyle/>
          <a:p>
            <a:r>
              <a:rPr lang="en-US" dirty="0" smtClean="0"/>
              <a:t>Week 1: Overview of conceptual models</a:t>
            </a:r>
          </a:p>
          <a:p>
            <a:r>
              <a:rPr lang="en-US" dirty="0" smtClean="0"/>
              <a:t>Week 2: Social determinants</a:t>
            </a:r>
          </a:p>
          <a:p>
            <a:r>
              <a:rPr lang="en-US" dirty="0" smtClean="0"/>
              <a:t>Week 3: Biological determinants</a:t>
            </a:r>
          </a:p>
          <a:p>
            <a:r>
              <a:rPr lang="en-US" dirty="0" smtClean="0"/>
              <a:t>Week 4: Behavioral determinants</a:t>
            </a:r>
          </a:p>
          <a:p>
            <a:r>
              <a:rPr lang="en-US" dirty="0" smtClean="0"/>
              <a:t>Week 5: Health systems and health care 		         determinants</a:t>
            </a:r>
          </a:p>
          <a:p>
            <a:r>
              <a:rPr lang="en-US" dirty="0" smtClean="0"/>
              <a:t>Week 6: Social and health policy determinants</a:t>
            </a:r>
            <a:endParaRPr lang="en-US" dirty="0"/>
          </a:p>
        </p:txBody>
      </p:sp>
    </p:spTree>
    <p:extLst>
      <p:ext uri="{BB962C8B-B14F-4D97-AF65-F5344CB8AC3E}">
        <p14:creationId xmlns:p14="http://schemas.microsoft.com/office/powerpoint/2010/main" val="2946059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Think about health outcome of interest to you</a:t>
            </a:r>
          </a:p>
          <a:p>
            <a:r>
              <a:rPr lang="en-US" dirty="0" smtClean="0"/>
              <a:t>Take 5 minutes and sketch conceptual model for this outcome (as you currently understand it)</a:t>
            </a:r>
          </a:p>
          <a:p>
            <a:r>
              <a:rPr lang="en-US" dirty="0" smtClean="0"/>
              <a:t>Identify where your area of research or area of interest connects to the model</a:t>
            </a:r>
          </a:p>
          <a:p>
            <a:r>
              <a:rPr lang="en-US" dirty="0" smtClean="0"/>
              <a:t>Identify:</a:t>
            </a:r>
          </a:p>
          <a:p>
            <a:pPr lvl="1"/>
            <a:r>
              <a:rPr lang="en-US" dirty="0" smtClean="0"/>
              <a:t>Greatest areas of uncertainty in model, and/or</a:t>
            </a:r>
          </a:p>
          <a:p>
            <a:pPr lvl="1"/>
            <a:r>
              <a:rPr lang="en-US" dirty="0" smtClean="0"/>
              <a:t>Areas with greatest potential for intervention</a:t>
            </a:r>
          </a:p>
          <a:p>
            <a:pPr lvl="1"/>
            <a:endParaRPr lang="en-US" dirty="0" smtClean="0"/>
          </a:p>
        </p:txBody>
      </p:sp>
    </p:spTree>
    <p:extLst>
      <p:ext uri="{BB962C8B-B14F-4D97-AF65-F5344CB8AC3E}">
        <p14:creationId xmlns:p14="http://schemas.microsoft.com/office/powerpoint/2010/main" val="1196968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274638"/>
            <a:ext cx="9144000" cy="1143000"/>
          </a:xfrm>
        </p:spPr>
        <p:txBody>
          <a:bodyPr/>
          <a:lstStyle/>
          <a:p>
            <a:pPr eaLnBrk="1" hangingPunct="1"/>
            <a:r>
              <a:rPr lang="en-US" altLang="en-US" sz="2400" b="1" smtClean="0">
                <a:solidFill>
                  <a:srgbClr val="000066"/>
                </a:solidFill>
                <a:latin typeface="Garamond" pitchFamily="18" charset="0"/>
              </a:rPr>
              <a:t>Breast Cancer</a:t>
            </a:r>
            <a:br>
              <a:rPr lang="en-US" altLang="en-US" sz="2400" b="1" smtClean="0">
                <a:solidFill>
                  <a:srgbClr val="000066"/>
                </a:solidFill>
                <a:latin typeface="Garamond" pitchFamily="18" charset="0"/>
              </a:rPr>
            </a:br>
            <a:r>
              <a:rPr lang="en-US" altLang="en-US" sz="2000" b="1" smtClean="0">
                <a:latin typeface="Garamond" pitchFamily="18" charset="0"/>
              </a:rPr>
              <a:t>Age-Adjusted Death Rates per 100,000 Persons by Race &amp; Hispanic Origin: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28674" name="Object 3"/>
          <p:cNvGraphicFramePr>
            <a:graphicFrameLocks noChangeAspect="1"/>
          </p:cNvGraphicFramePr>
          <p:nvPr>
            <p:ph sz="half" idx="1"/>
          </p:nvPr>
        </p:nvGraphicFramePr>
        <p:xfrm>
          <a:off x="23813" y="1381125"/>
          <a:ext cx="8953500" cy="4919663"/>
        </p:xfrm>
        <a:graphic>
          <a:graphicData uri="http://schemas.openxmlformats.org/presentationml/2006/ole">
            <mc:AlternateContent xmlns:mc="http://schemas.openxmlformats.org/markup-compatibility/2006">
              <mc:Choice xmlns:v="urn:schemas-microsoft-com:vml" Requires="v">
                <p:oleObj spid="_x0000_s18460" name="Chart" r:id="rId4" imgW="8267610" imgH="4543541" progId="MSGraph.Chart.8">
                  <p:embed followColorScheme="full"/>
                </p:oleObj>
              </mc:Choice>
              <mc:Fallback>
                <p:oleObj name="Chart" r:id="rId4" imgW="8267610" imgH="4543541" progId="MSGraph.Chart.8">
                  <p:embed followColorScheme="full"/>
                  <p:pic>
                    <p:nvPicPr>
                      <p:cNvPr id="0" name=""/>
                      <p:cNvPicPr>
                        <a:picLocks noChangeAspect="1" noChangeArrowheads="1"/>
                      </p:cNvPicPr>
                      <p:nvPr/>
                    </p:nvPicPr>
                    <p:blipFill>
                      <a:blip r:embed="rId5"/>
                      <a:srcRect/>
                      <a:stretch>
                        <a:fillRect/>
                      </a:stretch>
                    </p:blipFill>
                    <p:spPr bwMode="auto">
                      <a:xfrm>
                        <a:off x="23813" y="1381125"/>
                        <a:ext cx="8953500" cy="4919663"/>
                      </a:xfrm>
                      <a:prstGeom prst="rect">
                        <a:avLst/>
                      </a:prstGeom>
                    </p:spPr>
                  </p:pic>
                </p:oleObj>
              </mc:Fallback>
            </mc:AlternateContent>
          </a:graphicData>
        </a:graphic>
      </p:graphicFrame>
    </p:spTree>
    <p:extLst>
      <p:ext uri="{BB962C8B-B14F-4D97-AF65-F5344CB8AC3E}">
        <p14:creationId xmlns:p14="http://schemas.microsoft.com/office/powerpoint/2010/main" val="2295832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53656</TotalTime>
  <Words>7413</Words>
  <Application>Microsoft Office PowerPoint</Application>
  <PresentationFormat>On-screen Show (4:3)</PresentationFormat>
  <Paragraphs>842</Paragraphs>
  <Slides>87</Slides>
  <Notes>64</Notes>
  <HiddenSlides>0</HiddenSlides>
  <MMClips>0</MMClips>
  <ScaleCrop>false</ScaleCrop>
  <HeadingPairs>
    <vt:vector size="6" baseType="variant">
      <vt:variant>
        <vt:lpstr>Theme</vt:lpstr>
      </vt:variant>
      <vt:variant>
        <vt:i4>4</vt:i4>
      </vt:variant>
      <vt:variant>
        <vt:lpstr>Embedded OLE Servers</vt:lpstr>
      </vt:variant>
      <vt:variant>
        <vt:i4>4</vt:i4>
      </vt:variant>
      <vt:variant>
        <vt:lpstr>Slide Titles</vt:lpstr>
      </vt:variant>
      <vt:variant>
        <vt:i4>87</vt:i4>
      </vt:variant>
    </vt:vector>
  </HeadingPairs>
  <TitlesOfParts>
    <vt:vector size="95" baseType="lpstr">
      <vt:lpstr>FCM Template 2013</vt:lpstr>
      <vt:lpstr>1_FCM Template 10 border with shading</vt:lpstr>
      <vt:lpstr>2_FCM Template border no shading</vt:lpstr>
      <vt:lpstr>1_FCM Template 2013</vt:lpstr>
      <vt:lpstr>Chart</vt:lpstr>
      <vt:lpstr>Microsoft Graph Chart</vt:lpstr>
      <vt:lpstr>Worksheet</vt:lpstr>
      <vt:lpstr>Microsoft Excel Chart</vt:lpstr>
      <vt:lpstr>Multi-Level and Longitudinal Conceptual Approaches for Health Disparities Research </vt:lpstr>
      <vt:lpstr>How Pervasive are Health Disparities?</vt:lpstr>
      <vt:lpstr>Infant Mortality Rates per 1,000 Live Births by Detailed Race &amp; Hispanic Origin of Mother: U.S., 2005</vt:lpstr>
      <vt:lpstr>Infant Death Under 1 Year   Rates per 1,000 Live Births by Race &amp; Hispanic Origin: U.S., 2005</vt:lpstr>
      <vt:lpstr>Maternal Mortality for Complications of Pregnancy, Childbirth, &amp; the Puerperium  Age-Adjusted Death Rates per 100,000 Persons by Race &amp; Hispanic Origin: U.S., 2005</vt:lpstr>
      <vt:lpstr>Diabetes Age-Adjusted Death Rates per 100,000 Persons by Race &amp; Hispanic Origin: U.S., 2005</vt:lpstr>
      <vt:lpstr>Human Immunodeficiency Virus (HIV) Disease  Age-Adjusted Death Rates per 100,000 Persons by Race &amp; Hispanic Origin: U.S.,  2005</vt:lpstr>
      <vt:lpstr>Tuberculosis (TB) Case Rates Age-Adjusted Case Rates Per 100,000 Persons by Race &amp; Ethnicity: U.S., 2007</vt:lpstr>
      <vt:lpstr>Breast Cancer Age-Adjusted Death Rates per 100,000 Persons by Race &amp; Hispanic Origin: U.S., 2005</vt:lpstr>
      <vt:lpstr>Infant Mortality by Education</vt:lpstr>
      <vt:lpstr>Chronic Diseases by Income</vt:lpstr>
      <vt:lpstr>PowerPoint Presentation</vt:lpstr>
      <vt:lpstr>Diabetes-related mortality by Federal Poverty Level (FPL)</vt:lpstr>
      <vt:lpstr>What is Health Disparities Research?</vt:lpstr>
      <vt:lpstr>A Little Bit of History…</vt:lpstr>
      <vt:lpstr>Higher-status job, longer life:  UK Whitehall Study  </vt:lpstr>
      <vt:lpstr>History of Health Disparities Research in US</vt:lpstr>
      <vt:lpstr>Course Objectives</vt:lpstr>
      <vt:lpstr>Overview of Next 6 Weeks</vt:lpstr>
      <vt:lpstr>Objectives</vt:lpstr>
      <vt:lpstr>PowerPoint Presentation</vt:lpstr>
      <vt:lpstr>What causes these disparities?</vt:lpstr>
      <vt:lpstr>PowerPoint Presentation</vt:lpstr>
      <vt:lpstr>Black Box Epidemiology</vt:lpstr>
      <vt:lpstr>Paradigms of Epidemiology</vt:lpstr>
      <vt:lpstr>Black Box Epidemiology</vt:lpstr>
      <vt:lpstr>PowerPoint Presentation</vt:lpstr>
      <vt:lpstr>Avoiding the Prison of the Proximate </vt:lpstr>
      <vt:lpstr>Theory of Fundamental Causes</vt:lpstr>
      <vt:lpstr>Theory of Fundamental Causes</vt:lpstr>
      <vt:lpstr>Theory of Fundamental Causes</vt:lpstr>
      <vt:lpstr>Evidence to Support Theory of Fundamental Causes</vt:lpstr>
      <vt:lpstr>Race as a Fundamental Cause</vt:lpstr>
      <vt:lpstr>Social Production of Disease</vt:lpstr>
      <vt:lpstr>Upstream Theories:  Not the Whole Story</vt:lpstr>
      <vt:lpstr>Thinking Ecologically</vt:lpstr>
      <vt:lpstr>PowerPoint Presentation</vt:lpstr>
      <vt:lpstr>IOM Ecological Model</vt:lpstr>
      <vt:lpstr>Obesity as an Example</vt:lpstr>
      <vt:lpstr>Social Determinants of Health</vt:lpstr>
      <vt:lpstr>Social Determinants of Health</vt:lpstr>
      <vt:lpstr>Social Determinants of Health </vt:lpstr>
      <vt:lpstr>IOM Ecological Model</vt:lpstr>
      <vt:lpstr>PowerPoint Presentation</vt:lpstr>
      <vt:lpstr>Psychosocial Epidemiology</vt:lpstr>
      <vt:lpstr>Psychosocial Epidemiology</vt:lpstr>
      <vt:lpstr>Ecosocial Theory</vt:lpstr>
      <vt:lpstr>Example: Disparities in Diabetes</vt:lpstr>
      <vt:lpstr>Understanding Diabetes Disparities</vt:lpstr>
      <vt:lpstr>Understanding Diabetes Disparities</vt:lpstr>
      <vt:lpstr>Diabetes Disparities</vt:lpstr>
      <vt:lpstr>PowerPoint Presentation</vt:lpstr>
      <vt:lpstr>Life Course Considerations</vt:lpstr>
      <vt:lpstr>Framework: Socioeconomic Status Over the Life course and Health</vt:lpstr>
      <vt:lpstr>Life Course Perspective on Birth Outcomes</vt:lpstr>
      <vt:lpstr>SES Across The Lifecourse: </vt:lpstr>
      <vt:lpstr>SES Across The Lifecourse: </vt:lpstr>
      <vt:lpstr>SES Across The Lifecourse: </vt:lpstr>
      <vt:lpstr>PowerPoint Presentation</vt:lpstr>
      <vt:lpstr>Overwhelmed?</vt:lpstr>
      <vt:lpstr>Why Thinking Ecologically Matters</vt:lpstr>
      <vt:lpstr>Perils of Ignoring Ecology, Part 1</vt:lpstr>
      <vt:lpstr>Perils of Ignoring Ecology, Part 2</vt:lpstr>
      <vt:lpstr>Perils of Ignoring Ecology, Part 3</vt:lpstr>
      <vt:lpstr>Biologic Fallacy</vt:lpstr>
      <vt:lpstr>Individualistic Fallacy</vt:lpstr>
      <vt:lpstr>Need to Understand Context</vt:lpstr>
      <vt:lpstr>Unintended Pregnancy Rates by Income and Race/Ethnicity, 2006-2008</vt:lpstr>
      <vt:lpstr>PowerPoint Presentation</vt:lpstr>
      <vt:lpstr>The “Patients”</vt:lpstr>
      <vt:lpstr>PowerPoint Presentation</vt:lpstr>
      <vt:lpstr>What does this mean?</vt:lpstr>
      <vt:lpstr>Why Thinking Ecologically Matters, Part 2</vt:lpstr>
      <vt:lpstr>Solutions to Health Disparities</vt:lpstr>
      <vt:lpstr>Application to Specific Research Questions</vt:lpstr>
      <vt:lpstr>International Obesity Task Force Model</vt:lpstr>
      <vt:lpstr>CDC Multilevel Model for Obesity</vt:lpstr>
      <vt:lpstr>PowerPoint Presentation</vt:lpstr>
      <vt:lpstr>PowerPoint Presentation</vt:lpstr>
      <vt:lpstr>Models for Research in Context of Health Systems</vt:lpstr>
      <vt:lpstr>PowerPoint Presentation</vt:lpstr>
      <vt:lpstr>Models for Research in Context of Health Systems</vt:lpstr>
      <vt:lpstr>Barrier and Mediators of Equitable Health Care - Cooper, JGIM, 2002 </vt:lpstr>
      <vt:lpstr>PowerPoint Presentation</vt:lpstr>
      <vt:lpstr>Overview of Next 6 Weeks</vt:lpstr>
      <vt:lpstr>Questions?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Dehlendorf, Christine</cp:lastModifiedBy>
  <cp:revision>488</cp:revision>
  <dcterms:created xsi:type="dcterms:W3CDTF">2013-11-18T23:48:20Z</dcterms:created>
  <dcterms:modified xsi:type="dcterms:W3CDTF">2015-04-09T20:06:53Z</dcterms:modified>
</cp:coreProperties>
</file>