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sldIdLst>
    <p:sldId id="259" r:id="rId3"/>
    <p:sldId id="268" r:id="rId4"/>
    <p:sldId id="272" r:id="rId5"/>
    <p:sldId id="261" r:id="rId6"/>
    <p:sldId id="269" r:id="rId7"/>
    <p:sldId id="262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386" autoAdjust="0"/>
  </p:normalViewPr>
  <p:slideViewPr>
    <p:cSldViewPr>
      <p:cViewPr varScale="1">
        <p:scale>
          <a:sx n="71" d="100"/>
          <a:sy n="71" d="100"/>
        </p:scale>
        <p:origin x="-120" y="-1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6796D-49F1-4BD1-B0E8-7A56D1DE96F4}" type="datetimeFigureOut">
              <a:rPr lang="en-GB" smtClean="0"/>
              <a:t>9/10/14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8C0FF-3541-47D0-82CE-3BD30F301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2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4F80-5CAE-4239-9CE0-64EFB64A41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2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4320480" cy="1470025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432048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5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8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77FB3B-20DA-4D0E-BF16-8262B7156612}" type="datetime1">
              <a:rPr lang="en-US" smtClean="0"/>
              <a:pPr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63880" y="304800"/>
            <a:ext cx="4846320" cy="381000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2400" b="1" cap="all" baseline="0"/>
            </a:lvl1pPr>
            <a:lvl2pPr marL="228600" indent="0">
              <a:buNone/>
              <a:defRPr sz="2400" b="1"/>
            </a:lvl2pPr>
            <a:lvl3pPr marL="457200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4400" indent="0">
              <a:buNone/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63880" y="701040"/>
            <a:ext cx="4846320" cy="685800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5867400" y="533400"/>
            <a:ext cx="2438400" cy="2031326"/>
          </a:xfrm>
          <a:ln>
            <a:solidFill>
              <a:schemeClr val="bg1"/>
            </a:solidFill>
          </a:ln>
        </p:spPr>
        <p:txBody>
          <a:bodyPr tIns="9144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[Click to insert Logo / Brand Image]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581400" y="2819401"/>
            <a:ext cx="5257800" cy="350519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[insert your bio or company information]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76690" y="1642472"/>
            <a:ext cx="2483254" cy="3234328"/>
          </a:xfrm>
          <a:ln w="228600" cap="sq" cmpd="sng">
            <a:noFill/>
            <a:miter lim="800000"/>
          </a:ln>
        </p:spPr>
        <p:txBody>
          <a:bodyPr tIns="27432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[Click icon to insert photo]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43"/>
    </mc:Choice>
    <mc:Fallback xmlns="">
      <p:transition xmlns:p14="http://schemas.microsoft.com/office/powerpoint/2010/main" spd="slow" advTm="568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90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3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44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00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quesgen_logo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1385563" cy="5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320480" cy="1470025"/>
          </a:xfrm>
        </p:spPr>
        <p:txBody>
          <a:bodyPr/>
          <a:lstStyle/>
          <a:p>
            <a:r>
              <a:rPr lang="en-US" dirty="0" smtClean="0"/>
              <a:t>CARE Study Demonstration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08511"/>
            <a:ext cx="4320480" cy="17526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Mike Jarrett</a:t>
            </a:r>
          </a:p>
          <a:p>
            <a:r>
              <a:rPr lang="en-GB" dirty="0" smtClean="0">
                <a:latin typeface="+mj-lt"/>
              </a:rPr>
              <a:t>Sept 11, 2014</a:t>
            </a:r>
          </a:p>
        </p:txBody>
      </p:sp>
    </p:spTree>
    <p:extLst>
      <p:ext uri="{BB962C8B-B14F-4D97-AF65-F5344CB8AC3E}">
        <p14:creationId xmlns:p14="http://schemas.microsoft.com/office/powerpoint/2010/main" val="278693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ike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111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r>
              <a:rPr lang="en-US" baseline="0" dirty="0" smtClean="0"/>
              <a:t> Jarrett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President and CEO</a:t>
            </a:r>
          </a:p>
          <a:p>
            <a:r>
              <a:rPr lang="en-US" dirty="0" err="1" smtClean="0"/>
              <a:t>QuesGen</a:t>
            </a:r>
            <a:r>
              <a:rPr lang="en-US" dirty="0" smtClean="0"/>
              <a:t> Systems, Inc.</a:t>
            </a:r>
            <a:endParaRPr lang="en-US" dirty="0"/>
          </a:p>
        </p:txBody>
      </p:sp>
      <p:pic>
        <p:nvPicPr>
          <p:cNvPr id="6" name="Picture Placeholder 5" descr="quesgen_logo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" r="-1536"/>
          <a:stretch/>
        </p:blipFill>
        <p:spPr>
          <a:xfrm>
            <a:off x="3962400" y="609599"/>
            <a:ext cx="4495800" cy="1789327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CEO and Founder, </a:t>
            </a:r>
            <a:r>
              <a:rPr lang="en-US" dirty="0" err="1" smtClean="0"/>
              <a:t>QuesGen</a:t>
            </a:r>
            <a:r>
              <a:rPr lang="en-US" dirty="0" smtClean="0"/>
              <a:t> Systems, Inc.</a:t>
            </a:r>
          </a:p>
          <a:p>
            <a:r>
              <a:rPr lang="en-US" dirty="0" smtClean="0"/>
              <a:t>Since 2004, QuesGen has been has been providing academic research institutions a flexible, web-based solution for managing research data.  Over the last several years, we have been focused significantly on Traumatic Brain Injury.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have worked with leading investigators at </a:t>
            </a:r>
            <a:r>
              <a:rPr lang="en-US" baseline="0" dirty="0" smtClean="0"/>
              <a:t>UCSF</a:t>
            </a:r>
            <a:endParaRPr lang="en-US" dirty="0" smtClean="0"/>
          </a:p>
          <a:p>
            <a:r>
              <a:rPr lang="en-US" dirty="0" smtClean="0"/>
              <a:t>Working with One Mind for Research to develop a sharing model through their portal platform</a:t>
            </a:r>
          </a:p>
        </p:txBody>
      </p:sp>
    </p:spTree>
    <p:extLst>
      <p:ext uri="{BB962C8B-B14F-4D97-AF65-F5344CB8AC3E}">
        <p14:creationId xmlns:p14="http://schemas.microsoft.com/office/powerpoint/2010/main" val="21043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43"/>
    </mc:Choice>
    <mc:Fallback xmlns="">
      <p:transition xmlns:p14="http://schemas.microsoft.com/office/powerpoint/2010/main" spd="slow" advTm="568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UCSF Client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Airway Research Group</a:t>
            </a:r>
          </a:p>
          <a:p>
            <a:r>
              <a:rPr lang="en-US" dirty="0" err="1" smtClean="0"/>
              <a:t>Mesemchymal</a:t>
            </a:r>
            <a:r>
              <a:rPr lang="en-US" dirty="0" smtClean="0"/>
              <a:t> Stem Calls for ARDS (Start Study, Michael Matthey)</a:t>
            </a:r>
          </a:p>
          <a:p>
            <a:r>
              <a:rPr lang="en-US" dirty="0" smtClean="0"/>
              <a:t>Predictors of Sepsis in ED Arrivals (EARLI Study, Carolyn </a:t>
            </a:r>
            <a:r>
              <a:rPr lang="en-US" dirty="0" err="1" smtClean="0"/>
              <a:t>Calfee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Ovarian Aging (OVA Study, </a:t>
            </a:r>
            <a:r>
              <a:rPr lang="en-US" dirty="0" err="1" smtClean="0"/>
              <a:t>Marcelle</a:t>
            </a:r>
            <a:r>
              <a:rPr lang="en-US" dirty="0" smtClean="0"/>
              <a:t> Cedars)</a:t>
            </a:r>
          </a:p>
          <a:p>
            <a:r>
              <a:rPr lang="en-US" dirty="0" smtClean="0"/>
              <a:t>Transfusion Related Acute Lung Injury (TRALI Study, Pearl Toy)</a:t>
            </a:r>
          </a:p>
          <a:p>
            <a:r>
              <a:rPr lang="en-US" dirty="0" smtClean="0"/>
              <a:t>Differing Surgical Approaches for Hernias (Hobart Harris)</a:t>
            </a:r>
          </a:p>
          <a:p>
            <a:r>
              <a:rPr lang="en-US" dirty="0" smtClean="0"/>
              <a:t>Endometriosis Bank (Linda </a:t>
            </a:r>
            <a:r>
              <a:rPr lang="en-US" dirty="0" err="1" smtClean="0"/>
              <a:t>Giudice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Lung Transplant, Granuloma, Scleroderma (TIGRS Study)</a:t>
            </a:r>
          </a:p>
          <a:p>
            <a:r>
              <a:rPr lang="en-US" dirty="0" smtClean="0"/>
              <a:t>Victims of Violence Intervention (Wraparound, Rochelle Dicker)</a:t>
            </a:r>
          </a:p>
          <a:p>
            <a:r>
              <a:rPr lang="en-US" dirty="0" smtClean="0"/>
              <a:t>Multi-center study of TBI (TRACK-TBI, </a:t>
            </a:r>
            <a:r>
              <a:rPr lang="en-US" smtClean="0"/>
              <a:t>Geoff Manley)</a:t>
            </a:r>
            <a:endParaRPr lang="en-US" dirty="0" smtClean="0"/>
          </a:p>
          <a:p>
            <a:r>
              <a:rPr lang="en-US" dirty="0" smtClean="0"/>
              <a:t>Many Others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920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lvl="0"/>
            <a:r>
              <a:rPr lang="en-US" dirty="0"/>
              <a:t>CARE Study Data </a:t>
            </a:r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4" name="Content Placeholder 3" descr="SchemaPic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75" r="-41575"/>
          <a:stretch>
            <a:fillRect/>
          </a:stretch>
        </p:blipFill>
        <p:spPr>
          <a:xfrm>
            <a:off x="-684584" y="1052736"/>
            <a:ext cx="9577064" cy="5267016"/>
          </a:xfrm>
        </p:spPr>
      </p:pic>
    </p:spTree>
    <p:extLst>
      <p:ext uri="{BB962C8B-B14F-4D97-AF65-F5344CB8AC3E}">
        <p14:creationId xmlns:p14="http://schemas.microsoft.com/office/powerpoint/2010/main" val="308349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lvl="0"/>
            <a:r>
              <a:rPr lang="en-US" dirty="0"/>
              <a:t>CARE Study Data </a:t>
            </a:r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5" name="Content Placeholder 4" descr="CAREDataStructureTre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21" r="-50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557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Management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eCRFs</a:t>
            </a:r>
            <a:r>
              <a:rPr lang="en-US" dirty="0" smtClean="0"/>
              <a:t> are forms that are tracked for completion and correctness</a:t>
            </a:r>
          </a:p>
          <a:p>
            <a:r>
              <a:rPr lang="en-US" dirty="0" smtClean="0"/>
              <a:t>CRFs can be collected into Milestones (e.g. Baseline Milestone, Injury Milestone)</a:t>
            </a:r>
          </a:p>
          <a:p>
            <a:r>
              <a:rPr lang="en-US" dirty="0" smtClean="0"/>
              <a:t>Rules can be implemented to ensure that elements are complete and correct</a:t>
            </a:r>
          </a:p>
          <a:p>
            <a:r>
              <a:rPr lang="en-US" dirty="0" smtClean="0"/>
              <a:t>Coordinating center can review progress and provide reminders to complete forms and milestones on a timely basis</a:t>
            </a:r>
          </a:p>
          <a:p>
            <a:r>
              <a:rPr lang="en-US" dirty="0" smtClean="0"/>
              <a:t>Each site will see only their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n-US" dirty="0" smtClean="0"/>
              <a:t>More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</a:t>
            </a:r>
            <a:br>
              <a:rPr lang="en-US" dirty="0" smtClean="0"/>
            </a:br>
            <a:r>
              <a:rPr lang="en-US" dirty="0" smtClean="0"/>
              <a:t>Mike Jarrett</a:t>
            </a:r>
            <a:br>
              <a:rPr lang="en-US" dirty="0" smtClean="0"/>
            </a:br>
            <a:r>
              <a:rPr lang="en-US" dirty="0" smtClean="0"/>
              <a:t>415-738-8452</a:t>
            </a:r>
            <a:br>
              <a:rPr lang="en-US" dirty="0" smtClean="0"/>
            </a:br>
            <a:r>
              <a:rPr lang="en-US" dirty="0" err="1" smtClean="0"/>
              <a:t>mike.jarrett@quesgen.com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9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esGenMedTemplate">
  <a:themeElements>
    <a:clrScheme name="Custom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BBC"/>
      </a:accent1>
      <a:accent2>
        <a:srgbClr val="1DB0BC"/>
      </a:accent2>
      <a:accent3>
        <a:srgbClr val="FFEA1B"/>
      </a:accent3>
      <a:accent4>
        <a:srgbClr val="6FE4DA"/>
      </a:accent4>
      <a:accent5>
        <a:srgbClr val="38AEE7"/>
      </a:accent5>
      <a:accent6>
        <a:srgbClr val="1DBC89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585AF72-5527-4026-BA95-E7EC3150AF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QuesGenMedTemplate.potx</Template>
  <TotalTime>562</TotalTime>
  <Words>273</Words>
  <Application>Microsoft Macintosh PowerPoint</Application>
  <PresentationFormat>On-screen Show (4:3)</PresentationFormat>
  <Paragraphs>34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QuesGenMedTemplate</vt:lpstr>
      <vt:lpstr>CARE Study Demonstration</vt:lpstr>
      <vt:lpstr>PowerPoint Presentation</vt:lpstr>
      <vt:lpstr>UCSF Client Studies</vt:lpstr>
      <vt:lpstr>CARE Study Data Structure</vt:lpstr>
      <vt:lpstr>CARE Study Data Structure</vt:lpstr>
      <vt:lpstr>Study Management Concepts</vt:lpstr>
      <vt:lpstr>More Information?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</dc:title>
  <dc:creator/>
  <cp:keywords/>
  <cp:lastModifiedBy>Michael Jarrett</cp:lastModifiedBy>
  <cp:revision>21</cp:revision>
  <dcterms:modified xsi:type="dcterms:W3CDTF">2014-09-11T06:09:06Z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TC027011519991</vt:lpwstr>
  </property>
</Properties>
</file>