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60"/>
  </p:notesMasterIdLst>
  <p:handoutMasterIdLst>
    <p:handoutMasterId r:id="rId61"/>
  </p:handoutMasterIdLst>
  <p:sldIdLst>
    <p:sldId id="297" r:id="rId2"/>
    <p:sldId id="298" r:id="rId3"/>
    <p:sldId id="358" r:id="rId4"/>
    <p:sldId id="299" r:id="rId5"/>
    <p:sldId id="329" r:id="rId6"/>
    <p:sldId id="300" r:id="rId7"/>
    <p:sldId id="351" r:id="rId8"/>
    <p:sldId id="301" r:id="rId9"/>
    <p:sldId id="322" r:id="rId10"/>
    <p:sldId id="386" r:id="rId11"/>
    <p:sldId id="330" r:id="rId12"/>
    <p:sldId id="347" r:id="rId13"/>
    <p:sldId id="359" r:id="rId14"/>
    <p:sldId id="373" r:id="rId15"/>
    <p:sldId id="376" r:id="rId16"/>
    <p:sldId id="388" r:id="rId17"/>
    <p:sldId id="348" r:id="rId18"/>
    <p:sldId id="303" r:id="rId19"/>
    <p:sldId id="324" r:id="rId20"/>
    <p:sldId id="363" r:id="rId21"/>
    <p:sldId id="325" r:id="rId22"/>
    <p:sldId id="372" r:id="rId23"/>
    <p:sldId id="320" r:id="rId24"/>
    <p:sldId id="352" r:id="rId25"/>
    <p:sldId id="366" r:id="rId26"/>
    <p:sldId id="356" r:id="rId27"/>
    <p:sldId id="374" r:id="rId28"/>
    <p:sldId id="375" r:id="rId29"/>
    <p:sldId id="312" r:id="rId30"/>
    <p:sldId id="313" r:id="rId31"/>
    <p:sldId id="314" r:id="rId32"/>
    <p:sldId id="315" r:id="rId33"/>
    <p:sldId id="333" r:id="rId34"/>
    <p:sldId id="354" r:id="rId35"/>
    <p:sldId id="334" r:id="rId36"/>
    <p:sldId id="335" r:id="rId37"/>
    <p:sldId id="353" r:id="rId38"/>
    <p:sldId id="355" r:id="rId39"/>
    <p:sldId id="377" r:id="rId40"/>
    <p:sldId id="378" r:id="rId41"/>
    <p:sldId id="344" r:id="rId42"/>
    <p:sldId id="326" r:id="rId43"/>
    <p:sldId id="327" r:id="rId44"/>
    <p:sldId id="316" r:id="rId45"/>
    <p:sldId id="380" r:id="rId46"/>
    <p:sldId id="379" r:id="rId47"/>
    <p:sldId id="381" r:id="rId48"/>
    <p:sldId id="385" r:id="rId49"/>
    <p:sldId id="382" r:id="rId50"/>
    <p:sldId id="383" r:id="rId51"/>
    <p:sldId id="331" r:id="rId52"/>
    <p:sldId id="384" r:id="rId53"/>
    <p:sldId id="318" r:id="rId54"/>
    <p:sldId id="357" r:id="rId55"/>
    <p:sldId id="369" r:id="rId56"/>
    <p:sldId id="370" r:id="rId57"/>
    <p:sldId id="371" r:id="rId58"/>
    <p:sldId id="387" r:id="rId59"/>
  </p:sldIdLst>
  <p:sldSz cx="9144000" cy="6858000" type="letter"/>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293" autoAdjust="0"/>
  </p:normalViewPr>
  <p:slideViewPr>
    <p:cSldViewPr>
      <p:cViewPr varScale="1">
        <p:scale>
          <a:sx n="83" d="100"/>
          <a:sy n="83" d="100"/>
        </p:scale>
        <p:origin x="342" y="96"/>
      </p:cViewPr>
      <p:guideLst>
        <p:guide orient="horz" pos="2160"/>
        <p:guide pos="2880"/>
      </p:guideLst>
    </p:cSldViewPr>
  </p:slideViewPr>
  <p:outlineViewPr>
    <p:cViewPr>
      <p:scale>
        <a:sx n="33" d="100"/>
        <a:sy n="33" d="100"/>
      </p:scale>
      <p:origin x="0" y="44952"/>
    </p:cViewPr>
  </p:outlineViewPr>
  <p:notesTextViewPr>
    <p:cViewPr>
      <p:scale>
        <a:sx n="100" d="100"/>
        <a:sy n="100" d="100"/>
      </p:scale>
      <p:origin x="0" y="0"/>
    </p:cViewPr>
  </p:notesTextViewPr>
  <p:sorterViewPr>
    <p:cViewPr>
      <p:scale>
        <a:sx n="100" d="100"/>
        <a:sy n="100" d="100"/>
      </p:scale>
      <p:origin x="0" y="14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90DFBE4-844D-434F-8168-6B3338A5947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38915" name="Rectangle 3">
            <a:extLst>
              <a:ext uri="{FF2B5EF4-FFF2-40B4-BE49-F238E27FC236}">
                <a16:creationId xmlns:a16="http://schemas.microsoft.com/office/drawing/2014/main" id="{4F12FA05-0AAB-4946-B417-1BBDD51BDB31}"/>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38916" name="Rectangle 4">
            <a:extLst>
              <a:ext uri="{FF2B5EF4-FFF2-40B4-BE49-F238E27FC236}">
                <a16:creationId xmlns:a16="http://schemas.microsoft.com/office/drawing/2014/main" id="{6377E454-2324-4FD7-94F4-07AFC18626AA}"/>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38917" name="Rectangle 5">
            <a:extLst>
              <a:ext uri="{FF2B5EF4-FFF2-40B4-BE49-F238E27FC236}">
                <a16:creationId xmlns:a16="http://schemas.microsoft.com/office/drawing/2014/main" id="{544BAEA9-061B-4909-AD59-0BA610EEBE63}"/>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9F0454B-8F66-4811-82F5-25E7A35E96FD}" type="slidenum">
              <a:rPr lang="en-US" altLang="en-US"/>
              <a:pPr/>
              <a:t>‹#›</a:t>
            </a:fld>
            <a:endParaRPr lang="en-US" altLang="en-US"/>
          </a:p>
        </p:txBody>
      </p:sp>
    </p:spTree>
    <p:extLst>
      <p:ext uri="{BB962C8B-B14F-4D97-AF65-F5344CB8AC3E}">
        <p14:creationId xmlns:p14="http://schemas.microsoft.com/office/powerpoint/2010/main" val="1496864730"/>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9-19T06:45:13.684"/>
    </inkml:context>
    <inkml:brush xml:id="br0">
      <inkml:brushProperty name="width" value="0.1" units="cm"/>
      <inkml:brushProperty name="height" value="0.1" units="cm"/>
      <inkml:brushProperty name="color" value="#333333"/>
    </inkml:brush>
  </inkml:definitions>
  <inkml:trace contextRef="#ctx0" brushRef="#br0">944 0 144,'-68'60'88,"0"-5"-88,1 11 0,-1-6 240,-8 0-240,8 0-192,0 6 192,-7-5 104,-1 5-16,-37 36-88,7-12-8,16-12-455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A186DA1-D11B-44F3-BEBD-BFB62047C17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19459" name="Rectangle 3">
            <a:extLst>
              <a:ext uri="{FF2B5EF4-FFF2-40B4-BE49-F238E27FC236}">
                <a16:creationId xmlns:a16="http://schemas.microsoft.com/office/drawing/2014/main" id="{427F13FE-4615-4F60-AF54-04DE1A6E02CC}"/>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15364" name="Rectangle 4">
            <a:extLst>
              <a:ext uri="{FF2B5EF4-FFF2-40B4-BE49-F238E27FC236}">
                <a16:creationId xmlns:a16="http://schemas.microsoft.com/office/drawing/2014/main" id="{5DDA3711-7101-4C7D-B0EB-67EACCED892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461" name="Rectangle 5">
            <a:extLst>
              <a:ext uri="{FF2B5EF4-FFF2-40B4-BE49-F238E27FC236}">
                <a16:creationId xmlns:a16="http://schemas.microsoft.com/office/drawing/2014/main" id="{854FF8BF-EFEB-439D-83AA-9485D30FFF6B}"/>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a:extLst>
              <a:ext uri="{FF2B5EF4-FFF2-40B4-BE49-F238E27FC236}">
                <a16:creationId xmlns:a16="http://schemas.microsoft.com/office/drawing/2014/main" id="{3C86E150-0B00-44AA-897A-C3D8B0F52E9D}"/>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19463" name="Rectangle 7">
            <a:extLst>
              <a:ext uri="{FF2B5EF4-FFF2-40B4-BE49-F238E27FC236}">
                <a16:creationId xmlns:a16="http://schemas.microsoft.com/office/drawing/2014/main" id="{98AA6AFC-E048-4EC0-B8B8-2C042852987D}"/>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A886501-BDEB-4767-A501-69751EF3A061}" type="slidenum">
              <a:rPr lang="en-US" altLang="en-US"/>
              <a:pPr/>
              <a:t>‹#›</a:t>
            </a:fld>
            <a:endParaRPr lang="en-US" altLang="en-US"/>
          </a:p>
        </p:txBody>
      </p:sp>
    </p:spTree>
    <p:extLst>
      <p:ext uri="{BB962C8B-B14F-4D97-AF65-F5344CB8AC3E}">
        <p14:creationId xmlns:p14="http://schemas.microsoft.com/office/powerpoint/2010/main" val="325880751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DB5E5DB4-39A4-42A5-A0BE-DDE06E4A8FA8}"/>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D145744-D4E8-4BB8-ABF1-A00E1E9A428C}" type="slidenum">
              <a:rPr lang="en-US" altLang="en-US" sz="1200"/>
              <a:pPr/>
              <a:t>1</a:t>
            </a:fld>
            <a:endParaRPr lang="en-US" altLang="en-US" sz="1200"/>
          </a:p>
        </p:txBody>
      </p:sp>
      <p:sp>
        <p:nvSpPr>
          <p:cNvPr id="17410" name="Rectangle 2">
            <a:extLst>
              <a:ext uri="{FF2B5EF4-FFF2-40B4-BE49-F238E27FC236}">
                <a16:creationId xmlns:a16="http://schemas.microsoft.com/office/drawing/2014/main" id="{6613771F-0918-41CC-9838-4C5A0BEA377A}"/>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8C58F8B5-DEBA-4278-9E68-CC21534DC982}"/>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F987A530-1D8E-47F5-BE32-539246AA5094}"/>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72BDB46-6D20-4A68-A4A2-462525C19A9D}" type="slidenum">
              <a:rPr lang="en-US" altLang="en-US" sz="1200"/>
              <a:pPr/>
              <a:t>12</a:t>
            </a:fld>
            <a:endParaRPr lang="en-US" altLang="en-US" sz="1200"/>
          </a:p>
        </p:txBody>
      </p:sp>
      <p:sp>
        <p:nvSpPr>
          <p:cNvPr id="38914" name="Rectangle 2">
            <a:extLst>
              <a:ext uri="{FF2B5EF4-FFF2-40B4-BE49-F238E27FC236}">
                <a16:creationId xmlns:a16="http://schemas.microsoft.com/office/drawing/2014/main" id="{B5BB0C90-31AB-410E-8561-6569C1F5AD7A}"/>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14D6FF41-9DED-4914-AEDD-EB9C05CC6016}"/>
              </a:ext>
            </a:extLst>
          </p:cNvPr>
          <p:cNvSpPr>
            <a:spLocks noGrp="1" noChangeArrowheads="1"/>
          </p:cNvSpPr>
          <p:nvPr>
            <p:ph type="body" idx="1"/>
          </p:nvPr>
        </p:nvSpPr>
        <p:spPr>
          <a:xfrm>
            <a:off x="685800" y="4343400"/>
            <a:ext cx="54864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TN created this course and started teaching it in 1989.  I was an ED attending at SFGH when I took it in 1999.  It was a revelation to someone frustrated with the lack of rigorous, quantitative thinking in clinical medicine.</a:t>
            </a:r>
          </a:p>
        </p:txBody>
      </p:sp>
      <p:sp>
        <p:nvSpPr>
          <p:cNvPr id="4" name="Slide Number Placeholder 3"/>
          <p:cNvSpPr>
            <a:spLocks noGrp="1"/>
          </p:cNvSpPr>
          <p:nvPr>
            <p:ph type="sldNum" sz="quarter" idx="10"/>
          </p:nvPr>
        </p:nvSpPr>
        <p:spPr/>
        <p:txBody>
          <a:bodyPr/>
          <a:lstStyle/>
          <a:p>
            <a:fld id="{7A886501-BDEB-4767-A501-69751EF3A061}" type="slidenum">
              <a:rPr lang="en-US" altLang="en-US" smtClean="0"/>
              <a:pPr/>
              <a:t>14</a:t>
            </a:fld>
            <a:endParaRPr lang="en-US" altLang="en-US"/>
          </a:p>
        </p:txBody>
      </p:sp>
    </p:spTree>
    <p:extLst>
      <p:ext uri="{BB962C8B-B14F-4D97-AF65-F5344CB8AC3E}">
        <p14:creationId xmlns:p14="http://schemas.microsoft.com/office/powerpoint/2010/main" val="422049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TN created this course and started teaching it in 1989.  I was an ED attending at SFGH when I took it in 1999.  It was a revelation to someone frustrated with the lack of rigorous, quantitative thinking in clinical medicine.</a:t>
            </a:r>
          </a:p>
        </p:txBody>
      </p:sp>
      <p:sp>
        <p:nvSpPr>
          <p:cNvPr id="4" name="Slide Number Placeholder 3"/>
          <p:cNvSpPr>
            <a:spLocks noGrp="1"/>
          </p:cNvSpPr>
          <p:nvPr>
            <p:ph type="sldNum" sz="quarter" idx="10"/>
          </p:nvPr>
        </p:nvSpPr>
        <p:spPr/>
        <p:txBody>
          <a:bodyPr/>
          <a:lstStyle/>
          <a:p>
            <a:fld id="{7A886501-BDEB-4767-A501-69751EF3A061}" type="slidenum">
              <a:rPr lang="en-US" altLang="en-US" smtClean="0"/>
              <a:pPr/>
              <a:t>15</a:t>
            </a:fld>
            <a:endParaRPr lang="en-US" altLang="en-US"/>
          </a:p>
        </p:txBody>
      </p:sp>
    </p:spTree>
    <p:extLst>
      <p:ext uri="{BB962C8B-B14F-4D97-AF65-F5344CB8AC3E}">
        <p14:creationId xmlns:p14="http://schemas.microsoft.com/office/powerpoint/2010/main" val="3940429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Times New Roman" charset="0"/>
                <a:ea typeface="MS PGothic" panose="020B0600070205080204" pitchFamily="34" charset="-128"/>
                <a:cs typeface="ＭＳ Ｐゴシック" charset="-128"/>
              </a:rPr>
              <a:t> In common speech, prediction involves using information that is available now to evaluate the likelihood of an uncertain event in the future. In epidemiology and biostatistics, “prediction” includes using available information not only to predict the future but also to estimate the probability of a state or condition that already exists but is difficult or expensive to measure by other means. In public health and clinical practice, diagnostic tests are used to estimate the probability of prevalent disease and risk prediction models (or “rules”) are used to evaluate the likelihood of some future event. In the first part of this course, we will cover how to interpret the metrics used to describe the performance of diagnostic tests and risk prediction models.</a:t>
            </a:r>
            <a:endParaRPr lang="en-US" altLang="en-US" dirty="0">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A886501-BDEB-4767-A501-69751EF3A061}" type="slidenum">
              <a:rPr lang="en-US" altLang="en-US" smtClean="0"/>
              <a:pPr/>
              <a:t>16</a:t>
            </a:fld>
            <a:endParaRPr lang="en-US" altLang="en-US"/>
          </a:p>
        </p:txBody>
      </p:sp>
    </p:spTree>
    <p:extLst>
      <p:ext uri="{BB962C8B-B14F-4D97-AF65-F5344CB8AC3E}">
        <p14:creationId xmlns:p14="http://schemas.microsoft.com/office/powerpoint/2010/main" val="1223193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4A4E7378-1100-465E-A4D1-CCC0722AE849}"/>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189AABE-35B6-4965-B5A2-1E971568355C}" type="slidenum">
              <a:rPr lang="en-US" altLang="en-US" sz="1200"/>
              <a:pPr/>
              <a:t>17</a:t>
            </a:fld>
            <a:endParaRPr lang="en-US" altLang="en-US" sz="1200"/>
          </a:p>
        </p:txBody>
      </p:sp>
      <p:sp>
        <p:nvSpPr>
          <p:cNvPr id="41986" name="Rectangle 2">
            <a:extLst>
              <a:ext uri="{FF2B5EF4-FFF2-40B4-BE49-F238E27FC236}">
                <a16:creationId xmlns:a16="http://schemas.microsoft.com/office/drawing/2014/main" id="{88151A75-98C7-4FC6-818F-51382F5AD046}"/>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3599B800-F2FF-4BAE-A55E-2A946F2DA774}"/>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200" b="0" i="0" kern="1200" dirty="0">
                <a:solidFill>
                  <a:schemeClr val="tx1"/>
                </a:solidFill>
                <a:effectLst/>
                <a:latin typeface="Times New Roman" charset="0"/>
                <a:ea typeface="MS PGothic" panose="020B0600070205080204" pitchFamily="34" charset="-128"/>
                <a:cs typeface="ＭＳ Ｐゴシック" charset="-128"/>
              </a:rPr>
              <a:t> In common speech, prediction involves using information that is available now to evaluate the likelihood of an uncertain event in the future. In epidemiology and biostatistics, “prediction” includes using available information not only to predict the future but also to estimate the probability of a state or condition that already exists but is difficult or expensive to measure by other means. In public health and clinical practice, diagnostic tests are used to estimate the probability of prevalent disease and risk prediction models (or “rules”) are used to evaluate the likelihood of some future event. In the first part of this course, we will cover how to interpret the metrics used to describe the performance of diagnostic tests and risk prediction models.</a:t>
            </a:r>
            <a:endParaRPr lang="en-US" altLang="en-US" dirty="0">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04856EF2-5239-4233-98DF-6706F9CE6780}"/>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876FD3E-4CCB-4AFE-8B26-B429953B15E0}" type="slidenum">
              <a:rPr lang="en-US" altLang="en-US" sz="1200"/>
              <a:pPr/>
              <a:t>18</a:t>
            </a:fld>
            <a:endParaRPr lang="en-US" altLang="en-US" sz="1200"/>
          </a:p>
        </p:txBody>
      </p:sp>
      <p:sp>
        <p:nvSpPr>
          <p:cNvPr id="44034" name="Rectangle 2">
            <a:extLst>
              <a:ext uri="{FF2B5EF4-FFF2-40B4-BE49-F238E27FC236}">
                <a16:creationId xmlns:a16="http://schemas.microsoft.com/office/drawing/2014/main" id="{23CD35F3-91BE-4411-94BC-976F1C5F47F9}"/>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9FC24427-F795-4FD8-A87C-2C96EF6C5B54}"/>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Diagnosis is naming a patient’s illness.  We assign names to distinct illnesses, just as we name distinct animals, vegetables, minerals, cloud formations, personality types, ….  So we can talk about them and maybe study them.   Two distinct diseases can have the same treatment;  other distinct diseases have no treatment; and yes, some distinct diseases have distinct treatments.   But, assigning a disease name to a patient’s illness doesn’t necessarily imply a treatment decision.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E141CBA3-E8DD-42E7-93C7-F9E36FE72BBF}"/>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F86527C-04D0-4A97-B0E7-5A9E0171F599}" type="slidenum">
              <a:rPr lang="en-US" altLang="en-US" sz="1200"/>
              <a:pPr/>
              <a:t>19</a:t>
            </a:fld>
            <a:endParaRPr lang="en-US" altLang="en-US" sz="1200"/>
          </a:p>
        </p:txBody>
      </p:sp>
      <p:sp>
        <p:nvSpPr>
          <p:cNvPr id="46082" name="Rectangle 2">
            <a:extLst>
              <a:ext uri="{FF2B5EF4-FFF2-40B4-BE49-F238E27FC236}">
                <a16:creationId xmlns:a16="http://schemas.microsoft.com/office/drawing/2014/main" id="{4054890E-BB93-43B5-A120-39A5FE15CFB0}"/>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0B27B097-4998-4B23-9952-AA5288A5DB9D}"/>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a:p>
            <a:r>
              <a:rPr lang="en-US" sz="1200" kern="1200" dirty="0">
                <a:solidFill>
                  <a:schemeClr val="tx1"/>
                </a:solidFill>
                <a:effectLst/>
                <a:latin typeface="Times New Roman" charset="0"/>
                <a:ea typeface="MS PGothic" panose="020B0600070205080204" pitchFamily="34" charset="-128"/>
                <a:cs typeface="ＭＳ Ｐゴシック" charset="-128"/>
              </a:rPr>
              <a:t>The cognitive process of diagnosis involves integrating information from history, observation, exam, and testing using an ill-defined combination of knowledge, experience, pattern recognition, and intuition to name a patient’s illness.   We won’t be talking about this cognitive process and the errors to which it is prone until the last lecture.</a:t>
            </a:r>
            <a:endParaRPr lang="en-US" altLang="en-US" dirty="0">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D2A18BB5-4051-4A5D-81F5-D70772C9236E}"/>
              </a:ext>
            </a:extLst>
          </p:cNvPr>
          <p:cNvSpPr>
            <a:spLocks noGrp="1" noRot="1" noChangeAspect="1"/>
          </p:cNvSpPr>
          <p:nvPr>
            <p:ph type="sldImg"/>
          </p:nvPr>
        </p:nvSpPr>
        <p:spPr>
          <a:ln/>
        </p:spPr>
      </p:sp>
      <p:sp>
        <p:nvSpPr>
          <p:cNvPr id="48130" name="Notes Placeholder 2">
            <a:extLst>
              <a:ext uri="{FF2B5EF4-FFF2-40B4-BE49-F238E27FC236}">
                <a16:creationId xmlns:a16="http://schemas.microsoft.com/office/drawing/2014/main" id="{E2732EA8-C1EB-4FA5-BBB5-4821DEDFC21B}"/>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Nothing special about clinical medicine.  Need to make a decision, uncertainty about a current state or future outcome, can get additional information (at a cost) and refine probabilities.  Should you test or just make the best decision you can without testing?  Should an oil wildcatter pay for seismic soundings to help decide whether to drill before his option runs out?  (</a:t>
            </a:r>
            <a:r>
              <a:rPr lang="en-US" altLang="en-US" dirty="0" err="1">
                <a:latin typeface="Times New Roman" panose="02020603050405020304" pitchFamily="18" charset="0"/>
              </a:rPr>
              <a:t>Raiffa</a:t>
            </a:r>
            <a:r>
              <a:rPr lang="en-US" altLang="en-US" dirty="0">
                <a:latin typeface="Times New Roman" panose="02020603050405020304" pitchFamily="18" charset="0"/>
              </a:rPr>
              <a:t> 1968)</a:t>
            </a:r>
          </a:p>
        </p:txBody>
      </p:sp>
      <p:sp>
        <p:nvSpPr>
          <p:cNvPr id="48131" name="Slide Number Placeholder 3">
            <a:extLst>
              <a:ext uri="{FF2B5EF4-FFF2-40B4-BE49-F238E27FC236}">
                <a16:creationId xmlns:a16="http://schemas.microsoft.com/office/drawing/2014/main" id="{8DF3EAF6-7448-405C-BA88-1301524B4FCA}"/>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605A1F6-766A-433F-98EF-C2C7E748039C}" type="slidenum">
              <a:rPr lang="en-US" altLang="en-US" sz="1200"/>
              <a:pPr/>
              <a:t>20</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F8C3F8C1-08E7-43E4-ABB2-1E8B2F8A1A21}"/>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9D2B7B1-1338-4293-B27F-A45035FC9D3B}" type="slidenum">
              <a:rPr lang="en-US" altLang="en-US" sz="1200"/>
              <a:pPr/>
              <a:t>21</a:t>
            </a:fld>
            <a:endParaRPr lang="en-US" altLang="en-US" sz="1200"/>
          </a:p>
        </p:txBody>
      </p:sp>
      <p:sp>
        <p:nvSpPr>
          <p:cNvPr id="56322" name="Rectangle 2">
            <a:extLst>
              <a:ext uri="{FF2B5EF4-FFF2-40B4-BE49-F238E27FC236}">
                <a16:creationId xmlns:a16="http://schemas.microsoft.com/office/drawing/2014/main" id="{9B22FABD-FD21-457C-9913-0E4665F3A3F5}"/>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64B78E04-C5FD-4B4D-B5F5-6320B8F41FFB}"/>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a:extLst>
              <a:ext uri="{FF2B5EF4-FFF2-40B4-BE49-F238E27FC236}">
                <a16:creationId xmlns:a16="http://schemas.microsoft.com/office/drawing/2014/main" id="{A07A72D6-6260-40BD-87FB-98B477574E18}"/>
              </a:ext>
            </a:extLst>
          </p:cNvPr>
          <p:cNvSpPr>
            <a:spLocks noGrp="1" noRot="1" noChangeAspect="1"/>
          </p:cNvSpPr>
          <p:nvPr>
            <p:ph type="sldImg"/>
          </p:nvPr>
        </p:nvSpPr>
        <p:spPr>
          <a:ln/>
        </p:spPr>
      </p:sp>
      <p:sp>
        <p:nvSpPr>
          <p:cNvPr id="112642" name="Notes Placeholder 2">
            <a:extLst>
              <a:ext uri="{FF2B5EF4-FFF2-40B4-BE49-F238E27FC236}">
                <a16:creationId xmlns:a16="http://schemas.microsoft.com/office/drawing/2014/main" id="{D4E7F3D8-2F0E-4627-B078-E991B6E9E2CA}"/>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Next week, we will learn that the difference between 3 &amp; 1 is “B”, and the difference between 2 &amp; 4 is “C”.</a:t>
            </a:r>
          </a:p>
        </p:txBody>
      </p:sp>
      <p:sp>
        <p:nvSpPr>
          <p:cNvPr id="112643" name="Slide Number Placeholder 3">
            <a:extLst>
              <a:ext uri="{FF2B5EF4-FFF2-40B4-BE49-F238E27FC236}">
                <a16:creationId xmlns:a16="http://schemas.microsoft.com/office/drawing/2014/main" id="{40C7E57C-45DF-4D70-8273-3268F7609F77}"/>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F6062260-262B-448F-8271-DA0F51C566C5}" type="slidenum">
              <a:rPr lang="en-US" altLang="en-US" sz="1200"/>
              <a:pPr/>
              <a:t>22</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399418F2-F5D6-4456-BD67-9334DB929180}"/>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F23D10FF-A297-493B-ACB5-E0A7EC11813C}" type="slidenum">
              <a:rPr lang="en-US" altLang="en-US" sz="1200"/>
              <a:pPr/>
              <a:t>2</a:t>
            </a:fld>
            <a:endParaRPr lang="en-US" altLang="en-US" sz="1200"/>
          </a:p>
        </p:txBody>
      </p:sp>
      <p:sp>
        <p:nvSpPr>
          <p:cNvPr id="19458" name="Rectangle 2">
            <a:extLst>
              <a:ext uri="{FF2B5EF4-FFF2-40B4-BE49-F238E27FC236}">
                <a16:creationId xmlns:a16="http://schemas.microsoft.com/office/drawing/2014/main" id="{3A3FE5C2-78FD-4182-B0BE-A6006A7667AF}"/>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B942BF0A-CFCE-4D14-829E-8AE050DC7EAD}"/>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C645BBBE-7ABE-4426-B417-03322F84666A}"/>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B50EC9A-863F-4F42-B29D-1BA1A92B6F7E}" type="slidenum">
              <a:rPr lang="en-US" altLang="en-US" sz="1200"/>
              <a:pPr/>
              <a:t>23</a:t>
            </a:fld>
            <a:endParaRPr lang="en-US" altLang="en-US" sz="1200"/>
          </a:p>
        </p:txBody>
      </p:sp>
      <p:sp>
        <p:nvSpPr>
          <p:cNvPr id="58370" name="Rectangle 2">
            <a:extLst>
              <a:ext uri="{FF2B5EF4-FFF2-40B4-BE49-F238E27FC236}">
                <a16:creationId xmlns:a16="http://schemas.microsoft.com/office/drawing/2014/main" id="{EFF8B18B-1BE9-48B3-A7B0-56746B608826}"/>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2FED79EC-5FA7-4E92-96C5-550793257777}"/>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D9D3A853-0CED-408E-A545-61C2DBF7E53A}"/>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CC8C528B-8DD4-4413-A8B0-5631949FE289}" type="slidenum">
              <a:rPr lang="en-US" altLang="en-US" sz="1200"/>
              <a:pPr/>
              <a:t>25</a:t>
            </a:fld>
            <a:endParaRPr lang="en-US" altLang="en-US" sz="1200"/>
          </a:p>
        </p:txBody>
      </p:sp>
      <p:sp>
        <p:nvSpPr>
          <p:cNvPr id="61442" name="Rectangle 2">
            <a:extLst>
              <a:ext uri="{FF2B5EF4-FFF2-40B4-BE49-F238E27FC236}">
                <a16:creationId xmlns:a16="http://schemas.microsoft.com/office/drawing/2014/main" id="{252E9EC9-35FF-427F-B272-5138715986CD}"/>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C767EC25-6D7A-40AC-B2F0-324FFB77E104}"/>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E894DF98-EA87-41FC-B03A-63ED0231E29F}"/>
              </a:ext>
            </a:extLst>
          </p:cNvPr>
          <p:cNvSpPr>
            <a:spLocks noGrp="1" noRot="1" noChangeAspect="1"/>
          </p:cNvSpPr>
          <p:nvPr>
            <p:ph type="sldImg"/>
          </p:nvPr>
        </p:nvSpPr>
        <p:spPr>
          <a:ln/>
        </p:spPr>
      </p:sp>
      <p:sp>
        <p:nvSpPr>
          <p:cNvPr id="66562" name="Notes Placeholder 2">
            <a:extLst>
              <a:ext uri="{FF2B5EF4-FFF2-40B4-BE49-F238E27FC236}">
                <a16:creationId xmlns:a16="http://schemas.microsoft.com/office/drawing/2014/main" id="{AD590C83-2159-48A1-B035-B56B05B7D77E}"/>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
        <p:nvSpPr>
          <p:cNvPr id="66563" name="Slide Number Placeholder 3">
            <a:extLst>
              <a:ext uri="{FF2B5EF4-FFF2-40B4-BE49-F238E27FC236}">
                <a16:creationId xmlns:a16="http://schemas.microsoft.com/office/drawing/2014/main" id="{AE5AB08E-93C2-41D0-97B2-C7C4043169CA}"/>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570D87C-8E97-469E-93F1-DF8226899F16}" type="slidenum">
              <a:rPr lang="en-US" altLang="en-US" sz="1200"/>
              <a:pPr/>
              <a:t>28</a:t>
            </a:fld>
            <a:endParaRPr lang="en-US" altLang="en-US" sz="1200"/>
          </a:p>
        </p:txBody>
      </p:sp>
    </p:spTree>
    <p:extLst>
      <p:ext uri="{BB962C8B-B14F-4D97-AF65-F5344CB8AC3E}">
        <p14:creationId xmlns:p14="http://schemas.microsoft.com/office/powerpoint/2010/main" val="3471492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18B3EC70-0F17-45E5-B934-029763A882A1}"/>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6176F91C-F72E-43F0-A49D-4F1ED2F49F23}" type="slidenum">
              <a:rPr lang="en-US" altLang="en-US" sz="1200"/>
              <a:pPr/>
              <a:t>29</a:t>
            </a:fld>
            <a:endParaRPr lang="en-US" altLang="en-US" sz="1200"/>
          </a:p>
        </p:txBody>
      </p:sp>
      <p:sp>
        <p:nvSpPr>
          <p:cNvPr id="72706" name="Rectangle 2">
            <a:extLst>
              <a:ext uri="{FF2B5EF4-FFF2-40B4-BE49-F238E27FC236}">
                <a16:creationId xmlns:a16="http://schemas.microsoft.com/office/drawing/2014/main" id="{5EA57FF2-8AB6-4A78-8238-62D28BDE04D4}"/>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150F9851-EB74-4C73-A506-5958E63C1657}"/>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FB647018-7050-418F-B12B-42374BAD904D}"/>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FA88E4AE-5139-4325-ADC9-733B4F847B9B}" type="slidenum">
              <a:rPr lang="en-US" altLang="en-US" sz="1200"/>
              <a:pPr/>
              <a:t>30</a:t>
            </a:fld>
            <a:endParaRPr lang="en-US" altLang="en-US" sz="1200"/>
          </a:p>
        </p:txBody>
      </p:sp>
      <p:sp>
        <p:nvSpPr>
          <p:cNvPr id="74754" name="Rectangle 2">
            <a:extLst>
              <a:ext uri="{FF2B5EF4-FFF2-40B4-BE49-F238E27FC236}">
                <a16:creationId xmlns:a16="http://schemas.microsoft.com/office/drawing/2014/main" id="{952DC0F8-1FA7-4F73-BAC9-B7FEA07940B8}"/>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FCFF2DD0-6FD1-4077-BD47-DE11EDB0798F}"/>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Agreement is (15 +60)/ 100 = 75%</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40D36843-09B9-4F11-87C9-39B1837C2335}"/>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6E2E427-075D-4DC6-A951-BBB579DF0A2F}" type="slidenum">
              <a:rPr lang="en-US" altLang="en-US" sz="1200"/>
              <a:pPr/>
              <a:t>31</a:t>
            </a:fld>
            <a:endParaRPr lang="en-US" altLang="en-US" sz="1200"/>
          </a:p>
        </p:txBody>
      </p:sp>
      <p:sp>
        <p:nvSpPr>
          <p:cNvPr id="76802" name="Rectangle 2">
            <a:extLst>
              <a:ext uri="{FF2B5EF4-FFF2-40B4-BE49-F238E27FC236}">
                <a16:creationId xmlns:a16="http://schemas.microsoft.com/office/drawing/2014/main" id="{4FEE4CE7-EDBF-4508-AD25-7837F5CBB238}"/>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033377AE-6A9A-4387-9C6E-B8700334132B}"/>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a:extLst>
              <a:ext uri="{FF2B5EF4-FFF2-40B4-BE49-F238E27FC236}">
                <a16:creationId xmlns:a16="http://schemas.microsoft.com/office/drawing/2014/main" id="{A3A03684-134E-47DB-B7D3-80CE4C7171CB}"/>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8609031D-A4FF-4E8A-9432-6BD7F631C8D9}" type="slidenum">
              <a:rPr lang="en-US" altLang="en-US" sz="1200"/>
              <a:pPr/>
              <a:t>32</a:t>
            </a:fld>
            <a:endParaRPr lang="en-US" altLang="en-US" sz="1200"/>
          </a:p>
        </p:txBody>
      </p:sp>
      <p:sp>
        <p:nvSpPr>
          <p:cNvPr id="78850" name="Rectangle 2">
            <a:extLst>
              <a:ext uri="{FF2B5EF4-FFF2-40B4-BE49-F238E27FC236}">
                <a16:creationId xmlns:a16="http://schemas.microsoft.com/office/drawing/2014/main" id="{B93C495D-2236-4EE4-A543-1993B15FC5E6}"/>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BE9D34B1-65E1-44B5-B9E8-95827D99137B}"/>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Expected agreement is 98x99/100^2 = 95% + 2x3/100^2  =95.06%.</a:t>
            </a:r>
          </a:p>
          <a:p>
            <a:endParaRPr lang="en-US" altLang="en-US">
              <a:latin typeface="Times New Roman" panose="02020603050405020304" pitchFamily="18" charset="0"/>
            </a:endParaRPr>
          </a:p>
          <a:p>
            <a:r>
              <a:rPr lang="en-US" altLang="en-US">
                <a:latin typeface="Times New Roman" panose="02020603050405020304" pitchFamily="18" charset="0"/>
              </a:rPr>
              <a:t>In this example there is a high level of agreement along the diagonal (95/100) because there is a lot of agreement on the MARGINALS, i.e., the observers agree that murmurs are rare, finding them 3% and 2% of subjects.</a:t>
            </a:r>
          </a:p>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E2E1EDFF-F3B7-4930-ADE8-2E48D9027A83}"/>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F2FD1FD-257E-4A74-A9D9-13AE1DEC32CB}" type="slidenum">
              <a:rPr lang="en-US" altLang="en-US" sz="1200"/>
              <a:pPr/>
              <a:t>33</a:t>
            </a:fld>
            <a:endParaRPr lang="en-US" altLang="en-US" sz="1200"/>
          </a:p>
        </p:txBody>
      </p:sp>
      <p:sp>
        <p:nvSpPr>
          <p:cNvPr id="80898" name="Rectangle 2">
            <a:extLst>
              <a:ext uri="{FF2B5EF4-FFF2-40B4-BE49-F238E27FC236}">
                <a16:creationId xmlns:a16="http://schemas.microsoft.com/office/drawing/2014/main" id="{A42EF135-57C0-4257-882C-EB10ED30D4F6}"/>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68FDE76C-2B76-4A9F-86A1-B48FD30AD379}"/>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Draw picture like Figure 2.1 in the text.</a:t>
            </a:r>
          </a:p>
          <a:p>
            <a:r>
              <a:rPr lang="en-US" altLang="en-US">
                <a:latin typeface="Times New Roman" panose="02020603050405020304" pitchFamily="18" charset="0"/>
              </a:rPr>
              <a:t>We prefer </a:t>
            </a:r>
            <a:r>
              <a:rPr lang="ja-JP" altLang="en-US">
                <a:latin typeface="Times New Roman" panose="02020603050405020304" pitchFamily="18" charset="0"/>
              </a:rPr>
              <a:t>“</a:t>
            </a:r>
            <a:r>
              <a:rPr lang="en-US" altLang="ja-JP">
                <a:latin typeface="Times New Roman" panose="02020603050405020304" pitchFamily="18" charset="0"/>
              </a:rPr>
              <a:t>agreement based on the marginals</a:t>
            </a:r>
            <a:r>
              <a:rPr lang="ja-JP" altLang="en-US">
                <a:latin typeface="Times New Roman" panose="02020603050405020304" pitchFamily="18" charset="0"/>
              </a:rPr>
              <a:t>”</a:t>
            </a:r>
            <a:r>
              <a:rPr lang="en-US" altLang="ja-JP">
                <a:latin typeface="Times New Roman" panose="02020603050405020304" pitchFamily="18" charset="0"/>
              </a:rPr>
              <a:t> because this is the same as the agreement based on chance alone only under the unrealistic assumption that the marginals are fixed for both observers.</a:t>
            </a:r>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F83CAFAD-5182-49CB-A46D-C70B42C55046}"/>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D7EA484-05A4-4C0F-80B7-93731A61B114}" type="slidenum">
              <a:rPr lang="en-US" altLang="en-US" sz="1200"/>
              <a:pPr/>
              <a:t>35</a:t>
            </a:fld>
            <a:endParaRPr lang="en-US" altLang="en-US" sz="1200"/>
          </a:p>
        </p:txBody>
      </p:sp>
      <p:sp>
        <p:nvSpPr>
          <p:cNvPr id="83970" name="Rectangle 2">
            <a:extLst>
              <a:ext uri="{FF2B5EF4-FFF2-40B4-BE49-F238E27FC236}">
                <a16:creationId xmlns:a16="http://schemas.microsoft.com/office/drawing/2014/main" id="{AC9B3502-5016-4B12-A2CE-69087C1DD980}"/>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3CDBCA01-23AD-4AC7-96C9-F18674E91C7C}"/>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30*35/100 = 10.5; 70*65/100 = 45.5; total = 56</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45A7A13F-607D-4C34-935D-3B609DDBE6B6}"/>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5125745-A463-41AA-A144-5082348AA819}" type="slidenum">
              <a:rPr lang="en-US" altLang="en-US" sz="1200"/>
              <a:pPr/>
              <a:t>36</a:t>
            </a:fld>
            <a:endParaRPr lang="en-US" altLang="en-US" sz="1200"/>
          </a:p>
        </p:txBody>
      </p:sp>
      <p:sp>
        <p:nvSpPr>
          <p:cNvPr id="86018" name="Rectangle 2">
            <a:extLst>
              <a:ext uri="{FF2B5EF4-FFF2-40B4-BE49-F238E27FC236}">
                <a16:creationId xmlns:a16="http://schemas.microsoft.com/office/drawing/2014/main" id="{0F458C34-FCAB-48C8-B962-CD3912DB3F61}"/>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4C938564-3E37-4A2F-88FF-E3686E99B390}"/>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For expected counts, fractional patients is okay.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122AC0F2-2770-409F-B3E0-29DAC95C5675}"/>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9353A2D-B0B4-40AB-A563-65DCCD80B0D0}" type="slidenum">
              <a:rPr lang="en-US" altLang="en-US" sz="1200"/>
              <a:pPr/>
              <a:t>3</a:t>
            </a:fld>
            <a:endParaRPr lang="en-US" altLang="en-US" sz="1200"/>
          </a:p>
        </p:txBody>
      </p:sp>
      <p:sp>
        <p:nvSpPr>
          <p:cNvPr id="21506" name="Rectangle 2">
            <a:extLst>
              <a:ext uri="{FF2B5EF4-FFF2-40B4-BE49-F238E27FC236}">
                <a16:creationId xmlns:a16="http://schemas.microsoft.com/office/drawing/2014/main" id="{7EA2CB8F-7CFC-4E94-9AF4-A87E40FF2CCD}"/>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D96D0BC2-77CF-4237-8909-65823A808095}"/>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err="1">
                <a:latin typeface="Times New Roman" panose="02020603050405020304" pitchFamily="18" charset="0"/>
              </a:rPr>
              <a:t>Shab</a:t>
            </a:r>
            <a:r>
              <a:rPr lang="en-US" altLang="en-US" dirty="0">
                <a:latin typeface="Times New Roman" panose="02020603050405020304" pitchFamily="18" charset="0"/>
              </a:rPr>
              <a:t>: </a:t>
            </a:r>
            <a:r>
              <a:rPr lang="en-US" sz="1200" b="0" i="0" kern="1200" dirty="0">
                <a:solidFill>
                  <a:schemeClr val="tx1"/>
                </a:solidFill>
                <a:effectLst/>
                <a:latin typeface="Times New Roman" charset="0"/>
                <a:ea typeface="MS PGothic" panose="020B0600070205080204" pitchFamily="34" charset="-128"/>
                <a:cs typeface="ＭＳ Ｐゴシック" charset="-128"/>
              </a:rPr>
              <a:t>My specialty is pediatric cardiology with a focus on fetal cardiology. My research interests are in Neurodevelopmental outcomes in patients with congenital heart disease,</a:t>
            </a:r>
          </a:p>
          <a:p>
            <a:r>
              <a:rPr lang="en-US" altLang="en-US" sz="1200" b="0" i="0" kern="1200" dirty="0">
                <a:solidFill>
                  <a:schemeClr val="tx1"/>
                </a:solidFill>
                <a:effectLst/>
                <a:latin typeface="Times New Roman" charset="0"/>
                <a:ea typeface="MS PGothic" panose="020B0600070205080204" pitchFamily="34" charset="-128"/>
              </a:rPr>
              <a:t>Miriam: </a:t>
            </a:r>
            <a:r>
              <a:rPr lang="en-US" dirty="0"/>
              <a:t>My specialty is HIV medicine and research area is HIV-associated malignancies specifically Kaposi's sarcoma.  </a:t>
            </a:r>
          </a:p>
          <a:p>
            <a:r>
              <a:rPr lang="en-US" sz="1200" b="0" i="0" kern="1200" dirty="0">
                <a:solidFill>
                  <a:schemeClr val="tx1"/>
                </a:solidFill>
                <a:effectLst/>
                <a:latin typeface="Times New Roman" charset="0"/>
                <a:ea typeface="MS PGothic" panose="020B0600070205080204" pitchFamily="34" charset="-128"/>
                <a:cs typeface="ＭＳ Ｐゴシック" charset="-128"/>
              </a:rPr>
              <a:t>I am passionate about mentoring young doctors and especially female doctors to help them navigate the work-life balance paradigm.</a:t>
            </a:r>
            <a:br>
              <a:rPr lang="en-US" dirty="0"/>
            </a:br>
            <a:br>
              <a:rPr lang="en-US" sz="1200" b="0" i="0" kern="1200" dirty="0">
                <a:solidFill>
                  <a:schemeClr val="tx1"/>
                </a:solidFill>
                <a:effectLst/>
                <a:latin typeface="Times New Roman" charset="0"/>
                <a:ea typeface="MS PGothic" panose="020B0600070205080204" pitchFamily="34" charset="-128"/>
                <a:cs typeface="ＭＳ Ｐゴシック" charset="-128"/>
              </a:rPr>
            </a:br>
            <a:endParaRPr lang="en-US" altLang="en-US" dirty="0">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a:extLst>
              <a:ext uri="{FF2B5EF4-FFF2-40B4-BE49-F238E27FC236}">
                <a16:creationId xmlns:a16="http://schemas.microsoft.com/office/drawing/2014/main" id="{F4EBD034-2146-4D07-A0A2-C2394523F743}"/>
              </a:ext>
            </a:extLst>
          </p:cNvPr>
          <p:cNvSpPr>
            <a:spLocks noGrp="1" noRot="1" noChangeAspect="1"/>
          </p:cNvSpPr>
          <p:nvPr>
            <p:ph type="sldImg"/>
          </p:nvPr>
        </p:nvSpPr>
        <p:spPr>
          <a:ln/>
        </p:spPr>
      </p:sp>
      <p:sp>
        <p:nvSpPr>
          <p:cNvPr id="88066" name="Notes Placeholder 2">
            <a:extLst>
              <a:ext uri="{FF2B5EF4-FFF2-40B4-BE49-F238E27FC236}">
                <a16:creationId xmlns:a16="http://schemas.microsoft.com/office/drawing/2014/main" id="{C3D2F594-30EB-465E-A9F2-EC26925C3FEB}"/>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88067" name="Slide Number Placeholder 3">
            <a:extLst>
              <a:ext uri="{FF2B5EF4-FFF2-40B4-BE49-F238E27FC236}">
                <a16:creationId xmlns:a16="http://schemas.microsoft.com/office/drawing/2014/main" id="{0A0C987F-6C6A-4751-BE24-21195159292F}"/>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5B5FBE1-E025-47A2-8735-C9038B4AD2F6}" type="slidenum">
              <a:rPr lang="en-US" altLang="en-US" sz="1200"/>
              <a:pPr/>
              <a:t>37</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a:extLst>
              <a:ext uri="{FF2B5EF4-FFF2-40B4-BE49-F238E27FC236}">
                <a16:creationId xmlns:a16="http://schemas.microsoft.com/office/drawing/2014/main" id="{52FFF3A6-1049-4D74-89C2-570609D6A86D}"/>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1AD3775F-AFD6-401F-84E2-EAF87AF903FC}" type="slidenum">
              <a:rPr lang="en-US" altLang="en-US" sz="1200"/>
              <a:pPr/>
              <a:t>38</a:t>
            </a:fld>
            <a:endParaRPr lang="en-US" altLang="en-US" sz="1200"/>
          </a:p>
        </p:txBody>
      </p:sp>
      <p:sp>
        <p:nvSpPr>
          <p:cNvPr id="90114" name="Rectangle 2">
            <a:extLst>
              <a:ext uri="{FF2B5EF4-FFF2-40B4-BE49-F238E27FC236}">
                <a16:creationId xmlns:a16="http://schemas.microsoft.com/office/drawing/2014/main" id="{C48C0854-EAC9-4D35-8472-D2AD978E4703}"/>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71015B05-FE9B-4536-A419-5FC33F44161D}"/>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886501-BDEB-4767-A501-69751EF3A061}" type="slidenum">
              <a:rPr lang="en-US" altLang="en-US" smtClean="0"/>
              <a:pPr/>
              <a:t>39</a:t>
            </a:fld>
            <a:endParaRPr lang="en-US" altLang="en-US"/>
          </a:p>
        </p:txBody>
      </p:sp>
    </p:spTree>
    <p:extLst>
      <p:ext uri="{BB962C8B-B14F-4D97-AF65-F5344CB8AC3E}">
        <p14:creationId xmlns:p14="http://schemas.microsoft.com/office/powerpoint/2010/main" val="1302503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a:extLst>
              <a:ext uri="{FF2B5EF4-FFF2-40B4-BE49-F238E27FC236}">
                <a16:creationId xmlns:a16="http://schemas.microsoft.com/office/drawing/2014/main" id="{A3C8CF5B-8A31-4F75-927B-596EEE65236D}"/>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0A9DD10-E6AF-45E6-AD49-C637B69E948E}" type="slidenum">
              <a:rPr lang="en-US" altLang="en-US" sz="1200"/>
              <a:pPr/>
              <a:t>41</a:t>
            </a:fld>
            <a:endParaRPr lang="en-US" altLang="en-US" sz="1200"/>
          </a:p>
        </p:txBody>
      </p:sp>
      <p:sp>
        <p:nvSpPr>
          <p:cNvPr id="92162" name="Rectangle 2">
            <a:extLst>
              <a:ext uri="{FF2B5EF4-FFF2-40B4-BE49-F238E27FC236}">
                <a16:creationId xmlns:a16="http://schemas.microsoft.com/office/drawing/2014/main" id="{A8978F8D-897A-49C1-8A86-D2D2E778EFFE}"/>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41128AED-6F8F-4396-8FA2-08BDE7D8FD73}"/>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a:extLst>
              <a:ext uri="{FF2B5EF4-FFF2-40B4-BE49-F238E27FC236}">
                <a16:creationId xmlns:a16="http://schemas.microsoft.com/office/drawing/2014/main" id="{723D0D8E-8BFD-4BB0-A0D5-DDC99316DD8E}"/>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1A52C2B-DE8D-43F1-9828-35B6D3DBA1FE}" type="slidenum">
              <a:rPr lang="en-US" altLang="en-US" sz="1200"/>
              <a:pPr/>
              <a:t>42</a:t>
            </a:fld>
            <a:endParaRPr lang="en-US" altLang="en-US" sz="1200"/>
          </a:p>
        </p:txBody>
      </p:sp>
      <p:sp>
        <p:nvSpPr>
          <p:cNvPr id="96258" name="Rectangle 2">
            <a:extLst>
              <a:ext uri="{FF2B5EF4-FFF2-40B4-BE49-F238E27FC236}">
                <a16:creationId xmlns:a16="http://schemas.microsoft.com/office/drawing/2014/main" id="{399961F2-41E2-41F5-B19B-59821DF63AB8}"/>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279026A7-A13D-4AC7-86C4-CD7FB0487876}"/>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a:extLst>
              <a:ext uri="{FF2B5EF4-FFF2-40B4-BE49-F238E27FC236}">
                <a16:creationId xmlns:a16="http://schemas.microsoft.com/office/drawing/2014/main" id="{8BC0D670-2ADF-4F93-A7B0-9C4E1C6A8189}"/>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4A543D62-18F4-4846-8B6F-7289B07CEA45}" type="slidenum">
              <a:rPr lang="en-US" altLang="en-US" sz="1200"/>
              <a:pPr/>
              <a:t>43</a:t>
            </a:fld>
            <a:endParaRPr lang="en-US" altLang="en-US" sz="1200"/>
          </a:p>
        </p:txBody>
      </p:sp>
      <p:sp>
        <p:nvSpPr>
          <p:cNvPr id="98306" name="Rectangle 2">
            <a:extLst>
              <a:ext uri="{FF2B5EF4-FFF2-40B4-BE49-F238E27FC236}">
                <a16:creationId xmlns:a16="http://schemas.microsoft.com/office/drawing/2014/main" id="{8FE219BA-A8D8-4C35-A325-FB02144C42E6}"/>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D95BD574-1B44-448D-95F9-0AECB2467F64}"/>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a:extLst>
              <a:ext uri="{FF2B5EF4-FFF2-40B4-BE49-F238E27FC236}">
                <a16:creationId xmlns:a16="http://schemas.microsoft.com/office/drawing/2014/main" id="{87826CBC-8B0C-427B-BBDF-E406C28A8E40}"/>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CDB97BE4-4E6E-4A6E-9184-AB34F9E39806}" type="slidenum">
              <a:rPr lang="en-US" altLang="en-US" sz="1200"/>
              <a:pPr/>
              <a:t>44</a:t>
            </a:fld>
            <a:endParaRPr lang="en-US" altLang="en-US" sz="1200"/>
          </a:p>
        </p:txBody>
      </p:sp>
      <p:sp>
        <p:nvSpPr>
          <p:cNvPr id="100354" name="Rectangle 2">
            <a:extLst>
              <a:ext uri="{FF2B5EF4-FFF2-40B4-BE49-F238E27FC236}">
                <a16:creationId xmlns:a16="http://schemas.microsoft.com/office/drawing/2014/main" id="{29F42C94-2A40-457C-9BE3-26E00520631B}"/>
              </a:ext>
            </a:extLst>
          </p:cNvPr>
          <p:cNvSpPr>
            <a:spLocks noGrp="1" noRot="1" noChangeAspect="1" noChangeArrowheads="1" noTextEdit="1"/>
          </p:cNvSpPr>
          <p:nvPr>
            <p:ph type="sldImg"/>
          </p:nvPr>
        </p:nvSpPr>
        <p:spPr>
          <a:ln/>
        </p:spPr>
      </p:sp>
      <p:sp>
        <p:nvSpPr>
          <p:cNvPr id="100355" name="Rectangle 3">
            <a:extLst>
              <a:ext uri="{FF2B5EF4-FFF2-40B4-BE49-F238E27FC236}">
                <a16:creationId xmlns:a16="http://schemas.microsoft.com/office/drawing/2014/main" id="{2E5C80E5-CD48-4680-A5FE-B3C304E39655}"/>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Cover:</a:t>
            </a:r>
          </a:p>
          <a:p>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a:extLst>
              <a:ext uri="{FF2B5EF4-FFF2-40B4-BE49-F238E27FC236}">
                <a16:creationId xmlns:a16="http://schemas.microsoft.com/office/drawing/2014/main" id="{901E973C-2510-44A9-8EC5-A184B854CCF8}"/>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D219319-B0F0-49AB-BFED-1CC21C44D48E}" type="slidenum">
              <a:rPr lang="en-US" altLang="en-US" sz="1200"/>
              <a:pPr/>
              <a:t>45</a:t>
            </a:fld>
            <a:endParaRPr lang="en-US" altLang="en-US" sz="1200"/>
          </a:p>
        </p:txBody>
      </p:sp>
      <p:sp>
        <p:nvSpPr>
          <p:cNvPr id="94210" name="Rectangle 2">
            <a:extLst>
              <a:ext uri="{FF2B5EF4-FFF2-40B4-BE49-F238E27FC236}">
                <a16:creationId xmlns:a16="http://schemas.microsoft.com/office/drawing/2014/main" id="{25611192-7A9B-4E2E-9B78-407E79FD0BBF}"/>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8F488D90-13C1-418B-AD66-93F97E296B83}"/>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a:extLst>
              <a:ext uri="{FF2B5EF4-FFF2-40B4-BE49-F238E27FC236}">
                <a16:creationId xmlns:a16="http://schemas.microsoft.com/office/drawing/2014/main" id="{901E973C-2510-44A9-8EC5-A184B854CCF8}"/>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D219319-B0F0-49AB-BFED-1CC21C44D48E}" type="slidenum">
              <a:rPr lang="en-US" altLang="en-US" sz="1200"/>
              <a:pPr/>
              <a:t>51</a:t>
            </a:fld>
            <a:endParaRPr lang="en-US" altLang="en-US" sz="1200"/>
          </a:p>
        </p:txBody>
      </p:sp>
      <p:sp>
        <p:nvSpPr>
          <p:cNvPr id="94210" name="Rectangle 2">
            <a:extLst>
              <a:ext uri="{FF2B5EF4-FFF2-40B4-BE49-F238E27FC236}">
                <a16:creationId xmlns:a16="http://schemas.microsoft.com/office/drawing/2014/main" id="{25611192-7A9B-4E2E-9B78-407E79FD0BBF}"/>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8F488D90-13C1-418B-AD66-93F97E296B83}"/>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a:extLst>
              <a:ext uri="{FF2B5EF4-FFF2-40B4-BE49-F238E27FC236}">
                <a16:creationId xmlns:a16="http://schemas.microsoft.com/office/drawing/2014/main" id="{AD141531-15AF-46A6-B2C8-0A8F4E42A74A}"/>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91D9BC9-4AFC-45AA-9B00-737FB8D69D01}" type="slidenum">
              <a:rPr lang="en-US" altLang="en-US" sz="1200"/>
              <a:pPr/>
              <a:t>53</a:t>
            </a:fld>
            <a:endParaRPr lang="en-US" altLang="en-US" sz="1200"/>
          </a:p>
        </p:txBody>
      </p:sp>
      <p:sp>
        <p:nvSpPr>
          <p:cNvPr id="104450" name="Rectangle 2">
            <a:extLst>
              <a:ext uri="{FF2B5EF4-FFF2-40B4-BE49-F238E27FC236}">
                <a16:creationId xmlns:a16="http://schemas.microsoft.com/office/drawing/2014/main" id="{FD514F93-097F-45AB-8035-DCD01B7FB0B7}"/>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00850250-82EC-4100-95E8-40A653736C6D}"/>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81818BC4-1E2D-4241-8A9B-06AE188E60B1}"/>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7A27E28-7BBE-4627-ACEA-CB0265B9EDFB}" type="slidenum">
              <a:rPr lang="en-US" altLang="en-US" sz="1200"/>
              <a:pPr/>
              <a:t>4</a:t>
            </a:fld>
            <a:endParaRPr lang="en-US" altLang="en-US" sz="1200"/>
          </a:p>
        </p:txBody>
      </p:sp>
      <p:sp>
        <p:nvSpPr>
          <p:cNvPr id="23554" name="Rectangle 2">
            <a:extLst>
              <a:ext uri="{FF2B5EF4-FFF2-40B4-BE49-F238E27FC236}">
                <a16:creationId xmlns:a16="http://schemas.microsoft.com/office/drawing/2014/main" id="{E90FF1ED-1882-4B23-B0E7-968B8996C193}"/>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325E03FA-F300-41CA-9D9D-79504C7F2045}"/>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a:extLst>
              <a:ext uri="{FF2B5EF4-FFF2-40B4-BE49-F238E27FC236}">
                <a16:creationId xmlns:a16="http://schemas.microsoft.com/office/drawing/2014/main" id="{3FEA9A2C-28CF-4E45-A7CB-3F599F6ECBF9}"/>
              </a:ext>
            </a:extLst>
          </p:cNvPr>
          <p:cNvSpPr>
            <a:spLocks noGrp="1" noRot="1" noChangeAspect="1"/>
          </p:cNvSpPr>
          <p:nvPr>
            <p:ph type="sldImg"/>
          </p:nvPr>
        </p:nvSpPr>
        <p:spPr>
          <a:ln/>
        </p:spPr>
      </p:sp>
      <p:sp>
        <p:nvSpPr>
          <p:cNvPr id="106498" name="Notes Placeholder 2">
            <a:extLst>
              <a:ext uri="{FF2B5EF4-FFF2-40B4-BE49-F238E27FC236}">
                <a16:creationId xmlns:a16="http://schemas.microsoft.com/office/drawing/2014/main" id="{65AC23D2-98EF-4B68-9AD1-61EF6326BBC5}"/>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06499" name="Slide Number Placeholder 3">
            <a:extLst>
              <a:ext uri="{FF2B5EF4-FFF2-40B4-BE49-F238E27FC236}">
                <a16:creationId xmlns:a16="http://schemas.microsoft.com/office/drawing/2014/main" id="{7C2E4DD1-8E95-4088-B6CB-11924890E391}"/>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4AA333C7-24C5-42CE-8786-1F27619F8493}" type="slidenum">
              <a:rPr lang="en-US" altLang="en-US" sz="1200"/>
              <a:pPr/>
              <a:t>54</a:t>
            </a:fld>
            <a:endParaRPr lang="en-US"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13F1AF0C-E0A5-43C0-A9D3-AE94C950184B}"/>
              </a:ext>
            </a:extLst>
          </p:cNvPr>
          <p:cNvSpPr>
            <a:spLocks noGrp="1" noRot="1" noChangeAspect="1"/>
          </p:cNvSpPr>
          <p:nvPr>
            <p:ph type="sldImg"/>
          </p:nvPr>
        </p:nvSpPr>
        <p:spPr>
          <a:ln/>
        </p:spPr>
      </p:sp>
      <p:sp>
        <p:nvSpPr>
          <p:cNvPr id="69634" name="Notes Placeholder 2">
            <a:extLst>
              <a:ext uri="{FF2B5EF4-FFF2-40B4-BE49-F238E27FC236}">
                <a16:creationId xmlns:a16="http://schemas.microsoft.com/office/drawing/2014/main" id="{9481AB05-ECB9-4C1F-9E2B-27359CA92F03}"/>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t>Farmer ER, </a:t>
            </a:r>
            <a:r>
              <a:rPr lang="en-US" dirty="0" err="1"/>
              <a:t>Gonin</a:t>
            </a:r>
            <a:r>
              <a:rPr lang="en-US" dirty="0"/>
              <a:t> R, Hanna MP. Discordance in the histopathologic diagnosis of melanoma and melanocytic nevi between expert pathologists. Hum </a:t>
            </a:r>
            <a:r>
              <a:rPr lang="en-US" dirty="0" err="1"/>
              <a:t>Pathol</a:t>
            </a:r>
            <a:r>
              <a:rPr lang="en-US" dirty="0"/>
              <a:t>. 1996 Jun;27(6):528-31. Review. PubMed PMID: 8666360. </a:t>
            </a:r>
            <a:br>
              <a:rPr lang="en-US" dirty="0"/>
            </a:br>
            <a:endParaRPr lang="en-US" altLang="en-US" dirty="0">
              <a:latin typeface="Times New Roman" panose="02020603050405020304" pitchFamily="18" charset="0"/>
            </a:endParaRPr>
          </a:p>
        </p:txBody>
      </p:sp>
      <p:sp>
        <p:nvSpPr>
          <p:cNvPr id="69635" name="Slide Number Placeholder 3">
            <a:extLst>
              <a:ext uri="{FF2B5EF4-FFF2-40B4-BE49-F238E27FC236}">
                <a16:creationId xmlns:a16="http://schemas.microsoft.com/office/drawing/2014/main" id="{D96C7E96-5573-4B82-A548-237F01BA9340}"/>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158E50FF-4604-4750-9A7B-1B70D933E798}" type="slidenum">
              <a:rPr lang="en-US" altLang="en-US" sz="1200"/>
              <a:pPr/>
              <a:t>56</a:t>
            </a:fld>
            <a:endParaRPr lang="en-US" altLang="en-US" sz="1200"/>
          </a:p>
        </p:txBody>
      </p:sp>
    </p:spTree>
    <p:extLst>
      <p:ext uri="{BB962C8B-B14F-4D97-AF65-F5344CB8AC3E}">
        <p14:creationId xmlns:p14="http://schemas.microsoft.com/office/powerpoint/2010/main" val="19488956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Farmer ER, </a:t>
            </a:r>
            <a:r>
              <a:rPr lang="en-US" dirty="0" err="1"/>
              <a:t>Gonin</a:t>
            </a:r>
            <a:r>
              <a:rPr lang="en-US" dirty="0"/>
              <a:t> R, Hanna MP. Discordance in the histopathologic diagnosis of melanoma and melanocytic nevi between expert pathologists. Hum </a:t>
            </a:r>
            <a:r>
              <a:rPr lang="en-US" dirty="0" err="1"/>
              <a:t>Pathol</a:t>
            </a:r>
            <a:r>
              <a:rPr lang="en-US" dirty="0"/>
              <a:t>. 1996 Jun;27(6):528-31. Review. PubMed PMID: 8666360. </a:t>
            </a:r>
            <a:br>
              <a:rPr lang="en-US" dirty="0"/>
            </a:br>
            <a:endParaRPr lang="en-US" dirty="0"/>
          </a:p>
        </p:txBody>
      </p:sp>
      <p:sp>
        <p:nvSpPr>
          <p:cNvPr id="4" name="Slide Number Placeholder 3"/>
          <p:cNvSpPr>
            <a:spLocks noGrp="1"/>
          </p:cNvSpPr>
          <p:nvPr>
            <p:ph type="sldNum" sz="quarter" idx="5"/>
          </p:nvPr>
        </p:nvSpPr>
        <p:spPr/>
        <p:txBody>
          <a:bodyPr/>
          <a:lstStyle/>
          <a:p>
            <a:fld id="{7A886501-BDEB-4767-A501-69751EF3A061}" type="slidenum">
              <a:rPr lang="en-US" altLang="en-US" smtClean="0"/>
              <a:pPr/>
              <a:t>57</a:t>
            </a:fld>
            <a:endParaRPr lang="en-US" altLang="en-US"/>
          </a:p>
        </p:txBody>
      </p:sp>
    </p:spTree>
    <p:extLst>
      <p:ext uri="{BB962C8B-B14F-4D97-AF65-F5344CB8AC3E}">
        <p14:creationId xmlns:p14="http://schemas.microsoft.com/office/powerpoint/2010/main" val="32017194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Farmer ER, </a:t>
            </a:r>
            <a:r>
              <a:rPr lang="en-US" dirty="0" err="1"/>
              <a:t>Gonin</a:t>
            </a:r>
            <a:r>
              <a:rPr lang="en-US" dirty="0"/>
              <a:t> R, Hanna MP. Discordance in the histopathologic diagnosis of melanoma and melanocytic nevi between expert pathologists. Hum </a:t>
            </a:r>
            <a:r>
              <a:rPr lang="en-US" dirty="0" err="1"/>
              <a:t>Pathol</a:t>
            </a:r>
            <a:r>
              <a:rPr lang="en-US" dirty="0"/>
              <a:t>. 1996 Jun;27(6):528-31. Review. PubMed PMID: 8666360. </a:t>
            </a:r>
          </a:p>
          <a:p>
            <a:endParaRPr lang="en-US" dirty="0"/>
          </a:p>
          <a:p>
            <a:r>
              <a:rPr lang="en-US" dirty="0"/>
              <a:t>This overall kappa is based on the number of each type of rating (Malignant, Can’t Tell, Benign) for each slide.  It does not assume that the raters are the same for each slide, even though they were.  It also does not require that the each slide have the same number of rating, although again each slide did have the same number of ratings (8).  As with kappa for 2 raters, you lose any sense of systematic bias.  For example, compare Pathologist F vs. G.  F rated 21/37 (57%) Malignant  G rated 10/27 (27%) Malignant.  Would you consider that a systematic difference?  And yet kappa simply counts the number of rating for each slide, so if you swapped F and G’s ratings on 5 of the 11 slides where F said Malignant of and G said benign, you would eliminate any systematic bias, but kappa would be exactly the same.</a:t>
            </a:r>
            <a:br>
              <a:rPr lang="en-US" dirty="0"/>
            </a:br>
            <a:endParaRPr lang="en-US" dirty="0"/>
          </a:p>
        </p:txBody>
      </p:sp>
      <p:sp>
        <p:nvSpPr>
          <p:cNvPr id="4" name="Slide Number Placeholder 3"/>
          <p:cNvSpPr>
            <a:spLocks noGrp="1"/>
          </p:cNvSpPr>
          <p:nvPr>
            <p:ph type="sldNum" sz="quarter" idx="5"/>
          </p:nvPr>
        </p:nvSpPr>
        <p:spPr/>
        <p:txBody>
          <a:bodyPr/>
          <a:lstStyle/>
          <a:p>
            <a:fld id="{7A886501-BDEB-4767-A501-69751EF3A061}" type="slidenum">
              <a:rPr lang="en-US" altLang="en-US" smtClean="0"/>
              <a:pPr/>
              <a:t>58</a:t>
            </a:fld>
            <a:endParaRPr lang="en-US" altLang="en-US"/>
          </a:p>
        </p:txBody>
      </p:sp>
    </p:spTree>
    <p:extLst>
      <p:ext uri="{BB962C8B-B14F-4D97-AF65-F5344CB8AC3E}">
        <p14:creationId xmlns:p14="http://schemas.microsoft.com/office/powerpoint/2010/main" val="3674947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C7FE2A4F-3EDB-43E6-8D71-8EF382D78631}"/>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96B0243A-2A25-4090-B822-08CBBA167836}" type="slidenum">
              <a:rPr lang="en-US" altLang="en-US" sz="1200"/>
              <a:pPr/>
              <a:t>5</a:t>
            </a:fld>
            <a:endParaRPr lang="en-US" altLang="en-US" sz="1200"/>
          </a:p>
        </p:txBody>
      </p:sp>
      <p:sp>
        <p:nvSpPr>
          <p:cNvPr id="25602" name="Rectangle 2">
            <a:extLst>
              <a:ext uri="{FF2B5EF4-FFF2-40B4-BE49-F238E27FC236}">
                <a16:creationId xmlns:a16="http://schemas.microsoft.com/office/drawing/2014/main" id="{B6B290C1-3D79-4F5E-8274-AC62EFA9B071}"/>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4AF63ABE-8365-49B2-A5BD-82DAA515EA54}"/>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FAFC48AA-3AB4-4B94-9197-B931374455A9}"/>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18FF191E-9F80-4E93-A6AF-7EB435CEAFB7}" type="slidenum">
              <a:rPr lang="en-US" altLang="en-US" sz="1200"/>
              <a:pPr/>
              <a:t>6</a:t>
            </a:fld>
            <a:endParaRPr lang="en-US" altLang="en-US" sz="1200"/>
          </a:p>
        </p:txBody>
      </p:sp>
      <p:sp>
        <p:nvSpPr>
          <p:cNvPr id="27650" name="Rectangle 2">
            <a:extLst>
              <a:ext uri="{FF2B5EF4-FFF2-40B4-BE49-F238E27FC236}">
                <a16:creationId xmlns:a16="http://schemas.microsoft.com/office/drawing/2014/main" id="{3430D828-DA05-4BDA-BBC5-E1F673A5B30B}"/>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E0F16982-9969-409B-A4BE-9789A66C14C0}"/>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34E74C61-712A-4CA6-A0BE-AF2C667E074F}"/>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4FCB46F-ABC7-4BDB-BC47-3F2AFB0C5749}" type="slidenum">
              <a:rPr lang="en-US" altLang="en-US" sz="1200"/>
              <a:pPr/>
              <a:t>8</a:t>
            </a:fld>
            <a:endParaRPr lang="en-US" altLang="en-US" sz="1200"/>
          </a:p>
        </p:txBody>
      </p:sp>
      <p:sp>
        <p:nvSpPr>
          <p:cNvPr id="32770" name="Rectangle 2">
            <a:extLst>
              <a:ext uri="{FF2B5EF4-FFF2-40B4-BE49-F238E27FC236}">
                <a16:creationId xmlns:a16="http://schemas.microsoft.com/office/drawing/2014/main" id="{A4133E0B-13A7-4583-9221-74DD7BCFD653}"/>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79B0C51F-C903-4483-83FA-AE37D149D5DC}"/>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F9119541-4918-4470-9AC0-4A1FAEF56196}"/>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F87A9615-CDFE-486F-8D89-9232F832B8D8}" type="slidenum">
              <a:rPr lang="en-US" altLang="en-US" sz="1200"/>
              <a:pPr/>
              <a:t>9</a:t>
            </a:fld>
            <a:endParaRPr lang="en-US" altLang="en-US" sz="1200"/>
          </a:p>
        </p:txBody>
      </p:sp>
      <p:sp>
        <p:nvSpPr>
          <p:cNvPr id="34818" name="Rectangle 2">
            <a:extLst>
              <a:ext uri="{FF2B5EF4-FFF2-40B4-BE49-F238E27FC236}">
                <a16:creationId xmlns:a16="http://schemas.microsoft.com/office/drawing/2014/main" id="{CA5A641D-0E19-4DAB-9FCF-4BE4B2AD6D29}"/>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B3A35A31-B9A0-4119-88F3-E9114784C1FC}"/>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EA249E10-EFAF-4F02-A8DD-12E0215E2DFA}"/>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BDB1DEF-D1F3-4F2D-8889-303DD222D2D1}" type="slidenum">
              <a:rPr lang="en-US" altLang="en-US" sz="1200"/>
              <a:pPr/>
              <a:t>11</a:t>
            </a:fld>
            <a:endParaRPr lang="en-US" altLang="en-US" sz="1200"/>
          </a:p>
        </p:txBody>
      </p:sp>
      <p:sp>
        <p:nvSpPr>
          <p:cNvPr id="36866" name="Rectangle 2">
            <a:extLst>
              <a:ext uri="{FF2B5EF4-FFF2-40B4-BE49-F238E27FC236}">
                <a16:creationId xmlns:a16="http://schemas.microsoft.com/office/drawing/2014/main" id="{9A3F8118-CCBC-425E-B204-78E744BC7F1D}"/>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6E722247-4985-41ED-9179-82AA23D16516}"/>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619C8E6-995A-41A6-BEFD-648DFBD5B095}"/>
              </a:ext>
            </a:extLst>
          </p:cNvPr>
          <p:cNvGrpSpPr>
            <a:grpSpLocks/>
          </p:cNvGrpSpPr>
          <p:nvPr/>
        </p:nvGrpSpPr>
        <p:grpSpPr bwMode="auto">
          <a:xfrm>
            <a:off x="-3175" y="2438400"/>
            <a:ext cx="9147175" cy="1063625"/>
            <a:chOff x="-2" y="1536"/>
            <a:chExt cx="5762" cy="670"/>
          </a:xfrm>
        </p:grpSpPr>
        <p:grpSp>
          <p:nvGrpSpPr>
            <p:cNvPr id="5" name="Group 3">
              <a:extLst>
                <a:ext uri="{FF2B5EF4-FFF2-40B4-BE49-F238E27FC236}">
                  <a16:creationId xmlns:a16="http://schemas.microsoft.com/office/drawing/2014/main" id="{E7B9C93D-8CB5-4A5E-8002-C0B97A8829CF}"/>
                </a:ext>
              </a:extLst>
            </p:cNvPr>
            <p:cNvGrpSpPr>
              <a:grpSpLocks/>
            </p:cNvGrpSpPr>
            <p:nvPr/>
          </p:nvGrpSpPr>
          <p:grpSpPr bwMode="auto">
            <a:xfrm flipH="1">
              <a:off x="-2" y="1562"/>
              <a:ext cx="5763" cy="645"/>
              <a:chOff x="-3" y="1562"/>
              <a:chExt cx="5763" cy="645"/>
            </a:xfrm>
          </p:grpSpPr>
          <p:sp>
            <p:nvSpPr>
              <p:cNvPr id="8" name="Freeform 4">
                <a:extLst>
                  <a:ext uri="{FF2B5EF4-FFF2-40B4-BE49-F238E27FC236}">
                    <a16:creationId xmlns:a16="http://schemas.microsoft.com/office/drawing/2014/main" id="{BEA524FF-93F6-4493-81A1-31A5BCCC331C}"/>
                  </a:ext>
                </a:extLst>
              </p:cNvPr>
              <p:cNvSpPr>
                <a:spLocks/>
              </p:cNvSpPr>
              <p:nvPr/>
            </p:nvSpPr>
            <p:spPr bwMode="ltGray">
              <a:xfrm rot="-5400000">
                <a:off x="2558" y="-993"/>
                <a:ext cx="624" cy="5745"/>
              </a:xfrm>
              <a:custGeom>
                <a:avLst/>
                <a:gdLst>
                  <a:gd name="T0" fmla="*/ 0 w 1000"/>
                  <a:gd name="T1" fmla="*/ 0 h 720"/>
                  <a:gd name="T2" fmla="*/ 0 w 1000"/>
                  <a:gd name="T3" fmla="*/ 2147483647 h 720"/>
                  <a:gd name="T4" fmla="*/ 6 w 1000"/>
                  <a:gd name="T5" fmla="*/ 2147483647 h 720"/>
                  <a:gd name="T6" fmla="*/ 6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9" name="Freeform 5">
                <a:extLst>
                  <a:ext uri="{FF2B5EF4-FFF2-40B4-BE49-F238E27FC236}">
                    <a16:creationId xmlns:a16="http://schemas.microsoft.com/office/drawing/2014/main" id="{B91AC9F8-9537-43C4-93C4-94E3BB3B37F2}"/>
                  </a:ext>
                </a:extLst>
              </p:cNvPr>
              <p:cNvSpPr>
                <a:spLocks/>
              </p:cNvSpPr>
              <p:nvPr/>
            </p:nvSpPr>
            <p:spPr bwMode="ltGray">
              <a:xfrm rot="-5400000">
                <a:off x="1322" y="1669"/>
                <a:ext cx="624" cy="421"/>
              </a:xfrm>
              <a:custGeom>
                <a:avLst/>
                <a:gdLst>
                  <a:gd name="T0" fmla="*/ 0 w 624"/>
                  <a:gd name="T1" fmla="*/ 0 h 317"/>
                  <a:gd name="T2" fmla="*/ 0 w 624"/>
                  <a:gd name="T3" fmla="*/ 6156 h 317"/>
                  <a:gd name="T4" fmla="*/ 624 w 624"/>
                  <a:gd name="T5" fmla="*/ 615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 name="Freeform 6">
                <a:extLst>
                  <a:ext uri="{FF2B5EF4-FFF2-40B4-BE49-F238E27FC236}">
                    <a16:creationId xmlns:a16="http://schemas.microsoft.com/office/drawing/2014/main" id="{73866113-6941-4816-AAE7-C6691E3881B5}"/>
                  </a:ext>
                </a:extLst>
              </p:cNvPr>
              <p:cNvSpPr>
                <a:spLocks/>
              </p:cNvSpPr>
              <p:nvPr/>
            </p:nvSpPr>
            <p:spPr bwMode="ltGray">
              <a:xfrm rot="-5400000">
                <a:off x="982" y="1669"/>
                <a:ext cx="624" cy="422"/>
              </a:xfrm>
              <a:custGeom>
                <a:avLst/>
                <a:gdLst>
                  <a:gd name="T0" fmla="*/ 0 w 624"/>
                  <a:gd name="T1" fmla="*/ 0 h 317"/>
                  <a:gd name="T2" fmla="*/ 0 w 624"/>
                  <a:gd name="T3" fmla="*/ 6334 h 317"/>
                  <a:gd name="T4" fmla="*/ 624 w 624"/>
                  <a:gd name="T5" fmla="*/ 633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1" name="Freeform 7">
                <a:extLst>
                  <a:ext uri="{FF2B5EF4-FFF2-40B4-BE49-F238E27FC236}">
                    <a16:creationId xmlns:a16="http://schemas.microsoft.com/office/drawing/2014/main" id="{85E09050-0EF7-45FF-A827-2CD51EAC53AF}"/>
                  </a:ext>
                </a:extLst>
              </p:cNvPr>
              <p:cNvSpPr>
                <a:spLocks/>
              </p:cNvSpPr>
              <p:nvPr/>
            </p:nvSpPr>
            <p:spPr bwMode="ltGray">
              <a:xfrm rot="-5400000">
                <a:off x="-58" y="1760"/>
                <a:ext cx="624" cy="255"/>
              </a:xfrm>
              <a:custGeom>
                <a:avLst/>
                <a:gdLst>
                  <a:gd name="T0" fmla="*/ 0 w 624"/>
                  <a:gd name="T1" fmla="*/ 1 h 370"/>
                  <a:gd name="T2" fmla="*/ 0 w 624"/>
                  <a:gd name="T3" fmla="*/ 6 h 370"/>
                  <a:gd name="T4" fmla="*/ 624 w 624"/>
                  <a:gd name="T5" fmla="*/ 6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8">
                <a:extLst>
                  <a:ext uri="{FF2B5EF4-FFF2-40B4-BE49-F238E27FC236}">
                    <a16:creationId xmlns:a16="http://schemas.microsoft.com/office/drawing/2014/main" id="{624857BB-5987-4756-840D-195E865CD074}"/>
                  </a:ext>
                </a:extLst>
              </p:cNvPr>
              <p:cNvSpPr>
                <a:spLocks/>
              </p:cNvSpPr>
              <p:nvPr/>
            </p:nvSpPr>
            <p:spPr bwMode="ltGray">
              <a:xfrm rot="-5400000">
                <a:off x="664" y="1733"/>
                <a:ext cx="624" cy="294"/>
              </a:xfrm>
              <a:custGeom>
                <a:avLst/>
                <a:gdLst>
                  <a:gd name="T0" fmla="*/ 0 w 624"/>
                  <a:gd name="T1" fmla="*/ 0 h 317"/>
                  <a:gd name="T2" fmla="*/ 0 w 624"/>
                  <a:gd name="T3" fmla="*/ 118 h 317"/>
                  <a:gd name="T4" fmla="*/ 624 w 624"/>
                  <a:gd name="T5" fmla="*/ 11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3" name="Freeform 9">
                <a:extLst>
                  <a:ext uri="{FF2B5EF4-FFF2-40B4-BE49-F238E27FC236}">
                    <a16:creationId xmlns:a16="http://schemas.microsoft.com/office/drawing/2014/main" id="{64BBB453-A34D-44F1-9709-838D0204E4A8}"/>
                  </a:ext>
                </a:extLst>
              </p:cNvPr>
              <p:cNvSpPr>
                <a:spLocks/>
              </p:cNvSpPr>
              <p:nvPr/>
            </p:nvSpPr>
            <p:spPr bwMode="ltGray">
              <a:xfrm rot="-5400000">
                <a:off x="442" y="1699"/>
                <a:ext cx="624" cy="362"/>
              </a:xfrm>
              <a:custGeom>
                <a:avLst/>
                <a:gdLst>
                  <a:gd name="T0" fmla="*/ 0 w 624"/>
                  <a:gd name="T1" fmla="*/ 0 h 272"/>
                  <a:gd name="T2" fmla="*/ 0 w 624"/>
                  <a:gd name="T3" fmla="*/ 6307 h 272"/>
                  <a:gd name="T4" fmla="*/ 240 w 624"/>
                  <a:gd name="T5" fmla="*/ 5568 h 272"/>
                  <a:gd name="T6" fmla="*/ 624 w 624"/>
                  <a:gd name="T7" fmla="*/ 6307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4" name="Freeform 10">
                <a:extLst>
                  <a:ext uri="{FF2B5EF4-FFF2-40B4-BE49-F238E27FC236}">
                    <a16:creationId xmlns:a16="http://schemas.microsoft.com/office/drawing/2014/main" id="{BBF4362F-1C04-457F-88D5-39ADFC096260}"/>
                  </a:ext>
                </a:extLst>
              </p:cNvPr>
              <p:cNvSpPr>
                <a:spLocks/>
              </p:cNvSpPr>
              <p:nvPr/>
            </p:nvSpPr>
            <p:spPr bwMode="ltGray">
              <a:xfrm rot="-5400000">
                <a:off x="154" y="1734"/>
                <a:ext cx="632" cy="315"/>
              </a:xfrm>
              <a:custGeom>
                <a:avLst/>
                <a:gdLst>
                  <a:gd name="T0" fmla="*/ 8 w 632"/>
                  <a:gd name="T1" fmla="*/ 10 h 362"/>
                  <a:gd name="T2" fmla="*/ 8 w 632"/>
                  <a:gd name="T3" fmla="*/ 68 h 362"/>
                  <a:gd name="T4" fmla="*/ 248 w 632"/>
                  <a:gd name="T5" fmla="*/ 68 h 362"/>
                  <a:gd name="T6" fmla="*/ 632 w 632"/>
                  <a:gd name="T7" fmla="*/ 68 h 362"/>
                  <a:gd name="T8" fmla="*/ 632 w 632"/>
                  <a:gd name="T9" fmla="*/ 10 h 362"/>
                  <a:gd name="T10" fmla="*/ 104 w 632"/>
                  <a:gd name="T11" fmla="*/ 10 h 362"/>
                  <a:gd name="T12" fmla="*/ 8 w 632"/>
                  <a:gd name="T13" fmla="*/ 1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5" name="Freeform 11">
                <a:extLst>
                  <a:ext uri="{FF2B5EF4-FFF2-40B4-BE49-F238E27FC236}">
                    <a16:creationId xmlns:a16="http://schemas.microsoft.com/office/drawing/2014/main" id="{EA2BFEF5-DE19-49CB-A63E-8F2FADEC2E83}"/>
                  </a:ext>
                </a:extLst>
              </p:cNvPr>
              <p:cNvSpPr>
                <a:spLocks/>
              </p:cNvSpPr>
              <p:nvPr/>
            </p:nvSpPr>
            <p:spPr bwMode="ltGray">
              <a:xfrm rot="-5400000">
                <a:off x="3204" y="1665"/>
                <a:ext cx="624" cy="421"/>
              </a:xfrm>
              <a:custGeom>
                <a:avLst/>
                <a:gdLst>
                  <a:gd name="T0" fmla="*/ 0 w 624"/>
                  <a:gd name="T1" fmla="*/ 0 h 317"/>
                  <a:gd name="T2" fmla="*/ 0 w 624"/>
                  <a:gd name="T3" fmla="*/ 6156 h 317"/>
                  <a:gd name="T4" fmla="*/ 624 w 624"/>
                  <a:gd name="T5" fmla="*/ 615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6" name="Freeform 12">
                <a:extLst>
                  <a:ext uri="{FF2B5EF4-FFF2-40B4-BE49-F238E27FC236}">
                    <a16:creationId xmlns:a16="http://schemas.microsoft.com/office/drawing/2014/main" id="{625A6BBD-E51B-449E-BD08-75B8C0E87613}"/>
                  </a:ext>
                </a:extLst>
              </p:cNvPr>
              <p:cNvSpPr>
                <a:spLocks/>
              </p:cNvSpPr>
              <p:nvPr/>
            </p:nvSpPr>
            <p:spPr bwMode="ltGray">
              <a:xfrm rot="-5400000">
                <a:off x="2870" y="1664"/>
                <a:ext cx="624" cy="422"/>
              </a:xfrm>
              <a:custGeom>
                <a:avLst/>
                <a:gdLst>
                  <a:gd name="T0" fmla="*/ 0 w 624"/>
                  <a:gd name="T1" fmla="*/ 0 h 317"/>
                  <a:gd name="T2" fmla="*/ 0 w 624"/>
                  <a:gd name="T3" fmla="*/ 6334 h 317"/>
                  <a:gd name="T4" fmla="*/ 624 w 624"/>
                  <a:gd name="T5" fmla="*/ 633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7" name="Freeform 13">
                <a:extLst>
                  <a:ext uri="{FF2B5EF4-FFF2-40B4-BE49-F238E27FC236}">
                    <a16:creationId xmlns:a16="http://schemas.microsoft.com/office/drawing/2014/main" id="{1E00294A-F373-4CF1-BB62-134E7E7FCAAD}"/>
                  </a:ext>
                </a:extLst>
              </p:cNvPr>
              <p:cNvSpPr>
                <a:spLocks/>
              </p:cNvSpPr>
              <p:nvPr/>
            </p:nvSpPr>
            <p:spPr bwMode="ltGray">
              <a:xfrm rot="-5400000">
                <a:off x="1828" y="1755"/>
                <a:ext cx="624" cy="255"/>
              </a:xfrm>
              <a:custGeom>
                <a:avLst/>
                <a:gdLst>
                  <a:gd name="T0" fmla="*/ 0 w 624"/>
                  <a:gd name="T1" fmla="*/ 1 h 370"/>
                  <a:gd name="T2" fmla="*/ 0 w 624"/>
                  <a:gd name="T3" fmla="*/ 6 h 370"/>
                  <a:gd name="T4" fmla="*/ 624 w 624"/>
                  <a:gd name="T5" fmla="*/ 6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8" name="Freeform 14">
                <a:extLst>
                  <a:ext uri="{FF2B5EF4-FFF2-40B4-BE49-F238E27FC236}">
                    <a16:creationId xmlns:a16="http://schemas.microsoft.com/office/drawing/2014/main" id="{0E19F462-127E-493A-92FD-79AD0E79A3EE}"/>
                  </a:ext>
                </a:extLst>
              </p:cNvPr>
              <p:cNvSpPr>
                <a:spLocks/>
              </p:cNvSpPr>
              <p:nvPr/>
            </p:nvSpPr>
            <p:spPr bwMode="ltGray">
              <a:xfrm rot="-5400000">
                <a:off x="2551" y="1728"/>
                <a:ext cx="624" cy="294"/>
              </a:xfrm>
              <a:custGeom>
                <a:avLst/>
                <a:gdLst>
                  <a:gd name="T0" fmla="*/ 0 w 624"/>
                  <a:gd name="T1" fmla="*/ 0 h 317"/>
                  <a:gd name="T2" fmla="*/ 0 w 624"/>
                  <a:gd name="T3" fmla="*/ 118 h 317"/>
                  <a:gd name="T4" fmla="*/ 624 w 624"/>
                  <a:gd name="T5" fmla="*/ 11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9" name="Freeform 15">
                <a:extLst>
                  <a:ext uri="{FF2B5EF4-FFF2-40B4-BE49-F238E27FC236}">
                    <a16:creationId xmlns:a16="http://schemas.microsoft.com/office/drawing/2014/main" id="{894A858D-0D8A-4BCF-A64E-32EC670A9CCB}"/>
                  </a:ext>
                </a:extLst>
              </p:cNvPr>
              <p:cNvSpPr>
                <a:spLocks/>
              </p:cNvSpPr>
              <p:nvPr/>
            </p:nvSpPr>
            <p:spPr bwMode="ltGray">
              <a:xfrm rot="-5400000">
                <a:off x="2328" y="1695"/>
                <a:ext cx="624" cy="361"/>
              </a:xfrm>
              <a:custGeom>
                <a:avLst/>
                <a:gdLst>
                  <a:gd name="T0" fmla="*/ 0 w 624"/>
                  <a:gd name="T1" fmla="*/ 0 h 272"/>
                  <a:gd name="T2" fmla="*/ 0 w 624"/>
                  <a:gd name="T3" fmla="*/ 6117 h 272"/>
                  <a:gd name="T4" fmla="*/ 240 w 624"/>
                  <a:gd name="T5" fmla="*/ 5408 h 272"/>
                  <a:gd name="T6" fmla="*/ 624 w 624"/>
                  <a:gd name="T7" fmla="*/ 6117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0" name="Freeform 16">
                <a:extLst>
                  <a:ext uri="{FF2B5EF4-FFF2-40B4-BE49-F238E27FC236}">
                    <a16:creationId xmlns:a16="http://schemas.microsoft.com/office/drawing/2014/main" id="{FC605E30-94FA-48CB-A02B-4B4838BAC6CB}"/>
                  </a:ext>
                </a:extLst>
              </p:cNvPr>
              <p:cNvSpPr>
                <a:spLocks/>
              </p:cNvSpPr>
              <p:nvPr/>
            </p:nvSpPr>
            <p:spPr bwMode="ltGray">
              <a:xfrm rot="-5400000">
                <a:off x="2043" y="1721"/>
                <a:ext cx="632" cy="316"/>
              </a:xfrm>
              <a:custGeom>
                <a:avLst/>
                <a:gdLst>
                  <a:gd name="T0" fmla="*/ 8 w 632"/>
                  <a:gd name="T1" fmla="*/ 10 h 362"/>
                  <a:gd name="T2" fmla="*/ 8 w 632"/>
                  <a:gd name="T3" fmla="*/ 71 h 362"/>
                  <a:gd name="T4" fmla="*/ 248 w 632"/>
                  <a:gd name="T5" fmla="*/ 71 h 362"/>
                  <a:gd name="T6" fmla="*/ 632 w 632"/>
                  <a:gd name="T7" fmla="*/ 71 h 362"/>
                  <a:gd name="T8" fmla="*/ 632 w 632"/>
                  <a:gd name="T9" fmla="*/ 10 h 362"/>
                  <a:gd name="T10" fmla="*/ 104 w 632"/>
                  <a:gd name="T11" fmla="*/ 10 h 362"/>
                  <a:gd name="T12" fmla="*/ 8 w 632"/>
                  <a:gd name="T13" fmla="*/ 1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1" name="Freeform 17">
                <a:extLst>
                  <a:ext uri="{FF2B5EF4-FFF2-40B4-BE49-F238E27FC236}">
                    <a16:creationId xmlns:a16="http://schemas.microsoft.com/office/drawing/2014/main" id="{633F28CF-C952-4A81-AC87-06770E016C8F}"/>
                  </a:ext>
                </a:extLst>
              </p:cNvPr>
              <p:cNvSpPr>
                <a:spLocks/>
              </p:cNvSpPr>
              <p:nvPr/>
            </p:nvSpPr>
            <p:spPr bwMode="ltGray">
              <a:xfrm rot="-5400000">
                <a:off x="4070" y="1669"/>
                <a:ext cx="624" cy="421"/>
              </a:xfrm>
              <a:custGeom>
                <a:avLst/>
                <a:gdLst>
                  <a:gd name="T0" fmla="*/ 0 w 624"/>
                  <a:gd name="T1" fmla="*/ 0 h 317"/>
                  <a:gd name="T2" fmla="*/ 0 w 624"/>
                  <a:gd name="T3" fmla="*/ 6156 h 317"/>
                  <a:gd name="T4" fmla="*/ 624 w 624"/>
                  <a:gd name="T5" fmla="*/ 615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2" name="Freeform 18">
                <a:extLst>
                  <a:ext uri="{FF2B5EF4-FFF2-40B4-BE49-F238E27FC236}">
                    <a16:creationId xmlns:a16="http://schemas.microsoft.com/office/drawing/2014/main" id="{B6B2CF9A-71A5-4F16-B515-E351D3DAAD5B}"/>
                  </a:ext>
                </a:extLst>
              </p:cNvPr>
              <p:cNvSpPr>
                <a:spLocks/>
              </p:cNvSpPr>
              <p:nvPr/>
            </p:nvSpPr>
            <p:spPr bwMode="ltGray">
              <a:xfrm rot="-5400000">
                <a:off x="3736" y="1669"/>
                <a:ext cx="624" cy="422"/>
              </a:xfrm>
              <a:custGeom>
                <a:avLst/>
                <a:gdLst>
                  <a:gd name="T0" fmla="*/ 0 w 624"/>
                  <a:gd name="T1" fmla="*/ 0 h 317"/>
                  <a:gd name="T2" fmla="*/ 0 w 624"/>
                  <a:gd name="T3" fmla="*/ 6334 h 317"/>
                  <a:gd name="T4" fmla="*/ 624 w 624"/>
                  <a:gd name="T5" fmla="*/ 633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3" name="Freeform 19">
                <a:extLst>
                  <a:ext uri="{FF2B5EF4-FFF2-40B4-BE49-F238E27FC236}">
                    <a16:creationId xmlns:a16="http://schemas.microsoft.com/office/drawing/2014/main" id="{2D10959B-6A39-472B-A830-856ADB265E98}"/>
                  </a:ext>
                </a:extLst>
              </p:cNvPr>
              <p:cNvSpPr>
                <a:spLocks/>
              </p:cNvSpPr>
              <p:nvPr/>
            </p:nvSpPr>
            <p:spPr bwMode="ltGray">
              <a:xfrm rot="-5400000">
                <a:off x="4576" y="1752"/>
                <a:ext cx="624" cy="255"/>
              </a:xfrm>
              <a:custGeom>
                <a:avLst/>
                <a:gdLst>
                  <a:gd name="T0" fmla="*/ 0 w 624"/>
                  <a:gd name="T1" fmla="*/ 1 h 370"/>
                  <a:gd name="T2" fmla="*/ 0 w 624"/>
                  <a:gd name="T3" fmla="*/ 6 h 370"/>
                  <a:gd name="T4" fmla="*/ 624 w 624"/>
                  <a:gd name="T5" fmla="*/ 6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4" name="Freeform 20">
                <a:extLst>
                  <a:ext uri="{FF2B5EF4-FFF2-40B4-BE49-F238E27FC236}">
                    <a16:creationId xmlns:a16="http://schemas.microsoft.com/office/drawing/2014/main" id="{F14694A8-196B-4812-B14F-5280B600207C}"/>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5" name="Freeform 21">
                <a:extLst>
                  <a:ext uri="{FF2B5EF4-FFF2-40B4-BE49-F238E27FC236}">
                    <a16:creationId xmlns:a16="http://schemas.microsoft.com/office/drawing/2014/main" id="{5EAFDB3B-D6C6-41D7-AABC-F8F11162C728}"/>
                  </a:ext>
                </a:extLst>
              </p:cNvPr>
              <p:cNvSpPr>
                <a:spLocks/>
              </p:cNvSpPr>
              <p:nvPr/>
            </p:nvSpPr>
            <p:spPr bwMode="ltGray">
              <a:xfrm rot="-5400000">
                <a:off x="5076" y="1695"/>
                <a:ext cx="624" cy="361"/>
              </a:xfrm>
              <a:custGeom>
                <a:avLst/>
                <a:gdLst>
                  <a:gd name="T0" fmla="*/ 0 w 624"/>
                  <a:gd name="T1" fmla="*/ 0 h 272"/>
                  <a:gd name="T2" fmla="*/ 0 w 624"/>
                  <a:gd name="T3" fmla="*/ 6117 h 272"/>
                  <a:gd name="T4" fmla="*/ 240 w 624"/>
                  <a:gd name="T5" fmla="*/ 5408 h 272"/>
                  <a:gd name="T6" fmla="*/ 624 w 624"/>
                  <a:gd name="T7" fmla="*/ 6117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6" name="Freeform 22">
                <a:extLst>
                  <a:ext uri="{FF2B5EF4-FFF2-40B4-BE49-F238E27FC236}">
                    <a16:creationId xmlns:a16="http://schemas.microsoft.com/office/drawing/2014/main" id="{EAF6F343-F21D-4491-8043-A5E0DD72CE25}"/>
                  </a:ext>
                </a:extLst>
              </p:cNvPr>
              <p:cNvSpPr>
                <a:spLocks/>
              </p:cNvSpPr>
              <p:nvPr/>
            </p:nvSpPr>
            <p:spPr bwMode="ltGray">
              <a:xfrm rot="-5400000">
                <a:off x="4797" y="1721"/>
                <a:ext cx="632" cy="316"/>
              </a:xfrm>
              <a:custGeom>
                <a:avLst/>
                <a:gdLst>
                  <a:gd name="T0" fmla="*/ 8 w 632"/>
                  <a:gd name="T1" fmla="*/ 10 h 362"/>
                  <a:gd name="T2" fmla="*/ 8 w 632"/>
                  <a:gd name="T3" fmla="*/ 71 h 362"/>
                  <a:gd name="T4" fmla="*/ 248 w 632"/>
                  <a:gd name="T5" fmla="*/ 71 h 362"/>
                  <a:gd name="T6" fmla="*/ 632 w 632"/>
                  <a:gd name="T7" fmla="*/ 71 h 362"/>
                  <a:gd name="T8" fmla="*/ 632 w 632"/>
                  <a:gd name="T9" fmla="*/ 10 h 362"/>
                  <a:gd name="T10" fmla="*/ 104 w 632"/>
                  <a:gd name="T11" fmla="*/ 10 h 362"/>
                  <a:gd name="T12" fmla="*/ 8 w 632"/>
                  <a:gd name="T13" fmla="*/ 1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sp>
          <p:nvSpPr>
            <p:cNvPr id="6" name="Freeform 23">
              <a:extLst>
                <a:ext uri="{FF2B5EF4-FFF2-40B4-BE49-F238E27FC236}">
                  <a16:creationId xmlns:a16="http://schemas.microsoft.com/office/drawing/2014/main" id="{1C78DA0C-A44E-44E2-92CC-626C343BD753}"/>
                </a:ext>
              </a:extLst>
            </p:cNvPr>
            <p:cNvSpPr>
              <a:spLocks/>
            </p:cNvSpPr>
            <p:nvPr/>
          </p:nvSpPr>
          <p:spPr bwMode="ltGray">
            <a:xfrm flipH="1">
              <a:off x="-2" y="1536"/>
              <a:ext cx="5762" cy="412"/>
            </a:xfrm>
            <a:custGeom>
              <a:avLst/>
              <a:gdLst>
                <a:gd name="T0" fmla="*/ 0 w 5762"/>
                <a:gd name="T1" fmla="*/ 414 h 385"/>
                <a:gd name="T2" fmla="*/ 5762 w 5762"/>
                <a:gd name="T3" fmla="*/ 395 h 385"/>
                <a:gd name="T4" fmla="*/ 5762 w 5762"/>
                <a:gd name="T5" fmla="*/ 4 h 385"/>
                <a:gd name="T6" fmla="*/ 0 w 5762"/>
                <a:gd name="T7" fmla="*/ 0 h 385"/>
                <a:gd name="T8" fmla="*/ 0 w 5762"/>
                <a:gd name="T9" fmla="*/ 414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xtLs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7" name="Freeform 24">
              <a:extLst>
                <a:ext uri="{FF2B5EF4-FFF2-40B4-BE49-F238E27FC236}">
                  <a16:creationId xmlns:a16="http://schemas.microsoft.com/office/drawing/2014/main" id="{BEB2F161-CB62-4263-92CA-C71D7659551B}"/>
                </a:ext>
              </a:extLst>
            </p:cNvPr>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xtLst>
              <a:ext uri="{91240B29-F687-4f45-9708-019B960494DF}">
                <a14:hiddenLine xmlns="" xmlns:a14="http://schemas.microsoft.com/office/drawing/2010/main" w="9525" cap="flat">
                  <a:solidFill>
                    <a:srgbClr val="000000"/>
                  </a:solidFill>
                  <a:prstDash val="solid"/>
                  <a:miter lim="800000"/>
                  <a:headEnd/>
                  <a:tailEnd/>
                </a14:hiddenLine>
              </a:ext>
            </a:extLst>
          </p:spPr>
          <p:txBody>
            <a:bodyPr wrap="none" anchor="ctr"/>
            <a:lstStyle/>
            <a:p>
              <a:endParaRPr lang="en-US"/>
            </a:p>
          </p:txBody>
        </p:sp>
      </p:grpSp>
      <p:sp>
        <p:nvSpPr>
          <p:cNvPr id="66585" name="Rectangle 25"/>
          <p:cNvSpPr>
            <a:spLocks noGrp="1" noChangeArrowheads="1"/>
          </p:cNvSpPr>
          <p:nvPr>
            <p:ph type="ctrTitle"/>
          </p:nvPr>
        </p:nvSpPr>
        <p:spPr>
          <a:xfrm>
            <a:off x="1173163" y="1341438"/>
            <a:ext cx="7772400" cy="1143000"/>
          </a:xfrm>
        </p:spPr>
        <p:txBody>
          <a:bodyPr/>
          <a:lstStyle>
            <a:lvl1pPr>
              <a:defRPr/>
            </a:lvl1pPr>
          </a:lstStyle>
          <a:p>
            <a:r>
              <a:rPr lang="en-US"/>
              <a:t>Click to edit Master title style</a:t>
            </a:r>
          </a:p>
        </p:txBody>
      </p:sp>
      <p:sp>
        <p:nvSpPr>
          <p:cNvPr id="66586" name="Rectangle 26"/>
          <p:cNvSpPr>
            <a:spLocks noGrp="1" noChangeArrowheads="1"/>
          </p:cNvSpPr>
          <p:nvPr>
            <p:ph type="subTitle" idx="1"/>
          </p:nvPr>
        </p:nvSpPr>
        <p:spPr>
          <a:xfrm>
            <a:off x="1166813" y="3886200"/>
            <a:ext cx="6400800" cy="1752600"/>
          </a:xfrm>
        </p:spPr>
        <p:txBody>
          <a:bodyPr/>
          <a:lstStyle>
            <a:lvl1pPr marL="0" indent="0">
              <a:buFont typeface="Monotype Sorts" charset="2"/>
              <a:buNone/>
              <a:defRPr/>
            </a:lvl1pPr>
          </a:lstStyle>
          <a:p>
            <a:r>
              <a:rPr lang="en-US"/>
              <a:t>Click to edit Master subtitle style</a:t>
            </a:r>
          </a:p>
        </p:txBody>
      </p:sp>
      <p:sp>
        <p:nvSpPr>
          <p:cNvPr id="27" name="Rectangle 27">
            <a:extLst>
              <a:ext uri="{FF2B5EF4-FFF2-40B4-BE49-F238E27FC236}">
                <a16:creationId xmlns:a16="http://schemas.microsoft.com/office/drawing/2014/main" id="{8E3C3E7D-D6E0-4E4B-9CCD-28C038973B20}"/>
              </a:ext>
            </a:extLst>
          </p:cNvPr>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US"/>
          </a:p>
        </p:txBody>
      </p:sp>
      <p:sp>
        <p:nvSpPr>
          <p:cNvPr id="28" name="Rectangle 28">
            <a:extLst>
              <a:ext uri="{FF2B5EF4-FFF2-40B4-BE49-F238E27FC236}">
                <a16:creationId xmlns:a16="http://schemas.microsoft.com/office/drawing/2014/main" id="{04D0253F-E23F-4CEC-923D-BA9255B7F615}"/>
              </a:ext>
            </a:extLst>
          </p:cNvPr>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29" name="Rectangle 29">
            <a:extLst>
              <a:ext uri="{FF2B5EF4-FFF2-40B4-BE49-F238E27FC236}">
                <a16:creationId xmlns:a16="http://schemas.microsoft.com/office/drawing/2014/main" id="{75CB4AF5-93E0-4CC2-B56F-EEA7D723F7A5}"/>
              </a:ext>
            </a:extLst>
          </p:cNvPr>
          <p:cNvSpPr>
            <a:spLocks noGrp="1" noChangeArrowheads="1"/>
          </p:cNvSpPr>
          <p:nvPr>
            <p:ph type="sldNum" sz="quarter" idx="12"/>
          </p:nvPr>
        </p:nvSpPr>
        <p:spPr/>
        <p:txBody>
          <a:bodyPr/>
          <a:lstStyle>
            <a:lvl1pPr>
              <a:defRPr>
                <a:solidFill>
                  <a:srgbClr val="000000"/>
                </a:solidFill>
              </a:defRPr>
            </a:lvl1pPr>
          </a:lstStyle>
          <a:p>
            <a:fld id="{43B8FC20-4443-4352-9F34-993F9572059E}" type="slidenum">
              <a:rPr lang="en-US" altLang="en-US"/>
              <a:pPr/>
              <a:t>‹#›</a:t>
            </a:fld>
            <a:endParaRPr lang="en-US" altLang="en-US"/>
          </a:p>
        </p:txBody>
      </p:sp>
    </p:spTree>
    <p:extLst>
      <p:ext uri="{BB962C8B-B14F-4D97-AF65-F5344CB8AC3E}">
        <p14:creationId xmlns:p14="http://schemas.microsoft.com/office/powerpoint/2010/main" val="1087589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AB4B02CC-7360-4E04-9CD6-1377C610A99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CE664B53-EA11-41D2-BF23-7580F73CD5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35EBB213-939E-4E19-8DFD-666FA35E3746}"/>
              </a:ext>
            </a:extLst>
          </p:cNvPr>
          <p:cNvSpPr>
            <a:spLocks noGrp="1" noChangeArrowheads="1"/>
          </p:cNvSpPr>
          <p:nvPr>
            <p:ph type="sldNum" sz="quarter" idx="12"/>
          </p:nvPr>
        </p:nvSpPr>
        <p:spPr>
          <a:ln/>
        </p:spPr>
        <p:txBody>
          <a:bodyPr/>
          <a:lstStyle>
            <a:lvl1pPr>
              <a:defRPr/>
            </a:lvl1pPr>
          </a:lstStyle>
          <a:p>
            <a:fld id="{077C3145-FFBB-46EA-A781-C0E44342E9E9}" type="slidenum">
              <a:rPr lang="en-US" altLang="en-US"/>
              <a:pPr/>
              <a:t>‹#›</a:t>
            </a:fld>
            <a:endParaRPr lang="en-US" altLang="en-US"/>
          </a:p>
        </p:txBody>
      </p:sp>
    </p:spTree>
    <p:extLst>
      <p:ext uri="{BB962C8B-B14F-4D97-AF65-F5344CB8AC3E}">
        <p14:creationId xmlns:p14="http://schemas.microsoft.com/office/powerpoint/2010/main" val="2700446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8BFC07D1-1261-4464-970F-2D33B53EDE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235D9144-F6CB-4455-A182-445DDC848B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A704EC63-327A-4558-AE58-73DD21DCD5F5}"/>
              </a:ext>
            </a:extLst>
          </p:cNvPr>
          <p:cNvSpPr>
            <a:spLocks noGrp="1" noChangeArrowheads="1"/>
          </p:cNvSpPr>
          <p:nvPr>
            <p:ph type="sldNum" sz="quarter" idx="12"/>
          </p:nvPr>
        </p:nvSpPr>
        <p:spPr>
          <a:ln/>
        </p:spPr>
        <p:txBody>
          <a:bodyPr/>
          <a:lstStyle>
            <a:lvl1pPr>
              <a:defRPr/>
            </a:lvl1pPr>
          </a:lstStyle>
          <a:p>
            <a:fld id="{8BE9B6F0-6304-47F4-A83C-432B525ECC52}" type="slidenum">
              <a:rPr lang="en-US" altLang="en-US"/>
              <a:pPr/>
              <a:t>‹#›</a:t>
            </a:fld>
            <a:endParaRPr lang="en-US" altLang="en-US"/>
          </a:p>
        </p:txBody>
      </p:sp>
    </p:spTree>
    <p:extLst>
      <p:ext uri="{BB962C8B-B14F-4D97-AF65-F5344CB8AC3E}">
        <p14:creationId xmlns:p14="http://schemas.microsoft.com/office/powerpoint/2010/main" val="1837440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7316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7">
            <a:extLst>
              <a:ext uri="{FF2B5EF4-FFF2-40B4-BE49-F238E27FC236}">
                <a16:creationId xmlns:a16="http://schemas.microsoft.com/office/drawing/2014/main" id="{2BC3B08A-24CD-481B-9872-9895D0504F0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35BB2EDF-4DAA-42BF-A492-EA95933399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D13E7140-68DB-48D9-8365-98879728BDD5}"/>
              </a:ext>
            </a:extLst>
          </p:cNvPr>
          <p:cNvSpPr>
            <a:spLocks noGrp="1" noChangeArrowheads="1"/>
          </p:cNvSpPr>
          <p:nvPr>
            <p:ph type="sldNum" sz="quarter" idx="12"/>
          </p:nvPr>
        </p:nvSpPr>
        <p:spPr>
          <a:ln/>
        </p:spPr>
        <p:txBody>
          <a:bodyPr/>
          <a:lstStyle>
            <a:lvl1pPr>
              <a:defRPr/>
            </a:lvl1pPr>
          </a:lstStyle>
          <a:p>
            <a:fld id="{F6EEA103-E299-48FE-A3B1-9FD9C17C4752}" type="slidenum">
              <a:rPr lang="en-US" altLang="en-US"/>
              <a:pPr/>
              <a:t>‹#›</a:t>
            </a:fld>
            <a:endParaRPr lang="en-US" altLang="en-US"/>
          </a:p>
        </p:txBody>
      </p:sp>
    </p:spTree>
    <p:extLst>
      <p:ext uri="{BB962C8B-B14F-4D97-AF65-F5344CB8AC3E}">
        <p14:creationId xmlns:p14="http://schemas.microsoft.com/office/powerpoint/2010/main" val="411910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B5E1EAFB-E025-460E-9027-E862C63A6C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944D3315-1C4B-470A-A221-7AB1B1DFF8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7A918811-D3A1-4731-926F-F2440AEC47BA}"/>
              </a:ext>
            </a:extLst>
          </p:cNvPr>
          <p:cNvSpPr>
            <a:spLocks noGrp="1" noChangeArrowheads="1"/>
          </p:cNvSpPr>
          <p:nvPr>
            <p:ph type="sldNum" sz="quarter" idx="12"/>
          </p:nvPr>
        </p:nvSpPr>
        <p:spPr>
          <a:ln/>
        </p:spPr>
        <p:txBody>
          <a:bodyPr/>
          <a:lstStyle>
            <a:lvl1pPr>
              <a:defRPr/>
            </a:lvl1pPr>
          </a:lstStyle>
          <a:p>
            <a:fld id="{616E4FA0-5BB6-493E-95A6-EA89D2B23493}" type="slidenum">
              <a:rPr lang="en-US" altLang="en-US"/>
              <a:pPr/>
              <a:t>‹#›</a:t>
            </a:fld>
            <a:endParaRPr lang="en-US" altLang="en-US"/>
          </a:p>
        </p:txBody>
      </p:sp>
    </p:spTree>
    <p:extLst>
      <p:ext uri="{BB962C8B-B14F-4D97-AF65-F5344CB8AC3E}">
        <p14:creationId xmlns:p14="http://schemas.microsoft.com/office/powerpoint/2010/main" val="492842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7">
            <a:extLst>
              <a:ext uri="{FF2B5EF4-FFF2-40B4-BE49-F238E27FC236}">
                <a16:creationId xmlns:a16="http://schemas.microsoft.com/office/drawing/2014/main" id="{B45DC2EB-96D9-4AF7-A2FF-16C769F3F6B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E80826A3-D6C5-420A-A78E-A52E796183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7D5FA40B-0BF7-4FAA-BAB1-5C9FF3CFD311}"/>
              </a:ext>
            </a:extLst>
          </p:cNvPr>
          <p:cNvSpPr>
            <a:spLocks noGrp="1" noChangeArrowheads="1"/>
          </p:cNvSpPr>
          <p:nvPr>
            <p:ph type="sldNum" sz="quarter" idx="12"/>
          </p:nvPr>
        </p:nvSpPr>
        <p:spPr>
          <a:ln/>
        </p:spPr>
        <p:txBody>
          <a:bodyPr/>
          <a:lstStyle>
            <a:lvl1pPr>
              <a:defRPr/>
            </a:lvl1pPr>
          </a:lstStyle>
          <a:p>
            <a:fld id="{CB60867F-694B-4E23-9D65-4CA227638DDD}" type="slidenum">
              <a:rPr lang="en-US" altLang="en-US"/>
              <a:pPr/>
              <a:t>‹#›</a:t>
            </a:fld>
            <a:endParaRPr lang="en-US" altLang="en-US"/>
          </a:p>
        </p:txBody>
      </p:sp>
    </p:spTree>
    <p:extLst>
      <p:ext uri="{BB962C8B-B14F-4D97-AF65-F5344CB8AC3E}">
        <p14:creationId xmlns:p14="http://schemas.microsoft.com/office/powerpoint/2010/main" val="1472221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7">
            <a:extLst>
              <a:ext uri="{FF2B5EF4-FFF2-40B4-BE49-F238E27FC236}">
                <a16:creationId xmlns:a16="http://schemas.microsoft.com/office/drawing/2014/main" id="{EED6497E-620F-4B0C-BC4C-2321838309E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636388D7-E6B9-4B22-A9FF-99813E433D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F284E79A-7818-49A3-B0A7-24EB14B62536}"/>
              </a:ext>
            </a:extLst>
          </p:cNvPr>
          <p:cNvSpPr>
            <a:spLocks noGrp="1" noChangeArrowheads="1"/>
          </p:cNvSpPr>
          <p:nvPr>
            <p:ph type="sldNum" sz="quarter" idx="12"/>
          </p:nvPr>
        </p:nvSpPr>
        <p:spPr>
          <a:ln/>
        </p:spPr>
        <p:txBody>
          <a:bodyPr/>
          <a:lstStyle>
            <a:lvl1pPr>
              <a:defRPr/>
            </a:lvl1pPr>
          </a:lstStyle>
          <a:p>
            <a:fld id="{54B8F5E8-E223-4058-AF78-1B296A9B60B5}" type="slidenum">
              <a:rPr lang="en-US" altLang="en-US"/>
              <a:pPr/>
              <a:t>‹#›</a:t>
            </a:fld>
            <a:endParaRPr lang="en-US" altLang="en-US"/>
          </a:p>
        </p:txBody>
      </p:sp>
    </p:spTree>
    <p:extLst>
      <p:ext uri="{BB962C8B-B14F-4D97-AF65-F5344CB8AC3E}">
        <p14:creationId xmlns:p14="http://schemas.microsoft.com/office/powerpoint/2010/main" val="2638924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7">
            <a:extLst>
              <a:ext uri="{FF2B5EF4-FFF2-40B4-BE49-F238E27FC236}">
                <a16:creationId xmlns:a16="http://schemas.microsoft.com/office/drawing/2014/main" id="{A4D9D210-DAA7-4E65-BC1A-96AAF274BC0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8">
            <a:extLst>
              <a:ext uri="{FF2B5EF4-FFF2-40B4-BE49-F238E27FC236}">
                <a16:creationId xmlns:a16="http://schemas.microsoft.com/office/drawing/2014/main" id="{71AC58FF-252E-44CB-BE51-C40160E401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9">
            <a:extLst>
              <a:ext uri="{FF2B5EF4-FFF2-40B4-BE49-F238E27FC236}">
                <a16:creationId xmlns:a16="http://schemas.microsoft.com/office/drawing/2014/main" id="{E87B8180-DADA-48CC-B3B1-4843A4044CB8}"/>
              </a:ext>
            </a:extLst>
          </p:cNvPr>
          <p:cNvSpPr>
            <a:spLocks noGrp="1" noChangeArrowheads="1"/>
          </p:cNvSpPr>
          <p:nvPr>
            <p:ph type="sldNum" sz="quarter" idx="12"/>
          </p:nvPr>
        </p:nvSpPr>
        <p:spPr>
          <a:ln/>
        </p:spPr>
        <p:txBody>
          <a:bodyPr/>
          <a:lstStyle>
            <a:lvl1pPr>
              <a:defRPr/>
            </a:lvl1pPr>
          </a:lstStyle>
          <a:p>
            <a:fld id="{82FB36BC-0604-49FE-9D2E-F3C70CCC801F}" type="slidenum">
              <a:rPr lang="en-US" altLang="en-US"/>
              <a:pPr/>
              <a:t>‹#›</a:t>
            </a:fld>
            <a:endParaRPr lang="en-US" altLang="en-US"/>
          </a:p>
        </p:txBody>
      </p:sp>
    </p:spTree>
    <p:extLst>
      <p:ext uri="{BB962C8B-B14F-4D97-AF65-F5344CB8AC3E}">
        <p14:creationId xmlns:p14="http://schemas.microsoft.com/office/powerpoint/2010/main" val="4008402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7">
            <a:extLst>
              <a:ext uri="{FF2B5EF4-FFF2-40B4-BE49-F238E27FC236}">
                <a16:creationId xmlns:a16="http://schemas.microsoft.com/office/drawing/2014/main" id="{70C34DF4-DDBB-424A-85EF-8CCA3438088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8">
            <a:extLst>
              <a:ext uri="{FF2B5EF4-FFF2-40B4-BE49-F238E27FC236}">
                <a16:creationId xmlns:a16="http://schemas.microsoft.com/office/drawing/2014/main" id="{2E4B5FB4-719B-4803-9A02-D853C938E3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9">
            <a:extLst>
              <a:ext uri="{FF2B5EF4-FFF2-40B4-BE49-F238E27FC236}">
                <a16:creationId xmlns:a16="http://schemas.microsoft.com/office/drawing/2014/main" id="{9B5A7B58-8799-45B6-AD78-2D2D5F23B774}"/>
              </a:ext>
            </a:extLst>
          </p:cNvPr>
          <p:cNvSpPr>
            <a:spLocks noGrp="1" noChangeArrowheads="1"/>
          </p:cNvSpPr>
          <p:nvPr>
            <p:ph type="sldNum" sz="quarter" idx="12"/>
          </p:nvPr>
        </p:nvSpPr>
        <p:spPr>
          <a:ln/>
        </p:spPr>
        <p:txBody>
          <a:bodyPr/>
          <a:lstStyle>
            <a:lvl1pPr>
              <a:defRPr/>
            </a:lvl1pPr>
          </a:lstStyle>
          <a:p>
            <a:fld id="{96991EC9-84F1-428E-A75E-2654270152B4}" type="slidenum">
              <a:rPr lang="en-US" altLang="en-US"/>
              <a:pPr/>
              <a:t>‹#›</a:t>
            </a:fld>
            <a:endParaRPr lang="en-US" altLang="en-US"/>
          </a:p>
        </p:txBody>
      </p:sp>
    </p:spTree>
    <p:extLst>
      <p:ext uri="{BB962C8B-B14F-4D97-AF65-F5344CB8AC3E}">
        <p14:creationId xmlns:p14="http://schemas.microsoft.com/office/powerpoint/2010/main" val="4158728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00D0237B-49C8-4071-8BFF-944C8F1F00D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8">
            <a:extLst>
              <a:ext uri="{FF2B5EF4-FFF2-40B4-BE49-F238E27FC236}">
                <a16:creationId xmlns:a16="http://schemas.microsoft.com/office/drawing/2014/main" id="{4B193174-22AC-4E0E-91BF-88E710A784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9">
            <a:extLst>
              <a:ext uri="{FF2B5EF4-FFF2-40B4-BE49-F238E27FC236}">
                <a16:creationId xmlns:a16="http://schemas.microsoft.com/office/drawing/2014/main" id="{3DF0CD9C-105C-443A-B11E-9DD070B973BB}"/>
              </a:ext>
            </a:extLst>
          </p:cNvPr>
          <p:cNvSpPr>
            <a:spLocks noGrp="1" noChangeArrowheads="1"/>
          </p:cNvSpPr>
          <p:nvPr>
            <p:ph type="sldNum" sz="quarter" idx="12"/>
          </p:nvPr>
        </p:nvSpPr>
        <p:spPr>
          <a:ln/>
        </p:spPr>
        <p:txBody>
          <a:bodyPr/>
          <a:lstStyle>
            <a:lvl1pPr>
              <a:defRPr/>
            </a:lvl1pPr>
          </a:lstStyle>
          <a:p>
            <a:fld id="{79B59CBC-788C-471B-A8D7-BDE509A49095}" type="slidenum">
              <a:rPr lang="en-US" altLang="en-US"/>
              <a:pPr/>
              <a:t>‹#›</a:t>
            </a:fld>
            <a:endParaRPr lang="en-US" altLang="en-US"/>
          </a:p>
        </p:txBody>
      </p:sp>
    </p:spTree>
    <p:extLst>
      <p:ext uri="{BB962C8B-B14F-4D97-AF65-F5344CB8AC3E}">
        <p14:creationId xmlns:p14="http://schemas.microsoft.com/office/powerpoint/2010/main" val="3283657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a:extLst>
              <a:ext uri="{FF2B5EF4-FFF2-40B4-BE49-F238E27FC236}">
                <a16:creationId xmlns:a16="http://schemas.microsoft.com/office/drawing/2014/main" id="{37B2DE06-6105-47CE-83AB-6322BC3BE48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AA02208C-F732-4292-A6BA-D63530ED0F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C78BB50B-3CFC-434D-BF86-F8E4A55C9340}"/>
              </a:ext>
            </a:extLst>
          </p:cNvPr>
          <p:cNvSpPr>
            <a:spLocks noGrp="1" noChangeArrowheads="1"/>
          </p:cNvSpPr>
          <p:nvPr>
            <p:ph type="sldNum" sz="quarter" idx="12"/>
          </p:nvPr>
        </p:nvSpPr>
        <p:spPr>
          <a:ln/>
        </p:spPr>
        <p:txBody>
          <a:bodyPr/>
          <a:lstStyle>
            <a:lvl1pPr>
              <a:defRPr/>
            </a:lvl1pPr>
          </a:lstStyle>
          <a:p>
            <a:fld id="{4EC3B0B2-C40C-4600-A84F-5F3DC639AC5E}" type="slidenum">
              <a:rPr lang="en-US" altLang="en-US"/>
              <a:pPr/>
              <a:t>‹#›</a:t>
            </a:fld>
            <a:endParaRPr lang="en-US" altLang="en-US"/>
          </a:p>
        </p:txBody>
      </p:sp>
    </p:spTree>
    <p:extLst>
      <p:ext uri="{BB962C8B-B14F-4D97-AF65-F5344CB8AC3E}">
        <p14:creationId xmlns:p14="http://schemas.microsoft.com/office/powerpoint/2010/main" val="127133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a:extLst>
              <a:ext uri="{FF2B5EF4-FFF2-40B4-BE49-F238E27FC236}">
                <a16:creationId xmlns:a16="http://schemas.microsoft.com/office/drawing/2014/main" id="{E714C8B9-FA0F-4467-B458-30B0B3A5ACD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B9C188E0-9798-423E-AB11-AE2937EEA0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06456421-F914-4553-BC3E-EAD320581C0F}"/>
              </a:ext>
            </a:extLst>
          </p:cNvPr>
          <p:cNvSpPr>
            <a:spLocks noGrp="1" noChangeArrowheads="1"/>
          </p:cNvSpPr>
          <p:nvPr>
            <p:ph type="sldNum" sz="quarter" idx="12"/>
          </p:nvPr>
        </p:nvSpPr>
        <p:spPr>
          <a:ln/>
        </p:spPr>
        <p:txBody>
          <a:bodyPr/>
          <a:lstStyle>
            <a:lvl1pPr>
              <a:defRPr/>
            </a:lvl1pPr>
          </a:lstStyle>
          <a:p>
            <a:fld id="{F29766C6-A214-47A6-8A5C-96CE273338BE}" type="slidenum">
              <a:rPr lang="en-US" altLang="en-US"/>
              <a:pPr/>
              <a:t>‹#›</a:t>
            </a:fld>
            <a:endParaRPr lang="en-US" altLang="en-US"/>
          </a:p>
        </p:txBody>
      </p:sp>
    </p:spTree>
    <p:extLst>
      <p:ext uri="{BB962C8B-B14F-4D97-AF65-F5344CB8AC3E}">
        <p14:creationId xmlns:p14="http://schemas.microsoft.com/office/powerpoint/2010/main" val="170619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C06FFF74-36C0-48B8-AD5B-D86EE523F56F}"/>
              </a:ext>
            </a:extLst>
          </p:cNvPr>
          <p:cNvGrpSpPr>
            <a:grpSpLocks/>
          </p:cNvGrpSpPr>
          <p:nvPr/>
        </p:nvGrpSpPr>
        <p:grpSpPr bwMode="auto">
          <a:xfrm>
            <a:off x="0" y="-4763"/>
            <a:ext cx="1063625" cy="6858001"/>
            <a:chOff x="0" y="-3"/>
            <a:chExt cx="670" cy="4320"/>
          </a:xfrm>
        </p:grpSpPr>
        <p:grpSp>
          <p:nvGrpSpPr>
            <p:cNvPr id="1032" name="Group 3">
              <a:extLst>
                <a:ext uri="{FF2B5EF4-FFF2-40B4-BE49-F238E27FC236}">
                  <a16:creationId xmlns:a16="http://schemas.microsoft.com/office/drawing/2014/main" id="{8A709E6D-FEA4-4BE1-808B-B557956A4A6F}"/>
                </a:ext>
              </a:extLst>
            </p:cNvPr>
            <p:cNvGrpSpPr>
              <a:grpSpLocks/>
            </p:cNvGrpSpPr>
            <p:nvPr/>
          </p:nvGrpSpPr>
          <p:grpSpPr bwMode="auto">
            <a:xfrm rot="16200000" flipH="1">
              <a:off x="-1815" y="1838"/>
              <a:ext cx="4320" cy="638"/>
              <a:chOff x="-2" y="1562"/>
              <a:chExt cx="5762" cy="638"/>
            </a:xfrm>
          </p:grpSpPr>
          <p:sp>
            <p:nvSpPr>
              <p:cNvPr id="1035" name="Freeform 4">
                <a:extLst>
                  <a:ext uri="{FF2B5EF4-FFF2-40B4-BE49-F238E27FC236}">
                    <a16:creationId xmlns:a16="http://schemas.microsoft.com/office/drawing/2014/main" id="{1BA17BE3-DB79-426E-8CF1-5C41CEDD2275}"/>
                  </a:ext>
                </a:extLst>
              </p:cNvPr>
              <p:cNvSpPr>
                <a:spLocks/>
              </p:cNvSpPr>
              <p:nvPr/>
            </p:nvSpPr>
            <p:spPr bwMode="ltGray">
              <a:xfrm rot="-5400000">
                <a:off x="2542" y="-993"/>
                <a:ext cx="624" cy="5746"/>
              </a:xfrm>
              <a:custGeom>
                <a:avLst/>
                <a:gdLst>
                  <a:gd name="T0" fmla="*/ 0 w 1000"/>
                  <a:gd name="T1" fmla="*/ 0 h 720"/>
                  <a:gd name="T2" fmla="*/ 0 w 1000"/>
                  <a:gd name="T3" fmla="*/ 2147483647 h 720"/>
                  <a:gd name="T4" fmla="*/ 6 w 1000"/>
                  <a:gd name="T5" fmla="*/ 2147483647 h 720"/>
                  <a:gd name="T6" fmla="*/ 6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36" name="Freeform 5">
                <a:extLst>
                  <a:ext uri="{FF2B5EF4-FFF2-40B4-BE49-F238E27FC236}">
                    <a16:creationId xmlns:a16="http://schemas.microsoft.com/office/drawing/2014/main" id="{3004B259-2571-4480-8EAA-64D6C6E64476}"/>
                  </a:ext>
                </a:extLst>
              </p:cNvPr>
              <p:cNvSpPr>
                <a:spLocks/>
              </p:cNvSpPr>
              <p:nvPr/>
            </p:nvSpPr>
            <p:spPr bwMode="ltGray">
              <a:xfrm rot="-5400000">
                <a:off x="1299" y="1670"/>
                <a:ext cx="624" cy="420"/>
              </a:xfrm>
              <a:custGeom>
                <a:avLst/>
                <a:gdLst>
                  <a:gd name="T0" fmla="*/ 0 w 624"/>
                  <a:gd name="T1" fmla="*/ 0 h 317"/>
                  <a:gd name="T2" fmla="*/ 0 w 624"/>
                  <a:gd name="T3" fmla="*/ 5997 h 317"/>
                  <a:gd name="T4" fmla="*/ 624 w 624"/>
                  <a:gd name="T5" fmla="*/ 599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37" name="Freeform 6">
                <a:extLst>
                  <a:ext uri="{FF2B5EF4-FFF2-40B4-BE49-F238E27FC236}">
                    <a16:creationId xmlns:a16="http://schemas.microsoft.com/office/drawing/2014/main" id="{871B1027-68FD-452D-A3B7-B5E038EB923B}"/>
                  </a:ext>
                </a:extLst>
              </p:cNvPr>
              <p:cNvSpPr>
                <a:spLocks/>
              </p:cNvSpPr>
              <p:nvPr/>
            </p:nvSpPr>
            <p:spPr bwMode="ltGray">
              <a:xfrm rot="-5400000">
                <a:off x="968" y="1669"/>
                <a:ext cx="624" cy="424"/>
              </a:xfrm>
              <a:custGeom>
                <a:avLst/>
                <a:gdLst>
                  <a:gd name="T0" fmla="*/ 0 w 624"/>
                  <a:gd name="T1" fmla="*/ 0 h 317"/>
                  <a:gd name="T2" fmla="*/ 0 w 624"/>
                  <a:gd name="T3" fmla="*/ 6669 h 317"/>
                  <a:gd name="T4" fmla="*/ 624 w 624"/>
                  <a:gd name="T5" fmla="*/ 666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38" name="Freeform 7">
                <a:extLst>
                  <a:ext uri="{FF2B5EF4-FFF2-40B4-BE49-F238E27FC236}">
                    <a16:creationId xmlns:a16="http://schemas.microsoft.com/office/drawing/2014/main" id="{7908576A-1C63-42B5-8020-0CD58E6BD773}"/>
                  </a:ext>
                </a:extLst>
              </p:cNvPr>
              <p:cNvSpPr>
                <a:spLocks/>
              </p:cNvSpPr>
              <p:nvPr/>
            </p:nvSpPr>
            <p:spPr bwMode="ltGray">
              <a:xfrm rot="-5400000">
                <a:off x="-71" y="1753"/>
                <a:ext cx="624" cy="256"/>
              </a:xfrm>
              <a:custGeom>
                <a:avLst/>
                <a:gdLst>
                  <a:gd name="T0" fmla="*/ 0 w 624"/>
                  <a:gd name="T1" fmla="*/ 1 h 370"/>
                  <a:gd name="T2" fmla="*/ 0 w 624"/>
                  <a:gd name="T3" fmla="*/ 6 h 370"/>
                  <a:gd name="T4" fmla="*/ 624 w 624"/>
                  <a:gd name="T5" fmla="*/ 6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39" name="Freeform 8">
                <a:extLst>
                  <a:ext uri="{FF2B5EF4-FFF2-40B4-BE49-F238E27FC236}">
                    <a16:creationId xmlns:a16="http://schemas.microsoft.com/office/drawing/2014/main" id="{B1404802-D50A-41D9-885B-C5C1FFC3AF81}"/>
                  </a:ext>
                </a:extLst>
              </p:cNvPr>
              <p:cNvSpPr>
                <a:spLocks/>
              </p:cNvSpPr>
              <p:nvPr/>
            </p:nvSpPr>
            <p:spPr bwMode="ltGray">
              <a:xfrm rot="-5400000">
                <a:off x="640" y="1734"/>
                <a:ext cx="624" cy="292"/>
              </a:xfrm>
              <a:custGeom>
                <a:avLst/>
                <a:gdLst>
                  <a:gd name="T0" fmla="*/ 0 w 624"/>
                  <a:gd name="T1" fmla="*/ 0 h 317"/>
                  <a:gd name="T2" fmla="*/ 0 w 624"/>
                  <a:gd name="T3" fmla="*/ 111 h 317"/>
                  <a:gd name="T4" fmla="*/ 624 w 624"/>
                  <a:gd name="T5" fmla="*/ 11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40" name="Freeform 9">
                <a:extLst>
                  <a:ext uri="{FF2B5EF4-FFF2-40B4-BE49-F238E27FC236}">
                    <a16:creationId xmlns:a16="http://schemas.microsoft.com/office/drawing/2014/main" id="{F6E39C1F-11EA-42AA-9107-B57260B3A1F6}"/>
                  </a:ext>
                </a:extLst>
              </p:cNvPr>
              <p:cNvSpPr>
                <a:spLocks/>
              </p:cNvSpPr>
              <p:nvPr/>
            </p:nvSpPr>
            <p:spPr bwMode="ltGray">
              <a:xfrm rot="-5400000">
                <a:off x="422" y="1701"/>
                <a:ext cx="624" cy="364"/>
              </a:xfrm>
              <a:custGeom>
                <a:avLst/>
                <a:gdLst>
                  <a:gd name="T0" fmla="*/ 0 w 624"/>
                  <a:gd name="T1" fmla="*/ 0 h 272"/>
                  <a:gd name="T2" fmla="*/ 0 w 624"/>
                  <a:gd name="T3" fmla="*/ 6710 h 272"/>
                  <a:gd name="T4" fmla="*/ 240 w 624"/>
                  <a:gd name="T5" fmla="*/ 5910 h 272"/>
                  <a:gd name="T6" fmla="*/ 624 w 624"/>
                  <a:gd name="T7" fmla="*/ 6710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41" name="Freeform 10">
                <a:extLst>
                  <a:ext uri="{FF2B5EF4-FFF2-40B4-BE49-F238E27FC236}">
                    <a16:creationId xmlns:a16="http://schemas.microsoft.com/office/drawing/2014/main" id="{9991A2B0-2EFD-4927-836A-946D9EEFFCEC}"/>
                  </a:ext>
                </a:extLst>
              </p:cNvPr>
              <p:cNvSpPr>
                <a:spLocks/>
              </p:cNvSpPr>
              <p:nvPr/>
            </p:nvSpPr>
            <p:spPr bwMode="ltGray">
              <a:xfrm rot="-5400000">
                <a:off x="132" y="1727"/>
                <a:ext cx="632" cy="316"/>
              </a:xfrm>
              <a:custGeom>
                <a:avLst/>
                <a:gdLst>
                  <a:gd name="T0" fmla="*/ 8 w 632"/>
                  <a:gd name="T1" fmla="*/ 10 h 362"/>
                  <a:gd name="T2" fmla="*/ 8 w 632"/>
                  <a:gd name="T3" fmla="*/ 71 h 362"/>
                  <a:gd name="T4" fmla="*/ 248 w 632"/>
                  <a:gd name="T5" fmla="*/ 71 h 362"/>
                  <a:gd name="T6" fmla="*/ 632 w 632"/>
                  <a:gd name="T7" fmla="*/ 71 h 362"/>
                  <a:gd name="T8" fmla="*/ 632 w 632"/>
                  <a:gd name="T9" fmla="*/ 10 h 362"/>
                  <a:gd name="T10" fmla="*/ 104 w 632"/>
                  <a:gd name="T11" fmla="*/ 10 h 362"/>
                  <a:gd name="T12" fmla="*/ 8 w 632"/>
                  <a:gd name="T13" fmla="*/ 1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42" name="Freeform 11">
                <a:extLst>
                  <a:ext uri="{FF2B5EF4-FFF2-40B4-BE49-F238E27FC236}">
                    <a16:creationId xmlns:a16="http://schemas.microsoft.com/office/drawing/2014/main" id="{E1E2F64E-B6C0-4700-A5B0-0BE68F17502C}"/>
                  </a:ext>
                </a:extLst>
              </p:cNvPr>
              <p:cNvSpPr>
                <a:spLocks/>
              </p:cNvSpPr>
              <p:nvPr/>
            </p:nvSpPr>
            <p:spPr bwMode="ltGray">
              <a:xfrm rot="-5400000">
                <a:off x="3187" y="1647"/>
                <a:ext cx="624" cy="420"/>
              </a:xfrm>
              <a:custGeom>
                <a:avLst/>
                <a:gdLst>
                  <a:gd name="T0" fmla="*/ 0 w 624"/>
                  <a:gd name="T1" fmla="*/ 0 h 317"/>
                  <a:gd name="T2" fmla="*/ 0 w 624"/>
                  <a:gd name="T3" fmla="*/ 5997 h 317"/>
                  <a:gd name="T4" fmla="*/ 624 w 624"/>
                  <a:gd name="T5" fmla="*/ 599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43" name="Freeform 12">
                <a:extLst>
                  <a:ext uri="{FF2B5EF4-FFF2-40B4-BE49-F238E27FC236}">
                    <a16:creationId xmlns:a16="http://schemas.microsoft.com/office/drawing/2014/main" id="{B470B097-7AFC-475B-BE92-99FCD76B2B21}"/>
                  </a:ext>
                </a:extLst>
              </p:cNvPr>
              <p:cNvSpPr>
                <a:spLocks/>
              </p:cNvSpPr>
              <p:nvPr/>
            </p:nvSpPr>
            <p:spPr bwMode="ltGray">
              <a:xfrm rot="-5400000">
                <a:off x="2870" y="1655"/>
                <a:ext cx="624" cy="421"/>
              </a:xfrm>
              <a:custGeom>
                <a:avLst/>
                <a:gdLst>
                  <a:gd name="T0" fmla="*/ 0 w 624"/>
                  <a:gd name="T1" fmla="*/ 0 h 317"/>
                  <a:gd name="T2" fmla="*/ 0 w 624"/>
                  <a:gd name="T3" fmla="*/ 6156 h 317"/>
                  <a:gd name="T4" fmla="*/ 624 w 624"/>
                  <a:gd name="T5" fmla="*/ 615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44" name="Freeform 13">
                <a:extLst>
                  <a:ext uri="{FF2B5EF4-FFF2-40B4-BE49-F238E27FC236}">
                    <a16:creationId xmlns:a16="http://schemas.microsoft.com/office/drawing/2014/main" id="{2D79908B-440A-4F1B-A821-B415E7F56F3F}"/>
                  </a:ext>
                </a:extLst>
              </p:cNvPr>
              <p:cNvSpPr>
                <a:spLocks/>
              </p:cNvSpPr>
              <p:nvPr/>
            </p:nvSpPr>
            <p:spPr bwMode="ltGray">
              <a:xfrm rot="-5400000">
                <a:off x="1817" y="1747"/>
                <a:ext cx="624" cy="256"/>
              </a:xfrm>
              <a:custGeom>
                <a:avLst/>
                <a:gdLst>
                  <a:gd name="T0" fmla="*/ 0 w 624"/>
                  <a:gd name="T1" fmla="*/ 1 h 370"/>
                  <a:gd name="T2" fmla="*/ 0 w 624"/>
                  <a:gd name="T3" fmla="*/ 6 h 370"/>
                  <a:gd name="T4" fmla="*/ 624 w 624"/>
                  <a:gd name="T5" fmla="*/ 6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45" name="Freeform 14">
                <a:extLst>
                  <a:ext uri="{FF2B5EF4-FFF2-40B4-BE49-F238E27FC236}">
                    <a16:creationId xmlns:a16="http://schemas.microsoft.com/office/drawing/2014/main" id="{03BDD743-3A07-41F1-A2F8-969C382872BF}"/>
                  </a:ext>
                </a:extLst>
              </p:cNvPr>
              <p:cNvSpPr>
                <a:spLocks/>
              </p:cNvSpPr>
              <p:nvPr/>
            </p:nvSpPr>
            <p:spPr bwMode="ltGray">
              <a:xfrm rot="-5400000">
                <a:off x="2529" y="1720"/>
                <a:ext cx="624" cy="292"/>
              </a:xfrm>
              <a:custGeom>
                <a:avLst/>
                <a:gdLst>
                  <a:gd name="T0" fmla="*/ 0 w 624"/>
                  <a:gd name="T1" fmla="*/ 0 h 317"/>
                  <a:gd name="T2" fmla="*/ 0 w 624"/>
                  <a:gd name="T3" fmla="*/ 111 h 317"/>
                  <a:gd name="T4" fmla="*/ 624 w 624"/>
                  <a:gd name="T5" fmla="*/ 11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46" name="Freeform 15">
                <a:extLst>
                  <a:ext uri="{FF2B5EF4-FFF2-40B4-BE49-F238E27FC236}">
                    <a16:creationId xmlns:a16="http://schemas.microsoft.com/office/drawing/2014/main" id="{2D2FDD05-BAA0-4E91-B370-C4D567232A15}"/>
                  </a:ext>
                </a:extLst>
              </p:cNvPr>
              <p:cNvSpPr>
                <a:spLocks/>
              </p:cNvSpPr>
              <p:nvPr/>
            </p:nvSpPr>
            <p:spPr bwMode="ltGray">
              <a:xfrm rot="-5400000">
                <a:off x="2318" y="1695"/>
                <a:ext cx="624" cy="360"/>
              </a:xfrm>
              <a:custGeom>
                <a:avLst/>
                <a:gdLst>
                  <a:gd name="T0" fmla="*/ 0 w 624"/>
                  <a:gd name="T1" fmla="*/ 0 h 272"/>
                  <a:gd name="T2" fmla="*/ 0 w 624"/>
                  <a:gd name="T3" fmla="*/ 5935 h 272"/>
                  <a:gd name="T4" fmla="*/ 240 w 624"/>
                  <a:gd name="T5" fmla="*/ 5237 h 272"/>
                  <a:gd name="T6" fmla="*/ 624 w 624"/>
                  <a:gd name="T7" fmla="*/ 5935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47" name="Freeform 16">
                <a:extLst>
                  <a:ext uri="{FF2B5EF4-FFF2-40B4-BE49-F238E27FC236}">
                    <a16:creationId xmlns:a16="http://schemas.microsoft.com/office/drawing/2014/main" id="{AAFBCFB5-C3E1-4FF7-B026-739DD6CF6067}"/>
                  </a:ext>
                </a:extLst>
              </p:cNvPr>
              <p:cNvSpPr>
                <a:spLocks/>
              </p:cNvSpPr>
              <p:nvPr/>
            </p:nvSpPr>
            <p:spPr bwMode="ltGray">
              <a:xfrm rot="-5400000">
                <a:off x="2019" y="1721"/>
                <a:ext cx="632" cy="316"/>
              </a:xfrm>
              <a:custGeom>
                <a:avLst/>
                <a:gdLst>
                  <a:gd name="T0" fmla="*/ 8 w 632"/>
                  <a:gd name="T1" fmla="*/ 10 h 362"/>
                  <a:gd name="T2" fmla="*/ 8 w 632"/>
                  <a:gd name="T3" fmla="*/ 71 h 362"/>
                  <a:gd name="T4" fmla="*/ 248 w 632"/>
                  <a:gd name="T5" fmla="*/ 71 h 362"/>
                  <a:gd name="T6" fmla="*/ 632 w 632"/>
                  <a:gd name="T7" fmla="*/ 71 h 362"/>
                  <a:gd name="T8" fmla="*/ 632 w 632"/>
                  <a:gd name="T9" fmla="*/ 10 h 362"/>
                  <a:gd name="T10" fmla="*/ 104 w 632"/>
                  <a:gd name="T11" fmla="*/ 10 h 362"/>
                  <a:gd name="T12" fmla="*/ 8 w 632"/>
                  <a:gd name="T13" fmla="*/ 1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48" name="Freeform 17">
                <a:extLst>
                  <a:ext uri="{FF2B5EF4-FFF2-40B4-BE49-F238E27FC236}">
                    <a16:creationId xmlns:a16="http://schemas.microsoft.com/office/drawing/2014/main" id="{37264AB7-638D-44F3-AEAF-3C2BECA58C16}"/>
                  </a:ext>
                </a:extLst>
              </p:cNvPr>
              <p:cNvSpPr>
                <a:spLocks/>
              </p:cNvSpPr>
              <p:nvPr/>
            </p:nvSpPr>
            <p:spPr bwMode="ltGray">
              <a:xfrm rot="-5400000">
                <a:off x="4055" y="1652"/>
                <a:ext cx="624" cy="420"/>
              </a:xfrm>
              <a:custGeom>
                <a:avLst/>
                <a:gdLst>
                  <a:gd name="T0" fmla="*/ 0 w 624"/>
                  <a:gd name="T1" fmla="*/ 0 h 317"/>
                  <a:gd name="T2" fmla="*/ 0 w 624"/>
                  <a:gd name="T3" fmla="*/ 5997 h 317"/>
                  <a:gd name="T4" fmla="*/ 624 w 624"/>
                  <a:gd name="T5" fmla="*/ 599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49" name="Freeform 18">
                <a:extLst>
                  <a:ext uri="{FF2B5EF4-FFF2-40B4-BE49-F238E27FC236}">
                    <a16:creationId xmlns:a16="http://schemas.microsoft.com/office/drawing/2014/main" id="{D4C4CD15-3121-4513-9F64-C018D01871C5}"/>
                  </a:ext>
                </a:extLst>
              </p:cNvPr>
              <p:cNvSpPr>
                <a:spLocks/>
              </p:cNvSpPr>
              <p:nvPr/>
            </p:nvSpPr>
            <p:spPr bwMode="ltGray">
              <a:xfrm rot="-5400000">
                <a:off x="3701" y="1659"/>
                <a:ext cx="624" cy="423"/>
              </a:xfrm>
              <a:custGeom>
                <a:avLst/>
                <a:gdLst>
                  <a:gd name="T0" fmla="*/ 0 w 624"/>
                  <a:gd name="T1" fmla="*/ 0 h 317"/>
                  <a:gd name="T2" fmla="*/ 0 w 624"/>
                  <a:gd name="T3" fmla="*/ 6494 h 317"/>
                  <a:gd name="T4" fmla="*/ 624 w 624"/>
                  <a:gd name="T5" fmla="*/ 649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50" name="Freeform 19">
                <a:extLst>
                  <a:ext uri="{FF2B5EF4-FFF2-40B4-BE49-F238E27FC236}">
                    <a16:creationId xmlns:a16="http://schemas.microsoft.com/office/drawing/2014/main" id="{4EE667AD-9034-4613-8719-FDE7C02E17D1}"/>
                  </a:ext>
                </a:extLst>
              </p:cNvPr>
              <p:cNvSpPr>
                <a:spLocks/>
              </p:cNvSpPr>
              <p:nvPr/>
            </p:nvSpPr>
            <p:spPr bwMode="ltGray">
              <a:xfrm rot="-5400000">
                <a:off x="4548" y="1738"/>
                <a:ext cx="624" cy="255"/>
              </a:xfrm>
              <a:custGeom>
                <a:avLst/>
                <a:gdLst>
                  <a:gd name="T0" fmla="*/ 0 w 624"/>
                  <a:gd name="T1" fmla="*/ 1 h 370"/>
                  <a:gd name="T2" fmla="*/ 0 w 624"/>
                  <a:gd name="T3" fmla="*/ 6 h 370"/>
                  <a:gd name="T4" fmla="*/ 624 w 624"/>
                  <a:gd name="T5" fmla="*/ 6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51" name="Freeform 20">
                <a:extLst>
                  <a:ext uri="{FF2B5EF4-FFF2-40B4-BE49-F238E27FC236}">
                    <a16:creationId xmlns:a16="http://schemas.microsoft.com/office/drawing/2014/main" id="{3D429A78-C6EE-49AB-9C9D-9993C541E001}"/>
                  </a:ext>
                </a:extLst>
              </p:cNvPr>
              <p:cNvSpPr>
                <a:spLocks/>
              </p:cNvSpPr>
              <p:nvPr/>
            </p:nvSpPr>
            <p:spPr bwMode="ltGray">
              <a:xfrm>
                <a:off x="5469" y="1553"/>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52" name="Freeform 21">
                <a:extLst>
                  <a:ext uri="{FF2B5EF4-FFF2-40B4-BE49-F238E27FC236}">
                    <a16:creationId xmlns:a16="http://schemas.microsoft.com/office/drawing/2014/main" id="{04612D6D-F761-45EB-8A3E-C02FA8A5F052}"/>
                  </a:ext>
                </a:extLst>
              </p:cNvPr>
              <p:cNvSpPr>
                <a:spLocks/>
              </p:cNvSpPr>
              <p:nvPr/>
            </p:nvSpPr>
            <p:spPr bwMode="ltGray">
              <a:xfrm rot="-5400000">
                <a:off x="5067" y="1677"/>
                <a:ext cx="624" cy="360"/>
              </a:xfrm>
              <a:custGeom>
                <a:avLst/>
                <a:gdLst>
                  <a:gd name="T0" fmla="*/ 0 w 624"/>
                  <a:gd name="T1" fmla="*/ 0 h 272"/>
                  <a:gd name="T2" fmla="*/ 0 w 624"/>
                  <a:gd name="T3" fmla="*/ 5935 h 272"/>
                  <a:gd name="T4" fmla="*/ 240 w 624"/>
                  <a:gd name="T5" fmla="*/ 5237 h 272"/>
                  <a:gd name="T6" fmla="*/ 624 w 624"/>
                  <a:gd name="T7" fmla="*/ 5935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53" name="Freeform 22">
                <a:extLst>
                  <a:ext uri="{FF2B5EF4-FFF2-40B4-BE49-F238E27FC236}">
                    <a16:creationId xmlns:a16="http://schemas.microsoft.com/office/drawing/2014/main" id="{019185CF-B2D1-45EF-9FD2-26F039E76590}"/>
                  </a:ext>
                </a:extLst>
              </p:cNvPr>
              <p:cNvSpPr>
                <a:spLocks/>
              </p:cNvSpPr>
              <p:nvPr/>
            </p:nvSpPr>
            <p:spPr bwMode="ltGray">
              <a:xfrm rot="-5400000">
                <a:off x="4772" y="1703"/>
                <a:ext cx="632" cy="316"/>
              </a:xfrm>
              <a:custGeom>
                <a:avLst/>
                <a:gdLst>
                  <a:gd name="T0" fmla="*/ 8 w 632"/>
                  <a:gd name="T1" fmla="*/ 10 h 362"/>
                  <a:gd name="T2" fmla="*/ 8 w 632"/>
                  <a:gd name="T3" fmla="*/ 71 h 362"/>
                  <a:gd name="T4" fmla="*/ 248 w 632"/>
                  <a:gd name="T5" fmla="*/ 71 h 362"/>
                  <a:gd name="T6" fmla="*/ 632 w 632"/>
                  <a:gd name="T7" fmla="*/ 71 h 362"/>
                  <a:gd name="T8" fmla="*/ 632 w 632"/>
                  <a:gd name="T9" fmla="*/ 10 h 362"/>
                  <a:gd name="T10" fmla="*/ 104 w 632"/>
                  <a:gd name="T11" fmla="*/ 10 h 362"/>
                  <a:gd name="T12" fmla="*/ 8 w 632"/>
                  <a:gd name="T13" fmla="*/ 1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sp>
          <p:nvSpPr>
            <p:cNvPr id="1033" name="Freeform 23">
              <a:extLst>
                <a:ext uri="{FF2B5EF4-FFF2-40B4-BE49-F238E27FC236}">
                  <a16:creationId xmlns:a16="http://schemas.microsoft.com/office/drawing/2014/main" id="{5BDFC75B-95B8-4D09-BA6E-470725E0D281}"/>
                </a:ext>
              </a:extLst>
            </p:cNvPr>
            <p:cNvSpPr>
              <a:spLocks/>
            </p:cNvSpPr>
            <p:nvPr/>
          </p:nvSpPr>
          <p:spPr bwMode="ltGray">
            <a:xfrm rot="16200000" flipH="1">
              <a:off x="-1954" y="1951"/>
              <a:ext cx="4320" cy="412"/>
            </a:xfrm>
            <a:custGeom>
              <a:avLst/>
              <a:gdLst>
                <a:gd name="T0" fmla="*/ 0 w 5762"/>
                <a:gd name="T1" fmla="*/ 414 h 385"/>
                <a:gd name="T2" fmla="*/ 242 w 5762"/>
                <a:gd name="T3" fmla="*/ 395 h 385"/>
                <a:gd name="T4" fmla="*/ 242 w 5762"/>
                <a:gd name="T5" fmla="*/ 4 h 385"/>
                <a:gd name="T6" fmla="*/ 0 w 5762"/>
                <a:gd name="T7" fmla="*/ 0 h 385"/>
                <a:gd name="T8" fmla="*/ 0 w 5762"/>
                <a:gd name="T9" fmla="*/ 414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xtLs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1034" name="Freeform 24">
              <a:extLst>
                <a:ext uri="{FF2B5EF4-FFF2-40B4-BE49-F238E27FC236}">
                  <a16:creationId xmlns:a16="http://schemas.microsoft.com/office/drawing/2014/main" id="{9B4F421B-13EF-43A6-992B-3B7309ED15EC}"/>
                </a:ext>
              </a:extLst>
            </p:cNvPr>
            <p:cNvSpPr>
              <a:spLocks/>
            </p:cNvSpPr>
            <p:nvPr/>
          </p:nvSpPr>
          <p:spPr bwMode="ltGray">
            <a:xfrm rot="16200000" flipH="1">
              <a:off x="-1584" y="2062"/>
              <a:ext cx="4319" cy="189"/>
            </a:xfrm>
            <a:custGeom>
              <a:avLst/>
              <a:gdLst>
                <a:gd name="T0" fmla="*/ 0 w 5761"/>
                <a:gd name="T1" fmla="*/ 28 h 189"/>
                <a:gd name="T2" fmla="*/ 242 w 5761"/>
                <a:gd name="T3" fmla="*/ 0 h 189"/>
                <a:gd name="T4" fmla="*/ 242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xtLs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grpSp>
      <p:sp>
        <p:nvSpPr>
          <p:cNvPr id="1027" name="Rectangle 25">
            <a:extLst>
              <a:ext uri="{FF2B5EF4-FFF2-40B4-BE49-F238E27FC236}">
                <a16:creationId xmlns:a16="http://schemas.microsoft.com/office/drawing/2014/main" id="{D71A7BB4-E481-41CB-BEEA-4408A065F13E}"/>
              </a:ext>
            </a:extLst>
          </p:cNvPr>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26">
            <a:extLst>
              <a:ext uri="{FF2B5EF4-FFF2-40B4-BE49-F238E27FC236}">
                <a16:creationId xmlns:a16="http://schemas.microsoft.com/office/drawing/2014/main" id="{064FB908-C8FB-4EBF-8F87-7C14AF38B261}"/>
              </a:ext>
            </a:extLst>
          </p:cNvPr>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5563" name="Rectangle 27">
            <a:extLst>
              <a:ext uri="{FF2B5EF4-FFF2-40B4-BE49-F238E27FC236}">
                <a16:creationId xmlns:a16="http://schemas.microsoft.com/office/drawing/2014/main" id="{70B543C7-827E-49B2-872F-AFE71C7111FA}"/>
              </a:ext>
            </a:extLst>
          </p:cNvPr>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mn-lt"/>
                <a:ea typeface="+mn-ea"/>
                <a:cs typeface="+mn-cs"/>
              </a:defRPr>
            </a:lvl1pPr>
          </a:lstStyle>
          <a:p>
            <a:pPr>
              <a:defRPr/>
            </a:pPr>
            <a:endParaRPr lang="en-US"/>
          </a:p>
        </p:txBody>
      </p:sp>
      <p:sp>
        <p:nvSpPr>
          <p:cNvPr id="65564" name="Rectangle 28">
            <a:extLst>
              <a:ext uri="{FF2B5EF4-FFF2-40B4-BE49-F238E27FC236}">
                <a16:creationId xmlns:a16="http://schemas.microsoft.com/office/drawing/2014/main" id="{D2E156E2-D6CD-4D53-B10A-D8049B72AA96}"/>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mn-lt"/>
                <a:ea typeface="+mn-ea"/>
                <a:cs typeface="+mn-cs"/>
              </a:defRPr>
            </a:lvl1pPr>
          </a:lstStyle>
          <a:p>
            <a:pPr>
              <a:defRPr/>
            </a:pPr>
            <a:endParaRPr lang="en-US"/>
          </a:p>
        </p:txBody>
      </p:sp>
      <p:sp>
        <p:nvSpPr>
          <p:cNvPr id="65565" name="Rectangle 29">
            <a:extLst>
              <a:ext uri="{FF2B5EF4-FFF2-40B4-BE49-F238E27FC236}">
                <a16:creationId xmlns:a16="http://schemas.microsoft.com/office/drawing/2014/main" id="{4E3B5AF7-75E7-411B-BF70-7D0A7FBDA9D0}"/>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Arial" panose="020B0604020202020204" pitchFamily="34" charset="0"/>
              </a:defRPr>
            </a:lvl1pPr>
          </a:lstStyle>
          <a:p>
            <a:fld id="{35E71EEE-7BCC-41E0-AE2C-6FC84182FC0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34"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hf hdr="0" ftr="0" dt="0"/>
  <p:txStyles>
    <p:titleStyle>
      <a:lvl1pPr algn="l" rtl="0" eaLnBrk="0" fontAlgn="base" hangingPunct="0">
        <a:spcBef>
          <a:spcPct val="0"/>
        </a:spcBef>
        <a:spcAft>
          <a:spcPct val="0"/>
        </a:spcAft>
        <a:defRPr kumimoji="1" sz="4400">
          <a:solidFill>
            <a:schemeClr val="tx2"/>
          </a:solidFill>
          <a:latin typeface="+mj-lt"/>
          <a:ea typeface="MS PGothic" panose="020B0600070205080204" pitchFamily="34" charset="-128"/>
          <a:cs typeface="ＭＳ Ｐゴシック" charset="-128"/>
        </a:defRPr>
      </a:lvl1pPr>
      <a:lvl2pPr algn="l" rtl="0" eaLnBrk="0" fontAlgn="base" hangingPunct="0">
        <a:spcBef>
          <a:spcPct val="0"/>
        </a:spcBef>
        <a:spcAft>
          <a:spcPct val="0"/>
        </a:spcAft>
        <a:defRPr kumimoji="1" sz="4400">
          <a:solidFill>
            <a:schemeClr val="tx2"/>
          </a:solidFill>
          <a:latin typeface="Times New Roman" charset="0"/>
          <a:ea typeface="MS PGothic" panose="020B0600070205080204" pitchFamily="34" charset="-128"/>
          <a:cs typeface="ＭＳ Ｐゴシック" charset="-128"/>
        </a:defRPr>
      </a:lvl2pPr>
      <a:lvl3pPr algn="l" rtl="0" eaLnBrk="0" fontAlgn="base" hangingPunct="0">
        <a:spcBef>
          <a:spcPct val="0"/>
        </a:spcBef>
        <a:spcAft>
          <a:spcPct val="0"/>
        </a:spcAft>
        <a:defRPr kumimoji="1" sz="4400">
          <a:solidFill>
            <a:schemeClr val="tx2"/>
          </a:solidFill>
          <a:latin typeface="Times New Roman" charset="0"/>
          <a:ea typeface="MS PGothic" panose="020B0600070205080204" pitchFamily="34" charset="-128"/>
          <a:cs typeface="ＭＳ Ｐゴシック" charset="-128"/>
        </a:defRPr>
      </a:lvl3pPr>
      <a:lvl4pPr algn="l" rtl="0" eaLnBrk="0" fontAlgn="base" hangingPunct="0">
        <a:spcBef>
          <a:spcPct val="0"/>
        </a:spcBef>
        <a:spcAft>
          <a:spcPct val="0"/>
        </a:spcAft>
        <a:defRPr kumimoji="1" sz="4400">
          <a:solidFill>
            <a:schemeClr val="tx2"/>
          </a:solidFill>
          <a:latin typeface="Times New Roman" charset="0"/>
          <a:ea typeface="MS PGothic" panose="020B0600070205080204" pitchFamily="34" charset="-128"/>
          <a:cs typeface="ＭＳ Ｐゴシック" charset="-128"/>
        </a:defRPr>
      </a:lvl4pPr>
      <a:lvl5pPr algn="l" rtl="0" eaLnBrk="0" fontAlgn="base" hangingPunct="0">
        <a:spcBef>
          <a:spcPct val="0"/>
        </a:spcBef>
        <a:spcAft>
          <a:spcPct val="0"/>
        </a:spcAft>
        <a:defRPr kumimoji="1" sz="4400">
          <a:solidFill>
            <a:schemeClr val="tx2"/>
          </a:solidFill>
          <a:latin typeface="Times New Roman" charset="0"/>
          <a:ea typeface="MS PGothic" panose="020B0600070205080204" pitchFamily="34" charset="-128"/>
          <a:cs typeface="ＭＳ Ｐゴシック" charset="-128"/>
        </a:defRPr>
      </a:lvl5pPr>
      <a:lvl6pPr marL="457200" algn="l" rtl="0" eaLnBrk="0" fontAlgn="base" hangingPunct="0">
        <a:spcBef>
          <a:spcPct val="0"/>
        </a:spcBef>
        <a:spcAft>
          <a:spcPct val="0"/>
        </a:spcAft>
        <a:defRPr kumimoji="1" sz="4400">
          <a:solidFill>
            <a:schemeClr val="tx2"/>
          </a:solidFill>
          <a:latin typeface="Times New Roman" charset="0"/>
        </a:defRPr>
      </a:lvl6pPr>
      <a:lvl7pPr marL="914400" algn="l" rtl="0" eaLnBrk="0" fontAlgn="base" hangingPunct="0">
        <a:spcBef>
          <a:spcPct val="0"/>
        </a:spcBef>
        <a:spcAft>
          <a:spcPct val="0"/>
        </a:spcAft>
        <a:defRPr kumimoji="1" sz="4400">
          <a:solidFill>
            <a:schemeClr val="tx2"/>
          </a:solidFill>
          <a:latin typeface="Times New Roman" charset="0"/>
        </a:defRPr>
      </a:lvl7pPr>
      <a:lvl8pPr marL="1371600" algn="l" rtl="0" eaLnBrk="0" fontAlgn="base" hangingPunct="0">
        <a:spcBef>
          <a:spcPct val="0"/>
        </a:spcBef>
        <a:spcAft>
          <a:spcPct val="0"/>
        </a:spcAft>
        <a:defRPr kumimoji="1" sz="4400">
          <a:solidFill>
            <a:schemeClr val="tx2"/>
          </a:solidFill>
          <a:latin typeface="Times New Roman" charset="0"/>
        </a:defRPr>
      </a:lvl8pPr>
      <a:lvl9pPr marL="1828800" algn="l" rtl="0" eaLnBrk="0" fontAlgn="base" hangingPunct="0">
        <a:spcBef>
          <a:spcPct val="0"/>
        </a:spcBef>
        <a:spcAft>
          <a:spcPct val="0"/>
        </a:spcAft>
        <a:defRPr kumimoji="1"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accent1"/>
        </a:buClr>
        <a:buSzPct val="70000"/>
        <a:buFont typeface="Monotype Sorts" charset="2"/>
        <a:buChar char="n"/>
        <a:defRPr kumimoji="1" sz="32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har char="–"/>
        <a:defRPr kumimoji="1"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graphpad.com/quickcalcs/kappa2/"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png"/><Relationship Id="rId4" Type="http://schemas.openxmlformats.org/officeDocument/2006/relationships/oleObject" Target="../embeddings/oleObject5.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oleObject" Target="../embeddings/oleObject8.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1.emf"/><Relationship Id="rId4" Type="http://schemas.openxmlformats.org/officeDocument/2006/relationships/oleObject" Target="../embeddings/oleObject9.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image" Target="../media/image13.wmf"/></Relationships>
</file>

<file path=ppt/slides/_rels/slide5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image" Target="../media/image13.wmf"/><Relationship Id="rId4" Type="http://schemas.openxmlformats.org/officeDocument/2006/relationships/image" Target="../media/image15.wmf"/></Relationships>
</file>

<file path=ppt/slides/_rels/slide5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wmf"/><Relationship Id="rId7" Type="http://schemas.openxmlformats.org/officeDocument/2006/relationships/customXml" Target="../ink/ink1.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image" Target="../media/image13.wmf"/><Relationship Id="rId4" Type="http://schemas.openxmlformats.org/officeDocument/2006/relationships/image" Target="../media/image15.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0E576F24-2D3D-4586-9A11-13D825C4F074}"/>
              </a:ext>
            </a:extLst>
          </p:cNvPr>
          <p:cNvSpPr>
            <a:spLocks noGrp="1" noChangeArrowheads="1"/>
          </p:cNvSpPr>
          <p:nvPr>
            <p:ph type="ctrTitle"/>
          </p:nvPr>
        </p:nvSpPr>
        <p:spPr>
          <a:xfrm>
            <a:off x="304800" y="1066800"/>
            <a:ext cx="8640763" cy="1143000"/>
          </a:xfrm>
        </p:spPr>
        <p:txBody>
          <a:bodyPr/>
          <a:lstStyle/>
          <a:p>
            <a:pPr algn="ctr"/>
            <a:r>
              <a:rPr lang="en-US" altLang="en-US" sz="4000" dirty="0">
                <a:latin typeface="Arial" panose="020B0604020202020204" pitchFamily="34" charset="0"/>
              </a:rPr>
              <a:t>Epi 204, Lecture #1</a:t>
            </a:r>
            <a:br>
              <a:rPr lang="en-US" altLang="en-US" sz="4000" dirty="0">
                <a:latin typeface="Arial" panose="020B0604020202020204" pitchFamily="34" charset="0"/>
              </a:rPr>
            </a:br>
            <a:r>
              <a:rPr lang="en-US" altLang="en-US" sz="4000" dirty="0">
                <a:latin typeface="Arial" panose="020B0604020202020204" pitchFamily="34" charset="0"/>
              </a:rPr>
              <a:t>Course overview, the diagnostic process, and measures of interobserver agreement</a:t>
            </a:r>
            <a:br>
              <a:rPr lang="en-US" altLang="en-US" sz="4000" dirty="0">
                <a:latin typeface="Arial" panose="020B0604020202020204" pitchFamily="34" charset="0"/>
              </a:rPr>
            </a:br>
            <a:endParaRPr lang="en-US" altLang="en-US" sz="4000" dirty="0">
              <a:latin typeface="Arial" panose="020B0604020202020204" pitchFamily="34" charset="0"/>
            </a:endParaRPr>
          </a:p>
        </p:txBody>
      </p:sp>
      <p:sp>
        <p:nvSpPr>
          <p:cNvPr id="16386" name="Rectangle 3">
            <a:extLst>
              <a:ext uri="{FF2B5EF4-FFF2-40B4-BE49-F238E27FC236}">
                <a16:creationId xmlns:a16="http://schemas.microsoft.com/office/drawing/2014/main" id="{12D0DE4D-1098-4FD6-96AB-2894ACD1A32A}"/>
              </a:ext>
            </a:extLst>
          </p:cNvPr>
          <p:cNvSpPr>
            <a:spLocks noGrp="1" noChangeArrowheads="1"/>
          </p:cNvSpPr>
          <p:nvPr>
            <p:ph type="subTitle" idx="1"/>
          </p:nvPr>
        </p:nvSpPr>
        <p:spPr/>
        <p:txBody>
          <a:bodyPr/>
          <a:lstStyle/>
          <a:p>
            <a:pPr algn="ctr"/>
            <a:r>
              <a:rPr lang="en-US" altLang="en-US" dirty="0"/>
              <a:t>Michael Kohn</a:t>
            </a:r>
          </a:p>
          <a:p>
            <a:pPr algn="ctr"/>
            <a:r>
              <a:rPr lang="en-US" altLang="en-US" dirty="0"/>
              <a:t>September 20, 2018</a:t>
            </a:r>
          </a:p>
        </p:txBody>
      </p:sp>
      <p:sp>
        <p:nvSpPr>
          <p:cNvPr id="16387" name="Slide Number Placeholder 3">
            <a:extLst>
              <a:ext uri="{FF2B5EF4-FFF2-40B4-BE49-F238E27FC236}">
                <a16:creationId xmlns:a16="http://schemas.microsoft.com/office/drawing/2014/main" id="{1261BB88-282F-4CFA-9DDF-8EE63A15ADD3}"/>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4C2E352F-3166-42E1-8CF9-79DE695E52AD}" type="slidenum">
              <a:rPr lang="en-US" altLang="en-US" sz="1400">
                <a:solidFill>
                  <a:srgbClr val="000000"/>
                </a:solidFill>
                <a:latin typeface="Arial" panose="020B0604020202020204" pitchFamily="34" charset="0"/>
              </a:rPr>
              <a:pPr/>
              <a:t>1</a:t>
            </a:fld>
            <a:endParaRPr lang="en-US" altLang="en-US" sz="1400">
              <a:solidFill>
                <a:srgbClr val="000000"/>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6166E73-198D-4B2F-BB4A-A8F47C250903}"/>
              </a:ext>
            </a:extLst>
          </p:cNvPr>
          <p:cNvSpPr>
            <a:spLocks noGrp="1"/>
          </p:cNvSpPr>
          <p:nvPr>
            <p:ph type="sldNum" sz="quarter" idx="12"/>
          </p:nvPr>
        </p:nvSpPr>
        <p:spPr/>
        <p:txBody>
          <a:bodyPr/>
          <a:lstStyle/>
          <a:p>
            <a:fld id="{F6EEA103-E299-48FE-A3B1-9FD9C17C4752}" type="slidenum">
              <a:rPr lang="en-US" altLang="en-US" smtClean="0"/>
              <a:pPr/>
              <a:t>10</a:t>
            </a:fld>
            <a:endParaRPr lang="en-US" altLang="en-US"/>
          </a:p>
        </p:txBody>
      </p:sp>
      <p:pic>
        <p:nvPicPr>
          <p:cNvPr id="7" name="Picture 6">
            <a:extLst>
              <a:ext uri="{FF2B5EF4-FFF2-40B4-BE49-F238E27FC236}">
                <a16:creationId xmlns:a16="http://schemas.microsoft.com/office/drawing/2014/main" id="{CF65B38C-08FB-49A0-A3B5-9D803A2F4CD0}"/>
              </a:ext>
            </a:extLst>
          </p:cNvPr>
          <p:cNvPicPr>
            <a:picLocks noChangeAspect="1"/>
          </p:cNvPicPr>
          <p:nvPr/>
        </p:nvPicPr>
        <p:blipFill>
          <a:blip r:embed="rId2"/>
          <a:stretch>
            <a:fillRect/>
          </a:stretch>
        </p:blipFill>
        <p:spPr>
          <a:xfrm>
            <a:off x="1980334" y="76200"/>
            <a:ext cx="5183332" cy="6705600"/>
          </a:xfrm>
          <a:prstGeom prst="rect">
            <a:avLst/>
          </a:prstGeom>
          <a:ln>
            <a:solidFill>
              <a:schemeClr val="tx1"/>
            </a:solidFill>
          </a:ln>
        </p:spPr>
      </p:pic>
    </p:spTree>
    <p:extLst>
      <p:ext uri="{BB962C8B-B14F-4D97-AF65-F5344CB8AC3E}">
        <p14:creationId xmlns:p14="http://schemas.microsoft.com/office/powerpoint/2010/main" val="2722871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CAB394C6-B218-4BD6-BE23-0571B156DA07}"/>
              </a:ext>
            </a:extLst>
          </p:cNvPr>
          <p:cNvSpPr>
            <a:spLocks noGrp="1" noChangeArrowheads="1"/>
          </p:cNvSpPr>
          <p:nvPr>
            <p:ph type="title"/>
          </p:nvPr>
        </p:nvSpPr>
        <p:spPr>
          <a:xfrm>
            <a:off x="1143000" y="228600"/>
            <a:ext cx="7772400" cy="533400"/>
          </a:xfrm>
        </p:spPr>
        <p:txBody>
          <a:bodyPr/>
          <a:lstStyle/>
          <a:p>
            <a:r>
              <a:rPr lang="en-US" altLang="en-US" sz="4000"/>
              <a:t>Grading, honor code, etc.</a:t>
            </a:r>
          </a:p>
        </p:txBody>
      </p:sp>
      <p:sp>
        <p:nvSpPr>
          <p:cNvPr id="35842" name="Rectangle 3">
            <a:extLst>
              <a:ext uri="{FF2B5EF4-FFF2-40B4-BE49-F238E27FC236}">
                <a16:creationId xmlns:a16="http://schemas.microsoft.com/office/drawing/2014/main" id="{2028281C-6559-41A1-8D2F-6A8C10AD3255}"/>
              </a:ext>
            </a:extLst>
          </p:cNvPr>
          <p:cNvSpPr>
            <a:spLocks noGrp="1" noChangeArrowheads="1"/>
          </p:cNvSpPr>
          <p:nvPr>
            <p:ph type="body" idx="1"/>
          </p:nvPr>
        </p:nvSpPr>
        <p:spPr>
          <a:xfrm>
            <a:off x="990600" y="990600"/>
            <a:ext cx="7772400" cy="5105400"/>
          </a:xfrm>
        </p:spPr>
        <p:txBody>
          <a:bodyPr/>
          <a:lstStyle/>
          <a:p>
            <a:r>
              <a:rPr lang="en-US" altLang="en-US" sz="2800" dirty="0"/>
              <a:t>Worst HW score dropped; all other HW count equally</a:t>
            </a:r>
          </a:p>
          <a:p>
            <a:r>
              <a:rPr lang="en-US" altLang="en-US" sz="2800" dirty="0"/>
              <a:t>HW/Exam question written by you counts as one homework</a:t>
            </a:r>
          </a:p>
          <a:p>
            <a:r>
              <a:rPr lang="en-US" altLang="en-US" sz="2800" dirty="0"/>
              <a:t>Grade based on HW (60%) and take-home final (40%)</a:t>
            </a:r>
          </a:p>
          <a:p>
            <a:r>
              <a:rPr lang="en-US" altLang="en-US" sz="2800" dirty="0"/>
              <a:t>Write out answers to problems </a:t>
            </a:r>
            <a:r>
              <a:rPr lang="en-US" altLang="en-US" sz="2800" b="1" dirty="0">
                <a:solidFill>
                  <a:srgbClr val="FF0000"/>
                </a:solidFill>
              </a:rPr>
              <a:t>in your own words.</a:t>
            </a:r>
            <a:endParaRPr lang="en-US" altLang="en-US" sz="2800" dirty="0"/>
          </a:p>
          <a:p>
            <a:r>
              <a:rPr lang="en-US" altLang="en-US" sz="2800" dirty="0"/>
              <a:t>Acknowledge help from others.</a:t>
            </a:r>
          </a:p>
          <a:p>
            <a:r>
              <a:rPr lang="en-US" altLang="en-US" sz="2800" b="1" dirty="0">
                <a:solidFill>
                  <a:srgbClr val="FF0000"/>
                </a:solidFill>
              </a:rPr>
              <a:t>Do NOT collaborate on the final exam</a:t>
            </a:r>
          </a:p>
          <a:p>
            <a:r>
              <a:rPr lang="en-US" altLang="en-US" sz="2800" b="1" dirty="0">
                <a:solidFill>
                  <a:srgbClr val="FF0000"/>
                </a:solidFill>
              </a:rPr>
              <a:t>Honor code taken seriously</a:t>
            </a:r>
          </a:p>
        </p:txBody>
      </p:sp>
      <p:sp>
        <p:nvSpPr>
          <p:cNvPr id="35843" name="Slide Number Placeholder 3">
            <a:extLst>
              <a:ext uri="{FF2B5EF4-FFF2-40B4-BE49-F238E27FC236}">
                <a16:creationId xmlns:a16="http://schemas.microsoft.com/office/drawing/2014/main" id="{567742DC-68DA-4869-A72C-1CBF1403F11E}"/>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507F874-1EFD-469E-9366-9FB7AA4B9BBD}" type="slidenum">
              <a:rPr lang="en-US" altLang="en-US" sz="1400">
                <a:latin typeface="Arial" panose="020B0604020202020204" pitchFamily="34" charset="0"/>
              </a:rPr>
              <a:pPr/>
              <a:t>11</a:t>
            </a:fld>
            <a:endParaRPr lang="en-US" altLang="en-US" sz="1400">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5D54E2D0-E74A-40C9-B1DC-130329C6849C}"/>
              </a:ext>
            </a:extLst>
          </p:cNvPr>
          <p:cNvSpPr>
            <a:spLocks noGrp="1" noChangeArrowheads="1"/>
          </p:cNvSpPr>
          <p:nvPr>
            <p:ph type="title"/>
          </p:nvPr>
        </p:nvSpPr>
        <p:spPr>
          <a:xfrm>
            <a:off x="1173163" y="457200"/>
            <a:ext cx="7772400" cy="685800"/>
          </a:xfrm>
        </p:spPr>
        <p:txBody>
          <a:bodyPr/>
          <a:lstStyle/>
          <a:p>
            <a:r>
              <a:rPr lang="en-US" altLang="en-US" sz="3600"/>
              <a:t>TICR Professional Conduct Statement</a:t>
            </a:r>
            <a:br>
              <a:rPr lang="en-US" altLang="en-US" sz="4000"/>
            </a:br>
            <a:endParaRPr lang="en-US" altLang="en-US" sz="1600"/>
          </a:p>
        </p:txBody>
      </p:sp>
      <p:sp>
        <p:nvSpPr>
          <p:cNvPr id="37890" name="Rectangle 3">
            <a:extLst>
              <a:ext uri="{FF2B5EF4-FFF2-40B4-BE49-F238E27FC236}">
                <a16:creationId xmlns:a16="http://schemas.microsoft.com/office/drawing/2014/main" id="{7AE909C3-9F5B-4391-981B-3B08CF0058F3}"/>
              </a:ext>
            </a:extLst>
          </p:cNvPr>
          <p:cNvSpPr>
            <a:spLocks noGrp="1" noChangeArrowheads="1"/>
          </p:cNvSpPr>
          <p:nvPr>
            <p:ph type="body" idx="1"/>
          </p:nvPr>
        </p:nvSpPr>
        <p:spPr>
          <a:xfrm>
            <a:off x="1066800" y="1371600"/>
            <a:ext cx="7772400" cy="4800600"/>
          </a:xfrm>
        </p:spPr>
        <p:txBody>
          <a:bodyPr/>
          <a:lstStyle/>
          <a:p>
            <a:pPr>
              <a:lnSpc>
                <a:spcPct val="90000"/>
              </a:lnSpc>
            </a:pPr>
            <a:r>
              <a:rPr lang="en-US" altLang="en-US" sz="2400"/>
              <a:t>I will maintain the highest standards of academic honesty</a:t>
            </a:r>
          </a:p>
          <a:p>
            <a:pPr>
              <a:lnSpc>
                <a:spcPct val="90000"/>
              </a:lnSpc>
            </a:pPr>
            <a:r>
              <a:rPr lang="en-US" altLang="en-US" sz="2400"/>
              <a:t>I will neither give nor receive aid in examinations or assignments unless such cooperation is expressly permitted by the instructor  </a:t>
            </a:r>
            <a:r>
              <a:rPr lang="en-US" altLang="en-US" sz="2400">
                <a:solidFill>
                  <a:srgbClr val="FF0000"/>
                </a:solidFill>
              </a:rPr>
              <a:t>(HW—Yes, with attribution, Exam – No!)</a:t>
            </a:r>
          </a:p>
          <a:p>
            <a:pPr>
              <a:lnSpc>
                <a:spcPct val="90000"/>
              </a:lnSpc>
            </a:pPr>
            <a:r>
              <a:rPr lang="en-US" altLang="en-US" sz="2400"/>
              <a:t>I will conduct research in an unbiased manner, reports results truthfully, and credit ideas developed and work done by others</a:t>
            </a:r>
          </a:p>
          <a:p>
            <a:pPr>
              <a:lnSpc>
                <a:spcPct val="90000"/>
              </a:lnSpc>
            </a:pPr>
            <a:r>
              <a:rPr lang="en-US" altLang="en-US" sz="2400"/>
              <a:t>I will not use answer keys from prior years</a:t>
            </a:r>
          </a:p>
          <a:p>
            <a:pPr>
              <a:lnSpc>
                <a:spcPct val="90000"/>
              </a:lnSpc>
            </a:pPr>
            <a:r>
              <a:rPr lang="en-US" altLang="en-US" sz="2400" b="1">
                <a:solidFill>
                  <a:srgbClr val="FF0000"/>
                </a:solidFill>
              </a:rPr>
              <a:t>I will write answers in my own words</a:t>
            </a:r>
            <a:r>
              <a:rPr lang="en-US" altLang="en-US" sz="2400"/>
              <a:t>, and, when collaboration is permitted, </a:t>
            </a:r>
            <a:r>
              <a:rPr lang="en-US" altLang="en-US" sz="2400">
                <a:solidFill>
                  <a:srgbClr val="FF0000"/>
                </a:solidFill>
              </a:rPr>
              <a:t>acknowledge collaborators when answers are jointly formulated (HW)</a:t>
            </a:r>
          </a:p>
        </p:txBody>
      </p:sp>
      <p:sp>
        <p:nvSpPr>
          <p:cNvPr id="37891" name="Slide Number Placeholder 3">
            <a:extLst>
              <a:ext uri="{FF2B5EF4-FFF2-40B4-BE49-F238E27FC236}">
                <a16:creationId xmlns:a16="http://schemas.microsoft.com/office/drawing/2014/main" id="{3B211C99-D48B-4B2B-82A9-0A99974A18AB}"/>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1A3EEA83-CE25-484C-ADEE-DEB0AE29EDA0}" type="slidenum">
              <a:rPr lang="en-US" altLang="en-US" sz="1400">
                <a:latin typeface="Arial" panose="020B0604020202020204" pitchFamily="34" charset="0"/>
              </a:rPr>
              <a:pPr/>
              <a:t>12</a:t>
            </a:fld>
            <a:endParaRPr lang="en-US" altLang="en-US" sz="1400">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58322B24-6E40-4C06-BC6E-4C5581E2429B}"/>
              </a:ext>
            </a:extLst>
          </p:cNvPr>
          <p:cNvSpPr>
            <a:spLocks noGrp="1"/>
          </p:cNvSpPr>
          <p:nvPr>
            <p:ph type="title"/>
          </p:nvPr>
        </p:nvSpPr>
        <p:spPr/>
        <p:txBody>
          <a:bodyPr/>
          <a:lstStyle/>
          <a:p>
            <a:r>
              <a:rPr lang="en-US" altLang="en-US"/>
              <a:t>Questions?</a:t>
            </a:r>
          </a:p>
        </p:txBody>
      </p:sp>
      <p:sp>
        <p:nvSpPr>
          <p:cNvPr id="39938" name="Slide Number Placeholder 3">
            <a:extLst>
              <a:ext uri="{FF2B5EF4-FFF2-40B4-BE49-F238E27FC236}">
                <a16:creationId xmlns:a16="http://schemas.microsoft.com/office/drawing/2014/main" id="{8B1AB94F-C96F-4CD1-9ACC-447F0BA29141}"/>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656A929-1BFF-42A0-B23E-EB7E9E07A445}" type="slidenum">
              <a:rPr lang="en-US" altLang="en-US" sz="1400">
                <a:latin typeface="Arial" panose="020B0604020202020204" pitchFamily="34" charset="0"/>
              </a:rPr>
              <a:pPr/>
              <a:t>13</a:t>
            </a:fld>
            <a:endParaRPr lang="en-US" altLang="en-US" sz="1400">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FB03F-4201-49AF-B9C7-7ABD3FCD5ED8}"/>
              </a:ext>
            </a:extLst>
          </p:cNvPr>
          <p:cNvSpPr>
            <a:spLocks noGrp="1"/>
          </p:cNvSpPr>
          <p:nvPr>
            <p:ph type="title"/>
          </p:nvPr>
        </p:nvSpPr>
        <p:spPr/>
        <p:txBody>
          <a:bodyPr/>
          <a:lstStyle/>
          <a:p>
            <a:r>
              <a:rPr lang="en-US" dirty="0"/>
              <a:t>Clinical Epidemiology</a:t>
            </a:r>
          </a:p>
        </p:txBody>
      </p:sp>
      <p:sp>
        <p:nvSpPr>
          <p:cNvPr id="3" name="Content Placeholder 2">
            <a:extLst>
              <a:ext uri="{FF2B5EF4-FFF2-40B4-BE49-F238E27FC236}">
                <a16:creationId xmlns:a16="http://schemas.microsoft.com/office/drawing/2014/main" id="{4400F55D-E15F-4B2F-9258-EBFF9AADCDBC}"/>
              </a:ext>
            </a:extLst>
          </p:cNvPr>
          <p:cNvSpPr>
            <a:spLocks noGrp="1"/>
          </p:cNvSpPr>
          <p:nvPr>
            <p:ph idx="1"/>
          </p:nvPr>
        </p:nvSpPr>
        <p:spPr>
          <a:xfrm>
            <a:off x="1173163" y="1981200"/>
            <a:ext cx="7772400" cy="2133600"/>
          </a:xfrm>
        </p:spPr>
        <p:txBody>
          <a:bodyPr/>
          <a:lstStyle/>
          <a:p>
            <a:pPr marL="0" indent="0">
              <a:buNone/>
            </a:pPr>
            <a:r>
              <a:rPr lang="en-US" dirty="0"/>
              <a:t>“I hope that I may be excused for entering on these personal details, as I give them to show that I have not been hasty in coming to a decision.”</a:t>
            </a:r>
          </a:p>
        </p:txBody>
      </p:sp>
      <p:sp>
        <p:nvSpPr>
          <p:cNvPr id="4" name="Slide Number Placeholder 3">
            <a:extLst>
              <a:ext uri="{FF2B5EF4-FFF2-40B4-BE49-F238E27FC236}">
                <a16:creationId xmlns:a16="http://schemas.microsoft.com/office/drawing/2014/main" id="{5A4A9906-82D3-401A-970B-D3E3A8A5C402}"/>
              </a:ext>
            </a:extLst>
          </p:cNvPr>
          <p:cNvSpPr>
            <a:spLocks noGrp="1"/>
          </p:cNvSpPr>
          <p:nvPr>
            <p:ph type="sldNum" sz="quarter" idx="12"/>
          </p:nvPr>
        </p:nvSpPr>
        <p:spPr/>
        <p:txBody>
          <a:bodyPr/>
          <a:lstStyle/>
          <a:p>
            <a:fld id="{616E4FA0-5BB6-493E-95A6-EA89D2B23493}" type="slidenum">
              <a:rPr lang="en-US" altLang="en-US" smtClean="0"/>
              <a:pPr/>
              <a:t>14</a:t>
            </a:fld>
            <a:endParaRPr lang="en-US" altLang="en-US"/>
          </a:p>
        </p:txBody>
      </p:sp>
      <p:sp>
        <p:nvSpPr>
          <p:cNvPr id="5" name="TextBox 4">
            <a:extLst>
              <a:ext uri="{FF2B5EF4-FFF2-40B4-BE49-F238E27FC236}">
                <a16:creationId xmlns:a16="http://schemas.microsoft.com/office/drawing/2014/main" id="{43DB5338-FD41-49BC-A546-46AEEE05CCF5}"/>
              </a:ext>
            </a:extLst>
          </p:cNvPr>
          <p:cNvSpPr txBox="1"/>
          <p:nvPr/>
        </p:nvSpPr>
        <p:spPr>
          <a:xfrm>
            <a:off x="2514600" y="4648200"/>
            <a:ext cx="5715000" cy="830997"/>
          </a:xfrm>
          <a:prstGeom prst="rect">
            <a:avLst/>
          </a:prstGeom>
          <a:noFill/>
        </p:spPr>
        <p:txBody>
          <a:bodyPr wrap="square" rtlCol="0">
            <a:spAutoFit/>
          </a:bodyPr>
          <a:lstStyle/>
          <a:p>
            <a:r>
              <a:rPr lang="en-US" dirty="0"/>
              <a:t>Charles Darwin, Introduction to “The Origin of Species” 1859</a:t>
            </a:r>
          </a:p>
        </p:txBody>
      </p:sp>
    </p:spTree>
    <p:extLst>
      <p:ext uri="{BB962C8B-B14F-4D97-AF65-F5344CB8AC3E}">
        <p14:creationId xmlns:p14="http://schemas.microsoft.com/office/powerpoint/2010/main" val="208603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BN with 3 kinds of lies.jpg"/>
          <p:cNvPicPr>
            <a:picLocks noGrp="1" noChangeAspect="1"/>
          </p:cNvPicPr>
          <p:nvPr>
            <p:ph idx="1"/>
          </p:nvPr>
        </p:nvPicPr>
        <p:blipFill rotWithShape="1">
          <a:blip r:embed="rId3">
            <a:extLst>
              <a:ext uri="{28A0092B-C50C-407E-A947-70E740481C1C}">
                <a14:useLocalDpi xmlns:a14="http://schemas.microsoft.com/office/drawing/2010/main" val="0"/>
              </a:ext>
            </a:extLst>
          </a:blip>
          <a:srcRect l="-753" t="2871" r="2197"/>
          <a:stretch/>
        </p:blipFill>
        <p:spPr>
          <a:xfrm>
            <a:off x="2667000" y="287867"/>
            <a:ext cx="4639733" cy="6553200"/>
          </a:xfrm>
        </p:spPr>
      </p:pic>
      <p:sp>
        <p:nvSpPr>
          <p:cNvPr id="4" name="Slide Number Placeholder 3"/>
          <p:cNvSpPr>
            <a:spLocks noGrp="1"/>
          </p:cNvSpPr>
          <p:nvPr>
            <p:ph type="sldNum" sz="quarter" idx="12"/>
          </p:nvPr>
        </p:nvSpPr>
        <p:spPr/>
        <p:txBody>
          <a:bodyPr/>
          <a:lstStyle/>
          <a:p>
            <a:fld id="{616E4FA0-5BB6-493E-95A6-EA89D2B23493}" type="slidenum">
              <a:rPr lang="en-US" altLang="en-US" smtClean="0"/>
              <a:pPr/>
              <a:t>15</a:t>
            </a:fld>
            <a:endParaRPr lang="en-US" altLang="en-US"/>
          </a:p>
        </p:txBody>
      </p:sp>
    </p:spTree>
    <p:extLst>
      <p:ext uri="{BB962C8B-B14F-4D97-AF65-F5344CB8AC3E}">
        <p14:creationId xmlns:p14="http://schemas.microsoft.com/office/powerpoint/2010/main" val="3402557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C7240-74BA-413A-B99F-E47053CDE964}"/>
              </a:ext>
            </a:extLst>
          </p:cNvPr>
          <p:cNvSpPr>
            <a:spLocks noGrp="1"/>
          </p:cNvSpPr>
          <p:nvPr>
            <p:ph type="title"/>
          </p:nvPr>
        </p:nvSpPr>
        <p:spPr/>
        <p:txBody>
          <a:bodyPr/>
          <a:lstStyle/>
          <a:p>
            <a:r>
              <a:rPr lang="en-US" dirty="0"/>
              <a:t>Course: “Prediction 0”</a:t>
            </a:r>
          </a:p>
        </p:txBody>
      </p:sp>
      <p:sp>
        <p:nvSpPr>
          <p:cNvPr id="3" name="Content Placeholder 2">
            <a:extLst>
              <a:ext uri="{FF2B5EF4-FFF2-40B4-BE49-F238E27FC236}">
                <a16:creationId xmlns:a16="http://schemas.microsoft.com/office/drawing/2014/main" id="{F625AC57-9047-4AB0-9E5B-DCC7FD8ECEC4}"/>
              </a:ext>
            </a:extLst>
          </p:cNvPr>
          <p:cNvSpPr>
            <a:spLocks noGrp="1"/>
          </p:cNvSpPr>
          <p:nvPr>
            <p:ph idx="1"/>
          </p:nvPr>
        </p:nvSpPr>
        <p:spPr>
          <a:xfrm>
            <a:off x="1143000" y="1714500"/>
            <a:ext cx="7772400" cy="3429000"/>
          </a:xfrm>
        </p:spPr>
        <p:txBody>
          <a:bodyPr/>
          <a:lstStyle/>
          <a:p>
            <a:r>
              <a:rPr lang="en-US" dirty="0"/>
              <a:t>Common speech</a:t>
            </a:r>
          </a:p>
          <a:p>
            <a:pPr lvl="1"/>
            <a:r>
              <a:rPr lang="en-US" dirty="0"/>
              <a:t>Prediction: Using current information to estimate risk of future event.</a:t>
            </a:r>
          </a:p>
          <a:p>
            <a:r>
              <a:rPr lang="en-US" dirty="0"/>
              <a:t>Epidemiology</a:t>
            </a:r>
          </a:p>
          <a:p>
            <a:pPr lvl="1"/>
            <a:r>
              <a:rPr lang="en-US" dirty="0"/>
              <a:t>Prediction: Using current information (e.g. test results) to estimate probability of a state that already exists*.</a:t>
            </a:r>
          </a:p>
        </p:txBody>
      </p:sp>
      <p:sp>
        <p:nvSpPr>
          <p:cNvPr id="4" name="Slide Number Placeholder 3">
            <a:extLst>
              <a:ext uri="{FF2B5EF4-FFF2-40B4-BE49-F238E27FC236}">
                <a16:creationId xmlns:a16="http://schemas.microsoft.com/office/drawing/2014/main" id="{5F1F8F8C-BA7A-453F-93FC-4AC04667B568}"/>
              </a:ext>
            </a:extLst>
          </p:cNvPr>
          <p:cNvSpPr>
            <a:spLocks noGrp="1"/>
          </p:cNvSpPr>
          <p:nvPr>
            <p:ph type="sldNum" sz="quarter" idx="12"/>
          </p:nvPr>
        </p:nvSpPr>
        <p:spPr/>
        <p:txBody>
          <a:bodyPr/>
          <a:lstStyle/>
          <a:p>
            <a:fld id="{616E4FA0-5BB6-493E-95A6-EA89D2B23493}" type="slidenum">
              <a:rPr lang="en-US" altLang="en-US" smtClean="0"/>
              <a:pPr/>
              <a:t>16</a:t>
            </a:fld>
            <a:endParaRPr lang="en-US" altLang="en-US"/>
          </a:p>
        </p:txBody>
      </p:sp>
      <p:sp>
        <p:nvSpPr>
          <p:cNvPr id="5" name="TextBox 4">
            <a:extLst>
              <a:ext uri="{FF2B5EF4-FFF2-40B4-BE49-F238E27FC236}">
                <a16:creationId xmlns:a16="http://schemas.microsoft.com/office/drawing/2014/main" id="{6A626DEF-4764-413A-8033-3A63F7E5EC76}"/>
              </a:ext>
            </a:extLst>
          </p:cNvPr>
          <p:cNvSpPr txBox="1"/>
          <p:nvPr/>
        </p:nvSpPr>
        <p:spPr>
          <a:xfrm>
            <a:off x="1752600" y="5486400"/>
            <a:ext cx="6172200" cy="830997"/>
          </a:xfrm>
          <a:prstGeom prst="rect">
            <a:avLst/>
          </a:prstGeom>
          <a:noFill/>
        </p:spPr>
        <p:txBody>
          <a:bodyPr wrap="square" rtlCol="0">
            <a:spAutoFit/>
          </a:bodyPr>
          <a:lstStyle/>
          <a:p>
            <a:r>
              <a:rPr lang="en-US" dirty="0"/>
              <a:t>*</a:t>
            </a:r>
            <a:r>
              <a:rPr lang="en-US" dirty="0">
                <a:latin typeface="Times New Roman" charset="0"/>
                <a:cs typeface="ＭＳ Ｐゴシック" charset="-128"/>
              </a:rPr>
              <a:t>but is too difficult or expensive to ascertain directly.</a:t>
            </a:r>
            <a:endParaRPr lang="en-US" dirty="0"/>
          </a:p>
        </p:txBody>
      </p:sp>
    </p:spTree>
    <p:extLst>
      <p:ext uri="{BB962C8B-B14F-4D97-AF65-F5344CB8AC3E}">
        <p14:creationId xmlns:p14="http://schemas.microsoft.com/office/powerpoint/2010/main" val="3391783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026">
            <a:extLst>
              <a:ext uri="{FF2B5EF4-FFF2-40B4-BE49-F238E27FC236}">
                <a16:creationId xmlns:a16="http://schemas.microsoft.com/office/drawing/2014/main" id="{91798A22-DE57-49D7-9EFE-0CB3AA425818}"/>
              </a:ext>
            </a:extLst>
          </p:cNvPr>
          <p:cNvSpPr>
            <a:spLocks noGrp="1" noChangeArrowheads="1"/>
          </p:cNvSpPr>
          <p:nvPr>
            <p:ph type="title"/>
          </p:nvPr>
        </p:nvSpPr>
        <p:spPr>
          <a:xfrm>
            <a:off x="1066800" y="0"/>
            <a:ext cx="7772400" cy="609600"/>
          </a:xfrm>
        </p:spPr>
        <p:txBody>
          <a:bodyPr/>
          <a:lstStyle/>
          <a:p>
            <a:r>
              <a:rPr lang="en-US" altLang="en-US" sz="4000"/>
              <a:t>Course overview</a:t>
            </a:r>
          </a:p>
        </p:txBody>
      </p:sp>
      <p:sp>
        <p:nvSpPr>
          <p:cNvPr id="40962" name="Rectangle 1027">
            <a:extLst>
              <a:ext uri="{FF2B5EF4-FFF2-40B4-BE49-F238E27FC236}">
                <a16:creationId xmlns:a16="http://schemas.microsoft.com/office/drawing/2014/main" id="{DEAA4952-A699-4CAC-AA2E-CFDA18157EA1}"/>
              </a:ext>
            </a:extLst>
          </p:cNvPr>
          <p:cNvSpPr>
            <a:spLocks noGrp="1" noChangeArrowheads="1"/>
          </p:cNvSpPr>
          <p:nvPr>
            <p:ph type="body" idx="1"/>
          </p:nvPr>
        </p:nvSpPr>
        <p:spPr>
          <a:xfrm>
            <a:off x="1066800" y="609600"/>
            <a:ext cx="7772400" cy="4114800"/>
          </a:xfrm>
        </p:spPr>
        <p:txBody>
          <a:bodyPr/>
          <a:lstStyle/>
          <a:p>
            <a:pPr>
              <a:lnSpc>
                <a:spcPct val="90000"/>
              </a:lnSpc>
            </a:pPr>
            <a:r>
              <a:rPr lang="en-US" altLang="en-US" sz="2800" dirty="0"/>
              <a:t>Tests</a:t>
            </a:r>
          </a:p>
          <a:p>
            <a:pPr lvl="1">
              <a:lnSpc>
                <a:spcPct val="90000"/>
              </a:lnSpc>
            </a:pPr>
            <a:r>
              <a:rPr lang="en-US" altLang="en-US" sz="2400" dirty="0"/>
              <a:t>Theory (Using tests to guide decisions)</a:t>
            </a:r>
          </a:p>
          <a:p>
            <a:pPr lvl="1">
              <a:lnSpc>
                <a:spcPct val="90000"/>
              </a:lnSpc>
            </a:pPr>
            <a:r>
              <a:rPr lang="en-US" altLang="en-US" sz="2400" dirty="0"/>
              <a:t>Inter-rater reliability (Kappa)</a:t>
            </a:r>
          </a:p>
          <a:p>
            <a:pPr lvl="1">
              <a:lnSpc>
                <a:spcPct val="90000"/>
              </a:lnSpc>
            </a:pPr>
            <a:r>
              <a:rPr lang="en-US" altLang="en-US" sz="2400" dirty="0"/>
              <a:t>Dichotomous tests (Sensitivity, Specificity, PVs)</a:t>
            </a:r>
          </a:p>
          <a:p>
            <a:pPr lvl="1">
              <a:lnSpc>
                <a:spcPct val="90000"/>
              </a:lnSpc>
            </a:pPr>
            <a:r>
              <a:rPr lang="en-US" altLang="en-US" sz="2400" dirty="0"/>
              <a:t>Multilevel tests (ROC Curves, </a:t>
            </a:r>
            <a:r>
              <a:rPr lang="en-US" altLang="en-US" sz="2400" dirty="0" err="1"/>
              <a:t>iLRs</a:t>
            </a:r>
            <a:r>
              <a:rPr lang="en-US" altLang="en-US" sz="2400" dirty="0"/>
              <a:t>)</a:t>
            </a:r>
          </a:p>
          <a:p>
            <a:pPr lvl="1">
              <a:lnSpc>
                <a:spcPct val="90000"/>
              </a:lnSpc>
            </a:pPr>
            <a:r>
              <a:rPr lang="en-US" altLang="en-US" sz="2400" dirty="0"/>
              <a:t>Studies of tests (biases in test accuracy studies)</a:t>
            </a:r>
          </a:p>
          <a:p>
            <a:pPr lvl="1">
              <a:lnSpc>
                <a:spcPct val="90000"/>
              </a:lnSpc>
            </a:pPr>
            <a:r>
              <a:rPr lang="en-US" altLang="en-US" sz="2400" dirty="0"/>
              <a:t>Risk prediction (calibration, discrimination, NB)</a:t>
            </a:r>
          </a:p>
          <a:p>
            <a:pPr lvl="1">
              <a:lnSpc>
                <a:spcPct val="90000"/>
              </a:lnSpc>
            </a:pPr>
            <a:r>
              <a:rPr lang="en-US" altLang="en-US" sz="2400" dirty="0"/>
              <a:t>Combining tests (logistic regression, CART, …)</a:t>
            </a:r>
          </a:p>
          <a:p>
            <a:pPr>
              <a:lnSpc>
                <a:spcPct val="90000"/>
              </a:lnSpc>
            </a:pPr>
            <a:r>
              <a:rPr lang="en-US" altLang="en-US" sz="2800" dirty="0"/>
              <a:t>Treatments</a:t>
            </a:r>
          </a:p>
          <a:p>
            <a:pPr lvl="1">
              <a:lnSpc>
                <a:spcPct val="90000"/>
              </a:lnSpc>
            </a:pPr>
            <a:r>
              <a:rPr lang="en-US" altLang="en-US" sz="2400" dirty="0"/>
              <a:t>Randomized trials (ARR, NNT)</a:t>
            </a:r>
          </a:p>
          <a:p>
            <a:pPr lvl="1">
              <a:lnSpc>
                <a:spcPct val="90000"/>
              </a:lnSpc>
            </a:pPr>
            <a:r>
              <a:rPr lang="en-US" altLang="en-US" sz="2400" dirty="0"/>
              <a:t>Alternatives to randomized trials</a:t>
            </a:r>
          </a:p>
          <a:p>
            <a:pPr>
              <a:lnSpc>
                <a:spcPct val="90000"/>
              </a:lnSpc>
            </a:pPr>
            <a:r>
              <a:rPr lang="en-US" altLang="en-US" sz="2800" dirty="0"/>
              <a:t>Screening programs</a:t>
            </a:r>
          </a:p>
          <a:p>
            <a:pPr>
              <a:lnSpc>
                <a:spcPct val="90000"/>
              </a:lnSpc>
            </a:pPr>
            <a:r>
              <a:rPr lang="en-US" altLang="en-US" sz="2800" dirty="0"/>
              <a:t>P-values and confidence intervals</a:t>
            </a:r>
          </a:p>
          <a:p>
            <a:pPr>
              <a:lnSpc>
                <a:spcPct val="90000"/>
              </a:lnSpc>
            </a:pPr>
            <a:r>
              <a:rPr lang="en-US" altLang="en-US" sz="2800" dirty="0"/>
              <a:t>Cognitive process of diagnosis</a:t>
            </a:r>
          </a:p>
        </p:txBody>
      </p:sp>
      <p:sp>
        <p:nvSpPr>
          <p:cNvPr id="40963" name="Slide Number Placeholder 3">
            <a:extLst>
              <a:ext uri="{FF2B5EF4-FFF2-40B4-BE49-F238E27FC236}">
                <a16:creationId xmlns:a16="http://schemas.microsoft.com/office/drawing/2014/main" id="{80571778-65BB-4994-8A13-9C01C32F70FE}"/>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84351F7F-A908-41C9-9921-AC07A20EA7AE}" type="slidenum">
              <a:rPr lang="en-US" altLang="en-US" sz="1400">
                <a:latin typeface="Arial" panose="020B0604020202020204" pitchFamily="34" charset="0"/>
              </a:rPr>
              <a:pPr/>
              <a:t>17</a:t>
            </a:fld>
            <a:endParaRPr lang="en-US" altLang="en-US" sz="1400" dirty="0">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D545F436-F22D-45A0-9E3E-B8B186CC317C}"/>
              </a:ext>
            </a:extLst>
          </p:cNvPr>
          <p:cNvSpPr>
            <a:spLocks noGrp="1" noChangeArrowheads="1"/>
          </p:cNvSpPr>
          <p:nvPr>
            <p:ph type="title"/>
          </p:nvPr>
        </p:nvSpPr>
        <p:spPr/>
        <p:txBody>
          <a:bodyPr/>
          <a:lstStyle/>
          <a:p>
            <a:r>
              <a:rPr lang="en-US" altLang="en-US" dirty="0"/>
              <a:t>Diagnosis</a:t>
            </a:r>
          </a:p>
        </p:txBody>
      </p:sp>
      <p:sp>
        <p:nvSpPr>
          <p:cNvPr id="43010" name="Rectangle 3">
            <a:extLst>
              <a:ext uri="{FF2B5EF4-FFF2-40B4-BE49-F238E27FC236}">
                <a16:creationId xmlns:a16="http://schemas.microsoft.com/office/drawing/2014/main" id="{98E600E2-6CFA-4AA2-90FC-1558FBD0DD1B}"/>
              </a:ext>
            </a:extLst>
          </p:cNvPr>
          <p:cNvSpPr>
            <a:spLocks noGrp="1" noChangeArrowheads="1"/>
          </p:cNvSpPr>
          <p:nvPr>
            <p:ph type="body" idx="1"/>
          </p:nvPr>
        </p:nvSpPr>
        <p:spPr>
          <a:xfrm>
            <a:off x="1143000" y="2844894"/>
            <a:ext cx="7772400" cy="1524000"/>
          </a:xfrm>
        </p:spPr>
        <p:txBody>
          <a:bodyPr/>
          <a:lstStyle/>
          <a:p>
            <a:pPr marL="0" indent="0">
              <a:buNone/>
            </a:pPr>
            <a:r>
              <a:rPr lang="en-US" dirty="0"/>
              <a:t>Identification of a disease by careful investigation of its symptoms and history. </a:t>
            </a:r>
          </a:p>
        </p:txBody>
      </p:sp>
      <p:sp>
        <p:nvSpPr>
          <p:cNvPr id="43011" name="Slide Number Placeholder 3">
            <a:extLst>
              <a:ext uri="{FF2B5EF4-FFF2-40B4-BE49-F238E27FC236}">
                <a16:creationId xmlns:a16="http://schemas.microsoft.com/office/drawing/2014/main" id="{1B7AFFAD-D6F3-4440-B090-EE4D5BB1D17C}"/>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C022B12B-14FE-4827-9049-4839F6115A83}" type="slidenum">
              <a:rPr lang="en-US" altLang="en-US" sz="1400">
                <a:latin typeface="Arial" panose="020B0604020202020204" pitchFamily="34" charset="0"/>
              </a:rPr>
              <a:pPr/>
              <a:t>18</a:t>
            </a:fld>
            <a:endParaRPr lang="en-US" altLang="en-US" sz="1400">
              <a:latin typeface="Arial" panose="020B0604020202020204" pitchFamily="34" charset="0"/>
            </a:endParaRPr>
          </a:p>
        </p:txBody>
      </p:sp>
      <p:sp>
        <p:nvSpPr>
          <p:cNvPr id="2" name="Rectangle 1">
            <a:extLst>
              <a:ext uri="{FF2B5EF4-FFF2-40B4-BE49-F238E27FC236}">
                <a16:creationId xmlns:a16="http://schemas.microsoft.com/office/drawing/2014/main" id="{AF5B703E-B2B5-4FE5-BC14-24A1AF9DD648}"/>
              </a:ext>
            </a:extLst>
          </p:cNvPr>
          <p:cNvSpPr/>
          <p:nvPr/>
        </p:nvSpPr>
        <p:spPr>
          <a:xfrm>
            <a:off x="3962400" y="4477649"/>
            <a:ext cx="4572000" cy="830997"/>
          </a:xfrm>
          <a:prstGeom prst="rect">
            <a:avLst/>
          </a:prstGeom>
        </p:spPr>
        <p:txBody>
          <a:bodyPr>
            <a:spAutoFit/>
          </a:bodyPr>
          <a:lstStyle/>
          <a:p>
            <a:r>
              <a:rPr lang="en-US" dirty="0">
                <a:ea typeface="Times New Roman" panose="02020603050405020304" pitchFamily="18" charset="0"/>
              </a:rPr>
              <a:t>The Oxford English Dictionary (2</a:t>
            </a:r>
            <a:r>
              <a:rPr lang="en-US" baseline="30000" dirty="0">
                <a:ea typeface="Times New Roman" panose="02020603050405020304" pitchFamily="18" charset="0"/>
              </a:rPr>
              <a:t>nd</a:t>
            </a:r>
            <a:r>
              <a:rPr lang="en-US" dirty="0">
                <a:ea typeface="Times New Roman" panose="02020603050405020304" pitchFamily="18" charset="0"/>
              </a:rPr>
              <a:t> Edition 1989, accessed online)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a:extLst>
              <a:ext uri="{FF2B5EF4-FFF2-40B4-BE49-F238E27FC236}">
                <a16:creationId xmlns:a16="http://schemas.microsoft.com/office/drawing/2014/main" id="{FA191DB9-7460-4B5C-85F5-8CC137FD27AB}"/>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C25CFAAB-0671-410E-AAC2-83184AE5CAD2}" type="slidenum">
              <a:rPr lang="en-US" altLang="en-US" sz="1400">
                <a:latin typeface="Arial" panose="020B0604020202020204" pitchFamily="34" charset="0"/>
              </a:rPr>
              <a:pPr/>
              <a:t>19</a:t>
            </a:fld>
            <a:endParaRPr lang="en-US" altLang="en-US" sz="1400">
              <a:latin typeface="Arial" panose="020B0604020202020204" pitchFamily="34" charset="0"/>
            </a:endParaRPr>
          </a:p>
        </p:txBody>
      </p:sp>
      <p:sp>
        <p:nvSpPr>
          <p:cNvPr id="5" name="Title 4">
            <a:extLst>
              <a:ext uri="{FF2B5EF4-FFF2-40B4-BE49-F238E27FC236}">
                <a16:creationId xmlns:a16="http://schemas.microsoft.com/office/drawing/2014/main" id="{14B2CCC0-1C47-4978-98EF-A576BF2E12EF}"/>
              </a:ext>
            </a:extLst>
          </p:cNvPr>
          <p:cNvSpPr>
            <a:spLocks noGrp="1"/>
          </p:cNvSpPr>
          <p:nvPr>
            <p:ph type="title"/>
          </p:nvPr>
        </p:nvSpPr>
        <p:spPr>
          <a:xfrm>
            <a:off x="1173163" y="457200"/>
            <a:ext cx="7772400" cy="1524000"/>
          </a:xfrm>
        </p:spPr>
        <p:txBody>
          <a:bodyPr/>
          <a:lstStyle/>
          <a:p>
            <a:r>
              <a:rPr lang="en-US" dirty="0"/>
              <a:t>Diagnosis: Complex cognitive process</a:t>
            </a:r>
          </a:p>
        </p:txBody>
      </p:sp>
      <p:pic>
        <p:nvPicPr>
          <p:cNvPr id="7" name="Picture 6">
            <a:extLst>
              <a:ext uri="{FF2B5EF4-FFF2-40B4-BE49-F238E27FC236}">
                <a16:creationId xmlns:a16="http://schemas.microsoft.com/office/drawing/2014/main" id="{7B273D29-6F8B-40E2-A372-A7542AA4702A}"/>
              </a:ext>
            </a:extLst>
          </p:cNvPr>
          <p:cNvPicPr>
            <a:picLocks noChangeAspect="1"/>
          </p:cNvPicPr>
          <p:nvPr/>
        </p:nvPicPr>
        <p:blipFill>
          <a:blip r:embed="rId3"/>
          <a:stretch>
            <a:fillRect/>
          </a:stretch>
        </p:blipFill>
        <p:spPr>
          <a:xfrm>
            <a:off x="2209800" y="1981200"/>
            <a:ext cx="4267200" cy="4267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E31D17C6-48AE-4917-8D84-00828A337250}"/>
              </a:ext>
            </a:extLst>
          </p:cNvPr>
          <p:cNvSpPr>
            <a:spLocks noGrp="1" noChangeArrowheads="1"/>
          </p:cNvSpPr>
          <p:nvPr>
            <p:ph type="title"/>
          </p:nvPr>
        </p:nvSpPr>
        <p:spPr>
          <a:xfrm>
            <a:off x="1143000" y="25400"/>
            <a:ext cx="7772400" cy="685800"/>
          </a:xfrm>
        </p:spPr>
        <p:txBody>
          <a:bodyPr/>
          <a:lstStyle/>
          <a:p>
            <a:r>
              <a:rPr lang="en-US" altLang="en-US" sz="4000"/>
              <a:t>Overview of lecture</a:t>
            </a:r>
          </a:p>
        </p:txBody>
      </p:sp>
      <p:sp>
        <p:nvSpPr>
          <p:cNvPr id="18434" name="Rectangle 3">
            <a:extLst>
              <a:ext uri="{FF2B5EF4-FFF2-40B4-BE49-F238E27FC236}">
                <a16:creationId xmlns:a16="http://schemas.microsoft.com/office/drawing/2014/main" id="{947CB741-4669-4135-926C-C7CDE5B0805C}"/>
              </a:ext>
            </a:extLst>
          </p:cNvPr>
          <p:cNvSpPr>
            <a:spLocks noGrp="1" noChangeArrowheads="1"/>
          </p:cNvSpPr>
          <p:nvPr>
            <p:ph type="body" idx="1"/>
          </p:nvPr>
        </p:nvSpPr>
        <p:spPr>
          <a:xfrm>
            <a:off x="1143000" y="685800"/>
            <a:ext cx="7772400" cy="5410200"/>
          </a:xfrm>
        </p:spPr>
        <p:txBody>
          <a:bodyPr/>
          <a:lstStyle/>
          <a:p>
            <a:r>
              <a:rPr lang="en-US" altLang="en-US" dirty="0"/>
              <a:t>Administrative stuff</a:t>
            </a:r>
          </a:p>
          <a:p>
            <a:r>
              <a:rPr lang="en-US" altLang="en-US" dirty="0"/>
              <a:t>Chapter 1: Introduction</a:t>
            </a:r>
          </a:p>
          <a:p>
            <a:pPr lvl="1"/>
            <a:r>
              <a:rPr lang="en-US" altLang="en-US" dirty="0"/>
              <a:t>Diagnosis: Naming the illness vs. testing to guide decisions</a:t>
            </a:r>
          </a:p>
          <a:p>
            <a:pPr lvl="1"/>
            <a:r>
              <a:rPr lang="en-US" altLang="en-US" dirty="0"/>
              <a:t>Simplifying assumptions</a:t>
            </a:r>
          </a:p>
          <a:p>
            <a:r>
              <a:rPr lang="en-US" altLang="en-US" dirty="0"/>
              <a:t>Chapter 2: Reliability for categorical variables</a:t>
            </a:r>
          </a:p>
          <a:p>
            <a:pPr lvl="1"/>
            <a:r>
              <a:rPr lang="en-US" altLang="en-US" dirty="0"/>
              <a:t> Concordance vs. Kappa </a:t>
            </a:r>
          </a:p>
          <a:p>
            <a:pPr lvl="1"/>
            <a:r>
              <a:rPr lang="ja-JP" altLang="en-US" dirty="0"/>
              <a:t>“</a:t>
            </a:r>
            <a:r>
              <a:rPr lang="en-US" altLang="ja-JP" dirty="0"/>
              <a:t>Expected</a:t>
            </a:r>
            <a:r>
              <a:rPr lang="ja-JP" altLang="en-US" dirty="0"/>
              <a:t>”</a:t>
            </a:r>
            <a:r>
              <a:rPr lang="en-US" altLang="ja-JP" dirty="0"/>
              <a:t> agreement</a:t>
            </a:r>
          </a:p>
          <a:p>
            <a:pPr lvl="1"/>
            <a:r>
              <a:rPr lang="en-US" altLang="en-US" dirty="0"/>
              <a:t>Balanced and unbalanced disagreement</a:t>
            </a:r>
          </a:p>
          <a:p>
            <a:pPr lvl="1"/>
            <a:r>
              <a:rPr lang="en-US" altLang="en-US" dirty="0"/>
              <a:t>Weighted Kappa</a:t>
            </a:r>
          </a:p>
        </p:txBody>
      </p:sp>
      <p:sp>
        <p:nvSpPr>
          <p:cNvPr id="18435" name="Slide Number Placeholder 3">
            <a:extLst>
              <a:ext uri="{FF2B5EF4-FFF2-40B4-BE49-F238E27FC236}">
                <a16:creationId xmlns:a16="http://schemas.microsoft.com/office/drawing/2014/main" id="{E6FACF7E-BBA0-4E3D-8029-A91A33AD938A}"/>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8FE6024-F585-49AD-9D33-C68913466391}" type="slidenum">
              <a:rPr lang="en-US" altLang="en-US" sz="1400">
                <a:latin typeface="Arial" panose="020B0604020202020204" pitchFamily="34" charset="0"/>
              </a:rPr>
              <a:pPr/>
              <a:t>2</a:t>
            </a:fld>
            <a:endParaRPr lang="en-US" altLang="en-US" sz="140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F1308C24-1CFC-41E3-B71F-6B69A8371488}"/>
              </a:ext>
            </a:extLst>
          </p:cNvPr>
          <p:cNvSpPr>
            <a:spLocks noGrp="1"/>
          </p:cNvSpPr>
          <p:nvPr>
            <p:ph type="title"/>
          </p:nvPr>
        </p:nvSpPr>
        <p:spPr>
          <a:xfrm>
            <a:off x="1143000" y="304800"/>
            <a:ext cx="7772400" cy="1143000"/>
          </a:xfrm>
        </p:spPr>
        <p:txBody>
          <a:bodyPr/>
          <a:lstStyle/>
          <a:p>
            <a:r>
              <a:rPr lang="en-US" altLang="en-US" dirty="0"/>
              <a:t>Testing to refine probabilities and guide decisions (Ch 1 examples)</a:t>
            </a:r>
          </a:p>
        </p:txBody>
      </p:sp>
      <p:sp>
        <p:nvSpPr>
          <p:cNvPr id="3" name="Content Placeholder 2">
            <a:extLst>
              <a:ext uri="{FF2B5EF4-FFF2-40B4-BE49-F238E27FC236}">
                <a16:creationId xmlns:a16="http://schemas.microsoft.com/office/drawing/2014/main" id="{1772E9F1-1E9A-4387-A4F8-94FC75AC29D2}"/>
              </a:ext>
            </a:extLst>
          </p:cNvPr>
          <p:cNvSpPr>
            <a:spLocks noGrp="1"/>
          </p:cNvSpPr>
          <p:nvPr>
            <p:ph idx="1"/>
          </p:nvPr>
        </p:nvSpPr>
        <p:spPr>
          <a:xfrm>
            <a:off x="1143000" y="2059940"/>
            <a:ext cx="7772400" cy="3505200"/>
          </a:xfrm>
        </p:spPr>
        <p:txBody>
          <a:bodyPr/>
          <a:lstStyle/>
          <a:p>
            <a:r>
              <a:rPr lang="en-US" altLang="en-US" dirty="0"/>
              <a:t>Rapid strep test to guide PCN treatment</a:t>
            </a:r>
          </a:p>
          <a:p>
            <a:r>
              <a:rPr lang="en-US" altLang="en-US" dirty="0"/>
              <a:t>WBC count and differential to determine NICU transfer and antibiotics</a:t>
            </a:r>
          </a:p>
          <a:p>
            <a:r>
              <a:rPr lang="en-US" altLang="en-US" dirty="0"/>
              <a:t>Screening mammography</a:t>
            </a:r>
          </a:p>
          <a:p>
            <a:r>
              <a:rPr lang="en-US" altLang="en-US" dirty="0"/>
              <a:t>Fetal 13-wk ultrasound to decide on chorionic villus sampling.</a:t>
            </a:r>
          </a:p>
        </p:txBody>
      </p:sp>
      <p:sp>
        <p:nvSpPr>
          <p:cNvPr id="47107" name="Slide Number Placeholder 3">
            <a:extLst>
              <a:ext uri="{FF2B5EF4-FFF2-40B4-BE49-F238E27FC236}">
                <a16:creationId xmlns:a16="http://schemas.microsoft.com/office/drawing/2014/main" id="{40B570B3-BB3C-48CF-B43F-EF79ACAD0A6C}"/>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63F8D37-1136-4D0B-93B4-5C82646CBFA6}" type="slidenum">
              <a:rPr lang="en-US" altLang="en-US" sz="1400">
                <a:latin typeface="Arial" panose="020B0604020202020204" pitchFamily="34" charset="0"/>
              </a:rPr>
              <a:pPr/>
              <a:t>20</a:t>
            </a:fld>
            <a:endParaRPr lang="en-US" altLang="en-US" sz="1400">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86E9FB15-39AA-4229-AF70-CD1BC1C9EBDB}"/>
              </a:ext>
            </a:extLst>
          </p:cNvPr>
          <p:cNvSpPr>
            <a:spLocks noGrp="1" noChangeArrowheads="1"/>
          </p:cNvSpPr>
          <p:nvPr>
            <p:ph type="title"/>
          </p:nvPr>
        </p:nvSpPr>
        <p:spPr>
          <a:xfrm>
            <a:off x="1219200" y="304800"/>
            <a:ext cx="7772400" cy="1143000"/>
          </a:xfrm>
        </p:spPr>
        <p:txBody>
          <a:bodyPr/>
          <a:lstStyle/>
          <a:p>
            <a:r>
              <a:rPr lang="en-US" altLang="en-US" sz="4000"/>
              <a:t>Simplified Generic Decision Problem</a:t>
            </a:r>
            <a:endParaRPr lang="en-US" altLang="en-US" sz="3600"/>
          </a:p>
        </p:txBody>
      </p:sp>
      <p:sp>
        <p:nvSpPr>
          <p:cNvPr id="55298" name="Rectangle 3">
            <a:extLst>
              <a:ext uri="{FF2B5EF4-FFF2-40B4-BE49-F238E27FC236}">
                <a16:creationId xmlns:a16="http://schemas.microsoft.com/office/drawing/2014/main" id="{5C072AB3-58AB-42EC-A7B7-86BE57BE88E4}"/>
              </a:ext>
            </a:extLst>
          </p:cNvPr>
          <p:cNvSpPr>
            <a:spLocks noGrp="1" noChangeArrowheads="1"/>
          </p:cNvSpPr>
          <p:nvPr>
            <p:ph type="body" idx="1"/>
          </p:nvPr>
        </p:nvSpPr>
        <p:spPr>
          <a:xfrm>
            <a:off x="1143000" y="1828800"/>
            <a:ext cx="7772400" cy="4114800"/>
          </a:xfrm>
        </p:spPr>
        <p:txBody>
          <a:bodyPr/>
          <a:lstStyle/>
          <a:p>
            <a:r>
              <a:rPr lang="en-US" altLang="en-US"/>
              <a:t>Patient either has the disease or not</a:t>
            </a:r>
          </a:p>
          <a:p>
            <a:r>
              <a:rPr lang="en-US" altLang="en-US"/>
              <a:t>However, there is uncertainty, which we express as P(D+)</a:t>
            </a:r>
          </a:p>
          <a:p>
            <a:r>
              <a:rPr lang="en-US" altLang="en-US"/>
              <a:t>If D+, net benefit of treatment</a:t>
            </a:r>
          </a:p>
          <a:p>
            <a:r>
              <a:rPr lang="en-US" altLang="en-US"/>
              <a:t>If D−, better not to treat</a:t>
            </a:r>
          </a:p>
          <a:p>
            <a:pPr lvl="1"/>
            <a:r>
              <a:rPr lang="en-US" altLang="en-US"/>
              <a:t>(</a:t>
            </a:r>
            <a:r>
              <a:rPr lang="ja-JP" altLang="en-US"/>
              <a:t>“</a:t>
            </a:r>
            <a:r>
              <a:rPr lang="en-US" altLang="ja-JP"/>
              <a:t>Treat</a:t>
            </a:r>
            <a:r>
              <a:rPr lang="ja-JP" altLang="en-US"/>
              <a:t>”</a:t>
            </a:r>
            <a:r>
              <a:rPr lang="en-US" altLang="ja-JP"/>
              <a:t> could just mean doing more tests)</a:t>
            </a:r>
          </a:p>
        </p:txBody>
      </p:sp>
      <p:sp>
        <p:nvSpPr>
          <p:cNvPr id="55299" name="Slide Number Placeholder 3">
            <a:extLst>
              <a:ext uri="{FF2B5EF4-FFF2-40B4-BE49-F238E27FC236}">
                <a16:creationId xmlns:a16="http://schemas.microsoft.com/office/drawing/2014/main" id="{25AE43F8-C6F7-4FDB-A91B-2652FBE22EC5}"/>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8EA59186-C8D9-4043-893E-5D03A521D7B8}" type="slidenum">
              <a:rPr lang="en-US" altLang="en-US" sz="1400">
                <a:latin typeface="Arial" panose="020B0604020202020204" pitchFamily="34" charset="0"/>
              </a:rPr>
              <a:pPr/>
              <a:t>21</a:t>
            </a:fld>
            <a:endParaRPr lang="en-US" altLang="en-US" sz="1400">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a:extLst>
              <a:ext uri="{FF2B5EF4-FFF2-40B4-BE49-F238E27FC236}">
                <a16:creationId xmlns:a16="http://schemas.microsoft.com/office/drawing/2014/main" id="{B3ABDCFC-4800-4940-8C21-F4CCD473EDBF}"/>
              </a:ext>
            </a:extLst>
          </p:cNvPr>
          <p:cNvSpPr>
            <a:spLocks noGrp="1"/>
          </p:cNvSpPr>
          <p:nvPr>
            <p:ph type="title"/>
          </p:nvPr>
        </p:nvSpPr>
        <p:spPr>
          <a:xfrm>
            <a:off x="1143000" y="0"/>
            <a:ext cx="7772400" cy="685800"/>
          </a:xfrm>
        </p:spPr>
        <p:txBody>
          <a:bodyPr/>
          <a:lstStyle/>
          <a:p>
            <a:r>
              <a:rPr lang="en-US" altLang="en-US"/>
              <a:t>Decision Analytic Framework</a:t>
            </a:r>
          </a:p>
        </p:txBody>
      </p:sp>
      <p:sp>
        <p:nvSpPr>
          <p:cNvPr id="5" name="Rectangle 4">
            <a:extLst>
              <a:ext uri="{FF2B5EF4-FFF2-40B4-BE49-F238E27FC236}">
                <a16:creationId xmlns:a16="http://schemas.microsoft.com/office/drawing/2014/main" id="{5BE40D3C-301C-47A7-9E0A-58D4FF4B5653}"/>
              </a:ext>
            </a:extLst>
          </p:cNvPr>
          <p:cNvSpPr>
            <a:spLocks noChangeArrowheads="1"/>
          </p:cNvSpPr>
          <p:nvPr/>
        </p:nvSpPr>
        <p:spPr bwMode="auto">
          <a:xfrm>
            <a:off x="1447800" y="3657600"/>
            <a:ext cx="3810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endParaRPr lang="en-US" altLang="en-US"/>
          </a:p>
        </p:txBody>
      </p:sp>
      <p:sp>
        <p:nvSpPr>
          <p:cNvPr id="6" name="Rectangle 5">
            <a:extLst>
              <a:ext uri="{FF2B5EF4-FFF2-40B4-BE49-F238E27FC236}">
                <a16:creationId xmlns:a16="http://schemas.microsoft.com/office/drawing/2014/main" id="{BDDF7965-BC12-46E4-8A74-C0C88FF5A5B9}"/>
              </a:ext>
            </a:extLst>
          </p:cNvPr>
          <p:cNvSpPr>
            <a:spLocks noChangeArrowheads="1"/>
          </p:cNvSpPr>
          <p:nvPr/>
        </p:nvSpPr>
        <p:spPr bwMode="auto">
          <a:xfrm>
            <a:off x="1600200" y="3657600"/>
            <a:ext cx="152400" cy="152400"/>
          </a:xfrm>
          <a:prstGeom prst="rect">
            <a:avLst/>
          </a:prstGeom>
          <a:solidFill>
            <a:srgbClr val="FF0000"/>
          </a:solidFill>
          <a:ln>
            <a:noFill/>
          </a:ln>
          <a:extLst>
            <a:ext uri="{91240B29-F687-4f45-9708-019B960494DF}">
              <a14:hiddenLine xmlns="" xmlns:a14="http://schemas.microsoft.com/office/drawing/2010/main" w="12700">
                <a:solidFill>
                  <a:srgbClr val="000000"/>
                </a:solidFill>
                <a:round/>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endParaRPr lang="en-US" altLang="en-US"/>
          </a:p>
        </p:txBody>
      </p:sp>
      <p:sp>
        <p:nvSpPr>
          <p:cNvPr id="7" name="Oval 6">
            <a:extLst>
              <a:ext uri="{FF2B5EF4-FFF2-40B4-BE49-F238E27FC236}">
                <a16:creationId xmlns:a16="http://schemas.microsoft.com/office/drawing/2014/main" id="{E7394EE4-D2C9-44D3-8D7B-625FF498C263}"/>
              </a:ext>
            </a:extLst>
          </p:cNvPr>
          <p:cNvSpPr>
            <a:spLocks noChangeArrowheads="1"/>
          </p:cNvSpPr>
          <p:nvPr/>
        </p:nvSpPr>
        <p:spPr bwMode="auto">
          <a:xfrm>
            <a:off x="3276600" y="2438400"/>
            <a:ext cx="152400" cy="152400"/>
          </a:xfrm>
          <a:prstGeom prst="ellipse">
            <a:avLst/>
          </a:prstGeom>
          <a:solidFill>
            <a:srgbClr val="0000FF"/>
          </a:solidFill>
          <a:ln>
            <a:noFill/>
          </a:ln>
          <a:extLst>
            <a:ext uri="{91240B29-F687-4f45-9708-019B960494DF}">
              <a14:hiddenLine xmlns="" xmlns:a14="http://schemas.microsoft.com/office/drawing/2010/main" w="12700">
                <a:solidFill>
                  <a:srgbClr val="000000"/>
                </a:solidFill>
                <a:round/>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endParaRPr lang="en-US" altLang="en-US"/>
          </a:p>
        </p:txBody>
      </p:sp>
      <p:sp>
        <p:nvSpPr>
          <p:cNvPr id="9" name="TextBox 8">
            <a:extLst>
              <a:ext uri="{FF2B5EF4-FFF2-40B4-BE49-F238E27FC236}">
                <a16:creationId xmlns:a16="http://schemas.microsoft.com/office/drawing/2014/main" id="{26CEC6AE-C215-4CC5-BD41-0D86022EAD80}"/>
              </a:ext>
            </a:extLst>
          </p:cNvPr>
          <p:cNvSpPr txBox="1">
            <a:spLocks noChangeArrowheads="1"/>
          </p:cNvSpPr>
          <p:nvPr/>
        </p:nvSpPr>
        <p:spPr bwMode="auto">
          <a:xfrm>
            <a:off x="1295400" y="4038600"/>
            <a:ext cx="16002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dirty="0"/>
              <a:t>Treat?</a:t>
            </a:r>
          </a:p>
        </p:txBody>
      </p:sp>
      <p:sp>
        <p:nvSpPr>
          <p:cNvPr id="10" name="TextBox 9">
            <a:extLst>
              <a:ext uri="{FF2B5EF4-FFF2-40B4-BE49-F238E27FC236}">
                <a16:creationId xmlns:a16="http://schemas.microsoft.com/office/drawing/2014/main" id="{EEC0A9AD-C7F0-407D-9B6D-63A244B3BA57}"/>
              </a:ext>
            </a:extLst>
          </p:cNvPr>
          <p:cNvSpPr txBox="1">
            <a:spLocks noChangeArrowheads="1"/>
          </p:cNvSpPr>
          <p:nvPr/>
        </p:nvSpPr>
        <p:spPr bwMode="auto">
          <a:xfrm>
            <a:off x="4876800" y="1828800"/>
            <a:ext cx="2057400" cy="46166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dirty="0"/>
              <a:t>D+ &amp; Treated</a:t>
            </a:r>
          </a:p>
        </p:txBody>
      </p:sp>
      <p:sp>
        <p:nvSpPr>
          <p:cNvPr id="11" name="TextBox 10">
            <a:extLst>
              <a:ext uri="{FF2B5EF4-FFF2-40B4-BE49-F238E27FC236}">
                <a16:creationId xmlns:a16="http://schemas.microsoft.com/office/drawing/2014/main" id="{5FD6C728-A7A2-415B-A0E3-4FFA2B52FF6B}"/>
              </a:ext>
            </a:extLst>
          </p:cNvPr>
          <p:cNvSpPr txBox="1">
            <a:spLocks noChangeArrowheads="1"/>
          </p:cNvSpPr>
          <p:nvPr/>
        </p:nvSpPr>
        <p:spPr bwMode="auto">
          <a:xfrm>
            <a:off x="3048000" y="4953000"/>
            <a:ext cx="762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dirty="0"/>
              <a:t>D+?</a:t>
            </a:r>
          </a:p>
        </p:txBody>
      </p:sp>
      <p:sp>
        <p:nvSpPr>
          <p:cNvPr id="12" name="TextBox 11">
            <a:extLst>
              <a:ext uri="{FF2B5EF4-FFF2-40B4-BE49-F238E27FC236}">
                <a16:creationId xmlns:a16="http://schemas.microsoft.com/office/drawing/2014/main" id="{06CE3298-F188-42CD-A984-503DB6668567}"/>
              </a:ext>
            </a:extLst>
          </p:cNvPr>
          <p:cNvSpPr txBox="1">
            <a:spLocks noChangeArrowheads="1"/>
          </p:cNvSpPr>
          <p:nvPr/>
        </p:nvSpPr>
        <p:spPr bwMode="auto">
          <a:xfrm>
            <a:off x="2819400" y="2895600"/>
            <a:ext cx="8382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dirty="0"/>
              <a:t>D+?</a:t>
            </a:r>
          </a:p>
        </p:txBody>
      </p:sp>
      <p:cxnSp>
        <p:nvCxnSpPr>
          <p:cNvPr id="15" name="Straight Arrow Connector 14">
            <a:extLst>
              <a:ext uri="{FF2B5EF4-FFF2-40B4-BE49-F238E27FC236}">
                <a16:creationId xmlns:a16="http://schemas.microsoft.com/office/drawing/2014/main" id="{673A79E5-7851-4C9A-829F-152D85748BEB}"/>
              </a:ext>
            </a:extLst>
          </p:cNvPr>
          <p:cNvCxnSpPr>
            <a:cxnSpLocks noChangeShapeType="1"/>
          </p:cNvCxnSpPr>
          <p:nvPr/>
        </p:nvCxnSpPr>
        <p:spPr bwMode="auto">
          <a:xfrm rot="5400000" flipH="1" flipV="1">
            <a:off x="1981200" y="2286000"/>
            <a:ext cx="1143000" cy="1600200"/>
          </a:xfrm>
          <a:prstGeom prst="straightConnector1">
            <a:avLst/>
          </a:prstGeom>
          <a:noFill/>
          <a:ln w="12700">
            <a:solidFill>
              <a:schemeClr val="tx1"/>
            </a:solidFill>
            <a:round/>
            <a:headEnd/>
            <a:tailEnd/>
          </a:ln>
          <a:extLst>
            <a:ext uri="{909E8E84-426E-40dd-AFC4-6F175D3DCCD1}">
              <a14:hiddenFill xmlns="" xmlns:a14="http://schemas.microsoft.com/office/drawing/2010/main">
                <a:noFill/>
              </a14:hiddenFill>
            </a:ext>
          </a:extLst>
        </p:spPr>
      </p:cxnSp>
      <p:cxnSp>
        <p:nvCxnSpPr>
          <p:cNvPr id="16" name="Straight Arrow Connector 15">
            <a:extLst>
              <a:ext uri="{FF2B5EF4-FFF2-40B4-BE49-F238E27FC236}">
                <a16:creationId xmlns:a16="http://schemas.microsoft.com/office/drawing/2014/main" id="{72D13613-4544-407A-B2FB-6F77D5A6F58F}"/>
              </a:ext>
            </a:extLst>
          </p:cNvPr>
          <p:cNvCxnSpPr>
            <a:cxnSpLocks noChangeShapeType="1"/>
            <a:stCxn id="6" idx="3"/>
            <a:endCxn id="34" idx="1"/>
          </p:cNvCxnSpPr>
          <p:nvPr/>
        </p:nvCxnSpPr>
        <p:spPr bwMode="auto">
          <a:xfrm>
            <a:off x="1752600" y="3733800"/>
            <a:ext cx="1698625" cy="1012825"/>
          </a:xfrm>
          <a:prstGeom prst="straightConnector1">
            <a:avLst/>
          </a:prstGeom>
          <a:noFill/>
          <a:ln w="12700">
            <a:solidFill>
              <a:schemeClr val="tx1"/>
            </a:solidFill>
            <a:round/>
            <a:headEnd/>
            <a:tailEnd/>
          </a:ln>
          <a:extLst>
            <a:ext uri="{909E8E84-426E-40dd-AFC4-6F175D3DCCD1}">
              <a14:hiddenFill xmlns="" xmlns:a14="http://schemas.microsoft.com/office/drawing/2010/main">
                <a:noFill/>
              </a14:hiddenFill>
            </a:ext>
          </a:extLst>
        </p:spPr>
      </p:cxnSp>
      <p:cxnSp>
        <p:nvCxnSpPr>
          <p:cNvPr id="19" name="Straight Arrow Connector 18">
            <a:extLst>
              <a:ext uri="{FF2B5EF4-FFF2-40B4-BE49-F238E27FC236}">
                <a16:creationId xmlns:a16="http://schemas.microsoft.com/office/drawing/2014/main" id="{0155A2B8-904A-43DC-89B6-06C0C8CE556F}"/>
              </a:ext>
            </a:extLst>
          </p:cNvPr>
          <p:cNvCxnSpPr>
            <a:cxnSpLocks noChangeShapeType="1"/>
          </p:cNvCxnSpPr>
          <p:nvPr/>
        </p:nvCxnSpPr>
        <p:spPr bwMode="auto">
          <a:xfrm>
            <a:off x="3429000" y="2514600"/>
            <a:ext cx="1447800" cy="749300"/>
          </a:xfrm>
          <a:prstGeom prst="straightConnector1">
            <a:avLst/>
          </a:prstGeom>
          <a:noFill/>
          <a:ln w="12700">
            <a:solidFill>
              <a:schemeClr val="tx1"/>
            </a:solidFill>
            <a:round/>
            <a:headEnd/>
            <a:tailEnd/>
          </a:ln>
          <a:extLst>
            <a:ext uri="{909E8E84-426E-40dd-AFC4-6F175D3DCCD1}">
              <a14:hiddenFill xmlns="" xmlns:a14="http://schemas.microsoft.com/office/drawing/2010/main">
                <a:noFill/>
              </a14:hiddenFill>
            </a:ext>
          </a:extLst>
        </p:spPr>
      </p:cxnSp>
      <p:cxnSp>
        <p:nvCxnSpPr>
          <p:cNvPr id="21" name="Straight Arrow Connector 20">
            <a:extLst>
              <a:ext uri="{FF2B5EF4-FFF2-40B4-BE49-F238E27FC236}">
                <a16:creationId xmlns:a16="http://schemas.microsoft.com/office/drawing/2014/main" id="{4A6B67B6-D8D9-400D-86C1-C47EA620E853}"/>
              </a:ext>
            </a:extLst>
          </p:cNvPr>
          <p:cNvCxnSpPr>
            <a:cxnSpLocks noChangeShapeType="1"/>
            <a:stCxn id="7" idx="7"/>
            <a:endCxn id="10" idx="1"/>
          </p:cNvCxnSpPr>
          <p:nvPr/>
        </p:nvCxnSpPr>
        <p:spPr bwMode="auto">
          <a:xfrm flipV="1">
            <a:off x="3406682" y="2059633"/>
            <a:ext cx="1470118" cy="401085"/>
          </a:xfrm>
          <a:prstGeom prst="straightConnector1">
            <a:avLst/>
          </a:prstGeom>
          <a:noFill/>
          <a:ln w="12700">
            <a:solidFill>
              <a:schemeClr val="tx1"/>
            </a:solidFill>
            <a:round/>
            <a:headEnd/>
            <a:tailEnd/>
          </a:ln>
          <a:extLst>
            <a:ext uri="{909E8E84-426E-40dd-AFC4-6F175D3DCCD1}">
              <a14:hiddenFill xmlns="" xmlns:a14="http://schemas.microsoft.com/office/drawing/2010/main">
                <a:noFill/>
              </a14:hiddenFill>
            </a:ext>
          </a:extLst>
        </p:spPr>
      </p:cxnSp>
      <p:sp>
        <p:nvSpPr>
          <p:cNvPr id="24" name="TextBox 23">
            <a:extLst>
              <a:ext uri="{FF2B5EF4-FFF2-40B4-BE49-F238E27FC236}">
                <a16:creationId xmlns:a16="http://schemas.microsoft.com/office/drawing/2014/main" id="{5D4B7888-33C4-44B8-9C3C-4EED3B043553}"/>
              </a:ext>
            </a:extLst>
          </p:cNvPr>
          <p:cNvSpPr txBox="1">
            <a:spLocks noChangeArrowheads="1"/>
          </p:cNvSpPr>
          <p:nvPr/>
        </p:nvSpPr>
        <p:spPr bwMode="auto">
          <a:xfrm>
            <a:off x="4876800" y="3124200"/>
            <a:ext cx="1981200" cy="46166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dirty="0"/>
              <a:t>D- &amp; Treated </a:t>
            </a:r>
          </a:p>
        </p:txBody>
      </p:sp>
      <p:sp>
        <p:nvSpPr>
          <p:cNvPr id="25" name="TextBox 24">
            <a:extLst>
              <a:ext uri="{FF2B5EF4-FFF2-40B4-BE49-F238E27FC236}">
                <a16:creationId xmlns:a16="http://schemas.microsoft.com/office/drawing/2014/main" id="{6AFEF6AE-7EAF-4D49-A21A-748C7B585D58}"/>
              </a:ext>
            </a:extLst>
          </p:cNvPr>
          <p:cNvSpPr txBox="1">
            <a:spLocks noChangeArrowheads="1"/>
          </p:cNvSpPr>
          <p:nvPr/>
        </p:nvSpPr>
        <p:spPr bwMode="auto">
          <a:xfrm>
            <a:off x="1905000" y="2743200"/>
            <a:ext cx="762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a:t>Yes</a:t>
            </a:r>
          </a:p>
        </p:txBody>
      </p:sp>
      <p:sp>
        <p:nvSpPr>
          <p:cNvPr id="26" name="TextBox 25">
            <a:extLst>
              <a:ext uri="{FF2B5EF4-FFF2-40B4-BE49-F238E27FC236}">
                <a16:creationId xmlns:a16="http://schemas.microsoft.com/office/drawing/2014/main" id="{1B97250A-5406-45C2-AD06-D42D63450CF5}"/>
              </a:ext>
            </a:extLst>
          </p:cNvPr>
          <p:cNvSpPr txBox="1">
            <a:spLocks noChangeArrowheads="1"/>
          </p:cNvSpPr>
          <p:nvPr/>
        </p:nvSpPr>
        <p:spPr bwMode="auto">
          <a:xfrm>
            <a:off x="2362200" y="3657600"/>
            <a:ext cx="6096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a:t>No</a:t>
            </a:r>
          </a:p>
        </p:txBody>
      </p:sp>
      <p:sp>
        <p:nvSpPr>
          <p:cNvPr id="27" name="TextBox 26">
            <a:extLst>
              <a:ext uri="{FF2B5EF4-FFF2-40B4-BE49-F238E27FC236}">
                <a16:creationId xmlns:a16="http://schemas.microsoft.com/office/drawing/2014/main" id="{F096DF3D-089F-4BAF-A65D-AE2746F4C426}"/>
              </a:ext>
            </a:extLst>
          </p:cNvPr>
          <p:cNvSpPr txBox="1">
            <a:spLocks noChangeArrowheads="1"/>
          </p:cNvSpPr>
          <p:nvPr/>
        </p:nvSpPr>
        <p:spPr bwMode="auto">
          <a:xfrm>
            <a:off x="3505200" y="1828800"/>
            <a:ext cx="762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a:t>Yes</a:t>
            </a:r>
          </a:p>
        </p:txBody>
      </p:sp>
      <p:sp>
        <p:nvSpPr>
          <p:cNvPr id="28" name="TextBox 27">
            <a:extLst>
              <a:ext uri="{FF2B5EF4-FFF2-40B4-BE49-F238E27FC236}">
                <a16:creationId xmlns:a16="http://schemas.microsoft.com/office/drawing/2014/main" id="{380BEAA0-4022-43E2-A4D6-5FA69B4B98B1}"/>
              </a:ext>
            </a:extLst>
          </p:cNvPr>
          <p:cNvSpPr txBox="1">
            <a:spLocks noChangeArrowheads="1"/>
          </p:cNvSpPr>
          <p:nvPr/>
        </p:nvSpPr>
        <p:spPr bwMode="auto">
          <a:xfrm>
            <a:off x="4038600" y="2514600"/>
            <a:ext cx="6096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a:t>No</a:t>
            </a:r>
          </a:p>
        </p:txBody>
      </p:sp>
      <p:sp>
        <p:nvSpPr>
          <p:cNvPr id="34" name="Oval 33">
            <a:extLst>
              <a:ext uri="{FF2B5EF4-FFF2-40B4-BE49-F238E27FC236}">
                <a16:creationId xmlns:a16="http://schemas.microsoft.com/office/drawing/2014/main" id="{7595C243-0CF2-43F9-86AB-2AECD8C16156}"/>
              </a:ext>
            </a:extLst>
          </p:cNvPr>
          <p:cNvSpPr>
            <a:spLocks noChangeArrowheads="1"/>
          </p:cNvSpPr>
          <p:nvPr/>
        </p:nvSpPr>
        <p:spPr bwMode="auto">
          <a:xfrm>
            <a:off x="3429000" y="4724400"/>
            <a:ext cx="152400" cy="152400"/>
          </a:xfrm>
          <a:prstGeom prst="ellipse">
            <a:avLst/>
          </a:prstGeom>
          <a:solidFill>
            <a:srgbClr val="0000FF"/>
          </a:solidFill>
          <a:ln>
            <a:noFill/>
          </a:ln>
          <a:extLst>
            <a:ext uri="{91240B29-F687-4f45-9708-019B960494DF}">
              <a14:hiddenLine xmlns="" xmlns:a14="http://schemas.microsoft.com/office/drawing/2010/main" w="12700">
                <a:solidFill>
                  <a:srgbClr val="000000"/>
                </a:solidFill>
                <a:round/>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endParaRPr lang="en-US" altLang="en-US"/>
          </a:p>
        </p:txBody>
      </p:sp>
      <p:sp>
        <p:nvSpPr>
          <p:cNvPr id="36" name="TextBox 35">
            <a:extLst>
              <a:ext uri="{FF2B5EF4-FFF2-40B4-BE49-F238E27FC236}">
                <a16:creationId xmlns:a16="http://schemas.microsoft.com/office/drawing/2014/main" id="{662F67F8-2679-45C9-97D6-067D26974807}"/>
              </a:ext>
            </a:extLst>
          </p:cNvPr>
          <p:cNvSpPr txBox="1">
            <a:spLocks noChangeArrowheads="1"/>
          </p:cNvSpPr>
          <p:nvPr/>
        </p:nvSpPr>
        <p:spPr bwMode="auto">
          <a:xfrm>
            <a:off x="5029200" y="4114800"/>
            <a:ext cx="1981200" cy="83099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dirty="0"/>
              <a:t>D+ &amp; Untreated</a:t>
            </a:r>
          </a:p>
        </p:txBody>
      </p:sp>
      <p:cxnSp>
        <p:nvCxnSpPr>
          <p:cNvPr id="37" name="Straight Arrow Connector 36">
            <a:extLst>
              <a:ext uri="{FF2B5EF4-FFF2-40B4-BE49-F238E27FC236}">
                <a16:creationId xmlns:a16="http://schemas.microsoft.com/office/drawing/2014/main" id="{0F9C1588-39F2-4545-A812-A8C9F9F4CEC4}"/>
              </a:ext>
            </a:extLst>
          </p:cNvPr>
          <p:cNvCxnSpPr>
            <a:cxnSpLocks noChangeShapeType="1"/>
          </p:cNvCxnSpPr>
          <p:nvPr/>
        </p:nvCxnSpPr>
        <p:spPr bwMode="auto">
          <a:xfrm>
            <a:off x="3581400" y="4800600"/>
            <a:ext cx="1447800" cy="749300"/>
          </a:xfrm>
          <a:prstGeom prst="straightConnector1">
            <a:avLst/>
          </a:prstGeom>
          <a:noFill/>
          <a:ln w="12700">
            <a:solidFill>
              <a:schemeClr val="tx1"/>
            </a:solidFill>
            <a:round/>
            <a:headEnd/>
            <a:tailEnd/>
          </a:ln>
          <a:extLst>
            <a:ext uri="{909E8E84-426E-40dd-AFC4-6F175D3DCCD1}">
              <a14:hiddenFill xmlns="" xmlns:a14="http://schemas.microsoft.com/office/drawing/2010/main">
                <a:noFill/>
              </a14:hiddenFill>
            </a:ext>
          </a:extLst>
        </p:spPr>
      </p:cxnSp>
      <p:cxnSp>
        <p:nvCxnSpPr>
          <p:cNvPr id="38" name="Straight Arrow Connector 37">
            <a:extLst>
              <a:ext uri="{FF2B5EF4-FFF2-40B4-BE49-F238E27FC236}">
                <a16:creationId xmlns:a16="http://schemas.microsoft.com/office/drawing/2014/main" id="{2DBEAA51-EF70-4780-9A24-E4AE85383CE1}"/>
              </a:ext>
            </a:extLst>
          </p:cNvPr>
          <p:cNvCxnSpPr>
            <a:cxnSpLocks noChangeShapeType="1"/>
            <a:stCxn id="34" idx="7"/>
            <a:endCxn id="36" idx="1"/>
          </p:cNvCxnSpPr>
          <p:nvPr/>
        </p:nvCxnSpPr>
        <p:spPr bwMode="auto">
          <a:xfrm flipV="1">
            <a:off x="3559082" y="4530299"/>
            <a:ext cx="1470118" cy="216419"/>
          </a:xfrm>
          <a:prstGeom prst="straightConnector1">
            <a:avLst/>
          </a:prstGeom>
          <a:noFill/>
          <a:ln w="12700">
            <a:solidFill>
              <a:schemeClr val="tx1"/>
            </a:solidFill>
            <a:round/>
            <a:headEnd/>
            <a:tailEnd/>
          </a:ln>
          <a:extLst>
            <a:ext uri="{909E8E84-426E-40dd-AFC4-6F175D3DCCD1}">
              <a14:hiddenFill xmlns="" xmlns:a14="http://schemas.microsoft.com/office/drawing/2010/main">
                <a:noFill/>
              </a14:hiddenFill>
            </a:ext>
          </a:extLst>
        </p:spPr>
      </p:cxnSp>
      <p:sp>
        <p:nvSpPr>
          <p:cNvPr id="39" name="TextBox 38">
            <a:extLst>
              <a:ext uri="{FF2B5EF4-FFF2-40B4-BE49-F238E27FC236}">
                <a16:creationId xmlns:a16="http://schemas.microsoft.com/office/drawing/2014/main" id="{CEAD9D4C-3ADA-496F-BD88-0A70B471F8F4}"/>
              </a:ext>
            </a:extLst>
          </p:cNvPr>
          <p:cNvSpPr txBox="1">
            <a:spLocks noChangeArrowheads="1"/>
          </p:cNvSpPr>
          <p:nvPr/>
        </p:nvSpPr>
        <p:spPr bwMode="auto">
          <a:xfrm>
            <a:off x="5029200" y="5410200"/>
            <a:ext cx="1981200" cy="83099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dirty="0"/>
              <a:t>D- &amp; Untreated</a:t>
            </a:r>
          </a:p>
        </p:txBody>
      </p:sp>
      <p:sp>
        <p:nvSpPr>
          <p:cNvPr id="40" name="TextBox 39">
            <a:extLst>
              <a:ext uri="{FF2B5EF4-FFF2-40B4-BE49-F238E27FC236}">
                <a16:creationId xmlns:a16="http://schemas.microsoft.com/office/drawing/2014/main" id="{82BA3FA1-8F67-46F5-9E20-C43BDB1BD4D1}"/>
              </a:ext>
            </a:extLst>
          </p:cNvPr>
          <p:cNvSpPr txBox="1">
            <a:spLocks noChangeArrowheads="1"/>
          </p:cNvSpPr>
          <p:nvPr/>
        </p:nvSpPr>
        <p:spPr bwMode="auto">
          <a:xfrm>
            <a:off x="4038600" y="4114800"/>
            <a:ext cx="6858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a:t>Yes</a:t>
            </a:r>
          </a:p>
        </p:txBody>
      </p:sp>
      <p:sp>
        <p:nvSpPr>
          <p:cNvPr id="41" name="TextBox 40">
            <a:extLst>
              <a:ext uri="{FF2B5EF4-FFF2-40B4-BE49-F238E27FC236}">
                <a16:creationId xmlns:a16="http://schemas.microsoft.com/office/drawing/2014/main" id="{5A53ACC3-7FF8-4A3A-89CF-68DA9255ECA4}"/>
              </a:ext>
            </a:extLst>
          </p:cNvPr>
          <p:cNvSpPr txBox="1">
            <a:spLocks noChangeArrowheads="1"/>
          </p:cNvSpPr>
          <p:nvPr/>
        </p:nvSpPr>
        <p:spPr bwMode="auto">
          <a:xfrm>
            <a:off x="4191000" y="4800600"/>
            <a:ext cx="6858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a:t>No</a:t>
            </a:r>
          </a:p>
        </p:txBody>
      </p:sp>
      <p:sp>
        <p:nvSpPr>
          <p:cNvPr id="43" name="Rectangle 42">
            <a:extLst>
              <a:ext uri="{FF2B5EF4-FFF2-40B4-BE49-F238E27FC236}">
                <a16:creationId xmlns:a16="http://schemas.microsoft.com/office/drawing/2014/main" id="{07A44805-B14B-4351-848C-4A97A5BAD1CF}"/>
              </a:ext>
            </a:extLst>
          </p:cNvPr>
          <p:cNvSpPr>
            <a:spLocks noChangeArrowheads="1"/>
          </p:cNvSpPr>
          <p:nvPr/>
        </p:nvSpPr>
        <p:spPr bwMode="auto">
          <a:xfrm>
            <a:off x="7239000" y="1676400"/>
            <a:ext cx="660400"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4400" dirty="0">
                <a:sym typeface="Wingdings" panose="05000000000000000000" pitchFamily="2" charset="2"/>
              </a:rPr>
              <a:t></a:t>
            </a:r>
          </a:p>
        </p:txBody>
      </p:sp>
      <p:sp>
        <p:nvSpPr>
          <p:cNvPr id="44" name="Rectangle 43">
            <a:extLst>
              <a:ext uri="{FF2B5EF4-FFF2-40B4-BE49-F238E27FC236}">
                <a16:creationId xmlns:a16="http://schemas.microsoft.com/office/drawing/2014/main" id="{9E15D2DA-553B-461F-9905-2568528D1B7C}"/>
              </a:ext>
            </a:extLst>
          </p:cNvPr>
          <p:cNvSpPr>
            <a:spLocks noChangeArrowheads="1"/>
          </p:cNvSpPr>
          <p:nvPr/>
        </p:nvSpPr>
        <p:spPr bwMode="auto">
          <a:xfrm>
            <a:off x="7315200" y="5334000"/>
            <a:ext cx="660400"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4400">
                <a:sym typeface="Wingdings" panose="05000000000000000000" pitchFamily="2" charset="2"/>
              </a:rPr>
              <a:t></a:t>
            </a:r>
          </a:p>
        </p:txBody>
      </p:sp>
      <p:sp>
        <p:nvSpPr>
          <p:cNvPr id="45" name="Rectangle 44">
            <a:extLst>
              <a:ext uri="{FF2B5EF4-FFF2-40B4-BE49-F238E27FC236}">
                <a16:creationId xmlns:a16="http://schemas.microsoft.com/office/drawing/2014/main" id="{182F12CC-FDB0-4F51-A468-83CF2C7A3DF2}"/>
              </a:ext>
            </a:extLst>
          </p:cNvPr>
          <p:cNvSpPr>
            <a:spLocks noChangeArrowheads="1"/>
          </p:cNvSpPr>
          <p:nvPr/>
        </p:nvSpPr>
        <p:spPr bwMode="auto">
          <a:xfrm>
            <a:off x="7315200" y="2971800"/>
            <a:ext cx="660400"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4400">
                <a:sym typeface="Wingdings" panose="05000000000000000000" pitchFamily="2" charset="2"/>
              </a:rPr>
              <a:t></a:t>
            </a:r>
            <a:endParaRPr lang="en-US" altLang="en-US" sz="4400"/>
          </a:p>
        </p:txBody>
      </p:sp>
      <p:sp>
        <p:nvSpPr>
          <p:cNvPr id="46" name="Rectangle 45">
            <a:extLst>
              <a:ext uri="{FF2B5EF4-FFF2-40B4-BE49-F238E27FC236}">
                <a16:creationId xmlns:a16="http://schemas.microsoft.com/office/drawing/2014/main" id="{95019C0B-A66D-4970-88D7-1B7A40BDF3C5}"/>
              </a:ext>
            </a:extLst>
          </p:cNvPr>
          <p:cNvSpPr>
            <a:spLocks noChangeArrowheads="1"/>
          </p:cNvSpPr>
          <p:nvPr/>
        </p:nvSpPr>
        <p:spPr bwMode="auto">
          <a:xfrm>
            <a:off x="7315200" y="4038600"/>
            <a:ext cx="660400"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4400">
                <a:sym typeface="Wingdings" panose="05000000000000000000" pitchFamily="2" charset="2"/>
              </a:rPr>
              <a:t></a:t>
            </a:r>
            <a:r>
              <a:rPr lang="en-US" altLang="en-US"/>
              <a:t> </a:t>
            </a:r>
          </a:p>
        </p:txBody>
      </p:sp>
      <p:sp>
        <p:nvSpPr>
          <p:cNvPr id="111645" name="Slide Number Placeholder 30">
            <a:extLst>
              <a:ext uri="{FF2B5EF4-FFF2-40B4-BE49-F238E27FC236}">
                <a16:creationId xmlns:a16="http://schemas.microsoft.com/office/drawing/2014/main" id="{422A230E-B878-4548-A974-F13AC41E8CF3}"/>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4818A80-87DA-4206-940B-53EAC43C906F}" type="slidenum">
              <a:rPr lang="en-US" altLang="en-US" sz="1400">
                <a:latin typeface="Arial" panose="020B0604020202020204" pitchFamily="34" charset="0"/>
              </a:rPr>
              <a:pPr/>
              <a:t>22</a:t>
            </a:fld>
            <a:endParaRPr lang="en-US" altLang="en-US" sz="1400">
              <a:latin typeface="Arial" panose="020B0604020202020204" pitchFamily="34" charset="0"/>
            </a:endParaRPr>
          </a:p>
        </p:txBody>
      </p:sp>
      <p:sp>
        <p:nvSpPr>
          <p:cNvPr id="4" name="TextBox 3">
            <a:extLst>
              <a:ext uri="{FF2B5EF4-FFF2-40B4-BE49-F238E27FC236}">
                <a16:creationId xmlns:a16="http://schemas.microsoft.com/office/drawing/2014/main" id="{05F941E3-1416-4606-A98E-9586A569D042}"/>
              </a:ext>
            </a:extLst>
          </p:cNvPr>
          <p:cNvSpPr txBox="1">
            <a:spLocks noChangeArrowheads="1"/>
          </p:cNvSpPr>
          <p:nvPr/>
        </p:nvSpPr>
        <p:spPr bwMode="auto">
          <a:xfrm>
            <a:off x="3886200" y="914400"/>
            <a:ext cx="990600" cy="4619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dirty="0"/>
              <a:t>P(D+)</a:t>
            </a:r>
          </a:p>
        </p:txBody>
      </p:sp>
      <p:cxnSp>
        <p:nvCxnSpPr>
          <p:cNvPr id="13" name="Straight Arrow Connector 12">
            <a:extLst>
              <a:ext uri="{FF2B5EF4-FFF2-40B4-BE49-F238E27FC236}">
                <a16:creationId xmlns:a16="http://schemas.microsoft.com/office/drawing/2014/main" id="{7D3DD019-91D8-486A-B46C-BD73BEBFDFC5}"/>
              </a:ext>
            </a:extLst>
          </p:cNvPr>
          <p:cNvCxnSpPr>
            <a:cxnSpLocks noChangeShapeType="1"/>
          </p:cNvCxnSpPr>
          <p:nvPr/>
        </p:nvCxnSpPr>
        <p:spPr bwMode="auto">
          <a:xfrm flipH="1">
            <a:off x="3962400" y="1371600"/>
            <a:ext cx="304800" cy="609600"/>
          </a:xfrm>
          <a:prstGeom prst="straightConnector1">
            <a:avLst/>
          </a:prstGeom>
          <a:noFill/>
          <a:ln w="9525">
            <a:solidFill>
              <a:schemeClr val="tx1"/>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nodePh="1">
                                  <p:stCondLst>
                                    <p:cond delay="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9" grpId="0"/>
      <p:bldP spid="10" grpId="0" animBg="1"/>
      <p:bldP spid="11" grpId="0"/>
      <p:bldP spid="12" grpId="0"/>
      <p:bldP spid="24" grpId="0" animBg="1"/>
      <p:bldP spid="25" grpId="0"/>
      <p:bldP spid="26" grpId="0"/>
      <p:bldP spid="27" grpId="0"/>
      <p:bldP spid="28" grpId="0"/>
      <p:bldP spid="34" grpId="0" animBg="1"/>
      <p:bldP spid="36" grpId="0" animBg="1"/>
      <p:bldP spid="39" grpId="0" animBg="1"/>
      <p:bldP spid="40" grpId="0"/>
      <p:bldP spid="41" grpId="0"/>
      <p:bldP spid="43" grpId="0"/>
      <p:bldP spid="44" grpId="0"/>
      <p:bldP spid="45" grpId="0"/>
      <p:bldP spid="46"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9ED3A591-C0D3-494D-BF53-6CE17FF453C9}"/>
              </a:ext>
            </a:extLst>
          </p:cNvPr>
          <p:cNvSpPr>
            <a:spLocks noGrp="1" noChangeArrowheads="1"/>
          </p:cNvSpPr>
          <p:nvPr>
            <p:ph type="title"/>
          </p:nvPr>
        </p:nvSpPr>
        <p:spPr>
          <a:xfrm>
            <a:off x="914400" y="0"/>
            <a:ext cx="7772400" cy="1143000"/>
          </a:xfrm>
        </p:spPr>
        <p:txBody>
          <a:bodyPr/>
          <a:lstStyle/>
          <a:p>
            <a:r>
              <a:rPr lang="en-US" altLang="en-US"/>
              <a:t>Initial simplifying assumptions</a:t>
            </a:r>
          </a:p>
        </p:txBody>
      </p:sp>
      <p:sp>
        <p:nvSpPr>
          <p:cNvPr id="57346" name="Rectangle 3">
            <a:extLst>
              <a:ext uri="{FF2B5EF4-FFF2-40B4-BE49-F238E27FC236}">
                <a16:creationId xmlns:a16="http://schemas.microsoft.com/office/drawing/2014/main" id="{B292ABE4-6D9A-4E02-AB5C-98267E230943}"/>
              </a:ext>
            </a:extLst>
          </p:cNvPr>
          <p:cNvSpPr>
            <a:spLocks noGrp="1" noChangeArrowheads="1"/>
          </p:cNvSpPr>
          <p:nvPr>
            <p:ph type="body" idx="1"/>
          </p:nvPr>
        </p:nvSpPr>
        <p:spPr>
          <a:xfrm>
            <a:off x="1066800" y="1371600"/>
            <a:ext cx="7772400" cy="4114800"/>
          </a:xfrm>
        </p:spPr>
        <p:txBody>
          <a:bodyPr/>
          <a:lstStyle/>
          <a:p>
            <a:r>
              <a:rPr lang="en-US" altLang="en-US"/>
              <a:t>1. Test results are dichotomous</a:t>
            </a:r>
          </a:p>
          <a:p>
            <a:r>
              <a:rPr lang="en-US" altLang="en-US"/>
              <a:t>2.  Disease states are dichotomous</a:t>
            </a:r>
          </a:p>
          <a:p>
            <a:r>
              <a:rPr lang="en-US" altLang="en-US"/>
              <a:t>3.  Test characteristics don’</a:t>
            </a:r>
            <a:r>
              <a:rPr lang="en-US" altLang="ja-JP"/>
              <a:t>t depend on prior probability</a:t>
            </a:r>
            <a:endParaRPr lang="en-US" altLang="en-US"/>
          </a:p>
        </p:txBody>
      </p:sp>
      <p:sp>
        <p:nvSpPr>
          <p:cNvPr id="57347" name="Slide Number Placeholder 3">
            <a:extLst>
              <a:ext uri="{FF2B5EF4-FFF2-40B4-BE49-F238E27FC236}">
                <a16:creationId xmlns:a16="http://schemas.microsoft.com/office/drawing/2014/main" id="{6D3B1E86-4D7A-44CF-B939-FFE4A91E8B4D}"/>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67B48658-A581-430A-AA91-39614A7DF2B9}" type="slidenum">
              <a:rPr lang="en-US" altLang="en-US" sz="1400">
                <a:latin typeface="Arial" panose="020B0604020202020204" pitchFamily="34" charset="0"/>
              </a:rPr>
              <a:pPr/>
              <a:t>23</a:t>
            </a:fld>
            <a:endParaRPr lang="en-US" altLang="en-US" sz="1400">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BB0EEFE1-57D7-49B0-AAC6-EC534FBDF57F}"/>
              </a:ext>
            </a:extLst>
          </p:cNvPr>
          <p:cNvSpPr>
            <a:spLocks noGrp="1"/>
          </p:cNvSpPr>
          <p:nvPr>
            <p:ph type="title"/>
          </p:nvPr>
        </p:nvSpPr>
        <p:spPr>
          <a:xfrm>
            <a:off x="1066800" y="152400"/>
            <a:ext cx="7772400" cy="1143000"/>
          </a:xfrm>
        </p:spPr>
        <p:txBody>
          <a:bodyPr/>
          <a:lstStyle/>
          <a:p>
            <a:r>
              <a:rPr lang="en-US" altLang="en-US"/>
              <a:t>Simplifying assumptions are often wrong because </a:t>
            </a:r>
          </a:p>
        </p:txBody>
      </p:sp>
      <p:sp>
        <p:nvSpPr>
          <p:cNvPr id="59394" name="Content Placeholder 2">
            <a:extLst>
              <a:ext uri="{FF2B5EF4-FFF2-40B4-BE49-F238E27FC236}">
                <a16:creationId xmlns:a16="http://schemas.microsoft.com/office/drawing/2014/main" id="{B213D150-FE2D-4951-83EC-B6CDBE2B1C9D}"/>
              </a:ext>
            </a:extLst>
          </p:cNvPr>
          <p:cNvSpPr>
            <a:spLocks noGrp="1"/>
          </p:cNvSpPr>
          <p:nvPr>
            <p:ph idx="1"/>
          </p:nvPr>
        </p:nvSpPr>
        <p:spPr>
          <a:xfrm>
            <a:off x="1066800" y="1600200"/>
            <a:ext cx="7772400" cy="4572000"/>
          </a:xfrm>
        </p:spPr>
        <p:txBody>
          <a:bodyPr/>
          <a:lstStyle/>
          <a:p>
            <a:r>
              <a:rPr lang="en-US" altLang="en-US" sz="2800" dirty="0"/>
              <a:t>Many tests have more than two possible results</a:t>
            </a:r>
          </a:p>
          <a:p>
            <a:r>
              <a:rPr lang="en-US" altLang="en-US" sz="2800" dirty="0"/>
              <a:t>Disease states are not really dichotomous</a:t>
            </a:r>
          </a:p>
          <a:p>
            <a:pPr lvl="1"/>
            <a:r>
              <a:rPr lang="en-US" altLang="en-US" sz="2400" dirty="0"/>
              <a:t>Many diseases present along a spectrum of severity</a:t>
            </a:r>
          </a:p>
          <a:p>
            <a:pPr lvl="1"/>
            <a:r>
              <a:rPr lang="en-US" altLang="en-US" sz="2400" dirty="0"/>
              <a:t>People who do not have the disease you are testing for may have one or more </a:t>
            </a:r>
            <a:r>
              <a:rPr lang="en-US" altLang="en-US" sz="2400" i="1" dirty="0"/>
              <a:t>other</a:t>
            </a:r>
            <a:r>
              <a:rPr lang="en-US" altLang="en-US" sz="2400" dirty="0"/>
              <a:t> diseases</a:t>
            </a:r>
          </a:p>
          <a:p>
            <a:r>
              <a:rPr lang="en-US" altLang="en-US" sz="2800" dirty="0"/>
              <a:t>History, physical findings, and laboratory data used to estimate the </a:t>
            </a:r>
            <a:r>
              <a:rPr lang="en-US" altLang="en-US" sz="2800" i="1" dirty="0"/>
              <a:t>prior probability</a:t>
            </a:r>
            <a:r>
              <a:rPr lang="en-US" altLang="en-US" sz="2800" dirty="0"/>
              <a:t> may also affect test characteristics </a:t>
            </a:r>
          </a:p>
        </p:txBody>
      </p:sp>
      <p:sp>
        <p:nvSpPr>
          <p:cNvPr id="59395" name="Slide Number Placeholder 3">
            <a:extLst>
              <a:ext uri="{FF2B5EF4-FFF2-40B4-BE49-F238E27FC236}">
                <a16:creationId xmlns:a16="http://schemas.microsoft.com/office/drawing/2014/main" id="{28F7FF5C-FF22-4F6A-A3F9-CEEFE5ED3149}"/>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1283EDC-E4A1-45A4-BE61-E168F957BF46}" type="slidenum">
              <a:rPr lang="en-US" altLang="en-US" sz="1400">
                <a:latin typeface="Arial" panose="020B0604020202020204" pitchFamily="34" charset="0"/>
              </a:rPr>
              <a:pPr/>
              <a:t>24</a:t>
            </a:fld>
            <a:endParaRPr lang="en-US" altLang="en-US" sz="1400">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0E1F3E33-144E-4556-98AA-5BDC3F0BF127}"/>
              </a:ext>
            </a:extLst>
          </p:cNvPr>
          <p:cNvSpPr>
            <a:spLocks noGrp="1" noChangeArrowheads="1"/>
          </p:cNvSpPr>
          <p:nvPr>
            <p:ph type="title"/>
          </p:nvPr>
        </p:nvSpPr>
        <p:spPr>
          <a:xfrm>
            <a:off x="914400" y="457200"/>
            <a:ext cx="7772400" cy="1143000"/>
          </a:xfrm>
        </p:spPr>
        <p:txBody>
          <a:bodyPr/>
          <a:lstStyle/>
          <a:p>
            <a:r>
              <a:rPr lang="en-US" altLang="en-US"/>
              <a:t>Nonetheless, these simplifying assumptions are often useful and can help clarify our thinking!</a:t>
            </a:r>
          </a:p>
        </p:txBody>
      </p:sp>
      <p:sp>
        <p:nvSpPr>
          <p:cNvPr id="60418" name="Rectangle 3">
            <a:extLst>
              <a:ext uri="{FF2B5EF4-FFF2-40B4-BE49-F238E27FC236}">
                <a16:creationId xmlns:a16="http://schemas.microsoft.com/office/drawing/2014/main" id="{AA442A5F-98EA-4EF7-A0FD-D5361BA8D4EA}"/>
              </a:ext>
            </a:extLst>
          </p:cNvPr>
          <p:cNvSpPr>
            <a:spLocks noGrp="1" noChangeArrowheads="1"/>
          </p:cNvSpPr>
          <p:nvPr>
            <p:ph type="body" idx="1"/>
          </p:nvPr>
        </p:nvSpPr>
        <p:spPr>
          <a:xfrm>
            <a:off x="1219200" y="2362200"/>
            <a:ext cx="7772400" cy="2667000"/>
          </a:xfrm>
        </p:spPr>
        <p:txBody>
          <a:bodyPr/>
          <a:lstStyle/>
          <a:p>
            <a:r>
              <a:rPr lang="en-US" altLang="en-US"/>
              <a:t>1. Test results are dichotomous</a:t>
            </a:r>
          </a:p>
          <a:p>
            <a:r>
              <a:rPr lang="en-US" altLang="en-US"/>
              <a:t>2.  Disease states are dichotomous</a:t>
            </a:r>
          </a:p>
          <a:p>
            <a:r>
              <a:rPr lang="en-US" altLang="en-US"/>
              <a:t>3.  Test characteristics don’</a:t>
            </a:r>
            <a:r>
              <a:rPr lang="en-US" altLang="ja-JP"/>
              <a:t>t depend on prior probability</a:t>
            </a:r>
            <a:endParaRPr lang="en-US" altLang="en-US"/>
          </a:p>
        </p:txBody>
      </p:sp>
      <p:sp>
        <p:nvSpPr>
          <p:cNvPr id="60419" name="Slide Number Placeholder 3">
            <a:extLst>
              <a:ext uri="{FF2B5EF4-FFF2-40B4-BE49-F238E27FC236}">
                <a16:creationId xmlns:a16="http://schemas.microsoft.com/office/drawing/2014/main" id="{905FC876-8B5F-4309-B86F-FE63FC811BF7}"/>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13C78AD-12D0-4D91-A0FD-72ABAA07E380}" type="slidenum">
              <a:rPr lang="en-US" altLang="en-US" sz="1400">
                <a:latin typeface="Arial" panose="020B0604020202020204" pitchFamily="34" charset="0"/>
              </a:rPr>
              <a:pPr/>
              <a:t>25</a:t>
            </a:fld>
            <a:endParaRPr lang="en-US" altLang="en-US" sz="1400">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63ED9B84-E4AB-414C-BA3B-2A46C082E852}"/>
              </a:ext>
            </a:extLst>
          </p:cNvPr>
          <p:cNvSpPr>
            <a:spLocks noGrp="1"/>
          </p:cNvSpPr>
          <p:nvPr>
            <p:ph type="title"/>
          </p:nvPr>
        </p:nvSpPr>
        <p:spPr/>
        <p:txBody>
          <a:bodyPr/>
          <a:lstStyle/>
          <a:p>
            <a:r>
              <a:rPr lang="en-US" altLang="en-US"/>
              <a:t>Questions about Chapter 1?</a:t>
            </a:r>
          </a:p>
        </p:txBody>
      </p:sp>
      <p:sp>
        <p:nvSpPr>
          <p:cNvPr id="62466" name="Slide Number Placeholder 3">
            <a:extLst>
              <a:ext uri="{FF2B5EF4-FFF2-40B4-BE49-F238E27FC236}">
                <a16:creationId xmlns:a16="http://schemas.microsoft.com/office/drawing/2014/main" id="{DD7CF3ED-F844-4A4E-888D-C80F3C109C13}"/>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BF4B800-F092-43A4-8F71-D2C9EAD9E116}" type="slidenum">
              <a:rPr lang="en-US" altLang="en-US" sz="1400">
                <a:latin typeface="Arial" panose="020B0604020202020204" pitchFamily="34" charset="0"/>
              </a:rPr>
              <a:pPr/>
              <a:t>26</a:t>
            </a:fld>
            <a:endParaRPr lang="en-US" altLang="en-US" sz="1400">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D12D4-242B-4AE2-9187-7D02586A9956}"/>
              </a:ext>
            </a:extLst>
          </p:cNvPr>
          <p:cNvSpPr>
            <a:spLocks noGrp="1"/>
          </p:cNvSpPr>
          <p:nvPr>
            <p:ph type="title"/>
          </p:nvPr>
        </p:nvSpPr>
        <p:spPr/>
        <p:txBody>
          <a:bodyPr/>
          <a:lstStyle/>
          <a:p>
            <a:r>
              <a:rPr lang="en-US" dirty="0"/>
              <a:t>Test/Observer Reliability</a:t>
            </a:r>
          </a:p>
        </p:txBody>
      </p:sp>
      <p:sp>
        <p:nvSpPr>
          <p:cNvPr id="3" name="Content Placeholder 2">
            <a:extLst>
              <a:ext uri="{FF2B5EF4-FFF2-40B4-BE49-F238E27FC236}">
                <a16:creationId xmlns:a16="http://schemas.microsoft.com/office/drawing/2014/main" id="{D4F99B78-8BD8-4D52-9928-0E83A0A5EFE9}"/>
              </a:ext>
            </a:extLst>
          </p:cNvPr>
          <p:cNvSpPr>
            <a:spLocks noGrp="1"/>
          </p:cNvSpPr>
          <p:nvPr>
            <p:ph idx="1"/>
          </p:nvPr>
        </p:nvSpPr>
        <p:spPr/>
        <p:txBody>
          <a:bodyPr/>
          <a:lstStyle/>
          <a:p>
            <a:r>
              <a:rPr lang="en-US" dirty="0"/>
              <a:t>Same or similar result in the same person (within a time period too short for real biological change to occur)</a:t>
            </a:r>
          </a:p>
          <a:p>
            <a:r>
              <a:rPr lang="en-US" dirty="0"/>
              <a:t>Results consistent whether repeated by the same observer (intra-rater reliability) or different observers (inter-rater reliability)</a:t>
            </a:r>
          </a:p>
          <a:p>
            <a:endParaRPr lang="en-US" dirty="0"/>
          </a:p>
        </p:txBody>
      </p:sp>
      <p:sp>
        <p:nvSpPr>
          <p:cNvPr id="4" name="Slide Number Placeholder 3">
            <a:extLst>
              <a:ext uri="{FF2B5EF4-FFF2-40B4-BE49-F238E27FC236}">
                <a16:creationId xmlns:a16="http://schemas.microsoft.com/office/drawing/2014/main" id="{767D10A2-FAA4-45AC-9CED-980FDEB2892D}"/>
              </a:ext>
            </a:extLst>
          </p:cNvPr>
          <p:cNvSpPr>
            <a:spLocks noGrp="1"/>
          </p:cNvSpPr>
          <p:nvPr>
            <p:ph type="sldNum" sz="quarter" idx="12"/>
          </p:nvPr>
        </p:nvSpPr>
        <p:spPr/>
        <p:txBody>
          <a:bodyPr/>
          <a:lstStyle/>
          <a:p>
            <a:fld id="{616E4FA0-5BB6-493E-95A6-EA89D2B23493}" type="slidenum">
              <a:rPr lang="en-US" altLang="en-US" smtClean="0"/>
              <a:pPr/>
              <a:t>27</a:t>
            </a:fld>
            <a:endParaRPr lang="en-US" altLang="en-US"/>
          </a:p>
        </p:txBody>
      </p:sp>
    </p:spTree>
    <p:extLst>
      <p:ext uri="{BB962C8B-B14F-4D97-AF65-F5344CB8AC3E}">
        <p14:creationId xmlns:p14="http://schemas.microsoft.com/office/powerpoint/2010/main" val="1122292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655B2EB1-D4B9-4F21-81B0-A01D8D0E28E0}"/>
              </a:ext>
            </a:extLst>
          </p:cNvPr>
          <p:cNvSpPr>
            <a:spLocks noGrp="1"/>
          </p:cNvSpPr>
          <p:nvPr>
            <p:ph type="title"/>
          </p:nvPr>
        </p:nvSpPr>
        <p:spPr/>
        <p:txBody>
          <a:bodyPr/>
          <a:lstStyle/>
          <a:p>
            <a:r>
              <a:rPr lang="en-US" altLang="en-US"/>
              <a:t>Why do we care about reproducibility?</a:t>
            </a:r>
          </a:p>
        </p:txBody>
      </p:sp>
      <p:sp>
        <p:nvSpPr>
          <p:cNvPr id="50179" name="Content Placeholder 2">
            <a:extLst>
              <a:ext uri="{FF2B5EF4-FFF2-40B4-BE49-F238E27FC236}">
                <a16:creationId xmlns:a16="http://schemas.microsoft.com/office/drawing/2014/main" id="{FE7FBDFB-461A-4416-9F0C-B2E94783A421}"/>
              </a:ext>
            </a:extLst>
          </p:cNvPr>
          <p:cNvSpPr>
            <a:spLocks noGrp="1"/>
          </p:cNvSpPr>
          <p:nvPr>
            <p:ph idx="1"/>
          </p:nvPr>
        </p:nvSpPr>
        <p:spPr>
          <a:xfrm>
            <a:off x="1333500" y="2133600"/>
            <a:ext cx="7772400" cy="3048000"/>
          </a:xfrm>
        </p:spPr>
        <p:txBody>
          <a:bodyPr/>
          <a:lstStyle/>
          <a:p>
            <a:pPr marL="0" indent="0">
              <a:buNone/>
            </a:pPr>
            <a:r>
              <a:rPr lang="en-US" altLang="en-US" dirty="0"/>
              <a:t>Important to optimize quality of measurements/findings where there is no </a:t>
            </a:r>
            <a:r>
              <a:rPr lang="ja-JP" altLang="en-US" dirty="0"/>
              <a:t>“</a:t>
            </a:r>
            <a:r>
              <a:rPr lang="en-US" altLang="ja-JP" dirty="0"/>
              <a:t>gold standard</a:t>
            </a:r>
            <a:r>
              <a:rPr lang="ja-JP" altLang="en-US" dirty="0"/>
              <a:t>”</a:t>
            </a:r>
            <a:endParaRPr lang="en-US" altLang="ja-JP" dirty="0"/>
          </a:p>
          <a:p>
            <a:pPr lvl="1"/>
            <a:r>
              <a:rPr lang="en-US" altLang="en-US" dirty="0"/>
              <a:t>Clinical medicine</a:t>
            </a:r>
          </a:p>
          <a:p>
            <a:pPr lvl="1"/>
            <a:r>
              <a:rPr lang="en-US" altLang="en-US" dirty="0"/>
              <a:t>Clinical research</a:t>
            </a:r>
          </a:p>
        </p:txBody>
      </p:sp>
      <p:sp>
        <p:nvSpPr>
          <p:cNvPr id="65540" name="Slide Number Placeholder 4">
            <a:extLst>
              <a:ext uri="{FF2B5EF4-FFF2-40B4-BE49-F238E27FC236}">
                <a16:creationId xmlns:a16="http://schemas.microsoft.com/office/drawing/2014/main" id="{A39CA754-A6B2-4BBE-97C5-1C84FD5118A7}"/>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F5574260-3DA9-489B-B5E7-9B24732167BC}" type="slidenum">
              <a:rPr lang="en-US" altLang="en-US" sz="1400">
                <a:latin typeface="Arial" panose="020B0604020202020204" pitchFamily="34" charset="0"/>
              </a:rPr>
              <a:pPr/>
              <a:t>28</a:t>
            </a:fld>
            <a:endParaRPr lang="en-US" altLang="en-US" sz="1400">
              <a:latin typeface="Arial" panose="020B0604020202020204" pitchFamily="34" charset="0"/>
            </a:endParaRPr>
          </a:p>
        </p:txBody>
      </p:sp>
    </p:spTree>
    <p:extLst>
      <p:ext uri="{BB962C8B-B14F-4D97-AF65-F5344CB8AC3E}">
        <p14:creationId xmlns:p14="http://schemas.microsoft.com/office/powerpoint/2010/main" val="1267644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C00127E6-74C6-49C4-A4B4-B5105CF7EACD}"/>
              </a:ext>
            </a:extLst>
          </p:cNvPr>
          <p:cNvSpPr>
            <a:spLocks noGrp="1" noChangeArrowheads="1"/>
          </p:cNvSpPr>
          <p:nvPr>
            <p:ph type="title"/>
          </p:nvPr>
        </p:nvSpPr>
        <p:spPr>
          <a:xfrm>
            <a:off x="1143000" y="228600"/>
            <a:ext cx="7772400" cy="1143000"/>
          </a:xfrm>
        </p:spPr>
        <p:txBody>
          <a:bodyPr/>
          <a:lstStyle/>
          <a:p>
            <a:r>
              <a:rPr lang="en-US" altLang="en-US"/>
              <a:t>Types of variables</a:t>
            </a:r>
          </a:p>
        </p:txBody>
      </p:sp>
      <p:sp>
        <p:nvSpPr>
          <p:cNvPr id="71682" name="Rectangle 3">
            <a:extLst>
              <a:ext uri="{FF2B5EF4-FFF2-40B4-BE49-F238E27FC236}">
                <a16:creationId xmlns:a16="http://schemas.microsoft.com/office/drawing/2014/main" id="{3FEEA3F4-0A29-4720-99F2-053FE217CB64}"/>
              </a:ext>
            </a:extLst>
          </p:cNvPr>
          <p:cNvSpPr>
            <a:spLocks noGrp="1" noChangeArrowheads="1"/>
          </p:cNvSpPr>
          <p:nvPr>
            <p:ph type="body" idx="1"/>
          </p:nvPr>
        </p:nvSpPr>
        <p:spPr>
          <a:xfrm>
            <a:off x="1143000" y="1524000"/>
            <a:ext cx="7772400" cy="4114800"/>
          </a:xfrm>
        </p:spPr>
        <p:txBody>
          <a:bodyPr/>
          <a:lstStyle/>
          <a:p>
            <a:r>
              <a:rPr lang="en-US" altLang="en-US"/>
              <a:t>Categorical</a:t>
            </a:r>
          </a:p>
          <a:p>
            <a:pPr lvl="1"/>
            <a:r>
              <a:rPr lang="en-US" altLang="en-US"/>
              <a:t>Dichotomous – 2 values</a:t>
            </a:r>
          </a:p>
          <a:p>
            <a:pPr lvl="1"/>
            <a:r>
              <a:rPr lang="en-US" altLang="en-US"/>
              <a:t>Nominal – no intrinsic ordering </a:t>
            </a:r>
          </a:p>
          <a:p>
            <a:pPr lvl="1"/>
            <a:r>
              <a:rPr lang="en-US" altLang="en-US"/>
              <a:t>Ordinal – intrinsic ordering</a:t>
            </a:r>
          </a:p>
          <a:p>
            <a:r>
              <a:rPr lang="en-US" altLang="en-US"/>
              <a:t>Numerical</a:t>
            </a:r>
          </a:p>
          <a:p>
            <a:pPr lvl="1"/>
            <a:r>
              <a:rPr lang="en-US" altLang="en-US"/>
              <a:t>Continuous -- infinite number of values</a:t>
            </a:r>
          </a:p>
          <a:p>
            <a:pPr lvl="1"/>
            <a:r>
              <a:rPr lang="en-US" altLang="en-US"/>
              <a:t>Discrete -- limited number of values</a:t>
            </a:r>
          </a:p>
        </p:txBody>
      </p:sp>
      <p:sp>
        <p:nvSpPr>
          <p:cNvPr id="71683" name="Slide Number Placeholder 3">
            <a:extLst>
              <a:ext uri="{FF2B5EF4-FFF2-40B4-BE49-F238E27FC236}">
                <a16:creationId xmlns:a16="http://schemas.microsoft.com/office/drawing/2014/main" id="{E5442444-E4A5-45A5-8D0F-7EC956A2251E}"/>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1A75615A-29E5-46BA-BBE5-119041A62D6B}" type="slidenum">
              <a:rPr lang="en-US" altLang="en-US" sz="1400">
                <a:latin typeface="Arial" panose="020B0604020202020204" pitchFamily="34" charset="0"/>
              </a:rPr>
              <a:pPr/>
              <a:t>29</a:t>
            </a:fld>
            <a:endParaRPr lang="en-US" altLang="en-US" sz="140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AE43B719-2EBD-4E77-A334-39D99CBB9EED}"/>
              </a:ext>
            </a:extLst>
          </p:cNvPr>
          <p:cNvSpPr>
            <a:spLocks noGrp="1" noChangeArrowheads="1"/>
          </p:cNvSpPr>
          <p:nvPr>
            <p:ph type="title"/>
          </p:nvPr>
        </p:nvSpPr>
        <p:spPr>
          <a:xfrm>
            <a:off x="1143000" y="0"/>
            <a:ext cx="7772400" cy="838200"/>
          </a:xfrm>
        </p:spPr>
        <p:txBody>
          <a:bodyPr/>
          <a:lstStyle/>
          <a:p>
            <a:r>
              <a:rPr lang="en-US" altLang="en-US" dirty="0"/>
              <a:t>Administrative stuff -1</a:t>
            </a:r>
          </a:p>
        </p:txBody>
      </p:sp>
      <p:sp>
        <p:nvSpPr>
          <p:cNvPr id="20482" name="Rectangle 3">
            <a:extLst>
              <a:ext uri="{FF2B5EF4-FFF2-40B4-BE49-F238E27FC236}">
                <a16:creationId xmlns:a16="http://schemas.microsoft.com/office/drawing/2014/main" id="{1A594E8A-871E-4FBA-AF2B-F54D2B65A80C}"/>
              </a:ext>
            </a:extLst>
          </p:cNvPr>
          <p:cNvSpPr>
            <a:spLocks noGrp="1" noChangeArrowheads="1"/>
          </p:cNvSpPr>
          <p:nvPr>
            <p:ph type="body" idx="1"/>
          </p:nvPr>
        </p:nvSpPr>
        <p:spPr>
          <a:xfrm>
            <a:off x="1066800" y="723900"/>
            <a:ext cx="7772400" cy="5410200"/>
          </a:xfrm>
        </p:spPr>
        <p:txBody>
          <a:bodyPr/>
          <a:lstStyle/>
          <a:p>
            <a:pPr>
              <a:lnSpc>
                <a:spcPct val="80000"/>
              </a:lnSpc>
            </a:pPr>
            <a:r>
              <a:rPr lang="en-US" altLang="en-US" sz="2800" dirty="0"/>
              <a:t>Introductions</a:t>
            </a:r>
          </a:p>
          <a:p>
            <a:pPr lvl="1">
              <a:lnSpc>
                <a:spcPct val="80000"/>
              </a:lnSpc>
            </a:pPr>
            <a:r>
              <a:rPr lang="en-US" altLang="en-US" dirty="0"/>
              <a:t>Faculty (Interest)</a:t>
            </a:r>
          </a:p>
          <a:p>
            <a:pPr lvl="2">
              <a:lnSpc>
                <a:spcPct val="80000"/>
              </a:lnSpc>
            </a:pPr>
            <a:r>
              <a:rPr lang="en-US" altLang="en-US" sz="2800" dirty="0"/>
              <a:t>Michael Kohn MD/MPP (Epi/EM)</a:t>
            </a:r>
          </a:p>
          <a:p>
            <a:pPr lvl="2">
              <a:lnSpc>
                <a:spcPct val="80000"/>
              </a:lnSpc>
            </a:pPr>
            <a:r>
              <a:rPr lang="en-US" altLang="en-US" sz="2800" dirty="0"/>
              <a:t>Tom Newman, MD, MPH (Epi/</a:t>
            </a:r>
            <a:r>
              <a:rPr lang="en-US" altLang="en-US" sz="2800" dirty="0" err="1"/>
              <a:t>Peds</a:t>
            </a:r>
            <a:r>
              <a:rPr lang="en-US" altLang="en-US" sz="2800" dirty="0"/>
              <a:t>)</a:t>
            </a:r>
          </a:p>
          <a:p>
            <a:pPr lvl="2">
              <a:lnSpc>
                <a:spcPct val="80000"/>
              </a:lnSpc>
            </a:pPr>
            <a:r>
              <a:rPr lang="en-US" altLang="en-US" sz="2800" dirty="0"/>
              <a:t>Martina </a:t>
            </a:r>
            <a:r>
              <a:rPr lang="en-US" altLang="en-US" sz="2800" dirty="0" err="1"/>
              <a:t>Steurer</a:t>
            </a:r>
            <a:r>
              <a:rPr lang="en-US" altLang="en-US" sz="2800" dirty="0"/>
              <a:t>-Mueller, MD, MAS (Neonatology and Pediatric Critical Care)</a:t>
            </a:r>
          </a:p>
          <a:p>
            <a:pPr lvl="2">
              <a:lnSpc>
                <a:spcPct val="80000"/>
              </a:lnSpc>
            </a:pPr>
            <a:r>
              <a:rPr lang="en-US" altLang="en-US" sz="2800" dirty="0"/>
              <a:t>Shabnam </a:t>
            </a:r>
            <a:r>
              <a:rPr lang="en-US" altLang="en-US" sz="2800" dirty="0" err="1"/>
              <a:t>Peyvandi</a:t>
            </a:r>
            <a:r>
              <a:rPr lang="en-US" altLang="en-US" sz="2800" dirty="0"/>
              <a:t> MD, MAS(Pediatric Cardiology)</a:t>
            </a:r>
          </a:p>
          <a:p>
            <a:pPr lvl="2">
              <a:lnSpc>
                <a:spcPct val="80000"/>
              </a:lnSpc>
            </a:pPr>
            <a:r>
              <a:rPr lang="en-US" altLang="en-US" sz="2800" dirty="0"/>
              <a:t>Miriam Laker MD, MAS (HIV Medicine)</a:t>
            </a:r>
          </a:p>
          <a:p>
            <a:pPr lvl="1">
              <a:lnSpc>
                <a:spcPct val="80000"/>
              </a:lnSpc>
            </a:pPr>
            <a:r>
              <a:rPr lang="en-US" altLang="en-US" dirty="0"/>
              <a:t>Section leaders</a:t>
            </a:r>
          </a:p>
          <a:p>
            <a:pPr lvl="2">
              <a:lnSpc>
                <a:spcPct val="80000"/>
              </a:lnSpc>
            </a:pPr>
            <a:r>
              <a:rPr lang="en-US" altLang="en-US" dirty="0"/>
              <a:t>Kerstin </a:t>
            </a:r>
            <a:r>
              <a:rPr lang="en-US" altLang="en-US" dirty="0" err="1"/>
              <a:t>Kolodzie</a:t>
            </a:r>
            <a:r>
              <a:rPr lang="en-US" altLang="en-US" dirty="0"/>
              <a:t>, MD (Anesthesiology)</a:t>
            </a:r>
          </a:p>
          <a:p>
            <a:pPr lvl="2">
              <a:lnSpc>
                <a:spcPct val="80000"/>
              </a:lnSpc>
            </a:pPr>
            <a:r>
              <a:rPr lang="en-US" altLang="en-US" dirty="0"/>
              <a:t>Kirk Fergus, MSIV</a:t>
            </a:r>
          </a:p>
          <a:p>
            <a:pPr lvl="2">
              <a:lnSpc>
                <a:spcPct val="80000"/>
              </a:lnSpc>
            </a:pPr>
            <a:r>
              <a:rPr lang="en-US" altLang="en-US" dirty="0"/>
              <a:t>Ryan McMahan, MS IV</a:t>
            </a:r>
          </a:p>
          <a:p>
            <a:pPr lvl="2">
              <a:lnSpc>
                <a:spcPct val="80000"/>
              </a:lnSpc>
            </a:pPr>
            <a:r>
              <a:rPr lang="en-US" altLang="en-US" dirty="0"/>
              <a:t>Sam Washington, MD (Urologic Oncology)</a:t>
            </a:r>
          </a:p>
          <a:p>
            <a:pPr lvl="2">
              <a:lnSpc>
                <a:spcPct val="80000"/>
              </a:lnSpc>
            </a:pPr>
            <a:endParaRPr lang="en-US" altLang="en-US" dirty="0"/>
          </a:p>
          <a:p>
            <a:pPr lvl="2">
              <a:lnSpc>
                <a:spcPct val="80000"/>
              </a:lnSpc>
            </a:pPr>
            <a:endParaRPr lang="en-US" altLang="en-US" dirty="0"/>
          </a:p>
        </p:txBody>
      </p:sp>
      <p:sp>
        <p:nvSpPr>
          <p:cNvPr id="20483" name="Slide Number Placeholder 3">
            <a:extLst>
              <a:ext uri="{FF2B5EF4-FFF2-40B4-BE49-F238E27FC236}">
                <a16:creationId xmlns:a16="http://schemas.microsoft.com/office/drawing/2014/main" id="{84FAB88B-A921-481F-AF00-E25E30FAB8DE}"/>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C9C3702-2F71-4589-811F-139539E24DF7}" type="slidenum">
              <a:rPr lang="en-US" altLang="en-US" sz="1400">
                <a:latin typeface="Arial" panose="020B0604020202020204" pitchFamily="34" charset="0"/>
              </a:rPr>
              <a:pPr/>
              <a:t>3</a:t>
            </a:fld>
            <a:endParaRPr lang="en-US" altLang="en-US" sz="1400" dirty="0">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24EBC284-E965-4C99-8909-6F302D43F931}"/>
              </a:ext>
            </a:extLst>
          </p:cNvPr>
          <p:cNvSpPr>
            <a:spLocks noGrp="1" noChangeArrowheads="1"/>
          </p:cNvSpPr>
          <p:nvPr>
            <p:ph type="title"/>
          </p:nvPr>
        </p:nvSpPr>
        <p:spPr/>
        <p:txBody>
          <a:bodyPr/>
          <a:lstStyle/>
          <a:p>
            <a:r>
              <a:rPr lang="en-US" altLang="en-US" sz="4000"/>
              <a:t>Measuring interobserver agreement for categorical variables</a:t>
            </a:r>
          </a:p>
        </p:txBody>
      </p:sp>
      <p:sp>
        <p:nvSpPr>
          <p:cNvPr id="73730" name="Text Box 24">
            <a:extLst>
              <a:ext uri="{FF2B5EF4-FFF2-40B4-BE49-F238E27FC236}">
                <a16:creationId xmlns:a16="http://schemas.microsoft.com/office/drawing/2014/main" id="{861532B5-523E-4E8B-AC0A-F0C56B0E6348}"/>
              </a:ext>
            </a:extLst>
          </p:cNvPr>
          <p:cNvSpPr txBox="1">
            <a:spLocks noChangeArrowheads="1"/>
          </p:cNvSpPr>
          <p:nvPr/>
        </p:nvSpPr>
        <p:spPr bwMode="auto">
          <a:xfrm>
            <a:off x="1295400" y="4953000"/>
            <a:ext cx="68357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a:t>What is the percent agreement (</a:t>
            </a:r>
            <a:r>
              <a:rPr lang="ja-JP" altLang="en-US"/>
              <a:t>“</a:t>
            </a:r>
            <a:r>
              <a:rPr lang="en-US" altLang="ja-JP"/>
              <a:t>concordance</a:t>
            </a:r>
            <a:r>
              <a:rPr lang="ja-JP" altLang="en-US"/>
              <a:t>”</a:t>
            </a:r>
            <a:r>
              <a:rPr lang="en-US" altLang="ja-JP"/>
              <a:t>)?</a:t>
            </a:r>
            <a:endParaRPr lang="en-US" altLang="en-US"/>
          </a:p>
        </p:txBody>
      </p:sp>
      <p:graphicFrame>
        <p:nvGraphicFramePr>
          <p:cNvPr id="73731" name="Object 2">
            <a:extLst>
              <a:ext uri="{FF2B5EF4-FFF2-40B4-BE49-F238E27FC236}">
                <a16:creationId xmlns:a16="http://schemas.microsoft.com/office/drawing/2014/main" id="{0287F4DD-2CFB-486B-8801-D4D49637967E}"/>
              </a:ext>
            </a:extLst>
          </p:cNvPr>
          <p:cNvGraphicFramePr>
            <a:graphicFrameLocks noGrp="1" noChangeAspect="1"/>
          </p:cNvGraphicFramePr>
          <p:nvPr>
            <p:ph idx="1"/>
            <p:extLst>
              <p:ext uri="{D42A27DB-BD31-4B8C-83A1-F6EECF244321}">
                <p14:modId xmlns:p14="http://schemas.microsoft.com/office/powerpoint/2010/main" val="80406828"/>
              </p:ext>
            </p:extLst>
          </p:nvPr>
        </p:nvGraphicFramePr>
        <p:xfrm>
          <a:off x="1743075" y="2438400"/>
          <a:ext cx="6388100" cy="2109788"/>
        </p:xfrm>
        <a:graphic>
          <a:graphicData uri="http://schemas.openxmlformats.org/presentationml/2006/ole">
            <mc:AlternateContent xmlns:mc="http://schemas.openxmlformats.org/markup-compatibility/2006">
              <mc:Choice xmlns:v="urn:schemas-microsoft-com:vml" Requires="v">
                <p:oleObj spid="_x0000_s73819" name="Worksheet" r:id="rId4" imgW="3436595" imgH="1135448" progId="Excel.Sheet.8">
                  <p:embed/>
                </p:oleObj>
              </mc:Choice>
              <mc:Fallback>
                <p:oleObj name="Worksheet" r:id="rId4" imgW="3436595" imgH="1135448" progId="Excel.Sheet.8">
                  <p:embed/>
                  <p:pic>
                    <p:nvPicPr>
                      <p:cNvPr id="0" name="Object 2"/>
                      <p:cNvPicPr>
                        <a:picLocks noChangeAspect="1" noChangeArrowheads="1"/>
                      </p:cNvPicPr>
                      <p:nvPr/>
                    </p:nvPicPr>
                    <p:blipFill>
                      <a:blip r:embed="rId5"/>
                      <a:srcRect/>
                      <a:stretch>
                        <a:fillRect/>
                      </a:stretch>
                    </p:blipFill>
                    <p:spPr bwMode="auto">
                      <a:xfrm>
                        <a:off x="1743075" y="2438400"/>
                        <a:ext cx="6388100" cy="2109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3732" name="Slide Number Placeholder 4">
            <a:extLst>
              <a:ext uri="{FF2B5EF4-FFF2-40B4-BE49-F238E27FC236}">
                <a16:creationId xmlns:a16="http://schemas.microsoft.com/office/drawing/2014/main" id="{46F078B6-EF29-4D22-AB78-D3BD0E0646B1}"/>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93261755-370C-4C43-A139-B288D71DA946}" type="slidenum">
              <a:rPr lang="en-US" altLang="en-US" sz="1400">
                <a:latin typeface="Arial" panose="020B0604020202020204" pitchFamily="34" charset="0"/>
              </a:rPr>
              <a:pPr/>
              <a:t>30</a:t>
            </a:fld>
            <a:endParaRPr lang="en-US" altLang="en-US" sz="1400">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3236CF6F-1F7B-4368-A2DC-78F77550E1A8}"/>
              </a:ext>
            </a:extLst>
          </p:cNvPr>
          <p:cNvSpPr>
            <a:spLocks noGrp="1" noChangeArrowheads="1"/>
          </p:cNvSpPr>
          <p:nvPr>
            <p:ph type="title"/>
          </p:nvPr>
        </p:nvSpPr>
        <p:spPr/>
        <p:txBody>
          <a:bodyPr/>
          <a:lstStyle/>
          <a:p>
            <a:r>
              <a:rPr lang="en-US" altLang="en-US"/>
              <a:t>Concordance</a:t>
            </a:r>
          </a:p>
        </p:txBody>
      </p:sp>
      <p:sp>
        <p:nvSpPr>
          <p:cNvPr id="75778" name="Rectangle 3">
            <a:extLst>
              <a:ext uri="{FF2B5EF4-FFF2-40B4-BE49-F238E27FC236}">
                <a16:creationId xmlns:a16="http://schemas.microsoft.com/office/drawing/2014/main" id="{71DF9C75-1322-4F74-A4CE-21B7626DC926}"/>
              </a:ext>
            </a:extLst>
          </p:cNvPr>
          <p:cNvSpPr>
            <a:spLocks noGrp="1" noChangeArrowheads="1"/>
          </p:cNvSpPr>
          <p:nvPr>
            <p:ph type="body" idx="1"/>
          </p:nvPr>
        </p:nvSpPr>
        <p:spPr>
          <a:xfrm>
            <a:off x="1143000" y="1600200"/>
            <a:ext cx="7772400" cy="4114800"/>
          </a:xfrm>
        </p:spPr>
        <p:txBody>
          <a:bodyPr/>
          <a:lstStyle/>
          <a:p>
            <a:r>
              <a:rPr lang="en-US" altLang="en-US" dirty="0"/>
              <a:t>What percent of the time do the two observers agree (exactly)?</a:t>
            </a:r>
          </a:p>
          <a:p>
            <a:r>
              <a:rPr lang="en-US" altLang="en-US" dirty="0"/>
              <a:t>Advantage: easy to understand</a:t>
            </a:r>
          </a:p>
          <a:p>
            <a:r>
              <a:rPr lang="en-US" altLang="en-US" dirty="0"/>
              <a:t>Disadvantage: may be misleading if observers agree on prevalence of abnormality and it is high or low</a:t>
            </a:r>
          </a:p>
          <a:p>
            <a:r>
              <a:rPr lang="en-US" altLang="en-US" dirty="0"/>
              <a:t>Example: presence or absence of gallop: 95% agreement</a:t>
            </a:r>
          </a:p>
        </p:txBody>
      </p:sp>
      <p:sp>
        <p:nvSpPr>
          <p:cNvPr id="75779" name="Slide Number Placeholder 3">
            <a:extLst>
              <a:ext uri="{FF2B5EF4-FFF2-40B4-BE49-F238E27FC236}">
                <a16:creationId xmlns:a16="http://schemas.microsoft.com/office/drawing/2014/main" id="{1A3680EF-DE9D-4718-8499-333B89C56498}"/>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D827FD0F-CE0A-4166-ADB7-77E920B0DEEB}" type="slidenum">
              <a:rPr lang="en-US" altLang="en-US" sz="1400">
                <a:latin typeface="Arial" panose="020B0604020202020204" pitchFamily="34" charset="0"/>
              </a:rPr>
              <a:pPr/>
              <a:t>31</a:t>
            </a:fld>
            <a:endParaRPr lang="en-US" altLang="en-US" sz="1400">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AD75A365-016A-4356-A794-9C115FB796D7}"/>
              </a:ext>
            </a:extLst>
          </p:cNvPr>
          <p:cNvSpPr>
            <a:spLocks noGrp="1" noChangeArrowheads="1"/>
          </p:cNvSpPr>
          <p:nvPr>
            <p:ph type="title"/>
          </p:nvPr>
        </p:nvSpPr>
        <p:spPr>
          <a:xfrm>
            <a:off x="1143000" y="152400"/>
            <a:ext cx="7772400" cy="762000"/>
          </a:xfrm>
        </p:spPr>
        <p:txBody>
          <a:bodyPr/>
          <a:lstStyle/>
          <a:p>
            <a:r>
              <a:rPr lang="en-US" altLang="en-US" dirty="0"/>
              <a:t>Concordance problem</a:t>
            </a:r>
          </a:p>
        </p:txBody>
      </p:sp>
      <p:graphicFrame>
        <p:nvGraphicFramePr>
          <p:cNvPr id="77826" name="Object 2">
            <a:extLst>
              <a:ext uri="{FF2B5EF4-FFF2-40B4-BE49-F238E27FC236}">
                <a16:creationId xmlns:a16="http://schemas.microsoft.com/office/drawing/2014/main" id="{3D25E5C5-FA3D-4CE8-879D-A72226B65B0B}"/>
              </a:ext>
            </a:extLst>
          </p:cNvPr>
          <p:cNvGraphicFramePr>
            <a:graphicFrameLocks noGrp="1" noChangeAspect="1"/>
          </p:cNvGraphicFramePr>
          <p:nvPr>
            <p:ph idx="1"/>
            <p:extLst>
              <p:ext uri="{D42A27DB-BD31-4B8C-83A1-F6EECF244321}">
                <p14:modId xmlns:p14="http://schemas.microsoft.com/office/powerpoint/2010/main" val="1297051332"/>
              </p:ext>
            </p:extLst>
          </p:nvPr>
        </p:nvGraphicFramePr>
        <p:xfrm>
          <a:off x="1663700" y="1219200"/>
          <a:ext cx="6500813" cy="2105025"/>
        </p:xfrm>
        <a:graphic>
          <a:graphicData uri="http://schemas.openxmlformats.org/presentationml/2006/ole">
            <mc:AlternateContent xmlns:mc="http://schemas.openxmlformats.org/markup-compatibility/2006">
              <mc:Choice xmlns:v="urn:schemas-microsoft-com:vml" Requires="v">
                <p:oleObj spid="_x0000_s77920" name="Worksheet" r:id="rId4" imgW="3436595" imgH="1112588" progId="Excel.Sheet.8">
                  <p:embed/>
                </p:oleObj>
              </mc:Choice>
              <mc:Fallback>
                <p:oleObj name="Worksheet" r:id="rId4" imgW="3436595" imgH="1112588" progId="Excel.Sheet.8">
                  <p:embed/>
                  <p:pic>
                    <p:nvPicPr>
                      <p:cNvPr id="0" name="Object 2"/>
                      <p:cNvPicPr>
                        <a:picLocks noChangeAspect="1" noChangeArrowheads="1"/>
                      </p:cNvPicPr>
                      <p:nvPr/>
                    </p:nvPicPr>
                    <p:blipFill>
                      <a:blip r:embed="rId5"/>
                      <a:srcRect/>
                      <a:stretch>
                        <a:fillRect/>
                      </a:stretch>
                    </p:blipFill>
                    <p:spPr bwMode="auto">
                      <a:xfrm>
                        <a:off x="1663700" y="1219200"/>
                        <a:ext cx="6500813" cy="2105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7827" name="Slide Number Placeholder 4">
            <a:extLst>
              <a:ext uri="{FF2B5EF4-FFF2-40B4-BE49-F238E27FC236}">
                <a16:creationId xmlns:a16="http://schemas.microsoft.com/office/drawing/2014/main" id="{0356E94C-D12E-4C12-8FED-190ECC585C28}"/>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12DA5933-B2B9-4C65-BD6D-677765BE6D52}" type="slidenum">
              <a:rPr lang="en-US" altLang="en-US" sz="1400">
                <a:latin typeface="Arial" panose="020B0604020202020204" pitchFamily="34" charset="0"/>
              </a:rPr>
              <a:pPr/>
              <a:t>32</a:t>
            </a:fld>
            <a:endParaRPr lang="en-US" altLang="en-US" sz="1400">
              <a:latin typeface="Arial" panose="020B0604020202020204" pitchFamily="34" charset="0"/>
            </a:endParaRPr>
          </a:p>
        </p:txBody>
      </p:sp>
      <p:sp>
        <p:nvSpPr>
          <p:cNvPr id="75780" name="Text Placeholder 5">
            <a:extLst>
              <a:ext uri="{FF2B5EF4-FFF2-40B4-BE49-F238E27FC236}">
                <a16:creationId xmlns:a16="http://schemas.microsoft.com/office/drawing/2014/main" id="{AEB1D887-8730-4D0F-9D99-E129B53F0408}"/>
              </a:ext>
            </a:extLst>
          </p:cNvPr>
          <p:cNvSpPr>
            <a:spLocks noGrp="1"/>
          </p:cNvSpPr>
          <p:nvPr>
            <p:ph type="body" idx="4294967295"/>
          </p:nvPr>
        </p:nvSpPr>
        <p:spPr>
          <a:xfrm>
            <a:off x="1066800" y="3505200"/>
            <a:ext cx="5105400" cy="3124200"/>
          </a:xfrm>
        </p:spPr>
        <p:txBody>
          <a:bodyPr/>
          <a:lstStyle/>
          <a:p>
            <a:r>
              <a:rPr lang="en-US" altLang="en-US" dirty="0"/>
              <a:t>95% agreement!</a:t>
            </a:r>
          </a:p>
          <a:p>
            <a:r>
              <a:rPr lang="en-US" altLang="en-US" dirty="0"/>
              <a:t>Why aren’</a:t>
            </a:r>
            <a:r>
              <a:rPr lang="en-US" altLang="ja-JP" dirty="0"/>
              <a:t>t you impressed?</a:t>
            </a:r>
          </a:p>
          <a:p>
            <a:r>
              <a:rPr lang="en-US" altLang="ja-JP" dirty="0"/>
              <a:t>High concordance expected if observers agree on the </a:t>
            </a:r>
            <a:r>
              <a:rPr lang="en-US" altLang="ja-JP" dirty="0" err="1"/>
              <a:t>marginals</a:t>
            </a:r>
            <a:endParaRPr lang="en-US" altLang="ja-JP" dirty="0"/>
          </a:p>
          <a:p>
            <a:endParaRPr lang="en-US" altLang="en-US" dirty="0"/>
          </a:p>
        </p:txBody>
      </p:sp>
      <p:sp>
        <p:nvSpPr>
          <p:cNvPr id="7" name="TextBox 6">
            <a:extLst>
              <a:ext uri="{FF2B5EF4-FFF2-40B4-BE49-F238E27FC236}">
                <a16:creationId xmlns:a16="http://schemas.microsoft.com/office/drawing/2014/main" id="{4C77B461-0FE8-47CC-B3AA-FE5C26C7153D}"/>
              </a:ext>
            </a:extLst>
          </p:cNvPr>
          <p:cNvSpPr txBox="1">
            <a:spLocks noChangeArrowheads="1"/>
          </p:cNvSpPr>
          <p:nvPr/>
        </p:nvSpPr>
        <p:spPr bwMode="auto">
          <a:xfrm>
            <a:off x="6324600" y="4114800"/>
            <a:ext cx="2133600" cy="523875"/>
          </a:xfrm>
          <a:prstGeom prst="rect">
            <a:avLst/>
          </a:prstGeom>
          <a:noFill/>
          <a:ln w="254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ja-JP" altLang="en-US" sz="2800">
                <a:solidFill>
                  <a:srgbClr val="FF0000"/>
                </a:solidFill>
              </a:rPr>
              <a:t>“</a:t>
            </a:r>
            <a:r>
              <a:rPr lang="en-US" altLang="ja-JP" sz="2800">
                <a:solidFill>
                  <a:srgbClr val="FF0000"/>
                </a:solidFill>
              </a:rPr>
              <a:t>Marginals</a:t>
            </a:r>
            <a:r>
              <a:rPr lang="ja-JP" altLang="en-US" sz="2800">
                <a:solidFill>
                  <a:srgbClr val="FF0000"/>
                </a:solidFill>
              </a:rPr>
              <a:t>”</a:t>
            </a:r>
            <a:endParaRPr lang="en-US" altLang="en-US" sz="2800">
              <a:solidFill>
                <a:srgbClr val="FF0000"/>
              </a:solidFill>
            </a:endParaRPr>
          </a:p>
        </p:txBody>
      </p:sp>
      <p:cxnSp>
        <p:nvCxnSpPr>
          <p:cNvPr id="9" name="Straight Connector 8">
            <a:extLst>
              <a:ext uri="{FF2B5EF4-FFF2-40B4-BE49-F238E27FC236}">
                <a16:creationId xmlns:a16="http://schemas.microsoft.com/office/drawing/2014/main" id="{FCFF9302-B3C9-48C8-BE5E-A18733BEB29D}"/>
              </a:ext>
            </a:extLst>
          </p:cNvPr>
          <p:cNvCxnSpPr>
            <a:cxnSpLocks noChangeShapeType="1"/>
          </p:cNvCxnSpPr>
          <p:nvPr/>
        </p:nvCxnSpPr>
        <p:spPr bwMode="auto">
          <a:xfrm rot="10800000">
            <a:off x="4648200" y="3124200"/>
            <a:ext cx="1752600" cy="990600"/>
          </a:xfrm>
          <a:prstGeom prst="line">
            <a:avLst/>
          </a:prstGeom>
          <a:noFill/>
          <a:ln w="38100">
            <a:solidFill>
              <a:srgbClr val="FF0000"/>
            </a:solidFill>
            <a:round/>
            <a:headEnd/>
            <a:tailEnd type="stealth" w="med" len="med"/>
          </a:ln>
          <a:extLst>
            <a:ext uri="{909E8E84-426E-40dd-AFC4-6F175D3DCCD1}">
              <a14:hiddenFill xmlns="" xmlns:a14="http://schemas.microsoft.com/office/drawing/2010/main">
                <a:noFill/>
              </a14:hiddenFill>
            </a:ext>
          </a:extLst>
        </p:spPr>
      </p:cxnSp>
      <p:cxnSp>
        <p:nvCxnSpPr>
          <p:cNvPr id="14" name="Straight Connector 13">
            <a:extLst>
              <a:ext uri="{FF2B5EF4-FFF2-40B4-BE49-F238E27FC236}">
                <a16:creationId xmlns:a16="http://schemas.microsoft.com/office/drawing/2014/main" id="{6837DD8C-54F1-470E-8E02-803BF936CD63}"/>
              </a:ext>
            </a:extLst>
          </p:cNvPr>
          <p:cNvCxnSpPr>
            <a:cxnSpLocks noChangeShapeType="1"/>
          </p:cNvCxnSpPr>
          <p:nvPr/>
        </p:nvCxnSpPr>
        <p:spPr bwMode="auto">
          <a:xfrm rot="16200000" flipV="1">
            <a:off x="6096794" y="3582194"/>
            <a:ext cx="990600" cy="74612"/>
          </a:xfrm>
          <a:prstGeom prst="line">
            <a:avLst/>
          </a:prstGeom>
          <a:noFill/>
          <a:ln w="38100">
            <a:solidFill>
              <a:srgbClr val="FF0000"/>
            </a:solidFill>
            <a:round/>
            <a:headEnd/>
            <a:tailEnd type="stealth" w="med" len="med"/>
          </a:ln>
          <a:extLst>
            <a:ext uri="{909E8E84-426E-40dd-AFC4-6F175D3DCCD1}">
              <a14:hiddenFill xmlns="" xmlns:a14="http://schemas.microsoft.com/office/drawing/2010/main">
                <a:noFill/>
              </a14:hiddenFill>
            </a:ext>
          </a:extLst>
        </p:spPr>
      </p:cxnSp>
      <p:cxnSp>
        <p:nvCxnSpPr>
          <p:cNvPr id="17" name="Straight Connector 16">
            <a:extLst>
              <a:ext uri="{FF2B5EF4-FFF2-40B4-BE49-F238E27FC236}">
                <a16:creationId xmlns:a16="http://schemas.microsoft.com/office/drawing/2014/main" id="{FF05FC74-BC69-452E-BB60-7929B7FE1F20}"/>
              </a:ext>
            </a:extLst>
          </p:cNvPr>
          <p:cNvCxnSpPr>
            <a:cxnSpLocks noChangeShapeType="1"/>
          </p:cNvCxnSpPr>
          <p:nvPr/>
        </p:nvCxnSpPr>
        <p:spPr bwMode="auto">
          <a:xfrm rot="5400000" flipH="1" flipV="1">
            <a:off x="6362700" y="2781300"/>
            <a:ext cx="1828800" cy="838200"/>
          </a:xfrm>
          <a:prstGeom prst="line">
            <a:avLst/>
          </a:prstGeom>
          <a:noFill/>
          <a:ln w="38100">
            <a:solidFill>
              <a:srgbClr val="FF0000"/>
            </a:solidFill>
            <a:round/>
            <a:headEnd/>
            <a:tailEnd type="stealth" w="med" len="med"/>
          </a:ln>
          <a:extLst>
            <a:ext uri="{909E8E84-426E-40dd-AFC4-6F175D3DCCD1}">
              <a14:hiddenFill xmlns="" xmlns:a14="http://schemas.microsoft.com/office/drawing/2010/main">
                <a:noFill/>
              </a14:hiddenFill>
            </a:ext>
          </a:extLst>
        </p:spPr>
      </p:cxnSp>
      <p:cxnSp>
        <p:nvCxnSpPr>
          <p:cNvPr id="19" name="Straight Connector 18">
            <a:extLst>
              <a:ext uri="{FF2B5EF4-FFF2-40B4-BE49-F238E27FC236}">
                <a16:creationId xmlns:a16="http://schemas.microsoft.com/office/drawing/2014/main" id="{E14BF721-1522-4D01-A311-DEB9912DC123}"/>
              </a:ext>
            </a:extLst>
          </p:cNvPr>
          <p:cNvCxnSpPr>
            <a:cxnSpLocks noChangeShapeType="1"/>
          </p:cNvCxnSpPr>
          <p:nvPr/>
        </p:nvCxnSpPr>
        <p:spPr bwMode="auto">
          <a:xfrm rot="5400000" flipH="1" flipV="1">
            <a:off x="6896100" y="3390900"/>
            <a:ext cx="990600" cy="457200"/>
          </a:xfrm>
          <a:prstGeom prst="line">
            <a:avLst/>
          </a:prstGeom>
          <a:noFill/>
          <a:ln w="38100">
            <a:solidFill>
              <a:srgbClr val="FF0000"/>
            </a:solidFill>
            <a:round/>
            <a:headEnd/>
            <a:tailEnd type="stealth" w="med" len="med"/>
          </a:ln>
          <a:extLst>
            <a:ext uri="{909E8E84-426E-40dd-AFC4-6F175D3DCCD1}">
              <a14:hiddenFill xmlns=""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8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78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78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build="p"/>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88B83AFD-DD40-4D7D-9C39-AEC8F1673FE4}"/>
              </a:ext>
            </a:extLst>
          </p:cNvPr>
          <p:cNvSpPr>
            <a:spLocks noGrp="1" noChangeArrowheads="1"/>
          </p:cNvSpPr>
          <p:nvPr>
            <p:ph type="title"/>
          </p:nvPr>
        </p:nvSpPr>
        <p:spPr>
          <a:xfrm>
            <a:off x="1219200" y="152400"/>
            <a:ext cx="7772400" cy="685800"/>
          </a:xfrm>
        </p:spPr>
        <p:txBody>
          <a:bodyPr/>
          <a:lstStyle/>
          <a:p>
            <a:r>
              <a:rPr lang="en-US" altLang="en-US" sz="4000"/>
              <a:t>Definition of Kappa</a:t>
            </a:r>
          </a:p>
        </p:txBody>
      </p:sp>
      <p:sp>
        <p:nvSpPr>
          <p:cNvPr id="189443" name="Rectangle 3">
            <a:extLst>
              <a:ext uri="{FF2B5EF4-FFF2-40B4-BE49-F238E27FC236}">
                <a16:creationId xmlns:a16="http://schemas.microsoft.com/office/drawing/2014/main" id="{85E679EA-338C-43DF-929C-CFA421176F69}"/>
              </a:ext>
            </a:extLst>
          </p:cNvPr>
          <p:cNvSpPr>
            <a:spLocks noGrp="1" noChangeArrowheads="1"/>
          </p:cNvSpPr>
          <p:nvPr>
            <p:ph type="body" idx="1"/>
          </p:nvPr>
        </p:nvSpPr>
        <p:spPr>
          <a:xfrm>
            <a:off x="1066800" y="1066800"/>
            <a:ext cx="7772400" cy="5638800"/>
          </a:xfrm>
        </p:spPr>
        <p:txBody>
          <a:bodyPr/>
          <a:lstStyle/>
          <a:p>
            <a:pPr>
              <a:lnSpc>
                <a:spcPct val="90000"/>
              </a:lnSpc>
            </a:pPr>
            <a:r>
              <a:rPr lang="en-US" altLang="en-US"/>
              <a:t>The amount of </a:t>
            </a:r>
            <a:r>
              <a:rPr lang="en-US" altLang="en-US" i="1"/>
              <a:t>agreement beyond what would be expected from the marginals </a:t>
            </a:r>
            <a:r>
              <a:rPr lang="en-US" altLang="en-US"/>
              <a:t>(row and column totals)</a:t>
            </a:r>
          </a:p>
          <a:p>
            <a:pPr>
              <a:lnSpc>
                <a:spcPct val="90000"/>
              </a:lnSpc>
            </a:pPr>
            <a:r>
              <a:rPr lang="en-US" altLang="en-US"/>
              <a:t>This is often called agreement beyond that expected </a:t>
            </a:r>
            <a:r>
              <a:rPr lang="ja-JP" altLang="en-US"/>
              <a:t>“</a:t>
            </a:r>
            <a:r>
              <a:rPr lang="en-US" altLang="ja-JP"/>
              <a:t>by chance.</a:t>
            </a:r>
            <a:r>
              <a:rPr lang="ja-JP" altLang="en-US"/>
              <a:t>”</a:t>
            </a:r>
            <a:endParaRPr lang="en-US" altLang="ja-JP" i="1"/>
          </a:p>
          <a:p>
            <a:pPr>
              <a:lnSpc>
                <a:spcPct val="90000"/>
              </a:lnSpc>
            </a:pPr>
            <a:r>
              <a:rPr lang="en-US" altLang="en-US" i="1"/>
              <a:t>Formula:</a:t>
            </a:r>
          </a:p>
          <a:p>
            <a:pPr>
              <a:lnSpc>
                <a:spcPct val="90000"/>
              </a:lnSpc>
            </a:pPr>
            <a:endParaRPr lang="en-US" altLang="en-US" i="1"/>
          </a:p>
          <a:p>
            <a:pPr>
              <a:lnSpc>
                <a:spcPct val="90000"/>
              </a:lnSpc>
            </a:pPr>
            <a:endParaRPr lang="en-US" altLang="en-US" i="1"/>
          </a:p>
          <a:p>
            <a:pPr>
              <a:lnSpc>
                <a:spcPct val="90000"/>
              </a:lnSpc>
            </a:pPr>
            <a:endParaRPr lang="en-US" altLang="en-US" i="1"/>
          </a:p>
          <a:p>
            <a:pPr>
              <a:lnSpc>
                <a:spcPct val="90000"/>
              </a:lnSpc>
            </a:pPr>
            <a:r>
              <a:rPr lang="en-US" altLang="en-US" sz="2400"/>
              <a:t>More precisely: the proportion of the difference between the agreement expected from the marginals and perfect agreement that was observed </a:t>
            </a:r>
          </a:p>
        </p:txBody>
      </p:sp>
      <p:sp>
        <p:nvSpPr>
          <p:cNvPr id="79875" name="Rectangle 6">
            <a:extLst>
              <a:ext uri="{FF2B5EF4-FFF2-40B4-BE49-F238E27FC236}">
                <a16:creationId xmlns:a16="http://schemas.microsoft.com/office/drawing/2014/main" id="{0A7B2DD0-FA35-4DFB-9E0D-F6E91E3956ED}"/>
              </a:ext>
            </a:extLst>
          </p:cNvPr>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189447" name="Text Box 7">
            <a:extLst>
              <a:ext uri="{FF2B5EF4-FFF2-40B4-BE49-F238E27FC236}">
                <a16:creationId xmlns:a16="http://schemas.microsoft.com/office/drawing/2014/main" id="{F22E3C5C-DF9A-4195-82F8-953CA19681ED}"/>
              </a:ext>
            </a:extLst>
          </p:cNvPr>
          <p:cNvSpPr txBox="1">
            <a:spLocks noChangeArrowheads="1"/>
          </p:cNvSpPr>
          <p:nvPr/>
        </p:nvSpPr>
        <p:spPr bwMode="auto">
          <a:xfrm>
            <a:off x="1676400" y="4267200"/>
            <a:ext cx="7010400" cy="1004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a:t>Observed agreement – Expected agreement</a:t>
            </a:r>
          </a:p>
          <a:p>
            <a:pPr algn="ctr">
              <a:spcBef>
                <a:spcPct val="50000"/>
              </a:spcBef>
            </a:pPr>
            <a:r>
              <a:rPr lang="en-US" altLang="en-US"/>
              <a:t>1 – Expected agreement</a:t>
            </a:r>
          </a:p>
        </p:txBody>
      </p:sp>
      <p:sp>
        <p:nvSpPr>
          <p:cNvPr id="189448" name="Line 8">
            <a:extLst>
              <a:ext uri="{FF2B5EF4-FFF2-40B4-BE49-F238E27FC236}">
                <a16:creationId xmlns:a16="http://schemas.microsoft.com/office/drawing/2014/main" id="{45EF6C07-1A46-4AC8-BBFE-374B81214743}"/>
              </a:ext>
            </a:extLst>
          </p:cNvPr>
          <p:cNvSpPr>
            <a:spLocks noChangeShapeType="1"/>
          </p:cNvSpPr>
          <p:nvPr/>
        </p:nvSpPr>
        <p:spPr bwMode="auto">
          <a:xfrm>
            <a:off x="2209800" y="4800600"/>
            <a:ext cx="6096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9878" name="Slide Number Placeholder 7">
            <a:extLst>
              <a:ext uri="{FF2B5EF4-FFF2-40B4-BE49-F238E27FC236}">
                <a16:creationId xmlns:a16="http://schemas.microsoft.com/office/drawing/2014/main" id="{0C54C054-54DE-4B9C-B593-3AC03369FCF3}"/>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98D9A6A2-15E6-4611-AEA7-4914CD4E569F}" type="slidenum">
              <a:rPr lang="en-US" altLang="en-US" sz="1400">
                <a:latin typeface="Arial" panose="020B0604020202020204" pitchFamily="34" charset="0"/>
              </a:rPr>
              <a:pPr/>
              <a:t>33</a:t>
            </a:fld>
            <a:endParaRPr lang="en-US" altLang="en-US" sz="14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94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94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944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9447">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944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94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a:extLst>
              <a:ext uri="{FF2B5EF4-FFF2-40B4-BE49-F238E27FC236}">
                <a16:creationId xmlns:a16="http://schemas.microsoft.com/office/drawing/2014/main" id="{271768FD-F121-4B6B-9BE4-8C65EF2F5665}"/>
              </a:ext>
            </a:extLst>
          </p:cNvPr>
          <p:cNvSpPr>
            <a:spLocks noGrp="1"/>
          </p:cNvSpPr>
          <p:nvPr>
            <p:ph type="title"/>
          </p:nvPr>
        </p:nvSpPr>
        <p:spPr>
          <a:xfrm>
            <a:off x="1143000" y="228600"/>
            <a:ext cx="7772400" cy="838200"/>
          </a:xfrm>
        </p:spPr>
        <p:txBody>
          <a:bodyPr/>
          <a:lstStyle/>
          <a:p>
            <a:pPr>
              <a:lnSpc>
                <a:spcPct val="90000"/>
              </a:lnSpc>
            </a:pPr>
            <a:r>
              <a:rPr lang="en-US" altLang="en-US"/>
              <a:t>Practice calculating Kappa</a:t>
            </a:r>
          </a:p>
        </p:txBody>
      </p:sp>
      <p:sp>
        <p:nvSpPr>
          <p:cNvPr id="81922" name="Content Placeholder 2">
            <a:extLst>
              <a:ext uri="{FF2B5EF4-FFF2-40B4-BE49-F238E27FC236}">
                <a16:creationId xmlns:a16="http://schemas.microsoft.com/office/drawing/2014/main" id="{65736F1C-3C26-4B34-8B2E-9577E4DF71CC}"/>
              </a:ext>
            </a:extLst>
          </p:cNvPr>
          <p:cNvSpPr>
            <a:spLocks noGrp="1"/>
          </p:cNvSpPr>
          <p:nvPr>
            <p:ph idx="1"/>
          </p:nvPr>
        </p:nvSpPr>
        <p:spPr>
          <a:xfrm>
            <a:off x="1066800" y="1371600"/>
            <a:ext cx="7696200" cy="2133600"/>
          </a:xfrm>
        </p:spPr>
        <p:txBody>
          <a:bodyPr/>
          <a:lstStyle/>
          <a:p>
            <a:pPr>
              <a:lnSpc>
                <a:spcPct val="90000"/>
              </a:lnSpc>
            </a:pPr>
            <a:r>
              <a:rPr lang="en-US" altLang="en-US"/>
              <a:t>Observed = 90%, Expected = 80%: K =</a:t>
            </a:r>
          </a:p>
          <a:p>
            <a:pPr>
              <a:lnSpc>
                <a:spcPct val="90000"/>
              </a:lnSpc>
            </a:pPr>
            <a:r>
              <a:rPr lang="en-US" altLang="en-US"/>
              <a:t>Observed = 70%, Expected = 60%: K =</a:t>
            </a:r>
          </a:p>
          <a:p>
            <a:pPr>
              <a:lnSpc>
                <a:spcPct val="90000"/>
              </a:lnSpc>
            </a:pPr>
            <a:r>
              <a:rPr lang="en-US" altLang="en-US"/>
              <a:t>Observed = 60%, Expected = 70%: K =</a:t>
            </a:r>
          </a:p>
        </p:txBody>
      </p:sp>
      <p:sp>
        <p:nvSpPr>
          <p:cNvPr id="81923" name="Slide Number Placeholder 3">
            <a:extLst>
              <a:ext uri="{FF2B5EF4-FFF2-40B4-BE49-F238E27FC236}">
                <a16:creationId xmlns:a16="http://schemas.microsoft.com/office/drawing/2014/main" id="{D9A30E21-2523-4D76-9DA6-1753CE9DB828}"/>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F85404B-92E0-46F4-B630-6E78514DA4C3}" type="slidenum">
              <a:rPr lang="en-US" altLang="en-US" sz="1400">
                <a:latin typeface="Arial" panose="020B0604020202020204" pitchFamily="34" charset="0"/>
              </a:rPr>
              <a:pPr/>
              <a:t>34</a:t>
            </a:fld>
            <a:endParaRPr lang="en-US" altLang="en-US" sz="1400">
              <a:latin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CF54535D-D663-4ACD-B8BB-20C057A52AD9}"/>
              </a:ext>
            </a:extLst>
          </p:cNvPr>
          <p:cNvSpPr>
            <a:spLocks noGrp="1" noChangeArrowheads="1"/>
          </p:cNvSpPr>
          <p:nvPr>
            <p:ph type="title"/>
          </p:nvPr>
        </p:nvSpPr>
        <p:spPr/>
        <p:txBody>
          <a:bodyPr/>
          <a:lstStyle/>
          <a:p>
            <a:r>
              <a:rPr lang="en-US" altLang="en-US" sz="4000"/>
              <a:t>Calculation of Expected Agreement from Marginals</a:t>
            </a:r>
          </a:p>
        </p:txBody>
      </p:sp>
      <p:graphicFrame>
        <p:nvGraphicFramePr>
          <p:cNvPr id="82946" name="Object 2">
            <a:extLst>
              <a:ext uri="{FF2B5EF4-FFF2-40B4-BE49-F238E27FC236}">
                <a16:creationId xmlns:a16="http://schemas.microsoft.com/office/drawing/2014/main" id="{48CD919F-51D2-429A-B482-96DA19A77DB6}"/>
              </a:ext>
            </a:extLst>
          </p:cNvPr>
          <p:cNvGraphicFramePr>
            <a:graphicFrameLocks noGrp="1" noChangeAspect="1"/>
          </p:cNvGraphicFramePr>
          <p:nvPr>
            <p:ph idx="1"/>
          </p:nvPr>
        </p:nvGraphicFramePr>
        <p:xfrm>
          <a:off x="1143000" y="1828800"/>
          <a:ext cx="7696200" cy="3362325"/>
        </p:xfrm>
        <a:graphic>
          <a:graphicData uri="http://schemas.openxmlformats.org/presentationml/2006/ole">
            <mc:AlternateContent xmlns:mc="http://schemas.openxmlformats.org/markup-compatibility/2006">
              <mc:Choice xmlns:v="urn:schemas-microsoft-com:vml" Requires="v">
                <p:oleObj spid="_x0000_s83037" name="Worksheet" r:id="rId4" imgW="3416300" imgH="1498600" progId="Excel.Sheet.8">
                  <p:embed/>
                </p:oleObj>
              </mc:Choice>
              <mc:Fallback>
                <p:oleObj name="Worksheet" r:id="rId4" imgW="3416300" imgH="14986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828800"/>
                        <a:ext cx="7696200" cy="336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82947" name="Slide Number Placeholder 4">
            <a:extLst>
              <a:ext uri="{FF2B5EF4-FFF2-40B4-BE49-F238E27FC236}">
                <a16:creationId xmlns:a16="http://schemas.microsoft.com/office/drawing/2014/main" id="{9D363990-96E8-4156-B1B9-35C1BA6BF332}"/>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8906D278-0B29-4D4C-877C-C1B2B2DCA600}" type="slidenum">
              <a:rPr lang="en-US" altLang="en-US" sz="1400">
                <a:latin typeface="Arial" panose="020B0604020202020204" pitchFamily="34" charset="0"/>
              </a:rPr>
              <a:pPr/>
              <a:t>35</a:t>
            </a:fld>
            <a:endParaRPr lang="en-US" altLang="en-US" sz="1400">
              <a:latin typeface="Arial" panose="020B0604020202020204" pitchFamily="34" charset="0"/>
            </a:endParaRPr>
          </a:p>
        </p:txBody>
      </p:sp>
      <p:sp>
        <p:nvSpPr>
          <p:cNvPr id="6" name="TextBox 5">
            <a:extLst>
              <a:ext uri="{FF2B5EF4-FFF2-40B4-BE49-F238E27FC236}">
                <a16:creationId xmlns:a16="http://schemas.microsoft.com/office/drawing/2014/main" id="{27E6539B-1E45-4332-9665-00EADEF83B85}"/>
              </a:ext>
            </a:extLst>
          </p:cNvPr>
          <p:cNvSpPr txBox="1">
            <a:spLocks noChangeArrowheads="1"/>
          </p:cNvSpPr>
          <p:nvPr/>
        </p:nvSpPr>
        <p:spPr bwMode="auto">
          <a:xfrm>
            <a:off x="3581400" y="2895600"/>
            <a:ext cx="1905000"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2000">
                <a:solidFill>
                  <a:srgbClr val="FF0000"/>
                </a:solidFill>
              </a:rPr>
              <a:t>35×30/100 = </a:t>
            </a:r>
            <a:r>
              <a:rPr lang="en-US" altLang="en-US">
                <a:solidFill>
                  <a:srgbClr val="FF0000"/>
                </a:solidFill>
              </a:rPr>
              <a:t>10.5 </a:t>
            </a:r>
          </a:p>
        </p:txBody>
      </p:sp>
      <p:sp>
        <p:nvSpPr>
          <p:cNvPr id="7" name="TextBox 6">
            <a:extLst>
              <a:ext uri="{FF2B5EF4-FFF2-40B4-BE49-F238E27FC236}">
                <a16:creationId xmlns:a16="http://schemas.microsoft.com/office/drawing/2014/main" id="{BBFDDD35-4EAF-4F1A-BA18-CB1957E3302F}"/>
              </a:ext>
            </a:extLst>
          </p:cNvPr>
          <p:cNvSpPr txBox="1">
            <a:spLocks noChangeArrowheads="1"/>
          </p:cNvSpPr>
          <p:nvPr/>
        </p:nvSpPr>
        <p:spPr bwMode="auto">
          <a:xfrm>
            <a:off x="5181600" y="3657600"/>
            <a:ext cx="1905000"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2000">
                <a:solidFill>
                  <a:srgbClr val="FF0000"/>
                </a:solidFill>
              </a:rPr>
              <a:t>65×70/100 = </a:t>
            </a:r>
            <a:r>
              <a:rPr lang="en-US" altLang="en-US">
                <a:solidFill>
                  <a:srgbClr val="FF0000"/>
                </a:solidFill>
              </a:rPr>
              <a:t>45.5 </a:t>
            </a:r>
          </a:p>
        </p:txBody>
      </p:sp>
      <p:sp>
        <p:nvSpPr>
          <p:cNvPr id="8" name="Text Placeholder 7">
            <a:extLst>
              <a:ext uri="{FF2B5EF4-FFF2-40B4-BE49-F238E27FC236}">
                <a16:creationId xmlns:a16="http://schemas.microsoft.com/office/drawing/2014/main" id="{BF114D57-1D43-40DD-88AF-D5F46F44805F}"/>
              </a:ext>
            </a:extLst>
          </p:cNvPr>
          <p:cNvSpPr>
            <a:spLocks noGrp="1"/>
          </p:cNvSpPr>
          <p:nvPr>
            <p:ph type="body" idx="4294967295"/>
          </p:nvPr>
        </p:nvSpPr>
        <p:spPr>
          <a:xfrm>
            <a:off x="1066800" y="1828800"/>
            <a:ext cx="7772400" cy="4114800"/>
          </a:xfrm>
        </p:spPr>
        <p:txBody>
          <a:bodyPr/>
          <a:lstStyle/>
          <a:p>
            <a:endParaRPr lang="en-US" altLang="en-US"/>
          </a:p>
          <a:p>
            <a:pPr>
              <a:buFont typeface="Monotype Sorts" charset="2"/>
              <a:buNone/>
            </a:pPr>
            <a:endParaRPr lang="en-US" altLang="en-US"/>
          </a:p>
          <a:p>
            <a:pPr>
              <a:buFont typeface="Monotype Sorts" charset="2"/>
              <a:buNone/>
            </a:pPr>
            <a:endParaRPr lang="en-US" altLang="en-US"/>
          </a:p>
          <a:p>
            <a:endParaRPr lang="en-US" altLang="en-US"/>
          </a:p>
          <a:p>
            <a:endParaRPr lang="en-US" altLang="en-US"/>
          </a:p>
          <a:p>
            <a:pPr>
              <a:buFont typeface="Monotype Sorts" charset="2"/>
              <a:buNone/>
            </a:pPr>
            <a:endParaRPr lang="en-US" altLang="en-US"/>
          </a:p>
          <a:p>
            <a:r>
              <a:rPr lang="en-US" altLang="en-US" u="sng"/>
              <a:t>Row total × Column total</a:t>
            </a:r>
            <a:br>
              <a:rPr lang="en-US" altLang="en-US"/>
            </a:br>
            <a:r>
              <a:rPr lang="en-US" altLang="en-US"/>
              <a:t>		 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a:extLst>
              <a:ext uri="{FF2B5EF4-FFF2-40B4-BE49-F238E27FC236}">
                <a16:creationId xmlns:a16="http://schemas.microsoft.com/office/drawing/2014/main" id="{B03DF2B5-F1B4-41DB-967E-3591F7DB0823}"/>
              </a:ext>
            </a:extLst>
          </p:cNvPr>
          <p:cNvSpPr>
            <a:spLocks noGrp="1" noChangeArrowheads="1"/>
          </p:cNvSpPr>
          <p:nvPr>
            <p:ph type="title"/>
          </p:nvPr>
        </p:nvSpPr>
        <p:spPr>
          <a:xfrm>
            <a:off x="1066800" y="228600"/>
            <a:ext cx="7772400" cy="1143000"/>
          </a:xfrm>
        </p:spPr>
        <p:txBody>
          <a:bodyPr/>
          <a:lstStyle/>
          <a:p>
            <a:r>
              <a:rPr lang="en-US" altLang="en-US" sz="3600"/>
              <a:t>Why does multiplying row total by column total and dividing by N give you the expected agreement?</a:t>
            </a:r>
          </a:p>
        </p:txBody>
      </p:sp>
      <p:sp>
        <p:nvSpPr>
          <p:cNvPr id="84994" name="Content Placeholder 2">
            <a:extLst>
              <a:ext uri="{FF2B5EF4-FFF2-40B4-BE49-F238E27FC236}">
                <a16:creationId xmlns:a16="http://schemas.microsoft.com/office/drawing/2014/main" id="{4BA44DE9-AD52-46A3-BA28-1F5B82B1B1B4}"/>
              </a:ext>
            </a:extLst>
          </p:cNvPr>
          <p:cNvSpPr>
            <a:spLocks noGrp="1"/>
          </p:cNvSpPr>
          <p:nvPr>
            <p:ph idx="1"/>
          </p:nvPr>
        </p:nvSpPr>
        <p:spPr>
          <a:xfrm>
            <a:off x="1143000" y="1828800"/>
            <a:ext cx="7772400" cy="4114800"/>
          </a:xfrm>
        </p:spPr>
        <p:txBody>
          <a:bodyPr/>
          <a:lstStyle/>
          <a:p>
            <a:r>
              <a:rPr lang="en-US" altLang="en-US" sz="2800" dirty="0"/>
              <a:t>It’</a:t>
            </a:r>
            <a:r>
              <a:rPr lang="en-US" altLang="ja-JP" sz="2800" dirty="0"/>
              <a:t>s really (Row total/N) x (Column total/N) x N, but 1 set of N</a:t>
            </a:r>
            <a:r>
              <a:rPr lang="ja-JP" altLang="en-US" sz="2800" dirty="0"/>
              <a:t>’</a:t>
            </a:r>
            <a:r>
              <a:rPr lang="en-US" altLang="ja-JP" sz="2800" dirty="0"/>
              <a:t>s cancels out.</a:t>
            </a:r>
          </a:p>
          <a:p>
            <a:r>
              <a:rPr lang="en-US" altLang="en-US" sz="2800" dirty="0"/>
              <a:t>Example: if A thinks 35% of patients have a murmur and B thinks 30% do, then by chance alone we’</a:t>
            </a:r>
            <a:r>
              <a:rPr lang="en-US" altLang="ja-JP" sz="2800" dirty="0"/>
              <a:t>d expect them both to agree that a murmur was present 35% x 30% =10.5% of the time.  If total N= 100, this would be 10.5 patients.</a:t>
            </a:r>
            <a:endParaRPr lang="en-US" altLang="en-US" sz="2800" dirty="0"/>
          </a:p>
        </p:txBody>
      </p:sp>
      <p:sp>
        <p:nvSpPr>
          <p:cNvPr id="84995" name="Slide Number Placeholder 4">
            <a:extLst>
              <a:ext uri="{FF2B5EF4-FFF2-40B4-BE49-F238E27FC236}">
                <a16:creationId xmlns:a16="http://schemas.microsoft.com/office/drawing/2014/main" id="{4999E4D8-8CF0-4972-BD6E-B9C062532479}"/>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8738F036-50DD-431F-A205-1FC8C4CD415C}" type="slidenum">
              <a:rPr lang="en-US" altLang="en-US" sz="1400">
                <a:latin typeface="Arial" panose="020B0604020202020204" pitchFamily="34" charset="0"/>
              </a:rPr>
              <a:pPr/>
              <a:t>36</a:t>
            </a:fld>
            <a:endParaRPr lang="en-US" altLang="en-US" sz="1400">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96CBCBFF-790D-4CD5-9034-6FA58D249D8B}"/>
              </a:ext>
            </a:extLst>
          </p:cNvPr>
          <p:cNvSpPr>
            <a:spLocks noGrp="1"/>
          </p:cNvSpPr>
          <p:nvPr>
            <p:ph type="title"/>
          </p:nvPr>
        </p:nvSpPr>
        <p:spPr/>
        <p:txBody>
          <a:bodyPr/>
          <a:lstStyle/>
          <a:p>
            <a:r>
              <a:rPr lang="en-US" altLang="en-US" sz="3600"/>
              <a:t>Why does multiplying row total by column total and dividing by N give you the expected agreement?</a:t>
            </a:r>
            <a:endParaRPr lang="en-US" altLang="en-US"/>
          </a:p>
        </p:txBody>
      </p:sp>
      <p:sp>
        <p:nvSpPr>
          <p:cNvPr id="87042" name="Content Placeholder 2">
            <a:extLst>
              <a:ext uri="{FF2B5EF4-FFF2-40B4-BE49-F238E27FC236}">
                <a16:creationId xmlns:a16="http://schemas.microsoft.com/office/drawing/2014/main" id="{BDFDB069-8714-4E78-B463-9C5AF929B7FC}"/>
              </a:ext>
            </a:extLst>
          </p:cNvPr>
          <p:cNvSpPr>
            <a:spLocks noGrp="1"/>
          </p:cNvSpPr>
          <p:nvPr>
            <p:ph idx="1"/>
          </p:nvPr>
        </p:nvSpPr>
        <p:spPr/>
        <p:txBody>
          <a:bodyPr/>
          <a:lstStyle/>
          <a:p>
            <a:r>
              <a:rPr lang="en-US" altLang="en-US" sz="2800"/>
              <a:t>If P(A) and P(B) are independent, then P(A and B)=P(A) x P(B).</a:t>
            </a:r>
          </a:p>
          <a:p>
            <a:r>
              <a:rPr lang="en-US" altLang="en-US" sz="2800"/>
              <a:t>The R</a:t>
            </a:r>
            <a:r>
              <a:rPr lang="en-US" altLang="en-US" sz="2800" baseline="-25000"/>
              <a:t>i</a:t>
            </a:r>
            <a:r>
              <a:rPr lang="en-US" altLang="en-US" sz="2800"/>
              <a:t>/N and C</a:t>
            </a:r>
            <a:r>
              <a:rPr lang="en-US" altLang="en-US" sz="2800" baseline="-25000"/>
              <a:t>j</a:t>
            </a:r>
            <a:r>
              <a:rPr lang="en-US" altLang="en-US" sz="2800"/>
              <a:t>/N are probability estimates</a:t>
            </a:r>
          </a:p>
          <a:p>
            <a:r>
              <a:rPr lang="en-US" altLang="en-US" sz="2800"/>
              <a:t>So by chance alone the estimated probability of a subject being in cell</a:t>
            </a:r>
            <a:r>
              <a:rPr lang="en-US" altLang="en-US" sz="2800" baseline="-25000"/>
              <a:t>ij</a:t>
            </a:r>
            <a:r>
              <a:rPr lang="en-US" altLang="en-US" sz="2800"/>
              <a:t> is R</a:t>
            </a:r>
            <a:r>
              <a:rPr lang="en-US" altLang="en-US" sz="2800" baseline="-25000"/>
              <a:t>i</a:t>
            </a:r>
            <a:r>
              <a:rPr lang="en-US" altLang="en-US" sz="2800"/>
              <a:t>/N × C</a:t>
            </a:r>
            <a:r>
              <a:rPr lang="en-US" altLang="en-US" sz="2800" baseline="-25000"/>
              <a:t>j</a:t>
            </a:r>
            <a:r>
              <a:rPr lang="en-US" altLang="en-US" sz="2800"/>
              <a:t>/N</a:t>
            </a:r>
          </a:p>
          <a:p>
            <a:r>
              <a:rPr lang="en-US" altLang="en-US" sz="2800"/>
              <a:t>This probability times the total N gives the expected number in each cell: </a:t>
            </a:r>
            <a:br>
              <a:rPr lang="en-US" altLang="en-US" sz="2800"/>
            </a:br>
            <a:r>
              <a:rPr lang="en-US" altLang="en-US" sz="2800"/>
              <a:t>R</a:t>
            </a:r>
            <a:r>
              <a:rPr lang="en-US" altLang="en-US" sz="2800" baseline="-25000"/>
              <a:t>i  </a:t>
            </a:r>
            <a:r>
              <a:rPr lang="en-US" altLang="en-US" sz="2800"/>
              <a:t>× C</a:t>
            </a:r>
            <a:r>
              <a:rPr lang="en-US" altLang="en-US" sz="2800" baseline="-25000"/>
              <a:t>j</a:t>
            </a:r>
            <a:r>
              <a:rPr lang="en-US" altLang="en-US" sz="2800"/>
              <a:t>/N </a:t>
            </a:r>
            <a:br>
              <a:rPr lang="en-US" altLang="en-US" sz="4000"/>
            </a:br>
            <a:endParaRPr lang="en-US" altLang="en-US"/>
          </a:p>
        </p:txBody>
      </p:sp>
      <p:sp>
        <p:nvSpPr>
          <p:cNvPr id="87043" name="Slide Number Placeholder 3">
            <a:extLst>
              <a:ext uri="{FF2B5EF4-FFF2-40B4-BE49-F238E27FC236}">
                <a16:creationId xmlns:a16="http://schemas.microsoft.com/office/drawing/2014/main" id="{EBEB3281-D626-4C0A-BA73-27EFA5E1B5C8}"/>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23B96FE-E6D7-4C69-8D5F-EEC1A50571D4}" type="slidenum">
              <a:rPr lang="en-US" altLang="en-US" sz="1400">
                <a:latin typeface="Arial" panose="020B0604020202020204" pitchFamily="34" charset="0"/>
              </a:rPr>
              <a:pPr/>
              <a:t>37</a:t>
            </a:fld>
            <a:endParaRPr lang="en-US" altLang="en-US" sz="1400">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a:extLst>
              <a:ext uri="{FF2B5EF4-FFF2-40B4-BE49-F238E27FC236}">
                <a16:creationId xmlns:a16="http://schemas.microsoft.com/office/drawing/2014/main" id="{BD082549-3D94-4C22-A310-8BD06C752D44}"/>
              </a:ext>
            </a:extLst>
          </p:cNvPr>
          <p:cNvSpPr>
            <a:spLocks noGrp="1" noChangeArrowheads="1"/>
          </p:cNvSpPr>
          <p:nvPr>
            <p:ph type="title"/>
          </p:nvPr>
        </p:nvSpPr>
        <p:spPr>
          <a:xfrm>
            <a:off x="1143000" y="0"/>
            <a:ext cx="7772400" cy="685800"/>
          </a:xfrm>
        </p:spPr>
        <p:txBody>
          <a:bodyPr/>
          <a:lstStyle/>
          <a:p>
            <a:r>
              <a:rPr lang="en-US" altLang="en-US" sz="4000"/>
              <a:t>Calculation of Kappa</a:t>
            </a:r>
          </a:p>
        </p:txBody>
      </p:sp>
      <p:graphicFrame>
        <p:nvGraphicFramePr>
          <p:cNvPr id="89090" name="Object 2">
            <a:extLst>
              <a:ext uri="{FF2B5EF4-FFF2-40B4-BE49-F238E27FC236}">
                <a16:creationId xmlns:a16="http://schemas.microsoft.com/office/drawing/2014/main" id="{E1B13452-9852-4DB8-8092-FB1B1BA2D123}"/>
              </a:ext>
            </a:extLst>
          </p:cNvPr>
          <p:cNvGraphicFramePr>
            <a:graphicFrameLocks noGrp="1" noChangeAspect="1"/>
          </p:cNvGraphicFramePr>
          <p:nvPr>
            <p:ph idx="1"/>
          </p:nvPr>
        </p:nvGraphicFramePr>
        <p:xfrm>
          <a:off x="1066800" y="914400"/>
          <a:ext cx="7696200" cy="3362325"/>
        </p:xfrm>
        <a:graphic>
          <a:graphicData uri="http://schemas.openxmlformats.org/presentationml/2006/ole">
            <mc:AlternateContent xmlns:mc="http://schemas.openxmlformats.org/markup-compatibility/2006">
              <mc:Choice xmlns:v="urn:schemas-microsoft-com:vml" Requires="v">
                <p:oleObj spid="_x0000_s89181" name="Worksheet" r:id="rId4" imgW="3416300" imgH="1498600" progId="Excel.Sheet.8">
                  <p:embed/>
                </p:oleObj>
              </mc:Choice>
              <mc:Fallback>
                <p:oleObj name="Worksheet" r:id="rId4" imgW="3416300" imgH="14986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914400"/>
                        <a:ext cx="7696200" cy="336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89091" name="Slide Number Placeholder 4">
            <a:extLst>
              <a:ext uri="{FF2B5EF4-FFF2-40B4-BE49-F238E27FC236}">
                <a16:creationId xmlns:a16="http://schemas.microsoft.com/office/drawing/2014/main" id="{D30F0637-04B1-48B0-917D-C761FCE32858}"/>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4531952F-DB1E-459C-89B6-A7905D92A259}" type="slidenum">
              <a:rPr lang="en-US" altLang="en-US" sz="1400">
                <a:latin typeface="Arial" panose="020B0604020202020204" pitchFamily="34" charset="0"/>
              </a:rPr>
              <a:pPr/>
              <a:t>38</a:t>
            </a:fld>
            <a:endParaRPr lang="en-US" altLang="en-US" sz="1400">
              <a:latin typeface="Arial" panose="020B0604020202020204" pitchFamily="34" charset="0"/>
            </a:endParaRPr>
          </a:p>
        </p:txBody>
      </p:sp>
      <p:sp>
        <p:nvSpPr>
          <p:cNvPr id="89092" name="TextBox 5">
            <a:extLst>
              <a:ext uri="{FF2B5EF4-FFF2-40B4-BE49-F238E27FC236}">
                <a16:creationId xmlns:a16="http://schemas.microsoft.com/office/drawing/2014/main" id="{DDE2E886-1B82-47D1-9CEC-DF8747EFB006}"/>
              </a:ext>
            </a:extLst>
          </p:cNvPr>
          <p:cNvSpPr txBox="1">
            <a:spLocks noChangeArrowheads="1"/>
          </p:cNvSpPr>
          <p:nvPr/>
        </p:nvSpPr>
        <p:spPr bwMode="auto">
          <a:xfrm>
            <a:off x="3505200" y="1981200"/>
            <a:ext cx="1905000"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2000">
                <a:solidFill>
                  <a:srgbClr val="FF0000"/>
                </a:solidFill>
              </a:rPr>
              <a:t>35×30/100 = </a:t>
            </a:r>
            <a:r>
              <a:rPr lang="en-US" altLang="en-US">
                <a:solidFill>
                  <a:srgbClr val="FF0000"/>
                </a:solidFill>
              </a:rPr>
              <a:t>10.5 </a:t>
            </a:r>
          </a:p>
        </p:txBody>
      </p:sp>
      <p:sp>
        <p:nvSpPr>
          <p:cNvPr id="89093" name="TextBox 6">
            <a:extLst>
              <a:ext uri="{FF2B5EF4-FFF2-40B4-BE49-F238E27FC236}">
                <a16:creationId xmlns:a16="http://schemas.microsoft.com/office/drawing/2014/main" id="{FD6FDB43-AE68-4048-AC0F-9AC1309A3F19}"/>
              </a:ext>
            </a:extLst>
          </p:cNvPr>
          <p:cNvSpPr txBox="1">
            <a:spLocks noChangeArrowheads="1"/>
          </p:cNvSpPr>
          <p:nvPr/>
        </p:nvSpPr>
        <p:spPr bwMode="auto">
          <a:xfrm>
            <a:off x="5105400" y="2743200"/>
            <a:ext cx="1905000"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2000">
                <a:solidFill>
                  <a:srgbClr val="FF0000"/>
                </a:solidFill>
              </a:rPr>
              <a:t>65×70/100 = </a:t>
            </a:r>
            <a:r>
              <a:rPr lang="en-US" altLang="en-US">
                <a:solidFill>
                  <a:srgbClr val="FF0000"/>
                </a:solidFill>
              </a:rPr>
              <a:t>45.5 </a:t>
            </a:r>
          </a:p>
        </p:txBody>
      </p:sp>
      <p:sp>
        <p:nvSpPr>
          <p:cNvPr id="8" name="Text Placeholder 7">
            <a:extLst>
              <a:ext uri="{FF2B5EF4-FFF2-40B4-BE49-F238E27FC236}">
                <a16:creationId xmlns:a16="http://schemas.microsoft.com/office/drawing/2014/main" id="{E03D8093-CF03-4BEC-99DD-B154FE0FEFAE}"/>
              </a:ext>
            </a:extLst>
          </p:cNvPr>
          <p:cNvSpPr>
            <a:spLocks noGrp="1"/>
          </p:cNvSpPr>
          <p:nvPr>
            <p:ph type="body" idx="4294967295"/>
          </p:nvPr>
        </p:nvSpPr>
        <p:spPr>
          <a:xfrm>
            <a:off x="990600" y="914400"/>
            <a:ext cx="7772400" cy="5791200"/>
          </a:xfrm>
        </p:spPr>
        <p:txBody>
          <a:bodyPr/>
          <a:lstStyle/>
          <a:p>
            <a:endParaRPr lang="en-US" altLang="en-US"/>
          </a:p>
          <a:p>
            <a:pPr>
              <a:buFont typeface="Monotype Sorts" charset="2"/>
              <a:buNone/>
            </a:pPr>
            <a:endParaRPr lang="en-US" altLang="en-US"/>
          </a:p>
          <a:p>
            <a:pPr>
              <a:buFont typeface="Monotype Sorts" charset="2"/>
              <a:buNone/>
            </a:pPr>
            <a:endParaRPr lang="en-US" altLang="en-US"/>
          </a:p>
          <a:p>
            <a:endParaRPr lang="en-US" altLang="en-US"/>
          </a:p>
          <a:p>
            <a:endParaRPr lang="en-US" altLang="en-US"/>
          </a:p>
          <a:p>
            <a:pPr>
              <a:buFont typeface="Monotype Sorts" charset="2"/>
              <a:buNone/>
            </a:pPr>
            <a:endParaRPr lang="en-US" altLang="en-US"/>
          </a:p>
          <a:p>
            <a:r>
              <a:rPr lang="en-US" altLang="en-US" u="sng"/>
              <a:t>Obseved - Expected</a:t>
            </a:r>
            <a:br>
              <a:rPr lang="en-US" altLang="en-US"/>
            </a:br>
            <a:r>
              <a:rPr lang="en-US" altLang="en-US"/>
              <a:t>		1- Expected</a:t>
            </a:r>
          </a:p>
          <a:p>
            <a:r>
              <a:rPr lang="en-US" altLang="en-US" u="sng"/>
              <a:t>75% – 56%</a:t>
            </a:r>
            <a:r>
              <a:rPr lang="en-US" altLang="en-US"/>
              <a:t> = 	</a:t>
            </a:r>
            <a:r>
              <a:rPr lang="en-US" altLang="en-US" u="sng"/>
              <a:t>19%</a:t>
            </a:r>
            <a:r>
              <a:rPr lang="en-US" altLang="en-US"/>
              <a:t> = 0.43 </a:t>
            </a:r>
            <a:br>
              <a:rPr lang="en-US" altLang="en-US" u="sng"/>
            </a:br>
            <a:r>
              <a:rPr lang="en-US" altLang="en-US"/>
              <a:t>1 – 56%		44%</a:t>
            </a:r>
            <a:endParaRPr lang="en-US" altLang="en-US" u="sn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Excel Demo</a:t>
            </a:r>
          </a:p>
        </p:txBody>
      </p:sp>
      <p:sp>
        <p:nvSpPr>
          <p:cNvPr id="3" name="Content Placeholder 2"/>
          <p:cNvSpPr>
            <a:spLocks noGrp="1"/>
          </p:cNvSpPr>
          <p:nvPr>
            <p:ph idx="1"/>
          </p:nvPr>
        </p:nvSpPr>
        <p:spPr/>
        <p:txBody>
          <a:bodyPr/>
          <a:lstStyle/>
          <a:p>
            <a:pPr marL="0" indent="0">
              <a:buNone/>
            </a:pPr>
            <a:r>
              <a:rPr lang="en-US" dirty="0"/>
              <a:t>Lecture1.xls</a:t>
            </a:r>
          </a:p>
        </p:txBody>
      </p:sp>
      <p:sp>
        <p:nvSpPr>
          <p:cNvPr id="4" name="Slide Number Placeholder 3"/>
          <p:cNvSpPr>
            <a:spLocks noGrp="1"/>
          </p:cNvSpPr>
          <p:nvPr>
            <p:ph type="sldNum" sz="quarter" idx="12"/>
          </p:nvPr>
        </p:nvSpPr>
        <p:spPr/>
        <p:txBody>
          <a:bodyPr/>
          <a:lstStyle/>
          <a:p>
            <a:fld id="{616E4FA0-5BB6-493E-95A6-EA89D2B23493}" type="slidenum">
              <a:rPr lang="en-US" altLang="en-US" smtClean="0"/>
              <a:pPr/>
              <a:t>39</a:t>
            </a:fld>
            <a:endParaRPr lang="en-US" altLang="en-US"/>
          </a:p>
        </p:txBody>
      </p:sp>
    </p:spTree>
    <p:extLst>
      <p:ext uri="{BB962C8B-B14F-4D97-AF65-F5344CB8AC3E}">
        <p14:creationId xmlns:p14="http://schemas.microsoft.com/office/powerpoint/2010/main" val="1827220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EB844D65-A10B-4E1E-9397-419F668CC89F}"/>
              </a:ext>
            </a:extLst>
          </p:cNvPr>
          <p:cNvSpPr>
            <a:spLocks noGrp="1" noChangeArrowheads="1"/>
          </p:cNvSpPr>
          <p:nvPr>
            <p:ph type="title"/>
          </p:nvPr>
        </p:nvSpPr>
        <p:spPr>
          <a:xfrm>
            <a:off x="1143000" y="0"/>
            <a:ext cx="7772400" cy="685800"/>
          </a:xfrm>
        </p:spPr>
        <p:txBody>
          <a:bodyPr/>
          <a:lstStyle/>
          <a:p>
            <a:r>
              <a:rPr lang="en-US" altLang="en-US"/>
              <a:t>Administrative stuff -2</a:t>
            </a:r>
          </a:p>
        </p:txBody>
      </p:sp>
      <p:sp>
        <p:nvSpPr>
          <p:cNvPr id="22530" name="Rectangle 3">
            <a:extLst>
              <a:ext uri="{FF2B5EF4-FFF2-40B4-BE49-F238E27FC236}">
                <a16:creationId xmlns:a16="http://schemas.microsoft.com/office/drawing/2014/main" id="{4E72B3BE-4D62-45D5-B2DE-E36472AA80A8}"/>
              </a:ext>
            </a:extLst>
          </p:cNvPr>
          <p:cNvSpPr>
            <a:spLocks noGrp="1" noChangeArrowheads="1"/>
          </p:cNvSpPr>
          <p:nvPr>
            <p:ph type="body" idx="1"/>
          </p:nvPr>
        </p:nvSpPr>
        <p:spPr>
          <a:xfrm>
            <a:off x="990600" y="838200"/>
            <a:ext cx="7772400" cy="4800600"/>
          </a:xfrm>
        </p:spPr>
        <p:txBody>
          <a:bodyPr/>
          <a:lstStyle/>
          <a:p>
            <a:pPr>
              <a:lnSpc>
                <a:spcPct val="80000"/>
              </a:lnSpc>
            </a:pPr>
            <a:r>
              <a:rPr lang="en-US" altLang="en-US" sz="2800" dirty="0"/>
              <a:t>Basic structure of course</a:t>
            </a:r>
          </a:p>
          <a:p>
            <a:pPr lvl="1">
              <a:lnSpc>
                <a:spcPct val="80000"/>
              </a:lnSpc>
            </a:pPr>
            <a:r>
              <a:rPr lang="en-US" altLang="en-US" sz="2400" dirty="0"/>
              <a:t>New material each week in lecture</a:t>
            </a:r>
          </a:p>
          <a:p>
            <a:pPr lvl="1">
              <a:lnSpc>
                <a:spcPct val="80000"/>
              </a:lnSpc>
            </a:pPr>
            <a:r>
              <a:rPr lang="en-US" altLang="en-US" sz="2400" dirty="0"/>
              <a:t>Read text before lecture if possible</a:t>
            </a:r>
          </a:p>
          <a:p>
            <a:pPr lvl="1">
              <a:lnSpc>
                <a:spcPct val="80000"/>
              </a:lnSpc>
            </a:pPr>
            <a:r>
              <a:rPr lang="en-US" altLang="en-US" sz="2400" dirty="0"/>
              <a:t>HW on that material due the </a:t>
            </a:r>
            <a:r>
              <a:rPr lang="en-US" altLang="en-US" sz="2400" b="1" dirty="0"/>
              <a:t>following </a:t>
            </a:r>
            <a:r>
              <a:rPr lang="en-US" altLang="en-US" sz="2400" dirty="0"/>
              <a:t>week in section− bring PAPER copy</a:t>
            </a:r>
          </a:p>
          <a:p>
            <a:pPr lvl="1">
              <a:lnSpc>
                <a:spcPct val="80000"/>
              </a:lnSpc>
            </a:pPr>
            <a:r>
              <a:rPr lang="en-US" altLang="en-US" sz="2400" dirty="0"/>
              <a:t>Exceptions:</a:t>
            </a:r>
          </a:p>
          <a:p>
            <a:pPr lvl="2">
              <a:lnSpc>
                <a:spcPct val="80000"/>
              </a:lnSpc>
            </a:pPr>
            <a:r>
              <a:rPr lang="en-US" altLang="en-US" dirty="0"/>
              <a:t>No class on Thanksgiving (11/22)</a:t>
            </a:r>
          </a:p>
          <a:p>
            <a:pPr lvl="2">
              <a:lnSpc>
                <a:spcPct val="80000"/>
              </a:lnSpc>
            </a:pPr>
            <a:r>
              <a:rPr lang="en-US" altLang="en-US" dirty="0"/>
              <a:t>Penultimate class (11/19) – (Cognitive heuristics and biases, course review): no HW assigned on Chapter 12</a:t>
            </a:r>
          </a:p>
          <a:p>
            <a:pPr lvl="2">
              <a:lnSpc>
                <a:spcPct val="80000"/>
              </a:lnSpc>
            </a:pPr>
            <a:r>
              <a:rPr lang="en-US" altLang="en-US" dirty="0"/>
              <a:t>We will post the final no later than </a:t>
            </a:r>
            <a:r>
              <a:rPr lang="en-US" altLang="en-US" b="1" dirty="0"/>
              <a:t>6:00 pm Thursday 11/29, due 8:30 am 12/6.</a:t>
            </a:r>
          </a:p>
          <a:p>
            <a:pPr lvl="2">
              <a:lnSpc>
                <a:spcPct val="80000"/>
              </a:lnSpc>
            </a:pPr>
            <a:r>
              <a:rPr lang="en-US" altLang="en-US" dirty="0"/>
              <a:t>Last large group meeting 12/6: review of take-home exam; no section 12/6</a:t>
            </a:r>
          </a:p>
          <a:p>
            <a:pPr>
              <a:lnSpc>
                <a:spcPct val="80000"/>
              </a:lnSpc>
            </a:pPr>
            <a:r>
              <a:rPr lang="en-US" altLang="en-US" sz="2800" dirty="0"/>
              <a:t>Lecture recordings should be available later the day given.</a:t>
            </a:r>
          </a:p>
        </p:txBody>
      </p:sp>
      <p:sp>
        <p:nvSpPr>
          <p:cNvPr id="22531" name="Slide Number Placeholder 3">
            <a:extLst>
              <a:ext uri="{FF2B5EF4-FFF2-40B4-BE49-F238E27FC236}">
                <a16:creationId xmlns:a16="http://schemas.microsoft.com/office/drawing/2014/main" id="{86F06BC6-CF24-4A2E-A2D9-A233F50D7225}"/>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C80939B-0BDC-4B6C-B67E-CBAD39637F5C}" type="slidenum">
              <a:rPr lang="en-US" altLang="en-US" sz="1400">
                <a:latin typeface="Arial" panose="020B0604020202020204" pitchFamily="34" charset="0"/>
              </a:rPr>
              <a:pPr/>
              <a:t>4</a:t>
            </a:fld>
            <a:endParaRPr lang="en-US" altLang="en-US" sz="1400">
              <a:latin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Page Demo</a:t>
            </a:r>
          </a:p>
        </p:txBody>
      </p:sp>
      <p:sp>
        <p:nvSpPr>
          <p:cNvPr id="3" name="Content Placeholder 2"/>
          <p:cNvSpPr>
            <a:spLocks noGrp="1"/>
          </p:cNvSpPr>
          <p:nvPr>
            <p:ph idx="1"/>
          </p:nvPr>
        </p:nvSpPr>
        <p:spPr/>
        <p:txBody>
          <a:bodyPr/>
          <a:lstStyle/>
          <a:p>
            <a:pPr marL="0" indent="0">
              <a:buNone/>
            </a:pPr>
            <a:r>
              <a:rPr lang="en-US" sz="2800" dirty="0">
                <a:hlinkClick r:id="rId2"/>
              </a:rPr>
              <a:t>https://www.graphpad.com/quickcalcs/kappa2/</a:t>
            </a:r>
            <a:endParaRPr lang="en-US" sz="2800" dirty="0"/>
          </a:p>
          <a:p>
            <a:pPr marL="0" indent="0">
              <a:buNone/>
            </a:pPr>
            <a:endParaRPr lang="en-US" sz="2800" dirty="0"/>
          </a:p>
        </p:txBody>
      </p:sp>
      <p:sp>
        <p:nvSpPr>
          <p:cNvPr id="4" name="Slide Number Placeholder 3"/>
          <p:cNvSpPr>
            <a:spLocks noGrp="1"/>
          </p:cNvSpPr>
          <p:nvPr>
            <p:ph type="sldNum" sz="quarter" idx="12"/>
          </p:nvPr>
        </p:nvSpPr>
        <p:spPr/>
        <p:txBody>
          <a:bodyPr/>
          <a:lstStyle/>
          <a:p>
            <a:fld id="{616E4FA0-5BB6-493E-95A6-EA89D2B23493}" type="slidenum">
              <a:rPr lang="en-US" altLang="en-US" smtClean="0"/>
              <a:pPr/>
              <a:t>40</a:t>
            </a:fld>
            <a:endParaRPr lang="en-US" altLang="en-US"/>
          </a:p>
        </p:txBody>
      </p:sp>
    </p:spTree>
    <p:extLst>
      <p:ext uri="{BB962C8B-B14F-4D97-AF65-F5344CB8AC3E}">
        <p14:creationId xmlns:p14="http://schemas.microsoft.com/office/powerpoint/2010/main" val="1478132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a:extLst>
              <a:ext uri="{FF2B5EF4-FFF2-40B4-BE49-F238E27FC236}">
                <a16:creationId xmlns:a16="http://schemas.microsoft.com/office/drawing/2014/main" id="{B5F51FE1-F787-41D4-BD4C-86963DCB99AE}"/>
              </a:ext>
            </a:extLst>
          </p:cNvPr>
          <p:cNvSpPr>
            <a:spLocks noGrp="1" noChangeArrowheads="1"/>
          </p:cNvSpPr>
          <p:nvPr>
            <p:ph type="title"/>
          </p:nvPr>
        </p:nvSpPr>
        <p:spPr/>
        <p:txBody>
          <a:bodyPr/>
          <a:lstStyle/>
          <a:p>
            <a:r>
              <a:rPr lang="en-US" altLang="en-US" sz="3600"/>
              <a:t>Kappa for variables with more than two values</a:t>
            </a:r>
          </a:p>
        </p:txBody>
      </p:sp>
      <p:sp>
        <p:nvSpPr>
          <p:cNvPr id="91138" name="Rectangle 3">
            <a:extLst>
              <a:ext uri="{FF2B5EF4-FFF2-40B4-BE49-F238E27FC236}">
                <a16:creationId xmlns:a16="http://schemas.microsoft.com/office/drawing/2014/main" id="{AEFE5ED1-BA2E-467A-9037-699ADB5EBC9A}"/>
              </a:ext>
            </a:extLst>
          </p:cNvPr>
          <p:cNvSpPr>
            <a:spLocks noGrp="1" noChangeArrowheads="1"/>
          </p:cNvSpPr>
          <p:nvPr>
            <p:ph type="body" idx="1"/>
          </p:nvPr>
        </p:nvSpPr>
        <p:spPr/>
        <p:txBody>
          <a:bodyPr/>
          <a:lstStyle/>
          <a:p>
            <a:r>
              <a:rPr lang="en-US" altLang="en-US" sz="2800"/>
              <a:t>Calculate observed and expected agreement the same way</a:t>
            </a:r>
          </a:p>
          <a:p>
            <a:r>
              <a:rPr lang="en-US" altLang="en-US" sz="2800"/>
              <a:t>Calculate Kappa the same way</a:t>
            </a:r>
          </a:p>
          <a:p>
            <a:r>
              <a:rPr lang="en-US" altLang="en-US" sz="2800"/>
              <a:t>If the variable is </a:t>
            </a:r>
            <a:r>
              <a:rPr lang="en-US" altLang="en-US" sz="2800" i="1"/>
              <a:t>ordinal</a:t>
            </a:r>
            <a:r>
              <a:rPr lang="en-US" altLang="en-US" sz="2800"/>
              <a:t> use </a:t>
            </a:r>
            <a:r>
              <a:rPr lang="en-US" altLang="en-US" sz="2800" i="1"/>
              <a:t>weighted kappa</a:t>
            </a:r>
            <a:endParaRPr lang="en-US" altLang="en-US" sz="2800"/>
          </a:p>
        </p:txBody>
      </p:sp>
      <p:sp>
        <p:nvSpPr>
          <p:cNvPr id="91139" name="Slide Number Placeholder 3">
            <a:extLst>
              <a:ext uri="{FF2B5EF4-FFF2-40B4-BE49-F238E27FC236}">
                <a16:creationId xmlns:a16="http://schemas.microsoft.com/office/drawing/2014/main" id="{5F64349F-F90E-49AC-90DC-F72E83723D3F}"/>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408FFA4B-3B61-4F45-A527-CC4525F9EDDD}" type="slidenum">
              <a:rPr lang="en-US" altLang="en-US" sz="1400">
                <a:latin typeface="Arial" panose="020B0604020202020204" pitchFamily="34" charset="0"/>
              </a:rPr>
              <a:pPr/>
              <a:t>41</a:t>
            </a:fld>
            <a:endParaRPr lang="en-US" altLang="en-US" sz="1400">
              <a:latin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a:extLst>
              <a:ext uri="{FF2B5EF4-FFF2-40B4-BE49-F238E27FC236}">
                <a16:creationId xmlns:a16="http://schemas.microsoft.com/office/drawing/2014/main" id="{1ED88159-649B-46B6-B061-79F24E5A6578}"/>
              </a:ext>
            </a:extLst>
          </p:cNvPr>
          <p:cNvSpPr>
            <a:spLocks noGrp="1" noChangeArrowheads="1"/>
          </p:cNvSpPr>
          <p:nvPr>
            <p:ph type="title"/>
          </p:nvPr>
        </p:nvSpPr>
        <p:spPr/>
        <p:txBody>
          <a:bodyPr/>
          <a:lstStyle/>
          <a:p>
            <a:r>
              <a:rPr lang="en-US" altLang="en-US"/>
              <a:t>GCS Eye opening- Observed</a:t>
            </a:r>
          </a:p>
        </p:txBody>
      </p:sp>
      <p:graphicFrame>
        <p:nvGraphicFramePr>
          <p:cNvPr id="95234" name="Object 2">
            <a:extLst>
              <a:ext uri="{FF2B5EF4-FFF2-40B4-BE49-F238E27FC236}">
                <a16:creationId xmlns:a16="http://schemas.microsoft.com/office/drawing/2014/main" id="{844D68CB-576C-4210-A20F-A7DFCF0C3857}"/>
              </a:ext>
            </a:extLst>
          </p:cNvPr>
          <p:cNvGraphicFramePr>
            <a:graphicFrameLocks noGrp="1" noChangeAspect="1"/>
          </p:cNvGraphicFramePr>
          <p:nvPr>
            <p:ph idx="1"/>
          </p:nvPr>
        </p:nvGraphicFramePr>
        <p:xfrm>
          <a:off x="1143000" y="2171700"/>
          <a:ext cx="7772400" cy="2035175"/>
        </p:xfrm>
        <a:graphic>
          <a:graphicData uri="http://schemas.openxmlformats.org/presentationml/2006/ole">
            <mc:AlternateContent xmlns:mc="http://schemas.openxmlformats.org/markup-compatibility/2006">
              <mc:Choice xmlns:v="urn:schemas-microsoft-com:vml" Requires="v">
                <p:oleObj spid="_x0000_s95322" name="Worksheet" r:id="rId4" imgW="20368254" imgH="5333333" progId="Excel.Sheet.8">
                  <p:embed/>
                </p:oleObj>
              </mc:Choice>
              <mc:Fallback>
                <p:oleObj name="Worksheet" r:id="rId4" imgW="20368254" imgH="5333333"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171700"/>
                        <a:ext cx="7772400" cy="203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95235" name="Slide Number Placeholder 3">
            <a:extLst>
              <a:ext uri="{FF2B5EF4-FFF2-40B4-BE49-F238E27FC236}">
                <a16:creationId xmlns:a16="http://schemas.microsoft.com/office/drawing/2014/main" id="{32F2F87E-550A-4BA8-9F1C-348BD13A0423}"/>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AEC4C89-8D0F-4FF1-BA40-20A4B4CFB697}" type="slidenum">
              <a:rPr lang="en-US" altLang="en-US" sz="1400">
                <a:latin typeface="Arial" panose="020B0604020202020204" pitchFamily="34" charset="0"/>
              </a:rPr>
              <a:pPr/>
              <a:t>42</a:t>
            </a:fld>
            <a:endParaRPr lang="en-US" altLang="en-US" sz="1400">
              <a:latin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123E748F-D86E-4B77-AF18-77FE0AA2AF53}"/>
              </a:ext>
            </a:extLst>
          </p:cNvPr>
          <p:cNvSpPr>
            <a:spLocks noGrp="1" noChangeArrowheads="1"/>
          </p:cNvSpPr>
          <p:nvPr>
            <p:ph type="title"/>
          </p:nvPr>
        </p:nvSpPr>
        <p:spPr/>
        <p:txBody>
          <a:bodyPr/>
          <a:lstStyle/>
          <a:p>
            <a:r>
              <a:rPr lang="en-US" altLang="en-US"/>
              <a:t>Eye Opening: Expected</a:t>
            </a:r>
          </a:p>
        </p:txBody>
      </p:sp>
      <p:graphicFrame>
        <p:nvGraphicFramePr>
          <p:cNvPr id="171012" name="Object 2">
            <a:extLst>
              <a:ext uri="{FF2B5EF4-FFF2-40B4-BE49-F238E27FC236}">
                <a16:creationId xmlns:a16="http://schemas.microsoft.com/office/drawing/2014/main" id="{A49F49EC-2805-4F48-9C83-F7F14FB100DA}"/>
              </a:ext>
            </a:extLst>
          </p:cNvPr>
          <p:cNvGraphicFramePr>
            <a:graphicFrameLocks noGrp="1" noChangeAspect="1"/>
          </p:cNvGraphicFramePr>
          <p:nvPr>
            <p:ph idx="1"/>
            <p:extLst>
              <p:ext uri="{D42A27DB-BD31-4B8C-83A1-F6EECF244321}">
                <p14:modId xmlns:p14="http://schemas.microsoft.com/office/powerpoint/2010/main" val="4084611368"/>
              </p:ext>
            </p:extLst>
          </p:nvPr>
        </p:nvGraphicFramePr>
        <p:xfrm>
          <a:off x="1744663" y="2478088"/>
          <a:ext cx="6643687" cy="2055812"/>
        </p:xfrm>
        <a:graphic>
          <a:graphicData uri="http://schemas.openxmlformats.org/presentationml/2006/ole">
            <mc:AlternateContent xmlns:mc="http://schemas.openxmlformats.org/markup-compatibility/2006">
              <mc:Choice xmlns:v="urn:schemas-microsoft-com:vml" Requires="v">
                <p:oleObj spid="_x0000_s97371" name="Worksheet" r:id="rId4" imgW="4556709" imgH="1409768" progId="Excel.Sheet.8">
                  <p:embed/>
                </p:oleObj>
              </mc:Choice>
              <mc:Fallback>
                <p:oleObj name="Worksheet" r:id="rId4" imgW="4556709" imgH="1409768" progId="Excel.Sheet.8">
                  <p:embed/>
                  <p:pic>
                    <p:nvPicPr>
                      <p:cNvPr id="0" name="Object 2"/>
                      <p:cNvPicPr>
                        <a:picLocks noChangeAspect="1" noChangeArrowheads="1"/>
                      </p:cNvPicPr>
                      <p:nvPr/>
                    </p:nvPicPr>
                    <p:blipFill>
                      <a:blip r:embed="rId5"/>
                      <a:srcRect/>
                      <a:stretch>
                        <a:fillRect/>
                      </a:stretch>
                    </p:blipFill>
                    <p:spPr bwMode="auto">
                      <a:xfrm>
                        <a:off x="1744663" y="2478088"/>
                        <a:ext cx="6643687" cy="20558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71014" name="Text Box 6">
            <a:extLst>
              <a:ext uri="{FF2B5EF4-FFF2-40B4-BE49-F238E27FC236}">
                <a16:creationId xmlns:a16="http://schemas.microsoft.com/office/drawing/2014/main" id="{99D4F31B-B398-48AE-9737-5D3F53DCC053}"/>
              </a:ext>
            </a:extLst>
          </p:cNvPr>
          <p:cNvSpPr txBox="1">
            <a:spLocks noChangeArrowheads="1"/>
          </p:cNvSpPr>
          <p:nvPr/>
        </p:nvSpPr>
        <p:spPr bwMode="auto">
          <a:xfrm>
            <a:off x="1676400" y="5283200"/>
            <a:ext cx="280666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2800" dirty="0"/>
              <a:t>17</a:t>
            </a:r>
            <a:r>
              <a:rPr lang="en-US" altLang="en-US" sz="2800" dirty="0">
                <a:latin typeface="MS Gothic" panose="020B0609070205080204" pitchFamily="49" charset="-128"/>
                <a:ea typeface="MS Gothic" panose="020B0609070205080204" pitchFamily="49" charset="-128"/>
              </a:rPr>
              <a:t>×</a:t>
            </a:r>
            <a:r>
              <a:rPr lang="en-US" altLang="en-US" sz="2800" dirty="0">
                <a:ea typeface="MS Gothic" panose="020B0609070205080204" pitchFamily="49" charset="-128"/>
              </a:rPr>
              <a:t> 14/116 = 2.1</a:t>
            </a:r>
          </a:p>
        </p:txBody>
      </p:sp>
      <p:sp>
        <p:nvSpPr>
          <p:cNvPr id="97284" name="Slide Number Placeholder 4">
            <a:extLst>
              <a:ext uri="{FF2B5EF4-FFF2-40B4-BE49-F238E27FC236}">
                <a16:creationId xmlns:a16="http://schemas.microsoft.com/office/drawing/2014/main" id="{5F11A61C-665F-4CEF-BB26-AEA76905634A}"/>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C947DCD-E6C5-4982-AF5C-72B464AEE206}" type="slidenum">
              <a:rPr lang="en-US" altLang="en-US" sz="1400">
                <a:latin typeface="Arial" panose="020B0604020202020204" pitchFamily="34" charset="0"/>
              </a:rPr>
              <a:pPr/>
              <a:t>43</a:t>
            </a:fld>
            <a:endParaRPr lang="en-US" altLang="en-US" sz="14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10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10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10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p:bldP spid="17101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a:extLst>
              <a:ext uri="{FF2B5EF4-FFF2-40B4-BE49-F238E27FC236}">
                <a16:creationId xmlns:a16="http://schemas.microsoft.com/office/drawing/2014/main" id="{B38A4CCA-C964-43CE-95BF-53804AB15D50}"/>
              </a:ext>
            </a:extLst>
          </p:cNvPr>
          <p:cNvSpPr>
            <a:spLocks noGrp="1" noChangeArrowheads="1"/>
          </p:cNvSpPr>
          <p:nvPr>
            <p:ph type="title"/>
          </p:nvPr>
        </p:nvSpPr>
        <p:spPr>
          <a:xfrm>
            <a:off x="1173163" y="304800"/>
            <a:ext cx="7772400" cy="685800"/>
          </a:xfrm>
        </p:spPr>
        <p:txBody>
          <a:bodyPr/>
          <a:lstStyle/>
          <a:p>
            <a:r>
              <a:rPr lang="en-US" altLang="en-US" sz="4000"/>
              <a:t>Weighted Kappa</a:t>
            </a:r>
          </a:p>
        </p:txBody>
      </p:sp>
      <p:sp>
        <p:nvSpPr>
          <p:cNvPr id="99330" name="Rectangle 3">
            <a:extLst>
              <a:ext uri="{FF2B5EF4-FFF2-40B4-BE49-F238E27FC236}">
                <a16:creationId xmlns:a16="http://schemas.microsoft.com/office/drawing/2014/main" id="{EBB8624A-97EC-4521-AA2A-4AB19A1FFCBE}"/>
              </a:ext>
            </a:extLst>
          </p:cNvPr>
          <p:cNvSpPr>
            <a:spLocks noGrp="1" noChangeArrowheads="1"/>
          </p:cNvSpPr>
          <p:nvPr>
            <p:ph type="body" idx="1"/>
          </p:nvPr>
        </p:nvSpPr>
        <p:spPr>
          <a:xfrm>
            <a:off x="1066800" y="1219200"/>
            <a:ext cx="7772400" cy="2971800"/>
          </a:xfrm>
        </p:spPr>
        <p:txBody>
          <a:bodyPr/>
          <a:lstStyle/>
          <a:p>
            <a:r>
              <a:rPr lang="en-US" altLang="en-US"/>
              <a:t>Weighted kappa</a:t>
            </a:r>
          </a:p>
          <a:p>
            <a:pPr lvl="1"/>
            <a:r>
              <a:rPr lang="en-US" altLang="en-US"/>
              <a:t>Linear </a:t>
            </a:r>
          </a:p>
          <a:p>
            <a:pPr lvl="1"/>
            <a:r>
              <a:rPr lang="en-US" altLang="en-US"/>
              <a:t>Quadratic – </a:t>
            </a:r>
            <a:r>
              <a:rPr lang="en-US" altLang="ja-JP"/>
              <a:t>penalty for being wrong is squared (so more partial credit for being close)</a:t>
            </a:r>
          </a:p>
          <a:p>
            <a:pPr lvl="1"/>
            <a:r>
              <a:rPr lang="en-US" altLang="en-US"/>
              <a:t>Custom</a:t>
            </a:r>
          </a:p>
        </p:txBody>
      </p:sp>
      <p:sp>
        <p:nvSpPr>
          <p:cNvPr id="99331" name="Slide Number Placeholder 3">
            <a:extLst>
              <a:ext uri="{FF2B5EF4-FFF2-40B4-BE49-F238E27FC236}">
                <a16:creationId xmlns:a16="http://schemas.microsoft.com/office/drawing/2014/main" id="{236AEA33-60DF-4647-BAF1-DC4D8009092A}"/>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DBEB2DF8-D899-4B19-BE47-A4F06D4C75CF}" type="slidenum">
              <a:rPr lang="en-US" altLang="en-US" sz="1400">
                <a:latin typeface="Arial" panose="020B0604020202020204" pitchFamily="34" charset="0"/>
              </a:rPr>
              <a:pPr/>
              <a:t>44</a:t>
            </a:fld>
            <a:endParaRPr lang="en-US" altLang="en-US" sz="1400">
              <a:latin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a:extLst>
              <a:ext uri="{FF2B5EF4-FFF2-40B4-BE49-F238E27FC236}">
                <a16:creationId xmlns:a16="http://schemas.microsoft.com/office/drawing/2014/main" id="{F5CF1672-AFCC-4660-9CF5-9FAE7964D246}"/>
              </a:ext>
            </a:extLst>
          </p:cNvPr>
          <p:cNvSpPr>
            <a:spLocks noGrp="1" noChangeArrowheads="1"/>
          </p:cNvSpPr>
          <p:nvPr>
            <p:ph type="title"/>
          </p:nvPr>
        </p:nvSpPr>
        <p:spPr>
          <a:xfrm>
            <a:off x="1143000" y="228600"/>
            <a:ext cx="7772400" cy="533400"/>
          </a:xfrm>
        </p:spPr>
        <p:txBody>
          <a:bodyPr/>
          <a:lstStyle/>
          <a:p>
            <a:r>
              <a:rPr lang="en-US" altLang="en-US" sz="4000"/>
              <a:t>Unbalanced Disagreement</a:t>
            </a:r>
          </a:p>
        </p:txBody>
      </p:sp>
      <p:sp>
        <p:nvSpPr>
          <p:cNvPr id="93186" name="Rectangle 4">
            <a:extLst>
              <a:ext uri="{FF2B5EF4-FFF2-40B4-BE49-F238E27FC236}">
                <a16:creationId xmlns:a16="http://schemas.microsoft.com/office/drawing/2014/main" id="{222ED096-620A-4319-AEA7-BE82F546913F}"/>
              </a:ext>
            </a:extLst>
          </p:cNvPr>
          <p:cNvSpPr>
            <a:spLocks noChangeArrowheads="1"/>
          </p:cNvSpPr>
          <p:nvPr/>
        </p:nvSpPr>
        <p:spPr bwMode="auto">
          <a:xfrm>
            <a:off x="0" y="192087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graphicFrame>
        <p:nvGraphicFramePr>
          <p:cNvPr id="180392" name="Group 168">
            <a:extLst>
              <a:ext uri="{FF2B5EF4-FFF2-40B4-BE49-F238E27FC236}">
                <a16:creationId xmlns:a16="http://schemas.microsoft.com/office/drawing/2014/main" id="{A5520BC5-C34F-489C-91F4-D07C5806E8D9}"/>
              </a:ext>
            </a:extLst>
          </p:cNvPr>
          <p:cNvGraphicFramePr>
            <a:graphicFrameLocks noGrp="1"/>
          </p:cNvGraphicFramePr>
          <p:nvPr/>
        </p:nvGraphicFramePr>
        <p:xfrm>
          <a:off x="5181600" y="1295400"/>
          <a:ext cx="3733800" cy="4887910"/>
        </p:xfrm>
        <a:graphic>
          <a:graphicData uri="http://schemas.openxmlformats.org/drawingml/2006/table">
            <a:tbl>
              <a:tblPr/>
              <a:tblGrid>
                <a:gridCol w="10668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701131">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Lesion #</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Observer  A</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Observer B</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91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1</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S</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S</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91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charset="0"/>
                        </a:rPr>
                        <a:t>2</a:t>
                      </a:r>
                      <a:endParaRPr kumimoji="0" lang="en-US" sz="2000" b="0" i="0" u="none" strike="noStrike" cap="none" normalizeH="0" baseline="0" dirty="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S</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S</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7567">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3</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S</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M</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91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charset="0"/>
                        </a:rPr>
                        <a:t>4</a:t>
                      </a:r>
                      <a:endParaRPr kumimoji="0" lang="en-US" sz="2000" b="0" i="0" u="none" strike="noStrike" cap="none" normalizeH="0" baseline="0" dirty="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S</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M</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91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5</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S</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M</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7567">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6</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M</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M</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91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7</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M</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L</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191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8</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L</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L</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17567">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9</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L</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L</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191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10</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L</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charset="0"/>
                        </a:rPr>
                        <a:t>L</a:t>
                      </a:r>
                      <a:endParaRPr kumimoji="0" lang="en-US" sz="2000" b="0" i="0" u="none" strike="noStrike" cap="none" normalizeH="0" baseline="0" dirty="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93237" name="Rectangle 165">
            <a:extLst>
              <a:ext uri="{FF2B5EF4-FFF2-40B4-BE49-F238E27FC236}">
                <a16:creationId xmlns:a16="http://schemas.microsoft.com/office/drawing/2014/main" id="{C3600319-4320-4897-BABF-4032AC612855}"/>
              </a:ext>
            </a:extLst>
          </p:cNvPr>
          <p:cNvSpPr>
            <a:spLocks noChangeArrowheads="1"/>
          </p:cNvSpPr>
          <p:nvPr/>
        </p:nvSpPr>
        <p:spPr bwMode="auto">
          <a:xfrm>
            <a:off x="0" y="4935538"/>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180551" name="Rectangle 327">
            <a:extLst>
              <a:ext uri="{FF2B5EF4-FFF2-40B4-BE49-F238E27FC236}">
                <a16:creationId xmlns:a16="http://schemas.microsoft.com/office/drawing/2014/main" id="{7E4537EB-7A9C-4757-8357-D4EB931FF10B}"/>
              </a:ext>
            </a:extLst>
          </p:cNvPr>
          <p:cNvSpPr>
            <a:spLocks noGrp="1" noChangeArrowheads="1"/>
          </p:cNvSpPr>
          <p:nvPr>
            <p:ph type="body" idx="4294967295"/>
          </p:nvPr>
        </p:nvSpPr>
        <p:spPr>
          <a:xfrm>
            <a:off x="1066800" y="1143000"/>
            <a:ext cx="3886200" cy="2209800"/>
          </a:xfrm>
        </p:spPr>
        <p:txBody>
          <a:bodyPr/>
          <a:lstStyle/>
          <a:p>
            <a:pPr>
              <a:lnSpc>
                <a:spcPct val="80000"/>
              </a:lnSpc>
            </a:pPr>
            <a:r>
              <a:rPr lang="en-US" altLang="en-US" sz="2400"/>
              <a:t>What is going on here?</a:t>
            </a:r>
          </a:p>
          <a:p>
            <a:pPr>
              <a:lnSpc>
                <a:spcPct val="80000"/>
              </a:lnSpc>
            </a:pPr>
            <a:r>
              <a:rPr lang="en-US" altLang="en-US" sz="2400"/>
              <a:t>Look for lack of balance above and below diagonal</a:t>
            </a:r>
          </a:p>
          <a:p>
            <a:pPr>
              <a:lnSpc>
                <a:spcPct val="80000"/>
              </a:lnSpc>
            </a:pPr>
            <a:r>
              <a:rPr lang="en-US" altLang="en-US" sz="2400"/>
              <a:t>Results when observers have different thresholds </a:t>
            </a:r>
          </a:p>
        </p:txBody>
      </p:sp>
      <p:graphicFrame>
        <p:nvGraphicFramePr>
          <p:cNvPr id="93239" name="Object 2">
            <a:extLst>
              <a:ext uri="{FF2B5EF4-FFF2-40B4-BE49-F238E27FC236}">
                <a16:creationId xmlns:a16="http://schemas.microsoft.com/office/drawing/2014/main" id="{965D41C9-DC3B-44C3-9711-24D59BD5B05B}"/>
              </a:ext>
            </a:extLst>
          </p:cNvPr>
          <p:cNvGraphicFramePr>
            <a:graphicFrameLocks noGrp="1" noChangeAspect="1"/>
          </p:cNvGraphicFramePr>
          <p:nvPr>
            <p:ph idx="1"/>
          </p:nvPr>
        </p:nvGraphicFramePr>
        <p:xfrm>
          <a:off x="990600" y="3505200"/>
          <a:ext cx="4038600" cy="2105025"/>
        </p:xfrm>
        <a:graphic>
          <a:graphicData uri="http://schemas.openxmlformats.org/presentationml/2006/ole">
            <mc:AlternateContent xmlns:mc="http://schemas.openxmlformats.org/markup-compatibility/2006">
              <mc:Choice xmlns:v="urn:schemas-microsoft-com:vml" Requires="v">
                <p:oleObj spid="_x0000_s1063" name="Worksheet" r:id="rId4" imgW="2819400" imgH="1473200" progId="Excel.Sheet.8">
                  <p:embed/>
                </p:oleObj>
              </mc:Choice>
              <mc:Fallback>
                <p:oleObj name="Worksheet" r:id="rId4" imgW="2819400" imgH="14732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505200"/>
                        <a:ext cx="4038600" cy="2105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93240" name="Slide Number Placeholder 7">
            <a:extLst>
              <a:ext uri="{FF2B5EF4-FFF2-40B4-BE49-F238E27FC236}">
                <a16:creationId xmlns:a16="http://schemas.microsoft.com/office/drawing/2014/main" id="{5F8C194F-BF20-41F5-B7B5-726B0D60D5FC}"/>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B61072B-8D2E-4178-85F5-853BCD166B65}" type="slidenum">
              <a:rPr lang="en-US" altLang="en-US" sz="1400">
                <a:latin typeface="Arial" panose="020B0604020202020204" pitchFamily="34" charset="0"/>
              </a:rPr>
              <a:pPr/>
              <a:t>45</a:t>
            </a:fld>
            <a:endParaRPr lang="en-US" altLang="en-US" sz="1400">
              <a:latin typeface="Arial" panose="020B0604020202020204" pitchFamily="34" charset="0"/>
            </a:endParaRPr>
          </a:p>
        </p:txBody>
      </p:sp>
    </p:spTree>
    <p:extLst>
      <p:ext uri="{BB962C8B-B14F-4D97-AF65-F5344CB8AC3E}">
        <p14:creationId xmlns:p14="http://schemas.microsoft.com/office/powerpoint/2010/main" val="3058867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5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05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05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55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Weights</a:t>
            </a:r>
            <a:br>
              <a:rPr lang="en-US" dirty="0"/>
            </a:br>
            <a:endParaRPr lang="en-US" dirty="0"/>
          </a:p>
        </p:txBody>
      </p:sp>
      <p:sp>
        <p:nvSpPr>
          <p:cNvPr id="4" name="Slide Number Placeholder 3"/>
          <p:cNvSpPr>
            <a:spLocks noGrp="1"/>
          </p:cNvSpPr>
          <p:nvPr>
            <p:ph type="sldNum" sz="quarter" idx="12"/>
          </p:nvPr>
        </p:nvSpPr>
        <p:spPr/>
        <p:txBody>
          <a:bodyPr/>
          <a:lstStyle/>
          <a:p>
            <a:fld id="{616E4FA0-5BB6-493E-95A6-EA89D2B23493}" type="slidenum">
              <a:rPr lang="en-US" altLang="en-US" smtClean="0"/>
              <a:pPr/>
              <a:t>46</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2748924755"/>
              </p:ext>
            </p:extLst>
          </p:nvPr>
        </p:nvGraphicFramePr>
        <p:xfrm>
          <a:off x="1447801" y="1600200"/>
          <a:ext cx="6553201" cy="3962400"/>
        </p:xfrm>
        <a:graphic>
          <a:graphicData uri="http://schemas.openxmlformats.org/drawingml/2006/table">
            <a:tbl>
              <a:tblPr/>
              <a:tblGrid>
                <a:gridCol w="2047875">
                  <a:extLst>
                    <a:ext uri="{9D8B030D-6E8A-4147-A177-3AD203B41FA5}">
                      <a16:colId xmlns:a16="http://schemas.microsoft.com/office/drawing/2014/main" val="20000"/>
                    </a:ext>
                  </a:extLst>
                </a:gridCol>
                <a:gridCol w="1530518">
                  <a:extLst>
                    <a:ext uri="{9D8B030D-6E8A-4147-A177-3AD203B41FA5}">
                      <a16:colId xmlns:a16="http://schemas.microsoft.com/office/drawing/2014/main" val="20001"/>
                    </a:ext>
                  </a:extLst>
                </a:gridCol>
                <a:gridCol w="1573630">
                  <a:extLst>
                    <a:ext uri="{9D8B030D-6E8A-4147-A177-3AD203B41FA5}">
                      <a16:colId xmlns:a16="http://schemas.microsoft.com/office/drawing/2014/main" val="20002"/>
                    </a:ext>
                  </a:extLst>
                </a:gridCol>
                <a:gridCol w="1401178">
                  <a:extLst>
                    <a:ext uri="{9D8B030D-6E8A-4147-A177-3AD203B41FA5}">
                      <a16:colId xmlns:a16="http://schemas.microsoft.com/office/drawing/2014/main" val="20003"/>
                    </a:ext>
                  </a:extLst>
                </a:gridCol>
              </a:tblGrid>
              <a:tr h="990600">
                <a:tc>
                  <a:txBody>
                    <a:bodyPr/>
                    <a:lstStyle/>
                    <a:p>
                      <a:pPr algn="l" fontAlgn="b"/>
                      <a:endParaRPr lang="en-US" sz="3200" b="0" i="0" u="none" strike="noStrike" dirty="0">
                        <a:solidFill>
                          <a:srgbClr val="000000"/>
                        </a:solidFill>
                        <a:effectLst/>
                        <a:latin typeface="Arial"/>
                      </a:endParaRPr>
                    </a:p>
                  </a:txBody>
                  <a:tcPr marL="12700" marR="12700" marT="12700" marB="0" anchor="b">
                    <a:lnL>
                      <a:noFill/>
                    </a:lnL>
                    <a:lnR>
                      <a:noFill/>
                    </a:lnR>
                    <a:lnT>
                      <a:noFill/>
                    </a:lnT>
                    <a:lnB>
                      <a:noFill/>
                    </a:lnB>
                  </a:tcPr>
                </a:tc>
                <a:tc>
                  <a:txBody>
                    <a:bodyPr/>
                    <a:lstStyle/>
                    <a:p>
                      <a:pPr algn="ctr" fontAlgn="b"/>
                      <a:r>
                        <a:rPr lang="en-US" sz="3200" b="0" i="0" u="none" strike="noStrike" dirty="0">
                          <a:solidFill>
                            <a:srgbClr val="000000"/>
                          </a:solidFill>
                          <a:effectLst/>
                          <a:latin typeface="Arial"/>
                        </a:rPr>
                        <a:t>S</a:t>
                      </a: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US" sz="3200" b="0" i="0" u="none" strike="noStrike">
                          <a:solidFill>
                            <a:srgbClr val="000000"/>
                          </a:solidFill>
                          <a:effectLst/>
                          <a:latin typeface="Arial"/>
                        </a:rPr>
                        <a:t>M</a:t>
                      </a: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US" sz="3200" b="0" i="0" u="none" strike="noStrike" dirty="0">
                          <a:solidFill>
                            <a:srgbClr val="000000"/>
                          </a:solidFill>
                          <a:effectLst/>
                          <a:latin typeface="Arial"/>
                        </a:rPr>
                        <a:t>L</a:t>
                      </a: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990600">
                <a:tc>
                  <a:txBody>
                    <a:bodyPr/>
                    <a:lstStyle/>
                    <a:p>
                      <a:pPr algn="ctr" fontAlgn="b"/>
                      <a:r>
                        <a:rPr lang="en-US" sz="3200" b="0" i="0" u="none" strike="noStrike" dirty="0">
                          <a:solidFill>
                            <a:srgbClr val="000000"/>
                          </a:solidFill>
                          <a:effectLst/>
                          <a:latin typeface="Arial"/>
                        </a:rPr>
                        <a:t>S</a:t>
                      </a: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en-US" sz="3200" b="0" i="0" u="none" strike="noStrike" dirty="0">
                          <a:solidFill>
                            <a:srgbClr val="000000"/>
                          </a:solidFill>
                          <a:effectLst/>
                          <a:latin typeface="Arial"/>
                        </a:rPr>
                        <a:t>1</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nb-NO" sz="3200" b="0" i="0" u="none" strike="noStrike" dirty="0">
                          <a:solidFill>
                            <a:srgbClr val="000000"/>
                          </a:solidFill>
                          <a:effectLst/>
                          <a:latin typeface="Arial"/>
                        </a:rPr>
                        <a:t>1/2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3200" b="0" i="0" u="none" strike="noStrike">
                          <a:solidFill>
                            <a:srgbClr val="000000"/>
                          </a:solidFill>
                          <a:effectLst/>
                          <a:latin typeface="Arial"/>
                        </a:rPr>
                        <a:t>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990600">
                <a:tc>
                  <a:txBody>
                    <a:bodyPr/>
                    <a:lstStyle/>
                    <a:p>
                      <a:pPr algn="ctr" fontAlgn="b"/>
                      <a:r>
                        <a:rPr lang="en-US" sz="3200" b="0" i="0" u="none" strike="noStrike">
                          <a:solidFill>
                            <a:srgbClr val="000000"/>
                          </a:solidFill>
                          <a:effectLst/>
                          <a:latin typeface="Arial"/>
                        </a:rPr>
                        <a:t>M</a:t>
                      </a: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nb-NO" sz="3200" b="0" i="0" u="none" strike="noStrike" dirty="0">
                          <a:solidFill>
                            <a:srgbClr val="000000"/>
                          </a:solidFill>
                          <a:effectLst/>
                          <a:latin typeface="Arial"/>
                        </a:rPr>
                        <a:t>1/2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3200" b="0" i="0" u="none" strike="noStrike" dirty="0">
                          <a:solidFill>
                            <a:srgbClr val="000000"/>
                          </a:solidFill>
                          <a:effectLst/>
                          <a:latin typeface="Arial"/>
                        </a:rPr>
                        <a:t>1</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nb-NO" sz="3200" b="0" i="0" u="none" strike="noStrike" dirty="0">
                          <a:solidFill>
                            <a:srgbClr val="000000"/>
                          </a:solidFill>
                          <a:effectLst/>
                          <a:latin typeface="Arial"/>
                        </a:rPr>
                        <a:t>1/2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990600">
                <a:tc>
                  <a:txBody>
                    <a:bodyPr/>
                    <a:lstStyle/>
                    <a:p>
                      <a:pPr algn="ctr" fontAlgn="b"/>
                      <a:r>
                        <a:rPr lang="en-US" sz="3200" b="0" i="0" u="none" strike="noStrike" dirty="0">
                          <a:solidFill>
                            <a:srgbClr val="000000"/>
                          </a:solidFill>
                          <a:effectLst/>
                          <a:latin typeface="Arial"/>
                        </a:rPr>
                        <a:t>L</a:t>
                      </a: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en-US" sz="3200" b="0" i="0" u="none" strike="noStrike">
                          <a:solidFill>
                            <a:srgbClr val="000000"/>
                          </a:solidFill>
                          <a:effectLst/>
                          <a:latin typeface="Arial"/>
                        </a:rPr>
                        <a:t>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nb-NO" sz="3200" b="0" i="0" u="none" strike="noStrike" dirty="0">
                          <a:solidFill>
                            <a:srgbClr val="000000"/>
                          </a:solidFill>
                          <a:effectLst/>
                          <a:latin typeface="Arial"/>
                        </a:rPr>
                        <a:t>1/2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3200" b="0" i="0" u="none" strike="noStrike" dirty="0">
                          <a:solidFill>
                            <a:srgbClr val="000000"/>
                          </a:solidFill>
                          <a:effectLst/>
                          <a:latin typeface="Arial"/>
                        </a:rPr>
                        <a:t>1</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942624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6E4FA0-5BB6-493E-95A6-EA89D2B23493}" type="slidenum">
              <a:rPr lang="en-US" altLang="en-US" smtClean="0"/>
              <a:pPr/>
              <a:t>47</a:t>
            </a:fld>
            <a:endParaRPr lang="en-US" altLang="en-US"/>
          </a:p>
        </p:txBody>
      </p:sp>
      <p:graphicFrame>
        <p:nvGraphicFramePr>
          <p:cNvPr id="10" name="Table 9"/>
          <p:cNvGraphicFramePr>
            <a:graphicFrameLocks noGrp="1"/>
          </p:cNvGraphicFramePr>
          <p:nvPr>
            <p:extLst>
              <p:ext uri="{D42A27DB-BD31-4B8C-83A1-F6EECF244321}">
                <p14:modId xmlns:p14="http://schemas.microsoft.com/office/powerpoint/2010/main" val="4088251817"/>
              </p:ext>
            </p:extLst>
          </p:nvPr>
        </p:nvGraphicFramePr>
        <p:xfrm>
          <a:off x="1066799" y="1219200"/>
          <a:ext cx="7924800" cy="4419600"/>
        </p:xfrm>
        <a:graphic>
          <a:graphicData uri="http://schemas.openxmlformats.org/drawingml/2006/table">
            <a:tbl>
              <a:tblPr/>
              <a:tblGrid>
                <a:gridCol w="1320800">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1320800">
                  <a:extLst>
                    <a:ext uri="{9D8B030D-6E8A-4147-A177-3AD203B41FA5}">
                      <a16:colId xmlns:a16="http://schemas.microsoft.com/office/drawing/2014/main" val="20002"/>
                    </a:ext>
                  </a:extLst>
                </a:gridCol>
                <a:gridCol w="1320800">
                  <a:extLst>
                    <a:ext uri="{9D8B030D-6E8A-4147-A177-3AD203B41FA5}">
                      <a16:colId xmlns:a16="http://schemas.microsoft.com/office/drawing/2014/main" val="20003"/>
                    </a:ext>
                  </a:extLst>
                </a:gridCol>
                <a:gridCol w="1320800">
                  <a:extLst>
                    <a:ext uri="{9D8B030D-6E8A-4147-A177-3AD203B41FA5}">
                      <a16:colId xmlns:a16="http://schemas.microsoft.com/office/drawing/2014/main" val="20004"/>
                    </a:ext>
                  </a:extLst>
                </a:gridCol>
                <a:gridCol w="1320800">
                  <a:extLst>
                    <a:ext uri="{9D8B030D-6E8A-4147-A177-3AD203B41FA5}">
                      <a16:colId xmlns:a16="http://schemas.microsoft.com/office/drawing/2014/main" val="20005"/>
                    </a:ext>
                  </a:extLst>
                </a:gridCol>
              </a:tblGrid>
              <a:tr h="736600">
                <a:tc>
                  <a:txBody>
                    <a:bodyPr/>
                    <a:lstStyle/>
                    <a:p>
                      <a:pPr algn="l" fontAlgn="b"/>
                      <a:endParaRPr lang="en-US" sz="3600" b="0" i="0" u="none" strike="noStrike">
                        <a:solidFill>
                          <a:srgbClr val="000000"/>
                        </a:solidFill>
                        <a:effectLst/>
                        <a:latin typeface="Arial"/>
                      </a:endParaRPr>
                    </a:p>
                  </a:txBody>
                  <a:tcPr marL="12700" marR="12700" marT="12700" marB="0" anchor="b">
                    <a:lnL>
                      <a:noFill/>
                    </a:lnL>
                    <a:lnR>
                      <a:noFill/>
                    </a:lnR>
                    <a:lnT>
                      <a:noFill/>
                    </a:lnT>
                    <a:lnB>
                      <a:noFill/>
                    </a:lnB>
                  </a:tcPr>
                </a:tc>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s-I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36600">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3600" b="0" i="0"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1/2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1/4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36600">
                <a:tc>
                  <a:txBody>
                    <a:bodyPr/>
                    <a:lstStyle/>
                    <a:p>
                      <a:pPr algn="ctr" fontAlgn="b"/>
                      <a:r>
                        <a:rPr lang="is-I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mr-IN" sz="3600" b="0" i="0" u="none" strike="noStrike" dirty="0">
                          <a:solidFill>
                            <a:srgbClr val="000000"/>
                          </a:solidFill>
                          <a:effectLst/>
                          <a:latin typeface="Arial"/>
                        </a:rPr>
                        <a:t>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1/2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1/4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36600">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mr-IN" sz="3600" b="0" i="0" u="none" strike="noStrike">
                          <a:solidFill>
                            <a:srgbClr val="000000"/>
                          </a:solidFill>
                          <a:effectLst/>
                          <a:latin typeface="Arial"/>
                        </a:rPr>
                        <a:t>1/2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1/2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36600">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mr-IN" sz="3600" b="0" i="0" u="none" strike="noStrike">
                          <a:solidFill>
                            <a:srgbClr val="000000"/>
                          </a:solidFill>
                          <a:effectLst/>
                          <a:latin typeface="Arial"/>
                        </a:rPr>
                        <a:t>1/4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1/2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36600">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3600" b="0" i="0" u="none" strike="noStrike">
                          <a:solidFill>
                            <a:srgbClr val="000000"/>
                          </a:solidFill>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1/4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1/2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606717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6E4FA0-5BB6-493E-95A6-EA89D2B23493}" type="slidenum">
              <a:rPr lang="en-US" altLang="en-US" smtClean="0"/>
              <a:pPr/>
              <a:t>48</a:t>
            </a:fld>
            <a:endParaRPr lang="en-US" altLang="en-US"/>
          </a:p>
        </p:txBody>
      </p:sp>
      <p:graphicFrame>
        <p:nvGraphicFramePr>
          <p:cNvPr id="10" name="Table 9"/>
          <p:cNvGraphicFramePr>
            <a:graphicFrameLocks noGrp="1"/>
          </p:cNvGraphicFramePr>
          <p:nvPr>
            <p:extLst>
              <p:ext uri="{D42A27DB-BD31-4B8C-83A1-F6EECF244321}">
                <p14:modId xmlns:p14="http://schemas.microsoft.com/office/powerpoint/2010/main" val="3297462364"/>
              </p:ext>
            </p:extLst>
          </p:nvPr>
        </p:nvGraphicFramePr>
        <p:xfrm>
          <a:off x="1066799" y="1219200"/>
          <a:ext cx="7924800" cy="4419600"/>
        </p:xfrm>
        <a:graphic>
          <a:graphicData uri="http://schemas.openxmlformats.org/drawingml/2006/table">
            <a:tbl>
              <a:tblPr/>
              <a:tblGrid>
                <a:gridCol w="1320800">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1320800">
                  <a:extLst>
                    <a:ext uri="{9D8B030D-6E8A-4147-A177-3AD203B41FA5}">
                      <a16:colId xmlns:a16="http://schemas.microsoft.com/office/drawing/2014/main" val="20002"/>
                    </a:ext>
                  </a:extLst>
                </a:gridCol>
                <a:gridCol w="1320800">
                  <a:extLst>
                    <a:ext uri="{9D8B030D-6E8A-4147-A177-3AD203B41FA5}">
                      <a16:colId xmlns:a16="http://schemas.microsoft.com/office/drawing/2014/main" val="20003"/>
                    </a:ext>
                  </a:extLst>
                </a:gridCol>
                <a:gridCol w="1270001">
                  <a:extLst>
                    <a:ext uri="{9D8B030D-6E8A-4147-A177-3AD203B41FA5}">
                      <a16:colId xmlns:a16="http://schemas.microsoft.com/office/drawing/2014/main" val="20004"/>
                    </a:ext>
                  </a:extLst>
                </a:gridCol>
                <a:gridCol w="1371599">
                  <a:extLst>
                    <a:ext uri="{9D8B030D-6E8A-4147-A177-3AD203B41FA5}">
                      <a16:colId xmlns:a16="http://schemas.microsoft.com/office/drawing/2014/main" val="20005"/>
                    </a:ext>
                  </a:extLst>
                </a:gridCol>
              </a:tblGrid>
              <a:tr h="736600">
                <a:tc>
                  <a:txBody>
                    <a:bodyPr/>
                    <a:lstStyle/>
                    <a:p>
                      <a:pPr algn="l" fontAlgn="b"/>
                      <a:endParaRPr lang="en-US" sz="3600" b="0" i="0" u="none" strike="noStrike">
                        <a:solidFill>
                          <a:srgbClr val="000000"/>
                        </a:solidFill>
                        <a:effectLst/>
                        <a:latin typeface="Arial"/>
                      </a:endParaRPr>
                    </a:p>
                  </a:txBody>
                  <a:tcPr marL="12700" marR="12700" marT="12700" marB="0" anchor="b">
                    <a:lnL>
                      <a:noFill/>
                    </a:lnL>
                    <a:lnR>
                      <a:noFill/>
                    </a:lnR>
                    <a:lnT>
                      <a:noFill/>
                    </a:lnT>
                    <a:lnB>
                      <a:noFill/>
                    </a:lnB>
                  </a:tcPr>
                </a:tc>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s-I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36600">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3600" b="0" i="0"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1/2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1/4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36600">
                <a:tc>
                  <a:txBody>
                    <a:bodyPr/>
                    <a:lstStyle/>
                    <a:p>
                      <a:pPr algn="ctr" fontAlgn="b"/>
                      <a:r>
                        <a:rPr lang="is-I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mr-IN" sz="36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1/2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1/4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36600">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mr-IN" sz="36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mr-IN" sz="36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1/2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36600">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mr-IN" sz="36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mr-IN" sz="36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mr-IN" sz="36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36600">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36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mr-IN" sz="36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mr-IN" sz="36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mr-IN" sz="36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658068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Quadratic Weights</a:t>
            </a:r>
          </a:p>
        </p:txBody>
      </p:sp>
      <p:sp>
        <p:nvSpPr>
          <p:cNvPr id="4" name="Slide Number Placeholder 3"/>
          <p:cNvSpPr>
            <a:spLocks noGrp="1"/>
          </p:cNvSpPr>
          <p:nvPr>
            <p:ph type="sldNum" sz="quarter" idx="12"/>
          </p:nvPr>
        </p:nvSpPr>
        <p:spPr/>
        <p:txBody>
          <a:bodyPr/>
          <a:lstStyle/>
          <a:p>
            <a:fld id="{616E4FA0-5BB6-493E-95A6-EA89D2B23493}" type="slidenum">
              <a:rPr lang="en-US" altLang="en-US" smtClean="0"/>
              <a:pPr/>
              <a:t>49</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999618347"/>
              </p:ext>
            </p:extLst>
          </p:nvPr>
        </p:nvGraphicFramePr>
        <p:xfrm>
          <a:off x="1600200" y="1905000"/>
          <a:ext cx="7010400" cy="3886200"/>
        </p:xfrm>
        <a:graphic>
          <a:graphicData uri="http://schemas.openxmlformats.org/drawingml/2006/table">
            <a:tbl>
              <a:tblPr/>
              <a:tblGrid>
                <a:gridCol w="2190749">
                  <a:extLst>
                    <a:ext uri="{9D8B030D-6E8A-4147-A177-3AD203B41FA5}">
                      <a16:colId xmlns:a16="http://schemas.microsoft.com/office/drawing/2014/main" val="20000"/>
                    </a:ext>
                  </a:extLst>
                </a:gridCol>
                <a:gridCol w="1637298">
                  <a:extLst>
                    <a:ext uri="{9D8B030D-6E8A-4147-A177-3AD203B41FA5}">
                      <a16:colId xmlns:a16="http://schemas.microsoft.com/office/drawing/2014/main" val="20001"/>
                    </a:ext>
                  </a:extLst>
                </a:gridCol>
                <a:gridCol w="1683418">
                  <a:extLst>
                    <a:ext uri="{9D8B030D-6E8A-4147-A177-3AD203B41FA5}">
                      <a16:colId xmlns:a16="http://schemas.microsoft.com/office/drawing/2014/main" val="20002"/>
                    </a:ext>
                  </a:extLst>
                </a:gridCol>
                <a:gridCol w="1498935">
                  <a:extLst>
                    <a:ext uri="{9D8B030D-6E8A-4147-A177-3AD203B41FA5}">
                      <a16:colId xmlns:a16="http://schemas.microsoft.com/office/drawing/2014/main" val="20003"/>
                    </a:ext>
                  </a:extLst>
                </a:gridCol>
              </a:tblGrid>
              <a:tr h="971550">
                <a:tc>
                  <a:txBody>
                    <a:bodyPr/>
                    <a:lstStyle/>
                    <a:p>
                      <a:pPr algn="l" fontAlgn="b"/>
                      <a:endParaRPr lang="en-US" sz="4400" b="0" i="0" u="none" strike="noStrike">
                        <a:solidFill>
                          <a:srgbClr val="000000"/>
                        </a:solidFill>
                        <a:effectLst/>
                        <a:latin typeface="Arial"/>
                      </a:endParaRPr>
                    </a:p>
                  </a:txBody>
                  <a:tcPr marL="12700" marR="12700" marT="12700" marB="0" anchor="b">
                    <a:lnL>
                      <a:noFill/>
                    </a:lnL>
                    <a:lnR>
                      <a:noFill/>
                    </a:lnR>
                    <a:lnT>
                      <a:noFill/>
                    </a:lnT>
                    <a:lnB>
                      <a:noFill/>
                    </a:lnB>
                  </a:tcPr>
                </a:tc>
                <a:tc>
                  <a:txBody>
                    <a:bodyPr/>
                    <a:lstStyle/>
                    <a:p>
                      <a:pPr algn="ctr" fontAlgn="b"/>
                      <a:r>
                        <a:rPr lang="en-US" sz="4400" b="0" i="0" u="none" strike="noStrike">
                          <a:solidFill>
                            <a:srgbClr val="000000"/>
                          </a:solidFill>
                          <a:effectLst/>
                          <a:latin typeface="Arial"/>
                        </a:rPr>
                        <a:t>L</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4400" b="0" i="0" u="none" strike="noStrike">
                          <a:solidFill>
                            <a:srgbClr val="000000"/>
                          </a:solidFill>
                          <a:effectLst/>
                          <a:latin typeface="Arial"/>
                        </a:rPr>
                        <a:t>M</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4400" b="0" i="0" u="none" strike="noStrike">
                          <a:solidFill>
                            <a:srgbClr val="000000"/>
                          </a:solidFill>
                          <a:effectLst/>
                          <a:latin typeface="Arial"/>
                        </a:rPr>
                        <a:t>S</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71550">
                <a:tc>
                  <a:txBody>
                    <a:bodyPr/>
                    <a:lstStyle/>
                    <a:p>
                      <a:pPr algn="ctr" fontAlgn="b"/>
                      <a:r>
                        <a:rPr lang="en-US" sz="4400" b="0" i="0" u="none" strike="noStrike">
                          <a:solidFill>
                            <a:srgbClr val="000000"/>
                          </a:solidFill>
                          <a:effectLst/>
                          <a:latin typeface="Arial"/>
                        </a:rPr>
                        <a:t>L</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4400" b="0" i="0"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4400" b="0" i="0" u="none" strike="noStrike">
                          <a:solidFill>
                            <a:srgbClr val="000000"/>
                          </a:solidFill>
                          <a:effectLst/>
                          <a:latin typeface="Arial"/>
                        </a:rPr>
                        <a:t>0.75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400" b="0" i="0" u="none" strike="noStrike">
                          <a:solidFill>
                            <a:srgbClr val="000000"/>
                          </a:solidFill>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71550">
                <a:tc>
                  <a:txBody>
                    <a:bodyPr/>
                    <a:lstStyle/>
                    <a:p>
                      <a:pPr algn="ctr" fontAlgn="b"/>
                      <a:r>
                        <a:rPr lang="en-US" sz="4400" b="0" i="0" u="none" strike="noStrike">
                          <a:solidFill>
                            <a:srgbClr val="000000"/>
                          </a:solidFill>
                          <a:effectLst/>
                          <a:latin typeface="Arial"/>
                        </a:rPr>
                        <a:t>M</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nb-NO" sz="4400" b="0" i="0" u="none" strike="noStrike">
                          <a:solidFill>
                            <a:srgbClr val="000000"/>
                          </a:solidFill>
                          <a:effectLst/>
                          <a:latin typeface="Arial"/>
                        </a:rPr>
                        <a:t>0.75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400" b="0" i="0"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4400" b="0" i="0" u="none" strike="noStrike">
                          <a:solidFill>
                            <a:srgbClr val="000000"/>
                          </a:solidFill>
                          <a:effectLst/>
                          <a:latin typeface="Arial"/>
                        </a:rPr>
                        <a:t>0.75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71550">
                <a:tc>
                  <a:txBody>
                    <a:bodyPr/>
                    <a:lstStyle/>
                    <a:p>
                      <a:pPr algn="ctr" fontAlgn="b"/>
                      <a:r>
                        <a:rPr lang="en-US" sz="4400" b="0" i="0" u="none" strike="noStrike">
                          <a:solidFill>
                            <a:srgbClr val="000000"/>
                          </a:solidFill>
                          <a:effectLst/>
                          <a:latin typeface="Arial"/>
                        </a:rPr>
                        <a:t>S</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4400" b="0" i="0" u="none" strike="noStrike">
                          <a:solidFill>
                            <a:srgbClr val="000000"/>
                          </a:solidFill>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4400" b="0" i="0" u="none" strike="noStrike">
                          <a:solidFill>
                            <a:srgbClr val="000000"/>
                          </a:solidFill>
                          <a:effectLst/>
                          <a:latin typeface="Arial"/>
                        </a:rPr>
                        <a:t>0.75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4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68840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918B3549-7D64-43BD-9CB5-F67C20C2A5A7}"/>
              </a:ext>
            </a:extLst>
          </p:cNvPr>
          <p:cNvSpPr>
            <a:spLocks noGrp="1" noChangeArrowheads="1"/>
          </p:cNvSpPr>
          <p:nvPr>
            <p:ph type="title"/>
          </p:nvPr>
        </p:nvSpPr>
        <p:spPr>
          <a:xfrm>
            <a:off x="1143000" y="304800"/>
            <a:ext cx="7772400" cy="609600"/>
          </a:xfrm>
        </p:spPr>
        <p:txBody>
          <a:bodyPr/>
          <a:lstStyle/>
          <a:p>
            <a:r>
              <a:rPr lang="en-US" altLang="en-US"/>
              <a:t>SECTIONS</a:t>
            </a:r>
          </a:p>
        </p:txBody>
      </p:sp>
      <p:sp>
        <p:nvSpPr>
          <p:cNvPr id="24578" name="Rectangle 3">
            <a:extLst>
              <a:ext uri="{FF2B5EF4-FFF2-40B4-BE49-F238E27FC236}">
                <a16:creationId xmlns:a16="http://schemas.microsoft.com/office/drawing/2014/main" id="{D0520F98-5413-4DDE-A9FE-1AF61489EEFE}"/>
              </a:ext>
            </a:extLst>
          </p:cNvPr>
          <p:cNvSpPr>
            <a:spLocks noGrp="1" noChangeArrowheads="1"/>
          </p:cNvSpPr>
          <p:nvPr>
            <p:ph type="body" idx="1"/>
          </p:nvPr>
        </p:nvSpPr>
        <p:spPr>
          <a:xfrm>
            <a:off x="1143000" y="1143000"/>
            <a:ext cx="7772400" cy="4114800"/>
          </a:xfrm>
        </p:spPr>
        <p:txBody>
          <a:bodyPr/>
          <a:lstStyle/>
          <a:p>
            <a:r>
              <a:rPr lang="en-US" altLang="en-US"/>
              <a:t>Section assignments:  Click ROSTER on Epi 204 website</a:t>
            </a:r>
          </a:p>
          <a:p>
            <a:r>
              <a:rPr lang="en-US" altLang="en-US"/>
              <a:t>Section rooms:  Click SCHEDULE on website</a:t>
            </a:r>
          </a:p>
          <a:p>
            <a:r>
              <a:rPr lang="en-US" altLang="en-US"/>
              <a:t>Faculty will rotate; students, rooms and TA's will be constant for the quarter</a:t>
            </a:r>
          </a:p>
          <a:p>
            <a:r>
              <a:rPr lang="en-US" altLang="en-US"/>
              <a:t>Section attendance is highly recommended but not required </a:t>
            </a:r>
          </a:p>
        </p:txBody>
      </p:sp>
      <p:sp>
        <p:nvSpPr>
          <p:cNvPr id="24579" name="Slide Number Placeholder 3">
            <a:extLst>
              <a:ext uri="{FF2B5EF4-FFF2-40B4-BE49-F238E27FC236}">
                <a16:creationId xmlns:a16="http://schemas.microsoft.com/office/drawing/2014/main" id="{DA0786C3-30B0-4E78-84A5-EE7B6DDE7118}"/>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1812AA22-7C6E-4B55-974A-D8635AB8F929}" type="slidenum">
              <a:rPr lang="en-US" altLang="en-US" sz="1400">
                <a:latin typeface="Arial" panose="020B0604020202020204" pitchFamily="34" charset="0"/>
              </a:rPr>
              <a:pPr/>
              <a:t>5</a:t>
            </a:fld>
            <a:endParaRPr lang="en-US" altLang="en-US" sz="1400">
              <a:latin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6E4FA0-5BB6-493E-95A6-EA89D2B23493}" type="slidenum">
              <a:rPr lang="en-US" altLang="en-US" smtClean="0"/>
              <a:pPr/>
              <a:t>50</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4202084644"/>
              </p:ext>
            </p:extLst>
          </p:nvPr>
        </p:nvGraphicFramePr>
        <p:xfrm>
          <a:off x="1066800" y="1600200"/>
          <a:ext cx="7620000" cy="3962400"/>
        </p:xfrm>
        <a:graphic>
          <a:graphicData uri="http://schemas.openxmlformats.org/drawingml/2006/table">
            <a:tbl>
              <a:tblPr/>
              <a:tblGrid>
                <a:gridCol w="1270000">
                  <a:extLst>
                    <a:ext uri="{9D8B030D-6E8A-4147-A177-3AD203B41FA5}">
                      <a16:colId xmlns:a16="http://schemas.microsoft.com/office/drawing/2014/main" val="20000"/>
                    </a:ext>
                  </a:extLst>
                </a:gridCol>
                <a:gridCol w="1270000">
                  <a:extLst>
                    <a:ext uri="{9D8B030D-6E8A-4147-A177-3AD203B41FA5}">
                      <a16:colId xmlns:a16="http://schemas.microsoft.com/office/drawing/2014/main" val="20001"/>
                    </a:ext>
                  </a:extLst>
                </a:gridCol>
                <a:gridCol w="1270000">
                  <a:extLst>
                    <a:ext uri="{9D8B030D-6E8A-4147-A177-3AD203B41FA5}">
                      <a16:colId xmlns:a16="http://schemas.microsoft.com/office/drawing/2014/main" val="20002"/>
                    </a:ext>
                  </a:extLst>
                </a:gridCol>
                <a:gridCol w="1270000">
                  <a:extLst>
                    <a:ext uri="{9D8B030D-6E8A-4147-A177-3AD203B41FA5}">
                      <a16:colId xmlns:a16="http://schemas.microsoft.com/office/drawing/2014/main" val="20003"/>
                    </a:ext>
                  </a:extLst>
                </a:gridCol>
                <a:gridCol w="1270000">
                  <a:extLst>
                    <a:ext uri="{9D8B030D-6E8A-4147-A177-3AD203B41FA5}">
                      <a16:colId xmlns:a16="http://schemas.microsoft.com/office/drawing/2014/main" val="20004"/>
                    </a:ext>
                  </a:extLst>
                </a:gridCol>
                <a:gridCol w="1270000">
                  <a:extLst>
                    <a:ext uri="{9D8B030D-6E8A-4147-A177-3AD203B41FA5}">
                      <a16:colId xmlns:a16="http://schemas.microsoft.com/office/drawing/2014/main" val="20005"/>
                    </a:ext>
                  </a:extLst>
                </a:gridCol>
              </a:tblGrid>
              <a:tr h="660400">
                <a:tc>
                  <a:txBody>
                    <a:bodyPr/>
                    <a:lstStyle/>
                    <a:p>
                      <a:pPr algn="l" fontAlgn="b"/>
                      <a:endParaRPr lang="en-US" sz="2000" b="0" i="0" u="none" strike="noStrike">
                        <a:solidFill>
                          <a:srgbClr val="000000"/>
                        </a:solidFill>
                        <a:effectLst/>
                        <a:latin typeface="Arial"/>
                      </a:endParaRPr>
                    </a:p>
                  </a:txBody>
                  <a:tcPr marL="12700" marR="12700" marT="12700" marB="0" anchor="b">
                    <a:lnL>
                      <a:noFill/>
                    </a:lnL>
                    <a:lnR>
                      <a:noFill/>
                    </a:lnR>
                    <a:lnT>
                      <a:noFill/>
                    </a:lnT>
                    <a:lnB>
                      <a:noFill/>
                    </a:lnB>
                  </a:tcPr>
                </a:tc>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s-I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60400">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28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800" b="0" i="0" u="none" strike="noStrike">
                          <a:solidFill>
                            <a:srgbClr val="000000"/>
                          </a:solidFill>
                          <a:effectLst/>
                          <a:latin typeface="Arial"/>
                        </a:rPr>
                        <a:t>15/16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800" b="0" i="0" u="none" strike="noStrike">
                          <a:solidFill>
                            <a:srgbClr val="000000"/>
                          </a:solidFill>
                          <a:effectLst/>
                          <a:latin typeface="Arial"/>
                        </a:rPr>
                        <a:t>12/16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Arial"/>
                        </a:rPr>
                        <a:t>7/16</a:t>
                      </a:r>
                      <a:endParaRPr lang="mr-IN" sz="28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60400">
                <a:tc>
                  <a:txBody>
                    <a:bodyPr/>
                    <a:lstStyle/>
                    <a:p>
                      <a:pPr algn="ctr" fontAlgn="b"/>
                      <a:r>
                        <a:rPr lang="is-I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mr-IN" sz="2800" b="0" i="0" u="none" strike="noStrike" dirty="0">
                          <a:solidFill>
                            <a:srgbClr val="000000"/>
                          </a:solidFill>
                          <a:effectLst/>
                          <a:latin typeface="Arial"/>
                        </a:rPr>
                        <a:t>15/16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800" b="0" i="0" u="none" strike="noStrike" dirty="0">
                          <a:solidFill>
                            <a:srgbClr val="000000"/>
                          </a:solidFill>
                          <a:effectLst/>
                          <a:latin typeface="Arial"/>
                        </a:rPr>
                        <a:t>15/16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800" b="0" i="0" u="none" strike="noStrike">
                          <a:solidFill>
                            <a:srgbClr val="000000"/>
                          </a:solidFill>
                          <a:effectLst/>
                          <a:latin typeface="Arial"/>
                        </a:rPr>
                        <a:t>12/16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800" b="0" i="0" u="none" strike="noStrike">
                          <a:solidFill>
                            <a:srgbClr val="000000"/>
                          </a:solidFill>
                          <a:effectLst/>
                          <a:latin typeface="Arial"/>
                        </a:rPr>
                        <a:t>7/16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60400">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mr-IN" sz="2800" b="0" i="0" u="none" strike="noStrike">
                          <a:solidFill>
                            <a:srgbClr val="000000"/>
                          </a:solidFill>
                          <a:effectLst/>
                          <a:latin typeface="Arial"/>
                        </a:rPr>
                        <a:t>12/16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800" b="0" i="0" u="none" strike="noStrike">
                          <a:solidFill>
                            <a:srgbClr val="000000"/>
                          </a:solidFill>
                          <a:effectLst/>
                          <a:latin typeface="Arial"/>
                        </a:rPr>
                        <a:t>15/16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800" b="0" i="0" u="none" strike="noStrike" dirty="0">
                          <a:solidFill>
                            <a:srgbClr val="000000"/>
                          </a:solidFill>
                          <a:effectLst/>
                          <a:latin typeface="Arial"/>
                        </a:rPr>
                        <a:t>15/16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800" b="0" i="0" u="none" strike="noStrike">
                          <a:solidFill>
                            <a:srgbClr val="000000"/>
                          </a:solidFill>
                          <a:effectLst/>
                          <a:latin typeface="Arial"/>
                        </a:rPr>
                        <a:t>12/16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60400">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mr-IN" sz="2800" b="0" i="0" u="none" strike="noStrike">
                          <a:solidFill>
                            <a:srgbClr val="000000"/>
                          </a:solidFill>
                          <a:effectLst/>
                          <a:latin typeface="Arial"/>
                        </a:rPr>
                        <a:t>7/16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800" b="0" i="0" u="none" strike="noStrike">
                          <a:solidFill>
                            <a:srgbClr val="000000"/>
                          </a:solidFill>
                          <a:effectLst/>
                          <a:latin typeface="Arial"/>
                        </a:rPr>
                        <a:t>12/16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800" b="0" i="0" u="none" strike="noStrike">
                          <a:solidFill>
                            <a:srgbClr val="000000"/>
                          </a:solidFill>
                          <a:effectLst/>
                          <a:latin typeface="Arial"/>
                        </a:rPr>
                        <a:t>15/16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800" b="0" i="0" u="none" strike="noStrike" dirty="0">
                          <a:solidFill>
                            <a:srgbClr val="000000"/>
                          </a:solidFill>
                          <a:effectLst/>
                          <a:latin typeface="Arial"/>
                        </a:rPr>
                        <a:t>15/16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60400">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2800" b="0" i="0" u="none" strike="noStrike">
                          <a:solidFill>
                            <a:srgbClr val="000000"/>
                          </a:solidFill>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800" b="0" i="0" u="none" strike="noStrike">
                          <a:solidFill>
                            <a:srgbClr val="000000"/>
                          </a:solidFill>
                          <a:effectLst/>
                          <a:latin typeface="Arial"/>
                        </a:rPr>
                        <a:t>7/16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800" b="0" i="0" u="none" strike="noStrike">
                          <a:solidFill>
                            <a:srgbClr val="000000"/>
                          </a:solidFill>
                          <a:effectLst/>
                          <a:latin typeface="Arial"/>
                        </a:rPr>
                        <a:t>12/16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800" b="0" i="0" u="none" strike="noStrike">
                          <a:solidFill>
                            <a:srgbClr val="000000"/>
                          </a:solidFill>
                          <a:effectLst/>
                          <a:latin typeface="Arial"/>
                        </a:rPr>
                        <a:t>15/16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101872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a:extLst>
              <a:ext uri="{FF2B5EF4-FFF2-40B4-BE49-F238E27FC236}">
                <a16:creationId xmlns:a16="http://schemas.microsoft.com/office/drawing/2014/main" id="{F5CF1672-AFCC-4660-9CF5-9FAE7964D246}"/>
              </a:ext>
            </a:extLst>
          </p:cNvPr>
          <p:cNvSpPr>
            <a:spLocks noGrp="1" noChangeArrowheads="1"/>
          </p:cNvSpPr>
          <p:nvPr>
            <p:ph type="title"/>
          </p:nvPr>
        </p:nvSpPr>
        <p:spPr>
          <a:xfrm>
            <a:off x="1143000" y="228600"/>
            <a:ext cx="7772400" cy="533400"/>
          </a:xfrm>
        </p:spPr>
        <p:txBody>
          <a:bodyPr/>
          <a:lstStyle/>
          <a:p>
            <a:r>
              <a:rPr lang="en-US" altLang="en-US" sz="4000"/>
              <a:t>Unbalanced Disagreement</a:t>
            </a:r>
          </a:p>
        </p:txBody>
      </p:sp>
      <p:sp>
        <p:nvSpPr>
          <p:cNvPr id="93186" name="Rectangle 4">
            <a:extLst>
              <a:ext uri="{FF2B5EF4-FFF2-40B4-BE49-F238E27FC236}">
                <a16:creationId xmlns:a16="http://schemas.microsoft.com/office/drawing/2014/main" id="{222ED096-620A-4319-AEA7-BE82F546913F}"/>
              </a:ext>
            </a:extLst>
          </p:cNvPr>
          <p:cNvSpPr>
            <a:spLocks noChangeArrowheads="1"/>
          </p:cNvSpPr>
          <p:nvPr/>
        </p:nvSpPr>
        <p:spPr bwMode="auto">
          <a:xfrm>
            <a:off x="0" y="192087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graphicFrame>
        <p:nvGraphicFramePr>
          <p:cNvPr id="180392" name="Group 168">
            <a:extLst>
              <a:ext uri="{FF2B5EF4-FFF2-40B4-BE49-F238E27FC236}">
                <a16:creationId xmlns:a16="http://schemas.microsoft.com/office/drawing/2014/main" id="{A5520BC5-C34F-489C-91F4-D07C5806E8D9}"/>
              </a:ext>
            </a:extLst>
          </p:cNvPr>
          <p:cNvGraphicFramePr>
            <a:graphicFrameLocks noGrp="1"/>
          </p:cNvGraphicFramePr>
          <p:nvPr/>
        </p:nvGraphicFramePr>
        <p:xfrm>
          <a:off x="5181600" y="1295400"/>
          <a:ext cx="3733800" cy="4887910"/>
        </p:xfrm>
        <a:graphic>
          <a:graphicData uri="http://schemas.openxmlformats.org/drawingml/2006/table">
            <a:tbl>
              <a:tblPr/>
              <a:tblGrid>
                <a:gridCol w="10668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701131">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Lesion #</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Observer  A</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Observer B</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91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1</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S</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S</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91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charset="0"/>
                        </a:rPr>
                        <a:t>2</a:t>
                      </a:r>
                      <a:endParaRPr kumimoji="0" lang="en-US" sz="2000" b="0" i="0" u="none" strike="noStrike" cap="none" normalizeH="0" baseline="0" dirty="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S</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S</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7567">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3</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S</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M</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91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charset="0"/>
                        </a:rPr>
                        <a:t>4</a:t>
                      </a:r>
                      <a:endParaRPr kumimoji="0" lang="en-US" sz="2000" b="0" i="0" u="none" strike="noStrike" cap="none" normalizeH="0" baseline="0" dirty="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S</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M</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91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5</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S</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M</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7567">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6</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M</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M</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91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7</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M</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L</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191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8</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L</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L</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17567">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9</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L</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L</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191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10</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L</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charset="0"/>
                        </a:rPr>
                        <a:t>L</a:t>
                      </a:r>
                      <a:endParaRPr kumimoji="0" lang="en-US" sz="2000" b="0" i="0" u="none" strike="noStrike" cap="none" normalizeH="0" baseline="0" dirty="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93237" name="Rectangle 165">
            <a:extLst>
              <a:ext uri="{FF2B5EF4-FFF2-40B4-BE49-F238E27FC236}">
                <a16:creationId xmlns:a16="http://schemas.microsoft.com/office/drawing/2014/main" id="{C3600319-4320-4897-BABF-4032AC612855}"/>
              </a:ext>
            </a:extLst>
          </p:cNvPr>
          <p:cNvSpPr>
            <a:spLocks noChangeArrowheads="1"/>
          </p:cNvSpPr>
          <p:nvPr/>
        </p:nvSpPr>
        <p:spPr bwMode="auto">
          <a:xfrm>
            <a:off x="0" y="4935538"/>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180551" name="Rectangle 327">
            <a:extLst>
              <a:ext uri="{FF2B5EF4-FFF2-40B4-BE49-F238E27FC236}">
                <a16:creationId xmlns:a16="http://schemas.microsoft.com/office/drawing/2014/main" id="{7E4537EB-7A9C-4757-8357-D4EB931FF10B}"/>
              </a:ext>
            </a:extLst>
          </p:cNvPr>
          <p:cNvSpPr>
            <a:spLocks noGrp="1" noChangeArrowheads="1"/>
          </p:cNvSpPr>
          <p:nvPr>
            <p:ph type="body" idx="4294967295"/>
          </p:nvPr>
        </p:nvSpPr>
        <p:spPr>
          <a:xfrm>
            <a:off x="1066800" y="1143000"/>
            <a:ext cx="3886200" cy="2209800"/>
          </a:xfrm>
        </p:spPr>
        <p:txBody>
          <a:bodyPr/>
          <a:lstStyle/>
          <a:p>
            <a:pPr>
              <a:lnSpc>
                <a:spcPct val="80000"/>
              </a:lnSpc>
            </a:pPr>
            <a:r>
              <a:rPr lang="en-US" altLang="en-US" sz="2400"/>
              <a:t>What is going on here?</a:t>
            </a:r>
          </a:p>
          <a:p>
            <a:pPr>
              <a:lnSpc>
                <a:spcPct val="80000"/>
              </a:lnSpc>
            </a:pPr>
            <a:r>
              <a:rPr lang="en-US" altLang="en-US" sz="2400"/>
              <a:t>Look for lack of balance above and below diagonal</a:t>
            </a:r>
          </a:p>
          <a:p>
            <a:pPr>
              <a:lnSpc>
                <a:spcPct val="80000"/>
              </a:lnSpc>
            </a:pPr>
            <a:r>
              <a:rPr lang="en-US" altLang="en-US" sz="2400"/>
              <a:t>Results when observers have different thresholds </a:t>
            </a:r>
          </a:p>
        </p:txBody>
      </p:sp>
      <p:graphicFrame>
        <p:nvGraphicFramePr>
          <p:cNvPr id="93239" name="Object 2">
            <a:extLst>
              <a:ext uri="{FF2B5EF4-FFF2-40B4-BE49-F238E27FC236}">
                <a16:creationId xmlns:a16="http://schemas.microsoft.com/office/drawing/2014/main" id="{965D41C9-DC3B-44C3-9711-24D59BD5B05B}"/>
              </a:ext>
            </a:extLst>
          </p:cNvPr>
          <p:cNvGraphicFramePr>
            <a:graphicFrameLocks noGrp="1" noChangeAspect="1"/>
          </p:cNvGraphicFramePr>
          <p:nvPr>
            <p:ph idx="1"/>
          </p:nvPr>
        </p:nvGraphicFramePr>
        <p:xfrm>
          <a:off x="990600" y="3505200"/>
          <a:ext cx="4038600" cy="2105025"/>
        </p:xfrm>
        <a:graphic>
          <a:graphicData uri="http://schemas.openxmlformats.org/presentationml/2006/ole">
            <mc:AlternateContent xmlns:mc="http://schemas.openxmlformats.org/markup-compatibility/2006">
              <mc:Choice xmlns:v="urn:schemas-microsoft-com:vml" Requires="v">
                <p:oleObj spid="_x0000_s93327" name="Worksheet" r:id="rId4" imgW="2819400" imgH="1473200" progId="Excel.Sheet.8">
                  <p:embed/>
                </p:oleObj>
              </mc:Choice>
              <mc:Fallback>
                <p:oleObj name="Worksheet" r:id="rId4" imgW="2819400" imgH="14732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505200"/>
                        <a:ext cx="4038600" cy="2105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93240" name="Slide Number Placeholder 7">
            <a:extLst>
              <a:ext uri="{FF2B5EF4-FFF2-40B4-BE49-F238E27FC236}">
                <a16:creationId xmlns:a16="http://schemas.microsoft.com/office/drawing/2014/main" id="{5F8C194F-BF20-41F5-B7B5-726B0D60D5FC}"/>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B61072B-8D2E-4178-85F5-853BCD166B65}" type="slidenum">
              <a:rPr lang="en-US" altLang="en-US" sz="1400">
                <a:latin typeface="Arial" panose="020B0604020202020204" pitchFamily="34" charset="0"/>
              </a:rPr>
              <a:pPr/>
              <a:t>51</a:t>
            </a:fld>
            <a:endParaRPr lang="en-US" altLang="en-US" sz="14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5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05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05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551"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Excel / Web /</a:t>
            </a:r>
            <a:r>
              <a:rPr lang="en-US" dirty="0" err="1"/>
              <a:t>Stata</a:t>
            </a:r>
            <a:endParaRPr lang="en-US" dirty="0"/>
          </a:p>
        </p:txBody>
      </p:sp>
      <p:sp>
        <p:nvSpPr>
          <p:cNvPr id="3" name="Content Placeholder 2"/>
          <p:cNvSpPr>
            <a:spLocks noGrp="1"/>
          </p:cNvSpPr>
          <p:nvPr>
            <p:ph idx="1"/>
          </p:nvPr>
        </p:nvSpPr>
        <p:spPr/>
        <p:txBody>
          <a:bodyPr/>
          <a:lstStyle/>
          <a:p>
            <a:pPr marL="0" indent="0">
              <a:buNone/>
            </a:pPr>
            <a:r>
              <a:rPr lang="en-US" dirty="0"/>
              <a:t>. tab </a:t>
            </a:r>
            <a:r>
              <a:rPr lang="en-US" dirty="0" err="1"/>
              <a:t>ObsA</a:t>
            </a:r>
            <a:r>
              <a:rPr lang="en-US" dirty="0"/>
              <a:t> </a:t>
            </a:r>
            <a:r>
              <a:rPr lang="en-US" dirty="0" err="1"/>
              <a:t>ObsB</a:t>
            </a:r>
            <a:endParaRPr lang="en-US" dirty="0"/>
          </a:p>
          <a:p>
            <a:pPr marL="0" indent="0">
              <a:buNone/>
            </a:pPr>
            <a:r>
              <a:rPr lang="en-US" dirty="0"/>
              <a:t>. </a:t>
            </a:r>
            <a:r>
              <a:rPr lang="en-US" dirty="0" err="1"/>
              <a:t>kap</a:t>
            </a:r>
            <a:r>
              <a:rPr lang="en-US" dirty="0"/>
              <a:t> </a:t>
            </a:r>
            <a:r>
              <a:rPr lang="en-US" dirty="0" err="1"/>
              <a:t>ObsA</a:t>
            </a:r>
            <a:r>
              <a:rPr lang="en-US" dirty="0"/>
              <a:t> </a:t>
            </a:r>
            <a:r>
              <a:rPr lang="en-US" dirty="0" err="1"/>
              <a:t>ObsB</a:t>
            </a:r>
            <a:endParaRPr lang="en-US" dirty="0"/>
          </a:p>
          <a:p>
            <a:pPr marL="0" indent="0">
              <a:buNone/>
            </a:pPr>
            <a:r>
              <a:rPr lang="en-US" dirty="0"/>
              <a:t>. </a:t>
            </a:r>
            <a:r>
              <a:rPr lang="en-US" dirty="0" err="1"/>
              <a:t>kap</a:t>
            </a:r>
            <a:r>
              <a:rPr lang="en-US" dirty="0"/>
              <a:t> </a:t>
            </a:r>
            <a:r>
              <a:rPr lang="en-US" dirty="0" err="1"/>
              <a:t>ObsA</a:t>
            </a:r>
            <a:r>
              <a:rPr lang="en-US" dirty="0"/>
              <a:t> </a:t>
            </a:r>
            <a:r>
              <a:rPr lang="en-US" dirty="0" err="1"/>
              <a:t>ObsB</a:t>
            </a:r>
            <a:r>
              <a:rPr lang="en-US" dirty="0"/>
              <a:t>, </a:t>
            </a:r>
            <a:r>
              <a:rPr lang="en-US" dirty="0" err="1"/>
              <a:t>wgt</a:t>
            </a:r>
            <a:r>
              <a:rPr lang="en-US" dirty="0"/>
              <a:t>(w)</a:t>
            </a:r>
          </a:p>
          <a:p>
            <a:pPr marL="0" indent="0">
              <a:buNone/>
            </a:pPr>
            <a:r>
              <a:rPr lang="en-US" dirty="0"/>
              <a:t>. </a:t>
            </a:r>
            <a:r>
              <a:rPr lang="en-US" dirty="0" err="1"/>
              <a:t>kap</a:t>
            </a:r>
            <a:r>
              <a:rPr lang="en-US" dirty="0"/>
              <a:t> </a:t>
            </a:r>
            <a:r>
              <a:rPr lang="en-US" dirty="0" err="1"/>
              <a:t>ObsA</a:t>
            </a:r>
            <a:r>
              <a:rPr lang="en-US" dirty="0"/>
              <a:t> </a:t>
            </a:r>
            <a:r>
              <a:rPr lang="en-US" dirty="0" err="1"/>
              <a:t>ObsB</a:t>
            </a:r>
            <a:r>
              <a:rPr lang="en-US" dirty="0"/>
              <a:t>, </a:t>
            </a:r>
            <a:r>
              <a:rPr lang="en-US" dirty="0" err="1"/>
              <a:t>wgt</a:t>
            </a:r>
            <a:r>
              <a:rPr lang="en-US" dirty="0"/>
              <a:t>(w2)</a:t>
            </a:r>
          </a:p>
        </p:txBody>
      </p:sp>
      <p:sp>
        <p:nvSpPr>
          <p:cNvPr id="4" name="Slide Number Placeholder 3"/>
          <p:cNvSpPr>
            <a:spLocks noGrp="1"/>
          </p:cNvSpPr>
          <p:nvPr>
            <p:ph type="sldNum" sz="quarter" idx="12"/>
          </p:nvPr>
        </p:nvSpPr>
        <p:spPr/>
        <p:txBody>
          <a:bodyPr/>
          <a:lstStyle/>
          <a:p>
            <a:fld id="{616E4FA0-5BB6-493E-95A6-EA89D2B23493}" type="slidenum">
              <a:rPr lang="en-US" altLang="en-US" smtClean="0"/>
              <a:pPr/>
              <a:t>52</a:t>
            </a:fld>
            <a:endParaRPr lang="en-US" altLang="en-US"/>
          </a:p>
        </p:txBody>
      </p:sp>
    </p:spTree>
    <p:extLst>
      <p:ext uri="{BB962C8B-B14F-4D97-AF65-F5344CB8AC3E}">
        <p14:creationId xmlns:p14="http://schemas.microsoft.com/office/powerpoint/2010/main" val="41522946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a:extLst>
              <a:ext uri="{FF2B5EF4-FFF2-40B4-BE49-F238E27FC236}">
                <a16:creationId xmlns:a16="http://schemas.microsoft.com/office/drawing/2014/main" id="{F895C2F5-0A93-496A-9306-43D0282EF450}"/>
              </a:ext>
            </a:extLst>
          </p:cNvPr>
          <p:cNvSpPr>
            <a:spLocks noGrp="1" noChangeArrowheads="1"/>
          </p:cNvSpPr>
          <p:nvPr>
            <p:ph type="title"/>
          </p:nvPr>
        </p:nvSpPr>
        <p:spPr>
          <a:xfrm>
            <a:off x="990600" y="0"/>
            <a:ext cx="7772400" cy="1143000"/>
          </a:xfrm>
        </p:spPr>
        <p:txBody>
          <a:bodyPr/>
          <a:lstStyle/>
          <a:p>
            <a:r>
              <a:rPr lang="en-US" altLang="en-US" sz="4000"/>
              <a:t>What does observed Kappa depend upon?</a:t>
            </a:r>
          </a:p>
        </p:txBody>
      </p:sp>
      <p:sp>
        <p:nvSpPr>
          <p:cNvPr id="103426" name="Rectangle 3">
            <a:extLst>
              <a:ext uri="{FF2B5EF4-FFF2-40B4-BE49-F238E27FC236}">
                <a16:creationId xmlns:a16="http://schemas.microsoft.com/office/drawing/2014/main" id="{30C612B7-BAFE-4934-8731-E4833FFFC52B}"/>
              </a:ext>
            </a:extLst>
          </p:cNvPr>
          <p:cNvSpPr>
            <a:spLocks noGrp="1" noChangeArrowheads="1"/>
          </p:cNvSpPr>
          <p:nvPr>
            <p:ph type="body" idx="1"/>
          </p:nvPr>
        </p:nvSpPr>
        <p:spPr>
          <a:xfrm>
            <a:off x="1143000" y="1371600"/>
            <a:ext cx="8001000" cy="4114800"/>
          </a:xfrm>
        </p:spPr>
        <p:txBody>
          <a:bodyPr/>
          <a:lstStyle/>
          <a:p>
            <a:pPr>
              <a:lnSpc>
                <a:spcPct val="90000"/>
              </a:lnSpc>
            </a:pPr>
            <a:r>
              <a:rPr lang="en-US" altLang="en-US" sz="2800" dirty="0"/>
              <a:t>How well people agree</a:t>
            </a:r>
          </a:p>
          <a:p>
            <a:pPr>
              <a:lnSpc>
                <a:spcPct val="90000"/>
              </a:lnSpc>
            </a:pPr>
            <a:r>
              <a:rPr lang="en-US" altLang="en-US" sz="2800" dirty="0"/>
              <a:t>SPECTRUM within classifications</a:t>
            </a:r>
          </a:p>
          <a:p>
            <a:pPr lvl="1">
              <a:lnSpc>
                <a:spcPct val="90000"/>
              </a:lnSpc>
            </a:pPr>
            <a:r>
              <a:rPr lang="en-US" altLang="en-US" dirty="0"/>
              <a:t>E.g., are the abnormal ones </a:t>
            </a:r>
            <a:r>
              <a:rPr lang="en-US" altLang="en-US" i="1" dirty="0"/>
              <a:t>very</a:t>
            </a:r>
            <a:r>
              <a:rPr lang="en-US" altLang="en-US" dirty="0"/>
              <a:t> abnormal?</a:t>
            </a:r>
          </a:p>
          <a:p>
            <a:pPr lvl="1">
              <a:lnSpc>
                <a:spcPct val="90000"/>
              </a:lnSpc>
            </a:pPr>
            <a:r>
              <a:rPr lang="en-US" altLang="en-US" dirty="0"/>
              <a:t>Difficult cases can be excluded or over-sampled</a:t>
            </a:r>
          </a:p>
          <a:p>
            <a:pPr>
              <a:lnSpc>
                <a:spcPct val="90000"/>
              </a:lnSpc>
            </a:pPr>
            <a:r>
              <a:rPr lang="en-US" altLang="en-US" sz="2800" dirty="0"/>
              <a:t>PREVALENCE estimates of each category by the various observers (and whether they agree)</a:t>
            </a:r>
          </a:p>
          <a:p>
            <a:pPr>
              <a:lnSpc>
                <a:spcPct val="90000"/>
              </a:lnSpc>
            </a:pPr>
            <a:r>
              <a:rPr lang="en-US" altLang="en-US" sz="2800" dirty="0"/>
              <a:t>Chance (random error; people can get lucky/unlucky) </a:t>
            </a:r>
          </a:p>
          <a:p>
            <a:pPr>
              <a:lnSpc>
                <a:spcPct val="90000"/>
              </a:lnSpc>
            </a:pPr>
            <a:r>
              <a:rPr lang="en-US" altLang="en-US" sz="2800" dirty="0"/>
              <a:t>Weighting scheme used</a:t>
            </a:r>
          </a:p>
        </p:txBody>
      </p:sp>
      <p:sp>
        <p:nvSpPr>
          <p:cNvPr id="103427" name="Slide Number Placeholder 3">
            <a:extLst>
              <a:ext uri="{FF2B5EF4-FFF2-40B4-BE49-F238E27FC236}">
                <a16:creationId xmlns:a16="http://schemas.microsoft.com/office/drawing/2014/main" id="{56BC983D-4391-4E82-A744-26C91D6854AC}"/>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91005FBB-7AF3-4A8B-8576-289BEC12FAFE}" type="slidenum">
              <a:rPr lang="en-US" altLang="en-US" sz="1400">
                <a:latin typeface="Arial" panose="020B0604020202020204" pitchFamily="34" charset="0"/>
              </a:rPr>
              <a:pPr/>
              <a:t>53</a:t>
            </a:fld>
            <a:endParaRPr lang="en-US" altLang="en-US" sz="1400">
              <a:latin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a:extLst>
              <a:ext uri="{FF2B5EF4-FFF2-40B4-BE49-F238E27FC236}">
                <a16:creationId xmlns:a16="http://schemas.microsoft.com/office/drawing/2014/main" id="{60DB3C5F-59C3-4B57-A109-1B4640BB5A96}"/>
              </a:ext>
            </a:extLst>
          </p:cNvPr>
          <p:cNvSpPr>
            <a:spLocks noGrp="1"/>
          </p:cNvSpPr>
          <p:nvPr>
            <p:ph type="title"/>
          </p:nvPr>
        </p:nvSpPr>
        <p:spPr>
          <a:xfrm>
            <a:off x="1371600" y="304800"/>
            <a:ext cx="7772400" cy="609600"/>
          </a:xfrm>
        </p:spPr>
        <p:txBody>
          <a:bodyPr/>
          <a:lstStyle/>
          <a:p>
            <a:pPr>
              <a:lnSpc>
                <a:spcPct val="90000"/>
              </a:lnSpc>
            </a:pPr>
            <a:r>
              <a:rPr lang="en-US" altLang="en-US" sz="4000"/>
              <a:t>What’</a:t>
            </a:r>
            <a:r>
              <a:rPr lang="en-US" altLang="ja-JP" sz="4000"/>
              <a:t>s a good Kappa?</a:t>
            </a:r>
            <a:endParaRPr lang="en-US" altLang="en-US" sz="4000"/>
          </a:p>
        </p:txBody>
      </p:sp>
      <p:sp>
        <p:nvSpPr>
          <p:cNvPr id="105474" name="Content Placeholder 2">
            <a:extLst>
              <a:ext uri="{FF2B5EF4-FFF2-40B4-BE49-F238E27FC236}">
                <a16:creationId xmlns:a16="http://schemas.microsoft.com/office/drawing/2014/main" id="{34B22B3E-EB36-4D14-8790-435566095B97}"/>
              </a:ext>
            </a:extLst>
          </p:cNvPr>
          <p:cNvSpPr>
            <a:spLocks noGrp="1"/>
          </p:cNvSpPr>
          <p:nvPr>
            <p:ph idx="1"/>
          </p:nvPr>
        </p:nvSpPr>
        <p:spPr>
          <a:xfrm>
            <a:off x="1219200" y="1066800"/>
            <a:ext cx="7772400" cy="1371600"/>
          </a:xfrm>
        </p:spPr>
        <p:txBody>
          <a:bodyPr/>
          <a:lstStyle/>
          <a:p>
            <a:r>
              <a:rPr lang="en-US" altLang="en-US"/>
              <a:t>Depends on weighting, number of categories</a:t>
            </a:r>
          </a:p>
          <a:p>
            <a:r>
              <a:rPr lang="en-US" altLang="en-US"/>
              <a:t>General guidance:</a:t>
            </a:r>
          </a:p>
        </p:txBody>
      </p:sp>
      <p:sp>
        <p:nvSpPr>
          <p:cNvPr id="105475" name="Slide Number Placeholder 3">
            <a:extLst>
              <a:ext uri="{FF2B5EF4-FFF2-40B4-BE49-F238E27FC236}">
                <a16:creationId xmlns:a16="http://schemas.microsoft.com/office/drawing/2014/main" id="{E0DE9314-DDC5-415E-A87B-15CC7F1874F1}"/>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D9C5196-05D0-4EE1-89EB-C8795EFFD88A}" type="slidenum">
              <a:rPr lang="en-US" altLang="en-US" sz="1400">
                <a:latin typeface="Arial" panose="020B0604020202020204" pitchFamily="34" charset="0"/>
              </a:rPr>
              <a:pPr/>
              <a:t>54</a:t>
            </a:fld>
            <a:endParaRPr lang="en-US" altLang="en-US" sz="1400">
              <a:latin typeface="Arial" panose="020B0604020202020204" pitchFamily="34" charset="0"/>
            </a:endParaRPr>
          </a:p>
        </p:txBody>
      </p:sp>
      <p:graphicFrame>
        <p:nvGraphicFramePr>
          <p:cNvPr id="105476" name="Object 1">
            <a:extLst>
              <a:ext uri="{FF2B5EF4-FFF2-40B4-BE49-F238E27FC236}">
                <a16:creationId xmlns:a16="http://schemas.microsoft.com/office/drawing/2014/main" id="{312CC07D-7C80-49F7-A5FA-F4CC286AFDD4}"/>
              </a:ext>
            </a:extLst>
          </p:cNvPr>
          <p:cNvGraphicFramePr>
            <a:graphicFrameLocks noChangeAspect="1"/>
          </p:cNvGraphicFramePr>
          <p:nvPr/>
        </p:nvGraphicFramePr>
        <p:xfrm>
          <a:off x="1371600" y="2819400"/>
          <a:ext cx="12192000" cy="3352800"/>
        </p:xfrm>
        <a:graphic>
          <a:graphicData uri="http://schemas.openxmlformats.org/presentationml/2006/ole">
            <mc:AlternateContent xmlns:mc="http://schemas.openxmlformats.org/markup-compatibility/2006">
              <mc:Choice xmlns:v="urn:schemas-microsoft-com:vml" Requires="v">
                <p:oleObj spid="_x0000_s105563" name="Document" r:id="rId4" imgW="5511800" imgH="1511300" progId="Word.Document.12">
                  <p:embed/>
                </p:oleObj>
              </mc:Choice>
              <mc:Fallback>
                <p:oleObj name="Document" r:id="rId4" imgW="5511800" imgH="1511300" progId="Word.Documen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819400"/>
                        <a:ext cx="12192000" cy="335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1668D5A3-F9C4-4B06-B1C9-C6148ACB20F3}"/>
              </a:ext>
            </a:extLst>
          </p:cNvPr>
          <p:cNvSpPr>
            <a:spLocks noGrp="1" noChangeArrowheads="1"/>
          </p:cNvSpPr>
          <p:nvPr>
            <p:ph type="title"/>
          </p:nvPr>
        </p:nvSpPr>
        <p:spPr>
          <a:xfrm>
            <a:off x="1143000" y="228600"/>
            <a:ext cx="7772400" cy="685800"/>
          </a:xfrm>
        </p:spPr>
        <p:txBody>
          <a:bodyPr/>
          <a:lstStyle/>
          <a:p>
            <a:r>
              <a:rPr lang="en-US" altLang="en-US" sz="3200">
                <a:solidFill>
                  <a:schemeClr val="tx1"/>
                </a:solidFill>
              </a:rPr>
              <a:t>Interobserver Agreement Among Pathologists for Diagnosing Malignant Melanoma*</a:t>
            </a:r>
          </a:p>
        </p:txBody>
      </p:sp>
      <p:sp>
        <p:nvSpPr>
          <p:cNvPr id="67586" name="Rectangle 14">
            <a:extLst>
              <a:ext uri="{FF2B5EF4-FFF2-40B4-BE49-F238E27FC236}">
                <a16:creationId xmlns:a16="http://schemas.microsoft.com/office/drawing/2014/main" id="{4AF3E23D-4CC4-4B3C-9195-DC8126690862}"/>
              </a:ext>
            </a:extLst>
          </p:cNvPr>
          <p:cNvSpPr>
            <a:spLocks noGrp="1" noChangeArrowheads="1"/>
          </p:cNvSpPr>
          <p:nvPr>
            <p:ph type="body" idx="1"/>
          </p:nvPr>
        </p:nvSpPr>
        <p:spPr>
          <a:xfrm>
            <a:off x="1066800" y="1447800"/>
            <a:ext cx="7772400" cy="3886200"/>
          </a:xfrm>
        </p:spPr>
        <p:txBody>
          <a:bodyPr/>
          <a:lstStyle/>
          <a:p>
            <a:r>
              <a:rPr lang="en-US" altLang="en-US" sz="2800"/>
              <a:t>Eight expert dermatopathologists selected on the basis of their reputation and publications</a:t>
            </a:r>
          </a:p>
          <a:p>
            <a:r>
              <a:rPr lang="en-US" altLang="en-US" sz="2800"/>
              <a:t>Each selected 5 cases of melanomas or melanocytic nevi that shared histological features with melanoma</a:t>
            </a:r>
          </a:p>
          <a:p>
            <a:pPr lvl="1"/>
            <a:r>
              <a:rPr lang="en-US" altLang="en-US" sz="2400"/>
              <a:t>Had to be "classic cases" that could be published as examples</a:t>
            </a:r>
          </a:p>
          <a:p>
            <a:pPr lvl="1"/>
            <a:r>
              <a:rPr lang="en-US" altLang="en-US" sz="2400"/>
              <a:t>37 cases selected</a:t>
            </a:r>
          </a:p>
        </p:txBody>
      </p:sp>
      <p:sp>
        <p:nvSpPr>
          <p:cNvPr id="461839" name="Text Box 15">
            <a:extLst>
              <a:ext uri="{FF2B5EF4-FFF2-40B4-BE49-F238E27FC236}">
                <a16:creationId xmlns:a16="http://schemas.microsoft.com/office/drawing/2014/main" id="{073FEB75-A829-4F1D-A791-D807BC1F97F2}"/>
              </a:ext>
            </a:extLst>
          </p:cNvPr>
          <p:cNvSpPr txBox="1">
            <a:spLocks noChangeArrowheads="1"/>
          </p:cNvSpPr>
          <p:nvPr/>
        </p:nvSpPr>
        <p:spPr bwMode="auto">
          <a:xfrm>
            <a:off x="990600" y="5410200"/>
            <a:ext cx="7848600" cy="1200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 typeface="Monotype Sorts" charset="0"/>
              <a:buNone/>
              <a:defRPr/>
            </a:pPr>
            <a:r>
              <a:rPr lang="en-US" dirty="0">
                <a:latin typeface="Times New Roman" charset="0"/>
                <a:ea typeface="ＭＳ Ｐゴシック" charset="0"/>
                <a:cs typeface="ＭＳ Ｐゴシック" charset="0"/>
              </a:rPr>
              <a:t>*Farmer ER et al. Discordance in the </a:t>
            </a:r>
            <a:r>
              <a:rPr lang="en-US" dirty="0" err="1">
                <a:latin typeface="Times New Roman" charset="0"/>
                <a:ea typeface="ＭＳ Ｐゴシック" charset="0"/>
                <a:cs typeface="ＭＳ Ｐゴシック" charset="0"/>
              </a:rPr>
              <a:t>histopathologic</a:t>
            </a:r>
            <a:r>
              <a:rPr lang="en-US" dirty="0">
                <a:latin typeface="Times New Roman" charset="0"/>
                <a:ea typeface="ＭＳ Ｐゴシック" charset="0"/>
                <a:cs typeface="ＭＳ Ｐゴシック" charset="0"/>
              </a:rPr>
              <a:t> diagnosis of melanoma and melanocytic nevi between expert pathologists. Human Pathology 1996;27:528</a:t>
            </a:r>
          </a:p>
        </p:txBody>
      </p:sp>
    </p:spTree>
    <p:extLst>
      <p:ext uri="{BB962C8B-B14F-4D97-AF65-F5344CB8AC3E}">
        <p14:creationId xmlns:p14="http://schemas.microsoft.com/office/powerpoint/2010/main" val="27152158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9579CC0B-A119-4096-A9D0-A949B91B2F07}"/>
              </a:ext>
            </a:extLst>
          </p:cNvPr>
          <p:cNvSpPr>
            <a:spLocks noGrp="1" noChangeArrowheads="1"/>
          </p:cNvSpPr>
          <p:nvPr>
            <p:ph type="title"/>
          </p:nvPr>
        </p:nvSpPr>
        <p:spPr>
          <a:xfrm>
            <a:off x="1173163" y="457200"/>
            <a:ext cx="7772400" cy="685800"/>
          </a:xfrm>
        </p:spPr>
        <p:txBody>
          <a:bodyPr/>
          <a:lstStyle/>
          <a:p>
            <a:r>
              <a:rPr lang="en-US" altLang="en-US" sz="3600">
                <a:solidFill>
                  <a:schemeClr val="tx1"/>
                </a:solidFill>
              </a:rPr>
              <a:t>Interobserver Agreement Among Pathologists for Malignant Melanoma: 13 cases with perfect agreement</a:t>
            </a:r>
          </a:p>
        </p:txBody>
      </p:sp>
      <p:pic>
        <p:nvPicPr>
          <p:cNvPr id="463875" name="Picture 3">
            <a:extLst>
              <a:ext uri="{FF2B5EF4-FFF2-40B4-BE49-F238E27FC236}">
                <a16:creationId xmlns:a16="http://schemas.microsoft.com/office/drawing/2014/main" id="{793D9AED-0E07-446C-B059-CE48AE9F8A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791200"/>
            <a:ext cx="2921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63877" name="Picture 5">
            <a:extLst>
              <a:ext uri="{FF2B5EF4-FFF2-40B4-BE49-F238E27FC236}">
                <a16:creationId xmlns:a16="http://schemas.microsoft.com/office/drawing/2014/main" id="{42229101-6542-493D-8426-7B9A055A00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6248400"/>
            <a:ext cx="2571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463879" name="Text Box 7">
            <a:extLst>
              <a:ext uri="{FF2B5EF4-FFF2-40B4-BE49-F238E27FC236}">
                <a16:creationId xmlns:a16="http://schemas.microsoft.com/office/drawing/2014/main" id="{C553EC70-C0C4-43AF-9378-C3E501FC6809}"/>
              </a:ext>
            </a:extLst>
          </p:cNvPr>
          <p:cNvSpPr txBox="1">
            <a:spLocks noChangeArrowheads="1"/>
          </p:cNvSpPr>
          <p:nvPr/>
        </p:nvSpPr>
        <p:spPr bwMode="auto">
          <a:xfrm>
            <a:off x="1981200" y="5715000"/>
            <a:ext cx="144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 typeface="Monotype Sorts" charset="0"/>
              <a:buNone/>
              <a:defRPr/>
            </a:pPr>
            <a:r>
              <a:rPr lang="en-US" dirty="0">
                <a:latin typeface="Times New Roman" charset="0"/>
                <a:ea typeface="ＭＳ Ｐゴシック" charset="0"/>
                <a:cs typeface="ＭＳ Ｐゴシック" charset="0"/>
              </a:rPr>
              <a:t>Malignant</a:t>
            </a:r>
          </a:p>
        </p:txBody>
      </p:sp>
      <p:sp>
        <p:nvSpPr>
          <p:cNvPr id="463881" name="Text Box 9">
            <a:extLst>
              <a:ext uri="{FF2B5EF4-FFF2-40B4-BE49-F238E27FC236}">
                <a16:creationId xmlns:a16="http://schemas.microsoft.com/office/drawing/2014/main" id="{0A3EE577-5EDC-4D80-AD4E-CE919E85AC3C}"/>
              </a:ext>
            </a:extLst>
          </p:cNvPr>
          <p:cNvSpPr txBox="1">
            <a:spLocks noChangeArrowheads="1"/>
          </p:cNvSpPr>
          <p:nvPr/>
        </p:nvSpPr>
        <p:spPr bwMode="auto">
          <a:xfrm>
            <a:off x="1981200" y="6172200"/>
            <a:ext cx="1143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 typeface="Monotype Sorts" charset="0"/>
              <a:buNone/>
              <a:defRPr/>
            </a:pPr>
            <a:r>
              <a:rPr lang="en-US" dirty="0">
                <a:latin typeface="Times New Roman" charset="0"/>
                <a:ea typeface="ＭＳ Ｐゴシック" charset="0"/>
                <a:cs typeface="ＭＳ Ｐゴシック" charset="0"/>
              </a:rPr>
              <a:t>Benign</a:t>
            </a:r>
          </a:p>
        </p:txBody>
      </p:sp>
      <p:pic>
        <p:nvPicPr>
          <p:cNvPr id="463882" name="Picture 10">
            <a:extLst>
              <a:ext uri="{FF2B5EF4-FFF2-40B4-BE49-F238E27FC236}">
                <a16:creationId xmlns:a16="http://schemas.microsoft.com/office/drawing/2014/main" id="{01B076B2-AEB4-41BE-8134-D185DF62A4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676400"/>
            <a:ext cx="5943600" cy="4173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68615" name="TextBox 1">
            <a:extLst>
              <a:ext uri="{FF2B5EF4-FFF2-40B4-BE49-F238E27FC236}">
                <a16:creationId xmlns:a16="http://schemas.microsoft.com/office/drawing/2014/main" id="{7E691B25-1C6E-43ED-A729-A97DFBAD96F6}"/>
              </a:ext>
            </a:extLst>
          </p:cNvPr>
          <p:cNvSpPr txBox="1">
            <a:spLocks noChangeArrowheads="1"/>
          </p:cNvSpPr>
          <p:nvPr/>
        </p:nvSpPr>
        <p:spPr bwMode="auto">
          <a:xfrm>
            <a:off x="3657600" y="5943600"/>
            <a:ext cx="510540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800"/>
              <a:t>See Welch, GH. Should I Be Tested for Cancer?: Maybe Not and Here's Why. University of California Press. 2006. </a:t>
            </a:r>
          </a:p>
        </p:txBody>
      </p:sp>
      <p:sp>
        <p:nvSpPr>
          <p:cNvPr id="3" name="Rectangle 2">
            <a:extLst>
              <a:ext uri="{FF2B5EF4-FFF2-40B4-BE49-F238E27FC236}">
                <a16:creationId xmlns:a16="http://schemas.microsoft.com/office/drawing/2014/main" id="{A335CBB7-5C8E-420F-B435-E98D7561B0D3}"/>
              </a:ext>
            </a:extLst>
          </p:cNvPr>
          <p:cNvSpPr/>
          <p:nvPr/>
        </p:nvSpPr>
        <p:spPr bwMode="auto">
          <a:xfrm>
            <a:off x="3135922" y="3886200"/>
            <a:ext cx="5322277" cy="838200"/>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60693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a:extLst>
              <a:ext uri="{FF2B5EF4-FFF2-40B4-BE49-F238E27FC236}">
                <a16:creationId xmlns:a16="http://schemas.microsoft.com/office/drawing/2014/main" id="{93E9C240-29A9-487D-9729-35059C6059C6}"/>
              </a:ext>
            </a:extLst>
          </p:cNvPr>
          <p:cNvSpPr>
            <a:spLocks noGrp="1" noChangeArrowheads="1"/>
          </p:cNvSpPr>
          <p:nvPr>
            <p:ph type="title"/>
          </p:nvPr>
        </p:nvSpPr>
        <p:spPr>
          <a:xfrm>
            <a:off x="1173163" y="457200"/>
            <a:ext cx="7772400" cy="685800"/>
          </a:xfrm>
        </p:spPr>
        <p:txBody>
          <a:bodyPr/>
          <a:lstStyle/>
          <a:p>
            <a:r>
              <a:rPr lang="en-US" altLang="en-US" sz="3600">
                <a:solidFill>
                  <a:schemeClr val="tx1"/>
                </a:solidFill>
              </a:rPr>
              <a:t>Interobserver Agreement Among Pathologists for Malignant Melanoma: 24 cases with disagreement</a:t>
            </a:r>
          </a:p>
        </p:txBody>
      </p:sp>
      <p:pic>
        <p:nvPicPr>
          <p:cNvPr id="465923" name="Picture 3">
            <a:extLst>
              <a:ext uri="{FF2B5EF4-FFF2-40B4-BE49-F238E27FC236}">
                <a16:creationId xmlns:a16="http://schemas.microsoft.com/office/drawing/2014/main" id="{6CFD962F-E9AE-4899-92BF-B9B97A378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486400"/>
            <a:ext cx="2921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65924" name="Picture 4">
            <a:extLst>
              <a:ext uri="{FF2B5EF4-FFF2-40B4-BE49-F238E27FC236}">
                <a16:creationId xmlns:a16="http://schemas.microsoft.com/office/drawing/2014/main" id="{5A5BDD4F-6327-45B0-A8DA-D2AB49B417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5867400"/>
            <a:ext cx="2698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65925" name="Picture 5">
            <a:extLst>
              <a:ext uri="{FF2B5EF4-FFF2-40B4-BE49-F238E27FC236}">
                <a16:creationId xmlns:a16="http://schemas.microsoft.com/office/drawing/2014/main" id="{18A0E635-9D59-43C1-9B16-B818597087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6248400"/>
            <a:ext cx="2571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65926" name="Picture 6">
            <a:extLst>
              <a:ext uri="{FF2B5EF4-FFF2-40B4-BE49-F238E27FC236}">
                <a16:creationId xmlns:a16="http://schemas.microsoft.com/office/drawing/2014/main" id="{0294F5E7-B1CC-4C1E-8EF5-589C476D42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838200" y="1981200"/>
            <a:ext cx="7924800" cy="3371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465927" name="Text Box 7">
            <a:extLst>
              <a:ext uri="{FF2B5EF4-FFF2-40B4-BE49-F238E27FC236}">
                <a16:creationId xmlns:a16="http://schemas.microsoft.com/office/drawing/2014/main" id="{054810A1-91A8-49EB-9390-DCAE6A2AA51C}"/>
              </a:ext>
            </a:extLst>
          </p:cNvPr>
          <p:cNvSpPr txBox="1">
            <a:spLocks noChangeArrowheads="1"/>
          </p:cNvSpPr>
          <p:nvPr/>
        </p:nvSpPr>
        <p:spPr bwMode="auto">
          <a:xfrm>
            <a:off x="1752600" y="5410200"/>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 typeface="Monotype Sorts" charset="0"/>
              <a:buNone/>
              <a:defRPr/>
            </a:pPr>
            <a:r>
              <a:rPr lang="en-US" dirty="0">
                <a:latin typeface="Times New Roman" charset="0"/>
                <a:ea typeface="ＭＳ Ｐゴシック" charset="0"/>
                <a:cs typeface="ＭＳ Ｐゴシック" charset="0"/>
              </a:rPr>
              <a:t>Malignant</a:t>
            </a:r>
          </a:p>
        </p:txBody>
      </p:sp>
      <p:sp>
        <p:nvSpPr>
          <p:cNvPr id="465928" name="Text Box 8">
            <a:extLst>
              <a:ext uri="{FF2B5EF4-FFF2-40B4-BE49-F238E27FC236}">
                <a16:creationId xmlns:a16="http://schemas.microsoft.com/office/drawing/2014/main" id="{E859C525-94EC-4A2A-BDEF-C958AFB76D75}"/>
              </a:ext>
            </a:extLst>
          </p:cNvPr>
          <p:cNvSpPr txBox="1">
            <a:spLocks noChangeArrowheads="1"/>
          </p:cNvSpPr>
          <p:nvPr/>
        </p:nvSpPr>
        <p:spPr bwMode="auto">
          <a:xfrm>
            <a:off x="1752600" y="5791200"/>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buFont typeface="Monotype Sorts" charset="2"/>
              <a:buNone/>
            </a:pPr>
            <a:r>
              <a:rPr lang="en-US" altLang="en-US"/>
              <a:t>Can</a:t>
            </a:r>
            <a:r>
              <a:rPr lang="ja-JP" altLang="en-US">
                <a:latin typeface="Arial" panose="020B0604020202020204" pitchFamily="34" charset="0"/>
              </a:rPr>
              <a:t>’</a:t>
            </a:r>
            <a:r>
              <a:rPr lang="en-US" altLang="ja-JP"/>
              <a:t>t tell</a:t>
            </a:r>
            <a:endParaRPr lang="en-US" altLang="en-US"/>
          </a:p>
        </p:txBody>
      </p:sp>
      <p:sp>
        <p:nvSpPr>
          <p:cNvPr id="465929" name="Text Box 9">
            <a:extLst>
              <a:ext uri="{FF2B5EF4-FFF2-40B4-BE49-F238E27FC236}">
                <a16:creationId xmlns:a16="http://schemas.microsoft.com/office/drawing/2014/main" id="{F0785C02-758C-4635-A38F-27900B0E65AF}"/>
              </a:ext>
            </a:extLst>
          </p:cNvPr>
          <p:cNvSpPr txBox="1">
            <a:spLocks noChangeArrowheads="1"/>
          </p:cNvSpPr>
          <p:nvPr/>
        </p:nvSpPr>
        <p:spPr bwMode="auto">
          <a:xfrm>
            <a:off x="1752600" y="6172200"/>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 typeface="Monotype Sorts" charset="0"/>
              <a:buNone/>
              <a:defRPr/>
            </a:pPr>
            <a:r>
              <a:rPr lang="en-US" dirty="0">
                <a:latin typeface="Times New Roman" charset="0"/>
                <a:ea typeface="ＭＳ Ｐゴシック" charset="0"/>
                <a:cs typeface="ＭＳ Ｐゴシック" charset="0"/>
              </a:rPr>
              <a:t>Benign</a:t>
            </a:r>
          </a:p>
        </p:txBody>
      </p:sp>
      <p:sp>
        <p:nvSpPr>
          <p:cNvPr id="10" name="Rectangle 9">
            <a:extLst>
              <a:ext uri="{FF2B5EF4-FFF2-40B4-BE49-F238E27FC236}">
                <a16:creationId xmlns:a16="http://schemas.microsoft.com/office/drawing/2014/main" id="{3295886F-93B0-488F-9D67-D296DFA505F5}"/>
              </a:ext>
            </a:extLst>
          </p:cNvPr>
          <p:cNvSpPr/>
          <p:nvPr/>
        </p:nvSpPr>
        <p:spPr bwMode="auto">
          <a:xfrm>
            <a:off x="990600" y="3657600"/>
            <a:ext cx="7772400" cy="762000"/>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cxnSp>
        <p:nvCxnSpPr>
          <p:cNvPr id="3" name="Straight Arrow Connector 2">
            <a:extLst>
              <a:ext uri="{FF2B5EF4-FFF2-40B4-BE49-F238E27FC236}">
                <a16:creationId xmlns:a16="http://schemas.microsoft.com/office/drawing/2014/main" id="{C45EEB5A-8570-4450-96C7-70384A3390DD}"/>
              </a:ext>
            </a:extLst>
          </p:cNvPr>
          <p:cNvCxnSpPr/>
          <p:nvPr/>
        </p:nvCxnSpPr>
        <p:spPr bwMode="auto">
          <a:xfrm flipV="1">
            <a:off x="7239000" y="4267200"/>
            <a:ext cx="1295400" cy="1219200"/>
          </a:xfrm>
          <a:prstGeom prst="straightConnector1">
            <a:avLst/>
          </a:prstGeom>
          <a:solidFill>
            <a:schemeClr val="accent1"/>
          </a:solidFill>
          <a:ln w="31750" cap="flat" cmpd="sng" algn="ctr">
            <a:solidFill>
              <a:srgbClr val="00B050"/>
            </a:solidFill>
            <a:prstDash val="solid"/>
            <a:round/>
            <a:headEnd type="none" w="med" len="med"/>
            <a:tailEnd type="triangle"/>
          </a:ln>
          <a:effectLst/>
        </p:spPr>
      </p:cxnSp>
      <p:sp>
        <p:nvSpPr>
          <p:cNvPr id="4" name="TextBox 3">
            <a:extLst>
              <a:ext uri="{FF2B5EF4-FFF2-40B4-BE49-F238E27FC236}">
                <a16:creationId xmlns:a16="http://schemas.microsoft.com/office/drawing/2014/main" id="{62F142C3-63A8-4578-A2D7-8738BBA79BD0}"/>
              </a:ext>
            </a:extLst>
          </p:cNvPr>
          <p:cNvSpPr txBox="1"/>
          <p:nvPr/>
        </p:nvSpPr>
        <p:spPr>
          <a:xfrm>
            <a:off x="6705599" y="5433646"/>
            <a:ext cx="2239963" cy="830997"/>
          </a:xfrm>
          <a:prstGeom prst="rect">
            <a:avLst/>
          </a:prstGeom>
          <a:noFill/>
        </p:spPr>
        <p:txBody>
          <a:bodyPr wrap="square" rtlCol="0">
            <a:spAutoFit/>
          </a:bodyPr>
          <a:lstStyle/>
          <a:p>
            <a:r>
              <a:rPr lang="en-US" dirty="0">
                <a:solidFill>
                  <a:srgbClr val="00B050"/>
                </a:solidFill>
              </a:rPr>
              <a:t>Call this “Benign”</a:t>
            </a:r>
          </a:p>
        </p:txBody>
      </p:sp>
    </p:spTree>
    <p:extLst>
      <p:ext uri="{BB962C8B-B14F-4D97-AF65-F5344CB8AC3E}">
        <p14:creationId xmlns:p14="http://schemas.microsoft.com/office/powerpoint/2010/main" val="148266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a:extLst>
              <a:ext uri="{FF2B5EF4-FFF2-40B4-BE49-F238E27FC236}">
                <a16:creationId xmlns:a16="http://schemas.microsoft.com/office/drawing/2014/main" id="{93E9C240-29A9-487D-9729-35059C6059C6}"/>
              </a:ext>
            </a:extLst>
          </p:cNvPr>
          <p:cNvSpPr>
            <a:spLocks noGrp="1" noChangeArrowheads="1"/>
          </p:cNvSpPr>
          <p:nvPr>
            <p:ph type="title"/>
          </p:nvPr>
        </p:nvSpPr>
        <p:spPr>
          <a:xfrm>
            <a:off x="1173163" y="457200"/>
            <a:ext cx="7772400" cy="685800"/>
          </a:xfrm>
        </p:spPr>
        <p:txBody>
          <a:bodyPr/>
          <a:lstStyle/>
          <a:p>
            <a:r>
              <a:rPr lang="en-US" altLang="en-US" sz="3600">
                <a:solidFill>
                  <a:schemeClr val="tx1"/>
                </a:solidFill>
              </a:rPr>
              <a:t>Interobserver Agreement Among Pathologists for Malignant Melanoma: 24 cases with disagreement</a:t>
            </a:r>
          </a:p>
        </p:txBody>
      </p:sp>
      <p:pic>
        <p:nvPicPr>
          <p:cNvPr id="465923" name="Picture 3">
            <a:extLst>
              <a:ext uri="{FF2B5EF4-FFF2-40B4-BE49-F238E27FC236}">
                <a16:creationId xmlns:a16="http://schemas.microsoft.com/office/drawing/2014/main" id="{6CFD962F-E9AE-4899-92BF-B9B97A378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486400"/>
            <a:ext cx="2921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65924" name="Picture 4">
            <a:extLst>
              <a:ext uri="{FF2B5EF4-FFF2-40B4-BE49-F238E27FC236}">
                <a16:creationId xmlns:a16="http://schemas.microsoft.com/office/drawing/2014/main" id="{5A5BDD4F-6327-45B0-A8DA-D2AB49B417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5867400"/>
            <a:ext cx="2698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65925" name="Picture 5">
            <a:extLst>
              <a:ext uri="{FF2B5EF4-FFF2-40B4-BE49-F238E27FC236}">
                <a16:creationId xmlns:a16="http://schemas.microsoft.com/office/drawing/2014/main" id="{18A0E635-9D59-43C1-9B16-B818597087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6248400"/>
            <a:ext cx="2571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65926" name="Picture 6">
            <a:extLst>
              <a:ext uri="{FF2B5EF4-FFF2-40B4-BE49-F238E27FC236}">
                <a16:creationId xmlns:a16="http://schemas.microsoft.com/office/drawing/2014/main" id="{0294F5E7-B1CC-4C1E-8EF5-589C476D42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838200" y="1981200"/>
            <a:ext cx="7924800" cy="3371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465927" name="Text Box 7">
            <a:extLst>
              <a:ext uri="{FF2B5EF4-FFF2-40B4-BE49-F238E27FC236}">
                <a16:creationId xmlns:a16="http://schemas.microsoft.com/office/drawing/2014/main" id="{054810A1-91A8-49EB-9390-DCAE6A2AA51C}"/>
              </a:ext>
            </a:extLst>
          </p:cNvPr>
          <p:cNvSpPr txBox="1">
            <a:spLocks noChangeArrowheads="1"/>
          </p:cNvSpPr>
          <p:nvPr/>
        </p:nvSpPr>
        <p:spPr bwMode="auto">
          <a:xfrm>
            <a:off x="1752600" y="5410200"/>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 typeface="Monotype Sorts" charset="0"/>
              <a:buNone/>
              <a:defRPr/>
            </a:pPr>
            <a:r>
              <a:rPr lang="en-US" dirty="0">
                <a:latin typeface="Times New Roman" charset="0"/>
                <a:ea typeface="ＭＳ Ｐゴシック" charset="0"/>
                <a:cs typeface="ＭＳ Ｐゴシック" charset="0"/>
              </a:rPr>
              <a:t>Malignant</a:t>
            </a:r>
          </a:p>
        </p:txBody>
      </p:sp>
      <p:sp>
        <p:nvSpPr>
          <p:cNvPr id="465928" name="Text Box 8">
            <a:extLst>
              <a:ext uri="{FF2B5EF4-FFF2-40B4-BE49-F238E27FC236}">
                <a16:creationId xmlns:a16="http://schemas.microsoft.com/office/drawing/2014/main" id="{E859C525-94EC-4A2A-BDEF-C958AFB76D75}"/>
              </a:ext>
            </a:extLst>
          </p:cNvPr>
          <p:cNvSpPr txBox="1">
            <a:spLocks noChangeArrowheads="1"/>
          </p:cNvSpPr>
          <p:nvPr/>
        </p:nvSpPr>
        <p:spPr bwMode="auto">
          <a:xfrm>
            <a:off x="1752600" y="5791200"/>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buFont typeface="Monotype Sorts" charset="2"/>
              <a:buNone/>
            </a:pPr>
            <a:r>
              <a:rPr lang="en-US" altLang="en-US"/>
              <a:t>Can</a:t>
            </a:r>
            <a:r>
              <a:rPr lang="ja-JP" altLang="en-US">
                <a:latin typeface="Arial" panose="020B0604020202020204" pitchFamily="34" charset="0"/>
              </a:rPr>
              <a:t>’</a:t>
            </a:r>
            <a:r>
              <a:rPr lang="en-US" altLang="ja-JP"/>
              <a:t>t tell</a:t>
            </a:r>
            <a:endParaRPr lang="en-US" altLang="en-US"/>
          </a:p>
        </p:txBody>
      </p:sp>
      <p:sp>
        <p:nvSpPr>
          <p:cNvPr id="465929" name="Text Box 9">
            <a:extLst>
              <a:ext uri="{FF2B5EF4-FFF2-40B4-BE49-F238E27FC236}">
                <a16:creationId xmlns:a16="http://schemas.microsoft.com/office/drawing/2014/main" id="{F0785C02-758C-4635-A38F-27900B0E65AF}"/>
              </a:ext>
            </a:extLst>
          </p:cNvPr>
          <p:cNvSpPr txBox="1">
            <a:spLocks noChangeArrowheads="1"/>
          </p:cNvSpPr>
          <p:nvPr/>
        </p:nvSpPr>
        <p:spPr bwMode="auto">
          <a:xfrm>
            <a:off x="1752600" y="6172200"/>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 typeface="Monotype Sorts" charset="0"/>
              <a:buNone/>
              <a:defRPr/>
            </a:pPr>
            <a:r>
              <a:rPr lang="en-US" dirty="0">
                <a:latin typeface="Times New Roman" charset="0"/>
                <a:ea typeface="ＭＳ Ｐゴシック" charset="0"/>
                <a:cs typeface="ＭＳ Ｐゴシック" charset="0"/>
              </a:rPr>
              <a:t>Benign</a:t>
            </a:r>
          </a:p>
        </p:txBody>
      </p:sp>
      <p:sp>
        <p:nvSpPr>
          <p:cNvPr id="70665" name="TextBox 1">
            <a:extLst>
              <a:ext uri="{FF2B5EF4-FFF2-40B4-BE49-F238E27FC236}">
                <a16:creationId xmlns:a16="http://schemas.microsoft.com/office/drawing/2014/main" id="{7286D531-9576-452A-A0CA-2AE088A9B73E}"/>
              </a:ext>
            </a:extLst>
          </p:cNvPr>
          <p:cNvSpPr txBox="1">
            <a:spLocks noChangeArrowheads="1"/>
          </p:cNvSpPr>
          <p:nvPr/>
        </p:nvSpPr>
        <p:spPr bwMode="auto">
          <a:xfrm>
            <a:off x="3810000" y="5791200"/>
            <a:ext cx="5105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a:t>Overall Kappa = 0.5</a:t>
            </a:r>
          </a:p>
        </p:txBody>
      </p:sp>
      <mc:AlternateContent xmlns:mc="http://schemas.openxmlformats.org/markup-compatibility/2006" xmlns:p14="http://schemas.microsoft.com/office/powerpoint/2010/main">
        <mc:Choice Requires="p14">
          <p:contentPart p14:bwMode="auto" r:id="rId7">
            <p14:nvContentPartPr>
              <p14:cNvPr id="2" name="Ink 1">
                <a:extLst>
                  <a:ext uri="{FF2B5EF4-FFF2-40B4-BE49-F238E27FC236}">
                    <a16:creationId xmlns:a16="http://schemas.microsoft.com/office/drawing/2014/main" id="{608BAAE8-6A04-4AA7-8929-FD152153F499}"/>
                  </a:ext>
                </a:extLst>
              </p14:cNvPr>
              <p14:cNvContentPartPr/>
              <p14:nvPr/>
            </p14:nvContentPartPr>
            <p14:xfrm>
              <a:off x="3967617" y="4475880"/>
              <a:ext cx="340200" cy="297000"/>
            </p14:xfrm>
          </p:contentPart>
        </mc:Choice>
        <mc:Fallback xmlns="">
          <p:pic>
            <p:nvPicPr>
              <p:cNvPr id="2" name="Ink 1">
                <a:extLst>
                  <a:ext uri="{FF2B5EF4-FFF2-40B4-BE49-F238E27FC236}">
                    <a16:creationId xmlns:a16="http://schemas.microsoft.com/office/drawing/2014/main" id="{608BAAE8-6A04-4AA7-8929-FD152153F499}"/>
                  </a:ext>
                </a:extLst>
              </p:cNvPr>
              <p:cNvPicPr/>
              <p:nvPr/>
            </p:nvPicPr>
            <p:blipFill>
              <a:blip r:embed="rId8"/>
              <a:stretch>
                <a:fillRect/>
              </a:stretch>
            </p:blipFill>
            <p:spPr>
              <a:xfrm>
                <a:off x="3949977" y="4457880"/>
                <a:ext cx="375840" cy="332640"/>
              </a:xfrm>
              <a:prstGeom prst="rect">
                <a:avLst/>
              </a:prstGeom>
            </p:spPr>
          </p:pic>
        </mc:Fallback>
      </mc:AlternateContent>
      <p:sp>
        <p:nvSpPr>
          <p:cNvPr id="4" name="Oval 3">
            <a:extLst>
              <a:ext uri="{FF2B5EF4-FFF2-40B4-BE49-F238E27FC236}">
                <a16:creationId xmlns:a16="http://schemas.microsoft.com/office/drawing/2014/main" id="{A4753989-F174-42AA-A20A-E90ED12E7820}"/>
              </a:ext>
            </a:extLst>
          </p:cNvPr>
          <p:cNvSpPr/>
          <p:nvPr/>
        </p:nvSpPr>
        <p:spPr bwMode="auto">
          <a:xfrm>
            <a:off x="3669632" y="5598695"/>
            <a:ext cx="3112168" cy="914400"/>
          </a:xfrm>
          <a:prstGeom prst="ellipse">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Tree>
    <p:extLst>
      <p:ext uri="{BB962C8B-B14F-4D97-AF65-F5344CB8AC3E}">
        <p14:creationId xmlns:p14="http://schemas.microsoft.com/office/powerpoint/2010/main" val="323913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7FA44537-6ED6-4853-AFE7-3BA7D8E95C3F}"/>
              </a:ext>
            </a:extLst>
          </p:cNvPr>
          <p:cNvSpPr>
            <a:spLocks noGrp="1" noChangeArrowheads="1"/>
          </p:cNvSpPr>
          <p:nvPr>
            <p:ph type="title"/>
          </p:nvPr>
        </p:nvSpPr>
        <p:spPr>
          <a:xfrm>
            <a:off x="1143000" y="228600"/>
            <a:ext cx="7772400" cy="685800"/>
          </a:xfrm>
        </p:spPr>
        <p:txBody>
          <a:bodyPr/>
          <a:lstStyle/>
          <a:p>
            <a:r>
              <a:rPr lang="en-US" altLang="en-US" sz="4000" dirty="0"/>
              <a:t>Homework: 9 Problem Sets and Problem-Writing Assignment</a:t>
            </a:r>
          </a:p>
        </p:txBody>
      </p:sp>
      <p:sp>
        <p:nvSpPr>
          <p:cNvPr id="26626" name="Rectangle 3">
            <a:extLst>
              <a:ext uri="{FF2B5EF4-FFF2-40B4-BE49-F238E27FC236}">
                <a16:creationId xmlns:a16="http://schemas.microsoft.com/office/drawing/2014/main" id="{AD1BCA67-E2F3-4752-94E6-6A401D938286}"/>
              </a:ext>
            </a:extLst>
          </p:cNvPr>
          <p:cNvSpPr>
            <a:spLocks noGrp="1" noChangeArrowheads="1"/>
          </p:cNvSpPr>
          <p:nvPr>
            <p:ph type="body" idx="1"/>
          </p:nvPr>
        </p:nvSpPr>
        <p:spPr>
          <a:xfrm>
            <a:off x="1143000" y="1143000"/>
            <a:ext cx="7772400" cy="5334000"/>
          </a:xfrm>
        </p:spPr>
        <p:txBody>
          <a:bodyPr/>
          <a:lstStyle/>
          <a:p>
            <a:pPr>
              <a:lnSpc>
                <a:spcPct val="90000"/>
              </a:lnSpc>
            </a:pPr>
            <a:r>
              <a:rPr lang="en-US" altLang="en-US" dirty="0"/>
              <a:t>Required – key way of learning material</a:t>
            </a:r>
          </a:p>
          <a:p>
            <a:pPr>
              <a:lnSpc>
                <a:spcPct val="90000"/>
              </a:lnSpc>
            </a:pPr>
            <a:r>
              <a:rPr lang="en-US" altLang="en-US" dirty="0" err="1"/>
              <a:t>PSet</a:t>
            </a:r>
            <a:r>
              <a:rPr lang="en-US" altLang="en-US" dirty="0"/>
              <a:t> due in next Thursday’s section posted by 6 pm today.</a:t>
            </a:r>
          </a:p>
          <a:p>
            <a:pPr>
              <a:lnSpc>
                <a:spcPct val="90000"/>
              </a:lnSpc>
            </a:pPr>
            <a:r>
              <a:rPr lang="en-US" altLang="en-US" dirty="0"/>
              <a:t>Upload HW to CLE by 1 pm next Thursday</a:t>
            </a:r>
          </a:p>
          <a:p>
            <a:pPr>
              <a:lnSpc>
                <a:spcPct val="90000"/>
              </a:lnSpc>
            </a:pPr>
            <a:r>
              <a:rPr lang="en-US" altLang="en-US" dirty="0"/>
              <a:t>Try to also bring the HW to section </a:t>
            </a:r>
            <a:r>
              <a:rPr lang="en-US" altLang="en-US" b="1" dirty="0"/>
              <a:t>on paper</a:t>
            </a:r>
          </a:p>
          <a:p>
            <a:pPr>
              <a:lnSpc>
                <a:spcPct val="90000"/>
              </a:lnSpc>
            </a:pPr>
            <a:r>
              <a:rPr lang="en-US" altLang="en-US" dirty="0"/>
              <a:t>Not graded if late, but can still be turned in; answers on CLE</a:t>
            </a:r>
          </a:p>
          <a:p>
            <a:pPr>
              <a:lnSpc>
                <a:spcPct val="90000"/>
              </a:lnSpc>
            </a:pPr>
            <a:r>
              <a:rPr lang="en-US" altLang="en-US" dirty="0"/>
              <a:t>Will be graded by section leaders before section on the following Thursday</a:t>
            </a:r>
          </a:p>
        </p:txBody>
      </p:sp>
      <p:sp>
        <p:nvSpPr>
          <p:cNvPr id="26627" name="Slide Number Placeholder 3">
            <a:extLst>
              <a:ext uri="{FF2B5EF4-FFF2-40B4-BE49-F238E27FC236}">
                <a16:creationId xmlns:a16="http://schemas.microsoft.com/office/drawing/2014/main" id="{98028FF2-EDA8-415C-9880-698E1A8B6693}"/>
              </a:ext>
            </a:extLst>
          </p:cNvPr>
          <p:cNvSpPr>
            <a:spLocks noGrp="1"/>
          </p:cNvSpPr>
          <p:nvPr>
            <p:ph type="sldNum" sz="quarter" idx="12"/>
          </p:nvPr>
        </p:nvSpPr>
        <p:spPr>
          <a:xfrm>
            <a:off x="8534400" y="6248400"/>
            <a:ext cx="381000" cy="457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9B8A5804-8A10-42CC-891B-B4E3189E44E4}" type="slidenum">
              <a:rPr lang="en-US" altLang="en-US" sz="1400">
                <a:latin typeface="Arial" panose="020B0604020202020204" pitchFamily="34" charset="0"/>
              </a:rPr>
              <a:pPr/>
              <a:t>6</a:t>
            </a:fld>
            <a:endParaRPr lang="en-US" altLang="en-US" sz="1400" dirty="0">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244493C4-42EF-4F2D-A47C-0651CB7B4E3E}"/>
              </a:ext>
            </a:extLst>
          </p:cNvPr>
          <p:cNvSpPr>
            <a:spLocks noGrp="1"/>
          </p:cNvSpPr>
          <p:nvPr>
            <p:ph type="title"/>
          </p:nvPr>
        </p:nvSpPr>
        <p:spPr>
          <a:xfrm>
            <a:off x="1219200" y="152400"/>
            <a:ext cx="7772400" cy="609600"/>
          </a:xfrm>
        </p:spPr>
        <p:txBody>
          <a:bodyPr/>
          <a:lstStyle/>
          <a:p>
            <a:r>
              <a:rPr lang="en-US" altLang="en-US" dirty="0"/>
              <a:t>Problem-writing Assignment</a:t>
            </a:r>
          </a:p>
        </p:txBody>
      </p:sp>
      <p:sp>
        <p:nvSpPr>
          <p:cNvPr id="30722" name="Content Placeholder 2">
            <a:extLst>
              <a:ext uri="{FF2B5EF4-FFF2-40B4-BE49-F238E27FC236}">
                <a16:creationId xmlns:a16="http://schemas.microsoft.com/office/drawing/2014/main" id="{0B91614D-7BAC-4DC3-A693-49BCDE345360}"/>
              </a:ext>
            </a:extLst>
          </p:cNvPr>
          <p:cNvSpPr>
            <a:spLocks noGrp="1"/>
          </p:cNvSpPr>
          <p:nvPr>
            <p:ph idx="1"/>
          </p:nvPr>
        </p:nvSpPr>
        <p:spPr>
          <a:xfrm>
            <a:off x="1143000" y="1143000"/>
            <a:ext cx="7772400" cy="4495800"/>
          </a:xfrm>
        </p:spPr>
        <p:txBody>
          <a:bodyPr/>
          <a:lstStyle/>
          <a:p>
            <a:r>
              <a:rPr lang="en-US" altLang="en-US" sz="2800" dirty="0"/>
              <a:t>Write a homework or final exam problem</a:t>
            </a:r>
          </a:p>
          <a:p>
            <a:r>
              <a:rPr lang="en-US" altLang="en-US" sz="2800" dirty="0"/>
              <a:t>Ideally, based on a recent study (provide citation) from your field or of general interest</a:t>
            </a:r>
          </a:p>
          <a:p>
            <a:r>
              <a:rPr lang="en-US" altLang="en-US" sz="2800" dirty="0"/>
              <a:t>Problem should require understanding of material covered in this class </a:t>
            </a:r>
          </a:p>
          <a:p>
            <a:r>
              <a:rPr lang="en-US" altLang="en-US" sz="2800" dirty="0"/>
              <a:t>Due </a:t>
            </a:r>
            <a:r>
              <a:rPr lang="en-US" altLang="en-US" sz="2800" b="1" dirty="0"/>
              <a:t>Thursday, Nov 8 </a:t>
            </a:r>
            <a:r>
              <a:rPr lang="en-US" altLang="en-US" sz="2800" dirty="0"/>
              <a:t>by 1 pm.  Upload to CLE.</a:t>
            </a:r>
          </a:p>
          <a:p>
            <a:r>
              <a:rPr lang="en-US" altLang="en-US" sz="2800" dirty="0"/>
              <a:t>May appear (probably altered) on final exam and/or in future </a:t>
            </a:r>
            <a:r>
              <a:rPr lang="en-US" altLang="ja-JP" sz="2800" dirty="0"/>
              <a:t>homework sets!</a:t>
            </a:r>
          </a:p>
          <a:p>
            <a:r>
              <a:rPr lang="en-US" altLang="en-US" sz="2800" dirty="0"/>
              <a:t>Counts as one HW assignment</a:t>
            </a:r>
          </a:p>
          <a:p>
            <a:r>
              <a:rPr lang="en-US" altLang="en-US" sz="2800" dirty="0"/>
              <a:t>Details posted in a document at top of syllabus site.</a:t>
            </a:r>
          </a:p>
        </p:txBody>
      </p:sp>
      <p:sp>
        <p:nvSpPr>
          <p:cNvPr id="30723" name="Slide Number Placeholder 3">
            <a:extLst>
              <a:ext uri="{FF2B5EF4-FFF2-40B4-BE49-F238E27FC236}">
                <a16:creationId xmlns:a16="http://schemas.microsoft.com/office/drawing/2014/main" id="{0C94644B-7962-4991-884B-837CEB694616}"/>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336173D-8C90-4A1C-96F5-5E98A3AD39EE}" type="slidenum">
              <a:rPr lang="en-US" altLang="en-US" sz="1400">
                <a:latin typeface="Arial" panose="020B0604020202020204" pitchFamily="34" charset="0"/>
              </a:rPr>
              <a:pPr/>
              <a:t>7</a:t>
            </a:fld>
            <a:endParaRPr lang="en-US" altLang="en-US" sz="1400">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B0E9140A-078D-4DAB-B20D-CE16CEA747B7}"/>
              </a:ext>
            </a:extLst>
          </p:cNvPr>
          <p:cNvSpPr>
            <a:spLocks noGrp="1" noChangeArrowheads="1"/>
          </p:cNvSpPr>
          <p:nvPr>
            <p:ph type="title"/>
          </p:nvPr>
        </p:nvSpPr>
        <p:spPr>
          <a:xfrm>
            <a:off x="1143000" y="228600"/>
            <a:ext cx="7772400" cy="762000"/>
          </a:xfrm>
        </p:spPr>
        <p:txBody>
          <a:bodyPr/>
          <a:lstStyle/>
          <a:p>
            <a:r>
              <a:rPr lang="en-US" altLang="en-US"/>
              <a:t>Getting help</a:t>
            </a:r>
          </a:p>
        </p:txBody>
      </p:sp>
      <p:sp>
        <p:nvSpPr>
          <p:cNvPr id="31746" name="Rectangle 3">
            <a:extLst>
              <a:ext uri="{FF2B5EF4-FFF2-40B4-BE49-F238E27FC236}">
                <a16:creationId xmlns:a16="http://schemas.microsoft.com/office/drawing/2014/main" id="{2E4A5A9F-6901-4137-A19D-4A48BF0CBEAE}"/>
              </a:ext>
            </a:extLst>
          </p:cNvPr>
          <p:cNvSpPr>
            <a:spLocks noGrp="1" noChangeArrowheads="1"/>
          </p:cNvSpPr>
          <p:nvPr>
            <p:ph type="body" idx="1"/>
          </p:nvPr>
        </p:nvSpPr>
        <p:spPr>
          <a:xfrm>
            <a:off x="1143000" y="1295400"/>
            <a:ext cx="7772400" cy="4114800"/>
          </a:xfrm>
        </p:spPr>
        <p:txBody>
          <a:bodyPr/>
          <a:lstStyle/>
          <a:p>
            <a:pPr>
              <a:lnSpc>
                <a:spcPct val="90000"/>
              </a:lnSpc>
            </a:pPr>
            <a:r>
              <a:rPr lang="en-US" altLang="en-US"/>
              <a:t>Classmates, then section leaders, then faculty</a:t>
            </a:r>
          </a:p>
          <a:p>
            <a:pPr>
              <a:lnSpc>
                <a:spcPct val="90000"/>
              </a:lnSpc>
            </a:pPr>
            <a:r>
              <a:rPr lang="en-US" altLang="en-US"/>
              <a:t>Post questions and answers on course Forum</a:t>
            </a:r>
          </a:p>
          <a:p>
            <a:pPr>
              <a:lnSpc>
                <a:spcPct val="90000"/>
              </a:lnSpc>
            </a:pPr>
            <a:r>
              <a:rPr lang="en-US" altLang="en-US"/>
              <a:t>Questions, ambiguous/confusing problems – post to the forum</a:t>
            </a:r>
          </a:p>
        </p:txBody>
      </p:sp>
      <p:sp>
        <p:nvSpPr>
          <p:cNvPr id="31747" name="Slide Number Placeholder 3">
            <a:extLst>
              <a:ext uri="{FF2B5EF4-FFF2-40B4-BE49-F238E27FC236}">
                <a16:creationId xmlns:a16="http://schemas.microsoft.com/office/drawing/2014/main" id="{5160FECB-2700-4C46-8490-43D6B550F69F}"/>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82492950-DF4D-41C1-AADF-96A7BBB963F7}" type="slidenum">
              <a:rPr lang="en-US" altLang="en-US" sz="1400">
                <a:latin typeface="Arial" panose="020B0604020202020204" pitchFamily="34" charset="0"/>
              </a:rPr>
              <a:pPr/>
              <a:t>8</a:t>
            </a:fld>
            <a:endParaRPr lang="en-US" altLang="en-US" sz="1400">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26682607-60EE-4B14-BD76-B82D088CB011}"/>
              </a:ext>
            </a:extLst>
          </p:cNvPr>
          <p:cNvSpPr>
            <a:spLocks noGrp="1" noChangeArrowheads="1"/>
          </p:cNvSpPr>
          <p:nvPr>
            <p:ph type="title"/>
          </p:nvPr>
        </p:nvSpPr>
        <p:spPr>
          <a:xfrm>
            <a:off x="1143000" y="152400"/>
            <a:ext cx="7772400" cy="609600"/>
          </a:xfrm>
        </p:spPr>
        <p:txBody>
          <a:bodyPr/>
          <a:lstStyle/>
          <a:p>
            <a:r>
              <a:rPr lang="en-US" altLang="en-US" sz="4000"/>
              <a:t>Books</a:t>
            </a:r>
          </a:p>
        </p:txBody>
      </p:sp>
      <p:sp>
        <p:nvSpPr>
          <p:cNvPr id="33794" name="Rectangle 3">
            <a:extLst>
              <a:ext uri="{FF2B5EF4-FFF2-40B4-BE49-F238E27FC236}">
                <a16:creationId xmlns:a16="http://schemas.microsoft.com/office/drawing/2014/main" id="{E8215DA2-D4E6-43C9-A373-099C4485B948}"/>
              </a:ext>
            </a:extLst>
          </p:cNvPr>
          <p:cNvSpPr>
            <a:spLocks noGrp="1" noChangeArrowheads="1"/>
          </p:cNvSpPr>
          <p:nvPr>
            <p:ph type="body" sz="half" idx="1"/>
          </p:nvPr>
        </p:nvSpPr>
        <p:spPr>
          <a:xfrm>
            <a:off x="1066800" y="914400"/>
            <a:ext cx="5257800" cy="5334000"/>
          </a:xfrm>
        </p:spPr>
        <p:txBody>
          <a:bodyPr/>
          <a:lstStyle/>
          <a:p>
            <a:r>
              <a:rPr lang="en-US" altLang="en-US" sz="2400" dirty="0"/>
              <a:t>We are working on the second edition of </a:t>
            </a:r>
            <a:r>
              <a:rPr lang="ja-JP" altLang="en-US" sz="2400" dirty="0"/>
              <a:t>“</a:t>
            </a:r>
            <a:r>
              <a:rPr lang="en-US" altLang="ja-JP" sz="2400" dirty="0"/>
              <a:t>Evidence-Based Diagnosis</a:t>
            </a:r>
            <a:r>
              <a:rPr lang="ja-JP" altLang="en-US" sz="2400" dirty="0"/>
              <a:t>” </a:t>
            </a:r>
            <a:r>
              <a:rPr lang="en-US" altLang="ja-JP" sz="2400" dirty="0"/>
              <a:t>(EBD-2).  Required reading/problem sets posted on the syllabus site as Word documents.</a:t>
            </a:r>
          </a:p>
          <a:p>
            <a:r>
              <a:rPr lang="en-US" altLang="ja-JP" sz="2400" dirty="0"/>
              <a:t>EBD-1 (Cambridge University Press, 2009); print and e-version available in library and </a:t>
            </a:r>
            <a:r>
              <a:rPr lang="en-US" altLang="en-US" sz="2400" dirty="0"/>
              <a:t>Agnes has copies to lend while you are at MH.</a:t>
            </a:r>
          </a:p>
          <a:p>
            <a:r>
              <a:rPr lang="en-US" altLang="en-US" sz="2400" dirty="0"/>
              <a:t>TBN’s royalties go to PSR.  MAK’s royalties go to a cup of coffee at Starbuck’s.</a:t>
            </a:r>
          </a:p>
        </p:txBody>
      </p:sp>
      <p:pic>
        <p:nvPicPr>
          <p:cNvPr id="33795" name="Picture 8">
            <a:extLst>
              <a:ext uri="{FF2B5EF4-FFF2-40B4-BE49-F238E27FC236}">
                <a16:creationId xmlns:a16="http://schemas.microsoft.com/office/drawing/2014/main" id="{9C8663DB-C459-44E8-A643-88F779860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5142" y="3475367"/>
            <a:ext cx="2258558" cy="29664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6" name="Slide Number Placeholder 4">
            <a:extLst>
              <a:ext uri="{FF2B5EF4-FFF2-40B4-BE49-F238E27FC236}">
                <a16:creationId xmlns:a16="http://schemas.microsoft.com/office/drawing/2014/main" id="{0F372623-229E-48C7-B7DD-4B4319E7B9CB}"/>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2486898-B0AD-4BD7-BDE0-0E1FDBF140A0}" type="slidenum">
              <a:rPr lang="en-US" altLang="en-US" sz="1400">
                <a:latin typeface="Arial" panose="020B0604020202020204" pitchFamily="34" charset="0"/>
              </a:rPr>
              <a:pPr/>
              <a:t>9</a:t>
            </a:fld>
            <a:endParaRPr lang="en-US" altLang="en-US" sz="1400">
              <a:latin typeface="Arial" panose="020B0604020202020204" pitchFamily="34" charset="0"/>
            </a:endParaRPr>
          </a:p>
        </p:txBody>
      </p:sp>
      <p:pic>
        <p:nvPicPr>
          <p:cNvPr id="3" name="Picture 2">
            <a:extLst>
              <a:ext uri="{FF2B5EF4-FFF2-40B4-BE49-F238E27FC236}">
                <a16:creationId xmlns:a16="http://schemas.microsoft.com/office/drawing/2014/main" id="{6391996F-2481-4B57-ABE5-C74F5B400B32}"/>
              </a:ext>
            </a:extLst>
          </p:cNvPr>
          <p:cNvPicPr>
            <a:picLocks noChangeAspect="1"/>
          </p:cNvPicPr>
          <p:nvPr/>
        </p:nvPicPr>
        <p:blipFill>
          <a:blip r:embed="rId4"/>
          <a:stretch>
            <a:fillRect/>
          </a:stretch>
        </p:blipFill>
        <p:spPr>
          <a:xfrm>
            <a:off x="6318738" y="104633"/>
            <a:ext cx="2414962" cy="3124200"/>
          </a:xfrm>
          <a:prstGeom prst="rect">
            <a:avLst/>
          </a:prstGeom>
        </p:spPr>
      </p:pic>
    </p:spTree>
  </p:cSld>
  <p:clrMapOvr>
    <a:masterClrMapping/>
  </p:clrMapOvr>
</p:sld>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30265</TotalTime>
  <Words>3232</Words>
  <Application>Microsoft Office PowerPoint</Application>
  <PresentationFormat>Letter Paper (8.5x11 in)</PresentationFormat>
  <Paragraphs>599</Paragraphs>
  <Slides>58</Slides>
  <Notes>43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58</vt:i4>
      </vt:variant>
    </vt:vector>
  </HeadingPairs>
  <TitlesOfParts>
    <vt:vector size="68" baseType="lpstr">
      <vt:lpstr>MS Gothic</vt:lpstr>
      <vt:lpstr>MS PGothic</vt:lpstr>
      <vt:lpstr>MS PGothic</vt:lpstr>
      <vt:lpstr>Arial</vt:lpstr>
      <vt:lpstr>Monotype Sorts</vt:lpstr>
      <vt:lpstr>Times New Roman</vt:lpstr>
      <vt:lpstr>Wingdings</vt:lpstr>
      <vt:lpstr>Dads Tie</vt:lpstr>
      <vt:lpstr>Worksheet</vt:lpstr>
      <vt:lpstr>Document</vt:lpstr>
      <vt:lpstr>Epi 204, Lecture #1 Course overview, the diagnostic process, and measures of interobserver agreement </vt:lpstr>
      <vt:lpstr>Overview of lecture</vt:lpstr>
      <vt:lpstr>Administrative stuff -1</vt:lpstr>
      <vt:lpstr>Administrative stuff -2</vt:lpstr>
      <vt:lpstr>SECTIONS</vt:lpstr>
      <vt:lpstr>Homework: 9 Problem Sets and Problem-Writing Assignment</vt:lpstr>
      <vt:lpstr>Problem-writing Assignment</vt:lpstr>
      <vt:lpstr>Getting help</vt:lpstr>
      <vt:lpstr>Books</vt:lpstr>
      <vt:lpstr>PowerPoint Presentation</vt:lpstr>
      <vt:lpstr>Grading, honor code, etc.</vt:lpstr>
      <vt:lpstr>TICR Professional Conduct Statement </vt:lpstr>
      <vt:lpstr>Questions?</vt:lpstr>
      <vt:lpstr>Clinical Epidemiology</vt:lpstr>
      <vt:lpstr>PowerPoint Presentation</vt:lpstr>
      <vt:lpstr>Course: “Prediction 0”</vt:lpstr>
      <vt:lpstr>Course overview</vt:lpstr>
      <vt:lpstr>Diagnosis</vt:lpstr>
      <vt:lpstr>Diagnosis: Complex cognitive process</vt:lpstr>
      <vt:lpstr>Testing to refine probabilities and guide decisions (Ch 1 examples)</vt:lpstr>
      <vt:lpstr>Simplified Generic Decision Problem</vt:lpstr>
      <vt:lpstr>Decision Analytic Framework</vt:lpstr>
      <vt:lpstr>Initial simplifying assumptions</vt:lpstr>
      <vt:lpstr>Simplifying assumptions are often wrong because </vt:lpstr>
      <vt:lpstr>Nonetheless, these simplifying assumptions are often useful and can help clarify our thinking!</vt:lpstr>
      <vt:lpstr>Questions about Chapter 1?</vt:lpstr>
      <vt:lpstr>Test/Observer Reliability</vt:lpstr>
      <vt:lpstr>Why do we care about reproducibility?</vt:lpstr>
      <vt:lpstr>Types of variables</vt:lpstr>
      <vt:lpstr>Measuring interobserver agreement for categorical variables</vt:lpstr>
      <vt:lpstr>Concordance</vt:lpstr>
      <vt:lpstr>Concordance problem</vt:lpstr>
      <vt:lpstr>Definition of Kappa</vt:lpstr>
      <vt:lpstr>Practice calculating Kappa</vt:lpstr>
      <vt:lpstr>Calculation of Expected Agreement from Marginals</vt:lpstr>
      <vt:lpstr>Why does multiplying row total by column total and dividing by N give you the expected agreement?</vt:lpstr>
      <vt:lpstr>Why does multiplying row total by column total and dividing by N give you the expected agreement?</vt:lpstr>
      <vt:lpstr>Calculation of Kappa</vt:lpstr>
      <vt:lpstr>Excel Demo</vt:lpstr>
      <vt:lpstr>Web Page Demo</vt:lpstr>
      <vt:lpstr>Kappa for variables with more than two values</vt:lpstr>
      <vt:lpstr>GCS Eye opening- Observed</vt:lpstr>
      <vt:lpstr>Eye Opening: Expected</vt:lpstr>
      <vt:lpstr>Weighted Kappa</vt:lpstr>
      <vt:lpstr>Unbalanced Disagreement</vt:lpstr>
      <vt:lpstr>Linear Weights </vt:lpstr>
      <vt:lpstr>PowerPoint Presentation</vt:lpstr>
      <vt:lpstr>PowerPoint Presentation</vt:lpstr>
      <vt:lpstr>Quadratic Weights</vt:lpstr>
      <vt:lpstr>PowerPoint Presentation</vt:lpstr>
      <vt:lpstr>Unbalanced Disagreement</vt:lpstr>
      <vt:lpstr>Excel / Web /Stata</vt:lpstr>
      <vt:lpstr>What does observed Kappa depend upon?</vt:lpstr>
      <vt:lpstr>What’s a good Kappa?</vt:lpstr>
      <vt:lpstr>Interobserver Agreement Among Pathologists for Diagnosing Malignant Melanoma*</vt:lpstr>
      <vt:lpstr>Interobserver Agreement Among Pathologists for Malignant Melanoma: 13 cases with perfect agreement</vt:lpstr>
      <vt:lpstr>Interobserver Agreement Among Pathologists for Malignant Melanoma: 24 cases with disagreement</vt:lpstr>
      <vt:lpstr>Interobserver Agreement Among Pathologists for Malignant Melanoma: 24 cases with disagreement</vt:lpstr>
    </vt:vector>
  </TitlesOfParts>
  <Company>UCSF - Epidemiology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Urine Testing and Urinary Tract Infections in Febrile Infants: The PROS Febrile Infant Study</dc:title>
  <dc:creator>Thomas B. Newman</dc:creator>
  <cp:lastModifiedBy>Michael A. Kohn</cp:lastModifiedBy>
  <cp:revision>387</cp:revision>
  <cp:lastPrinted>2000-02-24T16:41:32Z</cp:lastPrinted>
  <dcterms:created xsi:type="dcterms:W3CDTF">2013-09-19T06:50:49Z</dcterms:created>
  <dcterms:modified xsi:type="dcterms:W3CDTF">2018-09-20T06:09:11Z</dcterms:modified>
</cp:coreProperties>
</file>