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9" r:id="rId2"/>
    <p:sldId id="280" r:id="rId3"/>
    <p:sldId id="256" r:id="rId4"/>
    <p:sldId id="269" r:id="rId5"/>
    <p:sldId id="270" r:id="rId6"/>
    <p:sldId id="271" r:id="rId7"/>
    <p:sldId id="272" r:id="rId8"/>
    <p:sldId id="273" r:id="rId9"/>
    <p:sldId id="274" r:id="rId10"/>
    <p:sldId id="275" r:id="rId11"/>
    <p:sldId id="276" r:id="rId12"/>
    <p:sldId id="277" r:id="rId13"/>
    <p:sldId id="261" r:id="rId14"/>
    <p:sldId id="268" r:id="rId15"/>
    <p:sldId id="262" r:id="rId16"/>
    <p:sldId id="263" r:id="rId17"/>
    <p:sldId id="264" r:id="rId18"/>
    <p:sldId id="257" r:id="rId19"/>
    <p:sldId id="260" r:id="rId20"/>
    <p:sldId id="258" r:id="rId21"/>
    <p:sldId id="259" r:id="rId22"/>
    <p:sldId id="265" r:id="rId23"/>
    <p:sldId id="266" r:id="rId24"/>
    <p:sldId id="278" r:id="rId25"/>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69" d="100"/>
          <a:sy n="69" d="100"/>
        </p:scale>
        <p:origin x="-1404" y="-96"/>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3EAA568A-1A39-4E56-A91A-C4E0CD5260B6}" type="datetimeFigureOut">
              <a:rPr lang="en-US" smtClean="0"/>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631924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AA568A-1A39-4E56-A91A-C4E0CD5260B6}" type="datetimeFigureOut">
              <a:rPr lang="en-US" smtClean="0"/>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74963090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AA568A-1A39-4E56-A91A-C4E0CD5260B6}" type="datetimeFigureOut">
              <a:rPr lang="en-US" smtClean="0"/>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68013851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3EAA568A-1A39-4E56-A91A-C4E0CD5260B6}" type="datetimeFigureOut">
              <a:rPr lang="en-US" smtClean="0"/>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79001090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3EAA568A-1A39-4E56-A91A-C4E0CD5260B6}" type="datetimeFigureOut">
              <a:rPr lang="en-US" smtClean="0"/>
              <a:t>4/20/2015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0007971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3EAA568A-1A39-4E56-A91A-C4E0CD5260B6}" type="datetimeFigureOut">
              <a:rPr lang="en-US" smtClean="0"/>
              <a:t>4/20/2015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4367116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3EAA568A-1A39-4E56-A91A-C4E0CD5260B6}" type="datetimeFigureOut">
              <a:rPr lang="en-US" smtClean="0"/>
              <a:t>4/20/2015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80622586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3EAA568A-1A39-4E56-A91A-C4E0CD5260B6}" type="datetimeFigureOut">
              <a:rPr lang="en-US" smtClean="0"/>
              <a:t>4/20/2015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241548931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EAA568A-1A39-4E56-A91A-C4E0CD5260B6}" type="datetimeFigureOut">
              <a:rPr lang="en-US" smtClean="0"/>
              <a:t>4/20/2015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804914437"/>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AA568A-1A39-4E56-A91A-C4E0CD5260B6}" type="datetimeFigureOut">
              <a:rPr lang="en-US" smtClean="0"/>
              <a:t>4/20/2015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388482211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3EAA568A-1A39-4E56-A91A-C4E0CD5260B6}" type="datetimeFigureOut">
              <a:rPr lang="en-US" smtClean="0"/>
              <a:t>4/20/2015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EB1341C3-7005-43EE-90BD-84265F8B7A2E}" type="slidenum">
              <a:rPr lang="en-US" smtClean="0"/>
              <a:t>‹#›</a:t>
            </a:fld>
            <a:endParaRPr lang="en-US"/>
          </a:p>
        </p:txBody>
      </p:sp>
    </p:spTree>
    <p:extLst>
      <p:ext uri="{BB962C8B-B14F-4D97-AF65-F5344CB8AC3E}">
        <p14:creationId xmlns:p14="http://schemas.microsoft.com/office/powerpoint/2010/main" val="197556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3EAA568A-1A39-4E56-A91A-C4E0CD5260B6}" type="datetimeFigureOut">
              <a:rPr lang="en-US" smtClean="0"/>
              <a:t>4/20/2015</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EB1341C3-7005-43EE-90BD-84265F8B7A2E}" type="slidenum">
              <a:rPr lang="en-US" smtClean="0"/>
              <a:t>‹#›</a:t>
            </a:fld>
            <a:endParaRPr lang="en-US"/>
          </a:p>
        </p:txBody>
      </p:sp>
    </p:spTree>
    <p:extLst>
      <p:ext uri="{BB962C8B-B14F-4D97-AF65-F5344CB8AC3E}">
        <p14:creationId xmlns:p14="http://schemas.microsoft.com/office/powerpoint/2010/main" val="396033720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hyperlink" Target="http://public.csr.nih.gov/StudySections/Fellowship/Pages/default.aspx" TargetMode="Externa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hyperlink" Target="http://grants.nih.gov/grants/peer/guidelines_general/Human_Subjects_Protection_and_Inclusion.pdf" TargetMode="External"/><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3" Type="http://schemas.openxmlformats.org/officeDocument/2006/relationships/hyperlink" Target="http://grants.nih.gov/grants/guide/url_redirect.htm?id=11151" TargetMode="External"/><Relationship Id="rId2" Type="http://schemas.openxmlformats.org/officeDocument/2006/relationships/hyperlink" Target="http://grants1.nih.gov/grants/guide/notice-files/NOT-OD-10-019.html" TargetMode="External"/><Relationship Id="rId1" Type="http://schemas.openxmlformats.org/officeDocument/2006/relationships/slideLayout" Target="../slideLayouts/slideLayout2.xml"/><Relationship Id="rId4" Type="http://schemas.openxmlformats.org/officeDocument/2006/relationships/hyperlink" Target="http://grants.nih.gov/grants/guide/url_redirect.htm?id=11152" TargetMode="Externa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hyperlink" Target="http://grants.nih.gov/grants/funding/submissionschedule.htm#AIDS" TargetMode="Externa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grants.nih.gov/grants/funding/submissionschedule.htm#AIDS"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Agenda for today</a:t>
            </a:r>
            <a:endParaRPr lang="en-US" dirty="0"/>
          </a:p>
        </p:txBody>
      </p:sp>
      <p:sp>
        <p:nvSpPr>
          <p:cNvPr id="3" name="Content Placeholder 2"/>
          <p:cNvSpPr>
            <a:spLocks noGrp="1"/>
          </p:cNvSpPr>
          <p:nvPr>
            <p:ph idx="1"/>
          </p:nvPr>
        </p:nvSpPr>
        <p:spPr/>
        <p:txBody>
          <a:bodyPr/>
          <a:lstStyle/>
          <a:p>
            <a:r>
              <a:rPr lang="en-US" b="1" dirty="0" smtClean="0"/>
              <a:t>Check in: Who </a:t>
            </a:r>
            <a:r>
              <a:rPr lang="en-US" b="1" dirty="0"/>
              <a:t>is your sponsor/mentor and who are your consultants? Did you get feedback from your mentor?  </a:t>
            </a:r>
            <a:endParaRPr lang="en-US" dirty="0"/>
          </a:p>
          <a:p>
            <a:r>
              <a:rPr lang="en-US" b="1" dirty="0"/>
              <a:t>Grants </a:t>
            </a:r>
            <a:r>
              <a:rPr lang="en-US" b="1" dirty="0" smtClean="0"/>
              <a:t>table</a:t>
            </a:r>
            <a:endParaRPr lang="en-US" dirty="0"/>
          </a:p>
          <a:p>
            <a:r>
              <a:rPr lang="en-US" b="1" dirty="0"/>
              <a:t>Discussion of training plans. What are ideas for each student? Kristen to discuss hers.</a:t>
            </a:r>
            <a:endParaRPr lang="en-US" dirty="0"/>
          </a:p>
          <a:p>
            <a:r>
              <a:rPr lang="en-US" b="1" dirty="0"/>
              <a:t>Next week’s </a:t>
            </a:r>
            <a:r>
              <a:rPr lang="en-US" b="1" dirty="0" smtClean="0"/>
              <a:t>assignments</a:t>
            </a:r>
          </a:p>
          <a:p>
            <a:r>
              <a:rPr lang="en-US" b="1" dirty="0" smtClean="0"/>
              <a:t>Nuts and bolts lecture</a:t>
            </a:r>
            <a:endParaRPr lang="en-US" dirty="0"/>
          </a:p>
          <a:p>
            <a:endParaRPr lang="en-US" dirty="0"/>
          </a:p>
        </p:txBody>
      </p:sp>
    </p:spTree>
    <p:extLst>
      <p:ext uri="{BB962C8B-B14F-4D97-AF65-F5344CB8AC3E}">
        <p14:creationId xmlns:p14="http://schemas.microsoft.com/office/powerpoint/2010/main" val="2621359108"/>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92500" lnSpcReduction="10000"/>
          </a:bodyPr>
          <a:lstStyle/>
          <a:p>
            <a:r>
              <a:rPr lang="en-US" dirty="0" smtClean="0"/>
              <a:t>They will provide you with a pdf file the whole thing for you to review. This is your last chance so don’t be rushed!!! Make sure you are available the day he/she is putting it together. If not arrange to have it done before.</a:t>
            </a:r>
          </a:p>
          <a:p>
            <a:r>
              <a:rPr lang="en-US" dirty="0" smtClean="0"/>
              <a:t>Did every component make it in? Letters of support, the most recent version of the science? Did all your figures and tables stay where you wanted them to? Did the RSC make a typo on your grant title?</a:t>
            </a:r>
            <a:endParaRPr lang="en-US" dirty="0"/>
          </a:p>
        </p:txBody>
      </p:sp>
    </p:spTree>
    <p:extLst>
      <p:ext uri="{BB962C8B-B14F-4D97-AF65-F5344CB8AC3E}">
        <p14:creationId xmlns:p14="http://schemas.microsoft.com/office/powerpoint/2010/main" val="4195416830"/>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It gets submitted electronically by the RSC and you get a notice</a:t>
            </a:r>
          </a:p>
          <a:p>
            <a:r>
              <a:rPr lang="en-US" dirty="0" smtClean="0"/>
              <a:t>Now you wait...</a:t>
            </a:r>
          </a:p>
        </p:txBody>
      </p:sp>
    </p:spTree>
    <p:extLst>
      <p:ext uri="{BB962C8B-B14F-4D97-AF65-F5344CB8AC3E}">
        <p14:creationId xmlns:p14="http://schemas.microsoft.com/office/powerpoint/2010/main" val="4256322369"/>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What happens next</a:t>
            </a:r>
            <a:endParaRPr lang="en-US" dirty="0"/>
          </a:p>
        </p:txBody>
      </p:sp>
      <p:sp>
        <p:nvSpPr>
          <p:cNvPr id="3" name="Content Placeholder 2"/>
          <p:cNvSpPr>
            <a:spLocks noGrp="1"/>
          </p:cNvSpPr>
          <p:nvPr>
            <p:ph idx="1"/>
          </p:nvPr>
        </p:nvSpPr>
        <p:spPr>
          <a:xfrm>
            <a:off x="457200" y="1295400"/>
            <a:ext cx="8229600" cy="5486400"/>
          </a:xfrm>
        </p:spPr>
        <p:txBody>
          <a:bodyPr>
            <a:normAutofit fontScale="62500" lnSpcReduction="20000"/>
          </a:bodyPr>
          <a:lstStyle/>
          <a:p>
            <a:r>
              <a:rPr lang="en-US" dirty="0" smtClean="0"/>
              <a:t>You can see it in the system</a:t>
            </a:r>
          </a:p>
          <a:p>
            <a:r>
              <a:rPr lang="en-US" dirty="0" smtClean="0"/>
              <a:t>It gets assigned a study section</a:t>
            </a:r>
          </a:p>
          <a:p>
            <a:r>
              <a:rPr lang="en-US" dirty="0" smtClean="0"/>
              <a:t>The study section is organized and a date is set and a roster is published</a:t>
            </a:r>
          </a:p>
          <a:p>
            <a:r>
              <a:rPr lang="en-US" dirty="0" smtClean="0"/>
              <a:t>The review happens – you get a score within 1 day. </a:t>
            </a:r>
          </a:p>
          <a:p>
            <a:r>
              <a:rPr lang="en-US" dirty="0" smtClean="0"/>
              <a:t>You can talk to your PO about whether the score is fundable. He/she may or may not tell you anything about the review and often says “let’s talk after the summary sheets come out”. But sometimes they tell you more -- they are often there or on the phone.</a:t>
            </a:r>
          </a:p>
          <a:p>
            <a:r>
              <a:rPr lang="en-US" dirty="0" smtClean="0"/>
              <a:t>If the score is reasonable you’ll get a request for “Just in Time” materials, which includes IRB approval and other docs that your RSC will help with.</a:t>
            </a:r>
          </a:p>
          <a:p>
            <a:r>
              <a:rPr lang="en-US" dirty="0" smtClean="0"/>
              <a:t>You get your Summary </a:t>
            </a:r>
            <a:r>
              <a:rPr lang="en-US" dirty="0"/>
              <a:t>S</a:t>
            </a:r>
            <a:r>
              <a:rPr lang="en-US" dirty="0" smtClean="0"/>
              <a:t>heets – within 30 days.</a:t>
            </a:r>
          </a:p>
          <a:p>
            <a:r>
              <a:rPr lang="en-US" dirty="0" smtClean="0"/>
              <a:t>You can talk to your PO again about how to proceed.</a:t>
            </a:r>
          </a:p>
          <a:p>
            <a:r>
              <a:rPr lang="en-US" dirty="0" smtClean="0"/>
              <a:t>Council happens a few months later. Then your PO can tell you if it is slated for funding.</a:t>
            </a:r>
          </a:p>
          <a:p>
            <a:r>
              <a:rPr lang="en-US" dirty="0" smtClean="0"/>
              <a:t>Final funding comes via a NGA – Notice of Grant Award (sometimes called a </a:t>
            </a:r>
            <a:r>
              <a:rPr lang="en-US" dirty="0" err="1" smtClean="0"/>
              <a:t>NoGA</a:t>
            </a:r>
            <a:r>
              <a:rPr lang="en-US" dirty="0" smtClean="0"/>
              <a:t>).</a:t>
            </a:r>
          </a:p>
        </p:txBody>
      </p:sp>
    </p:spTree>
    <p:extLst>
      <p:ext uri="{BB962C8B-B14F-4D97-AF65-F5344CB8AC3E}">
        <p14:creationId xmlns:p14="http://schemas.microsoft.com/office/powerpoint/2010/main" val="132685310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Study section</a:t>
            </a:r>
            <a:endParaRPr lang="en-US" dirty="0"/>
          </a:p>
        </p:txBody>
      </p:sp>
      <p:sp>
        <p:nvSpPr>
          <p:cNvPr id="3" name="Content Placeholder 2"/>
          <p:cNvSpPr>
            <a:spLocks noGrp="1"/>
          </p:cNvSpPr>
          <p:nvPr>
            <p:ph idx="1"/>
          </p:nvPr>
        </p:nvSpPr>
        <p:spPr>
          <a:xfrm>
            <a:off x="457200" y="1295400"/>
            <a:ext cx="8229600" cy="5257800"/>
          </a:xfrm>
        </p:spPr>
        <p:txBody>
          <a:bodyPr>
            <a:normAutofit fontScale="70000" lnSpcReduction="20000"/>
          </a:bodyPr>
          <a:lstStyle/>
          <a:p>
            <a:r>
              <a:rPr lang="en-US" dirty="0" smtClean="0"/>
              <a:t>CSR (Center for Scientific Research) runs Study Sections</a:t>
            </a:r>
          </a:p>
          <a:p>
            <a:r>
              <a:rPr lang="en-US" dirty="0" smtClean="0"/>
              <a:t>They include regular members who serve for 3 years and temporary members</a:t>
            </a:r>
          </a:p>
          <a:p>
            <a:pPr lvl="1"/>
            <a:r>
              <a:rPr lang="en-US" dirty="0" smtClean="0"/>
              <a:t>By area, sometimes by grant mechanism</a:t>
            </a:r>
          </a:p>
          <a:p>
            <a:pPr lvl="1"/>
            <a:r>
              <a:rPr lang="en-US" dirty="0" smtClean="0"/>
              <a:t>RFAs (Request for Applications) usually have their own review panels (“Special emphasis panels”)</a:t>
            </a:r>
          </a:p>
          <a:p>
            <a:pPr lvl="1"/>
            <a:r>
              <a:rPr lang="en-US" dirty="0" smtClean="0"/>
              <a:t>Study section members get their proposals (and those of their mentees) reviewed at Special Emphasis Panels</a:t>
            </a:r>
          </a:p>
          <a:p>
            <a:r>
              <a:rPr lang="en-US" dirty="0" smtClean="0"/>
              <a:t>Study sections occur 3 times / year</a:t>
            </a:r>
          </a:p>
          <a:p>
            <a:r>
              <a:rPr lang="en-US" dirty="0" smtClean="0"/>
              <a:t>Rosters of members are published</a:t>
            </a:r>
          </a:p>
          <a:p>
            <a:r>
              <a:rPr lang="en-US" dirty="0" smtClean="0"/>
              <a:t>You are NOT ALLOWED to contact any section member about your proposal</a:t>
            </a:r>
          </a:p>
          <a:p>
            <a:r>
              <a:rPr lang="en-US" dirty="0" smtClean="0"/>
              <a:t>Those in conflict (anyone at UCSF, anyone who works with you or your sponsor) cannot see your scores/reviews and will have to leave the room during the review of your application</a:t>
            </a:r>
            <a:endParaRPr lang="en-US" dirty="0"/>
          </a:p>
        </p:txBody>
      </p:sp>
    </p:spTree>
    <p:extLst>
      <p:ext uri="{BB962C8B-B14F-4D97-AF65-F5344CB8AC3E}">
        <p14:creationId xmlns:p14="http://schemas.microsoft.com/office/powerpoint/2010/main" val="1452574405"/>
      </p:ext>
    </p:extLst>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F31 study sections</a:t>
            </a:r>
            <a:endParaRPr lang="en-US" dirty="0"/>
          </a:p>
        </p:txBody>
      </p:sp>
      <p:sp>
        <p:nvSpPr>
          <p:cNvPr id="3" name="Content Placeholder 2"/>
          <p:cNvSpPr>
            <a:spLocks noGrp="1"/>
          </p:cNvSpPr>
          <p:nvPr>
            <p:ph idx="1"/>
          </p:nvPr>
        </p:nvSpPr>
        <p:spPr/>
        <p:txBody>
          <a:bodyPr/>
          <a:lstStyle/>
          <a:p>
            <a:pPr marL="0" indent="0">
              <a:buNone/>
            </a:pPr>
            <a:r>
              <a:rPr lang="en-US" dirty="0" smtClean="0">
                <a:hlinkClick r:id="rId2"/>
              </a:rPr>
              <a:t>http://public.csr.nih.gov/StudySections/Fellowship/Pages/default.aspx</a:t>
            </a:r>
            <a:endParaRPr lang="en-US" dirty="0" smtClean="0"/>
          </a:p>
          <a:p>
            <a:pPr marL="0" indent="0">
              <a:buNone/>
            </a:pPr>
            <a:endParaRPr lang="en-US" dirty="0"/>
          </a:p>
        </p:txBody>
      </p:sp>
    </p:spTree>
    <p:extLst>
      <p:ext uri="{BB962C8B-B14F-4D97-AF65-F5344CB8AC3E}">
        <p14:creationId xmlns:p14="http://schemas.microsoft.com/office/powerpoint/2010/main" val="3483062398"/>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Reviews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Your application is assigned to 3 reviewers</a:t>
            </a:r>
          </a:p>
          <a:p>
            <a:r>
              <a:rPr lang="en-US" dirty="0" smtClean="0"/>
              <a:t>They all write comments based on the review criteria. They score the review criteria separately (1-9) but then give the overall application a score from 1-9. </a:t>
            </a:r>
          </a:p>
          <a:p>
            <a:r>
              <a:rPr lang="en-US" dirty="0" smtClean="0"/>
              <a:t>1 is perfect, 9 is a dog. Generally 5 and worse do not get discussed.</a:t>
            </a:r>
          </a:p>
          <a:p>
            <a:r>
              <a:rPr lang="en-US" dirty="0" smtClean="0"/>
              <a:t>All the reviews are posted a few days in advance for the committee to see and consider others’ reviews.</a:t>
            </a:r>
          </a:p>
          <a:p>
            <a:pPr marL="0" indent="0">
              <a:buNone/>
            </a:pPr>
            <a:endParaRPr lang="en-US" dirty="0"/>
          </a:p>
        </p:txBody>
      </p:sp>
    </p:spTree>
    <p:extLst>
      <p:ext uri="{BB962C8B-B14F-4D97-AF65-F5344CB8AC3E}">
        <p14:creationId xmlns:p14="http://schemas.microsoft.com/office/powerpoint/2010/main" val="4185822921"/>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At the review</a:t>
            </a:r>
            <a:endParaRPr lang="en-US" dirty="0"/>
          </a:p>
        </p:txBody>
      </p:sp>
      <p:sp>
        <p:nvSpPr>
          <p:cNvPr id="3" name="Content Placeholder 2"/>
          <p:cNvSpPr>
            <a:spLocks noGrp="1"/>
          </p:cNvSpPr>
          <p:nvPr>
            <p:ph idx="1"/>
          </p:nvPr>
        </p:nvSpPr>
        <p:spPr>
          <a:xfrm>
            <a:off x="457200" y="1371600"/>
            <a:ext cx="8229600" cy="5562600"/>
          </a:xfrm>
        </p:spPr>
        <p:txBody>
          <a:bodyPr>
            <a:normAutofit fontScale="70000" lnSpcReduction="20000"/>
          </a:bodyPr>
          <a:lstStyle/>
          <a:p>
            <a:r>
              <a:rPr lang="en-US" dirty="0" smtClean="0"/>
              <a:t>K grants are reviewed together, starting with the best scored first </a:t>
            </a:r>
          </a:p>
          <a:p>
            <a:r>
              <a:rPr lang="en-US" dirty="0" smtClean="0"/>
              <a:t>Then R grants, in the same order</a:t>
            </a:r>
          </a:p>
          <a:p>
            <a:r>
              <a:rPr lang="en-US" dirty="0" smtClean="0"/>
              <a:t>The lowest 1/3 of the applications* are “triaged” or “not discussed”. The applicant gets the reviews but no score.</a:t>
            </a:r>
          </a:p>
          <a:p>
            <a:r>
              <a:rPr lang="en-US" dirty="0" smtClean="0"/>
              <a:t>The primary reviewer describes the study, then strengths and weaknesses. Then the other 2 reviewers add their comments, and there is a group discussion.  The 3 assigned reviewers state their scores at the beginning and end of the discussion.</a:t>
            </a:r>
          </a:p>
          <a:p>
            <a:r>
              <a:rPr lang="en-US" dirty="0" smtClean="0"/>
              <a:t>Everyone else on the panel can participate in the discussion and will have the grants to read online. Everyone votes a score (secretly) and all the scores are averaged (and multiplied time 10). Anyone voting out of the range of scores given by the 3 reviewers needs to announce and justify.</a:t>
            </a:r>
          </a:p>
          <a:p>
            <a:r>
              <a:rPr lang="en-US" dirty="0" smtClean="0"/>
              <a:t>R01s are also given a percentile score.</a:t>
            </a:r>
            <a:endParaRPr lang="en-US" dirty="0"/>
          </a:p>
        </p:txBody>
      </p:sp>
      <p:sp>
        <p:nvSpPr>
          <p:cNvPr id="4" name="TextBox 3"/>
          <p:cNvSpPr txBox="1"/>
          <p:nvPr/>
        </p:nvSpPr>
        <p:spPr>
          <a:xfrm>
            <a:off x="20782" y="6412468"/>
            <a:ext cx="4305859" cy="369332"/>
          </a:xfrm>
          <a:prstGeom prst="rect">
            <a:avLst/>
          </a:prstGeom>
          <a:noFill/>
        </p:spPr>
        <p:txBody>
          <a:bodyPr wrap="none" rtlCol="0">
            <a:spAutoFit/>
          </a:bodyPr>
          <a:lstStyle/>
          <a:p>
            <a:r>
              <a:rPr lang="en-US" dirty="0" smtClean="0"/>
              <a:t>* Not always the case for the training grants</a:t>
            </a:r>
            <a:endParaRPr lang="en-US" dirty="0"/>
          </a:p>
        </p:txBody>
      </p:sp>
    </p:spTree>
    <p:extLst>
      <p:ext uri="{BB962C8B-B14F-4D97-AF65-F5344CB8AC3E}">
        <p14:creationId xmlns:p14="http://schemas.microsoft.com/office/powerpoint/2010/main" val="3228695572"/>
      </p:ext>
    </p:extLst>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After the review</a:t>
            </a:r>
            <a:endParaRPr lang="en-US" dirty="0"/>
          </a:p>
        </p:txBody>
      </p:sp>
      <p:sp>
        <p:nvSpPr>
          <p:cNvPr id="3" name="Content Placeholder 2"/>
          <p:cNvSpPr>
            <a:spLocks noGrp="1"/>
          </p:cNvSpPr>
          <p:nvPr>
            <p:ph idx="1"/>
          </p:nvPr>
        </p:nvSpPr>
        <p:spPr/>
        <p:txBody>
          <a:bodyPr>
            <a:normAutofit fontScale="85000" lnSpcReduction="10000"/>
          </a:bodyPr>
          <a:lstStyle/>
          <a:p>
            <a:r>
              <a:rPr lang="en-US" dirty="0" smtClean="0"/>
              <a:t>Scientific Review Administrator will post the scores on ERA commons, usually the evening of the review</a:t>
            </a:r>
          </a:p>
          <a:p>
            <a:r>
              <a:rPr lang="en-US" dirty="0" smtClean="0"/>
              <a:t>Summary sheets are posted within 30 days of the review, starting with the early stage investigators (and probably trainees too)</a:t>
            </a:r>
          </a:p>
          <a:p>
            <a:r>
              <a:rPr lang="en-US" dirty="0" smtClean="0"/>
              <a:t>Summary sheets include a synopsis of the discussion, written by the Scientific Review Administrator (who arranges/runs the reviews). These are important because they try to capture the overall discussion and should highlight the most important issues.</a:t>
            </a:r>
            <a:endParaRPr lang="en-US" dirty="0"/>
          </a:p>
        </p:txBody>
      </p:sp>
    </p:spTree>
    <p:extLst>
      <p:ext uri="{BB962C8B-B14F-4D97-AF65-F5344CB8AC3E}">
        <p14:creationId xmlns:p14="http://schemas.microsoft.com/office/powerpoint/2010/main" val="2464447132"/>
      </p:ext>
    </p:extLst>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914400"/>
            <a:ext cx="8229600" cy="6096000"/>
          </a:xfrm>
        </p:spPr>
        <p:txBody>
          <a:bodyPr>
            <a:normAutofit fontScale="47500" lnSpcReduction="20000"/>
          </a:bodyPr>
          <a:lstStyle/>
          <a:p>
            <a:pPr marL="0" indent="0">
              <a:buNone/>
            </a:pPr>
            <a:r>
              <a:rPr lang="en-US" sz="4300" b="1" dirty="0" smtClean="0"/>
              <a:t>Fellowship Applicant</a:t>
            </a:r>
          </a:p>
          <a:p>
            <a:pPr marL="0" indent="0">
              <a:buNone/>
            </a:pPr>
            <a:r>
              <a:rPr lang="en-US" sz="4300" dirty="0" smtClean="0"/>
              <a:t>	Are the applicant fellow’s academic record and research experience of high quality?</a:t>
            </a:r>
          </a:p>
          <a:p>
            <a:pPr marL="0" indent="0">
              <a:buNone/>
            </a:pPr>
            <a:r>
              <a:rPr lang="en-US" sz="4300" dirty="0" smtClean="0"/>
              <a:t>	Does the applicant fellow have the potential to develop as an independent and productive researcher in biomedical, behavioral or clinical science?</a:t>
            </a:r>
          </a:p>
          <a:p>
            <a:pPr marL="0" indent="0">
              <a:buNone/>
            </a:pPr>
            <a:endParaRPr lang="en-US" sz="4300" b="1" dirty="0" smtClean="0"/>
          </a:p>
          <a:p>
            <a:pPr marL="0" indent="0">
              <a:buNone/>
            </a:pPr>
            <a:r>
              <a:rPr lang="en-US" sz="4300" b="1" dirty="0" smtClean="0"/>
              <a:t>Sponsors, Collaborators, and Consultants</a:t>
            </a:r>
          </a:p>
          <a:p>
            <a:pPr marL="0" indent="0">
              <a:buNone/>
            </a:pPr>
            <a:r>
              <a:rPr lang="en-US" sz="4300" dirty="0" smtClean="0"/>
              <a:t>	Are the sponsor(s) research qualifications (including successful competition for research support) and track record of mentoring appropriate for the proposed fellowship?</a:t>
            </a:r>
          </a:p>
          <a:p>
            <a:pPr marL="0" indent="0">
              <a:buNone/>
            </a:pPr>
            <a:r>
              <a:rPr lang="en-US" sz="4300" dirty="0" smtClean="0"/>
              <a:t>	Are there (1) evidence of a match between the research interests of the applicant fellow and the sponsor (including an understanding of the applicant’s research training needs) and (2) a demonstrated ability and commitment of the sponsor to assist in meeting these needs?</a:t>
            </a:r>
          </a:p>
          <a:p>
            <a:pPr marL="0" indent="0">
              <a:buNone/>
            </a:pPr>
            <a:r>
              <a:rPr lang="en-US" sz="4300" dirty="0" smtClean="0"/>
              <a:t>	Are the qualifications of any collaborator(s) and/or consultant(s), including their complementary expertise and previous experience in fostering the training of fellows, appropriate for the proposed research project?</a:t>
            </a:r>
          </a:p>
          <a:p>
            <a:pPr marL="0" indent="0">
              <a:buNone/>
            </a:pPr>
            <a:endParaRPr lang="en-US" dirty="0"/>
          </a:p>
        </p:txBody>
      </p:sp>
      <p:sp>
        <p:nvSpPr>
          <p:cNvPr id="5" name="TextBox 4"/>
          <p:cNvSpPr txBox="1"/>
          <p:nvPr/>
        </p:nvSpPr>
        <p:spPr>
          <a:xfrm>
            <a:off x="762000" y="152400"/>
            <a:ext cx="7467600" cy="523220"/>
          </a:xfrm>
          <a:prstGeom prst="rect">
            <a:avLst/>
          </a:prstGeom>
          <a:noFill/>
        </p:spPr>
        <p:txBody>
          <a:bodyPr wrap="square" rtlCol="0">
            <a:spAutoFit/>
          </a:bodyPr>
          <a:lstStyle/>
          <a:p>
            <a:pPr algn="ctr"/>
            <a:r>
              <a:rPr lang="en-US" sz="2800" b="1" dirty="0" smtClean="0"/>
              <a:t>F31 review criteria</a:t>
            </a:r>
            <a:endParaRPr lang="en-US" sz="2800" b="1" dirty="0"/>
          </a:p>
        </p:txBody>
      </p:sp>
    </p:spTree>
    <p:extLst>
      <p:ext uri="{BB962C8B-B14F-4D97-AF65-F5344CB8AC3E}">
        <p14:creationId xmlns:p14="http://schemas.microsoft.com/office/powerpoint/2010/main" val="211907919"/>
      </p:ext>
    </p:extLst>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457200"/>
            <a:ext cx="8229600" cy="6096000"/>
          </a:xfrm>
        </p:spPr>
        <p:txBody>
          <a:bodyPr>
            <a:normAutofit fontScale="40000" lnSpcReduction="20000"/>
          </a:bodyPr>
          <a:lstStyle/>
          <a:p>
            <a:pPr marL="0" indent="0">
              <a:buNone/>
            </a:pPr>
            <a:endParaRPr lang="en-US" sz="4300" dirty="0" smtClean="0"/>
          </a:p>
          <a:p>
            <a:pPr marL="0" indent="0">
              <a:buNone/>
            </a:pPr>
            <a:r>
              <a:rPr lang="en-US" sz="4300" b="1" dirty="0" smtClean="0"/>
              <a:t>Research Training Plan</a:t>
            </a:r>
          </a:p>
          <a:p>
            <a:pPr marL="0" indent="0">
              <a:buNone/>
            </a:pPr>
            <a:r>
              <a:rPr lang="en-US" sz="4300" dirty="0" smtClean="0"/>
              <a:t>	Is the proposed research plan of high scientific quality, and does it relate to the applicant fellow’s training plan?</a:t>
            </a:r>
          </a:p>
          <a:p>
            <a:pPr marL="0" indent="0">
              <a:buNone/>
            </a:pPr>
            <a:r>
              <a:rPr lang="en-US" sz="4300" dirty="0" smtClean="0"/>
              <a:t>	Is the training plan consistent with the applicant fellow’s stage of research development?</a:t>
            </a:r>
          </a:p>
          <a:p>
            <a:pPr marL="0" indent="0">
              <a:buNone/>
            </a:pPr>
            <a:r>
              <a:rPr lang="en-US" sz="4300" dirty="0" smtClean="0"/>
              <a:t>	Will the research training plan provide the applicant fellow with individualized and supervised experiences that will develop research skills needed for his/her independent and productive research career?</a:t>
            </a:r>
          </a:p>
          <a:p>
            <a:pPr marL="0" indent="0">
              <a:buNone/>
            </a:pPr>
            <a:endParaRPr lang="en-US" sz="4300" b="1" dirty="0" smtClean="0"/>
          </a:p>
          <a:p>
            <a:pPr marL="0" indent="0">
              <a:buNone/>
            </a:pPr>
            <a:r>
              <a:rPr lang="en-US" sz="4300" b="1" dirty="0" smtClean="0"/>
              <a:t>Training Potential</a:t>
            </a:r>
          </a:p>
          <a:p>
            <a:pPr marL="0" indent="0">
              <a:buNone/>
            </a:pPr>
            <a:r>
              <a:rPr lang="en-US" sz="4300" dirty="0" smtClean="0"/>
              <a:t>	Does the proposed research training plan have the potential to provide the applicant fellow with the requisite individualized and supervised experiences that will develop his/her research skills?</a:t>
            </a:r>
          </a:p>
          <a:p>
            <a:pPr marL="0" indent="0">
              <a:buNone/>
            </a:pPr>
            <a:r>
              <a:rPr lang="en-US" sz="4300" dirty="0" smtClean="0"/>
              <a:t>	Does the proposed research training have the potential to serve as a sound foundation that will lead the applicant fellow to an independent and productive career?</a:t>
            </a:r>
          </a:p>
          <a:p>
            <a:pPr marL="0" indent="0">
              <a:buNone/>
            </a:pPr>
            <a:endParaRPr lang="en-US" sz="4300" b="1" dirty="0" smtClean="0"/>
          </a:p>
          <a:p>
            <a:pPr marL="0" indent="0">
              <a:buNone/>
            </a:pPr>
            <a:r>
              <a:rPr lang="en-US" sz="4300" b="1" dirty="0" smtClean="0"/>
              <a:t>Institutional Environment &amp; Commitment to Training</a:t>
            </a:r>
          </a:p>
          <a:p>
            <a:pPr marL="0" indent="0">
              <a:buNone/>
            </a:pPr>
            <a:r>
              <a:rPr lang="en-US" sz="4300" dirty="0" smtClean="0"/>
              <a:t>	Are the research facilities, resources (e.g. equipment, laboratory space, computer time, subject populations), and training opportunities adequate and appropriate?</a:t>
            </a:r>
          </a:p>
          <a:p>
            <a:pPr marL="0" indent="0">
              <a:buNone/>
            </a:pPr>
            <a:r>
              <a:rPr lang="en-US" sz="4300" dirty="0" smtClean="0"/>
              <a:t>	Is the institutional environment for the scientific development of the applicant fellow of high quality, and is there appropriate institutional commitment to fostering the applicant fellow’s training as an independent and productive researcher?</a:t>
            </a:r>
          </a:p>
          <a:p>
            <a:pPr marL="0" indent="0">
              <a:buNone/>
            </a:pPr>
            <a:endParaRPr lang="en-US" dirty="0"/>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smtClean="0"/>
              <a:t>F31 review criteria</a:t>
            </a:r>
            <a:endParaRPr lang="en-US" sz="2800" b="1" dirty="0"/>
          </a:p>
        </p:txBody>
      </p:sp>
    </p:spTree>
    <p:extLst>
      <p:ext uri="{BB962C8B-B14F-4D97-AF65-F5344CB8AC3E}">
        <p14:creationId xmlns:p14="http://schemas.microsoft.com/office/powerpoint/2010/main" val="1153537285"/>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Assignments (Due 4/27)</a:t>
            </a:r>
            <a:endParaRPr lang="en-US" dirty="0"/>
          </a:p>
        </p:txBody>
      </p:sp>
      <p:sp>
        <p:nvSpPr>
          <p:cNvPr id="3" name="Content Placeholder 2"/>
          <p:cNvSpPr>
            <a:spLocks noGrp="1"/>
          </p:cNvSpPr>
          <p:nvPr>
            <p:ph idx="1"/>
          </p:nvPr>
        </p:nvSpPr>
        <p:spPr/>
        <p:txBody>
          <a:bodyPr>
            <a:normAutofit fontScale="70000" lnSpcReduction="20000"/>
          </a:bodyPr>
          <a:lstStyle/>
          <a:p>
            <a:r>
              <a:rPr lang="en-US" dirty="0" smtClean="0"/>
              <a:t>Assignment </a:t>
            </a:r>
            <a:r>
              <a:rPr lang="en-US" dirty="0"/>
              <a:t>3a (ALL students): Turn in a draft of the “Applicant’s qualifications and potential for a research career” (F31s), Letter of support from faculty committee (R36), or letter from primary mentor as part of Plans and statements of mentors and co-mentors (Ks</a:t>
            </a:r>
            <a:r>
              <a:rPr lang="en-US" dirty="0" smtClean="0"/>
              <a:t>).  All drafted by you. </a:t>
            </a:r>
            <a:r>
              <a:rPr lang="en-US" dirty="0"/>
              <a:t>See “Writing_Mentor_Letters_Siegle.pdf” in the “References” file and see previous funded grants. </a:t>
            </a:r>
          </a:p>
          <a:p>
            <a:pPr marL="0" indent="0">
              <a:buNone/>
            </a:pPr>
            <a:r>
              <a:rPr lang="en-US" dirty="0"/>
              <a:t>  	</a:t>
            </a:r>
          </a:p>
          <a:p>
            <a:r>
              <a:rPr lang="en-US" dirty="0"/>
              <a:t>Assignment 3b (Advanced students): Turn in revised Specific </a:t>
            </a:r>
            <a:r>
              <a:rPr lang="en-US" dirty="0" smtClean="0"/>
              <a:t>Aims </a:t>
            </a:r>
            <a:r>
              <a:rPr lang="en-US" dirty="0"/>
              <a:t>and </a:t>
            </a:r>
            <a:r>
              <a:rPr lang="en-US" dirty="0" smtClean="0"/>
              <a:t>Research Strategy (7 pages). </a:t>
            </a:r>
            <a:r>
              <a:rPr lang="en-US" dirty="0"/>
              <a:t>Research </a:t>
            </a:r>
            <a:r>
              <a:rPr lang="en-US" dirty="0" smtClean="0"/>
              <a:t> Strategy </a:t>
            </a:r>
            <a:r>
              <a:rPr lang="en-US" dirty="0"/>
              <a:t>should now have completely fleshed out approach section. </a:t>
            </a:r>
          </a:p>
          <a:p>
            <a:pPr marL="0" indent="0">
              <a:buNone/>
            </a:pPr>
            <a:r>
              <a:rPr lang="en-US" dirty="0"/>
              <a:t> </a:t>
            </a:r>
          </a:p>
          <a:p>
            <a:r>
              <a:rPr lang="en-US" dirty="0"/>
              <a:t>Assignment 3b (New students): Revise your </a:t>
            </a:r>
            <a:r>
              <a:rPr lang="en-US" dirty="0" smtClean="0"/>
              <a:t>Specific </a:t>
            </a:r>
            <a:r>
              <a:rPr lang="en-US" dirty="0"/>
              <a:t>A</a:t>
            </a:r>
            <a:r>
              <a:rPr lang="en-US" dirty="0" smtClean="0"/>
              <a:t>ims </a:t>
            </a:r>
            <a:r>
              <a:rPr lang="en-US" dirty="0"/>
              <a:t>based on instructor, class, and mentor input and send to entire class. If you would like review the draft of your </a:t>
            </a:r>
            <a:r>
              <a:rPr lang="en-US" dirty="0" smtClean="0"/>
              <a:t>Significance </a:t>
            </a:r>
            <a:r>
              <a:rPr lang="en-US" dirty="0"/>
              <a:t>section </a:t>
            </a:r>
            <a:r>
              <a:rPr lang="en-US" dirty="0" smtClean="0"/>
              <a:t>also,  </a:t>
            </a:r>
            <a:r>
              <a:rPr lang="en-US" dirty="0"/>
              <a:t>include that too. In 2 weeks we will peer review them.</a:t>
            </a:r>
          </a:p>
          <a:p>
            <a:endParaRPr lang="en-US" dirty="0"/>
          </a:p>
        </p:txBody>
      </p:sp>
    </p:spTree>
    <p:extLst>
      <p:ext uri="{BB962C8B-B14F-4D97-AF65-F5344CB8AC3E}">
        <p14:creationId xmlns:p14="http://schemas.microsoft.com/office/powerpoint/2010/main" val="2020920977"/>
      </p:ext>
    </p:extLst>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533400" y="675620"/>
            <a:ext cx="8229600" cy="6182380"/>
          </a:xfrm>
        </p:spPr>
        <p:txBody>
          <a:bodyPr>
            <a:normAutofit fontScale="47500" lnSpcReduction="20000"/>
          </a:bodyPr>
          <a:lstStyle/>
          <a:p>
            <a:pPr marL="0" indent="0">
              <a:buNone/>
            </a:pPr>
            <a:r>
              <a:rPr lang="en-US" b="1" dirty="0" smtClean="0"/>
              <a:t>Protections for Human Subjects</a:t>
            </a:r>
          </a:p>
          <a:p>
            <a:pPr marL="0" indent="0">
              <a:buNone/>
            </a:pPr>
            <a:r>
              <a:rPr lang="en-US" dirty="0" smtClean="0"/>
              <a:t>	For research that involves human subjects but does not involve one of the six categories of research that are exempt under 45 CFR Part 46, the committee will evaluate the justification for involvement of human subjects and the proposed protections from research risk relating to their participation according to the following five review criteria: 1) risk to subjects, 2) adequacy of protection against risks, 3) potential benefits to the subjects and others, 4) importance of the knowledge to be gained, and 5) data and safety monitoring for clinical trials.</a:t>
            </a:r>
            <a:br>
              <a:rPr lang="en-US" dirty="0" smtClean="0"/>
            </a:br>
            <a:r>
              <a:rPr lang="en-US" dirty="0" smtClean="0"/>
              <a:t/>
            </a:r>
            <a:br>
              <a:rPr lang="en-US" dirty="0" smtClean="0"/>
            </a:br>
            <a:r>
              <a:rPr lang="en-US" dirty="0" smtClean="0"/>
              <a:t>	For research that involves human subjects and meets the criteria for one or more of the six categories of research that are exempt under 45 CFR Part 46, the committee will evaluate: 1) the justification for the exemption, 2) human subjects involvement and characteristics, and 3) sources of materials. For additional information on review of the Human Subjects section, please refer to the </a:t>
            </a:r>
            <a:r>
              <a:rPr lang="en-US" dirty="0" smtClean="0">
                <a:hlinkClick r:id="rId2"/>
              </a:rPr>
              <a:t>Human Subjects Protection and Inclusion Guidelines</a:t>
            </a:r>
            <a:r>
              <a:rPr lang="en-US" dirty="0" smtClean="0"/>
              <a:t>.</a:t>
            </a:r>
          </a:p>
          <a:p>
            <a:pPr marL="0" indent="0">
              <a:buNone/>
            </a:pPr>
            <a:endParaRPr lang="en-US" dirty="0" smtClean="0"/>
          </a:p>
          <a:p>
            <a:pPr marL="0" indent="0">
              <a:buNone/>
            </a:pPr>
            <a:r>
              <a:rPr lang="en-US" b="1" dirty="0" smtClean="0"/>
              <a:t>Inclusion of Women, Minorities, and Children</a:t>
            </a:r>
          </a:p>
          <a:p>
            <a:pPr marL="0" indent="0">
              <a:buNone/>
            </a:pPr>
            <a:r>
              <a:rPr lang="en-US" dirty="0" smtClean="0"/>
              <a:t>	When the proposed project involves clinical research, the committee will evaluate the proposed plans for inclusion of minorities and members of both genders, as well as the inclusion of children. For additional information on review of the Inclusion section, please refer to the </a:t>
            </a:r>
            <a:r>
              <a:rPr lang="en-US" dirty="0" smtClean="0">
                <a:hlinkClick r:id="rId2"/>
              </a:rPr>
              <a:t>Human Subjects Protection and Inclusion Guidelines</a:t>
            </a:r>
            <a:r>
              <a:rPr lang="en-US" dirty="0" smtClean="0"/>
              <a:t>.</a:t>
            </a:r>
          </a:p>
          <a:p>
            <a:pPr marL="0" indent="0">
              <a:buNone/>
            </a:pPr>
            <a:endParaRPr lang="en-US" dirty="0" smtClean="0"/>
          </a:p>
          <a:p>
            <a:pPr marL="0" indent="0">
              <a:buNone/>
            </a:pPr>
            <a:r>
              <a:rPr lang="en-US" b="1" dirty="0" smtClean="0"/>
              <a:t>Resubmissions</a:t>
            </a:r>
          </a:p>
          <a:p>
            <a:pPr marL="0" indent="0">
              <a:buNone/>
            </a:pPr>
            <a:r>
              <a:rPr lang="en-US" dirty="0" smtClean="0"/>
              <a:t>	For Resubmissions, the committee will evaluate the application as now presented, taking into consideration the responses to comments from the previous scientific review group and changes made to the project.</a:t>
            </a:r>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smtClean="0"/>
              <a:t>F31 (and other grants) review criteria</a:t>
            </a:r>
            <a:endParaRPr lang="en-US" sz="2800" b="1" dirty="0"/>
          </a:p>
        </p:txBody>
      </p:sp>
    </p:spTree>
    <p:extLst>
      <p:ext uri="{BB962C8B-B14F-4D97-AF65-F5344CB8AC3E}">
        <p14:creationId xmlns:p14="http://schemas.microsoft.com/office/powerpoint/2010/main" val="1677708675"/>
      </p:ext>
    </p:extLst>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884237"/>
            <a:ext cx="8229600" cy="5821363"/>
          </a:xfrm>
        </p:spPr>
        <p:txBody>
          <a:bodyPr>
            <a:normAutofit fontScale="55000" lnSpcReduction="20000"/>
          </a:bodyPr>
          <a:lstStyle/>
          <a:p>
            <a:pPr marL="0" indent="0">
              <a:buNone/>
            </a:pPr>
            <a:r>
              <a:rPr lang="en-US" b="1" dirty="0" smtClean="0"/>
              <a:t>Training in the Responsible Conduct of Research </a:t>
            </a:r>
          </a:p>
          <a:p>
            <a:pPr marL="0" indent="0">
              <a:buNone/>
            </a:pPr>
            <a:r>
              <a:rPr lang="en-US" dirty="0" smtClean="0"/>
              <a:t>	Taking into account the circumstances of the fellow, including level of experience, the reviewers will address the following questions. Does the plan satisfactorily address the format of instruction, e.g. lectures, coursework, and/or real-time discussion groups? Do plans include a sufficiently broad selection of subject matter, such as conflict of interest, authorship, data management, human subjects and animal use, laboratory safety? Do the plans adequately describe the role of the sponsor/mentor or other faculty involvement in the fellow’s instruction? Does the plan meet the minimum requirements for RCR, i.e., </a:t>
            </a:r>
            <a:r>
              <a:rPr lang="en-US" dirty="0" smtClean="0">
                <a:solidFill>
                  <a:srgbClr val="C00000"/>
                </a:solidFill>
              </a:rPr>
              <a:t>eight contact hours of instruction every four years</a:t>
            </a:r>
            <a:r>
              <a:rPr lang="en-US" dirty="0" smtClean="0"/>
              <a:t>? Plans and past record will be rated as </a:t>
            </a:r>
            <a:r>
              <a:rPr lang="en-US" b="1" dirty="0" smtClean="0"/>
              <a:t>ACCEPTABLE</a:t>
            </a:r>
            <a:r>
              <a:rPr lang="en-US" dirty="0" smtClean="0"/>
              <a:t> or </a:t>
            </a:r>
            <a:r>
              <a:rPr lang="en-US" b="1" dirty="0" smtClean="0"/>
              <a:t>UNACCEPTABLE</a:t>
            </a:r>
            <a:r>
              <a:rPr lang="en-US" dirty="0" smtClean="0"/>
              <a:t>, and the summary statement will provide the consensus of the review committee. Applications rated </a:t>
            </a:r>
            <a:r>
              <a:rPr lang="en-US" b="1" dirty="0" smtClean="0"/>
              <a:t>UNACCEPTABLE</a:t>
            </a:r>
            <a:r>
              <a:rPr lang="en-US" dirty="0" smtClean="0"/>
              <a:t> will not be funded until the applicant provides an acceptable, revised plan. See also: </a:t>
            </a:r>
            <a:r>
              <a:rPr lang="en-US" dirty="0" smtClean="0">
                <a:hlinkClick r:id="rId2"/>
              </a:rPr>
              <a:t>NOT-OD-10-019</a:t>
            </a:r>
            <a:r>
              <a:rPr lang="en-US" dirty="0" smtClean="0"/>
              <a:t>.</a:t>
            </a:r>
          </a:p>
          <a:p>
            <a:pPr marL="0" indent="0">
              <a:buNone/>
            </a:pPr>
            <a:endParaRPr lang="en-US" b="1" dirty="0" smtClean="0"/>
          </a:p>
          <a:p>
            <a:pPr marL="0" indent="0">
              <a:buNone/>
            </a:pPr>
            <a:r>
              <a:rPr lang="en-US" b="1" dirty="0" smtClean="0"/>
              <a:t>Resource Sharing Plans</a:t>
            </a:r>
          </a:p>
          <a:p>
            <a:pPr marL="0" indent="0">
              <a:buNone/>
            </a:pPr>
            <a:r>
              <a:rPr lang="en-US" dirty="0" smtClean="0"/>
              <a:t>	Reviewers will comment on whether the following Resource Sharing Plans, or the rationale for not sharing the following types of resources, are reasonable: 1) </a:t>
            </a:r>
            <a:r>
              <a:rPr lang="en-US" dirty="0" smtClean="0">
                <a:hlinkClick r:id="rId3"/>
              </a:rPr>
              <a:t>Data Sharing Plan</a:t>
            </a:r>
            <a:r>
              <a:rPr lang="en-US" dirty="0" smtClean="0"/>
              <a:t>; and 2) </a:t>
            </a:r>
            <a:r>
              <a:rPr lang="en-US" dirty="0" smtClean="0">
                <a:hlinkClick r:id="rId4"/>
              </a:rPr>
              <a:t>Sharing Model Organisms</a:t>
            </a:r>
            <a:r>
              <a:rPr lang="en-US" dirty="0" smtClean="0"/>
              <a:t>.</a:t>
            </a:r>
          </a:p>
          <a:p>
            <a:pPr marL="0" indent="0">
              <a:buNone/>
            </a:pPr>
            <a:endParaRPr lang="en-US" b="1" dirty="0" smtClean="0"/>
          </a:p>
          <a:p>
            <a:pPr marL="0" indent="0">
              <a:buNone/>
            </a:pPr>
            <a:r>
              <a:rPr lang="en-US" b="1" dirty="0" smtClean="0"/>
              <a:t>Budget and Period of Support</a:t>
            </a:r>
          </a:p>
          <a:p>
            <a:pPr marL="0" indent="0">
              <a:buNone/>
            </a:pPr>
            <a:r>
              <a:rPr lang="en-US" dirty="0" smtClean="0"/>
              <a:t>	Reviewers will consider whether the budget and the requested period of support are fully justified and reasonable in relation to the proposed research.</a:t>
            </a:r>
          </a:p>
          <a:p>
            <a:endParaRPr lang="en-US" dirty="0"/>
          </a:p>
        </p:txBody>
      </p:sp>
      <p:sp>
        <p:nvSpPr>
          <p:cNvPr id="4" name="TextBox 3"/>
          <p:cNvSpPr txBox="1"/>
          <p:nvPr/>
        </p:nvSpPr>
        <p:spPr>
          <a:xfrm>
            <a:off x="762000" y="152400"/>
            <a:ext cx="7467600" cy="523220"/>
          </a:xfrm>
          <a:prstGeom prst="rect">
            <a:avLst/>
          </a:prstGeom>
          <a:noFill/>
        </p:spPr>
        <p:txBody>
          <a:bodyPr wrap="square" rtlCol="0">
            <a:spAutoFit/>
          </a:bodyPr>
          <a:lstStyle/>
          <a:p>
            <a:pPr algn="ctr"/>
            <a:r>
              <a:rPr lang="en-US" sz="2800" b="1" dirty="0" smtClean="0"/>
              <a:t>F31 (and other grants) review criteria</a:t>
            </a:r>
            <a:endParaRPr lang="en-US" sz="2800" b="1" dirty="0"/>
          </a:p>
        </p:txBody>
      </p:sp>
    </p:spTree>
    <p:extLst>
      <p:ext uri="{BB962C8B-B14F-4D97-AF65-F5344CB8AC3E}">
        <p14:creationId xmlns:p14="http://schemas.microsoft.com/office/powerpoint/2010/main" val="2621392066"/>
      </p:ext>
    </p:extLst>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 review criteria</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Candidate</a:t>
            </a:r>
          </a:p>
          <a:p>
            <a:r>
              <a:rPr lang="en-US" dirty="0" smtClean="0"/>
              <a:t>Career Development Plan/Career Goals &amp; Objectives</a:t>
            </a:r>
          </a:p>
          <a:p>
            <a:r>
              <a:rPr lang="en-US" dirty="0" smtClean="0"/>
              <a:t>Research Plan</a:t>
            </a:r>
          </a:p>
          <a:p>
            <a:r>
              <a:rPr lang="en-US" dirty="0" smtClean="0"/>
              <a:t>Mentor(s</a:t>
            </a:r>
            <a:r>
              <a:rPr lang="en-US" dirty="0"/>
              <a:t>), Co-Mentor(s), Consultant(s), Collaborator(s</a:t>
            </a:r>
            <a:r>
              <a:rPr lang="en-US" dirty="0" smtClean="0"/>
              <a:t>)</a:t>
            </a:r>
          </a:p>
          <a:p>
            <a:pPr fontAlgn="t"/>
            <a:r>
              <a:rPr lang="en-US" dirty="0" smtClean="0"/>
              <a:t>Environment </a:t>
            </a:r>
            <a:r>
              <a:rPr lang="en-US" dirty="0"/>
              <a:t>and Institutional Commitment to the Candidate</a:t>
            </a:r>
          </a:p>
          <a:p>
            <a:pPr marL="0" indent="0" fontAlgn="t">
              <a:buNone/>
            </a:pPr>
            <a:r>
              <a:rPr lang="en-US" dirty="0"/>
              <a:t> </a:t>
            </a:r>
          </a:p>
          <a:p>
            <a:endParaRPr lang="en-US" u="sng" dirty="0" smtClean="0"/>
          </a:p>
          <a:p>
            <a:endParaRPr lang="en-US" u="sng" dirty="0" smtClean="0"/>
          </a:p>
          <a:p>
            <a:endParaRPr lang="en-US" dirty="0"/>
          </a:p>
        </p:txBody>
      </p:sp>
    </p:spTree>
    <p:extLst>
      <p:ext uri="{BB962C8B-B14F-4D97-AF65-F5344CB8AC3E}">
        <p14:creationId xmlns:p14="http://schemas.microsoft.com/office/powerpoint/2010/main" val="1997962704"/>
      </p:ext>
    </p:extLst>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R01/R36 review criteria</a:t>
            </a:r>
            <a:endParaRPr lang="en-US" dirty="0"/>
          </a:p>
        </p:txBody>
      </p:sp>
      <p:graphicFrame>
        <p:nvGraphicFramePr>
          <p:cNvPr id="5" name="Content Placeholder 4"/>
          <p:cNvGraphicFramePr>
            <a:graphicFrameLocks noGrp="1"/>
          </p:cNvGraphicFramePr>
          <p:nvPr>
            <p:ph idx="1"/>
            <p:extLst>
              <p:ext uri="{D42A27DB-BD31-4B8C-83A1-F6EECF244321}">
                <p14:modId xmlns:p14="http://schemas.microsoft.com/office/powerpoint/2010/main" val="2496518268"/>
              </p:ext>
            </p:extLst>
          </p:nvPr>
        </p:nvGraphicFramePr>
        <p:xfrm>
          <a:off x="457200" y="2514600"/>
          <a:ext cx="8229600" cy="2133600"/>
        </p:xfrm>
        <a:graphic>
          <a:graphicData uri="http://schemas.openxmlformats.org/drawingml/2006/table">
            <a:tbl>
              <a:tblPr>
                <a:tableStyleId>{5C22544A-7EE6-4342-B048-85BDC9FD1C3A}</a:tableStyleId>
              </a:tblPr>
              <a:tblGrid>
                <a:gridCol w="8229600"/>
              </a:tblGrid>
              <a:tr h="1767681">
                <a:tc>
                  <a:txBody>
                    <a:bodyPr/>
                    <a:lstStyle/>
                    <a:p>
                      <a:pPr marL="342900" marR="0" lvl="0" indent="-342900" algn="l">
                        <a:spcBef>
                          <a:spcPts val="0"/>
                        </a:spcBef>
                        <a:spcAft>
                          <a:spcPts val="0"/>
                        </a:spcAft>
                        <a:buFont typeface="Symbol"/>
                        <a:buChar char=""/>
                      </a:pPr>
                      <a:r>
                        <a:rPr lang="en-US" sz="2800" u="none" dirty="0">
                          <a:effectLst/>
                        </a:rPr>
                        <a:t>Significance  </a:t>
                      </a:r>
                    </a:p>
                    <a:p>
                      <a:pPr marL="342900" marR="0" lvl="0" indent="-342900" algn="l">
                        <a:spcBef>
                          <a:spcPts val="0"/>
                        </a:spcBef>
                        <a:spcAft>
                          <a:spcPts val="0"/>
                        </a:spcAft>
                        <a:buFont typeface="Symbol"/>
                        <a:buChar char=""/>
                      </a:pPr>
                      <a:r>
                        <a:rPr lang="en-US" sz="2800" u="none" dirty="0" smtClean="0">
                          <a:effectLst/>
                        </a:rPr>
                        <a:t>Innovation</a:t>
                      </a:r>
                      <a:endParaRPr lang="en-US" sz="2800" u="none" dirty="0">
                        <a:effectLst/>
                      </a:endParaRPr>
                    </a:p>
                    <a:p>
                      <a:pPr marL="342900" marR="0" lvl="0" indent="-342900" algn="l">
                        <a:spcBef>
                          <a:spcPts val="0"/>
                        </a:spcBef>
                        <a:spcAft>
                          <a:spcPts val="0"/>
                        </a:spcAft>
                        <a:buFont typeface="Symbol"/>
                        <a:buChar char=""/>
                      </a:pPr>
                      <a:r>
                        <a:rPr lang="en-US" sz="2800" u="none" dirty="0">
                          <a:effectLst/>
                        </a:rPr>
                        <a:t>Approach </a:t>
                      </a:r>
                    </a:p>
                    <a:p>
                      <a:pPr marL="342900" marR="0" lvl="0" indent="-342900" algn="l" defTabSz="914400" rtl="0" eaLnBrk="1" fontAlgn="auto" latinLnBrk="0" hangingPunct="1">
                        <a:lnSpc>
                          <a:spcPct val="100000"/>
                        </a:lnSpc>
                        <a:spcBef>
                          <a:spcPts val="0"/>
                        </a:spcBef>
                        <a:spcAft>
                          <a:spcPts val="0"/>
                        </a:spcAft>
                        <a:buClrTx/>
                        <a:buSzTx/>
                        <a:buFont typeface="Symbol"/>
                        <a:buChar char=""/>
                        <a:tabLst/>
                        <a:defRPr/>
                      </a:pPr>
                      <a:r>
                        <a:rPr lang="en-US" sz="2800" u="none" dirty="0" smtClean="0">
                          <a:effectLst/>
                        </a:rPr>
                        <a:t>Investigator(s)</a:t>
                      </a:r>
                    </a:p>
                    <a:p>
                      <a:pPr marL="342900" marR="0" lvl="0" indent="-342900" algn="l">
                        <a:spcBef>
                          <a:spcPts val="0"/>
                        </a:spcBef>
                        <a:spcAft>
                          <a:spcPts val="0"/>
                        </a:spcAft>
                        <a:buFont typeface="Symbol"/>
                        <a:buChar char=""/>
                      </a:pPr>
                      <a:r>
                        <a:rPr lang="en-US" sz="2800" u="none" dirty="0" smtClean="0">
                          <a:effectLst/>
                        </a:rPr>
                        <a:t>Environment</a:t>
                      </a:r>
                      <a:endParaRPr lang="en-US" sz="2800" u="none" dirty="0">
                        <a:solidFill>
                          <a:srgbClr val="000000"/>
                        </a:solidFill>
                        <a:effectLst/>
                        <a:latin typeface="Times New Roman"/>
                        <a:ea typeface="Times New Roman"/>
                      </a:endParaRPr>
                    </a:p>
                  </a:txBody>
                  <a:tcPr marL="114300" marR="114300" marT="0" marB="0"/>
                </a:tc>
              </a:tr>
            </a:tbl>
          </a:graphicData>
        </a:graphic>
      </p:graphicFrame>
    </p:spTree>
    <p:extLst>
      <p:ext uri="{BB962C8B-B14F-4D97-AF65-F5344CB8AC3E}">
        <p14:creationId xmlns:p14="http://schemas.microsoft.com/office/powerpoint/2010/main" val="3834573027"/>
      </p:ext>
    </p:extLst>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Resubmissions (see Chapter 5 of The Grant Application Writer’s Workbook)</a:t>
            </a:r>
            <a:endParaRPr lang="en-US" dirty="0"/>
          </a:p>
        </p:txBody>
      </p:sp>
      <p:sp>
        <p:nvSpPr>
          <p:cNvPr id="3" name="Content Placeholder 2"/>
          <p:cNvSpPr>
            <a:spLocks noGrp="1"/>
          </p:cNvSpPr>
          <p:nvPr>
            <p:ph idx="1"/>
          </p:nvPr>
        </p:nvSpPr>
        <p:spPr/>
        <p:txBody>
          <a:bodyPr>
            <a:normAutofit fontScale="92500" lnSpcReduction="20000"/>
          </a:bodyPr>
          <a:lstStyle/>
          <a:p>
            <a:r>
              <a:rPr lang="en-US" dirty="0" smtClean="0"/>
              <a:t>The PO might tell you to resubmit</a:t>
            </a:r>
          </a:p>
          <a:p>
            <a:r>
              <a:rPr lang="en-US" dirty="0" smtClean="0"/>
              <a:t>You cannot do this until you have your Summary Sheets – so you know what to respond to.</a:t>
            </a:r>
          </a:p>
          <a:p>
            <a:r>
              <a:rPr lang="en-US" dirty="0" smtClean="0"/>
              <a:t>You get one page to respond to the reviews, and you can make changes within any section of the proposal. You should somehow highlight significant changes.</a:t>
            </a:r>
          </a:p>
          <a:p>
            <a:r>
              <a:rPr lang="en-US" dirty="0" smtClean="0"/>
              <a:t>You should respond to everything, even if just to say you disagree (and why). Tone is important.</a:t>
            </a:r>
          </a:p>
          <a:p>
            <a:r>
              <a:rPr lang="en-US" dirty="0" smtClean="0"/>
              <a:t>The whole cycle starts again with a new budget, updated </a:t>
            </a:r>
            <a:r>
              <a:rPr lang="en-US" dirty="0" err="1" smtClean="0"/>
              <a:t>biosketches</a:t>
            </a:r>
            <a:r>
              <a:rPr lang="en-US" dirty="0" smtClean="0"/>
              <a:t>, letters, etc.</a:t>
            </a:r>
            <a:endParaRPr lang="en-US" dirty="0"/>
          </a:p>
        </p:txBody>
      </p:sp>
    </p:spTree>
    <p:extLst>
      <p:ext uri="{BB962C8B-B14F-4D97-AF65-F5344CB8AC3E}">
        <p14:creationId xmlns:p14="http://schemas.microsoft.com/office/powerpoint/2010/main" val="2136500328"/>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Nuts and Bolts</a:t>
            </a:r>
            <a:endParaRPr lang="en-US" dirty="0"/>
          </a:p>
        </p:txBody>
      </p:sp>
      <p:sp>
        <p:nvSpPr>
          <p:cNvPr id="3" name="Subtitle 2"/>
          <p:cNvSpPr>
            <a:spLocks noGrp="1"/>
          </p:cNvSpPr>
          <p:nvPr>
            <p:ph type="subTitle" idx="1"/>
          </p:nvPr>
        </p:nvSpPr>
        <p:spPr/>
        <p:txBody>
          <a:bodyPr/>
          <a:lstStyle/>
          <a:p>
            <a:endParaRPr lang="en-US"/>
          </a:p>
        </p:txBody>
      </p:sp>
    </p:spTree>
    <p:extLst>
      <p:ext uri="{BB962C8B-B14F-4D97-AF65-F5344CB8AC3E}">
        <p14:creationId xmlns:p14="http://schemas.microsoft.com/office/powerpoint/2010/main" val="126211631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NIH Funding:</a:t>
            </a:r>
            <a:br>
              <a:rPr lang="en-US" dirty="0" smtClean="0"/>
            </a:br>
            <a:r>
              <a:rPr lang="en-US" dirty="0" smtClean="0"/>
              <a:t>Types of Grants</a:t>
            </a:r>
            <a:endParaRPr lang="en-US" dirty="0"/>
          </a:p>
        </p:txBody>
      </p:sp>
      <p:sp>
        <p:nvSpPr>
          <p:cNvPr id="3" name="Content Placeholder 2"/>
          <p:cNvSpPr>
            <a:spLocks noGrp="1"/>
          </p:cNvSpPr>
          <p:nvPr>
            <p:ph idx="1"/>
          </p:nvPr>
        </p:nvSpPr>
        <p:spPr/>
        <p:txBody>
          <a:bodyPr>
            <a:normAutofit fontScale="85000" lnSpcReduction="10000"/>
          </a:bodyPr>
          <a:lstStyle/>
          <a:p>
            <a:r>
              <a:rPr lang="en-US" dirty="0" err="1" smtClean="0"/>
              <a:t>Predoctoral</a:t>
            </a:r>
            <a:endParaRPr lang="en-US" dirty="0" smtClean="0"/>
          </a:p>
          <a:p>
            <a:pPr lvl="1"/>
            <a:r>
              <a:rPr lang="en-US" dirty="0" smtClean="0"/>
              <a:t>F31; R36</a:t>
            </a:r>
          </a:p>
          <a:p>
            <a:pPr lvl="1"/>
            <a:r>
              <a:rPr lang="en-US" dirty="0" smtClean="0"/>
              <a:t>Administrative Supplement</a:t>
            </a:r>
          </a:p>
          <a:p>
            <a:r>
              <a:rPr lang="en-US" dirty="0" smtClean="0"/>
              <a:t>Postdoctoral</a:t>
            </a:r>
          </a:p>
          <a:p>
            <a:pPr lvl="1"/>
            <a:r>
              <a:rPr lang="en-US" dirty="0" smtClean="0"/>
              <a:t>F32; T32</a:t>
            </a:r>
          </a:p>
          <a:p>
            <a:r>
              <a:rPr lang="en-US" dirty="0" smtClean="0"/>
              <a:t>Early Faculty (often written at the end of a post-doc)</a:t>
            </a:r>
          </a:p>
          <a:p>
            <a:pPr lvl="1"/>
            <a:r>
              <a:rPr lang="en-US" dirty="0" smtClean="0"/>
              <a:t>Ks (K01, K23, K99/R00)</a:t>
            </a:r>
          </a:p>
          <a:p>
            <a:r>
              <a:rPr lang="en-US" dirty="0" smtClean="0"/>
              <a:t>Later faculty </a:t>
            </a:r>
          </a:p>
          <a:p>
            <a:pPr lvl="1"/>
            <a:r>
              <a:rPr lang="en-US" dirty="0" smtClean="0"/>
              <a:t>R-grants (R21, R34, R01, U01)</a:t>
            </a:r>
          </a:p>
          <a:p>
            <a:pPr lvl="1"/>
            <a:r>
              <a:rPr lang="en-US" dirty="0" smtClean="0"/>
              <a:t>K-grants (K05, K24)</a:t>
            </a:r>
          </a:p>
        </p:txBody>
      </p:sp>
    </p:spTree>
    <p:extLst>
      <p:ext uri="{BB962C8B-B14F-4D97-AF65-F5344CB8AC3E}">
        <p14:creationId xmlns:p14="http://schemas.microsoft.com/office/powerpoint/2010/main" val="510708559"/>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NIH Funding:</a:t>
            </a:r>
            <a:br>
              <a:rPr lang="en-US" dirty="0" smtClean="0"/>
            </a:br>
            <a:r>
              <a:rPr lang="en-US" dirty="0" smtClean="0"/>
              <a:t>Due Dates</a:t>
            </a:r>
            <a:endParaRPr lang="en-US"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430794961"/>
              </p:ext>
            </p:extLst>
          </p:nvPr>
        </p:nvGraphicFramePr>
        <p:xfrm>
          <a:off x="609602" y="2362200"/>
          <a:ext cx="8153398" cy="4119081"/>
        </p:xfrm>
        <a:graphic>
          <a:graphicData uri="http://schemas.openxmlformats.org/drawingml/2006/table">
            <a:tbl>
              <a:tblPr firstRow="1" bandRow="1">
                <a:tableStyleId>{5C22544A-7EE6-4342-B048-85BDC9FD1C3A}</a:tableStyleId>
              </a:tblPr>
              <a:tblGrid>
                <a:gridCol w="4076699"/>
                <a:gridCol w="4076699"/>
              </a:tblGrid>
              <a:tr h="461481">
                <a:tc>
                  <a:txBody>
                    <a:bodyPr/>
                    <a:lstStyle/>
                    <a:p>
                      <a:r>
                        <a:rPr lang="en-US" dirty="0" smtClean="0"/>
                        <a:t>Description</a:t>
                      </a:r>
                      <a:endParaRPr lang="en-US" dirty="0"/>
                    </a:p>
                  </a:txBody>
                  <a:tcPr>
                    <a:lnB w="12700" cap="flat" cmpd="sng" algn="ctr">
                      <a:solidFill>
                        <a:schemeClr val="tx1"/>
                      </a:solidFill>
                      <a:prstDash val="solid"/>
                      <a:round/>
                      <a:headEnd type="none" w="med" len="med"/>
                      <a:tailEnd type="none" w="med" len="med"/>
                    </a:lnB>
                  </a:tcPr>
                </a:tc>
                <a:tc>
                  <a:txBody>
                    <a:bodyPr/>
                    <a:lstStyle/>
                    <a:p>
                      <a:r>
                        <a:rPr lang="en-US" dirty="0" smtClean="0"/>
                        <a:t>Dates for 2015</a:t>
                      </a:r>
                      <a:endParaRPr lang="en-US" dirty="0"/>
                    </a:p>
                  </a:txBody>
                  <a:tcPr>
                    <a:lnB w="12700" cap="flat" cmpd="sng" algn="ctr">
                      <a:solidFill>
                        <a:schemeClr val="tx1"/>
                      </a:solidFill>
                      <a:prstDash val="solid"/>
                      <a:round/>
                      <a:headEnd type="none" w="med" len="med"/>
                      <a:tailEnd type="none" w="med" len="med"/>
                    </a:lnB>
                  </a:tcPr>
                </a:tc>
              </a:tr>
              <a:tr h="846262">
                <a:tc>
                  <a:txBody>
                    <a:bodyPr/>
                    <a:lstStyle/>
                    <a:p>
                      <a:r>
                        <a:rPr lang="en-US" dirty="0" smtClean="0"/>
                        <a:t>F-series</a:t>
                      </a:r>
                      <a:r>
                        <a:rPr lang="en-US" baseline="0" dirty="0" smtClean="0"/>
                        <a:t> (n</a:t>
                      </a:r>
                      <a:r>
                        <a:rPr lang="en-US" dirty="0" smtClean="0"/>
                        <a:t>on-AIDS)</a:t>
                      </a:r>
                      <a:endParaRPr lang="en-US"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Cycle</a:t>
                      </a:r>
                      <a:r>
                        <a:rPr lang="en-US" baseline="0" dirty="0" smtClean="0"/>
                        <a:t> 1: </a:t>
                      </a:r>
                      <a:r>
                        <a:rPr lang="en-US" dirty="0" smtClean="0"/>
                        <a:t>April 8</a:t>
                      </a:r>
                      <a:r>
                        <a:rPr lang="en-US" baseline="30000" dirty="0" smtClean="0"/>
                        <a:t>th</a:t>
                      </a:r>
                      <a:endParaRPr lang="en-US" baseline="0" dirty="0" smtClean="0"/>
                    </a:p>
                    <a:p>
                      <a:r>
                        <a:rPr lang="en-US" b="1" baseline="0" dirty="0" smtClean="0">
                          <a:solidFill>
                            <a:srgbClr val="FF0000"/>
                          </a:solidFill>
                        </a:rPr>
                        <a:t>Cycle 2: August 8</a:t>
                      </a:r>
                      <a:r>
                        <a:rPr lang="en-US" b="1" baseline="30000" dirty="0" smtClean="0">
                          <a:solidFill>
                            <a:srgbClr val="FF0000"/>
                          </a:solidFill>
                        </a:rPr>
                        <a:t>th</a:t>
                      </a:r>
                      <a:endParaRPr lang="en-US" b="1" baseline="0" dirty="0" smtClean="0">
                        <a:solidFill>
                          <a:srgbClr val="FF0000"/>
                        </a:solidFill>
                      </a:endParaRPr>
                    </a:p>
                    <a:p>
                      <a:r>
                        <a:rPr lang="en-US" b="1" baseline="0" dirty="0" smtClean="0">
                          <a:solidFill>
                            <a:srgbClr val="7030A0"/>
                          </a:solidFill>
                        </a:rPr>
                        <a:t>Cycle 3: December 8</a:t>
                      </a:r>
                      <a:r>
                        <a:rPr lang="en-US" b="1" baseline="30000" dirty="0" smtClean="0">
                          <a:solidFill>
                            <a:srgbClr val="7030A0"/>
                          </a:solidFill>
                        </a:rPr>
                        <a:t>th</a:t>
                      </a:r>
                      <a:endParaRPr lang="en-US" b="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46262">
                <a:tc>
                  <a:txBody>
                    <a:bodyPr/>
                    <a:lstStyle/>
                    <a:p>
                      <a:r>
                        <a:rPr lang="en-US" i="0" dirty="0" smtClean="0"/>
                        <a:t>K</a:t>
                      </a:r>
                      <a:r>
                        <a:rPr lang="en-US" i="0" baseline="0" dirty="0" smtClean="0"/>
                        <a:t> series (non-AIDS)</a:t>
                      </a:r>
                      <a:endParaRPr lang="en-US" i="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Cycle 1: February</a:t>
                      </a:r>
                      <a:r>
                        <a:rPr lang="en-US" baseline="0" dirty="0" smtClean="0"/>
                        <a:t> 12</a:t>
                      </a:r>
                      <a:r>
                        <a:rPr lang="en-US" baseline="30000" dirty="0" smtClean="0"/>
                        <a:t>th</a:t>
                      </a:r>
                      <a:r>
                        <a:rPr lang="en-US" baseline="0" dirty="0" smtClean="0"/>
                        <a:t> </a:t>
                      </a:r>
                    </a:p>
                    <a:p>
                      <a:r>
                        <a:rPr lang="en-US" b="1" baseline="0" dirty="0" smtClean="0">
                          <a:solidFill>
                            <a:srgbClr val="FF0000"/>
                          </a:solidFill>
                        </a:rPr>
                        <a:t>Cycle 2: June 12</a:t>
                      </a:r>
                      <a:r>
                        <a:rPr lang="en-US" b="1" baseline="30000" dirty="0" smtClean="0">
                          <a:solidFill>
                            <a:srgbClr val="FF0000"/>
                          </a:solidFill>
                        </a:rPr>
                        <a:t>th</a:t>
                      </a:r>
                      <a:r>
                        <a:rPr lang="en-US" b="1" baseline="0" dirty="0" smtClean="0">
                          <a:solidFill>
                            <a:srgbClr val="FF0000"/>
                          </a:solidFill>
                        </a:rPr>
                        <a:t> </a:t>
                      </a:r>
                    </a:p>
                    <a:p>
                      <a:r>
                        <a:rPr lang="en-US" b="1" baseline="0" dirty="0" smtClean="0">
                          <a:solidFill>
                            <a:srgbClr val="7030A0"/>
                          </a:solidFill>
                        </a:rPr>
                        <a:t>Cycle 3: October 12</a:t>
                      </a:r>
                      <a:r>
                        <a:rPr lang="en-US" b="1" baseline="30000" dirty="0" smtClean="0">
                          <a:solidFill>
                            <a:srgbClr val="7030A0"/>
                          </a:solidFill>
                        </a:rPr>
                        <a:t>th</a:t>
                      </a:r>
                      <a:endParaRPr lang="en-US" b="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46262">
                <a:tc>
                  <a:txBody>
                    <a:bodyPr/>
                    <a:lstStyle/>
                    <a:p>
                      <a:r>
                        <a:rPr lang="en-US" i="0" dirty="0" smtClean="0"/>
                        <a:t>R36 (non-AIDS)</a:t>
                      </a:r>
                      <a:endParaRPr lang="en-US" i="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Cycle 1: February</a:t>
                      </a:r>
                      <a:r>
                        <a:rPr lang="en-US" baseline="0" dirty="0" smtClean="0"/>
                        <a:t> 16</a:t>
                      </a:r>
                      <a:r>
                        <a:rPr lang="en-US" baseline="30000" dirty="0" smtClean="0"/>
                        <a:t>th</a:t>
                      </a:r>
                      <a:r>
                        <a:rPr lang="en-US" baseline="0" dirty="0" smtClean="0"/>
                        <a:t> </a:t>
                      </a:r>
                    </a:p>
                    <a:p>
                      <a:r>
                        <a:rPr lang="en-US" b="1" baseline="0" dirty="0" smtClean="0">
                          <a:solidFill>
                            <a:srgbClr val="FF0000"/>
                          </a:solidFill>
                        </a:rPr>
                        <a:t>Cycle 2: June 16</a:t>
                      </a:r>
                      <a:r>
                        <a:rPr lang="en-US" b="1" baseline="30000" dirty="0" smtClean="0">
                          <a:solidFill>
                            <a:srgbClr val="FF0000"/>
                          </a:solidFill>
                        </a:rPr>
                        <a:t>th</a:t>
                      </a:r>
                      <a:r>
                        <a:rPr lang="en-US" b="1" baseline="0" dirty="0" smtClean="0">
                          <a:solidFill>
                            <a:srgbClr val="FF0000"/>
                          </a:solidFill>
                        </a:rPr>
                        <a:t> </a:t>
                      </a:r>
                    </a:p>
                    <a:p>
                      <a:r>
                        <a:rPr lang="en-US" b="1" baseline="0" dirty="0" smtClean="0">
                          <a:solidFill>
                            <a:srgbClr val="7030A0"/>
                          </a:solidFill>
                        </a:rPr>
                        <a:t>Cycle 3: October 16</a:t>
                      </a:r>
                      <a:r>
                        <a:rPr lang="en-US" b="1" baseline="30000" dirty="0" smtClean="0">
                          <a:solidFill>
                            <a:srgbClr val="7030A0"/>
                          </a:solidFill>
                        </a:rPr>
                        <a:t>th</a:t>
                      </a:r>
                      <a:endParaRPr lang="en-US" b="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796530">
                <a:tc>
                  <a:txBody>
                    <a:bodyPr/>
                    <a:lstStyle/>
                    <a:p>
                      <a:r>
                        <a:rPr lang="en-US" i="0" dirty="0" smtClean="0"/>
                        <a:t>AIDS applications (all activity</a:t>
                      </a:r>
                      <a:r>
                        <a:rPr lang="en-US" i="0" baseline="0" dirty="0" smtClean="0"/>
                        <a:t> codes)</a:t>
                      </a:r>
                      <a:endParaRPr lang="en-US" i="0" dirty="0"/>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c>
                  <a:txBody>
                    <a:bodyPr/>
                    <a:lstStyle/>
                    <a:p>
                      <a:r>
                        <a:rPr lang="en-US" dirty="0" smtClean="0"/>
                        <a:t>Cycle 1: May 7</a:t>
                      </a:r>
                      <a:r>
                        <a:rPr lang="en-US" baseline="30000" dirty="0" smtClean="0"/>
                        <a:t>th</a:t>
                      </a:r>
                      <a:endParaRPr lang="en-US" dirty="0" smtClean="0"/>
                    </a:p>
                    <a:p>
                      <a:r>
                        <a:rPr lang="en-US" b="1" dirty="0" smtClean="0">
                          <a:solidFill>
                            <a:srgbClr val="FF0000"/>
                          </a:solidFill>
                        </a:rPr>
                        <a:t>Cycle</a:t>
                      </a:r>
                      <a:r>
                        <a:rPr lang="en-US" b="1" baseline="0" dirty="0" smtClean="0">
                          <a:solidFill>
                            <a:srgbClr val="FF0000"/>
                          </a:solidFill>
                        </a:rPr>
                        <a:t> 2: </a:t>
                      </a:r>
                      <a:r>
                        <a:rPr lang="en-US" b="1" dirty="0" smtClean="0">
                          <a:solidFill>
                            <a:srgbClr val="FF0000"/>
                          </a:solidFill>
                        </a:rPr>
                        <a:t>September 7</a:t>
                      </a:r>
                      <a:r>
                        <a:rPr lang="en-US" b="1" baseline="30000" dirty="0" smtClean="0">
                          <a:solidFill>
                            <a:srgbClr val="FF0000"/>
                          </a:solidFill>
                        </a:rPr>
                        <a:t>th</a:t>
                      </a:r>
                      <a:endParaRPr lang="en-US" b="1" dirty="0" smtClean="0">
                        <a:solidFill>
                          <a:srgbClr val="FF0000"/>
                        </a:solidFill>
                      </a:endParaRPr>
                    </a:p>
                    <a:p>
                      <a:r>
                        <a:rPr lang="en-US" b="1" dirty="0" smtClean="0">
                          <a:solidFill>
                            <a:srgbClr val="7030A0"/>
                          </a:solidFill>
                        </a:rPr>
                        <a:t>Cycle 3: January 7</a:t>
                      </a:r>
                      <a:r>
                        <a:rPr lang="en-US" b="1" baseline="30000" dirty="0" smtClean="0">
                          <a:solidFill>
                            <a:srgbClr val="7030A0"/>
                          </a:solidFill>
                        </a:rPr>
                        <a:t>th</a:t>
                      </a:r>
                      <a:endParaRPr lang="en-US" b="1" dirty="0">
                        <a:solidFill>
                          <a:srgbClr val="7030A0"/>
                        </a:solidFill>
                      </a:endParaRPr>
                    </a:p>
                  </a:txBody>
                  <a:tcPr>
                    <a:lnL w="12700" cap="flat" cmpd="sng" algn="ctr">
                      <a:solidFill>
                        <a:schemeClr val="tx1"/>
                      </a:solidFill>
                      <a:prstDash val="solid"/>
                      <a:round/>
                      <a:headEnd type="none" w="med" len="med"/>
                      <a:tailEnd type="none" w="med" len="me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
        <p:nvSpPr>
          <p:cNvPr id="6" name="TextBox 5"/>
          <p:cNvSpPr txBox="1"/>
          <p:nvPr/>
        </p:nvSpPr>
        <p:spPr>
          <a:xfrm>
            <a:off x="980145" y="1710707"/>
            <a:ext cx="7206141" cy="646331"/>
          </a:xfrm>
          <a:prstGeom prst="rect">
            <a:avLst/>
          </a:prstGeom>
          <a:noFill/>
        </p:spPr>
        <p:txBody>
          <a:bodyPr wrap="square" rtlCol="0">
            <a:spAutoFit/>
          </a:bodyPr>
          <a:lstStyle/>
          <a:p>
            <a:r>
              <a:rPr lang="en-US" dirty="0">
                <a:hlinkClick r:id="rId2"/>
              </a:rPr>
              <a:t>http://grants.nih.gov/grants/funding/submissionschedule.htm#</a:t>
            </a:r>
            <a:r>
              <a:rPr lang="en-US" dirty="0" smtClean="0">
                <a:hlinkClick r:id="rId2"/>
              </a:rPr>
              <a:t>AIDS</a:t>
            </a:r>
            <a:endParaRPr lang="en-US" dirty="0" smtClean="0"/>
          </a:p>
          <a:p>
            <a:endParaRPr lang="en-US" dirty="0" smtClean="0"/>
          </a:p>
        </p:txBody>
      </p:sp>
    </p:spTree>
    <p:extLst>
      <p:ext uri="{BB962C8B-B14F-4D97-AF65-F5344CB8AC3E}">
        <p14:creationId xmlns:p14="http://schemas.microsoft.com/office/powerpoint/2010/main" val="3348761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NIH Funding:</a:t>
            </a:r>
            <a:br>
              <a:rPr lang="en-US" dirty="0" smtClean="0"/>
            </a:br>
            <a:r>
              <a:rPr lang="en-US" dirty="0" smtClean="0"/>
              <a:t>Review Dates</a:t>
            </a:r>
            <a:endParaRPr lang="en-US" dirty="0"/>
          </a:p>
        </p:txBody>
      </p:sp>
      <p:sp>
        <p:nvSpPr>
          <p:cNvPr id="3" name="Content Placeholder 2"/>
          <p:cNvSpPr>
            <a:spLocks noGrp="1"/>
          </p:cNvSpPr>
          <p:nvPr>
            <p:ph idx="1"/>
          </p:nvPr>
        </p:nvSpPr>
        <p:spPr>
          <a:xfrm>
            <a:off x="914400" y="1882588"/>
            <a:ext cx="7107732" cy="3603812"/>
          </a:xfrm>
        </p:spPr>
        <p:txBody>
          <a:bodyPr>
            <a:normAutofit/>
          </a:bodyPr>
          <a:lstStyle/>
          <a:p>
            <a:r>
              <a:rPr lang="en-US" sz="1800" dirty="0">
                <a:hlinkClick r:id="rId2"/>
              </a:rPr>
              <a:t>http://grants.nih.gov/grants/funding/submissionschedule.htm#</a:t>
            </a:r>
            <a:r>
              <a:rPr lang="en-US" sz="1800" dirty="0" smtClean="0">
                <a:hlinkClick r:id="rId2"/>
              </a:rPr>
              <a:t>AIDS</a:t>
            </a:r>
            <a:endParaRPr lang="en-US" sz="1800" dirty="0" smtClean="0"/>
          </a:p>
        </p:txBody>
      </p:sp>
      <p:graphicFrame>
        <p:nvGraphicFramePr>
          <p:cNvPr id="5" name="Content Placeholder 3"/>
          <p:cNvGraphicFramePr>
            <a:graphicFrameLocks/>
          </p:cNvGraphicFramePr>
          <p:nvPr>
            <p:extLst>
              <p:ext uri="{D42A27DB-BD31-4B8C-83A1-F6EECF244321}">
                <p14:modId xmlns:p14="http://schemas.microsoft.com/office/powerpoint/2010/main" val="2832004963"/>
              </p:ext>
            </p:extLst>
          </p:nvPr>
        </p:nvGraphicFramePr>
        <p:xfrm>
          <a:off x="1095023" y="2845871"/>
          <a:ext cx="6965244" cy="2503060"/>
        </p:xfrm>
        <a:graphic>
          <a:graphicData uri="http://schemas.openxmlformats.org/drawingml/2006/table">
            <a:tbl>
              <a:tblPr firstRow="1" bandRow="1">
                <a:tableStyleId>{5C22544A-7EE6-4342-B048-85BDC9FD1C3A}</a:tableStyleId>
              </a:tblPr>
              <a:tblGrid>
                <a:gridCol w="1741311"/>
                <a:gridCol w="1741311"/>
                <a:gridCol w="1741311"/>
                <a:gridCol w="1741311"/>
              </a:tblGrid>
              <a:tr h="582820">
                <a:tc>
                  <a:txBody>
                    <a:bodyPr/>
                    <a:lstStyle/>
                    <a:p>
                      <a:r>
                        <a:rPr lang="en-US" dirty="0" smtClean="0"/>
                        <a:t>Description</a:t>
                      </a:r>
                      <a:endParaRPr lang="en-US" dirty="0"/>
                    </a:p>
                  </a:txBody>
                  <a:tcPr/>
                </a:tc>
                <a:tc>
                  <a:txBody>
                    <a:bodyPr/>
                    <a:lstStyle/>
                    <a:p>
                      <a:r>
                        <a:rPr lang="en-US" dirty="0" smtClean="0">
                          <a:solidFill>
                            <a:srgbClr val="FF0000"/>
                          </a:solidFill>
                        </a:rPr>
                        <a:t>Cycle 2</a:t>
                      </a:r>
                      <a:endParaRPr lang="en-US" dirty="0">
                        <a:solidFill>
                          <a:srgbClr val="FF0000"/>
                        </a:solidFill>
                      </a:endParaRPr>
                    </a:p>
                  </a:txBody>
                  <a:tcPr/>
                </a:tc>
                <a:tc>
                  <a:txBody>
                    <a:bodyPr/>
                    <a:lstStyle/>
                    <a:p>
                      <a:r>
                        <a:rPr lang="en-US" dirty="0" smtClean="0">
                          <a:solidFill>
                            <a:srgbClr val="7030A0"/>
                          </a:solidFill>
                        </a:rPr>
                        <a:t>Cycle </a:t>
                      </a:r>
                      <a:r>
                        <a:rPr lang="en-US" dirty="0" smtClean="0">
                          <a:solidFill>
                            <a:srgbClr val="7030A0"/>
                          </a:solidFill>
                        </a:rPr>
                        <a:t>3</a:t>
                      </a:r>
                      <a:endParaRPr lang="en-US" dirty="0">
                        <a:solidFill>
                          <a:srgbClr val="7030A0"/>
                        </a:solidFill>
                      </a:endParaRPr>
                    </a:p>
                  </a:txBody>
                  <a:tcPr/>
                </a:tc>
                <a:tc>
                  <a:txBody>
                    <a:bodyPr/>
                    <a:lstStyle/>
                    <a:p>
                      <a:endParaRPr lang="en-US" dirty="0"/>
                    </a:p>
                  </a:txBody>
                  <a:tcPr/>
                </a:tc>
              </a:tr>
              <a:tr h="582820">
                <a:tc>
                  <a:txBody>
                    <a:bodyPr/>
                    <a:lstStyle/>
                    <a:p>
                      <a:r>
                        <a:rPr lang="en-US" dirty="0" smtClean="0"/>
                        <a:t>Scientific Merit Review</a:t>
                      </a:r>
                      <a:endParaRPr lang="en-US" dirty="0"/>
                    </a:p>
                  </a:txBody>
                  <a:tcPr/>
                </a:tc>
                <a:tc>
                  <a:txBody>
                    <a:bodyPr/>
                    <a:lstStyle/>
                    <a:p>
                      <a:r>
                        <a:rPr lang="en-US" dirty="0" smtClean="0">
                          <a:solidFill>
                            <a:srgbClr val="FF0000"/>
                          </a:solidFill>
                        </a:rPr>
                        <a:t>Oct-</a:t>
                      </a:r>
                      <a:r>
                        <a:rPr lang="en-US" baseline="0" dirty="0" smtClean="0">
                          <a:solidFill>
                            <a:srgbClr val="FF0000"/>
                          </a:solidFill>
                        </a:rPr>
                        <a:t>Nov, 2015</a:t>
                      </a:r>
                      <a:endParaRPr lang="en-US" dirty="0">
                        <a:solidFill>
                          <a:srgbClr val="FF0000"/>
                        </a:solidFill>
                      </a:endParaRPr>
                    </a:p>
                  </a:txBody>
                  <a:tcPr/>
                </a:tc>
                <a:tc>
                  <a:txBody>
                    <a:bodyPr/>
                    <a:lstStyle/>
                    <a:p>
                      <a:r>
                        <a:rPr lang="en-US" dirty="0" smtClean="0">
                          <a:solidFill>
                            <a:srgbClr val="7030A0"/>
                          </a:solidFill>
                        </a:rPr>
                        <a:t>Feb-March, 2016</a:t>
                      </a:r>
                      <a:endParaRPr lang="en-US" dirty="0">
                        <a:solidFill>
                          <a:srgbClr val="7030A0"/>
                        </a:solidFill>
                      </a:endParaRPr>
                    </a:p>
                  </a:txBody>
                  <a:tcPr/>
                </a:tc>
                <a:tc>
                  <a:txBody>
                    <a:bodyPr/>
                    <a:lstStyle/>
                    <a:p>
                      <a:endParaRPr lang="en-US" dirty="0"/>
                    </a:p>
                  </a:txBody>
                  <a:tcPr/>
                </a:tc>
              </a:tr>
              <a:tr h="582820">
                <a:tc>
                  <a:txBody>
                    <a:bodyPr/>
                    <a:lstStyle/>
                    <a:p>
                      <a:r>
                        <a:rPr lang="en-US" dirty="0" smtClean="0"/>
                        <a:t>Advisory Council Review</a:t>
                      </a:r>
                      <a:endParaRPr lang="en-US" dirty="0"/>
                    </a:p>
                  </a:txBody>
                  <a:tcPr/>
                </a:tc>
                <a:tc>
                  <a:txBody>
                    <a:bodyPr/>
                    <a:lstStyle/>
                    <a:p>
                      <a:r>
                        <a:rPr lang="en-US" dirty="0" smtClean="0">
                          <a:solidFill>
                            <a:srgbClr val="FF0000"/>
                          </a:solidFill>
                        </a:rPr>
                        <a:t>January,</a:t>
                      </a:r>
                      <a:r>
                        <a:rPr lang="en-US" baseline="0" dirty="0" smtClean="0">
                          <a:solidFill>
                            <a:srgbClr val="FF0000"/>
                          </a:solidFill>
                        </a:rPr>
                        <a:t> 2016</a:t>
                      </a:r>
                      <a:endParaRPr lang="en-US" dirty="0">
                        <a:solidFill>
                          <a:srgbClr val="FF0000"/>
                        </a:solidFill>
                      </a:endParaRPr>
                    </a:p>
                  </a:txBody>
                  <a:tcPr/>
                </a:tc>
                <a:tc>
                  <a:txBody>
                    <a:bodyPr/>
                    <a:lstStyle/>
                    <a:p>
                      <a:r>
                        <a:rPr lang="en-US" dirty="0" smtClean="0">
                          <a:solidFill>
                            <a:srgbClr val="7030A0"/>
                          </a:solidFill>
                        </a:rPr>
                        <a:t>May, 2016</a:t>
                      </a:r>
                      <a:endParaRPr lang="en-US" dirty="0">
                        <a:solidFill>
                          <a:srgbClr val="7030A0"/>
                        </a:solidFill>
                      </a:endParaRPr>
                    </a:p>
                  </a:txBody>
                  <a:tcPr/>
                </a:tc>
                <a:tc>
                  <a:txBody>
                    <a:bodyPr/>
                    <a:lstStyle/>
                    <a:p>
                      <a:endParaRPr lang="en-US" b="1" dirty="0">
                        <a:solidFill>
                          <a:srgbClr val="7030A0"/>
                        </a:solidFill>
                      </a:endParaRPr>
                    </a:p>
                  </a:txBody>
                  <a:tcPr/>
                </a:tc>
              </a:tr>
              <a:tr h="582820">
                <a:tc>
                  <a:txBody>
                    <a:bodyPr/>
                    <a:lstStyle/>
                    <a:p>
                      <a:r>
                        <a:rPr lang="en-US" dirty="0" smtClean="0"/>
                        <a:t>Earliest Start Date</a:t>
                      </a:r>
                      <a:endParaRPr lang="en-US" dirty="0"/>
                    </a:p>
                  </a:txBody>
                  <a:tcPr/>
                </a:tc>
                <a:tc>
                  <a:txBody>
                    <a:bodyPr/>
                    <a:lstStyle/>
                    <a:p>
                      <a:r>
                        <a:rPr lang="en-US" dirty="0" smtClean="0">
                          <a:solidFill>
                            <a:srgbClr val="FF0000"/>
                          </a:solidFill>
                        </a:rPr>
                        <a:t>April, 2016</a:t>
                      </a:r>
                      <a:endParaRPr lang="en-US" dirty="0">
                        <a:solidFill>
                          <a:srgbClr val="FF0000"/>
                        </a:solidFill>
                      </a:endParaRPr>
                    </a:p>
                  </a:txBody>
                  <a:tcPr/>
                </a:tc>
                <a:tc>
                  <a:txBody>
                    <a:bodyPr/>
                    <a:lstStyle/>
                    <a:p>
                      <a:r>
                        <a:rPr lang="en-US" dirty="0" smtClean="0">
                          <a:solidFill>
                            <a:srgbClr val="7030A0"/>
                          </a:solidFill>
                        </a:rPr>
                        <a:t>July, 2016</a:t>
                      </a:r>
                      <a:endParaRPr lang="en-US" dirty="0">
                        <a:solidFill>
                          <a:srgbClr val="7030A0"/>
                        </a:solidFill>
                      </a:endParaRPr>
                    </a:p>
                  </a:txBody>
                  <a:tcPr/>
                </a:tc>
                <a:tc>
                  <a:txBody>
                    <a:bodyPr/>
                    <a:lstStyle/>
                    <a:p>
                      <a:endParaRPr lang="en-US" b="1" dirty="0">
                        <a:solidFill>
                          <a:srgbClr val="7030A0"/>
                        </a:solidFill>
                      </a:endParaRPr>
                    </a:p>
                  </a:txBody>
                  <a:tcPr/>
                </a:tc>
              </a:tr>
            </a:tbl>
          </a:graphicData>
        </a:graphic>
      </p:graphicFrame>
      <p:sp>
        <p:nvSpPr>
          <p:cNvPr id="4" name="Up Arrow 3"/>
          <p:cNvSpPr/>
          <p:nvPr/>
        </p:nvSpPr>
        <p:spPr>
          <a:xfrm>
            <a:off x="3200400" y="5410200"/>
            <a:ext cx="762000" cy="533400"/>
          </a:xfrm>
          <a:prstGeom prst="upArrow">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Up Arrow 5"/>
          <p:cNvSpPr/>
          <p:nvPr/>
        </p:nvSpPr>
        <p:spPr>
          <a:xfrm>
            <a:off x="4953000" y="5413664"/>
            <a:ext cx="762000" cy="533400"/>
          </a:xfrm>
          <a:prstGeom prst="upArrow">
            <a:avLst/>
          </a:prstGeom>
          <a:solidFill>
            <a:srgbClr val="7030A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1377519720"/>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Grant submission process</a:t>
            </a:r>
            <a:endParaRPr lang="en-US" dirty="0"/>
          </a:p>
        </p:txBody>
      </p:sp>
      <p:sp>
        <p:nvSpPr>
          <p:cNvPr id="3" name="Content Placeholder 2"/>
          <p:cNvSpPr>
            <a:spLocks noGrp="1"/>
          </p:cNvSpPr>
          <p:nvPr>
            <p:ph idx="1"/>
          </p:nvPr>
        </p:nvSpPr>
        <p:spPr/>
        <p:txBody>
          <a:bodyPr>
            <a:normAutofit fontScale="92500" lnSpcReduction="10000"/>
          </a:bodyPr>
          <a:lstStyle/>
          <a:p>
            <a:r>
              <a:rPr lang="en-US" dirty="0" smtClean="0"/>
              <a:t>All grants at UCSF are submitted through the Research Management Services (RMS) in Office of Sponsored Research </a:t>
            </a:r>
          </a:p>
          <a:p>
            <a:r>
              <a:rPr lang="en-US" dirty="0" smtClean="0"/>
              <a:t>You will work with a RSC (Research Services Coordinator)</a:t>
            </a:r>
          </a:p>
          <a:p>
            <a:r>
              <a:rPr lang="en-US" dirty="0" smtClean="0"/>
              <a:t>You will work with the RSC that is assigned to your sponsor or to your graduate program</a:t>
            </a:r>
          </a:p>
          <a:p>
            <a:r>
              <a:rPr lang="en-US" dirty="0" smtClean="0"/>
              <a:t>If you haven’t already, you should identify that person and tell them what grant you want to submit and when</a:t>
            </a:r>
            <a:endParaRPr lang="en-US" dirty="0"/>
          </a:p>
        </p:txBody>
      </p:sp>
    </p:spTree>
    <p:extLst>
      <p:ext uri="{BB962C8B-B14F-4D97-AF65-F5344CB8AC3E}">
        <p14:creationId xmlns:p14="http://schemas.microsoft.com/office/powerpoint/2010/main" val="341747664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normAutofit fontScale="85000" lnSpcReduction="20000"/>
          </a:bodyPr>
          <a:lstStyle/>
          <a:p>
            <a:r>
              <a:rPr lang="en-US" dirty="0" smtClean="0"/>
              <a:t>They will want to know the funding announcement.  For example:</a:t>
            </a:r>
          </a:p>
          <a:p>
            <a:pPr lvl="1"/>
            <a:r>
              <a:rPr lang="en-US" dirty="0" smtClean="0"/>
              <a:t>PAR-13182:Drug </a:t>
            </a:r>
            <a:r>
              <a:rPr lang="en-US" dirty="0"/>
              <a:t>Abuse Dissertation Research (R36</a:t>
            </a:r>
            <a:r>
              <a:rPr lang="en-US" dirty="0" smtClean="0"/>
              <a:t>)</a:t>
            </a:r>
          </a:p>
          <a:p>
            <a:r>
              <a:rPr lang="en-US" dirty="0" smtClean="0"/>
              <a:t>They will provide you with a list of components that you need to supply, and a timeline for submission</a:t>
            </a:r>
          </a:p>
          <a:p>
            <a:r>
              <a:rPr lang="en-US" dirty="0" smtClean="0"/>
              <a:t>All pieces must be in to the RSC several days before the due date.</a:t>
            </a:r>
          </a:p>
          <a:p>
            <a:pPr lvl="1"/>
            <a:r>
              <a:rPr lang="en-US" dirty="0" smtClean="0"/>
              <a:t>Budgets are usually due the earliest.</a:t>
            </a:r>
          </a:p>
          <a:p>
            <a:pPr lvl="1"/>
            <a:r>
              <a:rPr lang="en-US" dirty="0" smtClean="0"/>
              <a:t>A draft of all sections is usually requested about 2 weeks before the deadline.</a:t>
            </a:r>
          </a:p>
          <a:p>
            <a:pPr lvl="1"/>
            <a:r>
              <a:rPr lang="en-US" dirty="0" smtClean="0"/>
              <a:t>The final “science” is due last – 3-4 days before the deadline.</a:t>
            </a:r>
            <a:endParaRPr lang="en-US" dirty="0"/>
          </a:p>
        </p:txBody>
      </p:sp>
    </p:spTree>
    <p:extLst>
      <p:ext uri="{BB962C8B-B14F-4D97-AF65-F5344CB8AC3E}">
        <p14:creationId xmlns:p14="http://schemas.microsoft.com/office/powerpoint/2010/main" val="327086603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a:p>
        </p:txBody>
      </p:sp>
      <p:sp>
        <p:nvSpPr>
          <p:cNvPr id="3" name="Content Placeholder 2"/>
          <p:cNvSpPr>
            <a:spLocks noGrp="1"/>
          </p:cNvSpPr>
          <p:nvPr>
            <p:ph idx="1"/>
          </p:nvPr>
        </p:nvSpPr>
        <p:spPr/>
        <p:txBody>
          <a:bodyPr/>
          <a:lstStyle/>
          <a:p>
            <a:r>
              <a:rPr lang="en-US" dirty="0" smtClean="0"/>
              <a:t>RMS will review your budget and make sure you are not asking for anything that the NIH does not allow.  That house rental in Southern France for a writing retreat could be nixed.</a:t>
            </a:r>
          </a:p>
          <a:p>
            <a:r>
              <a:rPr lang="en-US" dirty="0" smtClean="0"/>
              <a:t>They will check that you have PMCIDs on all publications in the </a:t>
            </a:r>
            <a:r>
              <a:rPr lang="en-US" dirty="0" err="1" smtClean="0"/>
              <a:t>biosketches</a:t>
            </a:r>
            <a:r>
              <a:rPr lang="en-US" dirty="0" smtClean="0"/>
              <a:t>. They will not review for other errors though.</a:t>
            </a:r>
          </a:p>
          <a:p>
            <a:r>
              <a:rPr lang="en-US" dirty="0" smtClean="0"/>
              <a:t>They will check page lengths, margins, etc. </a:t>
            </a:r>
            <a:endParaRPr lang="en-US" dirty="0"/>
          </a:p>
        </p:txBody>
      </p:sp>
    </p:spTree>
    <p:extLst>
      <p:ext uri="{BB962C8B-B14F-4D97-AF65-F5344CB8AC3E}">
        <p14:creationId xmlns:p14="http://schemas.microsoft.com/office/powerpoint/2010/main" val="3285842695"/>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3155</TotalTime>
  <Words>1469</Words>
  <Application>Microsoft Office PowerPoint</Application>
  <PresentationFormat>On-screen Show (4:3)</PresentationFormat>
  <Paragraphs>178</Paragraphs>
  <Slides>24</Slides>
  <Notes>0</Notes>
  <HiddenSlides>0</HiddenSlides>
  <MMClips>0</MMClips>
  <ScaleCrop>false</ScaleCrop>
  <HeadingPairs>
    <vt:vector size="4" baseType="variant">
      <vt:variant>
        <vt:lpstr>Theme</vt:lpstr>
      </vt:variant>
      <vt:variant>
        <vt:i4>1</vt:i4>
      </vt:variant>
      <vt:variant>
        <vt:lpstr>Slide Titles</vt:lpstr>
      </vt:variant>
      <vt:variant>
        <vt:i4>24</vt:i4>
      </vt:variant>
    </vt:vector>
  </HeadingPairs>
  <TitlesOfParts>
    <vt:vector size="25" baseType="lpstr">
      <vt:lpstr>Office Theme</vt:lpstr>
      <vt:lpstr>Agenda for today</vt:lpstr>
      <vt:lpstr>Assignments (Due 4/27)</vt:lpstr>
      <vt:lpstr>Nuts and Bolts</vt:lpstr>
      <vt:lpstr>NIH Funding: Types of Grants</vt:lpstr>
      <vt:lpstr>NIH Funding: Due Dates</vt:lpstr>
      <vt:lpstr>NIH Funding: Review Dates</vt:lpstr>
      <vt:lpstr>Grant submission process</vt:lpstr>
      <vt:lpstr>PowerPoint Presentation</vt:lpstr>
      <vt:lpstr>PowerPoint Presentation</vt:lpstr>
      <vt:lpstr>PowerPoint Presentation</vt:lpstr>
      <vt:lpstr>PowerPoint Presentation</vt:lpstr>
      <vt:lpstr>What happens next</vt:lpstr>
      <vt:lpstr>Study section</vt:lpstr>
      <vt:lpstr>F31 study sections</vt:lpstr>
      <vt:lpstr>Reviews</vt:lpstr>
      <vt:lpstr>At the review</vt:lpstr>
      <vt:lpstr>After the review</vt:lpstr>
      <vt:lpstr>PowerPoint Presentation</vt:lpstr>
      <vt:lpstr>PowerPoint Presentation</vt:lpstr>
      <vt:lpstr>PowerPoint Presentation</vt:lpstr>
      <vt:lpstr>PowerPoint Presentation</vt:lpstr>
      <vt:lpstr>K review criteria</vt:lpstr>
      <vt:lpstr>R01/R36 review criteria</vt:lpstr>
      <vt:lpstr>Resubmissions (see Chapter 5 of The Grant Application Writer’s Workbook)</vt:lpstr>
    </vt:vector>
  </TitlesOfParts>
  <Company>UCSF</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Hahn, Judy</dc:creator>
  <cp:lastModifiedBy>Hahn, Judy</cp:lastModifiedBy>
  <cp:revision>40</cp:revision>
  <dcterms:created xsi:type="dcterms:W3CDTF">2015-03-01T19:35:44Z</dcterms:created>
  <dcterms:modified xsi:type="dcterms:W3CDTF">2015-04-21T00:51:07Z</dcterms:modified>
</cp:coreProperties>
</file>