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9" r:id="rId4"/>
    <p:sldId id="262" r:id="rId5"/>
    <p:sldId id="271" r:id="rId6"/>
    <p:sldId id="264" r:id="rId7"/>
    <p:sldId id="261" r:id="rId8"/>
    <p:sldId id="260" r:id="rId9"/>
    <p:sldId id="265" r:id="rId10"/>
    <p:sldId id="266" r:id="rId11"/>
    <p:sldId id="267" r:id="rId12"/>
    <p:sldId id="270" r:id="rId13"/>
    <p:sldId id="269" r:id="rId14"/>
    <p:sldId id="268" r:id="rId15"/>
    <p:sldId id="258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2" d="100"/>
          <a:sy n="112" d="100"/>
        </p:scale>
        <p:origin x="-832" y="6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FB4B1A-5B85-8A43-B0BD-F199676192C5}" type="datetimeFigureOut">
              <a:rPr lang="en-US" smtClean="0"/>
              <a:t>1/11/16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19219F-7521-B549-89AB-14E6255DD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4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128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660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6261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5778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3173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7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923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Typically investigators</a:t>
            </a:r>
            <a:r>
              <a:rPr lang="en-US" baseline="0" dirty="0" smtClean="0"/>
              <a:t> have 1 primary institutes they submit to, and possibly 1 or 2 secondary institutes. Example: NIAAA, NIMH and NIDA.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887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17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334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5166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0735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97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jpe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C3F878-F5E8-489B-AC8A-64F2A7E22C28}" type="datetimeFigureOut">
              <a:rPr lang="en-US" smtClean="0"/>
              <a:pPr/>
              <a:t>1/11/16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grants.nih.gov/grants/funding/submissionschedule.htm%23AIDS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grants.nih.gov/podcasts/All_About_Grants/index.htm" TargetMode="External"/><Relationship Id="rId4" Type="http://schemas.openxmlformats.org/officeDocument/2006/relationships/hyperlink" Target="http://grants.nih.gov/training/F_files_nrsa.htm" TargetMode="External"/><Relationship Id="rId5" Type="http://schemas.openxmlformats.org/officeDocument/2006/relationships/hyperlink" Target="http://grants.nih.gov/training/careerdevelopmentawards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rantcentra.com/downloads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h.gov/icd/" TargetMode="External"/><Relationship Id="rId4" Type="http://schemas.openxmlformats.org/officeDocument/2006/relationships/hyperlink" Target="http://www.nih.gov/icd/icdirectors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grants.nih.gov/grants/guide/description.htm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aaa.nih.gov/" TargetMode="External"/><Relationship Id="rId4" Type="http://schemas.openxmlformats.org/officeDocument/2006/relationships/hyperlink" Target="http://www.niaaa.nih.gov/about-niaaa/our-staff/directors-page" TargetMode="External"/><Relationship Id="rId5" Type="http://schemas.openxmlformats.org/officeDocument/2006/relationships/hyperlink" Target="http://www.niaaa.nih.gov/research" TargetMode="External"/><Relationship Id="rId6" Type="http://schemas.openxmlformats.org/officeDocument/2006/relationships/hyperlink" Target="http://www.niaaa.nih.gov/grant-funding/funding-opportunities" TargetMode="External"/><Relationship Id="rId7" Type="http://schemas.openxmlformats.org/officeDocument/2006/relationships/hyperlink" Target="http://www.niaaa.nih.gov/grant-funding/application-process/niaaa-contacts-training-and-career-awards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projectreporter.nih.gov/reporter.cfm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grants.nih.gov/grants/funding/submissionschedule.htm%23AID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 of NIH Funding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Sarah E. Woolf-King, Ph.D., M.P.H.</a:t>
            </a:r>
          </a:p>
          <a:p>
            <a:r>
              <a:rPr lang="en-US" dirty="0" err="1" smtClean="0"/>
              <a:t>Epi</a:t>
            </a:r>
            <a:r>
              <a:rPr lang="en-US" dirty="0" smtClean="0"/>
              <a:t> 258</a:t>
            </a:r>
          </a:p>
          <a:p>
            <a:r>
              <a:rPr lang="en-US" dirty="0" smtClean="0"/>
              <a:t>January 11,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706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Funding:</a:t>
            </a:r>
            <a:br>
              <a:rPr lang="en-US" dirty="0" smtClean="0"/>
            </a:br>
            <a:r>
              <a:rPr lang="en-US" dirty="0" smtClean="0"/>
              <a:t>Review 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36" y="2119257"/>
            <a:ext cx="7107732" cy="3603812"/>
          </a:xfrm>
        </p:spPr>
        <p:txBody>
          <a:bodyPr>
            <a:normAutofit/>
          </a:bodyPr>
          <a:lstStyle/>
          <a:p>
            <a:r>
              <a:rPr lang="en-US" sz="1800" dirty="0">
                <a:hlinkClick r:id="rId3"/>
              </a:rPr>
              <a:t>http://grants.nih.gov/grants/funding/submissionschedule.htm#</a:t>
            </a:r>
            <a:r>
              <a:rPr lang="en-US" sz="1800" dirty="0" smtClean="0">
                <a:hlinkClick r:id="rId3"/>
              </a:rPr>
              <a:t>AIDS</a:t>
            </a:r>
            <a:endParaRPr lang="en-US" sz="1800" dirty="0" smtClean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0581193"/>
              </p:ext>
            </p:extLst>
          </p:nvPr>
        </p:nvGraphicFramePr>
        <p:xfrm>
          <a:off x="1095023" y="2845871"/>
          <a:ext cx="6965244" cy="2503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311"/>
                <a:gridCol w="1741311"/>
                <a:gridCol w="1741311"/>
                <a:gridCol w="1741311"/>
              </a:tblGrid>
              <a:tr h="582820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Cycle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Cycle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Cycle 3</a:t>
                      </a:r>
                      <a:endParaRPr lang="en-US" dirty="0"/>
                    </a:p>
                  </a:txBody>
                  <a:tcPr/>
                </a:tc>
              </a:tr>
              <a:tr h="582820">
                <a:tc>
                  <a:txBody>
                    <a:bodyPr/>
                    <a:lstStyle/>
                    <a:p>
                      <a:r>
                        <a:rPr lang="en-US" dirty="0" smtClean="0"/>
                        <a:t>Scientific Merit Review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Oct-</a:t>
                      </a:r>
                      <a:r>
                        <a:rPr lang="en-US" baseline="0" dirty="0" smtClean="0"/>
                        <a:t>Nov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Feb-March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June-July</a:t>
                      </a:r>
                      <a:endParaRPr lang="en-US" dirty="0"/>
                    </a:p>
                  </a:txBody>
                  <a:tcPr/>
                </a:tc>
              </a:tr>
              <a:tr h="582820">
                <a:tc>
                  <a:txBody>
                    <a:bodyPr/>
                    <a:lstStyle/>
                    <a:p>
                      <a:r>
                        <a:rPr lang="en-US" dirty="0" smtClean="0"/>
                        <a:t>Advisory Council Review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January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August</a:t>
                      </a:r>
                      <a:endParaRPr lang="en-US" dirty="0"/>
                    </a:p>
                  </a:txBody>
                  <a:tcPr/>
                </a:tc>
              </a:tr>
              <a:tr h="582820">
                <a:tc>
                  <a:txBody>
                    <a:bodyPr/>
                    <a:lstStyle/>
                    <a:p>
                      <a:r>
                        <a:rPr lang="en-US" dirty="0" smtClean="0"/>
                        <a:t>Earliest Start 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April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September</a:t>
                      </a:r>
                      <a:r>
                        <a:rPr lang="en-US" baseline="0" dirty="0" smtClean="0"/>
                        <a:t> or December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7548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5831" y="2119257"/>
            <a:ext cx="7268707" cy="360381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All about </a:t>
            </a:r>
            <a:r>
              <a:rPr lang="en-US" dirty="0"/>
              <a:t>grants podcast: </a:t>
            </a:r>
            <a:endParaRPr lang="en-US" dirty="0" smtClean="0"/>
          </a:p>
          <a:p>
            <a:pPr marL="365760" lvl="1" indent="0">
              <a:buNone/>
            </a:pPr>
            <a:r>
              <a:rPr lang="en-US" sz="2000" dirty="0" smtClean="0">
                <a:hlinkClick r:id="rId3"/>
              </a:rPr>
              <a:t>http</a:t>
            </a:r>
            <a:r>
              <a:rPr lang="en-US" sz="2000" dirty="0">
                <a:hlinkClick r:id="rId3"/>
              </a:rPr>
              <a:t>://grants.nih.gov/podcasts/All_About_Grants/</a:t>
            </a:r>
            <a:r>
              <a:rPr lang="en-US" sz="2000" dirty="0" smtClean="0">
                <a:hlinkClick r:id="rId3"/>
              </a:rPr>
              <a:t>index.htm</a:t>
            </a:r>
            <a:endParaRPr lang="en-US" sz="2000" dirty="0" smtClean="0"/>
          </a:p>
          <a:p>
            <a:pPr marL="0" indent="0">
              <a:buNone/>
            </a:pPr>
            <a:r>
              <a:rPr lang="en-US" dirty="0" smtClean="0"/>
              <a:t>F kiosk</a:t>
            </a:r>
          </a:p>
          <a:p>
            <a:pPr marL="365760" lvl="1" indent="0">
              <a:buNone/>
            </a:pPr>
            <a:r>
              <a:rPr lang="en-US" sz="2000" dirty="0">
                <a:hlinkClick r:id="rId4"/>
              </a:rPr>
              <a:t>http://grants.nih.gov/training/</a:t>
            </a:r>
            <a:r>
              <a:rPr lang="en-US" sz="2000" dirty="0" smtClean="0">
                <a:hlinkClick r:id="rId4"/>
              </a:rPr>
              <a:t>F_files_nrsa.htm</a:t>
            </a:r>
            <a:endParaRPr lang="en-US" sz="2000" dirty="0"/>
          </a:p>
          <a:p>
            <a:pPr marL="0" indent="0">
              <a:buNone/>
            </a:pPr>
            <a:r>
              <a:rPr lang="en-US" dirty="0" smtClean="0"/>
              <a:t>K kiosk</a:t>
            </a:r>
          </a:p>
          <a:p>
            <a:pPr marL="365760" lvl="1" indent="0">
              <a:buNone/>
            </a:pPr>
            <a:r>
              <a:rPr lang="en-US" sz="2000" dirty="0">
                <a:hlinkClick r:id="rId5"/>
              </a:rPr>
              <a:t>http://grants.nih.gov/</a:t>
            </a:r>
            <a:r>
              <a:rPr lang="en-US" sz="2000" dirty="0" smtClean="0">
                <a:hlinkClick r:id="rId5"/>
              </a:rPr>
              <a:t>training/careerdevelopmentawards.htm</a:t>
            </a:r>
            <a:endParaRPr lang="en-US" sz="2000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315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Isn’t there $$ beyond the NIH?!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3342" y="2119257"/>
            <a:ext cx="6846926" cy="3709618"/>
          </a:xfrm>
        </p:spPr>
        <p:txBody>
          <a:bodyPr>
            <a:normAutofit fontScale="92500" lnSpcReduction="10000"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Yes! Can you find some</a:t>
            </a:r>
            <a:r>
              <a:rPr lang="en-US" dirty="0" smtClean="0"/>
              <a:t>?</a:t>
            </a: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Check out foundations and private institutes in your area of research </a:t>
            </a:r>
            <a:r>
              <a:rPr lang="en-US" dirty="0" smtClean="0"/>
              <a:t>interest</a:t>
            </a: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Examples: 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RWJF</a:t>
            </a:r>
            <a:r>
              <a:rPr lang="en-US" dirty="0" smtClean="0"/>
              <a:t>, Gates, </a:t>
            </a:r>
            <a:r>
              <a:rPr lang="en-US" dirty="0" smtClean="0"/>
              <a:t>Doris Duke (MDs), American Association of University Women, </a:t>
            </a:r>
            <a:r>
              <a:rPr lang="en-US" dirty="0" err="1" smtClean="0"/>
              <a:t>Afya</a:t>
            </a:r>
            <a:r>
              <a:rPr lang="en-US" dirty="0" smtClean="0"/>
              <a:t> Bora Consortium (international), Aga Khan Foundation (international)</a:t>
            </a:r>
          </a:p>
          <a:p>
            <a:pPr>
              <a:buFont typeface="Arial"/>
              <a:buChar char="•"/>
            </a:pPr>
            <a:r>
              <a:rPr lang="en-US" dirty="0" smtClean="0"/>
              <a:t>Check out the list of non-NIH </a:t>
            </a:r>
            <a:r>
              <a:rPr lang="en-US" dirty="0" err="1" smtClean="0"/>
              <a:t>predoctoral</a:t>
            </a:r>
            <a:r>
              <a:rPr lang="en-US" dirty="0" smtClean="0"/>
              <a:t> funding </a:t>
            </a:r>
            <a:r>
              <a:rPr lang="en-US" dirty="0"/>
              <a:t>opportunities here: 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www.fic.nih.gov</a:t>
            </a:r>
            <a:r>
              <a:rPr lang="en-US" dirty="0"/>
              <a:t>/Funding/</a:t>
            </a:r>
            <a:r>
              <a:rPr lang="en-US" dirty="0" err="1"/>
              <a:t>NonNIH</a:t>
            </a:r>
            <a:r>
              <a:rPr lang="en-US" dirty="0"/>
              <a:t>/Pages/</a:t>
            </a:r>
            <a:r>
              <a:rPr lang="en-US" dirty="0" err="1"/>
              <a:t>predoctoral-graduate.aspx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63925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note about training grants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4" y="2119257"/>
            <a:ext cx="6965244" cy="3603812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Important to “tell a story” about: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Where you’ve been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Where you’d like to go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And how you </a:t>
            </a:r>
            <a:r>
              <a:rPr lang="en-US" i="1" dirty="0" smtClean="0"/>
              <a:t>cannot</a:t>
            </a:r>
            <a:r>
              <a:rPr lang="en-US" dirty="0" smtClean="0"/>
              <a:t> get where you want to go without this grant</a:t>
            </a:r>
          </a:p>
          <a:p>
            <a:pPr>
              <a:buFont typeface="Arial"/>
              <a:buChar char="•"/>
            </a:pPr>
            <a:r>
              <a:rPr lang="en-US" dirty="0" smtClean="0"/>
              <a:t>You have to be thinking 5 years ahead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at least in your grant application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and probably in real life too…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6594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5209" y="2119257"/>
            <a:ext cx="6996555" cy="3603812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Take 5-10 minutes to look over Table of grants and/or other funding opportunities. Answer the following questions: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How do you want </a:t>
            </a:r>
            <a:r>
              <a:rPr lang="en-US" dirty="0" smtClean="0"/>
              <a:t>to present yourself </a:t>
            </a:r>
            <a:r>
              <a:rPr lang="en-US" dirty="0" smtClean="0"/>
              <a:t>professional</a:t>
            </a:r>
            <a:r>
              <a:rPr lang="en-US" dirty="0" smtClean="0"/>
              <a:t>/researcher</a:t>
            </a:r>
            <a:r>
              <a:rPr lang="en-US" dirty="0" smtClean="0"/>
              <a:t>? What’s your professional identity?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Where would you like to be in 5 years?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Which type of grant are you considering?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Which institutes(s) are you considering?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802282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18" y="1827284"/>
            <a:ext cx="7381341" cy="4184710"/>
          </a:xfrm>
        </p:spPr>
        <p:txBody>
          <a:bodyPr>
            <a:normAutofit lnSpcReduction="10000"/>
          </a:bodyPr>
          <a:lstStyle/>
          <a:p>
            <a:pPr>
              <a:buFont typeface="Arial"/>
              <a:buChar char="•"/>
            </a:pPr>
            <a:r>
              <a:rPr lang="en-US" b="1" dirty="0" smtClean="0"/>
              <a:t>Reading: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Read </a:t>
            </a:r>
            <a:r>
              <a:rPr lang="en-US" dirty="0" smtClean="0"/>
              <a:t>a </a:t>
            </a:r>
            <a:r>
              <a:rPr lang="en-US" dirty="0" smtClean="0"/>
              <a:t>sample F31 </a:t>
            </a:r>
            <a:r>
              <a:rPr lang="en-US" dirty="0" smtClean="0"/>
              <a:t>grant proposal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Read Chapter </a:t>
            </a:r>
            <a:r>
              <a:rPr lang="en-US" dirty="0" smtClean="0"/>
              <a:t>7 </a:t>
            </a:r>
            <a:r>
              <a:rPr lang="en-US" dirty="0" smtClean="0"/>
              <a:t>of </a:t>
            </a:r>
            <a:r>
              <a:rPr lang="en-US" dirty="0" smtClean="0"/>
              <a:t>Russell &amp; </a:t>
            </a:r>
            <a:r>
              <a:rPr lang="en-US" dirty="0" smtClean="0"/>
              <a:t>Morrison on Specific Aims</a:t>
            </a:r>
            <a:endParaRPr lang="en-US" dirty="0" smtClean="0"/>
          </a:p>
          <a:p>
            <a:pPr>
              <a:buFont typeface="Arial"/>
              <a:buChar char="•"/>
            </a:pPr>
            <a:r>
              <a:rPr lang="en-US" b="1" dirty="0" smtClean="0"/>
              <a:t>Assignment 2a:</a:t>
            </a:r>
            <a:endParaRPr lang="en-US" b="1" dirty="0" smtClean="0"/>
          </a:p>
          <a:p>
            <a:pPr lvl="1">
              <a:buFont typeface="Arial"/>
              <a:buChar char="•"/>
            </a:pPr>
            <a:r>
              <a:rPr lang="en-US" dirty="0"/>
              <a:t>Briefly summarize the priorities of the institute you want to submit to (submit URL you found with this information) and call or e-mail the NIH Program Official (PO) to determine if topic is of interest (submit a copy of the e-mail or a brief summary of the phone conversation). POs for each institute are list in the contacts list in the reference materials folder 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Due </a:t>
            </a:r>
            <a:r>
              <a:rPr lang="en-US" dirty="0"/>
              <a:t>1/</a:t>
            </a:r>
            <a:r>
              <a:rPr lang="en-US" dirty="0" smtClean="0"/>
              <a:t>25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310240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3" y="2119256"/>
            <a:ext cx="6965245" cy="3868382"/>
          </a:xfrm>
        </p:spPr>
        <p:txBody>
          <a:bodyPr>
            <a:normAutofit fontScale="92500" lnSpcReduction="10000"/>
          </a:bodyPr>
          <a:lstStyle/>
          <a:p>
            <a:pPr>
              <a:buFont typeface="Arial"/>
              <a:buChar char="•"/>
            </a:pPr>
            <a:r>
              <a:rPr lang="en-US" b="1" dirty="0" smtClean="0"/>
              <a:t>Assignment 2b: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Starting </a:t>
            </a:r>
            <a:r>
              <a:rPr lang="en-US" dirty="0"/>
              <a:t>from your paragraphs written for Assignment 1, draft your bullet outline of the specific aims section. Before you start, read chapter 7 as above. Use the instructions at </a:t>
            </a:r>
            <a:r>
              <a:rPr lang="en-US" u="sng" dirty="0">
                <a:hlinkClick r:id="rId2"/>
              </a:rPr>
              <a:t>www.grantcentra.com/downloads.html</a:t>
            </a:r>
            <a:r>
              <a:rPr lang="en-US" dirty="0"/>
              <a:t> as guidance. 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Due </a:t>
            </a:r>
            <a:r>
              <a:rPr lang="en-US" dirty="0"/>
              <a:t>1/</a:t>
            </a:r>
            <a:r>
              <a:rPr lang="en-US" dirty="0" smtClean="0"/>
              <a:t>25</a:t>
            </a:r>
          </a:p>
          <a:p>
            <a:pPr>
              <a:buFont typeface="Arial"/>
              <a:buChar char="•"/>
            </a:pPr>
            <a:r>
              <a:rPr lang="en-US" b="1" dirty="0" smtClean="0"/>
              <a:t>Assignment 2c: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Turn </a:t>
            </a:r>
            <a:r>
              <a:rPr lang="en-US" dirty="0"/>
              <a:t>in a list of potential mentors on this grant and very briefly describe their areas of expertise. They can be from within and outside UCSF.  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Due </a:t>
            </a:r>
            <a:r>
              <a:rPr lang="en-US" dirty="0"/>
              <a:t>1/</a:t>
            </a:r>
            <a:r>
              <a:rPr lang="en-US" dirty="0" smtClean="0"/>
              <a:t>25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56235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699942"/>
            <a:ext cx="6965245" cy="1202485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4" y="1865403"/>
            <a:ext cx="6965244" cy="4028510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sz="2200" dirty="0" smtClean="0"/>
              <a:t>NIH Institutes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Types, Funding Priorities</a:t>
            </a:r>
          </a:p>
          <a:p>
            <a:pPr>
              <a:buFont typeface="Arial"/>
              <a:buChar char="•"/>
            </a:pPr>
            <a:r>
              <a:rPr lang="en-US" sz="2200" dirty="0" smtClean="0"/>
              <a:t>NIH Funding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Funding Opportunity Announcements (FOAs)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Types of </a:t>
            </a:r>
            <a:r>
              <a:rPr lang="en-US" dirty="0" smtClean="0"/>
              <a:t>Grants 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Due and Review dates</a:t>
            </a:r>
          </a:p>
          <a:p>
            <a:pPr>
              <a:buFont typeface="Arial"/>
              <a:buChar char="•"/>
            </a:pPr>
            <a:r>
              <a:rPr lang="en-US" sz="2200" dirty="0" smtClean="0"/>
              <a:t>Class Discussion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Who am I, where am I going, and how will this grant get me there? </a:t>
            </a:r>
          </a:p>
          <a:p>
            <a:pPr>
              <a:buFont typeface="Arial"/>
              <a:buChar char="•"/>
            </a:pPr>
            <a:r>
              <a:rPr lang="en-US" sz="2200" dirty="0" smtClean="0"/>
              <a:t>Assignments</a:t>
            </a:r>
          </a:p>
        </p:txBody>
      </p:sp>
    </p:spTree>
    <p:extLst>
      <p:ext uri="{BB962C8B-B14F-4D97-AF65-F5344CB8AC3E}">
        <p14:creationId xmlns:p14="http://schemas.microsoft.com/office/powerpoint/2010/main" val="3050682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NIH Institutes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18" y="2119257"/>
            <a:ext cx="7275516" cy="3603812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dirty="0"/>
              <a:t>27 Institutes and </a:t>
            </a:r>
            <a:r>
              <a:rPr lang="en-US" dirty="0" smtClean="0"/>
              <a:t>centers: </a:t>
            </a: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://www.nih.gov/icd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Each institute has </a:t>
            </a:r>
            <a:r>
              <a:rPr lang="en-US" dirty="0"/>
              <a:t>a </a:t>
            </a:r>
            <a:r>
              <a:rPr lang="en-US" dirty="0" smtClean="0"/>
              <a:t>director: </a:t>
            </a:r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://www.nih.gov/icd/</a:t>
            </a:r>
            <a:r>
              <a:rPr lang="en-US" dirty="0" smtClean="0">
                <a:hlinkClick r:id="rId4"/>
              </a:rPr>
              <a:t>icdirectors.htm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Each institute has different funding priorities &amp; centers within the institute</a:t>
            </a:r>
          </a:p>
          <a:p>
            <a:pPr>
              <a:buFont typeface="Arial"/>
              <a:buChar char="•"/>
            </a:pPr>
            <a:r>
              <a:rPr lang="en-US" dirty="0" smtClean="0"/>
              <a:t>Example: National Institute of Alcohol Abuse and Alcoholism (NIAAA)</a:t>
            </a:r>
          </a:p>
        </p:txBody>
      </p:sp>
    </p:spTree>
    <p:extLst>
      <p:ext uri="{BB962C8B-B14F-4D97-AF65-F5344CB8AC3E}">
        <p14:creationId xmlns:p14="http://schemas.microsoft.com/office/powerpoint/2010/main" val="2851901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Institutes: </a:t>
            </a:r>
            <a:br>
              <a:rPr lang="en-US" dirty="0" smtClean="0"/>
            </a:br>
            <a:r>
              <a:rPr lang="en-US" dirty="0" smtClean="0"/>
              <a:t>Funding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4" y="2119257"/>
            <a:ext cx="6965244" cy="3900304"/>
          </a:xfrm>
        </p:spPr>
        <p:txBody>
          <a:bodyPr>
            <a:normAutofit lnSpcReduction="10000"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Funding </a:t>
            </a:r>
            <a:r>
              <a:rPr lang="en-US" dirty="0"/>
              <a:t>Opportunity </a:t>
            </a:r>
            <a:r>
              <a:rPr lang="en-US" dirty="0" smtClean="0"/>
              <a:t>Announcement (FOA)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“</a:t>
            </a:r>
            <a:r>
              <a:rPr lang="en-US" dirty="0"/>
              <a:t>A publicly available document by which a Federal agency makes known its intentions to award discretionary grants or cooperative agreements, usually as a result of competition for funds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sz="1800" dirty="0">
                <a:hlinkClick r:id="rId3"/>
              </a:rPr>
              <a:t>http://grants.nih.gov/grants/guide/</a:t>
            </a:r>
            <a:r>
              <a:rPr lang="en-US" sz="1800" dirty="0" smtClean="0">
                <a:hlinkClick r:id="rId3"/>
              </a:rPr>
              <a:t>description.htm</a:t>
            </a:r>
            <a:endParaRPr lang="en-US" sz="1800" dirty="0"/>
          </a:p>
          <a:p>
            <a:pPr>
              <a:buFont typeface="Arial"/>
              <a:buChar char="•"/>
            </a:pPr>
            <a:r>
              <a:rPr lang="en-US" dirty="0" smtClean="0"/>
              <a:t>FOAs may be knows as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Program Announcement (PA)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Requests for Application (RFA)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Notice of Funding Availability (NOT)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Request for Proposal (RFP)</a:t>
            </a:r>
          </a:p>
          <a:p>
            <a:pPr marL="36576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5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Funding Opportunities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3" y="1916498"/>
            <a:ext cx="7114873" cy="4343305"/>
          </a:xfrm>
        </p:spPr>
        <p:txBody>
          <a:bodyPr>
            <a:normAutofit fontScale="25000" lnSpcReduction="20000"/>
          </a:bodyPr>
          <a:lstStyle/>
          <a:p>
            <a:pPr>
              <a:buFont typeface="Arial"/>
              <a:buChar char="•"/>
            </a:pPr>
            <a:r>
              <a:rPr lang="en-US" sz="5600" b="1" dirty="0"/>
              <a:t>Program Announcement (PA</a:t>
            </a:r>
            <a:r>
              <a:rPr lang="en-US" sz="5600" b="1" dirty="0" smtClean="0"/>
              <a:t>)</a:t>
            </a:r>
            <a:r>
              <a:rPr lang="en-US" sz="5600" dirty="0" smtClean="0"/>
              <a:t>: </a:t>
            </a:r>
          </a:p>
          <a:p>
            <a:pPr lvl="1">
              <a:buFont typeface="Arial"/>
              <a:buChar char="•"/>
            </a:pPr>
            <a:r>
              <a:rPr lang="en-US" sz="5600" dirty="0" smtClean="0"/>
              <a:t>Identifies </a:t>
            </a:r>
            <a:r>
              <a:rPr lang="en-US" sz="5600" dirty="0"/>
              <a:t>areas of increased priority and/or emphasis on particular funding mechanisms for a specific area of </a:t>
            </a:r>
            <a:r>
              <a:rPr lang="en-US" sz="5600" dirty="0" smtClean="0"/>
              <a:t>science. Usually standard due date on ongoing basis</a:t>
            </a:r>
          </a:p>
          <a:p>
            <a:pPr lvl="1">
              <a:buFont typeface="Arial"/>
              <a:buChar char="•"/>
            </a:pPr>
            <a:r>
              <a:rPr lang="en-US" sz="5600" b="1" dirty="0" smtClean="0"/>
              <a:t>PAR: </a:t>
            </a:r>
            <a:r>
              <a:rPr lang="en-US" sz="5600" dirty="0"/>
              <a:t>A PA with special </a:t>
            </a:r>
            <a:r>
              <a:rPr lang="en-US" sz="5600" b="1" dirty="0"/>
              <a:t>receipt, referral and/or review</a:t>
            </a:r>
            <a:r>
              <a:rPr lang="en-US" sz="5600" dirty="0"/>
              <a:t> considerations, as described in the PAR </a:t>
            </a:r>
            <a:r>
              <a:rPr lang="en-US" sz="5600" dirty="0" smtClean="0"/>
              <a:t>announcement.</a:t>
            </a:r>
          </a:p>
          <a:p>
            <a:pPr lvl="1">
              <a:buFont typeface="Arial"/>
              <a:buChar char="•"/>
            </a:pPr>
            <a:r>
              <a:rPr lang="en-US" sz="5600" b="1" dirty="0"/>
              <a:t>PAS</a:t>
            </a:r>
            <a:r>
              <a:rPr lang="en-US" sz="5600" dirty="0"/>
              <a:t>: A PA that includes specific </a:t>
            </a:r>
            <a:r>
              <a:rPr lang="en-US" sz="5600" b="1" dirty="0"/>
              <a:t>set-aside funds </a:t>
            </a:r>
            <a:r>
              <a:rPr lang="en-US" sz="5600" dirty="0"/>
              <a:t>as described in the PAS </a:t>
            </a:r>
            <a:r>
              <a:rPr lang="en-US" sz="5600" dirty="0" smtClean="0"/>
              <a:t>announcement</a:t>
            </a:r>
            <a:endParaRPr lang="en-US" sz="5600" dirty="0"/>
          </a:p>
          <a:p>
            <a:pPr>
              <a:buFont typeface="Arial"/>
              <a:buChar char="•"/>
            </a:pPr>
            <a:r>
              <a:rPr lang="en-US" sz="5600" b="1" dirty="0" smtClean="0"/>
              <a:t>Request </a:t>
            </a:r>
            <a:r>
              <a:rPr lang="en-US" sz="5600" b="1" dirty="0"/>
              <a:t>for Application (RFA</a:t>
            </a:r>
            <a:r>
              <a:rPr lang="en-US" sz="5600" b="1" dirty="0" smtClean="0"/>
              <a:t>)</a:t>
            </a:r>
          </a:p>
          <a:p>
            <a:pPr lvl="1">
              <a:buFont typeface="Arial"/>
              <a:buChar char="•"/>
            </a:pPr>
            <a:r>
              <a:rPr lang="en-US" sz="5600" dirty="0"/>
              <a:t>Identifies a more narrowly defined area for which one or more NIH institutes have set aside funds for awarding grants</a:t>
            </a:r>
          </a:p>
          <a:p>
            <a:pPr lvl="1">
              <a:buFont typeface="Arial"/>
              <a:buChar char="•"/>
            </a:pPr>
            <a:r>
              <a:rPr lang="en-US" sz="5600" dirty="0"/>
              <a:t>Usually has a single receipt (received on or before) date specified in the RFA announcement</a:t>
            </a:r>
          </a:p>
          <a:p>
            <a:pPr lvl="1">
              <a:buFont typeface="Arial"/>
              <a:buChar char="•"/>
            </a:pPr>
            <a:r>
              <a:rPr lang="en-US" sz="5600" dirty="0"/>
              <a:t>Usually reviewed by a Scientific Review Group convened by the issuing awarding component </a:t>
            </a:r>
            <a:endParaRPr lang="en-US" sz="5600" dirty="0"/>
          </a:p>
          <a:p>
            <a:pPr>
              <a:buFont typeface="Arial"/>
              <a:buChar char="•"/>
            </a:pPr>
            <a:r>
              <a:rPr lang="en-US" sz="5600" b="1" dirty="0"/>
              <a:t>Notice of Funding Availability (NOT) </a:t>
            </a:r>
            <a:endParaRPr lang="en-US" sz="5600" b="1" dirty="0" smtClean="0"/>
          </a:p>
          <a:p>
            <a:pPr lvl="1">
              <a:buFont typeface="Arial"/>
              <a:buChar char="•"/>
            </a:pPr>
            <a:r>
              <a:rPr lang="en-US" sz="5600" dirty="0"/>
              <a:t>Announces policy and procedures, changes to RFA or PA announcements, RFPs and other general information </a:t>
            </a:r>
            <a:r>
              <a:rPr lang="en-US" sz="5600" dirty="0" smtClean="0"/>
              <a:t>items</a:t>
            </a:r>
            <a:endParaRPr lang="en-US" sz="5600" dirty="0"/>
          </a:p>
          <a:p>
            <a:pPr>
              <a:buFont typeface="Arial"/>
              <a:buChar char="•"/>
            </a:pPr>
            <a:r>
              <a:rPr lang="en-US" sz="5600" b="1" dirty="0"/>
              <a:t>Request for Proposal (RFP</a:t>
            </a:r>
            <a:r>
              <a:rPr lang="en-US" sz="5600" b="1" dirty="0" smtClean="0"/>
              <a:t>)</a:t>
            </a:r>
          </a:p>
          <a:p>
            <a:pPr lvl="1">
              <a:buFont typeface="Arial"/>
              <a:buChar char="•"/>
            </a:pPr>
            <a:r>
              <a:rPr lang="en-US" sz="5600" dirty="0"/>
              <a:t>Solicits contract proposals. An RFP usually has one receipt date, as specified in RFP solicitation</a:t>
            </a:r>
            <a:endParaRPr lang="en-US" sz="56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777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4878065"/>
              </p:ext>
            </p:extLst>
          </p:nvPr>
        </p:nvGraphicFramePr>
        <p:xfrm>
          <a:off x="1095023" y="865122"/>
          <a:ext cx="6965246" cy="5186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5259"/>
                <a:gridCol w="4739987"/>
              </a:tblGrid>
              <a:tr h="74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3000" u="none" dirty="0" smtClean="0">
                          <a:solidFill>
                            <a:schemeClr val="tx1"/>
                          </a:solidFill>
                        </a:rPr>
                        <a:t>Example:</a:t>
                      </a:r>
                      <a:r>
                        <a:rPr lang="en-US" sz="3000" u="none" baseline="0" dirty="0" smtClean="0">
                          <a:solidFill>
                            <a:schemeClr val="tx1"/>
                          </a:solidFill>
                        </a:rPr>
                        <a:t> NIAAA</a:t>
                      </a:r>
                      <a:endParaRPr lang="en-US" sz="300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Institute</a:t>
                      </a:r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hlinkClick r:id="rId3"/>
                        </a:rPr>
                        <a:t>http://www.niaaa.nih.gov/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Director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hlinkClick r:id="rId4"/>
                        </a:rPr>
                        <a:t>http://www.niaaa.nih.gov/about-niaaa/our-staff/directors-page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Funding Priorities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dirty="0" smtClean="0">
                          <a:hlinkClick r:id="rId5"/>
                        </a:rPr>
                        <a:t>http://www.niaaa.nih.gov/about-niaaa</a:t>
                      </a:r>
                    </a:p>
                    <a:p>
                      <a:pPr marL="0" lvl="1" indent="0" algn="l">
                        <a:buFont typeface="Arial"/>
                        <a:buNone/>
                      </a:pPr>
                      <a:r>
                        <a:rPr lang="en-US" sz="1600" dirty="0" smtClean="0">
                          <a:hlinkClick r:id="rId5"/>
                        </a:rPr>
                        <a:t>http://www.niaaa.nih.gov/research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FOAs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hlinkClick r:id="rId6"/>
                        </a:rPr>
                        <a:t>http://www.niaaa.nih.gov/grant-funding/funding-opportunities</a:t>
                      </a:r>
                      <a:endParaRPr lang="en-US" sz="1600" dirty="0" smtClean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Who to contact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2" indent="0"/>
                      <a:r>
                        <a:rPr lang="en-US" sz="1600" dirty="0" smtClean="0"/>
                        <a:t>Check the “resources for applicants” and the FOA for contact info</a:t>
                      </a:r>
                    </a:p>
                    <a:p>
                      <a:pPr marL="0" lvl="2" indent="0"/>
                      <a:r>
                        <a:rPr lang="en-US" sz="1600" dirty="0" smtClean="0">
                          <a:hlinkClick r:id="rId7"/>
                        </a:rPr>
                        <a:t>http://www.niaaa.nih.gov/grant-funding/application-process/niaaa-contacts-training-and-career-awards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5294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Institute:</a:t>
            </a:r>
            <a:br>
              <a:rPr lang="en-US" dirty="0" smtClean="0"/>
            </a:br>
            <a:r>
              <a:rPr lang="en-US" dirty="0" smtClean="0"/>
              <a:t>What is the best fit for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983" y="2227247"/>
            <a:ext cx="7284499" cy="3955593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sz="2100" dirty="0" smtClean="0"/>
              <a:t>Where is your Mentor’s/Sponsor’s funding from?</a:t>
            </a:r>
          </a:p>
          <a:p>
            <a:pPr>
              <a:buFont typeface="Arial"/>
              <a:buChar char="•"/>
            </a:pPr>
            <a:r>
              <a:rPr lang="en-US" sz="2100" dirty="0" smtClean="0"/>
              <a:t>Where would you like to build a research career?</a:t>
            </a:r>
          </a:p>
          <a:p>
            <a:pPr>
              <a:buFont typeface="Arial"/>
              <a:buChar char="•"/>
            </a:pPr>
            <a:r>
              <a:rPr lang="en-US" sz="2100" dirty="0" smtClean="0"/>
              <a:t>Might </a:t>
            </a:r>
            <a:r>
              <a:rPr lang="en-US" sz="2100" dirty="0"/>
              <a:t>your grant fit in 1 or more institutes</a:t>
            </a:r>
            <a:r>
              <a:rPr lang="en-US" sz="2100" dirty="0" smtClean="0"/>
              <a:t>?</a:t>
            </a:r>
          </a:p>
          <a:p>
            <a:pPr>
              <a:buFont typeface="Arial"/>
              <a:buChar char="•"/>
            </a:pPr>
            <a:r>
              <a:rPr lang="en-US" sz="2100" dirty="0" smtClean="0"/>
              <a:t>If yes to above question, is one institute more/less competitive? Has more/less money?</a:t>
            </a:r>
          </a:p>
          <a:p>
            <a:pPr>
              <a:buFont typeface="Arial"/>
              <a:buChar char="•"/>
            </a:pPr>
            <a:r>
              <a:rPr lang="en-US" sz="2100" dirty="0" smtClean="0"/>
              <a:t>Check out currently funded projects in the research area/institute you are interested in:</a:t>
            </a:r>
          </a:p>
          <a:p>
            <a:pPr lvl="2">
              <a:buFont typeface="Arial"/>
              <a:buChar char="•"/>
            </a:pPr>
            <a:r>
              <a:rPr lang="en-US" sz="2100" dirty="0">
                <a:hlinkClick r:id="rId3"/>
              </a:rPr>
              <a:t>http://projectreporter.nih.gov/</a:t>
            </a:r>
            <a:r>
              <a:rPr lang="en-US" sz="2100" dirty="0" smtClean="0">
                <a:hlinkClick r:id="rId3"/>
              </a:rPr>
              <a:t>reporter.cfm</a:t>
            </a:r>
            <a:endParaRPr lang="en-US" sz="2100" dirty="0" smtClean="0"/>
          </a:p>
          <a:p>
            <a:pPr>
              <a:buFont typeface="Arial"/>
              <a:buChar char="•"/>
            </a:pPr>
            <a:r>
              <a:rPr lang="en-US" sz="2500" dirty="0" smtClean="0"/>
              <a:t>Ask the institute!!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335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Funding:</a:t>
            </a:r>
            <a:br>
              <a:rPr lang="en-US" dirty="0" smtClean="0"/>
            </a:br>
            <a:r>
              <a:rPr lang="en-US" dirty="0" smtClean="0"/>
              <a:t>Types of Grants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4" y="2119257"/>
            <a:ext cx="6564422" cy="3603812"/>
          </a:xfrm>
        </p:spPr>
        <p:txBody>
          <a:bodyPr>
            <a:normAutofit lnSpcReduction="10000"/>
          </a:bodyPr>
          <a:lstStyle/>
          <a:p>
            <a:pPr>
              <a:buFont typeface="Arial"/>
              <a:buChar char="•"/>
            </a:pPr>
            <a:r>
              <a:rPr lang="en-US" dirty="0" err="1" smtClean="0"/>
              <a:t>Predoctoral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F31; R36; Administrative Supplement</a:t>
            </a:r>
          </a:p>
          <a:p>
            <a:pPr>
              <a:buFont typeface="Arial"/>
              <a:buChar char="•"/>
            </a:pPr>
            <a:r>
              <a:rPr lang="en-US" dirty="0" smtClean="0"/>
              <a:t>Postdoctoral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F32; T32</a:t>
            </a:r>
          </a:p>
          <a:p>
            <a:pPr>
              <a:buFont typeface="Arial"/>
              <a:buChar char="•"/>
            </a:pPr>
            <a:r>
              <a:rPr lang="en-US" dirty="0" smtClean="0"/>
              <a:t>Early Career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Ks (K01, K23, K99/R00)</a:t>
            </a:r>
          </a:p>
          <a:p>
            <a:pPr>
              <a:buFont typeface="Arial"/>
              <a:buChar char="•"/>
            </a:pPr>
            <a:r>
              <a:rPr lang="en-US" dirty="0" smtClean="0"/>
              <a:t>Mid-late career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R-grants (R21, R34, R01); U01; P30; K-grants (K05, K24)</a:t>
            </a:r>
          </a:p>
        </p:txBody>
      </p:sp>
    </p:spTree>
    <p:extLst>
      <p:ext uri="{BB962C8B-B14F-4D97-AF65-F5344CB8AC3E}">
        <p14:creationId xmlns:p14="http://schemas.microsoft.com/office/powerpoint/2010/main" val="628267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Funding:</a:t>
            </a:r>
            <a:br>
              <a:rPr lang="en-US" dirty="0" smtClean="0"/>
            </a:br>
            <a:r>
              <a:rPr lang="en-US" dirty="0" smtClean="0"/>
              <a:t>Due Dates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7630504"/>
              </p:ext>
            </p:extLst>
          </p:nvPr>
        </p:nvGraphicFramePr>
        <p:xfrm>
          <a:off x="1095021" y="2680202"/>
          <a:ext cx="7091264" cy="3080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5632"/>
                <a:gridCol w="3545632"/>
              </a:tblGrid>
              <a:tr h="498638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Dates for 2015</a:t>
                      </a:r>
                      <a:endParaRPr lang="en-US" dirty="0"/>
                    </a:p>
                  </a:txBody>
                  <a:tcPr/>
                </a:tc>
              </a:tr>
              <a:tr h="860664">
                <a:tc>
                  <a:txBody>
                    <a:bodyPr/>
                    <a:lstStyle/>
                    <a:p>
                      <a:r>
                        <a:rPr lang="en-US" dirty="0" smtClean="0"/>
                        <a:t>F-series,</a:t>
                      </a:r>
                      <a:r>
                        <a:rPr lang="en-US" baseline="0" dirty="0" smtClean="0"/>
                        <a:t> n</a:t>
                      </a:r>
                      <a:r>
                        <a:rPr lang="en-US" dirty="0" smtClean="0"/>
                        <a:t>on-AIDS applications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April 8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August 8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, December 8th</a:t>
                      </a:r>
                      <a:endParaRPr lang="en-US" dirty="0"/>
                    </a:p>
                  </a:txBody>
                  <a:tcPr/>
                </a:tc>
              </a:tr>
              <a:tr h="860664">
                <a:tc>
                  <a:txBody>
                    <a:bodyPr/>
                    <a:lstStyle/>
                    <a:p>
                      <a:r>
                        <a:rPr lang="en-US" dirty="0" smtClean="0"/>
                        <a:t>F31</a:t>
                      </a:r>
                      <a:r>
                        <a:rPr lang="en-US" baseline="0" dirty="0" smtClean="0"/>
                        <a:t> Diversity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April 13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August 13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, December 13th</a:t>
                      </a:r>
                      <a:endParaRPr lang="en-US" dirty="0" smtClean="0"/>
                    </a:p>
                  </a:txBody>
                  <a:tcPr/>
                </a:tc>
              </a:tr>
              <a:tr h="860664">
                <a:tc>
                  <a:txBody>
                    <a:bodyPr/>
                    <a:lstStyle/>
                    <a:p>
                      <a:r>
                        <a:rPr lang="en-US" dirty="0" smtClean="0"/>
                        <a:t>AIDS applications (all activity</a:t>
                      </a:r>
                      <a:r>
                        <a:rPr lang="en-US" baseline="0" dirty="0" smtClean="0"/>
                        <a:t> codes)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 7th, September 7th, January 7th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80145" y="2033873"/>
            <a:ext cx="7206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http://grants.nih.gov/grants/funding/submissionschedule.htm#</a:t>
            </a:r>
            <a:r>
              <a:rPr lang="en-US" dirty="0" smtClean="0">
                <a:hlinkClick r:id="rId3"/>
              </a:rPr>
              <a:t>AIDS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653607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Pushpin.thmx</Template>
  <TotalTime>1266</TotalTime>
  <Words>1195</Words>
  <Application>Microsoft Macintosh PowerPoint</Application>
  <PresentationFormat>On-screen Show (4:3)</PresentationFormat>
  <Paragraphs>156</Paragraphs>
  <Slides>16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Pushpin</vt:lpstr>
      <vt:lpstr>Overview of NIH Funding</vt:lpstr>
      <vt:lpstr>Agenda</vt:lpstr>
      <vt:lpstr>NIH Institutes</vt:lpstr>
      <vt:lpstr>NIH Institutes:  Funding Opportunities</vt:lpstr>
      <vt:lpstr>Funding Opportunities Cont’d</vt:lpstr>
      <vt:lpstr>PowerPoint Presentation</vt:lpstr>
      <vt:lpstr>NIH Institute: What is the best fit for you?</vt:lpstr>
      <vt:lpstr>NIH Funding: Types of Grants</vt:lpstr>
      <vt:lpstr>NIH Funding: Due Dates</vt:lpstr>
      <vt:lpstr>NIH Funding: Review Dates</vt:lpstr>
      <vt:lpstr>Some resources</vt:lpstr>
      <vt:lpstr>Isn’t there $$ beyond the NIH?!</vt:lpstr>
      <vt:lpstr>A note about training grants</vt:lpstr>
      <vt:lpstr>Class Discussion</vt:lpstr>
      <vt:lpstr>Assignments</vt:lpstr>
      <vt:lpstr>Assignment Cont’d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NIH Funding</dc:title>
  <dc:creator>Sarah Woolf-King</dc:creator>
  <cp:lastModifiedBy>Sarah Woolf-King</cp:lastModifiedBy>
  <cp:revision>23</cp:revision>
  <cp:lastPrinted>2015-01-12T20:18:58Z</cp:lastPrinted>
  <dcterms:created xsi:type="dcterms:W3CDTF">2015-01-08T17:11:33Z</dcterms:created>
  <dcterms:modified xsi:type="dcterms:W3CDTF">2016-01-11T13:35:24Z</dcterms:modified>
</cp:coreProperties>
</file>