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61"/>
  </p:notesMasterIdLst>
  <p:handoutMasterIdLst>
    <p:handoutMasterId r:id="rId62"/>
  </p:handoutMasterIdLst>
  <p:sldIdLst>
    <p:sldId id="406" r:id="rId2"/>
    <p:sldId id="575" r:id="rId3"/>
    <p:sldId id="407" r:id="rId4"/>
    <p:sldId id="545" r:id="rId5"/>
    <p:sldId id="551" r:id="rId6"/>
    <p:sldId id="505" r:id="rId7"/>
    <p:sldId id="472" r:id="rId8"/>
    <p:sldId id="548" r:id="rId9"/>
    <p:sldId id="547" r:id="rId10"/>
    <p:sldId id="524" r:id="rId11"/>
    <p:sldId id="527" r:id="rId12"/>
    <p:sldId id="528" r:id="rId13"/>
    <p:sldId id="485" r:id="rId14"/>
    <p:sldId id="486" r:id="rId15"/>
    <p:sldId id="487" r:id="rId16"/>
    <p:sldId id="513" r:id="rId17"/>
    <p:sldId id="488" r:id="rId18"/>
    <p:sldId id="532" r:id="rId19"/>
    <p:sldId id="534" r:id="rId20"/>
    <p:sldId id="535" r:id="rId21"/>
    <p:sldId id="549" r:id="rId22"/>
    <p:sldId id="533" r:id="rId23"/>
    <p:sldId id="537" r:id="rId24"/>
    <p:sldId id="538" r:id="rId25"/>
    <p:sldId id="539" r:id="rId26"/>
    <p:sldId id="540" r:id="rId27"/>
    <p:sldId id="541" r:id="rId28"/>
    <p:sldId id="542" r:id="rId29"/>
    <p:sldId id="550" r:id="rId30"/>
    <p:sldId id="543" r:id="rId31"/>
    <p:sldId id="576" r:id="rId32"/>
    <p:sldId id="544" r:id="rId33"/>
    <p:sldId id="546" r:id="rId34"/>
    <p:sldId id="531" r:id="rId35"/>
    <p:sldId id="443" r:id="rId36"/>
    <p:sldId id="530" r:id="rId37"/>
    <p:sldId id="552" r:id="rId38"/>
    <p:sldId id="553" r:id="rId39"/>
    <p:sldId id="555" r:id="rId40"/>
    <p:sldId id="554" r:id="rId41"/>
    <p:sldId id="556" r:id="rId42"/>
    <p:sldId id="557" r:id="rId43"/>
    <p:sldId id="558" r:id="rId44"/>
    <p:sldId id="559" r:id="rId45"/>
    <p:sldId id="560" r:id="rId46"/>
    <p:sldId id="561" r:id="rId47"/>
    <p:sldId id="564" r:id="rId48"/>
    <p:sldId id="577" r:id="rId49"/>
    <p:sldId id="563" r:id="rId50"/>
    <p:sldId id="507" r:id="rId51"/>
    <p:sldId id="566" r:id="rId52"/>
    <p:sldId id="567" r:id="rId53"/>
    <p:sldId id="568" r:id="rId54"/>
    <p:sldId id="569" r:id="rId55"/>
    <p:sldId id="570" r:id="rId56"/>
    <p:sldId id="565" r:id="rId57"/>
    <p:sldId id="572" r:id="rId58"/>
    <p:sldId id="573" r:id="rId59"/>
    <p:sldId id="574" r:id="rId60"/>
  </p:sldIdLst>
  <p:sldSz cx="9144000" cy="6858000" type="screen4x3"/>
  <p:notesSz cx="6985000" cy="9283700"/>
  <p:defaultTextStyle>
    <a:defPPr>
      <a:defRPr lang="en-US"/>
    </a:defPPr>
    <a:lvl1pPr algn="l" rtl="0" fontAlgn="base">
      <a:lnSpc>
        <a:spcPct val="80000"/>
      </a:lnSpc>
      <a:spcBef>
        <a:spcPct val="20000"/>
      </a:spcBef>
      <a:spcAft>
        <a:spcPct val="0"/>
      </a:spcAft>
      <a:buClr>
        <a:schemeClr val="tx2"/>
      </a:buClr>
      <a:buSzPct val="70000"/>
      <a:buFont typeface="Wingdings" pitchFamily="2" charset="2"/>
      <a:buChar char="l"/>
      <a:defRPr sz="3000" kern="1200">
        <a:solidFill>
          <a:schemeClr val="tx1"/>
        </a:solidFill>
        <a:latin typeface="Arial" charset="0"/>
        <a:ea typeface="+mn-ea"/>
        <a:cs typeface="+mn-cs"/>
      </a:defRPr>
    </a:lvl1pPr>
    <a:lvl2pPr marL="457200" algn="l" rtl="0" fontAlgn="base">
      <a:lnSpc>
        <a:spcPct val="80000"/>
      </a:lnSpc>
      <a:spcBef>
        <a:spcPct val="20000"/>
      </a:spcBef>
      <a:spcAft>
        <a:spcPct val="0"/>
      </a:spcAft>
      <a:buClr>
        <a:schemeClr val="tx2"/>
      </a:buClr>
      <a:buSzPct val="70000"/>
      <a:buFont typeface="Wingdings" pitchFamily="2" charset="2"/>
      <a:buChar char="l"/>
      <a:defRPr sz="3000" kern="1200">
        <a:solidFill>
          <a:schemeClr val="tx1"/>
        </a:solidFill>
        <a:latin typeface="Arial" charset="0"/>
        <a:ea typeface="+mn-ea"/>
        <a:cs typeface="+mn-cs"/>
      </a:defRPr>
    </a:lvl2pPr>
    <a:lvl3pPr marL="914400" algn="l" rtl="0" fontAlgn="base">
      <a:lnSpc>
        <a:spcPct val="80000"/>
      </a:lnSpc>
      <a:spcBef>
        <a:spcPct val="20000"/>
      </a:spcBef>
      <a:spcAft>
        <a:spcPct val="0"/>
      </a:spcAft>
      <a:buClr>
        <a:schemeClr val="tx2"/>
      </a:buClr>
      <a:buSzPct val="70000"/>
      <a:buFont typeface="Wingdings" pitchFamily="2" charset="2"/>
      <a:buChar char="l"/>
      <a:defRPr sz="3000" kern="1200">
        <a:solidFill>
          <a:schemeClr val="tx1"/>
        </a:solidFill>
        <a:latin typeface="Arial" charset="0"/>
        <a:ea typeface="+mn-ea"/>
        <a:cs typeface="+mn-cs"/>
      </a:defRPr>
    </a:lvl3pPr>
    <a:lvl4pPr marL="1371600" algn="l" rtl="0" fontAlgn="base">
      <a:lnSpc>
        <a:spcPct val="80000"/>
      </a:lnSpc>
      <a:spcBef>
        <a:spcPct val="20000"/>
      </a:spcBef>
      <a:spcAft>
        <a:spcPct val="0"/>
      </a:spcAft>
      <a:buClr>
        <a:schemeClr val="tx2"/>
      </a:buClr>
      <a:buSzPct val="70000"/>
      <a:buFont typeface="Wingdings" pitchFamily="2" charset="2"/>
      <a:buChar char="l"/>
      <a:defRPr sz="3000" kern="1200">
        <a:solidFill>
          <a:schemeClr val="tx1"/>
        </a:solidFill>
        <a:latin typeface="Arial" charset="0"/>
        <a:ea typeface="+mn-ea"/>
        <a:cs typeface="+mn-cs"/>
      </a:defRPr>
    </a:lvl4pPr>
    <a:lvl5pPr marL="1828800" algn="l" rtl="0" fontAlgn="base">
      <a:lnSpc>
        <a:spcPct val="80000"/>
      </a:lnSpc>
      <a:spcBef>
        <a:spcPct val="20000"/>
      </a:spcBef>
      <a:spcAft>
        <a:spcPct val="0"/>
      </a:spcAft>
      <a:buClr>
        <a:schemeClr val="tx2"/>
      </a:buClr>
      <a:buSzPct val="70000"/>
      <a:buFont typeface="Wingdings" pitchFamily="2" charset="2"/>
      <a:buChar char="l"/>
      <a:defRPr sz="3000" kern="1200">
        <a:solidFill>
          <a:schemeClr val="tx1"/>
        </a:solidFill>
        <a:latin typeface="Arial" charset="0"/>
        <a:ea typeface="+mn-ea"/>
        <a:cs typeface="+mn-cs"/>
      </a:defRPr>
    </a:lvl5pPr>
    <a:lvl6pPr marL="2286000" algn="l" defTabSz="914400" rtl="0" eaLnBrk="1" latinLnBrk="0" hangingPunct="1">
      <a:defRPr sz="3000" kern="1200">
        <a:solidFill>
          <a:schemeClr val="tx1"/>
        </a:solidFill>
        <a:latin typeface="Arial" charset="0"/>
        <a:ea typeface="+mn-ea"/>
        <a:cs typeface="+mn-cs"/>
      </a:defRPr>
    </a:lvl6pPr>
    <a:lvl7pPr marL="2743200" algn="l" defTabSz="914400" rtl="0" eaLnBrk="1" latinLnBrk="0" hangingPunct="1">
      <a:defRPr sz="3000" kern="1200">
        <a:solidFill>
          <a:schemeClr val="tx1"/>
        </a:solidFill>
        <a:latin typeface="Arial" charset="0"/>
        <a:ea typeface="+mn-ea"/>
        <a:cs typeface="+mn-cs"/>
      </a:defRPr>
    </a:lvl7pPr>
    <a:lvl8pPr marL="3200400" algn="l" defTabSz="914400" rtl="0" eaLnBrk="1" latinLnBrk="0" hangingPunct="1">
      <a:defRPr sz="3000" kern="1200">
        <a:solidFill>
          <a:schemeClr val="tx1"/>
        </a:solidFill>
        <a:latin typeface="Arial" charset="0"/>
        <a:ea typeface="+mn-ea"/>
        <a:cs typeface="+mn-cs"/>
      </a:defRPr>
    </a:lvl8pPr>
    <a:lvl9pPr marL="3657600" algn="l" defTabSz="914400" rtl="0" eaLnBrk="1" latinLnBrk="0" hangingPunct="1">
      <a:defRPr sz="3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00"/>
    <a:srgbClr val="339933"/>
    <a:srgbClr val="00CC00"/>
    <a:srgbClr val="0000FF"/>
    <a:srgbClr val="CC0000"/>
    <a:srgbClr val="FF66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79560" autoAdjust="0"/>
  </p:normalViewPr>
  <p:slideViewPr>
    <p:cSldViewPr>
      <p:cViewPr varScale="1">
        <p:scale>
          <a:sx n="63" d="100"/>
          <a:sy n="63" d="100"/>
        </p:scale>
        <p:origin x="1370" y="3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defTabSz="930275">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defTabSz="930275">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lnSpc>
                <a:spcPct val="100000"/>
              </a:lnSpc>
              <a:spcBef>
                <a:spcPct val="0"/>
              </a:spcBef>
              <a:buClrTx/>
              <a:buSzTx/>
              <a:buFontTx/>
              <a:buNone/>
              <a:defRPr sz="1200" smtClean="0">
                <a:latin typeface="Times New Roman" pitchFamily="18" charset="0"/>
              </a:defRPr>
            </a:lvl1pPr>
          </a:lstStyle>
          <a:p>
            <a:pPr>
              <a:defRPr/>
            </a:pPr>
            <a:fld id="{A5D5BD8B-5893-4607-93CC-75BB6FFE832B}" type="slidenum">
              <a:rPr lang="en-US"/>
              <a:pPr>
                <a:defRPr/>
              </a:pPr>
              <a:t>‹#›</a:t>
            </a:fld>
            <a:endParaRPr lang="en-US"/>
          </a:p>
        </p:txBody>
      </p:sp>
    </p:spTree>
    <p:extLst>
      <p:ext uri="{BB962C8B-B14F-4D97-AF65-F5344CB8AC3E}">
        <p14:creationId xmlns:p14="http://schemas.microsoft.com/office/powerpoint/2010/main" val="3863531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defTabSz="912813">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p:spPr>
      </p:sp>
      <p:sp>
        <p:nvSpPr>
          <p:cNvPr id="51205" name="Rectangle 5"/>
          <p:cNvSpPr>
            <a:spLocks noGrp="1" noChangeArrowheads="1"/>
          </p:cNvSpPr>
          <p:nvPr>
            <p:ph type="body" sz="quarter" idx="3"/>
          </p:nvPr>
        </p:nvSpPr>
        <p:spPr bwMode="auto">
          <a:xfrm>
            <a:off x="697869" y="4410075"/>
            <a:ext cx="5589263"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defTabSz="912813">
              <a:lnSpc>
                <a:spcPct val="100000"/>
              </a:lnSpc>
              <a:spcBef>
                <a:spcPct val="0"/>
              </a:spcBef>
              <a:buClrTx/>
              <a:buSzTx/>
              <a:buFontTx/>
              <a:buNone/>
              <a:defRPr sz="1200" smtClean="0">
                <a:latin typeface="Times New Roman" pitchFamily="18" charset="0"/>
              </a:defRPr>
            </a:lvl1pPr>
          </a:lstStyle>
          <a:p>
            <a:pPr>
              <a:defRPr/>
            </a:pPr>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lnSpc>
                <a:spcPct val="100000"/>
              </a:lnSpc>
              <a:spcBef>
                <a:spcPct val="0"/>
              </a:spcBef>
              <a:buClrTx/>
              <a:buSzTx/>
              <a:buFontTx/>
              <a:buNone/>
              <a:defRPr sz="1200" smtClean="0">
                <a:latin typeface="Times New Roman" pitchFamily="18" charset="0"/>
              </a:defRPr>
            </a:lvl1pPr>
          </a:lstStyle>
          <a:p>
            <a:pPr>
              <a:defRPr/>
            </a:pPr>
            <a:fld id="{CEAEEDDC-6D80-46D9-A6A5-A51DCC46CF3F}" type="slidenum">
              <a:rPr lang="en-US"/>
              <a:pPr>
                <a:defRPr/>
              </a:pPr>
              <a:t>‹#›</a:t>
            </a:fld>
            <a:endParaRPr lang="en-US"/>
          </a:p>
        </p:txBody>
      </p:sp>
    </p:spTree>
    <p:extLst>
      <p:ext uri="{BB962C8B-B14F-4D97-AF65-F5344CB8AC3E}">
        <p14:creationId xmlns:p14="http://schemas.microsoft.com/office/powerpoint/2010/main" val="18872957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4CB0857-8707-46D2-B7AE-F3352766A1D9}" type="slidenum">
              <a:rPr lang="en-US"/>
              <a:pPr/>
              <a:t>1</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buFontTx/>
              <a:buChar char="•"/>
            </a:pPr>
            <a:endParaRPr lang="en-US" dirty="0"/>
          </a:p>
        </p:txBody>
      </p:sp>
    </p:spTree>
    <p:extLst>
      <p:ext uri="{BB962C8B-B14F-4D97-AF65-F5344CB8AC3E}">
        <p14:creationId xmlns:p14="http://schemas.microsoft.com/office/powerpoint/2010/main" val="33918230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D5392F55-733C-F14E-9C78-9E5490B61C69}" type="slidenum">
              <a:rPr lang="en-US" sz="1200">
                <a:latin typeface="Arial" charset="0"/>
              </a:rPr>
              <a:pPr/>
              <a:t>15</a:t>
            </a:fld>
            <a:endParaRPr lang="en-US" sz="1200">
              <a:latin typeface="Arial" charset="0"/>
            </a:endParaRPr>
          </a:p>
        </p:txBody>
      </p:sp>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r>
              <a:rPr lang="en-US" dirty="0">
                <a:ea typeface="ＭＳ Ｐゴシック" charset="0"/>
              </a:rPr>
              <a:t>RR is a</a:t>
            </a:r>
            <a:r>
              <a:rPr lang="en-US" baseline="0" dirty="0">
                <a:ea typeface="ＭＳ Ｐゴシック" charset="0"/>
              </a:rPr>
              <a:t> more natural, intuitive measure.  OR is always farther from 1 than RR unless both are 1.</a:t>
            </a:r>
          </a:p>
          <a:p>
            <a:endParaRPr lang="en-US" baseline="0" dirty="0">
              <a:ea typeface="ＭＳ Ｐゴシック"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ea typeface="ＭＳ Ｐゴシック" charset="0"/>
              </a:rPr>
              <a:t>Schulman et al.  The Effect of Race and Sex on</a:t>
            </a:r>
            <a:r>
              <a:rPr lang="en-US" baseline="0" dirty="0">
                <a:ea typeface="ＭＳ Ｐゴシック" charset="0"/>
              </a:rPr>
              <a:t> Physicians’ Recommendation for Cardiac Catheterization.  N </a:t>
            </a:r>
            <a:r>
              <a:rPr lang="en-US" baseline="0" dirty="0" err="1">
                <a:ea typeface="ＭＳ Ｐゴシック" charset="0"/>
              </a:rPr>
              <a:t>Engl</a:t>
            </a:r>
            <a:r>
              <a:rPr lang="en-US" baseline="0" dirty="0">
                <a:ea typeface="ＭＳ Ｐゴシック" charset="0"/>
              </a:rPr>
              <a:t> J Med 1999; 340:618-626.</a:t>
            </a:r>
            <a:endParaRPr lang="en-US" dirty="0">
              <a:ea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45F359E9-687A-B94E-8532-6C7B066D451C}" type="slidenum">
              <a:rPr lang="en-US" sz="1200">
                <a:latin typeface="Arial" charset="0"/>
              </a:rPr>
              <a:pPr/>
              <a:t>17</a:t>
            </a:fld>
            <a:endParaRPr lang="en-US" sz="1200">
              <a:latin typeface="Arial" charset="0"/>
            </a:endParaRPr>
          </a:p>
        </p:txBody>
      </p:sp>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r>
              <a:rPr lang="en-US" dirty="0">
                <a:ea typeface="ＭＳ Ｐゴシック" charset="0"/>
              </a:rPr>
              <a:t>-Risk Difference = Absolute</a:t>
            </a:r>
            <a:r>
              <a:rPr lang="en-US" baseline="0" dirty="0">
                <a:ea typeface="ＭＳ Ｐゴシック" charset="0"/>
              </a:rPr>
              <a:t> Risk Reduction (ARR)  For treatments: 1/ARR = Number Needed To Treat (NNT) to prevent 1 bad outcome</a:t>
            </a:r>
            <a:endParaRPr lang="en-US" dirty="0">
              <a:ea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cohort study the risk</a:t>
            </a:r>
            <a:r>
              <a:rPr lang="en-US" baseline="0" dirty="0"/>
              <a:t> is also called the cumulative hazard, so the RR could also be called the “relative cumulative hazard”(ugh).</a:t>
            </a:r>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18</a:t>
            </a:fld>
            <a:endParaRPr lang="en-US"/>
          </a:p>
        </p:txBody>
      </p:sp>
    </p:spTree>
    <p:extLst>
      <p:ext uri="{BB962C8B-B14F-4D97-AF65-F5344CB8AC3E}">
        <p14:creationId xmlns:p14="http://schemas.microsoft.com/office/powerpoint/2010/main" val="42216622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19</a:t>
            </a:fld>
            <a:endParaRPr lang="en-US"/>
          </a:p>
        </p:txBody>
      </p:sp>
    </p:spTree>
    <p:extLst>
      <p:ext uri="{BB962C8B-B14F-4D97-AF65-F5344CB8AC3E}">
        <p14:creationId xmlns:p14="http://schemas.microsoft.com/office/powerpoint/2010/main" val="5151666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21</a:t>
            </a:fld>
            <a:endParaRPr lang="en-US"/>
          </a:p>
        </p:txBody>
      </p:sp>
    </p:spTree>
    <p:extLst>
      <p:ext uri="{BB962C8B-B14F-4D97-AF65-F5344CB8AC3E}">
        <p14:creationId xmlns:p14="http://schemas.microsoft.com/office/powerpoint/2010/main" val="8071410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45F359E9-687A-B94E-8532-6C7B066D451C}" type="slidenum">
              <a:rPr lang="en-US" sz="1200">
                <a:latin typeface="Arial" charset="0"/>
              </a:rPr>
              <a:pPr/>
              <a:t>22</a:t>
            </a:fld>
            <a:endParaRPr lang="en-US" sz="1200">
              <a:latin typeface="Arial" charset="0"/>
            </a:endParaRPr>
          </a:p>
        </p:txBody>
      </p:sp>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ＭＳ Ｐゴシック" charset="0"/>
            </a:endParaRPr>
          </a:p>
        </p:txBody>
      </p:sp>
    </p:spTree>
    <p:extLst>
      <p:ext uri="{BB962C8B-B14F-4D97-AF65-F5344CB8AC3E}">
        <p14:creationId xmlns:p14="http://schemas.microsoft.com/office/powerpoint/2010/main" val="42859588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t>
            </a:r>
            <a:r>
              <a:rPr lang="en-US" baseline="0" dirty="0"/>
              <a:t> was taught that the R &lt; U in 75%</a:t>
            </a:r>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23</a:t>
            </a:fld>
            <a:endParaRPr lang="en-US"/>
          </a:p>
        </p:txBody>
      </p:sp>
    </p:spTree>
    <p:extLst>
      <p:ext uri="{BB962C8B-B14F-4D97-AF65-F5344CB8AC3E}">
        <p14:creationId xmlns:p14="http://schemas.microsoft.com/office/powerpoint/2010/main" val="36972559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24</a:t>
            </a:fld>
            <a:endParaRPr lang="en-US"/>
          </a:p>
        </p:txBody>
      </p:sp>
    </p:spTree>
    <p:extLst>
      <p:ext uri="{BB962C8B-B14F-4D97-AF65-F5344CB8AC3E}">
        <p14:creationId xmlns:p14="http://schemas.microsoft.com/office/powerpoint/2010/main" val="25758976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27</a:t>
            </a:fld>
            <a:endParaRPr lang="en-US"/>
          </a:p>
        </p:txBody>
      </p:sp>
    </p:spTree>
    <p:extLst>
      <p:ext uri="{BB962C8B-B14F-4D97-AF65-F5344CB8AC3E}">
        <p14:creationId xmlns:p14="http://schemas.microsoft.com/office/powerpoint/2010/main" val="11906767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28</a:t>
            </a:fld>
            <a:endParaRPr lang="en-US"/>
          </a:p>
        </p:txBody>
      </p:sp>
    </p:spTree>
    <p:extLst>
      <p:ext uri="{BB962C8B-B14F-4D97-AF65-F5344CB8AC3E}">
        <p14:creationId xmlns:p14="http://schemas.microsoft.com/office/powerpoint/2010/main" val="1809821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3</a:t>
            </a:fld>
            <a:endParaRPr lang="en-US"/>
          </a:p>
        </p:txBody>
      </p:sp>
    </p:spTree>
    <p:extLst>
      <p:ext uri="{BB962C8B-B14F-4D97-AF65-F5344CB8AC3E}">
        <p14:creationId xmlns:p14="http://schemas.microsoft.com/office/powerpoint/2010/main" val="31322278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29</a:t>
            </a:fld>
            <a:endParaRPr lang="en-US"/>
          </a:p>
        </p:txBody>
      </p:sp>
    </p:spTree>
    <p:extLst>
      <p:ext uri="{BB962C8B-B14F-4D97-AF65-F5344CB8AC3E}">
        <p14:creationId xmlns:p14="http://schemas.microsoft.com/office/powerpoint/2010/main" val="39605122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30</a:t>
            </a:fld>
            <a:endParaRPr lang="en-US"/>
          </a:p>
        </p:txBody>
      </p:sp>
    </p:spTree>
    <p:extLst>
      <p:ext uri="{BB962C8B-B14F-4D97-AF65-F5344CB8AC3E}">
        <p14:creationId xmlns:p14="http://schemas.microsoft.com/office/powerpoint/2010/main" val="42360961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to add this sentence to website.</a:t>
            </a:r>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31</a:t>
            </a:fld>
            <a:endParaRPr lang="en-US"/>
          </a:p>
        </p:txBody>
      </p:sp>
    </p:spTree>
    <p:extLst>
      <p:ext uri="{BB962C8B-B14F-4D97-AF65-F5344CB8AC3E}">
        <p14:creationId xmlns:p14="http://schemas.microsoft.com/office/powerpoint/2010/main" val="42419513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33</a:t>
            </a:fld>
            <a:endParaRPr lang="en-US"/>
          </a:p>
        </p:txBody>
      </p:sp>
    </p:spTree>
    <p:extLst>
      <p:ext uri="{BB962C8B-B14F-4D97-AF65-F5344CB8AC3E}">
        <p14:creationId xmlns:p14="http://schemas.microsoft.com/office/powerpoint/2010/main" val="41455133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lvl1pPr defTabSz="919163">
              <a:defRPr sz="1200">
                <a:solidFill>
                  <a:schemeClr val="tx1"/>
                </a:solidFill>
                <a:latin typeface="Arial" charset="0"/>
                <a:ea typeface="ＭＳ Ｐゴシック" charset="0"/>
                <a:cs typeface="ＭＳ Ｐゴシック" charset="0"/>
              </a:defRPr>
            </a:lvl1pPr>
            <a:lvl2pPr marL="742950" indent="-285750" defTabSz="919163">
              <a:defRPr sz="1200">
                <a:solidFill>
                  <a:schemeClr val="tx1"/>
                </a:solidFill>
                <a:latin typeface="Arial" charset="0"/>
                <a:ea typeface="ＭＳ Ｐゴシック" charset="0"/>
              </a:defRPr>
            </a:lvl2pPr>
            <a:lvl3pPr marL="1143000" indent="-228600" defTabSz="919163">
              <a:defRPr sz="1200">
                <a:solidFill>
                  <a:schemeClr val="tx1"/>
                </a:solidFill>
                <a:latin typeface="Arial" charset="0"/>
                <a:ea typeface="ＭＳ Ｐゴシック" charset="0"/>
              </a:defRPr>
            </a:lvl3pPr>
            <a:lvl4pPr marL="1600200" indent="-228600" defTabSz="919163">
              <a:defRPr sz="1200">
                <a:solidFill>
                  <a:schemeClr val="tx1"/>
                </a:solidFill>
                <a:latin typeface="Arial" charset="0"/>
                <a:ea typeface="ＭＳ Ｐゴシック" charset="0"/>
              </a:defRPr>
            </a:lvl4pPr>
            <a:lvl5pPr marL="2057400" indent="-228600" defTabSz="919163">
              <a:defRPr sz="1200">
                <a:solidFill>
                  <a:schemeClr val="tx1"/>
                </a:solidFill>
                <a:latin typeface="Arial" charset="0"/>
                <a:ea typeface="ＭＳ Ｐゴシック" charset="0"/>
              </a:defRPr>
            </a:lvl5pPr>
            <a:lvl6pPr marL="2514600" indent="-228600" defTabSz="919163" eaLnBrk="0" fontAlgn="base" hangingPunct="0">
              <a:spcBef>
                <a:spcPct val="30000"/>
              </a:spcBef>
              <a:spcAft>
                <a:spcPct val="0"/>
              </a:spcAft>
              <a:defRPr sz="1200">
                <a:solidFill>
                  <a:schemeClr val="tx1"/>
                </a:solidFill>
                <a:latin typeface="Arial" charset="0"/>
                <a:ea typeface="ＭＳ Ｐゴシック" charset="0"/>
              </a:defRPr>
            </a:lvl6pPr>
            <a:lvl7pPr marL="2971800" indent="-228600" defTabSz="919163" eaLnBrk="0" fontAlgn="base" hangingPunct="0">
              <a:spcBef>
                <a:spcPct val="30000"/>
              </a:spcBef>
              <a:spcAft>
                <a:spcPct val="0"/>
              </a:spcAft>
              <a:defRPr sz="1200">
                <a:solidFill>
                  <a:schemeClr val="tx1"/>
                </a:solidFill>
                <a:latin typeface="Arial" charset="0"/>
                <a:ea typeface="ＭＳ Ｐゴシック" charset="0"/>
              </a:defRPr>
            </a:lvl7pPr>
            <a:lvl8pPr marL="3429000" indent="-228600" defTabSz="919163" eaLnBrk="0" fontAlgn="base" hangingPunct="0">
              <a:spcBef>
                <a:spcPct val="30000"/>
              </a:spcBef>
              <a:spcAft>
                <a:spcPct val="0"/>
              </a:spcAft>
              <a:defRPr sz="1200">
                <a:solidFill>
                  <a:schemeClr val="tx1"/>
                </a:solidFill>
                <a:latin typeface="Arial" charset="0"/>
                <a:ea typeface="ＭＳ Ｐゴシック" charset="0"/>
              </a:defRPr>
            </a:lvl8pPr>
            <a:lvl9pPr marL="3886200" indent="-228600" defTabSz="919163" eaLnBrk="0" fontAlgn="base" hangingPunct="0">
              <a:spcBef>
                <a:spcPct val="30000"/>
              </a:spcBef>
              <a:spcAft>
                <a:spcPct val="0"/>
              </a:spcAft>
              <a:defRPr sz="1200">
                <a:solidFill>
                  <a:schemeClr val="tx1"/>
                </a:solidFill>
                <a:latin typeface="Arial" charset="0"/>
                <a:ea typeface="ＭＳ Ｐゴシック" charset="0"/>
              </a:defRPr>
            </a:lvl9pPr>
          </a:lstStyle>
          <a:p>
            <a:fld id="{FE36B6EB-611E-EA4E-9B17-640766896C63}" type="slidenum">
              <a:rPr lang="en-US">
                <a:latin typeface="Times New Roman" charset="0"/>
              </a:rPr>
              <a:pPr/>
              <a:t>34</a:t>
            </a:fld>
            <a:endParaRPr lang="en-US">
              <a:latin typeface="Times New Roman" charset="0"/>
            </a:endParaRPr>
          </a:p>
        </p:txBody>
      </p:sp>
      <p:sp>
        <p:nvSpPr>
          <p:cNvPr id="6041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a:lstStyle/>
          <a:p>
            <a:pPr eaLnBrk="1" hangingPunct="1">
              <a:defRPr/>
            </a:pPr>
            <a:endParaRPr lang="en-US">
              <a:latin typeface="Times New Roman" charset="0"/>
            </a:endParaRPr>
          </a:p>
        </p:txBody>
      </p:sp>
    </p:spTree>
    <p:extLst>
      <p:ext uri="{BB962C8B-B14F-4D97-AF65-F5344CB8AC3E}">
        <p14:creationId xmlns:p14="http://schemas.microsoft.com/office/powerpoint/2010/main" val="9793095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a:solidFill>
                  <a:schemeClr val="tx1"/>
                </a:solidFill>
                <a:latin typeface="Times New Roman" pitchFamily="18" charset="0"/>
                <a:ea typeface="+mn-ea"/>
                <a:cs typeface="+mn-cs"/>
              </a:rPr>
              <a:t>As </a:t>
            </a:r>
            <a:r>
              <a:rPr lang="en-US" sz="1200" i="1" kern="1200" dirty="0">
                <a:solidFill>
                  <a:schemeClr val="tx1"/>
                </a:solidFill>
                <a:latin typeface="Times New Roman" pitchFamily="18" charset="0"/>
                <a:ea typeface="+mn-ea"/>
                <a:cs typeface="+mn-cs"/>
              </a:rPr>
              <a:t>n → ∞, the mean </a:t>
            </a:r>
            <a:r>
              <a:rPr lang="en-US" sz="1200" b="1" i="1" kern="1200" baseline="0" dirty="0" err="1">
                <a:solidFill>
                  <a:schemeClr val="tx1"/>
                </a:solidFill>
                <a:latin typeface="Times New Roman" pitchFamily="18" charset="0"/>
                <a:ea typeface="+mn-ea"/>
                <a:cs typeface="+mn-cs"/>
              </a:rPr>
              <a:t>X</a:t>
            </a:r>
            <a:r>
              <a:rPr lang="en-US" sz="1200" b="1" i="1" u="none" kern="1200" baseline="-25000" dirty="0" err="1">
                <a:solidFill>
                  <a:schemeClr val="tx1"/>
                </a:solidFill>
                <a:latin typeface="Times New Roman" pitchFamily="18" charset="0"/>
                <a:ea typeface="+mn-ea"/>
                <a:cs typeface="+mn-cs"/>
              </a:rPr>
              <a:t>n</a:t>
            </a:r>
            <a:r>
              <a:rPr lang="en-US" sz="1200" b="1" i="1" u="none" kern="1200" baseline="-25000" dirty="0">
                <a:solidFill>
                  <a:schemeClr val="tx1"/>
                </a:solidFill>
                <a:latin typeface="Times New Roman" pitchFamily="18" charset="0"/>
                <a:ea typeface="+mn-ea"/>
                <a:cs typeface="+mn-cs"/>
              </a:rPr>
              <a:t> </a:t>
            </a:r>
            <a:r>
              <a:rPr lang="en-US" sz="1200" i="1" kern="1200" dirty="0">
                <a:solidFill>
                  <a:schemeClr val="tx1"/>
                </a:solidFill>
                <a:latin typeface="Times New Roman" pitchFamily="18" charset="0"/>
                <a:ea typeface="+mn-ea"/>
                <a:cs typeface="+mn-cs"/>
              </a:rPr>
              <a:t>of n independent identically distributed variables</a:t>
            </a:r>
            <a:r>
              <a:rPr lang="en-US" sz="1200" i="1" u="none" kern="1200" baseline="-25000" dirty="0">
                <a:solidFill>
                  <a:schemeClr val="tx1"/>
                </a:solidFill>
                <a:latin typeface="Times New Roman" pitchFamily="18" charset="0"/>
                <a:ea typeface="+mn-ea"/>
                <a:cs typeface="+mn-cs"/>
              </a:rPr>
              <a:t>, </a:t>
            </a:r>
            <a:r>
              <a:rPr lang="en-US" sz="1200" i="1" kern="1200" baseline="0" dirty="0">
                <a:solidFill>
                  <a:schemeClr val="tx1"/>
                </a:solidFill>
                <a:latin typeface="Times New Roman" pitchFamily="18" charset="0"/>
                <a:ea typeface="+mn-ea"/>
                <a:cs typeface="+mn-cs"/>
              </a:rPr>
              <a:t>X</a:t>
            </a:r>
            <a:r>
              <a:rPr lang="en-US" sz="1200" i="1" u="none" kern="1200" baseline="-25000" dirty="0">
                <a:solidFill>
                  <a:schemeClr val="tx1"/>
                </a:solidFill>
                <a:latin typeface="Times New Roman" pitchFamily="18" charset="0"/>
                <a:ea typeface="+mn-ea"/>
                <a:cs typeface="+mn-cs"/>
              </a:rPr>
              <a:t>1, , </a:t>
            </a:r>
            <a:r>
              <a:rPr lang="en-US" sz="1200" i="1" kern="1200" baseline="0" dirty="0">
                <a:solidFill>
                  <a:schemeClr val="tx1"/>
                </a:solidFill>
                <a:latin typeface="Times New Roman" pitchFamily="18" charset="0"/>
                <a:ea typeface="+mn-ea"/>
                <a:cs typeface="+mn-cs"/>
              </a:rPr>
              <a:t>X</a:t>
            </a:r>
            <a:r>
              <a:rPr lang="en-US" sz="1200" i="1" u="none" kern="1200" baseline="-25000" dirty="0">
                <a:solidFill>
                  <a:schemeClr val="tx1"/>
                </a:solidFill>
                <a:latin typeface="Times New Roman" pitchFamily="18" charset="0"/>
                <a:ea typeface="+mn-ea"/>
                <a:cs typeface="+mn-cs"/>
              </a:rPr>
              <a:t>2…</a:t>
            </a:r>
            <a:r>
              <a:rPr lang="en-US" sz="1200" i="1" kern="1200" dirty="0">
                <a:solidFill>
                  <a:schemeClr val="tx1"/>
                </a:solidFill>
                <a:latin typeface="Times New Roman" pitchFamily="18" charset="0"/>
                <a:ea typeface="+mn-ea"/>
                <a:cs typeface="+mn-cs"/>
              </a:rPr>
              <a:t>,</a:t>
            </a:r>
            <a:r>
              <a:rPr lang="en-US" sz="1200" i="1" kern="1200" baseline="0" dirty="0">
                <a:solidFill>
                  <a:schemeClr val="tx1"/>
                </a:solidFill>
                <a:latin typeface="Times New Roman" pitchFamily="18" charset="0"/>
                <a:ea typeface="+mn-ea"/>
                <a:cs typeface="+mn-cs"/>
              </a:rPr>
              <a:t> approaches the normal distribution with mean μ and variance σ</a:t>
            </a:r>
            <a:r>
              <a:rPr lang="en-US" sz="1200" i="1" kern="1200" baseline="30000" dirty="0">
                <a:solidFill>
                  <a:schemeClr val="tx1"/>
                </a:solidFill>
                <a:latin typeface="Times New Roman" pitchFamily="18" charset="0"/>
                <a:ea typeface="+mn-ea"/>
                <a:cs typeface="+mn-cs"/>
              </a:rPr>
              <a:t>2</a:t>
            </a:r>
            <a:r>
              <a:rPr lang="en-US" sz="1200" i="1" kern="1200" baseline="0" dirty="0">
                <a:solidFill>
                  <a:schemeClr val="tx1"/>
                </a:solidFill>
                <a:latin typeface="Times New Roman" pitchFamily="18" charset="0"/>
                <a:ea typeface="+mn-ea"/>
                <a:cs typeface="+mn-cs"/>
              </a:rPr>
              <a:t>/n.</a:t>
            </a:r>
            <a:endParaRPr lang="en-US" sz="1200" i="1" kern="1200" dirty="0">
              <a:solidFill>
                <a:schemeClr val="tx1"/>
              </a:solidFill>
              <a:latin typeface="Times New Roman" pitchFamily="18" charset="0"/>
              <a:ea typeface="+mn-ea"/>
              <a:cs typeface="+mn-cs"/>
            </a:endParaRPr>
          </a:p>
          <a:p>
            <a:pPr lvl="1"/>
            <a:endParaRPr lang="en-US" sz="1200" kern="1200" dirty="0">
              <a:solidFill>
                <a:schemeClr val="tx1"/>
              </a:solidFill>
              <a:latin typeface="Times New Roman" pitchFamily="18"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35</a:t>
            </a:fld>
            <a:endParaRPr lang="en-US"/>
          </a:p>
        </p:txBody>
      </p:sp>
    </p:spTree>
    <p:extLst>
      <p:ext uri="{BB962C8B-B14F-4D97-AF65-F5344CB8AC3E}">
        <p14:creationId xmlns:p14="http://schemas.microsoft.com/office/powerpoint/2010/main" val="15679661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F5786326-E892-0F41-B779-60474436EEE5}" type="slidenum">
              <a:rPr lang="en-US" sz="1200">
                <a:latin typeface="Arial" charset="0"/>
              </a:rPr>
              <a:pPr/>
              <a:t>36</a:t>
            </a:fld>
            <a:endParaRPr lang="en-US" sz="1200">
              <a:latin typeface="Arial" charset="0"/>
            </a:endParaRPr>
          </a:p>
        </p:txBody>
      </p:sp>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ＭＳ Ｐゴシック" charset="0"/>
            </a:endParaRPr>
          </a:p>
        </p:txBody>
      </p:sp>
    </p:spTree>
    <p:extLst>
      <p:ext uri="{BB962C8B-B14F-4D97-AF65-F5344CB8AC3E}">
        <p14:creationId xmlns:p14="http://schemas.microsoft.com/office/powerpoint/2010/main" val="21802080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F5786326-E892-0F41-B779-60474436EEE5}" type="slidenum">
              <a:rPr lang="en-US" sz="1200">
                <a:latin typeface="Arial" charset="0"/>
              </a:rPr>
              <a:pPr/>
              <a:t>38</a:t>
            </a:fld>
            <a:endParaRPr lang="en-US" sz="1200">
              <a:latin typeface="Arial" charset="0"/>
            </a:endParaRPr>
          </a:p>
        </p:txBody>
      </p:sp>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ＭＳ Ｐゴシック" charset="0"/>
            </a:endParaRPr>
          </a:p>
        </p:txBody>
      </p:sp>
    </p:spTree>
    <p:extLst>
      <p:ext uri="{BB962C8B-B14F-4D97-AF65-F5344CB8AC3E}">
        <p14:creationId xmlns:p14="http://schemas.microsoft.com/office/powerpoint/2010/main" val="15816624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39</a:t>
            </a:fld>
            <a:endParaRPr lang="en-US"/>
          </a:p>
        </p:txBody>
      </p:sp>
    </p:spTree>
    <p:extLst>
      <p:ext uri="{BB962C8B-B14F-4D97-AF65-F5344CB8AC3E}">
        <p14:creationId xmlns:p14="http://schemas.microsoft.com/office/powerpoint/2010/main" val="34934195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F5786326-E892-0F41-B779-60474436EEE5}" type="slidenum">
              <a:rPr lang="en-US" sz="1200">
                <a:latin typeface="Arial" charset="0"/>
              </a:rPr>
              <a:pPr/>
              <a:t>40</a:t>
            </a:fld>
            <a:endParaRPr lang="en-US" sz="1200">
              <a:latin typeface="Arial" charset="0"/>
            </a:endParaRPr>
          </a:p>
        </p:txBody>
      </p:sp>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ＭＳ Ｐゴシック" charset="0"/>
            </a:endParaRPr>
          </a:p>
        </p:txBody>
      </p:sp>
    </p:spTree>
    <p:extLst>
      <p:ext uri="{BB962C8B-B14F-4D97-AF65-F5344CB8AC3E}">
        <p14:creationId xmlns:p14="http://schemas.microsoft.com/office/powerpoint/2010/main" val="3218309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pPr eaLnBrk="1" hangingPunct="1"/>
            <a:r>
              <a:rPr lang="en-US" dirty="0"/>
              <a:t>Brief discussion of p-values (3</a:t>
            </a:r>
            <a:r>
              <a:rPr lang="en-US" baseline="0" dirty="0"/>
              <a:t> slides)</a:t>
            </a:r>
            <a:endParaRPr lang="en-US" dirty="0"/>
          </a:p>
        </p:txBody>
      </p:sp>
      <p:sp>
        <p:nvSpPr>
          <p:cNvPr id="53252" name="Slide Number Placeholder 3"/>
          <p:cNvSpPr>
            <a:spLocks noGrp="1"/>
          </p:cNvSpPr>
          <p:nvPr>
            <p:ph type="sldNum" sz="quarter" idx="5"/>
          </p:nvPr>
        </p:nvSpPr>
        <p:spPr>
          <a:noFill/>
        </p:spPr>
        <p:txBody>
          <a:bodyPr/>
          <a:lstStyle/>
          <a:p>
            <a:fld id="{B355F53E-110C-4DB1-B8B4-FB42F6C0FEAB}" type="slidenum">
              <a:rPr lang="en-US"/>
              <a:pPr/>
              <a:t>5</a:t>
            </a:fld>
            <a:endParaRPr lang="en-US"/>
          </a:p>
        </p:txBody>
      </p:sp>
    </p:spTree>
    <p:extLst>
      <p:ext uri="{BB962C8B-B14F-4D97-AF65-F5344CB8AC3E}">
        <p14:creationId xmlns:p14="http://schemas.microsoft.com/office/powerpoint/2010/main" val="32440789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41</a:t>
            </a:fld>
            <a:endParaRPr lang="en-US"/>
          </a:p>
        </p:txBody>
      </p:sp>
    </p:spTree>
    <p:extLst>
      <p:ext uri="{BB962C8B-B14F-4D97-AF65-F5344CB8AC3E}">
        <p14:creationId xmlns:p14="http://schemas.microsoft.com/office/powerpoint/2010/main" val="13252835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42</a:t>
            </a:fld>
            <a:endParaRPr lang="en-US"/>
          </a:p>
        </p:txBody>
      </p:sp>
    </p:spTree>
    <p:extLst>
      <p:ext uri="{BB962C8B-B14F-4D97-AF65-F5344CB8AC3E}">
        <p14:creationId xmlns:p14="http://schemas.microsoft.com/office/powerpoint/2010/main" val="251200287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44</a:t>
            </a:fld>
            <a:endParaRPr lang="en-US"/>
          </a:p>
        </p:txBody>
      </p:sp>
    </p:spTree>
    <p:extLst>
      <p:ext uri="{BB962C8B-B14F-4D97-AF65-F5344CB8AC3E}">
        <p14:creationId xmlns:p14="http://schemas.microsoft.com/office/powerpoint/2010/main" val="18777741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45</a:t>
            </a:fld>
            <a:endParaRPr lang="en-US"/>
          </a:p>
        </p:txBody>
      </p:sp>
    </p:spTree>
    <p:extLst>
      <p:ext uri="{BB962C8B-B14F-4D97-AF65-F5344CB8AC3E}">
        <p14:creationId xmlns:p14="http://schemas.microsoft.com/office/powerpoint/2010/main" val="5846173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46</a:t>
            </a:fld>
            <a:endParaRPr lang="en-US"/>
          </a:p>
        </p:txBody>
      </p:sp>
    </p:spTree>
    <p:extLst>
      <p:ext uri="{BB962C8B-B14F-4D97-AF65-F5344CB8AC3E}">
        <p14:creationId xmlns:p14="http://schemas.microsoft.com/office/powerpoint/2010/main" val="9244435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47</a:t>
            </a:fld>
            <a:endParaRPr lang="en-US"/>
          </a:p>
        </p:txBody>
      </p:sp>
    </p:spTree>
    <p:extLst>
      <p:ext uri="{BB962C8B-B14F-4D97-AF65-F5344CB8AC3E}">
        <p14:creationId xmlns:p14="http://schemas.microsoft.com/office/powerpoint/2010/main" val="38631105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to add this sentence to website.</a:t>
            </a:r>
          </a:p>
        </p:txBody>
      </p:sp>
      <p:sp>
        <p:nvSpPr>
          <p:cNvPr id="4" name="Slide Number Placeholder 3"/>
          <p:cNvSpPr>
            <a:spLocks noGrp="1"/>
          </p:cNvSpPr>
          <p:nvPr>
            <p:ph type="sldNum" sz="quarter" idx="10"/>
          </p:nvPr>
        </p:nvSpPr>
        <p:spPr/>
        <p:txBody>
          <a:bodyPr/>
          <a:lstStyle/>
          <a:p>
            <a:pPr>
              <a:defRPr/>
            </a:pPr>
            <a:fld id="{CEAEEDDC-6D80-46D9-A6A5-A51DCC46CF3F}" type="slidenum">
              <a:rPr lang="en-US" smtClean="0"/>
              <a:pPr>
                <a:defRPr/>
              </a:pPr>
              <a:t>48</a:t>
            </a:fld>
            <a:endParaRPr lang="en-US"/>
          </a:p>
        </p:txBody>
      </p:sp>
    </p:spTree>
    <p:extLst>
      <p:ext uri="{BB962C8B-B14F-4D97-AF65-F5344CB8AC3E}">
        <p14:creationId xmlns:p14="http://schemas.microsoft.com/office/powerpoint/2010/main" val="390640045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eaLnBrk="1" hangingPunct="1"/>
            <a:endParaRPr lang="en-US" dirty="0"/>
          </a:p>
        </p:txBody>
      </p:sp>
      <p:sp>
        <p:nvSpPr>
          <p:cNvPr id="61444" name="Slide Number Placeholder 3"/>
          <p:cNvSpPr>
            <a:spLocks noGrp="1"/>
          </p:cNvSpPr>
          <p:nvPr>
            <p:ph type="sldNum" sz="quarter" idx="5"/>
          </p:nvPr>
        </p:nvSpPr>
        <p:spPr>
          <a:noFill/>
        </p:spPr>
        <p:txBody>
          <a:bodyPr/>
          <a:lstStyle/>
          <a:p>
            <a:fld id="{2FA7DCA3-687E-477C-BFC0-252B2B3CF441}" type="slidenum">
              <a:rPr lang="en-US"/>
              <a:pPr/>
              <a:t>50</a:t>
            </a:fld>
            <a:endParaRPr lang="en-US"/>
          </a:p>
        </p:txBody>
      </p:sp>
    </p:spTree>
    <p:extLst>
      <p:ext uri="{BB962C8B-B14F-4D97-AF65-F5344CB8AC3E}">
        <p14:creationId xmlns:p14="http://schemas.microsoft.com/office/powerpoint/2010/main" val="42706782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eaLnBrk="1" hangingPunct="1"/>
            <a:endParaRPr lang="en-US" dirty="0"/>
          </a:p>
        </p:txBody>
      </p:sp>
      <p:sp>
        <p:nvSpPr>
          <p:cNvPr id="61444" name="Slide Number Placeholder 3"/>
          <p:cNvSpPr>
            <a:spLocks noGrp="1"/>
          </p:cNvSpPr>
          <p:nvPr>
            <p:ph type="sldNum" sz="quarter" idx="5"/>
          </p:nvPr>
        </p:nvSpPr>
        <p:spPr>
          <a:noFill/>
        </p:spPr>
        <p:txBody>
          <a:bodyPr/>
          <a:lstStyle/>
          <a:p>
            <a:fld id="{2FA7DCA3-687E-477C-BFC0-252B2B3CF441}" type="slidenum">
              <a:rPr lang="en-US"/>
              <a:pPr/>
              <a:t>51</a:t>
            </a:fld>
            <a:endParaRPr lang="en-US"/>
          </a:p>
        </p:txBody>
      </p:sp>
    </p:spTree>
    <p:extLst>
      <p:ext uri="{BB962C8B-B14F-4D97-AF65-F5344CB8AC3E}">
        <p14:creationId xmlns:p14="http://schemas.microsoft.com/office/powerpoint/2010/main" val="41772433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eaLnBrk="1" hangingPunct="1"/>
            <a:endParaRPr lang="en-US" dirty="0"/>
          </a:p>
        </p:txBody>
      </p:sp>
      <p:sp>
        <p:nvSpPr>
          <p:cNvPr id="61444" name="Slide Number Placeholder 3"/>
          <p:cNvSpPr>
            <a:spLocks noGrp="1"/>
          </p:cNvSpPr>
          <p:nvPr>
            <p:ph type="sldNum" sz="quarter" idx="5"/>
          </p:nvPr>
        </p:nvSpPr>
        <p:spPr>
          <a:noFill/>
        </p:spPr>
        <p:txBody>
          <a:bodyPr/>
          <a:lstStyle/>
          <a:p>
            <a:fld id="{2FA7DCA3-687E-477C-BFC0-252B2B3CF441}" type="slidenum">
              <a:rPr lang="en-US"/>
              <a:pPr/>
              <a:t>52</a:t>
            </a:fld>
            <a:endParaRPr lang="en-US"/>
          </a:p>
        </p:txBody>
      </p:sp>
    </p:spTree>
    <p:extLst>
      <p:ext uri="{BB962C8B-B14F-4D97-AF65-F5344CB8AC3E}">
        <p14:creationId xmlns:p14="http://schemas.microsoft.com/office/powerpoint/2010/main" val="3527212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pPr eaLnBrk="1" hangingPunct="1"/>
            <a:endParaRPr lang="en-US" dirty="0"/>
          </a:p>
        </p:txBody>
      </p:sp>
      <p:sp>
        <p:nvSpPr>
          <p:cNvPr id="54276" name="Slide Number Placeholder 3"/>
          <p:cNvSpPr>
            <a:spLocks noGrp="1"/>
          </p:cNvSpPr>
          <p:nvPr>
            <p:ph type="sldNum" sz="quarter" idx="5"/>
          </p:nvPr>
        </p:nvSpPr>
        <p:spPr>
          <a:noFill/>
        </p:spPr>
        <p:txBody>
          <a:bodyPr/>
          <a:lstStyle/>
          <a:p>
            <a:fld id="{BB594661-545B-4968-BACA-1D4302057ADB}" type="slidenum">
              <a:rPr lang="en-US"/>
              <a:pPr/>
              <a:t>7</a:t>
            </a:fld>
            <a:endParaRPr lang="en-US"/>
          </a:p>
        </p:txBody>
      </p:sp>
    </p:spTree>
    <p:extLst>
      <p:ext uri="{BB962C8B-B14F-4D97-AF65-F5344CB8AC3E}">
        <p14:creationId xmlns:p14="http://schemas.microsoft.com/office/powerpoint/2010/main" val="38425719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a:t>We are not going to get into the arcane calculations,</a:t>
            </a:r>
            <a:r>
              <a:rPr lang="en-US" baseline="0" dirty="0"/>
              <a:t> like exact test </a:t>
            </a:r>
            <a:r>
              <a:rPr lang="en-US" baseline="0" dirty="0" err="1"/>
              <a:t>vs</a:t>
            </a:r>
            <a:r>
              <a:rPr lang="en-US" baseline="0" dirty="0"/>
              <a:t> Chi-squared or, more generally, parametric </a:t>
            </a:r>
            <a:r>
              <a:rPr lang="en-US" baseline="0" dirty="0" err="1"/>
              <a:t>vs</a:t>
            </a:r>
            <a:r>
              <a:rPr lang="en-US" baseline="0" dirty="0"/>
              <a:t> non-parametric.</a:t>
            </a:r>
            <a:endParaRPr lang="en-US" dirty="0"/>
          </a:p>
          <a:p>
            <a:pPr eaLnBrk="1" hangingPunct="1"/>
            <a:endParaRPr lang="en-US" dirty="0"/>
          </a:p>
        </p:txBody>
      </p:sp>
      <p:sp>
        <p:nvSpPr>
          <p:cNvPr id="61444" name="Slide Number Placeholder 3"/>
          <p:cNvSpPr>
            <a:spLocks noGrp="1"/>
          </p:cNvSpPr>
          <p:nvPr>
            <p:ph type="sldNum" sz="quarter" idx="5"/>
          </p:nvPr>
        </p:nvSpPr>
        <p:spPr>
          <a:noFill/>
        </p:spPr>
        <p:txBody>
          <a:bodyPr/>
          <a:lstStyle/>
          <a:p>
            <a:fld id="{2FA7DCA3-687E-477C-BFC0-252B2B3CF441}" type="slidenum">
              <a:rPr lang="en-US"/>
              <a:pPr/>
              <a:t>53</a:t>
            </a:fld>
            <a:endParaRPr lang="en-US"/>
          </a:p>
        </p:txBody>
      </p:sp>
    </p:spTree>
    <p:extLst>
      <p:ext uri="{BB962C8B-B14F-4D97-AF65-F5344CB8AC3E}">
        <p14:creationId xmlns:p14="http://schemas.microsoft.com/office/powerpoint/2010/main" val="398000433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57</a:t>
            </a:fld>
            <a:endParaRPr lang="en-US"/>
          </a:p>
        </p:txBody>
      </p:sp>
    </p:spTree>
    <p:extLst>
      <p:ext uri="{BB962C8B-B14F-4D97-AF65-F5344CB8AC3E}">
        <p14:creationId xmlns:p14="http://schemas.microsoft.com/office/powerpoint/2010/main" val="1486563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pPr eaLnBrk="1" hangingPunct="1"/>
            <a:r>
              <a:rPr lang="en-US" dirty="0"/>
              <a:t>Just set alpha</a:t>
            </a:r>
            <a:r>
              <a:rPr lang="en-US" baseline="0" dirty="0"/>
              <a:t> = 0.05  This means that you will consider a P-value &lt; 0.05 statistically  significant.</a:t>
            </a:r>
            <a:endParaRPr lang="en-US" dirty="0"/>
          </a:p>
        </p:txBody>
      </p:sp>
      <p:sp>
        <p:nvSpPr>
          <p:cNvPr id="53252" name="Slide Number Placeholder 3"/>
          <p:cNvSpPr>
            <a:spLocks noGrp="1"/>
          </p:cNvSpPr>
          <p:nvPr>
            <p:ph type="sldNum" sz="quarter" idx="5"/>
          </p:nvPr>
        </p:nvSpPr>
        <p:spPr>
          <a:noFill/>
        </p:spPr>
        <p:txBody>
          <a:bodyPr/>
          <a:lstStyle/>
          <a:p>
            <a:fld id="{B355F53E-110C-4DB1-B8B4-FB42F6C0FEAB}" type="slidenum">
              <a:rPr lang="en-US"/>
              <a:pPr/>
              <a:t>8</a:t>
            </a:fld>
            <a:endParaRPr lang="en-US"/>
          </a:p>
        </p:txBody>
      </p:sp>
    </p:spTree>
    <p:extLst>
      <p:ext uri="{BB962C8B-B14F-4D97-AF65-F5344CB8AC3E}">
        <p14:creationId xmlns:p14="http://schemas.microsoft.com/office/powerpoint/2010/main" val="2837065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pPr eaLnBrk="1" hangingPunct="1"/>
            <a:endParaRPr lang="en-US" dirty="0"/>
          </a:p>
        </p:txBody>
      </p:sp>
      <p:sp>
        <p:nvSpPr>
          <p:cNvPr id="46084" name="Slide Number Placeholder 3"/>
          <p:cNvSpPr>
            <a:spLocks noGrp="1"/>
          </p:cNvSpPr>
          <p:nvPr>
            <p:ph type="sldNum" sz="quarter" idx="5"/>
          </p:nvPr>
        </p:nvSpPr>
        <p:spPr>
          <a:noFill/>
        </p:spPr>
        <p:txBody>
          <a:bodyPr/>
          <a:lstStyle/>
          <a:p>
            <a:fld id="{863E63F1-A22E-475C-8168-E315EF6C4FF8}" type="slidenum">
              <a:rPr lang="en-US"/>
              <a:pPr/>
              <a:t>9</a:t>
            </a:fld>
            <a:endParaRPr lang="en-US"/>
          </a:p>
        </p:txBody>
      </p:sp>
    </p:spTree>
    <p:extLst>
      <p:ext uri="{BB962C8B-B14F-4D97-AF65-F5344CB8AC3E}">
        <p14:creationId xmlns:p14="http://schemas.microsoft.com/office/powerpoint/2010/main" val="2103913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20785203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lvl1pPr defTabSz="919163">
              <a:defRPr sz="1200">
                <a:solidFill>
                  <a:schemeClr val="tx1"/>
                </a:solidFill>
                <a:latin typeface="Arial" charset="0"/>
                <a:ea typeface="ＭＳ Ｐゴシック" charset="0"/>
                <a:cs typeface="ＭＳ Ｐゴシック" charset="0"/>
              </a:defRPr>
            </a:lvl1pPr>
            <a:lvl2pPr marL="742950" indent="-285750" defTabSz="919163">
              <a:defRPr sz="1200">
                <a:solidFill>
                  <a:schemeClr val="tx1"/>
                </a:solidFill>
                <a:latin typeface="Arial" charset="0"/>
                <a:ea typeface="ＭＳ Ｐゴシック" charset="0"/>
              </a:defRPr>
            </a:lvl2pPr>
            <a:lvl3pPr marL="1143000" indent="-228600" defTabSz="919163">
              <a:defRPr sz="1200">
                <a:solidFill>
                  <a:schemeClr val="tx1"/>
                </a:solidFill>
                <a:latin typeface="Arial" charset="0"/>
                <a:ea typeface="ＭＳ Ｐゴシック" charset="0"/>
              </a:defRPr>
            </a:lvl3pPr>
            <a:lvl4pPr marL="1600200" indent="-228600" defTabSz="919163">
              <a:defRPr sz="1200">
                <a:solidFill>
                  <a:schemeClr val="tx1"/>
                </a:solidFill>
                <a:latin typeface="Arial" charset="0"/>
                <a:ea typeface="ＭＳ Ｐゴシック" charset="0"/>
              </a:defRPr>
            </a:lvl4pPr>
            <a:lvl5pPr marL="2057400" indent="-228600" defTabSz="919163">
              <a:defRPr sz="1200">
                <a:solidFill>
                  <a:schemeClr val="tx1"/>
                </a:solidFill>
                <a:latin typeface="Arial" charset="0"/>
                <a:ea typeface="ＭＳ Ｐゴシック" charset="0"/>
              </a:defRPr>
            </a:lvl5pPr>
            <a:lvl6pPr marL="2514600" indent="-228600" defTabSz="919163" eaLnBrk="0" fontAlgn="base" hangingPunct="0">
              <a:spcBef>
                <a:spcPct val="30000"/>
              </a:spcBef>
              <a:spcAft>
                <a:spcPct val="0"/>
              </a:spcAft>
              <a:defRPr sz="1200">
                <a:solidFill>
                  <a:schemeClr val="tx1"/>
                </a:solidFill>
                <a:latin typeface="Arial" charset="0"/>
                <a:ea typeface="ＭＳ Ｐゴシック" charset="0"/>
              </a:defRPr>
            </a:lvl6pPr>
            <a:lvl7pPr marL="2971800" indent="-228600" defTabSz="919163" eaLnBrk="0" fontAlgn="base" hangingPunct="0">
              <a:spcBef>
                <a:spcPct val="30000"/>
              </a:spcBef>
              <a:spcAft>
                <a:spcPct val="0"/>
              </a:spcAft>
              <a:defRPr sz="1200">
                <a:solidFill>
                  <a:schemeClr val="tx1"/>
                </a:solidFill>
                <a:latin typeface="Arial" charset="0"/>
                <a:ea typeface="ＭＳ Ｐゴシック" charset="0"/>
              </a:defRPr>
            </a:lvl7pPr>
            <a:lvl8pPr marL="3429000" indent="-228600" defTabSz="919163" eaLnBrk="0" fontAlgn="base" hangingPunct="0">
              <a:spcBef>
                <a:spcPct val="30000"/>
              </a:spcBef>
              <a:spcAft>
                <a:spcPct val="0"/>
              </a:spcAft>
              <a:defRPr sz="1200">
                <a:solidFill>
                  <a:schemeClr val="tx1"/>
                </a:solidFill>
                <a:latin typeface="Arial" charset="0"/>
                <a:ea typeface="ＭＳ Ｐゴシック" charset="0"/>
              </a:defRPr>
            </a:lvl8pPr>
            <a:lvl9pPr marL="3886200" indent="-228600" defTabSz="919163" eaLnBrk="0" fontAlgn="base" hangingPunct="0">
              <a:spcBef>
                <a:spcPct val="30000"/>
              </a:spcBef>
              <a:spcAft>
                <a:spcPct val="0"/>
              </a:spcAft>
              <a:defRPr sz="1200">
                <a:solidFill>
                  <a:schemeClr val="tx1"/>
                </a:solidFill>
                <a:latin typeface="Arial" charset="0"/>
                <a:ea typeface="ＭＳ Ｐゴシック" charset="0"/>
              </a:defRPr>
            </a:lvl9pPr>
          </a:lstStyle>
          <a:p>
            <a:fld id="{FE36B6EB-611E-EA4E-9B17-640766896C63}" type="slidenum">
              <a:rPr lang="en-US">
                <a:latin typeface="Times New Roman" charset="0"/>
              </a:rPr>
              <a:pPr/>
              <a:t>13</a:t>
            </a:fld>
            <a:endParaRPr lang="en-US">
              <a:latin typeface="Times New Roman" charset="0"/>
            </a:endParaRPr>
          </a:p>
        </p:txBody>
      </p:sp>
      <p:sp>
        <p:nvSpPr>
          <p:cNvPr id="6041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a:lstStyle/>
          <a:p>
            <a:pPr eaLnBrk="1" hangingPunct="1">
              <a:defRPr/>
            </a:pPr>
            <a:endParaRPr lang="en-US">
              <a:latin typeface="Times New Roman"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defRPr sz="2400">
                <a:solidFill>
                  <a:schemeClr val="tx1"/>
                </a:solidFill>
                <a:latin typeface="Tahoma" charset="0"/>
                <a:ea typeface="ＭＳ Ｐゴシック" charset="0"/>
                <a:cs typeface="ＭＳ Ｐゴシック" charset="0"/>
              </a:defRPr>
            </a:lvl1pPr>
            <a:lvl2pPr marL="742950" indent="-285750" defTabSz="930275">
              <a:defRPr sz="2400">
                <a:solidFill>
                  <a:schemeClr val="tx1"/>
                </a:solidFill>
                <a:latin typeface="Tahoma" charset="0"/>
                <a:ea typeface="ＭＳ Ｐゴシック" charset="0"/>
              </a:defRPr>
            </a:lvl2pPr>
            <a:lvl3pPr marL="1143000" indent="-228600" defTabSz="930275">
              <a:defRPr sz="2400">
                <a:solidFill>
                  <a:schemeClr val="tx1"/>
                </a:solidFill>
                <a:latin typeface="Tahoma" charset="0"/>
                <a:ea typeface="ＭＳ Ｐゴシック" charset="0"/>
              </a:defRPr>
            </a:lvl3pPr>
            <a:lvl4pPr marL="1600200" indent="-228600" defTabSz="930275">
              <a:defRPr sz="2400">
                <a:solidFill>
                  <a:schemeClr val="tx1"/>
                </a:solidFill>
                <a:latin typeface="Tahoma" charset="0"/>
                <a:ea typeface="ＭＳ Ｐゴシック" charset="0"/>
              </a:defRPr>
            </a:lvl4pPr>
            <a:lvl5pPr marL="2057400" indent="-228600" defTabSz="930275">
              <a:defRPr sz="2400">
                <a:solidFill>
                  <a:schemeClr val="tx1"/>
                </a:solidFill>
                <a:latin typeface="Tahoma" charset="0"/>
                <a:ea typeface="ＭＳ Ｐゴシック" charset="0"/>
              </a:defRPr>
            </a:lvl5pPr>
            <a:lvl6pPr marL="2514600" indent="-228600" defTabSz="930275" eaLnBrk="0" fontAlgn="base" hangingPunct="0">
              <a:spcBef>
                <a:spcPct val="0"/>
              </a:spcBef>
              <a:spcAft>
                <a:spcPct val="0"/>
              </a:spcAft>
              <a:defRPr sz="2400">
                <a:solidFill>
                  <a:schemeClr val="tx1"/>
                </a:solidFill>
                <a:latin typeface="Tahoma" charset="0"/>
                <a:ea typeface="ＭＳ Ｐゴシック" charset="0"/>
              </a:defRPr>
            </a:lvl6pPr>
            <a:lvl7pPr marL="2971800" indent="-228600" defTabSz="930275" eaLnBrk="0" fontAlgn="base" hangingPunct="0">
              <a:spcBef>
                <a:spcPct val="0"/>
              </a:spcBef>
              <a:spcAft>
                <a:spcPct val="0"/>
              </a:spcAft>
              <a:defRPr sz="2400">
                <a:solidFill>
                  <a:schemeClr val="tx1"/>
                </a:solidFill>
                <a:latin typeface="Tahoma" charset="0"/>
                <a:ea typeface="ＭＳ Ｐゴシック" charset="0"/>
              </a:defRPr>
            </a:lvl7pPr>
            <a:lvl8pPr marL="3429000" indent="-228600" defTabSz="930275" eaLnBrk="0" fontAlgn="base" hangingPunct="0">
              <a:spcBef>
                <a:spcPct val="0"/>
              </a:spcBef>
              <a:spcAft>
                <a:spcPct val="0"/>
              </a:spcAft>
              <a:defRPr sz="2400">
                <a:solidFill>
                  <a:schemeClr val="tx1"/>
                </a:solidFill>
                <a:latin typeface="Tahoma" charset="0"/>
                <a:ea typeface="ＭＳ Ｐゴシック" charset="0"/>
              </a:defRPr>
            </a:lvl8pPr>
            <a:lvl9pPr marL="3886200" indent="-228600" defTabSz="930275" eaLnBrk="0" fontAlgn="base" hangingPunct="0">
              <a:spcBef>
                <a:spcPct val="0"/>
              </a:spcBef>
              <a:spcAft>
                <a:spcPct val="0"/>
              </a:spcAft>
              <a:defRPr sz="2400">
                <a:solidFill>
                  <a:schemeClr val="tx1"/>
                </a:solidFill>
                <a:latin typeface="Tahoma" charset="0"/>
                <a:ea typeface="ＭＳ Ｐゴシック" charset="0"/>
              </a:defRPr>
            </a:lvl9pPr>
          </a:lstStyle>
          <a:p>
            <a:fld id="{F5786326-E892-0F41-B779-60474436EEE5}" type="slidenum">
              <a:rPr lang="en-US" sz="1200">
                <a:latin typeface="Arial" charset="0"/>
              </a:rPr>
              <a:pPr/>
              <a:t>14</a:t>
            </a:fld>
            <a:endParaRPr lang="en-US" sz="1200">
              <a:latin typeface="Arial" charset="0"/>
            </a:endParaRPr>
          </a:p>
        </p:txBody>
      </p:sp>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sp>
        <p:nvSpPr>
          <p:cNvPr id="5"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grpSp>
        <p:nvGrpSpPr>
          <p:cNvPr id="6" name="Group 151"/>
          <p:cNvGrpSpPr>
            <a:grpSpLocks/>
          </p:cNvGrpSpPr>
          <p:nvPr/>
        </p:nvGrpSpPr>
        <p:grpSpPr bwMode="auto">
          <a:xfrm>
            <a:off x="7315200" y="3124200"/>
            <a:ext cx="1676400" cy="2057400"/>
            <a:chOff x="2928" y="2256"/>
            <a:chExt cx="1411" cy="1581"/>
          </a:xfrm>
        </p:grpSpPr>
        <p:pic>
          <p:nvPicPr>
            <p:cNvPr id="7" name="Picture 149"/>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 name="Picture 150"/>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
        <p:nvSpPr>
          <p:cNvPr id="83971"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8397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9" name="Rectangle 5"/>
          <p:cNvSpPr>
            <a:spLocks noGrp="1" noChangeArrowheads="1"/>
          </p:cNvSpPr>
          <p:nvPr>
            <p:ph type="dt" sz="half" idx="10"/>
          </p:nvPr>
        </p:nvSpPr>
        <p:spPr/>
        <p:txBody>
          <a:bodyPr/>
          <a:lstStyle>
            <a:lvl1pPr>
              <a:defRPr smtClean="0"/>
            </a:lvl1pPr>
          </a:lstStyle>
          <a:p>
            <a:pPr>
              <a:defRPr/>
            </a:pPr>
            <a:endParaRPr lang="en-US" altLang="en-US"/>
          </a:p>
        </p:txBody>
      </p:sp>
      <p:sp>
        <p:nvSpPr>
          <p:cNvPr id="10" name="Rectangle 6"/>
          <p:cNvSpPr>
            <a:spLocks noGrp="1" noChangeArrowheads="1"/>
          </p:cNvSpPr>
          <p:nvPr>
            <p:ph type="ftr" sz="quarter" idx="11"/>
          </p:nvPr>
        </p:nvSpPr>
        <p:spPr/>
        <p:txBody>
          <a:bodyPr/>
          <a:lstStyle>
            <a:lvl1pPr>
              <a:defRPr smtClean="0"/>
            </a:lvl1pPr>
          </a:lstStyle>
          <a:p>
            <a:pPr>
              <a:defRPr/>
            </a:pPr>
            <a:endParaRPr lang="en-US" altLang="en-US"/>
          </a:p>
        </p:txBody>
      </p:sp>
      <p:sp>
        <p:nvSpPr>
          <p:cNvPr id="11" name="Rectangle 7"/>
          <p:cNvSpPr>
            <a:spLocks noGrp="1" noChangeArrowheads="1"/>
          </p:cNvSpPr>
          <p:nvPr>
            <p:ph type="sldNum" sz="quarter" idx="12"/>
          </p:nvPr>
        </p:nvSpPr>
        <p:spPr/>
        <p:txBody>
          <a:bodyPr/>
          <a:lstStyle>
            <a:lvl1pPr>
              <a:defRPr smtClean="0"/>
            </a:lvl1pPr>
          </a:lstStyle>
          <a:p>
            <a:pPr>
              <a:defRPr/>
            </a:pPr>
            <a:fld id="{1188F891-A744-45A0-AB43-7C0B41C3D681}"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D9B662E3-1C43-4F58-922C-5F7BB7327510}"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1A3EE130-3A25-4FB3-BFFE-567E0938D0E0}"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a:t>Click to edit Master title style</a:t>
            </a:r>
          </a:p>
        </p:txBody>
      </p:sp>
      <p:sp>
        <p:nvSpPr>
          <p:cNvPr id="3" name="Table Placeholder 2"/>
          <p:cNvSpPr>
            <a:spLocks noGrp="1"/>
          </p:cNvSpPr>
          <p:nvPr>
            <p:ph type="tbl" idx="1"/>
          </p:nvPr>
        </p:nvSpPr>
        <p:spPr>
          <a:xfrm>
            <a:off x="457200" y="1719263"/>
            <a:ext cx="8229600" cy="4411662"/>
          </a:xfrm>
        </p:spPr>
        <p:txBody>
          <a:bodyPr/>
          <a:lstStyle/>
          <a:p>
            <a:pPr lvl="0"/>
            <a:endParaRPr lang="en-US" noProof="0"/>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758BAEBA-F128-4BF1-B0FB-CEF1AD1B07D9}"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8C81163C-9973-40A3-87DB-2F2F8DE5892B}"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58EB955-B3D8-41ED-A1CB-B78B45CB1B4F}"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41D58975-E919-45BC-950A-70950E2575A1}"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3399C7A9-5222-4306-8219-1ED596A6637F}"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1A124EBE-B14F-453D-88FD-07E3E1EAECDA}"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722CFA70-1C0A-40FE-9700-A25CFED45374}"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A512B6CC-27A0-439F-8C26-169F4A7652E6}"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134E2E7D-758B-4450-BDC9-EAA524408711}"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2051"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2"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2949"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ClrTx/>
              <a:buSzTx/>
              <a:buFontTx/>
              <a:buNone/>
              <a:defRPr sz="1000" smtClean="0"/>
            </a:lvl1pPr>
          </a:lstStyle>
          <a:p>
            <a:pPr>
              <a:defRPr/>
            </a:pPr>
            <a:endParaRPr lang="en-US" altLang="en-US"/>
          </a:p>
        </p:txBody>
      </p:sp>
      <p:sp>
        <p:nvSpPr>
          <p:cNvPr id="82950"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buClrTx/>
              <a:buSzTx/>
              <a:buFontTx/>
              <a:buNone/>
              <a:defRPr sz="1000" smtClean="0"/>
            </a:lvl1pPr>
          </a:lstStyle>
          <a:p>
            <a:pPr>
              <a:defRPr/>
            </a:pPr>
            <a:endParaRPr lang="en-US" altLang="en-US"/>
          </a:p>
        </p:txBody>
      </p:sp>
      <p:sp>
        <p:nvSpPr>
          <p:cNvPr id="82951"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SzTx/>
              <a:buFontTx/>
              <a:buNone/>
              <a:defRPr sz="1000" smtClean="0"/>
            </a:lvl1pPr>
          </a:lstStyle>
          <a:p>
            <a:pPr>
              <a:defRPr/>
            </a:pPr>
            <a:fld id="{E2CD52D0-8AA3-4B0B-B4EA-A969ACE811A2}" type="slidenum">
              <a:rPr lang="en-US" altLang="en-US"/>
              <a:pPr>
                <a:defRPr/>
              </a:pPr>
              <a:t>‹#›</a:t>
            </a:fld>
            <a:endParaRPr lang="en-US" altLang="en-US"/>
          </a:p>
        </p:txBody>
      </p:sp>
      <p:grpSp>
        <p:nvGrpSpPr>
          <p:cNvPr id="2056" name="Group 44"/>
          <p:cNvGrpSpPr>
            <a:grpSpLocks/>
          </p:cNvGrpSpPr>
          <p:nvPr/>
        </p:nvGrpSpPr>
        <p:grpSpPr bwMode="auto">
          <a:xfrm>
            <a:off x="8077200" y="304800"/>
            <a:ext cx="914400" cy="1219200"/>
            <a:chOff x="2928" y="2256"/>
            <a:chExt cx="1411" cy="1581"/>
          </a:xfrm>
        </p:grpSpPr>
        <p:pic>
          <p:nvPicPr>
            <p:cNvPr id="2057" name="Picture 45"/>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2058" name="Picture 46"/>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87"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sample-size.net/"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sample-size.net/"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sample-size.net/"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sample-size.net/"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sample-size.net/"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sample-size.net/"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www.sample-size.net/"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www.sample-size.net/"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28600" y="1295400"/>
            <a:ext cx="7086600" cy="1447800"/>
          </a:xfrm>
        </p:spPr>
        <p:txBody>
          <a:bodyPr/>
          <a:lstStyle/>
          <a:p>
            <a:pPr algn="ctr" eaLnBrk="1" hangingPunct="1"/>
            <a:r>
              <a:rPr lang="en-US" sz="4400" dirty="0"/>
              <a:t>Mostly Harmless Sample </a:t>
            </a:r>
            <a:r>
              <a:rPr lang="en-US" sz="4400"/>
              <a:t>Size Calculations  </a:t>
            </a:r>
            <a:br>
              <a:rPr lang="en-US" sz="4400" dirty="0"/>
            </a:br>
            <a:r>
              <a:rPr lang="en-US" sz="4400" dirty="0"/>
              <a:t>For Clinical Research</a:t>
            </a:r>
            <a:endParaRPr lang="en-US" sz="4000" dirty="0"/>
          </a:p>
        </p:txBody>
      </p:sp>
      <p:sp>
        <p:nvSpPr>
          <p:cNvPr id="4100" name="Text Box 4"/>
          <p:cNvSpPr txBox="1">
            <a:spLocks noChangeArrowheads="1"/>
          </p:cNvSpPr>
          <p:nvPr/>
        </p:nvSpPr>
        <p:spPr bwMode="auto">
          <a:xfrm>
            <a:off x="7696200" y="990600"/>
            <a:ext cx="457200" cy="366713"/>
          </a:xfrm>
          <a:prstGeom prst="rect">
            <a:avLst/>
          </a:prstGeom>
          <a:noFill/>
          <a:ln w="9525">
            <a:noFill/>
            <a:miter lim="800000"/>
            <a:headEnd/>
            <a:tailEnd/>
          </a:ln>
        </p:spPr>
        <p:txBody>
          <a:bodyPr>
            <a:spAutoFit/>
          </a:bodyPr>
          <a:lstStyle/>
          <a:p>
            <a:pPr>
              <a:lnSpc>
                <a:spcPct val="100000"/>
              </a:lnSpc>
              <a:spcBef>
                <a:spcPct val="50000"/>
              </a:spcBef>
              <a:buClrTx/>
              <a:buSzTx/>
              <a:buFontTx/>
              <a:buNone/>
            </a:pPr>
            <a:endParaRPr lang="en-US" sz="1800"/>
          </a:p>
        </p:txBody>
      </p:sp>
      <p:sp>
        <p:nvSpPr>
          <p:cNvPr id="4101" name="Text Box 8"/>
          <p:cNvSpPr txBox="1">
            <a:spLocks noChangeArrowheads="1"/>
          </p:cNvSpPr>
          <p:nvPr/>
        </p:nvSpPr>
        <p:spPr bwMode="auto">
          <a:xfrm>
            <a:off x="1219200" y="2895600"/>
            <a:ext cx="5791200" cy="4031873"/>
          </a:xfrm>
          <a:prstGeom prst="rect">
            <a:avLst/>
          </a:prstGeom>
          <a:noFill/>
          <a:ln w="9525">
            <a:noFill/>
            <a:miter lim="800000"/>
            <a:headEnd/>
            <a:tailEnd/>
          </a:ln>
        </p:spPr>
        <p:txBody>
          <a:bodyPr wrap="square">
            <a:spAutoFit/>
          </a:bodyPr>
          <a:lstStyle/>
          <a:p>
            <a:pPr>
              <a:lnSpc>
                <a:spcPct val="100000"/>
              </a:lnSpc>
              <a:spcBef>
                <a:spcPct val="0"/>
              </a:spcBef>
              <a:buClrTx/>
              <a:buSzTx/>
              <a:buFontTx/>
              <a:buNone/>
            </a:pPr>
            <a:r>
              <a:rPr lang="en-US" sz="3200" i="1" dirty="0"/>
              <a:t>Michael A. Kohn, MD, MPP</a:t>
            </a:r>
          </a:p>
          <a:p>
            <a:pPr>
              <a:lnSpc>
                <a:spcPct val="100000"/>
              </a:lnSpc>
              <a:spcBef>
                <a:spcPct val="0"/>
              </a:spcBef>
              <a:buClrTx/>
              <a:buSzTx/>
              <a:buFontTx/>
              <a:buNone/>
            </a:pPr>
            <a:r>
              <a:rPr lang="en-US" sz="3200" i="1" dirty="0"/>
              <a:t>Dept. of Epidemiology and Biostatistics, UCSF</a:t>
            </a:r>
          </a:p>
          <a:p>
            <a:pPr>
              <a:lnSpc>
                <a:spcPct val="100000"/>
              </a:lnSpc>
              <a:spcBef>
                <a:spcPct val="0"/>
              </a:spcBef>
              <a:buClrTx/>
              <a:buSzTx/>
              <a:buFontTx/>
              <a:buNone/>
            </a:pPr>
            <a:endParaRPr lang="en-US" sz="3200" i="1" dirty="0"/>
          </a:p>
          <a:p>
            <a:pPr>
              <a:lnSpc>
                <a:spcPct val="100000"/>
              </a:lnSpc>
              <a:spcBef>
                <a:spcPct val="0"/>
              </a:spcBef>
              <a:buClrTx/>
              <a:buSzTx/>
              <a:buFontTx/>
              <a:buNone/>
            </a:pPr>
            <a:r>
              <a:rPr lang="en-US" sz="3200" i="1" dirty="0"/>
              <a:t>Acknowledgements:</a:t>
            </a:r>
          </a:p>
          <a:p>
            <a:pPr>
              <a:lnSpc>
                <a:spcPct val="100000"/>
              </a:lnSpc>
              <a:spcBef>
                <a:spcPct val="0"/>
              </a:spcBef>
              <a:buClrTx/>
              <a:buSzTx/>
              <a:buFontTx/>
              <a:buNone/>
            </a:pPr>
            <a:r>
              <a:rPr lang="en-US" sz="3200" i="1" dirty="0"/>
              <a:t>Eric </a:t>
            </a:r>
            <a:r>
              <a:rPr lang="en-US" sz="3200" i="1" dirty="0" err="1"/>
              <a:t>Vittinghoff</a:t>
            </a:r>
            <a:endParaRPr lang="en-US" sz="3200" i="1" dirty="0"/>
          </a:p>
          <a:p>
            <a:pPr>
              <a:lnSpc>
                <a:spcPct val="100000"/>
              </a:lnSpc>
              <a:spcBef>
                <a:spcPct val="0"/>
              </a:spcBef>
              <a:buClrTx/>
              <a:buSzTx/>
              <a:buFontTx/>
              <a:buNone/>
            </a:pPr>
            <a:r>
              <a:rPr lang="en-US" sz="3200" i="1" dirty="0"/>
              <a:t>Kathryn </a:t>
            </a:r>
            <a:r>
              <a:rPr lang="en-US" sz="3200" i="1" dirty="0" err="1"/>
              <a:t>Rouine</a:t>
            </a:r>
            <a:r>
              <a:rPr lang="en-US" sz="3200" i="1" dirty="0"/>
              <a:t>-Rapp</a:t>
            </a:r>
          </a:p>
          <a:p>
            <a:pPr>
              <a:lnSpc>
                <a:spcPct val="100000"/>
              </a:lnSpc>
              <a:spcBef>
                <a:spcPct val="0"/>
              </a:spcBef>
              <a:buClrTx/>
              <a:buSzTx/>
              <a:buFontTx/>
              <a:buNone/>
            </a:pPr>
            <a:r>
              <a:rPr lang="en-US" sz="3200" i="1" dirty="0"/>
              <a:t>Josh Senyak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a:ea typeface="ＭＳ Ｐゴシック" panose="020B0600070205080204" pitchFamily="34" charset="-128"/>
              </a:rPr>
              <a:t>Study Designs</a:t>
            </a:r>
          </a:p>
        </p:txBody>
      </p:sp>
      <p:sp>
        <p:nvSpPr>
          <p:cNvPr id="22531" name="Rectangle 3"/>
          <p:cNvSpPr>
            <a:spLocks noGrp="1" noChangeArrowheads="1"/>
          </p:cNvSpPr>
          <p:nvPr>
            <p:ph type="body" idx="1"/>
          </p:nvPr>
        </p:nvSpPr>
        <p:spPr/>
        <p:txBody>
          <a:bodyPr/>
          <a:lstStyle/>
          <a:p>
            <a:r>
              <a:rPr lang="en-US" altLang="en-US" dirty="0">
                <a:ea typeface="ＭＳ Ｐゴシック" panose="020B0600070205080204" pitchFamily="34" charset="-128"/>
              </a:rPr>
              <a:t>Experimental</a:t>
            </a:r>
          </a:p>
          <a:p>
            <a:pPr>
              <a:buFont typeface="Monotype Sorts" panose="05010101010101010101" pitchFamily="2" charset="2"/>
              <a:buNone/>
            </a:pPr>
            <a:r>
              <a:rPr lang="en-US" altLang="en-US" dirty="0">
                <a:ea typeface="ＭＳ Ｐゴシック" panose="020B0600070205080204" pitchFamily="34" charset="-128"/>
              </a:rPr>
              <a:t>	-- Randomized controlled trial</a:t>
            </a:r>
          </a:p>
          <a:p>
            <a:r>
              <a:rPr lang="en-US" altLang="en-US" dirty="0">
                <a:ea typeface="ＭＳ Ｐゴシック" panose="020B0600070205080204" pitchFamily="34" charset="-128"/>
              </a:rPr>
              <a:t>Observational </a:t>
            </a:r>
          </a:p>
          <a:p>
            <a:pPr>
              <a:buFont typeface="Monotype Sorts" panose="05010101010101010101" pitchFamily="2" charset="2"/>
              <a:buNone/>
            </a:pPr>
            <a:r>
              <a:rPr lang="en-US" altLang="en-US" dirty="0">
                <a:ea typeface="ＭＳ Ｐゴシック" panose="020B0600070205080204" pitchFamily="34" charset="-128"/>
              </a:rPr>
              <a:t>	-- Cohort </a:t>
            </a:r>
          </a:p>
          <a:p>
            <a:pPr>
              <a:buFont typeface="Monotype Sorts" panose="05010101010101010101" pitchFamily="2" charset="2"/>
              <a:buNone/>
            </a:pPr>
            <a:r>
              <a:rPr lang="en-US" altLang="en-US" dirty="0">
                <a:ea typeface="ＭＳ Ｐゴシック" panose="020B0600070205080204" pitchFamily="34" charset="-128"/>
              </a:rPr>
              <a:t>	-- Double Cohort (exposed-unexposed)</a:t>
            </a:r>
          </a:p>
          <a:p>
            <a:pPr>
              <a:buFont typeface="Monotype Sorts" panose="05010101010101010101" pitchFamily="2" charset="2"/>
              <a:buNone/>
            </a:pPr>
            <a:r>
              <a:rPr lang="en-US" altLang="en-US" dirty="0">
                <a:ea typeface="ＭＳ Ｐゴシック" panose="020B0600070205080204" pitchFamily="34" charset="-128"/>
              </a:rPr>
              <a:t>	-- Case-control</a:t>
            </a:r>
          </a:p>
          <a:p>
            <a:pPr>
              <a:buFont typeface="Monotype Sorts" panose="05010101010101010101" pitchFamily="2" charset="2"/>
              <a:buNone/>
            </a:pPr>
            <a:r>
              <a:rPr lang="en-US" altLang="en-US" dirty="0">
                <a:ea typeface="ＭＳ Ｐゴシック" panose="020B0600070205080204" pitchFamily="34" charset="-128"/>
              </a:rPr>
              <a:t>	-- Cross-sectional</a:t>
            </a:r>
          </a:p>
        </p:txBody>
      </p:sp>
    </p:spTree>
    <p:extLst>
      <p:ext uri="{BB962C8B-B14F-4D97-AF65-F5344CB8AC3E}">
        <p14:creationId xmlns:p14="http://schemas.microsoft.com/office/powerpoint/2010/main" val="3237059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a:t>One Sentence Study Description</a:t>
            </a:r>
          </a:p>
        </p:txBody>
      </p:sp>
      <p:sp>
        <p:nvSpPr>
          <p:cNvPr id="21507" name="TextBox 2"/>
          <p:cNvSpPr txBox="1">
            <a:spLocks noChangeArrowheads="1"/>
          </p:cNvSpPr>
          <p:nvPr/>
        </p:nvSpPr>
        <p:spPr bwMode="auto">
          <a:xfrm>
            <a:off x="685800" y="2438400"/>
            <a:ext cx="76962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r>
              <a:rPr lang="en-US" altLang="en-US" sz="4000"/>
              <a:t>The [Cute Acronym] Study is a [Design] study of the association between [Exposure] and [Outcome] in [Study Population].</a:t>
            </a:r>
          </a:p>
        </p:txBody>
      </p:sp>
    </p:spTree>
    <p:extLst>
      <p:ext uri="{BB962C8B-B14F-4D97-AF65-F5344CB8AC3E}">
        <p14:creationId xmlns:p14="http://schemas.microsoft.com/office/powerpoint/2010/main" val="2473505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a:t>Example</a:t>
            </a:r>
          </a:p>
        </p:txBody>
      </p:sp>
      <p:sp>
        <p:nvSpPr>
          <p:cNvPr id="21507" name="TextBox 2"/>
          <p:cNvSpPr txBox="1">
            <a:spLocks noChangeArrowheads="1"/>
          </p:cNvSpPr>
          <p:nvPr/>
        </p:nvSpPr>
        <p:spPr bwMode="auto">
          <a:xfrm>
            <a:off x="838200" y="2286000"/>
            <a:ext cx="76962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r>
              <a:rPr lang="en-US" altLang="en-US" sz="4000" dirty="0"/>
              <a:t>The </a:t>
            </a:r>
            <a:r>
              <a:rPr lang="en-US" altLang="en-US" sz="4000" dirty="0" err="1"/>
              <a:t>RadvUlArt</a:t>
            </a:r>
            <a:r>
              <a:rPr lang="en-US" altLang="en-US" sz="4000" dirty="0"/>
              <a:t> (radial vs. ulnar artery) Study is a </a:t>
            </a:r>
            <a:r>
              <a:rPr lang="en-US" altLang="en-US" sz="4000" b="1" i="1" dirty="0"/>
              <a:t>cross-sectional</a:t>
            </a:r>
            <a:r>
              <a:rPr lang="en-US" altLang="en-US" sz="4000" dirty="0"/>
              <a:t> study of the association between </a:t>
            </a:r>
            <a:r>
              <a:rPr lang="en-US" altLang="en-US" sz="4000" b="1" i="1" dirty="0"/>
              <a:t>age</a:t>
            </a:r>
            <a:r>
              <a:rPr lang="en-US" altLang="en-US" sz="4000" dirty="0"/>
              <a:t> and </a:t>
            </a:r>
            <a:r>
              <a:rPr lang="en-US" altLang="en-US" sz="4000" b="1" i="1" dirty="0"/>
              <a:t>relative wrist artery size (whether radial &lt; ulnar) </a:t>
            </a:r>
            <a:r>
              <a:rPr lang="en-US" altLang="en-US" sz="4000" dirty="0"/>
              <a:t>in </a:t>
            </a:r>
            <a:r>
              <a:rPr lang="en-US" altLang="en-US" sz="4000" b="1" i="1" dirty="0"/>
              <a:t>pediatric surgical patients</a:t>
            </a:r>
            <a:r>
              <a:rPr lang="en-US" altLang="en-US" sz="4000" dirty="0"/>
              <a:t>.</a:t>
            </a:r>
          </a:p>
        </p:txBody>
      </p:sp>
    </p:spTree>
    <p:extLst>
      <p:ext uri="{BB962C8B-B14F-4D97-AF65-F5344CB8AC3E}">
        <p14:creationId xmlns:p14="http://schemas.microsoft.com/office/powerpoint/2010/main" val="1650080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pPr eaLnBrk="1" hangingPunct="1"/>
            <a:r>
              <a:rPr lang="en-US" dirty="0">
                <a:latin typeface="Garamond" charset="0"/>
              </a:rPr>
              <a:t>General Variable Types*</a:t>
            </a:r>
          </a:p>
        </p:txBody>
      </p:sp>
      <p:sp>
        <p:nvSpPr>
          <p:cNvPr id="26627" name="Rectangle 3"/>
          <p:cNvSpPr>
            <a:spLocks noGrp="1" noChangeArrowheads="1"/>
          </p:cNvSpPr>
          <p:nvPr>
            <p:ph sz="half" idx="1"/>
          </p:nvPr>
        </p:nvSpPr>
        <p:spPr>
          <a:xfrm>
            <a:off x="304800" y="1193800"/>
            <a:ext cx="4267200" cy="4267200"/>
          </a:xfrm>
        </p:spPr>
        <p:txBody>
          <a:bodyPr/>
          <a:lstStyle/>
          <a:p>
            <a:pPr eaLnBrk="1" hangingPunct="1">
              <a:buFont typeface="Wingdings" charset="0"/>
              <a:buNone/>
            </a:pPr>
            <a:r>
              <a:rPr lang="en-US" b="1" dirty="0">
                <a:latin typeface="Garamond" charset="0"/>
              </a:rPr>
              <a:t>	 </a:t>
            </a:r>
            <a:r>
              <a:rPr lang="en-US" b="1" u="sng" dirty="0">
                <a:latin typeface="Garamond" charset="0"/>
              </a:rPr>
              <a:t>Continuous/Numeric</a:t>
            </a:r>
          </a:p>
          <a:p>
            <a:pPr lvl="1" eaLnBrk="1" hangingPunct="1"/>
            <a:r>
              <a:rPr lang="en-US" b="1" dirty="0">
                <a:latin typeface="Garamond" charset="0"/>
              </a:rPr>
              <a:t>Quantitative intervals with typical ranking</a:t>
            </a:r>
          </a:p>
          <a:p>
            <a:pPr lvl="1" eaLnBrk="1" hangingPunct="1"/>
            <a:r>
              <a:rPr lang="en-US" b="1" dirty="0">
                <a:latin typeface="Garamond" charset="0"/>
              </a:rPr>
              <a:t>Examples:</a:t>
            </a:r>
          </a:p>
          <a:p>
            <a:pPr lvl="2" eaLnBrk="1" hangingPunct="1"/>
            <a:r>
              <a:rPr lang="en-US" b="1" dirty="0">
                <a:solidFill>
                  <a:srgbClr val="E46C0A"/>
                </a:solidFill>
                <a:latin typeface="Garamond" charset="0"/>
              </a:rPr>
              <a:t>Cholesterol level</a:t>
            </a:r>
          </a:p>
          <a:p>
            <a:pPr lvl="2" eaLnBrk="1" hangingPunct="1"/>
            <a:r>
              <a:rPr lang="en-US" b="1" dirty="0">
                <a:solidFill>
                  <a:srgbClr val="E46C0A"/>
                </a:solidFill>
                <a:latin typeface="Garamond" charset="0"/>
              </a:rPr>
              <a:t>Waist size</a:t>
            </a:r>
          </a:p>
          <a:p>
            <a:pPr lvl="2" eaLnBrk="1" hangingPunct="1"/>
            <a:r>
              <a:rPr lang="en-US" b="1" dirty="0">
                <a:solidFill>
                  <a:srgbClr val="E46C0A"/>
                </a:solidFill>
                <a:latin typeface="Garamond" charset="0"/>
              </a:rPr>
              <a:t>BMD</a:t>
            </a:r>
          </a:p>
          <a:p>
            <a:pPr lvl="2" eaLnBrk="1" hangingPunct="1"/>
            <a:r>
              <a:rPr lang="en-US" b="1" dirty="0">
                <a:solidFill>
                  <a:srgbClr val="E46C0A"/>
                </a:solidFill>
                <a:latin typeface="Garamond" charset="0"/>
              </a:rPr>
              <a:t>Number of drinks (discrete, but with quantitative intervals and typical ranking)</a:t>
            </a:r>
          </a:p>
          <a:p>
            <a:pPr lvl="2" eaLnBrk="1" hangingPunct="1"/>
            <a:endParaRPr lang="en-US" b="1" dirty="0">
              <a:solidFill>
                <a:srgbClr val="E46C0A"/>
              </a:solidFill>
              <a:latin typeface="Garamond" charset="0"/>
            </a:endParaRPr>
          </a:p>
        </p:txBody>
      </p:sp>
      <p:sp>
        <p:nvSpPr>
          <p:cNvPr id="26628" name="Rectangle 4"/>
          <p:cNvSpPr>
            <a:spLocks noGrp="1" noChangeArrowheads="1"/>
          </p:cNvSpPr>
          <p:nvPr>
            <p:ph sz="half" idx="2"/>
          </p:nvPr>
        </p:nvSpPr>
        <p:spPr>
          <a:xfrm>
            <a:off x="4267200" y="1295400"/>
            <a:ext cx="4724400" cy="4114800"/>
          </a:xfrm>
        </p:spPr>
        <p:txBody>
          <a:bodyPr/>
          <a:lstStyle/>
          <a:p>
            <a:pPr eaLnBrk="1" hangingPunct="1">
              <a:buFont typeface="Wingdings" charset="0"/>
              <a:buNone/>
            </a:pPr>
            <a:r>
              <a:rPr lang="en-US" b="1" dirty="0">
                <a:latin typeface="Garamond" charset="0"/>
              </a:rPr>
              <a:t>	 </a:t>
            </a:r>
            <a:r>
              <a:rPr lang="en-US" b="1" u="sng" dirty="0">
                <a:latin typeface="Garamond" charset="0"/>
              </a:rPr>
              <a:t>Categorical</a:t>
            </a:r>
          </a:p>
          <a:p>
            <a:pPr lvl="1" eaLnBrk="1" hangingPunct="1"/>
            <a:r>
              <a:rPr lang="en-US" b="1" dirty="0">
                <a:latin typeface="Garamond" charset="0"/>
              </a:rPr>
              <a:t>Dichotomous (yes/no)     </a:t>
            </a:r>
            <a:r>
              <a:rPr lang="en-US" sz="2000" b="1" dirty="0">
                <a:solidFill>
                  <a:srgbClr val="E46C0A"/>
                </a:solidFill>
                <a:latin typeface="Garamond" charset="0"/>
              </a:rPr>
              <a:t>(e.g., death, fracture, DM)</a:t>
            </a:r>
          </a:p>
          <a:p>
            <a:pPr lvl="1" eaLnBrk="1" hangingPunct="1">
              <a:buFont typeface="Wingdings" charset="0"/>
              <a:buNone/>
            </a:pPr>
            <a:endParaRPr lang="en-US" sz="1400" b="1" dirty="0">
              <a:solidFill>
                <a:srgbClr val="FFFF00"/>
              </a:solidFill>
              <a:latin typeface="Garamond" charset="0"/>
            </a:endParaRPr>
          </a:p>
          <a:p>
            <a:pPr lvl="1" eaLnBrk="1" hangingPunct="1"/>
            <a:r>
              <a:rPr lang="en-US" b="1" dirty="0">
                <a:latin typeface="Garamond" charset="0"/>
              </a:rPr>
              <a:t>Nominal (no order)  </a:t>
            </a:r>
            <a:r>
              <a:rPr lang="en-US" sz="2000" b="1" dirty="0">
                <a:solidFill>
                  <a:srgbClr val="E46C0A"/>
                </a:solidFill>
                <a:latin typeface="Garamond" charset="0"/>
              </a:rPr>
              <a:t>(e.g., ethnicity, occupation, blood type)</a:t>
            </a:r>
          </a:p>
          <a:p>
            <a:pPr lvl="1" eaLnBrk="1" hangingPunct="1">
              <a:buFont typeface="Wingdings" charset="0"/>
              <a:buNone/>
            </a:pPr>
            <a:endParaRPr lang="en-US" sz="1400" b="1" dirty="0">
              <a:solidFill>
                <a:srgbClr val="FFFF00"/>
              </a:solidFill>
              <a:latin typeface="Garamond" charset="0"/>
            </a:endParaRPr>
          </a:p>
          <a:p>
            <a:pPr lvl="1" eaLnBrk="1" hangingPunct="1"/>
            <a:r>
              <a:rPr lang="en-US" b="1" dirty="0">
                <a:latin typeface="Garamond" charset="0"/>
              </a:rPr>
              <a:t>Ordinal (ordered rank)     </a:t>
            </a:r>
            <a:r>
              <a:rPr lang="en-US" sz="2000" b="1" dirty="0">
                <a:solidFill>
                  <a:srgbClr val="E46C0A"/>
                </a:solidFill>
                <a:latin typeface="Garamond" charset="0"/>
              </a:rPr>
              <a:t>(e.g., NYHA HF Class I-IV, Modified Rankin Scale)</a:t>
            </a:r>
            <a:r>
              <a:rPr lang="en-US" b="1" dirty="0">
                <a:solidFill>
                  <a:srgbClr val="E46C0A"/>
                </a:solidFill>
                <a:latin typeface="Garamond" charset="0"/>
              </a:rPr>
              <a:t>  </a:t>
            </a:r>
          </a:p>
        </p:txBody>
      </p:sp>
      <p:sp>
        <p:nvSpPr>
          <p:cNvPr id="22530"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fld id="{2FEBC2E6-6F16-494A-AFE4-47901E643EAE}" type="slidenum">
              <a:rPr lang="en-US" sz="1200">
                <a:latin typeface="Arial" charset="0"/>
              </a:rPr>
              <a:pPr/>
              <a:t>13</a:t>
            </a:fld>
            <a:endParaRPr lang="en-US" sz="1200">
              <a:latin typeface="Arial" charset="0"/>
            </a:endParaRPr>
          </a:p>
        </p:txBody>
      </p:sp>
      <p:sp>
        <p:nvSpPr>
          <p:cNvPr id="2" name="TextBox 1"/>
          <p:cNvSpPr txBox="1"/>
          <p:nvPr/>
        </p:nvSpPr>
        <p:spPr>
          <a:xfrm>
            <a:off x="3339152" y="5918200"/>
            <a:ext cx="3276600" cy="348813"/>
          </a:xfrm>
          <a:prstGeom prst="rect">
            <a:avLst/>
          </a:prstGeom>
          <a:noFill/>
        </p:spPr>
        <p:txBody>
          <a:bodyPr wrap="square" rtlCol="0">
            <a:spAutoFit/>
          </a:bodyPr>
          <a:lstStyle/>
          <a:p>
            <a:pPr>
              <a:buNone/>
            </a:pPr>
            <a:r>
              <a:rPr lang="en-US" sz="2000" dirty="0"/>
              <a:t>*Doug Bauer’s lecture</a:t>
            </a:r>
          </a:p>
        </p:txBody>
      </p:sp>
      <p:sp>
        <p:nvSpPr>
          <p:cNvPr id="3" name="Oval 2"/>
          <p:cNvSpPr/>
          <p:nvPr/>
        </p:nvSpPr>
        <p:spPr bwMode="auto">
          <a:xfrm>
            <a:off x="381000" y="1371600"/>
            <a:ext cx="3429000" cy="9144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9" name="Oval 8"/>
          <p:cNvSpPr/>
          <p:nvPr/>
        </p:nvSpPr>
        <p:spPr bwMode="auto">
          <a:xfrm>
            <a:off x="4419600" y="1752600"/>
            <a:ext cx="4114800" cy="9906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919638385"/>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6"/>
          <p:cNvSpPr>
            <a:spLocks noGrp="1"/>
          </p:cNvSpPr>
          <p:nvPr>
            <p:ph type="sldNum" sz="quarter" idx="12"/>
          </p:nvPr>
        </p:nvSpPr>
        <p:spPr>
          <a:xfrm>
            <a:off x="7042150" y="6243638"/>
            <a:ext cx="1905000" cy="4572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Tahoma" charset="0"/>
                <a:ea typeface="ＭＳ Ｐゴシック" charset="0"/>
                <a:cs typeface="ＭＳ Ｐゴシック" charset="0"/>
              </a:defRPr>
            </a:lvl1pPr>
            <a:lvl2pPr marL="742950" indent="-285750">
              <a:defRPr>
                <a:solidFill>
                  <a:schemeClr val="tx1"/>
                </a:solidFill>
                <a:latin typeface="Tahoma" charset="0"/>
                <a:ea typeface="ＭＳ Ｐゴシック" charset="0"/>
              </a:defRPr>
            </a:lvl2pPr>
            <a:lvl3pPr marL="1143000" indent="-228600">
              <a:defRPr>
                <a:solidFill>
                  <a:schemeClr val="tx1"/>
                </a:solidFill>
                <a:latin typeface="Tahoma" charset="0"/>
                <a:ea typeface="ＭＳ Ｐゴシック" charset="0"/>
              </a:defRPr>
            </a:lvl3pPr>
            <a:lvl4pPr marL="1600200" indent="-228600">
              <a:defRPr>
                <a:solidFill>
                  <a:schemeClr val="tx1"/>
                </a:solidFill>
                <a:latin typeface="Tahoma" charset="0"/>
                <a:ea typeface="ＭＳ Ｐゴシック" charset="0"/>
              </a:defRPr>
            </a:lvl4pPr>
            <a:lvl5pPr marL="2057400" indent="-22860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a:defRPr/>
            </a:pPr>
            <a:fld id="{F15AAC6B-C5CB-154D-8509-633943FA8B06}" type="slidenum">
              <a:rPr lang="en-US" smtClean="0"/>
              <a:pPr>
                <a:defRPr/>
              </a:pPr>
              <a:t>14</a:t>
            </a:fld>
            <a:endParaRPr lang="en-US"/>
          </a:p>
        </p:txBody>
      </p:sp>
      <p:sp>
        <p:nvSpPr>
          <p:cNvPr id="90115" name="Rectangle 2"/>
          <p:cNvSpPr>
            <a:spLocks noGrp="1" noChangeArrowheads="1"/>
          </p:cNvSpPr>
          <p:nvPr>
            <p:ph type="title" idx="4294967295"/>
          </p:nvPr>
        </p:nvSpPr>
        <p:spPr>
          <a:xfrm>
            <a:off x="1066800" y="304800"/>
            <a:ext cx="7793038" cy="852488"/>
          </a:xfrm>
        </p:spPr>
        <p:txBody>
          <a:bodyPr anchor="b"/>
          <a:lstStyle/>
          <a:p>
            <a:pPr eaLnBrk="1" hangingPunct="1">
              <a:defRPr/>
            </a:pPr>
            <a:r>
              <a:rPr lang="en-US" dirty="0">
                <a:cs typeface="+mj-cs"/>
              </a:rPr>
              <a:t>Measures of Association</a:t>
            </a:r>
            <a:br>
              <a:rPr lang="en-US" dirty="0">
                <a:cs typeface="+mj-cs"/>
              </a:rPr>
            </a:br>
            <a:r>
              <a:rPr lang="en-US" sz="2400" dirty="0"/>
              <a:t>(Dichotomous Exposure and Outcome)</a:t>
            </a:r>
          </a:p>
        </p:txBody>
      </p:sp>
      <p:sp>
        <p:nvSpPr>
          <p:cNvPr id="159747" name="Rectangle 3"/>
          <p:cNvSpPr>
            <a:spLocks noGrp="1" noChangeArrowheads="1"/>
          </p:cNvSpPr>
          <p:nvPr>
            <p:ph type="body" sz="half" idx="4294967295"/>
          </p:nvPr>
        </p:nvSpPr>
        <p:spPr>
          <a:xfrm>
            <a:off x="381000" y="4572000"/>
            <a:ext cx="8382000" cy="2133600"/>
          </a:xfrm>
          <a:noFill/>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eaLnBrk="1" hangingPunct="1">
              <a:buFontTx/>
              <a:buNone/>
            </a:pPr>
            <a:r>
              <a:rPr lang="en-US" sz="2800" b="1" dirty="0">
                <a:latin typeface="Arial" charset="0"/>
                <a:ea typeface="ＭＳ Ｐゴシック" charset="0"/>
              </a:rPr>
              <a:t>RR= Risk Ratio =  </a:t>
            </a:r>
            <a:endParaRPr lang="en-US" sz="2800" dirty="0">
              <a:latin typeface="Arial" charset="0"/>
              <a:ea typeface="ＭＳ Ｐゴシック" charset="0"/>
            </a:endParaRPr>
          </a:p>
          <a:p>
            <a:pPr eaLnBrk="1" hangingPunct="1">
              <a:buFontTx/>
              <a:buNone/>
            </a:pPr>
            <a:endParaRPr lang="en-US" sz="2800" dirty="0">
              <a:latin typeface="Arial" charset="0"/>
              <a:ea typeface="ＭＳ Ｐゴシック" charset="0"/>
            </a:endParaRPr>
          </a:p>
          <a:p>
            <a:pPr eaLnBrk="1" hangingPunct="1">
              <a:buFontTx/>
              <a:buNone/>
            </a:pPr>
            <a:r>
              <a:rPr lang="en-US" sz="2800" dirty="0">
                <a:latin typeface="Arial" charset="0"/>
                <a:ea typeface="ＭＳ Ｐゴシック" charset="0"/>
              </a:rPr>
              <a:t>RR &gt; 1 means presence of exposure is harmful</a:t>
            </a:r>
          </a:p>
          <a:p>
            <a:pPr eaLnBrk="1" hangingPunct="1">
              <a:buFontTx/>
              <a:buNone/>
            </a:pPr>
            <a:r>
              <a:rPr lang="en-US" sz="2800" dirty="0">
                <a:latin typeface="Arial" charset="0"/>
                <a:ea typeface="ＭＳ Ｐゴシック" charset="0"/>
              </a:rPr>
              <a:t>Null effect: RR = 1</a:t>
            </a:r>
          </a:p>
          <a:p>
            <a:pPr eaLnBrk="1" hangingPunct="1">
              <a:buFontTx/>
              <a:buNone/>
            </a:pPr>
            <a:endParaRPr lang="en-US" sz="2800" dirty="0">
              <a:latin typeface="Arial" charset="0"/>
              <a:ea typeface="ＭＳ Ｐゴシック" charset="0"/>
            </a:endParaRPr>
          </a:p>
        </p:txBody>
      </p:sp>
      <p:sp>
        <p:nvSpPr>
          <p:cNvPr id="9011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p>
        </p:txBody>
      </p:sp>
      <p:graphicFrame>
        <p:nvGraphicFramePr>
          <p:cNvPr id="159749" name="Object 5"/>
          <p:cNvGraphicFramePr>
            <a:graphicFrameLocks noChangeAspect="1"/>
          </p:cNvGraphicFramePr>
          <p:nvPr>
            <p:extLst>
              <p:ext uri="{D42A27DB-BD31-4B8C-83A1-F6EECF244321}">
                <p14:modId xmlns:p14="http://schemas.microsoft.com/office/powerpoint/2010/main" val="1735917077"/>
              </p:ext>
            </p:extLst>
          </p:nvPr>
        </p:nvGraphicFramePr>
        <p:xfrm>
          <a:off x="3581400" y="4343400"/>
          <a:ext cx="1219200" cy="928688"/>
        </p:xfrm>
        <a:graphic>
          <a:graphicData uri="http://schemas.openxmlformats.org/presentationml/2006/ole">
            <mc:AlternateContent xmlns:mc="http://schemas.openxmlformats.org/markup-compatibility/2006">
              <mc:Choice xmlns:v="urn:schemas-microsoft-com:vml" Requires="v">
                <p:oleObj spid="_x0000_s4364" name="Equation" r:id="rId4" imgW="596900" imgH="457200" progId="Equation.3">
                  <p:embed/>
                </p:oleObj>
              </mc:Choice>
              <mc:Fallback>
                <p:oleObj name="Equation" r:id="rId4" imgW="596900" imgH="4572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4343400"/>
                        <a:ext cx="1219200" cy="9286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graphicFrame>
        <p:nvGraphicFramePr>
          <p:cNvPr id="9274" name="Group 58"/>
          <p:cNvGraphicFramePr>
            <a:graphicFrameLocks noGrp="1"/>
          </p:cNvGraphicFramePr>
          <p:nvPr>
            <p:ph sz="half" idx="4294967295"/>
            <p:extLst>
              <p:ext uri="{D42A27DB-BD31-4B8C-83A1-F6EECF244321}">
                <p14:modId xmlns:p14="http://schemas.microsoft.com/office/powerpoint/2010/main" val="1853457156"/>
              </p:ext>
            </p:extLst>
          </p:nvPr>
        </p:nvGraphicFramePr>
        <p:xfrm>
          <a:off x="304800" y="1447800"/>
          <a:ext cx="8534400" cy="2594153"/>
        </p:xfrm>
        <a:graphic>
          <a:graphicData uri="http://schemas.openxmlformats.org/drawingml/2006/table">
            <a:tbl>
              <a:tblPr/>
              <a:tblGrid>
                <a:gridCol w="20574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8227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No 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Exposure +</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b</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Exposure -</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Totals</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 + 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N = a + b + 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19928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Number Placeholder 6"/>
          <p:cNvSpPr>
            <a:spLocks noGrp="1"/>
          </p:cNvSpPr>
          <p:nvPr>
            <p:ph type="sldNum" sz="quarter" idx="12"/>
          </p:nvPr>
        </p:nvSpPr>
        <p:spPr>
          <a:xfrm>
            <a:off x="7042150" y="6243638"/>
            <a:ext cx="1905000" cy="4572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Tahoma" charset="0"/>
                <a:ea typeface="ＭＳ Ｐゴシック" charset="0"/>
                <a:cs typeface="ＭＳ Ｐゴシック" charset="0"/>
              </a:defRPr>
            </a:lvl1pPr>
            <a:lvl2pPr marL="742950" indent="-285750">
              <a:defRPr>
                <a:solidFill>
                  <a:schemeClr val="tx1"/>
                </a:solidFill>
                <a:latin typeface="Tahoma" charset="0"/>
                <a:ea typeface="ＭＳ Ｐゴシック" charset="0"/>
              </a:defRPr>
            </a:lvl2pPr>
            <a:lvl3pPr marL="1143000" indent="-228600">
              <a:defRPr>
                <a:solidFill>
                  <a:schemeClr val="tx1"/>
                </a:solidFill>
                <a:latin typeface="Tahoma" charset="0"/>
                <a:ea typeface="ＭＳ Ｐゴシック" charset="0"/>
              </a:defRPr>
            </a:lvl3pPr>
            <a:lvl4pPr marL="1600200" indent="-228600">
              <a:defRPr>
                <a:solidFill>
                  <a:schemeClr val="tx1"/>
                </a:solidFill>
                <a:latin typeface="Tahoma" charset="0"/>
                <a:ea typeface="ＭＳ Ｐゴシック" charset="0"/>
              </a:defRPr>
            </a:lvl4pPr>
            <a:lvl5pPr marL="2057400" indent="-22860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a:defRPr/>
            </a:pPr>
            <a:fld id="{3DF8EB54-A88A-C541-A74D-19E54F4F0965}" type="slidenum">
              <a:rPr lang="en-US" smtClean="0"/>
              <a:pPr>
                <a:defRPr/>
              </a:pPr>
              <a:t>15</a:t>
            </a:fld>
            <a:endParaRPr lang="en-US"/>
          </a:p>
        </p:txBody>
      </p:sp>
      <p:sp>
        <p:nvSpPr>
          <p:cNvPr id="161795" name="Rectangle 3"/>
          <p:cNvSpPr>
            <a:spLocks noGrp="1" noChangeArrowheads="1"/>
          </p:cNvSpPr>
          <p:nvPr>
            <p:ph type="body" sz="half" idx="4294967295"/>
          </p:nvPr>
        </p:nvSpPr>
        <p:spPr>
          <a:xfrm>
            <a:off x="457200" y="3962400"/>
            <a:ext cx="8382000" cy="2667000"/>
          </a:xfrm>
          <a:noFill/>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eaLnBrk="1" hangingPunct="1">
              <a:buFontTx/>
              <a:buNone/>
            </a:pPr>
            <a:r>
              <a:rPr lang="en-US" sz="2800" b="1" dirty="0">
                <a:latin typeface="Arial" charset="0"/>
                <a:ea typeface="ＭＳ Ｐゴシック" charset="0"/>
              </a:rPr>
              <a:t>	</a:t>
            </a:r>
            <a:r>
              <a:rPr lang="en-US" sz="2400" dirty="0">
                <a:latin typeface="Arial" charset="0"/>
                <a:ea typeface="ＭＳ Ｐゴシック" charset="0"/>
              </a:rPr>
              <a:t>			 (a/b)	     (a/c)</a:t>
            </a:r>
          </a:p>
          <a:p>
            <a:pPr eaLnBrk="1" hangingPunct="1">
              <a:buFontTx/>
              <a:buNone/>
            </a:pPr>
            <a:r>
              <a:rPr lang="en-US" sz="2400" b="1" dirty="0">
                <a:latin typeface="Arial" charset="0"/>
                <a:ea typeface="ＭＳ Ｐゴシック" charset="0"/>
              </a:rPr>
              <a:t>OR = Odds Ratio </a:t>
            </a:r>
            <a:r>
              <a:rPr lang="en-US" sz="2400" dirty="0">
                <a:latin typeface="Arial" charset="0"/>
                <a:ea typeface="ＭＳ Ｐゴシック" charset="0"/>
              </a:rPr>
              <a:t>=  -------  =  -------- = ad/</a:t>
            </a:r>
            <a:r>
              <a:rPr lang="en-US" sz="2400" dirty="0" err="1">
                <a:latin typeface="Arial" charset="0"/>
                <a:ea typeface="ＭＳ Ｐゴシック" charset="0"/>
              </a:rPr>
              <a:t>bc</a:t>
            </a:r>
            <a:endParaRPr lang="en-US" sz="2400" dirty="0">
              <a:latin typeface="Arial" charset="0"/>
              <a:ea typeface="ＭＳ Ｐゴシック" charset="0"/>
            </a:endParaRPr>
          </a:p>
          <a:p>
            <a:pPr eaLnBrk="1" hangingPunct="1">
              <a:buFontTx/>
              <a:buNone/>
            </a:pPr>
            <a:r>
              <a:rPr lang="en-US" sz="2400" dirty="0">
                <a:latin typeface="Arial" charset="0"/>
                <a:ea typeface="ＭＳ Ｐゴシック" charset="0"/>
              </a:rPr>
              <a:t>				 (c/d)         (b/d)</a:t>
            </a:r>
          </a:p>
          <a:p>
            <a:pPr eaLnBrk="1" hangingPunct="1">
              <a:buFontTx/>
              <a:buNone/>
            </a:pPr>
            <a:r>
              <a:rPr lang="en-US" sz="2400" dirty="0">
                <a:latin typeface="Arial" charset="0"/>
                <a:ea typeface="ＭＳ Ｐゴシック" charset="0"/>
              </a:rPr>
              <a:t>Null Effect: Odds Ratio = 1</a:t>
            </a:r>
          </a:p>
          <a:p>
            <a:pPr eaLnBrk="1" hangingPunct="1">
              <a:buFontTx/>
              <a:buNone/>
            </a:pPr>
            <a:r>
              <a:rPr lang="en-US" sz="2400" dirty="0">
                <a:latin typeface="Arial" charset="0"/>
                <a:ea typeface="ＭＳ Ｐゴシック" charset="0"/>
              </a:rPr>
              <a:t>(Best reserved for case-control studies or studies using multiple logistic regression.)  </a:t>
            </a:r>
          </a:p>
        </p:txBody>
      </p:sp>
      <p:sp>
        <p:nvSpPr>
          <p:cNvPr id="9114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p>
        </p:txBody>
      </p:sp>
      <p:graphicFrame>
        <p:nvGraphicFramePr>
          <p:cNvPr id="91172" name="Group 36"/>
          <p:cNvGraphicFramePr>
            <a:graphicFrameLocks noGrp="1"/>
          </p:cNvGraphicFramePr>
          <p:nvPr>
            <p:ph sz="half" idx="4294967295"/>
            <p:extLst>
              <p:ext uri="{D42A27DB-BD31-4B8C-83A1-F6EECF244321}">
                <p14:modId xmlns:p14="http://schemas.microsoft.com/office/powerpoint/2010/main" val="3889157554"/>
              </p:ext>
            </p:extLst>
          </p:nvPr>
        </p:nvGraphicFramePr>
        <p:xfrm>
          <a:off x="304800" y="1219200"/>
          <a:ext cx="8534400" cy="2594153"/>
        </p:xfrm>
        <a:graphic>
          <a:graphicData uri="http://schemas.openxmlformats.org/drawingml/2006/table">
            <a:tbl>
              <a:tblPr/>
              <a:tblGrid>
                <a:gridCol w="20574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8227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No 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Exposure +</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b</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Exposure -</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 + 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N = a + b + 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9" name="Rectangle 2"/>
          <p:cNvSpPr txBox="1">
            <a:spLocks noChangeArrowheads="1"/>
          </p:cNvSpPr>
          <p:nvPr/>
        </p:nvSpPr>
        <p:spPr bwMode="auto">
          <a:xfrm>
            <a:off x="1066800" y="304800"/>
            <a:ext cx="7793038" cy="8524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a:lstStyle>
          <a:p>
            <a:pPr eaLnBrk="1" hangingPunct="1">
              <a:buNone/>
              <a:defRPr/>
            </a:pPr>
            <a:r>
              <a:rPr lang="en-US" dirty="0"/>
              <a:t>Measures of Association</a:t>
            </a:r>
            <a:br>
              <a:rPr lang="en-US" dirty="0"/>
            </a:br>
            <a:r>
              <a:rPr lang="en-US" sz="2400" dirty="0"/>
              <a:t>(</a:t>
            </a:r>
            <a:r>
              <a:rPr lang="en-US" sz="2400"/>
              <a:t>Dichotomous Exposure </a:t>
            </a:r>
            <a:r>
              <a:rPr lang="en-US" sz="2400" dirty="0"/>
              <a:t>and Outcome)</a:t>
            </a:r>
          </a:p>
        </p:txBody>
      </p:sp>
    </p:spTree>
    <p:extLst>
      <p:ext uri="{BB962C8B-B14F-4D97-AF65-F5344CB8AC3E}">
        <p14:creationId xmlns:p14="http://schemas.microsoft.com/office/powerpoint/2010/main" val="3361208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Beware of the Odds Ratio</a:t>
            </a:r>
          </a:p>
        </p:txBody>
      </p:sp>
      <p:sp>
        <p:nvSpPr>
          <p:cNvPr id="3" name="Content Placeholder 2"/>
          <p:cNvSpPr>
            <a:spLocks noGrp="1"/>
          </p:cNvSpPr>
          <p:nvPr>
            <p:ph idx="1"/>
          </p:nvPr>
        </p:nvSpPr>
        <p:spPr/>
        <p:txBody>
          <a:bodyPr/>
          <a:lstStyle/>
          <a:p>
            <a:r>
              <a:rPr lang="en-US" dirty="0"/>
              <a:t>RR is more natural and intuitive</a:t>
            </a:r>
          </a:p>
          <a:p>
            <a:r>
              <a:rPr lang="en-US" dirty="0"/>
              <a:t>OR is always farther from 1 than RR (unless OR = RR = 1)</a:t>
            </a:r>
          </a:p>
          <a:p>
            <a:r>
              <a:rPr lang="en-US" dirty="0"/>
              <a:t>Misinterpretations frequent</a:t>
            </a:r>
          </a:p>
          <a:p>
            <a:pPr marL="349250" lvl="1" indent="0">
              <a:buNone/>
            </a:pPr>
            <a:r>
              <a:rPr lang="en-US" sz="1600" dirty="0"/>
              <a:t>Misunderstandings about the Effects of Race and Sex on Physicians' Referrals for Cardiac Catheterization. N </a:t>
            </a:r>
            <a:r>
              <a:rPr lang="en-US" sz="1600" dirty="0" err="1"/>
              <a:t>Engl</a:t>
            </a:r>
            <a:r>
              <a:rPr lang="en-US" sz="1600" dirty="0"/>
              <a:t> J Med 1999; 341:279-283 (Referral Rates Black = 0.85, White = 0.91, RR = 0.85/0.91 =0.93, OR = 0.85/0.15 ÷ 0.93/0.07 = 0.57)</a:t>
            </a:r>
          </a:p>
          <a:p>
            <a:r>
              <a:rPr lang="en-US" sz="3200" dirty="0">
                <a:latin typeface="Arial" charset="0"/>
                <a:ea typeface="ＭＳ Ｐゴシック" charset="0"/>
              </a:rPr>
              <a:t>Best reserved for case-control studies or studies using multiple logistic regression</a:t>
            </a:r>
            <a:endParaRPr lang="en-US" dirty="0"/>
          </a:p>
        </p:txBody>
      </p:sp>
    </p:spTree>
    <p:extLst>
      <p:ext uri="{BB962C8B-B14F-4D97-AF65-F5344CB8AC3E}">
        <p14:creationId xmlns:p14="http://schemas.microsoft.com/office/powerpoint/2010/main" val="3138159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6"/>
          <p:cNvSpPr>
            <a:spLocks noGrp="1"/>
          </p:cNvSpPr>
          <p:nvPr>
            <p:ph type="sldNum" sz="quarter" idx="12"/>
          </p:nvPr>
        </p:nvSpPr>
        <p:spPr>
          <a:xfrm>
            <a:off x="7042150" y="6243638"/>
            <a:ext cx="1905000" cy="4572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Tahoma" charset="0"/>
                <a:ea typeface="ＭＳ Ｐゴシック" charset="0"/>
                <a:cs typeface="ＭＳ Ｐゴシック" charset="0"/>
              </a:defRPr>
            </a:lvl1pPr>
            <a:lvl2pPr marL="742950" indent="-285750">
              <a:defRPr>
                <a:solidFill>
                  <a:schemeClr val="tx1"/>
                </a:solidFill>
                <a:latin typeface="Tahoma" charset="0"/>
                <a:ea typeface="ＭＳ Ｐゴシック" charset="0"/>
              </a:defRPr>
            </a:lvl2pPr>
            <a:lvl3pPr marL="1143000" indent="-228600">
              <a:defRPr>
                <a:solidFill>
                  <a:schemeClr val="tx1"/>
                </a:solidFill>
                <a:latin typeface="Tahoma" charset="0"/>
                <a:ea typeface="ＭＳ Ｐゴシック" charset="0"/>
              </a:defRPr>
            </a:lvl3pPr>
            <a:lvl4pPr marL="1600200" indent="-228600">
              <a:defRPr>
                <a:solidFill>
                  <a:schemeClr val="tx1"/>
                </a:solidFill>
                <a:latin typeface="Tahoma" charset="0"/>
                <a:ea typeface="ＭＳ Ｐゴシック" charset="0"/>
              </a:defRPr>
            </a:lvl4pPr>
            <a:lvl5pPr marL="2057400" indent="-22860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a:defRPr/>
            </a:pPr>
            <a:fld id="{6D67D132-EFF1-9D44-9EBD-F3B054C14979}" type="slidenum">
              <a:rPr lang="en-US" smtClean="0"/>
              <a:pPr>
                <a:defRPr/>
              </a:pPr>
              <a:t>17</a:t>
            </a:fld>
            <a:endParaRPr lang="en-US"/>
          </a:p>
        </p:txBody>
      </p:sp>
      <p:sp>
        <p:nvSpPr>
          <p:cNvPr id="942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p>
        </p:txBody>
      </p:sp>
      <p:sp>
        <p:nvSpPr>
          <p:cNvPr id="94213" name="Rectangle 34"/>
          <p:cNvSpPr>
            <a:spLocks noChangeArrowheads="1"/>
          </p:cNvSpPr>
          <p:nvPr/>
        </p:nvSpPr>
        <p:spPr bwMode="auto">
          <a:xfrm>
            <a:off x="609600" y="4518035"/>
            <a:ext cx="8077200" cy="150810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spAutoFit/>
          </a:bodyPr>
          <a:lstStyle/>
          <a:p>
            <a:pPr eaLnBrk="1" hangingPunct="1">
              <a:buNone/>
              <a:defRPr/>
            </a:pPr>
            <a:r>
              <a:rPr lang="en-US" sz="2400" b="1" dirty="0">
                <a:latin typeface="Arial" charset="0"/>
              </a:rPr>
              <a:t>Risk Difference = </a:t>
            </a:r>
            <a:r>
              <a:rPr lang="en-US" sz="2400" dirty="0">
                <a:latin typeface="Arial" charset="0"/>
              </a:rPr>
              <a:t>a/(</a:t>
            </a:r>
            <a:r>
              <a:rPr lang="en-US" sz="2400" dirty="0" err="1">
                <a:latin typeface="Arial" charset="0"/>
              </a:rPr>
              <a:t>a+b</a:t>
            </a:r>
            <a:r>
              <a:rPr lang="en-US" sz="2400" dirty="0">
                <a:latin typeface="Arial" charset="0"/>
              </a:rPr>
              <a:t>) - c/(</a:t>
            </a:r>
            <a:r>
              <a:rPr lang="en-US" sz="2400" dirty="0" err="1">
                <a:latin typeface="Arial" charset="0"/>
              </a:rPr>
              <a:t>c+d</a:t>
            </a:r>
            <a:r>
              <a:rPr lang="en-US" sz="2400" dirty="0">
                <a:latin typeface="Arial" charset="0"/>
              </a:rPr>
              <a:t>)</a:t>
            </a:r>
          </a:p>
          <a:p>
            <a:pPr eaLnBrk="1" hangingPunct="1">
              <a:buNone/>
              <a:defRPr/>
            </a:pPr>
            <a:endParaRPr lang="en-US" sz="2400" dirty="0"/>
          </a:p>
          <a:p>
            <a:pPr eaLnBrk="1" hangingPunct="1">
              <a:buNone/>
              <a:defRPr/>
            </a:pPr>
            <a:r>
              <a:rPr lang="en-US" sz="2400" dirty="0">
                <a:latin typeface="Arial" charset="0"/>
              </a:rPr>
              <a:t>Null Effect: Risk Difference = 0</a:t>
            </a:r>
          </a:p>
          <a:p>
            <a:pPr eaLnBrk="1" hangingPunct="1">
              <a:buNone/>
              <a:defRPr/>
            </a:pPr>
            <a:endParaRPr lang="en-US" sz="2400" b="1" dirty="0">
              <a:latin typeface="Arial" charset="0"/>
            </a:endParaRPr>
          </a:p>
        </p:txBody>
      </p:sp>
      <p:graphicFrame>
        <p:nvGraphicFramePr>
          <p:cNvPr id="94242" name="Group 34"/>
          <p:cNvGraphicFramePr>
            <a:graphicFrameLocks noGrp="1"/>
          </p:cNvGraphicFramePr>
          <p:nvPr>
            <p:ph sz="half" idx="4294967295"/>
            <p:extLst>
              <p:ext uri="{D42A27DB-BD31-4B8C-83A1-F6EECF244321}">
                <p14:modId xmlns:p14="http://schemas.microsoft.com/office/powerpoint/2010/main" val="2048293606"/>
              </p:ext>
            </p:extLst>
          </p:nvPr>
        </p:nvGraphicFramePr>
        <p:xfrm>
          <a:off x="304800" y="1524000"/>
          <a:ext cx="8534400" cy="2594153"/>
        </p:xfrm>
        <a:graphic>
          <a:graphicData uri="http://schemas.openxmlformats.org/drawingml/2006/table">
            <a:tbl>
              <a:tblPr/>
              <a:tblGrid>
                <a:gridCol w="20574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8227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rPr>
                        <a:t>No Bad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Exposure +</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b</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Exposure -</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 + 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N = a + b + 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 name="Rectangle 2"/>
          <p:cNvSpPr txBox="1">
            <a:spLocks noChangeArrowheads="1"/>
          </p:cNvSpPr>
          <p:nvPr/>
        </p:nvSpPr>
        <p:spPr bwMode="auto">
          <a:xfrm>
            <a:off x="1066800" y="304800"/>
            <a:ext cx="7793038" cy="8524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a:lstStyle>
          <a:p>
            <a:pPr eaLnBrk="1" hangingPunct="1">
              <a:buNone/>
              <a:defRPr/>
            </a:pPr>
            <a:r>
              <a:rPr lang="en-US" dirty="0"/>
              <a:t>Measures of Association</a:t>
            </a:r>
            <a:br>
              <a:rPr lang="en-US" dirty="0"/>
            </a:br>
            <a:r>
              <a:rPr lang="en-US" sz="2400" dirty="0"/>
              <a:t>(Dichotomous Predictor and Outcome)</a:t>
            </a:r>
          </a:p>
        </p:txBody>
      </p:sp>
    </p:spTree>
    <p:extLst>
      <p:ext uri="{BB962C8B-B14F-4D97-AF65-F5344CB8AC3E}">
        <p14:creationId xmlns:p14="http://schemas.microsoft.com/office/powerpoint/2010/main" val="1289197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1066800" y="304800"/>
            <a:ext cx="7793038" cy="8524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a:lstStyle>
          <a:p>
            <a:pPr eaLnBrk="1" hangingPunct="1">
              <a:buNone/>
              <a:defRPr/>
            </a:pPr>
            <a:r>
              <a:rPr lang="en-US" dirty="0"/>
              <a:t>Measures of Association</a:t>
            </a:r>
            <a:br>
              <a:rPr lang="en-US" dirty="0"/>
            </a:br>
            <a:r>
              <a:rPr lang="en-US" sz="2400" dirty="0"/>
              <a:t>(Dichotomous Exposure and Outcome)</a:t>
            </a:r>
          </a:p>
        </p:txBody>
      </p:sp>
      <p:sp>
        <p:nvSpPr>
          <p:cNvPr id="3" name="TextBox 2"/>
          <p:cNvSpPr txBox="1"/>
          <p:nvPr/>
        </p:nvSpPr>
        <p:spPr>
          <a:xfrm>
            <a:off x="609600" y="1828800"/>
            <a:ext cx="8001000" cy="3708708"/>
          </a:xfrm>
          <a:prstGeom prst="rect">
            <a:avLst/>
          </a:prstGeom>
          <a:noFill/>
        </p:spPr>
        <p:txBody>
          <a:bodyPr wrap="square" rtlCol="0">
            <a:spAutoFit/>
          </a:bodyPr>
          <a:lstStyle/>
          <a:p>
            <a:r>
              <a:rPr lang="en-US" dirty="0"/>
              <a:t>  Cohort</a:t>
            </a:r>
          </a:p>
          <a:p>
            <a:pPr lvl="1">
              <a:buNone/>
            </a:pPr>
            <a:r>
              <a:rPr lang="en-US" dirty="0"/>
              <a:t>-- relative risk (RR) or relative hazard (RH)</a:t>
            </a:r>
          </a:p>
          <a:p>
            <a:pPr marL="457200" indent="-457200"/>
            <a:r>
              <a:rPr lang="en-US" dirty="0"/>
              <a:t>Double Cohort (Exposed-Unexposed)</a:t>
            </a:r>
          </a:p>
          <a:p>
            <a:pPr lvl="1">
              <a:buNone/>
            </a:pPr>
            <a:r>
              <a:rPr lang="en-US" dirty="0"/>
              <a:t>-- relative risk (RR) or relative hazard (RH)</a:t>
            </a:r>
          </a:p>
          <a:p>
            <a:r>
              <a:rPr lang="en-US" dirty="0"/>
              <a:t> Case-Control</a:t>
            </a:r>
          </a:p>
          <a:p>
            <a:pPr lvl="1">
              <a:buNone/>
            </a:pPr>
            <a:r>
              <a:rPr lang="en-US" dirty="0"/>
              <a:t>-- odds ratio (OR)</a:t>
            </a:r>
          </a:p>
          <a:p>
            <a:r>
              <a:rPr lang="en-US" dirty="0"/>
              <a:t> Cross-Sectional</a:t>
            </a:r>
          </a:p>
          <a:p>
            <a:pPr lvl="1">
              <a:buNone/>
            </a:pPr>
            <a:r>
              <a:rPr lang="en-US" dirty="0"/>
              <a:t>-- relative prevalence (RP)</a:t>
            </a:r>
          </a:p>
        </p:txBody>
      </p:sp>
      <p:sp>
        <p:nvSpPr>
          <p:cNvPr id="4" name="TextBox 3"/>
          <p:cNvSpPr txBox="1"/>
          <p:nvPr/>
        </p:nvSpPr>
        <p:spPr>
          <a:xfrm>
            <a:off x="838200" y="5867400"/>
            <a:ext cx="8077200" cy="695575"/>
          </a:xfrm>
          <a:prstGeom prst="rect">
            <a:avLst/>
          </a:prstGeom>
          <a:noFill/>
        </p:spPr>
        <p:txBody>
          <a:bodyPr wrap="square" rtlCol="0">
            <a:spAutoFit/>
          </a:bodyPr>
          <a:lstStyle/>
          <a:p>
            <a:pPr>
              <a:buNone/>
            </a:pPr>
            <a:r>
              <a:rPr lang="en-US" sz="2400" dirty="0"/>
              <a:t>RCTs*: RR, RH, risk difference and its inverse, number needed to treat/harm             *Deborah Grady</a:t>
            </a:r>
          </a:p>
        </p:txBody>
      </p:sp>
    </p:spTree>
    <p:extLst>
      <p:ext uri="{BB962C8B-B14F-4D97-AF65-F5344CB8AC3E}">
        <p14:creationId xmlns:p14="http://schemas.microsoft.com/office/powerpoint/2010/main" val="4268678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1066800" y="304800"/>
            <a:ext cx="7793038" cy="8524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a:lstStyle>
          <a:p>
            <a:pPr eaLnBrk="1" hangingPunct="1">
              <a:buNone/>
              <a:defRPr/>
            </a:pPr>
            <a:r>
              <a:rPr lang="en-US" dirty="0"/>
              <a:t>Measures of Association</a:t>
            </a:r>
            <a:br>
              <a:rPr lang="en-US" dirty="0"/>
            </a:br>
            <a:r>
              <a:rPr lang="en-US" sz="2400" dirty="0"/>
              <a:t>(Dichotomous Predictor and Outcome)</a:t>
            </a:r>
          </a:p>
        </p:txBody>
      </p:sp>
      <p:sp>
        <p:nvSpPr>
          <p:cNvPr id="5" name="TextBox 4"/>
          <p:cNvSpPr txBox="1"/>
          <p:nvPr/>
        </p:nvSpPr>
        <p:spPr>
          <a:xfrm>
            <a:off x="1066800" y="2057400"/>
            <a:ext cx="7086600" cy="2677656"/>
          </a:xfrm>
          <a:prstGeom prst="rect">
            <a:avLst/>
          </a:prstGeom>
          <a:noFill/>
        </p:spPr>
        <p:txBody>
          <a:bodyPr wrap="square" rtlCol="0">
            <a:spAutoFit/>
          </a:bodyPr>
          <a:lstStyle/>
          <a:p>
            <a:pPr>
              <a:buNone/>
            </a:pPr>
            <a:r>
              <a:rPr lang="en-US" dirty="0"/>
              <a:t>For purposes of sample size calculation it doesn’t matter!</a:t>
            </a:r>
          </a:p>
          <a:p>
            <a:pPr>
              <a:buNone/>
            </a:pPr>
            <a:endParaRPr lang="en-US" dirty="0"/>
          </a:p>
          <a:p>
            <a:pPr>
              <a:buNone/>
            </a:pPr>
            <a:r>
              <a:rPr lang="en-US" dirty="0"/>
              <a:t>Comparing 2 proportions.</a:t>
            </a:r>
          </a:p>
          <a:p>
            <a:pPr>
              <a:buNone/>
            </a:pPr>
            <a:endParaRPr lang="en-US" dirty="0"/>
          </a:p>
          <a:p>
            <a:pPr>
              <a:buNone/>
            </a:pPr>
            <a:r>
              <a:rPr lang="en-US" dirty="0"/>
              <a:t>Chi-squared test.</a:t>
            </a:r>
          </a:p>
        </p:txBody>
      </p:sp>
    </p:spTree>
    <p:extLst>
      <p:ext uri="{BB962C8B-B14F-4D97-AF65-F5344CB8AC3E}">
        <p14:creationId xmlns:p14="http://schemas.microsoft.com/office/powerpoint/2010/main" val="2795698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97482-5EE7-49BC-865B-FF4EE31BA63B}"/>
              </a:ext>
            </a:extLst>
          </p:cNvPr>
          <p:cNvSpPr>
            <a:spLocks noGrp="1"/>
          </p:cNvSpPr>
          <p:nvPr>
            <p:ph type="title"/>
          </p:nvPr>
        </p:nvSpPr>
        <p:spPr/>
        <p:txBody>
          <a:bodyPr/>
          <a:lstStyle/>
          <a:p>
            <a:br>
              <a:rPr lang="en-US" dirty="0"/>
            </a:br>
            <a:r>
              <a:rPr lang="en-US" dirty="0"/>
              <a:t>Updated 2018.0813</a:t>
            </a:r>
          </a:p>
        </p:txBody>
      </p:sp>
      <p:sp>
        <p:nvSpPr>
          <p:cNvPr id="3" name="Content Placeholder 2">
            <a:extLst>
              <a:ext uri="{FF2B5EF4-FFF2-40B4-BE49-F238E27FC236}">
                <a16:creationId xmlns:a16="http://schemas.microsoft.com/office/drawing/2014/main" id="{C96EE4BA-6D86-4A48-89A6-75243049B152}"/>
              </a:ext>
            </a:extLst>
          </p:cNvPr>
          <p:cNvSpPr>
            <a:spLocks noGrp="1"/>
          </p:cNvSpPr>
          <p:nvPr>
            <p:ph idx="1"/>
          </p:nvPr>
        </p:nvSpPr>
        <p:spPr/>
        <p:txBody>
          <a:bodyPr/>
          <a:lstStyle/>
          <a:p>
            <a:pPr marL="0" indent="0">
              <a:buNone/>
            </a:pPr>
            <a:r>
              <a:rPr lang="en-US" dirty="0"/>
              <a:t>Use updated PPT </a:t>
            </a:r>
          </a:p>
          <a:p>
            <a:pPr lvl="1"/>
            <a:r>
              <a:rPr lang="en-US" dirty="0"/>
              <a:t>“DCR Sample Size Kohn </a:t>
            </a:r>
            <a:r>
              <a:rPr lang="en-US"/>
              <a:t>Updated 2018.0813”</a:t>
            </a:r>
            <a:endParaRPr lang="en-US" dirty="0"/>
          </a:p>
          <a:p>
            <a:pPr lvl="1"/>
            <a:endParaRPr lang="en-US" dirty="0"/>
          </a:p>
          <a:p>
            <a:pPr lvl="1"/>
            <a:r>
              <a:rPr lang="en-US" dirty="0"/>
              <a:t>“Exposure” and “Predictor” used interchangeably</a:t>
            </a:r>
          </a:p>
          <a:p>
            <a:pPr lvl="1"/>
            <a:endParaRPr lang="en-US" dirty="0"/>
          </a:p>
          <a:p>
            <a:pPr lvl="1"/>
            <a:r>
              <a:rPr lang="en-US" dirty="0"/>
              <a:t>Assumption: Radial Artery normally larger than Ulnar Artery.  Risk = proportion with R &lt; U is usually &lt; 0.5 .</a:t>
            </a:r>
          </a:p>
        </p:txBody>
      </p:sp>
    </p:spTree>
    <p:extLst>
      <p:ext uri="{BB962C8B-B14F-4D97-AF65-F5344CB8AC3E}">
        <p14:creationId xmlns:p14="http://schemas.microsoft.com/office/powerpoint/2010/main" val="1508249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a:t>Example</a:t>
            </a:r>
          </a:p>
        </p:txBody>
      </p:sp>
      <p:sp>
        <p:nvSpPr>
          <p:cNvPr id="21507" name="TextBox 2"/>
          <p:cNvSpPr txBox="1">
            <a:spLocks noChangeArrowheads="1"/>
          </p:cNvSpPr>
          <p:nvPr/>
        </p:nvSpPr>
        <p:spPr bwMode="auto">
          <a:xfrm>
            <a:off x="838200" y="2286000"/>
            <a:ext cx="76962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r>
              <a:rPr lang="en-US" altLang="en-US" sz="4000" dirty="0"/>
              <a:t>The </a:t>
            </a:r>
            <a:r>
              <a:rPr lang="en-US" altLang="en-US" sz="4000" dirty="0" err="1"/>
              <a:t>RadvUlArt</a:t>
            </a:r>
            <a:r>
              <a:rPr lang="en-US" altLang="en-US" sz="4000" dirty="0"/>
              <a:t> (radial vs. ulnar artery) Study is a </a:t>
            </a:r>
            <a:r>
              <a:rPr lang="en-US" altLang="en-US" sz="4000" b="1" i="1" dirty="0"/>
              <a:t>cross-sectional</a:t>
            </a:r>
            <a:r>
              <a:rPr lang="en-US" altLang="en-US" sz="4000" dirty="0"/>
              <a:t> study of the association between </a:t>
            </a:r>
            <a:r>
              <a:rPr lang="en-US" altLang="en-US" sz="4000" b="1" i="1" dirty="0"/>
              <a:t>age</a:t>
            </a:r>
            <a:r>
              <a:rPr lang="en-US" altLang="en-US" sz="4000" dirty="0"/>
              <a:t> and </a:t>
            </a:r>
            <a:r>
              <a:rPr lang="en-US" altLang="en-US" sz="4000" b="1" i="1" dirty="0"/>
              <a:t>relative wrist artery size (R &lt; U) </a:t>
            </a:r>
            <a:r>
              <a:rPr lang="en-US" altLang="en-US" sz="4000" dirty="0"/>
              <a:t>in </a:t>
            </a:r>
            <a:r>
              <a:rPr lang="en-US" altLang="en-US" sz="4000" b="1" i="1" dirty="0"/>
              <a:t>pediatric surgical patients</a:t>
            </a:r>
            <a:r>
              <a:rPr lang="en-US" altLang="en-US" sz="4000" dirty="0"/>
              <a:t>.</a:t>
            </a:r>
          </a:p>
        </p:txBody>
      </p:sp>
    </p:spTree>
    <p:extLst>
      <p:ext uri="{BB962C8B-B14F-4D97-AF65-F5344CB8AC3E}">
        <p14:creationId xmlns:p14="http://schemas.microsoft.com/office/powerpoint/2010/main" val="35741811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81295"/>
            <a:ext cx="7543800" cy="1295400"/>
          </a:xfrm>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342900" y="1869720"/>
            <a:ext cx="8458200" cy="4648200"/>
          </a:xfrm>
          <a:ln>
            <a:solidFill>
              <a:schemeClr val="accent1"/>
            </a:solidFill>
          </a:ln>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Oval 1"/>
          <p:cNvSpPr/>
          <p:nvPr/>
        </p:nvSpPr>
        <p:spPr bwMode="auto">
          <a:xfrm>
            <a:off x="228600" y="5334000"/>
            <a:ext cx="5105400" cy="457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3" name="Oval 2"/>
          <p:cNvSpPr/>
          <p:nvPr/>
        </p:nvSpPr>
        <p:spPr bwMode="auto">
          <a:xfrm>
            <a:off x="152400" y="5257800"/>
            <a:ext cx="7848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52400" y="5105400"/>
            <a:ext cx="8077200" cy="990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5" name="Oval 4"/>
          <p:cNvSpPr/>
          <p:nvPr/>
        </p:nvSpPr>
        <p:spPr bwMode="auto">
          <a:xfrm>
            <a:off x="76200" y="5257800"/>
            <a:ext cx="8991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8" name="Oval 7"/>
          <p:cNvSpPr/>
          <p:nvPr/>
        </p:nvSpPr>
        <p:spPr bwMode="auto">
          <a:xfrm>
            <a:off x="114300" y="4308120"/>
            <a:ext cx="8648700" cy="1025880"/>
          </a:xfrm>
          <a:prstGeom prst="ellipse">
            <a:avLst/>
          </a:prstGeom>
          <a:noFill/>
          <a:ln w="317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rgbClr val="FF0000"/>
              </a:solidFill>
              <a:effectLst/>
              <a:latin typeface="Arial" charset="0"/>
            </a:endParaRPr>
          </a:p>
        </p:txBody>
      </p:sp>
    </p:spTree>
    <p:extLst>
      <p:ext uri="{BB962C8B-B14F-4D97-AF65-F5344CB8AC3E}">
        <p14:creationId xmlns:p14="http://schemas.microsoft.com/office/powerpoint/2010/main" val="4076217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Number Placeholder 6"/>
          <p:cNvSpPr>
            <a:spLocks noGrp="1"/>
          </p:cNvSpPr>
          <p:nvPr>
            <p:ph type="sldNum" sz="quarter" idx="12"/>
          </p:nvPr>
        </p:nvSpPr>
        <p:spPr>
          <a:xfrm>
            <a:off x="7042150" y="6243638"/>
            <a:ext cx="1905000" cy="4572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Tahoma" charset="0"/>
                <a:ea typeface="ＭＳ Ｐゴシック" charset="0"/>
                <a:cs typeface="ＭＳ Ｐゴシック" charset="0"/>
              </a:defRPr>
            </a:lvl1pPr>
            <a:lvl2pPr marL="742950" indent="-285750">
              <a:defRPr>
                <a:solidFill>
                  <a:schemeClr val="tx1"/>
                </a:solidFill>
                <a:latin typeface="Tahoma" charset="0"/>
                <a:ea typeface="ＭＳ Ｐゴシック" charset="0"/>
              </a:defRPr>
            </a:lvl2pPr>
            <a:lvl3pPr marL="1143000" indent="-228600">
              <a:defRPr>
                <a:solidFill>
                  <a:schemeClr val="tx1"/>
                </a:solidFill>
                <a:latin typeface="Tahoma" charset="0"/>
                <a:ea typeface="ＭＳ Ｐゴシック" charset="0"/>
              </a:defRPr>
            </a:lvl3pPr>
            <a:lvl4pPr marL="1600200" indent="-228600">
              <a:defRPr>
                <a:solidFill>
                  <a:schemeClr val="tx1"/>
                </a:solidFill>
                <a:latin typeface="Tahoma" charset="0"/>
                <a:ea typeface="ＭＳ Ｐゴシック" charset="0"/>
              </a:defRPr>
            </a:lvl4pPr>
            <a:lvl5pPr marL="2057400" indent="-22860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a:defRPr/>
            </a:pPr>
            <a:fld id="{6D67D132-EFF1-9D44-9EBD-F3B054C14979}" type="slidenum">
              <a:rPr lang="en-US" smtClean="0"/>
              <a:pPr>
                <a:defRPr/>
              </a:pPr>
              <a:t>22</a:t>
            </a:fld>
            <a:endParaRPr lang="en-US"/>
          </a:p>
        </p:txBody>
      </p:sp>
      <p:sp>
        <p:nvSpPr>
          <p:cNvPr id="9421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p>
        </p:txBody>
      </p:sp>
      <p:sp>
        <p:nvSpPr>
          <p:cNvPr id="94213" name="Rectangle 34"/>
          <p:cNvSpPr>
            <a:spLocks noChangeArrowheads="1"/>
          </p:cNvSpPr>
          <p:nvPr/>
        </p:nvSpPr>
        <p:spPr bwMode="auto">
          <a:xfrm>
            <a:off x="381000" y="5159750"/>
            <a:ext cx="8686800"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nchor="ctr">
            <a:spAutoFit/>
          </a:bodyPr>
          <a:lstStyle/>
          <a:p>
            <a:pPr eaLnBrk="1" hangingPunct="1">
              <a:buNone/>
              <a:defRPr/>
            </a:pPr>
            <a:r>
              <a:rPr lang="en-US" sz="4000" dirty="0"/>
              <a:t>Baseline Proportion </a:t>
            </a:r>
            <a:r>
              <a:rPr lang="en-US" sz="4000" b="1" dirty="0"/>
              <a:t>= </a:t>
            </a:r>
            <a:r>
              <a:rPr lang="en-US" sz="4000" dirty="0"/>
              <a:t>c/(</a:t>
            </a:r>
            <a:r>
              <a:rPr lang="en-US" sz="4000" dirty="0" err="1"/>
              <a:t>c+d</a:t>
            </a:r>
            <a:r>
              <a:rPr lang="en-US" sz="4000" dirty="0"/>
              <a:t>) = P</a:t>
            </a:r>
            <a:r>
              <a:rPr lang="en-US" sz="4000" baseline="-25000" dirty="0"/>
              <a:t>0</a:t>
            </a:r>
            <a:endParaRPr lang="en-US" sz="4000" b="1" dirty="0"/>
          </a:p>
        </p:txBody>
      </p:sp>
      <p:graphicFrame>
        <p:nvGraphicFramePr>
          <p:cNvPr id="94242" name="Group 34"/>
          <p:cNvGraphicFramePr>
            <a:graphicFrameLocks noGrp="1"/>
          </p:cNvGraphicFramePr>
          <p:nvPr>
            <p:ph sz="half" idx="4294967295"/>
            <p:extLst>
              <p:ext uri="{D42A27DB-BD31-4B8C-83A1-F6EECF244321}">
                <p14:modId xmlns:p14="http://schemas.microsoft.com/office/powerpoint/2010/main" val="3870926616"/>
              </p:ext>
            </p:extLst>
          </p:nvPr>
        </p:nvGraphicFramePr>
        <p:xfrm>
          <a:off x="304800" y="1524000"/>
          <a:ext cx="8534400" cy="2003748"/>
        </p:xfrm>
        <a:graphic>
          <a:graphicData uri="http://schemas.openxmlformats.org/drawingml/2006/table">
            <a:tbl>
              <a:tblPr/>
              <a:tblGrid>
                <a:gridCol w="20574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8227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ea typeface="ＭＳ Ｐゴシック" charset="0"/>
                        </a:rPr>
                        <a:t>Radial &lt; Ulnar*</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ea typeface="ＭＳ Ｐゴシック" charset="0"/>
                        </a:rPr>
                        <a:t>Radial ≥ Ulnar </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Totals</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Age &lt; 5</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b</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a + b</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Age ≥ 5</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charset="0"/>
                        </a:rPr>
                        <a:t>c</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c + 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Rectangle 2"/>
          <p:cNvSpPr txBox="1">
            <a:spLocks noChangeArrowheads="1"/>
          </p:cNvSpPr>
          <p:nvPr/>
        </p:nvSpPr>
        <p:spPr bwMode="auto">
          <a:xfrm>
            <a:off x="1066800" y="304800"/>
            <a:ext cx="7793038" cy="8524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a:lstStyle>
          <a:p>
            <a:pPr eaLnBrk="1" hangingPunct="1">
              <a:buNone/>
              <a:defRPr/>
            </a:pPr>
            <a:r>
              <a:rPr lang="en-US" dirty="0"/>
              <a:t>Measures of Association</a:t>
            </a:r>
            <a:br>
              <a:rPr lang="en-US" dirty="0"/>
            </a:br>
            <a:r>
              <a:rPr lang="en-US" sz="2400" dirty="0"/>
              <a:t>(Dichotomous Predictor and Outcome)</a:t>
            </a:r>
          </a:p>
        </p:txBody>
      </p:sp>
      <p:sp>
        <p:nvSpPr>
          <p:cNvPr id="2" name="TextBox 1">
            <a:extLst>
              <a:ext uri="{FF2B5EF4-FFF2-40B4-BE49-F238E27FC236}">
                <a16:creationId xmlns:a16="http://schemas.microsoft.com/office/drawing/2014/main" id="{2EBE9968-B2CA-4533-9392-1767551BEFE1}"/>
              </a:ext>
            </a:extLst>
          </p:cNvPr>
          <p:cNvSpPr txBox="1"/>
          <p:nvPr/>
        </p:nvSpPr>
        <p:spPr>
          <a:xfrm>
            <a:off x="381000" y="3810000"/>
            <a:ext cx="8382000" cy="683264"/>
          </a:xfrm>
          <a:prstGeom prst="rect">
            <a:avLst/>
          </a:prstGeom>
          <a:noFill/>
        </p:spPr>
        <p:txBody>
          <a:bodyPr wrap="square" rtlCol="0">
            <a:spAutoFit/>
          </a:bodyPr>
          <a:lstStyle/>
          <a:p>
            <a:pPr>
              <a:buNone/>
            </a:pPr>
            <a:r>
              <a:rPr lang="en-US" sz="2400" dirty="0"/>
              <a:t>* R &lt; U designated the “bad outcome” because the radial artery is used by default.</a:t>
            </a:r>
          </a:p>
        </p:txBody>
      </p:sp>
    </p:spTree>
    <p:extLst>
      <p:ext uri="{BB962C8B-B14F-4D97-AF65-F5344CB8AC3E}">
        <p14:creationId xmlns:p14="http://schemas.microsoft.com/office/powerpoint/2010/main" val="4136322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Baseline Proportion</a:t>
            </a:r>
          </a:p>
        </p:txBody>
      </p:sp>
      <p:pic>
        <p:nvPicPr>
          <p:cNvPr id="4" name="Content Placeholder 3"/>
          <p:cNvPicPr>
            <a:picLocks noGrp="1" noChangeAspect="1"/>
          </p:cNvPicPr>
          <p:nvPr>
            <p:ph idx="1"/>
          </p:nvPr>
        </p:nvPicPr>
        <p:blipFill>
          <a:blip r:embed="rId3"/>
          <a:stretch>
            <a:fillRect/>
          </a:stretch>
        </p:blipFill>
        <p:spPr>
          <a:xfrm>
            <a:off x="228600" y="1828800"/>
            <a:ext cx="8229600" cy="1696214"/>
          </a:xfrm>
          <a:prstGeom prst="rect">
            <a:avLst/>
          </a:prstGeom>
        </p:spPr>
      </p:pic>
      <p:sp>
        <p:nvSpPr>
          <p:cNvPr id="5" name="TextBox 4"/>
          <p:cNvSpPr txBox="1"/>
          <p:nvPr/>
        </p:nvSpPr>
        <p:spPr>
          <a:xfrm>
            <a:off x="457200" y="4191000"/>
            <a:ext cx="8153400" cy="1421928"/>
          </a:xfrm>
          <a:prstGeom prst="rect">
            <a:avLst/>
          </a:prstGeom>
          <a:noFill/>
        </p:spPr>
        <p:txBody>
          <a:bodyPr wrap="square" rtlCol="0">
            <a:spAutoFit/>
          </a:bodyPr>
          <a:lstStyle/>
          <a:p>
            <a:pPr>
              <a:buNone/>
            </a:pPr>
            <a:r>
              <a:rPr lang="en-US" sz="4800" dirty="0"/>
              <a:t>Age ≥ 5 years: R &lt; U in 25% </a:t>
            </a:r>
          </a:p>
          <a:p>
            <a:pPr>
              <a:buNone/>
            </a:pPr>
            <a:r>
              <a:rPr lang="en-US" sz="4800" dirty="0"/>
              <a:t>P</a:t>
            </a:r>
            <a:r>
              <a:rPr lang="en-US" sz="4800" baseline="-25000" dirty="0"/>
              <a:t>0</a:t>
            </a:r>
            <a:r>
              <a:rPr lang="en-US" sz="4800" dirty="0"/>
              <a:t> = 0.25</a:t>
            </a:r>
          </a:p>
        </p:txBody>
      </p:sp>
    </p:spTree>
    <p:extLst>
      <p:ext uri="{BB962C8B-B14F-4D97-AF65-F5344CB8AC3E}">
        <p14:creationId xmlns:p14="http://schemas.microsoft.com/office/powerpoint/2010/main" val="3115901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81295"/>
            <a:ext cx="7543800" cy="1295400"/>
          </a:xfrm>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446964" y="1905000"/>
            <a:ext cx="8458200" cy="4648200"/>
          </a:xfrm>
          <a:ln>
            <a:solidFill>
              <a:schemeClr val="accent1"/>
            </a:solidFill>
          </a:ln>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Oval 1"/>
          <p:cNvSpPr/>
          <p:nvPr/>
        </p:nvSpPr>
        <p:spPr bwMode="auto">
          <a:xfrm>
            <a:off x="228600" y="5334000"/>
            <a:ext cx="5105400" cy="457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3" name="Oval 2"/>
          <p:cNvSpPr/>
          <p:nvPr/>
        </p:nvSpPr>
        <p:spPr bwMode="auto">
          <a:xfrm>
            <a:off x="152400" y="5257800"/>
            <a:ext cx="7848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52400" y="5105400"/>
            <a:ext cx="8077200" cy="990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5" name="Oval 4"/>
          <p:cNvSpPr/>
          <p:nvPr/>
        </p:nvSpPr>
        <p:spPr bwMode="auto">
          <a:xfrm>
            <a:off x="76200" y="5257800"/>
            <a:ext cx="8991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8" name="Oval 7"/>
          <p:cNvSpPr/>
          <p:nvPr/>
        </p:nvSpPr>
        <p:spPr bwMode="auto">
          <a:xfrm>
            <a:off x="0" y="5221406"/>
            <a:ext cx="6781800" cy="990600"/>
          </a:xfrm>
          <a:prstGeom prst="ellipse">
            <a:avLst/>
          </a:prstGeom>
          <a:noFill/>
          <a:ln w="317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rgbClr val="FF0000"/>
              </a:solidFill>
              <a:effectLst/>
              <a:latin typeface="Arial" charset="0"/>
            </a:endParaRPr>
          </a:p>
        </p:txBody>
      </p:sp>
    </p:spTree>
    <p:extLst>
      <p:ext uri="{BB962C8B-B14F-4D97-AF65-F5344CB8AC3E}">
        <p14:creationId xmlns:p14="http://schemas.microsoft.com/office/powerpoint/2010/main" val="11056432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Feasible Sample Size</a:t>
            </a:r>
          </a:p>
        </p:txBody>
      </p:sp>
      <p:sp>
        <p:nvSpPr>
          <p:cNvPr id="3" name="Content Placeholder 2"/>
          <p:cNvSpPr>
            <a:spLocks noGrp="1"/>
          </p:cNvSpPr>
          <p:nvPr>
            <p:ph idx="1"/>
          </p:nvPr>
        </p:nvSpPr>
        <p:spPr>
          <a:xfrm>
            <a:off x="152400" y="1600200"/>
            <a:ext cx="8686800" cy="4495800"/>
          </a:xfrm>
        </p:spPr>
        <p:txBody>
          <a:bodyPr/>
          <a:lstStyle/>
          <a:p>
            <a:pPr marL="0" indent="0">
              <a:buNone/>
            </a:pPr>
            <a:r>
              <a:rPr lang="en-US" sz="3200" dirty="0"/>
              <a:t>N</a:t>
            </a:r>
            <a:r>
              <a:rPr lang="en-US" sz="3200" baseline="-25000" dirty="0"/>
              <a:t>0</a:t>
            </a:r>
            <a:r>
              <a:rPr lang="en-US" sz="3200" dirty="0"/>
              <a:t>  (≥ 5) = 50</a:t>
            </a:r>
          </a:p>
          <a:p>
            <a:pPr marL="0" indent="0">
              <a:buNone/>
            </a:pPr>
            <a:r>
              <a:rPr lang="en-US" sz="3200" dirty="0"/>
              <a:t>N</a:t>
            </a:r>
            <a:r>
              <a:rPr lang="en-US" sz="3200" baseline="-25000" dirty="0"/>
              <a:t>1</a:t>
            </a:r>
            <a:r>
              <a:rPr lang="en-US" sz="3200" dirty="0"/>
              <a:t>  (&lt; 5) = 50</a:t>
            </a:r>
          </a:p>
          <a:p>
            <a:pPr marL="0" indent="0">
              <a:buNone/>
            </a:pPr>
            <a:r>
              <a:rPr lang="en-US" sz="3200" dirty="0"/>
              <a:t>P</a:t>
            </a:r>
            <a:r>
              <a:rPr lang="en-US" sz="3200" baseline="-25000" dirty="0"/>
              <a:t>0</a:t>
            </a:r>
            <a:r>
              <a:rPr lang="en-US" sz="3200" dirty="0"/>
              <a:t> = 0.25</a:t>
            </a:r>
          </a:p>
          <a:p>
            <a:pPr marL="0" indent="0">
              <a:buNone/>
            </a:pPr>
            <a:r>
              <a:rPr lang="en-US" sz="4000" dirty="0">
                <a:hlinkClick r:id="rId2"/>
              </a:rPr>
              <a:t>http://www.sample-size.net/</a:t>
            </a:r>
            <a:endParaRPr lang="en-US" sz="4000" dirty="0"/>
          </a:p>
          <a:p>
            <a:pPr marL="0" indent="0">
              <a:buNone/>
            </a:pPr>
            <a:endParaRPr lang="en-US" b="1" dirty="0"/>
          </a:p>
          <a:p>
            <a:pPr marL="0" indent="0">
              <a:buNone/>
            </a:pPr>
            <a:r>
              <a:rPr lang="en-US" b="1" dirty="0"/>
              <a:t>This study has 80.0% power to detect a P</a:t>
            </a:r>
            <a:r>
              <a:rPr lang="en-US" b="1" baseline="-25000" dirty="0"/>
              <a:t>1</a:t>
            </a:r>
            <a:r>
              <a:rPr lang="en-US" b="1" dirty="0"/>
              <a:t> = 0.541</a:t>
            </a:r>
            <a:br>
              <a:rPr lang="en-US" b="1" dirty="0"/>
            </a:br>
            <a:r>
              <a:rPr lang="en-US" b="1" dirty="0"/>
              <a:t>Risk ratio = P</a:t>
            </a:r>
            <a:r>
              <a:rPr lang="en-US" b="1" baseline="-25000" dirty="0"/>
              <a:t>1</a:t>
            </a:r>
            <a:r>
              <a:rPr lang="en-US" b="1" dirty="0"/>
              <a:t>/P</a:t>
            </a:r>
            <a:r>
              <a:rPr lang="en-US" b="1" baseline="-25000" dirty="0"/>
              <a:t>0</a:t>
            </a:r>
            <a:r>
              <a:rPr lang="en-US" b="1" dirty="0"/>
              <a:t> = 2.164</a:t>
            </a:r>
            <a:br>
              <a:rPr lang="en-US" b="1" dirty="0"/>
            </a:br>
            <a:r>
              <a:rPr lang="en-US" b="1" dirty="0"/>
              <a:t>Odds ratio = (P</a:t>
            </a:r>
            <a:r>
              <a:rPr lang="en-US" b="1" baseline="-25000" dirty="0"/>
              <a:t>1</a:t>
            </a:r>
            <a:r>
              <a:rPr lang="en-US" b="1" dirty="0"/>
              <a:t>/(1 - P</a:t>
            </a:r>
            <a:r>
              <a:rPr lang="en-US" b="1" baseline="-25000" dirty="0"/>
              <a:t>1</a:t>
            </a:r>
            <a:r>
              <a:rPr lang="en-US" b="1" dirty="0"/>
              <a:t>))/(P</a:t>
            </a:r>
            <a:r>
              <a:rPr lang="en-US" b="1" baseline="-25000" dirty="0"/>
              <a:t>0</a:t>
            </a:r>
            <a:r>
              <a:rPr lang="en-US" b="1" dirty="0"/>
              <a:t>/(1-P</a:t>
            </a:r>
            <a:r>
              <a:rPr lang="en-US" b="1" baseline="-25000" dirty="0"/>
              <a:t>0</a:t>
            </a:r>
            <a:r>
              <a:rPr lang="en-US" b="1" dirty="0"/>
              <a:t>)) = 3.536</a:t>
            </a:r>
            <a:endParaRPr lang="en-US" sz="4000" dirty="0"/>
          </a:p>
          <a:p>
            <a:pPr marL="0" indent="0">
              <a:buNone/>
            </a:pPr>
            <a:endParaRPr lang="en-US" sz="4000" dirty="0"/>
          </a:p>
        </p:txBody>
      </p:sp>
    </p:spTree>
    <p:extLst>
      <p:ext uri="{BB962C8B-B14F-4D97-AF65-F5344CB8AC3E}">
        <p14:creationId xmlns:p14="http://schemas.microsoft.com/office/powerpoint/2010/main" val="17788880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Feasible Sample Size</a:t>
            </a:r>
          </a:p>
        </p:txBody>
      </p:sp>
      <p:sp>
        <p:nvSpPr>
          <p:cNvPr id="3" name="Content Placeholder 2"/>
          <p:cNvSpPr>
            <a:spLocks noGrp="1"/>
          </p:cNvSpPr>
          <p:nvPr>
            <p:ph idx="1"/>
          </p:nvPr>
        </p:nvSpPr>
        <p:spPr>
          <a:xfrm>
            <a:off x="152400" y="1600200"/>
            <a:ext cx="8686800" cy="4495800"/>
          </a:xfrm>
        </p:spPr>
        <p:txBody>
          <a:bodyPr/>
          <a:lstStyle/>
          <a:p>
            <a:pPr marL="0" indent="0">
              <a:buNone/>
            </a:pPr>
            <a:r>
              <a:rPr lang="en-US" sz="3200" dirty="0"/>
              <a:t>N</a:t>
            </a:r>
            <a:r>
              <a:rPr lang="en-US" sz="3200" baseline="-25000" dirty="0"/>
              <a:t>1</a:t>
            </a:r>
            <a:r>
              <a:rPr lang="en-US" sz="3200" dirty="0"/>
              <a:t>  (&lt; 5) = </a:t>
            </a:r>
            <a:r>
              <a:rPr lang="en-US" sz="3200" dirty="0">
                <a:solidFill>
                  <a:srgbClr val="FF0000"/>
                </a:solidFill>
              </a:rPr>
              <a:t>40</a:t>
            </a:r>
          </a:p>
          <a:p>
            <a:pPr marL="0" indent="0">
              <a:buNone/>
            </a:pPr>
            <a:r>
              <a:rPr lang="en-US" sz="3200" dirty="0"/>
              <a:t>N</a:t>
            </a:r>
            <a:r>
              <a:rPr lang="en-US" sz="3200" baseline="-25000" dirty="0"/>
              <a:t>0</a:t>
            </a:r>
            <a:r>
              <a:rPr lang="en-US" sz="3200" dirty="0"/>
              <a:t>  (≥ 5) = </a:t>
            </a:r>
            <a:r>
              <a:rPr lang="en-US" sz="3200" dirty="0">
                <a:solidFill>
                  <a:srgbClr val="FF0000"/>
                </a:solidFill>
              </a:rPr>
              <a:t>10</a:t>
            </a:r>
          </a:p>
          <a:p>
            <a:pPr marL="0" indent="0">
              <a:buNone/>
            </a:pPr>
            <a:endParaRPr lang="en-US" sz="3200" dirty="0">
              <a:solidFill>
                <a:srgbClr val="FF0000"/>
              </a:solidFill>
            </a:endParaRPr>
          </a:p>
          <a:p>
            <a:pPr marL="0" indent="0">
              <a:buNone/>
            </a:pPr>
            <a:r>
              <a:rPr lang="en-US" sz="4000" dirty="0">
                <a:hlinkClick r:id="rId2"/>
              </a:rPr>
              <a:t>http://www.sample-size.net/</a:t>
            </a:r>
            <a:endParaRPr lang="en-US" sz="4000" dirty="0"/>
          </a:p>
          <a:p>
            <a:pPr marL="0" indent="0">
              <a:buNone/>
            </a:pPr>
            <a:endParaRPr lang="en-US" b="1" dirty="0"/>
          </a:p>
          <a:p>
            <a:pPr marL="0" indent="0">
              <a:buNone/>
            </a:pPr>
            <a:r>
              <a:rPr lang="en-US" b="1" dirty="0"/>
              <a:t>This study has 80.0% power to detect a P</a:t>
            </a:r>
            <a:r>
              <a:rPr lang="en-US" b="1" baseline="-25000" dirty="0"/>
              <a:t>1</a:t>
            </a:r>
            <a:r>
              <a:rPr lang="en-US" b="1" dirty="0"/>
              <a:t> = 0.771</a:t>
            </a:r>
            <a:br>
              <a:rPr lang="en-US" b="1" dirty="0"/>
            </a:br>
            <a:r>
              <a:rPr lang="en-US" b="1" dirty="0"/>
              <a:t>Risk ratio = P</a:t>
            </a:r>
            <a:r>
              <a:rPr lang="en-US" b="1" baseline="-25000" dirty="0"/>
              <a:t>1</a:t>
            </a:r>
            <a:r>
              <a:rPr lang="en-US" b="1" dirty="0"/>
              <a:t>/P</a:t>
            </a:r>
            <a:r>
              <a:rPr lang="en-US" b="1" baseline="-25000" dirty="0"/>
              <a:t>0</a:t>
            </a:r>
            <a:r>
              <a:rPr lang="en-US" b="1" dirty="0"/>
              <a:t> = 3.084</a:t>
            </a:r>
            <a:br>
              <a:rPr lang="en-US" b="1" dirty="0"/>
            </a:br>
            <a:r>
              <a:rPr lang="en-US" b="1" dirty="0"/>
              <a:t>Odds ratio = (P</a:t>
            </a:r>
            <a:r>
              <a:rPr lang="en-US" b="1" baseline="-25000" dirty="0"/>
              <a:t>1</a:t>
            </a:r>
            <a:r>
              <a:rPr lang="en-US" b="1" dirty="0"/>
              <a:t>/(1 - P</a:t>
            </a:r>
            <a:r>
              <a:rPr lang="en-US" b="1" baseline="-25000" dirty="0"/>
              <a:t>1</a:t>
            </a:r>
            <a:r>
              <a:rPr lang="en-US" b="1" dirty="0"/>
              <a:t>))/(P</a:t>
            </a:r>
            <a:r>
              <a:rPr lang="en-US" b="1" baseline="-25000" dirty="0"/>
              <a:t>0</a:t>
            </a:r>
            <a:r>
              <a:rPr lang="en-US" b="1" dirty="0"/>
              <a:t>/(1-P</a:t>
            </a:r>
            <a:r>
              <a:rPr lang="en-US" b="1" baseline="-25000" dirty="0"/>
              <a:t>0</a:t>
            </a:r>
            <a:r>
              <a:rPr lang="en-US" b="1" dirty="0"/>
              <a:t>)) = 10.100</a:t>
            </a:r>
            <a:endParaRPr lang="en-US" sz="4000" dirty="0"/>
          </a:p>
        </p:txBody>
      </p:sp>
    </p:spTree>
    <p:extLst>
      <p:ext uri="{BB962C8B-B14F-4D97-AF65-F5344CB8AC3E}">
        <p14:creationId xmlns:p14="http://schemas.microsoft.com/office/powerpoint/2010/main" val="1805838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81295"/>
            <a:ext cx="7543800" cy="1295400"/>
          </a:xfrm>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446964" y="1905000"/>
            <a:ext cx="8458200" cy="4648200"/>
          </a:xfrm>
          <a:ln>
            <a:solidFill>
              <a:schemeClr val="accent1"/>
            </a:solidFill>
          </a:ln>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Oval 1"/>
          <p:cNvSpPr/>
          <p:nvPr/>
        </p:nvSpPr>
        <p:spPr bwMode="auto">
          <a:xfrm>
            <a:off x="228600" y="5334000"/>
            <a:ext cx="5105400" cy="457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3" name="Oval 2"/>
          <p:cNvSpPr/>
          <p:nvPr/>
        </p:nvSpPr>
        <p:spPr bwMode="auto">
          <a:xfrm>
            <a:off x="152400" y="5257800"/>
            <a:ext cx="7848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52400" y="5105400"/>
            <a:ext cx="8077200" cy="990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5" name="Oval 4"/>
          <p:cNvSpPr/>
          <p:nvPr/>
        </p:nvSpPr>
        <p:spPr bwMode="auto">
          <a:xfrm>
            <a:off x="76200" y="5257800"/>
            <a:ext cx="8991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8" name="Oval 7"/>
          <p:cNvSpPr/>
          <p:nvPr/>
        </p:nvSpPr>
        <p:spPr bwMode="auto">
          <a:xfrm>
            <a:off x="381000" y="5753100"/>
            <a:ext cx="6781800" cy="990600"/>
          </a:xfrm>
          <a:prstGeom prst="ellipse">
            <a:avLst/>
          </a:prstGeom>
          <a:noFill/>
          <a:ln w="317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rgbClr val="FF0000"/>
              </a:solidFill>
              <a:effectLst/>
              <a:latin typeface="Arial" charset="0"/>
            </a:endParaRPr>
          </a:p>
        </p:txBody>
      </p:sp>
    </p:spTree>
    <p:extLst>
      <p:ext uri="{BB962C8B-B14F-4D97-AF65-F5344CB8AC3E}">
        <p14:creationId xmlns:p14="http://schemas.microsoft.com/office/powerpoint/2010/main" val="969735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Clinically Significant Effect</a:t>
            </a:r>
          </a:p>
        </p:txBody>
      </p:sp>
      <p:sp>
        <p:nvSpPr>
          <p:cNvPr id="3" name="Content Placeholder 2"/>
          <p:cNvSpPr>
            <a:spLocks noGrp="1"/>
          </p:cNvSpPr>
          <p:nvPr>
            <p:ph idx="1"/>
          </p:nvPr>
        </p:nvSpPr>
        <p:spPr>
          <a:xfrm>
            <a:off x="152400" y="1600200"/>
            <a:ext cx="8686800" cy="2819400"/>
          </a:xfrm>
        </p:spPr>
        <p:txBody>
          <a:bodyPr/>
          <a:lstStyle/>
          <a:p>
            <a:pPr marL="0" indent="0">
              <a:buNone/>
            </a:pPr>
            <a:r>
              <a:rPr lang="en-US" sz="3200" dirty="0"/>
              <a:t>P</a:t>
            </a:r>
            <a:r>
              <a:rPr lang="en-US" sz="3200" baseline="-25000" dirty="0"/>
              <a:t>0</a:t>
            </a:r>
            <a:r>
              <a:rPr lang="en-US" sz="3200" dirty="0"/>
              <a:t>  (≥ 5) = 0.25</a:t>
            </a:r>
          </a:p>
          <a:p>
            <a:pPr marL="0" indent="0">
              <a:buNone/>
            </a:pPr>
            <a:r>
              <a:rPr lang="en-US" sz="3200" dirty="0"/>
              <a:t>P</a:t>
            </a:r>
            <a:r>
              <a:rPr lang="en-US" sz="3200" baseline="-25000" dirty="0"/>
              <a:t>1</a:t>
            </a:r>
            <a:r>
              <a:rPr lang="en-US" sz="3200" dirty="0"/>
              <a:t>  (&lt; 5) = </a:t>
            </a:r>
            <a:r>
              <a:rPr lang="en-US" sz="3200" dirty="0">
                <a:solidFill>
                  <a:srgbClr val="FF0000"/>
                </a:solidFill>
              </a:rPr>
              <a:t>0.50</a:t>
            </a:r>
          </a:p>
          <a:p>
            <a:pPr marL="0" indent="0">
              <a:buNone/>
            </a:pPr>
            <a:r>
              <a:rPr lang="en-US" sz="3200" dirty="0"/>
              <a:t>q</a:t>
            </a:r>
            <a:r>
              <a:rPr lang="en-US" sz="3200" baseline="-25000" dirty="0"/>
              <a:t>1 </a:t>
            </a:r>
            <a:r>
              <a:rPr lang="en-US" sz="3200" dirty="0"/>
              <a:t>= 50%</a:t>
            </a:r>
          </a:p>
          <a:p>
            <a:pPr marL="0" indent="0">
              <a:buNone/>
            </a:pPr>
            <a:r>
              <a:rPr lang="en-US" sz="4000" dirty="0">
                <a:hlinkClick r:id="rId3"/>
              </a:rPr>
              <a:t>http://www.sample-size.net/</a:t>
            </a:r>
            <a:endParaRPr lang="en-US" sz="4000" dirty="0"/>
          </a:p>
          <a:p>
            <a:pPr marL="0" indent="0">
              <a:buNone/>
            </a:pPr>
            <a:endParaRPr lang="en-US" b="1" dirty="0"/>
          </a:p>
          <a:p>
            <a:pPr marL="0" indent="0">
              <a:buNone/>
            </a:pPr>
            <a:endParaRPr lang="en-US" sz="4000" dirty="0"/>
          </a:p>
        </p:txBody>
      </p:sp>
      <p:graphicFrame>
        <p:nvGraphicFramePr>
          <p:cNvPr id="4" name="Table 3"/>
          <p:cNvGraphicFramePr>
            <a:graphicFrameLocks noGrp="1"/>
          </p:cNvGraphicFramePr>
          <p:nvPr>
            <p:extLst>
              <p:ext uri="{D42A27DB-BD31-4B8C-83A1-F6EECF244321}">
                <p14:modId xmlns:p14="http://schemas.microsoft.com/office/powerpoint/2010/main" val="1857902429"/>
              </p:ext>
            </p:extLst>
          </p:nvPr>
        </p:nvGraphicFramePr>
        <p:xfrm>
          <a:off x="190500" y="4343400"/>
          <a:ext cx="8077200" cy="2072640"/>
        </p:xfrm>
        <a:graphic>
          <a:graphicData uri="http://schemas.openxmlformats.org/drawingml/2006/table">
            <a:tbl>
              <a:tblPr/>
              <a:tblGrid>
                <a:gridCol w="1622989">
                  <a:extLst>
                    <a:ext uri="{9D8B030D-6E8A-4147-A177-3AD203B41FA5}">
                      <a16:colId xmlns:a16="http://schemas.microsoft.com/office/drawing/2014/main" val="2965873664"/>
                    </a:ext>
                  </a:extLst>
                </a:gridCol>
                <a:gridCol w="1622989">
                  <a:extLst>
                    <a:ext uri="{9D8B030D-6E8A-4147-A177-3AD203B41FA5}">
                      <a16:colId xmlns:a16="http://schemas.microsoft.com/office/drawing/2014/main" val="3274450624"/>
                    </a:ext>
                  </a:extLst>
                </a:gridCol>
                <a:gridCol w="2415611">
                  <a:extLst>
                    <a:ext uri="{9D8B030D-6E8A-4147-A177-3AD203B41FA5}">
                      <a16:colId xmlns:a16="http://schemas.microsoft.com/office/drawing/2014/main" val="3563820198"/>
                    </a:ext>
                  </a:extLst>
                </a:gridCol>
                <a:gridCol w="2415611">
                  <a:extLst>
                    <a:ext uri="{9D8B030D-6E8A-4147-A177-3AD203B41FA5}">
                      <a16:colId xmlns:a16="http://schemas.microsoft.com/office/drawing/2014/main" val="2950949966"/>
                    </a:ext>
                  </a:extLst>
                </a:gridCol>
              </a:tblGrid>
              <a:tr h="0">
                <a:tc>
                  <a:txBody>
                    <a:bodyPr/>
                    <a:lstStyle/>
                    <a:p>
                      <a:pPr algn="r"/>
                      <a:endParaRPr lang="en-US" sz="2800">
                        <a:effectLst/>
                      </a:endParaRPr>
                    </a:p>
                  </a:txBody>
                  <a:tcPr marL="45720" marR="38100" anchor="ctr">
                    <a:lnL>
                      <a:noFill/>
                    </a:lnL>
                    <a:lnR>
                      <a:noFill/>
                    </a:lnR>
                    <a:lnT>
                      <a:noFill/>
                    </a:lnT>
                    <a:lnB>
                      <a:noFill/>
                    </a:lnB>
                  </a:tcPr>
                </a:tc>
                <a:tc>
                  <a:txBody>
                    <a:bodyPr/>
                    <a:lstStyle/>
                    <a:p>
                      <a:pPr algn="r"/>
                      <a:r>
                        <a:rPr lang="en-US" sz="2800" b="1">
                          <a:effectLst/>
                        </a:rPr>
                        <a:t>N</a:t>
                      </a:r>
                      <a:endParaRPr lang="en-US" sz="2800">
                        <a:effectLst/>
                      </a:endParaRPr>
                    </a:p>
                  </a:txBody>
                  <a:tcPr marL="45720" marR="38100" anchor="ctr">
                    <a:lnL>
                      <a:noFill/>
                    </a:lnL>
                    <a:lnR>
                      <a:noFill/>
                    </a:lnR>
                    <a:lnT>
                      <a:noFill/>
                    </a:lnT>
                    <a:lnB>
                      <a:noFill/>
                    </a:lnB>
                  </a:tcPr>
                </a:tc>
                <a:tc>
                  <a:txBody>
                    <a:bodyPr/>
                    <a:lstStyle/>
                    <a:p>
                      <a:pPr algn="r"/>
                      <a:r>
                        <a:rPr lang="en-US" sz="2800" b="1">
                          <a:effectLst/>
                        </a:rPr>
                        <a:t>Outcome+</a:t>
                      </a:r>
                      <a:endParaRPr lang="en-US" sz="2800">
                        <a:effectLst/>
                      </a:endParaRPr>
                    </a:p>
                  </a:txBody>
                  <a:tcPr marL="45720" anchor="ctr">
                    <a:lnL>
                      <a:noFill/>
                    </a:lnL>
                    <a:lnR>
                      <a:noFill/>
                    </a:lnR>
                    <a:lnT>
                      <a:noFill/>
                    </a:lnT>
                    <a:lnB>
                      <a:noFill/>
                    </a:lnB>
                  </a:tcPr>
                </a:tc>
                <a:tc>
                  <a:txBody>
                    <a:bodyPr/>
                    <a:lstStyle/>
                    <a:p>
                      <a:pPr algn="r"/>
                      <a:r>
                        <a:rPr lang="en-US" sz="2800" b="1">
                          <a:effectLst/>
                        </a:rPr>
                        <a:t>Outcome-</a:t>
                      </a:r>
                      <a:endParaRPr lang="en-US" sz="2800">
                        <a:effectLst/>
                      </a:endParaRPr>
                    </a:p>
                  </a:txBody>
                  <a:tcPr marL="45720" anchor="ctr">
                    <a:lnL>
                      <a:noFill/>
                    </a:lnL>
                    <a:lnR>
                      <a:noFill/>
                    </a:lnR>
                    <a:lnT>
                      <a:noFill/>
                    </a:lnT>
                    <a:lnB>
                      <a:noFill/>
                    </a:lnB>
                  </a:tcPr>
                </a:tc>
                <a:extLst>
                  <a:ext uri="{0D108BD9-81ED-4DB2-BD59-A6C34878D82A}">
                    <a16:rowId xmlns:a16="http://schemas.microsoft.com/office/drawing/2014/main" val="4083325746"/>
                  </a:ext>
                </a:extLst>
              </a:tr>
              <a:tr h="0">
                <a:tc>
                  <a:txBody>
                    <a:bodyPr/>
                    <a:lstStyle/>
                    <a:p>
                      <a:pPr algn="r"/>
                      <a:r>
                        <a:rPr lang="en-US" sz="2800" b="1">
                          <a:effectLst/>
                        </a:rPr>
                        <a:t>Group 1:</a:t>
                      </a:r>
                      <a:endParaRPr lang="en-US" sz="2800">
                        <a:effectLst/>
                      </a:endParaRPr>
                    </a:p>
                  </a:txBody>
                  <a:tcPr marL="45720" marR="38100" anchor="ctr">
                    <a:lnL>
                      <a:noFill/>
                    </a:lnL>
                    <a:lnR>
                      <a:noFill/>
                    </a:lnR>
                    <a:lnT>
                      <a:noFill/>
                    </a:lnT>
                    <a:lnB>
                      <a:noFill/>
                    </a:lnB>
                  </a:tcPr>
                </a:tc>
                <a:tc>
                  <a:txBody>
                    <a:bodyPr/>
                    <a:lstStyle/>
                    <a:p>
                      <a:pPr algn="r"/>
                      <a:r>
                        <a:rPr lang="en-US" sz="2800">
                          <a:solidFill>
                            <a:srgbClr val="0000FF"/>
                          </a:solidFill>
                          <a:effectLst/>
                        </a:rPr>
                        <a:t>66</a:t>
                      </a:r>
                      <a:endParaRPr lang="en-US" sz="2800">
                        <a:effectLst/>
                      </a:endParaRPr>
                    </a:p>
                  </a:txBody>
                  <a:tcPr marL="45720" marR="38100" anchor="ctr">
                    <a:lnL>
                      <a:noFill/>
                    </a:lnL>
                    <a:lnR>
                      <a:noFill/>
                    </a:lnR>
                    <a:lnT>
                      <a:noFill/>
                    </a:lnT>
                    <a:lnB>
                      <a:noFill/>
                    </a:lnB>
                  </a:tcPr>
                </a:tc>
                <a:tc>
                  <a:txBody>
                    <a:bodyPr/>
                    <a:lstStyle/>
                    <a:p>
                      <a:pPr algn="r"/>
                      <a:r>
                        <a:rPr lang="en-US" sz="2800" dirty="0">
                          <a:solidFill>
                            <a:srgbClr val="0000FF"/>
                          </a:solidFill>
                          <a:effectLst/>
                        </a:rPr>
                        <a:t>33</a:t>
                      </a:r>
                      <a:endParaRPr lang="en-US" sz="2800" dirty="0">
                        <a:effectLst/>
                      </a:endParaRPr>
                    </a:p>
                  </a:txBody>
                  <a:tcPr marL="45720" marR="38100" anchor="ctr">
                    <a:lnL>
                      <a:noFill/>
                    </a:lnL>
                    <a:lnR>
                      <a:noFill/>
                    </a:lnR>
                    <a:lnT>
                      <a:noFill/>
                    </a:lnT>
                    <a:lnB>
                      <a:noFill/>
                    </a:lnB>
                  </a:tcPr>
                </a:tc>
                <a:tc>
                  <a:txBody>
                    <a:bodyPr/>
                    <a:lstStyle/>
                    <a:p>
                      <a:pPr algn="r"/>
                      <a:r>
                        <a:rPr lang="en-US" sz="2800">
                          <a:solidFill>
                            <a:srgbClr val="0000FF"/>
                          </a:solidFill>
                          <a:effectLst/>
                        </a:rPr>
                        <a:t>33</a:t>
                      </a:r>
                      <a:endParaRPr lang="en-US" sz="2800">
                        <a:effectLst/>
                      </a:endParaRPr>
                    </a:p>
                  </a:txBody>
                  <a:tcPr marL="45720" marR="38100" anchor="ctr">
                    <a:lnL>
                      <a:noFill/>
                    </a:lnL>
                    <a:lnR>
                      <a:noFill/>
                    </a:lnR>
                    <a:lnT>
                      <a:noFill/>
                    </a:lnT>
                    <a:lnB>
                      <a:noFill/>
                    </a:lnB>
                  </a:tcPr>
                </a:tc>
                <a:extLst>
                  <a:ext uri="{0D108BD9-81ED-4DB2-BD59-A6C34878D82A}">
                    <a16:rowId xmlns:a16="http://schemas.microsoft.com/office/drawing/2014/main" val="1913464699"/>
                  </a:ext>
                </a:extLst>
              </a:tr>
              <a:tr h="0">
                <a:tc>
                  <a:txBody>
                    <a:bodyPr/>
                    <a:lstStyle/>
                    <a:p>
                      <a:pPr algn="r"/>
                      <a:r>
                        <a:rPr lang="en-US" sz="2800" b="1">
                          <a:effectLst/>
                        </a:rPr>
                        <a:t>Group 0:</a:t>
                      </a:r>
                      <a:endParaRPr lang="en-US" sz="2800">
                        <a:effectLst/>
                      </a:endParaRPr>
                    </a:p>
                  </a:txBody>
                  <a:tcPr marL="45720" marR="38100" anchor="ctr">
                    <a:lnL>
                      <a:noFill/>
                    </a:lnL>
                    <a:lnR>
                      <a:noFill/>
                    </a:lnR>
                    <a:lnT>
                      <a:noFill/>
                    </a:lnT>
                    <a:lnB>
                      <a:noFill/>
                    </a:lnB>
                  </a:tcPr>
                </a:tc>
                <a:tc>
                  <a:txBody>
                    <a:bodyPr/>
                    <a:lstStyle/>
                    <a:p>
                      <a:pPr algn="r"/>
                      <a:r>
                        <a:rPr lang="en-US" sz="2800">
                          <a:solidFill>
                            <a:srgbClr val="0000FF"/>
                          </a:solidFill>
                          <a:effectLst/>
                        </a:rPr>
                        <a:t>66</a:t>
                      </a:r>
                      <a:endParaRPr lang="en-US" sz="2800">
                        <a:effectLst/>
                      </a:endParaRPr>
                    </a:p>
                  </a:txBody>
                  <a:tcPr marL="45720" marR="38100" anchor="ctr">
                    <a:lnL>
                      <a:noFill/>
                    </a:lnL>
                    <a:lnR>
                      <a:noFill/>
                    </a:lnR>
                    <a:lnT>
                      <a:noFill/>
                    </a:lnT>
                    <a:lnB>
                      <a:noFill/>
                    </a:lnB>
                  </a:tcPr>
                </a:tc>
                <a:tc>
                  <a:txBody>
                    <a:bodyPr/>
                    <a:lstStyle/>
                    <a:p>
                      <a:pPr algn="r"/>
                      <a:r>
                        <a:rPr lang="en-US" sz="2800" dirty="0">
                          <a:effectLst/>
                        </a:rPr>
                        <a:t>17</a:t>
                      </a:r>
                    </a:p>
                  </a:txBody>
                  <a:tcPr marL="45720" marR="38100" anchor="ctr">
                    <a:lnL>
                      <a:noFill/>
                    </a:lnL>
                    <a:lnR>
                      <a:noFill/>
                    </a:lnR>
                    <a:lnT>
                      <a:noFill/>
                    </a:lnT>
                    <a:lnB>
                      <a:noFill/>
                    </a:lnB>
                  </a:tcPr>
                </a:tc>
                <a:tc>
                  <a:txBody>
                    <a:bodyPr/>
                    <a:lstStyle/>
                    <a:p>
                      <a:pPr algn="r"/>
                      <a:r>
                        <a:rPr lang="en-US" sz="2800" dirty="0">
                          <a:solidFill>
                            <a:srgbClr val="0000FF"/>
                          </a:solidFill>
                          <a:effectLst/>
                        </a:rPr>
                        <a:t>49</a:t>
                      </a:r>
                      <a:endParaRPr lang="en-US" sz="2800" dirty="0">
                        <a:effectLst/>
                      </a:endParaRPr>
                    </a:p>
                  </a:txBody>
                  <a:tcPr marL="45720" marR="38100" anchor="ctr">
                    <a:lnL>
                      <a:noFill/>
                    </a:lnL>
                    <a:lnR>
                      <a:noFill/>
                    </a:lnR>
                    <a:lnT>
                      <a:noFill/>
                    </a:lnT>
                    <a:lnB>
                      <a:noFill/>
                    </a:lnB>
                  </a:tcPr>
                </a:tc>
                <a:extLst>
                  <a:ext uri="{0D108BD9-81ED-4DB2-BD59-A6C34878D82A}">
                    <a16:rowId xmlns:a16="http://schemas.microsoft.com/office/drawing/2014/main" val="2882357665"/>
                  </a:ext>
                </a:extLst>
              </a:tr>
              <a:tr h="0">
                <a:tc>
                  <a:txBody>
                    <a:bodyPr/>
                    <a:lstStyle/>
                    <a:p>
                      <a:pPr algn="r"/>
                      <a:r>
                        <a:rPr lang="en-US" sz="2800" b="1">
                          <a:effectLst/>
                        </a:rPr>
                        <a:t>Total:</a:t>
                      </a:r>
                      <a:endParaRPr lang="en-US" sz="2800">
                        <a:effectLst/>
                      </a:endParaRPr>
                    </a:p>
                  </a:txBody>
                  <a:tcPr marL="45720" marR="38100" anchor="ctr">
                    <a:lnL>
                      <a:noFill/>
                    </a:lnL>
                    <a:lnR>
                      <a:noFill/>
                    </a:lnR>
                    <a:lnT>
                      <a:noFill/>
                    </a:lnT>
                    <a:lnB>
                      <a:noFill/>
                    </a:lnB>
                  </a:tcPr>
                </a:tc>
                <a:tc>
                  <a:txBody>
                    <a:bodyPr/>
                    <a:lstStyle/>
                    <a:p>
                      <a:pPr algn="r"/>
                      <a:r>
                        <a:rPr lang="en-US" sz="2800">
                          <a:solidFill>
                            <a:srgbClr val="0000FF"/>
                          </a:solidFill>
                          <a:effectLst/>
                        </a:rPr>
                        <a:t>132</a:t>
                      </a:r>
                      <a:endParaRPr lang="en-US" sz="2800">
                        <a:effectLst/>
                      </a:endParaRPr>
                    </a:p>
                  </a:txBody>
                  <a:tcPr marL="45720" marR="38100" anchor="ctr">
                    <a:lnL>
                      <a:noFill/>
                    </a:lnL>
                    <a:lnR>
                      <a:noFill/>
                    </a:lnR>
                    <a:lnT>
                      <a:noFill/>
                    </a:lnT>
                    <a:lnB>
                      <a:noFill/>
                    </a:lnB>
                  </a:tcPr>
                </a:tc>
                <a:tc>
                  <a:txBody>
                    <a:bodyPr/>
                    <a:lstStyle/>
                    <a:p>
                      <a:pPr algn="r"/>
                      <a:r>
                        <a:rPr lang="en-US" sz="2800" dirty="0">
                          <a:solidFill>
                            <a:srgbClr val="0000FF"/>
                          </a:solidFill>
                          <a:effectLst/>
                        </a:rPr>
                        <a:t>50</a:t>
                      </a:r>
                      <a:endParaRPr lang="en-US" sz="2800" dirty="0">
                        <a:effectLst/>
                      </a:endParaRPr>
                    </a:p>
                  </a:txBody>
                  <a:tcPr marL="45720" marR="38100" anchor="ctr">
                    <a:lnL>
                      <a:noFill/>
                    </a:lnL>
                    <a:lnR>
                      <a:noFill/>
                    </a:lnR>
                    <a:lnT>
                      <a:noFill/>
                    </a:lnT>
                    <a:lnB>
                      <a:noFill/>
                    </a:lnB>
                  </a:tcPr>
                </a:tc>
                <a:tc>
                  <a:txBody>
                    <a:bodyPr/>
                    <a:lstStyle/>
                    <a:p>
                      <a:pPr algn="r"/>
                      <a:r>
                        <a:rPr lang="en-US" sz="2800" dirty="0">
                          <a:solidFill>
                            <a:srgbClr val="0000FF"/>
                          </a:solidFill>
                          <a:effectLst/>
                        </a:rPr>
                        <a:t>82</a:t>
                      </a:r>
                      <a:endParaRPr lang="en-US" sz="2800" dirty="0">
                        <a:effectLst/>
                      </a:endParaRPr>
                    </a:p>
                  </a:txBody>
                  <a:tcPr marL="45720" marR="38100" anchor="ctr">
                    <a:lnL>
                      <a:noFill/>
                    </a:lnL>
                    <a:lnR>
                      <a:noFill/>
                    </a:lnR>
                    <a:lnT>
                      <a:noFill/>
                    </a:lnT>
                    <a:lnB>
                      <a:noFill/>
                    </a:lnB>
                  </a:tcPr>
                </a:tc>
                <a:extLst>
                  <a:ext uri="{0D108BD9-81ED-4DB2-BD59-A6C34878D82A}">
                    <a16:rowId xmlns:a16="http://schemas.microsoft.com/office/drawing/2014/main" val="3546621352"/>
                  </a:ext>
                </a:extLst>
              </a:tr>
            </a:tbl>
          </a:graphicData>
        </a:graphic>
      </p:graphicFrame>
    </p:spTree>
    <p:extLst>
      <p:ext uri="{BB962C8B-B14F-4D97-AF65-F5344CB8AC3E}">
        <p14:creationId xmlns:p14="http://schemas.microsoft.com/office/powerpoint/2010/main" val="3368019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81295"/>
            <a:ext cx="7543800" cy="1295400"/>
          </a:xfrm>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342900" y="1869720"/>
            <a:ext cx="8458200" cy="4648200"/>
          </a:xfrm>
          <a:ln>
            <a:solidFill>
              <a:schemeClr val="accent1"/>
            </a:solidFill>
          </a:ln>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Oval 1"/>
          <p:cNvSpPr/>
          <p:nvPr/>
        </p:nvSpPr>
        <p:spPr bwMode="auto">
          <a:xfrm>
            <a:off x="228600" y="5334000"/>
            <a:ext cx="5105400" cy="457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3" name="Oval 2"/>
          <p:cNvSpPr/>
          <p:nvPr/>
        </p:nvSpPr>
        <p:spPr bwMode="auto">
          <a:xfrm>
            <a:off x="152400" y="5257800"/>
            <a:ext cx="7848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52400" y="5105400"/>
            <a:ext cx="8077200" cy="990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5" name="Oval 4"/>
          <p:cNvSpPr/>
          <p:nvPr/>
        </p:nvSpPr>
        <p:spPr bwMode="auto">
          <a:xfrm>
            <a:off x="76200" y="5257800"/>
            <a:ext cx="8991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8" name="Oval 7"/>
          <p:cNvSpPr/>
          <p:nvPr/>
        </p:nvSpPr>
        <p:spPr bwMode="auto">
          <a:xfrm>
            <a:off x="-228600" y="3276600"/>
            <a:ext cx="7924800" cy="721080"/>
          </a:xfrm>
          <a:prstGeom prst="ellipse">
            <a:avLst/>
          </a:prstGeom>
          <a:noFill/>
          <a:ln w="317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rgbClr val="FF0000"/>
              </a:solidFill>
              <a:effectLst/>
              <a:latin typeface="Arial" charset="0"/>
            </a:endParaRPr>
          </a:p>
        </p:txBody>
      </p:sp>
    </p:spTree>
    <p:extLst>
      <p:ext uri="{BB962C8B-B14F-4D97-AF65-F5344CB8AC3E}">
        <p14:creationId xmlns:p14="http://schemas.microsoft.com/office/powerpoint/2010/main" val="2803552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342900" y="1676400"/>
            <a:ext cx="8458200" cy="4648200"/>
          </a:xfrm>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TextBox 1">
            <a:extLst>
              <a:ext uri="{FF2B5EF4-FFF2-40B4-BE49-F238E27FC236}">
                <a16:creationId xmlns:a16="http://schemas.microsoft.com/office/drawing/2014/main" id="{5FC9C0C4-84E5-4E96-9EEE-715979D42091}"/>
              </a:ext>
            </a:extLst>
          </p:cNvPr>
          <p:cNvSpPr txBox="1"/>
          <p:nvPr/>
        </p:nvSpPr>
        <p:spPr>
          <a:xfrm>
            <a:off x="457200" y="6400800"/>
            <a:ext cx="7924800" cy="338554"/>
          </a:xfrm>
          <a:prstGeom prst="rect">
            <a:avLst/>
          </a:prstGeom>
          <a:noFill/>
        </p:spPr>
        <p:txBody>
          <a:bodyPr wrap="square" rtlCol="0">
            <a:spAutoFit/>
          </a:bodyPr>
          <a:lstStyle/>
          <a:p>
            <a:pPr>
              <a:buNone/>
            </a:pPr>
            <a:r>
              <a:rPr lang="en-US" sz="2000" dirty="0"/>
              <a:t>* “Exposure” and “Predictor” used synonymously in this presentation.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Clinically Significant Effect</a:t>
            </a:r>
          </a:p>
        </p:txBody>
      </p:sp>
      <p:sp>
        <p:nvSpPr>
          <p:cNvPr id="3" name="Content Placeholder 2"/>
          <p:cNvSpPr>
            <a:spLocks noGrp="1"/>
          </p:cNvSpPr>
          <p:nvPr>
            <p:ph idx="1"/>
          </p:nvPr>
        </p:nvSpPr>
        <p:spPr>
          <a:xfrm>
            <a:off x="152400" y="1600200"/>
            <a:ext cx="8686800" cy="2819400"/>
          </a:xfrm>
        </p:spPr>
        <p:txBody>
          <a:bodyPr/>
          <a:lstStyle/>
          <a:p>
            <a:pPr marL="0" indent="0">
              <a:buNone/>
            </a:pPr>
            <a:r>
              <a:rPr lang="en-US" sz="3200" dirty="0"/>
              <a:t>P</a:t>
            </a:r>
            <a:r>
              <a:rPr lang="en-US" sz="3200" baseline="-25000" dirty="0"/>
              <a:t>0</a:t>
            </a:r>
            <a:r>
              <a:rPr lang="en-US" sz="3200" dirty="0"/>
              <a:t>  (≥ 5) = 0.25</a:t>
            </a:r>
          </a:p>
          <a:p>
            <a:pPr marL="0" indent="0">
              <a:buNone/>
            </a:pPr>
            <a:r>
              <a:rPr lang="en-US" sz="3200" dirty="0"/>
              <a:t>P</a:t>
            </a:r>
            <a:r>
              <a:rPr lang="en-US" sz="3200" baseline="-25000" dirty="0"/>
              <a:t>1</a:t>
            </a:r>
            <a:r>
              <a:rPr lang="en-US" sz="3200" dirty="0"/>
              <a:t>  (&lt; 5) = 0.50</a:t>
            </a:r>
          </a:p>
          <a:p>
            <a:pPr marL="0" indent="0">
              <a:buNone/>
            </a:pPr>
            <a:r>
              <a:rPr lang="en-US" sz="3200" dirty="0"/>
              <a:t>q</a:t>
            </a:r>
            <a:r>
              <a:rPr lang="en-US" sz="3200" baseline="-25000" dirty="0"/>
              <a:t>1 </a:t>
            </a:r>
            <a:r>
              <a:rPr lang="en-US" sz="3200" dirty="0"/>
              <a:t>= </a:t>
            </a:r>
            <a:r>
              <a:rPr lang="en-US" sz="3200" dirty="0">
                <a:solidFill>
                  <a:srgbClr val="FF0000"/>
                </a:solidFill>
              </a:rPr>
              <a:t>80%</a:t>
            </a:r>
          </a:p>
          <a:p>
            <a:pPr marL="0" indent="0">
              <a:buNone/>
            </a:pPr>
            <a:r>
              <a:rPr lang="en-US" sz="4000" dirty="0">
                <a:hlinkClick r:id="rId3"/>
              </a:rPr>
              <a:t>http://www.sample-size.net/</a:t>
            </a:r>
            <a:endParaRPr lang="en-US" sz="4000" dirty="0"/>
          </a:p>
          <a:p>
            <a:pPr marL="0" indent="0">
              <a:buNone/>
            </a:pPr>
            <a:endParaRPr lang="en-US" b="1" dirty="0"/>
          </a:p>
          <a:p>
            <a:pPr marL="0" indent="0">
              <a:buNone/>
            </a:pPr>
            <a:endParaRPr lang="en-US" sz="4000" dirty="0"/>
          </a:p>
        </p:txBody>
      </p:sp>
      <p:graphicFrame>
        <p:nvGraphicFramePr>
          <p:cNvPr id="4" name="Table 3"/>
          <p:cNvGraphicFramePr>
            <a:graphicFrameLocks noGrp="1"/>
          </p:cNvGraphicFramePr>
          <p:nvPr>
            <p:extLst>
              <p:ext uri="{D42A27DB-BD31-4B8C-83A1-F6EECF244321}">
                <p14:modId xmlns:p14="http://schemas.microsoft.com/office/powerpoint/2010/main" val="108237144"/>
              </p:ext>
            </p:extLst>
          </p:nvPr>
        </p:nvGraphicFramePr>
        <p:xfrm>
          <a:off x="190500" y="4343400"/>
          <a:ext cx="8077200" cy="2072640"/>
        </p:xfrm>
        <a:graphic>
          <a:graphicData uri="http://schemas.openxmlformats.org/drawingml/2006/table">
            <a:tbl>
              <a:tblPr/>
              <a:tblGrid>
                <a:gridCol w="1622989">
                  <a:extLst>
                    <a:ext uri="{9D8B030D-6E8A-4147-A177-3AD203B41FA5}">
                      <a16:colId xmlns:a16="http://schemas.microsoft.com/office/drawing/2014/main" val="2965873664"/>
                    </a:ext>
                  </a:extLst>
                </a:gridCol>
                <a:gridCol w="1622989">
                  <a:extLst>
                    <a:ext uri="{9D8B030D-6E8A-4147-A177-3AD203B41FA5}">
                      <a16:colId xmlns:a16="http://schemas.microsoft.com/office/drawing/2014/main" val="3274450624"/>
                    </a:ext>
                  </a:extLst>
                </a:gridCol>
                <a:gridCol w="2415611">
                  <a:extLst>
                    <a:ext uri="{9D8B030D-6E8A-4147-A177-3AD203B41FA5}">
                      <a16:colId xmlns:a16="http://schemas.microsoft.com/office/drawing/2014/main" val="3563820198"/>
                    </a:ext>
                  </a:extLst>
                </a:gridCol>
                <a:gridCol w="2415611">
                  <a:extLst>
                    <a:ext uri="{9D8B030D-6E8A-4147-A177-3AD203B41FA5}">
                      <a16:colId xmlns:a16="http://schemas.microsoft.com/office/drawing/2014/main" val="2950949966"/>
                    </a:ext>
                  </a:extLst>
                </a:gridCol>
              </a:tblGrid>
              <a:tr h="0">
                <a:tc>
                  <a:txBody>
                    <a:bodyPr/>
                    <a:lstStyle/>
                    <a:p>
                      <a:pPr algn="r"/>
                      <a:endParaRPr lang="en-US" sz="2800">
                        <a:effectLst/>
                      </a:endParaRPr>
                    </a:p>
                  </a:txBody>
                  <a:tcPr marL="45720" marR="38100" anchor="ctr">
                    <a:lnL>
                      <a:noFill/>
                    </a:lnL>
                    <a:lnR>
                      <a:noFill/>
                    </a:lnR>
                    <a:lnT>
                      <a:noFill/>
                    </a:lnT>
                    <a:lnB>
                      <a:noFill/>
                    </a:lnB>
                  </a:tcPr>
                </a:tc>
                <a:tc>
                  <a:txBody>
                    <a:bodyPr/>
                    <a:lstStyle/>
                    <a:p>
                      <a:pPr algn="r"/>
                      <a:r>
                        <a:rPr lang="en-US" sz="2800" b="1">
                          <a:effectLst/>
                        </a:rPr>
                        <a:t>N</a:t>
                      </a:r>
                      <a:endParaRPr lang="en-US" sz="2800">
                        <a:effectLst/>
                      </a:endParaRPr>
                    </a:p>
                  </a:txBody>
                  <a:tcPr marL="45720" marR="38100" anchor="ctr">
                    <a:lnL>
                      <a:noFill/>
                    </a:lnL>
                    <a:lnR>
                      <a:noFill/>
                    </a:lnR>
                    <a:lnT>
                      <a:noFill/>
                    </a:lnT>
                    <a:lnB>
                      <a:noFill/>
                    </a:lnB>
                  </a:tcPr>
                </a:tc>
                <a:tc>
                  <a:txBody>
                    <a:bodyPr/>
                    <a:lstStyle/>
                    <a:p>
                      <a:pPr algn="r"/>
                      <a:r>
                        <a:rPr lang="en-US" sz="2800" b="1">
                          <a:effectLst/>
                        </a:rPr>
                        <a:t>Outcome+</a:t>
                      </a:r>
                      <a:endParaRPr lang="en-US" sz="2800">
                        <a:effectLst/>
                      </a:endParaRPr>
                    </a:p>
                  </a:txBody>
                  <a:tcPr marL="45720" anchor="ctr">
                    <a:lnL>
                      <a:noFill/>
                    </a:lnL>
                    <a:lnR>
                      <a:noFill/>
                    </a:lnR>
                    <a:lnT>
                      <a:noFill/>
                    </a:lnT>
                    <a:lnB>
                      <a:noFill/>
                    </a:lnB>
                  </a:tcPr>
                </a:tc>
                <a:tc>
                  <a:txBody>
                    <a:bodyPr/>
                    <a:lstStyle/>
                    <a:p>
                      <a:pPr algn="r"/>
                      <a:r>
                        <a:rPr lang="en-US" sz="2800" b="1">
                          <a:effectLst/>
                        </a:rPr>
                        <a:t>Outcome-</a:t>
                      </a:r>
                      <a:endParaRPr lang="en-US" sz="2800">
                        <a:effectLst/>
                      </a:endParaRPr>
                    </a:p>
                  </a:txBody>
                  <a:tcPr marL="45720" anchor="ctr">
                    <a:lnL>
                      <a:noFill/>
                    </a:lnL>
                    <a:lnR>
                      <a:noFill/>
                    </a:lnR>
                    <a:lnT>
                      <a:noFill/>
                    </a:lnT>
                    <a:lnB>
                      <a:noFill/>
                    </a:lnB>
                  </a:tcPr>
                </a:tc>
                <a:extLst>
                  <a:ext uri="{0D108BD9-81ED-4DB2-BD59-A6C34878D82A}">
                    <a16:rowId xmlns:a16="http://schemas.microsoft.com/office/drawing/2014/main" val="4083325746"/>
                  </a:ext>
                </a:extLst>
              </a:tr>
              <a:tr h="0">
                <a:tc>
                  <a:txBody>
                    <a:bodyPr/>
                    <a:lstStyle/>
                    <a:p>
                      <a:pPr algn="r"/>
                      <a:r>
                        <a:rPr lang="en-US" sz="2800" b="1">
                          <a:effectLst/>
                        </a:rPr>
                        <a:t>Group 1:</a:t>
                      </a:r>
                      <a:endParaRPr lang="en-US" sz="2800">
                        <a:effectLst/>
                      </a:endParaRPr>
                    </a:p>
                  </a:txBody>
                  <a:tcPr marL="45720" marR="38100" anchor="ctr">
                    <a:lnL>
                      <a:noFill/>
                    </a:lnL>
                    <a:lnR>
                      <a:noFill/>
                    </a:lnR>
                    <a:lnT>
                      <a:noFill/>
                    </a:lnT>
                    <a:lnB>
                      <a:noFill/>
                    </a:lnB>
                  </a:tcPr>
                </a:tc>
                <a:tc>
                  <a:txBody>
                    <a:bodyPr/>
                    <a:lstStyle/>
                    <a:p>
                      <a:pPr algn="r"/>
                      <a:r>
                        <a:rPr lang="en-US" sz="2800" dirty="0">
                          <a:effectLst/>
                        </a:rPr>
                        <a:t>168</a:t>
                      </a:r>
                    </a:p>
                  </a:txBody>
                  <a:tcPr marL="45720" marR="38100" anchor="ctr">
                    <a:lnL>
                      <a:noFill/>
                    </a:lnL>
                    <a:lnR>
                      <a:noFill/>
                    </a:lnR>
                    <a:lnT>
                      <a:noFill/>
                    </a:lnT>
                    <a:lnB>
                      <a:noFill/>
                    </a:lnB>
                  </a:tcPr>
                </a:tc>
                <a:tc>
                  <a:txBody>
                    <a:bodyPr/>
                    <a:lstStyle/>
                    <a:p>
                      <a:pPr algn="r"/>
                      <a:r>
                        <a:rPr lang="en-US" sz="2800" dirty="0">
                          <a:effectLst/>
                        </a:rPr>
                        <a:t>84</a:t>
                      </a:r>
                    </a:p>
                  </a:txBody>
                  <a:tcPr marL="45720" marR="38100" anchor="ctr">
                    <a:lnL>
                      <a:noFill/>
                    </a:lnL>
                    <a:lnR>
                      <a:noFill/>
                    </a:lnR>
                    <a:lnT>
                      <a:noFill/>
                    </a:lnT>
                    <a:lnB>
                      <a:noFill/>
                    </a:lnB>
                  </a:tcPr>
                </a:tc>
                <a:tc>
                  <a:txBody>
                    <a:bodyPr/>
                    <a:lstStyle/>
                    <a:p>
                      <a:pPr algn="r"/>
                      <a:r>
                        <a:rPr lang="en-US" sz="2800" dirty="0">
                          <a:effectLst/>
                        </a:rPr>
                        <a:t>84</a:t>
                      </a:r>
                    </a:p>
                  </a:txBody>
                  <a:tcPr marL="45720" marR="38100" anchor="ctr">
                    <a:lnL>
                      <a:noFill/>
                    </a:lnL>
                    <a:lnR>
                      <a:noFill/>
                    </a:lnR>
                    <a:lnT>
                      <a:noFill/>
                    </a:lnT>
                    <a:lnB>
                      <a:noFill/>
                    </a:lnB>
                  </a:tcPr>
                </a:tc>
                <a:extLst>
                  <a:ext uri="{0D108BD9-81ED-4DB2-BD59-A6C34878D82A}">
                    <a16:rowId xmlns:a16="http://schemas.microsoft.com/office/drawing/2014/main" val="1913464699"/>
                  </a:ext>
                </a:extLst>
              </a:tr>
              <a:tr h="0">
                <a:tc>
                  <a:txBody>
                    <a:bodyPr/>
                    <a:lstStyle/>
                    <a:p>
                      <a:pPr algn="r"/>
                      <a:r>
                        <a:rPr lang="en-US" sz="2800" b="1">
                          <a:effectLst/>
                        </a:rPr>
                        <a:t>Group 0:</a:t>
                      </a:r>
                      <a:endParaRPr lang="en-US" sz="2800">
                        <a:effectLst/>
                      </a:endParaRPr>
                    </a:p>
                  </a:txBody>
                  <a:tcPr marL="45720" marR="38100" anchor="ctr">
                    <a:lnL>
                      <a:noFill/>
                    </a:lnL>
                    <a:lnR>
                      <a:noFill/>
                    </a:lnR>
                    <a:lnT>
                      <a:noFill/>
                    </a:lnT>
                    <a:lnB>
                      <a:noFill/>
                    </a:lnB>
                  </a:tcPr>
                </a:tc>
                <a:tc>
                  <a:txBody>
                    <a:bodyPr/>
                    <a:lstStyle/>
                    <a:p>
                      <a:pPr algn="r"/>
                      <a:r>
                        <a:rPr lang="en-US" sz="2800" dirty="0">
                          <a:effectLst/>
                        </a:rPr>
                        <a:t>42</a:t>
                      </a:r>
                    </a:p>
                  </a:txBody>
                  <a:tcPr marL="45720" marR="38100" anchor="ctr">
                    <a:lnL>
                      <a:noFill/>
                    </a:lnL>
                    <a:lnR>
                      <a:noFill/>
                    </a:lnR>
                    <a:lnT>
                      <a:noFill/>
                    </a:lnT>
                    <a:lnB>
                      <a:noFill/>
                    </a:lnB>
                  </a:tcPr>
                </a:tc>
                <a:tc>
                  <a:txBody>
                    <a:bodyPr/>
                    <a:lstStyle/>
                    <a:p>
                      <a:pPr algn="r"/>
                      <a:r>
                        <a:rPr lang="en-US" sz="2800" dirty="0">
                          <a:effectLst/>
                        </a:rPr>
                        <a:t>11</a:t>
                      </a:r>
                    </a:p>
                  </a:txBody>
                  <a:tcPr marL="45720" marR="38100" anchor="ctr">
                    <a:lnL>
                      <a:noFill/>
                    </a:lnL>
                    <a:lnR>
                      <a:noFill/>
                    </a:lnR>
                    <a:lnT>
                      <a:noFill/>
                    </a:lnT>
                    <a:lnB>
                      <a:noFill/>
                    </a:lnB>
                  </a:tcPr>
                </a:tc>
                <a:tc>
                  <a:txBody>
                    <a:bodyPr/>
                    <a:lstStyle/>
                    <a:p>
                      <a:pPr algn="r"/>
                      <a:r>
                        <a:rPr lang="en-US" sz="2800" dirty="0">
                          <a:effectLst/>
                        </a:rPr>
                        <a:t>31</a:t>
                      </a:r>
                    </a:p>
                  </a:txBody>
                  <a:tcPr marL="45720" marR="38100" anchor="ctr">
                    <a:lnL>
                      <a:noFill/>
                    </a:lnL>
                    <a:lnR>
                      <a:noFill/>
                    </a:lnR>
                    <a:lnT>
                      <a:noFill/>
                    </a:lnT>
                    <a:lnB>
                      <a:noFill/>
                    </a:lnB>
                  </a:tcPr>
                </a:tc>
                <a:extLst>
                  <a:ext uri="{0D108BD9-81ED-4DB2-BD59-A6C34878D82A}">
                    <a16:rowId xmlns:a16="http://schemas.microsoft.com/office/drawing/2014/main" val="2882357665"/>
                  </a:ext>
                </a:extLst>
              </a:tr>
              <a:tr h="0">
                <a:tc>
                  <a:txBody>
                    <a:bodyPr/>
                    <a:lstStyle/>
                    <a:p>
                      <a:pPr algn="r"/>
                      <a:r>
                        <a:rPr lang="en-US" sz="2800" b="1">
                          <a:effectLst/>
                        </a:rPr>
                        <a:t>Total:</a:t>
                      </a:r>
                      <a:endParaRPr lang="en-US" sz="2800">
                        <a:effectLst/>
                      </a:endParaRPr>
                    </a:p>
                  </a:txBody>
                  <a:tcPr marL="45720" marR="38100" anchor="ctr">
                    <a:lnL>
                      <a:noFill/>
                    </a:lnL>
                    <a:lnR>
                      <a:noFill/>
                    </a:lnR>
                    <a:lnT>
                      <a:noFill/>
                    </a:lnT>
                    <a:lnB>
                      <a:noFill/>
                    </a:lnB>
                  </a:tcPr>
                </a:tc>
                <a:tc>
                  <a:txBody>
                    <a:bodyPr/>
                    <a:lstStyle/>
                    <a:p>
                      <a:pPr algn="r"/>
                      <a:r>
                        <a:rPr lang="en-US" sz="2800" dirty="0">
                          <a:solidFill>
                            <a:srgbClr val="0000FF"/>
                          </a:solidFill>
                          <a:effectLst/>
                        </a:rPr>
                        <a:t>210</a:t>
                      </a:r>
                      <a:endParaRPr lang="en-US" sz="2800" dirty="0">
                        <a:effectLst/>
                      </a:endParaRPr>
                    </a:p>
                  </a:txBody>
                  <a:tcPr marL="45720" marR="38100" anchor="ctr">
                    <a:lnL>
                      <a:noFill/>
                    </a:lnL>
                    <a:lnR>
                      <a:noFill/>
                    </a:lnR>
                    <a:lnT>
                      <a:noFill/>
                    </a:lnT>
                    <a:lnB>
                      <a:noFill/>
                    </a:lnB>
                  </a:tcPr>
                </a:tc>
                <a:tc>
                  <a:txBody>
                    <a:bodyPr/>
                    <a:lstStyle/>
                    <a:p>
                      <a:pPr algn="r"/>
                      <a:r>
                        <a:rPr lang="en-US" sz="2800" dirty="0">
                          <a:effectLst/>
                        </a:rPr>
                        <a:t>95</a:t>
                      </a:r>
                    </a:p>
                  </a:txBody>
                  <a:tcPr marL="45720" marR="38100" anchor="ctr">
                    <a:lnL>
                      <a:noFill/>
                    </a:lnL>
                    <a:lnR>
                      <a:noFill/>
                    </a:lnR>
                    <a:lnT>
                      <a:noFill/>
                    </a:lnT>
                    <a:lnB>
                      <a:noFill/>
                    </a:lnB>
                  </a:tcPr>
                </a:tc>
                <a:tc>
                  <a:txBody>
                    <a:bodyPr/>
                    <a:lstStyle/>
                    <a:p>
                      <a:pPr algn="r"/>
                      <a:r>
                        <a:rPr lang="en-US" sz="2800" dirty="0">
                          <a:effectLst/>
                        </a:rPr>
                        <a:t>115</a:t>
                      </a:r>
                    </a:p>
                  </a:txBody>
                  <a:tcPr marL="45720" marR="38100" anchor="ctr">
                    <a:lnL>
                      <a:noFill/>
                    </a:lnL>
                    <a:lnR>
                      <a:noFill/>
                    </a:lnR>
                    <a:lnT>
                      <a:noFill/>
                    </a:lnT>
                    <a:lnB>
                      <a:noFill/>
                    </a:lnB>
                  </a:tcPr>
                </a:tc>
                <a:extLst>
                  <a:ext uri="{0D108BD9-81ED-4DB2-BD59-A6C34878D82A}">
                    <a16:rowId xmlns:a16="http://schemas.microsoft.com/office/drawing/2014/main" val="3546621352"/>
                  </a:ext>
                </a:extLst>
              </a:tr>
            </a:tbl>
          </a:graphicData>
        </a:graphic>
      </p:graphicFrame>
    </p:spTree>
    <p:extLst>
      <p:ext uri="{BB962C8B-B14F-4D97-AF65-F5344CB8AC3E}">
        <p14:creationId xmlns:p14="http://schemas.microsoft.com/office/powerpoint/2010/main" val="24902479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79B57-1BB1-4384-A7EC-C360BBA954BC}"/>
              </a:ext>
            </a:extLst>
          </p:cNvPr>
          <p:cNvSpPr>
            <a:spLocks noGrp="1"/>
          </p:cNvSpPr>
          <p:nvPr>
            <p:ph type="title"/>
          </p:nvPr>
        </p:nvSpPr>
        <p:spPr/>
        <p:txBody>
          <a:bodyPr/>
          <a:lstStyle/>
          <a:p>
            <a:r>
              <a:rPr lang="en-US" dirty="0"/>
              <a:t>Protocol</a:t>
            </a:r>
          </a:p>
        </p:txBody>
      </p:sp>
      <p:sp>
        <p:nvSpPr>
          <p:cNvPr id="3" name="Content Placeholder 2">
            <a:extLst>
              <a:ext uri="{FF2B5EF4-FFF2-40B4-BE49-F238E27FC236}">
                <a16:creationId xmlns:a16="http://schemas.microsoft.com/office/drawing/2014/main" id="{29DC3481-08F4-43DE-8F29-9AAE02386EE2}"/>
              </a:ext>
            </a:extLst>
          </p:cNvPr>
          <p:cNvSpPr>
            <a:spLocks noGrp="1"/>
          </p:cNvSpPr>
          <p:nvPr>
            <p:ph idx="1"/>
          </p:nvPr>
        </p:nvSpPr>
        <p:spPr>
          <a:xfrm>
            <a:off x="533400" y="2362200"/>
            <a:ext cx="8229600" cy="2624137"/>
          </a:xfrm>
        </p:spPr>
        <p:txBody>
          <a:bodyPr/>
          <a:lstStyle/>
          <a:p>
            <a:pPr marL="0" indent="0">
              <a:buNone/>
            </a:pPr>
            <a:r>
              <a:rPr lang="en-US" dirty="0"/>
              <a:t>Assuming a baseline proportion with R &lt; U of 0.25, a sample of 42 patients ≥ 5 years old and 168 patients &lt; 5 years old will provide 80% power to detect a risk ratio of 2 (0.50 vs. 0.25) at the 0.05 significance level.</a:t>
            </a:r>
          </a:p>
        </p:txBody>
      </p:sp>
    </p:spTree>
    <p:extLst>
      <p:ext uri="{BB962C8B-B14F-4D97-AF65-F5344CB8AC3E}">
        <p14:creationId xmlns:p14="http://schemas.microsoft.com/office/powerpoint/2010/main" val="41828296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Advice</a:t>
            </a:r>
          </a:p>
        </p:txBody>
      </p:sp>
      <p:sp>
        <p:nvSpPr>
          <p:cNvPr id="3" name="Content Placeholder 2"/>
          <p:cNvSpPr>
            <a:spLocks noGrp="1"/>
          </p:cNvSpPr>
          <p:nvPr>
            <p:ph idx="1"/>
          </p:nvPr>
        </p:nvSpPr>
        <p:spPr/>
        <p:txBody>
          <a:bodyPr/>
          <a:lstStyle/>
          <a:p>
            <a:r>
              <a:rPr lang="en-US" dirty="0"/>
              <a:t>Alpha = 0.05</a:t>
            </a:r>
          </a:p>
          <a:p>
            <a:r>
              <a:rPr lang="en-US" dirty="0"/>
              <a:t>Beta = 0.20</a:t>
            </a:r>
          </a:p>
          <a:p>
            <a:r>
              <a:rPr lang="en-US" dirty="0"/>
              <a:t>Two-tailed</a:t>
            </a:r>
          </a:p>
          <a:p>
            <a:r>
              <a:rPr lang="en-US" dirty="0"/>
              <a:t>Start with feasible sample size (not clinically significant effect size)</a:t>
            </a:r>
          </a:p>
          <a:p>
            <a:r>
              <a:rPr lang="en-US" dirty="0"/>
              <a:t>Use sample-size.net (because it allows unequal groups sizes)</a:t>
            </a:r>
          </a:p>
        </p:txBody>
      </p:sp>
    </p:spTree>
    <p:extLst>
      <p:ext uri="{BB962C8B-B14F-4D97-AF65-F5344CB8AC3E}">
        <p14:creationId xmlns:p14="http://schemas.microsoft.com/office/powerpoint/2010/main" val="31552971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81295"/>
            <a:ext cx="7543800" cy="1295400"/>
          </a:xfrm>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342900" y="1869720"/>
            <a:ext cx="8458200" cy="4648200"/>
          </a:xfrm>
          <a:ln>
            <a:solidFill>
              <a:schemeClr val="accent1"/>
            </a:solidFill>
          </a:ln>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Oval 1"/>
          <p:cNvSpPr/>
          <p:nvPr/>
        </p:nvSpPr>
        <p:spPr bwMode="auto">
          <a:xfrm>
            <a:off x="228600" y="5334000"/>
            <a:ext cx="5105400" cy="457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3" name="Oval 2"/>
          <p:cNvSpPr/>
          <p:nvPr/>
        </p:nvSpPr>
        <p:spPr bwMode="auto">
          <a:xfrm>
            <a:off x="152400" y="5257800"/>
            <a:ext cx="7848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52400" y="5105400"/>
            <a:ext cx="8077200" cy="990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5" name="Oval 4"/>
          <p:cNvSpPr/>
          <p:nvPr/>
        </p:nvSpPr>
        <p:spPr bwMode="auto">
          <a:xfrm>
            <a:off x="76200" y="5257800"/>
            <a:ext cx="8991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8" name="Oval 7"/>
          <p:cNvSpPr/>
          <p:nvPr/>
        </p:nvSpPr>
        <p:spPr bwMode="auto">
          <a:xfrm>
            <a:off x="0" y="3810000"/>
            <a:ext cx="7924800" cy="721080"/>
          </a:xfrm>
          <a:prstGeom prst="ellipse">
            <a:avLst/>
          </a:prstGeom>
          <a:noFill/>
          <a:ln w="317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rgbClr val="FF0000"/>
              </a:solidFill>
              <a:effectLst/>
              <a:latin typeface="Arial" charset="0"/>
            </a:endParaRPr>
          </a:p>
        </p:txBody>
      </p:sp>
    </p:spTree>
    <p:extLst>
      <p:ext uri="{BB962C8B-B14F-4D97-AF65-F5344CB8AC3E}">
        <p14:creationId xmlns:p14="http://schemas.microsoft.com/office/powerpoint/2010/main" val="34171434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pPr eaLnBrk="1" hangingPunct="1"/>
            <a:r>
              <a:rPr lang="en-US" dirty="0">
                <a:latin typeface="Garamond" charset="0"/>
              </a:rPr>
              <a:t>General Variable Types*</a:t>
            </a:r>
          </a:p>
        </p:txBody>
      </p:sp>
      <p:sp>
        <p:nvSpPr>
          <p:cNvPr id="26627" name="Rectangle 3"/>
          <p:cNvSpPr>
            <a:spLocks noGrp="1" noChangeArrowheads="1"/>
          </p:cNvSpPr>
          <p:nvPr>
            <p:ph sz="half" idx="1"/>
          </p:nvPr>
        </p:nvSpPr>
        <p:spPr>
          <a:xfrm>
            <a:off x="304800" y="1193800"/>
            <a:ext cx="4267200" cy="4267200"/>
          </a:xfrm>
        </p:spPr>
        <p:txBody>
          <a:bodyPr/>
          <a:lstStyle/>
          <a:p>
            <a:pPr eaLnBrk="1" hangingPunct="1">
              <a:buFont typeface="Wingdings" charset="0"/>
              <a:buNone/>
            </a:pPr>
            <a:r>
              <a:rPr lang="en-US" b="1" dirty="0">
                <a:latin typeface="Garamond" charset="0"/>
              </a:rPr>
              <a:t>	 </a:t>
            </a:r>
            <a:r>
              <a:rPr lang="en-US" b="1" u="sng" dirty="0">
                <a:latin typeface="Garamond" charset="0"/>
              </a:rPr>
              <a:t>Continuous/Numeric</a:t>
            </a:r>
          </a:p>
          <a:p>
            <a:pPr lvl="1" eaLnBrk="1" hangingPunct="1"/>
            <a:r>
              <a:rPr lang="en-US" b="1" dirty="0">
                <a:latin typeface="Garamond" charset="0"/>
              </a:rPr>
              <a:t>Quantitative intervals with typical ranking</a:t>
            </a:r>
          </a:p>
          <a:p>
            <a:pPr lvl="1" eaLnBrk="1" hangingPunct="1"/>
            <a:r>
              <a:rPr lang="en-US" b="1" dirty="0">
                <a:latin typeface="Garamond" charset="0"/>
              </a:rPr>
              <a:t>Examples:</a:t>
            </a:r>
          </a:p>
          <a:p>
            <a:pPr lvl="2" eaLnBrk="1" hangingPunct="1"/>
            <a:r>
              <a:rPr lang="en-US" b="1" dirty="0">
                <a:solidFill>
                  <a:srgbClr val="E46C0A"/>
                </a:solidFill>
                <a:latin typeface="Garamond" charset="0"/>
              </a:rPr>
              <a:t>Cholesterol level</a:t>
            </a:r>
          </a:p>
          <a:p>
            <a:pPr lvl="2" eaLnBrk="1" hangingPunct="1"/>
            <a:r>
              <a:rPr lang="en-US" b="1" dirty="0">
                <a:solidFill>
                  <a:srgbClr val="E46C0A"/>
                </a:solidFill>
                <a:latin typeface="Garamond" charset="0"/>
              </a:rPr>
              <a:t>Waist size</a:t>
            </a:r>
          </a:p>
          <a:p>
            <a:pPr lvl="2" eaLnBrk="1" hangingPunct="1"/>
            <a:r>
              <a:rPr lang="en-US" b="1" dirty="0">
                <a:solidFill>
                  <a:srgbClr val="E46C0A"/>
                </a:solidFill>
                <a:latin typeface="Garamond" charset="0"/>
              </a:rPr>
              <a:t>BMD</a:t>
            </a:r>
          </a:p>
          <a:p>
            <a:pPr lvl="2" eaLnBrk="1" hangingPunct="1"/>
            <a:r>
              <a:rPr lang="en-US" b="1" dirty="0">
                <a:solidFill>
                  <a:srgbClr val="E46C0A"/>
                </a:solidFill>
                <a:latin typeface="Garamond" charset="0"/>
              </a:rPr>
              <a:t>Number of drinks (discrete, but with quantitative intervals and typical ranking)</a:t>
            </a:r>
          </a:p>
          <a:p>
            <a:pPr lvl="2" eaLnBrk="1" hangingPunct="1"/>
            <a:endParaRPr lang="en-US" b="1" dirty="0">
              <a:solidFill>
                <a:srgbClr val="E46C0A"/>
              </a:solidFill>
              <a:latin typeface="Garamond" charset="0"/>
            </a:endParaRPr>
          </a:p>
        </p:txBody>
      </p:sp>
      <p:sp>
        <p:nvSpPr>
          <p:cNvPr id="26628" name="Rectangle 4"/>
          <p:cNvSpPr>
            <a:spLocks noGrp="1" noChangeArrowheads="1"/>
          </p:cNvSpPr>
          <p:nvPr>
            <p:ph sz="half" idx="2"/>
          </p:nvPr>
        </p:nvSpPr>
        <p:spPr>
          <a:xfrm>
            <a:off x="4267200" y="1295400"/>
            <a:ext cx="4724400" cy="4114800"/>
          </a:xfrm>
        </p:spPr>
        <p:txBody>
          <a:bodyPr/>
          <a:lstStyle/>
          <a:p>
            <a:pPr eaLnBrk="1" hangingPunct="1">
              <a:buFont typeface="Wingdings" charset="0"/>
              <a:buNone/>
            </a:pPr>
            <a:r>
              <a:rPr lang="en-US" b="1" dirty="0">
                <a:latin typeface="Garamond" charset="0"/>
              </a:rPr>
              <a:t>	 </a:t>
            </a:r>
            <a:r>
              <a:rPr lang="en-US" b="1" u="sng" dirty="0">
                <a:latin typeface="Garamond" charset="0"/>
              </a:rPr>
              <a:t>Categorical</a:t>
            </a:r>
          </a:p>
          <a:p>
            <a:pPr lvl="1" eaLnBrk="1" hangingPunct="1"/>
            <a:r>
              <a:rPr lang="en-US" b="1" dirty="0">
                <a:latin typeface="Garamond" charset="0"/>
              </a:rPr>
              <a:t>Dichotomous (yes/no)     </a:t>
            </a:r>
            <a:r>
              <a:rPr lang="en-US" sz="2000" b="1" dirty="0">
                <a:solidFill>
                  <a:srgbClr val="E46C0A"/>
                </a:solidFill>
                <a:latin typeface="Garamond" charset="0"/>
              </a:rPr>
              <a:t>(e.g., death, fracture, DM)</a:t>
            </a:r>
          </a:p>
          <a:p>
            <a:pPr lvl="1" eaLnBrk="1" hangingPunct="1">
              <a:buFont typeface="Wingdings" charset="0"/>
              <a:buNone/>
            </a:pPr>
            <a:endParaRPr lang="en-US" sz="1400" b="1" dirty="0">
              <a:solidFill>
                <a:srgbClr val="FFFF00"/>
              </a:solidFill>
              <a:latin typeface="Garamond" charset="0"/>
            </a:endParaRPr>
          </a:p>
          <a:p>
            <a:pPr lvl="1" eaLnBrk="1" hangingPunct="1"/>
            <a:r>
              <a:rPr lang="en-US" b="1" dirty="0">
                <a:latin typeface="Garamond" charset="0"/>
              </a:rPr>
              <a:t>Nominal (no order)  </a:t>
            </a:r>
            <a:r>
              <a:rPr lang="en-US" sz="2000" b="1" dirty="0">
                <a:solidFill>
                  <a:srgbClr val="E46C0A"/>
                </a:solidFill>
                <a:latin typeface="Garamond" charset="0"/>
              </a:rPr>
              <a:t>(e.g., ethnicity, occupation, blood type)</a:t>
            </a:r>
          </a:p>
          <a:p>
            <a:pPr lvl="1" eaLnBrk="1" hangingPunct="1">
              <a:buFont typeface="Wingdings" charset="0"/>
              <a:buNone/>
            </a:pPr>
            <a:endParaRPr lang="en-US" sz="1400" b="1" dirty="0">
              <a:solidFill>
                <a:srgbClr val="FFFF00"/>
              </a:solidFill>
              <a:latin typeface="Garamond" charset="0"/>
            </a:endParaRPr>
          </a:p>
          <a:p>
            <a:pPr lvl="1" eaLnBrk="1" hangingPunct="1"/>
            <a:r>
              <a:rPr lang="en-US" b="1" dirty="0">
                <a:latin typeface="Garamond" charset="0"/>
              </a:rPr>
              <a:t>Ordinal (ordered rank)     </a:t>
            </a:r>
            <a:r>
              <a:rPr lang="en-US" sz="2000" b="1" dirty="0">
                <a:solidFill>
                  <a:srgbClr val="E46C0A"/>
                </a:solidFill>
                <a:latin typeface="Garamond" charset="0"/>
              </a:rPr>
              <a:t>(e.g., NYHA HF Class I-IV, Modified Rankin Scale)</a:t>
            </a:r>
            <a:r>
              <a:rPr lang="en-US" b="1" dirty="0">
                <a:solidFill>
                  <a:srgbClr val="E46C0A"/>
                </a:solidFill>
                <a:latin typeface="Garamond" charset="0"/>
              </a:rPr>
              <a:t>  </a:t>
            </a:r>
          </a:p>
        </p:txBody>
      </p:sp>
      <p:sp>
        <p:nvSpPr>
          <p:cNvPr id="22530"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lvl1pPr>
              <a:defRPr sz="3200">
                <a:solidFill>
                  <a:schemeClr val="tx1"/>
                </a:solidFill>
                <a:latin typeface="Calibri" charset="0"/>
                <a:ea typeface="ＭＳ Ｐゴシック" charset="0"/>
                <a:cs typeface="ＭＳ Ｐゴシック" charset="0"/>
              </a:defRPr>
            </a:lvl1pPr>
            <a:lvl2pPr>
              <a:defRPr sz="2800">
                <a:solidFill>
                  <a:schemeClr val="tx1"/>
                </a:solidFill>
                <a:latin typeface="Calibri" charset="0"/>
                <a:ea typeface="ＭＳ Ｐゴシック" charset="0"/>
              </a:defRPr>
            </a:lvl2pPr>
            <a:lvl3pPr>
              <a:defRPr sz="2400">
                <a:solidFill>
                  <a:schemeClr val="tx1"/>
                </a:solidFill>
                <a:latin typeface="Calibri" charset="0"/>
                <a:ea typeface="ＭＳ Ｐゴシック" charset="0"/>
              </a:defRPr>
            </a:lvl3pPr>
            <a:lvl4pPr>
              <a:defRPr sz="2000">
                <a:solidFill>
                  <a:schemeClr val="tx1"/>
                </a:solidFill>
                <a:latin typeface="Calibri" charset="0"/>
                <a:ea typeface="ＭＳ Ｐゴシック" charset="0"/>
              </a:defRPr>
            </a:lvl4pPr>
            <a:lvl5pPr>
              <a:defRPr sz="2000">
                <a:solidFill>
                  <a:schemeClr val="tx1"/>
                </a:solidFill>
                <a:latin typeface="Calibri" charset="0"/>
                <a:ea typeface="ＭＳ Ｐゴシック" charset="0"/>
              </a:defRPr>
            </a:lvl5pPr>
            <a:lvl6pPr eaLnBrk="0" fontAlgn="base" hangingPunct="0">
              <a:spcAft>
                <a:spcPct val="0"/>
              </a:spcAft>
              <a:buFont typeface="Arial" charset="0"/>
              <a:buChar char="»"/>
              <a:defRPr sz="2000">
                <a:solidFill>
                  <a:schemeClr val="tx1"/>
                </a:solidFill>
                <a:latin typeface="Calibri" charset="0"/>
                <a:ea typeface="ＭＳ Ｐゴシック" charset="0"/>
              </a:defRPr>
            </a:lvl6pPr>
            <a:lvl7pPr eaLnBrk="0" fontAlgn="base" hangingPunct="0">
              <a:spcAft>
                <a:spcPct val="0"/>
              </a:spcAft>
              <a:buFont typeface="Arial" charset="0"/>
              <a:buChar char="»"/>
              <a:defRPr sz="2000">
                <a:solidFill>
                  <a:schemeClr val="tx1"/>
                </a:solidFill>
                <a:latin typeface="Calibri" charset="0"/>
                <a:ea typeface="ＭＳ Ｐゴシック" charset="0"/>
              </a:defRPr>
            </a:lvl7pPr>
            <a:lvl8pPr eaLnBrk="0" fontAlgn="base" hangingPunct="0">
              <a:spcAft>
                <a:spcPct val="0"/>
              </a:spcAft>
              <a:buFont typeface="Arial" charset="0"/>
              <a:buChar char="»"/>
              <a:defRPr sz="2000">
                <a:solidFill>
                  <a:schemeClr val="tx1"/>
                </a:solidFill>
                <a:latin typeface="Calibri" charset="0"/>
                <a:ea typeface="ＭＳ Ｐゴシック" charset="0"/>
              </a:defRPr>
            </a:lvl8pPr>
            <a:lvl9pPr eaLnBrk="0" fontAlgn="base" hangingPunct="0">
              <a:spcAft>
                <a:spcPct val="0"/>
              </a:spcAft>
              <a:buFont typeface="Arial" charset="0"/>
              <a:buChar char="»"/>
              <a:defRPr sz="2000">
                <a:solidFill>
                  <a:schemeClr val="tx1"/>
                </a:solidFill>
                <a:latin typeface="Calibri" charset="0"/>
                <a:ea typeface="ＭＳ Ｐゴシック" charset="0"/>
              </a:defRPr>
            </a:lvl9pPr>
          </a:lstStyle>
          <a:p>
            <a:fld id="{2FEBC2E6-6F16-494A-AFE4-47901E643EAE}" type="slidenum">
              <a:rPr lang="en-US" sz="1200">
                <a:latin typeface="Arial" charset="0"/>
              </a:rPr>
              <a:pPr/>
              <a:t>34</a:t>
            </a:fld>
            <a:endParaRPr lang="en-US" sz="1200">
              <a:latin typeface="Arial" charset="0"/>
            </a:endParaRPr>
          </a:p>
        </p:txBody>
      </p:sp>
      <p:sp>
        <p:nvSpPr>
          <p:cNvPr id="2" name="TextBox 1"/>
          <p:cNvSpPr txBox="1"/>
          <p:nvPr/>
        </p:nvSpPr>
        <p:spPr>
          <a:xfrm>
            <a:off x="3339152" y="5918200"/>
            <a:ext cx="3276600" cy="348813"/>
          </a:xfrm>
          <a:prstGeom prst="rect">
            <a:avLst/>
          </a:prstGeom>
          <a:noFill/>
        </p:spPr>
        <p:txBody>
          <a:bodyPr wrap="square" rtlCol="0">
            <a:spAutoFit/>
          </a:bodyPr>
          <a:lstStyle/>
          <a:p>
            <a:pPr>
              <a:buNone/>
            </a:pPr>
            <a:r>
              <a:rPr lang="en-US" sz="2000" dirty="0"/>
              <a:t>*Doug Bauer’s lecture</a:t>
            </a:r>
          </a:p>
        </p:txBody>
      </p:sp>
      <p:sp>
        <p:nvSpPr>
          <p:cNvPr id="3" name="Oval 2"/>
          <p:cNvSpPr/>
          <p:nvPr/>
        </p:nvSpPr>
        <p:spPr bwMode="auto">
          <a:xfrm>
            <a:off x="381000" y="1371600"/>
            <a:ext cx="3429000" cy="9144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1024" y="1219200"/>
            <a:ext cx="4560975" cy="129540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1617110803"/>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04800"/>
            <a:ext cx="7467600" cy="868362"/>
          </a:xfrm>
        </p:spPr>
        <p:txBody>
          <a:bodyPr/>
          <a:lstStyle/>
          <a:p>
            <a:pPr eaLnBrk="1" hangingPunct="1"/>
            <a:br>
              <a:rPr lang="en-US" dirty="0"/>
            </a:br>
            <a:r>
              <a:rPr lang="en-US" dirty="0"/>
              <a:t>Continuous/numeric variables</a:t>
            </a:r>
          </a:p>
        </p:txBody>
      </p:sp>
      <p:sp>
        <p:nvSpPr>
          <p:cNvPr id="9219" name="Rectangle 3"/>
          <p:cNvSpPr>
            <a:spLocks noGrp="1" noChangeArrowheads="1"/>
          </p:cNvSpPr>
          <p:nvPr>
            <p:ph type="body" idx="1"/>
          </p:nvPr>
        </p:nvSpPr>
        <p:spPr>
          <a:xfrm>
            <a:off x="381000" y="1371601"/>
            <a:ext cx="8229600" cy="990600"/>
          </a:xfrm>
        </p:spPr>
        <p:txBody>
          <a:bodyPr/>
          <a:lstStyle/>
          <a:p>
            <a:pPr marL="344487" lvl="1" indent="0" eaLnBrk="1" hangingPunct="1">
              <a:buNone/>
            </a:pPr>
            <a:r>
              <a:rPr lang="en-US" dirty="0"/>
              <a:t>Mean and standard deviation (SD)</a:t>
            </a:r>
          </a:p>
          <a:p>
            <a:pPr marL="693737" lvl="2" indent="0" eaLnBrk="1" hangingPunct="1">
              <a:buNone/>
            </a:pPr>
            <a:r>
              <a:rPr lang="en-US" dirty="0"/>
              <a:t>+/- 2 SDs contain about 95% of the data values</a:t>
            </a:r>
          </a:p>
        </p:txBody>
      </p:sp>
      <p:pic>
        <p:nvPicPr>
          <p:cNvPr id="2" name="Picture 1" descr="normal_distribution.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2286000"/>
            <a:ext cx="6934200" cy="3561945"/>
          </a:xfrm>
          <a:prstGeom prst="rect">
            <a:avLst/>
          </a:prstGeom>
        </p:spPr>
      </p:pic>
      <p:sp>
        <p:nvSpPr>
          <p:cNvPr id="3" name="Rectangle 2"/>
          <p:cNvSpPr/>
          <p:nvPr/>
        </p:nvSpPr>
        <p:spPr>
          <a:xfrm>
            <a:off x="381000" y="6096000"/>
            <a:ext cx="8229600" cy="400110"/>
          </a:xfrm>
          <a:prstGeom prst="rect">
            <a:avLst/>
          </a:prstGeom>
        </p:spPr>
        <p:txBody>
          <a:bodyPr wrap="square">
            <a:spAutoFit/>
          </a:bodyPr>
          <a:lstStyle/>
          <a:p>
            <a:pPr>
              <a:buNone/>
            </a:pPr>
            <a:r>
              <a:rPr lang="en-US" sz="2400" dirty="0"/>
              <a:t>Symmetric, “68-95-99.7% rule”, central limit theorem</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6"/>
          <p:cNvSpPr>
            <a:spLocks noGrp="1"/>
          </p:cNvSpPr>
          <p:nvPr>
            <p:ph type="sldNum" sz="quarter" idx="12"/>
          </p:nvPr>
        </p:nvSpPr>
        <p:spPr>
          <a:xfrm>
            <a:off x="7042150" y="6243638"/>
            <a:ext cx="1905000" cy="4572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Tahoma" charset="0"/>
                <a:ea typeface="ＭＳ Ｐゴシック" charset="0"/>
                <a:cs typeface="ＭＳ Ｐゴシック" charset="0"/>
              </a:defRPr>
            </a:lvl1pPr>
            <a:lvl2pPr marL="742950" indent="-285750">
              <a:defRPr>
                <a:solidFill>
                  <a:schemeClr val="tx1"/>
                </a:solidFill>
                <a:latin typeface="Tahoma" charset="0"/>
                <a:ea typeface="ＭＳ Ｐゴシック" charset="0"/>
              </a:defRPr>
            </a:lvl2pPr>
            <a:lvl3pPr marL="1143000" indent="-228600">
              <a:defRPr>
                <a:solidFill>
                  <a:schemeClr val="tx1"/>
                </a:solidFill>
                <a:latin typeface="Tahoma" charset="0"/>
                <a:ea typeface="ＭＳ Ｐゴシック" charset="0"/>
              </a:defRPr>
            </a:lvl3pPr>
            <a:lvl4pPr marL="1600200" indent="-228600">
              <a:defRPr>
                <a:solidFill>
                  <a:schemeClr val="tx1"/>
                </a:solidFill>
                <a:latin typeface="Tahoma" charset="0"/>
                <a:ea typeface="ＭＳ Ｐゴシック" charset="0"/>
              </a:defRPr>
            </a:lvl4pPr>
            <a:lvl5pPr marL="2057400" indent="-22860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a:defRPr/>
            </a:pPr>
            <a:fld id="{F15AAC6B-C5CB-154D-8509-633943FA8B06}" type="slidenum">
              <a:rPr lang="en-US" smtClean="0"/>
              <a:pPr>
                <a:defRPr/>
              </a:pPr>
              <a:t>36</a:t>
            </a:fld>
            <a:endParaRPr lang="en-US"/>
          </a:p>
        </p:txBody>
      </p:sp>
      <p:sp>
        <p:nvSpPr>
          <p:cNvPr id="90115" name="Rectangle 2"/>
          <p:cNvSpPr>
            <a:spLocks noGrp="1" noChangeArrowheads="1"/>
          </p:cNvSpPr>
          <p:nvPr>
            <p:ph type="title" idx="4294967295"/>
          </p:nvPr>
        </p:nvSpPr>
        <p:spPr>
          <a:xfrm>
            <a:off x="280916" y="248355"/>
            <a:ext cx="7793038" cy="852488"/>
          </a:xfrm>
        </p:spPr>
        <p:txBody>
          <a:bodyPr anchor="b"/>
          <a:lstStyle/>
          <a:p>
            <a:pPr eaLnBrk="1" hangingPunct="1">
              <a:defRPr/>
            </a:pPr>
            <a:r>
              <a:rPr lang="en-US" dirty="0">
                <a:cs typeface="+mj-cs"/>
              </a:rPr>
              <a:t>Measures of Association</a:t>
            </a:r>
            <a:br>
              <a:rPr lang="en-US" dirty="0">
                <a:cs typeface="+mj-cs"/>
              </a:rPr>
            </a:br>
            <a:r>
              <a:rPr lang="en-US" sz="2400" dirty="0"/>
              <a:t>(Dichotomous Exposure and Continuous Outcome)</a:t>
            </a:r>
          </a:p>
        </p:txBody>
      </p:sp>
      <p:sp>
        <p:nvSpPr>
          <p:cNvPr id="9011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p>
        </p:txBody>
      </p:sp>
      <p:graphicFrame>
        <p:nvGraphicFramePr>
          <p:cNvPr id="9274" name="Group 58"/>
          <p:cNvGraphicFramePr>
            <a:graphicFrameLocks noGrp="1"/>
          </p:cNvGraphicFramePr>
          <p:nvPr>
            <p:ph sz="half" idx="4294967295"/>
            <p:extLst>
              <p:ext uri="{D42A27DB-BD31-4B8C-83A1-F6EECF244321}">
                <p14:modId xmlns:p14="http://schemas.microsoft.com/office/powerpoint/2010/main" val="3456232153"/>
              </p:ext>
            </p:extLst>
          </p:nvPr>
        </p:nvGraphicFramePr>
        <p:xfrm>
          <a:off x="228600" y="1855927"/>
          <a:ext cx="8534400" cy="2716073"/>
        </p:xfrm>
        <a:graphic>
          <a:graphicData uri="http://schemas.openxmlformats.org/drawingml/2006/table">
            <a:tbl>
              <a:tblPr/>
              <a:tblGrid>
                <a:gridCol w="20574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8227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N</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Mean Outcome</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Standard Deviation</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Exposure +</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N1</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Mean1</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SD1</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Exposure -</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N0</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Mean0</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SD0</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Overall</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N</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Mean</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 name="TextBox 1"/>
          <p:cNvSpPr txBox="1"/>
          <p:nvPr/>
        </p:nvSpPr>
        <p:spPr>
          <a:xfrm>
            <a:off x="228600" y="5181600"/>
            <a:ext cx="8534400" cy="461665"/>
          </a:xfrm>
          <a:prstGeom prst="rect">
            <a:avLst/>
          </a:prstGeom>
          <a:noFill/>
        </p:spPr>
        <p:txBody>
          <a:bodyPr wrap="square" rtlCol="0">
            <a:spAutoFit/>
          </a:bodyPr>
          <a:lstStyle/>
          <a:p>
            <a:pPr>
              <a:buNone/>
            </a:pPr>
            <a:r>
              <a:rPr lang="en-US" dirty="0"/>
              <a:t>Comparing Mean1 with Mean0 :</a:t>
            </a:r>
            <a:r>
              <a:rPr lang="en-US" dirty="0">
                <a:sym typeface="Wingdings" panose="05000000000000000000" pitchFamily="2" charset="2"/>
              </a:rPr>
              <a:t> t-test</a:t>
            </a:r>
            <a:endParaRPr lang="en-US" dirty="0"/>
          </a:p>
        </p:txBody>
      </p:sp>
    </p:spTree>
    <p:extLst>
      <p:ext uri="{BB962C8B-B14F-4D97-AF65-F5344CB8AC3E}">
        <p14:creationId xmlns:p14="http://schemas.microsoft.com/office/powerpoint/2010/main" val="5484836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a:t>Example</a:t>
            </a:r>
          </a:p>
        </p:txBody>
      </p:sp>
      <p:sp>
        <p:nvSpPr>
          <p:cNvPr id="21507" name="TextBox 2"/>
          <p:cNvSpPr txBox="1">
            <a:spLocks noChangeArrowheads="1"/>
          </p:cNvSpPr>
          <p:nvPr/>
        </p:nvSpPr>
        <p:spPr bwMode="auto">
          <a:xfrm>
            <a:off x="838200" y="2286000"/>
            <a:ext cx="76962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r>
              <a:rPr lang="en-US" altLang="en-US" sz="4000" dirty="0"/>
              <a:t>The </a:t>
            </a:r>
            <a:r>
              <a:rPr lang="en-US" altLang="en-US" sz="4000" dirty="0" err="1"/>
              <a:t>RadvUlArt</a:t>
            </a:r>
            <a:r>
              <a:rPr lang="en-US" altLang="en-US" sz="4000" dirty="0"/>
              <a:t> (radial vs. ulnar artery) Study is a </a:t>
            </a:r>
            <a:r>
              <a:rPr lang="en-US" altLang="en-US" sz="4000" b="1" i="1" dirty="0"/>
              <a:t>cross-sectional</a:t>
            </a:r>
            <a:r>
              <a:rPr lang="en-US" altLang="en-US" sz="4000" dirty="0"/>
              <a:t> study of the association between </a:t>
            </a:r>
            <a:r>
              <a:rPr lang="en-US" altLang="en-US" sz="4000" b="1" i="1" dirty="0"/>
              <a:t>age</a:t>
            </a:r>
            <a:r>
              <a:rPr lang="en-US" altLang="en-US" sz="4000" dirty="0"/>
              <a:t> and </a:t>
            </a:r>
            <a:r>
              <a:rPr lang="en-US" altLang="en-US" sz="4000" b="1" i="1" dirty="0"/>
              <a:t>relative wrist artery size </a:t>
            </a:r>
            <a:r>
              <a:rPr lang="en-US" altLang="en-US" sz="4000" dirty="0"/>
              <a:t>in </a:t>
            </a:r>
            <a:r>
              <a:rPr lang="en-US" altLang="en-US" sz="4000" b="1" i="1" dirty="0"/>
              <a:t>pediatric surgical patients</a:t>
            </a:r>
            <a:r>
              <a:rPr lang="en-US" altLang="en-US" sz="4000" dirty="0"/>
              <a:t>.</a:t>
            </a:r>
          </a:p>
        </p:txBody>
      </p:sp>
    </p:spTree>
    <p:extLst>
      <p:ext uri="{BB962C8B-B14F-4D97-AF65-F5344CB8AC3E}">
        <p14:creationId xmlns:p14="http://schemas.microsoft.com/office/powerpoint/2010/main" val="6414144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6"/>
          <p:cNvSpPr>
            <a:spLocks noGrp="1"/>
          </p:cNvSpPr>
          <p:nvPr>
            <p:ph type="sldNum" sz="quarter" idx="12"/>
          </p:nvPr>
        </p:nvSpPr>
        <p:spPr>
          <a:xfrm>
            <a:off x="7042150" y="6243638"/>
            <a:ext cx="1905000" cy="4572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Tahoma" charset="0"/>
                <a:ea typeface="ＭＳ Ｐゴシック" charset="0"/>
                <a:cs typeface="ＭＳ Ｐゴシック" charset="0"/>
              </a:defRPr>
            </a:lvl1pPr>
            <a:lvl2pPr marL="742950" indent="-285750">
              <a:defRPr>
                <a:solidFill>
                  <a:schemeClr val="tx1"/>
                </a:solidFill>
                <a:latin typeface="Tahoma" charset="0"/>
                <a:ea typeface="ＭＳ Ｐゴシック" charset="0"/>
              </a:defRPr>
            </a:lvl2pPr>
            <a:lvl3pPr marL="1143000" indent="-228600">
              <a:defRPr>
                <a:solidFill>
                  <a:schemeClr val="tx1"/>
                </a:solidFill>
                <a:latin typeface="Tahoma" charset="0"/>
                <a:ea typeface="ＭＳ Ｐゴシック" charset="0"/>
              </a:defRPr>
            </a:lvl3pPr>
            <a:lvl4pPr marL="1600200" indent="-228600">
              <a:defRPr>
                <a:solidFill>
                  <a:schemeClr val="tx1"/>
                </a:solidFill>
                <a:latin typeface="Tahoma" charset="0"/>
                <a:ea typeface="ＭＳ Ｐゴシック" charset="0"/>
              </a:defRPr>
            </a:lvl4pPr>
            <a:lvl5pPr marL="2057400" indent="-22860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a:defRPr/>
            </a:pPr>
            <a:fld id="{F15AAC6B-C5CB-154D-8509-633943FA8B06}" type="slidenum">
              <a:rPr lang="en-US" smtClean="0"/>
              <a:pPr>
                <a:defRPr/>
              </a:pPr>
              <a:t>38</a:t>
            </a:fld>
            <a:endParaRPr lang="en-US"/>
          </a:p>
        </p:txBody>
      </p:sp>
      <p:sp>
        <p:nvSpPr>
          <p:cNvPr id="90115" name="Rectangle 2"/>
          <p:cNvSpPr>
            <a:spLocks noGrp="1" noChangeArrowheads="1"/>
          </p:cNvSpPr>
          <p:nvPr>
            <p:ph type="title" idx="4294967295"/>
          </p:nvPr>
        </p:nvSpPr>
        <p:spPr>
          <a:xfrm>
            <a:off x="280916" y="248355"/>
            <a:ext cx="7793038" cy="852488"/>
          </a:xfrm>
        </p:spPr>
        <p:txBody>
          <a:bodyPr anchor="b"/>
          <a:lstStyle/>
          <a:p>
            <a:pPr eaLnBrk="1" hangingPunct="1">
              <a:defRPr/>
            </a:pPr>
            <a:r>
              <a:rPr lang="en-US" dirty="0">
                <a:cs typeface="+mj-cs"/>
              </a:rPr>
              <a:t>Measures of Association</a:t>
            </a:r>
            <a:br>
              <a:rPr lang="en-US" dirty="0">
                <a:cs typeface="+mj-cs"/>
              </a:rPr>
            </a:br>
            <a:r>
              <a:rPr lang="en-US" sz="2400" dirty="0"/>
              <a:t>(Dichotomous Exposure and Continuous Outcome)</a:t>
            </a:r>
          </a:p>
        </p:txBody>
      </p:sp>
      <p:sp>
        <p:nvSpPr>
          <p:cNvPr id="9011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p>
        </p:txBody>
      </p:sp>
      <p:graphicFrame>
        <p:nvGraphicFramePr>
          <p:cNvPr id="9274" name="Group 58"/>
          <p:cNvGraphicFramePr>
            <a:graphicFrameLocks noGrp="1"/>
          </p:cNvGraphicFramePr>
          <p:nvPr>
            <p:ph sz="half" idx="4294967295"/>
            <p:extLst>
              <p:ext uri="{D42A27DB-BD31-4B8C-83A1-F6EECF244321}">
                <p14:modId xmlns:p14="http://schemas.microsoft.com/office/powerpoint/2010/main" val="1318836570"/>
              </p:ext>
            </p:extLst>
          </p:nvPr>
        </p:nvGraphicFramePr>
        <p:xfrm>
          <a:off x="228600" y="1855927"/>
          <a:ext cx="8534400" cy="2716073"/>
        </p:xfrm>
        <a:graphic>
          <a:graphicData uri="http://schemas.openxmlformats.org/drawingml/2006/table">
            <a:tbl>
              <a:tblPr/>
              <a:tblGrid>
                <a:gridCol w="20574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2514600">
                  <a:extLst>
                    <a:ext uri="{9D8B030D-6E8A-4147-A177-3AD203B41FA5}">
                      <a16:colId xmlns:a16="http://schemas.microsoft.com/office/drawing/2014/main" val="20003"/>
                    </a:ext>
                  </a:extLst>
                </a:gridCol>
              </a:tblGrid>
              <a:tr h="8227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N</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Mean R-U*</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Standard Deviation</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Age &lt; 5</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N1</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Mean1 (R-U)</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SD1 (R-U)</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Age ≥ 5</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N0</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Mean0 (R-U)</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SD0 (R-U)</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Overall</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N</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Mean (R-U)</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SD (R-U)</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 name="TextBox 1"/>
          <p:cNvSpPr txBox="1"/>
          <p:nvPr/>
        </p:nvSpPr>
        <p:spPr>
          <a:xfrm>
            <a:off x="457200" y="4800600"/>
            <a:ext cx="8077200" cy="830997"/>
          </a:xfrm>
          <a:prstGeom prst="rect">
            <a:avLst/>
          </a:prstGeom>
          <a:noFill/>
        </p:spPr>
        <p:txBody>
          <a:bodyPr wrap="square" rtlCol="0">
            <a:spAutoFit/>
          </a:bodyPr>
          <a:lstStyle/>
          <a:p>
            <a:pPr>
              <a:buNone/>
            </a:pPr>
            <a:r>
              <a:rPr lang="en-US" dirty="0"/>
              <a:t>* Each subject has an R and a U, so each subject has a difference: R - U</a:t>
            </a:r>
          </a:p>
        </p:txBody>
      </p:sp>
      <p:sp>
        <p:nvSpPr>
          <p:cNvPr id="7" name="TextBox 6">
            <a:extLst>
              <a:ext uri="{FF2B5EF4-FFF2-40B4-BE49-F238E27FC236}">
                <a16:creationId xmlns:a16="http://schemas.microsoft.com/office/drawing/2014/main" id="{3B4D0A98-FBD5-4258-92D1-1A522228A636}"/>
              </a:ext>
            </a:extLst>
          </p:cNvPr>
          <p:cNvSpPr txBox="1"/>
          <p:nvPr/>
        </p:nvSpPr>
        <p:spPr>
          <a:xfrm>
            <a:off x="457200" y="5860197"/>
            <a:ext cx="8534400" cy="461665"/>
          </a:xfrm>
          <a:prstGeom prst="rect">
            <a:avLst/>
          </a:prstGeom>
          <a:noFill/>
        </p:spPr>
        <p:txBody>
          <a:bodyPr wrap="square" rtlCol="0">
            <a:spAutoFit/>
          </a:bodyPr>
          <a:lstStyle/>
          <a:p>
            <a:pPr>
              <a:buNone/>
            </a:pPr>
            <a:r>
              <a:rPr lang="en-US" dirty="0"/>
              <a:t>Comparing Mean1 with Mean0 :</a:t>
            </a:r>
            <a:r>
              <a:rPr lang="en-US" dirty="0">
                <a:sym typeface="Wingdings" panose="05000000000000000000" pitchFamily="2" charset="2"/>
              </a:rPr>
              <a:t> t-test</a:t>
            </a:r>
            <a:endParaRPr lang="en-US" dirty="0"/>
          </a:p>
        </p:txBody>
      </p:sp>
    </p:spTree>
    <p:extLst>
      <p:ext uri="{BB962C8B-B14F-4D97-AF65-F5344CB8AC3E}">
        <p14:creationId xmlns:p14="http://schemas.microsoft.com/office/powerpoint/2010/main" val="38551273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81295"/>
            <a:ext cx="7543800" cy="1295400"/>
          </a:xfrm>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342900" y="1869720"/>
            <a:ext cx="8458200" cy="4648200"/>
          </a:xfrm>
          <a:ln>
            <a:solidFill>
              <a:schemeClr val="accent1"/>
            </a:solidFill>
          </a:ln>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Oval 1"/>
          <p:cNvSpPr/>
          <p:nvPr/>
        </p:nvSpPr>
        <p:spPr bwMode="auto">
          <a:xfrm>
            <a:off x="228600" y="5334000"/>
            <a:ext cx="5105400" cy="457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3" name="Oval 2"/>
          <p:cNvSpPr/>
          <p:nvPr/>
        </p:nvSpPr>
        <p:spPr bwMode="auto">
          <a:xfrm>
            <a:off x="152400" y="5257800"/>
            <a:ext cx="7848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52400" y="5105400"/>
            <a:ext cx="8077200" cy="990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5" name="Oval 4"/>
          <p:cNvSpPr/>
          <p:nvPr/>
        </p:nvSpPr>
        <p:spPr bwMode="auto">
          <a:xfrm>
            <a:off x="76200" y="5257800"/>
            <a:ext cx="8991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8" name="Oval 7"/>
          <p:cNvSpPr/>
          <p:nvPr/>
        </p:nvSpPr>
        <p:spPr bwMode="auto">
          <a:xfrm>
            <a:off x="0" y="3810000"/>
            <a:ext cx="7924800" cy="721080"/>
          </a:xfrm>
          <a:prstGeom prst="ellipse">
            <a:avLst/>
          </a:prstGeom>
          <a:noFill/>
          <a:ln w="317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rgbClr val="FF0000"/>
              </a:solidFill>
              <a:effectLst/>
              <a:latin typeface="Arial" charset="0"/>
            </a:endParaRPr>
          </a:p>
        </p:txBody>
      </p:sp>
    </p:spTree>
    <p:extLst>
      <p:ext uri="{BB962C8B-B14F-4D97-AF65-F5344CB8AC3E}">
        <p14:creationId xmlns:p14="http://schemas.microsoft.com/office/powerpoint/2010/main" val="1711172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Advice</a:t>
            </a:r>
          </a:p>
        </p:txBody>
      </p:sp>
      <p:sp>
        <p:nvSpPr>
          <p:cNvPr id="3" name="Content Placeholder 2"/>
          <p:cNvSpPr>
            <a:spLocks noGrp="1"/>
          </p:cNvSpPr>
          <p:nvPr>
            <p:ph idx="1"/>
          </p:nvPr>
        </p:nvSpPr>
        <p:spPr/>
        <p:txBody>
          <a:bodyPr/>
          <a:lstStyle/>
          <a:p>
            <a:r>
              <a:rPr lang="en-US" dirty="0"/>
              <a:t>Alpha = 0.05</a:t>
            </a:r>
          </a:p>
          <a:p>
            <a:r>
              <a:rPr lang="en-US" dirty="0"/>
              <a:t>Beta = 0.20</a:t>
            </a:r>
          </a:p>
          <a:p>
            <a:r>
              <a:rPr lang="en-US" dirty="0"/>
              <a:t>Two-tailed</a:t>
            </a:r>
          </a:p>
          <a:p>
            <a:r>
              <a:rPr lang="en-US" dirty="0"/>
              <a:t>Start with feasible sample size, not clinically significant effect size.</a:t>
            </a:r>
          </a:p>
          <a:p>
            <a:r>
              <a:rPr lang="en-US" dirty="0"/>
              <a:t>Use sample-size.net, because it allows unequal groups sizes.</a:t>
            </a:r>
          </a:p>
        </p:txBody>
      </p:sp>
    </p:spTree>
    <p:extLst>
      <p:ext uri="{BB962C8B-B14F-4D97-AF65-F5344CB8AC3E}">
        <p14:creationId xmlns:p14="http://schemas.microsoft.com/office/powerpoint/2010/main" val="34411901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Number Placeholder 6"/>
          <p:cNvSpPr>
            <a:spLocks noGrp="1"/>
          </p:cNvSpPr>
          <p:nvPr>
            <p:ph type="sldNum" sz="quarter" idx="12"/>
          </p:nvPr>
        </p:nvSpPr>
        <p:spPr>
          <a:xfrm>
            <a:off x="7042150" y="6243638"/>
            <a:ext cx="1905000" cy="4572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a:solidFill>
                  <a:schemeClr val="tx1"/>
                </a:solidFill>
                <a:latin typeface="Tahoma" charset="0"/>
                <a:ea typeface="ＭＳ Ｐゴシック" charset="0"/>
                <a:cs typeface="ＭＳ Ｐゴシック" charset="0"/>
              </a:defRPr>
            </a:lvl1pPr>
            <a:lvl2pPr marL="742950" indent="-285750">
              <a:defRPr>
                <a:solidFill>
                  <a:schemeClr val="tx1"/>
                </a:solidFill>
                <a:latin typeface="Tahoma" charset="0"/>
                <a:ea typeface="ＭＳ Ｐゴシック" charset="0"/>
              </a:defRPr>
            </a:lvl2pPr>
            <a:lvl3pPr marL="1143000" indent="-228600">
              <a:defRPr>
                <a:solidFill>
                  <a:schemeClr val="tx1"/>
                </a:solidFill>
                <a:latin typeface="Tahoma" charset="0"/>
                <a:ea typeface="ＭＳ Ｐゴシック" charset="0"/>
              </a:defRPr>
            </a:lvl3pPr>
            <a:lvl4pPr marL="1600200" indent="-228600">
              <a:defRPr>
                <a:solidFill>
                  <a:schemeClr val="tx1"/>
                </a:solidFill>
                <a:latin typeface="Tahoma" charset="0"/>
                <a:ea typeface="ＭＳ Ｐゴシック" charset="0"/>
              </a:defRPr>
            </a:lvl4pPr>
            <a:lvl5pPr marL="2057400" indent="-22860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a:defRPr/>
            </a:pPr>
            <a:fld id="{F15AAC6B-C5CB-154D-8509-633943FA8B06}" type="slidenum">
              <a:rPr lang="en-US" smtClean="0"/>
              <a:pPr>
                <a:defRPr/>
              </a:pPr>
              <a:t>40</a:t>
            </a:fld>
            <a:endParaRPr lang="en-US"/>
          </a:p>
        </p:txBody>
      </p:sp>
      <p:sp>
        <p:nvSpPr>
          <p:cNvPr id="90115" name="Rectangle 2"/>
          <p:cNvSpPr>
            <a:spLocks noGrp="1" noChangeArrowheads="1"/>
          </p:cNvSpPr>
          <p:nvPr>
            <p:ph type="title" idx="4294967295"/>
          </p:nvPr>
        </p:nvSpPr>
        <p:spPr>
          <a:xfrm>
            <a:off x="280916" y="248355"/>
            <a:ext cx="7793038" cy="852488"/>
          </a:xfrm>
        </p:spPr>
        <p:txBody>
          <a:bodyPr anchor="b"/>
          <a:lstStyle/>
          <a:p>
            <a:pPr eaLnBrk="1" hangingPunct="1">
              <a:defRPr/>
            </a:pPr>
            <a:r>
              <a:rPr lang="en-US" dirty="0">
                <a:cs typeface="+mj-cs"/>
              </a:rPr>
              <a:t>Measures of Association</a:t>
            </a:r>
            <a:br>
              <a:rPr lang="en-US" dirty="0">
                <a:cs typeface="+mj-cs"/>
              </a:rPr>
            </a:br>
            <a:r>
              <a:rPr lang="en-US" sz="2400" dirty="0"/>
              <a:t>(Dichotomous Exposure and Continuous Outcome)</a:t>
            </a:r>
          </a:p>
        </p:txBody>
      </p:sp>
      <p:sp>
        <p:nvSpPr>
          <p:cNvPr id="9011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p>
        </p:txBody>
      </p:sp>
      <p:graphicFrame>
        <p:nvGraphicFramePr>
          <p:cNvPr id="9274" name="Group 58"/>
          <p:cNvGraphicFramePr>
            <a:graphicFrameLocks noGrp="1"/>
          </p:cNvGraphicFramePr>
          <p:nvPr>
            <p:ph sz="half" idx="4294967295"/>
            <p:extLst>
              <p:ext uri="{D42A27DB-BD31-4B8C-83A1-F6EECF244321}">
                <p14:modId xmlns:p14="http://schemas.microsoft.com/office/powerpoint/2010/main" val="3015259888"/>
              </p:ext>
            </p:extLst>
          </p:nvPr>
        </p:nvGraphicFramePr>
        <p:xfrm>
          <a:off x="228600" y="1855927"/>
          <a:ext cx="8534400" cy="2716073"/>
        </p:xfrm>
        <a:graphic>
          <a:graphicData uri="http://schemas.openxmlformats.org/drawingml/2006/table">
            <a:tbl>
              <a:tblPr/>
              <a:tblGrid>
                <a:gridCol w="20574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2514600">
                  <a:extLst>
                    <a:ext uri="{9D8B030D-6E8A-4147-A177-3AD203B41FA5}">
                      <a16:colId xmlns:a16="http://schemas.microsoft.com/office/drawing/2014/main" val="20003"/>
                    </a:ext>
                  </a:extLst>
                </a:gridCol>
              </a:tblGrid>
              <a:tr h="8227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a typeface="ＭＳ Ｐゴシック" charset="0"/>
                      </a:endParaRP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N</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Mean R-D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Standard Deviation</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Age &lt; 5</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N1</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Mean1 (R-D)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SD1 (R-D)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Age ≥ 5</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kern="1200" cap="none" normalizeH="0" baseline="0" dirty="0">
                          <a:ln>
                            <a:noFill/>
                          </a:ln>
                          <a:solidFill>
                            <a:schemeClr val="tx1"/>
                          </a:solidFill>
                          <a:effectLst/>
                          <a:latin typeface="Arial" charset="0"/>
                          <a:ea typeface="ＭＳ Ｐゴシック" charset="0"/>
                          <a:cs typeface="+mn-cs"/>
                        </a:rPr>
                        <a:t>N0</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Mean0 (R-D)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SD0 (R-D)</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04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Overall</a:t>
                      </a:r>
                    </a:p>
                  </a:txBody>
                  <a:tcPr marT="45709" marB="457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N</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ea typeface="ＭＳ Ｐゴシック" charset="0"/>
                        </a:rPr>
                        <a:t>Mean (R-D)</a:t>
                      </a:r>
                    </a:p>
                  </a:txBody>
                  <a:tcPr marT="45709" marB="4570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rgbClr val="FF0000"/>
                          </a:solidFill>
                          <a:effectLst/>
                          <a:latin typeface="Arial" charset="0"/>
                          <a:ea typeface="ＭＳ Ｐゴシック" charset="0"/>
                        </a:rPr>
                        <a:t>0.3</a:t>
                      </a:r>
                    </a:p>
                  </a:txBody>
                  <a:tcPr marT="45709" marB="457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 name="TextBox 5">
            <a:extLst>
              <a:ext uri="{FF2B5EF4-FFF2-40B4-BE49-F238E27FC236}">
                <a16:creationId xmlns:a16="http://schemas.microsoft.com/office/drawing/2014/main" id="{914D91AE-44FD-46B1-8E54-E30E8FD0E4F8}"/>
              </a:ext>
            </a:extLst>
          </p:cNvPr>
          <p:cNvSpPr txBox="1"/>
          <p:nvPr/>
        </p:nvSpPr>
        <p:spPr>
          <a:xfrm>
            <a:off x="228600" y="5181600"/>
            <a:ext cx="8534400" cy="461665"/>
          </a:xfrm>
          <a:prstGeom prst="rect">
            <a:avLst/>
          </a:prstGeom>
          <a:noFill/>
        </p:spPr>
        <p:txBody>
          <a:bodyPr wrap="square" rtlCol="0">
            <a:spAutoFit/>
          </a:bodyPr>
          <a:lstStyle/>
          <a:p>
            <a:pPr>
              <a:buNone/>
            </a:pPr>
            <a:r>
              <a:rPr lang="en-US" dirty="0"/>
              <a:t>Comparing Mean1 with Mean0 :</a:t>
            </a:r>
            <a:r>
              <a:rPr lang="en-US" dirty="0">
                <a:sym typeface="Wingdings" panose="05000000000000000000" pitchFamily="2" charset="2"/>
              </a:rPr>
              <a:t> t-test</a:t>
            </a:r>
            <a:endParaRPr lang="en-US" dirty="0"/>
          </a:p>
        </p:txBody>
      </p:sp>
    </p:spTree>
    <p:extLst>
      <p:ext uri="{BB962C8B-B14F-4D97-AF65-F5344CB8AC3E}">
        <p14:creationId xmlns:p14="http://schemas.microsoft.com/office/powerpoint/2010/main" val="10758491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81295"/>
            <a:ext cx="7543800" cy="1295400"/>
          </a:xfrm>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446964" y="1905000"/>
            <a:ext cx="8458200" cy="4648200"/>
          </a:xfrm>
          <a:ln>
            <a:solidFill>
              <a:schemeClr val="accent1"/>
            </a:solidFill>
          </a:ln>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Oval 1"/>
          <p:cNvSpPr/>
          <p:nvPr/>
        </p:nvSpPr>
        <p:spPr bwMode="auto">
          <a:xfrm>
            <a:off x="228600" y="5334000"/>
            <a:ext cx="5105400" cy="457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3" name="Oval 2"/>
          <p:cNvSpPr/>
          <p:nvPr/>
        </p:nvSpPr>
        <p:spPr bwMode="auto">
          <a:xfrm>
            <a:off x="152400" y="5257800"/>
            <a:ext cx="7848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52400" y="5105400"/>
            <a:ext cx="8077200" cy="990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5" name="Oval 4"/>
          <p:cNvSpPr/>
          <p:nvPr/>
        </p:nvSpPr>
        <p:spPr bwMode="auto">
          <a:xfrm>
            <a:off x="76200" y="5257800"/>
            <a:ext cx="8991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8" name="Oval 7"/>
          <p:cNvSpPr/>
          <p:nvPr/>
        </p:nvSpPr>
        <p:spPr bwMode="auto">
          <a:xfrm>
            <a:off x="0" y="5221406"/>
            <a:ext cx="6781800" cy="990600"/>
          </a:xfrm>
          <a:prstGeom prst="ellipse">
            <a:avLst/>
          </a:prstGeom>
          <a:noFill/>
          <a:ln w="317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rgbClr val="FF0000"/>
              </a:solidFill>
              <a:effectLst/>
              <a:latin typeface="Arial" charset="0"/>
            </a:endParaRPr>
          </a:p>
        </p:txBody>
      </p:sp>
    </p:spTree>
    <p:extLst>
      <p:ext uri="{BB962C8B-B14F-4D97-AF65-F5344CB8AC3E}">
        <p14:creationId xmlns:p14="http://schemas.microsoft.com/office/powerpoint/2010/main" val="32670244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Feasible Sample Size</a:t>
            </a:r>
          </a:p>
        </p:txBody>
      </p:sp>
      <p:sp>
        <p:nvSpPr>
          <p:cNvPr id="3" name="Content Placeholder 2"/>
          <p:cNvSpPr>
            <a:spLocks noGrp="1"/>
          </p:cNvSpPr>
          <p:nvPr>
            <p:ph idx="1"/>
          </p:nvPr>
        </p:nvSpPr>
        <p:spPr>
          <a:xfrm>
            <a:off x="152400" y="1600200"/>
            <a:ext cx="8686800" cy="4495800"/>
          </a:xfrm>
        </p:spPr>
        <p:txBody>
          <a:bodyPr/>
          <a:lstStyle/>
          <a:p>
            <a:pPr marL="0" indent="0">
              <a:buNone/>
            </a:pPr>
            <a:r>
              <a:rPr lang="en-US" sz="3200" dirty="0"/>
              <a:t>N</a:t>
            </a:r>
            <a:r>
              <a:rPr lang="en-US" sz="3200" baseline="-25000" dirty="0"/>
              <a:t>0</a:t>
            </a:r>
            <a:r>
              <a:rPr lang="en-US" sz="3200" dirty="0"/>
              <a:t>  (≥ 5) = 50</a:t>
            </a:r>
          </a:p>
          <a:p>
            <a:pPr marL="0" indent="0">
              <a:buNone/>
            </a:pPr>
            <a:r>
              <a:rPr lang="en-US" sz="3200" dirty="0"/>
              <a:t>N</a:t>
            </a:r>
            <a:r>
              <a:rPr lang="en-US" sz="3200" baseline="-25000" dirty="0"/>
              <a:t>1</a:t>
            </a:r>
            <a:r>
              <a:rPr lang="en-US" sz="3200" dirty="0"/>
              <a:t>  (&lt; 5) = 50</a:t>
            </a:r>
          </a:p>
          <a:p>
            <a:pPr marL="0" indent="0">
              <a:buNone/>
            </a:pPr>
            <a:r>
              <a:rPr lang="en-US" sz="3200" dirty="0"/>
              <a:t>SD = 0.3</a:t>
            </a:r>
          </a:p>
          <a:p>
            <a:pPr marL="0" indent="0">
              <a:buNone/>
            </a:pPr>
            <a:r>
              <a:rPr lang="en-US" sz="4000" dirty="0">
                <a:hlinkClick r:id="rId3"/>
              </a:rPr>
              <a:t>http://www.sample-size.net/</a:t>
            </a:r>
            <a:endParaRPr lang="en-US" sz="4000" dirty="0"/>
          </a:p>
          <a:p>
            <a:pPr marL="0" indent="0">
              <a:buNone/>
            </a:pPr>
            <a:endParaRPr lang="en-US" b="1" dirty="0"/>
          </a:p>
          <a:p>
            <a:pPr marL="0" indent="0">
              <a:buNone/>
            </a:pPr>
            <a:r>
              <a:rPr lang="en-US" b="1" dirty="0"/>
              <a:t>This study has 80.0% power to detect an effect size of 0.17 mm </a:t>
            </a:r>
            <a:endParaRPr lang="en-US" sz="4000" dirty="0"/>
          </a:p>
        </p:txBody>
      </p:sp>
    </p:spTree>
    <p:extLst>
      <p:ext uri="{BB962C8B-B14F-4D97-AF65-F5344CB8AC3E}">
        <p14:creationId xmlns:p14="http://schemas.microsoft.com/office/powerpoint/2010/main" val="42852993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Feasible Sample Size</a:t>
            </a:r>
          </a:p>
        </p:txBody>
      </p:sp>
      <p:sp>
        <p:nvSpPr>
          <p:cNvPr id="3" name="Content Placeholder 2"/>
          <p:cNvSpPr>
            <a:spLocks noGrp="1"/>
          </p:cNvSpPr>
          <p:nvPr>
            <p:ph idx="1"/>
          </p:nvPr>
        </p:nvSpPr>
        <p:spPr>
          <a:xfrm>
            <a:off x="152400" y="1600200"/>
            <a:ext cx="8686800" cy="4495800"/>
          </a:xfrm>
        </p:spPr>
        <p:txBody>
          <a:bodyPr/>
          <a:lstStyle/>
          <a:p>
            <a:pPr marL="0" indent="0">
              <a:buNone/>
            </a:pPr>
            <a:r>
              <a:rPr lang="en-US" sz="3200" dirty="0"/>
              <a:t>N</a:t>
            </a:r>
            <a:r>
              <a:rPr lang="en-US" sz="3200" baseline="-25000" dirty="0"/>
              <a:t>1</a:t>
            </a:r>
            <a:r>
              <a:rPr lang="en-US" sz="3200" dirty="0"/>
              <a:t>  (&lt; 5) = </a:t>
            </a:r>
            <a:r>
              <a:rPr lang="en-US" sz="3200" dirty="0">
                <a:solidFill>
                  <a:srgbClr val="FF0000"/>
                </a:solidFill>
              </a:rPr>
              <a:t>40</a:t>
            </a:r>
          </a:p>
          <a:p>
            <a:pPr marL="0" indent="0">
              <a:buNone/>
            </a:pPr>
            <a:r>
              <a:rPr lang="en-US" sz="3200" dirty="0"/>
              <a:t>N</a:t>
            </a:r>
            <a:r>
              <a:rPr lang="en-US" sz="3200" baseline="-25000" dirty="0"/>
              <a:t>0</a:t>
            </a:r>
            <a:r>
              <a:rPr lang="en-US" sz="3200" dirty="0"/>
              <a:t>  (≥ 5) = </a:t>
            </a:r>
            <a:r>
              <a:rPr lang="en-US" sz="3200" dirty="0">
                <a:solidFill>
                  <a:srgbClr val="FF0000"/>
                </a:solidFill>
              </a:rPr>
              <a:t>10</a:t>
            </a:r>
          </a:p>
          <a:p>
            <a:pPr marL="0" indent="0">
              <a:buNone/>
            </a:pPr>
            <a:r>
              <a:rPr lang="en-US" sz="3200" dirty="0"/>
              <a:t>SD = 0.3</a:t>
            </a:r>
          </a:p>
          <a:p>
            <a:pPr marL="0" indent="0">
              <a:buNone/>
            </a:pPr>
            <a:r>
              <a:rPr lang="en-US" sz="4000" dirty="0">
                <a:hlinkClick r:id="rId2"/>
              </a:rPr>
              <a:t>http://www.sample-size.net/</a:t>
            </a:r>
            <a:endParaRPr lang="en-US" sz="4000" dirty="0"/>
          </a:p>
          <a:p>
            <a:pPr marL="0" indent="0">
              <a:buNone/>
            </a:pPr>
            <a:endParaRPr lang="en-US" b="1" dirty="0"/>
          </a:p>
          <a:p>
            <a:pPr marL="0" indent="0">
              <a:buNone/>
            </a:pPr>
            <a:r>
              <a:rPr lang="en-US" b="1" dirty="0"/>
              <a:t>This study has 80.0% power to detect an effect size of 0.30</a:t>
            </a:r>
            <a:endParaRPr lang="en-US" sz="4000" dirty="0"/>
          </a:p>
        </p:txBody>
      </p:sp>
    </p:spTree>
    <p:extLst>
      <p:ext uri="{BB962C8B-B14F-4D97-AF65-F5344CB8AC3E}">
        <p14:creationId xmlns:p14="http://schemas.microsoft.com/office/powerpoint/2010/main" val="38059210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81295"/>
            <a:ext cx="7543800" cy="1295400"/>
          </a:xfrm>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446964" y="1905000"/>
            <a:ext cx="8458200" cy="4648200"/>
          </a:xfrm>
          <a:ln>
            <a:solidFill>
              <a:schemeClr val="accent1"/>
            </a:solidFill>
          </a:ln>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Oval 1"/>
          <p:cNvSpPr/>
          <p:nvPr/>
        </p:nvSpPr>
        <p:spPr bwMode="auto">
          <a:xfrm>
            <a:off x="228600" y="5334000"/>
            <a:ext cx="5105400" cy="457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3" name="Oval 2"/>
          <p:cNvSpPr/>
          <p:nvPr/>
        </p:nvSpPr>
        <p:spPr bwMode="auto">
          <a:xfrm>
            <a:off x="152400" y="5257800"/>
            <a:ext cx="7848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52400" y="5105400"/>
            <a:ext cx="8077200" cy="990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5" name="Oval 4"/>
          <p:cNvSpPr/>
          <p:nvPr/>
        </p:nvSpPr>
        <p:spPr bwMode="auto">
          <a:xfrm>
            <a:off x="76200" y="5257800"/>
            <a:ext cx="8991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8" name="Oval 7"/>
          <p:cNvSpPr/>
          <p:nvPr/>
        </p:nvSpPr>
        <p:spPr bwMode="auto">
          <a:xfrm>
            <a:off x="381000" y="5753100"/>
            <a:ext cx="6781800" cy="990600"/>
          </a:xfrm>
          <a:prstGeom prst="ellipse">
            <a:avLst/>
          </a:prstGeom>
          <a:noFill/>
          <a:ln w="317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rgbClr val="FF0000"/>
              </a:solidFill>
              <a:effectLst/>
              <a:latin typeface="Arial" charset="0"/>
            </a:endParaRPr>
          </a:p>
        </p:txBody>
      </p:sp>
    </p:spTree>
    <p:extLst>
      <p:ext uri="{BB962C8B-B14F-4D97-AF65-F5344CB8AC3E}">
        <p14:creationId xmlns:p14="http://schemas.microsoft.com/office/powerpoint/2010/main" val="1259497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Clinically Significant Effect</a:t>
            </a:r>
          </a:p>
        </p:txBody>
      </p:sp>
      <p:sp>
        <p:nvSpPr>
          <p:cNvPr id="3" name="Content Placeholder 2"/>
          <p:cNvSpPr>
            <a:spLocks noGrp="1"/>
          </p:cNvSpPr>
          <p:nvPr>
            <p:ph idx="1"/>
          </p:nvPr>
        </p:nvSpPr>
        <p:spPr>
          <a:xfrm>
            <a:off x="152400" y="1600200"/>
            <a:ext cx="8686800" cy="2819400"/>
          </a:xfrm>
        </p:spPr>
        <p:txBody>
          <a:bodyPr/>
          <a:lstStyle/>
          <a:p>
            <a:pPr marL="0" indent="0">
              <a:buNone/>
            </a:pPr>
            <a:r>
              <a:rPr lang="en-US" sz="3200" dirty="0"/>
              <a:t>Mean</a:t>
            </a:r>
            <a:r>
              <a:rPr lang="en-US" sz="3200" baseline="-25000" dirty="0"/>
              <a:t>0</a:t>
            </a:r>
            <a:r>
              <a:rPr lang="en-US" sz="3200" dirty="0"/>
              <a:t>  (≥ 5 </a:t>
            </a:r>
            <a:r>
              <a:rPr lang="en-US" sz="3200" dirty="0" err="1"/>
              <a:t>yrs</a:t>
            </a:r>
            <a:r>
              <a:rPr lang="en-US" sz="3200" dirty="0"/>
              <a:t> old) = 0 mm (radial = ulnar)</a:t>
            </a:r>
          </a:p>
          <a:p>
            <a:pPr marL="0" indent="0">
              <a:buNone/>
            </a:pPr>
            <a:r>
              <a:rPr lang="en-US" sz="3200" dirty="0"/>
              <a:t>Mean</a:t>
            </a:r>
            <a:r>
              <a:rPr lang="en-US" sz="3200" baseline="-25000" dirty="0"/>
              <a:t>1</a:t>
            </a:r>
            <a:r>
              <a:rPr lang="en-US" sz="3200" dirty="0"/>
              <a:t>  (&lt; 5 </a:t>
            </a:r>
            <a:r>
              <a:rPr lang="en-US" sz="3200" dirty="0" err="1"/>
              <a:t>yrs</a:t>
            </a:r>
            <a:r>
              <a:rPr lang="en-US" sz="3200" dirty="0"/>
              <a:t> old) = -0.15 (radial &lt; ulnar)</a:t>
            </a:r>
            <a:endParaRPr lang="en-US" sz="3200" dirty="0">
              <a:solidFill>
                <a:srgbClr val="FF0000"/>
              </a:solidFill>
            </a:endParaRPr>
          </a:p>
          <a:p>
            <a:pPr marL="0" indent="0">
              <a:buNone/>
            </a:pPr>
            <a:r>
              <a:rPr lang="en-US" sz="3200" dirty="0"/>
              <a:t>q</a:t>
            </a:r>
            <a:r>
              <a:rPr lang="en-US" sz="3200" baseline="-25000" dirty="0"/>
              <a:t>1 </a:t>
            </a:r>
            <a:r>
              <a:rPr lang="en-US" sz="3200" dirty="0"/>
              <a:t>= 50%</a:t>
            </a:r>
          </a:p>
          <a:p>
            <a:pPr marL="0" indent="0">
              <a:buNone/>
            </a:pPr>
            <a:r>
              <a:rPr lang="en-US" sz="4000" dirty="0">
                <a:hlinkClick r:id="rId3"/>
              </a:rPr>
              <a:t>http://www.sample-size.net/</a:t>
            </a:r>
            <a:endParaRPr lang="en-US" sz="4000" dirty="0"/>
          </a:p>
          <a:p>
            <a:pPr marL="0" indent="0">
              <a:buNone/>
            </a:pPr>
            <a:endParaRPr lang="en-US" b="1" dirty="0"/>
          </a:p>
          <a:p>
            <a:pPr marL="0" indent="0">
              <a:buNone/>
            </a:pPr>
            <a:r>
              <a:rPr lang="pt-BR" b="1" dirty="0"/>
              <a:t>N</a:t>
            </a:r>
            <a:r>
              <a:rPr lang="pt-BR" b="1" baseline="-25000" dirty="0"/>
              <a:t>1</a:t>
            </a:r>
            <a:r>
              <a:rPr lang="pt-BR" b="1" dirty="0"/>
              <a:t>: 63</a:t>
            </a:r>
          </a:p>
          <a:p>
            <a:pPr marL="0" indent="0">
              <a:buNone/>
            </a:pPr>
            <a:r>
              <a:rPr lang="pt-BR" b="1" dirty="0"/>
              <a:t>N</a:t>
            </a:r>
            <a:r>
              <a:rPr lang="pt-BR" b="1" baseline="-25000" dirty="0"/>
              <a:t>0</a:t>
            </a:r>
            <a:r>
              <a:rPr lang="pt-BR" b="1" dirty="0"/>
              <a:t>: 63</a:t>
            </a:r>
          </a:p>
          <a:p>
            <a:pPr marL="0" indent="0">
              <a:buNone/>
            </a:pPr>
            <a:r>
              <a:rPr lang="pt-BR" b="1" dirty="0"/>
              <a:t>Total: 126</a:t>
            </a:r>
          </a:p>
          <a:p>
            <a:pPr marL="0" indent="0">
              <a:buNone/>
            </a:pPr>
            <a:endParaRPr lang="en-US" sz="4000" dirty="0"/>
          </a:p>
        </p:txBody>
      </p:sp>
    </p:spTree>
    <p:extLst>
      <p:ext uri="{BB962C8B-B14F-4D97-AF65-F5344CB8AC3E}">
        <p14:creationId xmlns:p14="http://schemas.microsoft.com/office/powerpoint/2010/main" val="32061935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81295"/>
            <a:ext cx="7543800" cy="1295400"/>
          </a:xfrm>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342900" y="1869720"/>
            <a:ext cx="8458200" cy="4648200"/>
          </a:xfrm>
          <a:ln>
            <a:solidFill>
              <a:schemeClr val="accent1"/>
            </a:solidFill>
          </a:ln>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Oval 1"/>
          <p:cNvSpPr/>
          <p:nvPr/>
        </p:nvSpPr>
        <p:spPr bwMode="auto">
          <a:xfrm>
            <a:off x="228600" y="5334000"/>
            <a:ext cx="5105400" cy="457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3" name="Oval 2"/>
          <p:cNvSpPr/>
          <p:nvPr/>
        </p:nvSpPr>
        <p:spPr bwMode="auto">
          <a:xfrm>
            <a:off x="152400" y="5257800"/>
            <a:ext cx="7848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52400" y="5105400"/>
            <a:ext cx="8077200" cy="990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5" name="Oval 4"/>
          <p:cNvSpPr/>
          <p:nvPr/>
        </p:nvSpPr>
        <p:spPr bwMode="auto">
          <a:xfrm>
            <a:off x="76200" y="5257800"/>
            <a:ext cx="8991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8" name="Oval 7"/>
          <p:cNvSpPr/>
          <p:nvPr/>
        </p:nvSpPr>
        <p:spPr bwMode="auto">
          <a:xfrm>
            <a:off x="-228600" y="3276600"/>
            <a:ext cx="7924800" cy="721080"/>
          </a:xfrm>
          <a:prstGeom prst="ellipse">
            <a:avLst/>
          </a:prstGeom>
          <a:noFill/>
          <a:ln w="317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rgbClr val="FF0000"/>
              </a:solidFill>
              <a:effectLst/>
              <a:latin typeface="Arial" charset="0"/>
            </a:endParaRPr>
          </a:p>
        </p:txBody>
      </p:sp>
    </p:spTree>
    <p:extLst>
      <p:ext uri="{BB962C8B-B14F-4D97-AF65-F5344CB8AC3E}">
        <p14:creationId xmlns:p14="http://schemas.microsoft.com/office/powerpoint/2010/main" val="2935962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Clinically Significant Effect</a:t>
            </a:r>
          </a:p>
        </p:txBody>
      </p:sp>
      <p:sp>
        <p:nvSpPr>
          <p:cNvPr id="3" name="Content Placeholder 2"/>
          <p:cNvSpPr>
            <a:spLocks noGrp="1"/>
          </p:cNvSpPr>
          <p:nvPr>
            <p:ph idx="1"/>
          </p:nvPr>
        </p:nvSpPr>
        <p:spPr>
          <a:xfrm>
            <a:off x="152400" y="1600200"/>
            <a:ext cx="8686800" cy="2819400"/>
          </a:xfrm>
        </p:spPr>
        <p:txBody>
          <a:bodyPr/>
          <a:lstStyle/>
          <a:p>
            <a:pPr marL="0" indent="0">
              <a:buNone/>
            </a:pPr>
            <a:r>
              <a:rPr lang="en-US" sz="3200" dirty="0"/>
              <a:t>Mean</a:t>
            </a:r>
            <a:r>
              <a:rPr lang="en-US" sz="3200" baseline="-25000" dirty="0"/>
              <a:t>0</a:t>
            </a:r>
            <a:r>
              <a:rPr lang="en-US" sz="3200" dirty="0"/>
              <a:t>  (≥ 5 </a:t>
            </a:r>
            <a:r>
              <a:rPr lang="en-US" sz="3200" dirty="0" err="1"/>
              <a:t>yrs</a:t>
            </a:r>
            <a:r>
              <a:rPr lang="en-US" sz="3200" dirty="0"/>
              <a:t> old) = 0 mm (radial = ulnar)</a:t>
            </a:r>
          </a:p>
          <a:p>
            <a:pPr marL="0" indent="0">
              <a:buNone/>
            </a:pPr>
            <a:r>
              <a:rPr lang="en-US" sz="3200" dirty="0"/>
              <a:t>Mean</a:t>
            </a:r>
            <a:r>
              <a:rPr lang="en-US" sz="3200" baseline="-25000" dirty="0"/>
              <a:t>1</a:t>
            </a:r>
            <a:r>
              <a:rPr lang="en-US" sz="3200" dirty="0"/>
              <a:t>  (&lt; 5 </a:t>
            </a:r>
            <a:r>
              <a:rPr lang="en-US" sz="3200" dirty="0" err="1"/>
              <a:t>yrs</a:t>
            </a:r>
            <a:r>
              <a:rPr lang="en-US" sz="3200" dirty="0"/>
              <a:t> old) = -0.15 (radial &lt; ulnar)</a:t>
            </a:r>
            <a:endParaRPr lang="en-US" sz="3200" dirty="0">
              <a:solidFill>
                <a:srgbClr val="FF0000"/>
              </a:solidFill>
            </a:endParaRPr>
          </a:p>
          <a:p>
            <a:pPr marL="0" indent="0">
              <a:buNone/>
            </a:pPr>
            <a:r>
              <a:rPr lang="en-US" sz="3200" dirty="0"/>
              <a:t>q</a:t>
            </a:r>
            <a:r>
              <a:rPr lang="en-US" sz="3200" baseline="-25000" dirty="0"/>
              <a:t>1 </a:t>
            </a:r>
            <a:r>
              <a:rPr lang="en-US" sz="3200" dirty="0"/>
              <a:t>= </a:t>
            </a:r>
            <a:r>
              <a:rPr lang="en-US" sz="3200" dirty="0">
                <a:solidFill>
                  <a:srgbClr val="FF0000"/>
                </a:solidFill>
              </a:rPr>
              <a:t>80%</a:t>
            </a:r>
          </a:p>
          <a:p>
            <a:pPr marL="0" indent="0">
              <a:buNone/>
            </a:pPr>
            <a:r>
              <a:rPr lang="en-US" sz="4000" dirty="0">
                <a:hlinkClick r:id="rId3"/>
              </a:rPr>
              <a:t>http://www.sample-size.net/</a:t>
            </a:r>
            <a:endParaRPr lang="en-US" sz="4000" dirty="0"/>
          </a:p>
          <a:p>
            <a:pPr marL="0" indent="0">
              <a:buNone/>
            </a:pPr>
            <a:endParaRPr lang="en-US" b="1" dirty="0"/>
          </a:p>
          <a:p>
            <a:pPr marL="0" indent="0">
              <a:buNone/>
            </a:pPr>
            <a:r>
              <a:rPr lang="pt-BR" b="1" dirty="0"/>
              <a:t>N</a:t>
            </a:r>
            <a:r>
              <a:rPr lang="pt-BR" b="1" baseline="-25000" dirty="0"/>
              <a:t>1</a:t>
            </a:r>
            <a:r>
              <a:rPr lang="pt-BR" b="1" dirty="0"/>
              <a:t>: 161</a:t>
            </a:r>
          </a:p>
          <a:p>
            <a:pPr marL="0" indent="0">
              <a:buNone/>
            </a:pPr>
            <a:r>
              <a:rPr lang="pt-BR" b="1" dirty="0"/>
              <a:t>N</a:t>
            </a:r>
            <a:r>
              <a:rPr lang="pt-BR" b="1" baseline="-25000" dirty="0"/>
              <a:t>0</a:t>
            </a:r>
            <a:r>
              <a:rPr lang="pt-BR" b="1" dirty="0"/>
              <a:t>: 41</a:t>
            </a:r>
          </a:p>
          <a:p>
            <a:pPr marL="0" indent="0">
              <a:buNone/>
            </a:pPr>
            <a:r>
              <a:rPr lang="pt-BR" b="1" dirty="0"/>
              <a:t>Total: 202</a:t>
            </a:r>
          </a:p>
          <a:p>
            <a:pPr marL="0" indent="0">
              <a:buNone/>
            </a:pPr>
            <a:endParaRPr lang="en-US" sz="4000" dirty="0"/>
          </a:p>
        </p:txBody>
      </p:sp>
    </p:spTree>
    <p:extLst>
      <p:ext uri="{BB962C8B-B14F-4D97-AF65-F5344CB8AC3E}">
        <p14:creationId xmlns:p14="http://schemas.microsoft.com/office/powerpoint/2010/main" val="29331972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79B57-1BB1-4384-A7EC-C360BBA954BC}"/>
              </a:ext>
            </a:extLst>
          </p:cNvPr>
          <p:cNvSpPr>
            <a:spLocks noGrp="1"/>
          </p:cNvSpPr>
          <p:nvPr>
            <p:ph type="title"/>
          </p:nvPr>
        </p:nvSpPr>
        <p:spPr/>
        <p:txBody>
          <a:bodyPr/>
          <a:lstStyle/>
          <a:p>
            <a:r>
              <a:rPr lang="en-US" dirty="0"/>
              <a:t>Protocol</a:t>
            </a:r>
          </a:p>
        </p:txBody>
      </p:sp>
      <p:sp>
        <p:nvSpPr>
          <p:cNvPr id="3" name="Content Placeholder 2">
            <a:extLst>
              <a:ext uri="{FF2B5EF4-FFF2-40B4-BE49-F238E27FC236}">
                <a16:creationId xmlns:a16="http://schemas.microsoft.com/office/drawing/2014/main" id="{29DC3481-08F4-43DE-8F29-9AAE02386EE2}"/>
              </a:ext>
            </a:extLst>
          </p:cNvPr>
          <p:cNvSpPr>
            <a:spLocks noGrp="1"/>
          </p:cNvSpPr>
          <p:nvPr>
            <p:ph idx="1"/>
          </p:nvPr>
        </p:nvSpPr>
        <p:spPr>
          <a:xfrm>
            <a:off x="533400" y="2362200"/>
            <a:ext cx="8229600" cy="2624137"/>
          </a:xfrm>
        </p:spPr>
        <p:txBody>
          <a:bodyPr/>
          <a:lstStyle/>
          <a:p>
            <a:pPr marL="0" indent="0">
              <a:buNone/>
            </a:pPr>
            <a:r>
              <a:rPr lang="en-US" dirty="0"/>
              <a:t>Assuming a standard deviation in Δ area of 0.3, a sample of 41 patients ≥ 5 years old and 161 patients &lt; 5 years old will provide 80% power to detect a group difference of 0.15 mm at the 0.05 significance level.</a:t>
            </a:r>
          </a:p>
        </p:txBody>
      </p:sp>
    </p:spTree>
    <p:extLst>
      <p:ext uri="{BB962C8B-B14F-4D97-AF65-F5344CB8AC3E}">
        <p14:creationId xmlns:p14="http://schemas.microsoft.com/office/powerpoint/2010/main" val="12736818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Advice</a:t>
            </a:r>
          </a:p>
        </p:txBody>
      </p:sp>
      <p:sp>
        <p:nvSpPr>
          <p:cNvPr id="3" name="Content Placeholder 2"/>
          <p:cNvSpPr>
            <a:spLocks noGrp="1"/>
          </p:cNvSpPr>
          <p:nvPr>
            <p:ph idx="1"/>
          </p:nvPr>
        </p:nvSpPr>
        <p:spPr/>
        <p:txBody>
          <a:bodyPr/>
          <a:lstStyle/>
          <a:p>
            <a:r>
              <a:rPr lang="en-US" dirty="0"/>
              <a:t>Alpha = 0.05</a:t>
            </a:r>
          </a:p>
          <a:p>
            <a:r>
              <a:rPr lang="en-US" dirty="0"/>
              <a:t>Beta = 0.20</a:t>
            </a:r>
          </a:p>
          <a:p>
            <a:r>
              <a:rPr lang="en-US" dirty="0"/>
              <a:t>Two-tailed</a:t>
            </a:r>
          </a:p>
          <a:p>
            <a:r>
              <a:rPr lang="en-US" dirty="0"/>
              <a:t>Start with feasible sample size (not clinically significant effect size)</a:t>
            </a:r>
          </a:p>
          <a:p>
            <a:r>
              <a:rPr lang="en-US" dirty="0"/>
              <a:t>Use sample-size.net (because it allows unequal groups sizes)</a:t>
            </a:r>
          </a:p>
        </p:txBody>
      </p:sp>
    </p:spTree>
    <p:extLst>
      <p:ext uri="{BB962C8B-B14F-4D97-AF65-F5344CB8AC3E}">
        <p14:creationId xmlns:p14="http://schemas.microsoft.com/office/powerpoint/2010/main" val="1963457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381000"/>
            <a:ext cx="7543800" cy="1295400"/>
          </a:xfrm>
        </p:spPr>
        <p:txBody>
          <a:bodyPr/>
          <a:lstStyle/>
          <a:p>
            <a:pPr eaLnBrk="1" hangingPunct="1"/>
            <a:r>
              <a:rPr lang="en-US" sz="3600" dirty="0"/>
              <a:t>Under the null hypothesis:</a:t>
            </a:r>
            <a:br>
              <a:rPr lang="en-US" sz="3600" dirty="0"/>
            </a:br>
            <a:r>
              <a:rPr lang="en-US" sz="3600" dirty="0"/>
              <a:t>p-value = the chance of a result at least as extreme as observed</a:t>
            </a:r>
          </a:p>
        </p:txBody>
      </p:sp>
      <p:sp>
        <p:nvSpPr>
          <p:cNvPr id="770051" name="Rectangle 3"/>
          <p:cNvSpPr>
            <a:spLocks noGrp="1" noChangeArrowheads="1"/>
          </p:cNvSpPr>
          <p:nvPr>
            <p:ph type="body" idx="1"/>
          </p:nvPr>
        </p:nvSpPr>
        <p:spPr>
          <a:xfrm>
            <a:off x="381000" y="2667000"/>
            <a:ext cx="8229600" cy="2590800"/>
          </a:xfrm>
        </p:spPr>
        <p:txBody>
          <a:bodyPr/>
          <a:lstStyle/>
          <a:p>
            <a:pPr marL="571500" indent="-571500" eaLnBrk="1" hangingPunct="1">
              <a:buFontTx/>
              <a:buChar char="•"/>
            </a:pPr>
            <a:r>
              <a:rPr lang="en-US" dirty="0"/>
              <a:t>Assume null hypothesis true</a:t>
            </a:r>
          </a:p>
          <a:p>
            <a:pPr marL="571500" indent="-571500" eaLnBrk="1" hangingPunct="1">
              <a:buFontTx/>
              <a:buChar char="•"/>
            </a:pPr>
            <a:r>
              <a:rPr lang="en-US" dirty="0"/>
              <a:t>Calculate the probability of a result as extreme as </a:t>
            </a:r>
            <a:r>
              <a:rPr lang="en-US" u="sng" dirty="0"/>
              <a:t>or more extreme than </a:t>
            </a:r>
            <a:r>
              <a:rPr lang="en-US" dirty="0"/>
              <a:t>observed</a:t>
            </a:r>
          </a:p>
          <a:p>
            <a:pPr marL="571500" indent="-571500" eaLnBrk="1" hangingPunct="1">
              <a:buFontTx/>
              <a:buChar char="•"/>
            </a:pPr>
            <a:r>
              <a:rPr lang="en-US" dirty="0"/>
              <a:t>Call this the </a:t>
            </a:r>
            <a:r>
              <a:rPr lang="en-US" i="1" dirty="0"/>
              <a:t>p-value.</a:t>
            </a:r>
          </a:p>
          <a:p>
            <a:pPr marL="0" indent="0" eaLnBrk="1" hangingPunct="1">
              <a:buNone/>
            </a:pPr>
            <a:endParaRPr lang="en-US" i="1" dirty="0"/>
          </a:p>
        </p:txBody>
      </p:sp>
    </p:spTree>
    <p:extLst>
      <p:ext uri="{BB962C8B-B14F-4D97-AF65-F5344CB8AC3E}">
        <p14:creationId xmlns:p14="http://schemas.microsoft.com/office/powerpoint/2010/main" val="39275711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1000" y="0"/>
            <a:ext cx="7467600" cy="868363"/>
          </a:xfrm>
        </p:spPr>
        <p:txBody>
          <a:bodyPr/>
          <a:lstStyle/>
          <a:p>
            <a:pPr eaLnBrk="1" hangingPunct="1"/>
            <a:r>
              <a:rPr lang="en-US" sz="3200" dirty="0"/>
              <a:t>Comparing Groups</a:t>
            </a: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2806624796"/>
              </p:ext>
            </p:extLst>
          </p:nvPr>
        </p:nvGraphicFramePr>
        <p:xfrm>
          <a:off x="457200" y="1142999"/>
          <a:ext cx="7543800" cy="4191001"/>
        </p:xfrm>
        <a:graphic>
          <a:graphicData uri="http://schemas.openxmlformats.org/drawingml/2006/table">
            <a:tbl>
              <a:tblPr/>
              <a:tblGrid>
                <a:gridCol w="2053342">
                  <a:extLst>
                    <a:ext uri="{9D8B030D-6E8A-4147-A177-3AD203B41FA5}">
                      <a16:colId xmlns:a16="http://schemas.microsoft.com/office/drawing/2014/main" val="20000"/>
                    </a:ext>
                  </a:extLst>
                </a:gridCol>
                <a:gridCol w="2633635">
                  <a:extLst>
                    <a:ext uri="{9D8B030D-6E8A-4147-A177-3AD203B41FA5}">
                      <a16:colId xmlns:a16="http://schemas.microsoft.com/office/drawing/2014/main" val="20001"/>
                    </a:ext>
                  </a:extLst>
                </a:gridCol>
                <a:gridCol w="2856823">
                  <a:extLst>
                    <a:ext uri="{9D8B030D-6E8A-4147-A177-3AD203B41FA5}">
                      <a16:colId xmlns:a16="http://schemas.microsoft.com/office/drawing/2014/main" val="20002"/>
                    </a:ext>
                  </a:extLst>
                </a:gridCol>
              </a:tblGrid>
              <a:tr h="437866">
                <a:tc>
                  <a:txBody>
                    <a:bodyPr/>
                    <a:lstStyle/>
                    <a:p>
                      <a:pPr algn="l" fontAlgn="b"/>
                      <a:endParaRPr lang="en-US" sz="20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000" b="1" i="0" u="none" strike="noStrike">
                          <a:solidFill>
                            <a:srgbClr val="000000"/>
                          </a:solidFill>
                          <a:effectLst/>
                          <a:latin typeface="Calibri"/>
                        </a:rPr>
                        <a:t>Adjustment for Confounding</a:t>
                      </a:r>
                    </a:p>
                  </a:txBody>
                  <a:tcPr marL="12700" marR="12700" marT="12700"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0"/>
                  </a:ext>
                </a:extLst>
              </a:tr>
              <a:tr h="710821">
                <a:tc>
                  <a:txBody>
                    <a:bodyPr/>
                    <a:lstStyle/>
                    <a:p>
                      <a:pPr algn="ctr" fontAlgn="b"/>
                      <a:r>
                        <a:rPr lang="en-US" sz="2000" b="1" i="0" u="none" strike="noStrike">
                          <a:solidFill>
                            <a:srgbClr val="000000"/>
                          </a:solidFill>
                          <a:effectLst/>
                          <a:latin typeface="Calibri"/>
                        </a:rPr>
                        <a:t>Outcome</a:t>
                      </a:r>
                    </a:p>
                  </a:txBody>
                  <a:tcPr marL="12700" marR="12700" marT="12700" marB="0" anchor="b">
                    <a:lnL>
                      <a:noFill/>
                    </a:lnL>
                    <a:lnR>
                      <a:noFill/>
                    </a:lnR>
                    <a:lnT>
                      <a:noFill/>
                    </a:lnT>
                    <a:lnB>
                      <a:noFill/>
                    </a:lnB>
                  </a:tcPr>
                </a:tc>
                <a:tc>
                  <a:txBody>
                    <a:bodyPr/>
                    <a:lstStyle/>
                    <a:p>
                      <a:pPr algn="ctr" fontAlgn="b"/>
                      <a:r>
                        <a:rPr lang="en-US" sz="2000" b="1" i="0" u="none" strike="noStrike">
                          <a:solidFill>
                            <a:srgbClr val="000000"/>
                          </a:solidFill>
                          <a:effectLst/>
                          <a:latin typeface="Calibri"/>
                        </a:rPr>
                        <a:t>Unadjusted</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a:solidFill>
                            <a:srgbClr val="000000"/>
                          </a:solidFill>
                          <a:effectLst/>
                          <a:latin typeface="Calibri"/>
                        </a:rPr>
                        <a:t>Adjusted</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95149">
                <a:tc>
                  <a:txBody>
                    <a:bodyPr/>
                    <a:lstStyle/>
                    <a:p>
                      <a:pPr algn="ctr" fontAlgn="ctr"/>
                      <a:r>
                        <a:rPr lang="en-US" sz="2000" b="0" i="0" u="none" strike="noStrike">
                          <a:solidFill>
                            <a:srgbClr val="000000"/>
                          </a:solidFill>
                          <a:effectLst/>
                          <a:latin typeface="Calibri"/>
                        </a:rPr>
                        <a:t>Binary</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dirty="0">
                          <a:solidFill>
                            <a:srgbClr val="000000"/>
                          </a:solidFill>
                          <a:effectLst/>
                          <a:latin typeface="Calibri"/>
                        </a:rPr>
                        <a:t>Chi-squared Test</a:t>
                      </a:r>
                    </a:p>
                    <a:p>
                      <a:pPr algn="ctr" fontAlgn="ctr"/>
                      <a:r>
                        <a:rPr lang="en-US" sz="2000" b="0" i="0" u="none" strike="noStrike" dirty="0">
                          <a:solidFill>
                            <a:srgbClr val="000000"/>
                          </a:solidFill>
                          <a:effectLst/>
                          <a:latin typeface="Calibri"/>
                        </a:rPr>
                        <a:t>(Fisher's Exact 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a:rPr>
                        <a:t>Logistic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52986">
                <a:tc>
                  <a:txBody>
                    <a:bodyPr/>
                    <a:lstStyle/>
                    <a:p>
                      <a:pPr algn="ctr" fontAlgn="ctr"/>
                      <a:r>
                        <a:rPr lang="en-US" sz="2000" b="0" i="0" u="none" strike="noStrike">
                          <a:solidFill>
                            <a:srgbClr val="000000"/>
                          </a:solidFill>
                          <a:effectLst/>
                          <a:latin typeface="Calibri"/>
                        </a:rPr>
                        <a:t>Continuous/ Numerical</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dirty="0">
                          <a:solidFill>
                            <a:srgbClr val="000000"/>
                          </a:solidFill>
                          <a:effectLst/>
                          <a:latin typeface="Calibri"/>
                        </a:rPr>
                        <a:t>t-test</a:t>
                      </a:r>
                    </a:p>
                    <a:p>
                      <a:pPr algn="ctr" fontAlgn="ctr"/>
                      <a:r>
                        <a:rPr lang="en-US" sz="2000" b="0" i="0" u="none" strike="noStrike" dirty="0">
                          <a:solidFill>
                            <a:srgbClr val="000000"/>
                          </a:solidFill>
                          <a:effectLst/>
                          <a:latin typeface="Calibri"/>
                        </a:rPr>
                        <a:t>(Wilcoxon</a:t>
                      </a:r>
                      <a:r>
                        <a:rPr lang="en-US" sz="2000" b="0" i="0" u="none" strike="noStrike" baseline="0" dirty="0">
                          <a:solidFill>
                            <a:srgbClr val="000000"/>
                          </a:solidFill>
                          <a:effectLst/>
                          <a:latin typeface="Calibri"/>
                        </a:rPr>
                        <a:t> Rank Sum)</a:t>
                      </a:r>
                      <a:endParaRPr lang="en-US" sz="2000" b="0" i="0" u="none" strike="noStrike" dirty="0">
                        <a:solidFill>
                          <a:srgbClr val="000000"/>
                        </a:solidFill>
                        <a:effectLst/>
                        <a:latin typeface="Calibri"/>
                      </a:endParaRP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a:rPr>
                        <a:t>Linear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194179">
                <a:tc>
                  <a:txBody>
                    <a:bodyPr/>
                    <a:lstStyle/>
                    <a:p>
                      <a:pPr algn="ctr" fontAlgn="ctr"/>
                      <a:r>
                        <a:rPr lang="en-US" sz="2000" b="0" i="0" u="none" strike="noStrike" dirty="0" err="1">
                          <a:solidFill>
                            <a:srgbClr val="000000"/>
                          </a:solidFill>
                          <a:effectLst/>
                          <a:latin typeface="Calibri"/>
                        </a:rPr>
                        <a:t>Surival</a:t>
                      </a:r>
                      <a:r>
                        <a:rPr lang="en-US" sz="2000" b="0" i="0" u="none" strike="noStrike" dirty="0">
                          <a:solidFill>
                            <a:srgbClr val="000000"/>
                          </a:solidFill>
                          <a:effectLst/>
                          <a:latin typeface="Calibri"/>
                        </a:rPr>
                        <a:t> Analysis (Time to Event)</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Calibri"/>
                        </a:rPr>
                        <a:t>Kaplan-Meier Curves, Log-Rank 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a:rPr>
                        <a:t>Cox Proportional Hazards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1572639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1000" y="0"/>
            <a:ext cx="7467600" cy="868363"/>
          </a:xfrm>
        </p:spPr>
        <p:txBody>
          <a:bodyPr/>
          <a:lstStyle/>
          <a:p>
            <a:pPr eaLnBrk="1" hangingPunct="1"/>
            <a:r>
              <a:rPr lang="en-US" sz="3200" dirty="0"/>
              <a:t>Comparing Groups (Sample Size)</a:t>
            </a:r>
            <a:endParaRPr lang="en-US" dirty="0"/>
          </a:p>
        </p:txBody>
      </p:sp>
      <p:sp>
        <p:nvSpPr>
          <p:cNvPr id="24579" name="Rectangle 3"/>
          <p:cNvSpPr>
            <a:spLocks noGrp="1" noChangeArrowheads="1"/>
          </p:cNvSpPr>
          <p:nvPr>
            <p:ph type="body" idx="1"/>
          </p:nvPr>
        </p:nvSpPr>
        <p:spPr>
          <a:xfrm>
            <a:off x="152400" y="5638800"/>
            <a:ext cx="8686800" cy="838200"/>
          </a:xfrm>
          <a:solidFill>
            <a:schemeClr val="bg1"/>
          </a:solidFill>
        </p:spPr>
        <p:txBody>
          <a:bodyPr/>
          <a:lstStyle/>
          <a:p>
            <a:pPr eaLnBrk="1" hangingPunct="1">
              <a:lnSpc>
                <a:spcPct val="80000"/>
              </a:lnSpc>
              <a:buFont typeface="Wingdings" pitchFamily="2" charset="2"/>
              <a:buNone/>
            </a:pPr>
            <a:r>
              <a:rPr lang="en-US" sz="2400" dirty="0"/>
              <a:t>My advice: Don’t worry about multivariate analysis.  Calculate sample size for univariate comparison of groups.</a:t>
            </a:r>
          </a:p>
        </p:txBody>
      </p:sp>
      <p:graphicFrame>
        <p:nvGraphicFramePr>
          <p:cNvPr id="2" name="Table 1"/>
          <p:cNvGraphicFramePr>
            <a:graphicFrameLocks noGrp="1"/>
          </p:cNvGraphicFramePr>
          <p:nvPr>
            <p:extLst>
              <p:ext uri="{D42A27DB-BD31-4B8C-83A1-F6EECF244321}">
                <p14:modId xmlns:p14="http://schemas.microsoft.com/office/powerpoint/2010/main" val="4240124695"/>
              </p:ext>
            </p:extLst>
          </p:nvPr>
        </p:nvGraphicFramePr>
        <p:xfrm>
          <a:off x="457200" y="1142999"/>
          <a:ext cx="7543800" cy="4191001"/>
        </p:xfrm>
        <a:graphic>
          <a:graphicData uri="http://schemas.openxmlformats.org/drawingml/2006/table">
            <a:tbl>
              <a:tblPr/>
              <a:tblGrid>
                <a:gridCol w="2053342">
                  <a:extLst>
                    <a:ext uri="{9D8B030D-6E8A-4147-A177-3AD203B41FA5}">
                      <a16:colId xmlns:a16="http://schemas.microsoft.com/office/drawing/2014/main" val="20000"/>
                    </a:ext>
                  </a:extLst>
                </a:gridCol>
                <a:gridCol w="2633635">
                  <a:extLst>
                    <a:ext uri="{9D8B030D-6E8A-4147-A177-3AD203B41FA5}">
                      <a16:colId xmlns:a16="http://schemas.microsoft.com/office/drawing/2014/main" val="20001"/>
                    </a:ext>
                  </a:extLst>
                </a:gridCol>
                <a:gridCol w="2856823">
                  <a:extLst>
                    <a:ext uri="{9D8B030D-6E8A-4147-A177-3AD203B41FA5}">
                      <a16:colId xmlns:a16="http://schemas.microsoft.com/office/drawing/2014/main" val="20002"/>
                    </a:ext>
                  </a:extLst>
                </a:gridCol>
              </a:tblGrid>
              <a:tr h="437866">
                <a:tc>
                  <a:txBody>
                    <a:bodyPr/>
                    <a:lstStyle/>
                    <a:p>
                      <a:pPr algn="l" fontAlgn="b"/>
                      <a:endParaRPr lang="en-US" sz="20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000" b="1" i="0" u="none" strike="noStrike">
                          <a:solidFill>
                            <a:srgbClr val="000000"/>
                          </a:solidFill>
                          <a:effectLst/>
                          <a:latin typeface="Calibri"/>
                        </a:rPr>
                        <a:t>Adjustment for Confounding</a:t>
                      </a:r>
                    </a:p>
                  </a:txBody>
                  <a:tcPr marL="12700" marR="12700" marT="12700"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0"/>
                  </a:ext>
                </a:extLst>
              </a:tr>
              <a:tr h="710821">
                <a:tc>
                  <a:txBody>
                    <a:bodyPr/>
                    <a:lstStyle/>
                    <a:p>
                      <a:pPr algn="ctr" fontAlgn="b"/>
                      <a:r>
                        <a:rPr lang="en-US" sz="2000" b="1" i="0" u="none" strike="noStrike">
                          <a:solidFill>
                            <a:srgbClr val="000000"/>
                          </a:solidFill>
                          <a:effectLst/>
                          <a:latin typeface="Calibri"/>
                        </a:rPr>
                        <a:t>Outcome</a:t>
                      </a:r>
                    </a:p>
                  </a:txBody>
                  <a:tcPr marL="12700" marR="12700" marT="12700" marB="0" anchor="b">
                    <a:lnL>
                      <a:noFill/>
                    </a:lnL>
                    <a:lnR>
                      <a:noFill/>
                    </a:lnR>
                    <a:lnT>
                      <a:noFill/>
                    </a:lnT>
                    <a:lnB>
                      <a:noFill/>
                    </a:lnB>
                  </a:tcPr>
                </a:tc>
                <a:tc>
                  <a:txBody>
                    <a:bodyPr/>
                    <a:lstStyle/>
                    <a:p>
                      <a:pPr algn="ctr" fontAlgn="b"/>
                      <a:r>
                        <a:rPr lang="en-US" sz="2000" b="1" i="0" u="none" strike="noStrike">
                          <a:solidFill>
                            <a:srgbClr val="000000"/>
                          </a:solidFill>
                          <a:effectLst/>
                          <a:latin typeface="Calibri"/>
                        </a:rPr>
                        <a:t>Unadjusted</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a:solidFill>
                            <a:srgbClr val="000000"/>
                          </a:solidFill>
                          <a:effectLst/>
                          <a:latin typeface="Calibri"/>
                        </a:rPr>
                        <a:t>Adjusted</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95149">
                <a:tc>
                  <a:txBody>
                    <a:bodyPr/>
                    <a:lstStyle/>
                    <a:p>
                      <a:pPr algn="ctr" fontAlgn="ctr"/>
                      <a:r>
                        <a:rPr lang="en-US" sz="2000" b="0" i="0" u="none" strike="noStrike">
                          <a:solidFill>
                            <a:srgbClr val="000000"/>
                          </a:solidFill>
                          <a:effectLst/>
                          <a:latin typeface="Calibri"/>
                        </a:rPr>
                        <a:t>Binary</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dirty="0">
                          <a:solidFill>
                            <a:srgbClr val="000000"/>
                          </a:solidFill>
                          <a:effectLst/>
                          <a:latin typeface="Calibri"/>
                        </a:rPr>
                        <a:t>Chi-squared Test (Fisher's Exact 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a:rPr>
                        <a:t>Logistic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52986">
                <a:tc>
                  <a:txBody>
                    <a:bodyPr/>
                    <a:lstStyle/>
                    <a:p>
                      <a:pPr algn="ctr" fontAlgn="ctr"/>
                      <a:r>
                        <a:rPr lang="en-US" sz="2000" b="0" i="0" u="none" strike="noStrike">
                          <a:solidFill>
                            <a:srgbClr val="000000"/>
                          </a:solidFill>
                          <a:effectLst/>
                          <a:latin typeface="Calibri"/>
                        </a:rPr>
                        <a:t>Continuous/ Numerical</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dirty="0">
                          <a:solidFill>
                            <a:srgbClr val="000000"/>
                          </a:solidFill>
                          <a:effectLst/>
                          <a:latin typeface="Calibri"/>
                        </a:rPr>
                        <a:t>t-test</a:t>
                      </a:r>
                    </a:p>
                    <a:p>
                      <a:pPr algn="ctr" fontAlgn="ctr"/>
                      <a:r>
                        <a:rPr lang="en-US" sz="2000" b="0" i="0" u="none" strike="noStrike" dirty="0">
                          <a:solidFill>
                            <a:srgbClr val="000000"/>
                          </a:solidFill>
                          <a:effectLst/>
                          <a:latin typeface="Calibri"/>
                        </a:rPr>
                        <a:t>(Wilcoxon Rank Sum)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a:rPr>
                        <a:t>Linear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194179">
                <a:tc>
                  <a:txBody>
                    <a:bodyPr/>
                    <a:lstStyle/>
                    <a:p>
                      <a:pPr algn="ctr" fontAlgn="ctr"/>
                      <a:r>
                        <a:rPr lang="en-US" sz="2000" b="0" i="0" u="none" strike="noStrike" dirty="0" err="1">
                          <a:solidFill>
                            <a:srgbClr val="000000"/>
                          </a:solidFill>
                          <a:effectLst/>
                          <a:latin typeface="Calibri"/>
                        </a:rPr>
                        <a:t>Surival</a:t>
                      </a:r>
                      <a:r>
                        <a:rPr lang="en-US" sz="2000" b="0" i="0" u="none" strike="noStrike" dirty="0">
                          <a:solidFill>
                            <a:srgbClr val="000000"/>
                          </a:solidFill>
                          <a:effectLst/>
                          <a:latin typeface="Calibri"/>
                        </a:rPr>
                        <a:t> Analysis (Time to Event)</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Calibri"/>
                        </a:rPr>
                        <a:t>Kaplan-Meier Curves, Log-Rank 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a:rPr>
                        <a:t>Cox Proportional Hazards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cxnSp>
        <p:nvCxnSpPr>
          <p:cNvPr id="4" name="Straight Connector 3"/>
          <p:cNvCxnSpPr/>
          <p:nvPr/>
        </p:nvCxnSpPr>
        <p:spPr bwMode="auto">
          <a:xfrm>
            <a:off x="5105400" y="2286000"/>
            <a:ext cx="2819400" cy="3048000"/>
          </a:xfrm>
          <a:prstGeom prst="line">
            <a:avLst/>
          </a:prstGeom>
          <a:noFill/>
          <a:ln w="25400" cap="flat" cmpd="sng" algn="ctr">
            <a:solidFill>
              <a:srgbClr val="C00000"/>
            </a:solidFill>
            <a:prstDash val="solid"/>
            <a:round/>
            <a:headEnd type="none" w="med" len="med"/>
            <a:tailEnd type="none" w="med" len="med"/>
          </a:ln>
          <a:effectLst/>
        </p:spPr>
      </p:cxnSp>
      <p:cxnSp>
        <p:nvCxnSpPr>
          <p:cNvPr id="7" name="Straight Connector 6"/>
          <p:cNvCxnSpPr/>
          <p:nvPr/>
        </p:nvCxnSpPr>
        <p:spPr bwMode="auto">
          <a:xfrm flipV="1">
            <a:off x="5105400" y="2286000"/>
            <a:ext cx="2895600" cy="3048000"/>
          </a:xfrm>
          <a:prstGeom prst="line">
            <a:avLst/>
          </a:prstGeom>
          <a:noFill/>
          <a:ln w="25400" cap="flat" cmpd="sng" algn="ctr">
            <a:solidFill>
              <a:srgbClr val="C00000"/>
            </a:solidFill>
            <a:prstDash val="solid"/>
            <a:round/>
            <a:headEnd type="none" w="med" len="med"/>
            <a:tailEnd type="none" w="med" len="med"/>
          </a:ln>
          <a:effectLst/>
        </p:spPr>
      </p:cxnSp>
    </p:spTree>
    <p:extLst>
      <p:ext uri="{BB962C8B-B14F-4D97-AF65-F5344CB8AC3E}">
        <p14:creationId xmlns:p14="http://schemas.microsoft.com/office/powerpoint/2010/main" val="94447366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1000" y="0"/>
            <a:ext cx="7467600" cy="868363"/>
          </a:xfrm>
        </p:spPr>
        <p:txBody>
          <a:bodyPr/>
          <a:lstStyle/>
          <a:p>
            <a:pPr eaLnBrk="1" hangingPunct="1"/>
            <a:r>
              <a:rPr lang="en-US" sz="3200" dirty="0"/>
              <a:t>Comparing Groups (Sample Size)</a:t>
            </a:r>
            <a:endParaRPr lang="en-US" dirty="0"/>
          </a:p>
        </p:txBody>
      </p:sp>
      <p:sp>
        <p:nvSpPr>
          <p:cNvPr id="24579" name="Rectangle 3"/>
          <p:cNvSpPr>
            <a:spLocks noGrp="1" noChangeArrowheads="1"/>
          </p:cNvSpPr>
          <p:nvPr>
            <p:ph type="body" idx="1"/>
          </p:nvPr>
        </p:nvSpPr>
        <p:spPr>
          <a:xfrm>
            <a:off x="152400" y="5638800"/>
            <a:ext cx="8686800" cy="838200"/>
          </a:xfrm>
          <a:solidFill>
            <a:schemeClr val="bg1"/>
          </a:solidFill>
        </p:spPr>
        <p:txBody>
          <a:bodyPr/>
          <a:lstStyle/>
          <a:p>
            <a:pPr eaLnBrk="1" hangingPunct="1">
              <a:lnSpc>
                <a:spcPct val="80000"/>
              </a:lnSpc>
              <a:buFont typeface="Wingdings" pitchFamily="2" charset="2"/>
              <a:buNone/>
            </a:pPr>
            <a:r>
              <a:rPr lang="en-US" sz="2400" dirty="0"/>
              <a:t>My advice: Don’t worry about survival analysis.  Pick a time point and compare proportion with event at that time point.</a:t>
            </a:r>
          </a:p>
        </p:txBody>
      </p:sp>
      <p:graphicFrame>
        <p:nvGraphicFramePr>
          <p:cNvPr id="2" name="Table 1"/>
          <p:cNvGraphicFramePr>
            <a:graphicFrameLocks noGrp="1"/>
          </p:cNvGraphicFramePr>
          <p:nvPr>
            <p:extLst>
              <p:ext uri="{D42A27DB-BD31-4B8C-83A1-F6EECF244321}">
                <p14:modId xmlns:p14="http://schemas.microsoft.com/office/powerpoint/2010/main" val="4098564978"/>
              </p:ext>
            </p:extLst>
          </p:nvPr>
        </p:nvGraphicFramePr>
        <p:xfrm>
          <a:off x="457200" y="1142999"/>
          <a:ext cx="7543800" cy="4191001"/>
        </p:xfrm>
        <a:graphic>
          <a:graphicData uri="http://schemas.openxmlformats.org/drawingml/2006/table">
            <a:tbl>
              <a:tblPr/>
              <a:tblGrid>
                <a:gridCol w="2053342">
                  <a:extLst>
                    <a:ext uri="{9D8B030D-6E8A-4147-A177-3AD203B41FA5}">
                      <a16:colId xmlns:a16="http://schemas.microsoft.com/office/drawing/2014/main" val="20000"/>
                    </a:ext>
                  </a:extLst>
                </a:gridCol>
                <a:gridCol w="2633635">
                  <a:extLst>
                    <a:ext uri="{9D8B030D-6E8A-4147-A177-3AD203B41FA5}">
                      <a16:colId xmlns:a16="http://schemas.microsoft.com/office/drawing/2014/main" val="20001"/>
                    </a:ext>
                  </a:extLst>
                </a:gridCol>
                <a:gridCol w="2856823">
                  <a:extLst>
                    <a:ext uri="{9D8B030D-6E8A-4147-A177-3AD203B41FA5}">
                      <a16:colId xmlns:a16="http://schemas.microsoft.com/office/drawing/2014/main" val="20002"/>
                    </a:ext>
                  </a:extLst>
                </a:gridCol>
              </a:tblGrid>
              <a:tr h="437866">
                <a:tc>
                  <a:txBody>
                    <a:bodyPr/>
                    <a:lstStyle/>
                    <a:p>
                      <a:pPr algn="l" fontAlgn="b"/>
                      <a:endParaRPr lang="en-US" sz="20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000" b="1" i="0" u="none" strike="noStrike">
                          <a:solidFill>
                            <a:srgbClr val="000000"/>
                          </a:solidFill>
                          <a:effectLst/>
                          <a:latin typeface="Calibri"/>
                        </a:rPr>
                        <a:t>Adjustment for Confounding</a:t>
                      </a:r>
                    </a:p>
                  </a:txBody>
                  <a:tcPr marL="12700" marR="12700" marT="12700"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0"/>
                  </a:ext>
                </a:extLst>
              </a:tr>
              <a:tr h="710821">
                <a:tc>
                  <a:txBody>
                    <a:bodyPr/>
                    <a:lstStyle/>
                    <a:p>
                      <a:pPr algn="ctr" fontAlgn="b"/>
                      <a:r>
                        <a:rPr lang="en-US" sz="2000" b="1" i="0" u="none" strike="noStrike">
                          <a:solidFill>
                            <a:srgbClr val="000000"/>
                          </a:solidFill>
                          <a:effectLst/>
                          <a:latin typeface="Calibri"/>
                        </a:rPr>
                        <a:t>Outcome</a:t>
                      </a:r>
                    </a:p>
                  </a:txBody>
                  <a:tcPr marL="12700" marR="12700" marT="12700" marB="0" anchor="b">
                    <a:lnL>
                      <a:noFill/>
                    </a:lnL>
                    <a:lnR>
                      <a:noFill/>
                    </a:lnR>
                    <a:lnT>
                      <a:noFill/>
                    </a:lnT>
                    <a:lnB>
                      <a:noFill/>
                    </a:lnB>
                  </a:tcPr>
                </a:tc>
                <a:tc>
                  <a:txBody>
                    <a:bodyPr/>
                    <a:lstStyle/>
                    <a:p>
                      <a:pPr algn="ctr" fontAlgn="b"/>
                      <a:r>
                        <a:rPr lang="en-US" sz="2000" b="1" i="0" u="none" strike="noStrike">
                          <a:solidFill>
                            <a:srgbClr val="000000"/>
                          </a:solidFill>
                          <a:effectLst/>
                          <a:latin typeface="Calibri"/>
                        </a:rPr>
                        <a:t>Unadjusted</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a:solidFill>
                            <a:srgbClr val="000000"/>
                          </a:solidFill>
                          <a:effectLst/>
                          <a:latin typeface="Calibri"/>
                        </a:rPr>
                        <a:t>Adjusted</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95149">
                <a:tc>
                  <a:txBody>
                    <a:bodyPr/>
                    <a:lstStyle/>
                    <a:p>
                      <a:pPr algn="ctr" fontAlgn="ctr"/>
                      <a:r>
                        <a:rPr lang="en-US" sz="2000" b="0" i="0" u="none" strike="noStrike">
                          <a:solidFill>
                            <a:srgbClr val="000000"/>
                          </a:solidFill>
                          <a:effectLst/>
                          <a:latin typeface="Calibri"/>
                        </a:rPr>
                        <a:t>Binary</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dirty="0">
                          <a:solidFill>
                            <a:srgbClr val="000000"/>
                          </a:solidFill>
                          <a:effectLst/>
                          <a:latin typeface="Calibri"/>
                        </a:rPr>
                        <a:t>Chi-squared Test (Fisher's Exact 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a:rPr>
                        <a:t>Logistic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52986">
                <a:tc>
                  <a:txBody>
                    <a:bodyPr/>
                    <a:lstStyle/>
                    <a:p>
                      <a:pPr algn="ctr" fontAlgn="ctr"/>
                      <a:r>
                        <a:rPr lang="en-US" sz="2000" b="0" i="0" u="none" strike="noStrike">
                          <a:solidFill>
                            <a:srgbClr val="000000"/>
                          </a:solidFill>
                          <a:effectLst/>
                          <a:latin typeface="Calibri"/>
                        </a:rPr>
                        <a:t>Continuous/ Numerical</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dirty="0">
                          <a:solidFill>
                            <a:srgbClr val="000000"/>
                          </a:solidFill>
                          <a:effectLst/>
                          <a:latin typeface="Calibri"/>
                        </a:rPr>
                        <a:t>t-test</a:t>
                      </a:r>
                    </a:p>
                    <a:p>
                      <a:pPr algn="ctr" fontAlgn="ctr"/>
                      <a:r>
                        <a:rPr lang="en-US" sz="2000" b="0" i="0" u="none" strike="noStrike" dirty="0">
                          <a:solidFill>
                            <a:srgbClr val="000000"/>
                          </a:solidFill>
                          <a:effectLst/>
                          <a:latin typeface="Calibri"/>
                        </a:rPr>
                        <a:t>(Wilcoxon Rank Sum)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a:rPr>
                        <a:t>Linear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194179">
                <a:tc>
                  <a:txBody>
                    <a:bodyPr/>
                    <a:lstStyle/>
                    <a:p>
                      <a:pPr algn="ctr" fontAlgn="ctr"/>
                      <a:r>
                        <a:rPr lang="en-US" sz="2000" b="0" i="0" u="none" strike="noStrike" dirty="0" err="1">
                          <a:solidFill>
                            <a:srgbClr val="000000"/>
                          </a:solidFill>
                          <a:effectLst/>
                          <a:latin typeface="Calibri"/>
                        </a:rPr>
                        <a:t>Surival</a:t>
                      </a:r>
                      <a:r>
                        <a:rPr lang="en-US" sz="2000" b="0" i="0" u="none" strike="noStrike" dirty="0">
                          <a:solidFill>
                            <a:srgbClr val="000000"/>
                          </a:solidFill>
                          <a:effectLst/>
                          <a:latin typeface="Calibri"/>
                        </a:rPr>
                        <a:t> Analysis (Time to Event)</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Calibri"/>
                        </a:rPr>
                        <a:t>Kaplan-Meier Curves, Log-Rank 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a:rPr>
                        <a:t>Cox Proportional Hazards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cxnSp>
        <p:nvCxnSpPr>
          <p:cNvPr id="4" name="Straight Connector 3"/>
          <p:cNvCxnSpPr/>
          <p:nvPr/>
        </p:nvCxnSpPr>
        <p:spPr bwMode="auto">
          <a:xfrm>
            <a:off x="5105400" y="2286000"/>
            <a:ext cx="2819400" cy="3048000"/>
          </a:xfrm>
          <a:prstGeom prst="line">
            <a:avLst/>
          </a:prstGeom>
          <a:noFill/>
          <a:ln w="25400" cap="flat" cmpd="sng" algn="ctr">
            <a:solidFill>
              <a:srgbClr val="C00000"/>
            </a:solidFill>
            <a:prstDash val="solid"/>
            <a:round/>
            <a:headEnd type="none" w="med" len="med"/>
            <a:tailEnd type="none" w="med" len="med"/>
          </a:ln>
          <a:effectLst/>
        </p:spPr>
      </p:cxnSp>
      <p:cxnSp>
        <p:nvCxnSpPr>
          <p:cNvPr id="7" name="Straight Connector 6"/>
          <p:cNvCxnSpPr/>
          <p:nvPr/>
        </p:nvCxnSpPr>
        <p:spPr bwMode="auto">
          <a:xfrm flipV="1">
            <a:off x="5105400" y="2286000"/>
            <a:ext cx="2895600" cy="3048000"/>
          </a:xfrm>
          <a:prstGeom prst="line">
            <a:avLst/>
          </a:prstGeom>
          <a:noFill/>
          <a:ln w="25400" cap="flat" cmpd="sng" algn="ctr">
            <a:solidFill>
              <a:srgbClr val="C00000"/>
            </a:solidFill>
            <a:prstDash val="solid"/>
            <a:round/>
            <a:headEnd type="none" w="med" len="med"/>
            <a:tailEnd type="none" w="med" len="med"/>
          </a:ln>
          <a:effectLst/>
        </p:spPr>
      </p:cxnSp>
      <p:cxnSp>
        <p:nvCxnSpPr>
          <p:cNvPr id="8" name="Straight Connector 7"/>
          <p:cNvCxnSpPr/>
          <p:nvPr/>
        </p:nvCxnSpPr>
        <p:spPr bwMode="auto">
          <a:xfrm>
            <a:off x="2514600" y="4191000"/>
            <a:ext cx="2590800" cy="1143000"/>
          </a:xfrm>
          <a:prstGeom prst="line">
            <a:avLst/>
          </a:prstGeom>
          <a:noFill/>
          <a:ln w="25400" cap="flat" cmpd="sng" algn="ctr">
            <a:solidFill>
              <a:srgbClr val="C00000"/>
            </a:solidFill>
            <a:prstDash val="solid"/>
            <a:round/>
            <a:headEnd type="none" w="med" len="med"/>
            <a:tailEnd type="none" w="med" len="med"/>
          </a:ln>
          <a:effectLst/>
        </p:spPr>
      </p:cxnSp>
      <p:cxnSp>
        <p:nvCxnSpPr>
          <p:cNvPr id="10" name="Straight Connector 9"/>
          <p:cNvCxnSpPr/>
          <p:nvPr/>
        </p:nvCxnSpPr>
        <p:spPr bwMode="auto">
          <a:xfrm flipV="1">
            <a:off x="2438400" y="4191000"/>
            <a:ext cx="2667000" cy="1143000"/>
          </a:xfrm>
          <a:prstGeom prst="line">
            <a:avLst/>
          </a:prstGeom>
          <a:noFill/>
          <a:ln w="25400" cap="flat" cmpd="sng" algn="ctr">
            <a:solidFill>
              <a:srgbClr val="C00000"/>
            </a:solidFill>
            <a:prstDash val="solid"/>
            <a:round/>
            <a:headEnd type="none" w="med" len="med"/>
            <a:tailEnd type="none" w="med" len="med"/>
          </a:ln>
          <a:effectLst/>
        </p:spPr>
      </p:cxnSp>
    </p:spTree>
    <p:extLst>
      <p:ext uri="{BB962C8B-B14F-4D97-AF65-F5344CB8AC3E}">
        <p14:creationId xmlns:p14="http://schemas.microsoft.com/office/powerpoint/2010/main" val="17428723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1000" y="0"/>
            <a:ext cx="7467600" cy="868363"/>
          </a:xfrm>
        </p:spPr>
        <p:txBody>
          <a:bodyPr/>
          <a:lstStyle/>
          <a:p>
            <a:pPr eaLnBrk="1" hangingPunct="1"/>
            <a:r>
              <a:rPr lang="en-US" sz="3200" dirty="0"/>
              <a:t>Comparing Groups (Sample Size)</a:t>
            </a:r>
            <a:endParaRPr lang="en-US" dirty="0"/>
          </a:p>
        </p:txBody>
      </p:sp>
      <p:sp>
        <p:nvSpPr>
          <p:cNvPr id="24579" name="Rectangle 3"/>
          <p:cNvSpPr>
            <a:spLocks noGrp="1" noChangeArrowheads="1"/>
          </p:cNvSpPr>
          <p:nvPr>
            <p:ph type="body" idx="1"/>
          </p:nvPr>
        </p:nvSpPr>
        <p:spPr>
          <a:xfrm>
            <a:off x="152400" y="5638800"/>
            <a:ext cx="8686800" cy="838200"/>
          </a:xfrm>
          <a:solidFill>
            <a:schemeClr val="bg1"/>
          </a:solidFill>
        </p:spPr>
        <p:txBody>
          <a:bodyPr/>
          <a:lstStyle/>
          <a:p>
            <a:pPr eaLnBrk="1" hangingPunct="1">
              <a:lnSpc>
                <a:spcPct val="80000"/>
              </a:lnSpc>
              <a:buFont typeface="Wingdings" pitchFamily="2" charset="2"/>
              <a:buNone/>
            </a:pPr>
            <a:r>
              <a:rPr lang="en-US" sz="2400" dirty="0"/>
              <a:t>My advice: Don’t worry about non-parametric tests.</a:t>
            </a:r>
          </a:p>
        </p:txBody>
      </p:sp>
      <p:graphicFrame>
        <p:nvGraphicFramePr>
          <p:cNvPr id="2" name="Table 1"/>
          <p:cNvGraphicFramePr>
            <a:graphicFrameLocks noGrp="1"/>
          </p:cNvGraphicFramePr>
          <p:nvPr>
            <p:extLst>
              <p:ext uri="{D42A27DB-BD31-4B8C-83A1-F6EECF244321}">
                <p14:modId xmlns:p14="http://schemas.microsoft.com/office/powerpoint/2010/main" val="3398537134"/>
              </p:ext>
            </p:extLst>
          </p:nvPr>
        </p:nvGraphicFramePr>
        <p:xfrm>
          <a:off x="457200" y="1142999"/>
          <a:ext cx="7543800" cy="4191001"/>
        </p:xfrm>
        <a:graphic>
          <a:graphicData uri="http://schemas.openxmlformats.org/drawingml/2006/table">
            <a:tbl>
              <a:tblPr/>
              <a:tblGrid>
                <a:gridCol w="2053342">
                  <a:extLst>
                    <a:ext uri="{9D8B030D-6E8A-4147-A177-3AD203B41FA5}">
                      <a16:colId xmlns:a16="http://schemas.microsoft.com/office/drawing/2014/main" val="20000"/>
                    </a:ext>
                  </a:extLst>
                </a:gridCol>
                <a:gridCol w="2633635">
                  <a:extLst>
                    <a:ext uri="{9D8B030D-6E8A-4147-A177-3AD203B41FA5}">
                      <a16:colId xmlns:a16="http://schemas.microsoft.com/office/drawing/2014/main" val="20001"/>
                    </a:ext>
                  </a:extLst>
                </a:gridCol>
                <a:gridCol w="2856823">
                  <a:extLst>
                    <a:ext uri="{9D8B030D-6E8A-4147-A177-3AD203B41FA5}">
                      <a16:colId xmlns:a16="http://schemas.microsoft.com/office/drawing/2014/main" val="20002"/>
                    </a:ext>
                  </a:extLst>
                </a:gridCol>
              </a:tblGrid>
              <a:tr h="437866">
                <a:tc>
                  <a:txBody>
                    <a:bodyPr/>
                    <a:lstStyle/>
                    <a:p>
                      <a:pPr algn="l" fontAlgn="b"/>
                      <a:endParaRPr lang="en-US" sz="2000" b="0" i="0" u="none" strike="noStrike">
                        <a:solidFill>
                          <a:srgbClr val="000000"/>
                        </a:solidFill>
                        <a:effectLst/>
                        <a:latin typeface="Calibri"/>
                      </a:endParaRPr>
                    </a:p>
                  </a:txBody>
                  <a:tcPr marL="12700" marR="12700" marT="12700" marB="0" anchor="b">
                    <a:lnL>
                      <a:noFill/>
                    </a:lnL>
                    <a:lnR>
                      <a:noFill/>
                    </a:lnR>
                    <a:lnT>
                      <a:noFill/>
                    </a:lnT>
                    <a:lnB>
                      <a:noFill/>
                    </a:lnB>
                  </a:tcPr>
                </a:tc>
                <a:tc gridSpan="2">
                  <a:txBody>
                    <a:bodyPr/>
                    <a:lstStyle/>
                    <a:p>
                      <a:pPr algn="ctr" fontAlgn="b"/>
                      <a:r>
                        <a:rPr lang="en-US" sz="2000" b="1" i="0" u="none" strike="noStrike">
                          <a:solidFill>
                            <a:srgbClr val="000000"/>
                          </a:solidFill>
                          <a:effectLst/>
                          <a:latin typeface="Calibri"/>
                        </a:rPr>
                        <a:t>Adjustment for Confounding</a:t>
                      </a:r>
                    </a:p>
                  </a:txBody>
                  <a:tcPr marL="12700" marR="12700" marT="12700"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0"/>
                  </a:ext>
                </a:extLst>
              </a:tr>
              <a:tr h="710821">
                <a:tc>
                  <a:txBody>
                    <a:bodyPr/>
                    <a:lstStyle/>
                    <a:p>
                      <a:pPr algn="ctr" fontAlgn="b"/>
                      <a:r>
                        <a:rPr lang="en-US" sz="2000" b="1" i="0" u="none" strike="noStrike">
                          <a:solidFill>
                            <a:srgbClr val="000000"/>
                          </a:solidFill>
                          <a:effectLst/>
                          <a:latin typeface="Calibri"/>
                        </a:rPr>
                        <a:t>Outcome</a:t>
                      </a:r>
                    </a:p>
                  </a:txBody>
                  <a:tcPr marL="12700" marR="12700" marT="12700" marB="0" anchor="b">
                    <a:lnL>
                      <a:noFill/>
                    </a:lnL>
                    <a:lnR>
                      <a:noFill/>
                    </a:lnR>
                    <a:lnT>
                      <a:noFill/>
                    </a:lnT>
                    <a:lnB>
                      <a:noFill/>
                    </a:lnB>
                  </a:tcPr>
                </a:tc>
                <a:tc>
                  <a:txBody>
                    <a:bodyPr/>
                    <a:lstStyle/>
                    <a:p>
                      <a:pPr algn="ctr" fontAlgn="b"/>
                      <a:r>
                        <a:rPr lang="en-US" sz="2000" b="1" i="0" u="none" strike="noStrike">
                          <a:solidFill>
                            <a:srgbClr val="000000"/>
                          </a:solidFill>
                          <a:effectLst/>
                          <a:latin typeface="Calibri"/>
                        </a:rPr>
                        <a:t>Unadjusted</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a:solidFill>
                            <a:srgbClr val="000000"/>
                          </a:solidFill>
                          <a:effectLst/>
                          <a:latin typeface="Calibri"/>
                        </a:rPr>
                        <a:t>Adjusted</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95149">
                <a:tc>
                  <a:txBody>
                    <a:bodyPr/>
                    <a:lstStyle/>
                    <a:p>
                      <a:pPr algn="ctr" fontAlgn="ctr"/>
                      <a:r>
                        <a:rPr lang="en-US" sz="2000" b="0" i="0" u="none" strike="noStrike">
                          <a:solidFill>
                            <a:srgbClr val="000000"/>
                          </a:solidFill>
                          <a:effectLst/>
                          <a:latin typeface="Calibri"/>
                        </a:rPr>
                        <a:t>Binary</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dirty="0">
                          <a:solidFill>
                            <a:srgbClr val="000000"/>
                          </a:solidFill>
                          <a:effectLst/>
                          <a:latin typeface="Calibri"/>
                        </a:rPr>
                        <a:t>Chi-squared Test </a:t>
                      </a:r>
                      <a:r>
                        <a:rPr lang="en-US" sz="2000" b="0" i="0" u="none" strike="sngStrike" baseline="0" dirty="0">
                          <a:solidFill>
                            <a:srgbClr val="FF0000"/>
                          </a:solidFill>
                          <a:effectLst/>
                          <a:latin typeface="Calibri"/>
                        </a:rPr>
                        <a:t>(Fisher's Exact 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a:rPr>
                        <a:t>Logistic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52986">
                <a:tc>
                  <a:txBody>
                    <a:bodyPr/>
                    <a:lstStyle/>
                    <a:p>
                      <a:pPr algn="ctr" fontAlgn="ctr"/>
                      <a:r>
                        <a:rPr lang="en-US" sz="2000" b="0" i="0" u="none" strike="noStrike">
                          <a:solidFill>
                            <a:srgbClr val="000000"/>
                          </a:solidFill>
                          <a:effectLst/>
                          <a:latin typeface="Calibri"/>
                        </a:rPr>
                        <a:t>Continuous/ Numerical</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dirty="0">
                          <a:solidFill>
                            <a:srgbClr val="000000"/>
                          </a:solidFill>
                          <a:effectLst/>
                          <a:latin typeface="Calibri"/>
                        </a:rPr>
                        <a:t>t-test</a:t>
                      </a:r>
                    </a:p>
                    <a:p>
                      <a:pPr algn="ctr" fontAlgn="ctr"/>
                      <a:r>
                        <a:rPr lang="en-US" sz="2000" b="0" i="0" u="none" strike="sngStrike" dirty="0">
                          <a:solidFill>
                            <a:srgbClr val="FF0000"/>
                          </a:solidFill>
                          <a:effectLst/>
                          <a:latin typeface="Calibri"/>
                        </a:rPr>
                        <a:t>(Wilcoxon Rank Sum)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a:rPr>
                        <a:t>Linear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194179">
                <a:tc>
                  <a:txBody>
                    <a:bodyPr/>
                    <a:lstStyle/>
                    <a:p>
                      <a:pPr algn="ctr" fontAlgn="ctr"/>
                      <a:r>
                        <a:rPr lang="en-US" sz="2000" b="0" i="0" u="none" strike="noStrike" dirty="0" err="1">
                          <a:solidFill>
                            <a:srgbClr val="000000"/>
                          </a:solidFill>
                          <a:effectLst/>
                          <a:latin typeface="Calibri"/>
                        </a:rPr>
                        <a:t>Surival</a:t>
                      </a:r>
                      <a:r>
                        <a:rPr lang="en-US" sz="2000" b="0" i="0" u="none" strike="noStrike" dirty="0">
                          <a:solidFill>
                            <a:srgbClr val="000000"/>
                          </a:solidFill>
                          <a:effectLst/>
                          <a:latin typeface="Calibri"/>
                        </a:rPr>
                        <a:t> Analysis (Time to Event)</a:t>
                      </a:r>
                    </a:p>
                  </a:txBody>
                  <a:tcPr marL="12700" marR="12700" marT="1270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Calibri"/>
                        </a:rPr>
                        <a:t>Kaplan-Meier Curves, Log-Rank Test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a:rPr>
                        <a:t>Cox Proportional Hazards Regression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cxnSp>
        <p:nvCxnSpPr>
          <p:cNvPr id="4" name="Straight Connector 3"/>
          <p:cNvCxnSpPr/>
          <p:nvPr/>
        </p:nvCxnSpPr>
        <p:spPr bwMode="auto">
          <a:xfrm>
            <a:off x="5105400" y="2286000"/>
            <a:ext cx="2819400" cy="3048000"/>
          </a:xfrm>
          <a:prstGeom prst="line">
            <a:avLst/>
          </a:prstGeom>
          <a:noFill/>
          <a:ln w="25400" cap="flat" cmpd="sng" algn="ctr">
            <a:solidFill>
              <a:srgbClr val="C00000"/>
            </a:solidFill>
            <a:prstDash val="solid"/>
            <a:round/>
            <a:headEnd type="none" w="med" len="med"/>
            <a:tailEnd type="none" w="med" len="med"/>
          </a:ln>
          <a:effectLst/>
        </p:spPr>
      </p:cxnSp>
      <p:cxnSp>
        <p:nvCxnSpPr>
          <p:cNvPr id="7" name="Straight Connector 6"/>
          <p:cNvCxnSpPr/>
          <p:nvPr/>
        </p:nvCxnSpPr>
        <p:spPr bwMode="auto">
          <a:xfrm flipV="1">
            <a:off x="5105400" y="2286000"/>
            <a:ext cx="2895600" cy="3048000"/>
          </a:xfrm>
          <a:prstGeom prst="line">
            <a:avLst/>
          </a:prstGeom>
          <a:noFill/>
          <a:ln w="25400" cap="flat" cmpd="sng" algn="ctr">
            <a:solidFill>
              <a:srgbClr val="C00000"/>
            </a:solidFill>
            <a:prstDash val="solid"/>
            <a:round/>
            <a:headEnd type="none" w="med" len="med"/>
            <a:tailEnd type="none" w="med" len="med"/>
          </a:ln>
          <a:effectLst/>
        </p:spPr>
      </p:cxnSp>
      <p:cxnSp>
        <p:nvCxnSpPr>
          <p:cNvPr id="8" name="Straight Connector 7"/>
          <p:cNvCxnSpPr/>
          <p:nvPr/>
        </p:nvCxnSpPr>
        <p:spPr bwMode="auto">
          <a:xfrm>
            <a:off x="2514600" y="4191000"/>
            <a:ext cx="2590800" cy="1143000"/>
          </a:xfrm>
          <a:prstGeom prst="line">
            <a:avLst/>
          </a:prstGeom>
          <a:noFill/>
          <a:ln w="25400" cap="flat" cmpd="sng" algn="ctr">
            <a:solidFill>
              <a:srgbClr val="C00000"/>
            </a:solidFill>
            <a:prstDash val="solid"/>
            <a:round/>
            <a:headEnd type="none" w="med" len="med"/>
            <a:tailEnd type="none" w="med" len="med"/>
          </a:ln>
          <a:effectLst/>
        </p:spPr>
      </p:cxnSp>
      <p:cxnSp>
        <p:nvCxnSpPr>
          <p:cNvPr id="10" name="Straight Connector 9"/>
          <p:cNvCxnSpPr/>
          <p:nvPr/>
        </p:nvCxnSpPr>
        <p:spPr bwMode="auto">
          <a:xfrm flipV="1">
            <a:off x="2438400" y="4191000"/>
            <a:ext cx="2667000" cy="1143000"/>
          </a:xfrm>
          <a:prstGeom prst="line">
            <a:avLst/>
          </a:prstGeom>
          <a:noFill/>
          <a:ln w="25400" cap="flat" cmpd="sng" algn="ctr">
            <a:solidFill>
              <a:srgbClr val="C00000"/>
            </a:solidFill>
            <a:prstDash val="solid"/>
            <a:round/>
            <a:headEnd type="none" w="med" len="med"/>
            <a:tailEnd type="none" w="med" len="med"/>
          </a:ln>
          <a:effectLst/>
        </p:spPr>
      </p:cxnSp>
    </p:spTree>
    <p:extLst>
      <p:ext uri="{BB962C8B-B14F-4D97-AF65-F5344CB8AC3E}">
        <p14:creationId xmlns:p14="http://schemas.microsoft.com/office/powerpoint/2010/main" val="8353776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if both predictor and outcome are continuous?</a:t>
            </a:r>
          </a:p>
        </p:txBody>
      </p:sp>
      <p:sp>
        <p:nvSpPr>
          <p:cNvPr id="3" name="Content Placeholder 2"/>
          <p:cNvSpPr>
            <a:spLocks noGrp="1"/>
          </p:cNvSpPr>
          <p:nvPr>
            <p:ph idx="1"/>
          </p:nvPr>
        </p:nvSpPr>
        <p:spPr>
          <a:xfrm>
            <a:off x="609600" y="3124200"/>
            <a:ext cx="8229600" cy="1176337"/>
          </a:xfrm>
        </p:spPr>
        <p:txBody>
          <a:bodyPr/>
          <a:lstStyle/>
          <a:p>
            <a:pPr marL="0" indent="0">
              <a:buNone/>
            </a:pPr>
            <a:r>
              <a:rPr lang="en-US" dirty="0"/>
              <a:t>My advice: Make predictor binary by choosing a </a:t>
            </a:r>
            <a:r>
              <a:rPr lang="en-US" dirty="0" err="1"/>
              <a:t>cutpoint</a:t>
            </a:r>
            <a:r>
              <a:rPr lang="en-US" dirty="0"/>
              <a:t> (e.g. Age &lt; 5 years)</a:t>
            </a:r>
          </a:p>
        </p:txBody>
      </p:sp>
    </p:spTree>
    <p:extLst>
      <p:ext uri="{BB962C8B-B14F-4D97-AF65-F5344CB8AC3E}">
        <p14:creationId xmlns:p14="http://schemas.microsoft.com/office/powerpoint/2010/main" val="38057631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about studies of diagnostic test accuracy? </a:t>
            </a:r>
          </a:p>
        </p:txBody>
      </p:sp>
      <p:sp>
        <p:nvSpPr>
          <p:cNvPr id="3" name="Content Placeholder 2"/>
          <p:cNvSpPr>
            <a:spLocks noGrp="1"/>
          </p:cNvSpPr>
          <p:nvPr>
            <p:ph idx="1"/>
          </p:nvPr>
        </p:nvSpPr>
        <p:spPr/>
        <p:txBody>
          <a:bodyPr/>
          <a:lstStyle/>
          <a:p>
            <a:r>
              <a:rPr lang="en-US" dirty="0"/>
              <a:t>Determine feasible sample size</a:t>
            </a:r>
          </a:p>
          <a:p>
            <a:r>
              <a:rPr lang="en-US" dirty="0"/>
              <a:t>Estimate number D+ and D- individuals</a:t>
            </a:r>
          </a:p>
          <a:p>
            <a:r>
              <a:rPr lang="en-US" dirty="0"/>
              <a:t>Binary test: Estimate 95% confidence interval around sensitivity and specificity.</a:t>
            </a:r>
          </a:p>
          <a:p>
            <a:r>
              <a:rPr lang="en-US" dirty="0"/>
              <a:t>Multi-level test: Estimate 95% confidence interval around AUROC.</a:t>
            </a:r>
          </a:p>
          <a:p>
            <a:endParaRPr lang="en-US" dirty="0"/>
          </a:p>
        </p:txBody>
      </p:sp>
    </p:spTree>
    <p:extLst>
      <p:ext uri="{BB962C8B-B14F-4D97-AF65-F5344CB8AC3E}">
        <p14:creationId xmlns:p14="http://schemas.microsoft.com/office/powerpoint/2010/main" val="2922685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Outcome: Difference (e.g. R – U) or Change Score</a:t>
            </a:r>
          </a:p>
        </p:txBody>
      </p:sp>
      <p:sp>
        <p:nvSpPr>
          <p:cNvPr id="3" name="Content Placeholder 2"/>
          <p:cNvSpPr>
            <a:spLocks noGrp="1"/>
          </p:cNvSpPr>
          <p:nvPr>
            <p:ph idx="1"/>
          </p:nvPr>
        </p:nvSpPr>
        <p:spPr>
          <a:xfrm>
            <a:off x="457200" y="1719263"/>
            <a:ext cx="8229600" cy="2852737"/>
          </a:xfrm>
        </p:spPr>
        <p:txBody>
          <a:bodyPr/>
          <a:lstStyle/>
          <a:p>
            <a:r>
              <a:rPr lang="en-US" dirty="0"/>
              <a:t>Don’t use paired t-test, divide sample into 2 groups (e.g., &lt; 5 vs. ≥ 5 years old).</a:t>
            </a:r>
          </a:p>
          <a:p>
            <a:r>
              <a:rPr lang="en-US" dirty="0"/>
              <a:t>If difference is proportional to magnitude, use percentage change (R – U)/R* as outcome.</a:t>
            </a:r>
          </a:p>
        </p:txBody>
      </p:sp>
      <p:sp>
        <p:nvSpPr>
          <p:cNvPr id="4" name="TextBox 3"/>
          <p:cNvSpPr txBox="1"/>
          <p:nvPr/>
        </p:nvSpPr>
        <p:spPr>
          <a:xfrm>
            <a:off x="381000" y="5410200"/>
            <a:ext cx="8610600" cy="461665"/>
          </a:xfrm>
          <a:prstGeom prst="rect">
            <a:avLst/>
          </a:prstGeom>
          <a:noFill/>
        </p:spPr>
        <p:txBody>
          <a:bodyPr wrap="square" rtlCol="0">
            <a:spAutoFit/>
          </a:bodyPr>
          <a:lstStyle/>
          <a:p>
            <a:pPr>
              <a:buNone/>
            </a:pPr>
            <a:r>
              <a:rPr lang="en-US" dirty="0"/>
              <a:t>* In this case, may need to use (R – U)/[(R +U)/2]</a:t>
            </a:r>
          </a:p>
        </p:txBody>
      </p:sp>
    </p:spTree>
    <p:extLst>
      <p:ext uri="{BB962C8B-B14F-4D97-AF65-F5344CB8AC3E}">
        <p14:creationId xmlns:p14="http://schemas.microsoft.com/office/powerpoint/2010/main" val="15590181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457200" y="1905000"/>
            <a:ext cx="8458200" cy="4648200"/>
          </a:xfrm>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Tree>
    <p:extLst>
      <p:ext uri="{BB962C8B-B14F-4D97-AF65-F5344CB8AC3E}">
        <p14:creationId xmlns:p14="http://schemas.microsoft.com/office/powerpoint/2010/main" val="26481443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Advice</a:t>
            </a:r>
          </a:p>
        </p:txBody>
      </p:sp>
      <p:sp>
        <p:nvSpPr>
          <p:cNvPr id="3" name="Content Placeholder 2"/>
          <p:cNvSpPr>
            <a:spLocks noGrp="1"/>
          </p:cNvSpPr>
          <p:nvPr>
            <p:ph idx="1"/>
          </p:nvPr>
        </p:nvSpPr>
        <p:spPr/>
        <p:txBody>
          <a:bodyPr/>
          <a:lstStyle/>
          <a:p>
            <a:r>
              <a:rPr lang="en-US" dirty="0"/>
              <a:t>Alpha = 0.05</a:t>
            </a:r>
          </a:p>
          <a:p>
            <a:r>
              <a:rPr lang="en-US" dirty="0"/>
              <a:t>Beta = 0.20</a:t>
            </a:r>
          </a:p>
          <a:p>
            <a:r>
              <a:rPr lang="en-US" dirty="0"/>
              <a:t>Two-tailed</a:t>
            </a:r>
          </a:p>
          <a:p>
            <a:r>
              <a:rPr lang="en-US" dirty="0"/>
              <a:t>Start with feasible sample size, not clinically significant effect size.</a:t>
            </a:r>
          </a:p>
          <a:p>
            <a:r>
              <a:rPr lang="en-US" dirty="0"/>
              <a:t>Use sample-size.net, because it allows unequal groups sizes.</a:t>
            </a:r>
          </a:p>
        </p:txBody>
      </p:sp>
    </p:spTree>
    <p:extLst>
      <p:ext uri="{BB962C8B-B14F-4D97-AF65-F5344CB8AC3E}">
        <p14:creationId xmlns:p14="http://schemas.microsoft.com/office/powerpoint/2010/main" val="18783692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about?</a:t>
            </a:r>
          </a:p>
        </p:txBody>
      </p:sp>
      <p:sp>
        <p:nvSpPr>
          <p:cNvPr id="3" name="Content Placeholder 2"/>
          <p:cNvSpPr>
            <a:spLocks noGrp="1"/>
          </p:cNvSpPr>
          <p:nvPr>
            <p:ph idx="1"/>
          </p:nvPr>
        </p:nvSpPr>
        <p:spPr/>
        <p:txBody>
          <a:bodyPr/>
          <a:lstStyle/>
          <a:p>
            <a:r>
              <a:rPr lang="en-US" dirty="0"/>
              <a:t>Multivariate analysis</a:t>
            </a:r>
          </a:p>
          <a:p>
            <a:pPr lvl="1"/>
            <a:r>
              <a:rPr lang="en-US" dirty="0"/>
              <a:t>Pick one primary predictor</a:t>
            </a:r>
          </a:p>
          <a:p>
            <a:r>
              <a:rPr lang="en-US" dirty="0"/>
              <a:t>Skewed data/non-parametric tests</a:t>
            </a:r>
          </a:p>
          <a:p>
            <a:pPr lvl="1"/>
            <a:r>
              <a:rPr lang="en-US" dirty="0"/>
              <a:t>Ignore unless difference proportional to magnitude</a:t>
            </a:r>
          </a:p>
          <a:p>
            <a:r>
              <a:rPr lang="en-US" dirty="0"/>
              <a:t>Predictor and Outcome both continuous</a:t>
            </a:r>
          </a:p>
          <a:p>
            <a:pPr lvl="1"/>
            <a:r>
              <a:rPr lang="en-US" dirty="0"/>
              <a:t>Make predictor binary by picking a cutoff</a:t>
            </a:r>
          </a:p>
          <a:p>
            <a:r>
              <a:rPr lang="en-US" dirty="0"/>
              <a:t>Test-accuracy studies</a:t>
            </a:r>
          </a:p>
          <a:p>
            <a:pPr lvl="1"/>
            <a:r>
              <a:rPr lang="en-US" dirty="0"/>
              <a:t>Estimate confidence intervals</a:t>
            </a:r>
          </a:p>
        </p:txBody>
      </p:sp>
    </p:spTree>
    <p:extLst>
      <p:ext uri="{BB962C8B-B14F-4D97-AF65-F5344CB8AC3E}">
        <p14:creationId xmlns:p14="http://schemas.microsoft.com/office/powerpoint/2010/main" val="1554332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76400"/>
            <a:ext cx="8229600" cy="2819400"/>
          </a:xfrm>
        </p:spPr>
        <p:txBody>
          <a:bodyPr/>
          <a:lstStyle/>
          <a:p>
            <a:pPr marL="0" indent="0">
              <a:buNone/>
            </a:pPr>
            <a:r>
              <a:rPr lang="en-US" sz="2400" dirty="0"/>
              <a:t>Correct Definition: A P-value is the probability of observing a value of the test statistic at least as extreme as that observed in the study, if in fact the null hypothesis is true. </a:t>
            </a:r>
          </a:p>
          <a:p>
            <a:pPr marL="0" indent="0">
              <a:buNone/>
            </a:pPr>
            <a:endParaRPr lang="en-US" sz="2400" dirty="0"/>
          </a:p>
          <a:p>
            <a:pPr marL="0" indent="0">
              <a:buNone/>
            </a:pPr>
            <a:r>
              <a:rPr lang="en-US" sz="2400" dirty="0"/>
              <a:t>Incorrect Definition: A P-value is the probability that the null hypothesis is true (i.e., that there is no difference between the groups, no relationship between the variables, etc.), given the results of the study. </a:t>
            </a:r>
          </a:p>
        </p:txBody>
      </p:sp>
      <p:sp>
        <p:nvSpPr>
          <p:cNvPr id="4" name="Rectangle 3"/>
          <p:cNvSpPr/>
          <p:nvPr/>
        </p:nvSpPr>
        <p:spPr>
          <a:xfrm>
            <a:off x="3352800" y="5943600"/>
            <a:ext cx="5638800" cy="766364"/>
          </a:xfrm>
          <a:prstGeom prst="rect">
            <a:avLst/>
          </a:prstGeom>
        </p:spPr>
        <p:txBody>
          <a:bodyPr wrap="square">
            <a:spAutoFit/>
          </a:bodyPr>
          <a:lstStyle/>
          <a:p>
            <a:pPr marL="0" indent="0">
              <a:buNone/>
            </a:pPr>
            <a:r>
              <a:rPr lang="en-US" sz="1800" dirty="0"/>
              <a:t>Newman and Kohn, Evidence-Based Diagnosis. Chapter 11: Understanding P Values and Confidence Intervals. Cambridge University Press 2009. </a:t>
            </a:r>
          </a:p>
        </p:txBody>
      </p:sp>
      <p:sp>
        <p:nvSpPr>
          <p:cNvPr id="2" name="TextBox 1"/>
          <p:cNvSpPr txBox="1"/>
          <p:nvPr/>
        </p:nvSpPr>
        <p:spPr>
          <a:xfrm>
            <a:off x="457200" y="457200"/>
            <a:ext cx="7010400" cy="50270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1" hangingPunct="1">
              <a:spcBef>
                <a:spcPct val="0"/>
              </a:spcBef>
              <a:defRPr sz="3200" b="1">
                <a:solidFill>
                  <a:schemeClr val="tx2"/>
                </a:solidFill>
                <a:latin typeface="+mj-lt"/>
                <a:ea typeface="+mj-ea"/>
                <a:cs typeface="+mj-cs"/>
              </a:defRPr>
            </a:lvl1pPr>
            <a:lvl2pPr eaLnBrk="0" hangingPunct="0">
              <a:spcBef>
                <a:spcPct val="0"/>
              </a:spcBef>
              <a:defRPr sz="3900" b="1">
                <a:solidFill>
                  <a:schemeClr val="tx2"/>
                </a:solidFill>
              </a:defRPr>
            </a:lvl2pPr>
            <a:lvl3pPr eaLnBrk="0" hangingPunct="0">
              <a:spcBef>
                <a:spcPct val="0"/>
              </a:spcBef>
              <a:defRPr sz="3900" b="1">
                <a:solidFill>
                  <a:schemeClr val="tx2"/>
                </a:solidFill>
              </a:defRPr>
            </a:lvl3pPr>
            <a:lvl4pPr eaLnBrk="0" hangingPunct="0">
              <a:spcBef>
                <a:spcPct val="0"/>
              </a:spcBef>
              <a:defRPr sz="3900" b="1">
                <a:solidFill>
                  <a:schemeClr val="tx2"/>
                </a:solidFill>
              </a:defRPr>
            </a:lvl4pPr>
            <a:lvl5pPr eaLnBrk="0" hangingPunct="0">
              <a:spcBef>
                <a:spcPct val="0"/>
              </a:spcBef>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pPr>
              <a:buNone/>
            </a:pPr>
            <a:r>
              <a:rPr lang="en-US" dirty="0"/>
              <a:t>P Values</a:t>
            </a:r>
          </a:p>
        </p:txBody>
      </p:sp>
      <p:sp>
        <p:nvSpPr>
          <p:cNvPr id="6" name="Oval 5"/>
          <p:cNvSpPr/>
          <p:nvPr/>
        </p:nvSpPr>
        <p:spPr bwMode="auto">
          <a:xfrm>
            <a:off x="228600" y="3124200"/>
            <a:ext cx="8382000" cy="20574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7" name="Oval 6"/>
          <p:cNvSpPr/>
          <p:nvPr/>
        </p:nvSpPr>
        <p:spPr bwMode="auto">
          <a:xfrm>
            <a:off x="0" y="2895600"/>
            <a:ext cx="8686800" cy="2286000"/>
          </a:xfrm>
          <a:prstGeom prst="ellipse">
            <a:avLst/>
          </a:prstGeom>
          <a:noFill/>
          <a:ln w="9525" cap="flat" cmpd="sng" algn="ctr">
            <a:solidFill>
              <a:srgbClr val="FF66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pic>
        <p:nvPicPr>
          <p:cNvPr id="8" name="Picture 7" descr="InfectiousWast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4800600"/>
            <a:ext cx="1522116" cy="2103546"/>
          </a:xfrm>
          <a:prstGeom prst="rect">
            <a:avLst/>
          </a:prstGeom>
        </p:spPr>
      </p:pic>
    </p:spTree>
    <p:extLst>
      <p:ext uri="{BB962C8B-B14F-4D97-AF65-F5344CB8AC3E}">
        <p14:creationId xmlns:p14="http://schemas.microsoft.com/office/powerpoint/2010/main" val="2236959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dirty="0"/>
              <a:t>Small P-value</a:t>
            </a:r>
            <a:br>
              <a:rPr lang="en-US" dirty="0"/>
            </a:br>
            <a:endParaRPr lang="en-US" dirty="0"/>
          </a:p>
        </p:txBody>
      </p:sp>
      <p:sp>
        <p:nvSpPr>
          <p:cNvPr id="820227" name="Rectangle 3"/>
          <p:cNvSpPr>
            <a:spLocks noGrp="1" noChangeArrowheads="1"/>
          </p:cNvSpPr>
          <p:nvPr>
            <p:ph type="body" idx="1"/>
          </p:nvPr>
        </p:nvSpPr>
        <p:spPr/>
        <p:txBody>
          <a:bodyPr/>
          <a:lstStyle/>
          <a:p>
            <a:pPr marL="571500" indent="-571500" eaLnBrk="1" hangingPunct="1">
              <a:buFontTx/>
              <a:buNone/>
            </a:pPr>
            <a:r>
              <a:rPr lang="en-US" dirty="0"/>
              <a:t>If the p-value is small, then there are two possibilities:</a:t>
            </a:r>
          </a:p>
          <a:p>
            <a:pPr marL="571500" indent="-571500" eaLnBrk="1" hangingPunct="1">
              <a:buFontTx/>
              <a:buChar char="•"/>
            </a:pPr>
            <a:endParaRPr lang="en-US" sz="1200" dirty="0"/>
          </a:p>
          <a:p>
            <a:pPr marL="571500" indent="-571500" eaLnBrk="1" hangingPunct="1">
              <a:buFontTx/>
              <a:buChar char="•"/>
            </a:pPr>
            <a:r>
              <a:rPr lang="en-US" dirty="0"/>
              <a:t>The null hypothesis is true and something unusual occurred,</a:t>
            </a:r>
          </a:p>
          <a:p>
            <a:pPr marL="571500" indent="-571500" eaLnBrk="1" hangingPunct="1">
              <a:buFontTx/>
              <a:buNone/>
            </a:pPr>
            <a:r>
              <a:rPr lang="en-US" dirty="0"/>
              <a:t>OR</a:t>
            </a:r>
          </a:p>
          <a:p>
            <a:pPr marL="571500" indent="-571500" eaLnBrk="1" hangingPunct="1">
              <a:buFontTx/>
              <a:buChar char="•"/>
            </a:pPr>
            <a:r>
              <a:rPr lang="en-US" dirty="0"/>
              <a:t>The null hypothesis is false, and we can conclude there is an association or difference.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381000"/>
            <a:ext cx="7543800" cy="1295400"/>
          </a:xfrm>
        </p:spPr>
        <p:txBody>
          <a:bodyPr/>
          <a:lstStyle/>
          <a:p>
            <a:pPr eaLnBrk="1" hangingPunct="1"/>
            <a:r>
              <a:rPr lang="en-US" sz="3600" dirty="0"/>
              <a:t>Under the null hypothesis:</a:t>
            </a:r>
            <a:br>
              <a:rPr lang="en-US" sz="3600" dirty="0"/>
            </a:br>
            <a:r>
              <a:rPr lang="en-US" sz="3600" dirty="0"/>
              <a:t>p-value = the chance of a result at least as extreme as observed</a:t>
            </a:r>
          </a:p>
        </p:txBody>
      </p:sp>
      <p:sp>
        <p:nvSpPr>
          <p:cNvPr id="770051" name="Rectangle 3"/>
          <p:cNvSpPr>
            <a:spLocks noGrp="1" noChangeArrowheads="1"/>
          </p:cNvSpPr>
          <p:nvPr>
            <p:ph type="body" idx="1"/>
          </p:nvPr>
        </p:nvSpPr>
        <p:spPr>
          <a:xfrm>
            <a:off x="381000" y="2667000"/>
            <a:ext cx="8229600" cy="3962400"/>
          </a:xfrm>
        </p:spPr>
        <p:txBody>
          <a:bodyPr/>
          <a:lstStyle/>
          <a:p>
            <a:pPr marL="571500" indent="-571500" eaLnBrk="1" hangingPunct="1">
              <a:buFontTx/>
              <a:buChar char="•"/>
            </a:pPr>
            <a:r>
              <a:rPr lang="en-US" dirty="0"/>
              <a:t>Assume null hypothesis true</a:t>
            </a:r>
          </a:p>
          <a:p>
            <a:pPr marL="571500" indent="-571500" eaLnBrk="1" hangingPunct="1">
              <a:buFontTx/>
              <a:buChar char="•"/>
            </a:pPr>
            <a:r>
              <a:rPr lang="en-US" dirty="0"/>
              <a:t>Calculate the probability of a result as extreme as </a:t>
            </a:r>
            <a:r>
              <a:rPr lang="en-US" u="sng" dirty="0"/>
              <a:t>or more extreme than </a:t>
            </a:r>
            <a:r>
              <a:rPr lang="en-US" dirty="0"/>
              <a:t>observed</a:t>
            </a:r>
          </a:p>
          <a:p>
            <a:pPr marL="571500" indent="-571500" eaLnBrk="1" hangingPunct="1">
              <a:buFontTx/>
              <a:buChar char="•"/>
            </a:pPr>
            <a:r>
              <a:rPr lang="en-US" dirty="0"/>
              <a:t>Call this the </a:t>
            </a:r>
            <a:r>
              <a:rPr lang="en-US" i="1" dirty="0"/>
              <a:t>p-value.</a:t>
            </a:r>
          </a:p>
          <a:p>
            <a:pPr marL="571500" indent="-571500" eaLnBrk="1" hangingPunct="1">
              <a:buFontTx/>
              <a:buChar char="•"/>
            </a:pPr>
            <a:endParaRPr lang="en-US" i="1" dirty="0"/>
          </a:p>
          <a:p>
            <a:pPr marL="0" indent="0" eaLnBrk="1" hangingPunct="1">
              <a:buNone/>
            </a:pPr>
            <a:r>
              <a:rPr lang="en-US" i="1" dirty="0">
                <a:solidFill>
                  <a:srgbClr val="FF0000"/>
                </a:solidFill>
              </a:rPr>
              <a:t>Good news: Not really necessary to calculate sample size.</a:t>
            </a:r>
            <a:endParaRPr lang="en-US" dirty="0">
              <a:solidFill>
                <a:srgbClr val="FF0000"/>
              </a:solidFill>
            </a:endParaRPr>
          </a:p>
        </p:txBody>
      </p:sp>
    </p:spTree>
    <p:extLst>
      <p:ext uri="{BB962C8B-B14F-4D97-AF65-F5344CB8AC3E}">
        <p14:creationId xmlns:p14="http://schemas.microsoft.com/office/powerpoint/2010/main" val="2200751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81295"/>
            <a:ext cx="7543800" cy="1295400"/>
          </a:xfrm>
        </p:spPr>
        <p:txBody>
          <a:bodyPr/>
          <a:lstStyle/>
          <a:p>
            <a:pPr eaLnBrk="1" hangingPunct="1"/>
            <a:r>
              <a:rPr lang="en-US" dirty="0"/>
              <a:t>Sample Size – 8 questions</a:t>
            </a:r>
          </a:p>
        </p:txBody>
      </p:sp>
      <p:sp>
        <p:nvSpPr>
          <p:cNvPr id="5123" name="Rectangle 3"/>
          <p:cNvSpPr>
            <a:spLocks noGrp="1" noChangeArrowheads="1"/>
          </p:cNvSpPr>
          <p:nvPr>
            <p:ph type="body" idx="1"/>
          </p:nvPr>
        </p:nvSpPr>
        <p:spPr>
          <a:xfrm>
            <a:off x="342900" y="1869720"/>
            <a:ext cx="8458200" cy="4648200"/>
          </a:xfrm>
          <a:ln>
            <a:solidFill>
              <a:schemeClr val="accent1"/>
            </a:solidFill>
          </a:ln>
        </p:spPr>
        <p:txBody>
          <a:bodyPr/>
          <a:lstStyle/>
          <a:p>
            <a:pPr marL="514350" indent="-514350" eaLnBrk="1" hangingPunct="1">
              <a:buAutoNum type="arabicParenR"/>
            </a:pPr>
            <a:r>
              <a:rPr lang="en-US" sz="2800" dirty="0"/>
              <a:t>Study design?</a:t>
            </a:r>
          </a:p>
          <a:p>
            <a:pPr marL="514350" indent="-514350" eaLnBrk="1" hangingPunct="1">
              <a:buAutoNum type="arabicParenR"/>
            </a:pPr>
            <a:r>
              <a:rPr lang="en-US" sz="2800" dirty="0"/>
              <a:t>Primary exposure and outcome?</a:t>
            </a:r>
          </a:p>
          <a:p>
            <a:pPr marL="514350" indent="-514350" eaLnBrk="1" hangingPunct="1">
              <a:buAutoNum type="arabicParenR"/>
            </a:pPr>
            <a:r>
              <a:rPr lang="en-US" sz="2800" dirty="0"/>
              <a:t>Dichotomous or continuous?</a:t>
            </a:r>
          </a:p>
          <a:p>
            <a:pPr marL="514350" indent="-514350" eaLnBrk="1" hangingPunct="1">
              <a:buAutoNum type="arabicParenR"/>
            </a:pPr>
            <a:r>
              <a:rPr lang="en-US" sz="2800" dirty="0"/>
              <a:t>Relative group sizes?</a:t>
            </a:r>
          </a:p>
          <a:p>
            <a:pPr marL="514350" indent="-514350" eaLnBrk="1" hangingPunct="1">
              <a:buAutoNum type="arabicParenR"/>
            </a:pPr>
            <a:r>
              <a:rPr lang="en-US" sz="2800" dirty="0"/>
              <a:t>Continuous outcome: Standard Deviation?</a:t>
            </a:r>
          </a:p>
          <a:p>
            <a:pPr marL="514350" indent="-514350" eaLnBrk="1" hangingPunct="1">
              <a:buAutoNum type="arabicParenR"/>
            </a:pPr>
            <a:r>
              <a:rPr lang="en-US" sz="2800" dirty="0"/>
              <a:t>Dichotomous outcome: Approximate proportion with outcome at baseline?</a:t>
            </a:r>
          </a:p>
          <a:p>
            <a:pPr marL="514350" indent="-514350" eaLnBrk="1" hangingPunct="1">
              <a:buAutoNum type="arabicParenR"/>
            </a:pPr>
            <a:r>
              <a:rPr lang="en-US" sz="2800" dirty="0"/>
              <a:t>Feasible sample size?</a:t>
            </a:r>
          </a:p>
          <a:p>
            <a:pPr marL="514350" indent="-514350" eaLnBrk="1" hangingPunct="1">
              <a:buAutoNum type="arabicParenR"/>
            </a:pPr>
            <a:r>
              <a:rPr lang="en-US" sz="2800" dirty="0"/>
              <a:t>Clinically significant effect size?</a:t>
            </a:r>
          </a:p>
        </p:txBody>
      </p:sp>
      <p:sp>
        <p:nvSpPr>
          <p:cNvPr id="2" name="Oval 1"/>
          <p:cNvSpPr/>
          <p:nvPr/>
        </p:nvSpPr>
        <p:spPr bwMode="auto">
          <a:xfrm>
            <a:off x="228600" y="5334000"/>
            <a:ext cx="5105400" cy="457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3" name="Oval 2"/>
          <p:cNvSpPr/>
          <p:nvPr/>
        </p:nvSpPr>
        <p:spPr bwMode="auto">
          <a:xfrm>
            <a:off x="152400" y="5257800"/>
            <a:ext cx="7848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4" name="Oval 3"/>
          <p:cNvSpPr/>
          <p:nvPr/>
        </p:nvSpPr>
        <p:spPr bwMode="auto">
          <a:xfrm>
            <a:off x="152400" y="5105400"/>
            <a:ext cx="8077200" cy="9906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5" name="Oval 4"/>
          <p:cNvSpPr/>
          <p:nvPr/>
        </p:nvSpPr>
        <p:spPr bwMode="auto">
          <a:xfrm>
            <a:off x="76200" y="5257800"/>
            <a:ext cx="8991600" cy="6858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chemeClr val="tx1"/>
              </a:solidFill>
              <a:effectLst/>
              <a:latin typeface="Arial" charset="0"/>
            </a:endParaRPr>
          </a:p>
        </p:txBody>
      </p:sp>
      <p:sp>
        <p:nvSpPr>
          <p:cNvPr id="8" name="Oval 7"/>
          <p:cNvSpPr/>
          <p:nvPr/>
        </p:nvSpPr>
        <p:spPr bwMode="auto">
          <a:xfrm>
            <a:off x="-76200" y="1676400"/>
            <a:ext cx="7924800" cy="1371600"/>
          </a:xfrm>
          <a:prstGeom prst="ellipse">
            <a:avLst/>
          </a:prstGeom>
          <a:noFill/>
          <a:ln w="317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pPr>
            <a:endParaRPr kumimoji="0" lang="en-US" sz="3000" b="0" i="0" u="none" strike="noStrike" cap="none" normalizeH="0" baseline="0">
              <a:ln>
                <a:noFill/>
              </a:ln>
              <a:solidFill>
                <a:srgbClr val="FF0000"/>
              </a:solidFill>
              <a:effectLst/>
              <a:latin typeface="Arial" charset="0"/>
            </a:endParaRPr>
          </a:p>
        </p:txBody>
      </p:sp>
    </p:spTree>
    <p:extLst>
      <p:ext uri="{BB962C8B-B14F-4D97-AF65-F5344CB8AC3E}">
        <p14:creationId xmlns:p14="http://schemas.microsoft.com/office/powerpoint/2010/main" val="1192092917"/>
      </p:ext>
    </p:extLst>
  </p:cSld>
  <p:clrMapOvr>
    <a:masterClrMapping/>
  </p:clrMapOvr>
</p:sld>
</file>

<file path=ppt/theme/theme1.xml><?xml version="1.0" encoding="utf-8"?>
<a:theme xmlns:a="http://schemas.openxmlformats.org/drawingml/2006/main" name="blank">
  <a:themeElements>
    <a:clrScheme name="blan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defRPr kumimoji="0" lang="en-US" sz="3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80000"/>
          </a:lnSpc>
          <a:spcBef>
            <a:spcPct val="20000"/>
          </a:spcBef>
          <a:spcAft>
            <a:spcPct val="0"/>
          </a:spcAft>
          <a:buClr>
            <a:schemeClr val="tx2"/>
          </a:buClr>
          <a:buSzPct val="70000"/>
          <a:buFont typeface="Wingdings" pitchFamily="2" charset="2"/>
          <a:buChar char="l"/>
          <a:tabLst/>
          <a:defRPr kumimoji="0" lang="en-US" sz="3000" b="0"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blan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blan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blan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blan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blan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blan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blan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blan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blan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5447</TotalTime>
  <Words>2830</Words>
  <Application>Microsoft Office PowerPoint</Application>
  <PresentationFormat>On-screen Show (4:3)</PresentationFormat>
  <Paragraphs>605</Paragraphs>
  <Slides>59</Slides>
  <Notes>41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59</vt:i4>
      </vt:variant>
    </vt:vector>
  </HeadingPairs>
  <TitlesOfParts>
    <vt:vector size="69" baseType="lpstr">
      <vt:lpstr>ＭＳ Ｐゴシック</vt:lpstr>
      <vt:lpstr>Arial</vt:lpstr>
      <vt:lpstr>Calibri</vt:lpstr>
      <vt:lpstr>Garamond</vt:lpstr>
      <vt:lpstr>Monotype Sorts</vt:lpstr>
      <vt:lpstr>Tahoma</vt:lpstr>
      <vt:lpstr>Times New Roman</vt:lpstr>
      <vt:lpstr>Wingdings</vt:lpstr>
      <vt:lpstr>blank</vt:lpstr>
      <vt:lpstr>Equation</vt:lpstr>
      <vt:lpstr>Mostly Harmless Sample Size Calculations   For Clinical Research</vt:lpstr>
      <vt:lpstr> Updated 2018.0813</vt:lpstr>
      <vt:lpstr>Sample Size – 8 questions</vt:lpstr>
      <vt:lpstr>My Advice</vt:lpstr>
      <vt:lpstr>Under the null hypothesis: p-value = the chance of a result at least as extreme as observed</vt:lpstr>
      <vt:lpstr>PowerPoint Presentation</vt:lpstr>
      <vt:lpstr>Small P-value </vt:lpstr>
      <vt:lpstr>Under the null hypothesis: p-value = the chance of a result at least as extreme as observed</vt:lpstr>
      <vt:lpstr>Sample Size – 8 questions</vt:lpstr>
      <vt:lpstr>Study Designs</vt:lpstr>
      <vt:lpstr>One Sentence Study Description</vt:lpstr>
      <vt:lpstr>Example</vt:lpstr>
      <vt:lpstr>General Variable Types*</vt:lpstr>
      <vt:lpstr>Measures of Association (Dichotomous Exposure and Outcome)</vt:lpstr>
      <vt:lpstr>PowerPoint Presentation</vt:lpstr>
      <vt:lpstr>Beware of the Odds Ratio</vt:lpstr>
      <vt:lpstr>PowerPoint Presentation</vt:lpstr>
      <vt:lpstr>PowerPoint Presentation</vt:lpstr>
      <vt:lpstr>PowerPoint Presentation</vt:lpstr>
      <vt:lpstr>Example</vt:lpstr>
      <vt:lpstr>Sample Size – 8 questions</vt:lpstr>
      <vt:lpstr>PowerPoint Presentation</vt:lpstr>
      <vt:lpstr>Baseline Proportion</vt:lpstr>
      <vt:lpstr>Sample Size – 8 questions</vt:lpstr>
      <vt:lpstr>Feasible Sample Size</vt:lpstr>
      <vt:lpstr>Feasible Sample Size</vt:lpstr>
      <vt:lpstr>Sample Size – 8 questions</vt:lpstr>
      <vt:lpstr>Clinically Significant Effect</vt:lpstr>
      <vt:lpstr>Sample Size – 8 questions</vt:lpstr>
      <vt:lpstr>Clinically Significant Effect</vt:lpstr>
      <vt:lpstr>Protocol</vt:lpstr>
      <vt:lpstr>My Advice</vt:lpstr>
      <vt:lpstr>Sample Size – 8 questions</vt:lpstr>
      <vt:lpstr>General Variable Types*</vt:lpstr>
      <vt:lpstr> Continuous/numeric variables</vt:lpstr>
      <vt:lpstr>Measures of Association (Dichotomous Exposure and Continuous Outcome)</vt:lpstr>
      <vt:lpstr>Example</vt:lpstr>
      <vt:lpstr>Measures of Association (Dichotomous Exposure and Continuous Outcome)</vt:lpstr>
      <vt:lpstr>Sample Size – 8 questions</vt:lpstr>
      <vt:lpstr>Measures of Association (Dichotomous Exposure and Continuous Outcome)</vt:lpstr>
      <vt:lpstr>Sample Size – 8 questions</vt:lpstr>
      <vt:lpstr>Feasible Sample Size</vt:lpstr>
      <vt:lpstr>Feasible Sample Size</vt:lpstr>
      <vt:lpstr>Sample Size – 8 questions</vt:lpstr>
      <vt:lpstr>Clinically Significant Effect</vt:lpstr>
      <vt:lpstr>Sample Size – 8 questions</vt:lpstr>
      <vt:lpstr>Clinically Significant Effect</vt:lpstr>
      <vt:lpstr>Protocol</vt:lpstr>
      <vt:lpstr>My Advice</vt:lpstr>
      <vt:lpstr>Comparing Groups</vt:lpstr>
      <vt:lpstr>Comparing Groups (Sample Size)</vt:lpstr>
      <vt:lpstr>Comparing Groups (Sample Size)</vt:lpstr>
      <vt:lpstr>Comparing Groups (Sample Size)</vt:lpstr>
      <vt:lpstr>What if both predictor and outcome are continuous?</vt:lpstr>
      <vt:lpstr>What about studies of diagnostic test accuracy? </vt:lpstr>
      <vt:lpstr>Outcome: Difference (e.g. R – U) or Change Score</vt:lpstr>
      <vt:lpstr>Sample Size – 8 questions</vt:lpstr>
      <vt:lpstr>My Advice</vt:lpstr>
      <vt:lpstr>What about?</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Statistics Designing Clinical Research</dc:title>
  <dc:creator>CMcCulloch</dc:creator>
  <cp:lastModifiedBy>Michael A. Kohn</cp:lastModifiedBy>
  <cp:revision>330</cp:revision>
  <dcterms:created xsi:type="dcterms:W3CDTF">2007-08-08T15:54:14Z</dcterms:created>
  <dcterms:modified xsi:type="dcterms:W3CDTF">2018-08-13T07:19:06Z</dcterms:modified>
</cp:coreProperties>
</file>