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71" r:id="rId1"/>
  </p:sldMasterIdLst>
  <p:notesMasterIdLst>
    <p:notesMasterId r:id="rId22"/>
  </p:notesMasterIdLst>
  <p:sldIdLst>
    <p:sldId id="256" r:id="rId2"/>
    <p:sldId id="288" r:id="rId3"/>
    <p:sldId id="304" r:id="rId4"/>
    <p:sldId id="307" r:id="rId5"/>
    <p:sldId id="309" r:id="rId6"/>
    <p:sldId id="292" r:id="rId7"/>
    <p:sldId id="295" r:id="rId8"/>
    <p:sldId id="294" r:id="rId9"/>
    <p:sldId id="298" r:id="rId10"/>
    <p:sldId id="306" r:id="rId11"/>
    <p:sldId id="271" r:id="rId12"/>
    <p:sldId id="269" r:id="rId13"/>
    <p:sldId id="270" r:id="rId14"/>
    <p:sldId id="299" r:id="rId15"/>
    <p:sldId id="305" r:id="rId16"/>
    <p:sldId id="303" r:id="rId17"/>
    <p:sldId id="301" r:id="rId18"/>
    <p:sldId id="302" r:id="rId19"/>
    <p:sldId id="310" r:id="rId20"/>
    <p:sldId id="308"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08EBE8F-15F2-E842-BC31-074DCB9BDC9D}">
          <p14:sldIdLst>
            <p14:sldId id="256"/>
            <p14:sldId id="288"/>
            <p14:sldId id="304"/>
            <p14:sldId id="307"/>
            <p14:sldId id="309"/>
            <p14:sldId id="292"/>
            <p14:sldId id="295"/>
            <p14:sldId id="294"/>
            <p14:sldId id="298"/>
            <p14:sldId id="306"/>
            <p14:sldId id="271"/>
            <p14:sldId id="269"/>
            <p14:sldId id="270"/>
            <p14:sldId id="299"/>
            <p14:sldId id="305"/>
            <p14:sldId id="303"/>
            <p14:sldId id="301"/>
            <p14:sldId id="302"/>
            <p14:sldId id="310"/>
            <p14:sldId id="30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25" autoAdjust="0"/>
    <p:restoredTop sz="78451" autoAdjust="0"/>
  </p:normalViewPr>
  <p:slideViewPr>
    <p:cSldViewPr snapToGrid="0" snapToObjects="1">
      <p:cViewPr>
        <p:scale>
          <a:sx n="84" d="100"/>
          <a:sy n="84" d="100"/>
        </p:scale>
        <p:origin x="1592" y="-1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662C7E-904F-0B4C-A7A6-547ECE83F8FE}" type="doc">
      <dgm:prSet loTypeId="urn:microsoft.com/office/officeart/2005/8/layout/venn1" loCatId="relationship" qsTypeId="urn:microsoft.com/office/officeart/2005/8/quickstyle/simple4" qsCatId="simple" csTypeId="urn:microsoft.com/office/officeart/2005/8/colors/accent1_2" csCatId="accent1" phldr="1"/>
      <dgm:spPr/>
    </dgm:pt>
    <dgm:pt modelId="{9BFC607D-E280-8F46-BEB9-8D877FB0C16B}">
      <dgm:prSet phldrT="[Text]"/>
      <dgm:spPr/>
      <dgm:t>
        <a:bodyPr/>
        <a:lstStyle/>
        <a:p>
          <a:r>
            <a:rPr lang="en-US" dirty="0"/>
            <a:t>Didactic Training</a:t>
          </a:r>
        </a:p>
      </dgm:t>
    </dgm:pt>
    <dgm:pt modelId="{FECF6CB9-749F-424F-AADD-1DDD1334A4AD}" type="parTrans" cxnId="{DDC9FF90-0B4D-8848-816E-B727D9AD8104}">
      <dgm:prSet/>
      <dgm:spPr/>
      <dgm:t>
        <a:bodyPr/>
        <a:lstStyle/>
        <a:p>
          <a:endParaRPr lang="en-US"/>
        </a:p>
      </dgm:t>
    </dgm:pt>
    <dgm:pt modelId="{0BE6BF8C-6213-CE48-8E4C-8D33D10791F2}" type="sibTrans" cxnId="{DDC9FF90-0B4D-8848-816E-B727D9AD8104}">
      <dgm:prSet/>
      <dgm:spPr/>
      <dgm:t>
        <a:bodyPr/>
        <a:lstStyle/>
        <a:p>
          <a:endParaRPr lang="en-US"/>
        </a:p>
      </dgm:t>
    </dgm:pt>
    <dgm:pt modelId="{BD4A8F90-577B-274E-BEA3-0B9C19E56414}">
      <dgm:prSet phldrT="[Text]"/>
      <dgm:spPr/>
      <dgm:t>
        <a:bodyPr/>
        <a:lstStyle/>
        <a:p>
          <a:r>
            <a:rPr lang="en-US" dirty="0"/>
            <a:t>Mentorship</a:t>
          </a:r>
        </a:p>
      </dgm:t>
    </dgm:pt>
    <dgm:pt modelId="{2D82E314-285F-2840-90BA-52304F1AF08C}" type="parTrans" cxnId="{16C08602-496C-9345-9E36-EB5FFA14C8C1}">
      <dgm:prSet/>
      <dgm:spPr/>
      <dgm:t>
        <a:bodyPr/>
        <a:lstStyle/>
        <a:p>
          <a:endParaRPr lang="en-US"/>
        </a:p>
      </dgm:t>
    </dgm:pt>
    <dgm:pt modelId="{F3A0DD19-360A-7D47-8E72-AE01879F2C8A}" type="sibTrans" cxnId="{16C08602-496C-9345-9E36-EB5FFA14C8C1}">
      <dgm:prSet/>
      <dgm:spPr/>
      <dgm:t>
        <a:bodyPr/>
        <a:lstStyle/>
        <a:p>
          <a:endParaRPr lang="en-US"/>
        </a:p>
      </dgm:t>
    </dgm:pt>
    <dgm:pt modelId="{BD01490F-120D-9B40-9357-6D1986C57C2C}">
      <dgm:prSet phldrT="[Text]"/>
      <dgm:spPr/>
      <dgm:t>
        <a:bodyPr/>
        <a:lstStyle/>
        <a:p>
          <a:r>
            <a:rPr lang="en-US" dirty="0"/>
            <a:t>Practical Training (Research)</a:t>
          </a:r>
        </a:p>
      </dgm:t>
    </dgm:pt>
    <dgm:pt modelId="{C8BCFA1E-CF56-8E4C-94FD-E58FA6B28A65}" type="parTrans" cxnId="{73388A29-3C33-F84D-ADC6-BE9E6C6C519E}">
      <dgm:prSet/>
      <dgm:spPr/>
      <dgm:t>
        <a:bodyPr/>
        <a:lstStyle/>
        <a:p>
          <a:endParaRPr lang="en-US"/>
        </a:p>
      </dgm:t>
    </dgm:pt>
    <dgm:pt modelId="{36D27F31-638E-0E49-9067-61B4D028B1B0}" type="sibTrans" cxnId="{73388A29-3C33-F84D-ADC6-BE9E6C6C519E}">
      <dgm:prSet/>
      <dgm:spPr/>
      <dgm:t>
        <a:bodyPr/>
        <a:lstStyle/>
        <a:p>
          <a:endParaRPr lang="en-US"/>
        </a:p>
      </dgm:t>
    </dgm:pt>
    <dgm:pt modelId="{A08366EC-3F02-EE42-BE42-AB03E9151DF9}" type="pres">
      <dgm:prSet presAssocID="{B8662C7E-904F-0B4C-A7A6-547ECE83F8FE}" presName="compositeShape" presStyleCnt="0">
        <dgm:presLayoutVars>
          <dgm:chMax val="7"/>
          <dgm:dir/>
          <dgm:resizeHandles val="exact"/>
        </dgm:presLayoutVars>
      </dgm:prSet>
      <dgm:spPr/>
    </dgm:pt>
    <dgm:pt modelId="{5CA03401-4C8B-EF42-900D-F79CB6FC5CEF}" type="pres">
      <dgm:prSet presAssocID="{9BFC607D-E280-8F46-BEB9-8D877FB0C16B}" presName="circ1" presStyleLbl="vennNode1" presStyleIdx="0" presStyleCnt="3"/>
      <dgm:spPr/>
    </dgm:pt>
    <dgm:pt modelId="{637BA8B0-D692-4B4D-B0EF-11066117AB19}" type="pres">
      <dgm:prSet presAssocID="{9BFC607D-E280-8F46-BEB9-8D877FB0C16B}" presName="circ1Tx" presStyleLbl="revTx" presStyleIdx="0" presStyleCnt="0">
        <dgm:presLayoutVars>
          <dgm:chMax val="0"/>
          <dgm:chPref val="0"/>
          <dgm:bulletEnabled val="1"/>
        </dgm:presLayoutVars>
      </dgm:prSet>
      <dgm:spPr/>
    </dgm:pt>
    <dgm:pt modelId="{9DF467B3-C201-B540-880D-D383CDAE6137}" type="pres">
      <dgm:prSet presAssocID="{BD4A8F90-577B-274E-BEA3-0B9C19E56414}" presName="circ2" presStyleLbl="vennNode1" presStyleIdx="1" presStyleCnt="3"/>
      <dgm:spPr/>
    </dgm:pt>
    <dgm:pt modelId="{C4C04B0F-6F14-174D-B0B9-1B70AB4A00D5}" type="pres">
      <dgm:prSet presAssocID="{BD4A8F90-577B-274E-BEA3-0B9C19E56414}" presName="circ2Tx" presStyleLbl="revTx" presStyleIdx="0" presStyleCnt="0">
        <dgm:presLayoutVars>
          <dgm:chMax val="0"/>
          <dgm:chPref val="0"/>
          <dgm:bulletEnabled val="1"/>
        </dgm:presLayoutVars>
      </dgm:prSet>
      <dgm:spPr/>
    </dgm:pt>
    <dgm:pt modelId="{1102BF7D-2169-BD47-B32B-21277217A17C}" type="pres">
      <dgm:prSet presAssocID="{BD01490F-120D-9B40-9357-6D1986C57C2C}" presName="circ3" presStyleLbl="vennNode1" presStyleIdx="2" presStyleCnt="3"/>
      <dgm:spPr/>
    </dgm:pt>
    <dgm:pt modelId="{B967FE39-C8EB-6A45-884E-B722B8987D9C}" type="pres">
      <dgm:prSet presAssocID="{BD01490F-120D-9B40-9357-6D1986C57C2C}" presName="circ3Tx" presStyleLbl="revTx" presStyleIdx="0" presStyleCnt="0">
        <dgm:presLayoutVars>
          <dgm:chMax val="0"/>
          <dgm:chPref val="0"/>
          <dgm:bulletEnabled val="1"/>
        </dgm:presLayoutVars>
      </dgm:prSet>
      <dgm:spPr/>
    </dgm:pt>
  </dgm:ptLst>
  <dgm:cxnLst>
    <dgm:cxn modelId="{16C08602-496C-9345-9E36-EB5FFA14C8C1}" srcId="{B8662C7E-904F-0B4C-A7A6-547ECE83F8FE}" destId="{BD4A8F90-577B-274E-BEA3-0B9C19E56414}" srcOrd="1" destOrd="0" parTransId="{2D82E314-285F-2840-90BA-52304F1AF08C}" sibTransId="{F3A0DD19-360A-7D47-8E72-AE01879F2C8A}"/>
    <dgm:cxn modelId="{98B91207-1B7C-1D4E-B59B-FC59D255DBBD}" type="presOf" srcId="{BD4A8F90-577B-274E-BEA3-0B9C19E56414}" destId="{C4C04B0F-6F14-174D-B0B9-1B70AB4A00D5}" srcOrd="1" destOrd="0" presId="urn:microsoft.com/office/officeart/2005/8/layout/venn1"/>
    <dgm:cxn modelId="{02EDF807-192C-7642-9B7E-927287B35FCF}" type="presOf" srcId="{BD01490F-120D-9B40-9357-6D1986C57C2C}" destId="{B967FE39-C8EB-6A45-884E-B722B8987D9C}" srcOrd="1" destOrd="0" presId="urn:microsoft.com/office/officeart/2005/8/layout/venn1"/>
    <dgm:cxn modelId="{73388A29-3C33-F84D-ADC6-BE9E6C6C519E}" srcId="{B8662C7E-904F-0B4C-A7A6-547ECE83F8FE}" destId="{BD01490F-120D-9B40-9357-6D1986C57C2C}" srcOrd="2" destOrd="0" parTransId="{C8BCFA1E-CF56-8E4C-94FD-E58FA6B28A65}" sibTransId="{36D27F31-638E-0E49-9067-61B4D028B1B0}"/>
    <dgm:cxn modelId="{9CC78A39-E37B-8642-937D-3D761B8183A9}" type="presOf" srcId="{B8662C7E-904F-0B4C-A7A6-547ECE83F8FE}" destId="{A08366EC-3F02-EE42-BE42-AB03E9151DF9}" srcOrd="0" destOrd="0" presId="urn:microsoft.com/office/officeart/2005/8/layout/venn1"/>
    <dgm:cxn modelId="{7A179A8D-2E79-004B-9ADA-ECD2CE6C1FC1}" type="presOf" srcId="{BD01490F-120D-9B40-9357-6D1986C57C2C}" destId="{1102BF7D-2169-BD47-B32B-21277217A17C}" srcOrd="0" destOrd="0" presId="urn:microsoft.com/office/officeart/2005/8/layout/venn1"/>
    <dgm:cxn modelId="{DDC9FF90-0B4D-8848-816E-B727D9AD8104}" srcId="{B8662C7E-904F-0B4C-A7A6-547ECE83F8FE}" destId="{9BFC607D-E280-8F46-BEB9-8D877FB0C16B}" srcOrd="0" destOrd="0" parTransId="{FECF6CB9-749F-424F-AADD-1DDD1334A4AD}" sibTransId="{0BE6BF8C-6213-CE48-8E4C-8D33D10791F2}"/>
    <dgm:cxn modelId="{7D4E8492-8020-734B-8509-F12E69C2D1CB}" type="presOf" srcId="{9BFC607D-E280-8F46-BEB9-8D877FB0C16B}" destId="{5CA03401-4C8B-EF42-900D-F79CB6FC5CEF}" srcOrd="0" destOrd="0" presId="urn:microsoft.com/office/officeart/2005/8/layout/venn1"/>
    <dgm:cxn modelId="{9048E3DA-3569-4C40-A1D5-5769557B5F6B}" type="presOf" srcId="{9BFC607D-E280-8F46-BEB9-8D877FB0C16B}" destId="{637BA8B0-D692-4B4D-B0EF-11066117AB19}" srcOrd="1" destOrd="0" presId="urn:microsoft.com/office/officeart/2005/8/layout/venn1"/>
    <dgm:cxn modelId="{76528DE3-6A20-E94A-9408-7A56622210FC}" type="presOf" srcId="{BD4A8F90-577B-274E-BEA3-0B9C19E56414}" destId="{9DF467B3-C201-B540-880D-D383CDAE6137}" srcOrd="0" destOrd="0" presId="urn:microsoft.com/office/officeart/2005/8/layout/venn1"/>
    <dgm:cxn modelId="{AF519A9B-581F-5B4C-9800-F675D2479A6D}" type="presParOf" srcId="{A08366EC-3F02-EE42-BE42-AB03E9151DF9}" destId="{5CA03401-4C8B-EF42-900D-F79CB6FC5CEF}" srcOrd="0" destOrd="0" presId="urn:microsoft.com/office/officeart/2005/8/layout/venn1"/>
    <dgm:cxn modelId="{8AEF9413-26C7-B540-BED6-61C6999B0432}" type="presParOf" srcId="{A08366EC-3F02-EE42-BE42-AB03E9151DF9}" destId="{637BA8B0-D692-4B4D-B0EF-11066117AB19}" srcOrd="1" destOrd="0" presId="urn:microsoft.com/office/officeart/2005/8/layout/venn1"/>
    <dgm:cxn modelId="{53CC86BE-6C85-F641-BF6B-AEF596F9E119}" type="presParOf" srcId="{A08366EC-3F02-EE42-BE42-AB03E9151DF9}" destId="{9DF467B3-C201-B540-880D-D383CDAE6137}" srcOrd="2" destOrd="0" presId="urn:microsoft.com/office/officeart/2005/8/layout/venn1"/>
    <dgm:cxn modelId="{C14D71B8-E06B-2445-B8B4-2734374AE271}" type="presParOf" srcId="{A08366EC-3F02-EE42-BE42-AB03E9151DF9}" destId="{C4C04B0F-6F14-174D-B0B9-1B70AB4A00D5}" srcOrd="3" destOrd="0" presId="urn:microsoft.com/office/officeart/2005/8/layout/venn1"/>
    <dgm:cxn modelId="{4CFF79E3-103C-704B-9975-6AB83E19BCE6}" type="presParOf" srcId="{A08366EC-3F02-EE42-BE42-AB03E9151DF9}" destId="{1102BF7D-2169-BD47-B32B-21277217A17C}" srcOrd="4" destOrd="0" presId="urn:microsoft.com/office/officeart/2005/8/layout/venn1"/>
    <dgm:cxn modelId="{CE7B7656-1906-9048-A483-19F410E0139A}" type="presParOf" srcId="{A08366EC-3F02-EE42-BE42-AB03E9151DF9}" destId="{B967FE39-C8EB-6A45-884E-B722B8987D9C}"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A03401-4C8B-EF42-900D-F79CB6FC5CEF}">
      <dsp:nvSpPr>
        <dsp:cNvPr id="0" name=""/>
        <dsp:cNvSpPr/>
      </dsp:nvSpPr>
      <dsp:spPr>
        <a:xfrm>
          <a:off x="2633471" y="61721"/>
          <a:ext cx="2962656" cy="2962656"/>
        </a:xfrm>
        <a:prstGeom prst="ellipse">
          <a:avLst/>
        </a:prstGeom>
        <a:gradFill rotWithShape="0">
          <a:gsLst>
            <a:gs pos="0">
              <a:schemeClr val="accent1">
                <a:alpha val="50000"/>
                <a:hueOff val="0"/>
                <a:satOff val="0"/>
                <a:lumOff val="0"/>
                <a:alphaOff val="0"/>
                <a:shade val="63000"/>
              </a:schemeClr>
            </a:gs>
            <a:gs pos="30000">
              <a:schemeClr val="accent1">
                <a:alpha val="50000"/>
                <a:hueOff val="0"/>
                <a:satOff val="0"/>
                <a:lumOff val="0"/>
                <a:alphaOff val="0"/>
                <a:shade val="90000"/>
                <a:satMod val="110000"/>
              </a:schemeClr>
            </a:gs>
            <a:gs pos="45000">
              <a:schemeClr val="accent1">
                <a:alpha val="50000"/>
                <a:hueOff val="0"/>
                <a:satOff val="0"/>
                <a:lumOff val="0"/>
                <a:alphaOff val="0"/>
                <a:shade val="100000"/>
                <a:satMod val="118000"/>
              </a:schemeClr>
            </a:gs>
            <a:gs pos="55000">
              <a:schemeClr val="accent1">
                <a:alpha val="50000"/>
                <a:hueOff val="0"/>
                <a:satOff val="0"/>
                <a:lumOff val="0"/>
                <a:alphaOff val="0"/>
                <a:shade val="100000"/>
                <a:satMod val="118000"/>
              </a:schemeClr>
            </a:gs>
            <a:gs pos="73000">
              <a:schemeClr val="accent1">
                <a:alpha val="50000"/>
                <a:hueOff val="0"/>
                <a:satOff val="0"/>
                <a:lumOff val="0"/>
                <a:alphaOff val="0"/>
                <a:shade val="90000"/>
                <a:satMod val="110000"/>
              </a:schemeClr>
            </a:gs>
            <a:gs pos="100000">
              <a:schemeClr val="accent1">
                <a:alpha val="50000"/>
                <a:hueOff val="0"/>
                <a:satOff val="0"/>
                <a:lumOff val="0"/>
                <a:alphaOff val="0"/>
                <a:shade val="63000"/>
              </a:schemeClr>
            </a:gs>
          </a:gsLst>
          <a:lin ang="95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r>
            <a:rPr lang="en-US" sz="3000" kern="1200" dirty="0"/>
            <a:t>Didactic Training</a:t>
          </a:r>
        </a:p>
      </dsp:txBody>
      <dsp:txXfrm>
        <a:off x="3028492" y="580186"/>
        <a:ext cx="2172614" cy="1333195"/>
      </dsp:txXfrm>
    </dsp:sp>
    <dsp:sp modelId="{9DF467B3-C201-B540-880D-D383CDAE6137}">
      <dsp:nvSpPr>
        <dsp:cNvPr id="0" name=""/>
        <dsp:cNvSpPr/>
      </dsp:nvSpPr>
      <dsp:spPr>
        <a:xfrm>
          <a:off x="3702497" y="1913382"/>
          <a:ext cx="2962656" cy="2962656"/>
        </a:xfrm>
        <a:prstGeom prst="ellipse">
          <a:avLst/>
        </a:prstGeom>
        <a:gradFill rotWithShape="0">
          <a:gsLst>
            <a:gs pos="0">
              <a:schemeClr val="accent1">
                <a:alpha val="50000"/>
                <a:hueOff val="0"/>
                <a:satOff val="0"/>
                <a:lumOff val="0"/>
                <a:alphaOff val="0"/>
                <a:shade val="63000"/>
              </a:schemeClr>
            </a:gs>
            <a:gs pos="30000">
              <a:schemeClr val="accent1">
                <a:alpha val="50000"/>
                <a:hueOff val="0"/>
                <a:satOff val="0"/>
                <a:lumOff val="0"/>
                <a:alphaOff val="0"/>
                <a:shade val="90000"/>
                <a:satMod val="110000"/>
              </a:schemeClr>
            </a:gs>
            <a:gs pos="45000">
              <a:schemeClr val="accent1">
                <a:alpha val="50000"/>
                <a:hueOff val="0"/>
                <a:satOff val="0"/>
                <a:lumOff val="0"/>
                <a:alphaOff val="0"/>
                <a:shade val="100000"/>
                <a:satMod val="118000"/>
              </a:schemeClr>
            </a:gs>
            <a:gs pos="55000">
              <a:schemeClr val="accent1">
                <a:alpha val="50000"/>
                <a:hueOff val="0"/>
                <a:satOff val="0"/>
                <a:lumOff val="0"/>
                <a:alphaOff val="0"/>
                <a:shade val="100000"/>
                <a:satMod val="118000"/>
              </a:schemeClr>
            </a:gs>
            <a:gs pos="73000">
              <a:schemeClr val="accent1">
                <a:alpha val="50000"/>
                <a:hueOff val="0"/>
                <a:satOff val="0"/>
                <a:lumOff val="0"/>
                <a:alphaOff val="0"/>
                <a:shade val="90000"/>
                <a:satMod val="110000"/>
              </a:schemeClr>
            </a:gs>
            <a:gs pos="100000">
              <a:schemeClr val="accent1">
                <a:alpha val="50000"/>
                <a:hueOff val="0"/>
                <a:satOff val="0"/>
                <a:lumOff val="0"/>
                <a:alphaOff val="0"/>
                <a:shade val="63000"/>
              </a:schemeClr>
            </a:gs>
          </a:gsLst>
          <a:lin ang="95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r>
            <a:rPr lang="en-US" sz="3000" kern="1200" dirty="0"/>
            <a:t>Mentorship</a:t>
          </a:r>
        </a:p>
      </dsp:txBody>
      <dsp:txXfrm>
        <a:off x="4608576" y="2678734"/>
        <a:ext cx="1777593" cy="1629460"/>
      </dsp:txXfrm>
    </dsp:sp>
    <dsp:sp modelId="{1102BF7D-2169-BD47-B32B-21277217A17C}">
      <dsp:nvSpPr>
        <dsp:cNvPr id="0" name=""/>
        <dsp:cNvSpPr/>
      </dsp:nvSpPr>
      <dsp:spPr>
        <a:xfrm>
          <a:off x="1564446" y="1913382"/>
          <a:ext cx="2962656" cy="2962656"/>
        </a:xfrm>
        <a:prstGeom prst="ellipse">
          <a:avLst/>
        </a:prstGeom>
        <a:gradFill rotWithShape="0">
          <a:gsLst>
            <a:gs pos="0">
              <a:schemeClr val="accent1">
                <a:alpha val="50000"/>
                <a:hueOff val="0"/>
                <a:satOff val="0"/>
                <a:lumOff val="0"/>
                <a:alphaOff val="0"/>
                <a:shade val="63000"/>
              </a:schemeClr>
            </a:gs>
            <a:gs pos="30000">
              <a:schemeClr val="accent1">
                <a:alpha val="50000"/>
                <a:hueOff val="0"/>
                <a:satOff val="0"/>
                <a:lumOff val="0"/>
                <a:alphaOff val="0"/>
                <a:shade val="90000"/>
                <a:satMod val="110000"/>
              </a:schemeClr>
            </a:gs>
            <a:gs pos="45000">
              <a:schemeClr val="accent1">
                <a:alpha val="50000"/>
                <a:hueOff val="0"/>
                <a:satOff val="0"/>
                <a:lumOff val="0"/>
                <a:alphaOff val="0"/>
                <a:shade val="100000"/>
                <a:satMod val="118000"/>
              </a:schemeClr>
            </a:gs>
            <a:gs pos="55000">
              <a:schemeClr val="accent1">
                <a:alpha val="50000"/>
                <a:hueOff val="0"/>
                <a:satOff val="0"/>
                <a:lumOff val="0"/>
                <a:alphaOff val="0"/>
                <a:shade val="100000"/>
                <a:satMod val="118000"/>
              </a:schemeClr>
            </a:gs>
            <a:gs pos="73000">
              <a:schemeClr val="accent1">
                <a:alpha val="50000"/>
                <a:hueOff val="0"/>
                <a:satOff val="0"/>
                <a:lumOff val="0"/>
                <a:alphaOff val="0"/>
                <a:shade val="90000"/>
                <a:satMod val="110000"/>
              </a:schemeClr>
            </a:gs>
            <a:gs pos="100000">
              <a:schemeClr val="accent1">
                <a:alpha val="50000"/>
                <a:hueOff val="0"/>
                <a:satOff val="0"/>
                <a:lumOff val="0"/>
                <a:alphaOff val="0"/>
                <a:shade val="63000"/>
              </a:schemeClr>
            </a:gs>
          </a:gsLst>
          <a:lin ang="95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r>
            <a:rPr lang="en-US" sz="3000" kern="1200" dirty="0"/>
            <a:t>Practical Training (Research)</a:t>
          </a:r>
        </a:p>
      </dsp:txBody>
      <dsp:txXfrm>
        <a:off x="1843430" y="2678734"/>
        <a:ext cx="1777593" cy="162946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0251AF-127C-D541-BFF7-251E0E3D08AF}" type="datetimeFigureOut">
              <a:rPr lang="en-US" smtClean="0"/>
              <a:pPr/>
              <a:t>2/11/19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573239-D9F1-9645-A883-AFE7EF8F46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Note: These get updated frequently</a:t>
            </a:r>
          </a:p>
          <a:p>
            <a:endParaRPr lang="en-US" dirty="0"/>
          </a:p>
          <a:p>
            <a:r>
              <a:rPr lang="en-US" dirty="0"/>
              <a:t>In the General</a:t>
            </a:r>
            <a:r>
              <a:rPr lang="en-US" baseline="0" dirty="0"/>
              <a:t> Instructions guide, click on link for K or F award and it will take you to another document specific that that mechanism. </a:t>
            </a:r>
          </a:p>
          <a:p>
            <a:endParaRPr lang="en-US" baseline="0" dirty="0"/>
          </a:p>
          <a:p>
            <a:r>
              <a:rPr lang="en-US" baseline="0" dirty="0"/>
              <a:t>K01, K08, and K23 (patient-centered) awards all have different PAs. (two versions, one for clinical trial; one for non-clinical trials). These are </a:t>
            </a:r>
          </a:p>
          <a:p>
            <a:endParaRPr lang="en-US" baseline="0" dirty="0"/>
          </a:p>
          <a:p>
            <a:r>
              <a:rPr lang="en-US" baseline="0" dirty="0"/>
              <a:t>Special instructions are now in resources folder – USE VERSION E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Include time spend conducting the research, meeting with mentors, independent</a:t>
            </a:r>
            <a:r>
              <a:rPr lang="en-US" baseline="0" dirty="0"/>
              <a:t> readings, seminars, conferences, courses, teaching classes etc. Short bullet point for each activity. </a:t>
            </a:r>
            <a:endParaRPr lang="en-US" dirty="0"/>
          </a:p>
          <a:p>
            <a:endParaRPr lang="en-US" dirty="0"/>
          </a:p>
          <a:p>
            <a:r>
              <a:rPr lang="en-US" dirty="0"/>
              <a:t>Use your</a:t>
            </a:r>
            <a:r>
              <a:rPr lang="en-US" baseline="0" dirty="0"/>
              <a:t> best estimate when it comes to % effort—this is just how the NIH thinks! Easier to group activities and assign a % effort to the group.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dirty="0">
                <a:effectLst/>
              </a:rPr>
              <a:t>Introduction to Resubmission or Revision Application (when applicable) </a:t>
            </a:r>
          </a:p>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Academic story: What</a:t>
            </a:r>
            <a:r>
              <a:rPr lang="en-US" baseline="0" dirty="0"/>
              <a:t> professional and research experiences have led to this point? Highlight your achievements including pubs, presentations, any other grants you’ve received. What skills did you gain along the way? It is probably ok to mention briefly about any personal experience that have motivated you…</a:t>
            </a:r>
          </a:p>
          <a:p>
            <a:endParaRPr lang="en-US" baseline="0" dirty="0"/>
          </a:p>
          <a:p>
            <a:r>
              <a:rPr lang="en-US" baseline="0" dirty="0"/>
              <a:t>A good story takes time to write. This can really speak to NIH reviewers and share your passion and increase R enthusiasm for the application. </a:t>
            </a:r>
          </a:p>
          <a:p>
            <a:endParaRPr lang="en-US" baseline="0" dirty="0"/>
          </a:p>
          <a:p>
            <a:r>
              <a:rPr lang="en-US" baseline="0" dirty="0"/>
              <a:t>But what don’t you know that’s preventing you from moving forward? Lay out very clearly what these gaps are. Could you content area, theory, analytic skills, etc.</a:t>
            </a:r>
          </a:p>
          <a:p>
            <a:endParaRPr lang="en-US" baseline="0" dirty="0"/>
          </a:p>
          <a:p>
            <a:r>
              <a:rPr lang="en-US" baseline="0" dirty="0"/>
              <a:t>Personal experience: Your training needs can be incremental—building on what you know. You don’t need to research an entirely new area. Example of advancing statistical skills to be able to analyze dyadic data as compared to individual data. </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Important to explain</a:t>
            </a:r>
            <a:r>
              <a:rPr lang="en-US" baseline="0" dirty="0"/>
              <a:t> how each activity relates to your research and career development goals. </a:t>
            </a:r>
            <a:endParaRPr lang="en-US" dirty="0"/>
          </a:p>
          <a:p>
            <a:br>
              <a:rPr lang="en-US" dirty="0"/>
            </a:br>
            <a:r>
              <a:rPr lang="en-US" dirty="0"/>
              <a:t>Person months: </a:t>
            </a:r>
            <a:r>
              <a:rPr lang="en-US" sz="1200" b="0" i="0" kern="1200" dirty="0">
                <a:solidFill>
                  <a:schemeClr val="tx1"/>
                </a:solidFill>
                <a:effectLst/>
                <a:latin typeface="+mn-lt"/>
                <a:ea typeface="+mn-ea"/>
                <a:cs typeface="+mn-cs"/>
              </a:rPr>
              <a:t>10% of a 12 month calendar appointment equals 1.2 (CY) person months (12 x 0.10 = 1.2) </a:t>
            </a:r>
            <a:endParaRPr lang="en-US" dirty="0"/>
          </a:p>
          <a:p>
            <a:endParaRPr lang="en-US" dirty="0"/>
          </a:p>
          <a:p>
            <a:r>
              <a:rPr lang="en-US" dirty="0"/>
              <a:t>Pathway</a:t>
            </a:r>
            <a:r>
              <a:rPr lang="en-US" baseline="0" dirty="0"/>
              <a:t> to independence--</a:t>
            </a:r>
            <a:r>
              <a:rPr lang="en-US" dirty="0"/>
              <a:t>Planned grant submissions, other career development activities (the application guide</a:t>
            </a:r>
            <a:r>
              <a:rPr lang="en-US" baseline="0" dirty="0"/>
              <a:t> states this should be in section on career goals/objectives but I think it makes the most sense here)</a:t>
            </a: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Additional educational information for F31</a:t>
            </a:r>
            <a:r>
              <a:rPr lang="en-US" baseline="0" dirty="0"/>
              <a:t> (from special instructions for Fs):</a:t>
            </a:r>
          </a:p>
          <a:p>
            <a:endParaRPr lang="en-US" baseline="0" dirty="0"/>
          </a:p>
          <a:p>
            <a:r>
              <a:rPr lang="en-US" dirty="0"/>
              <a:t>Describe</a:t>
            </a:r>
            <a:r>
              <a:rPr lang="en-US" baseline="0" dirty="0"/>
              <a:t> graduate program applicant is enrolled. This should include structure of the program, required milestones and their usual timing, number of courses, any teaching requirements and/or qualifying exams, and the average time to degree over the past 10 years. Describe the progress/status of the applicant in relation to the program’s timeline and the frequency and method </a:t>
            </a:r>
            <a:r>
              <a:rPr lang="en-US" baseline="0" dirty="0" err="1"/>
              <a:t>bv</a:t>
            </a:r>
            <a:r>
              <a:rPr lang="en-US" baseline="0" dirty="0"/>
              <a:t> which the program formally monitors and evaluates a student’s progress.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Page limits on bio sketches</a:t>
            </a:r>
            <a:r>
              <a:rPr lang="en-US" baseline="0" dirty="0"/>
              <a:t> now?</a:t>
            </a:r>
          </a:p>
          <a:p>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0" dirty="0">
                <a:effectLst/>
              </a:rPr>
              <a:t>Introduction to Resubmission or Revision Application (when applicable) </a:t>
            </a:r>
          </a:p>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BOLD=takes</a:t>
            </a:r>
            <a:r>
              <a:rPr lang="en-US" baseline="0" dirty="0"/>
              <a:t> more time</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Additional educational information for F31</a:t>
            </a:r>
            <a:r>
              <a:rPr lang="en-US" baseline="0" dirty="0"/>
              <a:t> (from special instructions for Fs):</a:t>
            </a:r>
          </a:p>
          <a:p>
            <a:endParaRPr lang="en-US" baseline="0" dirty="0"/>
          </a:p>
          <a:p>
            <a:r>
              <a:rPr lang="en-US" dirty="0"/>
              <a:t>Describe</a:t>
            </a:r>
            <a:r>
              <a:rPr lang="en-US" baseline="0" dirty="0"/>
              <a:t> graduate program applicant is enrolled. This should include structure of the program, required milestones and their usual timing, number of courses, any teaching requirements and/or qualifying exams, and the average time to degree over the past 10 years. Describe the progress/status of the applicant in relation to the program’s timeline and the frequency and method </a:t>
            </a:r>
            <a:r>
              <a:rPr lang="en-US" baseline="0" dirty="0" err="1"/>
              <a:t>bv</a:t>
            </a:r>
            <a:r>
              <a:rPr lang="en-US" baseline="0" dirty="0"/>
              <a:t> which the program formally monitors and evaluates a student’s progress.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For F31: Start with what made you decide to get a PhD? And why this particular</a:t>
            </a:r>
            <a:r>
              <a:rPr lang="en-US" baseline="0" dirty="0"/>
              <a:t> topic? What have you learned thus far from you masters degree work or working on other research projects that made you choose this particular area of research?</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Previously</a:t>
            </a:r>
            <a:r>
              <a:rPr lang="en-US" baseline="0" dirty="0"/>
              <a:t> called “Goals for Fellowship Training and Career”</a:t>
            </a:r>
          </a:p>
          <a:p>
            <a:endParaRPr lang="en-US" baseline="0" dirty="0"/>
          </a:p>
          <a:p>
            <a:r>
              <a:rPr lang="en-US" baseline="0" dirty="0"/>
              <a:t>Not sure about teaching since also getting paid to do that (fellowship supports what you are not already paid to do, in my view)</a:t>
            </a:r>
          </a:p>
          <a:p>
            <a:endParaRPr lang="en-US" baseline="0" dirty="0"/>
          </a:p>
          <a:p>
            <a:r>
              <a:rPr lang="en-US" baseline="0" dirty="0"/>
              <a:t>3 bullet points from Fellowships instruction manual</a:t>
            </a:r>
          </a:p>
          <a:p>
            <a:endParaRPr lang="en-US" baseline="0" dirty="0"/>
          </a:p>
          <a:p>
            <a:r>
              <a:rPr lang="en-US" baseline="0" dirty="0"/>
              <a:t>State overall career goal—what do you want to be known for? What expertise (content area) to do want to have to define your career?</a:t>
            </a:r>
          </a:p>
          <a:p>
            <a:endParaRPr lang="en-US" baseline="0" dirty="0"/>
          </a:p>
          <a:p>
            <a:r>
              <a:rPr lang="en-US" baseline="0" dirty="0"/>
              <a:t>Then go into the details of the training you will seek to meet this objective. Examples are taking advanced coursework on a particular analytic technique, hands-on research experience under the direction of leaders in the field, experience teaching courses for those who want to pursue a tenure-track job with a teaching load, conferences, etc.)</a:t>
            </a:r>
          </a:p>
          <a:p>
            <a:endParaRPr lang="en-US" baseline="0" dirty="0"/>
          </a:p>
          <a:p>
            <a:r>
              <a:rPr lang="en-US" baseline="0" dirty="0"/>
              <a:t>Short term goals—what will outcomes will be achieved over the next few years (manuscripts, conference presentations, completing dissertation by </a:t>
            </a:r>
            <a:r>
              <a:rPr lang="en-US" baseline="0" dirty="0" err="1"/>
              <a:t>x</a:t>
            </a:r>
            <a:r>
              <a:rPr lang="en-US" baseline="0" dirty="0"/>
              <a:t> date)</a:t>
            </a:r>
          </a:p>
          <a:p>
            <a:r>
              <a:rPr lang="en-US" baseline="0" dirty="0"/>
              <a:t>Long term goals—where will all of this take you? To apply for a larger grant? post-doc fellowship? tenure track position?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C345BF39-22B6-BB4E-AA71-E4275F278BC5}" type="datetimeFigureOut">
              <a:rPr lang="en-US" smtClean="0"/>
              <a:pPr/>
              <a:t>2/11/19</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9D2C864-9362-43C7-A136-D9C41D93A96D}"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345BF39-22B6-BB4E-AA71-E4275F278BC5}" type="datetimeFigureOut">
              <a:rPr lang="en-US" smtClean="0"/>
              <a:pPr/>
              <a:t>2/11/19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345BF39-22B6-BB4E-AA71-E4275F278BC5}" type="datetimeFigureOut">
              <a:rPr lang="en-US" smtClean="0"/>
              <a:pPr/>
              <a:t>2/11/19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C345BF39-22B6-BB4E-AA71-E4275F278BC5}" type="datetimeFigureOut">
              <a:rPr lang="en-US" smtClean="0"/>
              <a:pPr/>
              <a:t>2/11/19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C345BF39-22B6-BB4E-AA71-E4275F278BC5}" type="datetimeFigureOut">
              <a:rPr lang="en-US" smtClean="0"/>
              <a:pPr/>
              <a:t>2/11/19</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9A741A00-B630-824F-BF2B-BC52D0D1D080}"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C345BF39-22B6-BB4E-AA71-E4275F278BC5}" type="datetimeFigureOut">
              <a:rPr lang="en-US" smtClean="0"/>
              <a:pPr/>
              <a:t>2/11/19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C345BF39-22B6-BB4E-AA71-E4275F278BC5}" type="datetimeFigureOut">
              <a:rPr lang="en-US" smtClean="0"/>
              <a:pPr/>
              <a:t>2/11/19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741A00-B630-824F-BF2B-BC52D0D1D080}"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345BF39-22B6-BB4E-AA71-E4275F278BC5}" type="datetimeFigureOut">
              <a:rPr lang="en-US" smtClean="0"/>
              <a:pPr/>
              <a:t>2/11/19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741A00-B630-824F-BF2B-BC52D0D1D080}"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45BF39-22B6-BB4E-AA71-E4275F278BC5}" type="datetimeFigureOut">
              <a:rPr lang="en-US" smtClean="0"/>
              <a:pPr/>
              <a:t>2/11/19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741A00-B630-824F-BF2B-BC52D0D1D080}"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pPr/>
              <a:t>2/11/19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pPr/>
              <a:t>2/11/19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345BF39-22B6-BB4E-AA71-E4275F278BC5}" type="datetimeFigureOut">
              <a:rPr lang="en-US" smtClean="0"/>
              <a:pPr/>
              <a:t>2/11/19</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A741A00-B630-824F-BF2B-BC52D0D1D080}"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72" r:id="rId1"/>
    <p:sldLayoutId id="2147483973" r:id="rId2"/>
    <p:sldLayoutId id="2147483974" r:id="rId3"/>
    <p:sldLayoutId id="2147483975" r:id="rId4"/>
    <p:sldLayoutId id="2147483976" r:id="rId5"/>
    <p:sldLayoutId id="2147483977" r:id="rId6"/>
    <p:sldLayoutId id="2147483978" r:id="rId7"/>
    <p:sldLayoutId id="2147483979" r:id="rId8"/>
    <p:sldLayoutId id="2147483980" r:id="rId9"/>
    <p:sldLayoutId id="2147483981" r:id="rId10"/>
    <p:sldLayoutId id="2147483982"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ccelerate.ucsf.edu/training/K-grant-writing" TargetMode="External"/><Relationship Id="rId7" Type="http://schemas.openxmlformats.org/officeDocument/2006/relationships/hyperlink" Target="https://grants.nih.gov/grants/how-to-apply-application-guide/forms-d/general-forms-d.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nichd.nih.gov/grants-contracts/training-careers/extramural/career" TargetMode="External"/><Relationship Id="rId5" Type="http://schemas.openxmlformats.org/officeDocument/2006/relationships/hyperlink" Target="https://grants.nih.gov/grants/guide/pa-files/PA-18-670.html" TargetMode="External"/><Relationship Id="rId4" Type="http://schemas.openxmlformats.org/officeDocument/2006/relationships/hyperlink" Target="https://grants.nih.gov/grants/guide/pa-files/PA-18-671.html"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9500" y="869993"/>
            <a:ext cx="6997700" cy="1914144"/>
          </a:xfrm>
        </p:spPr>
        <p:txBody>
          <a:bodyPr/>
          <a:lstStyle/>
          <a:p>
            <a:pPr algn="ctr"/>
            <a:r>
              <a:rPr lang="en-US" dirty="0"/>
              <a:t>Overview of Training Grants: </a:t>
            </a:r>
            <a:br>
              <a:rPr lang="en-US" dirty="0"/>
            </a:br>
            <a:r>
              <a:rPr lang="en-US" dirty="0"/>
              <a:t>Fs and Ks</a:t>
            </a:r>
          </a:p>
        </p:txBody>
      </p:sp>
      <p:sp>
        <p:nvSpPr>
          <p:cNvPr id="3" name="Subtitle 2"/>
          <p:cNvSpPr>
            <a:spLocks noGrp="1"/>
          </p:cNvSpPr>
          <p:nvPr>
            <p:ph type="subTitle" idx="1"/>
          </p:nvPr>
        </p:nvSpPr>
        <p:spPr>
          <a:xfrm>
            <a:off x="1219200" y="4152900"/>
            <a:ext cx="6858000" cy="1644650"/>
          </a:xfrm>
        </p:spPr>
        <p:txBody>
          <a:bodyPr>
            <a:normAutofit fontScale="92500" lnSpcReduction="20000"/>
          </a:bodyPr>
          <a:lstStyle/>
          <a:p>
            <a:r>
              <a:rPr lang="en-US" dirty="0"/>
              <a:t>Amy Conroy, Ph.D., M.P.H.</a:t>
            </a:r>
          </a:p>
          <a:p>
            <a:endParaRPr lang="en-US" dirty="0"/>
          </a:p>
          <a:p>
            <a:endParaRPr lang="en-US" dirty="0"/>
          </a:p>
          <a:p>
            <a:r>
              <a:rPr lang="en-US" dirty="0" err="1"/>
              <a:t>Epi</a:t>
            </a:r>
            <a:r>
              <a:rPr lang="en-US" dirty="0"/>
              <a:t> 258</a:t>
            </a:r>
          </a:p>
          <a:p>
            <a:r>
              <a:rPr lang="en-US" dirty="0"/>
              <a:t>February 11</a:t>
            </a:r>
            <a:r>
              <a:rPr lang="en-US" baseline="30000" dirty="0"/>
              <a:t>th</a:t>
            </a:r>
            <a:r>
              <a:rPr lang="en-US" dirty="0"/>
              <a:t>, 2019</a:t>
            </a:r>
          </a:p>
          <a:p>
            <a:endParaRPr lang="en-US" dirty="0"/>
          </a:p>
        </p:txBody>
      </p:sp>
    </p:spTree>
    <p:extLst>
      <p:ext uri="{BB962C8B-B14F-4D97-AF65-F5344CB8AC3E}">
        <p14:creationId xmlns:p14="http://schemas.microsoft.com/office/powerpoint/2010/main" val="3608576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738533" cy="868362"/>
          </a:xfrm>
        </p:spPr>
        <p:txBody>
          <a:bodyPr>
            <a:normAutofit/>
          </a:bodyPr>
          <a:lstStyle/>
          <a:p>
            <a:r>
              <a:rPr lang="en-US" dirty="0"/>
              <a:t>F31 &amp; F32 awards</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828693601"/>
              </p:ext>
            </p:extLst>
          </p:nvPr>
        </p:nvGraphicFramePr>
        <p:xfrm>
          <a:off x="389467" y="931333"/>
          <a:ext cx="8263466" cy="5913120"/>
        </p:xfrm>
        <a:graphic>
          <a:graphicData uri="http://schemas.openxmlformats.org/drawingml/2006/table">
            <a:tbl>
              <a:tblPr firstRow="1" bandRow="1">
                <a:tableStyleId>{5C22544A-7EE6-4342-B048-85BDC9FD1C3A}</a:tableStyleId>
              </a:tblPr>
              <a:tblGrid>
                <a:gridCol w="7382933">
                  <a:extLst>
                    <a:ext uri="{9D8B030D-6E8A-4147-A177-3AD203B41FA5}">
                      <a16:colId xmlns:a16="http://schemas.microsoft.com/office/drawing/2014/main" val="20000"/>
                    </a:ext>
                  </a:extLst>
                </a:gridCol>
                <a:gridCol w="880533">
                  <a:extLst>
                    <a:ext uri="{9D8B030D-6E8A-4147-A177-3AD203B41FA5}">
                      <a16:colId xmlns:a16="http://schemas.microsoft.com/office/drawing/2014/main" val="20001"/>
                    </a:ext>
                  </a:extLst>
                </a:gridCol>
              </a:tblGrid>
              <a:tr h="611048">
                <a:tc>
                  <a:txBody>
                    <a:bodyPr/>
                    <a:lstStyle/>
                    <a:p>
                      <a:pPr algn="ct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extLst>
                  <a:ext uri="{0D108BD9-81ED-4DB2-BD59-A6C34878D82A}">
                    <a16:rowId xmlns:a16="http://schemas.microsoft.com/office/drawing/2014/main" val="10000"/>
                  </a:ext>
                </a:extLst>
              </a:tr>
              <a:tr h="362953">
                <a:tc>
                  <a:txBody>
                    <a:bodyPr/>
                    <a:lstStyle/>
                    <a:p>
                      <a:r>
                        <a:rPr lang="en-US" b="1" dirty="0">
                          <a:effectLst/>
                        </a:rPr>
                        <a:t>Specific Aims</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1"/>
                  </a:ext>
                </a:extLst>
              </a:tr>
              <a:tr h="362953">
                <a:tc>
                  <a:txBody>
                    <a:bodyPr/>
                    <a:lstStyle/>
                    <a:p>
                      <a:r>
                        <a:rPr lang="en-US" b="1">
                          <a:effectLst/>
                        </a:rPr>
                        <a:t>Research Strategy</a:t>
                      </a:r>
                      <a:r>
                        <a:rPr lang="en-US">
                          <a:effectLst/>
                        </a:rPr>
                        <a:t> </a:t>
                      </a:r>
                    </a:p>
                  </a:txBody>
                  <a:tcPr marL="63500" marR="63500" marT="63500" marB="63500" anchor="ctr">
                    <a:solidFill>
                      <a:schemeClr val="bg1">
                        <a:lumMod val="75000"/>
                      </a:schemeClr>
                    </a:solidFill>
                  </a:tcPr>
                </a:tc>
                <a:tc>
                  <a:txBody>
                    <a:bodyPr/>
                    <a:lstStyle/>
                    <a:p>
                      <a:pPr algn="ctr"/>
                      <a:r>
                        <a:rPr lang="en-US">
                          <a:effectLst/>
                        </a:rPr>
                        <a:t>6 </a:t>
                      </a:r>
                    </a:p>
                  </a:txBody>
                  <a:tcPr marL="63500" marR="63500" marT="63500" marB="63500" anchor="ctr">
                    <a:solidFill>
                      <a:schemeClr val="bg1">
                        <a:lumMod val="75000"/>
                      </a:schemeClr>
                    </a:solidFill>
                  </a:tcPr>
                </a:tc>
                <a:extLst>
                  <a:ext uri="{0D108BD9-81ED-4DB2-BD59-A6C34878D82A}">
                    <a16:rowId xmlns:a16="http://schemas.microsoft.com/office/drawing/2014/main" val="10002"/>
                  </a:ext>
                </a:extLst>
              </a:tr>
              <a:tr h="362953">
                <a:tc>
                  <a:txBody>
                    <a:bodyPr/>
                    <a:lstStyle/>
                    <a:p>
                      <a:r>
                        <a:rPr lang="en-US" b="1" dirty="0">
                          <a:effectLst/>
                        </a:rPr>
                        <a:t>Respective Contributions</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3"/>
                  </a:ext>
                </a:extLst>
              </a:tr>
              <a:tr h="362953">
                <a:tc>
                  <a:txBody>
                    <a:bodyPr/>
                    <a:lstStyle/>
                    <a:p>
                      <a:r>
                        <a:rPr lang="en-US" b="1" dirty="0">
                          <a:effectLst/>
                        </a:rPr>
                        <a:t>Selection of Sponsor and Institution</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4"/>
                  </a:ext>
                </a:extLst>
              </a:tr>
              <a:tr h="362953">
                <a:tc>
                  <a:txBody>
                    <a:bodyPr/>
                    <a:lstStyle/>
                    <a:p>
                      <a:r>
                        <a:rPr lang="en-US" b="1" dirty="0">
                          <a:effectLst/>
                        </a:rPr>
                        <a:t>Training in Responsible Conduct of Research</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5"/>
                  </a:ext>
                </a:extLst>
              </a:tr>
              <a:tr h="362953">
                <a:tc>
                  <a:txBody>
                    <a:bodyPr/>
                    <a:lstStyle/>
                    <a:p>
                      <a:r>
                        <a:rPr lang="en-US" b="1" dirty="0">
                          <a:effectLst/>
                        </a:rPr>
                        <a:t>Applications for Concurrent Support </a:t>
                      </a:r>
                      <a:r>
                        <a:rPr lang="en-US" dirty="0">
                          <a:effectLst/>
                        </a:rPr>
                        <a:t>(when applicable) </a:t>
                      </a:r>
                    </a:p>
                  </a:txBody>
                  <a:tcPr marL="63500" marR="63500" marT="63500" marB="63500" anchor="ctr">
                    <a:solidFill>
                      <a:srgbClr val="BFBFBF"/>
                    </a:solidFill>
                  </a:tcPr>
                </a:tc>
                <a:tc>
                  <a:txBody>
                    <a:bodyPr/>
                    <a:lstStyle/>
                    <a:p>
                      <a:pPr algn="ctr"/>
                      <a:r>
                        <a:rPr lang="en-US" dirty="0">
                          <a:effectLst/>
                        </a:rPr>
                        <a:t>1 </a:t>
                      </a:r>
                    </a:p>
                  </a:txBody>
                  <a:tcPr marL="63500" marR="63500" marT="63500" marB="63500" anchor="ctr">
                    <a:solidFill>
                      <a:srgbClr val="BFBFBF"/>
                    </a:solidFill>
                  </a:tcPr>
                </a:tc>
                <a:extLst>
                  <a:ext uri="{0D108BD9-81ED-4DB2-BD59-A6C34878D82A}">
                    <a16:rowId xmlns:a16="http://schemas.microsoft.com/office/drawing/2014/main" val="10006"/>
                  </a:ext>
                </a:extLst>
              </a:tr>
              <a:tr h="859142">
                <a:tc>
                  <a:txBody>
                    <a:bodyPr/>
                    <a:lstStyle/>
                    <a:p>
                      <a:r>
                        <a:rPr lang="en-US" b="1" dirty="0">
                          <a:effectLst/>
                        </a:rPr>
                        <a:t>Applicant’s</a:t>
                      </a:r>
                      <a:r>
                        <a:rPr lang="en-US" b="1" baseline="0" dirty="0">
                          <a:effectLst/>
                        </a:rPr>
                        <a:t> Background and Goals for Fellowship Training </a:t>
                      </a:r>
                      <a:r>
                        <a:rPr lang="en-US" b="0" baseline="0" dirty="0">
                          <a:effectLst/>
                        </a:rPr>
                        <a:t>(includes Doctoral Dissertation and Research Experience; Training Goals and Objectives; and Activities Planned Under this Award)</a:t>
                      </a:r>
                      <a:endParaRPr lang="en-US" dirty="0">
                        <a:effectLst/>
                      </a:endParaRPr>
                    </a:p>
                  </a:txBody>
                  <a:tcPr marL="63500" marR="63500" marT="63500" marB="63500" anchor="ctr">
                    <a:solidFill>
                      <a:srgbClr val="FFFF00"/>
                    </a:solidFill>
                  </a:tcPr>
                </a:tc>
                <a:tc>
                  <a:txBody>
                    <a:bodyPr/>
                    <a:lstStyle/>
                    <a:p>
                      <a:pPr algn="ctr"/>
                      <a:r>
                        <a:rPr lang="en-US" dirty="0">
                          <a:effectLst/>
                        </a:rPr>
                        <a:t>6 </a:t>
                      </a:r>
                    </a:p>
                  </a:txBody>
                  <a:tcPr marL="63500" marR="63500" marT="63500" marB="63500" anchor="ctr">
                    <a:solidFill>
                      <a:srgbClr val="FFFF00"/>
                    </a:solidFill>
                  </a:tcPr>
                </a:tc>
                <a:extLst>
                  <a:ext uri="{0D108BD9-81ED-4DB2-BD59-A6C34878D82A}">
                    <a16:rowId xmlns:a16="http://schemas.microsoft.com/office/drawing/2014/main" val="10007"/>
                  </a:ext>
                </a:extLst>
              </a:tr>
              <a:tr h="611048">
                <a:tc>
                  <a:txBody>
                    <a:bodyPr/>
                    <a:lstStyle/>
                    <a:p>
                      <a:r>
                        <a:rPr lang="en-US" b="1" dirty="0">
                          <a:effectLst/>
                        </a:rPr>
                        <a:t>Description</a:t>
                      </a:r>
                      <a:r>
                        <a:rPr lang="en-US" b="1" baseline="0" dirty="0">
                          <a:effectLst/>
                        </a:rPr>
                        <a:t> of Institutional Environment and Commitment to Training </a:t>
                      </a:r>
                      <a:r>
                        <a:rPr lang="en-US" b="0" baseline="0" dirty="0">
                          <a:effectLst/>
                        </a:rPr>
                        <a:t>(includes additional educational information required for F31)</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2 </a:t>
                      </a:r>
                    </a:p>
                  </a:txBody>
                  <a:tcPr marL="63500" marR="63500" marT="63500" marB="63500" anchor="ctr">
                    <a:solidFill>
                      <a:schemeClr val="bg1">
                        <a:lumMod val="75000"/>
                      </a:schemeClr>
                    </a:solidFill>
                  </a:tcPr>
                </a:tc>
                <a:extLst>
                  <a:ext uri="{0D108BD9-81ED-4DB2-BD59-A6C34878D82A}">
                    <a16:rowId xmlns:a16="http://schemas.microsoft.com/office/drawing/2014/main" val="10008"/>
                  </a:ext>
                </a:extLst>
              </a:tr>
              <a:tr h="362953">
                <a:tc>
                  <a:txBody>
                    <a:bodyPr/>
                    <a:lstStyle/>
                    <a:p>
                      <a:r>
                        <a:rPr lang="en-US" b="1" dirty="0">
                          <a:effectLst/>
                        </a:rPr>
                        <a:t>Sponsor(s) and Co-</a:t>
                      </a:r>
                      <a:r>
                        <a:rPr lang="en-US" b="1" dirty="0" err="1">
                          <a:effectLst/>
                        </a:rPr>
                        <a:t>Sponsor(s</a:t>
                      </a:r>
                      <a:r>
                        <a:rPr lang="en-US" b="1" dirty="0">
                          <a:effectLst/>
                        </a:rPr>
                        <a:t>)</a:t>
                      </a:r>
                      <a:r>
                        <a:rPr lang="en-US" b="0" baseline="0" dirty="0">
                          <a:effectLst/>
                        </a:rPr>
                        <a:t> </a:t>
                      </a:r>
                      <a:r>
                        <a:rPr lang="en-US" b="1" baseline="0" dirty="0">
                          <a:effectLst/>
                        </a:rPr>
                        <a:t>Statements</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6 </a:t>
                      </a:r>
                    </a:p>
                  </a:txBody>
                  <a:tcPr marL="63500" marR="63500" marT="63500" marB="63500" anchor="ctr">
                    <a:solidFill>
                      <a:schemeClr val="bg1">
                        <a:lumMod val="75000"/>
                      </a:schemeClr>
                    </a:solidFill>
                  </a:tcPr>
                </a:tc>
                <a:extLst>
                  <a:ext uri="{0D108BD9-81ED-4DB2-BD59-A6C34878D82A}">
                    <a16:rowId xmlns:a16="http://schemas.microsoft.com/office/drawing/2014/main" val="10009"/>
                  </a:ext>
                </a:extLst>
              </a:tr>
              <a:tr h="362953">
                <a:tc>
                  <a:txBody>
                    <a:bodyPr/>
                    <a:lstStyle/>
                    <a:p>
                      <a:r>
                        <a:rPr lang="en-US" b="1" dirty="0">
                          <a:effectLst/>
                        </a:rPr>
                        <a:t>Letters of Support from Collaborators, Contributors,</a:t>
                      </a:r>
                      <a:r>
                        <a:rPr lang="en-US" b="1" baseline="0" dirty="0">
                          <a:effectLst/>
                        </a:rPr>
                        <a:t> &amp; Consultants</a:t>
                      </a:r>
                      <a:endParaRPr lang="en-US" b="1" dirty="0">
                        <a:effectLst/>
                      </a:endParaRPr>
                    </a:p>
                  </a:txBody>
                  <a:tcPr marL="63500" marR="63500" marT="63500" marB="63500" anchor="ctr">
                    <a:solidFill>
                      <a:srgbClr val="BFBFBF"/>
                    </a:solidFill>
                  </a:tcPr>
                </a:tc>
                <a:tc>
                  <a:txBody>
                    <a:bodyPr/>
                    <a:lstStyle/>
                    <a:p>
                      <a:pPr algn="ctr"/>
                      <a:r>
                        <a:rPr lang="en-US" dirty="0">
                          <a:effectLst/>
                        </a:rPr>
                        <a:t>6</a:t>
                      </a:r>
                    </a:p>
                  </a:txBody>
                  <a:tcPr marL="63500" marR="63500" marT="63500" marB="63500" anchor="ctr">
                    <a:solidFill>
                      <a:srgbClr val="BFBFBF"/>
                    </a:solidFill>
                  </a:tcPr>
                </a:tc>
                <a:extLst>
                  <a:ext uri="{0D108BD9-81ED-4DB2-BD59-A6C34878D82A}">
                    <a16:rowId xmlns:a16="http://schemas.microsoft.com/office/drawing/2014/main" val="10010"/>
                  </a:ext>
                </a:extLst>
              </a:tr>
              <a:tr h="362953">
                <a:tc>
                  <a:txBody>
                    <a:bodyPr/>
                    <a:lstStyle/>
                    <a:p>
                      <a:r>
                        <a:rPr lang="en-US" b="1" dirty="0" err="1">
                          <a:effectLst/>
                        </a:rPr>
                        <a:t>Biosketch</a:t>
                      </a:r>
                      <a:r>
                        <a:rPr lang="en-US" b="1" baseline="0" dirty="0">
                          <a:effectLst/>
                        </a:rPr>
                        <a:t> </a:t>
                      </a:r>
                      <a:r>
                        <a:rPr lang="en-US" baseline="0" dirty="0">
                          <a:effectLst/>
                        </a:rPr>
                        <a:t>(for you and all sponsors/co-sponsors)</a:t>
                      </a:r>
                      <a:endParaRPr lang="en-US" dirty="0">
                        <a:effectLst/>
                      </a:endParaRPr>
                    </a:p>
                  </a:txBody>
                  <a:tcPr marL="63500" marR="63500" marT="63500" marB="63500" anchor="ctr">
                    <a:solidFill>
                      <a:srgbClr val="BFBFBF"/>
                    </a:solidFill>
                  </a:tcPr>
                </a:tc>
                <a:tc>
                  <a:txBody>
                    <a:bodyPr/>
                    <a:lstStyle/>
                    <a:p>
                      <a:pPr algn="ctr"/>
                      <a:r>
                        <a:rPr lang="en-US" dirty="0">
                          <a:effectLst/>
                        </a:rPr>
                        <a:t>5</a:t>
                      </a:r>
                    </a:p>
                  </a:txBody>
                  <a:tcPr marL="63500" marR="63500" marT="63500" marB="63500" anchor="ctr">
                    <a:solidFill>
                      <a:srgbClr val="BFBFBF"/>
                    </a:solid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292319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15938"/>
            <a:ext cx="8161867" cy="868362"/>
          </a:xfrm>
        </p:spPr>
        <p:txBody>
          <a:bodyPr>
            <a:normAutofit fontScale="90000"/>
          </a:bodyPr>
          <a:lstStyle/>
          <a:p>
            <a:r>
              <a:rPr lang="en-US" sz="4000" dirty="0"/>
              <a:t>Doctoral Dissertation and</a:t>
            </a:r>
            <a:br>
              <a:rPr lang="en-US" sz="4000" dirty="0"/>
            </a:br>
            <a:r>
              <a:rPr lang="en-US" sz="4000" dirty="0"/>
              <a:t>Research Experience</a:t>
            </a:r>
            <a:endParaRPr lang="en-US" dirty="0"/>
          </a:p>
        </p:txBody>
      </p:sp>
      <p:sp>
        <p:nvSpPr>
          <p:cNvPr id="3" name="Content Placeholder 2"/>
          <p:cNvSpPr>
            <a:spLocks noGrp="1"/>
          </p:cNvSpPr>
          <p:nvPr>
            <p:ph sz="quarter" idx="1"/>
          </p:nvPr>
        </p:nvSpPr>
        <p:spPr>
          <a:xfrm>
            <a:off x="266700" y="1735138"/>
            <a:ext cx="8458200" cy="4056062"/>
          </a:xfrm>
        </p:spPr>
        <p:txBody>
          <a:bodyPr>
            <a:normAutofit lnSpcReduction="10000"/>
          </a:bodyPr>
          <a:lstStyle/>
          <a:p>
            <a:r>
              <a:rPr lang="en-US" dirty="0"/>
              <a:t>Summarize research experience in chronological order</a:t>
            </a:r>
          </a:p>
          <a:p>
            <a:r>
              <a:rPr lang="en-US" dirty="0"/>
              <a:t>Tell an academic story—who are you as a researcher? how did you get here? and where do you want to go next?</a:t>
            </a:r>
          </a:p>
          <a:p>
            <a:r>
              <a:rPr lang="en-US" dirty="0"/>
              <a:t>F31s: </a:t>
            </a:r>
          </a:p>
          <a:p>
            <a:pPr lvl="1"/>
            <a:r>
              <a:rPr lang="en-US" dirty="0"/>
              <a:t>If no research experience, list other scientific experiences. </a:t>
            </a:r>
          </a:p>
          <a:p>
            <a:pPr lvl="1"/>
            <a:r>
              <a:rPr lang="en-US" dirty="0"/>
              <a:t>If advanced grad student, describe dissertation results (preliminary) or rationale for dissertation.  </a:t>
            </a:r>
          </a:p>
          <a:p>
            <a:r>
              <a:rPr lang="en-US" dirty="0"/>
              <a:t>F32s:</a:t>
            </a:r>
          </a:p>
          <a:p>
            <a:pPr lvl="1"/>
            <a:r>
              <a:rPr lang="en-US" dirty="0"/>
              <a:t>Does the F32 research build on your dissertation or other research you’ve done in grad school? </a:t>
            </a:r>
          </a:p>
          <a:p>
            <a:endParaRPr lang="en-US" dirty="0"/>
          </a:p>
        </p:txBody>
      </p:sp>
    </p:spTree>
    <p:extLst>
      <p:ext uri="{BB962C8B-B14F-4D97-AF65-F5344CB8AC3E}">
        <p14:creationId xmlns:p14="http://schemas.microsoft.com/office/powerpoint/2010/main" val="3277122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236538"/>
            <a:ext cx="8394700" cy="868362"/>
          </a:xfrm>
        </p:spPr>
        <p:txBody>
          <a:bodyPr>
            <a:normAutofit fontScale="90000"/>
          </a:bodyPr>
          <a:lstStyle/>
          <a:p>
            <a:br>
              <a:rPr lang="en-US" sz="4000" dirty="0"/>
            </a:br>
            <a:r>
              <a:rPr lang="en-US" sz="4000" dirty="0"/>
              <a:t>Training Goals and Objectives</a:t>
            </a:r>
          </a:p>
        </p:txBody>
      </p:sp>
      <p:sp>
        <p:nvSpPr>
          <p:cNvPr id="3" name="Content Placeholder 2"/>
          <p:cNvSpPr>
            <a:spLocks noGrp="1"/>
          </p:cNvSpPr>
          <p:nvPr>
            <p:ph sz="quarter" idx="1"/>
          </p:nvPr>
        </p:nvSpPr>
        <p:spPr>
          <a:xfrm>
            <a:off x="330200" y="1341437"/>
            <a:ext cx="8394700" cy="4733395"/>
          </a:xfrm>
        </p:spPr>
        <p:txBody>
          <a:bodyPr>
            <a:normAutofit fontScale="77500" lnSpcReduction="20000"/>
          </a:bodyPr>
          <a:lstStyle/>
          <a:p>
            <a:r>
              <a:rPr lang="en-US" dirty="0"/>
              <a:t>Describe your overall training/career goals and how the fellowship will enable the attainment of these goals</a:t>
            </a:r>
          </a:p>
          <a:p>
            <a:r>
              <a:rPr lang="en-US" dirty="0"/>
              <a:t>Identify the skills, theories, conceptual approaches, etc. to be learned or enhanced during the award. </a:t>
            </a:r>
          </a:p>
          <a:p>
            <a:r>
              <a:rPr lang="en-US" dirty="0"/>
              <a:t>Discuss how the proposed research will facilitate your transition to the next career stage</a:t>
            </a:r>
          </a:p>
          <a:p>
            <a:endParaRPr lang="en-US" dirty="0"/>
          </a:p>
          <a:p>
            <a:r>
              <a:rPr lang="en-US" dirty="0"/>
              <a:t>Example: Santos (old section: “Goals for Fellowship Training and Career”)</a:t>
            </a:r>
          </a:p>
          <a:p>
            <a:pPr lvl="1"/>
            <a:r>
              <a:rPr lang="en-US" dirty="0"/>
              <a:t>I am applying for an NRSA pre-doctoral fellowship to become a…</a:t>
            </a:r>
          </a:p>
          <a:p>
            <a:pPr lvl="1"/>
            <a:r>
              <a:rPr lang="en-US" dirty="0"/>
              <a:t>This fellowship will provide me with training via (specialized coursework, mentored research experience, teaching courses, conferences)…</a:t>
            </a:r>
          </a:p>
          <a:p>
            <a:pPr lvl="1"/>
            <a:r>
              <a:rPr lang="en-US" dirty="0"/>
              <a:t>During my fellowship I will….</a:t>
            </a:r>
          </a:p>
          <a:p>
            <a:pPr lvl="1"/>
            <a:r>
              <a:rPr lang="en-US" dirty="0"/>
              <a:t>My short-terms goals are…; after the completion of the project I plan to apply for…</a:t>
            </a:r>
          </a:p>
          <a:p>
            <a:pPr lvl="1"/>
            <a:r>
              <a:rPr lang="en-US" dirty="0"/>
              <a:t>Ultimately, I hope to…the training provided by this grant is instrumental for the attainment of these goals.</a:t>
            </a:r>
          </a:p>
        </p:txBody>
      </p:sp>
    </p:spTree>
    <p:extLst>
      <p:ext uri="{BB962C8B-B14F-4D97-AF65-F5344CB8AC3E}">
        <p14:creationId xmlns:p14="http://schemas.microsoft.com/office/powerpoint/2010/main" val="498759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536576"/>
            <a:ext cx="8597900" cy="868362"/>
          </a:xfrm>
        </p:spPr>
        <p:txBody>
          <a:bodyPr>
            <a:normAutofit fontScale="90000"/>
          </a:bodyPr>
          <a:lstStyle/>
          <a:p>
            <a:r>
              <a:rPr lang="en-US" sz="3556" dirty="0"/>
              <a:t>Activities Planned Under Award </a:t>
            </a:r>
            <a:br>
              <a:rPr lang="en-US" sz="4000" dirty="0"/>
            </a:br>
            <a:endParaRPr lang="en-US" dirty="0"/>
          </a:p>
        </p:txBody>
      </p:sp>
      <p:sp>
        <p:nvSpPr>
          <p:cNvPr id="3" name="Content Placeholder 2"/>
          <p:cNvSpPr>
            <a:spLocks noGrp="1"/>
          </p:cNvSpPr>
          <p:nvPr>
            <p:ph sz="quarter" idx="1"/>
          </p:nvPr>
        </p:nvSpPr>
        <p:spPr>
          <a:xfrm>
            <a:off x="393700" y="1253067"/>
            <a:ext cx="8394700" cy="5249333"/>
          </a:xfrm>
        </p:spPr>
        <p:txBody>
          <a:bodyPr>
            <a:normAutofit/>
          </a:bodyPr>
          <a:lstStyle/>
          <a:p>
            <a:r>
              <a:rPr lang="en-US" dirty="0"/>
              <a:t>Briefly describe each training activity (research, coursework, professional development, clinical activities) with bullet points</a:t>
            </a:r>
          </a:p>
          <a:p>
            <a:r>
              <a:rPr lang="en-US" dirty="0"/>
              <a:t>Include percent time you will devote to each activity (or group of activities) which adds up to 100% per year.</a:t>
            </a:r>
          </a:p>
          <a:p>
            <a:pPr lvl="1"/>
            <a:r>
              <a:rPr lang="en-US" dirty="0"/>
              <a:t>Best to present this with a table (by each year)</a:t>
            </a:r>
          </a:p>
          <a:p>
            <a:pPr lvl="1"/>
            <a:r>
              <a:rPr lang="en-US" dirty="0"/>
              <a:t>Example (Year 1): 70% research; 10% teaching; 20% other training activities such as course, conferences, seminars, etc.</a:t>
            </a:r>
          </a:p>
          <a:p>
            <a:r>
              <a:rPr lang="en-US" dirty="0"/>
              <a:t>Provide a timeline for all activities for the duration of the award (different than “Study Timeline”)</a:t>
            </a:r>
          </a:p>
          <a:p>
            <a:endParaRPr lang="en-US" dirty="0"/>
          </a:p>
        </p:txBody>
      </p:sp>
    </p:spTree>
    <p:extLst>
      <p:ext uri="{BB962C8B-B14F-4D97-AF65-F5344CB8AC3E}">
        <p14:creationId xmlns:p14="http://schemas.microsoft.com/office/powerpoint/2010/main" val="2295513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91733" y="3124200"/>
            <a:ext cx="7281334" cy="1914144"/>
          </a:xfrm>
        </p:spPr>
        <p:txBody>
          <a:bodyPr/>
          <a:lstStyle/>
          <a:p>
            <a:r>
              <a:rPr lang="en-US" dirty="0"/>
              <a:t>K-award Training Components</a:t>
            </a:r>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791855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313613" cy="868362"/>
          </a:xfrm>
        </p:spPr>
        <p:txBody>
          <a:bodyPr/>
          <a:lstStyle/>
          <a:p>
            <a:r>
              <a:rPr lang="en-US" dirty="0"/>
              <a:t>K-awards</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528595657"/>
              </p:ext>
            </p:extLst>
          </p:nvPr>
        </p:nvGraphicFramePr>
        <p:xfrm>
          <a:off x="414867" y="1320800"/>
          <a:ext cx="8432800" cy="5532120"/>
        </p:xfrm>
        <a:graphic>
          <a:graphicData uri="http://schemas.openxmlformats.org/drawingml/2006/table">
            <a:tbl>
              <a:tblPr firstRow="1" bandRow="1">
                <a:tableStyleId>{5C22544A-7EE6-4342-B048-85BDC9FD1C3A}</a:tableStyleId>
              </a:tblPr>
              <a:tblGrid>
                <a:gridCol w="7247466">
                  <a:extLst>
                    <a:ext uri="{9D8B030D-6E8A-4147-A177-3AD203B41FA5}">
                      <a16:colId xmlns:a16="http://schemas.microsoft.com/office/drawing/2014/main" val="20000"/>
                    </a:ext>
                  </a:extLst>
                </a:gridCol>
                <a:gridCol w="1185334">
                  <a:extLst>
                    <a:ext uri="{9D8B030D-6E8A-4147-A177-3AD203B41FA5}">
                      <a16:colId xmlns:a16="http://schemas.microsoft.com/office/drawing/2014/main" val="20001"/>
                    </a:ext>
                  </a:extLst>
                </a:gridCol>
              </a:tblGrid>
              <a:tr h="619089">
                <a:tc>
                  <a:txBody>
                    <a:bodyPr/>
                    <a:lstStyle/>
                    <a:p>
                      <a:pPr algn="ct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extLst>
                  <a:ext uri="{0D108BD9-81ED-4DB2-BD59-A6C34878D82A}">
                    <a16:rowId xmlns:a16="http://schemas.microsoft.com/office/drawing/2014/main" val="10000"/>
                  </a:ext>
                </a:extLst>
              </a:tr>
              <a:tr h="367729">
                <a:tc>
                  <a:txBody>
                    <a:bodyPr/>
                    <a:lstStyle/>
                    <a:p>
                      <a:r>
                        <a:rPr lang="en-US" b="1" dirty="0">
                          <a:effectLst/>
                        </a:rPr>
                        <a:t>Specific Aims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1"/>
                  </a:ext>
                </a:extLst>
              </a:tr>
              <a:tr h="367729">
                <a:tc>
                  <a:txBody>
                    <a:bodyPr/>
                    <a:lstStyle/>
                    <a:p>
                      <a:r>
                        <a:rPr lang="en-US" b="1" dirty="0">
                          <a:effectLst/>
                        </a:rPr>
                        <a:t>Candidate Information and Goals for Career</a:t>
                      </a:r>
                      <a:r>
                        <a:rPr lang="en-US" b="1" baseline="0" dirty="0">
                          <a:effectLst/>
                        </a:rPr>
                        <a:t> </a:t>
                      </a:r>
                      <a:r>
                        <a:rPr lang="en-US" b="1" dirty="0">
                          <a:effectLst/>
                        </a:rPr>
                        <a:t>Development </a:t>
                      </a:r>
                      <a:r>
                        <a:rPr lang="en-US" dirty="0">
                          <a:effectLst/>
                        </a:rPr>
                        <a:t>(Candidate's Background, Career Goals and Objectives, and Candidate's Plan for Career Development/Training Activities During Award Period </a:t>
                      </a:r>
                      <a:r>
                        <a:rPr lang="en-US" b="1" dirty="0">
                          <a:effectLst/>
                        </a:rPr>
                        <a:t>and Research Strategy</a:t>
                      </a:r>
                      <a:r>
                        <a:rPr lang="en-US" dirty="0">
                          <a:effectLst/>
                        </a:rPr>
                        <a:t> </a:t>
                      </a:r>
                    </a:p>
                  </a:txBody>
                  <a:tcPr marL="63500" marR="63500" marT="63500" marB="63500" anchor="ctr">
                    <a:solidFill>
                      <a:srgbClr val="FFFF00"/>
                    </a:solidFill>
                  </a:tcPr>
                </a:tc>
                <a:tc>
                  <a:txBody>
                    <a:bodyPr/>
                    <a:lstStyle/>
                    <a:p>
                      <a:pPr algn="ctr"/>
                      <a:r>
                        <a:rPr lang="en-US" dirty="0">
                          <a:effectLst/>
                        </a:rPr>
                        <a:t>12</a:t>
                      </a:r>
                      <a:br>
                        <a:rPr lang="en-US" dirty="0">
                          <a:effectLst/>
                        </a:rPr>
                      </a:br>
                      <a:r>
                        <a:rPr lang="en-US" dirty="0">
                          <a:effectLst/>
                        </a:rPr>
                        <a:t>(combined)</a:t>
                      </a:r>
                    </a:p>
                  </a:txBody>
                  <a:tcPr marL="63500" marR="63500" marT="63500" marB="63500" anchor="ctr">
                    <a:solidFill>
                      <a:srgbClr val="FFFF00"/>
                    </a:solidFill>
                  </a:tcPr>
                </a:tc>
                <a:extLst>
                  <a:ext uri="{0D108BD9-81ED-4DB2-BD59-A6C34878D82A}">
                    <a16:rowId xmlns:a16="http://schemas.microsoft.com/office/drawing/2014/main" val="10002"/>
                  </a:ext>
                </a:extLst>
              </a:tr>
              <a:tr h="367729">
                <a:tc>
                  <a:txBody>
                    <a:bodyPr/>
                    <a:lstStyle/>
                    <a:p>
                      <a:r>
                        <a:rPr lang="en-US" b="1" dirty="0">
                          <a:effectLst/>
                        </a:rPr>
                        <a:t>Training in the Responsible Conduct of Research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extLst>
                  <a:ext uri="{0D108BD9-81ED-4DB2-BD59-A6C34878D82A}">
                    <a16:rowId xmlns:a16="http://schemas.microsoft.com/office/drawing/2014/main" val="10003"/>
                  </a:ext>
                </a:extLst>
              </a:tr>
              <a:tr h="367729">
                <a:tc>
                  <a:txBody>
                    <a:bodyPr/>
                    <a:lstStyle/>
                    <a:p>
                      <a:r>
                        <a:rPr lang="en-US" b="1" dirty="0">
                          <a:effectLst/>
                        </a:rPr>
                        <a:t>Plans and Statements of Mentor and Co-mentor(s)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extLst>
                  <a:ext uri="{0D108BD9-81ED-4DB2-BD59-A6C34878D82A}">
                    <a16:rowId xmlns:a16="http://schemas.microsoft.com/office/drawing/2014/main" val="10004"/>
                  </a:ext>
                </a:extLst>
              </a:tr>
              <a:tr h="367729">
                <a:tc>
                  <a:txBody>
                    <a:bodyPr/>
                    <a:lstStyle/>
                    <a:p>
                      <a:r>
                        <a:rPr lang="en-US" b="1" dirty="0">
                          <a:effectLst/>
                        </a:rPr>
                        <a:t>Letters of Support from Collaborators, Contributors, and Consultants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extLst>
                  <a:ext uri="{0D108BD9-81ED-4DB2-BD59-A6C34878D82A}">
                    <a16:rowId xmlns:a16="http://schemas.microsoft.com/office/drawing/2014/main" val="10005"/>
                  </a:ext>
                </a:extLst>
              </a:tr>
              <a:tr h="367729">
                <a:tc>
                  <a:txBody>
                    <a:bodyPr/>
                    <a:lstStyle/>
                    <a:p>
                      <a:r>
                        <a:rPr lang="en-US" b="1" dirty="0">
                          <a:effectLst/>
                        </a:rPr>
                        <a:t>Description of Institutional Environment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extLst>
                  <a:ext uri="{0D108BD9-81ED-4DB2-BD59-A6C34878D82A}">
                    <a16:rowId xmlns:a16="http://schemas.microsoft.com/office/drawing/2014/main" val="10006"/>
                  </a:ext>
                </a:extLst>
              </a:tr>
              <a:tr h="367729">
                <a:tc>
                  <a:txBody>
                    <a:bodyPr/>
                    <a:lstStyle/>
                    <a:p>
                      <a:r>
                        <a:rPr lang="en-US" b="1" dirty="0">
                          <a:effectLst/>
                        </a:rPr>
                        <a:t>Institutional Commitment to Candidate's Research Career Development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extLst>
                  <a:ext uri="{0D108BD9-81ED-4DB2-BD59-A6C34878D82A}">
                    <a16:rowId xmlns:a16="http://schemas.microsoft.com/office/drawing/2014/main" val="10007"/>
                  </a:ext>
                </a:extLst>
              </a:tr>
              <a:tr h="367729">
                <a:tc>
                  <a:txBody>
                    <a:bodyPr/>
                    <a:lstStyle/>
                    <a:p>
                      <a:r>
                        <a:rPr lang="en-US" b="1" dirty="0">
                          <a:effectLst/>
                        </a:rPr>
                        <a:t>Biographical Sketch (candidate,</a:t>
                      </a:r>
                      <a:r>
                        <a:rPr lang="en-US" b="1" baseline="0" dirty="0">
                          <a:effectLst/>
                        </a:rPr>
                        <a:t> prim/sec mentors, scientific advisors)</a:t>
                      </a:r>
                      <a:endParaRPr lang="en-US" b="1" dirty="0">
                        <a:effectLst/>
                      </a:endParaRPr>
                    </a:p>
                  </a:txBody>
                  <a:tcPr marL="63500" marR="63500" marT="63500" marB="63500" anchor="ctr">
                    <a:solidFill>
                      <a:schemeClr val="bg1">
                        <a:lumMod val="75000"/>
                      </a:schemeClr>
                    </a:solidFill>
                  </a:tcPr>
                </a:tc>
                <a:tc>
                  <a:txBody>
                    <a:bodyPr/>
                    <a:lstStyle/>
                    <a:p>
                      <a:pPr algn="ctr"/>
                      <a:r>
                        <a:rPr lang="en-US" dirty="0">
                          <a:effectLst/>
                        </a:rPr>
                        <a:t>5 </a:t>
                      </a:r>
                    </a:p>
                  </a:txBody>
                  <a:tcPr marL="63500" marR="63500" marT="63500" marB="63500" anchor="ctr">
                    <a:solidFill>
                      <a:schemeClr val="bg1">
                        <a:lumMod val="75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290095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Candidate’s Background (1 page)</a:t>
            </a:r>
          </a:p>
        </p:txBody>
      </p:sp>
      <p:sp>
        <p:nvSpPr>
          <p:cNvPr id="3" name="Content Placeholder 2"/>
          <p:cNvSpPr>
            <a:spLocks noGrp="1"/>
          </p:cNvSpPr>
          <p:nvPr>
            <p:ph sz="quarter" idx="1"/>
          </p:nvPr>
        </p:nvSpPr>
        <p:spPr>
          <a:xfrm>
            <a:off x="423334" y="1379537"/>
            <a:ext cx="8195734" cy="4631795"/>
          </a:xfrm>
        </p:spPr>
        <p:txBody>
          <a:bodyPr>
            <a:normAutofit lnSpcReduction="10000"/>
          </a:bodyPr>
          <a:lstStyle/>
          <a:p>
            <a:r>
              <a:rPr lang="en-US" dirty="0"/>
              <a:t>Similar to “Doctoral Dissertation and Research Experience” for F-awards</a:t>
            </a:r>
          </a:p>
          <a:p>
            <a:r>
              <a:rPr lang="en-US" dirty="0"/>
              <a:t>Tell an academic story—highlight your accomplishments and skills gained along the way (explain consistent themes or inconsistencies)</a:t>
            </a:r>
          </a:p>
          <a:p>
            <a:r>
              <a:rPr lang="en-US" dirty="0"/>
              <a:t>Clearly identify the gaps in your training and how the K-award is </a:t>
            </a:r>
            <a:r>
              <a:rPr lang="en-US" i="1" dirty="0"/>
              <a:t>necessary/instrumental </a:t>
            </a:r>
            <a:r>
              <a:rPr lang="en-US" dirty="0"/>
              <a:t>in order to fill these gaps</a:t>
            </a:r>
          </a:p>
          <a:p>
            <a:pPr lvl="1"/>
            <a:r>
              <a:rPr lang="en-US" dirty="0"/>
              <a:t>My training has focused on X. But to commence a career focused on Y, I am in need of Z. </a:t>
            </a:r>
          </a:p>
          <a:p>
            <a:r>
              <a:rPr lang="en-US" dirty="0"/>
              <a:t>A dance you must do throughout the application—highlighting how qualified you are while also highlighting how much you need additional training</a:t>
            </a:r>
          </a:p>
        </p:txBody>
      </p:sp>
    </p:spTree>
    <p:extLst>
      <p:ext uri="{BB962C8B-B14F-4D97-AF65-F5344CB8AC3E}">
        <p14:creationId xmlns:p14="http://schemas.microsoft.com/office/powerpoint/2010/main" val="1367270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Career Goals and Objectives</a:t>
            </a:r>
          </a:p>
        </p:txBody>
      </p:sp>
      <p:sp>
        <p:nvSpPr>
          <p:cNvPr id="3" name="Content Placeholder 2"/>
          <p:cNvSpPr>
            <a:spLocks noGrp="1"/>
          </p:cNvSpPr>
          <p:nvPr>
            <p:ph sz="quarter" idx="1"/>
          </p:nvPr>
        </p:nvSpPr>
        <p:spPr/>
        <p:txBody>
          <a:bodyPr>
            <a:normAutofit/>
          </a:bodyPr>
          <a:lstStyle/>
          <a:p>
            <a:r>
              <a:rPr lang="en-US" dirty="0"/>
              <a:t>Typically 1-2 paragraphs (1/3 page)</a:t>
            </a:r>
          </a:p>
          <a:p>
            <a:r>
              <a:rPr lang="en-US" dirty="0"/>
              <a:t>Describe short and long-term goals:</a:t>
            </a:r>
          </a:p>
          <a:p>
            <a:pPr lvl="1"/>
            <a:r>
              <a:rPr lang="en-US" dirty="0"/>
              <a:t>“My immediate goal is to become an independent behavioral scientist with expertise on…</a:t>
            </a:r>
          </a:p>
          <a:p>
            <a:pPr lvl="1"/>
            <a:r>
              <a:rPr lang="en-US" dirty="0"/>
              <a:t>“My long-term goal is to build a program of research focused on…with the ultimate goal of… </a:t>
            </a:r>
          </a:p>
          <a:p>
            <a:r>
              <a:rPr lang="en-US" dirty="0"/>
              <a:t>List career development aims (3-4)</a:t>
            </a:r>
          </a:p>
          <a:p>
            <a:r>
              <a:rPr lang="en-US" dirty="0"/>
              <a:t>End with what K-award will allow you to accomplish:</a:t>
            </a:r>
          </a:p>
          <a:p>
            <a:pPr lvl="1"/>
            <a:r>
              <a:rPr lang="en-US" dirty="0"/>
              <a:t>“This will lead to the submission of an R01 to conduct a full behavioral RCT of the resulting intervention, for which this K01 award will allow me to successfully compete.”</a:t>
            </a:r>
          </a:p>
        </p:txBody>
      </p:sp>
    </p:spTree>
    <p:extLst>
      <p:ext uri="{BB962C8B-B14F-4D97-AF65-F5344CB8AC3E}">
        <p14:creationId xmlns:p14="http://schemas.microsoft.com/office/powerpoint/2010/main" val="1602046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7700"/>
            <a:ext cx="8229600" cy="990600"/>
          </a:xfrm>
        </p:spPr>
        <p:txBody>
          <a:bodyPr>
            <a:normAutofit fontScale="90000"/>
          </a:bodyPr>
          <a:lstStyle/>
          <a:p>
            <a:r>
              <a:rPr lang="en-US" sz="3500" dirty="0"/>
              <a:t>Candidate's Plan for Career Development/Training Activities During Award Period (3-4 pages)</a:t>
            </a:r>
          </a:p>
        </p:txBody>
      </p:sp>
      <p:sp>
        <p:nvSpPr>
          <p:cNvPr id="3" name="Content Placeholder 2"/>
          <p:cNvSpPr>
            <a:spLocks noGrp="1"/>
          </p:cNvSpPr>
          <p:nvPr>
            <p:ph sz="quarter" idx="1"/>
          </p:nvPr>
        </p:nvSpPr>
        <p:spPr>
          <a:xfrm>
            <a:off x="186268" y="1735137"/>
            <a:ext cx="8720666" cy="4580995"/>
          </a:xfrm>
        </p:spPr>
        <p:txBody>
          <a:bodyPr>
            <a:normAutofit fontScale="92500" lnSpcReduction="10000"/>
          </a:bodyPr>
          <a:lstStyle/>
          <a:p>
            <a:r>
              <a:rPr lang="en-US" dirty="0"/>
              <a:t>Good to list mentorship team and respective expertise—what do you mentors/advisors each bring to the table?</a:t>
            </a:r>
          </a:p>
          <a:p>
            <a:r>
              <a:rPr lang="en-US" dirty="0"/>
              <a:t>List each training aim and discuss how you will acquire training (e.g., coursework with course numbers/titles, mentorship, hands-on research)</a:t>
            </a:r>
          </a:p>
          <a:p>
            <a:r>
              <a:rPr lang="en-US" dirty="0"/>
              <a:t>Describe how each activity relates to research and training goals</a:t>
            </a:r>
          </a:p>
          <a:p>
            <a:r>
              <a:rPr lang="en-US" dirty="0"/>
              <a:t>Use tables/visuals if possible—see many examples</a:t>
            </a:r>
          </a:p>
          <a:p>
            <a:r>
              <a:rPr lang="en-US" dirty="0"/>
              <a:t>% of time dedicated to each activity, in person-months</a:t>
            </a:r>
          </a:p>
          <a:p>
            <a:r>
              <a:rPr lang="en-US" dirty="0"/>
              <a:t>Timeline of training/research over K award, including grant applications</a:t>
            </a:r>
          </a:p>
          <a:p>
            <a:r>
              <a:rPr lang="en-US" dirty="0"/>
              <a:t>Pathway to independence—planned grant applications, how will you be prepared for “life after the K”? </a:t>
            </a:r>
          </a:p>
          <a:p>
            <a:endParaRPr lang="en-US" dirty="0"/>
          </a:p>
          <a:p>
            <a:pPr>
              <a:buFont typeface="Arial"/>
              <a:buChar char="•"/>
            </a:pPr>
            <a:endParaRPr lang="en-US" dirty="0"/>
          </a:p>
        </p:txBody>
      </p:sp>
    </p:spTree>
    <p:extLst>
      <p:ext uri="{BB962C8B-B14F-4D97-AF65-F5344CB8AC3E}">
        <p14:creationId xmlns:p14="http://schemas.microsoft.com/office/powerpoint/2010/main" val="4342853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9FF06-4316-FB46-93C9-E2D85969E88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DB1E84F-531C-3941-8B66-A7BBC40DB29C}"/>
              </a:ext>
            </a:extLst>
          </p:cNvPr>
          <p:cNvSpPr>
            <a:spLocks noGrp="1"/>
          </p:cNvSpPr>
          <p:nvPr>
            <p:ph sz="quarter" idx="1"/>
          </p:nvPr>
        </p:nvSpPr>
        <p:spPr/>
        <p:txBody>
          <a:bodyPr/>
          <a:lstStyle/>
          <a:p>
            <a:endParaRPr lang="en-US"/>
          </a:p>
        </p:txBody>
      </p:sp>
    </p:spTree>
    <p:extLst>
      <p:ext uri="{BB962C8B-B14F-4D97-AF65-F5344CB8AC3E}">
        <p14:creationId xmlns:p14="http://schemas.microsoft.com/office/powerpoint/2010/main" val="580376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Resources</a:t>
            </a:r>
          </a:p>
        </p:txBody>
      </p:sp>
      <p:sp>
        <p:nvSpPr>
          <p:cNvPr id="6" name="Content Placeholder 5"/>
          <p:cNvSpPr>
            <a:spLocks noGrp="1"/>
          </p:cNvSpPr>
          <p:nvPr>
            <p:ph sz="quarter" idx="1"/>
          </p:nvPr>
        </p:nvSpPr>
        <p:spPr>
          <a:xfrm>
            <a:off x="440266" y="1403131"/>
            <a:ext cx="8246534" cy="5029200"/>
          </a:xfrm>
        </p:spPr>
        <p:txBody>
          <a:bodyPr>
            <a:normAutofit fontScale="85000" lnSpcReduction="20000"/>
          </a:bodyPr>
          <a:lstStyle/>
          <a:p>
            <a:r>
              <a:rPr lang="en-US" dirty="0"/>
              <a:t>Read lots of examples!</a:t>
            </a:r>
          </a:p>
          <a:p>
            <a:r>
              <a:rPr lang="en-US" dirty="0"/>
              <a:t>CTSI (K awards): </a:t>
            </a:r>
            <a:r>
              <a:rPr lang="en-US" dirty="0">
                <a:hlinkClick r:id="rId3"/>
              </a:rPr>
              <a:t>https://accelerate.ucsf.edu/training/K-grant-writing</a:t>
            </a:r>
            <a:endParaRPr lang="en-US" dirty="0"/>
          </a:p>
          <a:p>
            <a:r>
              <a:rPr lang="en-US" dirty="0"/>
              <a:t>Table of Training Grant Sections (on CLE)</a:t>
            </a:r>
          </a:p>
          <a:p>
            <a:r>
              <a:rPr lang="en-US" dirty="0"/>
              <a:t>Program Announcement for Parent F31</a:t>
            </a:r>
          </a:p>
          <a:p>
            <a:pPr lvl="1"/>
            <a:r>
              <a:rPr lang="en-US" dirty="0">
                <a:hlinkClick r:id="rId4"/>
              </a:rPr>
              <a:t>https://grants.nih.gov/grants/guide/pa-files/PA-18-671.html</a:t>
            </a:r>
            <a:endParaRPr lang="en-US" dirty="0"/>
          </a:p>
          <a:p>
            <a:r>
              <a:rPr lang="en-US" dirty="0"/>
              <a:t>Program Announcement for Parent F32</a:t>
            </a:r>
          </a:p>
          <a:p>
            <a:pPr lvl="1"/>
            <a:r>
              <a:rPr lang="en-US" dirty="0">
                <a:hlinkClick r:id="rId5"/>
              </a:rPr>
              <a:t>https://grants.nih.gov/grants/guide/pa-files/PA-18-670.html</a:t>
            </a:r>
            <a:endParaRPr lang="en-US" dirty="0"/>
          </a:p>
          <a:p>
            <a:r>
              <a:rPr lang="en-US" dirty="0"/>
              <a:t>Program announcement for Parent Ks (K01, K08, K23, etc.)</a:t>
            </a:r>
          </a:p>
          <a:p>
            <a:pPr lvl="1"/>
            <a:r>
              <a:rPr lang="en-US" dirty="0">
                <a:hlinkClick r:id="rId6"/>
              </a:rPr>
              <a:t>https://www.nichd.nih.gov/grants-contracts/training-careers/extramural/career</a:t>
            </a:r>
            <a:endParaRPr lang="en-US" dirty="0"/>
          </a:p>
          <a:p>
            <a:r>
              <a:rPr lang="en-US" dirty="0"/>
              <a:t>Use the SF424 R&amp;R Application Guide-Version E (General Instructions)</a:t>
            </a:r>
          </a:p>
          <a:p>
            <a:pPr lvl="1"/>
            <a:r>
              <a:rPr lang="en-US" dirty="0">
                <a:hlinkClick r:id="rId7"/>
              </a:rPr>
              <a:t>https://grants.nih.gov/grants/how-to-apply-application-guide/forms-e/general-forms-e.pdf</a:t>
            </a:r>
            <a:endParaRPr lang="en-US" dirty="0"/>
          </a:p>
          <a:p>
            <a:pPr lvl="1"/>
            <a:r>
              <a:rPr lang="en-US" dirty="0"/>
              <a:t>Special instructions for K-awards</a:t>
            </a:r>
          </a:p>
          <a:p>
            <a:pPr lvl="1"/>
            <a:r>
              <a:rPr lang="en-US" dirty="0"/>
              <a:t>Special instructions for F-series</a:t>
            </a:r>
          </a:p>
        </p:txBody>
      </p:sp>
    </p:spTree>
    <p:extLst>
      <p:ext uri="{BB962C8B-B14F-4D97-AF65-F5344CB8AC3E}">
        <p14:creationId xmlns:p14="http://schemas.microsoft.com/office/powerpoint/2010/main" val="3687895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Exercise</a:t>
            </a:r>
          </a:p>
        </p:txBody>
      </p:sp>
      <p:sp>
        <p:nvSpPr>
          <p:cNvPr id="3" name="Content Placeholder 2"/>
          <p:cNvSpPr>
            <a:spLocks noGrp="1"/>
          </p:cNvSpPr>
          <p:nvPr>
            <p:ph sz="quarter" idx="1"/>
          </p:nvPr>
        </p:nvSpPr>
        <p:spPr/>
        <p:txBody>
          <a:bodyPr/>
          <a:lstStyle/>
          <a:p>
            <a:r>
              <a:rPr lang="en-US" dirty="0"/>
              <a:t>Each student writes down one specific aim and then answers:</a:t>
            </a:r>
          </a:p>
          <a:p>
            <a:pPr lvl="1"/>
            <a:r>
              <a:rPr lang="en-US" dirty="0"/>
              <a:t>What “training” (e.g., skills, knowledge) will conducting this research provide you?</a:t>
            </a:r>
          </a:p>
          <a:p>
            <a:pPr lvl="1"/>
            <a:r>
              <a:rPr lang="en-US" dirty="0"/>
              <a:t>Identify a </a:t>
            </a:r>
            <a:r>
              <a:rPr lang="en-US" dirty="0" err="1"/>
              <a:t>mentor(s</a:t>
            </a:r>
            <a:r>
              <a:rPr lang="en-US" dirty="0"/>
              <a:t>) that has the expertise you need to obtain this training? Why did you select this </a:t>
            </a:r>
            <a:r>
              <a:rPr lang="en-US" dirty="0" err="1"/>
              <a:t>person(s</a:t>
            </a:r>
            <a:r>
              <a:rPr lang="en-US" dirty="0"/>
              <a:t>)?</a:t>
            </a:r>
          </a:p>
          <a:p>
            <a:pPr lvl="1"/>
            <a:r>
              <a:rPr lang="en-US" dirty="0"/>
              <a:t>What other didactic training activities would help you obtain this training? (e.g., coursework, conferences, readings)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word about building a mentoring team</a:t>
            </a:r>
          </a:p>
        </p:txBody>
      </p:sp>
      <p:sp>
        <p:nvSpPr>
          <p:cNvPr id="3" name="Content Placeholder 2"/>
          <p:cNvSpPr>
            <a:spLocks noGrp="1"/>
          </p:cNvSpPr>
          <p:nvPr>
            <p:ph sz="quarter" idx="1"/>
          </p:nvPr>
        </p:nvSpPr>
        <p:spPr>
          <a:xfrm>
            <a:off x="524934" y="1735137"/>
            <a:ext cx="8060266" cy="4750329"/>
          </a:xfrm>
        </p:spPr>
        <p:txBody>
          <a:bodyPr>
            <a:normAutofit fontScale="92500" lnSpcReduction="20000"/>
          </a:bodyPr>
          <a:lstStyle/>
          <a:p>
            <a:r>
              <a:rPr lang="en-US" dirty="0"/>
              <a:t>Primary mentor/sponsor: </a:t>
            </a:r>
          </a:p>
          <a:p>
            <a:pPr lvl="1"/>
            <a:r>
              <a:rPr lang="en-US" dirty="0"/>
              <a:t>Should be mid to late career and have a successful track record of NIH funding </a:t>
            </a:r>
          </a:p>
          <a:p>
            <a:pPr lvl="1"/>
            <a:r>
              <a:rPr lang="en-US" dirty="0"/>
              <a:t>Great if mentor has been funded by the institute you are applying to</a:t>
            </a:r>
          </a:p>
          <a:p>
            <a:pPr lvl="1"/>
            <a:r>
              <a:rPr lang="en-US" dirty="0"/>
              <a:t>Should be based at your home institution</a:t>
            </a:r>
          </a:p>
          <a:p>
            <a:r>
              <a:rPr lang="en-US" dirty="0"/>
              <a:t>Can have co-mentor/co-sponsor </a:t>
            </a:r>
          </a:p>
          <a:p>
            <a:pPr lvl="1"/>
            <a:r>
              <a:rPr lang="en-US" dirty="0"/>
              <a:t>May be especially useful if you need a senior person on your team, but that person may not be able to provide a lot of actual, hands-on mentoring</a:t>
            </a:r>
          </a:p>
          <a:p>
            <a:r>
              <a:rPr lang="en-US" dirty="0"/>
              <a:t>Round out team with secondary mentors and scientific advisors</a:t>
            </a:r>
          </a:p>
          <a:p>
            <a:pPr lvl="1"/>
            <a:r>
              <a:rPr lang="en-US" dirty="0"/>
              <a:t>Careful to have non-overlapping expertise </a:t>
            </a:r>
          </a:p>
          <a:p>
            <a:pPr lvl="1"/>
            <a:r>
              <a:rPr lang="en-US" dirty="0"/>
              <a:t>Build multidisciplinary team</a:t>
            </a:r>
          </a:p>
        </p:txBody>
      </p:sp>
    </p:spTree>
    <p:extLst>
      <p:ext uri="{BB962C8B-B14F-4D97-AF65-F5344CB8AC3E}">
        <p14:creationId xmlns:p14="http://schemas.microsoft.com/office/powerpoint/2010/main" val="3049176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Three Components for Each Training Aim</a:t>
            </a:r>
          </a:p>
        </p:txBody>
      </p:sp>
      <p:graphicFrame>
        <p:nvGraphicFramePr>
          <p:cNvPr id="4" name="Content Placeholder 3"/>
          <p:cNvGraphicFramePr>
            <a:graphicFrameLocks noGrp="1"/>
          </p:cNvGraphicFramePr>
          <p:nvPr>
            <p:ph sz="quarter" idx="1"/>
          </p:nvPr>
        </p:nvGraphicFramePr>
        <p:xfrm>
          <a:off x="457200" y="1219200"/>
          <a:ext cx="8229600" cy="49377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Conroy K01</a:t>
            </a:r>
          </a:p>
        </p:txBody>
      </p:sp>
      <p:graphicFrame>
        <p:nvGraphicFramePr>
          <p:cNvPr id="4" name="Content Placeholder 3"/>
          <p:cNvGraphicFramePr>
            <a:graphicFrameLocks noGrp="1"/>
          </p:cNvGraphicFramePr>
          <p:nvPr>
            <p:ph sz="quarter" idx="1"/>
          </p:nvPr>
        </p:nvGraphicFramePr>
        <p:xfrm>
          <a:off x="457200" y="1219200"/>
          <a:ext cx="8229600" cy="2382520"/>
        </p:xfrm>
        <a:graphic>
          <a:graphicData uri="http://schemas.openxmlformats.org/drawingml/2006/table">
            <a:tbl>
              <a:tblPr firstRow="1" bandRow="1">
                <a:tableStyleId>{5C22544A-7EE6-4342-B048-85BDC9FD1C3A}</a:tableStyleId>
              </a:tblPr>
              <a:tblGrid>
                <a:gridCol w="1778000">
                  <a:extLst>
                    <a:ext uri="{9D8B030D-6E8A-4147-A177-3AD203B41FA5}">
                      <a16:colId xmlns:a16="http://schemas.microsoft.com/office/drawing/2014/main" val="20000"/>
                    </a:ext>
                  </a:extLst>
                </a:gridCol>
                <a:gridCol w="2146300">
                  <a:extLst>
                    <a:ext uri="{9D8B030D-6E8A-4147-A177-3AD203B41FA5}">
                      <a16:colId xmlns:a16="http://schemas.microsoft.com/office/drawing/2014/main" val="20001"/>
                    </a:ext>
                  </a:extLst>
                </a:gridCol>
                <a:gridCol w="1714500">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tblGrid>
              <a:tr h="370840">
                <a:tc>
                  <a:txBody>
                    <a:bodyPr/>
                    <a:lstStyle/>
                    <a:p>
                      <a:r>
                        <a:rPr lang="en-US" b="1" dirty="0"/>
                        <a:t>Training aim</a:t>
                      </a:r>
                    </a:p>
                  </a:txBody>
                  <a:tcPr/>
                </a:tc>
                <a:tc>
                  <a:txBody>
                    <a:bodyPr/>
                    <a:lstStyle/>
                    <a:p>
                      <a:r>
                        <a:rPr lang="en-US" b="1" dirty="0"/>
                        <a:t>Didactic training</a:t>
                      </a:r>
                    </a:p>
                  </a:txBody>
                  <a:tcPr/>
                </a:tc>
                <a:tc>
                  <a:txBody>
                    <a:bodyPr/>
                    <a:lstStyle/>
                    <a:p>
                      <a:r>
                        <a:rPr lang="en-US" b="1" dirty="0"/>
                        <a:t>Mentorship</a:t>
                      </a:r>
                    </a:p>
                  </a:txBody>
                  <a:tcPr/>
                </a:tc>
                <a:tc>
                  <a:txBody>
                    <a:bodyPr/>
                    <a:lstStyle/>
                    <a:p>
                      <a:r>
                        <a:rPr lang="en-US" b="1" dirty="0"/>
                        <a:t>Practical Training</a:t>
                      </a:r>
                    </a:p>
                  </a:txBody>
                  <a:tcPr/>
                </a:tc>
                <a:extLst>
                  <a:ext uri="{0D108BD9-81ED-4DB2-BD59-A6C34878D82A}">
                    <a16:rowId xmlns:a16="http://schemas.microsoft.com/office/drawing/2014/main" val="10000"/>
                  </a:ext>
                </a:extLst>
              </a:tr>
              <a:tr h="370840">
                <a:tc>
                  <a:txBody>
                    <a:bodyPr/>
                    <a:lstStyle/>
                    <a:p>
                      <a:r>
                        <a:rPr lang="en-US" dirty="0"/>
                        <a:t>To develop</a:t>
                      </a:r>
                      <a:r>
                        <a:rPr lang="en-US" baseline="0" dirty="0"/>
                        <a:t> advanced methods skills to analyze dyadic data</a:t>
                      </a:r>
                      <a:endParaRPr lang="en-US" dirty="0"/>
                    </a:p>
                  </a:txBody>
                  <a:tcPr/>
                </a:tc>
                <a:tc>
                  <a:txBody>
                    <a:bodyPr/>
                    <a:lstStyle/>
                    <a:p>
                      <a:pPr>
                        <a:buFontTx/>
                        <a:buChar char="-"/>
                      </a:pPr>
                      <a:r>
                        <a:rPr lang="en-US" dirty="0"/>
                        <a:t>Dyadic data analysis workshop at </a:t>
                      </a:r>
                      <a:r>
                        <a:rPr lang="en-US" dirty="0" err="1"/>
                        <a:t>Uconn</a:t>
                      </a:r>
                      <a:endParaRPr lang="en-US" dirty="0"/>
                    </a:p>
                    <a:p>
                      <a:pPr>
                        <a:buFontTx/>
                        <a:buChar char="-"/>
                      </a:pPr>
                      <a:endParaRPr lang="en-US" dirty="0"/>
                    </a:p>
                    <a:p>
                      <a:pPr>
                        <a:buFontTx/>
                        <a:buChar char="-"/>
                      </a:pPr>
                      <a:r>
                        <a:rPr lang="en-US" dirty="0"/>
                        <a:t>Directed readings</a:t>
                      </a:r>
                      <a:r>
                        <a:rPr lang="en-US" baseline="0" dirty="0"/>
                        <a:t> on dyadic data analysis</a:t>
                      </a:r>
                      <a:endParaRPr lang="en-US" dirty="0"/>
                    </a:p>
                  </a:txBody>
                  <a:tcPr/>
                </a:tc>
                <a:tc>
                  <a:txBody>
                    <a:bodyPr/>
                    <a:lstStyle/>
                    <a:p>
                      <a:r>
                        <a:rPr lang="en-US" dirty="0"/>
                        <a:t>Dr.</a:t>
                      </a:r>
                      <a:r>
                        <a:rPr lang="en-US" baseline="0" dirty="0"/>
                        <a:t>  Tor </a:t>
                      </a:r>
                      <a:r>
                        <a:rPr lang="en-US" baseline="0" dirty="0" err="1"/>
                        <a:t>Neilands</a:t>
                      </a:r>
                      <a:r>
                        <a:rPr lang="en-US" baseline="0" dirty="0"/>
                        <a:t> (statistician; expert on the analysis of dyadic data)</a:t>
                      </a:r>
                      <a:endParaRPr lang="en-US" dirty="0"/>
                    </a:p>
                  </a:txBody>
                  <a:tcPr/>
                </a:tc>
                <a:tc>
                  <a:txBody>
                    <a:bodyPr/>
                    <a:lstStyle/>
                    <a:p>
                      <a:r>
                        <a:rPr lang="en-US" u="sng" dirty="0"/>
                        <a:t>Specific aim 2:</a:t>
                      </a:r>
                      <a:r>
                        <a:rPr lang="en-US" u="none" dirty="0"/>
                        <a:t>  </a:t>
                      </a:r>
                      <a:r>
                        <a:rPr lang="en-US" dirty="0"/>
                        <a:t>Analyze dyadic data on 200 couples to test for</a:t>
                      </a:r>
                      <a:r>
                        <a:rPr lang="en-US" baseline="0" dirty="0"/>
                        <a:t> associations between relationship dynamics and adherence to antiretroviral therapy</a:t>
                      </a:r>
                      <a:endParaRPr lang="en-US" dirty="0"/>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738533" cy="868362"/>
          </a:xfrm>
        </p:spPr>
        <p:txBody>
          <a:bodyPr>
            <a:normAutofit/>
          </a:bodyPr>
          <a:lstStyle/>
          <a:p>
            <a:r>
              <a:rPr lang="en-US" dirty="0"/>
              <a:t>F31 &amp; F32 awards</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828693601"/>
              </p:ext>
            </p:extLst>
          </p:nvPr>
        </p:nvGraphicFramePr>
        <p:xfrm>
          <a:off x="389467" y="931333"/>
          <a:ext cx="8263466" cy="5913120"/>
        </p:xfrm>
        <a:graphic>
          <a:graphicData uri="http://schemas.openxmlformats.org/drawingml/2006/table">
            <a:tbl>
              <a:tblPr firstRow="1" bandRow="1">
                <a:tableStyleId>{5C22544A-7EE6-4342-B048-85BDC9FD1C3A}</a:tableStyleId>
              </a:tblPr>
              <a:tblGrid>
                <a:gridCol w="7382933">
                  <a:extLst>
                    <a:ext uri="{9D8B030D-6E8A-4147-A177-3AD203B41FA5}">
                      <a16:colId xmlns:a16="http://schemas.microsoft.com/office/drawing/2014/main" val="20000"/>
                    </a:ext>
                  </a:extLst>
                </a:gridCol>
                <a:gridCol w="880533">
                  <a:extLst>
                    <a:ext uri="{9D8B030D-6E8A-4147-A177-3AD203B41FA5}">
                      <a16:colId xmlns:a16="http://schemas.microsoft.com/office/drawing/2014/main" val="20001"/>
                    </a:ext>
                  </a:extLst>
                </a:gridCol>
              </a:tblGrid>
              <a:tr h="611048">
                <a:tc>
                  <a:txBody>
                    <a:bodyPr/>
                    <a:lstStyle/>
                    <a:p>
                      <a:pPr algn="ct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extLst>
                  <a:ext uri="{0D108BD9-81ED-4DB2-BD59-A6C34878D82A}">
                    <a16:rowId xmlns:a16="http://schemas.microsoft.com/office/drawing/2014/main" val="10000"/>
                  </a:ext>
                </a:extLst>
              </a:tr>
              <a:tr h="362953">
                <a:tc>
                  <a:txBody>
                    <a:bodyPr/>
                    <a:lstStyle/>
                    <a:p>
                      <a:r>
                        <a:rPr lang="en-US" b="1" dirty="0">
                          <a:effectLst/>
                        </a:rPr>
                        <a:t>Specific Aims</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1"/>
                  </a:ext>
                </a:extLst>
              </a:tr>
              <a:tr h="362953">
                <a:tc>
                  <a:txBody>
                    <a:bodyPr/>
                    <a:lstStyle/>
                    <a:p>
                      <a:r>
                        <a:rPr lang="en-US" b="1" dirty="0">
                          <a:effectLst/>
                        </a:rPr>
                        <a:t>Research Strategy</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6 </a:t>
                      </a:r>
                    </a:p>
                  </a:txBody>
                  <a:tcPr marL="63500" marR="63500" marT="63500" marB="63500" anchor="ctr">
                    <a:solidFill>
                      <a:schemeClr val="bg1">
                        <a:lumMod val="75000"/>
                      </a:schemeClr>
                    </a:solidFill>
                  </a:tcPr>
                </a:tc>
                <a:extLst>
                  <a:ext uri="{0D108BD9-81ED-4DB2-BD59-A6C34878D82A}">
                    <a16:rowId xmlns:a16="http://schemas.microsoft.com/office/drawing/2014/main" val="10002"/>
                  </a:ext>
                </a:extLst>
              </a:tr>
              <a:tr h="362953">
                <a:tc>
                  <a:txBody>
                    <a:bodyPr/>
                    <a:lstStyle/>
                    <a:p>
                      <a:r>
                        <a:rPr lang="en-US" b="1" dirty="0">
                          <a:effectLst/>
                        </a:rPr>
                        <a:t>Respective Contributions</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3"/>
                  </a:ext>
                </a:extLst>
              </a:tr>
              <a:tr h="362953">
                <a:tc>
                  <a:txBody>
                    <a:bodyPr/>
                    <a:lstStyle/>
                    <a:p>
                      <a:r>
                        <a:rPr lang="en-US" b="1" dirty="0">
                          <a:effectLst/>
                        </a:rPr>
                        <a:t>Selection of Sponsor and Institution</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4"/>
                  </a:ext>
                </a:extLst>
              </a:tr>
              <a:tr h="362953">
                <a:tc>
                  <a:txBody>
                    <a:bodyPr/>
                    <a:lstStyle/>
                    <a:p>
                      <a:r>
                        <a:rPr lang="en-US" b="1" dirty="0">
                          <a:effectLst/>
                        </a:rPr>
                        <a:t>Training in Responsible Conduct of Research</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5"/>
                  </a:ext>
                </a:extLst>
              </a:tr>
              <a:tr h="362953">
                <a:tc>
                  <a:txBody>
                    <a:bodyPr/>
                    <a:lstStyle/>
                    <a:p>
                      <a:r>
                        <a:rPr lang="en-US" b="1" dirty="0">
                          <a:effectLst/>
                        </a:rPr>
                        <a:t>Applications for Concurrent Support </a:t>
                      </a:r>
                      <a:r>
                        <a:rPr lang="en-US" dirty="0">
                          <a:effectLst/>
                        </a:rPr>
                        <a:t>(when applicable) </a:t>
                      </a:r>
                    </a:p>
                  </a:txBody>
                  <a:tcPr marL="63500" marR="63500" marT="63500" marB="63500" anchor="ctr">
                    <a:solidFill>
                      <a:srgbClr val="BFBFBF"/>
                    </a:solidFill>
                  </a:tcPr>
                </a:tc>
                <a:tc>
                  <a:txBody>
                    <a:bodyPr/>
                    <a:lstStyle/>
                    <a:p>
                      <a:pPr algn="ctr"/>
                      <a:r>
                        <a:rPr lang="en-US" dirty="0">
                          <a:effectLst/>
                        </a:rPr>
                        <a:t>1 </a:t>
                      </a:r>
                    </a:p>
                  </a:txBody>
                  <a:tcPr marL="63500" marR="63500" marT="63500" marB="63500" anchor="ctr">
                    <a:solidFill>
                      <a:srgbClr val="BFBFBF"/>
                    </a:solidFill>
                  </a:tcPr>
                </a:tc>
                <a:extLst>
                  <a:ext uri="{0D108BD9-81ED-4DB2-BD59-A6C34878D82A}">
                    <a16:rowId xmlns:a16="http://schemas.microsoft.com/office/drawing/2014/main" val="10006"/>
                  </a:ext>
                </a:extLst>
              </a:tr>
              <a:tr h="859142">
                <a:tc>
                  <a:txBody>
                    <a:bodyPr/>
                    <a:lstStyle/>
                    <a:p>
                      <a:r>
                        <a:rPr lang="en-US" b="1" dirty="0">
                          <a:effectLst/>
                        </a:rPr>
                        <a:t>Applicant’s</a:t>
                      </a:r>
                      <a:r>
                        <a:rPr lang="en-US" b="1" baseline="0" dirty="0">
                          <a:effectLst/>
                        </a:rPr>
                        <a:t> Background and Goals for Fellowship Training </a:t>
                      </a:r>
                      <a:r>
                        <a:rPr lang="en-US" b="0" baseline="0" dirty="0">
                          <a:effectLst/>
                        </a:rPr>
                        <a:t>(includes Doctoral Dissertation and Research Experience; Training Goals and Objectives; and Activities Planned Under this Award)</a:t>
                      </a:r>
                      <a:endParaRPr lang="en-US" dirty="0">
                        <a:effectLst/>
                      </a:endParaRPr>
                    </a:p>
                  </a:txBody>
                  <a:tcPr marL="63500" marR="63500" marT="63500" marB="63500" anchor="ctr">
                    <a:solidFill>
                      <a:srgbClr val="FFFF00"/>
                    </a:solidFill>
                  </a:tcPr>
                </a:tc>
                <a:tc>
                  <a:txBody>
                    <a:bodyPr/>
                    <a:lstStyle/>
                    <a:p>
                      <a:pPr algn="ctr"/>
                      <a:r>
                        <a:rPr lang="en-US" dirty="0">
                          <a:effectLst/>
                        </a:rPr>
                        <a:t>6 </a:t>
                      </a:r>
                    </a:p>
                  </a:txBody>
                  <a:tcPr marL="63500" marR="63500" marT="63500" marB="63500" anchor="ctr">
                    <a:solidFill>
                      <a:srgbClr val="FFFF00"/>
                    </a:solidFill>
                  </a:tcPr>
                </a:tc>
                <a:extLst>
                  <a:ext uri="{0D108BD9-81ED-4DB2-BD59-A6C34878D82A}">
                    <a16:rowId xmlns:a16="http://schemas.microsoft.com/office/drawing/2014/main" val="10007"/>
                  </a:ext>
                </a:extLst>
              </a:tr>
              <a:tr h="611048">
                <a:tc>
                  <a:txBody>
                    <a:bodyPr/>
                    <a:lstStyle/>
                    <a:p>
                      <a:r>
                        <a:rPr lang="en-US" b="1" dirty="0">
                          <a:effectLst/>
                        </a:rPr>
                        <a:t>Description</a:t>
                      </a:r>
                      <a:r>
                        <a:rPr lang="en-US" b="1" baseline="0" dirty="0">
                          <a:effectLst/>
                        </a:rPr>
                        <a:t> of Institutional Environment and Commitment to Training </a:t>
                      </a:r>
                      <a:r>
                        <a:rPr lang="en-US" b="0" baseline="0" dirty="0">
                          <a:effectLst/>
                        </a:rPr>
                        <a:t>(includes additional educational information required for F31)</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2 </a:t>
                      </a:r>
                    </a:p>
                  </a:txBody>
                  <a:tcPr marL="63500" marR="63500" marT="63500" marB="63500" anchor="ctr">
                    <a:solidFill>
                      <a:schemeClr val="bg1">
                        <a:lumMod val="75000"/>
                      </a:schemeClr>
                    </a:solidFill>
                  </a:tcPr>
                </a:tc>
                <a:extLst>
                  <a:ext uri="{0D108BD9-81ED-4DB2-BD59-A6C34878D82A}">
                    <a16:rowId xmlns:a16="http://schemas.microsoft.com/office/drawing/2014/main" val="10008"/>
                  </a:ext>
                </a:extLst>
              </a:tr>
              <a:tr h="362953">
                <a:tc>
                  <a:txBody>
                    <a:bodyPr/>
                    <a:lstStyle/>
                    <a:p>
                      <a:r>
                        <a:rPr lang="en-US" b="1" dirty="0">
                          <a:effectLst/>
                        </a:rPr>
                        <a:t>Sponsor(s) and Co-</a:t>
                      </a:r>
                      <a:r>
                        <a:rPr lang="en-US" b="1" dirty="0" err="1">
                          <a:effectLst/>
                        </a:rPr>
                        <a:t>Sponsor(s</a:t>
                      </a:r>
                      <a:r>
                        <a:rPr lang="en-US" b="1" dirty="0">
                          <a:effectLst/>
                        </a:rPr>
                        <a:t>)</a:t>
                      </a:r>
                      <a:r>
                        <a:rPr lang="en-US" b="0" baseline="0" dirty="0">
                          <a:effectLst/>
                        </a:rPr>
                        <a:t> </a:t>
                      </a:r>
                      <a:r>
                        <a:rPr lang="en-US" b="1" baseline="0" dirty="0">
                          <a:effectLst/>
                        </a:rPr>
                        <a:t>Statements</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6 </a:t>
                      </a:r>
                    </a:p>
                  </a:txBody>
                  <a:tcPr marL="63500" marR="63500" marT="63500" marB="63500" anchor="ctr">
                    <a:solidFill>
                      <a:schemeClr val="bg1">
                        <a:lumMod val="75000"/>
                      </a:schemeClr>
                    </a:solidFill>
                  </a:tcPr>
                </a:tc>
                <a:extLst>
                  <a:ext uri="{0D108BD9-81ED-4DB2-BD59-A6C34878D82A}">
                    <a16:rowId xmlns:a16="http://schemas.microsoft.com/office/drawing/2014/main" val="10009"/>
                  </a:ext>
                </a:extLst>
              </a:tr>
              <a:tr h="362953">
                <a:tc>
                  <a:txBody>
                    <a:bodyPr/>
                    <a:lstStyle/>
                    <a:p>
                      <a:r>
                        <a:rPr lang="en-US" b="1" dirty="0">
                          <a:effectLst/>
                        </a:rPr>
                        <a:t>Letters of Support from Collaborators, Contributors,</a:t>
                      </a:r>
                      <a:r>
                        <a:rPr lang="en-US" b="1" baseline="0" dirty="0">
                          <a:effectLst/>
                        </a:rPr>
                        <a:t> &amp; Consultants</a:t>
                      </a:r>
                      <a:endParaRPr lang="en-US" b="1" dirty="0">
                        <a:effectLst/>
                      </a:endParaRPr>
                    </a:p>
                  </a:txBody>
                  <a:tcPr marL="63500" marR="63500" marT="63500" marB="63500" anchor="ctr">
                    <a:solidFill>
                      <a:srgbClr val="BFBFBF"/>
                    </a:solidFill>
                  </a:tcPr>
                </a:tc>
                <a:tc>
                  <a:txBody>
                    <a:bodyPr/>
                    <a:lstStyle/>
                    <a:p>
                      <a:pPr algn="ctr"/>
                      <a:r>
                        <a:rPr lang="en-US" dirty="0">
                          <a:effectLst/>
                        </a:rPr>
                        <a:t>6</a:t>
                      </a:r>
                    </a:p>
                  </a:txBody>
                  <a:tcPr marL="63500" marR="63500" marT="63500" marB="63500" anchor="ctr">
                    <a:solidFill>
                      <a:srgbClr val="BFBFBF"/>
                    </a:solidFill>
                  </a:tcPr>
                </a:tc>
                <a:extLst>
                  <a:ext uri="{0D108BD9-81ED-4DB2-BD59-A6C34878D82A}">
                    <a16:rowId xmlns:a16="http://schemas.microsoft.com/office/drawing/2014/main" val="10010"/>
                  </a:ext>
                </a:extLst>
              </a:tr>
              <a:tr h="362953">
                <a:tc>
                  <a:txBody>
                    <a:bodyPr/>
                    <a:lstStyle/>
                    <a:p>
                      <a:r>
                        <a:rPr lang="en-US" b="1" dirty="0" err="1">
                          <a:effectLst/>
                        </a:rPr>
                        <a:t>Biosketch</a:t>
                      </a:r>
                      <a:r>
                        <a:rPr lang="en-US" b="1" baseline="0" dirty="0">
                          <a:effectLst/>
                        </a:rPr>
                        <a:t> </a:t>
                      </a:r>
                      <a:r>
                        <a:rPr lang="en-US" baseline="0" dirty="0">
                          <a:effectLst/>
                        </a:rPr>
                        <a:t>(for you and all sponsors/co-sponsors)</a:t>
                      </a:r>
                      <a:endParaRPr lang="en-US" dirty="0">
                        <a:effectLst/>
                      </a:endParaRPr>
                    </a:p>
                  </a:txBody>
                  <a:tcPr marL="63500" marR="63500" marT="63500" marB="63500" anchor="ctr">
                    <a:solidFill>
                      <a:srgbClr val="BFBFBF"/>
                    </a:solidFill>
                  </a:tcPr>
                </a:tc>
                <a:tc>
                  <a:txBody>
                    <a:bodyPr/>
                    <a:lstStyle/>
                    <a:p>
                      <a:pPr algn="ctr"/>
                      <a:r>
                        <a:rPr lang="en-US" dirty="0">
                          <a:effectLst/>
                        </a:rPr>
                        <a:t>5</a:t>
                      </a:r>
                    </a:p>
                  </a:txBody>
                  <a:tcPr marL="63500" marR="63500" marT="63500" marB="63500" anchor="ctr">
                    <a:solidFill>
                      <a:srgbClr val="BFBFBF"/>
                    </a:solid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292319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313613" cy="868362"/>
          </a:xfrm>
        </p:spPr>
        <p:txBody>
          <a:bodyPr/>
          <a:lstStyle/>
          <a:p>
            <a:r>
              <a:rPr lang="en-US" dirty="0"/>
              <a:t>K-awards</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528595657"/>
              </p:ext>
            </p:extLst>
          </p:nvPr>
        </p:nvGraphicFramePr>
        <p:xfrm>
          <a:off x="414867" y="1320800"/>
          <a:ext cx="8432800" cy="5532120"/>
        </p:xfrm>
        <a:graphic>
          <a:graphicData uri="http://schemas.openxmlformats.org/drawingml/2006/table">
            <a:tbl>
              <a:tblPr firstRow="1" bandRow="1">
                <a:tableStyleId>{5C22544A-7EE6-4342-B048-85BDC9FD1C3A}</a:tableStyleId>
              </a:tblPr>
              <a:tblGrid>
                <a:gridCol w="7247466">
                  <a:extLst>
                    <a:ext uri="{9D8B030D-6E8A-4147-A177-3AD203B41FA5}">
                      <a16:colId xmlns:a16="http://schemas.microsoft.com/office/drawing/2014/main" val="20000"/>
                    </a:ext>
                  </a:extLst>
                </a:gridCol>
                <a:gridCol w="1185334">
                  <a:extLst>
                    <a:ext uri="{9D8B030D-6E8A-4147-A177-3AD203B41FA5}">
                      <a16:colId xmlns:a16="http://schemas.microsoft.com/office/drawing/2014/main" val="20001"/>
                    </a:ext>
                  </a:extLst>
                </a:gridCol>
              </a:tblGrid>
              <a:tr h="619089">
                <a:tc>
                  <a:txBody>
                    <a:bodyPr/>
                    <a:lstStyle/>
                    <a:p>
                      <a:pPr algn="ct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extLst>
                  <a:ext uri="{0D108BD9-81ED-4DB2-BD59-A6C34878D82A}">
                    <a16:rowId xmlns:a16="http://schemas.microsoft.com/office/drawing/2014/main" val="10000"/>
                  </a:ext>
                </a:extLst>
              </a:tr>
              <a:tr h="367729">
                <a:tc>
                  <a:txBody>
                    <a:bodyPr/>
                    <a:lstStyle/>
                    <a:p>
                      <a:r>
                        <a:rPr lang="en-US" b="1" dirty="0">
                          <a:effectLst/>
                        </a:rPr>
                        <a:t>Specific Aims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1"/>
                  </a:ext>
                </a:extLst>
              </a:tr>
              <a:tr h="367729">
                <a:tc>
                  <a:txBody>
                    <a:bodyPr/>
                    <a:lstStyle/>
                    <a:p>
                      <a:r>
                        <a:rPr lang="en-US" b="1" dirty="0">
                          <a:effectLst/>
                        </a:rPr>
                        <a:t>Candidate Information and Goals for Career</a:t>
                      </a:r>
                      <a:r>
                        <a:rPr lang="en-US" b="1" baseline="0" dirty="0">
                          <a:effectLst/>
                        </a:rPr>
                        <a:t> </a:t>
                      </a:r>
                      <a:r>
                        <a:rPr lang="en-US" b="1" dirty="0">
                          <a:effectLst/>
                        </a:rPr>
                        <a:t>Development </a:t>
                      </a:r>
                      <a:r>
                        <a:rPr lang="en-US" dirty="0">
                          <a:effectLst/>
                        </a:rPr>
                        <a:t>(Candidate's Background, Career Goals and Objectives, and Candidate's Plan for Career Development/Training Activities During Award Period </a:t>
                      </a:r>
                      <a:r>
                        <a:rPr lang="en-US" b="1" dirty="0">
                          <a:effectLst/>
                        </a:rPr>
                        <a:t>and Research Strategy</a:t>
                      </a:r>
                      <a:r>
                        <a:rPr lang="en-US" dirty="0">
                          <a:effectLst/>
                        </a:rPr>
                        <a:t> </a:t>
                      </a:r>
                    </a:p>
                  </a:txBody>
                  <a:tcPr marL="63500" marR="63500" marT="63500" marB="63500" anchor="ctr">
                    <a:solidFill>
                      <a:srgbClr val="FFFF00"/>
                    </a:solidFill>
                  </a:tcPr>
                </a:tc>
                <a:tc>
                  <a:txBody>
                    <a:bodyPr/>
                    <a:lstStyle/>
                    <a:p>
                      <a:pPr algn="ctr"/>
                      <a:r>
                        <a:rPr lang="en-US" dirty="0">
                          <a:effectLst/>
                        </a:rPr>
                        <a:t>12</a:t>
                      </a:r>
                      <a:br>
                        <a:rPr lang="en-US" dirty="0">
                          <a:effectLst/>
                        </a:rPr>
                      </a:br>
                      <a:r>
                        <a:rPr lang="en-US" dirty="0">
                          <a:effectLst/>
                        </a:rPr>
                        <a:t>(combined)</a:t>
                      </a:r>
                    </a:p>
                  </a:txBody>
                  <a:tcPr marL="63500" marR="63500" marT="63500" marB="63500" anchor="ctr">
                    <a:solidFill>
                      <a:srgbClr val="FFFF00"/>
                    </a:solidFill>
                  </a:tcPr>
                </a:tc>
                <a:extLst>
                  <a:ext uri="{0D108BD9-81ED-4DB2-BD59-A6C34878D82A}">
                    <a16:rowId xmlns:a16="http://schemas.microsoft.com/office/drawing/2014/main" val="10002"/>
                  </a:ext>
                </a:extLst>
              </a:tr>
              <a:tr h="367729">
                <a:tc>
                  <a:txBody>
                    <a:bodyPr/>
                    <a:lstStyle/>
                    <a:p>
                      <a:r>
                        <a:rPr lang="en-US" b="1" dirty="0">
                          <a:effectLst/>
                        </a:rPr>
                        <a:t>Training in the Responsible Conduct of Research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extLst>
                  <a:ext uri="{0D108BD9-81ED-4DB2-BD59-A6C34878D82A}">
                    <a16:rowId xmlns:a16="http://schemas.microsoft.com/office/drawing/2014/main" val="10003"/>
                  </a:ext>
                </a:extLst>
              </a:tr>
              <a:tr h="367729">
                <a:tc>
                  <a:txBody>
                    <a:bodyPr/>
                    <a:lstStyle/>
                    <a:p>
                      <a:r>
                        <a:rPr lang="en-US" b="1" dirty="0">
                          <a:effectLst/>
                        </a:rPr>
                        <a:t>Plans and Statements of Mentor and Co-mentor(s)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extLst>
                  <a:ext uri="{0D108BD9-81ED-4DB2-BD59-A6C34878D82A}">
                    <a16:rowId xmlns:a16="http://schemas.microsoft.com/office/drawing/2014/main" val="10004"/>
                  </a:ext>
                </a:extLst>
              </a:tr>
              <a:tr h="367729">
                <a:tc>
                  <a:txBody>
                    <a:bodyPr/>
                    <a:lstStyle/>
                    <a:p>
                      <a:r>
                        <a:rPr lang="en-US" b="1" dirty="0">
                          <a:effectLst/>
                        </a:rPr>
                        <a:t>Letters of Support from Collaborators, Contributors, and Consultants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extLst>
                  <a:ext uri="{0D108BD9-81ED-4DB2-BD59-A6C34878D82A}">
                    <a16:rowId xmlns:a16="http://schemas.microsoft.com/office/drawing/2014/main" val="10005"/>
                  </a:ext>
                </a:extLst>
              </a:tr>
              <a:tr h="367729">
                <a:tc>
                  <a:txBody>
                    <a:bodyPr/>
                    <a:lstStyle/>
                    <a:p>
                      <a:r>
                        <a:rPr lang="en-US" b="1" dirty="0">
                          <a:effectLst/>
                        </a:rPr>
                        <a:t>Description of Institutional Environment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extLst>
                  <a:ext uri="{0D108BD9-81ED-4DB2-BD59-A6C34878D82A}">
                    <a16:rowId xmlns:a16="http://schemas.microsoft.com/office/drawing/2014/main" val="10006"/>
                  </a:ext>
                </a:extLst>
              </a:tr>
              <a:tr h="367729">
                <a:tc>
                  <a:txBody>
                    <a:bodyPr/>
                    <a:lstStyle/>
                    <a:p>
                      <a:r>
                        <a:rPr lang="en-US" b="1" dirty="0">
                          <a:effectLst/>
                        </a:rPr>
                        <a:t>Institutional Commitment to Candidate's Research Career Development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extLst>
                  <a:ext uri="{0D108BD9-81ED-4DB2-BD59-A6C34878D82A}">
                    <a16:rowId xmlns:a16="http://schemas.microsoft.com/office/drawing/2014/main" val="10007"/>
                  </a:ext>
                </a:extLst>
              </a:tr>
              <a:tr h="367729">
                <a:tc>
                  <a:txBody>
                    <a:bodyPr/>
                    <a:lstStyle/>
                    <a:p>
                      <a:r>
                        <a:rPr lang="en-US" b="1" dirty="0">
                          <a:effectLst/>
                        </a:rPr>
                        <a:t>Biographical Sketch (candidate,</a:t>
                      </a:r>
                      <a:r>
                        <a:rPr lang="en-US" b="1" baseline="0" dirty="0">
                          <a:effectLst/>
                        </a:rPr>
                        <a:t> prim/sec mentors, scientific advisors)</a:t>
                      </a:r>
                      <a:endParaRPr lang="en-US" b="1" dirty="0">
                        <a:effectLst/>
                      </a:endParaRPr>
                    </a:p>
                  </a:txBody>
                  <a:tcPr marL="63500" marR="63500" marT="63500" marB="63500" anchor="ctr">
                    <a:solidFill>
                      <a:schemeClr val="bg1">
                        <a:lumMod val="75000"/>
                      </a:schemeClr>
                    </a:solidFill>
                  </a:tcPr>
                </a:tc>
                <a:tc>
                  <a:txBody>
                    <a:bodyPr/>
                    <a:lstStyle/>
                    <a:p>
                      <a:pPr algn="ctr"/>
                      <a:r>
                        <a:rPr lang="en-US" dirty="0">
                          <a:effectLst/>
                        </a:rPr>
                        <a:t>5 </a:t>
                      </a:r>
                    </a:p>
                  </a:txBody>
                  <a:tcPr marL="63500" marR="63500" marT="63500" marB="63500" anchor="ctr">
                    <a:solidFill>
                      <a:schemeClr val="bg1">
                        <a:lumMod val="75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290095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Just a heads-up, you also need:</a:t>
            </a:r>
          </a:p>
        </p:txBody>
      </p:sp>
      <p:sp>
        <p:nvSpPr>
          <p:cNvPr id="3" name="Content Placeholder 2"/>
          <p:cNvSpPr>
            <a:spLocks noGrp="1"/>
          </p:cNvSpPr>
          <p:nvPr>
            <p:ph sz="quarter" idx="1"/>
          </p:nvPr>
        </p:nvSpPr>
        <p:spPr>
          <a:xfrm>
            <a:off x="270933" y="1735139"/>
            <a:ext cx="4209627" cy="4936594"/>
          </a:xfrm>
        </p:spPr>
        <p:txBody>
          <a:bodyPr>
            <a:normAutofit fontScale="70000" lnSpcReduction="20000"/>
          </a:bodyPr>
          <a:lstStyle/>
          <a:p>
            <a:r>
              <a:rPr lang="en-US" sz="3143" dirty="0"/>
              <a:t>Cover Letter (include names of references)</a:t>
            </a:r>
          </a:p>
          <a:p>
            <a:r>
              <a:rPr lang="en-US" sz="3143" dirty="0"/>
              <a:t>Referee letters of support (3-5; 1-2 pages each)</a:t>
            </a:r>
          </a:p>
          <a:p>
            <a:r>
              <a:rPr lang="en-US" sz="3143" dirty="0"/>
              <a:t>Project Summary/Abstract (30 lines)</a:t>
            </a:r>
          </a:p>
          <a:p>
            <a:r>
              <a:rPr lang="en-US" sz="3143" dirty="0"/>
              <a:t>Project Narrative/Public Health Relevance (2-3 sentences)</a:t>
            </a:r>
          </a:p>
          <a:p>
            <a:r>
              <a:rPr lang="en-US" sz="3143" dirty="0"/>
              <a:t>Facilities and Other Resources (no limit; 2-3 pages)</a:t>
            </a:r>
          </a:p>
          <a:p>
            <a:r>
              <a:rPr lang="en-US" sz="3143" b="1" dirty="0"/>
              <a:t>Protection of Human Subjects (no limit)</a:t>
            </a:r>
          </a:p>
          <a:p>
            <a:r>
              <a:rPr lang="en-US" sz="3143" dirty="0"/>
              <a:t>Inclusion of Women, Minorities, and Children (no limit; usually 1 page)</a:t>
            </a:r>
          </a:p>
          <a:p>
            <a:endParaRPr lang="en-US" dirty="0"/>
          </a:p>
        </p:txBody>
      </p:sp>
      <p:sp>
        <p:nvSpPr>
          <p:cNvPr id="4" name="Content Placeholder 3"/>
          <p:cNvSpPr>
            <a:spLocks noGrp="1"/>
          </p:cNvSpPr>
          <p:nvPr>
            <p:ph sz="quarter" idx="2"/>
          </p:nvPr>
        </p:nvSpPr>
        <p:spPr>
          <a:xfrm>
            <a:off x="4648200" y="1735139"/>
            <a:ext cx="4241800" cy="4936594"/>
          </a:xfrm>
        </p:spPr>
        <p:txBody>
          <a:bodyPr>
            <a:normAutofit fontScale="70000" lnSpcReduction="20000"/>
          </a:bodyPr>
          <a:lstStyle/>
          <a:p>
            <a:r>
              <a:rPr lang="en-US" sz="3200" dirty="0"/>
              <a:t>Recruitment and Retention Plan (NEW)</a:t>
            </a:r>
          </a:p>
          <a:p>
            <a:r>
              <a:rPr lang="en-US" sz="3200" dirty="0"/>
              <a:t>Study Timeline (NEW)</a:t>
            </a:r>
          </a:p>
          <a:p>
            <a:r>
              <a:rPr lang="en-US" sz="3200" dirty="0"/>
              <a:t>Inclusion Enrollment Report</a:t>
            </a:r>
          </a:p>
          <a:p>
            <a:r>
              <a:rPr lang="en-US" sz="3200" dirty="0"/>
              <a:t>Data Safety Monitoring Plan</a:t>
            </a:r>
          </a:p>
          <a:p>
            <a:r>
              <a:rPr lang="en-US" sz="3200" dirty="0"/>
              <a:t>Resource Sharing Plan (1 page)</a:t>
            </a:r>
          </a:p>
          <a:p>
            <a:r>
              <a:rPr lang="en-US" sz="3200" b="1" dirty="0"/>
              <a:t>Budget and budget justification (Ks)</a:t>
            </a:r>
          </a:p>
          <a:p>
            <a:r>
              <a:rPr lang="en-US" sz="3200" dirty="0"/>
              <a:t>Human Subjects and Clinical Trials Information form – if clinical trial, additional components (section 4)</a:t>
            </a:r>
          </a:p>
        </p:txBody>
      </p:sp>
    </p:spTree>
    <p:extLst>
      <p:ext uri="{BB962C8B-B14F-4D97-AF65-F5344CB8AC3E}">
        <p14:creationId xmlns:p14="http://schemas.microsoft.com/office/powerpoint/2010/main" val="3576216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F31 &amp; F32 Training Components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313439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ＭＳ 明朝"/>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Origin.thmx</Template>
  <TotalTime>11733</TotalTime>
  <Words>2381</Words>
  <Application>Microsoft Macintosh PowerPoint</Application>
  <PresentationFormat>On-screen Show (4:3)</PresentationFormat>
  <Paragraphs>262</Paragraphs>
  <Slides>20</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Bookman Old Style</vt:lpstr>
      <vt:lpstr>Calibri</vt:lpstr>
      <vt:lpstr>Gill Sans MT</vt:lpstr>
      <vt:lpstr>Wingdings</vt:lpstr>
      <vt:lpstr>Wingdings 3</vt:lpstr>
      <vt:lpstr>Origin</vt:lpstr>
      <vt:lpstr>Overview of Training Grants:  Fs and Ks</vt:lpstr>
      <vt:lpstr>Resources</vt:lpstr>
      <vt:lpstr>A word about building a mentoring team</vt:lpstr>
      <vt:lpstr>Three Components for Each Training Aim</vt:lpstr>
      <vt:lpstr>Example: Conroy K01</vt:lpstr>
      <vt:lpstr>F31 &amp; F32 awards</vt:lpstr>
      <vt:lpstr>K-awards</vt:lpstr>
      <vt:lpstr>Just a heads-up, you also need:</vt:lpstr>
      <vt:lpstr>F31 &amp; F32 Training Components</vt:lpstr>
      <vt:lpstr>F31 &amp; F32 awards</vt:lpstr>
      <vt:lpstr>Doctoral Dissertation and Research Experience</vt:lpstr>
      <vt:lpstr> Training Goals and Objectives</vt:lpstr>
      <vt:lpstr>Activities Planned Under Award  </vt:lpstr>
      <vt:lpstr>K-award Training Components</vt:lpstr>
      <vt:lpstr>K-awards</vt:lpstr>
      <vt:lpstr>Candidate’s Background (1 page)</vt:lpstr>
      <vt:lpstr>Career Goals and Objectives</vt:lpstr>
      <vt:lpstr>Candidate's Plan for Career Development/Training Activities During Award Period (3-4 pages)</vt:lpstr>
      <vt:lpstr>PowerPoint Presentation</vt:lpstr>
      <vt:lpstr>Exercise</vt:lpstr>
    </vt:vector>
  </TitlesOfParts>
  <Company>UCSF</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Breakdown of an F31</dc:title>
  <dc:creator>Sarah Woolf-King</dc:creator>
  <cp:lastModifiedBy>Amy Conroy</cp:lastModifiedBy>
  <cp:revision>105</cp:revision>
  <dcterms:created xsi:type="dcterms:W3CDTF">2018-01-26T17:21:21Z</dcterms:created>
  <dcterms:modified xsi:type="dcterms:W3CDTF">2019-02-11T22:31:49Z</dcterms:modified>
</cp:coreProperties>
</file>