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Lst>
  <p:notesMasterIdLst>
    <p:notesMasterId r:id="rId72"/>
  </p:notesMasterIdLst>
  <p:handoutMasterIdLst>
    <p:handoutMasterId r:id="rId73"/>
  </p:handoutMasterIdLst>
  <p:sldIdLst>
    <p:sldId id="264" r:id="rId3"/>
    <p:sldId id="397" r:id="rId4"/>
    <p:sldId id="398" r:id="rId5"/>
    <p:sldId id="399" r:id="rId6"/>
    <p:sldId id="400" r:id="rId7"/>
    <p:sldId id="401" r:id="rId8"/>
    <p:sldId id="402" r:id="rId9"/>
    <p:sldId id="403" r:id="rId10"/>
    <p:sldId id="404" r:id="rId11"/>
    <p:sldId id="405" r:id="rId12"/>
    <p:sldId id="406" r:id="rId13"/>
    <p:sldId id="407" r:id="rId14"/>
    <p:sldId id="408" r:id="rId15"/>
    <p:sldId id="409" r:id="rId16"/>
    <p:sldId id="410" r:id="rId17"/>
    <p:sldId id="411" r:id="rId18"/>
    <p:sldId id="414" r:id="rId19"/>
    <p:sldId id="415" r:id="rId20"/>
    <p:sldId id="416" r:id="rId21"/>
    <p:sldId id="417" r:id="rId22"/>
    <p:sldId id="420" r:id="rId23"/>
    <p:sldId id="418" r:id="rId24"/>
    <p:sldId id="419" r:id="rId25"/>
    <p:sldId id="421" r:id="rId26"/>
    <p:sldId id="422" r:id="rId27"/>
    <p:sldId id="285" r:id="rId28"/>
    <p:sldId id="383" r:id="rId29"/>
    <p:sldId id="384" r:id="rId30"/>
    <p:sldId id="385" r:id="rId31"/>
    <p:sldId id="386" r:id="rId32"/>
    <p:sldId id="381" r:id="rId33"/>
    <p:sldId id="364" r:id="rId34"/>
    <p:sldId id="423" r:id="rId35"/>
    <p:sldId id="424" r:id="rId36"/>
    <p:sldId id="335" r:id="rId37"/>
    <p:sldId id="339" r:id="rId38"/>
    <p:sldId id="389" r:id="rId39"/>
    <p:sldId id="338" r:id="rId40"/>
    <p:sldId id="340" r:id="rId41"/>
    <p:sldId id="362" r:id="rId42"/>
    <p:sldId id="388" r:id="rId43"/>
    <p:sldId id="336" r:id="rId44"/>
    <p:sldId id="363" r:id="rId45"/>
    <p:sldId id="344" r:id="rId46"/>
    <p:sldId id="337" r:id="rId47"/>
    <p:sldId id="366" r:id="rId48"/>
    <p:sldId id="365" r:id="rId49"/>
    <p:sldId id="393" r:id="rId50"/>
    <p:sldId id="391" r:id="rId51"/>
    <p:sldId id="369" r:id="rId52"/>
    <p:sldId id="345" r:id="rId53"/>
    <p:sldId id="348" r:id="rId54"/>
    <p:sldId id="347" r:id="rId55"/>
    <p:sldId id="349" r:id="rId56"/>
    <p:sldId id="350" r:id="rId57"/>
    <p:sldId id="352" r:id="rId58"/>
    <p:sldId id="351" r:id="rId59"/>
    <p:sldId id="311" r:id="rId60"/>
    <p:sldId id="395" r:id="rId61"/>
    <p:sldId id="394" r:id="rId62"/>
    <p:sldId id="392" r:id="rId63"/>
    <p:sldId id="319" r:id="rId64"/>
    <p:sldId id="331" r:id="rId65"/>
    <p:sldId id="330" r:id="rId66"/>
    <p:sldId id="332" r:id="rId67"/>
    <p:sldId id="378" r:id="rId68"/>
    <p:sldId id="379" r:id="rId69"/>
    <p:sldId id="380" r:id="rId70"/>
    <p:sldId id="371" r:id="rId71"/>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812" autoAdjust="0"/>
  </p:normalViewPr>
  <p:slideViewPr>
    <p:cSldViewPr>
      <p:cViewPr varScale="1">
        <p:scale>
          <a:sx n="72" d="100"/>
          <a:sy n="72" d="100"/>
        </p:scale>
        <p:origin x="-414" y="-96"/>
      </p:cViewPr>
      <p:guideLst>
        <p:guide orient="horz" pos="2160"/>
        <p:guide pos="2880"/>
      </p:guideLst>
    </p:cSldViewPr>
  </p:slideViewPr>
  <p:notesTextViewPr>
    <p:cViewPr>
      <p:scale>
        <a:sx n="1" d="1"/>
        <a:sy n="1" d="1"/>
      </p:scale>
      <p:origin x="0" y="0"/>
    </p:cViewPr>
  </p:notesTextViewPr>
  <p:sorterViewPr>
    <p:cViewPr>
      <p:scale>
        <a:sx n="130" d="100"/>
        <a:sy n="130" d="100"/>
      </p:scale>
      <p:origin x="0" y="151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aliede\AppData\Local\Microsoft\Windows\Temporary%20Internet%20Files\Content.Outlook\1V21VFHN\Copy%20of%20agebcc%20dis2013.xls"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82539682539687E-2"/>
          <c:y val="6.714628297362113E-2"/>
          <c:w val="0.59206349206349229"/>
          <c:h val="0.7937649880095925"/>
        </c:manualLayout>
      </c:layout>
      <c:barChart>
        <c:barDir val="col"/>
        <c:grouping val="clustered"/>
        <c:varyColors val="0"/>
        <c:ser>
          <c:idx val="0"/>
          <c:order val="0"/>
          <c:tx>
            <c:strRef>
              <c:f>Sheet1!$A$2</c:f>
              <c:strCache>
                <c:ptCount val="1"/>
                <c:pt idx="0">
                  <c:v>Female population</c:v>
                </c:pt>
              </c:strCache>
            </c:strRef>
          </c:tx>
          <c:spPr>
            <a:solidFill>
              <a:srgbClr val="00B0F0"/>
            </a:solidFill>
            <a:ln w="8797">
              <a:solidFill>
                <a:schemeClr val="tx1"/>
              </a:solidFill>
              <a:prstDash val="solid"/>
            </a:ln>
          </c:spPr>
          <c:invertIfNegative val="0"/>
          <c:cat>
            <c:strRef>
              <c:f>Sheet1!$B$1:$C$1</c:f>
              <c:strCache>
                <c:ptCount val="2"/>
                <c:pt idx="0">
                  <c:v>Breast Cancer</c:v>
                </c:pt>
                <c:pt idx="1">
                  <c:v>Ovarian Cancer</c:v>
                </c:pt>
              </c:strCache>
            </c:strRef>
          </c:cat>
          <c:val>
            <c:numRef>
              <c:f>Sheet1!$B$2:$C$2</c:f>
              <c:numCache>
                <c:formatCode>General</c:formatCode>
                <c:ptCount val="2"/>
                <c:pt idx="0">
                  <c:v>8</c:v>
                </c:pt>
                <c:pt idx="1">
                  <c:v>1.4</c:v>
                </c:pt>
              </c:numCache>
            </c:numRef>
          </c:val>
        </c:ser>
        <c:ser>
          <c:idx val="1"/>
          <c:order val="1"/>
          <c:tx>
            <c:strRef>
              <c:f>Sheet1!$A$3</c:f>
              <c:strCache>
                <c:ptCount val="1"/>
                <c:pt idx="0">
                  <c:v>BRCA1</c:v>
                </c:pt>
              </c:strCache>
            </c:strRef>
          </c:tx>
          <c:spPr>
            <a:solidFill>
              <a:srgbClr val="FFFF00"/>
            </a:solidFill>
            <a:ln w="8797">
              <a:solidFill>
                <a:srgbClr val="FFFFFF"/>
              </a:solidFill>
              <a:prstDash val="solid"/>
            </a:ln>
          </c:spPr>
          <c:invertIfNegative val="0"/>
          <c:cat>
            <c:strRef>
              <c:f>Sheet1!$B$1:$C$1</c:f>
              <c:strCache>
                <c:ptCount val="2"/>
                <c:pt idx="0">
                  <c:v>Breast Cancer</c:v>
                </c:pt>
                <c:pt idx="1">
                  <c:v>Ovarian Cancer</c:v>
                </c:pt>
              </c:strCache>
            </c:strRef>
          </c:cat>
          <c:val>
            <c:numRef>
              <c:f>Sheet1!$B$3:$C$3</c:f>
              <c:numCache>
                <c:formatCode>General</c:formatCode>
                <c:ptCount val="2"/>
                <c:pt idx="0">
                  <c:v>87</c:v>
                </c:pt>
                <c:pt idx="1">
                  <c:v>60</c:v>
                </c:pt>
              </c:numCache>
            </c:numRef>
          </c:val>
        </c:ser>
        <c:dLbls>
          <c:showLegendKey val="0"/>
          <c:showVal val="0"/>
          <c:showCatName val="0"/>
          <c:showSerName val="0"/>
          <c:showPercent val="0"/>
          <c:showBubbleSize val="0"/>
        </c:dLbls>
        <c:gapWidth val="150"/>
        <c:axId val="91535232"/>
        <c:axId val="91536768"/>
      </c:barChart>
      <c:catAx>
        <c:axId val="91535232"/>
        <c:scaling>
          <c:orientation val="minMax"/>
        </c:scaling>
        <c:delete val="0"/>
        <c:axPos val="b"/>
        <c:numFmt formatCode="General" sourceLinked="1"/>
        <c:majorTickMark val="out"/>
        <c:minorTickMark val="none"/>
        <c:tickLblPos val="nextTo"/>
        <c:spPr>
          <a:ln w="2199">
            <a:solidFill>
              <a:schemeClr val="tx1"/>
            </a:solidFill>
            <a:prstDash val="solid"/>
          </a:ln>
        </c:spPr>
        <c:txPr>
          <a:bodyPr rot="0" vert="horz"/>
          <a:lstStyle/>
          <a:p>
            <a:pPr>
              <a:defRPr sz="1108" b="1" i="0" u="none" strike="noStrike" baseline="0">
                <a:solidFill>
                  <a:schemeClr val="tx1"/>
                </a:solidFill>
                <a:latin typeface="Tahoma"/>
                <a:ea typeface="Tahoma"/>
                <a:cs typeface="Tahoma"/>
              </a:defRPr>
            </a:pPr>
            <a:endParaRPr lang="en-US"/>
          </a:p>
        </c:txPr>
        <c:crossAx val="91536768"/>
        <c:crosses val="autoZero"/>
        <c:auto val="1"/>
        <c:lblAlgn val="ctr"/>
        <c:lblOffset val="100"/>
        <c:tickLblSkip val="1"/>
        <c:tickMarkSkip val="1"/>
        <c:noMultiLvlLbl val="0"/>
      </c:catAx>
      <c:valAx>
        <c:axId val="91536768"/>
        <c:scaling>
          <c:orientation val="minMax"/>
        </c:scaling>
        <c:delete val="0"/>
        <c:axPos val="l"/>
        <c:numFmt formatCode="General" sourceLinked="1"/>
        <c:majorTickMark val="out"/>
        <c:minorTickMark val="none"/>
        <c:tickLblPos val="nextTo"/>
        <c:spPr>
          <a:ln w="2199">
            <a:solidFill>
              <a:schemeClr val="tx1"/>
            </a:solidFill>
            <a:prstDash val="solid"/>
          </a:ln>
        </c:spPr>
        <c:txPr>
          <a:bodyPr rot="0" vert="horz"/>
          <a:lstStyle/>
          <a:p>
            <a:pPr>
              <a:defRPr sz="970" b="0" i="0" u="none" strike="noStrike" baseline="0">
                <a:solidFill>
                  <a:schemeClr val="tx1"/>
                </a:solidFill>
                <a:latin typeface="Tahoma"/>
                <a:ea typeface="Tahoma"/>
                <a:cs typeface="Tahoma"/>
              </a:defRPr>
            </a:pPr>
            <a:endParaRPr lang="en-US"/>
          </a:p>
        </c:txPr>
        <c:crossAx val="91535232"/>
        <c:crosses val="autoZero"/>
        <c:crossBetween val="between"/>
      </c:valAx>
      <c:spPr>
        <a:noFill/>
        <a:ln w="17595">
          <a:noFill/>
        </a:ln>
      </c:spPr>
    </c:plotArea>
    <c:plotVisOnly val="1"/>
    <c:dispBlanksAs val="gap"/>
    <c:showDLblsOverMax val="0"/>
  </c:chart>
  <c:spPr>
    <a:noFill/>
    <a:ln>
      <a:noFill/>
    </a:ln>
  </c:spPr>
  <c:txPr>
    <a:bodyPr/>
    <a:lstStyle/>
    <a:p>
      <a:pPr>
        <a:defRPr sz="1247" b="1" i="0" u="none" strike="noStrike" baseline="0">
          <a:solidFill>
            <a:schemeClr val="tx1"/>
          </a:solidFill>
          <a:latin typeface="Tahoma"/>
          <a:ea typeface="Tahoma"/>
          <a:cs typeface="Tahom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VCC!$C$1</c:f>
              <c:strCache>
                <c:ptCount val="1"/>
                <c:pt idx="0">
                  <c:v>PERCENT</c:v>
                </c:pt>
              </c:strCache>
            </c:strRef>
          </c:tx>
          <c:spPr>
            <a:solidFill>
              <a:schemeClr val="accent1"/>
            </a:solidFill>
            <a:ln>
              <a:solidFill>
                <a:srgbClr val="FFFF00"/>
              </a:solidFill>
            </a:ln>
          </c:spPr>
          <c:invertIfNegative val="0"/>
          <c:cat>
            <c:numRef>
              <c:f>VCC!$A$2:$A$66</c:f>
              <c:numCache>
                <c:formatCode>General</c:formatCode>
                <c:ptCount val="65"/>
                <c:pt idx="0">
                  <c:v>19</c:v>
                </c:pt>
                <c:pt idx="1">
                  <c:v>20</c:v>
                </c:pt>
                <c:pt idx="2">
                  <c:v>21</c:v>
                </c:pt>
                <c:pt idx="3">
                  <c:v>22</c:v>
                </c:pt>
                <c:pt idx="4">
                  <c:v>23</c:v>
                </c:pt>
                <c:pt idx="5">
                  <c:v>24</c:v>
                </c:pt>
                <c:pt idx="6">
                  <c:v>25</c:v>
                </c:pt>
                <c:pt idx="7">
                  <c:v>26</c:v>
                </c:pt>
                <c:pt idx="8">
                  <c:v>27</c:v>
                </c:pt>
                <c:pt idx="9">
                  <c:v>28</c:v>
                </c:pt>
                <c:pt idx="10">
                  <c:v>29</c:v>
                </c:pt>
                <c:pt idx="11">
                  <c:v>30</c:v>
                </c:pt>
                <c:pt idx="12">
                  <c:v>31</c:v>
                </c:pt>
                <c:pt idx="13">
                  <c:v>32</c:v>
                </c:pt>
                <c:pt idx="14">
                  <c:v>33</c:v>
                </c:pt>
                <c:pt idx="15">
                  <c:v>34</c:v>
                </c:pt>
                <c:pt idx="16">
                  <c:v>35</c:v>
                </c:pt>
                <c:pt idx="17">
                  <c:v>36</c:v>
                </c:pt>
                <c:pt idx="18">
                  <c:v>37</c:v>
                </c:pt>
                <c:pt idx="19">
                  <c:v>38</c:v>
                </c:pt>
                <c:pt idx="20">
                  <c:v>39</c:v>
                </c:pt>
                <c:pt idx="21">
                  <c:v>40</c:v>
                </c:pt>
                <c:pt idx="22">
                  <c:v>41</c:v>
                </c:pt>
                <c:pt idx="23">
                  <c:v>42</c:v>
                </c:pt>
                <c:pt idx="24">
                  <c:v>43</c:v>
                </c:pt>
                <c:pt idx="25">
                  <c:v>44</c:v>
                </c:pt>
                <c:pt idx="26">
                  <c:v>45</c:v>
                </c:pt>
                <c:pt idx="27">
                  <c:v>46</c:v>
                </c:pt>
                <c:pt idx="28">
                  <c:v>47</c:v>
                </c:pt>
                <c:pt idx="29">
                  <c:v>48</c:v>
                </c:pt>
                <c:pt idx="30">
                  <c:v>49</c:v>
                </c:pt>
                <c:pt idx="31">
                  <c:v>50</c:v>
                </c:pt>
                <c:pt idx="32">
                  <c:v>51</c:v>
                </c:pt>
                <c:pt idx="33">
                  <c:v>52</c:v>
                </c:pt>
                <c:pt idx="34">
                  <c:v>53</c:v>
                </c:pt>
                <c:pt idx="35">
                  <c:v>54</c:v>
                </c:pt>
                <c:pt idx="36">
                  <c:v>55</c:v>
                </c:pt>
                <c:pt idx="37">
                  <c:v>56</c:v>
                </c:pt>
                <c:pt idx="38">
                  <c:v>57</c:v>
                </c:pt>
                <c:pt idx="39">
                  <c:v>58</c:v>
                </c:pt>
                <c:pt idx="40">
                  <c:v>59</c:v>
                </c:pt>
                <c:pt idx="41">
                  <c:v>60</c:v>
                </c:pt>
                <c:pt idx="42">
                  <c:v>61</c:v>
                </c:pt>
                <c:pt idx="43">
                  <c:v>62</c:v>
                </c:pt>
                <c:pt idx="44">
                  <c:v>63</c:v>
                </c:pt>
                <c:pt idx="45">
                  <c:v>64</c:v>
                </c:pt>
                <c:pt idx="46">
                  <c:v>65</c:v>
                </c:pt>
                <c:pt idx="47">
                  <c:v>66</c:v>
                </c:pt>
                <c:pt idx="48">
                  <c:v>67</c:v>
                </c:pt>
                <c:pt idx="49">
                  <c:v>68</c:v>
                </c:pt>
                <c:pt idx="50">
                  <c:v>69</c:v>
                </c:pt>
                <c:pt idx="51">
                  <c:v>70</c:v>
                </c:pt>
                <c:pt idx="52">
                  <c:v>71</c:v>
                </c:pt>
                <c:pt idx="53">
                  <c:v>72</c:v>
                </c:pt>
                <c:pt idx="54">
                  <c:v>73</c:v>
                </c:pt>
                <c:pt idx="55">
                  <c:v>74</c:v>
                </c:pt>
                <c:pt idx="56">
                  <c:v>75</c:v>
                </c:pt>
                <c:pt idx="57">
                  <c:v>76</c:v>
                </c:pt>
                <c:pt idx="58">
                  <c:v>77</c:v>
                </c:pt>
                <c:pt idx="59">
                  <c:v>78</c:v>
                </c:pt>
                <c:pt idx="60">
                  <c:v>79</c:v>
                </c:pt>
                <c:pt idx="61">
                  <c:v>80</c:v>
                </c:pt>
                <c:pt idx="62">
                  <c:v>81</c:v>
                </c:pt>
                <c:pt idx="63">
                  <c:v>82</c:v>
                </c:pt>
                <c:pt idx="64">
                  <c:v>97</c:v>
                </c:pt>
              </c:numCache>
            </c:numRef>
          </c:cat>
          <c:val>
            <c:numRef>
              <c:f>VCC!$C$2:$C$66</c:f>
              <c:numCache>
                <c:formatCode>General</c:formatCode>
                <c:ptCount val="65"/>
                <c:pt idx="0">
                  <c:v>5.0188205771643693E-2</c:v>
                </c:pt>
                <c:pt idx="1">
                  <c:v>2.5094102885821895E-2</c:v>
                </c:pt>
                <c:pt idx="2">
                  <c:v>5.0188205771643693E-2</c:v>
                </c:pt>
                <c:pt idx="3">
                  <c:v>0.10037641154328744</c:v>
                </c:pt>
                <c:pt idx="4">
                  <c:v>0.10037641154328744</c:v>
                </c:pt>
                <c:pt idx="5">
                  <c:v>0.32622333751568428</c:v>
                </c:pt>
                <c:pt idx="6">
                  <c:v>0.30112923462986252</c:v>
                </c:pt>
                <c:pt idx="7">
                  <c:v>0.80301129234629864</c:v>
                </c:pt>
                <c:pt idx="8">
                  <c:v>1.1292346298619824</c:v>
                </c:pt>
                <c:pt idx="9">
                  <c:v>1.27979924717691</c:v>
                </c:pt>
                <c:pt idx="10">
                  <c:v>1.8569636135508156</c:v>
                </c:pt>
                <c:pt idx="11">
                  <c:v>2.0075282308657472</c:v>
                </c:pt>
                <c:pt idx="12">
                  <c:v>2.835633626097863</c:v>
                </c:pt>
                <c:pt idx="13">
                  <c:v>3.0865746549560855</c:v>
                </c:pt>
                <c:pt idx="14">
                  <c:v>3.613550815558344</c:v>
                </c:pt>
                <c:pt idx="15">
                  <c:v>3.5382685069008777</c:v>
                </c:pt>
                <c:pt idx="16">
                  <c:v>3.7390213299874566</c:v>
                </c:pt>
                <c:pt idx="17">
                  <c:v>3.8143036386449185</c:v>
                </c:pt>
                <c:pt idx="18">
                  <c:v>3.7390213299874566</c:v>
                </c:pt>
                <c:pt idx="19">
                  <c:v>4.2158092848180724</c:v>
                </c:pt>
                <c:pt idx="20">
                  <c:v>4.4918444165621114</c:v>
                </c:pt>
                <c:pt idx="21">
                  <c:v>4.4416562107904713</c:v>
                </c:pt>
                <c:pt idx="22">
                  <c:v>3.8393977415307412</c:v>
                </c:pt>
                <c:pt idx="23">
                  <c:v>4.2158092848180724</c:v>
                </c:pt>
                <c:pt idx="24">
                  <c:v>4.1656210790464137</c:v>
                </c:pt>
                <c:pt idx="25">
                  <c:v>3.488080301129235</c:v>
                </c:pt>
                <c:pt idx="26">
                  <c:v>3.8143036386449185</c:v>
                </c:pt>
                <c:pt idx="27">
                  <c:v>3.5884567126725258</c:v>
                </c:pt>
                <c:pt idx="28">
                  <c:v>3.9899623588456712</c:v>
                </c:pt>
                <c:pt idx="29">
                  <c:v>2.8105395232120447</c:v>
                </c:pt>
                <c:pt idx="30">
                  <c:v>2.7603513174404068</c:v>
                </c:pt>
                <c:pt idx="31">
                  <c:v>2.7352572145545797</c:v>
                </c:pt>
                <c:pt idx="32">
                  <c:v>2.434127979924718</c:v>
                </c:pt>
                <c:pt idx="33">
                  <c:v>2.2584692597239648</c:v>
                </c:pt>
                <c:pt idx="34">
                  <c:v>1.9322459222082831</c:v>
                </c:pt>
                <c:pt idx="35">
                  <c:v>1.8820577164366405</c:v>
                </c:pt>
                <c:pt idx="36">
                  <c:v>1.2547051442910921</c:v>
                </c:pt>
                <c:pt idx="37">
                  <c:v>1.1543287327478042</c:v>
                </c:pt>
                <c:pt idx="38">
                  <c:v>1.2547051442910921</c:v>
                </c:pt>
                <c:pt idx="39">
                  <c:v>0.97867001254705244</c:v>
                </c:pt>
                <c:pt idx="40">
                  <c:v>0.80301129234629864</c:v>
                </c:pt>
                <c:pt idx="41">
                  <c:v>0.57716436637390212</c:v>
                </c:pt>
                <c:pt idx="42">
                  <c:v>0.4265997490589713</c:v>
                </c:pt>
                <c:pt idx="43">
                  <c:v>0.57716436637390212</c:v>
                </c:pt>
                <c:pt idx="44">
                  <c:v>0.70263488080301162</c:v>
                </c:pt>
                <c:pt idx="45">
                  <c:v>0.451693851944793</c:v>
                </c:pt>
                <c:pt idx="46">
                  <c:v>0.37641154328732801</c:v>
                </c:pt>
                <c:pt idx="47">
                  <c:v>0.22584692597239692</c:v>
                </c:pt>
                <c:pt idx="48">
                  <c:v>0.20075282308657466</c:v>
                </c:pt>
                <c:pt idx="49">
                  <c:v>0.17565872020075254</c:v>
                </c:pt>
                <c:pt idx="50">
                  <c:v>0.20075282308657466</c:v>
                </c:pt>
                <c:pt idx="51">
                  <c:v>0.20075282308657466</c:v>
                </c:pt>
                <c:pt idx="52">
                  <c:v>0.12547051442910917</c:v>
                </c:pt>
                <c:pt idx="53">
                  <c:v>0.12547051442910917</c:v>
                </c:pt>
                <c:pt idx="54">
                  <c:v>0.15056461731493098</c:v>
                </c:pt>
                <c:pt idx="55">
                  <c:v>0.20075282308657466</c:v>
                </c:pt>
                <c:pt idx="56">
                  <c:v>7.5282308657465491E-2</c:v>
                </c:pt>
                <c:pt idx="57">
                  <c:v>7.5282308657465491E-2</c:v>
                </c:pt>
                <c:pt idx="58">
                  <c:v>7.5282308657465491E-2</c:v>
                </c:pt>
                <c:pt idx="59">
                  <c:v>2.5094102885821895E-2</c:v>
                </c:pt>
                <c:pt idx="60">
                  <c:v>2.5094102885821895E-2</c:v>
                </c:pt>
                <c:pt idx="61">
                  <c:v>2.5094102885821895E-2</c:v>
                </c:pt>
                <c:pt idx="62">
                  <c:v>2.5094102885821895E-2</c:v>
                </c:pt>
                <c:pt idx="63">
                  <c:v>2.5094102885821895E-2</c:v>
                </c:pt>
                <c:pt idx="64">
                  <c:v>2.5094102885821895E-2</c:v>
                </c:pt>
              </c:numCache>
            </c:numRef>
          </c:val>
        </c:ser>
        <c:dLbls>
          <c:showLegendKey val="0"/>
          <c:showVal val="0"/>
          <c:showCatName val="0"/>
          <c:showSerName val="0"/>
          <c:showPercent val="0"/>
          <c:showBubbleSize val="0"/>
        </c:dLbls>
        <c:gapWidth val="150"/>
        <c:axId val="95140480"/>
        <c:axId val="95154560"/>
      </c:barChart>
      <c:catAx>
        <c:axId val="95140480"/>
        <c:scaling>
          <c:orientation val="minMax"/>
        </c:scaling>
        <c:delete val="0"/>
        <c:axPos val="b"/>
        <c:numFmt formatCode="General" sourceLinked="1"/>
        <c:majorTickMark val="out"/>
        <c:minorTickMark val="none"/>
        <c:tickLblPos val="nextTo"/>
        <c:txPr>
          <a:bodyPr/>
          <a:lstStyle/>
          <a:p>
            <a:pPr>
              <a:defRPr sz="900"/>
            </a:pPr>
            <a:endParaRPr lang="en-US"/>
          </a:p>
        </c:txPr>
        <c:crossAx val="95154560"/>
        <c:crosses val="autoZero"/>
        <c:auto val="1"/>
        <c:lblAlgn val="ctr"/>
        <c:lblOffset val="100"/>
        <c:noMultiLvlLbl val="0"/>
      </c:catAx>
      <c:valAx>
        <c:axId val="95154560"/>
        <c:scaling>
          <c:orientation val="minMax"/>
        </c:scaling>
        <c:delete val="0"/>
        <c:axPos val="l"/>
        <c:majorGridlines/>
        <c:numFmt formatCode="#,##0.0" sourceLinked="0"/>
        <c:majorTickMark val="out"/>
        <c:minorTickMark val="none"/>
        <c:tickLblPos val="nextTo"/>
        <c:txPr>
          <a:bodyPr/>
          <a:lstStyle/>
          <a:p>
            <a:pPr>
              <a:defRPr sz="900"/>
            </a:pPr>
            <a:endParaRPr lang="en-US"/>
          </a:p>
        </c:txPr>
        <c:crossAx val="9514048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57150">
              <a:solidFill>
                <a:srgbClr val="00B0F0"/>
              </a:solidFill>
            </a:ln>
          </c:spPr>
          <c:marker>
            <c:symbol val="none"/>
          </c:marker>
          <c:cat>
            <c:numRef>
              <c:f>Sheet1!$A$2:$A$13</c:f>
              <c:numCache>
                <c:formatCode>General</c:formatCode>
                <c:ptCount val="12"/>
                <c:pt idx="0">
                  <c:v>25</c:v>
                </c:pt>
                <c:pt idx="1">
                  <c:v>30</c:v>
                </c:pt>
                <c:pt idx="2">
                  <c:v>35</c:v>
                </c:pt>
                <c:pt idx="3">
                  <c:v>40</c:v>
                </c:pt>
                <c:pt idx="4">
                  <c:v>45</c:v>
                </c:pt>
                <c:pt idx="5">
                  <c:v>50</c:v>
                </c:pt>
                <c:pt idx="6">
                  <c:v>55</c:v>
                </c:pt>
                <c:pt idx="7">
                  <c:v>60</c:v>
                </c:pt>
                <c:pt idx="8">
                  <c:v>65</c:v>
                </c:pt>
                <c:pt idx="9">
                  <c:v>70</c:v>
                </c:pt>
                <c:pt idx="10">
                  <c:v>75</c:v>
                </c:pt>
                <c:pt idx="11">
                  <c:v>80</c:v>
                </c:pt>
              </c:numCache>
            </c:numRef>
          </c:cat>
          <c:val>
            <c:numRef>
              <c:f>Sheet1!$B$2:$B$13</c:f>
              <c:numCache>
                <c:formatCode>General</c:formatCode>
                <c:ptCount val="12"/>
                <c:pt idx="0">
                  <c:v>0</c:v>
                </c:pt>
                <c:pt idx="1">
                  <c:v>0.2</c:v>
                </c:pt>
                <c:pt idx="2">
                  <c:v>0.35000000000000031</c:v>
                </c:pt>
                <c:pt idx="3">
                  <c:v>0.5</c:v>
                </c:pt>
                <c:pt idx="4">
                  <c:v>1</c:v>
                </c:pt>
                <c:pt idx="5">
                  <c:v>2</c:v>
                </c:pt>
                <c:pt idx="6">
                  <c:v>3</c:v>
                </c:pt>
                <c:pt idx="7">
                  <c:v>4</c:v>
                </c:pt>
                <c:pt idx="8">
                  <c:v>5.5</c:v>
                </c:pt>
                <c:pt idx="9">
                  <c:v>7</c:v>
                </c:pt>
                <c:pt idx="10">
                  <c:v>8.5</c:v>
                </c:pt>
                <c:pt idx="11">
                  <c:v>10</c:v>
                </c:pt>
              </c:numCache>
            </c:numRef>
          </c:val>
          <c:smooth val="0"/>
        </c:ser>
        <c:ser>
          <c:idx val="1"/>
          <c:order val="1"/>
          <c:tx>
            <c:strRef>
              <c:f>Sheet1!$C$1</c:f>
              <c:strCache>
                <c:ptCount val="1"/>
                <c:pt idx="0">
                  <c:v>Series 2</c:v>
                </c:pt>
              </c:strCache>
            </c:strRef>
          </c:tx>
          <c:spPr>
            <a:ln w="57150">
              <a:solidFill>
                <a:srgbClr val="FFFF00"/>
              </a:solidFill>
            </a:ln>
          </c:spPr>
          <c:marker>
            <c:symbol val="none"/>
          </c:marker>
          <c:cat>
            <c:numRef>
              <c:f>Sheet1!$A$2:$A$13</c:f>
              <c:numCache>
                <c:formatCode>General</c:formatCode>
                <c:ptCount val="12"/>
                <c:pt idx="0">
                  <c:v>25</c:v>
                </c:pt>
                <c:pt idx="1">
                  <c:v>30</c:v>
                </c:pt>
                <c:pt idx="2">
                  <c:v>35</c:v>
                </c:pt>
                <c:pt idx="3">
                  <c:v>40</c:v>
                </c:pt>
                <c:pt idx="4">
                  <c:v>45</c:v>
                </c:pt>
                <c:pt idx="5">
                  <c:v>50</c:v>
                </c:pt>
                <c:pt idx="6">
                  <c:v>55</c:v>
                </c:pt>
                <c:pt idx="7">
                  <c:v>60</c:v>
                </c:pt>
                <c:pt idx="8">
                  <c:v>65</c:v>
                </c:pt>
                <c:pt idx="9">
                  <c:v>70</c:v>
                </c:pt>
                <c:pt idx="10">
                  <c:v>75</c:v>
                </c:pt>
                <c:pt idx="11">
                  <c:v>80</c:v>
                </c:pt>
              </c:numCache>
            </c:numRef>
          </c:cat>
          <c:val>
            <c:numRef>
              <c:f>Sheet1!$C$2:$C$13</c:f>
              <c:numCache>
                <c:formatCode>General</c:formatCode>
                <c:ptCount val="12"/>
                <c:pt idx="0">
                  <c:v>1</c:v>
                </c:pt>
                <c:pt idx="1">
                  <c:v>19</c:v>
                </c:pt>
                <c:pt idx="2">
                  <c:v>35</c:v>
                </c:pt>
                <c:pt idx="3">
                  <c:v>45</c:v>
                </c:pt>
                <c:pt idx="4">
                  <c:v>52</c:v>
                </c:pt>
                <c:pt idx="5">
                  <c:v>58</c:v>
                </c:pt>
                <c:pt idx="6">
                  <c:v>62</c:v>
                </c:pt>
                <c:pt idx="7">
                  <c:v>65</c:v>
                </c:pt>
                <c:pt idx="8">
                  <c:v>68</c:v>
                </c:pt>
                <c:pt idx="9">
                  <c:v>69</c:v>
                </c:pt>
                <c:pt idx="10">
                  <c:v>70</c:v>
                </c:pt>
                <c:pt idx="11">
                  <c:v>71</c:v>
                </c:pt>
              </c:numCache>
            </c:numRef>
          </c:val>
          <c:smooth val="0"/>
        </c:ser>
        <c:dLbls>
          <c:showLegendKey val="0"/>
          <c:showVal val="0"/>
          <c:showCatName val="0"/>
          <c:showSerName val="0"/>
          <c:showPercent val="0"/>
          <c:showBubbleSize val="0"/>
        </c:dLbls>
        <c:marker val="1"/>
        <c:smooth val="0"/>
        <c:axId val="93339648"/>
        <c:axId val="93341184"/>
      </c:lineChart>
      <c:catAx>
        <c:axId val="93339648"/>
        <c:scaling>
          <c:orientation val="minMax"/>
        </c:scaling>
        <c:delete val="0"/>
        <c:axPos val="b"/>
        <c:numFmt formatCode="General" sourceLinked="1"/>
        <c:majorTickMark val="out"/>
        <c:minorTickMark val="none"/>
        <c:tickLblPos val="nextTo"/>
        <c:crossAx val="93341184"/>
        <c:crosses val="autoZero"/>
        <c:auto val="1"/>
        <c:lblAlgn val="ctr"/>
        <c:lblOffset val="100"/>
        <c:noMultiLvlLbl val="0"/>
      </c:catAx>
      <c:valAx>
        <c:axId val="93341184"/>
        <c:scaling>
          <c:orientation val="minMax"/>
        </c:scaling>
        <c:delete val="0"/>
        <c:axPos val="l"/>
        <c:numFmt formatCode="General" sourceLinked="1"/>
        <c:majorTickMark val="out"/>
        <c:minorTickMark val="none"/>
        <c:tickLblPos val="nextTo"/>
        <c:crossAx val="93339648"/>
        <c:crosses val="autoZero"/>
        <c:crossBetween val="between"/>
      </c:valAx>
    </c:plotArea>
    <c:plotVisOnly val="1"/>
    <c:dispBlanksAs val="gap"/>
    <c:showDLblsOverMax val="0"/>
  </c:chart>
  <c:txPr>
    <a:bodyPr/>
    <a:lstStyle/>
    <a:p>
      <a:pPr>
        <a:defRPr sz="1100">
          <a:latin typeface="Tahoma" pitchFamily="34" charset="0"/>
          <a:ea typeface="Tahoma" pitchFamily="34" charset="0"/>
          <a:cs typeface="Tahoma"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126550868486346E-2"/>
          <c:y val="5.3191489361702128E-2"/>
          <c:w val="0.75682382133995041"/>
          <c:h val="0.54893617021276597"/>
        </c:manualLayout>
      </c:layout>
      <c:barChart>
        <c:barDir val="col"/>
        <c:grouping val="clustered"/>
        <c:varyColors val="0"/>
        <c:ser>
          <c:idx val="0"/>
          <c:order val="0"/>
          <c:tx>
            <c:strRef>
              <c:f>Sheet1!$A$2</c:f>
              <c:strCache>
                <c:ptCount val="1"/>
                <c:pt idx="0">
                  <c:v>Female Carriers (n=79)</c:v>
                </c:pt>
              </c:strCache>
            </c:strRef>
          </c:tx>
          <c:spPr>
            <a:solidFill>
              <a:srgbClr val="FF0000"/>
            </a:solidFill>
            <a:ln w="15562">
              <a:solidFill>
                <a:schemeClr val="tx1"/>
              </a:solidFill>
              <a:prstDash val="solid"/>
            </a:ln>
          </c:spPr>
          <c:invertIfNegative val="0"/>
          <c:cat>
            <c:strRef>
              <c:f>Sheet1!$B$1:$J$1</c:f>
              <c:strCache>
                <c:ptCount val="9"/>
                <c:pt idx="0">
                  <c:v>Educational</c:v>
                </c:pt>
                <c:pt idx="1">
                  <c:v>Personal risk*</c:v>
                </c:pt>
                <c:pt idx="2">
                  <c:v>Children*</c:v>
                </c:pt>
                <c:pt idx="3">
                  <c:v>Family*</c:v>
                </c:pt>
                <c:pt idx="4">
                  <c:v>Support research</c:v>
                </c:pt>
                <c:pt idx="5">
                  <c:v>Surveillance</c:v>
                </c:pt>
                <c:pt idx="6">
                  <c:v>Genetic testing</c:v>
                </c:pt>
                <c:pt idx="7">
                  <c:v>Doctor's recommendation</c:v>
                </c:pt>
                <c:pt idx="8">
                  <c:v>Family's recommendation</c:v>
                </c:pt>
              </c:strCache>
            </c:strRef>
          </c:cat>
          <c:val>
            <c:numRef>
              <c:f>Sheet1!$B$2:$J$2</c:f>
              <c:numCache>
                <c:formatCode>0.00%</c:formatCode>
                <c:ptCount val="9"/>
                <c:pt idx="0">
                  <c:v>0.127</c:v>
                </c:pt>
                <c:pt idx="1">
                  <c:v>0.34200000000000003</c:v>
                </c:pt>
                <c:pt idx="2">
                  <c:v>0.16400000000000001</c:v>
                </c:pt>
                <c:pt idx="3">
                  <c:v>0.114</c:v>
                </c:pt>
                <c:pt idx="4">
                  <c:v>8.8999999999999996E-2</c:v>
                </c:pt>
                <c:pt idx="5">
                  <c:v>3.7999999999999999E-2</c:v>
                </c:pt>
                <c:pt idx="6">
                  <c:v>6.3E-2</c:v>
                </c:pt>
                <c:pt idx="7">
                  <c:v>2.5000000000000001E-2</c:v>
                </c:pt>
                <c:pt idx="8">
                  <c:v>3.7999999999999999E-2</c:v>
                </c:pt>
              </c:numCache>
            </c:numRef>
          </c:val>
        </c:ser>
        <c:ser>
          <c:idx val="1"/>
          <c:order val="1"/>
          <c:tx>
            <c:strRef>
              <c:f>Sheet1!$A$3</c:f>
              <c:strCache>
                <c:ptCount val="1"/>
                <c:pt idx="0">
                  <c:v>Male Carriers (n=59)</c:v>
                </c:pt>
              </c:strCache>
            </c:strRef>
          </c:tx>
          <c:spPr>
            <a:solidFill>
              <a:srgbClr val="99CCFF"/>
            </a:solidFill>
            <a:ln w="15562">
              <a:solidFill>
                <a:schemeClr val="tx1"/>
              </a:solidFill>
              <a:prstDash val="solid"/>
            </a:ln>
          </c:spPr>
          <c:invertIfNegative val="0"/>
          <c:cat>
            <c:strRef>
              <c:f>Sheet1!$B$1:$J$1</c:f>
              <c:strCache>
                <c:ptCount val="9"/>
                <c:pt idx="0">
                  <c:v>Educational</c:v>
                </c:pt>
                <c:pt idx="1">
                  <c:v>Personal risk*</c:v>
                </c:pt>
                <c:pt idx="2">
                  <c:v>Children*</c:v>
                </c:pt>
                <c:pt idx="3">
                  <c:v>Family*</c:v>
                </c:pt>
                <c:pt idx="4">
                  <c:v>Support research</c:v>
                </c:pt>
                <c:pt idx="5">
                  <c:v>Surveillance</c:v>
                </c:pt>
                <c:pt idx="6">
                  <c:v>Genetic testing</c:v>
                </c:pt>
                <c:pt idx="7">
                  <c:v>Doctor's recommendation</c:v>
                </c:pt>
                <c:pt idx="8">
                  <c:v>Family's recommendation</c:v>
                </c:pt>
              </c:strCache>
            </c:strRef>
          </c:cat>
          <c:val>
            <c:numRef>
              <c:f>Sheet1!$B$3:$J$3</c:f>
              <c:numCache>
                <c:formatCode>0%</c:formatCode>
                <c:ptCount val="9"/>
                <c:pt idx="0" formatCode="0.00%">
                  <c:v>8.5000000000000006E-2</c:v>
                </c:pt>
                <c:pt idx="1">
                  <c:v>0.17</c:v>
                </c:pt>
                <c:pt idx="2" formatCode="0.00%">
                  <c:v>0.27100000000000002</c:v>
                </c:pt>
                <c:pt idx="3" formatCode="0.00%">
                  <c:v>0.23699999999999999</c:v>
                </c:pt>
                <c:pt idx="4" formatCode="0.00%">
                  <c:v>6.8000000000000005E-2</c:v>
                </c:pt>
                <c:pt idx="5" formatCode="0.00%">
                  <c:v>3.4000000000000002E-2</c:v>
                </c:pt>
                <c:pt idx="6" formatCode="0.00%">
                  <c:v>3.4000000000000002E-2</c:v>
                </c:pt>
                <c:pt idx="7" formatCode="0.00%">
                  <c:v>3.4000000000000002E-2</c:v>
                </c:pt>
                <c:pt idx="8" formatCode="0.00%">
                  <c:v>6.8000000000000005E-2</c:v>
                </c:pt>
              </c:numCache>
            </c:numRef>
          </c:val>
        </c:ser>
        <c:dLbls>
          <c:showLegendKey val="0"/>
          <c:showVal val="0"/>
          <c:showCatName val="0"/>
          <c:showSerName val="0"/>
          <c:showPercent val="0"/>
          <c:showBubbleSize val="0"/>
        </c:dLbls>
        <c:gapWidth val="150"/>
        <c:axId val="94997120"/>
        <c:axId val="94998912"/>
      </c:barChart>
      <c:catAx>
        <c:axId val="94997120"/>
        <c:scaling>
          <c:orientation val="minMax"/>
        </c:scaling>
        <c:delete val="0"/>
        <c:axPos val="b"/>
        <c:numFmt formatCode="General" sourceLinked="1"/>
        <c:majorTickMark val="out"/>
        <c:minorTickMark val="none"/>
        <c:tickLblPos val="nextTo"/>
        <c:spPr>
          <a:ln w="3890">
            <a:solidFill>
              <a:schemeClr val="tx1"/>
            </a:solidFill>
            <a:prstDash val="solid"/>
          </a:ln>
        </c:spPr>
        <c:txPr>
          <a:bodyPr rot="-2700000" vert="horz"/>
          <a:lstStyle/>
          <a:p>
            <a:pPr>
              <a:defRPr sz="1470" b="1" i="0" u="none" strike="noStrike" baseline="0">
                <a:solidFill>
                  <a:schemeClr val="tx1"/>
                </a:solidFill>
                <a:latin typeface="Tahoma"/>
                <a:ea typeface="Tahoma"/>
                <a:cs typeface="Tahoma"/>
              </a:defRPr>
            </a:pPr>
            <a:endParaRPr lang="en-US"/>
          </a:p>
        </c:txPr>
        <c:crossAx val="94998912"/>
        <c:crosses val="autoZero"/>
        <c:auto val="1"/>
        <c:lblAlgn val="ctr"/>
        <c:lblOffset val="100"/>
        <c:tickLblSkip val="1"/>
        <c:tickMarkSkip val="1"/>
        <c:noMultiLvlLbl val="0"/>
      </c:catAx>
      <c:valAx>
        <c:axId val="94998912"/>
        <c:scaling>
          <c:orientation val="minMax"/>
          <c:max val="0.35"/>
        </c:scaling>
        <c:delete val="0"/>
        <c:axPos val="l"/>
        <c:majorGridlines>
          <c:spPr>
            <a:ln w="3890">
              <a:solidFill>
                <a:schemeClr val="tx1"/>
              </a:solidFill>
              <a:prstDash val="solid"/>
            </a:ln>
          </c:spPr>
        </c:majorGridlines>
        <c:numFmt formatCode="0%" sourceLinked="0"/>
        <c:majorTickMark val="out"/>
        <c:minorTickMark val="none"/>
        <c:tickLblPos val="nextTo"/>
        <c:spPr>
          <a:ln w="3890">
            <a:solidFill>
              <a:schemeClr val="tx1"/>
            </a:solidFill>
            <a:prstDash val="solid"/>
          </a:ln>
        </c:spPr>
        <c:txPr>
          <a:bodyPr rot="0" vert="horz"/>
          <a:lstStyle/>
          <a:p>
            <a:pPr>
              <a:defRPr sz="1470" b="1" i="0" u="none" strike="noStrike" baseline="0">
                <a:solidFill>
                  <a:schemeClr val="tx1"/>
                </a:solidFill>
                <a:latin typeface="Tahoma"/>
                <a:ea typeface="Tahoma"/>
                <a:cs typeface="Tahoma"/>
              </a:defRPr>
            </a:pPr>
            <a:endParaRPr lang="en-US"/>
          </a:p>
        </c:txPr>
        <c:crossAx val="94997120"/>
        <c:crosses val="autoZero"/>
        <c:crossBetween val="between"/>
      </c:valAx>
      <c:spPr>
        <a:noFill/>
        <a:ln w="31124">
          <a:noFill/>
        </a:ln>
      </c:spPr>
    </c:plotArea>
    <c:legend>
      <c:legendPos val="r"/>
      <c:layout>
        <c:manualLayout>
          <c:xMode val="edge"/>
          <c:yMode val="edge"/>
          <c:x val="0.57196029776674939"/>
          <c:y val="8.2978723404255314E-2"/>
          <c:w val="0.26923076923076922"/>
          <c:h val="0.10425531914893617"/>
        </c:manualLayout>
      </c:layout>
      <c:overlay val="0"/>
      <c:spPr>
        <a:noFill/>
        <a:ln w="31124">
          <a:noFill/>
        </a:ln>
      </c:spPr>
      <c:txPr>
        <a:bodyPr/>
        <a:lstStyle/>
        <a:p>
          <a:pPr>
            <a:defRPr sz="1348" b="1" i="0" u="none" strike="noStrike" baseline="0">
              <a:solidFill>
                <a:schemeClr val="tx1"/>
              </a:solidFill>
              <a:latin typeface="Tahoma"/>
              <a:ea typeface="Tahoma"/>
              <a:cs typeface="Tahoma"/>
            </a:defRPr>
          </a:pPr>
          <a:endParaRPr lang="en-US"/>
        </a:p>
      </c:txPr>
    </c:legend>
    <c:plotVisOnly val="1"/>
    <c:dispBlanksAs val="gap"/>
    <c:showDLblsOverMax val="0"/>
  </c:chart>
  <c:spPr>
    <a:noFill/>
    <a:ln>
      <a:noFill/>
    </a:ln>
  </c:spPr>
  <c:txPr>
    <a:bodyPr/>
    <a:lstStyle/>
    <a:p>
      <a:pPr>
        <a:defRPr sz="2206" b="1" i="0" u="none" strike="noStrike" baseline="0">
          <a:solidFill>
            <a:schemeClr val="tx1"/>
          </a:solidFill>
          <a:latin typeface="Tahoma"/>
          <a:ea typeface="Tahoma"/>
          <a:cs typeface="Tahoma"/>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6190476190539"/>
          <c:y val="6.4748201438849268E-2"/>
          <c:w val="0.88095238095237727"/>
          <c:h val="0.87529976019184663"/>
        </c:manualLayout>
      </c:layout>
      <c:scatterChart>
        <c:scatterStyle val="lineMarker"/>
        <c:varyColors val="0"/>
        <c:ser>
          <c:idx val="0"/>
          <c:order val="0"/>
          <c:tx>
            <c:strRef>
              <c:f>Sheet1!$A$2</c:f>
              <c:strCache>
                <c:ptCount val="1"/>
                <c:pt idx="0">
                  <c:v>East</c:v>
                </c:pt>
              </c:strCache>
            </c:strRef>
          </c:tx>
          <c:spPr>
            <a:ln w="27310">
              <a:noFill/>
            </a:ln>
          </c:spPr>
          <c:marker>
            <c:symbol val="diamond"/>
            <c:size val="4"/>
            <c:spPr>
              <a:noFill/>
              <a:ln w="9103">
                <a:noFill/>
              </a:ln>
            </c:spPr>
          </c:marker>
          <c:xVal>
            <c:strRef>
              <c:f>Sheet1!$B$1:$E$1</c:f>
              <c:strCache>
                <c:ptCount val="4"/>
                <c:pt idx="0">
                  <c:v>1st Qtr</c:v>
                </c:pt>
                <c:pt idx="1">
                  <c:v>2nd Qtr</c:v>
                </c:pt>
                <c:pt idx="2">
                  <c:v>3rd Qtr</c:v>
                </c:pt>
                <c:pt idx="3">
                  <c:v>4th Qtr</c:v>
                </c:pt>
              </c:strCache>
            </c:strRef>
          </c:xVal>
          <c:yVal>
            <c:numRef>
              <c:f>Sheet1!$B$2:$E$2</c:f>
              <c:numCache>
                <c:formatCode>General</c:formatCode>
                <c:ptCount val="4"/>
                <c:pt idx="3">
                  <c:v>-90</c:v>
                </c:pt>
              </c:numCache>
            </c:numRef>
          </c:yVal>
          <c:smooth val="0"/>
        </c:ser>
        <c:dLbls>
          <c:showLegendKey val="0"/>
          <c:showVal val="0"/>
          <c:showCatName val="0"/>
          <c:showSerName val="0"/>
          <c:showPercent val="0"/>
          <c:showBubbleSize val="0"/>
        </c:dLbls>
        <c:axId val="99543296"/>
        <c:axId val="100663680"/>
      </c:scatterChart>
      <c:valAx>
        <c:axId val="99543296"/>
        <c:scaling>
          <c:orientation val="minMax"/>
        </c:scaling>
        <c:delete val="1"/>
        <c:axPos val="b"/>
        <c:majorTickMark val="out"/>
        <c:minorTickMark val="none"/>
        <c:tickLblPos val="none"/>
        <c:crossAx val="100663680"/>
        <c:crosses val="autoZero"/>
        <c:crossBetween val="midCat"/>
      </c:valAx>
      <c:valAx>
        <c:axId val="100663680"/>
        <c:scaling>
          <c:orientation val="minMax"/>
        </c:scaling>
        <c:delete val="0"/>
        <c:axPos val="l"/>
        <c:numFmt formatCode="General" sourceLinked="1"/>
        <c:majorTickMark val="out"/>
        <c:minorTickMark val="none"/>
        <c:tickLblPos val="nextTo"/>
        <c:spPr>
          <a:ln w="3034">
            <a:solidFill>
              <a:schemeClr val="tx1"/>
            </a:solidFill>
            <a:prstDash val="solid"/>
          </a:ln>
        </c:spPr>
        <c:txPr>
          <a:bodyPr rot="0" vert="horz"/>
          <a:lstStyle/>
          <a:p>
            <a:pPr>
              <a:defRPr sz="1338" b="0" i="0" u="none" strike="noStrike" baseline="0">
                <a:solidFill>
                  <a:schemeClr val="tx1"/>
                </a:solidFill>
                <a:latin typeface="Tahoma"/>
                <a:ea typeface="Tahoma"/>
                <a:cs typeface="Tahoma"/>
              </a:defRPr>
            </a:pPr>
            <a:endParaRPr lang="en-US"/>
          </a:p>
        </c:txPr>
        <c:crossAx val="99543296"/>
        <c:crosses val="autoZero"/>
        <c:crossBetween val="midCat"/>
      </c:valAx>
      <c:spPr>
        <a:noFill/>
        <a:ln w="24275">
          <a:noFill/>
        </a:ln>
      </c:spPr>
    </c:plotArea>
    <c:plotVisOnly val="1"/>
    <c:dispBlanksAs val="gap"/>
    <c:showDLblsOverMax val="0"/>
  </c:chart>
  <c:spPr>
    <a:noFill/>
    <a:ln>
      <a:noFill/>
    </a:ln>
  </c:spPr>
  <c:txPr>
    <a:bodyPr/>
    <a:lstStyle/>
    <a:p>
      <a:pPr>
        <a:defRPr sz="1720" b="1" i="0" u="none" strike="noStrike" baseline="0">
          <a:solidFill>
            <a:schemeClr val="tx1"/>
          </a:solidFill>
          <a:latin typeface="Tahoma"/>
          <a:ea typeface="Tahoma"/>
          <a:cs typeface="Tahoma"/>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44ED0EB0-CC64-4E62-A7FB-AF1F127590CA}" type="datetimeFigureOut">
              <a:rPr lang="en-US" smtClean="0"/>
              <a:t>3/4/2015</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DC31391D-DD84-46E0-A5C6-06144644E1C3}" type="slidenum">
              <a:rPr lang="en-US" smtClean="0"/>
              <a:t>‹#›</a:t>
            </a:fld>
            <a:endParaRPr lang="en-US"/>
          </a:p>
        </p:txBody>
      </p:sp>
    </p:spTree>
    <p:extLst>
      <p:ext uri="{BB962C8B-B14F-4D97-AF65-F5344CB8AC3E}">
        <p14:creationId xmlns:p14="http://schemas.microsoft.com/office/powerpoint/2010/main" val="2770877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E044C888-57CD-4FF8-9E99-1479C8BD59C9}" type="datetimeFigureOut">
              <a:rPr lang="en-US" smtClean="0"/>
              <a:t>3/4/2015</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693CA083-6930-4C40-B63A-4FD8B27DEC55}" type="slidenum">
              <a:rPr lang="en-US" smtClean="0"/>
              <a:t>‹#›</a:t>
            </a:fld>
            <a:endParaRPr lang="en-US"/>
          </a:p>
        </p:txBody>
      </p:sp>
    </p:spTree>
    <p:extLst>
      <p:ext uri="{BB962C8B-B14F-4D97-AF65-F5344CB8AC3E}">
        <p14:creationId xmlns:p14="http://schemas.microsoft.com/office/powerpoint/2010/main" val="1488113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1</a:t>
            </a:fld>
            <a:endParaRPr lang="en-US"/>
          </a:p>
        </p:txBody>
      </p:sp>
    </p:spTree>
    <p:extLst>
      <p:ext uri="{BB962C8B-B14F-4D97-AF65-F5344CB8AC3E}">
        <p14:creationId xmlns:p14="http://schemas.microsoft.com/office/powerpoint/2010/main" val="34971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B04C70-2EF3-46D5-B5A1-7714C039CC60}" type="slidenum">
              <a:rPr lang="en-US">
                <a:solidFill>
                  <a:prstClr val="black"/>
                </a:solidFill>
              </a:rPr>
              <a:pPr/>
              <a:t>46</a:t>
            </a:fld>
            <a:endParaRPr lang="en-US">
              <a:solidFill>
                <a:prstClr val="black"/>
              </a:solidFill>
            </a:endParaRPr>
          </a:p>
        </p:txBody>
      </p:sp>
      <p:sp>
        <p:nvSpPr>
          <p:cNvPr id="704514" name="Rectangle 2"/>
          <p:cNvSpPr>
            <a:spLocks noGrp="1" noRot="1" noChangeAspect="1" noChangeArrowheads="1" noTextEdit="1"/>
          </p:cNvSpPr>
          <p:nvPr>
            <p:ph type="sldImg"/>
          </p:nvPr>
        </p:nvSpPr>
        <p:spPr>
          <a:ln/>
        </p:spPr>
      </p:sp>
      <p:sp>
        <p:nvSpPr>
          <p:cNvPr id="70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D5A83-0108-4A7B-8090-EDF444BE1ECD}" type="slidenum">
              <a:rPr lang="en-US">
                <a:solidFill>
                  <a:prstClr val="black"/>
                </a:solidFill>
              </a:rPr>
              <a:pPr/>
              <a:t>47</a:t>
            </a:fld>
            <a:endParaRPr lang="en-US">
              <a:solidFill>
                <a:prstClr val="black"/>
              </a:solidFill>
            </a:endParaRPr>
          </a:p>
        </p:txBody>
      </p:sp>
      <p:sp>
        <p:nvSpPr>
          <p:cNvPr id="574466" name="Rectangle 2"/>
          <p:cNvSpPr>
            <a:spLocks noGrp="1" noRot="1" noChangeAspect="1" noChangeArrowheads="1" noTextEdit="1"/>
          </p:cNvSpPr>
          <p:nvPr>
            <p:ph type="sldImg"/>
          </p:nvPr>
        </p:nvSpPr>
        <p:spPr>
          <a:xfrm>
            <a:off x="1177925" y="698500"/>
            <a:ext cx="4638675" cy="3479800"/>
          </a:xfrm>
          <a:ln/>
        </p:spPr>
      </p:sp>
      <p:sp>
        <p:nvSpPr>
          <p:cNvPr id="574467" name="Rectangle 3"/>
          <p:cNvSpPr>
            <a:spLocks noGrp="1" noChangeArrowheads="1"/>
          </p:cNvSpPr>
          <p:nvPr>
            <p:ph type="body" idx="1"/>
          </p:nvPr>
        </p:nvSpPr>
        <p:spPr>
          <a:xfrm>
            <a:off x="932387" y="4408800"/>
            <a:ext cx="5131326" cy="4178942"/>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E310E-AF75-4D31-A62B-0FDDB8027A98}" type="slidenum">
              <a:rPr lang="en-US">
                <a:solidFill>
                  <a:prstClr val="black"/>
                </a:solidFill>
              </a:rPr>
              <a:pPr/>
              <a:t>48</a:t>
            </a:fld>
            <a:endParaRPr lang="en-US">
              <a:solidFill>
                <a:prstClr val="black"/>
              </a:solidFill>
            </a:endParaRPr>
          </a:p>
        </p:txBody>
      </p:sp>
      <p:sp>
        <p:nvSpPr>
          <p:cNvPr id="589826" name="Rectangle 2"/>
          <p:cNvSpPr>
            <a:spLocks noGrp="1" noRot="1" noChangeAspect="1" noChangeArrowheads="1" noTextEdit="1"/>
          </p:cNvSpPr>
          <p:nvPr>
            <p:ph type="sldImg"/>
          </p:nvPr>
        </p:nvSpPr>
        <p:spPr>
          <a:xfrm>
            <a:off x="1177925" y="696913"/>
            <a:ext cx="4641850" cy="3481387"/>
          </a:xfrm>
          <a:ln/>
        </p:spPr>
      </p:sp>
      <p:sp>
        <p:nvSpPr>
          <p:cNvPr id="589827" name="Rectangle 3"/>
          <p:cNvSpPr>
            <a:spLocks noGrp="1" noChangeArrowheads="1"/>
          </p:cNvSpPr>
          <p:nvPr>
            <p:ph type="body" idx="1"/>
          </p:nvPr>
        </p:nvSpPr>
        <p:spPr>
          <a:xfrm>
            <a:off x="700092" y="4410398"/>
            <a:ext cx="5597519" cy="4177345"/>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63179D-B45E-4335-A5F6-6766FA661ED3}" type="slidenum">
              <a:rPr lang="en-US">
                <a:solidFill>
                  <a:prstClr val="black"/>
                </a:solidFill>
              </a:rPr>
              <a:pPr/>
              <a:t>50</a:t>
            </a:fld>
            <a:endParaRPr lang="en-US">
              <a:solidFill>
                <a:prstClr val="black"/>
              </a:solidFill>
            </a:endParaRPr>
          </a:p>
        </p:txBody>
      </p:sp>
      <p:sp>
        <p:nvSpPr>
          <p:cNvPr id="624642" name="Rectangle 2"/>
          <p:cNvSpPr>
            <a:spLocks noGrp="1" noRot="1" noChangeAspect="1" noChangeArrowheads="1" noTextEdit="1"/>
          </p:cNvSpPr>
          <p:nvPr>
            <p:ph type="sldImg"/>
          </p:nvPr>
        </p:nvSpPr>
        <p:spPr>
          <a:xfrm>
            <a:off x="1177925" y="698500"/>
            <a:ext cx="4638675" cy="3479800"/>
          </a:xfrm>
          <a:ln w="12700" cap="flat">
            <a:solidFill>
              <a:schemeClr val="tx1"/>
            </a:solidFill>
          </a:ln>
          <a:extLst>
            <a:ext uri="{909E8E84-426E-40DD-AFC4-6F175D3DCCD1}">
              <a14:hiddenFill xmlns:a14="http://schemas.microsoft.com/office/drawing/2010/main">
                <a:noFill/>
              </a14:hiddenFill>
            </a:ext>
          </a:extLst>
        </p:spPr>
      </p:sp>
      <p:sp>
        <p:nvSpPr>
          <p:cNvPr id="624643" name="Rectangle 3"/>
          <p:cNvSpPr>
            <a:spLocks noGrp="1" noChangeArrowheads="1"/>
          </p:cNvSpPr>
          <p:nvPr>
            <p:ph type="body" idx="1"/>
          </p:nvPr>
        </p:nvSpPr>
        <p:spPr>
          <a:xfrm>
            <a:off x="932387" y="4408800"/>
            <a:ext cx="5131326" cy="4178942"/>
          </a:xfrm>
          <a:noFill/>
          <a:ln/>
        </p:spPr>
        <p:txBody>
          <a:bodyPr lIns="94310" tIns="47954" rIns="94310" bIns="47954"/>
          <a:lstStyle/>
          <a:p>
            <a:r>
              <a:rPr lang="en-US"/>
              <a:t>Founder effect seen easily in homogeneous groups, i.e. Iceland, and</a:t>
            </a:r>
          </a:p>
          <a:p>
            <a:r>
              <a:rPr lang="en-US"/>
              <a:t>in groups with high incidence of either breast or ovarian cancer.</a:t>
            </a:r>
          </a:p>
          <a:p>
            <a:r>
              <a:rPr lang="en-US"/>
              <a:t>Knowing the incidence of various mutations in different populations is important.  Many genes that cause serious human disease occur with different frequency in different racial or ethnic groups.</a:t>
            </a:r>
          </a:p>
          <a:p>
            <a:r>
              <a:rPr lang="en-US" sz="900"/>
              <a:t>“Founder effects” in such groups have led, for example, to unusually high frequencies of otherwise very rare genetic diseases.  Traits found among French Canadian, the Ashkenazi Jewish, and the Finnish populations provide examples.</a:t>
            </a:r>
            <a:endParaRPr lang="en-US"/>
          </a:p>
          <a:p>
            <a:endParaRPr lang="en-US" sz="900"/>
          </a:p>
          <a:p>
            <a:r>
              <a:rPr lang="en-US" sz="900"/>
              <a:t>Usually dominantly inherited disorders, even those with apparent decrease in fitness, are characterized by many mutations and by a measurable rate of new germ-line mutations, such as Huntington’s disease.</a:t>
            </a:r>
          </a:p>
          <a:p>
            <a:endParaRPr lang="en-US" sz="900"/>
          </a:p>
          <a:p>
            <a:endParaRPr lang="en-US" sz="9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2ACD9-75FD-4F7F-8729-9BD97ECC671B}" type="slidenum">
              <a:rPr lang="en-US">
                <a:solidFill>
                  <a:prstClr val="black"/>
                </a:solidFill>
              </a:rPr>
              <a:pPr/>
              <a:t>51</a:t>
            </a:fld>
            <a:endParaRPr lang="en-US">
              <a:solidFill>
                <a:prstClr val="black"/>
              </a:solidFill>
            </a:endParaRPr>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9C27F-7890-48D9-AD3B-6BF068DBD27C}" type="slidenum">
              <a:rPr lang="en-US">
                <a:solidFill>
                  <a:prstClr val="black"/>
                </a:solidFill>
              </a:rPr>
              <a:pPr/>
              <a:t>52</a:t>
            </a:fld>
            <a:endParaRPr lang="en-US">
              <a:solidFill>
                <a:prstClr val="black"/>
              </a:solidFill>
            </a:endParaRPr>
          </a:p>
        </p:txBody>
      </p:sp>
      <p:sp>
        <p:nvSpPr>
          <p:cNvPr id="690178" name="Rectangle 2"/>
          <p:cNvSpPr>
            <a:spLocks noGrp="1" noRot="1" noChangeAspect="1" noChangeArrowheads="1" noTextEdit="1"/>
          </p:cNvSpPr>
          <p:nvPr>
            <p:ph type="sldImg"/>
          </p:nvPr>
        </p:nvSpPr>
        <p:spPr>
          <a:xfrm>
            <a:off x="1181100" y="698500"/>
            <a:ext cx="4637088" cy="3478213"/>
          </a:xfrm>
          <a:ln/>
        </p:spPr>
      </p:sp>
      <p:sp>
        <p:nvSpPr>
          <p:cNvPr id="690179" name="Rectangle 3"/>
          <p:cNvSpPr>
            <a:spLocks noGrp="1" noChangeArrowheads="1"/>
          </p:cNvSpPr>
          <p:nvPr>
            <p:ph type="body" idx="1"/>
          </p:nvPr>
        </p:nvSpPr>
        <p:spPr>
          <a:xfrm>
            <a:off x="932386" y="4410398"/>
            <a:ext cx="5132928" cy="4177345"/>
          </a:xfrm>
        </p:spPr>
        <p:txBody>
          <a:bodyPr/>
          <a:lstStyle/>
          <a:p>
            <a:r>
              <a:rPr lang="en-US"/>
              <a:t>From the follow-up of ten years available on this cohort of women, I was able to calculated the cumulative risk of cancer for BRCA1 mutation carriers versus non-carriers.  You may recall that all these women were “healthy” at the start of the program.  Women were censored if they were diagnosed with cancer, died, or at the date of their last appointment or date of oophorectomy for Kaplan-Meier survival analysis. </a:t>
            </a:r>
          </a:p>
          <a:p>
            <a:endParaRPr lang="en-US"/>
          </a:p>
          <a:p>
            <a:r>
              <a:rPr lang="en-US" b="1"/>
              <a:t>43 women had prophylactic oophorectomy.</a:t>
            </a:r>
            <a:endParaRPr lang="en-US"/>
          </a:p>
          <a:p>
            <a:endParaRPr lang="en-US"/>
          </a:p>
          <a:p>
            <a:r>
              <a:rPr lang="en-US"/>
              <a:t>Because we tested 100% of women who developed cancer and only 72% of women who did not develop cancer.  We reduced or adjusted our estimates by 24%.</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FAB896-03F2-417D-ACA6-5162AD9839F8}" type="slidenum">
              <a:rPr lang="en-US">
                <a:solidFill>
                  <a:prstClr val="black"/>
                </a:solidFill>
              </a:rPr>
              <a:pPr/>
              <a:t>53</a:t>
            </a:fld>
            <a:endParaRPr lang="en-US">
              <a:solidFill>
                <a:prstClr val="black"/>
              </a:solidFill>
            </a:endParaRPr>
          </a:p>
        </p:txBody>
      </p:sp>
      <p:sp>
        <p:nvSpPr>
          <p:cNvPr id="702466" name="Rectangle 2"/>
          <p:cNvSpPr>
            <a:spLocks noGrp="1" noRot="1" noChangeAspect="1" noChangeArrowheads="1" noTextEdit="1"/>
          </p:cNvSpPr>
          <p:nvPr>
            <p:ph type="sldImg"/>
          </p:nvPr>
        </p:nvSpPr>
        <p:spPr>
          <a:xfrm>
            <a:off x="1181100" y="698500"/>
            <a:ext cx="4637088" cy="3478213"/>
          </a:xfrm>
          <a:ln/>
        </p:spPr>
      </p:sp>
      <p:sp>
        <p:nvSpPr>
          <p:cNvPr id="702467" name="Rectangle 3"/>
          <p:cNvSpPr>
            <a:spLocks noGrp="1" noChangeArrowheads="1"/>
          </p:cNvSpPr>
          <p:nvPr>
            <p:ph type="body" idx="1"/>
          </p:nvPr>
        </p:nvSpPr>
        <p:spPr>
          <a:xfrm>
            <a:off x="932386" y="4410398"/>
            <a:ext cx="5132928" cy="4177345"/>
          </a:xfrm>
        </p:spPr>
        <p:txBody>
          <a:bodyPr/>
          <a:lstStyle/>
          <a:p>
            <a:r>
              <a:rPr lang="en-US" dirty="0"/>
              <a:t>What is most interesting is to examine the characteristics of the women who developed ovarian cancer, during the course of their involvement in this ovarian cancer detection program.  All but one of these women were BRCA1 185delAG mutation carriers. Two women had stopped attending the program.</a:t>
            </a:r>
          </a:p>
          <a:p>
            <a:r>
              <a:rPr lang="en-US" dirty="0"/>
              <a:t>1. The first case is the ovarian cancer at stage </a:t>
            </a:r>
            <a:r>
              <a:rPr lang="en-US" dirty="0" err="1"/>
              <a:t>Ic</a:t>
            </a:r>
            <a:r>
              <a:rPr lang="en-US" dirty="0"/>
              <a:t> diagnosed following the detection of a complex mass on the ovary by ultrasound</a:t>
            </a:r>
          </a:p>
          <a:p>
            <a:r>
              <a:rPr lang="en-US" dirty="0"/>
              <a:t>2. The second woman shown here developed ovarian cancer, stage IIC, age 55.  Her CA125 and ultrasound screens were normal 1.5 months before her surgery.  She presented with pelvic pain</a:t>
            </a:r>
          </a:p>
          <a:p>
            <a:r>
              <a:rPr lang="en-US" dirty="0"/>
              <a:t>3. Of the 5 </a:t>
            </a:r>
            <a:r>
              <a:rPr lang="en-US" dirty="0" err="1"/>
              <a:t>peritonal</a:t>
            </a:r>
            <a:r>
              <a:rPr lang="en-US" dirty="0"/>
              <a:t> cancer cases, two had elevated CA125, two presented  abdominal pain, two with bloating - one of these had her peritoneal cancer diagnosed during her pregnancy</a:t>
            </a:r>
          </a:p>
          <a:p>
            <a:r>
              <a:rPr lang="en-US" b="1" dirty="0"/>
              <a:t>Last case had synchronous cancers of the fallopian tube and peritoneum.  She had a moderately elevated CA125 level and </a:t>
            </a:r>
            <a:r>
              <a:rPr lang="en-US" b="1" dirty="0" err="1"/>
              <a:t>tumours</a:t>
            </a:r>
            <a:r>
              <a:rPr lang="en-US" b="1" dirty="0"/>
              <a:t> were evident on ultrasound.  Ultrasound findings were the indication for surgery.</a:t>
            </a:r>
            <a:endParaRPr lang="en-US" dirty="0"/>
          </a:p>
          <a:p>
            <a:r>
              <a:rPr lang="en-US" dirty="0"/>
              <a:t>Peritoneal cancer was diagnosed in these women using the </a:t>
            </a:r>
          </a:p>
          <a:p>
            <a:r>
              <a:rPr lang="en-US" sz="900" b="1" dirty="0"/>
              <a:t>Gynecologic Oncology Group criteria:</a:t>
            </a:r>
            <a:endParaRPr lang="en-US" sz="900" dirty="0"/>
          </a:p>
          <a:p>
            <a:pPr>
              <a:lnSpc>
                <a:spcPct val="120000"/>
              </a:lnSpc>
            </a:pPr>
            <a:r>
              <a:rPr lang="en-US" sz="900" dirty="0"/>
              <a:t>1. The ovaries are normal in size or enlarged by a benign process</a:t>
            </a:r>
          </a:p>
          <a:p>
            <a:pPr>
              <a:lnSpc>
                <a:spcPct val="120000"/>
              </a:lnSpc>
            </a:pPr>
            <a:r>
              <a:rPr lang="en-US" sz="900" dirty="0"/>
              <a:t>2. The </a:t>
            </a:r>
            <a:r>
              <a:rPr lang="en-US" sz="900" dirty="0" err="1"/>
              <a:t>extraovarian</a:t>
            </a:r>
            <a:r>
              <a:rPr lang="en-US" sz="900" dirty="0"/>
              <a:t> sites of carcinoma are of significantly greater volume than the tumor present on either ovary</a:t>
            </a:r>
          </a:p>
          <a:p>
            <a:pPr>
              <a:lnSpc>
                <a:spcPct val="120000"/>
              </a:lnSpc>
            </a:pPr>
            <a:r>
              <a:rPr lang="en-US" sz="900" dirty="0"/>
              <a:t>3. The ovarian tumor component is either non-existent, confined to the ovarian surface with or without stromal invasion measuring less than 5 x 5 mm</a:t>
            </a:r>
          </a:p>
          <a:p>
            <a:pPr>
              <a:lnSpc>
                <a:spcPct val="120000"/>
              </a:lnSpc>
            </a:pPr>
            <a:r>
              <a:rPr lang="en-US" sz="900" dirty="0"/>
              <a:t>4. The histologic characteristics indicate serous papillary carcinoma of any grade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26C97-26EC-4A4B-A87E-0E2859B4E7BD}" type="slidenum">
              <a:rPr lang="en-US">
                <a:solidFill>
                  <a:prstClr val="black"/>
                </a:solidFill>
              </a:rPr>
              <a:pPr/>
              <a:t>54</a:t>
            </a:fld>
            <a:endParaRPr lang="en-US">
              <a:solidFill>
                <a:prstClr val="black"/>
              </a:solidFill>
            </a:endParaRPr>
          </a:p>
        </p:txBody>
      </p:sp>
      <p:sp>
        <p:nvSpPr>
          <p:cNvPr id="696322" name="Rectangle 2"/>
          <p:cNvSpPr>
            <a:spLocks noGrp="1" noRot="1" noChangeAspect="1" noChangeArrowheads="1" noTextEdit="1"/>
          </p:cNvSpPr>
          <p:nvPr>
            <p:ph type="sldImg"/>
          </p:nvPr>
        </p:nvSpPr>
        <p:spPr>
          <a:xfrm>
            <a:off x="1181100" y="698500"/>
            <a:ext cx="4637088" cy="3478213"/>
          </a:xfrm>
          <a:ln w="12700" cap="flat"/>
        </p:spPr>
      </p:sp>
      <p:sp>
        <p:nvSpPr>
          <p:cNvPr id="696323" name="Rectangle 3"/>
          <p:cNvSpPr>
            <a:spLocks noGrp="1" noChangeArrowheads="1"/>
          </p:cNvSpPr>
          <p:nvPr>
            <p:ph type="body" idx="1"/>
          </p:nvPr>
        </p:nvSpPr>
        <p:spPr>
          <a:xfrm>
            <a:off x="932386" y="4410398"/>
            <a:ext cx="5132928" cy="4177345"/>
          </a:xfrm>
          <a:noFill/>
          <a:ln/>
        </p:spPr>
        <p:txBody>
          <a:bodyPr lIns="93667" tIns="46834" rIns="93667" bIns="46834"/>
          <a:lstStyle/>
          <a:p>
            <a:r>
              <a:rPr lang="en-US"/>
              <a:t>The Gilda Radner Program allowed us to conduct the first prospective study on BRCA1 or BRCA2 mutation carriers.</a:t>
            </a:r>
          </a:p>
          <a:p>
            <a:endParaRPr lang="en-US"/>
          </a:p>
          <a:p>
            <a:r>
              <a:rPr lang="en-US"/>
              <a:t>We observed that….</a:t>
            </a:r>
          </a:p>
          <a:p>
            <a:endParaRPr lang="en-US"/>
          </a:p>
          <a:p>
            <a:r>
              <a:rPr lang="en-US"/>
              <a:t>Implications for surgical prevention of ovarian cancer - how do we reduce the risk of peritoneal cancer in carriers.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2ACD9-75FD-4F7F-8729-9BD97ECC671B}" type="slidenum">
              <a:rPr lang="en-US">
                <a:solidFill>
                  <a:prstClr val="black"/>
                </a:solidFill>
              </a:rPr>
              <a:pPr/>
              <a:t>55</a:t>
            </a:fld>
            <a:endParaRPr lang="en-US">
              <a:solidFill>
                <a:prstClr val="black"/>
              </a:solidFill>
            </a:endParaRPr>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Relative to last year, the SRE market growth</a:t>
            </a:r>
            <a:r>
              <a:rPr lang="en-US" baseline="0" dirty="0" smtClean="0"/>
              <a:t> is flat or -1%. Another milestone was over 100,000 patients treated with XGEVA by 2013. However, the brand team plan anticipated about a 30% growth in SRE market and now CfOR and GHE are working to help provide a better understanding of the proportion of bone </a:t>
            </a:r>
            <a:r>
              <a:rPr lang="en-US" baseline="0" dirty="0" err="1" smtClean="0"/>
              <a:t>mets</a:t>
            </a:r>
            <a:r>
              <a:rPr lang="en-US" baseline="0" dirty="0" smtClean="0"/>
              <a:t> patients that remain untreated. To better understand the drivers and barriers of prescribing bone modifying agents to prevent skeletal complications.</a:t>
            </a:r>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Amgen Corporate Template</a:t>
            </a:r>
            <a:endParaRPr lang="en-US">
              <a:solidFill>
                <a:prstClr val="black"/>
              </a:solidFill>
            </a:endParaRPr>
          </a:p>
        </p:txBody>
      </p:sp>
      <p:sp>
        <p:nvSpPr>
          <p:cNvPr id="5" name="Slide Number Placeholder 4"/>
          <p:cNvSpPr>
            <a:spLocks noGrp="1"/>
          </p:cNvSpPr>
          <p:nvPr>
            <p:ph type="sldNum" sz="quarter" idx="11"/>
          </p:nvPr>
        </p:nvSpPr>
        <p:spPr/>
        <p:txBody>
          <a:bodyPr/>
          <a:lstStyle/>
          <a:p>
            <a:fld id="{0556CBC9-EC64-43A8-8390-4D85FF9876BB}" type="slidenum">
              <a:rPr lang="en-US" smtClean="0">
                <a:solidFill>
                  <a:prstClr val="black"/>
                </a:solidFill>
              </a:rPr>
              <a:pPr/>
              <a:t>56</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25</a:t>
            </a:fld>
            <a:endParaRPr lang="en-US"/>
          </a:p>
        </p:txBody>
      </p:sp>
    </p:spTree>
    <p:extLst>
      <p:ext uri="{BB962C8B-B14F-4D97-AF65-F5344CB8AC3E}">
        <p14:creationId xmlns:p14="http://schemas.microsoft.com/office/powerpoint/2010/main" val="34971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EE1B60-73B3-4BD3-A880-958790BFED25}" type="slidenum">
              <a:rPr lang="en-US">
                <a:solidFill>
                  <a:prstClr val="black"/>
                </a:solidFill>
              </a:rPr>
              <a:pPr/>
              <a:t>57</a:t>
            </a:fld>
            <a:endParaRPr lang="en-US">
              <a:solidFill>
                <a:prstClr val="black"/>
              </a:solidFill>
            </a:endParaRPr>
          </a:p>
        </p:txBody>
      </p:sp>
      <p:sp>
        <p:nvSpPr>
          <p:cNvPr id="724994" name="Rectangle 2"/>
          <p:cNvSpPr>
            <a:spLocks noGrp="1" noRot="1" noChangeAspect="1" noChangeArrowheads="1" noTextEdit="1"/>
          </p:cNvSpPr>
          <p:nvPr>
            <p:ph type="sldImg"/>
          </p:nvPr>
        </p:nvSpPr>
        <p:spPr>
          <a:ln/>
        </p:spPr>
      </p:sp>
      <p:sp>
        <p:nvSpPr>
          <p:cNvPr id="724995" name="Rectangle 3"/>
          <p:cNvSpPr>
            <a:spLocks noGrp="1" noChangeArrowheads="1"/>
          </p:cNvSpPr>
          <p:nvPr>
            <p:ph type="body" idx="1"/>
          </p:nvPr>
        </p:nvSpPr>
        <p:spPr/>
        <p:txBody>
          <a:bodyPr/>
          <a:lstStyle/>
          <a:p>
            <a:pPr marL="171416" indent="-171416" defTabSz="914218">
              <a:defRPr/>
            </a:pPr>
            <a:r>
              <a:rPr lang="en-GB" dirty="0" smtClean="0">
                <a:latin typeface="Arial" charset="0"/>
                <a:ea typeface="msgothic" charset="0"/>
                <a:cs typeface="msgothic" charset="0"/>
              </a:rPr>
              <a:t>Forest plots of relative risk (RR) estimates for risk reduction associated with risk-reducing </a:t>
            </a:r>
            <a:r>
              <a:rPr lang="en-GB" dirty="0" err="1" smtClean="0">
                <a:latin typeface="Arial" charset="0"/>
                <a:ea typeface="msgothic" charset="0"/>
                <a:cs typeface="msgothic" charset="0"/>
              </a:rPr>
              <a:t>salpingo-oophorectomy</a:t>
            </a:r>
            <a:r>
              <a:rPr lang="en-GB" dirty="0" smtClean="0">
                <a:latin typeface="Arial" charset="0"/>
                <a:ea typeface="msgothic" charset="0"/>
                <a:cs typeface="msgothic" charset="0"/>
              </a:rPr>
              <a:t> (RRSO). A) Ovarian cancer risk reduction in BRCA1/2 mutation carriers. B) Breast cancer risk reduction in BRCA1/2 mutation carriers. C) Breast cancer risk reduction in BRCA1 mutation carriers. D) Breast cancer risk reduction in BRCA2 mutation carriers. The box sizes reflect the relative sample sizes of the individual studies; horizontal lines represent 95% confidence intervals (CIs). Diamonds represent the pooled point estimate and 95% confidence intervals. Vertical dashed lines represent the pooled relative risk estimate. Estimates less than a value of 1.0 suggest a </a:t>
            </a:r>
            <a:r>
              <a:rPr lang="en-GB" dirty="0" err="1" smtClean="0">
                <a:latin typeface="Arial" charset="0"/>
                <a:ea typeface="msgothic" charset="0"/>
                <a:cs typeface="msgothic" charset="0"/>
              </a:rPr>
              <a:t>favorable</a:t>
            </a:r>
            <a:r>
              <a:rPr lang="en-GB" dirty="0" smtClean="0">
                <a:latin typeface="Arial" charset="0"/>
                <a:ea typeface="msgothic" charset="0"/>
                <a:cs typeface="msgothic" charset="0"/>
              </a:rPr>
              <a:t> reduction in cancer risk associated with RRSO.</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144463"/>
            <a:ext cx="5572125" cy="4178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64323" y="8817947"/>
            <a:ext cx="3031816" cy="464185"/>
          </a:xfrm>
          <a:prstGeom prst="rect">
            <a:avLst/>
          </a:prstGeom>
        </p:spPr>
        <p:txBody>
          <a:bodyPr lIns="90166" tIns="45083" rIns="90166" bIns="45083"/>
          <a:lstStyle/>
          <a:p>
            <a:fld id="{7F891BF8-FDBE-49BD-94B1-17FA37CC334D}" type="slidenum">
              <a:rPr lang="en-US" smtClean="0">
                <a:solidFill>
                  <a:prstClr val="black"/>
                </a:solidFill>
              </a:rPr>
              <a:pPr/>
              <a:t>60</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63989" y="8818563"/>
            <a:ext cx="3032125" cy="463550"/>
          </a:xfrm>
          <a:prstGeom prst="rect">
            <a:avLst/>
          </a:prstGeom>
          <a:ln/>
        </p:spPr>
        <p:txBody>
          <a:bodyPr lIns="91431" tIns="45716" rIns="91431" bIns="45716"/>
          <a:lstStyle/>
          <a:p>
            <a:fld id="{13B6D283-EE77-4F5A-BB4B-A4A11FB83C7B}" type="slidenum">
              <a:rPr lang="en-US"/>
              <a:pPr/>
              <a:t>61</a:t>
            </a:fld>
            <a:endParaRPr lang="en-US"/>
          </a:p>
        </p:txBody>
      </p:sp>
      <p:sp>
        <p:nvSpPr>
          <p:cNvPr id="109570" name="Rectangle 2"/>
          <p:cNvSpPr>
            <a:spLocks noGrp="1" noRot="1" noChangeAspect="1" noChangeArrowheads="1" noTextEdit="1"/>
          </p:cNvSpPr>
          <p:nvPr>
            <p:ph type="sldImg"/>
          </p:nvPr>
        </p:nvSpPr>
        <p:spPr>
          <a:xfrm>
            <a:off x="1179513" y="696913"/>
            <a:ext cx="4643437" cy="3481387"/>
          </a:xfrm>
          <a:ln/>
        </p:spPr>
      </p:sp>
      <p:sp>
        <p:nvSpPr>
          <p:cNvPr id="109571" name="Rectangle 3"/>
          <p:cNvSpPr>
            <a:spLocks noGrp="1" noChangeArrowheads="1"/>
          </p:cNvSpPr>
          <p:nvPr>
            <p:ph type="body" idx="1"/>
          </p:nvPr>
        </p:nvSpPr>
        <p:spPr>
          <a:xfrm>
            <a:off x="700090" y="4410592"/>
            <a:ext cx="5597525" cy="4176950"/>
          </a:xfrm>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63</a:t>
            </a:fld>
            <a:endParaRPr lang="en-US"/>
          </a:p>
        </p:txBody>
      </p:sp>
    </p:spTree>
    <p:extLst>
      <p:ext uri="{BB962C8B-B14F-4D97-AF65-F5344CB8AC3E}">
        <p14:creationId xmlns:p14="http://schemas.microsoft.com/office/powerpoint/2010/main" val="1158306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0311">
              <a:defRPr/>
            </a:pPr>
            <a:r>
              <a:rPr lang="en-US" sz="1600" dirty="0"/>
              <a:t>To </a:t>
            </a:r>
            <a:r>
              <a:rPr lang="en-US" sz="1600" dirty="0" err="1"/>
              <a:t>condem</a:t>
            </a:r>
            <a:r>
              <a:rPr lang="en-US" sz="1600"/>
              <a:t> the Nazi atrocities and to convict the Nazi doctors </a:t>
            </a:r>
          </a:p>
          <a:p>
            <a:endParaRPr lang="en-US"/>
          </a:p>
        </p:txBody>
      </p:sp>
      <p:sp>
        <p:nvSpPr>
          <p:cNvPr id="4" name="Slide Number Placeholder 3"/>
          <p:cNvSpPr>
            <a:spLocks noGrp="1"/>
          </p:cNvSpPr>
          <p:nvPr>
            <p:ph type="sldNum" sz="quarter" idx="10"/>
          </p:nvPr>
        </p:nvSpPr>
        <p:spPr/>
        <p:txBody>
          <a:bodyPr/>
          <a:lstStyle/>
          <a:p>
            <a:fld id="{693CA083-6930-4C40-B63A-4FD8B27DEC55}" type="slidenum">
              <a:rPr lang="en-US" smtClean="0"/>
              <a:t>27</a:t>
            </a:fld>
            <a:endParaRPr lang="en-US"/>
          </a:p>
        </p:txBody>
      </p:sp>
    </p:spTree>
    <p:extLst>
      <p:ext uri="{BB962C8B-B14F-4D97-AF65-F5344CB8AC3E}">
        <p14:creationId xmlns:p14="http://schemas.microsoft.com/office/powerpoint/2010/main" val="76198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Amgen Corporate Template</a:t>
            </a:r>
            <a:endParaRPr lang="en-US">
              <a:solidFill>
                <a:prstClr val="black"/>
              </a:solidFill>
            </a:endParaRPr>
          </a:p>
        </p:txBody>
      </p:sp>
      <p:sp>
        <p:nvSpPr>
          <p:cNvPr id="5" name="Slide Number Placeholder 4"/>
          <p:cNvSpPr>
            <a:spLocks noGrp="1"/>
          </p:cNvSpPr>
          <p:nvPr>
            <p:ph type="sldNum" sz="quarter" idx="11"/>
          </p:nvPr>
        </p:nvSpPr>
        <p:spPr/>
        <p:txBody>
          <a:bodyPr/>
          <a:lstStyle/>
          <a:p>
            <a:fld id="{0556CBC9-EC64-43A8-8390-4D85FF9876BB}"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Amgen Corporate Template</a:t>
            </a:r>
            <a:endParaRPr lang="en-US">
              <a:solidFill>
                <a:prstClr val="black"/>
              </a:solidFill>
            </a:endParaRPr>
          </a:p>
        </p:txBody>
      </p:sp>
      <p:sp>
        <p:nvSpPr>
          <p:cNvPr id="5" name="Slide Number Placeholder 4"/>
          <p:cNvSpPr>
            <a:spLocks noGrp="1"/>
          </p:cNvSpPr>
          <p:nvPr>
            <p:ph type="sldNum" sz="quarter" idx="11"/>
          </p:nvPr>
        </p:nvSpPr>
        <p:spPr/>
        <p:txBody>
          <a:bodyPr/>
          <a:lstStyle/>
          <a:p>
            <a:fld id="{0556CBC9-EC64-43A8-8390-4D85FF9876BB}"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Amgen Corporate Template</a:t>
            </a:r>
            <a:endParaRPr lang="en-US">
              <a:solidFill>
                <a:prstClr val="black"/>
              </a:solidFill>
            </a:endParaRPr>
          </a:p>
        </p:txBody>
      </p:sp>
      <p:sp>
        <p:nvSpPr>
          <p:cNvPr id="5" name="Slide Number Placeholder 4"/>
          <p:cNvSpPr>
            <a:spLocks noGrp="1"/>
          </p:cNvSpPr>
          <p:nvPr>
            <p:ph type="sldNum" sz="quarter" idx="11"/>
          </p:nvPr>
        </p:nvSpPr>
        <p:spPr/>
        <p:txBody>
          <a:bodyPr/>
          <a:lstStyle/>
          <a:p>
            <a:fld id="{0556CBC9-EC64-43A8-8390-4D85FF9876BB}"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Relative to last year, the SRE market growth</a:t>
            </a:r>
            <a:r>
              <a:rPr lang="en-US" baseline="0" dirty="0" smtClean="0"/>
              <a:t> is flat or -1%. Another milestone was over 100,000 patients treated with XGEVA by 2013. However, the brand team plan anticipated about a 30% growth in SRE market and now CfOR and GHE are working to help provide a better understanding of the proportion of bone </a:t>
            </a:r>
            <a:r>
              <a:rPr lang="en-US" baseline="0" dirty="0" err="1" smtClean="0"/>
              <a:t>mets</a:t>
            </a:r>
            <a:r>
              <a:rPr lang="en-US" baseline="0" dirty="0" smtClean="0"/>
              <a:t> patients that remain untreated. To better understand the drivers and barriers of prescribing bone modifying agents to prevent skeletal complications.</a:t>
            </a:r>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Amgen Corporate Template</a:t>
            </a:r>
            <a:endParaRPr lang="en-US">
              <a:solidFill>
                <a:prstClr val="black"/>
              </a:solidFill>
            </a:endParaRPr>
          </a:p>
        </p:txBody>
      </p:sp>
      <p:sp>
        <p:nvSpPr>
          <p:cNvPr id="5" name="Slide Number Placeholder 4"/>
          <p:cNvSpPr>
            <a:spLocks noGrp="1"/>
          </p:cNvSpPr>
          <p:nvPr>
            <p:ph type="sldNum" sz="quarter" idx="11"/>
          </p:nvPr>
        </p:nvSpPr>
        <p:spPr/>
        <p:txBody>
          <a:bodyPr/>
          <a:lstStyle/>
          <a:p>
            <a:fld id="{0556CBC9-EC64-43A8-8390-4D85FF9876BB}"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13,000+</a:t>
            </a:r>
            <a:r>
              <a:rPr lang="en-US" baseline="0" dirty="0" smtClean="0"/>
              <a:t> BRCA</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44</a:t>
            </a:fld>
            <a:endParaRPr lang="en-US"/>
          </a:p>
        </p:txBody>
      </p:sp>
    </p:spTree>
    <p:extLst>
      <p:ext uri="{BB962C8B-B14F-4D97-AF65-F5344CB8AC3E}">
        <p14:creationId xmlns:p14="http://schemas.microsoft.com/office/powerpoint/2010/main" val="2997625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E14E5-9524-49F0-9B14-1C9B35A0E9B2}" type="slidenum">
              <a:rPr lang="en-US">
                <a:solidFill>
                  <a:prstClr val="black"/>
                </a:solidFill>
              </a:rPr>
              <a:pPr/>
              <a:t>45</a:t>
            </a:fld>
            <a:endParaRPr lang="en-US">
              <a:solidFill>
                <a:prstClr val="black"/>
              </a:solidFill>
            </a:endParaRPr>
          </a:p>
        </p:txBody>
      </p:sp>
      <p:sp>
        <p:nvSpPr>
          <p:cNvPr id="582658" name="Rectangle 2"/>
          <p:cNvSpPr>
            <a:spLocks noGrp="1" noRot="1" noChangeAspect="1" noChangeArrowheads="1" noTextEdit="1"/>
          </p:cNvSpPr>
          <p:nvPr>
            <p:ph type="sldImg"/>
          </p:nvPr>
        </p:nvSpPr>
        <p:spPr>
          <a:xfrm>
            <a:off x="1177925" y="696913"/>
            <a:ext cx="4641850" cy="3481387"/>
          </a:xfrm>
          <a:ln/>
        </p:spPr>
      </p:sp>
      <p:sp>
        <p:nvSpPr>
          <p:cNvPr id="582659" name="Rectangle 3"/>
          <p:cNvSpPr>
            <a:spLocks noGrp="1" noChangeArrowheads="1"/>
          </p:cNvSpPr>
          <p:nvPr>
            <p:ph type="body" idx="1"/>
          </p:nvPr>
        </p:nvSpPr>
        <p:spPr>
          <a:xfrm>
            <a:off x="698489" y="4408800"/>
            <a:ext cx="5600723" cy="4178942"/>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443394" name="Rectangle 2"/>
          <p:cNvSpPr>
            <a:spLocks noChangeArrowheads="1"/>
          </p:cNvSpPr>
          <p:nvPr/>
        </p:nvSpPr>
        <p:spPr bwMode="white">
          <a:xfrm>
            <a:off x="0" y="0"/>
            <a:ext cx="9144000" cy="6858000"/>
          </a:xfrm>
          <a:prstGeom prst="rect">
            <a:avLst/>
          </a:prstGeom>
          <a:solidFill>
            <a:srgbClr val="1E60A2"/>
          </a:solidFill>
          <a:ln w="9525">
            <a:noFill/>
            <a:miter lim="800000"/>
            <a:headEnd/>
            <a:tailEnd/>
          </a:ln>
          <a:effectLst/>
        </p:spPr>
        <p:txBody>
          <a:bodyPr wrap="none" anchor="ctr"/>
          <a:lstStyle/>
          <a:p>
            <a:pPr algn="ctr" eaLnBrk="0" fontAlgn="base" hangingPunct="0">
              <a:spcBef>
                <a:spcPct val="0"/>
              </a:spcBef>
              <a:spcAft>
                <a:spcPct val="0"/>
              </a:spcAft>
            </a:pPr>
            <a:endParaRPr lang="en-US" sz="4000" i="1">
              <a:solidFill>
                <a:srgbClr val="FFFFFF"/>
              </a:solidFill>
              <a:effectLst>
                <a:outerShdw blurRad="38100" dist="38100" dir="2700000" algn="tl">
                  <a:srgbClr val="000000">
                    <a:alpha val="43137"/>
                  </a:srgbClr>
                </a:outerShdw>
              </a:effectLst>
              <a:latin typeface="Times New Roman" charset="0"/>
            </a:endParaRPr>
          </a:p>
        </p:txBody>
      </p:sp>
      <p:sp>
        <p:nvSpPr>
          <p:cNvPr id="443395" name="Rectangle 3"/>
          <p:cNvSpPr>
            <a:spLocks noChangeArrowheads="1"/>
          </p:cNvSpPr>
          <p:nvPr/>
        </p:nvSpPr>
        <p:spPr bwMode="white">
          <a:xfrm>
            <a:off x="0" y="5410200"/>
            <a:ext cx="9144000" cy="1447800"/>
          </a:xfrm>
          <a:prstGeom prst="rect">
            <a:avLst/>
          </a:prstGeom>
          <a:solidFill>
            <a:srgbClr val="092869"/>
          </a:solidFill>
          <a:ln w="9525">
            <a:noFill/>
            <a:miter lim="800000"/>
            <a:headEnd/>
            <a:tailEnd/>
          </a:ln>
          <a:effectLst/>
        </p:spPr>
        <p:txBody>
          <a:bodyPr wrap="none" anchor="ctr"/>
          <a:lstStyle/>
          <a:p>
            <a:pPr algn="ctr" eaLnBrk="0" fontAlgn="base" hangingPunct="0">
              <a:spcBef>
                <a:spcPct val="0"/>
              </a:spcBef>
              <a:spcAft>
                <a:spcPct val="0"/>
              </a:spcAft>
            </a:pPr>
            <a:endParaRPr lang="en-US" sz="4000" i="1">
              <a:solidFill>
                <a:srgbClr val="FFFFFF"/>
              </a:solidFill>
              <a:effectLst>
                <a:outerShdw blurRad="38100" dist="38100" dir="2700000" algn="tl">
                  <a:srgbClr val="000000">
                    <a:alpha val="43137"/>
                  </a:srgbClr>
                </a:outerShdw>
              </a:effectLst>
              <a:latin typeface="Times New Roman" charset="0"/>
            </a:endParaRPr>
          </a:p>
        </p:txBody>
      </p:sp>
      <p:sp>
        <p:nvSpPr>
          <p:cNvPr id="443396" name="Rectangle 4"/>
          <p:cNvSpPr>
            <a:spLocks noGrp="1" noChangeArrowheads="1"/>
          </p:cNvSpPr>
          <p:nvPr>
            <p:ph type="subTitle" idx="1"/>
          </p:nvPr>
        </p:nvSpPr>
        <p:spPr>
          <a:xfrm>
            <a:off x="838200" y="3817938"/>
            <a:ext cx="8137525" cy="1493837"/>
          </a:xfrm>
        </p:spPr>
        <p:txBody>
          <a:bodyPr/>
          <a:lstStyle>
            <a:lvl1pPr marL="0" indent="0">
              <a:spcBef>
                <a:spcPct val="10000"/>
              </a:spcBef>
              <a:buFontTx/>
              <a:buNone/>
              <a:defRPr sz="2800">
                <a:solidFill>
                  <a:schemeClr val="accent2"/>
                </a:solidFill>
              </a:defRPr>
            </a:lvl1pPr>
          </a:lstStyle>
          <a:p>
            <a:r>
              <a:rPr lang="en-US"/>
              <a:t>Click to edit Master subtitle style</a:t>
            </a:r>
          </a:p>
        </p:txBody>
      </p:sp>
      <p:sp>
        <p:nvSpPr>
          <p:cNvPr id="443397" name="Rectangle 5"/>
          <p:cNvSpPr>
            <a:spLocks noGrp="1" noChangeArrowheads="1"/>
          </p:cNvSpPr>
          <p:nvPr>
            <p:ph type="ctrTitle"/>
          </p:nvPr>
        </p:nvSpPr>
        <p:spPr>
          <a:xfrm>
            <a:off x="838200" y="1536700"/>
            <a:ext cx="8229600" cy="2028825"/>
          </a:xfrm>
        </p:spPr>
        <p:txBody>
          <a:bodyPr/>
          <a:lstStyle>
            <a:lvl1pPr>
              <a:defRPr sz="4400">
                <a:solidFill>
                  <a:schemeClr val="bg1"/>
                </a:solidFill>
              </a:defRPr>
            </a:lvl1pPr>
          </a:lstStyle>
          <a:p>
            <a:r>
              <a:rPr lang="en-US"/>
              <a:t>Click to edit Master title style</a:t>
            </a:r>
          </a:p>
        </p:txBody>
      </p:sp>
      <p:sp>
        <p:nvSpPr>
          <p:cNvPr id="443398" name="Rectangle 6"/>
          <p:cNvSpPr>
            <a:spLocks noChangeArrowheads="1"/>
          </p:cNvSpPr>
          <p:nvPr/>
        </p:nvSpPr>
        <p:spPr bwMode="white">
          <a:xfrm>
            <a:off x="0" y="0"/>
            <a:ext cx="9144000" cy="1447800"/>
          </a:xfrm>
          <a:prstGeom prst="rect">
            <a:avLst/>
          </a:prstGeom>
          <a:solidFill>
            <a:srgbClr val="092869"/>
          </a:solidFill>
          <a:ln w="9525">
            <a:noFill/>
            <a:miter lim="800000"/>
            <a:headEnd/>
            <a:tailEnd/>
          </a:ln>
          <a:effectLst/>
        </p:spPr>
        <p:txBody>
          <a:bodyPr wrap="none" anchor="ctr"/>
          <a:lstStyle/>
          <a:p>
            <a:pPr algn="ctr" eaLnBrk="0" fontAlgn="base" hangingPunct="0">
              <a:spcBef>
                <a:spcPct val="0"/>
              </a:spcBef>
              <a:spcAft>
                <a:spcPct val="0"/>
              </a:spcAft>
            </a:pPr>
            <a:endParaRPr lang="en-US" sz="4000" i="1">
              <a:solidFill>
                <a:srgbClr val="FFFFFF"/>
              </a:solidFill>
              <a:effectLst>
                <a:outerShdw blurRad="38100" dist="38100" dir="2700000" algn="tl">
                  <a:srgbClr val="000000">
                    <a:alpha val="43137"/>
                  </a:srgbClr>
                </a:outerShdw>
              </a:effectLst>
              <a:latin typeface="Times New Roman" charset="0"/>
            </a:endParaRPr>
          </a:p>
        </p:txBody>
      </p:sp>
    </p:spTree>
    <p:extLst>
      <p:ext uri="{BB962C8B-B14F-4D97-AF65-F5344CB8AC3E}">
        <p14:creationId xmlns:p14="http://schemas.microsoft.com/office/powerpoint/2010/main" val="444649954"/>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982963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837251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524000"/>
            <a:ext cx="3810000" cy="4572000"/>
          </a:xfrm>
        </p:spPr>
        <p:txBody>
          <a:bodyPr/>
          <a:lstStyle/>
          <a:p>
            <a:endParaRPr lang="en-US"/>
          </a:p>
        </p:txBody>
      </p:sp>
    </p:spTree>
    <p:extLst>
      <p:ext uri="{BB962C8B-B14F-4D97-AF65-F5344CB8AC3E}">
        <p14:creationId xmlns:p14="http://schemas.microsoft.com/office/powerpoint/2010/main" val="1052551304"/>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71538" y="192088"/>
            <a:ext cx="8162925" cy="5903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7"/>
          <p:cNvSpPr>
            <a:spLocks noGrp="1" noChangeArrowheads="1"/>
          </p:cNvSpPr>
          <p:nvPr>
            <p:ph type="dt" sz="half" idx="10"/>
          </p:nvPr>
        </p:nvSpPr>
        <p:spPr>
          <a:xfrm>
            <a:off x="1152525" y="6286500"/>
            <a:ext cx="1905000" cy="457200"/>
          </a:xfrm>
          <a:prstGeom prst="rect">
            <a:avLst/>
          </a:prstGeom>
        </p:spPr>
        <p:txBody>
          <a:bodyPr/>
          <a:lstStyle>
            <a:lvl1pPr>
              <a:defRPr/>
            </a:lvl1pPr>
          </a:lstStyle>
          <a:p>
            <a:pPr>
              <a:defRPr/>
            </a:pPr>
            <a:endParaRPr lang="en-US"/>
          </a:p>
        </p:txBody>
      </p:sp>
      <p:sp>
        <p:nvSpPr>
          <p:cNvPr id="4" name="Rectangle 68"/>
          <p:cNvSpPr>
            <a:spLocks noGrp="1" noChangeArrowheads="1"/>
          </p:cNvSpPr>
          <p:nvPr>
            <p:ph type="ftr" sz="quarter" idx="11"/>
          </p:nvPr>
        </p:nvSpPr>
        <p:spPr>
          <a:xfrm>
            <a:off x="3590925" y="6286500"/>
            <a:ext cx="2895600" cy="457200"/>
          </a:xfrm>
          <a:prstGeom prst="rect">
            <a:avLst/>
          </a:prstGeom>
        </p:spPr>
        <p:txBody>
          <a:bodyPr/>
          <a:lstStyle>
            <a:lvl1pPr>
              <a:defRPr/>
            </a:lvl1pPr>
          </a:lstStyle>
          <a:p>
            <a:pPr>
              <a:defRPr/>
            </a:pPr>
            <a:endParaRPr lang="en-US"/>
          </a:p>
        </p:txBody>
      </p:sp>
      <p:sp>
        <p:nvSpPr>
          <p:cNvPr id="5" name="Rectangle 69"/>
          <p:cNvSpPr>
            <a:spLocks noGrp="1" noChangeArrowheads="1"/>
          </p:cNvSpPr>
          <p:nvPr>
            <p:ph type="sldNum" sz="quarter" idx="12"/>
          </p:nvPr>
        </p:nvSpPr>
        <p:spPr>
          <a:xfrm>
            <a:off x="7019925" y="6286500"/>
            <a:ext cx="1905000" cy="457200"/>
          </a:xfrm>
          <a:prstGeom prst="rect">
            <a:avLst/>
          </a:prstGeom>
        </p:spPr>
        <p:txBody>
          <a:bodyPr/>
          <a:lstStyle>
            <a:lvl1pPr>
              <a:defRPr/>
            </a:lvl1pPr>
          </a:lstStyle>
          <a:p>
            <a:pPr>
              <a:defRPr/>
            </a:pPr>
            <a:fld id="{E7222DDA-8297-4DE7-9EE7-CECF53A9F0A8}" type="slidenum">
              <a:rPr lang="en-US"/>
              <a:pPr>
                <a:defRPr/>
              </a:pPr>
              <a:t>‹#›</a:t>
            </a:fld>
            <a:endParaRPr lang="en-US"/>
          </a:p>
        </p:txBody>
      </p:sp>
    </p:spTree>
    <p:extLst>
      <p:ext uri="{BB962C8B-B14F-4D97-AF65-F5344CB8AC3E}">
        <p14:creationId xmlns:p14="http://schemas.microsoft.com/office/powerpoint/2010/main" val="361757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443394" name="Rectangle 2"/>
          <p:cNvSpPr>
            <a:spLocks noChangeArrowheads="1"/>
          </p:cNvSpPr>
          <p:nvPr/>
        </p:nvSpPr>
        <p:spPr bwMode="white">
          <a:xfrm>
            <a:off x="0" y="0"/>
            <a:ext cx="9144000" cy="6858000"/>
          </a:xfrm>
          <a:prstGeom prst="rect">
            <a:avLst/>
          </a:prstGeom>
          <a:solidFill>
            <a:srgbClr val="1E60A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0" i="1" smtClean="0">
              <a:solidFill>
                <a:srgbClr val="FFFFFF"/>
              </a:solidFill>
              <a:effectLst>
                <a:outerShdw blurRad="38100" dist="38100" dir="2700000" algn="tl">
                  <a:srgbClr val="000000">
                    <a:alpha val="43137"/>
                  </a:srgbClr>
                </a:outerShdw>
              </a:effectLst>
              <a:latin typeface="Times New Roman" charset="0"/>
            </a:endParaRPr>
          </a:p>
        </p:txBody>
      </p:sp>
      <p:sp>
        <p:nvSpPr>
          <p:cNvPr id="443395" name="Rectangle 3"/>
          <p:cNvSpPr>
            <a:spLocks noChangeArrowheads="1"/>
          </p:cNvSpPr>
          <p:nvPr/>
        </p:nvSpPr>
        <p:spPr bwMode="white">
          <a:xfrm>
            <a:off x="0" y="5410200"/>
            <a:ext cx="9144000" cy="1447800"/>
          </a:xfrm>
          <a:prstGeom prst="rect">
            <a:avLst/>
          </a:prstGeom>
          <a:solidFill>
            <a:srgbClr val="09286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0" i="1" smtClean="0">
              <a:solidFill>
                <a:srgbClr val="FFFFFF"/>
              </a:solidFill>
              <a:effectLst>
                <a:outerShdw blurRad="38100" dist="38100" dir="2700000" algn="tl">
                  <a:srgbClr val="000000">
                    <a:alpha val="43137"/>
                  </a:srgbClr>
                </a:outerShdw>
              </a:effectLst>
              <a:latin typeface="Times New Roman" charset="0"/>
            </a:endParaRPr>
          </a:p>
        </p:txBody>
      </p:sp>
      <p:sp>
        <p:nvSpPr>
          <p:cNvPr id="443396" name="Rectangle 4"/>
          <p:cNvSpPr>
            <a:spLocks noGrp="1" noChangeArrowheads="1"/>
          </p:cNvSpPr>
          <p:nvPr>
            <p:ph type="subTitle" idx="1"/>
          </p:nvPr>
        </p:nvSpPr>
        <p:spPr>
          <a:xfrm>
            <a:off x="838200" y="3817938"/>
            <a:ext cx="8137525" cy="1493837"/>
          </a:xfrm>
        </p:spPr>
        <p:txBody>
          <a:bodyPr/>
          <a:lstStyle>
            <a:lvl1pPr marL="0" indent="0">
              <a:spcBef>
                <a:spcPct val="10000"/>
              </a:spcBef>
              <a:buFontTx/>
              <a:buNone/>
              <a:defRPr sz="2800">
                <a:solidFill>
                  <a:schemeClr val="accent2"/>
                </a:solidFill>
              </a:defRPr>
            </a:lvl1pPr>
          </a:lstStyle>
          <a:p>
            <a:pPr lvl="0"/>
            <a:r>
              <a:rPr lang="en-US" noProof="0" smtClean="0"/>
              <a:t>Click to edit Master subtitle style</a:t>
            </a:r>
          </a:p>
        </p:txBody>
      </p:sp>
      <p:sp>
        <p:nvSpPr>
          <p:cNvPr id="443397" name="Rectangle 5"/>
          <p:cNvSpPr>
            <a:spLocks noGrp="1" noChangeArrowheads="1"/>
          </p:cNvSpPr>
          <p:nvPr>
            <p:ph type="ctrTitle"/>
          </p:nvPr>
        </p:nvSpPr>
        <p:spPr>
          <a:xfrm>
            <a:off x="838200" y="1536700"/>
            <a:ext cx="8229600" cy="2028825"/>
          </a:xfrm>
          <a:extLst>
            <a:ext uri="{AF507438-7753-43E0-B8FC-AC1667EBCBE1}">
              <a14:hiddenEffects xmlns:a14="http://schemas.microsoft.com/office/drawing/2010/main">
                <a:effectLst>
                  <a:outerShdw dist="28398" dir="1593903" algn="ctr" rotWithShape="0">
                    <a:srgbClr val="F8F8F8">
                      <a:alpha val="50000"/>
                    </a:srgbClr>
                  </a:outerShdw>
                </a:effectLst>
              </a14:hiddenEffects>
            </a:ext>
          </a:extLst>
        </p:spPr>
        <p:txBody>
          <a:bodyPr/>
          <a:lstStyle>
            <a:lvl1pPr>
              <a:defRPr sz="4400">
                <a:solidFill>
                  <a:schemeClr val="bg1"/>
                </a:solidFill>
              </a:defRPr>
            </a:lvl1pPr>
          </a:lstStyle>
          <a:p>
            <a:pPr lvl="0"/>
            <a:r>
              <a:rPr lang="en-US" noProof="0" smtClean="0"/>
              <a:t>Click to edit Master title style</a:t>
            </a:r>
          </a:p>
        </p:txBody>
      </p:sp>
      <p:sp>
        <p:nvSpPr>
          <p:cNvPr id="443398" name="Rectangle 6"/>
          <p:cNvSpPr>
            <a:spLocks noChangeArrowheads="1"/>
          </p:cNvSpPr>
          <p:nvPr/>
        </p:nvSpPr>
        <p:spPr bwMode="white">
          <a:xfrm>
            <a:off x="0" y="0"/>
            <a:ext cx="9144000" cy="1447800"/>
          </a:xfrm>
          <a:prstGeom prst="rect">
            <a:avLst/>
          </a:prstGeom>
          <a:solidFill>
            <a:srgbClr val="09286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0" i="1" smtClean="0">
              <a:solidFill>
                <a:srgbClr val="FFFFFF"/>
              </a:solidFill>
              <a:effectLst>
                <a:outerShdw blurRad="38100" dist="38100" dir="2700000" algn="tl">
                  <a:srgbClr val="000000">
                    <a:alpha val="43137"/>
                  </a:srgbClr>
                </a:outerShdw>
              </a:effectLst>
              <a:latin typeface="Times New Roman" charset="0"/>
            </a:endParaRPr>
          </a:p>
        </p:txBody>
      </p:sp>
    </p:spTree>
    <p:extLst>
      <p:ext uri="{BB962C8B-B14F-4D97-AF65-F5344CB8AC3E}">
        <p14:creationId xmlns:p14="http://schemas.microsoft.com/office/powerpoint/2010/main" val="228246398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7086753"/>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55902819"/>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8229714"/>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5602611"/>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988586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5511600"/>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09637"/>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7476328"/>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3519001"/>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7081532"/>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925900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524000"/>
            <a:ext cx="3810000" cy="4572000"/>
          </a:xfrm>
        </p:spPr>
        <p:txBody>
          <a:bodyPr/>
          <a:lstStyle/>
          <a:p>
            <a:endParaRPr lang="en-US"/>
          </a:p>
        </p:txBody>
      </p:sp>
    </p:spTree>
    <p:extLst>
      <p:ext uri="{BB962C8B-B14F-4D97-AF65-F5344CB8AC3E}">
        <p14:creationId xmlns:p14="http://schemas.microsoft.com/office/powerpoint/2010/main" val="171062147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4864551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558231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1272476"/>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91676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79025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015367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930378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2370" name="Rectangle 2"/>
          <p:cNvSpPr>
            <a:spLocks noChangeArrowheads="1"/>
          </p:cNvSpPr>
          <p:nvPr/>
        </p:nvSpPr>
        <p:spPr bwMode="white">
          <a:xfrm>
            <a:off x="3175" y="0"/>
            <a:ext cx="9140825" cy="6858000"/>
          </a:xfrm>
          <a:prstGeom prst="rect">
            <a:avLst/>
          </a:prstGeom>
          <a:solidFill>
            <a:srgbClr val="1E60A2"/>
          </a:solidFill>
          <a:ln w="9525">
            <a:noFill/>
            <a:miter lim="800000"/>
            <a:headEnd/>
            <a:tailEnd/>
          </a:ln>
          <a:effectLst/>
        </p:spPr>
        <p:txBody>
          <a:bodyPr wrap="none" anchor="ctr"/>
          <a:lstStyle/>
          <a:p>
            <a:pPr algn="ctr" eaLnBrk="0" fontAlgn="base" hangingPunct="0">
              <a:spcBef>
                <a:spcPct val="0"/>
              </a:spcBef>
              <a:spcAft>
                <a:spcPct val="0"/>
              </a:spcAft>
            </a:pPr>
            <a:endParaRPr lang="en-US" sz="4000" i="1">
              <a:solidFill>
                <a:srgbClr val="FFFFFF"/>
              </a:solidFill>
              <a:effectLst>
                <a:outerShdw blurRad="38100" dist="38100" dir="2700000" algn="tl">
                  <a:srgbClr val="000000">
                    <a:alpha val="43137"/>
                  </a:srgbClr>
                </a:outerShdw>
              </a:effectLst>
              <a:latin typeface="Times New Roman" charset="0"/>
            </a:endParaRPr>
          </a:p>
        </p:txBody>
      </p:sp>
      <p:sp>
        <p:nvSpPr>
          <p:cNvPr id="442371" name="Rectangle 3"/>
          <p:cNvSpPr>
            <a:spLocks noChangeArrowheads="1"/>
          </p:cNvSpPr>
          <p:nvPr/>
        </p:nvSpPr>
        <p:spPr bwMode="white">
          <a:xfrm>
            <a:off x="0" y="0"/>
            <a:ext cx="9144000" cy="1143000"/>
          </a:xfrm>
          <a:prstGeom prst="rect">
            <a:avLst/>
          </a:prstGeom>
          <a:solidFill>
            <a:srgbClr val="092869"/>
          </a:solidFill>
          <a:ln w="9525">
            <a:noFill/>
            <a:miter lim="800000"/>
            <a:headEnd/>
            <a:tailEnd/>
          </a:ln>
          <a:effectLst/>
        </p:spPr>
        <p:txBody>
          <a:bodyPr wrap="none" anchor="ctr"/>
          <a:lstStyle/>
          <a:p>
            <a:pPr algn="ctr" eaLnBrk="0" fontAlgn="base" hangingPunct="0">
              <a:spcBef>
                <a:spcPct val="0"/>
              </a:spcBef>
              <a:spcAft>
                <a:spcPct val="0"/>
              </a:spcAft>
            </a:pPr>
            <a:endParaRPr lang="en-US" sz="4000" i="1">
              <a:solidFill>
                <a:srgbClr val="FFFFFF"/>
              </a:solidFill>
              <a:effectLst>
                <a:outerShdw blurRad="38100" dist="38100" dir="2700000" algn="tl">
                  <a:srgbClr val="000000">
                    <a:alpha val="43137"/>
                  </a:srgbClr>
                </a:outerShdw>
              </a:effectLst>
              <a:latin typeface="Times New Roman" charset="0"/>
            </a:endParaRPr>
          </a:p>
        </p:txBody>
      </p:sp>
      <p:sp>
        <p:nvSpPr>
          <p:cNvPr id="442372" name="Rectangle 4"/>
          <p:cNvSpPr>
            <a:spLocks noChangeArrowheads="1"/>
          </p:cNvSpPr>
          <p:nvPr/>
        </p:nvSpPr>
        <p:spPr bwMode="white">
          <a:xfrm>
            <a:off x="0" y="6248400"/>
            <a:ext cx="9144000" cy="609600"/>
          </a:xfrm>
          <a:prstGeom prst="rect">
            <a:avLst/>
          </a:prstGeom>
          <a:solidFill>
            <a:srgbClr val="092869"/>
          </a:solidFill>
          <a:ln w="9525">
            <a:noFill/>
            <a:miter lim="800000"/>
            <a:headEnd/>
            <a:tailEnd/>
          </a:ln>
          <a:effectLst/>
        </p:spPr>
        <p:txBody>
          <a:bodyPr wrap="none" anchor="ctr"/>
          <a:lstStyle/>
          <a:p>
            <a:pPr algn="ctr" eaLnBrk="0" fontAlgn="base" hangingPunct="0">
              <a:spcBef>
                <a:spcPct val="0"/>
              </a:spcBef>
              <a:spcAft>
                <a:spcPct val="0"/>
              </a:spcAft>
            </a:pPr>
            <a:endParaRPr lang="en-US" sz="4000" i="1">
              <a:solidFill>
                <a:srgbClr val="FFFFFF"/>
              </a:solidFill>
              <a:effectLst>
                <a:outerShdw blurRad="38100" dist="38100" dir="2700000" algn="tl">
                  <a:srgbClr val="000000">
                    <a:alpha val="43137"/>
                  </a:srgbClr>
                </a:outerShdw>
              </a:effectLst>
              <a:latin typeface="Times New Roman" charset="0"/>
            </a:endParaRPr>
          </a:p>
        </p:txBody>
      </p:sp>
      <p:sp>
        <p:nvSpPr>
          <p:cNvPr id="442373" name="Rectangle 5"/>
          <p:cNvSpPr>
            <a:spLocks noGrp="1" noChangeArrowheads="1"/>
          </p:cNvSpPr>
          <p:nvPr>
            <p:ph type="body" idx="1"/>
          </p:nvPr>
        </p:nvSpPr>
        <p:spPr bwMode="black">
          <a:xfrm>
            <a:off x="685800" y="1524000"/>
            <a:ext cx="77724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2374" name="Rectangle 6"/>
          <p:cNvSpPr>
            <a:spLocks noGrp="1" noChangeArrowheads="1"/>
          </p:cNvSpPr>
          <p:nvPr>
            <p:ph type="title"/>
          </p:nvPr>
        </p:nvSpPr>
        <p:spPr bwMode="black">
          <a:xfrm>
            <a:off x="685800" y="381000"/>
            <a:ext cx="7772400"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825583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12" r:id="rId13"/>
  </p:sldLayoutIdLst>
  <p:transition>
    <p:wipe dir="r"/>
  </p:transition>
  <p:timing>
    <p:tnLst>
      <p:par>
        <p:cTn id="1" dur="indefinite" restart="never" nodeType="tmRoot"/>
      </p:par>
    </p:tnLst>
  </p:timing>
  <p:txStyles>
    <p:titleStyle>
      <a:lvl1pPr algn="l" rtl="0" fontAlgn="base">
        <a:lnSpc>
          <a:spcPct val="90000"/>
        </a:lnSpc>
        <a:spcBef>
          <a:spcPct val="0"/>
        </a:spcBef>
        <a:spcAft>
          <a:spcPct val="0"/>
        </a:spcAft>
        <a:defRPr sz="3600" b="1">
          <a:solidFill>
            <a:srgbClr val="F8F8F8"/>
          </a:solidFill>
          <a:latin typeface="+mj-lt"/>
          <a:ea typeface="+mj-ea"/>
          <a:cs typeface="+mj-cs"/>
        </a:defRPr>
      </a:lvl1pPr>
      <a:lvl2pPr algn="l" rtl="0" fontAlgn="base">
        <a:lnSpc>
          <a:spcPct val="90000"/>
        </a:lnSpc>
        <a:spcBef>
          <a:spcPct val="0"/>
        </a:spcBef>
        <a:spcAft>
          <a:spcPct val="0"/>
        </a:spcAft>
        <a:defRPr sz="3600" b="1">
          <a:solidFill>
            <a:srgbClr val="F8F8F8"/>
          </a:solidFill>
          <a:latin typeface="Tahoma" pitchFamily="34" charset="0"/>
        </a:defRPr>
      </a:lvl2pPr>
      <a:lvl3pPr algn="l" rtl="0" fontAlgn="base">
        <a:lnSpc>
          <a:spcPct val="90000"/>
        </a:lnSpc>
        <a:spcBef>
          <a:spcPct val="0"/>
        </a:spcBef>
        <a:spcAft>
          <a:spcPct val="0"/>
        </a:spcAft>
        <a:defRPr sz="3600" b="1">
          <a:solidFill>
            <a:srgbClr val="F8F8F8"/>
          </a:solidFill>
          <a:latin typeface="Tahoma" pitchFamily="34" charset="0"/>
        </a:defRPr>
      </a:lvl3pPr>
      <a:lvl4pPr algn="l" rtl="0" fontAlgn="base">
        <a:lnSpc>
          <a:spcPct val="90000"/>
        </a:lnSpc>
        <a:spcBef>
          <a:spcPct val="0"/>
        </a:spcBef>
        <a:spcAft>
          <a:spcPct val="0"/>
        </a:spcAft>
        <a:defRPr sz="3600" b="1">
          <a:solidFill>
            <a:srgbClr val="F8F8F8"/>
          </a:solidFill>
          <a:latin typeface="Tahoma" pitchFamily="34" charset="0"/>
        </a:defRPr>
      </a:lvl4pPr>
      <a:lvl5pPr algn="l" rtl="0" fontAlgn="base">
        <a:lnSpc>
          <a:spcPct val="90000"/>
        </a:lnSpc>
        <a:spcBef>
          <a:spcPct val="0"/>
        </a:spcBef>
        <a:spcAft>
          <a:spcPct val="0"/>
        </a:spcAft>
        <a:defRPr sz="3600" b="1">
          <a:solidFill>
            <a:srgbClr val="F8F8F8"/>
          </a:solidFill>
          <a:latin typeface="Tahoma" pitchFamily="34" charset="0"/>
        </a:defRPr>
      </a:lvl5pPr>
      <a:lvl6pPr marL="457200" algn="l" rtl="0" fontAlgn="base">
        <a:lnSpc>
          <a:spcPct val="90000"/>
        </a:lnSpc>
        <a:spcBef>
          <a:spcPct val="0"/>
        </a:spcBef>
        <a:spcAft>
          <a:spcPct val="0"/>
        </a:spcAft>
        <a:defRPr sz="3600" b="1">
          <a:solidFill>
            <a:srgbClr val="F8F8F8"/>
          </a:solidFill>
          <a:latin typeface="Tahoma" pitchFamily="34" charset="0"/>
        </a:defRPr>
      </a:lvl6pPr>
      <a:lvl7pPr marL="914400" algn="l" rtl="0" fontAlgn="base">
        <a:lnSpc>
          <a:spcPct val="90000"/>
        </a:lnSpc>
        <a:spcBef>
          <a:spcPct val="0"/>
        </a:spcBef>
        <a:spcAft>
          <a:spcPct val="0"/>
        </a:spcAft>
        <a:defRPr sz="3600" b="1">
          <a:solidFill>
            <a:srgbClr val="F8F8F8"/>
          </a:solidFill>
          <a:latin typeface="Tahoma" pitchFamily="34" charset="0"/>
        </a:defRPr>
      </a:lvl7pPr>
      <a:lvl8pPr marL="1371600" algn="l" rtl="0" fontAlgn="base">
        <a:lnSpc>
          <a:spcPct val="90000"/>
        </a:lnSpc>
        <a:spcBef>
          <a:spcPct val="0"/>
        </a:spcBef>
        <a:spcAft>
          <a:spcPct val="0"/>
        </a:spcAft>
        <a:defRPr sz="3600" b="1">
          <a:solidFill>
            <a:srgbClr val="F8F8F8"/>
          </a:solidFill>
          <a:latin typeface="Tahoma" pitchFamily="34" charset="0"/>
        </a:defRPr>
      </a:lvl8pPr>
      <a:lvl9pPr marL="1828800" algn="l" rtl="0" fontAlgn="base">
        <a:lnSpc>
          <a:spcPct val="90000"/>
        </a:lnSpc>
        <a:spcBef>
          <a:spcPct val="0"/>
        </a:spcBef>
        <a:spcAft>
          <a:spcPct val="0"/>
        </a:spcAft>
        <a:defRPr sz="3600" b="1">
          <a:solidFill>
            <a:srgbClr val="F8F8F8"/>
          </a:solidFill>
          <a:latin typeface="Tahoma" pitchFamily="34" charset="0"/>
        </a:defRPr>
      </a:lvl9pPr>
    </p:titleStyle>
    <p:bodyStyle>
      <a:lvl1pPr marL="285750" indent="-285750" algn="l" rtl="0" fontAlgn="base">
        <a:spcBef>
          <a:spcPct val="100000"/>
        </a:spcBef>
        <a:spcAft>
          <a:spcPct val="0"/>
        </a:spcAft>
        <a:buClr>
          <a:schemeClr val="accent2"/>
        </a:buClr>
        <a:buChar char="•"/>
        <a:defRPr sz="2400">
          <a:solidFill>
            <a:srgbClr val="F8F8F8"/>
          </a:solidFill>
          <a:latin typeface="+mn-lt"/>
          <a:ea typeface="+mn-ea"/>
          <a:cs typeface="+mn-cs"/>
        </a:defRPr>
      </a:lvl1pPr>
      <a:lvl2pPr marL="685800" indent="-285750" algn="l" rtl="0" fontAlgn="base">
        <a:spcBef>
          <a:spcPct val="25000"/>
        </a:spcBef>
        <a:spcAft>
          <a:spcPct val="0"/>
        </a:spcAft>
        <a:buClr>
          <a:schemeClr val="accent2"/>
        </a:buClr>
        <a:buChar char="–"/>
        <a:defRPr sz="2200">
          <a:solidFill>
            <a:srgbClr val="F8F8F8"/>
          </a:solidFill>
          <a:latin typeface="+mn-lt"/>
        </a:defRPr>
      </a:lvl2pPr>
      <a:lvl3pPr marL="1028700" indent="-228600" algn="l" rtl="0" fontAlgn="base">
        <a:spcBef>
          <a:spcPct val="25000"/>
        </a:spcBef>
        <a:spcAft>
          <a:spcPct val="0"/>
        </a:spcAft>
        <a:buClr>
          <a:schemeClr val="accent2"/>
        </a:buClr>
        <a:buChar char="•"/>
        <a:defRPr sz="2000">
          <a:solidFill>
            <a:srgbClr val="F8F8F8"/>
          </a:solidFill>
          <a:latin typeface="+mn-lt"/>
        </a:defRPr>
      </a:lvl3pPr>
      <a:lvl4pPr marL="1371600" indent="-228600" algn="l" rtl="0" fontAlgn="base">
        <a:spcBef>
          <a:spcPct val="25000"/>
        </a:spcBef>
        <a:spcAft>
          <a:spcPct val="0"/>
        </a:spcAft>
        <a:buClr>
          <a:schemeClr val="accent2"/>
        </a:buClr>
        <a:buChar char="•"/>
        <a:defRPr sz="2000">
          <a:solidFill>
            <a:srgbClr val="F8F8F8"/>
          </a:solidFill>
          <a:latin typeface="+mn-lt"/>
        </a:defRPr>
      </a:lvl4pPr>
      <a:lvl5pPr marL="1714500" indent="-228600" algn="l" rtl="0" fontAlgn="base">
        <a:spcBef>
          <a:spcPct val="25000"/>
        </a:spcBef>
        <a:spcAft>
          <a:spcPct val="0"/>
        </a:spcAft>
        <a:buClr>
          <a:schemeClr val="accent2"/>
        </a:buClr>
        <a:buChar char="•"/>
        <a:defRPr sz="2000">
          <a:solidFill>
            <a:srgbClr val="F8F8F8"/>
          </a:solidFill>
          <a:latin typeface="+mn-lt"/>
        </a:defRPr>
      </a:lvl5pPr>
      <a:lvl6pPr marL="2171700" indent="-228600" algn="l" rtl="0" fontAlgn="base">
        <a:spcBef>
          <a:spcPct val="25000"/>
        </a:spcBef>
        <a:spcAft>
          <a:spcPct val="0"/>
        </a:spcAft>
        <a:buClr>
          <a:schemeClr val="accent2"/>
        </a:buClr>
        <a:buChar char="•"/>
        <a:defRPr sz="2000">
          <a:solidFill>
            <a:srgbClr val="F8F8F8"/>
          </a:solidFill>
          <a:latin typeface="+mn-lt"/>
        </a:defRPr>
      </a:lvl6pPr>
      <a:lvl7pPr marL="2628900" indent="-228600" algn="l" rtl="0" fontAlgn="base">
        <a:spcBef>
          <a:spcPct val="25000"/>
        </a:spcBef>
        <a:spcAft>
          <a:spcPct val="0"/>
        </a:spcAft>
        <a:buClr>
          <a:schemeClr val="accent2"/>
        </a:buClr>
        <a:buChar char="•"/>
        <a:defRPr sz="2000">
          <a:solidFill>
            <a:srgbClr val="F8F8F8"/>
          </a:solidFill>
          <a:latin typeface="+mn-lt"/>
        </a:defRPr>
      </a:lvl7pPr>
      <a:lvl8pPr marL="3086100" indent="-228600" algn="l" rtl="0" fontAlgn="base">
        <a:spcBef>
          <a:spcPct val="25000"/>
        </a:spcBef>
        <a:spcAft>
          <a:spcPct val="0"/>
        </a:spcAft>
        <a:buClr>
          <a:schemeClr val="accent2"/>
        </a:buClr>
        <a:buChar char="•"/>
        <a:defRPr sz="2000">
          <a:solidFill>
            <a:srgbClr val="F8F8F8"/>
          </a:solidFill>
          <a:latin typeface="+mn-lt"/>
        </a:defRPr>
      </a:lvl8pPr>
      <a:lvl9pPr marL="3543300" indent="-228600" algn="l" rtl="0" fontAlgn="base">
        <a:spcBef>
          <a:spcPct val="25000"/>
        </a:spcBef>
        <a:spcAft>
          <a:spcPct val="0"/>
        </a:spcAft>
        <a:buClr>
          <a:schemeClr val="accent2"/>
        </a:buClr>
        <a:buChar char="•"/>
        <a:defRPr sz="2000">
          <a:solidFill>
            <a:srgbClr val="F8F8F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2370" name="Rectangle 2"/>
          <p:cNvSpPr>
            <a:spLocks noChangeArrowheads="1"/>
          </p:cNvSpPr>
          <p:nvPr/>
        </p:nvSpPr>
        <p:spPr bwMode="white">
          <a:xfrm>
            <a:off x="3175" y="0"/>
            <a:ext cx="9140825" cy="6858000"/>
          </a:xfrm>
          <a:prstGeom prst="rect">
            <a:avLst/>
          </a:prstGeom>
          <a:solidFill>
            <a:srgbClr val="1E60A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0" i="1" smtClean="0">
              <a:solidFill>
                <a:srgbClr val="FFFFFF"/>
              </a:solidFill>
              <a:effectLst>
                <a:outerShdw blurRad="38100" dist="38100" dir="2700000" algn="tl">
                  <a:srgbClr val="000000">
                    <a:alpha val="43137"/>
                  </a:srgbClr>
                </a:outerShdw>
              </a:effectLst>
              <a:latin typeface="Times New Roman" charset="0"/>
            </a:endParaRPr>
          </a:p>
        </p:txBody>
      </p:sp>
      <p:sp>
        <p:nvSpPr>
          <p:cNvPr id="442371" name="Rectangle 3"/>
          <p:cNvSpPr>
            <a:spLocks noChangeArrowheads="1"/>
          </p:cNvSpPr>
          <p:nvPr/>
        </p:nvSpPr>
        <p:spPr bwMode="white">
          <a:xfrm>
            <a:off x="0" y="0"/>
            <a:ext cx="9144000" cy="1143000"/>
          </a:xfrm>
          <a:prstGeom prst="rect">
            <a:avLst/>
          </a:prstGeom>
          <a:solidFill>
            <a:srgbClr val="09286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0" i="1" smtClean="0">
              <a:solidFill>
                <a:srgbClr val="FFFFFF"/>
              </a:solidFill>
              <a:effectLst>
                <a:outerShdw blurRad="38100" dist="38100" dir="2700000" algn="tl">
                  <a:srgbClr val="000000">
                    <a:alpha val="43137"/>
                  </a:srgbClr>
                </a:outerShdw>
              </a:effectLst>
              <a:latin typeface="Times New Roman" charset="0"/>
            </a:endParaRPr>
          </a:p>
        </p:txBody>
      </p:sp>
      <p:sp>
        <p:nvSpPr>
          <p:cNvPr id="442372" name="Rectangle 4"/>
          <p:cNvSpPr>
            <a:spLocks noChangeArrowheads="1"/>
          </p:cNvSpPr>
          <p:nvPr/>
        </p:nvSpPr>
        <p:spPr bwMode="white">
          <a:xfrm>
            <a:off x="0" y="6248400"/>
            <a:ext cx="9144000" cy="609600"/>
          </a:xfrm>
          <a:prstGeom prst="rect">
            <a:avLst/>
          </a:prstGeom>
          <a:solidFill>
            <a:srgbClr val="09286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0" i="1" smtClean="0">
              <a:solidFill>
                <a:srgbClr val="FFFFFF"/>
              </a:solidFill>
              <a:effectLst>
                <a:outerShdw blurRad="38100" dist="38100" dir="2700000" algn="tl">
                  <a:srgbClr val="000000">
                    <a:alpha val="43137"/>
                  </a:srgbClr>
                </a:outerShdw>
              </a:effectLst>
              <a:latin typeface="Times New Roman" charset="0"/>
            </a:endParaRPr>
          </a:p>
        </p:txBody>
      </p:sp>
      <p:sp>
        <p:nvSpPr>
          <p:cNvPr id="442373" name="Rectangle 5"/>
          <p:cNvSpPr>
            <a:spLocks noGrp="1" noChangeArrowheads="1"/>
          </p:cNvSpPr>
          <p:nvPr>
            <p:ph type="body" idx="1"/>
          </p:nvPr>
        </p:nvSpPr>
        <p:spPr bwMode="black">
          <a:xfrm>
            <a:off x="685800" y="15240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2374" name="Rectangle 6"/>
          <p:cNvSpPr>
            <a:spLocks noGrp="1" noChangeArrowheads="1"/>
          </p:cNvSpPr>
          <p:nvPr>
            <p:ph type="title"/>
          </p:nvPr>
        </p:nvSpPr>
        <p:spPr bwMode="black">
          <a:xfrm>
            <a:off x="685800" y="3810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7497C1">
                      <a:alpha val="50000"/>
                    </a:srgbClr>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84994836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wipe dir="r"/>
  </p:transition>
  <p:timing>
    <p:tnLst>
      <p:par>
        <p:cTn id="1" dur="indefinite" restart="never" nodeType="tmRoot"/>
      </p:par>
    </p:tnLst>
  </p:timing>
  <p:txStyles>
    <p:titleStyle>
      <a:lvl1pPr algn="l" rtl="0" fontAlgn="base">
        <a:lnSpc>
          <a:spcPct val="90000"/>
        </a:lnSpc>
        <a:spcBef>
          <a:spcPct val="0"/>
        </a:spcBef>
        <a:spcAft>
          <a:spcPct val="0"/>
        </a:spcAft>
        <a:defRPr sz="3600" b="1">
          <a:solidFill>
            <a:srgbClr val="F8F8F8"/>
          </a:solidFill>
          <a:latin typeface="+mj-lt"/>
          <a:ea typeface="+mj-ea"/>
          <a:cs typeface="+mj-cs"/>
        </a:defRPr>
      </a:lvl1pPr>
      <a:lvl2pPr algn="l" rtl="0" fontAlgn="base">
        <a:lnSpc>
          <a:spcPct val="90000"/>
        </a:lnSpc>
        <a:spcBef>
          <a:spcPct val="0"/>
        </a:spcBef>
        <a:spcAft>
          <a:spcPct val="0"/>
        </a:spcAft>
        <a:defRPr sz="3600" b="1">
          <a:solidFill>
            <a:srgbClr val="F8F8F8"/>
          </a:solidFill>
          <a:latin typeface="Tahoma" pitchFamily="34" charset="0"/>
        </a:defRPr>
      </a:lvl2pPr>
      <a:lvl3pPr algn="l" rtl="0" fontAlgn="base">
        <a:lnSpc>
          <a:spcPct val="90000"/>
        </a:lnSpc>
        <a:spcBef>
          <a:spcPct val="0"/>
        </a:spcBef>
        <a:spcAft>
          <a:spcPct val="0"/>
        </a:spcAft>
        <a:defRPr sz="3600" b="1">
          <a:solidFill>
            <a:srgbClr val="F8F8F8"/>
          </a:solidFill>
          <a:latin typeface="Tahoma" pitchFamily="34" charset="0"/>
        </a:defRPr>
      </a:lvl3pPr>
      <a:lvl4pPr algn="l" rtl="0" fontAlgn="base">
        <a:lnSpc>
          <a:spcPct val="90000"/>
        </a:lnSpc>
        <a:spcBef>
          <a:spcPct val="0"/>
        </a:spcBef>
        <a:spcAft>
          <a:spcPct val="0"/>
        </a:spcAft>
        <a:defRPr sz="3600" b="1">
          <a:solidFill>
            <a:srgbClr val="F8F8F8"/>
          </a:solidFill>
          <a:latin typeface="Tahoma" pitchFamily="34" charset="0"/>
        </a:defRPr>
      </a:lvl4pPr>
      <a:lvl5pPr algn="l" rtl="0" fontAlgn="base">
        <a:lnSpc>
          <a:spcPct val="90000"/>
        </a:lnSpc>
        <a:spcBef>
          <a:spcPct val="0"/>
        </a:spcBef>
        <a:spcAft>
          <a:spcPct val="0"/>
        </a:spcAft>
        <a:defRPr sz="3600" b="1">
          <a:solidFill>
            <a:srgbClr val="F8F8F8"/>
          </a:solidFill>
          <a:latin typeface="Tahoma" pitchFamily="34" charset="0"/>
        </a:defRPr>
      </a:lvl5pPr>
      <a:lvl6pPr marL="457200" algn="l" rtl="0" fontAlgn="base">
        <a:lnSpc>
          <a:spcPct val="90000"/>
        </a:lnSpc>
        <a:spcBef>
          <a:spcPct val="0"/>
        </a:spcBef>
        <a:spcAft>
          <a:spcPct val="0"/>
        </a:spcAft>
        <a:defRPr sz="3600" b="1">
          <a:solidFill>
            <a:srgbClr val="F8F8F8"/>
          </a:solidFill>
          <a:latin typeface="Tahoma" pitchFamily="34" charset="0"/>
        </a:defRPr>
      </a:lvl6pPr>
      <a:lvl7pPr marL="914400" algn="l" rtl="0" fontAlgn="base">
        <a:lnSpc>
          <a:spcPct val="90000"/>
        </a:lnSpc>
        <a:spcBef>
          <a:spcPct val="0"/>
        </a:spcBef>
        <a:spcAft>
          <a:spcPct val="0"/>
        </a:spcAft>
        <a:defRPr sz="3600" b="1">
          <a:solidFill>
            <a:srgbClr val="F8F8F8"/>
          </a:solidFill>
          <a:latin typeface="Tahoma" pitchFamily="34" charset="0"/>
        </a:defRPr>
      </a:lvl7pPr>
      <a:lvl8pPr marL="1371600" algn="l" rtl="0" fontAlgn="base">
        <a:lnSpc>
          <a:spcPct val="90000"/>
        </a:lnSpc>
        <a:spcBef>
          <a:spcPct val="0"/>
        </a:spcBef>
        <a:spcAft>
          <a:spcPct val="0"/>
        </a:spcAft>
        <a:defRPr sz="3600" b="1">
          <a:solidFill>
            <a:srgbClr val="F8F8F8"/>
          </a:solidFill>
          <a:latin typeface="Tahoma" pitchFamily="34" charset="0"/>
        </a:defRPr>
      </a:lvl8pPr>
      <a:lvl9pPr marL="1828800" algn="l" rtl="0" fontAlgn="base">
        <a:lnSpc>
          <a:spcPct val="90000"/>
        </a:lnSpc>
        <a:spcBef>
          <a:spcPct val="0"/>
        </a:spcBef>
        <a:spcAft>
          <a:spcPct val="0"/>
        </a:spcAft>
        <a:defRPr sz="3600" b="1">
          <a:solidFill>
            <a:srgbClr val="F8F8F8"/>
          </a:solidFill>
          <a:latin typeface="Tahoma" pitchFamily="34" charset="0"/>
        </a:defRPr>
      </a:lvl9pPr>
    </p:titleStyle>
    <p:bodyStyle>
      <a:lvl1pPr marL="285750" indent="-285750" algn="l" rtl="0" fontAlgn="base">
        <a:spcBef>
          <a:spcPct val="100000"/>
        </a:spcBef>
        <a:spcAft>
          <a:spcPct val="0"/>
        </a:spcAft>
        <a:buClr>
          <a:schemeClr val="accent2"/>
        </a:buClr>
        <a:buChar char="•"/>
        <a:defRPr sz="2400">
          <a:solidFill>
            <a:srgbClr val="F8F8F8"/>
          </a:solidFill>
          <a:latin typeface="+mn-lt"/>
          <a:ea typeface="+mn-ea"/>
          <a:cs typeface="+mn-cs"/>
        </a:defRPr>
      </a:lvl1pPr>
      <a:lvl2pPr marL="685800" indent="-285750" algn="l" rtl="0" fontAlgn="base">
        <a:spcBef>
          <a:spcPct val="25000"/>
        </a:spcBef>
        <a:spcAft>
          <a:spcPct val="0"/>
        </a:spcAft>
        <a:buClr>
          <a:schemeClr val="accent2"/>
        </a:buClr>
        <a:buChar char="–"/>
        <a:defRPr sz="2200">
          <a:solidFill>
            <a:srgbClr val="F8F8F8"/>
          </a:solidFill>
          <a:latin typeface="+mn-lt"/>
        </a:defRPr>
      </a:lvl2pPr>
      <a:lvl3pPr marL="1028700" indent="-228600" algn="l" rtl="0" fontAlgn="base">
        <a:spcBef>
          <a:spcPct val="25000"/>
        </a:spcBef>
        <a:spcAft>
          <a:spcPct val="0"/>
        </a:spcAft>
        <a:buClr>
          <a:schemeClr val="accent2"/>
        </a:buClr>
        <a:buChar char="•"/>
        <a:defRPr sz="2000">
          <a:solidFill>
            <a:srgbClr val="F8F8F8"/>
          </a:solidFill>
          <a:latin typeface="+mn-lt"/>
        </a:defRPr>
      </a:lvl3pPr>
      <a:lvl4pPr marL="1371600" indent="-228600" algn="l" rtl="0" fontAlgn="base">
        <a:spcBef>
          <a:spcPct val="25000"/>
        </a:spcBef>
        <a:spcAft>
          <a:spcPct val="0"/>
        </a:spcAft>
        <a:buClr>
          <a:schemeClr val="accent2"/>
        </a:buClr>
        <a:buChar char="•"/>
        <a:defRPr sz="2000">
          <a:solidFill>
            <a:srgbClr val="F8F8F8"/>
          </a:solidFill>
          <a:latin typeface="+mn-lt"/>
        </a:defRPr>
      </a:lvl4pPr>
      <a:lvl5pPr marL="1714500" indent="-228600" algn="l" rtl="0" fontAlgn="base">
        <a:spcBef>
          <a:spcPct val="25000"/>
        </a:spcBef>
        <a:spcAft>
          <a:spcPct val="0"/>
        </a:spcAft>
        <a:buClr>
          <a:schemeClr val="accent2"/>
        </a:buClr>
        <a:buChar char="•"/>
        <a:defRPr sz="2000">
          <a:solidFill>
            <a:srgbClr val="F8F8F8"/>
          </a:solidFill>
          <a:latin typeface="+mn-lt"/>
        </a:defRPr>
      </a:lvl5pPr>
      <a:lvl6pPr marL="2171700" indent="-228600" algn="l" rtl="0" fontAlgn="base">
        <a:spcBef>
          <a:spcPct val="25000"/>
        </a:spcBef>
        <a:spcAft>
          <a:spcPct val="0"/>
        </a:spcAft>
        <a:buClr>
          <a:schemeClr val="accent2"/>
        </a:buClr>
        <a:buChar char="•"/>
        <a:defRPr sz="2000">
          <a:solidFill>
            <a:srgbClr val="F8F8F8"/>
          </a:solidFill>
          <a:latin typeface="+mn-lt"/>
        </a:defRPr>
      </a:lvl6pPr>
      <a:lvl7pPr marL="2628900" indent="-228600" algn="l" rtl="0" fontAlgn="base">
        <a:spcBef>
          <a:spcPct val="25000"/>
        </a:spcBef>
        <a:spcAft>
          <a:spcPct val="0"/>
        </a:spcAft>
        <a:buClr>
          <a:schemeClr val="accent2"/>
        </a:buClr>
        <a:buChar char="•"/>
        <a:defRPr sz="2000">
          <a:solidFill>
            <a:srgbClr val="F8F8F8"/>
          </a:solidFill>
          <a:latin typeface="+mn-lt"/>
        </a:defRPr>
      </a:lvl7pPr>
      <a:lvl8pPr marL="3086100" indent="-228600" algn="l" rtl="0" fontAlgn="base">
        <a:spcBef>
          <a:spcPct val="25000"/>
        </a:spcBef>
        <a:spcAft>
          <a:spcPct val="0"/>
        </a:spcAft>
        <a:buClr>
          <a:schemeClr val="accent2"/>
        </a:buClr>
        <a:buChar char="•"/>
        <a:defRPr sz="2000">
          <a:solidFill>
            <a:srgbClr val="F8F8F8"/>
          </a:solidFill>
          <a:latin typeface="+mn-lt"/>
        </a:defRPr>
      </a:lvl8pPr>
      <a:lvl9pPr marL="3543300" indent="-228600" algn="l" rtl="0" fontAlgn="base">
        <a:spcBef>
          <a:spcPct val="25000"/>
        </a:spcBef>
        <a:spcAft>
          <a:spcPct val="0"/>
        </a:spcAft>
        <a:buClr>
          <a:schemeClr val="accent2"/>
        </a:buClr>
        <a:buChar char="•"/>
        <a:defRPr sz="2000">
          <a:solidFill>
            <a:srgbClr val="F8F8F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google.com/url?sa=i&amp;rct=j&amp;q=&amp;esrc=s&amp;frm=1&amp;source=images&amp;cd=&amp;cad=rja&amp;uact=8&amp;ved=0CAcQjRw&amp;url=http://www.makers.com/erin-brockovich&amp;ei=CRr1VPjuINK0ogSJlIHoDQ&amp;bvm=bv.87519884,d.cGU&amp;psig=AFQjCNFPlypPnP5eM7DJb9YdALDOh3TNsA&amp;ust=1425435524464156" TargetMode="External"/><Relationship Id="rId7" Type="http://schemas.openxmlformats.org/officeDocument/2006/relationships/hyperlink" Target="http://www.google.com/url?sa=i&amp;rct=j&amp;q=&amp;esrc=s&amp;frm=1&amp;source=images&amp;cd=&amp;cad=rja&amp;uact=8&amp;ved=0CAcQjRw&amp;url=http://inspiral.ly/erin-brockovich-still-digging-for-dirt/&amp;ei=uxr1VMyRMYjuoAS9z4CQCw&amp;bvm=bv.87519884,d.cGU&amp;psig=AFQjCNFPlypPnP5eM7DJb9YdALDOh3TNsA&amp;ust=1425435524464156"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hyperlink" Target="http://www.google.com/url?sa=i&amp;rct=j&amp;q=&amp;esrc=s&amp;frm=1&amp;source=images&amp;cd=&amp;cad=rja&amp;uact=8&amp;ved=0CAcQjRw&amp;url=http://www.imdb.com/title/tt0195685/&amp;ei=Yhr1VLOsAZbSoASQooKgAQ&amp;bvm=bv.87519884,d.cGU&amp;psig=AFQjCNFPlypPnP5eM7DJb9YdALDOh3TNsA&amp;ust=1425435524464156" TargetMode="Externa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ioms.ch/frame_guidelines_nov_2002.htm" TargetMode="External"/><Relationship Id="rId7" Type="http://schemas.openxmlformats.org/officeDocument/2006/relationships/hyperlink" Target="http://www.tera.org/Publications/comparisontable.pdf" TargetMode="External"/><Relationship Id="rId2" Type="http://schemas.openxmlformats.org/officeDocument/2006/relationships/hyperlink" Target="http://www.pre.ethics.gc.ca/pdf/eng/tcps2/TCPS_2_FINAL_Web.pdf" TargetMode="External"/><Relationship Id="rId1" Type="http://schemas.openxmlformats.org/officeDocument/2006/relationships/slideLayout" Target="../slideLayouts/slideLayout2.xml"/><Relationship Id="rId6" Type="http://schemas.openxmlformats.org/officeDocument/2006/relationships/hyperlink" Target="http://www.hhs.gov/ohrp/humansubjects/guidance/45cfr46.html" TargetMode="External"/><Relationship Id="rId5" Type="http://schemas.openxmlformats.org/officeDocument/2006/relationships/hyperlink" Target="http://unesdoc.unesco.org/images/0014/001461/146180E.pdf" TargetMode="External"/><Relationship Id="rId4" Type="http://schemas.openxmlformats.org/officeDocument/2006/relationships/hyperlink" Target="http://www.nuffieldbioethics.org/fileLibrary/pdf/HRRDC_Follow-up_Discussion_Paper001.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m/url?sa=i&amp;rct=j&amp;q=BRCA1%20discovery%20magazine%20breast%20cancer%20gene%201994&amp;source=images&amp;cd=&amp;cad=rja&amp;docid=PMKR2WmGa8CuXM&amp;tbnid=Ug3Ibh7Di2AOwM:&amp;ved=0CAUQjRw&amp;url=http://keep-a-breast.org/blog/author/miss-nixon/&amp;ei=tkrfUfzPLcTTiwLm1IHIDA&amp;bvm=bv.49147516,d.cGE&amp;psig=AFQjCNGte265zOgQc-OZ0Jj9qyRrxepctQ&amp;ust=1373674515414427"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forbes.com/sites/danmunro/2013/12/02/class-action-law-suit-filed-against-23andme/"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2" Type="http://schemas.openxmlformats.org/officeDocument/2006/relationships/hyperlink" Target="http://www.cnbc.com/id/102231015"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chart" Target="../charts/chart3.x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myriadpro.com/glossary"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hyperlink" Target="http://www.guardian.co.uk/"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media.salon.com/2012/11/gilda_rosanna_rect.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30.wmf"/><Relationship Id="rId5" Type="http://schemas.openxmlformats.org/officeDocument/2006/relationships/image" Target="../media/image29.emf"/><Relationship Id="rId4" Type="http://schemas.openxmlformats.org/officeDocument/2006/relationships/oleObject" Target="../embeddings/oleObject3.bin"/></Relationships>
</file>

<file path=ppt/slides/_rels/slide62.xml.rels><?xml version="1.0" encoding="UTF-8" standalone="yes"?>
<Relationships xmlns="http://schemas.openxmlformats.org/package/2006/relationships"><Relationship Id="rId3" Type="http://schemas.openxmlformats.org/officeDocument/2006/relationships/hyperlink" Target="http://www.gesetze-im-internet.de/sgb_10/BJNR114690980.html" TargetMode="External"/><Relationship Id="rId2" Type="http://schemas.openxmlformats.org/officeDocument/2006/relationships/hyperlink" Target="http://www.datatilsynet.dk/english/" TargetMode="External"/><Relationship Id="rId1" Type="http://schemas.openxmlformats.org/officeDocument/2006/relationships/slideLayout" Target="../slideLayouts/slideLayout2.xml"/><Relationship Id="rId4" Type="http://schemas.openxmlformats.org/officeDocument/2006/relationships/hyperlink" Target="http://eur-lex.europa.eu/LexUriServ/LexUriServ.do?uri=CELEX:31995L0046:en:HTML"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esomar.org/knowledge-and-standards/codes-and-guidelines.php"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www.icmje.org/recommendations/browse/roles-and-responsibilities/defining-the-role-of-authors-and-contributor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838200" y="4114800"/>
            <a:ext cx="8137525" cy="1493837"/>
          </a:xfrm>
        </p:spPr>
        <p:txBody>
          <a:bodyPr/>
          <a:lstStyle/>
          <a:p>
            <a:r>
              <a:rPr lang="en-US" sz="2400" dirty="0"/>
              <a:t>Alexander Liede, </a:t>
            </a:r>
            <a:r>
              <a:rPr lang="en-US" sz="2400" dirty="0" smtClean="0"/>
              <a:t>PhD</a:t>
            </a:r>
          </a:p>
          <a:p>
            <a:r>
              <a:rPr lang="en-US" sz="2400" dirty="0" smtClean="0"/>
              <a:t>Amgen, Center for Observational Research  </a:t>
            </a:r>
            <a:endParaRPr lang="en-US" sz="2400" dirty="0"/>
          </a:p>
          <a:p>
            <a:r>
              <a:rPr lang="en-US" sz="2400" dirty="0" smtClean="0"/>
              <a:t>Epidemiology 262 </a:t>
            </a:r>
          </a:p>
          <a:p>
            <a:r>
              <a:rPr lang="en-US" sz="2400" dirty="0" smtClean="0"/>
              <a:t>UCSF Department of Epidemiology and Biostatistics </a:t>
            </a:r>
            <a:endParaRPr lang="en-US" sz="2400" dirty="0"/>
          </a:p>
          <a:p>
            <a:r>
              <a:rPr lang="en-US" sz="2400" dirty="0"/>
              <a:t>March 5, </a:t>
            </a:r>
            <a:r>
              <a:rPr lang="en-US" sz="2400" dirty="0" smtClean="0"/>
              <a:t>2015</a:t>
            </a:r>
            <a:endParaRPr lang="en-US" sz="2400" dirty="0"/>
          </a:p>
        </p:txBody>
      </p:sp>
      <p:sp>
        <p:nvSpPr>
          <p:cNvPr id="2" name="Title 1"/>
          <p:cNvSpPr>
            <a:spLocks noGrp="1"/>
          </p:cNvSpPr>
          <p:nvPr>
            <p:ph type="ctrTitle"/>
          </p:nvPr>
        </p:nvSpPr>
        <p:spPr/>
        <p:txBody>
          <a:bodyPr/>
          <a:lstStyle/>
          <a:p>
            <a:r>
              <a:rPr lang="en-US" dirty="0"/>
              <a:t>Ethics and Conflict of Interest in the Pharmaceutical Industry</a:t>
            </a:r>
          </a:p>
        </p:txBody>
      </p:sp>
    </p:spTree>
    <p:extLst>
      <p:ext uri="{BB962C8B-B14F-4D97-AF65-F5344CB8AC3E}">
        <p14:creationId xmlns:p14="http://schemas.microsoft.com/office/powerpoint/2010/main" val="339205514"/>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Thomas Kuhn: The Challenge </a:t>
            </a:r>
            <a:r>
              <a:rPr lang="en-US" dirty="0"/>
              <a:t>of </a:t>
            </a:r>
            <a:r>
              <a:rPr lang="en-US" dirty="0" smtClean="0"/>
              <a:t>Scientific Objectivity</a:t>
            </a:r>
            <a:endParaRPr lang="en-US" dirty="0"/>
          </a:p>
        </p:txBody>
      </p:sp>
      <p:sp>
        <p:nvSpPr>
          <p:cNvPr id="3" name="Content Placeholder 2"/>
          <p:cNvSpPr>
            <a:spLocks noGrp="1"/>
          </p:cNvSpPr>
          <p:nvPr>
            <p:ph idx="1"/>
          </p:nvPr>
        </p:nvSpPr>
        <p:spPr/>
        <p:txBody>
          <a:bodyPr/>
          <a:lstStyle/>
          <a:p>
            <a:pPr>
              <a:defRPr/>
            </a:pPr>
            <a:r>
              <a:rPr lang="en-US" dirty="0" smtClean="0"/>
              <a:t>A scientist’s worldview influences what he or she researches and how results are interpreted</a:t>
            </a:r>
          </a:p>
          <a:p>
            <a:pPr>
              <a:defRPr/>
            </a:pPr>
            <a:r>
              <a:rPr lang="en-US" dirty="0" smtClean="0"/>
              <a:t>Our </a:t>
            </a:r>
            <a:r>
              <a:rPr lang="en-US" dirty="0"/>
              <a:t>comprehension of science can never rely wholly upon "objectivity" alone. Science must account for subjective perspectives as well, since all objective conclusions are ultimately founded upon the subjective conditioning/worldview of its researchers and participants.</a:t>
            </a:r>
            <a:endParaRPr lang="en-US" dirty="0" smtClean="0"/>
          </a:p>
        </p:txBody>
      </p:sp>
    </p:spTree>
    <p:extLst>
      <p:ext uri="{BB962C8B-B14F-4D97-AF65-F5344CB8AC3E}">
        <p14:creationId xmlns:p14="http://schemas.microsoft.com/office/powerpoint/2010/main" val="82206093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Interests</a:t>
            </a:r>
            <a:endParaRPr lang="en-US" dirty="0"/>
          </a:p>
        </p:txBody>
      </p:sp>
      <p:sp>
        <p:nvSpPr>
          <p:cNvPr id="3" name="Content Placeholder 2"/>
          <p:cNvSpPr>
            <a:spLocks noGrp="1"/>
          </p:cNvSpPr>
          <p:nvPr>
            <p:ph idx="1"/>
          </p:nvPr>
        </p:nvSpPr>
        <p:spPr/>
        <p:txBody>
          <a:bodyPr/>
          <a:lstStyle/>
          <a:p>
            <a:pPr eaLnBrk="1" hangingPunct="1">
              <a:lnSpc>
                <a:spcPts val="3200"/>
              </a:lnSpc>
              <a:buSzPct val="80000"/>
              <a:buFont typeface="Wingdings" panose="05000000000000000000" pitchFamily="2" charset="2"/>
              <a:buChar char="§"/>
              <a:defRPr/>
            </a:pPr>
            <a:r>
              <a:rPr lang="en-US" dirty="0" smtClean="0"/>
              <a:t>Financial</a:t>
            </a:r>
            <a:r>
              <a:rPr lang="en-US" sz="2400" dirty="0" smtClean="0"/>
              <a:t> </a:t>
            </a:r>
            <a:r>
              <a:rPr lang="en-US" sz="2000" dirty="0" smtClean="0"/>
              <a:t>(e.g., personal reward &amp; research funding)</a:t>
            </a:r>
          </a:p>
          <a:p>
            <a:pPr eaLnBrk="1" hangingPunct="1">
              <a:lnSpc>
                <a:spcPts val="3200"/>
              </a:lnSpc>
              <a:buSzPct val="80000"/>
              <a:buFont typeface="Wingdings" panose="05000000000000000000" pitchFamily="2" charset="2"/>
              <a:buChar char="§"/>
              <a:defRPr/>
            </a:pPr>
            <a:r>
              <a:rPr lang="en-US" dirty="0" smtClean="0"/>
              <a:t>Sociopolitical &amp; ideological</a:t>
            </a:r>
          </a:p>
          <a:p>
            <a:pPr eaLnBrk="1" hangingPunct="1">
              <a:lnSpc>
                <a:spcPts val="3200"/>
              </a:lnSpc>
              <a:buSzPct val="80000"/>
              <a:buFont typeface="Wingdings" panose="05000000000000000000" pitchFamily="2" charset="2"/>
              <a:buChar char="§"/>
              <a:defRPr/>
            </a:pPr>
            <a:r>
              <a:rPr lang="en-US" dirty="0" smtClean="0"/>
              <a:t>Professional </a:t>
            </a:r>
            <a:r>
              <a:rPr lang="en-US" sz="2000" dirty="0" smtClean="0"/>
              <a:t>(e.g., status)</a:t>
            </a:r>
          </a:p>
        </p:txBody>
      </p:sp>
      <p:sp>
        <p:nvSpPr>
          <p:cNvPr id="5" name="Text Box 4"/>
          <p:cNvSpPr txBox="1">
            <a:spLocks noChangeArrowheads="1"/>
          </p:cNvSpPr>
          <p:nvPr/>
        </p:nvSpPr>
        <p:spPr bwMode="auto">
          <a:xfrm>
            <a:off x="762000" y="6248400"/>
            <a:ext cx="77818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Char char="•"/>
              <a:defRPr sz="2800" b="1">
                <a:solidFill>
                  <a:schemeClr val="bg1"/>
                </a:solidFill>
                <a:latin typeface="Arial" charset="0"/>
              </a:defRPr>
            </a:lvl1pPr>
            <a:lvl2pPr marL="742950" indent="-285750" eaLnBrk="0" hangingPunct="0">
              <a:spcBef>
                <a:spcPct val="20000"/>
              </a:spcBef>
              <a:buClr>
                <a:srgbClr val="FFFF00"/>
              </a:buClr>
              <a:buChar char="–"/>
              <a:defRPr sz="2400" b="1">
                <a:solidFill>
                  <a:schemeClr val="bg1"/>
                </a:solidFill>
                <a:latin typeface="Arial" charset="0"/>
              </a:defRPr>
            </a:lvl2pPr>
            <a:lvl3pPr marL="1143000" indent="-228600" eaLnBrk="0" hangingPunct="0">
              <a:spcBef>
                <a:spcPct val="20000"/>
              </a:spcBef>
              <a:buClr>
                <a:srgbClr val="FFFF00"/>
              </a:buClr>
              <a:buChar char="•"/>
              <a:defRPr sz="2000" b="1">
                <a:solidFill>
                  <a:schemeClr val="bg1"/>
                </a:solidFill>
                <a:latin typeface="Arial" charset="0"/>
              </a:defRPr>
            </a:lvl3pPr>
            <a:lvl4pPr marL="1600200" indent="-228600" eaLnBrk="0" hangingPunct="0">
              <a:spcBef>
                <a:spcPct val="20000"/>
              </a:spcBef>
              <a:buClr>
                <a:srgbClr val="FFFF00"/>
              </a:buClr>
              <a:buChar char="–"/>
              <a:defRPr b="1">
                <a:solidFill>
                  <a:schemeClr val="bg1"/>
                </a:solidFill>
                <a:latin typeface="Arial" charset="0"/>
              </a:defRPr>
            </a:lvl4pPr>
            <a:lvl5pPr marL="2057400" indent="-228600" eaLnBrk="0" hangingPunct="0">
              <a:spcBef>
                <a:spcPct val="20000"/>
              </a:spcBef>
              <a:buClr>
                <a:srgbClr val="FFFF00"/>
              </a:buClr>
              <a:buChar char="»"/>
              <a:defRPr b="1">
                <a:solidFill>
                  <a:schemeClr val="bg1"/>
                </a:solidFill>
                <a:latin typeface="Arial" charset="0"/>
              </a:defRPr>
            </a:lvl5pPr>
            <a:lvl6pPr marL="2514600" indent="-228600" eaLnBrk="0" fontAlgn="base" hangingPunct="0">
              <a:spcBef>
                <a:spcPct val="20000"/>
              </a:spcBef>
              <a:spcAft>
                <a:spcPct val="0"/>
              </a:spcAft>
              <a:buClr>
                <a:srgbClr val="FFFF00"/>
              </a:buClr>
              <a:buChar char="»"/>
              <a:defRPr b="1">
                <a:solidFill>
                  <a:schemeClr val="bg1"/>
                </a:solidFill>
                <a:latin typeface="Arial" charset="0"/>
              </a:defRPr>
            </a:lvl6pPr>
            <a:lvl7pPr marL="2971800" indent="-228600" eaLnBrk="0" fontAlgn="base" hangingPunct="0">
              <a:spcBef>
                <a:spcPct val="20000"/>
              </a:spcBef>
              <a:spcAft>
                <a:spcPct val="0"/>
              </a:spcAft>
              <a:buClr>
                <a:srgbClr val="FFFF00"/>
              </a:buClr>
              <a:buChar char="»"/>
              <a:defRPr b="1">
                <a:solidFill>
                  <a:schemeClr val="bg1"/>
                </a:solidFill>
                <a:latin typeface="Arial" charset="0"/>
              </a:defRPr>
            </a:lvl7pPr>
            <a:lvl8pPr marL="3429000" indent="-228600" eaLnBrk="0" fontAlgn="base" hangingPunct="0">
              <a:spcBef>
                <a:spcPct val="20000"/>
              </a:spcBef>
              <a:spcAft>
                <a:spcPct val="0"/>
              </a:spcAft>
              <a:buClr>
                <a:srgbClr val="FFFF00"/>
              </a:buClr>
              <a:buChar char="»"/>
              <a:defRPr b="1">
                <a:solidFill>
                  <a:schemeClr val="bg1"/>
                </a:solidFill>
                <a:latin typeface="Arial" charset="0"/>
              </a:defRPr>
            </a:lvl8pPr>
            <a:lvl9pPr marL="3886200" indent="-228600" eaLnBrk="0" fontAlgn="base" hangingPunct="0">
              <a:spcBef>
                <a:spcPct val="20000"/>
              </a:spcBef>
              <a:spcAft>
                <a:spcPct val="0"/>
              </a:spcAft>
              <a:buClr>
                <a:srgbClr val="FFFF00"/>
              </a:buClr>
              <a:buChar char="»"/>
              <a:defRPr b="1">
                <a:solidFill>
                  <a:schemeClr val="bg1"/>
                </a:solidFill>
                <a:latin typeface="Arial" charset="0"/>
              </a:defRPr>
            </a:lvl9pPr>
          </a:lstStyle>
          <a:p>
            <a:pPr>
              <a:spcBef>
                <a:spcPct val="0"/>
              </a:spcBef>
              <a:buClrTx/>
              <a:buFontTx/>
              <a:buNone/>
            </a:pPr>
            <a:r>
              <a:rPr lang="en-US" altLang="en-US" sz="1400" b="0" dirty="0" smtClean="0">
                <a:latin typeface="+mn-lt"/>
              </a:rPr>
              <a:t>Ref: </a:t>
            </a:r>
            <a:r>
              <a:rPr lang="en-US" altLang="en-US" sz="1400" b="0" dirty="0">
                <a:latin typeface="+mn-lt"/>
              </a:rPr>
              <a:t>Horton R. Conflicts of interest in clinical research: opprobrium or</a:t>
            </a:r>
          </a:p>
          <a:p>
            <a:pPr>
              <a:spcBef>
                <a:spcPct val="0"/>
              </a:spcBef>
              <a:buClrTx/>
              <a:buFontTx/>
              <a:buNone/>
            </a:pPr>
            <a:r>
              <a:rPr lang="en-US" altLang="en-US" sz="1400" b="0" dirty="0">
                <a:latin typeface="+mn-lt"/>
              </a:rPr>
              <a:t>obsession. Lancet 1997; 349:1112-1113. </a:t>
            </a:r>
          </a:p>
        </p:txBody>
      </p:sp>
    </p:spTree>
    <p:extLst>
      <p:ext uri="{BB962C8B-B14F-4D97-AF65-F5344CB8AC3E}">
        <p14:creationId xmlns:p14="http://schemas.microsoft.com/office/powerpoint/2010/main" val="332761465"/>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z="4000" dirty="0" smtClean="0"/>
              <a:t>The Three Fallacies </a:t>
            </a:r>
          </a:p>
        </p:txBody>
      </p:sp>
      <p:sp>
        <p:nvSpPr>
          <p:cNvPr id="9219" name="Rectangle 3"/>
          <p:cNvSpPr>
            <a:spLocks noGrp="1" noChangeArrowheads="1"/>
          </p:cNvSpPr>
          <p:nvPr>
            <p:ph idx="1"/>
          </p:nvPr>
        </p:nvSpPr>
        <p:spPr/>
        <p:txBody>
          <a:bodyPr/>
          <a:lstStyle/>
          <a:p>
            <a:pPr eaLnBrk="1" hangingPunct="1">
              <a:lnSpc>
                <a:spcPts val="3200"/>
              </a:lnSpc>
              <a:buSzPct val="80000"/>
              <a:buFont typeface="Wingdings" panose="05000000000000000000" pitchFamily="2" charset="2"/>
              <a:buChar char="§"/>
              <a:defRPr/>
            </a:pPr>
            <a:r>
              <a:rPr lang="en-US" sz="2400" dirty="0" smtClean="0"/>
              <a:t>Scientific writing can be free from biases</a:t>
            </a:r>
          </a:p>
          <a:p>
            <a:pPr eaLnBrk="1" hangingPunct="1">
              <a:lnSpc>
                <a:spcPts val="3200"/>
              </a:lnSpc>
              <a:buSzPct val="80000"/>
              <a:buFont typeface="Wingdings" panose="05000000000000000000" pitchFamily="2" charset="2"/>
              <a:buChar char="§"/>
              <a:defRPr/>
            </a:pPr>
            <a:r>
              <a:rPr lang="en-US" sz="2400" dirty="0" smtClean="0"/>
              <a:t>Financial conflicts cause the most concern</a:t>
            </a:r>
          </a:p>
          <a:p>
            <a:pPr eaLnBrk="1" hangingPunct="1">
              <a:lnSpc>
                <a:spcPts val="3200"/>
              </a:lnSpc>
              <a:buSzPct val="80000"/>
              <a:buFont typeface="Wingdings" panose="05000000000000000000" pitchFamily="2" charset="2"/>
              <a:buChar char="§"/>
              <a:defRPr/>
            </a:pPr>
            <a:r>
              <a:rPr lang="en-US" sz="2400" dirty="0" smtClean="0"/>
              <a:t>Disclosure heals the wound inflicted by a financial conflict</a:t>
            </a:r>
          </a:p>
        </p:txBody>
      </p:sp>
      <p:sp>
        <p:nvSpPr>
          <p:cNvPr id="15364" name="Text Box 4"/>
          <p:cNvSpPr txBox="1">
            <a:spLocks noChangeArrowheads="1"/>
          </p:cNvSpPr>
          <p:nvPr/>
        </p:nvSpPr>
        <p:spPr bwMode="auto">
          <a:xfrm>
            <a:off x="762000" y="6248400"/>
            <a:ext cx="77818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Char char="•"/>
              <a:defRPr sz="2800" b="1">
                <a:solidFill>
                  <a:schemeClr val="bg1"/>
                </a:solidFill>
                <a:latin typeface="Arial" charset="0"/>
              </a:defRPr>
            </a:lvl1pPr>
            <a:lvl2pPr marL="742950" indent="-285750" eaLnBrk="0" hangingPunct="0">
              <a:spcBef>
                <a:spcPct val="20000"/>
              </a:spcBef>
              <a:buClr>
                <a:srgbClr val="FFFF00"/>
              </a:buClr>
              <a:buChar char="–"/>
              <a:defRPr sz="2400" b="1">
                <a:solidFill>
                  <a:schemeClr val="bg1"/>
                </a:solidFill>
                <a:latin typeface="Arial" charset="0"/>
              </a:defRPr>
            </a:lvl2pPr>
            <a:lvl3pPr marL="1143000" indent="-228600" eaLnBrk="0" hangingPunct="0">
              <a:spcBef>
                <a:spcPct val="20000"/>
              </a:spcBef>
              <a:buClr>
                <a:srgbClr val="FFFF00"/>
              </a:buClr>
              <a:buChar char="•"/>
              <a:defRPr sz="2000" b="1">
                <a:solidFill>
                  <a:schemeClr val="bg1"/>
                </a:solidFill>
                <a:latin typeface="Arial" charset="0"/>
              </a:defRPr>
            </a:lvl3pPr>
            <a:lvl4pPr marL="1600200" indent="-228600" eaLnBrk="0" hangingPunct="0">
              <a:spcBef>
                <a:spcPct val="20000"/>
              </a:spcBef>
              <a:buClr>
                <a:srgbClr val="FFFF00"/>
              </a:buClr>
              <a:buChar char="–"/>
              <a:defRPr b="1">
                <a:solidFill>
                  <a:schemeClr val="bg1"/>
                </a:solidFill>
                <a:latin typeface="Arial" charset="0"/>
              </a:defRPr>
            </a:lvl4pPr>
            <a:lvl5pPr marL="2057400" indent="-228600" eaLnBrk="0" hangingPunct="0">
              <a:spcBef>
                <a:spcPct val="20000"/>
              </a:spcBef>
              <a:buClr>
                <a:srgbClr val="FFFF00"/>
              </a:buClr>
              <a:buChar char="»"/>
              <a:defRPr b="1">
                <a:solidFill>
                  <a:schemeClr val="bg1"/>
                </a:solidFill>
                <a:latin typeface="Arial" charset="0"/>
              </a:defRPr>
            </a:lvl5pPr>
            <a:lvl6pPr marL="2514600" indent="-228600" eaLnBrk="0" fontAlgn="base" hangingPunct="0">
              <a:spcBef>
                <a:spcPct val="20000"/>
              </a:spcBef>
              <a:spcAft>
                <a:spcPct val="0"/>
              </a:spcAft>
              <a:buClr>
                <a:srgbClr val="FFFF00"/>
              </a:buClr>
              <a:buChar char="»"/>
              <a:defRPr b="1">
                <a:solidFill>
                  <a:schemeClr val="bg1"/>
                </a:solidFill>
                <a:latin typeface="Arial" charset="0"/>
              </a:defRPr>
            </a:lvl6pPr>
            <a:lvl7pPr marL="2971800" indent="-228600" eaLnBrk="0" fontAlgn="base" hangingPunct="0">
              <a:spcBef>
                <a:spcPct val="20000"/>
              </a:spcBef>
              <a:spcAft>
                <a:spcPct val="0"/>
              </a:spcAft>
              <a:buClr>
                <a:srgbClr val="FFFF00"/>
              </a:buClr>
              <a:buChar char="»"/>
              <a:defRPr b="1">
                <a:solidFill>
                  <a:schemeClr val="bg1"/>
                </a:solidFill>
                <a:latin typeface="Arial" charset="0"/>
              </a:defRPr>
            </a:lvl7pPr>
            <a:lvl8pPr marL="3429000" indent="-228600" eaLnBrk="0" fontAlgn="base" hangingPunct="0">
              <a:spcBef>
                <a:spcPct val="20000"/>
              </a:spcBef>
              <a:spcAft>
                <a:spcPct val="0"/>
              </a:spcAft>
              <a:buClr>
                <a:srgbClr val="FFFF00"/>
              </a:buClr>
              <a:buChar char="»"/>
              <a:defRPr b="1">
                <a:solidFill>
                  <a:schemeClr val="bg1"/>
                </a:solidFill>
                <a:latin typeface="Arial" charset="0"/>
              </a:defRPr>
            </a:lvl8pPr>
            <a:lvl9pPr marL="3886200" indent="-228600" eaLnBrk="0" fontAlgn="base" hangingPunct="0">
              <a:spcBef>
                <a:spcPct val="20000"/>
              </a:spcBef>
              <a:spcAft>
                <a:spcPct val="0"/>
              </a:spcAft>
              <a:buClr>
                <a:srgbClr val="FFFF00"/>
              </a:buClr>
              <a:buChar char="»"/>
              <a:defRPr b="1">
                <a:solidFill>
                  <a:schemeClr val="bg1"/>
                </a:solidFill>
                <a:latin typeface="Arial" charset="0"/>
              </a:defRPr>
            </a:lvl9pPr>
          </a:lstStyle>
          <a:p>
            <a:pPr>
              <a:spcBef>
                <a:spcPct val="0"/>
              </a:spcBef>
              <a:buClrTx/>
              <a:buFontTx/>
              <a:buNone/>
            </a:pPr>
            <a:r>
              <a:rPr lang="en-US" altLang="en-US" sz="1400" b="0" dirty="0" smtClean="0">
                <a:latin typeface="+mn-lt"/>
              </a:rPr>
              <a:t>Ref: </a:t>
            </a:r>
            <a:r>
              <a:rPr lang="en-US" altLang="en-US" sz="1400" b="0" dirty="0">
                <a:latin typeface="+mn-lt"/>
              </a:rPr>
              <a:t>Horton R. Conflicts of interest in clinical research: opprobrium or</a:t>
            </a:r>
          </a:p>
          <a:p>
            <a:pPr>
              <a:spcBef>
                <a:spcPct val="0"/>
              </a:spcBef>
              <a:buClrTx/>
              <a:buFontTx/>
              <a:buNone/>
            </a:pPr>
            <a:r>
              <a:rPr lang="en-US" altLang="en-US" sz="1400" b="0" dirty="0">
                <a:latin typeface="+mn-lt"/>
              </a:rPr>
              <a:t>obsession. Lancet 1997; 349:1112-1113. </a:t>
            </a:r>
          </a:p>
        </p:txBody>
      </p:sp>
    </p:spTree>
    <p:extLst>
      <p:ext uri="{BB962C8B-B14F-4D97-AF65-F5344CB8AC3E}">
        <p14:creationId xmlns:p14="http://schemas.microsoft.com/office/powerpoint/2010/main" val="2476450572"/>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7"/>
          <p:cNvSpPr txBox="1">
            <a:spLocks noChangeArrowheads="1"/>
          </p:cNvSpPr>
          <p:nvPr/>
        </p:nvSpPr>
        <p:spPr bwMode="auto">
          <a:xfrm>
            <a:off x="2209799" y="1219200"/>
            <a:ext cx="6400801"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Char char="•"/>
              <a:defRPr sz="2800" b="1">
                <a:solidFill>
                  <a:schemeClr val="bg1"/>
                </a:solidFill>
                <a:latin typeface="Arial" charset="0"/>
              </a:defRPr>
            </a:lvl1pPr>
            <a:lvl2pPr marL="742950" indent="-285750" eaLnBrk="0" hangingPunct="0">
              <a:spcBef>
                <a:spcPct val="20000"/>
              </a:spcBef>
              <a:buClr>
                <a:srgbClr val="FFFF00"/>
              </a:buClr>
              <a:buChar char="–"/>
              <a:defRPr sz="2400" b="1">
                <a:solidFill>
                  <a:schemeClr val="bg1"/>
                </a:solidFill>
                <a:latin typeface="Arial" charset="0"/>
              </a:defRPr>
            </a:lvl2pPr>
            <a:lvl3pPr marL="1143000" indent="-228600" eaLnBrk="0" hangingPunct="0">
              <a:spcBef>
                <a:spcPct val="20000"/>
              </a:spcBef>
              <a:buClr>
                <a:srgbClr val="FFFF00"/>
              </a:buClr>
              <a:buChar char="•"/>
              <a:defRPr sz="2000" b="1">
                <a:solidFill>
                  <a:schemeClr val="bg1"/>
                </a:solidFill>
                <a:latin typeface="Arial" charset="0"/>
              </a:defRPr>
            </a:lvl3pPr>
            <a:lvl4pPr marL="1600200" indent="-228600" eaLnBrk="0" hangingPunct="0">
              <a:spcBef>
                <a:spcPct val="20000"/>
              </a:spcBef>
              <a:buClr>
                <a:srgbClr val="FFFF00"/>
              </a:buClr>
              <a:buChar char="–"/>
              <a:defRPr b="1">
                <a:solidFill>
                  <a:schemeClr val="bg1"/>
                </a:solidFill>
                <a:latin typeface="Arial" charset="0"/>
              </a:defRPr>
            </a:lvl4pPr>
            <a:lvl5pPr marL="2057400" indent="-228600" eaLnBrk="0" hangingPunct="0">
              <a:spcBef>
                <a:spcPct val="20000"/>
              </a:spcBef>
              <a:buClr>
                <a:srgbClr val="FFFF00"/>
              </a:buClr>
              <a:buChar char="»"/>
              <a:defRPr b="1">
                <a:solidFill>
                  <a:schemeClr val="bg1"/>
                </a:solidFill>
                <a:latin typeface="Arial" charset="0"/>
              </a:defRPr>
            </a:lvl5pPr>
            <a:lvl6pPr marL="2514600" indent="-228600" eaLnBrk="0" fontAlgn="base" hangingPunct="0">
              <a:spcBef>
                <a:spcPct val="20000"/>
              </a:spcBef>
              <a:spcAft>
                <a:spcPct val="0"/>
              </a:spcAft>
              <a:buClr>
                <a:srgbClr val="FFFF00"/>
              </a:buClr>
              <a:buChar char="»"/>
              <a:defRPr b="1">
                <a:solidFill>
                  <a:schemeClr val="bg1"/>
                </a:solidFill>
                <a:latin typeface="Arial" charset="0"/>
              </a:defRPr>
            </a:lvl6pPr>
            <a:lvl7pPr marL="2971800" indent="-228600" eaLnBrk="0" fontAlgn="base" hangingPunct="0">
              <a:spcBef>
                <a:spcPct val="20000"/>
              </a:spcBef>
              <a:spcAft>
                <a:spcPct val="0"/>
              </a:spcAft>
              <a:buClr>
                <a:srgbClr val="FFFF00"/>
              </a:buClr>
              <a:buChar char="»"/>
              <a:defRPr b="1">
                <a:solidFill>
                  <a:schemeClr val="bg1"/>
                </a:solidFill>
                <a:latin typeface="Arial" charset="0"/>
              </a:defRPr>
            </a:lvl7pPr>
            <a:lvl8pPr marL="3429000" indent="-228600" eaLnBrk="0" fontAlgn="base" hangingPunct="0">
              <a:spcBef>
                <a:spcPct val="20000"/>
              </a:spcBef>
              <a:spcAft>
                <a:spcPct val="0"/>
              </a:spcAft>
              <a:buClr>
                <a:srgbClr val="FFFF00"/>
              </a:buClr>
              <a:buChar char="»"/>
              <a:defRPr b="1">
                <a:solidFill>
                  <a:schemeClr val="bg1"/>
                </a:solidFill>
                <a:latin typeface="Arial" charset="0"/>
              </a:defRPr>
            </a:lvl8pPr>
            <a:lvl9pPr marL="3886200" indent="-228600" eaLnBrk="0" fontAlgn="base" hangingPunct="0">
              <a:spcBef>
                <a:spcPct val="20000"/>
              </a:spcBef>
              <a:spcAft>
                <a:spcPct val="0"/>
              </a:spcAft>
              <a:buClr>
                <a:srgbClr val="FFFF00"/>
              </a:buClr>
              <a:buChar char="»"/>
              <a:defRPr b="1">
                <a:solidFill>
                  <a:schemeClr val="bg1"/>
                </a:solidFill>
                <a:latin typeface="Arial" charset="0"/>
              </a:defRPr>
            </a:lvl9pPr>
          </a:lstStyle>
          <a:p>
            <a:pPr eaLnBrk="1" hangingPunct="1">
              <a:spcBef>
                <a:spcPct val="0"/>
              </a:spcBef>
              <a:buClrTx/>
              <a:buFontTx/>
              <a:buNone/>
            </a:pPr>
            <a:r>
              <a:rPr lang="en-US" altLang="en-US" sz="2200" b="0" dirty="0">
                <a:latin typeface="Cambria" panose="02040503050406030204" pitchFamily="18" charset="0"/>
              </a:rPr>
              <a:t>“Conflict-of-interest rules usually focus on financial </a:t>
            </a:r>
            <a:r>
              <a:rPr lang="en-US" altLang="en-US" sz="2200" b="0" dirty="0" smtClean="0">
                <a:latin typeface="Cambria" panose="02040503050406030204" pitchFamily="18" charset="0"/>
              </a:rPr>
              <a:t>gain, not </a:t>
            </a:r>
            <a:r>
              <a:rPr lang="en-US" altLang="en-US" sz="2200" b="0" dirty="0">
                <a:latin typeface="Cambria" panose="02040503050406030204" pitchFamily="18" charset="0"/>
              </a:rPr>
              <a:t>because it is more pernicious than other </a:t>
            </a:r>
            <a:r>
              <a:rPr lang="en-US" altLang="en-US" sz="2200" b="0" dirty="0" smtClean="0">
                <a:latin typeface="Cambria" panose="02040503050406030204" pitchFamily="18" charset="0"/>
              </a:rPr>
              <a:t>secondary interests</a:t>
            </a:r>
            <a:r>
              <a:rPr lang="en-US" altLang="en-US" sz="2200" b="0" dirty="0">
                <a:latin typeface="Cambria" panose="02040503050406030204" pitchFamily="18" charset="0"/>
              </a:rPr>
              <a:t>, but because it is </a:t>
            </a:r>
            <a:r>
              <a:rPr lang="en-US" altLang="en-US" sz="2200" b="0" dirty="0">
                <a:solidFill>
                  <a:srgbClr val="FFFF00"/>
                </a:solidFill>
                <a:latin typeface="Cambria" panose="02040503050406030204" pitchFamily="18" charset="0"/>
              </a:rPr>
              <a:t>more objective and more fungible</a:t>
            </a:r>
            <a:r>
              <a:rPr lang="en-US" altLang="en-US" sz="2200" b="0" dirty="0" smtClean="0">
                <a:solidFill>
                  <a:srgbClr val="FFFF00"/>
                </a:solidFill>
                <a:latin typeface="Cambria" panose="02040503050406030204" pitchFamily="18" charset="0"/>
              </a:rPr>
              <a:t>.</a:t>
            </a:r>
            <a:r>
              <a:rPr lang="en-US" altLang="en-US" sz="2200" b="0" dirty="0" smtClean="0">
                <a:latin typeface="Cambria" panose="02040503050406030204" pitchFamily="18" charset="0"/>
              </a:rPr>
              <a:t>… </a:t>
            </a:r>
            <a:r>
              <a:rPr lang="en-US" altLang="en-US" sz="2200" b="0" dirty="0">
                <a:latin typeface="Cambria" panose="02040503050406030204" pitchFamily="18" charset="0"/>
              </a:rPr>
              <a:t>Just because we cannot do much about other </a:t>
            </a:r>
            <a:r>
              <a:rPr lang="en-US" altLang="en-US" sz="2200" b="0" dirty="0" smtClean="0">
                <a:latin typeface="Cambria" panose="02040503050406030204" pitchFamily="18" charset="0"/>
              </a:rPr>
              <a:t>secondary interests</a:t>
            </a:r>
            <a:r>
              <a:rPr lang="en-US" altLang="en-US" sz="2200" b="0" dirty="0">
                <a:latin typeface="Cambria" panose="02040503050406030204" pitchFamily="18" charset="0"/>
              </a:rPr>
              <a:t>, it does not follow that we should do little </a:t>
            </a:r>
            <a:r>
              <a:rPr lang="en-US" altLang="en-US" sz="2200" b="0" dirty="0" smtClean="0">
                <a:latin typeface="Cambria" panose="02040503050406030204" pitchFamily="18" charset="0"/>
              </a:rPr>
              <a:t>about financial </a:t>
            </a:r>
            <a:r>
              <a:rPr lang="en-US" altLang="en-US" sz="2200" b="0" dirty="0">
                <a:latin typeface="Cambria" panose="02040503050406030204" pitchFamily="18" charset="0"/>
              </a:rPr>
              <a:t>gain”</a:t>
            </a:r>
          </a:p>
          <a:p>
            <a:pPr eaLnBrk="1" hangingPunct="1">
              <a:spcBef>
                <a:spcPct val="0"/>
              </a:spcBef>
              <a:buClrTx/>
              <a:buFontTx/>
              <a:buNone/>
            </a:pPr>
            <a:endParaRPr lang="en-US" altLang="en-US" sz="2400" b="0" dirty="0">
              <a:latin typeface="Cambria" panose="02040503050406030204" pitchFamily="18" charset="0"/>
            </a:endParaRPr>
          </a:p>
          <a:p>
            <a:pPr eaLnBrk="1" hangingPunct="1">
              <a:spcBef>
                <a:spcPct val="0"/>
              </a:spcBef>
              <a:buClrTx/>
              <a:buFontTx/>
              <a:buNone/>
            </a:pPr>
            <a:r>
              <a:rPr lang="en-US" altLang="en-US" sz="1800" b="0" i="1" dirty="0" smtClean="0">
                <a:latin typeface="Cambria" panose="02040503050406030204" pitchFamily="18" charset="0"/>
              </a:rPr>
              <a:t>Thompson </a:t>
            </a:r>
            <a:r>
              <a:rPr lang="en-US" altLang="en-US" sz="1800" b="0" i="1" dirty="0">
                <a:latin typeface="Cambria" panose="02040503050406030204" pitchFamily="18" charset="0"/>
              </a:rPr>
              <a:t>DF. NEJM 1993;329:573-576</a:t>
            </a:r>
          </a:p>
        </p:txBody>
      </p:sp>
      <p:sp>
        <p:nvSpPr>
          <p:cNvPr id="4" name="Title 3"/>
          <p:cNvSpPr>
            <a:spLocks noGrp="1"/>
          </p:cNvSpPr>
          <p:nvPr>
            <p:ph type="title"/>
          </p:nvPr>
        </p:nvSpPr>
        <p:spPr/>
        <p:txBody>
          <a:bodyPr/>
          <a:lstStyle/>
          <a:p>
            <a:r>
              <a:rPr lang="en-US" dirty="0" smtClean="0"/>
              <a:t>Why focus on financial conflicts of interest?</a:t>
            </a:r>
            <a:endParaRPr lang="en-US" dirty="0"/>
          </a:p>
        </p:txBody>
      </p:sp>
      <p:sp>
        <p:nvSpPr>
          <p:cNvPr id="7" name="Content Placeholder 6"/>
          <p:cNvSpPr>
            <a:spLocks noGrp="1"/>
          </p:cNvSpPr>
          <p:nvPr>
            <p:ph idx="1"/>
          </p:nvPr>
        </p:nvSpPr>
        <p:spPr>
          <a:xfrm>
            <a:off x="685800" y="4125165"/>
            <a:ext cx="7772400" cy="2286000"/>
          </a:xfrm>
        </p:spPr>
        <p:txBody>
          <a:bodyPr>
            <a:normAutofit fontScale="92500"/>
          </a:bodyPr>
          <a:lstStyle/>
          <a:p>
            <a:pPr marL="342900" indent="-342900" eaLnBrk="1" hangingPunct="1">
              <a:spcBef>
                <a:spcPct val="0"/>
              </a:spcBef>
            </a:pPr>
            <a:r>
              <a:rPr lang="en-US" altLang="en-US" dirty="0"/>
              <a:t>Environmental and social activism are popular special interests; financial interests are not.</a:t>
            </a:r>
          </a:p>
          <a:p>
            <a:pPr marL="342900" indent="-342900" eaLnBrk="1" hangingPunct="1">
              <a:spcBef>
                <a:spcPct val="0"/>
              </a:spcBef>
              <a:buClrTx/>
            </a:pPr>
            <a:endParaRPr lang="en-US" altLang="en-US" dirty="0"/>
          </a:p>
          <a:p>
            <a:pPr marL="342900" indent="-342900" eaLnBrk="1" hangingPunct="1">
              <a:spcBef>
                <a:spcPct val="0"/>
              </a:spcBef>
            </a:pPr>
            <a:r>
              <a:rPr lang="en-US" altLang="en-US" dirty="0"/>
              <a:t>Questions: Since epidemiology is a science, shouldn’t all interests be treated as critically as possible? Is it true that we can’t do much about other secondary interests</a:t>
            </a:r>
            <a:r>
              <a:rPr lang="en-US" altLang="en-US" dirty="0" smtClean="0"/>
              <a:t>?</a:t>
            </a:r>
            <a:endParaRPr lang="en-US" altLang="en-US" dirty="0"/>
          </a:p>
        </p:txBody>
      </p:sp>
    </p:spTree>
    <p:extLst>
      <p:ext uri="{BB962C8B-B14F-4D97-AF65-F5344CB8AC3E}">
        <p14:creationId xmlns:p14="http://schemas.microsoft.com/office/powerpoint/2010/main" val="3342550061"/>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latin typeface="Tahoma" panose="020B0604030504040204" pitchFamily="34" charset="0"/>
                <a:ea typeface="Tahoma" panose="020B0604030504040204" pitchFamily="34" charset="0"/>
                <a:cs typeface="Tahoma" panose="020B0604030504040204" pitchFamily="34" charset="0"/>
              </a:rPr>
              <a:t>Concern </a:t>
            </a:r>
            <a:r>
              <a:rPr lang="en-US" sz="3200" dirty="0" smtClean="0">
                <a:latin typeface="Tahoma" panose="020B0604030504040204" pitchFamily="34" charset="0"/>
                <a:ea typeface="Tahoma" panose="020B0604030504040204" pitchFamily="34" charset="0"/>
                <a:cs typeface="Tahoma" panose="020B0604030504040204" pitchFamily="34" charset="0"/>
              </a:rPr>
              <a:t>expressed </a:t>
            </a:r>
            <a:r>
              <a:rPr lang="en-US" sz="3200" dirty="0">
                <a:latin typeface="Tahoma" panose="020B0604030504040204" pitchFamily="34" charset="0"/>
                <a:ea typeface="Tahoma" panose="020B0604030504040204" pitchFamily="34" charset="0"/>
                <a:cs typeface="Tahoma" panose="020B0604030504040204" pitchFamily="34" charset="0"/>
              </a:rPr>
              <a:t>about </a:t>
            </a:r>
            <a:r>
              <a:rPr lang="en-US" sz="3200" dirty="0" smtClean="0">
                <a:latin typeface="Tahoma" panose="020B0604030504040204" pitchFamily="34" charset="0"/>
                <a:ea typeface="Tahoma" panose="020B0604030504040204" pitchFamily="34" charset="0"/>
                <a:cs typeface="Tahoma" panose="020B0604030504040204" pitchFamily="34" charset="0"/>
              </a:rPr>
              <a:t>American Public Health Association Keynote</a:t>
            </a:r>
            <a:endParaRPr lang="en-US" sz="3200" dirty="0"/>
          </a:p>
        </p:txBody>
      </p:sp>
      <p:pic>
        <p:nvPicPr>
          <p:cNvPr id="2253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345" y="1508204"/>
            <a:ext cx="5718735" cy="4206796"/>
          </a:xfrm>
          <a:prstGeom prst="rect">
            <a:avLst/>
          </a:prstGeom>
          <a:noFill/>
          <a:ln w="38100">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2541" name="Picture 13" descr="http://assets.makers.com/maker/Erin_Brockovich_02127004_A.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4775" y="1143000"/>
            <a:ext cx="3390900" cy="1816362"/>
          </a:xfrm>
          <a:prstGeom prst="rect">
            <a:avLst/>
          </a:prstGeom>
          <a:noFill/>
          <a:extLst>
            <a:ext uri="{909E8E84-426E-40DD-AFC4-6F175D3DCCD1}">
              <a14:hiddenFill xmlns:a14="http://schemas.microsoft.com/office/drawing/2010/main">
                <a:solidFill>
                  <a:srgbClr val="FFFFFF"/>
                </a:solidFill>
              </a14:hiddenFill>
            </a:ext>
          </a:extLst>
        </p:spPr>
      </p:pic>
      <p:pic>
        <p:nvPicPr>
          <p:cNvPr id="22543" name="Picture 15" descr="http://ia.media-imdb.com/images/M/MV5BMjMyMDMzMDg4M15BMl5BanBnXkFtZTgwNDc3ODYxMTE@._V1_SX640_SY720_.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124075"/>
            <a:ext cx="2105098" cy="31337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7" descr="http://inspiral.ly/wp-content/uploads/2014/12/erin-brockovich.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5805" y="4573854"/>
            <a:ext cx="1725842" cy="208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15172"/>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609600" y="1647885"/>
            <a:ext cx="792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FF00"/>
              </a:buClr>
              <a:buChar char="•"/>
              <a:defRPr sz="2800" b="1">
                <a:solidFill>
                  <a:schemeClr val="bg1"/>
                </a:solidFill>
                <a:latin typeface="Arial" charset="0"/>
              </a:defRPr>
            </a:lvl1pPr>
            <a:lvl2pPr marL="742950" indent="-285750" eaLnBrk="0" hangingPunct="0">
              <a:spcBef>
                <a:spcPct val="20000"/>
              </a:spcBef>
              <a:buClr>
                <a:srgbClr val="FFFF00"/>
              </a:buClr>
              <a:buChar char="–"/>
              <a:defRPr sz="2400" b="1">
                <a:solidFill>
                  <a:schemeClr val="bg1"/>
                </a:solidFill>
                <a:latin typeface="Arial" charset="0"/>
              </a:defRPr>
            </a:lvl2pPr>
            <a:lvl3pPr marL="1143000" indent="-228600" eaLnBrk="0" hangingPunct="0">
              <a:spcBef>
                <a:spcPct val="20000"/>
              </a:spcBef>
              <a:buClr>
                <a:srgbClr val="FFFF00"/>
              </a:buClr>
              <a:buChar char="•"/>
              <a:defRPr sz="2000" b="1">
                <a:solidFill>
                  <a:schemeClr val="bg1"/>
                </a:solidFill>
                <a:latin typeface="Arial" charset="0"/>
              </a:defRPr>
            </a:lvl3pPr>
            <a:lvl4pPr marL="1600200" indent="-228600" eaLnBrk="0" hangingPunct="0">
              <a:spcBef>
                <a:spcPct val="20000"/>
              </a:spcBef>
              <a:buClr>
                <a:srgbClr val="FFFF00"/>
              </a:buClr>
              <a:buChar char="–"/>
              <a:defRPr b="1">
                <a:solidFill>
                  <a:schemeClr val="bg1"/>
                </a:solidFill>
                <a:latin typeface="Arial" charset="0"/>
              </a:defRPr>
            </a:lvl4pPr>
            <a:lvl5pPr marL="2057400" indent="-228600" eaLnBrk="0" hangingPunct="0">
              <a:spcBef>
                <a:spcPct val="20000"/>
              </a:spcBef>
              <a:buClr>
                <a:srgbClr val="FFFF00"/>
              </a:buClr>
              <a:buChar char="»"/>
              <a:defRPr b="1">
                <a:solidFill>
                  <a:schemeClr val="bg1"/>
                </a:solidFill>
                <a:latin typeface="Arial" charset="0"/>
              </a:defRPr>
            </a:lvl5pPr>
            <a:lvl6pPr marL="2514600" indent="-228600" eaLnBrk="0" fontAlgn="base" hangingPunct="0">
              <a:spcBef>
                <a:spcPct val="20000"/>
              </a:spcBef>
              <a:spcAft>
                <a:spcPct val="0"/>
              </a:spcAft>
              <a:buClr>
                <a:srgbClr val="FFFF00"/>
              </a:buClr>
              <a:buChar char="»"/>
              <a:defRPr b="1">
                <a:solidFill>
                  <a:schemeClr val="bg1"/>
                </a:solidFill>
                <a:latin typeface="Arial" charset="0"/>
              </a:defRPr>
            </a:lvl6pPr>
            <a:lvl7pPr marL="2971800" indent="-228600" eaLnBrk="0" fontAlgn="base" hangingPunct="0">
              <a:spcBef>
                <a:spcPct val="20000"/>
              </a:spcBef>
              <a:spcAft>
                <a:spcPct val="0"/>
              </a:spcAft>
              <a:buClr>
                <a:srgbClr val="FFFF00"/>
              </a:buClr>
              <a:buChar char="»"/>
              <a:defRPr b="1">
                <a:solidFill>
                  <a:schemeClr val="bg1"/>
                </a:solidFill>
                <a:latin typeface="Arial" charset="0"/>
              </a:defRPr>
            </a:lvl7pPr>
            <a:lvl8pPr marL="3429000" indent="-228600" eaLnBrk="0" fontAlgn="base" hangingPunct="0">
              <a:spcBef>
                <a:spcPct val="20000"/>
              </a:spcBef>
              <a:spcAft>
                <a:spcPct val="0"/>
              </a:spcAft>
              <a:buClr>
                <a:srgbClr val="FFFF00"/>
              </a:buClr>
              <a:buChar char="»"/>
              <a:defRPr b="1">
                <a:solidFill>
                  <a:schemeClr val="bg1"/>
                </a:solidFill>
                <a:latin typeface="Arial" charset="0"/>
              </a:defRPr>
            </a:lvl8pPr>
            <a:lvl9pPr marL="3886200" indent="-228600" eaLnBrk="0" fontAlgn="base" hangingPunct="0">
              <a:spcBef>
                <a:spcPct val="20000"/>
              </a:spcBef>
              <a:spcAft>
                <a:spcPct val="0"/>
              </a:spcAft>
              <a:buClr>
                <a:srgbClr val="FFFF00"/>
              </a:buClr>
              <a:buChar char="»"/>
              <a:defRPr b="1">
                <a:solidFill>
                  <a:schemeClr val="bg1"/>
                </a:solidFill>
                <a:latin typeface="Arial" charset="0"/>
              </a:defRPr>
            </a:lvl9pPr>
          </a:lstStyle>
          <a:p>
            <a:pPr eaLnBrk="1" hangingPunct="1">
              <a:spcBef>
                <a:spcPct val="0"/>
              </a:spcBef>
              <a:buClrTx/>
              <a:buFontTx/>
              <a:buNone/>
            </a:pPr>
            <a:r>
              <a:rPr lang="en-US" altLang="en-US" sz="2000" b="0" dirty="0">
                <a:latin typeface="Cambria" panose="02040503050406030204" pitchFamily="18" charset="0"/>
              </a:rPr>
              <a:t>“I was just appalled to learn that Erin </a:t>
            </a:r>
            <a:r>
              <a:rPr lang="en-US" altLang="en-US" sz="2000" b="0" dirty="0" err="1">
                <a:latin typeface="Cambria" panose="02040503050406030204" pitchFamily="18" charset="0"/>
              </a:rPr>
              <a:t>Brockowich</a:t>
            </a:r>
            <a:r>
              <a:rPr lang="en-US" altLang="en-US" sz="2000" b="0" dirty="0">
                <a:latin typeface="Cambria" panose="02040503050406030204" pitchFamily="18" charset="0"/>
              </a:rPr>
              <a:t> has been named the keynote speaker for the upcoming convention.  This is like making the guy who advertises for malpractice business the keynote for the AMA convention.  … This lady is an anti-public health uneducated "researcher" who does nothing but work for a tort lawyer.  Whether the case goes for the plaintiff or the defense (including the one that the movie is based on), there is no scientific merit to the claim</a:t>
            </a:r>
            <a:r>
              <a:rPr lang="en-US" altLang="en-US" sz="2000" b="0" dirty="0" smtClean="0">
                <a:latin typeface="Cambria" panose="02040503050406030204" pitchFamily="18" charset="0"/>
              </a:rPr>
              <a:t>.… </a:t>
            </a:r>
            <a:r>
              <a:rPr lang="en-US" altLang="en-US" sz="2000" b="0" dirty="0">
                <a:solidFill>
                  <a:srgbClr val="FFFF00"/>
                </a:solidFill>
                <a:latin typeface="Cambria" panose="02040503050406030204" pitchFamily="18" charset="0"/>
              </a:rPr>
              <a:t>She  routinely puts down and tries to prevent pertinent epidemiologic investigation.  If she speaks, it means that APHA espouses anti-epidemiology</a:t>
            </a:r>
            <a:r>
              <a:rPr lang="en-US" altLang="en-US" sz="2000" b="0" dirty="0">
                <a:latin typeface="Cambria" panose="02040503050406030204" pitchFamily="18" charset="0"/>
              </a:rPr>
              <a:t>.”</a:t>
            </a:r>
          </a:p>
          <a:p>
            <a:pPr eaLnBrk="1" hangingPunct="1">
              <a:spcBef>
                <a:spcPct val="0"/>
              </a:spcBef>
              <a:buClrTx/>
              <a:buFontTx/>
              <a:buNone/>
            </a:pPr>
            <a:endParaRPr lang="en-US" altLang="en-US" sz="2000" b="0" dirty="0">
              <a:latin typeface="Cambria" panose="02040503050406030204" pitchFamily="18" charset="0"/>
            </a:endParaRPr>
          </a:p>
          <a:p>
            <a:pPr eaLnBrk="1" hangingPunct="1">
              <a:spcBef>
                <a:spcPct val="0"/>
              </a:spcBef>
              <a:buClrTx/>
              <a:buFontTx/>
              <a:buNone/>
            </a:pPr>
            <a:endParaRPr lang="en-US" altLang="en-US" sz="2000" b="0" dirty="0">
              <a:latin typeface="Cambria" panose="02040503050406030204" pitchFamily="18" charset="0"/>
            </a:endParaRPr>
          </a:p>
          <a:p>
            <a:pPr eaLnBrk="1" hangingPunct="1">
              <a:spcBef>
                <a:spcPct val="0"/>
              </a:spcBef>
              <a:buClrTx/>
              <a:buFontTx/>
              <a:buNone/>
            </a:pPr>
            <a:r>
              <a:rPr lang="en-US" altLang="en-US" sz="1600" b="0" i="1" dirty="0" smtClean="0">
                <a:latin typeface="Cambria" panose="02040503050406030204" pitchFamily="18" charset="0"/>
              </a:rPr>
              <a:t>Tom </a:t>
            </a:r>
            <a:r>
              <a:rPr lang="en-US" altLang="en-US" sz="1600" b="0" i="1" dirty="0">
                <a:latin typeface="Cambria" panose="02040503050406030204" pitchFamily="18" charset="0"/>
              </a:rPr>
              <a:t>Mack</a:t>
            </a:r>
          </a:p>
          <a:p>
            <a:pPr eaLnBrk="1" hangingPunct="1">
              <a:spcBef>
                <a:spcPct val="0"/>
              </a:spcBef>
              <a:buClrTx/>
              <a:buFontTx/>
              <a:buNone/>
            </a:pPr>
            <a:r>
              <a:rPr lang="en-US" altLang="en-US" sz="1600" b="0" i="1" dirty="0">
                <a:latin typeface="Cambria" panose="02040503050406030204" pitchFamily="18" charset="0"/>
              </a:rPr>
              <a:t>Department of Preventive Medicine</a:t>
            </a:r>
          </a:p>
          <a:p>
            <a:pPr eaLnBrk="1" hangingPunct="1">
              <a:spcBef>
                <a:spcPct val="0"/>
              </a:spcBef>
              <a:buClrTx/>
              <a:buFontTx/>
              <a:buNone/>
            </a:pPr>
            <a:r>
              <a:rPr lang="en-US" altLang="en-US" sz="1600" b="0" i="1" dirty="0">
                <a:latin typeface="Cambria" panose="02040503050406030204" pitchFamily="18" charset="0"/>
              </a:rPr>
              <a:t>University of Southern California</a:t>
            </a:r>
          </a:p>
        </p:txBody>
      </p:sp>
      <p:sp>
        <p:nvSpPr>
          <p:cNvPr id="2" name="Title 1"/>
          <p:cNvSpPr>
            <a:spLocks noGrp="1"/>
          </p:cNvSpPr>
          <p:nvPr>
            <p:ph type="title"/>
          </p:nvPr>
        </p:nvSpPr>
        <p:spPr/>
        <p:txBody>
          <a:bodyPr/>
          <a:lstStyle/>
          <a:p>
            <a:r>
              <a:rPr lang="en-US" sz="3200" dirty="0" smtClean="0"/>
              <a:t>Headline: “Sex</a:t>
            </a:r>
            <a:r>
              <a:rPr lang="en-US" sz="3200" dirty="0"/>
              <a:t>, Not Science, Featured at Public Health </a:t>
            </a:r>
            <a:r>
              <a:rPr lang="en-US" sz="3200" dirty="0" smtClean="0"/>
              <a:t>Meeting”</a:t>
            </a:r>
            <a:endParaRPr lang="en-US" sz="3200" dirty="0"/>
          </a:p>
        </p:txBody>
      </p:sp>
    </p:spTree>
    <p:extLst>
      <p:ext uri="{BB962C8B-B14F-4D97-AF65-F5344CB8AC3E}">
        <p14:creationId xmlns:p14="http://schemas.microsoft.com/office/powerpoint/2010/main" val="510882888"/>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Preference</a:t>
            </a:r>
            <a:endParaRPr lang="en-US" dirty="0"/>
          </a:p>
        </p:txBody>
      </p:sp>
      <p:sp>
        <p:nvSpPr>
          <p:cNvPr id="3" name="Content Placeholder 2"/>
          <p:cNvSpPr>
            <a:spLocks noGrp="1"/>
          </p:cNvSpPr>
          <p:nvPr>
            <p:ph idx="1"/>
          </p:nvPr>
        </p:nvSpPr>
        <p:spPr/>
        <p:txBody>
          <a:bodyPr/>
          <a:lstStyle/>
          <a:p>
            <a:r>
              <a:rPr lang="en-US" dirty="0" smtClean="0"/>
              <a:t>The state of being preferred</a:t>
            </a:r>
          </a:p>
          <a:p>
            <a:r>
              <a:rPr lang="en-US" dirty="0" smtClean="0"/>
              <a:t>The act, fact, or principle of giving advantages to some over others</a:t>
            </a:r>
            <a:endParaRPr lang="en-US" dirty="0"/>
          </a:p>
        </p:txBody>
      </p:sp>
      <p:sp>
        <p:nvSpPr>
          <p:cNvPr id="4" name="Rectangle 3"/>
          <p:cNvSpPr/>
          <p:nvPr/>
        </p:nvSpPr>
        <p:spPr>
          <a:xfrm>
            <a:off x="609600" y="6245423"/>
            <a:ext cx="5943600" cy="307777"/>
          </a:xfrm>
          <a:prstGeom prst="rect">
            <a:avLst/>
          </a:prstGeom>
        </p:spPr>
        <p:txBody>
          <a:bodyPr wrap="square">
            <a:spAutoFit/>
          </a:bodyPr>
          <a:lstStyle/>
          <a:p>
            <a:pPr>
              <a:spcBef>
                <a:spcPct val="0"/>
              </a:spcBef>
            </a:pPr>
            <a:r>
              <a:rPr lang="en-US" altLang="en-US" sz="1400" dirty="0" smtClean="0"/>
              <a:t>Ref: </a:t>
            </a:r>
            <a:r>
              <a:rPr lang="en-US" altLang="en-US" sz="1400" dirty="0"/>
              <a:t>Merriam-Webster Online </a:t>
            </a:r>
            <a:r>
              <a:rPr lang="en-US" altLang="en-US" sz="1400" dirty="0" smtClean="0"/>
              <a:t>Dictionary. www.m-w.com</a:t>
            </a:r>
            <a:endParaRPr lang="en-US" altLang="en-US" sz="1400" dirty="0"/>
          </a:p>
        </p:txBody>
      </p:sp>
    </p:spTree>
    <p:extLst>
      <p:ext uri="{BB962C8B-B14F-4D97-AF65-F5344CB8AC3E}">
        <p14:creationId xmlns:p14="http://schemas.microsoft.com/office/powerpoint/2010/main" val="1295097914"/>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p:cNvSpPr txBox="1">
            <a:spLocks noChangeArrowheads="1"/>
          </p:cNvSpPr>
          <p:nvPr/>
        </p:nvSpPr>
        <p:spPr bwMode="auto">
          <a:xfrm>
            <a:off x="641350" y="2057400"/>
            <a:ext cx="78168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Char char="•"/>
              <a:defRPr sz="2800" b="1">
                <a:solidFill>
                  <a:schemeClr val="bg1"/>
                </a:solidFill>
                <a:latin typeface="Arial" charset="0"/>
              </a:defRPr>
            </a:lvl1pPr>
            <a:lvl2pPr marL="742950" indent="-285750" eaLnBrk="0" hangingPunct="0">
              <a:spcBef>
                <a:spcPct val="20000"/>
              </a:spcBef>
              <a:buClr>
                <a:srgbClr val="FFFF00"/>
              </a:buClr>
              <a:buChar char="–"/>
              <a:defRPr sz="2400" b="1">
                <a:solidFill>
                  <a:schemeClr val="bg1"/>
                </a:solidFill>
                <a:latin typeface="Arial" charset="0"/>
              </a:defRPr>
            </a:lvl2pPr>
            <a:lvl3pPr marL="1143000" indent="-228600" eaLnBrk="0" hangingPunct="0">
              <a:spcBef>
                <a:spcPct val="20000"/>
              </a:spcBef>
              <a:buClr>
                <a:srgbClr val="FFFF00"/>
              </a:buClr>
              <a:buChar char="•"/>
              <a:defRPr sz="2000" b="1">
                <a:solidFill>
                  <a:schemeClr val="bg1"/>
                </a:solidFill>
                <a:latin typeface="Arial" charset="0"/>
              </a:defRPr>
            </a:lvl3pPr>
            <a:lvl4pPr marL="1600200" indent="-228600" eaLnBrk="0" hangingPunct="0">
              <a:spcBef>
                <a:spcPct val="20000"/>
              </a:spcBef>
              <a:buClr>
                <a:srgbClr val="FFFF00"/>
              </a:buClr>
              <a:buChar char="–"/>
              <a:defRPr b="1">
                <a:solidFill>
                  <a:schemeClr val="bg1"/>
                </a:solidFill>
                <a:latin typeface="Arial" charset="0"/>
              </a:defRPr>
            </a:lvl4pPr>
            <a:lvl5pPr marL="2057400" indent="-228600" eaLnBrk="0" hangingPunct="0">
              <a:spcBef>
                <a:spcPct val="20000"/>
              </a:spcBef>
              <a:buClr>
                <a:srgbClr val="FFFF00"/>
              </a:buClr>
              <a:buChar char="»"/>
              <a:defRPr b="1">
                <a:solidFill>
                  <a:schemeClr val="bg1"/>
                </a:solidFill>
                <a:latin typeface="Arial" charset="0"/>
              </a:defRPr>
            </a:lvl5pPr>
            <a:lvl6pPr marL="2514600" indent="-228600" eaLnBrk="0" fontAlgn="base" hangingPunct="0">
              <a:spcBef>
                <a:spcPct val="20000"/>
              </a:spcBef>
              <a:spcAft>
                <a:spcPct val="0"/>
              </a:spcAft>
              <a:buClr>
                <a:srgbClr val="FFFF00"/>
              </a:buClr>
              <a:buChar char="»"/>
              <a:defRPr b="1">
                <a:solidFill>
                  <a:schemeClr val="bg1"/>
                </a:solidFill>
                <a:latin typeface="Arial" charset="0"/>
              </a:defRPr>
            </a:lvl6pPr>
            <a:lvl7pPr marL="2971800" indent="-228600" eaLnBrk="0" fontAlgn="base" hangingPunct="0">
              <a:spcBef>
                <a:spcPct val="20000"/>
              </a:spcBef>
              <a:spcAft>
                <a:spcPct val="0"/>
              </a:spcAft>
              <a:buClr>
                <a:srgbClr val="FFFF00"/>
              </a:buClr>
              <a:buChar char="»"/>
              <a:defRPr b="1">
                <a:solidFill>
                  <a:schemeClr val="bg1"/>
                </a:solidFill>
                <a:latin typeface="Arial" charset="0"/>
              </a:defRPr>
            </a:lvl7pPr>
            <a:lvl8pPr marL="3429000" indent="-228600" eaLnBrk="0" fontAlgn="base" hangingPunct="0">
              <a:spcBef>
                <a:spcPct val="20000"/>
              </a:spcBef>
              <a:spcAft>
                <a:spcPct val="0"/>
              </a:spcAft>
              <a:buClr>
                <a:srgbClr val="FFFF00"/>
              </a:buClr>
              <a:buChar char="»"/>
              <a:defRPr b="1">
                <a:solidFill>
                  <a:schemeClr val="bg1"/>
                </a:solidFill>
                <a:latin typeface="Arial" charset="0"/>
              </a:defRPr>
            </a:lvl8pPr>
            <a:lvl9pPr marL="3886200" indent="-228600" eaLnBrk="0" fontAlgn="base" hangingPunct="0">
              <a:spcBef>
                <a:spcPct val="20000"/>
              </a:spcBef>
              <a:spcAft>
                <a:spcPct val="0"/>
              </a:spcAft>
              <a:buClr>
                <a:srgbClr val="FFFF00"/>
              </a:buClr>
              <a:buChar char="»"/>
              <a:defRPr b="1">
                <a:solidFill>
                  <a:schemeClr val="bg1"/>
                </a:solidFill>
                <a:latin typeface="Arial" charset="0"/>
              </a:defRPr>
            </a:lvl9pPr>
          </a:lstStyle>
          <a:p>
            <a:pPr eaLnBrk="1" hangingPunct="1">
              <a:spcBef>
                <a:spcPct val="0"/>
              </a:spcBef>
              <a:buClrTx/>
              <a:buFontTx/>
              <a:buNone/>
            </a:pPr>
            <a:r>
              <a:rPr lang="en-US" altLang="en-US" sz="2400" b="0" dirty="0">
                <a:latin typeface="Cambria" panose="02040503050406030204" pitchFamily="18" charset="0"/>
              </a:rPr>
              <a:t>“We, like many others, give most credence to papers </a:t>
            </a:r>
          </a:p>
          <a:p>
            <a:pPr eaLnBrk="1" hangingPunct="1">
              <a:spcBef>
                <a:spcPct val="0"/>
              </a:spcBef>
              <a:buClrTx/>
              <a:buFontTx/>
              <a:buNone/>
            </a:pPr>
            <a:r>
              <a:rPr lang="en-US" altLang="en-US" sz="2400" b="0" dirty="0">
                <a:latin typeface="Cambria" panose="02040503050406030204" pitchFamily="18" charset="0"/>
              </a:rPr>
              <a:t>published in reputable journals by academics working in </a:t>
            </a:r>
          </a:p>
          <a:p>
            <a:pPr eaLnBrk="1" hangingPunct="1">
              <a:spcBef>
                <a:spcPct val="0"/>
              </a:spcBef>
              <a:buClrTx/>
              <a:buFontTx/>
              <a:buNone/>
            </a:pPr>
            <a:r>
              <a:rPr lang="en-US" altLang="en-US" sz="2400" b="0" dirty="0">
                <a:latin typeface="Cambria" panose="02040503050406030204" pitchFamily="18" charset="0"/>
              </a:rPr>
              <a:t>institutes of excellence. </a:t>
            </a:r>
            <a:r>
              <a:rPr lang="en-US" altLang="en-US" sz="2400" b="0" dirty="0">
                <a:solidFill>
                  <a:srgbClr val="FFFF00"/>
                </a:solidFill>
                <a:latin typeface="Cambria" panose="02040503050406030204" pitchFamily="18" charset="0"/>
              </a:rPr>
              <a:t>The credibility rating goes down </a:t>
            </a:r>
          </a:p>
          <a:p>
            <a:pPr eaLnBrk="1" hangingPunct="1">
              <a:spcBef>
                <a:spcPct val="0"/>
              </a:spcBef>
              <a:buClrTx/>
              <a:buFontTx/>
              <a:buNone/>
            </a:pPr>
            <a:r>
              <a:rPr lang="en-US" altLang="en-US" sz="2400" b="0" dirty="0">
                <a:solidFill>
                  <a:srgbClr val="FFFF00"/>
                </a:solidFill>
                <a:latin typeface="Cambria" panose="02040503050406030204" pitchFamily="18" charset="0"/>
              </a:rPr>
              <a:t>when a project is funded by a drug company</a:t>
            </a:r>
            <a:r>
              <a:rPr lang="en-US" altLang="en-US" sz="2400" b="0" dirty="0">
                <a:latin typeface="Cambria" panose="02040503050406030204" pitchFamily="18" charset="0"/>
              </a:rPr>
              <a:t> that </a:t>
            </a:r>
          </a:p>
          <a:p>
            <a:pPr eaLnBrk="1" hangingPunct="1">
              <a:spcBef>
                <a:spcPct val="0"/>
              </a:spcBef>
              <a:buClrTx/>
              <a:buFontTx/>
              <a:buNone/>
            </a:pPr>
            <a:r>
              <a:rPr lang="en-US" altLang="en-US" sz="2400" b="0" dirty="0">
                <a:latin typeface="Cambria" panose="02040503050406030204" pitchFamily="18" charset="0"/>
              </a:rPr>
              <a:t>has an interest in its outcome.” </a:t>
            </a:r>
          </a:p>
          <a:p>
            <a:pPr eaLnBrk="1" hangingPunct="1">
              <a:spcBef>
                <a:spcPct val="0"/>
              </a:spcBef>
              <a:buClrTx/>
              <a:buFontTx/>
              <a:buNone/>
            </a:pPr>
            <a:endParaRPr lang="en-US" altLang="en-US" sz="2400" b="0" dirty="0">
              <a:latin typeface="Cambria" panose="02040503050406030204" pitchFamily="18" charset="0"/>
            </a:endParaRPr>
          </a:p>
          <a:p>
            <a:pPr eaLnBrk="1" hangingPunct="1">
              <a:spcBef>
                <a:spcPct val="0"/>
              </a:spcBef>
              <a:buClrTx/>
              <a:buFontTx/>
              <a:buNone/>
            </a:pPr>
            <a:r>
              <a:rPr lang="en-US" altLang="en-US" sz="1800" b="0" i="1" dirty="0" err="1">
                <a:latin typeface="Cambria" panose="02040503050406030204" pitchFamily="18" charset="0"/>
              </a:rPr>
              <a:t>Raveendran</a:t>
            </a:r>
            <a:r>
              <a:rPr lang="en-US" altLang="en-US" sz="1800" b="0" i="1" dirty="0">
                <a:latin typeface="Cambria" panose="02040503050406030204" pitchFamily="18" charset="0"/>
              </a:rPr>
              <a:t> R, </a:t>
            </a:r>
            <a:r>
              <a:rPr lang="en-US" altLang="en-US" sz="1800" b="0" i="1" dirty="0" err="1">
                <a:latin typeface="Cambria" panose="02040503050406030204" pitchFamily="18" charset="0"/>
              </a:rPr>
              <a:t>Gitanjali</a:t>
            </a:r>
            <a:r>
              <a:rPr lang="en-US" altLang="en-US" sz="1800" b="0" i="1" dirty="0">
                <a:latin typeface="Cambria" panose="02040503050406030204" pitchFamily="18" charset="0"/>
              </a:rPr>
              <a:t> B. </a:t>
            </a:r>
            <a:endParaRPr lang="en-US" altLang="en-US" sz="1800" b="0" i="1" dirty="0" smtClean="0">
              <a:latin typeface="Cambria" panose="02040503050406030204" pitchFamily="18" charset="0"/>
            </a:endParaRPr>
          </a:p>
          <a:p>
            <a:pPr eaLnBrk="1" hangingPunct="1">
              <a:spcBef>
                <a:spcPct val="0"/>
              </a:spcBef>
              <a:buClrTx/>
              <a:buFontTx/>
              <a:buNone/>
            </a:pPr>
            <a:r>
              <a:rPr lang="en-US" altLang="en-US" sz="1800" b="0" i="1" dirty="0" smtClean="0">
                <a:latin typeface="Cambria" panose="02040503050406030204" pitchFamily="18" charset="0"/>
              </a:rPr>
              <a:t>Letter </a:t>
            </a:r>
            <a:r>
              <a:rPr lang="en-US" altLang="en-US" sz="1800" b="0" i="1" dirty="0">
                <a:latin typeface="Cambria" panose="02040503050406030204" pitchFamily="18" charset="0"/>
              </a:rPr>
              <a:t>to the </a:t>
            </a:r>
            <a:r>
              <a:rPr lang="en-US" altLang="en-US" sz="1800" b="0" i="1" dirty="0" smtClean="0">
                <a:latin typeface="Cambria" panose="02040503050406030204" pitchFamily="18" charset="0"/>
              </a:rPr>
              <a:t>Editor</a:t>
            </a:r>
            <a:r>
              <a:rPr lang="en-US" altLang="en-US" sz="1800" b="0" i="1" dirty="0">
                <a:latin typeface="Cambria" panose="02040503050406030204" pitchFamily="18" charset="0"/>
              </a:rPr>
              <a:t>. Lancet 1997:349:1173-1174.</a:t>
            </a:r>
          </a:p>
        </p:txBody>
      </p:sp>
      <p:sp>
        <p:nvSpPr>
          <p:cNvPr id="6" name="Rectangle 2"/>
          <p:cNvSpPr>
            <a:spLocks noGrp="1" noChangeArrowheads="1"/>
          </p:cNvSpPr>
          <p:nvPr>
            <p:ph type="title"/>
          </p:nvPr>
        </p:nvSpPr>
        <p:spPr>
          <a:xfrm>
            <a:off x="523875" y="76200"/>
            <a:ext cx="8162925" cy="1066800"/>
          </a:xfrm>
        </p:spPr>
        <p:txBody>
          <a:bodyPr/>
          <a:lstStyle/>
          <a:p>
            <a:pPr eaLnBrk="1" hangingPunct="1">
              <a:defRPr/>
            </a:pPr>
            <a:r>
              <a:rPr lang="en-US" sz="3200" dirty="0" smtClean="0"/>
              <a:t>Does the focus on financial conflicts hinder scientific evaluation?</a:t>
            </a:r>
          </a:p>
        </p:txBody>
      </p:sp>
    </p:spTree>
    <p:extLst>
      <p:ext uri="{BB962C8B-B14F-4D97-AF65-F5344CB8AC3E}">
        <p14:creationId xmlns:p14="http://schemas.microsoft.com/office/powerpoint/2010/main" val="690289350"/>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Are we developing a caste system in clinical epidemiology research?</a:t>
            </a:r>
            <a:endParaRPr lang="en-US" sz="3200" dirty="0"/>
          </a:p>
        </p:txBody>
      </p:sp>
      <p:sp>
        <p:nvSpPr>
          <p:cNvPr id="3" name="Text Box 3"/>
          <p:cNvSpPr txBox="1">
            <a:spLocks noChangeArrowheads="1"/>
          </p:cNvSpPr>
          <p:nvPr/>
        </p:nvSpPr>
        <p:spPr bwMode="auto">
          <a:xfrm>
            <a:off x="685800" y="2403475"/>
            <a:ext cx="7924800" cy="1938992"/>
          </a:xfrm>
          <a:prstGeom prst="rect">
            <a:avLst/>
          </a:prstGeom>
          <a:noFill/>
          <a:ln w="9525">
            <a:noFill/>
            <a:miter lim="800000"/>
            <a:headEnd/>
            <a:tailEnd/>
          </a:ln>
        </p:spPr>
        <p:txBody>
          <a:bodyPr wrap="square">
            <a:spAutoFit/>
          </a:bodyPr>
          <a:lstStyle/>
          <a:p>
            <a:pPr>
              <a:defRPr/>
            </a:pPr>
            <a:r>
              <a:rPr lang="en-US" sz="2400" dirty="0">
                <a:solidFill>
                  <a:schemeClr val="bg1"/>
                </a:solidFill>
                <a:latin typeface="Cambria" panose="02040503050406030204" pitchFamily="18" charset="0"/>
              </a:rPr>
              <a:t>“Under the new Policy, </a:t>
            </a:r>
            <a:r>
              <a:rPr lang="en-US" sz="2400" dirty="0">
                <a:solidFill>
                  <a:srgbClr val="FFFF00"/>
                </a:solidFill>
                <a:latin typeface="Cambria" panose="02040503050406030204" pitchFamily="18" charset="0"/>
              </a:rPr>
              <a:t>ASCO will not accept an abstract or paper </a:t>
            </a:r>
            <a:r>
              <a:rPr lang="en-US" sz="2400" dirty="0" smtClean="0">
                <a:solidFill>
                  <a:srgbClr val="FFFF00"/>
                </a:solidFill>
                <a:latin typeface="Cambria" panose="02040503050406030204" pitchFamily="18" charset="0"/>
              </a:rPr>
              <a:t>describing </a:t>
            </a:r>
            <a:r>
              <a:rPr lang="en-US" sz="2400" dirty="0">
                <a:solidFill>
                  <a:srgbClr val="FFFF00"/>
                </a:solidFill>
                <a:latin typeface="Cambria" panose="02040503050406030204" pitchFamily="18" charset="0"/>
              </a:rPr>
              <a:t>company-funded original research </a:t>
            </a:r>
            <a:r>
              <a:rPr lang="en-US" sz="2400" dirty="0">
                <a:solidFill>
                  <a:schemeClr val="bg1"/>
                </a:solidFill>
                <a:latin typeface="Cambria" panose="02040503050406030204" pitchFamily="18" charset="0"/>
              </a:rPr>
              <a:t>if the first, last, or </a:t>
            </a:r>
            <a:r>
              <a:rPr lang="en-US" sz="2400" dirty="0" smtClean="0">
                <a:solidFill>
                  <a:schemeClr val="bg1"/>
                </a:solidFill>
                <a:latin typeface="Cambria" panose="02040503050406030204" pitchFamily="18" charset="0"/>
              </a:rPr>
              <a:t>corresponding </a:t>
            </a:r>
            <a:r>
              <a:rPr lang="en-US" sz="2400" dirty="0">
                <a:solidFill>
                  <a:schemeClr val="bg1"/>
                </a:solidFill>
                <a:latin typeface="Cambria" panose="02040503050406030204" pitchFamily="18" charset="0"/>
              </a:rPr>
              <a:t>author has been the Company’s employee, </a:t>
            </a:r>
            <a:r>
              <a:rPr lang="en-US" sz="2400" dirty="0" smtClean="0">
                <a:solidFill>
                  <a:schemeClr val="bg1"/>
                </a:solidFill>
                <a:latin typeface="Cambria" panose="02040503050406030204" pitchFamily="18" charset="0"/>
              </a:rPr>
              <a:t>investor</a:t>
            </a:r>
            <a:r>
              <a:rPr lang="en-US" sz="2400" dirty="0">
                <a:solidFill>
                  <a:schemeClr val="bg1"/>
                </a:solidFill>
                <a:latin typeface="Cambria" panose="02040503050406030204" pitchFamily="18" charset="0"/>
              </a:rPr>
              <a:t>, or paid speaker during the previous 2 years.”</a:t>
            </a:r>
          </a:p>
        </p:txBody>
      </p:sp>
      <p:sp>
        <p:nvSpPr>
          <p:cNvPr id="23556" name="TextBox 3"/>
          <p:cNvSpPr txBox="1">
            <a:spLocks noChangeArrowheads="1"/>
          </p:cNvSpPr>
          <p:nvPr/>
        </p:nvSpPr>
        <p:spPr bwMode="auto">
          <a:xfrm>
            <a:off x="533400" y="6248400"/>
            <a:ext cx="81120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spcBef>
                <a:spcPct val="20000"/>
              </a:spcBef>
              <a:buClr>
                <a:srgbClr val="FFFF00"/>
              </a:buClr>
              <a:buChar char="•"/>
              <a:defRPr sz="2800" b="1">
                <a:solidFill>
                  <a:schemeClr val="bg1"/>
                </a:solidFill>
                <a:latin typeface="Arial" charset="0"/>
              </a:defRPr>
            </a:lvl1pPr>
            <a:lvl2pPr marL="742950" indent="-285750" eaLnBrk="0" hangingPunct="0">
              <a:spcBef>
                <a:spcPct val="20000"/>
              </a:spcBef>
              <a:buClr>
                <a:srgbClr val="FFFF00"/>
              </a:buClr>
              <a:buChar char="–"/>
              <a:defRPr sz="2400" b="1">
                <a:solidFill>
                  <a:schemeClr val="bg1"/>
                </a:solidFill>
                <a:latin typeface="Arial" charset="0"/>
              </a:defRPr>
            </a:lvl2pPr>
            <a:lvl3pPr marL="1143000" indent="-228600" eaLnBrk="0" hangingPunct="0">
              <a:spcBef>
                <a:spcPct val="20000"/>
              </a:spcBef>
              <a:buClr>
                <a:srgbClr val="FFFF00"/>
              </a:buClr>
              <a:buChar char="•"/>
              <a:defRPr sz="2000" b="1">
                <a:solidFill>
                  <a:schemeClr val="bg1"/>
                </a:solidFill>
                <a:latin typeface="Arial" charset="0"/>
              </a:defRPr>
            </a:lvl3pPr>
            <a:lvl4pPr marL="1600200" indent="-228600" eaLnBrk="0" hangingPunct="0">
              <a:spcBef>
                <a:spcPct val="20000"/>
              </a:spcBef>
              <a:buClr>
                <a:srgbClr val="FFFF00"/>
              </a:buClr>
              <a:buChar char="–"/>
              <a:defRPr b="1">
                <a:solidFill>
                  <a:schemeClr val="bg1"/>
                </a:solidFill>
                <a:latin typeface="Arial" charset="0"/>
              </a:defRPr>
            </a:lvl4pPr>
            <a:lvl5pPr marL="2057400" indent="-228600" eaLnBrk="0" hangingPunct="0">
              <a:spcBef>
                <a:spcPct val="20000"/>
              </a:spcBef>
              <a:buClr>
                <a:srgbClr val="FFFF00"/>
              </a:buClr>
              <a:buChar char="»"/>
              <a:defRPr b="1">
                <a:solidFill>
                  <a:schemeClr val="bg1"/>
                </a:solidFill>
                <a:latin typeface="Arial" charset="0"/>
              </a:defRPr>
            </a:lvl5pPr>
            <a:lvl6pPr marL="2514600" indent="-228600" eaLnBrk="0" fontAlgn="base" hangingPunct="0">
              <a:spcBef>
                <a:spcPct val="20000"/>
              </a:spcBef>
              <a:spcAft>
                <a:spcPct val="0"/>
              </a:spcAft>
              <a:buClr>
                <a:srgbClr val="FFFF00"/>
              </a:buClr>
              <a:buChar char="»"/>
              <a:defRPr b="1">
                <a:solidFill>
                  <a:schemeClr val="bg1"/>
                </a:solidFill>
                <a:latin typeface="Arial" charset="0"/>
              </a:defRPr>
            </a:lvl6pPr>
            <a:lvl7pPr marL="2971800" indent="-228600" eaLnBrk="0" fontAlgn="base" hangingPunct="0">
              <a:spcBef>
                <a:spcPct val="20000"/>
              </a:spcBef>
              <a:spcAft>
                <a:spcPct val="0"/>
              </a:spcAft>
              <a:buClr>
                <a:srgbClr val="FFFF00"/>
              </a:buClr>
              <a:buChar char="»"/>
              <a:defRPr b="1">
                <a:solidFill>
                  <a:schemeClr val="bg1"/>
                </a:solidFill>
                <a:latin typeface="Arial" charset="0"/>
              </a:defRPr>
            </a:lvl7pPr>
            <a:lvl8pPr marL="3429000" indent="-228600" eaLnBrk="0" fontAlgn="base" hangingPunct="0">
              <a:spcBef>
                <a:spcPct val="20000"/>
              </a:spcBef>
              <a:spcAft>
                <a:spcPct val="0"/>
              </a:spcAft>
              <a:buClr>
                <a:srgbClr val="FFFF00"/>
              </a:buClr>
              <a:buChar char="»"/>
              <a:defRPr b="1">
                <a:solidFill>
                  <a:schemeClr val="bg1"/>
                </a:solidFill>
                <a:latin typeface="Arial" charset="0"/>
              </a:defRPr>
            </a:lvl8pPr>
            <a:lvl9pPr marL="3886200" indent="-228600" eaLnBrk="0" fontAlgn="base" hangingPunct="0">
              <a:spcBef>
                <a:spcPct val="20000"/>
              </a:spcBef>
              <a:spcAft>
                <a:spcPct val="0"/>
              </a:spcAft>
              <a:buClr>
                <a:srgbClr val="FFFF00"/>
              </a:buClr>
              <a:buChar char="»"/>
              <a:defRPr b="1">
                <a:solidFill>
                  <a:schemeClr val="bg1"/>
                </a:solidFill>
                <a:latin typeface="Arial" charset="0"/>
              </a:defRPr>
            </a:lvl9pPr>
          </a:lstStyle>
          <a:p>
            <a:pPr eaLnBrk="1" hangingPunct="1">
              <a:spcBef>
                <a:spcPct val="0"/>
              </a:spcBef>
              <a:buClrTx/>
              <a:buFontTx/>
              <a:buNone/>
            </a:pPr>
            <a:r>
              <a:rPr lang="en-US" altLang="en-US" sz="1200" b="0" i="1" dirty="0" smtClean="0">
                <a:latin typeface="Cambria" panose="02040503050406030204" pitchFamily="18" charset="0"/>
              </a:rPr>
              <a:t>ASCO 2013</a:t>
            </a:r>
            <a:r>
              <a:rPr lang="en-US" altLang="en-US" sz="1200" b="0" i="1" dirty="0">
                <a:latin typeface="Cambria" panose="02040503050406030204" pitchFamily="18" charset="0"/>
              </a:rPr>
              <a:t>. American Society of Clinical Oncology Policy for Relationships </a:t>
            </a:r>
            <a:r>
              <a:rPr lang="en-US" altLang="en-US" sz="1200" b="0" i="1" dirty="0" smtClean="0">
                <a:latin typeface="Cambria" panose="02040503050406030204" pitchFamily="18" charset="0"/>
              </a:rPr>
              <a:t>with Companies: Background and Rationale. J </a:t>
            </a:r>
            <a:r>
              <a:rPr lang="en-US" altLang="en-US" sz="1200" b="0" i="1" dirty="0" err="1" smtClean="0">
                <a:latin typeface="Cambria" panose="02040503050406030204" pitchFamily="18" charset="0"/>
              </a:rPr>
              <a:t>Clin</a:t>
            </a:r>
            <a:r>
              <a:rPr lang="en-US" altLang="en-US" sz="1200" b="0" i="1" dirty="0" smtClean="0">
                <a:latin typeface="Cambria" panose="02040503050406030204" pitchFamily="18" charset="0"/>
              </a:rPr>
              <a:t> </a:t>
            </a:r>
            <a:r>
              <a:rPr lang="en-US" altLang="en-US" sz="1200" b="0" i="1" dirty="0" err="1" smtClean="0">
                <a:latin typeface="Cambria" panose="02040503050406030204" pitchFamily="18" charset="0"/>
              </a:rPr>
              <a:t>Oncol</a:t>
            </a:r>
            <a:r>
              <a:rPr lang="en-US" altLang="en-US" sz="1200" b="0" i="1" dirty="0" smtClean="0">
                <a:latin typeface="Cambria" panose="02040503050406030204" pitchFamily="18" charset="0"/>
              </a:rPr>
              <a:t> Published Ahead of Print on April 22, 2013 as 10.1200/JCO.2013.49.4997</a:t>
            </a:r>
            <a:endParaRPr lang="en-US" altLang="en-US" sz="1200" b="0" i="1" dirty="0">
              <a:latin typeface="Cambria" panose="02040503050406030204" pitchFamily="18" charset="0"/>
            </a:endParaRPr>
          </a:p>
        </p:txBody>
      </p:sp>
    </p:spTree>
    <p:extLst>
      <p:ext uri="{BB962C8B-B14F-4D97-AF65-F5344CB8AC3E}">
        <p14:creationId xmlns:p14="http://schemas.microsoft.com/office/powerpoint/2010/main" val="1471849720"/>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pPr>
              <a:defRPr/>
            </a:pPr>
            <a:r>
              <a:rPr lang="en-US" dirty="0"/>
              <a:t>ASCO Reconsiders </a:t>
            </a:r>
            <a:r>
              <a:rPr lang="en-US" dirty="0" smtClean="0"/>
              <a:t>its Policy</a:t>
            </a:r>
            <a:endParaRPr lang="en-US" dirty="0"/>
          </a:p>
        </p:txBody>
      </p:sp>
      <p:sp>
        <p:nvSpPr>
          <p:cNvPr id="24579" name="TextBox 2"/>
          <p:cNvSpPr txBox="1">
            <a:spLocks noChangeArrowheads="1"/>
          </p:cNvSpPr>
          <p:nvPr/>
        </p:nvSpPr>
        <p:spPr bwMode="auto">
          <a:xfrm>
            <a:off x="762000" y="1295400"/>
            <a:ext cx="7467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solidFill>
                  <a:schemeClr val="bg1"/>
                </a:solidFill>
                <a:latin typeface="Cambria" panose="02040503050406030204" pitchFamily="18" charset="0"/>
              </a:rPr>
              <a:t>“ASCO leadership has carefully considered the concerns </a:t>
            </a:r>
            <a:r>
              <a:rPr lang="en-US" altLang="en-US" dirty="0" smtClean="0">
                <a:solidFill>
                  <a:schemeClr val="bg1"/>
                </a:solidFill>
                <a:latin typeface="Cambria" panose="02040503050406030204" pitchFamily="18" charset="0"/>
              </a:rPr>
              <a:t>expressed by </a:t>
            </a:r>
            <a:r>
              <a:rPr lang="en-US" altLang="en-US" dirty="0">
                <a:solidFill>
                  <a:schemeClr val="bg1"/>
                </a:solidFill>
                <a:latin typeface="Cambria" panose="02040503050406030204" pitchFamily="18" charset="0"/>
              </a:rPr>
              <a:t>the biomedical community regarding the author </a:t>
            </a:r>
            <a:r>
              <a:rPr lang="en-US" altLang="en-US" dirty="0" smtClean="0">
                <a:solidFill>
                  <a:schemeClr val="bg1"/>
                </a:solidFill>
                <a:latin typeface="Cambria" panose="02040503050406030204" pitchFamily="18" charset="0"/>
              </a:rPr>
              <a:t>restrictions in </a:t>
            </a:r>
            <a:r>
              <a:rPr lang="en-US" altLang="en-US" dirty="0">
                <a:solidFill>
                  <a:schemeClr val="bg1"/>
                </a:solidFill>
                <a:latin typeface="Cambria" panose="02040503050406030204" pitchFamily="18" charset="0"/>
              </a:rPr>
              <a:t>the 2013 COI policy and </a:t>
            </a:r>
            <a:r>
              <a:rPr lang="en-US" altLang="en-US" dirty="0" smtClean="0">
                <a:solidFill>
                  <a:schemeClr val="bg1"/>
                </a:solidFill>
                <a:latin typeface="Cambria" panose="02040503050406030204" pitchFamily="18" charset="0"/>
              </a:rPr>
              <a:t>has decided </a:t>
            </a:r>
            <a:r>
              <a:rPr lang="en-US" altLang="en-US" dirty="0">
                <a:solidFill>
                  <a:schemeClr val="bg1"/>
                </a:solidFill>
                <a:latin typeface="Cambria" panose="02040503050406030204" pitchFamily="18" charset="0"/>
              </a:rPr>
              <a:t>to </a:t>
            </a:r>
            <a:r>
              <a:rPr lang="en-US" altLang="en-US" dirty="0">
                <a:solidFill>
                  <a:srgbClr val="FFFF00"/>
                </a:solidFill>
                <a:latin typeface="Cambria" panose="02040503050406030204" pitchFamily="18" charset="0"/>
              </a:rPr>
              <a:t>suspend </a:t>
            </a:r>
            <a:r>
              <a:rPr lang="en-US" altLang="en-US" dirty="0" smtClean="0">
                <a:solidFill>
                  <a:srgbClr val="FFFF00"/>
                </a:solidFill>
                <a:latin typeface="Cambria" panose="02040503050406030204" pitchFamily="18" charset="0"/>
              </a:rPr>
              <a:t>enforcement of </a:t>
            </a:r>
            <a:r>
              <a:rPr lang="en-US" altLang="en-US" dirty="0">
                <a:solidFill>
                  <a:srgbClr val="FFFF00"/>
                </a:solidFill>
                <a:latin typeface="Cambria" panose="02040503050406030204" pitchFamily="18" charset="0"/>
              </a:rPr>
              <a:t>these restrictions for a period of at least 3 years</a:t>
            </a:r>
            <a:r>
              <a:rPr lang="en-US" altLang="en-US" dirty="0">
                <a:solidFill>
                  <a:schemeClr val="bg1"/>
                </a:solidFill>
                <a:latin typeface="Cambria" panose="02040503050406030204" pitchFamily="18" charset="0"/>
              </a:rPr>
              <a:t>.”</a:t>
            </a:r>
          </a:p>
        </p:txBody>
      </p:sp>
      <p:sp>
        <p:nvSpPr>
          <p:cNvPr id="24580" name="TextBox 3"/>
          <p:cNvSpPr txBox="1">
            <a:spLocks noChangeArrowheads="1"/>
          </p:cNvSpPr>
          <p:nvPr/>
        </p:nvSpPr>
        <p:spPr bwMode="auto">
          <a:xfrm>
            <a:off x="457200" y="6211887"/>
            <a:ext cx="8189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200" i="1" dirty="0" smtClean="0">
                <a:solidFill>
                  <a:schemeClr val="bg1"/>
                </a:solidFill>
                <a:latin typeface="Cambria" panose="02040503050406030204" pitchFamily="18" charset="0"/>
              </a:rPr>
              <a:t>ASCO 2014</a:t>
            </a:r>
            <a:r>
              <a:rPr lang="en-US" altLang="en-US" sz="1200" i="1" dirty="0">
                <a:solidFill>
                  <a:schemeClr val="bg1"/>
                </a:solidFill>
                <a:latin typeface="Cambria" panose="02040503050406030204" pitchFamily="18" charset="0"/>
              </a:rPr>
              <a:t>. The Changing Landscape of Conflict of Interest Supports Further Study of American Society of Clinical Oncology Authorship Restrictions for Research Studies J </a:t>
            </a:r>
            <a:r>
              <a:rPr lang="en-US" altLang="en-US" sz="1200" i="1" dirty="0" err="1">
                <a:solidFill>
                  <a:schemeClr val="bg1"/>
                </a:solidFill>
                <a:latin typeface="Cambria" panose="02040503050406030204" pitchFamily="18" charset="0"/>
              </a:rPr>
              <a:t>Clin</a:t>
            </a:r>
            <a:r>
              <a:rPr lang="en-US" altLang="en-US" sz="1200" i="1" dirty="0">
                <a:solidFill>
                  <a:schemeClr val="bg1"/>
                </a:solidFill>
                <a:latin typeface="Cambria" panose="02040503050406030204" pitchFamily="18" charset="0"/>
              </a:rPr>
              <a:t> </a:t>
            </a:r>
            <a:r>
              <a:rPr lang="en-US" altLang="en-US" sz="1200" i="1" dirty="0" err="1">
                <a:solidFill>
                  <a:schemeClr val="bg1"/>
                </a:solidFill>
                <a:latin typeface="Cambria" panose="02040503050406030204" pitchFamily="18" charset="0"/>
              </a:rPr>
              <a:t>Oncol</a:t>
            </a:r>
            <a:r>
              <a:rPr lang="en-US" altLang="en-US" sz="1200" i="1" dirty="0">
                <a:solidFill>
                  <a:schemeClr val="bg1"/>
                </a:solidFill>
                <a:latin typeface="Cambria" panose="02040503050406030204" pitchFamily="18" charset="0"/>
              </a:rPr>
              <a:t>: Published Ahead </a:t>
            </a:r>
            <a:r>
              <a:rPr lang="en-US" altLang="en-US" sz="1200" i="1" dirty="0" smtClean="0">
                <a:solidFill>
                  <a:schemeClr val="bg1"/>
                </a:solidFill>
                <a:latin typeface="Cambria" panose="02040503050406030204" pitchFamily="18" charset="0"/>
              </a:rPr>
              <a:t>of </a:t>
            </a:r>
            <a:r>
              <a:rPr lang="en-US" altLang="en-US" sz="1200" i="1" dirty="0">
                <a:solidFill>
                  <a:schemeClr val="bg1"/>
                </a:solidFill>
                <a:latin typeface="Cambria" panose="02040503050406030204" pitchFamily="18" charset="0"/>
              </a:rPr>
              <a:t>Print on February 10, 2014 as 10.1200/JCO.2014.55.4006</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455675"/>
            <a:ext cx="5861852" cy="2640325"/>
          </a:xfrm>
          <a:prstGeom prst="rect">
            <a:avLst/>
          </a:prstGeom>
          <a:solidFill>
            <a:schemeClr val="bg2"/>
          </a:solidFill>
          <a:ln w="28575">
            <a:solidFill>
              <a:schemeClr val="tx2">
                <a:lumMod val="95000"/>
              </a:schemeClr>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2336995906"/>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eaLnBrk="1" hangingPunct="1">
              <a:defRPr/>
            </a:pPr>
            <a:r>
              <a:rPr lang="en-US" dirty="0" smtClean="0"/>
              <a:t>Opening Questions</a:t>
            </a:r>
          </a:p>
        </p:txBody>
      </p:sp>
      <p:sp>
        <p:nvSpPr>
          <p:cNvPr id="378883" name="Rectangle 3"/>
          <p:cNvSpPr>
            <a:spLocks noGrp="1" noChangeArrowheads="1"/>
          </p:cNvSpPr>
          <p:nvPr>
            <p:ph idx="1"/>
          </p:nvPr>
        </p:nvSpPr>
        <p:spPr/>
        <p:txBody>
          <a:bodyPr/>
          <a:lstStyle/>
          <a:p>
            <a:pPr eaLnBrk="1" hangingPunct="1">
              <a:lnSpc>
                <a:spcPts val="3200"/>
              </a:lnSpc>
              <a:buFont typeface="Arial" charset="0"/>
              <a:buChar char="•"/>
              <a:defRPr/>
            </a:pPr>
            <a:r>
              <a:rPr lang="en-US" sz="2800" b="0" dirty="0" smtClean="0"/>
              <a:t>What is ethics?</a:t>
            </a:r>
          </a:p>
          <a:p>
            <a:pPr eaLnBrk="1" hangingPunct="1">
              <a:lnSpc>
                <a:spcPts val="3200"/>
              </a:lnSpc>
              <a:buFont typeface="Arial" charset="0"/>
              <a:buChar char="•"/>
              <a:defRPr/>
            </a:pPr>
            <a:r>
              <a:rPr lang="en-US" sz="2800" b="0" dirty="0" smtClean="0"/>
              <a:t>What does it mean to be ethical?</a:t>
            </a:r>
          </a:p>
        </p:txBody>
      </p:sp>
    </p:spTree>
    <p:extLst>
      <p:ext uri="{BB962C8B-B14F-4D97-AF65-F5344CB8AC3E}">
        <p14:creationId xmlns:p14="http://schemas.microsoft.com/office/powerpoint/2010/main" val="3504315545"/>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76200"/>
            <a:ext cx="8162925" cy="1066800"/>
          </a:xfrm>
        </p:spPr>
        <p:txBody>
          <a:bodyPr/>
          <a:lstStyle/>
          <a:p>
            <a:pPr eaLnBrk="1" hangingPunct="1">
              <a:defRPr/>
            </a:pPr>
            <a:r>
              <a:rPr lang="en-US" sz="3200" dirty="0" smtClean="0">
                <a:latin typeface="Tahoma" panose="020B0604030504040204" pitchFamily="34" charset="0"/>
                <a:ea typeface="Tahoma" panose="020B0604030504040204" pitchFamily="34" charset="0"/>
                <a:cs typeface="Tahoma" panose="020B0604030504040204" pitchFamily="34" charset="0"/>
              </a:rPr>
              <a:t>“Conflict of interest. The New McCarthyism in Science”</a:t>
            </a:r>
          </a:p>
        </p:txBody>
      </p:sp>
      <p:sp>
        <p:nvSpPr>
          <p:cNvPr id="25603" name="Text Box 3"/>
          <p:cNvSpPr txBox="1">
            <a:spLocks noChangeArrowheads="1"/>
          </p:cNvSpPr>
          <p:nvPr/>
        </p:nvSpPr>
        <p:spPr bwMode="auto">
          <a:xfrm>
            <a:off x="990600" y="2368689"/>
            <a:ext cx="72548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Char char="•"/>
              <a:defRPr sz="2800" b="1">
                <a:solidFill>
                  <a:schemeClr val="bg1"/>
                </a:solidFill>
                <a:latin typeface="Arial" charset="0"/>
              </a:defRPr>
            </a:lvl1pPr>
            <a:lvl2pPr marL="742950" indent="-285750" eaLnBrk="0" hangingPunct="0">
              <a:spcBef>
                <a:spcPct val="20000"/>
              </a:spcBef>
              <a:buClr>
                <a:srgbClr val="FFFF00"/>
              </a:buClr>
              <a:buChar char="–"/>
              <a:defRPr sz="2400" b="1">
                <a:solidFill>
                  <a:schemeClr val="bg1"/>
                </a:solidFill>
                <a:latin typeface="Arial" charset="0"/>
              </a:defRPr>
            </a:lvl2pPr>
            <a:lvl3pPr marL="1143000" indent="-228600" eaLnBrk="0" hangingPunct="0">
              <a:spcBef>
                <a:spcPct val="20000"/>
              </a:spcBef>
              <a:buClr>
                <a:srgbClr val="FFFF00"/>
              </a:buClr>
              <a:buChar char="•"/>
              <a:defRPr sz="2000" b="1">
                <a:solidFill>
                  <a:schemeClr val="bg1"/>
                </a:solidFill>
                <a:latin typeface="Arial" charset="0"/>
              </a:defRPr>
            </a:lvl3pPr>
            <a:lvl4pPr marL="1600200" indent="-228600" eaLnBrk="0" hangingPunct="0">
              <a:spcBef>
                <a:spcPct val="20000"/>
              </a:spcBef>
              <a:buClr>
                <a:srgbClr val="FFFF00"/>
              </a:buClr>
              <a:buChar char="–"/>
              <a:defRPr b="1">
                <a:solidFill>
                  <a:schemeClr val="bg1"/>
                </a:solidFill>
                <a:latin typeface="Arial" charset="0"/>
              </a:defRPr>
            </a:lvl4pPr>
            <a:lvl5pPr marL="2057400" indent="-228600" eaLnBrk="0" hangingPunct="0">
              <a:spcBef>
                <a:spcPct val="20000"/>
              </a:spcBef>
              <a:buClr>
                <a:srgbClr val="FFFF00"/>
              </a:buClr>
              <a:buChar char="»"/>
              <a:defRPr b="1">
                <a:solidFill>
                  <a:schemeClr val="bg1"/>
                </a:solidFill>
                <a:latin typeface="Arial" charset="0"/>
              </a:defRPr>
            </a:lvl5pPr>
            <a:lvl6pPr marL="2514600" indent="-228600" eaLnBrk="0" fontAlgn="base" hangingPunct="0">
              <a:spcBef>
                <a:spcPct val="20000"/>
              </a:spcBef>
              <a:spcAft>
                <a:spcPct val="0"/>
              </a:spcAft>
              <a:buClr>
                <a:srgbClr val="FFFF00"/>
              </a:buClr>
              <a:buChar char="»"/>
              <a:defRPr b="1">
                <a:solidFill>
                  <a:schemeClr val="bg1"/>
                </a:solidFill>
                <a:latin typeface="Arial" charset="0"/>
              </a:defRPr>
            </a:lvl6pPr>
            <a:lvl7pPr marL="2971800" indent="-228600" eaLnBrk="0" fontAlgn="base" hangingPunct="0">
              <a:spcBef>
                <a:spcPct val="20000"/>
              </a:spcBef>
              <a:spcAft>
                <a:spcPct val="0"/>
              </a:spcAft>
              <a:buClr>
                <a:srgbClr val="FFFF00"/>
              </a:buClr>
              <a:buChar char="»"/>
              <a:defRPr b="1">
                <a:solidFill>
                  <a:schemeClr val="bg1"/>
                </a:solidFill>
                <a:latin typeface="Arial" charset="0"/>
              </a:defRPr>
            </a:lvl7pPr>
            <a:lvl8pPr marL="3429000" indent="-228600" eaLnBrk="0" fontAlgn="base" hangingPunct="0">
              <a:spcBef>
                <a:spcPct val="20000"/>
              </a:spcBef>
              <a:spcAft>
                <a:spcPct val="0"/>
              </a:spcAft>
              <a:buClr>
                <a:srgbClr val="FFFF00"/>
              </a:buClr>
              <a:buChar char="»"/>
              <a:defRPr b="1">
                <a:solidFill>
                  <a:schemeClr val="bg1"/>
                </a:solidFill>
                <a:latin typeface="Arial" charset="0"/>
              </a:defRPr>
            </a:lvl8pPr>
            <a:lvl9pPr marL="3886200" indent="-228600" eaLnBrk="0" fontAlgn="base" hangingPunct="0">
              <a:spcBef>
                <a:spcPct val="20000"/>
              </a:spcBef>
              <a:spcAft>
                <a:spcPct val="0"/>
              </a:spcAft>
              <a:buClr>
                <a:srgbClr val="FFFF00"/>
              </a:buClr>
              <a:buChar char="»"/>
              <a:defRPr b="1">
                <a:solidFill>
                  <a:schemeClr val="bg1"/>
                </a:solidFill>
                <a:latin typeface="Arial" charset="0"/>
              </a:defRPr>
            </a:lvl9pPr>
          </a:lstStyle>
          <a:p>
            <a:pPr eaLnBrk="1" hangingPunct="1">
              <a:spcBef>
                <a:spcPct val="0"/>
              </a:spcBef>
              <a:buClrTx/>
              <a:buFontTx/>
              <a:buNone/>
            </a:pPr>
            <a:r>
              <a:rPr lang="en-US" altLang="en-US" sz="2400" b="0" dirty="0">
                <a:latin typeface="Cambria" panose="02040503050406030204" pitchFamily="18" charset="0"/>
              </a:rPr>
              <a:t>“The objectivity of the [scientific] process depends on </a:t>
            </a:r>
            <a:r>
              <a:rPr lang="en-US" altLang="en-US" sz="2400" b="0" dirty="0" smtClean="0">
                <a:latin typeface="Cambria" panose="02040503050406030204" pitchFamily="18" charset="0"/>
              </a:rPr>
              <a:t>each </a:t>
            </a:r>
            <a:r>
              <a:rPr lang="en-US" altLang="en-US" sz="2400" b="0" dirty="0">
                <a:latin typeface="Cambria" panose="02040503050406030204" pitchFamily="18" charset="0"/>
              </a:rPr>
              <a:t>contribution receiving its due regard, whatever </a:t>
            </a:r>
            <a:r>
              <a:rPr lang="en-US" altLang="en-US" sz="2400" b="0" dirty="0" smtClean="0">
                <a:latin typeface="Cambria" panose="02040503050406030204" pitchFamily="18" charset="0"/>
              </a:rPr>
              <a:t>the motivations </a:t>
            </a:r>
            <a:r>
              <a:rPr lang="en-US" altLang="en-US" sz="2400" b="0" dirty="0">
                <a:latin typeface="Cambria" panose="02040503050406030204" pitchFamily="18" charset="0"/>
              </a:rPr>
              <a:t>for bringing it. </a:t>
            </a:r>
            <a:r>
              <a:rPr lang="en-US" altLang="en-US" sz="2400" b="0" dirty="0">
                <a:solidFill>
                  <a:srgbClr val="FFFF00"/>
                </a:solidFill>
                <a:latin typeface="Cambria" panose="02040503050406030204" pitchFamily="18" charset="0"/>
              </a:rPr>
              <a:t>It depends on judging a </a:t>
            </a:r>
            <a:r>
              <a:rPr lang="en-US" altLang="en-US" sz="2400" b="0" dirty="0" smtClean="0">
                <a:solidFill>
                  <a:srgbClr val="FFFF00"/>
                </a:solidFill>
                <a:latin typeface="Cambria" panose="02040503050406030204" pitchFamily="18" charset="0"/>
              </a:rPr>
              <a:t>work on </a:t>
            </a:r>
            <a:r>
              <a:rPr lang="en-US" altLang="en-US" sz="2400" b="0" dirty="0">
                <a:solidFill>
                  <a:srgbClr val="FFFF00"/>
                </a:solidFill>
                <a:latin typeface="Cambria" panose="02040503050406030204" pitchFamily="18" charset="0"/>
              </a:rPr>
              <a:t>its merits, rather than on the inferred state of mind </a:t>
            </a:r>
            <a:r>
              <a:rPr lang="en-US" altLang="en-US" sz="2400" b="0" dirty="0" smtClean="0">
                <a:solidFill>
                  <a:srgbClr val="FFFF00"/>
                </a:solidFill>
                <a:latin typeface="Cambria" panose="02040503050406030204" pitchFamily="18" charset="0"/>
              </a:rPr>
              <a:t>of the </a:t>
            </a:r>
            <a:r>
              <a:rPr lang="en-US" altLang="en-US" sz="2400" b="0" dirty="0">
                <a:solidFill>
                  <a:srgbClr val="FFFF00"/>
                </a:solidFill>
                <a:latin typeface="Cambria" panose="02040503050406030204" pitchFamily="18" charset="0"/>
              </a:rPr>
              <a:t>author.”</a:t>
            </a:r>
          </a:p>
        </p:txBody>
      </p:sp>
      <p:sp>
        <p:nvSpPr>
          <p:cNvPr id="25604" name="Text Box 4"/>
          <p:cNvSpPr txBox="1">
            <a:spLocks noChangeArrowheads="1"/>
          </p:cNvSpPr>
          <p:nvPr/>
        </p:nvSpPr>
        <p:spPr bwMode="auto">
          <a:xfrm>
            <a:off x="1082675" y="4626114"/>
            <a:ext cx="40809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FF00"/>
              </a:buClr>
              <a:buChar char="•"/>
              <a:defRPr sz="2800" b="1">
                <a:solidFill>
                  <a:schemeClr val="bg1"/>
                </a:solidFill>
                <a:latin typeface="Arial" charset="0"/>
              </a:defRPr>
            </a:lvl1pPr>
            <a:lvl2pPr marL="742950" indent="-285750" eaLnBrk="0" hangingPunct="0">
              <a:spcBef>
                <a:spcPct val="20000"/>
              </a:spcBef>
              <a:buClr>
                <a:srgbClr val="FFFF00"/>
              </a:buClr>
              <a:buChar char="–"/>
              <a:defRPr sz="2400" b="1">
                <a:solidFill>
                  <a:schemeClr val="bg1"/>
                </a:solidFill>
                <a:latin typeface="Arial" charset="0"/>
              </a:defRPr>
            </a:lvl2pPr>
            <a:lvl3pPr marL="1143000" indent="-228600" eaLnBrk="0" hangingPunct="0">
              <a:spcBef>
                <a:spcPct val="20000"/>
              </a:spcBef>
              <a:buClr>
                <a:srgbClr val="FFFF00"/>
              </a:buClr>
              <a:buChar char="•"/>
              <a:defRPr sz="2000" b="1">
                <a:solidFill>
                  <a:schemeClr val="bg1"/>
                </a:solidFill>
                <a:latin typeface="Arial" charset="0"/>
              </a:defRPr>
            </a:lvl3pPr>
            <a:lvl4pPr marL="1600200" indent="-228600" eaLnBrk="0" hangingPunct="0">
              <a:spcBef>
                <a:spcPct val="20000"/>
              </a:spcBef>
              <a:buClr>
                <a:srgbClr val="FFFF00"/>
              </a:buClr>
              <a:buChar char="–"/>
              <a:defRPr b="1">
                <a:solidFill>
                  <a:schemeClr val="bg1"/>
                </a:solidFill>
                <a:latin typeface="Arial" charset="0"/>
              </a:defRPr>
            </a:lvl4pPr>
            <a:lvl5pPr marL="2057400" indent="-228600" eaLnBrk="0" hangingPunct="0">
              <a:spcBef>
                <a:spcPct val="20000"/>
              </a:spcBef>
              <a:buClr>
                <a:srgbClr val="FFFF00"/>
              </a:buClr>
              <a:buChar char="»"/>
              <a:defRPr b="1">
                <a:solidFill>
                  <a:schemeClr val="bg1"/>
                </a:solidFill>
                <a:latin typeface="Arial" charset="0"/>
              </a:defRPr>
            </a:lvl5pPr>
            <a:lvl6pPr marL="2514600" indent="-228600" eaLnBrk="0" fontAlgn="base" hangingPunct="0">
              <a:spcBef>
                <a:spcPct val="20000"/>
              </a:spcBef>
              <a:spcAft>
                <a:spcPct val="0"/>
              </a:spcAft>
              <a:buClr>
                <a:srgbClr val="FFFF00"/>
              </a:buClr>
              <a:buChar char="»"/>
              <a:defRPr b="1">
                <a:solidFill>
                  <a:schemeClr val="bg1"/>
                </a:solidFill>
                <a:latin typeface="Arial" charset="0"/>
              </a:defRPr>
            </a:lvl6pPr>
            <a:lvl7pPr marL="2971800" indent="-228600" eaLnBrk="0" fontAlgn="base" hangingPunct="0">
              <a:spcBef>
                <a:spcPct val="20000"/>
              </a:spcBef>
              <a:spcAft>
                <a:spcPct val="0"/>
              </a:spcAft>
              <a:buClr>
                <a:srgbClr val="FFFF00"/>
              </a:buClr>
              <a:buChar char="»"/>
              <a:defRPr b="1">
                <a:solidFill>
                  <a:schemeClr val="bg1"/>
                </a:solidFill>
                <a:latin typeface="Arial" charset="0"/>
              </a:defRPr>
            </a:lvl7pPr>
            <a:lvl8pPr marL="3429000" indent="-228600" eaLnBrk="0" fontAlgn="base" hangingPunct="0">
              <a:spcBef>
                <a:spcPct val="20000"/>
              </a:spcBef>
              <a:spcAft>
                <a:spcPct val="0"/>
              </a:spcAft>
              <a:buClr>
                <a:srgbClr val="FFFF00"/>
              </a:buClr>
              <a:buChar char="»"/>
              <a:defRPr b="1">
                <a:solidFill>
                  <a:schemeClr val="bg1"/>
                </a:solidFill>
                <a:latin typeface="Arial" charset="0"/>
              </a:defRPr>
            </a:lvl8pPr>
            <a:lvl9pPr marL="3886200" indent="-228600" eaLnBrk="0" fontAlgn="base" hangingPunct="0">
              <a:spcBef>
                <a:spcPct val="20000"/>
              </a:spcBef>
              <a:spcAft>
                <a:spcPct val="0"/>
              </a:spcAft>
              <a:buClr>
                <a:srgbClr val="FFFF00"/>
              </a:buClr>
              <a:buChar char="»"/>
              <a:defRPr b="1">
                <a:solidFill>
                  <a:schemeClr val="bg1"/>
                </a:solidFill>
                <a:latin typeface="Arial" charset="0"/>
              </a:defRPr>
            </a:lvl9pPr>
          </a:lstStyle>
          <a:p>
            <a:pPr eaLnBrk="1" hangingPunct="1">
              <a:spcBef>
                <a:spcPct val="0"/>
              </a:spcBef>
              <a:buClrTx/>
              <a:buFontTx/>
              <a:buNone/>
            </a:pPr>
            <a:r>
              <a:rPr lang="en-US" altLang="en-US" sz="2000" b="0" i="1" dirty="0" smtClean="0">
                <a:latin typeface="Cambria" panose="02040503050406030204" pitchFamily="18" charset="0"/>
              </a:rPr>
              <a:t>Ken J. Rothman </a:t>
            </a:r>
          </a:p>
          <a:p>
            <a:pPr eaLnBrk="1" hangingPunct="1">
              <a:spcBef>
                <a:spcPct val="0"/>
              </a:spcBef>
              <a:buClrTx/>
              <a:buFontTx/>
              <a:buNone/>
            </a:pPr>
            <a:r>
              <a:rPr lang="en-US" altLang="en-US" sz="2000" b="0" i="1" dirty="0" smtClean="0">
                <a:latin typeface="Cambria" panose="02040503050406030204" pitchFamily="18" charset="0"/>
              </a:rPr>
              <a:t>JAMA </a:t>
            </a:r>
            <a:r>
              <a:rPr lang="en-US" altLang="en-US" sz="2000" b="0" i="1" dirty="0">
                <a:latin typeface="Cambria" panose="02040503050406030204" pitchFamily="18" charset="0"/>
              </a:rPr>
              <a:t>1993; 269:2782-2784, p 2783. </a:t>
            </a:r>
          </a:p>
        </p:txBody>
      </p:sp>
    </p:spTree>
    <p:extLst>
      <p:ext uri="{BB962C8B-B14F-4D97-AF65-F5344CB8AC3E}">
        <p14:creationId xmlns:p14="http://schemas.microsoft.com/office/powerpoint/2010/main" val="3036347022"/>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defRPr/>
            </a:pPr>
            <a:r>
              <a:rPr lang="en-US" dirty="0" smtClean="0"/>
              <a:t>When You Are Looking for Jobs… Ask the Right Questions</a:t>
            </a:r>
          </a:p>
        </p:txBody>
      </p:sp>
      <p:sp>
        <p:nvSpPr>
          <p:cNvPr id="11268" name="Rectangle 3"/>
          <p:cNvSpPr>
            <a:spLocks noGrp="1" noChangeArrowheads="1"/>
          </p:cNvSpPr>
          <p:nvPr>
            <p:ph idx="1"/>
          </p:nvPr>
        </p:nvSpPr>
        <p:spPr/>
        <p:txBody>
          <a:bodyPr/>
          <a:lstStyle/>
          <a:p>
            <a:pPr eaLnBrk="1" hangingPunct="1">
              <a:lnSpc>
                <a:spcPct val="90000"/>
              </a:lnSpc>
              <a:defRPr/>
            </a:pPr>
            <a:r>
              <a:rPr lang="en-US" b="0" dirty="0" smtClean="0"/>
              <a:t>How do you limit commercial influence on epidemiologic research? S</a:t>
            </a:r>
            <a:r>
              <a:rPr lang="en-US" dirty="0" smtClean="0"/>
              <a:t>pecifically,</a:t>
            </a:r>
            <a:r>
              <a:rPr lang="en-US" b="0" dirty="0" smtClean="0"/>
              <a:t> does research get published regardless of outcome?</a:t>
            </a:r>
          </a:p>
          <a:p>
            <a:pPr eaLnBrk="1" hangingPunct="1">
              <a:lnSpc>
                <a:spcPct val="90000"/>
              </a:lnSpc>
              <a:defRPr/>
            </a:pPr>
            <a:r>
              <a:rPr lang="en-US" b="0" dirty="0" smtClean="0"/>
              <a:t>Do you have any examples of early career epidemiologists as first authors on published papers? </a:t>
            </a:r>
          </a:p>
        </p:txBody>
      </p:sp>
    </p:spTree>
    <p:extLst>
      <p:ext uri="{BB962C8B-B14F-4D97-AF65-F5344CB8AC3E}">
        <p14:creationId xmlns:p14="http://schemas.microsoft.com/office/powerpoint/2010/main" val="127563409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3600" dirty="0" smtClean="0"/>
              <a:t>Beware of </a:t>
            </a:r>
            <a:r>
              <a:rPr lang="en-US" dirty="0" smtClean="0"/>
              <a:t>your own biases, Lead by example</a:t>
            </a:r>
            <a:endParaRPr lang="en-US" sz="3600" dirty="0" smtClean="0"/>
          </a:p>
        </p:txBody>
      </p:sp>
      <p:sp>
        <p:nvSpPr>
          <p:cNvPr id="19459" name="Rectangle 3"/>
          <p:cNvSpPr>
            <a:spLocks noGrp="1" noChangeArrowheads="1"/>
          </p:cNvSpPr>
          <p:nvPr>
            <p:ph idx="1"/>
          </p:nvPr>
        </p:nvSpPr>
        <p:spPr/>
        <p:txBody>
          <a:bodyPr/>
          <a:lstStyle/>
          <a:p>
            <a:pPr eaLnBrk="1" hangingPunct="1">
              <a:buSzPct val="80000"/>
              <a:buFont typeface="Wingdings" panose="05000000000000000000" pitchFamily="2" charset="2"/>
              <a:buChar char="§"/>
              <a:defRPr/>
            </a:pPr>
            <a:r>
              <a:rPr lang="en-US" sz="2400" b="0" dirty="0" smtClean="0"/>
              <a:t>Judge on merit, not on presumed conflict of interest</a:t>
            </a:r>
          </a:p>
          <a:p>
            <a:pPr eaLnBrk="1" hangingPunct="1">
              <a:buSzPct val="80000"/>
              <a:buFont typeface="Wingdings" panose="05000000000000000000" pitchFamily="2" charset="2"/>
              <a:buChar char="§"/>
              <a:defRPr/>
            </a:pPr>
            <a:r>
              <a:rPr lang="en-US" sz="2400" b="0" dirty="0" smtClean="0"/>
              <a:t>Advocate a more balanced perspective on conflict of interest</a:t>
            </a:r>
          </a:p>
          <a:p>
            <a:pPr eaLnBrk="1" hangingPunct="1">
              <a:buSzPct val="80000"/>
              <a:buFont typeface="Wingdings" panose="05000000000000000000" pitchFamily="2" charset="2"/>
              <a:buChar char="§"/>
              <a:defRPr/>
            </a:pPr>
            <a:r>
              <a:rPr lang="en-US" sz="2400" b="0" dirty="0" smtClean="0"/>
              <a:t>Engage financial and other interests to live up to highest standards of our profession </a:t>
            </a:r>
          </a:p>
          <a:p>
            <a:pPr eaLnBrk="1" hangingPunct="1">
              <a:buSzPct val="80000"/>
              <a:buFont typeface="Wingdings" panose="05000000000000000000" pitchFamily="2" charset="2"/>
              <a:buChar char="§"/>
              <a:defRPr/>
            </a:pPr>
            <a:r>
              <a:rPr lang="en-US" sz="2400" b="0" dirty="0" smtClean="0"/>
              <a:t>Help clean up irregularities that exist (e.g., ghostwriting, author shifting)</a:t>
            </a:r>
          </a:p>
        </p:txBody>
      </p:sp>
    </p:spTree>
    <p:extLst>
      <p:ext uri="{BB962C8B-B14F-4D97-AF65-F5344CB8AC3E}">
        <p14:creationId xmlns:p14="http://schemas.microsoft.com/office/powerpoint/2010/main" val="3798045555"/>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eaLnBrk="1" hangingPunct="1">
              <a:defRPr/>
            </a:pPr>
            <a:r>
              <a:rPr lang="en-US" sz="3600" dirty="0" smtClean="0"/>
              <a:t>Beware </a:t>
            </a:r>
            <a:r>
              <a:rPr lang="en-US" dirty="0" smtClean="0"/>
              <a:t>of </a:t>
            </a:r>
            <a:r>
              <a:rPr lang="en-US" sz="3600" dirty="0" smtClean="0"/>
              <a:t>Scientific vs Sponsor Interests</a:t>
            </a:r>
          </a:p>
        </p:txBody>
      </p:sp>
      <p:sp>
        <p:nvSpPr>
          <p:cNvPr id="2" name="Content Placeholder 1"/>
          <p:cNvSpPr>
            <a:spLocks noGrp="1"/>
          </p:cNvSpPr>
          <p:nvPr>
            <p:ph idx="1"/>
          </p:nvPr>
        </p:nvSpPr>
        <p:spPr/>
        <p:txBody>
          <a:bodyPr>
            <a:normAutofit fontScale="92500" lnSpcReduction="20000"/>
          </a:bodyPr>
          <a:lstStyle/>
          <a:p>
            <a:r>
              <a:rPr lang="en-US" dirty="0"/>
              <a:t>All sponsors have an interest in the outcome</a:t>
            </a:r>
          </a:p>
          <a:p>
            <a:r>
              <a:rPr lang="en-US" dirty="0"/>
              <a:t>Beware that you can be influenced</a:t>
            </a:r>
          </a:p>
          <a:p>
            <a:r>
              <a:rPr lang="en-US" dirty="0"/>
              <a:t>Only get involved in projects where the scientific issue is clear and can be pre-specified in a protocol. Consider sponsor input at protocol stage.  </a:t>
            </a:r>
          </a:p>
          <a:p>
            <a:r>
              <a:rPr lang="en-US" dirty="0"/>
              <a:t>Be clear with the sponsor on the strengths and limitations of the proposed research </a:t>
            </a:r>
          </a:p>
          <a:p>
            <a:r>
              <a:rPr lang="en-US" dirty="0"/>
              <a:t>Insist on appropriate publication language in contracts</a:t>
            </a:r>
          </a:p>
          <a:p>
            <a:r>
              <a:rPr lang="en-US" dirty="0"/>
              <a:t>Consider sponsor suggestions and accept only those that make scientific sense </a:t>
            </a:r>
          </a:p>
        </p:txBody>
      </p:sp>
    </p:spTree>
    <p:extLst>
      <p:ext uri="{BB962C8B-B14F-4D97-AF65-F5344CB8AC3E}">
        <p14:creationId xmlns:p14="http://schemas.microsoft.com/office/powerpoint/2010/main" val="3915494770"/>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Case Study: Ethical Debate</a:t>
            </a:r>
            <a:endParaRPr lang="en-US" dirty="0"/>
          </a:p>
        </p:txBody>
      </p:sp>
      <p:sp>
        <p:nvSpPr>
          <p:cNvPr id="3" name="Content Placeholder 2"/>
          <p:cNvSpPr>
            <a:spLocks noGrp="1"/>
          </p:cNvSpPr>
          <p:nvPr>
            <p:ph idx="1"/>
          </p:nvPr>
        </p:nvSpPr>
        <p:spPr>
          <a:xfrm>
            <a:off x="685800" y="1371600"/>
            <a:ext cx="7772400" cy="3200400"/>
          </a:xfrm>
        </p:spPr>
        <p:txBody>
          <a:bodyPr>
            <a:normAutofit fontScale="85000" lnSpcReduction="20000"/>
          </a:bodyPr>
          <a:lstStyle/>
          <a:p>
            <a:r>
              <a:rPr lang="en-US" sz="1600" dirty="0"/>
              <a:t>A PhD student presents a paper at an epidemiology society meeting describing an association between </a:t>
            </a:r>
            <a:r>
              <a:rPr lang="en-US" sz="1600" b="1" dirty="0"/>
              <a:t>pesticide X and fetal death</a:t>
            </a:r>
            <a:r>
              <a:rPr lang="en-US" sz="1600" dirty="0"/>
              <a:t>. The paper is part of his/her dissertation </a:t>
            </a:r>
            <a:r>
              <a:rPr lang="en-US" sz="1600" dirty="0" smtClean="0"/>
              <a:t>that </a:t>
            </a:r>
            <a:r>
              <a:rPr lang="en-US" sz="1600" dirty="0"/>
              <a:t>is scheduled for defense in one month. </a:t>
            </a:r>
            <a:endParaRPr lang="en-US" sz="1600" dirty="0" smtClean="0"/>
          </a:p>
          <a:p>
            <a:r>
              <a:rPr lang="en-US" sz="1600" dirty="0" smtClean="0"/>
              <a:t>In </a:t>
            </a:r>
            <a:r>
              <a:rPr lang="en-US" sz="1600" dirty="0"/>
              <a:t>this study, each subject was </a:t>
            </a:r>
            <a:r>
              <a:rPr lang="en-US" sz="1600" dirty="0" smtClean="0"/>
              <a:t>classified </a:t>
            </a:r>
            <a:r>
              <a:rPr lang="en-US" sz="1600" dirty="0"/>
              <a:t>as exposed if a pesticide application was recorded in a state database during </a:t>
            </a:r>
            <a:r>
              <a:rPr lang="en-US" sz="1600" dirty="0" smtClean="0"/>
              <a:t>her </a:t>
            </a:r>
            <a:r>
              <a:rPr lang="en-US" sz="1600" dirty="0"/>
              <a:t>first trimester within a square mile of the women’s residence.  </a:t>
            </a:r>
            <a:endParaRPr lang="en-US" sz="1600" dirty="0" smtClean="0"/>
          </a:p>
          <a:p>
            <a:r>
              <a:rPr lang="en-US" sz="1600" dirty="0" smtClean="0"/>
              <a:t>At </a:t>
            </a:r>
            <a:r>
              <a:rPr lang="en-US" sz="1600" dirty="0"/>
              <a:t>the meeting, an </a:t>
            </a:r>
            <a:r>
              <a:rPr lang="en-US" sz="1600" dirty="0" smtClean="0"/>
              <a:t>Industry </a:t>
            </a:r>
            <a:r>
              <a:rPr lang="en-US" sz="1600" dirty="0"/>
              <a:t>scientist tells the student that his/her exposure assessment approach is </a:t>
            </a:r>
            <a:r>
              <a:rPr lang="en-US" sz="1600" dirty="0" smtClean="0"/>
              <a:t>likely </a:t>
            </a:r>
            <a:r>
              <a:rPr lang="en-US" sz="1600" dirty="0"/>
              <a:t>to misclassify most if not all subjects, based on exposure </a:t>
            </a:r>
            <a:r>
              <a:rPr lang="en-US" sz="1600" dirty="0" err="1"/>
              <a:t>biomonitoring</a:t>
            </a:r>
            <a:r>
              <a:rPr lang="en-US" sz="1600" dirty="0"/>
              <a:t> studies on </a:t>
            </a:r>
            <a:r>
              <a:rPr lang="en-US" sz="1600" dirty="0" smtClean="0"/>
              <a:t>farms </a:t>
            </a:r>
            <a:r>
              <a:rPr lang="en-US" sz="1600" dirty="0"/>
              <a:t>during pesticide  applications that show </a:t>
            </a:r>
            <a:r>
              <a:rPr lang="en-US" sz="1600" b="1" dirty="0"/>
              <a:t>no detectable exposure for those not directly </a:t>
            </a:r>
            <a:r>
              <a:rPr lang="en-US" sz="1600" b="1" dirty="0" smtClean="0"/>
              <a:t>involved </a:t>
            </a:r>
            <a:r>
              <a:rPr lang="en-US" sz="1600" b="1" dirty="0"/>
              <a:t>in the application</a:t>
            </a:r>
            <a:r>
              <a:rPr lang="en-US" sz="1600" dirty="0"/>
              <a:t>.  He suggests that before </a:t>
            </a:r>
            <a:r>
              <a:rPr lang="en-US" sz="1600" dirty="0" smtClean="0"/>
              <a:t>completing the dissertation </a:t>
            </a:r>
            <a:r>
              <a:rPr lang="en-US" sz="1600" dirty="0"/>
              <a:t>and </a:t>
            </a:r>
            <a:r>
              <a:rPr lang="en-US" sz="1600" dirty="0" smtClean="0"/>
              <a:t>publishing this work</a:t>
            </a:r>
            <a:r>
              <a:rPr lang="en-US" sz="1600" dirty="0"/>
              <a:t>, that </a:t>
            </a:r>
            <a:r>
              <a:rPr lang="en-US" sz="1600" dirty="0" smtClean="0"/>
              <a:t>the student </a:t>
            </a:r>
            <a:r>
              <a:rPr lang="en-US" sz="1600" dirty="0"/>
              <a:t>collect some </a:t>
            </a:r>
            <a:r>
              <a:rPr lang="en-US" sz="1600" dirty="0" err="1"/>
              <a:t>biomonitoring</a:t>
            </a:r>
            <a:r>
              <a:rPr lang="en-US" sz="1600" dirty="0"/>
              <a:t> data to </a:t>
            </a:r>
            <a:r>
              <a:rPr lang="en-US" sz="1600" dirty="0" smtClean="0"/>
              <a:t>determine whether </a:t>
            </a:r>
            <a:r>
              <a:rPr lang="en-US" sz="1600" dirty="0"/>
              <a:t>anyone characterized as exposed is really exposed. </a:t>
            </a:r>
            <a:endParaRPr lang="en-US" sz="1600" dirty="0" smtClean="0"/>
          </a:p>
          <a:p>
            <a:r>
              <a:rPr lang="en-US" sz="1600" dirty="0" smtClean="0"/>
              <a:t>The </a:t>
            </a:r>
            <a:r>
              <a:rPr lang="en-US" sz="1600" dirty="0"/>
              <a:t>PhD student </a:t>
            </a:r>
            <a:r>
              <a:rPr lang="en-US" sz="1600" dirty="0" smtClean="0"/>
              <a:t>ignores </a:t>
            </a:r>
            <a:r>
              <a:rPr lang="en-US" sz="1600" dirty="0"/>
              <a:t>the advice, completes his/her dissertation, and publishes a paper on the results. </a:t>
            </a:r>
          </a:p>
          <a:p>
            <a:endParaRPr lang="en-US" sz="1600" dirty="0"/>
          </a:p>
          <a:p>
            <a:endParaRPr lang="en-US" sz="1600" dirty="0"/>
          </a:p>
        </p:txBody>
      </p:sp>
      <p:sp>
        <p:nvSpPr>
          <p:cNvPr id="4" name="TextBox 3"/>
          <p:cNvSpPr txBox="1">
            <a:spLocks noChangeArrowheads="1"/>
          </p:cNvSpPr>
          <p:nvPr/>
        </p:nvSpPr>
        <p:spPr bwMode="auto">
          <a:xfrm>
            <a:off x="685801" y="4495800"/>
            <a:ext cx="7772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Char char="•"/>
              <a:defRPr sz="2800" b="1">
                <a:solidFill>
                  <a:schemeClr val="bg1"/>
                </a:solidFill>
                <a:latin typeface="Arial" charset="0"/>
              </a:defRPr>
            </a:lvl1pPr>
            <a:lvl2pPr marL="742950" indent="-285750" eaLnBrk="0" hangingPunct="0">
              <a:spcBef>
                <a:spcPct val="20000"/>
              </a:spcBef>
              <a:buClr>
                <a:srgbClr val="FFFF00"/>
              </a:buClr>
              <a:buChar char="–"/>
              <a:defRPr sz="2400" b="1">
                <a:solidFill>
                  <a:schemeClr val="bg1"/>
                </a:solidFill>
                <a:latin typeface="Arial" charset="0"/>
              </a:defRPr>
            </a:lvl2pPr>
            <a:lvl3pPr marL="1143000" indent="-228600" eaLnBrk="0" hangingPunct="0">
              <a:spcBef>
                <a:spcPct val="20000"/>
              </a:spcBef>
              <a:buClr>
                <a:srgbClr val="FFFF00"/>
              </a:buClr>
              <a:buChar char="•"/>
              <a:defRPr sz="2000" b="1">
                <a:solidFill>
                  <a:schemeClr val="bg1"/>
                </a:solidFill>
                <a:latin typeface="Arial" charset="0"/>
              </a:defRPr>
            </a:lvl3pPr>
            <a:lvl4pPr marL="1600200" indent="-228600" eaLnBrk="0" hangingPunct="0">
              <a:spcBef>
                <a:spcPct val="20000"/>
              </a:spcBef>
              <a:buClr>
                <a:srgbClr val="FFFF00"/>
              </a:buClr>
              <a:buChar char="–"/>
              <a:defRPr b="1">
                <a:solidFill>
                  <a:schemeClr val="bg1"/>
                </a:solidFill>
                <a:latin typeface="Arial" charset="0"/>
              </a:defRPr>
            </a:lvl4pPr>
            <a:lvl5pPr marL="2057400" indent="-228600" eaLnBrk="0" hangingPunct="0">
              <a:spcBef>
                <a:spcPct val="20000"/>
              </a:spcBef>
              <a:buClr>
                <a:srgbClr val="FFFF00"/>
              </a:buClr>
              <a:buChar char="»"/>
              <a:defRPr b="1">
                <a:solidFill>
                  <a:schemeClr val="bg1"/>
                </a:solidFill>
                <a:latin typeface="Arial" charset="0"/>
              </a:defRPr>
            </a:lvl5pPr>
            <a:lvl6pPr marL="2514600" indent="-228600" eaLnBrk="0" fontAlgn="base" hangingPunct="0">
              <a:spcBef>
                <a:spcPct val="20000"/>
              </a:spcBef>
              <a:spcAft>
                <a:spcPct val="0"/>
              </a:spcAft>
              <a:buClr>
                <a:srgbClr val="FFFF00"/>
              </a:buClr>
              <a:buChar char="»"/>
              <a:defRPr b="1">
                <a:solidFill>
                  <a:schemeClr val="bg1"/>
                </a:solidFill>
                <a:latin typeface="Arial" charset="0"/>
              </a:defRPr>
            </a:lvl6pPr>
            <a:lvl7pPr marL="2971800" indent="-228600" eaLnBrk="0" fontAlgn="base" hangingPunct="0">
              <a:spcBef>
                <a:spcPct val="20000"/>
              </a:spcBef>
              <a:spcAft>
                <a:spcPct val="0"/>
              </a:spcAft>
              <a:buClr>
                <a:srgbClr val="FFFF00"/>
              </a:buClr>
              <a:buChar char="»"/>
              <a:defRPr b="1">
                <a:solidFill>
                  <a:schemeClr val="bg1"/>
                </a:solidFill>
                <a:latin typeface="Arial" charset="0"/>
              </a:defRPr>
            </a:lvl7pPr>
            <a:lvl8pPr marL="3429000" indent="-228600" eaLnBrk="0" fontAlgn="base" hangingPunct="0">
              <a:spcBef>
                <a:spcPct val="20000"/>
              </a:spcBef>
              <a:spcAft>
                <a:spcPct val="0"/>
              </a:spcAft>
              <a:buClr>
                <a:srgbClr val="FFFF00"/>
              </a:buClr>
              <a:buChar char="»"/>
              <a:defRPr b="1">
                <a:solidFill>
                  <a:schemeClr val="bg1"/>
                </a:solidFill>
                <a:latin typeface="Arial" charset="0"/>
              </a:defRPr>
            </a:lvl8pPr>
            <a:lvl9pPr marL="3886200" indent="-228600" eaLnBrk="0" fontAlgn="base" hangingPunct="0">
              <a:spcBef>
                <a:spcPct val="20000"/>
              </a:spcBef>
              <a:spcAft>
                <a:spcPct val="0"/>
              </a:spcAft>
              <a:buClr>
                <a:srgbClr val="FFFF00"/>
              </a:buClr>
              <a:buChar char="»"/>
              <a:defRPr b="1">
                <a:solidFill>
                  <a:schemeClr val="bg1"/>
                </a:solidFill>
                <a:latin typeface="Arial" charset="0"/>
              </a:defRPr>
            </a:lvl9pPr>
          </a:lstStyle>
          <a:p>
            <a:pPr eaLnBrk="1" hangingPunct="1">
              <a:spcBef>
                <a:spcPct val="0"/>
              </a:spcBef>
              <a:buClrTx/>
              <a:buFontTx/>
              <a:buNone/>
            </a:pPr>
            <a:r>
              <a:rPr lang="en-US" altLang="en-US" sz="1600" b="0" dirty="0">
                <a:solidFill>
                  <a:srgbClr val="FFFF00"/>
                </a:solidFill>
                <a:latin typeface="+mn-lt"/>
              </a:rPr>
              <a:t>Did the student behave ethically? What is his/her responsibility to </a:t>
            </a:r>
            <a:r>
              <a:rPr lang="en-US" altLang="en-US" sz="1600" b="0" dirty="0" smtClean="0">
                <a:solidFill>
                  <a:srgbClr val="FFFF00"/>
                </a:solidFill>
                <a:latin typeface="+mn-lt"/>
              </a:rPr>
              <a:t>consider criticism/advice offered </a:t>
            </a:r>
            <a:r>
              <a:rPr lang="en-US" altLang="en-US" sz="1600" b="0" dirty="0">
                <a:solidFill>
                  <a:srgbClr val="FFFF00"/>
                </a:solidFill>
                <a:latin typeface="+mn-lt"/>
              </a:rPr>
              <a:t>at a scientific meeting? What would you have advised as a dissertation committee member</a:t>
            </a:r>
            <a:r>
              <a:rPr lang="en-US" altLang="en-US" sz="1600" b="0" dirty="0" smtClean="0">
                <a:solidFill>
                  <a:srgbClr val="FFFF00"/>
                </a:solidFill>
                <a:latin typeface="+mn-lt"/>
              </a:rPr>
              <a:t>?</a:t>
            </a:r>
          </a:p>
          <a:p>
            <a:pPr eaLnBrk="1" hangingPunct="1">
              <a:spcBef>
                <a:spcPct val="0"/>
              </a:spcBef>
              <a:buClrTx/>
              <a:buFontTx/>
              <a:buNone/>
            </a:pPr>
            <a:endParaRPr lang="en-US" altLang="en-US" sz="1600" b="0" dirty="0">
              <a:solidFill>
                <a:srgbClr val="FFFF00"/>
              </a:solidFill>
              <a:latin typeface="+mn-lt"/>
            </a:endParaRPr>
          </a:p>
          <a:p>
            <a:pPr eaLnBrk="1" hangingPunct="1">
              <a:spcBef>
                <a:spcPct val="0"/>
              </a:spcBef>
              <a:buClrTx/>
              <a:buFontTx/>
              <a:buNone/>
            </a:pPr>
            <a:r>
              <a:rPr lang="en-US" altLang="en-US" sz="1600" b="0" dirty="0">
                <a:solidFill>
                  <a:srgbClr val="FFFF00"/>
                </a:solidFill>
              </a:rPr>
              <a:t>Did the industry scientist behave ethically? Would the industry scientist have been justified </a:t>
            </a:r>
            <a:r>
              <a:rPr lang="en-US" altLang="en-US" sz="1600" b="0" dirty="0" smtClean="0">
                <a:solidFill>
                  <a:srgbClr val="FFFF00"/>
                </a:solidFill>
              </a:rPr>
              <a:t>to </a:t>
            </a:r>
            <a:r>
              <a:rPr lang="en-US" altLang="en-US" sz="1600" b="0" dirty="0">
                <a:solidFill>
                  <a:srgbClr val="FFFF00"/>
                </a:solidFill>
              </a:rPr>
              <a:t>pursue the matter with the student’s university?</a:t>
            </a:r>
          </a:p>
          <a:p>
            <a:pPr eaLnBrk="1" hangingPunct="1">
              <a:spcBef>
                <a:spcPct val="0"/>
              </a:spcBef>
              <a:buClrTx/>
              <a:buFontTx/>
              <a:buNone/>
            </a:pPr>
            <a:endParaRPr lang="en-US" altLang="en-US" sz="1600" b="0" dirty="0">
              <a:solidFill>
                <a:srgbClr val="FFFF00"/>
              </a:solidFill>
              <a:latin typeface="+mn-lt"/>
            </a:endParaRPr>
          </a:p>
        </p:txBody>
      </p:sp>
    </p:spTree>
    <p:extLst>
      <p:ext uri="{BB962C8B-B14F-4D97-AF65-F5344CB8AC3E}">
        <p14:creationId xmlns:p14="http://schemas.microsoft.com/office/powerpoint/2010/main" val="40538732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Perspectives in Bioethics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966271430"/>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in Bioethics</a:t>
            </a:r>
            <a:endParaRPr lang="en-US" dirty="0"/>
          </a:p>
        </p:txBody>
      </p:sp>
      <p:sp>
        <p:nvSpPr>
          <p:cNvPr id="3" name="Content Placeholder 2"/>
          <p:cNvSpPr>
            <a:spLocks noGrp="1"/>
          </p:cNvSpPr>
          <p:nvPr>
            <p:ph idx="1"/>
          </p:nvPr>
        </p:nvSpPr>
        <p:spPr>
          <a:xfrm>
            <a:off x="685800" y="1447800"/>
            <a:ext cx="7772400" cy="4572000"/>
          </a:xfrm>
        </p:spPr>
        <p:txBody>
          <a:bodyPr>
            <a:normAutofit/>
          </a:bodyPr>
          <a:lstStyle/>
          <a:p>
            <a:r>
              <a:rPr lang="en-US" dirty="0"/>
              <a:t>Historical </a:t>
            </a:r>
            <a:r>
              <a:rPr lang="en-US" dirty="0" smtClean="0"/>
              <a:t>Context: Protection of human </a:t>
            </a:r>
            <a:r>
              <a:rPr lang="en-US" dirty="0"/>
              <a:t>subjects </a:t>
            </a:r>
            <a:endParaRPr lang="en-US" dirty="0" smtClean="0"/>
          </a:p>
          <a:p>
            <a:r>
              <a:rPr lang="en-US" dirty="0" smtClean="0"/>
              <a:t>Ethics at Amgen</a:t>
            </a:r>
          </a:p>
          <a:p>
            <a:r>
              <a:rPr lang="en-US" dirty="0" smtClean="0"/>
              <a:t>From the Headlines: Case studies</a:t>
            </a:r>
          </a:p>
          <a:p>
            <a:r>
              <a:rPr lang="en-US" dirty="0" smtClean="0"/>
              <a:t>Ethical Dilemmas in the Digital Age: New technologies posing new challenges</a:t>
            </a:r>
          </a:p>
          <a:p>
            <a:pPr lvl="1"/>
            <a:endParaRPr lang="en-US" sz="2000" dirty="0" smtClean="0"/>
          </a:p>
        </p:txBody>
      </p:sp>
    </p:spTree>
    <p:extLst>
      <p:ext uri="{BB962C8B-B14F-4D97-AF65-F5344CB8AC3E}">
        <p14:creationId xmlns:p14="http://schemas.microsoft.com/office/powerpoint/2010/main" val="1056643926"/>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Laws to Protect Human Subjects: The </a:t>
            </a:r>
            <a:r>
              <a:rPr lang="en-US" sz="3200" dirty="0"/>
              <a:t>Nuremberg </a:t>
            </a:r>
            <a:r>
              <a:rPr lang="en-US" sz="3200" dirty="0" smtClean="0"/>
              <a:t>Code</a:t>
            </a:r>
            <a:endParaRPr lang="en-US" sz="3200" dirty="0"/>
          </a:p>
        </p:txBody>
      </p:sp>
      <p:sp>
        <p:nvSpPr>
          <p:cNvPr id="3" name="Content Placeholder 2"/>
          <p:cNvSpPr>
            <a:spLocks noGrp="1"/>
          </p:cNvSpPr>
          <p:nvPr>
            <p:ph idx="1"/>
          </p:nvPr>
        </p:nvSpPr>
        <p:spPr/>
        <p:txBody>
          <a:bodyPr>
            <a:normAutofit lnSpcReduction="10000"/>
          </a:bodyPr>
          <a:lstStyle/>
          <a:p>
            <a:pPr marL="0" indent="0">
              <a:buNone/>
            </a:pPr>
            <a:r>
              <a:rPr lang="en-US" sz="2800" b="1" dirty="0">
                <a:solidFill>
                  <a:srgbClr val="FFFFFF"/>
                </a:solidFill>
              </a:rPr>
              <a:t>A Turning Point in </a:t>
            </a:r>
            <a:r>
              <a:rPr lang="en-US" sz="2800" b="1" dirty="0" smtClean="0">
                <a:solidFill>
                  <a:srgbClr val="FFFFFF"/>
                </a:solidFill>
              </a:rPr>
              <a:t>Bioethics</a:t>
            </a:r>
            <a:endParaRPr lang="en-US" sz="2800" b="1" dirty="0">
              <a:solidFill>
                <a:srgbClr val="FFFFFF"/>
              </a:solidFill>
            </a:endParaRPr>
          </a:p>
          <a:p>
            <a:r>
              <a:rPr lang="en-US" sz="2000" dirty="0" smtClean="0">
                <a:solidFill>
                  <a:srgbClr val="FFFFFF"/>
                </a:solidFill>
              </a:rPr>
              <a:t>1947 – Nuremberg Code established as part of the </a:t>
            </a:r>
            <a:r>
              <a:rPr lang="en-US" sz="2000" dirty="0">
                <a:solidFill>
                  <a:srgbClr val="FFFFFF"/>
                </a:solidFill>
              </a:rPr>
              <a:t>Nuremberg trials </a:t>
            </a:r>
            <a:r>
              <a:rPr lang="en-US" sz="2000" dirty="0" smtClean="0">
                <a:solidFill>
                  <a:srgbClr val="FFFFFF"/>
                </a:solidFill>
              </a:rPr>
              <a:t>after </a:t>
            </a:r>
            <a:r>
              <a:rPr lang="en-US" sz="2000" dirty="0">
                <a:solidFill>
                  <a:srgbClr val="FFFFFF"/>
                </a:solidFill>
              </a:rPr>
              <a:t>World War II, specifically related to the violation of rights of human subjects as part of medical experiments during Nazi </a:t>
            </a:r>
            <a:r>
              <a:rPr lang="en-US" sz="2000" dirty="0" smtClean="0">
                <a:solidFill>
                  <a:srgbClr val="FFFFFF"/>
                </a:solidFill>
              </a:rPr>
              <a:t>Germany</a:t>
            </a:r>
          </a:p>
          <a:p>
            <a:r>
              <a:rPr lang="en-US" sz="2000" dirty="0" smtClean="0">
                <a:solidFill>
                  <a:srgbClr val="FFFFFF"/>
                </a:solidFill>
              </a:rPr>
              <a:t>First document to specify ethical principles that should guide medical staff engaged in human research</a:t>
            </a:r>
          </a:p>
          <a:p>
            <a:r>
              <a:rPr lang="en-US" sz="2000" dirty="0" smtClean="0">
                <a:solidFill>
                  <a:srgbClr val="FFFFFF"/>
                </a:solidFill>
              </a:rPr>
              <a:t>Set the standard for the protection of human </a:t>
            </a:r>
            <a:r>
              <a:rPr lang="en-US" sz="2000" dirty="0">
                <a:solidFill>
                  <a:srgbClr val="FFFFFF"/>
                </a:solidFill>
              </a:rPr>
              <a:t>s</a:t>
            </a:r>
            <a:r>
              <a:rPr lang="en-US" sz="2000" dirty="0" smtClean="0">
                <a:solidFill>
                  <a:srgbClr val="FFFFFF"/>
                </a:solidFill>
              </a:rPr>
              <a:t>ubjects in medical research</a:t>
            </a:r>
          </a:p>
          <a:p>
            <a:r>
              <a:rPr lang="en-US" sz="2000" dirty="0">
                <a:solidFill>
                  <a:srgbClr val="FFFFFF"/>
                </a:solidFill>
              </a:rPr>
              <a:t>D</a:t>
            </a:r>
            <a:r>
              <a:rPr lang="en-US" sz="2000" dirty="0" smtClean="0">
                <a:solidFill>
                  <a:srgbClr val="FFFFFF"/>
                </a:solidFill>
              </a:rPr>
              <a:t>id </a:t>
            </a:r>
            <a:r>
              <a:rPr lang="en-US" sz="2000" dirty="0">
                <a:solidFill>
                  <a:srgbClr val="FFFFFF"/>
                </a:solidFill>
              </a:rPr>
              <a:t>not have the strength of law, it was created post hoc, and it applied to only non-therapeutic human subjects </a:t>
            </a:r>
            <a:r>
              <a:rPr lang="en-US" sz="2000" dirty="0" smtClean="0">
                <a:solidFill>
                  <a:srgbClr val="FFFFFF"/>
                </a:solidFill>
              </a:rPr>
              <a:t>research</a:t>
            </a:r>
          </a:p>
        </p:txBody>
      </p:sp>
      <p:pic>
        <p:nvPicPr>
          <p:cNvPr id="16386" name="Picture 2" descr="C:\Program Files (x86)\Microsoft Office\MEDIA\CAGCAT10\j0300840.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52716" y="762000"/>
            <a:ext cx="1815084" cy="152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13822"/>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Declaration of Helsinki (1964)</a:t>
            </a:r>
            <a:endParaRPr lang="en-US" sz="3200" dirty="0"/>
          </a:p>
        </p:txBody>
      </p:sp>
      <p:sp>
        <p:nvSpPr>
          <p:cNvPr id="3" name="Content Placeholder 2"/>
          <p:cNvSpPr>
            <a:spLocks noGrp="1"/>
          </p:cNvSpPr>
          <p:nvPr>
            <p:ph idx="1"/>
          </p:nvPr>
        </p:nvSpPr>
        <p:spPr>
          <a:xfrm>
            <a:off x="685800" y="1295400"/>
            <a:ext cx="7848600" cy="4953000"/>
          </a:xfrm>
        </p:spPr>
        <p:txBody>
          <a:bodyPr>
            <a:normAutofit/>
          </a:bodyPr>
          <a:lstStyle/>
          <a:p>
            <a:r>
              <a:rPr lang="en-US" sz="1800" dirty="0" smtClean="0"/>
              <a:t>A set </a:t>
            </a:r>
            <a:r>
              <a:rPr lang="en-US" sz="1800" dirty="0"/>
              <a:t>of ethical principles regarding human experimentation developed for the medical community by the </a:t>
            </a:r>
            <a:r>
              <a:rPr lang="en-US" sz="1800" b="1" dirty="0"/>
              <a:t>World Medical Association </a:t>
            </a:r>
            <a:r>
              <a:rPr lang="en-US" sz="1800" dirty="0"/>
              <a:t>(WMA).</a:t>
            </a:r>
          </a:p>
          <a:p>
            <a:pPr lvl="1"/>
            <a:r>
              <a:rPr lang="en-US" sz="1600" dirty="0"/>
              <a:t>The Declaration </a:t>
            </a:r>
            <a:r>
              <a:rPr lang="en-US" sz="1600" b="1" dirty="0"/>
              <a:t>more specifically addressed clinical </a:t>
            </a:r>
            <a:r>
              <a:rPr lang="en-US" sz="1600" b="1" dirty="0" smtClean="0"/>
              <a:t>research</a:t>
            </a:r>
            <a:r>
              <a:rPr lang="en-US" sz="1600" dirty="0" smtClean="0"/>
              <a:t>. </a:t>
            </a:r>
            <a:r>
              <a:rPr lang="en-US" sz="1600" dirty="0"/>
              <a:t>A notable change from the Nuremberg Code was a relaxation of the conditions of consent, which was 'absolutely essential' under Nuremberg. Now </a:t>
            </a:r>
            <a:r>
              <a:rPr lang="en-US" sz="1600" dirty="0" smtClean="0"/>
              <a:t>researchers are to obtain consent </a:t>
            </a:r>
            <a:r>
              <a:rPr lang="en-US" sz="1600" dirty="0"/>
              <a:t>'if at all possible' and research was allowed without consent where a proxy consent, such as a legal guardian, was </a:t>
            </a:r>
            <a:r>
              <a:rPr lang="en-US" sz="1600" dirty="0" smtClean="0"/>
              <a:t>available.</a:t>
            </a:r>
          </a:p>
          <a:p>
            <a:pPr lvl="1"/>
            <a:r>
              <a:rPr lang="en-US" sz="1600" dirty="0" smtClean="0"/>
              <a:t>Document </a:t>
            </a:r>
            <a:r>
              <a:rPr lang="en-US" sz="1600" dirty="0"/>
              <a:t>set the stage for the implementation of the Institutional Review Board (IRB) </a:t>
            </a:r>
            <a:r>
              <a:rPr lang="en-US" sz="1600" dirty="0" smtClean="0"/>
              <a:t>process. </a:t>
            </a:r>
          </a:p>
          <a:p>
            <a:r>
              <a:rPr lang="en-US" sz="1800" dirty="0" smtClean="0">
                <a:solidFill>
                  <a:srgbClr val="FFFF00"/>
                </a:solidFill>
              </a:rPr>
              <a:t>“Biomedical </a:t>
            </a:r>
            <a:r>
              <a:rPr lang="en-US" sz="1800" dirty="0">
                <a:solidFill>
                  <a:srgbClr val="FFFF00"/>
                </a:solidFill>
              </a:rPr>
              <a:t>research cannot </a:t>
            </a:r>
            <a:r>
              <a:rPr lang="en-US" sz="1800" dirty="0" smtClean="0">
                <a:solidFill>
                  <a:srgbClr val="FFFF00"/>
                </a:solidFill>
              </a:rPr>
              <a:t>be legitimately </a:t>
            </a:r>
            <a:r>
              <a:rPr lang="en-US" sz="1800" dirty="0">
                <a:solidFill>
                  <a:srgbClr val="FFFF00"/>
                </a:solidFill>
              </a:rPr>
              <a:t>carried out unless the importance and objective is in proportion to the inherent risk to the subject</a:t>
            </a:r>
            <a:r>
              <a:rPr lang="en-US" sz="1800" dirty="0" smtClean="0">
                <a:solidFill>
                  <a:srgbClr val="FFFF00"/>
                </a:solidFill>
              </a:rPr>
              <a:t>.”</a:t>
            </a:r>
          </a:p>
          <a:p>
            <a:pPr marL="285750" lvl="1">
              <a:spcBef>
                <a:spcPct val="100000"/>
              </a:spcBef>
              <a:buFontTx/>
              <a:buChar char="•"/>
            </a:pPr>
            <a:r>
              <a:rPr lang="en-US" sz="1800" dirty="0"/>
              <a:t>Widely regarded as the cornerstone document of human research </a:t>
            </a:r>
            <a:r>
              <a:rPr lang="en-US" sz="1800" dirty="0" smtClean="0"/>
              <a:t>ethics, and continually </a:t>
            </a:r>
            <a:r>
              <a:rPr lang="en-US" sz="1800" dirty="0"/>
              <a:t>revised, </a:t>
            </a:r>
            <a:r>
              <a:rPr lang="en-US" sz="1800" dirty="0" smtClean="0"/>
              <a:t>6th </a:t>
            </a:r>
            <a:r>
              <a:rPr lang="en-US" sz="1800" dirty="0"/>
              <a:t>revision cycle </a:t>
            </a:r>
            <a:r>
              <a:rPr lang="en-US" sz="1800" dirty="0" smtClean="0"/>
              <a:t>2007-2008</a:t>
            </a:r>
          </a:p>
        </p:txBody>
      </p:sp>
    </p:spTree>
    <p:extLst>
      <p:ext uri="{BB962C8B-B14F-4D97-AF65-F5344CB8AC3E}">
        <p14:creationId xmlns:p14="http://schemas.microsoft.com/office/powerpoint/2010/main" val="1281820043"/>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Codes and Guidelines</a:t>
            </a:r>
            <a:endParaRPr lang="en-US" dirty="0"/>
          </a:p>
        </p:txBody>
      </p:sp>
      <p:sp>
        <p:nvSpPr>
          <p:cNvPr id="3" name="Content Placeholder 2"/>
          <p:cNvSpPr>
            <a:spLocks noGrp="1"/>
          </p:cNvSpPr>
          <p:nvPr>
            <p:ph idx="1"/>
          </p:nvPr>
        </p:nvSpPr>
        <p:spPr>
          <a:xfrm>
            <a:off x="685800" y="1371600"/>
            <a:ext cx="7772400" cy="4876800"/>
          </a:xfrm>
        </p:spPr>
        <p:txBody>
          <a:bodyPr>
            <a:normAutofit/>
          </a:bodyPr>
          <a:lstStyle/>
          <a:p>
            <a:pPr marL="285750" lvl="1">
              <a:spcBef>
                <a:spcPct val="100000"/>
              </a:spcBef>
              <a:buFontTx/>
              <a:buChar char="•"/>
            </a:pPr>
            <a:r>
              <a:rPr lang="en-US" sz="2000" dirty="0"/>
              <a:t>Each country may also have local regulations – </a:t>
            </a:r>
            <a:r>
              <a:rPr lang="en-US" sz="2000" dirty="0" smtClean="0"/>
              <a:t>e.g., </a:t>
            </a:r>
            <a:r>
              <a:rPr lang="en-US" sz="2100" dirty="0" smtClean="0">
                <a:ea typeface="+mn-ea"/>
                <a:cs typeface="+mn-cs"/>
                <a:hlinkClick r:id="rId2"/>
              </a:rPr>
              <a:t>Tri-Council </a:t>
            </a:r>
            <a:r>
              <a:rPr lang="en-US" sz="2100" dirty="0">
                <a:ea typeface="+mn-ea"/>
                <a:cs typeface="+mn-cs"/>
                <a:hlinkClick r:id="rId2"/>
              </a:rPr>
              <a:t>Policy Statement</a:t>
            </a:r>
            <a:r>
              <a:rPr lang="en-US" sz="2100" dirty="0">
                <a:ea typeface="+mn-ea"/>
                <a:cs typeface="+mn-cs"/>
              </a:rPr>
              <a:t> in </a:t>
            </a:r>
            <a:r>
              <a:rPr lang="en-US" sz="2100" dirty="0" smtClean="0">
                <a:ea typeface="+mn-ea"/>
                <a:cs typeface="+mn-cs"/>
              </a:rPr>
              <a:t>Canada, or international </a:t>
            </a:r>
            <a:r>
              <a:rPr lang="en-US" sz="2100" dirty="0">
                <a:ea typeface="+mn-ea"/>
                <a:cs typeface="+mn-cs"/>
              </a:rPr>
              <a:t>guidelines </a:t>
            </a:r>
            <a:r>
              <a:rPr lang="en-US" sz="2100" dirty="0" smtClean="0">
                <a:ea typeface="+mn-ea"/>
                <a:cs typeface="+mn-cs"/>
              </a:rPr>
              <a:t>such as </a:t>
            </a:r>
            <a:r>
              <a:rPr lang="en-US" sz="2100" dirty="0" smtClean="0">
                <a:ea typeface="+mn-ea"/>
                <a:cs typeface="+mn-cs"/>
                <a:hlinkClick r:id="rId3"/>
              </a:rPr>
              <a:t>CIOMS</a:t>
            </a:r>
            <a:r>
              <a:rPr lang="en-US" sz="2100" dirty="0">
                <a:ea typeface="+mn-ea"/>
                <a:cs typeface="+mn-cs"/>
              </a:rPr>
              <a:t>, </a:t>
            </a:r>
            <a:r>
              <a:rPr lang="en-US" sz="2100" dirty="0">
                <a:ea typeface="+mn-ea"/>
                <a:cs typeface="+mn-cs"/>
                <a:hlinkClick r:id="rId4"/>
              </a:rPr>
              <a:t>Nuffield Council</a:t>
            </a:r>
            <a:r>
              <a:rPr lang="en-US" sz="2100" dirty="0">
                <a:ea typeface="+mn-ea"/>
                <a:cs typeface="+mn-cs"/>
              </a:rPr>
              <a:t> (UK) and </a:t>
            </a:r>
            <a:r>
              <a:rPr lang="en-US" sz="2100" dirty="0">
                <a:ea typeface="+mn-ea"/>
                <a:cs typeface="+mn-cs"/>
                <a:hlinkClick r:id="rId5"/>
              </a:rPr>
              <a:t>UNESCO</a:t>
            </a:r>
            <a:r>
              <a:rPr lang="en-US" sz="2100" dirty="0">
                <a:ea typeface="+mn-ea"/>
                <a:cs typeface="+mn-cs"/>
              </a:rPr>
              <a:t>.</a:t>
            </a:r>
          </a:p>
          <a:p>
            <a:pPr marL="285750" lvl="1">
              <a:spcBef>
                <a:spcPct val="100000"/>
              </a:spcBef>
              <a:buFontTx/>
              <a:buChar char="•"/>
            </a:pPr>
            <a:r>
              <a:rPr lang="en-US" sz="2000" dirty="0" smtClean="0"/>
              <a:t>1991: </a:t>
            </a:r>
            <a:r>
              <a:rPr lang="en-US" sz="2000" dirty="0">
                <a:hlinkClick r:id="rId6"/>
              </a:rPr>
              <a:t>Common Rule</a:t>
            </a:r>
            <a:r>
              <a:rPr lang="en-US" sz="2000" dirty="0"/>
              <a:t> in the </a:t>
            </a:r>
            <a:r>
              <a:rPr lang="en-US" sz="2000" dirty="0" smtClean="0"/>
              <a:t>U.S. – In </a:t>
            </a:r>
            <a:r>
              <a:rPr lang="en-US" sz="2000" dirty="0"/>
              <a:t>addition to the requirements of the FDA and Office for Human Research Protections (OHRP</a:t>
            </a:r>
            <a:r>
              <a:rPr lang="en-US" sz="2000" dirty="0" smtClean="0"/>
              <a:t>):</a:t>
            </a:r>
            <a:endParaRPr lang="en-US" sz="2000" dirty="0"/>
          </a:p>
          <a:p>
            <a:pPr lvl="1"/>
            <a:r>
              <a:rPr lang="en-US" sz="1800" dirty="0" smtClean="0">
                <a:solidFill>
                  <a:srgbClr val="FFFF00"/>
                </a:solidFill>
              </a:rPr>
              <a:t>“…</a:t>
            </a:r>
            <a:r>
              <a:rPr lang="en-US" sz="1800" dirty="0">
                <a:solidFill>
                  <a:srgbClr val="FFFF00"/>
                </a:solidFill>
              </a:rPr>
              <a:t>No investigator may involve a human being as a subject in research… unless the investigator has obtained the legally effective informed consent of the subject.”</a:t>
            </a:r>
          </a:p>
          <a:p>
            <a:r>
              <a:rPr lang="en-US" sz="2000" dirty="0" smtClean="0"/>
              <a:t>There </a:t>
            </a:r>
            <a:r>
              <a:rPr lang="en-US" sz="2000" dirty="0"/>
              <a:t>are a number of available tools which compare </a:t>
            </a:r>
            <a:r>
              <a:rPr lang="en-US" sz="2000" dirty="0" smtClean="0"/>
              <a:t>these</a:t>
            </a:r>
          </a:p>
          <a:p>
            <a:pPr lvl="1"/>
            <a:r>
              <a:rPr lang="en-US" sz="1800" dirty="0" smtClean="0"/>
              <a:t>e.g., </a:t>
            </a:r>
            <a:r>
              <a:rPr lang="en-US" sz="1800" dirty="0" smtClean="0">
                <a:hlinkClick r:id="rId7"/>
              </a:rPr>
              <a:t>"Comparison </a:t>
            </a:r>
            <a:r>
              <a:rPr lang="en-US" sz="1800" dirty="0">
                <a:hlinkClick r:id="rId7"/>
              </a:rPr>
              <a:t>of Common Rule with the Declaration of Helsinki and Good Clinical Practice"</a:t>
            </a:r>
            <a:r>
              <a:rPr lang="en-US" sz="1800" dirty="0"/>
              <a:t>. </a:t>
            </a:r>
            <a:r>
              <a:rPr lang="en-US" sz="1800" dirty="0" smtClean="0"/>
              <a:t>2012.</a:t>
            </a:r>
          </a:p>
        </p:txBody>
      </p:sp>
    </p:spTree>
    <p:extLst>
      <p:ext uri="{BB962C8B-B14F-4D97-AF65-F5344CB8AC3E}">
        <p14:creationId xmlns:p14="http://schemas.microsoft.com/office/powerpoint/2010/main" val="3718218232"/>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eaLnBrk="1" hangingPunct="1">
              <a:defRPr/>
            </a:pPr>
            <a:r>
              <a:rPr lang="en-US" dirty="0"/>
              <a:t>Ethics and Conflict of Interest in the Pharmaceutical Industry</a:t>
            </a:r>
            <a:endParaRPr lang="en-US" sz="3600" dirty="0" smtClean="0"/>
          </a:p>
        </p:txBody>
      </p:sp>
      <p:sp>
        <p:nvSpPr>
          <p:cNvPr id="378883" name="Rectangle 3"/>
          <p:cNvSpPr>
            <a:spLocks noGrp="1" noChangeArrowheads="1"/>
          </p:cNvSpPr>
          <p:nvPr>
            <p:ph idx="1"/>
          </p:nvPr>
        </p:nvSpPr>
        <p:spPr/>
        <p:txBody>
          <a:bodyPr/>
          <a:lstStyle/>
          <a:p>
            <a:pPr eaLnBrk="1" hangingPunct="1">
              <a:lnSpc>
                <a:spcPts val="3200"/>
              </a:lnSpc>
              <a:buFont typeface="Arial" charset="0"/>
              <a:buChar char="•"/>
              <a:defRPr/>
            </a:pPr>
            <a:r>
              <a:rPr lang="en-US" b="0" dirty="0" smtClean="0"/>
              <a:t>Equipoise</a:t>
            </a:r>
          </a:p>
          <a:p>
            <a:pPr eaLnBrk="1" hangingPunct="1">
              <a:lnSpc>
                <a:spcPts val="3200"/>
              </a:lnSpc>
              <a:buFont typeface="Arial" charset="0"/>
              <a:buChar char="•"/>
              <a:defRPr/>
            </a:pPr>
            <a:r>
              <a:rPr lang="en-US" b="0" dirty="0" smtClean="0"/>
              <a:t>Authorship </a:t>
            </a:r>
            <a:r>
              <a:rPr lang="en-US" sz="2000" b="0" dirty="0" smtClean="0"/>
              <a:t>(esp. ghostwriting, author shifting)</a:t>
            </a:r>
            <a:endParaRPr lang="en-US" b="0" dirty="0" smtClean="0"/>
          </a:p>
          <a:p>
            <a:pPr eaLnBrk="1" hangingPunct="1">
              <a:lnSpc>
                <a:spcPts val="3200"/>
              </a:lnSpc>
              <a:buFont typeface="Arial" charset="0"/>
              <a:buChar char="•"/>
              <a:defRPr/>
            </a:pPr>
            <a:r>
              <a:rPr lang="en-US" b="0" dirty="0" smtClean="0"/>
              <a:t>Conflict of interest</a:t>
            </a:r>
          </a:p>
        </p:txBody>
      </p:sp>
      <p:sp>
        <p:nvSpPr>
          <p:cNvPr id="4" name="Rectangle 3"/>
          <p:cNvSpPr txBox="1">
            <a:spLocks noChangeArrowheads="1"/>
          </p:cNvSpPr>
          <p:nvPr/>
        </p:nvSpPr>
        <p:spPr bwMode="auto">
          <a:xfrm>
            <a:off x="990600" y="3659188"/>
            <a:ext cx="8110538" cy="1903412"/>
          </a:xfrm>
          <a:prstGeom prst="rect">
            <a:avLst/>
          </a:prstGeom>
          <a:noFill/>
          <a:ln w="9525">
            <a:noFill/>
            <a:miter lim="800000"/>
            <a:headEnd/>
            <a:tailEnd/>
          </a:ln>
          <a:effectLst/>
        </p:spPr>
        <p:txBody>
          <a:bodyPr/>
          <a:lstStyle/>
          <a:p>
            <a:pPr marL="342900" indent="-342900">
              <a:spcBef>
                <a:spcPct val="20000"/>
              </a:spcBef>
              <a:buClr>
                <a:srgbClr val="FFFF00"/>
              </a:buClr>
              <a:buSzPct val="80000"/>
              <a:buFont typeface="Wingdings" pitchFamily="2" charset="2"/>
              <a:buChar char="w"/>
              <a:defRPr/>
            </a:pPr>
            <a:r>
              <a:rPr lang="en-US" sz="1600" kern="0" dirty="0">
                <a:solidFill>
                  <a:schemeClr val="bg1"/>
                </a:solidFill>
                <a:latin typeface="+mn-lt"/>
              </a:rPr>
              <a:t>Show me the money!</a:t>
            </a:r>
          </a:p>
          <a:p>
            <a:pPr marL="342900" indent="-342900">
              <a:spcBef>
                <a:spcPct val="20000"/>
              </a:spcBef>
              <a:buClr>
                <a:srgbClr val="FFFF00"/>
              </a:buClr>
              <a:buSzPct val="80000"/>
              <a:buFont typeface="Wingdings" pitchFamily="2" charset="2"/>
              <a:buChar char="w"/>
              <a:defRPr/>
            </a:pPr>
            <a:r>
              <a:rPr lang="en-US" sz="1600" kern="0" dirty="0">
                <a:solidFill>
                  <a:schemeClr val="bg1"/>
                </a:solidFill>
                <a:latin typeface="+mn-lt"/>
              </a:rPr>
              <a:t>Thomas </a:t>
            </a:r>
            <a:r>
              <a:rPr lang="en-US" sz="1600" kern="0" dirty="0" smtClean="0">
                <a:solidFill>
                  <a:schemeClr val="bg1"/>
                </a:solidFill>
                <a:latin typeface="+mn-lt"/>
              </a:rPr>
              <a:t>Kuhn on objectivity</a:t>
            </a:r>
            <a:endParaRPr lang="en-US" sz="1600" kern="0" dirty="0">
              <a:solidFill>
                <a:schemeClr val="bg1"/>
              </a:solidFill>
              <a:latin typeface="+mn-lt"/>
            </a:endParaRPr>
          </a:p>
          <a:p>
            <a:pPr marL="342900" indent="-342900">
              <a:spcBef>
                <a:spcPct val="20000"/>
              </a:spcBef>
              <a:buClr>
                <a:srgbClr val="FFFF00"/>
              </a:buClr>
              <a:buSzPct val="80000"/>
              <a:buFont typeface="Wingdings" pitchFamily="2" charset="2"/>
              <a:buChar char="w"/>
              <a:defRPr/>
            </a:pPr>
            <a:r>
              <a:rPr lang="en-US" sz="1600" kern="0" dirty="0">
                <a:solidFill>
                  <a:schemeClr val="bg1"/>
                </a:solidFill>
                <a:latin typeface="+mn-lt"/>
              </a:rPr>
              <a:t>Why focus on financial interests? </a:t>
            </a:r>
          </a:p>
          <a:p>
            <a:pPr marL="342900" indent="-342900">
              <a:spcBef>
                <a:spcPct val="20000"/>
              </a:spcBef>
              <a:buClr>
                <a:srgbClr val="FFFF00"/>
              </a:buClr>
              <a:buSzPct val="80000"/>
              <a:buFont typeface="Wingdings" pitchFamily="2" charset="2"/>
              <a:buChar char="w"/>
              <a:defRPr/>
            </a:pPr>
            <a:r>
              <a:rPr lang="en-US" sz="1600" kern="0" dirty="0" smtClean="0">
                <a:solidFill>
                  <a:schemeClr val="bg1"/>
                </a:solidFill>
                <a:latin typeface="+mn-lt"/>
              </a:rPr>
              <a:t>Does </a:t>
            </a:r>
            <a:r>
              <a:rPr lang="en-US" sz="1600" kern="0" dirty="0">
                <a:solidFill>
                  <a:schemeClr val="bg1"/>
                </a:solidFill>
                <a:latin typeface="+mn-lt"/>
              </a:rPr>
              <a:t>the focus on financial interests detract from scientific evaluation?</a:t>
            </a:r>
          </a:p>
          <a:p>
            <a:pPr marL="342900" indent="-342900">
              <a:spcBef>
                <a:spcPct val="20000"/>
              </a:spcBef>
              <a:buClr>
                <a:srgbClr val="FFFF00"/>
              </a:buClr>
              <a:buSzPct val="80000"/>
              <a:buFont typeface="Wingdings" pitchFamily="2" charset="2"/>
              <a:buChar char="w"/>
              <a:defRPr/>
            </a:pPr>
            <a:r>
              <a:rPr lang="en-US" sz="1600" kern="0" dirty="0">
                <a:solidFill>
                  <a:schemeClr val="bg1"/>
                </a:solidFill>
                <a:latin typeface="+mn-lt"/>
              </a:rPr>
              <a:t>How best to deal with conflicts</a:t>
            </a:r>
          </a:p>
          <a:p>
            <a:pPr marL="342900" indent="-342900">
              <a:lnSpc>
                <a:spcPts val="3200"/>
              </a:lnSpc>
              <a:spcBef>
                <a:spcPct val="20000"/>
              </a:spcBef>
              <a:buClr>
                <a:srgbClr val="FFFF00"/>
              </a:buClr>
              <a:buFont typeface="Arial" charset="0"/>
              <a:buChar char="•"/>
              <a:defRPr/>
            </a:pPr>
            <a:endParaRPr lang="en-US" sz="1600" kern="0" dirty="0">
              <a:solidFill>
                <a:schemeClr val="bg1"/>
              </a:solidFill>
              <a:latin typeface="+mn-lt"/>
            </a:endParaRPr>
          </a:p>
        </p:txBody>
      </p:sp>
    </p:spTree>
    <p:extLst>
      <p:ext uri="{BB962C8B-B14F-4D97-AF65-F5344CB8AC3E}">
        <p14:creationId xmlns:p14="http://schemas.microsoft.com/office/powerpoint/2010/main" val="948074045"/>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Good Clinical Practice, </a:t>
            </a:r>
            <a:r>
              <a:rPr lang="en-US" sz="3200" dirty="0"/>
              <a:t>an international </a:t>
            </a:r>
            <a:r>
              <a:rPr lang="en-US" sz="3200" dirty="0" smtClean="0"/>
              <a:t>standard</a:t>
            </a:r>
            <a:endParaRPr lang="en-US" sz="3200" dirty="0"/>
          </a:p>
        </p:txBody>
      </p:sp>
      <p:sp>
        <p:nvSpPr>
          <p:cNvPr id="3" name="Content Placeholder 2"/>
          <p:cNvSpPr>
            <a:spLocks noGrp="1"/>
          </p:cNvSpPr>
          <p:nvPr>
            <p:ph idx="1"/>
          </p:nvPr>
        </p:nvSpPr>
        <p:spPr/>
        <p:txBody>
          <a:bodyPr/>
          <a:lstStyle/>
          <a:p>
            <a:pPr marL="285750" lvl="1">
              <a:spcBef>
                <a:spcPct val="100000"/>
              </a:spcBef>
              <a:buFontTx/>
              <a:buChar char="•"/>
            </a:pPr>
            <a:r>
              <a:rPr lang="en-US" sz="2000" dirty="0" smtClean="0"/>
              <a:t>2008 – FDA issued a </a:t>
            </a:r>
            <a:r>
              <a:rPr lang="en-US" sz="2000" dirty="0"/>
              <a:t>final </a:t>
            </a:r>
            <a:r>
              <a:rPr lang="en-US" sz="2000" dirty="0" smtClean="0"/>
              <a:t>decision on </a:t>
            </a:r>
            <a:r>
              <a:rPr lang="en-US" sz="2000" dirty="0"/>
              <a:t>April 28, 2008 </a:t>
            </a:r>
            <a:r>
              <a:rPr lang="en-US" sz="2000" dirty="0" smtClean="0"/>
              <a:t>to replace </a:t>
            </a:r>
            <a:r>
              <a:rPr lang="en-US" sz="2000" dirty="0"/>
              <a:t>the Declaration of Helsinki with </a:t>
            </a:r>
            <a:r>
              <a:rPr lang="en-US" sz="2000" b="1" dirty="0" smtClean="0">
                <a:solidFill>
                  <a:srgbClr val="FFFF00"/>
                </a:solidFill>
              </a:rPr>
              <a:t>Good Clinical Practice (GCP) </a:t>
            </a:r>
            <a:r>
              <a:rPr lang="en-US" sz="2000" dirty="0" smtClean="0"/>
              <a:t>effective </a:t>
            </a:r>
            <a:r>
              <a:rPr lang="en-US" sz="2000" dirty="0"/>
              <a:t>October </a:t>
            </a:r>
            <a:r>
              <a:rPr lang="en-US" sz="2000" dirty="0" smtClean="0"/>
              <a:t>2008</a:t>
            </a:r>
          </a:p>
          <a:p>
            <a:pPr marL="285750" lvl="1">
              <a:spcBef>
                <a:spcPct val="100000"/>
              </a:spcBef>
              <a:buFontTx/>
              <a:buChar char="•"/>
            </a:pPr>
            <a:r>
              <a:rPr lang="en-US" sz="2000" dirty="0" smtClean="0"/>
              <a:t>GCP is </a:t>
            </a:r>
            <a:r>
              <a:rPr lang="en-US" sz="2000" dirty="0"/>
              <a:t>an international quality standard that is provided by </a:t>
            </a:r>
            <a:r>
              <a:rPr lang="en-US" sz="2000" b="1" dirty="0">
                <a:solidFill>
                  <a:srgbClr val="FFFF00"/>
                </a:solidFill>
              </a:rPr>
              <a:t>International Conference on </a:t>
            </a:r>
            <a:r>
              <a:rPr lang="en-US" sz="2000" b="1" dirty="0" err="1">
                <a:solidFill>
                  <a:srgbClr val="FFFF00"/>
                </a:solidFill>
              </a:rPr>
              <a:t>Harmonisation</a:t>
            </a:r>
            <a:r>
              <a:rPr lang="en-US" sz="2000" b="1" dirty="0">
                <a:solidFill>
                  <a:srgbClr val="FFFF00"/>
                </a:solidFill>
              </a:rPr>
              <a:t> (ICH), </a:t>
            </a:r>
            <a:r>
              <a:rPr lang="en-US" sz="2000" dirty="0"/>
              <a:t>an international body that defines standards, which governments can transpose into regulations for clinical trials involving human </a:t>
            </a:r>
            <a:r>
              <a:rPr lang="en-US" sz="2000" dirty="0" smtClean="0"/>
              <a:t>subjects</a:t>
            </a:r>
          </a:p>
          <a:p>
            <a:pPr marL="285750" lvl="1">
              <a:spcBef>
                <a:spcPct val="100000"/>
              </a:spcBef>
              <a:buFontTx/>
              <a:buChar char="•"/>
            </a:pPr>
            <a:r>
              <a:rPr lang="en-US" sz="2000" dirty="0" smtClean="0"/>
              <a:t>Today</a:t>
            </a:r>
            <a:r>
              <a:rPr lang="en-US" sz="2000" dirty="0"/>
              <a:t>, the </a:t>
            </a:r>
            <a:r>
              <a:rPr lang="en-US" sz="2000" dirty="0" smtClean="0"/>
              <a:t>GCP are </a:t>
            </a:r>
            <a:r>
              <a:rPr lang="en-US" sz="2000" dirty="0"/>
              <a:t>used in clinical trials throughout the globe with the main aim of protecting and preserving human </a:t>
            </a:r>
            <a:r>
              <a:rPr lang="en-US" sz="2000" dirty="0" smtClean="0"/>
              <a:t>rights</a:t>
            </a:r>
            <a:endParaRPr lang="en-US" sz="2000" dirty="0"/>
          </a:p>
        </p:txBody>
      </p:sp>
    </p:spTree>
    <p:extLst>
      <p:ext uri="{BB962C8B-B14F-4D97-AF65-F5344CB8AC3E}">
        <p14:creationId xmlns:p14="http://schemas.microsoft.com/office/powerpoint/2010/main" val="330832516"/>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ISPE-</a:t>
            </a:r>
            <a:r>
              <a:rPr lang="en-US" sz="3200" dirty="0"/>
              <a:t>Professional Certification </a:t>
            </a:r>
            <a:r>
              <a:rPr lang="en-US" sz="3200" dirty="0" smtClean="0"/>
              <a:t>Commission (PCC) Code </a:t>
            </a:r>
            <a:r>
              <a:rPr lang="en-US" sz="3200" dirty="0"/>
              <a:t>of Ethics </a:t>
            </a:r>
          </a:p>
        </p:txBody>
      </p:sp>
      <p:sp>
        <p:nvSpPr>
          <p:cNvPr id="3" name="Content Placeholder 2"/>
          <p:cNvSpPr>
            <a:spLocks noGrp="1"/>
          </p:cNvSpPr>
          <p:nvPr>
            <p:ph idx="1"/>
          </p:nvPr>
        </p:nvSpPr>
        <p:spPr>
          <a:xfrm>
            <a:off x="685800" y="1371600"/>
            <a:ext cx="7772400" cy="4876800"/>
          </a:xfrm>
        </p:spPr>
        <p:txBody>
          <a:bodyPr>
            <a:normAutofit fontScale="62500" lnSpcReduction="20000"/>
          </a:bodyPr>
          <a:lstStyle/>
          <a:p>
            <a:r>
              <a:rPr lang="en-US" dirty="0" smtClean="0"/>
              <a:t>Our professional society, the International Society for </a:t>
            </a:r>
            <a:r>
              <a:rPr lang="en-US" dirty="0" err="1" smtClean="0"/>
              <a:t>Pharmacoepidemiology</a:t>
            </a:r>
            <a:r>
              <a:rPr lang="en-US" dirty="0" smtClean="0"/>
              <a:t>, has a certification that defines a set </a:t>
            </a:r>
            <a:r>
              <a:rPr lang="en-US" dirty="0"/>
              <a:t>of principles </a:t>
            </a:r>
            <a:r>
              <a:rPr lang="en-US" dirty="0" smtClean="0"/>
              <a:t>for the </a:t>
            </a:r>
            <a:r>
              <a:rPr lang="en-US" dirty="0"/>
              <a:t>professional conduct </a:t>
            </a:r>
            <a:r>
              <a:rPr lang="en-US" dirty="0" smtClean="0"/>
              <a:t>expects </a:t>
            </a:r>
            <a:r>
              <a:rPr lang="en-US" dirty="0"/>
              <a:t>from its </a:t>
            </a:r>
            <a:r>
              <a:rPr lang="en-US" dirty="0" err="1"/>
              <a:t>certificants</a:t>
            </a:r>
            <a:r>
              <a:rPr lang="en-US" dirty="0"/>
              <a:t> and candidates. </a:t>
            </a:r>
            <a:endParaRPr lang="en-US" dirty="0" smtClean="0"/>
          </a:p>
          <a:p>
            <a:r>
              <a:rPr lang="en-US" dirty="0" smtClean="0"/>
              <a:t>The </a:t>
            </a:r>
            <a:r>
              <a:rPr lang="en-US" dirty="0"/>
              <a:t>Code of Ethics works together with the </a:t>
            </a:r>
            <a:r>
              <a:rPr lang="en-US" b="1" dirty="0"/>
              <a:t>Standards of Professional Conduct </a:t>
            </a:r>
            <a:r>
              <a:rPr lang="en-US" dirty="0"/>
              <a:t>which provides guidance for </a:t>
            </a:r>
            <a:r>
              <a:rPr lang="en-US" dirty="0" err="1"/>
              <a:t>certificants</a:t>
            </a:r>
            <a:r>
              <a:rPr lang="en-US" dirty="0"/>
              <a:t> and candidates regarding ethical and fair professional practices. The </a:t>
            </a:r>
            <a:r>
              <a:rPr lang="en-US" dirty="0" err="1"/>
              <a:t>Certificants</a:t>
            </a:r>
            <a:r>
              <a:rPr lang="en-US" dirty="0"/>
              <a:t> and candidates shall:</a:t>
            </a:r>
          </a:p>
          <a:p>
            <a:pPr marL="457200" indent="-457200">
              <a:buFont typeface="+mj-lt"/>
              <a:buAutoNum type="arabicPeriod"/>
            </a:pPr>
            <a:r>
              <a:rPr lang="en-US" sz="2200" dirty="0"/>
              <a:t>Hold paramount the </a:t>
            </a:r>
            <a:r>
              <a:rPr lang="en-US" sz="2200" b="1" dirty="0"/>
              <a:t>health, welfare and safety </a:t>
            </a:r>
            <a:r>
              <a:rPr lang="en-US" sz="2200" dirty="0"/>
              <a:t>of the public, customers, colleagues and employers and protect the environment and property in the performance of the </a:t>
            </a:r>
            <a:r>
              <a:rPr lang="en-US" sz="2200" dirty="0" err="1"/>
              <a:t>certificants</a:t>
            </a:r>
            <a:r>
              <a:rPr lang="en-US" sz="2200" dirty="0"/>
              <a:t> professional duties.</a:t>
            </a:r>
          </a:p>
          <a:p>
            <a:pPr marL="457200" indent="-457200">
              <a:buFont typeface="+mj-lt"/>
              <a:buAutoNum type="arabicPeriod"/>
            </a:pPr>
            <a:r>
              <a:rPr lang="en-US" sz="2200" dirty="0"/>
              <a:t>Act with </a:t>
            </a:r>
            <a:r>
              <a:rPr lang="en-US" sz="2200" b="1" dirty="0"/>
              <a:t>objectivity, competence</a:t>
            </a:r>
            <a:r>
              <a:rPr lang="en-US" sz="2200" dirty="0"/>
              <a:t>, and in an ethical manner with colleagues in the pharmaceutical and related industries, the public, employers, clients and prospective clients worldwide.</a:t>
            </a:r>
          </a:p>
          <a:p>
            <a:pPr marL="457200" indent="-457200">
              <a:buFont typeface="+mj-lt"/>
              <a:buAutoNum type="arabicPeriod"/>
            </a:pPr>
            <a:r>
              <a:rPr lang="en-US" sz="2200" dirty="0"/>
              <a:t>Maintain all relationships with the highest standards of integrity and honesty.</a:t>
            </a:r>
          </a:p>
          <a:p>
            <a:pPr marL="457200" indent="-457200">
              <a:buFont typeface="+mj-lt"/>
              <a:buAutoNum type="arabicPeriod"/>
            </a:pPr>
            <a:r>
              <a:rPr lang="en-US" sz="2200" dirty="0"/>
              <a:t>Take reasonable steps to </a:t>
            </a:r>
            <a:r>
              <a:rPr lang="en-US" sz="2200" b="1" dirty="0"/>
              <a:t>ensure the privacy and safekeeping of confidential and proprietary information </a:t>
            </a:r>
            <a:r>
              <a:rPr lang="en-US" sz="2200" dirty="0"/>
              <a:t>concerning the business affairs and technical processes of any former or present employer or client or public body for which they serve.</a:t>
            </a:r>
          </a:p>
          <a:p>
            <a:pPr marL="457200" indent="-457200">
              <a:buFont typeface="+mj-lt"/>
              <a:buAutoNum type="arabicPeriod"/>
            </a:pPr>
            <a:r>
              <a:rPr lang="en-US" sz="2200" b="1" dirty="0"/>
              <a:t>Refrain from receiving or offering gratuities or inducements </a:t>
            </a:r>
            <a:r>
              <a:rPr lang="en-US" sz="2200" dirty="0"/>
              <a:t>that may compromise professional standards or independent judgment.</a:t>
            </a:r>
          </a:p>
          <a:p>
            <a:endParaRPr lang="en-US" dirty="0"/>
          </a:p>
        </p:txBody>
      </p:sp>
      <p:sp>
        <p:nvSpPr>
          <p:cNvPr id="4" name="Rectangle 3"/>
          <p:cNvSpPr/>
          <p:nvPr/>
        </p:nvSpPr>
        <p:spPr>
          <a:xfrm>
            <a:off x="3124200" y="6276201"/>
            <a:ext cx="5791200" cy="215444"/>
          </a:xfrm>
          <a:prstGeom prst="rect">
            <a:avLst/>
          </a:prstGeom>
        </p:spPr>
        <p:txBody>
          <a:bodyPr wrap="square">
            <a:spAutoFit/>
          </a:bodyPr>
          <a:lstStyle/>
          <a:p>
            <a:pPr algn="r"/>
            <a:r>
              <a:rPr lang="en-US" sz="800" dirty="0"/>
              <a:t>http://www.ispe.org/certified-pharmaceutical-industry-professional/code-of-ethics</a:t>
            </a:r>
          </a:p>
        </p:txBody>
      </p:sp>
    </p:spTree>
    <p:extLst>
      <p:ext uri="{BB962C8B-B14F-4D97-AF65-F5344CB8AC3E}">
        <p14:creationId xmlns:p14="http://schemas.microsoft.com/office/powerpoint/2010/main" val="1973304058"/>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Bioethics?</a:t>
            </a:r>
            <a:endParaRPr lang="en-US" dirty="0"/>
          </a:p>
        </p:txBody>
      </p:sp>
      <p:sp>
        <p:nvSpPr>
          <p:cNvPr id="3" name="Content Placeholder 2"/>
          <p:cNvSpPr>
            <a:spLocks noGrp="1"/>
          </p:cNvSpPr>
          <p:nvPr>
            <p:ph idx="1"/>
          </p:nvPr>
        </p:nvSpPr>
        <p:spPr/>
        <p:txBody>
          <a:bodyPr>
            <a:normAutofit fontScale="92500" lnSpcReduction="10000"/>
          </a:bodyPr>
          <a:lstStyle/>
          <a:p>
            <a:r>
              <a:rPr lang="en-US" sz="2000" dirty="0" smtClean="0"/>
              <a:t>The study </a:t>
            </a:r>
            <a:r>
              <a:rPr lang="en-US" sz="2000" dirty="0"/>
              <a:t>of </a:t>
            </a:r>
            <a:r>
              <a:rPr lang="en-US" sz="2000" dirty="0" smtClean="0"/>
              <a:t>ethics or ethical implications of biological </a:t>
            </a:r>
            <a:r>
              <a:rPr lang="en-US" sz="2000" dirty="0"/>
              <a:t>research and </a:t>
            </a:r>
            <a:r>
              <a:rPr lang="en-US" sz="2000" dirty="0" smtClean="0"/>
              <a:t>its applications, </a:t>
            </a:r>
            <a:r>
              <a:rPr lang="en-US" sz="2000" dirty="0"/>
              <a:t>especially in </a:t>
            </a:r>
            <a:r>
              <a:rPr lang="en-US" sz="2000" dirty="0" smtClean="0"/>
              <a:t>medicine. </a:t>
            </a:r>
          </a:p>
          <a:p>
            <a:r>
              <a:rPr lang="en-US" sz="2000" dirty="0" smtClean="0"/>
              <a:t>It is </a:t>
            </a:r>
            <a:r>
              <a:rPr lang="en-US" sz="2000" dirty="0"/>
              <a:t>a shared, reflective examination of ethical issues in </a:t>
            </a:r>
            <a:r>
              <a:rPr lang="en-US" sz="2000" dirty="0" smtClean="0"/>
              <a:t>healthcare</a:t>
            </a:r>
            <a:r>
              <a:rPr lang="en-US" sz="2000" dirty="0"/>
              <a:t>, health science, and health policy</a:t>
            </a:r>
            <a:r>
              <a:rPr lang="en-US" sz="2000" dirty="0" smtClean="0"/>
              <a:t>.</a:t>
            </a:r>
            <a:r>
              <a:rPr lang="en-US" sz="2000" dirty="0"/>
              <a:t> </a:t>
            </a:r>
            <a:endParaRPr lang="en-US" sz="2000" dirty="0" smtClean="0"/>
          </a:p>
          <a:p>
            <a:r>
              <a:rPr lang="en-US" sz="2000" dirty="0"/>
              <a:t>Ethics is the systematic study of moral choices. </a:t>
            </a:r>
          </a:p>
          <a:p>
            <a:r>
              <a:rPr lang="en-US" sz="2000" dirty="0" smtClean="0"/>
              <a:t>Ethical </a:t>
            </a:r>
            <a:r>
              <a:rPr lang="en-US" sz="2000" dirty="0"/>
              <a:t>d</a:t>
            </a:r>
            <a:r>
              <a:rPr lang="en-US" sz="2000" dirty="0" smtClean="0"/>
              <a:t>ebate ensues with technological advances.</a:t>
            </a:r>
          </a:p>
          <a:p>
            <a:r>
              <a:rPr lang="en-US" sz="2000" dirty="0" smtClean="0"/>
              <a:t>Ethical </a:t>
            </a:r>
            <a:r>
              <a:rPr lang="en-US" sz="2000" dirty="0"/>
              <a:t>decision-making requires respect </a:t>
            </a:r>
            <a:r>
              <a:rPr lang="en-US" sz="2000" dirty="0" smtClean="0"/>
              <a:t>for individual </a:t>
            </a:r>
            <a:r>
              <a:rPr lang="en-US" sz="2000" dirty="0"/>
              <a:t>rights, neutrality, and concern for the consequences of intended actions. </a:t>
            </a:r>
            <a:endParaRPr lang="en-US" sz="2000" dirty="0" smtClean="0"/>
          </a:p>
          <a:p>
            <a:r>
              <a:rPr lang="en-US" sz="2000" dirty="0"/>
              <a:t>The moral basis for choices in biomedical research relies on the </a:t>
            </a:r>
            <a:r>
              <a:rPr lang="en-US" sz="2000" b="1" dirty="0"/>
              <a:t>four guiding principles of </a:t>
            </a:r>
            <a:r>
              <a:rPr lang="en-US" sz="2000" b="1" dirty="0" smtClean="0"/>
              <a:t>bioethics: </a:t>
            </a:r>
            <a:r>
              <a:rPr lang="en-US" sz="2000" dirty="0"/>
              <a:t>autonomy, </a:t>
            </a:r>
            <a:r>
              <a:rPr lang="en-US" sz="2000" dirty="0" smtClean="0"/>
              <a:t>justice, beneficence, and </a:t>
            </a:r>
            <a:r>
              <a:rPr lang="en-US" sz="2000" dirty="0" err="1" smtClean="0"/>
              <a:t>nonmaleficence</a:t>
            </a:r>
            <a:r>
              <a:rPr lang="en-US" sz="2000" dirty="0" smtClean="0"/>
              <a:t>. </a:t>
            </a:r>
          </a:p>
        </p:txBody>
      </p:sp>
    </p:spTree>
    <p:extLst>
      <p:ext uri="{BB962C8B-B14F-4D97-AF65-F5344CB8AC3E}">
        <p14:creationId xmlns:p14="http://schemas.microsoft.com/office/powerpoint/2010/main" val="2277114875"/>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Guidelines at Amgen </a:t>
            </a:r>
            <a:endParaRPr lang="en-US" dirty="0"/>
          </a:p>
        </p:txBody>
      </p:sp>
      <p:sp>
        <p:nvSpPr>
          <p:cNvPr id="7" name="Content Placeholder 6"/>
          <p:cNvSpPr>
            <a:spLocks noGrp="1"/>
          </p:cNvSpPr>
          <p:nvPr>
            <p:ph sz="half" idx="2"/>
          </p:nvPr>
        </p:nvSpPr>
        <p:spPr>
          <a:xfrm>
            <a:off x="5029200" y="1524000"/>
            <a:ext cx="3886200" cy="4800600"/>
          </a:xfrm>
        </p:spPr>
        <p:txBody>
          <a:bodyPr>
            <a:normAutofit/>
          </a:bodyPr>
          <a:lstStyle/>
          <a:p>
            <a:r>
              <a:rPr lang="en-US" sz="1600" dirty="0" smtClean="0"/>
              <a:t>Specific </a:t>
            </a:r>
            <a:r>
              <a:rPr lang="en-US" sz="1600" dirty="0"/>
              <a:t>ethical guidelines for observational researchers can be derived from </a:t>
            </a:r>
            <a:r>
              <a:rPr lang="en-US" sz="1600" dirty="0" smtClean="0"/>
              <a:t>the </a:t>
            </a:r>
            <a:r>
              <a:rPr lang="en-US" sz="1600" b="1" dirty="0" smtClean="0"/>
              <a:t>4 guiding </a:t>
            </a:r>
            <a:r>
              <a:rPr lang="en-US" sz="1600" b="1" dirty="0"/>
              <a:t>principles of </a:t>
            </a:r>
            <a:r>
              <a:rPr lang="en-US" sz="1600" b="1" dirty="0" smtClean="0"/>
              <a:t>bioethics: </a:t>
            </a:r>
          </a:p>
          <a:p>
            <a:pPr lvl="1">
              <a:buFont typeface="+mj-lt"/>
              <a:buAutoNum type="arabicPeriod"/>
            </a:pPr>
            <a:r>
              <a:rPr lang="en-US" sz="1400" b="1" dirty="0" smtClean="0"/>
              <a:t>Autonomy</a:t>
            </a:r>
            <a:r>
              <a:rPr lang="en-US" sz="1400" b="1" dirty="0"/>
              <a:t>: </a:t>
            </a:r>
            <a:r>
              <a:rPr lang="en-US" sz="1400" dirty="0"/>
              <a:t>Requires that the patient have autonomy of thought, intention, and action when making decisions regarding health care </a:t>
            </a:r>
            <a:r>
              <a:rPr lang="en-US" sz="1400" dirty="0" smtClean="0"/>
              <a:t>procedures</a:t>
            </a:r>
            <a:endParaRPr lang="en-US" sz="1400" dirty="0"/>
          </a:p>
          <a:p>
            <a:pPr lvl="1">
              <a:buFont typeface="+mj-lt"/>
              <a:buAutoNum type="arabicPeriod"/>
            </a:pPr>
            <a:r>
              <a:rPr lang="en-US" sz="1400" b="1" dirty="0"/>
              <a:t>Justice: </a:t>
            </a:r>
            <a:r>
              <a:rPr lang="en-US" sz="1400" dirty="0"/>
              <a:t>The idea that the burdens and benefits of new or experimental treatments must be distributed equally among all groups in </a:t>
            </a:r>
            <a:r>
              <a:rPr lang="en-US" sz="1400" dirty="0" smtClean="0"/>
              <a:t>society</a:t>
            </a:r>
            <a:endParaRPr lang="en-US" sz="1400" dirty="0"/>
          </a:p>
          <a:p>
            <a:pPr lvl="1">
              <a:buFont typeface="+mj-lt"/>
              <a:buAutoNum type="arabicPeriod"/>
            </a:pPr>
            <a:r>
              <a:rPr lang="en-US" sz="1400" b="1" dirty="0"/>
              <a:t>Beneficence: </a:t>
            </a:r>
            <a:r>
              <a:rPr lang="en-US" sz="1400" dirty="0"/>
              <a:t>Requires that the procedure be provided with the intent of doing good for the patient </a:t>
            </a:r>
            <a:r>
              <a:rPr lang="en-US" sz="1400" dirty="0" smtClean="0"/>
              <a:t>involved</a:t>
            </a:r>
            <a:endParaRPr lang="en-US" sz="1400" dirty="0"/>
          </a:p>
          <a:p>
            <a:pPr lvl="1">
              <a:buFont typeface="+mj-lt"/>
              <a:buAutoNum type="arabicPeriod"/>
            </a:pPr>
            <a:r>
              <a:rPr lang="en-US" sz="1400" b="1" dirty="0"/>
              <a:t>Non-</a:t>
            </a:r>
            <a:r>
              <a:rPr lang="en-US" sz="1400" b="1" dirty="0" err="1"/>
              <a:t>malificence</a:t>
            </a:r>
            <a:r>
              <a:rPr lang="en-US" sz="1400" b="1" dirty="0"/>
              <a:t>:</a:t>
            </a:r>
            <a:r>
              <a:rPr lang="en-US" sz="1400" dirty="0"/>
              <a:t> Requires that a procedure does not harm the patient involved or others in </a:t>
            </a:r>
            <a:r>
              <a:rPr lang="en-US" sz="1400" dirty="0" smtClean="0"/>
              <a:t>society</a:t>
            </a:r>
            <a:endParaRPr lang="en-US" sz="1400" dirty="0"/>
          </a:p>
        </p:txBody>
      </p:sp>
      <p:sp>
        <p:nvSpPr>
          <p:cNvPr id="3" name="Content Placeholder 2"/>
          <p:cNvSpPr>
            <a:spLocks noGrp="1"/>
          </p:cNvSpPr>
          <p:nvPr>
            <p:ph sz="half" idx="1"/>
          </p:nvPr>
        </p:nvSpPr>
        <p:spPr>
          <a:xfrm>
            <a:off x="609600" y="1524000"/>
            <a:ext cx="4495800" cy="2438400"/>
          </a:xfrm>
        </p:spPr>
        <p:txBody>
          <a:bodyPr/>
          <a:lstStyle/>
          <a:p>
            <a:r>
              <a:rPr lang="en-US" sz="2400" dirty="0" smtClean="0">
                <a:solidFill>
                  <a:schemeClr val="bg1"/>
                </a:solidFill>
              </a:rPr>
              <a:t>At Amgen, we learn about the importance of ethical conduct in clinical research</a:t>
            </a:r>
          </a:p>
          <a:p>
            <a:pPr lvl="1"/>
            <a:r>
              <a:rPr lang="en-US" sz="2000" dirty="0" smtClean="0">
                <a:solidFill>
                  <a:schemeClr val="bg1"/>
                </a:solidFill>
              </a:rPr>
              <a:t>History</a:t>
            </a:r>
          </a:p>
          <a:p>
            <a:pPr lvl="1"/>
            <a:r>
              <a:rPr lang="en-US" sz="2000" dirty="0" smtClean="0">
                <a:solidFill>
                  <a:schemeClr val="bg1"/>
                </a:solidFill>
              </a:rPr>
              <a:t>GCP standard</a:t>
            </a:r>
          </a:p>
          <a:p>
            <a:pPr lvl="1"/>
            <a:r>
              <a:rPr lang="en-US" sz="2000" dirty="0" smtClean="0">
                <a:solidFill>
                  <a:schemeClr val="bg1"/>
                </a:solidFill>
              </a:rPr>
              <a:t>“Do the right thing” training</a:t>
            </a:r>
          </a:p>
          <a:p>
            <a:pPr marL="0" indent="0">
              <a:buNone/>
            </a:pPr>
            <a:r>
              <a:rPr lang="en-US" sz="2000" dirty="0" smtClean="0">
                <a:solidFill>
                  <a:srgbClr val="003399"/>
                </a:solidFill>
              </a:rPr>
              <a:t/>
            </a:r>
            <a:br>
              <a:rPr lang="en-US" sz="2000" dirty="0" smtClean="0">
                <a:solidFill>
                  <a:srgbClr val="003399"/>
                </a:solidFill>
              </a:rPr>
            </a:br>
            <a:endParaRPr lang="en-US" sz="2000" dirty="0">
              <a:solidFill>
                <a:srgbClr val="003399"/>
              </a:solidFill>
            </a:endParaRPr>
          </a:p>
        </p:txBody>
      </p:sp>
      <p:grpSp>
        <p:nvGrpSpPr>
          <p:cNvPr id="10" name="Group 9"/>
          <p:cNvGrpSpPr/>
          <p:nvPr/>
        </p:nvGrpSpPr>
        <p:grpSpPr>
          <a:xfrm>
            <a:off x="152400" y="4114800"/>
            <a:ext cx="5181600" cy="1981200"/>
            <a:chOff x="0" y="2971800"/>
            <a:chExt cx="5486400" cy="2057400"/>
          </a:xfrm>
        </p:grpSpPr>
        <p:grpSp>
          <p:nvGrpSpPr>
            <p:cNvPr id="8" name="Group 7"/>
            <p:cNvGrpSpPr/>
            <p:nvPr/>
          </p:nvGrpSpPr>
          <p:grpSpPr>
            <a:xfrm>
              <a:off x="0" y="2971800"/>
              <a:ext cx="5486400" cy="2057400"/>
              <a:chOff x="159106" y="3810000"/>
              <a:chExt cx="6863750" cy="2514600"/>
            </a:xfrm>
          </p:grpSpPr>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9106" y="3810000"/>
                <a:ext cx="6863750" cy="2514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bwMode="auto">
              <a:xfrm>
                <a:off x="4126380" y="5388255"/>
                <a:ext cx="1600200" cy="304800"/>
              </a:xfrm>
              <a:prstGeom prst="roundRect">
                <a:avLst/>
              </a:prstGeom>
              <a:noFill/>
              <a:ln w="12700" cap="flat" cmpd="sng" algn="ctr">
                <a:solidFill>
                  <a:schemeClr val="accent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endParaRPr>
              </a:p>
            </p:txBody>
          </p:sp>
        </p:grpSp>
        <p:sp>
          <p:nvSpPr>
            <p:cNvPr id="9" name="Rectangle 8"/>
            <p:cNvSpPr/>
            <p:nvPr/>
          </p:nvSpPr>
          <p:spPr>
            <a:xfrm>
              <a:off x="21204" y="3262894"/>
              <a:ext cx="2718648" cy="646331"/>
            </a:xfrm>
            <a:prstGeom prst="rect">
              <a:avLst/>
            </a:prstGeom>
          </p:spPr>
          <p:txBody>
            <a:bodyPr wrap="square">
              <a:spAutoFit/>
            </a:bodyPr>
            <a:lstStyle/>
            <a:p>
              <a:r>
                <a:rPr lang="en-US" dirty="0" smtClean="0">
                  <a:solidFill>
                    <a:srgbClr val="003399"/>
                  </a:solidFill>
                </a:rPr>
                <a:t>Center for Observational </a:t>
              </a:r>
              <a:r>
                <a:rPr lang="en-US" dirty="0">
                  <a:solidFill>
                    <a:srgbClr val="003399"/>
                  </a:solidFill>
                </a:rPr>
                <a:t>Research</a:t>
              </a:r>
            </a:p>
          </p:txBody>
        </p:sp>
      </p:grpSp>
    </p:spTree>
    <p:extLst>
      <p:ext uri="{BB962C8B-B14F-4D97-AF65-F5344CB8AC3E}">
        <p14:creationId xmlns:p14="http://schemas.microsoft.com/office/powerpoint/2010/main" val="1192016630"/>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Sometimes Priorities Change</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r>
              <a:rPr lang="en-US" dirty="0" smtClean="0"/>
              <a:t>Ongoing epidemiology studies in ovarian cancer</a:t>
            </a:r>
          </a:p>
          <a:p>
            <a:r>
              <a:rPr lang="en-US" dirty="0" smtClean="0"/>
              <a:t>Ethical commitment to complete work, often represent academic collaborations</a:t>
            </a:r>
          </a:p>
        </p:txBody>
      </p:sp>
      <p:pic>
        <p:nvPicPr>
          <p:cNvPr id="1331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79666" y="1219200"/>
            <a:ext cx="6402371" cy="3048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568170"/>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Headlines</a:t>
            </a:r>
            <a:endParaRPr lang="en-US" dirty="0"/>
          </a:p>
        </p:txBody>
      </p:sp>
      <p:sp>
        <p:nvSpPr>
          <p:cNvPr id="3" name="Content Placeholder 2"/>
          <p:cNvSpPr>
            <a:spLocks noGrp="1"/>
          </p:cNvSpPr>
          <p:nvPr>
            <p:ph idx="1"/>
          </p:nvPr>
        </p:nvSpPr>
        <p:spPr/>
        <p:txBody>
          <a:bodyPr/>
          <a:lstStyle/>
          <a:p>
            <a:r>
              <a:rPr lang="en-US" dirty="0"/>
              <a:t>Supreme Court rules against Myriad gene patents </a:t>
            </a:r>
          </a:p>
          <a:p>
            <a:r>
              <a:rPr lang="en-US" dirty="0" smtClean="0"/>
              <a:t>American </a:t>
            </a:r>
            <a:r>
              <a:rPr lang="en-US" dirty="0"/>
              <a:t>College of Medical Genetics and Genomics (ACMG) recommendation sparks controversy in genetics community</a:t>
            </a:r>
          </a:p>
          <a:p>
            <a:r>
              <a:rPr lang="en-US" dirty="0" smtClean="0"/>
              <a:t>FDA orders 23andMe to stop selling genome analysis service</a:t>
            </a:r>
          </a:p>
          <a:p>
            <a:r>
              <a:rPr lang="en-US" dirty="0" smtClean="0"/>
              <a:t>Case Study: Hereditary Breast and Ovarian Cancer </a:t>
            </a:r>
            <a:endParaRPr lang="en-US" dirty="0"/>
          </a:p>
        </p:txBody>
      </p:sp>
    </p:spTree>
    <p:extLst>
      <p:ext uri="{BB962C8B-B14F-4D97-AF65-F5344CB8AC3E}">
        <p14:creationId xmlns:p14="http://schemas.microsoft.com/office/powerpoint/2010/main" val="190506346"/>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63" y="33337"/>
            <a:ext cx="8116887" cy="1109663"/>
          </a:xfrm>
        </p:spPr>
        <p:txBody>
          <a:bodyPr/>
          <a:lstStyle/>
          <a:p>
            <a:r>
              <a:rPr lang="en-US" sz="2800" dirty="0" smtClean="0"/>
              <a:t>In 2013, Two Key Events Re-Ignited Interest in Genetic Testing and </a:t>
            </a:r>
            <a:r>
              <a:rPr lang="en-US" sz="2800" i="1" dirty="0" smtClean="0"/>
              <a:t>BRCA1/2</a:t>
            </a:r>
          </a:p>
        </p:txBody>
      </p:sp>
      <p:pic>
        <p:nvPicPr>
          <p:cNvPr id="352258" name="Picture 2" descr="http://keep-a-breast.org/media/blog/2013/06/13/KAB-gene_social-display.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6800" y="2133600"/>
            <a:ext cx="2971800" cy="2971800"/>
          </a:xfrm>
          <a:prstGeom prst="rect">
            <a:avLst/>
          </a:prstGeom>
          <a:noFill/>
          <a:effectLst>
            <a:reflection blurRad="6350" stA="50000" endA="300" endPos="38500" dist="50800" dir="5400000" sy="-100000" algn="bl" rotWithShape="0"/>
          </a:effectLst>
        </p:spPr>
      </p:pic>
      <p:pic>
        <p:nvPicPr>
          <p:cNvPr id="20" name="Picture 2" descr="http://img.timeinc.net/time/daily/2013/1305/360_cover_052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81600" y="1447800"/>
            <a:ext cx="2743199" cy="3657600"/>
          </a:xfrm>
          <a:prstGeom prst="rect">
            <a:avLst/>
          </a:prstGeom>
          <a:noFill/>
          <a:effectLst>
            <a:reflection blurRad="6350" stA="50000" endA="300" endPos="38500" dist="50800" dir="5400000" sy="-100000" algn="bl" rotWithShape="0"/>
          </a:effectLst>
        </p:spPr>
      </p:pic>
    </p:spTree>
    <p:extLst>
      <p:ext uri="{BB962C8B-B14F-4D97-AF65-F5344CB8AC3E}">
        <p14:creationId xmlns:p14="http://schemas.microsoft.com/office/powerpoint/2010/main" val="1540228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2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Supreme Court Ruling on Gene Patents</a:t>
            </a:r>
            <a:endParaRPr lang="en-US" sz="3200" i="1" dirty="0" smtClean="0"/>
          </a:p>
        </p:txBody>
      </p:sp>
      <p:sp>
        <p:nvSpPr>
          <p:cNvPr id="3" name="Content Placeholder 2"/>
          <p:cNvSpPr>
            <a:spLocks noGrp="1"/>
          </p:cNvSpPr>
          <p:nvPr>
            <p:ph idx="1"/>
          </p:nvPr>
        </p:nvSpPr>
        <p:spPr>
          <a:xfrm>
            <a:off x="457200" y="1524000"/>
            <a:ext cx="5562600" cy="4572000"/>
          </a:xfrm>
        </p:spPr>
        <p:txBody>
          <a:bodyPr/>
          <a:lstStyle/>
          <a:p>
            <a:pPr marL="0" indent="0">
              <a:buNone/>
            </a:pPr>
            <a:r>
              <a:rPr lang="en-US" sz="2200" dirty="0">
                <a:solidFill>
                  <a:srgbClr val="FFFFFF"/>
                </a:solidFill>
                <a:ea typeface="Tahoma" pitchFamily="34" charset="0"/>
                <a:cs typeface="Tahoma" pitchFamily="34" charset="0"/>
              </a:rPr>
              <a:t>June 13, 2013 - Association for Molecular Pathology v. Myriad Genetics (No. 12-398</a:t>
            </a:r>
            <a:r>
              <a:rPr lang="en-US" sz="2200" dirty="0" smtClean="0">
                <a:solidFill>
                  <a:srgbClr val="FFFFFF"/>
                </a:solidFill>
                <a:ea typeface="Tahoma" pitchFamily="34" charset="0"/>
                <a:cs typeface="Tahoma" pitchFamily="34" charset="0"/>
              </a:rPr>
              <a:t>)</a:t>
            </a:r>
          </a:p>
          <a:p>
            <a:r>
              <a:rPr lang="en-US" sz="2000" dirty="0" smtClean="0">
                <a:solidFill>
                  <a:srgbClr val="FFFFFF"/>
                </a:solidFill>
                <a:ea typeface="Tahoma" pitchFamily="34" charset="0"/>
                <a:cs typeface="Tahoma" pitchFamily="34" charset="0"/>
              </a:rPr>
              <a:t>U.S</a:t>
            </a:r>
            <a:r>
              <a:rPr lang="en-US" sz="2000" dirty="0">
                <a:solidFill>
                  <a:srgbClr val="FFFFFF"/>
                </a:solidFill>
                <a:ea typeface="Tahoma" pitchFamily="34" charset="0"/>
                <a:cs typeface="Tahoma" pitchFamily="34" charset="0"/>
              </a:rPr>
              <a:t>. Supreme Court unanimously ruled that, </a:t>
            </a:r>
            <a:r>
              <a:rPr lang="en-US" sz="2000" b="1" dirty="0">
                <a:solidFill>
                  <a:srgbClr val="FFFF00"/>
                </a:solidFill>
                <a:ea typeface="Tahoma" pitchFamily="34" charset="0"/>
                <a:cs typeface="Tahoma" pitchFamily="34" charset="0"/>
              </a:rPr>
              <a:t>"A naturally occurring DNA segment is a product of nature and not patent eligible merely because it has been isolated,"</a:t>
            </a:r>
            <a:r>
              <a:rPr lang="en-US" sz="2000" dirty="0">
                <a:solidFill>
                  <a:srgbClr val="FFFF00"/>
                </a:solidFill>
                <a:ea typeface="Tahoma" pitchFamily="34" charset="0"/>
                <a:cs typeface="Tahoma" pitchFamily="34" charset="0"/>
              </a:rPr>
              <a:t> </a:t>
            </a:r>
            <a:r>
              <a:rPr lang="en-US" sz="2000" dirty="0">
                <a:solidFill>
                  <a:srgbClr val="FFFFFF"/>
                </a:solidFill>
                <a:ea typeface="Tahoma" pitchFamily="34" charset="0"/>
                <a:cs typeface="Tahoma" pitchFamily="34" charset="0"/>
              </a:rPr>
              <a:t>invalidating Myriad's patents on the BRCA1 and BRCA2 </a:t>
            </a:r>
            <a:r>
              <a:rPr lang="en-US" sz="2000" dirty="0" smtClean="0">
                <a:solidFill>
                  <a:srgbClr val="FFFFFF"/>
                </a:solidFill>
                <a:ea typeface="Tahoma" pitchFamily="34" charset="0"/>
                <a:cs typeface="Tahoma" pitchFamily="34" charset="0"/>
              </a:rPr>
              <a:t>genes</a:t>
            </a:r>
          </a:p>
          <a:p>
            <a:r>
              <a:rPr lang="en-US" sz="2000" dirty="0">
                <a:solidFill>
                  <a:srgbClr val="FFFFFF"/>
                </a:solidFill>
                <a:ea typeface="Tahoma" pitchFamily="34" charset="0"/>
                <a:cs typeface="Tahoma" pitchFamily="34" charset="0"/>
              </a:rPr>
              <a:t>More competition, low cost, more access to genetic </a:t>
            </a:r>
            <a:r>
              <a:rPr lang="en-US" sz="2000" dirty="0" smtClean="0">
                <a:solidFill>
                  <a:srgbClr val="FFFFFF"/>
                </a:solidFill>
                <a:ea typeface="Tahoma" pitchFamily="34" charset="0"/>
                <a:cs typeface="Tahoma" pitchFamily="34" charset="0"/>
              </a:rPr>
              <a:t>testing</a:t>
            </a:r>
          </a:p>
          <a:p>
            <a:endParaRPr lang="en-US" sz="2000" dirty="0"/>
          </a:p>
        </p:txBody>
      </p:sp>
      <p:pic>
        <p:nvPicPr>
          <p:cNvPr id="14345" name="Picture 9" descr="C:\Users\aliede\AppData\Local\Microsoft\Windows\Temporary Internet Files\Content.IE5\6FEHKCF4\MP90040245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1295400"/>
            <a:ext cx="28194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69087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944562"/>
          </a:xfrm>
        </p:spPr>
        <p:txBody>
          <a:bodyPr/>
          <a:lstStyle/>
          <a:p>
            <a:r>
              <a:rPr lang="en-US" sz="3200" dirty="0" smtClean="0"/>
              <a:t>Myriad Genetics: 10+ Years Since Discovery of </a:t>
            </a:r>
            <a:r>
              <a:rPr lang="en-US" sz="3200" i="1" dirty="0" smtClean="0"/>
              <a:t>BRCA1</a:t>
            </a:r>
          </a:p>
        </p:txBody>
      </p:sp>
      <p:sp>
        <p:nvSpPr>
          <p:cNvPr id="12" name="Content Placeholder 11"/>
          <p:cNvSpPr>
            <a:spLocks noGrp="1"/>
          </p:cNvSpPr>
          <p:nvPr>
            <p:ph sz="half" idx="1"/>
          </p:nvPr>
        </p:nvSpPr>
        <p:spPr>
          <a:xfrm>
            <a:off x="4267200" y="1295400"/>
            <a:ext cx="4728028" cy="5181600"/>
          </a:xfrm>
        </p:spPr>
        <p:txBody>
          <a:bodyPr>
            <a:normAutofit fontScale="85000" lnSpcReduction="20000"/>
          </a:bodyPr>
          <a:lstStyle/>
          <a:p>
            <a:pPr>
              <a:lnSpc>
                <a:spcPct val="110000"/>
              </a:lnSpc>
              <a:spcBef>
                <a:spcPts val="1200"/>
              </a:spcBef>
            </a:pPr>
            <a:r>
              <a:rPr lang="en-US" sz="2100" dirty="0">
                <a:solidFill>
                  <a:srgbClr val="FFFFFF"/>
                </a:solidFill>
              </a:rPr>
              <a:t>1994 - </a:t>
            </a:r>
            <a:r>
              <a:rPr lang="en-US" sz="2100" i="1" dirty="0">
                <a:solidFill>
                  <a:srgbClr val="FFFFFF"/>
                </a:solidFill>
              </a:rPr>
              <a:t>BRCA1</a:t>
            </a:r>
            <a:r>
              <a:rPr lang="en-US" sz="2100" dirty="0">
                <a:solidFill>
                  <a:srgbClr val="FFFFFF"/>
                </a:solidFill>
              </a:rPr>
              <a:t> </a:t>
            </a:r>
            <a:r>
              <a:rPr lang="en-US" sz="2100" dirty="0" smtClean="0">
                <a:solidFill>
                  <a:srgbClr val="FFFFFF"/>
                </a:solidFill>
              </a:rPr>
              <a:t>cloned by </a:t>
            </a:r>
            <a:r>
              <a:rPr lang="en-US" sz="2100" b="1" dirty="0" smtClean="0">
                <a:solidFill>
                  <a:srgbClr val="FFFFFF"/>
                </a:solidFill>
              </a:rPr>
              <a:t>Myriad Genetics </a:t>
            </a:r>
            <a:r>
              <a:rPr lang="en-US" sz="2100" dirty="0" smtClean="0">
                <a:solidFill>
                  <a:srgbClr val="FFFFFF"/>
                </a:solidFill>
              </a:rPr>
              <a:t>and </a:t>
            </a:r>
            <a:r>
              <a:rPr lang="en-US" sz="2100" dirty="0">
                <a:solidFill>
                  <a:srgbClr val="FFFFFF"/>
                </a:solidFill>
              </a:rPr>
              <a:t>published by 40 </a:t>
            </a:r>
            <a:r>
              <a:rPr lang="en-US" sz="2100" dirty="0" smtClean="0">
                <a:solidFill>
                  <a:srgbClr val="FFFFFF"/>
                </a:solidFill>
              </a:rPr>
              <a:t>collaborators in </a:t>
            </a:r>
            <a:r>
              <a:rPr lang="en-US" sz="2100" i="1" dirty="0" smtClean="0">
                <a:solidFill>
                  <a:srgbClr val="FFFFFF"/>
                </a:solidFill>
              </a:rPr>
              <a:t>Science</a:t>
            </a:r>
          </a:p>
          <a:p>
            <a:pPr>
              <a:lnSpc>
                <a:spcPct val="110000"/>
              </a:lnSpc>
              <a:spcBef>
                <a:spcPts val="1200"/>
              </a:spcBef>
            </a:pPr>
            <a:r>
              <a:rPr lang="en-US" sz="2100" b="1" i="1" dirty="0" smtClean="0">
                <a:solidFill>
                  <a:srgbClr val="FFFFFF"/>
                </a:solidFill>
              </a:rPr>
              <a:t>BRCA1</a:t>
            </a:r>
            <a:r>
              <a:rPr lang="en-US" sz="2100" b="1" dirty="0" smtClean="0">
                <a:solidFill>
                  <a:srgbClr val="FFFFFF"/>
                </a:solidFill>
              </a:rPr>
              <a:t> patent </a:t>
            </a:r>
            <a:r>
              <a:rPr lang="en-US" sz="2100" dirty="0" smtClean="0">
                <a:solidFill>
                  <a:srgbClr val="FFFFFF"/>
                </a:solidFill>
              </a:rPr>
              <a:t>filed; Myriad develops process </a:t>
            </a:r>
            <a:r>
              <a:rPr lang="en-US" sz="2100" dirty="0">
                <a:solidFill>
                  <a:srgbClr val="FFFFFF"/>
                </a:solidFill>
              </a:rPr>
              <a:t>and laboratory to perform high throughput sequencing </a:t>
            </a:r>
            <a:endParaRPr lang="en-US" sz="2100" dirty="0" smtClean="0">
              <a:solidFill>
                <a:srgbClr val="FFFFFF"/>
              </a:solidFill>
            </a:endParaRPr>
          </a:p>
          <a:p>
            <a:pPr>
              <a:lnSpc>
                <a:spcPct val="110000"/>
              </a:lnSpc>
              <a:spcBef>
                <a:spcPts val="1200"/>
              </a:spcBef>
            </a:pPr>
            <a:r>
              <a:rPr lang="en-US" sz="2100" dirty="0" smtClean="0">
                <a:solidFill>
                  <a:srgbClr val="FFFFFF"/>
                </a:solidFill>
              </a:rPr>
              <a:t>1995 - </a:t>
            </a:r>
            <a:r>
              <a:rPr lang="en-US" sz="2100" b="1" i="1" dirty="0" smtClean="0">
                <a:solidFill>
                  <a:srgbClr val="FFFFFF"/>
                </a:solidFill>
              </a:rPr>
              <a:t>BRCA2</a:t>
            </a:r>
            <a:r>
              <a:rPr lang="en-US" sz="2100" b="1" dirty="0" smtClean="0">
                <a:solidFill>
                  <a:srgbClr val="FFFFFF"/>
                </a:solidFill>
              </a:rPr>
              <a:t> patent</a:t>
            </a:r>
            <a:r>
              <a:rPr lang="en-US" sz="2100" dirty="0" smtClean="0">
                <a:solidFill>
                  <a:srgbClr val="FFFFFF"/>
                </a:solidFill>
              </a:rPr>
              <a:t> filed </a:t>
            </a:r>
          </a:p>
          <a:p>
            <a:pPr>
              <a:lnSpc>
                <a:spcPct val="110000"/>
              </a:lnSpc>
              <a:spcBef>
                <a:spcPts val="1200"/>
              </a:spcBef>
            </a:pPr>
            <a:r>
              <a:rPr lang="en-US" sz="2100" dirty="0" smtClean="0">
                <a:solidFill>
                  <a:srgbClr val="FFFFFF"/>
                </a:solidFill>
              </a:rPr>
              <a:t>2010 – </a:t>
            </a:r>
            <a:r>
              <a:rPr lang="en-US" sz="2100" b="1" dirty="0" smtClean="0">
                <a:solidFill>
                  <a:srgbClr val="FFFFFF"/>
                </a:solidFill>
              </a:rPr>
              <a:t>Myriad’s patents </a:t>
            </a:r>
            <a:r>
              <a:rPr lang="en-US" sz="2100" dirty="0">
                <a:solidFill>
                  <a:srgbClr val="FFFFFF"/>
                </a:solidFill>
              </a:rPr>
              <a:t>on the BRCA1 and BRCA2 genes </a:t>
            </a:r>
            <a:r>
              <a:rPr lang="en-US" sz="2100" b="1" dirty="0">
                <a:solidFill>
                  <a:srgbClr val="FFFFFF"/>
                </a:solidFill>
              </a:rPr>
              <a:t>ruled invalid </a:t>
            </a:r>
            <a:r>
              <a:rPr lang="en-US" sz="2100" dirty="0">
                <a:solidFill>
                  <a:srgbClr val="FFFFFF"/>
                </a:solidFill>
              </a:rPr>
              <a:t>on March 29, 2010 </a:t>
            </a:r>
            <a:r>
              <a:rPr lang="en-US" sz="2100" dirty="0" smtClean="0">
                <a:solidFill>
                  <a:srgbClr val="FFFFFF"/>
                </a:solidFill>
              </a:rPr>
              <a:t>in </a:t>
            </a:r>
            <a:r>
              <a:rPr lang="en-US" sz="2100" dirty="0">
                <a:solidFill>
                  <a:srgbClr val="FFFFFF"/>
                </a:solidFill>
              </a:rPr>
              <a:t>the U.S. District Court for the Southern District of New </a:t>
            </a:r>
            <a:r>
              <a:rPr lang="en-US" sz="2100" dirty="0" smtClean="0">
                <a:solidFill>
                  <a:srgbClr val="FFFFFF"/>
                </a:solidFill>
              </a:rPr>
              <a:t>York</a:t>
            </a:r>
          </a:p>
          <a:p>
            <a:pPr>
              <a:lnSpc>
                <a:spcPct val="110000"/>
              </a:lnSpc>
            </a:pPr>
            <a:r>
              <a:rPr lang="en-US" sz="2100" dirty="0">
                <a:solidFill>
                  <a:srgbClr val="FFFFFF"/>
                </a:solidFill>
                <a:ea typeface="Tahoma" pitchFamily="34" charset="0"/>
                <a:cs typeface="Tahoma" pitchFamily="34" charset="0"/>
              </a:rPr>
              <a:t>Approximate costs before </a:t>
            </a:r>
            <a:r>
              <a:rPr lang="en-US" sz="2100" dirty="0" smtClean="0">
                <a:solidFill>
                  <a:srgbClr val="FFFFFF"/>
                </a:solidFill>
                <a:ea typeface="Tahoma" pitchFamily="34" charset="0"/>
                <a:cs typeface="Tahoma" pitchFamily="34" charset="0"/>
              </a:rPr>
              <a:t>Supreme Court ruling</a:t>
            </a:r>
            <a:r>
              <a:rPr lang="en-US" sz="2100" dirty="0">
                <a:solidFill>
                  <a:srgbClr val="FFFFFF"/>
                </a:solidFill>
                <a:ea typeface="Tahoma" pitchFamily="34" charset="0"/>
                <a:cs typeface="Tahoma" pitchFamily="34" charset="0"/>
              </a:rPr>
              <a:t>:</a:t>
            </a:r>
          </a:p>
          <a:p>
            <a:pPr lvl="1">
              <a:lnSpc>
                <a:spcPct val="110000"/>
              </a:lnSpc>
            </a:pPr>
            <a:r>
              <a:rPr lang="en-US" sz="1900" dirty="0">
                <a:solidFill>
                  <a:srgbClr val="FFFFFF"/>
                </a:solidFill>
                <a:ea typeface="Tahoma" pitchFamily="34" charset="0"/>
                <a:cs typeface="Tahoma" pitchFamily="34" charset="0"/>
              </a:rPr>
              <a:t>$3000 for full BRCA1/2 testing </a:t>
            </a:r>
          </a:p>
          <a:p>
            <a:pPr lvl="1">
              <a:lnSpc>
                <a:spcPct val="110000"/>
              </a:lnSpc>
            </a:pPr>
            <a:r>
              <a:rPr lang="en-US" sz="1900" dirty="0">
                <a:solidFill>
                  <a:srgbClr val="FFFFFF"/>
                </a:solidFill>
                <a:ea typeface="Tahoma" pitchFamily="34" charset="0"/>
                <a:cs typeface="Tahoma" pitchFamily="34" charset="0"/>
              </a:rPr>
              <a:t>$415 for 3 Jewish founder mutations</a:t>
            </a:r>
          </a:p>
          <a:p>
            <a:pPr lvl="1">
              <a:lnSpc>
                <a:spcPct val="110000"/>
              </a:lnSpc>
            </a:pPr>
            <a:r>
              <a:rPr lang="en-US" sz="1900" dirty="0">
                <a:solidFill>
                  <a:srgbClr val="FFFFFF"/>
                </a:solidFill>
                <a:ea typeface="Tahoma" pitchFamily="34" charset="0"/>
                <a:cs typeface="Tahoma" pitchFamily="34" charset="0"/>
              </a:rPr>
              <a:t>$350 for single site </a:t>
            </a:r>
            <a:r>
              <a:rPr lang="en-US" sz="1900" dirty="0" smtClean="0">
                <a:solidFill>
                  <a:srgbClr val="FFFFFF"/>
                </a:solidFill>
                <a:ea typeface="Tahoma" pitchFamily="34" charset="0"/>
                <a:cs typeface="Tahoma" pitchFamily="34" charset="0"/>
              </a:rPr>
              <a:t>analysis</a:t>
            </a:r>
            <a:endParaRPr lang="en-US" sz="1400" dirty="0">
              <a:solidFill>
                <a:srgbClr val="FFFFFF"/>
              </a:solidFill>
            </a:endParaRPr>
          </a:p>
        </p:txBody>
      </p:sp>
      <p:grpSp>
        <p:nvGrpSpPr>
          <p:cNvPr id="4" name="Group 3"/>
          <p:cNvGrpSpPr/>
          <p:nvPr/>
        </p:nvGrpSpPr>
        <p:grpSpPr>
          <a:xfrm>
            <a:off x="112059" y="1752600"/>
            <a:ext cx="4078941" cy="3454913"/>
            <a:chOff x="5257800" y="3048000"/>
            <a:chExt cx="3688846" cy="3213546"/>
          </a:xfrm>
        </p:grpSpPr>
        <p:pic>
          <p:nvPicPr>
            <p:cNvPr id="1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3048000"/>
              <a:ext cx="3688846" cy="3213546"/>
            </a:xfrm>
            <a:prstGeom prst="rect">
              <a:avLst/>
            </a:prstGeom>
            <a:noFill/>
            <a:ln w="28575">
              <a:solidFill>
                <a:schemeClr val="bg1"/>
              </a:solidFill>
              <a:miter lim="800000"/>
              <a:headEnd/>
              <a:tailEnd/>
            </a:ln>
          </p:spPr>
        </p:pic>
        <p:sp>
          <p:nvSpPr>
            <p:cNvPr id="3" name="Rectangle 2"/>
            <p:cNvSpPr/>
            <p:nvPr/>
          </p:nvSpPr>
          <p:spPr>
            <a:xfrm>
              <a:off x="7239000" y="3061340"/>
              <a:ext cx="1707646" cy="230832"/>
            </a:xfrm>
            <a:prstGeom prst="rect">
              <a:avLst/>
            </a:prstGeom>
            <a:solidFill>
              <a:schemeClr val="bg1"/>
            </a:solidFill>
          </p:spPr>
          <p:txBody>
            <a:bodyPr wrap="square">
              <a:spAutoFit/>
            </a:bodyPr>
            <a:lstStyle/>
            <a:p>
              <a:pPr algn="r"/>
              <a:r>
                <a:rPr lang="en-US" sz="900" i="1" dirty="0">
                  <a:solidFill>
                    <a:srgbClr val="000000"/>
                  </a:solidFill>
                  <a:latin typeface="Arial" panose="020B0604020202020204" pitchFamily="34" charset="0"/>
                  <a:ea typeface="Tahoma" pitchFamily="34" charset="0"/>
                  <a:cs typeface="Arial" panose="020B0604020202020204" pitchFamily="34" charset="0"/>
                </a:rPr>
                <a:t>Science</a:t>
              </a:r>
              <a:r>
                <a:rPr lang="en-US" sz="900" dirty="0">
                  <a:solidFill>
                    <a:srgbClr val="000000"/>
                  </a:solidFill>
                  <a:latin typeface="Arial" panose="020B0604020202020204" pitchFamily="34" charset="0"/>
                  <a:ea typeface="Tahoma" pitchFamily="34" charset="0"/>
                  <a:cs typeface="Arial" panose="020B0604020202020204" pitchFamily="34" charset="0"/>
                </a:rPr>
                <a:t> 7 October </a:t>
              </a:r>
              <a:r>
                <a:rPr lang="en-US" sz="900" dirty="0" smtClean="0">
                  <a:solidFill>
                    <a:srgbClr val="000000"/>
                  </a:solidFill>
                  <a:latin typeface="Arial" panose="020B0604020202020204" pitchFamily="34" charset="0"/>
                  <a:ea typeface="Tahoma" pitchFamily="34" charset="0"/>
                  <a:cs typeface="Arial" panose="020B0604020202020204" pitchFamily="34" charset="0"/>
                </a:rPr>
                <a:t>1994</a:t>
              </a:r>
              <a:endParaRPr lang="en-US" sz="900" dirty="0">
                <a:solidFill>
                  <a:srgbClr val="000000"/>
                </a:solidFill>
                <a:latin typeface="Arial" panose="020B0604020202020204" pitchFamily="34" charset="0"/>
                <a:cs typeface="Arial" panose="020B0604020202020204" pitchFamily="34" charset="0"/>
              </a:endParaRPr>
            </a:p>
          </p:txBody>
        </p:sp>
      </p:grpSp>
      <p:pic>
        <p:nvPicPr>
          <p:cNvPr id="10242" name="Picture 2" descr="Myriad Genetics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48600" y="152400"/>
            <a:ext cx="971550" cy="78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63836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pPr lvl="1"/>
            <a:r>
              <a:rPr lang="en-US" sz="2800" dirty="0" smtClean="0"/>
              <a:t>Genetic </a:t>
            </a:r>
            <a:r>
              <a:rPr lang="en-US" sz="2800" dirty="0"/>
              <a:t>Information: DNA sequencing is cheaper and easier than </a:t>
            </a:r>
            <a:r>
              <a:rPr lang="en-US" sz="2800" dirty="0" smtClean="0"/>
              <a:t>ever</a:t>
            </a:r>
            <a:endParaRPr lang="en-US" sz="2800" dirty="0"/>
          </a:p>
        </p:txBody>
      </p:sp>
      <p:sp>
        <p:nvSpPr>
          <p:cNvPr id="3" name="Content Placeholder 2"/>
          <p:cNvSpPr>
            <a:spLocks noGrp="1"/>
          </p:cNvSpPr>
          <p:nvPr>
            <p:ph idx="1"/>
          </p:nvPr>
        </p:nvSpPr>
        <p:spPr/>
        <p:txBody>
          <a:bodyPr/>
          <a:lstStyle/>
          <a:p>
            <a:r>
              <a:rPr lang="en-US" dirty="0" smtClean="0"/>
              <a:t>Are the proper standards in place? </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2286000"/>
            <a:ext cx="747861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70397"/>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pPr eaLnBrk="1" hangingPunct="1">
              <a:defRPr/>
            </a:pPr>
            <a:r>
              <a:rPr lang="en-US" sz="3600" smtClean="0"/>
              <a:t>Equipoise</a:t>
            </a:r>
          </a:p>
        </p:txBody>
      </p:sp>
      <p:sp>
        <p:nvSpPr>
          <p:cNvPr id="379907" name="Rectangle 3"/>
          <p:cNvSpPr>
            <a:spLocks noGrp="1" noChangeArrowheads="1"/>
          </p:cNvSpPr>
          <p:nvPr>
            <p:ph idx="1"/>
          </p:nvPr>
        </p:nvSpPr>
        <p:spPr/>
        <p:txBody>
          <a:bodyPr/>
          <a:lstStyle/>
          <a:p>
            <a:pPr eaLnBrk="1" hangingPunct="1">
              <a:lnSpc>
                <a:spcPts val="3200"/>
              </a:lnSpc>
              <a:buFont typeface="Arial" charset="0"/>
              <a:buChar char="•"/>
              <a:defRPr/>
            </a:pPr>
            <a:r>
              <a:rPr lang="en-US" sz="2400" b="0" dirty="0" smtClean="0"/>
              <a:t>The state of being balanced or in equilibrium</a:t>
            </a:r>
          </a:p>
          <a:p>
            <a:pPr eaLnBrk="1" hangingPunct="1">
              <a:lnSpc>
                <a:spcPts val="3200"/>
              </a:lnSpc>
              <a:buFont typeface="Arial" charset="0"/>
              <a:buChar char="•"/>
              <a:defRPr/>
            </a:pPr>
            <a:r>
              <a:rPr lang="en-US" sz="2400" b="0" dirty="0" smtClean="0"/>
              <a:t>Randomized clinical trials should only be considered when there is genuine uncertainty about which treatment would benefit patients’ most</a:t>
            </a:r>
          </a:p>
          <a:p>
            <a:pPr eaLnBrk="1" hangingPunct="1">
              <a:lnSpc>
                <a:spcPts val="3200"/>
              </a:lnSpc>
              <a:buFont typeface="Arial" charset="0"/>
              <a:buChar char="•"/>
              <a:defRPr/>
            </a:pPr>
            <a:r>
              <a:rPr lang="en-US" sz="2400" b="0" dirty="0" smtClean="0"/>
              <a:t>Many gray areas</a:t>
            </a:r>
          </a:p>
          <a:p>
            <a:pPr marL="685800" lvl="2" indent="-342900">
              <a:lnSpc>
                <a:spcPts val="3200"/>
              </a:lnSpc>
              <a:spcBef>
                <a:spcPct val="20000"/>
              </a:spcBef>
              <a:buClr>
                <a:srgbClr val="FFFF00"/>
              </a:buClr>
              <a:buSzPct val="80000"/>
              <a:buFont typeface="Wingdings" pitchFamily="2" charset="2"/>
              <a:buChar char="w"/>
              <a:defRPr/>
            </a:pPr>
            <a:r>
              <a:rPr lang="en-US" dirty="0">
                <a:solidFill>
                  <a:schemeClr val="bg1"/>
                </a:solidFill>
                <a:ea typeface="+mn-ea"/>
                <a:cs typeface="+mn-cs"/>
              </a:rPr>
              <a:t>Definition of genuine uncertainty</a:t>
            </a:r>
          </a:p>
          <a:p>
            <a:pPr marL="685800" lvl="2" indent="-342900">
              <a:lnSpc>
                <a:spcPts val="3200"/>
              </a:lnSpc>
              <a:spcBef>
                <a:spcPct val="20000"/>
              </a:spcBef>
              <a:buClr>
                <a:srgbClr val="FFFF00"/>
              </a:buClr>
              <a:buSzPct val="80000"/>
              <a:buFont typeface="Wingdings" pitchFamily="2" charset="2"/>
              <a:buChar char="w"/>
              <a:defRPr/>
            </a:pPr>
            <a:r>
              <a:rPr lang="en-US" dirty="0">
                <a:solidFill>
                  <a:schemeClr val="bg1"/>
                </a:solidFill>
                <a:ea typeface="+mn-ea"/>
                <a:cs typeface="+mn-cs"/>
              </a:rPr>
              <a:t>Research involving “standard of care”</a:t>
            </a:r>
          </a:p>
          <a:p>
            <a:pPr marL="685800" lvl="2" indent="-342900">
              <a:lnSpc>
                <a:spcPts val="3200"/>
              </a:lnSpc>
              <a:spcBef>
                <a:spcPct val="20000"/>
              </a:spcBef>
              <a:buClr>
                <a:srgbClr val="FFFF00"/>
              </a:buClr>
              <a:buSzPct val="80000"/>
              <a:buFont typeface="Wingdings" pitchFamily="2" charset="2"/>
              <a:buChar char="w"/>
              <a:defRPr/>
            </a:pPr>
            <a:r>
              <a:rPr lang="en-US" dirty="0">
                <a:solidFill>
                  <a:schemeClr val="bg1"/>
                </a:solidFill>
                <a:ea typeface="+mn-ea"/>
                <a:cs typeface="+mn-cs"/>
              </a:rPr>
              <a:t>Research in lesser developed countries </a:t>
            </a:r>
          </a:p>
        </p:txBody>
      </p:sp>
    </p:spTree>
    <p:extLst>
      <p:ext uri="{BB962C8B-B14F-4D97-AF65-F5344CB8AC3E}">
        <p14:creationId xmlns:p14="http://schemas.microsoft.com/office/powerpoint/2010/main" val="5954319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9907">
                                            <p:txEl>
                                              <p:pRg st="0" end="0"/>
                                            </p:txEl>
                                          </p:spTgt>
                                        </p:tgtEl>
                                        <p:attrNameLst>
                                          <p:attrName>style.visibility</p:attrName>
                                        </p:attrNameLst>
                                      </p:cBhvr>
                                      <p:to>
                                        <p:strVal val="visible"/>
                                      </p:to>
                                    </p:set>
                                    <p:anim calcmode="lin" valueType="num">
                                      <p:cBhvr additive="base">
                                        <p:cTn id="7" dur="500" fill="hold"/>
                                        <p:tgtEl>
                                          <p:spTgt spid="379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99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9907">
                                            <p:txEl>
                                              <p:pRg st="1" end="1"/>
                                            </p:txEl>
                                          </p:spTgt>
                                        </p:tgtEl>
                                        <p:attrNameLst>
                                          <p:attrName>style.visibility</p:attrName>
                                        </p:attrNameLst>
                                      </p:cBhvr>
                                      <p:to>
                                        <p:strVal val="visible"/>
                                      </p:to>
                                    </p:set>
                                    <p:anim calcmode="lin" valueType="num">
                                      <p:cBhvr additive="base">
                                        <p:cTn id="13" dur="500" fill="hold"/>
                                        <p:tgtEl>
                                          <p:spTgt spid="3799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99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9907">
                                            <p:txEl>
                                              <p:pRg st="2" end="2"/>
                                            </p:txEl>
                                          </p:spTgt>
                                        </p:tgtEl>
                                        <p:attrNameLst>
                                          <p:attrName>style.visibility</p:attrName>
                                        </p:attrNameLst>
                                      </p:cBhvr>
                                      <p:to>
                                        <p:strVal val="visible"/>
                                      </p:to>
                                    </p:set>
                                    <p:anim calcmode="lin" valueType="num">
                                      <p:cBhvr additive="base">
                                        <p:cTn id="19" dur="500" fill="hold"/>
                                        <p:tgtEl>
                                          <p:spTgt spid="3799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990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79907">
                                            <p:txEl>
                                              <p:pRg st="3" end="3"/>
                                            </p:txEl>
                                          </p:spTgt>
                                        </p:tgtEl>
                                        <p:attrNameLst>
                                          <p:attrName>style.visibility</p:attrName>
                                        </p:attrNameLst>
                                      </p:cBhvr>
                                      <p:to>
                                        <p:strVal val="visible"/>
                                      </p:to>
                                    </p:set>
                                    <p:anim calcmode="lin" valueType="num">
                                      <p:cBhvr additive="base">
                                        <p:cTn id="23" dur="500" fill="hold"/>
                                        <p:tgtEl>
                                          <p:spTgt spid="37990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79907">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79907">
                                            <p:txEl>
                                              <p:pRg st="4" end="4"/>
                                            </p:txEl>
                                          </p:spTgt>
                                        </p:tgtEl>
                                        <p:attrNameLst>
                                          <p:attrName>style.visibility</p:attrName>
                                        </p:attrNameLst>
                                      </p:cBhvr>
                                      <p:to>
                                        <p:strVal val="visible"/>
                                      </p:to>
                                    </p:set>
                                    <p:anim calcmode="lin" valueType="num">
                                      <p:cBhvr additive="base">
                                        <p:cTn id="27" dur="500" fill="hold"/>
                                        <p:tgtEl>
                                          <p:spTgt spid="37990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79907">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79907">
                                            <p:txEl>
                                              <p:pRg st="5" end="5"/>
                                            </p:txEl>
                                          </p:spTgt>
                                        </p:tgtEl>
                                        <p:attrNameLst>
                                          <p:attrName>style.visibility</p:attrName>
                                        </p:attrNameLst>
                                      </p:cBhvr>
                                      <p:to>
                                        <p:strVal val="visible"/>
                                      </p:to>
                                    </p:set>
                                    <p:anim calcmode="lin" valueType="num">
                                      <p:cBhvr additive="base">
                                        <p:cTn id="31" dur="500" fill="hold"/>
                                        <p:tgtEl>
                                          <p:spTgt spid="37990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990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81000"/>
            <a:ext cx="3810000" cy="762000"/>
          </a:xfrm>
        </p:spPr>
        <p:txBody>
          <a:bodyPr/>
          <a:lstStyle/>
          <a:p>
            <a:r>
              <a:rPr lang="en-US" dirty="0" smtClean="0"/>
              <a:t>FDA vs 23andMe</a:t>
            </a:r>
            <a:endParaRPr lang="en-US" dirty="0"/>
          </a:p>
        </p:txBody>
      </p:sp>
      <p:sp>
        <p:nvSpPr>
          <p:cNvPr id="3" name="Content Placeholder 2"/>
          <p:cNvSpPr>
            <a:spLocks noGrp="1"/>
          </p:cNvSpPr>
          <p:nvPr>
            <p:ph idx="1"/>
          </p:nvPr>
        </p:nvSpPr>
        <p:spPr>
          <a:xfrm>
            <a:off x="4953000" y="1371600"/>
            <a:ext cx="3886200" cy="4876800"/>
          </a:xfrm>
          <a:noFill/>
        </p:spPr>
        <p:txBody>
          <a:bodyPr>
            <a:normAutofit fontScale="92500"/>
          </a:bodyPr>
          <a:lstStyle/>
          <a:p>
            <a:pPr marL="0" indent="0">
              <a:buNone/>
            </a:pPr>
            <a:r>
              <a:rPr lang="en-US" sz="1600" b="1" dirty="0" smtClean="0"/>
              <a:t>November 25, 2013</a:t>
            </a:r>
          </a:p>
          <a:p>
            <a:r>
              <a:rPr lang="en-US" sz="1400" dirty="0" smtClean="0"/>
              <a:t>FDA issued a warning letter about the </a:t>
            </a:r>
            <a:r>
              <a:rPr lang="en-US" sz="1400" b="1" dirty="0" smtClean="0"/>
              <a:t>accuracy and standards</a:t>
            </a:r>
            <a:r>
              <a:rPr lang="en-US" sz="1400" dirty="0" smtClean="0"/>
              <a:t> of test results from the Personal Genome Service</a:t>
            </a:r>
          </a:p>
          <a:p>
            <a:r>
              <a:rPr lang="en-US" sz="1400" dirty="0" smtClean="0"/>
              <a:t>Of greatest concern was testing </a:t>
            </a:r>
            <a:r>
              <a:rPr lang="en-US" sz="1400" dirty="0"/>
              <a:t>for mutations that indicate a woman would have a very high risk of getting breast </a:t>
            </a:r>
            <a:r>
              <a:rPr lang="en-US" sz="1400" dirty="0" smtClean="0"/>
              <a:t>cancer, stating that a </a:t>
            </a:r>
            <a:r>
              <a:rPr lang="en-US" sz="1400" dirty="0"/>
              <a:t>false positive </a:t>
            </a:r>
            <a:r>
              <a:rPr lang="en-US" sz="1400" dirty="0" smtClean="0"/>
              <a:t>could </a:t>
            </a:r>
            <a:r>
              <a:rPr lang="en-US" sz="1400" dirty="0"/>
              <a:t>lead to an </a:t>
            </a:r>
            <a:r>
              <a:rPr lang="en-US" sz="1400" b="1" dirty="0"/>
              <a:t>unnecessary preventive </a:t>
            </a:r>
            <a:r>
              <a:rPr lang="en-US" sz="1400" b="1" dirty="0" smtClean="0"/>
              <a:t>mastectomy</a:t>
            </a:r>
            <a:endParaRPr lang="en-US" sz="1400" b="1" dirty="0"/>
          </a:p>
          <a:p>
            <a:pPr lvl="1"/>
            <a:r>
              <a:rPr lang="en-US" sz="1200" dirty="0" smtClean="0"/>
              <a:t>Genetic testing for </a:t>
            </a:r>
            <a:r>
              <a:rPr lang="en-US" sz="1200" dirty="0"/>
              <a:t>breast cancer risk </a:t>
            </a:r>
            <a:r>
              <a:rPr lang="en-US" sz="1200" dirty="0" smtClean="0"/>
              <a:t>is one example where guidance </a:t>
            </a:r>
            <a:r>
              <a:rPr lang="en-US" sz="1200" dirty="0"/>
              <a:t>from doctors and genetic </a:t>
            </a:r>
            <a:r>
              <a:rPr lang="en-US" sz="1200" dirty="0" smtClean="0"/>
              <a:t>counselors is warranted, </a:t>
            </a:r>
            <a:r>
              <a:rPr lang="en-US" sz="1200" dirty="0"/>
              <a:t>and </a:t>
            </a:r>
            <a:r>
              <a:rPr lang="en-US" sz="1200" dirty="0" smtClean="0"/>
              <a:t>offering these results </a:t>
            </a:r>
            <a:r>
              <a:rPr lang="en-US" sz="1200" dirty="0"/>
              <a:t>directly to </a:t>
            </a:r>
            <a:r>
              <a:rPr lang="en-US" sz="1200" dirty="0" smtClean="0"/>
              <a:t>consumers is of concern</a:t>
            </a:r>
          </a:p>
          <a:p>
            <a:r>
              <a:rPr lang="en-US" sz="1400" b="1" dirty="0" smtClean="0">
                <a:hlinkClick r:id="rId2"/>
              </a:rPr>
              <a:t>Class-action </a:t>
            </a:r>
            <a:r>
              <a:rPr lang="en-US" sz="1400" b="1" dirty="0">
                <a:hlinkClick r:id="rId2"/>
              </a:rPr>
              <a:t>suit</a:t>
            </a:r>
            <a:r>
              <a:rPr lang="en-US" sz="1400" b="1" dirty="0"/>
              <a:t> </a:t>
            </a:r>
            <a:r>
              <a:rPr lang="en-US" sz="1400" dirty="0" smtClean="0"/>
              <a:t>followed, claimants allege </a:t>
            </a:r>
            <a:r>
              <a:rPr lang="en-US" sz="1400" dirty="0"/>
              <a:t>23andMe misled them by continuing to promote health promises — about helping people diagnose diseases or make better decisions about their medications — without regulatory approval and good science behind them. </a:t>
            </a:r>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036" y="274588"/>
            <a:ext cx="4785458" cy="632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152400"/>
            <a:ext cx="1097226" cy="1552575"/>
          </a:xfrm>
          <a:prstGeom prst="rect">
            <a:avLst/>
          </a:prstGeom>
        </p:spPr>
      </p:pic>
    </p:spTree>
    <p:extLst>
      <p:ext uri="{BB962C8B-B14F-4D97-AF65-F5344CB8AC3E}">
        <p14:creationId xmlns:p14="http://schemas.microsoft.com/office/powerpoint/2010/main" val="1684562429"/>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Although CLIA approved “1 </a:t>
            </a:r>
            <a:r>
              <a:rPr lang="en-US" dirty="0"/>
              <a:t>step forward, 23 steps </a:t>
            </a:r>
            <a:r>
              <a:rPr lang="en-US" dirty="0" smtClean="0"/>
              <a:t>back”</a:t>
            </a:r>
            <a:endParaRPr lang="en-US" dirty="0"/>
          </a:p>
        </p:txBody>
      </p:sp>
      <p:sp>
        <p:nvSpPr>
          <p:cNvPr id="3" name="Content Placeholder 2"/>
          <p:cNvSpPr>
            <a:spLocks noGrp="1"/>
          </p:cNvSpPr>
          <p:nvPr>
            <p:ph idx="1"/>
          </p:nvPr>
        </p:nvSpPr>
        <p:spPr>
          <a:xfrm>
            <a:off x="685800" y="1219200"/>
            <a:ext cx="6705600" cy="5257800"/>
          </a:xfrm>
        </p:spPr>
        <p:txBody>
          <a:bodyPr>
            <a:normAutofit fontScale="85000" lnSpcReduction="10000"/>
          </a:bodyPr>
          <a:lstStyle/>
          <a:p>
            <a:r>
              <a:rPr lang="en-US" dirty="0" smtClean="0"/>
              <a:t>Controversy related to </a:t>
            </a:r>
            <a:r>
              <a:rPr lang="en-US" b="1" dirty="0" smtClean="0">
                <a:solidFill>
                  <a:srgbClr val="FFFF00"/>
                </a:solidFill>
              </a:rPr>
              <a:t>informed consent and privacy </a:t>
            </a:r>
            <a:r>
              <a:rPr lang="en-US" dirty="0" smtClean="0"/>
              <a:t>from Close Relatives check box after a patient discovered that his parents were not his biological parents by selecting to learn more about his ancestry by linking to others in family who were tested. </a:t>
            </a:r>
            <a:endParaRPr lang="en-US" dirty="0"/>
          </a:p>
          <a:p>
            <a:pPr marL="285750" lvl="1">
              <a:spcBef>
                <a:spcPct val="100000"/>
              </a:spcBef>
              <a:buFontTx/>
              <a:buChar char="•"/>
            </a:pPr>
            <a:r>
              <a:rPr lang="en-US" sz="2300" dirty="0" smtClean="0"/>
              <a:t>Debate </a:t>
            </a:r>
            <a:r>
              <a:rPr lang="en-US" sz="2300" dirty="0"/>
              <a:t>ensues </a:t>
            </a:r>
            <a:r>
              <a:rPr lang="en-US" sz="2300" dirty="0" smtClean="0"/>
              <a:t> around 23andMe balancing the </a:t>
            </a:r>
            <a:r>
              <a:rPr lang="en-US" sz="2300" dirty="0" smtClean="0">
                <a:solidFill>
                  <a:srgbClr val="FFFF00"/>
                </a:solidFill>
              </a:rPr>
              <a:t>right to know vs. the right not to know </a:t>
            </a:r>
            <a:r>
              <a:rPr lang="en-US" sz="2300" dirty="0" smtClean="0"/>
              <a:t>for families </a:t>
            </a:r>
            <a:r>
              <a:rPr lang="en-US" sz="2300" dirty="0"/>
              <a:t>tested. </a:t>
            </a:r>
            <a:endParaRPr lang="en-US" sz="2300" dirty="0" smtClean="0"/>
          </a:p>
          <a:p>
            <a:pPr marL="285750" lvl="1">
              <a:spcBef>
                <a:spcPct val="100000"/>
              </a:spcBef>
              <a:buFontTx/>
              <a:buChar char="•"/>
            </a:pPr>
            <a:r>
              <a:rPr lang="en-US" sz="2300" dirty="0" smtClean="0"/>
              <a:t>Company </a:t>
            </a:r>
            <a:r>
              <a:rPr lang="en-US" sz="2300" dirty="0" err="1" smtClean="0"/>
              <a:t>announed</a:t>
            </a:r>
            <a:r>
              <a:rPr lang="en-US" sz="2300" dirty="0" smtClean="0"/>
              <a:t> they will hire </a:t>
            </a:r>
            <a:r>
              <a:rPr lang="en-US" sz="2300" dirty="0"/>
              <a:t>a </a:t>
            </a:r>
            <a:r>
              <a:rPr lang="en-US" sz="2300" b="1" dirty="0">
                <a:solidFill>
                  <a:srgbClr val="FFFF00"/>
                </a:solidFill>
              </a:rPr>
              <a:t>chief privacy </a:t>
            </a:r>
            <a:r>
              <a:rPr lang="en-US" sz="2300" b="1" dirty="0" smtClean="0">
                <a:solidFill>
                  <a:srgbClr val="FFFF00"/>
                </a:solidFill>
              </a:rPr>
              <a:t>officer </a:t>
            </a:r>
            <a:r>
              <a:rPr lang="en-US" sz="2300" dirty="0" smtClean="0">
                <a:solidFill>
                  <a:schemeClr val="bg1"/>
                </a:solidFill>
              </a:rPr>
              <a:t>to help </a:t>
            </a:r>
            <a:r>
              <a:rPr lang="en-US" sz="2300" dirty="0" smtClean="0"/>
              <a:t>ensure </a:t>
            </a:r>
            <a:r>
              <a:rPr lang="en-US" sz="2300" dirty="0"/>
              <a:t>that customers are equipped to make informed, conscious decisions about whether and how to receive potentially overwhelming information.</a:t>
            </a:r>
            <a:endParaRPr lang="en-US" sz="2300" b="1" dirty="0"/>
          </a:p>
          <a:p>
            <a:r>
              <a:rPr lang="en-US" dirty="0" smtClean="0"/>
              <a:t>Headline: </a:t>
            </a:r>
            <a:r>
              <a:rPr lang="en-US" b="1" dirty="0">
                <a:hlinkClick r:id="rId2"/>
              </a:rPr>
              <a:t>Expansion to UK sparks  privacy </a:t>
            </a:r>
            <a:r>
              <a:rPr lang="en-US" b="1" dirty="0" smtClean="0">
                <a:hlinkClick r:id="rId2"/>
              </a:rPr>
              <a:t>concerns</a:t>
            </a:r>
            <a:endParaRPr lang="en-US" b="1" dirty="0" smtClean="0"/>
          </a:p>
          <a:p>
            <a:pPr lvl="1"/>
            <a:r>
              <a:rPr lang="en-US" dirty="0" smtClean="0">
                <a:solidFill>
                  <a:srgbClr val="FFFF00"/>
                </a:solidFill>
              </a:rPr>
              <a:t>Will my data be sold to Google?</a:t>
            </a:r>
            <a:endParaRPr lang="en-US" dirty="0">
              <a:solidFill>
                <a:srgbClr val="FFFF00"/>
              </a:solidFill>
            </a:endParaRPr>
          </a:p>
        </p:txBody>
      </p:sp>
      <p:sp>
        <p:nvSpPr>
          <p:cNvPr id="4" name="Rounded Rectangular Callout 3"/>
          <p:cNvSpPr/>
          <p:nvPr/>
        </p:nvSpPr>
        <p:spPr bwMode="auto">
          <a:xfrm>
            <a:off x="6836229" y="5105400"/>
            <a:ext cx="2133600" cy="838200"/>
          </a:xfrm>
          <a:prstGeom prst="wedgeRoundRectCallout">
            <a:avLst>
              <a:gd name="adj1" fmla="val 16415"/>
              <a:gd name="adj2" fmla="val 13385"/>
              <a:gd name="adj3" fmla="val 16667"/>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smtClean="0">
                <a:solidFill>
                  <a:srgbClr val="FFFFFF"/>
                </a:solidFill>
                <a:effectLst>
                  <a:outerShdw blurRad="38100" dist="38100" dir="2700000" algn="tl">
                    <a:srgbClr val="000000">
                      <a:alpha val="43137"/>
                    </a:srgbClr>
                  </a:outerShdw>
                </a:effectLst>
              </a:rPr>
              <a:t>Ethical problem: patient autonomy, right not to know</a:t>
            </a:r>
          </a:p>
        </p:txBody>
      </p:sp>
    </p:spTree>
    <p:extLst>
      <p:ext uri="{BB962C8B-B14F-4D97-AF65-F5344CB8AC3E}">
        <p14:creationId xmlns:p14="http://schemas.microsoft.com/office/powerpoint/2010/main" val="3396783523"/>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944562"/>
          </a:xfrm>
        </p:spPr>
        <p:txBody>
          <a:bodyPr/>
          <a:lstStyle/>
          <a:p>
            <a:r>
              <a:rPr lang="en-US" sz="3200" dirty="0" smtClean="0"/>
              <a:t>Case Study: Hereditary Breast-Ovarian Cancer (HBOC)</a:t>
            </a:r>
          </a:p>
        </p:txBody>
      </p:sp>
      <p:sp>
        <p:nvSpPr>
          <p:cNvPr id="12" name="Content Placeholder 11"/>
          <p:cNvSpPr>
            <a:spLocks noGrp="1"/>
          </p:cNvSpPr>
          <p:nvPr>
            <p:ph sz="half" idx="1"/>
          </p:nvPr>
        </p:nvSpPr>
        <p:spPr>
          <a:xfrm>
            <a:off x="377372" y="1600200"/>
            <a:ext cx="4194628" cy="4587064"/>
          </a:xfrm>
        </p:spPr>
        <p:txBody>
          <a:bodyPr>
            <a:normAutofit/>
          </a:bodyPr>
          <a:lstStyle/>
          <a:p>
            <a:r>
              <a:rPr lang="en-US" sz="1600" dirty="0" smtClean="0">
                <a:latin typeface="Tahoma" pitchFamily="34" charset="0"/>
                <a:ea typeface="Tahoma" pitchFamily="34" charset="0"/>
                <a:cs typeface="Tahoma" pitchFamily="34" charset="0"/>
              </a:rPr>
              <a:t>1866 - Hereditary breast cancer syndrome first described by </a:t>
            </a:r>
            <a:r>
              <a:rPr lang="en-US" sz="1600" b="1" dirty="0" smtClean="0">
                <a:latin typeface="Tahoma" pitchFamily="34" charset="0"/>
                <a:ea typeface="Tahoma" pitchFamily="34" charset="0"/>
                <a:cs typeface="Tahoma" pitchFamily="34" charset="0"/>
              </a:rPr>
              <a:t>Paul </a:t>
            </a:r>
            <a:r>
              <a:rPr lang="en-US" sz="1600" b="1" dirty="0" err="1" smtClean="0">
                <a:latin typeface="Tahoma" pitchFamily="34" charset="0"/>
                <a:ea typeface="Tahoma" pitchFamily="34" charset="0"/>
                <a:cs typeface="Tahoma" pitchFamily="34" charset="0"/>
              </a:rPr>
              <a:t>Broca</a:t>
            </a:r>
            <a:r>
              <a:rPr lang="en-US" sz="1600" dirty="0" smtClean="0">
                <a:latin typeface="Tahoma" pitchFamily="34" charset="0"/>
                <a:ea typeface="Tahoma" pitchFamily="34" charset="0"/>
                <a:cs typeface="Tahoma" pitchFamily="34" charset="0"/>
              </a:rPr>
              <a:t>, in the form of a large pedigree with 10 breast cancer cases</a:t>
            </a:r>
          </a:p>
          <a:p>
            <a:r>
              <a:rPr lang="en-US" sz="1600" dirty="0" smtClean="0">
                <a:latin typeface="Tahoma" pitchFamily="34" charset="0"/>
                <a:ea typeface="Tahoma" pitchFamily="34" charset="0"/>
                <a:cs typeface="Tahoma" pitchFamily="34" charset="0"/>
              </a:rPr>
              <a:t>Late 1960s - </a:t>
            </a:r>
            <a:r>
              <a:rPr lang="en-US" sz="1600" b="1" dirty="0" smtClean="0">
                <a:latin typeface="Tahoma" pitchFamily="34" charset="0"/>
                <a:ea typeface="Tahoma" pitchFamily="34" charset="0"/>
                <a:cs typeface="Tahoma" pitchFamily="34" charset="0"/>
              </a:rPr>
              <a:t>Henry Lynch </a:t>
            </a:r>
            <a:r>
              <a:rPr lang="en-US" sz="1600" dirty="0" smtClean="0">
                <a:latin typeface="Tahoma" pitchFamily="34" charset="0"/>
                <a:ea typeface="Tahoma" pitchFamily="34" charset="0"/>
                <a:cs typeface="Tahoma" pitchFamily="34" charset="0"/>
              </a:rPr>
              <a:t>(Lynch syndromes I and II) started to describe families showing autosomal dominant inheritance patterns for breast cancer </a:t>
            </a:r>
          </a:p>
          <a:p>
            <a:r>
              <a:rPr lang="en-US" sz="1600" dirty="0" smtClean="0">
                <a:latin typeface="Tahoma" pitchFamily="34" charset="0"/>
                <a:ea typeface="Tahoma" pitchFamily="34" charset="0"/>
                <a:cs typeface="Tahoma" pitchFamily="34" charset="0"/>
              </a:rPr>
              <a:t>1990 - Mary-Claire King provided first convincing linkage data in early-onset breast cancer families which mapped the susceptibility gene, thereafter </a:t>
            </a:r>
            <a:r>
              <a:rPr lang="en-US" sz="1600" b="1" dirty="0" smtClean="0">
                <a:latin typeface="Tahoma" pitchFamily="34" charset="0"/>
                <a:ea typeface="Tahoma" pitchFamily="34" charset="0"/>
                <a:cs typeface="Tahoma" pitchFamily="34" charset="0"/>
              </a:rPr>
              <a:t>named </a:t>
            </a:r>
            <a:r>
              <a:rPr lang="en-US" sz="1600" b="1" i="1" dirty="0" smtClean="0">
                <a:latin typeface="Tahoma" pitchFamily="34" charset="0"/>
                <a:ea typeface="Tahoma" pitchFamily="34" charset="0"/>
                <a:cs typeface="Tahoma" pitchFamily="34" charset="0"/>
              </a:rPr>
              <a:t>BRCA1</a:t>
            </a:r>
            <a:r>
              <a:rPr lang="en-US" sz="1600" b="1" dirty="0" smtClean="0">
                <a:latin typeface="Tahoma" pitchFamily="34" charset="0"/>
                <a:ea typeface="Tahoma" pitchFamily="34" charset="0"/>
                <a:cs typeface="Tahoma" pitchFamily="34" charset="0"/>
              </a:rPr>
              <a:t> for Breast Cancer 1, </a:t>
            </a:r>
            <a:r>
              <a:rPr lang="en-US" sz="1600" dirty="0" smtClean="0">
                <a:latin typeface="Tahoma" pitchFamily="34" charset="0"/>
                <a:ea typeface="Tahoma" pitchFamily="34" charset="0"/>
                <a:cs typeface="Tahoma" pitchFamily="34" charset="0"/>
              </a:rPr>
              <a:t>to the long arm of chromosome 17</a:t>
            </a:r>
          </a:p>
        </p:txBody>
      </p:sp>
      <p:pic>
        <p:nvPicPr>
          <p:cNvPr id="14" name="Picture 4" descr="BrCa familynewsweek"/>
          <p:cNvPicPr>
            <a:picLocks noChangeAspect="1" noChangeArrowheads="1"/>
          </p:cNvPicPr>
          <p:nvPr/>
        </p:nvPicPr>
        <p:blipFill>
          <a:blip r:embed="rId3" cstate="print"/>
          <a:srcRect/>
          <a:stretch>
            <a:fillRect/>
          </a:stretch>
        </p:blipFill>
        <p:spPr bwMode="black">
          <a:xfrm>
            <a:off x="4572000" y="987353"/>
            <a:ext cx="4495800" cy="5565847"/>
          </a:xfrm>
          <a:prstGeom prst="rect">
            <a:avLst/>
          </a:prstGeom>
          <a:noFill/>
          <a:ln w="9525">
            <a:noFill/>
            <a:miter lim="800000"/>
            <a:headEnd/>
            <a:tailEnd/>
          </a:ln>
        </p:spPr>
      </p:pic>
    </p:spTree>
    <p:extLst>
      <p:ext uri="{BB962C8B-B14F-4D97-AF65-F5344CB8AC3E}">
        <p14:creationId xmlns:p14="http://schemas.microsoft.com/office/powerpoint/2010/main" val="265638671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944562"/>
          </a:xfrm>
        </p:spPr>
        <p:txBody>
          <a:bodyPr/>
          <a:lstStyle/>
          <a:p>
            <a:r>
              <a:rPr lang="en-US" sz="2400" i="1" dirty="0" smtClean="0">
                <a:latin typeface="+mn-lt"/>
                <a:cs typeface="Arial" pitchFamily="34" charset="0"/>
              </a:rPr>
              <a:t>BRCA1</a:t>
            </a:r>
            <a:r>
              <a:rPr lang="en-US" sz="2400" dirty="0" smtClean="0">
                <a:latin typeface="+mn-lt"/>
                <a:cs typeface="Arial" pitchFamily="34" charset="0"/>
              </a:rPr>
              <a:t> is A Highly </a:t>
            </a:r>
            <a:r>
              <a:rPr lang="en-US" sz="2400" dirty="0" err="1" smtClean="0">
                <a:latin typeface="+mn-lt"/>
                <a:cs typeface="Arial" pitchFamily="34" charset="0"/>
              </a:rPr>
              <a:t>Penetrant</a:t>
            </a:r>
            <a:r>
              <a:rPr lang="en-US" sz="2400" dirty="0" smtClean="0">
                <a:latin typeface="+mn-lt"/>
                <a:cs typeface="Arial" pitchFamily="34" charset="0"/>
              </a:rPr>
              <a:t> Gene And The Single Greatest Risk Factor for Breast or Ovarian Cancer</a:t>
            </a:r>
            <a:endParaRPr lang="en-US" sz="2400" dirty="0">
              <a:latin typeface="+mn-lt"/>
              <a:cs typeface="Arial" pitchFamily="34" charset="0"/>
            </a:endParaRPr>
          </a:p>
        </p:txBody>
      </p:sp>
      <p:sp>
        <p:nvSpPr>
          <p:cNvPr id="47" name="Rectangle 46"/>
          <p:cNvSpPr/>
          <p:nvPr/>
        </p:nvSpPr>
        <p:spPr>
          <a:xfrm>
            <a:off x="268940" y="6313514"/>
            <a:ext cx="5567043" cy="523220"/>
          </a:xfrm>
          <a:prstGeom prst="rect">
            <a:avLst/>
          </a:prstGeom>
        </p:spPr>
        <p:txBody>
          <a:bodyPr wrap="square" anchor="b">
            <a:spAutoFit/>
          </a:bodyPr>
          <a:lstStyle/>
          <a:p>
            <a:pPr marL="115888" indent="-115888" algn="l">
              <a:buFont typeface="+mj-lt"/>
              <a:buAutoNum type="arabicPeriod"/>
            </a:pPr>
            <a:r>
              <a:rPr lang="en-US" sz="700" b="0" dirty="0" smtClean="0">
                <a:solidFill>
                  <a:srgbClr val="FFFFFF"/>
                </a:solidFill>
                <a:latin typeface="Arial" pitchFamily="34" charset="0"/>
                <a:ea typeface="Tahoma" pitchFamily="34" charset="0"/>
                <a:cs typeface="Arial" pitchFamily="34" charset="0"/>
              </a:rPr>
              <a:t>Easton et al. Am J Hum Genet. 1995;56:265-71.</a:t>
            </a:r>
          </a:p>
          <a:p>
            <a:pPr marL="115888" indent="-115888" algn="l">
              <a:buFont typeface="+mj-lt"/>
              <a:buAutoNum type="arabicPeriod"/>
            </a:pPr>
            <a:r>
              <a:rPr lang="en-US" sz="700" b="0" dirty="0" smtClean="0">
                <a:solidFill>
                  <a:srgbClr val="FFFFFF"/>
                </a:solidFill>
                <a:latin typeface="Arial" pitchFamily="34" charset="0"/>
                <a:ea typeface="Tahoma" pitchFamily="34" charset="0"/>
                <a:cs typeface="Arial" pitchFamily="34" charset="0"/>
              </a:rPr>
              <a:t>Ford et al. Lancet. 1994;343:692-695</a:t>
            </a:r>
          </a:p>
          <a:p>
            <a:pPr marL="115888" indent="-115888" algn="l">
              <a:buFont typeface="+mj-lt"/>
              <a:buAutoNum type="arabicPeriod"/>
            </a:pPr>
            <a:r>
              <a:rPr lang="en-US" sz="700" b="0" dirty="0" err="1" smtClean="0">
                <a:solidFill>
                  <a:srgbClr val="FFFFFF"/>
                </a:solidFill>
                <a:latin typeface="Arial" pitchFamily="34" charset="0"/>
                <a:ea typeface="Tahoma" pitchFamily="34" charset="0"/>
                <a:cs typeface="Arial" pitchFamily="34" charset="0"/>
              </a:rPr>
              <a:t>Struewing</a:t>
            </a:r>
            <a:r>
              <a:rPr lang="en-US" sz="700" b="0" dirty="0" smtClean="0">
                <a:solidFill>
                  <a:srgbClr val="FFFFFF"/>
                </a:solidFill>
                <a:latin typeface="Arial" pitchFamily="34" charset="0"/>
                <a:ea typeface="Tahoma" pitchFamily="34" charset="0"/>
                <a:cs typeface="Arial" pitchFamily="34" charset="0"/>
              </a:rPr>
              <a:t> et al. N </a:t>
            </a:r>
            <a:r>
              <a:rPr lang="en-US" sz="700" b="0" dirty="0" err="1" smtClean="0">
                <a:solidFill>
                  <a:srgbClr val="FFFFFF"/>
                </a:solidFill>
                <a:latin typeface="Arial" pitchFamily="34" charset="0"/>
                <a:ea typeface="Tahoma" pitchFamily="34" charset="0"/>
                <a:cs typeface="Arial" pitchFamily="34" charset="0"/>
              </a:rPr>
              <a:t>Engl</a:t>
            </a:r>
            <a:r>
              <a:rPr lang="en-US" sz="700" b="0" dirty="0" smtClean="0">
                <a:solidFill>
                  <a:srgbClr val="FFFFFF"/>
                </a:solidFill>
                <a:latin typeface="Arial" pitchFamily="34" charset="0"/>
                <a:ea typeface="Tahoma" pitchFamily="34" charset="0"/>
                <a:cs typeface="Arial" pitchFamily="34" charset="0"/>
              </a:rPr>
              <a:t> J Med. 1997;336:1401-8</a:t>
            </a:r>
          </a:p>
          <a:p>
            <a:pPr marL="115888" indent="-115888">
              <a:buFont typeface="+mj-lt"/>
              <a:buAutoNum type="arabicPeriod"/>
            </a:pPr>
            <a:r>
              <a:rPr lang="en-US" sz="700" dirty="0">
                <a:solidFill>
                  <a:srgbClr val="FFFFFF"/>
                </a:solidFill>
                <a:ea typeface="Tahoma" panose="020B0604030504040204" pitchFamily="34" charset="0"/>
                <a:cs typeface="Tahoma" panose="020B0604030504040204" pitchFamily="34" charset="0"/>
              </a:rPr>
              <a:t>Hereditary Breast Cancer Study Group (</a:t>
            </a:r>
            <a:r>
              <a:rPr lang="en-US" sz="700" i="1" dirty="0">
                <a:solidFill>
                  <a:srgbClr val="FFFFFF"/>
                </a:solidFill>
                <a:ea typeface="Tahoma" panose="020B0604030504040204" pitchFamily="34" charset="0"/>
                <a:cs typeface="Tahoma" panose="020B0604030504040204" pitchFamily="34" charset="0"/>
              </a:rPr>
              <a:t>BRCA1/2 </a:t>
            </a:r>
            <a:r>
              <a:rPr lang="en-US" sz="700" dirty="0">
                <a:solidFill>
                  <a:srgbClr val="FFFFFF"/>
                </a:solidFill>
                <a:ea typeface="Tahoma" panose="020B0604030504040204" pitchFamily="34" charset="0"/>
                <a:cs typeface="Tahoma" panose="020B0604030504040204" pitchFamily="34" charset="0"/>
              </a:rPr>
              <a:t>Registry n=13,584– Steven Narod), n=3,985 BC among 10,017  (not published</a:t>
            </a:r>
            <a:r>
              <a:rPr lang="en-US" sz="700" dirty="0" smtClean="0">
                <a:solidFill>
                  <a:srgbClr val="FFFFFF"/>
                </a:solidFill>
                <a:ea typeface="Tahoma" panose="020B0604030504040204" pitchFamily="34" charset="0"/>
                <a:cs typeface="Tahoma" panose="020B0604030504040204" pitchFamily="34" charset="0"/>
              </a:rPr>
              <a:t>)</a:t>
            </a:r>
            <a:endParaRPr lang="en-US" sz="700" b="0" dirty="0" smtClean="0">
              <a:solidFill>
                <a:srgbClr val="FFFFFF"/>
              </a:solidFill>
              <a:latin typeface="Arial" pitchFamily="34" charset="0"/>
              <a:ea typeface="Tahoma" pitchFamily="34" charset="0"/>
              <a:cs typeface="Arial" pitchFamily="34" charset="0"/>
            </a:endParaRPr>
          </a:p>
        </p:txBody>
      </p:sp>
      <p:sp>
        <p:nvSpPr>
          <p:cNvPr id="65" name="Content Placeholder 31"/>
          <p:cNvSpPr>
            <a:spLocks noGrp="1"/>
          </p:cNvSpPr>
          <p:nvPr>
            <p:ph sz="half" idx="1"/>
          </p:nvPr>
        </p:nvSpPr>
        <p:spPr>
          <a:xfrm>
            <a:off x="175232" y="1676400"/>
            <a:ext cx="3897305" cy="671285"/>
          </a:xfrm>
        </p:spPr>
        <p:txBody>
          <a:bodyPr/>
          <a:lstStyle/>
          <a:p>
            <a:pPr marL="0" indent="0" algn="ctr">
              <a:buNone/>
            </a:pPr>
            <a:r>
              <a:rPr lang="en-US" sz="1600" b="1" dirty="0" smtClean="0">
                <a:ea typeface="Tahoma" pitchFamily="34" charset="0"/>
                <a:cs typeface="Arial" pitchFamily="34" charset="0"/>
              </a:rPr>
              <a:t>Breast Cancer Risk to Age 70 </a:t>
            </a:r>
            <a:br>
              <a:rPr lang="en-US" sz="1600" b="1" dirty="0" smtClean="0">
                <a:ea typeface="Tahoma" pitchFamily="34" charset="0"/>
                <a:cs typeface="Arial" pitchFamily="34" charset="0"/>
              </a:rPr>
            </a:br>
            <a:r>
              <a:rPr lang="en-US" sz="1600" b="1" dirty="0" smtClean="0">
                <a:ea typeface="Tahoma" pitchFamily="34" charset="0"/>
                <a:cs typeface="Arial" pitchFamily="34" charset="0"/>
              </a:rPr>
              <a:t>Up To 10-Fold Higher Risk</a:t>
            </a:r>
            <a:r>
              <a:rPr lang="en-US" sz="1600" b="1" baseline="30000" dirty="0" smtClean="0">
                <a:ea typeface="Tahoma" pitchFamily="34" charset="0"/>
                <a:cs typeface="Arial" pitchFamily="34" charset="0"/>
              </a:rPr>
              <a:t>1-3</a:t>
            </a:r>
            <a:endParaRPr lang="en-US" sz="1600" b="1" dirty="0" smtClean="0">
              <a:ea typeface="Tahoma" pitchFamily="34" charset="0"/>
              <a:cs typeface="Arial" pitchFamily="34" charset="0"/>
            </a:endParaRPr>
          </a:p>
          <a:p>
            <a:pPr>
              <a:buNone/>
            </a:pPr>
            <a:endParaRPr lang="en-US" sz="1600" b="1" dirty="0">
              <a:ea typeface="Tahoma" pitchFamily="34" charset="0"/>
              <a:cs typeface="Arial" pitchFamily="34" charset="0"/>
            </a:endParaRPr>
          </a:p>
        </p:txBody>
      </p:sp>
      <p:grpSp>
        <p:nvGrpSpPr>
          <p:cNvPr id="24" name="Group 23"/>
          <p:cNvGrpSpPr/>
          <p:nvPr/>
        </p:nvGrpSpPr>
        <p:grpSpPr>
          <a:xfrm>
            <a:off x="304800" y="2362200"/>
            <a:ext cx="4309897" cy="3072180"/>
            <a:chOff x="206834" y="2735679"/>
            <a:chExt cx="4309897" cy="3072180"/>
          </a:xfrm>
        </p:grpSpPr>
        <p:grpSp>
          <p:nvGrpSpPr>
            <p:cNvPr id="25" name="Group 24"/>
            <p:cNvGrpSpPr/>
            <p:nvPr/>
          </p:nvGrpSpPr>
          <p:grpSpPr>
            <a:xfrm>
              <a:off x="206834" y="2735679"/>
              <a:ext cx="4309897" cy="3072180"/>
              <a:chOff x="105236" y="2670366"/>
              <a:chExt cx="4309897" cy="3072180"/>
            </a:xfrm>
          </p:grpSpPr>
          <p:graphicFrame>
            <p:nvGraphicFramePr>
              <p:cNvPr id="27" name="Object 3"/>
              <p:cNvGraphicFramePr>
                <a:graphicFrameLocks noChangeAspect="1"/>
              </p:cNvGraphicFramePr>
              <p:nvPr>
                <p:extLst>
                  <p:ext uri="{D42A27DB-BD31-4B8C-83A1-F6EECF244321}">
                    <p14:modId xmlns:p14="http://schemas.microsoft.com/office/powerpoint/2010/main" val="2701991419"/>
                  </p:ext>
                </p:extLst>
              </p:nvPr>
            </p:nvGraphicFramePr>
            <p:xfrm>
              <a:off x="192283" y="2924314"/>
              <a:ext cx="4222850" cy="2818232"/>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Box 27"/>
              <p:cNvSpPr txBox="1"/>
              <p:nvPr/>
            </p:nvSpPr>
            <p:spPr>
              <a:xfrm>
                <a:off x="842959" y="2990838"/>
                <a:ext cx="1131465" cy="430887"/>
              </a:xfrm>
              <a:prstGeom prst="rect">
                <a:avLst/>
              </a:prstGeom>
              <a:noFill/>
            </p:spPr>
            <p:txBody>
              <a:bodyPr wrap="square" rtlCol="0">
                <a:spAutoFit/>
              </a:bodyPr>
              <a:lstStyle/>
              <a:p>
                <a:pPr algn="ctr"/>
                <a:r>
                  <a:rPr lang="en-US" sz="1100" dirty="0" smtClean="0">
                    <a:solidFill>
                      <a:srgbClr val="FFFFFF"/>
                    </a:solidFill>
                    <a:ea typeface="Tahoma" pitchFamily="34" charset="0"/>
                    <a:cs typeface="Tahoma" pitchFamily="34" charset="0"/>
                  </a:rPr>
                  <a:t>Up to </a:t>
                </a:r>
                <a:br>
                  <a:rPr lang="en-US" sz="1100" dirty="0" smtClean="0">
                    <a:solidFill>
                      <a:srgbClr val="FFFFFF"/>
                    </a:solidFill>
                    <a:ea typeface="Tahoma" pitchFamily="34" charset="0"/>
                    <a:cs typeface="Tahoma" pitchFamily="34" charset="0"/>
                  </a:rPr>
                </a:br>
                <a:r>
                  <a:rPr lang="en-US" sz="1100" dirty="0" smtClean="0">
                    <a:solidFill>
                      <a:srgbClr val="FFFFFF"/>
                    </a:solidFill>
                    <a:ea typeface="Tahoma" pitchFamily="34" charset="0"/>
                    <a:cs typeface="Tahoma" pitchFamily="34" charset="0"/>
                  </a:rPr>
                  <a:t>87%</a:t>
                </a:r>
                <a:endParaRPr lang="en-US" sz="1100" dirty="0">
                  <a:solidFill>
                    <a:srgbClr val="FFFFFF"/>
                  </a:solidFill>
                  <a:ea typeface="Tahoma" pitchFamily="34" charset="0"/>
                  <a:cs typeface="Tahoma" pitchFamily="34" charset="0"/>
                </a:endParaRPr>
              </a:p>
            </p:txBody>
          </p:sp>
          <p:sp>
            <p:nvSpPr>
              <p:cNvPr id="29" name="TextBox 28"/>
              <p:cNvSpPr txBox="1"/>
              <p:nvPr/>
            </p:nvSpPr>
            <p:spPr>
              <a:xfrm>
                <a:off x="2078104" y="3585875"/>
                <a:ext cx="1131465" cy="430887"/>
              </a:xfrm>
              <a:prstGeom prst="rect">
                <a:avLst/>
              </a:prstGeom>
              <a:noFill/>
            </p:spPr>
            <p:txBody>
              <a:bodyPr wrap="square" rtlCol="0">
                <a:spAutoFit/>
              </a:bodyPr>
              <a:lstStyle/>
              <a:p>
                <a:pPr algn="ctr"/>
                <a:r>
                  <a:rPr lang="en-US" sz="1100" dirty="0" smtClean="0">
                    <a:solidFill>
                      <a:srgbClr val="FFFFFF"/>
                    </a:solidFill>
                    <a:ea typeface="Tahoma" pitchFamily="34" charset="0"/>
                    <a:cs typeface="Tahoma" pitchFamily="34" charset="0"/>
                  </a:rPr>
                  <a:t>Up to </a:t>
                </a:r>
                <a:br>
                  <a:rPr lang="en-US" sz="1100" dirty="0" smtClean="0">
                    <a:solidFill>
                      <a:srgbClr val="FFFFFF"/>
                    </a:solidFill>
                    <a:ea typeface="Tahoma" pitchFamily="34" charset="0"/>
                    <a:cs typeface="Tahoma" pitchFamily="34" charset="0"/>
                  </a:rPr>
                </a:br>
                <a:r>
                  <a:rPr lang="en-US" sz="1100" dirty="0" smtClean="0">
                    <a:solidFill>
                      <a:srgbClr val="FFFFFF"/>
                    </a:solidFill>
                    <a:ea typeface="Tahoma" pitchFamily="34" charset="0"/>
                    <a:cs typeface="Tahoma" pitchFamily="34" charset="0"/>
                  </a:rPr>
                  <a:t>60%</a:t>
                </a:r>
                <a:endParaRPr lang="en-US" sz="1100" dirty="0">
                  <a:solidFill>
                    <a:srgbClr val="FFFFFF"/>
                  </a:solidFill>
                  <a:ea typeface="Tahoma" pitchFamily="34" charset="0"/>
                  <a:cs typeface="Tahoma" pitchFamily="34" charset="0"/>
                </a:endParaRPr>
              </a:p>
            </p:txBody>
          </p:sp>
          <p:sp>
            <p:nvSpPr>
              <p:cNvPr id="30" name="TextBox 29"/>
              <p:cNvSpPr txBox="1"/>
              <p:nvPr/>
            </p:nvSpPr>
            <p:spPr>
              <a:xfrm>
                <a:off x="1939133" y="5035853"/>
                <a:ext cx="719301" cy="261610"/>
              </a:xfrm>
              <a:prstGeom prst="rect">
                <a:avLst/>
              </a:prstGeom>
              <a:noFill/>
            </p:spPr>
            <p:txBody>
              <a:bodyPr wrap="square" rtlCol="0">
                <a:spAutoFit/>
              </a:bodyPr>
              <a:lstStyle/>
              <a:p>
                <a:pPr algn="ctr"/>
                <a:r>
                  <a:rPr lang="en-US" sz="1050" dirty="0" smtClean="0">
                    <a:solidFill>
                      <a:srgbClr val="FFFFFF"/>
                    </a:solidFill>
                    <a:ea typeface="Tahoma" pitchFamily="34" charset="0"/>
                    <a:cs typeface="Tahoma" pitchFamily="34" charset="0"/>
                  </a:rPr>
                  <a:t>&lt;2%</a:t>
                </a:r>
                <a:endParaRPr lang="en-US" sz="1050" dirty="0">
                  <a:solidFill>
                    <a:srgbClr val="FFFFFF"/>
                  </a:solidFill>
                  <a:ea typeface="Tahoma" pitchFamily="34" charset="0"/>
                  <a:cs typeface="Tahoma" pitchFamily="34" charset="0"/>
                </a:endParaRPr>
              </a:p>
            </p:txBody>
          </p:sp>
          <p:sp>
            <p:nvSpPr>
              <p:cNvPr id="31" name="TextBox 30"/>
              <p:cNvSpPr txBox="1"/>
              <p:nvPr/>
            </p:nvSpPr>
            <p:spPr>
              <a:xfrm>
                <a:off x="512295" y="4890006"/>
                <a:ext cx="1131465" cy="261610"/>
              </a:xfrm>
              <a:prstGeom prst="rect">
                <a:avLst/>
              </a:prstGeom>
              <a:noFill/>
            </p:spPr>
            <p:txBody>
              <a:bodyPr wrap="square" rtlCol="0">
                <a:spAutoFit/>
              </a:bodyPr>
              <a:lstStyle/>
              <a:p>
                <a:pPr algn="ctr"/>
                <a:r>
                  <a:rPr lang="en-US" sz="1050" dirty="0" smtClean="0">
                    <a:solidFill>
                      <a:srgbClr val="FFFFFF"/>
                    </a:solidFill>
                    <a:ea typeface="Tahoma" pitchFamily="34" charset="0"/>
                    <a:cs typeface="Tahoma" pitchFamily="34" charset="0"/>
                  </a:rPr>
                  <a:t>8%</a:t>
                </a:r>
                <a:endParaRPr lang="en-US" sz="1050" dirty="0">
                  <a:solidFill>
                    <a:srgbClr val="FFFFFF"/>
                  </a:solidFill>
                  <a:ea typeface="Tahoma" pitchFamily="34" charset="0"/>
                  <a:cs typeface="Tahoma" pitchFamily="34" charset="0"/>
                </a:endParaRPr>
              </a:p>
            </p:txBody>
          </p:sp>
          <p:sp>
            <p:nvSpPr>
              <p:cNvPr id="32" name="TextBox 31"/>
              <p:cNvSpPr txBox="1"/>
              <p:nvPr/>
            </p:nvSpPr>
            <p:spPr>
              <a:xfrm>
                <a:off x="851906" y="2670366"/>
                <a:ext cx="2357663" cy="276999"/>
              </a:xfrm>
              <a:prstGeom prst="rect">
                <a:avLst/>
              </a:prstGeom>
              <a:noFill/>
            </p:spPr>
            <p:txBody>
              <a:bodyPr wrap="square" rtlCol="0">
                <a:spAutoFit/>
              </a:bodyPr>
              <a:lstStyle/>
              <a:p>
                <a:pPr algn="ctr"/>
                <a:r>
                  <a:rPr lang="en-US" sz="1200" b="1" dirty="0" smtClean="0">
                    <a:solidFill>
                      <a:srgbClr val="FFFFFF"/>
                    </a:solidFill>
                    <a:ea typeface="Tahoma" pitchFamily="34" charset="0"/>
                    <a:cs typeface="Tahoma" pitchFamily="34" charset="0"/>
                  </a:rPr>
                  <a:t>Risks to Age 70</a:t>
                </a:r>
                <a:endParaRPr lang="en-US" sz="1200" b="1" dirty="0">
                  <a:solidFill>
                    <a:srgbClr val="FFFFFF"/>
                  </a:solidFill>
                  <a:ea typeface="Tahoma" pitchFamily="34" charset="0"/>
                  <a:cs typeface="Tahoma" pitchFamily="34" charset="0"/>
                </a:endParaRPr>
              </a:p>
            </p:txBody>
          </p:sp>
          <p:sp>
            <p:nvSpPr>
              <p:cNvPr id="33" name="TextBox 32"/>
              <p:cNvSpPr txBox="1"/>
              <p:nvPr/>
            </p:nvSpPr>
            <p:spPr>
              <a:xfrm rot="16200000">
                <a:off x="-531158" y="4122852"/>
                <a:ext cx="1503620" cy="230832"/>
              </a:xfrm>
              <a:prstGeom prst="rect">
                <a:avLst/>
              </a:prstGeom>
              <a:noFill/>
            </p:spPr>
            <p:txBody>
              <a:bodyPr wrap="square" rtlCol="0">
                <a:spAutoFit/>
              </a:bodyPr>
              <a:lstStyle/>
              <a:p>
                <a:pPr algn="ctr"/>
                <a:r>
                  <a:rPr lang="en-US" sz="900" b="1" dirty="0" smtClean="0">
                    <a:solidFill>
                      <a:srgbClr val="FFFFFF"/>
                    </a:solidFill>
                    <a:ea typeface="Tahoma" pitchFamily="34" charset="0"/>
                    <a:cs typeface="Tahoma" pitchFamily="34" charset="0"/>
                  </a:rPr>
                  <a:t>Cumulative risk (%)</a:t>
                </a:r>
                <a:endParaRPr lang="en-US" sz="900" b="1" dirty="0">
                  <a:solidFill>
                    <a:srgbClr val="FFFFFF"/>
                  </a:solidFill>
                  <a:ea typeface="Tahoma" pitchFamily="34" charset="0"/>
                  <a:cs typeface="Tahoma" pitchFamily="34" charset="0"/>
                </a:endParaRPr>
              </a:p>
            </p:txBody>
          </p:sp>
          <p:sp>
            <p:nvSpPr>
              <p:cNvPr id="34" name="Text Box 1029"/>
              <p:cNvSpPr txBox="1">
                <a:spLocks noChangeArrowheads="1"/>
              </p:cNvSpPr>
              <p:nvPr/>
            </p:nvSpPr>
            <p:spPr bwMode="auto">
              <a:xfrm rot="16200000">
                <a:off x="622967" y="4237940"/>
                <a:ext cx="1565741" cy="261610"/>
              </a:xfrm>
              <a:prstGeom prst="rect">
                <a:avLst/>
              </a:prstGeom>
              <a:noFill/>
              <a:ln w="28575">
                <a:noFill/>
                <a:miter lim="800000"/>
                <a:headEnd type="none" w="sm" len="sm"/>
                <a:tailEnd type="none" w="lg" len="med"/>
              </a:ln>
              <a:effectLst/>
            </p:spPr>
            <p:txBody>
              <a:bodyPr wrap="square">
                <a:spAutoFit/>
              </a:bodyPr>
              <a:lstStyle/>
              <a:p>
                <a:pPr algn="ctr" eaLnBrk="0" fontAlgn="base" hangingPunct="0">
                  <a:spcBef>
                    <a:spcPct val="0"/>
                  </a:spcBef>
                  <a:spcAft>
                    <a:spcPct val="0"/>
                  </a:spcAft>
                  <a:defRPr/>
                </a:pPr>
                <a:r>
                  <a:rPr lang="en-US" sz="1050" b="1" i="1" kern="0" dirty="0" smtClean="0">
                    <a:solidFill>
                      <a:srgbClr val="000000"/>
                    </a:solidFill>
                    <a:ea typeface="Tahoma" pitchFamily="34" charset="0"/>
                    <a:cs typeface="Tahoma" pitchFamily="34" charset="0"/>
                  </a:rPr>
                  <a:t>BRCA1</a:t>
                </a:r>
                <a:r>
                  <a:rPr lang="en-US" sz="1050" b="1" kern="0" dirty="0" smtClean="0">
                    <a:solidFill>
                      <a:srgbClr val="000000"/>
                    </a:solidFill>
                    <a:ea typeface="Tahoma" pitchFamily="34" charset="0"/>
                    <a:cs typeface="Tahoma" pitchFamily="34" charset="0"/>
                  </a:rPr>
                  <a:t> </a:t>
                </a:r>
              </a:p>
            </p:txBody>
          </p:sp>
        </p:grpSp>
        <p:sp>
          <p:nvSpPr>
            <p:cNvPr id="26" name="Text Box 1029"/>
            <p:cNvSpPr txBox="1">
              <a:spLocks noChangeArrowheads="1"/>
            </p:cNvSpPr>
            <p:nvPr/>
          </p:nvSpPr>
          <p:spPr bwMode="auto">
            <a:xfrm rot="16200000">
              <a:off x="2401938" y="4575128"/>
              <a:ext cx="703382" cy="261610"/>
            </a:xfrm>
            <a:prstGeom prst="rect">
              <a:avLst/>
            </a:prstGeom>
            <a:noFill/>
            <a:ln w="28575">
              <a:noFill/>
              <a:miter lim="800000"/>
              <a:headEnd type="none" w="sm" len="sm"/>
              <a:tailEnd type="none" w="lg" len="med"/>
            </a:ln>
            <a:effectLst/>
          </p:spPr>
          <p:txBody>
            <a:bodyPr wrap="square">
              <a:spAutoFit/>
            </a:bodyPr>
            <a:lstStyle/>
            <a:p>
              <a:pPr algn="ctr" eaLnBrk="0" fontAlgn="base" hangingPunct="0">
                <a:spcBef>
                  <a:spcPct val="0"/>
                </a:spcBef>
                <a:spcAft>
                  <a:spcPct val="0"/>
                </a:spcAft>
                <a:defRPr/>
              </a:pPr>
              <a:r>
                <a:rPr lang="en-US" sz="1050" b="1" i="1" kern="0" dirty="0" smtClean="0">
                  <a:solidFill>
                    <a:srgbClr val="000000"/>
                  </a:solidFill>
                  <a:ea typeface="Tahoma" pitchFamily="34" charset="0"/>
                  <a:cs typeface="Tahoma" pitchFamily="34" charset="0"/>
                </a:rPr>
                <a:t>BRCA1</a:t>
              </a:r>
              <a:r>
                <a:rPr lang="en-US" sz="1050" b="1" kern="0" dirty="0" smtClean="0">
                  <a:solidFill>
                    <a:srgbClr val="000000"/>
                  </a:solidFill>
                  <a:ea typeface="Tahoma" pitchFamily="34" charset="0"/>
                  <a:cs typeface="Tahoma" pitchFamily="34" charset="0"/>
                </a:rPr>
                <a:t> </a:t>
              </a:r>
            </a:p>
          </p:txBody>
        </p:sp>
      </p:grpSp>
      <p:grpSp>
        <p:nvGrpSpPr>
          <p:cNvPr id="4" name="Group 3"/>
          <p:cNvGrpSpPr/>
          <p:nvPr/>
        </p:nvGrpSpPr>
        <p:grpSpPr>
          <a:xfrm>
            <a:off x="3962400" y="1695954"/>
            <a:ext cx="4800600" cy="3716589"/>
            <a:chOff x="76201" y="1695954"/>
            <a:chExt cx="4800600" cy="3716589"/>
          </a:xfrm>
        </p:grpSpPr>
        <p:sp>
          <p:nvSpPr>
            <p:cNvPr id="35" name="TextBox 34"/>
            <p:cNvSpPr txBox="1"/>
            <p:nvPr/>
          </p:nvSpPr>
          <p:spPr>
            <a:xfrm>
              <a:off x="457200" y="1695954"/>
              <a:ext cx="4386588" cy="584775"/>
            </a:xfrm>
            <a:prstGeom prst="rect">
              <a:avLst/>
            </a:prstGeom>
            <a:noFill/>
          </p:spPr>
          <p:txBody>
            <a:bodyPr wrap="square" rtlCol="0">
              <a:spAutoFit/>
            </a:bodyPr>
            <a:lstStyle/>
            <a:p>
              <a:pPr algn="ctr"/>
              <a:r>
                <a:rPr lang="en-US" sz="1600" b="1" dirty="0" smtClean="0">
                  <a:solidFill>
                    <a:srgbClr val="FFFFFF"/>
                  </a:solidFill>
                  <a:ea typeface="Tahoma" panose="020B0604030504040204" pitchFamily="34" charset="0"/>
                  <a:cs typeface="Tahoma" panose="020B0604030504040204" pitchFamily="34" charset="0"/>
                </a:rPr>
                <a:t>Breast Cancer Age of Onset per Registry of 13,000+ </a:t>
              </a:r>
              <a:r>
                <a:rPr lang="en-US" sz="1600" b="1" i="1" dirty="0" smtClean="0">
                  <a:solidFill>
                    <a:srgbClr val="FFFFFF"/>
                  </a:solidFill>
                  <a:ea typeface="Tahoma" panose="020B0604030504040204" pitchFamily="34" charset="0"/>
                  <a:cs typeface="Tahoma" panose="020B0604030504040204" pitchFamily="34" charset="0"/>
                </a:rPr>
                <a:t>BRCA1/2</a:t>
              </a:r>
              <a:r>
                <a:rPr lang="en-US" sz="1600" b="1" dirty="0" smtClean="0">
                  <a:solidFill>
                    <a:srgbClr val="FFFFFF"/>
                  </a:solidFill>
                  <a:ea typeface="Tahoma" panose="020B0604030504040204" pitchFamily="34" charset="0"/>
                  <a:cs typeface="Tahoma" panose="020B0604030504040204" pitchFamily="34" charset="0"/>
                </a:rPr>
                <a:t> Carriers</a:t>
              </a:r>
              <a:r>
                <a:rPr lang="en-US" sz="1600" b="1" baseline="30000" dirty="0" smtClean="0">
                  <a:solidFill>
                    <a:srgbClr val="FFFFFF"/>
                  </a:solidFill>
                  <a:ea typeface="Tahoma" panose="020B0604030504040204" pitchFamily="34" charset="0"/>
                  <a:cs typeface="Tahoma" panose="020B0604030504040204" pitchFamily="34" charset="0"/>
                </a:rPr>
                <a:t>4</a:t>
              </a:r>
              <a:r>
                <a:rPr lang="en-US" sz="1600" b="1" dirty="0" smtClean="0">
                  <a:solidFill>
                    <a:srgbClr val="FFFFFF"/>
                  </a:solidFill>
                  <a:ea typeface="Tahoma" panose="020B0604030504040204" pitchFamily="34" charset="0"/>
                  <a:cs typeface="Tahoma" panose="020B0604030504040204" pitchFamily="34" charset="0"/>
                </a:rPr>
                <a:t> </a:t>
              </a:r>
            </a:p>
          </p:txBody>
        </p:sp>
        <p:sp>
          <p:nvSpPr>
            <p:cNvPr id="36" name="Text Box 1031"/>
            <p:cNvSpPr txBox="1">
              <a:spLocks noChangeArrowheads="1"/>
            </p:cNvSpPr>
            <p:nvPr/>
          </p:nvSpPr>
          <p:spPr bwMode="auto">
            <a:xfrm>
              <a:off x="1981200" y="5135544"/>
              <a:ext cx="1219200" cy="276999"/>
            </a:xfrm>
            <a:prstGeom prst="rect">
              <a:avLst/>
            </a:prstGeom>
            <a:noFill/>
            <a:ln w="28575">
              <a:noFill/>
              <a:miter lim="800000"/>
              <a:headEnd type="none" w="sm" len="sm"/>
              <a:tailEnd type="none" w="lg" len="med"/>
            </a:ln>
            <a:effectLst/>
          </p:spPr>
          <p:txBody>
            <a:bodyPr wrap="square">
              <a:spAutoFit/>
            </a:bodyPr>
            <a:lstStyle/>
            <a:p>
              <a:pPr algn="ctr" eaLnBrk="0" hangingPunct="0">
                <a:defRPr/>
              </a:pPr>
              <a:r>
                <a:rPr lang="en-US" sz="1200" kern="0" dirty="0">
                  <a:solidFill>
                    <a:srgbClr val="FFFFFF"/>
                  </a:solidFill>
                  <a:ea typeface="Tahoma" panose="020B0604030504040204" pitchFamily="34" charset="0"/>
                  <a:cs typeface="Tahoma" panose="020B0604030504040204" pitchFamily="34" charset="0"/>
                </a:rPr>
                <a:t>Age</a:t>
              </a:r>
            </a:p>
          </p:txBody>
        </p:sp>
        <p:sp>
          <p:nvSpPr>
            <p:cNvPr id="37" name="Text Box 1027"/>
            <p:cNvSpPr txBox="1">
              <a:spLocks noChangeArrowheads="1"/>
            </p:cNvSpPr>
            <p:nvPr/>
          </p:nvSpPr>
          <p:spPr bwMode="auto">
            <a:xfrm rot="16200000">
              <a:off x="-1088394" y="3656206"/>
              <a:ext cx="2590800" cy="261610"/>
            </a:xfrm>
            <a:prstGeom prst="rect">
              <a:avLst/>
            </a:prstGeom>
            <a:noFill/>
            <a:ln w="28575">
              <a:noFill/>
              <a:miter lim="800000"/>
              <a:headEnd type="none" w="sm" len="sm"/>
              <a:tailEnd type="none" w="lg" len="med"/>
            </a:ln>
            <a:effectLst/>
          </p:spPr>
          <p:txBody>
            <a:bodyPr wrap="square">
              <a:spAutoFit/>
            </a:bodyPr>
            <a:lstStyle/>
            <a:p>
              <a:pPr algn="ctr" eaLnBrk="0" hangingPunct="0">
                <a:defRPr/>
              </a:pPr>
              <a:r>
                <a:rPr lang="en-US" sz="1050" kern="0" dirty="0" smtClean="0">
                  <a:solidFill>
                    <a:srgbClr val="FFFFFF"/>
                  </a:solidFill>
                  <a:ea typeface="Tahoma" panose="020B0604030504040204" pitchFamily="34" charset="0"/>
                  <a:cs typeface="Tahoma" panose="020B0604030504040204" pitchFamily="34" charset="0"/>
                </a:rPr>
                <a:t>Incidence of breast cancer (%)</a:t>
              </a:r>
              <a:endParaRPr lang="en-US" sz="1050" kern="0" dirty="0">
                <a:solidFill>
                  <a:srgbClr val="FFFFFF"/>
                </a:solidFill>
                <a:ea typeface="Tahoma" panose="020B0604030504040204" pitchFamily="34" charset="0"/>
                <a:cs typeface="Tahoma" panose="020B0604030504040204" pitchFamily="34" charset="0"/>
              </a:endParaRPr>
            </a:p>
          </p:txBody>
        </p:sp>
        <p:graphicFrame>
          <p:nvGraphicFramePr>
            <p:cNvPr id="38" name="Chart 37"/>
            <p:cNvGraphicFramePr>
              <a:graphicFrameLocks/>
            </p:cNvGraphicFramePr>
            <p:nvPr>
              <p:extLst>
                <p:ext uri="{D42A27DB-BD31-4B8C-83A1-F6EECF244321}">
                  <p14:modId xmlns:p14="http://schemas.microsoft.com/office/powerpoint/2010/main" val="1393126916"/>
                </p:ext>
              </p:extLst>
            </p:nvPr>
          </p:nvGraphicFramePr>
          <p:xfrm>
            <a:off x="337813" y="2385268"/>
            <a:ext cx="4538988" cy="2948732"/>
          </p:xfrm>
          <a:graphic>
            <a:graphicData uri="http://schemas.openxmlformats.org/drawingml/2006/chart">
              <c:chart xmlns:c="http://schemas.openxmlformats.org/drawingml/2006/chart" xmlns:r="http://schemas.openxmlformats.org/officeDocument/2006/relationships" r:id="rId3"/>
            </a:graphicData>
          </a:graphic>
        </p:graphicFrame>
        <p:sp>
          <p:nvSpPr>
            <p:cNvPr id="39" name="Rectangle 38"/>
            <p:cNvSpPr/>
            <p:nvPr/>
          </p:nvSpPr>
          <p:spPr>
            <a:xfrm>
              <a:off x="2650495" y="2415348"/>
              <a:ext cx="2141782" cy="507831"/>
            </a:xfrm>
            <a:prstGeom prst="rect">
              <a:avLst/>
            </a:prstGeom>
            <a:solidFill>
              <a:schemeClr val="bg1"/>
            </a:solidFill>
          </p:spPr>
          <p:txBody>
            <a:bodyPr wrap="square">
              <a:spAutoFit/>
            </a:bodyPr>
            <a:lstStyle/>
            <a:p>
              <a:pPr algn="ctr"/>
              <a:r>
                <a:rPr lang="en-US" sz="900" b="1" dirty="0" smtClean="0">
                  <a:solidFill>
                    <a:srgbClr val="00415A"/>
                  </a:solidFill>
                  <a:ea typeface="Tahoma" pitchFamily="34" charset="0"/>
                  <a:cs typeface="Tahoma" pitchFamily="34" charset="0"/>
                </a:rPr>
                <a:t>mean age of breast ca 42.6 yrs (n=3,985 with BC among 10,017 </a:t>
              </a:r>
              <a:r>
                <a:rPr lang="en-US" sz="900" b="1" i="1" dirty="0" smtClean="0">
                  <a:solidFill>
                    <a:srgbClr val="00415A"/>
                  </a:solidFill>
                  <a:ea typeface="Tahoma" pitchFamily="34" charset="0"/>
                  <a:cs typeface="Tahoma" pitchFamily="34" charset="0"/>
                </a:rPr>
                <a:t>BRCA1</a:t>
              </a:r>
              <a:r>
                <a:rPr lang="en-US" sz="900" b="1" dirty="0" smtClean="0">
                  <a:solidFill>
                    <a:srgbClr val="00415A"/>
                  </a:solidFill>
                  <a:ea typeface="Tahoma" pitchFamily="34" charset="0"/>
                  <a:cs typeface="Tahoma" pitchFamily="34" charset="0"/>
                </a:rPr>
                <a:t> mutation carriers)</a:t>
              </a:r>
              <a:endParaRPr lang="en-US" sz="900" b="1" dirty="0">
                <a:solidFill>
                  <a:srgbClr val="00415A"/>
                </a:solidFill>
                <a:ea typeface="Tahoma" pitchFamily="34" charset="0"/>
                <a:cs typeface="Tahoma" pitchFamily="34" charset="0"/>
              </a:endParaRPr>
            </a:p>
          </p:txBody>
        </p:sp>
      </p:grpSp>
    </p:spTree>
    <p:extLst>
      <p:ext uri="{BB962C8B-B14F-4D97-AF65-F5344CB8AC3E}">
        <p14:creationId xmlns:p14="http://schemas.microsoft.com/office/powerpoint/2010/main" val="2644389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5049156" y="1676400"/>
            <a:ext cx="3962400" cy="3876152"/>
          </a:xfrm>
          <a:prstGeom prst="rect">
            <a:avLst/>
          </a:prstGeom>
          <a:solidFill>
            <a:schemeClr val="bg1"/>
          </a:solidFill>
          <a:ln w="9525">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srgbClr val="FFFFFF"/>
              </a:solidFill>
            </a:endParaRPr>
          </a:p>
        </p:txBody>
      </p:sp>
      <p:sp>
        <p:nvSpPr>
          <p:cNvPr id="2" name="Title 1"/>
          <p:cNvSpPr>
            <a:spLocks noGrp="1"/>
          </p:cNvSpPr>
          <p:nvPr>
            <p:ph type="title"/>
          </p:nvPr>
        </p:nvSpPr>
        <p:spPr>
          <a:xfrm>
            <a:off x="457200" y="198438"/>
            <a:ext cx="8229600" cy="944562"/>
          </a:xfrm>
        </p:spPr>
        <p:txBody>
          <a:bodyPr/>
          <a:lstStyle/>
          <a:p>
            <a:r>
              <a:rPr lang="en-US" sz="3200" dirty="0" smtClean="0"/>
              <a:t>Prospective Data Breast Cancer Incidence: 2-4</a:t>
            </a:r>
            <a:r>
              <a:rPr lang="en-US" sz="3200" dirty="0"/>
              <a:t>% Per Year</a:t>
            </a:r>
            <a:r>
              <a:rPr lang="en-US" sz="3200" baseline="30000" dirty="0"/>
              <a:t>1-5</a:t>
            </a:r>
          </a:p>
        </p:txBody>
      </p:sp>
      <p:graphicFrame>
        <p:nvGraphicFramePr>
          <p:cNvPr id="34" name="Object 3"/>
          <p:cNvGraphicFramePr>
            <a:graphicFrameLocks noChangeAspect="1"/>
          </p:cNvGraphicFramePr>
          <p:nvPr>
            <p:extLst>
              <p:ext uri="{D42A27DB-BD31-4B8C-83A1-F6EECF244321}">
                <p14:modId xmlns:p14="http://schemas.microsoft.com/office/powerpoint/2010/main" val="3465204261"/>
              </p:ext>
            </p:extLst>
          </p:nvPr>
        </p:nvGraphicFramePr>
        <p:xfrm>
          <a:off x="5270908" y="2286000"/>
          <a:ext cx="3527399" cy="2948732"/>
        </p:xfrm>
        <a:graphic>
          <a:graphicData uri="http://schemas.openxmlformats.org/presentationml/2006/ole">
            <mc:AlternateContent xmlns:mc="http://schemas.openxmlformats.org/markup-compatibility/2006">
              <mc:Choice xmlns:v="urn:schemas-microsoft-com:vml" Requires="v">
                <p:oleObj spid="_x0000_s12348" name="Picture" r:id="rId4" imgW="6696000" imgH="5356800" progId="">
                  <p:embed/>
                </p:oleObj>
              </mc:Choice>
              <mc:Fallback>
                <p:oleObj name="Picture" r:id="rId4" imgW="6696000" imgH="53568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908" y="2286000"/>
                        <a:ext cx="3527399" cy="294873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 name="TextBox 34"/>
          <p:cNvSpPr txBox="1"/>
          <p:nvPr/>
        </p:nvSpPr>
        <p:spPr>
          <a:xfrm>
            <a:off x="5036884" y="1719006"/>
            <a:ext cx="4002313" cy="584775"/>
          </a:xfrm>
          <a:prstGeom prst="rect">
            <a:avLst/>
          </a:prstGeom>
          <a:noFill/>
        </p:spPr>
        <p:txBody>
          <a:bodyPr wrap="square" rtlCol="0">
            <a:spAutoFit/>
          </a:bodyPr>
          <a:lstStyle/>
          <a:p>
            <a:pPr algn="ctr"/>
            <a:r>
              <a:rPr lang="en-US" sz="1600" b="1" dirty="0" smtClean="0">
                <a:solidFill>
                  <a:srgbClr val="000000"/>
                </a:solidFill>
                <a:ea typeface="Tahoma" pitchFamily="34" charset="0"/>
                <a:cs typeface="Arial" pitchFamily="34" charset="0"/>
              </a:rPr>
              <a:t>Prospective 10-Year Study of </a:t>
            </a:r>
            <a:br>
              <a:rPr lang="en-US" sz="1600" b="1" dirty="0" smtClean="0">
                <a:solidFill>
                  <a:srgbClr val="000000"/>
                </a:solidFill>
                <a:ea typeface="Tahoma" pitchFamily="34" charset="0"/>
                <a:cs typeface="Arial" pitchFamily="34" charset="0"/>
              </a:rPr>
            </a:br>
            <a:r>
              <a:rPr lang="en-US" sz="1600" b="1" dirty="0" smtClean="0">
                <a:solidFill>
                  <a:srgbClr val="000000"/>
                </a:solidFill>
                <a:ea typeface="Tahoma" pitchFamily="34" charset="0"/>
                <a:cs typeface="Arial" pitchFamily="34" charset="0"/>
              </a:rPr>
              <a:t>Women of Jewish Descent in L.A.</a:t>
            </a:r>
            <a:r>
              <a:rPr lang="en-US" sz="1600" b="1" baseline="30000" dirty="0" smtClean="0">
                <a:solidFill>
                  <a:srgbClr val="000000"/>
                </a:solidFill>
                <a:ea typeface="Tahoma" pitchFamily="34" charset="0"/>
                <a:cs typeface="Arial" pitchFamily="34" charset="0"/>
              </a:rPr>
              <a:t>4</a:t>
            </a:r>
          </a:p>
        </p:txBody>
      </p:sp>
      <p:sp>
        <p:nvSpPr>
          <p:cNvPr id="43" name="TextBox 42"/>
          <p:cNvSpPr txBox="1"/>
          <p:nvPr/>
        </p:nvSpPr>
        <p:spPr>
          <a:xfrm>
            <a:off x="7804548" y="2515345"/>
            <a:ext cx="771023" cy="246221"/>
          </a:xfrm>
          <a:prstGeom prst="rect">
            <a:avLst/>
          </a:prstGeom>
          <a:noFill/>
        </p:spPr>
        <p:txBody>
          <a:bodyPr wrap="square" rtlCol="0">
            <a:spAutoFit/>
          </a:bodyPr>
          <a:lstStyle/>
          <a:p>
            <a:r>
              <a:rPr lang="en-US" sz="1000" i="1" dirty="0" smtClean="0">
                <a:solidFill>
                  <a:srgbClr val="FFFFFF"/>
                </a:solidFill>
                <a:ea typeface="Tahoma" pitchFamily="34" charset="0"/>
                <a:cs typeface="Tahoma" pitchFamily="34" charset="0"/>
              </a:rPr>
              <a:t>BRCA1</a:t>
            </a:r>
            <a:endParaRPr lang="en-US" sz="1000" i="1" dirty="0">
              <a:solidFill>
                <a:srgbClr val="FFFFFF"/>
              </a:solidFill>
              <a:ea typeface="Tahoma" pitchFamily="34" charset="0"/>
              <a:cs typeface="Tahoma" pitchFamily="34" charset="0"/>
            </a:endParaRPr>
          </a:p>
        </p:txBody>
      </p:sp>
      <p:sp>
        <p:nvSpPr>
          <p:cNvPr id="44" name="TextBox 43"/>
          <p:cNvSpPr txBox="1"/>
          <p:nvPr/>
        </p:nvSpPr>
        <p:spPr>
          <a:xfrm>
            <a:off x="7219662" y="4259577"/>
            <a:ext cx="1344374" cy="230832"/>
          </a:xfrm>
          <a:prstGeom prst="rect">
            <a:avLst/>
          </a:prstGeom>
          <a:noFill/>
        </p:spPr>
        <p:txBody>
          <a:bodyPr wrap="square" rtlCol="0">
            <a:spAutoFit/>
          </a:bodyPr>
          <a:lstStyle/>
          <a:p>
            <a:r>
              <a:rPr lang="en-US" sz="900" dirty="0" smtClean="0">
                <a:solidFill>
                  <a:srgbClr val="FFFFFF"/>
                </a:solidFill>
                <a:ea typeface="Tahoma" pitchFamily="34" charset="0"/>
                <a:cs typeface="Tahoma" pitchFamily="34" charset="0"/>
              </a:rPr>
              <a:t>Non-carriers: &lt;1%</a:t>
            </a:r>
            <a:endParaRPr lang="en-US" sz="900" dirty="0">
              <a:solidFill>
                <a:srgbClr val="FFFFFF"/>
              </a:solidFill>
              <a:ea typeface="Tahoma" pitchFamily="34" charset="0"/>
              <a:cs typeface="Tahoma" pitchFamily="34" charset="0"/>
            </a:endParaRPr>
          </a:p>
        </p:txBody>
      </p:sp>
      <p:sp>
        <p:nvSpPr>
          <p:cNvPr id="47" name="TextBox 46"/>
          <p:cNvSpPr txBox="1"/>
          <p:nvPr/>
        </p:nvSpPr>
        <p:spPr>
          <a:xfrm>
            <a:off x="304800" y="6110329"/>
            <a:ext cx="8650513" cy="738664"/>
          </a:xfrm>
          <a:prstGeom prst="rect">
            <a:avLst/>
          </a:prstGeom>
          <a:noFill/>
        </p:spPr>
        <p:txBody>
          <a:bodyPr wrap="square" rtlCol="0" anchor="ctr">
            <a:spAutoFit/>
          </a:bodyPr>
          <a:lstStyle/>
          <a:p>
            <a:pPr marL="117475" indent="-117475">
              <a:buFontTx/>
              <a:buAutoNum type="arabicPeriod"/>
            </a:pPr>
            <a:r>
              <a:rPr lang="en-US" sz="700" dirty="0" err="1" smtClean="0">
                <a:solidFill>
                  <a:srgbClr val="FFFFFF"/>
                </a:solidFill>
                <a:ea typeface="Tahoma" panose="020B0604030504040204" pitchFamily="34" charset="0"/>
                <a:cs typeface="Tahoma" panose="020B0604030504040204" pitchFamily="34" charset="0"/>
              </a:rPr>
              <a:t>Mavaddat</a:t>
            </a:r>
            <a:r>
              <a:rPr lang="en-US" sz="700" dirty="0" smtClean="0">
                <a:solidFill>
                  <a:srgbClr val="FFFFFF"/>
                </a:solidFill>
                <a:ea typeface="Tahoma" panose="020B0604030504040204" pitchFamily="34" charset="0"/>
                <a:cs typeface="Tahoma" panose="020B0604030504040204" pitchFamily="34" charset="0"/>
              </a:rPr>
              <a:t> et al. </a:t>
            </a:r>
            <a:r>
              <a:rPr lang="en-US" sz="700" dirty="0" smtClean="0">
                <a:solidFill>
                  <a:srgbClr val="FFFFFF"/>
                </a:solidFill>
                <a:ea typeface="Tahoma" panose="020B0604030504040204" pitchFamily="34" charset="0"/>
                <a:cs typeface="Tahoma" panose="020B0604030504040204" pitchFamily="34" charset="0"/>
                <a:hlinkClick r:id="" action="ppaction://hlinkfile" tooltip="Journal of the National Cancer Institute."/>
              </a:rPr>
              <a:t>JNCI</a:t>
            </a:r>
            <a:r>
              <a:rPr lang="en-US" sz="700" dirty="0" smtClean="0">
                <a:solidFill>
                  <a:srgbClr val="FFFFFF"/>
                </a:solidFill>
                <a:ea typeface="Tahoma" panose="020B0604030504040204" pitchFamily="34" charset="0"/>
                <a:cs typeface="Tahoma" panose="020B0604030504040204" pitchFamily="34" charset="0"/>
              </a:rPr>
              <a:t> 2013 105(11):812-22. av. 1.8% (1.3-2.6%) per year; range 1.7% to 3.6% (30 to 59 yrs).</a:t>
            </a:r>
          </a:p>
          <a:p>
            <a:pPr marL="117475" indent="-117475">
              <a:buFontTx/>
              <a:buAutoNum type="arabicPeriod"/>
            </a:pPr>
            <a:r>
              <a:rPr lang="en-US" sz="700" dirty="0" err="1" smtClean="0">
                <a:solidFill>
                  <a:srgbClr val="FFFFFF"/>
                </a:solidFill>
                <a:ea typeface="Tahoma" panose="020B0604030504040204" pitchFamily="34" charset="0"/>
                <a:cs typeface="Tahoma" panose="020B0604030504040204" pitchFamily="34" charset="0"/>
              </a:rPr>
              <a:t>Moller</a:t>
            </a:r>
            <a:r>
              <a:rPr lang="en-US" sz="700" dirty="0" smtClean="0">
                <a:solidFill>
                  <a:srgbClr val="FFFFFF"/>
                </a:solidFill>
                <a:ea typeface="Tahoma" panose="020B0604030504040204" pitchFamily="34" charset="0"/>
                <a:cs typeface="Tahoma" panose="020B0604030504040204" pitchFamily="34" charset="0"/>
              </a:rPr>
              <a:t> et al. </a:t>
            </a:r>
            <a:r>
              <a:rPr lang="nl-NL" sz="700" dirty="0" smtClean="0">
                <a:solidFill>
                  <a:srgbClr val="FFFFFF"/>
                </a:solidFill>
                <a:ea typeface="Tahoma" panose="020B0604030504040204" pitchFamily="34" charset="0"/>
                <a:cs typeface="Tahoma" panose="020B0604030504040204" pitchFamily="34" charset="0"/>
              </a:rPr>
              <a:t>Clin Genet. 2013 Jan;83(1):88-91. </a:t>
            </a:r>
            <a:r>
              <a:rPr lang="en-US" sz="700" dirty="0" smtClean="0">
                <a:solidFill>
                  <a:srgbClr val="FFFFFF"/>
                </a:solidFill>
                <a:ea typeface="Tahoma" panose="020B0604030504040204" pitchFamily="34" charset="0"/>
                <a:cs typeface="Tahoma" panose="020B0604030504040204" pitchFamily="34" charset="0"/>
              </a:rPr>
              <a:t>av. 2.0% (95% CI 1.7–2.5%) per year.</a:t>
            </a:r>
          </a:p>
          <a:p>
            <a:pPr marL="117475" indent="-117475">
              <a:buFontTx/>
              <a:buAutoNum type="arabicPeriod"/>
            </a:pPr>
            <a:r>
              <a:rPr lang="en-US" sz="700" dirty="0" err="1" smtClean="0">
                <a:solidFill>
                  <a:srgbClr val="FFFFFF"/>
                </a:solidFill>
                <a:ea typeface="Tahoma" panose="020B0604030504040204" pitchFamily="34" charset="0"/>
                <a:cs typeface="Tahoma" panose="020B0604030504040204" pitchFamily="34" charset="0"/>
              </a:rPr>
              <a:t>Lubinski</a:t>
            </a:r>
            <a:r>
              <a:rPr lang="en-US" sz="700" dirty="0" smtClean="0">
                <a:solidFill>
                  <a:srgbClr val="FFFFFF"/>
                </a:solidFill>
                <a:ea typeface="Tahoma" panose="020B0604030504040204" pitchFamily="34" charset="0"/>
                <a:cs typeface="Tahoma" panose="020B0604030504040204" pitchFamily="34" charset="0"/>
              </a:rPr>
              <a:t> et al. </a:t>
            </a:r>
            <a:r>
              <a:rPr lang="sv-SE" sz="700" dirty="0" smtClean="0">
                <a:solidFill>
                  <a:srgbClr val="FFFFFF"/>
                </a:solidFill>
                <a:ea typeface="Tahoma" panose="020B0604030504040204" pitchFamily="34" charset="0"/>
                <a:cs typeface="Tahoma" panose="020B0604030504040204" pitchFamily="34" charset="0"/>
              </a:rPr>
              <a:t>Int J Cancer 2012 131(1):229-34</a:t>
            </a:r>
          </a:p>
          <a:p>
            <a:pPr marL="117475" indent="-117475">
              <a:buFontTx/>
              <a:buAutoNum type="arabicPeriod"/>
            </a:pPr>
            <a:r>
              <a:rPr lang="nl-NL" sz="700" dirty="0">
                <a:solidFill>
                  <a:srgbClr val="FFFFFF"/>
                </a:solidFill>
                <a:ea typeface="Tahoma" panose="020B0604030504040204" pitchFamily="34" charset="0"/>
                <a:cs typeface="Tahoma" panose="020B0604030504040204" pitchFamily="34" charset="0"/>
              </a:rPr>
              <a:t>Liede et al. JCO 2002 20(6):1570-7. </a:t>
            </a:r>
            <a:r>
              <a:rPr lang="en-US" sz="700" dirty="0">
                <a:solidFill>
                  <a:srgbClr val="FFFFFF"/>
                </a:solidFill>
                <a:ea typeface="Tahoma" panose="020B0604030504040204" pitchFamily="34" charset="0"/>
                <a:cs typeface="Tahoma" panose="020B0604030504040204" pitchFamily="34" charset="0"/>
              </a:rPr>
              <a:t>n=213, mean 7.2 </a:t>
            </a:r>
            <a:r>
              <a:rPr lang="en-US" sz="700" dirty="0" err="1">
                <a:solidFill>
                  <a:srgbClr val="FFFFFF"/>
                </a:solidFill>
                <a:ea typeface="Tahoma" panose="020B0604030504040204" pitchFamily="34" charset="0"/>
                <a:cs typeface="Tahoma" panose="020B0604030504040204" pitchFamily="34" charset="0"/>
              </a:rPr>
              <a:t>yrs</a:t>
            </a:r>
            <a:r>
              <a:rPr lang="en-US" sz="700" dirty="0">
                <a:solidFill>
                  <a:srgbClr val="FFFFFF"/>
                </a:solidFill>
                <a:ea typeface="Tahoma" panose="020B0604030504040204" pitchFamily="34" charset="0"/>
                <a:cs typeface="Tahoma" panose="020B0604030504040204" pitchFamily="34" charset="0"/>
              </a:rPr>
              <a:t> f/u among </a:t>
            </a:r>
            <a:r>
              <a:rPr lang="en-US" sz="700" i="1" dirty="0">
                <a:solidFill>
                  <a:srgbClr val="FFFFFF"/>
                </a:solidFill>
                <a:ea typeface="Tahoma" panose="020B0604030504040204" pitchFamily="34" charset="0"/>
                <a:cs typeface="Tahoma" panose="020B0604030504040204" pitchFamily="34" charset="0"/>
              </a:rPr>
              <a:t>BRCA; </a:t>
            </a:r>
            <a:r>
              <a:rPr lang="en-US" sz="700" dirty="0">
                <a:solidFill>
                  <a:srgbClr val="FFFFFF"/>
                </a:solidFill>
                <a:ea typeface="Tahoma" panose="020B0604030504040204" pitchFamily="34" charset="0"/>
                <a:cs typeface="Tahoma" panose="020B0604030504040204" pitchFamily="34" charset="0"/>
              </a:rPr>
              <a:t>2.1% per year BC</a:t>
            </a:r>
          </a:p>
          <a:p>
            <a:pPr marL="117475" indent="-117475">
              <a:buFontTx/>
              <a:buAutoNum type="arabicPeriod"/>
            </a:pPr>
            <a:r>
              <a:rPr lang="en-US" sz="700" dirty="0" smtClean="0">
                <a:solidFill>
                  <a:srgbClr val="FFFFFF"/>
                </a:solidFill>
                <a:ea typeface="Tahoma" panose="020B0604030504040204" pitchFamily="34" charset="0"/>
                <a:cs typeface="Tahoma" panose="020B0604030504040204" pitchFamily="34" charset="0"/>
              </a:rPr>
              <a:t>update to </a:t>
            </a:r>
            <a:r>
              <a:rPr lang="en-US" sz="700" dirty="0" err="1" smtClean="0">
                <a:solidFill>
                  <a:srgbClr val="FFFFFF"/>
                </a:solidFill>
                <a:ea typeface="Tahoma" panose="020B0604030504040204" pitchFamily="34" charset="0"/>
                <a:cs typeface="Tahoma" panose="020B0604030504040204" pitchFamily="34" charset="0"/>
              </a:rPr>
              <a:t>Lubinski</a:t>
            </a:r>
            <a:r>
              <a:rPr lang="en-US" sz="700" dirty="0" smtClean="0">
                <a:solidFill>
                  <a:srgbClr val="FFFFFF"/>
                </a:solidFill>
                <a:ea typeface="Tahoma" panose="020B0604030504040204" pitchFamily="34" charset="0"/>
                <a:cs typeface="Tahoma" panose="020B0604030504040204" pitchFamily="34" charset="0"/>
              </a:rPr>
              <a:t> (not published)</a:t>
            </a:r>
          </a:p>
          <a:p>
            <a:pPr marL="115888" indent="-115888">
              <a:buFont typeface="+mj-lt"/>
              <a:buAutoNum type="arabicPeriod"/>
            </a:pPr>
            <a:r>
              <a:rPr lang="en-US" sz="700" dirty="0" smtClean="0">
                <a:solidFill>
                  <a:srgbClr val="FFFFFF"/>
                </a:solidFill>
                <a:latin typeface="Arial" pitchFamily="34" charset="0"/>
                <a:ea typeface="Tahoma" pitchFamily="34" charset="0"/>
                <a:cs typeface="Arial" pitchFamily="34" charset="0"/>
              </a:rPr>
              <a:t>American </a:t>
            </a:r>
            <a:r>
              <a:rPr lang="en-US" sz="700" dirty="0">
                <a:solidFill>
                  <a:srgbClr val="FFFFFF"/>
                </a:solidFill>
                <a:latin typeface="Arial" pitchFamily="34" charset="0"/>
                <a:ea typeface="Tahoma" pitchFamily="34" charset="0"/>
                <a:cs typeface="Arial" pitchFamily="34" charset="0"/>
              </a:rPr>
              <a:t>Cancer Society. Cancer Facts &amp; Figures 2013. </a:t>
            </a:r>
          </a:p>
        </p:txBody>
      </p:sp>
      <p:sp>
        <p:nvSpPr>
          <p:cNvPr id="31" name="Rectangle 30"/>
          <p:cNvSpPr/>
          <p:nvPr/>
        </p:nvSpPr>
        <p:spPr>
          <a:xfrm>
            <a:off x="5597907" y="2415348"/>
            <a:ext cx="1981200" cy="369332"/>
          </a:xfrm>
          <a:prstGeom prst="rect">
            <a:avLst/>
          </a:prstGeom>
        </p:spPr>
        <p:txBody>
          <a:bodyPr wrap="square">
            <a:spAutoFit/>
          </a:bodyPr>
          <a:lstStyle/>
          <a:p>
            <a:r>
              <a:rPr lang="en-US" sz="900" dirty="0" smtClean="0">
                <a:solidFill>
                  <a:srgbClr val="FFFFFF"/>
                </a:solidFill>
                <a:ea typeface="Tahoma" pitchFamily="34" charset="0"/>
                <a:cs typeface="Tahoma" pitchFamily="34" charset="0"/>
              </a:rPr>
              <a:t>mean age of breast ca 45 yrs </a:t>
            </a:r>
          </a:p>
          <a:p>
            <a:r>
              <a:rPr lang="en-US" sz="900" dirty="0" smtClean="0">
                <a:solidFill>
                  <a:srgbClr val="FFFFFF"/>
                </a:solidFill>
                <a:ea typeface="Tahoma" pitchFamily="34" charset="0"/>
                <a:cs typeface="Tahoma" pitchFamily="34" charset="0"/>
              </a:rPr>
              <a:t>(42 to 56 yrs)</a:t>
            </a:r>
            <a:endParaRPr lang="en-US" sz="900" dirty="0">
              <a:solidFill>
                <a:srgbClr val="FFFFFF"/>
              </a:solidFill>
              <a:ea typeface="Tahoma" pitchFamily="34" charset="0"/>
              <a:cs typeface="Tahoma" pitchFamily="34" charset="0"/>
            </a:endParaRPr>
          </a:p>
        </p:txBody>
      </p:sp>
      <p:sp>
        <p:nvSpPr>
          <p:cNvPr id="32" name="Text Box 1031"/>
          <p:cNvSpPr txBox="1">
            <a:spLocks noChangeArrowheads="1"/>
          </p:cNvSpPr>
          <p:nvPr/>
        </p:nvSpPr>
        <p:spPr bwMode="auto">
          <a:xfrm>
            <a:off x="6329484" y="5135544"/>
            <a:ext cx="1600200" cy="276999"/>
          </a:xfrm>
          <a:prstGeom prst="rect">
            <a:avLst/>
          </a:prstGeom>
          <a:noFill/>
          <a:ln w="28575">
            <a:noFill/>
            <a:miter lim="800000"/>
            <a:headEnd type="none" w="sm" len="sm"/>
            <a:tailEnd type="none" w="lg" len="med"/>
          </a:ln>
          <a:effectLst/>
        </p:spPr>
        <p:txBody>
          <a:bodyPr wrap="square">
            <a:spAutoFit/>
          </a:bodyPr>
          <a:lstStyle/>
          <a:p>
            <a:pPr eaLnBrk="0" hangingPunct="0">
              <a:defRPr/>
            </a:pPr>
            <a:r>
              <a:rPr lang="en-US" sz="1200" kern="0" dirty="0" smtClean="0">
                <a:solidFill>
                  <a:srgbClr val="00415A"/>
                </a:solidFill>
                <a:latin typeface="Arial" pitchFamily="34" charset="0"/>
                <a:ea typeface="Tahoma" pitchFamily="34" charset="0"/>
                <a:cs typeface="Arial" pitchFamily="34" charset="0"/>
              </a:rPr>
              <a:t>Years of Follow up</a:t>
            </a:r>
            <a:endParaRPr lang="en-US" sz="1200" kern="0" dirty="0">
              <a:solidFill>
                <a:srgbClr val="00415A"/>
              </a:solidFill>
              <a:latin typeface="Arial" pitchFamily="34" charset="0"/>
              <a:ea typeface="Tahoma" pitchFamily="34" charset="0"/>
              <a:cs typeface="Arial" pitchFamily="34" charset="0"/>
            </a:endParaRPr>
          </a:p>
        </p:txBody>
      </p:sp>
      <p:sp>
        <p:nvSpPr>
          <p:cNvPr id="29" name="Text Box 1027"/>
          <p:cNvSpPr txBox="1">
            <a:spLocks noChangeArrowheads="1"/>
          </p:cNvSpPr>
          <p:nvPr/>
        </p:nvSpPr>
        <p:spPr bwMode="auto">
          <a:xfrm rot="16200000">
            <a:off x="3889237" y="3587083"/>
            <a:ext cx="2743199" cy="261610"/>
          </a:xfrm>
          <a:prstGeom prst="rect">
            <a:avLst/>
          </a:prstGeom>
          <a:noFill/>
          <a:ln w="28575">
            <a:noFill/>
            <a:miter lim="800000"/>
            <a:headEnd type="none" w="sm" len="sm"/>
            <a:tailEnd type="none" w="lg" len="med"/>
          </a:ln>
          <a:effectLst/>
        </p:spPr>
        <p:txBody>
          <a:bodyPr wrap="square">
            <a:spAutoFit/>
          </a:bodyPr>
          <a:lstStyle/>
          <a:p>
            <a:pPr eaLnBrk="0" hangingPunct="0">
              <a:defRPr/>
            </a:pPr>
            <a:r>
              <a:rPr lang="en-US" sz="1050" kern="0" dirty="0" smtClean="0">
                <a:solidFill>
                  <a:srgbClr val="00415A"/>
                </a:solidFill>
                <a:latin typeface="Arial" pitchFamily="34" charset="0"/>
                <a:ea typeface="Tahoma" pitchFamily="34" charset="0"/>
                <a:cs typeface="Arial" pitchFamily="34" charset="0"/>
              </a:rPr>
              <a:t>Cumulative incidence of breast cancer</a:t>
            </a:r>
            <a:endParaRPr lang="en-US" sz="1050" kern="0" dirty="0">
              <a:solidFill>
                <a:srgbClr val="00415A"/>
              </a:solidFill>
              <a:latin typeface="Arial" pitchFamily="34" charset="0"/>
              <a:ea typeface="Tahoma" pitchFamily="34" charset="0"/>
              <a:cs typeface="Arial" pitchFamily="34" charset="0"/>
            </a:endParaRPr>
          </a:p>
        </p:txBody>
      </p:sp>
      <p:grpSp>
        <p:nvGrpSpPr>
          <p:cNvPr id="17" name="Group 16"/>
          <p:cNvGrpSpPr/>
          <p:nvPr/>
        </p:nvGrpSpPr>
        <p:grpSpPr>
          <a:xfrm>
            <a:off x="76998" y="1524000"/>
            <a:ext cx="4794561" cy="4343400"/>
            <a:chOff x="4106751" y="1278011"/>
            <a:chExt cx="4794561" cy="4975668"/>
          </a:xfrm>
        </p:grpSpPr>
        <p:graphicFrame>
          <p:nvGraphicFramePr>
            <p:cNvPr id="19" name="Chart 18"/>
            <p:cNvGraphicFramePr/>
            <p:nvPr>
              <p:extLst>
                <p:ext uri="{D42A27DB-BD31-4B8C-83A1-F6EECF244321}">
                  <p14:modId xmlns:p14="http://schemas.microsoft.com/office/powerpoint/2010/main" val="1311527063"/>
                </p:ext>
              </p:extLst>
            </p:nvPr>
          </p:nvGraphicFramePr>
          <p:xfrm>
            <a:off x="4376056" y="2113479"/>
            <a:ext cx="4525255" cy="4140200"/>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p:cNvSpPr txBox="1"/>
            <p:nvPr/>
          </p:nvSpPr>
          <p:spPr>
            <a:xfrm>
              <a:off x="4486953" y="1278011"/>
              <a:ext cx="4414359" cy="669901"/>
            </a:xfrm>
            <a:prstGeom prst="rect">
              <a:avLst/>
            </a:prstGeom>
            <a:noFill/>
          </p:spPr>
          <p:txBody>
            <a:bodyPr wrap="square" rtlCol="0">
              <a:spAutoFit/>
            </a:bodyPr>
            <a:lstStyle/>
            <a:p>
              <a:pPr algn="ctr"/>
              <a:r>
                <a:rPr lang="en-US" sz="1600" b="1" dirty="0" smtClean="0">
                  <a:solidFill>
                    <a:srgbClr val="FFFFFF"/>
                  </a:solidFill>
                  <a:ea typeface="Tahoma" pitchFamily="34" charset="0"/>
                  <a:cs typeface="Arial" pitchFamily="34" charset="0"/>
                </a:rPr>
                <a:t>Prospective Studies of Unaffected </a:t>
              </a:r>
              <a:r>
                <a:rPr lang="en-US" sz="1600" b="1" i="1" dirty="0" smtClean="0">
                  <a:solidFill>
                    <a:srgbClr val="FFFFFF"/>
                  </a:solidFill>
                  <a:ea typeface="Tahoma" pitchFamily="34" charset="0"/>
                  <a:cs typeface="Arial" pitchFamily="34" charset="0"/>
                </a:rPr>
                <a:t>BRCA1</a:t>
              </a:r>
              <a:r>
                <a:rPr lang="en-US" sz="1600" b="1" dirty="0" smtClean="0">
                  <a:solidFill>
                    <a:srgbClr val="FFFFFF"/>
                  </a:solidFill>
                  <a:ea typeface="Tahoma" pitchFamily="34" charset="0"/>
                  <a:cs typeface="Arial" pitchFamily="34" charset="0"/>
                </a:rPr>
                <a:t> Mutation Carriers Confirm High Risk</a:t>
              </a:r>
              <a:endParaRPr lang="en-US" sz="1200" b="1" dirty="0">
                <a:solidFill>
                  <a:srgbClr val="FFFFFF"/>
                </a:solidFill>
                <a:ea typeface="Tahoma" pitchFamily="34" charset="0"/>
                <a:cs typeface="Arial" pitchFamily="34" charset="0"/>
              </a:endParaRPr>
            </a:p>
          </p:txBody>
        </p:sp>
        <p:sp>
          <p:nvSpPr>
            <p:cNvPr id="21" name="Text Box 1028"/>
            <p:cNvSpPr txBox="1">
              <a:spLocks noChangeArrowheads="1"/>
            </p:cNvSpPr>
            <p:nvPr/>
          </p:nvSpPr>
          <p:spPr bwMode="auto">
            <a:xfrm>
              <a:off x="6996312" y="5026223"/>
              <a:ext cx="1721946" cy="317322"/>
            </a:xfrm>
            <a:prstGeom prst="rect">
              <a:avLst/>
            </a:prstGeom>
            <a:noFill/>
            <a:ln w="28575">
              <a:noFill/>
              <a:miter lim="800000"/>
              <a:headEnd type="none" w="sm" len="sm"/>
              <a:tailEnd type="none" w="lg" len="med"/>
            </a:ln>
            <a:effectLst/>
          </p:spPr>
          <p:txBody>
            <a:bodyPr wrap="none">
              <a:spAutoFit/>
            </a:bodyPr>
            <a:lstStyle/>
            <a:p>
              <a:pPr algn="l" eaLnBrk="0" hangingPunct="0">
                <a:defRPr/>
              </a:pPr>
              <a:r>
                <a:rPr lang="en-US" sz="1200" b="1" kern="0" dirty="0">
                  <a:solidFill>
                    <a:srgbClr val="FFFFFF"/>
                  </a:solidFill>
                  <a:ea typeface="Tahoma" pitchFamily="34" charset="0"/>
                  <a:cs typeface="Arial" pitchFamily="34" charset="0"/>
                </a:rPr>
                <a:t>General </a:t>
              </a:r>
              <a:r>
                <a:rPr lang="en-US" sz="1200" b="1" kern="0" dirty="0" smtClean="0">
                  <a:solidFill>
                    <a:srgbClr val="FFFFFF"/>
                  </a:solidFill>
                  <a:ea typeface="Tahoma" pitchFamily="34" charset="0"/>
                  <a:cs typeface="Arial" pitchFamily="34" charset="0"/>
                </a:rPr>
                <a:t>population</a:t>
              </a:r>
              <a:r>
                <a:rPr lang="en-US" sz="1200" b="1" kern="0" baseline="30000" dirty="0" smtClean="0">
                  <a:solidFill>
                    <a:srgbClr val="FFFFFF"/>
                  </a:solidFill>
                  <a:ea typeface="Tahoma" pitchFamily="34" charset="0"/>
                  <a:cs typeface="Arial" pitchFamily="34" charset="0"/>
                </a:rPr>
                <a:t>6</a:t>
              </a:r>
              <a:endParaRPr lang="en-US" sz="1200" b="1" kern="0" baseline="30000" dirty="0">
                <a:solidFill>
                  <a:srgbClr val="FFFFFF"/>
                </a:solidFill>
                <a:ea typeface="Tahoma" pitchFamily="34" charset="0"/>
                <a:cs typeface="Arial" pitchFamily="34" charset="0"/>
              </a:endParaRPr>
            </a:p>
          </p:txBody>
        </p:sp>
        <p:sp>
          <p:nvSpPr>
            <p:cNvPr id="22" name="Text Box 1029"/>
            <p:cNvSpPr txBox="1">
              <a:spLocks noChangeArrowheads="1"/>
            </p:cNvSpPr>
            <p:nvPr/>
          </p:nvSpPr>
          <p:spPr bwMode="auto">
            <a:xfrm>
              <a:off x="7301112" y="2404646"/>
              <a:ext cx="1600200" cy="352580"/>
            </a:xfrm>
            <a:prstGeom prst="rect">
              <a:avLst/>
            </a:prstGeom>
            <a:noFill/>
            <a:ln w="28575">
              <a:noFill/>
              <a:miter lim="800000"/>
              <a:headEnd type="none" w="sm" len="sm"/>
              <a:tailEnd type="none" w="lg" len="med"/>
            </a:ln>
            <a:effectLst/>
          </p:spPr>
          <p:txBody>
            <a:bodyPr wrap="square">
              <a:spAutoFit/>
            </a:bodyPr>
            <a:lstStyle/>
            <a:p>
              <a:pPr eaLnBrk="0" hangingPunct="0">
                <a:defRPr/>
              </a:pPr>
              <a:r>
                <a:rPr lang="en-US" sz="1400" b="1" i="1" kern="0" dirty="0" smtClean="0">
                  <a:solidFill>
                    <a:srgbClr val="FFFFFF"/>
                  </a:solidFill>
                  <a:ea typeface="Tahoma" pitchFamily="34" charset="0"/>
                  <a:cs typeface="Arial" pitchFamily="34" charset="0"/>
                </a:rPr>
                <a:t>BRCA1</a:t>
              </a:r>
              <a:r>
                <a:rPr lang="en-US" sz="1400" b="1" kern="0" dirty="0" smtClean="0">
                  <a:solidFill>
                    <a:srgbClr val="FFFFFF"/>
                  </a:solidFill>
                  <a:ea typeface="Tahoma" pitchFamily="34" charset="0"/>
                  <a:cs typeface="Arial" pitchFamily="34" charset="0"/>
                </a:rPr>
                <a:t> </a:t>
              </a:r>
            </a:p>
          </p:txBody>
        </p:sp>
        <p:sp>
          <p:nvSpPr>
            <p:cNvPr id="23" name="Rectangle 22"/>
            <p:cNvSpPr/>
            <p:nvPr/>
          </p:nvSpPr>
          <p:spPr>
            <a:xfrm>
              <a:off x="4746655" y="2173031"/>
              <a:ext cx="2311129" cy="1198770"/>
            </a:xfrm>
            <a:prstGeom prst="rect">
              <a:avLst/>
            </a:prstGeom>
          </p:spPr>
          <p:txBody>
            <a:bodyPr wrap="square">
              <a:spAutoFit/>
            </a:bodyPr>
            <a:lstStyle/>
            <a:p>
              <a:pPr algn="l" defTabSz="457200"/>
              <a:r>
                <a:rPr lang="en-US" sz="1100" b="0" dirty="0" smtClean="0">
                  <a:solidFill>
                    <a:srgbClr val="FFFFFF"/>
                  </a:solidFill>
                  <a:ea typeface="Tahoma" pitchFamily="34" charset="0"/>
                  <a:cs typeface="Arial" pitchFamily="34" charset="0"/>
                </a:rPr>
                <a:t>Breast cancer risk (prospective):</a:t>
              </a:r>
            </a:p>
            <a:p>
              <a:pPr marL="231775" indent="-231775" defTabSz="457200">
                <a:buFont typeface="Arial" pitchFamily="34" charset="0"/>
                <a:buChar char="•"/>
                <a:defRPr/>
              </a:pPr>
              <a:r>
                <a:rPr lang="en-US" sz="1000" dirty="0">
                  <a:solidFill>
                    <a:srgbClr val="FFFFFF"/>
                  </a:solidFill>
                  <a:ea typeface="Tahoma" pitchFamily="34" charset="0"/>
                  <a:cs typeface="Arial" pitchFamily="34" charset="0"/>
                </a:rPr>
                <a:t>60% U.K.</a:t>
              </a:r>
              <a:r>
                <a:rPr lang="en-US" sz="1000" baseline="30000" dirty="0">
                  <a:solidFill>
                    <a:srgbClr val="FFFFFF"/>
                  </a:solidFill>
                  <a:ea typeface="Tahoma" pitchFamily="34" charset="0"/>
                  <a:cs typeface="Arial" pitchFamily="34" charset="0"/>
                </a:rPr>
                <a:t>1</a:t>
              </a:r>
            </a:p>
            <a:p>
              <a:pPr marL="231775" indent="-231775" defTabSz="457200">
                <a:buFont typeface="Arial" pitchFamily="34" charset="0"/>
                <a:buChar char="•"/>
                <a:defRPr/>
              </a:pPr>
              <a:r>
                <a:rPr lang="en-US" sz="1000" dirty="0">
                  <a:solidFill>
                    <a:srgbClr val="FFFFFF"/>
                  </a:solidFill>
                  <a:ea typeface="Tahoma" pitchFamily="34" charset="0"/>
                  <a:cs typeface="Arial" pitchFamily="34" charset="0"/>
                </a:rPr>
                <a:t>61% Norway</a:t>
              </a:r>
              <a:r>
                <a:rPr lang="en-US" sz="1000" baseline="30000" dirty="0">
                  <a:solidFill>
                    <a:srgbClr val="FFFFFF"/>
                  </a:solidFill>
                  <a:ea typeface="Tahoma" pitchFamily="34" charset="0"/>
                  <a:cs typeface="Arial" pitchFamily="34" charset="0"/>
                </a:rPr>
                <a:t>2</a:t>
              </a:r>
              <a:r>
                <a:rPr lang="en-US" sz="1000" dirty="0">
                  <a:solidFill>
                    <a:srgbClr val="FFFFFF"/>
                  </a:solidFill>
                  <a:ea typeface="Tahoma" pitchFamily="34" charset="0"/>
                  <a:cs typeface="Arial" pitchFamily="34" charset="0"/>
                </a:rPr>
                <a:t> </a:t>
              </a:r>
            </a:p>
            <a:p>
              <a:pPr marL="231775" indent="-231775" algn="l" defTabSz="457200" fontAlgn="auto">
                <a:spcBef>
                  <a:spcPts val="0"/>
                </a:spcBef>
                <a:spcAft>
                  <a:spcPts val="0"/>
                </a:spcAft>
                <a:buFont typeface="Arial" pitchFamily="34" charset="0"/>
                <a:buChar char="•"/>
                <a:defRPr/>
              </a:pPr>
              <a:r>
                <a:rPr lang="en-US" sz="1000" b="0" dirty="0" smtClean="0">
                  <a:solidFill>
                    <a:srgbClr val="FFFFFF"/>
                  </a:solidFill>
                  <a:ea typeface="Tahoma" pitchFamily="34" charset="0"/>
                  <a:cs typeface="Arial" pitchFamily="34" charset="0"/>
                </a:rPr>
                <a:t>55% Poland</a:t>
              </a:r>
              <a:r>
                <a:rPr lang="en-US" sz="1000" baseline="30000" dirty="0" smtClean="0">
                  <a:solidFill>
                    <a:srgbClr val="FFFFFF"/>
                  </a:solidFill>
                  <a:ea typeface="Tahoma" pitchFamily="34" charset="0"/>
                  <a:cs typeface="Arial" pitchFamily="34" charset="0"/>
                </a:rPr>
                <a:t>3</a:t>
              </a:r>
              <a:endParaRPr lang="en-US" sz="1000" b="0" dirty="0" smtClean="0">
                <a:solidFill>
                  <a:srgbClr val="FFFFFF"/>
                </a:solidFill>
                <a:ea typeface="Tahoma" pitchFamily="34" charset="0"/>
                <a:cs typeface="Arial" pitchFamily="34" charset="0"/>
              </a:endParaRPr>
            </a:p>
            <a:p>
              <a:pPr marL="231775" indent="-231775" algn="l" defTabSz="457200" fontAlgn="auto">
                <a:spcBef>
                  <a:spcPts val="0"/>
                </a:spcBef>
                <a:spcAft>
                  <a:spcPts val="0"/>
                </a:spcAft>
                <a:buFont typeface="Arial" pitchFamily="34" charset="0"/>
                <a:buChar char="•"/>
                <a:defRPr/>
              </a:pPr>
              <a:r>
                <a:rPr lang="en-US" sz="1000" b="0" dirty="0" smtClean="0">
                  <a:solidFill>
                    <a:srgbClr val="FFFFFF"/>
                  </a:solidFill>
                  <a:ea typeface="Tahoma" pitchFamily="34" charset="0"/>
                  <a:cs typeface="Arial" pitchFamily="34" charset="0"/>
                </a:rPr>
                <a:t>69% North America (shown)</a:t>
              </a:r>
              <a:r>
                <a:rPr lang="en-US" sz="1000" baseline="30000" dirty="0" smtClean="0">
                  <a:solidFill>
                    <a:srgbClr val="FFFFFF"/>
                  </a:solidFill>
                  <a:ea typeface="Tahoma" pitchFamily="34" charset="0"/>
                  <a:cs typeface="Arial" pitchFamily="34" charset="0"/>
                </a:rPr>
                <a:t>3</a:t>
              </a:r>
              <a:endParaRPr lang="en-US" sz="1000" b="0" dirty="0" smtClean="0">
                <a:solidFill>
                  <a:srgbClr val="FFFFFF"/>
                </a:solidFill>
                <a:ea typeface="Tahoma" pitchFamily="34" charset="0"/>
                <a:cs typeface="Arial" pitchFamily="34" charset="0"/>
              </a:endParaRPr>
            </a:p>
            <a:p>
              <a:pPr marL="231775" indent="-231775" algn="l" defTabSz="457200" fontAlgn="auto">
                <a:spcBef>
                  <a:spcPts val="0"/>
                </a:spcBef>
                <a:spcAft>
                  <a:spcPts val="0"/>
                </a:spcAft>
                <a:defRPr/>
              </a:pPr>
              <a:endParaRPr lang="en-US" sz="1100" b="0" dirty="0" smtClean="0">
                <a:solidFill>
                  <a:srgbClr val="FFFFFF"/>
                </a:solidFill>
                <a:ea typeface="Tahoma" pitchFamily="34" charset="0"/>
                <a:cs typeface="Arial" pitchFamily="34" charset="0"/>
              </a:endParaRPr>
            </a:p>
          </p:txBody>
        </p:sp>
        <p:sp>
          <p:nvSpPr>
            <p:cNvPr id="24" name="Text Box 1027"/>
            <p:cNvSpPr txBox="1">
              <a:spLocks noChangeArrowheads="1"/>
            </p:cNvSpPr>
            <p:nvPr/>
          </p:nvSpPr>
          <p:spPr bwMode="auto">
            <a:xfrm rot="16200000">
              <a:off x="2327840" y="3968588"/>
              <a:ext cx="3819431" cy="261610"/>
            </a:xfrm>
            <a:prstGeom prst="rect">
              <a:avLst/>
            </a:prstGeom>
            <a:noFill/>
            <a:ln w="28575">
              <a:noFill/>
              <a:miter lim="800000"/>
              <a:headEnd type="none" w="sm" len="sm"/>
              <a:tailEnd type="none" w="lg" len="med"/>
            </a:ln>
            <a:effectLst/>
          </p:spPr>
          <p:txBody>
            <a:bodyPr wrap="square">
              <a:spAutoFit/>
            </a:bodyPr>
            <a:lstStyle/>
            <a:p>
              <a:pPr algn="ctr" eaLnBrk="0" hangingPunct="0">
                <a:defRPr/>
              </a:pPr>
              <a:r>
                <a:rPr lang="en-US" sz="1100" kern="0" dirty="0" smtClean="0">
                  <a:solidFill>
                    <a:srgbClr val="FFFFFF"/>
                  </a:solidFill>
                  <a:latin typeface="Arial" pitchFamily="34" charset="0"/>
                  <a:ea typeface="Tahoma" pitchFamily="34" charset="0"/>
                  <a:cs typeface="Arial" pitchFamily="34" charset="0"/>
                </a:rPr>
                <a:t>Cumulative incidence of breast cancer (%)</a:t>
              </a:r>
              <a:endParaRPr lang="en-US" sz="1100" kern="0" dirty="0">
                <a:solidFill>
                  <a:srgbClr val="FFFFFF"/>
                </a:solidFill>
                <a:latin typeface="Arial" pitchFamily="34" charset="0"/>
                <a:ea typeface="Tahoma" pitchFamily="34" charset="0"/>
                <a:cs typeface="Arial" pitchFamily="34" charset="0"/>
              </a:endParaRPr>
            </a:p>
          </p:txBody>
        </p:sp>
      </p:grpSp>
    </p:spTree>
    <p:extLst>
      <p:ext uri="{BB962C8B-B14F-4D97-AF65-F5344CB8AC3E}">
        <p14:creationId xmlns:p14="http://schemas.microsoft.com/office/powerpoint/2010/main" val="798256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p:cNvGrpSpPr/>
          <p:nvPr/>
        </p:nvGrpSpPr>
        <p:grpSpPr>
          <a:xfrm>
            <a:off x="4262438" y="223837"/>
            <a:ext cx="5184775" cy="6557963"/>
            <a:chOff x="4262438" y="104775"/>
            <a:chExt cx="5184775" cy="6557963"/>
          </a:xfrm>
        </p:grpSpPr>
        <p:grpSp>
          <p:nvGrpSpPr>
            <p:cNvPr id="16" name="Group 15"/>
            <p:cNvGrpSpPr/>
            <p:nvPr/>
          </p:nvGrpSpPr>
          <p:grpSpPr>
            <a:xfrm>
              <a:off x="4262438" y="104775"/>
              <a:ext cx="5184775" cy="6557963"/>
              <a:chOff x="4262438" y="104775"/>
              <a:chExt cx="5184775" cy="6557963"/>
            </a:xfrm>
          </p:grpSpPr>
          <p:grpSp>
            <p:nvGrpSpPr>
              <p:cNvPr id="14" name="Group 13"/>
              <p:cNvGrpSpPr/>
              <p:nvPr/>
            </p:nvGrpSpPr>
            <p:grpSpPr>
              <a:xfrm>
                <a:off x="4262438" y="104775"/>
                <a:ext cx="5184775" cy="6557963"/>
                <a:chOff x="4262438" y="104775"/>
                <a:chExt cx="5184775" cy="6557963"/>
              </a:xfrm>
            </p:grpSpPr>
            <p:grpSp>
              <p:nvGrpSpPr>
                <p:cNvPr id="2" name="Group 11"/>
                <p:cNvGrpSpPr>
                  <a:grpSpLocks/>
                </p:cNvGrpSpPr>
                <p:nvPr/>
              </p:nvGrpSpPr>
              <p:grpSpPr bwMode="auto">
                <a:xfrm>
                  <a:off x="4262438" y="104775"/>
                  <a:ext cx="5184775" cy="6557963"/>
                  <a:chOff x="2685" y="66"/>
                  <a:chExt cx="3266" cy="4131"/>
                </a:xfrm>
              </p:grpSpPr>
              <p:grpSp>
                <p:nvGrpSpPr>
                  <p:cNvPr id="3" name="Group 9"/>
                  <p:cNvGrpSpPr>
                    <a:grpSpLocks/>
                  </p:cNvGrpSpPr>
                  <p:nvPr/>
                </p:nvGrpSpPr>
                <p:grpSpPr bwMode="auto">
                  <a:xfrm>
                    <a:off x="2685" y="66"/>
                    <a:ext cx="3266" cy="4131"/>
                    <a:chOff x="2703" y="165"/>
                    <a:chExt cx="3266" cy="4131"/>
                  </a:xfrm>
                </p:grpSpPr>
                <p:pic>
                  <p:nvPicPr>
                    <p:cNvPr id="581638"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03" y="250"/>
                      <a:ext cx="3266" cy="4046"/>
                    </a:xfrm>
                    <a:prstGeom prst="rect">
                      <a:avLst/>
                    </a:prstGeom>
                    <a:noFill/>
                    <a:ln w="12700">
                      <a:noFill/>
                      <a:miter lim="800000"/>
                      <a:headEnd type="none" w="sm" len="sm"/>
                      <a:tailEnd type="none" w="sm" len="sm"/>
                    </a:ln>
                    <a:effectLst/>
                  </p:spPr>
                </p:pic>
                <p:sp>
                  <p:nvSpPr>
                    <p:cNvPr id="581639" name="Rectangle 7"/>
                    <p:cNvSpPr>
                      <a:spLocks noChangeArrowheads="1"/>
                    </p:cNvSpPr>
                    <p:nvPr/>
                  </p:nvSpPr>
                  <p:spPr bwMode="auto">
                    <a:xfrm>
                      <a:off x="4471" y="165"/>
                      <a:ext cx="740" cy="640"/>
                    </a:xfrm>
                    <a:prstGeom prst="rect">
                      <a:avLst/>
                    </a:prstGeom>
                    <a:solidFill>
                      <a:schemeClr val="bg2"/>
                    </a:solidFill>
                    <a:ln w="28575">
                      <a:noFill/>
                      <a:miter lim="800000"/>
                      <a:headEnd/>
                      <a:tailEnd/>
                    </a:ln>
                    <a:effectLst/>
                  </p:spPr>
                  <p:txBody>
                    <a:bodyPr wrap="none" anchor="ctr"/>
                    <a:lstStyle/>
                    <a:p>
                      <a:pPr algn="ctr" eaLnBrk="0" fontAlgn="base" hangingPunct="0">
                        <a:spcBef>
                          <a:spcPct val="0"/>
                        </a:spcBef>
                        <a:spcAft>
                          <a:spcPct val="0"/>
                        </a:spcAft>
                      </a:pPr>
                      <a:endParaRPr lang="en-US" sz="4000" i="1">
                        <a:solidFill>
                          <a:srgbClr val="FFFFFF"/>
                        </a:solidFill>
                        <a:effectLst>
                          <a:outerShdw blurRad="38100" dist="38100" dir="2700000" algn="tl">
                            <a:srgbClr val="000000">
                              <a:alpha val="43137"/>
                            </a:srgbClr>
                          </a:outerShdw>
                        </a:effectLst>
                        <a:latin typeface="Times New Roman" charset="0"/>
                      </a:endParaRPr>
                    </a:p>
                  </p:txBody>
                </p:sp>
              </p:grpSp>
              <p:sp>
                <p:nvSpPr>
                  <p:cNvPr id="581642" name="Rectangle 10"/>
                  <p:cNvSpPr>
                    <a:spLocks noChangeArrowheads="1"/>
                  </p:cNvSpPr>
                  <p:nvPr/>
                </p:nvSpPr>
                <p:spPr bwMode="auto">
                  <a:xfrm>
                    <a:off x="4562" y="3136"/>
                    <a:ext cx="640" cy="375"/>
                  </a:xfrm>
                  <a:prstGeom prst="rect">
                    <a:avLst/>
                  </a:prstGeom>
                  <a:solidFill>
                    <a:schemeClr val="bg2"/>
                  </a:solidFill>
                  <a:ln w="28575">
                    <a:noFill/>
                    <a:miter lim="800000"/>
                    <a:headEnd/>
                    <a:tailEnd/>
                  </a:ln>
                  <a:effectLst/>
                </p:spPr>
                <p:txBody>
                  <a:bodyPr wrap="none" anchor="ctr"/>
                  <a:lstStyle/>
                  <a:p>
                    <a:pPr algn="ctr" eaLnBrk="0" fontAlgn="base" hangingPunct="0">
                      <a:spcBef>
                        <a:spcPct val="0"/>
                      </a:spcBef>
                      <a:spcAft>
                        <a:spcPct val="0"/>
                      </a:spcAft>
                    </a:pPr>
                    <a:endParaRPr lang="en-US" sz="4000" i="1">
                      <a:solidFill>
                        <a:srgbClr val="FFFFFF"/>
                      </a:solidFill>
                      <a:effectLst>
                        <a:outerShdw blurRad="38100" dist="38100" dir="2700000" algn="tl">
                          <a:srgbClr val="000000">
                            <a:alpha val="43137"/>
                          </a:srgbClr>
                        </a:outerShdw>
                      </a:effectLst>
                      <a:latin typeface="Times New Roman" charset="0"/>
                    </a:endParaRPr>
                  </a:p>
                </p:txBody>
              </p:sp>
            </p:grpSp>
            <p:sp>
              <p:nvSpPr>
                <p:cNvPr id="581645" name="Text Box 13"/>
                <p:cNvSpPr txBox="1">
                  <a:spLocks noChangeArrowheads="1"/>
                </p:cNvSpPr>
                <p:nvPr/>
              </p:nvSpPr>
              <p:spPr bwMode="auto">
                <a:xfrm>
                  <a:off x="7360396" y="4937125"/>
                  <a:ext cx="633508" cy="307777"/>
                </a:xfrm>
                <a:prstGeom prst="rect">
                  <a:avLst/>
                </a:prstGeom>
                <a:noFill/>
                <a:ln w="28575">
                  <a:noFill/>
                  <a:miter lim="800000"/>
                  <a:headEnd/>
                  <a:tailEnd/>
                </a:ln>
                <a:effectLst/>
              </p:spPr>
              <p:txBody>
                <a:bodyPr wrap="none">
                  <a:spAutoFit/>
                </a:bodyPr>
                <a:lstStyle/>
                <a:p>
                  <a:pPr algn="ctr" eaLnBrk="0" fontAlgn="base" hangingPunct="0">
                    <a:spcBef>
                      <a:spcPct val="0"/>
                    </a:spcBef>
                    <a:spcAft>
                      <a:spcPct val="0"/>
                    </a:spcAft>
                  </a:pPr>
                  <a:r>
                    <a:rPr lang="en-US" sz="1400" b="1" dirty="0">
                      <a:solidFill>
                        <a:srgbClr val="000000"/>
                      </a:solidFill>
                      <a:latin typeface="Arial" charset="0"/>
                    </a:rPr>
                    <a:t>Br </a:t>
                  </a:r>
                  <a:r>
                    <a:rPr lang="en-US" sz="1400" b="1" dirty="0" smtClean="0">
                      <a:solidFill>
                        <a:srgbClr val="000000"/>
                      </a:solidFill>
                      <a:latin typeface="Arial" charset="0"/>
                    </a:rPr>
                    <a:t>39</a:t>
                  </a:r>
                </a:p>
              </p:txBody>
            </p:sp>
            <p:sp>
              <p:nvSpPr>
                <p:cNvPr id="11" name="TextBox 10"/>
                <p:cNvSpPr txBox="1"/>
                <p:nvPr/>
              </p:nvSpPr>
              <p:spPr>
                <a:xfrm>
                  <a:off x="6400800" y="3443514"/>
                  <a:ext cx="487313" cy="523220"/>
                </a:xfrm>
                <a:prstGeom prst="rect">
                  <a:avLst/>
                </a:prstGeom>
                <a:solidFill>
                  <a:schemeClr val="bg2"/>
                </a:solidFill>
              </p:spPr>
              <p:txBody>
                <a:bodyPr wrap="none" lIns="0" rIns="0" rtlCol="0">
                  <a:spAutoFit/>
                </a:bodyPr>
                <a:lstStyle/>
                <a:p>
                  <a:pPr algn="ctr"/>
                  <a:r>
                    <a:rPr lang="en-US" sz="1400" b="1" dirty="0" smtClean="0">
                      <a:solidFill>
                        <a:srgbClr val="000000"/>
                      </a:solidFill>
                      <a:latin typeface="Arial" pitchFamily="34" charset="0"/>
                      <a:cs typeface="Arial" pitchFamily="34" charset="0"/>
                    </a:rPr>
                    <a:t>Br 49</a:t>
                  </a:r>
                </a:p>
                <a:p>
                  <a:pPr algn="ctr"/>
                  <a:r>
                    <a:rPr lang="en-US" sz="1400" b="1" dirty="0" err="1" smtClean="0">
                      <a:solidFill>
                        <a:srgbClr val="000000"/>
                      </a:solidFill>
                      <a:latin typeface="Arial" pitchFamily="34" charset="0"/>
                      <a:cs typeface="Arial" pitchFamily="34" charset="0"/>
                    </a:rPr>
                    <a:t>Ov</a:t>
                  </a:r>
                  <a:r>
                    <a:rPr lang="en-US" sz="1400" b="1" dirty="0" smtClean="0">
                      <a:solidFill>
                        <a:srgbClr val="000000"/>
                      </a:solidFill>
                      <a:latin typeface="Arial" pitchFamily="34" charset="0"/>
                      <a:cs typeface="Arial" pitchFamily="34" charset="0"/>
                    </a:rPr>
                    <a:t> 56</a:t>
                  </a:r>
                  <a:endParaRPr lang="en-US" sz="1400" b="1" dirty="0">
                    <a:solidFill>
                      <a:srgbClr val="000000"/>
                    </a:solidFill>
                    <a:latin typeface="Arial" pitchFamily="34" charset="0"/>
                    <a:cs typeface="Arial" pitchFamily="34" charset="0"/>
                  </a:endParaRPr>
                </a:p>
              </p:txBody>
            </p:sp>
            <p:sp>
              <p:nvSpPr>
                <p:cNvPr id="12" name="TextBox 11"/>
                <p:cNvSpPr txBox="1"/>
                <p:nvPr/>
              </p:nvSpPr>
              <p:spPr>
                <a:xfrm>
                  <a:off x="7482114" y="3443514"/>
                  <a:ext cx="487313" cy="307777"/>
                </a:xfrm>
                <a:prstGeom prst="rect">
                  <a:avLst/>
                </a:prstGeom>
                <a:solidFill>
                  <a:schemeClr val="bg2"/>
                </a:solidFill>
              </p:spPr>
              <p:txBody>
                <a:bodyPr wrap="none" lIns="0" rIns="0" rtlCol="0">
                  <a:spAutoFit/>
                </a:bodyPr>
                <a:lstStyle/>
                <a:p>
                  <a:pPr algn="ctr"/>
                  <a:r>
                    <a:rPr lang="en-US" sz="1400" b="1" dirty="0" err="1" smtClean="0">
                      <a:solidFill>
                        <a:srgbClr val="000000"/>
                      </a:solidFill>
                      <a:latin typeface="Arial" pitchFamily="34" charset="0"/>
                      <a:cs typeface="Arial" pitchFamily="34" charset="0"/>
                    </a:rPr>
                    <a:t>Ov</a:t>
                  </a:r>
                  <a:r>
                    <a:rPr lang="en-US" sz="1400" b="1" dirty="0" smtClean="0">
                      <a:solidFill>
                        <a:srgbClr val="000000"/>
                      </a:solidFill>
                      <a:latin typeface="Arial" pitchFamily="34" charset="0"/>
                      <a:cs typeface="Arial" pitchFamily="34" charset="0"/>
                    </a:rPr>
                    <a:t> 60</a:t>
                  </a:r>
                  <a:endParaRPr lang="en-US" sz="1400" b="1" dirty="0">
                    <a:solidFill>
                      <a:srgbClr val="000000"/>
                    </a:solidFill>
                    <a:latin typeface="Arial" pitchFamily="34" charset="0"/>
                    <a:cs typeface="Arial" pitchFamily="34" charset="0"/>
                  </a:endParaRPr>
                </a:p>
              </p:txBody>
            </p:sp>
            <p:sp>
              <p:nvSpPr>
                <p:cNvPr id="13" name="TextBox 12"/>
                <p:cNvSpPr txBox="1"/>
                <p:nvPr/>
              </p:nvSpPr>
              <p:spPr>
                <a:xfrm>
                  <a:off x="8049274" y="3443514"/>
                  <a:ext cx="448841" cy="307777"/>
                </a:xfrm>
                <a:prstGeom prst="rect">
                  <a:avLst/>
                </a:prstGeom>
                <a:solidFill>
                  <a:schemeClr val="bg2"/>
                </a:solidFill>
              </p:spPr>
              <p:txBody>
                <a:bodyPr wrap="none" lIns="0" rIns="0" rtlCol="0">
                  <a:spAutoFit/>
                </a:bodyPr>
                <a:lstStyle/>
                <a:p>
                  <a:pPr algn="ctr"/>
                  <a:r>
                    <a:rPr lang="en-US" sz="1400" b="1" dirty="0" smtClean="0">
                      <a:solidFill>
                        <a:srgbClr val="000000"/>
                      </a:solidFill>
                      <a:latin typeface="Arial" pitchFamily="34" charset="0"/>
                      <a:cs typeface="Arial" pitchFamily="34" charset="0"/>
                    </a:rPr>
                    <a:t>Br 42</a:t>
                  </a:r>
                  <a:endParaRPr lang="en-US" sz="1400" b="1" dirty="0">
                    <a:solidFill>
                      <a:srgbClr val="000000"/>
                    </a:solidFill>
                    <a:latin typeface="Arial" pitchFamily="34" charset="0"/>
                    <a:cs typeface="Arial" pitchFamily="34" charset="0"/>
                  </a:endParaRPr>
                </a:p>
              </p:txBody>
            </p:sp>
          </p:grpSp>
          <p:sp>
            <p:nvSpPr>
              <p:cNvPr id="15" name="TextBox 14"/>
              <p:cNvSpPr txBox="1"/>
              <p:nvPr/>
            </p:nvSpPr>
            <p:spPr>
              <a:xfrm>
                <a:off x="5843656" y="1890486"/>
                <a:ext cx="557144" cy="307777"/>
              </a:xfrm>
              <a:prstGeom prst="rect">
                <a:avLst/>
              </a:prstGeom>
              <a:solidFill>
                <a:schemeClr val="bg2"/>
              </a:solidFill>
            </p:spPr>
            <p:txBody>
              <a:bodyPr wrap="square" lIns="0" rIns="0" rtlCol="0">
                <a:spAutoFit/>
              </a:bodyPr>
              <a:lstStyle/>
              <a:p>
                <a:r>
                  <a:rPr lang="en-US" sz="1400" b="1" dirty="0" smtClean="0">
                    <a:solidFill>
                      <a:srgbClr val="000000"/>
                    </a:solidFill>
                    <a:latin typeface="Arial" pitchFamily="34" charset="0"/>
                    <a:cs typeface="Arial" pitchFamily="34" charset="0"/>
                  </a:rPr>
                  <a:t> Br 43</a:t>
                </a:r>
                <a:endParaRPr lang="en-US" sz="1400" b="1" dirty="0">
                  <a:solidFill>
                    <a:srgbClr val="000000"/>
                  </a:solidFill>
                  <a:latin typeface="Arial" pitchFamily="34" charset="0"/>
                  <a:cs typeface="Arial" pitchFamily="34" charset="0"/>
                </a:endParaRPr>
              </a:p>
            </p:txBody>
          </p:sp>
        </p:grpSp>
        <p:sp>
          <p:nvSpPr>
            <p:cNvPr id="17" name="TextBox 16"/>
            <p:cNvSpPr txBox="1"/>
            <p:nvPr/>
          </p:nvSpPr>
          <p:spPr>
            <a:xfrm>
              <a:off x="6462486" y="1676400"/>
              <a:ext cx="1447800" cy="461665"/>
            </a:xfrm>
            <a:prstGeom prst="rect">
              <a:avLst/>
            </a:prstGeom>
            <a:solidFill>
              <a:schemeClr val="bg2"/>
            </a:solidFill>
          </p:spPr>
          <p:txBody>
            <a:bodyPr wrap="square" lIns="0" rIns="0" rtlCol="0">
              <a:spAutoFit/>
            </a:bodyPr>
            <a:lstStyle/>
            <a:p>
              <a:pPr algn="ctr"/>
              <a:r>
                <a:rPr lang="en-US" sz="1200" b="1" i="1" dirty="0" smtClean="0">
                  <a:solidFill>
                    <a:srgbClr val="000000"/>
                  </a:solidFill>
                  <a:latin typeface="Arial" pitchFamily="34" charset="0"/>
                  <a:cs typeface="Arial" pitchFamily="34" charset="0"/>
                </a:rPr>
                <a:t>“female cancers”</a:t>
              </a:r>
            </a:p>
            <a:p>
              <a:pPr algn="ctr"/>
              <a:endParaRPr lang="en-US" sz="1200" b="1" i="1" dirty="0">
                <a:solidFill>
                  <a:srgbClr val="000000"/>
                </a:solidFill>
                <a:latin typeface="Arial" pitchFamily="34" charset="0"/>
                <a:cs typeface="Arial" pitchFamily="34" charset="0"/>
              </a:endParaRPr>
            </a:p>
          </p:txBody>
        </p:sp>
      </p:grpSp>
      <p:sp>
        <p:nvSpPr>
          <p:cNvPr id="581647" name="Rectangle 15"/>
          <p:cNvSpPr>
            <a:spLocks noChangeArrowheads="1"/>
          </p:cNvSpPr>
          <p:nvPr/>
        </p:nvSpPr>
        <p:spPr bwMode="auto">
          <a:xfrm>
            <a:off x="228600" y="6482513"/>
            <a:ext cx="5867400" cy="375487"/>
          </a:xfrm>
          <a:prstGeom prst="rect">
            <a:avLst/>
          </a:prstGeom>
          <a:noFill/>
          <a:ln w="9525">
            <a:noFill/>
            <a:miter lim="800000"/>
            <a:headEnd/>
            <a:tailEnd/>
          </a:ln>
          <a:effectLst/>
        </p:spPr>
        <p:txBody>
          <a:bodyPr>
            <a:spAutoFit/>
          </a:bodyPr>
          <a:lstStyle/>
          <a:p>
            <a:pPr marL="228600" indent="-228600" eaLnBrk="0" fontAlgn="base" hangingPunct="0">
              <a:lnSpc>
                <a:spcPct val="90000"/>
              </a:lnSpc>
              <a:spcBef>
                <a:spcPct val="50000"/>
              </a:spcBef>
              <a:spcAft>
                <a:spcPct val="0"/>
              </a:spcAft>
            </a:pPr>
            <a:r>
              <a:rPr lang="en-US" sz="800" i="1" dirty="0">
                <a:solidFill>
                  <a:srgbClr val="000066"/>
                </a:solidFill>
              </a:rPr>
              <a:t>BRCA1</a:t>
            </a:r>
            <a:r>
              <a:rPr lang="en-US" sz="800" dirty="0">
                <a:solidFill>
                  <a:srgbClr val="000066"/>
                </a:solidFill>
              </a:rPr>
              <a:t> family of Ashkenazi Jewish descent, modified from:</a:t>
            </a:r>
          </a:p>
          <a:p>
            <a:pPr marL="228600" indent="-228600" eaLnBrk="0" fontAlgn="base" hangingPunct="0">
              <a:lnSpc>
                <a:spcPct val="90000"/>
              </a:lnSpc>
              <a:spcBef>
                <a:spcPct val="50000"/>
              </a:spcBef>
              <a:spcAft>
                <a:spcPct val="0"/>
              </a:spcAft>
              <a:buClr>
                <a:srgbClr val="FF0000"/>
              </a:buClr>
              <a:buFontTx/>
              <a:buChar char="•"/>
            </a:pPr>
            <a:r>
              <a:rPr lang="en-US" sz="800" dirty="0">
                <a:solidFill>
                  <a:srgbClr val="000066"/>
                </a:solidFill>
              </a:rPr>
              <a:t>Liede et al. J </a:t>
            </a:r>
            <a:r>
              <a:rPr lang="en-US" sz="800" dirty="0" err="1">
                <a:solidFill>
                  <a:srgbClr val="000066"/>
                </a:solidFill>
              </a:rPr>
              <a:t>Clin</a:t>
            </a:r>
            <a:r>
              <a:rPr lang="en-US" sz="800" dirty="0">
                <a:solidFill>
                  <a:srgbClr val="000066"/>
                </a:solidFill>
              </a:rPr>
              <a:t> </a:t>
            </a:r>
            <a:r>
              <a:rPr lang="en-US" sz="800" dirty="0" err="1">
                <a:solidFill>
                  <a:srgbClr val="000066"/>
                </a:solidFill>
              </a:rPr>
              <a:t>Oncol</a:t>
            </a:r>
            <a:r>
              <a:rPr lang="en-US" sz="800" dirty="0">
                <a:solidFill>
                  <a:srgbClr val="000066"/>
                </a:solidFill>
              </a:rPr>
              <a:t> 2002 20(6):1570-1577</a:t>
            </a:r>
          </a:p>
        </p:txBody>
      </p:sp>
      <p:sp>
        <p:nvSpPr>
          <p:cNvPr id="22" name="Text Box 13"/>
          <p:cNvSpPr txBox="1">
            <a:spLocks noChangeArrowheads="1"/>
          </p:cNvSpPr>
          <p:nvPr/>
        </p:nvSpPr>
        <p:spPr bwMode="auto">
          <a:xfrm>
            <a:off x="7788778" y="4796181"/>
            <a:ext cx="520992" cy="307777"/>
          </a:xfrm>
          <a:prstGeom prst="rect">
            <a:avLst/>
          </a:prstGeom>
          <a:solidFill>
            <a:schemeClr val="tx2">
              <a:lumMod val="75000"/>
            </a:schemeClr>
          </a:solidFill>
          <a:ln w="28575">
            <a:noFill/>
            <a:miter lim="800000"/>
            <a:headEnd/>
            <a:tailEnd/>
          </a:ln>
          <a:effectLst/>
        </p:spPr>
        <p:txBody>
          <a:bodyPr wrap="square">
            <a:spAutoFit/>
          </a:bodyPr>
          <a:lstStyle/>
          <a:p>
            <a:pPr algn="ctr" eaLnBrk="0" fontAlgn="base" hangingPunct="0">
              <a:spcBef>
                <a:spcPct val="0"/>
              </a:spcBef>
              <a:spcAft>
                <a:spcPct val="0"/>
              </a:spcAft>
            </a:pPr>
            <a:endParaRPr lang="en-US" sz="1400" b="1" dirty="0">
              <a:solidFill>
                <a:srgbClr val="000000"/>
              </a:solidFill>
              <a:latin typeface="Arial" charset="0"/>
            </a:endParaRPr>
          </a:p>
        </p:txBody>
      </p:sp>
      <p:cxnSp>
        <p:nvCxnSpPr>
          <p:cNvPr id="5" name="Straight Arrow Connector 4"/>
          <p:cNvCxnSpPr/>
          <p:nvPr/>
        </p:nvCxnSpPr>
        <p:spPr bwMode="auto">
          <a:xfrm flipH="1" flipV="1">
            <a:off x="6553200" y="4876800"/>
            <a:ext cx="334913" cy="333275"/>
          </a:xfrm>
          <a:prstGeom prst="straightConnector1">
            <a:avLst/>
          </a:prstGeom>
          <a:solidFill>
            <a:schemeClr val="accent1"/>
          </a:solidFill>
          <a:ln w="76200" cap="flat" cmpd="sng" algn="ctr">
            <a:solidFill>
              <a:schemeClr val="accent1"/>
            </a:solidFill>
            <a:prstDash val="solid"/>
            <a:round/>
            <a:headEnd type="none" w="med" len="med"/>
            <a:tailEnd type="triangle" w="med" len="med"/>
          </a:ln>
          <a:effectLst>
            <a:outerShdw blurRad="50800" dist="38100" dir="2700000" algn="tl" rotWithShape="0">
              <a:prstClr val="black">
                <a:alpha val="40000"/>
              </a:prstClr>
            </a:outerShdw>
          </a:effectLst>
        </p:spPr>
      </p:cxnSp>
      <p:sp>
        <p:nvSpPr>
          <p:cNvPr id="32" name="Rectangle 3"/>
          <p:cNvSpPr txBox="1">
            <a:spLocks noChangeArrowheads="1"/>
          </p:cNvSpPr>
          <p:nvPr/>
        </p:nvSpPr>
        <p:spPr>
          <a:xfrm>
            <a:off x="352654" y="1359798"/>
            <a:ext cx="4297360" cy="1361630"/>
          </a:xfrm>
          <a:prstGeom prst="rect">
            <a:avLst/>
          </a:prstGeom>
        </p:spPr>
        <p:txBody>
          <a:bodyPr>
            <a:noAutofit/>
          </a:bodyPr>
          <a:lstStyle/>
          <a:p>
            <a:pPr fontAlgn="base">
              <a:spcBef>
                <a:spcPts val="600"/>
              </a:spcBef>
              <a:spcAft>
                <a:spcPts val="600"/>
              </a:spcAft>
              <a:buClr>
                <a:srgbClr val="E25326"/>
              </a:buClr>
              <a:defRPr/>
            </a:pPr>
            <a:r>
              <a:rPr lang="en-US" sz="1400" kern="0" dirty="0" smtClean="0">
                <a:solidFill>
                  <a:srgbClr val="002060"/>
                </a:solidFill>
                <a:ea typeface="Tahoma" pitchFamily="34" charset="0"/>
                <a:cs typeface="Tahoma" pitchFamily="34" charset="0"/>
              </a:rPr>
              <a:t>Begins with </a:t>
            </a:r>
            <a:r>
              <a:rPr lang="en-US" sz="1400" b="1" kern="0" dirty="0" smtClean="0">
                <a:solidFill>
                  <a:srgbClr val="002060"/>
                </a:solidFill>
                <a:ea typeface="Tahoma" pitchFamily="34" charset="0"/>
                <a:cs typeface="Tahoma" pitchFamily="34" charset="0"/>
              </a:rPr>
              <a:t>genetic testing of affected family member </a:t>
            </a:r>
            <a:r>
              <a:rPr lang="en-US" sz="1400" kern="0" dirty="0" smtClean="0">
                <a:solidFill>
                  <a:srgbClr val="002060"/>
                </a:solidFill>
                <a:ea typeface="Tahoma" pitchFamily="34" charset="0"/>
                <a:cs typeface="Tahoma" pitchFamily="34" charset="0"/>
              </a:rPr>
              <a:t>who comes forward or is referred for familial cancer risk evaluation/genetic counseling </a:t>
            </a:r>
          </a:p>
          <a:p>
            <a:pPr marL="227013" indent="-227013" fontAlgn="base">
              <a:spcBef>
                <a:spcPts val="600"/>
              </a:spcBef>
              <a:spcAft>
                <a:spcPts val="600"/>
              </a:spcAft>
              <a:buClr>
                <a:srgbClr val="E25326"/>
              </a:buClr>
              <a:buFont typeface="Arial" pitchFamily="34" charset="0"/>
              <a:buChar char="•"/>
              <a:defRPr/>
            </a:pPr>
            <a:r>
              <a:rPr lang="en-US" sz="1200" kern="0" dirty="0" smtClean="0">
                <a:solidFill>
                  <a:srgbClr val="002060"/>
                </a:solidFill>
                <a:ea typeface="Tahoma" pitchFamily="34" charset="0"/>
                <a:cs typeface="Tahoma" pitchFamily="34" charset="0"/>
              </a:rPr>
              <a:t>Exception: individuals from ethnic groups with higher prevalence, e.g., Ashkenazi Jewish</a:t>
            </a:r>
            <a:endParaRPr lang="en-US" sz="1400" kern="0" dirty="0" smtClean="0">
              <a:solidFill>
                <a:srgbClr val="002060"/>
              </a:solidFill>
              <a:ea typeface="Tahoma" pitchFamily="34" charset="0"/>
              <a:cs typeface="Tahoma" pitchFamily="34" charset="0"/>
            </a:endParaRPr>
          </a:p>
          <a:p>
            <a:pPr marL="227013" indent="-227013" fontAlgn="base">
              <a:spcBef>
                <a:spcPts val="600"/>
              </a:spcBef>
              <a:spcAft>
                <a:spcPts val="600"/>
              </a:spcAft>
              <a:buClr>
                <a:srgbClr val="E25326"/>
              </a:buClr>
              <a:defRPr/>
            </a:pPr>
            <a:endParaRPr lang="en-US" sz="1400" kern="0" dirty="0" smtClean="0">
              <a:solidFill>
                <a:srgbClr val="002060"/>
              </a:solidFill>
              <a:ea typeface="Tahoma" pitchFamily="34" charset="0"/>
              <a:cs typeface="Tahoma" pitchFamily="34" charset="0"/>
            </a:endParaRPr>
          </a:p>
          <a:p>
            <a:pPr marL="227013" indent="-227013" fontAlgn="base">
              <a:spcBef>
                <a:spcPts val="600"/>
              </a:spcBef>
              <a:spcAft>
                <a:spcPts val="600"/>
              </a:spcAft>
              <a:buClr>
                <a:srgbClr val="E25326"/>
              </a:buClr>
              <a:buFont typeface="Arial" pitchFamily="34" charset="0"/>
              <a:buChar char="•"/>
              <a:defRPr/>
            </a:pPr>
            <a:endParaRPr lang="en-US" sz="1400" kern="0" dirty="0" smtClean="0">
              <a:solidFill>
                <a:srgbClr val="002060"/>
              </a:solidFill>
              <a:ea typeface="Tahoma" pitchFamily="34" charset="0"/>
              <a:cs typeface="Tahoma" pitchFamily="34" charset="0"/>
            </a:endParaRPr>
          </a:p>
        </p:txBody>
      </p:sp>
      <p:sp>
        <p:nvSpPr>
          <p:cNvPr id="33" name="Rectangle 3"/>
          <p:cNvSpPr txBox="1">
            <a:spLocks noChangeArrowheads="1"/>
          </p:cNvSpPr>
          <p:nvPr/>
        </p:nvSpPr>
        <p:spPr>
          <a:xfrm>
            <a:off x="464463" y="2769951"/>
            <a:ext cx="3824513" cy="3420392"/>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lIns="137160" tIns="137160" rIns="137160">
            <a:normAutofit fontScale="92500" lnSpcReduction="10000"/>
          </a:bodyPr>
          <a:lstStyle/>
          <a:p>
            <a:pPr marL="234950" indent="-234950" algn="ctr" fontAlgn="base">
              <a:spcBef>
                <a:spcPts val="600"/>
              </a:spcBef>
              <a:spcAft>
                <a:spcPct val="0"/>
              </a:spcAft>
              <a:defRPr/>
            </a:pPr>
            <a:r>
              <a:rPr lang="en-US" sz="1400" b="1" u="sng" kern="0" dirty="0" smtClean="0">
                <a:solidFill>
                  <a:srgbClr val="002060"/>
                </a:solidFill>
                <a:ea typeface="Tahoma" pitchFamily="34" charset="0"/>
                <a:cs typeface="Tahoma" pitchFamily="34" charset="0"/>
              </a:rPr>
              <a:t>Major Phenotypic Features</a:t>
            </a:r>
          </a:p>
          <a:p>
            <a:pPr marL="234950" indent="-234950" fontAlgn="base">
              <a:spcBef>
                <a:spcPts val="600"/>
              </a:spcBef>
              <a:spcAft>
                <a:spcPct val="0"/>
              </a:spcAft>
              <a:buClr>
                <a:srgbClr val="E25326"/>
              </a:buClr>
              <a:buFont typeface="Arial" pitchFamily="34" charset="0"/>
              <a:buChar char="•"/>
              <a:defRPr/>
            </a:pPr>
            <a:r>
              <a:rPr lang="en-US" sz="1200" b="1" kern="0" dirty="0" err="1" smtClean="0">
                <a:solidFill>
                  <a:srgbClr val="002060"/>
                </a:solidFill>
                <a:ea typeface="Tahoma" pitchFamily="34" charset="0"/>
                <a:cs typeface="Tahoma" pitchFamily="34" charset="0"/>
              </a:rPr>
              <a:t>Autosomal</a:t>
            </a:r>
            <a:r>
              <a:rPr lang="en-US" sz="1200" b="1" kern="0" dirty="0" smtClean="0">
                <a:solidFill>
                  <a:srgbClr val="002060"/>
                </a:solidFill>
                <a:ea typeface="Tahoma" pitchFamily="34" charset="0"/>
                <a:cs typeface="Tahoma" pitchFamily="34" charset="0"/>
              </a:rPr>
              <a:t> dominant inheritance pattern</a:t>
            </a:r>
          </a:p>
          <a:p>
            <a:pPr marL="234950" indent="-234950" fontAlgn="base">
              <a:spcBef>
                <a:spcPts val="600"/>
              </a:spcBef>
              <a:spcAft>
                <a:spcPct val="0"/>
              </a:spcAft>
              <a:buClr>
                <a:srgbClr val="E25326"/>
              </a:buClr>
              <a:buFont typeface="Arial" pitchFamily="34" charset="0"/>
              <a:buChar char="•"/>
              <a:defRPr/>
            </a:pPr>
            <a:r>
              <a:rPr lang="en-US" sz="1200" b="1" kern="0" dirty="0" smtClean="0">
                <a:solidFill>
                  <a:srgbClr val="002060"/>
                </a:solidFill>
                <a:ea typeface="Tahoma" pitchFamily="34" charset="0"/>
                <a:cs typeface="Tahoma" pitchFamily="34" charset="0"/>
              </a:rPr>
              <a:t>Numb</a:t>
            </a:r>
            <a:r>
              <a:rPr lang="en-US" sz="1200" b="1" kern="0" dirty="0" err="1" smtClean="0">
                <a:solidFill>
                  <a:srgbClr val="002060"/>
                </a:solidFill>
                <a:ea typeface="Tahoma" pitchFamily="34" charset="0"/>
                <a:cs typeface="Tahoma" pitchFamily="34" charset="0"/>
              </a:rPr>
              <a:t>er</a:t>
            </a:r>
            <a:r>
              <a:rPr lang="en-US" sz="1200" b="1" kern="0" dirty="0" smtClean="0">
                <a:solidFill>
                  <a:srgbClr val="002060"/>
                </a:solidFill>
                <a:ea typeface="Tahoma" pitchFamily="34" charset="0"/>
                <a:cs typeface="Tahoma" pitchFamily="34" charset="0"/>
              </a:rPr>
              <a:t> of cancers, multiple generations</a:t>
            </a:r>
          </a:p>
          <a:p>
            <a:pPr marL="690563" lvl="1" indent="-239713" fontAlgn="base">
              <a:spcBef>
                <a:spcPts val="300"/>
              </a:spcBef>
              <a:spcAft>
                <a:spcPct val="0"/>
              </a:spcAft>
              <a:buFont typeface="Arial" pitchFamily="34" charset="0"/>
              <a:buChar char="−"/>
              <a:defRPr/>
            </a:pPr>
            <a:r>
              <a:rPr lang="en-US" sz="1100" kern="0" dirty="0" smtClean="0">
                <a:solidFill>
                  <a:srgbClr val="002060"/>
                </a:solidFill>
                <a:ea typeface="Tahoma" pitchFamily="34" charset="0"/>
                <a:cs typeface="Tahoma" pitchFamily="34" charset="0"/>
              </a:rPr>
              <a:t>3+ relatives w/ breast ca at any age</a:t>
            </a:r>
          </a:p>
          <a:p>
            <a:pPr marL="690563" lvl="1" indent="-239713" fontAlgn="base">
              <a:spcBef>
                <a:spcPts val="300"/>
              </a:spcBef>
              <a:spcAft>
                <a:spcPct val="0"/>
              </a:spcAft>
              <a:buFont typeface="Arial" pitchFamily="34" charset="0"/>
              <a:buChar char="−"/>
              <a:defRPr/>
            </a:pPr>
            <a:r>
              <a:rPr lang="en-US" sz="1100" kern="0" dirty="0" smtClean="0">
                <a:solidFill>
                  <a:srgbClr val="002060"/>
                </a:solidFill>
                <a:ea typeface="Tahoma" pitchFamily="34" charset="0"/>
                <a:cs typeface="Tahoma" pitchFamily="34" charset="0"/>
              </a:rPr>
              <a:t>2+ relatives w/ breast ca, one &lt;50 yrs</a:t>
            </a:r>
          </a:p>
          <a:p>
            <a:pPr marL="234950" indent="-234950" fontAlgn="base">
              <a:spcBef>
                <a:spcPts val="600"/>
              </a:spcBef>
              <a:spcAft>
                <a:spcPct val="0"/>
              </a:spcAft>
              <a:buClr>
                <a:srgbClr val="E25326"/>
              </a:buClr>
              <a:buFontTx/>
              <a:buChar char="•"/>
              <a:defRPr/>
            </a:pPr>
            <a:r>
              <a:rPr lang="en-US" sz="1200" b="1" kern="0" dirty="0" smtClean="0">
                <a:solidFill>
                  <a:srgbClr val="002060"/>
                </a:solidFill>
                <a:ea typeface="Tahoma" pitchFamily="34" charset="0"/>
                <a:cs typeface="Tahoma" pitchFamily="34" charset="0"/>
              </a:rPr>
              <a:t>Age of onset</a:t>
            </a:r>
          </a:p>
          <a:p>
            <a:pPr marL="690563" lvl="1" indent="-239713" fontAlgn="base">
              <a:spcBef>
                <a:spcPts val="300"/>
              </a:spcBef>
              <a:spcAft>
                <a:spcPct val="0"/>
              </a:spcAft>
              <a:buFont typeface="Arial" pitchFamily="34" charset="0"/>
              <a:buChar char="−"/>
              <a:defRPr/>
            </a:pPr>
            <a:r>
              <a:rPr lang="en-US" sz="1100" kern="0" dirty="0" smtClean="0">
                <a:solidFill>
                  <a:srgbClr val="002060"/>
                </a:solidFill>
                <a:ea typeface="Tahoma" pitchFamily="34" charset="0"/>
                <a:cs typeface="Tahoma" pitchFamily="34" charset="0"/>
              </a:rPr>
              <a:t>Breast cancer &lt;50 </a:t>
            </a:r>
            <a:r>
              <a:rPr lang="en-US" sz="1100" kern="0" dirty="0" err="1" smtClean="0">
                <a:solidFill>
                  <a:srgbClr val="002060"/>
                </a:solidFill>
                <a:ea typeface="Tahoma" pitchFamily="34" charset="0"/>
                <a:cs typeface="Tahoma" pitchFamily="34" charset="0"/>
              </a:rPr>
              <a:t>yrs</a:t>
            </a:r>
            <a:endParaRPr lang="en-US" sz="1100" kern="0" baseline="30000" dirty="0" smtClean="0">
              <a:solidFill>
                <a:srgbClr val="002060"/>
              </a:solidFill>
              <a:ea typeface="Tahoma" pitchFamily="34" charset="0"/>
              <a:cs typeface="Tahoma" pitchFamily="34" charset="0"/>
            </a:endParaRPr>
          </a:p>
          <a:p>
            <a:pPr marL="234950" indent="-234950" fontAlgn="base">
              <a:spcBef>
                <a:spcPts val="600"/>
              </a:spcBef>
              <a:spcAft>
                <a:spcPct val="0"/>
              </a:spcAft>
              <a:buClr>
                <a:srgbClr val="E25326"/>
              </a:buClr>
              <a:buFontTx/>
              <a:buChar char="•"/>
              <a:defRPr/>
            </a:pPr>
            <a:r>
              <a:rPr lang="en-US" sz="1200" b="1" kern="0" dirty="0" smtClean="0">
                <a:solidFill>
                  <a:srgbClr val="002060"/>
                </a:solidFill>
                <a:ea typeface="Tahoma" pitchFamily="34" charset="0"/>
                <a:cs typeface="Tahoma" pitchFamily="34" charset="0"/>
              </a:rPr>
              <a:t>Type of cancer</a:t>
            </a:r>
          </a:p>
          <a:p>
            <a:pPr marL="690563" lvl="1" indent="-239713" fontAlgn="base">
              <a:spcBef>
                <a:spcPts val="300"/>
              </a:spcBef>
              <a:spcAft>
                <a:spcPct val="0"/>
              </a:spcAft>
              <a:buFont typeface="Arial" pitchFamily="34" charset="0"/>
              <a:buChar char="−"/>
              <a:defRPr/>
            </a:pPr>
            <a:r>
              <a:rPr lang="en-US" sz="1100" kern="0" dirty="0" smtClean="0">
                <a:solidFill>
                  <a:srgbClr val="002060"/>
                </a:solidFill>
                <a:ea typeface="Tahoma" pitchFamily="34" charset="0"/>
                <a:cs typeface="Tahoma" pitchFamily="34" charset="0"/>
              </a:rPr>
              <a:t>Ovarian cancer at any age</a:t>
            </a:r>
            <a:endParaRPr lang="en-US" sz="1100" kern="0" baseline="30000" dirty="0" smtClean="0">
              <a:solidFill>
                <a:srgbClr val="002060"/>
              </a:solidFill>
              <a:ea typeface="Tahoma" pitchFamily="34" charset="0"/>
              <a:cs typeface="Tahoma" pitchFamily="34" charset="0"/>
            </a:endParaRPr>
          </a:p>
          <a:p>
            <a:pPr marL="690563" lvl="1" indent="-239713" fontAlgn="base">
              <a:spcBef>
                <a:spcPts val="300"/>
              </a:spcBef>
              <a:spcAft>
                <a:spcPct val="0"/>
              </a:spcAft>
              <a:buFont typeface="Arial" pitchFamily="34" charset="0"/>
              <a:buChar char="−"/>
              <a:defRPr/>
            </a:pPr>
            <a:r>
              <a:rPr lang="en-US" sz="1100" kern="0" dirty="0" smtClean="0">
                <a:solidFill>
                  <a:srgbClr val="002060"/>
                </a:solidFill>
                <a:ea typeface="Tahoma" pitchFamily="34" charset="0"/>
                <a:cs typeface="Tahoma" pitchFamily="34" charset="0"/>
              </a:rPr>
              <a:t>Male breast cancer</a:t>
            </a:r>
          </a:p>
          <a:p>
            <a:pPr marL="690563" lvl="1" indent="-239713" fontAlgn="base">
              <a:spcBef>
                <a:spcPts val="300"/>
              </a:spcBef>
              <a:spcAft>
                <a:spcPct val="0"/>
              </a:spcAft>
              <a:buFont typeface="Arial" pitchFamily="34" charset="0"/>
              <a:buChar char="−"/>
              <a:defRPr/>
            </a:pPr>
            <a:r>
              <a:rPr lang="en-US" sz="1100" kern="0" dirty="0" smtClean="0">
                <a:solidFill>
                  <a:srgbClr val="002060"/>
                </a:solidFill>
                <a:ea typeface="Tahoma" pitchFamily="34" charset="0"/>
                <a:cs typeface="Tahoma" pitchFamily="34" charset="0"/>
              </a:rPr>
              <a:t>Triple –</a:t>
            </a:r>
            <a:r>
              <a:rPr lang="en-US" sz="1100" kern="0" dirty="0" err="1" smtClean="0">
                <a:solidFill>
                  <a:srgbClr val="002060"/>
                </a:solidFill>
                <a:ea typeface="Tahoma" pitchFamily="34" charset="0"/>
                <a:cs typeface="Tahoma" pitchFamily="34" charset="0"/>
              </a:rPr>
              <a:t>ve</a:t>
            </a:r>
            <a:r>
              <a:rPr lang="en-US" sz="1100" kern="0" dirty="0" smtClean="0">
                <a:solidFill>
                  <a:srgbClr val="002060"/>
                </a:solidFill>
                <a:ea typeface="Tahoma" pitchFamily="34" charset="0"/>
                <a:cs typeface="Tahoma" pitchFamily="34" charset="0"/>
              </a:rPr>
              <a:t> breast cancer</a:t>
            </a:r>
            <a:endParaRPr lang="en-US" sz="1100" kern="0" baseline="30000" dirty="0" smtClean="0">
              <a:solidFill>
                <a:srgbClr val="002060"/>
              </a:solidFill>
              <a:ea typeface="Tahoma" pitchFamily="34" charset="0"/>
              <a:cs typeface="Tahoma" pitchFamily="34" charset="0"/>
            </a:endParaRPr>
          </a:p>
          <a:p>
            <a:pPr marL="690563" lvl="1" indent="-239713" fontAlgn="base">
              <a:spcBef>
                <a:spcPts val="300"/>
              </a:spcBef>
              <a:spcAft>
                <a:spcPct val="0"/>
              </a:spcAft>
              <a:buFont typeface="Arial" pitchFamily="34" charset="0"/>
              <a:buChar char="−"/>
              <a:defRPr/>
            </a:pPr>
            <a:r>
              <a:rPr lang="en-US" sz="1100" kern="0" dirty="0" smtClean="0">
                <a:solidFill>
                  <a:srgbClr val="002060"/>
                </a:solidFill>
                <a:ea typeface="Tahoma" pitchFamily="34" charset="0"/>
                <a:cs typeface="Tahoma" pitchFamily="34" charset="0"/>
              </a:rPr>
              <a:t>Pancreatic cancer w/ breast or ovarian </a:t>
            </a:r>
            <a:r>
              <a:rPr lang="en-US" sz="1100" kern="0" dirty="0" err="1" smtClean="0">
                <a:solidFill>
                  <a:srgbClr val="002060"/>
                </a:solidFill>
                <a:ea typeface="Tahoma" pitchFamily="34" charset="0"/>
                <a:cs typeface="Tahoma" pitchFamily="34" charset="0"/>
              </a:rPr>
              <a:t>ca</a:t>
            </a:r>
            <a:endParaRPr lang="en-US" sz="1100" kern="0" dirty="0" smtClean="0">
              <a:solidFill>
                <a:srgbClr val="002060"/>
              </a:solidFill>
              <a:ea typeface="Tahoma" pitchFamily="34" charset="0"/>
              <a:cs typeface="Tahoma" pitchFamily="34" charset="0"/>
            </a:endParaRPr>
          </a:p>
          <a:p>
            <a:pPr marL="234950" indent="-234950" fontAlgn="base">
              <a:spcBef>
                <a:spcPts val="600"/>
              </a:spcBef>
              <a:spcAft>
                <a:spcPct val="0"/>
              </a:spcAft>
              <a:buClr>
                <a:srgbClr val="E25326"/>
              </a:buClr>
              <a:buFontTx/>
              <a:buChar char="•"/>
              <a:defRPr/>
            </a:pPr>
            <a:r>
              <a:rPr lang="en-US" sz="1200" b="1" kern="0" dirty="0" smtClean="0">
                <a:solidFill>
                  <a:srgbClr val="002060"/>
                </a:solidFill>
                <a:ea typeface="Tahoma" pitchFamily="34" charset="0"/>
                <a:cs typeface="Tahoma" pitchFamily="34" charset="0"/>
              </a:rPr>
              <a:t>Bilateral or multiple primaries</a:t>
            </a:r>
          </a:p>
          <a:p>
            <a:pPr marL="690563" lvl="1" indent="-239713" fontAlgn="base">
              <a:spcBef>
                <a:spcPts val="300"/>
              </a:spcBef>
              <a:spcAft>
                <a:spcPct val="0"/>
              </a:spcAft>
              <a:buFont typeface="Arial" pitchFamily="34" charset="0"/>
              <a:buChar char="−"/>
              <a:defRPr/>
            </a:pPr>
            <a:r>
              <a:rPr lang="en-US" sz="1100" kern="0" dirty="0" smtClean="0">
                <a:solidFill>
                  <a:srgbClr val="002060"/>
                </a:solidFill>
                <a:ea typeface="Tahoma" pitchFamily="34" charset="0"/>
                <a:cs typeface="Tahoma" pitchFamily="34" charset="0"/>
              </a:rPr>
              <a:t>2 Primary breast cancers</a:t>
            </a:r>
            <a:endParaRPr lang="en-US" sz="1100" kern="0" baseline="30000" dirty="0" smtClean="0">
              <a:solidFill>
                <a:srgbClr val="002060"/>
              </a:solidFill>
              <a:ea typeface="Tahoma" pitchFamily="34" charset="0"/>
              <a:cs typeface="Tahoma" pitchFamily="34" charset="0"/>
            </a:endParaRPr>
          </a:p>
          <a:p>
            <a:pPr marL="690563" lvl="1" indent="-239713" fontAlgn="base">
              <a:spcBef>
                <a:spcPts val="300"/>
              </a:spcBef>
              <a:spcAft>
                <a:spcPct val="0"/>
              </a:spcAft>
              <a:buFont typeface="Arial" pitchFamily="34" charset="0"/>
              <a:buChar char="−"/>
              <a:defRPr/>
            </a:pPr>
            <a:r>
              <a:rPr lang="en-US" sz="1100" kern="0" dirty="0" smtClean="0">
                <a:solidFill>
                  <a:srgbClr val="002060"/>
                </a:solidFill>
                <a:ea typeface="Tahoma" pitchFamily="34" charset="0"/>
                <a:cs typeface="Tahoma" pitchFamily="34" charset="0"/>
              </a:rPr>
              <a:t>Breast and ovarian ca in one individual</a:t>
            </a:r>
            <a:endParaRPr lang="en-US" sz="1100" kern="0" dirty="0" smtClean="0">
              <a:solidFill>
                <a:srgbClr val="002060"/>
              </a:solidFill>
              <a:ea typeface="Tahoma" pitchFamily="34" charset="0"/>
              <a:cs typeface="Tahoma" pitchFamily="34" charset="0"/>
              <a:hlinkClick r:id="rId4"/>
            </a:endParaRPr>
          </a:p>
          <a:p>
            <a:pPr marL="234950" indent="-234950" fontAlgn="base">
              <a:spcBef>
                <a:spcPts val="600"/>
              </a:spcBef>
              <a:spcAft>
                <a:spcPct val="0"/>
              </a:spcAft>
              <a:buClr>
                <a:srgbClr val="E25326"/>
              </a:buClr>
              <a:buFontTx/>
              <a:buChar char="•"/>
              <a:defRPr/>
            </a:pPr>
            <a:r>
              <a:rPr lang="en-US" sz="1200" b="1" kern="0" dirty="0" smtClean="0">
                <a:solidFill>
                  <a:srgbClr val="002060"/>
                </a:solidFill>
                <a:ea typeface="Tahoma" pitchFamily="34" charset="0"/>
                <a:cs typeface="Tahoma" pitchFamily="34" charset="0"/>
              </a:rPr>
              <a:t>Ethnicity, founder effects</a:t>
            </a:r>
            <a:endParaRPr lang="en-US" sz="1200" b="1" kern="0" dirty="0" smtClean="0">
              <a:solidFill>
                <a:srgbClr val="002060"/>
              </a:solidFill>
              <a:ea typeface="Tahoma" pitchFamily="34" charset="0"/>
              <a:cs typeface="Tahoma" pitchFamily="34" charset="0"/>
              <a:hlinkClick r:id="rId4"/>
            </a:endParaRPr>
          </a:p>
        </p:txBody>
      </p:sp>
      <p:sp>
        <p:nvSpPr>
          <p:cNvPr id="34" name="Title 1"/>
          <p:cNvSpPr txBox="1">
            <a:spLocks noGrp="1"/>
          </p:cNvSpPr>
          <p:nvPr>
            <p:ph type="title"/>
          </p:nvPr>
        </p:nvSpPr>
        <p:spPr bwMode="black">
          <a:xfrm>
            <a:off x="685800" y="381000"/>
            <a:ext cx="7772400"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b="1">
                <a:solidFill>
                  <a:srgbClr val="F8F8F8"/>
                </a:solidFill>
                <a:latin typeface="+mj-lt"/>
                <a:ea typeface="+mj-ea"/>
                <a:cs typeface="+mj-cs"/>
              </a:defRPr>
            </a:lvl1pPr>
            <a:lvl2pPr algn="l" rtl="0" fontAlgn="base">
              <a:lnSpc>
                <a:spcPct val="90000"/>
              </a:lnSpc>
              <a:spcBef>
                <a:spcPct val="0"/>
              </a:spcBef>
              <a:spcAft>
                <a:spcPct val="0"/>
              </a:spcAft>
              <a:defRPr sz="3600" b="1">
                <a:solidFill>
                  <a:srgbClr val="F8F8F8"/>
                </a:solidFill>
                <a:latin typeface="Tahoma" pitchFamily="34" charset="0"/>
              </a:defRPr>
            </a:lvl2pPr>
            <a:lvl3pPr algn="l" rtl="0" fontAlgn="base">
              <a:lnSpc>
                <a:spcPct val="90000"/>
              </a:lnSpc>
              <a:spcBef>
                <a:spcPct val="0"/>
              </a:spcBef>
              <a:spcAft>
                <a:spcPct val="0"/>
              </a:spcAft>
              <a:defRPr sz="3600" b="1">
                <a:solidFill>
                  <a:srgbClr val="F8F8F8"/>
                </a:solidFill>
                <a:latin typeface="Tahoma" pitchFamily="34" charset="0"/>
              </a:defRPr>
            </a:lvl3pPr>
            <a:lvl4pPr algn="l" rtl="0" fontAlgn="base">
              <a:lnSpc>
                <a:spcPct val="90000"/>
              </a:lnSpc>
              <a:spcBef>
                <a:spcPct val="0"/>
              </a:spcBef>
              <a:spcAft>
                <a:spcPct val="0"/>
              </a:spcAft>
              <a:defRPr sz="3600" b="1">
                <a:solidFill>
                  <a:srgbClr val="F8F8F8"/>
                </a:solidFill>
                <a:latin typeface="Tahoma" pitchFamily="34" charset="0"/>
              </a:defRPr>
            </a:lvl4pPr>
            <a:lvl5pPr algn="l" rtl="0" fontAlgn="base">
              <a:lnSpc>
                <a:spcPct val="90000"/>
              </a:lnSpc>
              <a:spcBef>
                <a:spcPct val="0"/>
              </a:spcBef>
              <a:spcAft>
                <a:spcPct val="0"/>
              </a:spcAft>
              <a:defRPr sz="3600" b="1">
                <a:solidFill>
                  <a:srgbClr val="F8F8F8"/>
                </a:solidFill>
                <a:latin typeface="Tahoma" pitchFamily="34" charset="0"/>
              </a:defRPr>
            </a:lvl5pPr>
            <a:lvl6pPr marL="457200" algn="l" rtl="0" fontAlgn="base">
              <a:lnSpc>
                <a:spcPct val="90000"/>
              </a:lnSpc>
              <a:spcBef>
                <a:spcPct val="0"/>
              </a:spcBef>
              <a:spcAft>
                <a:spcPct val="0"/>
              </a:spcAft>
              <a:defRPr sz="3600" b="1">
                <a:solidFill>
                  <a:srgbClr val="F8F8F8"/>
                </a:solidFill>
                <a:latin typeface="Tahoma" pitchFamily="34" charset="0"/>
              </a:defRPr>
            </a:lvl6pPr>
            <a:lvl7pPr marL="914400" algn="l" rtl="0" fontAlgn="base">
              <a:lnSpc>
                <a:spcPct val="90000"/>
              </a:lnSpc>
              <a:spcBef>
                <a:spcPct val="0"/>
              </a:spcBef>
              <a:spcAft>
                <a:spcPct val="0"/>
              </a:spcAft>
              <a:defRPr sz="3600" b="1">
                <a:solidFill>
                  <a:srgbClr val="F8F8F8"/>
                </a:solidFill>
                <a:latin typeface="Tahoma" pitchFamily="34" charset="0"/>
              </a:defRPr>
            </a:lvl7pPr>
            <a:lvl8pPr marL="1371600" algn="l" rtl="0" fontAlgn="base">
              <a:lnSpc>
                <a:spcPct val="90000"/>
              </a:lnSpc>
              <a:spcBef>
                <a:spcPct val="0"/>
              </a:spcBef>
              <a:spcAft>
                <a:spcPct val="0"/>
              </a:spcAft>
              <a:defRPr sz="3600" b="1">
                <a:solidFill>
                  <a:srgbClr val="F8F8F8"/>
                </a:solidFill>
                <a:latin typeface="Tahoma" pitchFamily="34" charset="0"/>
              </a:defRPr>
            </a:lvl8pPr>
            <a:lvl9pPr marL="1828800" algn="l" rtl="0" fontAlgn="base">
              <a:lnSpc>
                <a:spcPct val="90000"/>
              </a:lnSpc>
              <a:spcBef>
                <a:spcPct val="0"/>
              </a:spcBef>
              <a:spcAft>
                <a:spcPct val="0"/>
              </a:spcAft>
              <a:defRPr sz="3600" b="1">
                <a:solidFill>
                  <a:srgbClr val="F8F8F8"/>
                </a:solidFill>
                <a:latin typeface="Tahoma" pitchFamily="34" charset="0"/>
              </a:defRPr>
            </a:lvl9pPr>
          </a:lstStyle>
          <a:p>
            <a:r>
              <a:rPr lang="en-US" sz="2800" dirty="0" smtClean="0">
                <a:solidFill>
                  <a:srgbClr val="002060"/>
                </a:solidFill>
              </a:rPr>
              <a:t>How Are Individuals Heterozygous for a </a:t>
            </a:r>
            <a:r>
              <a:rPr lang="en-US" sz="2800" i="1" dirty="0" smtClean="0">
                <a:solidFill>
                  <a:srgbClr val="002060"/>
                </a:solidFill>
              </a:rPr>
              <a:t>BRCA1</a:t>
            </a:r>
            <a:r>
              <a:rPr lang="en-US" sz="2800" dirty="0" smtClean="0">
                <a:solidFill>
                  <a:srgbClr val="002060"/>
                </a:solidFill>
              </a:rPr>
              <a:t> Mutation Normally Identified?</a:t>
            </a:r>
            <a:endParaRPr lang="en-US" sz="2800" dirty="0">
              <a:solidFill>
                <a:srgbClr val="002060"/>
              </a:solidFill>
            </a:endParaRPr>
          </a:p>
        </p:txBody>
      </p:sp>
    </p:spTree>
    <p:extLst>
      <p:ext uri="{BB962C8B-B14F-4D97-AF65-F5344CB8AC3E}">
        <p14:creationId xmlns:p14="http://schemas.microsoft.com/office/powerpoint/2010/main" val="28191131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a:xfrm>
            <a:off x="485775" y="338138"/>
            <a:ext cx="7772400" cy="762000"/>
          </a:xfrm>
        </p:spPr>
        <p:txBody>
          <a:bodyPr/>
          <a:lstStyle/>
          <a:p>
            <a:r>
              <a:rPr lang="en-US" sz="3200" dirty="0"/>
              <a:t>Genetic Counseling for </a:t>
            </a:r>
            <a:r>
              <a:rPr lang="en-US" sz="3200" i="1" dirty="0" smtClean="0"/>
              <a:t>BRCA1/2</a:t>
            </a:r>
            <a:endParaRPr lang="en-US" sz="3200" i="1" dirty="0"/>
          </a:p>
        </p:txBody>
      </p:sp>
      <p:sp>
        <p:nvSpPr>
          <p:cNvPr id="703491" name="Rectangle 3"/>
          <p:cNvSpPr>
            <a:spLocks noGrp="1" noChangeArrowheads="1"/>
          </p:cNvSpPr>
          <p:nvPr>
            <p:ph type="body" idx="1"/>
          </p:nvPr>
        </p:nvSpPr>
        <p:spPr>
          <a:xfrm>
            <a:off x="542925" y="1395413"/>
            <a:ext cx="4424363" cy="4243387"/>
          </a:xfrm>
        </p:spPr>
        <p:txBody>
          <a:bodyPr>
            <a:normAutofit/>
          </a:bodyPr>
          <a:lstStyle/>
          <a:p>
            <a:pPr marL="457200" indent="-457200">
              <a:lnSpc>
                <a:spcPct val="90000"/>
              </a:lnSpc>
              <a:buFontTx/>
              <a:buNone/>
            </a:pPr>
            <a:r>
              <a:rPr lang="en-US" sz="2000" dirty="0"/>
              <a:t>2-3 appointments minimum</a:t>
            </a:r>
          </a:p>
          <a:p>
            <a:pPr marL="457200" indent="-457200">
              <a:lnSpc>
                <a:spcPct val="90000"/>
              </a:lnSpc>
              <a:buFontTx/>
              <a:buAutoNum type="arabicPeriod"/>
            </a:pPr>
            <a:r>
              <a:rPr lang="en-US" sz="2000" dirty="0"/>
              <a:t>First visit</a:t>
            </a:r>
          </a:p>
          <a:p>
            <a:pPr marL="819150" lvl="1" indent="-419100">
              <a:lnSpc>
                <a:spcPct val="90000"/>
              </a:lnSpc>
              <a:buFontTx/>
              <a:buChar char="•"/>
            </a:pPr>
            <a:r>
              <a:rPr lang="en-US" sz="1800" dirty="0"/>
              <a:t>Details of family </a:t>
            </a:r>
            <a:r>
              <a:rPr lang="en-US" sz="1800" dirty="0" smtClean="0"/>
              <a:t>history</a:t>
            </a:r>
          </a:p>
          <a:p>
            <a:pPr marL="819150" lvl="1" indent="-419100">
              <a:lnSpc>
                <a:spcPct val="90000"/>
              </a:lnSpc>
              <a:buFontTx/>
              <a:buChar char="•"/>
            </a:pPr>
            <a:r>
              <a:rPr lang="en-US" sz="1800" dirty="0" smtClean="0"/>
              <a:t>Confirmation (pathology reports</a:t>
            </a:r>
            <a:r>
              <a:rPr lang="en-US" sz="2000" dirty="0" smtClean="0"/>
              <a:t>)</a:t>
            </a:r>
            <a:endParaRPr lang="en-US" sz="2000" dirty="0"/>
          </a:p>
          <a:p>
            <a:pPr marL="457200" indent="-457200">
              <a:lnSpc>
                <a:spcPct val="90000"/>
              </a:lnSpc>
              <a:buFontTx/>
              <a:buAutoNum type="arabicPeriod"/>
            </a:pPr>
            <a:r>
              <a:rPr lang="en-US" sz="2000" dirty="0"/>
              <a:t>First or next visit</a:t>
            </a:r>
          </a:p>
          <a:p>
            <a:pPr marL="819150" lvl="1" indent="-419100">
              <a:lnSpc>
                <a:spcPct val="90000"/>
              </a:lnSpc>
              <a:buFontTx/>
              <a:buChar char="•"/>
            </a:pPr>
            <a:r>
              <a:rPr lang="en-US" sz="1800" dirty="0"/>
              <a:t>Risk assessment</a:t>
            </a:r>
          </a:p>
          <a:p>
            <a:pPr marL="819150" lvl="1" indent="-419100">
              <a:lnSpc>
                <a:spcPct val="90000"/>
              </a:lnSpc>
              <a:buFontTx/>
              <a:buChar char="•"/>
            </a:pPr>
            <a:r>
              <a:rPr lang="en-US" sz="1800" dirty="0"/>
              <a:t>Genetic testing offered</a:t>
            </a:r>
          </a:p>
          <a:p>
            <a:pPr marL="457200" indent="-457200">
              <a:lnSpc>
                <a:spcPct val="90000"/>
              </a:lnSpc>
              <a:buFontTx/>
              <a:buAutoNum type="arabicPeriod"/>
            </a:pPr>
            <a:r>
              <a:rPr lang="en-US" sz="2000" dirty="0"/>
              <a:t>Results disclosure</a:t>
            </a:r>
          </a:p>
          <a:p>
            <a:pPr marL="457200" indent="-457200">
              <a:lnSpc>
                <a:spcPct val="90000"/>
              </a:lnSpc>
              <a:buFontTx/>
              <a:buAutoNum type="arabicPeriod"/>
            </a:pPr>
            <a:r>
              <a:rPr lang="en-US" sz="2000" dirty="0"/>
              <a:t>Follow-up</a:t>
            </a:r>
          </a:p>
        </p:txBody>
      </p:sp>
      <p:sp>
        <p:nvSpPr>
          <p:cNvPr id="703492" name="Rectangle 4"/>
          <p:cNvSpPr>
            <a:spLocks noChangeArrowheads="1"/>
          </p:cNvSpPr>
          <p:nvPr/>
        </p:nvSpPr>
        <p:spPr bwMode="auto">
          <a:xfrm>
            <a:off x="228600" y="6460742"/>
            <a:ext cx="5867400" cy="37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marL="228600" indent="-228600">
              <a:lnSpc>
                <a:spcPct val="90000"/>
              </a:lnSpc>
              <a:spcBef>
                <a:spcPct val="50000"/>
              </a:spcBef>
            </a:pPr>
            <a:r>
              <a:rPr lang="en-US" sz="800" dirty="0">
                <a:solidFill>
                  <a:srgbClr val="FFFFFF"/>
                </a:solidFill>
              </a:rPr>
              <a:t>Genetic counseling process as described in more detail in:</a:t>
            </a:r>
          </a:p>
          <a:p>
            <a:pPr marL="228600" indent="-228600">
              <a:lnSpc>
                <a:spcPct val="90000"/>
              </a:lnSpc>
              <a:spcBef>
                <a:spcPct val="50000"/>
              </a:spcBef>
              <a:buClr>
                <a:srgbClr val="FF0000"/>
              </a:buClr>
              <a:buFontTx/>
              <a:buChar char="•"/>
            </a:pPr>
            <a:r>
              <a:rPr lang="en-US" sz="800" dirty="0">
                <a:solidFill>
                  <a:srgbClr val="FFFFFF"/>
                </a:solidFill>
              </a:rPr>
              <a:t>Metcalfe, Liede et al. J Med Genet 2000 37:866-874</a:t>
            </a:r>
          </a:p>
        </p:txBody>
      </p:sp>
      <p:sp>
        <p:nvSpPr>
          <p:cNvPr id="703493" name="Rectangle 5"/>
          <p:cNvSpPr>
            <a:spLocks noChangeArrowheads="1"/>
          </p:cNvSpPr>
          <p:nvPr/>
        </p:nvSpPr>
        <p:spPr bwMode="black">
          <a:xfrm>
            <a:off x="5010150" y="1519238"/>
            <a:ext cx="3905250"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spcBef>
                <a:spcPct val="100000"/>
              </a:spcBef>
              <a:buClr>
                <a:srgbClr val="FFEE00"/>
              </a:buClr>
            </a:pPr>
            <a:r>
              <a:rPr lang="en-US" sz="2000" u="sng" dirty="0">
                <a:solidFill>
                  <a:srgbClr val="F8F8F8"/>
                </a:solidFill>
              </a:rPr>
              <a:t>Genetic Counseling Themes</a:t>
            </a:r>
          </a:p>
          <a:p>
            <a:pPr marL="285750" indent="-285750">
              <a:spcBef>
                <a:spcPct val="100000"/>
              </a:spcBef>
              <a:buClr>
                <a:srgbClr val="FFEE00"/>
              </a:buClr>
              <a:buFontTx/>
              <a:buChar char="•"/>
            </a:pPr>
            <a:r>
              <a:rPr lang="en-US" sz="2000" dirty="0">
                <a:solidFill>
                  <a:srgbClr val="F8F8F8"/>
                </a:solidFill>
              </a:rPr>
              <a:t>Risk Assessment</a:t>
            </a:r>
          </a:p>
          <a:p>
            <a:pPr marL="285750" indent="-285750">
              <a:spcBef>
                <a:spcPct val="100000"/>
              </a:spcBef>
              <a:buClr>
                <a:srgbClr val="FFEE00"/>
              </a:buClr>
              <a:buFontTx/>
              <a:buChar char="•"/>
            </a:pPr>
            <a:r>
              <a:rPr lang="en-US" sz="2000" dirty="0">
                <a:solidFill>
                  <a:srgbClr val="F8F8F8"/>
                </a:solidFill>
              </a:rPr>
              <a:t>Emotional issues</a:t>
            </a:r>
          </a:p>
          <a:p>
            <a:pPr marL="285750" indent="-285750">
              <a:spcBef>
                <a:spcPct val="100000"/>
              </a:spcBef>
              <a:buClr>
                <a:srgbClr val="FFEE00"/>
              </a:buClr>
              <a:buFontTx/>
              <a:buChar char="•"/>
            </a:pPr>
            <a:r>
              <a:rPr lang="en-US" sz="2000" dirty="0">
                <a:solidFill>
                  <a:srgbClr val="F8F8F8"/>
                </a:solidFill>
              </a:rPr>
              <a:t>Cancer fear</a:t>
            </a:r>
          </a:p>
          <a:p>
            <a:pPr marL="285750" indent="-285750">
              <a:spcBef>
                <a:spcPct val="100000"/>
              </a:spcBef>
              <a:buClr>
                <a:srgbClr val="FFEE00"/>
              </a:buClr>
              <a:buFontTx/>
              <a:buChar char="•"/>
            </a:pPr>
            <a:r>
              <a:rPr lang="en-US" sz="2000" dirty="0">
                <a:solidFill>
                  <a:srgbClr val="F8F8F8"/>
                </a:solidFill>
              </a:rPr>
              <a:t>Risk perception </a:t>
            </a:r>
          </a:p>
          <a:p>
            <a:pPr marL="285750" indent="-285750">
              <a:spcBef>
                <a:spcPct val="100000"/>
              </a:spcBef>
              <a:buClr>
                <a:srgbClr val="FFEE00"/>
              </a:buClr>
              <a:buFontTx/>
              <a:buChar char="•"/>
            </a:pPr>
            <a:r>
              <a:rPr lang="en-US" sz="2000" dirty="0">
                <a:solidFill>
                  <a:srgbClr val="F8F8F8"/>
                </a:solidFill>
              </a:rPr>
              <a:t>Family issues</a:t>
            </a:r>
          </a:p>
        </p:txBody>
      </p:sp>
    </p:spTree>
    <p:extLst>
      <p:ext uri="{BB962C8B-B14F-4D97-AF65-F5344CB8AC3E}">
        <p14:creationId xmlns:p14="http://schemas.microsoft.com/office/powerpoint/2010/main" val="454381015"/>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47" name="Rectangle 7"/>
          <p:cNvSpPr>
            <a:spLocks noChangeArrowheads="1"/>
          </p:cNvSpPr>
          <p:nvPr/>
        </p:nvSpPr>
        <p:spPr bwMode="black">
          <a:xfrm>
            <a:off x="381000" y="781050"/>
            <a:ext cx="80772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7497C1">
                      <a:alpha val="50000"/>
                    </a:srgbClr>
                  </a:outerShdw>
                </a:effectLst>
              </a14:hiddenEffects>
            </a:ext>
          </a:extLst>
        </p:spPr>
        <p:txBody>
          <a:bodyPr anchor="b"/>
          <a:lstStyle/>
          <a:p>
            <a:pPr fontAlgn="base">
              <a:lnSpc>
                <a:spcPct val="90000"/>
              </a:lnSpc>
              <a:spcBef>
                <a:spcPct val="0"/>
              </a:spcBef>
              <a:spcAft>
                <a:spcPct val="0"/>
              </a:spcAft>
            </a:pPr>
            <a:r>
              <a:rPr lang="en-US" sz="3200" b="1" dirty="0" smtClean="0">
                <a:solidFill>
                  <a:srgbClr val="000066"/>
                </a:solidFill>
              </a:rPr>
              <a:t>Case Study: Genetic Counseling Issues (Family)</a:t>
            </a:r>
          </a:p>
        </p:txBody>
      </p:sp>
      <p:sp>
        <p:nvSpPr>
          <p:cNvPr id="573449" name="Rectangle 9"/>
          <p:cNvSpPr>
            <a:spLocks noChangeArrowheads="1"/>
          </p:cNvSpPr>
          <p:nvPr/>
        </p:nvSpPr>
        <p:spPr bwMode="auto">
          <a:xfrm>
            <a:off x="228600" y="6482513"/>
            <a:ext cx="5867400" cy="37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marL="228600" indent="-228600" eaLnBrk="0" fontAlgn="base" hangingPunct="0">
              <a:lnSpc>
                <a:spcPct val="90000"/>
              </a:lnSpc>
              <a:spcBef>
                <a:spcPct val="50000"/>
              </a:spcBef>
              <a:spcAft>
                <a:spcPct val="0"/>
              </a:spcAft>
            </a:pPr>
            <a:r>
              <a:rPr lang="en-US" sz="800" i="1" dirty="0" smtClean="0">
                <a:solidFill>
                  <a:srgbClr val="000066"/>
                </a:solidFill>
              </a:rPr>
              <a:t>BRCA2</a:t>
            </a:r>
            <a:r>
              <a:rPr lang="en-US" sz="800" dirty="0" smtClean="0">
                <a:solidFill>
                  <a:srgbClr val="000066"/>
                </a:solidFill>
              </a:rPr>
              <a:t> family from the Philippines, as described in:</a:t>
            </a:r>
          </a:p>
          <a:p>
            <a:pPr marL="228600" indent="-228600" eaLnBrk="0" fontAlgn="base" hangingPunct="0">
              <a:lnSpc>
                <a:spcPct val="90000"/>
              </a:lnSpc>
              <a:spcBef>
                <a:spcPct val="50000"/>
              </a:spcBef>
              <a:spcAft>
                <a:spcPct val="0"/>
              </a:spcAft>
              <a:buClr>
                <a:srgbClr val="FF0000"/>
              </a:buClr>
              <a:buFontTx/>
              <a:buChar char="•"/>
            </a:pPr>
            <a:r>
              <a:rPr lang="en-US" sz="800" dirty="0" smtClean="0">
                <a:solidFill>
                  <a:srgbClr val="000066"/>
                </a:solidFill>
              </a:rPr>
              <a:t>De Leon Matsuda et al. Intl J Cancer 2002 98:596-603</a:t>
            </a:r>
          </a:p>
        </p:txBody>
      </p:sp>
      <p:pic>
        <p:nvPicPr>
          <p:cNvPr id="573456" name="Picture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81475" y="1550988"/>
            <a:ext cx="5233988"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txBox="1">
            <a:spLocks noChangeArrowheads="1"/>
          </p:cNvSpPr>
          <p:nvPr/>
        </p:nvSpPr>
        <p:spPr>
          <a:xfrm>
            <a:off x="304800" y="1828800"/>
            <a:ext cx="4191000" cy="3810000"/>
          </a:xfrm>
          <a:prstGeom prst="rect">
            <a:avLst/>
          </a:prstGeom>
          <a:noFill/>
          <a:ln/>
        </p:spPr>
        <p:txBody>
          <a:bodyPr/>
          <a:lstStyle>
            <a:lvl1pPr marL="285750" indent="-285750" algn="l" rtl="0" fontAlgn="base">
              <a:spcBef>
                <a:spcPct val="100000"/>
              </a:spcBef>
              <a:spcAft>
                <a:spcPct val="0"/>
              </a:spcAft>
              <a:buClr>
                <a:schemeClr val="accent2"/>
              </a:buClr>
              <a:buChar char="•"/>
              <a:defRPr sz="2400">
                <a:solidFill>
                  <a:srgbClr val="F8F8F8"/>
                </a:solidFill>
                <a:latin typeface="+mn-lt"/>
                <a:ea typeface="+mn-ea"/>
                <a:cs typeface="+mn-cs"/>
              </a:defRPr>
            </a:lvl1pPr>
            <a:lvl2pPr marL="685800" indent="-285750" algn="l" rtl="0" fontAlgn="base">
              <a:spcBef>
                <a:spcPct val="25000"/>
              </a:spcBef>
              <a:spcAft>
                <a:spcPct val="0"/>
              </a:spcAft>
              <a:buClr>
                <a:schemeClr val="accent2"/>
              </a:buClr>
              <a:buChar char="–"/>
              <a:defRPr sz="2200">
                <a:solidFill>
                  <a:srgbClr val="F8F8F8"/>
                </a:solidFill>
                <a:latin typeface="+mn-lt"/>
              </a:defRPr>
            </a:lvl2pPr>
            <a:lvl3pPr marL="1028700" indent="-228600" algn="l" rtl="0" fontAlgn="base">
              <a:spcBef>
                <a:spcPct val="25000"/>
              </a:spcBef>
              <a:spcAft>
                <a:spcPct val="0"/>
              </a:spcAft>
              <a:buClr>
                <a:schemeClr val="accent2"/>
              </a:buClr>
              <a:buChar char="•"/>
              <a:defRPr sz="2000">
                <a:solidFill>
                  <a:srgbClr val="F8F8F8"/>
                </a:solidFill>
                <a:latin typeface="+mn-lt"/>
              </a:defRPr>
            </a:lvl3pPr>
            <a:lvl4pPr marL="1371600" indent="-228600" algn="l" rtl="0" fontAlgn="base">
              <a:spcBef>
                <a:spcPct val="25000"/>
              </a:spcBef>
              <a:spcAft>
                <a:spcPct val="0"/>
              </a:spcAft>
              <a:buClr>
                <a:schemeClr val="accent2"/>
              </a:buClr>
              <a:buChar char="•"/>
              <a:defRPr sz="2000">
                <a:solidFill>
                  <a:srgbClr val="F8F8F8"/>
                </a:solidFill>
                <a:latin typeface="+mn-lt"/>
              </a:defRPr>
            </a:lvl4pPr>
            <a:lvl5pPr marL="1714500" indent="-228600" algn="l" rtl="0" fontAlgn="base">
              <a:spcBef>
                <a:spcPct val="25000"/>
              </a:spcBef>
              <a:spcAft>
                <a:spcPct val="0"/>
              </a:spcAft>
              <a:buClr>
                <a:schemeClr val="accent2"/>
              </a:buClr>
              <a:buChar char="•"/>
              <a:defRPr sz="2000">
                <a:solidFill>
                  <a:srgbClr val="F8F8F8"/>
                </a:solidFill>
                <a:latin typeface="+mn-lt"/>
              </a:defRPr>
            </a:lvl5pPr>
            <a:lvl6pPr marL="2171700" indent="-228600" algn="l" rtl="0" fontAlgn="base">
              <a:spcBef>
                <a:spcPct val="25000"/>
              </a:spcBef>
              <a:spcAft>
                <a:spcPct val="0"/>
              </a:spcAft>
              <a:buClr>
                <a:schemeClr val="accent2"/>
              </a:buClr>
              <a:buChar char="•"/>
              <a:defRPr sz="2000">
                <a:solidFill>
                  <a:srgbClr val="F8F8F8"/>
                </a:solidFill>
                <a:latin typeface="+mn-lt"/>
              </a:defRPr>
            </a:lvl6pPr>
            <a:lvl7pPr marL="2628900" indent="-228600" algn="l" rtl="0" fontAlgn="base">
              <a:spcBef>
                <a:spcPct val="25000"/>
              </a:spcBef>
              <a:spcAft>
                <a:spcPct val="0"/>
              </a:spcAft>
              <a:buClr>
                <a:schemeClr val="accent2"/>
              </a:buClr>
              <a:buChar char="•"/>
              <a:defRPr sz="2000">
                <a:solidFill>
                  <a:srgbClr val="F8F8F8"/>
                </a:solidFill>
                <a:latin typeface="+mn-lt"/>
              </a:defRPr>
            </a:lvl7pPr>
            <a:lvl8pPr marL="3086100" indent="-228600" algn="l" rtl="0" fontAlgn="base">
              <a:spcBef>
                <a:spcPct val="25000"/>
              </a:spcBef>
              <a:spcAft>
                <a:spcPct val="0"/>
              </a:spcAft>
              <a:buClr>
                <a:schemeClr val="accent2"/>
              </a:buClr>
              <a:buChar char="•"/>
              <a:defRPr sz="2000">
                <a:solidFill>
                  <a:srgbClr val="F8F8F8"/>
                </a:solidFill>
                <a:latin typeface="+mn-lt"/>
              </a:defRPr>
            </a:lvl8pPr>
            <a:lvl9pPr marL="3543300" indent="-228600" algn="l" rtl="0" fontAlgn="base">
              <a:spcBef>
                <a:spcPct val="25000"/>
              </a:spcBef>
              <a:spcAft>
                <a:spcPct val="0"/>
              </a:spcAft>
              <a:buClr>
                <a:schemeClr val="accent2"/>
              </a:buClr>
              <a:buChar char="•"/>
              <a:defRPr sz="2000">
                <a:solidFill>
                  <a:srgbClr val="F8F8F8"/>
                </a:solidFill>
                <a:latin typeface="+mn-lt"/>
              </a:defRPr>
            </a:lvl9pPr>
          </a:lstStyle>
          <a:p>
            <a:pPr>
              <a:spcBef>
                <a:spcPct val="20000"/>
              </a:spcBef>
              <a:buClr>
                <a:srgbClr val="C00000"/>
              </a:buClr>
            </a:pPr>
            <a:r>
              <a:rPr lang="en-US" sz="1800" dirty="0" smtClean="0">
                <a:solidFill>
                  <a:srgbClr val="002060"/>
                </a:solidFill>
              </a:rPr>
              <a:t>Family involvement</a:t>
            </a:r>
          </a:p>
          <a:p>
            <a:pPr lvl="1">
              <a:spcBef>
                <a:spcPct val="20000"/>
              </a:spcBef>
              <a:buClr>
                <a:srgbClr val="C00000"/>
              </a:buClr>
            </a:pPr>
            <a:r>
              <a:rPr lang="en-US" sz="1600" dirty="0" smtClean="0">
                <a:solidFill>
                  <a:srgbClr val="002060"/>
                </a:solidFill>
              </a:rPr>
              <a:t>For accurate risk assessment or testing</a:t>
            </a:r>
          </a:p>
          <a:p>
            <a:pPr lvl="1">
              <a:spcBef>
                <a:spcPct val="20000"/>
              </a:spcBef>
              <a:buClr>
                <a:srgbClr val="C00000"/>
              </a:buClr>
            </a:pPr>
            <a:r>
              <a:rPr lang="en-US" sz="1600" dirty="0" smtClean="0">
                <a:solidFill>
                  <a:srgbClr val="002060"/>
                </a:solidFill>
              </a:rPr>
              <a:t>Communicating results</a:t>
            </a:r>
          </a:p>
          <a:p>
            <a:pPr>
              <a:spcBef>
                <a:spcPct val="20000"/>
              </a:spcBef>
              <a:buClr>
                <a:srgbClr val="C00000"/>
              </a:buClr>
            </a:pPr>
            <a:r>
              <a:rPr lang="en-US" sz="1800" dirty="0" smtClean="0">
                <a:solidFill>
                  <a:srgbClr val="002060"/>
                </a:solidFill>
              </a:rPr>
              <a:t>Confirmation of a “cancer gene” in family</a:t>
            </a:r>
          </a:p>
          <a:p>
            <a:pPr>
              <a:spcBef>
                <a:spcPct val="20000"/>
              </a:spcBef>
              <a:buClr>
                <a:srgbClr val="C00000"/>
              </a:buClr>
            </a:pPr>
            <a:r>
              <a:rPr lang="en-US" sz="1800" dirty="0" smtClean="0">
                <a:solidFill>
                  <a:srgbClr val="002060"/>
                </a:solidFill>
              </a:rPr>
              <a:t>Expectations of family members</a:t>
            </a:r>
          </a:p>
          <a:p>
            <a:pPr lvl="1">
              <a:spcBef>
                <a:spcPct val="20000"/>
              </a:spcBef>
              <a:buClr>
                <a:srgbClr val="C00000"/>
              </a:buClr>
            </a:pPr>
            <a:r>
              <a:rPr lang="en-US" sz="1600" dirty="0" smtClean="0">
                <a:solidFill>
                  <a:srgbClr val="002060"/>
                </a:solidFill>
              </a:rPr>
              <a:t>Family members may or may not wish to have testing or share results</a:t>
            </a:r>
          </a:p>
          <a:p>
            <a:pPr lvl="1">
              <a:spcBef>
                <a:spcPct val="20000"/>
              </a:spcBef>
              <a:buClr>
                <a:srgbClr val="C00000"/>
              </a:buClr>
            </a:pPr>
            <a:r>
              <a:rPr lang="en-US" sz="1600" dirty="0" smtClean="0">
                <a:solidFill>
                  <a:srgbClr val="002060"/>
                </a:solidFill>
              </a:rPr>
              <a:t>Strategy to inform relatives</a:t>
            </a:r>
          </a:p>
          <a:p>
            <a:pPr>
              <a:spcBef>
                <a:spcPct val="20000"/>
              </a:spcBef>
              <a:buClr>
                <a:srgbClr val="C00000"/>
              </a:buClr>
            </a:pPr>
            <a:r>
              <a:rPr lang="en-US" sz="1800" dirty="0" smtClean="0">
                <a:solidFill>
                  <a:srgbClr val="002060"/>
                </a:solidFill>
              </a:rPr>
              <a:t>What </a:t>
            </a:r>
            <a:r>
              <a:rPr lang="en-US" sz="1800" dirty="0">
                <a:solidFill>
                  <a:srgbClr val="002060"/>
                </a:solidFill>
              </a:rPr>
              <a:t>about the right not to know</a:t>
            </a:r>
            <a:r>
              <a:rPr lang="en-US" sz="1800" dirty="0" smtClean="0">
                <a:solidFill>
                  <a:srgbClr val="002060"/>
                </a:solidFill>
              </a:rPr>
              <a:t>?</a:t>
            </a:r>
          </a:p>
          <a:p>
            <a:pPr>
              <a:spcBef>
                <a:spcPct val="20000"/>
              </a:spcBef>
              <a:buClr>
                <a:srgbClr val="C00000"/>
              </a:buClr>
            </a:pPr>
            <a:r>
              <a:rPr lang="en-US" sz="1800" dirty="0">
                <a:solidFill>
                  <a:srgbClr val="002060"/>
                </a:solidFill>
              </a:rPr>
              <a:t>Genetic </a:t>
            </a:r>
            <a:r>
              <a:rPr lang="en-US" sz="1800" dirty="0" smtClean="0">
                <a:solidFill>
                  <a:srgbClr val="002060"/>
                </a:solidFill>
              </a:rPr>
              <a:t>guilt</a:t>
            </a:r>
            <a:endParaRPr lang="en-US" sz="1800" dirty="0">
              <a:solidFill>
                <a:srgbClr val="002060"/>
              </a:solidFill>
            </a:endParaRPr>
          </a:p>
          <a:p>
            <a:pPr lvl="1">
              <a:spcBef>
                <a:spcPct val="20000"/>
              </a:spcBef>
              <a:buClr>
                <a:srgbClr val="C00000"/>
              </a:buClr>
            </a:pPr>
            <a:endParaRPr lang="en-US" sz="1600" dirty="0" smtClean="0">
              <a:solidFill>
                <a:srgbClr val="002060"/>
              </a:solidFill>
            </a:endParaRPr>
          </a:p>
        </p:txBody>
      </p:sp>
      <p:sp>
        <p:nvSpPr>
          <p:cNvPr id="8" name="Rounded Rectangular Callout 7"/>
          <p:cNvSpPr/>
          <p:nvPr/>
        </p:nvSpPr>
        <p:spPr bwMode="auto">
          <a:xfrm>
            <a:off x="4343400" y="1550988"/>
            <a:ext cx="2209800" cy="506412"/>
          </a:xfrm>
          <a:prstGeom prst="wedgeRoundRectCallout">
            <a:avLst>
              <a:gd name="adj1" fmla="val 43279"/>
              <a:gd name="adj2" fmla="val 191203"/>
              <a:gd name="adj3" fmla="val 16667"/>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rgbClr val="FFFFFF"/>
                </a:solidFill>
                <a:effectLst>
                  <a:outerShdw blurRad="38100" dist="38100" dir="2700000" algn="tl">
                    <a:srgbClr val="000000">
                      <a:alpha val="43137"/>
                    </a:srgbClr>
                  </a:outerShdw>
                </a:effectLst>
              </a:rPr>
              <a:t>Ethical concern: patient autonomy, right not to know</a:t>
            </a:r>
          </a:p>
        </p:txBody>
      </p:sp>
    </p:spTree>
    <p:extLst>
      <p:ext uri="{BB962C8B-B14F-4D97-AF65-F5344CB8AC3E}">
        <p14:creationId xmlns:p14="http://schemas.microsoft.com/office/powerpoint/2010/main" val="1867262860"/>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ChangeArrowheads="1"/>
          </p:cNvSpPr>
          <p:nvPr/>
        </p:nvSpPr>
        <p:spPr bwMode="auto">
          <a:xfrm>
            <a:off x="195263" y="6477000"/>
            <a:ext cx="2702984" cy="37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lnSpc>
                <a:spcPct val="90000"/>
              </a:lnSpc>
              <a:spcBef>
                <a:spcPct val="50000"/>
              </a:spcBef>
              <a:spcAft>
                <a:spcPct val="0"/>
              </a:spcAft>
            </a:pPr>
            <a:r>
              <a:rPr lang="en-US" sz="800" dirty="0" smtClean="0">
                <a:solidFill>
                  <a:schemeClr val="bg1"/>
                </a:solidFill>
                <a:latin typeface="Tahoma" pitchFamily="34" charset="0"/>
              </a:rPr>
              <a:t>Liede et al., Am J. Human Genetics 2000 67:1494-1504</a:t>
            </a:r>
          </a:p>
          <a:p>
            <a:pPr eaLnBrk="0" fontAlgn="base" hangingPunct="0">
              <a:lnSpc>
                <a:spcPct val="90000"/>
              </a:lnSpc>
              <a:spcBef>
                <a:spcPct val="50000"/>
              </a:spcBef>
              <a:spcAft>
                <a:spcPct val="0"/>
              </a:spcAft>
            </a:pPr>
            <a:r>
              <a:rPr lang="en-US" sz="800" dirty="0">
                <a:solidFill>
                  <a:schemeClr val="bg1"/>
                </a:solidFill>
                <a:latin typeface="Tahoma" pitchFamily="34" charset="0"/>
              </a:rPr>
              <a:t>Metcalfe, Liede et al. J Med Genet 2000 </a:t>
            </a:r>
            <a:r>
              <a:rPr lang="en-US" sz="800" dirty="0" smtClean="0">
                <a:solidFill>
                  <a:schemeClr val="bg1"/>
                </a:solidFill>
                <a:latin typeface="Tahoma" pitchFamily="34" charset="0"/>
              </a:rPr>
              <a:t>37:866-874</a:t>
            </a:r>
          </a:p>
        </p:txBody>
      </p:sp>
      <p:graphicFrame>
        <p:nvGraphicFramePr>
          <p:cNvPr id="3" name="Object 3"/>
          <p:cNvGraphicFramePr>
            <a:graphicFrameLocks noChangeAspect="1"/>
          </p:cNvGraphicFramePr>
          <p:nvPr/>
        </p:nvGraphicFramePr>
        <p:xfrm>
          <a:off x="387350" y="1104900"/>
          <a:ext cx="9423400" cy="5500688"/>
        </p:xfrm>
        <a:graphic>
          <a:graphicData uri="http://schemas.openxmlformats.org/drawingml/2006/chart">
            <c:chart xmlns:c="http://schemas.openxmlformats.org/drawingml/2006/chart" xmlns:r="http://schemas.openxmlformats.org/officeDocument/2006/relationships" r:id="rId3"/>
          </a:graphicData>
        </a:graphic>
      </p:graphicFrame>
      <p:sp>
        <p:nvSpPr>
          <p:cNvPr id="588804" name="Rectangle 4"/>
          <p:cNvSpPr>
            <a:spLocks noChangeArrowheads="1"/>
          </p:cNvSpPr>
          <p:nvPr/>
        </p:nvSpPr>
        <p:spPr bwMode="black">
          <a:xfrm>
            <a:off x="349250" y="119063"/>
            <a:ext cx="82042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7497C1">
                      <a:alpha val="50000"/>
                    </a:srgbClr>
                  </a:outerShdw>
                </a:effectLst>
              </a14:hiddenEffects>
            </a:ext>
          </a:extLst>
        </p:spPr>
        <p:txBody>
          <a:bodyPr anchor="b"/>
          <a:lstStyle/>
          <a:p>
            <a:pPr fontAlgn="base">
              <a:spcBef>
                <a:spcPct val="0"/>
              </a:spcBef>
              <a:spcAft>
                <a:spcPct val="0"/>
              </a:spcAft>
            </a:pPr>
            <a:r>
              <a:rPr lang="en-US" sz="3600" b="1" dirty="0" smtClean="0">
                <a:solidFill>
                  <a:schemeClr val="bg1"/>
                </a:solidFill>
                <a:latin typeface="Tahoma" pitchFamily="34" charset="0"/>
              </a:rPr>
              <a:t>Motivations for genetic testing...</a:t>
            </a:r>
          </a:p>
        </p:txBody>
      </p:sp>
      <p:sp>
        <p:nvSpPr>
          <p:cNvPr id="2" name="Horizontal Scroll 1"/>
          <p:cNvSpPr/>
          <p:nvPr/>
        </p:nvSpPr>
        <p:spPr bwMode="auto">
          <a:xfrm>
            <a:off x="5257800" y="2362200"/>
            <a:ext cx="1676400" cy="914400"/>
          </a:xfrm>
          <a:prstGeom prst="horizontalScroll">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b="1" i="1" dirty="0" smtClean="0">
                <a:solidFill>
                  <a:schemeClr val="bg1"/>
                </a:solidFill>
                <a:latin typeface="Tahoma" panose="020B0604030504040204" pitchFamily="34" charset="0"/>
                <a:ea typeface="Tahoma" panose="020B0604030504040204" pitchFamily="34" charset="0"/>
                <a:cs typeface="Tahoma" panose="020B0604030504040204" pitchFamily="34" charset="0"/>
              </a:rPr>
              <a:t>Doctor’s recommendation ranks low</a:t>
            </a:r>
          </a:p>
        </p:txBody>
      </p:sp>
    </p:spTree>
    <p:extLst>
      <p:ext uri="{BB962C8B-B14F-4D97-AF65-F5344CB8AC3E}">
        <p14:creationId xmlns:p14="http://schemas.microsoft.com/office/powerpoint/2010/main" val="2560701825"/>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4495800" cy="762000"/>
          </a:xfrm>
        </p:spPr>
        <p:txBody>
          <a:bodyPr/>
          <a:lstStyle/>
          <a:p>
            <a:r>
              <a:rPr lang="en-US" sz="2800" dirty="0" smtClean="0"/>
              <a:t>Patient Autonomy and the Right Not to Know</a:t>
            </a:r>
            <a:endParaRPr lang="en-US" sz="2800" dirty="0"/>
          </a:p>
        </p:txBody>
      </p:sp>
      <p:sp>
        <p:nvSpPr>
          <p:cNvPr id="3" name="Content Placeholder 2"/>
          <p:cNvSpPr>
            <a:spLocks noGrp="1"/>
          </p:cNvSpPr>
          <p:nvPr>
            <p:ph idx="1"/>
          </p:nvPr>
        </p:nvSpPr>
        <p:spPr>
          <a:xfrm>
            <a:off x="381000" y="1371600"/>
            <a:ext cx="4724400" cy="4800600"/>
          </a:xfrm>
        </p:spPr>
        <p:txBody>
          <a:bodyPr>
            <a:normAutofit/>
          </a:bodyPr>
          <a:lstStyle/>
          <a:p>
            <a:pPr marL="0" indent="0">
              <a:buNone/>
            </a:pPr>
            <a:r>
              <a:rPr lang="en-US" sz="1800" b="1" dirty="0" smtClean="0"/>
              <a:t>November 5, 2013</a:t>
            </a:r>
          </a:p>
          <a:p>
            <a:r>
              <a:rPr lang="en-US" sz="1600" b="1" dirty="0" smtClean="0"/>
              <a:t>American College of Medical Genetics and Genomics (ACMG) recommendation </a:t>
            </a:r>
            <a:r>
              <a:rPr lang="en-US" sz="1600" dirty="0" smtClean="0"/>
              <a:t>that 57 </a:t>
            </a:r>
            <a:r>
              <a:rPr lang="en-US" sz="1600" dirty="0"/>
              <a:t>genes </a:t>
            </a:r>
            <a:r>
              <a:rPr lang="en-US" sz="1600" dirty="0" smtClean="0"/>
              <a:t>should </a:t>
            </a:r>
            <a:r>
              <a:rPr lang="en-US" sz="1600" dirty="0"/>
              <a:t>be evaluated </a:t>
            </a:r>
            <a:r>
              <a:rPr lang="en-US" sz="1600" dirty="0">
                <a:solidFill>
                  <a:srgbClr val="FFFF00"/>
                </a:solidFill>
              </a:rPr>
              <a:t>any time </a:t>
            </a:r>
            <a:r>
              <a:rPr lang="en-US" sz="1600" dirty="0"/>
              <a:t>a physician orders a genetic test</a:t>
            </a:r>
          </a:p>
          <a:p>
            <a:pPr lvl="1"/>
            <a:r>
              <a:rPr lang="en-US" sz="1400" dirty="0"/>
              <a:t>Genes related to diseases such as Alzheimer’s or Huntington’s, with no known medical treatment, are not on the </a:t>
            </a:r>
            <a:r>
              <a:rPr lang="en-US" sz="1400" dirty="0" smtClean="0"/>
              <a:t>list</a:t>
            </a:r>
          </a:p>
          <a:p>
            <a:pPr lvl="1"/>
            <a:r>
              <a:rPr lang="en-US" sz="1400" b="1" dirty="0" smtClean="0">
                <a:solidFill>
                  <a:srgbClr val="FFFF00"/>
                </a:solidFill>
              </a:rPr>
              <a:t>Genes </a:t>
            </a:r>
            <a:r>
              <a:rPr lang="en-US" sz="1400" b="1" dirty="0">
                <a:solidFill>
                  <a:srgbClr val="FFFF00"/>
                </a:solidFill>
              </a:rPr>
              <a:t>linked to hereditary breast and ovarian cancer </a:t>
            </a:r>
            <a:r>
              <a:rPr lang="en-US" sz="1400" dirty="0">
                <a:solidFill>
                  <a:srgbClr val="FFFF00"/>
                </a:solidFill>
              </a:rPr>
              <a:t>are among the selected 57</a:t>
            </a:r>
          </a:p>
          <a:p>
            <a:r>
              <a:rPr lang="en-US" sz="1600" dirty="0" smtClean="0"/>
              <a:t>This </a:t>
            </a:r>
            <a:r>
              <a:rPr lang="en-US" sz="1600" dirty="0"/>
              <a:t>“duty to </a:t>
            </a:r>
            <a:r>
              <a:rPr lang="en-US" sz="1600" dirty="0" smtClean="0"/>
              <a:t>hunt” was surprising—caused heated debate at a recent </a:t>
            </a:r>
            <a:r>
              <a:rPr lang="en-US" sz="1600" b="1" dirty="0" smtClean="0"/>
              <a:t>American Society of Human Genetics (ASHG) meeting </a:t>
            </a:r>
            <a:r>
              <a:rPr lang="en-US" sz="1600" dirty="0" smtClean="0"/>
              <a:t>because </a:t>
            </a:r>
            <a:r>
              <a:rPr lang="en-US" sz="1600" dirty="0"/>
              <a:t>part of the recommendation </a:t>
            </a:r>
            <a:r>
              <a:rPr lang="en-US" sz="1600" dirty="0" smtClean="0"/>
              <a:t>said </a:t>
            </a:r>
            <a:r>
              <a:rPr lang="en-US" sz="1600" dirty="0"/>
              <a:t>these findings should be shared </a:t>
            </a:r>
            <a:r>
              <a:rPr lang="en-US" sz="1600" b="1" dirty="0"/>
              <a:t>even with patients who expressly do not want to know the </a:t>
            </a:r>
            <a:r>
              <a:rPr lang="en-US" sz="1600" b="1" dirty="0" smtClean="0"/>
              <a:t>results</a:t>
            </a:r>
          </a:p>
        </p:txBody>
      </p:sp>
      <p:pic>
        <p:nvPicPr>
          <p:cNvPr id="512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228601"/>
            <a:ext cx="3810000" cy="459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724133" y="788894"/>
            <a:ext cx="1276310" cy="215444"/>
          </a:xfrm>
          <a:prstGeom prst="rect">
            <a:avLst/>
          </a:prstGeom>
          <a:noFill/>
        </p:spPr>
        <p:txBody>
          <a:bodyPr wrap="none" rtlCol="0">
            <a:spAutoFit/>
          </a:bodyPr>
          <a:lstStyle/>
          <a:p>
            <a:pPr algn="r"/>
            <a:r>
              <a:rPr lang="en-US" sz="800" dirty="0" smtClean="0">
                <a:solidFill>
                  <a:srgbClr val="000000"/>
                </a:solidFill>
                <a:latin typeface="Arial" panose="020B0604020202020204" pitchFamily="34" charset="0"/>
                <a:cs typeface="Arial" panose="020B0604020202020204" pitchFamily="34" charset="0"/>
              </a:rPr>
              <a:t>Forbes.com 11/05/2013</a:t>
            </a:r>
            <a:endParaRPr lang="en-US" sz="800" dirty="0">
              <a:solidFill>
                <a:srgbClr val="000000"/>
              </a:solidFill>
              <a:latin typeface="Arial" panose="020B0604020202020204" pitchFamily="34" charset="0"/>
              <a:cs typeface="Arial" panose="020B0604020202020204" pitchFamily="34" charset="0"/>
            </a:endParaRPr>
          </a:p>
        </p:txBody>
      </p:sp>
      <p:sp>
        <p:nvSpPr>
          <p:cNvPr id="6" name="Rounded Rectangular Callout 5"/>
          <p:cNvSpPr/>
          <p:nvPr/>
        </p:nvSpPr>
        <p:spPr bwMode="auto">
          <a:xfrm>
            <a:off x="6096000" y="5181600"/>
            <a:ext cx="2133600" cy="838200"/>
          </a:xfrm>
          <a:prstGeom prst="wedgeRoundRectCallout">
            <a:avLst>
              <a:gd name="adj1" fmla="val 16415"/>
              <a:gd name="adj2" fmla="val 13385"/>
              <a:gd name="adj3" fmla="val 16667"/>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smtClean="0">
                <a:solidFill>
                  <a:srgbClr val="FFFFFF"/>
                </a:solidFill>
                <a:effectLst>
                  <a:outerShdw blurRad="38100" dist="38100" dir="2700000" algn="tl">
                    <a:srgbClr val="000000">
                      <a:alpha val="43137"/>
                    </a:srgbClr>
                  </a:outerShdw>
                </a:effectLst>
              </a:rPr>
              <a:t>Ethical problem: patient autonomy, right not to know</a:t>
            </a:r>
          </a:p>
        </p:txBody>
      </p:sp>
    </p:spTree>
    <p:extLst>
      <p:ext uri="{BB962C8B-B14F-4D97-AF65-F5344CB8AC3E}">
        <p14:creationId xmlns:p14="http://schemas.microsoft.com/office/powerpoint/2010/main" val="806961225"/>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1965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FF00"/>
              </a:buClr>
              <a:buChar char="•"/>
              <a:defRPr sz="2800" b="1">
                <a:solidFill>
                  <a:schemeClr val="bg1"/>
                </a:solidFill>
                <a:latin typeface="Arial" charset="0"/>
              </a:defRPr>
            </a:lvl1pPr>
            <a:lvl2pPr marL="742950" indent="-285750" eaLnBrk="0" hangingPunct="0">
              <a:spcBef>
                <a:spcPct val="20000"/>
              </a:spcBef>
              <a:buClr>
                <a:srgbClr val="FFFF00"/>
              </a:buClr>
              <a:buChar char="–"/>
              <a:defRPr sz="2400" b="1">
                <a:solidFill>
                  <a:schemeClr val="bg1"/>
                </a:solidFill>
                <a:latin typeface="Arial" charset="0"/>
              </a:defRPr>
            </a:lvl2pPr>
            <a:lvl3pPr marL="1143000" indent="-228600" eaLnBrk="0" hangingPunct="0">
              <a:spcBef>
                <a:spcPct val="20000"/>
              </a:spcBef>
              <a:buClr>
                <a:srgbClr val="FFFF00"/>
              </a:buClr>
              <a:buChar char="•"/>
              <a:defRPr sz="2000" b="1">
                <a:solidFill>
                  <a:schemeClr val="bg1"/>
                </a:solidFill>
                <a:latin typeface="Arial" charset="0"/>
              </a:defRPr>
            </a:lvl3pPr>
            <a:lvl4pPr marL="1600200" indent="-228600" eaLnBrk="0" hangingPunct="0">
              <a:spcBef>
                <a:spcPct val="20000"/>
              </a:spcBef>
              <a:buClr>
                <a:srgbClr val="FFFF00"/>
              </a:buClr>
              <a:buChar char="–"/>
              <a:defRPr b="1">
                <a:solidFill>
                  <a:schemeClr val="bg1"/>
                </a:solidFill>
                <a:latin typeface="Arial" charset="0"/>
              </a:defRPr>
            </a:lvl4pPr>
            <a:lvl5pPr marL="2057400" indent="-228600" eaLnBrk="0" hangingPunct="0">
              <a:spcBef>
                <a:spcPct val="20000"/>
              </a:spcBef>
              <a:buClr>
                <a:srgbClr val="FFFF00"/>
              </a:buClr>
              <a:buChar char="»"/>
              <a:defRPr b="1">
                <a:solidFill>
                  <a:schemeClr val="bg1"/>
                </a:solidFill>
                <a:latin typeface="Arial" charset="0"/>
              </a:defRPr>
            </a:lvl5pPr>
            <a:lvl6pPr marL="2514600" indent="-228600" eaLnBrk="0" fontAlgn="base" hangingPunct="0">
              <a:spcBef>
                <a:spcPct val="20000"/>
              </a:spcBef>
              <a:spcAft>
                <a:spcPct val="0"/>
              </a:spcAft>
              <a:buClr>
                <a:srgbClr val="FFFF00"/>
              </a:buClr>
              <a:buChar char="»"/>
              <a:defRPr b="1">
                <a:solidFill>
                  <a:schemeClr val="bg1"/>
                </a:solidFill>
                <a:latin typeface="Arial" charset="0"/>
              </a:defRPr>
            </a:lvl6pPr>
            <a:lvl7pPr marL="2971800" indent="-228600" eaLnBrk="0" fontAlgn="base" hangingPunct="0">
              <a:spcBef>
                <a:spcPct val="20000"/>
              </a:spcBef>
              <a:spcAft>
                <a:spcPct val="0"/>
              </a:spcAft>
              <a:buClr>
                <a:srgbClr val="FFFF00"/>
              </a:buClr>
              <a:buChar char="»"/>
              <a:defRPr b="1">
                <a:solidFill>
                  <a:schemeClr val="bg1"/>
                </a:solidFill>
                <a:latin typeface="Arial" charset="0"/>
              </a:defRPr>
            </a:lvl7pPr>
            <a:lvl8pPr marL="3429000" indent="-228600" eaLnBrk="0" fontAlgn="base" hangingPunct="0">
              <a:spcBef>
                <a:spcPct val="20000"/>
              </a:spcBef>
              <a:spcAft>
                <a:spcPct val="0"/>
              </a:spcAft>
              <a:buClr>
                <a:srgbClr val="FFFF00"/>
              </a:buClr>
              <a:buChar char="»"/>
              <a:defRPr b="1">
                <a:solidFill>
                  <a:schemeClr val="bg1"/>
                </a:solidFill>
                <a:latin typeface="Arial" charset="0"/>
              </a:defRPr>
            </a:lvl8pPr>
            <a:lvl9pPr marL="3886200" indent="-228600" eaLnBrk="0" fontAlgn="base" hangingPunct="0">
              <a:spcBef>
                <a:spcPct val="20000"/>
              </a:spcBef>
              <a:spcAft>
                <a:spcPct val="0"/>
              </a:spcAft>
              <a:buClr>
                <a:srgbClr val="FFFF00"/>
              </a:buClr>
              <a:buChar char="»"/>
              <a:defRPr b="1">
                <a:solidFill>
                  <a:schemeClr val="bg1"/>
                </a:solidFill>
                <a:latin typeface="Arial" charset="0"/>
              </a:defRPr>
            </a:lvl9pPr>
          </a:lstStyle>
          <a:p>
            <a:pPr eaLnBrk="1" hangingPunct="1">
              <a:spcBef>
                <a:spcPct val="0"/>
              </a:spcBef>
              <a:buClrTx/>
              <a:buFontTx/>
              <a:buNone/>
            </a:pPr>
            <a:endParaRPr lang="en-US" altLang="en-US" sz="2400" b="0">
              <a:solidFill>
                <a:schemeClr val="tx1"/>
              </a:solidFill>
            </a:endParaRPr>
          </a:p>
        </p:txBody>
      </p:sp>
      <p:sp>
        <p:nvSpPr>
          <p:cNvPr id="2" name="Title 1"/>
          <p:cNvSpPr>
            <a:spLocks noGrp="1"/>
          </p:cNvSpPr>
          <p:nvPr>
            <p:ph type="title"/>
          </p:nvPr>
        </p:nvSpPr>
        <p:spPr/>
        <p:txBody>
          <a:bodyPr/>
          <a:lstStyle/>
          <a:p>
            <a:r>
              <a:rPr lang="en-US" dirty="0" smtClean="0"/>
              <a:t>Ghostwriting</a:t>
            </a:r>
            <a:endParaRPr lang="en-US" dirty="0"/>
          </a:p>
        </p:txBody>
      </p:sp>
      <p:sp>
        <p:nvSpPr>
          <p:cNvPr id="3" name="Content Placeholder 2"/>
          <p:cNvSpPr>
            <a:spLocks noGrp="1"/>
          </p:cNvSpPr>
          <p:nvPr>
            <p:ph idx="1"/>
          </p:nvPr>
        </p:nvSpPr>
        <p:spPr>
          <a:xfrm>
            <a:off x="685800" y="1295400"/>
            <a:ext cx="7772400" cy="4572000"/>
          </a:xfrm>
        </p:spPr>
        <p:txBody>
          <a:bodyPr/>
          <a:lstStyle/>
          <a:p>
            <a:pPr marL="0" lvl="0" indent="0" algn="ctr" fontAlgn="auto">
              <a:spcBef>
                <a:spcPct val="0"/>
              </a:spcBef>
              <a:spcAft>
                <a:spcPts val="0"/>
              </a:spcAft>
              <a:buClrTx/>
              <a:buNone/>
            </a:pPr>
            <a:r>
              <a:rPr lang="en-US" altLang="en-US" sz="2800" b="1" kern="1200" dirty="0" smtClean="0">
                <a:solidFill>
                  <a:srgbClr val="FFFFFF"/>
                </a:solidFill>
                <a:latin typeface="Cambria" panose="02040503050406030204" pitchFamily="18" charset="0"/>
                <a:cs typeface="Times New Roman" pitchFamily="18" charset="0"/>
              </a:rPr>
              <a:t>How </a:t>
            </a:r>
            <a:r>
              <a:rPr lang="en-US" altLang="en-US" sz="2800" b="1" kern="1200" dirty="0">
                <a:solidFill>
                  <a:srgbClr val="FFFFFF"/>
                </a:solidFill>
                <a:latin typeface="Cambria" panose="02040503050406030204" pitchFamily="18" charset="0"/>
                <a:cs typeface="Times New Roman" pitchFamily="18" charset="0"/>
              </a:rPr>
              <a:t>I was asked to </a:t>
            </a:r>
            <a:r>
              <a:rPr lang="en-US" altLang="en-US" sz="2800" b="1" kern="1200" dirty="0" smtClean="0">
                <a:solidFill>
                  <a:srgbClr val="FFFFFF"/>
                </a:solidFill>
                <a:latin typeface="Cambria" panose="02040503050406030204" pitchFamily="18" charset="0"/>
                <a:cs typeface="Times New Roman" pitchFamily="18" charset="0"/>
              </a:rPr>
              <a:t>“author” </a:t>
            </a:r>
            <a:br>
              <a:rPr lang="en-US" altLang="en-US" sz="2800" b="1" kern="1200" dirty="0" smtClean="0">
                <a:solidFill>
                  <a:srgbClr val="FFFFFF"/>
                </a:solidFill>
                <a:latin typeface="Cambria" panose="02040503050406030204" pitchFamily="18" charset="0"/>
                <a:cs typeface="Times New Roman" pitchFamily="18" charset="0"/>
              </a:rPr>
            </a:br>
            <a:r>
              <a:rPr lang="en-US" altLang="en-US" sz="2800" b="1" kern="1200" dirty="0" smtClean="0">
                <a:solidFill>
                  <a:srgbClr val="FFFFFF"/>
                </a:solidFill>
                <a:latin typeface="Cambria" panose="02040503050406030204" pitchFamily="18" charset="0"/>
                <a:cs typeface="Times New Roman" pitchFamily="18" charset="0"/>
              </a:rPr>
              <a:t>a </a:t>
            </a:r>
            <a:r>
              <a:rPr lang="en-US" altLang="en-US" sz="2800" b="1" kern="1200" dirty="0">
                <a:solidFill>
                  <a:srgbClr val="FFFFFF"/>
                </a:solidFill>
                <a:latin typeface="Cambria" panose="02040503050406030204" pitchFamily="18" charset="0"/>
                <a:cs typeface="Times New Roman" pitchFamily="18" charset="0"/>
              </a:rPr>
              <a:t>ghostwritten research </a:t>
            </a:r>
            <a:r>
              <a:rPr lang="en-US" altLang="en-US" sz="2800" b="1" kern="1200" dirty="0" smtClean="0">
                <a:solidFill>
                  <a:srgbClr val="FFFFFF"/>
                </a:solidFill>
                <a:latin typeface="Cambria" panose="02040503050406030204" pitchFamily="18" charset="0"/>
                <a:cs typeface="Times New Roman" pitchFamily="18" charset="0"/>
              </a:rPr>
              <a:t>paper</a:t>
            </a:r>
          </a:p>
          <a:p>
            <a:pPr marL="0" lvl="0" indent="0" fontAlgn="auto">
              <a:spcBef>
                <a:spcPct val="0"/>
              </a:spcBef>
              <a:spcAft>
                <a:spcPts val="0"/>
              </a:spcAft>
              <a:buClrTx/>
              <a:buNone/>
            </a:pPr>
            <a:r>
              <a:rPr lang="en-US" altLang="en-US" sz="1800" i="1" kern="1200" dirty="0" smtClean="0">
                <a:solidFill>
                  <a:srgbClr val="FFFFFF"/>
                </a:solidFill>
                <a:latin typeface="Cambria" panose="02040503050406030204" pitchFamily="18" charset="0"/>
                <a:cs typeface="Times New Roman" pitchFamily="18" charset="0"/>
              </a:rPr>
              <a:t>					           </a:t>
            </a:r>
            <a:br>
              <a:rPr lang="en-US" altLang="en-US" sz="1800" i="1" kern="1200" dirty="0" smtClean="0">
                <a:solidFill>
                  <a:srgbClr val="FFFFFF"/>
                </a:solidFill>
                <a:latin typeface="Cambria" panose="02040503050406030204" pitchFamily="18" charset="0"/>
                <a:cs typeface="Times New Roman" pitchFamily="18" charset="0"/>
              </a:rPr>
            </a:br>
            <a:r>
              <a:rPr lang="en-US" altLang="en-US" sz="1800" i="1" kern="1200" dirty="0" smtClean="0">
                <a:solidFill>
                  <a:srgbClr val="FFFFFF"/>
                </a:solidFill>
                <a:latin typeface="Cambria" panose="02040503050406030204" pitchFamily="18" charset="0"/>
                <a:cs typeface="Times New Roman" pitchFamily="18" charset="0"/>
              </a:rPr>
              <a:t>					By Adriane </a:t>
            </a:r>
            <a:r>
              <a:rPr lang="en-US" altLang="en-US" sz="1800" i="1" kern="1200" dirty="0" err="1" smtClean="0">
                <a:solidFill>
                  <a:srgbClr val="FFFFFF"/>
                </a:solidFill>
                <a:latin typeface="Cambria" panose="02040503050406030204" pitchFamily="18" charset="0"/>
                <a:cs typeface="Times New Roman" pitchFamily="18" charset="0"/>
              </a:rPr>
              <a:t>Fugh</a:t>
            </a:r>
            <a:r>
              <a:rPr lang="en-US" altLang="en-US" sz="1800" i="1" kern="1200" dirty="0" smtClean="0">
                <a:solidFill>
                  <a:srgbClr val="FFFFFF"/>
                </a:solidFill>
                <a:latin typeface="Cambria" panose="02040503050406030204" pitchFamily="18" charset="0"/>
                <a:cs typeface="Times New Roman" pitchFamily="18" charset="0"/>
              </a:rPr>
              <a:t>-Berman </a:t>
            </a:r>
            <a:r>
              <a:rPr lang="en-US" altLang="en-US" sz="1800" kern="1200" dirty="0" smtClean="0">
                <a:solidFill>
                  <a:srgbClr val="FFFFFF"/>
                </a:solidFill>
                <a:latin typeface="Cambria" panose="02040503050406030204" pitchFamily="18" charset="0"/>
                <a:cs typeface="Times New Roman" pitchFamily="18" charset="0"/>
              </a:rPr>
              <a:t/>
            </a:r>
            <a:br>
              <a:rPr lang="en-US" altLang="en-US" sz="1800" kern="1200" dirty="0" smtClean="0">
                <a:solidFill>
                  <a:srgbClr val="FFFFFF"/>
                </a:solidFill>
                <a:latin typeface="Cambria" panose="02040503050406030204" pitchFamily="18" charset="0"/>
                <a:cs typeface="Times New Roman" pitchFamily="18" charset="0"/>
              </a:rPr>
            </a:br>
            <a:r>
              <a:rPr lang="en-US" altLang="en-US" sz="1100" kern="1200" dirty="0" smtClean="0">
                <a:solidFill>
                  <a:srgbClr val="FFFFFF"/>
                </a:solidFill>
                <a:latin typeface="Cambria" panose="02040503050406030204" pitchFamily="18" charset="0"/>
                <a:cs typeface="Times New Roman" pitchFamily="18" charset="0"/>
              </a:rPr>
              <a:t/>
            </a:r>
            <a:br>
              <a:rPr lang="en-US" altLang="en-US" sz="1100" kern="1200" dirty="0" smtClean="0">
                <a:solidFill>
                  <a:srgbClr val="FFFFFF"/>
                </a:solidFill>
                <a:latin typeface="Cambria" panose="02040503050406030204" pitchFamily="18" charset="0"/>
                <a:cs typeface="Times New Roman" pitchFamily="18" charset="0"/>
              </a:rPr>
            </a:br>
            <a:r>
              <a:rPr lang="en-US" altLang="en-US" sz="1100" kern="1200" dirty="0" smtClean="0">
                <a:solidFill>
                  <a:srgbClr val="FFFFFF"/>
                </a:solidFill>
                <a:latin typeface="Cambria" panose="02040503050406030204" pitchFamily="18" charset="0"/>
                <a:cs typeface="Times New Roman" pitchFamily="18" charset="0"/>
              </a:rPr>
              <a:t>                                             </a:t>
            </a:r>
            <a:r>
              <a:rPr lang="en-US" altLang="en-US" sz="1600" kern="1200" dirty="0" smtClean="0">
                <a:solidFill>
                  <a:srgbClr val="FFFFFF"/>
                </a:solidFill>
                <a:latin typeface="Cambria" panose="02040503050406030204" pitchFamily="18" charset="0"/>
                <a:cs typeface="Times New Roman" pitchFamily="18" charset="0"/>
              </a:rPr>
              <a:t>                        </a:t>
            </a:r>
            <a:r>
              <a:rPr lang="en-US" altLang="en-US" sz="1600" b="1" kern="1200" dirty="0" smtClean="0">
                <a:solidFill>
                  <a:srgbClr val="FFFFFF"/>
                </a:solidFill>
                <a:latin typeface="Cambria" panose="02040503050406030204" pitchFamily="18" charset="0"/>
                <a:cs typeface="Times New Roman" pitchFamily="18" charset="0"/>
              </a:rPr>
              <a:t>Thursday April 21, 2005</a:t>
            </a:r>
            <a:r>
              <a:rPr lang="en-US" altLang="en-US" sz="1600" kern="1200" dirty="0" smtClean="0">
                <a:solidFill>
                  <a:srgbClr val="FFFFFF"/>
                </a:solidFill>
                <a:latin typeface="Cambria" panose="02040503050406030204" pitchFamily="18" charset="0"/>
                <a:cs typeface="Times New Roman" pitchFamily="18" charset="0"/>
              </a:rPr>
              <a:t/>
            </a:r>
            <a:br>
              <a:rPr lang="en-US" altLang="en-US" sz="1600" kern="1200" dirty="0" smtClean="0">
                <a:solidFill>
                  <a:srgbClr val="FFFFFF"/>
                </a:solidFill>
                <a:latin typeface="Cambria" panose="02040503050406030204" pitchFamily="18" charset="0"/>
                <a:cs typeface="Times New Roman" pitchFamily="18" charset="0"/>
              </a:rPr>
            </a:br>
            <a:r>
              <a:rPr lang="en-US" altLang="en-US" sz="1600" kern="1200" dirty="0" smtClean="0">
                <a:solidFill>
                  <a:srgbClr val="FFFFFF"/>
                </a:solidFill>
                <a:latin typeface="Cambria" panose="02040503050406030204" pitchFamily="18" charset="0"/>
                <a:cs typeface="Times New Roman" pitchFamily="18" charset="0"/>
              </a:rPr>
              <a:t>                                                      </a:t>
            </a:r>
            <a:r>
              <a:rPr lang="en-US" altLang="en-US" sz="1600" b="1" kern="1200" dirty="0" smtClean="0">
                <a:solidFill>
                  <a:srgbClr val="FFFFFF"/>
                </a:solidFill>
                <a:latin typeface="Cambria" panose="02040503050406030204" pitchFamily="18" charset="0"/>
                <a:cs typeface="Times New Roman" pitchFamily="18" charset="0"/>
                <a:hlinkClick r:id="rId2"/>
              </a:rPr>
              <a:t>The Guardian Newspaper</a:t>
            </a:r>
            <a:r>
              <a:rPr lang="en-US" altLang="en-US" sz="1000" kern="1200" dirty="0" smtClean="0">
                <a:solidFill>
                  <a:srgbClr val="FFFFFF"/>
                </a:solidFill>
                <a:latin typeface="Cambria" panose="02040503050406030204" pitchFamily="18" charset="0"/>
                <a:cs typeface="Times New Roman" pitchFamily="18" charset="0"/>
              </a:rPr>
              <a:t/>
            </a:r>
            <a:br>
              <a:rPr lang="en-US" altLang="en-US" sz="1000" kern="1200" dirty="0" smtClean="0">
                <a:solidFill>
                  <a:srgbClr val="FFFFFF"/>
                </a:solidFill>
                <a:latin typeface="Cambria" panose="02040503050406030204" pitchFamily="18" charset="0"/>
                <a:cs typeface="Times New Roman" pitchFamily="18" charset="0"/>
              </a:rPr>
            </a:br>
            <a:r>
              <a:rPr lang="en-US" altLang="en-US" sz="1000" kern="1200" dirty="0" smtClean="0">
                <a:solidFill>
                  <a:srgbClr val="FFFFFF"/>
                </a:solidFill>
                <a:latin typeface="Cambria" panose="02040503050406030204" pitchFamily="18" charset="0"/>
                <a:cs typeface="Times New Roman" pitchFamily="18" charset="0"/>
              </a:rPr>
              <a:t/>
            </a:r>
            <a:br>
              <a:rPr lang="en-US" altLang="en-US" sz="1000" kern="1200" dirty="0" smtClean="0">
                <a:solidFill>
                  <a:srgbClr val="FFFFFF"/>
                </a:solidFill>
                <a:latin typeface="Cambria" panose="02040503050406030204" pitchFamily="18" charset="0"/>
                <a:cs typeface="Times New Roman" pitchFamily="18" charset="0"/>
              </a:rPr>
            </a:br>
            <a:r>
              <a:rPr lang="en-US" altLang="en-US" sz="1800" kern="1200" dirty="0" smtClean="0">
                <a:solidFill>
                  <a:srgbClr val="FFFFFF"/>
                </a:solidFill>
                <a:latin typeface="Cambria" panose="02040503050406030204" pitchFamily="18" charset="0"/>
                <a:cs typeface="Times New Roman" pitchFamily="18" charset="0"/>
              </a:rPr>
              <a:t>Recently, the House of Commons health select committee looked at the submission of ghostwritten articles to medical journals. Witnesses from two pharmaceutical groups, GlaxoSmithKline and AstraZeneca, </a:t>
            </a:r>
            <a:r>
              <a:rPr lang="en-US" altLang="en-US" sz="1800" b="1" kern="1200" dirty="0" smtClean="0">
                <a:solidFill>
                  <a:srgbClr val="FFFF00"/>
                </a:solidFill>
                <a:latin typeface="Cambria" panose="02040503050406030204" pitchFamily="18" charset="0"/>
                <a:cs typeface="Times New Roman" pitchFamily="18" charset="0"/>
              </a:rPr>
              <a:t>"strongly denied that ghostwriting was </a:t>
            </a:r>
            <a:r>
              <a:rPr lang="en-US" altLang="en-US" sz="1800" b="1" kern="1200" dirty="0" err="1" smtClean="0">
                <a:solidFill>
                  <a:srgbClr val="FFFF00"/>
                </a:solidFill>
                <a:latin typeface="Cambria" panose="02040503050406030204" pitchFamily="18" charset="0"/>
                <a:cs typeface="Times New Roman" pitchFamily="18" charset="0"/>
              </a:rPr>
              <a:t>practised</a:t>
            </a:r>
            <a:r>
              <a:rPr lang="en-US" altLang="en-US" sz="1800" b="1" kern="1200" dirty="0" smtClean="0">
                <a:solidFill>
                  <a:srgbClr val="FFFF00"/>
                </a:solidFill>
                <a:latin typeface="Cambria" panose="02040503050406030204" pitchFamily="18" charset="0"/>
                <a:cs typeface="Times New Roman" pitchFamily="18" charset="0"/>
              </a:rPr>
              <a:t> in their respective companies". </a:t>
            </a:r>
            <a:r>
              <a:rPr lang="en-US" altLang="en-US" sz="1800" kern="1200" dirty="0" smtClean="0">
                <a:solidFill>
                  <a:srgbClr val="FFFFFF"/>
                </a:solidFill>
                <a:latin typeface="Cambria" panose="02040503050406030204" pitchFamily="18" charset="0"/>
                <a:cs typeface="Times New Roman" pitchFamily="18" charset="0"/>
              </a:rPr>
              <a:t>But such work can be hired out. Last summer, I was asked by </a:t>
            </a:r>
            <a:r>
              <a:rPr lang="en-US" altLang="en-US" sz="1800" kern="1200" dirty="0" err="1" smtClean="0">
                <a:solidFill>
                  <a:srgbClr val="FFFFFF"/>
                </a:solidFill>
                <a:latin typeface="Cambria" panose="02040503050406030204" pitchFamily="18" charset="0"/>
                <a:cs typeface="Times New Roman" pitchFamily="18" charset="0"/>
              </a:rPr>
              <a:t>RxComms</a:t>
            </a:r>
            <a:r>
              <a:rPr lang="en-US" altLang="en-US" sz="1800" kern="1200" dirty="0" smtClean="0">
                <a:solidFill>
                  <a:srgbClr val="FFFFFF"/>
                </a:solidFill>
                <a:latin typeface="Cambria" panose="02040503050406030204" pitchFamily="18" charset="0"/>
                <a:cs typeface="Times New Roman" pitchFamily="18" charset="0"/>
              </a:rPr>
              <a:t>, a British medical communication company, to author a review of interactions between herbs and warfarin (a generic anticoagulant prescribed to prevent strokes or blood clots). Well, not "author", exactly. The usual practice is for a complete article to be supplied; all I would have to do was review it and sign it off.</a:t>
            </a:r>
          </a:p>
          <a:p>
            <a:endParaRPr lang="en-US" dirty="0"/>
          </a:p>
        </p:txBody>
      </p:sp>
    </p:spTree>
    <p:extLst>
      <p:ext uri="{BB962C8B-B14F-4D97-AF65-F5344CB8AC3E}">
        <p14:creationId xmlns:p14="http://schemas.microsoft.com/office/powerpoint/2010/main" val="378122398"/>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a:xfrm>
            <a:off x="685800" y="304800"/>
            <a:ext cx="7772400" cy="762000"/>
          </a:xfrm>
          <a:noFill/>
          <a:ln/>
        </p:spPr>
        <p:txBody>
          <a:bodyPr lIns="92075" tIns="46038" rIns="92075" bIns="46038" anchor="ctr"/>
          <a:lstStyle/>
          <a:p>
            <a:r>
              <a:rPr lang="en-US" sz="3200" dirty="0"/>
              <a:t>Genetic Testing Reveals BRCA in Family: </a:t>
            </a:r>
            <a:r>
              <a:rPr lang="en-US" sz="3200" dirty="0" smtClean="0"/>
              <a:t>Pros and Cons</a:t>
            </a:r>
            <a:endParaRPr lang="en-US" sz="3200" dirty="0"/>
          </a:p>
        </p:txBody>
      </p:sp>
      <p:sp>
        <p:nvSpPr>
          <p:cNvPr id="623619" name="Rectangle 3"/>
          <p:cNvSpPr>
            <a:spLocks noGrp="1" noChangeArrowheads="1"/>
          </p:cNvSpPr>
          <p:nvPr>
            <p:ph sz="half" idx="1"/>
          </p:nvPr>
        </p:nvSpPr>
        <p:spPr>
          <a:xfrm>
            <a:off x="685800" y="1524000"/>
            <a:ext cx="3886200" cy="4572000"/>
          </a:xfrm>
          <a:noFill/>
          <a:ln/>
        </p:spPr>
        <p:txBody>
          <a:bodyPr lIns="92075" tIns="46038" rIns="92075" bIns="46038"/>
          <a:lstStyle/>
          <a:p>
            <a:r>
              <a:rPr lang="en-US" sz="1600" dirty="0"/>
              <a:t>Removes uncertainty of risk level</a:t>
            </a:r>
          </a:p>
          <a:p>
            <a:r>
              <a:rPr lang="en-US" sz="1600" dirty="0"/>
              <a:t>More vigilant screening, surgery, prevention strategies</a:t>
            </a:r>
          </a:p>
          <a:p>
            <a:r>
              <a:rPr lang="en-US" sz="1600" dirty="0"/>
              <a:t>Predictive testing possible for family </a:t>
            </a:r>
            <a:r>
              <a:rPr lang="en-US" sz="1600" dirty="0" smtClean="0"/>
              <a:t>members </a:t>
            </a:r>
          </a:p>
          <a:p>
            <a:pPr lvl="1"/>
            <a:r>
              <a:rPr lang="en-US" sz="1400" dirty="0" smtClean="0"/>
              <a:t>Can identify family members at risk</a:t>
            </a:r>
          </a:p>
          <a:p>
            <a:pPr lvl="1"/>
            <a:r>
              <a:rPr lang="en-US" sz="1400" dirty="0" smtClean="0"/>
              <a:t>Family members </a:t>
            </a:r>
            <a:r>
              <a:rPr lang="en-US" sz="1400" i="1" dirty="0" smtClean="0"/>
              <a:t>not</a:t>
            </a:r>
            <a:r>
              <a:rPr lang="en-US" sz="1400" dirty="0" smtClean="0"/>
              <a:t> </a:t>
            </a:r>
            <a:r>
              <a:rPr lang="en-US" sz="1400" dirty="0"/>
              <a:t>at high risk can be spared anxiety and the need for increased </a:t>
            </a:r>
            <a:r>
              <a:rPr lang="en-US" sz="1400" dirty="0" smtClean="0"/>
              <a:t>surveillance</a:t>
            </a:r>
          </a:p>
          <a:p>
            <a:pPr lvl="1"/>
            <a:endParaRPr lang="en-US" sz="1200" dirty="0"/>
          </a:p>
          <a:p>
            <a:pPr>
              <a:spcBef>
                <a:spcPct val="35000"/>
              </a:spcBef>
              <a:spcAft>
                <a:spcPct val="20000"/>
              </a:spcAft>
            </a:pPr>
            <a:r>
              <a:rPr lang="en-US" sz="1600" dirty="0"/>
              <a:t>Predictive testing </a:t>
            </a:r>
            <a:r>
              <a:rPr lang="en-US" sz="1600" dirty="0" smtClean="0"/>
              <a:t>(Also can be a </a:t>
            </a:r>
            <a:r>
              <a:rPr lang="en-US" sz="1600" i="1" dirty="0" smtClean="0"/>
              <a:t>Con</a:t>
            </a:r>
            <a:r>
              <a:rPr lang="en-US" sz="1600" dirty="0" smtClean="0"/>
              <a:t>)</a:t>
            </a:r>
            <a:endParaRPr lang="en-US" sz="1600" dirty="0"/>
          </a:p>
          <a:p>
            <a:pPr lvl="1">
              <a:spcBef>
                <a:spcPct val="35000"/>
              </a:spcBef>
              <a:spcAft>
                <a:spcPct val="20000"/>
              </a:spcAft>
            </a:pPr>
            <a:r>
              <a:rPr lang="en-US" sz="1400" dirty="0"/>
              <a:t>How to disclose information to family members?</a:t>
            </a:r>
          </a:p>
          <a:p>
            <a:pPr lvl="1">
              <a:spcBef>
                <a:spcPct val="35000"/>
              </a:spcBef>
              <a:spcAft>
                <a:spcPct val="20000"/>
              </a:spcAft>
            </a:pPr>
            <a:r>
              <a:rPr lang="en-US" sz="1400" dirty="0"/>
              <a:t>How to manage the </a:t>
            </a:r>
            <a:r>
              <a:rPr lang="en-US" sz="1400" dirty="0">
                <a:solidFill>
                  <a:srgbClr val="FFFF00"/>
                </a:solidFill>
              </a:rPr>
              <a:t>right not to know?</a:t>
            </a:r>
          </a:p>
          <a:p>
            <a:pPr lvl="1"/>
            <a:endParaRPr lang="en-US" sz="1200" dirty="0"/>
          </a:p>
          <a:p>
            <a:pPr lvl="1"/>
            <a:endParaRPr lang="en-US" sz="1600" dirty="0"/>
          </a:p>
        </p:txBody>
      </p:sp>
      <p:sp>
        <p:nvSpPr>
          <p:cNvPr id="2" name="Content Placeholder 1"/>
          <p:cNvSpPr>
            <a:spLocks noGrp="1"/>
          </p:cNvSpPr>
          <p:nvPr>
            <p:ph sz="half" idx="2"/>
          </p:nvPr>
        </p:nvSpPr>
        <p:spPr/>
        <p:txBody>
          <a:bodyPr>
            <a:noAutofit/>
          </a:bodyPr>
          <a:lstStyle/>
          <a:p>
            <a:pPr>
              <a:spcBef>
                <a:spcPct val="25000"/>
              </a:spcBef>
              <a:spcAft>
                <a:spcPct val="20000"/>
              </a:spcAft>
            </a:pPr>
            <a:r>
              <a:rPr lang="en-US" sz="1600" dirty="0"/>
              <a:t>More screening, surgery, chemoprevention</a:t>
            </a:r>
          </a:p>
          <a:p>
            <a:pPr>
              <a:spcBef>
                <a:spcPct val="25000"/>
              </a:spcBef>
              <a:spcAft>
                <a:spcPct val="20000"/>
              </a:spcAft>
            </a:pPr>
            <a:r>
              <a:rPr lang="en-US" sz="1600" dirty="0"/>
              <a:t>New uncertainty about risk</a:t>
            </a:r>
          </a:p>
          <a:p>
            <a:pPr>
              <a:spcBef>
                <a:spcPct val="25000"/>
              </a:spcBef>
              <a:spcAft>
                <a:spcPct val="20000"/>
              </a:spcAft>
            </a:pPr>
            <a:r>
              <a:rPr lang="en-US" sz="1600" dirty="0"/>
              <a:t>More anxiety, cancer fear, emotional distress </a:t>
            </a:r>
          </a:p>
          <a:p>
            <a:pPr>
              <a:spcBef>
                <a:spcPct val="25000"/>
              </a:spcBef>
              <a:spcAft>
                <a:spcPct val="20000"/>
              </a:spcAft>
            </a:pPr>
            <a:r>
              <a:rPr lang="en-US" sz="1600" dirty="0"/>
              <a:t>Confidentiality (medical record, insurance concerns)</a:t>
            </a:r>
          </a:p>
          <a:p>
            <a:pPr>
              <a:spcBef>
                <a:spcPct val="25000"/>
              </a:spcBef>
              <a:spcAft>
                <a:spcPct val="20000"/>
              </a:spcAft>
            </a:pPr>
            <a:r>
              <a:rPr lang="en-US" sz="1600" dirty="0"/>
              <a:t>Efficacy of interventions still unproven </a:t>
            </a:r>
          </a:p>
          <a:p>
            <a:pPr lvl="1">
              <a:spcAft>
                <a:spcPct val="20000"/>
              </a:spcAft>
            </a:pPr>
            <a:r>
              <a:rPr lang="en-US" sz="1400" dirty="0"/>
              <a:t>More research involvement</a:t>
            </a:r>
          </a:p>
          <a:p>
            <a:pPr>
              <a:spcBef>
                <a:spcPct val="35000"/>
              </a:spcBef>
              <a:spcAft>
                <a:spcPct val="20000"/>
              </a:spcAft>
            </a:pPr>
            <a:r>
              <a:rPr lang="en-US" sz="1600" dirty="0">
                <a:solidFill>
                  <a:schemeClr val="tx1"/>
                </a:solidFill>
              </a:rPr>
              <a:t>Individuals in families who decline genetic testing may have higher anxiety levels and depression compared with siblings who undergo testing </a:t>
            </a:r>
            <a:endParaRPr lang="en-US" sz="1600" dirty="0"/>
          </a:p>
        </p:txBody>
      </p:sp>
    </p:spTree>
    <p:extLst>
      <p:ext uri="{BB962C8B-B14F-4D97-AF65-F5344CB8AC3E}">
        <p14:creationId xmlns:p14="http://schemas.microsoft.com/office/powerpoint/2010/main" val="2545996559"/>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sz="4000"/>
              <a:t>Risk Management Strategies</a:t>
            </a:r>
          </a:p>
        </p:txBody>
      </p:sp>
      <p:sp>
        <p:nvSpPr>
          <p:cNvPr id="558083" name="Rectangle 3"/>
          <p:cNvSpPr>
            <a:spLocks noGrp="1" noChangeArrowheads="1"/>
          </p:cNvSpPr>
          <p:nvPr>
            <p:ph type="body" idx="1"/>
          </p:nvPr>
        </p:nvSpPr>
        <p:spPr>
          <a:xfrm>
            <a:off x="1571625" y="1944688"/>
            <a:ext cx="6886575" cy="4151312"/>
          </a:xfrm>
        </p:spPr>
        <p:txBody>
          <a:bodyPr/>
          <a:lstStyle/>
          <a:p>
            <a:pPr marL="457200" indent="-457200">
              <a:buFontTx/>
              <a:buAutoNum type="arabicPeriod"/>
            </a:pPr>
            <a:r>
              <a:rPr lang="en-US" sz="3200" b="1" dirty="0">
                <a:solidFill>
                  <a:srgbClr val="FFFF00"/>
                </a:solidFill>
              </a:rPr>
              <a:t>Early </a:t>
            </a:r>
            <a:r>
              <a:rPr lang="en-US" sz="3200" b="1" dirty="0" smtClean="0">
                <a:solidFill>
                  <a:srgbClr val="FFFF00"/>
                </a:solidFill>
              </a:rPr>
              <a:t>detection/screening</a:t>
            </a:r>
            <a:endParaRPr lang="en-US" sz="3200" b="1" dirty="0">
              <a:solidFill>
                <a:srgbClr val="FFFF00"/>
              </a:solidFill>
            </a:endParaRPr>
          </a:p>
          <a:p>
            <a:pPr marL="457200" indent="-457200">
              <a:buFontTx/>
              <a:buAutoNum type="arabicPeriod"/>
            </a:pPr>
            <a:r>
              <a:rPr lang="en-US" sz="3200" dirty="0"/>
              <a:t>Prophylactic surgery</a:t>
            </a:r>
          </a:p>
          <a:p>
            <a:pPr marL="457200" indent="-457200">
              <a:buFontTx/>
              <a:buAutoNum type="arabicPeriod"/>
            </a:pPr>
            <a:r>
              <a:rPr lang="en-US" sz="3200" dirty="0"/>
              <a:t>Chemoprevention</a:t>
            </a:r>
          </a:p>
        </p:txBody>
      </p:sp>
    </p:spTree>
    <p:extLst>
      <p:ext uri="{BB962C8B-B14F-4D97-AF65-F5344CB8AC3E}">
        <p14:creationId xmlns:p14="http://schemas.microsoft.com/office/powerpoint/2010/main" val="1053525957"/>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ChangeArrowheads="1"/>
          </p:cNvSpPr>
          <p:nvPr/>
        </p:nvSpPr>
        <p:spPr bwMode="auto">
          <a:xfrm>
            <a:off x="228600" y="1447800"/>
            <a:ext cx="4114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ormAutofit/>
          </a:bodyPr>
          <a:lstStyle/>
          <a:p>
            <a:pPr marL="285750" indent="-285750">
              <a:spcBef>
                <a:spcPts val="500"/>
              </a:spcBef>
              <a:spcAft>
                <a:spcPts val="500"/>
              </a:spcAft>
              <a:buClr>
                <a:srgbClr val="FFFF00"/>
              </a:buClr>
              <a:buFont typeface="Arial" panose="020B0604020202020204" pitchFamily="34" charset="0"/>
              <a:buChar char="•"/>
            </a:pPr>
            <a:r>
              <a:rPr lang="en-US" dirty="0" smtClean="0"/>
              <a:t>Women </a:t>
            </a:r>
            <a:r>
              <a:rPr lang="en-US" dirty="0"/>
              <a:t>at risk of ovarian cancer </a:t>
            </a:r>
            <a:r>
              <a:rPr lang="en-US" dirty="0" smtClean="0"/>
              <a:t>in Los Angeles (n&gt;1,600</a:t>
            </a:r>
            <a:r>
              <a:rPr lang="en-US" dirty="0"/>
              <a:t>); family history</a:t>
            </a:r>
          </a:p>
          <a:p>
            <a:pPr marL="285750" indent="-285750">
              <a:spcBef>
                <a:spcPts val="500"/>
              </a:spcBef>
              <a:spcAft>
                <a:spcPts val="500"/>
              </a:spcAft>
              <a:buClr>
                <a:srgbClr val="FFFF00"/>
              </a:buClr>
              <a:buFont typeface="Arial" panose="020B0604020202020204" pitchFamily="34" charset="0"/>
              <a:buChar char="•"/>
            </a:pPr>
            <a:r>
              <a:rPr lang="en-US" dirty="0"/>
              <a:t>Followed </a:t>
            </a:r>
            <a:r>
              <a:rPr lang="en-US" dirty="0" smtClean="0"/>
              <a:t>at Cedars-Sinai for </a:t>
            </a:r>
            <a:r>
              <a:rPr lang="en-US" dirty="0"/>
              <a:t>10 years (1991-2001</a:t>
            </a:r>
            <a:r>
              <a:rPr lang="en-US" dirty="0" smtClean="0"/>
              <a:t>); 8 incident ovarian cancers</a:t>
            </a:r>
          </a:p>
          <a:p>
            <a:pPr marL="685800" lvl="1" indent="-285750" fontAlgn="base">
              <a:spcBef>
                <a:spcPct val="25000"/>
              </a:spcBef>
              <a:spcAft>
                <a:spcPct val="0"/>
              </a:spcAft>
              <a:buClr>
                <a:schemeClr val="accent2"/>
              </a:buClr>
              <a:buFont typeface="Arial" panose="020B0604020202020204" pitchFamily="34" charset="0"/>
              <a:buChar char="–"/>
            </a:pPr>
            <a:r>
              <a:rPr lang="en-US" sz="1600" dirty="0">
                <a:solidFill>
                  <a:srgbClr val="F8F8F8"/>
                </a:solidFill>
              </a:rPr>
              <a:t>Free surveillance with CA125, TVS, color Doppler </a:t>
            </a:r>
          </a:p>
          <a:p>
            <a:pPr marL="285750" indent="-285750">
              <a:spcBef>
                <a:spcPts val="500"/>
              </a:spcBef>
              <a:spcAft>
                <a:spcPts val="500"/>
              </a:spcAft>
              <a:buClr>
                <a:srgbClr val="FFFF00"/>
              </a:buClr>
              <a:buFont typeface="Arial" panose="020B0604020202020204" pitchFamily="34" charset="0"/>
              <a:buChar char="•"/>
            </a:pPr>
            <a:r>
              <a:rPr lang="en-US" dirty="0" smtClean="0"/>
              <a:t>Study cohort: </a:t>
            </a:r>
            <a:r>
              <a:rPr lang="en-US" dirty="0"/>
              <a:t>Ashkenazi </a:t>
            </a:r>
            <a:r>
              <a:rPr lang="en-US" dirty="0" smtClean="0"/>
              <a:t>Jewish women (n=290)</a:t>
            </a:r>
            <a:endParaRPr lang="en-US" dirty="0"/>
          </a:p>
          <a:p>
            <a:pPr marL="685800" lvl="1" indent="-285750" fontAlgn="base">
              <a:spcBef>
                <a:spcPct val="25000"/>
              </a:spcBef>
              <a:spcAft>
                <a:spcPct val="0"/>
              </a:spcAft>
              <a:buClr>
                <a:schemeClr val="accent2"/>
              </a:buClr>
              <a:buFont typeface="Arial" panose="020B0604020202020204" pitchFamily="34" charset="0"/>
              <a:buChar char="–"/>
            </a:pPr>
            <a:r>
              <a:rPr lang="en-US" sz="1600" dirty="0">
                <a:solidFill>
                  <a:srgbClr val="F8F8F8"/>
                </a:solidFill>
              </a:rPr>
              <a:t>Informed consent obtained and genetic counseling; 213 (73.4%) tested in 1998</a:t>
            </a:r>
          </a:p>
          <a:p>
            <a:pPr marL="285750" indent="-285750">
              <a:spcBef>
                <a:spcPts val="500"/>
              </a:spcBef>
              <a:spcAft>
                <a:spcPts val="500"/>
              </a:spcAft>
              <a:buClr>
                <a:srgbClr val="FFFF00"/>
              </a:buClr>
              <a:buFont typeface="Arial" panose="020B0604020202020204" pitchFamily="34" charset="0"/>
              <a:buChar char="•"/>
            </a:pPr>
            <a:r>
              <a:rPr lang="en-US" dirty="0"/>
              <a:t>Results: 16% </a:t>
            </a:r>
            <a:r>
              <a:rPr lang="en-US" i="1" dirty="0" smtClean="0"/>
              <a:t>BRCA</a:t>
            </a:r>
            <a:r>
              <a:rPr lang="en-US" dirty="0" smtClean="0"/>
              <a:t>-positive </a:t>
            </a:r>
            <a:r>
              <a:rPr lang="en-US" dirty="0"/>
              <a:t>(31 </a:t>
            </a:r>
            <a:r>
              <a:rPr lang="en-US" i="1" dirty="0"/>
              <a:t>BRCA1</a:t>
            </a:r>
            <a:r>
              <a:rPr lang="en-US" dirty="0"/>
              <a:t>, 2 </a:t>
            </a:r>
            <a:r>
              <a:rPr lang="en-US" i="1" dirty="0"/>
              <a:t>BRCA2</a:t>
            </a:r>
            <a:r>
              <a:rPr lang="en-US" dirty="0"/>
              <a:t> mutation carriers</a:t>
            </a:r>
            <a:r>
              <a:rPr lang="en-US" dirty="0" smtClean="0"/>
              <a:t>)</a:t>
            </a:r>
            <a:endParaRPr lang="en-US" dirty="0">
              <a:solidFill>
                <a:srgbClr val="F8F8F8"/>
              </a:solidFill>
            </a:endParaRPr>
          </a:p>
        </p:txBody>
      </p:sp>
      <p:graphicFrame>
        <p:nvGraphicFramePr>
          <p:cNvPr id="689156" name="Object 4"/>
          <p:cNvGraphicFramePr>
            <a:graphicFrameLocks noChangeAspect="1"/>
          </p:cNvGraphicFramePr>
          <p:nvPr>
            <p:extLst>
              <p:ext uri="{D42A27DB-BD31-4B8C-83A1-F6EECF244321}">
                <p14:modId xmlns:p14="http://schemas.microsoft.com/office/powerpoint/2010/main" val="516916338"/>
              </p:ext>
            </p:extLst>
          </p:nvPr>
        </p:nvGraphicFramePr>
        <p:xfrm>
          <a:off x="4419600" y="1241145"/>
          <a:ext cx="4681316" cy="4927183"/>
        </p:xfrm>
        <a:graphic>
          <a:graphicData uri="http://schemas.openxmlformats.org/presentationml/2006/ole">
            <mc:AlternateContent xmlns:mc="http://schemas.openxmlformats.org/markup-compatibility/2006">
              <mc:Choice xmlns:v="urn:schemas-microsoft-com:vml" Requires="v">
                <p:oleObj spid="_x0000_s11328" name="Picture" r:id="rId4" imgW="4535668" imgH="3628583" progId="StaticEnhancedMetafile">
                  <p:embed/>
                </p:oleObj>
              </mc:Choice>
              <mc:Fallback>
                <p:oleObj name="Picture" r:id="rId4" imgW="4535668" imgH="3628583" progId="StaticEnhancedMetafil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241145"/>
                        <a:ext cx="4681316" cy="4927183"/>
                      </a:xfrm>
                      <a:prstGeom prst="rect">
                        <a:avLst/>
                      </a:prstGeom>
                      <a:noFill/>
                      <a:ln>
                        <a:noFill/>
                      </a:ln>
                      <a:effectLst/>
                      <a:extLst/>
                    </p:spPr>
                  </p:pic>
                </p:oleObj>
              </mc:Fallback>
            </mc:AlternateContent>
          </a:graphicData>
        </a:graphic>
      </p:graphicFrame>
      <p:sp>
        <p:nvSpPr>
          <p:cNvPr id="689157" name="Text Box 5"/>
          <p:cNvSpPr txBox="1">
            <a:spLocks noChangeArrowheads="1"/>
          </p:cNvSpPr>
          <p:nvPr/>
        </p:nvSpPr>
        <p:spPr bwMode="auto">
          <a:xfrm>
            <a:off x="7391178" y="4721423"/>
            <a:ext cx="11544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solidFill>
                  <a:srgbClr val="66FFFF"/>
                </a:solidFill>
              </a:rPr>
              <a:t>Non-carriers</a:t>
            </a:r>
          </a:p>
        </p:txBody>
      </p:sp>
      <p:sp>
        <p:nvSpPr>
          <p:cNvPr id="689159" name="Text Box 7"/>
          <p:cNvSpPr txBox="1">
            <a:spLocks noChangeArrowheads="1"/>
          </p:cNvSpPr>
          <p:nvPr/>
        </p:nvSpPr>
        <p:spPr bwMode="auto">
          <a:xfrm>
            <a:off x="7483253" y="3319046"/>
            <a:ext cx="1143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CA" sz="1600" dirty="0">
                <a:solidFill>
                  <a:srgbClr val="FFFFFF"/>
                </a:solidFill>
              </a:rPr>
              <a:t>P &lt; 10</a:t>
            </a:r>
            <a:r>
              <a:rPr lang="en-CA" sz="1600" baseline="30000" dirty="0">
                <a:solidFill>
                  <a:srgbClr val="FFFFFF"/>
                </a:solidFill>
              </a:rPr>
              <a:t>-6</a:t>
            </a:r>
            <a:endParaRPr lang="en-US" sz="1600" baseline="30000" dirty="0">
              <a:solidFill>
                <a:srgbClr val="FFFFFF"/>
              </a:solidFill>
            </a:endParaRPr>
          </a:p>
        </p:txBody>
      </p:sp>
      <p:sp>
        <p:nvSpPr>
          <p:cNvPr id="9" name="Rectangle 5"/>
          <p:cNvSpPr>
            <a:spLocks noChangeArrowheads="1"/>
          </p:cNvSpPr>
          <p:nvPr/>
        </p:nvSpPr>
        <p:spPr bwMode="auto">
          <a:xfrm>
            <a:off x="228600" y="6629400"/>
            <a:ext cx="5867400" cy="20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8600" indent="-228600">
              <a:lnSpc>
                <a:spcPct val="90000"/>
              </a:lnSpc>
              <a:spcBef>
                <a:spcPct val="50000"/>
              </a:spcBef>
            </a:pPr>
            <a:r>
              <a:rPr lang="en-US" sz="800" dirty="0">
                <a:solidFill>
                  <a:srgbClr val="FFFFFF"/>
                </a:solidFill>
              </a:rPr>
              <a:t>Liede et al. J </a:t>
            </a:r>
            <a:r>
              <a:rPr lang="en-US" sz="800" dirty="0" err="1">
                <a:solidFill>
                  <a:srgbClr val="FFFFFF"/>
                </a:solidFill>
              </a:rPr>
              <a:t>Clin</a:t>
            </a:r>
            <a:r>
              <a:rPr lang="en-US" sz="800" dirty="0">
                <a:solidFill>
                  <a:srgbClr val="FFFFFF"/>
                </a:solidFill>
              </a:rPr>
              <a:t> </a:t>
            </a:r>
            <a:r>
              <a:rPr lang="en-US" sz="800" dirty="0" err="1">
                <a:solidFill>
                  <a:srgbClr val="FFFFFF"/>
                </a:solidFill>
              </a:rPr>
              <a:t>Oncol</a:t>
            </a:r>
            <a:r>
              <a:rPr lang="en-US" sz="800" dirty="0">
                <a:solidFill>
                  <a:srgbClr val="FFFFFF"/>
                </a:solidFill>
              </a:rPr>
              <a:t> 2002 20(6):1570-1577</a:t>
            </a:r>
          </a:p>
        </p:txBody>
      </p:sp>
      <p:sp>
        <p:nvSpPr>
          <p:cNvPr id="689155" name="Text Box 3"/>
          <p:cNvSpPr txBox="1">
            <a:spLocks noChangeArrowheads="1"/>
          </p:cNvSpPr>
          <p:nvPr/>
        </p:nvSpPr>
        <p:spPr bwMode="auto">
          <a:xfrm>
            <a:off x="5733986" y="5932536"/>
            <a:ext cx="232948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050" dirty="0">
                <a:solidFill>
                  <a:srgbClr val="000000"/>
                </a:solidFill>
              </a:rPr>
              <a:t>Time since entry to program (years)</a:t>
            </a:r>
          </a:p>
        </p:txBody>
      </p:sp>
      <p:sp>
        <p:nvSpPr>
          <p:cNvPr id="10" name="Rectangle 4"/>
          <p:cNvSpPr txBox="1">
            <a:spLocks noChangeArrowheads="1"/>
          </p:cNvSpPr>
          <p:nvPr/>
        </p:nvSpPr>
        <p:spPr>
          <a:xfrm>
            <a:off x="576263" y="0"/>
            <a:ext cx="7586662" cy="1143000"/>
          </a:xfrm>
          <a:prstGeom prst="rect">
            <a:avLst/>
          </a:prstGeom>
          <a:noFill/>
          <a:ln/>
        </p:spPr>
        <p:txBody>
          <a:bodyPr lIns="92075" tIns="46038" rIns="92075" bIns="46038" anchor="b"/>
          <a:lstStyle>
            <a:lvl1pPr algn="l" rtl="0" fontAlgn="base">
              <a:lnSpc>
                <a:spcPct val="90000"/>
              </a:lnSpc>
              <a:spcBef>
                <a:spcPct val="0"/>
              </a:spcBef>
              <a:spcAft>
                <a:spcPct val="0"/>
              </a:spcAft>
              <a:defRPr sz="3600" b="1">
                <a:solidFill>
                  <a:srgbClr val="F8F8F8"/>
                </a:solidFill>
                <a:latin typeface="+mj-lt"/>
                <a:ea typeface="+mj-ea"/>
                <a:cs typeface="+mj-cs"/>
              </a:defRPr>
            </a:lvl1pPr>
            <a:lvl2pPr algn="l" rtl="0" fontAlgn="base">
              <a:lnSpc>
                <a:spcPct val="90000"/>
              </a:lnSpc>
              <a:spcBef>
                <a:spcPct val="0"/>
              </a:spcBef>
              <a:spcAft>
                <a:spcPct val="0"/>
              </a:spcAft>
              <a:defRPr sz="3600" b="1">
                <a:solidFill>
                  <a:srgbClr val="F8F8F8"/>
                </a:solidFill>
                <a:latin typeface="Tahoma" pitchFamily="34" charset="0"/>
              </a:defRPr>
            </a:lvl2pPr>
            <a:lvl3pPr algn="l" rtl="0" fontAlgn="base">
              <a:lnSpc>
                <a:spcPct val="90000"/>
              </a:lnSpc>
              <a:spcBef>
                <a:spcPct val="0"/>
              </a:spcBef>
              <a:spcAft>
                <a:spcPct val="0"/>
              </a:spcAft>
              <a:defRPr sz="3600" b="1">
                <a:solidFill>
                  <a:srgbClr val="F8F8F8"/>
                </a:solidFill>
                <a:latin typeface="Tahoma" pitchFamily="34" charset="0"/>
              </a:defRPr>
            </a:lvl3pPr>
            <a:lvl4pPr algn="l" rtl="0" fontAlgn="base">
              <a:lnSpc>
                <a:spcPct val="90000"/>
              </a:lnSpc>
              <a:spcBef>
                <a:spcPct val="0"/>
              </a:spcBef>
              <a:spcAft>
                <a:spcPct val="0"/>
              </a:spcAft>
              <a:defRPr sz="3600" b="1">
                <a:solidFill>
                  <a:srgbClr val="F8F8F8"/>
                </a:solidFill>
                <a:latin typeface="Tahoma" pitchFamily="34" charset="0"/>
              </a:defRPr>
            </a:lvl4pPr>
            <a:lvl5pPr algn="l" rtl="0" fontAlgn="base">
              <a:lnSpc>
                <a:spcPct val="90000"/>
              </a:lnSpc>
              <a:spcBef>
                <a:spcPct val="0"/>
              </a:spcBef>
              <a:spcAft>
                <a:spcPct val="0"/>
              </a:spcAft>
              <a:defRPr sz="3600" b="1">
                <a:solidFill>
                  <a:srgbClr val="F8F8F8"/>
                </a:solidFill>
                <a:latin typeface="Tahoma" pitchFamily="34" charset="0"/>
              </a:defRPr>
            </a:lvl5pPr>
            <a:lvl6pPr marL="457200" algn="l" rtl="0" fontAlgn="base">
              <a:lnSpc>
                <a:spcPct val="90000"/>
              </a:lnSpc>
              <a:spcBef>
                <a:spcPct val="0"/>
              </a:spcBef>
              <a:spcAft>
                <a:spcPct val="0"/>
              </a:spcAft>
              <a:defRPr sz="3600" b="1">
                <a:solidFill>
                  <a:srgbClr val="F8F8F8"/>
                </a:solidFill>
                <a:latin typeface="Tahoma" pitchFamily="34" charset="0"/>
              </a:defRPr>
            </a:lvl6pPr>
            <a:lvl7pPr marL="914400" algn="l" rtl="0" fontAlgn="base">
              <a:lnSpc>
                <a:spcPct val="90000"/>
              </a:lnSpc>
              <a:spcBef>
                <a:spcPct val="0"/>
              </a:spcBef>
              <a:spcAft>
                <a:spcPct val="0"/>
              </a:spcAft>
              <a:defRPr sz="3600" b="1">
                <a:solidFill>
                  <a:srgbClr val="F8F8F8"/>
                </a:solidFill>
                <a:latin typeface="Tahoma" pitchFamily="34" charset="0"/>
              </a:defRPr>
            </a:lvl7pPr>
            <a:lvl8pPr marL="1371600" algn="l" rtl="0" fontAlgn="base">
              <a:lnSpc>
                <a:spcPct val="90000"/>
              </a:lnSpc>
              <a:spcBef>
                <a:spcPct val="0"/>
              </a:spcBef>
              <a:spcAft>
                <a:spcPct val="0"/>
              </a:spcAft>
              <a:defRPr sz="3600" b="1">
                <a:solidFill>
                  <a:srgbClr val="F8F8F8"/>
                </a:solidFill>
                <a:latin typeface="Tahoma" pitchFamily="34" charset="0"/>
              </a:defRPr>
            </a:lvl8pPr>
            <a:lvl9pPr marL="1828800" algn="l" rtl="0" fontAlgn="base">
              <a:lnSpc>
                <a:spcPct val="90000"/>
              </a:lnSpc>
              <a:spcBef>
                <a:spcPct val="0"/>
              </a:spcBef>
              <a:spcAft>
                <a:spcPct val="0"/>
              </a:spcAft>
              <a:defRPr sz="3600" b="1">
                <a:solidFill>
                  <a:srgbClr val="F8F8F8"/>
                </a:solidFill>
                <a:latin typeface="Tahoma" pitchFamily="34" charset="0"/>
              </a:defRPr>
            </a:lvl9pPr>
          </a:lstStyle>
          <a:p>
            <a:r>
              <a:rPr lang="en-US" sz="3200" kern="0" dirty="0" smtClean="0"/>
              <a:t>Gilda </a:t>
            </a:r>
            <a:r>
              <a:rPr lang="en-US" sz="3200" kern="0" dirty="0" err="1" smtClean="0"/>
              <a:t>Radner</a:t>
            </a:r>
            <a:r>
              <a:rPr lang="en-US" sz="3200" kern="0" dirty="0" smtClean="0"/>
              <a:t> Ovarian Cancer Detection Program</a:t>
            </a:r>
            <a:endParaRPr lang="en-US" sz="3200" kern="0" dirty="0"/>
          </a:p>
        </p:txBody>
      </p:sp>
      <p:sp>
        <p:nvSpPr>
          <p:cNvPr id="2" name="Rectangle 1"/>
          <p:cNvSpPr/>
          <p:nvPr/>
        </p:nvSpPr>
        <p:spPr>
          <a:xfrm>
            <a:off x="5425853" y="2034570"/>
            <a:ext cx="2286000" cy="815608"/>
          </a:xfrm>
          <a:prstGeom prst="rect">
            <a:avLst/>
          </a:prstGeom>
        </p:spPr>
        <p:txBody>
          <a:bodyPr wrap="square">
            <a:spAutoFit/>
          </a:bodyPr>
          <a:lstStyle/>
          <a:p>
            <a:pPr>
              <a:buClr>
                <a:srgbClr val="FFFF00"/>
              </a:buClr>
            </a:pPr>
            <a:r>
              <a:rPr lang="en-US" sz="1400" b="1" i="1" dirty="0">
                <a:solidFill>
                  <a:srgbClr val="66FF66"/>
                </a:solidFill>
              </a:rPr>
              <a:t>BRCA1</a:t>
            </a:r>
            <a:r>
              <a:rPr lang="en-US" sz="1400" b="1" dirty="0">
                <a:solidFill>
                  <a:srgbClr val="66FF66"/>
                </a:solidFill>
              </a:rPr>
              <a:t> </a:t>
            </a:r>
            <a:r>
              <a:rPr lang="en-US" sz="1400" b="1" dirty="0" smtClean="0">
                <a:solidFill>
                  <a:srgbClr val="66FF66"/>
                </a:solidFill>
              </a:rPr>
              <a:t>carriers</a:t>
            </a:r>
          </a:p>
          <a:p>
            <a:pPr>
              <a:buClr>
                <a:srgbClr val="FFFF00"/>
              </a:buClr>
            </a:pPr>
            <a:r>
              <a:rPr lang="en-US" sz="1100" dirty="0" smtClean="0">
                <a:solidFill>
                  <a:srgbClr val="66FF66"/>
                </a:solidFill>
              </a:rPr>
              <a:t>Cumulative </a:t>
            </a:r>
            <a:r>
              <a:rPr lang="en-US" sz="1100" dirty="0">
                <a:solidFill>
                  <a:srgbClr val="66FF66"/>
                </a:solidFill>
              </a:rPr>
              <a:t>risk at 10 years:</a:t>
            </a:r>
          </a:p>
          <a:p>
            <a:pPr marL="168275" indent="-168275">
              <a:buClr>
                <a:srgbClr val="FFFF00"/>
              </a:buClr>
              <a:buFontTx/>
              <a:buChar char="•"/>
            </a:pPr>
            <a:r>
              <a:rPr lang="en-US" sz="1100" dirty="0">
                <a:solidFill>
                  <a:srgbClr val="66FF66"/>
                </a:solidFill>
              </a:rPr>
              <a:t>28% ovarian cancer</a:t>
            </a:r>
          </a:p>
          <a:p>
            <a:pPr marL="168275" indent="-168275">
              <a:buClr>
                <a:srgbClr val="FFFF00"/>
              </a:buClr>
              <a:buFontTx/>
              <a:buChar char="•"/>
            </a:pPr>
            <a:r>
              <a:rPr lang="en-US" sz="1100" dirty="0">
                <a:solidFill>
                  <a:srgbClr val="66FF66"/>
                </a:solidFill>
              </a:rPr>
              <a:t>21% (adjusted)</a:t>
            </a:r>
          </a:p>
        </p:txBody>
      </p:sp>
    </p:spTree>
    <p:extLst>
      <p:ext uri="{BB962C8B-B14F-4D97-AF65-F5344CB8AC3E}">
        <p14:creationId xmlns:p14="http://schemas.microsoft.com/office/powerpoint/2010/main" val="1290634364"/>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a:xfrm>
            <a:off x="454025" y="304800"/>
            <a:ext cx="8148638" cy="838200"/>
          </a:xfrm>
        </p:spPr>
        <p:txBody>
          <a:bodyPr/>
          <a:lstStyle/>
          <a:p>
            <a:r>
              <a:rPr lang="en-US" dirty="0">
                <a:solidFill>
                  <a:srgbClr val="FFFFFF"/>
                </a:solidFill>
              </a:rPr>
              <a:t>8 Incident </a:t>
            </a:r>
            <a:r>
              <a:rPr lang="en-US" dirty="0" smtClean="0">
                <a:solidFill>
                  <a:srgbClr val="FFFFFF"/>
                </a:solidFill>
              </a:rPr>
              <a:t>Ovarian </a:t>
            </a:r>
            <a:r>
              <a:rPr lang="en-US" dirty="0">
                <a:solidFill>
                  <a:srgbClr val="FFFFFF"/>
                </a:solidFill>
              </a:rPr>
              <a:t>Cancers</a:t>
            </a:r>
          </a:p>
        </p:txBody>
      </p:sp>
      <p:sp>
        <p:nvSpPr>
          <p:cNvPr id="701443" name="Rectangle 3"/>
          <p:cNvSpPr>
            <a:spLocks noGrp="1" noChangeArrowheads="1"/>
          </p:cNvSpPr>
          <p:nvPr>
            <p:ph type="body" idx="1"/>
          </p:nvPr>
        </p:nvSpPr>
        <p:spPr>
          <a:xfrm>
            <a:off x="88900" y="1543050"/>
            <a:ext cx="9444038" cy="4564063"/>
          </a:xfrm>
        </p:spPr>
        <p:txBody>
          <a:bodyPr/>
          <a:lstStyle/>
          <a:p>
            <a:pPr defTabSz="1143000">
              <a:spcBef>
                <a:spcPct val="25000"/>
              </a:spcBef>
              <a:buFont typeface="Monotype Sorts" charset="2"/>
              <a:buNone/>
            </a:pPr>
            <a:r>
              <a:rPr lang="en-US" sz="1600" dirty="0">
                <a:solidFill>
                  <a:srgbClr val="00FF00"/>
                </a:solidFill>
              </a:rPr>
              <a:t>Cancer Type - stage 	             BRCA        	Elevated      TVS         Indication	Months since</a:t>
            </a:r>
          </a:p>
          <a:p>
            <a:pPr defTabSz="1143000">
              <a:spcBef>
                <a:spcPct val="25000"/>
              </a:spcBef>
              <a:buFont typeface="Monotype Sorts" charset="2"/>
              <a:buNone/>
            </a:pPr>
            <a:r>
              <a:rPr lang="en-US" sz="1600" dirty="0">
                <a:solidFill>
                  <a:srgbClr val="00FF00"/>
                </a:solidFill>
              </a:rPr>
              <a:t>			Age     Mutation</a:t>
            </a:r>
            <a:r>
              <a:rPr lang="en-US" sz="1600" b="1" dirty="0">
                <a:solidFill>
                  <a:srgbClr val="00FF00"/>
                </a:solidFill>
              </a:rPr>
              <a:t>†</a:t>
            </a:r>
            <a:r>
              <a:rPr lang="en-US" sz="1600" dirty="0">
                <a:solidFill>
                  <a:srgbClr val="00FF00"/>
                </a:solidFill>
              </a:rPr>
              <a:t>    	CA 125   Abnormal	for </a:t>
            </a:r>
            <a:r>
              <a:rPr lang="en-US" sz="1600" dirty="0" err="1">
                <a:solidFill>
                  <a:srgbClr val="00FF00"/>
                </a:solidFill>
              </a:rPr>
              <a:t>Sx</a:t>
            </a:r>
            <a:r>
              <a:rPr lang="en-US" sz="1600" dirty="0">
                <a:solidFill>
                  <a:srgbClr val="00FF00"/>
                </a:solidFill>
              </a:rPr>
              <a:t>	last screen</a:t>
            </a:r>
          </a:p>
          <a:p>
            <a:pPr defTabSz="1143000">
              <a:spcBef>
                <a:spcPct val="25000"/>
              </a:spcBef>
              <a:buFont typeface="Monotype Sorts" charset="2"/>
              <a:buNone/>
            </a:pPr>
            <a:r>
              <a:rPr lang="en-US" sz="1600" dirty="0"/>
              <a:t>Ovarian - </a:t>
            </a:r>
            <a:r>
              <a:rPr lang="en-US" sz="1600" dirty="0" err="1"/>
              <a:t>Ic</a:t>
            </a:r>
            <a:r>
              <a:rPr lang="en-US" sz="1600" dirty="0"/>
              <a:t>	 	48	-	-	+	</a:t>
            </a:r>
            <a:r>
              <a:rPr lang="en-US" sz="1600" dirty="0">
                <a:solidFill>
                  <a:srgbClr val="FFFF00"/>
                </a:solidFill>
              </a:rPr>
              <a:t>TVS</a:t>
            </a:r>
            <a:r>
              <a:rPr lang="en-US" sz="1600" dirty="0"/>
              <a:t>	1.4</a:t>
            </a:r>
          </a:p>
          <a:p>
            <a:pPr defTabSz="1143000">
              <a:spcBef>
                <a:spcPct val="25000"/>
              </a:spcBef>
              <a:buFont typeface="Monotype Sorts" charset="2"/>
              <a:buNone/>
            </a:pPr>
            <a:r>
              <a:rPr lang="en-US" sz="1600" dirty="0"/>
              <a:t>Ovarian - </a:t>
            </a:r>
            <a:r>
              <a:rPr lang="en-US" sz="1600" dirty="0" err="1"/>
              <a:t>IIc</a:t>
            </a:r>
            <a:r>
              <a:rPr lang="en-US" sz="1600" dirty="0"/>
              <a:t>	 	55	+	-	-	Pain	(1.5)*</a:t>
            </a:r>
          </a:p>
          <a:p>
            <a:pPr defTabSz="1143000">
              <a:spcBef>
                <a:spcPct val="25000"/>
              </a:spcBef>
              <a:buFont typeface="Monotype Sorts" charset="2"/>
              <a:buNone/>
            </a:pPr>
            <a:r>
              <a:rPr lang="en-US" sz="1600" dirty="0"/>
              <a:t>Peritoneal - </a:t>
            </a:r>
            <a:r>
              <a:rPr lang="en-US" sz="1600" dirty="0" err="1"/>
              <a:t>IIIc</a:t>
            </a:r>
            <a:r>
              <a:rPr lang="en-US" sz="1600" dirty="0"/>
              <a:t>	55	+	+++	-	</a:t>
            </a:r>
            <a:r>
              <a:rPr lang="en-US" sz="1600" dirty="0">
                <a:solidFill>
                  <a:srgbClr val="FFFF00"/>
                </a:solidFill>
              </a:rPr>
              <a:t>CA 125</a:t>
            </a:r>
            <a:r>
              <a:rPr lang="en-US" sz="1600" dirty="0"/>
              <a:t>	1.2</a:t>
            </a:r>
          </a:p>
          <a:p>
            <a:pPr defTabSz="1143000">
              <a:spcBef>
                <a:spcPct val="25000"/>
              </a:spcBef>
              <a:buFont typeface="Monotype Sorts" charset="2"/>
              <a:buNone/>
            </a:pPr>
            <a:r>
              <a:rPr lang="en-US" sz="1600" dirty="0"/>
              <a:t>Peritoneal - </a:t>
            </a:r>
            <a:r>
              <a:rPr lang="en-US" sz="1600" dirty="0" err="1"/>
              <a:t>IIIc</a:t>
            </a:r>
            <a:r>
              <a:rPr lang="en-US" sz="1600" dirty="0"/>
              <a:t>	55	+	-	-	Pain	5.9</a:t>
            </a:r>
          </a:p>
          <a:p>
            <a:pPr defTabSz="1143000">
              <a:spcBef>
                <a:spcPct val="25000"/>
              </a:spcBef>
              <a:buFont typeface="Monotype Sorts" charset="2"/>
              <a:buNone/>
            </a:pPr>
            <a:r>
              <a:rPr lang="en-US" sz="1600" dirty="0"/>
              <a:t>Peritoneal - </a:t>
            </a:r>
            <a:r>
              <a:rPr lang="en-US" sz="1600" dirty="0" err="1"/>
              <a:t>IIIc</a:t>
            </a:r>
            <a:r>
              <a:rPr lang="en-US" sz="1600" dirty="0"/>
              <a:t>	45	+	++	-	Ascites	15.6</a:t>
            </a:r>
          </a:p>
          <a:p>
            <a:pPr defTabSz="1143000">
              <a:spcBef>
                <a:spcPct val="25000"/>
              </a:spcBef>
              <a:buFont typeface="Monotype Sorts" charset="2"/>
              <a:buNone/>
            </a:pPr>
            <a:r>
              <a:rPr lang="en-US" sz="1600" dirty="0"/>
              <a:t>Peritoneal - </a:t>
            </a:r>
            <a:r>
              <a:rPr lang="en-US" sz="1600" dirty="0" err="1"/>
              <a:t>IIIc</a:t>
            </a:r>
            <a:r>
              <a:rPr lang="en-US" sz="1600" dirty="0"/>
              <a:t>	38	+	-	-	Ascites </a:t>
            </a:r>
            <a:r>
              <a:rPr lang="en-US" sz="1600" baseline="30000" dirty="0"/>
              <a:t>§</a:t>
            </a:r>
            <a:r>
              <a:rPr lang="en-US" sz="1600" dirty="0"/>
              <a:t>	17.2</a:t>
            </a:r>
          </a:p>
          <a:p>
            <a:pPr defTabSz="1143000">
              <a:spcBef>
                <a:spcPct val="25000"/>
              </a:spcBef>
              <a:buFont typeface="Monotype Sorts" charset="2"/>
              <a:buNone/>
            </a:pPr>
            <a:r>
              <a:rPr lang="en-US" sz="1600" dirty="0"/>
              <a:t>Peritoneal - </a:t>
            </a:r>
            <a:r>
              <a:rPr lang="en-US" sz="1600" dirty="0" err="1"/>
              <a:t>IIIc</a:t>
            </a:r>
            <a:r>
              <a:rPr lang="en-US" sz="1600" dirty="0"/>
              <a:t>	42	+	-	-	Pain	(1) *</a:t>
            </a:r>
            <a:endParaRPr lang="en-US" sz="1200" dirty="0"/>
          </a:p>
          <a:p>
            <a:pPr defTabSz="1143000">
              <a:spcBef>
                <a:spcPct val="25000"/>
              </a:spcBef>
              <a:buFont typeface="Monotype Sorts" charset="2"/>
              <a:buNone/>
            </a:pPr>
            <a:r>
              <a:rPr lang="en-US" sz="1600" dirty="0"/>
              <a:t>FT/Peritoneal - </a:t>
            </a:r>
            <a:r>
              <a:rPr lang="en-US" sz="1600" dirty="0" err="1"/>
              <a:t>IIIc</a:t>
            </a:r>
            <a:r>
              <a:rPr lang="en-US" sz="1600" dirty="0"/>
              <a:t>	39	+	+	+	</a:t>
            </a:r>
            <a:r>
              <a:rPr lang="en-US" sz="1600" dirty="0">
                <a:solidFill>
                  <a:srgbClr val="FFFF00"/>
                </a:solidFill>
              </a:rPr>
              <a:t>TVS</a:t>
            </a:r>
            <a:r>
              <a:rPr lang="en-US" sz="1600" dirty="0"/>
              <a:t>	3.4</a:t>
            </a:r>
          </a:p>
          <a:p>
            <a:pPr defTabSz="1143000">
              <a:spcBef>
                <a:spcPct val="25000"/>
              </a:spcBef>
              <a:buFont typeface="Monotype Sorts" charset="2"/>
              <a:buNone/>
            </a:pPr>
            <a:endParaRPr lang="en-US" sz="1200" dirty="0"/>
          </a:p>
          <a:p>
            <a:pPr defTabSz="1143000">
              <a:spcBef>
                <a:spcPct val="25000"/>
              </a:spcBef>
              <a:buFont typeface="Monotype Sorts" charset="2"/>
              <a:buNone/>
            </a:pPr>
            <a:r>
              <a:rPr lang="en-US" sz="1400" b="1" dirty="0"/>
              <a:t>†</a:t>
            </a:r>
            <a:r>
              <a:rPr lang="en-US" sz="1400" dirty="0"/>
              <a:t>  “+” indicates </a:t>
            </a:r>
            <a:r>
              <a:rPr lang="en-US" sz="1400" dirty="0" err="1"/>
              <a:t>germline</a:t>
            </a:r>
            <a:r>
              <a:rPr lang="en-US" sz="1400" dirty="0"/>
              <a:t> </a:t>
            </a:r>
            <a:r>
              <a:rPr lang="en-US" sz="1400" i="1" dirty="0"/>
              <a:t>BRCA1 </a:t>
            </a:r>
            <a:r>
              <a:rPr lang="en-US" sz="1400" dirty="0"/>
              <a:t>185delAG</a:t>
            </a:r>
          </a:p>
          <a:p>
            <a:pPr defTabSz="1143000">
              <a:spcBef>
                <a:spcPct val="25000"/>
              </a:spcBef>
              <a:buFont typeface="Monotype Sorts" charset="2"/>
              <a:buNone/>
            </a:pPr>
            <a:r>
              <a:rPr lang="en-US" sz="1400" dirty="0"/>
              <a:t>*  left program (screened elsewhere)</a:t>
            </a:r>
          </a:p>
          <a:p>
            <a:pPr defTabSz="1143000">
              <a:spcBef>
                <a:spcPct val="25000"/>
              </a:spcBef>
              <a:buFont typeface="Monotype Sorts" charset="2"/>
              <a:buNone/>
            </a:pPr>
            <a:r>
              <a:rPr lang="en-US" sz="1400" baseline="30000" dirty="0"/>
              <a:t>§</a:t>
            </a:r>
            <a:r>
              <a:rPr lang="en-US" sz="1400" dirty="0"/>
              <a:t>  </a:t>
            </a:r>
            <a:r>
              <a:rPr lang="en-US" sz="1400" dirty="0" err="1"/>
              <a:t>omental</a:t>
            </a:r>
            <a:r>
              <a:rPr lang="en-US" sz="1400" dirty="0"/>
              <a:t> cake on obstetric sonogram</a:t>
            </a:r>
            <a:endParaRPr lang="en-US" sz="1200" dirty="0"/>
          </a:p>
        </p:txBody>
      </p:sp>
      <p:sp>
        <p:nvSpPr>
          <p:cNvPr id="701444" name="Line 4"/>
          <p:cNvSpPr>
            <a:spLocks noChangeShapeType="1"/>
          </p:cNvSpPr>
          <p:nvPr/>
        </p:nvSpPr>
        <p:spPr bwMode="auto">
          <a:xfrm>
            <a:off x="331788" y="2190750"/>
            <a:ext cx="8331200" cy="0"/>
          </a:xfrm>
          <a:prstGeom prst="line">
            <a:avLst/>
          </a:prstGeom>
          <a:noFill/>
          <a:ln w="127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701446" name="Oval 6"/>
          <p:cNvSpPr>
            <a:spLocks noChangeArrowheads="1"/>
          </p:cNvSpPr>
          <p:nvPr/>
        </p:nvSpPr>
        <p:spPr bwMode="auto">
          <a:xfrm>
            <a:off x="6662738" y="2001838"/>
            <a:ext cx="1189037" cy="2800350"/>
          </a:xfrm>
          <a:prstGeom prst="ellipse">
            <a:avLst/>
          </a:prstGeom>
          <a:noFill/>
          <a:ln w="2857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8" name="Rectangle 5"/>
          <p:cNvSpPr>
            <a:spLocks noChangeArrowheads="1"/>
          </p:cNvSpPr>
          <p:nvPr/>
        </p:nvSpPr>
        <p:spPr bwMode="auto">
          <a:xfrm>
            <a:off x="228600" y="6629400"/>
            <a:ext cx="5867400" cy="20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8600" indent="-228600">
              <a:lnSpc>
                <a:spcPct val="90000"/>
              </a:lnSpc>
              <a:spcBef>
                <a:spcPct val="50000"/>
              </a:spcBef>
            </a:pPr>
            <a:r>
              <a:rPr lang="en-US" sz="800" dirty="0">
                <a:solidFill>
                  <a:srgbClr val="FFFFFF"/>
                </a:solidFill>
              </a:rPr>
              <a:t>Liede et al. J </a:t>
            </a:r>
            <a:r>
              <a:rPr lang="en-US" sz="800" dirty="0" err="1">
                <a:solidFill>
                  <a:srgbClr val="FFFFFF"/>
                </a:solidFill>
              </a:rPr>
              <a:t>Clin</a:t>
            </a:r>
            <a:r>
              <a:rPr lang="en-US" sz="800" dirty="0">
                <a:solidFill>
                  <a:srgbClr val="FFFFFF"/>
                </a:solidFill>
              </a:rPr>
              <a:t> </a:t>
            </a:r>
            <a:r>
              <a:rPr lang="en-US" sz="800" dirty="0" err="1">
                <a:solidFill>
                  <a:srgbClr val="FFFFFF"/>
                </a:solidFill>
              </a:rPr>
              <a:t>Oncol</a:t>
            </a:r>
            <a:r>
              <a:rPr lang="en-US" sz="800" dirty="0">
                <a:solidFill>
                  <a:srgbClr val="FFFFFF"/>
                </a:solidFill>
              </a:rPr>
              <a:t> 2002 20(6):1570-1577</a:t>
            </a:r>
          </a:p>
        </p:txBody>
      </p:sp>
    </p:spTree>
    <p:extLst>
      <p:ext uri="{BB962C8B-B14F-4D97-AF65-F5344CB8AC3E}">
        <p14:creationId xmlns:p14="http://schemas.microsoft.com/office/powerpoint/2010/main" val="264571939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a:noFill/>
          <a:ln/>
        </p:spPr>
        <p:txBody>
          <a:bodyPr lIns="92075" tIns="46038" rIns="92075" bIns="46038"/>
          <a:lstStyle/>
          <a:p>
            <a:r>
              <a:rPr lang="en-US" sz="3200" dirty="0" smtClean="0">
                <a:solidFill>
                  <a:srgbClr val="FFFFFF"/>
                </a:solidFill>
              </a:rPr>
              <a:t>Ethical Decision to Discontinue </a:t>
            </a:r>
            <a:r>
              <a:rPr lang="en-US" sz="3200" dirty="0" smtClean="0"/>
              <a:t>Gilda </a:t>
            </a:r>
            <a:r>
              <a:rPr lang="en-US" sz="3200" dirty="0" err="1" smtClean="0"/>
              <a:t>Radner</a:t>
            </a:r>
            <a:r>
              <a:rPr lang="en-US" sz="3200" dirty="0" smtClean="0"/>
              <a:t> Cancer Detection Program</a:t>
            </a:r>
            <a:endParaRPr lang="en-US" sz="3200" dirty="0">
              <a:solidFill>
                <a:srgbClr val="FFFFFF"/>
              </a:solidFill>
            </a:endParaRPr>
          </a:p>
        </p:txBody>
      </p:sp>
      <p:sp>
        <p:nvSpPr>
          <p:cNvPr id="2" name="Content Placeholder 1"/>
          <p:cNvSpPr>
            <a:spLocks noGrp="1"/>
          </p:cNvSpPr>
          <p:nvPr>
            <p:ph idx="1"/>
          </p:nvPr>
        </p:nvSpPr>
        <p:spPr/>
        <p:txBody>
          <a:bodyPr/>
          <a:lstStyle/>
          <a:p>
            <a:r>
              <a:rPr lang="en-US" sz="2000" dirty="0" smtClean="0"/>
              <a:t>Bottom Line: Screening </a:t>
            </a:r>
            <a:r>
              <a:rPr lang="en-US" sz="2000" dirty="0"/>
              <a:t>failed to detect early-stage ovarian cancers</a:t>
            </a:r>
          </a:p>
          <a:p>
            <a:r>
              <a:rPr lang="en-US" sz="2000" dirty="0"/>
              <a:t>All women who developed </a:t>
            </a:r>
            <a:r>
              <a:rPr lang="en-US" sz="2000" dirty="0" smtClean="0"/>
              <a:t>ovarian </a:t>
            </a:r>
            <a:r>
              <a:rPr lang="en-US" sz="2000" dirty="0"/>
              <a:t>cancers </a:t>
            </a:r>
            <a:r>
              <a:rPr lang="en-US" sz="2000" dirty="0" smtClean="0"/>
              <a:t>were stage </a:t>
            </a:r>
            <a:r>
              <a:rPr lang="en-US" sz="2000" dirty="0" err="1" smtClean="0"/>
              <a:t>IIIc</a:t>
            </a:r>
            <a:r>
              <a:rPr lang="en-US" sz="2000" dirty="0" smtClean="0"/>
              <a:t>, and </a:t>
            </a:r>
            <a:r>
              <a:rPr lang="en-US" sz="2000" dirty="0"/>
              <a:t>were </a:t>
            </a:r>
            <a:r>
              <a:rPr lang="en-US" sz="2000" i="1" dirty="0"/>
              <a:t>BRCA1</a:t>
            </a:r>
            <a:r>
              <a:rPr lang="en-US" sz="2000" dirty="0"/>
              <a:t> 185delAG mutation carriers </a:t>
            </a:r>
          </a:p>
          <a:p>
            <a:pPr lvl="1"/>
            <a:r>
              <a:rPr lang="en-US" sz="1800" dirty="0"/>
              <a:t>One stage </a:t>
            </a:r>
            <a:r>
              <a:rPr lang="en-US" sz="1800" dirty="0" err="1"/>
              <a:t>Ic</a:t>
            </a:r>
            <a:r>
              <a:rPr lang="en-US" sz="1800" dirty="0"/>
              <a:t> ovarian cancer identified, in a non-carrier </a:t>
            </a:r>
          </a:p>
          <a:p>
            <a:pPr lvl="1"/>
            <a:r>
              <a:rPr lang="en-US" sz="1800" dirty="0"/>
              <a:t>Risk of cancer in non-carriers &lt;3% in ten years </a:t>
            </a:r>
          </a:p>
          <a:p>
            <a:r>
              <a:rPr lang="en-US" sz="2000" dirty="0"/>
              <a:t>Program redesigned to focus on </a:t>
            </a:r>
            <a:r>
              <a:rPr lang="en-US" sz="2000" i="1" dirty="0"/>
              <a:t>BRCA1/2</a:t>
            </a:r>
            <a:r>
              <a:rPr lang="en-US" sz="2000" dirty="0"/>
              <a:t> mutation carriers</a:t>
            </a:r>
          </a:p>
          <a:p>
            <a:endParaRPr lang="en-US" sz="2000" dirty="0"/>
          </a:p>
        </p:txBody>
      </p:sp>
      <p:pic>
        <p:nvPicPr>
          <p:cNvPr id="5" name="Picture 42" descr="What do you mean, you don't know who Gilda Radner is? ">
            <a:hlinkClick r:id="rId3" tooltip="What do you mean, you don't know who Gilda Radner is? "/>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3489" y="4572001"/>
            <a:ext cx="2762657" cy="1843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833700"/>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sz="4000"/>
              <a:t>Risk Management Strategies</a:t>
            </a:r>
          </a:p>
        </p:txBody>
      </p:sp>
      <p:sp>
        <p:nvSpPr>
          <p:cNvPr id="558083" name="Rectangle 3"/>
          <p:cNvSpPr>
            <a:spLocks noGrp="1" noChangeArrowheads="1"/>
          </p:cNvSpPr>
          <p:nvPr>
            <p:ph type="body" idx="1"/>
          </p:nvPr>
        </p:nvSpPr>
        <p:spPr>
          <a:xfrm>
            <a:off x="1571625" y="1944688"/>
            <a:ext cx="6886575" cy="4151312"/>
          </a:xfrm>
        </p:spPr>
        <p:txBody>
          <a:bodyPr/>
          <a:lstStyle/>
          <a:p>
            <a:pPr marL="457200" indent="-457200">
              <a:buFontTx/>
              <a:buAutoNum type="arabicPeriod"/>
            </a:pPr>
            <a:r>
              <a:rPr lang="en-US" sz="3200" dirty="0">
                <a:solidFill>
                  <a:schemeClr val="bg1"/>
                </a:solidFill>
              </a:rPr>
              <a:t>Early detection/screening</a:t>
            </a:r>
          </a:p>
          <a:p>
            <a:pPr marL="457200" indent="-457200">
              <a:buFontTx/>
              <a:buAutoNum type="arabicPeriod"/>
            </a:pPr>
            <a:r>
              <a:rPr lang="en-US" sz="3200" b="1" dirty="0">
                <a:solidFill>
                  <a:srgbClr val="FFFF00"/>
                </a:solidFill>
              </a:rPr>
              <a:t>Prophylactic surgery</a:t>
            </a:r>
          </a:p>
          <a:p>
            <a:pPr marL="457200" indent="-457200">
              <a:buFontTx/>
              <a:buAutoNum type="arabicPeriod"/>
            </a:pPr>
            <a:r>
              <a:rPr lang="en-US" sz="3200" b="1" dirty="0">
                <a:solidFill>
                  <a:srgbClr val="FFFF00"/>
                </a:solidFill>
              </a:rPr>
              <a:t>Chemoprevention</a:t>
            </a:r>
          </a:p>
        </p:txBody>
      </p:sp>
    </p:spTree>
    <p:extLst>
      <p:ext uri="{BB962C8B-B14F-4D97-AF65-F5344CB8AC3E}">
        <p14:creationId xmlns:p14="http://schemas.microsoft.com/office/powerpoint/2010/main" val="1296882749"/>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63" y="33337"/>
            <a:ext cx="8116887" cy="1109663"/>
          </a:xfrm>
        </p:spPr>
        <p:txBody>
          <a:bodyPr/>
          <a:lstStyle/>
          <a:p>
            <a:r>
              <a:rPr lang="en-US" sz="2800" dirty="0" smtClean="0"/>
              <a:t>What Options do Women With a </a:t>
            </a:r>
            <a:r>
              <a:rPr lang="en-US" sz="2800" i="1" dirty="0" smtClean="0"/>
              <a:t>BRCA1 </a:t>
            </a:r>
            <a:r>
              <a:rPr lang="en-US" sz="2800" dirty="0" smtClean="0"/>
              <a:t>Mutation Choose?</a:t>
            </a:r>
          </a:p>
        </p:txBody>
      </p:sp>
      <p:sp>
        <p:nvSpPr>
          <p:cNvPr id="7" name="AutoShape 3"/>
          <p:cNvSpPr>
            <a:spLocks noChangeArrowheads="1"/>
          </p:cNvSpPr>
          <p:nvPr/>
        </p:nvSpPr>
        <p:spPr bwMode="auto">
          <a:xfrm rot="5400000">
            <a:off x="4191564" y="2384425"/>
            <a:ext cx="1976437" cy="314325"/>
          </a:xfrm>
          <a:prstGeom prst="triangle">
            <a:avLst>
              <a:gd name="adj" fmla="val 50000"/>
            </a:avLst>
          </a:prstGeom>
          <a:solidFill>
            <a:schemeClr val="bg1">
              <a:lumMod val="65000"/>
            </a:schemeClr>
          </a:solidFill>
          <a:ln w="12700">
            <a:noFill/>
            <a:miter lim="800000"/>
            <a:headEnd/>
            <a:tailEnd/>
          </a:ln>
          <a:effectLst/>
        </p:spPr>
        <p:txBody>
          <a:bodyPr wrap="none" anchor="ctr"/>
          <a:lstStyle/>
          <a:p>
            <a:endParaRPr lang="en-US">
              <a:solidFill>
                <a:srgbClr val="FFFFFF"/>
              </a:solidFill>
            </a:endParaRPr>
          </a:p>
        </p:txBody>
      </p:sp>
      <p:sp>
        <p:nvSpPr>
          <p:cNvPr id="19" name="Rounded Rectangle 18"/>
          <p:cNvSpPr/>
          <p:nvPr/>
        </p:nvSpPr>
        <p:spPr bwMode="auto">
          <a:xfrm>
            <a:off x="5486400" y="1901389"/>
            <a:ext cx="3429000" cy="1284497"/>
          </a:xfrm>
          <a:prstGeom prst="round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algn="ctr"/>
            <a:r>
              <a:rPr lang="en-US" sz="1600" dirty="0" smtClean="0">
                <a:solidFill>
                  <a:srgbClr val="000000"/>
                </a:solidFill>
                <a:ea typeface="Tahoma" pitchFamily="34" charset="0"/>
                <a:cs typeface="Tahoma" pitchFamily="34" charset="0"/>
              </a:rPr>
              <a:t>Women with a sister or mother with breast or ovarian cancer are significantly more likely to have prophylactic surgical procedures</a:t>
            </a:r>
            <a:r>
              <a:rPr lang="en-US" sz="1600" baseline="30000" dirty="0" smtClean="0">
                <a:solidFill>
                  <a:srgbClr val="000000"/>
                </a:solidFill>
                <a:ea typeface="Tahoma" pitchFamily="34" charset="0"/>
                <a:cs typeface="Tahoma" pitchFamily="34" charset="0"/>
              </a:rPr>
              <a:t>1</a:t>
            </a:r>
            <a:endParaRPr lang="en-US" sz="1600" dirty="0" smtClean="0">
              <a:solidFill>
                <a:srgbClr val="000000"/>
              </a:solidFill>
              <a:ea typeface="Tahoma" pitchFamily="34" charset="0"/>
              <a:cs typeface="Tahoma" pitchFamily="34" charset="0"/>
            </a:endParaRPr>
          </a:p>
        </p:txBody>
      </p:sp>
      <p:sp>
        <p:nvSpPr>
          <p:cNvPr id="14" name="Rechteck 4"/>
          <p:cNvSpPr/>
          <p:nvPr/>
        </p:nvSpPr>
        <p:spPr>
          <a:xfrm>
            <a:off x="2253503" y="1331260"/>
            <a:ext cx="2641227" cy="26130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nchorCtr="0"/>
          <a:lstStyle/>
          <a:p>
            <a:pPr marL="117475" indent="-117475">
              <a:spcBef>
                <a:spcPts val="600"/>
              </a:spcBef>
              <a:buFont typeface="Arial" pitchFamily="34" charset="0"/>
              <a:buChar char="•"/>
            </a:pPr>
            <a:r>
              <a:rPr lang="en-US" sz="1200" dirty="0" smtClean="0">
                <a:solidFill>
                  <a:srgbClr val="FFFFFF"/>
                </a:solidFill>
                <a:ea typeface="Tahoma" pitchFamily="34" charset="0"/>
                <a:cs typeface="Tahoma" pitchFamily="34" charset="0"/>
              </a:rPr>
              <a:t>Angelina Jolie, 37, underwent prophylactic bilateral mastectomy </a:t>
            </a:r>
          </a:p>
          <a:p>
            <a:pPr marL="117475" indent="-117475">
              <a:spcBef>
                <a:spcPts val="600"/>
              </a:spcBef>
              <a:buFont typeface="Arial" pitchFamily="34" charset="0"/>
              <a:buChar char="•"/>
            </a:pPr>
            <a:r>
              <a:rPr lang="en-US" sz="1200" dirty="0" smtClean="0">
                <a:solidFill>
                  <a:srgbClr val="FFFFFF"/>
                </a:solidFill>
                <a:ea typeface="Tahoma" pitchFamily="34" charset="0"/>
                <a:cs typeface="Tahoma" pitchFamily="34" charset="0"/>
              </a:rPr>
              <a:t>Mother, </a:t>
            </a:r>
            <a:r>
              <a:rPr lang="en-US" sz="1200" dirty="0" err="1" smtClean="0">
                <a:solidFill>
                  <a:srgbClr val="FFFFFF"/>
                </a:solidFill>
                <a:ea typeface="Tahoma" pitchFamily="34" charset="0"/>
                <a:cs typeface="Tahoma" pitchFamily="34" charset="0"/>
              </a:rPr>
              <a:t>Marcheline</a:t>
            </a:r>
            <a:r>
              <a:rPr lang="en-US" sz="1200" dirty="0" smtClean="0">
                <a:solidFill>
                  <a:srgbClr val="FFFFFF"/>
                </a:solidFill>
                <a:ea typeface="Tahoma" pitchFamily="34" charset="0"/>
                <a:cs typeface="Tahoma" pitchFamily="34" charset="0"/>
              </a:rPr>
              <a:t> Bertrand, died of ovarian cancer age 56 (French Canadian with a strong family history of HBOC)</a:t>
            </a:r>
          </a:p>
          <a:p>
            <a:pPr marL="117475" indent="-117475">
              <a:spcBef>
                <a:spcPts val="600"/>
              </a:spcBef>
              <a:buFont typeface="Arial" pitchFamily="34" charset="0"/>
              <a:buChar char="•"/>
            </a:pPr>
            <a:r>
              <a:rPr lang="en-US" sz="1200" dirty="0" smtClean="0">
                <a:solidFill>
                  <a:srgbClr val="FFFFFF"/>
                </a:solidFill>
                <a:ea typeface="Tahoma" pitchFamily="34" charset="0"/>
                <a:cs typeface="Tahoma" pitchFamily="34" charset="0"/>
              </a:rPr>
              <a:t>Angelina announced she will undergo prophylactic bilateral </a:t>
            </a:r>
            <a:r>
              <a:rPr lang="en-US" sz="1200" dirty="0" err="1" smtClean="0">
                <a:solidFill>
                  <a:srgbClr val="FFFFFF"/>
                </a:solidFill>
                <a:ea typeface="Tahoma" pitchFamily="34" charset="0"/>
                <a:cs typeface="Tahoma" pitchFamily="34" charset="0"/>
              </a:rPr>
              <a:t>salpingo</a:t>
            </a:r>
            <a:r>
              <a:rPr lang="en-US" sz="1200" dirty="0" smtClean="0">
                <a:solidFill>
                  <a:srgbClr val="FFFFFF"/>
                </a:solidFill>
                <a:ea typeface="Tahoma" pitchFamily="34" charset="0"/>
                <a:cs typeface="Tahoma" pitchFamily="34" charset="0"/>
              </a:rPr>
              <a:t> </a:t>
            </a:r>
            <a:r>
              <a:rPr lang="en-US" sz="1200" dirty="0" err="1" smtClean="0">
                <a:solidFill>
                  <a:srgbClr val="FFFFFF"/>
                </a:solidFill>
                <a:ea typeface="Tahoma" pitchFamily="34" charset="0"/>
                <a:cs typeface="Tahoma" pitchFamily="34" charset="0"/>
              </a:rPr>
              <a:t>oophorectomy</a:t>
            </a:r>
            <a:r>
              <a:rPr lang="en-US" sz="1200" dirty="0" smtClean="0">
                <a:solidFill>
                  <a:srgbClr val="FFFFFF"/>
                </a:solidFill>
                <a:ea typeface="Tahoma" pitchFamily="34" charset="0"/>
                <a:cs typeface="Tahoma" pitchFamily="34" charset="0"/>
              </a:rPr>
              <a:t> next to reduce her risk of ovarian cancer</a:t>
            </a:r>
            <a:endParaRPr lang="en-US" sz="1200" dirty="0">
              <a:solidFill>
                <a:srgbClr val="FFFFFF"/>
              </a:solidFill>
              <a:ea typeface="Tahoma" pitchFamily="34" charset="0"/>
              <a:cs typeface="Tahoma" pitchFamily="34" charset="0"/>
            </a:endParaRPr>
          </a:p>
        </p:txBody>
      </p:sp>
      <p:pic>
        <p:nvPicPr>
          <p:cNvPr id="26" name="Picture 2" descr="http://img.timeinc.net/time/daily/2013/1305/360_cover_052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863" y="1327418"/>
            <a:ext cx="1968640" cy="2624854"/>
          </a:xfrm>
          <a:prstGeom prst="rect">
            <a:avLst/>
          </a:prstGeom>
          <a:noFill/>
        </p:spPr>
      </p:pic>
      <p:graphicFrame>
        <p:nvGraphicFramePr>
          <p:cNvPr id="27" name="Table 26"/>
          <p:cNvGraphicFramePr>
            <a:graphicFrameLocks noGrp="1"/>
          </p:cNvGraphicFramePr>
          <p:nvPr>
            <p:extLst>
              <p:ext uri="{D42A27DB-BD31-4B8C-83A1-F6EECF244321}">
                <p14:modId xmlns:p14="http://schemas.microsoft.com/office/powerpoint/2010/main" val="1625900767"/>
              </p:ext>
            </p:extLst>
          </p:nvPr>
        </p:nvGraphicFramePr>
        <p:xfrm>
          <a:off x="284862" y="4556593"/>
          <a:ext cx="8493079" cy="1526880"/>
        </p:xfrm>
        <a:graphic>
          <a:graphicData uri="http://schemas.openxmlformats.org/drawingml/2006/table">
            <a:tbl>
              <a:tblPr firstRow="1" bandRow="1">
                <a:tableStyleId>{5C22544A-7EE6-4342-B048-85BDC9FD1C3A}</a:tableStyleId>
              </a:tblPr>
              <a:tblGrid>
                <a:gridCol w="1479944"/>
                <a:gridCol w="777616"/>
                <a:gridCol w="770119"/>
                <a:gridCol w="770119"/>
                <a:gridCol w="770119"/>
                <a:gridCol w="770119"/>
                <a:gridCol w="770119"/>
                <a:gridCol w="777040"/>
                <a:gridCol w="857250"/>
                <a:gridCol w="750634"/>
              </a:tblGrid>
              <a:tr h="201140">
                <a:tc>
                  <a:txBody>
                    <a:bodyPr/>
                    <a:lstStyle/>
                    <a:p>
                      <a:pPr algn="ctr"/>
                      <a:r>
                        <a:rPr lang="en-US" sz="1050" dirty="0" smtClean="0"/>
                        <a:t>Option</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t>Israel</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t>Norway</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t>Poland</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t>Italy</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t>Austria</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t>Canada</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t>France</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t>Netherlands</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t>US</a:t>
                      </a:r>
                      <a:endParaRPr lang="en-US" sz="1050" b="1" dirty="0">
                        <a:solidFill>
                          <a:schemeClr val="bg1"/>
                        </a:solidFill>
                        <a:latin typeface="Tahoma" pitchFamily="34" charset="0"/>
                        <a:ea typeface="Tahoma" pitchFamily="34" charset="0"/>
                        <a:cs typeface="Tahoma" pitchFamily="34" charset="0"/>
                      </a:endParaRPr>
                    </a:p>
                  </a:txBody>
                  <a:tcPr marL="0" marR="0" marT="0" marB="0"/>
                </a:tc>
              </a:tr>
              <a:tr h="201140">
                <a:tc>
                  <a:txBody>
                    <a:bodyPr/>
                    <a:lstStyle/>
                    <a:p>
                      <a:pPr algn="ctr"/>
                      <a:r>
                        <a:rPr lang="en-US" sz="1050" b="1" dirty="0" smtClean="0">
                          <a:solidFill>
                            <a:srgbClr val="000000"/>
                          </a:solidFill>
                        </a:rPr>
                        <a:t>Mastectomy* </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b="1" dirty="0" smtClean="0">
                          <a:solidFill>
                            <a:srgbClr val="000000"/>
                          </a:solidFill>
                        </a:rPr>
                        <a:t>4%</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1" dirty="0" smtClean="0">
                          <a:solidFill>
                            <a:srgbClr val="000000"/>
                          </a:solidFill>
                        </a:rPr>
                        <a:t>4%</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1" dirty="0" smtClean="0">
                          <a:solidFill>
                            <a:srgbClr val="000000"/>
                          </a:solidFill>
                        </a:rPr>
                        <a:t>3%</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1" dirty="0" smtClean="0">
                          <a:solidFill>
                            <a:srgbClr val="000000"/>
                          </a:solidFill>
                        </a:rPr>
                        <a:t>10%</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b="1" dirty="0" smtClean="0">
                          <a:solidFill>
                            <a:srgbClr val="000000"/>
                          </a:solidFill>
                        </a:rPr>
                        <a:t>20%</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b="1" dirty="0" smtClean="0">
                          <a:solidFill>
                            <a:srgbClr val="000000"/>
                          </a:solidFill>
                        </a:rPr>
                        <a:t>22%</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1" dirty="0" smtClean="0">
                          <a:solidFill>
                            <a:srgbClr val="000000"/>
                          </a:solidFill>
                        </a:rPr>
                        <a:t>25%</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1" dirty="0" smtClean="0">
                          <a:solidFill>
                            <a:srgbClr val="000000"/>
                          </a:solidFill>
                        </a:rPr>
                        <a:t>33%</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b="1" dirty="0" smtClean="0">
                          <a:solidFill>
                            <a:srgbClr val="000000"/>
                          </a:solidFill>
                        </a:rPr>
                        <a:t>36%</a:t>
                      </a:r>
                      <a:endParaRPr lang="en-US" sz="1050" b="1" dirty="0">
                        <a:solidFill>
                          <a:srgbClr val="000000"/>
                        </a:solidFill>
                        <a:latin typeface="Tahoma" pitchFamily="34" charset="0"/>
                        <a:ea typeface="Tahoma" pitchFamily="34" charset="0"/>
                        <a:cs typeface="Tahoma" pitchFamily="34" charset="0"/>
                      </a:endParaRPr>
                    </a:p>
                  </a:txBody>
                  <a:tcPr marL="0" marR="0" marT="0" marB="0"/>
                </a:tc>
              </a:tr>
              <a:tr h="201140">
                <a:tc>
                  <a:txBody>
                    <a:bodyPr/>
                    <a:lstStyle/>
                    <a:p>
                      <a:pPr algn="ctr"/>
                      <a:r>
                        <a:rPr lang="en-US" sz="1050" dirty="0" err="1" smtClean="0">
                          <a:solidFill>
                            <a:srgbClr val="000000"/>
                          </a:solidFill>
                        </a:rPr>
                        <a:t>Oophorectomy</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67%</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74%</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35%</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50%</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52%</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57%</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71%</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64%</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71%</a:t>
                      </a:r>
                      <a:endParaRPr lang="en-US" sz="1050" b="1" dirty="0">
                        <a:solidFill>
                          <a:srgbClr val="000000"/>
                        </a:solidFill>
                        <a:latin typeface="Tahoma" pitchFamily="34" charset="0"/>
                        <a:ea typeface="Tahoma" pitchFamily="34" charset="0"/>
                        <a:cs typeface="Tahoma" pitchFamily="34" charset="0"/>
                      </a:endParaRPr>
                    </a:p>
                  </a:txBody>
                  <a:tcPr marL="0" marR="0" marT="0" marB="0"/>
                </a:tc>
              </a:tr>
              <a:tr h="201140">
                <a:tc>
                  <a:txBody>
                    <a:bodyPr/>
                    <a:lstStyle/>
                    <a:p>
                      <a:pPr algn="ctr"/>
                      <a:r>
                        <a:rPr lang="en-US" sz="1050" dirty="0" err="1" smtClean="0">
                          <a:solidFill>
                            <a:srgbClr val="000000"/>
                          </a:solidFill>
                        </a:rPr>
                        <a:t>Tamoxifen</a:t>
                      </a:r>
                      <a:r>
                        <a:rPr lang="en-US" sz="1050" baseline="0" dirty="0" smtClean="0">
                          <a:solidFill>
                            <a:srgbClr val="000000"/>
                          </a:solidFill>
                        </a:rPr>
                        <a:t> or </a:t>
                      </a:r>
                      <a:r>
                        <a:rPr lang="en-US" sz="1050" dirty="0" err="1" smtClean="0">
                          <a:solidFill>
                            <a:srgbClr val="000000"/>
                          </a:solidFill>
                        </a:rPr>
                        <a:t>raloxifene</a:t>
                      </a:r>
                      <a:r>
                        <a:rPr lang="en-US" sz="1050" dirty="0" smtClean="0">
                          <a:solidFill>
                            <a:srgbClr val="000000"/>
                          </a:solidFill>
                        </a:rPr>
                        <a:t>*</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11%</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0%</a:t>
                      </a:r>
                      <a:endParaRPr lang="en-US" sz="1050" b="1"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6%</a:t>
                      </a:r>
                      <a:endParaRPr lang="en-US" sz="1050" b="1"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0%</a:t>
                      </a:r>
                      <a:endParaRPr lang="en-US" sz="1050" b="1"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5%</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10%</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0%</a:t>
                      </a:r>
                      <a:endParaRPr lang="en-US" sz="1050" b="1"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0%</a:t>
                      </a:r>
                      <a:endParaRPr lang="en-US" sz="1050" b="1"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12%</a:t>
                      </a:r>
                      <a:endParaRPr lang="en-US" sz="1050" b="1" dirty="0" smtClean="0">
                        <a:solidFill>
                          <a:srgbClr val="000000"/>
                        </a:solidFill>
                        <a:latin typeface="Tahoma" pitchFamily="34" charset="0"/>
                        <a:ea typeface="Tahoma" pitchFamily="34" charset="0"/>
                        <a:cs typeface="Tahoma" pitchFamily="34" charset="0"/>
                      </a:endParaRPr>
                    </a:p>
                  </a:txBody>
                  <a:tcPr marL="0" marR="0" marT="0" marB="0"/>
                </a:tc>
              </a:tr>
              <a:tr h="2011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smtClean="0">
                          <a:ln>
                            <a:noFill/>
                          </a:ln>
                          <a:solidFill>
                            <a:srgbClr val="000000"/>
                          </a:solidFill>
                          <a:effectLst/>
                          <a:uLnTx/>
                          <a:uFillTx/>
                        </a:rPr>
                        <a:t>Any risk-reducing measure (above)*</a:t>
                      </a:r>
                      <a:endParaRPr lang="en-US" dirty="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57%</a:t>
                      </a:r>
                      <a:endParaRPr lang="en-US" sz="1050" b="1" kern="1200"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68%</a:t>
                      </a:r>
                      <a:endParaRPr lang="en-US" sz="1050" b="1" kern="1200"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26%</a:t>
                      </a:r>
                      <a:endParaRPr lang="en-US" sz="1050" b="1" kern="1200"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40%</a:t>
                      </a:r>
                      <a:endParaRPr lang="en-US" sz="1050" b="1" kern="1200"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40%</a:t>
                      </a:r>
                      <a:endParaRPr lang="en-US" sz="1050" b="1" kern="1200" dirty="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59%</a:t>
                      </a:r>
                      <a:endParaRPr lang="en-US" sz="1050" b="1" kern="1200" dirty="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75%</a:t>
                      </a:r>
                      <a:endParaRPr lang="en-US" sz="1050" b="1" kern="1200"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56%</a:t>
                      </a:r>
                      <a:endParaRPr lang="en-US" sz="1050" b="1" kern="1200"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72%</a:t>
                      </a:r>
                      <a:endParaRPr lang="en-US" sz="1050" b="1" kern="1200" dirty="0" smtClean="0">
                        <a:solidFill>
                          <a:srgbClr val="000000"/>
                        </a:solidFill>
                        <a:latin typeface="Tahoma" pitchFamily="34" charset="0"/>
                        <a:ea typeface="Tahoma" pitchFamily="34" charset="0"/>
                        <a:cs typeface="Tahoma" pitchFamily="34" charset="0"/>
                      </a:endParaRPr>
                    </a:p>
                  </a:txBody>
                  <a:tcPr marL="0" marR="0" marT="0" marB="0"/>
                </a:tc>
              </a:tr>
              <a:tr h="201140">
                <a:tc>
                  <a:txBody>
                    <a:bodyPr/>
                    <a:lstStyle/>
                    <a:p>
                      <a:pPr algn="ctr"/>
                      <a:r>
                        <a:rPr lang="en-US" sz="1050" dirty="0" smtClean="0">
                          <a:solidFill>
                            <a:srgbClr val="000000"/>
                          </a:solidFill>
                        </a:rPr>
                        <a:t>Mammography</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96%</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93%</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66%</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100%</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100%</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97%</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100%</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100%</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98%</a:t>
                      </a:r>
                      <a:endParaRPr lang="en-US" sz="1050" b="1" dirty="0">
                        <a:solidFill>
                          <a:srgbClr val="000000"/>
                        </a:solidFill>
                        <a:latin typeface="Tahoma" pitchFamily="34" charset="0"/>
                        <a:ea typeface="Tahoma" pitchFamily="34" charset="0"/>
                        <a:cs typeface="Tahoma" pitchFamily="34" charset="0"/>
                      </a:endParaRPr>
                    </a:p>
                  </a:txBody>
                  <a:tcPr marL="0" marR="0" marT="0" marB="0"/>
                </a:tc>
              </a:tr>
              <a:tr h="201140">
                <a:tc>
                  <a:txBody>
                    <a:bodyPr/>
                    <a:lstStyle/>
                    <a:p>
                      <a:pPr algn="ctr"/>
                      <a:r>
                        <a:rPr lang="en-US" sz="1050" dirty="0" smtClean="0">
                          <a:solidFill>
                            <a:srgbClr val="000000"/>
                          </a:solidFill>
                        </a:rPr>
                        <a:t>MRI</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2%</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14%</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7%</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72%</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65%</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48%</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67%</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95%</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24%</a:t>
                      </a:r>
                      <a:endParaRPr lang="en-US" sz="1050" b="1" dirty="0">
                        <a:solidFill>
                          <a:srgbClr val="000000"/>
                        </a:solidFill>
                        <a:latin typeface="Tahoma" pitchFamily="34" charset="0"/>
                        <a:ea typeface="Tahoma" pitchFamily="34" charset="0"/>
                        <a:cs typeface="Tahoma" pitchFamily="34" charset="0"/>
                      </a:endParaRPr>
                    </a:p>
                  </a:txBody>
                  <a:tcPr marL="0" marR="0" marT="0" marB="0"/>
                </a:tc>
              </a:tr>
            </a:tbl>
          </a:graphicData>
        </a:graphic>
      </p:graphicFrame>
      <p:sp>
        <p:nvSpPr>
          <p:cNvPr id="28" name="TextBox 27"/>
          <p:cNvSpPr txBox="1"/>
          <p:nvPr/>
        </p:nvSpPr>
        <p:spPr>
          <a:xfrm>
            <a:off x="286711" y="4294108"/>
            <a:ext cx="8498063" cy="261610"/>
          </a:xfrm>
          <a:prstGeom prst="rect">
            <a:avLst/>
          </a:prstGeom>
          <a:noFill/>
        </p:spPr>
        <p:txBody>
          <a:bodyPr wrap="square" rtlCol="0">
            <a:spAutoFit/>
          </a:bodyPr>
          <a:lstStyle/>
          <a:p>
            <a:r>
              <a:rPr lang="en-US" sz="1050" dirty="0" smtClean="0">
                <a:solidFill>
                  <a:srgbClr val="FFFFFF"/>
                </a:solidFill>
              </a:rPr>
              <a:t>Risk reducing options chosen by 2,677 </a:t>
            </a:r>
            <a:r>
              <a:rPr lang="en-US" sz="1050" i="1" dirty="0" smtClean="0">
                <a:solidFill>
                  <a:srgbClr val="FFFFFF"/>
                </a:solidFill>
              </a:rPr>
              <a:t>BRCA1/2</a:t>
            </a:r>
            <a:r>
              <a:rPr lang="en-US" sz="1050" dirty="0" smtClean="0">
                <a:solidFill>
                  <a:srgbClr val="FFFFFF"/>
                </a:solidFill>
              </a:rPr>
              <a:t> mutation carriers (2,051 </a:t>
            </a:r>
            <a:r>
              <a:rPr lang="en-US" sz="1050" i="1" dirty="0" smtClean="0">
                <a:solidFill>
                  <a:srgbClr val="FFFFFF"/>
                </a:solidFill>
              </a:rPr>
              <a:t>BRCA1</a:t>
            </a:r>
            <a:r>
              <a:rPr lang="en-US" sz="1050" dirty="0" smtClean="0">
                <a:solidFill>
                  <a:srgbClr val="FFFFFF"/>
                </a:solidFill>
              </a:rPr>
              <a:t>)</a:t>
            </a:r>
            <a:r>
              <a:rPr lang="en-US" sz="1050" baseline="30000" dirty="0" smtClean="0">
                <a:solidFill>
                  <a:srgbClr val="FFFFFF"/>
                </a:solidFill>
              </a:rPr>
              <a:t>2</a:t>
            </a:r>
            <a:endParaRPr lang="en-US" sz="1050" dirty="0">
              <a:solidFill>
                <a:srgbClr val="FFFFFF"/>
              </a:solidFill>
            </a:endParaRPr>
          </a:p>
        </p:txBody>
      </p:sp>
      <p:sp>
        <p:nvSpPr>
          <p:cNvPr id="29" name="Rectangle 28"/>
          <p:cNvSpPr/>
          <p:nvPr/>
        </p:nvSpPr>
        <p:spPr>
          <a:xfrm>
            <a:off x="208022" y="6056008"/>
            <a:ext cx="4572000" cy="215444"/>
          </a:xfrm>
          <a:prstGeom prst="rect">
            <a:avLst/>
          </a:prstGeom>
        </p:spPr>
        <p:txBody>
          <a:bodyPr>
            <a:spAutoFit/>
          </a:bodyPr>
          <a:lstStyle/>
          <a:p>
            <a:r>
              <a:rPr lang="en-US" sz="800" dirty="0" smtClean="0">
                <a:solidFill>
                  <a:srgbClr val="FFFFFF"/>
                </a:solidFill>
              </a:rPr>
              <a:t>*among women without breast cancer</a:t>
            </a:r>
            <a:endParaRPr lang="en-US" sz="800" dirty="0">
              <a:solidFill>
                <a:srgbClr val="FFFFFF"/>
              </a:solidFill>
            </a:endParaRPr>
          </a:p>
        </p:txBody>
      </p:sp>
      <p:sp>
        <p:nvSpPr>
          <p:cNvPr id="13" name="TextBox 12"/>
          <p:cNvSpPr txBox="1"/>
          <p:nvPr/>
        </p:nvSpPr>
        <p:spPr>
          <a:xfrm>
            <a:off x="93128" y="6447711"/>
            <a:ext cx="4402672" cy="415498"/>
          </a:xfrm>
          <a:prstGeom prst="rect">
            <a:avLst/>
          </a:prstGeom>
          <a:noFill/>
        </p:spPr>
        <p:txBody>
          <a:bodyPr wrap="square" rtlCol="0" anchor="b">
            <a:spAutoFit/>
          </a:bodyPr>
          <a:lstStyle/>
          <a:p>
            <a:pPr marL="119063" indent="-119063">
              <a:buFontTx/>
              <a:buAutoNum type="arabicPeriod"/>
            </a:pPr>
            <a:r>
              <a:rPr lang="en-US" sz="700" dirty="0" smtClean="0">
                <a:solidFill>
                  <a:srgbClr val="FFFFFF"/>
                </a:solidFill>
                <a:ea typeface="Tahoma" pitchFamily="34" charset="0"/>
                <a:cs typeface="Arial" pitchFamily="34" charset="0"/>
              </a:rPr>
              <a:t>Metcalfe et al. </a:t>
            </a:r>
            <a:r>
              <a:rPr lang="en-US" sz="700" dirty="0" smtClean="0">
                <a:solidFill>
                  <a:srgbClr val="FFFFFF"/>
                </a:solidFill>
                <a:ea typeface="Tahoma" pitchFamily="34" charset="0"/>
                <a:cs typeface="Arial" pitchFamily="34" charset="0"/>
                <a:hlinkClick r:id="" action="ppaction://hlinkfile" tooltip="Clinical genetics."/>
              </a:rPr>
              <a:t>Clin Genet.</a:t>
            </a:r>
            <a:r>
              <a:rPr lang="en-US" sz="700" dirty="0" smtClean="0">
                <a:solidFill>
                  <a:srgbClr val="FFFFFF"/>
                </a:solidFill>
                <a:ea typeface="Tahoma" pitchFamily="34" charset="0"/>
                <a:cs typeface="Arial" pitchFamily="34" charset="0"/>
              </a:rPr>
              <a:t> 2008;73(5):474-9.</a:t>
            </a:r>
          </a:p>
          <a:p>
            <a:pPr marL="119063" indent="-119063">
              <a:buFontTx/>
              <a:buAutoNum type="arabicPeriod"/>
            </a:pPr>
            <a:r>
              <a:rPr lang="en-US" sz="700" dirty="0" smtClean="0">
                <a:solidFill>
                  <a:srgbClr val="FFFFFF"/>
                </a:solidFill>
                <a:ea typeface="Tahoma" pitchFamily="34" charset="0"/>
                <a:cs typeface="Arial" pitchFamily="34" charset="0"/>
              </a:rPr>
              <a:t>Metcalfe et al. </a:t>
            </a:r>
            <a:r>
              <a:rPr lang="en-US" sz="700" dirty="0" err="1" smtClean="0">
                <a:solidFill>
                  <a:srgbClr val="FFFFFF"/>
                </a:solidFill>
                <a:ea typeface="Tahoma" pitchFamily="34" charset="0"/>
                <a:cs typeface="Arial" pitchFamily="34" charset="0"/>
              </a:rPr>
              <a:t>Int</a:t>
            </a:r>
            <a:r>
              <a:rPr lang="en-US" sz="700" dirty="0" smtClean="0">
                <a:solidFill>
                  <a:srgbClr val="FFFFFF"/>
                </a:solidFill>
                <a:ea typeface="Tahoma" pitchFamily="34" charset="0"/>
                <a:cs typeface="Arial" pitchFamily="34" charset="0"/>
              </a:rPr>
              <a:t> J Cancer. 2008; 122(9):2017–22.</a:t>
            </a:r>
          </a:p>
          <a:p>
            <a:pPr marL="119063" indent="-119063">
              <a:buFontTx/>
              <a:buAutoNum type="arabicPeriod"/>
            </a:pPr>
            <a:r>
              <a:rPr lang="en-US" sz="700" dirty="0" smtClean="0">
                <a:solidFill>
                  <a:srgbClr val="FFFFFF"/>
                </a:solidFill>
                <a:ea typeface="Tahoma" pitchFamily="34" charset="0"/>
                <a:cs typeface="Arial" pitchFamily="34" charset="0"/>
              </a:rPr>
              <a:t>Metcalfe et al. Breast Cancer Res Treat. 2012;133(2):735-40. n=19, mean age 46 yrs (28–67 </a:t>
            </a:r>
            <a:r>
              <a:rPr lang="en-US" sz="700" dirty="0" err="1" smtClean="0">
                <a:solidFill>
                  <a:srgbClr val="FFFFFF"/>
                </a:solidFill>
                <a:ea typeface="Tahoma" pitchFamily="34" charset="0"/>
                <a:cs typeface="Arial" pitchFamily="34" charset="0"/>
              </a:rPr>
              <a:t>yrs</a:t>
            </a:r>
            <a:r>
              <a:rPr lang="en-US" sz="700" dirty="0" smtClean="0">
                <a:solidFill>
                  <a:srgbClr val="FFFFFF"/>
                </a:solidFill>
                <a:ea typeface="Tahoma" pitchFamily="34" charset="0"/>
                <a:cs typeface="Arial" pitchFamily="34" charset="0"/>
              </a:rPr>
              <a:t>).</a:t>
            </a:r>
          </a:p>
        </p:txBody>
      </p:sp>
      <p:sp>
        <p:nvSpPr>
          <p:cNvPr id="12" name="Rounded Rectangular Callout 11"/>
          <p:cNvSpPr/>
          <p:nvPr/>
        </p:nvSpPr>
        <p:spPr bwMode="auto">
          <a:xfrm>
            <a:off x="6096000" y="3276600"/>
            <a:ext cx="2209800" cy="941308"/>
          </a:xfrm>
          <a:prstGeom prst="wedgeRoundRectCallout">
            <a:avLst>
              <a:gd name="adj1" fmla="val -45411"/>
              <a:gd name="adj2" fmla="val 79929"/>
              <a:gd name="adj3" fmla="val 16667"/>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000" dirty="0">
                <a:solidFill>
                  <a:schemeClr val="bg1"/>
                </a:solidFill>
              </a:rPr>
              <a:t>Only 11% of Jewish women who underwent population genetic testing in Canada had bilateral mastectomy within 2 years, and 90% had oophorectomy</a:t>
            </a:r>
            <a:r>
              <a:rPr lang="en-US" sz="1000" baseline="30000" dirty="0">
                <a:solidFill>
                  <a:schemeClr val="bg1"/>
                </a:solidFill>
              </a:rPr>
              <a:t>3</a:t>
            </a:r>
            <a:endParaRPr lang="en-US" sz="1000" dirty="0">
              <a:solidFill>
                <a:schemeClr val="bg1"/>
              </a:solidFill>
            </a:endParaRPr>
          </a:p>
        </p:txBody>
      </p:sp>
    </p:spTree>
    <p:extLst>
      <p:ext uri="{BB962C8B-B14F-4D97-AF65-F5344CB8AC3E}">
        <p14:creationId xmlns:p14="http://schemas.microsoft.com/office/powerpoint/2010/main" val="3185110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7898" y="4684174"/>
            <a:ext cx="2979642" cy="1863087"/>
          </a:xfrm>
          <a:prstGeom prst="rect">
            <a:avLst/>
          </a:prstGeom>
          <a:noFill/>
          <a:ln w="9525">
            <a:noFill/>
            <a:miter lim="800000"/>
            <a:headEnd/>
            <a:tailEnd/>
          </a:ln>
        </p:spPr>
      </p:pic>
      <p:grpSp>
        <p:nvGrpSpPr>
          <p:cNvPr id="2" name="Group 2"/>
          <p:cNvGrpSpPr>
            <a:grpSpLocks/>
          </p:cNvGrpSpPr>
          <p:nvPr/>
        </p:nvGrpSpPr>
        <p:grpSpPr bwMode="auto">
          <a:xfrm>
            <a:off x="641350" y="1733459"/>
            <a:ext cx="8045450" cy="3786188"/>
            <a:chOff x="180" y="1363"/>
            <a:chExt cx="5068" cy="2385"/>
          </a:xfrm>
        </p:grpSpPr>
        <p:sp>
          <p:nvSpPr>
            <p:cNvPr id="723971" name="Line 3"/>
            <p:cNvSpPr>
              <a:spLocks noChangeShapeType="1"/>
            </p:cNvSpPr>
            <p:nvPr/>
          </p:nvSpPr>
          <p:spPr bwMode="auto">
            <a:xfrm>
              <a:off x="572" y="1517"/>
              <a:ext cx="4676" cy="0"/>
            </a:xfrm>
            <a:prstGeom prst="line">
              <a:avLst/>
            </a:prstGeom>
            <a:noFill/>
            <a:ln w="9525">
              <a:solidFill>
                <a:schemeClr val="tx1"/>
              </a:solidFill>
              <a:round/>
              <a:headEnd/>
              <a:tailEnd/>
            </a:ln>
            <a:effectLst/>
          </p:spPr>
          <p:txBody>
            <a:bodyPr/>
            <a:lstStyle/>
            <a:p>
              <a:endParaRPr lang="en-US">
                <a:solidFill>
                  <a:srgbClr val="FFFFFF"/>
                </a:solidFill>
              </a:endParaRPr>
            </a:p>
          </p:txBody>
        </p:sp>
        <p:graphicFrame>
          <p:nvGraphicFramePr>
            <p:cNvPr id="31" name="Object 2"/>
            <p:cNvGraphicFramePr>
              <a:graphicFrameLocks noChangeAspect="1"/>
            </p:cNvGraphicFramePr>
            <p:nvPr/>
          </p:nvGraphicFramePr>
          <p:xfrm>
            <a:off x="180" y="1363"/>
            <a:ext cx="3606" cy="2385"/>
          </p:xfrm>
          <a:graphic>
            <a:graphicData uri="http://schemas.openxmlformats.org/drawingml/2006/chart">
              <c:chart xmlns:c="http://schemas.openxmlformats.org/drawingml/2006/chart" xmlns:r="http://schemas.openxmlformats.org/officeDocument/2006/relationships" r:id="rId4"/>
            </a:graphicData>
          </a:graphic>
        </p:graphicFrame>
      </p:grpSp>
      <p:sp>
        <p:nvSpPr>
          <p:cNvPr id="723977" name="Text Box 9"/>
          <p:cNvSpPr txBox="1">
            <a:spLocks noChangeArrowheads="1"/>
          </p:cNvSpPr>
          <p:nvPr/>
        </p:nvSpPr>
        <p:spPr bwMode="auto">
          <a:xfrm>
            <a:off x="6366781" y="1507755"/>
            <a:ext cx="1221232" cy="369332"/>
          </a:xfrm>
          <a:prstGeom prst="rect">
            <a:avLst/>
          </a:prstGeom>
          <a:noFill/>
          <a:ln w="28575">
            <a:noFill/>
            <a:miter lim="800000"/>
            <a:headEnd/>
            <a:tailEnd/>
          </a:ln>
          <a:effectLst/>
        </p:spPr>
        <p:txBody>
          <a:bodyPr wrap="none">
            <a:spAutoFit/>
          </a:bodyPr>
          <a:lstStyle/>
          <a:p>
            <a:r>
              <a:rPr lang="en-US" dirty="0" err="1">
                <a:solidFill>
                  <a:srgbClr val="FFFFFF"/>
                </a:solidFill>
                <a:cs typeface="Arial" pitchFamily="34" charset="0"/>
              </a:rPr>
              <a:t>Tamoxifen</a:t>
            </a:r>
            <a:endParaRPr lang="en-US" dirty="0">
              <a:solidFill>
                <a:srgbClr val="FFFFFF"/>
              </a:solidFill>
              <a:cs typeface="Arial" pitchFamily="34" charset="0"/>
            </a:endParaRPr>
          </a:p>
        </p:txBody>
      </p:sp>
      <p:sp>
        <p:nvSpPr>
          <p:cNvPr id="723978" name="Text Box 10"/>
          <p:cNvSpPr txBox="1">
            <a:spLocks noChangeArrowheads="1"/>
          </p:cNvSpPr>
          <p:nvPr/>
        </p:nvSpPr>
        <p:spPr bwMode="auto">
          <a:xfrm>
            <a:off x="1368107" y="1507755"/>
            <a:ext cx="1400896" cy="369332"/>
          </a:xfrm>
          <a:prstGeom prst="rect">
            <a:avLst/>
          </a:prstGeom>
          <a:noFill/>
          <a:ln w="28575">
            <a:noFill/>
            <a:miter lim="800000"/>
            <a:headEnd/>
            <a:tailEnd/>
          </a:ln>
          <a:effectLst/>
        </p:spPr>
        <p:txBody>
          <a:bodyPr wrap="none">
            <a:spAutoFit/>
          </a:bodyPr>
          <a:lstStyle/>
          <a:p>
            <a:r>
              <a:rPr lang="en-US" dirty="0">
                <a:solidFill>
                  <a:srgbClr val="FFFFFF"/>
                </a:solidFill>
                <a:cs typeface="Arial" pitchFamily="34" charset="0"/>
              </a:rPr>
              <a:t>Mastectomy</a:t>
            </a:r>
          </a:p>
        </p:txBody>
      </p:sp>
      <p:sp>
        <p:nvSpPr>
          <p:cNvPr id="723979" name="AutoShape 11"/>
          <p:cNvSpPr>
            <a:spLocks noChangeArrowheads="1"/>
          </p:cNvSpPr>
          <p:nvPr/>
        </p:nvSpPr>
        <p:spPr bwMode="auto">
          <a:xfrm>
            <a:off x="1648102" y="1982696"/>
            <a:ext cx="877823" cy="3136900"/>
          </a:xfrm>
          <a:prstGeom prst="downArrow">
            <a:avLst>
              <a:gd name="adj1" fmla="val 50000"/>
              <a:gd name="adj2" fmla="val 78165"/>
            </a:avLst>
          </a:prstGeom>
          <a:solidFill>
            <a:schemeClr val="bg2"/>
          </a:solidFill>
          <a:ln w="38100">
            <a:solidFill>
              <a:schemeClr val="accent1"/>
            </a:solidFill>
            <a:miter lim="800000"/>
            <a:headEnd/>
            <a:tailEnd/>
          </a:ln>
          <a:effectLst>
            <a:outerShdw blurRad="50800" dist="38100" dir="2700000" algn="tl" rotWithShape="0">
              <a:prstClr val="black">
                <a:alpha val="40000"/>
              </a:prstClr>
            </a:outerShdw>
          </a:effectLst>
        </p:spPr>
        <p:txBody>
          <a:bodyPr wrap="none" anchor="ctr"/>
          <a:lstStyle/>
          <a:p>
            <a:endParaRPr lang="en-US" dirty="0" smtClean="0">
              <a:solidFill>
                <a:srgbClr val="FFFFFF"/>
              </a:solidFill>
              <a:cs typeface="Arial" pitchFamily="34" charset="0"/>
            </a:endParaRPr>
          </a:p>
          <a:p>
            <a:endParaRPr lang="en-US" dirty="0" smtClean="0">
              <a:solidFill>
                <a:srgbClr val="FFFFFF"/>
              </a:solidFill>
              <a:cs typeface="Arial" pitchFamily="34" charset="0"/>
            </a:endParaRPr>
          </a:p>
          <a:p>
            <a:endParaRPr lang="en-US" dirty="0" smtClean="0">
              <a:solidFill>
                <a:srgbClr val="FFFFFF"/>
              </a:solidFill>
              <a:cs typeface="Arial" pitchFamily="34" charset="0"/>
            </a:endParaRPr>
          </a:p>
          <a:p>
            <a:endParaRPr lang="en-US" dirty="0" smtClean="0">
              <a:solidFill>
                <a:srgbClr val="FFFFFF"/>
              </a:solidFill>
              <a:cs typeface="Arial" pitchFamily="34" charset="0"/>
            </a:endParaRPr>
          </a:p>
          <a:p>
            <a:endParaRPr lang="en-US" dirty="0" smtClean="0">
              <a:solidFill>
                <a:srgbClr val="FFFFFF"/>
              </a:solidFill>
              <a:cs typeface="Arial" pitchFamily="34" charset="0"/>
            </a:endParaRPr>
          </a:p>
          <a:p>
            <a:endParaRPr lang="en-US" dirty="0" smtClean="0">
              <a:solidFill>
                <a:srgbClr val="FFFFFF"/>
              </a:solidFill>
              <a:cs typeface="Arial" pitchFamily="34" charset="0"/>
            </a:endParaRPr>
          </a:p>
          <a:p>
            <a:endParaRPr lang="en-US" dirty="0" smtClean="0">
              <a:solidFill>
                <a:srgbClr val="FFFFFF"/>
              </a:solidFill>
              <a:cs typeface="Arial" pitchFamily="34" charset="0"/>
            </a:endParaRPr>
          </a:p>
          <a:p>
            <a:endParaRPr lang="en-US" dirty="0" smtClean="0">
              <a:solidFill>
                <a:srgbClr val="FFFFFF"/>
              </a:solidFill>
              <a:cs typeface="Arial" pitchFamily="34" charset="0"/>
            </a:endParaRPr>
          </a:p>
          <a:p>
            <a:endParaRPr lang="en-US" dirty="0" smtClean="0">
              <a:solidFill>
                <a:srgbClr val="FFFFFF"/>
              </a:solidFill>
              <a:cs typeface="Arial" pitchFamily="34" charset="0"/>
            </a:endParaRPr>
          </a:p>
          <a:p>
            <a:endParaRPr lang="en-US" dirty="0" smtClean="0">
              <a:solidFill>
                <a:srgbClr val="FFFFFF"/>
              </a:solidFill>
              <a:cs typeface="Arial" pitchFamily="34" charset="0"/>
            </a:endParaRPr>
          </a:p>
          <a:p>
            <a:endParaRPr lang="en-US" dirty="0" smtClean="0">
              <a:solidFill>
                <a:srgbClr val="FFFFFF"/>
              </a:solidFill>
              <a:cs typeface="Arial" pitchFamily="34" charset="0"/>
            </a:endParaRPr>
          </a:p>
          <a:p>
            <a:r>
              <a:rPr lang="en-US" b="1" dirty="0" smtClean="0">
                <a:solidFill>
                  <a:srgbClr val="FFFF00"/>
                </a:solidFill>
                <a:cs typeface="Arial" pitchFamily="34" charset="0"/>
              </a:rPr>
              <a:t/>
            </a:r>
            <a:br>
              <a:rPr lang="en-US" b="1" dirty="0" smtClean="0">
                <a:solidFill>
                  <a:srgbClr val="FFFF00"/>
                </a:solidFill>
                <a:cs typeface="Arial" pitchFamily="34" charset="0"/>
              </a:rPr>
            </a:br>
            <a:r>
              <a:rPr lang="en-US" b="1" dirty="0" smtClean="0">
                <a:solidFill>
                  <a:srgbClr val="FFFF00"/>
                </a:solidFill>
                <a:cs typeface="Arial" pitchFamily="34" charset="0"/>
              </a:rPr>
              <a:t/>
            </a:r>
            <a:br>
              <a:rPr lang="en-US" b="1" dirty="0" smtClean="0">
                <a:solidFill>
                  <a:srgbClr val="FFFF00"/>
                </a:solidFill>
                <a:cs typeface="Arial" pitchFamily="34" charset="0"/>
              </a:rPr>
            </a:br>
            <a:r>
              <a:rPr lang="en-US" b="1" dirty="0" smtClean="0">
                <a:solidFill>
                  <a:srgbClr val="FFFF00"/>
                </a:solidFill>
                <a:cs typeface="Arial" pitchFamily="34" charset="0"/>
              </a:rPr>
              <a:t/>
            </a:r>
            <a:br>
              <a:rPr lang="en-US" b="1" dirty="0" smtClean="0">
                <a:solidFill>
                  <a:srgbClr val="FFFF00"/>
                </a:solidFill>
                <a:cs typeface="Arial" pitchFamily="34" charset="0"/>
              </a:rPr>
            </a:br>
            <a:r>
              <a:rPr lang="en-US" b="1" dirty="0" smtClean="0">
                <a:solidFill>
                  <a:srgbClr val="FFFF00"/>
                </a:solidFill>
                <a:cs typeface="Arial" pitchFamily="34" charset="0"/>
              </a:rPr>
              <a:t>&gt; 90%</a:t>
            </a:r>
            <a:endParaRPr lang="en-US" b="1" dirty="0">
              <a:solidFill>
                <a:srgbClr val="FFFF00"/>
              </a:solidFill>
              <a:cs typeface="Arial" pitchFamily="34" charset="0"/>
            </a:endParaRPr>
          </a:p>
        </p:txBody>
      </p:sp>
      <p:sp>
        <p:nvSpPr>
          <p:cNvPr id="723981" name="Text Box 13"/>
          <p:cNvSpPr txBox="1">
            <a:spLocks noChangeArrowheads="1"/>
          </p:cNvSpPr>
          <p:nvPr/>
        </p:nvSpPr>
        <p:spPr bwMode="auto">
          <a:xfrm>
            <a:off x="3676446" y="1509065"/>
            <a:ext cx="1673856" cy="369332"/>
          </a:xfrm>
          <a:prstGeom prst="rect">
            <a:avLst/>
          </a:prstGeom>
          <a:noFill/>
          <a:ln w="28575">
            <a:noFill/>
            <a:miter lim="800000"/>
            <a:headEnd/>
            <a:tailEnd/>
          </a:ln>
          <a:effectLst/>
        </p:spPr>
        <p:txBody>
          <a:bodyPr wrap="none">
            <a:spAutoFit/>
          </a:bodyPr>
          <a:lstStyle/>
          <a:p>
            <a:r>
              <a:rPr lang="en-US" dirty="0" err="1">
                <a:solidFill>
                  <a:srgbClr val="FFFFFF"/>
                </a:solidFill>
                <a:cs typeface="Arial" pitchFamily="34" charset="0"/>
              </a:rPr>
              <a:t>Oophorectomy</a:t>
            </a:r>
            <a:endParaRPr lang="en-US" dirty="0">
              <a:solidFill>
                <a:srgbClr val="FFFFFF"/>
              </a:solidFill>
              <a:cs typeface="Arial" pitchFamily="34" charset="0"/>
            </a:endParaRPr>
          </a:p>
        </p:txBody>
      </p:sp>
      <p:sp>
        <p:nvSpPr>
          <p:cNvPr id="723982" name="AutoShape 14"/>
          <p:cNvSpPr>
            <a:spLocks noChangeArrowheads="1"/>
          </p:cNvSpPr>
          <p:nvPr/>
        </p:nvSpPr>
        <p:spPr bwMode="auto">
          <a:xfrm>
            <a:off x="4221274" y="1986903"/>
            <a:ext cx="736600" cy="1801325"/>
          </a:xfrm>
          <a:prstGeom prst="downArrow">
            <a:avLst>
              <a:gd name="adj1" fmla="val 50000"/>
              <a:gd name="adj2" fmla="val 75000"/>
            </a:avLst>
          </a:prstGeom>
          <a:solidFill>
            <a:schemeClr val="bg2"/>
          </a:solidFill>
          <a:ln w="38100">
            <a:solidFill>
              <a:schemeClr val="accent1"/>
            </a:solidFill>
            <a:miter lim="800000"/>
            <a:headEnd/>
            <a:tailEnd/>
          </a:ln>
          <a:effectLst>
            <a:outerShdw blurRad="50800" dist="38100" dir="2700000" algn="tl" rotWithShape="0">
              <a:prstClr val="black">
                <a:alpha val="40000"/>
              </a:prstClr>
            </a:outerShdw>
          </a:effectLst>
        </p:spPr>
        <p:txBody>
          <a:bodyPr wrap="none" anchor="ctr"/>
          <a:lstStyle/>
          <a:p>
            <a:endParaRPr lang="en-US" dirty="0" smtClean="0">
              <a:solidFill>
                <a:srgbClr val="FFFFFF"/>
              </a:solidFill>
              <a:ea typeface="Tahoma" pitchFamily="34" charset="0"/>
              <a:cs typeface="Arial" pitchFamily="34" charset="0"/>
            </a:endParaRPr>
          </a:p>
          <a:p>
            <a:endParaRPr lang="en-US" dirty="0" smtClean="0">
              <a:solidFill>
                <a:srgbClr val="FFFFFF"/>
              </a:solidFill>
              <a:ea typeface="Tahoma" pitchFamily="34" charset="0"/>
              <a:cs typeface="Arial" pitchFamily="34" charset="0"/>
            </a:endParaRPr>
          </a:p>
          <a:p>
            <a:endParaRPr lang="en-US" dirty="0" smtClean="0">
              <a:solidFill>
                <a:srgbClr val="FFFFFF"/>
              </a:solidFill>
              <a:ea typeface="Tahoma" pitchFamily="34" charset="0"/>
              <a:cs typeface="Arial" pitchFamily="34" charset="0"/>
            </a:endParaRPr>
          </a:p>
          <a:p>
            <a:endParaRPr lang="en-US" dirty="0" smtClean="0">
              <a:solidFill>
                <a:srgbClr val="FFFFFF"/>
              </a:solidFill>
              <a:ea typeface="Tahoma" pitchFamily="34" charset="0"/>
              <a:cs typeface="Arial" pitchFamily="34" charset="0"/>
            </a:endParaRPr>
          </a:p>
          <a:p>
            <a:endParaRPr lang="en-US" dirty="0" smtClean="0">
              <a:solidFill>
                <a:srgbClr val="FFFFFF"/>
              </a:solidFill>
              <a:ea typeface="Tahoma" pitchFamily="34" charset="0"/>
              <a:cs typeface="Arial" pitchFamily="34" charset="0"/>
            </a:endParaRPr>
          </a:p>
          <a:p>
            <a:endParaRPr lang="en-US" dirty="0" smtClean="0">
              <a:solidFill>
                <a:srgbClr val="FFFFFF"/>
              </a:solidFill>
              <a:ea typeface="Tahoma" pitchFamily="34" charset="0"/>
              <a:cs typeface="Arial" pitchFamily="34" charset="0"/>
            </a:endParaRPr>
          </a:p>
          <a:p>
            <a:endParaRPr lang="en-US" dirty="0" smtClean="0">
              <a:solidFill>
                <a:srgbClr val="FFFFFF"/>
              </a:solidFill>
              <a:ea typeface="Tahoma" pitchFamily="34" charset="0"/>
              <a:cs typeface="Arial" pitchFamily="34" charset="0"/>
            </a:endParaRPr>
          </a:p>
          <a:p>
            <a:r>
              <a:rPr lang="en-US" b="1" dirty="0" smtClean="0">
                <a:solidFill>
                  <a:srgbClr val="FFFF00"/>
                </a:solidFill>
                <a:ea typeface="Tahoma" pitchFamily="34" charset="0"/>
                <a:cs typeface="Arial" pitchFamily="34" charset="0"/>
              </a:rPr>
              <a:t/>
            </a:r>
            <a:br>
              <a:rPr lang="en-US" b="1" dirty="0" smtClean="0">
                <a:solidFill>
                  <a:srgbClr val="FFFF00"/>
                </a:solidFill>
                <a:ea typeface="Tahoma" pitchFamily="34" charset="0"/>
                <a:cs typeface="Arial" pitchFamily="34" charset="0"/>
              </a:rPr>
            </a:br>
            <a:r>
              <a:rPr lang="en-US" b="1" dirty="0" smtClean="0">
                <a:solidFill>
                  <a:srgbClr val="FFFF00"/>
                </a:solidFill>
                <a:ea typeface="Tahoma" pitchFamily="34" charset="0"/>
                <a:cs typeface="Arial" pitchFamily="34" charset="0"/>
              </a:rPr>
              <a:t/>
            </a:r>
            <a:br>
              <a:rPr lang="en-US" b="1" dirty="0" smtClean="0">
                <a:solidFill>
                  <a:srgbClr val="FFFF00"/>
                </a:solidFill>
                <a:ea typeface="Tahoma" pitchFamily="34" charset="0"/>
                <a:cs typeface="Arial" pitchFamily="34" charset="0"/>
              </a:rPr>
            </a:br>
            <a:r>
              <a:rPr lang="en-US" b="1" dirty="0" smtClean="0">
                <a:solidFill>
                  <a:srgbClr val="FFFF00"/>
                </a:solidFill>
                <a:ea typeface="Tahoma" pitchFamily="34" charset="0"/>
                <a:cs typeface="Arial" pitchFamily="34" charset="0"/>
              </a:rPr>
              <a:t>&gt; 50%</a:t>
            </a:r>
            <a:r>
              <a:rPr lang="en-US" b="1" baseline="30000" dirty="0" smtClean="0">
                <a:solidFill>
                  <a:srgbClr val="FFFF00"/>
                </a:solidFill>
                <a:ea typeface="Tahoma" pitchFamily="34" charset="0"/>
                <a:cs typeface="Arial" pitchFamily="34" charset="0"/>
              </a:rPr>
              <a:t>2</a:t>
            </a:r>
            <a:endParaRPr lang="en-US" b="1" dirty="0">
              <a:solidFill>
                <a:srgbClr val="FFFF00"/>
              </a:solidFill>
              <a:ea typeface="Tahoma" pitchFamily="34" charset="0"/>
              <a:cs typeface="Arial" pitchFamily="34" charset="0"/>
            </a:endParaRPr>
          </a:p>
        </p:txBody>
      </p:sp>
      <p:sp>
        <p:nvSpPr>
          <p:cNvPr id="27" name="Text Box 4"/>
          <p:cNvSpPr txBox="1">
            <a:spLocks noChangeArrowheads="1"/>
          </p:cNvSpPr>
          <p:nvPr/>
        </p:nvSpPr>
        <p:spPr bwMode="auto">
          <a:xfrm>
            <a:off x="3549995" y="6532933"/>
            <a:ext cx="2544755" cy="231864"/>
          </a:xfrm>
          <a:prstGeom prst="rect">
            <a:avLst/>
          </a:prstGeom>
          <a:noFill/>
          <a:ln w="9525">
            <a:noFill/>
            <a:round/>
            <a:headEnd/>
            <a:tailEnd/>
          </a:ln>
          <a:effectLst/>
        </p:spPr>
        <p:txBody>
          <a:bodyPr lIns="0" tIns="0" rIns="0" bIns="0" anchor="b"/>
          <a:lstStyle/>
          <a:p>
            <a:pPr>
              <a:tabLst>
                <a:tab pos="656650" algn="l"/>
                <a:tab pos="1313299" algn="l"/>
                <a:tab pos="1969949" algn="l"/>
                <a:tab pos="2626599" algn="l"/>
                <a:tab pos="3283248" algn="l"/>
              </a:tabLst>
            </a:pPr>
            <a:endParaRPr lang="en-GB" sz="700" dirty="0">
              <a:solidFill>
                <a:srgbClr val="FFFFFF"/>
              </a:solidFill>
              <a:ea typeface="msgothic" charset="0"/>
              <a:cs typeface="msgothic" charset="0"/>
            </a:endParaRPr>
          </a:p>
        </p:txBody>
      </p:sp>
      <p:sp>
        <p:nvSpPr>
          <p:cNvPr id="28" name="Text Box 21"/>
          <p:cNvSpPr txBox="1">
            <a:spLocks noChangeArrowheads="1"/>
          </p:cNvSpPr>
          <p:nvPr/>
        </p:nvSpPr>
        <p:spPr bwMode="auto">
          <a:xfrm>
            <a:off x="4768226" y="1986904"/>
            <a:ext cx="1597649" cy="400110"/>
          </a:xfrm>
          <a:prstGeom prst="rect">
            <a:avLst/>
          </a:prstGeom>
          <a:noFill/>
          <a:ln w="28575">
            <a:noFill/>
            <a:miter lim="800000"/>
            <a:headEnd/>
            <a:tailEnd/>
          </a:ln>
          <a:effectLst/>
        </p:spPr>
        <p:txBody>
          <a:bodyPr wrap="square">
            <a:spAutoFit/>
          </a:bodyPr>
          <a:lstStyle/>
          <a:p>
            <a:r>
              <a:rPr lang="en-US" sz="1000" dirty="0" smtClean="0">
                <a:solidFill>
                  <a:srgbClr val="FFFFFF"/>
                </a:solidFill>
                <a:cs typeface="Arial" pitchFamily="34" charset="0"/>
              </a:rPr>
              <a:t>Consistent data, greatest protection &lt;40 yrs</a:t>
            </a:r>
            <a:endParaRPr lang="en-US" sz="1000" dirty="0">
              <a:solidFill>
                <a:srgbClr val="FFFFFF"/>
              </a:solidFill>
              <a:cs typeface="Arial" pitchFamily="34" charset="0"/>
            </a:endParaRPr>
          </a:p>
        </p:txBody>
      </p:sp>
      <p:sp>
        <p:nvSpPr>
          <p:cNvPr id="29" name="Text Box 21"/>
          <p:cNvSpPr txBox="1">
            <a:spLocks noChangeArrowheads="1"/>
          </p:cNvSpPr>
          <p:nvPr/>
        </p:nvSpPr>
        <p:spPr bwMode="auto">
          <a:xfrm>
            <a:off x="7206344" y="1986904"/>
            <a:ext cx="1861456" cy="707886"/>
          </a:xfrm>
          <a:prstGeom prst="rect">
            <a:avLst/>
          </a:prstGeom>
          <a:noFill/>
          <a:ln w="28575">
            <a:noFill/>
            <a:miter lim="800000"/>
            <a:headEnd/>
            <a:tailEnd/>
          </a:ln>
          <a:effectLst/>
        </p:spPr>
        <p:txBody>
          <a:bodyPr wrap="square">
            <a:spAutoFit/>
          </a:bodyPr>
          <a:lstStyle/>
          <a:p>
            <a:r>
              <a:rPr lang="en-US" sz="1000" dirty="0" smtClean="0">
                <a:solidFill>
                  <a:srgbClr val="FFFFFF"/>
                </a:solidFill>
                <a:cs typeface="Arial" pitchFamily="34" charset="0"/>
              </a:rPr>
              <a:t>Few women choose this option; Limited data </a:t>
            </a:r>
            <a:br>
              <a:rPr lang="en-US" sz="1000" dirty="0" smtClean="0">
                <a:solidFill>
                  <a:srgbClr val="FFFFFF"/>
                </a:solidFill>
                <a:cs typeface="Arial" pitchFamily="34" charset="0"/>
              </a:rPr>
            </a:br>
            <a:r>
              <a:rPr lang="en-US" sz="1000" dirty="0" smtClean="0">
                <a:solidFill>
                  <a:srgbClr val="FFFFFF"/>
                </a:solidFill>
                <a:cs typeface="Arial" pitchFamily="34" charset="0"/>
              </a:rPr>
              <a:t>(2 studies on </a:t>
            </a:r>
            <a:r>
              <a:rPr lang="en-US" sz="1000" dirty="0" err="1" smtClean="0">
                <a:solidFill>
                  <a:srgbClr val="FFFFFF"/>
                </a:solidFill>
                <a:cs typeface="Arial" pitchFamily="34" charset="0"/>
              </a:rPr>
              <a:t>contralateral</a:t>
            </a:r>
            <a:r>
              <a:rPr lang="en-US" sz="1000" dirty="0" smtClean="0">
                <a:solidFill>
                  <a:srgbClr val="FFFFFF"/>
                </a:solidFill>
                <a:cs typeface="Arial" pitchFamily="34" charset="0"/>
              </a:rPr>
              <a:t> BC risk,  prevention of ER+ BC)</a:t>
            </a:r>
            <a:endParaRPr lang="en-US" sz="1000" dirty="0">
              <a:solidFill>
                <a:srgbClr val="FFFFFF"/>
              </a:solidFill>
              <a:cs typeface="Arial" pitchFamily="34" charset="0"/>
            </a:endParaRPr>
          </a:p>
        </p:txBody>
      </p:sp>
      <p:sp>
        <p:nvSpPr>
          <p:cNvPr id="30" name="AutoShape 14"/>
          <p:cNvSpPr>
            <a:spLocks noChangeArrowheads="1"/>
          </p:cNvSpPr>
          <p:nvPr/>
        </p:nvSpPr>
        <p:spPr bwMode="auto">
          <a:xfrm>
            <a:off x="6653222" y="1986904"/>
            <a:ext cx="736600" cy="1561839"/>
          </a:xfrm>
          <a:prstGeom prst="downArrow">
            <a:avLst>
              <a:gd name="adj1" fmla="val 50000"/>
              <a:gd name="adj2" fmla="val 75000"/>
            </a:avLst>
          </a:prstGeom>
          <a:solidFill>
            <a:schemeClr val="bg2"/>
          </a:solidFill>
          <a:ln w="38100">
            <a:solidFill>
              <a:schemeClr val="accent1"/>
            </a:solidFill>
            <a:prstDash val="dash"/>
            <a:miter lim="800000"/>
            <a:headEnd/>
            <a:tailEnd/>
          </a:ln>
          <a:effectLst>
            <a:outerShdw blurRad="50800" dist="38100" dir="2700000" algn="tl" rotWithShape="0">
              <a:prstClr val="black">
                <a:alpha val="40000"/>
              </a:prstClr>
            </a:outerShdw>
          </a:effectLst>
        </p:spPr>
        <p:txBody>
          <a:bodyPr wrap="none" anchor="ctr"/>
          <a:lstStyle/>
          <a:p>
            <a:endParaRPr lang="en-US" dirty="0" smtClean="0">
              <a:solidFill>
                <a:srgbClr val="FFFFFF"/>
              </a:solidFill>
              <a:ea typeface="Tahoma" pitchFamily="34" charset="0"/>
              <a:cs typeface="Arial" pitchFamily="34" charset="0"/>
            </a:endParaRPr>
          </a:p>
          <a:p>
            <a:endParaRPr lang="en-US" dirty="0" smtClean="0">
              <a:solidFill>
                <a:srgbClr val="FFFFFF"/>
              </a:solidFill>
              <a:ea typeface="Tahoma" pitchFamily="34" charset="0"/>
              <a:cs typeface="Arial" pitchFamily="34" charset="0"/>
            </a:endParaRPr>
          </a:p>
          <a:p>
            <a:endParaRPr lang="en-US" dirty="0" smtClean="0">
              <a:solidFill>
                <a:srgbClr val="FFFFFF"/>
              </a:solidFill>
              <a:ea typeface="Tahoma" pitchFamily="34" charset="0"/>
              <a:cs typeface="Arial" pitchFamily="34" charset="0"/>
            </a:endParaRPr>
          </a:p>
          <a:p>
            <a:endParaRPr lang="en-US" dirty="0" smtClean="0">
              <a:solidFill>
                <a:srgbClr val="FFFFFF"/>
              </a:solidFill>
              <a:ea typeface="Tahoma" pitchFamily="34" charset="0"/>
              <a:cs typeface="Arial" pitchFamily="34" charset="0"/>
            </a:endParaRPr>
          </a:p>
          <a:p>
            <a:endParaRPr lang="en-US" dirty="0" smtClean="0">
              <a:solidFill>
                <a:srgbClr val="FFFFFF"/>
              </a:solidFill>
              <a:ea typeface="Tahoma" pitchFamily="34" charset="0"/>
              <a:cs typeface="Arial" pitchFamily="34" charset="0"/>
            </a:endParaRPr>
          </a:p>
          <a:p>
            <a:endParaRPr lang="en-US" dirty="0" smtClean="0">
              <a:solidFill>
                <a:srgbClr val="FFFFFF"/>
              </a:solidFill>
              <a:ea typeface="Tahoma" pitchFamily="34" charset="0"/>
              <a:cs typeface="Arial" pitchFamily="34" charset="0"/>
            </a:endParaRPr>
          </a:p>
          <a:p>
            <a:endParaRPr lang="en-US" dirty="0" smtClean="0">
              <a:solidFill>
                <a:srgbClr val="FFFFFF"/>
              </a:solidFill>
              <a:ea typeface="Tahoma" pitchFamily="34" charset="0"/>
              <a:cs typeface="Arial" pitchFamily="34" charset="0"/>
            </a:endParaRPr>
          </a:p>
          <a:p>
            <a:r>
              <a:rPr lang="en-US" b="1" dirty="0" smtClean="0">
                <a:solidFill>
                  <a:srgbClr val="FFFF00"/>
                </a:solidFill>
                <a:ea typeface="Tahoma" pitchFamily="34" charset="0"/>
                <a:cs typeface="Arial" pitchFamily="34" charset="0"/>
              </a:rPr>
              <a:t/>
            </a:r>
            <a:br>
              <a:rPr lang="en-US" b="1" dirty="0" smtClean="0">
                <a:solidFill>
                  <a:srgbClr val="FFFF00"/>
                </a:solidFill>
                <a:ea typeface="Tahoma" pitchFamily="34" charset="0"/>
                <a:cs typeface="Arial" pitchFamily="34" charset="0"/>
              </a:rPr>
            </a:br>
            <a:r>
              <a:rPr lang="en-US" b="1" dirty="0" smtClean="0">
                <a:solidFill>
                  <a:srgbClr val="FFFF00"/>
                </a:solidFill>
                <a:ea typeface="Tahoma" pitchFamily="34" charset="0"/>
                <a:cs typeface="Arial" pitchFamily="34" charset="0"/>
              </a:rPr>
              <a:t>≤ 50% ?</a:t>
            </a:r>
            <a:endParaRPr lang="en-US" b="1" dirty="0">
              <a:solidFill>
                <a:srgbClr val="FFFF00"/>
              </a:solidFill>
              <a:ea typeface="Tahoma" pitchFamily="34" charset="0"/>
              <a:cs typeface="Arial" pitchFamily="34" charset="0"/>
            </a:endParaRPr>
          </a:p>
        </p:txBody>
      </p:sp>
      <p:sp>
        <p:nvSpPr>
          <p:cNvPr id="33" name="Rectangle 32"/>
          <p:cNvSpPr/>
          <p:nvPr/>
        </p:nvSpPr>
        <p:spPr>
          <a:xfrm>
            <a:off x="3162417" y="4718516"/>
            <a:ext cx="342783" cy="1702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srgbClr val="FFFFFF"/>
              </a:solidFill>
            </a:endParaRPr>
          </a:p>
        </p:txBody>
      </p:sp>
      <p:sp>
        <p:nvSpPr>
          <p:cNvPr id="35" name="Text Box 21"/>
          <p:cNvSpPr txBox="1">
            <a:spLocks noChangeArrowheads="1"/>
          </p:cNvSpPr>
          <p:nvPr/>
        </p:nvSpPr>
        <p:spPr bwMode="auto">
          <a:xfrm>
            <a:off x="2316605" y="1977934"/>
            <a:ext cx="1573226" cy="707886"/>
          </a:xfrm>
          <a:prstGeom prst="rect">
            <a:avLst/>
          </a:prstGeom>
          <a:noFill/>
          <a:ln w="28575">
            <a:noFill/>
            <a:miter lim="800000"/>
            <a:headEnd/>
            <a:tailEnd/>
          </a:ln>
          <a:effectLst/>
        </p:spPr>
        <p:txBody>
          <a:bodyPr wrap="square">
            <a:spAutoFit/>
          </a:bodyPr>
          <a:lstStyle/>
          <a:p>
            <a:r>
              <a:rPr lang="en-US" sz="1000" dirty="0" smtClean="0">
                <a:solidFill>
                  <a:srgbClr val="FFFFFF"/>
                </a:solidFill>
                <a:cs typeface="Arial" pitchFamily="34" charset="0"/>
              </a:rPr>
              <a:t>Roughly 1 in 4 women choose this option (higher among women with higher education)</a:t>
            </a:r>
            <a:r>
              <a:rPr lang="en-US" sz="1000" baseline="30000" dirty="0" smtClean="0">
                <a:solidFill>
                  <a:srgbClr val="FFFFFF"/>
                </a:solidFill>
                <a:cs typeface="Arial" pitchFamily="34" charset="0"/>
              </a:rPr>
              <a:t>1</a:t>
            </a:r>
            <a:endParaRPr lang="en-US" sz="1000" dirty="0">
              <a:solidFill>
                <a:srgbClr val="FFFFFF"/>
              </a:solidFill>
              <a:cs typeface="Arial" pitchFamily="34" charset="0"/>
            </a:endParaRPr>
          </a:p>
        </p:txBody>
      </p:sp>
      <p:sp>
        <p:nvSpPr>
          <p:cNvPr id="36" name="TextBox 35"/>
          <p:cNvSpPr txBox="1"/>
          <p:nvPr/>
        </p:nvSpPr>
        <p:spPr>
          <a:xfrm>
            <a:off x="1063970" y="6648339"/>
            <a:ext cx="5677861" cy="200055"/>
          </a:xfrm>
          <a:prstGeom prst="rect">
            <a:avLst/>
          </a:prstGeom>
          <a:noFill/>
        </p:spPr>
        <p:txBody>
          <a:bodyPr wrap="square" rtlCol="0" anchor="b">
            <a:spAutoFit/>
          </a:bodyPr>
          <a:lstStyle/>
          <a:p>
            <a:pPr marL="115888" indent="-115888">
              <a:buFontTx/>
              <a:buAutoNum type="arabicPeriod"/>
            </a:pPr>
            <a:r>
              <a:rPr lang="en-US" sz="700" dirty="0" smtClean="0">
                <a:solidFill>
                  <a:srgbClr val="FFFFFF"/>
                </a:solidFill>
                <a:ea typeface="Tahoma" pitchFamily="34" charset="0"/>
                <a:cs typeface="Arial" pitchFamily="34" charset="0"/>
              </a:rPr>
              <a:t>Metcalfe et al. J Med Genet. 2000;37(11):866-74.	2. </a:t>
            </a:r>
            <a:r>
              <a:rPr lang="en-US" sz="700" dirty="0" err="1" smtClean="0">
                <a:solidFill>
                  <a:srgbClr val="FFFFFF"/>
                </a:solidFill>
                <a:ea typeface="Tahoma" pitchFamily="34" charset="0"/>
                <a:cs typeface="Arial" pitchFamily="34" charset="0"/>
              </a:rPr>
              <a:t>Rebbeck</a:t>
            </a:r>
            <a:r>
              <a:rPr lang="en-US" sz="700" dirty="0" smtClean="0">
                <a:solidFill>
                  <a:srgbClr val="FFFFFF"/>
                </a:solidFill>
                <a:ea typeface="Tahoma" pitchFamily="34" charset="0"/>
                <a:cs typeface="Arial" pitchFamily="34" charset="0"/>
              </a:rPr>
              <a:t> et al. JNCI 2009;101:80-7</a:t>
            </a:r>
          </a:p>
        </p:txBody>
      </p:sp>
      <p:sp>
        <p:nvSpPr>
          <p:cNvPr id="21" name="Title 10"/>
          <p:cNvSpPr>
            <a:spLocks noGrp="1"/>
          </p:cNvSpPr>
          <p:nvPr>
            <p:ph type="title"/>
          </p:nvPr>
        </p:nvSpPr>
        <p:spPr>
          <a:xfrm>
            <a:off x="457200" y="201168"/>
            <a:ext cx="8229600" cy="941832"/>
          </a:xfrm>
        </p:spPr>
        <p:txBody>
          <a:bodyPr/>
          <a:lstStyle/>
          <a:p>
            <a:r>
              <a:rPr lang="en-US" sz="3200" dirty="0" smtClean="0"/>
              <a:t>Breast Cancer Risk Management Strategies for </a:t>
            </a:r>
            <a:r>
              <a:rPr lang="en-US" sz="3200" i="1" dirty="0" smtClean="0"/>
              <a:t>BRCA1</a:t>
            </a:r>
            <a:r>
              <a:rPr lang="en-US" sz="3200" dirty="0" smtClean="0"/>
              <a:t> Overview</a:t>
            </a:r>
            <a:endParaRPr lang="en-US" sz="3200" dirty="0"/>
          </a:p>
        </p:txBody>
      </p:sp>
    </p:spTree>
    <p:extLst>
      <p:ext uri="{BB962C8B-B14F-4D97-AF65-F5344CB8AC3E}">
        <p14:creationId xmlns:p14="http://schemas.microsoft.com/office/powerpoint/2010/main" val="3912100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5875"/>
                                        </p:tgtEl>
                                        <p:attrNameLst>
                                          <p:attrName>style.visibility</p:attrName>
                                        </p:attrNameLst>
                                      </p:cBhvr>
                                      <p:to>
                                        <p:strVal val="visible"/>
                                      </p:to>
                                    </p:set>
                                    <p:animEffect transition="in" filter="blinds(horizontal)">
                                      <p:cBhvr>
                                        <p:cTn id="7" dur="500"/>
                                        <p:tgtEl>
                                          <p:spTgt spid="33587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23977"/>
                                        </p:tgtEl>
                                        <p:attrNameLst>
                                          <p:attrName>style.visibility</p:attrName>
                                        </p:attrNameLst>
                                      </p:cBhvr>
                                      <p:to>
                                        <p:strVal val="visible"/>
                                      </p:to>
                                    </p:set>
                                    <p:animEffect transition="in" filter="blinds(horizontal)">
                                      <p:cBhvr>
                                        <p:cTn id="10" dur="500"/>
                                        <p:tgtEl>
                                          <p:spTgt spid="72397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23981"/>
                                        </p:tgtEl>
                                        <p:attrNameLst>
                                          <p:attrName>style.visibility</p:attrName>
                                        </p:attrNameLst>
                                      </p:cBhvr>
                                      <p:to>
                                        <p:strVal val="visible"/>
                                      </p:to>
                                    </p:set>
                                    <p:animEffect transition="in" filter="blinds(horizontal)">
                                      <p:cBhvr>
                                        <p:cTn id="13" dur="500"/>
                                        <p:tgtEl>
                                          <p:spTgt spid="72398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23982"/>
                                        </p:tgtEl>
                                        <p:attrNameLst>
                                          <p:attrName>style.visibility</p:attrName>
                                        </p:attrNameLst>
                                      </p:cBhvr>
                                      <p:to>
                                        <p:strVal val="visible"/>
                                      </p:to>
                                    </p:set>
                                    <p:animEffect transition="in" filter="blinds(horizontal)">
                                      <p:cBhvr>
                                        <p:cTn id="16" dur="500"/>
                                        <p:tgtEl>
                                          <p:spTgt spid="72398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500"/>
                                        <p:tgtEl>
                                          <p:spTgt spid="2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linds(horizontal)">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977" grpId="0"/>
      <p:bldP spid="723981" grpId="0"/>
      <p:bldP spid="723982" grpId="0" animBg="1"/>
      <p:bldP spid="28" grpId="0"/>
      <p:bldP spid="29" grpId="0"/>
      <p:bldP spid="30" grpId="0" animBg="1"/>
      <p:bldP spid="3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Health </a:t>
            </a:r>
            <a:r>
              <a:rPr lang="en-US" sz="3200" dirty="0"/>
              <a:t>Insurance Portability and Accountability </a:t>
            </a:r>
            <a:r>
              <a:rPr lang="en-US" sz="3200" dirty="0" smtClean="0"/>
              <a:t>Act (HIPAA) </a:t>
            </a:r>
            <a:r>
              <a:rPr lang="en-US" sz="3200" dirty="0"/>
              <a:t>of 1996</a:t>
            </a:r>
          </a:p>
        </p:txBody>
      </p:sp>
      <p:sp>
        <p:nvSpPr>
          <p:cNvPr id="3" name="Content Placeholder 2"/>
          <p:cNvSpPr>
            <a:spLocks noGrp="1"/>
          </p:cNvSpPr>
          <p:nvPr>
            <p:ph idx="1"/>
          </p:nvPr>
        </p:nvSpPr>
        <p:spPr>
          <a:xfrm>
            <a:off x="685800" y="1524000"/>
            <a:ext cx="7772400" cy="4876800"/>
          </a:xfrm>
        </p:spPr>
        <p:txBody>
          <a:bodyPr>
            <a:normAutofit fontScale="92500" lnSpcReduction="10000"/>
          </a:bodyPr>
          <a:lstStyle/>
          <a:p>
            <a:r>
              <a:rPr lang="en-US" sz="2000" dirty="0" smtClean="0"/>
              <a:t>Protects </a:t>
            </a:r>
            <a:r>
              <a:rPr lang="en-US" sz="2000" b="1" dirty="0" smtClean="0"/>
              <a:t>health insurance coverage </a:t>
            </a:r>
            <a:r>
              <a:rPr lang="en-US" sz="2000" dirty="0"/>
              <a:t>for workers and their families when they change or lose their jobs. </a:t>
            </a:r>
            <a:endParaRPr lang="en-US" sz="2000" dirty="0" smtClean="0"/>
          </a:p>
          <a:p>
            <a:r>
              <a:rPr lang="en-US" sz="2000" dirty="0" smtClean="0"/>
              <a:t>Administrative </a:t>
            </a:r>
            <a:r>
              <a:rPr lang="en-US" sz="2000" dirty="0"/>
              <a:t>Simplification (AS) </a:t>
            </a:r>
            <a:r>
              <a:rPr lang="en-US" sz="2000" dirty="0" smtClean="0"/>
              <a:t>provision </a:t>
            </a:r>
            <a:r>
              <a:rPr lang="en-US" sz="2000" dirty="0"/>
              <a:t>requires the establishment of national </a:t>
            </a:r>
            <a:r>
              <a:rPr lang="en-US" sz="2000" b="1" dirty="0"/>
              <a:t>standards for </a:t>
            </a:r>
            <a:r>
              <a:rPr lang="en-US" sz="2000" b="1" dirty="0" smtClean="0"/>
              <a:t>electronic health care </a:t>
            </a:r>
            <a:r>
              <a:rPr lang="en-US" sz="2000" dirty="0" smtClean="0"/>
              <a:t>transactions </a:t>
            </a:r>
            <a:r>
              <a:rPr lang="en-US" sz="2000" dirty="0"/>
              <a:t>and national identifiers for providers, health insurance plans, and employers</a:t>
            </a:r>
            <a:r>
              <a:rPr lang="en-US" sz="2000" dirty="0" smtClean="0"/>
              <a:t>.</a:t>
            </a:r>
          </a:p>
          <a:p>
            <a:r>
              <a:rPr lang="en-US" sz="2000" b="1" dirty="0" smtClean="0"/>
              <a:t>Right to privacy </a:t>
            </a:r>
            <a:r>
              <a:rPr lang="en-US" sz="2000" dirty="0" smtClean="0"/>
              <a:t>to individuals from age 12-18. </a:t>
            </a:r>
          </a:p>
          <a:p>
            <a:pPr marL="285750" lvl="1">
              <a:spcBef>
                <a:spcPct val="100000"/>
              </a:spcBef>
              <a:buFontTx/>
              <a:buChar char="•"/>
            </a:pPr>
            <a:r>
              <a:rPr lang="en-US" sz="2000" dirty="0" smtClean="0"/>
              <a:t>The </a:t>
            </a:r>
            <a:r>
              <a:rPr lang="en-US" sz="2000" dirty="0"/>
              <a:t>provider must have a </a:t>
            </a:r>
            <a:r>
              <a:rPr lang="en-US" sz="2000" b="1" dirty="0"/>
              <a:t>signed disclosure</a:t>
            </a:r>
            <a:r>
              <a:rPr lang="en-US" sz="2000" dirty="0"/>
              <a:t> from the affected before giving out any information on provided health care to anyone, including </a:t>
            </a:r>
            <a:r>
              <a:rPr lang="en-US" sz="2000" dirty="0" smtClean="0"/>
              <a:t>parents.</a:t>
            </a:r>
            <a:r>
              <a:rPr lang="en-US" sz="1800" dirty="0">
                <a:solidFill>
                  <a:srgbClr val="FFFF00"/>
                </a:solidFill>
              </a:rPr>
              <a:t> </a:t>
            </a:r>
            <a:endParaRPr lang="en-US" sz="1800" dirty="0" smtClean="0">
              <a:solidFill>
                <a:srgbClr val="FFFF00"/>
              </a:solidFill>
            </a:endParaRPr>
          </a:p>
          <a:p>
            <a:pPr marL="285750" lvl="1">
              <a:spcBef>
                <a:spcPct val="100000"/>
              </a:spcBef>
              <a:buFontTx/>
              <a:buChar char="•"/>
            </a:pPr>
            <a:r>
              <a:rPr lang="en-US" sz="2000" dirty="0" smtClean="0">
                <a:solidFill>
                  <a:srgbClr val="FFFF00"/>
                </a:solidFill>
              </a:rPr>
              <a:t>Research </a:t>
            </a:r>
            <a:r>
              <a:rPr lang="en-US" sz="2000" dirty="0">
                <a:solidFill>
                  <a:srgbClr val="FFFF00"/>
                </a:solidFill>
              </a:rPr>
              <a:t>can be exempt from HIPAA’s Privacy Rule; HIPAA’s Privacy Rule only applies to PHI gathered by or from covered entities </a:t>
            </a:r>
          </a:p>
          <a:p>
            <a:endParaRPr lang="en-US" sz="2000" dirty="0"/>
          </a:p>
          <a:p>
            <a:endParaRPr lang="en-US" sz="2000" dirty="0"/>
          </a:p>
        </p:txBody>
      </p:sp>
    </p:spTree>
    <p:extLst>
      <p:ext uri="{BB962C8B-B14F-4D97-AF65-F5344CB8AC3E}">
        <p14:creationId xmlns:p14="http://schemas.microsoft.com/office/powerpoint/2010/main" val="730526813"/>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08004" y="1219200"/>
            <a:ext cx="3953706" cy="5154651"/>
          </a:xfrm>
          <a:prstGeom prst="rect">
            <a:avLst/>
          </a:prstGeom>
        </p:spPr>
      </p:pic>
      <p:sp>
        <p:nvSpPr>
          <p:cNvPr id="2" name="Title 1"/>
          <p:cNvSpPr>
            <a:spLocks noGrp="1"/>
          </p:cNvSpPr>
          <p:nvPr>
            <p:ph type="title"/>
          </p:nvPr>
        </p:nvSpPr>
        <p:spPr/>
        <p:txBody>
          <a:bodyPr/>
          <a:lstStyle/>
          <a:p>
            <a:r>
              <a:rPr lang="en-US" sz="3200" dirty="0" smtClean="0"/>
              <a:t>HIPAA and Privacy Challenge: Much of the EMR Data Remains Untapped</a:t>
            </a:r>
            <a:endParaRPr lang="en-US" sz="3200" dirty="0"/>
          </a:p>
        </p:txBody>
      </p:sp>
      <p:sp>
        <p:nvSpPr>
          <p:cNvPr id="5" name="TextBox 4"/>
          <p:cNvSpPr txBox="1"/>
          <p:nvPr/>
        </p:nvSpPr>
        <p:spPr>
          <a:xfrm>
            <a:off x="5029199" y="1729770"/>
            <a:ext cx="3947998" cy="646331"/>
          </a:xfrm>
          <a:prstGeom prst="rect">
            <a:avLst/>
          </a:prstGeom>
          <a:solidFill>
            <a:schemeClr val="bg2">
              <a:lumMod val="20000"/>
              <a:lumOff val="80000"/>
            </a:schemeClr>
          </a:solidFill>
        </p:spPr>
        <p:txBody>
          <a:bodyPr wrap="square" rtlCol="0" anchor="ctr">
            <a:spAutoFit/>
          </a:bodyPr>
          <a:lstStyle/>
          <a:p>
            <a:pPr algn="ctr"/>
            <a:r>
              <a:rPr lang="en-US" sz="1800" dirty="0" smtClean="0">
                <a:solidFill>
                  <a:srgbClr val="002060"/>
                </a:solidFill>
                <a:latin typeface="Franklin Gothic Medium"/>
                <a:cs typeface="Franklin Gothic Medium"/>
              </a:rPr>
              <a:t>Structured data </a:t>
            </a:r>
          </a:p>
          <a:p>
            <a:pPr algn="ctr"/>
            <a:r>
              <a:rPr lang="en-US" sz="1800" dirty="0" smtClean="0">
                <a:solidFill>
                  <a:srgbClr val="002060"/>
                </a:solidFill>
                <a:latin typeface="Franklin Gothic Medium"/>
                <a:cs typeface="Franklin Gothic Medium"/>
              </a:rPr>
              <a:t>(e.g., demographics, stage, diagnosis)</a:t>
            </a:r>
            <a:endParaRPr lang="en-US" sz="1800" dirty="0">
              <a:solidFill>
                <a:srgbClr val="002060"/>
              </a:solidFill>
              <a:latin typeface="Franklin Gothic Medium"/>
              <a:cs typeface="Franklin Gothic Medium"/>
            </a:endParaRPr>
          </a:p>
        </p:txBody>
      </p:sp>
      <p:sp>
        <p:nvSpPr>
          <p:cNvPr id="6" name="Right Arrow 5"/>
          <p:cNvSpPr/>
          <p:nvPr/>
        </p:nvSpPr>
        <p:spPr>
          <a:xfrm>
            <a:off x="1219200" y="1693102"/>
            <a:ext cx="304800" cy="719667"/>
          </a:xfrm>
          <a:prstGeom prst="rightArrow">
            <a:avLst/>
          </a:prstGeom>
          <a:solidFill>
            <a:schemeClr val="accent1"/>
          </a:solidFill>
          <a:ln w="28575"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Franklin Gothic Medium"/>
              <a:cs typeface="Franklin Gothic Medium"/>
            </a:endParaRPr>
          </a:p>
        </p:txBody>
      </p:sp>
      <p:sp>
        <p:nvSpPr>
          <p:cNvPr id="7" name="TextBox 6"/>
          <p:cNvSpPr txBox="1"/>
          <p:nvPr/>
        </p:nvSpPr>
        <p:spPr>
          <a:xfrm>
            <a:off x="0" y="1591270"/>
            <a:ext cx="1219200" cy="923330"/>
          </a:xfrm>
          <a:prstGeom prst="rect">
            <a:avLst/>
          </a:prstGeom>
          <a:noFill/>
        </p:spPr>
        <p:txBody>
          <a:bodyPr wrap="square" rtlCol="0" anchor="ctr">
            <a:spAutoFit/>
          </a:bodyPr>
          <a:lstStyle/>
          <a:p>
            <a:pPr algn="ctr"/>
            <a:r>
              <a:rPr lang="en-US" sz="1800" b="1" dirty="0" smtClean="0">
                <a:latin typeface="Franklin Gothic Medium"/>
                <a:cs typeface="Franklin Gothic Medium"/>
              </a:rPr>
              <a:t>EMR  research to date</a:t>
            </a:r>
            <a:endParaRPr lang="en-US" sz="1800" b="1" dirty="0">
              <a:latin typeface="Franklin Gothic Medium"/>
              <a:cs typeface="Franklin Gothic Medium"/>
            </a:endParaRPr>
          </a:p>
        </p:txBody>
      </p:sp>
      <p:sp>
        <p:nvSpPr>
          <p:cNvPr id="8" name="Right Arrow 7"/>
          <p:cNvSpPr/>
          <p:nvPr/>
        </p:nvSpPr>
        <p:spPr>
          <a:xfrm>
            <a:off x="1219200" y="3450737"/>
            <a:ext cx="304800" cy="719667"/>
          </a:xfrm>
          <a:prstGeom prst="rightArrow">
            <a:avLst/>
          </a:prstGeom>
          <a:solidFill>
            <a:schemeClr val="accent1"/>
          </a:solidFill>
          <a:ln w="28575"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Franklin Gothic Medium"/>
              <a:cs typeface="Franklin Gothic Medium"/>
            </a:endParaRPr>
          </a:p>
        </p:txBody>
      </p:sp>
      <p:sp>
        <p:nvSpPr>
          <p:cNvPr id="9" name="TextBox 8"/>
          <p:cNvSpPr txBox="1"/>
          <p:nvPr/>
        </p:nvSpPr>
        <p:spPr>
          <a:xfrm>
            <a:off x="0" y="3343870"/>
            <a:ext cx="1219200" cy="923330"/>
          </a:xfrm>
          <a:prstGeom prst="rect">
            <a:avLst/>
          </a:prstGeom>
          <a:noFill/>
        </p:spPr>
        <p:txBody>
          <a:bodyPr wrap="square" rtlCol="0">
            <a:spAutoFit/>
          </a:bodyPr>
          <a:lstStyle/>
          <a:p>
            <a:pPr algn="ctr"/>
            <a:r>
              <a:rPr lang="en-US" sz="1800" b="1" dirty="0" smtClean="0">
                <a:latin typeface="Franklin Gothic Medium"/>
                <a:cs typeface="Franklin Gothic Medium"/>
              </a:rPr>
              <a:t>There’s more to EMR</a:t>
            </a:r>
            <a:endParaRPr lang="en-US" sz="1800" b="1" dirty="0">
              <a:latin typeface="Franklin Gothic Medium"/>
              <a:cs typeface="Franklin Gothic Medium"/>
            </a:endParaRPr>
          </a:p>
        </p:txBody>
      </p:sp>
      <p:sp>
        <p:nvSpPr>
          <p:cNvPr id="10" name="TextBox 9"/>
          <p:cNvSpPr txBox="1"/>
          <p:nvPr/>
        </p:nvSpPr>
        <p:spPr>
          <a:xfrm>
            <a:off x="5029200" y="3261620"/>
            <a:ext cx="3947998" cy="923330"/>
          </a:xfrm>
          <a:prstGeom prst="rect">
            <a:avLst/>
          </a:prstGeom>
          <a:solidFill>
            <a:schemeClr val="bg2"/>
          </a:solidFill>
        </p:spPr>
        <p:txBody>
          <a:bodyPr wrap="square" rtlCol="0">
            <a:spAutoFit/>
          </a:bodyPr>
          <a:lstStyle/>
          <a:p>
            <a:pPr algn="ctr"/>
            <a:r>
              <a:rPr lang="en-US" sz="1800" dirty="0" smtClean="0">
                <a:solidFill>
                  <a:srgbClr val="002060"/>
                </a:solidFill>
                <a:latin typeface="Franklin Gothic Medium"/>
                <a:cs typeface="Franklin Gothic Medium"/>
              </a:rPr>
              <a:t>Unstructured data </a:t>
            </a:r>
          </a:p>
          <a:p>
            <a:pPr algn="ctr"/>
            <a:r>
              <a:rPr lang="en-US" sz="1800" dirty="0" smtClean="0">
                <a:solidFill>
                  <a:srgbClr val="002060"/>
                </a:solidFill>
                <a:latin typeface="Franklin Gothic Medium"/>
                <a:cs typeface="Franklin Gothic Medium"/>
              </a:rPr>
              <a:t>(e.g., pathology, stage, biomarkers, physician notes)</a:t>
            </a:r>
            <a:endParaRPr lang="en-US" sz="1800" dirty="0">
              <a:solidFill>
                <a:srgbClr val="002060"/>
              </a:solidFill>
              <a:latin typeface="Franklin Gothic Medium"/>
              <a:cs typeface="Franklin Gothic Medium"/>
            </a:endParaRPr>
          </a:p>
        </p:txBody>
      </p:sp>
    </p:spTree>
    <p:extLst>
      <p:ext uri="{BB962C8B-B14F-4D97-AF65-F5344CB8AC3E}">
        <p14:creationId xmlns:p14="http://schemas.microsoft.com/office/powerpoint/2010/main" val="313113013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pPr eaLnBrk="1" hangingPunct="1">
              <a:defRPr/>
            </a:pPr>
            <a:r>
              <a:rPr lang="en-US" sz="3600" smtClean="0"/>
              <a:t>Author Shifting</a:t>
            </a:r>
          </a:p>
        </p:txBody>
      </p:sp>
      <p:sp>
        <p:nvSpPr>
          <p:cNvPr id="381955" name="Rectangle 3"/>
          <p:cNvSpPr>
            <a:spLocks noGrp="1" noChangeArrowheads="1"/>
          </p:cNvSpPr>
          <p:nvPr>
            <p:ph idx="1"/>
          </p:nvPr>
        </p:nvSpPr>
        <p:spPr/>
        <p:txBody>
          <a:bodyPr/>
          <a:lstStyle/>
          <a:p>
            <a:pPr eaLnBrk="1" hangingPunct="1">
              <a:lnSpc>
                <a:spcPts val="3200"/>
              </a:lnSpc>
              <a:buSzPct val="125000"/>
              <a:buFont typeface="Arial" charset="0"/>
              <a:buChar char="•"/>
              <a:defRPr/>
            </a:pPr>
            <a:r>
              <a:rPr lang="en-US" b="0" dirty="0" smtClean="0"/>
              <a:t>Shifting is more problematic than ghostwriting </a:t>
            </a:r>
          </a:p>
          <a:p>
            <a:pPr eaLnBrk="1" hangingPunct="1">
              <a:lnSpc>
                <a:spcPts val="3200"/>
              </a:lnSpc>
              <a:buSzPct val="125000"/>
              <a:buFont typeface="Arial" charset="0"/>
              <a:buChar char="•"/>
              <a:defRPr/>
            </a:pPr>
            <a:r>
              <a:rPr lang="en-US" b="0" dirty="0" smtClean="0"/>
              <a:t>Solutions:</a:t>
            </a:r>
          </a:p>
          <a:p>
            <a:pPr lvl="1" eaLnBrk="1" hangingPunct="1">
              <a:lnSpc>
                <a:spcPts val="3200"/>
              </a:lnSpc>
              <a:buSzPct val="70000"/>
              <a:buFont typeface="Wingdings" panose="05000000000000000000" pitchFamily="2" charset="2"/>
              <a:buChar char="§"/>
              <a:defRPr/>
            </a:pPr>
            <a:r>
              <a:rPr lang="en-US" sz="2000" b="0" dirty="0" smtClean="0"/>
              <a:t>Develop an explicit publication process that includes following ICMJE uniform guidelines</a:t>
            </a:r>
          </a:p>
          <a:p>
            <a:pPr lvl="1" eaLnBrk="1" hangingPunct="1">
              <a:lnSpc>
                <a:spcPts val="3200"/>
              </a:lnSpc>
              <a:buSzPct val="70000"/>
              <a:buFont typeface="Wingdings" panose="05000000000000000000" pitchFamily="2" charset="2"/>
              <a:buChar char="§"/>
              <a:defRPr/>
            </a:pPr>
            <a:r>
              <a:rPr lang="en-US" sz="2000" b="0" dirty="0" smtClean="0"/>
              <a:t>Gain agreement on order of authorship early in project</a:t>
            </a:r>
          </a:p>
          <a:p>
            <a:pPr lvl="1" eaLnBrk="1" hangingPunct="1">
              <a:lnSpc>
                <a:spcPts val="3200"/>
              </a:lnSpc>
              <a:buSzPct val="70000"/>
              <a:buFont typeface="Wingdings" panose="05000000000000000000" pitchFamily="2" charset="2"/>
              <a:buChar char="§"/>
              <a:defRPr/>
            </a:pPr>
            <a:r>
              <a:rPr lang="en-US" sz="2000" b="0" dirty="0" smtClean="0"/>
              <a:t>Work only with trusted academic colleagues who have a publication clause in their contracts</a:t>
            </a:r>
            <a:endParaRPr lang="en-US" b="0" dirty="0" smtClean="0"/>
          </a:p>
        </p:txBody>
      </p:sp>
    </p:spTree>
    <p:extLst>
      <p:ext uri="{BB962C8B-B14F-4D97-AF65-F5344CB8AC3E}">
        <p14:creationId xmlns:p14="http://schemas.microsoft.com/office/powerpoint/2010/main" val="558709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1955">
                                            <p:txEl>
                                              <p:pRg st="0" end="0"/>
                                            </p:txEl>
                                          </p:spTgt>
                                        </p:tgtEl>
                                        <p:attrNameLst>
                                          <p:attrName>style.visibility</p:attrName>
                                        </p:attrNameLst>
                                      </p:cBhvr>
                                      <p:to>
                                        <p:strVal val="visible"/>
                                      </p:to>
                                    </p:set>
                                    <p:anim calcmode="lin" valueType="num">
                                      <p:cBhvr additive="base">
                                        <p:cTn id="7" dur="500" fill="hold"/>
                                        <p:tgtEl>
                                          <p:spTgt spid="3819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19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1955">
                                            <p:txEl>
                                              <p:pRg st="1" end="1"/>
                                            </p:txEl>
                                          </p:spTgt>
                                        </p:tgtEl>
                                        <p:attrNameLst>
                                          <p:attrName>style.visibility</p:attrName>
                                        </p:attrNameLst>
                                      </p:cBhvr>
                                      <p:to>
                                        <p:strVal val="visible"/>
                                      </p:to>
                                    </p:set>
                                    <p:anim calcmode="lin" valueType="num">
                                      <p:cBhvr additive="base">
                                        <p:cTn id="13" dur="500" fill="hold"/>
                                        <p:tgtEl>
                                          <p:spTgt spid="3819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195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81955">
                                            <p:txEl>
                                              <p:pRg st="2" end="2"/>
                                            </p:txEl>
                                          </p:spTgt>
                                        </p:tgtEl>
                                        <p:attrNameLst>
                                          <p:attrName>style.visibility</p:attrName>
                                        </p:attrNameLst>
                                      </p:cBhvr>
                                      <p:to>
                                        <p:strVal val="visible"/>
                                      </p:to>
                                    </p:set>
                                    <p:anim calcmode="lin" valueType="num">
                                      <p:cBhvr additive="base">
                                        <p:cTn id="17" dur="500" fill="hold"/>
                                        <p:tgtEl>
                                          <p:spTgt spid="38195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8195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81955">
                                            <p:txEl>
                                              <p:pRg st="3" end="3"/>
                                            </p:txEl>
                                          </p:spTgt>
                                        </p:tgtEl>
                                        <p:attrNameLst>
                                          <p:attrName>style.visibility</p:attrName>
                                        </p:attrNameLst>
                                      </p:cBhvr>
                                      <p:to>
                                        <p:strVal val="visible"/>
                                      </p:to>
                                    </p:set>
                                    <p:anim calcmode="lin" valueType="num">
                                      <p:cBhvr additive="base">
                                        <p:cTn id="21" dur="500" fill="hold"/>
                                        <p:tgtEl>
                                          <p:spTgt spid="38195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8195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81955">
                                            <p:txEl>
                                              <p:pRg st="4" end="4"/>
                                            </p:txEl>
                                          </p:spTgt>
                                        </p:tgtEl>
                                        <p:attrNameLst>
                                          <p:attrName>style.visibility</p:attrName>
                                        </p:attrNameLst>
                                      </p:cBhvr>
                                      <p:to>
                                        <p:strVal val="visible"/>
                                      </p:to>
                                    </p:set>
                                    <p:anim calcmode="lin" valueType="num">
                                      <p:cBhvr additive="base">
                                        <p:cTn id="25" dur="500" fill="hold"/>
                                        <p:tgtEl>
                                          <p:spTgt spid="38195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19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21"/>
          <p:cNvSpPr>
            <a:spLocks noChangeArrowheads="1"/>
          </p:cNvSpPr>
          <p:nvPr/>
        </p:nvSpPr>
        <p:spPr bwMode="auto">
          <a:xfrm>
            <a:off x="555345" y="2359475"/>
            <a:ext cx="1905000" cy="2490524"/>
          </a:xfrm>
          <a:prstGeom prst="roundRect">
            <a:avLst/>
          </a:prstGeom>
          <a:solidFill>
            <a:schemeClr val="accent1"/>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latin typeface="Tahoma" pitchFamily="34" charset="0"/>
                <a:ea typeface="Tahoma" pitchFamily="34" charset="0"/>
                <a:cs typeface="Tahoma" pitchFamily="34" charset="0"/>
              </a:rPr>
              <a:t>500,000+</a:t>
            </a:r>
            <a:r>
              <a:rPr kumimoji="0" lang="en-US" sz="2000" b="1" u="none" strike="noStrike" cap="none" normalizeH="0" baseline="0" dirty="0" smtClean="0">
                <a:ln>
                  <a:noFill/>
                </a:ln>
                <a:solidFill>
                  <a:schemeClr val="bg1"/>
                </a:solidFill>
                <a:effectLst/>
                <a:latin typeface="Tahoma" pitchFamily="34" charset="0"/>
                <a:ea typeface="Tahoma" pitchFamily="34" charset="0"/>
                <a:cs typeface="Tahoma" pitchFamily="34" charset="0"/>
              </a:rPr>
              <a:t> </a:t>
            </a:r>
            <a:r>
              <a:rPr lang="en-US" sz="2000" b="1" dirty="0" smtClean="0">
                <a:solidFill>
                  <a:schemeClr val="bg1"/>
                </a:solidFill>
                <a:latin typeface="Tahoma" pitchFamily="34" charset="0"/>
                <a:ea typeface="Tahoma" pitchFamily="34" charset="0"/>
                <a:cs typeface="Tahoma" pitchFamily="34" charset="0"/>
              </a:rPr>
              <a:t>U</a:t>
            </a:r>
            <a:r>
              <a:rPr kumimoji="0" lang="en-US" sz="2000" b="1" u="none" strike="noStrike" cap="none" normalizeH="0" baseline="0" dirty="0" smtClean="0">
                <a:ln>
                  <a:noFill/>
                </a:ln>
                <a:solidFill>
                  <a:schemeClr val="bg1"/>
                </a:solidFill>
                <a:effectLst/>
                <a:latin typeface="Tahoma" pitchFamily="34" charset="0"/>
                <a:ea typeface="Tahoma" pitchFamily="34" charset="0"/>
                <a:cs typeface="Tahoma" pitchFamily="34" charset="0"/>
              </a:rPr>
              <a:t>nique Cancer Patients </a:t>
            </a:r>
            <a:br>
              <a:rPr kumimoji="0" lang="en-US" sz="2000" b="1" u="none" strike="noStrike" cap="none" normalizeH="0" baseline="0" dirty="0" smtClean="0">
                <a:ln>
                  <a:noFill/>
                </a:ln>
                <a:solidFill>
                  <a:schemeClr val="bg1"/>
                </a:solidFill>
                <a:effectLst/>
                <a:latin typeface="Tahoma" pitchFamily="34" charset="0"/>
                <a:ea typeface="Tahoma" pitchFamily="34" charset="0"/>
                <a:cs typeface="Tahoma" pitchFamily="34" charset="0"/>
              </a:rPr>
            </a:br>
            <a:r>
              <a:rPr kumimoji="0" lang="en-US" sz="2000" b="1" u="none" strike="noStrike" cap="none" normalizeH="0" baseline="0" dirty="0" smtClean="0">
                <a:ln>
                  <a:noFill/>
                </a:ln>
                <a:solidFill>
                  <a:schemeClr val="bg1"/>
                </a:solidFill>
                <a:effectLst/>
                <a:latin typeface="Tahoma" pitchFamily="34" charset="0"/>
                <a:ea typeface="Tahoma" pitchFamily="34" charset="0"/>
                <a:cs typeface="Tahoma" pitchFamily="34" charset="0"/>
              </a:rPr>
              <a:t>in OSCER</a:t>
            </a:r>
          </a:p>
        </p:txBody>
      </p:sp>
      <p:sp>
        <p:nvSpPr>
          <p:cNvPr id="76" name="Rectangle 22"/>
          <p:cNvSpPr>
            <a:spLocks noChangeArrowheads="1"/>
          </p:cNvSpPr>
          <p:nvPr/>
        </p:nvSpPr>
        <p:spPr bwMode="auto">
          <a:xfrm>
            <a:off x="3135512" y="2353538"/>
            <a:ext cx="1915633" cy="2502399"/>
          </a:xfrm>
          <a:prstGeom prst="roundRect">
            <a:avLst/>
          </a:prstGeom>
          <a:solidFill>
            <a:srgbClr val="00B050"/>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2000" b="1" dirty="0" smtClean="0">
                <a:solidFill>
                  <a:schemeClr val="bg1"/>
                </a:solidFill>
                <a:latin typeface="Tahoma" pitchFamily="34" charset="0"/>
                <a:ea typeface="Tahoma" pitchFamily="34" charset="0"/>
                <a:cs typeface="Tahoma" pitchFamily="34" charset="0"/>
              </a:rPr>
              <a:t>&gt;90% Linkable</a:t>
            </a:r>
            <a:endParaRPr lang="en-US" sz="2000" b="1" dirty="0">
              <a:solidFill>
                <a:schemeClr val="bg1"/>
              </a:solidFill>
              <a:latin typeface="Tahoma" pitchFamily="34" charset="0"/>
              <a:ea typeface="Tahoma" pitchFamily="34" charset="0"/>
              <a:cs typeface="Tahoma" pitchFamily="34" charset="0"/>
            </a:endParaRPr>
          </a:p>
        </p:txBody>
      </p:sp>
      <p:sp>
        <p:nvSpPr>
          <p:cNvPr id="78" name="Rectangle 35"/>
          <p:cNvSpPr>
            <a:spLocks noChangeArrowheads="1"/>
          </p:cNvSpPr>
          <p:nvPr/>
        </p:nvSpPr>
        <p:spPr bwMode="auto">
          <a:xfrm>
            <a:off x="5562600" y="3079149"/>
            <a:ext cx="1521005" cy="914400"/>
          </a:xfrm>
          <a:prstGeom prst="round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1200" b="1" dirty="0" smtClean="0">
                <a:solidFill>
                  <a:schemeClr val="bg1"/>
                </a:solidFill>
                <a:latin typeface="Tahoma" pitchFamily="34" charset="0"/>
                <a:ea typeface="Tahoma" pitchFamily="34" charset="0"/>
                <a:cs typeface="Tahoma" pitchFamily="34" charset="0"/>
              </a:rPr>
              <a:t>Tumor Registry</a:t>
            </a:r>
          </a:p>
        </p:txBody>
      </p:sp>
      <p:sp>
        <p:nvSpPr>
          <p:cNvPr id="10" name="Rectangle 23"/>
          <p:cNvSpPr>
            <a:spLocks noChangeArrowheads="1"/>
          </p:cNvSpPr>
          <p:nvPr/>
        </p:nvSpPr>
        <p:spPr bwMode="auto">
          <a:xfrm>
            <a:off x="5568531" y="2209800"/>
            <a:ext cx="1509142" cy="824298"/>
          </a:xfrm>
          <a:prstGeom prst="roundRect">
            <a:avLst/>
          </a:prstGeom>
          <a:solidFill>
            <a:srgbClr val="00B050"/>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1200" b="1" dirty="0" smtClean="0">
                <a:solidFill>
                  <a:schemeClr val="bg1"/>
                </a:solidFill>
                <a:latin typeface="Tahoma" pitchFamily="34" charset="0"/>
                <a:ea typeface="Tahoma" pitchFamily="34" charset="0"/>
                <a:cs typeface="Tahoma" pitchFamily="34" charset="0"/>
              </a:rPr>
              <a:t>Clearing House Medical Claims </a:t>
            </a:r>
            <a:r>
              <a:rPr lang="en-US" sz="1200" b="1" dirty="0">
                <a:solidFill>
                  <a:schemeClr val="bg1"/>
                </a:solidFill>
                <a:latin typeface="Tahoma" pitchFamily="34" charset="0"/>
                <a:ea typeface="Tahoma" pitchFamily="34" charset="0"/>
                <a:cs typeface="Tahoma" pitchFamily="34" charset="0"/>
              </a:rPr>
              <a:t>(1 out of 2</a:t>
            </a:r>
            <a:r>
              <a:rPr lang="en-US" sz="1200" b="1" dirty="0" smtClean="0">
                <a:solidFill>
                  <a:schemeClr val="bg1"/>
                </a:solidFill>
                <a:latin typeface="Tahoma" pitchFamily="34" charset="0"/>
                <a:ea typeface="Tahoma" pitchFamily="34" charset="0"/>
                <a:cs typeface="Tahoma" pitchFamily="34" charset="0"/>
              </a:rPr>
              <a:t>)</a:t>
            </a:r>
            <a:endParaRPr lang="en-US" sz="1200" b="1" dirty="0">
              <a:solidFill>
                <a:schemeClr val="bg1"/>
              </a:solidFill>
              <a:latin typeface="Tahoma" pitchFamily="34" charset="0"/>
              <a:ea typeface="Tahoma" pitchFamily="34" charset="0"/>
              <a:cs typeface="Tahoma" pitchFamily="34" charset="0"/>
            </a:endParaRPr>
          </a:p>
        </p:txBody>
      </p:sp>
      <p:cxnSp>
        <p:nvCxnSpPr>
          <p:cNvPr id="11" name="Elbow Connector 10"/>
          <p:cNvCxnSpPr/>
          <p:nvPr/>
        </p:nvCxnSpPr>
        <p:spPr>
          <a:xfrm rot="5400000" flipH="1" flipV="1">
            <a:off x="4296151" y="-502448"/>
            <a:ext cx="17812" cy="5594427"/>
          </a:xfrm>
          <a:prstGeom prst="bentConnector3">
            <a:avLst>
              <a:gd name="adj1" fmla="val 2583467"/>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3200" dirty="0"/>
              <a:t>HIPAA Example: Electronic Health Records (EHR) in Research</a:t>
            </a:r>
          </a:p>
        </p:txBody>
      </p:sp>
      <p:sp>
        <p:nvSpPr>
          <p:cNvPr id="48" name="Rectangle 35"/>
          <p:cNvSpPr>
            <a:spLocks noChangeArrowheads="1"/>
          </p:cNvSpPr>
          <p:nvPr/>
        </p:nvSpPr>
        <p:spPr bwMode="auto">
          <a:xfrm>
            <a:off x="7113117" y="3086100"/>
            <a:ext cx="1521005" cy="914400"/>
          </a:xfrm>
          <a:prstGeom prst="round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1200" b="1" dirty="0">
                <a:solidFill>
                  <a:schemeClr val="bg1"/>
                </a:solidFill>
                <a:latin typeface="Tahoma" pitchFamily="34" charset="0"/>
                <a:ea typeface="Tahoma" pitchFamily="34" charset="0"/>
                <a:cs typeface="Tahoma" pitchFamily="34" charset="0"/>
              </a:rPr>
              <a:t>Hospital charge master</a:t>
            </a:r>
          </a:p>
          <a:p>
            <a:pPr algn="ctr" fontAlgn="base">
              <a:spcBef>
                <a:spcPct val="0"/>
              </a:spcBef>
              <a:spcAft>
                <a:spcPct val="0"/>
              </a:spcAft>
            </a:pPr>
            <a:r>
              <a:rPr lang="en-US" sz="1200" b="1" dirty="0" smtClean="0">
                <a:solidFill>
                  <a:schemeClr val="bg1"/>
                </a:solidFill>
                <a:latin typeface="Tahoma" pitchFamily="34" charset="0"/>
                <a:ea typeface="Tahoma" pitchFamily="34" charset="0"/>
                <a:cs typeface="Tahoma" pitchFamily="34" charset="0"/>
              </a:rPr>
              <a:t>(400 hospitals)</a:t>
            </a:r>
            <a:endParaRPr lang="en-US" sz="1200" b="1" dirty="0">
              <a:solidFill>
                <a:schemeClr val="bg1"/>
              </a:solidFill>
              <a:latin typeface="Tahoma" pitchFamily="34" charset="0"/>
              <a:ea typeface="Tahoma" pitchFamily="34" charset="0"/>
              <a:cs typeface="Tahoma" pitchFamily="34" charset="0"/>
            </a:endParaRPr>
          </a:p>
        </p:txBody>
      </p:sp>
      <p:sp>
        <p:nvSpPr>
          <p:cNvPr id="49" name="Rectangle 23"/>
          <p:cNvSpPr>
            <a:spLocks noChangeArrowheads="1"/>
          </p:cNvSpPr>
          <p:nvPr/>
        </p:nvSpPr>
        <p:spPr bwMode="auto">
          <a:xfrm>
            <a:off x="7119048" y="2223702"/>
            <a:ext cx="1509142" cy="824298"/>
          </a:xfrm>
          <a:prstGeom prst="roundRect">
            <a:avLst/>
          </a:prstGeom>
          <a:solidFill>
            <a:srgbClr val="00B050"/>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1200" b="1" dirty="0" smtClean="0">
                <a:solidFill>
                  <a:schemeClr val="bg1"/>
                </a:solidFill>
                <a:latin typeface="Tahoma" pitchFamily="34" charset="0"/>
                <a:ea typeface="Tahoma" pitchFamily="34" charset="0"/>
                <a:cs typeface="Tahoma" pitchFamily="34" charset="0"/>
              </a:rPr>
              <a:t>Pharmacy Prescriptions </a:t>
            </a:r>
          </a:p>
          <a:p>
            <a:pPr algn="ctr" fontAlgn="base">
              <a:spcBef>
                <a:spcPct val="0"/>
              </a:spcBef>
              <a:spcAft>
                <a:spcPct val="0"/>
              </a:spcAft>
            </a:pPr>
            <a:r>
              <a:rPr lang="en-US" sz="1200" b="1" dirty="0" smtClean="0">
                <a:solidFill>
                  <a:schemeClr val="bg1"/>
                </a:solidFill>
                <a:latin typeface="Tahoma" pitchFamily="34" charset="0"/>
                <a:ea typeface="Tahoma" pitchFamily="34" charset="0"/>
                <a:cs typeface="Tahoma" pitchFamily="34" charset="0"/>
              </a:rPr>
              <a:t>(3 out of 4)</a:t>
            </a:r>
            <a:endParaRPr lang="en-US" sz="1200" b="1" dirty="0">
              <a:solidFill>
                <a:schemeClr val="bg1"/>
              </a:solidFill>
              <a:latin typeface="Tahoma" pitchFamily="34" charset="0"/>
              <a:ea typeface="Tahoma" pitchFamily="34" charset="0"/>
              <a:cs typeface="Tahoma" pitchFamily="34" charset="0"/>
            </a:endParaRPr>
          </a:p>
        </p:txBody>
      </p:sp>
      <p:sp>
        <p:nvSpPr>
          <p:cNvPr id="50" name="Rectangle 35"/>
          <p:cNvSpPr>
            <a:spLocks noChangeArrowheads="1"/>
          </p:cNvSpPr>
          <p:nvPr/>
        </p:nvSpPr>
        <p:spPr bwMode="auto">
          <a:xfrm>
            <a:off x="7113117" y="4038600"/>
            <a:ext cx="1521005" cy="914400"/>
          </a:xfrm>
          <a:prstGeom prst="roundRect">
            <a:avLst/>
          </a:prstGeom>
          <a:solidFill>
            <a:schemeClr val="accent6">
              <a:lumMod val="75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1200" b="1" dirty="0" err="1" smtClean="0">
                <a:solidFill>
                  <a:schemeClr val="bg1"/>
                </a:solidFill>
                <a:latin typeface="Tahoma" pitchFamily="34" charset="0"/>
                <a:ea typeface="Tahoma" pitchFamily="34" charset="0"/>
                <a:cs typeface="Tahoma" pitchFamily="34" charset="0"/>
              </a:rPr>
              <a:t>PharMetrics</a:t>
            </a:r>
            <a:r>
              <a:rPr lang="en-US" sz="1200" b="1" dirty="0" smtClean="0">
                <a:solidFill>
                  <a:schemeClr val="bg1"/>
                </a:solidFill>
                <a:latin typeface="Tahoma" pitchFamily="34" charset="0"/>
                <a:ea typeface="Tahoma" pitchFamily="34" charset="0"/>
                <a:cs typeface="Tahoma" pitchFamily="34" charset="0"/>
              </a:rPr>
              <a:t> Plus Claims</a:t>
            </a:r>
            <a:endParaRPr lang="en-US" sz="1200" b="1" dirty="0">
              <a:solidFill>
                <a:schemeClr val="bg1"/>
              </a:solidFill>
              <a:latin typeface="Tahoma" pitchFamily="34" charset="0"/>
              <a:ea typeface="Tahoma" pitchFamily="34" charset="0"/>
              <a:cs typeface="Tahoma" pitchFamily="34" charset="0"/>
            </a:endParaRPr>
          </a:p>
        </p:txBody>
      </p:sp>
      <p:sp>
        <p:nvSpPr>
          <p:cNvPr id="52" name="Rectangle 35"/>
          <p:cNvSpPr>
            <a:spLocks noChangeArrowheads="1"/>
          </p:cNvSpPr>
          <p:nvPr/>
        </p:nvSpPr>
        <p:spPr bwMode="auto">
          <a:xfrm>
            <a:off x="5562600" y="4038600"/>
            <a:ext cx="1521005" cy="914400"/>
          </a:xfrm>
          <a:prstGeom prst="roundRect">
            <a:avLst/>
          </a:prstGeom>
          <a:solidFill>
            <a:schemeClr val="accent6">
              <a:lumMod val="75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1200" b="1" dirty="0">
                <a:solidFill>
                  <a:schemeClr val="bg1"/>
                </a:solidFill>
                <a:latin typeface="Tahoma" pitchFamily="34" charset="0"/>
                <a:ea typeface="Tahoma" pitchFamily="34" charset="0"/>
                <a:cs typeface="Tahoma" pitchFamily="34" charset="0"/>
              </a:rPr>
              <a:t>Death Records (Experian)</a:t>
            </a:r>
          </a:p>
        </p:txBody>
      </p:sp>
      <p:sp>
        <p:nvSpPr>
          <p:cNvPr id="8" name="Rectangle 7"/>
          <p:cNvSpPr/>
          <p:nvPr/>
        </p:nvSpPr>
        <p:spPr>
          <a:xfrm>
            <a:off x="457200" y="6248400"/>
            <a:ext cx="5257800" cy="400110"/>
          </a:xfrm>
          <a:prstGeom prst="rect">
            <a:avLst/>
          </a:prstGeom>
        </p:spPr>
        <p:txBody>
          <a:bodyPr wrap="square">
            <a:spAutoFit/>
          </a:bodyPr>
          <a:lstStyle/>
          <a:p>
            <a:r>
              <a:rPr lang="en-US" sz="1000" dirty="0" smtClean="0"/>
              <a:t>Quach et al (2013) presented at 29th </a:t>
            </a:r>
            <a:r>
              <a:rPr lang="en-US" sz="1000" dirty="0"/>
              <a:t>international </a:t>
            </a:r>
            <a:r>
              <a:rPr lang="en-US" sz="1000" dirty="0" smtClean="0"/>
              <a:t>conference on </a:t>
            </a:r>
            <a:r>
              <a:rPr lang="en-US" sz="1000" dirty="0" err="1" smtClean="0"/>
              <a:t>Pharmacoepidemiology</a:t>
            </a:r>
            <a:r>
              <a:rPr lang="en-US" sz="1000" dirty="0" smtClean="0"/>
              <a:t> and Therapeutic Risk Management, Montreal, Canada, August 25-28, 2013.</a:t>
            </a:r>
            <a:endParaRPr lang="en-US" sz="1000" dirty="0"/>
          </a:p>
        </p:txBody>
      </p:sp>
      <p:sp>
        <p:nvSpPr>
          <p:cNvPr id="9" name="Rectangle 8"/>
          <p:cNvSpPr/>
          <p:nvPr/>
        </p:nvSpPr>
        <p:spPr>
          <a:xfrm>
            <a:off x="882042" y="1320969"/>
            <a:ext cx="6909264" cy="415242"/>
          </a:xfrm>
          <a:prstGeom prst="rect">
            <a:avLst/>
          </a:prstGeom>
        </p:spPr>
        <p:txBody>
          <a:bodyPr wrap="none">
            <a:spAutoFit/>
          </a:bodyPr>
          <a:lstStyle/>
          <a:p>
            <a:pPr marL="228600" indent="-228600" algn="ctr" eaLnBrk="0" fontAlgn="auto" hangingPunct="0">
              <a:lnSpc>
                <a:spcPct val="150000"/>
              </a:lnSpc>
              <a:spcBef>
                <a:spcPts val="0"/>
              </a:spcBef>
              <a:spcAft>
                <a:spcPts val="0"/>
              </a:spcAft>
              <a:buClr>
                <a:srgbClr val="000066"/>
              </a:buClr>
              <a:defRPr/>
            </a:pPr>
            <a:r>
              <a:rPr lang="en-US" sz="1600" b="1" dirty="0" smtClean="0">
                <a:solidFill>
                  <a:schemeClr val="bg1"/>
                </a:solidFill>
              </a:rPr>
              <a:t>HIPAA-compliant </a:t>
            </a:r>
            <a:r>
              <a:rPr lang="en-US" sz="1600" b="1" dirty="0" smtClean="0"/>
              <a:t>de-identification </a:t>
            </a:r>
            <a:r>
              <a:rPr lang="en-US" sz="1600" b="1" dirty="0"/>
              <a:t>process </a:t>
            </a:r>
            <a:r>
              <a:rPr lang="en-US" sz="1600" b="1" dirty="0" smtClean="0">
                <a:solidFill>
                  <a:schemeClr val="bg1"/>
                </a:solidFill>
                <a:sym typeface="Wingdings" panose="05000000000000000000" pitchFamily="2" charset="2"/>
              </a:rPr>
              <a:t></a:t>
            </a:r>
            <a:r>
              <a:rPr lang="en-US" sz="1600" b="1" dirty="0" smtClean="0">
                <a:solidFill>
                  <a:schemeClr val="bg1"/>
                </a:solidFill>
              </a:rPr>
              <a:t> Linkable Patient ID</a:t>
            </a:r>
            <a:endParaRPr lang="en-US" sz="1600" b="1" dirty="0">
              <a:solidFill>
                <a:schemeClr val="bg1"/>
              </a:solidFill>
            </a:endParaRPr>
          </a:p>
        </p:txBody>
      </p:sp>
      <p:sp>
        <p:nvSpPr>
          <p:cNvPr id="15" name="TextBox 14"/>
          <p:cNvSpPr txBox="1"/>
          <p:nvPr/>
        </p:nvSpPr>
        <p:spPr>
          <a:xfrm>
            <a:off x="5568530" y="5029200"/>
            <a:ext cx="3065591" cy="646331"/>
          </a:xfrm>
          <a:prstGeom prst="rect">
            <a:avLst/>
          </a:prstGeom>
          <a:noFill/>
        </p:spPr>
        <p:txBody>
          <a:bodyPr wrap="square" rtlCol="0">
            <a:spAutoFit/>
          </a:bodyPr>
          <a:lstStyle/>
          <a:p>
            <a:r>
              <a:rPr lang="en-US" sz="900" dirty="0" smtClean="0"/>
              <a:t>The Health Insurance Portability and Accountability Act (HIPAA)-compliant de-identification process allows for data linkage to external data sources (e.g., claims data) for detailed information on patient care.</a:t>
            </a:r>
            <a:endParaRPr lang="en-US" sz="900" dirty="0"/>
          </a:p>
        </p:txBody>
      </p:sp>
    </p:spTree>
    <p:extLst>
      <p:ext uri="{BB962C8B-B14F-4D97-AF65-F5344CB8AC3E}">
        <p14:creationId xmlns:p14="http://schemas.microsoft.com/office/powerpoint/2010/main" val="3038253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blinds(horizontal)">
                                      <p:cBhvr>
                                        <p:cTn id="7" dur="500"/>
                                        <p:tgtEl>
                                          <p:spTgt spid="7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blinds(horizontal)">
                                      <p:cBhvr>
                                        <p:cTn id="14" dur="500"/>
                                        <p:tgtEl>
                                          <p:spTgt spid="48"/>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linds(horizontal)">
                                      <p:cBhvr>
                                        <p:cTn id="17" dur="500"/>
                                        <p:tgtEl>
                                          <p:spTgt spid="49"/>
                                        </p:tgtEl>
                                      </p:cBhvr>
                                    </p:animEffect>
                                  </p:childTnLst>
                                </p:cTn>
                              </p:par>
                            </p:childTnLst>
                          </p:cTn>
                        </p:par>
                        <p:par>
                          <p:cTn id="18" fill="hold">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blinds(horizontal)">
                                      <p:cBhvr>
                                        <p:cTn id="21" dur="500"/>
                                        <p:tgtEl>
                                          <p:spTgt spid="50"/>
                                        </p:tgtEl>
                                      </p:cBhvr>
                                    </p:animEffect>
                                  </p:childTnLst>
                                </p:cTn>
                              </p:par>
                            </p:childTnLst>
                          </p:cTn>
                        </p:par>
                        <p:par>
                          <p:cTn id="22" fill="hold">
                            <p:stCondLst>
                              <p:cond delay="1500"/>
                            </p:stCondLst>
                            <p:childTnLst>
                              <p:par>
                                <p:cTn id="23" presetID="3" presetClass="entr" presetSubtype="10"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blinds(horizontal)">
                                      <p:cBhvr>
                                        <p:cTn id="2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0" grpId="0" animBg="1"/>
      <p:bldP spid="48" grpId="0" animBg="1"/>
      <p:bldP spid="49" grpId="0" animBg="1"/>
      <p:bldP spid="50" grpId="0" animBg="1"/>
      <p:bldP spid="5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noFill/>
        </p:spPr>
        <p:txBody>
          <a:bodyPr/>
          <a:lstStyle/>
          <a:p>
            <a:r>
              <a:rPr lang="en-US" sz="2800" dirty="0" smtClean="0"/>
              <a:t>In Scandinavia, Patient SSN Can Be Used to Link Across National Databases</a:t>
            </a:r>
            <a:endParaRPr lang="en-US" sz="2800" dirty="0"/>
          </a:p>
        </p:txBody>
      </p:sp>
      <p:graphicFrame>
        <p:nvGraphicFramePr>
          <p:cNvPr id="108547" name="Object 3"/>
          <p:cNvGraphicFramePr>
            <a:graphicFrameLocks noGrp="1" noChangeAspect="1"/>
          </p:cNvGraphicFramePr>
          <p:nvPr>
            <p:ph idx="4294967295"/>
            <p:extLst>
              <p:ext uri="{D42A27DB-BD31-4B8C-83A1-F6EECF244321}">
                <p14:modId xmlns:p14="http://schemas.microsoft.com/office/powerpoint/2010/main" val="126416493"/>
              </p:ext>
            </p:extLst>
          </p:nvPr>
        </p:nvGraphicFramePr>
        <p:xfrm>
          <a:off x="1981200" y="1384300"/>
          <a:ext cx="5264150" cy="3949700"/>
        </p:xfrm>
        <a:graphic>
          <a:graphicData uri="http://schemas.openxmlformats.org/presentationml/2006/ole">
            <mc:AlternateContent xmlns:mc="http://schemas.openxmlformats.org/markup-compatibility/2006">
              <mc:Choice xmlns:v="urn:schemas-microsoft-com:vml" Requires="v">
                <p:oleObj spid="_x0000_s20501" name="Slide" r:id="rId4" imgW="3281100" imgH="2462671" progId="PowerPoint.Slide.8">
                  <p:embed/>
                </p:oleObj>
              </mc:Choice>
              <mc:Fallback>
                <p:oleObj name="Slide" r:id="rId4" imgW="3281100" imgH="246267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384300"/>
                        <a:ext cx="5264150" cy="394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186550" y="5562600"/>
            <a:ext cx="6858000" cy="7078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oAutofit/>
          </a:bodyPr>
          <a:lstStyle/>
          <a:p>
            <a:pPr algn="ctr"/>
            <a:r>
              <a:rPr lang="en-US" sz="1800" dirty="0" smtClean="0">
                <a:solidFill>
                  <a:schemeClr val="bg1"/>
                </a:solidFill>
              </a:rPr>
              <a:t>Linking gastric cancer specimens, </a:t>
            </a:r>
          </a:p>
          <a:p>
            <a:pPr algn="ctr"/>
            <a:r>
              <a:rPr lang="en-US" sz="1800" dirty="0" smtClean="0">
                <a:solidFill>
                  <a:schemeClr val="bg1"/>
                </a:solidFill>
              </a:rPr>
              <a:t>MET analysis, and mortality outcomes</a:t>
            </a:r>
          </a:p>
        </p:txBody>
      </p:sp>
      <p:sp>
        <p:nvSpPr>
          <p:cNvPr id="10" name="Notched Right Arrow 9"/>
          <p:cNvSpPr/>
          <p:nvPr/>
        </p:nvSpPr>
        <p:spPr>
          <a:xfrm>
            <a:off x="1764792" y="1877567"/>
            <a:ext cx="978408" cy="484632"/>
          </a:xfrm>
          <a:prstGeom prst="notch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sp>
        <p:nvSpPr>
          <p:cNvPr id="11" name="Notched Right Arrow 10"/>
          <p:cNvSpPr/>
          <p:nvPr/>
        </p:nvSpPr>
        <p:spPr>
          <a:xfrm rot="10800000">
            <a:off x="6629400" y="1877568"/>
            <a:ext cx="978408" cy="484632"/>
          </a:xfrm>
          <a:prstGeom prst="notch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Notched Right Arrow 11"/>
          <p:cNvSpPr/>
          <p:nvPr/>
        </p:nvSpPr>
        <p:spPr>
          <a:xfrm>
            <a:off x="1764792" y="4038600"/>
            <a:ext cx="978408" cy="484632"/>
          </a:xfrm>
          <a:prstGeom prst="notch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rPr>
              <a:t>specimens</a:t>
            </a:r>
          </a:p>
        </p:txBody>
      </p:sp>
      <p:pic>
        <p:nvPicPr>
          <p:cNvPr id="13" name="Picture 2" descr="C:\Users\aliede\AppData\Local\Microsoft\Windows\Temporary Internet Files\Content.IE5\W8215SEK\MC900001204[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76771" y="1143000"/>
            <a:ext cx="562429" cy="3654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819489"/>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Each Country may have its own regulation</a:t>
            </a:r>
            <a:endParaRPr lang="en-US" sz="3200" dirty="0"/>
          </a:p>
        </p:txBody>
      </p:sp>
      <p:sp>
        <p:nvSpPr>
          <p:cNvPr id="3" name="Content Placeholder 2"/>
          <p:cNvSpPr>
            <a:spLocks noGrp="1"/>
          </p:cNvSpPr>
          <p:nvPr>
            <p:ph idx="1"/>
          </p:nvPr>
        </p:nvSpPr>
        <p:spPr/>
        <p:txBody>
          <a:bodyPr>
            <a:normAutofit fontScale="85000" lnSpcReduction="10000"/>
          </a:bodyPr>
          <a:lstStyle/>
          <a:p>
            <a:r>
              <a:rPr lang="en-US" dirty="0" smtClean="0"/>
              <a:t>In </a:t>
            </a:r>
            <a:r>
              <a:rPr lang="en-US" dirty="0"/>
              <a:t>Denmark, access to patient-level data is governed by </a:t>
            </a:r>
            <a:r>
              <a:rPr lang="en-US" dirty="0" smtClean="0"/>
              <a:t>the Danish </a:t>
            </a:r>
            <a:r>
              <a:rPr lang="en-US" dirty="0"/>
              <a:t>Data Protection </a:t>
            </a:r>
            <a:r>
              <a:rPr lang="en-US" dirty="0" smtClean="0"/>
              <a:t>Agency: </a:t>
            </a:r>
            <a:r>
              <a:rPr lang="en-US" u="sng" dirty="0" smtClean="0">
                <a:hlinkClick r:id="rId2"/>
              </a:rPr>
              <a:t>http</a:t>
            </a:r>
            <a:r>
              <a:rPr lang="en-US" u="sng" dirty="0">
                <a:hlinkClick r:id="rId2"/>
              </a:rPr>
              <a:t>://www.datatilsynet.dk/english/</a:t>
            </a:r>
            <a:endParaRPr lang="en-US" dirty="0"/>
          </a:p>
          <a:p>
            <a:pPr lvl="1"/>
            <a:r>
              <a:rPr lang="en-US" sz="2100" dirty="0"/>
              <a:t>Getting approval from this agency is the first step for each study. </a:t>
            </a:r>
          </a:p>
          <a:p>
            <a:pPr lvl="1"/>
            <a:r>
              <a:rPr lang="en-US" sz="2100" dirty="0"/>
              <a:t>To access patient medical records (as opposed to registry records), one needs informed consent of patients.</a:t>
            </a:r>
          </a:p>
          <a:p>
            <a:pPr lvl="1"/>
            <a:r>
              <a:rPr lang="en-US" sz="2100" dirty="0"/>
              <a:t>The procedure is more or less similar in other Nordic countries</a:t>
            </a:r>
            <a:r>
              <a:rPr lang="en-US" sz="2100" dirty="0" smtClean="0"/>
              <a:t>.</a:t>
            </a:r>
            <a:endParaRPr lang="en-US" sz="2100" dirty="0"/>
          </a:p>
          <a:p>
            <a:r>
              <a:rPr lang="en-US" dirty="0" smtClean="0"/>
              <a:t>In Germany, data access governed by laws: </a:t>
            </a:r>
            <a:r>
              <a:rPr lang="en-US" u="sng" dirty="0" smtClean="0">
                <a:hlinkClick r:id="rId3"/>
              </a:rPr>
              <a:t>http://www.gesetze-im-internet.de/sgb_10/BJNR114690980.html</a:t>
            </a:r>
          </a:p>
          <a:p>
            <a:r>
              <a:rPr lang="en-US" dirty="0" smtClean="0"/>
              <a:t>EU Data Protection Directive 95/46/EC is relevant: </a:t>
            </a:r>
            <a:r>
              <a:rPr lang="en-US" u="sng" dirty="0" smtClean="0">
                <a:hlinkClick r:id="rId4"/>
              </a:rPr>
              <a:t>http://eur-lex.europa.eu/LexUriServ/LexUriServ.do?uri=CELEX:31995L0046:en:HTML</a:t>
            </a:r>
            <a:endParaRPr lang="en-US" u="sng" dirty="0" smtClean="0"/>
          </a:p>
        </p:txBody>
      </p:sp>
    </p:spTree>
    <p:extLst>
      <p:ext uri="{BB962C8B-B14F-4D97-AF65-F5344CB8AC3E}">
        <p14:creationId xmlns:p14="http://schemas.microsoft.com/office/powerpoint/2010/main" val="2448540065"/>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3200" dirty="0" smtClean="0"/>
              <a:t>Physician As Research Participants</a:t>
            </a:r>
            <a:endParaRPr lang="en-US" sz="3200" dirty="0"/>
          </a:p>
        </p:txBody>
      </p:sp>
      <p:sp>
        <p:nvSpPr>
          <p:cNvPr id="3" name="Content Placeholder 2"/>
          <p:cNvSpPr>
            <a:spLocks noGrp="1"/>
          </p:cNvSpPr>
          <p:nvPr>
            <p:ph sz="half" idx="1"/>
          </p:nvPr>
        </p:nvSpPr>
        <p:spPr>
          <a:xfrm>
            <a:off x="457200" y="1524000"/>
            <a:ext cx="4267200" cy="4038600"/>
          </a:xfrm>
        </p:spPr>
        <p:txBody>
          <a:bodyPr>
            <a:normAutofit/>
          </a:bodyPr>
          <a:lstStyle/>
          <a:p>
            <a:pPr marL="0" lvl="1" indent="0">
              <a:spcBef>
                <a:spcPts val="600"/>
              </a:spcBef>
              <a:buNone/>
            </a:pPr>
            <a:r>
              <a:rPr lang="en-US" sz="1800" dirty="0"/>
              <a:t>Ensuring the rights </a:t>
            </a:r>
            <a:r>
              <a:rPr lang="en-US" sz="1800" dirty="0" smtClean="0"/>
              <a:t>of </a:t>
            </a:r>
            <a:r>
              <a:rPr lang="en-US" sz="1800" dirty="0"/>
              <a:t>participants while encouraging research </a:t>
            </a:r>
            <a:r>
              <a:rPr lang="en-US" sz="1800" dirty="0" smtClean="0"/>
              <a:t>enrollment</a:t>
            </a:r>
          </a:p>
          <a:p>
            <a:pPr marL="0" lvl="1" indent="0">
              <a:spcBef>
                <a:spcPts val="600"/>
              </a:spcBef>
              <a:buNone/>
            </a:pPr>
            <a:r>
              <a:rPr lang="en-US" sz="1800" dirty="0" smtClean="0"/>
              <a:t>Law and regulations in place to prevent:</a:t>
            </a:r>
          </a:p>
          <a:p>
            <a:pPr>
              <a:spcBef>
                <a:spcPts val="600"/>
              </a:spcBef>
            </a:pPr>
            <a:r>
              <a:rPr lang="en-US" sz="1600" dirty="0" smtClean="0"/>
              <a:t>Coercion</a:t>
            </a:r>
          </a:p>
          <a:p>
            <a:pPr lvl="1">
              <a:spcBef>
                <a:spcPts val="600"/>
              </a:spcBef>
            </a:pPr>
            <a:r>
              <a:rPr lang="en-US" sz="1400" dirty="0" smtClean="0"/>
              <a:t>Incentives to participate</a:t>
            </a:r>
          </a:p>
          <a:p>
            <a:pPr>
              <a:spcBef>
                <a:spcPts val="600"/>
              </a:spcBef>
            </a:pPr>
            <a:r>
              <a:rPr lang="en-US" sz="1600" dirty="0" smtClean="0"/>
              <a:t>Undue </a:t>
            </a:r>
            <a:r>
              <a:rPr lang="en-US" sz="1600" dirty="0"/>
              <a:t>Influences</a:t>
            </a:r>
          </a:p>
          <a:p>
            <a:pPr lvl="1">
              <a:spcBef>
                <a:spcPts val="600"/>
              </a:spcBef>
            </a:pPr>
            <a:r>
              <a:rPr lang="en-US" sz="1400" dirty="0"/>
              <a:t>Payment</a:t>
            </a:r>
          </a:p>
          <a:p>
            <a:pPr>
              <a:spcBef>
                <a:spcPts val="600"/>
              </a:spcBef>
            </a:pPr>
            <a:r>
              <a:rPr lang="en-US" sz="1600" dirty="0"/>
              <a:t>Pressures</a:t>
            </a:r>
          </a:p>
          <a:p>
            <a:pPr lvl="1">
              <a:spcBef>
                <a:spcPts val="600"/>
              </a:spcBef>
            </a:pPr>
            <a:r>
              <a:rPr lang="en-US" sz="1400" dirty="0"/>
              <a:t>Manipulation and Persuasion</a:t>
            </a:r>
          </a:p>
          <a:p>
            <a:pPr>
              <a:spcBef>
                <a:spcPts val="600"/>
              </a:spcBef>
            </a:pPr>
            <a:r>
              <a:rPr lang="en-US" sz="1600" dirty="0"/>
              <a:t>Exploitation</a:t>
            </a:r>
          </a:p>
          <a:p>
            <a:pPr>
              <a:spcBef>
                <a:spcPts val="600"/>
              </a:spcBef>
            </a:pPr>
            <a:r>
              <a:rPr lang="en-US" sz="1600" dirty="0"/>
              <a:t>Conflict of interest</a:t>
            </a:r>
          </a:p>
          <a:p>
            <a:pPr lvl="1">
              <a:spcBef>
                <a:spcPts val="600"/>
              </a:spcBef>
            </a:pPr>
            <a:r>
              <a:rPr lang="en-US" sz="1400" dirty="0"/>
              <a:t>Increases the likelihood of the other ethical concerns</a:t>
            </a:r>
          </a:p>
          <a:p>
            <a:pPr>
              <a:spcBef>
                <a:spcPts val="600"/>
              </a:spcBef>
            </a:pPr>
            <a:endParaRPr lang="en-US" sz="1600" dirty="0" smtClean="0"/>
          </a:p>
        </p:txBody>
      </p:sp>
      <p:sp>
        <p:nvSpPr>
          <p:cNvPr id="5" name="Content Placeholder 4"/>
          <p:cNvSpPr>
            <a:spLocks noGrp="1"/>
          </p:cNvSpPr>
          <p:nvPr>
            <p:ph sz="half" idx="2"/>
          </p:nvPr>
        </p:nvSpPr>
        <p:spPr/>
        <p:txBody>
          <a:bodyPr/>
          <a:lstStyle/>
          <a:p>
            <a:r>
              <a:rPr lang="en-US" sz="1800" dirty="0"/>
              <a:t>Physician </a:t>
            </a:r>
            <a:r>
              <a:rPr lang="en-US" sz="1800" dirty="0" smtClean="0"/>
              <a:t>surveys as part of mandated PV </a:t>
            </a:r>
            <a:r>
              <a:rPr lang="en-US" sz="1800" dirty="0"/>
              <a:t>to measure prescribers’ understanding of risks associated with drug</a:t>
            </a:r>
          </a:p>
          <a:p>
            <a:pPr lvl="1"/>
            <a:r>
              <a:rPr lang="en-US" sz="1600" dirty="0" smtClean="0"/>
              <a:t>Ethical concern: How </a:t>
            </a:r>
            <a:r>
              <a:rPr lang="en-US" sz="1600" dirty="0"/>
              <a:t>to protect confidentiality with “test results” provided to regulatory agency</a:t>
            </a:r>
          </a:p>
          <a:p>
            <a:r>
              <a:rPr lang="en-US" sz="1800" dirty="0">
                <a:solidFill>
                  <a:schemeClr val="bg1"/>
                </a:solidFill>
              </a:rPr>
              <a:t>ICC/ESOMAR Code on Market and Social Research: </a:t>
            </a:r>
            <a:r>
              <a:rPr lang="en-US" sz="1800" dirty="0">
                <a:solidFill>
                  <a:schemeClr val="bg1"/>
                </a:solidFill>
                <a:hlinkClick r:id="rId3"/>
              </a:rPr>
              <a:t>http://www.esomar.org/knowledge-and-standards/codes-and-guidelines.php</a:t>
            </a:r>
            <a:r>
              <a:rPr lang="en-US" sz="1800" dirty="0">
                <a:solidFill>
                  <a:schemeClr val="bg1"/>
                </a:solidFill>
              </a:rPr>
              <a:t> </a:t>
            </a:r>
          </a:p>
          <a:p>
            <a:endParaRPr lang="en-US" sz="1800" dirty="0"/>
          </a:p>
        </p:txBody>
      </p:sp>
    </p:spTree>
    <p:extLst>
      <p:ext uri="{BB962C8B-B14F-4D97-AF65-F5344CB8AC3E}">
        <p14:creationId xmlns:p14="http://schemas.microsoft.com/office/powerpoint/2010/main" val="3192729870"/>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PV and Signal </a:t>
            </a:r>
            <a:r>
              <a:rPr lang="en-US" sz="3200" dirty="0"/>
              <a:t>D</a:t>
            </a:r>
            <a:r>
              <a:rPr lang="en-US" sz="3200" dirty="0" smtClean="0"/>
              <a:t>etection </a:t>
            </a:r>
            <a:r>
              <a:rPr lang="en-US" sz="3200" dirty="0"/>
              <a:t>N</a:t>
            </a:r>
            <a:r>
              <a:rPr lang="en-US" sz="3200" dirty="0" smtClean="0"/>
              <a:t>ot </a:t>
            </a:r>
            <a:r>
              <a:rPr lang="en-US" sz="3200" dirty="0"/>
              <a:t>A</a:t>
            </a:r>
            <a:r>
              <a:rPr lang="en-US" sz="3200" dirty="0" smtClean="0"/>
              <a:t>lways </a:t>
            </a:r>
            <a:r>
              <a:rPr lang="en-US" sz="3200" dirty="0"/>
              <a:t>E</a:t>
            </a:r>
            <a:r>
              <a:rPr lang="en-US" sz="3200" dirty="0" smtClean="0"/>
              <a:t>volving With the Digital </a:t>
            </a:r>
            <a:r>
              <a:rPr lang="en-US" sz="3200" dirty="0"/>
              <a:t>A</a:t>
            </a:r>
            <a:r>
              <a:rPr lang="en-US" sz="3200" dirty="0" smtClean="0"/>
              <a:t>ge</a:t>
            </a:r>
            <a:endParaRPr lang="en-US" sz="3200" dirty="0"/>
          </a:p>
        </p:txBody>
      </p:sp>
      <p:sp>
        <p:nvSpPr>
          <p:cNvPr id="3" name="Content Placeholder 2"/>
          <p:cNvSpPr>
            <a:spLocks noGrp="1"/>
          </p:cNvSpPr>
          <p:nvPr>
            <p:ph idx="1"/>
          </p:nvPr>
        </p:nvSpPr>
        <p:spPr/>
        <p:txBody>
          <a:bodyPr/>
          <a:lstStyle/>
          <a:p>
            <a:pPr marL="0" indent="0">
              <a:buNone/>
            </a:pPr>
            <a:r>
              <a:rPr lang="en-US" sz="2000" dirty="0" smtClean="0">
                <a:latin typeface="Cambria" panose="02040503050406030204" pitchFamily="18" charset="0"/>
              </a:rPr>
              <a:t>“</a:t>
            </a:r>
            <a:r>
              <a:rPr lang="en-US" sz="2000" dirty="0" err="1" smtClean="0">
                <a:latin typeface="Cambria" panose="02040503050406030204" pitchFamily="18" charset="0"/>
              </a:rPr>
              <a:t>Pharmacovigilance</a:t>
            </a:r>
            <a:r>
              <a:rPr lang="en-US" sz="2000" dirty="0" smtClean="0">
                <a:latin typeface="Cambria" panose="02040503050406030204" pitchFamily="18" charset="0"/>
              </a:rPr>
              <a:t> suffers from bureaucratic sclerosis. Instead of the system being a lively, engaging, dynamic, collaborative, humane enterprise, sharply focused on improved therapy and the welfare and safety of patients, it is a sluggish routine that fails to excite and motivate...”</a:t>
            </a:r>
            <a:br>
              <a:rPr lang="en-US" sz="2000" dirty="0" smtClean="0">
                <a:latin typeface="Cambria" panose="02040503050406030204" pitchFamily="18" charset="0"/>
              </a:rPr>
            </a:br>
            <a:r>
              <a:rPr lang="en-US" sz="2000" dirty="0" smtClean="0">
                <a:latin typeface="Cambria" panose="02040503050406030204" pitchFamily="18" charset="0"/>
              </a:rPr>
              <a:t/>
            </a:r>
            <a:br>
              <a:rPr lang="en-US" sz="2000" dirty="0" smtClean="0">
                <a:latin typeface="Cambria" panose="02040503050406030204" pitchFamily="18" charset="0"/>
              </a:rPr>
            </a:br>
            <a:r>
              <a:rPr lang="en-US" sz="2000" dirty="0" smtClean="0">
                <a:latin typeface="Cambria" panose="02040503050406030204" pitchFamily="18" charset="0"/>
              </a:rPr>
              <a:t>- </a:t>
            </a:r>
            <a:r>
              <a:rPr lang="en-US" sz="1800" dirty="0" smtClean="0">
                <a:latin typeface="Cambria" panose="02040503050406030204" pitchFamily="18" charset="0"/>
              </a:rPr>
              <a:t>B </a:t>
            </a:r>
            <a:r>
              <a:rPr lang="en-US" sz="1800" dirty="0" err="1" smtClean="0">
                <a:latin typeface="Cambria" panose="02040503050406030204" pitchFamily="18" charset="0"/>
              </a:rPr>
              <a:t>ruce</a:t>
            </a:r>
            <a:r>
              <a:rPr lang="en-US" sz="1800" dirty="0" smtClean="0">
                <a:latin typeface="Cambria" panose="02040503050406030204" pitchFamily="18" charset="0"/>
              </a:rPr>
              <a:t> </a:t>
            </a:r>
            <a:r>
              <a:rPr lang="en-US" sz="1800" dirty="0" err="1" smtClean="0">
                <a:latin typeface="Cambria" panose="02040503050406030204" pitchFamily="18" charset="0"/>
              </a:rPr>
              <a:t>Hugman</a:t>
            </a:r>
            <a:r>
              <a:rPr lang="en-US" sz="1800" dirty="0" smtClean="0">
                <a:latin typeface="Cambria" panose="02040503050406030204" pitchFamily="18" charset="0"/>
              </a:rPr>
              <a:t>, WHO Uppsala Monitoring Center</a:t>
            </a:r>
          </a:p>
        </p:txBody>
      </p:sp>
    </p:spTree>
    <p:extLst>
      <p:ext uri="{BB962C8B-B14F-4D97-AF65-F5344CB8AC3E}">
        <p14:creationId xmlns:p14="http://schemas.microsoft.com/office/powerpoint/2010/main" val="3575935276"/>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63" y="40341"/>
            <a:ext cx="8116887" cy="1109663"/>
          </a:xfrm>
        </p:spPr>
        <p:txBody>
          <a:bodyPr/>
          <a:lstStyle/>
          <a:p>
            <a:r>
              <a:rPr lang="en-US" sz="2800" dirty="0" smtClean="0"/>
              <a:t>Physician </a:t>
            </a:r>
            <a:r>
              <a:rPr lang="en-US" sz="2800" dirty="0"/>
              <a:t>Communities Online: </a:t>
            </a:r>
            <a:r>
              <a:rPr lang="en-US" sz="2800" dirty="0" smtClean="0"/>
              <a:t>&gt;75</a:t>
            </a:r>
            <a:r>
              <a:rPr lang="en-US" sz="2800" dirty="0"/>
              <a:t>% of US physicians own an Apple mobile </a:t>
            </a:r>
            <a:r>
              <a:rPr lang="en-US" sz="2800" dirty="0" smtClean="0"/>
              <a:t>device</a:t>
            </a:r>
            <a:endParaRPr lang="en-US" sz="2800" dirty="0"/>
          </a:p>
        </p:txBody>
      </p:sp>
      <p:sp>
        <p:nvSpPr>
          <p:cNvPr id="3" name="Content Placeholder 2"/>
          <p:cNvSpPr>
            <a:spLocks noGrp="1"/>
          </p:cNvSpPr>
          <p:nvPr>
            <p:ph idx="1"/>
          </p:nvPr>
        </p:nvSpPr>
        <p:spPr>
          <a:xfrm>
            <a:off x="512764" y="1524000"/>
            <a:ext cx="4389967" cy="4557713"/>
          </a:xfrm>
        </p:spPr>
        <p:txBody>
          <a:bodyPr>
            <a:normAutofit/>
          </a:bodyPr>
          <a:lstStyle/>
          <a:p>
            <a:pPr marL="0" indent="0">
              <a:buNone/>
            </a:pPr>
            <a:r>
              <a:rPr lang="en-US" sz="2000" dirty="0" smtClean="0">
                <a:ea typeface="Tahoma" pitchFamily="34" charset="0"/>
                <a:cs typeface="Tahoma" pitchFamily="34" charset="0"/>
              </a:rPr>
              <a:t>Case Example: </a:t>
            </a:r>
            <a:r>
              <a:rPr lang="en-US" sz="2000" dirty="0" err="1" smtClean="0">
                <a:ea typeface="Tahoma" pitchFamily="34" charset="0"/>
                <a:cs typeface="Tahoma" pitchFamily="34" charset="0"/>
              </a:rPr>
              <a:t>MedScape</a:t>
            </a:r>
            <a:endParaRPr lang="en-US" sz="2000" dirty="0" smtClean="0">
              <a:ea typeface="Tahoma" pitchFamily="34" charset="0"/>
              <a:cs typeface="Tahoma" pitchFamily="34" charset="0"/>
            </a:endParaRPr>
          </a:p>
          <a:p>
            <a:r>
              <a:rPr lang="en-US" sz="1800" dirty="0" smtClean="0">
                <a:ea typeface="Tahoma" pitchFamily="34" charset="0"/>
                <a:cs typeface="Tahoma" pitchFamily="34" charset="0"/>
              </a:rPr>
              <a:t>Reputable partner for FDA REMS</a:t>
            </a:r>
          </a:p>
          <a:p>
            <a:r>
              <a:rPr lang="en-US" sz="1800" dirty="0" smtClean="0">
                <a:ea typeface="Tahoma" pitchFamily="34" charset="0"/>
                <a:cs typeface="Tahoma" pitchFamily="34" charset="0"/>
              </a:rPr>
              <a:t>2.6 million U.S. physician visits per month </a:t>
            </a:r>
          </a:p>
          <a:p>
            <a:r>
              <a:rPr lang="en-US" sz="1800" dirty="0" smtClean="0">
                <a:ea typeface="Tahoma" pitchFamily="34" charset="0"/>
                <a:cs typeface="Tahoma" pitchFamily="34" charset="0"/>
              </a:rPr>
              <a:t>33 distinct specialty sites </a:t>
            </a:r>
          </a:p>
          <a:p>
            <a:r>
              <a:rPr lang="en-US" sz="1800" dirty="0" smtClean="0">
                <a:ea typeface="Tahoma" pitchFamily="34" charset="0"/>
                <a:cs typeface="Tahoma" pitchFamily="34" charset="0"/>
              </a:rPr>
              <a:t>539,000 12-month active U.S. physicians </a:t>
            </a:r>
          </a:p>
          <a:p>
            <a:r>
              <a:rPr lang="en-US" sz="1800" dirty="0" smtClean="0">
                <a:ea typeface="Tahoma" pitchFamily="34" charset="0"/>
                <a:cs typeface="Tahoma" pitchFamily="34" charset="0"/>
              </a:rPr>
              <a:t>312,000 U.S. physicians using Medscape via Mobile </a:t>
            </a:r>
          </a:p>
          <a:p>
            <a:endParaRPr lang="en-US" sz="1800" dirty="0">
              <a:ea typeface="Tahoma" pitchFamily="34" charset="0"/>
              <a:cs typeface="Tahoma" pitchFamily="34" charset="0"/>
            </a:endParaRPr>
          </a:p>
        </p:txBody>
      </p:sp>
      <p:pic>
        <p:nvPicPr>
          <p:cNvPr id="4106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02731" y="1462088"/>
            <a:ext cx="4164353" cy="2974915"/>
          </a:xfrm>
          <a:prstGeom prst="rect">
            <a:avLst/>
          </a:prstGeom>
          <a:noFill/>
          <a:ln w="9525">
            <a:noFill/>
            <a:miter lim="800000"/>
            <a:headEnd/>
            <a:tailEnd/>
          </a:ln>
        </p:spPr>
      </p:pic>
      <p:pic>
        <p:nvPicPr>
          <p:cNvPr id="4106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3595" y="4160450"/>
            <a:ext cx="3780635" cy="2593674"/>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57865565"/>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3200" dirty="0"/>
              <a:t>Participatory </a:t>
            </a:r>
            <a:r>
              <a:rPr lang="en-US" sz="3200" dirty="0" smtClean="0"/>
              <a:t>Epidemiology</a:t>
            </a:r>
            <a:endParaRPr lang="en-US" sz="3200" dirty="0"/>
          </a:p>
        </p:txBody>
      </p:sp>
      <p:sp>
        <p:nvSpPr>
          <p:cNvPr id="3" name="Content Placeholder 2"/>
          <p:cNvSpPr>
            <a:spLocks noGrp="1"/>
          </p:cNvSpPr>
          <p:nvPr>
            <p:ph idx="1"/>
          </p:nvPr>
        </p:nvSpPr>
        <p:spPr>
          <a:xfrm>
            <a:off x="533400" y="1219200"/>
            <a:ext cx="4419600" cy="3284158"/>
          </a:xfrm>
        </p:spPr>
        <p:txBody>
          <a:bodyPr>
            <a:normAutofit/>
          </a:bodyPr>
          <a:lstStyle/>
          <a:p>
            <a:r>
              <a:rPr lang="en-US" sz="1800" dirty="0" smtClean="0"/>
              <a:t>Signal detection methods evolving leveraging online methods and communities </a:t>
            </a:r>
            <a:r>
              <a:rPr lang="en-US" sz="1800" smtClean="0"/>
              <a:t>of researchers</a:t>
            </a:r>
            <a:endParaRPr lang="en-US" sz="1800" dirty="0" smtClean="0"/>
          </a:p>
          <a:p>
            <a:r>
              <a:rPr lang="en-US" sz="1800" b="1" dirty="0" smtClean="0"/>
              <a:t>HealthMap.org</a:t>
            </a:r>
            <a:endParaRPr lang="en-US" sz="1800" b="1" dirty="0"/>
          </a:p>
          <a:p>
            <a:pPr lvl="1"/>
            <a:r>
              <a:rPr lang="en-US" sz="1800" dirty="0" smtClean="0"/>
              <a:t>Report AEs</a:t>
            </a:r>
          </a:p>
          <a:p>
            <a:pPr lvl="1"/>
            <a:r>
              <a:rPr lang="en-US" sz="1800" dirty="0" smtClean="0"/>
              <a:t>Track </a:t>
            </a:r>
            <a:r>
              <a:rPr lang="en-US" sz="1800" dirty="0"/>
              <a:t>outbreaks</a:t>
            </a:r>
          </a:p>
          <a:p>
            <a:r>
              <a:rPr lang="en-US" sz="1800" dirty="0"/>
              <a:t>Days from outbreak start to discovery 167 days (1996), to 20 days (2010) </a:t>
            </a:r>
          </a:p>
          <a:p>
            <a:endParaRPr lang="en-US" sz="1800" dirty="0"/>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4427158"/>
            <a:ext cx="384400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4890" y="4427157"/>
            <a:ext cx="464291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1744" y="1181704"/>
            <a:ext cx="4066056" cy="308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846733"/>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Where Social Media Holds Promise…</a:t>
            </a:r>
            <a:endParaRPr lang="en-US" sz="3200" dirty="0"/>
          </a:p>
        </p:txBody>
      </p:sp>
      <p:sp>
        <p:nvSpPr>
          <p:cNvPr id="3" name="Content Placeholder 2"/>
          <p:cNvSpPr>
            <a:spLocks noGrp="1"/>
          </p:cNvSpPr>
          <p:nvPr>
            <p:ph idx="1"/>
          </p:nvPr>
        </p:nvSpPr>
        <p:spPr>
          <a:xfrm>
            <a:off x="228600" y="5257800"/>
            <a:ext cx="4271962" cy="838200"/>
          </a:xfrm>
        </p:spPr>
        <p:txBody>
          <a:bodyPr/>
          <a:lstStyle/>
          <a:p>
            <a:r>
              <a:rPr lang="en-US" sz="1800" dirty="0"/>
              <a:t>80% of serious AEs are reported by pharmaceutical companies</a:t>
            </a:r>
          </a:p>
        </p:txBody>
      </p:sp>
      <p:pic>
        <p:nvPicPr>
          <p:cNvPr id="10242" name="Picture 2" descr="http://image.slidesharecdn.com/dia-dasgupta-30-may-120809120105-phpapp02/95/slide-60-728.jpg?134454902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040159"/>
            <a:ext cx="3886200" cy="291465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image.slidesharecdn.com/dia-dasgupta-30-may-120809120105-phpapp02/95/slide-8-728.jpg?134454902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2040159"/>
            <a:ext cx="3886200" cy="291465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3"/>
          <p:cNvSpPr>
            <a:spLocks noChangeArrowheads="1"/>
          </p:cNvSpPr>
          <p:nvPr/>
        </p:nvSpPr>
        <p:spPr bwMode="auto">
          <a:xfrm rot="5400000">
            <a:off x="3588544" y="3345656"/>
            <a:ext cx="1976437" cy="314325"/>
          </a:xfrm>
          <a:prstGeom prst="triangle">
            <a:avLst>
              <a:gd name="adj" fmla="val 50000"/>
            </a:avLst>
          </a:prstGeom>
          <a:solidFill>
            <a:schemeClr val="bg1">
              <a:lumMod val="65000"/>
            </a:schemeClr>
          </a:solidFill>
          <a:ln w="12700">
            <a:noFill/>
            <a:miter lim="800000"/>
            <a:headEnd/>
            <a:tailEnd/>
          </a:ln>
          <a:effectLst/>
        </p:spPr>
        <p:txBody>
          <a:bodyPr wrap="none" anchor="ctr"/>
          <a:lstStyle/>
          <a:p>
            <a:endParaRPr lang="en-US"/>
          </a:p>
        </p:txBody>
      </p:sp>
      <p:sp>
        <p:nvSpPr>
          <p:cNvPr id="7" name="Rectangle 6"/>
          <p:cNvSpPr/>
          <p:nvPr/>
        </p:nvSpPr>
        <p:spPr>
          <a:xfrm>
            <a:off x="4733925" y="5029200"/>
            <a:ext cx="4181475" cy="1200329"/>
          </a:xfrm>
          <a:prstGeom prst="rect">
            <a:avLst/>
          </a:prstGeom>
        </p:spPr>
        <p:txBody>
          <a:bodyPr wrap="square">
            <a:spAutoFit/>
          </a:bodyPr>
          <a:lstStyle/>
          <a:p>
            <a:pPr marL="285750" indent="-285750">
              <a:buClr>
                <a:srgbClr val="FFFF00"/>
              </a:buClr>
              <a:buSzPct val="120000"/>
              <a:buFont typeface="Arial" panose="020B0604020202020204" pitchFamily="34" charset="0"/>
              <a:buChar char="•"/>
            </a:pPr>
            <a:r>
              <a:rPr lang="en-US" dirty="0">
                <a:solidFill>
                  <a:srgbClr val="F8F8F8"/>
                </a:solidFill>
              </a:rPr>
              <a:t>169M US adults (72% of all adults) went online to research a health question in 2010</a:t>
            </a:r>
            <a:r>
              <a:rPr lang="en-US" dirty="0" smtClean="0"/>
              <a:t>, compared with 63M in 2002</a:t>
            </a:r>
          </a:p>
        </p:txBody>
      </p:sp>
    </p:spTree>
    <p:extLst>
      <p:ext uri="{BB962C8B-B14F-4D97-AF65-F5344CB8AC3E}">
        <p14:creationId xmlns:p14="http://schemas.microsoft.com/office/powerpoint/2010/main" val="948342679"/>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Mobile Technology, Social Networks and the Future of Medicine</a:t>
            </a:r>
            <a:endParaRPr lang="en-US" sz="3200" dirty="0"/>
          </a:p>
        </p:txBody>
      </p:sp>
      <p:sp>
        <p:nvSpPr>
          <p:cNvPr id="3" name="Content Placeholder 2"/>
          <p:cNvSpPr>
            <a:spLocks noGrp="1"/>
          </p:cNvSpPr>
          <p:nvPr>
            <p:ph idx="1"/>
          </p:nvPr>
        </p:nvSpPr>
        <p:spPr>
          <a:xfrm>
            <a:off x="685800" y="1371600"/>
            <a:ext cx="7772400" cy="4572000"/>
          </a:xfrm>
        </p:spPr>
        <p:txBody>
          <a:bodyPr/>
          <a:lstStyle/>
          <a:p>
            <a:r>
              <a:rPr lang="en-US" sz="1800" dirty="0"/>
              <a:t>ICPE 2013 Plenary Session: </a:t>
            </a:r>
            <a:r>
              <a:rPr lang="en-US" sz="1800" i="1" dirty="0"/>
              <a:t>How the FDA Uses Mobile Apps and Social Media Monitoring to Identify AEs </a:t>
            </a:r>
            <a:r>
              <a:rPr lang="en-US" sz="1800" dirty="0"/>
              <a:t>(</a:t>
            </a:r>
            <a:r>
              <a:rPr lang="en-US" sz="1800" dirty="0" err="1"/>
              <a:t>Nabarun</a:t>
            </a:r>
            <a:r>
              <a:rPr lang="en-US" sz="1800" dirty="0"/>
              <a:t> </a:t>
            </a:r>
            <a:r>
              <a:rPr lang="en-US" sz="1800" dirty="0" err="1"/>
              <a:t>Dasgupta</a:t>
            </a:r>
            <a:r>
              <a:rPr lang="en-US" sz="1800" dirty="0"/>
              <a:t>)</a:t>
            </a:r>
          </a:p>
          <a:p>
            <a:pPr lvl="1"/>
            <a:r>
              <a:rPr lang="en-US" sz="1600" dirty="0"/>
              <a:t>Technological advances to help FDA monitor safety signals in social media</a:t>
            </a:r>
          </a:p>
          <a:p>
            <a:r>
              <a:rPr lang="en-US" sz="1800" dirty="0" smtClean="0"/>
              <a:t>MedWatcher.org</a:t>
            </a:r>
          </a:p>
          <a:p>
            <a:pPr lvl="1"/>
            <a:r>
              <a:rPr lang="en-US" sz="1600" dirty="0" err="1" smtClean="0"/>
              <a:t>MedWatcher</a:t>
            </a:r>
            <a:r>
              <a:rPr lang="en-US" sz="1600" dirty="0" smtClean="0"/>
              <a:t> App, launched 2010</a:t>
            </a:r>
          </a:p>
          <a:p>
            <a:pPr lvl="1"/>
            <a:r>
              <a:rPr lang="en-US" sz="1600" dirty="0" smtClean="0"/>
              <a:t>Supported by FDA since 2012</a:t>
            </a:r>
          </a:p>
          <a:p>
            <a:pPr lvl="1"/>
            <a:r>
              <a:rPr lang="en-US" sz="1600" dirty="0" smtClean="0"/>
              <a:t>Report adverse events</a:t>
            </a:r>
          </a:p>
          <a:p>
            <a:r>
              <a:rPr lang="en-US" sz="1800" dirty="0" smtClean="0"/>
              <a:t>Tracking our health behaviors with new technologies</a:t>
            </a:r>
          </a:p>
          <a:p>
            <a:endParaRPr lang="en-US" sz="1800" dirty="0"/>
          </a:p>
          <a:p>
            <a:pPr marL="0" indent="0">
              <a:buNone/>
            </a:pPr>
            <a:endParaRPr lang="en-US" sz="1800" dirty="0"/>
          </a:p>
        </p:txBody>
      </p:sp>
      <p:pic>
        <p:nvPicPr>
          <p:cNvPr id="5" name="Picture 4" descr="http://cnet4.cbsistatic.com/hub/i/2013/10/11/c71fd3a3-a5e1-11e3-a24e-d4ae52e62bcc/1e07ab3f7350206a2618cd766272460a/Fitbit_Force_35828458_35_610x43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4396365"/>
            <a:ext cx="3124200" cy="2233035"/>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2500" y="2438400"/>
            <a:ext cx="4076700" cy="1421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3972997"/>
      </p:ext>
    </p:extLst>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36078618"/>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eaLnBrk="1" hangingPunct="1">
              <a:defRPr/>
            </a:pPr>
            <a:r>
              <a:rPr lang="en-US" sz="3200" dirty="0"/>
              <a:t>International Committee of Medical Journal Editors (</a:t>
            </a:r>
            <a:r>
              <a:rPr lang="en-US" sz="3200" dirty="0" smtClean="0"/>
              <a:t>ICJME) Guidelines</a:t>
            </a:r>
          </a:p>
        </p:txBody>
      </p:sp>
      <p:sp>
        <p:nvSpPr>
          <p:cNvPr id="378883" name="Rectangle 3"/>
          <p:cNvSpPr>
            <a:spLocks noGrp="1" noChangeArrowheads="1"/>
          </p:cNvSpPr>
          <p:nvPr>
            <p:ph idx="1"/>
          </p:nvPr>
        </p:nvSpPr>
        <p:spPr>
          <a:xfrm>
            <a:off x="685800" y="1371600"/>
            <a:ext cx="7772400" cy="4648200"/>
          </a:xfrm>
        </p:spPr>
        <p:txBody>
          <a:bodyPr>
            <a:normAutofit fontScale="92500" lnSpcReduction="20000"/>
          </a:bodyPr>
          <a:lstStyle/>
          <a:p>
            <a:pPr eaLnBrk="1" hangingPunct="1">
              <a:lnSpc>
                <a:spcPts val="3200"/>
              </a:lnSpc>
              <a:buSzPct val="80000"/>
              <a:buFont typeface="Arial" charset="0"/>
              <a:buChar char="•"/>
              <a:defRPr/>
            </a:pPr>
            <a:r>
              <a:rPr lang="en-US" sz="2600" dirty="0"/>
              <a:t>Authorship credit should be based on </a:t>
            </a:r>
          </a:p>
          <a:p>
            <a:pPr marL="742950" lvl="1" indent="-342900" eaLnBrk="1" hangingPunct="1">
              <a:buSzPct val="80000"/>
              <a:buFont typeface="+mj-lt"/>
              <a:buAutoNum type="arabicPeriod"/>
              <a:defRPr/>
            </a:pPr>
            <a:r>
              <a:rPr lang="en-US" sz="2100" dirty="0" smtClean="0">
                <a:solidFill>
                  <a:srgbClr val="FFFF00"/>
                </a:solidFill>
              </a:rPr>
              <a:t>Substantial contributions </a:t>
            </a:r>
            <a:r>
              <a:rPr lang="en-US" sz="2100" dirty="0" smtClean="0"/>
              <a:t>to conception and design, acquisition of data, or analysis and interpretation of data; </a:t>
            </a:r>
          </a:p>
          <a:p>
            <a:pPr marL="742950" lvl="1" indent="-342900" eaLnBrk="1" hangingPunct="1">
              <a:buSzPct val="80000"/>
              <a:buFont typeface="+mj-lt"/>
              <a:buAutoNum type="arabicPeriod"/>
              <a:defRPr/>
            </a:pPr>
            <a:r>
              <a:rPr lang="en-US" sz="2100" dirty="0">
                <a:solidFill>
                  <a:srgbClr val="FFFF00"/>
                </a:solidFill>
              </a:rPr>
              <a:t>D</a:t>
            </a:r>
            <a:r>
              <a:rPr lang="en-US" sz="2100" dirty="0" smtClean="0">
                <a:solidFill>
                  <a:srgbClr val="FFFF00"/>
                </a:solidFill>
              </a:rPr>
              <a:t>rafting the article or revising it critically </a:t>
            </a:r>
            <a:r>
              <a:rPr lang="en-US" sz="2100" dirty="0" smtClean="0"/>
              <a:t>for important intellectual content; and </a:t>
            </a:r>
          </a:p>
          <a:p>
            <a:pPr marL="742950" lvl="1" indent="-342900" eaLnBrk="1" hangingPunct="1">
              <a:buSzPct val="80000"/>
              <a:buFont typeface="+mj-lt"/>
              <a:buAutoNum type="arabicPeriod"/>
              <a:defRPr/>
            </a:pPr>
            <a:r>
              <a:rPr lang="en-US" sz="2100" dirty="0">
                <a:solidFill>
                  <a:srgbClr val="FFFF00"/>
                </a:solidFill>
              </a:rPr>
              <a:t>F</a:t>
            </a:r>
            <a:r>
              <a:rPr lang="en-US" sz="2100" dirty="0" smtClean="0">
                <a:solidFill>
                  <a:srgbClr val="FFFF00"/>
                </a:solidFill>
              </a:rPr>
              <a:t>inal approval </a:t>
            </a:r>
            <a:r>
              <a:rPr lang="en-US" sz="2100" dirty="0" smtClean="0"/>
              <a:t>of the version to be published</a:t>
            </a:r>
          </a:p>
          <a:p>
            <a:pPr marL="742950" lvl="1" indent="-342900" eaLnBrk="1" hangingPunct="1">
              <a:buSzPct val="80000"/>
              <a:buFont typeface="+mj-lt"/>
              <a:buAutoNum type="arabicPeriod"/>
              <a:defRPr/>
            </a:pPr>
            <a:r>
              <a:rPr lang="en-US" sz="2100" dirty="0" smtClean="0">
                <a:solidFill>
                  <a:srgbClr val="FFFF00"/>
                </a:solidFill>
              </a:rPr>
              <a:t>Agreement to be accountable </a:t>
            </a:r>
            <a:r>
              <a:rPr lang="en-US" sz="2100" dirty="0" smtClean="0"/>
              <a:t>for all aspects of the work in ensuring that questions related to the accuracy or integrity of any part of the work are appropriately investigated and resolved</a:t>
            </a:r>
          </a:p>
          <a:p>
            <a:pPr>
              <a:lnSpc>
                <a:spcPts val="3200"/>
              </a:lnSpc>
              <a:buFont typeface="Arial" charset="0"/>
              <a:buChar char="•"/>
              <a:defRPr/>
            </a:pPr>
            <a:r>
              <a:rPr lang="en-US" sz="2600" dirty="0" smtClean="0"/>
              <a:t>Acquisition </a:t>
            </a:r>
            <a:r>
              <a:rPr lang="en-US" sz="2600" dirty="0"/>
              <a:t>of funding, collection of data, or </a:t>
            </a:r>
            <a:r>
              <a:rPr lang="en-US" sz="2600" dirty="0" smtClean="0"/>
              <a:t>general supervision </a:t>
            </a:r>
            <a:r>
              <a:rPr lang="en-US" sz="2600" dirty="0"/>
              <a:t>of the research group alone does not constitute </a:t>
            </a:r>
            <a:r>
              <a:rPr lang="en-US" sz="2600" dirty="0" smtClean="0"/>
              <a:t>authorship</a:t>
            </a:r>
            <a:endParaRPr lang="en-US" sz="2600" dirty="0"/>
          </a:p>
        </p:txBody>
      </p:sp>
      <p:sp>
        <p:nvSpPr>
          <p:cNvPr id="2" name="Rectangle 1"/>
          <p:cNvSpPr/>
          <p:nvPr/>
        </p:nvSpPr>
        <p:spPr>
          <a:xfrm>
            <a:off x="685800" y="6248400"/>
            <a:ext cx="7848600" cy="442237"/>
          </a:xfrm>
          <a:prstGeom prst="rect">
            <a:avLst/>
          </a:prstGeom>
        </p:spPr>
        <p:txBody>
          <a:bodyPr wrap="square">
            <a:spAutoFit/>
          </a:bodyPr>
          <a:lstStyle/>
          <a:p>
            <a:pPr>
              <a:lnSpc>
                <a:spcPts val="3200"/>
              </a:lnSpc>
              <a:defRPr/>
            </a:pPr>
            <a:r>
              <a:rPr lang="en-US" sz="1400" dirty="0"/>
              <a:t>Ref: </a:t>
            </a:r>
            <a:r>
              <a:rPr lang="en-US" sz="1400" dirty="0">
                <a:hlinkClick r:id="rId2"/>
              </a:rPr>
              <a:t>Defining the Role of Authors and Contributors – ICJME</a:t>
            </a:r>
            <a:endParaRPr lang="en-US" dirty="0"/>
          </a:p>
        </p:txBody>
      </p:sp>
    </p:spTree>
    <p:extLst>
      <p:ext uri="{BB962C8B-B14F-4D97-AF65-F5344CB8AC3E}">
        <p14:creationId xmlns:p14="http://schemas.microsoft.com/office/powerpoint/2010/main" val="458673325"/>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eaLnBrk="1" hangingPunct="1">
              <a:defRPr/>
            </a:pPr>
            <a:r>
              <a:rPr lang="en-US" sz="3600" dirty="0" smtClean="0"/>
              <a:t>Conflict of Interest</a:t>
            </a:r>
          </a:p>
        </p:txBody>
      </p:sp>
      <p:sp>
        <p:nvSpPr>
          <p:cNvPr id="378883" name="Rectangle 3"/>
          <p:cNvSpPr>
            <a:spLocks noGrp="1" noChangeArrowheads="1"/>
          </p:cNvSpPr>
          <p:nvPr>
            <p:ph idx="1"/>
          </p:nvPr>
        </p:nvSpPr>
        <p:spPr>
          <a:xfrm>
            <a:off x="685800" y="1524000"/>
            <a:ext cx="7772400" cy="4267200"/>
          </a:xfrm>
        </p:spPr>
        <p:txBody>
          <a:bodyPr>
            <a:normAutofit/>
          </a:bodyPr>
          <a:lstStyle/>
          <a:p>
            <a:pPr eaLnBrk="1" hangingPunct="1">
              <a:buSzPct val="80000"/>
              <a:buFont typeface="Arial" panose="020B0604020202020204" pitchFamily="34" charset="0"/>
              <a:buChar char="•"/>
              <a:defRPr/>
            </a:pPr>
            <a:r>
              <a:rPr lang="en-US" sz="2400" dirty="0" smtClean="0"/>
              <a:t>Show me the money!</a:t>
            </a:r>
          </a:p>
          <a:p>
            <a:pPr eaLnBrk="1" hangingPunct="1">
              <a:buSzPct val="80000"/>
              <a:buFont typeface="Arial" panose="020B0604020202020204" pitchFamily="34" charset="0"/>
              <a:buChar char="•"/>
              <a:defRPr/>
            </a:pPr>
            <a:r>
              <a:rPr lang="en-US" sz="2400" dirty="0" smtClean="0"/>
              <a:t>Thomas Kuhn on objectivity</a:t>
            </a:r>
          </a:p>
          <a:p>
            <a:pPr eaLnBrk="1" hangingPunct="1">
              <a:buSzPct val="80000"/>
              <a:buFont typeface="Arial" panose="020B0604020202020204" pitchFamily="34" charset="0"/>
              <a:buChar char="•"/>
              <a:defRPr/>
            </a:pPr>
            <a:r>
              <a:rPr lang="en-US" sz="2400" dirty="0" smtClean="0"/>
              <a:t>Why focus on financial interests? </a:t>
            </a:r>
          </a:p>
          <a:p>
            <a:pPr eaLnBrk="1" hangingPunct="1">
              <a:buSzPct val="80000"/>
              <a:buFont typeface="Arial" panose="020B0604020202020204" pitchFamily="34" charset="0"/>
              <a:buChar char="•"/>
              <a:defRPr/>
            </a:pPr>
            <a:r>
              <a:rPr lang="en-US" sz="2400" dirty="0" smtClean="0"/>
              <a:t>Does the focus on financial interests detract from scientific evaluation?</a:t>
            </a:r>
          </a:p>
          <a:p>
            <a:pPr eaLnBrk="1" hangingPunct="1">
              <a:buSzPct val="80000"/>
              <a:buFont typeface="Arial" panose="020B0604020202020204" pitchFamily="34" charset="0"/>
              <a:buChar char="•"/>
              <a:defRPr/>
            </a:pPr>
            <a:r>
              <a:rPr lang="en-US" sz="2400" dirty="0" smtClean="0"/>
              <a:t>How best to deal with conflicts</a:t>
            </a:r>
          </a:p>
          <a:p>
            <a:pPr eaLnBrk="1" hangingPunct="1">
              <a:lnSpc>
                <a:spcPts val="3200"/>
              </a:lnSpc>
              <a:buFont typeface="Arial" panose="020B0604020202020204" pitchFamily="34" charset="0"/>
              <a:buChar char="•"/>
              <a:defRPr/>
            </a:pPr>
            <a:endParaRPr lang="en-US" sz="2400" dirty="0" smtClean="0"/>
          </a:p>
        </p:txBody>
      </p:sp>
    </p:spTree>
    <p:extLst>
      <p:ext uri="{BB962C8B-B14F-4D97-AF65-F5344CB8AC3E}">
        <p14:creationId xmlns:p14="http://schemas.microsoft.com/office/powerpoint/2010/main" val="2094850148"/>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0" y="1828800"/>
            <a:ext cx="4343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170" y="1828800"/>
            <a:ext cx="4572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Show Me the Money!</a:t>
            </a:r>
            <a:endParaRPr lang="en-US" dirty="0"/>
          </a:p>
        </p:txBody>
      </p:sp>
    </p:spTree>
    <p:extLst>
      <p:ext uri="{BB962C8B-B14F-4D97-AF65-F5344CB8AC3E}">
        <p14:creationId xmlns:p14="http://schemas.microsoft.com/office/powerpoint/2010/main" val="1773568418"/>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8660-J_ons_v7_TH">
  <a:themeElements>
    <a:clrScheme name="">
      <a:dk1>
        <a:srgbClr val="FFFFFF"/>
      </a:dk1>
      <a:lt1>
        <a:srgbClr val="FFFFFF"/>
      </a:lt1>
      <a:dk2>
        <a:srgbClr val="FFFFFF"/>
      </a:dk2>
      <a:lt2>
        <a:srgbClr val="C0C0C0"/>
      </a:lt2>
      <a:accent1>
        <a:srgbClr val="A5232A"/>
      </a:accent1>
      <a:accent2>
        <a:srgbClr val="FFEE00"/>
      </a:accent2>
      <a:accent3>
        <a:srgbClr val="FFFFFF"/>
      </a:accent3>
      <a:accent4>
        <a:srgbClr val="DADADA"/>
      </a:accent4>
      <a:accent5>
        <a:srgbClr val="CFACAC"/>
      </a:accent5>
      <a:accent6>
        <a:srgbClr val="E7D800"/>
      </a:accent6>
      <a:hlink>
        <a:srgbClr val="ABC0E9"/>
      </a:hlink>
      <a:folHlink>
        <a:srgbClr val="40A999"/>
      </a:folHlink>
    </a:clrScheme>
    <a:fontScheme name="18660-J_ons_v7_TH">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defRPr>
        </a:defPPr>
      </a:lstStyle>
    </a:lnDef>
  </a:objectDefaults>
  <a:extraClrSchemeLst>
    <a:extraClrScheme>
      <a:clrScheme name="18660-J_ons_v7_T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8660-J_ons_v7_T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8660-J_ons_v7_T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8660-J_ons_v7_T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8660-J_ons_v7_T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8660-J_ons_v7_T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8660-J_ons_v7_T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18660-J_ons_v7_TH">
  <a:themeElements>
    <a:clrScheme name="">
      <a:dk1>
        <a:srgbClr val="FFFFFF"/>
      </a:dk1>
      <a:lt1>
        <a:srgbClr val="FFFFFF"/>
      </a:lt1>
      <a:dk2>
        <a:srgbClr val="FFFFFF"/>
      </a:dk2>
      <a:lt2>
        <a:srgbClr val="C0C0C0"/>
      </a:lt2>
      <a:accent1>
        <a:srgbClr val="A5232A"/>
      </a:accent1>
      <a:accent2>
        <a:srgbClr val="FFEE00"/>
      </a:accent2>
      <a:accent3>
        <a:srgbClr val="FFFFFF"/>
      </a:accent3>
      <a:accent4>
        <a:srgbClr val="DADADA"/>
      </a:accent4>
      <a:accent5>
        <a:srgbClr val="CFACAC"/>
      </a:accent5>
      <a:accent6>
        <a:srgbClr val="E7D800"/>
      </a:accent6>
      <a:hlink>
        <a:srgbClr val="ABC0E9"/>
      </a:hlink>
      <a:folHlink>
        <a:srgbClr val="40A999"/>
      </a:folHlink>
    </a:clrScheme>
    <a:fontScheme name="18660-J_ons_v7_TH">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defRPr>
        </a:defPPr>
      </a:lstStyle>
    </a:lnDef>
  </a:objectDefaults>
  <a:extraClrSchemeLst>
    <a:extraClrScheme>
      <a:clrScheme name="18660-J_ons_v7_T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8660-J_ons_v7_T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8660-J_ons_v7_T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8660-J_ons_v7_T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8660-J_ons_v7_T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8660-J_ons_v7_T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8660-J_ons_v7_T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11501</TotalTime>
  <Words>6196</Words>
  <Application>Microsoft Office PowerPoint</Application>
  <PresentationFormat>On-screen Show (4:3)</PresentationFormat>
  <Paragraphs>658</Paragraphs>
  <Slides>69</Slides>
  <Notes>23</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69</vt:i4>
      </vt:variant>
    </vt:vector>
  </HeadingPairs>
  <TitlesOfParts>
    <vt:vector size="73" baseType="lpstr">
      <vt:lpstr>18660-J_ons_v7_TH</vt:lpstr>
      <vt:lpstr>1_18660-J_ons_v7_TH</vt:lpstr>
      <vt:lpstr>Picture</vt:lpstr>
      <vt:lpstr>Slide</vt:lpstr>
      <vt:lpstr>Ethics and Conflict of Interest in the Pharmaceutical Industry</vt:lpstr>
      <vt:lpstr>Opening Questions</vt:lpstr>
      <vt:lpstr>Ethics and Conflict of Interest in the Pharmaceutical Industry</vt:lpstr>
      <vt:lpstr>Equipoise</vt:lpstr>
      <vt:lpstr>Ghostwriting</vt:lpstr>
      <vt:lpstr>Author Shifting</vt:lpstr>
      <vt:lpstr>International Committee of Medical Journal Editors (ICJME) Guidelines</vt:lpstr>
      <vt:lpstr>Conflict of Interest</vt:lpstr>
      <vt:lpstr>Show Me the Money!</vt:lpstr>
      <vt:lpstr>Thomas Kuhn: The Challenge of Scientific Objectivity</vt:lpstr>
      <vt:lpstr>Interests</vt:lpstr>
      <vt:lpstr>The Three Fallacies </vt:lpstr>
      <vt:lpstr>Why focus on financial conflicts of interest?</vt:lpstr>
      <vt:lpstr>Concern expressed about American Public Health Association Keynote</vt:lpstr>
      <vt:lpstr>Headline: “Sex, Not Science, Featured at Public Health Meeting”</vt:lpstr>
      <vt:lpstr>Preference</vt:lpstr>
      <vt:lpstr>Does the focus on financial conflicts hinder scientific evaluation?</vt:lpstr>
      <vt:lpstr>Are we developing a caste system in clinical epidemiology research?</vt:lpstr>
      <vt:lpstr>ASCO Reconsiders its Policy</vt:lpstr>
      <vt:lpstr>“Conflict of interest. The New McCarthyism in Science”</vt:lpstr>
      <vt:lpstr>When You Are Looking for Jobs… Ask the Right Questions</vt:lpstr>
      <vt:lpstr>Beware of your own biases, Lead by example</vt:lpstr>
      <vt:lpstr>Beware of Scientific vs Sponsor Interests</vt:lpstr>
      <vt:lpstr>Case Study: Ethical Debate</vt:lpstr>
      <vt:lpstr>Perspectives in Bioethics</vt:lpstr>
      <vt:lpstr>Perspectives in Bioethics</vt:lpstr>
      <vt:lpstr>Laws to Protect Human Subjects: The Nuremberg Code</vt:lpstr>
      <vt:lpstr>The Declaration of Helsinki (1964)</vt:lpstr>
      <vt:lpstr>Different Codes and Guidelines</vt:lpstr>
      <vt:lpstr>Good Clinical Practice, an international standard</vt:lpstr>
      <vt:lpstr>ISPE-Professional Certification Commission (PCC) Code of Ethics </vt:lpstr>
      <vt:lpstr>What is Bioethics?</vt:lpstr>
      <vt:lpstr>Ethical Guidelines at Amgen </vt:lpstr>
      <vt:lpstr>Case Study: Sometimes Priorities Change</vt:lpstr>
      <vt:lpstr>From the Headlines</vt:lpstr>
      <vt:lpstr>In 2013, Two Key Events Re-Ignited Interest in Genetic Testing and BRCA1/2</vt:lpstr>
      <vt:lpstr>Supreme Court Ruling on Gene Patents</vt:lpstr>
      <vt:lpstr>Myriad Genetics: 10+ Years Since Discovery of BRCA1</vt:lpstr>
      <vt:lpstr>Genetic Information: DNA sequencing is cheaper and easier than ever</vt:lpstr>
      <vt:lpstr>FDA vs 23andMe</vt:lpstr>
      <vt:lpstr>Although CLIA approved “1 step forward, 23 steps back”</vt:lpstr>
      <vt:lpstr>Case Study: Hereditary Breast-Ovarian Cancer (HBOC)</vt:lpstr>
      <vt:lpstr>BRCA1 is A Highly Penetrant Gene And The Single Greatest Risk Factor for Breast or Ovarian Cancer</vt:lpstr>
      <vt:lpstr>Prospective Data Breast Cancer Incidence: 2-4% Per Year1-5</vt:lpstr>
      <vt:lpstr>How Are Individuals Heterozygous for a BRCA1 Mutation Normally Identified?</vt:lpstr>
      <vt:lpstr>Genetic Counseling for BRCA1/2</vt:lpstr>
      <vt:lpstr>PowerPoint Presentation</vt:lpstr>
      <vt:lpstr>PowerPoint Presentation</vt:lpstr>
      <vt:lpstr>Patient Autonomy and the Right Not to Know</vt:lpstr>
      <vt:lpstr>Genetic Testing Reveals BRCA in Family: Pros and Cons</vt:lpstr>
      <vt:lpstr>Risk Management Strategies</vt:lpstr>
      <vt:lpstr>PowerPoint Presentation</vt:lpstr>
      <vt:lpstr>8 Incident Ovarian Cancers</vt:lpstr>
      <vt:lpstr>Ethical Decision to Discontinue Gilda Radner Cancer Detection Program</vt:lpstr>
      <vt:lpstr>Risk Management Strategies</vt:lpstr>
      <vt:lpstr>What Options do Women With a BRCA1 Mutation Choose?</vt:lpstr>
      <vt:lpstr>Breast Cancer Risk Management Strategies for BRCA1 Overview</vt:lpstr>
      <vt:lpstr>Health Insurance Portability and Accountability Act (HIPAA) of 1996</vt:lpstr>
      <vt:lpstr>HIPAA and Privacy Challenge: Much of the EMR Data Remains Untapped</vt:lpstr>
      <vt:lpstr>HIPAA Example: Electronic Health Records (EHR) in Research</vt:lpstr>
      <vt:lpstr>In Scandinavia, Patient SSN Can Be Used to Link Across National Databases</vt:lpstr>
      <vt:lpstr>Each Country may have its own regulation</vt:lpstr>
      <vt:lpstr>Physician As Research Participants</vt:lpstr>
      <vt:lpstr>PV and Signal Detection Not Always Evolving With the Digital Age</vt:lpstr>
      <vt:lpstr>Physician Communities Online: &gt;75% of US physicians own an Apple mobile device</vt:lpstr>
      <vt:lpstr>Participatory Epidemiology</vt:lpstr>
      <vt:lpstr>Where Social Media Holds Promise…</vt:lpstr>
      <vt:lpstr>Mobile Technology, Social Networks and the Future of Medicine</vt:lpstr>
      <vt:lpstr>Thank you</vt:lpstr>
    </vt:vector>
  </TitlesOfParts>
  <Company>Amgen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 Perspectives in Ethics</dc:title>
  <dc:creator>liede</dc:creator>
  <cp:lastModifiedBy>mkelsh</cp:lastModifiedBy>
  <cp:revision>85</cp:revision>
  <cp:lastPrinted>2015-03-04T16:06:51Z</cp:lastPrinted>
  <dcterms:created xsi:type="dcterms:W3CDTF">2013-11-26T23:17:56Z</dcterms:created>
  <dcterms:modified xsi:type="dcterms:W3CDTF">2015-03-04T16:52:47Z</dcterms:modified>
</cp:coreProperties>
</file>