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2.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omments/comment3.xml" ContentType="application/vnd.openxmlformats-officedocument.presentationml.comment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omments/comment4.xml" ContentType="application/vnd.openxmlformats-officedocument.presentationml.comment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omments/comment5.xml" ContentType="application/vnd.openxmlformats-officedocument.presentationml.comments+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2" r:id="rId2"/>
  </p:sldMasterIdLst>
  <p:notesMasterIdLst>
    <p:notesMasterId r:id="rId95"/>
  </p:notesMasterIdLst>
  <p:handoutMasterIdLst>
    <p:handoutMasterId r:id="rId96"/>
  </p:handoutMasterIdLst>
  <p:sldIdLst>
    <p:sldId id="554" r:id="rId3"/>
    <p:sldId id="260" r:id="rId4"/>
    <p:sldId id="370" r:id="rId5"/>
    <p:sldId id="525" r:id="rId6"/>
    <p:sldId id="402" r:id="rId7"/>
    <p:sldId id="526" r:id="rId8"/>
    <p:sldId id="519" r:id="rId9"/>
    <p:sldId id="520" r:id="rId10"/>
    <p:sldId id="398" r:id="rId11"/>
    <p:sldId id="481" r:id="rId12"/>
    <p:sldId id="482" r:id="rId13"/>
    <p:sldId id="483" r:id="rId14"/>
    <p:sldId id="493" r:id="rId15"/>
    <p:sldId id="527" r:id="rId16"/>
    <p:sldId id="409" r:id="rId17"/>
    <p:sldId id="401" r:id="rId18"/>
    <p:sldId id="429" r:id="rId19"/>
    <p:sldId id="430" r:id="rId20"/>
    <p:sldId id="411" r:id="rId21"/>
    <p:sldId id="513" r:id="rId22"/>
    <p:sldId id="514" r:id="rId23"/>
    <p:sldId id="486" r:id="rId24"/>
    <p:sldId id="515" r:id="rId25"/>
    <p:sldId id="516" r:id="rId26"/>
    <p:sldId id="473" r:id="rId27"/>
    <p:sldId id="474" r:id="rId28"/>
    <p:sldId id="434" r:id="rId29"/>
    <p:sldId id="464" r:id="rId30"/>
    <p:sldId id="431" r:id="rId31"/>
    <p:sldId id="438" r:id="rId32"/>
    <p:sldId id="559" r:id="rId33"/>
    <p:sldId id="517" r:id="rId34"/>
    <p:sldId id="518" r:id="rId35"/>
    <p:sldId id="508" r:id="rId36"/>
    <p:sldId id="410" r:id="rId37"/>
    <p:sldId id="441" r:id="rId38"/>
    <p:sldId id="442" r:id="rId39"/>
    <p:sldId id="413" r:id="rId40"/>
    <p:sldId id="445" r:id="rId41"/>
    <p:sldId id="446" r:id="rId42"/>
    <p:sldId id="521" r:id="rId43"/>
    <p:sldId id="522" r:id="rId44"/>
    <p:sldId id="468" r:id="rId45"/>
    <p:sldId id="447" r:id="rId46"/>
    <p:sldId id="528" r:id="rId47"/>
    <p:sldId id="416" r:id="rId48"/>
    <p:sldId id="422" r:id="rId49"/>
    <p:sldId id="419" r:id="rId50"/>
    <p:sldId id="415" r:id="rId51"/>
    <p:sldId id="556" r:id="rId52"/>
    <p:sldId id="557" r:id="rId53"/>
    <p:sldId id="451" r:id="rId54"/>
    <p:sldId id="469" r:id="rId55"/>
    <p:sldId id="540" r:id="rId56"/>
    <p:sldId id="555" r:id="rId57"/>
    <p:sldId id="549" r:id="rId58"/>
    <p:sldId id="533" r:id="rId59"/>
    <p:sldId id="534" r:id="rId60"/>
    <p:sldId id="563" r:id="rId61"/>
    <p:sldId id="558" r:id="rId62"/>
    <p:sldId id="564" r:id="rId63"/>
    <p:sldId id="535" r:id="rId64"/>
    <p:sldId id="560" r:id="rId65"/>
    <p:sldId id="541" r:id="rId66"/>
    <p:sldId id="505" r:id="rId67"/>
    <p:sldId id="496" r:id="rId68"/>
    <p:sldId id="472" r:id="rId69"/>
    <p:sldId id="509" r:id="rId70"/>
    <p:sldId id="452" r:id="rId71"/>
    <p:sldId id="542" r:id="rId72"/>
    <p:sldId id="550" r:id="rId73"/>
    <p:sldId id="510" r:id="rId74"/>
    <p:sldId id="404" r:id="rId75"/>
    <p:sldId id="466" r:id="rId76"/>
    <p:sldId id="524" r:id="rId77"/>
    <p:sldId id="566" r:id="rId78"/>
    <p:sldId id="485" r:id="rId79"/>
    <p:sldId id="497" r:id="rId80"/>
    <p:sldId id="530" r:id="rId81"/>
    <p:sldId id="529" r:id="rId82"/>
    <p:sldId id="536" r:id="rId83"/>
    <p:sldId id="562" r:id="rId84"/>
    <p:sldId id="537" r:id="rId85"/>
    <p:sldId id="538" r:id="rId86"/>
    <p:sldId id="539" r:id="rId87"/>
    <p:sldId id="455" r:id="rId88"/>
    <p:sldId id="504" r:id="rId89"/>
    <p:sldId id="547" r:id="rId90"/>
    <p:sldId id="551" r:id="rId91"/>
    <p:sldId id="552" r:id="rId92"/>
    <p:sldId id="397" r:id="rId93"/>
    <p:sldId id="454" r:id="rId94"/>
  </p:sldIdLst>
  <p:sldSz cx="10287000" cy="6858000" type="35mm"/>
  <p:notesSz cx="7010400" cy="9296400"/>
  <p:defaultTex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240">
          <p15:clr>
            <a:srgbClr val="A4A3A4"/>
          </p15:clr>
        </p15:guide>
      </p15:sldGuideLst>
    </p:ext>
    <p:ext uri="{2D200454-40CA-4A62-9FC3-DE9A4176ACB9}">
      <p15:notesGuideLst xmlns:p15="http://schemas.microsoft.com/office/powerpoint/2012/main">
        <p15:guide id="1" orient="horz" pos="2927">
          <p15:clr>
            <a:srgbClr val="A4A3A4"/>
          </p15:clr>
        </p15:guide>
        <p15:guide id="2" pos="220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 Martin" initials="" lastIdx="6" clrIdx="0"/>
  <p:cmAuthor id="1" name="jmartin" initials="j" lastIdx="10" clrIdx="1"/>
  <p:cmAuthor id="2" name="Jeff Martin" initials="JM" lastIdx="77" clrIdx="2"/>
  <p:cmAuthor id="3" name="Martin, Jeff" initials="MJ"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3333CC"/>
    <a:srgbClr val="FF3300"/>
    <a:srgbClr val="00CC00"/>
    <a:srgbClr val="DDDDDD"/>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156" autoAdjust="0"/>
    <p:restoredTop sz="85544" autoAdjust="0"/>
  </p:normalViewPr>
  <p:slideViewPr>
    <p:cSldViewPr>
      <p:cViewPr varScale="1">
        <p:scale>
          <a:sx n="73" d="100"/>
          <a:sy n="73" d="100"/>
        </p:scale>
        <p:origin x="1200" y="66"/>
      </p:cViewPr>
      <p:guideLst>
        <p:guide orient="horz" pos="2160"/>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75" d="100"/>
          <a:sy n="75" d="100"/>
        </p:scale>
        <p:origin x="-1284" y="504"/>
      </p:cViewPr>
      <p:guideLst>
        <p:guide orient="horz" pos="2927"/>
        <p:guide pos="220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notesMaster" Target="notesMasters/notesMaster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presProps" Target="presProps.xml"/><Relationship Id="rId3"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11-03T01:58:40.658" idx="77">
    <p:pos x="1738" y="2112"/>
    <p:text>This is really all about analytic studies so I think it should be introduced when we start analytic studies.  Thus, would do Descriptive studies first, followed by Rogan Gladen correctoin.  Then, move on to analytic studies.</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0-11-02T12:14:04.217" idx="76">
    <p:pos x="10" y="10"/>
    <p:text>introduce the heuristic here of this movement across exposure categories makes people appear more similar than they really are.</p:text>
    <p:extLst>
      <p:ext uri="{C676402C-5697-4E1C-873F-D02D1690AC5C}">
        <p15:threadingInfo xmlns:p15="http://schemas.microsoft.com/office/powerpoint/2012/main" timeZoneBias="4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19-11-11T02:31:08.970" idx="71">
    <p:pos x="10" y="10"/>
    <p:text>Here is where to bring in -- in the Notes -- the Drews and Greenland 1990 stuff.  There may be a lot of different differentiality axis issues going on at the same time.  It would be good to figure out how to program this so I can put in a variety of scenarios.  episens goes in the other direction.  Need to look at other things.</p:text>
    <p:extLst>
      <p:ext uri="{C676402C-5697-4E1C-873F-D02D1690AC5C}">
        <p15:threadingInfo xmlns:p15="http://schemas.microsoft.com/office/powerpoint/2012/main" timeZoneBias="4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19-11-11T09:14:15.228" idx="72">
    <p:pos x="10" y="10"/>
    <p:text>This chart is also assuming that things are occurring in isolation.  But then should have another slide, perhaps in Extra Slides section, which shows how many of these can occur together.  Such as in Drews and Greenland 1990 and draw some box and stick plot showing different combinations particularly, how diff mc of sensitivity in a cc study can be drowned out by non-differential mc of specificity (Drew and Greenland)</p:text>
    <p:extLst>
      <p:ext uri="{C676402C-5697-4E1C-873F-D02D1690AC5C}">
        <p15:threadingInfo xmlns:p15="http://schemas.microsoft.com/office/powerpoint/2012/main" timeZoneBias="480"/>
      </p:ext>
    </p:extLst>
  </p:cm>
  <p:cm authorId="2" dt="2019-11-13T15:33:20.448" idx="74">
    <p:pos x="2899" y="2395"/>
    <p:text>Jean Digitale says that outcome missclassificaiton will also cross 1 if very bad.  I need to prove this to myself in a spreadsheet.</p:text>
    <p:extLst>
      <p:ext uri="{C676402C-5697-4E1C-873F-D02D1690AC5C}">
        <p15:threadingInfo xmlns:p15="http://schemas.microsoft.com/office/powerpoint/2012/main" timeZoneBias="48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19-11-11T09:25:28.268" idx="73">
    <p:pos x="10" y="10"/>
    <p:text>would again point in the Notes how the differentialy axis things can occur together, leaving it very difficult to predict which effect is strongest.</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59092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t" anchorCtr="0" compatLnSpc="1">
            <a:prstTxWarp prst="textNoShape">
              <a:avLst/>
            </a:prstTxWarp>
          </a:bodyPr>
          <a:lstStyle>
            <a:lvl1pPr algn="l" defTabSz="931863">
              <a:defRPr sz="1200"/>
            </a:lvl1pPr>
          </a:lstStyle>
          <a:p>
            <a:r>
              <a:rPr lang="en-US" altLang="en-US" dirty="0"/>
              <a:t>Measurements:  Reproducibility and Validity  </a:t>
            </a:r>
            <a:fld id="{87656CB5-7152-466E-BAEA-484E6C005F08}" type="slidenum">
              <a:rPr lang="en-US" altLang="en-US"/>
              <a:pPr/>
              <a:t>‹#›</a:t>
            </a:fld>
            <a:endParaRPr lang="en-US" altLang="en-US" dirty="0"/>
          </a:p>
        </p:txBody>
      </p:sp>
      <p:sp>
        <p:nvSpPr>
          <p:cNvPr id="4099" name="Rectangle 3"/>
          <p:cNvSpPr>
            <a:spLocks noGrp="1" noChangeArrowheads="1"/>
          </p:cNvSpPr>
          <p:nvPr>
            <p:ph type="dt" sz="quarter"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t" anchorCtr="0" compatLnSpc="1">
            <a:prstTxWarp prst="textNoShape">
              <a:avLst/>
            </a:prstTxWarp>
          </a:bodyPr>
          <a:lstStyle>
            <a:lvl1pPr algn="r" defTabSz="931863">
              <a:defRPr sz="1200"/>
            </a:lvl1pPr>
          </a:lstStyle>
          <a:p>
            <a:fld id="{F809C45A-B5A7-446B-922F-B4F8B658491F}" type="slidenum">
              <a:rPr lang="en-US" altLang="en-US"/>
              <a:pPr/>
              <a:t>‹#›</a:t>
            </a:fld>
            <a:endParaRPr lang="en-US" altLang="en-US" dirty="0"/>
          </a:p>
        </p:txBody>
      </p:sp>
      <p:sp>
        <p:nvSpPr>
          <p:cNvPr id="4100" name="Rectangle 4"/>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b" anchorCtr="0" compatLnSpc="1">
            <a:prstTxWarp prst="textNoShape">
              <a:avLst/>
            </a:prstTxWarp>
          </a:bodyPr>
          <a:lstStyle>
            <a:lvl1pPr algn="l" defTabSz="931863">
              <a:defRPr sz="1200"/>
            </a:lvl1pPr>
          </a:lstStyle>
          <a:p>
            <a:endParaRPr lang="en-US" altLang="en-US" dirty="0"/>
          </a:p>
        </p:txBody>
      </p:sp>
      <p:sp>
        <p:nvSpPr>
          <p:cNvPr id="4101" name="Rectangle 5"/>
          <p:cNvSpPr>
            <a:spLocks noGrp="1" noChangeArrowheads="1"/>
          </p:cNvSpPr>
          <p:nvPr>
            <p:ph type="sldNum" sz="quarter" idx="3"/>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b" anchorCtr="0" compatLnSpc="1">
            <a:prstTxWarp prst="textNoShape">
              <a:avLst/>
            </a:prstTxWarp>
          </a:bodyPr>
          <a:lstStyle>
            <a:lvl1pPr algn="r" defTabSz="931863">
              <a:defRPr sz="1200"/>
            </a:lvl1pPr>
          </a:lstStyle>
          <a:p>
            <a:fld id="{C8B7BE5C-D541-4975-971D-29202C857DA9}" type="slidenum">
              <a:rPr lang="en-US" altLang="en-US"/>
              <a:pPr/>
              <a:t>‹#›</a:t>
            </a:fld>
            <a:endParaRPr lang="en-US" altLang="en-US" dirty="0"/>
          </a:p>
        </p:txBody>
      </p:sp>
    </p:spTree>
    <p:extLst>
      <p:ext uri="{BB962C8B-B14F-4D97-AF65-F5344CB8AC3E}">
        <p14:creationId xmlns:p14="http://schemas.microsoft.com/office/powerpoint/2010/main" val="46735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t" anchorCtr="0" compatLnSpc="1">
            <a:prstTxWarp prst="textNoShape">
              <a:avLst/>
            </a:prstTxWarp>
          </a:bodyPr>
          <a:lstStyle>
            <a:lvl1pPr algn="l" defTabSz="931863">
              <a:defRPr sz="1200"/>
            </a:lvl1pPr>
          </a:lstStyle>
          <a:p>
            <a:endParaRPr lang="en-US" altLang="en-US" dirty="0"/>
          </a:p>
        </p:txBody>
      </p:sp>
      <p:sp>
        <p:nvSpPr>
          <p:cNvPr id="19459" name="Rectangle 3"/>
          <p:cNvSpPr>
            <a:spLocks noGrp="1" noChangeArrowheads="1"/>
          </p:cNvSpPr>
          <p:nvPr>
            <p:ph type="dt"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t" anchorCtr="0" compatLnSpc="1">
            <a:prstTxWarp prst="textNoShape">
              <a:avLst/>
            </a:prstTxWarp>
          </a:bodyPr>
          <a:lstStyle>
            <a:lvl1pPr algn="r" defTabSz="931863">
              <a:defRPr sz="1200"/>
            </a:lvl1pPr>
          </a:lstStyle>
          <a:p>
            <a:endParaRPr lang="en-US" altLang="en-US" dirty="0"/>
          </a:p>
        </p:txBody>
      </p:sp>
      <p:sp>
        <p:nvSpPr>
          <p:cNvPr id="19460" name="Rectangle 4"/>
          <p:cNvSpPr>
            <a:spLocks noGrp="1" noRot="1" noChangeAspect="1" noChangeArrowheads="1" noTextEdit="1"/>
          </p:cNvSpPr>
          <p:nvPr>
            <p:ph type="sldImg" idx="2"/>
          </p:nvPr>
        </p:nvSpPr>
        <p:spPr bwMode="auto">
          <a:xfrm>
            <a:off x="889000" y="696913"/>
            <a:ext cx="5229225"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461" name="Rectangle 5"/>
          <p:cNvSpPr>
            <a:spLocks noGrp="1" noChangeArrowheads="1"/>
          </p:cNvSpPr>
          <p:nvPr>
            <p:ph type="body" sz="quarter" idx="3"/>
          </p:nvPr>
        </p:nvSpPr>
        <p:spPr bwMode="auto">
          <a:xfrm>
            <a:off x="933450" y="4414838"/>
            <a:ext cx="5143500" cy="418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462" name="Rectangle 6"/>
          <p:cNvSpPr>
            <a:spLocks noGrp="1" noChangeArrowheads="1"/>
          </p:cNvSpPr>
          <p:nvPr>
            <p:ph type="ftr" sz="quarter" idx="4"/>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b" anchorCtr="0" compatLnSpc="1">
            <a:prstTxWarp prst="textNoShape">
              <a:avLst/>
            </a:prstTxWarp>
          </a:bodyPr>
          <a:lstStyle>
            <a:lvl1pPr algn="l" defTabSz="931863">
              <a:defRPr sz="1200"/>
            </a:lvl1pPr>
          </a:lstStyle>
          <a:p>
            <a:endParaRPr lang="en-US" altLang="en-US" dirty="0"/>
          </a:p>
        </p:txBody>
      </p:sp>
      <p:sp>
        <p:nvSpPr>
          <p:cNvPr id="19463" name="Rectangle 7"/>
          <p:cNvSpPr>
            <a:spLocks noGrp="1" noChangeArrowheads="1"/>
          </p:cNvSpPr>
          <p:nvPr>
            <p:ph type="sldNum" sz="quarter" idx="5"/>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b" anchorCtr="0" compatLnSpc="1">
            <a:prstTxWarp prst="textNoShape">
              <a:avLst/>
            </a:prstTxWarp>
          </a:bodyPr>
          <a:lstStyle>
            <a:lvl1pPr algn="r" defTabSz="931863">
              <a:defRPr sz="1200"/>
            </a:lvl1pPr>
          </a:lstStyle>
          <a:p>
            <a:fld id="{B55D3100-1868-4380-8AEF-D09CA4BFC245}" type="slidenum">
              <a:rPr lang="en-US" altLang="en-US"/>
              <a:pPr/>
              <a:t>‹#›</a:t>
            </a:fld>
            <a:endParaRPr lang="en-US" altLang="en-US" dirty="0"/>
          </a:p>
        </p:txBody>
      </p:sp>
    </p:spTree>
    <p:extLst>
      <p:ext uri="{BB962C8B-B14F-4D97-AF65-F5344CB8AC3E}">
        <p14:creationId xmlns:p14="http://schemas.microsoft.com/office/powerpoint/2010/main" val="23151566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71B88B20-F8AD-4B43-A3A0-C57152F3711B}" type="slidenum">
              <a:rPr lang="en-US">
                <a:solidFill>
                  <a:prstClr val="black"/>
                </a:solidFill>
              </a:rPr>
              <a:pPr/>
              <a:t>1</a:t>
            </a:fld>
            <a:endParaRPr lang="en-US" dirty="0">
              <a:solidFill>
                <a:prstClr val="black"/>
              </a:solidFill>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r>
              <a:rPr lang="en-US" altLang="en-US" dirty="0"/>
              <a:t>Let</a:t>
            </a:r>
            <a:r>
              <a:rPr lang="en-US" altLang="en-US" baseline="0" dirty="0"/>
              <a:t> u</a:t>
            </a:r>
            <a:r>
              <a:rPr lang="en-US" altLang="en-US" dirty="0"/>
              <a:t>s remind ourselves where we are in the discussion of the classification scheme for error in clinical and epidemiologic research.  Remember, we emphasized</a:t>
            </a:r>
            <a:r>
              <a:rPr lang="en-US" altLang="en-US" baseline="0" dirty="0"/>
              <a:t> the “Big 4” sources of error: selection bias, measurement bias, and confounding, as the three forms of bias and, the fourth, chance. </a:t>
            </a:r>
            <a:r>
              <a:rPr lang="en-US" altLang="en-US" dirty="0"/>
              <a:t> We talked about selection bias two weeks</a:t>
            </a:r>
            <a:r>
              <a:rPr lang="en-US" altLang="en-US" baseline="0" dirty="0"/>
              <a:t> ago.  Last week, we</a:t>
            </a:r>
            <a:r>
              <a:rPr lang="en-US" altLang="en-US" dirty="0"/>
              <a:t> introduced how we characterize measurements, in terms of reproducibility and validity.  Today, we are moving on to explore more about how imperfect measurements can result in measurement bias. </a:t>
            </a:r>
          </a:p>
          <a:p>
            <a:endParaRPr lang="en-US" altLang="en-US" dirty="0"/>
          </a:p>
          <a:p>
            <a:r>
              <a:rPr lang="en-US" altLang="en-US" dirty="0"/>
              <a:t>Advanced note:  We earlier also introduced another source of bias, called model misspecification bias, which is what happens we do something wrong in the statistical analysis of our data.  We will not spend much time on this form of error in this course.  </a:t>
            </a:r>
          </a:p>
          <a:p>
            <a:endParaRPr lang="en-US" dirty="0"/>
          </a:p>
        </p:txBody>
      </p:sp>
    </p:spTree>
    <p:extLst>
      <p:ext uri="{BB962C8B-B14F-4D97-AF65-F5344CB8AC3E}">
        <p14:creationId xmlns:p14="http://schemas.microsoft.com/office/powerpoint/2010/main" val="401410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16CD5F-563F-4241-AAFB-DBCBE6548D0E}" type="slidenum">
              <a:rPr lang="en-US" altLang="en-US"/>
              <a:pPr/>
              <a:t>10</a:t>
            </a:fld>
            <a:endParaRPr lang="en-US" altLang="en-US" dirty="0"/>
          </a:p>
        </p:txBody>
      </p:sp>
      <p:sp>
        <p:nvSpPr>
          <p:cNvPr id="477186" name="Rectangle 2"/>
          <p:cNvSpPr>
            <a:spLocks noGrp="1" noRot="1" noChangeAspect="1" noChangeArrowheads="1" noTextEdit="1"/>
          </p:cNvSpPr>
          <p:nvPr>
            <p:ph type="sldImg"/>
          </p:nvPr>
        </p:nvSpPr>
        <p:spPr>
          <a:xfrm>
            <a:off x="890588" y="696913"/>
            <a:ext cx="5229225" cy="3486150"/>
          </a:xfrm>
          <a:ln/>
        </p:spPr>
      </p:sp>
      <p:sp>
        <p:nvSpPr>
          <p:cNvPr id="477187" name="Rectangle 3"/>
          <p:cNvSpPr>
            <a:spLocks noGrp="1" noChangeArrowheads="1"/>
          </p:cNvSpPr>
          <p:nvPr>
            <p:ph type="body" idx="1"/>
          </p:nvPr>
        </p:nvSpPr>
        <p:spPr>
          <a:xfrm>
            <a:off x="935038" y="4414838"/>
            <a:ext cx="5140325" cy="4184650"/>
          </a:xfrm>
        </p:spPr>
        <p:txBody>
          <a:bodyPr/>
          <a:lstStyle/>
          <a:p>
            <a:r>
              <a:rPr lang="en-US" altLang="en-US" dirty="0"/>
              <a:t>Let us now look at the bias that ensues from measurements that are measured in error.  Let us start specifically</a:t>
            </a:r>
            <a:r>
              <a:rPr lang="en-US" altLang="en-US" baseline="0" dirty="0"/>
              <a:t> with the bias caused by misclassification of a dichotomous variable in a </a:t>
            </a:r>
            <a:r>
              <a:rPr lang="en-US" altLang="en-US" dirty="0"/>
              <a:t>descriptive study.  Like we saw for selection bias, a famous example comes from the world of politics,</a:t>
            </a:r>
            <a:r>
              <a:rPr lang="en-US" altLang="en-US" baseline="0" dirty="0"/>
              <a:t> which is fitting for this time of year in the U.S. </a:t>
            </a:r>
            <a:r>
              <a:rPr lang="en-US" altLang="en-US" dirty="0"/>
              <a:t> In the 1982 California Governor election, Tom Bradley, a Black candidate, led George Deukmejian, a candidate of white race, in most pre-election polls.  In the Field poll (one of the largest pre-election surveys), just before the election, he led by 7 percentage points,</a:t>
            </a:r>
            <a:r>
              <a:rPr lang="en-US" altLang="en-US" baseline="0" dirty="0"/>
              <a:t> which is considered a large margin in politics.</a:t>
            </a:r>
            <a:r>
              <a:rPr lang="en-US" altLang="en-US" dirty="0"/>
              <a:t> </a:t>
            </a:r>
          </a:p>
        </p:txBody>
      </p:sp>
    </p:spTree>
    <p:extLst>
      <p:ext uri="{BB962C8B-B14F-4D97-AF65-F5344CB8AC3E}">
        <p14:creationId xmlns:p14="http://schemas.microsoft.com/office/powerpoint/2010/main" val="2210988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60C48D-E7A9-4652-99A7-C043104D5D50}" type="slidenum">
              <a:rPr lang="en-US" altLang="en-US"/>
              <a:pPr/>
              <a:t>11</a:t>
            </a:fld>
            <a:endParaRPr lang="en-US" altLang="en-US" dirty="0"/>
          </a:p>
        </p:txBody>
      </p:sp>
      <p:sp>
        <p:nvSpPr>
          <p:cNvPr id="479234" name="Rectangle 2"/>
          <p:cNvSpPr>
            <a:spLocks noGrp="1" noRot="1" noChangeAspect="1" noChangeArrowheads="1" noTextEdit="1"/>
          </p:cNvSpPr>
          <p:nvPr>
            <p:ph type="sldImg"/>
          </p:nvPr>
        </p:nvSpPr>
        <p:spPr>
          <a:xfrm>
            <a:off x="890588" y="696913"/>
            <a:ext cx="5229225" cy="3486150"/>
          </a:xfrm>
          <a:ln/>
        </p:spPr>
      </p:sp>
      <p:sp>
        <p:nvSpPr>
          <p:cNvPr id="479235" name="Rectangle 3"/>
          <p:cNvSpPr>
            <a:spLocks noGrp="1" noChangeArrowheads="1"/>
          </p:cNvSpPr>
          <p:nvPr>
            <p:ph type="body" idx="1"/>
          </p:nvPr>
        </p:nvSpPr>
        <p:spPr>
          <a:xfrm>
            <a:off x="935038" y="4414838"/>
            <a:ext cx="5140325" cy="4184650"/>
          </a:xfrm>
        </p:spPr>
        <p:txBody>
          <a:bodyPr/>
          <a:lstStyle/>
          <a:p>
            <a:r>
              <a:rPr lang="en-US" altLang="en-US" dirty="0"/>
              <a:t>Again, the reason we like these pre-election polls is that they are one of the few instances where we can later see the true answer in the source population.  Much to the surprise of the polls, when the votes were counted, Deukmejian won.  What the pundits believe happened has become known as the “Bradley Effect”, where respondents who truly favored Deukmejian sought to avoid appearing racist when questioned in the pre-election survey</a:t>
            </a:r>
            <a:r>
              <a:rPr lang="en-US" altLang="en-US" baseline="0" dirty="0"/>
              <a:t> </a:t>
            </a:r>
            <a:r>
              <a:rPr lang="en-US" altLang="en-US" dirty="0"/>
              <a:t>(they were asked by another human) and hence they did not state their true choice.  Hence, in the poll (the pre-election cross-sectional study/survey) their choice was misclassified, as the arrow shows, giving the spurious appearance that Bradley was going to win.  In the parlance of sensitivity and specificity, we would say that a pre-election</a:t>
            </a:r>
            <a:r>
              <a:rPr lang="en-US" altLang="en-US" baseline="0" dirty="0"/>
              <a:t> preference for Bradley lacked specificity.  (Or, we could say that that a pre-election preference for Deukmejian lacked sensitivity). </a:t>
            </a:r>
            <a:endParaRPr lang="en-US" altLang="en-US" dirty="0"/>
          </a:p>
          <a:p>
            <a:endParaRPr lang="en-US" altLang="en-US" dirty="0"/>
          </a:p>
          <a:p>
            <a:r>
              <a:rPr lang="en-US" altLang="en-US" dirty="0"/>
              <a:t>A more recent example of a potential Bradley Effect was seen in a proposition several years ago (Prop. 19), one of the earliest propositions to attempt</a:t>
            </a:r>
            <a:r>
              <a:rPr lang="en-US" altLang="en-US" baseline="0" dirty="0"/>
              <a:t> to </a:t>
            </a:r>
            <a:r>
              <a:rPr lang="en-US" altLang="en-US" dirty="0"/>
              <a:t>legalize marijuana in California.  Many polls taken before the election found that most of the likely voters would vote yes.  However, the final vote favored no, and it is reasoned that when approached by pollsters many persons wanted to be appear liberal, but then when they voted, they voted “no” to legalization.  </a:t>
            </a:r>
          </a:p>
          <a:p>
            <a:endParaRPr lang="en-US" altLang="en-US" dirty="0"/>
          </a:p>
        </p:txBody>
      </p:sp>
    </p:spTree>
    <p:extLst>
      <p:ext uri="{BB962C8B-B14F-4D97-AF65-F5344CB8AC3E}">
        <p14:creationId xmlns:p14="http://schemas.microsoft.com/office/powerpoint/2010/main" val="979068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026914-FB82-4702-99A3-7F3A267A2C11}" type="slidenum">
              <a:rPr lang="en-US" altLang="en-US"/>
              <a:pPr/>
              <a:t>12</a:t>
            </a:fld>
            <a:endParaRPr lang="en-US" altLang="en-US" dirty="0"/>
          </a:p>
        </p:txBody>
      </p:sp>
      <p:sp>
        <p:nvSpPr>
          <p:cNvPr id="481282" name="Rectangle 2"/>
          <p:cNvSpPr>
            <a:spLocks noGrp="1" noRot="1" noChangeAspect="1" noChangeArrowheads="1" noTextEdit="1"/>
          </p:cNvSpPr>
          <p:nvPr>
            <p:ph type="sldImg"/>
          </p:nvPr>
        </p:nvSpPr>
        <p:spPr>
          <a:xfrm>
            <a:off x="890588" y="696913"/>
            <a:ext cx="5229225" cy="3486150"/>
          </a:xfrm>
          <a:ln/>
        </p:spPr>
      </p:sp>
      <p:sp>
        <p:nvSpPr>
          <p:cNvPr id="481283" name="Rectangle 3"/>
          <p:cNvSpPr>
            <a:spLocks noGrp="1" noChangeArrowheads="1"/>
          </p:cNvSpPr>
          <p:nvPr>
            <p:ph type="body" idx="1"/>
          </p:nvPr>
        </p:nvSpPr>
        <p:spPr>
          <a:xfrm>
            <a:off x="935038" y="4414838"/>
            <a:ext cx="5140325" cy="4184650"/>
          </a:xfrm>
        </p:spPr>
        <p:txBody>
          <a:bodyPr/>
          <a:lstStyle/>
          <a:p>
            <a:r>
              <a:rPr lang="en-US" altLang="en-US" dirty="0"/>
              <a:t>Note how this scenario</a:t>
            </a:r>
            <a:r>
              <a:rPr lang="en-US" altLang="en-US" baseline="0" dirty="0"/>
              <a:t> of measurement bias</a:t>
            </a:r>
            <a:r>
              <a:rPr lang="en-US" altLang="en-US" dirty="0"/>
              <a:t> is different than selection bias, likely what occurred with the Dewey-Truman pre-election surveys in which it was felt that the surveys (study samples) were not representative of the source population.  In the Bradley effect, there is not thought to be anything non-representative about the people in the polls.  Instead, the problem is that the people in the sample did not answer the question truthfully — a measurement problem. </a:t>
            </a:r>
          </a:p>
          <a:p>
            <a:endParaRPr lang="en-US" altLang="en-US" dirty="0"/>
          </a:p>
        </p:txBody>
      </p:sp>
    </p:spTree>
    <p:extLst>
      <p:ext uri="{BB962C8B-B14F-4D97-AF65-F5344CB8AC3E}">
        <p14:creationId xmlns:p14="http://schemas.microsoft.com/office/powerpoint/2010/main" val="3073886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4687AC-FF84-4C6C-82C1-798300264514}" type="slidenum">
              <a:rPr lang="en-US" altLang="en-US"/>
              <a:pPr/>
              <a:t>13</a:t>
            </a:fld>
            <a:endParaRPr lang="en-US" altLang="en-US" dirty="0"/>
          </a:p>
        </p:txBody>
      </p:sp>
      <p:sp>
        <p:nvSpPr>
          <p:cNvPr id="499714" name="Rectangle 2"/>
          <p:cNvSpPr>
            <a:spLocks noGrp="1" noRot="1" noChangeAspect="1" noChangeArrowheads="1" noTextEdit="1"/>
          </p:cNvSpPr>
          <p:nvPr>
            <p:ph type="sldImg"/>
          </p:nvPr>
        </p:nvSpPr>
        <p:spPr>
          <a:ln/>
        </p:spPr>
      </p:sp>
      <p:sp>
        <p:nvSpPr>
          <p:cNvPr id="499715" name="Rectangle 3"/>
          <p:cNvSpPr>
            <a:spLocks noGrp="1" noChangeArrowheads="1"/>
          </p:cNvSpPr>
          <p:nvPr>
            <p:ph type="body" idx="1"/>
          </p:nvPr>
        </p:nvSpPr>
        <p:spPr/>
        <p:txBody>
          <a:bodyPr/>
          <a:lstStyle/>
          <a:p>
            <a:r>
              <a:rPr lang="en-US" altLang="en-US" dirty="0"/>
              <a:t>What are some examples of measurement bias in descriptive biomedical studies?  There are many.  </a:t>
            </a:r>
          </a:p>
          <a:p>
            <a:endParaRPr lang="en-US" altLang="en-US" dirty="0"/>
          </a:p>
          <a:p>
            <a:r>
              <a:rPr lang="en-US" altLang="en-US" dirty="0"/>
              <a:t>For example, any time you depend upon self</a:t>
            </a:r>
            <a:r>
              <a:rPr lang="en-US" altLang="en-US" baseline="0" dirty="0"/>
              <a:t>-</a:t>
            </a:r>
            <a:r>
              <a:rPr lang="en-US" altLang="en-US" dirty="0"/>
              <a:t>report from humans, there is a chance of measurement bias.  This includes things like prevalence of flossing, safe sexual</a:t>
            </a:r>
            <a:r>
              <a:rPr lang="en-US" altLang="en-US" baseline="0" dirty="0"/>
              <a:t> practices</a:t>
            </a:r>
            <a:r>
              <a:rPr lang="en-US" altLang="en-US" dirty="0"/>
              <a:t>, exercise, etc.  Humans will tend to give socially desirable responses and hence sometimes will give biased responses.  Although we do</a:t>
            </a:r>
            <a:r>
              <a:rPr lang="en-US" altLang="en-US" baseline="0" dirty="0"/>
              <a:t> not</a:t>
            </a:r>
            <a:r>
              <a:rPr lang="en-US" altLang="en-US" dirty="0"/>
              <a:t> like naming individual biases, this one is known as “social desirability bias”.</a:t>
            </a:r>
          </a:p>
          <a:p>
            <a:endParaRPr lang="en-US" altLang="en-US" dirty="0"/>
          </a:p>
          <a:p>
            <a:r>
              <a:rPr lang="en-US" altLang="en-US" dirty="0"/>
              <a:t>Another example is estimation</a:t>
            </a:r>
            <a:r>
              <a:rPr lang="en-US" altLang="en-US" baseline="0" dirty="0"/>
              <a:t> of heart attack via ambient clinic records; it will result in an underestimation.  This is because it will miss many clinically silent events, meaning heart attacks which do not cause symptoms or at least not enough symptoms to ever get documented as a heart attack.  If a research study does not systematically assess for heart attacks via, for example, electrocardiograms, it will miss these clinically silent events.  (Clinical records will also overestimate the occurrence of heart attacks if not carefully adjudicated.  See Crane et al. </a:t>
            </a:r>
            <a:r>
              <a:rPr lang="en-US" altLang="en-US" i="1" baseline="0" dirty="0"/>
              <a:t>AJE</a:t>
            </a:r>
            <a:r>
              <a:rPr lang="en-US" altLang="en-US" baseline="0" dirty="0"/>
              <a:t> 2014.)  COVID-19 is another example.  Its incidence will typically lack sensitivity if assessed simply by routine clinical testing.  </a:t>
            </a:r>
          </a:p>
          <a:p>
            <a:endParaRPr lang="en-US" altLang="en-US" baseline="0" dirty="0"/>
          </a:p>
          <a:p>
            <a:r>
              <a:rPr lang="en-US" altLang="en-US" baseline="0" dirty="0"/>
              <a:t>As examples of lack of specificity is the presence of spider bites or sinus infection via measurement by self-report.  Many laypersons will falsely attribute a variety of facial symptoms to sinus infection or a variety of skin lesions to spider bites.  Hence, asking patients about sinus infection or documenting all claims of spider bites would typically result in an overestimate relative to truth.   An unbiased estimate of sinus infection or spider bites is actually very difficult to achieve given what would be needed to accurately diagnose these conditions in any population.  There are many other examples.</a:t>
            </a:r>
            <a:endParaRPr lang="en-US" altLang="en-US" dirty="0"/>
          </a:p>
          <a:p>
            <a:endParaRPr lang="en-US" altLang="en-US" dirty="0"/>
          </a:p>
          <a:p>
            <a:r>
              <a:rPr lang="en-US" altLang="en-US" dirty="0"/>
              <a:t>This is all we will say about measurement bias in descriptive studies.  The direction of the bias (i.e., under- or over-estimate) will depend upon the circumstances (i.e., the context).  </a:t>
            </a:r>
          </a:p>
        </p:txBody>
      </p:sp>
    </p:spTree>
    <p:extLst>
      <p:ext uri="{BB962C8B-B14F-4D97-AF65-F5344CB8AC3E}">
        <p14:creationId xmlns:p14="http://schemas.microsoft.com/office/powerpoint/2010/main" val="2567575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C625F-42DF-4C47-962C-848C5A051DFC}" type="slidenum">
              <a:rPr lang="en-US" altLang="en-US"/>
              <a:pPr/>
              <a:t>14</a:t>
            </a:fld>
            <a:endParaRPr lang="en-US" altLang="en-US" dirty="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dirty="0"/>
              <a:t>Let</a:t>
            </a:r>
            <a:r>
              <a:rPr lang="en-US" altLang="en-US" baseline="0" dirty="0"/>
              <a:t> u</a:t>
            </a:r>
            <a:r>
              <a:rPr lang="en-US" altLang="en-US" dirty="0"/>
              <a:t>s move on to bias from misclassification of dichotomous variables in analytic studies.  </a:t>
            </a:r>
          </a:p>
          <a:p>
            <a:endParaRPr lang="en-US" altLang="en-US" dirty="0"/>
          </a:p>
          <a:p>
            <a:r>
              <a:rPr lang="en-US" altLang="en-US" b="1" dirty="0"/>
              <a:t>Advanced Note:  </a:t>
            </a:r>
            <a:r>
              <a:rPr lang="en-US" altLang="en-US" dirty="0"/>
              <a:t>Our discussion of analytic studies will mainly focus on causation-oriented research (i.e., causation, attribution, mediation, and interaction), in which we form measures of association that we hope imply causal effect.  This is not to say that measurement error does not cause problems in prediction research.  Sometimes it is said that it does not matter how well variables are measured in prediction research as long as they adequately predict the outcome of interest.  It is true that combining many sub-optimally measured variables can produce adequate prediction.  However, prediction would likely be even better if the predictor variables were better measured.  Furthermore, if a prediction model performs well in one setting in which predictor variables were measured well, it is easy to see how the model will not do so well if transported to another setting in which predictor variables are not measured so well (e.g., with greater random error).   In short, there is a growing appreciation of the importance of measurement in prediction research.  More can be found in:</a:t>
            </a:r>
          </a:p>
          <a:p>
            <a:endParaRPr lang="en-US" altLang="en-US" dirty="0"/>
          </a:p>
          <a:p>
            <a:r>
              <a:rPr lang="en-US" dirty="0" err="1">
                <a:effectLst/>
                <a:latin typeface="Times New Roman" panose="02020603050405020304" pitchFamily="18" charset="0"/>
              </a:rPr>
              <a:t>Luijken</a:t>
            </a:r>
            <a:r>
              <a:rPr lang="en-US" dirty="0">
                <a:effectLst/>
                <a:latin typeface="Times New Roman" panose="02020603050405020304" pitchFamily="18" charset="0"/>
              </a:rPr>
              <a:t> K, </a:t>
            </a:r>
            <a:r>
              <a:rPr lang="en-US" dirty="0" err="1">
                <a:effectLst/>
                <a:latin typeface="Times New Roman" panose="02020603050405020304" pitchFamily="18" charset="0"/>
              </a:rPr>
              <a:t>Groenwold</a:t>
            </a:r>
            <a:r>
              <a:rPr lang="en-US" dirty="0">
                <a:effectLst/>
                <a:latin typeface="Times New Roman" panose="02020603050405020304" pitchFamily="18" charset="0"/>
              </a:rPr>
              <a:t> RHH, Van </a:t>
            </a:r>
            <a:r>
              <a:rPr lang="en-US" dirty="0" err="1">
                <a:effectLst/>
                <a:latin typeface="Times New Roman" panose="02020603050405020304" pitchFamily="18" charset="0"/>
              </a:rPr>
              <a:t>Calster</a:t>
            </a:r>
            <a:r>
              <a:rPr lang="en-US" dirty="0">
                <a:effectLst/>
                <a:latin typeface="Times New Roman" panose="02020603050405020304" pitchFamily="18" charset="0"/>
              </a:rPr>
              <a:t> B, </a:t>
            </a:r>
            <a:r>
              <a:rPr lang="en-US" dirty="0" err="1">
                <a:effectLst/>
                <a:latin typeface="Times New Roman" panose="02020603050405020304" pitchFamily="18" charset="0"/>
              </a:rPr>
              <a:t>Steyerberg</a:t>
            </a:r>
            <a:r>
              <a:rPr lang="en-US" dirty="0">
                <a:effectLst/>
                <a:latin typeface="Times New Roman" panose="02020603050405020304" pitchFamily="18" charset="0"/>
              </a:rPr>
              <a:t> EW, van </a:t>
            </a:r>
            <a:r>
              <a:rPr lang="en-US" dirty="0" err="1">
                <a:effectLst/>
                <a:latin typeface="Times New Roman" panose="02020603050405020304" pitchFamily="18" charset="0"/>
              </a:rPr>
              <a:t>Smeden</a:t>
            </a:r>
            <a:r>
              <a:rPr lang="en-US" dirty="0">
                <a:effectLst/>
                <a:latin typeface="Times New Roman" panose="02020603050405020304" pitchFamily="18" charset="0"/>
              </a:rPr>
              <a:t> M.  Impact of predictor measurement heterogeneity across settings on the performance of prediction models: a measurement error perspective. </a:t>
            </a:r>
            <a:r>
              <a:rPr lang="en-US" sz="1200" i="1" kern="1200" dirty="0">
                <a:solidFill>
                  <a:schemeClr val="tx1"/>
                </a:solidFill>
                <a:effectLst/>
                <a:latin typeface="Times New Roman" pitchFamily="18" charset="0"/>
                <a:ea typeface="+mn-ea"/>
                <a:cs typeface="+mn-cs"/>
              </a:rPr>
              <a:t>Stat Med </a:t>
            </a:r>
            <a:r>
              <a:rPr lang="en-US" dirty="0">
                <a:effectLst/>
                <a:latin typeface="Times New Roman" panose="02020603050405020304" pitchFamily="18" charset="0"/>
              </a:rPr>
              <a:t>38:3444–59, 2019.</a:t>
            </a:r>
          </a:p>
          <a:p>
            <a:endParaRPr lang="en-US" dirty="0">
              <a:effectLst/>
              <a:latin typeface="Times New Roman" panose="02020603050405020304" pitchFamily="18" charset="0"/>
            </a:endParaRPr>
          </a:p>
          <a:p>
            <a:r>
              <a:rPr lang="en-US" dirty="0" err="1">
                <a:effectLst/>
                <a:latin typeface="Times New Roman" panose="02020603050405020304" pitchFamily="18" charset="0"/>
              </a:rPr>
              <a:t>Pajouheshnia</a:t>
            </a:r>
            <a:r>
              <a:rPr lang="en-US" dirty="0">
                <a:effectLst/>
                <a:latin typeface="Times New Roman" panose="02020603050405020304" pitchFamily="18" charset="0"/>
              </a:rPr>
              <a:t> R, van </a:t>
            </a:r>
            <a:r>
              <a:rPr lang="en-US" dirty="0" err="1">
                <a:effectLst/>
                <a:latin typeface="Times New Roman" panose="02020603050405020304" pitchFamily="18" charset="0"/>
              </a:rPr>
              <a:t>Smeden</a:t>
            </a:r>
            <a:r>
              <a:rPr lang="en-US" dirty="0">
                <a:effectLst/>
                <a:latin typeface="Times New Roman" panose="02020603050405020304" pitchFamily="18" charset="0"/>
              </a:rPr>
              <a:t> M, </a:t>
            </a:r>
            <a:r>
              <a:rPr lang="en-US" dirty="0" err="1">
                <a:effectLst/>
                <a:latin typeface="Times New Roman" panose="02020603050405020304" pitchFamily="18" charset="0"/>
              </a:rPr>
              <a:t>Peelen</a:t>
            </a:r>
            <a:r>
              <a:rPr lang="en-US" dirty="0">
                <a:effectLst/>
                <a:latin typeface="Times New Roman" panose="02020603050405020304" pitchFamily="18" charset="0"/>
              </a:rPr>
              <a:t> LM, </a:t>
            </a:r>
            <a:r>
              <a:rPr lang="en-US" dirty="0" err="1">
                <a:effectLst/>
                <a:latin typeface="Times New Roman" panose="02020603050405020304" pitchFamily="18" charset="0"/>
              </a:rPr>
              <a:t>Groenwold</a:t>
            </a:r>
            <a:r>
              <a:rPr lang="en-US" dirty="0">
                <a:effectLst/>
                <a:latin typeface="Times New Roman" panose="02020603050405020304" pitchFamily="18" charset="0"/>
              </a:rPr>
              <a:t> R. How variation in predictor measurement affects the discriminative ability and transportability of a prediction model .</a:t>
            </a:r>
            <a:r>
              <a:rPr lang="en-US" sz="1200" i="1" kern="1200" dirty="0">
                <a:solidFill>
                  <a:schemeClr val="tx1"/>
                </a:solidFill>
                <a:effectLst/>
                <a:latin typeface="Times New Roman" pitchFamily="18" charset="0"/>
                <a:ea typeface="+mn-ea"/>
                <a:cs typeface="+mn-cs"/>
              </a:rPr>
              <a:t>J Clin Epidemiol. </a:t>
            </a:r>
            <a:r>
              <a:rPr lang="en-US" dirty="0">
                <a:effectLst/>
                <a:latin typeface="Times New Roman" panose="02020603050405020304" pitchFamily="18" charset="0"/>
              </a:rPr>
              <a:t>105:136–41, 2019.  </a:t>
            </a:r>
          </a:p>
          <a:p>
            <a:endParaRPr lang="en-US" altLang="en-US" dirty="0">
              <a:effectLst/>
              <a:latin typeface="Times New Roman" panose="02020603050405020304" pitchFamily="18" charset="0"/>
            </a:endParaRPr>
          </a:p>
          <a:p>
            <a:endParaRPr lang="en-US" altLang="en-US" dirty="0"/>
          </a:p>
        </p:txBody>
      </p:sp>
    </p:spTree>
    <p:extLst>
      <p:ext uri="{BB962C8B-B14F-4D97-AF65-F5344CB8AC3E}">
        <p14:creationId xmlns:p14="http://schemas.microsoft.com/office/powerpoint/2010/main" val="983920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FFD135-127F-46A2-9D13-D48A63F0798C}" type="slidenum">
              <a:rPr lang="en-US" altLang="en-US"/>
              <a:pPr/>
              <a:t>15</a:t>
            </a:fld>
            <a:endParaRPr lang="en-US" altLang="en-US" dirty="0"/>
          </a:p>
        </p:txBody>
      </p:sp>
      <p:sp>
        <p:nvSpPr>
          <p:cNvPr id="308226" name="Rectangle 2"/>
          <p:cNvSpPr>
            <a:spLocks noGrp="1" noRot="1" noChangeAspect="1" noChangeArrowheads="1" noTextEdit="1"/>
          </p:cNvSpPr>
          <p:nvPr>
            <p:ph type="sldImg"/>
          </p:nvPr>
        </p:nvSpPr>
        <p:spPr>
          <a:xfrm>
            <a:off x="890588" y="696913"/>
            <a:ext cx="5229225" cy="3486150"/>
          </a:xfrm>
          <a:ln/>
        </p:spPr>
      </p:sp>
      <p:sp>
        <p:nvSpPr>
          <p:cNvPr id="308227" name="Rectangle 3"/>
          <p:cNvSpPr>
            <a:spLocks noGrp="1" noChangeArrowheads="1"/>
          </p:cNvSpPr>
          <p:nvPr>
            <p:ph type="body" idx="1"/>
          </p:nvPr>
        </p:nvSpPr>
        <p:spPr>
          <a:xfrm>
            <a:off x="935038" y="4414838"/>
            <a:ext cx="5140325" cy="4184650"/>
          </a:xfrm>
        </p:spPr>
        <p:txBody>
          <a:bodyPr/>
          <a:lstStyle/>
          <a:p>
            <a:r>
              <a:rPr lang="en-US" altLang="en-US" dirty="0"/>
              <a:t>Remember our familiar “box and arrows” (or “box and sticks”) depiction scheme where we have the source population in</a:t>
            </a:r>
            <a:r>
              <a:rPr lang="en-US" altLang="en-US" baseline="0" dirty="0"/>
              <a:t> the </a:t>
            </a:r>
            <a:r>
              <a:rPr lang="en-US" altLang="en-US" dirty="0"/>
              <a:t>upper left and our study sample in</a:t>
            </a:r>
            <a:r>
              <a:rPr lang="en-US" altLang="en-US" baseline="0" dirty="0"/>
              <a:t> the </a:t>
            </a:r>
            <a:r>
              <a:rPr lang="en-US" altLang="en-US" dirty="0"/>
              <a:t>lower right.  We use our study sample to make inferences about the source population.  When we depict exposure and disease in the populations (i.e., 4 cells),</a:t>
            </a:r>
            <a:r>
              <a:rPr lang="en-US" altLang="en-US" baseline="0" dirty="0"/>
              <a:t> this means we are referring to an analytic study.  </a:t>
            </a:r>
          </a:p>
          <a:p>
            <a:endParaRPr lang="en-US" altLang="en-US" baseline="0" dirty="0"/>
          </a:p>
          <a:p>
            <a:r>
              <a:rPr lang="en-US" altLang="en-US" dirty="0"/>
              <a:t>The simplest example of measurement</a:t>
            </a:r>
            <a:r>
              <a:rPr lang="en-US" altLang="en-US" baseline="0" dirty="0"/>
              <a:t> bias in an analytic study is with a</a:t>
            </a:r>
            <a:r>
              <a:rPr lang="en-US" altLang="en-US" dirty="0"/>
              <a:t> dichotomous exposure and dichotomous outcome.  As we talk about misclassification of dichotomous variables, let</a:t>
            </a:r>
            <a:r>
              <a:rPr lang="en-US" altLang="en-US" baseline="0" dirty="0"/>
              <a:t> u</a:t>
            </a:r>
            <a:r>
              <a:rPr lang="en-US" altLang="en-US" dirty="0"/>
              <a:t>s first discuss misclassification of exposure.  Consider, as an example, a case-control study of some disease where the exposure under study is alcohol abuse.  Let</a:t>
            </a:r>
            <a:r>
              <a:rPr lang="en-US" altLang="en-US" baseline="0" dirty="0"/>
              <a:t> u</a:t>
            </a:r>
            <a:r>
              <a:rPr lang="en-US" altLang="en-US" dirty="0"/>
              <a:t>s consider that among all true alcohol abusers our measurement, which is via self-report, is only able to identify some fraction of persons</a:t>
            </a:r>
            <a:r>
              <a:rPr lang="en-US" altLang="en-US" baseline="0" dirty="0"/>
              <a:t> with true alcohol abuse</a:t>
            </a:r>
            <a:r>
              <a:rPr lang="en-US" altLang="en-US" dirty="0"/>
              <a:t>.  In other words, we are</a:t>
            </a:r>
            <a:r>
              <a:rPr lang="en-US" altLang="en-US" baseline="0" dirty="0"/>
              <a:t> not</a:t>
            </a:r>
            <a:r>
              <a:rPr lang="en-US" altLang="en-US" dirty="0"/>
              <a:t> able to get some alcohol abusers to report that they are abusers.  Hence, our measurement of alcohol use is insensitive.  We depict this by showing an arrow going from the exposed cell to the unexposed cell.  This means a lack of complete sensitivity; in other words, we are misclassifying some alcohol users as non-users.  This is called </a:t>
            </a:r>
            <a:r>
              <a:rPr lang="en-US" altLang="en-US" b="1" dirty="0"/>
              <a:t>misclassification of exposure</a:t>
            </a:r>
            <a:r>
              <a:rPr lang="en-US" altLang="en-US" dirty="0"/>
              <a:t>.  Because the misclassification of exposure is occurring equally (to the same degree) among the cases and controls, we call this </a:t>
            </a:r>
            <a:r>
              <a:rPr lang="en-US" altLang="en-US" b="1" dirty="0"/>
              <a:t>non-differential</a:t>
            </a:r>
            <a:r>
              <a:rPr lang="en-US" altLang="en-US" dirty="0"/>
              <a:t> with respect to outcome.  Overall, this is called </a:t>
            </a:r>
            <a:r>
              <a:rPr lang="en-US" altLang="en-US" b="1" dirty="0"/>
              <a:t>non-differential misclassification of exposure</a:t>
            </a:r>
            <a:r>
              <a:rPr lang="en-US" altLang="en-US" dirty="0"/>
              <a:t>.   </a:t>
            </a:r>
          </a:p>
          <a:p>
            <a:endParaRPr lang="en-US" altLang="en-US" dirty="0"/>
          </a:p>
          <a:p>
            <a:r>
              <a:rPr lang="en-US" altLang="en-US" dirty="0"/>
              <a:t>Again, some truly exposed persons are misclassified as unexposed.  Because this happens equally among diseased and non-diseased persons, it is called non-differential misclassification of exposure.    </a:t>
            </a:r>
          </a:p>
          <a:p>
            <a:endParaRPr lang="en-US" altLang="en-US" dirty="0"/>
          </a:p>
          <a:p>
            <a:r>
              <a:rPr lang="en-US" altLang="en-US" dirty="0"/>
              <a:t>Even though the problem</a:t>
            </a:r>
            <a:r>
              <a:rPr lang="en-US" altLang="en-US" baseline="0" dirty="0"/>
              <a:t> in sensitivity of exposure classification is not related to outcome status, we still refer to this as systematic error.  This is because the sensitivity (which is conditioned upon having the exposure in question) may be different than specificity (which is conditioned upon not having the exposure in question); i.e., the errors are dependent upon the true values of exposure.  We are not told enough in this example to know this (i.e., we are not told about specificity).  </a:t>
            </a:r>
          </a:p>
        </p:txBody>
      </p:sp>
    </p:spTree>
    <p:extLst>
      <p:ext uri="{BB962C8B-B14F-4D97-AF65-F5344CB8AC3E}">
        <p14:creationId xmlns:p14="http://schemas.microsoft.com/office/powerpoint/2010/main" val="4246855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B17E80-4CC7-4AD6-82CA-B82585B3B992}" type="slidenum">
              <a:rPr lang="en-US" altLang="en-US"/>
              <a:pPr/>
              <a:t>16</a:t>
            </a:fld>
            <a:endParaRPr lang="en-US" altLang="en-US" dirty="0"/>
          </a:p>
        </p:txBody>
      </p:sp>
      <p:sp>
        <p:nvSpPr>
          <p:cNvPr id="294914" name="Rectangle 2"/>
          <p:cNvSpPr>
            <a:spLocks noGrp="1" noRot="1" noChangeAspect="1" noChangeArrowheads="1" noTextEdit="1"/>
          </p:cNvSpPr>
          <p:nvPr>
            <p:ph type="sldImg"/>
          </p:nvPr>
        </p:nvSpPr>
        <p:spPr>
          <a:xfrm>
            <a:off x="890588" y="696913"/>
            <a:ext cx="5229225" cy="3486150"/>
          </a:xfrm>
          <a:ln/>
        </p:spPr>
      </p:sp>
      <p:sp>
        <p:nvSpPr>
          <p:cNvPr id="294915" name="Rectangle 3"/>
          <p:cNvSpPr>
            <a:spLocks noGrp="1" noChangeArrowheads="1"/>
          </p:cNvSpPr>
          <p:nvPr>
            <p:ph type="body" idx="1"/>
          </p:nvPr>
        </p:nvSpPr>
        <p:spPr>
          <a:xfrm>
            <a:off x="935038" y="4414838"/>
            <a:ext cx="5140325" cy="4184650"/>
          </a:xfrm>
        </p:spPr>
        <p:txBody>
          <a:bodyPr lIns="89346" tIns="44673" rIns="89346" bIns="44673"/>
          <a:lstStyle/>
          <a:p>
            <a:r>
              <a:rPr lang="en-US" altLang="en-US" dirty="0"/>
              <a:t>Let</a:t>
            </a:r>
            <a:r>
              <a:rPr lang="en-US" altLang="en-US" baseline="0" dirty="0"/>
              <a:t> u</a:t>
            </a:r>
            <a:r>
              <a:rPr lang="en-US" altLang="en-US" dirty="0"/>
              <a:t>s work through a numeric example of non-differential misclassification of exposure.  </a:t>
            </a:r>
          </a:p>
          <a:p>
            <a:endParaRPr lang="en-US" altLang="en-US" dirty="0"/>
          </a:p>
          <a:p>
            <a:r>
              <a:rPr lang="en-US" altLang="en-US" dirty="0"/>
              <a:t>In the top panel is the truth, in which there is no misclassification of exposure, in other words, 100% sensitivity and specificity in the classification of exposure.  The true odds ratio is 4.</a:t>
            </a:r>
          </a:p>
          <a:p>
            <a:endParaRPr lang="en-US" altLang="en-US" dirty="0"/>
          </a:p>
          <a:p>
            <a:r>
              <a:rPr lang="en-US" altLang="en-US" dirty="0"/>
              <a:t>What happens in the presence of 70% non-differential sensitivity in exposure classification?  That means that 30% of truly exposed cases or 15 of 50 are misclassified in our study sample as unexposed.  Also, 30% of the 20 exposed controls are falsely classified as unexposed, or 6 persons.  The bottom panel, therefore, shows what happens in the face of misclassification, and you can see that the OR is now attenuated to 3.3.  </a:t>
            </a:r>
          </a:p>
          <a:p>
            <a:endParaRPr lang="en-US" altLang="en-US" dirty="0"/>
          </a:p>
          <a:p>
            <a:r>
              <a:rPr lang="en-US" altLang="en-US" dirty="0"/>
              <a:t>This illustrates the effect of non-differential misclassification of exposure in the presence of 2 exposure categories (i.e.,</a:t>
            </a:r>
            <a:r>
              <a:rPr lang="en-US" altLang="en-US" baseline="0" dirty="0"/>
              <a:t> a dichotomous exposure)</a:t>
            </a:r>
            <a:r>
              <a:rPr lang="en-US" altLang="en-US" dirty="0"/>
              <a:t>.  The bias is in the direction of the n</a:t>
            </a:r>
            <a:r>
              <a:rPr lang="en-US" altLang="en-US" baseline="0" dirty="0"/>
              <a:t>o effect, which is the null hypothesis, </a:t>
            </a:r>
            <a:r>
              <a:rPr lang="en-US" altLang="en-US" dirty="0"/>
              <a:t>in other words, towards 1.0.</a:t>
            </a:r>
            <a:r>
              <a:rPr lang="en-US" altLang="en-US" baseline="0" dirty="0"/>
              <a:t>  This is called “bias toward the null”.  That we can, with knowledge of the imperfection of the measurement tool (70% sensitivity, non-differential with respect to outcome), transition from truth to the expected value in a study sample, suggests that we can, with a bit more complex math, also go in the opposite direction.  That is, we can take observed data and state what we believe are the true data when corrected for the measurement imperfection.  This is known as “quantitative bias analysis” or “method of correction”, for which there are many techniques.  We will not dwell on the equations for this, but later we will introduce commands in Stata that perform the math for us.  </a:t>
            </a:r>
            <a:endParaRPr lang="en-US" altLang="en-US" dirty="0"/>
          </a:p>
        </p:txBody>
      </p:sp>
    </p:spTree>
    <p:extLst>
      <p:ext uri="{BB962C8B-B14F-4D97-AF65-F5344CB8AC3E}">
        <p14:creationId xmlns:p14="http://schemas.microsoft.com/office/powerpoint/2010/main" val="1035538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0BF019-C50D-4338-89DC-3CB9A160139B}" type="slidenum">
              <a:rPr lang="en-US" altLang="en-US"/>
              <a:pPr/>
              <a:t>17</a:t>
            </a:fld>
            <a:endParaRPr lang="en-US" altLang="en-US" dirty="0"/>
          </a:p>
        </p:txBody>
      </p:sp>
      <p:sp>
        <p:nvSpPr>
          <p:cNvPr id="362498" name="Rectangle 2"/>
          <p:cNvSpPr>
            <a:spLocks noGrp="1" noRot="1" noChangeAspect="1" noChangeArrowheads="1" noTextEdit="1"/>
          </p:cNvSpPr>
          <p:nvPr>
            <p:ph type="sldImg"/>
          </p:nvPr>
        </p:nvSpPr>
        <p:spPr>
          <a:xfrm>
            <a:off x="890588" y="696913"/>
            <a:ext cx="5229225" cy="3486150"/>
          </a:xfrm>
          <a:ln/>
        </p:spPr>
      </p:sp>
      <p:sp>
        <p:nvSpPr>
          <p:cNvPr id="362499" name="Rectangle 3"/>
          <p:cNvSpPr>
            <a:spLocks noGrp="1" noChangeArrowheads="1"/>
          </p:cNvSpPr>
          <p:nvPr>
            <p:ph type="body" idx="1"/>
          </p:nvPr>
        </p:nvSpPr>
        <p:spPr>
          <a:xfrm>
            <a:off x="935038" y="4414838"/>
            <a:ext cx="5140325" cy="4184650"/>
          </a:xfrm>
        </p:spPr>
        <p:txBody>
          <a:bodyPr/>
          <a:lstStyle/>
          <a:p>
            <a:r>
              <a:rPr lang="en-US" altLang="en-US" dirty="0"/>
              <a:t>Here is the schematic representation of misclassification of exposure when we have imperfect specificity.  Let us say we are conducting a case-control study where our exposure is self-report of </a:t>
            </a:r>
            <a:r>
              <a:rPr lang="en-US" altLang="en-US" baseline="0" dirty="0"/>
              <a:t>daily exercise </a:t>
            </a:r>
            <a:r>
              <a:rPr lang="en-US" altLang="en-US" dirty="0"/>
              <a:t>and where</a:t>
            </a:r>
            <a:r>
              <a:rPr lang="en-US" altLang="en-US" baseline="0" dirty="0"/>
              <a:t> </a:t>
            </a:r>
            <a:r>
              <a:rPr lang="en-US" altLang="en-US" dirty="0"/>
              <a:t>some people over-report their exposure.</a:t>
            </a:r>
            <a:r>
              <a:rPr lang="en-US" altLang="en-US" baseline="0" dirty="0"/>
              <a:t>  Such over-reporting might be common in the current era in which the health manifestations of exercise are well understood by the general public.  This is an example of a “socially desirable” yet erroneous response.  </a:t>
            </a:r>
            <a:endParaRPr lang="en-US" altLang="en-US" dirty="0"/>
          </a:p>
          <a:p>
            <a:endParaRPr lang="en-US" altLang="en-US" dirty="0"/>
          </a:p>
          <a:p>
            <a:r>
              <a:rPr lang="en-US" altLang="en-US" dirty="0"/>
              <a:t>Persons who are truly unexposed but who are misclassified as exposed (because of faulty self-report) are shown with an upward-pointing arrow.  This is a problem of specificity.  In this example, this misclassification is happening to the same degree in the diseased individuals as it is in the non-diseased individuals.  The arrows are evenly shaded and are meant to depict that misclassification is occurring to the same degree in the diseased and non-diseased persons.  If the degree of misclassification of exposure is equal in the diseased vs non-diseased groups, i.e., unrelated</a:t>
            </a:r>
            <a:r>
              <a:rPr lang="en-US" altLang="en-US" baseline="0" dirty="0"/>
              <a:t> to true </a:t>
            </a:r>
            <a:r>
              <a:rPr lang="en-US" altLang="en-US" dirty="0"/>
              <a:t>disease status, this again is known as non-differential misclassification of exposure.  </a:t>
            </a:r>
          </a:p>
          <a:p>
            <a:endParaRPr lang="en-US" altLang="en-US" dirty="0"/>
          </a:p>
          <a:p>
            <a:r>
              <a:rPr lang="en-US" altLang="en-US" dirty="0"/>
              <a:t>Note:  It</a:t>
            </a:r>
            <a:r>
              <a:rPr lang="en-US" altLang="en-US" baseline="0" dirty="0"/>
              <a:t> will not always be the case that problems with measurement of daily exercise will be unrelated to disease status.  We could also imagine scenarios in which disease status will influence the magnitude of specificity problems.  We will discuss this later.  It is called differential misclassification of exposure. </a:t>
            </a:r>
            <a:endParaRPr lang="en-US" altLang="en-US" dirty="0"/>
          </a:p>
        </p:txBody>
      </p:sp>
    </p:spTree>
    <p:extLst>
      <p:ext uri="{BB962C8B-B14F-4D97-AF65-F5344CB8AC3E}">
        <p14:creationId xmlns:p14="http://schemas.microsoft.com/office/powerpoint/2010/main" val="2223329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76D01D-71D2-483B-895F-0CEE6349DFC7}" type="slidenum">
              <a:rPr lang="en-US" altLang="en-US"/>
              <a:pPr/>
              <a:t>18</a:t>
            </a:fld>
            <a:endParaRPr lang="en-US" altLang="en-US" dirty="0"/>
          </a:p>
        </p:txBody>
      </p:sp>
      <p:sp>
        <p:nvSpPr>
          <p:cNvPr id="364546" name="Rectangle 2"/>
          <p:cNvSpPr>
            <a:spLocks noGrp="1" noRot="1" noChangeAspect="1" noChangeArrowheads="1" noTextEdit="1"/>
          </p:cNvSpPr>
          <p:nvPr>
            <p:ph type="sldImg"/>
          </p:nvPr>
        </p:nvSpPr>
        <p:spPr>
          <a:xfrm>
            <a:off x="890588" y="696913"/>
            <a:ext cx="5229225" cy="3486150"/>
          </a:xfrm>
          <a:ln/>
        </p:spPr>
      </p:sp>
      <p:sp>
        <p:nvSpPr>
          <p:cNvPr id="364547" name="Rectangle 3"/>
          <p:cNvSpPr>
            <a:spLocks noGrp="1" noChangeArrowheads="1"/>
          </p:cNvSpPr>
          <p:nvPr>
            <p:ph type="body" idx="1"/>
          </p:nvPr>
        </p:nvSpPr>
        <p:spPr>
          <a:xfrm>
            <a:off x="935038" y="4414838"/>
            <a:ext cx="5140325" cy="4184650"/>
          </a:xfrm>
        </p:spPr>
        <p:txBody>
          <a:bodyPr lIns="89346" tIns="44673" rIns="89346" bIns="44673"/>
          <a:lstStyle/>
          <a:p>
            <a:r>
              <a:rPr lang="en-US" altLang="en-US" dirty="0"/>
              <a:t>Here is what non-differential misclassification of exposure, because of a problem of specificity, looks like numerically.  In the top panel, we have the truth, in other words, perfect classification of exposure (100% sensitivity and 100% specificity).  The true odds ratio in this case-control study is 4.</a:t>
            </a:r>
          </a:p>
          <a:p>
            <a:endParaRPr lang="en-US" altLang="en-US" dirty="0"/>
          </a:p>
          <a:p>
            <a:r>
              <a:rPr lang="en-US" altLang="en-US" dirty="0"/>
              <a:t>What happens in the presence of 70% specificity in exposure classification?  That means that 30% of truly unexposed cases or 15 of 50 are instead misclassified as exposed.  Also, 30% of the 80 unexposed controls are falsely classified as exposed, or 24 persons.  The bottom panel therefore shows the effect of this misclassification, and you can see that the observed OR is now attenuated to 2.4.</a:t>
            </a:r>
          </a:p>
          <a:p>
            <a:r>
              <a:rPr lang="en-US" altLang="en-US" dirty="0"/>
              <a:t>  </a:t>
            </a:r>
          </a:p>
          <a:p>
            <a:r>
              <a:rPr lang="en-US" altLang="en-US" dirty="0"/>
              <a:t>This illustrates another example of the effect of non-differential misclassification of exposure in the presence of 2 exposure categories.</a:t>
            </a:r>
            <a:r>
              <a:rPr lang="en-US" altLang="en-US" baseline="0" dirty="0"/>
              <a:t>  T</a:t>
            </a:r>
            <a:r>
              <a:rPr lang="en-US" altLang="en-US" dirty="0"/>
              <a:t>he bias is toward the null hypothesis, toward 1.0.</a:t>
            </a:r>
            <a:r>
              <a:rPr lang="en-US" altLang="en-US" baseline="0" dirty="0"/>
              <a:t>  We can see a rule emerging, which is that non-differential misclassification of dichotomous exposure will tend to cause bias towards the null.  Later, we formalize this rule with the caveats of:</a:t>
            </a:r>
          </a:p>
          <a:p>
            <a:r>
              <a:rPr lang="en-US" altLang="en-US" baseline="0" dirty="0"/>
              <a:t>--the misclassification of exposure must be independent of other errors in measurement.  </a:t>
            </a:r>
          </a:p>
          <a:p>
            <a:r>
              <a:rPr lang="en-US" altLang="en-US" baseline="0" dirty="0"/>
              <a:t>--the exposure must be natively dichotomous.  With categorical variables that are more than dichotomous, bias towards the null is not guaranteed.</a:t>
            </a:r>
          </a:p>
          <a:p>
            <a:r>
              <a:rPr lang="en-US" altLang="en-US" baseline="0" dirty="0"/>
              <a:t>--if the misclassification is so extreme such that sensitivity and specificity sum to less than 1.0, then the bias can go away from the null.</a:t>
            </a:r>
          </a:p>
          <a:p>
            <a:r>
              <a:rPr lang="en-US" altLang="en-US" baseline="0" dirty="0"/>
              <a:t>--under null conditions, even extreme misclassification will still result in no change from the null.</a:t>
            </a:r>
            <a:endParaRPr lang="en-US" altLang="en-US" dirty="0"/>
          </a:p>
        </p:txBody>
      </p:sp>
    </p:spTree>
    <p:extLst>
      <p:ext uri="{BB962C8B-B14F-4D97-AF65-F5344CB8AC3E}">
        <p14:creationId xmlns:p14="http://schemas.microsoft.com/office/powerpoint/2010/main" val="3726187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9277C2-2F4C-4ECE-9D2F-A8604D33255D}" type="slidenum">
              <a:rPr lang="en-US" altLang="en-US"/>
              <a:pPr/>
              <a:t>19</a:t>
            </a:fld>
            <a:endParaRPr lang="en-US" altLang="en-US" dirty="0"/>
          </a:p>
        </p:txBody>
      </p:sp>
      <p:sp>
        <p:nvSpPr>
          <p:cNvPr id="312322" name="Rectangle 2"/>
          <p:cNvSpPr>
            <a:spLocks noGrp="1" noRot="1" noChangeAspect="1" noChangeArrowheads="1" noTextEdit="1"/>
          </p:cNvSpPr>
          <p:nvPr>
            <p:ph type="sldImg"/>
          </p:nvPr>
        </p:nvSpPr>
        <p:spPr>
          <a:xfrm>
            <a:off x="890588" y="696913"/>
            <a:ext cx="5229225" cy="3486150"/>
          </a:xfrm>
          <a:ln/>
        </p:spPr>
      </p:sp>
      <p:sp>
        <p:nvSpPr>
          <p:cNvPr id="312323" name="Rectangle 3"/>
          <p:cNvSpPr>
            <a:spLocks noGrp="1" noChangeArrowheads="1"/>
          </p:cNvSpPr>
          <p:nvPr>
            <p:ph type="body" idx="1"/>
          </p:nvPr>
        </p:nvSpPr>
        <p:spPr>
          <a:xfrm>
            <a:off x="935038" y="4414838"/>
            <a:ext cx="5140325" cy="4184650"/>
          </a:xfrm>
        </p:spPr>
        <p:txBody>
          <a:bodyPr/>
          <a:lstStyle/>
          <a:p>
            <a:r>
              <a:rPr lang="en-US" altLang="en-US" dirty="0"/>
              <a:t>In the</a:t>
            </a:r>
            <a:r>
              <a:rPr lang="en-US" altLang="en-US" baseline="0" dirty="0"/>
              <a:t> real world, i</a:t>
            </a:r>
            <a:r>
              <a:rPr lang="en-US" altLang="en-US" dirty="0"/>
              <a:t>solated problems with sensitivity or specificity are the exception rather than the rule because, in fact, measurements often suffer from both problems with sensitivity and specificity.  Here we depict, with arrows, both imperfect sensitivity and specificity in the measurement of an exposure.</a:t>
            </a:r>
          </a:p>
        </p:txBody>
      </p:sp>
    </p:spTree>
    <p:extLst>
      <p:ext uri="{BB962C8B-B14F-4D97-AF65-F5344CB8AC3E}">
        <p14:creationId xmlns:p14="http://schemas.microsoft.com/office/powerpoint/2010/main" val="3248319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C625F-42DF-4C47-962C-848C5A051DFC}" type="slidenum">
              <a:rPr lang="en-US" altLang="en-US"/>
              <a:pPr/>
              <a:t>2</a:t>
            </a:fld>
            <a:endParaRPr lang="en-US" altLang="en-US" dirty="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dirty="0"/>
              <a:t>Here is our roadmap for today.  </a:t>
            </a:r>
            <a:r>
              <a:rPr lang="en-US" altLang="en-US" baseline="0" dirty="0"/>
              <a:t>We will first give a refined description of measurement error types extending upon what we discussed last week.  This will be additional important nomenclature.  </a:t>
            </a:r>
          </a:p>
          <a:p>
            <a:endParaRPr lang="en-US" altLang="en-US" baseline="0" dirty="0"/>
          </a:p>
          <a:p>
            <a:r>
              <a:rPr lang="en-US" altLang="en-US" baseline="0" dirty="0"/>
              <a:t>We will then discuss </a:t>
            </a:r>
            <a:r>
              <a:rPr lang="en-US" altLang="en-US" dirty="0"/>
              <a:t>the bias that ensues from misclassification</a:t>
            </a:r>
            <a:r>
              <a:rPr lang="en-US" altLang="en-US" baseline="0" dirty="0"/>
              <a:t> of dichotomous variables (the simplest kinds of variables).  </a:t>
            </a:r>
            <a:r>
              <a:rPr lang="en-US" altLang="en-US" dirty="0"/>
              <a:t>We will first discuss misclassification in the context of descriptive studies and then, where we will spend the bulk of the session, in analytic studies.  We will discuss what happens with non-differential misclassification of dichotomous exposure and outcome and what happens with differential misclassification of exposure and outcome.  We will</a:t>
            </a:r>
            <a:r>
              <a:rPr lang="en-US" altLang="en-US" baseline="0" dirty="0"/>
              <a:t> also introduce the concept of independent and dependent error.  </a:t>
            </a:r>
            <a:r>
              <a:rPr lang="en-US" altLang="en-US" dirty="0"/>
              <a:t>In particular, we will focus on the magnitude and directions of the biases that ensue from this misclassification.  </a:t>
            </a:r>
          </a:p>
          <a:p>
            <a:endParaRPr lang="en-US" altLang="en-US" dirty="0"/>
          </a:p>
          <a:p>
            <a:r>
              <a:rPr lang="en-US" altLang="en-US" dirty="0"/>
              <a:t>We will then spend a bit of time on the bias that occurs with mismeasurement</a:t>
            </a:r>
            <a:r>
              <a:rPr lang="en-US" altLang="en-US" baseline="0" dirty="0"/>
              <a:t> of </a:t>
            </a:r>
            <a:r>
              <a:rPr lang="en-US" altLang="en-US" dirty="0"/>
              <a:t>interval scale variables.  </a:t>
            </a:r>
          </a:p>
          <a:p>
            <a:endParaRPr lang="en-US" altLang="en-US" dirty="0"/>
          </a:p>
          <a:p>
            <a:r>
              <a:rPr lang="en-US" altLang="en-US" dirty="0"/>
              <a:t>Finally, we will briefly mention, but not describe in detail, some advanced topics such as misclassification of multi-level categorical variables and misclassification of confounding variables.  We will also mention how what we know about the imperfections in our measurements can be used to back-calculate to the expected truth (sampling error notwithstanding),</a:t>
            </a:r>
            <a:r>
              <a:rPr lang="en-US" altLang="en-US" baseline="0" dirty="0"/>
              <a:t> a topic called “quantitative bias analysis”.</a:t>
            </a:r>
            <a:r>
              <a:rPr lang="en-US" altLang="en-US" dirty="0"/>
              <a:t>  </a:t>
            </a:r>
          </a:p>
        </p:txBody>
      </p:sp>
    </p:spTree>
    <p:extLst>
      <p:ext uri="{BB962C8B-B14F-4D97-AF65-F5344CB8AC3E}">
        <p14:creationId xmlns:p14="http://schemas.microsoft.com/office/powerpoint/2010/main" val="117387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D113C99-9036-4F8F-B934-783A15444EC7}" type="slidenum">
              <a:rPr lang="en-US" altLang="en-US"/>
              <a:pPr/>
              <a:t>20</a:t>
            </a:fld>
            <a:endParaRPr lang="en-US" altLang="en-US" dirty="0"/>
          </a:p>
        </p:txBody>
      </p:sp>
      <p:sp>
        <p:nvSpPr>
          <p:cNvPr id="535554"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7C7E9661-1362-4425-B06C-1C836736A74B}" type="slidenum">
              <a:rPr lang="en-US" altLang="en-US" sz="1200"/>
              <a:pPr algn="r"/>
              <a:t>20</a:t>
            </a:fld>
            <a:endParaRPr lang="en-US" altLang="en-US" sz="1200" dirty="0"/>
          </a:p>
        </p:txBody>
      </p:sp>
      <p:sp>
        <p:nvSpPr>
          <p:cNvPr id="535555" name="Rectangle 2"/>
          <p:cNvSpPr>
            <a:spLocks noGrp="1" noRot="1" noChangeAspect="1" noChangeArrowheads="1" noTextEdit="1"/>
          </p:cNvSpPr>
          <p:nvPr>
            <p:ph type="sldImg"/>
          </p:nvPr>
        </p:nvSpPr>
        <p:spPr>
          <a:xfrm>
            <a:off x="890588" y="696913"/>
            <a:ext cx="5229225" cy="3486150"/>
          </a:xfrm>
          <a:ln/>
        </p:spPr>
      </p:sp>
      <p:sp>
        <p:nvSpPr>
          <p:cNvPr id="535556" name="Rectangle 3"/>
          <p:cNvSpPr>
            <a:spLocks noGrp="1" noChangeArrowheads="1"/>
          </p:cNvSpPr>
          <p:nvPr>
            <p:ph type="body" idx="1"/>
          </p:nvPr>
        </p:nvSpPr>
        <p:spPr>
          <a:xfrm>
            <a:off x="935038" y="4414838"/>
            <a:ext cx="5140325" cy="4184650"/>
          </a:xfrm>
        </p:spPr>
        <p:txBody>
          <a:bodyPr lIns="93151" tIns="46576" rIns="93151" bIns="46576"/>
          <a:lstStyle/>
          <a:p>
            <a:r>
              <a:rPr lang="en-US" altLang="en-US" dirty="0"/>
              <a:t>What is the effect of misclassification in terms of </a:t>
            </a:r>
            <a:r>
              <a:rPr lang="en-US" altLang="en-US" u="sng" dirty="0"/>
              <a:t>both</a:t>
            </a:r>
            <a:r>
              <a:rPr lang="en-US" altLang="en-US" dirty="0"/>
              <a:t> sensitivity and specificity?  Let</a:t>
            </a:r>
            <a:r>
              <a:rPr lang="en-US" altLang="en-US" baseline="0" dirty="0"/>
              <a:t> u</a:t>
            </a:r>
            <a:r>
              <a:rPr lang="en-US" altLang="en-US" dirty="0"/>
              <a:t>s assume we are studying an exposure and outcome where the true odds ratio is 4.0.  However, now let</a:t>
            </a:r>
            <a:r>
              <a:rPr lang="en-US" altLang="en-US" baseline="0" dirty="0"/>
              <a:t> u</a:t>
            </a:r>
            <a:r>
              <a:rPr lang="en-US" altLang="en-US" dirty="0"/>
              <a:t>s assume there are non-differential misclassification problems with both sensitivity and specificity of the exposure measurement; sensitivity and specificity of exposure</a:t>
            </a:r>
            <a:r>
              <a:rPr lang="en-US" altLang="en-US" baseline="0" dirty="0"/>
              <a:t> measurement </a:t>
            </a:r>
            <a:r>
              <a:rPr lang="en-US" altLang="en-US" dirty="0"/>
              <a:t>are both 70%.   Assuming no sampling error, what will the observed OR be?   3.1,</a:t>
            </a:r>
            <a:r>
              <a:rPr lang="en-US" altLang="en-US" baseline="0" dirty="0"/>
              <a:t> 5.2, 2.4, 1.6, or perhaps these errors will cancel and the answer is truth, 4.0? </a:t>
            </a:r>
            <a:endParaRPr lang="en-US" altLang="en-US" dirty="0"/>
          </a:p>
        </p:txBody>
      </p:sp>
    </p:spTree>
    <p:extLst>
      <p:ext uri="{BB962C8B-B14F-4D97-AF65-F5344CB8AC3E}">
        <p14:creationId xmlns:p14="http://schemas.microsoft.com/office/powerpoint/2010/main" val="40380876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EC598F2-8848-4CB0-AA2C-C191E0985720}" type="slidenum">
              <a:rPr lang="en-US" altLang="en-US"/>
              <a:pPr/>
              <a:t>21</a:t>
            </a:fld>
            <a:endParaRPr lang="en-US" altLang="en-US" dirty="0"/>
          </a:p>
        </p:txBody>
      </p:sp>
      <p:sp>
        <p:nvSpPr>
          <p:cNvPr id="537602"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837AD20B-07C5-4399-BFB9-38C5D7C27D3B}" type="slidenum">
              <a:rPr lang="en-US" altLang="en-US" sz="1200"/>
              <a:pPr algn="r"/>
              <a:t>21</a:t>
            </a:fld>
            <a:endParaRPr lang="en-US" altLang="en-US" sz="1200" dirty="0"/>
          </a:p>
        </p:txBody>
      </p:sp>
      <p:sp>
        <p:nvSpPr>
          <p:cNvPr id="537603" name="Rectangle 2"/>
          <p:cNvSpPr>
            <a:spLocks noGrp="1" noRot="1" noChangeAspect="1" noChangeArrowheads="1" noTextEdit="1"/>
          </p:cNvSpPr>
          <p:nvPr>
            <p:ph type="sldImg"/>
          </p:nvPr>
        </p:nvSpPr>
        <p:spPr>
          <a:xfrm>
            <a:off x="890588" y="696913"/>
            <a:ext cx="5229225" cy="3486150"/>
          </a:xfrm>
          <a:ln/>
        </p:spPr>
      </p:sp>
      <p:sp>
        <p:nvSpPr>
          <p:cNvPr id="537604" name="Rectangle 3"/>
          <p:cNvSpPr>
            <a:spLocks noGrp="1" noChangeArrowheads="1"/>
          </p:cNvSpPr>
          <p:nvPr>
            <p:ph type="body" idx="1"/>
          </p:nvPr>
        </p:nvSpPr>
        <p:spPr>
          <a:xfrm>
            <a:off x="935038" y="4414838"/>
            <a:ext cx="5140325" cy="4184650"/>
          </a:xfrm>
        </p:spPr>
        <p:txBody>
          <a:bodyPr lIns="93151" tIns="46576" rIns="93151" bIns="46576"/>
          <a:lstStyle/>
          <a:p>
            <a:r>
              <a:rPr lang="en-US" altLang="en-US" dirty="0"/>
              <a:t>Going</a:t>
            </a:r>
            <a:r>
              <a:rPr lang="en-US" altLang="en-US" baseline="0" dirty="0"/>
              <a:t> from 4.0 to 1.6</a:t>
            </a:r>
            <a:r>
              <a:rPr lang="en-US" altLang="en-US" dirty="0"/>
              <a:t> is a big drop, a large bias.  The errors did not cancel each other.  </a:t>
            </a:r>
          </a:p>
          <a:p>
            <a:endParaRPr lang="en-US" altLang="en-US" dirty="0"/>
          </a:p>
          <a:p>
            <a:r>
              <a:rPr lang="en-US" altLang="en-US" dirty="0"/>
              <a:t>How can we</a:t>
            </a:r>
            <a:r>
              <a:rPr lang="en-US" altLang="en-US" baseline="0" dirty="0"/>
              <a:t> determine how much of an attenuation will be seen when there are problems with both sensitivity and specificity?</a:t>
            </a:r>
            <a:endParaRPr lang="en-US" altLang="en-US" dirty="0"/>
          </a:p>
        </p:txBody>
      </p:sp>
    </p:spTree>
    <p:extLst>
      <p:ext uri="{BB962C8B-B14F-4D97-AF65-F5344CB8AC3E}">
        <p14:creationId xmlns:p14="http://schemas.microsoft.com/office/powerpoint/2010/main" val="19764756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F18F4F-5872-4C24-B174-09E1E12537B5}" type="slidenum">
              <a:rPr lang="en-US" altLang="en-US"/>
              <a:pPr/>
              <a:t>22</a:t>
            </a:fld>
            <a:endParaRPr lang="en-US" altLang="en-US" dirty="0"/>
          </a:p>
        </p:txBody>
      </p:sp>
      <p:sp>
        <p:nvSpPr>
          <p:cNvPr id="487426" name="Rectangle 2"/>
          <p:cNvSpPr>
            <a:spLocks noGrp="1" noRot="1" noChangeAspect="1" noChangeArrowheads="1" noTextEdit="1"/>
          </p:cNvSpPr>
          <p:nvPr>
            <p:ph type="sldImg"/>
          </p:nvPr>
        </p:nvSpPr>
        <p:spPr>
          <a:xfrm>
            <a:off x="890588" y="696913"/>
            <a:ext cx="5229225" cy="3486150"/>
          </a:xfrm>
          <a:ln/>
        </p:spPr>
      </p:sp>
      <p:sp>
        <p:nvSpPr>
          <p:cNvPr id="487427" name="Rectangle 3"/>
          <p:cNvSpPr>
            <a:spLocks noGrp="1" noChangeArrowheads="1"/>
          </p:cNvSpPr>
          <p:nvPr>
            <p:ph type="body" idx="1"/>
          </p:nvPr>
        </p:nvSpPr>
        <p:spPr>
          <a:xfrm>
            <a:off x="935038" y="4414838"/>
            <a:ext cx="5140325" cy="4184650"/>
          </a:xfrm>
        </p:spPr>
        <p:txBody>
          <a:bodyPr lIns="89346" tIns="44673" rIns="89346" bIns="44673"/>
          <a:lstStyle/>
          <a:p>
            <a:r>
              <a:rPr lang="en-US" altLang="en-US" dirty="0"/>
              <a:t>Indeed, when there are problems with both sensitivity and specificity, the magnitude</a:t>
            </a:r>
            <a:r>
              <a:rPr lang="en-US" altLang="en-US" baseline="0" dirty="0"/>
              <a:t> of bias </a:t>
            </a:r>
            <a:r>
              <a:rPr lang="en-US" altLang="en-US" dirty="0"/>
              <a:t>is worse (i.e., larger) than when you have either alone. </a:t>
            </a:r>
          </a:p>
          <a:p>
            <a:endParaRPr lang="en-US" altLang="en-US" dirty="0"/>
          </a:p>
          <a:p>
            <a:r>
              <a:rPr lang="en-US" altLang="en-US" dirty="0"/>
              <a:t>The S+N</a:t>
            </a:r>
            <a:r>
              <a:rPr lang="en-US" altLang="en-US" baseline="0" dirty="0"/>
              <a:t> </a:t>
            </a:r>
            <a:r>
              <a:rPr lang="en-US" altLang="en-US" dirty="0"/>
              <a:t>text describes a nice way to figure out the </a:t>
            </a:r>
            <a:r>
              <a:rPr lang="en-US" altLang="en-US" b="1" dirty="0"/>
              <a:t>impact</a:t>
            </a:r>
            <a:r>
              <a:rPr lang="en-US" altLang="en-US" dirty="0"/>
              <a:t> of non-differential misclassification when </a:t>
            </a:r>
            <a:r>
              <a:rPr lang="en-US" altLang="en-US" b="1" dirty="0"/>
              <a:t>both sensitivity and specificity </a:t>
            </a:r>
            <a:r>
              <a:rPr lang="en-US" altLang="en-US" dirty="0"/>
              <a:t>are imperfect.  </a:t>
            </a:r>
          </a:p>
          <a:p>
            <a:endParaRPr lang="en-US" altLang="en-US" dirty="0"/>
          </a:p>
          <a:p>
            <a:r>
              <a:rPr lang="en-US" altLang="en-US" dirty="0"/>
              <a:t>At the top, you see a 2 x 2 table depicting truth</a:t>
            </a:r>
            <a:r>
              <a:rPr lang="en-US" altLang="en-US" baseline="0" dirty="0"/>
              <a:t> </a:t>
            </a:r>
            <a:r>
              <a:rPr lang="en-US" altLang="en-US" dirty="0"/>
              <a:t>where the true odds ratio is 4.0.  Of the 50 true exposed cases, we can now use the known</a:t>
            </a:r>
            <a:r>
              <a:rPr lang="en-US" altLang="en-US" baseline="0" dirty="0"/>
              <a:t> sensitivity of the exposure measurement (70%)  to understand how these 50 true exposed cases are distributed in the study sample.  Because sensitivity is 70%, we know 70% of 50, or 35 persons, will be classified as exposed cases in study sample; the remaining 15 will be classified as unexposed.  The process can also be done with the true unexposed cases and apply the 70% specificity to them.  One can then add up the exposed cases in the observed study sample; it is 35 (correctly classified as exposed) + 15 (misclassified as exposed) = 50.   For the unexposed cases, it is 15 (misclassified) + 35 (correctly classified) = 50.  </a:t>
            </a:r>
          </a:p>
          <a:p>
            <a:endParaRPr lang="en-US" alt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Let</a:t>
            </a:r>
            <a:r>
              <a:rPr lang="en-US" altLang="en-US" baseline="0" dirty="0"/>
              <a:t> u</a:t>
            </a:r>
            <a:r>
              <a:rPr lang="en-US" altLang="en-US" dirty="0"/>
              <a:t>s also walk through this for the controls.  Among the 20 truly exposed controls, if the sensitivity is 70%, then we would see 14 cases correctly classified as exposed and 6 as unexposed.  Of 80 truly unexposed controls, if the specificity of the exposure measurement is 70%, then 56 will be classified as unexposed and 24 as exposed.  If you then add these, you get a net of 62 unexposed controls and 38 exposed controls.  You now can see what</a:t>
            </a:r>
            <a:r>
              <a:rPr lang="en-US" altLang="en-US" baseline="0" dirty="0"/>
              <a:t> the </a:t>
            </a:r>
            <a:r>
              <a:rPr lang="en-US" altLang="en-US" dirty="0"/>
              <a:t>observed 2 x 2 table will look like.  </a:t>
            </a:r>
          </a:p>
          <a:p>
            <a:endParaRPr lang="en-US" altLang="en-US" dirty="0"/>
          </a:p>
          <a:p>
            <a:r>
              <a:rPr lang="en-US" altLang="en-US" dirty="0"/>
              <a:t>The OR in the observed data (i.e., the study</a:t>
            </a:r>
            <a:r>
              <a:rPr lang="en-US" altLang="en-US" baseline="0" dirty="0"/>
              <a:t> sample)</a:t>
            </a:r>
            <a:r>
              <a:rPr lang="en-US" altLang="en-US" dirty="0"/>
              <a:t> is attenuated to 1.6.  This again illustrates how non-differential misclassification of exposure results in attenuated measures of association.  This is again bias toward the null.</a:t>
            </a:r>
          </a:p>
          <a:p>
            <a:endParaRPr lang="en-US" altLang="en-US" dirty="0"/>
          </a:p>
        </p:txBody>
      </p:sp>
    </p:spTree>
    <p:extLst>
      <p:ext uri="{BB962C8B-B14F-4D97-AF65-F5344CB8AC3E}">
        <p14:creationId xmlns:p14="http://schemas.microsoft.com/office/powerpoint/2010/main" val="1473880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496FD6B-50C3-4DF6-A0F1-9FB3DAC3B4DD}" type="slidenum">
              <a:rPr lang="en-US" altLang="en-US"/>
              <a:pPr/>
              <a:t>23</a:t>
            </a:fld>
            <a:endParaRPr lang="en-US" altLang="en-US" dirty="0"/>
          </a:p>
        </p:txBody>
      </p:sp>
      <p:sp>
        <p:nvSpPr>
          <p:cNvPr id="539650"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1BFB8C38-E006-4EB5-A158-4170ED49CA8E}" type="slidenum">
              <a:rPr lang="en-US" altLang="en-US" sz="1200"/>
              <a:pPr algn="r"/>
              <a:t>23</a:t>
            </a:fld>
            <a:endParaRPr lang="en-US" altLang="en-US" sz="1200" dirty="0"/>
          </a:p>
        </p:txBody>
      </p:sp>
      <p:sp>
        <p:nvSpPr>
          <p:cNvPr id="539651" name="Rectangle 2"/>
          <p:cNvSpPr>
            <a:spLocks noGrp="1" noRot="1" noChangeAspect="1" noChangeArrowheads="1" noTextEdit="1"/>
          </p:cNvSpPr>
          <p:nvPr>
            <p:ph type="sldImg"/>
          </p:nvPr>
        </p:nvSpPr>
        <p:spPr>
          <a:xfrm>
            <a:off x="890588" y="696913"/>
            <a:ext cx="5229225" cy="3486150"/>
          </a:xfrm>
          <a:ln/>
        </p:spPr>
      </p:sp>
      <p:sp>
        <p:nvSpPr>
          <p:cNvPr id="539652" name="Rectangle 3"/>
          <p:cNvSpPr>
            <a:spLocks noGrp="1" noChangeArrowheads="1"/>
          </p:cNvSpPr>
          <p:nvPr>
            <p:ph type="body" idx="1"/>
          </p:nvPr>
        </p:nvSpPr>
        <p:spPr>
          <a:xfrm>
            <a:off x="935038" y="4414838"/>
            <a:ext cx="5140325" cy="4184650"/>
          </a:xfrm>
        </p:spPr>
        <p:txBody>
          <a:bodyPr lIns="93151" tIns="46576" rIns="93151" bIns="46576"/>
          <a:lstStyle/>
          <a:p>
            <a:r>
              <a:rPr lang="en-US" altLang="en-US" dirty="0"/>
              <a:t>How about here?  Now assume that misclassification of exposure is not so bad as the prior example.  Here, sensitivity is 90% and Specificity is 80%. </a:t>
            </a:r>
            <a:endParaRPr lang="en-US" altLang="en-US" baseline="0" dirty="0"/>
          </a:p>
          <a:p>
            <a:endParaRPr lang="en-US" altLang="en-US" baseline="0" dirty="0"/>
          </a:p>
          <a:p>
            <a:endParaRPr lang="en-US" altLang="en-US" baseline="0" dirty="0"/>
          </a:p>
          <a:p>
            <a:r>
              <a:rPr lang="en-US" altLang="en-US" dirty="0"/>
              <a:t>What is</a:t>
            </a:r>
            <a:r>
              <a:rPr lang="en-US" altLang="en-US" baseline="0" dirty="0"/>
              <a:t> your sense as to what</a:t>
            </a:r>
            <a:r>
              <a:rPr lang="en-US" altLang="en-US" dirty="0"/>
              <a:t> the observed OR will be?</a:t>
            </a:r>
          </a:p>
        </p:txBody>
      </p:sp>
    </p:spTree>
    <p:extLst>
      <p:ext uri="{BB962C8B-B14F-4D97-AF65-F5344CB8AC3E}">
        <p14:creationId xmlns:p14="http://schemas.microsoft.com/office/powerpoint/2010/main" val="32328658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8CD6D75-418F-459E-8859-E07B8CD7D0D7}" type="slidenum">
              <a:rPr lang="en-US" altLang="en-US"/>
              <a:pPr/>
              <a:t>24</a:t>
            </a:fld>
            <a:endParaRPr lang="en-US" altLang="en-US" dirty="0"/>
          </a:p>
        </p:txBody>
      </p:sp>
      <p:sp>
        <p:nvSpPr>
          <p:cNvPr id="541698"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E7C12A79-9966-43E9-98B5-6B9B15568609}" type="slidenum">
              <a:rPr lang="en-US" altLang="en-US" sz="1200"/>
              <a:pPr algn="r"/>
              <a:t>24</a:t>
            </a:fld>
            <a:endParaRPr lang="en-US" altLang="en-US" sz="1200" dirty="0"/>
          </a:p>
        </p:txBody>
      </p:sp>
      <p:sp>
        <p:nvSpPr>
          <p:cNvPr id="541699" name="Rectangle 2"/>
          <p:cNvSpPr>
            <a:spLocks noGrp="1" noRot="1" noChangeAspect="1" noChangeArrowheads="1" noTextEdit="1"/>
          </p:cNvSpPr>
          <p:nvPr>
            <p:ph type="sldImg"/>
          </p:nvPr>
        </p:nvSpPr>
        <p:spPr>
          <a:xfrm>
            <a:off x="890588" y="696913"/>
            <a:ext cx="5229225" cy="3486150"/>
          </a:xfrm>
          <a:ln/>
        </p:spPr>
      </p:sp>
      <p:sp>
        <p:nvSpPr>
          <p:cNvPr id="541700" name="Rectangle 3"/>
          <p:cNvSpPr>
            <a:spLocks noGrp="1" noChangeArrowheads="1"/>
          </p:cNvSpPr>
          <p:nvPr>
            <p:ph type="body" idx="1"/>
          </p:nvPr>
        </p:nvSpPr>
        <p:spPr>
          <a:xfrm>
            <a:off x="935038" y="4414838"/>
            <a:ext cx="5140325" cy="4184650"/>
          </a:xfrm>
        </p:spPr>
        <p:txBody>
          <a:bodyPr lIns="93151" tIns="46576" rIns="93151" bIns="46576"/>
          <a:lstStyle/>
          <a:p>
            <a:r>
              <a:rPr lang="en-US" altLang="en-US" dirty="0"/>
              <a:t>Low again.  This</a:t>
            </a:r>
            <a:r>
              <a:rPr lang="en-US" altLang="en-US" baseline="0" dirty="0"/>
              <a:t> is a big decline (a substantial bias) </a:t>
            </a:r>
            <a:r>
              <a:rPr lang="en-US" altLang="en-US" dirty="0"/>
              <a:t>in the magnitude of the association (difference</a:t>
            </a:r>
            <a:r>
              <a:rPr lang="en-US" altLang="en-US" baseline="0" dirty="0"/>
              <a:t> between truth and observed)</a:t>
            </a:r>
            <a:r>
              <a:rPr lang="en-US" altLang="en-US" dirty="0"/>
              <a:t> from</a:t>
            </a:r>
            <a:r>
              <a:rPr lang="en-US" altLang="en-US" baseline="0" dirty="0"/>
              <a:t> seemingly not too bad imperfections in sensitivity and specificity</a:t>
            </a:r>
            <a:r>
              <a:rPr lang="en-US" altLang="en-US" dirty="0"/>
              <a:t>.</a:t>
            </a:r>
          </a:p>
        </p:txBody>
      </p:sp>
    </p:spTree>
    <p:extLst>
      <p:ext uri="{BB962C8B-B14F-4D97-AF65-F5344CB8AC3E}">
        <p14:creationId xmlns:p14="http://schemas.microsoft.com/office/powerpoint/2010/main" val="34858105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78A0D5-0580-47A7-A24C-2998FF7EF639}" type="slidenum">
              <a:rPr lang="en-US" altLang="en-US"/>
              <a:pPr/>
              <a:t>25</a:t>
            </a:fld>
            <a:endParaRPr lang="en-US" altLang="en-US" dirty="0"/>
          </a:p>
        </p:txBody>
      </p:sp>
      <p:sp>
        <p:nvSpPr>
          <p:cNvPr id="463874" name="Rectangle 2"/>
          <p:cNvSpPr>
            <a:spLocks noGrp="1" noRot="1" noChangeAspect="1" noChangeArrowheads="1" noTextEdit="1"/>
          </p:cNvSpPr>
          <p:nvPr>
            <p:ph type="sldImg"/>
          </p:nvPr>
        </p:nvSpPr>
        <p:spPr>
          <a:xfrm>
            <a:off x="890588" y="696913"/>
            <a:ext cx="5229225" cy="3486150"/>
          </a:xfrm>
          <a:ln/>
        </p:spPr>
      </p:sp>
      <p:sp>
        <p:nvSpPr>
          <p:cNvPr id="463875" name="Rectangle 3"/>
          <p:cNvSpPr>
            <a:spLocks noGrp="1" noChangeArrowheads="1"/>
          </p:cNvSpPr>
          <p:nvPr>
            <p:ph type="body" idx="1"/>
          </p:nvPr>
        </p:nvSpPr>
        <p:spPr>
          <a:xfrm>
            <a:off x="935038" y="4414838"/>
            <a:ext cx="5140325" cy="4184650"/>
          </a:xfrm>
        </p:spPr>
        <p:txBody>
          <a:bodyPr lIns="89346" tIns="44673" rIns="89346" bIns="44673"/>
          <a:lstStyle/>
          <a:p>
            <a:r>
              <a:rPr lang="en-US" altLang="en-US" dirty="0"/>
              <a:t>This example, using the same</a:t>
            </a:r>
            <a:r>
              <a:rPr lang="en-US" altLang="en-US" baseline="0" dirty="0"/>
              <a:t> format we showed earlier,</a:t>
            </a:r>
            <a:r>
              <a:rPr lang="en-US" altLang="en-US" dirty="0"/>
              <a:t> illustrates the calculation to arrive at the observed measure of association when sensitivity of exposure measurement is 90% and specificity is 80%.</a:t>
            </a:r>
          </a:p>
          <a:p>
            <a:endParaRPr lang="en-US" altLang="en-US" dirty="0"/>
          </a:p>
          <a:p>
            <a:r>
              <a:rPr lang="en-US" altLang="en-US" dirty="0"/>
              <a:t>At the top, you see a 2 x 2 table of the truth</a:t>
            </a:r>
            <a:r>
              <a:rPr lang="en-US" altLang="en-US" baseline="0" dirty="0"/>
              <a:t> if there was no error in measurement</a:t>
            </a:r>
            <a:r>
              <a:rPr lang="en-US" altLang="en-US" dirty="0"/>
              <a:t>, where the true odds ratio is 4.0.</a:t>
            </a:r>
          </a:p>
          <a:p>
            <a:endParaRPr lang="en-US" altLang="en-US" dirty="0"/>
          </a:p>
          <a:p>
            <a:r>
              <a:rPr lang="en-US" altLang="en-US" dirty="0"/>
              <a:t>We do the same math as we did before, and now the observed OR is down to 2.4.  This again illustrates how non-differential misclassification of exposure results in attenuated measures of association.  And, it illustrates how seemingly respectable figures for sensitivity and specificity, 90% and 80%, can result in a substantial bias, from an OR of 4 down to 2.4.  </a:t>
            </a:r>
          </a:p>
          <a:p>
            <a:endParaRPr lang="en-US" altLang="en-US" dirty="0"/>
          </a:p>
          <a:p>
            <a:r>
              <a:rPr lang="en-US" altLang="en-US" dirty="0"/>
              <a:t>This degree of bias is not just a quantitative</a:t>
            </a:r>
            <a:r>
              <a:rPr lang="en-US" altLang="en-US" baseline="0" dirty="0"/>
              <a:t> difference between 4.0 and 2.4.  It might result in a qualitative difference in your final interpretation of the analysis, the difference between saying an effect was statistically significant or not.  </a:t>
            </a:r>
            <a:r>
              <a:rPr lang="en-US" altLang="en-US" dirty="0"/>
              <a:t>What if you had assembled your sample size to have 80% power to detect an effect size of an odds ratio equal to 4.0?  What would the effect of this measurement bias be for your study analysis?  Your power to detect a much smaller effect size is much lower</a:t>
            </a:r>
            <a:r>
              <a:rPr lang="en-US" altLang="en-US" baseline="0" dirty="0"/>
              <a:t> than 80%.</a:t>
            </a:r>
            <a:r>
              <a:rPr lang="en-US" altLang="en-US" dirty="0"/>
              <a:t>  You might end up concluding — because of the attenuation in the measure of association — that there</a:t>
            </a:r>
            <a:r>
              <a:rPr lang="en-US" altLang="en-US" baseline="0" dirty="0"/>
              <a:t> was no strong evidence for an effect of the exposure under study on the outcome under study (i.e., there was </a:t>
            </a:r>
            <a:r>
              <a:rPr lang="en-US" altLang="en-US" dirty="0"/>
              <a:t>no statistically significant difference</a:t>
            </a:r>
            <a:r>
              <a:rPr lang="en-US" altLang="en-US" baseline="0" dirty="0"/>
              <a:t> present).  </a:t>
            </a:r>
            <a:endParaRPr lang="en-US" altLang="en-US" dirty="0"/>
          </a:p>
        </p:txBody>
      </p:sp>
    </p:spTree>
    <p:extLst>
      <p:ext uri="{BB962C8B-B14F-4D97-AF65-F5344CB8AC3E}">
        <p14:creationId xmlns:p14="http://schemas.microsoft.com/office/powerpoint/2010/main" val="24823070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9381D0-FC04-4223-8987-047D43618E70}" type="slidenum">
              <a:rPr lang="en-US" altLang="en-US"/>
              <a:pPr/>
              <a:t>26</a:t>
            </a:fld>
            <a:endParaRPr lang="en-US" altLang="en-US" dirty="0"/>
          </a:p>
        </p:txBody>
      </p:sp>
      <p:sp>
        <p:nvSpPr>
          <p:cNvPr id="465922" name="Rectangle 2"/>
          <p:cNvSpPr>
            <a:spLocks noGrp="1" noRot="1" noChangeAspect="1" noChangeArrowheads="1" noTextEdit="1"/>
          </p:cNvSpPr>
          <p:nvPr>
            <p:ph type="sldImg"/>
          </p:nvPr>
        </p:nvSpPr>
        <p:spPr>
          <a:xfrm>
            <a:off x="890588" y="696913"/>
            <a:ext cx="5229225" cy="3486150"/>
          </a:xfrm>
          <a:ln/>
        </p:spPr>
      </p:sp>
      <p:sp>
        <p:nvSpPr>
          <p:cNvPr id="465923" name="Rectangle 3"/>
          <p:cNvSpPr>
            <a:spLocks noGrp="1" noChangeArrowheads="1"/>
          </p:cNvSpPr>
          <p:nvPr>
            <p:ph type="body" idx="1"/>
          </p:nvPr>
        </p:nvSpPr>
        <p:spPr>
          <a:xfrm>
            <a:off x="935038" y="4414838"/>
            <a:ext cx="5140325" cy="4184650"/>
          </a:xfrm>
        </p:spPr>
        <p:txBody>
          <a:bodyPr lIns="89346" tIns="44673" rIns="89346" bIns="44673"/>
          <a:lstStyle/>
          <a:p>
            <a:r>
              <a:rPr lang="en-US" altLang="en-US" dirty="0"/>
              <a:t>In addition to the sensitivity and specificity of the exposure measurement, the absolute prevalence of the exposure in the source population</a:t>
            </a:r>
            <a:r>
              <a:rPr lang="en-US" altLang="en-US" baseline="0" dirty="0"/>
              <a:t> (</a:t>
            </a:r>
            <a:r>
              <a:rPr lang="en-US" altLang="en-US" dirty="0"/>
              <a:t>as best seen in the controls in a case-control study, for example) also influences the magnitude of bias.</a:t>
            </a:r>
            <a:r>
              <a:rPr lang="en-US" altLang="en-US" baseline="0" dirty="0"/>
              <a:t>  </a:t>
            </a:r>
            <a:r>
              <a:rPr lang="en-US" altLang="en-US" dirty="0"/>
              <a:t>In this example, we again have a sensitivity of 0.9 and specificity of 0.8 for measurement of exposure, but now exposure is less prevalent (much less common;  it is only 20 out</a:t>
            </a:r>
            <a:r>
              <a:rPr lang="en-US" altLang="en-US" baseline="0" dirty="0"/>
              <a:t> of 820 in the controls</a:t>
            </a:r>
            <a:r>
              <a:rPr lang="en-US" altLang="en-US" dirty="0"/>
              <a:t>).  The effect of non-differential misclassification of exposure, if you work out the math, is now down to an odds ratio of 1.3. </a:t>
            </a:r>
          </a:p>
          <a:p>
            <a:endParaRPr lang="en-US" altLang="en-US" dirty="0"/>
          </a:p>
          <a:p>
            <a:r>
              <a:rPr lang="en-US" altLang="en-US" dirty="0"/>
              <a:t>Numerically, you can understand this by looking back a slide and seeing that as the numbers (number exposed and number unexposed) change from</a:t>
            </a:r>
            <a:r>
              <a:rPr lang="en-US" altLang="en-US" baseline="0" dirty="0"/>
              <a:t> truth to the observed distribution</a:t>
            </a:r>
            <a:r>
              <a:rPr lang="en-US" altLang="en-US" dirty="0"/>
              <a:t>, when they start off more balanced they are more resilient to changes than they are when they start off imbalanced.  In the prior slide, we had in the case group 50 exposed and 50 unexposed.  After we moved the numbers around after accounting for misclassification, we now have 55 and 45. The odds of exposure in the cases have not changed much.  Compare this to starting off with 50 and 500, as shown here, and then moving 95 more persons into the exposed case group to come up with 145</a:t>
            </a:r>
            <a:r>
              <a:rPr lang="en-US" altLang="en-US" baseline="0" dirty="0"/>
              <a:t> exposed cases</a:t>
            </a:r>
            <a:r>
              <a:rPr lang="en-US" altLang="en-US" dirty="0"/>
              <a:t> and, then, 405</a:t>
            </a:r>
            <a:r>
              <a:rPr lang="en-US" altLang="en-US" baseline="0" dirty="0"/>
              <a:t> unexposed cases.  I</a:t>
            </a:r>
            <a:r>
              <a:rPr lang="en-US" altLang="en-US" dirty="0"/>
              <a:t>n this example, the odds of exposure in the cases have changed</a:t>
            </a:r>
            <a:r>
              <a:rPr lang="en-US" altLang="en-US" baseline="0" dirty="0"/>
              <a:t> from 0.1:1 in the true distribution to 0.35:1 in the observed distribution (a factor of over 3).  In the earlier example, the odds of exposure in the cases went from 1 to 1.22 (a factor of 1.2).  One can work through the same math with the controls. </a:t>
            </a:r>
            <a:r>
              <a:rPr lang="en-US" altLang="en-US" dirty="0"/>
              <a:t>  In other words, the more imbalance you start with in the exposure distribution in the cases and the controls  (i.e., from lower prevalence of exposure) the more radically changed is the exposure odds in the observed</a:t>
            </a:r>
            <a:r>
              <a:rPr lang="en-US" altLang="en-US" baseline="0" dirty="0"/>
              <a:t> study sample </a:t>
            </a:r>
            <a:r>
              <a:rPr lang="en-US" altLang="en-US" dirty="0"/>
              <a:t>and hence more radically altered is the observed measure of association (in this case, an odds ratio).    </a:t>
            </a:r>
          </a:p>
          <a:p>
            <a:endParaRPr lang="en-US" altLang="en-US" dirty="0"/>
          </a:p>
          <a:p>
            <a:r>
              <a:rPr lang="en-US" altLang="en-US" dirty="0"/>
              <a:t>This</a:t>
            </a:r>
            <a:r>
              <a:rPr lang="en-US" altLang="en-US" baseline="0" dirty="0"/>
              <a:t> dependence upon exposure prevalence is not 100% guaranteed in that it will not be that important when exposure measurement specificity is very high and sensitivity is low.  This is all to say that predicting the actual magnitude of bias with just the raw set of parameters is difficult to the naked eye.  Instead, it is preferable to perform quantitative bias analysis with existing software, as will be explained later in this session.  Such software has the various equations that allow one to go back and forth between truth and observed measures of association, given some sensitivity and specificity of the measurements.  Simulation, in which actual datasets are created by the user and then manipulated, is another approach. </a:t>
            </a:r>
            <a:endParaRPr lang="en-US" altLang="en-US" dirty="0"/>
          </a:p>
        </p:txBody>
      </p:sp>
    </p:spTree>
    <p:extLst>
      <p:ext uri="{BB962C8B-B14F-4D97-AF65-F5344CB8AC3E}">
        <p14:creationId xmlns:p14="http://schemas.microsoft.com/office/powerpoint/2010/main" val="9841841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3CA70F-EAF7-4FC0-8CA9-4A86161DD6E9}" type="slidenum">
              <a:rPr lang="en-US" altLang="en-US"/>
              <a:pPr/>
              <a:t>27</a:t>
            </a:fld>
            <a:endParaRPr lang="en-US" altLang="en-US" dirty="0"/>
          </a:p>
        </p:txBody>
      </p:sp>
      <p:sp>
        <p:nvSpPr>
          <p:cNvPr id="405506" name="Rectangle 2"/>
          <p:cNvSpPr>
            <a:spLocks noGrp="1" noRot="1" noChangeAspect="1" noChangeArrowheads="1" noTextEdit="1"/>
          </p:cNvSpPr>
          <p:nvPr>
            <p:ph type="sldImg"/>
          </p:nvPr>
        </p:nvSpPr>
        <p:spPr>
          <a:ln/>
        </p:spPr>
      </p:sp>
      <p:sp>
        <p:nvSpPr>
          <p:cNvPr id="405507" name="Rectangle 3"/>
          <p:cNvSpPr>
            <a:spLocks noGrp="1" noChangeArrowheads="1"/>
          </p:cNvSpPr>
          <p:nvPr>
            <p:ph type="body" idx="1"/>
          </p:nvPr>
        </p:nvSpPr>
        <p:spPr/>
        <p:txBody>
          <a:bodyPr/>
          <a:lstStyle/>
          <a:p>
            <a:r>
              <a:rPr lang="en-US" altLang="en-US" dirty="0"/>
              <a:t>As you might imagine, the effects of all the different misclassification</a:t>
            </a:r>
            <a:r>
              <a:rPr lang="en-US" altLang="en-US" baseline="0" dirty="0"/>
              <a:t> </a:t>
            </a:r>
            <a:r>
              <a:rPr lang="en-US" altLang="en-US" dirty="0"/>
              <a:t>scenarios have been worked out.  Here is one example.  This graph assumes a case-control study where the true OR is 2.67, which is, as we have talked about, a typically</a:t>
            </a:r>
            <a:r>
              <a:rPr lang="en-US" altLang="en-US" baseline="0" dirty="0"/>
              <a:t>-</a:t>
            </a:r>
            <a:r>
              <a:rPr lang="en-US" altLang="en-US" dirty="0"/>
              <a:t>sized odds ratio in the current era.  (It is not common to find ratio measures of association of 10 or greater, like those found in the study of smoking and lung cancer, for example.)  </a:t>
            </a:r>
            <a:r>
              <a:rPr lang="en-US" altLang="en-US" baseline="0" dirty="0"/>
              <a:t>Assume also that t</a:t>
            </a:r>
            <a:r>
              <a:rPr lang="en-US" altLang="en-US" dirty="0"/>
              <a:t>he prevalence of exposure in the controls is 0.2.  On the Y axis is the “observed” or “apparent” odds ratio and the 3 lines show what happens as specificity is varied from 50% to 100% under 3 different scenarios of sensitivity.  </a:t>
            </a:r>
          </a:p>
          <a:p>
            <a:endParaRPr lang="en-US" altLang="en-US" dirty="0"/>
          </a:p>
          <a:p>
            <a:r>
              <a:rPr lang="en-US" altLang="en-US" dirty="0"/>
              <a:t>Note especially how there are some substantial declines in the apparent odds ratio as you move away from 100% specificity and that this is accentuated, noted by the steeper slopes, as sensitivity falls.  Note how the slope is steeper in the 50% sensitivity curve.</a:t>
            </a:r>
          </a:p>
        </p:txBody>
      </p:sp>
    </p:spTree>
    <p:extLst>
      <p:ext uri="{BB962C8B-B14F-4D97-AF65-F5344CB8AC3E}">
        <p14:creationId xmlns:p14="http://schemas.microsoft.com/office/powerpoint/2010/main" val="2625169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23F33E-3B8D-4655-BE3D-4A1755E2724E}" type="slidenum">
              <a:rPr lang="en-US" altLang="en-US"/>
              <a:pPr/>
              <a:t>28</a:t>
            </a:fld>
            <a:endParaRPr lang="en-US" altLang="en-US" dirty="0"/>
          </a:p>
        </p:txBody>
      </p:sp>
      <p:sp>
        <p:nvSpPr>
          <p:cNvPr id="429058" name="Rectangle 2"/>
          <p:cNvSpPr>
            <a:spLocks noGrp="1" noRot="1" noChangeAspect="1" noChangeArrowheads="1" noTextEdit="1"/>
          </p:cNvSpPr>
          <p:nvPr>
            <p:ph type="sldImg"/>
          </p:nvPr>
        </p:nvSpPr>
        <p:spPr>
          <a:ln/>
        </p:spPr>
      </p:sp>
      <p:sp>
        <p:nvSpPr>
          <p:cNvPr id="429059" name="Rectangle 3"/>
          <p:cNvSpPr>
            <a:spLocks noGrp="1" noChangeArrowheads="1"/>
          </p:cNvSpPr>
          <p:nvPr>
            <p:ph type="body" idx="1"/>
          </p:nvPr>
        </p:nvSpPr>
        <p:spPr/>
        <p:txBody>
          <a:bodyPr/>
          <a:lstStyle/>
          <a:p>
            <a:r>
              <a:rPr lang="en-US" altLang="en-US" dirty="0"/>
              <a:t>If truth is an odds ratio of 2.67, let</a:t>
            </a:r>
            <a:r>
              <a:rPr lang="en-US" altLang="en-US" baseline="0" dirty="0"/>
              <a:t> u</a:t>
            </a:r>
            <a:r>
              <a:rPr lang="en-US" altLang="en-US" dirty="0"/>
              <a:t>s look at what scenarios will result in an observed odds ratios of 2.0 which is often the smallest odds ratio that our studies can pick up from a statistical power perspective (speaking generally).  If sensitivity is 90%, then specificity can be no less than about 88% before the OR drops below 2.  Ther</a:t>
            </a:r>
            <a:r>
              <a:rPr lang="en-US" altLang="en-US" baseline="0" dirty="0"/>
              <a:t>e is not much margin here before the OR hits 2, essentially anything worse the 90%/90% in terms of sensitivity  and specificity will do it.  </a:t>
            </a:r>
            <a:r>
              <a:rPr lang="en-US" altLang="en-US" dirty="0"/>
              <a:t>If sensitivity is 70%, then specificity can be no lower than about 94%.  If sensitivity is as low as 50%, then specificity can be no lower than about 98%.  </a:t>
            </a:r>
            <a:r>
              <a:rPr lang="en-US" altLang="en-US" baseline="0" dirty="0"/>
              <a:t> </a:t>
            </a:r>
            <a:endParaRPr lang="en-US" altLang="en-US" dirty="0"/>
          </a:p>
        </p:txBody>
      </p:sp>
    </p:spTree>
    <p:extLst>
      <p:ext uri="{BB962C8B-B14F-4D97-AF65-F5344CB8AC3E}">
        <p14:creationId xmlns:p14="http://schemas.microsoft.com/office/powerpoint/2010/main" val="39222987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873F06-1789-4602-8B51-4A9B3CFEBCD9}" type="slidenum">
              <a:rPr lang="en-US" altLang="en-US"/>
              <a:pPr/>
              <a:t>29</a:t>
            </a:fld>
            <a:endParaRPr lang="en-US" altLang="en-US" dirty="0"/>
          </a:p>
        </p:txBody>
      </p:sp>
      <p:sp>
        <p:nvSpPr>
          <p:cNvPr id="407554" name="Rectangle 2"/>
          <p:cNvSpPr>
            <a:spLocks noGrp="1" noRot="1" noChangeAspect="1" noChangeArrowheads="1" noTextEdit="1"/>
          </p:cNvSpPr>
          <p:nvPr>
            <p:ph type="sldImg"/>
          </p:nvPr>
        </p:nvSpPr>
        <p:spPr>
          <a:ln/>
        </p:spPr>
      </p:sp>
      <p:sp>
        <p:nvSpPr>
          <p:cNvPr id="407555" name="Rectangle 3"/>
          <p:cNvSpPr>
            <a:spLocks noGrp="1" noChangeArrowheads="1"/>
          </p:cNvSpPr>
          <p:nvPr>
            <p:ph type="body" idx="1"/>
          </p:nvPr>
        </p:nvSpPr>
        <p:spPr/>
        <p:txBody>
          <a:bodyPr/>
          <a:lstStyle/>
          <a:p>
            <a:pPr marL="0" indent="-228600"/>
            <a:r>
              <a:rPr lang="en-US" altLang="en-US" dirty="0"/>
              <a:t>The prior graphic looks at the</a:t>
            </a:r>
            <a:r>
              <a:rPr lang="en-US" altLang="en-US" baseline="0" dirty="0"/>
              <a:t> effect of misclassification in a case-control study.  </a:t>
            </a:r>
            <a:r>
              <a:rPr lang="en-US" altLang="en-US" dirty="0"/>
              <a:t>Here is an</a:t>
            </a:r>
            <a:r>
              <a:rPr lang="en-US" altLang="en-US" baseline="0" dirty="0"/>
              <a:t> i</a:t>
            </a:r>
            <a:r>
              <a:rPr lang="en-US" altLang="en-US" dirty="0"/>
              <a:t>nteresting plot that looks at the effect of non-differential misclassification of exposure in a cohort study.  Here, the true risk ratio is 10.  “Sn” is the sensitivity and “</a:t>
            </a:r>
            <a:r>
              <a:rPr lang="en-US" altLang="en-US" dirty="0" err="1"/>
              <a:t>Sp</a:t>
            </a:r>
            <a:r>
              <a:rPr lang="en-US" altLang="en-US" dirty="0"/>
              <a:t>” is the specificity of the exposure measurement.  The 5 lines show some representative combinations of sensitivity and specificity (e.g., Sn = 0.99 and </a:t>
            </a:r>
            <a:r>
              <a:rPr lang="en-US" altLang="en-US" dirty="0" err="1"/>
              <a:t>Sp</a:t>
            </a:r>
            <a:r>
              <a:rPr lang="en-US" altLang="en-US" dirty="0"/>
              <a:t> = 0.80).  </a:t>
            </a:r>
          </a:p>
          <a:p>
            <a:pPr marL="0" indent="-228600"/>
            <a:endParaRPr lang="en-US" altLang="en-US" dirty="0"/>
          </a:p>
          <a:p>
            <a:pPr marL="228600" indent="-228600"/>
            <a:r>
              <a:rPr lang="en-US" altLang="en-US" dirty="0"/>
              <a:t>The figure points out a few manifestations of imperfect</a:t>
            </a:r>
            <a:r>
              <a:rPr lang="en-US" altLang="en-US" baseline="0" dirty="0"/>
              <a:t> sensitivity and specificity</a:t>
            </a:r>
            <a:r>
              <a:rPr lang="en-US" altLang="en-US" dirty="0"/>
              <a:t>:</a:t>
            </a:r>
          </a:p>
          <a:p>
            <a:pPr marL="228600" indent="-228600">
              <a:buFontTx/>
              <a:buAutoNum type="arabicPeriod"/>
            </a:pPr>
            <a:r>
              <a:rPr lang="en-US" altLang="en-US" dirty="0"/>
              <a:t>Even with these seemingly reassuring combinations of sensitivity and specificity (nothing below 80%), the highest risk ratio we can get is 8 or a 20% decline.</a:t>
            </a:r>
          </a:p>
          <a:p>
            <a:pPr marL="228600" indent="-228600">
              <a:buFontTx/>
              <a:buAutoNum type="arabicPeriod"/>
            </a:pPr>
            <a:r>
              <a:rPr lang="en-US" altLang="en-US" dirty="0"/>
              <a:t>For most overall prevalences of exposure of 0.25 and higher, you see a greater influence of sensitivity than specificity.  Note, for example, at a prevalence of overall exposure of 50%, near perfect sensitivity but 80% specificity gives you an apparent risk ratio of about 7.63 but a situation with near perfect specificity but 80% sensitivity gives a risk ratio of about 4.  This changes, however, when you have overall prevalence of exposure below about 0.25.</a:t>
            </a:r>
          </a:p>
          <a:p>
            <a:pPr marL="228600" indent="-228600"/>
            <a:r>
              <a:rPr lang="en-US" altLang="en-US" dirty="0"/>
              <a:t>3.   Again, an illustration</a:t>
            </a:r>
            <a:r>
              <a:rPr lang="en-US" altLang="en-US" baseline="0" dirty="0"/>
              <a:t> of</a:t>
            </a:r>
            <a:r>
              <a:rPr lang="en-US" altLang="en-US" dirty="0"/>
              <a:t> the important dependence of the prevalence of the exposure.  As you get to the extremes of imbalance between exposed and unexposed, you see that the apparent (i.e., observed) risk ratio starts to plummet towards 1.0.  (Only the high specificity scenarios is relatively spared.)</a:t>
            </a:r>
          </a:p>
          <a:p>
            <a:pPr marL="228600" indent="-228600"/>
            <a:endParaRPr lang="en-US" altLang="en-US" dirty="0"/>
          </a:p>
          <a:p>
            <a:pPr marL="0" indent="-228600"/>
            <a:r>
              <a:rPr lang="en-US" altLang="en-US" dirty="0"/>
              <a:t>You do</a:t>
            </a:r>
            <a:r>
              <a:rPr lang="en-US" altLang="en-US" baseline="0" dirty="0"/>
              <a:t> not have to (and likely cannot)</a:t>
            </a:r>
            <a:r>
              <a:rPr lang="en-US" altLang="en-US" dirty="0"/>
              <a:t> commit any of this to memory; these relationships are complex and not obviously intuitive.  Later, we will learn of ways the underlying mathematical formulae that produce these graphs can be used, with computer software, to account for a given magnitude of exposure misclassification and correct the inference one gets in a study sample.  This is known as quantitative bias analysis.</a:t>
            </a:r>
          </a:p>
          <a:p>
            <a:pPr marL="228600" indent="-228600"/>
            <a:endParaRPr lang="en-US" altLang="en-US" dirty="0"/>
          </a:p>
          <a:p>
            <a:pPr marL="0" indent="-228600"/>
            <a:r>
              <a:rPr lang="en-US" altLang="en-US" dirty="0"/>
              <a:t>Foreshadowing</a:t>
            </a:r>
            <a:r>
              <a:rPr lang="en-US" altLang="en-US" baseline="0" dirty="0"/>
              <a:t> note:  I</a:t>
            </a:r>
            <a:r>
              <a:rPr lang="en-US" altLang="en-US" dirty="0"/>
              <a:t>s it theoretically possible to have differential (with respect to outcome) misclassification of exposure in a cohort study?   If</a:t>
            </a:r>
            <a:r>
              <a:rPr lang="en-US" altLang="en-US" baseline="0" dirty="0"/>
              <a:t> the outcome has not yet occurred</a:t>
            </a:r>
            <a:r>
              <a:rPr lang="en-US" altLang="en-US" dirty="0"/>
              <a:t>, then it should</a:t>
            </a:r>
            <a:r>
              <a:rPr lang="en-US" altLang="en-US" baseline="0" dirty="0"/>
              <a:t> not be possible to have differential misclassification of exposure</a:t>
            </a:r>
            <a:r>
              <a:rPr lang="en-US" altLang="en-US" dirty="0"/>
              <a:t>.  The only</a:t>
            </a:r>
            <a:r>
              <a:rPr lang="en-US" altLang="en-US" baseline="0" dirty="0"/>
              <a:t> way it could happen is if the entire cohort experience has already occurred and you are making assessment of exposure while outcome status is known.  This latter scenario could occur with exposure measurement using stored biological specimens or medical record review, both of which are measurements that can be influenced by outcome status.   </a:t>
            </a:r>
            <a:endParaRPr lang="en-US" altLang="en-US" dirty="0"/>
          </a:p>
        </p:txBody>
      </p:sp>
    </p:spTree>
    <p:extLst>
      <p:ext uri="{BB962C8B-B14F-4D97-AF65-F5344CB8AC3E}">
        <p14:creationId xmlns:p14="http://schemas.microsoft.com/office/powerpoint/2010/main" val="1540860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6E8350-AFF2-462F-BFAE-E54895455548}" type="slidenum">
              <a:rPr lang="en-US" altLang="en-US"/>
              <a:pPr/>
              <a:t>3</a:t>
            </a:fld>
            <a:endParaRPr lang="en-US" altLang="en-US" dirty="0"/>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p:txBody>
          <a:bodyPr/>
          <a:lstStyle/>
          <a:p>
            <a:r>
              <a:rPr lang="en-US" altLang="en-US" dirty="0"/>
              <a:t>How do we define measurement bias?  It is the bias, in other words deviation from the truth, that it is caused when any measurement collected about or from participants is not completely reproducible or valid (i.e., not completely accurate).  We are referring to any kind of variable, be it an exposure variable, an outcome variable, or variable types that we not yet defined, such as an effect modifier,</a:t>
            </a:r>
            <a:r>
              <a:rPr lang="en-US" altLang="en-US" baseline="0" dirty="0"/>
              <a:t> a mediator, </a:t>
            </a:r>
            <a:r>
              <a:rPr lang="en-US" altLang="en-US" dirty="0"/>
              <a:t>or a confounder.  Measurement problems in any of these variables can lead to measurement bias.  When we say “can lead to” we mean that measurement bias</a:t>
            </a:r>
            <a:r>
              <a:rPr lang="en-US" altLang="en-US" baseline="0" dirty="0"/>
              <a:t> may occur, but it does not always occur, depending upon other circumstances.  In this respect, mismeasurement of a variable is necessary but not sufficient to cause measurement bias. </a:t>
            </a:r>
            <a:endParaRPr lang="en-US" altLang="en-US" dirty="0"/>
          </a:p>
          <a:p>
            <a:endParaRPr lang="en-US" altLang="en-US" dirty="0"/>
          </a:p>
          <a:p>
            <a:r>
              <a:rPr lang="en-US" altLang="en-US" dirty="0"/>
              <a:t>What are the other terms you might find for measurement bias?  Measurement bias is also known as misclassification bias, information bias (the S &amp; N</a:t>
            </a:r>
            <a:r>
              <a:rPr lang="en-US" altLang="en-US" baseline="0" dirty="0"/>
              <a:t> </a:t>
            </a:r>
            <a:r>
              <a:rPr lang="en-US" altLang="en-US" dirty="0"/>
              <a:t>text uses this term) or identification bias.</a:t>
            </a:r>
            <a:r>
              <a:rPr lang="en-US" altLang="en-US" baseline="0" dirty="0"/>
              <a:t>  </a:t>
            </a:r>
            <a:r>
              <a:rPr lang="en-US" altLang="en-US" dirty="0"/>
              <a:t>Misclassification bias is an informative term, and we will use measurement bias and misclassification bias synonymously, although we prefer the more general term measurement bias.  Where does the term misclassification come from?  Misclassification is what happens when there is an error in the measurement of a categorical variable.  When people are characterized with a categorical variable, they are said to be “classified”.  When they are incorrectly</a:t>
            </a:r>
            <a:r>
              <a:rPr lang="en-US" altLang="en-US" baseline="0" dirty="0"/>
              <a:t> classified, they are said to be misclassified.  </a:t>
            </a:r>
            <a:endParaRPr lang="en-US" altLang="en-US" dirty="0"/>
          </a:p>
        </p:txBody>
      </p:sp>
    </p:spTree>
    <p:extLst>
      <p:ext uri="{BB962C8B-B14F-4D97-AF65-F5344CB8AC3E}">
        <p14:creationId xmlns:p14="http://schemas.microsoft.com/office/powerpoint/2010/main" val="30653940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C7159B-CE12-48D1-B3FF-0282C3656BB9}" type="slidenum">
              <a:rPr lang="en-US" altLang="en-US"/>
              <a:pPr/>
              <a:t>30</a:t>
            </a:fld>
            <a:endParaRPr lang="en-US" altLang="en-US" dirty="0"/>
          </a:p>
        </p:txBody>
      </p:sp>
      <p:sp>
        <p:nvSpPr>
          <p:cNvPr id="377858" name="Rectangle 2"/>
          <p:cNvSpPr>
            <a:spLocks noGrp="1" noRot="1" noChangeAspect="1" noChangeArrowheads="1" noTextEdit="1"/>
          </p:cNvSpPr>
          <p:nvPr>
            <p:ph type="sldImg"/>
          </p:nvPr>
        </p:nvSpPr>
        <p:spPr>
          <a:xfrm>
            <a:off x="890588" y="696913"/>
            <a:ext cx="5229225" cy="3486150"/>
          </a:xfrm>
          <a:ln/>
        </p:spPr>
      </p:sp>
      <p:sp>
        <p:nvSpPr>
          <p:cNvPr id="377859" name="Rectangle 3"/>
          <p:cNvSpPr>
            <a:spLocks noGrp="1" noChangeArrowheads="1"/>
          </p:cNvSpPr>
          <p:nvPr>
            <p:ph type="body" idx="1"/>
          </p:nvPr>
        </p:nvSpPr>
        <p:spPr>
          <a:xfrm>
            <a:off x="935038" y="4414838"/>
            <a:ext cx="5140325" cy="4184650"/>
          </a:xfrm>
        </p:spPr>
        <p:txBody>
          <a:bodyPr lIns="89346" tIns="44673" rIns="89346" bIns="44673"/>
          <a:lstStyle/>
          <a:p>
            <a:r>
              <a:rPr lang="en-US" altLang="en-US" dirty="0"/>
              <a:t>The previous slides and the underlying math leave us with a few rules of thumb when it comes to non-differential misclassification of dichotomous exposure.</a:t>
            </a:r>
          </a:p>
          <a:p>
            <a:endParaRPr lang="en-US" altLang="en-US" dirty="0"/>
          </a:p>
          <a:p>
            <a:r>
              <a:rPr lang="en-US" altLang="en-US" dirty="0"/>
              <a:t>We show here a source population where the true odds ratio is 3.0.  When sensitivity and specificity add up to more than 1 but less than 2 (such as 0.8</a:t>
            </a:r>
            <a:r>
              <a:rPr lang="en-US" altLang="en-US" baseline="0" dirty="0"/>
              <a:t> and 0.8)</a:t>
            </a:r>
            <a:r>
              <a:rPr lang="en-US" altLang="en-US" dirty="0"/>
              <a:t>, the rule of thumb is that you will tend</a:t>
            </a:r>
            <a:r>
              <a:rPr lang="en-US" altLang="en-US" baseline="0" dirty="0"/>
              <a:t> to </a:t>
            </a:r>
            <a:r>
              <a:rPr lang="en-US" altLang="en-US" dirty="0"/>
              <a:t>have an attenuated measure of association (i.e., attenuated toward the null).  This is the most common scenario for non-differential misclassification of exposure, and, thus, the rule of thumb is that most of the time non-differential misclassification will cause a bias tending towards the null.  When sensitivity and specificity add up to 1 exactly, you will see an apparent no effect (measure of association</a:t>
            </a:r>
            <a:r>
              <a:rPr lang="en-US" altLang="en-US" baseline="0" dirty="0"/>
              <a:t> </a:t>
            </a:r>
            <a:r>
              <a:rPr lang="en-US" altLang="en-US" dirty="0"/>
              <a:t>is 1).  When measurement is very poor and sensitivity and specificity add up to less than 1, then you will begin to see a reversal of effect.  Here an odds ratio of 0.82 means that the exposure is actually protective of the disease outcome.  Having sensitivity and specificity add up to less than 1 in quite an inaccurate measurement; it would be an unusual occurrence.</a:t>
            </a:r>
          </a:p>
          <a:p>
            <a:endParaRPr lang="en-US" altLang="en-US" dirty="0"/>
          </a:p>
          <a:p>
            <a:r>
              <a:rPr lang="en-US" altLang="en-US" dirty="0"/>
              <a:t>When sensitivity</a:t>
            </a:r>
            <a:r>
              <a:rPr lang="en-US" altLang="en-US" baseline="0" dirty="0"/>
              <a:t> and specificity are 0, you will see an OR of 1/true OR.   The most likely explanation of this is exposed and unexposed got mistakenly transposed, such as in a coding error.  </a:t>
            </a:r>
          </a:p>
          <a:p>
            <a:endParaRPr lang="en-US" altLang="en-US" baseline="0" dirty="0"/>
          </a:p>
          <a:p>
            <a:r>
              <a:rPr lang="en-US" altLang="en-US" baseline="0" dirty="0"/>
              <a:t>Importantly, no aspect of measurement bias can ever be compensated by increasing sample size.  Like selection bias and confounding, sample size has nothing to do with magnitude of measurement bias.  </a:t>
            </a:r>
          </a:p>
          <a:p>
            <a:endParaRPr lang="en-US" altLang="en-US" baseline="0" dirty="0"/>
          </a:p>
          <a:p>
            <a:r>
              <a:rPr lang="en-US" altLang="en-US" baseline="0" dirty="0"/>
              <a:t>This table is adapted from Rothman, Greenland, and Lash </a:t>
            </a:r>
            <a:r>
              <a:rPr lang="en-US" altLang="en-US" i="1" baseline="0" dirty="0"/>
              <a:t>Modern Epidemiology </a:t>
            </a:r>
            <a:r>
              <a:rPr lang="en-US" altLang="en-US" baseline="0" dirty="0"/>
              <a:t>3</a:t>
            </a:r>
            <a:r>
              <a:rPr lang="en-US" altLang="en-US" baseline="30000" dirty="0"/>
              <a:t>rd</a:t>
            </a:r>
            <a:r>
              <a:rPr lang="en-US" altLang="en-US" baseline="0" dirty="0"/>
              <a:t> edition.  </a:t>
            </a:r>
            <a:endParaRPr lang="en-US" altLang="en-US" dirty="0"/>
          </a:p>
        </p:txBody>
      </p:sp>
    </p:spTree>
    <p:extLst>
      <p:ext uri="{BB962C8B-B14F-4D97-AF65-F5344CB8AC3E}">
        <p14:creationId xmlns:p14="http://schemas.microsoft.com/office/powerpoint/2010/main" val="23969374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CD9986-0641-4843-9B8A-B7CD5453F742}" type="slidenum">
              <a:rPr lang="en-US" altLang="en-US"/>
              <a:pPr/>
              <a:t>31</a:t>
            </a:fld>
            <a:endParaRPr lang="en-US" altLang="en-US" dirty="0"/>
          </a:p>
        </p:txBody>
      </p:sp>
      <p:sp>
        <p:nvSpPr>
          <p:cNvPr id="413698" name="Rectangle 2"/>
          <p:cNvSpPr>
            <a:spLocks noGrp="1" noRot="1" noChangeAspect="1" noChangeArrowheads="1" noTextEdit="1"/>
          </p:cNvSpPr>
          <p:nvPr>
            <p:ph type="sldImg"/>
          </p:nvPr>
        </p:nvSpPr>
        <p:spPr>
          <a:ln/>
        </p:spPr>
      </p:sp>
      <p:sp>
        <p:nvSpPr>
          <p:cNvPr id="413699" name="Rectangle 3"/>
          <p:cNvSpPr>
            <a:spLocks noGrp="1" noChangeArrowheads="1"/>
          </p:cNvSpPr>
          <p:nvPr>
            <p:ph type="body" idx="1"/>
          </p:nvPr>
        </p:nvSpPr>
        <p:spPr/>
        <p:txBody>
          <a:bodyPr/>
          <a:lstStyle/>
          <a:p>
            <a:r>
              <a:rPr lang="en-US" altLang="en-US" dirty="0"/>
              <a:t>There are two important caveats and additions to the rules</a:t>
            </a:r>
            <a:r>
              <a:rPr lang="en-US" altLang="en-US" baseline="0" dirty="0"/>
              <a:t> of thumb on the prior slide.  The first is that for these rules to apply, the errors in the classification of exposure must be </a:t>
            </a:r>
            <a:r>
              <a:rPr lang="en-US" altLang="en-US" b="1" baseline="0" dirty="0"/>
              <a:t>independent</a:t>
            </a:r>
            <a:r>
              <a:rPr lang="en-US" altLang="en-US" baseline="0" dirty="0"/>
              <a:t> of measurement error in other variables.  We will discuss independence versus dependence of errors a bit later.  </a:t>
            </a:r>
          </a:p>
          <a:p>
            <a:endParaRPr lang="en-US" altLang="en-US" baseline="0" dirty="0"/>
          </a:p>
          <a:p>
            <a:r>
              <a:rPr lang="en-US" altLang="en-US" baseline="0" dirty="0"/>
              <a:t>The second is that </a:t>
            </a:r>
            <a:r>
              <a:rPr lang="en-US" altLang="en-US" b="1" baseline="0" dirty="0"/>
              <a:t>under the null hypothesis </a:t>
            </a:r>
            <a:r>
              <a:rPr lang="en-US" altLang="en-US" baseline="0" dirty="0"/>
              <a:t>(i.e., when there is truly no association; recall how we introduced “under the null” conditions when we discussed selection bias), then there </a:t>
            </a:r>
            <a:r>
              <a:rPr lang="en-US" altLang="en-US" b="1" baseline="0" dirty="0"/>
              <a:t>will be no bias from non-differential misclassification </a:t>
            </a:r>
            <a:r>
              <a:rPr lang="en-US" altLang="en-US" baseline="0" dirty="0"/>
              <a:t>of dichotomous exposure.  One cannot take a null association and create a non-null with non-differential misclassification of exposure.  Even with extreme error (say, sensitivity and specificity summing to less than 1.0), there will be no bias.   The practical relevance of this is that non-differential misclassification of exposure is never going to cause a spurious association when one truly does not exist.  Thus, when you observe an association in your data, it cannot be attributed to non-differential misclassification.  </a:t>
            </a:r>
            <a:endParaRPr lang="en-US" altLang="en-US" dirty="0"/>
          </a:p>
        </p:txBody>
      </p:sp>
    </p:spTree>
    <p:extLst>
      <p:ext uri="{BB962C8B-B14F-4D97-AF65-F5344CB8AC3E}">
        <p14:creationId xmlns:p14="http://schemas.microsoft.com/office/powerpoint/2010/main" val="26902903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D2BD860-8548-47F0-BD6E-76CFFDA1BC23}" type="slidenum">
              <a:rPr lang="en-US" altLang="en-US"/>
              <a:pPr/>
              <a:t>32</a:t>
            </a:fld>
            <a:endParaRPr lang="en-US" altLang="en-US" dirty="0"/>
          </a:p>
        </p:txBody>
      </p:sp>
      <p:sp>
        <p:nvSpPr>
          <p:cNvPr id="543746"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33CEA1EE-9A95-43B5-B081-88408E286E15}" type="slidenum">
              <a:rPr lang="en-US" altLang="en-US" sz="1200"/>
              <a:pPr algn="r"/>
              <a:t>32</a:t>
            </a:fld>
            <a:endParaRPr lang="en-US" altLang="en-US" sz="1200" dirty="0"/>
          </a:p>
        </p:txBody>
      </p:sp>
      <p:sp>
        <p:nvSpPr>
          <p:cNvPr id="543747" name="Rectangle 2"/>
          <p:cNvSpPr>
            <a:spLocks noGrp="1" noRot="1" noChangeAspect="1" noChangeArrowheads="1" noTextEdit="1"/>
          </p:cNvSpPr>
          <p:nvPr>
            <p:ph type="sldImg"/>
          </p:nvPr>
        </p:nvSpPr>
        <p:spPr>
          <a:xfrm>
            <a:off x="890588" y="696913"/>
            <a:ext cx="5229225" cy="3486150"/>
          </a:xfrm>
          <a:ln/>
        </p:spPr>
      </p:sp>
      <p:sp>
        <p:nvSpPr>
          <p:cNvPr id="543748" name="Rectangle 3"/>
          <p:cNvSpPr>
            <a:spLocks noGrp="1" noChangeArrowheads="1"/>
          </p:cNvSpPr>
          <p:nvPr>
            <p:ph type="body" idx="1"/>
          </p:nvPr>
        </p:nvSpPr>
        <p:spPr>
          <a:xfrm>
            <a:off x="935038" y="4414838"/>
            <a:ext cx="5140325" cy="4184650"/>
          </a:xfrm>
        </p:spPr>
        <p:txBody>
          <a:bodyPr lIns="93151" tIns="46576" rIns="93151" bIns="46576"/>
          <a:lstStyle/>
          <a:p>
            <a:r>
              <a:rPr lang="en-US" altLang="en-US" dirty="0"/>
              <a:t>When </a:t>
            </a:r>
            <a:r>
              <a:rPr lang="en-US" altLang="en-US" baseline="0" dirty="0"/>
              <a:t>we, as investigators, are aware of the imperfections in our measurements, we need to describe the manifestations of this, at least qualitatively, in our Discussion sections.  </a:t>
            </a:r>
          </a:p>
          <a:p>
            <a:endParaRPr lang="en-US" altLang="en-US" baseline="0" dirty="0"/>
          </a:p>
          <a:p>
            <a:r>
              <a:rPr lang="en-US" altLang="en-US" dirty="0"/>
              <a:t>Let</a:t>
            </a:r>
            <a:r>
              <a:rPr lang="en-US" altLang="en-US" baseline="0" dirty="0"/>
              <a:t> us</a:t>
            </a:r>
            <a:r>
              <a:rPr lang="en-US" altLang="en-US" dirty="0"/>
              <a:t> say</a:t>
            </a:r>
            <a:r>
              <a:rPr lang="en-US" altLang="en-US" baseline="0" dirty="0"/>
              <a:t> that we have calculated an observed non-null measure of association in our study sample of, for example, 3.0.  </a:t>
            </a:r>
            <a:r>
              <a:rPr lang="en-US" altLang="en-US" dirty="0"/>
              <a:t>What should we be saying in our Discussion</a:t>
            </a:r>
            <a:r>
              <a:rPr lang="en-US" altLang="en-US" baseline="0" dirty="0"/>
              <a:t> section about our observed measure of association if, for example, the sensitivity and specificity of our exposure measurements are known to be 80%?  We give you four options. </a:t>
            </a:r>
            <a:endParaRPr lang="en-US" altLang="en-US" dirty="0"/>
          </a:p>
        </p:txBody>
      </p:sp>
    </p:spTree>
    <p:extLst>
      <p:ext uri="{BB962C8B-B14F-4D97-AF65-F5344CB8AC3E}">
        <p14:creationId xmlns:p14="http://schemas.microsoft.com/office/powerpoint/2010/main" val="10915438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58C6346-DABF-42E8-889B-296695C5FC6D}" type="slidenum">
              <a:rPr lang="en-US" altLang="en-US"/>
              <a:pPr/>
              <a:t>33</a:t>
            </a:fld>
            <a:endParaRPr lang="en-US" altLang="en-US" dirty="0"/>
          </a:p>
        </p:txBody>
      </p:sp>
      <p:sp>
        <p:nvSpPr>
          <p:cNvPr id="545794"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B1A47820-B868-4544-8CC9-8EE93FD062A0}" type="slidenum">
              <a:rPr lang="en-US" altLang="en-US" sz="1200"/>
              <a:pPr algn="r"/>
              <a:t>33</a:t>
            </a:fld>
            <a:endParaRPr lang="en-US" altLang="en-US" sz="1200" dirty="0"/>
          </a:p>
        </p:txBody>
      </p:sp>
      <p:sp>
        <p:nvSpPr>
          <p:cNvPr id="545795" name="Rectangle 2"/>
          <p:cNvSpPr>
            <a:spLocks noGrp="1" noRot="1" noChangeAspect="1" noChangeArrowheads="1" noTextEdit="1"/>
          </p:cNvSpPr>
          <p:nvPr>
            <p:ph type="sldImg"/>
          </p:nvPr>
        </p:nvSpPr>
        <p:spPr>
          <a:xfrm>
            <a:off x="890588" y="696913"/>
            <a:ext cx="5229225" cy="3486150"/>
          </a:xfrm>
          <a:ln/>
        </p:spPr>
      </p:sp>
      <p:sp>
        <p:nvSpPr>
          <p:cNvPr id="545796" name="Rectangle 3"/>
          <p:cNvSpPr>
            <a:spLocks noGrp="1" noChangeArrowheads="1"/>
          </p:cNvSpPr>
          <p:nvPr>
            <p:ph type="body" idx="1"/>
          </p:nvPr>
        </p:nvSpPr>
        <p:spPr>
          <a:xfrm>
            <a:off x="935038" y="4414838"/>
            <a:ext cx="5140325" cy="4184650"/>
          </a:xfrm>
        </p:spPr>
        <p:txBody>
          <a:bodyPr lIns="93151" tIns="46576" rIns="93151" bIns="46576"/>
          <a:lstStyle/>
          <a:p>
            <a:r>
              <a:rPr lang="en-US" altLang="en-US" dirty="0"/>
              <a:t>Either B</a:t>
            </a:r>
            <a:r>
              <a:rPr lang="en-US" altLang="en-US" baseline="0" dirty="0"/>
              <a:t> or C is the correct answer.</a:t>
            </a:r>
            <a:endParaRPr lang="en-US" altLang="en-US" dirty="0"/>
          </a:p>
        </p:txBody>
      </p:sp>
    </p:spTree>
    <p:extLst>
      <p:ext uri="{BB962C8B-B14F-4D97-AF65-F5344CB8AC3E}">
        <p14:creationId xmlns:p14="http://schemas.microsoft.com/office/powerpoint/2010/main" val="16957312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mistake that some authors make is to say that because their exposure measurement has some non-differential misclassification their observed non-null measure of association </a:t>
            </a:r>
            <a:r>
              <a:rPr lang="en-US" u="sng" baseline="0" dirty="0"/>
              <a:t>must</a:t>
            </a:r>
            <a:r>
              <a:rPr lang="en-US" baseline="0" dirty="0"/>
              <a:t> be an underestimate of the truth.  In general, or on average, this is true, but it is not true for any individual study.  This is because for any individual study the measure of association includes both the influence of bias </a:t>
            </a:r>
            <a:r>
              <a:rPr lang="en-US" u="sng" baseline="0" dirty="0"/>
              <a:t>and</a:t>
            </a:r>
            <a:r>
              <a:rPr lang="en-US" baseline="0" dirty="0"/>
              <a:t> chance.  Thus, while bias may push the measure of association in one predictable direction, chance may push it in the other direction.  </a:t>
            </a:r>
          </a:p>
          <a:p>
            <a:endParaRPr lang="en-US" baseline="0" dirty="0"/>
          </a:p>
          <a:p>
            <a:r>
              <a:rPr lang="en-US" baseline="0" dirty="0"/>
              <a:t>What this means is that you cannot say:</a:t>
            </a:r>
          </a:p>
          <a:p>
            <a:r>
              <a:rPr lang="en-US" altLang="en-US" sz="1200" dirty="0"/>
              <a:t>“Because we had non-differential misclassification of exposure, our findings are an underestimate of the true measure of association.” </a:t>
            </a:r>
          </a:p>
          <a:p>
            <a:endParaRPr lang="en-US" sz="1200" dirty="0"/>
          </a:p>
          <a:p>
            <a:r>
              <a:rPr lang="en-US" sz="1200" dirty="0"/>
              <a:t>Instead, you need to concede the uncertainty and say:</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a:t>“Because misclassification of &lt;the exposure measurement&gt; was irrespective of outcome status, our findings tend to be (or, “on average are likely to be) an underestimate of the true association.”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a:t>This is why we used the words “tend to” bias towards the null in several places earlier in this session.</a:t>
            </a:r>
          </a:p>
          <a:p>
            <a:endParaRPr lang="en-US" sz="1200" dirty="0"/>
          </a:p>
          <a:p>
            <a:endParaRPr lang="en-US" dirty="0"/>
          </a:p>
        </p:txBody>
      </p:sp>
      <p:sp>
        <p:nvSpPr>
          <p:cNvPr id="4" name="Slide Number Placeholder 3"/>
          <p:cNvSpPr>
            <a:spLocks noGrp="1"/>
          </p:cNvSpPr>
          <p:nvPr>
            <p:ph type="sldNum" sz="quarter" idx="10"/>
          </p:nvPr>
        </p:nvSpPr>
        <p:spPr/>
        <p:txBody>
          <a:bodyPr/>
          <a:lstStyle/>
          <a:p>
            <a:fld id="{B55D3100-1868-4380-8AEF-D09CA4BFC245}" type="slidenum">
              <a:rPr lang="en-US" altLang="en-US" smtClean="0"/>
              <a:pPr/>
              <a:t>34</a:t>
            </a:fld>
            <a:endParaRPr lang="en-US" altLang="en-US" dirty="0"/>
          </a:p>
        </p:txBody>
      </p:sp>
    </p:spTree>
    <p:extLst>
      <p:ext uri="{BB962C8B-B14F-4D97-AF65-F5344CB8AC3E}">
        <p14:creationId xmlns:p14="http://schemas.microsoft.com/office/powerpoint/2010/main" val="8850851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1B80C0-28DB-4B64-89BD-7D3A1714A257}" type="slidenum">
              <a:rPr lang="en-US" altLang="en-US"/>
              <a:pPr/>
              <a:t>35</a:t>
            </a:fld>
            <a:endParaRPr lang="en-US" altLang="en-US" dirty="0"/>
          </a:p>
        </p:txBody>
      </p:sp>
      <p:sp>
        <p:nvSpPr>
          <p:cNvPr id="310274" name="Rectangle 2"/>
          <p:cNvSpPr>
            <a:spLocks noGrp="1" noRot="1" noChangeAspect="1" noChangeArrowheads="1" noTextEdit="1"/>
          </p:cNvSpPr>
          <p:nvPr>
            <p:ph type="sldImg"/>
          </p:nvPr>
        </p:nvSpPr>
        <p:spPr>
          <a:xfrm>
            <a:off x="890588" y="696913"/>
            <a:ext cx="5229225" cy="3486150"/>
          </a:xfrm>
          <a:ln/>
        </p:spPr>
      </p:sp>
      <p:sp>
        <p:nvSpPr>
          <p:cNvPr id="310275" name="Rectangle 3"/>
          <p:cNvSpPr>
            <a:spLocks noGrp="1" noChangeArrowheads="1"/>
          </p:cNvSpPr>
          <p:nvPr>
            <p:ph type="body" idx="1"/>
          </p:nvPr>
        </p:nvSpPr>
        <p:spPr>
          <a:xfrm>
            <a:off x="935038" y="4414838"/>
            <a:ext cx="5140325" cy="4184650"/>
          </a:xfrm>
        </p:spPr>
        <p:txBody>
          <a:bodyPr/>
          <a:lstStyle/>
          <a:p>
            <a:r>
              <a:rPr lang="en-US" altLang="en-US" dirty="0"/>
              <a:t>The same kind of reasoning applies when we look at </a:t>
            </a:r>
            <a:r>
              <a:rPr lang="en-US" altLang="en-US" b="1" dirty="0"/>
              <a:t>non-differential</a:t>
            </a:r>
            <a:r>
              <a:rPr lang="en-US" altLang="en-US" dirty="0"/>
              <a:t> </a:t>
            </a:r>
            <a:r>
              <a:rPr lang="en-US" altLang="en-US" b="1" dirty="0"/>
              <a:t>misclassification of outcome</a:t>
            </a:r>
            <a:r>
              <a:rPr lang="en-US" altLang="en-US" dirty="0"/>
              <a:t>.  Here is the schematic.</a:t>
            </a:r>
          </a:p>
          <a:p>
            <a:endParaRPr lang="en-US" altLang="en-US" dirty="0"/>
          </a:p>
          <a:p>
            <a:r>
              <a:rPr lang="en-US" altLang="en-US" dirty="0"/>
              <a:t>The arrows pointing to the right depict truly diseased persons misclassified as non-diseased </a:t>
            </a:r>
            <a:r>
              <a:rPr lang="en-US" altLang="en-US" b="0" dirty="0"/>
              <a:t>—</a:t>
            </a:r>
            <a:r>
              <a:rPr lang="en-US" altLang="en-US" dirty="0"/>
              <a:t> in other words problems with sensitivity.  The arrows pointing to the left depict truly non-diseased persons who are mistakenly misclassified as diseased — in other words, problems with specificity. </a:t>
            </a:r>
          </a:p>
          <a:p>
            <a:endParaRPr lang="en-US" altLang="en-US" dirty="0"/>
          </a:p>
          <a:p>
            <a:r>
              <a:rPr lang="en-US" altLang="en-US" dirty="0"/>
              <a:t>When the magnitude of misclassification of outcome is the same in the exposed and unexposed groups, i.e., unrelated to exposure, this is called non-differential misclassification of outcome.</a:t>
            </a:r>
          </a:p>
        </p:txBody>
      </p:sp>
    </p:spTree>
    <p:extLst>
      <p:ext uri="{BB962C8B-B14F-4D97-AF65-F5344CB8AC3E}">
        <p14:creationId xmlns:p14="http://schemas.microsoft.com/office/powerpoint/2010/main" val="6502197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D6C708-15E3-47C5-B731-BF1D941EB17B}" type="slidenum">
              <a:rPr lang="en-US" altLang="en-US"/>
              <a:pPr/>
              <a:t>36</a:t>
            </a:fld>
            <a:endParaRPr lang="en-US" altLang="en-US" dirty="0"/>
          </a:p>
        </p:txBody>
      </p:sp>
      <p:sp>
        <p:nvSpPr>
          <p:cNvPr id="382978" name="Rectangle 2"/>
          <p:cNvSpPr>
            <a:spLocks noGrp="1" noRot="1" noChangeAspect="1" noChangeArrowheads="1" noTextEdit="1"/>
          </p:cNvSpPr>
          <p:nvPr>
            <p:ph type="sldImg"/>
          </p:nvPr>
        </p:nvSpPr>
        <p:spPr>
          <a:ln/>
        </p:spPr>
      </p:sp>
      <p:sp>
        <p:nvSpPr>
          <p:cNvPr id="382979" name="Rectangle 3"/>
          <p:cNvSpPr>
            <a:spLocks noGrp="1" noChangeArrowheads="1"/>
          </p:cNvSpPr>
          <p:nvPr>
            <p:ph type="body" idx="1"/>
          </p:nvPr>
        </p:nvSpPr>
        <p:spPr/>
        <p:txBody>
          <a:bodyPr/>
          <a:lstStyle/>
          <a:p>
            <a:r>
              <a:rPr lang="en-US" altLang="en-US" dirty="0"/>
              <a:t>The mathematical</a:t>
            </a:r>
            <a:r>
              <a:rPr lang="en-US" altLang="en-US" baseline="0" dirty="0"/>
              <a:t> relationships between outcome sensitivity/specificity and degree of bias have been worked out just as is the case with exposure misclassification.  </a:t>
            </a:r>
            <a:r>
              <a:rPr lang="en-US" altLang="en-US" dirty="0"/>
              <a:t>Here is a graph looking at the effects of imperfect specificity and sensitivity in the measurement of outcome.  This is in the context of a cohort study.</a:t>
            </a:r>
            <a:r>
              <a:rPr lang="en-US" altLang="en-US" baseline="0" dirty="0"/>
              <a:t>  </a:t>
            </a:r>
            <a:r>
              <a:rPr lang="en-US" altLang="en-US" dirty="0"/>
              <a:t>Here, we assume that the true risk ratio is 2.0, and that the cumulative incidence of disease in the unexposed is 5%.  The curves show what happens when outcome specificity is changed from 100% to 50%, under 3 different assumptions of outcome sensitivity, 90%, 70%, and 50%. </a:t>
            </a:r>
          </a:p>
          <a:p>
            <a:endParaRPr lang="en-US" altLang="en-US" dirty="0"/>
          </a:p>
          <a:p>
            <a:r>
              <a:rPr lang="en-US" altLang="en-US" dirty="0"/>
              <a:t>Several findings are notable.</a:t>
            </a:r>
            <a:r>
              <a:rPr lang="en-US" altLang="en-US" baseline="0" dirty="0"/>
              <a:t>  First, f</a:t>
            </a:r>
            <a:r>
              <a:rPr lang="en-US" altLang="en-US" dirty="0"/>
              <a:t>or the most part, the result is,</a:t>
            </a:r>
            <a:r>
              <a:rPr lang="en-US" altLang="en-US" baseline="0" dirty="0"/>
              <a:t> again, bias towards the null.  Second, there is a substantial decline </a:t>
            </a:r>
            <a:r>
              <a:rPr lang="en-US" altLang="en-US" dirty="0"/>
              <a:t>in the observed risk ratio with only subtle changes in specificity.  Third, there is not that much dependence on sensitivity.  Note that in comparison to the graph where we looked at non-differential misclassification of exposure the three lines that vary sensitivity of outcome are closely bunched together.</a:t>
            </a:r>
          </a:p>
        </p:txBody>
      </p:sp>
    </p:spTree>
    <p:extLst>
      <p:ext uri="{BB962C8B-B14F-4D97-AF65-F5344CB8AC3E}">
        <p14:creationId xmlns:p14="http://schemas.microsoft.com/office/powerpoint/2010/main" val="16936261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FC5DA3-76BE-4046-82BD-D0CA6D6B9D53}" type="slidenum">
              <a:rPr lang="en-US" altLang="en-US"/>
              <a:pPr/>
              <a:t>37</a:t>
            </a:fld>
            <a:endParaRPr lang="en-US" altLang="en-US" dirty="0"/>
          </a:p>
        </p:txBody>
      </p:sp>
      <p:sp>
        <p:nvSpPr>
          <p:cNvPr id="409602" name="Rectangle 2"/>
          <p:cNvSpPr>
            <a:spLocks noGrp="1" noRot="1" noChangeAspect="1" noChangeArrowheads="1" noTextEdit="1"/>
          </p:cNvSpPr>
          <p:nvPr>
            <p:ph type="sldImg"/>
          </p:nvPr>
        </p:nvSpPr>
        <p:spPr>
          <a:ln/>
        </p:spPr>
      </p:sp>
      <p:sp>
        <p:nvSpPr>
          <p:cNvPr id="409603" name="Rectangle 3"/>
          <p:cNvSpPr>
            <a:spLocks noGrp="1" noChangeArrowheads="1"/>
          </p:cNvSpPr>
          <p:nvPr>
            <p:ph type="body" idx="1"/>
          </p:nvPr>
        </p:nvSpPr>
        <p:spPr/>
        <p:txBody>
          <a:bodyPr/>
          <a:lstStyle/>
          <a:p>
            <a:r>
              <a:rPr lang="en-US" altLang="en-US" dirty="0"/>
              <a:t>There is</a:t>
            </a:r>
            <a:r>
              <a:rPr lang="en-US" altLang="en-US" baseline="0" dirty="0"/>
              <a:t> also </a:t>
            </a:r>
            <a:r>
              <a:rPr lang="en-US" altLang="en-US" dirty="0"/>
              <a:t>an important dependence upon the underlying frequency of the outcome, in other words, the cumulative incidence of outcome in a cohort or the prevalence of</a:t>
            </a:r>
            <a:r>
              <a:rPr lang="en-US" altLang="en-US" baseline="0" dirty="0"/>
              <a:t> outcome in a cross-sectional study</a:t>
            </a:r>
            <a:r>
              <a:rPr lang="en-US" altLang="en-US" dirty="0"/>
              <a:t>.  In this plot, there are three scenarios in which the true risk ratio is 2.0.  In the bottom curve, the incidence of outcome in the exposed group is 0.05 and in the unexposed group 0.025.  Overall outcome incidence is doubled in each successive curve.  The sensitivity of the outcome measurement is held fixed at 90%, and the curves show you what happen as specificity falls.  You can see that when you are working with an outcome with a cumulative incidence of around 5% in the exposed, you begin to see a substantial decline in the risk ratio as specificity falls.  Just a 5% fall in specificity could leave you with an observed risk ratio of 1.2 — good luck in detecting that in</a:t>
            </a:r>
            <a:r>
              <a:rPr lang="en-US" altLang="en-US" baseline="0" dirty="0"/>
              <a:t> your research with conventional sample sizes</a:t>
            </a:r>
            <a:r>
              <a:rPr lang="en-US" altLang="en-US" dirty="0"/>
              <a:t>.  </a:t>
            </a:r>
          </a:p>
          <a:p>
            <a:endParaRPr lang="en-US" altLang="en-US" dirty="0"/>
          </a:p>
          <a:p>
            <a:r>
              <a:rPr lang="en-US" altLang="en-US" dirty="0"/>
              <a:t>This dependence upon outcome incidence when talking about misclassification of outcome is akin to the situation of misclassification of exposure where there is a dependence upon overall prevalence of exposure.  When there is a substantial imbalance between key cells, the effects of misclassification (in terms of bias) can become large.  </a:t>
            </a:r>
          </a:p>
          <a:p>
            <a:endParaRPr lang="en-US" altLang="en-US" dirty="0"/>
          </a:p>
        </p:txBody>
      </p:sp>
    </p:spTree>
    <p:extLst>
      <p:ext uri="{BB962C8B-B14F-4D97-AF65-F5344CB8AC3E}">
        <p14:creationId xmlns:p14="http://schemas.microsoft.com/office/powerpoint/2010/main" val="39896752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C0A13E-CA0C-465A-B7F0-59281C5911D6}" type="slidenum">
              <a:rPr lang="en-US" altLang="en-US"/>
              <a:pPr/>
              <a:t>38</a:t>
            </a:fld>
            <a:endParaRPr lang="en-US" altLang="en-US" dirty="0"/>
          </a:p>
        </p:txBody>
      </p:sp>
      <p:sp>
        <p:nvSpPr>
          <p:cNvPr id="346114" name="Rectangle 2"/>
          <p:cNvSpPr>
            <a:spLocks noGrp="1" noRot="1" noChangeAspect="1" noChangeArrowheads="1" noTextEdit="1"/>
          </p:cNvSpPr>
          <p:nvPr>
            <p:ph type="sldImg"/>
          </p:nvPr>
        </p:nvSpPr>
        <p:spPr>
          <a:ln/>
        </p:spPr>
      </p:sp>
      <p:sp>
        <p:nvSpPr>
          <p:cNvPr id="346115" name="Rectangle 3"/>
          <p:cNvSpPr>
            <a:spLocks noGrp="1" noChangeArrowheads="1"/>
          </p:cNvSpPr>
          <p:nvPr>
            <p:ph type="body" idx="1"/>
          </p:nvPr>
        </p:nvSpPr>
        <p:spPr/>
        <p:txBody>
          <a:bodyPr/>
          <a:lstStyle/>
          <a:p>
            <a:r>
              <a:rPr lang="en-US" altLang="en-US" dirty="0"/>
              <a:t>Thus far, we</a:t>
            </a:r>
            <a:r>
              <a:rPr lang="en-US" altLang="en-US" baseline="0" dirty="0"/>
              <a:t> ha</a:t>
            </a:r>
            <a:r>
              <a:rPr lang="en-US" altLang="en-US" dirty="0"/>
              <a:t>ve said that for both non-differential misclassification of exposure and outcome there is a predictable direction of the bias, for</a:t>
            </a:r>
            <a:r>
              <a:rPr lang="en-US" altLang="en-US" baseline="0" dirty="0"/>
              <a:t> the most part,</a:t>
            </a:r>
            <a:r>
              <a:rPr lang="en-US" altLang="en-US" dirty="0"/>
              <a:t> towards the null hypothesis.  By “the most part”, we</a:t>
            </a:r>
            <a:r>
              <a:rPr lang="en-US" altLang="en-US" baseline="0" dirty="0"/>
              <a:t> were</a:t>
            </a:r>
            <a:r>
              <a:rPr lang="en-US" altLang="en-US" dirty="0"/>
              <a:t> hiding that there is, however, one </a:t>
            </a:r>
            <a:r>
              <a:rPr lang="en-US" altLang="en-US" u="sng" dirty="0"/>
              <a:t>special situation</a:t>
            </a:r>
            <a:r>
              <a:rPr lang="en-US" altLang="en-US" u="none" dirty="0"/>
              <a:t> </a:t>
            </a:r>
            <a:r>
              <a:rPr lang="en-US" altLang="en-US" dirty="0"/>
              <a:t>to know about in a cohort, experimental</a:t>
            </a:r>
            <a:r>
              <a:rPr lang="en-US" altLang="en-US" baseline="0" dirty="0"/>
              <a:t> trial,</a:t>
            </a:r>
            <a:r>
              <a:rPr lang="en-US" altLang="en-US" dirty="0"/>
              <a:t> or cross-sectional study when it comes to misclassification of outcome in</a:t>
            </a:r>
            <a:r>
              <a:rPr lang="en-US" altLang="en-US" baseline="0" dirty="0"/>
              <a:t> which there is no ensuing bias</a:t>
            </a:r>
            <a:r>
              <a:rPr lang="en-US" altLang="en-US" dirty="0"/>
              <a:t>.</a:t>
            </a:r>
          </a:p>
          <a:p>
            <a:endParaRPr lang="en-US" altLang="en-US" dirty="0"/>
          </a:p>
          <a:p>
            <a:r>
              <a:rPr lang="en-US" altLang="en-US" dirty="0"/>
              <a:t>This special</a:t>
            </a:r>
            <a:r>
              <a:rPr lang="en-US" altLang="en-US" baseline="0" dirty="0"/>
              <a:t> situation is this:  </a:t>
            </a:r>
            <a:r>
              <a:rPr lang="en-US" altLang="en-US" dirty="0"/>
              <a:t>If specificity is 100%, then any degree of imperfect sensitivity in outcome measurement, if non-differential, will not have any impact on the risk ratio in a cohort study or the prevalence ratio in a cross-sectional study.</a:t>
            </a:r>
          </a:p>
          <a:p>
            <a:endParaRPr lang="en-US" altLang="en-US" dirty="0"/>
          </a:p>
          <a:p>
            <a:r>
              <a:rPr lang="en-US" altLang="en-US" dirty="0"/>
              <a:t>Here</a:t>
            </a:r>
            <a:r>
              <a:rPr lang="en-US" altLang="en-US" baseline="0" dirty="0"/>
              <a:t> is</a:t>
            </a:r>
            <a:r>
              <a:rPr lang="en-US" altLang="en-US" dirty="0"/>
              <a:t> an example.  In the true scenario, the risk or prevalence ratio is 2.0.  If specificity of the outcome measurement is 100% but there is only 70% sensitivity of the classification of the outcome, the risk (or prevalence) ratio is unaltered at 2.0.  This is because all that you have done is to decrease both the exposed/diseased</a:t>
            </a:r>
            <a:r>
              <a:rPr lang="en-US" altLang="en-US" baseline="0" dirty="0"/>
              <a:t> cell and unexposed/diseased cell </a:t>
            </a:r>
            <a:r>
              <a:rPr lang="en-US" altLang="en-US" dirty="0"/>
              <a:t>by the same percentage.  Therefore, the ratio between exposed and unexposed will not be affected.</a:t>
            </a:r>
          </a:p>
          <a:p>
            <a:endParaRPr lang="en-US" altLang="en-US" dirty="0"/>
          </a:p>
          <a:p>
            <a:r>
              <a:rPr lang="en-US" altLang="en-US" dirty="0"/>
              <a:t>However, the risk difference will be changed in the face of 100% specificity if</a:t>
            </a:r>
            <a:r>
              <a:rPr lang="en-US" altLang="en-US" baseline="0" dirty="0"/>
              <a:t> sensitivity is imperfect</a:t>
            </a:r>
            <a:r>
              <a:rPr lang="en-US" altLang="en-US" dirty="0"/>
              <a:t>, in fact, by a direct function</a:t>
            </a:r>
            <a:r>
              <a:rPr lang="en-US" altLang="en-US" baseline="0" dirty="0"/>
              <a:t> of </a:t>
            </a:r>
            <a:r>
              <a:rPr lang="en-US" altLang="en-US" dirty="0"/>
              <a:t>sensitivity.  The observed</a:t>
            </a:r>
            <a:r>
              <a:rPr lang="en-US" altLang="en-US" baseline="0" dirty="0"/>
              <a:t> risk difference is equal to the true risk difference times sensitivity. </a:t>
            </a:r>
            <a:r>
              <a:rPr lang="en-US" altLang="en-US" dirty="0"/>
              <a:t> In this example, the true risk difference is +0.1.</a:t>
            </a:r>
            <a:r>
              <a:rPr lang="en-US" altLang="en-US" baseline="0" dirty="0"/>
              <a:t>  If we multiply this by 0.7 we get +0.07, which is downwardly biased.   This mathematical relationship could be exploited after an analysis is complete.  If we knew the value of sensitivity and that specificity was 100%, we could take the observed risk difference and back calculate to the truth (sampling error and other error notwithstanding).  </a:t>
            </a:r>
            <a:endParaRPr lang="en-US" altLang="en-US" dirty="0"/>
          </a:p>
          <a:p>
            <a:endParaRPr lang="en-US" altLang="en-US" dirty="0"/>
          </a:p>
          <a:p>
            <a:r>
              <a:rPr lang="en-US" altLang="en-US" dirty="0"/>
              <a:t>Odds ratios and rate ratios remain biased even with 100% specificity, but the magnitude is very small when the cumulative incidence over the time period is low, say, less than 10% in all exposure groups. </a:t>
            </a:r>
          </a:p>
          <a:p>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The mathematical relationships between sensitivity</a:t>
            </a:r>
            <a:r>
              <a:rPr lang="en-US" sz="1200" kern="1200" baseline="0" dirty="0">
                <a:solidFill>
                  <a:schemeClr val="tx1"/>
                </a:solidFill>
                <a:effectLst/>
                <a:latin typeface="Times New Roman" pitchFamily="18" charset="0"/>
                <a:ea typeface="+mn-ea"/>
                <a:cs typeface="+mn-cs"/>
              </a:rPr>
              <a:t> and specificity in non-differential misclassification of outcome and the resultant bias are further explained in </a:t>
            </a:r>
            <a:r>
              <a:rPr lang="en-US" sz="1200" kern="1200" dirty="0">
                <a:solidFill>
                  <a:schemeClr val="tx1"/>
                </a:solidFill>
                <a:effectLst/>
                <a:latin typeface="Times New Roman" pitchFamily="18" charset="0"/>
                <a:ea typeface="+mn-ea"/>
                <a:cs typeface="+mn-cs"/>
              </a:rPr>
              <a:t>Rodgers and MacMahon </a:t>
            </a:r>
            <a:r>
              <a:rPr lang="en-US" sz="1200" i="1" kern="1200" dirty="0">
                <a:solidFill>
                  <a:schemeClr val="tx1"/>
                </a:solidFill>
                <a:effectLst/>
                <a:latin typeface="Times New Roman" pitchFamily="18" charset="0"/>
                <a:ea typeface="+mn-ea"/>
                <a:cs typeface="+mn-cs"/>
              </a:rPr>
              <a:t>Thrombosis and Haemostatis </a:t>
            </a:r>
            <a:r>
              <a:rPr lang="en-US" sz="1200" kern="1200" dirty="0">
                <a:solidFill>
                  <a:schemeClr val="tx1"/>
                </a:solidFill>
                <a:effectLst/>
                <a:latin typeface="Times New Roman" pitchFamily="18" charset="0"/>
                <a:ea typeface="+mn-ea"/>
                <a:cs typeface="+mn-cs"/>
              </a:rPr>
              <a:t>1995.</a:t>
            </a:r>
          </a:p>
          <a:p>
            <a:endParaRPr lang="en-US" altLang="en-US" dirty="0"/>
          </a:p>
        </p:txBody>
      </p:sp>
    </p:spTree>
    <p:extLst>
      <p:ext uri="{BB962C8B-B14F-4D97-AF65-F5344CB8AC3E}">
        <p14:creationId xmlns:p14="http://schemas.microsoft.com/office/powerpoint/2010/main" val="17012145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FFFA70-34A7-4B70-A583-E22A452D72D5}" type="slidenum">
              <a:rPr lang="en-US" altLang="en-US"/>
              <a:pPr/>
              <a:t>39</a:t>
            </a:fld>
            <a:endParaRPr lang="en-US" altLang="en-US" dirty="0"/>
          </a:p>
        </p:txBody>
      </p:sp>
      <p:sp>
        <p:nvSpPr>
          <p:cNvPr id="389122" name="Rectangle 2"/>
          <p:cNvSpPr>
            <a:spLocks noGrp="1" noRot="1" noChangeAspect="1" noChangeArrowheads="1" noTextEdit="1"/>
          </p:cNvSpPr>
          <p:nvPr>
            <p:ph type="sldImg"/>
          </p:nvPr>
        </p:nvSpPr>
        <p:spPr>
          <a:ln/>
        </p:spPr>
      </p:sp>
      <p:sp>
        <p:nvSpPr>
          <p:cNvPr id="389123" name="Rectangle 3"/>
          <p:cNvSpPr>
            <a:spLocks noGrp="1" noChangeArrowheads="1"/>
          </p:cNvSpPr>
          <p:nvPr>
            <p:ph type="body" idx="1"/>
          </p:nvPr>
        </p:nvSpPr>
        <p:spPr/>
        <p:txBody>
          <a:bodyPr/>
          <a:lstStyle/>
          <a:p>
            <a:r>
              <a:rPr lang="en-US" altLang="en-US" dirty="0"/>
              <a:t>Here is this special situation of 100% specificity and less than 100% sensitivity of outcome measurement.  We actually saw this a few slides ago.  When specificity is 100%, you will get an unbiased risk ratio (or prevalence ratio) regardless of the sensitivity of the outcome measurement.  Here, the true risk ratio is 2.0,</a:t>
            </a:r>
            <a:r>
              <a:rPr lang="en-US" altLang="en-US" baseline="0" dirty="0"/>
              <a:t> </a:t>
            </a:r>
            <a:r>
              <a:rPr lang="en-US" altLang="en-US" dirty="0"/>
              <a:t>and when specificity is 100% you can get an observed risk ratio of 2.0 regardless of the sensitivity or frequency of</a:t>
            </a:r>
            <a:r>
              <a:rPr lang="en-US" altLang="en-US" baseline="0" dirty="0"/>
              <a:t> the outcome</a:t>
            </a:r>
            <a:r>
              <a:rPr lang="en-US" altLang="en-US" dirty="0"/>
              <a:t>.  </a:t>
            </a:r>
          </a:p>
        </p:txBody>
      </p:sp>
    </p:spTree>
    <p:extLst>
      <p:ext uri="{BB962C8B-B14F-4D97-AF65-F5344CB8AC3E}">
        <p14:creationId xmlns:p14="http://schemas.microsoft.com/office/powerpoint/2010/main" val="579315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C625F-42DF-4C47-962C-848C5A051DFC}" type="slidenum">
              <a:rPr lang="en-US" altLang="en-US"/>
              <a:pPr/>
              <a:t>4</a:t>
            </a:fld>
            <a:endParaRPr lang="en-US" altLang="en-US" dirty="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dirty="0"/>
              <a:t>Measurement</a:t>
            </a:r>
            <a:r>
              <a:rPr lang="en-US" altLang="en-US" baseline="0" dirty="0"/>
              <a:t> bias is therefore the manifestation of measurement error.  Let us spend a moment giving a more refined description of measurement error compared to last week.  </a:t>
            </a:r>
          </a:p>
          <a:p>
            <a:endParaRPr lang="en-US" altLang="en-US" baseline="0" dirty="0"/>
          </a:p>
          <a:p>
            <a:r>
              <a:rPr lang="en-US" altLang="en-US" baseline="0" dirty="0"/>
              <a:t>Last week, we broke down measurement error into either random error or systematic error.  Random error means that the presence and direction of error is unpredictable.  Its presence is unrelated to the actual true value of what you are trying to measure, true values of other variables in the same participant, or whether the other variables in the analysis are measured in error.  Random error is truly random. </a:t>
            </a:r>
          </a:p>
          <a:p>
            <a:endParaRPr lang="en-US" altLang="en-US" baseline="0" dirty="0"/>
          </a:p>
          <a:p>
            <a:r>
              <a:rPr lang="en-US" altLang="en-US" baseline="0" dirty="0"/>
              <a:t>In contrast, with systematic error, the presence and direction of error is predictable, often related to the actual true values, and, importantly, may be related to two other processes.  (Note:  sometimes, the direction of the error is predictable but is not related to the actual true value of the entity under study.  An example is a measurement that is off target by some fixed amount and direction, say +10 units.   In contrast, error that is proportional to the underlying value of the entity is related to the actual value.)  Regarding the two other processes, the first question is whether error is related to true values of other variables in the analysis.  If not, we call the error “non-differential”, but, if yes, we refer to the error as “differential” (differential with respect to the other variable).  The second process concerns whether error in the variable is related to whether other variables in the same participant are measured in error.  If no, we call this “independent”.  If yes, we call this “non-independent” or “dependent” error.  We will be giving examples of these scenarios throughout this session.   </a:t>
            </a:r>
            <a:endParaRPr lang="en-US" altLang="en-US" dirty="0"/>
          </a:p>
        </p:txBody>
      </p:sp>
    </p:spTree>
    <p:extLst>
      <p:ext uri="{BB962C8B-B14F-4D97-AF65-F5344CB8AC3E}">
        <p14:creationId xmlns:p14="http://schemas.microsoft.com/office/powerpoint/2010/main" val="30670306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852AEE-B082-4ECE-871E-F7894F4EAA44}" type="slidenum">
              <a:rPr lang="en-US" altLang="en-US"/>
              <a:pPr/>
              <a:t>40</a:t>
            </a:fld>
            <a:endParaRPr lang="en-US" altLang="en-US" dirty="0"/>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r>
              <a:rPr lang="en-US" altLang="en-US" dirty="0"/>
              <a:t>This fact about how 100% specificity in the outcome measurement can preserve unbiased risk ratios even in the face of less than perfect sensitivity is worth knowing when you are considering which outcomes to use or where to make cutoffs for certain outcome variables that are measured in their most raw form with a continuous variable.  Choosing the most specific cutoff, the cutoff associated with 100% specificity, will lead to least biased ratio measures of effect.  We show an ROC curve to remind you that when you have a binary test for outcome which is derived from a nature continuous variable, say an antibody test for an infectious disease, you have many choices in terms of where you can make your cutoff for positivity vs negativity.  </a:t>
            </a:r>
          </a:p>
          <a:p>
            <a:endParaRPr lang="en-US" altLang="en-US" dirty="0"/>
          </a:p>
          <a:p>
            <a:r>
              <a:rPr lang="en-US" altLang="en-US" dirty="0"/>
              <a:t>Some laboratory fields instinctively will choose</a:t>
            </a:r>
            <a:r>
              <a:rPr lang="en-US" altLang="en-US" baseline="0" dirty="0"/>
              <a:t> the 100% specificity mark as the cut-off out in deference to the field-engrained drive to never “overcall” a condition when the goal is individual-level diagnosis.  The logic we describe here regarding how such 100% specificity cutoffs can lead to unbiased ratio measures of association is another justification to this time-honored approach but one that is motivated by group-level analytic research objectives.  </a:t>
            </a:r>
            <a:endParaRPr lang="en-US" altLang="en-US" dirty="0"/>
          </a:p>
        </p:txBody>
      </p:sp>
    </p:spTree>
    <p:extLst>
      <p:ext uri="{BB962C8B-B14F-4D97-AF65-F5344CB8AC3E}">
        <p14:creationId xmlns:p14="http://schemas.microsoft.com/office/powerpoint/2010/main" val="41677055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97834DC-842E-468D-A796-22AF87DCA602}" type="slidenum">
              <a:rPr lang="en-US" altLang="en-US"/>
              <a:pPr/>
              <a:t>41</a:t>
            </a:fld>
            <a:endParaRPr lang="en-US" altLang="en-US" dirty="0"/>
          </a:p>
        </p:txBody>
      </p:sp>
      <p:sp>
        <p:nvSpPr>
          <p:cNvPr id="551938"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4796B3E8-AAAA-46AB-AF93-9B035D887706}" type="slidenum">
              <a:rPr lang="en-US" altLang="en-US" sz="1200"/>
              <a:pPr algn="r"/>
              <a:t>41</a:t>
            </a:fld>
            <a:endParaRPr lang="en-US" altLang="en-US" sz="1200" dirty="0"/>
          </a:p>
        </p:txBody>
      </p:sp>
      <p:sp>
        <p:nvSpPr>
          <p:cNvPr id="551939" name="Rectangle 2"/>
          <p:cNvSpPr>
            <a:spLocks noGrp="1" noRot="1" noChangeAspect="1" noChangeArrowheads="1" noTextEdit="1"/>
          </p:cNvSpPr>
          <p:nvPr>
            <p:ph type="sldImg"/>
          </p:nvPr>
        </p:nvSpPr>
        <p:spPr>
          <a:xfrm>
            <a:off x="890588" y="696913"/>
            <a:ext cx="5229225" cy="3486150"/>
          </a:xfrm>
          <a:ln/>
        </p:spPr>
      </p:sp>
      <p:sp>
        <p:nvSpPr>
          <p:cNvPr id="551940" name="Rectangle 3"/>
          <p:cNvSpPr>
            <a:spLocks noGrp="1" noChangeArrowheads="1"/>
          </p:cNvSpPr>
          <p:nvPr>
            <p:ph type="body" idx="1"/>
          </p:nvPr>
        </p:nvSpPr>
        <p:spPr>
          <a:xfrm>
            <a:off x="935038" y="4414838"/>
            <a:ext cx="5140325" cy="4184650"/>
          </a:xfrm>
        </p:spPr>
        <p:txBody>
          <a:bodyPr lIns="93151" tIns="46576" rIns="93151" bIns="46576"/>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Let</a:t>
            </a:r>
            <a:r>
              <a:rPr lang="en-US" altLang="en-US" baseline="0" dirty="0"/>
              <a:t> us</a:t>
            </a:r>
            <a:r>
              <a:rPr lang="en-US" altLang="en-US" dirty="0"/>
              <a:t> look at an</a:t>
            </a:r>
            <a:r>
              <a:rPr lang="en-US" altLang="en-US" baseline="0" dirty="0"/>
              <a:t> example of this phenomenon</a:t>
            </a:r>
            <a:r>
              <a:rPr lang="en-US" altLang="en-US" dirty="0"/>
              <a:t>.  In this study,</a:t>
            </a:r>
            <a:r>
              <a:rPr lang="en-US" altLang="en-US" baseline="0" dirty="0"/>
              <a:t> the </a:t>
            </a:r>
            <a:r>
              <a:rPr lang="en-US" altLang="en-US" dirty="0"/>
              <a:t>investigators sought to look at the efficacy of a vaccine for the</a:t>
            </a:r>
            <a:r>
              <a:rPr lang="en-US" altLang="en-US" baseline="0" dirty="0"/>
              <a:t> disease </a:t>
            </a:r>
            <a:r>
              <a:rPr lang="en-US" altLang="en-US" dirty="0"/>
              <a:t>pertussis, which is also known as whooping cough, in adults.  </a:t>
            </a:r>
            <a:r>
              <a:rPr lang="en-US" altLang="en-US" sz="1200" dirty="0"/>
              <a:t>Pertussis is characterized by an unrelenting cough.  As many of you know, we get vaccinated against for</a:t>
            </a:r>
            <a:r>
              <a:rPr lang="en-US" altLang="en-US" sz="1200" baseline="0" dirty="0"/>
              <a:t> pertussis</a:t>
            </a:r>
            <a:r>
              <a:rPr lang="en-US" altLang="en-US" sz="1200" dirty="0"/>
              <a:t> as children, but this immunity is known to wane</a:t>
            </a:r>
            <a:r>
              <a:rPr lang="en-US" altLang="en-US" sz="1200" baseline="0" dirty="0"/>
              <a:t> as we get older.</a:t>
            </a:r>
            <a:r>
              <a:rPr lang="en-US" altLang="en-US" sz="1200" dirty="0"/>
              <a:t>  The question is whether vaccination in adults is efficacious.   This study randomly assigned pertussis vaccine or a non-pertussis comparator</a:t>
            </a:r>
            <a:r>
              <a:rPr lang="en-US" altLang="en-US" sz="1200" baseline="0" dirty="0"/>
              <a:t> </a:t>
            </a:r>
            <a:r>
              <a:rPr lang="en-US" altLang="en-US" sz="1200" dirty="0"/>
              <a:t>vaccine (in this case, hepatitis A vaccine was used) to over 2600 adults and adolescents who were subsequently followed for nearly 5000 person-years.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What should you choose as your primary outcome variable?</a:t>
            </a:r>
            <a:r>
              <a:rPr lang="en-US" altLang="en-US" baseline="0" dirty="0"/>
              <a:t>  Choosing the primary outcome in trials is often a major challenge, one that needs very careful consideration.  Many times it is important to measure more than one outcome.  We give you four options.</a:t>
            </a:r>
            <a:endParaRPr lang="en-US" altLang="en-US" dirty="0"/>
          </a:p>
        </p:txBody>
      </p:sp>
    </p:spTree>
    <p:extLst>
      <p:ext uri="{BB962C8B-B14F-4D97-AF65-F5344CB8AC3E}">
        <p14:creationId xmlns:p14="http://schemas.microsoft.com/office/powerpoint/2010/main" val="16512734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4210CF3-9638-49FC-8DFC-30CAE27116FC}" type="slidenum">
              <a:rPr lang="en-US" altLang="en-US"/>
              <a:pPr/>
              <a:t>42</a:t>
            </a:fld>
            <a:endParaRPr lang="en-US" altLang="en-US" dirty="0"/>
          </a:p>
        </p:txBody>
      </p:sp>
      <p:sp>
        <p:nvSpPr>
          <p:cNvPr id="556034"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C3E733AF-D40E-4C92-95E3-1A5C828CD75F}" type="slidenum">
              <a:rPr lang="en-US" altLang="en-US" sz="1200"/>
              <a:pPr algn="r"/>
              <a:t>42</a:t>
            </a:fld>
            <a:endParaRPr lang="en-US" altLang="en-US" sz="1200" dirty="0"/>
          </a:p>
        </p:txBody>
      </p:sp>
      <p:sp>
        <p:nvSpPr>
          <p:cNvPr id="556035" name="Rectangle 2"/>
          <p:cNvSpPr>
            <a:spLocks noGrp="1" noRot="1" noChangeAspect="1" noChangeArrowheads="1" noTextEdit="1"/>
          </p:cNvSpPr>
          <p:nvPr>
            <p:ph type="sldImg"/>
          </p:nvPr>
        </p:nvSpPr>
        <p:spPr>
          <a:xfrm>
            <a:off x="890588" y="696913"/>
            <a:ext cx="5229225" cy="3486150"/>
          </a:xfrm>
          <a:ln/>
        </p:spPr>
      </p:sp>
      <p:sp>
        <p:nvSpPr>
          <p:cNvPr id="556036" name="Rectangle 3"/>
          <p:cNvSpPr>
            <a:spLocks noGrp="1" noChangeArrowheads="1"/>
          </p:cNvSpPr>
          <p:nvPr>
            <p:ph type="body" idx="1"/>
          </p:nvPr>
        </p:nvSpPr>
        <p:spPr>
          <a:xfrm>
            <a:off x="935038" y="4414838"/>
            <a:ext cx="5140325" cy="4184650"/>
          </a:xfrm>
        </p:spPr>
        <p:txBody>
          <a:bodyPr lIns="93151" tIns="46576" rIns="93151" bIns="46576"/>
          <a:lstStyle/>
          <a:p>
            <a:r>
              <a:rPr lang="en-US" altLang="en-US" dirty="0"/>
              <a:t>Answer:  When in doubt, choose</a:t>
            </a:r>
            <a:r>
              <a:rPr lang="en-US" altLang="en-US" baseline="0" dirty="0"/>
              <a:t> the most specific measurement for the desired construct, especially when it is feasible to assemble a study sample size large enough to yield enough outcomes to have sufficient power.  In this example, the most specific and clinically relevant outcome is a prolonged c</a:t>
            </a:r>
            <a:r>
              <a:rPr lang="en-US" altLang="en-US" dirty="0"/>
              <a:t>ough plus the microbiologic diagnosis of pertussis.</a:t>
            </a:r>
            <a:r>
              <a:rPr lang="en-US" altLang="en-US" baseline="0" dirty="0"/>
              <a:t>  In comparison, all of the other outcomes are less specific for the diagnosis of the disease pertussis.  Five days of cough or an abnormal chest x-ray are certainly not specific for pertussis.  A microbiologic diagnosis of pertussis, say by PCR, is specific for carriage of the microorganism, but is not specific for disease pertussis.  Thus, requiring a symptom (5 or more days of cough) plus specific identification of the microorganism is the most specific definition of the disease.  </a:t>
            </a:r>
            <a:endParaRPr lang="en-US" altLang="en-US" dirty="0"/>
          </a:p>
        </p:txBody>
      </p:sp>
    </p:spTree>
    <p:extLst>
      <p:ext uri="{BB962C8B-B14F-4D97-AF65-F5344CB8AC3E}">
        <p14:creationId xmlns:p14="http://schemas.microsoft.com/office/powerpoint/2010/main" val="711993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02D64B-46DA-498F-9385-1073A27DEB39}" type="slidenum">
              <a:rPr lang="en-US" altLang="en-US"/>
              <a:pPr/>
              <a:t>43</a:t>
            </a:fld>
            <a:endParaRPr lang="en-US" altLang="en-US" dirty="0"/>
          </a:p>
        </p:txBody>
      </p:sp>
      <p:sp>
        <p:nvSpPr>
          <p:cNvPr id="441346" name="Rectangle 2"/>
          <p:cNvSpPr>
            <a:spLocks noGrp="1" noRot="1" noChangeAspect="1" noChangeArrowheads="1" noTextEdit="1"/>
          </p:cNvSpPr>
          <p:nvPr>
            <p:ph type="sldImg"/>
          </p:nvPr>
        </p:nvSpPr>
        <p:spPr>
          <a:ln/>
        </p:spPr>
      </p:sp>
      <p:sp>
        <p:nvSpPr>
          <p:cNvPr id="441347" name="Rectangle 3"/>
          <p:cNvSpPr>
            <a:spLocks noGrp="1" noChangeArrowheads="1"/>
          </p:cNvSpPr>
          <p:nvPr>
            <p:ph type="body" idx="1"/>
          </p:nvPr>
        </p:nvSpPr>
        <p:spPr/>
        <p:txBody>
          <a:bodyPr/>
          <a:lstStyle/>
          <a:p>
            <a:pPr>
              <a:lnSpc>
                <a:spcPct val="90000"/>
              </a:lnSpc>
            </a:pPr>
            <a:r>
              <a:rPr lang="en-US" altLang="en-US" sz="1000" dirty="0"/>
              <a:t>One of the outcomes assessed was clinical disease defined as cough of 5 or more days of duration.  With this outcome, there were a whopping 2672 events.  Plenty of statistical power with this, right?  Despite ample</a:t>
            </a:r>
            <a:r>
              <a:rPr lang="en-US" altLang="en-US" sz="1000" baseline="0" dirty="0"/>
              <a:t> statistical </a:t>
            </a:r>
            <a:r>
              <a:rPr lang="en-US" altLang="en-US" sz="1000" dirty="0"/>
              <a:t>power, there was no significant difference between the two randomization groups.  (Note: the original article does not give the numeric measure of association, perhaps indicating that it was not even close to be clinically significant.)</a:t>
            </a:r>
          </a:p>
          <a:p>
            <a:pPr>
              <a:lnSpc>
                <a:spcPct val="90000"/>
              </a:lnSpc>
            </a:pPr>
            <a:endParaRPr lang="en-US" altLang="en-US" sz="1000" dirty="0"/>
          </a:p>
          <a:p>
            <a:pPr>
              <a:lnSpc>
                <a:spcPct val="90000"/>
              </a:lnSpc>
            </a:pPr>
            <a:r>
              <a:rPr lang="en-US" altLang="en-US" sz="1000" dirty="0"/>
              <a:t>When the authors looked at a different outcome, cough plus microbiologic confirmation of pertussis, there were only 10 total events.  However, virtually all of these were in the non-pertussis vaccine group, resulting in a rate ratio of 0.08, in other words 92% vaccine efficacy.</a:t>
            </a:r>
          </a:p>
          <a:p>
            <a:pPr>
              <a:lnSpc>
                <a:spcPct val="90000"/>
              </a:lnSpc>
            </a:pPr>
            <a:endParaRPr lang="en-US" altLang="en-US" sz="1000" dirty="0"/>
          </a:p>
          <a:p>
            <a:pPr>
              <a:lnSpc>
                <a:spcPct val="90000"/>
              </a:lnSpc>
            </a:pPr>
            <a:r>
              <a:rPr lang="en-US" altLang="en-US" sz="1000" dirty="0"/>
              <a:t>What happened here?  Cough alone is a very non-specific way to capture pertussis.  Other infections can cause cough; cough is not unique to whooping cough.  When the authors tightened up the specificity of their outcome measurement to 100% specificity, they were able to show the true efficacy of the vaccine.  If they had not done this and had used cough</a:t>
            </a:r>
            <a:r>
              <a:rPr lang="en-US" altLang="en-US" sz="1000" baseline="0" dirty="0"/>
              <a:t> alone</a:t>
            </a:r>
            <a:r>
              <a:rPr lang="en-US" altLang="en-US" sz="1000" dirty="0"/>
              <a:t>, the vaccine would have been discarded as non-useful in adults.  Might they have missed some true clinical</a:t>
            </a:r>
            <a:r>
              <a:rPr lang="en-US" altLang="en-US" sz="1000" baseline="0" dirty="0"/>
              <a:t> </a:t>
            </a:r>
            <a:r>
              <a:rPr lang="en-US" altLang="en-US" sz="1000" dirty="0"/>
              <a:t>pertussis events because their measurement tool lacked sensitivity?  They probably did but it did not matter.  With full specificity of the outcome measurement, they were able to nearly preclude bias due to outcome misclassification</a:t>
            </a:r>
            <a:r>
              <a:rPr lang="en-US" altLang="en-US" sz="1000" baseline="0" dirty="0"/>
              <a:t> and get an answer that showed substantial vaccine efficacy.  </a:t>
            </a:r>
          </a:p>
          <a:p>
            <a:pPr>
              <a:lnSpc>
                <a:spcPct val="90000"/>
              </a:lnSpc>
            </a:pPr>
            <a:endParaRPr lang="en-US" altLang="en-US" sz="1000" baseline="0" dirty="0"/>
          </a:p>
          <a:p>
            <a:pPr>
              <a:lnSpc>
                <a:spcPct val="90000"/>
              </a:lnSpc>
            </a:pPr>
            <a:r>
              <a:rPr lang="en-US" altLang="en-US" sz="1000" baseline="0" dirty="0"/>
              <a:t>Note that the rate ratio they estimated is not pristinely unbiased in that only risk ratios can claim this in the face of 100% specificity.  However, with the rare outcome, their rate ratio suffers from only a very small bias towards the null. </a:t>
            </a:r>
            <a:r>
              <a:rPr lang="en-US" altLang="en-US" sz="1000" dirty="0"/>
              <a:t>  </a:t>
            </a:r>
          </a:p>
        </p:txBody>
      </p:sp>
    </p:spTree>
    <p:extLst>
      <p:ext uri="{BB962C8B-B14F-4D97-AF65-F5344CB8AC3E}">
        <p14:creationId xmlns:p14="http://schemas.microsoft.com/office/powerpoint/2010/main" val="16203425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CD9986-0641-4843-9B8A-B7CD5453F742}" type="slidenum">
              <a:rPr lang="en-US" altLang="en-US"/>
              <a:pPr/>
              <a:t>44</a:t>
            </a:fld>
            <a:endParaRPr lang="en-US" altLang="en-US" dirty="0"/>
          </a:p>
        </p:txBody>
      </p:sp>
      <p:sp>
        <p:nvSpPr>
          <p:cNvPr id="413698" name="Rectangle 2"/>
          <p:cNvSpPr>
            <a:spLocks noGrp="1" noRot="1" noChangeAspect="1" noChangeArrowheads="1" noTextEdit="1"/>
          </p:cNvSpPr>
          <p:nvPr>
            <p:ph type="sldImg"/>
          </p:nvPr>
        </p:nvSpPr>
        <p:spPr>
          <a:ln/>
        </p:spPr>
      </p:sp>
      <p:sp>
        <p:nvSpPr>
          <p:cNvPr id="413699" name="Rectangle 3"/>
          <p:cNvSpPr>
            <a:spLocks noGrp="1" noChangeArrowheads="1"/>
          </p:cNvSpPr>
          <p:nvPr>
            <p:ph type="body" idx="1"/>
          </p:nvPr>
        </p:nvSpPr>
        <p:spPr/>
        <p:txBody>
          <a:bodyPr/>
          <a:lstStyle/>
          <a:p>
            <a:r>
              <a:rPr lang="en-US" altLang="en-US" dirty="0"/>
              <a:t>Let</a:t>
            </a:r>
            <a:r>
              <a:rPr lang="en-US" altLang="en-US" baseline="0" dirty="0"/>
              <a:t> u</a:t>
            </a:r>
            <a:r>
              <a:rPr lang="en-US" altLang="en-US" dirty="0"/>
              <a:t>s conclude our discussion of non-differential misclassification by considering how common it must be and what are the manifestations</a:t>
            </a:r>
            <a:r>
              <a:rPr lang="en-US" altLang="en-US" baseline="0" dirty="0"/>
              <a:t> of this</a:t>
            </a:r>
            <a:r>
              <a:rPr lang="en-US" altLang="en-US" dirty="0"/>
              <a:t>.  In other words, whenever you measure something with less than 100% sensitivity and 100% specificity, you tend to get biased measures of association towards the null.  (There is just one exception</a:t>
            </a:r>
            <a:r>
              <a:rPr lang="en-US" altLang="en-US" baseline="0" dirty="0"/>
              <a:t> that we mentioned, when specificity of outcome is 100%).  </a:t>
            </a:r>
            <a:r>
              <a:rPr lang="en-US" altLang="en-US" dirty="0"/>
              <a:t> The bias will always be towards 1.0 (no effect) unless the sensitivity and specificity are atrocious in which case you will begin to reverse direction (see</a:t>
            </a:r>
            <a:r>
              <a:rPr lang="en-US" altLang="en-US" baseline="0" dirty="0"/>
              <a:t> “Rules of Thumb” a few slides ago)</a:t>
            </a:r>
            <a:r>
              <a:rPr lang="en-US" altLang="en-US" dirty="0"/>
              <a:t>.  Because this bias is typically towards the null, it has been called a “conservative” bias</a:t>
            </a:r>
            <a:r>
              <a:rPr lang="en-US" altLang="en-US" baseline="0" dirty="0"/>
              <a:t> and, generally, it is not considered harmful by many researchers.</a:t>
            </a:r>
            <a:r>
              <a:rPr lang="en-US" altLang="en-US" dirty="0"/>
              <a:t>  </a:t>
            </a:r>
          </a:p>
          <a:p>
            <a:endParaRPr lang="en-US" altLang="en-US" dirty="0"/>
          </a:p>
          <a:p>
            <a:r>
              <a:rPr lang="en-US" altLang="en-US" dirty="0"/>
              <a:t>But what does conservative mean?  After all, the goal in our work is to get the truth.</a:t>
            </a:r>
            <a:r>
              <a:rPr lang="en-US" altLang="en-US" baseline="0" dirty="0"/>
              <a:t>  We do not want a deviation from truth.   Recall Bias of Priene. </a:t>
            </a:r>
            <a:r>
              <a:rPr lang="en-US" altLang="en-US" dirty="0"/>
              <a:t> Consider how much underestimation of effects must be occurring in research.</a:t>
            </a:r>
            <a:r>
              <a:rPr lang="en-US" altLang="en-US" baseline="0" dirty="0"/>
              <a:t>  </a:t>
            </a:r>
            <a:r>
              <a:rPr lang="en-US" altLang="en-US" dirty="0"/>
              <a:t>Or, how many presumed</a:t>
            </a:r>
            <a:r>
              <a:rPr lang="en-US" altLang="en-US" baseline="0" dirty="0"/>
              <a:t> </a:t>
            </a:r>
            <a:r>
              <a:rPr lang="en-US" altLang="en-US" dirty="0"/>
              <a:t>“negative” studies are truly “positive”?  How much does non-differential misclassification add to the confusion in given fields where some studies have positive results and others are negative?</a:t>
            </a:r>
          </a:p>
          <a:p>
            <a:endParaRPr lang="en-US" altLang="en-US" dirty="0"/>
          </a:p>
          <a:p>
            <a:r>
              <a:rPr lang="en-US" altLang="en-US" dirty="0"/>
              <a:t>We also saw in our discussions about</a:t>
            </a:r>
            <a:r>
              <a:rPr lang="en-US" altLang="en-US" baseline="0" dirty="0"/>
              <a:t> measures of attribution about how it is important to estimate accurate measures of association as inputs into the attribution equations.  The difference between a risk ratio of 2 and a risk ratio of 4, when used in the context of measures of attribution, can be sizeable.  Hence, estimating the correct magnitude of association matters when estimating measures of disease attribution. </a:t>
            </a:r>
            <a:endParaRPr lang="en-US" altLang="en-US" dirty="0"/>
          </a:p>
        </p:txBody>
      </p:sp>
    </p:spTree>
    <p:extLst>
      <p:ext uri="{BB962C8B-B14F-4D97-AF65-F5344CB8AC3E}">
        <p14:creationId xmlns:p14="http://schemas.microsoft.com/office/powerpoint/2010/main" val="26902903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C625F-42DF-4C47-962C-848C5A051DFC}" type="slidenum">
              <a:rPr lang="en-US" altLang="en-US"/>
              <a:pPr/>
              <a:t>45</a:t>
            </a:fld>
            <a:endParaRPr lang="en-US" altLang="en-US" dirty="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dirty="0"/>
              <a:t>Let</a:t>
            </a:r>
            <a:r>
              <a:rPr lang="en-US" altLang="en-US" baseline="0" dirty="0"/>
              <a:t> u</a:t>
            </a:r>
            <a:r>
              <a:rPr lang="en-US" altLang="en-US" dirty="0"/>
              <a:t>s regroup</a:t>
            </a:r>
            <a:r>
              <a:rPr lang="en-US" altLang="en-US" baseline="0" dirty="0"/>
              <a:t> to see where we are.  We have talked about </a:t>
            </a:r>
            <a:r>
              <a:rPr lang="en-US" altLang="en-US" b="1" baseline="0" dirty="0"/>
              <a:t>non-differential </a:t>
            </a:r>
            <a:r>
              <a:rPr lang="en-US" altLang="en-US" baseline="0" dirty="0"/>
              <a:t>misclassification of dichotomous exposure and outcome variables.  </a:t>
            </a:r>
          </a:p>
          <a:p>
            <a:endParaRPr lang="en-US" altLang="en-US" baseline="0" dirty="0"/>
          </a:p>
          <a:p>
            <a:r>
              <a:rPr lang="en-US" altLang="en-US" baseline="0" dirty="0"/>
              <a:t>Now, let us talk about </a:t>
            </a:r>
            <a:r>
              <a:rPr lang="en-US" altLang="en-US" b="1" baseline="0" dirty="0"/>
              <a:t>differential</a:t>
            </a:r>
            <a:r>
              <a:rPr lang="en-US" altLang="en-US" baseline="0" dirty="0"/>
              <a:t> misclassification of exposure and outcome variables.</a:t>
            </a:r>
            <a:endParaRPr lang="en-US" altLang="en-US" dirty="0"/>
          </a:p>
        </p:txBody>
      </p:sp>
    </p:spTree>
    <p:extLst>
      <p:ext uri="{BB962C8B-B14F-4D97-AF65-F5344CB8AC3E}">
        <p14:creationId xmlns:p14="http://schemas.microsoft.com/office/powerpoint/2010/main" val="25043589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624D8A-ADFF-4543-B3C5-849752B97D50}" type="slidenum">
              <a:rPr lang="en-US" altLang="en-US"/>
              <a:pPr/>
              <a:t>46</a:t>
            </a:fld>
            <a:endParaRPr lang="en-US" altLang="en-US" dirty="0"/>
          </a:p>
        </p:txBody>
      </p:sp>
      <p:sp>
        <p:nvSpPr>
          <p:cNvPr id="319490" name="Rectangle 2"/>
          <p:cNvSpPr>
            <a:spLocks noGrp="1" noRot="1" noChangeAspect="1" noChangeArrowheads="1" noTextEdit="1"/>
          </p:cNvSpPr>
          <p:nvPr>
            <p:ph type="sldImg"/>
          </p:nvPr>
        </p:nvSpPr>
        <p:spPr>
          <a:xfrm>
            <a:off x="890588" y="696913"/>
            <a:ext cx="5229225" cy="3486150"/>
          </a:xfrm>
          <a:ln/>
        </p:spPr>
      </p:sp>
      <p:sp>
        <p:nvSpPr>
          <p:cNvPr id="319491" name="Rectangle 3"/>
          <p:cNvSpPr>
            <a:spLocks noGrp="1" noChangeArrowheads="1"/>
          </p:cNvSpPr>
          <p:nvPr>
            <p:ph type="body" idx="1"/>
          </p:nvPr>
        </p:nvSpPr>
        <p:spPr>
          <a:xfrm>
            <a:off x="935038" y="4414838"/>
            <a:ext cx="5140325" cy="4184650"/>
          </a:xfrm>
        </p:spPr>
        <p:txBody>
          <a:bodyPr lIns="89346" tIns="44673" rIns="89346" bIns="44673"/>
          <a:lstStyle/>
          <a:p>
            <a:r>
              <a:rPr lang="en-US" altLang="en-US" sz="1600" dirty="0"/>
              <a:t>A nice verified example of differential</a:t>
            </a:r>
            <a:r>
              <a:rPr lang="en-US" altLang="en-US" sz="1600" baseline="0" dirty="0"/>
              <a:t> misclassification </a:t>
            </a:r>
            <a:r>
              <a:rPr lang="en-US" altLang="en-US" sz="1600" dirty="0"/>
              <a:t>can be seen in a nested case-control study within the Nurses Health Study (a cohort study of nurses in the U.S.) that investigated whether self-reported tanning ability (as the exposure) was a cause of melanoma (a form of skin cancer).  Here, the cases were women with new melanoma diagnoses and controls were women without melanoma, sampled by incidence density sampling in this fixed cohort, which is a primary study base.  The exposure measurement was a question about tanning ability on a questionnaire that was administered shortly after the melanoma diagnosis to the cases (and a concurrent perio</a:t>
            </a:r>
            <a:r>
              <a:rPr lang="en-US" altLang="en-US" sz="1600" baseline="0" dirty="0"/>
              <a:t>d of time amongst the controls)</a:t>
            </a:r>
            <a:r>
              <a:rPr lang="en-US" altLang="en-US" sz="1600" dirty="0"/>
              <a:t>.  The responses to the tanning question were:  no tan; light tan; medium tan, and dark tan.  These 4 responses were dichotomized into two categories:</a:t>
            </a:r>
            <a:r>
              <a:rPr lang="en-US" altLang="en-US" sz="1600" baseline="0" dirty="0"/>
              <a:t>  </a:t>
            </a:r>
            <a:r>
              <a:rPr lang="en-US" altLang="en-US" sz="1600" dirty="0"/>
              <a:t>No tan or light tan (which we are calling “poor tanning</a:t>
            </a:r>
            <a:r>
              <a:rPr lang="en-US" altLang="en-US" sz="1600" baseline="0" dirty="0"/>
              <a:t> ability”, who are people who say they do not tan but instead they burn easily)</a:t>
            </a:r>
            <a:r>
              <a:rPr lang="en-US" altLang="en-US" sz="1600" dirty="0"/>
              <a:t> vs medium tan or dark tan</a:t>
            </a:r>
            <a:r>
              <a:rPr lang="en-US" altLang="en-US" sz="1600" baseline="0" dirty="0"/>
              <a:t> (which we are calling “good tanning ability”, people who say that they get a tan easily; they do not get a burn in the sun).  Good tanning ability is the r</a:t>
            </a:r>
            <a:r>
              <a:rPr lang="en-US" altLang="en-US" sz="1600" dirty="0"/>
              <a:t>eference</a:t>
            </a:r>
            <a:r>
              <a:rPr lang="en-US" altLang="en-US" sz="1600" baseline="0" dirty="0"/>
              <a:t> category</a:t>
            </a:r>
            <a:r>
              <a:rPr lang="en-US" altLang="en-US" sz="1600" dirty="0"/>
              <a:t>.</a:t>
            </a:r>
          </a:p>
          <a:p>
            <a:endParaRPr lang="en-US" altLang="en-US" sz="1600" dirty="0"/>
          </a:p>
          <a:p>
            <a:r>
              <a:rPr lang="en-US" altLang="en-US" sz="1600" dirty="0"/>
              <a:t>Compared to the reference group, women who</a:t>
            </a:r>
            <a:r>
              <a:rPr lang="en-US" altLang="en-US" sz="1600" baseline="0" dirty="0"/>
              <a:t> said they had poor tanning ability </a:t>
            </a:r>
            <a:r>
              <a:rPr lang="en-US" altLang="en-US" sz="1600" dirty="0"/>
              <a:t>had a</a:t>
            </a:r>
            <a:r>
              <a:rPr lang="en-US" altLang="en-US" sz="1600" baseline="0" dirty="0"/>
              <a:t> 1.6-fold greater</a:t>
            </a:r>
            <a:r>
              <a:rPr lang="en-US" altLang="en-US" sz="1600" dirty="0"/>
              <a:t> hazard of</a:t>
            </a:r>
            <a:r>
              <a:rPr lang="en-US" altLang="en-US" sz="1600" baseline="0" dirty="0"/>
              <a:t> developing melanoma.  Is there any reason to be sus</a:t>
            </a:r>
            <a:r>
              <a:rPr lang="en-US" altLang="en-US" dirty="0"/>
              <a:t>picious about the validity of this claim?</a:t>
            </a:r>
          </a:p>
          <a:p>
            <a:endParaRPr lang="en-US" altLang="en-US" dirty="0"/>
          </a:p>
        </p:txBody>
      </p:sp>
    </p:spTree>
    <p:extLst>
      <p:ext uri="{BB962C8B-B14F-4D97-AF65-F5344CB8AC3E}">
        <p14:creationId xmlns:p14="http://schemas.microsoft.com/office/powerpoint/2010/main" val="35576634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3FB4D6-AFDC-4C6F-903D-44AB533128AA}" type="slidenum">
              <a:rPr lang="en-US" altLang="en-US"/>
              <a:pPr/>
              <a:t>47</a:t>
            </a:fld>
            <a:endParaRPr lang="en-US" altLang="en-US" dirty="0"/>
          </a:p>
        </p:txBody>
      </p:sp>
      <p:sp>
        <p:nvSpPr>
          <p:cNvPr id="347138" name="Rectangle 2"/>
          <p:cNvSpPr>
            <a:spLocks noGrp="1" noRot="1" noChangeAspect="1" noChangeArrowheads="1" noTextEdit="1"/>
          </p:cNvSpPr>
          <p:nvPr>
            <p:ph type="sldImg"/>
          </p:nvPr>
        </p:nvSpPr>
        <p:spPr>
          <a:ln/>
        </p:spPr>
      </p:sp>
      <p:sp>
        <p:nvSpPr>
          <p:cNvPr id="347139" name="Rectangle 3"/>
          <p:cNvSpPr>
            <a:spLocks noGrp="1" noChangeArrowheads="1"/>
          </p:cNvSpPr>
          <p:nvPr>
            <p:ph type="body" idx="1"/>
          </p:nvPr>
        </p:nvSpPr>
        <p:spPr/>
        <p:txBody>
          <a:bodyPr/>
          <a:lstStyle/>
          <a:p>
            <a:r>
              <a:rPr lang="en-US" altLang="en-US" dirty="0"/>
              <a:t>Here again are the data in the top panel using the</a:t>
            </a:r>
            <a:r>
              <a:rPr lang="en-US" altLang="en-US" baseline="0" dirty="0"/>
              <a:t> question regarding exposure asked after the diagnosis of melanoma was known.  It</a:t>
            </a:r>
            <a:r>
              <a:rPr lang="en-US" altLang="en-US" dirty="0"/>
              <a:t> is conceivable that when questioned after the diagnosis of melanoma, some participants may have exaggerated their lack of tanning ability especially if they were concerned that sun exposure was a reason they got melanoma.  The</a:t>
            </a:r>
            <a:r>
              <a:rPr lang="en-US" altLang="en-US" baseline="0" dirty="0"/>
              <a:t> association between exposure to sun and various forms of skin cancer, although not melanoma per se, has been known for quite some time, especially in the medical community (and recall these participants are nurses).</a:t>
            </a:r>
            <a:endParaRPr lang="en-US" altLang="en-US" dirty="0"/>
          </a:p>
          <a:p>
            <a:endParaRPr lang="en-US" altLang="en-US" dirty="0"/>
          </a:p>
          <a:p>
            <a:r>
              <a:rPr lang="en-US" altLang="en-US" dirty="0"/>
              <a:t>Interestingly, because the study base was a research-derived cohort study, the investigators were fortunate that they also had responses to the tanning ability question answered at the baseline of the study — long before the melanoma diagnosis.  Of course, this construct of tanning ability should not change from a physiologic perspective</a:t>
            </a:r>
            <a:r>
              <a:rPr lang="en-US" altLang="en-US" baseline="0" dirty="0"/>
              <a:t> </a:t>
            </a:r>
            <a:r>
              <a:rPr lang="en-US" altLang="en-US" dirty="0"/>
              <a:t>over a</a:t>
            </a:r>
            <a:r>
              <a:rPr lang="en-US" altLang="en-US" baseline="0" dirty="0"/>
              <a:t> short period of </a:t>
            </a:r>
            <a:r>
              <a:rPr lang="en-US" altLang="en-US" dirty="0"/>
              <a:t>time during adult years in a given person.</a:t>
            </a:r>
            <a:r>
              <a:rPr lang="en-US" altLang="en-US" baseline="0" dirty="0"/>
              <a:t>  In other words, we believe that the true tanning ability was the same at baseline as it was several years later.  It should not have changed.</a:t>
            </a:r>
            <a:endParaRPr lang="en-US" altLang="en-US" dirty="0"/>
          </a:p>
          <a:p>
            <a:endParaRPr lang="en-US" altLang="en-US" dirty="0"/>
          </a:p>
          <a:p>
            <a:r>
              <a:rPr lang="en-US" altLang="en-US" baseline="0" dirty="0"/>
              <a:t>It was clever for the researchers to do this.  </a:t>
            </a:r>
            <a:r>
              <a:rPr lang="en-US" altLang="en-US" dirty="0"/>
              <a:t>When they looked at the question answered at the Nurses Health Study baseline, they found no evidence of an association between tanning ability and melanoma.  Whe</a:t>
            </a:r>
            <a:r>
              <a:rPr lang="en-US" altLang="en-US" baseline="0" dirty="0"/>
              <a:t>n comparing the baseline-derived 2 x 2 table (when the exposure was measured prior to development of outcome) to the 2 x 2 table obtained from questioning at the time after melanoma diagnosis, we can see that the distribution of exposure in the</a:t>
            </a:r>
            <a:r>
              <a:rPr lang="en-US" altLang="en-US" dirty="0"/>
              <a:t> controls was virtually unchanged.  It is among the cases that exposure odds changed.   In the latter time period,</a:t>
            </a:r>
            <a:r>
              <a:rPr lang="en-US" altLang="en-US" baseline="0" dirty="0"/>
              <a:t> more cases claimed to be poor tanners. </a:t>
            </a:r>
            <a:endParaRPr lang="en-US" altLang="en-US" dirty="0"/>
          </a:p>
          <a:p>
            <a:endParaRPr lang="en-US" altLang="en-US" dirty="0"/>
          </a:p>
          <a:p>
            <a:r>
              <a:rPr lang="en-US" altLang="en-US" dirty="0"/>
              <a:t>Much of what we have been talking about thus far is hypothetical in terms of what will happen with various misclassifications of exposure or outcome, but this is an outstanding example because it gives direct proof.</a:t>
            </a:r>
          </a:p>
        </p:txBody>
      </p:sp>
    </p:spTree>
    <p:extLst>
      <p:ext uri="{BB962C8B-B14F-4D97-AF65-F5344CB8AC3E}">
        <p14:creationId xmlns:p14="http://schemas.microsoft.com/office/powerpoint/2010/main" val="32474970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16121E-D5FE-438B-A641-0259816242C0}" type="slidenum">
              <a:rPr lang="en-US" altLang="en-US"/>
              <a:pPr/>
              <a:t>48</a:t>
            </a:fld>
            <a:endParaRPr lang="en-US" altLang="en-US" dirty="0"/>
          </a:p>
        </p:txBody>
      </p:sp>
      <p:sp>
        <p:nvSpPr>
          <p:cNvPr id="325634" name="Rectangle 2"/>
          <p:cNvSpPr>
            <a:spLocks noGrp="1" noRot="1" noChangeAspect="1" noChangeArrowheads="1" noTextEdit="1"/>
          </p:cNvSpPr>
          <p:nvPr>
            <p:ph type="sldImg"/>
          </p:nvPr>
        </p:nvSpPr>
        <p:spPr>
          <a:xfrm>
            <a:off x="890588" y="696913"/>
            <a:ext cx="5229225" cy="3486150"/>
          </a:xfrm>
          <a:ln/>
        </p:spPr>
      </p:sp>
      <p:sp>
        <p:nvSpPr>
          <p:cNvPr id="325635" name="Rectangle 3"/>
          <p:cNvSpPr>
            <a:spLocks noGrp="1" noChangeArrowheads="1"/>
          </p:cNvSpPr>
          <p:nvPr>
            <p:ph type="body" idx="1"/>
          </p:nvPr>
        </p:nvSpPr>
        <p:spPr>
          <a:xfrm>
            <a:off x="935038" y="4414838"/>
            <a:ext cx="5140325" cy="4184650"/>
          </a:xfrm>
        </p:spPr>
        <p:txBody>
          <a:bodyPr/>
          <a:lstStyle/>
          <a:p>
            <a:r>
              <a:rPr lang="en-US" altLang="en-US" dirty="0"/>
              <a:t>What occurred is shown schematically here.  If we consider the responses given at cohort baseline to be the gold standard (these responses were, of course, given prior to any occurrence of melanoma and hence they are most believable), then what we have is a problem in the specificity in the tanning ability measurement when assessed after the occurrence of melanoma.  This occurred virtually</a:t>
            </a:r>
            <a:r>
              <a:rPr lang="en-US" altLang="en-US" baseline="0" dirty="0"/>
              <a:t> entirely</a:t>
            </a:r>
            <a:r>
              <a:rPr lang="en-US" altLang="en-US" dirty="0"/>
              <a:t> in the cases rather</a:t>
            </a:r>
            <a:r>
              <a:rPr lang="en-US" altLang="en-US" baseline="0" dirty="0"/>
              <a:t> than in the controls.  It is likely because the cases were searching for reasons why they developed melanoma and had been familiar with hypotheses that exposure to the sun could be dangerous.  </a:t>
            </a:r>
            <a:r>
              <a:rPr lang="en-US" altLang="en-US" dirty="0"/>
              <a:t>This is an example of DIFFERENTIAL misclassification of exposure (it is differential with respect to the outcome under study), and the bias is away from the null.  We depict this with unequal weighting of arrows.  In fact, there are no specificity issue in classification of exposure in the non-case</a:t>
            </a:r>
            <a:r>
              <a:rPr lang="en-US" altLang="en-US" baseline="0" dirty="0"/>
              <a:t> group; there is no arrow there whatsoever.  Hence, the unequal arrow weighting in this example is between an arrow showing non-specific misclassification and no arrow whatsoever.</a:t>
            </a:r>
            <a:endParaRPr lang="en-US" altLang="en-US" dirty="0"/>
          </a:p>
          <a:p>
            <a:endParaRPr lang="en-US" altLang="en-US" dirty="0"/>
          </a:p>
          <a:p>
            <a:r>
              <a:rPr lang="en-US" altLang="en-US" dirty="0"/>
              <a:t>In non-differential misclassification, all we typically see, if anything, is bias towards the null.  With differential misclassification, the direction of the bias can go either way, away</a:t>
            </a:r>
            <a:r>
              <a:rPr lang="en-US" altLang="en-US" baseline="0" dirty="0"/>
              <a:t> or towards the null</a:t>
            </a:r>
            <a:r>
              <a:rPr lang="en-US" altLang="en-US" dirty="0"/>
              <a:t>.  In this instance, cases</a:t>
            </a:r>
            <a:r>
              <a:rPr lang="en-US" altLang="en-US" baseline="0" dirty="0"/>
              <a:t> who claim to be</a:t>
            </a:r>
            <a:r>
              <a:rPr lang="en-US" altLang="en-US" dirty="0"/>
              <a:t> poor</a:t>
            </a:r>
            <a:r>
              <a:rPr lang="en-US" altLang="en-US" baseline="0" dirty="0"/>
              <a:t> tanners (many of whom are misclassifying their exposure status) are over-represented,</a:t>
            </a:r>
            <a:r>
              <a:rPr lang="en-US" altLang="en-US" dirty="0"/>
              <a:t> which results in overestimating the association between poor tanning and melanoma.  These “box and arrows” diagrams can often tell us which direction the</a:t>
            </a:r>
            <a:r>
              <a:rPr lang="en-US" altLang="en-US" baseline="0" dirty="0"/>
              <a:t> bias is predicted to be by simply identifying which cells are going to be over- or underrepresented.  In this example, over-representing exposed cases is going to result in a spurious apparent relationship between tanning ability and melanoma.</a:t>
            </a:r>
          </a:p>
          <a:p>
            <a:endParaRPr lang="en-US" altLang="en-US" baseline="0" dirty="0"/>
          </a:p>
          <a:p>
            <a:r>
              <a:rPr lang="en-US" altLang="en-US" baseline="0" dirty="0"/>
              <a:t>In this study, the “</a:t>
            </a:r>
            <a:r>
              <a:rPr lang="en-US" altLang="en-US" baseline="0" dirty="0" err="1"/>
              <a:t>differentiality</a:t>
            </a:r>
            <a:r>
              <a:rPr lang="en-US" altLang="en-US" baseline="0" dirty="0"/>
              <a:t>” in misclassification error was in terms of specificity.  Some participants thought they were “exposed” when they likely truly were not.  In other contexts, differential misclassification may be the result of just sensitivity or both sensitivity and specificity.  </a:t>
            </a:r>
            <a:endParaRPr lang="en-US" altLang="en-US" dirty="0"/>
          </a:p>
        </p:txBody>
      </p:sp>
    </p:spTree>
    <p:extLst>
      <p:ext uri="{BB962C8B-B14F-4D97-AF65-F5344CB8AC3E}">
        <p14:creationId xmlns:p14="http://schemas.microsoft.com/office/powerpoint/2010/main" val="8158863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65FB7E-2A98-4DA1-BA40-FB429A422A2A}" type="slidenum">
              <a:rPr lang="en-US" altLang="en-US"/>
              <a:pPr/>
              <a:t>49</a:t>
            </a:fld>
            <a:endParaRPr lang="en-US" altLang="en-US" dirty="0"/>
          </a:p>
        </p:txBody>
      </p:sp>
      <p:sp>
        <p:nvSpPr>
          <p:cNvPr id="317442" name="Rectangle 2"/>
          <p:cNvSpPr>
            <a:spLocks noGrp="1" noRot="1" noChangeAspect="1" noChangeArrowheads="1" noTextEdit="1"/>
          </p:cNvSpPr>
          <p:nvPr>
            <p:ph type="sldImg"/>
          </p:nvPr>
        </p:nvSpPr>
        <p:spPr>
          <a:xfrm>
            <a:off x="890588" y="696913"/>
            <a:ext cx="5229225" cy="3486150"/>
          </a:xfrm>
          <a:ln/>
        </p:spPr>
      </p:sp>
      <p:sp>
        <p:nvSpPr>
          <p:cNvPr id="317443" name="Rectangle 3"/>
          <p:cNvSpPr>
            <a:spLocks noGrp="1" noChangeArrowheads="1"/>
          </p:cNvSpPr>
          <p:nvPr>
            <p:ph type="body" idx="1"/>
          </p:nvPr>
        </p:nvSpPr>
        <p:spPr>
          <a:xfrm>
            <a:off x="935038" y="4414838"/>
            <a:ext cx="5140325" cy="4184650"/>
          </a:xfrm>
        </p:spPr>
        <p:txBody>
          <a:bodyPr lIns="89346" tIns="44673" rIns="89346" bIns="44673"/>
          <a:lstStyle/>
          <a:p>
            <a:r>
              <a:rPr lang="en-US" altLang="en-US" dirty="0"/>
              <a:t>Here</a:t>
            </a:r>
            <a:r>
              <a:rPr lang="en-US" altLang="en-US" baseline="0" dirty="0"/>
              <a:t> i</a:t>
            </a:r>
            <a:r>
              <a:rPr lang="en-US" altLang="en-US" dirty="0"/>
              <a:t>s a table from the S+ N text showing some examples of what can happen in the presence of differential misclassification of exposure.  </a:t>
            </a:r>
          </a:p>
          <a:p>
            <a:endParaRPr lang="en-US" altLang="en-US" dirty="0"/>
          </a:p>
          <a:p>
            <a:r>
              <a:rPr lang="en-US" altLang="en-US" dirty="0"/>
              <a:t>Assume that we are looking at an odds ratio in a case-control study and that the true odds ratio is 3.9 and that the prevalence of exposure in the controls is 10%.  (A base-case OR might</a:t>
            </a:r>
            <a:r>
              <a:rPr lang="en-US" altLang="en-US" baseline="0" dirty="0"/>
              <a:t> </a:t>
            </a:r>
            <a:r>
              <a:rPr lang="en-US" altLang="en-US" dirty="0"/>
              <a:t>be, for example: (200/466)/(100/900).  If specificity of the exposure measurement is perfect, we will get entirely different patterns of bias depending upon the pattern of differential sensitivity in the exposure measurement.  If measurement of the exposure in controls is less sensitive than in the cases, you can see how this will result in an overestimate of the association under study.  In contrast, if the exposure measurement is more sensitive in the controls, this will lead to an underestimate of the odds ratio, here 2.2.   The</a:t>
            </a:r>
            <a:r>
              <a:rPr lang="en-US" altLang="en-US" baseline="0" dirty="0"/>
              <a:t> direction of bias works like what we learned with the “box and arrow” diagrams in selection bias.  The last line of the table is akin to the tanning and melanoma example.  Worse specificity of exposure measurements in cases compared to controls results in overestimation of the effect of exposure on disease.  </a:t>
            </a:r>
            <a:endParaRPr lang="en-US" altLang="en-US" dirty="0"/>
          </a:p>
          <a:p>
            <a:endParaRPr lang="en-US" alt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In summary, unlike non-differential misclassification where the bias is almost always towards the null hypothesis, in the presence of differential misclassification anything can happen with the ensuing biases, with directions both towards and away from the null hypothesis.  It all depends upon the individual context of the research</a:t>
            </a:r>
            <a:r>
              <a:rPr lang="en-US" altLang="en-US" baseline="0" dirty="0"/>
              <a:t> study</a:t>
            </a:r>
            <a:r>
              <a:rPr lang="en-US" altLang="en-US" dirty="0"/>
              <a:t>.  In the examples</a:t>
            </a:r>
            <a:r>
              <a:rPr lang="en-US" altLang="en-US" baseline="0" dirty="0"/>
              <a:t> in this slide</a:t>
            </a:r>
            <a:r>
              <a:rPr lang="en-US" altLang="en-US" dirty="0"/>
              <a:t>, the bias can be towards or away from the null.</a:t>
            </a:r>
            <a:r>
              <a:rPr lang="en-US" altLang="en-US" baseline="0" dirty="0"/>
              <a:t>  </a:t>
            </a:r>
            <a:r>
              <a:rPr lang="en-US" altLang="en-US" sz="1200" kern="1200" dirty="0">
                <a:solidFill>
                  <a:srgbClr val="FF0000"/>
                </a:solidFill>
                <a:latin typeface="Times New Roman" pitchFamily="18" charset="0"/>
                <a:ea typeface="+mn-ea"/>
                <a:cs typeface="+mn-cs"/>
              </a:rPr>
              <a:t>Sometimes, the complexity of the differentiality precludes ability to readily predict direction of bias.</a:t>
            </a:r>
            <a:r>
              <a:rPr lang="en-US" altLang="en-US" sz="1200" kern="1200" baseline="0" dirty="0">
                <a:solidFill>
                  <a:srgbClr val="FF0000"/>
                </a:solidFill>
                <a:latin typeface="Times New Roman" pitchFamily="18" charset="0"/>
                <a:ea typeface="+mn-ea"/>
                <a:cs typeface="+mn-cs"/>
              </a:rPr>
              <a:t>  The solution to this is to use formal equations to either determine what the observed measure of association will be in the face of various differential measurement parameters or to determine</a:t>
            </a:r>
            <a:r>
              <a:rPr lang="en-US" altLang="en-US" sz="1200" kern="1200" dirty="0">
                <a:solidFill>
                  <a:srgbClr val="FF0000"/>
                </a:solidFill>
                <a:latin typeface="Times New Roman" pitchFamily="18" charset="0"/>
                <a:ea typeface="+mn-ea"/>
                <a:cs typeface="+mn-cs"/>
              </a:rPr>
              <a:t> what the true</a:t>
            </a:r>
            <a:r>
              <a:rPr lang="en-US" altLang="en-US" sz="1200" kern="1200" baseline="0" dirty="0">
                <a:solidFill>
                  <a:srgbClr val="FF0000"/>
                </a:solidFill>
                <a:latin typeface="Times New Roman" pitchFamily="18" charset="0"/>
                <a:ea typeface="+mn-ea"/>
                <a:cs typeface="+mn-cs"/>
              </a:rPr>
              <a:t> measure of association is after correction for measurement imperfections.  This process is known as quantitative bias analysis.  An example of this are the equations embedded within the “episens” command in Stata, which is explained in the Additional Material Slides.  Simulation can also be used.  </a:t>
            </a:r>
            <a:endParaRPr lang="en-US" altLang="en-US" dirty="0"/>
          </a:p>
        </p:txBody>
      </p:sp>
    </p:spTree>
    <p:extLst>
      <p:ext uri="{BB962C8B-B14F-4D97-AF65-F5344CB8AC3E}">
        <p14:creationId xmlns:p14="http://schemas.microsoft.com/office/powerpoint/2010/main" val="4036789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35C7C7-F2D6-46AD-87B7-9EFC76F828C7}" type="slidenum">
              <a:rPr lang="en-US" altLang="en-US"/>
              <a:pPr/>
              <a:t>5</a:t>
            </a:fld>
            <a:endParaRPr lang="en-US" altLang="en-US" dirty="0"/>
          </a:p>
        </p:txBody>
      </p:sp>
      <p:sp>
        <p:nvSpPr>
          <p:cNvPr id="344066" name="Rectangle 2"/>
          <p:cNvSpPr>
            <a:spLocks noGrp="1" noRot="1" noChangeAspect="1" noChangeArrowheads="1" noTextEdit="1"/>
          </p:cNvSpPr>
          <p:nvPr>
            <p:ph type="sldImg"/>
          </p:nvPr>
        </p:nvSpPr>
        <p:spPr>
          <a:ln/>
        </p:spPr>
      </p:sp>
      <p:sp>
        <p:nvSpPr>
          <p:cNvPr id="344067" name="Rectangle 3"/>
          <p:cNvSpPr>
            <a:spLocks noGrp="1" noChangeArrowheads="1"/>
          </p:cNvSpPr>
          <p:nvPr>
            <p:ph type="body" idx="1"/>
          </p:nvPr>
        </p:nvSpPr>
        <p:spPr/>
        <p:txBody>
          <a:bodyPr/>
          <a:lstStyle/>
          <a:p>
            <a:r>
              <a:rPr lang="en-US" altLang="en-US" dirty="0"/>
              <a:t>This session is mainly about the consequences of measurement error, but we should remind ourselves of the causes of measurement error.  </a:t>
            </a:r>
          </a:p>
          <a:p>
            <a:endParaRPr lang="en-US" altLang="en-US" dirty="0"/>
          </a:p>
          <a:p>
            <a:r>
              <a:rPr lang="en-US" altLang="en-US" dirty="0"/>
              <a:t>We will</a:t>
            </a:r>
            <a:r>
              <a:rPr lang="en-US" altLang="en-US" baseline="0" dirty="0"/>
              <a:t> not </a:t>
            </a:r>
            <a:r>
              <a:rPr lang="en-US" altLang="en-US" dirty="0"/>
              <a:t>have the time to extensively describe the possible reasons for mismeasurement because the list is long.  For entities that are measured by questionnaire, problems include inaccurate recall by participants, a desire of participants to provide answers deemed to be socially desirable (but nonetheless inaccurate), ambiguously-worded questions, and problems caused by under or overzealous interviewers.  For entities measured in biological specimens, problems start with specimen collection,</a:t>
            </a:r>
            <a:r>
              <a:rPr lang="en-US" altLang="en-US" baseline="0" dirty="0"/>
              <a:t> </a:t>
            </a:r>
            <a:r>
              <a:rPr lang="en-US" altLang="en-US" dirty="0"/>
              <a:t>processing or storage, and continue into issues with inherent limits of detection of our instruments as well as faulty instruments. </a:t>
            </a:r>
          </a:p>
          <a:p>
            <a:r>
              <a:rPr lang="en-US" altLang="en-US" dirty="0"/>
              <a:t> </a:t>
            </a:r>
          </a:p>
          <a:p>
            <a:r>
              <a:rPr lang="en-US" altLang="en-US" dirty="0"/>
              <a:t>Extending the list, we have problems in data management (e.g., data entry or</a:t>
            </a:r>
            <a:r>
              <a:rPr lang="en-US" altLang="en-US" baseline="0" dirty="0"/>
              <a:t> coding problems); these can occultly manifest as measurement error.  Is</a:t>
            </a:r>
            <a:r>
              <a:rPr lang="en-US" altLang="en-US" dirty="0"/>
              <a:t>sues that occur in study design or analysis (that you will get to experience in the Problem Set for this week) can also manifest as measurement error.  Some examples include</a:t>
            </a:r>
            <a:r>
              <a:rPr lang="en-US" altLang="en-US" baseline="0" dirty="0"/>
              <a:t> </a:t>
            </a:r>
            <a:r>
              <a:rPr lang="en-US" altLang="en-US" dirty="0"/>
              <a:t>what happens when the incorrect time period is assessed for a particular measurement (i.e., the measurement per se is correct but the wrong time period was assessed) or when there is lumping together of variables to form a composite variable.  When the incorrect time period is chosen for assessment of exposure (even if the measurement tool is valid), this will effectively result in misclassification of exposure.  It will typically be non-differential and independent misclassification; these are terms we will define later.  Composite outcome variables refer to outcomes which are coded as being present if any of a list of conditions occurs.  Forming composite outcomes variables is, for example, common in studies of cardiovascular disease, in which heart attack, stroke, or treatment for blocked blood vessels in the heart (and perhaps other conditions) are all considered collectively as the outcome.  The first occurrence of any of these outcomes in a given patient is taken as evidence of experiencing the composite outcome.  Forming composite variables is done for purposes of increasing statistical power, but it can also induce problems of measurement error and bias.  This is because for any one of the individual entities in the definition, all of the other entities can be considered non-specific markers.  Thus, any attempt to relate a given exposure to a composite outcome variable must contend with the potential for non-specific classification of outcome by virtue of the presence of each of the individual components of the composite variables.  </a:t>
            </a:r>
          </a:p>
          <a:p>
            <a:endParaRPr lang="en-US" altLang="en-US" dirty="0"/>
          </a:p>
          <a:p>
            <a:r>
              <a:rPr lang="en-US" altLang="en-US" dirty="0"/>
              <a:t>We note that this is just</a:t>
            </a:r>
            <a:r>
              <a:rPr lang="en-US" altLang="en-US" baseline="0" dirty="0"/>
              <a:t> a partial list in that it does not include all of the other sources from which we get measurements.  These include measurements from routine clinical encounters (e.g., electronic medical records), administrative records (e.g., medical billing data), or emerging digital sources (e.g., Google searches performed for flu symptoms), which were never originally intended for research.  We refer to these data sources as “found data”, as opposed to data which was originally collected for the purpose of research.  </a:t>
            </a:r>
            <a:endParaRPr lang="en-US" altLang="en-US" dirty="0"/>
          </a:p>
          <a:p>
            <a:endParaRPr lang="en-US" altLang="en-US" dirty="0"/>
          </a:p>
        </p:txBody>
      </p:sp>
    </p:spTree>
    <p:extLst>
      <p:ext uri="{BB962C8B-B14F-4D97-AF65-F5344CB8AC3E}">
        <p14:creationId xmlns:p14="http://schemas.microsoft.com/office/powerpoint/2010/main" val="37902755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72E365-D933-440A-8517-4FF427F79506}" type="slidenum">
              <a:rPr lang="en-US" altLang="en-US"/>
              <a:pPr/>
              <a:t>50</a:t>
            </a:fld>
            <a:endParaRPr lang="en-US" altLang="en-US" dirty="0"/>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p:txBody>
          <a:bodyPr/>
          <a:lstStyle/>
          <a:p>
            <a:r>
              <a:rPr lang="en-US" altLang="en-US" sz="2400" dirty="0"/>
              <a:t>When should you worry about the possibility of differential misclassification?  The answer is </a:t>
            </a:r>
            <a:r>
              <a:rPr lang="en-US" altLang="en-US" sz="2600" dirty="0"/>
              <a:t>any time the measurement of a variable is made in context of participants and/or observers (i.e., measurement personnel) who are aware of values of other variables, particularly in the context of exposure and outcome.  </a:t>
            </a:r>
          </a:p>
          <a:p>
            <a:endParaRPr lang="en-US" altLang="en-US" sz="2600" dirty="0"/>
          </a:p>
          <a:p>
            <a:r>
              <a:rPr lang="en-US" altLang="en-US" sz="2600" dirty="0"/>
              <a:t>In a cohort study, we know that</a:t>
            </a:r>
            <a:r>
              <a:rPr lang="en-US" altLang="en-US" sz="2600" baseline="0" dirty="0"/>
              <a:t> </a:t>
            </a:r>
            <a:r>
              <a:rPr lang="en-US" altLang="en-US" sz="2400" dirty="0">
                <a:solidFill>
                  <a:srgbClr val="FF0000"/>
                </a:solidFill>
              </a:rPr>
              <a:t>outcome is classically</a:t>
            </a:r>
            <a:r>
              <a:rPr lang="en-US" altLang="en-US" sz="2400" baseline="0" dirty="0">
                <a:solidFill>
                  <a:srgbClr val="FF0000"/>
                </a:solidFill>
              </a:rPr>
              <a:t> (but not always)</a:t>
            </a:r>
            <a:r>
              <a:rPr lang="en-US" altLang="en-US" sz="2400" dirty="0">
                <a:solidFill>
                  <a:srgbClr val="FF0000"/>
                </a:solidFill>
              </a:rPr>
              <a:t> measured after exposure is known.  This invites the potential for differential misclassification of outcome.  E</a:t>
            </a:r>
            <a:r>
              <a:rPr lang="en-US" altLang="en-US" sz="2400" dirty="0"/>
              <a:t>xposure conceivably could also be measured after outcome is known.  This could occur in the review of existing records</a:t>
            </a:r>
            <a:r>
              <a:rPr lang="en-US" altLang="en-US" sz="2400" baseline="0" dirty="0"/>
              <a:t> or testing of stored specimens.  In a c</a:t>
            </a:r>
            <a:r>
              <a:rPr lang="en-US" altLang="en-US" sz="2600" dirty="0"/>
              <a:t>ross-sectional study, </a:t>
            </a:r>
            <a:r>
              <a:rPr lang="en-US" altLang="en-US" sz="2400" dirty="0"/>
              <a:t>outcome is always present at time of study selection and often measured after awareness of exposure status.</a:t>
            </a:r>
            <a:r>
              <a:rPr lang="en-US" altLang="en-US" sz="2400" baseline="0" dirty="0"/>
              <a:t>  The same is true for exposure.  Exposure has always occurred at the time of study selection and could be measured after outcome status is known.  Case-control studies are a prototypical potential scenario for differential misclassification because outcome status is declared at the time of study selection is, therefore, often known prior to measurement of exposure.  This is not always the case, however, because exposure may already been measured and recorded.</a:t>
            </a:r>
          </a:p>
          <a:p>
            <a:endParaRPr lang="en-US" altLang="en-US" sz="2400" baseline="0" dirty="0">
              <a:solidFill>
                <a:srgbClr val="FF0000"/>
              </a:solidFill>
            </a:endParaRPr>
          </a:p>
          <a:p>
            <a:r>
              <a:rPr lang="en-US" altLang="en-US" sz="2400" baseline="0" dirty="0">
                <a:solidFill>
                  <a:srgbClr val="FF0000"/>
                </a:solidFill>
              </a:rPr>
              <a:t>In summary, th</a:t>
            </a:r>
            <a:r>
              <a:rPr lang="en-US" altLang="en-US" sz="2400" dirty="0"/>
              <a:t>e potential for differential misclassification is common.</a:t>
            </a:r>
          </a:p>
          <a:p>
            <a:endParaRPr lang="en-US" altLang="en-US" sz="2400" dirty="0"/>
          </a:p>
          <a:p>
            <a:r>
              <a:rPr lang="en-US" altLang="en-US" sz="2400" dirty="0"/>
              <a:t>Note:  It should be apparent how the words “retrospective” and “prospective” measurement do not adequately describe any of the importance of the above.  This i</a:t>
            </a:r>
            <a:r>
              <a:rPr lang="en-US" altLang="en-US" dirty="0"/>
              <a:t>s why it is much more important to pay attention to the details of measurement (when one was measured in relationship to other variables) rather than the words retrospective and prospective.  </a:t>
            </a:r>
          </a:p>
        </p:txBody>
      </p:sp>
    </p:spTree>
    <p:extLst>
      <p:ext uri="{BB962C8B-B14F-4D97-AF65-F5344CB8AC3E}">
        <p14:creationId xmlns:p14="http://schemas.microsoft.com/office/powerpoint/2010/main" val="35127042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72E365-D933-440A-8517-4FF427F79506}" type="slidenum">
              <a:rPr lang="en-US" altLang="en-US"/>
              <a:pPr/>
              <a:t>51</a:t>
            </a:fld>
            <a:endParaRPr lang="en-US" altLang="en-US" dirty="0"/>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p:txBody>
          <a:bodyPr/>
          <a:lstStyle/>
          <a:p>
            <a:r>
              <a:rPr lang="en-US" altLang="en-US" dirty="0"/>
              <a:t>Now</a:t>
            </a:r>
            <a:r>
              <a:rPr lang="en-US" altLang="en-US" baseline="0" dirty="0"/>
              <a:t> we can understand the basis of our prior advice about measurement that we espoused in Lecture 1.  The rationale for this advice was to avoid differential misclassification.  Remember how we talked about measuring exposure prior to outcome and how we talked about measuring one variable independently of another.  This advice was not just to ensure temporality (exposure coming before outcome).  Doing so will also be your best defense or alibi against differential misclassification.</a:t>
            </a:r>
          </a:p>
          <a:p>
            <a:endParaRPr lang="en-US" altLang="en-US" baseline="0" dirty="0"/>
          </a:p>
          <a:p>
            <a:pPr marL="0" indent="-223838"/>
            <a:r>
              <a:rPr lang="en-US" altLang="en-US" sz="1200" kern="0" dirty="0"/>
              <a:t>Operationally, performing measurement independently can</a:t>
            </a:r>
            <a:r>
              <a:rPr lang="en-US" altLang="en-US" sz="1200" kern="0" baseline="0" dirty="0"/>
              <a:t> </a:t>
            </a:r>
            <a:r>
              <a:rPr lang="en-US" altLang="en-US" sz="1200" kern="0" dirty="0"/>
              <a:t>be accomplished with timing of measurements, using different processes (such as questionnaires for exposures and clinician-adjudication</a:t>
            </a:r>
            <a:r>
              <a:rPr lang="en-US" altLang="en-US" sz="1200" kern="0" baseline="0" dirty="0"/>
              <a:t> for outcomes),</a:t>
            </a:r>
            <a:r>
              <a:rPr lang="en-US" altLang="en-US" sz="1200" kern="0" dirty="0"/>
              <a:t> and “blinding”.  If one measurement (say, </a:t>
            </a:r>
            <a:r>
              <a:rPr lang="en-US" altLang="en-US" sz="1200" kern="0" baseline="0" dirty="0"/>
              <a:t>exposure) is made prior to outcome having ever occurred, then there cannot be differential misclassification of exposure with respect to outcome. </a:t>
            </a:r>
          </a:p>
          <a:p>
            <a:pPr marL="223838" indent="-223838"/>
            <a:endParaRPr lang="en-US" altLang="en-US" sz="1200" kern="0" baseline="0" dirty="0"/>
          </a:p>
          <a:p>
            <a:pPr marL="0" indent="-223838"/>
            <a:r>
              <a:rPr lang="en-US" altLang="en-US" sz="1200" kern="0" baseline="0" dirty="0"/>
              <a:t>In the measurement context, “blinding” refers to making a measurement without knowledge of other factors regarding the participant.  If you can convincingly make a case for blinding, then you can preclude differential misclassification.  The term blinding is also used more generally to denote any information that is withheld to participants or investigators.  </a:t>
            </a:r>
            <a:endParaRPr lang="en-US" altLang="en-US" sz="1200" kern="0" dirty="0"/>
          </a:p>
        </p:txBody>
      </p:sp>
    </p:spTree>
    <p:extLst>
      <p:ext uri="{BB962C8B-B14F-4D97-AF65-F5344CB8AC3E}">
        <p14:creationId xmlns:p14="http://schemas.microsoft.com/office/powerpoint/2010/main" val="35127042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3ACAA8-EC0E-45BC-B1C4-72EEEA6FF4A5}" type="slidenum">
              <a:rPr lang="en-US" altLang="en-US"/>
              <a:pPr/>
              <a:t>52</a:t>
            </a:fld>
            <a:endParaRPr lang="en-US" altLang="en-US" dirty="0"/>
          </a:p>
        </p:txBody>
      </p:sp>
      <p:sp>
        <p:nvSpPr>
          <p:cNvPr id="398338" name="Rectangle 2"/>
          <p:cNvSpPr>
            <a:spLocks noGrp="1" noRot="1" noChangeAspect="1" noChangeArrowheads="1" noTextEdit="1"/>
          </p:cNvSpPr>
          <p:nvPr>
            <p:ph type="sldImg"/>
          </p:nvPr>
        </p:nvSpPr>
        <p:spPr>
          <a:ln/>
        </p:spPr>
      </p:sp>
      <p:sp>
        <p:nvSpPr>
          <p:cNvPr id="398339" name="Rectangle 3"/>
          <p:cNvSpPr>
            <a:spLocks noGrp="1" noChangeArrowheads="1"/>
          </p:cNvSpPr>
          <p:nvPr>
            <p:ph type="body" idx="1"/>
          </p:nvPr>
        </p:nvSpPr>
        <p:spPr/>
        <p:txBody>
          <a:bodyPr/>
          <a:lstStyle/>
          <a:p>
            <a:r>
              <a:rPr lang="en-US" altLang="en-US" dirty="0"/>
              <a:t>Here is a summary of the effects of misclassification of either</a:t>
            </a:r>
            <a:r>
              <a:rPr lang="en-US" altLang="en-US" baseline="0" dirty="0"/>
              <a:t> </a:t>
            </a:r>
            <a:r>
              <a:rPr lang="en-US" altLang="en-US" dirty="0"/>
              <a:t>dichotomous exposure or dichotomous outcome measurements.</a:t>
            </a:r>
          </a:p>
          <a:p>
            <a:endParaRPr lang="en-US" altLang="en-US" dirty="0"/>
          </a:p>
          <a:p>
            <a:r>
              <a:rPr lang="en-US" altLang="en-US" dirty="0"/>
              <a:t>If we can assume that misclassification</a:t>
            </a:r>
            <a:r>
              <a:rPr lang="en-US" altLang="en-US" baseline="0" dirty="0"/>
              <a:t> is independent of other measurement errors (a concept we will discuss next), then t</a:t>
            </a:r>
            <a:r>
              <a:rPr lang="en-US" altLang="en-US" dirty="0"/>
              <a:t>he effect of non-differential misclassification is predictably towards the null hypothesis (in almost</a:t>
            </a:r>
            <a:r>
              <a:rPr lang="en-US" altLang="en-US" baseline="0" dirty="0"/>
              <a:t> all cases)</a:t>
            </a:r>
            <a:r>
              <a:rPr lang="en-US" altLang="en-US" dirty="0"/>
              <a:t>, in other words, an attenuation of the measure of association.  The important exception to this comes when outcome specificity is 100%, there is no bias incurred with imperfect non-differential</a:t>
            </a:r>
            <a:r>
              <a:rPr lang="en-US" altLang="en-US" baseline="0" dirty="0"/>
              <a:t> </a:t>
            </a:r>
            <a:r>
              <a:rPr lang="en-US" altLang="en-US" dirty="0"/>
              <a:t>sensitivity of the outcome measurement when risk ratios or prevalence ratios are being estimated.  The other exception is that if misclassification is severe enough (when specificity and sensitivity sum to less than 1.0), it can even cause a reversal of effect, but fortunately in practice this is rare.  The bias from non-differential misclassification</a:t>
            </a:r>
            <a:r>
              <a:rPr lang="en-US" altLang="en-US" baseline="0" dirty="0"/>
              <a:t> of exposure is greatest when the prevalence of exposure is low.  The bias from non-differential misclassification of outcome is greatest when outcome prevalence or incidence is low.</a:t>
            </a:r>
            <a:endParaRPr lang="en-US" altLang="en-US" dirty="0"/>
          </a:p>
          <a:p>
            <a:endParaRPr lang="en-US" altLang="en-US" dirty="0"/>
          </a:p>
          <a:p>
            <a:r>
              <a:rPr lang="en-US" altLang="en-US" dirty="0"/>
              <a:t>The effects of differential misclassification can go in either direction and depend on the individual circumstances of the problem.  The bias can either be away from or towards the null hypothesis.</a:t>
            </a:r>
            <a:r>
              <a:rPr lang="en-US" altLang="en-US" baseline="0" dirty="0"/>
              <a:t>  </a:t>
            </a:r>
            <a:r>
              <a:rPr lang="en-US" altLang="en-US" dirty="0"/>
              <a:t>In the presence</a:t>
            </a:r>
            <a:r>
              <a:rPr lang="en-US" altLang="en-US" baseline="0" dirty="0"/>
              <a:t> of differential misclassification, the bias is obviously greatest when the discrepancy in classification (across the other axis) is greatest.  Besides this, bias is again greatest when exposure prevalence is low, in the case of exposure misclassification, and, when outcome incidence is low, in the case of outcome misclassification. </a:t>
            </a:r>
            <a:endParaRPr lang="en-US" altLang="en-US" dirty="0"/>
          </a:p>
          <a:p>
            <a:endParaRPr lang="en-US" altLang="en-US" dirty="0"/>
          </a:p>
        </p:txBody>
      </p:sp>
    </p:spTree>
    <p:extLst>
      <p:ext uri="{BB962C8B-B14F-4D97-AF65-F5344CB8AC3E}">
        <p14:creationId xmlns:p14="http://schemas.microsoft.com/office/powerpoint/2010/main" val="17124657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72E365-D933-440A-8517-4FF427F79506}" type="slidenum">
              <a:rPr lang="en-US" altLang="en-US"/>
              <a:pPr/>
              <a:t>53</a:t>
            </a:fld>
            <a:endParaRPr lang="en-US" altLang="en-US" dirty="0"/>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p:txBody>
          <a:bodyPr/>
          <a:lstStyle/>
          <a:p>
            <a:r>
              <a:rPr lang="en-US" altLang="en-US" dirty="0"/>
              <a:t>All</a:t>
            </a:r>
            <a:r>
              <a:rPr lang="en-US" altLang="en-US" baseline="0" dirty="0"/>
              <a:t> of the rules we just described in the last slide regarding the direction of the bias caused by non-differential and differential misclassification assume that measurement errors in one variable are </a:t>
            </a:r>
            <a:r>
              <a:rPr lang="en-US" altLang="en-US" b="1" baseline="0" dirty="0"/>
              <a:t>independent</a:t>
            </a:r>
            <a:r>
              <a:rPr lang="en-US" altLang="en-US" baseline="0" dirty="0"/>
              <a:t> of measurement errors in all other variables.  </a:t>
            </a:r>
          </a:p>
          <a:p>
            <a:endParaRPr lang="en-US" altLang="en-US" baseline="0" dirty="0"/>
          </a:p>
          <a:p>
            <a:r>
              <a:rPr lang="en-US" altLang="en-US" baseline="0" dirty="0"/>
              <a:t>For example, for non-differential misclassification of exposure to cause a bias towards the null, errors in exposure ascertainment must be independent of errors in other variables, especially outcome (but including other variables such as confounders).  We will provide more detail on what independence means presently, but a quick explanation is that independence in errors means that participants in whom exposure errors are made should not be any more or less likely, as compared to participants for exposure measurement is made without error, to have errors in their outcome measurements, or any other kind of variable such as confounders, mediators, or effect modifiers.  When we say that the measurement errors of exposure and outcome are independent, it means that the occurrence of error in exposure measurement and the occurrence of error in outcome are unrelated to each other.  There is no clustering of exposure and outcome errors in given persons.  In terms of probabilities, independence means that that joint occurrence of correct classification of exposure and outcome is equal to the product of correct classification of exposure and correct classification of outcome.  If the joint occurrence of correct classification of exposure and outcome is not equal to the product of correct classification of exposure and correct classification of outcome, we say that the two measurements are “non-independent” (or that they are “dependent”.  </a:t>
            </a:r>
          </a:p>
          <a:p>
            <a:endParaRPr lang="en-US" altLang="en-US" baseline="0" dirty="0"/>
          </a:p>
          <a:p>
            <a:r>
              <a:rPr lang="en-US" dirty="0"/>
              <a:t>Example:  If probability of being misclassified as exposed is 0.05 and probability of being misclassified as diseased is 0.05,</a:t>
            </a:r>
            <a:r>
              <a:rPr lang="en-US" baseline="0" dirty="0"/>
              <a:t> </a:t>
            </a:r>
            <a:r>
              <a:rPr lang="en-US" dirty="0"/>
              <a:t>then probability of being doubly misclassified is 0.0025 if classification is independent.</a:t>
            </a:r>
            <a:r>
              <a:rPr lang="en-US" baseline="0" dirty="0"/>
              <a:t>  </a:t>
            </a:r>
            <a:endParaRPr lang="en-US" altLang="en-US" baseline="0" dirty="0"/>
          </a:p>
          <a:p>
            <a:endParaRPr lang="en-US" altLang="en-US" baseline="0" dirty="0"/>
          </a:p>
          <a:p>
            <a:r>
              <a:rPr lang="en-US" altLang="en-US" dirty="0"/>
              <a:t>If this assumption</a:t>
            </a:r>
            <a:r>
              <a:rPr lang="en-US" altLang="en-US" baseline="0" dirty="0"/>
              <a:t> of independence is not true, i.e., if </a:t>
            </a:r>
            <a:r>
              <a:rPr lang="en-US" altLang="en-US" dirty="0"/>
              <a:t>errors are DEPENDENT (or non-independent), then all bets are off in terms of direction of bias.</a:t>
            </a:r>
          </a:p>
        </p:txBody>
      </p:sp>
    </p:spTree>
    <p:extLst>
      <p:ext uri="{BB962C8B-B14F-4D97-AF65-F5344CB8AC3E}">
        <p14:creationId xmlns:p14="http://schemas.microsoft.com/office/powerpoint/2010/main" val="35127042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C625F-42DF-4C47-962C-848C5A051DFC}" type="slidenum">
              <a:rPr lang="en-US" altLang="en-US"/>
              <a:pPr/>
              <a:t>54</a:t>
            </a:fld>
            <a:endParaRPr lang="en-US" altLang="en-US" dirty="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dirty="0"/>
              <a:t>This brings to this point in</a:t>
            </a:r>
            <a:r>
              <a:rPr lang="en-US" altLang="en-US" baseline="0" dirty="0"/>
              <a:t> the outline, a discussion of independent vs dependent misclassification.</a:t>
            </a:r>
            <a:endParaRPr lang="en-US" altLang="en-US" dirty="0"/>
          </a:p>
        </p:txBody>
      </p:sp>
    </p:spTree>
    <p:extLst>
      <p:ext uri="{BB962C8B-B14F-4D97-AF65-F5344CB8AC3E}">
        <p14:creationId xmlns:p14="http://schemas.microsoft.com/office/powerpoint/2010/main" val="25619247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C625F-42DF-4C47-962C-848C5A051DFC}" type="slidenum">
              <a:rPr lang="en-US" altLang="en-US">
                <a:solidFill>
                  <a:prstClr val="black"/>
                </a:solidFill>
              </a:rPr>
              <a:pPr/>
              <a:t>55</a:t>
            </a:fld>
            <a:endParaRPr lang="en-US" altLang="en-US" dirty="0">
              <a:solidFill>
                <a:prstClr val="black"/>
              </a:solidFill>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baseline="0" dirty="0"/>
              <a:t>We foreshadowed dependent error at the beginning of the lecture.  Remember that we said that within the realm of systematic error, we need to pay attention to two processes.  The first process is whether error is related to true (actual) values of </a:t>
            </a:r>
            <a:r>
              <a:rPr lang="en-US" altLang="en-US" u="sng" baseline="0" dirty="0"/>
              <a:t>other</a:t>
            </a:r>
            <a:r>
              <a:rPr lang="en-US" altLang="en-US" baseline="0" dirty="0"/>
              <a:t> variables in the analysis.  This is what we have just been discussing in the first part of this session.  If the answer is no, we call the error non-differential, but, if yes, we call the error differential.   In general, this axis is informally called “differentiality”. </a:t>
            </a:r>
          </a:p>
          <a:p>
            <a:endParaRPr lang="en-US" altLang="en-US" baseline="0" dirty="0"/>
          </a:p>
          <a:p>
            <a:r>
              <a:rPr lang="en-US" altLang="en-US" baseline="0" dirty="0"/>
              <a:t>The second process is whether error in the variable in question is related to whether other variables in the same participant (these could be outcome variables, confounders or other variables) are measured in error.  If no, we call this independent error.  If yes, we call this non-independent or dependent error.  This axis is informally called “dependence”.  Other names for this, particularly in disciplines outside of epidemiology, include </a:t>
            </a:r>
            <a:r>
              <a:rPr lang="en-US" sz="1200" b="0" i="0" u="none" strike="noStrike" kern="1200" baseline="0" dirty="0">
                <a:solidFill>
                  <a:schemeClr val="tx1"/>
                </a:solidFill>
                <a:latin typeface="Times New Roman" pitchFamily="18" charset="0"/>
                <a:ea typeface="+mn-ea"/>
                <a:cs typeface="+mn-cs"/>
              </a:rPr>
              <a:t>“common-method bias,” “same-source bias,” and “interdependency.”</a:t>
            </a:r>
            <a:endParaRPr lang="en-US" altLang="en-US" baseline="0" dirty="0"/>
          </a:p>
          <a:p>
            <a:endParaRPr lang="en-US" altLang="en-US" baseline="0" dirty="0"/>
          </a:p>
          <a:p>
            <a:r>
              <a:rPr lang="en-US" altLang="en-US" baseline="0" dirty="0"/>
              <a:t>“Differentiality” and “dependence” may not be sufficiently descriptive terms that allow you to instantly remember the difference between them, but a few tips can make them more so.  The term “differential” should immediately bring the question “differential to what”; this makes us remember that this type of error may depend upon some other value.  The term “dependence” is close to “independence”, and “independence” makes us remember to ask the question whether the measurement error in one variable type is independent of the error in any other variable type. </a:t>
            </a:r>
            <a:endParaRPr lang="en-US" altLang="en-US" dirty="0"/>
          </a:p>
        </p:txBody>
      </p:sp>
    </p:spTree>
    <p:extLst>
      <p:ext uri="{BB962C8B-B14F-4D97-AF65-F5344CB8AC3E}">
        <p14:creationId xmlns:p14="http://schemas.microsoft.com/office/powerpoint/2010/main" val="30670306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schematic illustrating</a:t>
            </a:r>
            <a:r>
              <a:rPr lang="en-US" baseline="0" dirty="0"/>
              <a:t> differentiality and dependence</a:t>
            </a:r>
            <a:r>
              <a:rPr lang="en-US" dirty="0"/>
              <a:t>.  </a:t>
            </a:r>
          </a:p>
          <a:p>
            <a:endParaRPr lang="en-US" dirty="0"/>
          </a:p>
          <a:p>
            <a:r>
              <a:rPr lang="en-US" dirty="0"/>
              <a:t>For any observed value we have (let</a:t>
            </a:r>
            <a:r>
              <a:rPr lang="en-US" baseline="0" dirty="0"/>
              <a:t> us</a:t>
            </a:r>
            <a:r>
              <a:rPr lang="en-US" dirty="0"/>
              <a:t> focus on the one in </a:t>
            </a:r>
            <a:r>
              <a:rPr lang="en-US" dirty="0">
                <a:solidFill>
                  <a:srgbClr val="FF0000"/>
                </a:solidFill>
              </a:rPr>
              <a:t>red,</a:t>
            </a:r>
            <a:r>
              <a:rPr lang="en-US" dirty="0"/>
              <a:t> let us say it is an exposure</a:t>
            </a:r>
            <a:r>
              <a:rPr lang="en-US" baseline="0" dirty="0"/>
              <a:t> </a:t>
            </a:r>
            <a:r>
              <a:rPr lang="en-US" dirty="0"/>
              <a:t>variable), we know that it</a:t>
            </a:r>
            <a:r>
              <a:rPr lang="en-US" baseline="0" dirty="0"/>
              <a:t> is the result of several influences.  Assuming our measurement process is worth something (i.e., more than just a random number generator), then the observed value is obviously influenced by the underlying true value.  The observed value may also be (in fact, almost always is) influenced by some random error element (some aspect of imperfect reproducibility).  This random element is just that — random, and it is not influenced by anything else.    </a:t>
            </a:r>
          </a:p>
          <a:p>
            <a:endParaRPr lang="en-US" baseline="0" dirty="0"/>
          </a:p>
          <a:p>
            <a:r>
              <a:rPr lang="en-US" baseline="0" dirty="0"/>
              <a:t>The observed value may also have a systematic error component.  This systematic error may be influenced by the true values of other variables, which we have called differentiality.  For example, if we are measuring an exposure variable, the degree of systematic error may differ depending upon whether the participant is a case or a control (i.e., the value of the person’s outcome variable).  Systematic error may also be influenced by another generic systematic error process among the participants, one that influences two or more variables.   We call this dependent error.  We call these “generic” processes because they apply to two or more measurements.  An example of an error-generating process would be personality types which tend to provide socially desirable answers.  Such persons would tend to provide false answers to questions that feature socially desirable responses.   These responses may be for questions attempting to capture exposure variables, outcome variables, or other types of variables.   </a:t>
            </a:r>
          </a:p>
          <a:p>
            <a:endParaRPr lang="en-US" baseline="0" dirty="0"/>
          </a:p>
          <a:p>
            <a:r>
              <a:rPr lang="en-US" baseline="0" dirty="0"/>
              <a:t>We will later formalize this schematic in a directed acyclic graph (DAG).  It can also be read about in Hernan and Cole </a:t>
            </a:r>
            <a:r>
              <a:rPr lang="en-US" i="1" baseline="0" dirty="0"/>
              <a:t>American Journal of Epidemiology </a:t>
            </a:r>
            <a:r>
              <a:rPr lang="en-US" baseline="0" dirty="0"/>
              <a:t>2009 in the optional reading.</a:t>
            </a:r>
          </a:p>
        </p:txBody>
      </p:sp>
      <p:sp>
        <p:nvSpPr>
          <p:cNvPr id="4" name="Slide Number Placeholder 3"/>
          <p:cNvSpPr>
            <a:spLocks noGrp="1"/>
          </p:cNvSpPr>
          <p:nvPr>
            <p:ph type="sldNum" sz="quarter" idx="10"/>
          </p:nvPr>
        </p:nvSpPr>
        <p:spPr/>
        <p:txBody>
          <a:bodyPr/>
          <a:lstStyle/>
          <a:p>
            <a:fld id="{B55D3100-1868-4380-8AEF-D09CA4BFC245}" type="slidenum">
              <a:rPr lang="en-US" altLang="en-US" smtClean="0"/>
              <a:pPr/>
              <a:t>56</a:t>
            </a:fld>
            <a:endParaRPr lang="en-US" altLang="en-US" dirty="0"/>
          </a:p>
        </p:txBody>
      </p:sp>
    </p:spTree>
    <p:extLst>
      <p:ext uri="{BB962C8B-B14F-4D97-AF65-F5344CB8AC3E}">
        <p14:creationId xmlns:p14="http://schemas.microsoft.com/office/powerpoint/2010/main" val="36977188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72E365-D933-440A-8517-4FF427F79506}" type="slidenum">
              <a:rPr lang="en-US" altLang="en-US"/>
              <a:pPr/>
              <a:t>57</a:t>
            </a:fld>
            <a:endParaRPr lang="en-US" altLang="en-US" dirty="0"/>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p:txBody>
          <a:bodyPr/>
          <a:lstStyle/>
          <a:p>
            <a:r>
              <a:rPr lang="en-US" altLang="en-US" dirty="0"/>
              <a:t>When might non-independence</a:t>
            </a:r>
            <a:r>
              <a:rPr lang="en-US" altLang="en-US" baseline="0" dirty="0"/>
              <a:t> in measurement error occur?  In other words, when might measurement errors in one variable be related to errors made in the measurement of other variables?  Of note, this form of error does not necessarily have to only be between exposure and outcome.  It is common for the dependent error to be between exposure and one or more confounding variables, but this is not well appreciated among applied researcher (as explained in recent work by Brennan et al.). (We recognize that we have not yet formally defined confounding yet, but we will do so next week.  For now, think of confounding factors as other concepts that are mixed together with exposures that give us biased inferences when we attempt to understand the causal effects of exposures.  To contend with and eliminate this bias, we have to measure the confounding variables and do something in the design or analysis of a study.)</a:t>
            </a:r>
          </a:p>
          <a:p>
            <a:endParaRPr lang="en-US" altLang="en-US" baseline="0" dirty="0"/>
          </a:p>
          <a:p>
            <a:r>
              <a:rPr lang="en-US" altLang="en-US" baseline="0" dirty="0"/>
              <a:t>It makes sense that this form of error might occur when two or more variables (such as exposure and outcome, or exposure and confounding variables) are measured by the same process, such as by the same questionnaire or via the same biological specimen.  This is why this process is sometimes called “same source bias” or “common method bias”.   </a:t>
            </a:r>
          </a:p>
          <a:p>
            <a:endParaRPr lang="en-US" altLang="en-US" baseline="0" dirty="0"/>
          </a:p>
          <a:p>
            <a:r>
              <a:rPr lang="en-US" altLang="en-US" baseline="0" dirty="0"/>
              <a:t>Dependence is especially prominent between exposure and one or more confounding variables because exposure variables and confounding variables are often measured at the same time (e.g., baseline in a cohort study) and using the same instrument (e.g., a questionnaire or medical records).  This is because confounding variables are known prior to exposures and hence are available to be measured at the time of exposure measurement.  Dependent error could also occur in study designs in which exposure and outcome are being simultaneously measured, such as a cross-sectional study.  </a:t>
            </a:r>
          </a:p>
          <a:p>
            <a:endParaRPr lang="en-US" altLang="en-US" baseline="0" dirty="0"/>
          </a:p>
          <a:p>
            <a:r>
              <a:rPr lang="en-US" altLang="en-US" baseline="0" dirty="0"/>
              <a:t>Some observers understand this better if expressed mathematically.  In mathematical terms, if the joint probability of errors in both variable 1 and variable 2 is not equal to the probability of error in variable 1 times the probability of error in variable 2, then we say the errors are non-independent.  This follows probability theory.   Likewise, if the joint probability of errors in both variable 1 and variable 2 is equal the probability of error in variable_1 times the probability of error in variable_2, then we say that the errors are independent.  </a:t>
            </a:r>
          </a:p>
          <a:p>
            <a:endParaRPr lang="en-US" altLang="en-US" baseline="0" dirty="0"/>
          </a:p>
          <a:p>
            <a:pPr algn="l"/>
            <a:r>
              <a:rPr lang="en-US" altLang="en-US" baseline="0" dirty="0"/>
              <a:t>Brennan et al. </a:t>
            </a:r>
            <a:r>
              <a:rPr lang="en-US" sz="1800" b="0" i="0" u="none" strike="noStrike" baseline="0" dirty="0">
                <a:solidFill>
                  <a:srgbClr val="000000"/>
                </a:solidFill>
                <a:latin typeface="IFLBC N+ Gulliver"/>
              </a:rPr>
              <a:t> An underappreciated misclassification mechanism: implications of nondifferential dependent misclassification of covariate and exposure. </a:t>
            </a:r>
            <a:r>
              <a:rPr lang="en-US" sz="1800" b="0" i="1" u="none" strike="noStrike" baseline="0" dirty="0">
                <a:solidFill>
                  <a:srgbClr val="0080AC"/>
                </a:solidFill>
                <a:latin typeface="IFLBC N+ Gulliver"/>
              </a:rPr>
              <a:t>Annals of Epidemiology </a:t>
            </a:r>
            <a:r>
              <a:rPr lang="en-US" sz="1800" b="0" i="0" u="none" strike="noStrike" baseline="0" dirty="0">
                <a:solidFill>
                  <a:srgbClr val="0080AC"/>
                </a:solidFill>
                <a:latin typeface="IFLBC N+ Gulliver"/>
              </a:rPr>
              <a:t>58:104–123, 2021.  </a:t>
            </a:r>
            <a:r>
              <a:rPr lang="en-US" sz="1800" b="0" i="0" u="none" strike="noStrike" baseline="0" dirty="0">
                <a:solidFill>
                  <a:srgbClr val="000000"/>
                </a:solidFill>
                <a:latin typeface="IFLBC N+ Gulliver"/>
              </a:rPr>
              <a:t> </a:t>
            </a:r>
            <a:endParaRPr lang="en-US" altLang="en-US" dirty="0"/>
          </a:p>
        </p:txBody>
      </p:sp>
    </p:spTree>
    <p:extLst>
      <p:ext uri="{BB962C8B-B14F-4D97-AF65-F5344CB8AC3E}">
        <p14:creationId xmlns:p14="http://schemas.microsoft.com/office/powerpoint/2010/main" val="7543547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72E365-D933-440A-8517-4FF427F79506}" type="slidenum">
              <a:rPr lang="en-US" altLang="en-US"/>
              <a:pPr/>
              <a:t>58</a:t>
            </a:fld>
            <a:endParaRPr lang="en-US" altLang="en-US" dirty="0"/>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p:txBody>
          <a:bodyPr/>
          <a:lstStyle/>
          <a:p>
            <a:r>
              <a:rPr lang="en-US" altLang="en-US" dirty="0"/>
              <a:t>This</a:t>
            </a:r>
            <a:r>
              <a:rPr lang="en-US" altLang="en-US" baseline="0" dirty="0"/>
              <a:t> example is from Ames et al. </a:t>
            </a:r>
            <a:r>
              <a:rPr lang="en-US" altLang="en-US" i="1" baseline="0" dirty="0"/>
              <a:t>Archives of Environmental Health </a:t>
            </a:r>
            <a:r>
              <a:rPr lang="en-US" altLang="en-US" baseline="0" dirty="0"/>
              <a:t>46: 213-217, 1991 and Kristensen </a:t>
            </a:r>
            <a:r>
              <a:rPr lang="en-US" altLang="en-US" i="1" baseline="0" dirty="0"/>
              <a:t>Epidemiology</a:t>
            </a:r>
            <a:r>
              <a:rPr lang="en-US" altLang="en-US" baseline="0" dirty="0"/>
              <a:t> 3:210-215, 1992.</a:t>
            </a:r>
          </a:p>
          <a:p>
            <a:endParaRPr lang="en-US" altLang="en-US" baseline="0" dirty="0"/>
          </a:p>
          <a:p>
            <a:r>
              <a:rPr lang="en-US" altLang="en-US" baseline="0" dirty="0"/>
              <a:t>The research question is whether a particular pesticide (</a:t>
            </a:r>
            <a:r>
              <a:rPr lang="en-US" altLang="en-US" baseline="0" dirty="0" err="1"/>
              <a:t>Ethoprop</a:t>
            </a:r>
            <a:r>
              <a:rPr lang="en-US" altLang="en-US" baseline="0" dirty="0"/>
              <a:t>) causes one or more physical symptoms.  In this example, both exposure and outcome are measured by questionnaire, and they rely upon a person’s perception of some physical sensation.  The exposure measurement is self-reported perception of an odor.   Outcome is perception of the presence of physical symptoms.  The data showed that those with greater perception of exposure to pesticides had a subsequent greater perception of different health symptoms.   However, when a more objective measure of exposure was used (geographic proximity of residence to pesticide-treated fields), no association was found.  If the analysis using the objective measurement of exposure is considered true, then the spurious association using the self-reported measure of exposure is believed to be because of the non-independence of the measurement of exposure and outcome.  The mechanism for this is that people differ in their thresholds in when they perceive various sensations (such as odor or various physical symptoms) and how they report them on questionnaires.   The same people who have a low threshold for reporting a perception of an odor also have a low threshold to report physical symptoms.  This is called dependent non-differential misclassification of exposure and outcome.  The same people who have a high threshold for reporting a perception of an odor also have a high threshold to report physical symptoms.  Dependent error can cause the appearance of associations when they do not truly exist or falsely amplify association when they truly exist.  </a:t>
            </a:r>
          </a:p>
          <a:p>
            <a:endParaRPr lang="en-US" altLang="en-US" baseline="0" dirty="0"/>
          </a:p>
          <a:p>
            <a:r>
              <a:rPr lang="en-US" altLang="en-US" baseline="0" dirty="0"/>
              <a:t>Note: It also possible that the observed association in this study may also have been caused by differential misclassification; this is hard to know or prove.  This could occur in one of two ways.  In terms of differential misclassification of outcome, this could have occurred if those with greater self-reported intensity of pesticide odor exaggerated their physical symptoms because they were aware of the hypothesis (or believed themselves) that  pesticides exposure cause physical symptoms.  In terms of differential misclassification of exposure, this could have occurred if those with greater self-reported presence of various physical symptoms exaggerated their self-reported perception of pesticide odor because they were aware of the hypothesis (or believed themselves) that pesticide exposure causes physical symptoms.  If both differential and dependent error were present, we would call this “dependent and differential misclassification”.  </a:t>
            </a:r>
          </a:p>
          <a:p>
            <a:endParaRPr lang="en-US" altLang="en-US" baseline="0" dirty="0"/>
          </a:p>
          <a:p>
            <a:r>
              <a:rPr lang="en-US" altLang="en-US" baseline="0" dirty="0"/>
              <a:t>Another example:  Let us say we are interested in whether alcohol use (heavy use vs non-heavy use) is a cause of unsafe sexual practices.  The mechanism would be that heavy alcohol use causes altered mental status and altered decision-making.  If both alcohol use and unsafe sexual practices were both measured by self-report on a questionnaire, then personality types which desire to provide socially desirable answers would under-report both alcohol use and unsafe sex.  This will lead to a falsely low number of persons in all cells of the 2 x 2 table other than the cell which has no alcohol use and no unsafe sex (unexposed; and non-outcome), which would have falsely high numbers.  We know that a falsely high number of persons in that cell results in overestimation of the effect of exposure (in this case, alcohol use) on outcome (in this case, unsafe sex).   </a:t>
            </a:r>
            <a:endParaRPr lang="en-US" altLang="en-US" dirty="0"/>
          </a:p>
        </p:txBody>
      </p:sp>
    </p:spTree>
    <p:extLst>
      <p:ext uri="{BB962C8B-B14F-4D97-AF65-F5344CB8AC3E}">
        <p14:creationId xmlns:p14="http://schemas.microsoft.com/office/powerpoint/2010/main" val="70860115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9277C2-2F4C-4ECE-9D2F-A8604D33255D}" type="slidenum">
              <a:rPr lang="en-US" altLang="en-US"/>
              <a:pPr/>
              <a:t>59</a:t>
            </a:fld>
            <a:endParaRPr lang="en-US" altLang="en-US" dirty="0"/>
          </a:p>
        </p:txBody>
      </p:sp>
      <p:sp>
        <p:nvSpPr>
          <p:cNvPr id="312322" name="Rectangle 2"/>
          <p:cNvSpPr>
            <a:spLocks noGrp="1" noRot="1" noChangeAspect="1" noChangeArrowheads="1" noTextEdit="1"/>
          </p:cNvSpPr>
          <p:nvPr>
            <p:ph type="sldImg"/>
          </p:nvPr>
        </p:nvSpPr>
        <p:spPr>
          <a:xfrm>
            <a:off x="890588" y="696913"/>
            <a:ext cx="5229225" cy="3486150"/>
          </a:xfrm>
          <a:ln/>
        </p:spPr>
      </p:sp>
      <p:sp>
        <p:nvSpPr>
          <p:cNvPr id="312323" name="Rectangle 3"/>
          <p:cNvSpPr>
            <a:spLocks noGrp="1" noChangeArrowheads="1"/>
          </p:cNvSpPr>
          <p:nvPr>
            <p:ph type="body" idx="1"/>
          </p:nvPr>
        </p:nvSpPr>
        <p:spPr>
          <a:xfrm>
            <a:off x="935038" y="4414838"/>
            <a:ext cx="5140325" cy="4184650"/>
          </a:xfrm>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dirty="0"/>
              <a:t>We can also depict this</a:t>
            </a:r>
            <a:r>
              <a:rPr lang="en-US" altLang="en-US" baseline="0" dirty="0"/>
              <a:t> with our box and arrow diagrams.  We said that the mechanism for this dependent misclassification of exposure and outcome was that </a:t>
            </a:r>
            <a:r>
              <a:rPr lang="en-US" altLang="en-US" sz="1900" baseline="0" dirty="0"/>
              <a:t>p</a:t>
            </a:r>
            <a:r>
              <a:rPr lang="en-US" altLang="en-US" sz="1900" dirty="0"/>
              <a:t>eople differ in their thresholds in perception and hence reporting of various subjective sensations, including, e.g., odor &amp; various physical health symptoms.</a:t>
            </a:r>
            <a:r>
              <a:rPr lang="en-US" altLang="en-US" sz="1900" baseline="0" dirty="0"/>
              <a:t>  The same </a:t>
            </a:r>
            <a:r>
              <a:rPr lang="en-US" altLang="en-US" sz="1900" dirty="0"/>
              <a:t>persons with low threshold to report odor (tendency</a:t>
            </a:r>
            <a:r>
              <a:rPr lang="en-US" altLang="en-US" sz="1900" baseline="0" dirty="0"/>
              <a:t> to over-report even if they did not actually experience)</a:t>
            </a:r>
            <a:r>
              <a:rPr lang="en-US" altLang="en-US" sz="1900" dirty="0"/>
              <a:t> have low threshold to report symptoms.</a:t>
            </a:r>
            <a:r>
              <a:rPr lang="en-US" altLang="en-US" sz="1900" baseline="0" dirty="0"/>
              <a:t>  The same </a:t>
            </a:r>
            <a:r>
              <a:rPr lang="en-US" altLang="en-US" sz="1900" dirty="0"/>
              <a:t>persons with high thresholds to report odor (tendency</a:t>
            </a:r>
            <a:r>
              <a:rPr lang="en-US" altLang="en-US" sz="1900" baseline="0" dirty="0"/>
              <a:t> to under-report even if they did actually experience)</a:t>
            </a:r>
            <a:r>
              <a:rPr lang="en-US" altLang="en-US" sz="1900" dirty="0"/>
              <a:t> have high thresholds to report symptoms.  For the low threshold people, some</a:t>
            </a:r>
            <a:r>
              <a:rPr lang="en-US" altLang="en-US" sz="1900" baseline="0" dirty="0"/>
              <a:t> persons in the exposed/non-diseased, unexposed/diseased, and unexposed/non-diseased will migrate to the exposed/disease cell.  The result of this, as we now know, is to overestimate the effect of exposure on outcome, a bias away from the null.  </a:t>
            </a:r>
            <a:r>
              <a:rPr lang="en-US" altLang="en-US" sz="1900" dirty="0"/>
              <a:t>For the high threshold people, some</a:t>
            </a:r>
            <a:r>
              <a:rPr lang="en-US" altLang="en-US" sz="1900" baseline="0" dirty="0"/>
              <a:t> persons in the exposed/diseased, unexposed/diseased, and unexposed/non-diseased will migrate to the unexposed/non-disease cell.  The result of this, as we now know, is to also overestimate the effect of exposure on outcome.   </a:t>
            </a:r>
            <a:endParaRPr lang="en-US" altLang="en-US" sz="1900" dirty="0"/>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en-US" sz="1900" dirty="0"/>
          </a:p>
          <a:p>
            <a:pPr lvl="1"/>
            <a:endParaRPr lang="en-US" altLang="en-US" sz="1900" dirty="0"/>
          </a:p>
          <a:p>
            <a:endParaRPr lang="en-US" altLang="en-US" dirty="0"/>
          </a:p>
        </p:txBody>
      </p:sp>
    </p:spTree>
    <p:extLst>
      <p:ext uri="{BB962C8B-B14F-4D97-AF65-F5344CB8AC3E}">
        <p14:creationId xmlns:p14="http://schemas.microsoft.com/office/powerpoint/2010/main" val="3080322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C625F-42DF-4C47-962C-848C5A051DFC}" type="slidenum">
              <a:rPr lang="en-US" altLang="en-US"/>
              <a:pPr/>
              <a:t>6</a:t>
            </a:fld>
            <a:endParaRPr lang="en-US" altLang="en-US" dirty="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dirty="0"/>
              <a:t>Now, let</a:t>
            </a:r>
            <a:r>
              <a:rPr lang="en-US" altLang="en-US" baseline="0" dirty="0"/>
              <a:t> u</a:t>
            </a:r>
            <a:r>
              <a:rPr lang="en-US" altLang="en-US" dirty="0"/>
              <a:t>s discuss the consequences</a:t>
            </a:r>
            <a:r>
              <a:rPr lang="en-US" altLang="en-US" baseline="0" dirty="0"/>
              <a:t> of error in measurements, which is bias in our study inferences.  </a:t>
            </a:r>
            <a:r>
              <a:rPr lang="en-US" altLang="en-US" dirty="0"/>
              <a:t>We</a:t>
            </a:r>
            <a:r>
              <a:rPr lang="en-US" altLang="en-US" baseline="0" dirty="0"/>
              <a:t> wi</a:t>
            </a:r>
            <a:r>
              <a:rPr lang="en-US" altLang="en-US" dirty="0"/>
              <a:t>ll first talk about what happens — in other words, what is the bias that results in our inferences — with misclassification of dichotomous variables, the simplest kinds of variables.  </a:t>
            </a:r>
          </a:p>
        </p:txBody>
      </p:sp>
    </p:spTree>
    <p:extLst>
      <p:ext uri="{BB962C8B-B14F-4D97-AF65-F5344CB8AC3E}">
        <p14:creationId xmlns:p14="http://schemas.microsoft.com/office/powerpoint/2010/main" val="33627247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Times New Roman" pitchFamily="18" charset="0"/>
                <a:ea typeface="+mn-ea"/>
                <a:cs typeface="+mn-cs"/>
              </a:rPr>
              <a:t>The origins of our knowledge regarding the manifestations of dependent misclassification go back to at least the 1960’s (Keys and Kihlberg, 1963; Assakul and Proctor, 1967), but compared to differentiality, which received much attention in the 1970’s and 1980’s, much less was written about dependent error (with the exceptions being Kleinbaum et al. and Greenland).  Most researchers continue to be unfamiliar with the problem; lack of awareness is described in the Additional Slides (Ranker et al., 2019).  </a:t>
            </a:r>
          </a:p>
          <a:p>
            <a:endParaRPr lang="en-US" sz="1200" b="0" i="0" u="none" strike="noStrike" kern="1200" baseline="0" dirty="0">
              <a:solidFill>
                <a:schemeClr val="tx1"/>
              </a:solidFill>
              <a:latin typeface="Times New Roman" pitchFamily="18" charset="0"/>
              <a:ea typeface="+mn-ea"/>
              <a:cs typeface="+mn-cs"/>
            </a:endParaRPr>
          </a:p>
          <a:p>
            <a:r>
              <a:rPr lang="en-US" sz="1200" b="0" i="0" u="none" strike="noStrike" kern="1200" baseline="0" dirty="0">
                <a:solidFill>
                  <a:schemeClr val="tx1"/>
                </a:solidFill>
                <a:latin typeface="Times New Roman" pitchFamily="18" charset="0"/>
                <a:ea typeface="+mn-ea"/>
                <a:cs typeface="+mn-cs"/>
              </a:rPr>
              <a:t>Dependent misclassification first received detailed attention much later, in 1992, with work from Kristensen, writing alone, and Chavance et al.   </a:t>
            </a:r>
          </a:p>
          <a:p>
            <a:endParaRPr lang="en-US" sz="1200" b="0" i="0" u="none" strike="noStrike" kern="1200" baseline="0" dirty="0">
              <a:solidFill>
                <a:schemeClr val="tx1"/>
              </a:solidFill>
              <a:latin typeface="Times New Roman" pitchFamily="18" charset="0"/>
              <a:ea typeface="+mn-ea"/>
              <a:cs typeface="+mn-cs"/>
            </a:endParaRPr>
          </a:p>
          <a:p>
            <a:r>
              <a:rPr lang="en-US" sz="1200" b="0" i="0" u="none" strike="noStrike" kern="1200" baseline="0" dirty="0">
                <a:solidFill>
                  <a:schemeClr val="tx1"/>
                </a:solidFill>
                <a:latin typeface="Times New Roman" pitchFamily="18" charset="0"/>
                <a:ea typeface="+mn-ea"/>
                <a:cs typeface="+mn-cs"/>
              </a:rPr>
              <a:t>Kristensen explored a problem similar to what happened in the Siskiyou Country odor-symptoms example where participants tended to err in their responses in the same direction, either under-reporting of both exposure and outcome or over-reporting of both exposure and outcome.  In this circumstance, Kristensen showed that the direction of bias will always be positive (towards overestimation of effect), is related to the degree of misclassification, and is strongly related to the prevalence of exposure and outcome.  That is, studies which feature lower prevalences of exposure and outcome will, for any given probability of misclassification, result in larger bias.  This is akin to what we saw for non-differential misclassification of exposure and outcome which had more bias when exposure prevalence and outcome incidence were low, respectively.  Heuristically, this can be understood as the cell with exposed/diseased having few persons when exposure and outcome are uncommon, compared to all other cells.  With dependent error, there will be rearrangement from other cells going into the exposed/diseased cell, resulting in a large percentage increase in that cell.  The result is substantial bias, towards an overestimation of the effect of exposure on outcome.  </a:t>
            </a:r>
          </a:p>
          <a:p>
            <a:endParaRPr lang="en-US" sz="1200" b="0" i="0" u="none" strike="noStrike" kern="1200" baseline="0" dirty="0">
              <a:solidFill>
                <a:schemeClr val="tx1"/>
              </a:solidFill>
              <a:latin typeface="Times New Roman" pitchFamily="18" charset="0"/>
              <a:ea typeface="+mn-ea"/>
              <a:cs typeface="+mn-cs"/>
            </a:endParaRPr>
          </a:p>
          <a:p>
            <a:r>
              <a:rPr lang="en-US" sz="1200" b="0" i="0" u="none" strike="noStrike" kern="1200" baseline="0" dirty="0">
                <a:solidFill>
                  <a:schemeClr val="tx1"/>
                </a:solidFill>
                <a:latin typeface="Times New Roman" pitchFamily="18" charset="0"/>
                <a:ea typeface="+mn-ea"/>
                <a:cs typeface="+mn-cs"/>
              </a:rPr>
              <a:t>Assakul K, Proctor CH. Testing independence in two-way contingency tables with data subject to misclassification. </a:t>
            </a:r>
            <a:r>
              <a:rPr lang="en-US" sz="1200" b="0" i="1" u="none" strike="noStrike" kern="1200" baseline="0" dirty="0">
                <a:solidFill>
                  <a:schemeClr val="tx1"/>
                </a:solidFill>
                <a:latin typeface="Times New Roman" pitchFamily="18" charset="0"/>
                <a:ea typeface="+mn-ea"/>
                <a:cs typeface="+mn-cs"/>
              </a:rPr>
              <a:t>Psychometrika</a:t>
            </a:r>
            <a:r>
              <a:rPr lang="en-US" sz="1200" b="0" i="0" u="none" strike="noStrike" kern="1200" baseline="0" dirty="0">
                <a:solidFill>
                  <a:schemeClr val="tx1"/>
                </a:solidFill>
                <a:latin typeface="Times New Roman" pitchFamily="18" charset="0"/>
                <a:ea typeface="+mn-ea"/>
                <a:cs typeface="+mn-cs"/>
              </a:rPr>
              <a:t> 32:67-76, 1967.</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Chavance M, Dellatolas G, Lellouch J. Correlated nondifferential misclassifications of disease and exposure: application to a cross-sectional study of the relation between handedness and immune disorders. </a:t>
            </a:r>
            <a:r>
              <a:rPr lang="en-US" i="1" dirty="0"/>
              <a:t>Int J Epidemiol. </a:t>
            </a:r>
            <a:r>
              <a:rPr lang="en-US" dirty="0"/>
              <a:t>21(3):537-46,</a:t>
            </a:r>
            <a:r>
              <a:rPr lang="en-US" baseline="0" dirty="0"/>
              <a:t> 1992.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Times New Roman" pitchFamily="18" charset="0"/>
                <a:ea typeface="+mn-ea"/>
                <a:cs typeface="+mn-cs"/>
              </a:rPr>
              <a:t>Greenland S. Modeling and variable selection in epidemiologic analysis. </a:t>
            </a:r>
            <a:r>
              <a:rPr lang="en-US" sz="1200" b="0" i="1" u="none" strike="noStrike" kern="1200" baseline="0" dirty="0">
                <a:solidFill>
                  <a:schemeClr val="tx1"/>
                </a:solidFill>
                <a:latin typeface="Times New Roman" pitchFamily="18" charset="0"/>
                <a:ea typeface="+mn-ea"/>
                <a:cs typeface="+mn-cs"/>
              </a:rPr>
              <a:t>Am J Public Health </a:t>
            </a:r>
            <a:r>
              <a:rPr lang="en-US" sz="1200" b="0" i="0" u="none" strike="noStrike" kern="1200" baseline="0" dirty="0">
                <a:solidFill>
                  <a:schemeClr val="tx1"/>
                </a:solidFill>
                <a:latin typeface="Times New Roman" pitchFamily="18" charset="0"/>
                <a:ea typeface="+mn-ea"/>
                <a:cs typeface="+mn-cs"/>
              </a:rPr>
              <a:t>79:340-349, 1989.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Times New Roman" pitchFamily="18" charset="0"/>
                <a:ea typeface="+mn-ea"/>
                <a:cs typeface="+mn-cs"/>
              </a:rPr>
              <a:t>Kleinbaum DG, Kupper LL, Morgenstern H. Epidemiologic Research. New York: Van Nostrand Reinhold, 1982;220-241. </a:t>
            </a:r>
          </a:p>
          <a:p>
            <a:r>
              <a:rPr lang="en-US" sz="1200" b="0" i="0" u="none" strike="noStrike" kern="1200" baseline="0" dirty="0">
                <a:solidFill>
                  <a:schemeClr val="tx1"/>
                </a:solidFill>
                <a:latin typeface="Times New Roman" pitchFamily="18" charset="0"/>
                <a:ea typeface="+mn-ea"/>
                <a:cs typeface="+mn-cs"/>
              </a:rPr>
              <a:t>Kristensen P.  Bias from nondifferential but dependent misclassification of exposure and outcome.  </a:t>
            </a:r>
            <a:r>
              <a:rPr lang="en-US" sz="1200" b="0" i="1" u="none" strike="noStrike" kern="1200" baseline="0" dirty="0">
                <a:solidFill>
                  <a:schemeClr val="tx1"/>
                </a:solidFill>
                <a:latin typeface="Times New Roman" pitchFamily="18" charset="0"/>
                <a:ea typeface="+mn-ea"/>
                <a:cs typeface="+mn-cs"/>
              </a:rPr>
              <a:t>Epidemiology</a:t>
            </a:r>
            <a:r>
              <a:rPr lang="en-US" sz="1200" b="0" i="0" u="none" strike="noStrike" kern="1200" baseline="0" dirty="0">
                <a:solidFill>
                  <a:schemeClr val="tx1"/>
                </a:solidFill>
                <a:latin typeface="Times New Roman" pitchFamily="18" charset="0"/>
                <a:ea typeface="+mn-ea"/>
                <a:cs typeface="+mn-cs"/>
              </a:rPr>
              <a:t> 3: 210-215, 1992.  </a:t>
            </a:r>
          </a:p>
          <a:p>
            <a:r>
              <a:rPr lang="en-US" sz="1200" b="0" i="0" u="none" strike="noStrike" kern="1200" baseline="0" dirty="0">
                <a:solidFill>
                  <a:schemeClr val="tx1"/>
                </a:solidFill>
                <a:latin typeface="Times New Roman" pitchFamily="18" charset="0"/>
                <a:ea typeface="+mn-ea"/>
                <a:cs typeface="+mn-cs"/>
              </a:rPr>
              <a:t>Keys A and Kihlberg JK.  Effect of misclassification on estimated relative prevalence of a characteristic.  Part I.  Two populations infallibly distinguished.  Part II.  Errors in two variables.  </a:t>
            </a:r>
            <a:r>
              <a:rPr lang="en-US" sz="1200" b="0" i="1" u="none" strike="noStrike" kern="1200" baseline="0" dirty="0">
                <a:solidFill>
                  <a:schemeClr val="tx1"/>
                </a:solidFill>
                <a:latin typeface="Times New Roman" pitchFamily="18" charset="0"/>
                <a:ea typeface="+mn-ea"/>
                <a:cs typeface="+mn-cs"/>
              </a:rPr>
              <a:t>Am J Pub Health Nations Health </a:t>
            </a:r>
            <a:r>
              <a:rPr lang="en-US" sz="1200" b="0" i="0" u="none" strike="noStrike" kern="1200" baseline="0" dirty="0">
                <a:solidFill>
                  <a:schemeClr val="tx1"/>
                </a:solidFill>
                <a:latin typeface="Times New Roman" pitchFamily="18" charset="0"/>
                <a:ea typeface="+mn-ea"/>
                <a:cs typeface="+mn-cs"/>
              </a:rPr>
              <a:t>53:1656-65, 1963.  </a:t>
            </a:r>
          </a:p>
          <a:p>
            <a:endParaRPr lang="en-US" sz="1200" b="0" i="0" u="none" strike="noStrike" kern="1200" baseline="0" dirty="0">
              <a:solidFill>
                <a:schemeClr val="tx1"/>
              </a:solidFill>
              <a:latin typeface="Times New Roman" pitchFamily="18" charset="0"/>
              <a:ea typeface="+mn-ea"/>
              <a:cs typeface="+mn-cs"/>
            </a:endParaRPr>
          </a:p>
          <a:p>
            <a:endParaRPr lang="en-US" sz="1200" b="0" i="0" u="none" strike="noStrike" kern="1200" baseline="0" dirty="0">
              <a:solidFill>
                <a:schemeClr val="tx1"/>
              </a:solidFill>
              <a:latin typeface="Times New Roman" pitchFamily="18" charset="0"/>
              <a:ea typeface="+mn-ea"/>
              <a:cs typeface="+mn-cs"/>
            </a:endParaRPr>
          </a:p>
          <a:p>
            <a:r>
              <a:rPr lang="en-US" sz="1200" b="0" i="0" u="none" strike="noStrike" kern="1200" baseline="0" dirty="0">
                <a:solidFill>
                  <a:schemeClr val="tx1"/>
                </a:solidFill>
                <a:latin typeface="Times New Roman" pitchFamily="18" charset="0"/>
                <a:ea typeface="+mn-ea"/>
                <a:cs typeface="+mn-cs"/>
              </a:rPr>
              <a:t>Historical note:  Ancel Keys was a prominent physiologist and cardiovascular epidemiologist who promoted the virtues of a Mediterranean diet.  </a:t>
            </a:r>
            <a:endParaRPr lang="en-US" b="0" dirty="0"/>
          </a:p>
        </p:txBody>
      </p:sp>
      <p:sp>
        <p:nvSpPr>
          <p:cNvPr id="4" name="Slide Number Placeholder 3"/>
          <p:cNvSpPr>
            <a:spLocks noGrp="1"/>
          </p:cNvSpPr>
          <p:nvPr>
            <p:ph type="sldNum" sz="quarter" idx="10"/>
          </p:nvPr>
        </p:nvSpPr>
        <p:spPr/>
        <p:txBody>
          <a:bodyPr/>
          <a:lstStyle/>
          <a:p>
            <a:fld id="{B55D3100-1868-4380-8AEF-D09CA4BFC245}" type="slidenum">
              <a:rPr lang="en-US" altLang="en-US" smtClean="0"/>
              <a:pPr/>
              <a:t>60</a:t>
            </a:fld>
            <a:endParaRPr lang="en-US" altLang="en-US" dirty="0"/>
          </a:p>
        </p:txBody>
      </p:sp>
    </p:spTree>
    <p:extLst>
      <p:ext uri="{BB962C8B-B14F-4D97-AF65-F5344CB8AC3E}">
        <p14:creationId xmlns:p14="http://schemas.microsoft.com/office/powerpoint/2010/main" val="27288917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9277C2-2F4C-4ECE-9D2F-A8604D33255D}" type="slidenum">
              <a:rPr lang="en-US" altLang="en-US"/>
              <a:pPr/>
              <a:t>61</a:t>
            </a:fld>
            <a:endParaRPr lang="en-US" altLang="en-US" dirty="0"/>
          </a:p>
        </p:txBody>
      </p:sp>
      <p:sp>
        <p:nvSpPr>
          <p:cNvPr id="312322" name="Rectangle 2"/>
          <p:cNvSpPr>
            <a:spLocks noGrp="1" noRot="1" noChangeAspect="1" noChangeArrowheads="1" noTextEdit="1"/>
          </p:cNvSpPr>
          <p:nvPr>
            <p:ph type="sldImg"/>
          </p:nvPr>
        </p:nvSpPr>
        <p:spPr>
          <a:xfrm>
            <a:off x="890588" y="696913"/>
            <a:ext cx="5229225" cy="3486150"/>
          </a:xfrm>
          <a:ln/>
        </p:spPr>
      </p:sp>
      <p:sp>
        <p:nvSpPr>
          <p:cNvPr id="312323" name="Rectangle 3"/>
          <p:cNvSpPr>
            <a:spLocks noGrp="1" noChangeArrowheads="1"/>
          </p:cNvSpPr>
          <p:nvPr>
            <p:ph type="body" idx="1"/>
          </p:nvPr>
        </p:nvSpPr>
        <p:spPr>
          <a:xfrm>
            <a:off x="935038" y="4414838"/>
            <a:ext cx="5140325" cy="4184650"/>
          </a:xfrm>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dirty="0"/>
              <a:t>The direction of the bias, however, is</a:t>
            </a:r>
            <a:r>
              <a:rPr lang="en-US" altLang="en-US" baseline="0" dirty="0"/>
              <a:t> not always positive (now always an overestimate).  It depends upon the context.  Sometimes the direction of the reporting thresholds (the errors) in exposure and outcome are not the same.  Sometimes they are in opposite directions.   An example, taken from Dan Brooks at Boston University, is when number of sexual partners is the exposure and sexually transmitted infections is the outcome.  In some populations and some individuals, there is a tendency to over-report number of sexual partners and under-report sexually transmitted infections.  Schematically, we see a migration of exposed/diseased, unexposed/diseased, unexposed/non-diseased to the exposed/non-diseased cells. </a:t>
            </a:r>
            <a:r>
              <a:rPr lang="en-US" altLang="en-US" sz="1900" baseline="0" dirty="0"/>
              <a:t>The result of this flooding of the exposure/non-outcome cell, as we now know, is to underestimate the effect of exposure on outcome, toward a negative/inverse association.  </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en-US" sz="1900" baseline="0" dirty="0"/>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sz="1900" baseline="0" dirty="0"/>
              <a:t>This type of error dependence (humans under-reporting or over-reporting on more than one question) seems obvious but is very rarely mentioned as an alternative explanation or threat to validity.  See the work by Ranker et al. in the additional slides as to the lack of awareness about this.</a:t>
            </a:r>
            <a:endParaRPr lang="en-US" altLang="en-US" dirty="0"/>
          </a:p>
        </p:txBody>
      </p:sp>
    </p:spTree>
    <p:extLst>
      <p:ext uri="{BB962C8B-B14F-4D97-AF65-F5344CB8AC3E}">
        <p14:creationId xmlns:p14="http://schemas.microsoft.com/office/powerpoint/2010/main" val="204697500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C625F-42DF-4C47-962C-848C5A051DFC}" type="slidenum">
              <a:rPr lang="en-US" altLang="en-US"/>
              <a:pPr/>
              <a:t>62</a:t>
            </a:fld>
            <a:endParaRPr lang="en-US" altLang="en-US" dirty="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a:t>This is a summary of the terminology for measurement error.  We have talked about two axes.  The first axis is whether error is related to the true values of other variables in the analysis.  This axis is informally called the “differentiality” axis.   If the answer to this is no, we said this is called non-differential misclassification.  If yes, then it is called differential misclassification.  The other axis concerns whether error is related to the occurrence of errors in other variables in the same participants.  Are the errors correlated?  This is called the axis of “dependence”.  If errors on one variable are not related to errors on other variables, this is called “independent” misclassification.  If errors on one variable are related to errors on other variables, we say that the errors have dependent misclassification.  Putting these two axes together, we have this table.  When describing error for any measurement, it is </a:t>
            </a:r>
            <a:r>
              <a:rPr lang="en-US" altLang="en-US" u="sng" baseline="0" dirty="0"/>
              <a:t>best to refer to both of these axes</a:t>
            </a:r>
            <a:r>
              <a:rPr lang="en-US" altLang="en-US" baseline="0" dirty="0"/>
              <a:t>.  Thus, for example, for a particular exposure variable, we would characterize it as having independent non-differential misclassification, independent differential misclassification, dependent non-differential misclassification, or dependent differential misclassification.  You will note that there is no provision for no error whatsoever.  While this could be formally added, it is uncommon that a dichotomous variable has 100% sensitivity and specificity.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a:t>Regarding the manifestations of these errors, we have covered the case of dichotomous exposure and outcome.  In this case, we can say that errors in the green box have a predictable direction, which is (almost always) towards the null, if they occur at all (remembering that independent non-differential misclassification of outcome in the face of 100% specificity will not bias a risk or prevalence ratio).  Errors in the blue box will also go in the predictable direction that is context-specific, but it can be complicated to predict.  Importantly, the bias can go in either direction, either toward or away from the null.  These two orange-outlined cells are the most complicated.  They are not simple to predict because there are two processes occurring.  With dependent and non-differential misclassification, there is one force (via non-differential misclassification) that is serving to attenuate measures of association and another force that can either overestimate or underestimate the measure of associations.  It is very hard to qualitatively or quantitatively predict the ultimate direction with just manual inspection.   With dependent and differential misclassification, if the effects are going in the same direction, at least you can tell the qualitative resultant direction of the bias.  If the effects are going in opposite directions, it again is very difficult to qualitatively or quantitatively predict the ultimate direction of the bias with just manual inspection.  The ultimate magnitude of bias depends upon the relative strength of the two processes and the prevalence/incidence of exposure and outcome; this can be determined with formal equations if the measurement imperfections (and prevalence/incidence of exposure/outcome) are known.  </a:t>
            </a:r>
            <a:endParaRPr lang="en-US" altLang="en-US" dirty="0"/>
          </a:p>
        </p:txBody>
      </p:sp>
    </p:spTree>
    <p:extLst>
      <p:ext uri="{BB962C8B-B14F-4D97-AF65-F5344CB8AC3E}">
        <p14:creationId xmlns:p14="http://schemas.microsoft.com/office/powerpoint/2010/main" val="362040719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C625F-42DF-4C47-962C-848C5A051DFC}" type="slidenum">
              <a:rPr lang="en-US" altLang="en-US"/>
              <a:pPr/>
              <a:t>63</a:t>
            </a:fld>
            <a:endParaRPr lang="en-US" altLang="en-US" dirty="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dirty="0"/>
              <a:t>Before we move on, let us also summarize the practical implication</a:t>
            </a:r>
            <a:r>
              <a:rPr lang="en-US" altLang="en-US" baseline="0" dirty="0"/>
              <a:t> of these biases.  In the analysis of </a:t>
            </a:r>
            <a:r>
              <a:rPr lang="en-US" altLang="en-US" dirty="0"/>
              <a:t>dichotomous exposure and outcome</a:t>
            </a:r>
            <a:r>
              <a:rPr lang="en-US" altLang="en-US" baseline="0" dirty="0"/>
              <a:t> variables, if we observe no association, before we can leave the field and declare no association, we have to rule out the classic scenario of independent non-differential misclassification.  Independent differential misclassification can also drown out an effect, but the most common scenario is independent non-differential misclassification attenuating associations.  To be complete, although we have not listed it in the table, dependent error can also result in apparent no association via two scenarios.  The first is if there is a true positive association with dependent error and negative correlation between exposure and outcome errors, which drives the association negatively to the null.  The second is a true inverse association with dependent error and positive correlation between exposure and outcome errors, which drives the association positively to the null.  (Fig. 2 in the Brooks paper in the optional reading gives a nice depiction of this.)</a:t>
            </a:r>
          </a:p>
          <a:p>
            <a:endParaRPr lang="en-US" altLang="en-US" baseline="0" dirty="0"/>
          </a:p>
          <a:p>
            <a:r>
              <a:rPr lang="en-US" altLang="en-US" baseline="0" dirty="0"/>
              <a:t>If we observe a positive association, it might be wrong (i.e., biased) because of independent differential misclassification or dependent error.  If we observe a negative (or inverse) association, it, too, might be wrong (i.e., biased) because of </a:t>
            </a:r>
            <a:r>
              <a:rPr kumimoji="0" lang="en-US"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independent </a:t>
            </a:r>
            <a:r>
              <a:rPr lang="en-US" altLang="en-US" baseline="0" dirty="0"/>
              <a:t>differential misclassification or dependent error. </a:t>
            </a:r>
          </a:p>
          <a:p>
            <a:endParaRPr lang="en-US" altLang="en-US" baseline="0" dirty="0"/>
          </a:p>
          <a:p>
            <a:r>
              <a:rPr lang="en-US" altLang="en-US" baseline="0" dirty="0"/>
              <a:t>As noted earlier, if an association is observed in a study sample, it cannot be caused by independent non-differential misclassification if an association truly does not exist.  </a:t>
            </a:r>
            <a:endParaRPr lang="en-US" altLang="en-US" dirty="0"/>
          </a:p>
        </p:txBody>
      </p:sp>
    </p:spTree>
    <p:extLst>
      <p:ext uri="{BB962C8B-B14F-4D97-AF65-F5344CB8AC3E}">
        <p14:creationId xmlns:p14="http://schemas.microsoft.com/office/powerpoint/2010/main" val="38662457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C625F-42DF-4C47-962C-848C5A051DFC}" type="slidenum">
              <a:rPr lang="en-US" altLang="en-US"/>
              <a:pPr/>
              <a:t>64</a:t>
            </a:fld>
            <a:endParaRPr lang="en-US" altLang="en-US" dirty="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dirty="0"/>
              <a:t>Let</a:t>
            </a:r>
            <a:r>
              <a:rPr lang="en-US" altLang="en-US" baseline="0" dirty="0"/>
              <a:t> u</a:t>
            </a:r>
            <a:r>
              <a:rPr lang="en-US" altLang="en-US" dirty="0"/>
              <a:t>s move on from dichotomous variables and spend the remaining</a:t>
            </a:r>
            <a:r>
              <a:rPr lang="en-US" altLang="en-US" baseline="0" dirty="0"/>
              <a:t> </a:t>
            </a:r>
            <a:r>
              <a:rPr lang="en-US" altLang="en-US" dirty="0"/>
              <a:t>time on what happens with mismeasurement of interval scale measurements.  We earlier</a:t>
            </a:r>
            <a:r>
              <a:rPr lang="en-US" altLang="en-US" baseline="0" dirty="0"/>
              <a:t> separated these into continuous and discrete interval scale variables. </a:t>
            </a:r>
            <a:endParaRPr lang="en-US" altLang="en-US" dirty="0"/>
          </a:p>
        </p:txBody>
      </p:sp>
    </p:spTree>
    <p:extLst>
      <p:ext uri="{BB962C8B-B14F-4D97-AF65-F5344CB8AC3E}">
        <p14:creationId xmlns:p14="http://schemas.microsoft.com/office/powerpoint/2010/main" val="38662457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8BE143-2BC3-4185-90E6-561E70B99207}" type="slidenum">
              <a:rPr lang="en-US" altLang="en-US"/>
              <a:pPr/>
              <a:t>65</a:t>
            </a:fld>
            <a:endParaRPr lang="en-US" altLang="en-US" dirty="0"/>
          </a:p>
        </p:txBody>
      </p:sp>
      <p:sp>
        <p:nvSpPr>
          <p:cNvPr id="520194" name="Rectangle 2"/>
          <p:cNvSpPr>
            <a:spLocks noGrp="1" noRot="1" noChangeAspect="1" noChangeArrowheads="1" noTextEdit="1"/>
          </p:cNvSpPr>
          <p:nvPr>
            <p:ph type="sldImg"/>
          </p:nvPr>
        </p:nvSpPr>
        <p:spPr>
          <a:ln/>
        </p:spPr>
      </p:sp>
      <p:sp>
        <p:nvSpPr>
          <p:cNvPr id="520195" name="Rectangle 3"/>
          <p:cNvSpPr>
            <a:spLocks noGrp="1" noChangeArrowheads="1"/>
          </p:cNvSpPr>
          <p:nvPr>
            <p:ph type="body" idx="1"/>
          </p:nvPr>
        </p:nvSpPr>
        <p:spPr/>
        <p:txBody>
          <a:bodyPr/>
          <a:lstStyle/>
          <a:p>
            <a:r>
              <a:rPr lang="en-US" altLang="en-US" dirty="0"/>
              <a:t>Schematically, this is what mismeasurement of interval scale measurements looks like.  This</a:t>
            </a:r>
            <a:r>
              <a:rPr lang="en-US" altLang="en-US" baseline="0" dirty="0"/>
              <a:t> is a review from last week.  </a:t>
            </a:r>
            <a:r>
              <a:rPr lang="en-US" altLang="en-US" dirty="0"/>
              <a:t>Lack of validity of an interval scale measurement is synonymous with systematic error.  This means that the observed measurement is systematically off the truth by some multiplicative factor or absolute difference or perhaps a more complicated combination</a:t>
            </a:r>
            <a:r>
              <a:rPr lang="en-US" altLang="en-US" baseline="0" dirty="0"/>
              <a:t> of the two</a:t>
            </a:r>
            <a:r>
              <a:rPr lang="en-US" altLang="en-US" dirty="0"/>
              <a:t>.  We depict this by a shift from the true value to the observed value.  We showed this last week with the target diagram.</a:t>
            </a:r>
          </a:p>
          <a:p>
            <a:endParaRPr lang="en-US" altLang="en-US" dirty="0"/>
          </a:p>
          <a:p>
            <a:r>
              <a:rPr lang="en-US" altLang="en-US" dirty="0"/>
              <a:t>Lack of reproducibility means that the measurements are off the truth by some random factor or difference.  We depict that by showing that the observed values could be anywhere in reference to the truth.  We also showed this</a:t>
            </a:r>
            <a:r>
              <a:rPr lang="en-US" altLang="en-US" baseline="0" dirty="0"/>
              <a:t> with a target diagram.</a:t>
            </a:r>
            <a:endParaRPr lang="en-US" altLang="en-US" dirty="0"/>
          </a:p>
        </p:txBody>
      </p:sp>
    </p:spTree>
    <p:extLst>
      <p:ext uri="{BB962C8B-B14F-4D97-AF65-F5344CB8AC3E}">
        <p14:creationId xmlns:p14="http://schemas.microsoft.com/office/powerpoint/2010/main" val="111952636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59CE70-8153-4F62-8EF7-6E349A2F49CB}" type="slidenum">
              <a:rPr lang="en-US" altLang="en-US"/>
              <a:pPr/>
              <a:t>66</a:t>
            </a:fld>
            <a:endParaRPr lang="en-US" altLang="en-US" dirty="0"/>
          </a:p>
        </p:txBody>
      </p:sp>
      <p:sp>
        <p:nvSpPr>
          <p:cNvPr id="503810" name="Rectangle 2"/>
          <p:cNvSpPr>
            <a:spLocks noGrp="1" noRot="1" noChangeAspect="1" noChangeArrowheads="1" noTextEdit="1"/>
          </p:cNvSpPr>
          <p:nvPr>
            <p:ph type="sldImg"/>
          </p:nvPr>
        </p:nvSpPr>
        <p:spPr>
          <a:ln/>
        </p:spPr>
      </p:sp>
      <p:sp>
        <p:nvSpPr>
          <p:cNvPr id="503811" name="Rectangle 3"/>
          <p:cNvSpPr>
            <a:spLocks noGrp="1" noChangeArrowheads="1"/>
          </p:cNvSpPr>
          <p:nvPr>
            <p:ph type="body" idx="1"/>
          </p:nvPr>
        </p:nvSpPr>
        <p:spPr/>
        <p:txBody>
          <a:bodyPr/>
          <a:lstStyle/>
          <a:p>
            <a:r>
              <a:rPr lang="en-US" altLang="en-US" dirty="0"/>
              <a:t>We</a:t>
            </a:r>
            <a:r>
              <a:rPr lang="en-US" altLang="en-US" baseline="0" dirty="0"/>
              <a:t> will not have time to illustrate the manifestations of each of these scenarios regarding the </a:t>
            </a:r>
            <a:r>
              <a:rPr lang="en-US" altLang="en-US" dirty="0"/>
              <a:t>effects of mismeasurement of interval scale variables on measurement bias, but here is a broad summary of the bias that can ensue.   </a:t>
            </a:r>
          </a:p>
          <a:p>
            <a:endParaRPr lang="en-US" altLang="en-US" dirty="0"/>
          </a:p>
          <a:p>
            <a:r>
              <a:rPr lang="en-US" altLang="en-US" dirty="0"/>
              <a:t>First</a:t>
            </a:r>
            <a:r>
              <a:rPr lang="en-US" altLang="en-US" baseline="0" dirty="0"/>
              <a:t> is</a:t>
            </a:r>
            <a:r>
              <a:rPr lang="en-US" altLang="en-US" dirty="0"/>
              <a:t> the issue of imperfect validity in the measurement, i.e., systematic error in the measurement of an interval scale measurement.  Whether bias ensues, depends the nature of error, an absolute difference or a ratio difference and how the measure of association is defined.  For example, if you are working on the arithmetic (additive) scale, such as in linear regression, then absolute systematic error in the outcome variable will result in no bias in the measure of association.  This is because everything is just shifted on the scale.  If systematic error is proportional to the true value (i.e., off by some factor), then a measure of association on the additive scale will be biased.  </a:t>
            </a:r>
          </a:p>
          <a:p>
            <a:endParaRPr lang="en-US" altLang="en-US" dirty="0"/>
          </a:p>
          <a:p>
            <a:r>
              <a:rPr lang="en-US" altLang="en-US" dirty="0"/>
              <a:t>Imperfect reproducibility has different manifestations.  With imperfect reproducibility of exposure variables, we get bias toward the null in our measures of association (either ratio or difference measures).  This is called “regression dilution</a:t>
            </a:r>
            <a:r>
              <a:rPr lang="en-US" altLang="en-US" baseline="0" dirty="0"/>
              <a:t> bias”, and we will illustrate this with an example presently. </a:t>
            </a:r>
            <a:r>
              <a:rPr lang="en-US" altLang="en-US" dirty="0"/>
              <a:t> Fortunately, when there is imperfect reproducibility of the outcome variable, there is no bias, but there is an effect on precision and hence statistical power.  </a:t>
            </a:r>
          </a:p>
        </p:txBody>
      </p:sp>
    </p:spTree>
    <p:extLst>
      <p:ext uri="{BB962C8B-B14F-4D97-AF65-F5344CB8AC3E}">
        <p14:creationId xmlns:p14="http://schemas.microsoft.com/office/powerpoint/2010/main" val="8269867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6E93D5-9BF0-4A3D-98A5-B4B9EC115613}" type="slidenum">
              <a:rPr lang="en-US" altLang="en-US"/>
              <a:pPr/>
              <a:t>67</a:t>
            </a:fld>
            <a:endParaRPr lang="en-US" altLang="en-US" dirty="0"/>
          </a:p>
        </p:txBody>
      </p:sp>
      <p:sp>
        <p:nvSpPr>
          <p:cNvPr id="461826" name="Rectangle 2"/>
          <p:cNvSpPr>
            <a:spLocks noGrp="1" noRot="1" noChangeAspect="1" noChangeArrowheads="1" noTextEdit="1"/>
          </p:cNvSpPr>
          <p:nvPr>
            <p:ph type="sldImg"/>
          </p:nvPr>
        </p:nvSpPr>
        <p:spPr>
          <a:ln/>
        </p:spPr>
      </p:sp>
      <p:sp>
        <p:nvSpPr>
          <p:cNvPr id="461827" name="Rectangle 3"/>
          <p:cNvSpPr>
            <a:spLocks noGrp="1" noChangeArrowheads="1"/>
          </p:cNvSpPr>
          <p:nvPr>
            <p:ph type="body" idx="1"/>
          </p:nvPr>
        </p:nvSpPr>
        <p:spPr/>
        <p:txBody>
          <a:bodyPr/>
          <a:lstStyle/>
          <a:p>
            <a:r>
              <a:rPr lang="en-US" altLang="en-US" dirty="0"/>
              <a:t>As an example of </a:t>
            </a:r>
            <a:r>
              <a:rPr lang="en-US" altLang="en-US" baseline="0" dirty="0"/>
              <a:t>measurement error in an interval scale measurement</a:t>
            </a:r>
            <a:r>
              <a:rPr lang="en-US" altLang="en-US" dirty="0"/>
              <a:t>, let us look at the manifestations of lack of reproducibility, i.e.,</a:t>
            </a:r>
            <a:r>
              <a:rPr lang="en-US" altLang="en-US" baseline="0" dirty="0"/>
              <a:t> </a:t>
            </a:r>
            <a:r>
              <a:rPr lang="en-US" altLang="en-US" dirty="0"/>
              <a:t>random error,</a:t>
            </a:r>
            <a:r>
              <a:rPr lang="en-US" altLang="en-US" baseline="0" dirty="0"/>
              <a:t> on study inference.</a:t>
            </a:r>
            <a:r>
              <a:rPr lang="en-US" altLang="en-US" dirty="0"/>
              <a:t>  Let</a:t>
            </a:r>
            <a:r>
              <a:rPr lang="en-US" altLang="en-US" baseline="0" dirty="0"/>
              <a:t> u</a:t>
            </a:r>
            <a:r>
              <a:rPr lang="en-US" altLang="en-US" dirty="0"/>
              <a:t>s focus</a:t>
            </a:r>
            <a:r>
              <a:rPr lang="en-US" altLang="en-US" baseline="0" dirty="0"/>
              <a:t> on the</a:t>
            </a:r>
            <a:r>
              <a:rPr lang="en-US" altLang="en-US" dirty="0"/>
              <a:t> case of random error in an exposure variable.   This is a classic scenario.  We talked a bit about this last week, but let</a:t>
            </a:r>
            <a:r>
              <a:rPr lang="en-US" altLang="en-US" baseline="0" dirty="0"/>
              <a:t> u</a:t>
            </a:r>
            <a:r>
              <a:rPr lang="en-US" altLang="en-US" dirty="0"/>
              <a:t>s formalize it now.  Let us assume that the exposure is normally distributed in our source population with some variance of “sigma squared subscript T”, shown here on the graph (in the solid curve in the plot), using the nomenclature we used last week.  If there is also some random error with variance of “sigma</a:t>
            </a:r>
            <a:r>
              <a:rPr lang="en-US" altLang="en-US" baseline="0" dirty="0"/>
              <a:t> </a:t>
            </a:r>
            <a:r>
              <a:rPr lang="en-US" altLang="en-US" dirty="0"/>
              <a:t>squared sub E”, then this is what the spread of observed values, truth plus error, looks like (see the dotted line in the plot).  Now, let us relate this exposure to some outcome.  When you have continuous exposure variables, you cannot use 2 x 2 tables, but instead you can use mathematical regression equations to get measures of association</a:t>
            </a:r>
            <a:r>
              <a:rPr lang="en-US" altLang="en-US" baseline="0" dirty="0"/>
              <a:t>.</a:t>
            </a:r>
            <a:r>
              <a:rPr lang="en-US" altLang="en-US" dirty="0"/>
              <a:t>  The measures of associations between exposure</a:t>
            </a:r>
            <a:r>
              <a:rPr lang="en-US" altLang="en-US" baseline="0" dirty="0"/>
              <a:t> and outcome </a:t>
            </a:r>
            <a:r>
              <a:rPr lang="en-US" altLang="en-US" dirty="0"/>
              <a:t>are taken from</a:t>
            </a:r>
            <a:r>
              <a:rPr lang="en-US" altLang="en-US" baseline="0" dirty="0"/>
              <a:t> what are called regression coefficients, which are the output from the regression task.  </a:t>
            </a:r>
            <a:r>
              <a:rPr lang="en-US" altLang="en-US" dirty="0"/>
              <a:t>Suffice it to say that when you do this and you have imperfect</a:t>
            </a:r>
            <a:r>
              <a:rPr lang="en-US" altLang="en-US" baseline="0" dirty="0"/>
              <a:t> reproducibility of the exposure variable</a:t>
            </a:r>
            <a:r>
              <a:rPr lang="en-US" altLang="en-US" dirty="0"/>
              <a:t>, the observed regression coefficient, which is the observed</a:t>
            </a:r>
            <a:r>
              <a:rPr lang="en-US" altLang="en-US" baseline="0" dirty="0"/>
              <a:t> </a:t>
            </a:r>
            <a:r>
              <a:rPr lang="en-US" altLang="en-US" dirty="0"/>
              <a:t>measure of association between the exposure variable and the outcome variable, will be attenuated (i.e., smaller — biased</a:t>
            </a:r>
            <a:r>
              <a:rPr lang="en-US" altLang="en-US" baseline="0" dirty="0"/>
              <a:t> towards the null hypothesis</a:t>
            </a:r>
            <a:r>
              <a:rPr lang="en-US" altLang="en-US" dirty="0"/>
              <a:t>) by some factor in comparison to truth.  This attenuation factor is the reproducibility of the exposure variable expressed as the intraclass correlation coefficient (ICC).  Remember, we discussed the</a:t>
            </a:r>
            <a:r>
              <a:rPr lang="en-US" altLang="en-US" baseline="0" dirty="0"/>
              <a:t> ICC</a:t>
            </a:r>
            <a:r>
              <a:rPr lang="en-US" altLang="en-US" dirty="0"/>
              <a:t> last week.  For example, if the ICC is 0.5 then your measure of association will be halved.  This phenomenon of how an imperfectly reproducible exposure attenuates the measure of association is known as “regression dilution bias”.  It is simply the bias that is a manifestation of an exposure variable that is measured without perfect reproducibility.  </a:t>
            </a:r>
          </a:p>
          <a:p>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As another </a:t>
            </a:r>
            <a:r>
              <a:rPr lang="en-US" altLang="en-US" baseline="0" dirty="0"/>
              <a:t>example</a:t>
            </a:r>
            <a:r>
              <a:rPr lang="en-US" altLang="en-US" dirty="0"/>
              <a:t>, if the</a:t>
            </a:r>
            <a:r>
              <a:rPr lang="en-US" altLang="en-US" baseline="0" dirty="0"/>
              <a:t> observed measure of association is, say, a prevalence ratio of 3 (e.g., for every 1 unit increase in the exposure variable, the prevalence of outcome is increased 3-fold) and the ICC for the exposure variable is 0.8, then the true regression coefficient is expected to be (sampling error aside):  observed/ICC = 3/0.8 = 3.75.  This illustrates how the observed measure of association is equal to the true measure of association times the ICC.  If we divide the observed measure of association by the ICC, we can back-calculate to the true measure of association.  </a:t>
            </a:r>
            <a:r>
              <a:rPr lang="en-US" altLang="en-US" dirty="0"/>
              <a:t>Now</a:t>
            </a:r>
            <a:r>
              <a:rPr lang="en-US" altLang="en-US" baseline="0" dirty="0"/>
              <a:t> we can appreciate the importance of reproducibility of a measurement on the inferences (i.e., the measures of association) derived from that measurement.   This is an example of how to use the known characteristics of the measurement process for one of your variables to back-calculate to the truth.  This is a form of quantitative bias analysis.  Note: we prefaced this by saying “sampling error aside”, which means that we actually cannot say that the observed measure of association divided by the ICC is the true measure of association.  Because, in reality, there is always the threat of sampling error, we cannot be sure that our observed measure of association divided by the ICC is spot on truth.  It may be off truth by some degree of sampling error.  </a:t>
            </a:r>
            <a:endParaRPr lang="en-US" altLang="en-US" dirty="0"/>
          </a:p>
          <a:p>
            <a:endParaRPr lang="en-US" altLang="en-US" dirty="0"/>
          </a:p>
          <a:p>
            <a:r>
              <a:rPr lang="en-US" altLang="en-US" dirty="0"/>
              <a:t>Use of the ICC to correct the observed regression coefficient has been appreciated for many years, but unfortunately it has been applied only in small pockets of research.  Cardiovascular research is one such area, probably because blood pressure has so much within-person variability.  Lack of awareness is likely the explanation for poor penetration of this method of mitigating imperfect reproducibility in most fields, although software options have heretofore been limited.  The </a:t>
            </a:r>
            <a:r>
              <a:rPr lang="en-US" altLang="en-US" dirty="0" err="1"/>
              <a:t>eivreg</a:t>
            </a:r>
            <a:r>
              <a:rPr lang="en-US" altLang="en-US" baseline="0" dirty="0"/>
              <a:t> (“errors in variables regression”) command in Stata will take into account the ICC and report to the user the results of a back calculation to presumed truth (sampling error aside).  If the ICC for the variable in question is not known from other sources, there is ample advice for how to design a study to determine the ICC.   This can be found in:</a:t>
            </a:r>
            <a:endParaRPr lang="en-US" altLang="en-US" dirty="0"/>
          </a:p>
          <a:p>
            <a:endParaRPr lang="en-US" altLang="en-US" dirty="0"/>
          </a:p>
          <a:p>
            <a:r>
              <a:rPr lang="en-US" sz="1200" kern="1200" dirty="0">
                <a:solidFill>
                  <a:schemeClr val="tx1"/>
                </a:solidFill>
                <a:effectLst/>
                <a:latin typeface="Times New Roman" pitchFamily="18" charset="0"/>
                <a:ea typeface="+mn-ea"/>
                <a:cs typeface="+mn-cs"/>
              </a:rPr>
              <a:t>Morgan KE, Cook S, Leon DA, and Frost C.  Reflection on modern methods: calculating a sample size for a repeatability sub-study to correct for measurement error in a single continuous exposure.  </a:t>
            </a:r>
            <a:r>
              <a:rPr lang="en-US" sz="1200" i="1" kern="1200" dirty="0">
                <a:solidFill>
                  <a:schemeClr val="tx1"/>
                </a:solidFill>
                <a:effectLst/>
                <a:latin typeface="Times New Roman" pitchFamily="18" charset="0"/>
                <a:ea typeface="+mn-ea"/>
                <a:cs typeface="+mn-cs"/>
              </a:rPr>
              <a:t>International Journal of Epidemiology</a:t>
            </a:r>
            <a:r>
              <a:rPr lang="en-US" sz="1200" kern="1200" dirty="0">
                <a:solidFill>
                  <a:schemeClr val="tx1"/>
                </a:solidFill>
                <a:effectLst/>
                <a:latin typeface="Times New Roman" pitchFamily="18" charset="0"/>
                <a:ea typeface="+mn-ea"/>
                <a:cs typeface="+mn-cs"/>
              </a:rPr>
              <a:t> 48:1721–1726, 2019.</a:t>
            </a:r>
            <a:endParaRPr lang="en-US" altLang="en-US" dirty="0"/>
          </a:p>
        </p:txBody>
      </p:sp>
    </p:spTree>
    <p:extLst>
      <p:ext uri="{BB962C8B-B14F-4D97-AF65-F5344CB8AC3E}">
        <p14:creationId xmlns:p14="http://schemas.microsoft.com/office/powerpoint/2010/main" val="411763944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2E9140-4C22-46C6-AF98-07B6857CC6F6}" type="slidenum">
              <a:rPr lang="en-US" altLang="en-US"/>
              <a:pPr/>
              <a:t>68</a:t>
            </a:fld>
            <a:endParaRPr lang="en-US" altLang="en-US" dirty="0"/>
          </a:p>
        </p:txBody>
      </p:sp>
      <p:sp>
        <p:nvSpPr>
          <p:cNvPr id="529410" name="Rectangle 2"/>
          <p:cNvSpPr>
            <a:spLocks noGrp="1" noRot="1" noChangeAspect="1" noChangeArrowheads="1" noTextEdit="1"/>
          </p:cNvSpPr>
          <p:nvPr>
            <p:ph type="sldImg"/>
          </p:nvPr>
        </p:nvSpPr>
        <p:spPr>
          <a:ln/>
        </p:spPr>
      </p:sp>
      <p:sp>
        <p:nvSpPr>
          <p:cNvPr id="529411" name="Rectangle 3"/>
          <p:cNvSpPr>
            <a:spLocks noGrp="1" noChangeArrowheads="1"/>
          </p:cNvSpPr>
          <p:nvPr>
            <p:ph type="body" idx="1"/>
          </p:nvPr>
        </p:nvSpPr>
        <p:spPr/>
        <p:txBody>
          <a:bodyPr/>
          <a:lstStyle/>
          <a:p>
            <a:r>
              <a:rPr lang="en-US" altLang="en-US" dirty="0"/>
              <a:t>For an additional example of how problems in the validity and reproducibility of interval scale measurements cause measurement bias, please</a:t>
            </a:r>
            <a:r>
              <a:rPr lang="en-US" altLang="en-US" baseline="0" dirty="0"/>
              <a:t> the </a:t>
            </a:r>
            <a:r>
              <a:rPr lang="en-US" altLang="en-US" dirty="0"/>
              <a:t>Additional Material Slides.  </a:t>
            </a:r>
          </a:p>
        </p:txBody>
      </p:sp>
    </p:spTree>
    <p:extLst>
      <p:ext uri="{BB962C8B-B14F-4D97-AF65-F5344CB8AC3E}">
        <p14:creationId xmlns:p14="http://schemas.microsoft.com/office/powerpoint/2010/main" val="282588122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E8487E-679B-4264-90A2-DC745650BC0F}" type="slidenum">
              <a:rPr lang="en-US" altLang="en-US"/>
              <a:pPr/>
              <a:t>69</a:t>
            </a:fld>
            <a:endParaRPr lang="en-US" altLang="en-US" dirty="0"/>
          </a:p>
        </p:txBody>
      </p:sp>
      <p:sp>
        <p:nvSpPr>
          <p:cNvPr id="415746" name="Rectangle 2"/>
          <p:cNvSpPr>
            <a:spLocks noGrp="1" noRot="1" noChangeAspect="1" noChangeArrowheads="1" noTextEdit="1"/>
          </p:cNvSpPr>
          <p:nvPr>
            <p:ph type="sldImg"/>
          </p:nvPr>
        </p:nvSpPr>
        <p:spPr>
          <a:ln/>
        </p:spPr>
      </p:sp>
      <p:sp>
        <p:nvSpPr>
          <p:cNvPr id="415747" name="Rectangle 3"/>
          <p:cNvSpPr>
            <a:spLocks noGrp="1" noChangeArrowheads="1"/>
          </p:cNvSpPr>
          <p:nvPr>
            <p:ph type="body" idx="1"/>
          </p:nvPr>
        </p:nvSpPr>
        <p:spPr/>
        <p:txBody>
          <a:bodyPr/>
          <a:lstStyle/>
          <a:p>
            <a:r>
              <a:rPr lang="en-US" altLang="en-US" sz="1000" dirty="0"/>
              <a:t>There are a few advanced topics that</a:t>
            </a:r>
            <a:r>
              <a:rPr lang="en-US" altLang="en-US" sz="1000" baseline="0" dirty="0"/>
              <a:t> we do not have time to discuss in detail in this course</a:t>
            </a:r>
            <a:r>
              <a:rPr lang="en-US" altLang="en-US" sz="1000" dirty="0"/>
              <a:t>,</a:t>
            </a:r>
            <a:r>
              <a:rPr lang="en-US" altLang="en-US" sz="1000" baseline="0" dirty="0"/>
              <a:t> but they are worth hearing about now and covering later in your studies.  </a:t>
            </a:r>
            <a:r>
              <a:rPr lang="en-US" altLang="en-US" sz="1000" dirty="0"/>
              <a:t>One is what happens when you have misclassification of multi-level categorical variables, variables that are more complex than dichotomous ones.  Today, we just talked about dichotomous categorical variables and what happens when you have misclassification.  When you have non-differential misclassification of exposure variables that have more than two categories, we are not always guaranteed to see bias towards the null.  An example is shown</a:t>
            </a:r>
            <a:r>
              <a:rPr lang="en-US" altLang="en-US" sz="1000" baseline="0" dirty="0"/>
              <a:t> </a:t>
            </a:r>
            <a:r>
              <a:rPr lang="en-US" altLang="en-US" sz="1000" dirty="0"/>
              <a:t>in the Additional Material Slides.</a:t>
            </a:r>
          </a:p>
          <a:p>
            <a:endParaRPr lang="en-US" altLang="en-US" sz="1000" dirty="0"/>
          </a:p>
        </p:txBody>
      </p:sp>
    </p:spTree>
    <p:extLst>
      <p:ext uri="{BB962C8B-B14F-4D97-AF65-F5344CB8AC3E}">
        <p14:creationId xmlns:p14="http://schemas.microsoft.com/office/powerpoint/2010/main" val="2251146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5D35E1E-8AB2-4104-98A1-430589C5EFAB}" type="slidenum">
              <a:rPr lang="en-US" altLang="en-US"/>
              <a:pPr/>
              <a:t>7</a:t>
            </a:fld>
            <a:endParaRPr lang="en-US" altLang="en-US" dirty="0"/>
          </a:p>
        </p:txBody>
      </p:sp>
      <p:sp>
        <p:nvSpPr>
          <p:cNvPr id="547842"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EC594358-1EF9-4A2B-A0DE-30754CD01167}" type="slidenum">
              <a:rPr lang="en-US" altLang="en-US" sz="1200"/>
              <a:pPr algn="r"/>
              <a:t>7</a:t>
            </a:fld>
            <a:endParaRPr lang="en-US" altLang="en-US" sz="1200" dirty="0"/>
          </a:p>
        </p:txBody>
      </p:sp>
      <p:sp>
        <p:nvSpPr>
          <p:cNvPr id="547843" name="Rectangle 2"/>
          <p:cNvSpPr>
            <a:spLocks noGrp="1" noRot="1" noChangeAspect="1" noChangeArrowheads="1" noTextEdit="1"/>
          </p:cNvSpPr>
          <p:nvPr>
            <p:ph type="sldImg"/>
          </p:nvPr>
        </p:nvSpPr>
        <p:spPr>
          <a:xfrm>
            <a:off x="890588" y="696913"/>
            <a:ext cx="5229225" cy="3486150"/>
          </a:xfrm>
          <a:ln/>
        </p:spPr>
      </p:sp>
      <p:sp>
        <p:nvSpPr>
          <p:cNvPr id="547844" name="Rectangle 3"/>
          <p:cNvSpPr>
            <a:spLocks noGrp="1" noChangeArrowheads="1"/>
          </p:cNvSpPr>
          <p:nvPr>
            <p:ph type="body" idx="1"/>
          </p:nvPr>
        </p:nvSpPr>
        <p:spPr>
          <a:xfrm>
            <a:off x="935038" y="4414838"/>
            <a:ext cx="5140325" cy="4184650"/>
          </a:xfrm>
        </p:spPr>
        <p:txBody>
          <a:bodyPr lIns="93151" tIns="46576" rIns="93151" bIns="46576"/>
          <a:lstStyle/>
          <a:p>
            <a:r>
              <a:rPr lang="en-US" altLang="en-US" dirty="0"/>
              <a:t>To discuss the bias</a:t>
            </a:r>
            <a:r>
              <a:rPr lang="en-US" altLang="en-US" baseline="0" dirty="0"/>
              <a:t> that ensues from a misclassified dichotomous variable, we first need to characterize the validity of a measurement of a dichotomous variable.  We will restrict our discussion to the context in which concurrent gold standards are present for a measurement.  As we discussed in our last session, characterizing validity when gold standards are not present, as is the case for psychometric constructs (e.g., depression), is much more difficult and cannot be concisely quantified.  </a:t>
            </a:r>
          </a:p>
          <a:p>
            <a:endParaRPr lang="en-US" altLang="en-US" baseline="0" dirty="0"/>
          </a:p>
          <a:p>
            <a:r>
              <a:rPr lang="en-US" altLang="en-US" dirty="0"/>
              <a:t>Here is a warm-up</a:t>
            </a:r>
            <a:r>
              <a:rPr lang="en-US" altLang="en-US" baseline="0" dirty="0"/>
              <a:t> question regarding the characterization of the validity of a dichotomous measurement.  What does the entity of d/(b+d) refer to in the 2 x 2 table?   Is it sensitivity, specificity, positive predictive value, negative predictive value, or none of the above?</a:t>
            </a:r>
            <a:endParaRPr lang="en-US" altLang="en-US" dirty="0"/>
          </a:p>
        </p:txBody>
      </p:sp>
    </p:spTree>
    <p:extLst>
      <p:ext uri="{BB962C8B-B14F-4D97-AF65-F5344CB8AC3E}">
        <p14:creationId xmlns:p14="http://schemas.microsoft.com/office/powerpoint/2010/main" val="131544166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E8487E-679B-4264-90A2-DC745650BC0F}" type="slidenum">
              <a:rPr lang="en-US" altLang="en-US"/>
              <a:pPr/>
              <a:t>70</a:t>
            </a:fld>
            <a:endParaRPr lang="en-US" altLang="en-US" dirty="0"/>
          </a:p>
        </p:txBody>
      </p:sp>
      <p:sp>
        <p:nvSpPr>
          <p:cNvPr id="415746" name="Rectangle 2"/>
          <p:cNvSpPr>
            <a:spLocks noGrp="1" noRot="1" noChangeAspect="1" noChangeArrowheads="1" noTextEdit="1"/>
          </p:cNvSpPr>
          <p:nvPr>
            <p:ph type="sldImg"/>
          </p:nvPr>
        </p:nvSpPr>
        <p:spPr>
          <a:ln/>
        </p:spPr>
      </p:sp>
      <p:sp>
        <p:nvSpPr>
          <p:cNvPr id="415747" name="Rectangle 3"/>
          <p:cNvSpPr>
            <a:spLocks noGrp="1" noChangeArrowheads="1"/>
          </p:cNvSpPr>
          <p:nvPr>
            <p:ph type="body" idx="1"/>
          </p:nvPr>
        </p:nvSpPr>
        <p:spPr/>
        <p:txBody>
          <a:bodyPr/>
          <a:lstStyle/>
          <a:p>
            <a:r>
              <a:rPr lang="en-US" altLang="en-US" sz="1000" dirty="0"/>
              <a:t>Another advanced topic is the misclassification of confounding variables.  Next week we will begin our formal discussion of confounding.  In general, all variables in causation-related research can be classified as either the primary exposure variable, the outcome variable, a confounding variable, an effect modifier, a mediator, or a collider.  (There are also variables</a:t>
            </a:r>
            <a:r>
              <a:rPr lang="en-US" altLang="en-US" sz="1000" baseline="0" dirty="0"/>
              <a:t> called instrumental variables, but we will not dwell on them for the moment.)</a:t>
            </a:r>
            <a:r>
              <a:rPr lang="en-US" altLang="en-US" sz="1000" dirty="0"/>
              <a:t>  So far, we</a:t>
            </a:r>
            <a:r>
              <a:rPr lang="en-US" altLang="en-US" sz="1000" baseline="0" dirty="0"/>
              <a:t> ha</a:t>
            </a:r>
            <a:r>
              <a:rPr lang="en-US" altLang="en-US" sz="1000" dirty="0"/>
              <a:t>ve just talked about measurement bias incurred by mismeasurement of primary exposure variables or outcome variables.  How about mismeasurement of confounding variables?  </a:t>
            </a:r>
          </a:p>
          <a:p>
            <a:endParaRPr lang="en-US" altLang="en-US" sz="1000" dirty="0"/>
          </a:p>
          <a:p>
            <a:r>
              <a:rPr lang="en-US" altLang="en-US" sz="1000" dirty="0"/>
              <a:t>The net result of misclassification of confounding variables and subsequent control for these misclassified confounding</a:t>
            </a:r>
            <a:r>
              <a:rPr lang="en-US" altLang="en-US" sz="1000" baseline="0" dirty="0"/>
              <a:t> variables </a:t>
            </a:r>
            <a:r>
              <a:rPr lang="en-US" altLang="en-US" sz="1000" dirty="0"/>
              <a:t>is that you will fail to do what you attempted to do</a:t>
            </a:r>
            <a:r>
              <a:rPr lang="en-US" altLang="en-US" sz="1000" baseline="0" dirty="0"/>
              <a:t> — control</a:t>
            </a:r>
            <a:r>
              <a:rPr lang="en-US" altLang="en-US" sz="1000" dirty="0"/>
              <a:t> for the effect of that variable.  Adjustment</a:t>
            </a:r>
            <a:r>
              <a:rPr lang="en-US" altLang="en-US" sz="1000" baseline="0" dirty="0"/>
              <a:t> </a:t>
            </a:r>
            <a:r>
              <a:rPr lang="en-US" altLang="en-US" sz="1000" dirty="0"/>
              <a:t>with a mismeasured confounding variable is essentially doing only an incomplete job.  You are left with unfinished work; you are left with what is called “residual confounding”.  Depending upon a number of factors, this will result in either an over or underestimation of the association between the primary exposure and the outcome variable.  One</a:t>
            </a:r>
            <a:r>
              <a:rPr lang="en-US" altLang="en-US" sz="1000" baseline="0" dirty="0"/>
              <a:t> comforting </a:t>
            </a:r>
            <a:r>
              <a:rPr lang="en-US" altLang="en-US" sz="1000" dirty="0"/>
              <a:t>rule is that independent non-differential</a:t>
            </a:r>
            <a:r>
              <a:rPr lang="en-US" altLang="en-US" sz="1000" baseline="0" dirty="0"/>
              <a:t> misclassification of a dichotomous confounder will result in an adjusted estimate somewhere between the unadjusted (crude) estimate and the true adjusted estimate.  This was lore for some time until it was formally proved by Ogburn and VanderWeele (</a:t>
            </a:r>
            <a:r>
              <a:rPr lang="en-US" altLang="en-US" sz="1000" i="1" baseline="0" dirty="0"/>
              <a:t>Epidemiology</a:t>
            </a:r>
            <a:r>
              <a:rPr lang="en-US" altLang="en-US" sz="1000" baseline="0" dirty="0"/>
              <a:t>  2012). </a:t>
            </a:r>
          </a:p>
          <a:p>
            <a:endParaRPr lang="en-US" altLang="en-US" sz="1000" baseline="0" dirty="0"/>
          </a:p>
          <a:p>
            <a:r>
              <a:rPr lang="en-US" altLang="en-US" sz="1000" baseline="0" dirty="0"/>
              <a:t>However, a bigger problem is when there is dependence between confounder measurement error and exposure measurement error, a possibility we mentioned a little earlier because exposure and confounding variables are often measured using the same process (e.g., a questionnaire).  When this happens, the adjusted estimate can be more biased than the unadjusted estimate.  In other words, it does more harm than good to adjust than to not adjust.  This field has been largely ignored until recently, but it has recently been explained by the work of Brennan et al. that was cited earlier.  </a:t>
            </a:r>
          </a:p>
          <a:p>
            <a:endParaRPr lang="en-US" altLang="en-US" sz="1000" baseline="0" dirty="0"/>
          </a:p>
          <a:p>
            <a:endParaRPr lang="en-US" altLang="en-US" sz="1000" dirty="0"/>
          </a:p>
        </p:txBody>
      </p:sp>
    </p:spTree>
    <p:extLst>
      <p:ext uri="{BB962C8B-B14F-4D97-AF65-F5344CB8AC3E}">
        <p14:creationId xmlns:p14="http://schemas.microsoft.com/office/powerpoint/2010/main" val="352859376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E8487E-679B-4264-90A2-DC745650BC0F}" type="slidenum">
              <a:rPr lang="en-US" altLang="en-US"/>
              <a:pPr/>
              <a:t>71</a:t>
            </a:fld>
            <a:endParaRPr lang="en-US" altLang="en-US" dirty="0"/>
          </a:p>
        </p:txBody>
      </p:sp>
      <p:sp>
        <p:nvSpPr>
          <p:cNvPr id="415746" name="Rectangle 2"/>
          <p:cNvSpPr>
            <a:spLocks noGrp="1" noRot="1" noChangeAspect="1" noChangeArrowheads="1" noTextEdit="1"/>
          </p:cNvSpPr>
          <p:nvPr>
            <p:ph type="sldImg"/>
          </p:nvPr>
        </p:nvSpPr>
        <p:spPr>
          <a:ln/>
        </p:spPr>
      </p:sp>
      <p:sp>
        <p:nvSpPr>
          <p:cNvPr id="415747" name="Rectangle 3"/>
          <p:cNvSpPr>
            <a:spLocks noGrp="1" noChangeArrowheads="1"/>
          </p:cNvSpPr>
          <p:nvPr>
            <p:ph type="body" idx="1"/>
          </p:nvPr>
        </p:nvSpPr>
        <p:spPr/>
        <p:txBody>
          <a:bodyPr/>
          <a:lstStyle/>
          <a:p>
            <a:r>
              <a:rPr lang="en-US" altLang="en-US" sz="1000" dirty="0"/>
              <a:t>Mismeasurement</a:t>
            </a:r>
            <a:r>
              <a:rPr lang="en-US" altLang="en-US" sz="1000" baseline="0" dirty="0"/>
              <a:t> of confounding variables or too crude measurement of confounding variables </a:t>
            </a:r>
            <a:r>
              <a:rPr lang="en-US" altLang="en-US" sz="1000" dirty="0"/>
              <a:t>is a common problem</a:t>
            </a:r>
            <a:r>
              <a:rPr lang="en-US" altLang="en-US" sz="1000" baseline="0" dirty="0"/>
              <a:t>, but it gets much less attention than mismeasurement of exposure and outcome.</a:t>
            </a:r>
            <a:r>
              <a:rPr lang="en-US" altLang="en-US" sz="1000" dirty="0"/>
              <a:t>  A recent review by Ranker et al. found that just 7% of a random sample of 100 observational studies from</a:t>
            </a:r>
            <a:r>
              <a:rPr lang="en-US" altLang="en-US" sz="1000" baseline="0" dirty="0"/>
              <a:t> seven high-impact journals mentioned the threat of confounder measurement error.  </a:t>
            </a:r>
          </a:p>
          <a:p>
            <a:endParaRPr lang="en-US" altLang="en-US" sz="1000" baseline="0" dirty="0"/>
          </a:p>
          <a:p>
            <a:r>
              <a:rPr lang="en-US" altLang="en-US" sz="1000" dirty="0"/>
              <a:t>Inattention</a:t>
            </a:r>
            <a:r>
              <a:rPr lang="en-US" altLang="en-US" sz="1000" baseline="0" dirty="0"/>
              <a:t> to confounder measurement error is</a:t>
            </a:r>
            <a:r>
              <a:rPr lang="en-US" altLang="en-US" sz="1000" dirty="0"/>
              <a:t> likely because</a:t>
            </a:r>
            <a:r>
              <a:rPr lang="en-US" altLang="en-US" sz="1000" baseline="0" dirty="0"/>
              <a:t> </a:t>
            </a:r>
            <a:r>
              <a:rPr lang="en-US" altLang="en-US" sz="1000" dirty="0"/>
              <a:t>researchers typically focus their efforts of optimal measurement on exposure and outcome.</a:t>
            </a:r>
            <a:r>
              <a:rPr lang="en-US" altLang="en-US" sz="1000" baseline="0" dirty="0"/>
              <a:t>  By</a:t>
            </a:r>
            <a:r>
              <a:rPr lang="en-US" altLang="en-US" sz="1000" dirty="0"/>
              <a:t> the time confounders come up for discussion, most researchers (and often reviewers) are</a:t>
            </a:r>
            <a:r>
              <a:rPr lang="en-US" altLang="en-US" sz="1000" baseline="0" dirty="0"/>
              <a:t> </a:t>
            </a:r>
            <a:r>
              <a:rPr lang="en-US" altLang="en-US" sz="1000" dirty="0"/>
              <a:t>too exhausted to think too hard about</a:t>
            </a:r>
            <a:r>
              <a:rPr lang="en-US" altLang="en-US" sz="1000" baseline="0" dirty="0"/>
              <a:t> it</a:t>
            </a:r>
            <a:r>
              <a:rPr lang="en-US" altLang="en-US" sz="1000" dirty="0"/>
              <a:t>.  Thus, confounding variables often get short shrift in measurement.  </a:t>
            </a:r>
          </a:p>
          <a:p>
            <a:endParaRPr lang="en-US" altLang="en-US" sz="1000" dirty="0"/>
          </a:p>
          <a:p>
            <a:r>
              <a:rPr lang="en-US" altLang="en-US" sz="1000" dirty="0"/>
              <a:t>As a</a:t>
            </a:r>
            <a:r>
              <a:rPr lang="en-US" altLang="en-US" sz="1000" baseline="0" dirty="0"/>
              <a:t> typical</a:t>
            </a:r>
            <a:r>
              <a:rPr lang="en-US" altLang="en-US" sz="1000" dirty="0"/>
              <a:t> example, we often want to control for, say, smoking.  But what does this actually mean?  Does the all-too-often classification of people dichotomously into smokers and non-smokers based upon their current smoking really capture the essence of smoking, which is a cumulative exposure (its</a:t>
            </a:r>
            <a:r>
              <a:rPr lang="en-US" altLang="en-US" sz="1000" baseline="0" dirty="0"/>
              <a:t> effects build over a lifetime)</a:t>
            </a:r>
            <a:r>
              <a:rPr lang="en-US" altLang="en-US" sz="1000" dirty="0"/>
              <a:t> and highly quantitative (1 cigarette a day is different</a:t>
            </a:r>
            <a:r>
              <a:rPr lang="en-US" altLang="en-US" sz="1000" baseline="0" dirty="0"/>
              <a:t> than 40 cigarettes)</a:t>
            </a:r>
            <a:r>
              <a:rPr lang="en-US" altLang="en-US" sz="1000" dirty="0"/>
              <a:t> in nature?  Hypertension (high blood pressure)</a:t>
            </a:r>
            <a:r>
              <a:rPr lang="en-US" altLang="en-US" sz="1000" baseline="0" dirty="0"/>
              <a:t> is another example.  It is often just dichotomized as yes or no based on self-report or medical record review, but it is a far more complex construct than present or absent.  How long has a person been diagnosed with hypertension?  How high is the blood pressure?  Is the high blood pressure treated?  To get at the real essence of hypertension, we would need some quantitative measurement, something like area under the curve (time * blood pressure) estimate.  This is doable but difficult.  Accurate measurement of the quantitative degree of hypertension is rarely performed.  Without such accurate measurement, we are left with “residual confounding”.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i="0" u="none" strike="noStrike" kern="1200" baseline="0" dirty="0">
              <a:solidFill>
                <a:schemeClr val="tx1"/>
              </a:solidFill>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i="0" u="none" strike="noStrike" kern="1200" baseline="0" dirty="0">
                <a:solidFill>
                  <a:schemeClr val="tx1"/>
                </a:solidFill>
                <a:latin typeface="Times New Roman" pitchFamily="18" charset="0"/>
                <a:ea typeface="+mn-ea"/>
                <a:cs typeface="+mn-cs"/>
              </a:rPr>
              <a:t>Ranker LR et al. Awareness of and potential for dependent error in the observational epidemiologic literature: A review.  </a:t>
            </a:r>
            <a:r>
              <a:rPr lang="en-US" sz="1000" b="0" i="1" u="none" strike="noStrike" kern="1200" baseline="0" dirty="0">
                <a:solidFill>
                  <a:schemeClr val="tx1"/>
                </a:solidFill>
                <a:latin typeface="Times New Roman" pitchFamily="18" charset="0"/>
                <a:ea typeface="+mn-ea"/>
                <a:cs typeface="+mn-cs"/>
              </a:rPr>
              <a:t>Annals of Epidemiology </a:t>
            </a:r>
            <a:r>
              <a:rPr lang="en-US" sz="1000" b="0" i="0" u="none" strike="noStrike" kern="1200" baseline="0" dirty="0">
                <a:solidFill>
                  <a:schemeClr val="tx1"/>
                </a:solidFill>
                <a:latin typeface="Times New Roman" pitchFamily="18" charset="0"/>
                <a:ea typeface="+mn-ea"/>
                <a:cs typeface="+mn-cs"/>
              </a:rPr>
              <a:t>36:15-19, 2019.</a:t>
            </a:r>
          </a:p>
          <a:p>
            <a:endParaRPr lang="en-US" altLang="en-US" sz="1000" dirty="0"/>
          </a:p>
          <a:p>
            <a:endParaRPr lang="en-US" altLang="en-US" sz="1000" dirty="0"/>
          </a:p>
        </p:txBody>
      </p:sp>
    </p:spTree>
    <p:extLst>
      <p:ext uri="{BB962C8B-B14F-4D97-AF65-F5344CB8AC3E}">
        <p14:creationId xmlns:p14="http://schemas.microsoft.com/office/powerpoint/2010/main" val="352859376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3B990E-E4C5-4D9B-A7C8-C1E76483E110}" type="slidenum">
              <a:rPr lang="en-US" altLang="en-US"/>
              <a:pPr/>
              <a:t>72</a:t>
            </a:fld>
            <a:endParaRPr lang="en-US" altLang="en-US" dirty="0"/>
          </a:p>
        </p:txBody>
      </p:sp>
      <p:sp>
        <p:nvSpPr>
          <p:cNvPr id="531458" name="Rectangle 2"/>
          <p:cNvSpPr>
            <a:spLocks noGrp="1" noRot="1" noChangeAspect="1" noChangeArrowheads="1" noTextEdit="1"/>
          </p:cNvSpPr>
          <p:nvPr>
            <p:ph type="sldImg"/>
          </p:nvPr>
        </p:nvSpPr>
        <p:spPr>
          <a:ln/>
        </p:spPr>
      </p:sp>
      <p:sp>
        <p:nvSpPr>
          <p:cNvPr id="531459" name="Rectangle 3"/>
          <p:cNvSpPr>
            <a:spLocks noGrp="1" noChangeArrowheads="1"/>
          </p:cNvSpPr>
          <p:nvPr>
            <p:ph type="body" idx="1"/>
          </p:nvPr>
        </p:nvSpPr>
        <p:spPr/>
        <p:txBody>
          <a:bodyPr/>
          <a:lstStyle/>
          <a:p>
            <a:r>
              <a:rPr lang="en-US" altLang="en-US" sz="1000" dirty="0"/>
              <a:t>A final topic that you have surely thought about is that thus far we</a:t>
            </a:r>
            <a:r>
              <a:rPr lang="en-US" altLang="en-US" sz="1000" baseline="0" dirty="0"/>
              <a:t> hav</a:t>
            </a:r>
            <a:r>
              <a:rPr lang="en-US" altLang="en-US" sz="1000" dirty="0"/>
              <a:t>e been presenting scenarios where we know the truth about the relationship between a given exposure variable and outcome variable and something about the quality (validity and reproducibility) of the measurements.  We</a:t>
            </a:r>
            <a:r>
              <a:rPr lang="en-US" altLang="en-US" sz="1000" baseline="0" dirty="0"/>
              <a:t> ha</a:t>
            </a:r>
            <a:r>
              <a:rPr lang="en-US" altLang="en-US" sz="1000" dirty="0"/>
              <a:t>ve then been showing you what happens to the observed results, in other words, the extent of bias that will ensue.  In real life, however, we have the opposite.  We have observed results and some guess about measurement quality.  But, we would like to get back to the truth.  Can this be done?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0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dirty="0"/>
              <a:t>The</a:t>
            </a:r>
            <a:r>
              <a:rPr lang="en-US" altLang="en-US" sz="1000" baseline="0" dirty="0"/>
              <a:t> answer is y</a:t>
            </a:r>
            <a:r>
              <a:rPr lang="en-US" altLang="en-US" sz="1000" dirty="0"/>
              <a:t>es.  (We</a:t>
            </a:r>
            <a:r>
              <a:rPr lang="en-US" altLang="en-US" sz="1000" baseline="0" dirty="0"/>
              <a:t> showed one example of this a few slides earlier when we took an observed measure of association in combination with the ICC of an exposure variable and then back-calculated to the expected value of the true measure of association, sampling error aside.)   </a:t>
            </a:r>
            <a:r>
              <a:rPr lang="en-US" altLang="en-US" sz="1000" dirty="0"/>
              <a:t>If you know the extent of classification errors (e.g., the sensitivity and specificity or positive predictive value and negative predictive value of dichotomous variables) there are mathematical relationships to back calculate to the truth.  Currently</a:t>
            </a:r>
            <a:r>
              <a:rPr lang="en-US" altLang="en-US" sz="1000" baseline="0" dirty="0"/>
              <a:t>, while useful, we </a:t>
            </a:r>
            <a:r>
              <a:rPr lang="en-US" altLang="en-US" sz="1000" dirty="0"/>
              <a:t>do</a:t>
            </a:r>
            <a:r>
              <a:rPr lang="en-US" altLang="en-US" sz="1000" baseline="0" dirty="0"/>
              <a:t> not often</a:t>
            </a:r>
            <a:r>
              <a:rPr lang="en-US" altLang="en-US" sz="1000" dirty="0"/>
              <a:t> see this type of “quantitative bias analysis” calculation in the literature.  This is primarily because the software for this is not readily available, often we do not know the sensitivity and specificity of our measurements, and, finally, the whole field is simply not</a:t>
            </a:r>
            <a:r>
              <a:rPr lang="en-US" altLang="en-US" sz="1000" baseline="0" dirty="0"/>
              <a:t> well enough appreciated by applied users (i.e., by persons other than methodologists)</a:t>
            </a:r>
            <a:r>
              <a:rPr lang="en-US" altLang="en-US" sz="1000" dirty="0"/>
              <a:t>.  This</a:t>
            </a:r>
            <a:r>
              <a:rPr lang="en-US" altLang="en-US" sz="1000" baseline="0" dirty="0"/>
              <a:t> is, however, gradually changing.  </a:t>
            </a:r>
            <a:r>
              <a:rPr lang="en-US" altLang="en-US" sz="1000" dirty="0"/>
              <a:t>It is</a:t>
            </a:r>
            <a:r>
              <a:rPr lang="en-US" altLang="en-US" sz="1000" baseline="0" dirty="0"/>
              <a:t> easy to</a:t>
            </a:r>
            <a:r>
              <a:rPr lang="en-US" altLang="en-US" sz="1000" dirty="0"/>
              <a:t> predict that over the next 10 years that this will become more common, and hence it is wise to become familiar with it conceptually now.</a:t>
            </a:r>
          </a:p>
          <a:p>
            <a:endParaRPr lang="en-US" altLang="en-US" sz="10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dirty="0"/>
              <a:t>This type of thinking is one form of what is known as “quantitative bias analysis” or “sensitivity analysis”.  Quantitative</a:t>
            </a:r>
            <a:r>
              <a:rPr lang="en-US" altLang="en-US" sz="1000" baseline="0" dirty="0"/>
              <a:t> bias analysis or sensitivity analysis can also be done to explore and correct and effects of selection bias and confounding.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000" baseline="0" dirty="0"/>
          </a:p>
          <a:p>
            <a:r>
              <a:rPr lang="en-US" altLang="en-US" sz="1000" dirty="0"/>
              <a:t>If classification errors of a measurement are precisely known, the back calculation to truth is known as a deterministic sensitivity analysis.  The term deterministic means that we believe we know the exact magnitude of error.  Even if the exact classification errors are not known, it is possible to perform sensitivity analyses to estimate a range of corrected results given a range of possible classification errors in your exposure and outcome variables.</a:t>
            </a:r>
            <a:r>
              <a:rPr lang="en-US" altLang="en-US" dirty="0"/>
              <a:t>   This</a:t>
            </a:r>
            <a:r>
              <a:rPr lang="en-US" altLang="en-US" baseline="0" dirty="0"/>
              <a:t> logic is known as a probabilistic sensitivity analysis.</a:t>
            </a:r>
            <a:endParaRPr lang="en-US" altLang="en-US" dirty="0"/>
          </a:p>
          <a:p>
            <a:endParaRPr lang="en-US" alt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a:t>Although the software to perform these type of back calculation corrections is not robust (and often not built in directly into the primary commands), it does exist.  </a:t>
            </a:r>
            <a:r>
              <a:rPr lang="en-US" altLang="en-US" dirty="0"/>
              <a:t>For example,</a:t>
            </a:r>
            <a:r>
              <a:rPr lang="en-US" altLang="en-US" baseline="0" dirty="0"/>
              <a:t> the eivreg command in Stata allows you to plug in the ICC for exposure variables and then produces the bias-corrected regression coefficients.  The episens command in Stata allows you to plug in a single value or a range of values for error in dichotomous exposure and outcomes variables, which then produces the bias-corrected answers.  Finally, there is an easy-to-use spreadsheet by Matthew Fox from Boston University and his colleagues that allows for a variety of quantitative bias analyses; this can be found in the Optional Reading.</a:t>
            </a:r>
            <a:endParaRPr lang="en-US" alt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endParaRPr lang="en-US" altLang="en-US" dirty="0"/>
          </a:p>
        </p:txBody>
      </p:sp>
    </p:spTree>
    <p:extLst>
      <p:ext uri="{BB962C8B-B14F-4D97-AF65-F5344CB8AC3E}">
        <p14:creationId xmlns:p14="http://schemas.microsoft.com/office/powerpoint/2010/main" val="294514718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E55B74-F9FC-4DE9-8D6E-1D7B0C78F5B0}" type="slidenum">
              <a:rPr lang="en-US" altLang="en-US"/>
              <a:pPr/>
              <a:t>73</a:t>
            </a:fld>
            <a:endParaRPr lang="en-US" altLang="en-US" dirty="0"/>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r>
              <a:rPr lang="en-US" altLang="en-US" baseline="0" dirty="0"/>
              <a:t>This summarizes what we have covered today.  We started by stating that measurement bias is caused by imperfect measurement validity and/or reproducibility of study variables.  We spent most of the session discussing the two axes of imperfect validity, which we informally called “differentiality” and “dependence”.  We illustrated that small imperfections in measurement can induce substantial bias.  </a:t>
            </a:r>
            <a:r>
              <a:rPr lang="en-US" altLang="en-US" dirty="0"/>
              <a:t>We spent most of the time covering examples with dichotomous exposure and outcome.</a:t>
            </a:r>
            <a:r>
              <a:rPr lang="en-US" altLang="en-US" baseline="0" dirty="0"/>
              <a:t>  Things get more complicated with multi-level categorical variables.  We did not spend much time on interval scale variables, but we did cover one classic situation, popularly known as regression dilution bias.  </a:t>
            </a:r>
          </a:p>
          <a:p>
            <a:endParaRPr lang="en-US" altLang="en-US" baseline="0" dirty="0"/>
          </a:p>
          <a:p>
            <a:r>
              <a:rPr lang="en-US" altLang="en-US" dirty="0"/>
              <a:t>Just as was the case with selection bias, prevention and avoidance of measurement bias are key.  In short, in the design of a study, you need to use the best measurements possible; you need to perform them in a blinded way (as</a:t>
            </a:r>
            <a:r>
              <a:rPr lang="en-US" altLang="en-US" baseline="0" dirty="0"/>
              <a:t> to reduce </a:t>
            </a:r>
            <a:r>
              <a:rPr lang="en-US" altLang="en-US" baseline="0" dirty="0" err="1"/>
              <a:t>differentiality</a:t>
            </a:r>
            <a:r>
              <a:rPr lang="en-US" altLang="en-US" baseline="0" dirty="0"/>
              <a:t>);</a:t>
            </a:r>
            <a:r>
              <a:rPr lang="en-US" altLang="en-US" dirty="0"/>
              <a:t> and you need to perform them in a standard fashion using SOPs.  In some cases, if warranted, consider making replicate measurements to enhance reproducibility.  It</a:t>
            </a:r>
            <a:r>
              <a:rPr lang="en-US" altLang="en-US" baseline="0" dirty="0"/>
              <a:t> is also useful to consider using different processes/sources to measure exposure and outcome to avoid dependent error.  </a:t>
            </a:r>
            <a:r>
              <a:rPr lang="en-US" altLang="en-US" dirty="0"/>
              <a:t>After the study is over, there may be some </a:t>
            </a:r>
            <a:r>
              <a:rPr lang="en-US" altLang="en-US" baseline="0" dirty="0"/>
              <a:t>fixes to imperfect measurement (“quantitative bias analysis” or “sensitivity” analysis), but these are not simple and not currently well understood or trusted by most readers.  </a:t>
            </a:r>
            <a:r>
              <a:rPr lang="en-US" altLang="en-US" dirty="0"/>
              <a:t>While there are some ways to back-calculate to the truth, many</a:t>
            </a:r>
            <a:r>
              <a:rPr lang="en-US" altLang="en-US" baseline="0" dirty="0"/>
              <a:t> readers will not understand and will be skeptical about these methods</a:t>
            </a:r>
            <a:r>
              <a:rPr lang="en-US" altLang="en-US" dirty="0"/>
              <a:t>.  Hence, just as was the case with selection bias, it is important in the study design and</a:t>
            </a:r>
            <a:r>
              <a:rPr lang="en-US" altLang="en-US" baseline="0" dirty="0"/>
              <a:t> implementation</a:t>
            </a:r>
            <a:r>
              <a:rPr lang="en-US" altLang="en-US" dirty="0"/>
              <a:t> phase to get the measurements right the first time.</a:t>
            </a:r>
          </a:p>
          <a:p>
            <a:endParaRPr lang="en-US" altLang="en-US" dirty="0"/>
          </a:p>
          <a:p>
            <a:r>
              <a:rPr lang="en-US" altLang="en-US" dirty="0"/>
              <a:t>Regarding</a:t>
            </a:r>
            <a:r>
              <a:rPr lang="en-US" altLang="en-US" baseline="0" dirty="0"/>
              <a:t> the use of the best measurements possible, this will vary depending upon the nature of the measurement (i.e., is it made via questionnaire, clinical observation by health care providers, laboratory test or other).  In terms of questionnaire-based measurement, it is important to be familiar with what others have created before attempting to create new items.  Lydia Zablotska has compiled the following list of pre-existing questionnaire-based measurements:   </a:t>
            </a:r>
          </a:p>
          <a:p>
            <a:endParaRPr lang="en-US" altLang="en-US" baseline="0" dirty="0"/>
          </a:p>
          <a:p>
            <a:r>
              <a:rPr lang="en-US" altLang="en-US" b="0" baseline="0" dirty="0"/>
              <a:t>http://www.scalesandmeasures.net/</a:t>
            </a:r>
          </a:p>
          <a:p>
            <a:r>
              <a:rPr lang="en-US" altLang="en-US" b="0" baseline="0" dirty="0"/>
              <a:t>https://www.rand.org/nsrd/ndri/centers/frp/innovative-practices/measure.html</a:t>
            </a:r>
          </a:p>
          <a:p>
            <a:r>
              <a:rPr lang="en-US" altLang="en-US" b="0" baseline="0" dirty="0"/>
              <a:t>http://www.healthmeasures.net/explore-measurement-systems/promis/intro-to-promis/list-of-adult-measures  (promoted by the NIH)</a:t>
            </a:r>
          </a:p>
          <a:p>
            <a:r>
              <a:rPr lang="en-US" altLang="en-US" b="0" baseline="0" dirty="0"/>
              <a:t>http://www.outcomes-trust.org/instruments.htm</a:t>
            </a:r>
          </a:p>
          <a:p>
            <a:r>
              <a:rPr lang="en-US" altLang="en-US" b="0" baseline="0" dirty="0"/>
              <a:t>http://www.midss.org/</a:t>
            </a:r>
          </a:p>
          <a:p>
            <a:r>
              <a:rPr lang="en-US" altLang="en-US" b="0" baseline="0" dirty="0"/>
              <a:t>https://www.nal.usda.gov/fnic/dietary-assessment-instruments-research</a:t>
            </a:r>
          </a:p>
          <a:p>
            <a:r>
              <a:rPr lang="en-US" altLang="en-US" b="0" baseline="0" dirty="0"/>
              <a:t>http://guides.lib.uw.edu/friendly.php?s=hsl/measure</a:t>
            </a:r>
          </a:p>
          <a:p>
            <a:endParaRPr lang="en-US" altLang="en-US" baseline="0" dirty="0"/>
          </a:p>
          <a:p>
            <a:r>
              <a:rPr lang="en-US" altLang="en-US" dirty="0"/>
              <a:t>Making a measurement in a “blinded</a:t>
            </a:r>
            <a:r>
              <a:rPr lang="en-US" altLang="en-US" baseline="0" dirty="0"/>
              <a:t> way” or bl</a:t>
            </a:r>
            <a:r>
              <a:rPr lang="en-US" altLang="en-US" dirty="0"/>
              <a:t>inding,</a:t>
            </a:r>
            <a:r>
              <a:rPr lang="en-US" altLang="en-US" baseline="0" dirty="0"/>
              <a:t> also known as “masking”, </a:t>
            </a:r>
            <a:r>
              <a:rPr lang="en-US" altLang="en-US" dirty="0"/>
              <a:t>refers to making</a:t>
            </a:r>
            <a:r>
              <a:rPr lang="en-US" altLang="en-US" baseline="0" dirty="0"/>
              <a:t> a measurement without knowledge of anything else about the participant, or at least anything important.  Blinding the performance of a measurement can be done on any type of variable (exposure, outcome, etc.).  The rationale behind blinding is that if the measurement is performed without knowledge of other variables, this will substantially reduce the chance of differential misclassification.  For example, making the measurement of outcome while blinded to exposure status will reduce the chance of differential misclassification of outcome with respect to exposure.  Blinding the allocation of treatment in experimental studies is another way the term blinding is used (e.g., a randomized, blinded trial).  The rationale for blinding in experimental studies is to prevent differential misclassification of outcome as well as reduce the likelihood of differential co-intervention use.  Blinding can be performed in reference to the participants, the people making the measurements, or the people analyzing the data.  </a:t>
            </a:r>
          </a:p>
          <a:p>
            <a:endParaRPr lang="en-US" altLang="en-US" baseline="0" dirty="0"/>
          </a:p>
          <a:p>
            <a:r>
              <a:rPr lang="en-US" altLang="en-US" baseline="0" dirty="0"/>
              <a:t>The final advice </a:t>
            </a:r>
            <a:r>
              <a:rPr lang="en-US" altLang="en-US" dirty="0"/>
              <a:t>is that you need to become an expert in the measurement of your primary variables (i.e., main exposure and main outcome).  You need to understand them thoroughly.  For example, if you are working with a biological measurement, this means that you need to go into the lab and understand the nuances of the technique.  This is not to say that you need to operate your own lab to make these measurements, but rather that you must understand the measurement thoroughly.</a:t>
            </a:r>
          </a:p>
          <a:p>
            <a:endParaRPr lang="en-US" altLang="en-US" dirty="0"/>
          </a:p>
          <a:p>
            <a:r>
              <a:rPr lang="en-US" altLang="en-US" dirty="0"/>
              <a:t>Of course, you cannot do this for all of the variables you work with, such as all of your confounding variables.  For these, you should work with multidisciplinary teams that include experts in these fields.  This is one meaning of “team science”.</a:t>
            </a:r>
          </a:p>
          <a:p>
            <a:endParaRPr lang="en-US" altLang="en-US" dirty="0"/>
          </a:p>
          <a:p>
            <a:r>
              <a:rPr lang="en-US" altLang="en-US" dirty="0"/>
              <a:t>The goal of all of this is to optimize the reproducibility and validity of your measurements before you use them in an</a:t>
            </a:r>
            <a:r>
              <a:rPr lang="en-US" altLang="en-US" baseline="0" dirty="0"/>
              <a:t> analysis, </a:t>
            </a:r>
            <a:r>
              <a:rPr lang="en-US" altLang="en-US" dirty="0"/>
              <a:t>and this brings us full circle back to where we were in the first lecture about</a:t>
            </a:r>
            <a:r>
              <a:rPr lang="en-US" altLang="en-US" baseline="0" dirty="0"/>
              <a:t> measurement</a:t>
            </a:r>
            <a:r>
              <a:rPr lang="en-US" altLang="en-US" dirty="0"/>
              <a:t>.  Where you want to be is the picture on the left; you want to avoid the picture on the</a:t>
            </a:r>
            <a:r>
              <a:rPr lang="en-US" altLang="en-US" baseline="0" dirty="0"/>
              <a:t> right</a:t>
            </a:r>
            <a:r>
              <a:rPr lang="en-US" altLang="en-US" dirty="0"/>
              <a:t>.  </a:t>
            </a:r>
          </a:p>
        </p:txBody>
      </p:sp>
    </p:spTree>
    <p:extLst>
      <p:ext uri="{BB962C8B-B14F-4D97-AF65-F5344CB8AC3E}">
        <p14:creationId xmlns:p14="http://schemas.microsoft.com/office/powerpoint/2010/main" val="18238489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6E3777-22DF-4879-AC77-7E8E33F0C6C9}" type="slidenum">
              <a:rPr lang="en-US" altLang="en-US"/>
              <a:pPr/>
              <a:t>75</a:t>
            </a:fld>
            <a:endParaRPr lang="en-US" altLang="en-US" dirty="0"/>
          </a:p>
        </p:txBody>
      </p:sp>
      <p:sp>
        <p:nvSpPr>
          <p:cNvPr id="498690" name="Rectangle 2"/>
          <p:cNvSpPr>
            <a:spLocks noGrp="1" noRot="1" noChangeAspect="1" noChangeArrowheads="1" noTextEdit="1"/>
          </p:cNvSpPr>
          <p:nvPr>
            <p:ph type="sldImg"/>
          </p:nvPr>
        </p:nvSpPr>
        <p:spPr>
          <a:ln/>
        </p:spPr>
      </p:sp>
      <p:sp>
        <p:nvSpPr>
          <p:cNvPr id="498691" name="Rectangle 3"/>
          <p:cNvSpPr>
            <a:spLocks noGrp="1" noChangeArrowheads="1"/>
          </p:cNvSpPr>
          <p:nvPr>
            <p:ph type="body" idx="1"/>
          </p:nvPr>
        </p:nvSpPr>
        <p:spPr/>
        <p:txBody>
          <a:bodyPr/>
          <a:lstStyle/>
          <a:p>
            <a:r>
              <a:rPr lang="en-US" altLang="en-US" dirty="0"/>
              <a:t>Re-emphasizing what we mean by descriptive and analytic studies.  </a:t>
            </a:r>
          </a:p>
        </p:txBody>
      </p:sp>
    </p:spTree>
    <p:extLst>
      <p:ext uri="{BB962C8B-B14F-4D97-AF65-F5344CB8AC3E}">
        <p14:creationId xmlns:p14="http://schemas.microsoft.com/office/powerpoint/2010/main" val="227743072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75066DC5-4263-415F-8413-7F01B822EC84}"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31863" rtl="0" eaLnBrk="0" fontAlgn="base" latinLnBrk="0" hangingPunct="0">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88770" name="Rectangle 1026"/>
          <p:cNvSpPr>
            <a:spLocks noGrp="1" noRot="1" noChangeAspect="1" noChangeArrowheads="1" noTextEdit="1"/>
          </p:cNvSpPr>
          <p:nvPr>
            <p:ph type="sldImg"/>
          </p:nvPr>
        </p:nvSpPr>
        <p:spPr>
          <a:xfrm>
            <a:off x="890588" y="696913"/>
            <a:ext cx="5229225" cy="3486150"/>
          </a:xfrm>
          <a:ln/>
        </p:spPr>
      </p:sp>
      <p:sp>
        <p:nvSpPr>
          <p:cNvPr id="288771" name="Rectangle 1027"/>
          <p:cNvSpPr>
            <a:spLocks noGrp="1" noChangeArrowheads="1"/>
          </p:cNvSpPr>
          <p:nvPr>
            <p:ph type="body" idx="1"/>
          </p:nvPr>
        </p:nvSpPr>
        <p:spPr>
          <a:xfrm>
            <a:off x="935038" y="4414838"/>
            <a:ext cx="5140325" cy="4184650"/>
          </a:xfrm>
        </p:spPr>
        <p:txBody>
          <a:bodyPr lIns="89346" tIns="44673" rIns="89346" bIns="44673"/>
          <a:lstStyle/>
          <a:p>
            <a:r>
              <a:rPr lang="en-US" altLang="en-US" dirty="0"/>
              <a:t>In descriptive studies, we earlier discussed how problems in the validity of the measurement will result in biased descriptive inferences, such as prevalence of some binary entity or incidence of some binary condition.   It turns out that if we know the characteristics of the validity of our measurement (e.g., sensitivity and specificity), we can use this information and our observed descriptive inference to back calculate to the truth.</a:t>
            </a:r>
          </a:p>
          <a:p>
            <a:endParaRPr lang="en-US" altLang="en-US" dirty="0"/>
          </a:p>
          <a:p>
            <a:r>
              <a:rPr lang="en-US" altLang="en-US" dirty="0"/>
              <a:t>Let us say we are interested in estimating the prevalence of smoking in a given population, the prevalence of SARS-CoV-2-antibody positivity, or the incidence of diarrhea by 5 days after attendance at a community lunch.  In general, this could be the estimation of any proportion (probability).  Let us also say that our measurement of the binary entity lacks perfect validity, i.e., either sensitivity and/or specificity is less than 100%.  If this is the case, we can use what we know about sensitivity and specificity and take the observed proportion to back calculate to the expected true value of the proportion (other error, such as sampling or selection, aside).  The formula is </a:t>
            </a:r>
            <a:r>
              <a:rPr lang="en-US" altLang="en-US" dirty="0" err="1"/>
              <a:t>proportion</a:t>
            </a:r>
            <a:r>
              <a:rPr lang="en-US" altLang="en-US" baseline="-25000" dirty="0" err="1"/>
              <a:t>true</a:t>
            </a:r>
            <a:r>
              <a:rPr lang="en-US" altLang="en-US" dirty="0"/>
              <a:t>  = (</a:t>
            </a:r>
            <a:r>
              <a:rPr lang="en-US" altLang="en-US" dirty="0" err="1"/>
              <a:t>proportion</a:t>
            </a:r>
            <a:r>
              <a:rPr lang="en-US" altLang="en-US" sz="1260" baseline="-25000" dirty="0" err="1"/>
              <a:t>observed</a:t>
            </a:r>
            <a:r>
              <a:rPr lang="en-US" altLang="en-US" dirty="0"/>
              <a:t> + specificity -1) / (sensitivity + specificity – 1).  This was first derived by Rogan and </a:t>
            </a:r>
            <a:r>
              <a:rPr lang="en-US" altLang="en-US" dirty="0" err="1"/>
              <a:t>Gladen</a:t>
            </a:r>
            <a:r>
              <a:rPr lang="en-US" altLang="en-US" dirty="0"/>
              <a:t> in 1978.  </a:t>
            </a:r>
          </a:p>
          <a:p>
            <a:endParaRPr lang="en-US" altLang="en-US" dirty="0"/>
          </a:p>
          <a:p>
            <a:r>
              <a:rPr lang="en-US" altLang="en-US" dirty="0"/>
              <a:t>As an example, we estimated that the prevalence of asthma in adults was 0.19 (19%).  We did this with a self-reported questionnaire that researchers earlier had shown to have a sensitivity (relative to gold standard clinical measurement) of 0.90 and specificity of 0.88.  Placing these values into Rogan-</a:t>
            </a:r>
            <a:r>
              <a:rPr lang="en-US" altLang="en-US" dirty="0" err="1"/>
              <a:t>Gladen</a:t>
            </a:r>
            <a:r>
              <a:rPr lang="en-US" altLang="en-US" dirty="0"/>
              <a:t> correction, we get a prevalence of 0.0897.  We call this the true prevalence value, but this is if there is no selection bias and no random error, which is, of course, is unlikely.  To account for sampling error, 95% confidence intervals are built around the corrected estimate.   There are many web-based calculators that can perform this correction and derive the confidence intervals.  One site is:</a:t>
            </a:r>
          </a:p>
          <a:p>
            <a:endParaRPr lang="en-US" altLang="en-US" dirty="0"/>
          </a:p>
          <a:p>
            <a:r>
              <a:rPr lang="en-US" altLang="en-US" dirty="0"/>
              <a:t>https://sample-size.net/prevalence-calculator/</a:t>
            </a:r>
          </a:p>
          <a:p>
            <a:endParaRPr lang="en-US" altLang="en-US" dirty="0"/>
          </a:p>
          <a:p>
            <a:r>
              <a:rPr lang="en-US" altLang="en-US" dirty="0"/>
              <a:t>This site works if you have an estimate of sensitivity and specificity of the measurement based on some study data, which is usually the best we can do.  Other sites need to be used if believe you have a firm (“deterministic”) knowledge of the sensitivity and specificity of the measurement, i.e., one value for each; this is rarely the case.</a:t>
            </a:r>
          </a:p>
          <a:p>
            <a:endParaRPr lang="en-US" altLang="en-US" dirty="0"/>
          </a:p>
          <a:p>
            <a:r>
              <a:rPr lang="en-US" altLang="en-US" dirty="0"/>
              <a:t>Of note, there is some debate and other choices for confidence interval construction in this correction, but this is beyond the scope of this course.</a:t>
            </a:r>
          </a:p>
          <a:p>
            <a:endParaRPr lang="en-US" altLang="en-US" dirty="0"/>
          </a:p>
          <a:p>
            <a:r>
              <a:rPr lang="en-US" altLang="en-US" dirty="0"/>
              <a:t>This logic is another form of quantitative bias analysis, a term that applies to and can be performed for selection bias, measurement bias, and confounding.  For measurement bias, we take what we know about the validity of the measurement, in quantitative terms, and use it to back calculate to the true value in the population.</a:t>
            </a:r>
          </a:p>
          <a:p>
            <a:endParaRPr lang="en-US" altLang="en-US" dirty="0"/>
          </a:p>
          <a:p>
            <a:r>
              <a:rPr lang="en-US" dirty="0"/>
              <a:t>Rogan WJ, </a:t>
            </a:r>
            <a:r>
              <a:rPr lang="en-US" dirty="0" err="1"/>
              <a:t>Gladen</a:t>
            </a:r>
            <a:r>
              <a:rPr lang="en-US" dirty="0"/>
              <a:t> B. Estimating prevalence from the results of a screening test.  </a:t>
            </a:r>
            <a:r>
              <a:rPr lang="en-US" i="1" dirty="0"/>
              <a:t>Am J Epidemiol. </a:t>
            </a:r>
            <a:r>
              <a:rPr lang="en-US" dirty="0"/>
              <a:t>107:71-6, 1978</a:t>
            </a:r>
          </a:p>
          <a:p>
            <a:r>
              <a:rPr lang="en-US" dirty="0"/>
              <a:t>Lang Z, </a:t>
            </a:r>
            <a:r>
              <a:rPr lang="en-US" dirty="0" err="1"/>
              <a:t>Reiczigel</a:t>
            </a:r>
            <a:r>
              <a:rPr lang="en-US" dirty="0"/>
              <a:t> J Confidence limits for prevalence of disease adjusted for estimated sensitivity and specificity.  </a:t>
            </a:r>
            <a:r>
              <a:rPr lang="en-US" i="1" dirty="0"/>
              <a:t>Preventive Veterinary Medicine </a:t>
            </a:r>
            <a:r>
              <a:rPr lang="en-US" dirty="0"/>
              <a:t>113:13-22, 2014.</a:t>
            </a:r>
          </a:p>
          <a:p>
            <a:r>
              <a:rPr lang="en-US" dirty="0" err="1"/>
              <a:t>Reiczigel</a:t>
            </a:r>
            <a:r>
              <a:rPr lang="en-US" dirty="0"/>
              <a:t> J, </a:t>
            </a:r>
            <a:r>
              <a:rPr lang="en-US" dirty="0" err="1"/>
              <a:t>Földi</a:t>
            </a:r>
            <a:r>
              <a:rPr lang="en-US" dirty="0"/>
              <a:t> J, </a:t>
            </a:r>
            <a:r>
              <a:rPr lang="en-US" dirty="0" err="1"/>
              <a:t>Ózsvári</a:t>
            </a:r>
            <a:r>
              <a:rPr lang="en-US" dirty="0"/>
              <a:t> L.  Exact confidence limits for prevalence of a disease with an imperfect diagnostic test.  </a:t>
            </a:r>
            <a:r>
              <a:rPr lang="en-US" i="1" dirty="0"/>
              <a:t>Epidemiology and Infection</a:t>
            </a:r>
            <a:r>
              <a:rPr lang="en-US" dirty="0"/>
              <a:t> 138:1674-1678, 2010.</a:t>
            </a:r>
            <a:endParaRPr lang="en-US" altLang="en-US" dirty="0"/>
          </a:p>
        </p:txBody>
      </p:sp>
    </p:spTree>
    <p:extLst>
      <p:ext uri="{BB962C8B-B14F-4D97-AF65-F5344CB8AC3E}">
        <p14:creationId xmlns:p14="http://schemas.microsoft.com/office/powerpoint/2010/main" val="211462466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87F12C-59C0-45C7-AAA4-ADB1AC43DF60}" type="slidenum">
              <a:rPr lang="en-US" altLang="en-US"/>
              <a:pPr/>
              <a:t>77</a:t>
            </a:fld>
            <a:endParaRPr lang="en-US" altLang="en-US" dirty="0"/>
          </a:p>
        </p:txBody>
      </p:sp>
      <p:sp>
        <p:nvSpPr>
          <p:cNvPr id="485378" name="Rectangle 2"/>
          <p:cNvSpPr>
            <a:spLocks noGrp="1" noRot="1" noChangeAspect="1" noChangeArrowheads="1" noTextEdit="1"/>
          </p:cNvSpPr>
          <p:nvPr>
            <p:ph type="sldImg"/>
          </p:nvPr>
        </p:nvSpPr>
        <p:spPr>
          <a:xfrm>
            <a:off x="890588" y="696913"/>
            <a:ext cx="5229225" cy="3486150"/>
          </a:xfrm>
          <a:ln/>
        </p:spPr>
      </p:sp>
      <p:sp>
        <p:nvSpPr>
          <p:cNvPr id="485379" name="Rectangle 3"/>
          <p:cNvSpPr>
            <a:spLocks noGrp="1" noChangeArrowheads="1"/>
          </p:cNvSpPr>
          <p:nvPr>
            <p:ph type="body" idx="1"/>
          </p:nvPr>
        </p:nvSpPr>
        <p:spPr>
          <a:xfrm>
            <a:off x="935038" y="4414838"/>
            <a:ext cx="5140325" cy="4184650"/>
          </a:xfrm>
        </p:spPr>
        <p:txBody>
          <a:bodyPr/>
          <a:lstStyle/>
          <a:p>
            <a:r>
              <a:rPr lang="en-US" altLang="en-US" dirty="0"/>
              <a:t>For learners who prefer a more visual approach, here is what the study sample would look like with no misclassification.  We show which cell has the most participants by a darker shaded cell.  The study sample shows what happens when there is no misclassification.  </a:t>
            </a:r>
          </a:p>
        </p:txBody>
      </p:sp>
    </p:spTree>
    <p:extLst>
      <p:ext uri="{BB962C8B-B14F-4D97-AF65-F5344CB8AC3E}">
        <p14:creationId xmlns:p14="http://schemas.microsoft.com/office/powerpoint/2010/main" val="381831495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1281A2-F4AA-4F52-A884-CE3EE8C598B3}" type="slidenum">
              <a:rPr lang="en-US" altLang="en-US"/>
              <a:pPr/>
              <a:t>78</a:t>
            </a:fld>
            <a:endParaRPr lang="en-US" altLang="en-US" dirty="0"/>
          </a:p>
        </p:txBody>
      </p:sp>
      <p:sp>
        <p:nvSpPr>
          <p:cNvPr id="505858" name="Rectangle 2"/>
          <p:cNvSpPr>
            <a:spLocks noGrp="1" noRot="1" noChangeAspect="1" noChangeArrowheads="1" noTextEdit="1"/>
          </p:cNvSpPr>
          <p:nvPr>
            <p:ph type="sldImg"/>
          </p:nvPr>
        </p:nvSpPr>
        <p:spPr>
          <a:xfrm>
            <a:off x="890588" y="696913"/>
            <a:ext cx="5229225" cy="3486150"/>
          </a:xfrm>
          <a:ln/>
        </p:spPr>
      </p:sp>
      <p:sp>
        <p:nvSpPr>
          <p:cNvPr id="505859" name="Rectangle 3"/>
          <p:cNvSpPr>
            <a:spLocks noGrp="1" noChangeArrowheads="1"/>
          </p:cNvSpPr>
          <p:nvPr>
            <p:ph type="body" idx="1"/>
          </p:nvPr>
        </p:nvSpPr>
        <p:spPr>
          <a:xfrm>
            <a:off x="935038" y="4414838"/>
            <a:ext cx="5140325" cy="4184650"/>
          </a:xfrm>
        </p:spPr>
        <p:txBody>
          <a:bodyPr/>
          <a:lstStyle/>
          <a:p>
            <a:r>
              <a:rPr lang="en-US" altLang="en-US" dirty="0"/>
              <a:t>Make sure to view this in “Slide Show” mode.  Here is what happens when misclassification occurs in the form of </a:t>
            </a:r>
            <a:r>
              <a:rPr lang="en-US" altLang="en-US" b="1" dirty="0"/>
              <a:t>imperfect specificity</a:t>
            </a:r>
            <a:r>
              <a:rPr lang="en-US" altLang="en-US" dirty="0"/>
              <a:t>.  Among the cases, some unexposed migrate to the exposed cell, causing the exposed cell to become slightly darker.  Among the controls, even a greater number of unexposed go to the exposed cell.  The big disparity between exposed and unexposed has now evened out, it has become blurred, and hence the observed/apparent odds ratio has diminished.  </a:t>
            </a:r>
          </a:p>
        </p:txBody>
      </p:sp>
    </p:spTree>
    <p:extLst>
      <p:ext uri="{BB962C8B-B14F-4D97-AF65-F5344CB8AC3E}">
        <p14:creationId xmlns:p14="http://schemas.microsoft.com/office/powerpoint/2010/main" val="48320326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ABE97D-D65A-4F26-B6C1-0DD863312072}" type="slidenum">
              <a:rPr lang="en-US" altLang="en-US"/>
              <a:pPr/>
              <a:t>79</a:t>
            </a:fld>
            <a:endParaRPr lang="en-US" altLang="en-US" dirty="0"/>
          </a:p>
        </p:txBody>
      </p:sp>
      <p:sp>
        <p:nvSpPr>
          <p:cNvPr id="524290" name="Rectangle 2"/>
          <p:cNvSpPr>
            <a:spLocks noGrp="1" noRot="1" noChangeAspect="1" noChangeArrowheads="1" noTextEdit="1"/>
          </p:cNvSpPr>
          <p:nvPr>
            <p:ph type="sldImg"/>
          </p:nvPr>
        </p:nvSpPr>
        <p:spPr>
          <a:xfrm>
            <a:off x="890588" y="696913"/>
            <a:ext cx="5229225" cy="3486150"/>
          </a:xfrm>
          <a:ln/>
        </p:spPr>
      </p:sp>
      <p:sp>
        <p:nvSpPr>
          <p:cNvPr id="524291" name="Rectangle 3"/>
          <p:cNvSpPr>
            <a:spLocks noGrp="1" noChangeArrowheads="1"/>
          </p:cNvSpPr>
          <p:nvPr>
            <p:ph type="body" idx="1"/>
          </p:nvPr>
        </p:nvSpPr>
        <p:spPr>
          <a:xfrm>
            <a:off x="935038" y="4414838"/>
            <a:ext cx="5140325" cy="4184650"/>
          </a:xfrm>
        </p:spPr>
        <p:txBody>
          <a:bodyPr/>
          <a:lstStyle/>
          <a:p>
            <a:r>
              <a:rPr lang="en-US" altLang="en-US" dirty="0"/>
              <a:t>One of the classic examples of differential misclassification of exposure is the study of exposures during pregnancy and congenital malformations.  These are commonly performed as case-control studies because of the rarity of the outcomes.  As indicated in our recent Journal Club, these designs could also be considered cross-sectional with stratified sampling based on outcome.</a:t>
            </a:r>
          </a:p>
          <a:p>
            <a:endParaRPr lang="en-US" altLang="en-US" dirty="0"/>
          </a:p>
          <a:p>
            <a:r>
              <a:rPr lang="en-US" altLang="en-US" dirty="0"/>
              <a:t>First, we may have differential recall of various exposures during pregnancy, with cases less apt to forget things, i.e., differential sensitivity of the exposure measurement.  </a:t>
            </a:r>
          </a:p>
          <a:p>
            <a:endParaRPr lang="en-US" altLang="en-US" dirty="0"/>
          </a:p>
          <a:p>
            <a:r>
              <a:rPr lang="en-US" altLang="en-US" dirty="0"/>
              <a:t>Second, we may have differential specificity.  The cases may tend to more often recall things that truly did not happen as compared to non-cases, although this is rarely possible to prove.  </a:t>
            </a:r>
          </a:p>
          <a:p>
            <a:endParaRPr lang="en-US" altLang="en-US" dirty="0"/>
          </a:p>
          <a:p>
            <a:r>
              <a:rPr lang="en-US" altLang="en-US" dirty="0"/>
              <a:t>The result of all of this is that there is overestimation of the association between the exposure and the outcome.  The gray shading indicates which cells end up getting enriched, both of them in this case resulting in overestimation of the effect of exposure on outcome.</a:t>
            </a:r>
          </a:p>
          <a:p>
            <a:endParaRPr lang="en-US" altLang="en-US" dirty="0"/>
          </a:p>
          <a:p>
            <a:r>
              <a:rPr lang="en-US" altLang="en-US" dirty="0"/>
              <a:t>This</a:t>
            </a:r>
            <a:r>
              <a:rPr lang="en-US" altLang="en-US" baseline="0" dirty="0"/>
              <a:t> scenario will sometimes be called “recall bias”, a term we do not particularly like because it may or may not refer to differentiality.  In addition, if one is going to put a name to one specific mechanism of bias (in “recall bias” it is because humans have a flawed memory), then logic suggests that all specific mechanisms should have formal names.  If this is the case, then we are back to the list of over 30 names proposed by Sackett many years ago.   We believe that this panoply of clever names for different biases does not sufficiently emphasize the 3-part framework of error (selection, measurement, and confounding) that we believe helps investigators better prevent, detect, acknowledge, and correct error in their own and the work of others.  </a:t>
            </a:r>
            <a:endParaRPr lang="en-US" altLang="en-US" dirty="0"/>
          </a:p>
        </p:txBody>
      </p:sp>
    </p:spTree>
    <p:extLst>
      <p:ext uri="{BB962C8B-B14F-4D97-AF65-F5344CB8AC3E}">
        <p14:creationId xmlns:p14="http://schemas.microsoft.com/office/powerpoint/2010/main" val="424416479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ABE97D-D65A-4F26-B6C1-0DD863312072}" type="slidenum">
              <a:rPr lang="en-US" altLang="en-US"/>
              <a:pPr/>
              <a:t>80</a:t>
            </a:fld>
            <a:endParaRPr lang="en-US" altLang="en-US" dirty="0"/>
          </a:p>
        </p:txBody>
      </p:sp>
      <p:sp>
        <p:nvSpPr>
          <p:cNvPr id="524290" name="Rectangle 2"/>
          <p:cNvSpPr>
            <a:spLocks noGrp="1" noRot="1" noChangeAspect="1" noChangeArrowheads="1" noTextEdit="1"/>
          </p:cNvSpPr>
          <p:nvPr>
            <p:ph type="sldImg"/>
          </p:nvPr>
        </p:nvSpPr>
        <p:spPr>
          <a:xfrm>
            <a:off x="890588" y="696913"/>
            <a:ext cx="5229225" cy="3486150"/>
          </a:xfrm>
          <a:ln/>
        </p:spPr>
      </p:sp>
      <p:sp>
        <p:nvSpPr>
          <p:cNvPr id="524291" name="Rectangle 3"/>
          <p:cNvSpPr>
            <a:spLocks noGrp="1" noChangeArrowheads="1"/>
          </p:cNvSpPr>
          <p:nvPr>
            <p:ph type="body" idx="1"/>
          </p:nvPr>
        </p:nvSpPr>
        <p:spPr>
          <a:xfrm>
            <a:off x="935038" y="4414838"/>
            <a:ext cx="5140325" cy="4184650"/>
          </a:xfrm>
        </p:spPr>
        <p:txBody>
          <a:bodyPr/>
          <a:lstStyle/>
          <a:p>
            <a:r>
              <a:rPr lang="en-US" altLang="en-US" dirty="0"/>
              <a:t>This</a:t>
            </a:r>
            <a:r>
              <a:rPr lang="en-US" altLang="en-US" baseline="0" dirty="0"/>
              <a:t> is an </a:t>
            </a:r>
            <a:r>
              <a:rPr lang="en-US" altLang="en-US" dirty="0"/>
              <a:t>example of differential</a:t>
            </a:r>
            <a:r>
              <a:rPr lang="en-US" altLang="en-US" baseline="0" dirty="0"/>
              <a:t> misclassification of outcome.  </a:t>
            </a:r>
          </a:p>
          <a:p>
            <a:endParaRPr lang="en-US" altLang="en-US" baseline="0" dirty="0"/>
          </a:p>
          <a:p>
            <a:r>
              <a:rPr lang="en-US" altLang="en-US" baseline="0" dirty="0"/>
              <a:t>This is a cohort study of whether smoking causes non-melanoma skin cancer (the forms that do not typically cause early mortality), and let us assume that the outcome is measured during the course of routine clinical care (and researchers ascertain it by reviewing medical records).  We know that non-melanoma skin cancers often feature non-specific clinical symptoms, which may not sufficiently motivate patients to bring the skin findings to medical attention.  Formal diagnosis of skin cancer requires specialized procedures such as a biopsy and pathologic interpretation.  Smokers are more likely than non-smokers to receive medical attention because of the other problems they may have.  Because of this extra medical attention that smokers receive, they are more likely to be examined and have skin cancer detected.  Consequently, there is differential sensitivity of the diagnosis of skin cancer according to exposure.  This results in an overestimation of the association between smoking and skin cancer.  Depending upon the specific form of non-melanoma skin cancer, overestimation may mean finding an apparent positive association (for when truth is no association); an overestimation of a positive association (when truth is a positive association); or an apparent absence of association (when truth is a protective effect of smoking on skin cancer).  </a:t>
            </a:r>
          </a:p>
          <a:p>
            <a:endParaRPr lang="en-US" altLang="en-US" baseline="0" dirty="0"/>
          </a:p>
          <a:p>
            <a:r>
              <a:rPr lang="en-US" altLang="en-US" dirty="0"/>
              <a:t>Such misclassification</a:t>
            </a:r>
            <a:r>
              <a:rPr lang="en-US" altLang="en-US" baseline="0" dirty="0"/>
              <a:t> could be avoided if all persons </a:t>
            </a:r>
            <a:r>
              <a:rPr lang="en-US" altLang="en-US" u="sng" baseline="0" dirty="0"/>
              <a:t>systematically</a:t>
            </a:r>
            <a:r>
              <a:rPr lang="en-US" altLang="en-US" baseline="0" dirty="0"/>
              <a:t> are tested for the development of skin cancer as would be done in a comprehensively conducted prospective research study.   Reliance upon routine clinical care to make measurements, however, is becoming much more popular as health records are now mainly electronic and placed in databases in most settings in resource-rich areas such as the U.S.  This data source is sometimes referred to as “found data” as opposed to “collected data” (which is what we would do if we serially tested everyone in a research study for the presence of skin cancer).  Serially testing all participants is what we mean by systematic testing.  Whenever all patients/participants are not evaluated for a measurement in the same way, there is the possibility of differential misclassification.  Use of found data to perform research has many feasibility advantages, but it is also treacherous in terms of the potential biases.  </a:t>
            </a:r>
            <a:endParaRPr lang="en-US" altLang="en-US" dirty="0"/>
          </a:p>
        </p:txBody>
      </p:sp>
    </p:spTree>
    <p:extLst>
      <p:ext uri="{BB962C8B-B14F-4D97-AF65-F5344CB8AC3E}">
        <p14:creationId xmlns:p14="http://schemas.microsoft.com/office/powerpoint/2010/main" val="1986056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48343CE-2AC2-4B6F-8B68-9A0C600E32D5}" type="slidenum">
              <a:rPr lang="en-US" altLang="en-US"/>
              <a:pPr/>
              <a:t>8</a:t>
            </a:fld>
            <a:endParaRPr lang="en-US" altLang="en-US" dirty="0"/>
          </a:p>
        </p:txBody>
      </p:sp>
      <p:sp>
        <p:nvSpPr>
          <p:cNvPr id="549890"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14E98322-EF40-4064-AF5E-A0C6155FD6EC}" type="slidenum">
              <a:rPr lang="en-US" altLang="en-US" sz="1200"/>
              <a:pPr algn="r"/>
              <a:t>8</a:t>
            </a:fld>
            <a:endParaRPr lang="en-US" altLang="en-US" sz="1200" dirty="0"/>
          </a:p>
        </p:txBody>
      </p:sp>
      <p:sp>
        <p:nvSpPr>
          <p:cNvPr id="549891" name="Rectangle 2"/>
          <p:cNvSpPr>
            <a:spLocks noGrp="1" noRot="1" noChangeAspect="1" noChangeArrowheads="1" noTextEdit="1"/>
          </p:cNvSpPr>
          <p:nvPr>
            <p:ph type="sldImg"/>
          </p:nvPr>
        </p:nvSpPr>
        <p:spPr>
          <a:xfrm>
            <a:off x="890588" y="696913"/>
            <a:ext cx="5229225" cy="3486150"/>
          </a:xfrm>
          <a:ln/>
        </p:spPr>
      </p:sp>
      <p:sp>
        <p:nvSpPr>
          <p:cNvPr id="549892" name="Rectangle 3"/>
          <p:cNvSpPr>
            <a:spLocks noGrp="1" noChangeArrowheads="1"/>
          </p:cNvSpPr>
          <p:nvPr>
            <p:ph type="body" idx="1"/>
          </p:nvPr>
        </p:nvSpPr>
        <p:spPr>
          <a:xfrm>
            <a:off x="935038" y="4414838"/>
            <a:ext cx="5140325" cy="4184650"/>
          </a:xfrm>
        </p:spPr>
        <p:txBody>
          <a:bodyPr lIns="93151" tIns="46576" rIns="93151" bIns="46576"/>
          <a:lstStyle/>
          <a:p>
            <a:r>
              <a:rPr lang="en-US" altLang="en-US" dirty="0"/>
              <a:t>The answer is specificity.  </a:t>
            </a:r>
          </a:p>
        </p:txBody>
      </p:sp>
    </p:spTree>
    <p:extLst>
      <p:ext uri="{BB962C8B-B14F-4D97-AF65-F5344CB8AC3E}">
        <p14:creationId xmlns:p14="http://schemas.microsoft.com/office/powerpoint/2010/main" val="82304784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72E365-D933-440A-8517-4FF427F79506}" type="slidenum">
              <a:rPr lang="en-US" altLang="en-US"/>
              <a:pPr/>
              <a:t>81</a:t>
            </a:fld>
            <a:endParaRPr lang="en-US" altLang="en-US" dirty="0"/>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p:txBody>
          <a:bodyPr/>
          <a:lstStyle/>
          <a:p>
            <a:r>
              <a:rPr lang="en-US" altLang="en-US" dirty="0"/>
              <a:t>Despite considerable potential</a:t>
            </a:r>
            <a:r>
              <a:rPr lang="en-US" altLang="en-US" baseline="0" dirty="0"/>
              <a:t> for dependent error in epidemiologic and clinical research, there is very little awareness of it in published articles.</a:t>
            </a:r>
          </a:p>
          <a:p>
            <a:endParaRPr lang="en-US" altLang="en-US" baseline="0" dirty="0"/>
          </a:p>
          <a:p>
            <a:r>
              <a:rPr lang="en-US" altLang="en-US" baseline="0" dirty="0"/>
              <a:t>Matthew Fox and colleagues from Boston University drew a random sample of 100 observational studies from seven high-impact epidemiologic and clinical research journals that were published between 2015 and 2016 (e.g., </a:t>
            </a:r>
            <a:r>
              <a:rPr lang="en-US" altLang="en-US" i="1" baseline="0" dirty="0"/>
              <a:t>New England Journal of Medicine </a:t>
            </a:r>
            <a:r>
              <a:rPr lang="en-US" altLang="en-US" baseline="0" dirty="0"/>
              <a:t>and others).  They then scoured these articles for what the authors stated about the potential for measurement error (in any part of the paper, including the Discussion) and made their own assessment about whether various forms of measurement error (and attendant measurement bias) were either plausible or probable.   </a:t>
            </a:r>
          </a:p>
          <a:p>
            <a:endParaRPr lang="en-US" altLang="en-US" baseline="0" dirty="0"/>
          </a:p>
          <a:p>
            <a:r>
              <a:rPr lang="en-US" altLang="en-US" baseline="0" dirty="0"/>
              <a:t>They found that 77% of articles had their authors make mention of at least some form of measurement error.  Most of this was independent non-differential misclassification, which is not surprising because it is often the only form of error that is taught, and it is often thought to be the most “benign” in terms of consequences.  Importantly, only 1 article (1%) had any mention of dependent error/misclassification.  When the reviewers evaluated the articles as to whether certain forms of measurement error and bias might be present, they found that 15% of articles had either plausible or probable evidence of exposure-outcome dependent error.  Notably, they found that 38% of articles had plausible or probable evidence of exposure-confounder dependent error.  This is not surprising because exposures and confounders are often measured using the same processes.  </a:t>
            </a:r>
          </a:p>
          <a:p>
            <a:endParaRPr lang="en-US" altLang="en-US" baseline="0" dirty="0"/>
          </a:p>
          <a:p>
            <a:r>
              <a:rPr lang="en-US" altLang="en-US" baseline="0" dirty="0"/>
              <a:t>One other telling finding by Fox and colleagues is that in their informal review of the literature, they can only find one reference (Lash and Fink </a:t>
            </a:r>
            <a:r>
              <a:rPr lang="en-US" altLang="en-US" i="1" baseline="0" dirty="0"/>
              <a:t>AJE</a:t>
            </a:r>
            <a:r>
              <a:rPr lang="en-US" altLang="en-US" baseline="0" dirty="0"/>
              <a:t> 157:472-473, 2003) which quantitatively attempted to see how much dependent misclassification would be needed to create an observed positive association in a real-world published study.  In this single reference, very little dependent misclassification would be needed (only 3.2% of the study population).</a:t>
            </a:r>
          </a:p>
          <a:p>
            <a:endParaRPr lang="en-US" altLang="en-US" baseline="0" dirty="0"/>
          </a:p>
          <a:p>
            <a:r>
              <a:rPr lang="en-US" altLang="en-US" baseline="0" dirty="0"/>
              <a:t>Despite its relevance, awareness and concern about dependent error is clearly in its infancy in epidemiologic and clinical research.  The social and behavioral sciences pay more much attention to this, likely because these fields rely extensively upon questionnaire-based (i.e., same source) processes for measurements of many variable types.  That this has not seeped into clinical/epidemiologic research is a notable example of the chasm between disciplines.     </a:t>
            </a:r>
          </a:p>
          <a:p>
            <a:endParaRPr lang="en-US" altLang="en-US" baseline="0" dirty="0"/>
          </a:p>
          <a:p>
            <a:r>
              <a:rPr lang="en-US" sz="1200" b="0" i="0" u="none" strike="noStrike" kern="1200" baseline="0" dirty="0">
                <a:solidFill>
                  <a:schemeClr val="tx1"/>
                </a:solidFill>
                <a:latin typeface="Times New Roman" pitchFamily="18" charset="0"/>
                <a:ea typeface="+mn-ea"/>
                <a:cs typeface="+mn-cs"/>
              </a:rPr>
              <a:t>Ranker LR et al. Awareness of and potential for dependent error in the observational epidemiologic literature: A review.  </a:t>
            </a:r>
            <a:r>
              <a:rPr lang="en-US" sz="1200" b="0" i="1" u="none" strike="noStrike" kern="1200" baseline="0" dirty="0">
                <a:solidFill>
                  <a:schemeClr val="tx1"/>
                </a:solidFill>
                <a:latin typeface="Times New Roman" pitchFamily="18" charset="0"/>
                <a:ea typeface="+mn-ea"/>
                <a:cs typeface="+mn-cs"/>
              </a:rPr>
              <a:t>Annals of Epidemiology </a:t>
            </a:r>
            <a:r>
              <a:rPr lang="en-US" sz="1200" b="0" i="0" u="none" strike="noStrike" kern="1200" baseline="0" dirty="0">
                <a:solidFill>
                  <a:schemeClr val="tx1"/>
                </a:solidFill>
                <a:latin typeface="Times New Roman" pitchFamily="18" charset="0"/>
                <a:ea typeface="+mn-ea"/>
                <a:cs typeface="+mn-cs"/>
              </a:rPr>
              <a:t>36:15-19, 2019.</a:t>
            </a:r>
          </a:p>
          <a:p>
            <a:endParaRPr lang="en-US" altLang="en-US" sz="1200" b="0" i="0" u="none" strike="noStrike" kern="1200" baseline="0" dirty="0">
              <a:solidFill>
                <a:schemeClr val="tx1"/>
              </a:solidFill>
              <a:latin typeface="Times New Roman" pitchFamily="18" charset="0"/>
              <a:ea typeface="+mn-ea"/>
              <a:cs typeface="+mn-cs"/>
            </a:endParaRPr>
          </a:p>
          <a:p>
            <a:r>
              <a:rPr lang="en-US" altLang="en-US" sz="1200" b="0" i="0" u="none" strike="noStrike" kern="1200" baseline="0" dirty="0">
                <a:solidFill>
                  <a:schemeClr val="tx1"/>
                </a:solidFill>
                <a:latin typeface="Times New Roman" pitchFamily="18" charset="0"/>
                <a:ea typeface="+mn-ea"/>
                <a:cs typeface="+mn-cs"/>
              </a:rPr>
              <a:t>The reference section of this article is also an excellent bibliography for this very understudied threat to validity of dependent error.</a:t>
            </a:r>
            <a:endParaRPr lang="en-US" altLang="en-US" dirty="0"/>
          </a:p>
        </p:txBody>
      </p:sp>
    </p:spTree>
    <p:extLst>
      <p:ext uri="{BB962C8B-B14F-4D97-AF65-F5344CB8AC3E}">
        <p14:creationId xmlns:p14="http://schemas.microsoft.com/office/powerpoint/2010/main" val="25166379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72E365-D933-440A-8517-4FF427F79506}" type="slidenum">
              <a:rPr lang="en-US" altLang="en-US"/>
              <a:pPr/>
              <a:t>82</a:t>
            </a:fld>
            <a:endParaRPr lang="en-US" altLang="en-US" dirty="0"/>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p:txBody>
          <a:bodyPr/>
          <a:lstStyle/>
          <a:p>
            <a:r>
              <a:rPr lang="en-US" altLang="en-US" dirty="0"/>
              <a:t>It should be clear from today’s session exactly how the validity of a variable results in measurement bias.  We</a:t>
            </a:r>
            <a:r>
              <a:rPr lang="en-US" altLang="en-US" baseline="0" dirty="0"/>
              <a:t> showed this in how we related sensitivity and specificity in exposure and outcome measurements to ultimate bias in various measures of association.  </a:t>
            </a:r>
            <a:r>
              <a:rPr lang="en-US" altLang="en-US" dirty="0"/>
              <a:t>However, it may be less clear how the reproducibility of a measurement results in bias.  To understand this heuristically, recall that a measurement with imperfect reproducibility will typically lack perfect validity when used in practice unless it repeated many </a:t>
            </a:r>
            <a:r>
              <a:rPr lang="en-US" altLang="en-US" dirty="0" err="1"/>
              <a:t>many</a:t>
            </a:r>
            <a:r>
              <a:rPr lang="en-US" altLang="en-US" dirty="0"/>
              <a:t> times (and the average of the replicates is used as the final measurement).</a:t>
            </a:r>
          </a:p>
        </p:txBody>
      </p:sp>
    </p:spTree>
    <p:extLst>
      <p:ext uri="{BB962C8B-B14F-4D97-AF65-F5344CB8AC3E}">
        <p14:creationId xmlns:p14="http://schemas.microsoft.com/office/powerpoint/2010/main" val="95442724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1C5CEF-CF2C-47AF-B3C7-E31648540E04}" type="slidenum">
              <a:rPr lang="en-US" altLang="en-US"/>
              <a:pPr/>
              <a:t>83</a:t>
            </a:fld>
            <a:endParaRPr lang="en-US" altLang="en-US" dirty="0"/>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r>
              <a:rPr lang="en-US" altLang="en-US" dirty="0"/>
              <a:t>Remember this panel on the right which we said depicted poor reproducibility.  If you only take one shot at the measurement, most of the time you will be off the center of the target.  With just one shot, the result of being off the center of the target is a measurement which lacks validity. </a:t>
            </a:r>
          </a:p>
        </p:txBody>
      </p:sp>
    </p:spTree>
    <p:extLst>
      <p:ext uri="{BB962C8B-B14F-4D97-AF65-F5344CB8AC3E}">
        <p14:creationId xmlns:p14="http://schemas.microsoft.com/office/powerpoint/2010/main" val="377991230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509B42-840D-4356-B5B4-BE18874B9A67}" type="slidenum">
              <a:rPr lang="en-US" altLang="en-US"/>
              <a:pPr/>
              <a:t>84</a:t>
            </a:fld>
            <a:endParaRPr lang="en-US" altLang="en-US" dirty="0"/>
          </a:p>
        </p:txBody>
      </p:sp>
      <p:sp>
        <p:nvSpPr>
          <p:cNvPr id="446466" name="Rectangle 2"/>
          <p:cNvSpPr>
            <a:spLocks noGrp="1" noRot="1" noChangeAspect="1" noChangeArrowheads="1" noTextEdit="1"/>
          </p:cNvSpPr>
          <p:nvPr>
            <p:ph type="sldImg"/>
          </p:nvPr>
        </p:nvSpPr>
        <p:spPr>
          <a:ln/>
        </p:spPr>
      </p:sp>
      <p:sp>
        <p:nvSpPr>
          <p:cNvPr id="446467" name="Rectangle 3"/>
          <p:cNvSpPr>
            <a:spLocks noGrp="1" noChangeArrowheads="1"/>
          </p:cNvSpPr>
          <p:nvPr>
            <p:ph type="body" idx="1"/>
          </p:nvPr>
        </p:nvSpPr>
        <p:spPr>
          <a:xfrm>
            <a:off x="381000" y="4343400"/>
            <a:ext cx="6400800" cy="4184650"/>
          </a:xfrm>
        </p:spPr>
        <p:txBody>
          <a:bodyPr/>
          <a:lstStyle/>
          <a:p>
            <a:r>
              <a:rPr lang="en-US" altLang="en-US" dirty="0"/>
              <a:t>Remember this slide where we described how random errors in measuring height resulted in a bias in the prevalence ratio.  We can now better mechanically understand this.  At the time, we said there was 10% misclassification in the measurement of height in this particular study.  We can understand this 10% as resulting from errors in reproducibility, the fault of random error.  It means that 10% of the truly good basketball players have misclassified height and 10% of the truly poor basketball players have 10% misclassification of height.  We can see how the imperfect reproducibility in this scenario led effectively to 90% sensitivity and 90% specificity in the height measurement — a misclassification of the exposure measurement that was non-differential with respect to outcome.  It led to what we now know is the predictable result of a bias towards the null hypothesis.   </a:t>
            </a:r>
          </a:p>
          <a:p>
            <a:endParaRPr lang="en-US" altLang="en-US" sz="1100" dirty="0"/>
          </a:p>
          <a:p>
            <a:r>
              <a:rPr lang="en-US" altLang="en-US" sz="1100" dirty="0"/>
              <a:t>This example</a:t>
            </a:r>
            <a:r>
              <a:rPr lang="en-US" altLang="en-US" sz="1100" baseline="0" dirty="0"/>
              <a:t> heuristically first shows truth under 100% sensitivity and specificity of exposure measurement, and then we add some element of random error (unrelated to true value of exposure and unrelated to true value of outcome) which effectively results in 90% sensitivity and 90% specificity.</a:t>
            </a:r>
            <a:endParaRPr lang="en-US" altLang="en-US" sz="1100" dirty="0"/>
          </a:p>
        </p:txBody>
      </p:sp>
    </p:spTree>
    <p:extLst>
      <p:ext uri="{BB962C8B-B14F-4D97-AF65-F5344CB8AC3E}">
        <p14:creationId xmlns:p14="http://schemas.microsoft.com/office/powerpoint/2010/main" val="290183826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C6669E-9611-4159-9281-92315CAF375C}" type="slidenum">
              <a:rPr lang="en-US" altLang="en-US"/>
              <a:pPr/>
              <a:t>85</a:t>
            </a:fld>
            <a:endParaRPr lang="en-US" altLang="en-US" dirty="0"/>
          </a:p>
        </p:txBody>
      </p:sp>
      <p:sp>
        <p:nvSpPr>
          <p:cNvPr id="514050" name="Rectangle 2"/>
          <p:cNvSpPr>
            <a:spLocks noGrp="1" noRot="1" noChangeAspect="1" noChangeArrowheads="1" noTextEdit="1"/>
          </p:cNvSpPr>
          <p:nvPr>
            <p:ph type="sldImg"/>
          </p:nvPr>
        </p:nvSpPr>
        <p:spPr>
          <a:ln/>
        </p:spPr>
      </p:sp>
      <p:sp>
        <p:nvSpPr>
          <p:cNvPr id="514051" name="Rectangle 3"/>
          <p:cNvSpPr>
            <a:spLocks noGrp="1" noChangeArrowheads="1"/>
          </p:cNvSpPr>
          <p:nvPr>
            <p:ph type="body" idx="1"/>
          </p:nvPr>
        </p:nvSpPr>
        <p:spPr/>
        <p:txBody>
          <a:bodyPr/>
          <a:lstStyle/>
          <a:p>
            <a:r>
              <a:rPr lang="en-US" altLang="en-US" dirty="0"/>
              <a:t>This summarizes what we have been discussing.  Two general properties of a measurement, its reproducibility and systematic error, can influence the validity of a measurement taken in practice (when we only have one shot</a:t>
            </a:r>
            <a:r>
              <a:rPr lang="en-US" altLang="en-US" baseline="0" dirty="0"/>
              <a:t> — or a limited number of shots — at the measurement)</a:t>
            </a:r>
            <a:r>
              <a:rPr lang="en-US" altLang="en-US" dirty="0"/>
              <a:t>.  The validity of a measurement then influences the validity of the analytic inferences derived from the measurement; in other words, it</a:t>
            </a:r>
            <a:r>
              <a:rPr lang="en-US" altLang="en-US" baseline="0" dirty="0"/>
              <a:t> causes </a:t>
            </a:r>
            <a:r>
              <a:rPr lang="en-US" altLang="en-US" dirty="0"/>
              <a:t>measurement bias.  </a:t>
            </a:r>
          </a:p>
        </p:txBody>
      </p:sp>
    </p:spTree>
    <p:extLst>
      <p:ext uri="{BB962C8B-B14F-4D97-AF65-F5344CB8AC3E}">
        <p14:creationId xmlns:p14="http://schemas.microsoft.com/office/powerpoint/2010/main" val="150866760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01E484-34B3-44D2-AD9F-0E608450CF74}" type="slidenum">
              <a:rPr lang="en-US" altLang="en-US"/>
              <a:pPr/>
              <a:t>86</a:t>
            </a:fld>
            <a:endParaRPr lang="en-US" altLang="en-US" dirty="0"/>
          </a:p>
        </p:txBody>
      </p:sp>
      <p:sp>
        <p:nvSpPr>
          <p:cNvPr id="414722" name="Rectangle 2"/>
          <p:cNvSpPr>
            <a:spLocks noGrp="1" noRot="1" noChangeAspect="1" noChangeArrowheads="1" noTextEdit="1"/>
          </p:cNvSpPr>
          <p:nvPr>
            <p:ph type="sldImg"/>
          </p:nvPr>
        </p:nvSpPr>
        <p:spPr>
          <a:ln/>
        </p:spPr>
      </p:sp>
      <p:sp>
        <p:nvSpPr>
          <p:cNvPr id="414723" name="Rectangle 3"/>
          <p:cNvSpPr>
            <a:spLocks noGrp="1" noChangeArrowheads="1"/>
          </p:cNvSpPr>
          <p:nvPr>
            <p:ph type="body" idx="1"/>
          </p:nvPr>
        </p:nvSpPr>
        <p:spPr/>
        <p:txBody>
          <a:bodyPr/>
          <a:lstStyle/>
          <a:p>
            <a:r>
              <a:rPr lang="en-US" altLang="en-US" dirty="0"/>
              <a:t>This</a:t>
            </a:r>
            <a:r>
              <a:rPr lang="en-US" altLang="en-US" baseline="0" dirty="0"/>
              <a:t> is another </a:t>
            </a:r>
            <a:r>
              <a:rPr lang="en-US" altLang="en-US" dirty="0"/>
              <a:t>scenario regarding mismeasurement of interval scale variables,</a:t>
            </a:r>
            <a:r>
              <a:rPr lang="en-US" altLang="en-US" baseline="0" dirty="0"/>
              <a:t> this time with validity of outcome variables.</a:t>
            </a:r>
            <a:r>
              <a:rPr lang="en-US" altLang="en-US" dirty="0"/>
              <a:t>  Remember with an interval scale variable, such as a continuous variable, there are not discrete categories, but rather a continuum of responses.  Hence, systematic error in a continuous variable just results in everyone being systematically shifted up or down the scale.  Let</a:t>
            </a:r>
            <a:r>
              <a:rPr lang="en-US" altLang="en-US" baseline="0" dirty="0"/>
              <a:t> u</a:t>
            </a:r>
            <a:r>
              <a:rPr lang="en-US" altLang="en-US" dirty="0"/>
              <a:t>s look at what happens in the face of systematic error in an outcome variable.  </a:t>
            </a:r>
          </a:p>
          <a:p>
            <a:endParaRPr lang="en-US" altLang="en-US" dirty="0"/>
          </a:p>
          <a:p>
            <a:r>
              <a:rPr lang="en-US" altLang="en-US" dirty="0"/>
              <a:t>Let</a:t>
            </a:r>
            <a:r>
              <a:rPr lang="en-US" altLang="en-US" baseline="0" dirty="0"/>
              <a:t> u</a:t>
            </a:r>
            <a:r>
              <a:rPr lang="en-US" altLang="en-US" dirty="0"/>
              <a:t>s say that this scenario in the top panel is the truth, and we are measuring the mean of some</a:t>
            </a:r>
            <a:r>
              <a:rPr lang="en-US" altLang="en-US" baseline="0" dirty="0"/>
              <a:t> continuous outcome variable </a:t>
            </a:r>
            <a:r>
              <a:rPr lang="en-US" altLang="en-US" dirty="0"/>
              <a:t>in an exposed and unexposed group.  The truth is that the mean is 100 units in the exposed group and 50 units in the unexposed group.  Therefore, the ratio of the means is 2 and the difference in means is 50 units.  What happens if the measurement is off by a multiplicative factor of 10?  You can see that the exposed group now has a mean of 1000 and the unexposed has a mean of 500.  The ratio, however, is the same — no bias compared to the truth.  If your goal, however, is to look at the difference in means, then the difference is 500, as opposed to 50.  This is a biased result.  What happens if the measurement is off by an absolute difference of 10 units.  Here, you can see that the exposed group has a mean value of 110 and the unexposed group has a value of 60.  The ratio in this case is 1.83, which is biased compared to the truth.  The absolute difference, however, is still 50 and unbiased.  So, in the face of systematic error in an interval scale measurement of an outcome variable, whether or not there is bias depends upon the measure of association in question.  In other words, it is scale-dependent.</a:t>
            </a:r>
          </a:p>
        </p:txBody>
      </p:sp>
    </p:spTree>
    <p:extLst>
      <p:ext uri="{BB962C8B-B14F-4D97-AF65-F5344CB8AC3E}">
        <p14:creationId xmlns:p14="http://schemas.microsoft.com/office/powerpoint/2010/main" val="292315697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illustrates</a:t>
            </a:r>
            <a:r>
              <a:rPr lang="en-US" baseline="0" dirty="0"/>
              <a:t> the bias that results when relating one interval scale measurement (exposure) to another interval scale measurement (outcome) with a correlation coefficient in the presence of problems with reproducibility.  In the above example, if the ICC of both exposure and outcome is 0.8, there will be a 20% attenuation in the correlation coefficient.  </a:t>
            </a:r>
            <a:r>
              <a:rPr lang="en-US" altLang="en-US" sz="1200" dirty="0"/>
              <a:t>That is, the observed correlation coefficient is 80% of the true correlation coefficient (sampling error aside).  We can take the observed correlation coefficient and divide by 0.8 to get an estimate of the true correlation coefficient, sampling error and other biases aside.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a:p>
          <a:p>
            <a:r>
              <a:rPr lang="en-US" baseline="0" dirty="0"/>
              <a:t>Note: This is a </a:t>
            </a:r>
            <a:r>
              <a:rPr lang="en-US" u="sng" baseline="0" dirty="0"/>
              <a:t>different</a:t>
            </a:r>
            <a:r>
              <a:rPr lang="en-US" baseline="0" dirty="0"/>
              <a:t> use of the ICC than we illustrated for regression dilution bias several slides ago.  When we explained regression dilution bias, we described how regression coefficients are altered in the face of measurement error (an ICC less than 1).  Correlation coefficients are not the primary output from regression analyses, and they do not indicate strength of association in the native units of the exposure and outcome.  Nonetheless, the formula described on this slide and our earlier description of regression dilution bias both illustrate how less-than-perfect reproducibility will attenuate metrics that attempt to depict association.  </a:t>
            </a:r>
            <a:endParaRPr lang="en-US" dirty="0"/>
          </a:p>
        </p:txBody>
      </p:sp>
      <p:sp>
        <p:nvSpPr>
          <p:cNvPr id="4" name="Slide Number Placeholder 3"/>
          <p:cNvSpPr>
            <a:spLocks noGrp="1"/>
          </p:cNvSpPr>
          <p:nvPr>
            <p:ph type="sldNum" sz="quarter" idx="10"/>
          </p:nvPr>
        </p:nvSpPr>
        <p:spPr/>
        <p:txBody>
          <a:bodyPr/>
          <a:lstStyle/>
          <a:p>
            <a:fld id="{B55D3100-1868-4380-8AEF-D09CA4BFC245}" type="slidenum">
              <a:rPr lang="en-US" altLang="en-US" smtClean="0"/>
              <a:pPr/>
              <a:t>87</a:t>
            </a:fld>
            <a:endParaRPr lang="en-US" altLang="en-US" dirty="0"/>
          </a:p>
        </p:txBody>
      </p:sp>
    </p:spTree>
    <p:extLst>
      <p:ext uri="{BB962C8B-B14F-4D97-AF65-F5344CB8AC3E}">
        <p14:creationId xmlns:p14="http://schemas.microsoft.com/office/powerpoint/2010/main" val="121123323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3FB4D6-AFDC-4C6F-903D-44AB533128AA}" type="slidenum">
              <a:rPr lang="en-US" altLang="en-US"/>
              <a:pPr/>
              <a:t>88</a:t>
            </a:fld>
            <a:endParaRPr lang="en-US" altLang="en-US" dirty="0"/>
          </a:p>
        </p:txBody>
      </p:sp>
      <p:sp>
        <p:nvSpPr>
          <p:cNvPr id="347138" name="Rectangle 2"/>
          <p:cNvSpPr>
            <a:spLocks noGrp="1" noRot="1" noChangeAspect="1" noChangeArrowheads="1" noTextEdit="1"/>
          </p:cNvSpPr>
          <p:nvPr>
            <p:ph type="sldImg"/>
          </p:nvPr>
        </p:nvSpPr>
        <p:spPr>
          <a:ln/>
        </p:spPr>
      </p:sp>
      <p:sp>
        <p:nvSpPr>
          <p:cNvPr id="347139" name="Rectangle 3"/>
          <p:cNvSpPr>
            <a:spLocks noGrp="1" noChangeArrowheads="1"/>
          </p:cNvSpPr>
          <p:nvPr>
            <p:ph type="body" idx="1"/>
          </p:nvPr>
        </p:nvSpPr>
        <p:spPr/>
        <p:txBody>
          <a:bodyPr/>
          <a:lstStyle/>
          <a:p>
            <a:r>
              <a:rPr lang="en-US" altLang="en-US" dirty="0"/>
              <a:t>The</a:t>
            </a:r>
            <a:r>
              <a:rPr lang="en-US" altLang="en-US" baseline="0" dirty="0"/>
              <a:t> “episens” command in Stata can be run with a dataset loaded into Stata or as an immediate command (“episensi”).  The episens command stands for sensitivity analyses for epidemiologic studies.  It allows you to take observed data plus some external knowledge about the characteristics of the exposure measurement (in terms of sensitivity and specificity) and then back calculate to the expected true value, sampling error and other sources of bias (i.e., selection bias and confounding) notwithstanding.</a:t>
            </a:r>
          </a:p>
          <a:p>
            <a:endParaRPr lang="en-US" altLang="en-US" baseline="0" dirty="0"/>
          </a:p>
          <a:p>
            <a:r>
              <a:rPr lang="en-US" altLang="en-US" baseline="0" dirty="0"/>
              <a:t>The episens command may need to be manually installed into your local copy of Stata unless you have already done so.  The command to install episens (and the immediate command episensi which is included) is:</a:t>
            </a:r>
          </a:p>
          <a:p>
            <a:endParaRPr lang="en-US" altLang="en-US" baseline="0" dirty="0"/>
          </a:p>
          <a:p>
            <a:r>
              <a:rPr lang="en-US" sz="1200" kern="1200" dirty="0">
                <a:solidFill>
                  <a:schemeClr val="tx1"/>
                </a:solidFill>
                <a:effectLst/>
                <a:latin typeface="Times New Roman" pitchFamily="18" charset="0"/>
                <a:ea typeface="+mn-ea"/>
                <a:cs typeface="+mn-cs"/>
              </a:rPr>
              <a:t>ssc install episens, all replace</a:t>
            </a:r>
          </a:p>
          <a:p>
            <a:endParaRPr lang="en-US" altLang="en-US" sz="1200" kern="1200" dirty="0">
              <a:solidFill>
                <a:schemeClr val="tx1"/>
              </a:solidFill>
              <a:effectLst/>
              <a:latin typeface="Times New Roman" pitchFamily="18" charset="0"/>
              <a:ea typeface="+mn-ea"/>
              <a:cs typeface="+mn-cs"/>
            </a:endParaRPr>
          </a:p>
          <a:p>
            <a:r>
              <a:rPr lang="en-US" altLang="en-US" sz="1200" kern="1200" dirty="0">
                <a:solidFill>
                  <a:schemeClr val="tx1"/>
                </a:solidFill>
                <a:effectLst/>
                <a:latin typeface="Times New Roman" pitchFamily="18" charset="0"/>
                <a:ea typeface="+mn-ea"/>
                <a:cs typeface="+mn-cs"/>
              </a:rPr>
              <a:t>After episens is installed, Stata can either work with data via a</a:t>
            </a:r>
            <a:r>
              <a:rPr lang="en-US" altLang="en-US" sz="1200" kern="1200" baseline="0" dirty="0">
                <a:solidFill>
                  <a:schemeClr val="tx1"/>
                </a:solidFill>
                <a:effectLst/>
                <a:latin typeface="Times New Roman" pitchFamily="18" charset="0"/>
                <a:ea typeface="+mn-ea"/>
                <a:cs typeface="+mn-cs"/>
              </a:rPr>
              <a:t> dataset in memory or via the episensi immediate command in which the user provides Stata with the cell counts </a:t>
            </a:r>
            <a:r>
              <a:rPr lang="en-US" altLang="en-US" sz="1200" kern="1200" dirty="0">
                <a:solidFill>
                  <a:schemeClr val="tx1"/>
                </a:solidFill>
                <a:effectLst/>
                <a:latin typeface="Times New Roman" pitchFamily="18" charset="0"/>
                <a:ea typeface="+mn-ea"/>
                <a:cs typeface="+mn-cs"/>
              </a:rPr>
              <a:t>from an observed 2 x 2 table.   When</a:t>
            </a:r>
            <a:r>
              <a:rPr lang="en-US" altLang="en-US" sz="1200" kern="1200" baseline="0" dirty="0">
                <a:solidFill>
                  <a:schemeClr val="tx1"/>
                </a:solidFill>
                <a:effectLst/>
                <a:latin typeface="Times New Roman" pitchFamily="18" charset="0"/>
                <a:ea typeface="+mn-ea"/>
                <a:cs typeface="+mn-cs"/>
              </a:rPr>
              <a:t> using the </a:t>
            </a:r>
            <a:r>
              <a:rPr lang="en-US" altLang="en-US" sz="1200" kern="1200" dirty="0">
                <a:solidFill>
                  <a:schemeClr val="tx1"/>
                </a:solidFill>
                <a:effectLst/>
                <a:latin typeface="Times New Roman" pitchFamily="18" charset="0"/>
                <a:ea typeface="+mn-ea"/>
                <a:cs typeface="+mn-cs"/>
              </a:rPr>
              <a:t>episensi immediate command, one needs to be sure that the cells a, b, c, and d are what Stata expects</a:t>
            </a:r>
            <a:r>
              <a:rPr lang="en-US" altLang="en-US" sz="1200" kern="1200" baseline="0" dirty="0">
                <a:solidFill>
                  <a:schemeClr val="tx1"/>
                </a:solidFill>
                <a:effectLst/>
                <a:latin typeface="Times New Roman" pitchFamily="18" charset="0"/>
                <a:ea typeface="+mn-ea"/>
                <a:cs typeface="+mn-cs"/>
              </a:rPr>
              <a:t> to see.   The 2 x 2 table shown in the slide depicts the positions of cells a, b, c, and d that Stata expects.</a:t>
            </a:r>
          </a:p>
          <a:p>
            <a:endParaRPr lang="en-US" altLang="en-US" sz="1200" kern="1200" baseline="0" dirty="0">
              <a:solidFill>
                <a:schemeClr val="tx1"/>
              </a:solidFill>
              <a:effectLst/>
              <a:latin typeface="Times New Roman" pitchFamily="18" charset="0"/>
              <a:ea typeface="+mn-ea"/>
              <a:cs typeface="+mn-cs"/>
            </a:endParaRPr>
          </a:p>
          <a:p>
            <a:r>
              <a:rPr lang="en-US" altLang="en-US" sz="1200" kern="1200" baseline="0" dirty="0">
                <a:solidFill>
                  <a:schemeClr val="tx1"/>
                </a:solidFill>
                <a:effectLst/>
                <a:latin typeface="Times New Roman" pitchFamily="18" charset="0"/>
                <a:ea typeface="+mn-ea"/>
                <a:cs typeface="+mn-cs"/>
              </a:rPr>
              <a:t>To run the immediate command, the syntax is:</a:t>
            </a:r>
          </a:p>
          <a:p>
            <a:endParaRPr lang="en-US" altLang="en-US" sz="1200" kern="1200" baseline="0" dirty="0">
              <a:solidFill>
                <a:schemeClr val="tx1"/>
              </a:solidFill>
              <a:effectLst/>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1" dirty="0"/>
              <a:t>episensi a b c d, st(cc) dseca(c(.m)) dspca(c(.n)) dsenc(c(.o)) dspnc(c(.p))</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200" b="1"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0" dirty="0"/>
              <a:t>in</a:t>
            </a:r>
            <a:r>
              <a:rPr lang="en-US" altLang="en-US" sz="1200" b="0" baseline="0" dirty="0"/>
              <a:t> which a b c d represent the numbers in cells a, b, c, and d from the observed data.  After the comma, “st(cc)” refers to a case-control study; cohort designs are also accepted.  The four expressions that follow represent where the user lists the sensitivity and specificity of the exposure measurement in the cases and non-cases, which the user must know from some external information.   Here, we use .m .n .o and .p as the percentages that refer to the sensitivities and specificities of the exposure measurement in the cases and non-cases.  In this example, the sensitivity of the exposure measurement in the cases (the diseased) is 70%; this goes where the placeholder “.m” is in the syntax above.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200"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0" baseline="0" dirty="0"/>
              <a:t>An example is shown in which there is a different percentage given for each of the four sensitivity and specificity parameters.  In this example, the observed odds ratio is 1.76.   After a correction is made for the exposure misclassification, the so-called adjusted odds ratio (which is more properly called a “corrected” odds ratio) is 1.38.  (We typically reserve the word ‘adjusted’ to management of confounding.)</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200" b="0" baseline="0" dirty="0"/>
          </a:p>
          <a:p>
            <a:r>
              <a:rPr lang="en-US" sz="1200" kern="1200" dirty="0">
                <a:solidFill>
                  <a:schemeClr val="tx1"/>
                </a:solidFill>
                <a:effectLst/>
                <a:latin typeface="Times New Roman" pitchFamily="18" charset="0"/>
                <a:ea typeface="+mn-ea"/>
                <a:cs typeface="+mn-cs"/>
              </a:rPr>
              <a:t>When</a:t>
            </a:r>
            <a:r>
              <a:rPr lang="en-US" sz="1200" kern="1200" baseline="0" dirty="0">
                <a:solidFill>
                  <a:schemeClr val="tx1"/>
                </a:solidFill>
                <a:effectLst/>
                <a:latin typeface="Times New Roman" pitchFamily="18" charset="0"/>
                <a:ea typeface="+mn-ea"/>
                <a:cs typeface="+mn-cs"/>
              </a:rPr>
              <a:t> we list just one number each for the sensitivity and specificity of the exposure measurements for the cases and controls, as in this example, this is called a deterministic sensitivity analysis.  More realistically, we often do not know the number exactly and instead we can just realistically list a range.  This is called a probabilistic sensitivity analysis.  The episens command can perform probabilistic sensitivity analyses as well as several other things.  A full explanation of the command is found in Orsini et al.  </a:t>
            </a:r>
            <a:r>
              <a:rPr lang="en-US" sz="1200" kern="1200" dirty="0">
                <a:solidFill>
                  <a:schemeClr val="tx1"/>
                </a:solidFill>
                <a:effectLst/>
                <a:latin typeface="Times New Roman" pitchFamily="18" charset="0"/>
                <a:ea typeface="+mn-ea"/>
                <a:cs typeface="+mn-cs"/>
              </a:rPr>
              <a:t>Stata Journal 2008,</a:t>
            </a:r>
            <a:r>
              <a:rPr lang="en-US" sz="1200" kern="1200" baseline="0" dirty="0">
                <a:solidFill>
                  <a:schemeClr val="tx1"/>
                </a:solidFill>
                <a:effectLst/>
                <a:latin typeface="Times New Roman" pitchFamily="18" charset="0"/>
                <a:ea typeface="+mn-ea"/>
                <a:cs typeface="+mn-cs"/>
              </a:rPr>
              <a:t> which is found in the Optional Reading.  </a:t>
            </a:r>
          </a:p>
          <a:p>
            <a:endParaRPr lang="en-US" altLang="en-US" sz="1200" kern="1200" baseline="0" dirty="0">
              <a:solidFill>
                <a:schemeClr val="tx1"/>
              </a:solidFill>
              <a:effectLst/>
              <a:latin typeface="Times New Roman" pitchFamily="18" charset="0"/>
              <a:ea typeface="+mn-ea"/>
              <a:cs typeface="+mn-cs"/>
            </a:endParaRPr>
          </a:p>
          <a:p>
            <a:r>
              <a:rPr lang="en-US" altLang="en-US" sz="1200" kern="1200" baseline="0" dirty="0">
                <a:solidFill>
                  <a:schemeClr val="tx1"/>
                </a:solidFill>
                <a:effectLst/>
                <a:latin typeface="Times New Roman" pitchFamily="18" charset="0"/>
                <a:ea typeface="+mn-ea"/>
                <a:cs typeface="+mn-cs"/>
              </a:rPr>
              <a:t>The mathematical formulae for these calculations can be found in:</a:t>
            </a:r>
          </a:p>
          <a:p>
            <a:r>
              <a:rPr lang="en-US" sz="1200" b="0" i="0" u="none" strike="noStrike" kern="1200" baseline="0" dirty="0">
                <a:solidFill>
                  <a:schemeClr val="tx1"/>
                </a:solidFill>
                <a:latin typeface="Times New Roman" pitchFamily="18" charset="0"/>
                <a:ea typeface="+mn-ea"/>
                <a:cs typeface="+mn-cs"/>
              </a:rPr>
              <a:t>Greenland S.  Basic methods for sensitivity analysis of biases. </a:t>
            </a:r>
            <a:r>
              <a:rPr lang="en-US" sz="1200" b="0" i="1" u="none" strike="noStrike" kern="1200" baseline="0" dirty="0">
                <a:solidFill>
                  <a:schemeClr val="tx1"/>
                </a:solidFill>
                <a:latin typeface="Times New Roman" pitchFamily="18" charset="0"/>
                <a:ea typeface="+mn-ea"/>
                <a:cs typeface="+mn-cs"/>
              </a:rPr>
              <a:t>International Journal of Epidemiology  </a:t>
            </a:r>
            <a:r>
              <a:rPr lang="en-US" sz="1200" b="0" i="0" u="none" strike="noStrike" kern="1200" baseline="0" dirty="0">
                <a:solidFill>
                  <a:schemeClr val="tx1"/>
                </a:solidFill>
                <a:latin typeface="Times New Roman" pitchFamily="18" charset="0"/>
                <a:ea typeface="+mn-ea"/>
                <a:cs typeface="+mn-cs"/>
              </a:rPr>
              <a:t>25: 1107–1116, 1996.</a:t>
            </a:r>
          </a:p>
          <a:p>
            <a:endParaRPr lang="en-US" altLang="en-US" sz="1200" b="0" i="0" u="none" strike="noStrike" kern="1200" baseline="0" dirty="0">
              <a:solidFill>
                <a:schemeClr val="tx1"/>
              </a:solidFill>
              <a:latin typeface="Times New Roman" pitchFamily="18" charset="0"/>
              <a:ea typeface="+mn-ea"/>
              <a:cs typeface="+mn-cs"/>
            </a:endParaRPr>
          </a:p>
          <a:p>
            <a:r>
              <a:rPr lang="en-US" altLang="en-US" sz="1200" b="0" i="0" u="none" strike="noStrike" kern="1200" baseline="0" dirty="0">
                <a:solidFill>
                  <a:schemeClr val="tx1"/>
                </a:solidFill>
                <a:latin typeface="Times New Roman" pitchFamily="18" charset="0"/>
                <a:ea typeface="+mn-ea"/>
                <a:cs typeface="+mn-cs"/>
              </a:rPr>
              <a:t>Note:  the </a:t>
            </a:r>
            <a:r>
              <a:rPr lang="en-US" altLang="en-US" sz="1200" b="0" i="0" u="none" strike="noStrike" kern="1200" baseline="0" dirty="0" err="1">
                <a:solidFill>
                  <a:schemeClr val="tx1"/>
                </a:solidFill>
                <a:latin typeface="Times New Roman" pitchFamily="18" charset="0"/>
                <a:ea typeface="+mn-ea"/>
                <a:cs typeface="+mn-cs"/>
              </a:rPr>
              <a:t>episens</a:t>
            </a:r>
            <a:r>
              <a:rPr lang="en-US" altLang="en-US" sz="1200" b="0" i="0" u="none" strike="noStrike" kern="1200" baseline="0" dirty="0">
                <a:solidFill>
                  <a:schemeClr val="tx1"/>
                </a:solidFill>
                <a:latin typeface="Times New Roman" pitchFamily="18" charset="0"/>
                <a:ea typeface="+mn-ea"/>
                <a:cs typeface="+mn-cs"/>
              </a:rPr>
              <a:t> command currently only corrects exposure misclassification.  To correct outcome misclassification, another user-written command called “</a:t>
            </a:r>
            <a:r>
              <a:rPr lang="en-US" altLang="en-US" sz="1200" b="0" i="0" u="none" strike="noStrike" kern="1200" baseline="0" dirty="0" err="1">
                <a:solidFill>
                  <a:schemeClr val="tx1"/>
                </a:solidFill>
                <a:latin typeface="Times New Roman" pitchFamily="18" charset="0"/>
                <a:ea typeface="+mn-ea"/>
                <a:cs typeface="+mn-cs"/>
              </a:rPr>
              <a:t>biasepi</a:t>
            </a:r>
            <a:r>
              <a:rPr lang="en-US" altLang="en-US" sz="1200" b="0" i="0" u="none" strike="noStrike" kern="1200" baseline="0" dirty="0">
                <a:solidFill>
                  <a:schemeClr val="tx1"/>
                </a:solidFill>
                <a:latin typeface="Times New Roman" pitchFamily="18" charset="0"/>
                <a:ea typeface="+mn-ea"/>
                <a:cs typeface="+mn-cs"/>
              </a:rPr>
              <a:t>” can be used.  To use, type:  </a:t>
            </a:r>
            <a:r>
              <a:rPr lang="en-US" dirty="0" err="1"/>
              <a:t>ssc</a:t>
            </a:r>
            <a:r>
              <a:rPr lang="en-US" dirty="0"/>
              <a:t> install </a:t>
            </a:r>
            <a:r>
              <a:rPr lang="en-US" dirty="0" err="1"/>
              <a:t>biasepi</a:t>
            </a:r>
            <a:r>
              <a:rPr lang="en-US" dirty="0"/>
              <a:t>.  The command “</a:t>
            </a:r>
            <a:r>
              <a:rPr lang="en-US" dirty="0" err="1"/>
              <a:t>biasmis</a:t>
            </a:r>
            <a:r>
              <a:rPr lang="en-US" dirty="0"/>
              <a:t>” within the </a:t>
            </a:r>
            <a:r>
              <a:rPr lang="en-US" dirty="0" err="1"/>
              <a:t>biasepi</a:t>
            </a:r>
            <a:r>
              <a:rPr lang="en-US" dirty="0"/>
              <a:t> suite should be used.  </a:t>
            </a:r>
            <a:endParaRPr lang="en-US" altLang="en-US" dirty="0"/>
          </a:p>
        </p:txBody>
      </p:sp>
    </p:spTree>
    <p:extLst>
      <p:ext uri="{BB962C8B-B14F-4D97-AF65-F5344CB8AC3E}">
        <p14:creationId xmlns:p14="http://schemas.microsoft.com/office/powerpoint/2010/main" val="324749700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3FB4D6-AFDC-4C6F-903D-44AB533128AA}" type="slidenum">
              <a:rPr lang="en-US" altLang="en-US"/>
              <a:pPr/>
              <a:t>89</a:t>
            </a:fld>
            <a:endParaRPr lang="en-US" altLang="en-US" dirty="0"/>
          </a:p>
        </p:txBody>
      </p:sp>
      <p:sp>
        <p:nvSpPr>
          <p:cNvPr id="347138" name="Rectangle 2"/>
          <p:cNvSpPr>
            <a:spLocks noGrp="1" noRot="1" noChangeAspect="1" noChangeArrowheads="1" noTextEdit="1"/>
          </p:cNvSpPr>
          <p:nvPr>
            <p:ph type="sldImg"/>
          </p:nvPr>
        </p:nvSpPr>
        <p:spPr>
          <a:ln/>
        </p:spPr>
      </p:sp>
      <p:sp>
        <p:nvSpPr>
          <p:cNvPr id="347139" name="Rectangle 3"/>
          <p:cNvSpPr>
            <a:spLocks noGrp="1" noChangeArrowheads="1"/>
          </p:cNvSpPr>
          <p:nvPr>
            <p:ph type="body" idx="1"/>
          </p:nvPr>
        </p:nvSpPr>
        <p:spPr/>
        <p:txBody>
          <a:bodyPr/>
          <a:lstStyle/>
          <a:p>
            <a:r>
              <a:rPr lang="en-US" altLang="en-US" dirty="0"/>
              <a:t>In the</a:t>
            </a:r>
            <a:r>
              <a:rPr lang="en-US" altLang="en-US" baseline="0" dirty="0"/>
              <a:t> prior slide, one value was given for the presumed sensitivity and specificity of exposure measurement in the cases and, separately, controls.  When you believe you know the truth about each of these values (i.e., there is just one value), this is known as a deterministic sensitivity analysis.  The word deterministic refers to lack of randomness.  </a:t>
            </a:r>
          </a:p>
          <a:p>
            <a:endParaRPr lang="en-US" altLang="en-US" baseline="0" dirty="0"/>
          </a:p>
          <a:p>
            <a:r>
              <a:rPr lang="en-US" altLang="en-US" baseline="0" dirty="0"/>
              <a:t>What if it were the case, however, if you were not certain about one or more of the sensitivity or specificity values for the exposure measurement?  What if you wanted to evaluate a range of values?  If this is the case, this is known as a “probabilistic” sensitivity analysis.  The syntax for this, using the immediate command, is:</a:t>
            </a:r>
          </a:p>
          <a:p>
            <a:endParaRPr lang="en-US" alt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1" dirty="0"/>
              <a:t>episensi  a b c d, st(cc)  dseca(distribution(&lt;range&gt;))   dspca(distribution(&lt;range&gt;))   dsenc(distribution(&lt;range&gt;))  dspnc(distribution(&lt;range&gt;))</a:t>
            </a:r>
          </a:p>
          <a:p>
            <a:endParaRPr lang="en-US" altLang="en-US" baseline="0" dirty="0"/>
          </a:p>
          <a:p>
            <a:r>
              <a:rPr lang="en-US" altLang="en-US" baseline="0" dirty="0"/>
              <a:t>This is similar to the syntax for the deterministic analysis but instead now asks the user to define a distribution for a range of values for sensitivity and specificity — not just one value.   The user is asked to define the shape of the distribution in the syntax placeholder “distribution”.  Stata allows for a variety of options including a uniform distribution, a triangular distribution, a trapezoidal (has a plateau), and other shapes (some of which are permutations on normal).  The user is also asked to define the absolute range of values in the distribution as well as other parameters of the chosen distribution.</a:t>
            </a:r>
          </a:p>
          <a:p>
            <a:endParaRPr lang="en-US" altLang="en-US" dirty="0"/>
          </a:p>
        </p:txBody>
      </p:sp>
    </p:spTree>
    <p:extLst>
      <p:ext uri="{BB962C8B-B14F-4D97-AF65-F5344CB8AC3E}">
        <p14:creationId xmlns:p14="http://schemas.microsoft.com/office/powerpoint/2010/main" val="324749700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3FB4D6-AFDC-4C6F-903D-44AB533128AA}" type="slidenum">
              <a:rPr lang="en-US" altLang="en-US"/>
              <a:pPr/>
              <a:t>90</a:t>
            </a:fld>
            <a:endParaRPr lang="en-US" altLang="en-US" dirty="0"/>
          </a:p>
        </p:txBody>
      </p:sp>
      <p:sp>
        <p:nvSpPr>
          <p:cNvPr id="347138" name="Rectangle 2"/>
          <p:cNvSpPr>
            <a:spLocks noGrp="1" noRot="1" noChangeAspect="1" noChangeArrowheads="1" noTextEdit="1"/>
          </p:cNvSpPr>
          <p:nvPr>
            <p:ph type="sldImg"/>
          </p:nvPr>
        </p:nvSpPr>
        <p:spPr>
          <a:ln/>
        </p:spPr>
      </p:sp>
      <p:sp>
        <p:nvSpPr>
          <p:cNvPr id="347139" name="Rectangle 3"/>
          <p:cNvSpPr>
            <a:spLocks noGrp="1" noChangeArrowheads="1"/>
          </p:cNvSpPr>
          <p:nvPr>
            <p:ph type="body" idx="1"/>
          </p:nvPr>
        </p:nvSpPr>
        <p:spPr/>
        <p:txBody>
          <a:bodyPr/>
          <a:lstStyle/>
          <a:p>
            <a:r>
              <a:rPr lang="en-US" altLang="en-US" dirty="0"/>
              <a:t>When</a:t>
            </a:r>
            <a:r>
              <a:rPr lang="en-US" altLang="en-US" baseline="0" dirty="0"/>
              <a:t> performing a probabilistic sensitivity analysis, the user must define the distribution of values for sensitivity and specificity of the exposure measurement.  In this example, let us assume that the deterministic values on the prior slide are the most likely values but that values on either side of them also are plausible.  For this, we will assume a triangular distribution of values.  For the range, we will assume plus or minus 0.1 on either side of the most likely value, except for in the last instance, we are bounded by 1.0. </a:t>
            </a:r>
          </a:p>
          <a:p>
            <a:endParaRPr lang="en-US" altLang="en-US" baseline="0" dirty="0"/>
          </a:p>
          <a:p>
            <a:r>
              <a:rPr lang="en-US" altLang="en-US" baseline="0" dirty="0"/>
              <a:t>A probabilistic sensitivity analysis involves drawing a value from the distribution of sensitivity and specificity values, correcting the data according to the measurement errors, and, finally, calculating the new corrected measure of association.  The user can control how often this occur with  the replications (reps) option.  We have chosen 2000 here, but one could choose more if one’s computing speed is sufficient.  </a:t>
            </a:r>
          </a:p>
          <a:p>
            <a:endParaRPr lang="en-US" altLang="en-US" baseline="0" dirty="0"/>
          </a:p>
          <a:p>
            <a:r>
              <a:rPr lang="en-US" altLang="en-US" baseline="0" dirty="0"/>
              <a:t>After performing 2000 pulls of values from the 4 established distributions, we get 2000 different values for the odds ratio, and Stata displays the distribution of these in the output.  The first line “conventional” is what got originally with the native uncorrected data (see two slides prior).  The second line “systematic error” is the distribution of corrected odds ratios.   The third line “systematic and random error” adds random error to the systematic error correction.  This would be the best interval of estimates for the problem in that it incorporates both systematic and random error.  When comparing the third line to the first line, we see that all of values are decreased (i.e., attenuated) and that the spread of possible values (0.89 to 2.76) has increased.  Our overall conclusion has also changed.  In the uncorrected analysis (“conventional”), we would reject the null hypothesis in favor of concluding an association between exposure and outcome.  In the third line, we no longer have strong evidence to reject the null (the 2.5</a:t>
            </a:r>
            <a:r>
              <a:rPr lang="en-US" altLang="en-US" baseline="30000" dirty="0"/>
              <a:t>th</a:t>
            </a:r>
            <a:r>
              <a:rPr lang="en-US" altLang="en-US" baseline="0" dirty="0"/>
              <a:t> percentile, which is an odds ratio of 0.89, is less than 1.0).</a:t>
            </a:r>
          </a:p>
          <a:p>
            <a:endParaRPr lang="en-US" altLang="en-US" baseline="0" dirty="0"/>
          </a:p>
        </p:txBody>
      </p:sp>
    </p:spTree>
    <p:extLst>
      <p:ext uri="{BB962C8B-B14F-4D97-AF65-F5344CB8AC3E}">
        <p14:creationId xmlns:p14="http://schemas.microsoft.com/office/powerpoint/2010/main" val="3247497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066DC5-4263-415F-8413-7F01B822EC84}" type="slidenum">
              <a:rPr lang="en-US" altLang="en-US"/>
              <a:pPr/>
              <a:t>9</a:t>
            </a:fld>
            <a:endParaRPr lang="en-US" altLang="en-US" dirty="0"/>
          </a:p>
        </p:txBody>
      </p:sp>
      <p:sp>
        <p:nvSpPr>
          <p:cNvPr id="288770" name="Rectangle 1026"/>
          <p:cNvSpPr>
            <a:spLocks noGrp="1" noRot="1" noChangeAspect="1" noChangeArrowheads="1" noTextEdit="1"/>
          </p:cNvSpPr>
          <p:nvPr>
            <p:ph type="sldImg"/>
          </p:nvPr>
        </p:nvSpPr>
        <p:spPr>
          <a:xfrm>
            <a:off x="890588" y="696913"/>
            <a:ext cx="5229225" cy="3486150"/>
          </a:xfrm>
          <a:ln/>
        </p:spPr>
      </p:sp>
      <p:sp>
        <p:nvSpPr>
          <p:cNvPr id="288771" name="Rectangle 1027"/>
          <p:cNvSpPr>
            <a:spLocks noGrp="1" noChangeArrowheads="1"/>
          </p:cNvSpPr>
          <p:nvPr>
            <p:ph type="body" idx="1"/>
          </p:nvPr>
        </p:nvSpPr>
        <p:spPr>
          <a:xfrm>
            <a:off x="935038" y="4414838"/>
            <a:ext cx="5140325" cy="4184650"/>
          </a:xfrm>
        </p:spPr>
        <p:txBody>
          <a:bodyPr lIns="89346" tIns="44673" rIns="89346" bIns="44673"/>
          <a:lstStyle/>
          <a:p>
            <a:r>
              <a:rPr lang="en-US" altLang="en-US" dirty="0"/>
              <a:t>This</a:t>
            </a:r>
            <a:r>
              <a:rPr lang="en-US" altLang="en-US" baseline="0" dirty="0"/>
              <a:t> reminds us that the terms we use to </a:t>
            </a:r>
            <a:r>
              <a:rPr lang="en-US" altLang="en-US" dirty="0"/>
              <a:t>characterize misclassification are already</a:t>
            </a:r>
            <a:r>
              <a:rPr lang="en-US" altLang="en-US" baseline="0" dirty="0"/>
              <a:t> known to many of you.  These are the terms we use to describe the validity of dichotomous variables.  </a:t>
            </a:r>
          </a:p>
          <a:p>
            <a:endParaRPr lang="en-US" altLang="en-US" dirty="0"/>
          </a:p>
          <a:p>
            <a:r>
              <a:rPr lang="en-US" altLang="en-US" dirty="0"/>
              <a:t>For dichotomous variables, we describe the validity of measurement in terms of two parameters — sensitivity and specificity. </a:t>
            </a:r>
            <a:r>
              <a:rPr lang="en-US" altLang="en-US" baseline="0" dirty="0"/>
              <a:t> These two parameters look “down” the columns of the 2 x 2 table.  Many of you </a:t>
            </a:r>
            <a:r>
              <a:rPr lang="en-US" altLang="en-US" dirty="0"/>
              <a:t>know these terms from our </a:t>
            </a:r>
            <a:r>
              <a:rPr lang="en-US" altLang="en-US" i="1" dirty="0"/>
              <a:t>Clinical Epidemiology</a:t>
            </a:r>
            <a:r>
              <a:rPr lang="en-US" altLang="en-US" dirty="0"/>
              <a:t> (EPI 204) course,</a:t>
            </a:r>
            <a:r>
              <a:rPr lang="en-US" altLang="en-US" baseline="0" dirty="0"/>
              <a:t> but for others, the concepts are thankfully easy.</a:t>
            </a:r>
            <a:r>
              <a:rPr lang="en-US" altLang="en-US" dirty="0"/>
              <a:t>  Sensitivity is the ability of a measurement to identify correctly those who truly have the characteristic (trait, disease or exposure) of interest.  In</a:t>
            </a:r>
            <a:r>
              <a:rPr lang="en-US" altLang="en-US" baseline="0" dirty="0"/>
              <a:t> contrast, s</a:t>
            </a:r>
            <a:r>
              <a:rPr lang="en-US" altLang="en-US" dirty="0"/>
              <a:t>pecificity is the ability of a measurement to correctly identify those persons who do </a:t>
            </a:r>
            <a:r>
              <a:rPr lang="en-US" altLang="en-US" u="sng" dirty="0"/>
              <a:t>not</a:t>
            </a:r>
            <a:r>
              <a:rPr lang="en-US" altLang="en-US" dirty="0"/>
              <a:t> have the characteristic of interest.  </a:t>
            </a:r>
          </a:p>
          <a:p>
            <a:endParaRPr lang="en-US" altLang="en-US" dirty="0"/>
          </a:p>
          <a:p>
            <a:r>
              <a:rPr lang="en-US" altLang="en-US" dirty="0"/>
              <a:t>In our </a:t>
            </a:r>
            <a:r>
              <a:rPr lang="en-US" altLang="en-US" i="1" dirty="0"/>
              <a:t>Clinical Epidemiology</a:t>
            </a:r>
            <a:r>
              <a:rPr lang="en-US" altLang="en-US" dirty="0"/>
              <a:t> course and most of the literature, you have likely encountered these terms in the context of diagnostic tests (i.e., looking for diseases), but, in fact, the terms can be used for assessing the accuracy of the measurement of </a:t>
            </a:r>
            <a:r>
              <a:rPr lang="en-US" altLang="en-US" u="sng" dirty="0"/>
              <a:t>any</a:t>
            </a:r>
            <a:r>
              <a:rPr lang="en-US" altLang="en-US" dirty="0"/>
              <a:t> kind of dichotomous variable, be it exposure, outcome, confounder, etc.  </a:t>
            </a:r>
          </a:p>
          <a:p>
            <a:endParaRPr lang="en-US" altLang="en-US" dirty="0"/>
          </a:p>
          <a:p>
            <a:r>
              <a:rPr lang="en-US" altLang="en-US" dirty="0"/>
              <a:t>This 2 x 2 table also shows us the</a:t>
            </a:r>
            <a:r>
              <a:rPr lang="en-US" altLang="en-US" baseline="0" dirty="0"/>
              <a:t> definition of positive predictive value  ((a/(a+b)) and negative predictive value ((d/c+d)). These two parameters look “across” the rows of the 2x2 table.  Note that these definitions are only operative (meaningful) when the 2 x 2 table is derived from some non-selective or row-selective cross-sectional sample of a population.  If the 2 x 2 table is derived from outcome-selective sampling (i.e., intentional sampling of diseased cases and some comparator group), then the predictive value parameters have no meaning.   </a:t>
            </a:r>
            <a:endParaRPr lang="en-US" altLang="en-US" dirty="0"/>
          </a:p>
        </p:txBody>
      </p:sp>
    </p:spTree>
    <p:extLst>
      <p:ext uri="{BB962C8B-B14F-4D97-AF65-F5344CB8AC3E}">
        <p14:creationId xmlns:p14="http://schemas.microsoft.com/office/powerpoint/2010/main" val="270196502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EF7C4C-E451-427D-8377-99F959810CE0}" type="slidenum">
              <a:rPr lang="en-US" altLang="en-US"/>
              <a:pPr/>
              <a:t>91</a:t>
            </a:fld>
            <a:endParaRPr lang="en-US" altLang="en-US" dirty="0"/>
          </a:p>
        </p:txBody>
      </p:sp>
      <p:sp>
        <p:nvSpPr>
          <p:cNvPr id="348162" name="Rectangle 2"/>
          <p:cNvSpPr>
            <a:spLocks noGrp="1" noRot="1" noChangeAspect="1" noChangeArrowheads="1" noTextEdit="1"/>
          </p:cNvSpPr>
          <p:nvPr>
            <p:ph type="sldImg"/>
          </p:nvPr>
        </p:nvSpPr>
        <p:spPr>
          <a:ln/>
        </p:spPr>
      </p:sp>
      <p:sp>
        <p:nvSpPr>
          <p:cNvPr id="348163" name="Rectangle 3"/>
          <p:cNvSpPr>
            <a:spLocks noGrp="1" noChangeArrowheads="1"/>
          </p:cNvSpPr>
          <p:nvPr>
            <p:ph type="body" idx="1"/>
          </p:nvPr>
        </p:nvSpPr>
        <p:spPr/>
        <p:txBody>
          <a:bodyPr/>
          <a:lstStyle/>
          <a:p>
            <a:r>
              <a:rPr lang="en-US" altLang="en-US" dirty="0"/>
              <a:t>All of our comments so far for categorical variables were in the context of a dichotomous exposure and dichotomous outcome.  </a:t>
            </a:r>
          </a:p>
          <a:p>
            <a:endParaRPr lang="en-US" altLang="en-US" dirty="0"/>
          </a:p>
          <a:p>
            <a:r>
              <a:rPr lang="en-US" altLang="en-US" dirty="0"/>
              <a:t>Bias is more complicated and less predictable with multi-level categorical exposures.   With dichotomous exposure or outcome variables, non-differential misclassification would typically lead to a bias towards the null (one exception is less than perfect sensitivity</a:t>
            </a:r>
            <a:r>
              <a:rPr lang="en-US" altLang="en-US" baseline="0" dirty="0"/>
              <a:t> of outcome measurement in the face of 100% specificity of outcome measurement when estimating risk or prevalence ratios)</a:t>
            </a:r>
            <a:r>
              <a:rPr lang="en-US" altLang="en-US" dirty="0"/>
              <a:t>.  However, consider a multi-level (i.e., more than two) categorical exposure, say something like “no cigarette use”, “occasional cigarette use”, and “regular cigarette use”.  If we performed a case-control study, for example, we are</a:t>
            </a:r>
            <a:r>
              <a:rPr lang="en-US" altLang="en-US" baseline="0" dirty="0"/>
              <a:t> not</a:t>
            </a:r>
            <a:r>
              <a:rPr lang="en-US" altLang="en-US" dirty="0"/>
              <a:t> limited to dichotomous exposure variables; we can have as many levels of exposure as we like, and we had an example of this in the previous problem sets.  When you do this, you need to assign one of the levels as the reference category, and you then compare each of the other exposure categories to the reference category.</a:t>
            </a:r>
          </a:p>
          <a:p>
            <a:endParaRPr lang="en-US" altLang="en-US" dirty="0"/>
          </a:p>
          <a:p>
            <a:r>
              <a:rPr lang="en-US" altLang="en-US" dirty="0"/>
              <a:t>On the left panel is the truth in the source population.  We have an exposure with three categories, none, low, and high.  Compared to the none group, the odds ratio for the disease outcome is 2.0 for the low exposure group and 6.0 for the high exposure group.    However, what happens if there is non-differential misclassification between the low and high exposure groups, and assume it is substantial.  What you end up with is a bias away from the null when comparing the “low” exposure group to the no exposure group, an odds ratio of 3.1.</a:t>
            </a:r>
            <a:r>
              <a:rPr lang="en-US" altLang="en-US" baseline="0" dirty="0"/>
              <a:t>  This illustrates how non-differential misclassification of exposure in the face of a multi-level exposure (more than two level) does not always result in attenuation towards the null.</a:t>
            </a:r>
            <a:endParaRPr lang="en-US" altLang="en-US" dirty="0"/>
          </a:p>
          <a:p>
            <a:endParaRPr lang="en-US" altLang="en-US" dirty="0"/>
          </a:p>
        </p:txBody>
      </p:sp>
    </p:spTree>
    <p:extLst>
      <p:ext uri="{BB962C8B-B14F-4D97-AF65-F5344CB8AC3E}">
        <p14:creationId xmlns:p14="http://schemas.microsoft.com/office/powerpoint/2010/main" val="103055337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41D4BF-C4DB-4F5C-9A52-802437EEF773}" type="slidenum">
              <a:rPr lang="en-US" altLang="en-US"/>
              <a:pPr/>
              <a:t>92</a:t>
            </a:fld>
            <a:endParaRPr lang="en-US" altLang="en-US" dirty="0"/>
          </a:p>
        </p:txBody>
      </p:sp>
      <p:sp>
        <p:nvSpPr>
          <p:cNvPr id="403458" name="Rectangle 2"/>
          <p:cNvSpPr>
            <a:spLocks noGrp="1" noRot="1" noChangeAspect="1" noChangeArrowheads="1" noTextEdit="1"/>
          </p:cNvSpPr>
          <p:nvPr>
            <p:ph type="sldImg"/>
          </p:nvPr>
        </p:nvSpPr>
        <p:spPr>
          <a:ln/>
        </p:spPr>
      </p:sp>
      <p:sp>
        <p:nvSpPr>
          <p:cNvPr id="403459" name="Rectangle 3"/>
          <p:cNvSpPr>
            <a:spLocks noGrp="1" noChangeArrowheads="1"/>
          </p:cNvSpPr>
          <p:nvPr>
            <p:ph type="body" idx="1"/>
          </p:nvPr>
        </p:nvSpPr>
        <p:spPr/>
        <p:txBody>
          <a:bodyPr/>
          <a:lstStyle/>
          <a:p>
            <a:r>
              <a:rPr lang="en-US" altLang="en-US" dirty="0"/>
              <a:t>Although somewhat less plausible, if misclassification occurs between non-adjacent exposure categories, for example, between the high exposure group and the no exposure group, then some bizarre behavior can occur.  Here, you can see how a J-shaped relationship could occur if persons in both the high exposure group and low exposure group are misclassified into the no exposure group.  </a:t>
            </a:r>
          </a:p>
          <a:p>
            <a:endParaRPr lang="en-US" altLang="en-US" dirty="0"/>
          </a:p>
          <a:p>
            <a:r>
              <a:rPr lang="en-US" altLang="en-US" dirty="0"/>
              <a:t>The overall point is that in the presence of multi-level exposures, there are not simple rules as to how even non-differential misclassification</a:t>
            </a:r>
            <a:r>
              <a:rPr lang="en-US" altLang="en-US" baseline="0" dirty="0"/>
              <a:t> of </a:t>
            </a:r>
            <a:r>
              <a:rPr lang="en-US" altLang="en-US" dirty="0"/>
              <a:t>exposure will alter the truth. </a:t>
            </a:r>
          </a:p>
        </p:txBody>
      </p:sp>
    </p:spTree>
    <p:extLst>
      <p:ext uri="{BB962C8B-B14F-4D97-AF65-F5344CB8AC3E}">
        <p14:creationId xmlns:p14="http://schemas.microsoft.com/office/powerpoint/2010/main" val="790254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a:t>Click to edit Master title style</a:t>
            </a:r>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770702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5279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609600"/>
            <a:ext cx="2185987"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1525" y="609600"/>
            <a:ext cx="6405563"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412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533400"/>
          </a:xfrm>
        </p:spPr>
        <p:txBody>
          <a:bodyPr/>
          <a:lstStyle/>
          <a:p>
            <a:r>
              <a:rPr lang="en-US"/>
              <a:t>Click to edit Master title style</a:t>
            </a:r>
          </a:p>
        </p:txBody>
      </p:sp>
      <p:sp>
        <p:nvSpPr>
          <p:cNvPr id="3" name="Text Placeholder 2"/>
          <p:cNvSpPr>
            <a:spLocks noGrp="1"/>
          </p:cNvSpPr>
          <p:nvPr>
            <p:ph type="body" sz="half" idx="1"/>
          </p:nvPr>
        </p:nvSpPr>
        <p:spPr>
          <a:xfrm>
            <a:off x="771525" y="1295400"/>
            <a:ext cx="4295775"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1295400"/>
            <a:ext cx="4295775"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4498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533400"/>
          </a:xfrm>
        </p:spPr>
        <p:txBody>
          <a:bodyPr/>
          <a:lstStyle/>
          <a:p>
            <a:r>
              <a:rPr lang="en-US"/>
              <a:t>Click to edit Master title style</a:t>
            </a:r>
          </a:p>
        </p:txBody>
      </p:sp>
      <p:sp>
        <p:nvSpPr>
          <p:cNvPr id="3" name="Table Placeholder 2"/>
          <p:cNvSpPr>
            <a:spLocks noGrp="1"/>
          </p:cNvSpPr>
          <p:nvPr>
            <p:ph type="tbl" idx="1"/>
          </p:nvPr>
        </p:nvSpPr>
        <p:spPr>
          <a:xfrm>
            <a:off x="771525" y="1295400"/>
            <a:ext cx="8743950" cy="5181600"/>
          </a:xfrm>
        </p:spPr>
        <p:txBody>
          <a:bodyPr/>
          <a:lstStyle/>
          <a:p>
            <a:endParaRPr lang="en-US" dirty="0"/>
          </a:p>
        </p:txBody>
      </p:sp>
    </p:spTree>
    <p:extLst>
      <p:ext uri="{BB962C8B-B14F-4D97-AF65-F5344CB8AC3E}">
        <p14:creationId xmlns:p14="http://schemas.microsoft.com/office/powerpoint/2010/main" val="4129970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a:t>Click to edit Master title style</a:t>
            </a:r>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304456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7410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70466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71525" y="1295400"/>
            <a:ext cx="42957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1295400"/>
            <a:ext cx="42957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1732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63558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15580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59066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18077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163909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991168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52301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609600"/>
            <a:ext cx="2185987"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1525" y="609600"/>
            <a:ext cx="6405563"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113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533400"/>
          </a:xfrm>
        </p:spPr>
        <p:txBody>
          <a:bodyPr/>
          <a:lstStyle/>
          <a:p>
            <a:r>
              <a:rPr lang="en-US"/>
              <a:t>Click to edit Master title style</a:t>
            </a:r>
          </a:p>
        </p:txBody>
      </p:sp>
      <p:sp>
        <p:nvSpPr>
          <p:cNvPr id="3" name="Table Placeholder 2"/>
          <p:cNvSpPr>
            <a:spLocks noGrp="1"/>
          </p:cNvSpPr>
          <p:nvPr>
            <p:ph type="tbl" idx="1"/>
          </p:nvPr>
        </p:nvSpPr>
        <p:spPr>
          <a:xfrm>
            <a:off x="771525" y="1295400"/>
            <a:ext cx="8743950" cy="5181600"/>
          </a:xfrm>
        </p:spPr>
        <p:txBody>
          <a:bodyPr/>
          <a:lstStyle/>
          <a:p>
            <a:pPr lvl="0"/>
            <a:endParaRPr lang="en-US" noProof="0" dirty="0"/>
          </a:p>
        </p:txBody>
      </p:sp>
    </p:spTree>
    <p:extLst>
      <p:ext uri="{BB962C8B-B14F-4D97-AF65-F5344CB8AC3E}">
        <p14:creationId xmlns:p14="http://schemas.microsoft.com/office/powerpoint/2010/main" val="12956378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533400"/>
          </a:xfrm>
        </p:spPr>
        <p:txBody>
          <a:bodyPr/>
          <a:lstStyle/>
          <a:p>
            <a:r>
              <a:rPr lang="en-US"/>
              <a:t>Click to edit Master title style</a:t>
            </a:r>
          </a:p>
        </p:txBody>
      </p:sp>
      <p:sp>
        <p:nvSpPr>
          <p:cNvPr id="3" name="ClipArt Placeholder 2"/>
          <p:cNvSpPr>
            <a:spLocks noGrp="1"/>
          </p:cNvSpPr>
          <p:nvPr>
            <p:ph type="clipArt" sz="half" idx="1"/>
          </p:nvPr>
        </p:nvSpPr>
        <p:spPr>
          <a:xfrm>
            <a:off x="771525" y="1295400"/>
            <a:ext cx="4295775" cy="5181600"/>
          </a:xfrm>
        </p:spPr>
        <p:txBody>
          <a:bodyPr/>
          <a:lstStyle/>
          <a:p>
            <a:pPr lvl="0"/>
            <a:endParaRPr lang="en-US" noProof="0" dirty="0"/>
          </a:p>
        </p:txBody>
      </p:sp>
      <p:sp>
        <p:nvSpPr>
          <p:cNvPr id="4" name="Text Placeholder 3"/>
          <p:cNvSpPr>
            <a:spLocks noGrp="1"/>
          </p:cNvSpPr>
          <p:nvPr>
            <p:ph type="body" sz="half" idx="2"/>
          </p:nvPr>
        </p:nvSpPr>
        <p:spPr>
          <a:xfrm>
            <a:off x="5219700" y="1295400"/>
            <a:ext cx="4295775"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4325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787498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71525" y="1295400"/>
            <a:ext cx="42957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1295400"/>
            <a:ext cx="42957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5010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4529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58655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0928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468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93066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1525" y="609600"/>
            <a:ext cx="87439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771525" y="1295400"/>
            <a:ext cx="874395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771525" y="609600"/>
            <a:ext cx="874395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Rectangle 3"/>
          <p:cNvSpPr>
            <a:spLocks noGrp="1" noChangeArrowheads="1"/>
          </p:cNvSpPr>
          <p:nvPr>
            <p:ph type="body" idx="1"/>
          </p:nvPr>
        </p:nvSpPr>
        <p:spPr bwMode="auto">
          <a:xfrm>
            <a:off x="771525" y="1295400"/>
            <a:ext cx="874395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788697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10.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4.wmf"/><Relationship Id="rId5" Type="http://schemas.openxmlformats.org/officeDocument/2006/relationships/oleObject" Target="../embeddings/oleObject11.bin"/><Relationship Id="rId4" Type="http://schemas.openxmlformats.org/officeDocument/2006/relationships/image" Target="../media/image13.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6.e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6.e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image" Target="../media/image16.emf"/></Relationships>
</file>

<file path=ppt/slides/_rels/slide4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oleObject" Target="../embeddings/oleObject19.bin"/><Relationship Id="rId4" Type="http://schemas.openxmlformats.org/officeDocument/2006/relationships/image" Target="../media/image19.e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49.xml"/><Relationship Id="rId1" Type="http://schemas.openxmlformats.org/officeDocument/2006/relationships/slideLayout" Target="../slideLayouts/slideLayout13.xml"/><Relationship Id="rId5" Type="http://schemas.openxmlformats.org/officeDocument/2006/relationships/comments" Target="../comments/comment3.xml"/><Relationship Id="rId4" Type="http://schemas.openxmlformats.org/officeDocument/2006/relationships/image" Target="../media/image21.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comments" Target="../comments/comment4.xml"/><Relationship Id="rId4" Type="http://schemas.openxmlformats.org/officeDocument/2006/relationships/image" Target="../media/image24.emf"/></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notesSlide" Target="../notesSlides/notesSlide67.xml"/><Relationship Id="rId1" Type="http://schemas.openxmlformats.org/officeDocument/2006/relationships/slideLayout" Target="../slideLayouts/slideLayout12.xml"/><Relationship Id="rId4" Type="http://schemas.openxmlformats.org/officeDocument/2006/relationships/image" Target="../media/image29.wmf"/></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26.bin"/><Relationship Id="rId7" Type="http://schemas.openxmlformats.org/officeDocument/2006/relationships/image" Target="../media/image34.png"/><Relationship Id="rId2" Type="http://schemas.openxmlformats.org/officeDocument/2006/relationships/notesSlide" Target="../notesSlides/notesSlide75.xml"/><Relationship Id="rId1" Type="http://schemas.openxmlformats.org/officeDocument/2006/relationships/slideLayout" Target="../slideLayouts/slideLayout12.xml"/><Relationship Id="rId6" Type="http://schemas.openxmlformats.org/officeDocument/2006/relationships/image" Target="../media/image33.png"/><Relationship Id="rId4" Type="http://schemas.openxmlformats.org/officeDocument/2006/relationships/image" Target="../media/image31.emf"/></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33.wmf"/></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notesSlide" Target="../notesSlides/notesSlide85.xml"/><Relationship Id="rId1" Type="http://schemas.openxmlformats.org/officeDocument/2006/relationships/slideLayout" Target="../slideLayouts/slideLayout12.xml"/><Relationship Id="rId4" Type="http://schemas.openxmlformats.org/officeDocument/2006/relationships/image" Target="../media/image34.emf"/></Relationships>
</file>

<file path=ppt/slides/_rels/slide87.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notesSlide" Target="../notesSlides/notesSlide86.xml"/><Relationship Id="rId1" Type="http://schemas.openxmlformats.org/officeDocument/2006/relationships/slideLayout" Target="../slideLayouts/slideLayout12.xml"/><Relationship Id="rId6" Type="http://schemas.openxmlformats.org/officeDocument/2006/relationships/image" Target="../media/image36.wmf"/><Relationship Id="rId5" Type="http://schemas.openxmlformats.org/officeDocument/2006/relationships/oleObject" Target="../embeddings/oleObject30.bin"/><Relationship Id="rId4" Type="http://schemas.openxmlformats.org/officeDocument/2006/relationships/image" Target="../media/image35.wmf"/></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38.emf"/></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38.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4.emf"/></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notesSlide" Target="../notesSlides/notesSlide90.xml"/><Relationship Id="rId1" Type="http://schemas.openxmlformats.org/officeDocument/2006/relationships/slideLayout" Target="../slideLayouts/slideLayout2.xml"/><Relationship Id="rId6" Type="http://schemas.openxmlformats.org/officeDocument/2006/relationships/image" Target="../media/image40.wmf"/><Relationship Id="rId5" Type="http://schemas.openxmlformats.org/officeDocument/2006/relationships/oleObject" Target="../embeddings/oleObject35.bin"/><Relationship Id="rId4" Type="http://schemas.openxmlformats.org/officeDocument/2006/relationships/image" Target="../media/image39.wmf"/></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notesSlide" Target="../notesSlides/notesSlide91.xml"/><Relationship Id="rId1" Type="http://schemas.openxmlformats.org/officeDocument/2006/relationships/slideLayout" Target="../slideLayouts/slideLayout2.xml"/><Relationship Id="rId6" Type="http://schemas.openxmlformats.org/officeDocument/2006/relationships/image" Target="../media/image42.wmf"/><Relationship Id="rId5" Type="http://schemas.openxmlformats.org/officeDocument/2006/relationships/oleObject" Target="../embeddings/oleObject37.bin"/><Relationship Id="rId4" Type="http://schemas.openxmlformats.org/officeDocument/2006/relationships/image" Target="../media/image4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838200" y="304800"/>
            <a:ext cx="8743950" cy="533400"/>
          </a:xfrm>
        </p:spPr>
        <p:txBody>
          <a:bodyPr/>
          <a:lstStyle/>
          <a:p>
            <a:r>
              <a:rPr lang="en-US" sz="2800" dirty="0"/>
              <a:t>One More Big Picture Framework  Item: </a:t>
            </a:r>
            <a:br>
              <a:rPr lang="en-US" sz="2800" dirty="0"/>
            </a:br>
            <a:r>
              <a:rPr lang="en-US" sz="2800" dirty="0"/>
              <a:t>Classification Schemes for Overall Error and Bias</a:t>
            </a:r>
          </a:p>
        </p:txBody>
      </p:sp>
      <p:sp>
        <p:nvSpPr>
          <p:cNvPr id="34819" name="Rectangle 4"/>
          <p:cNvSpPr>
            <a:spLocks noGrp="1" noChangeArrowheads="1"/>
          </p:cNvSpPr>
          <p:nvPr>
            <p:ph type="body" idx="1"/>
          </p:nvPr>
        </p:nvSpPr>
        <p:spPr>
          <a:xfrm>
            <a:off x="114300" y="1066800"/>
            <a:ext cx="8829675" cy="5181600"/>
          </a:xfrm>
          <a:noFill/>
        </p:spPr>
        <p:txBody>
          <a:bodyPr/>
          <a:lstStyle/>
          <a:p>
            <a:r>
              <a:rPr lang="en-US" sz="2400" b="1" dirty="0"/>
              <a:t>Common Approach (which we will use)</a:t>
            </a:r>
          </a:p>
          <a:p>
            <a:pPr lvl="1"/>
            <a:r>
              <a:rPr lang="en-US" sz="2400" dirty="0"/>
              <a:t>Bias (Systematic error)</a:t>
            </a:r>
          </a:p>
          <a:p>
            <a:pPr lvl="2"/>
            <a:r>
              <a:rPr lang="en-US" dirty="0"/>
              <a:t>Selection Bias</a:t>
            </a:r>
          </a:p>
          <a:p>
            <a:pPr lvl="2"/>
            <a:r>
              <a:rPr lang="en-US" dirty="0"/>
              <a:t>Measurement (Information) Bias</a:t>
            </a:r>
          </a:p>
          <a:p>
            <a:pPr lvl="2"/>
            <a:r>
              <a:rPr lang="en-US" dirty="0"/>
              <a:t>Confounding Bias</a:t>
            </a:r>
          </a:p>
          <a:p>
            <a:pPr lvl="1"/>
            <a:r>
              <a:rPr lang="en-US" sz="2400" dirty="0"/>
              <a:t>Chance (Random error)</a:t>
            </a:r>
          </a:p>
          <a:p>
            <a:pPr lvl="1"/>
            <a:endParaRPr lang="en-US" sz="1200" dirty="0"/>
          </a:p>
          <a:p>
            <a:r>
              <a:rPr lang="en-US" sz="2400" b="1" dirty="0"/>
              <a:t>Szklo and Nieto (and some others)</a:t>
            </a:r>
          </a:p>
          <a:p>
            <a:pPr lvl="1"/>
            <a:r>
              <a:rPr lang="en-US" sz="2400" dirty="0"/>
              <a:t>Bias (Systematic error)</a:t>
            </a:r>
          </a:p>
          <a:p>
            <a:pPr marL="914400" lvl="2" indent="-171450"/>
            <a:r>
              <a:rPr lang="en-US" dirty="0"/>
              <a:t>Selection Bias</a:t>
            </a:r>
          </a:p>
          <a:p>
            <a:pPr marL="914400" lvl="2" indent="-171450"/>
            <a:r>
              <a:rPr lang="en-US" dirty="0"/>
              <a:t>Measurement</a:t>
            </a:r>
            <a:r>
              <a:rPr lang="en-US" sz="800" dirty="0"/>
              <a:t> </a:t>
            </a:r>
            <a:r>
              <a:rPr lang="en-US" dirty="0"/>
              <a:t>(Information)</a:t>
            </a:r>
            <a:r>
              <a:rPr lang="en-US" sz="800" dirty="0"/>
              <a:t> </a:t>
            </a:r>
            <a:r>
              <a:rPr lang="en-US" dirty="0"/>
              <a:t>Bias</a:t>
            </a:r>
          </a:p>
          <a:p>
            <a:pPr lvl="1"/>
            <a:r>
              <a:rPr lang="en-US" sz="2400" dirty="0"/>
              <a:t>Confounding</a:t>
            </a:r>
          </a:p>
          <a:p>
            <a:pPr lvl="1"/>
            <a:r>
              <a:rPr lang="en-US" sz="2400" dirty="0"/>
              <a:t>Chance (Random error)</a:t>
            </a:r>
          </a:p>
          <a:p>
            <a:pPr lvl="1"/>
            <a:endParaRPr lang="en-US" sz="1000" dirty="0"/>
          </a:p>
        </p:txBody>
      </p:sp>
      <p:sp>
        <p:nvSpPr>
          <p:cNvPr id="34820" name="AutoShape 5"/>
          <p:cNvSpPr>
            <a:spLocks/>
          </p:cNvSpPr>
          <p:nvPr/>
        </p:nvSpPr>
        <p:spPr bwMode="auto">
          <a:xfrm>
            <a:off x="5905500" y="2057400"/>
            <a:ext cx="533400" cy="1447800"/>
          </a:xfrm>
          <a:prstGeom prst="rightBrace">
            <a:avLst>
              <a:gd name="adj1" fmla="val 22619"/>
              <a:gd name="adj2" fmla="val 50000"/>
            </a:avLst>
          </a:prstGeom>
          <a:noFill/>
          <a:ln w="9525">
            <a:solidFill>
              <a:schemeClr val="tx1"/>
            </a:solidFill>
            <a:round/>
            <a:headEnd/>
            <a:tailEnd/>
          </a:ln>
        </p:spPr>
        <p:txBody>
          <a:bodyPr wrap="none" anchor="ctr"/>
          <a:lstStyle/>
          <a:p>
            <a:endParaRPr lang="en-US" sz="3200" dirty="0">
              <a:solidFill>
                <a:srgbClr val="000000"/>
              </a:solidFill>
            </a:endParaRPr>
          </a:p>
        </p:txBody>
      </p:sp>
      <p:sp>
        <p:nvSpPr>
          <p:cNvPr id="34821" name="Text Box 6"/>
          <p:cNvSpPr txBox="1">
            <a:spLocks noChangeArrowheads="1"/>
          </p:cNvSpPr>
          <p:nvPr/>
        </p:nvSpPr>
        <p:spPr bwMode="auto">
          <a:xfrm>
            <a:off x="6616284" y="1812175"/>
            <a:ext cx="2400300" cy="1373187"/>
          </a:xfrm>
          <a:prstGeom prst="rect">
            <a:avLst/>
          </a:prstGeom>
          <a:noFill/>
          <a:ln w="9525" algn="ctr">
            <a:noFill/>
            <a:miter lim="800000"/>
            <a:headEnd/>
            <a:tailEnd/>
          </a:ln>
        </p:spPr>
        <p:txBody>
          <a:bodyPr>
            <a:spAutoFit/>
          </a:bodyPr>
          <a:lstStyle/>
          <a:p>
            <a:pPr>
              <a:spcBef>
                <a:spcPct val="50000"/>
              </a:spcBef>
            </a:pPr>
            <a:r>
              <a:rPr lang="en-US" sz="2800" b="1" dirty="0">
                <a:solidFill>
                  <a:srgbClr val="000000"/>
                </a:solidFill>
                <a:latin typeface="Arial" charset="0"/>
              </a:rPr>
              <a:t>Think of the “BIG 4” in all of your work</a:t>
            </a:r>
          </a:p>
        </p:txBody>
      </p:sp>
      <p:sp>
        <p:nvSpPr>
          <p:cNvPr id="8" name="Text Box 6"/>
          <p:cNvSpPr txBox="1">
            <a:spLocks noChangeArrowheads="1"/>
          </p:cNvSpPr>
          <p:nvPr/>
        </p:nvSpPr>
        <p:spPr bwMode="auto">
          <a:xfrm>
            <a:off x="7250906" y="4259525"/>
            <a:ext cx="2971800" cy="2369875"/>
          </a:xfrm>
          <a:prstGeom prst="rect">
            <a:avLst/>
          </a:prstGeom>
          <a:noFill/>
          <a:ln w="9525" algn="ctr">
            <a:noFill/>
            <a:miter lim="800000"/>
            <a:headEnd/>
            <a:tailEnd/>
          </a:ln>
        </p:spPr>
        <p:txBody>
          <a:bodyPr wrap="square" lIns="91435" tIns="45718" rIns="91435" bIns="45718">
            <a:spAutoFit/>
          </a:bodyPr>
          <a:lstStyle/>
          <a:p>
            <a:pPr>
              <a:spcBef>
                <a:spcPct val="50000"/>
              </a:spcBef>
            </a:pPr>
            <a:r>
              <a:rPr lang="en-US" sz="1600" b="1" dirty="0">
                <a:solidFill>
                  <a:srgbClr val="000000"/>
                </a:solidFill>
                <a:latin typeface="Arial" charset="0"/>
              </a:rPr>
              <a:t>Rationale:  confounded associations are not erroneous; they are just not causal</a:t>
            </a:r>
          </a:p>
          <a:p>
            <a:pPr>
              <a:spcBef>
                <a:spcPct val="50000"/>
              </a:spcBef>
            </a:pPr>
            <a:endParaRPr lang="en-US" sz="800" b="1" dirty="0">
              <a:solidFill>
                <a:srgbClr val="000000"/>
              </a:solidFill>
              <a:latin typeface="Arial" charset="0"/>
            </a:endParaRPr>
          </a:p>
          <a:p>
            <a:pPr>
              <a:spcBef>
                <a:spcPct val="50000"/>
              </a:spcBef>
            </a:pPr>
            <a:r>
              <a:rPr lang="en-US" sz="1600" b="1" dirty="0">
                <a:solidFill>
                  <a:srgbClr val="000000"/>
                </a:solidFill>
                <a:latin typeface="Arial" charset="0"/>
              </a:rPr>
              <a:t>Retort:  The only time confounding actually comes up is causation-related research</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5444" y="4390370"/>
            <a:ext cx="1745456" cy="2239030"/>
          </a:xfrm>
          <a:prstGeom prst="rect">
            <a:avLst/>
          </a:prstGeom>
        </p:spPr>
      </p:pic>
    </p:spTree>
    <p:extLst>
      <p:ext uri="{BB962C8B-B14F-4D97-AF65-F5344CB8AC3E}">
        <p14:creationId xmlns:p14="http://schemas.microsoft.com/office/powerpoint/2010/main" val="2180915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3" name="Text Box 3"/>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dirty="0"/>
          </a:p>
        </p:txBody>
      </p:sp>
      <p:sp>
        <p:nvSpPr>
          <p:cNvPr id="476164" name="Text Box 4"/>
          <p:cNvSpPr txBox="1">
            <a:spLocks noChangeArrowheads="1"/>
          </p:cNvSpPr>
          <p:nvPr/>
        </p:nvSpPr>
        <p:spPr bwMode="auto">
          <a:xfrm>
            <a:off x="381000" y="4054475"/>
            <a:ext cx="45339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dirty="0"/>
              <a:t>SOURCE POPULATION = CALIFORNIA</a:t>
            </a:r>
          </a:p>
        </p:txBody>
      </p:sp>
      <p:sp>
        <p:nvSpPr>
          <p:cNvPr id="476165" name="Text Box 5"/>
          <p:cNvSpPr txBox="1">
            <a:spLocks noChangeArrowheads="1"/>
          </p:cNvSpPr>
          <p:nvPr/>
        </p:nvSpPr>
        <p:spPr bwMode="auto">
          <a:xfrm>
            <a:off x="4381500" y="5943600"/>
            <a:ext cx="57927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STUDY SAMPLE = PRE-ELECTION POLL</a:t>
            </a:r>
          </a:p>
          <a:p>
            <a:r>
              <a:rPr lang="en-US" altLang="en-US" dirty="0"/>
              <a:t>(Field Poll)</a:t>
            </a:r>
          </a:p>
        </p:txBody>
      </p:sp>
      <p:sp>
        <p:nvSpPr>
          <p:cNvPr id="476166" name="Text Box 6"/>
          <p:cNvSpPr txBox="1">
            <a:spLocks noChangeArrowheads="1"/>
          </p:cNvSpPr>
          <p:nvPr/>
        </p:nvSpPr>
        <p:spPr bwMode="auto">
          <a:xfrm>
            <a:off x="761999" y="188893"/>
            <a:ext cx="895350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b="1" dirty="0">
                <a:latin typeface="Arial" charset="0"/>
              </a:rPr>
              <a:t>Descriptive Study:  Measurement Bias from Measurement Error in Dichotomous Variable</a:t>
            </a:r>
            <a:endParaRPr lang="en-US" altLang="en-US" sz="2800" b="1" dirty="0">
              <a:latin typeface="Arial Unicode MS" pitchFamily="34" charset="-128"/>
            </a:endParaRPr>
          </a:p>
        </p:txBody>
      </p:sp>
      <p:sp>
        <p:nvSpPr>
          <p:cNvPr id="476169" name="Text Box 9"/>
          <p:cNvSpPr txBox="1">
            <a:spLocks noChangeArrowheads="1"/>
          </p:cNvSpPr>
          <p:nvPr/>
        </p:nvSpPr>
        <p:spPr bwMode="auto">
          <a:xfrm>
            <a:off x="5753100" y="4773613"/>
            <a:ext cx="2362200" cy="1169987"/>
          </a:xfrm>
          <a:prstGeom prst="rect">
            <a:avLst/>
          </a:prstGeom>
          <a:solidFill>
            <a:srgbClr val="C0C0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000" dirty="0"/>
          </a:p>
          <a:p>
            <a:pPr>
              <a:spcBef>
                <a:spcPct val="50000"/>
              </a:spcBef>
            </a:pPr>
            <a:r>
              <a:rPr lang="en-US" altLang="en-US" sz="2800" dirty="0"/>
              <a:t>Deukmejian </a:t>
            </a:r>
          </a:p>
          <a:p>
            <a:pPr>
              <a:spcBef>
                <a:spcPct val="50000"/>
              </a:spcBef>
            </a:pPr>
            <a:endParaRPr lang="en-US" altLang="en-US" sz="1200" dirty="0"/>
          </a:p>
        </p:txBody>
      </p:sp>
      <p:sp>
        <p:nvSpPr>
          <p:cNvPr id="476168" name="Text Box 8"/>
          <p:cNvSpPr txBox="1">
            <a:spLocks noChangeArrowheads="1"/>
          </p:cNvSpPr>
          <p:nvPr/>
        </p:nvSpPr>
        <p:spPr bwMode="auto">
          <a:xfrm>
            <a:off x="5753100" y="3352800"/>
            <a:ext cx="2362200" cy="1520825"/>
          </a:xfrm>
          <a:prstGeom prst="rect">
            <a:avLst/>
          </a:prstGeom>
          <a:solidFill>
            <a:srgbClr val="80808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600" dirty="0">
              <a:solidFill>
                <a:schemeClr val="bg1"/>
              </a:solidFill>
            </a:endParaRPr>
          </a:p>
          <a:p>
            <a:pPr>
              <a:spcBef>
                <a:spcPct val="50000"/>
              </a:spcBef>
            </a:pPr>
            <a:r>
              <a:rPr lang="en-US" altLang="en-US" sz="2800" dirty="0">
                <a:solidFill>
                  <a:schemeClr val="bg1"/>
                </a:solidFill>
              </a:rPr>
              <a:t>Bradley +7%</a:t>
            </a:r>
          </a:p>
          <a:p>
            <a:pPr>
              <a:spcBef>
                <a:spcPct val="50000"/>
              </a:spcBef>
            </a:pPr>
            <a:endParaRPr lang="en-US" altLang="en-US" sz="1000" dirty="0">
              <a:solidFill>
                <a:schemeClr val="bg1"/>
              </a:solidFill>
            </a:endParaRPr>
          </a:p>
          <a:p>
            <a:pPr>
              <a:spcBef>
                <a:spcPct val="50000"/>
              </a:spcBef>
            </a:pPr>
            <a:endParaRPr lang="en-US" altLang="en-US" sz="1000" dirty="0">
              <a:solidFill>
                <a:schemeClr val="bg1"/>
              </a:solidFill>
            </a:endParaRPr>
          </a:p>
          <a:p>
            <a:pPr>
              <a:spcBef>
                <a:spcPct val="50000"/>
              </a:spcBef>
            </a:pPr>
            <a:endParaRPr lang="en-US" altLang="en-US" sz="1000" dirty="0">
              <a:solidFill>
                <a:schemeClr val="bg1"/>
              </a:solidFill>
            </a:endParaRPr>
          </a:p>
        </p:txBody>
      </p:sp>
      <p:sp>
        <p:nvSpPr>
          <p:cNvPr id="476172" name="Rectangle 12"/>
          <p:cNvSpPr>
            <a:spLocks noChangeArrowheads="1"/>
          </p:cNvSpPr>
          <p:nvPr/>
        </p:nvSpPr>
        <p:spPr bwMode="auto">
          <a:xfrm>
            <a:off x="800100" y="1524000"/>
            <a:ext cx="3886200" cy="2514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6173" name="Text Box 13"/>
          <p:cNvSpPr txBox="1">
            <a:spLocks noChangeArrowheads="1"/>
          </p:cNvSpPr>
          <p:nvPr/>
        </p:nvSpPr>
        <p:spPr bwMode="auto">
          <a:xfrm>
            <a:off x="5143500" y="1219200"/>
            <a:ext cx="4838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1982 California Governor Election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Text Box 2"/>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dirty="0"/>
          </a:p>
        </p:txBody>
      </p:sp>
      <p:sp>
        <p:nvSpPr>
          <p:cNvPr id="478211" name="Text Box 3"/>
          <p:cNvSpPr txBox="1">
            <a:spLocks noChangeArrowheads="1"/>
          </p:cNvSpPr>
          <p:nvPr/>
        </p:nvSpPr>
        <p:spPr bwMode="auto">
          <a:xfrm>
            <a:off x="152400" y="4343400"/>
            <a:ext cx="45339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dirty="0"/>
              <a:t>SOURCE POPULATION = CALIFORNIA</a:t>
            </a:r>
          </a:p>
        </p:txBody>
      </p:sp>
      <p:sp>
        <p:nvSpPr>
          <p:cNvPr id="478212" name="Text Box 4"/>
          <p:cNvSpPr txBox="1">
            <a:spLocks noChangeArrowheads="1"/>
          </p:cNvSpPr>
          <p:nvPr/>
        </p:nvSpPr>
        <p:spPr bwMode="auto">
          <a:xfrm>
            <a:off x="3771900" y="5959475"/>
            <a:ext cx="63738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STUDY SAMPLE = PRE-ELECTION POLL</a:t>
            </a:r>
          </a:p>
          <a:p>
            <a:r>
              <a:rPr lang="en-US" altLang="en-US" dirty="0"/>
              <a:t>(Field Poll, one of the largest pre-election surveys)</a:t>
            </a:r>
          </a:p>
        </p:txBody>
      </p:sp>
      <p:sp>
        <p:nvSpPr>
          <p:cNvPr id="478213" name="Text Box 5"/>
          <p:cNvSpPr txBox="1">
            <a:spLocks noChangeArrowheads="1"/>
          </p:cNvSpPr>
          <p:nvPr/>
        </p:nvSpPr>
        <p:spPr bwMode="auto">
          <a:xfrm>
            <a:off x="1687513" y="228600"/>
            <a:ext cx="66563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dirty="0">
                <a:latin typeface="Arial" charset="0"/>
              </a:rPr>
              <a:t>Descriptive Study:  Measurement Bias</a:t>
            </a:r>
            <a:endParaRPr lang="en-US" altLang="en-US" sz="2800" b="1" dirty="0">
              <a:latin typeface="Arial Unicode MS" pitchFamily="34" charset="-128"/>
            </a:endParaRPr>
          </a:p>
        </p:txBody>
      </p:sp>
      <p:sp>
        <p:nvSpPr>
          <p:cNvPr id="478214" name="Text Box 6"/>
          <p:cNvSpPr txBox="1">
            <a:spLocks noChangeArrowheads="1"/>
          </p:cNvSpPr>
          <p:nvPr/>
        </p:nvSpPr>
        <p:spPr bwMode="auto">
          <a:xfrm>
            <a:off x="4533900" y="1524000"/>
            <a:ext cx="5105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“Bradley Effect” = Respondents who favored Deukmejian sought to avoid appearing racist in pre-election survey and hence did not state true choice</a:t>
            </a:r>
          </a:p>
        </p:txBody>
      </p:sp>
      <p:sp>
        <p:nvSpPr>
          <p:cNvPr id="478215" name="Text Box 7"/>
          <p:cNvSpPr txBox="1">
            <a:spLocks noChangeArrowheads="1"/>
          </p:cNvSpPr>
          <p:nvPr/>
        </p:nvSpPr>
        <p:spPr bwMode="auto">
          <a:xfrm>
            <a:off x="5753100" y="4773613"/>
            <a:ext cx="2362200" cy="1169987"/>
          </a:xfrm>
          <a:prstGeom prst="rect">
            <a:avLst/>
          </a:prstGeom>
          <a:solidFill>
            <a:srgbClr val="C0C0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000" dirty="0"/>
          </a:p>
          <a:p>
            <a:pPr>
              <a:spcBef>
                <a:spcPct val="50000"/>
              </a:spcBef>
            </a:pPr>
            <a:r>
              <a:rPr lang="en-US" altLang="en-US" sz="2800" dirty="0"/>
              <a:t>Deukmejian </a:t>
            </a:r>
          </a:p>
          <a:p>
            <a:pPr>
              <a:spcBef>
                <a:spcPct val="50000"/>
              </a:spcBef>
            </a:pPr>
            <a:endParaRPr lang="en-US" altLang="en-US" sz="1200" dirty="0"/>
          </a:p>
        </p:txBody>
      </p:sp>
      <p:sp>
        <p:nvSpPr>
          <p:cNvPr id="478216" name="Text Box 8"/>
          <p:cNvSpPr txBox="1">
            <a:spLocks noChangeArrowheads="1"/>
          </p:cNvSpPr>
          <p:nvPr/>
        </p:nvSpPr>
        <p:spPr bwMode="auto">
          <a:xfrm>
            <a:off x="571500" y="2549525"/>
            <a:ext cx="3581400" cy="1717675"/>
          </a:xfrm>
          <a:prstGeom prst="rect">
            <a:avLst/>
          </a:prstGeom>
          <a:solidFill>
            <a:srgbClr val="C0C0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dirty="0"/>
          </a:p>
          <a:p>
            <a:pPr>
              <a:spcBef>
                <a:spcPct val="50000"/>
              </a:spcBef>
            </a:pPr>
            <a:r>
              <a:rPr lang="en-US" altLang="en-US" sz="2800" dirty="0"/>
              <a:t>Deukmejian 49% </a:t>
            </a:r>
          </a:p>
          <a:p>
            <a:pPr>
              <a:spcBef>
                <a:spcPct val="50000"/>
              </a:spcBef>
            </a:pPr>
            <a:endParaRPr lang="en-US" altLang="en-US" dirty="0"/>
          </a:p>
        </p:txBody>
      </p:sp>
      <p:sp>
        <p:nvSpPr>
          <p:cNvPr id="478217" name="Text Box 9"/>
          <p:cNvSpPr txBox="1">
            <a:spLocks noChangeArrowheads="1"/>
          </p:cNvSpPr>
          <p:nvPr/>
        </p:nvSpPr>
        <p:spPr bwMode="auto">
          <a:xfrm>
            <a:off x="5753100" y="3352800"/>
            <a:ext cx="2362200" cy="1520825"/>
          </a:xfrm>
          <a:prstGeom prst="rect">
            <a:avLst/>
          </a:prstGeom>
          <a:solidFill>
            <a:srgbClr val="80808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600" dirty="0">
              <a:solidFill>
                <a:schemeClr val="bg1"/>
              </a:solidFill>
            </a:endParaRPr>
          </a:p>
          <a:p>
            <a:pPr>
              <a:spcBef>
                <a:spcPct val="50000"/>
              </a:spcBef>
            </a:pPr>
            <a:r>
              <a:rPr lang="en-US" altLang="en-US" sz="2800" dirty="0">
                <a:solidFill>
                  <a:schemeClr val="bg1"/>
                </a:solidFill>
              </a:rPr>
              <a:t>Bradley +7%</a:t>
            </a:r>
          </a:p>
          <a:p>
            <a:pPr>
              <a:spcBef>
                <a:spcPct val="50000"/>
              </a:spcBef>
            </a:pPr>
            <a:endParaRPr lang="en-US" altLang="en-US" sz="1000" dirty="0">
              <a:solidFill>
                <a:schemeClr val="bg1"/>
              </a:solidFill>
            </a:endParaRPr>
          </a:p>
          <a:p>
            <a:pPr>
              <a:spcBef>
                <a:spcPct val="50000"/>
              </a:spcBef>
            </a:pPr>
            <a:endParaRPr lang="en-US" altLang="en-US" sz="1000" dirty="0">
              <a:solidFill>
                <a:schemeClr val="bg1"/>
              </a:solidFill>
            </a:endParaRPr>
          </a:p>
          <a:p>
            <a:pPr>
              <a:spcBef>
                <a:spcPct val="50000"/>
              </a:spcBef>
            </a:pPr>
            <a:endParaRPr lang="en-US" altLang="en-US" sz="1000" dirty="0">
              <a:solidFill>
                <a:schemeClr val="bg1"/>
              </a:solidFill>
            </a:endParaRPr>
          </a:p>
        </p:txBody>
      </p:sp>
      <p:sp>
        <p:nvSpPr>
          <p:cNvPr id="478218" name="Text Box 10"/>
          <p:cNvSpPr txBox="1">
            <a:spLocks noChangeArrowheads="1"/>
          </p:cNvSpPr>
          <p:nvPr/>
        </p:nvSpPr>
        <p:spPr bwMode="auto">
          <a:xfrm>
            <a:off x="571500" y="1219200"/>
            <a:ext cx="3581400" cy="1492250"/>
          </a:xfrm>
          <a:prstGeom prst="rect">
            <a:avLst/>
          </a:prstGeom>
          <a:solidFill>
            <a:srgbClr val="80808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000" dirty="0">
              <a:solidFill>
                <a:schemeClr val="bg1"/>
              </a:solidFill>
            </a:endParaRPr>
          </a:p>
          <a:p>
            <a:pPr>
              <a:spcBef>
                <a:spcPct val="50000"/>
              </a:spcBef>
            </a:pPr>
            <a:r>
              <a:rPr lang="en-US" altLang="en-US" sz="2800" dirty="0">
                <a:solidFill>
                  <a:schemeClr val="bg1"/>
                </a:solidFill>
              </a:rPr>
              <a:t>Bradley 48%</a:t>
            </a:r>
          </a:p>
          <a:p>
            <a:pPr>
              <a:spcBef>
                <a:spcPct val="50000"/>
              </a:spcBef>
            </a:pPr>
            <a:endParaRPr lang="en-US" altLang="en-US" sz="1800" dirty="0">
              <a:solidFill>
                <a:schemeClr val="bg1"/>
              </a:solidFill>
            </a:endParaRPr>
          </a:p>
          <a:p>
            <a:pPr>
              <a:spcBef>
                <a:spcPct val="50000"/>
              </a:spcBef>
            </a:pPr>
            <a:endParaRPr lang="en-US" altLang="en-US" sz="800" dirty="0">
              <a:solidFill>
                <a:schemeClr val="bg1"/>
              </a:solidFill>
            </a:endParaRPr>
          </a:p>
        </p:txBody>
      </p:sp>
      <p:sp>
        <p:nvSpPr>
          <p:cNvPr id="478219" name="Line 11"/>
          <p:cNvSpPr>
            <a:spLocks noChangeShapeType="1"/>
          </p:cNvSpPr>
          <p:nvPr/>
        </p:nvSpPr>
        <p:spPr bwMode="auto">
          <a:xfrm flipV="1">
            <a:off x="5981700" y="4343400"/>
            <a:ext cx="0" cy="83820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78220" name="Text Box 12"/>
          <p:cNvSpPr txBox="1">
            <a:spLocks noChangeArrowheads="1"/>
          </p:cNvSpPr>
          <p:nvPr/>
        </p:nvSpPr>
        <p:spPr bwMode="auto">
          <a:xfrm>
            <a:off x="4762500" y="914400"/>
            <a:ext cx="4838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1982 California Governor Election</a:t>
            </a:r>
          </a:p>
        </p:txBody>
      </p:sp>
      <p:sp>
        <p:nvSpPr>
          <p:cNvPr id="13" name="Text Box 6"/>
          <p:cNvSpPr txBox="1">
            <a:spLocks noChangeArrowheads="1"/>
          </p:cNvSpPr>
          <p:nvPr/>
        </p:nvSpPr>
        <p:spPr bwMode="auto">
          <a:xfrm>
            <a:off x="8343900" y="3352800"/>
            <a:ext cx="172561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solidFill>
                  <a:srgbClr val="FF0000"/>
                </a:solidFill>
              </a:rPr>
              <a:t>Pre-election preference for Bradley lacked perfect specificity</a:t>
            </a:r>
          </a:p>
        </p:txBody>
      </p:sp>
      <p:sp>
        <p:nvSpPr>
          <p:cNvPr id="14" name="Oval 13"/>
          <p:cNvSpPr/>
          <p:nvPr/>
        </p:nvSpPr>
        <p:spPr bwMode="auto">
          <a:xfrm>
            <a:off x="10020300" y="76200"/>
            <a:ext cx="152400" cy="1524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8214"/>
                                        </p:tgtEl>
                                        <p:attrNameLst>
                                          <p:attrName>style.visibility</p:attrName>
                                        </p:attrNameLst>
                                      </p:cBhvr>
                                      <p:to>
                                        <p:strVal val="visible"/>
                                      </p:to>
                                    </p:set>
                                    <p:anim calcmode="lin" valueType="num">
                                      <p:cBhvr additive="base">
                                        <p:cTn id="7" dur="500" fill="hold"/>
                                        <p:tgtEl>
                                          <p:spTgt spid="478214"/>
                                        </p:tgtEl>
                                        <p:attrNameLst>
                                          <p:attrName>ppt_x</p:attrName>
                                        </p:attrNameLst>
                                      </p:cBhvr>
                                      <p:tavLst>
                                        <p:tav tm="0">
                                          <p:val>
                                            <p:strVal val="#ppt_x"/>
                                          </p:val>
                                        </p:tav>
                                        <p:tav tm="100000">
                                          <p:val>
                                            <p:strVal val="#ppt_x"/>
                                          </p:val>
                                        </p:tav>
                                      </p:tavLst>
                                    </p:anim>
                                    <p:anim calcmode="lin" valueType="num">
                                      <p:cBhvr additive="base">
                                        <p:cTn id="8" dur="500" fill="hold"/>
                                        <p:tgtEl>
                                          <p:spTgt spid="4782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78219"/>
                                        </p:tgtEl>
                                        <p:attrNameLst>
                                          <p:attrName>style.visibility</p:attrName>
                                        </p:attrNameLst>
                                      </p:cBhvr>
                                      <p:to>
                                        <p:strVal val="visible"/>
                                      </p:to>
                                    </p:set>
                                    <p:anim calcmode="lin" valueType="num">
                                      <p:cBhvr additive="base">
                                        <p:cTn id="11" dur="500" fill="hold"/>
                                        <p:tgtEl>
                                          <p:spTgt spid="478219"/>
                                        </p:tgtEl>
                                        <p:attrNameLst>
                                          <p:attrName>ppt_x</p:attrName>
                                        </p:attrNameLst>
                                      </p:cBhvr>
                                      <p:tavLst>
                                        <p:tav tm="0">
                                          <p:val>
                                            <p:strVal val="#ppt_x"/>
                                          </p:val>
                                        </p:tav>
                                        <p:tav tm="100000">
                                          <p:val>
                                            <p:strVal val="#ppt_x"/>
                                          </p:val>
                                        </p:tav>
                                      </p:tavLst>
                                    </p:anim>
                                    <p:anim calcmode="lin" valueType="num">
                                      <p:cBhvr additive="base">
                                        <p:cTn id="12" dur="500" fill="hold"/>
                                        <p:tgtEl>
                                          <p:spTgt spid="4782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214" grpId="0"/>
      <p:bldP spid="478219"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0259" name="Rectangle 3"/>
          <p:cNvSpPr>
            <a:spLocks noChangeArrowheads="1"/>
          </p:cNvSpPr>
          <p:nvPr/>
        </p:nvSpPr>
        <p:spPr bwMode="auto">
          <a:xfrm>
            <a:off x="5410200" y="4419600"/>
            <a:ext cx="2486025"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0260" name="Text Box 4"/>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dirty="0"/>
          </a:p>
        </p:txBody>
      </p:sp>
      <p:sp>
        <p:nvSpPr>
          <p:cNvPr id="480261" name="Line 5"/>
          <p:cNvSpPr>
            <a:spLocks noChangeShapeType="1"/>
          </p:cNvSpPr>
          <p:nvPr/>
        </p:nvSpPr>
        <p:spPr bwMode="auto">
          <a:xfrm>
            <a:off x="2438400" y="2362200"/>
            <a:ext cx="3771900" cy="2362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0262" name="Line 6"/>
          <p:cNvSpPr>
            <a:spLocks noChangeShapeType="1"/>
          </p:cNvSpPr>
          <p:nvPr/>
        </p:nvSpPr>
        <p:spPr bwMode="auto">
          <a:xfrm>
            <a:off x="1828800" y="3505200"/>
            <a:ext cx="3886200" cy="2209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0263" name="Line 7"/>
          <p:cNvSpPr>
            <a:spLocks noChangeShapeType="1"/>
          </p:cNvSpPr>
          <p:nvPr/>
        </p:nvSpPr>
        <p:spPr bwMode="auto">
          <a:xfrm>
            <a:off x="3857625" y="2362200"/>
            <a:ext cx="3600450" cy="236220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0264" name="Text Box 8"/>
          <p:cNvSpPr txBox="1">
            <a:spLocks noChangeArrowheads="1"/>
          </p:cNvSpPr>
          <p:nvPr/>
        </p:nvSpPr>
        <p:spPr bwMode="auto">
          <a:xfrm>
            <a:off x="381000" y="4114800"/>
            <a:ext cx="2286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a:t>SOURCE POPULATION</a:t>
            </a:r>
          </a:p>
        </p:txBody>
      </p:sp>
      <p:sp>
        <p:nvSpPr>
          <p:cNvPr id="480265" name="Text Box 9"/>
          <p:cNvSpPr txBox="1">
            <a:spLocks noChangeArrowheads="1"/>
          </p:cNvSpPr>
          <p:nvPr/>
        </p:nvSpPr>
        <p:spPr bwMode="auto">
          <a:xfrm>
            <a:off x="5983288" y="5984875"/>
            <a:ext cx="24812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STUDY SAMPLE</a:t>
            </a:r>
          </a:p>
        </p:txBody>
      </p:sp>
      <p:sp>
        <p:nvSpPr>
          <p:cNvPr id="480266" name="Text Box 10"/>
          <p:cNvSpPr txBox="1">
            <a:spLocks noChangeArrowheads="1"/>
          </p:cNvSpPr>
          <p:nvPr/>
        </p:nvSpPr>
        <p:spPr bwMode="auto">
          <a:xfrm>
            <a:off x="2781300" y="547687"/>
            <a:ext cx="49911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dirty="0">
                <a:latin typeface="Arial" charset="0"/>
              </a:rPr>
              <a:t>Contrast with Selection Bias</a:t>
            </a:r>
            <a:endParaRPr lang="en-US" altLang="en-US" sz="2800" b="1" dirty="0">
              <a:latin typeface="Arial Unicode MS" pitchFamily="34" charset="-128"/>
            </a:endParaRPr>
          </a:p>
        </p:txBody>
      </p:sp>
      <p:sp>
        <p:nvSpPr>
          <p:cNvPr id="480267" name="Line 11"/>
          <p:cNvSpPr>
            <a:spLocks noChangeShapeType="1"/>
          </p:cNvSpPr>
          <p:nvPr/>
        </p:nvSpPr>
        <p:spPr bwMode="auto">
          <a:xfrm>
            <a:off x="3429000" y="2438400"/>
            <a:ext cx="3600450" cy="236220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0268" name="Line 12"/>
          <p:cNvSpPr>
            <a:spLocks noChangeShapeType="1"/>
          </p:cNvSpPr>
          <p:nvPr/>
        </p:nvSpPr>
        <p:spPr bwMode="auto">
          <a:xfrm>
            <a:off x="3657600" y="2895600"/>
            <a:ext cx="3771900" cy="2362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0269" name="Line 13"/>
          <p:cNvSpPr>
            <a:spLocks noChangeShapeType="1"/>
          </p:cNvSpPr>
          <p:nvPr/>
        </p:nvSpPr>
        <p:spPr bwMode="auto">
          <a:xfrm>
            <a:off x="1676400" y="2971800"/>
            <a:ext cx="4267200" cy="2590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0270" name="Line 14"/>
          <p:cNvSpPr>
            <a:spLocks noChangeShapeType="1"/>
          </p:cNvSpPr>
          <p:nvPr/>
        </p:nvSpPr>
        <p:spPr bwMode="auto">
          <a:xfrm>
            <a:off x="2362200" y="2514600"/>
            <a:ext cx="5003800" cy="3048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0271" name="Text Box 15"/>
          <p:cNvSpPr txBox="1">
            <a:spLocks noChangeArrowheads="1"/>
          </p:cNvSpPr>
          <p:nvPr/>
        </p:nvSpPr>
        <p:spPr bwMode="auto">
          <a:xfrm>
            <a:off x="5219700" y="1766888"/>
            <a:ext cx="44196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dirty="0"/>
              <a:t>Unequal </a:t>
            </a:r>
            <a:r>
              <a:rPr lang="en-US" altLang="en-US" dirty="0"/>
              <a:t>weighting of arrows = Unequal selection probabilities</a:t>
            </a:r>
          </a:p>
        </p:txBody>
      </p:sp>
      <p:sp>
        <p:nvSpPr>
          <p:cNvPr id="480272" name="Text Box 16"/>
          <p:cNvSpPr txBox="1">
            <a:spLocks noChangeArrowheads="1"/>
          </p:cNvSpPr>
          <p:nvPr/>
        </p:nvSpPr>
        <p:spPr bwMode="auto">
          <a:xfrm>
            <a:off x="8115300" y="4038600"/>
            <a:ext cx="18669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e.g., Dewey backers were over-represented</a:t>
            </a:r>
          </a:p>
        </p:txBody>
      </p:sp>
      <p:sp>
        <p:nvSpPr>
          <p:cNvPr id="480273" name="Arc 17"/>
          <p:cNvSpPr>
            <a:spLocks/>
          </p:cNvSpPr>
          <p:nvPr/>
        </p:nvSpPr>
        <p:spPr bwMode="auto">
          <a:xfrm rot="9779331" flipH="1" flipV="1">
            <a:off x="6667500" y="3200400"/>
            <a:ext cx="2362200" cy="1089025"/>
          </a:xfrm>
          <a:custGeom>
            <a:avLst/>
            <a:gdLst>
              <a:gd name="G0" fmla="+- 21473 0 0"/>
              <a:gd name="G1" fmla="+- 21600 0 0"/>
              <a:gd name="G2" fmla="+- 21600 0 0"/>
              <a:gd name="T0" fmla="*/ 0 w 43073"/>
              <a:gd name="T1" fmla="*/ 19259 h 31095"/>
              <a:gd name="T2" fmla="*/ 40874 w 43073"/>
              <a:gd name="T3" fmla="*/ 31095 h 31095"/>
              <a:gd name="T4" fmla="*/ 21473 w 43073"/>
              <a:gd name="T5" fmla="*/ 21600 h 31095"/>
            </a:gdLst>
            <a:ahLst/>
            <a:cxnLst>
              <a:cxn ang="0">
                <a:pos x="T0" y="T1"/>
              </a:cxn>
              <a:cxn ang="0">
                <a:pos x="T2" y="T3"/>
              </a:cxn>
              <a:cxn ang="0">
                <a:pos x="T4" y="T5"/>
              </a:cxn>
            </a:cxnLst>
            <a:rect l="0" t="0" r="r" b="b"/>
            <a:pathLst>
              <a:path w="43073" h="31095" fill="none" extrusionOk="0">
                <a:moveTo>
                  <a:pt x="0" y="19259"/>
                </a:moveTo>
                <a:cubicBezTo>
                  <a:pt x="1194" y="8300"/>
                  <a:pt x="10449" y="-1"/>
                  <a:pt x="21473" y="0"/>
                </a:cubicBezTo>
                <a:cubicBezTo>
                  <a:pt x="33402" y="0"/>
                  <a:pt x="43073" y="9670"/>
                  <a:pt x="43073" y="21600"/>
                </a:cubicBezTo>
                <a:cubicBezTo>
                  <a:pt x="43073" y="24891"/>
                  <a:pt x="42320" y="28138"/>
                  <a:pt x="40874" y="31095"/>
                </a:cubicBezTo>
              </a:path>
              <a:path w="43073" h="31095" stroke="0" extrusionOk="0">
                <a:moveTo>
                  <a:pt x="0" y="19259"/>
                </a:moveTo>
                <a:cubicBezTo>
                  <a:pt x="1194" y="8300"/>
                  <a:pt x="10449" y="-1"/>
                  <a:pt x="21473" y="0"/>
                </a:cubicBezTo>
                <a:cubicBezTo>
                  <a:pt x="33402" y="0"/>
                  <a:pt x="43073" y="9670"/>
                  <a:pt x="43073" y="21600"/>
                </a:cubicBezTo>
                <a:cubicBezTo>
                  <a:pt x="43073" y="24891"/>
                  <a:pt x="42320" y="28138"/>
                  <a:pt x="40874" y="31095"/>
                </a:cubicBezTo>
                <a:lnTo>
                  <a:pt x="21473" y="21600"/>
                </a:lnTo>
                <a:close/>
              </a:path>
            </a:pathLst>
          </a:custGeom>
          <a:noFill/>
          <a:ln w="9525" cap="rnd">
            <a:solidFill>
              <a:schemeClr val="tx1"/>
            </a:solidFill>
            <a:prstDash val="sysDot"/>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 name="Line 14"/>
          <p:cNvSpPr>
            <a:spLocks noChangeShapeType="1"/>
          </p:cNvSpPr>
          <p:nvPr/>
        </p:nvSpPr>
        <p:spPr bwMode="auto">
          <a:xfrm>
            <a:off x="1676400" y="2286000"/>
            <a:ext cx="4878705" cy="297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9" name="Line 14"/>
          <p:cNvSpPr>
            <a:spLocks noChangeShapeType="1"/>
          </p:cNvSpPr>
          <p:nvPr/>
        </p:nvSpPr>
        <p:spPr bwMode="auto">
          <a:xfrm>
            <a:off x="2552700" y="3169602"/>
            <a:ext cx="4267200" cy="2590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0" name="Line 14"/>
          <p:cNvSpPr>
            <a:spLocks noChangeShapeType="1"/>
          </p:cNvSpPr>
          <p:nvPr/>
        </p:nvSpPr>
        <p:spPr bwMode="auto">
          <a:xfrm>
            <a:off x="2762250" y="3124200"/>
            <a:ext cx="4267200" cy="2590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6277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37" y="83343"/>
            <a:ext cx="2180422"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 Box 15"/>
          <p:cNvSpPr txBox="1">
            <a:spLocks noChangeArrowheads="1"/>
          </p:cNvSpPr>
          <p:nvPr/>
        </p:nvSpPr>
        <p:spPr bwMode="auto">
          <a:xfrm>
            <a:off x="152400" y="5384710"/>
            <a:ext cx="4419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latin typeface="+mn-lt"/>
              </a:rPr>
              <a:t>With “Bradley effect,” sample was fine, but people (likely) did not tell the truth</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title"/>
          </p:nvPr>
        </p:nvSpPr>
        <p:spPr>
          <a:xfrm>
            <a:off x="0" y="152400"/>
            <a:ext cx="10287000" cy="533400"/>
          </a:xfrm>
        </p:spPr>
        <p:txBody>
          <a:bodyPr/>
          <a:lstStyle/>
          <a:p>
            <a:r>
              <a:rPr lang="en-US" altLang="en-US" sz="3000" dirty="0"/>
              <a:t>Descriptive Biomedical Studies:  Measurement Bias</a:t>
            </a:r>
          </a:p>
        </p:txBody>
      </p:sp>
      <p:sp>
        <p:nvSpPr>
          <p:cNvPr id="495619" name="Rectangle 3"/>
          <p:cNvSpPr>
            <a:spLocks noGrp="1" noChangeArrowheads="1"/>
          </p:cNvSpPr>
          <p:nvPr>
            <p:ph type="body" idx="1"/>
          </p:nvPr>
        </p:nvSpPr>
        <p:spPr>
          <a:xfrm>
            <a:off x="111442" y="838200"/>
            <a:ext cx="9896475" cy="5181600"/>
          </a:xfrm>
        </p:spPr>
        <p:txBody>
          <a:bodyPr/>
          <a:lstStyle/>
          <a:p>
            <a:pPr marL="0" indent="0">
              <a:buNone/>
            </a:pPr>
            <a:r>
              <a:rPr lang="en-US" altLang="en-US" sz="2400" u="sng" dirty="0"/>
              <a:t>Estimation of:</a:t>
            </a:r>
          </a:p>
          <a:p>
            <a:pPr marL="0" indent="0">
              <a:buNone/>
            </a:pPr>
            <a:endParaRPr lang="en-US" altLang="en-US" sz="800" u="sng" dirty="0"/>
          </a:p>
          <a:p>
            <a:r>
              <a:rPr lang="en-US" altLang="en-US" sz="2400" dirty="0"/>
              <a:t>e.g., Prevalence via self-report of:</a:t>
            </a:r>
          </a:p>
          <a:p>
            <a:pPr lvl="1"/>
            <a:r>
              <a:rPr lang="en-US" altLang="en-US" sz="2400" dirty="0"/>
              <a:t>Flossing, unsafe sex, exercise, etc.</a:t>
            </a:r>
          </a:p>
          <a:p>
            <a:pPr lvl="1"/>
            <a:r>
              <a:rPr lang="en-US" sz="2400" dirty="0">
                <a:solidFill>
                  <a:srgbClr val="FF0000"/>
                </a:solidFill>
                <a:latin typeface="Arial" panose="020B0604020202020204" pitchFamily="34" charset="0"/>
                <a:cs typeface="Arial" panose="020B0604020202020204" pitchFamily="34" charset="0"/>
              </a:rPr>
              <a:t>Direction of bias (under- or overestimate) depends upon context</a:t>
            </a:r>
          </a:p>
          <a:p>
            <a:pPr lvl="2"/>
            <a:r>
              <a:rPr lang="en-US" altLang="en-US" sz="2000" dirty="0"/>
              <a:t>all caused by common mechanism of measurement error:</a:t>
            </a:r>
          </a:p>
          <a:p>
            <a:pPr lvl="3"/>
            <a:r>
              <a:rPr lang="en-US" altLang="en-US" dirty="0"/>
              <a:t>“Social desirability bias”</a:t>
            </a:r>
          </a:p>
          <a:p>
            <a:pPr lvl="3"/>
            <a:r>
              <a:rPr lang="en-US" altLang="en-US" dirty="0"/>
              <a:t>Humans tend to give socially desirable responses</a:t>
            </a:r>
          </a:p>
          <a:p>
            <a:pPr lvl="3"/>
            <a:endParaRPr lang="en-US" altLang="en-US" dirty="0"/>
          </a:p>
          <a:p>
            <a:r>
              <a:rPr lang="en-US" altLang="en-US" sz="2400" dirty="0"/>
              <a:t>e.g., Incidence of heart attack via ambient clinic records</a:t>
            </a:r>
          </a:p>
          <a:p>
            <a:pPr lvl="1"/>
            <a:r>
              <a:rPr lang="en-US" altLang="en-US" sz="2400" dirty="0"/>
              <a:t>Will </a:t>
            </a:r>
            <a:r>
              <a:rPr lang="en-US" altLang="en-US" sz="2400" dirty="0">
                <a:solidFill>
                  <a:srgbClr val="FF0000"/>
                </a:solidFill>
              </a:rPr>
              <a:t>underestimate</a:t>
            </a:r>
            <a:r>
              <a:rPr lang="en-US" altLang="en-US" sz="2400" dirty="0"/>
              <a:t> because missing clinically silent events</a:t>
            </a:r>
          </a:p>
          <a:p>
            <a:pPr lvl="1"/>
            <a:endParaRPr lang="en-US" altLang="en-US" sz="1600" dirty="0"/>
          </a:p>
          <a:p>
            <a:r>
              <a:rPr lang="en-US" altLang="en-US" sz="2400" dirty="0"/>
              <a:t>e.g., Incidence of “spider bites” via self-report</a:t>
            </a:r>
          </a:p>
          <a:p>
            <a:pPr lvl="1"/>
            <a:r>
              <a:rPr lang="en-US" altLang="en-US" sz="2400" dirty="0"/>
              <a:t>Will </a:t>
            </a:r>
            <a:r>
              <a:rPr lang="en-US" altLang="en-US" sz="2400" dirty="0">
                <a:solidFill>
                  <a:srgbClr val="FF0000"/>
                </a:solidFill>
              </a:rPr>
              <a:t>overestimate</a:t>
            </a:r>
            <a:r>
              <a:rPr lang="en-US" altLang="en-US" sz="2400" dirty="0"/>
              <a:t> in most populations because of layperson misattribution of symptoms</a:t>
            </a:r>
          </a:p>
          <a:p>
            <a:pPr lvl="1"/>
            <a:endParaRPr lang="en-US"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304800"/>
            <a:ext cx="8743950" cy="533400"/>
          </a:xfrm>
        </p:spPr>
        <p:txBody>
          <a:bodyPr/>
          <a:lstStyle/>
          <a:p>
            <a:r>
              <a:rPr lang="en-US" altLang="en-US" sz="2800" dirty="0">
                <a:solidFill>
                  <a:schemeClr val="tx1"/>
                </a:solidFill>
                <a:cs typeface="Times New Roman" pitchFamily="18" charset="0"/>
              </a:rPr>
              <a:t>Bias in Clinical/Epidemiologic Research:  </a:t>
            </a:r>
            <a:br>
              <a:rPr lang="en-US" altLang="en-US" sz="2800" dirty="0">
                <a:solidFill>
                  <a:schemeClr val="tx1"/>
                </a:solidFill>
                <a:cs typeface="Times New Roman" pitchFamily="18" charset="0"/>
              </a:rPr>
            </a:br>
            <a:r>
              <a:rPr lang="en-US" altLang="en-US" sz="2800" dirty="0">
                <a:solidFill>
                  <a:schemeClr val="tx1"/>
                </a:solidFill>
                <a:cs typeface="Times New Roman" pitchFamily="18" charset="0"/>
              </a:rPr>
              <a:t>Measurement Bias</a:t>
            </a:r>
            <a:r>
              <a:rPr lang="en-US" altLang="en-US" dirty="0">
                <a:solidFill>
                  <a:schemeClr val="tx1"/>
                </a:solidFill>
                <a:cs typeface="Times New Roman" pitchFamily="18" charset="0"/>
              </a:rPr>
              <a:t> </a:t>
            </a:r>
          </a:p>
        </p:txBody>
      </p:sp>
      <p:sp>
        <p:nvSpPr>
          <p:cNvPr id="8195" name="Rectangle 3"/>
          <p:cNvSpPr>
            <a:spLocks noGrp="1" noChangeArrowheads="1"/>
          </p:cNvSpPr>
          <p:nvPr>
            <p:ph type="body" idx="1"/>
          </p:nvPr>
        </p:nvSpPr>
        <p:spPr>
          <a:xfrm>
            <a:off x="228600" y="1066800"/>
            <a:ext cx="9906000" cy="5334000"/>
          </a:xfrm>
        </p:spPr>
        <p:txBody>
          <a:bodyPr/>
          <a:lstStyle/>
          <a:p>
            <a:pPr>
              <a:lnSpc>
                <a:spcPct val="120000"/>
              </a:lnSpc>
            </a:pPr>
            <a:r>
              <a:rPr lang="en-US" altLang="en-US" sz="2400" b="1" dirty="0"/>
              <a:t>Refined description of measurement error types (nomenclature)</a:t>
            </a:r>
          </a:p>
          <a:p>
            <a:pPr>
              <a:lnSpc>
                <a:spcPct val="120000"/>
              </a:lnSpc>
            </a:pPr>
            <a:r>
              <a:rPr lang="en-US" altLang="en-US" sz="2400" b="1" dirty="0"/>
              <a:t>Bias from misclassification of dichotomous variables </a:t>
            </a:r>
          </a:p>
          <a:p>
            <a:pPr lvl="1">
              <a:lnSpc>
                <a:spcPct val="120000"/>
              </a:lnSpc>
            </a:pPr>
            <a:r>
              <a:rPr lang="en-US" altLang="en-US" sz="2000" b="1" dirty="0"/>
              <a:t>In descriptive studies</a:t>
            </a:r>
          </a:p>
          <a:p>
            <a:pPr lvl="1">
              <a:lnSpc>
                <a:spcPct val="120000"/>
              </a:lnSpc>
            </a:pPr>
            <a:r>
              <a:rPr lang="en-US" altLang="en-US" sz="2000" b="1" dirty="0"/>
              <a:t>In analytic studies	</a:t>
            </a:r>
          </a:p>
          <a:p>
            <a:pPr lvl="2">
              <a:lnSpc>
                <a:spcPct val="150000"/>
              </a:lnSpc>
            </a:pPr>
            <a:r>
              <a:rPr lang="en-US" altLang="en-US" sz="1800" b="1" dirty="0"/>
              <a:t>Misclassification of dichotomous exposure &amp; outcome variables</a:t>
            </a:r>
            <a:endParaRPr lang="en-US" altLang="en-US" sz="1800" dirty="0"/>
          </a:p>
          <a:p>
            <a:pPr lvl="3"/>
            <a:r>
              <a:rPr lang="en-US" altLang="en-US" sz="1800" dirty="0"/>
              <a:t>non-differential vs. differential misclassification (“differentiality”)</a:t>
            </a:r>
          </a:p>
          <a:p>
            <a:pPr lvl="3"/>
            <a:r>
              <a:rPr lang="en-US" altLang="en-US" sz="1800" dirty="0"/>
              <a:t>independent vs. dependent misclassification (“dependence”)</a:t>
            </a:r>
          </a:p>
          <a:p>
            <a:pPr>
              <a:lnSpc>
                <a:spcPct val="150000"/>
              </a:lnSpc>
            </a:pPr>
            <a:r>
              <a:rPr lang="en-US" altLang="en-US" sz="2400" b="1" dirty="0"/>
              <a:t>Bias from mismeasurement of interval scale variables</a:t>
            </a:r>
            <a:endParaRPr lang="en-US" altLang="en-US" sz="2400" dirty="0"/>
          </a:p>
          <a:p>
            <a:r>
              <a:rPr lang="en-US" altLang="en-US" sz="2400" b="1" dirty="0"/>
              <a:t>Advanced topics (brief mention only)</a:t>
            </a:r>
            <a:endParaRPr lang="en-US" altLang="en-US" sz="2400" dirty="0"/>
          </a:p>
          <a:p>
            <a:pPr lvl="1"/>
            <a:r>
              <a:rPr lang="en-US" altLang="en-US" sz="2000" b="1" dirty="0"/>
              <a:t>Misclassification of multi-level  categorical variables</a:t>
            </a:r>
          </a:p>
          <a:p>
            <a:pPr lvl="1"/>
            <a:r>
              <a:rPr lang="en-US" altLang="en-US" sz="2000" b="1" dirty="0"/>
              <a:t>Misclassification of confounding variables</a:t>
            </a:r>
          </a:p>
          <a:p>
            <a:pPr lvl="1"/>
            <a:r>
              <a:rPr lang="en-US" altLang="en-US" sz="2000" b="1" dirty="0"/>
              <a:t>Back-calculating to the truth (“quantitative bias analysis”)</a:t>
            </a:r>
          </a:p>
          <a:p>
            <a:pPr lvl="2">
              <a:lnSpc>
                <a:spcPct val="90000"/>
              </a:lnSpc>
            </a:pPr>
            <a:endParaRPr lang="en-US" altLang="en-US" dirty="0"/>
          </a:p>
        </p:txBody>
      </p:sp>
      <p:sp>
        <p:nvSpPr>
          <p:cNvPr id="5" name="Line 4"/>
          <p:cNvSpPr>
            <a:spLocks noChangeShapeType="1"/>
          </p:cNvSpPr>
          <p:nvPr/>
        </p:nvSpPr>
        <p:spPr bwMode="auto">
          <a:xfrm>
            <a:off x="0" y="2743200"/>
            <a:ext cx="8763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1229195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7203"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7204" name="Line 4"/>
          <p:cNvSpPr>
            <a:spLocks noChangeShapeType="1"/>
          </p:cNvSpPr>
          <p:nvPr/>
        </p:nvSpPr>
        <p:spPr bwMode="auto">
          <a:xfrm>
            <a:off x="2914650" y="1981200"/>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7205" name="Line 5"/>
          <p:cNvSpPr>
            <a:spLocks noChangeShapeType="1"/>
          </p:cNvSpPr>
          <p:nvPr/>
        </p:nvSpPr>
        <p:spPr bwMode="auto">
          <a:xfrm>
            <a:off x="1371600" y="2895600"/>
            <a:ext cx="308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7206" name="Line 6"/>
          <p:cNvSpPr>
            <a:spLocks noChangeShapeType="1"/>
          </p:cNvSpPr>
          <p:nvPr/>
        </p:nvSpPr>
        <p:spPr bwMode="auto">
          <a:xfrm>
            <a:off x="6600825" y="44196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7207" name="Line 7"/>
          <p:cNvSpPr>
            <a:spLocks noChangeShapeType="1"/>
          </p:cNvSpPr>
          <p:nvPr/>
        </p:nvSpPr>
        <p:spPr bwMode="auto">
          <a:xfrm>
            <a:off x="5400675" y="5181600"/>
            <a:ext cx="2486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7208" name="Text Box 8"/>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dirty="0"/>
          </a:p>
        </p:txBody>
      </p:sp>
      <p:sp>
        <p:nvSpPr>
          <p:cNvPr id="307209" name="Text Box 9"/>
          <p:cNvSpPr txBox="1">
            <a:spLocks noChangeArrowheads="1"/>
          </p:cNvSpPr>
          <p:nvPr/>
        </p:nvSpPr>
        <p:spPr bwMode="auto">
          <a:xfrm>
            <a:off x="2133600" y="1295400"/>
            <a:ext cx="1284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Diseased</a:t>
            </a:r>
          </a:p>
        </p:txBody>
      </p:sp>
      <p:sp>
        <p:nvSpPr>
          <p:cNvPr id="307210" name="Text Box 10"/>
          <p:cNvSpPr txBox="1">
            <a:spLocks noChangeArrowheads="1"/>
          </p:cNvSpPr>
          <p:nvPr/>
        </p:nvSpPr>
        <p:spPr bwMode="auto">
          <a:xfrm>
            <a:off x="0" y="2667000"/>
            <a:ext cx="138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Exposed</a:t>
            </a:r>
          </a:p>
        </p:txBody>
      </p:sp>
      <p:sp>
        <p:nvSpPr>
          <p:cNvPr id="307211" name="Text Box 11"/>
          <p:cNvSpPr txBox="1">
            <a:spLocks noChangeArrowheads="1"/>
          </p:cNvSpPr>
          <p:nvPr/>
        </p:nvSpPr>
        <p:spPr bwMode="auto">
          <a:xfrm>
            <a:off x="1954213" y="1565275"/>
            <a:ext cx="19700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dirty="0"/>
              <a:t>+                 -</a:t>
            </a:r>
          </a:p>
        </p:txBody>
      </p:sp>
      <p:sp>
        <p:nvSpPr>
          <p:cNvPr id="307212" name="Text Box 12"/>
          <p:cNvSpPr txBox="1">
            <a:spLocks noChangeArrowheads="1"/>
          </p:cNvSpPr>
          <p:nvPr/>
        </p:nvSpPr>
        <p:spPr bwMode="auto">
          <a:xfrm>
            <a:off x="925513" y="2098675"/>
            <a:ext cx="4000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a:t>+</a:t>
            </a:r>
          </a:p>
          <a:p>
            <a:pPr algn="l"/>
            <a:endParaRPr lang="en-US" altLang="en-US" dirty="0"/>
          </a:p>
          <a:p>
            <a:pPr algn="l"/>
            <a:endParaRPr lang="en-US" altLang="en-US" dirty="0"/>
          </a:p>
          <a:p>
            <a:pPr algn="l"/>
            <a:r>
              <a:rPr lang="en-US" altLang="en-US" dirty="0"/>
              <a:t>-</a:t>
            </a:r>
          </a:p>
        </p:txBody>
      </p:sp>
      <p:sp>
        <p:nvSpPr>
          <p:cNvPr id="307213" name="Text Box 13"/>
          <p:cNvSpPr txBox="1">
            <a:spLocks noChangeArrowheads="1"/>
          </p:cNvSpPr>
          <p:nvPr/>
        </p:nvSpPr>
        <p:spPr bwMode="auto">
          <a:xfrm>
            <a:off x="380999" y="4114800"/>
            <a:ext cx="270510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dirty="0"/>
              <a:t>SOURCE POPULATION</a:t>
            </a:r>
          </a:p>
        </p:txBody>
      </p:sp>
      <p:sp>
        <p:nvSpPr>
          <p:cNvPr id="307214" name="Text Box 14"/>
          <p:cNvSpPr txBox="1">
            <a:spLocks noChangeArrowheads="1"/>
          </p:cNvSpPr>
          <p:nvPr/>
        </p:nvSpPr>
        <p:spPr bwMode="auto">
          <a:xfrm>
            <a:off x="5715000" y="6096000"/>
            <a:ext cx="248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STUDY SAMPLE</a:t>
            </a:r>
          </a:p>
        </p:txBody>
      </p:sp>
      <p:sp>
        <p:nvSpPr>
          <p:cNvPr id="307215" name="Text Box 15"/>
          <p:cNvSpPr txBox="1">
            <a:spLocks noChangeArrowheads="1"/>
          </p:cNvSpPr>
          <p:nvPr/>
        </p:nvSpPr>
        <p:spPr bwMode="auto">
          <a:xfrm>
            <a:off x="1066800" y="152400"/>
            <a:ext cx="80803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dirty="0">
                <a:latin typeface="Arial" charset="0"/>
              </a:rPr>
              <a:t>Non-Differential Misclassification of Exposure:</a:t>
            </a:r>
          </a:p>
          <a:p>
            <a:r>
              <a:rPr lang="en-US" altLang="en-US" sz="2800" b="1" dirty="0">
                <a:latin typeface="Arial" charset="0"/>
              </a:rPr>
              <a:t> Imperfect Sensitivity</a:t>
            </a:r>
            <a:endParaRPr lang="en-US" altLang="en-US" sz="2800" b="1" dirty="0">
              <a:latin typeface="Arial Unicode MS" pitchFamily="34" charset="-128"/>
            </a:endParaRPr>
          </a:p>
        </p:txBody>
      </p:sp>
      <p:sp>
        <p:nvSpPr>
          <p:cNvPr id="307217" name="Line 17"/>
          <p:cNvSpPr>
            <a:spLocks noChangeShapeType="1"/>
          </p:cNvSpPr>
          <p:nvPr/>
        </p:nvSpPr>
        <p:spPr bwMode="auto">
          <a:xfrm>
            <a:off x="7543800" y="48768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7218" name="Line 18"/>
          <p:cNvSpPr>
            <a:spLocks noChangeShapeType="1"/>
          </p:cNvSpPr>
          <p:nvPr/>
        </p:nvSpPr>
        <p:spPr bwMode="auto">
          <a:xfrm>
            <a:off x="4762500" y="403860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7220" name="Line 20"/>
          <p:cNvSpPr>
            <a:spLocks noChangeShapeType="1"/>
          </p:cNvSpPr>
          <p:nvPr/>
        </p:nvSpPr>
        <p:spPr bwMode="auto">
          <a:xfrm flipH="1">
            <a:off x="6172200" y="3810000"/>
            <a:ext cx="8382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7221" name="Line 21"/>
          <p:cNvSpPr>
            <a:spLocks noChangeShapeType="1"/>
          </p:cNvSpPr>
          <p:nvPr/>
        </p:nvSpPr>
        <p:spPr bwMode="auto">
          <a:xfrm>
            <a:off x="7391400" y="3810000"/>
            <a:ext cx="1524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7222" name="Text Box 22"/>
          <p:cNvSpPr txBox="1">
            <a:spLocks noChangeArrowheads="1"/>
          </p:cNvSpPr>
          <p:nvPr/>
        </p:nvSpPr>
        <p:spPr bwMode="auto">
          <a:xfrm>
            <a:off x="7010400" y="1447800"/>
            <a:ext cx="25908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t>Problems with sensitivity in measurement of exposure — unrelated to disease status</a:t>
            </a:r>
          </a:p>
        </p:txBody>
      </p:sp>
      <p:sp>
        <p:nvSpPr>
          <p:cNvPr id="307223" name="Line 23"/>
          <p:cNvSpPr>
            <a:spLocks noChangeShapeType="1"/>
          </p:cNvSpPr>
          <p:nvPr/>
        </p:nvSpPr>
        <p:spPr bwMode="auto">
          <a:xfrm>
            <a:off x="6096000" y="48768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7224" name="Text Box 24"/>
          <p:cNvSpPr txBox="1">
            <a:spLocks noChangeArrowheads="1"/>
          </p:cNvSpPr>
          <p:nvPr/>
        </p:nvSpPr>
        <p:spPr bwMode="auto">
          <a:xfrm>
            <a:off x="190499" y="5410200"/>
            <a:ext cx="521017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dirty="0"/>
              <a:t>e.g., case-control study</a:t>
            </a:r>
          </a:p>
          <a:p>
            <a:pPr algn="l">
              <a:spcBef>
                <a:spcPct val="50000"/>
              </a:spcBef>
            </a:pPr>
            <a:r>
              <a:rPr lang="en-US" altLang="en-US" dirty="0"/>
              <a:t>Exposure</a:t>
            </a:r>
            <a:r>
              <a:rPr lang="en-US" altLang="en-US" sz="800" dirty="0"/>
              <a:t> </a:t>
            </a:r>
            <a:r>
              <a:rPr lang="en-US" altLang="en-US" dirty="0"/>
              <a:t>=</a:t>
            </a:r>
            <a:r>
              <a:rPr lang="en-US" altLang="en-US" sz="800" dirty="0"/>
              <a:t> </a:t>
            </a:r>
            <a:r>
              <a:rPr lang="en-US" altLang="en-US" dirty="0"/>
              <a:t>alcohol abuse</a:t>
            </a:r>
            <a:r>
              <a:rPr lang="en-US" altLang="en-US" sz="800" dirty="0"/>
              <a:t> </a:t>
            </a:r>
            <a:r>
              <a:rPr lang="en-US" altLang="en-US" dirty="0"/>
              <a:t>(via self-report)</a:t>
            </a:r>
          </a:p>
        </p:txBody>
      </p:sp>
      <p:sp>
        <p:nvSpPr>
          <p:cNvPr id="307225" name="Text Box 25"/>
          <p:cNvSpPr txBox="1">
            <a:spLocks noChangeArrowheads="1"/>
          </p:cNvSpPr>
          <p:nvPr/>
        </p:nvSpPr>
        <p:spPr bwMode="auto">
          <a:xfrm>
            <a:off x="7962900" y="4038600"/>
            <a:ext cx="22479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Evenly weighted arrows =      non-differential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a:xfrm>
            <a:off x="838200" y="152400"/>
            <a:ext cx="8743950" cy="457200"/>
          </a:xfrm>
        </p:spPr>
        <p:txBody>
          <a:bodyPr/>
          <a:lstStyle/>
          <a:p>
            <a:r>
              <a:rPr lang="en-US" altLang="en-US" sz="2800" dirty="0"/>
              <a:t>Non-differential Misclassification of Exposure</a:t>
            </a:r>
            <a:r>
              <a:rPr lang="en-US" altLang="en-US" sz="1400" b="0" dirty="0"/>
              <a:t> </a:t>
            </a:r>
            <a:endParaRPr lang="en-US" altLang="en-US" dirty="0"/>
          </a:p>
        </p:txBody>
      </p:sp>
      <p:sp>
        <p:nvSpPr>
          <p:cNvPr id="293892" name="Text Box 4"/>
          <p:cNvSpPr txBox="1">
            <a:spLocks noChangeArrowheads="1"/>
          </p:cNvSpPr>
          <p:nvPr/>
        </p:nvSpPr>
        <p:spPr bwMode="auto">
          <a:xfrm>
            <a:off x="38100" y="838200"/>
            <a:ext cx="10561638" cy="578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b="1" dirty="0">
                <a:latin typeface="Arial" charset="0"/>
              </a:rPr>
              <a:t>Truth:  No misclassification (100% sensitivity/specificity)</a:t>
            </a:r>
          </a:p>
          <a:p>
            <a:pPr algn="l"/>
            <a:endParaRPr lang="en-US" altLang="en-US" sz="1200" dirty="0"/>
          </a:p>
          <a:p>
            <a:pPr algn="l"/>
            <a:r>
              <a:rPr lang="en-US" altLang="en-US" dirty="0"/>
              <a:t>	</a:t>
            </a:r>
            <a:r>
              <a:rPr lang="en-US" altLang="en-US" dirty="0">
                <a:latin typeface="Arial" charset="0"/>
              </a:rPr>
              <a:t>Exposure	Cases	Controls</a:t>
            </a:r>
          </a:p>
          <a:p>
            <a:pPr algn="l"/>
            <a:r>
              <a:rPr lang="en-US" altLang="en-US" dirty="0">
                <a:latin typeface="Arial" charset="0"/>
              </a:rPr>
              <a:t>	Yes		   50	    20</a:t>
            </a:r>
          </a:p>
          <a:p>
            <a:pPr algn="l"/>
            <a:r>
              <a:rPr lang="en-US" altLang="en-US" dirty="0">
                <a:latin typeface="Arial" charset="0"/>
              </a:rPr>
              <a:t>	No		   50	    80</a:t>
            </a:r>
          </a:p>
          <a:p>
            <a:pPr algn="l"/>
            <a:endParaRPr lang="en-US" altLang="en-US" sz="1200" dirty="0">
              <a:latin typeface="Arial" charset="0"/>
            </a:endParaRPr>
          </a:p>
          <a:p>
            <a:pPr algn="l"/>
            <a:r>
              <a:rPr lang="en-US" altLang="en-US" dirty="0">
                <a:latin typeface="Arial" charset="0"/>
              </a:rPr>
              <a:t>		OR= (50/50)/(20/80) = 4.0</a:t>
            </a:r>
            <a:endParaRPr lang="en-US" altLang="en-US" dirty="0"/>
          </a:p>
          <a:p>
            <a:pPr algn="l"/>
            <a:endParaRPr lang="en-US" altLang="en-US" sz="1200" dirty="0"/>
          </a:p>
          <a:p>
            <a:pPr algn="l"/>
            <a:r>
              <a:rPr lang="en-US" altLang="en-US" b="1" dirty="0">
                <a:latin typeface="Arial" charset="0"/>
              </a:rPr>
              <a:t>Presence of 70% non-differential sensitivity in exposure classification</a:t>
            </a:r>
            <a:r>
              <a:rPr lang="en-US" altLang="en-US" i="1" dirty="0">
                <a:latin typeface="Arial" charset="0"/>
              </a:rPr>
              <a:t> </a:t>
            </a:r>
            <a:endParaRPr lang="en-US" altLang="en-US" dirty="0">
              <a:latin typeface="Arial" charset="0"/>
            </a:endParaRPr>
          </a:p>
          <a:p>
            <a:pPr algn="l"/>
            <a:endParaRPr lang="en-US" altLang="en-US" sz="1200" dirty="0">
              <a:latin typeface="Arial" charset="0"/>
            </a:endParaRPr>
          </a:p>
          <a:p>
            <a:pPr algn="l"/>
            <a:r>
              <a:rPr lang="en-US" altLang="en-US" dirty="0">
                <a:latin typeface="Arial" charset="0"/>
              </a:rPr>
              <a:t>	Exposure	Cases		Controls</a:t>
            </a:r>
          </a:p>
          <a:p>
            <a:pPr algn="l"/>
            <a:r>
              <a:rPr lang="en-US" altLang="en-US" dirty="0">
                <a:latin typeface="Arial" charset="0"/>
              </a:rPr>
              <a:t>	Yes		50-15=35	20-6=14</a:t>
            </a:r>
          </a:p>
          <a:p>
            <a:pPr algn="l"/>
            <a:r>
              <a:rPr lang="en-US" altLang="en-US" dirty="0">
                <a:latin typeface="Arial" charset="0"/>
              </a:rPr>
              <a:t>	No		50+15=65	80+6=86</a:t>
            </a:r>
          </a:p>
          <a:p>
            <a:pPr algn="l"/>
            <a:endParaRPr lang="en-US" altLang="en-US" sz="1000" dirty="0">
              <a:latin typeface="Arial" charset="0"/>
            </a:endParaRPr>
          </a:p>
          <a:p>
            <a:pPr algn="l"/>
            <a:r>
              <a:rPr lang="en-US" altLang="en-US" dirty="0">
                <a:latin typeface="Arial" charset="0"/>
              </a:rPr>
              <a:t>		OR= (35/65)/(14/86) = 3.3</a:t>
            </a:r>
          </a:p>
          <a:p>
            <a:pPr algn="l"/>
            <a:endParaRPr lang="en-US" altLang="en-US" dirty="0"/>
          </a:p>
          <a:p>
            <a:pPr algn="l"/>
            <a:r>
              <a:rPr lang="en-US" altLang="en-US" sz="2300" b="1" dirty="0">
                <a:latin typeface="Arial" charset="0"/>
              </a:rPr>
              <a:t>Effect of non-differential misclassification of dichotomous exposure:</a:t>
            </a:r>
            <a:r>
              <a:rPr lang="en-US" altLang="en-US" b="1" dirty="0">
                <a:latin typeface="Arial" charset="0"/>
              </a:rPr>
              <a:t> </a:t>
            </a:r>
          </a:p>
          <a:p>
            <a:r>
              <a:rPr lang="en-US" altLang="en-US" b="1" dirty="0">
                <a:latin typeface="Arial" charset="0"/>
              </a:rPr>
              <a:t>“Bias toward the null” value of 1.0</a:t>
            </a:r>
            <a:endParaRPr lang="en-US" altLang="en-US" dirty="0">
              <a:latin typeface="Arial" charset="0"/>
            </a:endParaRPr>
          </a:p>
        </p:txBody>
      </p:sp>
      <p:sp>
        <p:nvSpPr>
          <p:cNvPr id="293893" name="Line 5"/>
          <p:cNvSpPr>
            <a:spLocks noChangeShapeType="1"/>
          </p:cNvSpPr>
          <p:nvPr/>
        </p:nvSpPr>
        <p:spPr bwMode="auto">
          <a:xfrm>
            <a:off x="1371600" y="1828800"/>
            <a:ext cx="4200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93894" name="Line 6"/>
          <p:cNvSpPr>
            <a:spLocks noChangeShapeType="1"/>
          </p:cNvSpPr>
          <p:nvPr/>
        </p:nvSpPr>
        <p:spPr bwMode="auto">
          <a:xfrm>
            <a:off x="1295400" y="4191000"/>
            <a:ext cx="54006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93895" name="Line 7"/>
          <p:cNvSpPr>
            <a:spLocks noChangeShapeType="1"/>
          </p:cNvSpPr>
          <p:nvPr/>
        </p:nvSpPr>
        <p:spPr bwMode="auto">
          <a:xfrm>
            <a:off x="1371600" y="2514600"/>
            <a:ext cx="4200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93896" name="Line 8"/>
          <p:cNvSpPr>
            <a:spLocks noChangeShapeType="1"/>
          </p:cNvSpPr>
          <p:nvPr/>
        </p:nvSpPr>
        <p:spPr bwMode="auto">
          <a:xfrm>
            <a:off x="1371600" y="4876800"/>
            <a:ext cx="54006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93897" name="Rectangle 9"/>
          <p:cNvSpPr>
            <a:spLocks noChangeArrowheads="1"/>
          </p:cNvSpPr>
          <p:nvPr/>
        </p:nvSpPr>
        <p:spPr bwMode="auto">
          <a:xfrm>
            <a:off x="1866900" y="5029200"/>
            <a:ext cx="3733800" cy="457200"/>
          </a:xfrm>
          <a:prstGeom prst="rect">
            <a:avLst/>
          </a:prstGeom>
          <a:noFill/>
          <a:ln w="12700" algn="ctr">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1475"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1476" name="Line 4"/>
          <p:cNvSpPr>
            <a:spLocks noChangeShapeType="1"/>
          </p:cNvSpPr>
          <p:nvPr/>
        </p:nvSpPr>
        <p:spPr bwMode="auto">
          <a:xfrm>
            <a:off x="2914650" y="1981200"/>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1477" name="Line 5"/>
          <p:cNvSpPr>
            <a:spLocks noChangeShapeType="1"/>
          </p:cNvSpPr>
          <p:nvPr/>
        </p:nvSpPr>
        <p:spPr bwMode="auto">
          <a:xfrm>
            <a:off x="1371600" y="2895600"/>
            <a:ext cx="308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1478" name="Line 6"/>
          <p:cNvSpPr>
            <a:spLocks noChangeShapeType="1"/>
          </p:cNvSpPr>
          <p:nvPr/>
        </p:nvSpPr>
        <p:spPr bwMode="auto">
          <a:xfrm>
            <a:off x="6600825" y="44196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1479" name="Line 7"/>
          <p:cNvSpPr>
            <a:spLocks noChangeShapeType="1"/>
          </p:cNvSpPr>
          <p:nvPr/>
        </p:nvSpPr>
        <p:spPr bwMode="auto">
          <a:xfrm>
            <a:off x="5400675" y="5105400"/>
            <a:ext cx="25717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1480" name="Text Box 8"/>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dirty="0"/>
          </a:p>
        </p:txBody>
      </p:sp>
      <p:sp>
        <p:nvSpPr>
          <p:cNvPr id="361481" name="Text Box 9"/>
          <p:cNvSpPr txBox="1">
            <a:spLocks noChangeArrowheads="1"/>
          </p:cNvSpPr>
          <p:nvPr/>
        </p:nvSpPr>
        <p:spPr bwMode="auto">
          <a:xfrm>
            <a:off x="2314575" y="1219200"/>
            <a:ext cx="1444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Diseased</a:t>
            </a:r>
          </a:p>
        </p:txBody>
      </p:sp>
      <p:sp>
        <p:nvSpPr>
          <p:cNvPr id="361482" name="Text Box 10"/>
          <p:cNvSpPr txBox="1">
            <a:spLocks noChangeArrowheads="1"/>
          </p:cNvSpPr>
          <p:nvPr/>
        </p:nvSpPr>
        <p:spPr bwMode="auto">
          <a:xfrm>
            <a:off x="0" y="2667000"/>
            <a:ext cx="138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Exposed</a:t>
            </a:r>
          </a:p>
        </p:txBody>
      </p:sp>
      <p:sp>
        <p:nvSpPr>
          <p:cNvPr id="361483" name="Text Box 11"/>
          <p:cNvSpPr txBox="1">
            <a:spLocks noChangeArrowheads="1"/>
          </p:cNvSpPr>
          <p:nvPr/>
        </p:nvSpPr>
        <p:spPr bwMode="auto">
          <a:xfrm>
            <a:off x="1954213" y="1565275"/>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              -</a:t>
            </a:r>
          </a:p>
        </p:txBody>
      </p:sp>
      <p:sp>
        <p:nvSpPr>
          <p:cNvPr id="361484" name="Text Box 12"/>
          <p:cNvSpPr txBox="1">
            <a:spLocks noChangeArrowheads="1"/>
          </p:cNvSpPr>
          <p:nvPr/>
        </p:nvSpPr>
        <p:spPr bwMode="auto">
          <a:xfrm>
            <a:off x="925513" y="2098675"/>
            <a:ext cx="4000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a:t>+</a:t>
            </a:r>
          </a:p>
          <a:p>
            <a:pPr algn="l"/>
            <a:endParaRPr lang="en-US" altLang="en-US" dirty="0"/>
          </a:p>
          <a:p>
            <a:pPr algn="l"/>
            <a:endParaRPr lang="en-US" altLang="en-US" dirty="0"/>
          </a:p>
          <a:p>
            <a:pPr algn="l"/>
            <a:r>
              <a:rPr lang="en-US" altLang="en-US" dirty="0"/>
              <a:t>-</a:t>
            </a:r>
          </a:p>
        </p:txBody>
      </p:sp>
      <p:sp>
        <p:nvSpPr>
          <p:cNvPr id="361485" name="Line 13"/>
          <p:cNvSpPr>
            <a:spLocks noChangeShapeType="1"/>
          </p:cNvSpPr>
          <p:nvPr/>
        </p:nvSpPr>
        <p:spPr bwMode="auto">
          <a:xfrm flipV="1">
            <a:off x="7086600" y="48006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1486" name="Text Box 14"/>
          <p:cNvSpPr txBox="1">
            <a:spLocks noChangeArrowheads="1"/>
          </p:cNvSpPr>
          <p:nvPr/>
        </p:nvSpPr>
        <p:spPr bwMode="auto">
          <a:xfrm>
            <a:off x="381000" y="4114800"/>
            <a:ext cx="2286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a:t>SOURCE POPULATION</a:t>
            </a:r>
          </a:p>
        </p:txBody>
      </p:sp>
      <p:sp>
        <p:nvSpPr>
          <p:cNvPr id="361487" name="Text Box 15"/>
          <p:cNvSpPr txBox="1">
            <a:spLocks noChangeArrowheads="1"/>
          </p:cNvSpPr>
          <p:nvPr/>
        </p:nvSpPr>
        <p:spPr bwMode="auto">
          <a:xfrm>
            <a:off x="5715000" y="6096000"/>
            <a:ext cx="248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STUDY SAMPLE</a:t>
            </a:r>
          </a:p>
        </p:txBody>
      </p:sp>
      <p:sp>
        <p:nvSpPr>
          <p:cNvPr id="361488" name="Text Box 16"/>
          <p:cNvSpPr txBox="1">
            <a:spLocks noChangeArrowheads="1"/>
          </p:cNvSpPr>
          <p:nvPr/>
        </p:nvSpPr>
        <p:spPr bwMode="auto">
          <a:xfrm>
            <a:off x="1219200" y="152400"/>
            <a:ext cx="8178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dirty="0">
                <a:latin typeface="Arial" charset="0"/>
              </a:rPr>
              <a:t>Non-Differential Misclassification of Exposure: </a:t>
            </a:r>
          </a:p>
          <a:p>
            <a:r>
              <a:rPr lang="en-US" altLang="en-US" sz="2800" b="1" dirty="0">
                <a:latin typeface="Arial" charset="0"/>
              </a:rPr>
              <a:t>Imperfect Specificity</a:t>
            </a:r>
            <a:endParaRPr lang="en-US" altLang="en-US" sz="2800" b="1" dirty="0">
              <a:latin typeface="Arial Unicode MS" pitchFamily="34" charset="-128"/>
            </a:endParaRPr>
          </a:p>
        </p:txBody>
      </p:sp>
      <p:sp>
        <p:nvSpPr>
          <p:cNvPr id="361489" name="Line 17"/>
          <p:cNvSpPr>
            <a:spLocks noChangeShapeType="1"/>
          </p:cNvSpPr>
          <p:nvPr/>
        </p:nvSpPr>
        <p:spPr bwMode="auto">
          <a:xfrm flipV="1">
            <a:off x="5791200" y="48006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1492" name="Line 20"/>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1494" name="Text Box 22"/>
          <p:cNvSpPr txBox="1">
            <a:spLocks noChangeArrowheads="1"/>
          </p:cNvSpPr>
          <p:nvPr/>
        </p:nvSpPr>
        <p:spPr bwMode="auto">
          <a:xfrm>
            <a:off x="990600" y="5486400"/>
            <a:ext cx="4038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t>Problems with specificity of exposure measurement — unrelated to disease status</a:t>
            </a:r>
          </a:p>
        </p:txBody>
      </p:sp>
      <p:sp>
        <p:nvSpPr>
          <p:cNvPr id="361495" name="Line 23"/>
          <p:cNvSpPr>
            <a:spLocks noChangeShapeType="1"/>
          </p:cNvSpPr>
          <p:nvPr/>
        </p:nvSpPr>
        <p:spPr bwMode="auto">
          <a:xfrm flipV="1">
            <a:off x="4495800" y="5562600"/>
            <a:ext cx="12192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1496" name="Line 24"/>
          <p:cNvSpPr>
            <a:spLocks noChangeShapeType="1"/>
          </p:cNvSpPr>
          <p:nvPr/>
        </p:nvSpPr>
        <p:spPr bwMode="auto">
          <a:xfrm flipV="1">
            <a:off x="4495800" y="5562600"/>
            <a:ext cx="25146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1499" name="Text Box 27"/>
          <p:cNvSpPr txBox="1">
            <a:spLocks noChangeArrowheads="1"/>
          </p:cNvSpPr>
          <p:nvPr/>
        </p:nvSpPr>
        <p:spPr bwMode="auto">
          <a:xfrm>
            <a:off x="5400675" y="1295400"/>
            <a:ext cx="469582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dirty="0"/>
              <a:t>e.g., case-control study</a:t>
            </a:r>
          </a:p>
          <a:p>
            <a:pPr algn="l">
              <a:spcBef>
                <a:spcPct val="50000"/>
              </a:spcBef>
            </a:pPr>
            <a:r>
              <a:rPr lang="en-US" altLang="en-US" dirty="0"/>
              <a:t>exposure = daily exercise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a:xfrm>
            <a:off x="838200" y="228600"/>
            <a:ext cx="8743950" cy="457200"/>
          </a:xfrm>
        </p:spPr>
        <p:txBody>
          <a:bodyPr/>
          <a:lstStyle/>
          <a:p>
            <a:r>
              <a:rPr lang="en-US" altLang="en-US" sz="2800" dirty="0"/>
              <a:t>Non-differential Misclassification of Exposure</a:t>
            </a:r>
            <a:r>
              <a:rPr lang="en-US" altLang="en-US" sz="1400" b="0" dirty="0"/>
              <a:t> </a:t>
            </a:r>
            <a:endParaRPr lang="en-US" altLang="en-US" dirty="0"/>
          </a:p>
        </p:txBody>
      </p:sp>
      <p:sp>
        <p:nvSpPr>
          <p:cNvPr id="363523" name="Text Box 3"/>
          <p:cNvSpPr txBox="1">
            <a:spLocks noChangeArrowheads="1"/>
          </p:cNvSpPr>
          <p:nvPr/>
        </p:nvSpPr>
        <p:spPr bwMode="auto">
          <a:xfrm>
            <a:off x="-7937" y="838200"/>
            <a:ext cx="10561637" cy="578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b="1" dirty="0">
                <a:latin typeface="Arial" charset="0"/>
              </a:rPr>
              <a:t>Truth:  No misclassification (100% sensitivity/specificity)</a:t>
            </a:r>
          </a:p>
          <a:p>
            <a:pPr algn="l"/>
            <a:endParaRPr lang="en-US" altLang="en-US" sz="1200" dirty="0"/>
          </a:p>
          <a:p>
            <a:pPr algn="l"/>
            <a:r>
              <a:rPr lang="en-US" altLang="en-US" dirty="0"/>
              <a:t>	</a:t>
            </a:r>
            <a:r>
              <a:rPr lang="en-US" altLang="en-US" dirty="0">
                <a:latin typeface="Arial" charset="0"/>
              </a:rPr>
              <a:t>Exposure	Cases	Controls</a:t>
            </a:r>
          </a:p>
          <a:p>
            <a:pPr algn="l"/>
            <a:r>
              <a:rPr lang="en-US" altLang="en-US" dirty="0">
                <a:latin typeface="Arial" charset="0"/>
              </a:rPr>
              <a:t>	Yes		  50	   20</a:t>
            </a:r>
          </a:p>
          <a:p>
            <a:pPr algn="l"/>
            <a:r>
              <a:rPr lang="en-US" altLang="en-US" dirty="0">
                <a:latin typeface="Arial" charset="0"/>
              </a:rPr>
              <a:t>	No		  50	   80</a:t>
            </a:r>
          </a:p>
          <a:p>
            <a:pPr algn="l"/>
            <a:endParaRPr lang="en-US" altLang="en-US" sz="1200" dirty="0">
              <a:latin typeface="Arial" charset="0"/>
            </a:endParaRPr>
          </a:p>
          <a:p>
            <a:pPr algn="l"/>
            <a:r>
              <a:rPr lang="en-US" altLang="en-US" dirty="0">
                <a:latin typeface="Arial" charset="0"/>
              </a:rPr>
              <a:t>		OR= (50/50)/(20/80) = 4.0</a:t>
            </a:r>
            <a:endParaRPr lang="en-US" altLang="en-US" dirty="0"/>
          </a:p>
          <a:p>
            <a:pPr algn="l"/>
            <a:endParaRPr lang="en-US" altLang="en-US" sz="1200" dirty="0"/>
          </a:p>
          <a:p>
            <a:pPr algn="l"/>
            <a:r>
              <a:rPr lang="en-US" altLang="en-US" b="1" dirty="0">
                <a:latin typeface="Arial" charset="0"/>
              </a:rPr>
              <a:t>Presence of 70% non-differential specificity in exposure classification</a:t>
            </a:r>
            <a:r>
              <a:rPr lang="en-US" altLang="en-US" i="1" dirty="0">
                <a:latin typeface="Arial" charset="0"/>
              </a:rPr>
              <a:t> </a:t>
            </a:r>
            <a:endParaRPr lang="en-US" altLang="en-US" dirty="0">
              <a:latin typeface="Arial" charset="0"/>
            </a:endParaRPr>
          </a:p>
          <a:p>
            <a:pPr algn="l"/>
            <a:endParaRPr lang="en-US" altLang="en-US" sz="1200" dirty="0">
              <a:latin typeface="Arial" charset="0"/>
            </a:endParaRPr>
          </a:p>
          <a:p>
            <a:pPr algn="l"/>
            <a:r>
              <a:rPr lang="en-US" altLang="en-US" dirty="0">
                <a:latin typeface="Arial" charset="0"/>
              </a:rPr>
              <a:t>	Exposure	Cases		Controls</a:t>
            </a:r>
          </a:p>
          <a:p>
            <a:pPr algn="l"/>
            <a:r>
              <a:rPr lang="en-US" altLang="en-US" dirty="0">
                <a:latin typeface="Arial" charset="0"/>
              </a:rPr>
              <a:t>	Yes		50+15=65	20+24=44</a:t>
            </a:r>
          </a:p>
          <a:p>
            <a:pPr algn="l"/>
            <a:r>
              <a:rPr lang="en-US" altLang="en-US" dirty="0">
                <a:latin typeface="Arial" charset="0"/>
              </a:rPr>
              <a:t>	No		50-15=35	80-24=56</a:t>
            </a:r>
          </a:p>
          <a:p>
            <a:pPr algn="l"/>
            <a:endParaRPr lang="en-US" altLang="en-US" sz="1000" dirty="0">
              <a:latin typeface="Arial" charset="0"/>
            </a:endParaRPr>
          </a:p>
          <a:p>
            <a:pPr algn="l"/>
            <a:r>
              <a:rPr lang="en-US" altLang="en-US" dirty="0">
                <a:latin typeface="Arial" charset="0"/>
              </a:rPr>
              <a:t>		OR= (65/35)/(44/56) = 2.4</a:t>
            </a:r>
          </a:p>
          <a:p>
            <a:pPr algn="l"/>
            <a:endParaRPr lang="en-US" altLang="en-US" dirty="0"/>
          </a:p>
          <a:p>
            <a:pPr algn="l"/>
            <a:r>
              <a:rPr lang="en-US" altLang="en-US" sz="2300" b="1" dirty="0">
                <a:latin typeface="Arial" charset="0"/>
              </a:rPr>
              <a:t>Effect of non-differential misclassification of dichotomous exposure:</a:t>
            </a:r>
            <a:r>
              <a:rPr lang="en-US" altLang="en-US" b="1" dirty="0">
                <a:latin typeface="Arial" charset="0"/>
              </a:rPr>
              <a:t> </a:t>
            </a:r>
          </a:p>
          <a:p>
            <a:r>
              <a:rPr lang="en-US" altLang="en-US" b="1" dirty="0">
                <a:latin typeface="Arial" charset="0"/>
              </a:rPr>
              <a:t>Bias toward the null value of 1.0</a:t>
            </a:r>
            <a:endParaRPr lang="en-US" altLang="en-US" dirty="0">
              <a:latin typeface="Arial" charset="0"/>
            </a:endParaRPr>
          </a:p>
        </p:txBody>
      </p:sp>
      <p:sp>
        <p:nvSpPr>
          <p:cNvPr id="363524" name="Line 4"/>
          <p:cNvSpPr>
            <a:spLocks noChangeShapeType="1"/>
          </p:cNvSpPr>
          <p:nvPr/>
        </p:nvSpPr>
        <p:spPr bwMode="auto">
          <a:xfrm>
            <a:off x="1371600" y="1828800"/>
            <a:ext cx="4200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3525" name="Line 5"/>
          <p:cNvSpPr>
            <a:spLocks noChangeShapeType="1"/>
          </p:cNvSpPr>
          <p:nvPr/>
        </p:nvSpPr>
        <p:spPr bwMode="auto">
          <a:xfrm>
            <a:off x="1295400" y="4191000"/>
            <a:ext cx="54006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3526" name="Line 6"/>
          <p:cNvSpPr>
            <a:spLocks noChangeShapeType="1"/>
          </p:cNvSpPr>
          <p:nvPr/>
        </p:nvSpPr>
        <p:spPr bwMode="auto">
          <a:xfrm>
            <a:off x="1371600" y="2514600"/>
            <a:ext cx="4200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3527" name="Line 7"/>
          <p:cNvSpPr>
            <a:spLocks noChangeShapeType="1"/>
          </p:cNvSpPr>
          <p:nvPr/>
        </p:nvSpPr>
        <p:spPr bwMode="auto">
          <a:xfrm>
            <a:off x="1371600" y="4876800"/>
            <a:ext cx="54006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3528" name="Rectangle 8"/>
          <p:cNvSpPr>
            <a:spLocks noChangeArrowheads="1"/>
          </p:cNvSpPr>
          <p:nvPr/>
        </p:nvSpPr>
        <p:spPr bwMode="auto">
          <a:xfrm>
            <a:off x="1790700" y="5029200"/>
            <a:ext cx="3733800" cy="457200"/>
          </a:xfrm>
          <a:prstGeom prst="rect">
            <a:avLst/>
          </a:prstGeom>
          <a:noFill/>
          <a:ln w="12700" algn="ctr">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 name="TextBox 1"/>
          <p:cNvSpPr txBox="1"/>
          <p:nvPr/>
        </p:nvSpPr>
        <p:spPr>
          <a:xfrm>
            <a:off x="6210300" y="3886200"/>
            <a:ext cx="4076700" cy="1785104"/>
          </a:xfrm>
          <a:prstGeom prst="rect">
            <a:avLst/>
          </a:prstGeom>
          <a:noFill/>
        </p:spPr>
        <p:txBody>
          <a:bodyPr wrap="square" rtlCol="0">
            <a:spAutoFit/>
          </a:bodyPr>
          <a:lstStyle/>
          <a:p>
            <a:r>
              <a:rPr lang="en-US" sz="2200" dirty="0">
                <a:solidFill>
                  <a:srgbClr val="FF0000"/>
                </a:solidFill>
                <a:latin typeface="+mn-lt"/>
              </a:rPr>
              <a:t>Rule emerging: </a:t>
            </a:r>
          </a:p>
          <a:p>
            <a:r>
              <a:rPr lang="en-US" sz="2200" dirty="0">
                <a:solidFill>
                  <a:srgbClr val="FF0000"/>
                </a:solidFill>
                <a:latin typeface="+mn-lt"/>
              </a:rPr>
              <a:t>Non-differential misclassification of dichotomous exposure tends to cause bias towards the null </a:t>
            </a:r>
          </a:p>
        </p:txBody>
      </p:sp>
      <p:sp>
        <p:nvSpPr>
          <p:cNvPr id="10" name="Oval 9"/>
          <p:cNvSpPr/>
          <p:nvPr/>
        </p:nvSpPr>
        <p:spPr bwMode="auto">
          <a:xfrm>
            <a:off x="10020300" y="76200"/>
            <a:ext cx="152400" cy="1524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299"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00" name="Line 4"/>
          <p:cNvSpPr>
            <a:spLocks noChangeShapeType="1"/>
          </p:cNvSpPr>
          <p:nvPr/>
        </p:nvSpPr>
        <p:spPr bwMode="auto">
          <a:xfrm>
            <a:off x="2914650" y="1981200"/>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01" name="Line 5"/>
          <p:cNvSpPr>
            <a:spLocks noChangeShapeType="1"/>
          </p:cNvSpPr>
          <p:nvPr/>
        </p:nvSpPr>
        <p:spPr bwMode="auto">
          <a:xfrm>
            <a:off x="1371600" y="2895600"/>
            <a:ext cx="308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02" name="Line 6"/>
          <p:cNvSpPr>
            <a:spLocks noChangeShapeType="1"/>
          </p:cNvSpPr>
          <p:nvPr/>
        </p:nvSpPr>
        <p:spPr bwMode="auto">
          <a:xfrm>
            <a:off x="6600825" y="44196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03" name="Line 7"/>
          <p:cNvSpPr>
            <a:spLocks noChangeShapeType="1"/>
          </p:cNvSpPr>
          <p:nvPr/>
        </p:nvSpPr>
        <p:spPr bwMode="auto">
          <a:xfrm>
            <a:off x="5400675" y="5105400"/>
            <a:ext cx="25717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04" name="Text Box 8"/>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dirty="0"/>
          </a:p>
        </p:txBody>
      </p:sp>
      <p:sp>
        <p:nvSpPr>
          <p:cNvPr id="311305" name="Text Box 9"/>
          <p:cNvSpPr txBox="1">
            <a:spLocks noChangeArrowheads="1"/>
          </p:cNvSpPr>
          <p:nvPr/>
        </p:nvSpPr>
        <p:spPr bwMode="auto">
          <a:xfrm>
            <a:off x="2314575" y="1219200"/>
            <a:ext cx="1444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Diseased</a:t>
            </a:r>
          </a:p>
        </p:txBody>
      </p:sp>
      <p:sp>
        <p:nvSpPr>
          <p:cNvPr id="311306" name="Text Box 10"/>
          <p:cNvSpPr txBox="1">
            <a:spLocks noChangeArrowheads="1"/>
          </p:cNvSpPr>
          <p:nvPr/>
        </p:nvSpPr>
        <p:spPr bwMode="auto">
          <a:xfrm>
            <a:off x="0" y="2667000"/>
            <a:ext cx="138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Exposed</a:t>
            </a:r>
          </a:p>
        </p:txBody>
      </p:sp>
      <p:sp>
        <p:nvSpPr>
          <p:cNvPr id="311307" name="Text Box 11"/>
          <p:cNvSpPr txBox="1">
            <a:spLocks noChangeArrowheads="1"/>
          </p:cNvSpPr>
          <p:nvPr/>
        </p:nvSpPr>
        <p:spPr bwMode="auto">
          <a:xfrm>
            <a:off x="1954213" y="1565275"/>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              -</a:t>
            </a:r>
          </a:p>
        </p:txBody>
      </p:sp>
      <p:sp>
        <p:nvSpPr>
          <p:cNvPr id="311308" name="Text Box 12"/>
          <p:cNvSpPr txBox="1">
            <a:spLocks noChangeArrowheads="1"/>
          </p:cNvSpPr>
          <p:nvPr/>
        </p:nvSpPr>
        <p:spPr bwMode="auto">
          <a:xfrm>
            <a:off x="925513" y="2098675"/>
            <a:ext cx="4000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a:t>+</a:t>
            </a:r>
          </a:p>
          <a:p>
            <a:pPr algn="l"/>
            <a:endParaRPr lang="en-US" altLang="en-US" dirty="0"/>
          </a:p>
          <a:p>
            <a:pPr algn="l"/>
            <a:endParaRPr lang="en-US" altLang="en-US" dirty="0"/>
          </a:p>
          <a:p>
            <a:pPr algn="l"/>
            <a:r>
              <a:rPr lang="en-US" altLang="en-US" dirty="0"/>
              <a:t>-</a:t>
            </a:r>
          </a:p>
        </p:txBody>
      </p:sp>
      <p:sp>
        <p:nvSpPr>
          <p:cNvPr id="311309" name="Line 13"/>
          <p:cNvSpPr>
            <a:spLocks noChangeShapeType="1"/>
          </p:cNvSpPr>
          <p:nvPr/>
        </p:nvSpPr>
        <p:spPr bwMode="auto">
          <a:xfrm flipV="1">
            <a:off x="7086600" y="48006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10" name="Text Box 14"/>
          <p:cNvSpPr txBox="1">
            <a:spLocks noChangeArrowheads="1"/>
          </p:cNvSpPr>
          <p:nvPr/>
        </p:nvSpPr>
        <p:spPr bwMode="auto">
          <a:xfrm>
            <a:off x="381000" y="4114800"/>
            <a:ext cx="2286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a:t>SOURCE</a:t>
            </a:r>
          </a:p>
          <a:p>
            <a:pPr algn="l"/>
            <a:r>
              <a:rPr lang="en-US" altLang="en-US" dirty="0"/>
              <a:t> POPULATION</a:t>
            </a:r>
          </a:p>
        </p:txBody>
      </p:sp>
      <p:sp>
        <p:nvSpPr>
          <p:cNvPr id="311311" name="Text Box 15"/>
          <p:cNvSpPr txBox="1">
            <a:spLocks noChangeArrowheads="1"/>
          </p:cNvSpPr>
          <p:nvPr/>
        </p:nvSpPr>
        <p:spPr bwMode="auto">
          <a:xfrm>
            <a:off x="5715000" y="6096000"/>
            <a:ext cx="248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STUDY SAMPLE</a:t>
            </a:r>
          </a:p>
        </p:txBody>
      </p:sp>
      <p:sp>
        <p:nvSpPr>
          <p:cNvPr id="311312" name="Text Box 16"/>
          <p:cNvSpPr txBox="1">
            <a:spLocks noChangeArrowheads="1"/>
          </p:cNvSpPr>
          <p:nvPr/>
        </p:nvSpPr>
        <p:spPr bwMode="auto">
          <a:xfrm>
            <a:off x="1143000" y="152400"/>
            <a:ext cx="80803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dirty="0">
                <a:latin typeface="Arial" charset="0"/>
              </a:rPr>
              <a:t>Non-Differential Misclassification of Exposure:</a:t>
            </a:r>
          </a:p>
          <a:p>
            <a:r>
              <a:rPr lang="en-US" altLang="en-US" sz="2800" b="1" dirty="0">
                <a:latin typeface="Arial" charset="0"/>
              </a:rPr>
              <a:t> Imperfect Specificity </a:t>
            </a:r>
            <a:r>
              <a:rPr lang="en-US" altLang="en-US" sz="2800" b="1" i="1" dirty="0">
                <a:latin typeface="Arial" charset="0"/>
              </a:rPr>
              <a:t>and</a:t>
            </a:r>
            <a:r>
              <a:rPr lang="en-US" altLang="en-US" sz="2800" b="1" dirty="0">
                <a:latin typeface="Arial" charset="0"/>
              </a:rPr>
              <a:t> Sensitivity</a:t>
            </a:r>
          </a:p>
        </p:txBody>
      </p:sp>
      <p:sp>
        <p:nvSpPr>
          <p:cNvPr id="311313" name="Line 17"/>
          <p:cNvSpPr>
            <a:spLocks noChangeShapeType="1"/>
          </p:cNvSpPr>
          <p:nvPr/>
        </p:nvSpPr>
        <p:spPr bwMode="auto">
          <a:xfrm flipV="1">
            <a:off x="5791200" y="48006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15" name="Line 19"/>
          <p:cNvSpPr>
            <a:spLocks noChangeShapeType="1"/>
          </p:cNvSpPr>
          <p:nvPr/>
        </p:nvSpPr>
        <p:spPr bwMode="auto">
          <a:xfrm>
            <a:off x="7543800" y="48768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16" name="Line 20"/>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17" name="Text Box 21"/>
          <p:cNvSpPr txBox="1">
            <a:spLocks noChangeArrowheads="1"/>
          </p:cNvSpPr>
          <p:nvPr/>
        </p:nvSpPr>
        <p:spPr bwMode="auto">
          <a:xfrm>
            <a:off x="7010400" y="1752600"/>
            <a:ext cx="24003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dirty="0"/>
              <a:t>Problems with </a:t>
            </a:r>
            <a:r>
              <a:rPr lang="en-US" altLang="en-US" b="1" dirty="0"/>
              <a:t>sensitivity</a:t>
            </a:r>
            <a:r>
              <a:rPr lang="en-US" altLang="en-US" dirty="0"/>
              <a:t> — unrelated to disease status</a:t>
            </a:r>
          </a:p>
        </p:txBody>
      </p:sp>
      <p:sp>
        <p:nvSpPr>
          <p:cNvPr id="311318" name="Text Box 22"/>
          <p:cNvSpPr txBox="1">
            <a:spLocks noChangeArrowheads="1"/>
          </p:cNvSpPr>
          <p:nvPr/>
        </p:nvSpPr>
        <p:spPr bwMode="auto">
          <a:xfrm>
            <a:off x="1181100" y="5334000"/>
            <a:ext cx="3276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t>Problems with </a:t>
            </a:r>
            <a:r>
              <a:rPr lang="en-US" altLang="en-US" b="1" dirty="0"/>
              <a:t>specificity</a:t>
            </a:r>
            <a:r>
              <a:rPr lang="en-US" altLang="en-US" dirty="0"/>
              <a:t> — unrelated to disease status</a:t>
            </a:r>
          </a:p>
        </p:txBody>
      </p:sp>
      <p:sp>
        <p:nvSpPr>
          <p:cNvPr id="311319" name="Line 23"/>
          <p:cNvSpPr>
            <a:spLocks noChangeShapeType="1"/>
          </p:cNvSpPr>
          <p:nvPr/>
        </p:nvSpPr>
        <p:spPr bwMode="auto">
          <a:xfrm flipV="1">
            <a:off x="4495800" y="5562600"/>
            <a:ext cx="12192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20" name="Line 24"/>
          <p:cNvSpPr>
            <a:spLocks noChangeShapeType="1"/>
          </p:cNvSpPr>
          <p:nvPr/>
        </p:nvSpPr>
        <p:spPr bwMode="auto">
          <a:xfrm flipV="1">
            <a:off x="4495800" y="5562600"/>
            <a:ext cx="25146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21" name="Line 25"/>
          <p:cNvSpPr>
            <a:spLocks noChangeShapeType="1"/>
          </p:cNvSpPr>
          <p:nvPr/>
        </p:nvSpPr>
        <p:spPr bwMode="auto">
          <a:xfrm flipH="1">
            <a:off x="6172200" y="3352800"/>
            <a:ext cx="1143000" cy="1447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22" name="Line 26"/>
          <p:cNvSpPr>
            <a:spLocks noChangeShapeType="1"/>
          </p:cNvSpPr>
          <p:nvPr/>
        </p:nvSpPr>
        <p:spPr bwMode="auto">
          <a:xfrm>
            <a:off x="7391400" y="3429000"/>
            <a:ext cx="152400" cy="1295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23" name="Line 27"/>
          <p:cNvSpPr>
            <a:spLocks noChangeShapeType="1"/>
          </p:cNvSpPr>
          <p:nvPr/>
        </p:nvSpPr>
        <p:spPr bwMode="auto">
          <a:xfrm>
            <a:off x="6248400" y="48768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304800"/>
            <a:ext cx="8743950" cy="533400"/>
          </a:xfrm>
        </p:spPr>
        <p:txBody>
          <a:bodyPr/>
          <a:lstStyle/>
          <a:p>
            <a:r>
              <a:rPr lang="en-US" altLang="en-US" sz="2800" dirty="0">
                <a:solidFill>
                  <a:schemeClr val="tx1"/>
                </a:solidFill>
                <a:cs typeface="Times New Roman" pitchFamily="18" charset="0"/>
              </a:rPr>
              <a:t>Bias in Clinical/Epidemiologic Research:  </a:t>
            </a:r>
            <a:br>
              <a:rPr lang="en-US" altLang="en-US" sz="2800" dirty="0">
                <a:solidFill>
                  <a:schemeClr val="tx1"/>
                </a:solidFill>
                <a:cs typeface="Times New Roman" pitchFamily="18" charset="0"/>
              </a:rPr>
            </a:br>
            <a:r>
              <a:rPr lang="en-US" altLang="en-US" sz="2800" dirty="0">
                <a:solidFill>
                  <a:schemeClr val="tx1"/>
                </a:solidFill>
                <a:cs typeface="Times New Roman" pitchFamily="18" charset="0"/>
              </a:rPr>
              <a:t>Measurement Bias</a:t>
            </a:r>
            <a:r>
              <a:rPr lang="en-US" altLang="en-US" dirty="0">
                <a:solidFill>
                  <a:schemeClr val="tx1"/>
                </a:solidFill>
                <a:cs typeface="Times New Roman" pitchFamily="18" charset="0"/>
              </a:rPr>
              <a:t> </a:t>
            </a:r>
          </a:p>
        </p:txBody>
      </p:sp>
      <p:sp>
        <p:nvSpPr>
          <p:cNvPr id="8195" name="Rectangle 3"/>
          <p:cNvSpPr>
            <a:spLocks noGrp="1" noChangeArrowheads="1"/>
          </p:cNvSpPr>
          <p:nvPr>
            <p:ph type="body" idx="1"/>
          </p:nvPr>
        </p:nvSpPr>
        <p:spPr>
          <a:xfrm>
            <a:off x="190500" y="1143000"/>
            <a:ext cx="9906000" cy="5334000"/>
          </a:xfrm>
        </p:spPr>
        <p:txBody>
          <a:bodyPr/>
          <a:lstStyle/>
          <a:p>
            <a:pPr>
              <a:lnSpc>
                <a:spcPct val="120000"/>
              </a:lnSpc>
            </a:pPr>
            <a:r>
              <a:rPr lang="en-US" altLang="en-US" sz="2400" b="1" dirty="0"/>
              <a:t>Refined description of measurement error types (nomenclature)</a:t>
            </a:r>
          </a:p>
          <a:p>
            <a:pPr>
              <a:lnSpc>
                <a:spcPct val="120000"/>
              </a:lnSpc>
            </a:pPr>
            <a:endParaRPr lang="en-US" altLang="en-US" sz="500" b="1" dirty="0"/>
          </a:p>
          <a:p>
            <a:pPr>
              <a:lnSpc>
                <a:spcPct val="120000"/>
              </a:lnSpc>
            </a:pPr>
            <a:r>
              <a:rPr lang="en-US" altLang="en-US" sz="2400" b="1" dirty="0"/>
              <a:t>Bias from misclassification of dichotomous variables </a:t>
            </a:r>
          </a:p>
          <a:p>
            <a:pPr lvl="1">
              <a:lnSpc>
                <a:spcPct val="120000"/>
              </a:lnSpc>
            </a:pPr>
            <a:r>
              <a:rPr lang="en-US" altLang="en-US" sz="2000" b="1" dirty="0"/>
              <a:t>In descriptive studies</a:t>
            </a:r>
          </a:p>
          <a:p>
            <a:pPr lvl="1">
              <a:lnSpc>
                <a:spcPct val="120000"/>
              </a:lnSpc>
            </a:pPr>
            <a:r>
              <a:rPr lang="en-US" altLang="en-US" sz="2000" b="1" dirty="0"/>
              <a:t>In analytic studies	</a:t>
            </a:r>
          </a:p>
          <a:p>
            <a:pPr lvl="2">
              <a:lnSpc>
                <a:spcPct val="150000"/>
              </a:lnSpc>
            </a:pPr>
            <a:r>
              <a:rPr lang="en-US" altLang="en-US" sz="1800" b="1" dirty="0"/>
              <a:t>Misclassification of dichotomous exposure &amp; outcome variables</a:t>
            </a:r>
            <a:endParaRPr lang="en-US" altLang="en-US" sz="1800" dirty="0"/>
          </a:p>
          <a:p>
            <a:pPr lvl="3"/>
            <a:r>
              <a:rPr lang="en-US" altLang="en-US" sz="1800" dirty="0"/>
              <a:t>non-differential vs. differential misclassification (“differentiality”)</a:t>
            </a:r>
          </a:p>
          <a:p>
            <a:pPr lvl="3"/>
            <a:r>
              <a:rPr lang="en-US" altLang="en-US" sz="1800" dirty="0"/>
              <a:t>independent vs. dependent misclassification  (“dependence”)</a:t>
            </a:r>
          </a:p>
          <a:p>
            <a:pPr lvl="3"/>
            <a:endParaRPr lang="en-US" altLang="en-US" sz="500" dirty="0"/>
          </a:p>
          <a:p>
            <a:pPr>
              <a:lnSpc>
                <a:spcPct val="150000"/>
              </a:lnSpc>
            </a:pPr>
            <a:r>
              <a:rPr lang="en-US" altLang="en-US" sz="2400" b="1" dirty="0"/>
              <a:t>Bias from mismeasurement of interval scale variables</a:t>
            </a:r>
          </a:p>
          <a:p>
            <a:pPr>
              <a:lnSpc>
                <a:spcPct val="150000"/>
              </a:lnSpc>
            </a:pPr>
            <a:endParaRPr lang="en-US" altLang="en-US" sz="500" dirty="0"/>
          </a:p>
          <a:p>
            <a:r>
              <a:rPr lang="en-US" altLang="en-US" sz="2400" b="1" dirty="0"/>
              <a:t>Advanced topics (brief mention only)</a:t>
            </a:r>
            <a:endParaRPr lang="en-US" altLang="en-US" sz="2400" dirty="0"/>
          </a:p>
          <a:p>
            <a:pPr lvl="1"/>
            <a:r>
              <a:rPr lang="en-US" altLang="en-US" sz="2000" b="1" dirty="0"/>
              <a:t>Misclassification of multi-level categorical variables</a:t>
            </a:r>
          </a:p>
          <a:p>
            <a:pPr lvl="1"/>
            <a:r>
              <a:rPr lang="en-US" altLang="en-US" sz="2000" b="1" dirty="0"/>
              <a:t>Misclassification of confounding variables</a:t>
            </a:r>
          </a:p>
          <a:p>
            <a:pPr lvl="1"/>
            <a:r>
              <a:rPr lang="en-US" altLang="en-US" sz="2000" b="1" dirty="0"/>
              <a:t>Back-calculating to the truth (“quantitative bias analysis”)</a:t>
            </a:r>
          </a:p>
          <a:p>
            <a:pPr lvl="2">
              <a:lnSpc>
                <a:spcPct val="90000"/>
              </a:lnSpc>
            </a:pPr>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1" name="Text Box 3"/>
          <p:cNvSpPr txBox="1">
            <a:spLocks noChangeArrowheads="1"/>
          </p:cNvSpPr>
          <p:nvPr/>
        </p:nvSpPr>
        <p:spPr bwMode="auto">
          <a:xfrm>
            <a:off x="190500" y="4267200"/>
            <a:ext cx="4610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latin typeface="Arial" charset="0"/>
              </a:rPr>
              <a:t>Assuming no sampling error, what will the observed OR be?</a:t>
            </a:r>
            <a:r>
              <a:rPr lang="en-US" altLang="en-US" dirty="0">
                <a:latin typeface="Arial" charset="0"/>
              </a:rPr>
              <a:t> </a:t>
            </a:r>
          </a:p>
          <a:p>
            <a:endParaRPr lang="en-US" altLang="en-US" dirty="0">
              <a:latin typeface="Arial" charset="0"/>
            </a:endParaRPr>
          </a:p>
          <a:p>
            <a:endParaRPr lang="en-US" altLang="en-US" dirty="0">
              <a:latin typeface="Arial" charset="0"/>
            </a:endParaRPr>
          </a:p>
        </p:txBody>
      </p:sp>
      <p:sp>
        <p:nvSpPr>
          <p:cNvPr id="534532"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3.1  - A</a:t>
            </a:r>
          </a:p>
        </p:txBody>
      </p:sp>
      <p:sp>
        <p:nvSpPr>
          <p:cNvPr id="534533" name="Text Box 9"/>
          <p:cNvSpPr txBox="1">
            <a:spLocks noChangeArrowheads="1"/>
          </p:cNvSpPr>
          <p:nvPr/>
        </p:nvSpPr>
        <p:spPr bwMode="auto">
          <a:xfrm rot="-2695870">
            <a:off x="4054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2.4   - C</a:t>
            </a:r>
          </a:p>
        </p:txBody>
      </p:sp>
      <p:sp>
        <p:nvSpPr>
          <p:cNvPr id="534534" name="Text Box 10"/>
          <p:cNvSpPr txBox="1">
            <a:spLocks noChangeArrowheads="1"/>
          </p:cNvSpPr>
          <p:nvPr/>
        </p:nvSpPr>
        <p:spPr bwMode="auto">
          <a:xfrm rot="-2695870">
            <a:off x="30638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5.2   - B</a:t>
            </a:r>
            <a:endParaRPr lang="en-US" altLang="en-US" sz="1800" b="1" dirty="0">
              <a:latin typeface="Arial" charset="0"/>
            </a:endParaRPr>
          </a:p>
        </p:txBody>
      </p:sp>
      <p:sp>
        <p:nvSpPr>
          <p:cNvPr id="534535" name="Text Box 7"/>
          <p:cNvSpPr txBox="1">
            <a:spLocks noChangeArrowheads="1"/>
          </p:cNvSpPr>
          <p:nvPr/>
        </p:nvSpPr>
        <p:spPr bwMode="auto">
          <a:xfrm rot="-2695870">
            <a:off x="50450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1.6   - D</a:t>
            </a:r>
          </a:p>
        </p:txBody>
      </p:sp>
      <p:sp>
        <p:nvSpPr>
          <p:cNvPr id="534537" name="Text Box 3"/>
          <p:cNvSpPr txBox="1">
            <a:spLocks noChangeArrowheads="1"/>
          </p:cNvSpPr>
          <p:nvPr/>
        </p:nvSpPr>
        <p:spPr bwMode="auto">
          <a:xfrm>
            <a:off x="190500" y="1317625"/>
            <a:ext cx="46101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Arial" charset="0"/>
            </a:endParaRPr>
          </a:p>
          <a:p>
            <a:endParaRPr lang="en-US" altLang="en-US" dirty="0">
              <a:latin typeface="Arial" charset="0"/>
            </a:endParaRPr>
          </a:p>
          <a:p>
            <a:endParaRPr lang="en-US" altLang="en-US" dirty="0">
              <a:latin typeface="Arial" charset="0"/>
            </a:endParaRPr>
          </a:p>
        </p:txBody>
      </p:sp>
      <p:sp>
        <p:nvSpPr>
          <p:cNvPr id="534538" name="Text Box 10"/>
          <p:cNvSpPr txBox="1">
            <a:spLocks noChangeArrowheads="1"/>
          </p:cNvSpPr>
          <p:nvPr/>
        </p:nvSpPr>
        <p:spPr bwMode="auto">
          <a:xfrm>
            <a:off x="190500" y="457200"/>
            <a:ext cx="1028700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b="1" dirty="0">
                <a:latin typeface="Arial" charset="0"/>
              </a:rPr>
              <a:t>Exposure     Cases   Controls</a:t>
            </a:r>
            <a:endParaRPr lang="en-US" altLang="en-US" dirty="0">
              <a:latin typeface="Arial" charset="0"/>
            </a:endParaRPr>
          </a:p>
          <a:p>
            <a:pPr algn="l"/>
            <a:r>
              <a:rPr lang="en-US" altLang="en-US" b="1" dirty="0">
                <a:latin typeface="Arial" charset="0"/>
              </a:rPr>
              <a:t>	Yes	   50	       20</a:t>
            </a:r>
          </a:p>
          <a:p>
            <a:pPr algn="l"/>
            <a:r>
              <a:rPr lang="en-US" altLang="en-US" b="1" dirty="0">
                <a:latin typeface="Arial" charset="0"/>
              </a:rPr>
              <a:t>	No	   50	       80</a:t>
            </a:r>
          </a:p>
          <a:p>
            <a:pPr algn="l"/>
            <a:endParaRPr lang="en-US" altLang="en-US" sz="1600" dirty="0">
              <a:latin typeface="Arial" charset="0"/>
            </a:endParaRPr>
          </a:p>
          <a:p>
            <a:pPr algn="l"/>
            <a:r>
              <a:rPr lang="en-US" altLang="en-US" b="1" dirty="0">
                <a:latin typeface="Arial" charset="0"/>
              </a:rPr>
              <a:t>True OR = (50/50) / (20/80) = 4.0 </a:t>
            </a:r>
          </a:p>
          <a:p>
            <a:pPr algn="l"/>
            <a:endParaRPr lang="en-US" altLang="en-US" sz="1000" b="1" dirty="0">
              <a:latin typeface="Arial" charset="0"/>
            </a:endParaRPr>
          </a:p>
          <a:p>
            <a:pPr algn="l"/>
            <a:r>
              <a:rPr lang="en-US" altLang="en-US" dirty="0">
                <a:latin typeface="Arial" charset="0"/>
              </a:rPr>
              <a:t>But, now assume non-differential exposure misclassification problems</a:t>
            </a:r>
          </a:p>
          <a:p>
            <a:pPr algn="l"/>
            <a:r>
              <a:rPr lang="en-US" altLang="en-US" dirty="0">
                <a:latin typeface="Arial" charset="0"/>
              </a:rPr>
              <a:t>with </a:t>
            </a:r>
            <a:r>
              <a:rPr lang="en-US" altLang="en-US" b="1" u="sng" dirty="0">
                <a:latin typeface="Arial" charset="0"/>
              </a:rPr>
              <a:t>both</a:t>
            </a:r>
            <a:r>
              <a:rPr lang="en-US" altLang="en-US" dirty="0">
                <a:latin typeface="Arial" charset="0"/>
              </a:rPr>
              <a:t> sensitivity and specificity	</a:t>
            </a:r>
          </a:p>
          <a:p>
            <a:pPr algn="l"/>
            <a:endParaRPr lang="en-US" altLang="en-US" sz="1000" dirty="0">
              <a:latin typeface="Arial" charset="0"/>
            </a:endParaRPr>
          </a:p>
          <a:p>
            <a:pPr algn="l"/>
            <a:r>
              <a:rPr lang="en-US" altLang="en-US" dirty="0">
                <a:latin typeface="Arial" charset="0"/>
              </a:rPr>
              <a:t>Sensitivity = 70%</a:t>
            </a:r>
          </a:p>
          <a:p>
            <a:pPr algn="l"/>
            <a:r>
              <a:rPr lang="en-US" altLang="en-US" dirty="0">
                <a:latin typeface="Arial" charset="0"/>
              </a:rPr>
              <a:t>Specificity = 70%</a:t>
            </a:r>
            <a:r>
              <a:rPr lang="en-US" altLang="en-US" sz="1600" dirty="0">
                <a:latin typeface="Arial" charset="0"/>
              </a:rPr>
              <a:t>	</a:t>
            </a:r>
            <a:endParaRPr lang="en-US" altLang="en-US" dirty="0">
              <a:latin typeface="Arial" charset="0"/>
            </a:endParaRPr>
          </a:p>
          <a:p>
            <a:pPr algn="l"/>
            <a:r>
              <a:rPr lang="en-US" altLang="en-US" sz="1000" b="1" i="1" dirty="0">
                <a:latin typeface="Arial" charset="0"/>
                <a:sym typeface="Symbol" pitchFamily="18" charset="2"/>
              </a:rPr>
              <a:t>	</a:t>
            </a:r>
          </a:p>
          <a:p>
            <a:pPr algn="l"/>
            <a:r>
              <a:rPr lang="en-US" altLang="en-US" sz="1800" b="1" dirty="0">
                <a:latin typeface="Arial" charset="0"/>
              </a:rPr>
              <a:t>	</a:t>
            </a:r>
            <a:endParaRPr lang="en-US" altLang="en-US" sz="2000" i="1" dirty="0">
              <a:latin typeface="Arial" charset="0"/>
              <a:sym typeface="Symbol" pitchFamily="18" charset="2"/>
            </a:endParaRPr>
          </a:p>
        </p:txBody>
      </p:sp>
      <p:sp>
        <p:nvSpPr>
          <p:cNvPr id="534539" name="Text Box 7"/>
          <p:cNvSpPr txBox="1">
            <a:spLocks noChangeArrowheads="1"/>
          </p:cNvSpPr>
          <p:nvPr/>
        </p:nvSpPr>
        <p:spPr bwMode="auto">
          <a:xfrm rot="-2695870">
            <a:off x="5924550" y="5638800"/>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4.0   - 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Text Box 3"/>
          <p:cNvSpPr txBox="1">
            <a:spLocks noChangeArrowheads="1"/>
          </p:cNvSpPr>
          <p:nvPr/>
        </p:nvSpPr>
        <p:spPr bwMode="auto">
          <a:xfrm>
            <a:off x="190500" y="4267200"/>
            <a:ext cx="4610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latin typeface="Arial" charset="0"/>
              </a:rPr>
              <a:t>Assuming no sampling error, what will the observed OR be?</a:t>
            </a:r>
            <a:r>
              <a:rPr lang="en-US" altLang="en-US" dirty="0">
                <a:latin typeface="Arial" charset="0"/>
              </a:rPr>
              <a:t> </a:t>
            </a:r>
          </a:p>
          <a:p>
            <a:endParaRPr lang="en-US" altLang="en-US" dirty="0">
              <a:latin typeface="Arial" charset="0"/>
            </a:endParaRPr>
          </a:p>
          <a:p>
            <a:endParaRPr lang="en-US" altLang="en-US" dirty="0">
              <a:latin typeface="Arial" charset="0"/>
            </a:endParaRPr>
          </a:p>
        </p:txBody>
      </p:sp>
      <p:sp>
        <p:nvSpPr>
          <p:cNvPr id="536579"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3.1  - A</a:t>
            </a:r>
          </a:p>
        </p:txBody>
      </p:sp>
      <p:sp>
        <p:nvSpPr>
          <p:cNvPr id="536580" name="Text Box 9"/>
          <p:cNvSpPr txBox="1">
            <a:spLocks noChangeArrowheads="1"/>
          </p:cNvSpPr>
          <p:nvPr/>
        </p:nvSpPr>
        <p:spPr bwMode="auto">
          <a:xfrm rot="-2695870">
            <a:off x="4054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2.4   - C</a:t>
            </a:r>
          </a:p>
        </p:txBody>
      </p:sp>
      <p:sp>
        <p:nvSpPr>
          <p:cNvPr id="536581" name="Text Box 10"/>
          <p:cNvSpPr txBox="1">
            <a:spLocks noChangeArrowheads="1"/>
          </p:cNvSpPr>
          <p:nvPr/>
        </p:nvSpPr>
        <p:spPr bwMode="auto">
          <a:xfrm rot="-2695870">
            <a:off x="30638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5.2   - B</a:t>
            </a:r>
            <a:endParaRPr lang="en-US" altLang="en-US" sz="1800" b="1" dirty="0">
              <a:latin typeface="Arial" charset="0"/>
            </a:endParaRPr>
          </a:p>
        </p:txBody>
      </p:sp>
      <p:sp>
        <p:nvSpPr>
          <p:cNvPr id="536582" name="Text Box 7"/>
          <p:cNvSpPr txBox="1">
            <a:spLocks noChangeArrowheads="1"/>
          </p:cNvSpPr>
          <p:nvPr/>
        </p:nvSpPr>
        <p:spPr bwMode="auto">
          <a:xfrm rot="-2695870">
            <a:off x="7480300" y="4587875"/>
            <a:ext cx="1939925" cy="395288"/>
          </a:xfrm>
          <a:prstGeom prst="rect">
            <a:avLst/>
          </a:prstGeom>
          <a:noFill/>
          <a:ln w="28575"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1.6   - D</a:t>
            </a:r>
          </a:p>
        </p:txBody>
      </p:sp>
      <p:sp>
        <p:nvSpPr>
          <p:cNvPr id="536583" name="Text Box 3"/>
          <p:cNvSpPr txBox="1">
            <a:spLocks noChangeArrowheads="1"/>
          </p:cNvSpPr>
          <p:nvPr/>
        </p:nvSpPr>
        <p:spPr bwMode="auto">
          <a:xfrm>
            <a:off x="190500" y="1317625"/>
            <a:ext cx="46101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Arial" charset="0"/>
            </a:endParaRPr>
          </a:p>
          <a:p>
            <a:endParaRPr lang="en-US" altLang="en-US" dirty="0">
              <a:latin typeface="Arial" charset="0"/>
            </a:endParaRPr>
          </a:p>
          <a:p>
            <a:endParaRPr lang="en-US" altLang="en-US" dirty="0">
              <a:latin typeface="Arial" charset="0"/>
            </a:endParaRPr>
          </a:p>
        </p:txBody>
      </p:sp>
      <p:sp>
        <p:nvSpPr>
          <p:cNvPr id="536584" name="Text Box 8"/>
          <p:cNvSpPr txBox="1">
            <a:spLocks noChangeArrowheads="1"/>
          </p:cNvSpPr>
          <p:nvPr/>
        </p:nvSpPr>
        <p:spPr bwMode="auto">
          <a:xfrm>
            <a:off x="190500" y="457200"/>
            <a:ext cx="1028700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b="1" dirty="0">
                <a:latin typeface="Arial" charset="0"/>
              </a:rPr>
              <a:t>Exposure     Cases   Controls</a:t>
            </a:r>
            <a:endParaRPr lang="en-US" altLang="en-US" dirty="0">
              <a:latin typeface="Arial" charset="0"/>
            </a:endParaRPr>
          </a:p>
          <a:p>
            <a:pPr algn="l"/>
            <a:r>
              <a:rPr lang="en-US" altLang="en-US" b="1" dirty="0">
                <a:latin typeface="Arial" charset="0"/>
              </a:rPr>
              <a:t>	Yes	   50	        20</a:t>
            </a:r>
          </a:p>
          <a:p>
            <a:pPr algn="l"/>
            <a:r>
              <a:rPr lang="en-US" altLang="en-US" b="1" dirty="0">
                <a:latin typeface="Arial" charset="0"/>
              </a:rPr>
              <a:t>	No	   50	        80</a:t>
            </a:r>
          </a:p>
          <a:p>
            <a:pPr algn="l"/>
            <a:endParaRPr lang="en-US" altLang="en-US" sz="1600" dirty="0">
              <a:latin typeface="Arial" charset="0"/>
            </a:endParaRPr>
          </a:p>
          <a:p>
            <a:pPr algn="l"/>
            <a:r>
              <a:rPr lang="en-US" altLang="en-US" b="1" dirty="0">
                <a:latin typeface="Arial" charset="0"/>
              </a:rPr>
              <a:t>True OR = (50/50) / (20/80) = 4.0 </a:t>
            </a:r>
          </a:p>
          <a:p>
            <a:pPr algn="l"/>
            <a:endParaRPr lang="en-US" altLang="en-US" sz="1000" b="1" dirty="0">
              <a:latin typeface="Arial" charset="0"/>
            </a:endParaRPr>
          </a:p>
          <a:p>
            <a:pPr algn="l"/>
            <a:r>
              <a:rPr lang="en-US" altLang="en-US" dirty="0">
                <a:latin typeface="Arial" charset="0"/>
              </a:rPr>
              <a:t>But, now assume non-differential exposure misclassification problems</a:t>
            </a:r>
          </a:p>
          <a:p>
            <a:pPr algn="l"/>
            <a:r>
              <a:rPr lang="en-US" altLang="en-US" dirty="0">
                <a:latin typeface="Arial" charset="0"/>
              </a:rPr>
              <a:t>with both sensitivity and specificity	</a:t>
            </a:r>
          </a:p>
          <a:p>
            <a:pPr algn="l"/>
            <a:endParaRPr lang="en-US" altLang="en-US" sz="1000" dirty="0">
              <a:latin typeface="Arial" charset="0"/>
            </a:endParaRPr>
          </a:p>
          <a:p>
            <a:pPr algn="l"/>
            <a:r>
              <a:rPr lang="en-US" altLang="en-US" dirty="0">
                <a:latin typeface="Arial" charset="0"/>
              </a:rPr>
              <a:t>Sensitivity = 70%</a:t>
            </a:r>
          </a:p>
          <a:p>
            <a:pPr algn="l"/>
            <a:r>
              <a:rPr lang="en-US" altLang="en-US" dirty="0">
                <a:latin typeface="Arial" charset="0"/>
              </a:rPr>
              <a:t>Specificity = 70%</a:t>
            </a:r>
            <a:r>
              <a:rPr lang="en-US" altLang="en-US" sz="1600" dirty="0">
                <a:latin typeface="Arial" charset="0"/>
              </a:rPr>
              <a:t>	</a:t>
            </a:r>
            <a:endParaRPr lang="en-US" altLang="en-US" dirty="0">
              <a:latin typeface="Arial" charset="0"/>
            </a:endParaRPr>
          </a:p>
          <a:p>
            <a:pPr algn="l"/>
            <a:r>
              <a:rPr lang="en-US" altLang="en-US" sz="1000" b="1" i="1" dirty="0">
                <a:latin typeface="Arial" charset="0"/>
                <a:sym typeface="Symbol" pitchFamily="18" charset="2"/>
              </a:rPr>
              <a:t>	</a:t>
            </a:r>
          </a:p>
          <a:p>
            <a:pPr algn="l"/>
            <a:r>
              <a:rPr lang="en-US" altLang="en-US" sz="1800" b="1" dirty="0">
                <a:latin typeface="Arial" charset="0"/>
              </a:rPr>
              <a:t>	</a:t>
            </a:r>
            <a:endParaRPr lang="en-US" altLang="en-US" sz="2000" i="1" dirty="0">
              <a:latin typeface="Arial" charset="0"/>
              <a:sym typeface="Symbol" pitchFamily="18" charset="2"/>
            </a:endParaRPr>
          </a:p>
        </p:txBody>
      </p:sp>
      <p:sp>
        <p:nvSpPr>
          <p:cNvPr id="536585" name="Text Box 7"/>
          <p:cNvSpPr txBox="1">
            <a:spLocks noChangeArrowheads="1"/>
          </p:cNvSpPr>
          <p:nvPr/>
        </p:nvSpPr>
        <p:spPr bwMode="auto">
          <a:xfrm rot="-2695870">
            <a:off x="5924550" y="5638800"/>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4.0  - 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3" name="Text Box 3"/>
          <p:cNvSpPr txBox="1">
            <a:spLocks noChangeArrowheads="1"/>
          </p:cNvSpPr>
          <p:nvPr/>
        </p:nvSpPr>
        <p:spPr bwMode="auto">
          <a:xfrm>
            <a:off x="342900" y="1068388"/>
            <a:ext cx="10287000" cy="584775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dirty="0">
                <a:latin typeface="Arial" charset="0"/>
              </a:rPr>
              <a:t>		</a:t>
            </a:r>
            <a:r>
              <a:rPr lang="en-US" altLang="en-US" sz="2000" b="1" dirty="0">
                <a:latin typeface="Arial" charset="0"/>
              </a:rPr>
              <a:t>Exposure     Cases   Controls</a:t>
            </a:r>
            <a:endParaRPr lang="en-US" altLang="en-US" sz="1800" dirty="0">
              <a:latin typeface="Arial" charset="0"/>
            </a:endParaRPr>
          </a:p>
          <a:p>
            <a:pPr algn="l"/>
            <a:r>
              <a:rPr lang="en-US" altLang="en-US" sz="1800" dirty="0">
                <a:latin typeface="Arial" charset="0"/>
              </a:rPr>
              <a:t>			</a:t>
            </a:r>
            <a:r>
              <a:rPr lang="en-US" altLang="en-US" sz="2000" b="1" dirty="0">
                <a:latin typeface="Arial" charset="0"/>
              </a:rPr>
              <a:t>Yes	50	20</a:t>
            </a:r>
          </a:p>
          <a:p>
            <a:pPr algn="l"/>
            <a:r>
              <a:rPr lang="en-US" altLang="en-US" sz="2000" b="1" dirty="0">
                <a:latin typeface="Arial" charset="0"/>
              </a:rPr>
              <a:t>			No	50	80</a:t>
            </a:r>
            <a:r>
              <a:rPr lang="en-US" altLang="en-US" sz="2000" dirty="0">
                <a:latin typeface="Arial" charset="0"/>
              </a:rPr>
              <a:t>              </a:t>
            </a:r>
            <a:r>
              <a:rPr lang="en-US" altLang="en-US" sz="2000" b="1" dirty="0">
                <a:latin typeface="Arial" charset="0"/>
              </a:rPr>
              <a:t>True OR = (50/50) / (20/80) = 4.0 </a:t>
            </a:r>
          </a:p>
          <a:p>
            <a:pPr algn="l"/>
            <a:r>
              <a:rPr lang="en-US" altLang="en-US" sz="1600" dirty="0">
                <a:latin typeface="Arial" charset="0"/>
              </a:rPr>
              <a:t>		</a:t>
            </a:r>
            <a:endParaRPr lang="en-US" altLang="en-US" dirty="0">
              <a:latin typeface="Arial" charset="0"/>
            </a:endParaRPr>
          </a:p>
          <a:p>
            <a:pPr algn="l"/>
            <a:r>
              <a:rPr lang="en-US" altLang="en-US" b="1" dirty="0">
                <a:latin typeface="Arial" charset="0"/>
              </a:rPr>
              <a:t>True 		       </a:t>
            </a:r>
            <a:r>
              <a:rPr lang="en-US" altLang="en-US" sz="2200" b="1" u="sng" dirty="0">
                <a:latin typeface="Arial" charset="0"/>
              </a:rPr>
              <a:t>Cases	</a:t>
            </a:r>
            <a:r>
              <a:rPr lang="en-US" altLang="en-US" sz="2200" b="1" dirty="0">
                <a:latin typeface="Arial" charset="0"/>
              </a:rPr>
              <a:t>	     	 </a:t>
            </a:r>
            <a:r>
              <a:rPr lang="en-US" altLang="en-US" sz="2200" b="1" u="sng" dirty="0">
                <a:latin typeface="Arial" charset="0"/>
              </a:rPr>
              <a:t>Controls</a:t>
            </a:r>
            <a:r>
              <a:rPr lang="en-US" altLang="en-US" sz="2200" b="1" dirty="0">
                <a:latin typeface="Arial" charset="0"/>
              </a:rPr>
              <a:t>              </a:t>
            </a:r>
          </a:p>
          <a:p>
            <a:pPr algn="l"/>
            <a:r>
              <a:rPr lang="en-US" altLang="en-US" sz="2200" b="1" u="sng" dirty="0">
                <a:latin typeface="Arial" charset="0"/>
              </a:rPr>
              <a:t>Distribution</a:t>
            </a:r>
            <a:r>
              <a:rPr lang="en-US" altLang="en-US" sz="2200" b="1" dirty="0">
                <a:latin typeface="Arial" charset="0"/>
              </a:rPr>
              <a:t>          </a:t>
            </a:r>
            <a:r>
              <a:rPr lang="en-US" altLang="en-US" sz="2200" b="1" u="sng" dirty="0">
                <a:latin typeface="Arial" charset="0"/>
              </a:rPr>
              <a:t>exp      unexp</a:t>
            </a:r>
            <a:r>
              <a:rPr lang="en-US" altLang="en-US" sz="2200" b="1" dirty="0">
                <a:latin typeface="Arial" charset="0"/>
              </a:rPr>
              <a:t>         	</a:t>
            </a:r>
            <a:r>
              <a:rPr lang="en-US" altLang="en-US" sz="2200" b="1" u="sng" dirty="0">
                <a:latin typeface="Arial" charset="0"/>
              </a:rPr>
              <a:t>exp     unexp </a:t>
            </a:r>
            <a:r>
              <a:rPr lang="en-US" altLang="en-US" sz="2200" b="1" dirty="0">
                <a:latin typeface="Arial" charset="0"/>
              </a:rPr>
              <a:t>      </a:t>
            </a:r>
          </a:p>
          <a:p>
            <a:pPr algn="l"/>
            <a:r>
              <a:rPr lang="en-US" altLang="en-US" sz="2200" b="1" dirty="0">
                <a:latin typeface="Arial" charset="0"/>
              </a:rPr>
              <a:t>(gold standard)       50         50            	  20         80            </a:t>
            </a:r>
            <a:endParaRPr lang="en-US" altLang="en-US" sz="2200" b="1" dirty="0">
              <a:latin typeface="Arial" charset="0"/>
              <a:sym typeface="Symbol" pitchFamily="18" charset="2"/>
            </a:endParaRPr>
          </a:p>
          <a:p>
            <a:pPr algn="l"/>
            <a:endParaRPr lang="en-US" altLang="en-US" sz="1000" b="1" dirty="0">
              <a:latin typeface="Arial" charset="0"/>
              <a:sym typeface="Symbol" pitchFamily="18" charset="2"/>
            </a:endParaRPr>
          </a:p>
          <a:p>
            <a:pPr algn="l"/>
            <a:r>
              <a:rPr lang="en-US" altLang="en-US" sz="2200" b="1" u="sng" dirty="0">
                <a:latin typeface="Arial" charset="0"/>
                <a:sym typeface="Symbol" pitchFamily="18" charset="2"/>
              </a:rPr>
              <a:t>Study distribution:                        Cases                             Controls</a:t>
            </a:r>
          </a:p>
          <a:p>
            <a:pPr algn="l"/>
            <a:r>
              <a:rPr lang="en-US" altLang="en-US" sz="2200" b="1" dirty="0">
                <a:latin typeface="Arial" charset="0"/>
                <a:sym typeface="Symbol" pitchFamily="18" charset="2"/>
              </a:rPr>
              <a:t>Exposed                  35          15          50        14        </a:t>
            </a:r>
            <a:r>
              <a:rPr lang="en-US" altLang="en-US" sz="2200" b="1" spc="300" dirty="0">
                <a:latin typeface="Arial" charset="0"/>
                <a:sym typeface="Symbol" pitchFamily="18" charset="2"/>
              </a:rPr>
              <a:t> </a:t>
            </a:r>
            <a:r>
              <a:rPr lang="en-US" altLang="en-US" sz="2200" b="1" dirty="0">
                <a:latin typeface="Arial" charset="0"/>
                <a:sym typeface="Symbol" pitchFamily="18" charset="2"/>
              </a:rPr>
              <a:t>24             38</a:t>
            </a:r>
          </a:p>
          <a:p>
            <a:pPr algn="l"/>
            <a:r>
              <a:rPr lang="en-US" altLang="en-US" sz="2200" b="1" dirty="0">
                <a:latin typeface="Arial" charset="0"/>
                <a:sym typeface="Symbol" pitchFamily="18" charset="2"/>
              </a:rPr>
              <a:t>Unexposed              15          35          50          6         56             62</a:t>
            </a:r>
          </a:p>
          <a:p>
            <a:pPr algn="l"/>
            <a:endParaRPr lang="en-US" altLang="en-US" sz="800" b="1" dirty="0">
              <a:latin typeface="Arial" charset="0"/>
              <a:sym typeface="Symbol" pitchFamily="18" charset="2"/>
            </a:endParaRPr>
          </a:p>
          <a:p>
            <a:pPr algn="l"/>
            <a:r>
              <a:rPr lang="en-US" altLang="en-US" sz="2200" b="1" i="1" dirty="0">
                <a:latin typeface="Arial" charset="0"/>
                <a:sym typeface="Symbol" pitchFamily="18" charset="2"/>
              </a:rPr>
              <a:t>sensitivity 	       0.70        0.70                   0.70       0.70  </a:t>
            </a:r>
          </a:p>
          <a:p>
            <a:pPr algn="l"/>
            <a:r>
              <a:rPr lang="en-US" altLang="en-US" sz="2200" b="1" i="1" dirty="0">
                <a:latin typeface="Arial" charset="0"/>
                <a:sym typeface="Symbol" pitchFamily="18" charset="2"/>
              </a:rPr>
              <a:t>or specificity</a:t>
            </a:r>
          </a:p>
          <a:p>
            <a:pPr algn="l"/>
            <a:r>
              <a:rPr lang="en-US" altLang="en-US" sz="2200" b="1" i="1" dirty="0">
                <a:latin typeface="Arial" charset="0"/>
                <a:sym typeface="Symbol" pitchFamily="18" charset="2"/>
              </a:rPr>
              <a:t>   	</a:t>
            </a:r>
          </a:p>
          <a:p>
            <a:pPr algn="l"/>
            <a:r>
              <a:rPr lang="en-US" altLang="en-US" sz="1800" b="1" dirty="0">
                <a:latin typeface="Arial" charset="0"/>
              </a:rPr>
              <a:t>		    </a:t>
            </a:r>
            <a:r>
              <a:rPr lang="en-US" altLang="en-US" sz="2000" b="1" dirty="0">
                <a:latin typeface="Arial" charset="0"/>
              </a:rPr>
              <a:t>Exposure   Cases  Controls</a:t>
            </a:r>
          </a:p>
          <a:p>
            <a:pPr algn="l"/>
            <a:r>
              <a:rPr lang="en-US" altLang="en-US" sz="1800" b="1" dirty="0">
                <a:latin typeface="Arial" charset="0"/>
              </a:rPr>
              <a:t>			</a:t>
            </a:r>
            <a:r>
              <a:rPr lang="en-US" altLang="en-US" sz="2000" b="1" dirty="0">
                <a:latin typeface="Arial" charset="0"/>
              </a:rPr>
              <a:t>Yes	50	38</a:t>
            </a:r>
          </a:p>
          <a:p>
            <a:pPr algn="l"/>
            <a:r>
              <a:rPr lang="en-US" altLang="en-US" sz="2000" b="1" dirty="0">
                <a:latin typeface="Arial" charset="0"/>
              </a:rPr>
              <a:t>			No	50	62      Observed OR = (50/50) / (</a:t>
            </a:r>
            <a:r>
              <a:rPr lang="en-US" altLang="en-US" sz="2000" b="1" dirty="0">
                <a:latin typeface="Arial" charset="0"/>
                <a:sym typeface="Symbol" pitchFamily="18" charset="2"/>
              </a:rPr>
              <a:t>38/62) = 1.6</a:t>
            </a:r>
            <a:endParaRPr lang="en-US" altLang="en-US" sz="2000" dirty="0">
              <a:latin typeface="Arial" charset="0"/>
            </a:endParaRPr>
          </a:p>
          <a:p>
            <a:pPr algn="l"/>
            <a:r>
              <a:rPr lang="en-US" altLang="en-US" sz="2000" i="1" dirty="0">
                <a:latin typeface="Arial" charset="0"/>
                <a:sym typeface="Symbol" pitchFamily="18" charset="2"/>
              </a:rPr>
              <a:t>   </a:t>
            </a:r>
          </a:p>
        </p:txBody>
      </p:sp>
      <p:sp>
        <p:nvSpPr>
          <p:cNvPr id="486402" name="Rectangle 2"/>
          <p:cNvSpPr>
            <a:spLocks noGrp="1" noChangeArrowheads="1"/>
          </p:cNvSpPr>
          <p:nvPr>
            <p:ph type="title"/>
          </p:nvPr>
        </p:nvSpPr>
        <p:spPr>
          <a:xfrm>
            <a:off x="457200" y="304800"/>
            <a:ext cx="9429750" cy="762000"/>
          </a:xfrm>
          <a:ln/>
          <a:extLst>
            <a:ext uri="{91240B29-F687-4F45-9708-019B960494DF}">
              <a14:hiddenLine xmlns:a14="http://schemas.microsoft.com/office/drawing/2010/main" w="12700" cmpd="sng">
                <a:solidFill>
                  <a:schemeClr val="tx1"/>
                </a:solidFill>
                <a:miter lim="800000"/>
                <a:headEnd/>
                <a:tailEnd/>
              </a14:hiddenLine>
            </a:ext>
          </a:extLst>
        </p:spPr>
        <p:txBody>
          <a:bodyPr/>
          <a:lstStyle/>
          <a:p>
            <a:r>
              <a:rPr lang="en-US" altLang="en-US" sz="2600" dirty="0"/>
              <a:t>Non-Differential Misclassification of Exposure:</a:t>
            </a:r>
            <a:br>
              <a:rPr lang="en-US" altLang="en-US" sz="2600" dirty="0"/>
            </a:br>
            <a:r>
              <a:rPr lang="en-US" altLang="en-US" sz="2600" dirty="0"/>
              <a:t> Imperfect Sensitivity and Specificity </a:t>
            </a:r>
            <a:br>
              <a:rPr lang="en-US" altLang="en-US" sz="3100" dirty="0">
                <a:sym typeface="Symbol" pitchFamily="18" charset="2"/>
              </a:rPr>
            </a:br>
            <a:endParaRPr lang="en-US" altLang="en-US" sz="3100" dirty="0">
              <a:sym typeface="Symbol" pitchFamily="18" charset="2"/>
            </a:endParaRPr>
          </a:p>
        </p:txBody>
      </p:sp>
      <p:sp>
        <p:nvSpPr>
          <p:cNvPr id="486404" name="Text Box 4"/>
          <p:cNvSpPr txBox="1">
            <a:spLocks noChangeArrowheads="1"/>
          </p:cNvSpPr>
          <p:nvPr/>
        </p:nvSpPr>
        <p:spPr bwMode="auto">
          <a:xfrm>
            <a:off x="419100" y="1197114"/>
            <a:ext cx="20955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2000" dirty="0"/>
              <a:t>TRUTH</a:t>
            </a:r>
          </a:p>
        </p:txBody>
      </p:sp>
      <p:sp>
        <p:nvSpPr>
          <p:cNvPr id="486405" name="Text Box 5"/>
          <p:cNvSpPr txBox="1">
            <a:spLocks noChangeArrowheads="1"/>
          </p:cNvSpPr>
          <p:nvPr/>
        </p:nvSpPr>
        <p:spPr bwMode="auto">
          <a:xfrm>
            <a:off x="457200" y="5486400"/>
            <a:ext cx="2286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dirty="0"/>
              <a:t>OBSERVED </a:t>
            </a:r>
          </a:p>
          <a:p>
            <a:pPr algn="l"/>
            <a:r>
              <a:rPr lang="en-US" altLang="en-US" sz="1800" dirty="0"/>
              <a:t>STUDY</a:t>
            </a:r>
          </a:p>
          <a:p>
            <a:pPr algn="l"/>
            <a:r>
              <a:rPr lang="en-US" altLang="en-US" sz="1800" dirty="0"/>
              <a:t>SAMPLE</a:t>
            </a:r>
            <a:endParaRPr lang="en-US" altLang="en-US" dirty="0"/>
          </a:p>
        </p:txBody>
      </p:sp>
      <p:sp>
        <p:nvSpPr>
          <p:cNvPr id="486406" name="Rectangle 6"/>
          <p:cNvSpPr>
            <a:spLocks noChangeArrowheads="1"/>
          </p:cNvSpPr>
          <p:nvPr/>
        </p:nvSpPr>
        <p:spPr bwMode="auto">
          <a:xfrm>
            <a:off x="5067300" y="3733800"/>
            <a:ext cx="6096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6407" name="Rectangle 7"/>
          <p:cNvSpPr>
            <a:spLocks noChangeArrowheads="1"/>
          </p:cNvSpPr>
          <p:nvPr/>
        </p:nvSpPr>
        <p:spPr bwMode="auto">
          <a:xfrm>
            <a:off x="8343900" y="3733800"/>
            <a:ext cx="6096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6408" name="Line 8"/>
          <p:cNvSpPr>
            <a:spLocks noChangeShapeType="1"/>
          </p:cNvSpPr>
          <p:nvPr/>
        </p:nvSpPr>
        <p:spPr bwMode="auto">
          <a:xfrm flipH="1">
            <a:off x="4419600" y="4495800"/>
            <a:ext cx="8001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6410" name="Text Box 10"/>
          <p:cNvSpPr txBox="1">
            <a:spLocks noChangeArrowheads="1"/>
          </p:cNvSpPr>
          <p:nvPr/>
        </p:nvSpPr>
        <p:spPr bwMode="auto">
          <a:xfrm>
            <a:off x="7740650" y="2133600"/>
            <a:ext cx="28194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t>Sensitivity = 0.7</a:t>
            </a:r>
          </a:p>
          <a:p>
            <a:pPr>
              <a:spcBef>
                <a:spcPct val="50000"/>
              </a:spcBef>
            </a:pPr>
            <a:r>
              <a:rPr lang="en-US" altLang="en-US" b="1" dirty="0"/>
              <a:t>Specificity = 0.7</a:t>
            </a:r>
          </a:p>
        </p:txBody>
      </p:sp>
      <p:sp>
        <p:nvSpPr>
          <p:cNvPr id="486411" name="Oval 11"/>
          <p:cNvSpPr>
            <a:spLocks noChangeArrowheads="1"/>
          </p:cNvSpPr>
          <p:nvPr/>
        </p:nvSpPr>
        <p:spPr bwMode="auto">
          <a:xfrm>
            <a:off x="2933700" y="2971800"/>
            <a:ext cx="457200" cy="381000"/>
          </a:xfrm>
          <a:prstGeom prst="ellipse">
            <a:avLst/>
          </a:prstGeom>
          <a:noFill/>
          <a:ln w="12700"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6412" name="Freeform 12"/>
          <p:cNvSpPr>
            <a:spLocks/>
          </p:cNvSpPr>
          <p:nvPr/>
        </p:nvSpPr>
        <p:spPr bwMode="auto">
          <a:xfrm>
            <a:off x="2552700" y="3200400"/>
            <a:ext cx="381000" cy="685800"/>
          </a:xfrm>
          <a:custGeom>
            <a:avLst/>
            <a:gdLst>
              <a:gd name="T0" fmla="*/ 240 w 240"/>
              <a:gd name="T1" fmla="*/ 0 h 432"/>
              <a:gd name="T2" fmla="*/ 0 w 240"/>
              <a:gd name="T3" fmla="*/ 144 h 432"/>
              <a:gd name="T4" fmla="*/ 240 w 240"/>
              <a:gd name="T5" fmla="*/ 432 h 432"/>
            </a:gdLst>
            <a:ahLst/>
            <a:cxnLst>
              <a:cxn ang="0">
                <a:pos x="T0" y="T1"/>
              </a:cxn>
              <a:cxn ang="0">
                <a:pos x="T2" y="T3"/>
              </a:cxn>
              <a:cxn ang="0">
                <a:pos x="T4" y="T5"/>
              </a:cxn>
            </a:cxnLst>
            <a:rect l="0" t="0" r="r" b="b"/>
            <a:pathLst>
              <a:path w="240" h="432">
                <a:moveTo>
                  <a:pt x="240" y="0"/>
                </a:moveTo>
                <a:cubicBezTo>
                  <a:pt x="120" y="36"/>
                  <a:pt x="0" y="72"/>
                  <a:pt x="0" y="144"/>
                </a:cubicBezTo>
                <a:cubicBezTo>
                  <a:pt x="0" y="216"/>
                  <a:pt x="200" y="384"/>
                  <a:pt x="240" y="432"/>
                </a:cubicBezTo>
              </a:path>
            </a:pathLst>
          </a:custGeom>
          <a:noFill/>
          <a:ln w="12700" cap="flat" cmpd="sng">
            <a:solidFill>
              <a:srgbClr val="FF33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86413" name="Oval 13"/>
          <p:cNvSpPr>
            <a:spLocks noChangeArrowheads="1"/>
          </p:cNvSpPr>
          <p:nvPr/>
        </p:nvSpPr>
        <p:spPr bwMode="auto">
          <a:xfrm>
            <a:off x="2933700" y="3810000"/>
            <a:ext cx="457200" cy="685800"/>
          </a:xfrm>
          <a:prstGeom prst="ellipse">
            <a:avLst/>
          </a:prstGeom>
          <a:noFill/>
          <a:ln w="12700"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6414" name="Oval 14"/>
          <p:cNvSpPr>
            <a:spLocks noChangeArrowheads="1"/>
          </p:cNvSpPr>
          <p:nvPr/>
        </p:nvSpPr>
        <p:spPr bwMode="auto">
          <a:xfrm>
            <a:off x="2933700" y="2971800"/>
            <a:ext cx="457200" cy="381000"/>
          </a:xfrm>
          <a:prstGeom prst="ellipse">
            <a:avLst/>
          </a:prstGeom>
          <a:noFill/>
          <a:ln w="12700"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6415" name="Freeform 15"/>
          <p:cNvSpPr>
            <a:spLocks/>
          </p:cNvSpPr>
          <p:nvPr/>
        </p:nvSpPr>
        <p:spPr bwMode="auto">
          <a:xfrm>
            <a:off x="2552700" y="3200400"/>
            <a:ext cx="381000" cy="685800"/>
          </a:xfrm>
          <a:custGeom>
            <a:avLst/>
            <a:gdLst>
              <a:gd name="T0" fmla="*/ 240 w 240"/>
              <a:gd name="T1" fmla="*/ 0 h 432"/>
              <a:gd name="T2" fmla="*/ 0 w 240"/>
              <a:gd name="T3" fmla="*/ 144 h 432"/>
              <a:gd name="T4" fmla="*/ 240 w 240"/>
              <a:gd name="T5" fmla="*/ 432 h 432"/>
            </a:gdLst>
            <a:ahLst/>
            <a:cxnLst>
              <a:cxn ang="0">
                <a:pos x="T0" y="T1"/>
              </a:cxn>
              <a:cxn ang="0">
                <a:pos x="T2" y="T3"/>
              </a:cxn>
              <a:cxn ang="0">
                <a:pos x="T4" y="T5"/>
              </a:cxn>
            </a:cxnLst>
            <a:rect l="0" t="0" r="r" b="b"/>
            <a:pathLst>
              <a:path w="240" h="432">
                <a:moveTo>
                  <a:pt x="240" y="0"/>
                </a:moveTo>
                <a:cubicBezTo>
                  <a:pt x="120" y="36"/>
                  <a:pt x="0" y="72"/>
                  <a:pt x="0" y="144"/>
                </a:cubicBezTo>
                <a:cubicBezTo>
                  <a:pt x="0" y="216"/>
                  <a:pt x="200" y="384"/>
                  <a:pt x="240" y="432"/>
                </a:cubicBezTo>
              </a:path>
            </a:pathLst>
          </a:custGeom>
          <a:noFill/>
          <a:ln w="12700" cap="flat" cmpd="sng">
            <a:solidFill>
              <a:srgbClr val="FF33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86418" name="Oval 18"/>
          <p:cNvSpPr>
            <a:spLocks noChangeArrowheads="1"/>
          </p:cNvSpPr>
          <p:nvPr/>
        </p:nvSpPr>
        <p:spPr bwMode="auto">
          <a:xfrm>
            <a:off x="4000500" y="2971800"/>
            <a:ext cx="381000" cy="381000"/>
          </a:xfrm>
          <a:prstGeom prst="ellipse">
            <a:avLst/>
          </a:prstGeom>
          <a:noFill/>
          <a:ln w="12700"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6419" name="Freeform 19"/>
          <p:cNvSpPr>
            <a:spLocks/>
          </p:cNvSpPr>
          <p:nvPr/>
        </p:nvSpPr>
        <p:spPr bwMode="auto">
          <a:xfrm>
            <a:off x="4381500" y="3098800"/>
            <a:ext cx="482600" cy="787400"/>
          </a:xfrm>
          <a:custGeom>
            <a:avLst/>
            <a:gdLst>
              <a:gd name="T0" fmla="*/ 0 w 304"/>
              <a:gd name="T1" fmla="*/ 16 h 688"/>
              <a:gd name="T2" fmla="*/ 288 w 304"/>
              <a:gd name="T3" fmla="*/ 112 h 688"/>
              <a:gd name="T4" fmla="*/ 96 w 304"/>
              <a:gd name="T5" fmla="*/ 688 h 688"/>
            </a:gdLst>
            <a:ahLst/>
            <a:cxnLst>
              <a:cxn ang="0">
                <a:pos x="T0" y="T1"/>
              </a:cxn>
              <a:cxn ang="0">
                <a:pos x="T2" y="T3"/>
              </a:cxn>
              <a:cxn ang="0">
                <a:pos x="T4" y="T5"/>
              </a:cxn>
            </a:cxnLst>
            <a:rect l="0" t="0" r="r" b="b"/>
            <a:pathLst>
              <a:path w="304" h="688">
                <a:moveTo>
                  <a:pt x="0" y="16"/>
                </a:moveTo>
                <a:cubicBezTo>
                  <a:pt x="136" y="8"/>
                  <a:pt x="272" y="0"/>
                  <a:pt x="288" y="112"/>
                </a:cubicBezTo>
                <a:cubicBezTo>
                  <a:pt x="304" y="224"/>
                  <a:pt x="128" y="592"/>
                  <a:pt x="96" y="688"/>
                </a:cubicBezTo>
              </a:path>
            </a:pathLst>
          </a:custGeom>
          <a:noFill/>
          <a:ln w="12700" cap="flat" cmpd="sng">
            <a:solidFill>
              <a:srgbClr val="FF33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86420" name="Oval 20"/>
          <p:cNvSpPr>
            <a:spLocks noChangeArrowheads="1"/>
          </p:cNvSpPr>
          <p:nvPr/>
        </p:nvSpPr>
        <p:spPr bwMode="auto">
          <a:xfrm>
            <a:off x="4000500" y="3810000"/>
            <a:ext cx="533400" cy="685800"/>
          </a:xfrm>
          <a:prstGeom prst="ellipse">
            <a:avLst/>
          </a:prstGeom>
          <a:noFill/>
          <a:ln w="12700"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9" name="Text Box 10"/>
          <p:cNvSpPr txBox="1">
            <a:spLocks noChangeArrowheads="1"/>
          </p:cNvSpPr>
          <p:nvPr/>
        </p:nvSpPr>
        <p:spPr bwMode="auto">
          <a:xfrm>
            <a:off x="2705100" y="4800600"/>
            <a:ext cx="8445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b="1" dirty="0"/>
              <a:t>(Sn)</a:t>
            </a:r>
          </a:p>
        </p:txBody>
      </p:sp>
      <p:sp>
        <p:nvSpPr>
          <p:cNvPr id="20" name="Text Box 10"/>
          <p:cNvSpPr txBox="1">
            <a:spLocks noChangeArrowheads="1"/>
          </p:cNvSpPr>
          <p:nvPr/>
        </p:nvSpPr>
        <p:spPr bwMode="auto">
          <a:xfrm>
            <a:off x="3848100" y="4800600"/>
            <a:ext cx="8445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b="1" dirty="0"/>
              <a:t>(Sp)</a:t>
            </a:r>
          </a:p>
        </p:txBody>
      </p:sp>
      <p:sp>
        <p:nvSpPr>
          <p:cNvPr id="21" name="Text Box 10"/>
          <p:cNvSpPr txBox="1">
            <a:spLocks noChangeArrowheads="1"/>
          </p:cNvSpPr>
          <p:nvPr/>
        </p:nvSpPr>
        <p:spPr bwMode="auto">
          <a:xfrm>
            <a:off x="6896100" y="4800600"/>
            <a:ext cx="8445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b="1" dirty="0"/>
              <a:t>(Sp)</a:t>
            </a:r>
          </a:p>
        </p:txBody>
      </p:sp>
      <p:sp>
        <p:nvSpPr>
          <p:cNvPr id="22" name="Text Box 10"/>
          <p:cNvSpPr txBox="1">
            <a:spLocks noChangeArrowheads="1"/>
          </p:cNvSpPr>
          <p:nvPr/>
        </p:nvSpPr>
        <p:spPr bwMode="auto">
          <a:xfrm>
            <a:off x="5867400" y="4800600"/>
            <a:ext cx="8445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b="1" dirty="0"/>
              <a:t>(Sn)</a:t>
            </a:r>
          </a:p>
        </p:txBody>
      </p:sp>
      <p:sp>
        <p:nvSpPr>
          <p:cNvPr id="2" name="Freeform: Shape 1">
            <a:extLst>
              <a:ext uri="{FF2B5EF4-FFF2-40B4-BE49-F238E27FC236}">
                <a16:creationId xmlns:a16="http://schemas.microsoft.com/office/drawing/2014/main" id="{897CFD6B-CA9C-95D9-BBA8-E7459F2A38A9}"/>
              </a:ext>
            </a:extLst>
          </p:cNvPr>
          <p:cNvSpPr/>
          <p:nvPr/>
        </p:nvSpPr>
        <p:spPr bwMode="auto">
          <a:xfrm>
            <a:off x="5776178" y="4446380"/>
            <a:ext cx="3084394" cy="1501685"/>
          </a:xfrm>
          <a:custGeom>
            <a:avLst/>
            <a:gdLst>
              <a:gd name="connsiteX0" fmla="*/ 3084394 w 3084394"/>
              <a:gd name="connsiteY0" fmla="*/ 0 h 1501685"/>
              <a:gd name="connsiteX1" fmla="*/ 2279176 w 3084394"/>
              <a:gd name="connsiteY1" fmla="*/ 1255594 h 1501685"/>
              <a:gd name="connsiteX2" fmla="*/ 0 w 3084394"/>
              <a:gd name="connsiteY2" fmla="*/ 1501254 h 1501685"/>
            </a:gdLst>
            <a:ahLst/>
            <a:cxnLst>
              <a:cxn ang="0">
                <a:pos x="connsiteX0" y="connsiteY0"/>
              </a:cxn>
              <a:cxn ang="0">
                <a:pos x="connsiteX1" y="connsiteY1"/>
              </a:cxn>
              <a:cxn ang="0">
                <a:pos x="connsiteX2" y="connsiteY2"/>
              </a:cxn>
            </a:cxnLst>
            <a:rect l="l" t="t" r="r" b="b"/>
            <a:pathLst>
              <a:path w="3084394" h="1501685">
                <a:moveTo>
                  <a:pt x="3084394" y="0"/>
                </a:moveTo>
                <a:cubicBezTo>
                  <a:pt x="2938818" y="502692"/>
                  <a:pt x="2793242" y="1005385"/>
                  <a:pt x="2279176" y="1255594"/>
                </a:cubicBezTo>
                <a:cubicBezTo>
                  <a:pt x="1765110" y="1505803"/>
                  <a:pt x="882555" y="1503528"/>
                  <a:pt x="0" y="1501254"/>
                </a:cubicBezTo>
              </a:path>
            </a:pathLst>
          </a:custGeom>
          <a:noFill/>
          <a:ln w="3175" cap="flat" cmpd="sng" algn="ctr">
            <a:solidFill>
              <a:schemeClr val="tx2"/>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Text Box 3"/>
          <p:cNvSpPr txBox="1">
            <a:spLocks noChangeArrowheads="1"/>
          </p:cNvSpPr>
          <p:nvPr/>
        </p:nvSpPr>
        <p:spPr bwMode="auto">
          <a:xfrm>
            <a:off x="190500" y="4267200"/>
            <a:ext cx="4610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latin typeface="Arial" charset="0"/>
              </a:rPr>
              <a:t>Assuming no sampling error, what will the observed OR be?</a:t>
            </a:r>
            <a:r>
              <a:rPr lang="en-US" altLang="en-US" dirty="0">
                <a:latin typeface="Arial" charset="0"/>
              </a:rPr>
              <a:t> </a:t>
            </a:r>
          </a:p>
          <a:p>
            <a:endParaRPr lang="en-US" altLang="en-US" dirty="0">
              <a:latin typeface="Arial" charset="0"/>
            </a:endParaRPr>
          </a:p>
          <a:p>
            <a:endParaRPr lang="en-US" altLang="en-US" dirty="0">
              <a:latin typeface="Arial" charset="0"/>
            </a:endParaRPr>
          </a:p>
        </p:txBody>
      </p:sp>
      <p:sp>
        <p:nvSpPr>
          <p:cNvPr id="538627"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3.5  - A</a:t>
            </a:r>
          </a:p>
        </p:txBody>
      </p:sp>
      <p:sp>
        <p:nvSpPr>
          <p:cNvPr id="538628" name="Text Box 9"/>
          <p:cNvSpPr txBox="1">
            <a:spLocks noChangeArrowheads="1"/>
          </p:cNvSpPr>
          <p:nvPr/>
        </p:nvSpPr>
        <p:spPr bwMode="auto">
          <a:xfrm rot="-2695870">
            <a:off x="4054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3.0   - C</a:t>
            </a:r>
          </a:p>
        </p:txBody>
      </p:sp>
      <p:sp>
        <p:nvSpPr>
          <p:cNvPr id="538629" name="Text Box 10"/>
          <p:cNvSpPr txBox="1">
            <a:spLocks noChangeArrowheads="1"/>
          </p:cNvSpPr>
          <p:nvPr/>
        </p:nvSpPr>
        <p:spPr bwMode="auto">
          <a:xfrm rot="-2695870">
            <a:off x="30638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3.2   - B</a:t>
            </a:r>
            <a:endParaRPr lang="en-US" altLang="en-US" sz="1800" b="1" dirty="0">
              <a:latin typeface="Arial" charset="0"/>
            </a:endParaRPr>
          </a:p>
        </p:txBody>
      </p:sp>
      <p:sp>
        <p:nvSpPr>
          <p:cNvPr id="538630" name="Text Box 7"/>
          <p:cNvSpPr txBox="1">
            <a:spLocks noChangeArrowheads="1"/>
          </p:cNvSpPr>
          <p:nvPr/>
        </p:nvSpPr>
        <p:spPr bwMode="auto">
          <a:xfrm rot="-2695870">
            <a:off x="50450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2.8   - D</a:t>
            </a:r>
          </a:p>
        </p:txBody>
      </p:sp>
      <p:sp>
        <p:nvSpPr>
          <p:cNvPr id="538631" name="Text Box 3"/>
          <p:cNvSpPr txBox="1">
            <a:spLocks noChangeArrowheads="1"/>
          </p:cNvSpPr>
          <p:nvPr/>
        </p:nvSpPr>
        <p:spPr bwMode="auto">
          <a:xfrm>
            <a:off x="190500" y="1317625"/>
            <a:ext cx="46101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Arial" charset="0"/>
            </a:endParaRPr>
          </a:p>
          <a:p>
            <a:endParaRPr lang="en-US" altLang="en-US" dirty="0">
              <a:latin typeface="Arial" charset="0"/>
            </a:endParaRPr>
          </a:p>
          <a:p>
            <a:endParaRPr lang="en-US" altLang="en-US" dirty="0">
              <a:latin typeface="Arial" charset="0"/>
            </a:endParaRPr>
          </a:p>
        </p:txBody>
      </p:sp>
      <p:sp>
        <p:nvSpPr>
          <p:cNvPr id="538632" name="Text Box 8"/>
          <p:cNvSpPr txBox="1">
            <a:spLocks noChangeArrowheads="1"/>
          </p:cNvSpPr>
          <p:nvPr/>
        </p:nvSpPr>
        <p:spPr bwMode="auto">
          <a:xfrm>
            <a:off x="190500" y="457200"/>
            <a:ext cx="1028700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b="1" dirty="0">
                <a:latin typeface="Arial" charset="0"/>
              </a:rPr>
              <a:t>Exposure     Cases   Controls</a:t>
            </a:r>
            <a:endParaRPr lang="en-US" altLang="en-US" dirty="0">
              <a:latin typeface="Arial" charset="0"/>
            </a:endParaRPr>
          </a:p>
          <a:p>
            <a:pPr algn="l"/>
            <a:r>
              <a:rPr lang="en-US" altLang="en-US" b="1" dirty="0">
                <a:latin typeface="Arial" charset="0"/>
              </a:rPr>
              <a:t>	Yes	   50	        20</a:t>
            </a:r>
          </a:p>
          <a:p>
            <a:pPr algn="l"/>
            <a:r>
              <a:rPr lang="en-US" altLang="en-US" b="1" dirty="0">
                <a:latin typeface="Arial" charset="0"/>
              </a:rPr>
              <a:t>	No	   50	        80</a:t>
            </a:r>
          </a:p>
          <a:p>
            <a:pPr algn="l"/>
            <a:endParaRPr lang="en-US" altLang="en-US" sz="1600" dirty="0">
              <a:latin typeface="Arial" charset="0"/>
            </a:endParaRPr>
          </a:p>
          <a:p>
            <a:pPr algn="l"/>
            <a:r>
              <a:rPr lang="en-US" altLang="en-US" b="1" dirty="0">
                <a:latin typeface="Arial" charset="0"/>
              </a:rPr>
              <a:t>True OR = (50/50) / (20/80) = 4.0 </a:t>
            </a:r>
          </a:p>
          <a:p>
            <a:pPr algn="l"/>
            <a:endParaRPr lang="en-US" altLang="en-US" sz="1000" b="1" dirty="0">
              <a:latin typeface="Arial" charset="0"/>
            </a:endParaRPr>
          </a:p>
          <a:p>
            <a:pPr algn="l"/>
            <a:r>
              <a:rPr lang="en-US" altLang="en-US" dirty="0">
                <a:latin typeface="Arial" charset="0"/>
              </a:rPr>
              <a:t>Non-differential exposure misclassification; problems</a:t>
            </a:r>
          </a:p>
          <a:p>
            <a:pPr algn="l"/>
            <a:r>
              <a:rPr lang="en-US" altLang="en-US" dirty="0">
                <a:latin typeface="Arial" charset="0"/>
              </a:rPr>
              <a:t>with both sensitivity and specificity but not as bad as prior example	</a:t>
            </a:r>
          </a:p>
          <a:p>
            <a:pPr algn="l"/>
            <a:endParaRPr lang="en-US" altLang="en-US" sz="1000" dirty="0">
              <a:latin typeface="Arial" charset="0"/>
            </a:endParaRPr>
          </a:p>
          <a:p>
            <a:pPr algn="l"/>
            <a:r>
              <a:rPr lang="en-US" altLang="en-US" dirty="0">
                <a:latin typeface="Arial" charset="0"/>
              </a:rPr>
              <a:t>Sensitivity = 90%</a:t>
            </a:r>
          </a:p>
          <a:p>
            <a:pPr algn="l"/>
            <a:r>
              <a:rPr lang="en-US" altLang="en-US" dirty="0">
                <a:latin typeface="Arial" charset="0"/>
              </a:rPr>
              <a:t>Specificity = 80%</a:t>
            </a:r>
            <a:r>
              <a:rPr lang="en-US" altLang="en-US" sz="1600" dirty="0">
                <a:latin typeface="Arial" charset="0"/>
              </a:rPr>
              <a:t>	</a:t>
            </a:r>
            <a:endParaRPr lang="en-US" altLang="en-US" dirty="0">
              <a:latin typeface="Arial" charset="0"/>
            </a:endParaRPr>
          </a:p>
          <a:p>
            <a:pPr algn="l"/>
            <a:r>
              <a:rPr lang="en-US" altLang="en-US" sz="1000" b="1" i="1" dirty="0">
                <a:latin typeface="Arial" charset="0"/>
                <a:sym typeface="Symbol" pitchFamily="18" charset="2"/>
              </a:rPr>
              <a:t>	</a:t>
            </a:r>
          </a:p>
          <a:p>
            <a:pPr algn="l"/>
            <a:r>
              <a:rPr lang="en-US" altLang="en-US" sz="1800" b="1" dirty="0">
                <a:latin typeface="Arial" charset="0"/>
              </a:rPr>
              <a:t>	</a:t>
            </a:r>
            <a:endParaRPr lang="en-US" altLang="en-US" sz="2000" i="1" dirty="0">
              <a:latin typeface="Arial" charset="0"/>
              <a:sym typeface="Symbol" pitchFamily="18" charset="2"/>
            </a:endParaRPr>
          </a:p>
        </p:txBody>
      </p:sp>
      <p:sp>
        <p:nvSpPr>
          <p:cNvPr id="538633" name="Text Box 7"/>
          <p:cNvSpPr txBox="1">
            <a:spLocks noChangeArrowheads="1"/>
          </p:cNvSpPr>
          <p:nvPr/>
        </p:nvSpPr>
        <p:spPr bwMode="auto">
          <a:xfrm rot="-2695870">
            <a:off x="5924550" y="5638800"/>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2.4   - 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Text Box 3"/>
          <p:cNvSpPr txBox="1">
            <a:spLocks noChangeArrowheads="1"/>
          </p:cNvSpPr>
          <p:nvPr/>
        </p:nvSpPr>
        <p:spPr bwMode="auto">
          <a:xfrm>
            <a:off x="190500" y="4267200"/>
            <a:ext cx="4610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latin typeface="Arial" charset="0"/>
              </a:rPr>
              <a:t>Assuming no sampling error, what will the observed OR be?</a:t>
            </a:r>
            <a:r>
              <a:rPr lang="en-US" altLang="en-US" dirty="0">
                <a:latin typeface="Arial" charset="0"/>
              </a:rPr>
              <a:t> </a:t>
            </a:r>
          </a:p>
          <a:p>
            <a:endParaRPr lang="en-US" altLang="en-US" dirty="0">
              <a:latin typeface="Arial" charset="0"/>
            </a:endParaRPr>
          </a:p>
          <a:p>
            <a:endParaRPr lang="en-US" altLang="en-US" dirty="0">
              <a:latin typeface="Arial" charset="0"/>
            </a:endParaRPr>
          </a:p>
        </p:txBody>
      </p:sp>
      <p:sp>
        <p:nvSpPr>
          <p:cNvPr id="540675"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3.5  - A</a:t>
            </a:r>
          </a:p>
        </p:txBody>
      </p:sp>
      <p:sp>
        <p:nvSpPr>
          <p:cNvPr id="540676" name="Text Box 9"/>
          <p:cNvSpPr txBox="1">
            <a:spLocks noChangeArrowheads="1"/>
          </p:cNvSpPr>
          <p:nvPr/>
        </p:nvSpPr>
        <p:spPr bwMode="auto">
          <a:xfrm rot="-2695870">
            <a:off x="4054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3.0   - C</a:t>
            </a:r>
          </a:p>
        </p:txBody>
      </p:sp>
      <p:sp>
        <p:nvSpPr>
          <p:cNvPr id="540677" name="Text Box 10"/>
          <p:cNvSpPr txBox="1">
            <a:spLocks noChangeArrowheads="1"/>
          </p:cNvSpPr>
          <p:nvPr/>
        </p:nvSpPr>
        <p:spPr bwMode="auto">
          <a:xfrm rot="-2695870">
            <a:off x="30638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3.2   - B</a:t>
            </a:r>
            <a:endParaRPr lang="en-US" altLang="en-US" sz="1800" b="1" dirty="0">
              <a:latin typeface="Arial" charset="0"/>
            </a:endParaRPr>
          </a:p>
        </p:txBody>
      </p:sp>
      <p:sp>
        <p:nvSpPr>
          <p:cNvPr id="540678" name="Text Box 7"/>
          <p:cNvSpPr txBox="1">
            <a:spLocks noChangeArrowheads="1"/>
          </p:cNvSpPr>
          <p:nvPr/>
        </p:nvSpPr>
        <p:spPr bwMode="auto">
          <a:xfrm rot="-2695870">
            <a:off x="50450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2.8   - D</a:t>
            </a:r>
          </a:p>
        </p:txBody>
      </p:sp>
      <p:sp>
        <p:nvSpPr>
          <p:cNvPr id="540679" name="Text Box 3"/>
          <p:cNvSpPr txBox="1">
            <a:spLocks noChangeArrowheads="1"/>
          </p:cNvSpPr>
          <p:nvPr/>
        </p:nvSpPr>
        <p:spPr bwMode="auto">
          <a:xfrm>
            <a:off x="190500" y="1317625"/>
            <a:ext cx="46101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Arial" charset="0"/>
            </a:endParaRPr>
          </a:p>
          <a:p>
            <a:endParaRPr lang="en-US" altLang="en-US" dirty="0">
              <a:latin typeface="Arial" charset="0"/>
            </a:endParaRPr>
          </a:p>
          <a:p>
            <a:endParaRPr lang="en-US" altLang="en-US" dirty="0">
              <a:latin typeface="Arial" charset="0"/>
            </a:endParaRPr>
          </a:p>
        </p:txBody>
      </p:sp>
      <p:sp>
        <p:nvSpPr>
          <p:cNvPr id="540680" name="Text Box 8"/>
          <p:cNvSpPr txBox="1">
            <a:spLocks noChangeArrowheads="1"/>
          </p:cNvSpPr>
          <p:nvPr/>
        </p:nvSpPr>
        <p:spPr bwMode="auto">
          <a:xfrm>
            <a:off x="190500" y="457200"/>
            <a:ext cx="1028700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b="1" dirty="0">
                <a:latin typeface="Arial" charset="0"/>
              </a:rPr>
              <a:t>Exposure     Cases   Controls</a:t>
            </a:r>
            <a:endParaRPr lang="en-US" altLang="en-US" dirty="0">
              <a:latin typeface="Arial" charset="0"/>
            </a:endParaRPr>
          </a:p>
          <a:p>
            <a:pPr algn="l"/>
            <a:r>
              <a:rPr lang="en-US" altLang="en-US" b="1" dirty="0">
                <a:latin typeface="Arial" charset="0"/>
              </a:rPr>
              <a:t>	Yes	   50	       20</a:t>
            </a:r>
          </a:p>
          <a:p>
            <a:pPr algn="l"/>
            <a:r>
              <a:rPr lang="en-US" altLang="en-US" b="1" dirty="0">
                <a:latin typeface="Arial" charset="0"/>
              </a:rPr>
              <a:t>	No	   50	       80</a:t>
            </a:r>
          </a:p>
          <a:p>
            <a:pPr algn="l"/>
            <a:endParaRPr lang="en-US" altLang="en-US" sz="1600" dirty="0">
              <a:latin typeface="Arial" charset="0"/>
            </a:endParaRPr>
          </a:p>
          <a:p>
            <a:pPr algn="l"/>
            <a:r>
              <a:rPr lang="en-US" altLang="en-US" b="1" dirty="0">
                <a:latin typeface="Arial" charset="0"/>
              </a:rPr>
              <a:t>True OR = (50/50) / (20/80) = 4.0 </a:t>
            </a:r>
          </a:p>
          <a:p>
            <a:pPr algn="l"/>
            <a:endParaRPr lang="en-US" altLang="en-US" sz="1000" b="1" dirty="0">
              <a:latin typeface="Arial" charset="0"/>
            </a:endParaRPr>
          </a:p>
          <a:p>
            <a:pPr algn="l"/>
            <a:r>
              <a:rPr lang="en-US" altLang="en-US" dirty="0">
                <a:latin typeface="Arial" charset="0"/>
              </a:rPr>
              <a:t>But, now assume exposure misclassification problems</a:t>
            </a:r>
          </a:p>
          <a:p>
            <a:pPr algn="l"/>
            <a:r>
              <a:rPr lang="en-US" altLang="en-US" dirty="0">
                <a:latin typeface="Arial" charset="0"/>
              </a:rPr>
              <a:t>with both sensitivity and specificity	</a:t>
            </a:r>
          </a:p>
          <a:p>
            <a:pPr algn="l"/>
            <a:endParaRPr lang="en-US" altLang="en-US" sz="1000" dirty="0">
              <a:latin typeface="Arial" charset="0"/>
            </a:endParaRPr>
          </a:p>
          <a:p>
            <a:pPr algn="l"/>
            <a:r>
              <a:rPr lang="en-US" altLang="en-US" dirty="0">
                <a:latin typeface="Arial" charset="0"/>
              </a:rPr>
              <a:t>Sensitivity = 90%</a:t>
            </a:r>
          </a:p>
          <a:p>
            <a:pPr algn="l"/>
            <a:r>
              <a:rPr lang="en-US" altLang="en-US" dirty="0">
                <a:latin typeface="Arial" charset="0"/>
              </a:rPr>
              <a:t>Specificity = 80%</a:t>
            </a:r>
            <a:r>
              <a:rPr lang="en-US" altLang="en-US" sz="1600" dirty="0">
                <a:latin typeface="Arial" charset="0"/>
              </a:rPr>
              <a:t>	</a:t>
            </a:r>
            <a:endParaRPr lang="en-US" altLang="en-US" dirty="0">
              <a:latin typeface="Arial" charset="0"/>
            </a:endParaRPr>
          </a:p>
          <a:p>
            <a:pPr algn="l"/>
            <a:r>
              <a:rPr lang="en-US" altLang="en-US" sz="1000" b="1" i="1" dirty="0">
                <a:latin typeface="Arial" charset="0"/>
                <a:sym typeface="Symbol" pitchFamily="18" charset="2"/>
              </a:rPr>
              <a:t>	</a:t>
            </a:r>
          </a:p>
          <a:p>
            <a:pPr algn="l"/>
            <a:r>
              <a:rPr lang="en-US" altLang="en-US" sz="1800" b="1" dirty="0">
                <a:latin typeface="Arial" charset="0"/>
              </a:rPr>
              <a:t>	</a:t>
            </a:r>
            <a:endParaRPr lang="en-US" altLang="en-US" sz="2000" i="1" dirty="0">
              <a:latin typeface="Arial" charset="0"/>
              <a:sym typeface="Symbol" pitchFamily="18" charset="2"/>
            </a:endParaRPr>
          </a:p>
        </p:txBody>
      </p:sp>
      <p:sp>
        <p:nvSpPr>
          <p:cNvPr id="540681" name="Text Box 7"/>
          <p:cNvSpPr txBox="1">
            <a:spLocks noChangeArrowheads="1"/>
          </p:cNvSpPr>
          <p:nvPr/>
        </p:nvSpPr>
        <p:spPr bwMode="auto">
          <a:xfrm rot="-2695870">
            <a:off x="8455025" y="4591050"/>
            <a:ext cx="1828800" cy="395288"/>
          </a:xfrm>
          <a:prstGeom prst="rect">
            <a:avLst/>
          </a:prstGeom>
          <a:noFill/>
          <a:ln w="28575"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2.4   - 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a:xfrm>
            <a:off x="457200" y="304800"/>
            <a:ext cx="9429750" cy="762000"/>
          </a:xfrm>
          <a:ln/>
          <a:extLst>
            <a:ext uri="{91240B29-F687-4F45-9708-019B960494DF}">
              <a14:hiddenLine xmlns:a14="http://schemas.microsoft.com/office/drawing/2010/main" w="12700" cmpd="sng">
                <a:solidFill>
                  <a:schemeClr val="tx1"/>
                </a:solidFill>
                <a:miter lim="800000"/>
                <a:headEnd/>
                <a:tailEnd/>
              </a14:hiddenLine>
            </a:ext>
          </a:extLst>
        </p:spPr>
        <p:txBody>
          <a:bodyPr/>
          <a:lstStyle/>
          <a:p>
            <a:r>
              <a:rPr lang="en-US" altLang="en-US" sz="2600" dirty="0"/>
              <a:t>Non-Differential Misclassification of Exposure:</a:t>
            </a:r>
            <a:br>
              <a:rPr lang="en-US" altLang="en-US" sz="2600" dirty="0"/>
            </a:br>
            <a:r>
              <a:rPr lang="en-US" altLang="en-US" sz="2600" dirty="0"/>
              <a:t> Imperfect Sensitivity and Specificity </a:t>
            </a:r>
            <a:br>
              <a:rPr lang="en-US" altLang="en-US" sz="3100" dirty="0">
                <a:sym typeface="Symbol" pitchFamily="18" charset="2"/>
              </a:rPr>
            </a:br>
            <a:endParaRPr lang="en-US" altLang="en-US" sz="3100" dirty="0">
              <a:sym typeface="Symbol" pitchFamily="18" charset="2"/>
            </a:endParaRPr>
          </a:p>
        </p:txBody>
      </p:sp>
      <p:sp>
        <p:nvSpPr>
          <p:cNvPr id="462851" name="Text Box 3"/>
          <p:cNvSpPr txBox="1">
            <a:spLocks noChangeArrowheads="1"/>
          </p:cNvSpPr>
          <p:nvPr/>
        </p:nvSpPr>
        <p:spPr bwMode="auto">
          <a:xfrm>
            <a:off x="304800" y="990600"/>
            <a:ext cx="10287000" cy="584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dirty="0">
                <a:latin typeface="Arial" charset="0"/>
              </a:rPr>
              <a:t>		</a:t>
            </a:r>
            <a:r>
              <a:rPr lang="en-US" altLang="en-US" sz="2000" b="1" dirty="0">
                <a:latin typeface="Arial" charset="0"/>
              </a:rPr>
              <a:t>Exposure     Cases   Controls</a:t>
            </a:r>
            <a:endParaRPr lang="en-US" altLang="en-US" sz="1800" dirty="0">
              <a:latin typeface="Arial" charset="0"/>
            </a:endParaRPr>
          </a:p>
          <a:p>
            <a:pPr algn="l"/>
            <a:r>
              <a:rPr lang="en-US" altLang="en-US" sz="1800" dirty="0">
                <a:latin typeface="Arial" charset="0"/>
              </a:rPr>
              <a:t>			</a:t>
            </a:r>
            <a:r>
              <a:rPr lang="en-US" altLang="en-US" sz="2000" b="1" dirty="0">
                <a:latin typeface="Arial" charset="0"/>
              </a:rPr>
              <a:t>Yes	50	20</a:t>
            </a:r>
          </a:p>
          <a:p>
            <a:pPr algn="l"/>
            <a:r>
              <a:rPr lang="en-US" altLang="en-US" sz="2000" b="1" dirty="0">
                <a:latin typeface="Arial" charset="0"/>
              </a:rPr>
              <a:t>			No	50	80</a:t>
            </a:r>
            <a:r>
              <a:rPr lang="en-US" altLang="en-US" sz="2000" dirty="0">
                <a:latin typeface="Arial" charset="0"/>
              </a:rPr>
              <a:t>              </a:t>
            </a:r>
            <a:r>
              <a:rPr lang="en-US" altLang="en-US" sz="2000" b="1" dirty="0">
                <a:latin typeface="Arial" charset="0"/>
              </a:rPr>
              <a:t>True OR = (50/50) / (20/80) = 4.0 </a:t>
            </a:r>
          </a:p>
          <a:p>
            <a:pPr algn="l"/>
            <a:r>
              <a:rPr lang="en-US" altLang="en-US" sz="1600" dirty="0">
                <a:latin typeface="Arial" charset="0"/>
              </a:rPr>
              <a:t>		</a:t>
            </a:r>
            <a:endParaRPr lang="en-US" altLang="en-US" dirty="0">
              <a:latin typeface="Arial" charset="0"/>
            </a:endParaRPr>
          </a:p>
          <a:p>
            <a:pPr algn="l"/>
            <a:r>
              <a:rPr lang="en-US" altLang="en-US" b="1" dirty="0">
                <a:latin typeface="Arial" charset="0"/>
              </a:rPr>
              <a:t>True 		       </a:t>
            </a:r>
            <a:r>
              <a:rPr lang="en-US" altLang="en-US" sz="2200" b="1" u="sng" dirty="0">
                <a:latin typeface="Arial" charset="0"/>
              </a:rPr>
              <a:t>Cases	</a:t>
            </a:r>
            <a:r>
              <a:rPr lang="en-US" altLang="en-US" sz="2200" b="1" dirty="0">
                <a:latin typeface="Arial" charset="0"/>
              </a:rPr>
              <a:t>	     	 </a:t>
            </a:r>
            <a:r>
              <a:rPr lang="en-US" altLang="en-US" sz="2200" b="1" u="sng" dirty="0">
                <a:latin typeface="Arial" charset="0"/>
              </a:rPr>
              <a:t>Controls</a:t>
            </a:r>
            <a:r>
              <a:rPr lang="en-US" altLang="en-US" sz="2200" b="1" dirty="0">
                <a:latin typeface="Arial" charset="0"/>
              </a:rPr>
              <a:t>              </a:t>
            </a:r>
          </a:p>
          <a:p>
            <a:pPr algn="l"/>
            <a:r>
              <a:rPr lang="en-US" altLang="en-US" sz="2200" b="1" u="sng" dirty="0">
                <a:latin typeface="Arial" charset="0"/>
              </a:rPr>
              <a:t>Distribution</a:t>
            </a:r>
            <a:r>
              <a:rPr lang="en-US" altLang="en-US" sz="2200" b="1" dirty="0">
                <a:latin typeface="Arial" charset="0"/>
              </a:rPr>
              <a:t>          </a:t>
            </a:r>
            <a:r>
              <a:rPr lang="en-US" altLang="en-US" sz="2200" b="1" u="sng" dirty="0">
                <a:latin typeface="Arial" charset="0"/>
              </a:rPr>
              <a:t>exp      unexp</a:t>
            </a:r>
            <a:r>
              <a:rPr lang="en-US" altLang="en-US" sz="2200" b="1" dirty="0">
                <a:latin typeface="Arial" charset="0"/>
              </a:rPr>
              <a:t>         </a:t>
            </a:r>
            <a:r>
              <a:rPr lang="en-US" altLang="en-US" sz="2200" b="1" u="sng" dirty="0">
                <a:latin typeface="Arial" charset="0"/>
              </a:rPr>
              <a:t>	exp     unexp </a:t>
            </a:r>
            <a:r>
              <a:rPr lang="en-US" altLang="en-US" sz="2200" b="1" dirty="0">
                <a:latin typeface="Arial" charset="0"/>
              </a:rPr>
              <a:t>      </a:t>
            </a:r>
          </a:p>
          <a:p>
            <a:pPr algn="l"/>
            <a:r>
              <a:rPr lang="en-US" altLang="en-US" sz="2200" b="1" dirty="0">
                <a:latin typeface="Arial" charset="0"/>
              </a:rPr>
              <a:t>(gold standard)       50         50            	  20         80            </a:t>
            </a:r>
            <a:endParaRPr lang="en-US" altLang="en-US" sz="2200" b="1" dirty="0">
              <a:latin typeface="Arial" charset="0"/>
              <a:sym typeface="Symbol" pitchFamily="18" charset="2"/>
            </a:endParaRPr>
          </a:p>
          <a:p>
            <a:pPr algn="l"/>
            <a:endParaRPr lang="en-US" altLang="en-US" sz="1000" b="1" dirty="0">
              <a:latin typeface="Arial" charset="0"/>
              <a:sym typeface="Symbol" pitchFamily="18" charset="2"/>
            </a:endParaRPr>
          </a:p>
          <a:p>
            <a:pPr algn="l"/>
            <a:r>
              <a:rPr lang="en-US" altLang="en-US" sz="2200" b="1" u="sng" dirty="0">
                <a:latin typeface="Arial" charset="0"/>
                <a:sym typeface="Symbol" pitchFamily="18" charset="2"/>
              </a:rPr>
              <a:t>Study distribution:                        Cases                             Controls</a:t>
            </a:r>
          </a:p>
          <a:p>
            <a:pPr algn="l"/>
            <a:r>
              <a:rPr lang="en-US" altLang="en-US" sz="2200" b="1" dirty="0">
                <a:latin typeface="Arial" charset="0"/>
                <a:sym typeface="Symbol" pitchFamily="18" charset="2"/>
              </a:rPr>
              <a:t>Exposed                  45         10          55        18         16             34</a:t>
            </a:r>
          </a:p>
          <a:p>
            <a:pPr algn="l"/>
            <a:r>
              <a:rPr lang="en-US" altLang="en-US" sz="2200" b="1" dirty="0">
                <a:latin typeface="Arial" charset="0"/>
                <a:sym typeface="Symbol" pitchFamily="18" charset="2"/>
              </a:rPr>
              <a:t>Unexposed               5          40          45          2         64             66</a:t>
            </a:r>
          </a:p>
          <a:p>
            <a:pPr algn="l"/>
            <a:endParaRPr lang="en-US" altLang="en-US" sz="800" b="1" dirty="0">
              <a:latin typeface="Arial" charset="0"/>
              <a:sym typeface="Symbol" pitchFamily="18" charset="2"/>
            </a:endParaRPr>
          </a:p>
          <a:p>
            <a:pPr algn="l"/>
            <a:r>
              <a:rPr lang="en-US" altLang="en-US" sz="2200" b="1" i="1" dirty="0">
                <a:latin typeface="Arial" charset="0"/>
                <a:sym typeface="Symbol" pitchFamily="18" charset="2"/>
              </a:rPr>
              <a:t>sensitivity 	       0.90        0.80                 0.90       0.80  </a:t>
            </a:r>
          </a:p>
          <a:p>
            <a:pPr algn="l"/>
            <a:r>
              <a:rPr lang="en-US" altLang="en-US" sz="2200" b="1" i="1" dirty="0">
                <a:latin typeface="Arial" charset="0"/>
                <a:sym typeface="Symbol" pitchFamily="18" charset="2"/>
              </a:rPr>
              <a:t>or specificity</a:t>
            </a:r>
          </a:p>
          <a:p>
            <a:pPr algn="l"/>
            <a:r>
              <a:rPr lang="en-US" altLang="en-US" sz="2200" b="1" i="1" dirty="0">
                <a:latin typeface="Arial" charset="0"/>
                <a:sym typeface="Symbol" pitchFamily="18" charset="2"/>
              </a:rPr>
              <a:t>   	</a:t>
            </a:r>
          </a:p>
          <a:p>
            <a:pPr algn="l"/>
            <a:r>
              <a:rPr lang="en-US" altLang="en-US" sz="1800" b="1" dirty="0">
                <a:latin typeface="Arial" charset="0"/>
              </a:rPr>
              <a:t>		    </a:t>
            </a:r>
            <a:r>
              <a:rPr lang="en-US" altLang="en-US" sz="2000" b="1" dirty="0">
                <a:latin typeface="Arial" charset="0"/>
              </a:rPr>
              <a:t>Exposure   Cases  Controls</a:t>
            </a:r>
          </a:p>
          <a:p>
            <a:pPr algn="l"/>
            <a:r>
              <a:rPr lang="en-US" altLang="en-US" sz="1800" b="1" dirty="0">
                <a:latin typeface="Arial" charset="0"/>
              </a:rPr>
              <a:t>			</a:t>
            </a:r>
            <a:r>
              <a:rPr lang="en-US" altLang="en-US" sz="2000" b="1" dirty="0">
                <a:latin typeface="Arial" charset="0"/>
              </a:rPr>
              <a:t>Yes	55	34</a:t>
            </a:r>
          </a:p>
          <a:p>
            <a:pPr algn="l"/>
            <a:r>
              <a:rPr lang="en-US" altLang="en-US" sz="2000" b="1" dirty="0">
                <a:latin typeface="Arial" charset="0"/>
              </a:rPr>
              <a:t>			No	45	66      Observed OR = (55/45) / (</a:t>
            </a:r>
            <a:r>
              <a:rPr lang="en-US" altLang="en-US" sz="2000" b="1" dirty="0">
                <a:latin typeface="Arial" charset="0"/>
                <a:sym typeface="Symbol" pitchFamily="18" charset="2"/>
              </a:rPr>
              <a:t>34/66) = 2.4</a:t>
            </a:r>
            <a:endParaRPr lang="en-US" altLang="en-US" sz="2000" dirty="0">
              <a:latin typeface="Arial" charset="0"/>
            </a:endParaRPr>
          </a:p>
          <a:p>
            <a:pPr algn="l"/>
            <a:r>
              <a:rPr lang="en-US" altLang="en-US" sz="2000" i="1" dirty="0">
                <a:latin typeface="Arial" charset="0"/>
                <a:sym typeface="Symbol" pitchFamily="18" charset="2"/>
              </a:rPr>
              <a:t>   </a:t>
            </a:r>
          </a:p>
        </p:txBody>
      </p:sp>
      <p:sp>
        <p:nvSpPr>
          <p:cNvPr id="462852" name="Text Box 4"/>
          <p:cNvSpPr txBox="1">
            <a:spLocks noChangeArrowheads="1"/>
          </p:cNvSpPr>
          <p:nvPr/>
        </p:nvSpPr>
        <p:spPr bwMode="auto">
          <a:xfrm>
            <a:off x="457200" y="1066800"/>
            <a:ext cx="20193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1800" dirty="0"/>
              <a:t>TRUTH</a:t>
            </a:r>
            <a:endParaRPr lang="en-US" altLang="en-US" dirty="0"/>
          </a:p>
        </p:txBody>
      </p:sp>
      <p:sp>
        <p:nvSpPr>
          <p:cNvPr id="462853" name="Text Box 5"/>
          <p:cNvSpPr txBox="1">
            <a:spLocks noChangeArrowheads="1"/>
          </p:cNvSpPr>
          <p:nvPr/>
        </p:nvSpPr>
        <p:spPr bwMode="auto">
          <a:xfrm>
            <a:off x="457200" y="5486400"/>
            <a:ext cx="2286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dirty="0"/>
              <a:t>OBSERVED   STUDY</a:t>
            </a:r>
          </a:p>
          <a:p>
            <a:pPr algn="l"/>
            <a:r>
              <a:rPr lang="en-US" altLang="en-US" sz="1800" dirty="0"/>
              <a:t>SAMPLE</a:t>
            </a:r>
            <a:endParaRPr lang="en-US" altLang="en-US" dirty="0"/>
          </a:p>
        </p:txBody>
      </p:sp>
      <p:sp>
        <p:nvSpPr>
          <p:cNvPr id="462854" name="Rectangle 6"/>
          <p:cNvSpPr>
            <a:spLocks noChangeArrowheads="1"/>
          </p:cNvSpPr>
          <p:nvPr/>
        </p:nvSpPr>
        <p:spPr bwMode="auto">
          <a:xfrm>
            <a:off x="4953000" y="3733800"/>
            <a:ext cx="6096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2855" name="Rectangle 7"/>
          <p:cNvSpPr>
            <a:spLocks noChangeArrowheads="1"/>
          </p:cNvSpPr>
          <p:nvPr/>
        </p:nvSpPr>
        <p:spPr bwMode="auto">
          <a:xfrm>
            <a:off x="8229600" y="3733800"/>
            <a:ext cx="6096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2856" name="Line 8"/>
          <p:cNvSpPr>
            <a:spLocks noChangeShapeType="1"/>
          </p:cNvSpPr>
          <p:nvPr/>
        </p:nvSpPr>
        <p:spPr bwMode="auto">
          <a:xfrm flipH="1">
            <a:off x="4419600" y="4495800"/>
            <a:ext cx="5334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2857" name="Line 9"/>
          <p:cNvSpPr>
            <a:spLocks noChangeShapeType="1"/>
          </p:cNvSpPr>
          <p:nvPr/>
        </p:nvSpPr>
        <p:spPr bwMode="auto">
          <a:xfrm flipH="1">
            <a:off x="5867400" y="4495800"/>
            <a:ext cx="23622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2858" name="Text Box 10"/>
          <p:cNvSpPr txBox="1">
            <a:spLocks noChangeArrowheads="1"/>
          </p:cNvSpPr>
          <p:nvPr/>
        </p:nvSpPr>
        <p:spPr bwMode="auto">
          <a:xfrm>
            <a:off x="7467600" y="2286000"/>
            <a:ext cx="28194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t>Sensitivity = 0.9</a:t>
            </a:r>
          </a:p>
          <a:p>
            <a:pPr>
              <a:spcBef>
                <a:spcPct val="50000"/>
              </a:spcBef>
            </a:pPr>
            <a:r>
              <a:rPr lang="en-US" altLang="en-US" b="1" dirty="0"/>
              <a:t>Specificity = 0.8</a:t>
            </a:r>
          </a:p>
        </p:txBody>
      </p:sp>
      <p:sp>
        <p:nvSpPr>
          <p:cNvPr id="462859" name="Text Box 11"/>
          <p:cNvSpPr txBox="1">
            <a:spLocks noChangeArrowheads="1"/>
          </p:cNvSpPr>
          <p:nvPr/>
        </p:nvSpPr>
        <p:spPr bwMode="auto">
          <a:xfrm>
            <a:off x="6896100" y="4953000"/>
            <a:ext cx="33909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dirty="0">
                <a:solidFill>
                  <a:srgbClr val="FF3300"/>
                </a:solidFill>
                <a:latin typeface="Arial" charset="0"/>
              </a:rPr>
              <a:t>Seemingly respectable Sn and Sp result in substantial bias</a:t>
            </a:r>
          </a:p>
        </p:txBody>
      </p:sp>
      <p:sp>
        <p:nvSpPr>
          <p:cNvPr id="12" name="Oval 11"/>
          <p:cNvSpPr/>
          <p:nvPr/>
        </p:nvSpPr>
        <p:spPr bwMode="auto">
          <a:xfrm>
            <a:off x="10020300" y="76200"/>
            <a:ext cx="152400" cy="1524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28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85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title"/>
          </p:nvPr>
        </p:nvSpPr>
        <p:spPr>
          <a:xfrm>
            <a:off x="152400" y="304800"/>
            <a:ext cx="10134600" cy="762000"/>
          </a:xfrm>
          <a:ln/>
          <a:extLst>
            <a:ext uri="{91240B29-F687-4F45-9708-019B960494DF}">
              <a14:hiddenLine xmlns:a14="http://schemas.microsoft.com/office/drawing/2010/main" w="12700" cmpd="sng">
                <a:solidFill>
                  <a:schemeClr val="tx1"/>
                </a:solidFill>
                <a:miter lim="800000"/>
                <a:headEnd/>
                <a:tailEnd/>
              </a14:hiddenLine>
            </a:ext>
          </a:extLst>
        </p:spPr>
        <p:txBody>
          <a:bodyPr/>
          <a:lstStyle/>
          <a:p>
            <a:r>
              <a:rPr lang="en-US" altLang="en-US" sz="2600" dirty="0"/>
              <a:t>Non-Differential Misclassification of Exposure:</a:t>
            </a:r>
            <a:br>
              <a:rPr lang="en-US" altLang="en-US" sz="2600" dirty="0"/>
            </a:br>
            <a:r>
              <a:rPr lang="en-US" altLang="en-US" sz="2600" dirty="0"/>
              <a:t> Imperfect Sensitivity &amp; Specificity and Uncommon Exposure </a:t>
            </a:r>
            <a:br>
              <a:rPr lang="en-US" altLang="en-US" sz="3100" dirty="0">
                <a:sym typeface="Symbol" pitchFamily="18" charset="2"/>
              </a:rPr>
            </a:br>
            <a:endParaRPr lang="en-US" altLang="en-US" sz="3100" dirty="0">
              <a:sym typeface="Symbol" pitchFamily="18" charset="2"/>
            </a:endParaRPr>
          </a:p>
        </p:txBody>
      </p:sp>
      <p:sp>
        <p:nvSpPr>
          <p:cNvPr id="464899" name="Text Box 3"/>
          <p:cNvSpPr txBox="1">
            <a:spLocks noChangeArrowheads="1"/>
          </p:cNvSpPr>
          <p:nvPr/>
        </p:nvSpPr>
        <p:spPr bwMode="auto">
          <a:xfrm>
            <a:off x="304800" y="990600"/>
            <a:ext cx="10287000" cy="584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dirty="0">
                <a:latin typeface="Arial" charset="0"/>
              </a:rPr>
              <a:t>		</a:t>
            </a:r>
            <a:r>
              <a:rPr lang="en-US" altLang="en-US" sz="2000" b="1" dirty="0">
                <a:latin typeface="Arial" charset="0"/>
              </a:rPr>
              <a:t>Exposure     Cases   Controls</a:t>
            </a:r>
            <a:endParaRPr lang="en-US" altLang="en-US" sz="1800" dirty="0">
              <a:latin typeface="Arial" charset="0"/>
            </a:endParaRPr>
          </a:p>
          <a:p>
            <a:pPr algn="l"/>
            <a:r>
              <a:rPr lang="en-US" altLang="en-US" sz="1800" dirty="0">
                <a:latin typeface="Arial" charset="0"/>
              </a:rPr>
              <a:t>			</a:t>
            </a:r>
            <a:r>
              <a:rPr lang="en-US" altLang="en-US" sz="2000" b="1" dirty="0">
                <a:latin typeface="Arial" charset="0"/>
              </a:rPr>
              <a:t>Yes	50	20</a:t>
            </a:r>
          </a:p>
          <a:p>
            <a:pPr algn="l"/>
            <a:r>
              <a:rPr lang="en-US" altLang="en-US" sz="2000" b="1" dirty="0">
                <a:latin typeface="Arial" charset="0"/>
              </a:rPr>
              <a:t>			No	500	800</a:t>
            </a:r>
            <a:r>
              <a:rPr lang="en-US" altLang="en-US" sz="2000" dirty="0">
                <a:latin typeface="Arial" charset="0"/>
              </a:rPr>
              <a:t>           </a:t>
            </a:r>
            <a:r>
              <a:rPr lang="en-US" altLang="en-US" sz="2000" b="1" dirty="0">
                <a:latin typeface="Arial" charset="0"/>
              </a:rPr>
              <a:t>True OR = (50/500) / (20/800) = 4.0 </a:t>
            </a:r>
          </a:p>
          <a:p>
            <a:pPr algn="l"/>
            <a:r>
              <a:rPr lang="en-US" altLang="en-US" sz="1600" dirty="0">
                <a:latin typeface="Arial" charset="0"/>
              </a:rPr>
              <a:t>		</a:t>
            </a:r>
            <a:endParaRPr lang="en-US" altLang="en-US" dirty="0">
              <a:latin typeface="Arial" charset="0"/>
            </a:endParaRPr>
          </a:p>
          <a:p>
            <a:pPr algn="l"/>
            <a:r>
              <a:rPr lang="en-US" altLang="en-US" b="1" dirty="0">
                <a:latin typeface="Arial" charset="0"/>
              </a:rPr>
              <a:t>True 		       </a:t>
            </a:r>
            <a:r>
              <a:rPr lang="en-US" altLang="en-US" sz="2200" b="1" u="sng" dirty="0">
                <a:latin typeface="Arial" charset="0"/>
              </a:rPr>
              <a:t>Cases	</a:t>
            </a:r>
            <a:r>
              <a:rPr lang="en-US" altLang="en-US" sz="2200" b="1" dirty="0">
                <a:latin typeface="Arial" charset="0"/>
              </a:rPr>
              <a:t>	     	 </a:t>
            </a:r>
            <a:r>
              <a:rPr lang="en-US" altLang="en-US" sz="2200" b="1" u="sng" dirty="0">
                <a:latin typeface="Arial" charset="0"/>
              </a:rPr>
              <a:t>Controls</a:t>
            </a:r>
            <a:r>
              <a:rPr lang="en-US" altLang="en-US" sz="2200" b="1" dirty="0">
                <a:latin typeface="Arial" charset="0"/>
              </a:rPr>
              <a:t>              </a:t>
            </a:r>
          </a:p>
          <a:p>
            <a:pPr algn="l"/>
            <a:r>
              <a:rPr lang="en-US" altLang="en-US" sz="2200" b="1" u="sng" dirty="0">
                <a:latin typeface="Arial" charset="0"/>
              </a:rPr>
              <a:t>Distribution</a:t>
            </a:r>
            <a:r>
              <a:rPr lang="en-US" altLang="en-US" sz="2200" b="1" dirty="0">
                <a:latin typeface="Arial" charset="0"/>
              </a:rPr>
              <a:t>          </a:t>
            </a:r>
            <a:r>
              <a:rPr lang="en-US" altLang="en-US" sz="2200" b="1" u="sng" dirty="0">
                <a:latin typeface="Arial" charset="0"/>
              </a:rPr>
              <a:t>exp      unexp</a:t>
            </a:r>
            <a:r>
              <a:rPr lang="en-US" altLang="en-US" sz="2200" b="1" dirty="0">
                <a:latin typeface="Arial" charset="0"/>
              </a:rPr>
              <a:t>         </a:t>
            </a:r>
            <a:r>
              <a:rPr lang="en-US" altLang="en-US" sz="2200" b="1" u="sng" dirty="0">
                <a:latin typeface="Arial" charset="0"/>
              </a:rPr>
              <a:t>	exp     unexp </a:t>
            </a:r>
            <a:r>
              <a:rPr lang="en-US" altLang="en-US" sz="2200" b="1" dirty="0">
                <a:latin typeface="Arial" charset="0"/>
              </a:rPr>
              <a:t>      </a:t>
            </a:r>
          </a:p>
          <a:p>
            <a:pPr algn="l"/>
            <a:r>
              <a:rPr lang="en-US" altLang="en-US" sz="2200" b="1" dirty="0">
                <a:latin typeface="Arial" charset="0"/>
              </a:rPr>
              <a:t>(gold standard)       50         500            	  20         800            </a:t>
            </a:r>
            <a:endParaRPr lang="en-US" altLang="en-US" sz="2200" b="1" dirty="0">
              <a:latin typeface="Arial" charset="0"/>
              <a:sym typeface="Symbol" pitchFamily="18" charset="2"/>
            </a:endParaRPr>
          </a:p>
          <a:p>
            <a:pPr algn="l"/>
            <a:endParaRPr lang="en-US" altLang="en-US" sz="1000" b="1" dirty="0">
              <a:latin typeface="Arial" charset="0"/>
              <a:sym typeface="Symbol" pitchFamily="18" charset="2"/>
            </a:endParaRPr>
          </a:p>
          <a:p>
            <a:pPr algn="l"/>
            <a:r>
              <a:rPr lang="en-US" altLang="en-US" sz="2200" b="1" u="sng" dirty="0">
                <a:latin typeface="Arial" charset="0"/>
                <a:sym typeface="Symbol" pitchFamily="18" charset="2"/>
              </a:rPr>
              <a:t>Study distribution:                        Cases                             Controls</a:t>
            </a:r>
          </a:p>
          <a:p>
            <a:pPr algn="l"/>
            <a:r>
              <a:rPr lang="en-US" altLang="en-US" sz="2200" b="1" dirty="0">
                <a:latin typeface="Arial" charset="0"/>
                <a:sym typeface="Symbol" pitchFamily="18" charset="2"/>
              </a:rPr>
              <a:t>Exposed                  45         100       145         18        160          178</a:t>
            </a:r>
          </a:p>
          <a:p>
            <a:pPr algn="l"/>
            <a:r>
              <a:rPr lang="en-US" altLang="en-US" sz="2200" b="1" dirty="0">
                <a:latin typeface="Arial" charset="0"/>
                <a:sym typeface="Symbol" pitchFamily="18" charset="2"/>
              </a:rPr>
              <a:t>Unexposed               5          400       405          2         640          642</a:t>
            </a:r>
          </a:p>
          <a:p>
            <a:pPr algn="l"/>
            <a:endParaRPr lang="en-US" altLang="en-US" sz="800" b="1" dirty="0">
              <a:latin typeface="Arial" charset="0"/>
              <a:sym typeface="Symbol" pitchFamily="18" charset="2"/>
            </a:endParaRPr>
          </a:p>
          <a:p>
            <a:pPr algn="l"/>
            <a:r>
              <a:rPr lang="en-US" altLang="en-US" sz="2200" b="1" i="1" dirty="0">
                <a:latin typeface="Arial" charset="0"/>
                <a:sym typeface="Symbol" pitchFamily="18" charset="2"/>
              </a:rPr>
              <a:t>sensitivity 	       0.90        0.80                   0.90       0.80  </a:t>
            </a:r>
          </a:p>
          <a:p>
            <a:pPr algn="l"/>
            <a:r>
              <a:rPr lang="en-US" altLang="en-US" sz="2200" b="1" i="1" dirty="0">
                <a:latin typeface="Arial" charset="0"/>
                <a:sym typeface="Symbol" pitchFamily="18" charset="2"/>
              </a:rPr>
              <a:t>or specificity</a:t>
            </a:r>
          </a:p>
          <a:p>
            <a:pPr algn="l"/>
            <a:r>
              <a:rPr lang="en-US" altLang="en-US" sz="2200" b="1" i="1" dirty="0">
                <a:latin typeface="Arial" charset="0"/>
                <a:sym typeface="Symbol" pitchFamily="18" charset="2"/>
              </a:rPr>
              <a:t>   	</a:t>
            </a:r>
          </a:p>
          <a:p>
            <a:pPr algn="l"/>
            <a:r>
              <a:rPr lang="en-US" altLang="en-US" sz="1800" b="1" dirty="0">
                <a:latin typeface="Arial" charset="0"/>
              </a:rPr>
              <a:t>	    </a:t>
            </a:r>
            <a:r>
              <a:rPr lang="en-US" altLang="en-US" sz="2000" b="1" dirty="0">
                <a:latin typeface="Arial" charset="0"/>
              </a:rPr>
              <a:t>Exposure   Cases  Controls</a:t>
            </a:r>
          </a:p>
          <a:p>
            <a:pPr algn="l"/>
            <a:r>
              <a:rPr lang="en-US" altLang="en-US" sz="1800" b="1" dirty="0">
                <a:latin typeface="Arial" charset="0"/>
              </a:rPr>
              <a:t>		</a:t>
            </a:r>
            <a:r>
              <a:rPr lang="en-US" altLang="en-US" sz="2000" b="1" dirty="0">
                <a:latin typeface="Arial" charset="0"/>
              </a:rPr>
              <a:t>Yes	145	178</a:t>
            </a:r>
          </a:p>
          <a:p>
            <a:pPr algn="l"/>
            <a:r>
              <a:rPr lang="en-US" altLang="en-US" sz="2000" b="1" dirty="0">
                <a:latin typeface="Arial" charset="0"/>
              </a:rPr>
              <a:t>		No	405	642      Observed OR = (145/405) / (</a:t>
            </a:r>
            <a:r>
              <a:rPr lang="en-US" altLang="en-US" sz="2000" b="1" dirty="0">
                <a:latin typeface="Arial" charset="0"/>
                <a:sym typeface="Symbol" pitchFamily="18" charset="2"/>
              </a:rPr>
              <a:t>178/642) = 1.3</a:t>
            </a:r>
            <a:endParaRPr lang="en-US" altLang="en-US" sz="2000" dirty="0">
              <a:latin typeface="Arial" charset="0"/>
            </a:endParaRPr>
          </a:p>
          <a:p>
            <a:pPr algn="l"/>
            <a:r>
              <a:rPr lang="en-US" altLang="en-US" sz="2000" i="1" dirty="0">
                <a:latin typeface="Arial" charset="0"/>
                <a:sym typeface="Symbol" pitchFamily="18" charset="2"/>
              </a:rPr>
              <a:t>   </a:t>
            </a:r>
          </a:p>
        </p:txBody>
      </p:sp>
      <p:sp>
        <p:nvSpPr>
          <p:cNvPr id="464900" name="Text Box 4"/>
          <p:cNvSpPr txBox="1">
            <a:spLocks noChangeArrowheads="1"/>
          </p:cNvSpPr>
          <p:nvPr/>
        </p:nvSpPr>
        <p:spPr bwMode="auto">
          <a:xfrm>
            <a:off x="457200" y="1066800"/>
            <a:ext cx="20193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1800" dirty="0"/>
              <a:t>TRUTH</a:t>
            </a:r>
          </a:p>
          <a:p>
            <a:pPr algn="l"/>
            <a:endParaRPr lang="en-US" altLang="en-US" dirty="0"/>
          </a:p>
        </p:txBody>
      </p:sp>
      <p:sp>
        <p:nvSpPr>
          <p:cNvPr id="464901" name="Text Box 5"/>
          <p:cNvSpPr txBox="1">
            <a:spLocks noChangeArrowheads="1"/>
          </p:cNvSpPr>
          <p:nvPr/>
        </p:nvSpPr>
        <p:spPr bwMode="auto">
          <a:xfrm>
            <a:off x="114300" y="5553670"/>
            <a:ext cx="2286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dirty="0"/>
              <a:t>OBSERVED </a:t>
            </a:r>
          </a:p>
          <a:p>
            <a:pPr algn="l"/>
            <a:r>
              <a:rPr lang="en-US" altLang="en-US" sz="1800" dirty="0"/>
              <a:t>STUDY</a:t>
            </a:r>
          </a:p>
          <a:p>
            <a:pPr algn="l"/>
            <a:r>
              <a:rPr lang="en-US" altLang="en-US" sz="1800" dirty="0"/>
              <a:t>SAMPLE</a:t>
            </a:r>
            <a:endParaRPr lang="en-US" altLang="en-US" dirty="0"/>
          </a:p>
        </p:txBody>
      </p:sp>
      <p:sp>
        <p:nvSpPr>
          <p:cNvPr id="464902" name="Rectangle 6"/>
          <p:cNvSpPr>
            <a:spLocks noChangeArrowheads="1"/>
          </p:cNvSpPr>
          <p:nvPr/>
        </p:nvSpPr>
        <p:spPr bwMode="auto">
          <a:xfrm>
            <a:off x="4953000" y="3733800"/>
            <a:ext cx="6096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4903" name="Rectangle 7"/>
          <p:cNvSpPr>
            <a:spLocks noChangeArrowheads="1"/>
          </p:cNvSpPr>
          <p:nvPr/>
        </p:nvSpPr>
        <p:spPr bwMode="auto">
          <a:xfrm>
            <a:off x="8229600" y="3733800"/>
            <a:ext cx="6096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4904" name="Line 8"/>
          <p:cNvSpPr>
            <a:spLocks noChangeShapeType="1"/>
          </p:cNvSpPr>
          <p:nvPr/>
        </p:nvSpPr>
        <p:spPr bwMode="auto">
          <a:xfrm flipH="1">
            <a:off x="3619500" y="4495800"/>
            <a:ext cx="16764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4905" name="Line 9"/>
          <p:cNvSpPr>
            <a:spLocks noChangeShapeType="1"/>
          </p:cNvSpPr>
          <p:nvPr/>
        </p:nvSpPr>
        <p:spPr bwMode="auto">
          <a:xfrm flipH="1">
            <a:off x="4914900" y="4495800"/>
            <a:ext cx="369570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4906" name="Text Box 10"/>
          <p:cNvSpPr txBox="1">
            <a:spLocks noChangeArrowheads="1"/>
          </p:cNvSpPr>
          <p:nvPr/>
        </p:nvSpPr>
        <p:spPr bwMode="auto">
          <a:xfrm>
            <a:off x="7543800" y="914400"/>
            <a:ext cx="2362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dirty="0"/>
              <a:t>e.g., radon exposure</a:t>
            </a:r>
            <a:endParaRPr lang="en-US" altLang="en-US" dirty="0"/>
          </a:p>
        </p:txBody>
      </p:sp>
      <p:sp>
        <p:nvSpPr>
          <p:cNvPr id="464907" name="Text Box 11"/>
          <p:cNvSpPr txBox="1">
            <a:spLocks noChangeArrowheads="1"/>
          </p:cNvSpPr>
          <p:nvPr/>
        </p:nvSpPr>
        <p:spPr bwMode="auto">
          <a:xfrm>
            <a:off x="7467600" y="2286000"/>
            <a:ext cx="28194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t>Sensitivity = 0.9</a:t>
            </a:r>
          </a:p>
          <a:p>
            <a:pPr>
              <a:spcBef>
                <a:spcPct val="50000"/>
              </a:spcBef>
            </a:pPr>
            <a:r>
              <a:rPr lang="en-US" altLang="en-US" b="1" dirty="0"/>
              <a:t>Specificity = 0.8</a:t>
            </a:r>
          </a:p>
        </p:txBody>
      </p:sp>
      <p:sp>
        <p:nvSpPr>
          <p:cNvPr id="464908" name="Text Box 12"/>
          <p:cNvSpPr txBox="1">
            <a:spLocks noChangeArrowheads="1"/>
          </p:cNvSpPr>
          <p:nvPr/>
        </p:nvSpPr>
        <p:spPr bwMode="auto">
          <a:xfrm>
            <a:off x="7124700" y="5029200"/>
            <a:ext cx="3048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dirty="0">
                <a:solidFill>
                  <a:srgbClr val="FF3300"/>
                </a:solidFill>
                <a:latin typeface="Arial" charset="0"/>
              </a:rPr>
              <a:t>Lower exposure prevalence is less balanced and less resilient to misclassification</a:t>
            </a:r>
          </a:p>
        </p:txBody>
      </p:sp>
      <p:sp>
        <p:nvSpPr>
          <p:cNvPr id="13" name="Oval 12"/>
          <p:cNvSpPr/>
          <p:nvPr/>
        </p:nvSpPr>
        <p:spPr bwMode="auto">
          <a:xfrm>
            <a:off x="10020300" y="76200"/>
            <a:ext cx="152400" cy="1524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49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490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a:xfrm>
            <a:off x="228600" y="0"/>
            <a:ext cx="10058400" cy="1143000"/>
          </a:xfrm>
        </p:spPr>
        <p:txBody>
          <a:bodyPr/>
          <a:lstStyle/>
          <a:p>
            <a:r>
              <a:rPr lang="en-US" altLang="en-US" sz="2800" dirty="0"/>
              <a:t>Bias as a function of non-differential imperfect sensitivity and specificity of exposure measurement</a:t>
            </a:r>
            <a:endParaRPr lang="en-US" altLang="en-US" dirty="0"/>
          </a:p>
        </p:txBody>
      </p:sp>
      <p:graphicFrame>
        <p:nvGraphicFramePr>
          <p:cNvPr id="370691" name="Object 3"/>
          <p:cNvGraphicFramePr>
            <a:graphicFrameLocks noGrp="1" noChangeAspect="1"/>
          </p:cNvGraphicFramePr>
          <p:nvPr>
            <p:ph type="body" idx="1"/>
          </p:nvPr>
        </p:nvGraphicFramePr>
        <p:xfrm>
          <a:off x="1981200" y="1066800"/>
          <a:ext cx="6248400" cy="5410200"/>
        </p:xfrm>
        <a:graphic>
          <a:graphicData uri="http://schemas.openxmlformats.org/presentationml/2006/ole">
            <mc:AlternateContent xmlns:mc="http://schemas.openxmlformats.org/markup-compatibility/2006">
              <mc:Choice xmlns:v="urn:schemas-microsoft-com:vml" Requires="v">
                <p:oleObj name="Bitmap Image" r:id="rId3" imgW="5439534" imgH="4180952" progId="Paint.Picture">
                  <p:embed/>
                </p:oleObj>
              </mc:Choice>
              <mc:Fallback>
                <p:oleObj name="Bitmap Image" r:id="rId3" imgW="5439534" imgH="4180952"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066800"/>
                        <a:ext cx="6248400" cy="5410200"/>
                      </a:xfrm>
                      <a:prstGeom prst="rect">
                        <a:avLst/>
                      </a:prstGeom>
                    </p:spPr>
                  </p:pic>
                </p:oleObj>
              </mc:Fallback>
            </mc:AlternateContent>
          </a:graphicData>
        </a:graphic>
      </p:graphicFrame>
      <p:sp>
        <p:nvSpPr>
          <p:cNvPr id="370692" name="Text Box 4"/>
          <p:cNvSpPr txBox="1">
            <a:spLocks noChangeArrowheads="1"/>
          </p:cNvSpPr>
          <p:nvPr/>
        </p:nvSpPr>
        <p:spPr bwMode="auto">
          <a:xfrm>
            <a:off x="3733800" y="1905000"/>
            <a:ext cx="609600" cy="8683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80000"/>
              </a:lnSpc>
              <a:spcBef>
                <a:spcPct val="50000"/>
              </a:spcBef>
            </a:pPr>
            <a:r>
              <a:rPr lang="en-US" altLang="en-US" sz="1500" b="1" dirty="0"/>
              <a:t>0.9</a:t>
            </a:r>
          </a:p>
          <a:p>
            <a:pPr algn="l">
              <a:lnSpc>
                <a:spcPct val="80000"/>
              </a:lnSpc>
              <a:spcBef>
                <a:spcPct val="50000"/>
              </a:spcBef>
            </a:pPr>
            <a:r>
              <a:rPr lang="en-US" altLang="en-US" sz="1500" b="1" dirty="0"/>
              <a:t>0.7</a:t>
            </a:r>
          </a:p>
          <a:p>
            <a:pPr algn="l">
              <a:lnSpc>
                <a:spcPct val="80000"/>
              </a:lnSpc>
              <a:spcBef>
                <a:spcPct val="50000"/>
              </a:spcBef>
            </a:pPr>
            <a:r>
              <a:rPr lang="en-US" altLang="en-US" sz="1500" b="1" dirty="0"/>
              <a:t>0.5</a:t>
            </a:r>
            <a:endParaRPr lang="en-US" altLang="en-US" sz="1500" dirty="0"/>
          </a:p>
        </p:txBody>
      </p:sp>
      <p:sp>
        <p:nvSpPr>
          <p:cNvPr id="370693" name="Text Box 5"/>
          <p:cNvSpPr txBox="1">
            <a:spLocks noChangeArrowheads="1"/>
          </p:cNvSpPr>
          <p:nvPr/>
        </p:nvSpPr>
        <p:spPr bwMode="auto">
          <a:xfrm>
            <a:off x="2743200" y="1524000"/>
            <a:ext cx="43434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dirty="0"/>
              <a:t>Sensitivity of exposure measurement</a:t>
            </a:r>
            <a:endParaRPr lang="en-US" altLang="en-US" dirty="0"/>
          </a:p>
        </p:txBody>
      </p:sp>
      <p:sp>
        <p:nvSpPr>
          <p:cNvPr id="370694" name="Text Box 6"/>
          <p:cNvSpPr txBox="1">
            <a:spLocks noChangeArrowheads="1"/>
          </p:cNvSpPr>
          <p:nvPr/>
        </p:nvSpPr>
        <p:spPr bwMode="auto">
          <a:xfrm>
            <a:off x="2781300" y="6172200"/>
            <a:ext cx="49911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t>Specificity of exposure measurement</a:t>
            </a:r>
          </a:p>
        </p:txBody>
      </p:sp>
      <p:sp>
        <p:nvSpPr>
          <p:cNvPr id="370695" name="Text Box 7"/>
          <p:cNvSpPr txBox="1">
            <a:spLocks noChangeArrowheads="1"/>
          </p:cNvSpPr>
          <p:nvPr/>
        </p:nvSpPr>
        <p:spPr bwMode="auto">
          <a:xfrm>
            <a:off x="190500" y="5638800"/>
            <a:ext cx="2209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dirty="0"/>
              <a:t>Copeland et al. </a:t>
            </a:r>
          </a:p>
          <a:p>
            <a:pPr algn="l">
              <a:spcBef>
                <a:spcPct val="50000"/>
              </a:spcBef>
            </a:pPr>
            <a:r>
              <a:rPr lang="en-US" altLang="en-US" sz="1600" i="1" dirty="0"/>
              <a:t>AJE</a:t>
            </a:r>
            <a:r>
              <a:rPr lang="en-US" altLang="en-US" sz="1600" dirty="0"/>
              <a:t> 1977</a:t>
            </a:r>
            <a:endParaRPr lang="en-US" altLang="en-US" dirty="0"/>
          </a:p>
        </p:txBody>
      </p:sp>
      <p:sp>
        <p:nvSpPr>
          <p:cNvPr id="370696" name="Text Box 8"/>
          <p:cNvSpPr txBox="1">
            <a:spLocks noChangeArrowheads="1"/>
          </p:cNvSpPr>
          <p:nvPr/>
        </p:nvSpPr>
        <p:spPr bwMode="auto">
          <a:xfrm>
            <a:off x="8077200" y="1371600"/>
            <a:ext cx="22098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dirty="0">
                <a:latin typeface="Arial" charset="0"/>
              </a:rPr>
              <a:t>True OR = 2.67</a:t>
            </a:r>
          </a:p>
          <a:p>
            <a:pPr algn="l">
              <a:spcBef>
                <a:spcPct val="50000"/>
              </a:spcBef>
            </a:pPr>
            <a:r>
              <a:rPr lang="en-US" altLang="en-US" sz="2000" dirty="0">
                <a:latin typeface="Arial" charset="0"/>
              </a:rPr>
              <a:t>Case-control study</a:t>
            </a:r>
          </a:p>
          <a:p>
            <a:pPr algn="l">
              <a:spcBef>
                <a:spcPct val="50000"/>
              </a:spcBef>
            </a:pPr>
            <a:r>
              <a:rPr lang="en-US" altLang="en-US" sz="2000" dirty="0">
                <a:latin typeface="Arial" charset="0"/>
              </a:rPr>
              <a:t>Prevalence of exposure in controls = 0.2</a:t>
            </a:r>
            <a:endParaRPr lang="en-US" altLang="en-US" dirty="0"/>
          </a:p>
        </p:txBody>
      </p:sp>
      <p:sp>
        <p:nvSpPr>
          <p:cNvPr id="370697" name="Text Box 9"/>
          <p:cNvSpPr txBox="1">
            <a:spLocks noChangeArrowheads="1"/>
          </p:cNvSpPr>
          <p:nvPr/>
        </p:nvSpPr>
        <p:spPr bwMode="auto">
          <a:xfrm rot="16200000">
            <a:off x="119063" y="2967037"/>
            <a:ext cx="3657600" cy="4667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t>Apparent Odds Ratio</a:t>
            </a:r>
          </a:p>
        </p:txBody>
      </p:sp>
      <p:sp>
        <p:nvSpPr>
          <p:cNvPr id="370698" name="Text Box 10"/>
          <p:cNvSpPr txBox="1">
            <a:spLocks noChangeArrowheads="1"/>
          </p:cNvSpPr>
          <p:nvPr/>
        </p:nvSpPr>
        <p:spPr bwMode="auto">
          <a:xfrm>
            <a:off x="2095500" y="990600"/>
            <a:ext cx="533400" cy="46593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b="1" dirty="0"/>
              <a:t>2.8</a:t>
            </a:r>
          </a:p>
          <a:p>
            <a:pPr algn="l">
              <a:spcBef>
                <a:spcPct val="50000"/>
              </a:spcBef>
            </a:pPr>
            <a:endParaRPr lang="en-US" altLang="en-US" sz="800" b="1" dirty="0"/>
          </a:p>
          <a:p>
            <a:pPr algn="l">
              <a:spcBef>
                <a:spcPct val="50000"/>
              </a:spcBef>
            </a:pPr>
            <a:r>
              <a:rPr lang="en-US" altLang="en-US" sz="2000" b="1" dirty="0"/>
              <a:t>2.5</a:t>
            </a:r>
          </a:p>
          <a:p>
            <a:pPr algn="l">
              <a:spcBef>
                <a:spcPct val="50000"/>
              </a:spcBef>
            </a:pPr>
            <a:endParaRPr lang="en-US" altLang="en-US" sz="800" b="1" dirty="0"/>
          </a:p>
          <a:p>
            <a:pPr algn="l">
              <a:spcBef>
                <a:spcPct val="50000"/>
              </a:spcBef>
            </a:pPr>
            <a:r>
              <a:rPr lang="en-US" altLang="en-US" sz="2000" b="1" dirty="0"/>
              <a:t>2.2</a:t>
            </a:r>
          </a:p>
          <a:p>
            <a:pPr algn="l">
              <a:spcBef>
                <a:spcPct val="50000"/>
              </a:spcBef>
            </a:pPr>
            <a:endParaRPr lang="en-US" altLang="en-US" sz="1200" b="1" dirty="0"/>
          </a:p>
          <a:p>
            <a:pPr algn="l">
              <a:spcBef>
                <a:spcPct val="50000"/>
              </a:spcBef>
            </a:pPr>
            <a:r>
              <a:rPr lang="en-US" altLang="en-US" sz="2000" b="1" dirty="0"/>
              <a:t>1.9</a:t>
            </a:r>
          </a:p>
          <a:p>
            <a:pPr algn="l">
              <a:spcBef>
                <a:spcPct val="50000"/>
              </a:spcBef>
            </a:pPr>
            <a:endParaRPr lang="en-US" altLang="en-US" sz="1400" b="1" dirty="0"/>
          </a:p>
          <a:p>
            <a:pPr algn="l">
              <a:spcBef>
                <a:spcPct val="50000"/>
              </a:spcBef>
            </a:pPr>
            <a:r>
              <a:rPr lang="en-US" altLang="en-US" sz="2000" b="1" dirty="0"/>
              <a:t>1.6</a:t>
            </a:r>
          </a:p>
          <a:p>
            <a:pPr algn="l">
              <a:spcBef>
                <a:spcPct val="50000"/>
              </a:spcBef>
            </a:pPr>
            <a:endParaRPr lang="en-US" altLang="en-US" sz="1400" b="1" dirty="0"/>
          </a:p>
          <a:p>
            <a:pPr algn="l">
              <a:spcBef>
                <a:spcPct val="50000"/>
              </a:spcBef>
            </a:pPr>
            <a:r>
              <a:rPr lang="en-US" altLang="en-US" sz="2000" b="1" dirty="0"/>
              <a:t>1.3</a:t>
            </a:r>
          </a:p>
          <a:p>
            <a:pPr algn="l">
              <a:spcBef>
                <a:spcPct val="50000"/>
              </a:spcBef>
            </a:pPr>
            <a:endParaRPr lang="en-US" altLang="en-US" sz="1000" b="1" dirty="0"/>
          </a:p>
          <a:p>
            <a:pPr algn="l">
              <a:spcBef>
                <a:spcPct val="50000"/>
              </a:spcBef>
            </a:pPr>
            <a:r>
              <a:rPr lang="en-US" altLang="en-US" sz="2000" b="1" dirty="0"/>
              <a:t>1.0</a:t>
            </a:r>
          </a:p>
        </p:txBody>
      </p:sp>
      <p:sp>
        <p:nvSpPr>
          <p:cNvPr id="370699" name="Text Box 11"/>
          <p:cNvSpPr txBox="1">
            <a:spLocks noChangeArrowheads="1"/>
          </p:cNvSpPr>
          <p:nvPr/>
        </p:nvSpPr>
        <p:spPr bwMode="auto">
          <a:xfrm>
            <a:off x="2247900" y="5867400"/>
            <a:ext cx="6019800" cy="4365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p>
            <a:pPr>
              <a:spcBef>
                <a:spcPct val="50000"/>
              </a:spcBef>
            </a:pPr>
            <a:r>
              <a:rPr lang="en-US" altLang="en-US" sz="2200" b="1" dirty="0"/>
              <a:t>  .50 </a:t>
            </a:r>
            <a:r>
              <a:rPr lang="en-US" altLang="en-US" sz="800" b="1" dirty="0"/>
              <a:t> </a:t>
            </a:r>
            <a:r>
              <a:rPr lang="en-US" altLang="en-US" sz="2200" b="1" dirty="0"/>
              <a:t> .55  </a:t>
            </a:r>
            <a:r>
              <a:rPr lang="en-US" altLang="en-US" sz="800" b="1" dirty="0"/>
              <a:t> </a:t>
            </a:r>
            <a:r>
              <a:rPr lang="en-US" altLang="en-US" sz="2200" b="1" dirty="0"/>
              <a:t> .60   .65  .70 </a:t>
            </a:r>
            <a:r>
              <a:rPr lang="en-US" altLang="en-US" sz="800" b="1" dirty="0"/>
              <a:t>     </a:t>
            </a:r>
            <a:r>
              <a:rPr lang="en-US" altLang="en-US" sz="2200" b="1" dirty="0"/>
              <a:t>.75  .80   .85  .90  .95   1.0</a:t>
            </a:r>
          </a:p>
        </p:txBody>
      </p:sp>
      <p:sp>
        <p:nvSpPr>
          <p:cNvPr id="12" name="Text Box 16"/>
          <p:cNvSpPr txBox="1">
            <a:spLocks noChangeArrowheads="1"/>
          </p:cNvSpPr>
          <p:nvPr/>
        </p:nvSpPr>
        <p:spPr bwMode="auto">
          <a:xfrm>
            <a:off x="8115300" y="3810000"/>
            <a:ext cx="18669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srgbClr val="FF0000"/>
                </a:solidFill>
              </a:rPr>
              <a:t>Immediate attenuation with slight specificity imperfection</a:t>
            </a:r>
          </a:p>
        </p:txBody>
      </p:sp>
      <p:pic>
        <p:nvPicPr>
          <p:cNvPr id="370834" name="Picture 1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1138147">
            <a:off x="7547169" y="3270720"/>
            <a:ext cx="792187" cy="883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Oval 13"/>
          <p:cNvSpPr/>
          <p:nvPr/>
        </p:nvSpPr>
        <p:spPr bwMode="auto">
          <a:xfrm>
            <a:off x="10020300" y="76200"/>
            <a:ext cx="152400" cy="1524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08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ChangeArrowheads="1"/>
          </p:cNvSpPr>
          <p:nvPr>
            <p:ph type="title"/>
          </p:nvPr>
        </p:nvSpPr>
        <p:spPr>
          <a:xfrm>
            <a:off x="228600" y="0"/>
            <a:ext cx="10058400" cy="1143000"/>
          </a:xfrm>
        </p:spPr>
        <p:txBody>
          <a:bodyPr/>
          <a:lstStyle/>
          <a:p>
            <a:r>
              <a:rPr lang="en-US" altLang="en-US" sz="2800" dirty="0"/>
              <a:t>Bias as a function of non-differential imperfect sensitivity and specificity of exposure measurement</a:t>
            </a:r>
            <a:endParaRPr lang="en-US" altLang="en-US" dirty="0"/>
          </a:p>
        </p:txBody>
      </p:sp>
      <p:graphicFrame>
        <p:nvGraphicFramePr>
          <p:cNvPr id="428035" name="Object 3"/>
          <p:cNvGraphicFramePr>
            <a:graphicFrameLocks noGrp="1" noChangeAspect="1"/>
          </p:cNvGraphicFramePr>
          <p:nvPr>
            <p:ph type="body" idx="1"/>
          </p:nvPr>
        </p:nvGraphicFramePr>
        <p:xfrm>
          <a:off x="1981200" y="1066800"/>
          <a:ext cx="6248400" cy="5410200"/>
        </p:xfrm>
        <a:graphic>
          <a:graphicData uri="http://schemas.openxmlformats.org/presentationml/2006/ole">
            <mc:AlternateContent xmlns:mc="http://schemas.openxmlformats.org/markup-compatibility/2006">
              <mc:Choice xmlns:v="urn:schemas-microsoft-com:vml" Requires="v">
                <p:oleObj name="Bitmap Image" r:id="rId3" imgW="5439534" imgH="4180952" progId="Paint.Picture">
                  <p:embed/>
                </p:oleObj>
              </mc:Choice>
              <mc:Fallback>
                <p:oleObj name="Bitmap Image" r:id="rId3" imgW="5439534" imgH="4180952"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066800"/>
                        <a:ext cx="6248400" cy="5410200"/>
                      </a:xfrm>
                      <a:prstGeom prst="rect">
                        <a:avLst/>
                      </a:prstGeom>
                    </p:spPr>
                  </p:pic>
                </p:oleObj>
              </mc:Fallback>
            </mc:AlternateContent>
          </a:graphicData>
        </a:graphic>
      </p:graphicFrame>
      <p:sp>
        <p:nvSpPr>
          <p:cNvPr id="428036" name="Text Box 4"/>
          <p:cNvSpPr txBox="1">
            <a:spLocks noChangeArrowheads="1"/>
          </p:cNvSpPr>
          <p:nvPr/>
        </p:nvSpPr>
        <p:spPr bwMode="auto">
          <a:xfrm>
            <a:off x="3733800" y="1905000"/>
            <a:ext cx="609600" cy="8683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80000"/>
              </a:lnSpc>
              <a:spcBef>
                <a:spcPct val="50000"/>
              </a:spcBef>
            </a:pPr>
            <a:r>
              <a:rPr lang="en-US" altLang="en-US" sz="1500" b="1" dirty="0"/>
              <a:t>0.9</a:t>
            </a:r>
          </a:p>
          <a:p>
            <a:pPr algn="l">
              <a:lnSpc>
                <a:spcPct val="80000"/>
              </a:lnSpc>
              <a:spcBef>
                <a:spcPct val="50000"/>
              </a:spcBef>
            </a:pPr>
            <a:r>
              <a:rPr lang="en-US" altLang="en-US" sz="1500" b="1" dirty="0"/>
              <a:t>0.7</a:t>
            </a:r>
          </a:p>
          <a:p>
            <a:pPr algn="l">
              <a:lnSpc>
                <a:spcPct val="80000"/>
              </a:lnSpc>
              <a:spcBef>
                <a:spcPct val="50000"/>
              </a:spcBef>
            </a:pPr>
            <a:r>
              <a:rPr lang="en-US" altLang="en-US" sz="1500" b="1" dirty="0"/>
              <a:t>0.5</a:t>
            </a:r>
            <a:endParaRPr lang="en-US" altLang="en-US" sz="1500" dirty="0"/>
          </a:p>
        </p:txBody>
      </p:sp>
      <p:sp>
        <p:nvSpPr>
          <p:cNvPr id="428037" name="Text Box 5"/>
          <p:cNvSpPr txBox="1">
            <a:spLocks noChangeArrowheads="1"/>
          </p:cNvSpPr>
          <p:nvPr/>
        </p:nvSpPr>
        <p:spPr bwMode="auto">
          <a:xfrm>
            <a:off x="2743200" y="1524000"/>
            <a:ext cx="43434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dirty="0"/>
              <a:t>Sensitivity of exposure measurement</a:t>
            </a:r>
            <a:endParaRPr lang="en-US" altLang="en-US" dirty="0"/>
          </a:p>
        </p:txBody>
      </p:sp>
      <p:sp>
        <p:nvSpPr>
          <p:cNvPr id="428038" name="Text Box 6"/>
          <p:cNvSpPr txBox="1">
            <a:spLocks noChangeArrowheads="1"/>
          </p:cNvSpPr>
          <p:nvPr/>
        </p:nvSpPr>
        <p:spPr bwMode="auto">
          <a:xfrm>
            <a:off x="2781300" y="6172200"/>
            <a:ext cx="49911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t>Specificity of exposure measurement</a:t>
            </a:r>
          </a:p>
        </p:txBody>
      </p:sp>
      <p:sp>
        <p:nvSpPr>
          <p:cNvPr id="428039" name="Text Box 7"/>
          <p:cNvSpPr txBox="1">
            <a:spLocks noChangeArrowheads="1"/>
          </p:cNvSpPr>
          <p:nvPr/>
        </p:nvSpPr>
        <p:spPr bwMode="auto">
          <a:xfrm>
            <a:off x="114300" y="5562600"/>
            <a:ext cx="183356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1600" dirty="0"/>
              <a:t>Copeland et al. </a:t>
            </a:r>
          </a:p>
          <a:p>
            <a:pPr algn="l">
              <a:spcBef>
                <a:spcPct val="50000"/>
              </a:spcBef>
            </a:pPr>
            <a:r>
              <a:rPr lang="en-US" altLang="en-US" sz="1600" i="1" dirty="0"/>
              <a:t>AJE</a:t>
            </a:r>
            <a:r>
              <a:rPr lang="en-US" altLang="en-US" sz="1600" dirty="0"/>
              <a:t>  1977</a:t>
            </a:r>
            <a:endParaRPr lang="en-US" altLang="en-US" dirty="0"/>
          </a:p>
        </p:txBody>
      </p:sp>
      <p:sp>
        <p:nvSpPr>
          <p:cNvPr id="428040" name="Text Box 8"/>
          <p:cNvSpPr txBox="1">
            <a:spLocks noChangeArrowheads="1"/>
          </p:cNvSpPr>
          <p:nvPr/>
        </p:nvSpPr>
        <p:spPr bwMode="auto">
          <a:xfrm>
            <a:off x="8077200" y="1371600"/>
            <a:ext cx="22098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dirty="0">
                <a:latin typeface="Arial" charset="0"/>
              </a:rPr>
              <a:t>True OR = 2.67</a:t>
            </a:r>
          </a:p>
          <a:p>
            <a:pPr algn="l">
              <a:spcBef>
                <a:spcPct val="50000"/>
              </a:spcBef>
            </a:pPr>
            <a:r>
              <a:rPr lang="en-US" altLang="en-US" sz="2000" dirty="0">
                <a:latin typeface="Arial" charset="0"/>
              </a:rPr>
              <a:t>Prevalence of exposure in controls = 0.2</a:t>
            </a:r>
            <a:endParaRPr lang="en-US" altLang="en-US" dirty="0"/>
          </a:p>
        </p:txBody>
      </p:sp>
      <p:sp>
        <p:nvSpPr>
          <p:cNvPr id="428041" name="Text Box 9"/>
          <p:cNvSpPr txBox="1">
            <a:spLocks noChangeArrowheads="1"/>
          </p:cNvSpPr>
          <p:nvPr/>
        </p:nvSpPr>
        <p:spPr bwMode="auto">
          <a:xfrm rot="16200000">
            <a:off x="119063" y="2967037"/>
            <a:ext cx="3657600" cy="4667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t>Apparent Odds Ratio</a:t>
            </a:r>
          </a:p>
        </p:txBody>
      </p:sp>
      <p:sp>
        <p:nvSpPr>
          <p:cNvPr id="428042" name="Text Box 10"/>
          <p:cNvSpPr txBox="1">
            <a:spLocks noChangeArrowheads="1"/>
          </p:cNvSpPr>
          <p:nvPr/>
        </p:nvSpPr>
        <p:spPr bwMode="auto">
          <a:xfrm>
            <a:off x="2095500" y="990600"/>
            <a:ext cx="533400" cy="46593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b="1" dirty="0"/>
              <a:t>2.8</a:t>
            </a:r>
          </a:p>
          <a:p>
            <a:pPr algn="l">
              <a:spcBef>
                <a:spcPct val="50000"/>
              </a:spcBef>
            </a:pPr>
            <a:endParaRPr lang="en-US" altLang="en-US" sz="800" b="1" dirty="0"/>
          </a:p>
          <a:p>
            <a:pPr algn="l">
              <a:spcBef>
                <a:spcPct val="50000"/>
              </a:spcBef>
            </a:pPr>
            <a:r>
              <a:rPr lang="en-US" altLang="en-US" sz="2000" b="1" dirty="0"/>
              <a:t>2.5</a:t>
            </a:r>
          </a:p>
          <a:p>
            <a:pPr algn="l">
              <a:spcBef>
                <a:spcPct val="50000"/>
              </a:spcBef>
            </a:pPr>
            <a:endParaRPr lang="en-US" altLang="en-US" sz="800" b="1" dirty="0"/>
          </a:p>
          <a:p>
            <a:pPr algn="l">
              <a:spcBef>
                <a:spcPct val="50000"/>
              </a:spcBef>
            </a:pPr>
            <a:r>
              <a:rPr lang="en-US" altLang="en-US" sz="2000" b="1" dirty="0"/>
              <a:t>2.2</a:t>
            </a:r>
          </a:p>
          <a:p>
            <a:pPr algn="l">
              <a:spcBef>
                <a:spcPct val="50000"/>
              </a:spcBef>
            </a:pPr>
            <a:endParaRPr lang="en-US" altLang="en-US" sz="1200" b="1" dirty="0"/>
          </a:p>
          <a:p>
            <a:pPr algn="l">
              <a:spcBef>
                <a:spcPct val="50000"/>
              </a:spcBef>
            </a:pPr>
            <a:r>
              <a:rPr lang="en-US" altLang="en-US" sz="2000" b="1" dirty="0"/>
              <a:t>1.9</a:t>
            </a:r>
          </a:p>
          <a:p>
            <a:pPr algn="l">
              <a:spcBef>
                <a:spcPct val="50000"/>
              </a:spcBef>
            </a:pPr>
            <a:endParaRPr lang="en-US" altLang="en-US" sz="1400" b="1" dirty="0"/>
          </a:p>
          <a:p>
            <a:pPr algn="l">
              <a:spcBef>
                <a:spcPct val="50000"/>
              </a:spcBef>
            </a:pPr>
            <a:r>
              <a:rPr lang="en-US" altLang="en-US" sz="2000" b="1" dirty="0"/>
              <a:t>1.6</a:t>
            </a:r>
          </a:p>
          <a:p>
            <a:pPr algn="l">
              <a:spcBef>
                <a:spcPct val="50000"/>
              </a:spcBef>
            </a:pPr>
            <a:endParaRPr lang="en-US" altLang="en-US" sz="1400" b="1" dirty="0"/>
          </a:p>
          <a:p>
            <a:pPr algn="l">
              <a:spcBef>
                <a:spcPct val="50000"/>
              </a:spcBef>
            </a:pPr>
            <a:r>
              <a:rPr lang="en-US" altLang="en-US" sz="2000" b="1" dirty="0"/>
              <a:t>1.3</a:t>
            </a:r>
          </a:p>
          <a:p>
            <a:pPr algn="l">
              <a:spcBef>
                <a:spcPct val="50000"/>
              </a:spcBef>
            </a:pPr>
            <a:endParaRPr lang="en-US" altLang="en-US" sz="1000" b="1" dirty="0"/>
          </a:p>
          <a:p>
            <a:pPr algn="l">
              <a:spcBef>
                <a:spcPct val="50000"/>
              </a:spcBef>
            </a:pPr>
            <a:r>
              <a:rPr lang="en-US" altLang="en-US" sz="2000" b="1" dirty="0"/>
              <a:t>1.0</a:t>
            </a:r>
          </a:p>
        </p:txBody>
      </p:sp>
      <p:sp>
        <p:nvSpPr>
          <p:cNvPr id="428043" name="Text Box 11"/>
          <p:cNvSpPr txBox="1">
            <a:spLocks noChangeArrowheads="1"/>
          </p:cNvSpPr>
          <p:nvPr/>
        </p:nvSpPr>
        <p:spPr bwMode="auto">
          <a:xfrm>
            <a:off x="2247900" y="5867400"/>
            <a:ext cx="6019800" cy="4365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p>
            <a:pPr>
              <a:spcBef>
                <a:spcPct val="50000"/>
              </a:spcBef>
            </a:pPr>
            <a:r>
              <a:rPr lang="en-US" altLang="en-US" sz="2200" b="1" dirty="0"/>
              <a:t>  .50 </a:t>
            </a:r>
            <a:r>
              <a:rPr lang="en-US" altLang="en-US" sz="800" b="1" dirty="0"/>
              <a:t> </a:t>
            </a:r>
            <a:r>
              <a:rPr lang="en-US" altLang="en-US" sz="2200" b="1" dirty="0"/>
              <a:t> .55  </a:t>
            </a:r>
            <a:r>
              <a:rPr lang="en-US" altLang="en-US" sz="800" b="1" dirty="0"/>
              <a:t> </a:t>
            </a:r>
            <a:r>
              <a:rPr lang="en-US" altLang="en-US" sz="2200" b="1" dirty="0"/>
              <a:t> .60   .65  .70 </a:t>
            </a:r>
            <a:r>
              <a:rPr lang="en-US" altLang="en-US" sz="800" b="1" dirty="0"/>
              <a:t>     </a:t>
            </a:r>
            <a:r>
              <a:rPr lang="en-US" altLang="en-US" sz="2200" b="1" dirty="0"/>
              <a:t>.75  .80   .85  .90  .95   1.00</a:t>
            </a:r>
          </a:p>
        </p:txBody>
      </p:sp>
      <p:sp>
        <p:nvSpPr>
          <p:cNvPr id="428044" name="Line 12"/>
          <p:cNvSpPr>
            <a:spLocks noChangeShapeType="1"/>
          </p:cNvSpPr>
          <p:nvPr/>
        </p:nvSpPr>
        <p:spPr bwMode="auto">
          <a:xfrm>
            <a:off x="2705100" y="3048000"/>
            <a:ext cx="51816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28045" name="Line 13"/>
          <p:cNvSpPr>
            <a:spLocks noChangeShapeType="1"/>
          </p:cNvSpPr>
          <p:nvPr/>
        </p:nvSpPr>
        <p:spPr bwMode="auto">
          <a:xfrm>
            <a:off x="6667500" y="3048000"/>
            <a:ext cx="0" cy="27432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28046" name="Line 14"/>
          <p:cNvSpPr>
            <a:spLocks noChangeShapeType="1"/>
          </p:cNvSpPr>
          <p:nvPr/>
        </p:nvSpPr>
        <p:spPr bwMode="auto">
          <a:xfrm>
            <a:off x="7277100" y="3048000"/>
            <a:ext cx="0" cy="27432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28047" name="Line 15"/>
          <p:cNvSpPr>
            <a:spLocks noChangeShapeType="1"/>
          </p:cNvSpPr>
          <p:nvPr/>
        </p:nvSpPr>
        <p:spPr bwMode="auto">
          <a:xfrm>
            <a:off x="7658100" y="3048000"/>
            <a:ext cx="0" cy="27432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28048" name="Text Box 16"/>
          <p:cNvSpPr txBox="1">
            <a:spLocks noChangeArrowheads="1"/>
          </p:cNvSpPr>
          <p:nvPr/>
        </p:nvSpPr>
        <p:spPr bwMode="auto">
          <a:xfrm>
            <a:off x="8267700" y="3352800"/>
            <a:ext cx="18669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srgbClr val="FF0000"/>
                </a:solidFill>
              </a:rPr>
              <a:t>When does OR fall below 2?</a:t>
            </a:r>
          </a:p>
        </p:txBody>
      </p:sp>
      <p:sp>
        <p:nvSpPr>
          <p:cNvPr id="2" name="TextBox 1"/>
          <p:cNvSpPr txBox="1"/>
          <p:nvPr/>
        </p:nvSpPr>
        <p:spPr>
          <a:xfrm>
            <a:off x="5010912" y="2507294"/>
            <a:ext cx="1028700" cy="461665"/>
          </a:xfrm>
          <a:prstGeom prst="rect">
            <a:avLst/>
          </a:prstGeom>
          <a:noFill/>
        </p:spPr>
        <p:txBody>
          <a:bodyPr wrap="square" rtlCol="0">
            <a:spAutoFit/>
          </a:bodyPr>
          <a:lstStyle/>
          <a:p>
            <a:r>
              <a:rPr lang="en-US" b="1" dirty="0">
                <a:solidFill>
                  <a:srgbClr val="FF0000"/>
                </a:solidFill>
              </a:rPr>
              <a:t>88%</a:t>
            </a:r>
          </a:p>
        </p:txBody>
      </p:sp>
      <p:sp>
        <p:nvSpPr>
          <p:cNvPr id="18" name="TextBox 17"/>
          <p:cNvSpPr txBox="1"/>
          <p:nvPr/>
        </p:nvSpPr>
        <p:spPr>
          <a:xfrm>
            <a:off x="5525262" y="2045629"/>
            <a:ext cx="1219200" cy="461665"/>
          </a:xfrm>
          <a:prstGeom prst="rect">
            <a:avLst/>
          </a:prstGeom>
          <a:noFill/>
        </p:spPr>
        <p:txBody>
          <a:bodyPr wrap="square" rtlCol="0">
            <a:spAutoFit/>
          </a:bodyPr>
          <a:lstStyle/>
          <a:p>
            <a:r>
              <a:rPr lang="en-US" b="1" dirty="0">
                <a:solidFill>
                  <a:srgbClr val="FF0000"/>
                </a:solidFill>
              </a:rPr>
              <a:t>94%</a:t>
            </a:r>
          </a:p>
        </p:txBody>
      </p:sp>
      <p:sp>
        <p:nvSpPr>
          <p:cNvPr id="19" name="TextBox 18"/>
          <p:cNvSpPr txBox="1"/>
          <p:nvPr/>
        </p:nvSpPr>
        <p:spPr>
          <a:xfrm>
            <a:off x="6656832" y="1930123"/>
            <a:ext cx="1066800" cy="461665"/>
          </a:xfrm>
          <a:prstGeom prst="rect">
            <a:avLst/>
          </a:prstGeom>
          <a:noFill/>
        </p:spPr>
        <p:txBody>
          <a:bodyPr wrap="square" rtlCol="0">
            <a:spAutoFit/>
          </a:bodyPr>
          <a:lstStyle/>
          <a:p>
            <a:r>
              <a:rPr lang="en-US" b="1" dirty="0">
                <a:solidFill>
                  <a:srgbClr val="FF0000"/>
                </a:solidFill>
              </a:rPr>
              <a:t>98%</a:t>
            </a:r>
          </a:p>
        </p:txBody>
      </p:sp>
      <p:cxnSp>
        <p:nvCxnSpPr>
          <p:cNvPr id="4" name="Straight Arrow Connector 3"/>
          <p:cNvCxnSpPr/>
          <p:nvPr/>
        </p:nvCxnSpPr>
        <p:spPr bwMode="auto">
          <a:xfrm>
            <a:off x="5849874" y="2835275"/>
            <a:ext cx="817626" cy="133684"/>
          </a:xfrm>
          <a:prstGeom prst="straightConnector1">
            <a:avLst/>
          </a:prstGeom>
          <a:noFill/>
          <a:ln w="19050"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p:cNvCxnSpPr/>
          <p:nvPr/>
        </p:nvCxnSpPr>
        <p:spPr bwMode="auto">
          <a:xfrm>
            <a:off x="6143244" y="2440452"/>
            <a:ext cx="1057656" cy="528507"/>
          </a:xfrm>
          <a:prstGeom prst="straightConnector1">
            <a:avLst/>
          </a:prstGeom>
          <a:noFill/>
          <a:ln w="19050"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24"/>
          <p:cNvCxnSpPr/>
          <p:nvPr/>
        </p:nvCxnSpPr>
        <p:spPr bwMode="auto">
          <a:xfrm>
            <a:off x="7129272" y="2369138"/>
            <a:ext cx="528828" cy="599821"/>
          </a:xfrm>
          <a:prstGeom prst="straightConnector1">
            <a:avLst/>
          </a:prstGeom>
          <a:noFill/>
          <a:ln w="19050"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Oval 23"/>
          <p:cNvSpPr/>
          <p:nvPr/>
        </p:nvSpPr>
        <p:spPr bwMode="auto">
          <a:xfrm>
            <a:off x="10020300" y="76200"/>
            <a:ext cx="152400" cy="1524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80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804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80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280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44" grpId="0" animBg="1"/>
      <p:bldP spid="428045" grpId="0" animBg="1"/>
      <p:bldP spid="428046" grpId="0" animBg="1"/>
      <p:bldP spid="428047" grpId="0" animBg="1"/>
      <p:bldP spid="2" grpId="0"/>
      <p:bldP spid="18" grpId="0"/>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a:xfrm>
            <a:off x="-38100" y="228600"/>
            <a:ext cx="10287000" cy="533400"/>
          </a:xfrm>
        </p:spPr>
        <p:txBody>
          <a:bodyPr/>
          <a:lstStyle/>
          <a:p>
            <a:r>
              <a:rPr lang="en-US" altLang="en-US" sz="2400" dirty="0"/>
              <a:t>Non-Differential Misclassification of Exposure in a Cohort Study: </a:t>
            </a:r>
            <a:br>
              <a:rPr lang="en-US" altLang="en-US" sz="2400" dirty="0"/>
            </a:br>
            <a:r>
              <a:rPr lang="en-US" altLang="en-US" sz="2400" dirty="0"/>
              <a:t>Effect of Sensitivity, Specificity and Prevalence of Exposure</a:t>
            </a:r>
            <a:endParaRPr lang="en-US" altLang="en-US" dirty="0"/>
          </a:p>
        </p:txBody>
      </p:sp>
      <p:graphicFrame>
        <p:nvGraphicFramePr>
          <p:cNvPr id="367620" name="Object 4"/>
          <p:cNvGraphicFramePr>
            <a:graphicFrameLocks noGrp="1" noChangeAspect="1"/>
          </p:cNvGraphicFramePr>
          <p:nvPr>
            <p:ph type="body" idx="1"/>
          </p:nvPr>
        </p:nvGraphicFramePr>
        <p:xfrm>
          <a:off x="381000" y="914400"/>
          <a:ext cx="9448800" cy="5715000"/>
        </p:xfrm>
        <a:graphic>
          <a:graphicData uri="http://schemas.openxmlformats.org/presentationml/2006/ole">
            <mc:AlternateContent xmlns:mc="http://schemas.openxmlformats.org/markup-compatibility/2006">
              <mc:Choice xmlns:v="urn:schemas-microsoft-com:vml" Requires="v">
                <p:oleObj name="Photo Editor Photo" r:id="rId3" imgW="10742857" imgH="7457143" progId="MSPhotoEd.3">
                  <p:embed/>
                </p:oleObj>
              </mc:Choice>
              <mc:Fallback>
                <p:oleObj name="Photo Editor Photo" r:id="rId3" imgW="10742857" imgH="7457143" progId="MSPhotoEd.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914400"/>
                        <a:ext cx="94488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7622" name="Text Box 6"/>
          <p:cNvSpPr txBox="1">
            <a:spLocks noChangeArrowheads="1"/>
          </p:cNvSpPr>
          <p:nvPr/>
        </p:nvSpPr>
        <p:spPr bwMode="auto">
          <a:xfrm>
            <a:off x="152400" y="6324600"/>
            <a:ext cx="2209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400" dirty="0"/>
              <a:t>Flegal et al. </a:t>
            </a:r>
            <a:r>
              <a:rPr lang="en-US" altLang="en-US" sz="1400" i="1" dirty="0"/>
              <a:t>AJE </a:t>
            </a:r>
            <a:r>
              <a:rPr lang="en-US" altLang="en-US" sz="1400" dirty="0"/>
              <a:t>1986</a:t>
            </a:r>
            <a:endParaRPr lang="en-US" altLang="en-US" dirty="0"/>
          </a:p>
        </p:txBody>
      </p:sp>
      <p:sp>
        <p:nvSpPr>
          <p:cNvPr id="367623" name="Text Box 7"/>
          <p:cNvSpPr txBox="1">
            <a:spLocks noChangeArrowheads="1"/>
          </p:cNvSpPr>
          <p:nvPr/>
        </p:nvSpPr>
        <p:spPr bwMode="auto">
          <a:xfrm>
            <a:off x="3238500" y="1066800"/>
            <a:ext cx="4191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True Risk Ratio = 10</a:t>
            </a:r>
          </a:p>
        </p:txBody>
      </p:sp>
      <p:sp>
        <p:nvSpPr>
          <p:cNvPr id="367624" name="Text Box 8"/>
          <p:cNvSpPr txBox="1">
            <a:spLocks noChangeArrowheads="1"/>
          </p:cNvSpPr>
          <p:nvPr/>
        </p:nvSpPr>
        <p:spPr bwMode="auto">
          <a:xfrm flipH="1" flipV="1">
            <a:off x="381000" y="914400"/>
            <a:ext cx="549275" cy="480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b">
            <a:spAutoFit/>
          </a:bodyPr>
          <a:lstStyle/>
          <a:p>
            <a:pPr>
              <a:spcBef>
                <a:spcPct val="50000"/>
              </a:spcBef>
            </a:pPr>
            <a:r>
              <a:rPr lang="en-US" altLang="en-US" dirty="0"/>
              <a:t>Apparent Risk Ratio    </a:t>
            </a:r>
          </a:p>
        </p:txBody>
      </p:sp>
      <p:sp>
        <p:nvSpPr>
          <p:cNvPr id="367625" name="Text Box 9"/>
          <p:cNvSpPr txBox="1">
            <a:spLocks noChangeArrowheads="1"/>
          </p:cNvSpPr>
          <p:nvPr/>
        </p:nvSpPr>
        <p:spPr bwMode="auto">
          <a:xfrm>
            <a:off x="1866900" y="1676400"/>
            <a:ext cx="50673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t>U  = sensitivity; V    = specificity</a:t>
            </a:r>
          </a:p>
        </p:txBody>
      </p:sp>
      <p:sp>
        <p:nvSpPr>
          <p:cNvPr id="367621" name="Text Box 5"/>
          <p:cNvSpPr txBox="1">
            <a:spLocks noChangeArrowheads="1"/>
          </p:cNvSpPr>
          <p:nvPr/>
        </p:nvSpPr>
        <p:spPr bwMode="auto">
          <a:xfrm>
            <a:off x="6896100" y="975717"/>
            <a:ext cx="5067300" cy="153888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u="sng" dirty="0">
                <a:solidFill>
                  <a:srgbClr val="FF0000"/>
                </a:solidFill>
              </a:rPr>
              <a:t>Manifestations: </a:t>
            </a:r>
          </a:p>
          <a:p>
            <a:pPr algn="l">
              <a:spcBef>
                <a:spcPts val="0"/>
              </a:spcBef>
            </a:pPr>
            <a:r>
              <a:rPr lang="en-US" altLang="en-US" dirty="0">
                <a:solidFill>
                  <a:srgbClr val="FF0000"/>
                </a:solidFill>
              </a:rPr>
              <a:t>-All Risk Ratios &lt; 8</a:t>
            </a:r>
          </a:p>
          <a:p>
            <a:pPr algn="l">
              <a:spcBef>
                <a:spcPts val="0"/>
              </a:spcBef>
            </a:pPr>
            <a:r>
              <a:rPr lang="en-US" altLang="en-US" dirty="0">
                <a:solidFill>
                  <a:srgbClr val="FF0000"/>
                </a:solidFill>
              </a:rPr>
              <a:t>-If Pe &gt; 0.25, </a:t>
            </a:r>
            <a:r>
              <a:rPr lang="en-US" altLang="en-US" dirty="0">
                <a:solidFill>
                  <a:srgbClr val="FF0000"/>
                </a:solidFill>
                <a:cs typeface="Times New Roman" pitchFamily="18" charset="0"/>
              </a:rPr>
              <a:t>↑ Sn.</a:t>
            </a:r>
            <a:r>
              <a:rPr lang="en-US" altLang="en-US" dirty="0">
                <a:solidFill>
                  <a:srgbClr val="FF0000"/>
                </a:solidFill>
              </a:rPr>
              <a:t> influ.</a:t>
            </a:r>
          </a:p>
          <a:p>
            <a:pPr algn="l">
              <a:spcBef>
                <a:spcPts val="0"/>
              </a:spcBef>
            </a:pPr>
            <a:r>
              <a:rPr lang="en-US" altLang="en-US" sz="2200" dirty="0">
                <a:solidFill>
                  <a:srgbClr val="FF0000"/>
                </a:solidFill>
              </a:rPr>
              <a:t>-Dependence on Exp. Prev.</a:t>
            </a:r>
            <a:r>
              <a:rPr lang="en-US" altLang="en-US" sz="2000" dirty="0">
                <a:solidFill>
                  <a:srgbClr val="FF0000"/>
                </a:solidFill>
              </a:rPr>
              <a:t> </a:t>
            </a:r>
          </a:p>
        </p:txBody>
      </p:sp>
      <p:sp>
        <p:nvSpPr>
          <p:cNvPr id="367626" name="Text Box 10"/>
          <p:cNvSpPr txBox="1">
            <a:spLocks noChangeArrowheads="1"/>
          </p:cNvSpPr>
          <p:nvPr/>
        </p:nvSpPr>
        <p:spPr bwMode="auto">
          <a:xfrm>
            <a:off x="2476500" y="4038600"/>
            <a:ext cx="457200" cy="13144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dirty="0"/>
              <a:t>Sn Sn Sn Sn Sn</a:t>
            </a:r>
          </a:p>
        </p:txBody>
      </p:sp>
      <p:sp>
        <p:nvSpPr>
          <p:cNvPr id="367627" name="Text Box 11"/>
          <p:cNvSpPr txBox="1">
            <a:spLocks noChangeArrowheads="1"/>
          </p:cNvSpPr>
          <p:nvPr/>
        </p:nvSpPr>
        <p:spPr bwMode="auto">
          <a:xfrm>
            <a:off x="3619500" y="4038600"/>
            <a:ext cx="457200" cy="13144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dirty="0"/>
              <a:t>Sp Sp Sp Sp Sp</a:t>
            </a:r>
          </a:p>
        </p:txBody>
      </p:sp>
      <p:sp>
        <p:nvSpPr>
          <p:cNvPr id="367628" name="Text Box 12"/>
          <p:cNvSpPr txBox="1">
            <a:spLocks noChangeArrowheads="1"/>
          </p:cNvSpPr>
          <p:nvPr/>
        </p:nvSpPr>
        <p:spPr bwMode="auto">
          <a:xfrm>
            <a:off x="1714500" y="1676400"/>
            <a:ext cx="685800" cy="40011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b="1" dirty="0"/>
              <a:t>Sn</a:t>
            </a:r>
          </a:p>
        </p:txBody>
      </p:sp>
      <p:sp>
        <p:nvSpPr>
          <p:cNvPr id="367629" name="Text Box 13"/>
          <p:cNvSpPr txBox="1">
            <a:spLocks noChangeArrowheads="1"/>
          </p:cNvSpPr>
          <p:nvPr/>
        </p:nvSpPr>
        <p:spPr bwMode="auto">
          <a:xfrm>
            <a:off x="3924300" y="1676400"/>
            <a:ext cx="685800" cy="40011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b="1" dirty="0"/>
              <a:t> Sp</a:t>
            </a:r>
          </a:p>
        </p:txBody>
      </p:sp>
      <p:sp>
        <p:nvSpPr>
          <p:cNvPr id="367631" name="Text Box 15"/>
          <p:cNvSpPr txBox="1">
            <a:spLocks noChangeArrowheads="1"/>
          </p:cNvSpPr>
          <p:nvPr/>
        </p:nvSpPr>
        <p:spPr bwMode="auto">
          <a:xfrm>
            <a:off x="7277100" y="6248400"/>
            <a:ext cx="1371600" cy="3365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b="1" dirty="0"/>
              <a:t>Sn and Sp</a:t>
            </a:r>
          </a:p>
        </p:txBody>
      </p:sp>
      <p:cxnSp>
        <p:nvCxnSpPr>
          <p:cNvPr id="3" name="Straight Connector 2"/>
          <p:cNvCxnSpPr/>
          <p:nvPr/>
        </p:nvCxnSpPr>
        <p:spPr bwMode="auto">
          <a:xfrm flipV="1">
            <a:off x="2438400" y="4038600"/>
            <a:ext cx="76200" cy="76200"/>
          </a:xfrm>
          <a:prstGeom prst="line">
            <a:avLst/>
          </a:prstGeom>
          <a:noFill/>
          <a:ln w="19050" cap="flat" cmpd="sng" algn="ctr">
            <a:solidFill>
              <a:schemeClr val="tx1">
                <a:alpha val="72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Oval 14"/>
          <p:cNvSpPr/>
          <p:nvPr/>
        </p:nvSpPr>
        <p:spPr bwMode="auto">
          <a:xfrm>
            <a:off x="10020300" y="76200"/>
            <a:ext cx="152400" cy="1524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76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771525" y="304800"/>
            <a:ext cx="8743950" cy="533400"/>
          </a:xfrm>
        </p:spPr>
        <p:txBody>
          <a:bodyPr/>
          <a:lstStyle/>
          <a:p>
            <a:r>
              <a:rPr lang="en-US" altLang="en-US" dirty="0"/>
              <a:t>Measurement Bias</a:t>
            </a:r>
          </a:p>
        </p:txBody>
      </p:sp>
      <p:sp>
        <p:nvSpPr>
          <p:cNvPr id="236547" name="Rectangle 3"/>
          <p:cNvSpPr>
            <a:spLocks noGrp="1" noChangeArrowheads="1"/>
          </p:cNvSpPr>
          <p:nvPr>
            <p:ph type="body" idx="1"/>
          </p:nvPr>
        </p:nvSpPr>
        <p:spPr>
          <a:xfrm>
            <a:off x="0" y="1066800"/>
            <a:ext cx="10287000" cy="5181600"/>
          </a:xfrm>
        </p:spPr>
        <p:txBody>
          <a:bodyPr/>
          <a:lstStyle/>
          <a:p>
            <a:r>
              <a:rPr lang="en-US" altLang="en-US" dirty="0"/>
              <a:t>Definition</a:t>
            </a:r>
          </a:p>
          <a:p>
            <a:pPr lvl="1"/>
            <a:r>
              <a:rPr lang="en-US" altLang="en-US" sz="2500" dirty="0"/>
              <a:t>bias that is caused when any measurement collected about or from participants is not completely reproducible or valid (accurate)</a:t>
            </a:r>
          </a:p>
          <a:p>
            <a:pPr lvl="2"/>
            <a:r>
              <a:rPr lang="en-US" altLang="en-US" dirty="0"/>
              <a:t>any type of variable:  exposure, outcome, confounder, or other</a:t>
            </a:r>
          </a:p>
          <a:p>
            <a:pPr lvl="1"/>
            <a:endParaRPr lang="en-US" altLang="en-US" dirty="0"/>
          </a:p>
          <a:p>
            <a:r>
              <a:rPr lang="en-US" altLang="en-US" dirty="0"/>
              <a:t>Synonyms</a:t>
            </a:r>
          </a:p>
          <a:p>
            <a:pPr lvl="1"/>
            <a:r>
              <a:rPr lang="en-US" altLang="en-US" dirty="0"/>
              <a:t>aka: misclassification bias; information bias (S &amp; N text); identification bias</a:t>
            </a:r>
          </a:p>
          <a:p>
            <a:pPr lvl="2"/>
            <a:r>
              <a:rPr lang="en-US" altLang="en-US" sz="2300" dirty="0"/>
              <a:t>Misclassification: what happens when there is error in measurement of a categorical variable, for which participants are “classified</a:t>
            </a:r>
            <a:r>
              <a:rPr lang="en-US" altLang="en-US" dirty="0"/>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a:xfrm>
            <a:off x="0" y="228600"/>
            <a:ext cx="10287000" cy="762000"/>
          </a:xfrm>
          <a:ln/>
          <a:extLst>
            <a:ext uri="{91240B29-F687-4F45-9708-019B960494DF}">
              <a14:hiddenLine xmlns:a14="http://schemas.microsoft.com/office/drawing/2010/main" w="12700" cmpd="sng">
                <a:solidFill>
                  <a:schemeClr val="tx1"/>
                </a:solidFill>
                <a:miter lim="800000"/>
                <a:headEnd/>
                <a:tailEnd/>
              </a14:hiddenLine>
            </a:ext>
          </a:extLst>
        </p:spPr>
        <p:txBody>
          <a:bodyPr/>
          <a:lstStyle/>
          <a:p>
            <a:r>
              <a:rPr lang="en-US" altLang="en-US" sz="2600" dirty="0"/>
              <a:t>Non-Differential Misclassification of Dichotomous Exposure:</a:t>
            </a:r>
            <a:br>
              <a:rPr lang="en-US" altLang="en-US" sz="2600" dirty="0"/>
            </a:br>
            <a:r>
              <a:rPr lang="en-US" altLang="en-US" sz="2600" dirty="0"/>
              <a:t> </a:t>
            </a:r>
            <a:r>
              <a:rPr lang="en-US" altLang="en-US" sz="2300" dirty="0"/>
              <a:t>Rules of Thumb Regarding Sensitivity &amp; Specificity and Degree of Bias</a:t>
            </a:r>
            <a:br>
              <a:rPr lang="en-US" altLang="en-US" sz="2300" dirty="0">
                <a:sym typeface="Symbol" pitchFamily="18" charset="2"/>
              </a:rPr>
            </a:br>
            <a:endParaRPr lang="en-US" altLang="en-US" sz="2300" dirty="0">
              <a:sym typeface="Symbol" pitchFamily="18" charset="2"/>
            </a:endParaRPr>
          </a:p>
        </p:txBody>
      </p:sp>
      <p:sp>
        <p:nvSpPr>
          <p:cNvPr id="376835" name="Text Box 3"/>
          <p:cNvSpPr txBox="1">
            <a:spLocks noChangeArrowheads="1"/>
          </p:cNvSpPr>
          <p:nvPr/>
        </p:nvSpPr>
        <p:spPr bwMode="auto">
          <a:xfrm>
            <a:off x="190500" y="1035050"/>
            <a:ext cx="102870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dirty="0">
                <a:latin typeface="Arial" charset="0"/>
              </a:rPr>
              <a:t>		</a:t>
            </a:r>
            <a:r>
              <a:rPr lang="en-US" altLang="en-US" sz="2000" b="1" dirty="0">
                <a:latin typeface="Arial" charset="0"/>
              </a:rPr>
              <a:t>Exposure     Cases   Controls</a:t>
            </a:r>
            <a:endParaRPr lang="en-US" altLang="en-US" sz="1800" dirty="0">
              <a:latin typeface="Arial" charset="0"/>
            </a:endParaRPr>
          </a:p>
          <a:p>
            <a:pPr algn="l"/>
            <a:r>
              <a:rPr lang="en-US" altLang="en-US" sz="1800" dirty="0">
                <a:latin typeface="Arial" charset="0"/>
              </a:rPr>
              <a:t>			</a:t>
            </a:r>
            <a:r>
              <a:rPr lang="en-US" altLang="en-US" sz="2000" b="1" dirty="0">
                <a:latin typeface="Arial" charset="0"/>
              </a:rPr>
              <a:t>Yes	50	100</a:t>
            </a:r>
          </a:p>
          <a:p>
            <a:pPr algn="l"/>
            <a:r>
              <a:rPr lang="en-US" altLang="en-US" sz="2000" b="1" dirty="0">
                <a:latin typeface="Arial" charset="0"/>
              </a:rPr>
              <a:t>			No	50	300</a:t>
            </a:r>
            <a:r>
              <a:rPr lang="en-US" altLang="en-US" sz="2000" dirty="0">
                <a:latin typeface="Arial" charset="0"/>
              </a:rPr>
              <a:t>           </a:t>
            </a:r>
            <a:r>
              <a:rPr lang="en-US" altLang="en-US" sz="2000" b="1" dirty="0">
                <a:latin typeface="Arial" charset="0"/>
              </a:rPr>
              <a:t>True OR = (50/50) / (100/300) = 3.0 </a:t>
            </a:r>
          </a:p>
          <a:p>
            <a:pPr algn="l"/>
            <a:r>
              <a:rPr lang="en-US" altLang="en-US" sz="1600" dirty="0">
                <a:latin typeface="Arial" charset="0"/>
              </a:rPr>
              <a:t>		</a:t>
            </a:r>
            <a:endParaRPr lang="en-US" altLang="en-US" dirty="0">
              <a:latin typeface="Arial" charset="0"/>
            </a:endParaRPr>
          </a:p>
          <a:p>
            <a:pPr algn="l"/>
            <a:r>
              <a:rPr lang="en-US" altLang="en-US" sz="2000" i="1" dirty="0">
                <a:latin typeface="Arial" charset="0"/>
                <a:sym typeface="Symbol" pitchFamily="18" charset="2"/>
              </a:rPr>
              <a:t>   </a:t>
            </a:r>
          </a:p>
        </p:txBody>
      </p:sp>
      <p:sp>
        <p:nvSpPr>
          <p:cNvPr id="376836" name="Text Box 4"/>
          <p:cNvSpPr txBox="1">
            <a:spLocks noChangeArrowheads="1"/>
          </p:cNvSpPr>
          <p:nvPr/>
        </p:nvSpPr>
        <p:spPr bwMode="auto">
          <a:xfrm>
            <a:off x="457200" y="1066800"/>
            <a:ext cx="2286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dirty="0"/>
              <a:t>TRUTH</a:t>
            </a:r>
            <a:endParaRPr lang="en-US" altLang="en-US" dirty="0"/>
          </a:p>
        </p:txBody>
      </p:sp>
      <p:sp>
        <p:nvSpPr>
          <p:cNvPr id="376837" name="Text Box 5"/>
          <p:cNvSpPr txBox="1">
            <a:spLocks noChangeArrowheads="1"/>
          </p:cNvSpPr>
          <p:nvPr/>
        </p:nvSpPr>
        <p:spPr bwMode="auto">
          <a:xfrm>
            <a:off x="7543800" y="4403725"/>
            <a:ext cx="2743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000" b="1" dirty="0"/>
              <a:t>Sens + Spec = 1 gives OR = 1 (no effect)</a:t>
            </a:r>
            <a:endParaRPr lang="en-US" altLang="en-US" dirty="0"/>
          </a:p>
        </p:txBody>
      </p:sp>
      <p:graphicFrame>
        <p:nvGraphicFramePr>
          <p:cNvPr id="376937" name="Object 105"/>
          <p:cNvGraphicFramePr>
            <a:graphicFrameLocks noChangeAspect="1"/>
          </p:cNvGraphicFramePr>
          <p:nvPr>
            <p:extLst>
              <p:ext uri="{D42A27DB-BD31-4B8C-83A1-F6EECF244321}">
                <p14:modId xmlns:p14="http://schemas.microsoft.com/office/powerpoint/2010/main" val="2515047417"/>
              </p:ext>
            </p:extLst>
          </p:nvPr>
        </p:nvGraphicFramePr>
        <p:xfrm>
          <a:off x="382588" y="2395538"/>
          <a:ext cx="6953250" cy="4614862"/>
        </p:xfrm>
        <a:graphic>
          <a:graphicData uri="http://schemas.openxmlformats.org/presentationml/2006/ole">
            <mc:AlternateContent xmlns:mc="http://schemas.openxmlformats.org/markup-compatibility/2006">
              <mc:Choice xmlns:v="urn:schemas-microsoft-com:vml" Requires="v">
                <p:oleObj name="Document" r:id="rId3" imgW="7100789" imgH="4705482" progId="Word.Document.8">
                  <p:embed/>
                </p:oleObj>
              </mc:Choice>
              <mc:Fallback>
                <p:oleObj name="Document" r:id="rId3" imgW="7100789" imgH="4705482" progId="Word.Document.8">
                  <p:embed/>
                  <p:pic>
                    <p:nvPicPr>
                      <p:cNvPr id="0" name="Object 1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588" y="2395538"/>
                        <a:ext cx="6953250" cy="4614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6938" name="Text Box 106"/>
          <p:cNvSpPr txBox="1">
            <a:spLocks noChangeArrowheads="1"/>
          </p:cNvSpPr>
          <p:nvPr/>
        </p:nvSpPr>
        <p:spPr bwMode="auto">
          <a:xfrm>
            <a:off x="7581900" y="2867561"/>
            <a:ext cx="2667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u="sng" dirty="0"/>
              <a:t>Rule of Thumb</a:t>
            </a:r>
          </a:p>
          <a:p>
            <a:endParaRPr lang="en-US" altLang="en-US" sz="2000" b="1" u="sng" dirty="0"/>
          </a:p>
          <a:p>
            <a:pPr algn="l"/>
            <a:r>
              <a:rPr lang="en-US" altLang="en-US" sz="2000" b="1" dirty="0"/>
              <a:t>Sens + Spec &gt;1  but &lt;2 gives attenuated effect</a:t>
            </a:r>
            <a:endParaRPr lang="en-US" altLang="en-US" dirty="0"/>
          </a:p>
        </p:txBody>
      </p:sp>
      <p:sp>
        <p:nvSpPr>
          <p:cNvPr id="376939" name="Text Box 107"/>
          <p:cNvSpPr txBox="1">
            <a:spLocks noChangeArrowheads="1"/>
          </p:cNvSpPr>
          <p:nvPr/>
        </p:nvSpPr>
        <p:spPr bwMode="auto">
          <a:xfrm>
            <a:off x="7543800" y="5105400"/>
            <a:ext cx="2743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000" b="1" dirty="0"/>
              <a:t>Sens + Spec &lt; 1 gives reversal of effect </a:t>
            </a:r>
            <a:endParaRPr lang="en-US" altLang="en-US" dirty="0"/>
          </a:p>
        </p:txBody>
      </p:sp>
      <p:sp>
        <p:nvSpPr>
          <p:cNvPr id="376940" name="Line 108"/>
          <p:cNvSpPr>
            <a:spLocks noChangeShapeType="1"/>
          </p:cNvSpPr>
          <p:nvPr/>
        </p:nvSpPr>
        <p:spPr bwMode="auto">
          <a:xfrm flipH="1" flipV="1">
            <a:off x="6629400" y="3657600"/>
            <a:ext cx="8382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76942" name="Line 110"/>
          <p:cNvSpPr>
            <a:spLocks noChangeShapeType="1"/>
          </p:cNvSpPr>
          <p:nvPr/>
        </p:nvSpPr>
        <p:spPr bwMode="auto">
          <a:xfrm flipH="1">
            <a:off x="6705600" y="4038600"/>
            <a:ext cx="7620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76943" name="Line 111"/>
          <p:cNvSpPr>
            <a:spLocks noChangeShapeType="1"/>
          </p:cNvSpPr>
          <p:nvPr/>
        </p:nvSpPr>
        <p:spPr bwMode="auto">
          <a:xfrm flipH="1">
            <a:off x="6705600" y="487680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76944" name="Line 112"/>
          <p:cNvSpPr>
            <a:spLocks noChangeShapeType="1"/>
          </p:cNvSpPr>
          <p:nvPr/>
        </p:nvSpPr>
        <p:spPr bwMode="auto">
          <a:xfrm flipH="1">
            <a:off x="6781800" y="55626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76945" name="Text Box 113"/>
          <p:cNvSpPr txBox="1">
            <a:spLocks noChangeArrowheads="1"/>
          </p:cNvSpPr>
          <p:nvPr/>
        </p:nvSpPr>
        <p:spPr bwMode="auto">
          <a:xfrm>
            <a:off x="7543800" y="5851525"/>
            <a:ext cx="2743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000" b="1" dirty="0"/>
              <a:t>Coding  error</a:t>
            </a:r>
            <a:endParaRPr lang="en-US" altLang="en-US" dirty="0"/>
          </a:p>
        </p:txBody>
      </p:sp>
      <p:sp>
        <p:nvSpPr>
          <p:cNvPr id="376946" name="Line 114"/>
          <p:cNvSpPr>
            <a:spLocks noChangeShapeType="1"/>
          </p:cNvSpPr>
          <p:nvPr/>
        </p:nvSpPr>
        <p:spPr bwMode="auto">
          <a:xfrm flipH="1">
            <a:off x="6781800" y="60960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 name="TextBox 1"/>
          <p:cNvSpPr txBox="1"/>
          <p:nvPr/>
        </p:nvSpPr>
        <p:spPr>
          <a:xfrm>
            <a:off x="723900" y="3295471"/>
            <a:ext cx="9448800" cy="1261884"/>
          </a:xfrm>
          <a:prstGeom prst="rect">
            <a:avLst/>
          </a:prstGeom>
          <a:noFill/>
          <a:ln w="57150">
            <a:solidFill>
              <a:srgbClr val="FF0000"/>
            </a:solidFill>
          </a:ln>
        </p:spPr>
        <p:txBody>
          <a:bodyPr wrap="square" rtlCol="0">
            <a:spAutoFit/>
          </a:bodyPr>
          <a:lstStyle/>
          <a:p>
            <a:endParaRPr lang="en-US" dirty="0"/>
          </a:p>
          <a:p>
            <a:endParaRPr lang="en-US" sz="400" b="1" dirty="0">
              <a:solidFill>
                <a:srgbClr val="FF0000"/>
              </a:solidFill>
              <a:latin typeface="+mn-lt"/>
            </a:endParaRPr>
          </a:p>
          <a:p>
            <a:pPr indent="1717675" algn="l"/>
            <a:r>
              <a:rPr lang="en-US" b="1" dirty="0">
                <a:solidFill>
                  <a:srgbClr val="FF0000"/>
                </a:solidFill>
                <a:latin typeface="+mn-lt"/>
              </a:rPr>
              <a:t>Bias Tends Towards the Null</a:t>
            </a:r>
          </a:p>
          <a:p>
            <a:endParaRPr lang="en-US" b="1" dirty="0">
              <a:solidFill>
                <a:srgbClr val="FF0000"/>
              </a:solidFill>
              <a:latin typeface="+mn-lt"/>
            </a:endParaRPr>
          </a:p>
        </p:txBody>
      </p:sp>
      <p:sp>
        <p:nvSpPr>
          <p:cNvPr id="17" name="Oval 16"/>
          <p:cNvSpPr/>
          <p:nvPr/>
        </p:nvSpPr>
        <p:spPr bwMode="auto">
          <a:xfrm>
            <a:off x="10020300" y="76200"/>
            <a:ext cx="152400" cy="1524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1" name="Rectangle 3"/>
          <p:cNvSpPr>
            <a:spLocks noGrp="1" noChangeArrowheads="1"/>
          </p:cNvSpPr>
          <p:nvPr>
            <p:ph type="body" idx="1"/>
          </p:nvPr>
        </p:nvSpPr>
        <p:spPr>
          <a:xfrm>
            <a:off x="190500" y="1371600"/>
            <a:ext cx="10287000" cy="5181600"/>
          </a:xfrm>
        </p:spPr>
        <p:txBody>
          <a:bodyPr>
            <a:noAutofit/>
          </a:bodyPr>
          <a:lstStyle/>
          <a:p>
            <a:pPr marL="0" indent="0">
              <a:buNone/>
            </a:pPr>
            <a:r>
              <a:rPr lang="en-US" altLang="en-US" sz="2800" u="sng" dirty="0">
                <a:solidFill>
                  <a:srgbClr val="FF0000"/>
                </a:solidFill>
              </a:rPr>
              <a:t>Two caveats</a:t>
            </a:r>
          </a:p>
          <a:p>
            <a:r>
              <a:rPr lang="en-US" altLang="en-US" sz="2400" dirty="0"/>
              <a:t>For bias to tend towards the null</a:t>
            </a:r>
          </a:p>
          <a:p>
            <a:pPr lvl="1"/>
            <a:r>
              <a:rPr lang="en-US" altLang="en-US" sz="2400" dirty="0"/>
              <a:t>Errors must be </a:t>
            </a:r>
            <a:r>
              <a:rPr lang="en-US" altLang="en-US" sz="2400" u="sng" dirty="0"/>
              <a:t>independent</a:t>
            </a:r>
            <a:r>
              <a:rPr lang="en-US" altLang="en-US" sz="2400" dirty="0"/>
              <a:t> of measurement error in other variables</a:t>
            </a:r>
          </a:p>
          <a:p>
            <a:pPr marL="914400" lvl="2" indent="-176213"/>
            <a:r>
              <a:rPr lang="en-US" altLang="en-US" sz="2200" dirty="0"/>
              <a:t>We will discuss independence vs dependence later</a:t>
            </a:r>
          </a:p>
          <a:p>
            <a:endParaRPr lang="en-US" altLang="en-US" sz="800" dirty="0"/>
          </a:p>
          <a:p>
            <a:endParaRPr lang="en-US" altLang="en-US" sz="800" dirty="0"/>
          </a:p>
          <a:p>
            <a:r>
              <a:rPr lang="en-US" altLang="en-US" sz="2400" dirty="0"/>
              <a:t>Under the null hypothesis (i.e., truly no assoc.), there will be no bias</a:t>
            </a:r>
          </a:p>
          <a:p>
            <a:pPr lvl="1"/>
            <a:r>
              <a:rPr lang="en-US" altLang="en-US" sz="2400" dirty="0"/>
              <a:t>Even extreme error in non-differential misclassification will not   cause any bias.</a:t>
            </a:r>
          </a:p>
          <a:p>
            <a:pPr lvl="1"/>
            <a:r>
              <a:rPr lang="en-US" altLang="en-US" sz="2400" dirty="0"/>
              <a:t>Practical Relevance: </a:t>
            </a:r>
          </a:p>
          <a:p>
            <a:pPr marL="966788" lvl="2"/>
            <a:r>
              <a:rPr lang="en-US" altLang="en-US" sz="2200" dirty="0"/>
              <a:t>non-differential independent misclassification of dichotomous exposure   is not going to create a spurious association when one does not exist</a:t>
            </a:r>
          </a:p>
          <a:p>
            <a:pPr>
              <a:lnSpc>
                <a:spcPct val="150000"/>
              </a:lnSpc>
            </a:pPr>
            <a:endParaRPr lang="en-US" altLang="en-US" sz="800" dirty="0"/>
          </a:p>
        </p:txBody>
      </p:sp>
      <p:sp>
        <p:nvSpPr>
          <p:cNvPr id="6" name="Rectangle 2"/>
          <p:cNvSpPr txBox="1">
            <a:spLocks noChangeArrowheads="1"/>
          </p:cNvSpPr>
          <p:nvPr/>
        </p:nvSpPr>
        <p:spPr bwMode="auto">
          <a:xfrm>
            <a:off x="0" y="457200"/>
            <a:ext cx="10287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sng">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a:lstStyle>
          <a:p>
            <a:r>
              <a:rPr lang="en-US" altLang="en-US" sz="2600" kern="0" dirty="0"/>
              <a:t>Non-Differential Misclassification of Dichotomous Exposure:</a:t>
            </a:r>
            <a:br>
              <a:rPr lang="en-US" altLang="en-US" sz="2600" kern="0" dirty="0"/>
            </a:br>
            <a:r>
              <a:rPr lang="en-US" altLang="en-US" sz="2600" kern="0" dirty="0"/>
              <a:t> </a:t>
            </a:r>
            <a:r>
              <a:rPr lang="en-US" altLang="en-US" sz="2300" kern="0" dirty="0"/>
              <a:t>Rules of Thumb Regarding Sensitivity &amp; Specificity and Degree of Bias</a:t>
            </a:r>
            <a:br>
              <a:rPr lang="en-US" altLang="en-US" sz="2300" kern="0" dirty="0">
                <a:sym typeface="Symbol" pitchFamily="18" charset="2"/>
              </a:rPr>
            </a:br>
            <a:endParaRPr lang="en-US" altLang="en-US" sz="2300" kern="0" dirty="0">
              <a:sym typeface="Symbol" pitchFamily="18" charset="2"/>
            </a:endParaRPr>
          </a:p>
        </p:txBody>
      </p:sp>
    </p:spTree>
    <p:extLst>
      <p:ext uri="{BB962C8B-B14F-4D97-AF65-F5344CB8AC3E}">
        <p14:creationId xmlns:p14="http://schemas.microsoft.com/office/powerpoint/2010/main" val="14974598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3" name="Text Box 3"/>
          <p:cNvSpPr txBox="1">
            <a:spLocks noChangeArrowheads="1"/>
          </p:cNvSpPr>
          <p:nvPr/>
        </p:nvSpPr>
        <p:spPr bwMode="auto">
          <a:xfrm>
            <a:off x="419100" y="609600"/>
            <a:ext cx="51054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wrap="square">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latin typeface="Arial" charset="0"/>
              </a:rPr>
              <a:t>In the presence of non-differential misclassification of dichotomous exposure (e.g., sensitivity and specificity of 80%) which is independent of other errors, what can we say in our Discussion section about any of our non-null observed measures of association derived using the exposure?</a:t>
            </a:r>
            <a:r>
              <a:rPr lang="en-US" altLang="en-US" dirty="0">
                <a:latin typeface="Arial" charset="0"/>
              </a:rPr>
              <a:t> </a:t>
            </a:r>
          </a:p>
          <a:p>
            <a:endParaRPr lang="en-US" altLang="en-US" dirty="0">
              <a:latin typeface="Arial" charset="0"/>
            </a:endParaRPr>
          </a:p>
          <a:p>
            <a:endParaRPr lang="en-US" altLang="en-US" dirty="0">
              <a:latin typeface="Arial" charset="0"/>
            </a:endParaRPr>
          </a:p>
        </p:txBody>
      </p:sp>
      <p:sp>
        <p:nvSpPr>
          <p:cNvPr id="542724"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Are an underestimate of truth - A</a:t>
            </a:r>
          </a:p>
        </p:txBody>
      </p:sp>
      <p:sp>
        <p:nvSpPr>
          <p:cNvPr id="542725" name="Text Box 9"/>
          <p:cNvSpPr txBox="1">
            <a:spLocks noChangeArrowheads="1"/>
          </p:cNvSpPr>
          <p:nvPr/>
        </p:nvSpPr>
        <p:spPr bwMode="auto">
          <a:xfrm rot="-2695870">
            <a:off x="4171950"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Tend to underestimate truth - C</a:t>
            </a:r>
          </a:p>
        </p:txBody>
      </p:sp>
      <p:sp>
        <p:nvSpPr>
          <p:cNvPr id="542726" name="Text Box 10"/>
          <p:cNvSpPr txBox="1">
            <a:spLocks noChangeArrowheads="1"/>
          </p:cNvSpPr>
          <p:nvPr/>
        </p:nvSpPr>
        <p:spPr bwMode="auto">
          <a:xfrm rot="-2695870">
            <a:off x="4914900" y="4767263"/>
            <a:ext cx="2549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Will, on average, underestimate truth - B</a:t>
            </a:r>
            <a:endParaRPr lang="en-US" altLang="en-US" sz="1800" b="1" dirty="0">
              <a:latin typeface="Arial" charset="0"/>
            </a:endParaRPr>
          </a:p>
        </p:txBody>
      </p:sp>
      <p:sp>
        <p:nvSpPr>
          <p:cNvPr id="542727" name="Text Box 7"/>
          <p:cNvSpPr txBox="1">
            <a:spLocks noChangeArrowheads="1"/>
          </p:cNvSpPr>
          <p:nvPr/>
        </p:nvSpPr>
        <p:spPr bwMode="auto">
          <a:xfrm rot="-2695870">
            <a:off x="5162550"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Are an overestimate of truth  - D</a:t>
            </a:r>
          </a:p>
        </p:txBody>
      </p:sp>
      <p:sp>
        <p:nvSpPr>
          <p:cNvPr id="542729" name="Text Box 3"/>
          <p:cNvSpPr txBox="1">
            <a:spLocks noChangeArrowheads="1"/>
          </p:cNvSpPr>
          <p:nvPr/>
        </p:nvSpPr>
        <p:spPr bwMode="auto">
          <a:xfrm>
            <a:off x="190500" y="1317625"/>
            <a:ext cx="4610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Arial" charset="0"/>
            </a:endParaRPr>
          </a:p>
          <a:p>
            <a:endParaRPr lang="en-US" altLang="en-US" dirty="0">
              <a:latin typeface="Arial" charset="0"/>
            </a:endParaRPr>
          </a:p>
          <a:p>
            <a:endParaRPr lang="en-US" altLang="en-US" dirty="0">
              <a:latin typeface="Arial" charset="0"/>
            </a:endParaRPr>
          </a:p>
          <a:p>
            <a:endParaRPr lang="en-US" altLang="en-US" dirty="0">
              <a:latin typeface="Arial"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1"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Are an underestimate of truth - A</a:t>
            </a:r>
          </a:p>
        </p:txBody>
      </p:sp>
      <p:sp>
        <p:nvSpPr>
          <p:cNvPr id="544772" name="Text Box 9"/>
          <p:cNvSpPr txBox="1">
            <a:spLocks noChangeArrowheads="1"/>
          </p:cNvSpPr>
          <p:nvPr/>
        </p:nvSpPr>
        <p:spPr bwMode="auto">
          <a:xfrm rot="-2695870">
            <a:off x="5270500" y="5141913"/>
            <a:ext cx="3505200" cy="395287"/>
          </a:xfrm>
          <a:prstGeom prst="rect">
            <a:avLst/>
          </a:prstGeom>
          <a:noFill/>
          <a:ln w="28575"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Tend to underestimate truth - C</a:t>
            </a:r>
          </a:p>
        </p:txBody>
      </p:sp>
      <p:sp>
        <p:nvSpPr>
          <p:cNvPr id="544773" name="Text Box 10"/>
          <p:cNvSpPr txBox="1">
            <a:spLocks noChangeArrowheads="1"/>
          </p:cNvSpPr>
          <p:nvPr/>
        </p:nvSpPr>
        <p:spPr bwMode="auto">
          <a:xfrm rot="-2695870">
            <a:off x="4924425" y="4762500"/>
            <a:ext cx="2549525" cy="669925"/>
          </a:xfrm>
          <a:prstGeom prst="rect">
            <a:avLst/>
          </a:prstGeom>
          <a:noFill/>
          <a:ln w="28575"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Will, on average, underestimate truth - B</a:t>
            </a:r>
            <a:endParaRPr lang="en-US" altLang="en-US" sz="1800" b="1" dirty="0">
              <a:latin typeface="Arial" charset="0"/>
            </a:endParaRPr>
          </a:p>
        </p:txBody>
      </p:sp>
      <p:sp>
        <p:nvSpPr>
          <p:cNvPr id="544774" name="Text Box 7"/>
          <p:cNvSpPr txBox="1">
            <a:spLocks noChangeArrowheads="1"/>
          </p:cNvSpPr>
          <p:nvPr/>
        </p:nvSpPr>
        <p:spPr bwMode="auto">
          <a:xfrm rot="-2695870">
            <a:off x="5162550"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Are an overestimate of truth  - D</a:t>
            </a:r>
          </a:p>
        </p:txBody>
      </p:sp>
      <p:sp>
        <p:nvSpPr>
          <p:cNvPr id="544775" name="Text Box 3"/>
          <p:cNvSpPr txBox="1">
            <a:spLocks noChangeArrowheads="1"/>
          </p:cNvSpPr>
          <p:nvPr/>
        </p:nvSpPr>
        <p:spPr bwMode="auto">
          <a:xfrm>
            <a:off x="190500" y="1317625"/>
            <a:ext cx="4610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Arial" charset="0"/>
            </a:endParaRPr>
          </a:p>
          <a:p>
            <a:endParaRPr lang="en-US" altLang="en-US" dirty="0">
              <a:latin typeface="Arial" charset="0"/>
            </a:endParaRPr>
          </a:p>
          <a:p>
            <a:endParaRPr lang="en-US" altLang="en-US" dirty="0">
              <a:latin typeface="Arial" charset="0"/>
            </a:endParaRPr>
          </a:p>
          <a:p>
            <a:endParaRPr lang="en-US" altLang="en-US" dirty="0">
              <a:latin typeface="Arial" charset="0"/>
            </a:endParaRPr>
          </a:p>
        </p:txBody>
      </p:sp>
      <p:sp>
        <p:nvSpPr>
          <p:cNvPr id="8" name="Text Box 3"/>
          <p:cNvSpPr txBox="1">
            <a:spLocks noChangeArrowheads="1"/>
          </p:cNvSpPr>
          <p:nvPr/>
        </p:nvSpPr>
        <p:spPr bwMode="auto">
          <a:xfrm>
            <a:off x="342900" y="1470025"/>
            <a:ext cx="4610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Arial" charset="0"/>
            </a:endParaRPr>
          </a:p>
          <a:p>
            <a:endParaRPr lang="en-US" altLang="en-US" dirty="0">
              <a:latin typeface="Arial" charset="0"/>
            </a:endParaRPr>
          </a:p>
          <a:p>
            <a:endParaRPr lang="en-US" altLang="en-US" dirty="0">
              <a:latin typeface="Arial" charset="0"/>
            </a:endParaRPr>
          </a:p>
          <a:p>
            <a:endParaRPr lang="en-US" altLang="en-US" dirty="0">
              <a:latin typeface="Arial" charset="0"/>
            </a:endParaRPr>
          </a:p>
        </p:txBody>
      </p:sp>
      <p:sp>
        <p:nvSpPr>
          <p:cNvPr id="10" name="Text Box 3"/>
          <p:cNvSpPr txBox="1">
            <a:spLocks noChangeArrowheads="1"/>
          </p:cNvSpPr>
          <p:nvPr/>
        </p:nvSpPr>
        <p:spPr bwMode="auto">
          <a:xfrm>
            <a:off x="419100" y="609600"/>
            <a:ext cx="51054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wrap="square">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latin typeface="Arial" charset="0"/>
              </a:rPr>
              <a:t>In the presence of non-differential misclassification of dichotomous exposure (e.g., sensitivity and specificity of 80%) which is independent of other errors, what can we say in our Discussion section about any of our non-null observed measures of association derived from the exposure?</a:t>
            </a:r>
            <a:r>
              <a:rPr lang="en-US" altLang="en-US" dirty="0">
                <a:latin typeface="Arial" charset="0"/>
              </a:rPr>
              <a:t> </a:t>
            </a:r>
          </a:p>
          <a:p>
            <a:endParaRPr lang="en-US" altLang="en-US" dirty="0">
              <a:latin typeface="Arial" charset="0"/>
            </a:endParaRPr>
          </a:p>
          <a:p>
            <a:endParaRPr lang="en-US" altLang="en-US" dirty="0">
              <a:latin typeface="Arial"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ChangeArrowheads="1"/>
          </p:cNvSpPr>
          <p:nvPr>
            <p:ph type="title"/>
          </p:nvPr>
        </p:nvSpPr>
        <p:spPr>
          <a:xfrm>
            <a:off x="114300" y="381000"/>
            <a:ext cx="10058400" cy="533400"/>
          </a:xfrm>
        </p:spPr>
        <p:txBody>
          <a:bodyPr/>
          <a:lstStyle/>
          <a:p>
            <a:r>
              <a:rPr lang="en-US" altLang="en-US" sz="2700" dirty="0"/>
              <a:t>Non-differential misclassification of dichotomous exposure and “Bias toward the null”:  How sure can you be?</a:t>
            </a:r>
          </a:p>
        </p:txBody>
      </p:sp>
      <p:sp>
        <p:nvSpPr>
          <p:cNvPr id="527363" name="Rectangle 3"/>
          <p:cNvSpPr>
            <a:spLocks noGrp="1" noChangeArrowheads="1"/>
          </p:cNvSpPr>
          <p:nvPr>
            <p:ph type="body" idx="1"/>
          </p:nvPr>
        </p:nvSpPr>
        <p:spPr>
          <a:xfrm>
            <a:off x="266700" y="1219200"/>
            <a:ext cx="9753600" cy="5181600"/>
          </a:xfrm>
        </p:spPr>
        <p:txBody>
          <a:bodyPr/>
          <a:lstStyle/>
          <a:p>
            <a:r>
              <a:rPr lang="en-US" altLang="en-US" sz="2400" dirty="0"/>
              <a:t>In any single study, non-differentiality by itself does not guarantee that the observed measure of association is falsely low</a:t>
            </a:r>
          </a:p>
          <a:p>
            <a:endParaRPr lang="en-US" altLang="en-US" sz="800" dirty="0"/>
          </a:p>
          <a:p>
            <a:r>
              <a:rPr lang="en-US" altLang="en-US" sz="2400" dirty="0"/>
              <a:t>Reason:  in any single study, the observed results are a function of bias plus CHANCE</a:t>
            </a:r>
          </a:p>
          <a:p>
            <a:pPr lvl="1"/>
            <a:r>
              <a:rPr lang="en-US" altLang="en-US" sz="2000" dirty="0"/>
              <a:t>Only if a study is repeated many times over and the findings averaged, can we say that the observed measure of association is biased towards the null</a:t>
            </a:r>
          </a:p>
          <a:p>
            <a:endParaRPr lang="en-US" altLang="en-US" sz="800" dirty="0"/>
          </a:p>
          <a:p>
            <a:r>
              <a:rPr lang="en-US" altLang="en-US" sz="2400" dirty="0"/>
              <a:t>Don’t say:  “Because we had non-differential misclassification of exposure, our findings are an underestimate of the true measure of association.”  (i.e., you cannot be definitive)</a:t>
            </a:r>
          </a:p>
          <a:p>
            <a:endParaRPr lang="en-US" altLang="en-US" sz="800" dirty="0"/>
          </a:p>
          <a:p>
            <a:r>
              <a:rPr lang="en-US" altLang="en-US" sz="2400" dirty="0"/>
              <a:t>Instead, say:  “Because we had misclassification of &lt;the exposure measurement&gt; and it was irrespective of outcome, our findings tend to be (or, “on average are likely to be) an underestimate of the true association.”</a:t>
            </a:r>
          </a:p>
        </p:txBody>
      </p:sp>
      <p:sp>
        <p:nvSpPr>
          <p:cNvPr id="527364" name="Text Box 4"/>
          <p:cNvSpPr txBox="1">
            <a:spLocks noChangeArrowheads="1"/>
          </p:cNvSpPr>
          <p:nvPr/>
        </p:nvSpPr>
        <p:spPr bwMode="auto">
          <a:xfrm>
            <a:off x="7581900" y="6369050"/>
            <a:ext cx="2819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dirty="0"/>
              <a:t>Jurek et al. </a:t>
            </a:r>
            <a:r>
              <a:rPr lang="en-US" altLang="en-US" sz="1600" i="1" dirty="0"/>
              <a:t>IJE</a:t>
            </a:r>
            <a:r>
              <a:rPr lang="en-US" altLang="en-US" sz="1600" dirty="0"/>
              <a:t> 2005</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9251"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9252" name="Line 4"/>
          <p:cNvSpPr>
            <a:spLocks noChangeShapeType="1"/>
          </p:cNvSpPr>
          <p:nvPr/>
        </p:nvSpPr>
        <p:spPr bwMode="auto">
          <a:xfrm>
            <a:off x="2914650" y="1981200"/>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9253" name="Line 5"/>
          <p:cNvSpPr>
            <a:spLocks noChangeShapeType="1"/>
          </p:cNvSpPr>
          <p:nvPr/>
        </p:nvSpPr>
        <p:spPr bwMode="auto">
          <a:xfrm>
            <a:off x="1371600" y="2895600"/>
            <a:ext cx="308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9254" name="Line 6"/>
          <p:cNvSpPr>
            <a:spLocks noChangeShapeType="1"/>
          </p:cNvSpPr>
          <p:nvPr/>
        </p:nvSpPr>
        <p:spPr bwMode="auto">
          <a:xfrm>
            <a:off x="6600825" y="44196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9255" name="Line 7"/>
          <p:cNvSpPr>
            <a:spLocks noChangeShapeType="1"/>
          </p:cNvSpPr>
          <p:nvPr/>
        </p:nvSpPr>
        <p:spPr bwMode="auto">
          <a:xfrm>
            <a:off x="5400675" y="5105400"/>
            <a:ext cx="25717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9256" name="Text Box 8"/>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dirty="0"/>
          </a:p>
        </p:txBody>
      </p:sp>
      <p:sp>
        <p:nvSpPr>
          <p:cNvPr id="309257" name="Text Box 9"/>
          <p:cNvSpPr txBox="1">
            <a:spLocks noChangeArrowheads="1"/>
          </p:cNvSpPr>
          <p:nvPr/>
        </p:nvSpPr>
        <p:spPr bwMode="auto">
          <a:xfrm>
            <a:off x="2314575" y="1219200"/>
            <a:ext cx="1444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Diseased</a:t>
            </a:r>
          </a:p>
        </p:txBody>
      </p:sp>
      <p:sp>
        <p:nvSpPr>
          <p:cNvPr id="309258" name="Text Box 10"/>
          <p:cNvSpPr txBox="1">
            <a:spLocks noChangeArrowheads="1"/>
          </p:cNvSpPr>
          <p:nvPr/>
        </p:nvSpPr>
        <p:spPr bwMode="auto">
          <a:xfrm>
            <a:off x="0" y="2667000"/>
            <a:ext cx="138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Exposed</a:t>
            </a:r>
          </a:p>
        </p:txBody>
      </p:sp>
      <p:sp>
        <p:nvSpPr>
          <p:cNvPr id="309259" name="Text Box 11"/>
          <p:cNvSpPr txBox="1">
            <a:spLocks noChangeArrowheads="1"/>
          </p:cNvSpPr>
          <p:nvPr/>
        </p:nvSpPr>
        <p:spPr bwMode="auto">
          <a:xfrm>
            <a:off x="1954213" y="1565275"/>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              -</a:t>
            </a:r>
          </a:p>
        </p:txBody>
      </p:sp>
      <p:sp>
        <p:nvSpPr>
          <p:cNvPr id="309260" name="Text Box 12"/>
          <p:cNvSpPr txBox="1">
            <a:spLocks noChangeArrowheads="1"/>
          </p:cNvSpPr>
          <p:nvPr/>
        </p:nvSpPr>
        <p:spPr bwMode="auto">
          <a:xfrm>
            <a:off x="925513" y="2098675"/>
            <a:ext cx="4000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a:t>+</a:t>
            </a:r>
          </a:p>
          <a:p>
            <a:pPr algn="l"/>
            <a:endParaRPr lang="en-US" altLang="en-US" dirty="0"/>
          </a:p>
          <a:p>
            <a:pPr algn="l"/>
            <a:endParaRPr lang="en-US" altLang="en-US" dirty="0"/>
          </a:p>
          <a:p>
            <a:pPr algn="l"/>
            <a:r>
              <a:rPr lang="en-US" altLang="en-US" dirty="0"/>
              <a:t>-</a:t>
            </a:r>
          </a:p>
        </p:txBody>
      </p:sp>
      <p:sp>
        <p:nvSpPr>
          <p:cNvPr id="309261" name="Line 13"/>
          <p:cNvSpPr>
            <a:spLocks noChangeShapeType="1"/>
          </p:cNvSpPr>
          <p:nvPr/>
        </p:nvSpPr>
        <p:spPr bwMode="auto">
          <a:xfrm flipH="1" flipV="1">
            <a:off x="6096000" y="5410200"/>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9262" name="Text Box 14"/>
          <p:cNvSpPr txBox="1">
            <a:spLocks noChangeArrowheads="1"/>
          </p:cNvSpPr>
          <p:nvPr/>
        </p:nvSpPr>
        <p:spPr bwMode="auto">
          <a:xfrm>
            <a:off x="381000" y="4114800"/>
            <a:ext cx="2286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a:t>SOURCE POPULATION</a:t>
            </a:r>
          </a:p>
        </p:txBody>
      </p:sp>
      <p:sp>
        <p:nvSpPr>
          <p:cNvPr id="309263" name="Text Box 15"/>
          <p:cNvSpPr txBox="1">
            <a:spLocks noChangeArrowheads="1"/>
          </p:cNvSpPr>
          <p:nvPr/>
        </p:nvSpPr>
        <p:spPr bwMode="auto">
          <a:xfrm>
            <a:off x="5715000" y="6096000"/>
            <a:ext cx="248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STUDY SAMPLE</a:t>
            </a:r>
          </a:p>
        </p:txBody>
      </p:sp>
      <p:sp>
        <p:nvSpPr>
          <p:cNvPr id="309264" name="Text Box 16"/>
          <p:cNvSpPr txBox="1">
            <a:spLocks noChangeArrowheads="1"/>
          </p:cNvSpPr>
          <p:nvPr/>
        </p:nvSpPr>
        <p:spPr bwMode="auto">
          <a:xfrm>
            <a:off x="1181100" y="381000"/>
            <a:ext cx="78819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800" b="1" dirty="0">
                <a:latin typeface="Arial" charset="0"/>
              </a:rPr>
              <a:t>Non-Differential Misclassification of Outcome</a:t>
            </a:r>
            <a:endParaRPr lang="en-US" altLang="en-US" sz="2800" b="1" dirty="0">
              <a:latin typeface="Arial Unicode MS" pitchFamily="34" charset="-128"/>
            </a:endParaRPr>
          </a:p>
        </p:txBody>
      </p:sp>
      <p:sp>
        <p:nvSpPr>
          <p:cNvPr id="309267" name="Line 19"/>
          <p:cNvSpPr>
            <a:spLocks noChangeShapeType="1"/>
          </p:cNvSpPr>
          <p:nvPr/>
        </p:nvSpPr>
        <p:spPr bwMode="auto">
          <a:xfrm>
            <a:off x="6172200" y="5715000"/>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9268" name="Line 20"/>
          <p:cNvSpPr>
            <a:spLocks noChangeShapeType="1"/>
          </p:cNvSpPr>
          <p:nvPr/>
        </p:nvSpPr>
        <p:spPr bwMode="auto">
          <a:xfrm>
            <a:off x="4703736" y="4053453"/>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9269" name="Text Box 21"/>
          <p:cNvSpPr txBox="1">
            <a:spLocks noChangeArrowheads="1"/>
          </p:cNvSpPr>
          <p:nvPr/>
        </p:nvSpPr>
        <p:spPr bwMode="auto">
          <a:xfrm>
            <a:off x="7010400" y="1828800"/>
            <a:ext cx="27813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dirty="0"/>
              <a:t>Problems with outcome </a:t>
            </a:r>
            <a:r>
              <a:rPr lang="en-US" altLang="en-US" b="1" dirty="0"/>
              <a:t>sensitivity</a:t>
            </a:r>
            <a:r>
              <a:rPr lang="en-US" altLang="en-US" dirty="0"/>
              <a:t> —  unrelated to exposure status</a:t>
            </a:r>
          </a:p>
        </p:txBody>
      </p:sp>
      <p:sp>
        <p:nvSpPr>
          <p:cNvPr id="309270" name="Text Box 22"/>
          <p:cNvSpPr txBox="1">
            <a:spLocks noChangeArrowheads="1"/>
          </p:cNvSpPr>
          <p:nvPr/>
        </p:nvSpPr>
        <p:spPr bwMode="auto">
          <a:xfrm>
            <a:off x="876300" y="5276671"/>
            <a:ext cx="4191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Problems with outcome </a:t>
            </a:r>
            <a:r>
              <a:rPr lang="en-US" altLang="en-US" b="1" dirty="0"/>
              <a:t>specificity</a:t>
            </a:r>
            <a:r>
              <a:rPr lang="en-US" altLang="en-US" dirty="0"/>
              <a:t> —  unrelated to exposure status</a:t>
            </a:r>
          </a:p>
        </p:txBody>
      </p:sp>
      <p:sp>
        <p:nvSpPr>
          <p:cNvPr id="309271" name="Line 23"/>
          <p:cNvSpPr>
            <a:spLocks noChangeShapeType="1"/>
          </p:cNvSpPr>
          <p:nvPr/>
        </p:nvSpPr>
        <p:spPr bwMode="auto">
          <a:xfrm flipV="1">
            <a:off x="4762500" y="4724400"/>
            <a:ext cx="11811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9272" name="Line 24"/>
          <p:cNvSpPr>
            <a:spLocks noChangeShapeType="1"/>
          </p:cNvSpPr>
          <p:nvPr/>
        </p:nvSpPr>
        <p:spPr bwMode="auto">
          <a:xfrm flipV="1">
            <a:off x="4686300" y="5486400"/>
            <a:ext cx="1371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9273" name="Line 25"/>
          <p:cNvSpPr>
            <a:spLocks noChangeShapeType="1"/>
          </p:cNvSpPr>
          <p:nvPr/>
        </p:nvSpPr>
        <p:spPr bwMode="auto">
          <a:xfrm flipH="1">
            <a:off x="7239000" y="3352800"/>
            <a:ext cx="1143000" cy="1447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9274" name="Line 26"/>
          <p:cNvSpPr>
            <a:spLocks noChangeShapeType="1"/>
          </p:cNvSpPr>
          <p:nvPr/>
        </p:nvSpPr>
        <p:spPr bwMode="auto">
          <a:xfrm flipH="1">
            <a:off x="7162800" y="3429000"/>
            <a:ext cx="1219200" cy="2209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9275" name="Line 27"/>
          <p:cNvSpPr>
            <a:spLocks noChangeShapeType="1"/>
          </p:cNvSpPr>
          <p:nvPr/>
        </p:nvSpPr>
        <p:spPr bwMode="auto">
          <a:xfrm flipH="1" flipV="1">
            <a:off x="6096000" y="4648200"/>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9276" name="Line 28"/>
          <p:cNvSpPr>
            <a:spLocks noChangeShapeType="1"/>
          </p:cNvSpPr>
          <p:nvPr/>
        </p:nvSpPr>
        <p:spPr bwMode="auto">
          <a:xfrm>
            <a:off x="6134100" y="4876800"/>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9277" name="Text Box 29"/>
          <p:cNvSpPr txBox="1">
            <a:spLocks noChangeArrowheads="1"/>
          </p:cNvSpPr>
          <p:nvPr/>
        </p:nvSpPr>
        <p:spPr bwMode="auto">
          <a:xfrm>
            <a:off x="7962900" y="4572000"/>
            <a:ext cx="22479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Evenly weighted arrows =      non-differential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92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927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927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927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926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927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309269"/>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309276"/>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309274"/>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309273"/>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309267"/>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30927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927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927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927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92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61" grpId="0" animBg="1"/>
      <p:bldP spid="309267" grpId="0" animBg="1"/>
      <p:bldP spid="309267" grpId="1" animBg="1"/>
      <p:bldP spid="309269" grpId="0"/>
      <p:bldP spid="309269" grpId="1"/>
      <p:bldP spid="309270" grpId="0"/>
      <p:bldP spid="309271" grpId="0" animBg="1"/>
      <p:bldP spid="309272" grpId="0" animBg="1"/>
      <p:bldP spid="309273" grpId="0" animBg="1"/>
      <p:bldP spid="309273" grpId="1" animBg="1"/>
      <p:bldP spid="309274" grpId="0" animBg="1"/>
      <p:bldP spid="309274" grpId="1" animBg="1"/>
      <p:bldP spid="309275" grpId="0" animBg="1"/>
      <p:bldP spid="309276" grpId="0" animBg="1"/>
      <p:bldP spid="309276" grpId="1" animBg="1"/>
      <p:bldP spid="30927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a:xfrm>
            <a:off x="304800" y="381000"/>
            <a:ext cx="9667875" cy="533400"/>
          </a:xfrm>
        </p:spPr>
        <p:txBody>
          <a:bodyPr/>
          <a:lstStyle/>
          <a:p>
            <a:r>
              <a:rPr lang="en-US" altLang="en-US" sz="2600" dirty="0"/>
              <a:t>Bias as a function of non-differential imperfect sensitivity and specificity of outcome measurement in a cohort study</a:t>
            </a:r>
          </a:p>
        </p:txBody>
      </p:sp>
      <p:graphicFrame>
        <p:nvGraphicFramePr>
          <p:cNvPr id="381955" name="Object 3"/>
          <p:cNvGraphicFramePr>
            <a:graphicFrameLocks noGrp="1" noChangeAspect="1"/>
          </p:cNvGraphicFramePr>
          <p:nvPr>
            <p:ph type="body" idx="1"/>
          </p:nvPr>
        </p:nvGraphicFramePr>
        <p:xfrm>
          <a:off x="1219200" y="1143000"/>
          <a:ext cx="7239000" cy="5486400"/>
        </p:xfrm>
        <a:graphic>
          <a:graphicData uri="http://schemas.openxmlformats.org/presentationml/2006/ole">
            <mc:AlternateContent xmlns:mc="http://schemas.openxmlformats.org/markup-compatibility/2006">
              <mc:Choice xmlns:v="urn:schemas-microsoft-com:vml" Requires="v">
                <p:oleObj name="Photo Editor Photo" r:id="rId3" imgW="5238095" imgH="4048690" progId="MSPhotoEd.3">
                  <p:embed/>
                </p:oleObj>
              </mc:Choice>
              <mc:Fallback>
                <p:oleObj name="Photo Editor Photo" r:id="rId3" imgW="5238095" imgH="4048690" progId="MSPhotoEd.3">
                  <p:embed/>
                  <p:pic>
                    <p:nvPicPr>
                      <p:cNvPr id="0" name="Object 3"/>
                      <p:cNvPicPr>
                        <a:picLocks noChangeAspect="1" noChangeArrowheads="1"/>
                      </p:cNvPicPr>
                      <p:nvPr/>
                    </p:nvPicPr>
                    <p:blipFill>
                      <a:blip r:embed="rId4">
                        <a:lum bright="6000" contrast="-6000"/>
                        <a:grayscl/>
                        <a:extLst>
                          <a:ext uri="{28A0092B-C50C-407E-A947-70E740481C1C}">
                            <a14:useLocalDpi xmlns:a14="http://schemas.microsoft.com/office/drawing/2010/main" val="0"/>
                          </a:ext>
                        </a:extLst>
                      </a:blip>
                      <a:srcRect/>
                      <a:stretch>
                        <a:fillRect/>
                      </a:stretch>
                    </p:blipFill>
                    <p:spPr bwMode="auto">
                      <a:xfrm>
                        <a:off x="1219200" y="1143000"/>
                        <a:ext cx="7239000" cy="5486400"/>
                      </a:xfrm>
                      <a:prstGeom prst="rect">
                        <a:avLst/>
                      </a:prstGeom>
                    </p:spPr>
                  </p:pic>
                </p:oleObj>
              </mc:Fallback>
            </mc:AlternateContent>
          </a:graphicData>
        </a:graphic>
      </p:graphicFrame>
      <p:sp>
        <p:nvSpPr>
          <p:cNvPr id="381956" name="Text Box 4"/>
          <p:cNvSpPr txBox="1">
            <a:spLocks noChangeArrowheads="1"/>
          </p:cNvSpPr>
          <p:nvPr/>
        </p:nvSpPr>
        <p:spPr bwMode="auto">
          <a:xfrm>
            <a:off x="2667000" y="1828800"/>
            <a:ext cx="43434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dirty="0"/>
              <a:t>Sensitivity of outcome measurement</a:t>
            </a:r>
            <a:endParaRPr lang="en-US" altLang="en-US" dirty="0"/>
          </a:p>
        </p:txBody>
      </p:sp>
      <p:sp>
        <p:nvSpPr>
          <p:cNvPr id="381957" name="Text Box 5"/>
          <p:cNvSpPr txBox="1">
            <a:spLocks noChangeArrowheads="1"/>
          </p:cNvSpPr>
          <p:nvPr/>
        </p:nvSpPr>
        <p:spPr bwMode="auto">
          <a:xfrm>
            <a:off x="3657600" y="2209800"/>
            <a:ext cx="609600" cy="8683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80000"/>
              </a:lnSpc>
              <a:spcBef>
                <a:spcPct val="50000"/>
              </a:spcBef>
            </a:pPr>
            <a:r>
              <a:rPr lang="en-US" altLang="en-US" sz="1500" b="1" dirty="0"/>
              <a:t>0.9</a:t>
            </a:r>
          </a:p>
          <a:p>
            <a:pPr algn="l">
              <a:lnSpc>
                <a:spcPct val="80000"/>
              </a:lnSpc>
              <a:spcBef>
                <a:spcPct val="50000"/>
              </a:spcBef>
            </a:pPr>
            <a:r>
              <a:rPr lang="en-US" altLang="en-US" sz="1500" b="1" dirty="0"/>
              <a:t>0.7</a:t>
            </a:r>
          </a:p>
          <a:p>
            <a:pPr algn="l">
              <a:lnSpc>
                <a:spcPct val="80000"/>
              </a:lnSpc>
              <a:spcBef>
                <a:spcPct val="50000"/>
              </a:spcBef>
            </a:pPr>
            <a:r>
              <a:rPr lang="en-US" altLang="en-US" sz="1500" b="1" dirty="0"/>
              <a:t>0.5</a:t>
            </a:r>
          </a:p>
        </p:txBody>
      </p:sp>
      <p:sp>
        <p:nvSpPr>
          <p:cNvPr id="381958" name="Text Box 6"/>
          <p:cNvSpPr txBox="1">
            <a:spLocks noChangeArrowheads="1"/>
          </p:cNvSpPr>
          <p:nvPr/>
        </p:nvSpPr>
        <p:spPr bwMode="auto">
          <a:xfrm>
            <a:off x="3048000" y="6172200"/>
            <a:ext cx="43434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dirty="0"/>
              <a:t>Specificity of outcome measurement</a:t>
            </a:r>
            <a:endParaRPr lang="en-US" altLang="en-US" dirty="0"/>
          </a:p>
        </p:txBody>
      </p:sp>
      <p:sp>
        <p:nvSpPr>
          <p:cNvPr id="381959" name="Text Box 7"/>
          <p:cNvSpPr txBox="1">
            <a:spLocks noChangeArrowheads="1"/>
          </p:cNvSpPr>
          <p:nvPr/>
        </p:nvSpPr>
        <p:spPr bwMode="auto">
          <a:xfrm>
            <a:off x="68262" y="6080124"/>
            <a:ext cx="176053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1600" dirty="0"/>
              <a:t>Copeland et al. </a:t>
            </a:r>
            <a:r>
              <a:rPr lang="en-US" altLang="en-US" sz="1600" i="1" dirty="0"/>
              <a:t>AJE</a:t>
            </a:r>
            <a:r>
              <a:rPr lang="en-US" altLang="en-US" sz="1600" dirty="0"/>
              <a:t> 1977</a:t>
            </a:r>
            <a:endParaRPr lang="en-US" altLang="en-US" dirty="0"/>
          </a:p>
        </p:txBody>
      </p:sp>
      <p:sp>
        <p:nvSpPr>
          <p:cNvPr id="381960" name="Text Box 8"/>
          <p:cNvSpPr txBox="1">
            <a:spLocks noChangeArrowheads="1"/>
          </p:cNvSpPr>
          <p:nvPr/>
        </p:nvSpPr>
        <p:spPr bwMode="auto">
          <a:xfrm>
            <a:off x="8077200" y="1371600"/>
            <a:ext cx="22098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dirty="0">
                <a:latin typeface="Arial" charset="0"/>
              </a:rPr>
              <a:t>True risk ratio = 2.0</a:t>
            </a:r>
          </a:p>
          <a:p>
            <a:pPr algn="l">
              <a:spcBef>
                <a:spcPct val="50000"/>
              </a:spcBef>
            </a:pPr>
            <a:r>
              <a:rPr lang="en-US" altLang="en-US" sz="2000" dirty="0">
                <a:latin typeface="Arial" charset="0"/>
              </a:rPr>
              <a:t>Cumulative incidence in unexposed = 0.05</a:t>
            </a:r>
            <a:endParaRPr lang="en-US" altLang="en-US" dirty="0"/>
          </a:p>
        </p:txBody>
      </p:sp>
      <p:sp>
        <p:nvSpPr>
          <p:cNvPr id="381961" name="Text Box 9"/>
          <p:cNvSpPr txBox="1">
            <a:spLocks noChangeArrowheads="1"/>
          </p:cNvSpPr>
          <p:nvPr/>
        </p:nvSpPr>
        <p:spPr bwMode="auto">
          <a:xfrm>
            <a:off x="8039100" y="3581400"/>
            <a:ext cx="1981200" cy="283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srgbClr val="FF3300"/>
                </a:solidFill>
              </a:rPr>
              <a:t>Steep bias with change in specificity</a:t>
            </a:r>
          </a:p>
          <a:p>
            <a:pPr>
              <a:spcBef>
                <a:spcPct val="50000"/>
              </a:spcBef>
            </a:pPr>
            <a:r>
              <a:rPr lang="en-US" altLang="en-US" dirty="0">
                <a:solidFill>
                  <a:srgbClr val="FF3300"/>
                </a:solidFill>
              </a:rPr>
              <a:t>Relatively less influence from sensitivity</a:t>
            </a:r>
          </a:p>
        </p:txBody>
      </p:sp>
      <p:sp>
        <p:nvSpPr>
          <p:cNvPr id="381963" name="Line 11"/>
          <p:cNvSpPr>
            <a:spLocks noChangeShapeType="1"/>
          </p:cNvSpPr>
          <p:nvPr/>
        </p:nvSpPr>
        <p:spPr bwMode="auto">
          <a:xfrm flipH="1" flipV="1">
            <a:off x="7810500" y="3200400"/>
            <a:ext cx="381000" cy="76200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81964" name="Text Box 12"/>
          <p:cNvSpPr txBox="1">
            <a:spLocks noChangeArrowheads="1"/>
          </p:cNvSpPr>
          <p:nvPr/>
        </p:nvSpPr>
        <p:spPr bwMode="auto">
          <a:xfrm flipH="1" flipV="1">
            <a:off x="1279525" y="1143000"/>
            <a:ext cx="549275" cy="480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b">
            <a:spAutoFit/>
          </a:bodyPr>
          <a:lstStyle/>
          <a:p>
            <a:pPr>
              <a:spcBef>
                <a:spcPct val="50000"/>
              </a:spcBef>
            </a:pPr>
            <a:r>
              <a:rPr lang="en-US" altLang="en-US" dirty="0"/>
              <a:t>Apparent Risk Ratio    </a:t>
            </a:r>
          </a:p>
        </p:txBody>
      </p:sp>
      <p:sp>
        <p:nvSpPr>
          <p:cNvPr id="12" name="Text Box 9"/>
          <p:cNvSpPr txBox="1">
            <a:spLocks noChangeArrowheads="1"/>
          </p:cNvSpPr>
          <p:nvPr/>
        </p:nvSpPr>
        <p:spPr bwMode="auto">
          <a:xfrm>
            <a:off x="2171700" y="3576935"/>
            <a:ext cx="44577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solidFill>
                  <a:srgbClr val="FF3300"/>
                </a:solidFill>
              </a:rPr>
              <a:t>(Mostly) bias towards the null</a:t>
            </a:r>
          </a:p>
        </p:txBody>
      </p:sp>
      <p:sp>
        <p:nvSpPr>
          <p:cNvPr id="13" name="Oval 12"/>
          <p:cNvSpPr/>
          <p:nvPr/>
        </p:nvSpPr>
        <p:spPr bwMode="auto">
          <a:xfrm>
            <a:off x="10020300" y="76200"/>
            <a:ext cx="152400" cy="1524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1963"/>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3819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61" grpId="0"/>
      <p:bldP spid="381963" grpId="0" animBg="1"/>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a:xfrm>
            <a:off x="771525" y="381000"/>
            <a:ext cx="8743950" cy="533400"/>
          </a:xfrm>
        </p:spPr>
        <p:txBody>
          <a:bodyPr/>
          <a:lstStyle/>
          <a:p>
            <a:r>
              <a:rPr lang="en-US" altLang="en-US" sz="2400" dirty="0"/>
              <a:t>Non-Differential Misclassification of Outcome: </a:t>
            </a:r>
            <a:br>
              <a:rPr lang="en-US" altLang="en-US" sz="2400" dirty="0"/>
            </a:br>
            <a:r>
              <a:rPr lang="en-US" altLang="en-US" sz="2400" dirty="0"/>
              <a:t>Effect of Incidence of Outcome</a:t>
            </a:r>
          </a:p>
        </p:txBody>
      </p:sp>
      <p:graphicFrame>
        <p:nvGraphicFramePr>
          <p:cNvPr id="384003" name="Object 3"/>
          <p:cNvGraphicFramePr>
            <a:graphicFrameLocks noGrp="1" noChangeAspect="1"/>
          </p:cNvGraphicFramePr>
          <p:nvPr>
            <p:ph type="body" idx="1"/>
          </p:nvPr>
        </p:nvGraphicFramePr>
        <p:xfrm>
          <a:off x="1371600" y="1295400"/>
          <a:ext cx="7148513" cy="5181600"/>
        </p:xfrm>
        <a:graphic>
          <a:graphicData uri="http://schemas.openxmlformats.org/presentationml/2006/ole">
            <mc:AlternateContent xmlns:mc="http://schemas.openxmlformats.org/markup-compatibility/2006">
              <mc:Choice xmlns:v="urn:schemas-microsoft-com:vml" Requires="v">
                <p:oleObj name="Photo Editor Photo" r:id="rId3" imgW="5028571" imgH="3858164" progId="MSPhotoEd.3">
                  <p:embed/>
                </p:oleObj>
              </mc:Choice>
              <mc:Fallback>
                <p:oleObj name="Photo Editor Photo" r:id="rId3" imgW="5028571" imgH="3858164" progId="MSPhotoEd.3">
                  <p:embed/>
                  <p:pic>
                    <p:nvPicPr>
                      <p:cNvPr id="0" name="Object 3"/>
                      <p:cNvPicPr>
                        <a:picLocks noChangeAspect="1" noChangeArrowheads="1"/>
                      </p:cNvPicPr>
                      <p:nvPr/>
                    </p:nvPicPr>
                    <p:blipFill>
                      <a:blip r:embed="rId4">
                        <a:clrChange>
                          <a:clrFrom>
                            <a:srgbClr val="FFFFFF"/>
                          </a:clrFrom>
                          <a:clrTo>
                            <a:srgbClr val="FFFFFF">
                              <a:alpha val="0"/>
                            </a:srgbClr>
                          </a:clrTo>
                        </a:clrChange>
                        <a:lum bright="-6000" contrast="12000"/>
                        <a:extLst>
                          <a:ext uri="{28A0092B-C50C-407E-A947-70E740481C1C}">
                            <a14:useLocalDpi xmlns:a14="http://schemas.microsoft.com/office/drawing/2010/main" val="0"/>
                          </a:ext>
                        </a:extLst>
                      </a:blip>
                      <a:srcRect/>
                      <a:stretch>
                        <a:fillRect/>
                      </a:stretch>
                    </p:blipFill>
                    <p:spPr bwMode="auto">
                      <a:xfrm>
                        <a:off x="1371600" y="1295400"/>
                        <a:ext cx="7148513" cy="5181600"/>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sp>
        <p:nvSpPr>
          <p:cNvPr id="384004" name="Text Box 4"/>
          <p:cNvSpPr txBox="1">
            <a:spLocks noChangeArrowheads="1"/>
          </p:cNvSpPr>
          <p:nvPr/>
        </p:nvSpPr>
        <p:spPr bwMode="auto">
          <a:xfrm>
            <a:off x="198438" y="6080124"/>
            <a:ext cx="157003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1600" dirty="0"/>
              <a:t>Copeland et al. </a:t>
            </a:r>
            <a:r>
              <a:rPr lang="en-US" altLang="en-US" sz="1600" i="1" dirty="0"/>
              <a:t>AJE</a:t>
            </a:r>
            <a:r>
              <a:rPr lang="en-US" altLang="en-US" sz="1600" dirty="0"/>
              <a:t> 1977</a:t>
            </a:r>
            <a:endParaRPr lang="en-US" altLang="en-US" dirty="0"/>
          </a:p>
        </p:txBody>
      </p:sp>
      <p:sp>
        <p:nvSpPr>
          <p:cNvPr id="384005" name="Text Box 5"/>
          <p:cNvSpPr txBox="1">
            <a:spLocks noChangeArrowheads="1"/>
          </p:cNvSpPr>
          <p:nvPr/>
        </p:nvSpPr>
        <p:spPr bwMode="auto">
          <a:xfrm>
            <a:off x="3048000" y="6172200"/>
            <a:ext cx="43434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dirty="0"/>
              <a:t>Specificity of outcome measurement</a:t>
            </a:r>
            <a:endParaRPr lang="en-US" altLang="en-US" dirty="0"/>
          </a:p>
        </p:txBody>
      </p:sp>
      <p:sp>
        <p:nvSpPr>
          <p:cNvPr id="384006" name="Text Box 6"/>
          <p:cNvSpPr txBox="1">
            <a:spLocks noChangeArrowheads="1"/>
          </p:cNvSpPr>
          <p:nvPr/>
        </p:nvSpPr>
        <p:spPr bwMode="auto">
          <a:xfrm>
            <a:off x="3810000" y="2743200"/>
            <a:ext cx="1676400" cy="8683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80000"/>
              </a:lnSpc>
              <a:spcBef>
                <a:spcPct val="50000"/>
              </a:spcBef>
            </a:pPr>
            <a:r>
              <a:rPr lang="en-US" altLang="en-US" sz="1500" b="1" dirty="0"/>
              <a:t>0.2	  0.1</a:t>
            </a:r>
          </a:p>
          <a:p>
            <a:pPr algn="l">
              <a:lnSpc>
                <a:spcPct val="80000"/>
              </a:lnSpc>
              <a:spcBef>
                <a:spcPct val="50000"/>
              </a:spcBef>
            </a:pPr>
            <a:r>
              <a:rPr lang="en-US" altLang="en-US" sz="1500" b="1" dirty="0"/>
              <a:t>0.1                0.05</a:t>
            </a:r>
          </a:p>
          <a:p>
            <a:pPr algn="l">
              <a:lnSpc>
                <a:spcPct val="80000"/>
              </a:lnSpc>
              <a:spcBef>
                <a:spcPct val="50000"/>
              </a:spcBef>
            </a:pPr>
            <a:r>
              <a:rPr lang="en-US" altLang="en-US" sz="1500" b="1" dirty="0"/>
              <a:t>0.05              0.025</a:t>
            </a:r>
            <a:endParaRPr lang="en-US" altLang="en-US" sz="1500" dirty="0"/>
          </a:p>
        </p:txBody>
      </p:sp>
      <p:sp>
        <p:nvSpPr>
          <p:cNvPr id="384007" name="Text Box 7"/>
          <p:cNvSpPr txBox="1">
            <a:spLocks noChangeArrowheads="1"/>
          </p:cNvSpPr>
          <p:nvPr/>
        </p:nvSpPr>
        <p:spPr bwMode="auto">
          <a:xfrm>
            <a:off x="2590800" y="1905000"/>
            <a:ext cx="4343400" cy="8540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dirty="0"/>
              <a:t>Cumulative incidence of outcome</a:t>
            </a:r>
          </a:p>
          <a:p>
            <a:pPr>
              <a:spcBef>
                <a:spcPct val="50000"/>
              </a:spcBef>
            </a:pPr>
            <a:r>
              <a:rPr lang="en-US" altLang="en-US" sz="2000" u="sng" dirty="0"/>
              <a:t>Exposed </a:t>
            </a:r>
            <a:r>
              <a:rPr lang="en-US" altLang="en-US" sz="2000" dirty="0"/>
              <a:t>  </a:t>
            </a:r>
            <a:r>
              <a:rPr lang="en-US" altLang="en-US" sz="2000" u="sng" dirty="0"/>
              <a:t>Unexposed</a:t>
            </a:r>
            <a:endParaRPr lang="en-US" altLang="en-US" dirty="0"/>
          </a:p>
        </p:txBody>
      </p:sp>
      <p:sp>
        <p:nvSpPr>
          <p:cNvPr id="384008" name="Text Box 8"/>
          <p:cNvSpPr txBox="1">
            <a:spLocks noChangeArrowheads="1"/>
          </p:cNvSpPr>
          <p:nvPr/>
        </p:nvSpPr>
        <p:spPr bwMode="auto">
          <a:xfrm>
            <a:off x="8153400" y="1371600"/>
            <a:ext cx="2133600"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dirty="0">
                <a:latin typeface="Arial" charset="0"/>
              </a:rPr>
              <a:t>True risk ratio = 2.0</a:t>
            </a:r>
          </a:p>
          <a:p>
            <a:pPr algn="l">
              <a:spcBef>
                <a:spcPct val="50000"/>
              </a:spcBef>
            </a:pPr>
            <a:r>
              <a:rPr lang="en-US" altLang="en-US" sz="2000" dirty="0">
                <a:latin typeface="Arial" charset="0"/>
              </a:rPr>
              <a:t>Sensitivity of outcome measurement held fixed = 0.9</a:t>
            </a:r>
            <a:endParaRPr lang="en-US" altLang="en-US" dirty="0"/>
          </a:p>
        </p:txBody>
      </p:sp>
      <p:sp>
        <p:nvSpPr>
          <p:cNvPr id="384009" name="Text Box 9"/>
          <p:cNvSpPr txBox="1">
            <a:spLocks noChangeArrowheads="1"/>
          </p:cNvSpPr>
          <p:nvPr/>
        </p:nvSpPr>
        <p:spPr bwMode="auto">
          <a:xfrm flipH="1" flipV="1">
            <a:off x="1295400" y="1143000"/>
            <a:ext cx="549275" cy="480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b">
            <a:spAutoFit/>
          </a:bodyPr>
          <a:lstStyle/>
          <a:p>
            <a:pPr>
              <a:spcBef>
                <a:spcPct val="50000"/>
              </a:spcBef>
            </a:pPr>
            <a:r>
              <a:rPr lang="en-US" altLang="en-US" dirty="0"/>
              <a:t>Apparent Risk Ratio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a:xfrm>
            <a:off x="152400" y="346075"/>
            <a:ext cx="10134600" cy="457200"/>
          </a:xfrm>
        </p:spPr>
        <p:txBody>
          <a:bodyPr/>
          <a:lstStyle/>
          <a:p>
            <a:r>
              <a:rPr lang="en-US" altLang="en-US" sz="2500" dirty="0"/>
              <a:t>Special Situation In a Cohort, Trial,  or Cross-sectional Study </a:t>
            </a:r>
            <a:br>
              <a:rPr lang="en-US" altLang="en-US" sz="2800" dirty="0"/>
            </a:br>
            <a:endParaRPr lang="en-US" altLang="en-US" sz="2800" dirty="0"/>
          </a:p>
        </p:txBody>
      </p:sp>
      <p:sp>
        <p:nvSpPr>
          <p:cNvPr id="314371" name="Rectangle 3"/>
          <p:cNvSpPr>
            <a:spLocks noGrp="1" noChangeArrowheads="1"/>
          </p:cNvSpPr>
          <p:nvPr>
            <p:ph type="body" idx="1"/>
          </p:nvPr>
        </p:nvSpPr>
        <p:spPr>
          <a:xfrm>
            <a:off x="152400" y="685800"/>
            <a:ext cx="10134600" cy="5943600"/>
          </a:xfrm>
        </p:spPr>
        <p:txBody>
          <a:bodyPr/>
          <a:lstStyle/>
          <a:p>
            <a:pPr>
              <a:buFontTx/>
              <a:buNone/>
            </a:pPr>
            <a:r>
              <a:rPr lang="en-US" altLang="en-US" sz="2400" b="1" dirty="0"/>
              <a:t>Misclassification of outcome</a:t>
            </a:r>
            <a:endParaRPr lang="en-US" altLang="en-US" sz="2800" dirty="0"/>
          </a:p>
          <a:p>
            <a:r>
              <a:rPr lang="en-US" altLang="en-US" sz="2400" dirty="0"/>
              <a:t>If specificity of outcome measurement is 100%</a:t>
            </a:r>
          </a:p>
          <a:p>
            <a:r>
              <a:rPr lang="en-US" altLang="en-US" sz="2400" dirty="0"/>
              <a:t>Any degree of imperfect sensitivity, if non-differential with respect to exposure, will not bias the risk ratio or prevalence ratio</a:t>
            </a:r>
          </a:p>
          <a:p>
            <a:r>
              <a:rPr lang="en-US" altLang="en-US" sz="2400" dirty="0"/>
              <a:t>e.g.,</a:t>
            </a:r>
          </a:p>
          <a:p>
            <a:pPr lvl="1"/>
            <a:endParaRPr lang="en-US" altLang="en-US" sz="2400" dirty="0"/>
          </a:p>
          <a:p>
            <a:pPr lvl="1"/>
            <a:endParaRPr lang="en-US" altLang="en-US" sz="2400" dirty="0"/>
          </a:p>
          <a:p>
            <a:pPr lvl="1"/>
            <a:endParaRPr lang="en-US" altLang="en-US" sz="2400" dirty="0"/>
          </a:p>
          <a:p>
            <a:pPr lvl="1"/>
            <a:endParaRPr lang="en-US" altLang="en-US" sz="2400" dirty="0"/>
          </a:p>
          <a:p>
            <a:pPr lvl="1"/>
            <a:endParaRPr lang="en-US" altLang="en-US" sz="2400" dirty="0"/>
          </a:p>
          <a:p>
            <a:endParaRPr lang="en-US" altLang="en-US" sz="2400" dirty="0"/>
          </a:p>
          <a:p>
            <a:endParaRPr lang="en-US" altLang="en-US" sz="2400" dirty="0"/>
          </a:p>
          <a:p>
            <a:r>
              <a:rPr lang="en-US" altLang="en-US" sz="2400" dirty="0"/>
              <a:t>Risk difference, however, is diminished by a direct function of sensitivity; observed RD = (true RD)(sensitivity); e.g., 0.07 = (0.1)(0.7)</a:t>
            </a:r>
            <a:endParaRPr lang="en-US" altLang="en-US" sz="2800" dirty="0"/>
          </a:p>
        </p:txBody>
      </p:sp>
      <p:graphicFrame>
        <p:nvGraphicFramePr>
          <p:cNvPr id="314372" name="Object 4"/>
          <p:cNvGraphicFramePr>
            <a:graphicFrameLocks noChangeAspect="1"/>
          </p:cNvGraphicFramePr>
          <p:nvPr/>
        </p:nvGraphicFramePr>
        <p:xfrm>
          <a:off x="461963" y="2517775"/>
          <a:ext cx="9672637" cy="1727200"/>
        </p:xfrm>
        <a:graphic>
          <a:graphicData uri="http://schemas.openxmlformats.org/presentationml/2006/ole">
            <mc:AlternateContent xmlns:mc="http://schemas.openxmlformats.org/markup-compatibility/2006">
              <mc:Choice xmlns:v="urn:schemas-microsoft-com:vml" Requires="v">
                <p:oleObj name="Document" r:id="rId3" imgW="9293400" imgH="1684440" progId="Word.Document.8">
                  <p:embed/>
                </p:oleObj>
              </mc:Choice>
              <mc:Fallback>
                <p:oleObj name="Document" r:id="rId3" imgW="9293400" imgH="1684440"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963" y="2517775"/>
                        <a:ext cx="9672637" cy="172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4376" name="Object 8"/>
          <p:cNvGraphicFramePr>
            <a:graphicFrameLocks noChangeAspect="1"/>
          </p:cNvGraphicFramePr>
          <p:nvPr>
            <p:extLst>
              <p:ext uri="{D42A27DB-BD31-4B8C-83A1-F6EECF244321}">
                <p14:modId xmlns:p14="http://schemas.microsoft.com/office/powerpoint/2010/main" val="2359662728"/>
              </p:ext>
            </p:extLst>
          </p:nvPr>
        </p:nvGraphicFramePr>
        <p:xfrm>
          <a:off x="498475" y="4191000"/>
          <a:ext cx="9521825" cy="1714500"/>
        </p:xfrm>
        <a:graphic>
          <a:graphicData uri="http://schemas.openxmlformats.org/presentationml/2006/ole">
            <mc:AlternateContent xmlns:mc="http://schemas.openxmlformats.org/markup-compatibility/2006">
              <mc:Choice xmlns:v="urn:schemas-microsoft-com:vml" Requires="v">
                <p:oleObj name="Document" r:id="rId5" imgW="9293400" imgH="1714680" progId="Word.Document.8">
                  <p:embed/>
                </p:oleObj>
              </mc:Choice>
              <mc:Fallback>
                <p:oleObj name="Document" r:id="rId5" imgW="9293400" imgH="1714680" progId="Word.Document.8">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8475" y="4191000"/>
                        <a:ext cx="9521825" cy="171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4377" name="Text Box 9"/>
          <p:cNvSpPr txBox="1">
            <a:spLocks noChangeArrowheads="1"/>
          </p:cNvSpPr>
          <p:nvPr/>
        </p:nvSpPr>
        <p:spPr bwMode="auto">
          <a:xfrm>
            <a:off x="533400" y="2819400"/>
            <a:ext cx="1295400"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t>Truth</a:t>
            </a:r>
          </a:p>
        </p:txBody>
      </p:sp>
      <p:sp>
        <p:nvSpPr>
          <p:cNvPr id="314378" name="Text Box 10"/>
          <p:cNvSpPr txBox="1">
            <a:spLocks noChangeArrowheads="1"/>
          </p:cNvSpPr>
          <p:nvPr/>
        </p:nvSpPr>
        <p:spPr bwMode="auto">
          <a:xfrm>
            <a:off x="457200" y="4114800"/>
            <a:ext cx="1600200" cy="831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t>70% sensitivity</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a:xfrm>
            <a:off x="304800" y="381000"/>
            <a:ext cx="9667875" cy="533400"/>
          </a:xfrm>
        </p:spPr>
        <p:txBody>
          <a:bodyPr/>
          <a:lstStyle/>
          <a:p>
            <a:r>
              <a:rPr lang="en-US" altLang="en-US" sz="2800" dirty="0"/>
              <a:t>When specificity of outcome is 100% in a cohort, trial, or cross-sectional study</a:t>
            </a:r>
          </a:p>
        </p:txBody>
      </p:sp>
      <p:graphicFrame>
        <p:nvGraphicFramePr>
          <p:cNvPr id="388099" name="Object 3"/>
          <p:cNvGraphicFramePr>
            <a:graphicFrameLocks noGrp="1" noChangeAspect="1"/>
          </p:cNvGraphicFramePr>
          <p:nvPr>
            <p:ph type="body" idx="1"/>
          </p:nvPr>
        </p:nvGraphicFramePr>
        <p:xfrm>
          <a:off x="1219200" y="1143000"/>
          <a:ext cx="7239000" cy="5486400"/>
        </p:xfrm>
        <a:graphic>
          <a:graphicData uri="http://schemas.openxmlformats.org/presentationml/2006/ole">
            <mc:AlternateContent xmlns:mc="http://schemas.openxmlformats.org/markup-compatibility/2006">
              <mc:Choice xmlns:v="urn:schemas-microsoft-com:vml" Requires="v">
                <p:oleObj name="Photo Editor Photo" r:id="rId3" imgW="5238095" imgH="4048690" progId="MSPhotoEd.3">
                  <p:embed/>
                </p:oleObj>
              </mc:Choice>
              <mc:Fallback>
                <p:oleObj name="Photo Editor Photo" r:id="rId3" imgW="5238095" imgH="4048690" progId="MSPhotoEd.3">
                  <p:embed/>
                  <p:pic>
                    <p:nvPicPr>
                      <p:cNvPr id="0" name="Object 3"/>
                      <p:cNvPicPr>
                        <a:picLocks noChangeAspect="1" noChangeArrowheads="1"/>
                      </p:cNvPicPr>
                      <p:nvPr/>
                    </p:nvPicPr>
                    <p:blipFill>
                      <a:blip r:embed="rId4">
                        <a:lum contrast="6000"/>
                        <a:grayscl/>
                        <a:extLst>
                          <a:ext uri="{28A0092B-C50C-407E-A947-70E740481C1C}">
                            <a14:useLocalDpi xmlns:a14="http://schemas.microsoft.com/office/drawing/2010/main" val="0"/>
                          </a:ext>
                        </a:extLst>
                      </a:blip>
                      <a:srcRect/>
                      <a:stretch>
                        <a:fillRect/>
                      </a:stretch>
                    </p:blipFill>
                    <p:spPr bwMode="auto">
                      <a:xfrm>
                        <a:off x="1219200" y="1143000"/>
                        <a:ext cx="7239000" cy="5486400"/>
                      </a:xfrm>
                      <a:prstGeom prst="rect">
                        <a:avLst/>
                      </a:prstGeom>
                    </p:spPr>
                  </p:pic>
                </p:oleObj>
              </mc:Fallback>
            </mc:AlternateContent>
          </a:graphicData>
        </a:graphic>
      </p:graphicFrame>
      <p:sp>
        <p:nvSpPr>
          <p:cNvPr id="388100" name="Text Box 4"/>
          <p:cNvSpPr txBox="1">
            <a:spLocks noChangeArrowheads="1"/>
          </p:cNvSpPr>
          <p:nvPr/>
        </p:nvSpPr>
        <p:spPr bwMode="auto">
          <a:xfrm>
            <a:off x="2667000" y="1905000"/>
            <a:ext cx="43434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dirty="0"/>
              <a:t>Sensitivity of outcome measurement</a:t>
            </a:r>
            <a:endParaRPr lang="en-US" altLang="en-US" dirty="0"/>
          </a:p>
        </p:txBody>
      </p:sp>
      <p:sp>
        <p:nvSpPr>
          <p:cNvPr id="388101" name="Text Box 5"/>
          <p:cNvSpPr txBox="1">
            <a:spLocks noChangeArrowheads="1"/>
          </p:cNvSpPr>
          <p:nvPr/>
        </p:nvSpPr>
        <p:spPr bwMode="auto">
          <a:xfrm>
            <a:off x="3657600" y="2286000"/>
            <a:ext cx="609600" cy="8143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80000"/>
              </a:lnSpc>
              <a:spcBef>
                <a:spcPct val="50000"/>
              </a:spcBef>
            </a:pPr>
            <a:r>
              <a:rPr lang="en-US" altLang="en-US" sz="1400" b="1" dirty="0"/>
              <a:t>0.9</a:t>
            </a:r>
          </a:p>
          <a:p>
            <a:pPr algn="l">
              <a:lnSpc>
                <a:spcPct val="80000"/>
              </a:lnSpc>
              <a:spcBef>
                <a:spcPct val="50000"/>
              </a:spcBef>
            </a:pPr>
            <a:r>
              <a:rPr lang="en-US" altLang="en-US" sz="1400" b="1" dirty="0"/>
              <a:t>0.7</a:t>
            </a:r>
          </a:p>
          <a:p>
            <a:pPr algn="l">
              <a:lnSpc>
                <a:spcPct val="80000"/>
              </a:lnSpc>
              <a:spcBef>
                <a:spcPct val="50000"/>
              </a:spcBef>
            </a:pPr>
            <a:r>
              <a:rPr lang="en-US" altLang="en-US" sz="1400" b="1" dirty="0"/>
              <a:t>0.5</a:t>
            </a:r>
          </a:p>
        </p:txBody>
      </p:sp>
      <p:sp>
        <p:nvSpPr>
          <p:cNvPr id="388102" name="Text Box 6"/>
          <p:cNvSpPr txBox="1">
            <a:spLocks noChangeArrowheads="1"/>
          </p:cNvSpPr>
          <p:nvPr/>
        </p:nvSpPr>
        <p:spPr bwMode="auto">
          <a:xfrm>
            <a:off x="3048000" y="6172200"/>
            <a:ext cx="43434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dirty="0"/>
              <a:t>Specificity of outcome measurement</a:t>
            </a:r>
            <a:endParaRPr lang="en-US" altLang="en-US" dirty="0"/>
          </a:p>
        </p:txBody>
      </p:sp>
      <p:sp>
        <p:nvSpPr>
          <p:cNvPr id="388103" name="Text Box 7"/>
          <p:cNvSpPr txBox="1">
            <a:spLocks noChangeArrowheads="1"/>
          </p:cNvSpPr>
          <p:nvPr/>
        </p:nvSpPr>
        <p:spPr bwMode="auto">
          <a:xfrm>
            <a:off x="174625" y="5943600"/>
            <a:ext cx="2209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dirty="0"/>
              <a:t>Copeland et al. </a:t>
            </a:r>
          </a:p>
          <a:p>
            <a:pPr algn="l">
              <a:spcBef>
                <a:spcPct val="50000"/>
              </a:spcBef>
            </a:pPr>
            <a:r>
              <a:rPr lang="en-US" altLang="en-US" sz="1600" i="1" dirty="0"/>
              <a:t>AJE</a:t>
            </a:r>
            <a:r>
              <a:rPr lang="en-US" altLang="en-US" sz="1600" dirty="0"/>
              <a:t> 1977</a:t>
            </a:r>
            <a:endParaRPr lang="en-US" altLang="en-US" dirty="0"/>
          </a:p>
        </p:txBody>
      </p:sp>
      <p:sp>
        <p:nvSpPr>
          <p:cNvPr id="388104" name="Text Box 8"/>
          <p:cNvSpPr txBox="1">
            <a:spLocks noChangeArrowheads="1"/>
          </p:cNvSpPr>
          <p:nvPr/>
        </p:nvSpPr>
        <p:spPr bwMode="auto">
          <a:xfrm>
            <a:off x="8077200" y="1371600"/>
            <a:ext cx="22098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dirty="0">
                <a:latin typeface="Arial" charset="0"/>
              </a:rPr>
              <a:t>True risk ratio = 2.0</a:t>
            </a:r>
          </a:p>
          <a:p>
            <a:pPr algn="l">
              <a:spcBef>
                <a:spcPct val="50000"/>
              </a:spcBef>
            </a:pPr>
            <a:r>
              <a:rPr lang="en-US" altLang="en-US" sz="2000" dirty="0">
                <a:latin typeface="Arial" charset="0"/>
              </a:rPr>
              <a:t>Cumulative incidence in unexposed = 0.05</a:t>
            </a:r>
            <a:endParaRPr lang="en-US" altLang="en-US" dirty="0"/>
          </a:p>
        </p:txBody>
      </p:sp>
      <p:sp>
        <p:nvSpPr>
          <p:cNvPr id="388105" name="Line 9"/>
          <p:cNvSpPr>
            <a:spLocks noChangeShapeType="1"/>
          </p:cNvSpPr>
          <p:nvPr/>
        </p:nvSpPr>
        <p:spPr bwMode="auto">
          <a:xfrm>
            <a:off x="7391400" y="838200"/>
            <a:ext cx="381000" cy="6096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88106" name="Text Box 10"/>
          <p:cNvSpPr txBox="1">
            <a:spLocks noChangeArrowheads="1"/>
          </p:cNvSpPr>
          <p:nvPr/>
        </p:nvSpPr>
        <p:spPr bwMode="auto">
          <a:xfrm flipH="1" flipV="1">
            <a:off x="1279525" y="1143000"/>
            <a:ext cx="549275" cy="480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b">
            <a:spAutoFit/>
          </a:bodyPr>
          <a:lstStyle/>
          <a:p>
            <a:pPr>
              <a:spcBef>
                <a:spcPct val="50000"/>
              </a:spcBef>
            </a:pPr>
            <a:r>
              <a:rPr lang="en-US" altLang="en-US" dirty="0"/>
              <a:t>Apparent Risk Ratio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42900" y="228600"/>
            <a:ext cx="9677400" cy="533400"/>
          </a:xfrm>
        </p:spPr>
        <p:txBody>
          <a:bodyPr/>
          <a:lstStyle/>
          <a:p>
            <a:r>
              <a:rPr lang="en-US" altLang="en-US" sz="2800" dirty="0">
                <a:solidFill>
                  <a:schemeClr val="tx1"/>
                </a:solidFill>
                <a:cs typeface="Times New Roman" pitchFamily="18" charset="0"/>
              </a:rPr>
              <a:t>Measurement Bias is the Result of Measurement Error:  </a:t>
            </a:r>
            <a:br>
              <a:rPr lang="en-US" altLang="en-US" sz="2800" dirty="0">
                <a:solidFill>
                  <a:schemeClr val="tx1"/>
                </a:solidFill>
                <a:cs typeface="Times New Roman" pitchFamily="18" charset="0"/>
              </a:rPr>
            </a:br>
            <a:r>
              <a:rPr lang="en-US" altLang="en-US" sz="2600" dirty="0">
                <a:solidFill>
                  <a:schemeClr val="tx1"/>
                </a:solidFill>
                <a:cs typeface="Times New Roman" pitchFamily="18" charset="0"/>
              </a:rPr>
              <a:t>A Refined Description/Classification of Measurement Error</a:t>
            </a:r>
          </a:p>
        </p:txBody>
      </p:sp>
      <p:sp>
        <p:nvSpPr>
          <p:cNvPr id="8195" name="Rectangle 3"/>
          <p:cNvSpPr>
            <a:spLocks noGrp="1" noChangeArrowheads="1"/>
          </p:cNvSpPr>
          <p:nvPr>
            <p:ph type="body" idx="1"/>
          </p:nvPr>
        </p:nvSpPr>
        <p:spPr>
          <a:xfrm>
            <a:off x="228600" y="990600"/>
            <a:ext cx="9906000" cy="5334000"/>
          </a:xfrm>
        </p:spPr>
        <p:txBody>
          <a:bodyPr/>
          <a:lstStyle/>
          <a:p>
            <a:pPr>
              <a:lnSpc>
                <a:spcPct val="120000"/>
              </a:lnSpc>
              <a:spcAft>
                <a:spcPts val="600"/>
              </a:spcAft>
            </a:pPr>
            <a:r>
              <a:rPr lang="en-US" altLang="en-US" sz="2400" b="1" dirty="0"/>
              <a:t>Random measurement error (Reproducibility)</a:t>
            </a:r>
          </a:p>
          <a:p>
            <a:pPr lvl="1">
              <a:spcBef>
                <a:spcPts val="0"/>
              </a:spcBef>
            </a:pPr>
            <a:r>
              <a:rPr lang="en-US" altLang="en-US" sz="2000" b="1" dirty="0"/>
              <a:t>Presence and direction of error is unpredictable, and </a:t>
            </a:r>
            <a:r>
              <a:rPr lang="en-US" altLang="en-US" sz="2000" b="1" u="sng" dirty="0"/>
              <a:t>is unrelated</a:t>
            </a:r>
            <a:r>
              <a:rPr lang="en-US" altLang="en-US" sz="2000" b="1" dirty="0"/>
              <a:t> to:</a:t>
            </a:r>
          </a:p>
          <a:p>
            <a:pPr lvl="2">
              <a:spcBef>
                <a:spcPts val="0"/>
              </a:spcBef>
            </a:pPr>
            <a:r>
              <a:rPr lang="en-US" altLang="en-US" sz="2000" b="1" dirty="0"/>
              <a:t>true value of the entity under study, </a:t>
            </a:r>
          </a:p>
          <a:p>
            <a:pPr lvl="2">
              <a:spcBef>
                <a:spcPts val="0"/>
              </a:spcBef>
            </a:pPr>
            <a:r>
              <a:rPr lang="en-US" altLang="en-US" sz="2000" b="1" dirty="0"/>
              <a:t>true values of other variables, or</a:t>
            </a:r>
          </a:p>
          <a:p>
            <a:pPr lvl="2">
              <a:spcBef>
                <a:spcPts val="0"/>
              </a:spcBef>
            </a:pPr>
            <a:r>
              <a:rPr lang="en-US" altLang="en-US" sz="2000" b="1" dirty="0"/>
              <a:t>whether other variables are measured in error</a:t>
            </a:r>
          </a:p>
          <a:p>
            <a:pPr lvl="2">
              <a:spcBef>
                <a:spcPts val="0"/>
              </a:spcBef>
            </a:pPr>
            <a:endParaRPr lang="en-US" altLang="en-US" sz="1000" b="1" dirty="0"/>
          </a:p>
          <a:p>
            <a:pPr lvl="2">
              <a:lnSpc>
                <a:spcPct val="120000"/>
              </a:lnSpc>
            </a:pPr>
            <a:endParaRPr lang="en-US" altLang="en-US" sz="500" b="1" dirty="0"/>
          </a:p>
          <a:p>
            <a:pPr>
              <a:spcBef>
                <a:spcPts val="0"/>
              </a:spcBef>
              <a:spcAft>
                <a:spcPts val="600"/>
              </a:spcAft>
            </a:pPr>
            <a:r>
              <a:rPr lang="en-US" altLang="en-US" sz="2400" b="1" dirty="0"/>
              <a:t>Systematic measurement error (Validity)</a:t>
            </a:r>
          </a:p>
          <a:p>
            <a:pPr lvl="1">
              <a:spcBef>
                <a:spcPts val="0"/>
              </a:spcBef>
            </a:pPr>
            <a:r>
              <a:rPr lang="en-US" altLang="en-US" sz="2000" b="1" dirty="0"/>
              <a:t>Presence and direction of error is predictable, </a:t>
            </a:r>
            <a:r>
              <a:rPr lang="en-US" altLang="en-US" sz="2000" b="1" u="sng" dirty="0"/>
              <a:t>often related</a:t>
            </a:r>
            <a:r>
              <a:rPr lang="en-US" altLang="en-US" sz="2000" b="1" dirty="0"/>
              <a:t> to actual true values, and may be </a:t>
            </a:r>
            <a:r>
              <a:rPr lang="en-US" altLang="en-US" sz="2000" b="1" u="sng" dirty="0"/>
              <a:t>related to two other processes</a:t>
            </a:r>
          </a:p>
          <a:p>
            <a:pPr lvl="2">
              <a:lnSpc>
                <a:spcPct val="90000"/>
              </a:lnSpc>
            </a:pPr>
            <a:endParaRPr lang="en-US" altLang="en-US" dirty="0"/>
          </a:p>
        </p:txBody>
      </p:sp>
      <p:graphicFrame>
        <p:nvGraphicFramePr>
          <p:cNvPr id="2" name="Table 1"/>
          <p:cNvGraphicFramePr>
            <a:graphicFrameLocks noGrp="1"/>
          </p:cNvGraphicFramePr>
          <p:nvPr>
            <p:extLst>
              <p:ext uri="{D42A27DB-BD31-4B8C-83A1-F6EECF244321}">
                <p14:modId xmlns:p14="http://schemas.microsoft.com/office/powerpoint/2010/main" val="3668185506"/>
              </p:ext>
            </p:extLst>
          </p:nvPr>
        </p:nvGraphicFramePr>
        <p:xfrm>
          <a:off x="342900" y="4343400"/>
          <a:ext cx="9601200" cy="2232978"/>
        </p:xfrm>
        <a:graphic>
          <a:graphicData uri="http://schemas.openxmlformats.org/drawingml/2006/table">
            <a:tbl>
              <a:tblPr firstRow="1" firstCol="1" bandRow="1">
                <a:tableStyleId>{2D5ABB26-0587-4C30-8999-92F81FD0307C}</a:tableStyleId>
              </a:tblPr>
              <a:tblGrid>
                <a:gridCol w="64770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tblGrid>
              <a:tr h="350520">
                <a:tc>
                  <a:txBody>
                    <a:bodyPr/>
                    <a:lstStyle/>
                    <a:p>
                      <a:pPr marL="0" marR="0">
                        <a:lnSpc>
                          <a:spcPct val="115000"/>
                        </a:lnSpc>
                        <a:spcBef>
                          <a:spcPts val="0"/>
                        </a:spcBef>
                        <a:spcAft>
                          <a:spcPts val="0"/>
                        </a:spcAft>
                      </a:pPr>
                      <a:r>
                        <a:rPr lang="en-US" sz="2000" dirty="0">
                          <a:effectLst/>
                        </a:rPr>
                        <a:t>Is error related to:</a:t>
                      </a:r>
                      <a:endParaRPr lang="en-US" sz="20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rPr>
                        <a:t>Terminology</a:t>
                      </a:r>
                      <a:endParaRPr lang="en-US" sz="20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53440">
                <a:tc>
                  <a:txBody>
                    <a:bodyPr/>
                    <a:lstStyle/>
                    <a:p>
                      <a:pPr marL="0" marR="0">
                        <a:lnSpc>
                          <a:spcPct val="115000"/>
                        </a:lnSpc>
                        <a:spcBef>
                          <a:spcPts val="0"/>
                        </a:spcBef>
                        <a:spcAft>
                          <a:spcPts val="0"/>
                        </a:spcAft>
                      </a:pPr>
                      <a:r>
                        <a:rPr lang="en-US" sz="2000" dirty="0">
                          <a:effectLst/>
                        </a:rPr>
                        <a:t>1. True values of </a:t>
                      </a:r>
                      <a:r>
                        <a:rPr lang="en-US" sz="2000" i="1" dirty="0">
                          <a:effectLst/>
                        </a:rPr>
                        <a:t>other</a:t>
                      </a:r>
                      <a:r>
                        <a:rPr lang="en-US" sz="2000" dirty="0">
                          <a:effectLst/>
                        </a:rPr>
                        <a:t> variables in the analysis?</a:t>
                      </a:r>
                      <a:endParaRPr lang="en-US" sz="20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2000" dirty="0">
                          <a:effectLst/>
                        </a:rPr>
                        <a:t>If no:</a:t>
                      </a:r>
                      <a:r>
                        <a:rPr lang="en-US" sz="2000" baseline="0" dirty="0">
                          <a:effectLst/>
                        </a:rPr>
                        <a:t> “</a:t>
                      </a:r>
                      <a:r>
                        <a:rPr lang="en-US" sz="2000" dirty="0">
                          <a:effectLst/>
                        </a:rPr>
                        <a:t>non-differential” or     If yes: “differential”</a:t>
                      </a:r>
                      <a:endParaRPr lang="en-US" sz="20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701040">
                <a:tc>
                  <a:txBody>
                    <a:bodyPr/>
                    <a:lstStyle/>
                    <a:p>
                      <a:pPr marL="284163" marR="0" indent="-284163">
                        <a:lnSpc>
                          <a:spcPct val="115000"/>
                        </a:lnSpc>
                        <a:spcBef>
                          <a:spcPts val="0"/>
                        </a:spcBef>
                        <a:spcAft>
                          <a:spcPts val="0"/>
                        </a:spcAft>
                      </a:pPr>
                      <a:r>
                        <a:rPr lang="en-US" sz="2000" dirty="0">
                          <a:effectLst/>
                        </a:rPr>
                        <a:t>2.  Whether </a:t>
                      </a:r>
                      <a:r>
                        <a:rPr lang="en-US" sz="2000" i="1" dirty="0">
                          <a:effectLst/>
                        </a:rPr>
                        <a:t>other</a:t>
                      </a:r>
                      <a:r>
                        <a:rPr lang="en-US" sz="2000" dirty="0">
                          <a:effectLst/>
                        </a:rPr>
                        <a:t> variables in the analysis are measured in error?</a:t>
                      </a:r>
                      <a:endParaRPr lang="en-US" sz="2000" dirty="0">
                        <a:effectLst/>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rPr>
                        <a:t>If no: “independent” or      If yes: “non-independent”          (“dependent”)</a:t>
                      </a:r>
                      <a:endParaRPr lang="en-US" sz="2000" dirty="0">
                        <a:effectLst/>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 name="Rectangle 1"/>
          <p:cNvSpPr>
            <a:spLocks noChangeArrowheads="1"/>
          </p:cNvSpPr>
          <p:nvPr/>
        </p:nvSpPr>
        <p:spPr bwMode="auto">
          <a:xfrm>
            <a:off x="2103438" y="3255963"/>
            <a:ext cx="1028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2691448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ChangeArrowheads="1"/>
          </p:cNvSpPr>
          <p:nvPr>
            <p:ph type="title"/>
          </p:nvPr>
        </p:nvSpPr>
        <p:spPr>
          <a:xfrm>
            <a:off x="762000" y="228600"/>
            <a:ext cx="8743950" cy="533400"/>
          </a:xfrm>
        </p:spPr>
        <p:txBody>
          <a:bodyPr/>
          <a:lstStyle/>
          <a:p>
            <a:r>
              <a:rPr lang="en-US" altLang="en-US" sz="2600" dirty="0"/>
              <a:t>When specificity of outcome measurement is 100% in a cohort, interventional trial, or cross-sectional study</a:t>
            </a:r>
            <a:endParaRPr lang="en-US" altLang="en-US" sz="2800" dirty="0"/>
          </a:p>
        </p:txBody>
      </p:sp>
      <p:sp>
        <p:nvSpPr>
          <p:cNvPr id="390147" name="Rectangle 3"/>
          <p:cNvSpPr>
            <a:spLocks noGrp="1" noChangeArrowheads="1"/>
          </p:cNvSpPr>
          <p:nvPr>
            <p:ph type="body" idx="1"/>
          </p:nvPr>
        </p:nvSpPr>
        <p:spPr>
          <a:xfrm>
            <a:off x="457200" y="1066800"/>
            <a:ext cx="9058275" cy="5410200"/>
          </a:xfrm>
        </p:spPr>
        <p:txBody>
          <a:bodyPr/>
          <a:lstStyle/>
          <a:p>
            <a:r>
              <a:rPr lang="en-US" altLang="en-US" sz="2200" dirty="0"/>
              <a:t>Worth knowing about when defining outcomes, such as choosing cutoffs for continuous variables on ROC curves</a:t>
            </a:r>
            <a:endParaRPr lang="en-US" altLang="en-US" sz="2400" dirty="0"/>
          </a:p>
          <a:p>
            <a:endParaRPr lang="en-US" altLang="en-US" sz="1000" dirty="0"/>
          </a:p>
          <a:p>
            <a:r>
              <a:rPr lang="en-US" altLang="en-US" sz="2200" dirty="0"/>
              <a:t>Choosing the most specific cutoff (preferably, the 100% specificity cutoff) will lead to least biased ratio measures of association</a:t>
            </a:r>
            <a:endParaRPr lang="en-US" altLang="en-US" sz="2400" dirty="0"/>
          </a:p>
          <a:p>
            <a:endParaRPr lang="en-US" altLang="en-US" sz="2400" dirty="0"/>
          </a:p>
          <a:p>
            <a:endParaRPr lang="en-US" altLang="en-US" sz="2400" dirty="0"/>
          </a:p>
        </p:txBody>
      </p:sp>
      <p:graphicFrame>
        <p:nvGraphicFramePr>
          <p:cNvPr id="390149" name="Object 5"/>
          <p:cNvGraphicFramePr>
            <a:graphicFrameLocks noChangeAspect="1"/>
          </p:cNvGraphicFramePr>
          <p:nvPr/>
        </p:nvGraphicFramePr>
        <p:xfrm>
          <a:off x="1219200" y="2438400"/>
          <a:ext cx="7226300" cy="4419600"/>
        </p:xfrm>
        <a:graphic>
          <a:graphicData uri="http://schemas.openxmlformats.org/presentationml/2006/ole">
            <mc:AlternateContent xmlns:mc="http://schemas.openxmlformats.org/markup-compatibility/2006">
              <mc:Choice xmlns:v="urn:schemas-microsoft-com:vml" Requires="v">
                <p:oleObj name="Document" r:id="rId3" imgW="7567920" imgH="6767640" progId="Word.Document.8">
                  <p:embed/>
                </p:oleObj>
              </mc:Choice>
              <mc:Fallback>
                <p:oleObj name="Document" r:id="rId3" imgW="7567920" imgH="6767640" progId="Word.Documen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438400"/>
                        <a:ext cx="7226300" cy="441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0150" name="Text Box 6"/>
          <p:cNvSpPr txBox="1">
            <a:spLocks noChangeArrowheads="1"/>
          </p:cNvSpPr>
          <p:nvPr/>
        </p:nvSpPr>
        <p:spPr bwMode="auto">
          <a:xfrm>
            <a:off x="495300" y="5029200"/>
            <a:ext cx="1447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Example of ROC curve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5" name="Text Box 3"/>
          <p:cNvSpPr txBox="1">
            <a:spLocks noChangeArrowheads="1"/>
          </p:cNvSpPr>
          <p:nvPr/>
        </p:nvSpPr>
        <p:spPr bwMode="auto">
          <a:xfrm>
            <a:off x="342900" y="4102100"/>
            <a:ext cx="41529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latin typeface="Arial" charset="0"/>
              </a:rPr>
              <a:t>What should you choose as your primary outcome variable?</a:t>
            </a:r>
            <a:r>
              <a:rPr lang="en-US" altLang="en-US" dirty="0">
                <a:latin typeface="Arial" charset="0"/>
              </a:rPr>
              <a:t> </a:t>
            </a:r>
          </a:p>
          <a:p>
            <a:endParaRPr lang="en-US" altLang="en-US" dirty="0">
              <a:latin typeface="Arial" charset="0"/>
            </a:endParaRPr>
          </a:p>
          <a:p>
            <a:endParaRPr lang="en-US" altLang="en-US" dirty="0">
              <a:latin typeface="Arial" charset="0"/>
            </a:endParaRPr>
          </a:p>
        </p:txBody>
      </p:sp>
      <p:sp>
        <p:nvSpPr>
          <p:cNvPr id="550916"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&gt;5 days of cough - A</a:t>
            </a:r>
          </a:p>
        </p:txBody>
      </p:sp>
      <p:sp>
        <p:nvSpPr>
          <p:cNvPr id="550917" name="Text Box 9"/>
          <p:cNvSpPr txBox="1">
            <a:spLocks noChangeArrowheads="1"/>
          </p:cNvSpPr>
          <p:nvPr/>
        </p:nvSpPr>
        <p:spPr bwMode="auto">
          <a:xfrm rot="-2695870">
            <a:off x="4324350"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Abnormal chest x-ray  - C</a:t>
            </a:r>
          </a:p>
        </p:txBody>
      </p:sp>
      <p:sp>
        <p:nvSpPr>
          <p:cNvPr id="550918" name="Text Box 10"/>
          <p:cNvSpPr txBox="1">
            <a:spLocks noChangeArrowheads="1"/>
          </p:cNvSpPr>
          <p:nvPr/>
        </p:nvSpPr>
        <p:spPr bwMode="auto">
          <a:xfrm rot="-2695870">
            <a:off x="4306888" y="5080000"/>
            <a:ext cx="34369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Microbiologic diagnosis of pertussis - B</a:t>
            </a:r>
            <a:endParaRPr lang="en-US" altLang="en-US" sz="1800" b="1" dirty="0">
              <a:latin typeface="Arial" charset="0"/>
            </a:endParaRPr>
          </a:p>
        </p:txBody>
      </p:sp>
      <p:sp>
        <p:nvSpPr>
          <p:cNvPr id="550919" name="Text Box 7"/>
          <p:cNvSpPr txBox="1">
            <a:spLocks noChangeArrowheads="1"/>
          </p:cNvSpPr>
          <p:nvPr/>
        </p:nvSpPr>
        <p:spPr bwMode="auto">
          <a:xfrm rot="-2695870">
            <a:off x="6219825" y="5211763"/>
            <a:ext cx="381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&gt;5 days of cough + microbiologic diagnosis of pertussis  - D</a:t>
            </a:r>
          </a:p>
        </p:txBody>
      </p:sp>
      <p:sp>
        <p:nvSpPr>
          <p:cNvPr id="550922" name="Rectangle 10"/>
          <p:cNvSpPr>
            <a:spLocks noChangeArrowheads="1"/>
          </p:cNvSpPr>
          <p:nvPr/>
        </p:nvSpPr>
        <p:spPr bwMode="auto">
          <a:xfrm>
            <a:off x="190500" y="228600"/>
            <a:ext cx="10210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2"/>
                </a:solidFill>
                <a:latin typeface="Arial" charset="0"/>
              </a:defRPr>
            </a:lvl1pPr>
            <a:lvl2pPr>
              <a:defRPr sz="3200" b="1">
                <a:solidFill>
                  <a:schemeClr val="tx2"/>
                </a:solidFill>
                <a:latin typeface="Arial" charset="0"/>
              </a:defRPr>
            </a:lvl2pPr>
            <a:lvl3pPr>
              <a:defRPr sz="3200" b="1">
                <a:solidFill>
                  <a:schemeClr val="tx2"/>
                </a:solidFill>
                <a:latin typeface="Arial" charset="0"/>
              </a:defRPr>
            </a:lvl3pPr>
            <a:lvl4pPr>
              <a:defRPr sz="3200" b="1">
                <a:solidFill>
                  <a:schemeClr val="tx2"/>
                </a:solidFill>
                <a:latin typeface="Arial" charset="0"/>
              </a:defRPr>
            </a:lvl4pPr>
            <a:lvl5pPr>
              <a:defRPr sz="3200" b="1">
                <a:solidFill>
                  <a:schemeClr val="tx2"/>
                </a:solidFill>
                <a:latin typeface="Arial" charset="0"/>
              </a:defRPr>
            </a:lvl5pPr>
            <a:lvl6pPr marL="457200" algn="ctr" eaLnBrk="0" fontAlgn="base" hangingPunct="0">
              <a:spcBef>
                <a:spcPct val="0"/>
              </a:spcBef>
              <a:spcAft>
                <a:spcPct val="0"/>
              </a:spcAft>
              <a:defRPr sz="3200" b="1">
                <a:solidFill>
                  <a:schemeClr val="tx2"/>
                </a:solidFill>
                <a:latin typeface="Arial" charset="0"/>
              </a:defRPr>
            </a:lvl6pPr>
            <a:lvl7pPr marL="914400" algn="ctr" eaLnBrk="0" fontAlgn="base" hangingPunct="0">
              <a:spcBef>
                <a:spcPct val="0"/>
              </a:spcBef>
              <a:spcAft>
                <a:spcPct val="0"/>
              </a:spcAft>
              <a:defRPr sz="3200" b="1">
                <a:solidFill>
                  <a:schemeClr val="tx2"/>
                </a:solidFill>
                <a:latin typeface="Arial" charset="0"/>
              </a:defRPr>
            </a:lvl7pPr>
            <a:lvl8pPr marL="1371600" algn="ctr" eaLnBrk="0" fontAlgn="base" hangingPunct="0">
              <a:spcBef>
                <a:spcPct val="0"/>
              </a:spcBef>
              <a:spcAft>
                <a:spcPct val="0"/>
              </a:spcAft>
              <a:defRPr sz="3200" b="1">
                <a:solidFill>
                  <a:schemeClr val="tx2"/>
                </a:solidFill>
                <a:latin typeface="Arial" charset="0"/>
              </a:defRPr>
            </a:lvl8pPr>
            <a:lvl9pPr marL="1828800" algn="ctr" eaLnBrk="0" fontAlgn="base" hangingPunct="0">
              <a:spcBef>
                <a:spcPct val="0"/>
              </a:spcBef>
              <a:spcAft>
                <a:spcPct val="0"/>
              </a:spcAft>
              <a:defRPr sz="3200" b="1">
                <a:solidFill>
                  <a:schemeClr val="tx2"/>
                </a:solidFill>
                <a:latin typeface="Arial" charset="0"/>
              </a:defRPr>
            </a:lvl9pPr>
          </a:lstStyle>
          <a:p>
            <a:r>
              <a:rPr lang="en-US" altLang="en-US" sz="2600" dirty="0"/>
              <a:t>Efficacy of a pertussis (whooping cough) vaccine in adults</a:t>
            </a:r>
          </a:p>
        </p:txBody>
      </p:sp>
      <p:sp>
        <p:nvSpPr>
          <p:cNvPr id="550923" name="Rectangle 11"/>
          <p:cNvSpPr>
            <a:spLocks noChangeArrowheads="1"/>
          </p:cNvSpPr>
          <p:nvPr/>
        </p:nvSpPr>
        <p:spPr bwMode="auto">
          <a:xfrm>
            <a:off x="38100" y="1143000"/>
            <a:ext cx="100965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pPr>
            <a:r>
              <a:rPr lang="en-US" altLang="en-US" sz="2600" b="1" dirty="0"/>
              <a:t>RCT of: Previously approved (in kids) pertussis vaccine vs. comparator vaccine for the prevention of pertussis in adults</a:t>
            </a:r>
          </a:p>
        </p:txBody>
      </p:sp>
      <p:sp>
        <p:nvSpPr>
          <p:cNvPr id="550925" name="Text Box 13"/>
          <p:cNvSpPr txBox="1">
            <a:spLocks noChangeArrowheads="1"/>
          </p:cNvSpPr>
          <p:nvPr/>
        </p:nvSpPr>
        <p:spPr bwMode="auto">
          <a:xfrm>
            <a:off x="190500" y="617220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t>Ward et al. </a:t>
            </a:r>
            <a:r>
              <a:rPr lang="en-US" altLang="en-US" b="1" i="1" dirty="0"/>
              <a:t>NEJM</a:t>
            </a:r>
            <a:r>
              <a:rPr lang="en-US" altLang="en-US" b="1" dirty="0"/>
              <a:t> 2005</a:t>
            </a:r>
          </a:p>
        </p:txBody>
      </p:sp>
      <p:grpSp>
        <p:nvGrpSpPr>
          <p:cNvPr id="10" name="Group 9"/>
          <p:cNvGrpSpPr/>
          <p:nvPr/>
        </p:nvGrpSpPr>
        <p:grpSpPr>
          <a:xfrm>
            <a:off x="495300" y="1905000"/>
            <a:ext cx="9144000" cy="2019300"/>
            <a:chOff x="190500" y="1943272"/>
            <a:chExt cx="9144000" cy="2019300"/>
          </a:xfrm>
        </p:grpSpPr>
        <p:graphicFrame>
          <p:nvGraphicFramePr>
            <p:cNvPr id="550924" name="Object 12"/>
            <p:cNvGraphicFramePr>
              <a:graphicFrameLocks noChangeAspect="1"/>
            </p:cNvGraphicFramePr>
            <p:nvPr>
              <p:extLst>
                <p:ext uri="{D42A27DB-BD31-4B8C-83A1-F6EECF244321}">
                  <p14:modId xmlns:p14="http://schemas.microsoft.com/office/powerpoint/2010/main" val="2037195079"/>
                </p:ext>
              </p:extLst>
            </p:nvPr>
          </p:nvGraphicFramePr>
          <p:xfrm>
            <a:off x="1622425" y="1943272"/>
            <a:ext cx="7712075" cy="2019300"/>
          </p:xfrm>
          <a:graphic>
            <a:graphicData uri="http://schemas.openxmlformats.org/presentationml/2006/ole">
              <mc:AlternateContent xmlns:mc="http://schemas.openxmlformats.org/markup-compatibility/2006">
                <mc:Choice xmlns:v="urn:schemas-microsoft-com:vml" Requires="v">
                  <p:oleObj name="Document" r:id="rId3" imgW="9260158" imgH="2420428" progId="Word.Document.8">
                    <p:embed/>
                  </p:oleObj>
                </mc:Choice>
                <mc:Fallback>
                  <p:oleObj name="Document" r:id="rId3" imgW="9260158" imgH="2420428" progId="Word.Document.8">
                    <p:embed/>
                    <p:pic>
                      <p:nvPicPr>
                        <p:cNvPr id="0" name="Object 12"/>
                        <p:cNvPicPr>
                          <a:picLocks noChangeAspect="1" noChangeArrowheads="1"/>
                        </p:cNvPicPr>
                        <p:nvPr/>
                      </p:nvPicPr>
                      <p:blipFill>
                        <a:blip r:embed="rId4"/>
                        <a:srcRect/>
                        <a:stretch>
                          <a:fillRect/>
                        </a:stretch>
                      </p:blipFill>
                      <p:spPr bwMode="auto">
                        <a:xfrm>
                          <a:off x="1622425" y="1943272"/>
                          <a:ext cx="7712075" cy="201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 name="Group 3"/>
            <p:cNvGrpSpPr/>
            <p:nvPr/>
          </p:nvGrpSpPr>
          <p:grpSpPr>
            <a:xfrm>
              <a:off x="190500" y="2667000"/>
              <a:ext cx="914400" cy="762000"/>
              <a:chOff x="-2247900" y="1524000"/>
              <a:chExt cx="914400" cy="762000"/>
            </a:xfrm>
          </p:grpSpPr>
          <p:sp>
            <p:nvSpPr>
              <p:cNvPr id="2" name="TextBox 1"/>
              <p:cNvSpPr txBox="1"/>
              <p:nvPr/>
            </p:nvSpPr>
            <p:spPr>
              <a:xfrm>
                <a:off x="-2247900" y="1638300"/>
                <a:ext cx="914400" cy="461665"/>
              </a:xfrm>
              <a:prstGeom prst="rect">
                <a:avLst/>
              </a:prstGeom>
              <a:noFill/>
            </p:spPr>
            <p:txBody>
              <a:bodyPr wrap="square" rtlCol="0">
                <a:spAutoFit/>
              </a:bodyPr>
              <a:lstStyle/>
              <a:p>
                <a:r>
                  <a:rPr lang="en-US" dirty="0">
                    <a:latin typeface="+mn-lt"/>
                  </a:rPr>
                  <a:t>R</a:t>
                </a:r>
              </a:p>
            </p:txBody>
          </p:sp>
          <p:sp>
            <p:nvSpPr>
              <p:cNvPr id="3" name="Oval 2"/>
              <p:cNvSpPr/>
              <p:nvPr/>
            </p:nvSpPr>
            <p:spPr bwMode="auto">
              <a:xfrm>
                <a:off x="-2247900" y="1524000"/>
                <a:ext cx="914400" cy="7620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grpSp>
        <p:cxnSp>
          <p:nvCxnSpPr>
            <p:cNvPr id="6" name="Straight Arrow Connector 5"/>
            <p:cNvCxnSpPr/>
            <p:nvPr/>
          </p:nvCxnSpPr>
          <p:spPr bwMode="auto">
            <a:xfrm flipV="1">
              <a:off x="1104900" y="2667000"/>
              <a:ext cx="533400" cy="345132"/>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p:cNvCxnSpPr/>
            <p:nvPr/>
          </p:nvCxnSpPr>
          <p:spPr bwMode="auto">
            <a:xfrm>
              <a:off x="1104900" y="3062718"/>
              <a:ext cx="533400" cy="304573"/>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Text Box 3"/>
          <p:cNvSpPr txBox="1">
            <a:spLocks noChangeArrowheads="1"/>
          </p:cNvSpPr>
          <p:nvPr/>
        </p:nvSpPr>
        <p:spPr bwMode="auto">
          <a:xfrm>
            <a:off x="324853" y="3959404"/>
            <a:ext cx="41529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latin typeface="Arial" charset="0"/>
              </a:rPr>
              <a:t>What should you choose as your primary outcome variable?</a:t>
            </a:r>
            <a:r>
              <a:rPr lang="en-US" altLang="en-US" dirty="0">
                <a:latin typeface="Arial" charset="0"/>
              </a:rPr>
              <a:t> </a:t>
            </a:r>
          </a:p>
          <a:p>
            <a:endParaRPr lang="en-US" altLang="en-US" dirty="0">
              <a:latin typeface="Arial" charset="0"/>
            </a:endParaRPr>
          </a:p>
          <a:p>
            <a:endParaRPr lang="en-US" altLang="en-US" dirty="0">
              <a:latin typeface="Arial" charset="0"/>
            </a:endParaRPr>
          </a:p>
        </p:txBody>
      </p:sp>
      <p:sp>
        <p:nvSpPr>
          <p:cNvPr id="555011"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&gt;5 days of cough - A</a:t>
            </a:r>
          </a:p>
        </p:txBody>
      </p:sp>
      <p:sp>
        <p:nvSpPr>
          <p:cNvPr id="555012" name="Text Box 9"/>
          <p:cNvSpPr txBox="1">
            <a:spLocks noChangeArrowheads="1"/>
          </p:cNvSpPr>
          <p:nvPr/>
        </p:nvSpPr>
        <p:spPr bwMode="auto">
          <a:xfrm rot="-2695870">
            <a:off x="4324350"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Abnormal chest x-ray  - C</a:t>
            </a:r>
          </a:p>
        </p:txBody>
      </p:sp>
      <p:sp>
        <p:nvSpPr>
          <p:cNvPr id="555013" name="Text Box 10"/>
          <p:cNvSpPr txBox="1">
            <a:spLocks noChangeArrowheads="1"/>
          </p:cNvSpPr>
          <p:nvPr/>
        </p:nvSpPr>
        <p:spPr bwMode="auto">
          <a:xfrm rot="-2695870">
            <a:off x="4306888" y="5080000"/>
            <a:ext cx="34369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Microbiologic diagnosis of pertussis - B</a:t>
            </a:r>
            <a:endParaRPr lang="en-US" altLang="en-US" sz="1800" b="1" dirty="0">
              <a:latin typeface="Arial" charset="0"/>
            </a:endParaRPr>
          </a:p>
        </p:txBody>
      </p:sp>
      <p:sp>
        <p:nvSpPr>
          <p:cNvPr id="555014" name="Text Box 7"/>
          <p:cNvSpPr txBox="1">
            <a:spLocks noChangeArrowheads="1"/>
          </p:cNvSpPr>
          <p:nvPr/>
        </p:nvSpPr>
        <p:spPr bwMode="auto">
          <a:xfrm rot="-2695870">
            <a:off x="6229350" y="5207000"/>
            <a:ext cx="3810000" cy="669925"/>
          </a:xfrm>
          <a:prstGeom prst="rect">
            <a:avLst/>
          </a:prstGeom>
          <a:noFill/>
          <a:ln w="28575"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&gt;5 days of cough + microbiologic diagnosis of pertussis  - D</a:t>
            </a:r>
          </a:p>
        </p:txBody>
      </p:sp>
      <p:sp>
        <p:nvSpPr>
          <p:cNvPr id="555015" name="Rectangle 7"/>
          <p:cNvSpPr>
            <a:spLocks noChangeArrowheads="1"/>
          </p:cNvSpPr>
          <p:nvPr/>
        </p:nvSpPr>
        <p:spPr bwMode="auto">
          <a:xfrm>
            <a:off x="190500" y="228600"/>
            <a:ext cx="10210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2"/>
                </a:solidFill>
                <a:latin typeface="Arial" charset="0"/>
              </a:defRPr>
            </a:lvl1pPr>
            <a:lvl2pPr>
              <a:defRPr sz="3200" b="1">
                <a:solidFill>
                  <a:schemeClr val="tx2"/>
                </a:solidFill>
                <a:latin typeface="Arial" charset="0"/>
              </a:defRPr>
            </a:lvl2pPr>
            <a:lvl3pPr>
              <a:defRPr sz="3200" b="1">
                <a:solidFill>
                  <a:schemeClr val="tx2"/>
                </a:solidFill>
                <a:latin typeface="Arial" charset="0"/>
              </a:defRPr>
            </a:lvl3pPr>
            <a:lvl4pPr>
              <a:defRPr sz="3200" b="1">
                <a:solidFill>
                  <a:schemeClr val="tx2"/>
                </a:solidFill>
                <a:latin typeface="Arial" charset="0"/>
              </a:defRPr>
            </a:lvl4pPr>
            <a:lvl5pPr>
              <a:defRPr sz="3200" b="1">
                <a:solidFill>
                  <a:schemeClr val="tx2"/>
                </a:solidFill>
                <a:latin typeface="Arial" charset="0"/>
              </a:defRPr>
            </a:lvl5pPr>
            <a:lvl6pPr marL="457200" algn="ctr" eaLnBrk="0" fontAlgn="base" hangingPunct="0">
              <a:spcBef>
                <a:spcPct val="0"/>
              </a:spcBef>
              <a:spcAft>
                <a:spcPct val="0"/>
              </a:spcAft>
              <a:defRPr sz="3200" b="1">
                <a:solidFill>
                  <a:schemeClr val="tx2"/>
                </a:solidFill>
                <a:latin typeface="Arial" charset="0"/>
              </a:defRPr>
            </a:lvl6pPr>
            <a:lvl7pPr marL="914400" algn="ctr" eaLnBrk="0" fontAlgn="base" hangingPunct="0">
              <a:spcBef>
                <a:spcPct val="0"/>
              </a:spcBef>
              <a:spcAft>
                <a:spcPct val="0"/>
              </a:spcAft>
              <a:defRPr sz="3200" b="1">
                <a:solidFill>
                  <a:schemeClr val="tx2"/>
                </a:solidFill>
                <a:latin typeface="Arial" charset="0"/>
              </a:defRPr>
            </a:lvl7pPr>
            <a:lvl8pPr marL="1371600" algn="ctr" eaLnBrk="0" fontAlgn="base" hangingPunct="0">
              <a:spcBef>
                <a:spcPct val="0"/>
              </a:spcBef>
              <a:spcAft>
                <a:spcPct val="0"/>
              </a:spcAft>
              <a:defRPr sz="3200" b="1">
                <a:solidFill>
                  <a:schemeClr val="tx2"/>
                </a:solidFill>
                <a:latin typeface="Arial" charset="0"/>
              </a:defRPr>
            </a:lvl8pPr>
            <a:lvl9pPr marL="1828800" algn="ctr" eaLnBrk="0" fontAlgn="base" hangingPunct="0">
              <a:spcBef>
                <a:spcPct val="0"/>
              </a:spcBef>
              <a:spcAft>
                <a:spcPct val="0"/>
              </a:spcAft>
              <a:defRPr sz="3200" b="1">
                <a:solidFill>
                  <a:schemeClr val="tx2"/>
                </a:solidFill>
                <a:latin typeface="Arial" charset="0"/>
              </a:defRPr>
            </a:lvl9pPr>
          </a:lstStyle>
          <a:p>
            <a:r>
              <a:rPr lang="en-US" altLang="en-US" sz="2600" dirty="0"/>
              <a:t>Efficacy of a pertussis (whooping cough) vaccine in adults</a:t>
            </a:r>
          </a:p>
        </p:txBody>
      </p:sp>
      <p:sp>
        <p:nvSpPr>
          <p:cNvPr id="555016" name="Rectangle 8"/>
          <p:cNvSpPr>
            <a:spLocks noChangeArrowheads="1"/>
          </p:cNvSpPr>
          <p:nvPr/>
        </p:nvSpPr>
        <p:spPr bwMode="auto">
          <a:xfrm>
            <a:off x="571500" y="1143000"/>
            <a:ext cx="97155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pPr>
            <a:r>
              <a:rPr lang="en-US" altLang="en-US" sz="2600" b="1" dirty="0"/>
              <a:t>RCT of: Pertussis vaccine vs. comparator vaccine for the prevention of pertussis in adults</a:t>
            </a:r>
          </a:p>
        </p:txBody>
      </p:sp>
      <p:sp>
        <p:nvSpPr>
          <p:cNvPr id="555018" name="Text Box 10"/>
          <p:cNvSpPr txBox="1">
            <a:spLocks noChangeArrowheads="1"/>
          </p:cNvSpPr>
          <p:nvPr/>
        </p:nvSpPr>
        <p:spPr bwMode="auto">
          <a:xfrm>
            <a:off x="190500" y="617220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t>Ward et al. </a:t>
            </a:r>
            <a:r>
              <a:rPr lang="en-US" altLang="en-US" b="1" i="1" dirty="0"/>
              <a:t>NEJM</a:t>
            </a:r>
            <a:r>
              <a:rPr lang="en-US" altLang="en-US" b="1" dirty="0"/>
              <a:t> 2005</a:t>
            </a:r>
          </a:p>
        </p:txBody>
      </p:sp>
      <p:grpSp>
        <p:nvGrpSpPr>
          <p:cNvPr id="11" name="Group 10"/>
          <p:cNvGrpSpPr/>
          <p:nvPr/>
        </p:nvGrpSpPr>
        <p:grpSpPr>
          <a:xfrm>
            <a:off x="495300" y="1905000"/>
            <a:ext cx="9144000" cy="2019300"/>
            <a:chOff x="190500" y="1943272"/>
            <a:chExt cx="9144000" cy="2019300"/>
          </a:xfrm>
        </p:grpSpPr>
        <p:graphicFrame>
          <p:nvGraphicFramePr>
            <p:cNvPr id="12" name="Object 12"/>
            <p:cNvGraphicFramePr>
              <a:graphicFrameLocks noChangeAspect="1"/>
            </p:cNvGraphicFramePr>
            <p:nvPr>
              <p:extLst>
                <p:ext uri="{D42A27DB-BD31-4B8C-83A1-F6EECF244321}">
                  <p14:modId xmlns:p14="http://schemas.microsoft.com/office/powerpoint/2010/main" val="483255040"/>
                </p:ext>
              </p:extLst>
            </p:nvPr>
          </p:nvGraphicFramePr>
          <p:xfrm>
            <a:off x="1622425" y="1943272"/>
            <a:ext cx="7712075" cy="2019300"/>
          </p:xfrm>
          <a:graphic>
            <a:graphicData uri="http://schemas.openxmlformats.org/presentationml/2006/ole">
              <mc:AlternateContent xmlns:mc="http://schemas.openxmlformats.org/markup-compatibility/2006">
                <mc:Choice xmlns:v="urn:schemas-microsoft-com:vml" Requires="v">
                  <p:oleObj name="Document" r:id="rId3" imgW="9260158" imgH="2420428" progId="Word.Document.8">
                    <p:embed/>
                  </p:oleObj>
                </mc:Choice>
                <mc:Fallback>
                  <p:oleObj name="Document" r:id="rId3" imgW="9260158" imgH="2420428" progId="Word.Document.8">
                    <p:embed/>
                    <p:pic>
                      <p:nvPicPr>
                        <p:cNvPr id="0" name=""/>
                        <p:cNvPicPr>
                          <a:picLocks noChangeAspect="1" noChangeArrowheads="1"/>
                        </p:cNvPicPr>
                        <p:nvPr/>
                      </p:nvPicPr>
                      <p:blipFill>
                        <a:blip r:embed="rId4"/>
                        <a:srcRect/>
                        <a:stretch>
                          <a:fillRect/>
                        </a:stretch>
                      </p:blipFill>
                      <p:spPr bwMode="auto">
                        <a:xfrm>
                          <a:off x="1622425" y="1943272"/>
                          <a:ext cx="7712075" cy="201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3" name="Group 12"/>
            <p:cNvGrpSpPr/>
            <p:nvPr/>
          </p:nvGrpSpPr>
          <p:grpSpPr>
            <a:xfrm>
              <a:off x="190500" y="2667000"/>
              <a:ext cx="914400" cy="762000"/>
              <a:chOff x="-2247900" y="1524000"/>
              <a:chExt cx="914400" cy="762000"/>
            </a:xfrm>
          </p:grpSpPr>
          <p:sp>
            <p:nvSpPr>
              <p:cNvPr id="16" name="TextBox 15"/>
              <p:cNvSpPr txBox="1"/>
              <p:nvPr/>
            </p:nvSpPr>
            <p:spPr>
              <a:xfrm>
                <a:off x="-2247900" y="1638300"/>
                <a:ext cx="914400" cy="461665"/>
              </a:xfrm>
              <a:prstGeom prst="rect">
                <a:avLst/>
              </a:prstGeom>
              <a:noFill/>
            </p:spPr>
            <p:txBody>
              <a:bodyPr wrap="square" rtlCol="0">
                <a:spAutoFit/>
              </a:bodyPr>
              <a:lstStyle/>
              <a:p>
                <a:r>
                  <a:rPr lang="en-US" dirty="0">
                    <a:latin typeface="+mn-lt"/>
                  </a:rPr>
                  <a:t>R</a:t>
                </a:r>
              </a:p>
            </p:txBody>
          </p:sp>
          <p:sp>
            <p:nvSpPr>
              <p:cNvPr id="17" name="Oval 16"/>
              <p:cNvSpPr/>
              <p:nvPr/>
            </p:nvSpPr>
            <p:spPr bwMode="auto">
              <a:xfrm>
                <a:off x="-2247900" y="1524000"/>
                <a:ext cx="914400" cy="7620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grpSp>
        <p:cxnSp>
          <p:nvCxnSpPr>
            <p:cNvPr id="14" name="Straight Arrow Connector 13"/>
            <p:cNvCxnSpPr/>
            <p:nvPr/>
          </p:nvCxnSpPr>
          <p:spPr bwMode="auto">
            <a:xfrm flipV="1">
              <a:off x="1104900" y="2667000"/>
              <a:ext cx="533400" cy="345132"/>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p:cNvCxnSpPr/>
            <p:nvPr/>
          </p:nvCxnSpPr>
          <p:spPr bwMode="auto">
            <a:xfrm>
              <a:off x="1104900" y="3062718"/>
              <a:ext cx="533400" cy="304573"/>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type="title"/>
          </p:nvPr>
        </p:nvSpPr>
        <p:spPr>
          <a:xfrm>
            <a:off x="-38100" y="152400"/>
            <a:ext cx="10287000" cy="533400"/>
          </a:xfrm>
        </p:spPr>
        <p:txBody>
          <a:bodyPr/>
          <a:lstStyle/>
          <a:p>
            <a:r>
              <a:rPr lang="en-US" altLang="en-US" sz="2800" dirty="0"/>
              <a:t>Efficacy of a pertussis (whooping cough) vaccine in adults</a:t>
            </a:r>
          </a:p>
        </p:txBody>
      </p:sp>
      <p:sp>
        <p:nvSpPr>
          <p:cNvPr id="438275" name="Rectangle 3"/>
          <p:cNvSpPr>
            <a:spLocks noGrp="1" noChangeArrowheads="1"/>
          </p:cNvSpPr>
          <p:nvPr>
            <p:ph type="body" sz="half" idx="1"/>
          </p:nvPr>
        </p:nvSpPr>
        <p:spPr>
          <a:xfrm>
            <a:off x="571500" y="3276600"/>
            <a:ext cx="9715500" cy="2209800"/>
          </a:xfrm>
        </p:spPr>
        <p:txBody>
          <a:bodyPr/>
          <a:lstStyle/>
          <a:p>
            <a:r>
              <a:rPr lang="en-US" altLang="en-US" sz="2600" b="1" dirty="0"/>
              <a:t>Outcome:  Cough </a:t>
            </a:r>
            <a:r>
              <a:rPr lang="en-US" altLang="en-US" sz="2600" b="1" u="sng" dirty="0"/>
              <a:t>&gt;</a:t>
            </a:r>
            <a:r>
              <a:rPr lang="en-US" altLang="en-US" sz="2600" b="1" dirty="0"/>
              <a:t> 5 days</a:t>
            </a:r>
          </a:p>
          <a:p>
            <a:pPr lvl="1"/>
            <a:r>
              <a:rPr lang="en-US" altLang="en-US" sz="2600" b="1" dirty="0"/>
              <a:t>No. of events: 2672 (and lots of statistical power)</a:t>
            </a:r>
          </a:p>
          <a:p>
            <a:pPr lvl="1"/>
            <a:r>
              <a:rPr lang="en-US" altLang="en-US" sz="2600" b="1" dirty="0"/>
              <a:t>Result: No significant difference between groups</a:t>
            </a:r>
          </a:p>
          <a:p>
            <a:pPr lvl="1"/>
            <a:endParaRPr lang="en-US" altLang="en-US" sz="1000" b="1" dirty="0"/>
          </a:p>
          <a:p>
            <a:r>
              <a:rPr lang="en-US" altLang="en-US" sz="2600" b="1" dirty="0"/>
              <a:t>Outcome:  Cough + microbiologic pertussis confirmation</a:t>
            </a:r>
          </a:p>
          <a:p>
            <a:pPr lvl="1"/>
            <a:r>
              <a:rPr lang="en-US" altLang="en-US" sz="2600" b="1" dirty="0"/>
              <a:t>No. of events: 10</a:t>
            </a:r>
          </a:p>
          <a:p>
            <a:pPr lvl="1"/>
            <a:r>
              <a:rPr lang="en-US" altLang="en-US" sz="2600" b="1" dirty="0"/>
              <a:t>Result: rate ratio = 0.08 (i.e., 92% vaccine efficacy)						(95% CI = 0.01 to 0.68)</a:t>
            </a:r>
          </a:p>
          <a:p>
            <a:pPr lvl="1"/>
            <a:endParaRPr lang="en-US" altLang="en-US" sz="2600" b="1" dirty="0"/>
          </a:p>
        </p:txBody>
      </p:sp>
      <p:sp>
        <p:nvSpPr>
          <p:cNvPr id="438278" name="Rectangle 6"/>
          <p:cNvSpPr>
            <a:spLocks noChangeArrowheads="1"/>
          </p:cNvSpPr>
          <p:nvPr/>
        </p:nvSpPr>
        <p:spPr bwMode="auto">
          <a:xfrm>
            <a:off x="549442" y="762000"/>
            <a:ext cx="97155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pPr>
            <a:r>
              <a:rPr lang="en-US" altLang="en-US" sz="2600" b="1" dirty="0"/>
              <a:t>Pertussis vaccine vs. comparator vaccine for the prevention of pertussis in adults (Ward et al. </a:t>
            </a:r>
            <a:r>
              <a:rPr lang="en-US" altLang="en-US" sz="2600" b="1" i="1" dirty="0"/>
              <a:t>NEJM</a:t>
            </a:r>
            <a:r>
              <a:rPr lang="en-US" altLang="en-US" sz="2600" b="1" dirty="0"/>
              <a:t> 2005)</a:t>
            </a:r>
          </a:p>
        </p:txBody>
      </p:sp>
      <p:grpSp>
        <p:nvGrpSpPr>
          <p:cNvPr id="6" name="Group 5"/>
          <p:cNvGrpSpPr/>
          <p:nvPr/>
        </p:nvGrpSpPr>
        <p:grpSpPr>
          <a:xfrm>
            <a:off x="647700" y="1447800"/>
            <a:ext cx="9144000" cy="2019300"/>
            <a:chOff x="190500" y="1943272"/>
            <a:chExt cx="9144000" cy="2019300"/>
          </a:xfrm>
        </p:grpSpPr>
        <p:graphicFrame>
          <p:nvGraphicFramePr>
            <p:cNvPr id="7" name="Object 12"/>
            <p:cNvGraphicFramePr>
              <a:graphicFrameLocks noChangeAspect="1"/>
            </p:cNvGraphicFramePr>
            <p:nvPr>
              <p:extLst>
                <p:ext uri="{D42A27DB-BD31-4B8C-83A1-F6EECF244321}">
                  <p14:modId xmlns:p14="http://schemas.microsoft.com/office/powerpoint/2010/main" val="2141522441"/>
                </p:ext>
              </p:extLst>
            </p:nvPr>
          </p:nvGraphicFramePr>
          <p:xfrm>
            <a:off x="1622425" y="1943272"/>
            <a:ext cx="7712075" cy="2019300"/>
          </p:xfrm>
          <a:graphic>
            <a:graphicData uri="http://schemas.openxmlformats.org/presentationml/2006/ole">
              <mc:AlternateContent xmlns:mc="http://schemas.openxmlformats.org/markup-compatibility/2006">
                <mc:Choice xmlns:v="urn:schemas-microsoft-com:vml" Requires="v">
                  <p:oleObj name="Document" r:id="rId3" imgW="9260158" imgH="2420428" progId="Word.Document.8">
                    <p:embed/>
                  </p:oleObj>
                </mc:Choice>
                <mc:Fallback>
                  <p:oleObj name="Document" r:id="rId3" imgW="9260158" imgH="2420428" progId="Word.Document.8">
                    <p:embed/>
                    <p:pic>
                      <p:nvPicPr>
                        <p:cNvPr id="0" name=""/>
                        <p:cNvPicPr>
                          <a:picLocks noChangeAspect="1" noChangeArrowheads="1"/>
                        </p:cNvPicPr>
                        <p:nvPr/>
                      </p:nvPicPr>
                      <p:blipFill>
                        <a:blip r:embed="rId4"/>
                        <a:srcRect/>
                        <a:stretch>
                          <a:fillRect/>
                        </a:stretch>
                      </p:blipFill>
                      <p:spPr bwMode="auto">
                        <a:xfrm>
                          <a:off x="1622425" y="1943272"/>
                          <a:ext cx="7712075" cy="201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 name="Group 7"/>
            <p:cNvGrpSpPr/>
            <p:nvPr/>
          </p:nvGrpSpPr>
          <p:grpSpPr>
            <a:xfrm>
              <a:off x="190500" y="2667000"/>
              <a:ext cx="914400" cy="762000"/>
              <a:chOff x="-2247900" y="1524000"/>
              <a:chExt cx="914400" cy="762000"/>
            </a:xfrm>
          </p:grpSpPr>
          <p:sp>
            <p:nvSpPr>
              <p:cNvPr id="11" name="TextBox 10"/>
              <p:cNvSpPr txBox="1"/>
              <p:nvPr/>
            </p:nvSpPr>
            <p:spPr>
              <a:xfrm>
                <a:off x="-2247900" y="1638300"/>
                <a:ext cx="914400" cy="461665"/>
              </a:xfrm>
              <a:prstGeom prst="rect">
                <a:avLst/>
              </a:prstGeom>
              <a:noFill/>
            </p:spPr>
            <p:txBody>
              <a:bodyPr wrap="square" rtlCol="0">
                <a:spAutoFit/>
              </a:bodyPr>
              <a:lstStyle/>
              <a:p>
                <a:r>
                  <a:rPr lang="en-US" dirty="0">
                    <a:latin typeface="+mn-lt"/>
                  </a:rPr>
                  <a:t>R</a:t>
                </a:r>
              </a:p>
            </p:txBody>
          </p:sp>
          <p:sp>
            <p:nvSpPr>
              <p:cNvPr id="12" name="Oval 11"/>
              <p:cNvSpPr/>
              <p:nvPr/>
            </p:nvSpPr>
            <p:spPr bwMode="auto">
              <a:xfrm>
                <a:off x="-2247900" y="1524000"/>
                <a:ext cx="914400" cy="7620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grpSp>
        <p:cxnSp>
          <p:nvCxnSpPr>
            <p:cNvPr id="9" name="Straight Arrow Connector 8"/>
            <p:cNvCxnSpPr/>
            <p:nvPr/>
          </p:nvCxnSpPr>
          <p:spPr bwMode="auto">
            <a:xfrm flipV="1">
              <a:off x="1104900" y="2667000"/>
              <a:ext cx="533400" cy="345132"/>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p:cNvCxnSpPr/>
            <p:nvPr/>
          </p:nvCxnSpPr>
          <p:spPr bwMode="auto">
            <a:xfrm>
              <a:off x="1104900" y="3062718"/>
              <a:ext cx="533400" cy="304573"/>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a:xfrm>
            <a:off x="304800" y="36095"/>
            <a:ext cx="9677400" cy="990600"/>
          </a:xfrm>
        </p:spPr>
        <p:txBody>
          <a:bodyPr/>
          <a:lstStyle/>
          <a:p>
            <a:r>
              <a:rPr lang="en-US" altLang="en-US" sz="3000" dirty="0"/>
              <a:t>Concluding our discussion of non-differential misclassification by considering its pervasiveness </a:t>
            </a:r>
            <a:endParaRPr lang="en-US" altLang="en-US" dirty="0"/>
          </a:p>
        </p:txBody>
      </p:sp>
      <p:sp>
        <p:nvSpPr>
          <p:cNvPr id="391171" name="Rectangle 3"/>
          <p:cNvSpPr>
            <a:spLocks noGrp="1" noChangeArrowheads="1"/>
          </p:cNvSpPr>
          <p:nvPr>
            <p:ph type="body" idx="1"/>
          </p:nvPr>
        </p:nvSpPr>
        <p:spPr>
          <a:xfrm>
            <a:off x="190500" y="1219200"/>
            <a:ext cx="10096500" cy="5181600"/>
          </a:xfrm>
        </p:spPr>
        <p:txBody>
          <a:bodyPr>
            <a:noAutofit/>
          </a:bodyPr>
          <a:lstStyle/>
          <a:p>
            <a:r>
              <a:rPr lang="en-US" altLang="en-US" sz="2400" dirty="0"/>
              <a:t>Non-differential misclassification of exposure/outcome is common</a:t>
            </a:r>
          </a:p>
          <a:p>
            <a:pPr lvl="1"/>
            <a:r>
              <a:rPr lang="en-US" altLang="en-US" sz="2100" dirty="0"/>
              <a:t>What study doesn’t have some variables mismeasured (at least a bit)?</a:t>
            </a:r>
          </a:p>
          <a:p>
            <a:endParaRPr lang="en-US" altLang="en-US" sz="800" dirty="0"/>
          </a:p>
          <a:p>
            <a:r>
              <a:rPr lang="en-US" altLang="en-US" sz="2400" dirty="0"/>
              <a:t>But, generally, this draws scant attention</a:t>
            </a:r>
          </a:p>
          <a:p>
            <a:endParaRPr lang="en-US" altLang="en-US" sz="800" dirty="0"/>
          </a:p>
          <a:p>
            <a:r>
              <a:rPr lang="en-US" altLang="en-US" sz="2400" dirty="0"/>
              <a:t>Perhaps because: Direction of bias is typically “toward the null”</a:t>
            </a:r>
          </a:p>
          <a:p>
            <a:pPr lvl="1"/>
            <a:r>
              <a:rPr lang="en-US" altLang="en-US" sz="2400" dirty="0"/>
              <a:t>Other than the aforementioned special 100% specificity situation</a:t>
            </a:r>
          </a:p>
          <a:p>
            <a:pPr>
              <a:lnSpc>
                <a:spcPct val="150000"/>
              </a:lnSpc>
            </a:pPr>
            <a:r>
              <a:rPr lang="en-US" altLang="en-US" sz="2400" dirty="0"/>
              <a:t>Thus, the bias from misclassification is called a “conservative” bias</a:t>
            </a:r>
          </a:p>
          <a:p>
            <a:pPr>
              <a:lnSpc>
                <a:spcPct val="150000"/>
              </a:lnSpc>
            </a:pPr>
            <a:r>
              <a:rPr lang="en-US" altLang="en-US" sz="2400" dirty="0">
                <a:solidFill>
                  <a:srgbClr val="FF0000"/>
                </a:solidFill>
              </a:rPr>
              <a:t>Goal, however, is to get the truth</a:t>
            </a:r>
          </a:p>
          <a:p>
            <a:pPr>
              <a:lnSpc>
                <a:spcPct val="150000"/>
              </a:lnSpc>
            </a:pPr>
            <a:endParaRPr lang="en-US" altLang="en-US" sz="800" dirty="0"/>
          </a:p>
          <a:p>
            <a:r>
              <a:rPr lang="en-US" altLang="en-US" sz="2400" dirty="0"/>
              <a:t>Consider the manifestations:</a:t>
            </a:r>
          </a:p>
          <a:p>
            <a:pPr lvl="1">
              <a:spcBef>
                <a:spcPts val="0"/>
              </a:spcBef>
              <a:spcAft>
                <a:spcPts val="300"/>
              </a:spcAft>
            </a:pPr>
            <a:r>
              <a:rPr lang="en-US" altLang="en-US" sz="2200" dirty="0"/>
              <a:t>How much underestimation of effects must be occurring in research?</a:t>
            </a:r>
          </a:p>
          <a:p>
            <a:pPr lvl="1">
              <a:spcBef>
                <a:spcPts val="0"/>
              </a:spcBef>
              <a:spcAft>
                <a:spcPts val="300"/>
              </a:spcAft>
            </a:pPr>
            <a:r>
              <a:rPr lang="en-US" altLang="en-US" sz="2200" dirty="0"/>
              <a:t>How many “negative” studies are truly “positive”?  </a:t>
            </a:r>
          </a:p>
          <a:p>
            <a:pPr lvl="1">
              <a:spcBef>
                <a:spcPts val="0"/>
              </a:spcBef>
              <a:spcAft>
                <a:spcPts val="300"/>
              </a:spcAft>
            </a:pPr>
            <a:r>
              <a:rPr lang="en-US" altLang="en-US" sz="2200" dirty="0"/>
              <a:t>How faulty are the inputs into measures of disease attribution calculation?</a:t>
            </a:r>
          </a:p>
        </p:txBody>
      </p:sp>
      <p:pic>
        <p:nvPicPr>
          <p:cNvPr id="4" name="Picture 7" descr="Bias of Priene"/>
          <p:cNvPicPr>
            <a:picLocks noChangeAspect="1" noChangeArrowheads="1"/>
          </p:cNvPicPr>
          <p:nvPr/>
        </p:nvPicPr>
        <p:blipFill>
          <a:blip r:embed="rId3" cstate="print"/>
          <a:srcRect/>
          <a:stretch>
            <a:fillRect/>
          </a:stretch>
        </p:blipFill>
        <p:spPr bwMode="auto">
          <a:xfrm>
            <a:off x="5712228" y="4191000"/>
            <a:ext cx="852598" cy="1311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304800"/>
            <a:ext cx="8743950" cy="533400"/>
          </a:xfrm>
        </p:spPr>
        <p:txBody>
          <a:bodyPr/>
          <a:lstStyle/>
          <a:p>
            <a:r>
              <a:rPr lang="en-US" altLang="en-US" sz="2800" dirty="0">
                <a:solidFill>
                  <a:schemeClr val="tx1"/>
                </a:solidFill>
                <a:cs typeface="Times New Roman" pitchFamily="18" charset="0"/>
              </a:rPr>
              <a:t>Bias in Clinical Research:  </a:t>
            </a:r>
            <a:br>
              <a:rPr lang="en-US" altLang="en-US" sz="2800" dirty="0">
                <a:solidFill>
                  <a:schemeClr val="tx1"/>
                </a:solidFill>
                <a:cs typeface="Times New Roman" pitchFamily="18" charset="0"/>
              </a:rPr>
            </a:br>
            <a:r>
              <a:rPr lang="en-US" altLang="en-US" sz="2800" dirty="0">
                <a:solidFill>
                  <a:schemeClr val="tx1"/>
                </a:solidFill>
                <a:cs typeface="Times New Roman" pitchFamily="18" charset="0"/>
              </a:rPr>
              <a:t>Measurement Bias</a:t>
            </a:r>
            <a:r>
              <a:rPr lang="en-US" altLang="en-US" dirty="0">
                <a:solidFill>
                  <a:schemeClr val="tx1"/>
                </a:solidFill>
                <a:cs typeface="Times New Roman" pitchFamily="18" charset="0"/>
              </a:rPr>
              <a:t> </a:t>
            </a:r>
          </a:p>
        </p:txBody>
      </p:sp>
      <p:sp>
        <p:nvSpPr>
          <p:cNvPr id="8195" name="Rectangle 3"/>
          <p:cNvSpPr>
            <a:spLocks noGrp="1" noChangeArrowheads="1"/>
          </p:cNvSpPr>
          <p:nvPr>
            <p:ph type="body" idx="1"/>
          </p:nvPr>
        </p:nvSpPr>
        <p:spPr>
          <a:xfrm>
            <a:off x="228600" y="1066800"/>
            <a:ext cx="9906000" cy="5334000"/>
          </a:xfrm>
        </p:spPr>
        <p:txBody>
          <a:bodyPr/>
          <a:lstStyle/>
          <a:p>
            <a:pPr>
              <a:lnSpc>
                <a:spcPct val="120000"/>
              </a:lnSpc>
            </a:pPr>
            <a:r>
              <a:rPr lang="en-US" altLang="en-US" sz="2400" b="1" dirty="0"/>
              <a:t>Refined description of measurement error types (nomenclature)</a:t>
            </a:r>
          </a:p>
          <a:p>
            <a:pPr>
              <a:lnSpc>
                <a:spcPct val="120000"/>
              </a:lnSpc>
            </a:pPr>
            <a:r>
              <a:rPr lang="en-US" altLang="en-US" sz="2400" b="1" dirty="0"/>
              <a:t>Bias from misclassification of dichotomous variables </a:t>
            </a:r>
          </a:p>
          <a:p>
            <a:pPr lvl="1">
              <a:lnSpc>
                <a:spcPct val="120000"/>
              </a:lnSpc>
            </a:pPr>
            <a:r>
              <a:rPr lang="en-US" altLang="en-US" sz="2000" b="1" dirty="0"/>
              <a:t>In descriptive studies</a:t>
            </a:r>
          </a:p>
          <a:p>
            <a:pPr lvl="1">
              <a:lnSpc>
                <a:spcPct val="120000"/>
              </a:lnSpc>
            </a:pPr>
            <a:r>
              <a:rPr lang="en-US" altLang="en-US" sz="2000" b="1" dirty="0"/>
              <a:t>In analytic studies	</a:t>
            </a:r>
          </a:p>
          <a:p>
            <a:pPr lvl="2">
              <a:lnSpc>
                <a:spcPct val="150000"/>
              </a:lnSpc>
            </a:pPr>
            <a:r>
              <a:rPr lang="en-US" altLang="en-US" sz="1800" b="1" dirty="0"/>
              <a:t>Misclassification of dichotomous exposure &amp; outcome variables</a:t>
            </a:r>
            <a:endParaRPr lang="en-US" altLang="en-US" sz="1800" dirty="0"/>
          </a:p>
          <a:p>
            <a:pPr lvl="3"/>
            <a:r>
              <a:rPr lang="en-US" altLang="en-US" sz="1800" dirty="0"/>
              <a:t>non-differential vs. differential misclassification (“differentiality”)</a:t>
            </a:r>
          </a:p>
          <a:p>
            <a:pPr lvl="3"/>
            <a:r>
              <a:rPr lang="en-US" altLang="en-US" sz="1800" dirty="0"/>
              <a:t>independent vs. dependent misclassification (“dependence”)</a:t>
            </a:r>
          </a:p>
          <a:p>
            <a:pPr>
              <a:lnSpc>
                <a:spcPct val="150000"/>
              </a:lnSpc>
            </a:pPr>
            <a:r>
              <a:rPr lang="en-US" altLang="en-US" sz="2400" b="1" dirty="0"/>
              <a:t>Bias from mismeasurement of interval scale variables</a:t>
            </a:r>
            <a:endParaRPr lang="en-US" altLang="en-US" sz="2400" dirty="0"/>
          </a:p>
          <a:p>
            <a:r>
              <a:rPr lang="en-US" altLang="en-US" sz="2400" b="1" dirty="0"/>
              <a:t>Advanced topics (brief mention only)</a:t>
            </a:r>
            <a:endParaRPr lang="en-US" altLang="en-US" sz="2400" dirty="0"/>
          </a:p>
          <a:p>
            <a:pPr lvl="1"/>
            <a:r>
              <a:rPr lang="en-US" altLang="en-US" sz="2000" b="1" dirty="0"/>
              <a:t>Misclassification of multi-level  categorical variables</a:t>
            </a:r>
          </a:p>
          <a:p>
            <a:pPr lvl="1"/>
            <a:r>
              <a:rPr lang="en-US" altLang="en-US" sz="2000" b="1" dirty="0"/>
              <a:t>Misclassification of confounding variables</a:t>
            </a:r>
          </a:p>
          <a:p>
            <a:pPr lvl="1"/>
            <a:r>
              <a:rPr lang="en-US" altLang="en-US" sz="2000" b="1" dirty="0"/>
              <a:t>Back-calculating to the truth (“quantitative bias analysis”)</a:t>
            </a:r>
          </a:p>
          <a:p>
            <a:pPr lvl="2">
              <a:lnSpc>
                <a:spcPct val="90000"/>
              </a:lnSpc>
            </a:pPr>
            <a:endParaRPr lang="en-US" altLang="en-US" dirty="0"/>
          </a:p>
        </p:txBody>
      </p:sp>
      <p:sp>
        <p:nvSpPr>
          <p:cNvPr id="4" name="Line 4"/>
          <p:cNvSpPr>
            <a:spLocks noChangeShapeType="1"/>
          </p:cNvSpPr>
          <p:nvPr/>
        </p:nvSpPr>
        <p:spPr bwMode="auto">
          <a:xfrm>
            <a:off x="1104900" y="3581400"/>
            <a:ext cx="6477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 name="Oval 1"/>
          <p:cNvSpPr/>
          <p:nvPr/>
        </p:nvSpPr>
        <p:spPr bwMode="auto">
          <a:xfrm>
            <a:off x="3695700" y="3352800"/>
            <a:ext cx="1447800" cy="457200"/>
          </a:xfrm>
          <a:prstGeom prst="ellipse">
            <a:avLst/>
          </a:prstGeom>
          <a:noFill/>
          <a:ln w="25400"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8759286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a:xfrm>
            <a:off x="762000" y="228600"/>
            <a:ext cx="8743950" cy="533400"/>
          </a:xfrm>
        </p:spPr>
        <p:txBody>
          <a:bodyPr/>
          <a:lstStyle/>
          <a:p>
            <a:r>
              <a:rPr lang="en-US" altLang="en-US" dirty="0"/>
              <a:t>Differential Misclassification of Exposure</a:t>
            </a:r>
          </a:p>
        </p:txBody>
      </p:sp>
      <p:sp>
        <p:nvSpPr>
          <p:cNvPr id="318467" name="Rectangle 3"/>
          <p:cNvSpPr>
            <a:spLocks noGrp="1" noChangeArrowheads="1"/>
          </p:cNvSpPr>
          <p:nvPr>
            <p:ph type="body" idx="1"/>
          </p:nvPr>
        </p:nvSpPr>
        <p:spPr>
          <a:xfrm>
            <a:off x="381000" y="990600"/>
            <a:ext cx="9601200" cy="5181600"/>
          </a:xfrm>
        </p:spPr>
        <p:txBody>
          <a:bodyPr/>
          <a:lstStyle/>
          <a:p>
            <a:pPr>
              <a:buFontTx/>
              <a:buNone/>
            </a:pPr>
            <a:r>
              <a:rPr lang="en-US" altLang="en-US" sz="2400" dirty="0"/>
              <a:t>Weinstock et al.  </a:t>
            </a:r>
            <a:r>
              <a:rPr lang="en-US" altLang="en-US" sz="2400" i="1" dirty="0"/>
              <a:t>AJE</a:t>
            </a:r>
            <a:r>
              <a:rPr lang="en-US" altLang="en-US" sz="2400" dirty="0"/>
              <a:t> 1991</a:t>
            </a:r>
          </a:p>
          <a:p>
            <a:r>
              <a:rPr lang="en-US" altLang="en-US" sz="2400" dirty="0"/>
              <a:t>Nested case-control study in Nurses Health Study cohort</a:t>
            </a:r>
          </a:p>
          <a:p>
            <a:pPr>
              <a:lnSpc>
                <a:spcPct val="120000"/>
              </a:lnSpc>
            </a:pPr>
            <a:r>
              <a:rPr lang="en-US" altLang="en-US" sz="2400" u="sng" dirty="0"/>
              <a:t>Cases:</a:t>
            </a:r>
            <a:r>
              <a:rPr lang="en-US" altLang="en-US" sz="2400" dirty="0"/>
              <a:t>  women with new melanoma (skin cancer) diagnoses </a:t>
            </a:r>
          </a:p>
          <a:p>
            <a:pPr>
              <a:lnSpc>
                <a:spcPct val="120000"/>
              </a:lnSpc>
            </a:pPr>
            <a:r>
              <a:rPr lang="en-US" altLang="en-US" sz="2400" u="sng" dirty="0"/>
              <a:t>Controls:</a:t>
            </a:r>
            <a:r>
              <a:rPr lang="en-US" altLang="en-US" sz="2400" dirty="0"/>
              <a:t>  women w/out melanoma - by incidence density sampling</a:t>
            </a:r>
          </a:p>
          <a:p>
            <a:pPr>
              <a:lnSpc>
                <a:spcPct val="120000"/>
              </a:lnSpc>
            </a:pPr>
            <a:r>
              <a:rPr lang="en-US" altLang="en-US" sz="2400" u="sng" dirty="0"/>
              <a:t>Measurement of exposure</a:t>
            </a:r>
            <a:r>
              <a:rPr lang="en-US" altLang="en-US" sz="2400" dirty="0"/>
              <a:t>: questionnaire about self-reported “tanning ability”; administered shortly after melanoma development</a:t>
            </a:r>
          </a:p>
          <a:p>
            <a:pPr>
              <a:lnSpc>
                <a:spcPct val="120000"/>
              </a:lnSpc>
            </a:pPr>
            <a:endParaRPr lang="en-US" altLang="en-US" sz="2400" dirty="0"/>
          </a:p>
        </p:txBody>
      </p:sp>
      <p:graphicFrame>
        <p:nvGraphicFramePr>
          <p:cNvPr id="318468" name="Object 4"/>
          <p:cNvGraphicFramePr>
            <a:graphicFrameLocks noChangeAspect="1"/>
          </p:cNvGraphicFramePr>
          <p:nvPr>
            <p:extLst>
              <p:ext uri="{D42A27DB-BD31-4B8C-83A1-F6EECF244321}">
                <p14:modId xmlns:p14="http://schemas.microsoft.com/office/powerpoint/2010/main" val="1717528145"/>
              </p:ext>
            </p:extLst>
          </p:nvPr>
        </p:nvGraphicFramePr>
        <p:xfrm>
          <a:off x="441325" y="4262438"/>
          <a:ext cx="9666288" cy="2138362"/>
        </p:xfrm>
        <a:graphic>
          <a:graphicData uri="http://schemas.openxmlformats.org/presentationml/2006/ole">
            <mc:AlternateContent xmlns:mc="http://schemas.openxmlformats.org/markup-compatibility/2006">
              <mc:Choice xmlns:v="urn:schemas-microsoft-com:vml" Requires="v">
                <p:oleObj name="Document" r:id="rId3" imgW="9885510" imgH="1921264" progId="Word.Document.8">
                  <p:embed/>
                </p:oleObj>
              </mc:Choice>
              <mc:Fallback>
                <p:oleObj name="Document" r:id="rId3" imgW="9885510" imgH="1921264" progId="Word.Document.8">
                  <p:embed/>
                  <p:pic>
                    <p:nvPicPr>
                      <p:cNvPr id="0" name="Object 4"/>
                      <p:cNvPicPr>
                        <a:picLocks noChangeAspect="1" noChangeArrowheads="1"/>
                      </p:cNvPicPr>
                      <p:nvPr/>
                    </p:nvPicPr>
                    <p:blipFill>
                      <a:blip r:embed="rId4"/>
                      <a:srcRect/>
                      <a:stretch>
                        <a:fillRect/>
                      </a:stretch>
                    </p:blipFill>
                    <p:spPr bwMode="auto">
                      <a:xfrm>
                        <a:off x="441325" y="4262438"/>
                        <a:ext cx="9666288" cy="2138362"/>
                      </a:xfrm>
                      <a:prstGeom prst="rect">
                        <a:avLst/>
                      </a:prstGeom>
                      <a:noFill/>
                      <a:ln>
                        <a:noFill/>
                      </a:ln>
                      <a:effectLst/>
                    </p:spPr>
                  </p:pic>
                </p:oleObj>
              </mc:Fallback>
            </mc:AlternateContent>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1" name="Rectangle 3"/>
          <p:cNvSpPr>
            <a:spLocks noGrp="1" noChangeArrowheads="1"/>
          </p:cNvSpPr>
          <p:nvPr>
            <p:ph type="body" idx="1"/>
          </p:nvPr>
        </p:nvSpPr>
        <p:spPr>
          <a:xfrm>
            <a:off x="190500" y="304800"/>
            <a:ext cx="9248775" cy="5181600"/>
          </a:xfrm>
        </p:spPr>
        <p:txBody>
          <a:bodyPr/>
          <a:lstStyle/>
          <a:p>
            <a:r>
              <a:rPr lang="en-US" altLang="en-US" sz="2800" b="1" dirty="0"/>
              <a:t>Question asked after diagnosis of melanoma</a:t>
            </a:r>
          </a:p>
          <a:p>
            <a:endParaRPr lang="en-US" altLang="en-US" sz="2800" b="1" dirty="0"/>
          </a:p>
          <a:p>
            <a:endParaRPr lang="en-US" altLang="en-US" sz="2800" b="1" dirty="0"/>
          </a:p>
          <a:p>
            <a:endParaRPr lang="en-US" altLang="en-US" sz="2800" b="1" dirty="0"/>
          </a:p>
          <a:p>
            <a:endParaRPr lang="en-US" altLang="en-US" sz="2800" b="1" dirty="0"/>
          </a:p>
          <a:p>
            <a:r>
              <a:rPr lang="en-US" altLang="en-US" sz="2800" b="1" dirty="0"/>
              <a:t>Question asked before diagnosis (study baseline)</a:t>
            </a:r>
          </a:p>
          <a:p>
            <a:endParaRPr lang="en-US" altLang="en-US" sz="2800" b="1" dirty="0"/>
          </a:p>
          <a:p>
            <a:endParaRPr lang="en-US" altLang="en-US" sz="2800" b="1" dirty="0"/>
          </a:p>
          <a:p>
            <a:endParaRPr lang="en-US" altLang="en-US" sz="2800" b="1" dirty="0"/>
          </a:p>
          <a:p>
            <a:endParaRPr lang="en-US" altLang="en-US" sz="2800" b="1" dirty="0"/>
          </a:p>
        </p:txBody>
      </p:sp>
      <p:graphicFrame>
        <p:nvGraphicFramePr>
          <p:cNvPr id="329732" name="Object 4"/>
          <p:cNvGraphicFramePr>
            <a:graphicFrameLocks noChangeAspect="1"/>
          </p:cNvGraphicFramePr>
          <p:nvPr>
            <p:extLst>
              <p:ext uri="{D42A27DB-BD31-4B8C-83A1-F6EECF244321}">
                <p14:modId xmlns:p14="http://schemas.microsoft.com/office/powerpoint/2010/main" val="2426045075"/>
              </p:ext>
            </p:extLst>
          </p:nvPr>
        </p:nvGraphicFramePr>
        <p:xfrm>
          <a:off x="1181100" y="3363913"/>
          <a:ext cx="8458200" cy="1909762"/>
        </p:xfrm>
        <a:graphic>
          <a:graphicData uri="http://schemas.openxmlformats.org/presentationml/2006/ole">
            <mc:AlternateContent xmlns:mc="http://schemas.openxmlformats.org/markup-compatibility/2006">
              <mc:Choice xmlns:v="urn:schemas-microsoft-com:vml" Requires="v">
                <p:oleObj name="Document" r:id="rId3" imgW="8668350" imgH="1965205" progId="Word.Document.8">
                  <p:embed/>
                </p:oleObj>
              </mc:Choice>
              <mc:Fallback>
                <p:oleObj name="Document" r:id="rId3" imgW="8668350" imgH="1965205" progId="Word.Document.8">
                  <p:embed/>
                  <p:pic>
                    <p:nvPicPr>
                      <p:cNvPr id="0" name="Object 4"/>
                      <p:cNvPicPr>
                        <a:picLocks noChangeAspect="1" noChangeArrowheads="1"/>
                      </p:cNvPicPr>
                      <p:nvPr/>
                    </p:nvPicPr>
                    <p:blipFill>
                      <a:blip r:embed="rId4"/>
                      <a:srcRect/>
                      <a:stretch>
                        <a:fillRect/>
                      </a:stretch>
                    </p:blipFill>
                    <p:spPr bwMode="auto">
                      <a:xfrm>
                        <a:off x="1181100" y="3363913"/>
                        <a:ext cx="8458200" cy="190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9733" name="Object 5"/>
          <p:cNvGraphicFramePr>
            <a:graphicFrameLocks noChangeAspect="1"/>
          </p:cNvGraphicFramePr>
          <p:nvPr>
            <p:extLst>
              <p:ext uri="{D42A27DB-BD31-4B8C-83A1-F6EECF244321}">
                <p14:modId xmlns:p14="http://schemas.microsoft.com/office/powerpoint/2010/main" val="1860137652"/>
              </p:ext>
            </p:extLst>
          </p:nvPr>
        </p:nvGraphicFramePr>
        <p:xfrm>
          <a:off x="995363" y="685800"/>
          <a:ext cx="8605837" cy="1943100"/>
        </p:xfrm>
        <a:graphic>
          <a:graphicData uri="http://schemas.openxmlformats.org/presentationml/2006/ole">
            <mc:AlternateContent xmlns:mc="http://schemas.openxmlformats.org/markup-compatibility/2006">
              <mc:Choice xmlns:v="urn:schemas-microsoft-com:vml" Requires="v">
                <p:oleObj name="Document" r:id="rId5" imgW="8672034" imgH="1962150" progId="Word.Document.8">
                  <p:embed/>
                </p:oleObj>
              </mc:Choice>
              <mc:Fallback>
                <p:oleObj name="Document" r:id="rId5" imgW="8672034" imgH="1962150" progId="Word.Document.8">
                  <p:embed/>
                  <p:pic>
                    <p:nvPicPr>
                      <p:cNvPr id="0" name="Object 5"/>
                      <p:cNvPicPr>
                        <a:picLocks noChangeAspect="1" noChangeArrowheads="1"/>
                      </p:cNvPicPr>
                      <p:nvPr/>
                    </p:nvPicPr>
                    <p:blipFill>
                      <a:blip r:embed="rId6"/>
                      <a:srcRect/>
                      <a:stretch>
                        <a:fillRect/>
                      </a:stretch>
                    </p:blipFill>
                    <p:spPr bwMode="auto">
                      <a:xfrm>
                        <a:off x="995363" y="685800"/>
                        <a:ext cx="8605837"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9734" name="Line 6"/>
          <p:cNvSpPr>
            <a:spLocks noChangeShapeType="1"/>
          </p:cNvSpPr>
          <p:nvPr/>
        </p:nvSpPr>
        <p:spPr bwMode="auto">
          <a:xfrm flipH="1" flipV="1">
            <a:off x="6629400" y="4198620"/>
            <a:ext cx="114300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29735" name="Line 7"/>
          <p:cNvSpPr>
            <a:spLocks noChangeShapeType="1"/>
          </p:cNvSpPr>
          <p:nvPr/>
        </p:nvSpPr>
        <p:spPr bwMode="auto">
          <a:xfrm flipH="1" flipV="1">
            <a:off x="6629400" y="4587240"/>
            <a:ext cx="1143000" cy="7543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29736" name="Text Box 8"/>
          <p:cNvSpPr txBox="1">
            <a:spLocks noChangeArrowheads="1"/>
          </p:cNvSpPr>
          <p:nvPr/>
        </p:nvSpPr>
        <p:spPr bwMode="auto">
          <a:xfrm>
            <a:off x="7200900" y="5257800"/>
            <a:ext cx="1981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Virtually unchanged</a:t>
            </a:r>
          </a:p>
        </p:txBody>
      </p:sp>
      <p:sp>
        <p:nvSpPr>
          <p:cNvPr id="329737" name="Text Box 9"/>
          <p:cNvSpPr txBox="1">
            <a:spLocks noChangeArrowheads="1"/>
          </p:cNvSpPr>
          <p:nvPr/>
        </p:nvSpPr>
        <p:spPr bwMode="auto">
          <a:xfrm>
            <a:off x="2171700" y="5486400"/>
            <a:ext cx="1981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Substantially changed</a:t>
            </a:r>
          </a:p>
        </p:txBody>
      </p:sp>
      <p:sp>
        <p:nvSpPr>
          <p:cNvPr id="329738" name="Line 10"/>
          <p:cNvSpPr>
            <a:spLocks noChangeShapeType="1"/>
          </p:cNvSpPr>
          <p:nvPr/>
        </p:nvSpPr>
        <p:spPr bwMode="auto">
          <a:xfrm flipV="1">
            <a:off x="3740331" y="4358640"/>
            <a:ext cx="91440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29739" name="Line 11"/>
          <p:cNvSpPr>
            <a:spLocks noChangeShapeType="1"/>
          </p:cNvSpPr>
          <p:nvPr/>
        </p:nvSpPr>
        <p:spPr bwMode="auto">
          <a:xfrm flipV="1">
            <a:off x="3740331" y="4587240"/>
            <a:ext cx="9144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1026"/>
          <p:cNvSpPr>
            <a:spLocks noChangeArrowheads="1"/>
          </p:cNvSpPr>
          <p:nvPr/>
        </p:nvSpPr>
        <p:spPr bwMode="auto">
          <a:xfrm>
            <a:off x="1371600" y="1981200"/>
            <a:ext cx="308610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4611" name="Rectangle 1027"/>
          <p:cNvSpPr>
            <a:spLocks noChangeArrowheads="1"/>
          </p:cNvSpPr>
          <p:nvPr/>
        </p:nvSpPr>
        <p:spPr bwMode="auto">
          <a:xfrm>
            <a:off x="5400675" y="4419600"/>
            <a:ext cx="2486025"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4612" name="Line 1028"/>
          <p:cNvSpPr>
            <a:spLocks noChangeShapeType="1"/>
          </p:cNvSpPr>
          <p:nvPr/>
        </p:nvSpPr>
        <p:spPr bwMode="auto">
          <a:xfrm>
            <a:off x="2914650" y="1981200"/>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4613" name="Line 1029"/>
          <p:cNvSpPr>
            <a:spLocks noChangeShapeType="1"/>
          </p:cNvSpPr>
          <p:nvPr/>
        </p:nvSpPr>
        <p:spPr bwMode="auto">
          <a:xfrm>
            <a:off x="1371600" y="2895600"/>
            <a:ext cx="308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4614" name="Line 1030"/>
          <p:cNvSpPr>
            <a:spLocks noChangeShapeType="1"/>
          </p:cNvSpPr>
          <p:nvPr/>
        </p:nvSpPr>
        <p:spPr bwMode="auto">
          <a:xfrm>
            <a:off x="6667500" y="44196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4615" name="Line 1031"/>
          <p:cNvSpPr>
            <a:spLocks noChangeShapeType="1"/>
          </p:cNvSpPr>
          <p:nvPr/>
        </p:nvSpPr>
        <p:spPr bwMode="auto">
          <a:xfrm>
            <a:off x="5400675" y="5181600"/>
            <a:ext cx="2486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4616" name="Text Box 1032"/>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dirty="0"/>
          </a:p>
        </p:txBody>
      </p:sp>
      <p:sp>
        <p:nvSpPr>
          <p:cNvPr id="324617" name="Text Box 1033"/>
          <p:cNvSpPr txBox="1">
            <a:spLocks noChangeArrowheads="1"/>
          </p:cNvSpPr>
          <p:nvPr/>
        </p:nvSpPr>
        <p:spPr bwMode="auto">
          <a:xfrm>
            <a:off x="2133600" y="1295400"/>
            <a:ext cx="1485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Melanoma</a:t>
            </a:r>
          </a:p>
        </p:txBody>
      </p:sp>
      <p:sp>
        <p:nvSpPr>
          <p:cNvPr id="324618" name="Text Box 1034"/>
          <p:cNvSpPr txBox="1">
            <a:spLocks noChangeArrowheads="1"/>
          </p:cNvSpPr>
          <p:nvPr/>
        </p:nvSpPr>
        <p:spPr bwMode="auto">
          <a:xfrm>
            <a:off x="0" y="2514600"/>
            <a:ext cx="11985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Tanning</a:t>
            </a:r>
          </a:p>
          <a:p>
            <a:pPr algn="l"/>
            <a:r>
              <a:rPr lang="en-US" altLang="en-US" dirty="0"/>
              <a:t>ability</a:t>
            </a:r>
          </a:p>
        </p:txBody>
      </p:sp>
      <p:sp>
        <p:nvSpPr>
          <p:cNvPr id="324619" name="Text Box 1035"/>
          <p:cNvSpPr txBox="1">
            <a:spLocks noChangeArrowheads="1"/>
          </p:cNvSpPr>
          <p:nvPr/>
        </p:nvSpPr>
        <p:spPr bwMode="auto">
          <a:xfrm>
            <a:off x="1954213" y="1565275"/>
            <a:ext cx="19700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dirty="0"/>
              <a:t>+                   -</a:t>
            </a:r>
          </a:p>
        </p:txBody>
      </p:sp>
      <p:sp>
        <p:nvSpPr>
          <p:cNvPr id="324620" name="Text Box 1036"/>
          <p:cNvSpPr txBox="1">
            <a:spLocks noChangeArrowheads="1"/>
          </p:cNvSpPr>
          <p:nvPr/>
        </p:nvSpPr>
        <p:spPr bwMode="auto">
          <a:xfrm>
            <a:off x="381000" y="2098675"/>
            <a:ext cx="944563"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altLang="en-US" dirty="0"/>
              <a:t>Poor</a:t>
            </a:r>
          </a:p>
          <a:p>
            <a:pPr algn="l"/>
            <a:endParaRPr lang="en-US" altLang="en-US" sz="800" dirty="0"/>
          </a:p>
          <a:p>
            <a:pPr algn="l"/>
            <a:endParaRPr lang="en-US" altLang="en-US" dirty="0"/>
          </a:p>
          <a:p>
            <a:pPr algn="l"/>
            <a:endParaRPr lang="en-US" altLang="en-US" dirty="0"/>
          </a:p>
          <a:p>
            <a:pPr algn="r"/>
            <a:r>
              <a:rPr lang="en-US" altLang="en-US" dirty="0"/>
              <a:t>Good</a:t>
            </a:r>
          </a:p>
        </p:txBody>
      </p:sp>
      <p:sp>
        <p:nvSpPr>
          <p:cNvPr id="324621" name="Text Box 1037"/>
          <p:cNvSpPr txBox="1">
            <a:spLocks noChangeArrowheads="1"/>
          </p:cNvSpPr>
          <p:nvPr/>
        </p:nvSpPr>
        <p:spPr bwMode="auto">
          <a:xfrm>
            <a:off x="381000" y="4114800"/>
            <a:ext cx="2286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a:t>SOURCE POPULATION</a:t>
            </a:r>
          </a:p>
        </p:txBody>
      </p:sp>
      <p:sp>
        <p:nvSpPr>
          <p:cNvPr id="324622" name="Text Box 1038"/>
          <p:cNvSpPr txBox="1">
            <a:spLocks noChangeArrowheads="1"/>
          </p:cNvSpPr>
          <p:nvPr/>
        </p:nvSpPr>
        <p:spPr bwMode="auto">
          <a:xfrm>
            <a:off x="5080920" y="6087979"/>
            <a:ext cx="248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STUDY SAMPLE</a:t>
            </a:r>
          </a:p>
        </p:txBody>
      </p:sp>
      <p:sp>
        <p:nvSpPr>
          <p:cNvPr id="324623" name="Text Box 1039"/>
          <p:cNvSpPr txBox="1">
            <a:spLocks noChangeArrowheads="1"/>
          </p:cNvSpPr>
          <p:nvPr/>
        </p:nvSpPr>
        <p:spPr bwMode="auto">
          <a:xfrm>
            <a:off x="5014913" y="381000"/>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b="1" dirty="0">
              <a:latin typeface="Arial Unicode MS" pitchFamily="34" charset="-128"/>
            </a:endParaRPr>
          </a:p>
        </p:txBody>
      </p:sp>
      <p:sp>
        <p:nvSpPr>
          <p:cNvPr id="324626" name="Line 1042"/>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4632" name="Text Box 1048"/>
          <p:cNvSpPr txBox="1">
            <a:spLocks noChangeArrowheads="1"/>
          </p:cNvSpPr>
          <p:nvPr/>
        </p:nvSpPr>
        <p:spPr bwMode="auto">
          <a:xfrm>
            <a:off x="685800" y="228600"/>
            <a:ext cx="9144000" cy="903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0000"/>
              </a:lnSpc>
              <a:spcBef>
                <a:spcPct val="50000"/>
              </a:spcBef>
            </a:pPr>
            <a:r>
              <a:rPr lang="en-US" altLang="en-US" sz="2800" b="1" dirty="0">
                <a:latin typeface="Arial" charset="0"/>
              </a:rPr>
              <a:t>“Tanning Ability” and Melanoma:  </a:t>
            </a:r>
          </a:p>
          <a:p>
            <a:pPr>
              <a:lnSpc>
                <a:spcPct val="70000"/>
              </a:lnSpc>
              <a:spcBef>
                <a:spcPct val="50000"/>
              </a:spcBef>
            </a:pPr>
            <a:r>
              <a:rPr lang="en-US" altLang="en-US" sz="2800" b="1" dirty="0">
                <a:latin typeface="Arial" charset="0"/>
              </a:rPr>
              <a:t>Differential Misclassification of Exposure</a:t>
            </a:r>
            <a:endParaRPr lang="en-US" altLang="en-US" dirty="0"/>
          </a:p>
        </p:txBody>
      </p:sp>
      <p:sp>
        <p:nvSpPr>
          <p:cNvPr id="324633" name="Text Box 1049"/>
          <p:cNvSpPr txBox="1">
            <a:spLocks noChangeArrowheads="1"/>
          </p:cNvSpPr>
          <p:nvPr/>
        </p:nvSpPr>
        <p:spPr bwMode="auto">
          <a:xfrm>
            <a:off x="5000876" y="1196370"/>
            <a:ext cx="42291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dirty="0"/>
              <a:t>When asked after melanoma diagnosis, imperfect specificity of exposure measurement – exclusively in cases</a:t>
            </a:r>
          </a:p>
        </p:txBody>
      </p:sp>
      <p:sp>
        <p:nvSpPr>
          <p:cNvPr id="324634" name="Line 1050"/>
          <p:cNvSpPr>
            <a:spLocks noChangeShapeType="1"/>
          </p:cNvSpPr>
          <p:nvPr/>
        </p:nvSpPr>
        <p:spPr bwMode="auto">
          <a:xfrm flipH="1">
            <a:off x="5905499" y="2766030"/>
            <a:ext cx="188975" cy="150117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4637" name="Text Box 1053"/>
          <p:cNvSpPr txBox="1">
            <a:spLocks noChangeArrowheads="1"/>
          </p:cNvSpPr>
          <p:nvPr/>
        </p:nvSpPr>
        <p:spPr bwMode="auto">
          <a:xfrm>
            <a:off x="5410200" y="4441825"/>
            <a:ext cx="1219200" cy="663575"/>
          </a:xfrm>
          <a:prstGeom prst="rect">
            <a:avLst/>
          </a:prstGeom>
          <a:noFill/>
          <a:ln>
            <a:noFill/>
          </a:ln>
          <a:effectLst/>
        </p:spPr>
        <p:txBody>
          <a:bodyPr>
            <a:spAutoFit/>
          </a:bodyPr>
          <a:lstStyle/>
          <a:p>
            <a:pPr>
              <a:spcBef>
                <a:spcPct val="50000"/>
              </a:spcBef>
            </a:pPr>
            <a:endParaRPr lang="en-US" altLang="en-US" sz="1200" dirty="0"/>
          </a:p>
          <a:p>
            <a:pPr>
              <a:spcBef>
                <a:spcPct val="50000"/>
              </a:spcBef>
            </a:pPr>
            <a:endParaRPr lang="en-US" altLang="en-US" sz="1200" dirty="0"/>
          </a:p>
          <a:p>
            <a:pPr>
              <a:spcBef>
                <a:spcPct val="50000"/>
              </a:spcBef>
            </a:pPr>
            <a:endParaRPr lang="en-US" altLang="en-US" sz="500" dirty="0"/>
          </a:p>
        </p:txBody>
      </p:sp>
      <p:sp>
        <p:nvSpPr>
          <p:cNvPr id="324636" name="Text Box 1052"/>
          <p:cNvSpPr txBox="1">
            <a:spLocks noChangeArrowheads="1"/>
          </p:cNvSpPr>
          <p:nvPr/>
        </p:nvSpPr>
        <p:spPr bwMode="auto">
          <a:xfrm>
            <a:off x="7738478" y="2501024"/>
            <a:ext cx="254033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t>Bias </a:t>
            </a:r>
            <a:r>
              <a:rPr lang="en-US" altLang="en-US" b="1" u="sng" dirty="0"/>
              <a:t>away</a:t>
            </a:r>
            <a:r>
              <a:rPr lang="en-US" altLang="en-US" dirty="0"/>
              <a:t> from the null leading to spurious association</a:t>
            </a:r>
          </a:p>
        </p:txBody>
      </p:sp>
      <p:sp>
        <p:nvSpPr>
          <p:cNvPr id="324630" name="Line 1046"/>
          <p:cNvSpPr>
            <a:spLocks noChangeShapeType="1"/>
          </p:cNvSpPr>
          <p:nvPr/>
        </p:nvSpPr>
        <p:spPr bwMode="auto">
          <a:xfrm flipV="1">
            <a:off x="5905500" y="4724400"/>
            <a:ext cx="0" cy="762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4" name="Text Box 1049"/>
          <p:cNvSpPr txBox="1">
            <a:spLocks noChangeArrowheads="1"/>
          </p:cNvSpPr>
          <p:nvPr/>
        </p:nvSpPr>
        <p:spPr bwMode="auto">
          <a:xfrm>
            <a:off x="849313" y="5166360"/>
            <a:ext cx="39243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b="1" dirty="0"/>
              <a:t>Unequal</a:t>
            </a:r>
            <a:r>
              <a:rPr lang="en-US" altLang="en-US" dirty="0"/>
              <a:t> weighting of arrows = differential misclassification</a:t>
            </a:r>
          </a:p>
        </p:txBody>
      </p:sp>
      <p:sp>
        <p:nvSpPr>
          <p:cNvPr id="25" name="Text Box 1052"/>
          <p:cNvSpPr txBox="1">
            <a:spLocks noChangeArrowheads="1"/>
          </p:cNvSpPr>
          <p:nvPr/>
        </p:nvSpPr>
        <p:spPr bwMode="auto">
          <a:xfrm>
            <a:off x="7914774" y="4191000"/>
            <a:ext cx="2187742"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200" dirty="0">
                <a:solidFill>
                  <a:srgbClr val="FF0000"/>
                </a:solidFill>
                <a:latin typeface="+mn-lt"/>
              </a:rPr>
              <a:t>Here, specificity was the problem, but in other contexts it may be sensitivity or both</a:t>
            </a:r>
          </a:p>
        </p:txBody>
      </p:sp>
      <p:sp>
        <p:nvSpPr>
          <p:cNvPr id="26" name="Oval 25"/>
          <p:cNvSpPr/>
          <p:nvPr/>
        </p:nvSpPr>
        <p:spPr bwMode="auto">
          <a:xfrm>
            <a:off x="10020300" y="76200"/>
            <a:ext cx="152400" cy="1524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a:xfrm>
            <a:off x="766762" y="228600"/>
            <a:ext cx="8753475" cy="1066800"/>
          </a:xfrm>
        </p:spPr>
        <p:txBody>
          <a:bodyPr/>
          <a:lstStyle/>
          <a:p>
            <a:r>
              <a:rPr lang="en-US" altLang="en-US" sz="2800" dirty="0"/>
              <a:t>Differential Misclassification of Exposure: Direction and Magnitude of Bias </a:t>
            </a:r>
            <a:br>
              <a:rPr lang="en-US" altLang="en-US" sz="2800" dirty="0"/>
            </a:br>
            <a:r>
              <a:rPr lang="en-US" altLang="en-US" sz="2800" dirty="0"/>
              <a:t>e.g., True OR = 3.9 </a:t>
            </a:r>
            <a:endParaRPr lang="en-US" altLang="en-US" sz="1400" dirty="0"/>
          </a:p>
        </p:txBody>
      </p:sp>
      <p:graphicFrame>
        <p:nvGraphicFramePr>
          <p:cNvPr id="316466" name="Object 50"/>
          <p:cNvGraphicFramePr>
            <a:graphicFrameLocks noChangeAspect="1"/>
          </p:cNvGraphicFramePr>
          <p:nvPr>
            <p:extLst>
              <p:ext uri="{D42A27DB-BD31-4B8C-83A1-F6EECF244321}">
                <p14:modId xmlns:p14="http://schemas.microsoft.com/office/powerpoint/2010/main" val="2573157142"/>
              </p:ext>
            </p:extLst>
          </p:nvPr>
        </p:nvGraphicFramePr>
        <p:xfrm>
          <a:off x="952500" y="1803231"/>
          <a:ext cx="8382000" cy="4648200"/>
        </p:xfrm>
        <a:graphic>
          <a:graphicData uri="http://schemas.openxmlformats.org/presentationml/2006/ole">
            <mc:AlternateContent xmlns:mc="http://schemas.openxmlformats.org/markup-compatibility/2006">
              <mc:Choice xmlns:v="urn:schemas-microsoft-com:vml" Requires="v">
                <p:oleObj name="Document" r:id="rId3" imgW="8387640" imgH="5277960" progId="Word.Document.8">
                  <p:embed/>
                </p:oleObj>
              </mc:Choice>
              <mc:Fallback>
                <p:oleObj name="Document" r:id="rId3" imgW="8387640" imgH="5277960" progId="Word.Document.8">
                  <p:embed/>
                  <p:pic>
                    <p:nvPicPr>
                      <p:cNvPr id="0" name="Object 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0" y="1803231"/>
                        <a:ext cx="8382000" cy="464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Text Box 1049"/>
          <p:cNvSpPr txBox="1">
            <a:spLocks noChangeArrowheads="1"/>
          </p:cNvSpPr>
          <p:nvPr/>
        </p:nvSpPr>
        <p:spPr bwMode="auto">
          <a:xfrm>
            <a:off x="6843963" y="1219200"/>
            <a:ext cx="34290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dirty="0">
                <a:solidFill>
                  <a:srgbClr val="FF0000"/>
                </a:solidFill>
                <a:latin typeface="+mn-lt"/>
              </a:rPr>
              <a:t>Sometimes, complexity precludes ability to readily predict direction of bias — need formal equations or simulation</a:t>
            </a:r>
          </a:p>
        </p:txBody>
      </p:sp>
      <p:sp>
        <p:nvSpPr>
          <p:cNvPr id="2" name="Oval 1"/>
          <p:cNvSpPr/>
          <p:nvPr/>
        </p:nvSpPr>
        <p:spPr bwMode="auto">
          <a:xfrm>
            <a:off x="10020300" y="76200"/>
            <a:ext cx="152400" cy="1524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6" name="Text Box 1049"/>
          <p:cNvSpPr txBox="1">
            <a:spLocks noChangeArrowheads="1"/>
          </p:cNvSpPr>
          <p:nvPr/>
        </p:nvSpPr>
        <p:spPr bwMode="auto">
          <a:xfrm>
            <a:off x="8991601" y="3581400"/>
            <a:ext cx="1228724"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solidFill>
                  <a:srgbClr val="FF0000"/>
                </a:solidFill>
                <a:latin typeface="+mn-lt"/>
              </a:rPr>
              <a:t>Bias away from or toward the null</a:t>
            </a:r>
          </a:p>
        </p:txBody>
      </p:sp>
      <p:sp>
        <p:nvSpPr>
          <p:cNvPr id="7" name="Text Box 1049"/>
          <p:cNvSpPr txBox="1">
            <a:spLocks noChangeArrowheads="1"/>
          </p:cNvSpPr>
          <p:nvPr/>
        </p:nvSpPr>
        <p:spPr bwMode="auto">
          <a:xfrm>
            <a:off x="7277100" y="5791200"/>
            <a:ext cx="3429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dirty="0">
                <a:solidFill>
                  <a:srgbClr val="FF0000"/>
                </a:solidFill>
                <a:latin typeface="+mn-lt"/>
              </a:rPr>
              <a:t>Akin to tanning and melanoma example</a:t>
            </a:r>
          </a:p>
        </p:txBody>
      </p:sp>
      <p:sp>
        <p:nvSpPr>
          <p:cNvPr id="8" name="Line 1042"/>
          <p:cNvSpPr>
            <a:spLocks noChangeShapeType="1"/>
          </p:cNvSpPr>
          <p:nvPr/>
        </p:nvSpPr>
        <p:spPr bwMode="auto">
          <a:xfrm flipH="1" flipV="1">
            <a:off x="8991600" y="5676900"/>
            <a:ext cx="419100" cy="1143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 name="Text Box 1049"/>
          <p:cNvSpPr txBox="1">
            <a:spLocks noChangeArrowheads="1"/>
          </p:cNvSpPr>
          <p:nvPr/>
        </p:nvSpPr>
        <p:spPr bwMode="auto">
          <a:xfrm>
            <a:off x="2005" y="914400"/>
            <a:ext cx="3429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dirty="0">
                <a:solidFill>
                  <a:srgbClr val="FF0000"/>
                </a:solidFill>
                <a:latin typeface="+mn-lt"/>
              </a:rPr>
              <a:t>See Additional Slides for example of differential misclassification of outcome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a:xfrm>
            <a:off x="762000" y="76200"/>
            <a:ext cx="8743950" cy="533400"/>
          </a:xfrm>
        </p:spPr>
        <p:txBody>
          <a:bodyPr/>
          <a:lstStyle/>
          <a:p>
            <a:r>
              <a:rPr lang="en-US" altLang="en-US" dirty="0"/>
              <a:t>Causes of Measurement Error</a:t>
            </a:r>
          </a:p>
        </p:txBody>
      </p:sp>
      <p:sp>
        <p:nvSpPr>
          <p:cNvPr id="295939" name="Rectangle 3"/>
          <p:cNvSpPr>
            <a:spLocks noGrp="1" noChangeArrowheads="1"/>
          </p:cNvSpPr>
          <p:nvPr>
            <p:ph type="body" idx="1"/>
          </p:nvPr>
        </p:nvSpPr>
        <p:spPr>
          <a:xfrm>
            <a:off x="304800" y="609600"/>
            <a:ext cx="9677400" cy="5638800"/>
          </a:xfrm>
        </p:spPr>
        <p:txBody>
          <a:bodyPr/>
          <a:lstStyle/>
          <a:p>
            <a:r>
              <a:rPr lang="en-US" altLang="en-US" sz="2400" b="1" dirty="0"/>
              <a:t>Questionnaire problems</a:t>
            </a:r>
            <a:endParaRPr lang="en-US" altLang="en-US" sz="2400" dirty="0"/>
          </a:p>
          <a:p>
            <a:pPr lvl="1">
              <a:lnSpc>
                <a:spcPct val="80000"/>
              </a:lnSpc>
            </a:pPr>
            <a:r>
              <a:rPr lang="en-US" altLang="en-US" sz="2400" dirty="0"/>
              <a:t>inaccurate recall</a:t>
            </a:r>
          </a:p>
          <a:p>
            <a:pPr lvl="1">
              <a:lnSpc>
                <a:spcPct val="80000"/>
              </a:lnSpc>
            </a:pPr>
            <a:r>
              <a:rPr lang="en-US" altLang="en-US" sz="2400" dirty="0"/>
              <a:t>socially desirable responses</a:t>
            </a:r>
          </a:p>
          <a:p>
            <a:pPr lvl="1">
              <a:lnSpc>
                <a:spcPct val="80000"/>
              </a:lnSpc>
            </a:pPr>
            <a:r>
              <a:rPr lang="en-US" altLang="en-US" sz="2400" dirty="0"/>
              <a:t>ambiguous questions</a:t>
            </a:r>
          </a:p>
          <a:p>
            <a:pPr lvl="1">
              <a:lnSpc>
                <a:spcPct val="80000"/>
              </a:lnSpc>
            </a:pPr>
            <a:r>
              <a:rPr lang="en-US" altLang="en-US" sz="2400" dirty="0"/>
              <a:t>under or overzealous interviewers</a:t>
            </a:r>
          </a:p>
          <a:p>
            <a:pPr lvl="1">
              <a:lnSpc>
                <a:spcPct val="80000"/>
              </a:lnSpc>
            </a:pPr>
            <a:endParaRPr lang="en-US" altLang="en-US" sz="500" dirty="0"/>
          </a:p>
          <a:p>
            <a:r>
              <a:rPr lang="en-US" altLang="en-US" sz="2400" b="1" dirty="0"/>
              <a:t>Biological specimen collection</a:t>
            </a:r>
            <a:endParaRPr lang="en-US" altLang="en-US" sz="2400" dirty="0"/>
          </a:p>
          <a:p>
            <a:pPr lvl="1"/>
            <a:r>
              <a:rPr lang="en-US" altLang="en-US" sz="2400" dirty="0"/>
              <a:t>problems in specimen collection, processing or storage</a:t>
            </a:r>
          </a:p>
          <a:p>
            <a:pPr lvl="1"/>
            <a:endParaRPr lang="en-US" altLang="en-US" sz="500" dirty="0"/>
          </a:p>
          <a:p>
            <a:r>
              <a:rPr lang="en-US" altLang="en-US" sz="2400" b="1" dirty="0"/>
              <a:t>Biological specimen testing</a:t>
            </a:r>
          </a:p>
          <a:p>
            <a:pPr lvl="1">
              <a:lnSpc>
                <a:spcPct val="80000"/>
              </a:lnSpc>
            </a:pPr>
            <a:r>
              <a:rPr lang="en-US" altLang="en-US" sz="2400" dirty="0"/>
              <a:t>inherent limits of detection</a:t>
            </a:r>
          </a:p>
          <a:p>
            <a:pPr lvl="1">
              <a:lnSpc>
                <a:spcPct val="80000"/>
              </a:lnSpc>
            </a:pPr>
            <a:r>
              <a:rPr lang="en-US" altLang="en-US" sz="2400" dirty="0"/>
              <a:t>faulty instruments</a:t>
            </a:r>
            <a:r>
              <a:rPr lang="en-US" altLang="en-US" dirty="0"/>
              <a:t> </a:t>
            </a:r>
          </a:p>
          <a:p>
            <a:pPr lvl="1">
              <a:lnSpc>
                <a:spcPct val="80000"/>
              </a:lnSpc>
            </a:pPr>
            <a:endParaRPr lang="en-US" altLang="en-US" sz="500" dirty="0"/>
          </a:p>
          <a:p>
            <a:r>
              <a:rPr lang="en-US" altLang="en-US" sz="2400" b="1" dirty="0"/>
              <a:t>Data management problems in coding</a:t>
            </a:r>
          </a:p>
          <a:p>
            <a:endParaRPr lang="en-US" altLang="en-US" sz="500" dirty="0"/>
          </a:p>
          <a:p>
            <a:r>
              <a:rPr lang="en-US" altLang="en-US" sz="2400" b="1" dirty="0"/>
              <a:t>Study design or analytic problems  (See Problem Set)</a:t>
            </a:r>
            <a:endParaRPr lang="en-US" altLang="en-US" sz="2400" dirty="0"/>
          </a:p>
          <a:p>
            <a:pPr lvl="1">
              <a:lnSpc>
                <a:spcPct val="90000"/>
              </a:lnSpc>
            </a:pPr>
            <a:r>
              <a:rPr lang="en-US" altLang="en-US" sz="2400" dirty="0"/>
              <a:t>incorrect time period assessed, particularly for exposure</a:t>
            </a:r>
          </a:p>
          <a:p>
            <a:pPr lvl="1">
              <a:lnSpc>
                <a:spcPct val="90000"/>
              </a:lnSpc>
            </a:pPr>
            <a:r>
              <a:rPr lang="en-US" altLang="en-US" sz="2400" dirty="0"/>
              <a:t>lumping of outcome variables (composite variables)</a:t>
            </a:r>
          </a:p>
          <a:p>
            <a:pPr>
              <a:buFontTx/>
              <a:buNone/>
            </a:pPr>
            <a:r>
              <a:rPr lang="en-US" altLang="en-US" sz="2400" dirty="0"/>
              <a:t> </a:t>
            </a:r>
          </a:p>
          <a:p>
            <a:pPr>
              <a:buFontTx/>
              <a:buNone/>
            </a:pPr>
            <a:r>
              <a:rPr lang="en-US" altLang="en-US" sz="3600" dirty="0"/>
              <a:t> </a:t>
            </a:r>
          </a:p>
          <a:p>
            <a:pPr>
              <a:buFontTx/>
              <a:buNone/>
            </a:pPr>
            <a:r>
              <a:rPr lang="en-US" altLang="en-US" sz="3600" dirty="0"/>
              <a:t>  </a:t>
            </a:r>
          </a:p>
          <a:p>
            <a:endParaRPr lang="en-US" altLang="en-US" sz="3600" dirty="0"/>
          </a:p>
        </p:txBody>
      </p:sp>
      <p:sp>
        <p:nvSpPr>
          <p:cNvPr id="2" name="TextBox 1"/>
          <p:cNvSpPr txBox="1"/>
          <p:nvPr/>
        </p:nvSpPr>
        <p:spPr>
          <a:xfrm>
            <a:off x="6515100" y="1066800"/>
            <a:ext cx="3124200" cy="1077218"/>
          </a:xfrm>
          <a:prstGeom prst="rect">
            <a:avLst/>
          </a:prstGeom>
          <a:noFill/>
        </p:spPr>
        <p:txBody>
          <a:bodyPr wrap="square" rtlCol="0">
            <a:spAutoFit/>
          </a:bodyPr>
          <a:lstStyle/>
          <a:p>
            <a:r>
              <a:rPr lang="en-US" sz="3200" dirty="0">
                <a:solidFill>
                  <a:srgbClr val="FF0000"/>
                </a:solidFill>
                <a:latin typeface="+mn-lt"/>
              </a:rPr>
              <a:t>This is only a partial list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a:xfrm>
            <a:off x="38100" y="152400"/>
            <a:ext cx="10201275" cy="533400"/>
          </a:xfrm>
        </p:spPr>
        <p:txBody>
          <a:bodyPr/>
          <a:lstStyle/>
          <a:p>
            <a:r>
              <a:rPr lang="en-US" altLang="en-US" sz="2800" dirty="0"/>
              <a:t>When to Worry About Differential Misclassification?</a:t>
            </a:r>
          </a:p>
        </p:txBody>
      </p:sp>
      <p:sp>
        <p:nvSpPr>
          <p:cNvPr id="442371" name="Rectangle 3"/>
          <p:cNvSpPr>
            <a:spLocks noGrp="1" noChangeArrowheads="1"/>
          </p:cNvSpPr>
          <p:nvPr>
            <p:ph type="body" idx="1"/>
          </p:nvPr>
        </p:nvSpPr>
        <p:spPr>
          <a:xfrm>
            <a:off x="152400" y="762000"/>
            <a:ext cx="10020300" cy="4572000"/>
          </a:xfrm>
        </p:spPr>
        <p:txBody>
          <a:bodyPr/>
          <a:lstStyle/>
          <a:p>
            <a:r>
              <a:rPr lang="en-US" altLang="en-US" sz="2600" dirty="0"/>
              <a:t>Any time the measurement of a variable is made in context of participants and/or observers aware of values of other variables</a:t>
            </a:r>
          </a:p>
          <a:p>
            <a:pPr lvl="2"/>
            <a:endParaRPr lang="en-US" altLang="en-US" sz="500" dirty="0"/>
          </a:p>
          <a:p>
            <a:r>
              <a:rPr lang="en-US" altLang="en-US" sz="2600" dirty="0"/>
              <a:t>Cohort study</a:t>
            </a:r>
            <a:r>
              <a:rPr lang="en-US" altLang="en-US" sz="2800" dirty="0"/>
              <a:t>  </a:t>
            </a:r>
          </a:p>
          <a:p>
            <a:pPr lvl="1"/>
            <a:r>
              <a:rPr lang="en-US" altLang="en-US" sz="2400" dirty="0">
                <a:solidFill>
                  <a:srgbClr val="FF0000"/>
                </a:solidFill>
              </a:rPr>
              <a:t>outcome is typically measured after exposure is known</a:t>
            </a:r>
          </a:p>
          <a:p>
            <a:pPr lvl="1"/>
            <a:r>
              <a:rPr lang="en-US" altLang="en-US" sz="2400" dirty="0"/>
              <a:t>exposure conceivably could be measured after outcome known</a:t>
            </a:r>
          </a:p>
          <a:p>
            <a:endParaRPr lang="en-US" altLang="en-US" sz="800" dirty="0"/>
          </a:p>
          <a:p>
            <a:r>
              <a:rPr lang="en-US" altLang="en-US" sz="2600" dirty="0"/>
              <a:t>Cross-sectional study</a:t>
            </a:r>
            <a:endParaRPr lang="en-US" altLang="en-US" sz="2800" dirty="0"/>
          </a:p>
          <a:p>
            <a:pPr lvl="1"/>
            <a:r>
              <a:rPr lang="en-US" altLang="en-US" sz="2400" dirty="0"/>
              <a:t>Outcome is always present at time of study selection and often measured after awareness of exposure status </a:t>
            </a:r>
            <a:r>
              <a:rPr lang="en-US" altLang="en-US" sz="2400" dirty="0">
                <a:solidFill>
                  <a:srgbClr val="FF0000"/>
                </a:solidFill>
              </a:rPr>
              <a:t>(&amp; vice versa</a:t>
            </a:r>
            <a:r>
              <a:rPr lang="en-US" altLang="en-US" sz="2400" dirty="0"/>
              <a:t>)</a:t>
            </a:r>
          </a:p>
          <a:p>
            <a:pPr lvl="2"/>
            <a:endParaRPr lang="en-US" altLang="en-US" sz="500" dirty="0"/>
          </a:p>
          <a:p>
            <a:endParaRPr lang="en-US" altLang="en-US" sz="500" dirty="0"/>
          </a:p>
          <a:p>
            <a:r>
              <a:rPr lang="en-US" altLang="en-US" sz="2800" dirty="0"/>
              <a:t>Case-control study: </a:t>
            </a:r>
          </a:p>
          <a:p>
            <a:pPr lvl="1"/>
            <a:r>
              <a:rPr lang="en-US" altLang="en-US" sz="2400" dirty="0"/>
              <a:t>outcome always known at time of study selection and </a:t>
            </a:r>
            <a:r>
              <a:rPr lang="en-US" altLang="en-US" sz="2400" dirty="0">
                <a:solidFill>
                  <a:srgbClr val="FF0000"/>
                </a:solidFill>
              </a:rPr>
              <a:t>exposure often measured after awareness of outcome status</a:t>
            </a:r>
          </a:p>
          <a:p>
            <a:pPr lvl="1"/>
            <a:endParaRPr lang="en-US" altLang="en-US" sz="900" dirty="0"/>
          </a:p>
          <a:p>
            <a:pPr marL="342900" lvl="1" indent="-342900">
              <a:buFontTx/>
              <a:buChar char="•"/>
            </a:pPr>
            <a:r>
              <a:rPr lang="en-US" altLang="en-US" sz="2400" dirty="0"/>
              <a:t>i.e., Potential for differential misclassification is common</a:t>
            </a:r>
            <a:endParaRPr lang="en-US" altLang="en-US" dirty="0"/>
          </a:p>
          <a:p>
            <a:endParaRPr lang="en-US" altLang="en-US" dirty="0"/>
          </a:p>
        </p:txBody>
      </p:sp>
    </p:spTree>
    <p:extLst>
      <p:ext uri="{BB962C8B-B14F-4D97-AF65-F5344CB8AC3E}">
        <p14:creationId xmlns:p14="http://schemas.microsoft.com/office/powerpoint/2010/main" val="4226913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97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1143000"/>
            <a:ext cx="4972050" cy="376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1142999"/>
            <a:ext cx="4972050" cy="376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87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7300" y="2911401"/>
            <a:ext cx="5029200" cy="3794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2370" name="Rectangle 2"/>
          <p:cNvSpPr>
            <a:spLocks noGrp="1" noChangeArrowheads="1"/>
          </p:cNvSpPr>
          <p:nvPr>
            <p:ph type="title"/>
          </p:nvPr>
        </p:nvSpPr>
        <p:spPr>
          <a:xfrm>
            <a:off x="38100" y="304800"/>
            <a:ext cx="10201275" cy="533400"/>
          </a:xfrm>
        </p:spPr>
        <p:txBody>
          <a:bodyPr/>
          <a:lstStyle/>
          <a:p>
            <a:r>
              <a:rPr lang="en-US" altLang="en-US" sz="2800" dirty="0"/>
              <a:t>Basis for our Prior Advice about Measurement: </a:t>
            </a:r>
            <a:br>
              <a:rPr lang="en-US" altLang="en-US" sz="2800" dirty="0"/>
            </a:br>
            <a:r>
              <a:rPr lang="en-US" altLang="en-US" sz="2800" dirty="0"/>
              <a:t>Avoidance of Differential Misclassification</a:t>
            </a:r>
          </a:p>
        </p:txBody>
      </p:sp>
      <p:sp>
        <p:nvSpPr>
          <p:cNvPr id="442371" name="Rectangle 3"/>
          <p:cNvSpPr>
            <a:spLocks noGrp="1" noChangeArrowheads="1"/>
          </p:cNvSpPr>
          <p:nvPr>
            <p:ph type="body" idx="1"/>
          </p:nvPr>
        </p:nvSpPr>
        <p:spPr>
          <a:xfrm>
            <a:off x="5295900" y="1142999"/>
            <a:ext cx="5334000" cy="1295401"/>
          </a:xfrm>
        </p:spPr>
        <p:txBody>
          <a:bodyPr/>
          <a:lstStyle/>
          <a:p>
            <a:pPr marL="223838" indent="-223838"/>
            <a:r>
              <a:rPr lang="en-US" altLang="en-US" sz="2400" dirty="0"/>
              <a:t>Performing measurements independent of each other will be your best defense/alibi against differential misclassification</a:t>
            </a:r>
          </a:p>
        </p:txBody>
      </p:sp>
      <p:sp>
        <p:nvSpPr>
          <p:cNvPr id="2" name="Oval 1"/>
          <p:cNvSpPr/>
          <p:nvPr/>
        </p:nvSpPr>
        <p:spPr bwMode="auto">
          <a:xfrm>
            <a:off x="304800" y="3244516"/>
            <a:ext cx="4686300" cy="565484"/>
          </a:xfrm>
          <a:prstGeom prst="ellipse">
            <a:avLst/>
          </a:prstGeom>
          <a:noFill/>
          <a:ln w="539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8" name="Oval 7"/>
          <p:cNvSpPr/>
          <p:nvPr/>
        </p:nvSpPr>
        <p:spPr bwMode="auto">
          <a:xfrm>
            <a:off x="304800" y="3244515"/>
            <a:ext cx="4686300" cy="565484"/>
          </a:xfrm>
          <a:prstGeom prst="ellipse">
            <a:avLst/>
          </a:prstGeom>
          <a:noFill/>
          <a:ln w="539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9" name="Oval 8"/>
          <p:cNvSpPr/>
          <p:nvPr/>
        </p:nvSpPr>
        <p:spPr bwMode="auto">
          <a:xfrm>
            <a:off x="4991100" y="3809999"/>
            <a:ext cx="5029200" cy="1096376"/>
          </a:xfrm>
          <a:prstGeom prst="ellipse">
            <a:avLst/>
          </a:prstGeom>
          <a:noFill/>
          <a:ln w="539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10" name="Rectangle 3"/>
          <p:cNvSpPr txBox="1">
            <a:spLocks noChangeArrowheads="1"/>
          </p:cNvSpPr>
          <p:nvPr/>
        </p:nvSpPr>
        <p:spPr bwMode="auto">
          <a:xfrm>
            <a:off x="85725" y="4953000"/>
            <a:ext cx="4981575" cy="129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223838" indent="-223838"/>
            <a:r>
              <a:rPr lang="en-US" altLang="en-US" sz="2200" kern="0" dirty="0"/>
              <a:t>Operationally, performing measurement independently accomplished via timing of measurements, different processes,  and “blinding”</a:t>
            </a:r>
          </a:p>
        </p:txBody>
      </p:sp>
    </p:spTree>
    <p:extLst>
      <p:ext uri="{BB962C8B-B14F-4D97-AF65-F5344CB8AC3E}">
        <p14:creationId xmlns:p14="http://schemas.microsoft.com/office/powerpoint/2010/main" val="16424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23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371" grpId="0" build="p"/>
      <p:bldP spid="1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a:xfrm>
            <a:off x="571500" y="381000"/>
            <a:ext cx="9029700" cy="533400"/>
          </a:xfrm>
        </p:spPr>
        <p:txBody>
          <a:bodyPr/>
          <a:lstStyle/>
          <a:p>
            <a:r>
              <a:rPr lang="en-US" altLang="en-US" dirty="0"/>
              <a:t>Misclassification of Dichotomous Exposure or Outcome: Summary of Bias Manifestations</a:t>
            </a:r>
          </a:p>
        </p:txBody>
      </p:sp>
      <p:sp>
        <p:nvSpPr>
          <p:cNvPr id="397315" name="Rectangle 3"/>
          <p:cNvSpPr>
            <a:spLocks noGrp="1" noChangeArrowheads="1"/>
          </p:cNvSpPr>
          <p:nvPr>
            <p:ph type="body" idx="1"/>
          </p:nvPr>
        </p:nvSpPr>
        <p:spPr>
          <a:xfrm>
            <a:off x="771525" y="914400"/>
            <a:ext cx="8743950" cy="5562600"/>
          </a:xfrm>
        </p:spPr>
        <p:txBody>
          <a:bodyPr/>
          <a:lstStyle/>
          <a:p>
            <a:endParaRPr lang="en-US" altLang="en-US" dirty="0"/>
          </a:p>
          <a:p>
            <a:endParaRPr lang="en-US" altLang="en-US" dirty="0"/>
          </a:p>
          <a:p>
            <a:endParaRPr lang="en-US" altLang="en-US" dirty="0"/>
          </a:p>
          <a:p>
            <a:endParaRPr lang="en-US" altLang="en-US" dirty="0"/>
          </a:p>
          <a:p>
            <a:endParaRPr lang="en-US" altLang="en-US" dirty="0"/>
          </a:p>
          <a:p>
            <a:endParaRPr lang="en-US" altLang="en-US" sz="2800" b="1" dirty="0"/>
          </a:p>
        </p:txBody>
      </p:sp>
      <p:graphicFrame>
        <p:nvGraphicFramePr>
          <p:cNvPr id="397316" name="Object 4"/>
          <p:cNvGraphicFramePr>
            <a:graphicFrameLocks noChangeAspect="1"/>
          </p:cNvGraphicFramePr>
          <p:nvPr>
            <p:extLst>
              <p:ext uri="{D42A27DB-BD31-4B8C-83A1-F6EECF244321}">
                <p14:modId xmlns:p14="http://schemas.microsoft.com/office/powerpoint/2010/main" val="3402981172"/>
              </p:ext>
            </p:extLst>
          </p:nvPr>
        </p:nvGraphicFramePr>
        <p:xfrm>
          <a:off x="504825" y="2022475"/>
          <a:ext cx="9017000" cy="4683125"/>
        </p:xfrm>
        <a:graphic>
          <a:graphicData uri="http://schemas.openxmlformats.org/presentationml/2006/ole">
            <mc:AlternateContent xmlns:mc="http://schemas.openxmlformats.org/markup-compatibility/2006">
              <mc:Choice xmlns:v="urn:schemas-microsoft-com:vml" Requires="v">
                <p:oleObj name="Document" r:id="rId3" imgW="10278279" imgH="5347896" progId="Word.Document.8">
                  <p:embed/>
                </p:oleObj>
              </mc:Choice>
              <mc:Fallback>
                <p:oleObj name="Document" r:id="rId3" imgW="10278279" imgH="5347896" progId="Word.Document.8">
                  <p:embed/>
                  <p:pic>
                    <p:nvPicPr>
                      <p:cNvPr id="0" name="Object 4"/>
                      <p:cNvPicPr>
                        <a:picLocks noChangeAspect="1" noChangeArrowheads="1"/>
                      </p:cNvPicPr>
                      <p:nvPr/>
                    </p:nvPicPr>
                    <p:blipFill>
                      <a:blip r:embed="rId4"/>
                      <a:srcRect/>
                      <a:stretch>
                        <a:fillRect/>
                      </a:stretch>
                    </p:blipFill>
                    <p:spPr bwMode="auto">
                      <a:xfrm>
                        <a:off x="504825" y="2022475"/>
                        <a:ext cx="9017000" cy="4683125"/>
                      </a:xfrm>
                      <a:prstGeom prst="rect">
                        <a:avLst/>
                      </a:prstGeom>
                      <a:noFill/>
                      <a:ln>
                        <a:noFill/>
                      </a:ln>
                      <a:effectLst/>
                    </p:spPr>
                  </p:pic>
                </p:oleObj>
              </mc:Fallback>
            </mc:AlternateContent>
          </a:graphicData>
        </a:graphic>
      </p:graphicFrame>
      <p:sp>
        <p:nvSpPr>
          <p:cNvPr id="2" name="TextBox 1"/>
          <p:cNvSpPr txBox="1"/>
          <p:nvPr/>
        </p:nvSpPr>
        <p:spPr>
          <a:xfrm>
            <a:off x="190500" y="1295400"/>
            <a:ext cx="9753600" cy="523220"/>
          </a:xfrm>
          <a:prstGeom prst="rect">
            <a:avLst/>
          </a:prstGeom>
          <a:noFill/>
        </p:spPr>
        <p:txBody>
          <a:bodyPr wrap="square" rtlCol="0">
            <a:spAutoFit/>
          </a:bodyPr>
          <a:lstStyle/>
          <a:p>
            <a:r>
              <a:rPr lang="en-US" sz="2800" dirty="0">
                <a:latin typeface="+mn-lt"/>
              </a:rPr>
              <a:t>Assuming Misclassification is Independent of Other Errors: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a:xfrm>
            <a:off x="38100" y="76200"/>
            <a:ext cx="10201275" cy="533400"/>
          </a:xfrm>
        </p:spPr>
        <p:txBody>
          <a:bodyPr/>
          <a:lstStyle/>
          <a:p>
            <a:r>
              <a:rPr lang="en-US" altLang="en-US" sz="2800" dirty="0"/>
              <a:t>Independence versus Dependence of Errors</a:t>
            </a:r>
          </a:p>
        </p:txBody>
      </p:sp>
      <p:sp>
        <p:nvSpPr>
          <p:cNvPr id="442371" name="Rectangle 3"/>
          <p:cNvSpPr>
            <a:spLocks noGrp="1" noChangeArrowheads="1"/>
          </p:cNvSpPr>
          <p:nvPr>
            <p:ph type="body" idx="1"/>
          </p:nvPr>
        </p:nvSpPr>
        <p:spPr>
          <a:xfrm>
            <a:off x="128587" y="533400"/>
            <a:ext cx="10020300" cy="4572000"/>
          </a:xfrm>
        </p:spPr>
        <p:txBody>
          <a:bodyPr/>
          <a:lstStyle/>
          <a:p>
            <a:r>
              <a:rPr lang="en-US" altLang="en-US" sz="2400" dirty="0"/>
              <a:t>Prior rules on direction of bias caused by non-differential vs differential misclassification assume that errors in one variable are </a:t>
            </a:r>
            <a:r>
              <a:rPr lang="en-US" altLang="en-US" sz="2400" u="sng" dirty="0"/>
              <a:t>independent</a:t>
            </a:r>
            <a:r>
              <a:rPr lang="en-US" altLang="en-US" sz="2400" dirty="0"/>
              <a:t> of errors in all other variables</a:t>
            </a:r>
          </a:p>
          <a:p>
            <a:endParaRPr lang="en-US" altLang="en-US" sz="500" dirty="0"/>
          </a:p>
          <a:p>
            <a:pPr lvl="1"/>
            <a:r>
              <a:rPr lang="en-US" altLang="en-US" sz="2400" dirty="0"/>
              <a:t>e.g., for non-differential misclassification of exposure to predictably result in bias towards the null:</a:t>
            </a:r>
          </a:p>
          <a:p>
            <a:pPr lvl="2"/>
            <a:r>
              <a:rPr lang="en-US" altLang="en-US" dirty="0"/>
              <a:t>errors in exposure must be </a:t>
            </a:r>
            <a:r>
              <a:rPr lang="en-US" altLang="en-US" u="sng" dirty="0"/>
              <a:t>independent</a:t>
            </a:r>
            <a:r>
              <a:rPr lang="en-US" altLang="en-US" dirty="0"/>
              <a:t> of errors in outcome or any other variable in the analysis</a:t>
            </a:r>
          </a:p>
          <a:p>
            <a:pPr lvl="2"/>
            <a:endParaRPr lang="en-US" altLang="en-US" sz="500" dirty="0"/>
          </a:p>
          <a:p>
            <a:pPr>
              <a:spcBef>
                <a:spcPts val="0"/>
              </a:spcBef>
            </a:pPr>
            <a:r>
              <a:rPr lang="en-US" altLang="en-US" sz="2400" dirty="0"/>
              <a:t>Quick explanation of “independence” of errors:  </a:t>
            </a:r>
          </a:p>
          <a:p>
            <a:pPr lvl="1"/>
            <a:r>
              <a:rPr lang="en-US" altLang="en-US" sz="2000" dirty="0"/>
              <a:t>When participants in whom exposure errors are made are not more or less likely to have errors in outcome (or other variable) measurement </a:t>
            </a:r>
          </a:p>
          <a:p>
            <a:pPr lvl="1"/>
            <a:r>
              <a:rPr lang="en-US" altLang="en-US" sz="2000" dirty="0"/>
              <a:t>i.e., occurrence of errors in exposure &amp; outcome are unrelated to each other</a:t>
            </a:r>
          </a:p>
          <a:p>
            <a:pPr lvl="1"/>
            <a:r>
              <a:rPr lang="en-US" altLang="en-US" sz="2000" dirty="0"/>
              <a:t>i.e., no clustering of exposure &amp; outcome errors in given persons</a:t>
            </a:r>
          </a:p>
          <a:p>
            <a:pPr lvl="1"/>
            <a:r>
              <a:rPr lang="en-US" altLang="en-US" sz="2000" dirty="0"/>
              <a:t>i.e., probability of error occurring in 2 variables in the same person = (prob. of error in one variable)(prob. of error in second variable)</a:t>
            </a:r>
          </a:p>
          <a:p>
            <a:r>
              <a:rPr lang="en-US" altLang="en-US" sz="2400" dirty="0"/>
              <a:t>If errors are DEPENDENT (aka non-independent), then all bets are off in terms of direction of bias </a:t>
            </a:r>
          </a:p>
          <a:p>
            <a:endParaRPr lang="en-US" alt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304800"/>
            <a:ext cx="8743950" cy="533400"/>
          </a:xfrm>
        </p:spPr>
        <p:txBody>
          <a:bodyPr/>
          <a:lstStyle/>
          <a:p>
            <a:r>
              <a:rPr lang="en-US" altLang="en-US" sz="2800" dirty="0">
                <a:solidFill>
                  <a:schemeClr val="tx1"/>
                </a:solidFill>
                <a:cs typeface="Times New Roman" pitchFamily="18" charset="0"/>
              </a:rPr>
              <a:t>Bias in Clinical Research:  </a:t>
            </a:r>
            <a:br>
              <a:rPr lang="en-US" altLang="en-US" sz="2800" dirty="0">
                <a:solidFill>
                  <a:schemeClr val="tx1"/>
                </a:solidFill>
                <a:cs typeface="Times New Roman" pitchFamily="18" charset="0"/>
              </a:rPr>
            </a:br>
            <a:r>
              <a:rPr lang="en-US" altLang="en-US" sz="2800" dirty="0">
                <a:solidFill>
                  <a:schemeClr val="tx1"/>
                </a:solidFill>
                <a:cs typeface="Times New Roman" pitchFamily="18" charset="0"/>
              </a:rPr>
              <a:t>Measurement Bias</a:t>
            </a:r>
            <a:r>
              <a:rPr lang="en-US" altLang="en-US" dirty="0">
                <a:solidFill>
                  <a:schemeClr val="tx1"/>
                </a:solidFill>
                <a:cs typeface="Times New Roman" pitchFamily="18" charset="0"/>
              </a:rPr>
              <a:t> </a:t>
            </a:r>
          </a:p>
        </p:txBody>
      </p:sp>
      <p:sp>
        <p:nvSpPr>
          <p:cNvPr id="8195" name="Rectangle 3"/>
          <p:cNvSpPr>
            <a:spLocks noGrp="1" noChangeArrowheads="1"/>
          </p:cNvSpPr>
          <p:nvPr>
            <p:ph type="body" idx="1"/>
          </p:nvPr>
        </p:nvSpPr>
        <p:spPr>
          <a:xfrm>
            <a:off x="228600" y="1066800"/>
            <a:ext cx="9906000" cy="5334000"/>
          </a:xfrm>
        </p:spPr>
        <p:txBody>
          <a:bodyPr/>
          <a:lstStyle/>
          <a:p>
            <a:pPr>
              <a:lnSpc>
                <a:spcPct val="120000"/>
              </a:lnSpc>
            </a:pPr>
            <a:r>
              <a:rPr lang="en-US" altLang="en-US" sz="2400" b="1" dirty="0"/>
              <a:t>Refined description of measurement error types (nomenclature)</a:t>
            </a:r>
          </a:p>
          <a:p>
            <a:pPr>
              <a:lnSpc>
                <a:spcPct val="120000"/>
              </a:lnSpc>
            </a:pPr>
            <a:r>
              <a:rPr lang="en-US" altLang="en-US" sz="2400" b="1" dirty="0"/>
              <a:t>Bias from misclassification of dichotomous variables </a:t>
            </a:r>
          </a:p>
          <a:p>
            <a:pPr lvl="1">
              <a:lnSpc>
                <a:spcPct val="120000"/>
              </a:lnSpc>
            </a:pPr>
            <a:r>
              <a:rPr lang="en-US" altLang="en-US" sz="2000" b="1" dirty="0"/>
              <a:t>In descriptive studies</a:t>
            </a:r>
          </a:p>
          <a:p>
            <a:pPr lvl="1">
              <a:lnSpc>
                <a:spcPct val="120000"/>
              </a:lnSpc>
            </a:pPr>
            <a:r>
              <a:rPr lang="en-US" altLang="en-US" sz="2000" b="1" dirty="0"/>
              <a:t>In analytic studies	</a:t>
            </a:r>
          </a:p>
          <a:p>
            <a:pPr lvl="2">
              <a:lnSpc>
                <a:spcPct val="150000"/>
              </a:lnSpc>
            </a:pPr>
            <a:r>
              <a:rPr lang="en-US" altLang="en-US" sz="1800" b="1" dirty="0"/>
              <a:t>Misclassification of dichotomous exposure &amp; outcome variables</a:t>
            </a:r>
            <a:endParaRPr lang="en-US" altLang="en-US" sz="1800" dirty="0"/>
          </a:p>
          <a:p>
            <a:pPr lvl="3"/>
            <a:r>
              <a:rPr lang="en-US" altLang="en-US" sz="1800" dirty="0"/>
              <a:t>non-differential vs. differential misclassification (“differentiality”)</a:t>
            </a:r>
          </a:p>
          <a:p>
            <a:pPr lvl="3"/>
            <a:r>
              <a:rPr lang="en-US" altLang="en-US" sz="1800" dirty="0"/>
              <a:t>independent vs. dependent misclassification (“dependence”)</a:t>
            </a:r>
          </a:p>
          <a:p>
            <a:pPr>
              <a:lnSpc>
                <a:spcPct val="150000"/>
              </a:lnSpc>
            </a:pPr>
            <a:r>
              <a:rPr lang="en-US" altLang="en-US" sz="2400" b="1" dirty="0"/>
              <a:t>Bias from mismeasurement of interval scale variables</a:t>
            </a:r>
            <a:endParaRPr lang="en-US" altLang="en-US" sz="2400" dirty="0"/>
          </a:p>
          <a:p>
            <a:r>
              <a:rPr lang="en-US" altLang="en-US" sz="2400" b="1" dirty="0"/>
              <a:t>Advanced topics (brief mention only)</a:t>
            </a:r>
            <a:endParaRPr lang="en-US" altLang="en-US" sz="2400" dirty="0"/>
          </a:p>
          <a:p>
            <a:pPr lvl="1"/>
            <a:r>
              <a:rPr lang="en-US" altLang="en-US" sz="2000" b="1" dirty="0"/>
              <a:t>Misclassification of multi-level  categorical variables</a:t>
            </a:r>
          </a:p>
          <a:p>
            <a:pPr lvl="1"/>
            <a:r>
              <a:rPr lang="en-US" altLang="en-US" sz="2000" b="1" dirty="0"/>
              <a:t>Misclassification of confounding variables</a:t>
            </a:r>
          </a:p>
          <a:p>
            <a:pPr lvl="1"/>
            <a:r>
              <a:rPr lang="en-US" altLang="en-US" sz="2000" b="1" dirty="0"/>
              <a:t>Back-calculating to the truth (“quantitative bias analysis”)</a:t>
            </a:r>
          </a:p>
          <a:p>
            <a:pPr lvl="2">
              <a:lnSpc>
                <a:spcPct val="90000"/>
              </a:lnSpc>
            </a:pPr>
            <a:endParaRPr lang="en-US" altLang="en-US" dirty="0"/>
          </a:p>
        </p:txBody>
      </p:sp>
      <p:sp>
        <p:nvSpPr>
          <p:cNvPr id="4" name="Line 4"/>
          <p:cNvSpPr>
            <a:spLocks noChangeShapeType="1"/>
          </p:cNvSpPr>
          <p:nvPr/>
        </p:nvSpPr>
        <p:spPr bwMode="auto">
          <a:xfrm>
            <a:off x="952500" y="3962400"/>
            <a:ext cx="6477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28669238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42900" y="228600"/>
            <a:ext cx="9677400" cy="533400"/>
          </a:xfrm>
        </p:spPr>
        <p:txBody>
          <a:bodyPr/>
          <a:lstStyle/>
          <a:p>
            <a:r>
              <a:rPr lang="en-US" altLang="en-US" sz="2800" dirty="0">
                <a:solidFill>
                  <a:schemeClr val="tx1"/>
                </a:solidFill>
                <a:cs typeface="Times New Roman" pitchFamily="18" charset="0"/>
              </a:rPr>
              <a:t>Measurement Bias is the Result of Measurement Error:  </a:t>
            </a:r>
            <a:br>
              <a:rPr lang="en-US" altLang="en-US" sz="2800" dirty="0">
                <a:solidFill>
                  <a:schemeClr val="tx1"/>
                </a:solidFill>
                <a:cs typeface="Times New Roman" pitchFamily="18" charset="0"/>
              </a:rPr>
            </a:br>
            <a:r>
              <a:rPr lang="en-US" altLang="en-US" sz="2600" dirty="0">
                <a:solidFill>
                  <a:schemeClr val="tx1"/>
                </a:solidFill>
                <a:cs typeface="Times New Roman" pitchFamily="18" charset="0"/>
              </a:rPr>
              <a:t>A Refined Description/Classification of Measurement Error</a:t>
            </a:r>
          </a:p>
        </p:txBody>
      </p:sp>
      <p:sp>
        <p:nvSpPr>
          <p:cNvPr id="8195" name="Rectangle 3"/>
          <p:cNvSpPr>
            <a:spLocks noGrp="1" noChangeArrowheads="1"/>
          </p:cNvSpPr>
          <p:nvPr>
            <p:ph type="body" idx="1"/>
          </p:nvPr>
        </p:nvSpPr>
        <p:spPr>
          <a:xfrm>
            <a:off x="228600" y="990600"/>
            <a:ext cx="9906000" cy="5334000"/>
          </a:xfrm>
        </p:spPr>
        <p:txBody>
          <a:bodyPr/>
          <a:lstStyle/>
          <a:p>
            <a:r>
              <a:rPr lang="en-US" altLang="en-US" sz="2400" b="1" dirty="0"/>
              <a:t>Random measurement error (Reproducibility)</a:t>
            </a:r>
          </a:p>
          <a:p>
            <a:pPr lvl="1">
              <a:lnSpc>
                <a:spcPct val="120000"/>
              </a:lnSpc>
            </a:pPr>
            <a:r>
              <a:rPr lang="en-US" altLang="en-US" sz="2000" b="1" dirty="0"/>
              <a:t>Presence and direction of error is unpredictable, and </a:t>
            </a:r>
            <a:r>
              <a:rPr lang="en-US" altLang="en-US" sz="2000" b="1" u="sng" dirty="0"/>
              <a:t>is unrelated</a:t>
            </a:r>
            <a:r>
              <a:rPr lang="en-US" altLang="en-US" sz="2000" b="1" dirty="0"/>
              <a:t> to:</a:t>
            </a:r>
          </a:p>
          <a:p>
            <a:pPr lvl="2">
              <a:spcBef>
                <a:spcPts val="0"/>
              </a:spcBef>
            </a:pPr>
            <a:r>
              <a:rPr lang="en-US" altLang="en-US" sz="2000" b="1" dirty="0"/>
              <a:t>true value of the entity under study, </a:t>
            </a:r>
          </a:p>
          <a:p>
            <a:pPr lvl="2">
              <a:spcBef>
                <a:spcPts val="0"/>
              </a:spcBef>
            </a:pPr>
            <a:r>
              <a:rPr lang="en-US" altLang="en-US" sz="2000" b="1" dirty="0"/>
              <a:t>true values of other variables, or</a:t>
            </a:r>
          </a:p>
          <a:p>
            <a:pPr lvl="2">
              <a:spcBef>
                <a:spcPts val="0"/>
              </a:spcBef>
            </a:pPr>
            <a:r>
              <a:rPr lang="en-US" altLang="en-US" sz="2000" b="1" dirty="0"/>
              <a:t>whether other variables are measured in error</a:t>
            </a:r>
          </a:p>
          <a:p>
            <a:pPr lvl="2">
              <a:spcBef>
                <a:spcPts val="0"/>
              </a:spcBef>
            </a:pPr>
            <a:endParaRPr lang="en-US" altLang="en-US" sz="1000" b="1" dirty="0"/>
          </a:p>
          <a:p>
            <a:pPr lvl="2">
              <a:lnSpc>
                <a:spcPct val="120000"/>
              </a:lnSpc>
            </a:pPr>
            <a:endParaRPr lang="en-US" altLang="en-US" sz="500" b="1" dirty="0"/>
          </a:p>
          <a:p>
            <a:pPr>
              <a:spcBef>
                <a:spcPts val="0"/>
              </a:spcBef>
              <a:spcAft>
                <a:spcPts val="600"/>
              </a:spcAft>
            </a:pPr>
            <a:r>
              <a:rPr lang="en-US" altLang="en-US" sz="2400" b="1" dirty="0"/>
              <a:t>Systematic measurement error (Validity)</a:t>
            </a:r>
          </a:p>
          <a:p>
            <a:pPr lvl="1">
              <a:spcBef>
                <a:spcPts val="0"/>
              </a:spcBef>
            </a:pPr>
            <a:r>
              <a:rPr lang="en-US" altLang="en-US" sz="2000" b="1" dirty="0"/>
              <a:t>Presence and direction of error is predictable, </a:t>
            </a:r>
            <a:r>
              <a:rPr lang="en-US" altLang="en-US" sz="2000" b="1" u="sng" dirty="0"/>
              <a:t>often related</a:t>
            </a:r>
            <a:r>
              <a:rPr lang="en-US" altLang="en-US" sz="2000" b="1" dirty="0"/>
              <a:t> to actual true values, and may be </a:t>
            </a:r>
            <a:r>
              <a:rPr lang="en-US" altLang="en-US" sz="2000" b="1" u="sng" dirty="0"/>
              <a:t>related to two other processes</a:t>
            </a:r>
          </a:p>
          <a:p>
            <a:pPr lvl="2">
              <a:lnSpc>
                <a:spcPct val="90000"/>
              </a:lnSpc>
            </a:pPr>
            <a:endParaRPr lang="en-US" altLang="en-US" dirty="0"/>
          </a:p>
        </p:txBody>
      </p:sp>
      <p:graphicFrame>
        <p:nvGraphicFramePr>
          <p:cNvPr id="2" name="Table 1"/>
          <p:cNvGraphicFramePr>
            <a:graphicFrameLocks noGrp="1"/>
          </p:cNvGraphicFramePr>
          <p:nvPr>
            <p:extLst>
              <p:ext uri="{D42A27DB-BD31-4B8C-83A1-F6EECF244321}">
                <p14:modId xmlns:p14="http://schemas.microsoft.com/office/powerpoint/2010/main" val="840905340"/>
              </p:ext>
            </p:extLst>
          </p:nvPr>
        </p:nvGraphicFramePr>
        <p:xfrm>
          <a:off x="342900" y="4343400"/>
          <a:ext cx="9601200" cy="2313623"/>
        </p:xfrm>
        <a:graphic>
          <a:graphicData uri="http://schemas.openxmlformats.org/drawingml/2006/table">
            <a:tbl>
              <a:tblPr firstRow="1" firstCol="1" bandRow="1">
                <a:tableStyleId>{2D5ABB26-0587-4C30-8999-92F81FD0307C}</a:tableStyleId>
              </a:tblPr>
              <a:tblGrid>
                <a:gridCol w="64770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tblGrid>
              <a:tr h="350520">
                <a:tc>
                  <a:txBody>
                    <a:bodyPr/>
                    <a:lstStyle/>
                    <a:p>
                      <a:pPr marL="0" marR="0">
                        <a:lnSpc>
                          <a:spcPct val="115000"/>
                        </a:lnSpc>
                        <a:spcBef>
                          <a:spcPts val="0"/>
                        </a:spcBef>
                        <a:spcAft>
                          <a:spcPts val="0"/>
                        </a:spcAft>
                      </a:pPr>
                      <a:r>
                        <a:rPr lang="en-US" sz="2000" dirty="0">
                          <a:effectLst/>
                        </a:rPr>
                        <a:t>Is error related to:</a:t>
                      </a:r>
                      <a:endParaRPr lang="en-US" sz="20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rPr>
                        <a:t>Terminology</a:t>
                      </a:r>
                      <a:endParaRPr lang="en-US" sz="20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68680">
                <a:tc>
                  <a:txBody>
                    <a:bodyPr/>
                    <a:lstStyle/>
                    <a:p>
                      <a:pPr marL="457200" marR="0" indent="-457200" algn="l" defTabSz="914400" rtl="0" eaLnBrk="1" fontAlgn="auto" latinLnBrk="0" hangingPunct="1">
                        <a:lnSpc>
                          <a:spcPct val="115000"/>
                        </a:lnSpc>
                        <a:spcBef>
                          <a:spcPts val="0"/>
                        </a:spcBef>
                        <a:spcAft>
                          <a:spcPts val="0"/>
                        </a:spcAft>
                        <a:buClrTx/>
                        <a:buSzTx/>
                        <a:buFontTx/>
                        <a:buAutoNum type="arabicPeriod"/>
                        <a:tabLst/>
                        <a:defRPr/>
                      </a:pPr>
                      <a:r>
                        <a:rPr lang="en-US" sz="2000" dirty="0">
                          <a:effectLst/>
                        </a:rPr>
                        <a:t>True values of </a:t>
                      </a:r>
                      <a:r>
                        <a:rPr lang="en-US" sz="2000" i="1" dirty="0">
                          <a:effectLst/>
                        </a:rPr>
                        <a:t>other</a:t>
                      </a:r>
                      <a:r>
                        <a:rPr lang="en-US" sz="2000" dirty="0">
                          <a:effectLst/>
                        </a:rPr>
                        <a:t> variables in the analysis? </a:t>
                      </a:r>
                      <a:r>
                        <a:rPr lang="en-US" sz="2200" b="1" dirty="0">
                          <a:solidFill>
                            <a:srgbClr val="3333CC"/>
                          </a:solidFill>
                          <a:effectLst/>
                          <a:latin typeface="Calibri"/>
                          <a:ea typeface="Calibri"/>
                          <a:cs typeface="Times New Roman"/>
                        </a:rPr>
                        <a:t>(“differentiality”)</a:t>
                      </a:r>
                    </a:p>
                    <a:p>
                      <a:pPr marL="457200" marR="0" indent="-457200" algn="l" defTabSz="914400" rtl="0" eaLnBrk="1" fontAlgn="auto" latinLnBrk="0" hangingPunct="1">
                        <a:lnSpc>
                          <a:spcPct val="115000"/>
                        </a:lnSpc>
                        <a:spcBef>
                          <a:spcPts val="0"/>
                        </a:spcBef>
                        <a:spcAft>
                          <a:spcPts val="0"/>
                        </a:spcAft>
                        <a:buClrTx/>
                        <a:buSzTx/>
                        <a:buFontTx/>
                        <a:buAutoNum type="arabicPeriod"/>
                        <a:tabLst/>
                        <a:defRPr/>
                      </a:pPr>
                      <a:endParaRPr lang="en-US" sz="12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2000" dirty="0">
                          <a:effectLst/>
                        </a:rPr>
                        <a:t>If no:</a:t>
                      </a:r>
                      <a:r>
                        <a:rPr lang="en-US" sz="2000" baseline="0" dirty="0">
                          <a:effectLst/>
                        </a:rPr>
                        <a:t> “</a:t>
                      </a:r>
                      <a:r>
                        <a:rPr lang="en-US" sz="2000" dirty="0">
                          <a:effectLst/>
                        </a:rPr>
                        <a:t>non-differential” or     If yes: “differential”</a:t>
                      </a:r>
                      <a:endParaRPr lang="en-US" sz="20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701040">
                <a:tc>
                  <a:txBody>
                    <a:bodyPr/>
                    <a:lstStyle/>
                    <a:p>
                      <a:pPr marL="341313" marR="0" indent="-341313">
                        <a:lnSpc>
                          <a:spcPct val="115000"/>
                        </a:lnSpc>
                        <a:spcBef>
                          <a:spcPts val="0"/>
                        </a:spcBef>
                        <a:spcAft>
                          <a:spcPts val="0"/>
                        </a:spcAft>
                      </a:pPr>
                      <a:r>
                        <a:rPr lang="en-US" sz="2000" dirty="0">
                          <a:effectLst/>
                        </a:rPr>
                        <a:t>2.  Whether </a:t>
                      </a:r>
                      <a:r>
                        <a:rPr lang="en-US" sz="2000" i="1" dirty="0">
                          <a:effectLst/>
                        </a:rPr>
                        <a:t>other</a:t>
                      </a:r>
                      <a:r>
                        <a:rPr lang="en-US" sz="2000" dirty="0">
                          <a:effectLst/>
                        </a:rPr>
                        <a:t> variables in the analysis are measured in error? </a:t>
                      </a:r>
                      <a:r>
                        <a:rPr lang="en-US" sz="2000" b="1" dirty="0">
                          <a:solidFill>
                            <a:srgbClr val="FF9900"/>
                          </a:solidFill>
                          <a:effectLst/>
                        </a:rPr>
                        <a:t>(“dependence”)</a:t>
                      </a:r>
                      <a:endParaRPr lang="en-US" sz="2000" b="1" dirty="0">
                        <a:solidFill>
                          <a:srgbClr val="FF9900"/>
                        </a:solidFill>
                        <a:effectLst/>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rPr>
                        <a:t>If no: “independent” or      If yes: “non-independent”          (“dependent”)</a:t>
                      </a:r>
                      <a:endParaRPr lang="en-US" sz="2000" dirty="0">
                        <a:effectLst/>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 name="Rectangle 1"/>
          <p:cNvSpPr>
            <a:spLocks noChangeArrowheads="1"/>
          </p:cNvSpPr>
          <p:nvPr/>
        </p:nvSpPr>
        <p:spPr bwMode="auto">
          <a:xfrm>
            <a:off x="2103438" y="3255963"/>
            <a:ext cx="1028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l"/>
            <a:endParaRPr lang="en-US" altLang="en-US" dirty="0">
              <a:solidFill>
                <a:srgbClr val="000000"/>
              </a:solidFill>
            </a:endParaRPr>
          </a:p>
        </p:txBody>
      </p:sp>
    </p:spTree>
    <p:extLst>
      <p:ext uri="{BB962C8B-B14F-4D97-AF65-F5344CB8AC3E}">
        <p14:creationId xmlns:p14="http://schemas.microsoft.com/office/powerpoint/2010/main" val="26133762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25" y="228600"/>
            <a:ext cx="8743950" cy="533400"/>
          </a:xfrm>
        </p:spPr>
        <p:txBody>
          <a:bodyPr/>
          <a:lstStyle/>
          <a:p>
            <a:r>
              <a:rPr lang="en-US" dirty="0"/>
              <a:t>Components of Measurement Error </a:t>
            </a:r>
          </a:p>
        </p:txBody>
      </p:sp>
      <p:sp>
        <p:nvSpPr>
          <p:cNvPr id="4" name="TextBox 3"/>
          <p:cNvSpPr txBox="1"/>
          <p:nvPr/>
        </p:nvSpPr>
        <p:spPr>
          <a:xfrm>
            <a:off x="2400300" y="5722203"/>
            <a:ext cx="1676400" cy="830997"/>
          </a:xfrm>
          <a:prstGeom prst="rect">
            <a:avLst/>
          </a:prstGeom>
          <a:noFill/>
        </p:spPr>
        <p:txBody>
          <a:bodyPr wrap="square" rtlCol="0">
            <a:spAutoFit/>
          </a:bodyPr>
          <a:lstStyle/>
          <a:p>
            <a:r>
              <a:rPr lang="en-US" b="1" dirty="0">
                <a:latin typeface="+mn-lt"/>
              </a:rPr>
              <a:t>True value</a:t>
            </a:r>
          </a:p>
        </p:txBody>
      </p:sp>
      <p:sp>
        <p:nvSpPr>
          <p:cNvPr id="6" name="TextBox 5"/>
          <p:cNvSpPr txBox="1"/>
          <p:nvPr/>
        </p:nvSpPr>
        <p:spPr>
          <a:xfrm>
            <a:off x="2019300" y="4204002"/>
            <a:ext cx="2438400" cy="830997"/>
          </a:xfrm>
          <a:prstGeom prst="rect">
            <a:avLst/>
          </a:prstGeom>
          <a:noFill/>
        </p:spPr>
        <p:txBody>
          <a:bodyPr wrap="square" rtlCol="0">
            <a:spAutoFit/>
          </a:bodyPr>
          <a:lstStyle/>
          <a:p>
            <a:r>
              <a:rPr lang="en-US" b="1" dirty="0">
                <a:solidFill>
                  <a:srgbClr val="FF0000"/>
                </a:solidFill>
                <a:latin typeface="+mn-lt"/>
              </a:rPr>
              <a:t>Observed value</a:t>
            </a:r>
          </a:p>
        </p:txBody>
      </p:sp>
      <p:sp>
        <p:nvSpPr>
          <p:cNvPr id="7" name="TextBox 6"/>
          <p:cNvSpPr txBox="1"/>
          <p:nvPr/>
        </p:nvSpPr>
        <p:spPr>
          <a:xfrm>
            <a:off x="-38100" y="3905071"/>
            <a:ext cx="2030186" cy="1200329"/>
          </a:xfrm>
          <a:prstGeom prst="rect">
            <a:avLst/>
          </a:prstGeom>
          <a:noFill/>
        </p:spPr>
        <p:txBody>
          <a:bodyPr wrap="square" rtlCol="0">
            <a:spAutoFit/>
          </a:bodyPr>
          <a:lstStyle/>
          <a:p>
            <a:r>
              <a:rPr lang="en-US" b="1" dirty="0">
                <a:latin typeface="+mn-lt"/>
              </a:rPr>
              <a:t>Random error</a:t>
            </a:r>
          </a:p>
          <a:p>
            <a:r>
              <a:rPr lang="en-US" b="1" dirty="0">
                <a:latin typeface="+mn-lt"/>
              </a:rPr>
              <a:t>force</a:t>
            </a:r>
          </a:p>
        </p:txBody>
      </p:sp>
      <p:sp>
        <p:nvSpPr>
          <p:cNvPr id="8" name="TextBox 7"/>
          <p:cNvSpPr txBox="1"/>
          <p:nvPr/>
        </p:nvSpPr>
        <p:spPr>
          <a:xfrm>
            <a:off x="2182586" y="2438400"/>
            <a:ext cx="2030186" cy="1200329"/>
          </a:xfrm>
          <a:prstGeom prst="rect">
            <a:avLst/>
          </a:prstGeom>
          <a:noFill/>
        </p:spPr>
        <p:txBody>
          <a:bodyPr wrap="square" rtlCol="0">
            <a:spAutoFit/>
          </a:bodyPr>
          <a:lstStyle/>
          <a:p>
            <a:r>
              <a:rPr lang="en-US" b="1" dirty="0">
                <a:latin typeface="+mn-lt"/>
              </a:rPr>
              <a:t>Systematic error</a:t>
            </a:r>
          </a:p>
          <a:p>
            <a:r>
              <a:rPr lang="en-US" b="1" dirty="0">
                <a:latin typeface="+mn-lt"/>
              </a:rPr>
              <a:t>force</a:t>
            </a:r>
          </a:p>
        </p:txBody>
      </p:sp>
      <p:sp>
        <p:nvSpPr>
          <p:cNvPr id="9" name="TextBox 8"/>
          <p:cNvSpPr txBox="1"/>
          <p:nvPr/>
        </p:nvSpPr>
        <p:spPr>
          <a:xfrm>
            <a:off x="5524500" y="5683125"/>
            <a:ext cx="2819400" cy="830997"/>
          </a:xfrm>
          <a:prstGeom prst="rect">
            <a:avLst/>
          </a:prstGeom>
          <a:noFill/>
        </p:spPr>
        <p:txBody>
          <a:bodyPr wrap="square" rtlCol="0">
            <a:spAutoFit/>
          </a:bodyPr>
          <a:lstStyle/>
          <a:p>
            <a:r>
              <a:rPr lang="en-US" b="1" dirty="0">
                <a:latin typeface="+mn-lt"/>
              </a:rPr>
              <a:t>True value of other variables </a:t>
            </a:r>
          </a:p>
        </p:txBody>
      </p:sp>
      <p:sp>
        <p:nvSpPr>
          <p:cNvPr id="10" name="TextBox 9"/>
          <p:cNvSpPr txBox="1"/>
          <p:nvPr/>
        </p:nvSpPr>
        <p:spPr>
          <a:xfrm>
            <a:off x="5334000" y="4184344"/>
            <a:ext cx="2819400" cy="830997"/>
          </a:xfrm>
          <a:prstGeom prst="rect">
            <a:avLst/>
          </a:prstGeom>
          <a:noFill/>
        </p:spPr>
        <p:txBody>
          <a:bodyPr wrap="square" rtlCol="0">
            <a:spAutoFit/>
          </a:bodyPr>
          <a:lstStyle/>
          <a:p>
            <a:r>
              <a:rPr lang="en-US" b="1" dirty="0">
                <a:latin typeface="+mn-lt"/>
              </a:rPr>
              <a:t>Observed value of other variables</a:t>
            </a:r>
          </a:p>
        </p:txBody>
      </p:sp>
      <p:sp>
        <p:nvSpPr>
          <p:cNvPr id="11" name="TextBox 10"/>
          <p:cNvSpPr txBox="1"/>
          <p:nvPr/>
        </p:nvSpPr>
        <p:spPr>
          <a:xfrm>
            <a:off x="5905500" y="1480181"/>
            <a:ext cx="1676400" cy="461665"/>
          </a:xfrm>
          <a:prstGeom prst="rect">
            <a:avLst/>
          </a:prstGeom>
          <a:noFill/>
        </p:spPr>
        <p:txBody>
          <a:bodyPr wrap="square" rtlCol="0">
            <a:spAutoFit/>
          </a:bodyPr>
          <a:lstStyle/>
          <a:p>
            <a:r>
              <a:rPr lang="en-US" b="1" dirty="0">
                <a:latin typeface="+mn-lt"/>
              </a:rPr>
              <a:t> </a:t>
            </a:r>
          </a:p>
        </p:txBody>
      </p:sp>
      <p:sp>
        <p:nvSpPr>
          <p:cNvPr id="12" name="TextBox 11"/>
          <p:cNvSpPr txBox="1"/>
          <p:nvPr/>
        </p:nvSpPr>
        <p:spPr>
          <a:xfrm>
            <a:off x="8496300" y="4057471"/>
            <a:ext cx="1981200" cy="1200329"/>
          </a:xfrm>
          <a:prstGeom prst="rect">
            <a:avLst/>
          </a:prstGeom>
          <a:noFill/>
        </p:spPr>
        <p:txBody>
          <a:bodyPr wrap="square" rtlCol="0">
            <a:spAutoFit/>
          </a:bodyPr>
          <a:lstStyle/>
          <a:p>
            <a:r>
              <a:rPr lang="en-US" b="1" dirty="0">
                <a:latin typeface="+mn-lt"/>
              </a:rPr>
              <a:t>Random error</a:t>
            </a:r>
          </a:p>
          <a:p>
            <a:r>
              <a:rPr lang="en-US" b="1" dirty="0">
                <a:latin typeface="+mn-lt"/>
              </a:rPr>
              <a:t>force</a:t>
            </a:r>
          </a:p>
        </p:txBody>
      </p:sp>
      <p:sp>
        <p:nvSpPr>
          <p:cNvPr id="13" name="TextBox 12"/>
          <p:cNvSpPr txBox="1"/>
          <p:nvPr/>
        </p:nvSpPr>
        <p:spPr>
          <a:xfrm>
            <a:off x="5753100" y="2438400"/>
            <a:ext cx="2030186" cy="1200329"/>
          </a:xfrm>
          <a:prstGeom prst="rect">
            <a:avLst/>
          </a:prstGeom>
          <a:noFill/>
        </p:spPr>
        <p:txBody>
          <a:bodyPr wrap="square" rtlCol="0">
            <a:spAutoFit/>
          </a:bodyPr>
          <a:lstStyle/>
          <a:p>
            <a:r>
              <a:rPr lang="en-US" b="1" dirty="0">
                <a:latin typeface="+mn-lt"/>
              </a:rPr>
              <a:t>Systematic error</a:t>
            </a:r>
          </a:p>
          <a:p>
            <a:r>
              <a:rPr lang="en-US" b="1" dirty="0">
                <a:latin typeface="+mn-lt"/>
              </a:rPr>
              <a:t>force</a:t>
            </a:r>
          </a:p>
        </p:txBody>
      </p:sp>
      <p:sp>
        <p:nvSpPr>
          <p:cNvPr id="14" name="TextBox 13"/>
          <p:cNvSpPr txBox="1"/>
          <p:nvPr/>
        </p:nvSpPr>
        <p:spPr>
          <a:xfrm>
            <a:off x="3103790" y="1165947"/>
            <a:ext cx="4079420" cy="830997"/>
          </a:xfrm>
          <a:prstGeom prst="rect">
            <a:avLst/>
          </a:prstGeom>
          <a:noFill/>
        </p:spPr>
        <p:txBody>
          <a:bodyPr wrap="square" rtlCol="0">
            <a:spAutoFit/>
          </a:bodyPr>
          <a:lstStyle/>
          <a:p>
            <a:r>
              <a:rPr lang="en-US" b="1" dirty="0">
                <a:latin typeface="+mn-lt"/>
              </a:rPr>
              <a:t>Generic systematic error</a:t>
            </a:r>
          </a:p>
          <a:p>
            <a:r>
              <a:rPr lang="en-US" b="1" dirty="0">
                <a:latin typeface="+mn-lt"/>
              </a:rPr>
              <a:t>process</a:t>
            </a:r>
          </a:p>
        </p:txBody>
      </p:sp>
      <p:cxnSp>
        <p:nvCxnSpPr>
          <p:cNvPr id="16" name="Straight Arrow Connector 15"/>
          <p:cNvCxnSpPr/>
          <p:nvPr/>
        </p:nvCxnSpPr>
        <p:spPr bwMode="auto">
          <a:xfrm>
            <a:off x="1562100" y="4495800"/>
            <a:ext cx="838200" cy="0"/>
          </a:xfrm>
          <a:prstGeom prst="straightConnector1">
            <a:avLst/>
          </a:prstGeom>
          <a:noFill/>
          <a:ln w="381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p:cNvCxnSpPr/>
          <p:nvPr/>
        </p:nvCxnSpPr>
        <p:spPr bwMode="auto">
          <a:xfrm flipV="1">
            <a:off x="3197679" y="5105400"/>
            <a:ext cx="0" cy="577725"/>
          </a:xfrm>
          <a:prstGeom prst="straightConnector1">
            <a:avLst/>
          </a:prstGeom>
          <a:noFill/>
          <a:ln w="381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p:cNvCxnSpPr/>
          <p:nvPr/>
        </p:nvCxnSpPr>
        <p:spPr bwMode="auto">
          <a:xfrm flipV="1">
            <a:off x="6787243" y="5034999"/>
            <a:ext cx="0" cy="577725"/>
          </a:xfrm>
          <a:prstGeom prst="straightConnector1">
            <a:avLst/>
          </a:prstGeom>
          <a:noFill/>
          <a:ln w="381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23"/>
          <p:cNvCxnSpPr/>
          <p:nvPr/>
        </p:nvCxnSpPr>
        <p:spPr bwMode="auto">
          <a:xfrm flipH="1">
            <a:off x="8077200" y="4516121"/>
            <a:ext cx="876300" cy="0"/>
          </a:xfrm>
          <a:prstGeom prst="straightConnector1">
            <a:avLst/>
          </a:prstGeom>
          <a:noFill/>
          <a:ln w="381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Arrow Connector 25"/>
          <p:cNvCxnSpPr/>
          <p:nvPr/>
        </p:nvCxnSpPr>
        <p:spPr bwMode="auto">
          <a:xfrm>
            <a:off x="3162300" y="3649615"/>
            <a:ext cx="0" cy="554387"/>
          </a:xfrm>
          <a:prstGeom prst="straightConnector1">
            <a:avLst/>
          </a:prstGeom>
          <a:noFill/>
          <a:ln w="381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p:cNvCxnSpPr/>
          <p:nvPr/>
        </p:nvCxnSpPr>
        <p:spPr bwMode="auto">
          <a:xfrm>
            <a:off x="6814457" y="3560413"/>
            <a:ext cx="0" cy="554387"/>
          </a:xfrm>
          <a:prstGeom prst="straightConnector1">
            <a:avLst/>
          </a:prstGeom>
          <a:noFill/>
          <a:ln w="381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Arrow Connector 28"/>
          <p:cNvCxnSpPr/>
          <p:nvPr/>
        </p:nvCxnSpPr>
        <p:spPr bwMode="auto">
          <a:xfrm flipH="1">
            <a:off x="3695700" y="1941846"/>
            <a:ext cx="762000" cy="496554"/>
          </a:xfrm>
          <a:prstGeom prst="straightConnector1">
            <a:avLst/>
          </a:prstGeom>
          <a:noFill/>
          <a:ln w="381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Arrow Connector 30"/>
          <p:cNvCxnSpPr/>
          <p:nvPr/>
        </p:nvCxnSpPr>
        <p:spPr bwMode="auto">
          <a:xfrm>
            <a:off x="5905500" y="1941846"/>
            <a:ext cx="838200" cy="496554"/>
          </a:xfrm>
          <a:prstGeom prst="straightConnector1">
            <a:avLst/>
          </a:prstGeom>
          <a:noFill/>
          <a:ln w="381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Arrow Connector 32"/>
          <p:cNvCxnSpPr/>
          <p:nvPr/>
        </p:nvCxnSpPr>
        <p:spPr bwMode="auto">
          <a:xfrm flipH="1" flipV="1">
            <a:off x="3695700" y="3038564"/>
            <a:ext cx="2209800" cy="2683640"/>
          </a:xfrm>
          <a:prstGeom prst="straightConnector1">
            <a:avLst/>
          </a:prstGeom>
          <a:noFill/>
          <a:ln w="381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TextBox 34"/>
          <p:cNvSpPr txBox="1"/>
          <p:nvPr/>
        </p:nvSpPr>
        <p:spPr>
          <a:xfrm rot="3009460">
            <a:off x="3084016" y="4215171"/>
            <a:ext cx="3118757" cy="461665"/>
          </a:xfrm>
          <a:prstGeom prst="rect">
            <a:avLst/>
          </a:prstGeom>
          <a:noFill/>
        </p:spPr>
        <p:txBody>
          <a:bodyPr wrap="square" rtlCol="0">
            <a:spAutoFit/>
          </a:bodyPr>
          <a:lstStyle/>
          <a:p>
            <a:r>
              <a:rPr lang="en-US" b="1" dirty="0">
                <a:solidFill>
                  <a:srgbClr val="3333CC"/>
                </a:solidFill>
                <a:latin typeface="+mn-lt"/>
              </a:rPr>
              <a:t>Differentiality</a:t>
            </a:r>
          </a:p>
        </p:txBody>
      </p:sp>
      <p:sp>
        <p:nvSpPr>
          <p:cNvPr id="36" name="TextBox 35"/>
          <p:cNvSpPr txBox="1"/>
          <p:nvPr/>
        </p:nvSpPr>
        <p:spPr>
          <a:xfrm>
            <a:off x="3584122" y="2052935"/>
            <a:ext cx="3118757" cy="461665"/>
          </a:xfrm>
          <a:prstGeom prst="rect">
            <a:avLst/>
          </a:prstGeom>
          <a:noFill/>
        </p:spPr>
        <p:txBody>
          <a:bodyPr wrap="square" rtlCol="0">
            <a:spAutoFit/>
          </a:bodyPr>
          <a:lstStyle/>
          <a:p>
            <a:r>
              <a:rPr lang="en-US" b="1" dirty="0">
                <a:solidFill>
                  <a:srgbClr val="FF9900"/>
                </a:solidFill>
                <a:latin typeface="+mn-lt"/>
              </a:rPr>
              <a:t>Dependence</a:t>
            </a:r>
          </a:p>
        </p:txBody>
      </p:sp>
      <p:sp>
        <p:nvSpPr>
          <p:cNvPr id="3" name="TextBox 2"/>
          <p:cNvSpPr txBox="1"/>
          <p:nvPr/>
        </p:nvSpPr>
        <p:spPr>
          <a:xfrm>
            <a:off x="-38100" y="5581471"/>
            <a:ext cx="2438400" cy="1200329"/>
          </a:xfrm>
          <a:prstGeom prst="rect">
            <a:avLst/>
          </a:prstGeom>
          <a:noFill/>
        </p:spPr>
        <p:txBody>
          <a:bodyPr wrap="square" rtlCol="0">
            <a:spAutoFit/>
          </a:bodyPr>
          <a:lstStyle/>
          <a:p>
            <a:pPr marL="0" lvl="1"/>
            <a:r>
              <a:rPr lang="en-US" sz="1600" dirty="0">
                <a:latin typeface="+mn-lt"/>
              </a:rPr>
              <a:t>Start here by recalling: </a:t>
            </a:r>
          </a:p>
          <a:p>
            <a:pPr marL="0" lvl="1"/>
            <a:r>
              <a:rPr lang="en-US" sz="1600" dirty="0">
                <a:latin typeface="+mn-lt"/>
              </a:rPr>
              <a:t>observed value =</a:t>
            </a:r>
          </a:p>
          <a:p>
            <a:pPr marL="0" lvl="1"/>
            <a:r>
              <a:rPr lang="en-US" sz="1600" dirty="0">
                <a:latin typeface="+mn-lt"/>
              </a:rPr>
              <a:t> true value + error </a:t>
            </a:r>
          </a:p>
          <a:p>
            <a:endParaRPr lang="en-US" dirty="0"/>
          </a:p>
        </p:txBody>
      </p:sp>
    </p:spTree>
    <p:extLst>
      <p:ext uri="{BB962C8B-B14F-4D97-AF65-F5344CB8AC3E}">
        <p14:creationId xmlns:p14="http://schemas.microsoft.com/office/powerpoint/2010/main" val="167415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P spid="12" grpId="0"/>
      <p:bldP spid="13" grpId="0"/>
      <p:bldP spid="14" grpId="0"/>
      <p:bldP spid="35" grpId="0"/>
      <p:bldP spid="3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a:xfrm>
            <a:off x="85725" y="304800"/>
            <a:ext cx="10201275" cy="533400"/>
          </a:xfrm>
        </p:spPr>
        <p:txBody>
          <a:bodyPr/>
          <a:lstStyle/>
          <a:p>
            <a:r>
              <a:rPr lang="en-US" altLang="en-US" sz="2800" dirty="0"/>
              <a:t>When Might Errors in One Variable Be Related</a:t>
            </a:r>
            <a:br>
              <a:rPr lang="en-US" altLang="en-US" sz="2800" dirty="0"/>
            </a:br>
            <a:r>
              <a:rPr lang="en-US" altLang="en-US" sz="2800" dirty="0"/>
              <a:t> to Errors in Other Variables (i.e.,  errors are “dependent”)?</a:t>
            </a:r>
          </a:p>
        </p:txBody>
      </p:sp>
      <p:sp>
        <p:nvSpPr>
          <p:cNvPr id="442371" name="Rectangle 3"/>
          <p:cNvSpPr>
            <a:spLocks noGrp="1" noChangeArrowheads="1"/>
          </p:cNvSpPr>
          <p:nvPr>
            <p:ph type="body" idx="1"/>
          </p:nvPr>
        </p:nvSpPr>
        <p:spPr>
          <a:xfrm>
            <a:off x="0" y="1143000"/>
            <a:ext cx="10172700" cy="4572000"/>
          </a:xfrm>
        </p:spPr>
        <p:txBody>
          <a:bodyPr/>
          <a:lstStyle/>
          <a:p>
            <a:r>
              <a:rPr lang="en-US" altLang="en-US" sz="2400" dirty="0"/>
              <a:t>When 2 or more variables (e.g., exposure &amp; outcome; or exposure &amp; confounder) measured by same process (“same source bias”), such as:</a:t>
            </a:r>
          </a:p>
          <a:p>
            <a:pPr marL="631825" lvl="1" indent="-284163">
              <a:spcBef>
                <a:spcPts val="0"/>
              </a:spcBef>
            </a:pPr>
            <a:r>
              <a:rPr lang="en-US" altLang="en-US" sz="2200" dirty="0"/>
              <a:t>Same questionnaire</a:t>
            </a:r>
          </a:p>
          <a:p>
            <a:pPr marL="800100" lvl="2" indent="-165100">
              <a:spcBef>
                <a:spcPts val="0"/>
              </a:spcBef>
            </a:pPr>
            <a:r>
              <a:rPr lang="en-US" altLang="en-US" sz="2000" dirty="0"/>
              <a:t>e.g., some participants less literate/motivated, or have lower reporting thresholds</a:t>
            </a:r>
          </a:p>
          <a:p>
            <a:pPr marL="800100" lvl="2" indent="-165100">
              <a:spcBef>
                <a:spcPts val="0"/>
              </a:spcBef>
            </a:pPr>
            <a:r>
              <a:rPr lang="en-US" altLang="en-US" sz="2000" dirty="0"/>
              <a:t>e.g., some interviewers may be less probing or less motivated</a:t>
            </a:r>
          </a:p>
          <a:p>
            <a:pPr marL="631825" lvl="1" indent="-284163"/>
            <a:r>
              <a:rPr lang="en-US" altLang="en-US" sz="2200" dirty="0"/>
              <a:t>Being derived from the same biological specimen </a:t>
            </a:r>
          </a:p>
          <a:p>
            <a:pPr marL="800100" lvl="2" indent="-165100"/>
            <a:r>
              <a:rPr lang="en-US" altLang="en-US" sz="2000" dirty="0"/>
              <a:t>e.g., some specimens lose viability causing either false-negative (analytes no longer detectable) or false-positive results (formation of cross-reactive entities) </a:t>
            </a:r>
          </a:p>
          <a:p>
            <a:pPr lvl="2"/>
            <a:endParaRPr lang="en-US" altLang="en-US" sz="800" dirty="0"/>
          </a:p>
          <a:p>
            <a:r>
              <a:rPr lang="en-US" altLang="en-US" sz="2400" dirty="0"/>
              <a:t>Especially prominent between exposure &amp; confounder (which are often measured concurrently) and in cross-sectional studies when exposure and outcome are measured at same time</a:t>
            </a:r>
          </a:p>
          <a:p>
            <a:endParaRPr lang="en-US" altLang="en-US" sz="800" dirty="0"/>
          </a:p>
          <a:p>
            <a:r>
              <a:rPr lang="en-US" altLang="en-US" sz="2400" dirty="0"/>
              <a:t>If occurrence of errors in one variable are:</a:t>
            </a:r>
          </a:p>
          <a:p>
            <a:pPr marL="631825" lvl="1" indent="-284163"/>
            <a:r>
              <a:rPr lang="en-US" altLang="en-US" sz="2000" dirty="0"/>
              <a:t>related to errors in other variables, errors said to be </a:t>
            </a:r>
            <a:r>
              <a:rPr lang="en-US" altLang="en-US" sz="2000" u="sng" dirty="0"/>
              <a:t>non-independent</a:t>
            </a:r>
            <a:r>
              <a:rPr lang="en-US" altLang="en-US" sz="2000" dirty="0"/>
              <a:t> (</a:t>
            </a:r>
            <a:r>
              <a:rPr lang="en-US" altLang="en-US" sz="2000" u="sng" dirty="0"/>
              <a:t>dependent</a:t>
            </a:r>
            <a:r>
              <a:rPr lang="en-US" altLang="en-US" sz="2000" dirty="0"/>
              <a:t>)</a:t>
            </a:r>
          </a:p>
          <a:p>
            <a:pPr marL="631825" lvl="1" indent="-284163"/>
            <a:r>
              <a:rPr lang="en-US" altLang="en-US" sz="2000" dirty="0"/>
              <a:t>unrelated to errors in other variables, the errors are said to be </a:t>
            </a:r>
            <a:r>
              <a:rPr lang="en-US" altLang="en-US" sz="2000" u="sng" dirty="0"/>
              <a:t>independent</a:t>
            </a:r>
            <a:endParaRPr lang="en-US" altLang="en-US" sz="2000" dirty="0"/>
          </a:p>
          <a:p>
            <a:pPr lvl="1"/>
            <a:endParaRPr lang="en-US" altLang="en-US" sz="2000" dirty="0"/>
          </a:p>
          <a:p>
            <a:endParaRPr lang="en-US" altLang="en-US" sz="500" dirty="0"/>
          </a:p>
          <a:p>
            <a:pPr lvl="1"/>
            <a:endParaRPr lang="en-US" altLang="en-US" sz="1800" dirty="0"/>
          </a:p>
        </p:txBody>
      </p:sp>
    </p:spTree>
    <p:extLst>
      <p:ext uri="{BB962C8B-B14F-4D97-AF65-F5344CB8AC3E}">
        <p14:creationId xmlns:p14="http://schemas.microsoft.com/office/powerpoint/2010/main" val="39609050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a:xfrm>
            <a:off x="-419100" y="152400"/>
            <a:ext cx="10887075" cy="533400"/>
          </a:xfrm>
        </p:spPr>
        <p:txBody>
          <a:bodyPr/>
          <a:lstStyle/>
          <a:p>
            <a:r>
              <a:rPr lang="en-US" altLang="en-US" sz="2400" dirty="0"/>
              <a:t>Pesticide Exposure &amp; Physical Symptoms in Siskiyou County, CA</a:t>
            </a:r>
          </a:p>
        </p:txBody>
      </p:sp>
      <p:sp>
        <p:nvSpPr>
          <p:cNvPr id="442371" name="Rectangle 3"/>
          <p:cNvSpPr>
            <a:spLocks noGrp="1" noChangeArrowheads="1"/>
          </p:cNvSpPr>
          <p:nvPr>
            <p:ph type="body" idx="1"/>
          </p:nvPr>
        </p:nvSpPr>
        <p:spPr>
          <a:xfrm>
            <a:off x="15688" y="762000"/>
            <a:ext cx="10287000" cy="4572000"/>
          </a:xfrm>
        </p:spPr>
        <p:txBody>
          <a:bodyPr/>
          <a:lstStyle/>
          <a:p>
            <a:pPr marL="228600" indent="-228600"/>
            <a:r>
              <a:rPr lang="en-US" altLang="en-US" sz="2400" dirty="0"/>
              <a:t>Question:</a:t>
            </a:r>
            <a:r>
              <a:rPr lang="en-US" altLang="en-US" sz="1200" dirty="0"/>
              <a:t> </a:t>
            </a:r>
            <a:r>
              <a:rPr lang="en-US" altLang="en-US" sz="2400" dirty="0"/>
              <a:t>Does exposure</a:t>
            </a:r>
            <a:r>
              <a:rPr lang="en-US" altLang="en-US" sz="1600" dirty="0"/>
              <a:t> </a:t>
            </a:r>
            <a:r>
              <a:rPr lang="en-US" altLang="en-US" sz="2400" dirty="0"/>
              <a:t>to </a:t>
            </a:r>
            <a:r>
              <a:rPr lang="en-US" sz="2400" dirty="0"/>
              <a:t>Ethoprop </a:t>
            </a:r>
            <a:r>
              <a:rPr lang="en-US" sz="1800" dirty="0"/>
              <a:t>(pesticide)</a:t>
            </a:r>
            <a:r>
              <a:rPr lang="en-US" altLang="en-US" sz="1800" dirty="0"/>
              <a:t> </a:t>
            </a:r>
            <a:r>
              <a:rPr lang="en-US" altLang="en-US" sz="2400" dirty="0"/>
              <a:t>cause specific </a:t>
            </a:r>
            <a:r>
              <a:rPr lang="en-US" altLang="en-US" sz="800" dirty="0"/>
              <a:t> </a:t>
            </a:r>
            <a:r>
              <a:rPr lang="en-US" altLang="en-US" sz="2400" dirty="0"/>
              <a:t>symptoms?</a:t>
            </a:r>
          </a:p>
          <a:p>
            <a:pPr marL="228600" indent="-228600"/>
            <a:endParaRPr lang="en-US" altLang="en-US" sz="400" dirty="0"/>
          </a:p>
          <a:p>
            <a:pPr marL="228600" indent="-228600"/>
            <a:r>
              <a:rPr lang="en-US" altLang="en-US" sz="2400" dirty="0"/>
              <a:t>Exposure measurement:  Self-reported intensity of pesticide odor</a:t>
            </a:r>
          </a:p>
          <a:p>
            <a:pPr marL="228600" indent="-228600"/>
            <a:endParaRPr lang="en-US" altLang="en-US" sz="200" dirty="0"/>
          </a:p>
          <a:p>
            <a:pPr marL="228600" indent="-228600"/>
            <a:r>
              <a:rPr lang="en-US" altLang="en-US" sz="2400" dirty="0"/>
              <a:t>Outcome measurement:  Self-reported physical health symptoms</a:t>
            </a:r>
          </a:p>
          <a:p>
            <a:pPr marL="228600" indent="-228600"/>
            <a:endParaRPr lang="en-US" altLang="en-US" sz="300" dirty="0"/>
          </a:p>
          <a:p>
            <a:pPr marL="228600" indent="-228600"/>
            <a:r>
              <a:rPr lang="en-US" altLang="en-US" sz="2400" dirty="0"/>
              <a:t>Measurement process:  Self-administered questionnaire</a:t>
            </a:r>
          </a:p>
          <a:p>
            <a:pPr marL="228600" indent="-228600"/>
            <a:endParaRPr lang="en-US" altLang="en-US" sz="300" dirty="0"/>
          </a:p>
          <a:p>
            <a:pPr marL="228600" indent="-228600"/>
            <a:r>
              <a:rPr lang="en-US" altLang="en-US" sz="2400" dirty="0"/>
              <a:t>Findings:  Intensity of pesticide odor positively associated with several different physical health symptoms </a:t>
            </a:r>
          </a:p>
          <a:p>
            <a:pPr marL="228600" indent="-228600"/>
            <a:endParaRPr lang="en-US" altLang="en-US" sz="300" dirty="0"/>
          </a:p>
          <a:p>
            <a:pPr marL="228600" indent="-228600"/>
            <a:r>
              <a:rPr lang="en-US" altLang="en-US" sz="2400" dirty="0"/>
              <a:t>However, a more objective measure of pesticide (geographic proximity of residence to pesticide-treated fields) showed no association</a:t>
            </a:r>
          </a:p>
          <a:p>
            <a:pPr marL="228600" indent="-228600"/>
            <a:endParaRPr lang="en-US" altLang="en-US" sz="600" dirty="0"/>
          </a:p>
          <a:p>
            <a:pPr marL="228600" indent="-228600"/>
            <a:r>
              <a:rPr lang="en-US" altLang="en-US" sz="2300" dirty="0"/>
              <a:t>Mechanism of error dependence:</a:t>
            </a:r>
          </a:p>
          <a:p>
            <a:pPr lvl="1"/>
            <a:r>
              <a:rPr lang="en-US" altLang="en-US" sz="1900" dirty="0"/>
              <a:t>People differ in threshold in perception and hence reporting of various subjective sensations, including, e.g., odor &amp; various physical health symptoms</a:t>
            </a:r>
          </a:p>
          <a:p>
            <a:pPr lvl="1"/>
            <a:r>
              <a:rPr lang="en-US" altLang="en-US" sz="1900" dirty="0"/>
              <a:t>Same persons with low (or high) threshold to report odor have low (or high) threshold to report symptoms</a:t>
            </a:r>
          </a:p>
          <a:p>
            <a:endParaRPr lang="en-US" altLang="en-US" sz="600" dirty="0"/>
          </a:p>
          <a:p>
            <a:pPr marL="228600" indent="-228600"/>
            <a:r>
              <a:rPr lang="en-US" altLang="en-US" sz="2400" dirty="0"/>
              <a:t>Termed: “Dependent misclassification of exposure &amp; outcome”</a:t>
            </a:r>
          </a:p>
          <a:p>
            <a:endParaRPr lang="en-US" altLang="en-US" sz="800" dirty="0"/>
          </a:p>
          <a:p>
            <a:endParaRPr lang="en-US" altLang="en-US" sz="1800" dirty="0"/>
          </a:p>
        </p:txBody>
      </p:sp>
    </p:spTree>
    <p:extLst>
      <p:ext uri="{BB962C8B-B14F-4D97-AF65-F5344CB8AC3E}">
        <p14:creationId xmlns:p14="http://schemas.microsoft.com/office/powerpoint/2010/main" val="40521787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00" name="Line 4"/>
          <p:cNvSpPr>
            <a:spLocks noChangeShapeType="1"/>
          </p:cNvSpPr>
          <p:nvPr/>
        </p:nvSpPr>
        <p:spPr bwMode="auto">
          <a:xfrm>
            <a:off x="2914650" y="1981200"/>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01" name="Line 5"/>
          <p:cNvSpPr>
            <a:spLocks noChangeShapeType="1"/>
          </p:cNvSpPr>
          <p:nvPr/>
        </p:nvSpPr>
        <p:spPr bwMode="auto">
          <a:xfrm>
            <a:off x="1371600" y="2895600"/>
            <a:ext cx="308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04" name="Text Box 8"/>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dirty="0"/>
          </a:p>
        </p:txBody>
      </p:sp>
      <p:sp>
        <p:nvSpPr>
          <p:cNvPr id="311305" name="Text Box 9"/>
          <p:cNvSpPr txBox="1">
            <a:spLocks noChangeArrowheads="1"/>
          </p:cNvSpPr>
          <p:nvPr/>
        </p:nvSpPr>
        <p:spPr bwMode="auto">
          <a:xfrm>
            <a:off x="1752312" y="1233993"/>
            <a:ext cx="23246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a:t>Symptom perception</a:t>
            </a:r>
          </a:p>
        </p:txBody>
      </p:sp>
      <p:sp>
        <p:nvSpPr>
          <p:cNvPr id="311306" name="Text Box 10"/>
          <p:cNvSpPr txBox="1">
            <a:spLocks noChangeArrowheads="1"/>
          </p:cNvSpPr>
          <p:nvPr/>
        </p:nvSpPr>
        <p:spPr bwMode="auto">
          <a:xfrm>
            <a:off x="-1" y="2667000"/>
            <a:ext cx="132556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000" dirty="0"/>
              <a:t>Odor perception</a:t>
            </a:r>
          </a:p>
        </p:txBody>
      </p:sp>
      <p:sp>
        <p:nvSpPr>
          <p:cNvPr id="311307" name="Text Box 11"/>
          <p:cNvSpPr txBox="1">
            <a:spLocks noChangeArrowheads="1"/>
          </p:cNvSpPr>
          <p:nvPr/>
        </p:nvSpPr>
        <p:spPr bwMode="auto">
          <a:xfrm>
            <a:off x="1954213" y="1565275"/>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              -</a:t>
            </a:r>
          </a:p>
        </p:txBody>
      </p:sp>
      <p:sp>
        <p:nvSpPr>
          <p:cNvPr id="311308" name="Text Box 12"/>
          <p:cNvSpPr txBox="1">
            <a:spLocks noChangeArrowheads="1"/>
          </p:cNvSpPr>
          <p:nvPr/>
        </p:nvSpPr>
        <p:spPr bwMode="auto">
          <a:xfrm>
            <a:off x="925513" y="2098675"/>
            <a:ext cx="4000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a:t>+</a:t>
            </a:r>
          </a:p>
          <a:p>
            <a:pPr algn="l"/>
            <a:endParaRPr lang="en-US" altLang="en-US" dirty="0"/>
          </a:p>
          <a:p>
            <a:pPr algn="l"/>
            <a:endParaRPr lang="en-US" altLang="en-US" dirty="0"/>
          </a:p>
          <a:p>
            <a:pPr algn="l"/>
            <a:r>
              <a:rPr lang="en-US" altLang="en-US" dirty="0"/>
              <a:t>-</a:t>
            </a:r>
          </a:p>
        </p:txBody>
      </p:sp>
      <p:sp>
        <p:nvSpPr>
          <p:cNvPr id="311310" name="Text Box 14"/>
          <p:cNvSpPr txBox="1">
            <a:spLocks noChangeArrowheads="1"/>
          </p:cNvSpPr>
          <p:nvPr/>
        </p:nvSpPr>
        <p:spPr bwMode="auto">
          <a:xfrm>
            <a:off x="381000" y="4114800"/>
            <a:ext cx="2286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a:t>SOURCE POPULATION</a:t>
            </a:r>
          </a:p>
        </p:txBody>
      </p:sp>
      <p:sp>
        <p:nvSpPr>
          <p:cNvPr id="311311" name="Text Box 15"/>
          <p:cNvSpPr txBox="1">
            <a:spLocks noChangeArrowheads="1"/>
          </p:cNvSpPr>
          <p:nvPr/>
        </p:nvSpPr>
        <p:spPr bwMode="auto">
          <a:xfrm>
            <a:off x="956686" y="6154605"/>
            <a:ext cx="248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STUDY SAMPLE</a:t>
            </a:r>
          </a:p>
        </p:txBody>
      </p:sp>
      <p:sp>
        <p:nvSpPr>
          <p:cNvPr id="311312" name="Text Box 16"/>
          <p:cNvSpPr txBox="1">
            <a:spLocks noChangeArrowheads="1"/>
          </p:cNvSpPr>
          <p:nvPr/>
        </p:nvSpPr>
        <p:spPr bwMode="auto">
          <a:xfrm>
            <a:off x="52201" y="111576"/>
            <a:ext cx="1020514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b="1" dirty="0">
                <a:latin typeface="Arial" charset="0"/>
              </a:rPr>
              <a:t>Dependent Misclassification of Exposure and Outcome via Mechanism of Reporting Thresholds</a:t>
            </a:r>
          </a:p>
        </p:txBody>
      </p:sp>
      <p:sp>
        <p:nvSpPr>
          <p:cNvPr id="311316" name="Line 20"/>
          <p:cNvSpPr>
            <a:spLocks noChangeShapeType="1"/>
          </p:cNvSpPr>
          <p:nvPr/>
        </p:nvSpPr>
        <p:spPr bwMode="auto">
          <a:xfrm>
            <a:off x="3681702" y="4022504"/>
            <a:ext cx="204498" cy="31865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2" name="Group 1"/>
          <p:cNvGrpSpPr/>
          <p:nvPr/>
        </p:nvGrpSpPr>
        <p:grpSpPr>
          <a:xfrm>
            <a:off x="3665249" y="4458438"/>
            <a:ext cx="2486025" cy="1524000"/>
            <a:chOff x="5400675" y="4419600"/>
            <a:chExt cx="2486025" cy="1524000"/>
          </a:xfrm>
        </p:grpSpPr>
        <p:sp>
          <p:nvSpPr>
            <p:cNvPr id="311299"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02" name="Line 6"/>
            <p:cNvSpPr>
              <a:spLocks noChangeShapeType="1"/>
            </p:cNvSpPr>
            <p:nvPr/>
          </p:nvSpPr>
          <p:spPr bwMode="auto">
            <a:xfrm>
              <a:off x="6600825" y="44196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03" name="Line 7"/>
            <p:cNvSpPr>
              <a:spLocks noChangeShapeType="1"/>
            </p:cNvSpPr>
            <p:nvPr/>
          </p:nvSpPr>
          <p:spPr bwMode="auto">
            <a:xfrm>
              <a:off x="5400675" y="5181600"/>
              <a:ext cx="2486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09" name="Line 13"/>
            <p:cNvSpPr>
              <a:spLocks noChangeShapeType="1"/>
            </p:cNvSpPr>
            <p:nvPr/>
          </p:nvSpPr>
          <p:spPr bwMode="auto">
            <a:xfrm flipH="1">
              <a:off x="6329362" y="4724400"/>
              <a:ext cx="928687" cy="2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13" name="Line 17"/>
            <p:cNvSpPr>
              <a:spLocks noChangeShapeType="1"/>
            </p:cNvSpPr>
            <p:nvPr/>
          </p:nvSpPr>
          <p:spPr bwMode="auto">
            <a:xfrm flipV="1">
              <a:off x="5905500" y="48006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23" name="Line 27"/>
            <p:cNvSpPr>
              <a:spLocks noChangeShapeType="1"/>
            </p:cNvSpPr>
            <p:nvPr/>
          </p:nvSpPr>
          <p:spPr bwMode="auto">
            <a:xfrm flipH="1" flipV="1">
              <a:off x="6029324" y="4724400"/>
              <a:ext cx="116205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28" name="Text Box 15"/>
          <p:cNvSpPr txBox="1">
            <a:spLocks noChangeArrowheads="1"/>
          </p:cNvSpPr>
          <p:nvPr/>
        </p:nvSpPr>
        <p:spPr bwMode="auto">
          <a:xfrm>
            <a:off x="4471162" y="5947939"/>
            <a:ext cx="32691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Low threshold to report</a:t>
            </a:r>
          </a:p>
          <a:p>
            <a:pPr algn="l"/>
            <a:r>
              <a:rPr lang="en-US" altLang="en-US" dirty="0"/>
              <a:t>(tendency to over-report)</a:t>
            </a:r>
          </a:p>
        </p:txBody>
      </p:sp>
      <p:grpSp>
        <p:nvGrpSpPr>
          <p:cNvPr id="30" name="Group 29"/>
          <p:cNvGrpSpPr/>
          <p:nvPr/>
        </p:nvGrpSpPr>
        <p:grpSpPr>
          <a:xfrm>
            <a:off x="5859571" y="2331888"/>
            <a:ext cx="2486025" cy="1524000"/>
            <a:chOff x="5400675" y="4419600"/>
            <a:chExt cx="2486025" cy="1524000"/>
          </a:xfrm>
        </p:grpSpPr>
        <p:sp>
          <p:nvSpPr>
            <p:cNvPr id="31"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 name="Line 6"/>
            <p:cNvSpPr>
              <a:spLocks noChangeShapeType="1"/>
            </p:cNvSpPr>
            <p:nvPr/>
          </p:nvSpPr>
          <p:spPr bwMode="auto">
            <a:xfrm>
              <a:off x="6600825" y="44196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 name="Line 7"/>
            <p:cNvSpPr>
              <a:spLocks noChangeShapeType="1"/>
            </p:cNvSpPr>
            <p:nvPr/>
          </p:nvSpPr>
          <p:spPr bwMode="auto">
            <a:xfrm>
              <a:off x="5400675" y="5181600"/>
              <a:ext cx="2486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4" name="Line 13"/>
            <p:cNvSpPr>
              <a:spLocks noChangeShapeType="1"/>
            </p:cNvSpPr>
            <p:nvPr/>
          </p:nvSpPr>
          <p:spPr bwMode="auto">
            <a:xfrm>
              <a:off x="7316536" y="4724019"/>
              <a:ext cx="0" cy="69758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5" name="Line 17"/>
            <p:cNvSpPr>
              <a:spLocks noChangeShapeType="1"/>
            </p:cNvSpPr>
            <p:nvPr/>
          </p:nvSpPr>
          <p:spPr bwMode="auto">
            <a:xfrm>
              <a:off x="5849687" y="5555494"/>
              <a:ext cx="1466849" cy="1289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 name="Line 27"/>
            <p:cNvSpPr>
              <a:spLocks noChangeShapeType="1"/>
            </p:cNvSpPr>
            <p:nvPr/>
          </p:nvSpPr>
          <p:spPr bwMode="auto">
            <a:xfrm>
              <a:off x="5867401" y="4786937"/>
              <a:ext cx="1331804" cy="67566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37" name="Text Box 15"/>
          <p:cNvSpPr txBox="1">
            <a:spLocks noChangeArrowheads="1"/>
          </p:cNvSpPr>
          <p:nvPr/>
        </p:nvSpPr>
        <p:spPr bwMode="auto">
          <a:xfrm>
            <a:off x="6684745" y="3948784"/>
            <a:ext cx="360225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dirty="0"/>
              <a:t>High threshold to report</a:t>
            </a:r>
          </a:p>
          <a:p>
            <a:pPr algn="l"/>
            <a:r>
              <a:rPr lang="en-US" altLang="en-US" dirty="0"/>
              <a:t>(tendency to under-report)</a:t>
            </a:r>
          </a:p>
        </p:txBody>
      </p:sp>
      <p:sp>
        <p:nvSpPr>
          <p:cNvPr id="38" name="Line 20"/>
          <p:cNvSpPr>
            <a:spLocks noChangeShapeType="1"/>
          </p:cNvSpPr>
          <p:nvPr/>
        </p:nvSpPr>
        <p:spPr bwMode="auto">
          <a:xfrm>
            <a:off x="4671570" y="3261441"/>
            <a:ext cx="986280" cy="29469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9" name="Text Box 15"/>
          <p:cNvSpPr txBox="1">
            <a:spLocks noChangeArrowheads="1"/>
          </p:cNvSpPr>
          <p:nvPr/>
        </p:nvSpPr>
        <p:spPr bwMode="auto">
          <a:xfrm>
            <a:off x="5486400" y="1737442"/>
            <a:ext cx="248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STUDY SAMPLE</a:t>
            </a:r>
          </a:p>
        </p:txBody>
      </p:sp>
      <p:sp>
        <p:nvSpPr>
          <p:cNvPr id="40" name="Text Box 15"/>
          <p:cNvSpPr txBox="1">
            <a:spLocks noChangeArrowheads="1"/>
          </p:cNvSpPr>
          <p:nvPr/>
        </p:nvSpPr>
        <p:spPr bwMode="auto">
          <a:xfrm>
            <a:off x="7511556" y="4945797"/>
            <a:ext cx="252383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dirty="0">
                <a:solidFill>
                  <a:srgbClr val="FF0000"/>
                </a:solidFill>
              </a:rPr>
              <a:t>Bias: Overestimate effect of exposure (positive association)</a:t>
            </a:r>
          </a:p>
        </p:txBody>
      </p:sp>
    </p:spTree>
    <p:extLst>
      <p:ext uri="{BB962C8B-B14F-4D97-AF65-F5344CB8AC3E}">
        <p14:creationId xmlns:p14="http://schemas.microsoft.com/office/powerpoint/2010/main" val="2927459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304800"/>
            <a:ext cx="8743950" cy="533400"/>
          </a:xfrm>
        </p:spPr>
        <p:txBody>
          <a:bodyPr/>
          <a:lstStyle/>
          <a:p>
            <a:r>
              <a:rPr lang="en-US" altLang="en-US" sz="2800" dirty="0">
                <a:solidFill>
                  <a:schemeClr val="tx1"/>
                </a:solidFill>
                <a:cs typeface="Times New Roman" pitchFamily="18" charset="0"/>
              </a:rPr>
              <a:t>Bias in Clinical/Epidemiologic Research:  </a:t>
            </a:r>
            <a:br>
              <a:rPr lang="en-US" altLang="en-US" sz="2800" dirty="0">
                <a:solidFill>
                  <a:schemeClr val="tx1"/>
                </a:solidFill>
                <a:cs typeface="Times New Roman" pitchFamily="18" charset="0"/>
              </a:rPr>
            </a:br>
            <a:r>
              <a:rPr lang="en-US" altLang="en-US" sz="2800" dirty="0">
                <a:solidFill>
                  <a:schemeClr val="tx1"/>
                </a:solidFill>
                <a:cs typeface="Times New Roman" pitchFamily="18" charset="0"/>
              </a:rPr>
              <a:t>Measurement Bias</a:t>
            </a:r>
            <a:r>
              <a:rPr lang="en-US" altLang="en-US" dirty="0">
                <a:solidFill>
                  <a:schemeClr val="tx1"/>
                </a:solidFill>
                <a:cs typeface="Times New Roman" pitchFamily="18" charset="0"/>
              </a:rPr>
              <a:t> </a:t>
            </a:r>
          </a:p>
        </p:txBody>
      </p:sp>
      <p:sp>
        <p:nvSpPr>
          <p:cNvPr id="8195" name="Rectangle 3"/>
          <p:cNvSpPr>
            <a:spLocks noGrp="1" noChangeArrowheads="1"/>
          </p:cNvSpPr>
          <p:nvPr>
            <p:ph type="body" idx="1"/>
          </p:nvPr>
        </p:nvSpPr>
        <p:spPr>
          <a:xfrm>
            <a:off x="228600" y="1066800"/>
            <a:ext cx="9906000" cy="5334000"/>
          </a:xfrm>
        </p:spPr>
        <p:txBody>
          <a:bodyPr/>
          <a:lstStyle/>
          <a:p>
            <a:pPr>
              <a:lnSpc>
                <a:spcPct val="120000"/>
              </a:lnSpc>
            </a:pPr>
            <a:r>
              <a:rPr lang="en-US" altLang="en-US" sz="2400" b="1" dirty="0"/>
              <a:t>Refined description of measurement error types (nomenclature)</a:t>
            </a:r>
          </a:p>
          <a:p>
            <a:pPr>
              <a:lnSpc>
                <a:spcPct val="120000"/>
              </a:lnSpc>
            </a:pPr>
            <a:r>
              <a:rPr lang="en-US" altLang="en-US" sz="2400" b="1" dirty="0"/>
              <a:t>Bias from misclassification of dichotomous variables </a:t>
            </a:r>
          </a:p>
          <a:p>
            <a:pPr lvl="1">
              <a:lnSpc>
                <a:spcPct val="120000"/>
              </a:lnSpc>
            </a:pPr>
            <a:r>
              <a:rPr lang="en-US" altLang="en-US" sz="2000" b="1" dirty="0"/>
              <a:t>In descriptive studies</a:t>
            </a:r>
          </a:p>
          <a:p>
            <a:pPr lvl="1">
              <a:lnSpc>
                <a:spcPct val="120000"/>
              </a:lnSpc>
            </a:pPr>
            <a:r>
              <a:rPr lang="en-US" altLang="en-US" sz="2000" b="1" dirty="0"/>
              <a:t>In analytic studies	</a:t>
            </a:r>
          </a:p>
          <a:p>
            <a:pPr lvl="2">
              <a:lnSpc>
                <a:spcPct val="150000"/>
              </a:lnSpc>
            </a:pPr>
            <a:r>
              <a:rPr lang="en-US" altLang="en-US" sz="1800" b="1" dirty="0"/>
              <a:t>Misclassification of dichotomous exposure &amp; outcome variables</a:t>
            </a:r>
            <a:endParaRPr lang="en-US" altLang="en-US" sz="1800" dirty="0"/>
          </a:p>
          <a:p>
            <a:pPr lvl="3"/>
            <a:r>
              <a:rPr lang="en-US" altLang="en-US" sz="1800" dirty="0"/>
              <a:t>non-differential vs. differential misclassification (“differentiality”)</a:t>
            </a:r>
          </a:p>
          <a:p>
            <a:pPr lvl="3"/>
            <a:r>
              <a:rPr lang="en-US" altLang="en-US" sz="1800" dirty="0"/>
              <a:t>independent vs. dependent misclassification (“dependence”)</a:t>
            </a:r>
          </a:p>
          <a:p>
            <a:pPr>
              <a:lnSpc>
                <a:spcPct val="150000"/>
              </a:lnSpc>
            </a:pPr>
            <a:r>
              <a:rPr lang="en-US" altLang="en-US" sz="2400" b="1" dirty="0"/>
              <a:t>Bias from mismeasurement of interval scale variables</a:t>
            </a:r>
            <a:endParaRPr lang="en-US" altLang="en-US" sz="2400" dirty="0"/>
          </a:p>
          <a:p>
            <a:r>
              <a:rPr lang="en-US" altLang="en-US" sz="2400" b="1" dirty="0"/>
              <a:t>Advanced topics (brief mention only)</a:t>
            </a:r>
            <a:endParaRPr lang="en-US" altLang="en-US" sz="2400" dirty="0"/>
          </a:p>
          <a:p>
            <a:pPr lvl="1"/>
            <a:r>
              <a:rPr lang="en-US" altLang="en-US" sz="2000" b="1" dirty="0"/>
              <a:t>Misclassification of multi-level  categorical variables</a:t>
            </a:r>
          </a:p>
          <a:p>
            <a:pPr lvl="1"/>
            <a:r>
              <a:rPr lang="en-US" altLang="en-US" sz="2000" b="1" dirty="0"/>
              <a:t>Misclassification of confounding variables</a:t>
            </a:r>
          </a:p>
          <a:p>
            <a:pPr lvl="1"/>
            <a:r>
              <a:rPr lang="en-US" altLang="en-US" sz="2000" b="1" dirty="0"/>
              <a:t>Back-calculating to the truth (“quantitative bias analysis”)</a:t>
            </a:r>
          </a:p>
          <a:p>
            <a:pPr lvl="2">
              <a:lnSpc>
                <a:spcPct val="90000"/>
              </a:lnSpc>
            </a:pPr>
            <a:endParaRPr lang="en-US" altLang="en-US" dirty="0"/>
          </a:p>
        </p:txBody>
      </p:sp>
      <p:sp>
        <p:nvSpPr>
          <p:cNvPr id="4" name="Line 4"/>
          <p:cNvSpPr>
            <a:spLocks noChangeShapeType="1"/>
          </p:cNvSpPr>
          <p:nvPr/>
        </p:nvSpPr>
        <p:spPr bwMode="auto">
          <a:xfrm>
            <a:off x="-38100" y="1828800"/>
            <a:ext cx="6477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37773016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 y="381000"/>
            <a:ext cx="10172700" cy="533400"/>
          </a:xfrm>
        </p:spPr>
        <p:txBody>
          <a:bodyPr/>
          <a:lstStyle/>
          <a:p>
            <a:r>
              <a:rPr lang="en-US" dirty="0"/>
              <a:t>Effect of Dependent Misclassification According to Prevalence of Exposure and Outcome</a:t>
            </a:r>
          </a:p>
        </p:txBody>
      </p:sp>
      <p:pic>
        <p:nvPicPr>
          <p:cNvPr id="6307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9865" y="1295401"/>
            <a:ext cx="5631635" cy="5056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rot="16200000">
            <a:off x="-533401" y="3619500"/>
            <a:ext cx="6019800" cy="45720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Observed odds ratio</a:t>
            </a:r>
          </a:p>
        </p:txBody>
      </p:sp>
      <p:sp>
        <p:nvSpPr>
          <p:cNvPr id="8" name="TextBox 7"/>
          <p:cNvSpPr txBox="1"/>
          <p:nvPr/>
        </p:nvSpPr>
        <p:spPr>
          <a:xfrm>
            <a:off x="2476500" y="6222087"/>
            <a:ext cx="6019800" cy="430887"/>
          </a:xfrm>
          <a:prstGeom prst="rect">
            <a:avLst/>
          </a:prstGeom>
          <a:noFill/>
        </p:spPr>
        <p:txBody>
          <a:bodyPr wrap="square" rtlCol="0">
            <a:spAutoFit/>
          </a:bodyPr>
          <a:lstStyle/>
          <a:p>
            <a:r>
              <a:rPr lang="en-US" sz="2200" b="1" dirty="0">
                <a:latin typeface="Arial" panose="020B0604020202020204" pitchFamily="34" charset="0"/>
                <a:cs typeface="Arial" panose="020B0604020202020204" pitchFamily="34" charset="0"/>
              </a:rPr>
              <a:t>Probability of misclassification</a:t>
            </a:r>
          </a:p>
        </p:txBody>
      </p:sp>
      <p:sp>
        <p:nvSpPr>
          <p:cNvPr id="9" name="TextBox 8"/>
          <p:cNvSpPr txBox="1"/>
          <p:nvPr/>
        </p:nvSpPr>
        <p:spPr>
          <a:xfrm>
            <a:off x="7962900" y="1194018"/>
            <a:ext cx="2171700" cy="1815882"/>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Dichotomous exposure and outcome</a:t>
            </a:r>
          </a:p>
          <a:p>
            <a:endParaRPr lang="en-US" sz="12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True measure of association = 1</a:t>
            </a:r>
          </a:p>
        </p:txBody>
      </p:sp>
      <p:sp>
        <p:nvSpPr>
          <p:cNvPr id="10" name="TextBox 9"/>
          <p:cNvSpPr txBox="1"/>
          <p:nvPr/>
        </p:nvSpPr>
        <p:spPr>
          <a:xfrm>
            <a:off x="237122" y="1600200"/>
            <a:ext cx="1858378" cy="4093428"/>
          </a:xfrm>
          <a:prstGeom prst="rect">
            <a:avLst/>
          </a:prstGeom>
          <a:noFill/>
        </p:spPr>
        <p:txBody>
          <a:bodyPr wrap="square" rtlCol="0">
            <a:spAutoFit/>
          </a:bodyPr>
          <a:lstStyle/>
          <a:p>
            <a:r>
              <a:rPr lang="pt-BR" sz="2000" dirty="0">
                <a:latin typeface="+mn-lt"/>
              </a:rPr>
              <a:t>Prevalence of exposure; prevalence of outcome in various scenarios</a:t>
            </a:r>
          </a:p>
          <a:p>
            <a:endParaRPr lang="pt-BR" sz="2000" dirty="0">
              <a:latin typeface="+mn-lt"/>
            </a:endParaRPr>
          </a:p>
          <a:p>
            <a:r>
              <a:rPr lang="pt-BR" sz="2000" dirty="0">
                <a:latin typeface="+mn-lt"/>
              </a:rPr>
              <a:t>A = 0.05, 0.01 B = 0.05, 0.05</a:t>
            </a:r>
          </a:p>
          <a:p>
            <a:pPr indent="63500" algn="l"/>
            <a:r>
              <a:rPr lang="pt-BR" sz="2000" dirty="0">
                <a:latin typeface="+mn-lt"/>
              </a:rPr>
              <a:t>C = 0.1, 0.05</a:t>
            </a:r>
          </a:p>
          <a:p>
            <a:pPr indent="63500" algn="l"/>
            <a:r>
              <a:rPr lang="pt-BR" sz="2000" dirty="0">
                <a:latin typeface="+mn-lt"/>
              </a:rPr>
              <a:t>D = 0.2, 0.1 </a:t>
            </a:r>
          </a:p>
          <a:p>
            <a:pPr algn="l"/>
            <a:r>
              <a:rPr lang="pt-BR" sz="2000" dirty="0">
                <a:latin typeface="+mn-lt"/>
              </a:rPr>
              <a:t> E = 0.3, 0.3 </a:t>
            </a:r>
          </a:p>
          <a:p>
            <a:pPr algn="l"/>
            <a:r>
              <a:rPr lang="pt-BR" sz="2000" dirty="0">
                <a:latin typeface="+mn-lt"/>
              </a:rPr>
              <a:t> F = 0.5, 0.5 </a:t>
            </a:r>
            <a:endParaRPr lang="en-US" sz="2000" b="1" dirty="0">
              <a:latin typeface="+mn-lt"/>
              <a:cs typeface="Arial" panose="020B0604020202020204" pitchFamily="34" charset="0"/>
            </a:endParaRPr>
          </a:p>
        </p:txBody>
      </p:sp>
      <p:sp>
        <p:nvSpPr>
          <p:cNvPr id="12" name="TextBox 11"/>
          <p:cNvSpPr txBox="1"/>
          <p:nvPr/>
        </p:nvSpPr>
        <p:spPr>
          <a:xfrm>
            <a:off x="285748" y="5731728"/>
            <a:ext cx="1981200" cy="1077218"/>
          </a:xfrm>
          <a:prstGeom prst="rect">
            <a:avLst/>
          </a:prstGeom>
          <a:noFill/>
        </p:spPr>
        <p:txBody>
          <a:bodyPr wrap="square" rtlCol="0">
            <a:spAutoFit/>
          </a:bodyPr>
          <a:lstStyle/>
          <a:p>
            <a:endParaRPr lang="en-US" dirty="0"/>
          </a:p>
          <a:p>
            <a:r>
              <a:rPr lang="en-US" dirty="0"/>
              <a:t> </a:t>
            </a:r>
            <a:r>
              <a:rPr lang="en-US" sz="1600" dirty="0">
                <a:latin typeface="+mn-lt"/>
              </a:rPr>
              <a:t>Kristensen  </a:t>
            </a:r>
            <a:r>
              <a:rPr lang="en-US" sz="1600" i="1" dirty="0">
                <a:latin typeface="+mn-lt"/>
              </a:rPr>
              <a:t>Epidemiology</a:t>
            </a:r>
            <a:r>
              <a:rPr lang="en-US" sz="1600" dirty="0">
                <a:latin typeface="+mn-lt"/>
              </a:rPr>
              <a:t> 1992 </a:t>
            </a:r>
            <a:endParaRPr lang="en-US" sz="1600" b="1" dirty="0">
              <a:latin typeface="+mn-lt"/>
              <a:cs typeface="Arial" panose="020B0604020202020204" pitchFamily="34" charset="0"/>
            </a:endParaRPr>
          </a:p>
        </p:txBody>
      </p:sp>
      <p:sp>
        <p:nvSpPr>
          <p:cNvPr id="14" name="TextBox 13"/>
          <p:cNvSpPr txBox="1"/>
          <p:nvPr/>
        </p:nvSpPr>
        <p:spPr>
          <a:xfrm>
            <a:off x="8058150" y="3115627"/>
            <a:ext cx="2076450" cy="3677930"/>
          </a:xfrm>
          <a:prstGeom prst="rect">
            <a:avLst/>
          </a:prstGeom>
          <a:noFill/>
        </p:spPr>
        <p:txBody>
          <a:bodyPr wrap="square" rtlCol="0">
            <a:spAutoFit/>
          </a:bodyPr>
          <a:lstStyle/>
          <a:p>
            <a:r>
              <a:rPr lang="en-US" sz="2000" b="1" dirty="0">
                <a:solidFill>
                  <a:srgbClr val="FF0000"/>
                </a:solidFill>
                <a:latin typeface="Arial" panose="020B0604020202020204" pitchFamily="34" charset="0"/>
                <a:cs typeface="Arial" panose="020B0604020202020204" pitchFamily="34" charset="0"/>
              </a:rPr>
              <a:t>When exposure &amp; outcome error in same direction, bias is positive </a:t>
            </a:r>
            <a:r>
              <a:rPr lang="en-US" sz="1900" b="1" dirty="0">
                <a:solidFill>
                  <a:srgbClr val="FF0000"/>
                </a:solidFill>
                <a:latin typeface="Arial" panose="020B0604020202020204" pitchFamily="34" charset="0"/>
                <a:cs typeface="Arial" panose="020B0604020202020204" pitchFamily="34" charset="0"/>
              </a:rPr>
              <a:t>(away from null)</a:t>
            </a:r>
          </a:p>
          <a:p>
            <a:endParaRPr lang="en-US" sz="1000" b="1" dirty="0">
              <a:solidFill>
                <a:srgbClr val="FF0000"/>
              </a:solidFill>
              <a:latin typeface="Arial" panose="020B0604020202020204" pitchFamily="34" charset="0"/>
              <a:cs typeface="Arial" panose="020B0604020202020204" pitchFamily="34" charset="0"/>
            </a:endParaRPr>
          </a:p>
          <a:p>
            <a:r>
              <a:rPr lang="en-US" sz="2000" b="1" dirty="0">
                <a:solidFill>
                  <a:srgbClr val="FF0000"/>
                </a:solidFill>
                <a:latin typeface="Arial" panose="020B0604020202020204" pitchFamily="34" charset="0"/>
                <a:cs typeface="Arial" panose="020B0604020202020204" pitchFamily="34" charset="0"/>
              </a:rPr>
              <a:t>Bias amplified with low prevalence of exposure &amp; outcome</a:t>
            </a:r>
          </a:p>
        </p:txBody>
      </p:sp>
    </p:spTree>
    <p:extLst>
      <p:ext uri="{BB962C8B-B14F-4D97-AF65-F5344CB8AC3E}">
        <p14:creationId xmlns:p14="http://schemas.microsoft.com/office/powerpoint/2010/main" val="57301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00" name="Line 4"/>
          <p:cNvSpPr>
            <a:spLocks noChangeShapeType="1"/>
          </p:cNvSpPr>
          <p:nvPr/>
        </p:nvSpPr>
        <p:spPr bwMode="auto">
          <a:xfrm>
            <a:off x="2914650" y="1981200"/>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01" name="Line 5"/>
          <p:cNvSpPr>
            <a:spLocks noChangeShapeType="1"/>
          </p:cNvSpPr>
          <p:nvPr/>
        </p:nvSpPr>
        <p:spPr bwMode="auto">
          <a:xfrm>
            <a:off x="1371600" y="2895600"/>
            <a:ext cx="308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04" name="Text Box 8"/>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dirty="0"/>
          </a:p>
        </p:txBody>
      </p:sp>
      <p:sp>
        <p:nvSpPr>
          <p:cNvPr id="311305" name="Text Box 9"/>
          <p:cNvSpPr txBox="1">
            <a:spLocks noChangeArrowheads="1"/>
          </p:cNvSpPr>
          <p:nvPr/>
        </p:nvSpPr>
        <p:spPr bwMode="auto">
          <a:xfrm>
            <a:off x="1288543" y="1263535"/>
            <a:ext cx="326724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a:t>Sexually transmitted infection</a:t>
            </a:r>
          </a:p>
        </p:txBody>
      </p:sp>
      <p:sp>
        <p:nvSpPr>
          <p:cNvPr id="311306" name="Text Box 10"/>
          <p:cNvSpPr txBox="1">
            <a:spLocks noChangeArrowheads="1"/>
          </p:cNvSpPr>
          <p:nvPr/>
        </p:nvSpPr>
        <p:spPr bwMode="auto">
          <a:xfrm>
            <a:off x="-1" y="2667000"/>
            <a:ext cx="132556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000" dirty="0"/>
              <a:t>Sex partners</a:t>
            </a:r>
          </a:p>
        </p:txBody>
      </p:sp>
      <p:sp>
        <p:nvSpPr>
          <p:cNvPr id="311307" name="Text Box 11"/>
          <p:cNvSpPr txBox="1">
            <a:spLocks noChangeArrowheads="1"/>
          </p:cNvSpPr>
          <p:nvPr/>
        </p:nvSpPr>
        <p:spPr bwMode="auto">
          <a:xfrm>
            <a:off x="1954213" y="1565275"/>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              -</a:t>
            </a:r>
          </a:p>
        </p:txBody>
      </p:sp>
      <p:sp>
        <p:nvSpPr>
          <p:cNvPr id="311308" name="Text Box 12"/>
          <p:cNvSpPr txBox="1">
            <a:spLocks noChangeArrowheads="1"/>
          </p:cNvSpPr>
          <p:nvPr/>
        </p:nvSpPr>
        <p:spPr bwMode="auto">
          <a:xfrm>
            <a:off x="925513" y="2098675"/>
            <a:ext cx="4000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a:t>+</a:t>
            </a:r>
          </a:p>
          <a:p>
            <a:pPr algn="l"/>
            <a:endParaRPr lang="en-US" altLang="en-US" dirty="0"/>
          </a:p>
          <a:p>
            <a:pPr algn="l"/>
            <a:endParaRPr lang="en-US" altLang="en-US" dirty="0"/>
          </a:p>
          <a:p>
            <a:pPr algn="l"/>
            <a:r>
              <a:rPr lang="en-US" altLang="en-US" dirty="0"/>
              <a:t>-</a:t>
            </a:r>
          </a:p>
        </p:txBody>
      </p:sp>
      <p:sp>
        <p:nvSpPr>
          <p:cNvPr id="311310" name="Text Box 14"/>
          <p:cNvSpPr txBox="1">
            <a:spLocks noChangeArrowheads="1"/>
          </p:cNvSpPr>
          <p:nvPr/>
        </p:nvSpPr>
        <p:spPr bwMode="auto">
          <a:xfrm>
            <a:off x="381000" y="4114800"/>
            <a:ext cx="2286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a:t>SOURCE POPULATION</a:t>
            </a:r>
          </a:p>
        </p:txBody>
      </p:sp>
      <p:sp>
        <p:nvSpPr>
          <p:cNvPr id="311311" name="Text Box 15"/>
          <p:cNvSpPr txBox="1">
            <a:spLocks noChangeArrowheads="1"/>
          </p:cNvSpPr>
          <p:nvPr/>
        </p:nvSpPr>
        <p:spPr bwMode="auto">
          <a:xfrm>
            <a:off x="2057342" y="6237287"/>
            <a:ext cx="248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STUDY SAMPLE</a:t>
            </a:r>
          </a:p>
        </p:txBody>
      </p:sp>
      <p:sp>
        <p:nvSpPr>
          <p:cNvPr id="311312" name="Text Box 16"/>
          <p:cNvSpPr txBox="1">
            <a:spLocks noChangeArrowheads="1"/>
          </p:cNvSpPr>
          <p:nvPr/>
        </p:nvSpPr>
        <p:spPr bwMode="auto">
          <a:xfrm>
            <a:off x="52201" y="111576"/>
            <a:ext cx="1020514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b="1" dirty="0">
                <a:latin typeface="Arial" charset="0"/>
              </a:rPr>
              <a:t>Dependent Misclassification of Exposure and Outcome via Mechanism of Reporting Thresholds</a:t>
            </a:r>
          </a:p>
        </p:txBody>
      </p:sp>
      <p:sp>
        <p:nvSpPr>
          <p:cNvPr id="311316" name="Line 20"/>
          <p:cNvSpPr>
            <a:spLocks noChangeShapeType="1"/>
          </p:cNvSpPr>
          <p:nvPr/>
        </p:nvSpPr>
        <p:spPr bwMode="auto">
          <a:xfrm>
            <a:off x="4538605" y="3913514"/>
            <a:ext cx="404425" cy="20128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2" name="Group 1"/>
          <p:cNvGrpSpPr/>
          <p:nvPr/>
        </p:nvGrpSpPr>
        <p:grpSpPr>
          <a:xfrm>
            <a:off x="4973575" y="4183797"/>
            <a:ext cx="2486025" cy="1524000"/>
            <a:chOff x="5400675" y="4419600"/>
            <a:chExt cx="2486025" cy="1524000"/>
          </a:xfrm>
        </p:grpSpPr>
        <p:sp>
          <p:nvSpPr>
            <p:cNvPr id="311299"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02" name="Line 6"/>
            <p:cNvSpPr>
              <a:spLocks noChangeShapeType="1"/>
            </p:cNvSpPr>
            <p:nvPr/>
          </p:nvSpPr>
          <p:spPr bwMode="auto">
            <a:xfrm>
              <a:off x="6600825" y="44196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03" name="Line 7"/>
            <p:cNvSpPr>
              <a:spLocks noChangeShapeType="1"/>
            </p:cNvSpPr>
            <p:nvPr/>
          </p:nvSpPr>
          <p:spPr bwMode="auto">
            <a:xfrm>
              <a:off x="5400675" y="5181600"/>
              <a:ext cx="2486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09" name="Line 13"/>
            <p:cNvSpPr>
              <a:spLocks noChangeShapeType="1"/>
            </p:cNvSpPr>
            <p:nvPr/>
          </p:nvSpPr>
          <p:spPr bwMode="auto">
            <a:xfrm flipH="1" flipV="1">
              <a:off x="7159450" y="4953777"/>
              <a:ext cx="2" cy="6164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13" name="Line 17"/>
            <p:cNvSpPr>
              <a:spLocks noChangeShapeType="1"/>
            </p:cNvSpPr>
            <p:nvPr/>
          </p:nvSpPr>
          <p:spPr bwMode="auto">
            <a:xfrm flipV="1">
              <a:off x="6002420" y="4842328"/>
              <a:ext cx="1014274" cy="424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23" name="Line 27"/>
            <p:cNvSpPr>
              <a:spLocks noChangeShapeType="1"/>
            </p:cNvSpPr>
            <p:nvPr/>
          </p:nvSpPr>
          <p:spPr bwMode="auto">
            <a:xfrm flipV="1">
              <a:off x="6002421" y="4825429"/>
              <a:ext cx="1157029" cy="7448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28" name="Text Box 15"/>
          <p:cNvSpPr txBox="1">
            <a:spLocks noChangeArrowheads="1"/>
          </p:cNvSpPr>
          <p:nvPr/>
        </p:nvSpPr>
        <p:spPr bwMode="auto">
          <a:xfrm>
            <a:off x="4624006" y="5701308"/>
            <a:ext cx="341497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Exposure over-reporting</a:t>
            </a:r>
          </a:p>
          <a:p>
            <a:pPr algn="l"/>
            <a:r>
              <a:rPr lang="en-US" altLang="en-US" dirty="0"/>
              <a:t>Outcome under-reporting</a:t>
            </a:r>
          </a:p>
        </p:txBody>
      </p:sp>
      <p:sp>
        <p:nvSpPr>
          <p:cNvPr id="37" name="Text Box 15"/>
          <p:cNvSpPr txBox="1">
            <a:spLocks noChangeArrowheads="1"/>
          </p:cNvSpPr>
          <p:nvPr/>
        </p:nvSpPr>
        <p:spPr bwMode="auto">
          <a:xfrm>
            <a:off x="5211763" y="1626393"/>
            <a:ext cx="427228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dirty="0"/>
              <a:t>Direction of reporting thresholds (direction of the errors) is NOT always the same for exposure and outcome</a:t>
            </a:r>
          </a:p>
        </p:txBody>
      </p:sp>
      <p:sp>
        <p:nvSpPr>
          <p:cNvPr id="41" name="Text Box 15"/>
          <p:cNvSpPr txBox="1">
            <a:spLocks noChangeArrowheads="1"/>
          </p:cNvSpPr>
          <p:nvPr/>
        </p:nvSpPr>
        <p:spPr bwMode="auto">
          <a:xfrm>
            <a:off x="7681102" y="3951563"/>
            <a:ext cx="2523837"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dirty="0">
                <a:solidFill>
                  <a:srgbClr val="FF0000"/>
                </a:solidFill>
              </a:rPr>
              <a:t>Bias: Underestimate effect of exposure (negative/inverse association)</a:t>
            </a:r>
          </a:p>
        </p:txBody>
      </p:sp>
    </p:spTree>
    <p:extLst>
      <p:ext uri="{BB962C8B-B14F-4D97-AF65-F5344CB8AC3E}">
        <p14:creationId xmlns:p14="http://schemas.microsoft.com/office/powerpoint/2010/main" val="8283538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 y="304800"/>
            <a:ext cx="10401300" cy="533400"/>
          </a:xfrm>
        </p:spPr>
        <p:txBody>
          <a:bodyPr/>
          <a:lstStyle/>
          <a:p>
            <a:r>
              <a:rPr lang="en-US" altLang="en-US" sz="2300" dirty="0">
                <a:solidFill>
                  <a:schemeClr val="tx1"/>
                </a:solidFill>
                <a:cs typeface="Times New Roman" pitchFamily="18" charset="0"/>
              </a:rPr>
              <a:t>Measurement Bias is the Result of Measurement Error:  </a:t>
            </a:r>
            <a:br>
              <a:rPr lang="en-US" altLang="en-US" sz="2300" dirty="0">
                <a:solidFill>
                  <a:schemeClr val="tx1"/>
                </a:solidFill>
                <a:cs typeface="Times New Roman" pitchFamily="18" charset="0"/>
              </a:rPr>
            </a:br>
            <a:r>
              <a:rPr lang="en-US" altLang="en-US" sz="2200" dirty="0">
                <a:solidFill>
                  <a:schemeClr val="tx1"/>
                </a:solidFill>
                <a:cs typeface="Times New Roman" pitchFamily="18" charset="0"/>
              </a:rPr>
              <a:t>Manifestations of Measurement Error in Dichotomous Exposure &amp; Outcome</a:t>
            </a:r>
          </a:p>
        </p:txBody>
      </p:sp>
      <p:sp>
        <p:nvSpPr>
          <p:cNvPr id="3" name="Rectangle 1"/>
          <p:cNvSpPr>
            <a:spLocks noChangeArrowheads="1"/>
          </p:cNvSpPr>
          <p:nvPr/>
        </p:nvSpPr>
        <p:spPr bwMode="auto">
          <a:xfrm>
            <a:off x="2103438" y="3255963"/>
            <a:ext cx="1028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056521553"/>
              </p:ext>
            </p:extLst>
          </p:nvPr>
        </p:nvGraphicFramePr>
        <p:xfrm>
          <a:off x="266700" y="1196022"/>
          <a:ext cx="8686800" cy="4671378"/>
        </p:xfrm>
        <a:graphic>
          <a:graphicData uri="http://schemas.openxmlformats.org/drawingml/2006/table">
            <a:tbl>
              <a:tblPr firstRow="1" firstCol="1" bandRow="1">
                <a:tableStyleId>{2D5ABB26-0587-4C30-8999-92F81FD0307C}</a:tableStyleId>
              </a:tblPr>
              <a:tblGrid>
                <a:gridCol w="2209800">
                  <a:extLst>
                    <a:ext uri="{9D8B030D-6E8A-4147-A177-3AD203B41FA5}">
                      <a16:colId xmlns:a16="http://schemas.microsoft.com/office/drawing/2014/main" val="20000"/>
                    </a:ext>
                  </a:extLst>
                </a:gridCol>
                <a:gridCol w="1753932">
                  <a:extLst>
                    <a:ext uri="{9D8B030D-6E8A-4147-A177-3AD203B41FA5}">
                      <a16:colId xmlns:a16="http://schemas.microsoft.com/office/drawing/2014/main" val="20001"/>
                    </a:ext>
                  </a:extLst>
                </a:gridCol>
                <a:gridCol w="2050206">
                  <a:extLst>
                    <a:ext uri="{9D8B030D-6E8A-4147-A177-3AD203B41FA5}">
                      <a16:colId xmlns:a16="http://schemas.microsoft.com/office/drawing/2014/main" val="20002"/>
                    </a:ext>
                  </a:extLst>
                </a:gridCol>
                <a:gridCol w="2050206">
                  <a:extLst>
                    <a:ext uri="{9D8B030D-6E8A-4147-A177-3AD203B41FA5}">
                      <a16:colId xmlns:a16="http://schemas.microsoft.com/office/drawing/2014/main" val="20003"/>
                    </a:ext>
                  </a:extLst>
                </a:gridCol>
                <a:gridCol w="622656">
                  <a:extLst>
                    <a:ext uri="{9D8B030D-6E8A-4147-A177-3AD203B41FA5}">
                      <a16:colId xmlns:a16="http://schemas.microsoft.com/office/drawing/2014/main" val="20004"/>
                    </a:ext>
                  </a:extLst>
                </a:gridCol>
              </a:tblGrid>
              <a:tr h="1524000">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tc>
                <a:tc gridSpan="2">
                  <a:txBody>
                    <a:bodyPr/>
                    <a:lstStyle/>
                    <a:p>
                      <a:pPr marL="0" marR="0" algn="ctr">
                        <a:lnSpc>
                          <a:spcPct val="115000"/>
                        </a:lnSpc>
                        <a:spcBef>
                          <a:spcPts val="0"/>
                        </a:spcBef>
                        <a:spcAft>
                          <a:spcPts val="0"/>
                        </a:spcAft>
                      </a:pPr>
                      <a:r>
                        <a:rPr lang="en-US" sz="2000" dirty="0">
                          <a:effectLst/>
                        </a:rPr>
                        <a:t>Is error related to whether other variables in the analysis are measured in error? </a:t>
                      </a:r>
                      <a:r>
                        <a:rPr lang="en-US" sz="2000" b="1" dirty="0">
                          <a:solidFill>
                            <a:srgbClr val="FF9900"/>
                          </a:solidFill>
                          <a:effectLst/>
                        </a:rPr>
                        <a:t>(“Dependence”)</a:t>
                      </a:r>
                      <a:r>
                        <a:rPr lang="en-US" sz="2000" dirty="0">
                          <a:effectLst/>
                        </a:rPr>
                        <a:t> </a:t>
                      </a:r>
                      <a:endParaRPr lang="en-US" sz="2000" dirty="0">
                        <a:effectLst/>
                        <a:latin typeface="Calibri"/>
                        <a:ea typeface="Calibri"/>
                        <a:cs typeface="Times New Roman"/>
                      </a:endParaRPr>
                    </a:p>
                  </a:txBody>
                  <a:tcPr marL="68580" marR="68580" marT="0" marB="0"/>
                </a:tc>
                <a:tc hMerge="1">
                  <a:txBody>
                    <a:bodyPr/>
                    <a:lstStyle/>
                    <a:p>
                      <a:endParaRPr lang="en-US"/>
                    </a:p>
                  </a:txBody>
                  <a:tcPr/>
                </a:tc>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304578">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rPr>
                        <a:t>Independent</a:t>
                      </a:r>
                      <a:endParaRPr lang="en-US" sz="2000" dirty="0">
                        <a:effectLst/>
                        <a:latin typeface="Calibri"/>
                        <a:ea typeface="Calibri"/>
                        <a:cs typeface="Times New Roman"/>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effectLst/>
                        </a:rPr>
                        <a:t>Dependent</a:t>
                      </a:r>
                      <a:endParaRPr lang="en-US" sz="2000" dirty="0">
                        <a:effectLst/>
                        <a:latin typeface="Calibri"/>
                        <a:ea typeface="Calibri"/>
                        <a:cs typeface="Times New Roman"/>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1323625">
                <a:tc rowSpan="2">
                  <a:txBody>
                    <a:bodyPr/>
                    <a:lstStyle/>
                    <a:p>
                      <a:pPr marL="0" marR="0" algn="ctr">
                        <a:lnSpc>
                          <a:spcPct val="115000"/>
                        </a:lnSpc>
                        <a:spcBef>
                          <a:spcPts val="0"/>
                        </a:spcBef>
                        <a:spcAft>
                          <a:spcPts val="0"/>
                        </a:spcAft>
                      </a:pPr>
                      <a:r>
                        <a:rPr lang="en-US" sz="2000" dirty="0">
                          <a:effectLst/>
                        </a:rPr>
                        <a:t>Is error related to true values of other variables in the analysis?</a:t>
                      </a:r>
                    </a:p>
                    <a:p>
                      <a:pPr marL="0" marR="0" algn="ctr">
                        <a:lnSpc>
                          <a:spcPct val="115000"/>
                        </a:lnSpc>
                        <a:spcBef>
                          <a:spcPts val="0"/>
                        </a:spcBef>
                        <a:spcAft>
                          <a:spcPts val="0"/>
                        </a:spcAft>
                      </a:pPr>
                      <a:r>
                        <a:rPr lang="en-US" sz="2000" b="1" kern="1200" dirty="0">
                          <a:solidFill>
                            <a:srgbClr val="3333CC"/>
                          </a:solidFill>
                          <a:latin typeface="+mn-lt"/>
                          <a:ea typeface="+mn-ea"/>
                          <a:cs typeface="+mn-cs"/>
                        </a:rPr>
                        <a:t>(“Differentiality”)</a:t>
                      </a:r>
                      <a:endParaRPr lang="en-US" sz="2000" b="1" dirty="0">
                        <a:solidFill>
                          <a:srgbClr val="0070C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rPr>
                        <a:t>Non-differential</a:t>
                      </a:r>
                      <a:endParaRPr lang="en-US" sz="2000" dirty="0">
                        <a:effectLst/>
                        <a:latin typeface="Calibri"/>
                        <a:ea typeface="Calibri"/>
                        <a:cs typeface="Times New Roman"/>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2000" dirty="0">
                          <a:solidFill>
                            <a:srgbClr val="FF0000"/>
                          </a:solidFill>
                          <a:effectLst/>
                        </a:rPr>
                        <a:t>Independent</a:t>
                      </a:r>
                    </a:p>
                    <a:p>
                      <a:pPr marL="0" marR="0" algn="ctr">
                        <a:lnSpc>
                          <a:spcPct val="115000"/>
                        </a:lnSpc>
                        <a:spcBef>
                          <a:spcPts val="0"/>
                        </a:spcBef>
                        <a:spcAft>
                          <a:spcPts val="0"/>
                        </a:spcAft>
                      </a:pPr>
                      <a:r>
                        <a:rPr lang="en-US" sz="2000" dirty="0">
                          <a:solidFill>
                            <a:srgbClr val="FF0000"/>
                          </a:solidFill>
                          <a:effectLst/>
                        </a:rPr>
                        <a:t>Non-differential</a:t>
                      </a:r>
                    </a:p>
                    <a:p>
                      <a:pPr marL="0" marR="0" algn="ctr">
                        <a:lnSpc>
                          <a:spcPct val="115000"/>
                        </a:lnSpc>
                        <a:spcBef>
                          <a:spcPts val="0"/>
                        </a:spcBef>
                        <a:spcAft>
                          <a:spcPts val="0"/>
                        </a:spcAft>
                      </a:pPr>
                      <a:r>
                        <a:rPr lang="en-US" sz="2000" dirty="0">
                          <a:solidFill>
                            <a:srgbClr val="FF0000"/>
                          </a:solidFill>
                          <a:effectLst/>
                        </a:rPr>
                        <a:t>Misclassification</a:t>
                      </a:r>
                      <a:endParaRPr lang="en-US" sz="2000" dirty="0">
                        <a:solidFill>
                          <a:srgbClr val="FF000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solidFill>
                            <a:srgbClr val="FF0000"/>
                          </a:solidFill>
                          <a:effectLst/>
                        </a:rPr>
                        <a:t>Dependent</a:t>
                      </a:r>
                    </a:p>
                    <a:p>
                      <a:pPr marL="0" marR="0" algn="ctr">
                        <a:lnSpc>
                          <a:spcPct val="115000"/>
                        </a:lnSpc>
                        <a:spcBef>
                          <a:spcPts val="0"/>
                        </a:spcBef>
                        <a:spcAft>
                          <a:spcPts val="0"/>
                        </a:spcAft>
                      </a:pPr>
                      <a:r>
                        <a:rPr lang="en-US" sz="2000" dirty="0">
                          <a:solidFill>
                            <a:srgbClr val="FF0000"/>
                          </a:solidFill>
                          <a:effectLst/>
                        </a:rPr>
                        <a:t>Non-differential</a:t>
                      </a:r>
                    </a:p>
                    <a:p>
                      <a:pPr marL="0" marR="0" algn="ctr">
                        <a:lnSpc>
                          <a:spcPct val="115000"/>
                        </a:lnSpc>
                        <a:spcBef>
                          <a:spcPts val="0"/>
                        </a:spcBef>
                        <a:spcAft>
                          <a:spcPts val="0"/>
                        </a:spcAft>
                      </a:pPr>
                      <a:r>
                        <a:rPr lang="en-US" sz="2000" dirty="0">
                          <a:solidFill>
                            <a:srgbClr val="FF0000"/>
                          </a:solidFill>
                          <a:effectLst/>
                        </a:rPr>
                        <a:t>Misclassification</a:t>
                      </a:r>
                      <a:endParaRPr lang="en-US" sz="2000" dirty="0">
                        <a:solidFill>
                          <a:srgbClr val="FF000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1191197">
                <a:tc vMerge="1">
                  <a:txBody>
                    <a:bodyPr/>
                    <a:lstStyle/>
                    <a:p>
                      <a:endParaRPr lang="en-US"/>
                    </a:p>
                  </a:txBody>
                  <a:tcPr/>
                </a:tc>
                <a:tc>
                  <a:txBody>
                    <a:bodyPr/>
                    <a:lstStyle/>
                    <a:p>
                      <a:pPr marL="0" marR="0" algn="ctr">
                        <a:lnSpc>
                          <a:spcPct val="115000"/>
                        </a:lnSpc>
                        <a:spcBef>
                          <a:spcPts val="0"/>
                        </a:spcBef>
                        <a:spcAft>
                          <a:spcPts val="0"/>
                        </a:spcAft>
                      </a:pPr>
                      <a:r>
                        <a:rPr lang="en-US" sz="2000" dirty="0">
                          <a:effectLst/>
                        </a:rPr>
                        <a:t>Differential</a:t>
                      </a:r>
                      <a:endParaRPr lang="en-US" sz="2000" dirty="0">
                        <a:effectLst/>
                        <a:latin typeface="Calibri"/>
                        <a:ea typeface="Calibri"/>
                        <a:cs typeface="Times New Roman"/>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2000" dirty="0">
                          <a:solidFill>
                            <a:srgbClr val="FF0000"/>
                          </a:solidFill>
                          <a:effectLst/>
                        </a:rPr>
                        <a:t>Independent</a:t>
                      </a:r>
                    </a:p>
                    <a:p>
                      <a:pPr marL="0" marR="0" algn="ctr">
                        <a:lnSpc>
                          <a:spcPct val="115000"/>
                        </a:lnSpc>
                        <a:spcBef>
                          <a:spcPts val="0"/>
                        </a:spcBef>
                        <a:spcAft>
                          <a:spcPts val="0"/>
                        </a:spcAft>
                      </a:pPr>
                      <a:r>
                        <a:rPr lang="en-US" sz="2000" dirty="0">
                          <a:solidFill>
                            <a:srgbClr val="FF0000"/>
                          </a:solidFill>
                          <a:effectLst/>
                        </a:rPr>
                        <a:t>Differential</a:t>
                      </a:r>
                    </a:p>
                    <a:p>
                      <a:pPr marL="0" marR="0" algn="ctr">
                        <a:lnSpc>
                          <a:spcPct val="115000"/>
                        </a:lnSpc>
                        <a:spcBef>
                          <a:spcPts val="0"/>
                        </a:spcBef>
                        <a:spcAft>
                          <a:spcPts val="0"/>
                        </a:spcAft>
                      </a:pPr>
                      <a:r>
                        <a:rPr lang="en-US" sz="2000" dirty="0">
                          <a:solidFill>
                            <a:srgbClr val="FF0000"/>
                          </a:solidFill>
                          <a:effectLst/>
                        </a:rPr>
                        <a:t>Misclassification</a:t>
                      </a:r>
                      <a:endParaRPr lang="en-US" sz="2000" dirty="0">
                        <a:solidFill>
                          <a:srgbClr val="FF000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solidFill>
                            <a:srgbClr val="FF0000"/>
                          </a:solidFill>
                          <a:effectLst/>
                        </a:rPr>
                        <a:t>Dependent</a:t>
                      </a:r>
                    </a:p>
                    <a:p>
                      <a:pPr marL="0" marR="0" algn="ctr">
                        <a:lnSpc>
                          <a:spcPct val="115000"/>
                        </a:lnSpc>
                        <a:spcBef>
                          <a:spcPts val="0"/>
                        </a:spcBef>
                        <a:spcAft>
                          <a:spcPts val="0"/>
                        </a:spcAft>
                      </a:pPr>
                      <a:r>
                        <a:rPr lang="en-US" sz="2000" dirty="0">
                          <a:solidFill>
                            <a:srgbClr val="FF0000"/>
                          </a:solidFill>
                          <a:effectLst/>
                        </a:rPr>
                        <a:t>Differential</a:t>
                      </a:r>
                    </a:p>
                    <a:p>
                      <a:pPr marL="0" marR="0" algn="ctr">
                        <a:lnSpc>
                          <a:spcPct val="115000"/>
                        </a:lnSpc>
                        <a:spcBef>
                          <a:spcPts val="0"/>
                        </a:spcBef>
                        <a:spcAft>
                          <a:spcPts val="0"/>
                        </a:spcAft>
                      </a:pPr>
                      <a:r>
                        <a:rPr lang="en-US" sz="2000" dirty="0">
                          <a:solidFill>
                            <a:srgbClr val="FF0000"/>
                          </a:solidFill>
                          <a:effectLst/>
                        </a:rPr>
                        <a:t>Misclassification</a:t>
                      </a:r>
                      <a:endParaRPr lang="en-US" sz="2000" dirty="0">
                        <a:solidFill>
                          <a:srgbClr val="FF000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304578">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bl>
          </a:graphicData>
        </a:graphic>
      </p:graphicFrame>
      <p:sp>
        <p:nvSpPr>
          <p:cNvPr id="5" name="Rectangle 1"/>
          <p:cNvSpPr>
            <a:spLocks noChangeArrowheads="1"/>
          </p:cNvSpPr>
          <p:nvPr/>
        </p:nvSpPr>
        <p:spPr bwMode="auto">
          <a:xfrm>
            <a:off x="628424" y="-404055"/>
            <a:ext cx="1028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itchFamily="18" charset="0"/>
            </a:endParaRPr>
          </a:p>
        </p:txBody>
      </p:sp>
      <p:sp>
        <p:nvSpPr>
          <p:cNvPr id="6" name="TextBox 5"/>
          <p:cNvSpPr txBox="1"/>
          <p:nvPr/>
        </p:nvSpPr>
        <p:spPr>
          <a:xfrm>
            <a:off x="190500" y="1959114"/>
            <a:ext cx="4038600" cy="707886"/>
          </a:xfrm>
          <a:prstGeom prst="rect">
            <a:avLst/>
          </a:prstGeom>
          <a:noFill/>
        </p:spPr>
        <p:txBody>
          <a:bodyPr wrap="square" rtlCol="0">
            <a:spAutoFit/>
          </a:bodyPr>
          <a:lstStyle/>
          <a:p>
            <a:r>
              <a:rPr lang="en-US" sz="2000" dirty="0">
                <a:solidFill>
                  <a:srgbClr val="00CC00"/>
                </a:solidFill>
                <a:latin typeface="+mn-lt"/>
              </a:rPr>
              <a:t>Predictable: Bias almost always  towards the null (if at all</a:t>
            </a:r>
            <a:r>
              <a:rPr lang="en-US" sz="2000" dirty="0">
                <a:latin typeface="+mn-lt"/>
              </a:rPr>
              <a:t>)</a:t>
            </a:r>
          </a:p>
        </p:txBody>
      </p:sp>
      <p:sp>
        <p:nvSpPr>
          <p:cNvPr id="9" name="TextBox 8"/>
          <p:cNvSpPr txBox="1"/>
          <p:nvPr/>
        </p:nvSpPr>
        <p:spPr>
          <a:xfrm>
            <a:off x="1409700" y="5766137"/>
            <a:ext cx="3200400" cy="1015663"/>
          </a:xfrm>
          <a:prstGeom prst="rect">
            <a:avLst/>
          </a:prstGeom>
          <a:noFill/>
        </p:spPr>
        <p:txBody>
          <a:bodyPr wrap="square" rtlCol="0">
            <a:spAutoFit/>
          </a:bodyPr>
          <a:lstStyle/>
          <a:p>
            <a:r>
              <a:rPr lang="en-US" sz="2000" dirty="0">
                <a:solidFill>
                  <a:srgbClr val="3333CC"/>
                </a:solidFill>
                <a:latin typeface="+mj-lt"/>
              </a:rPr>
              <a:t>Predictable, but context-specific;  bias can go in either direction</a:t>
            </a:r>
          </a:p>
        </p:txBody>
      </p:sp>
      <p:sp>
        <p:nvSpPr>
          <p:cNvPr id="7" name="TextBox 6"/>
          <p:cNvSpPr txBox="1"/>
          <p:nvPr/>
        </p:nvSpPr>
        <p:spPr>
          <a:xfrm>
            <a:off x="4229100" y="3124200"/>
            <a:ext cx="2057400" cy="1200329"/>
          </a:xfrm>
          <a:prstGeom prst="rect">
            <a:avLst/>
          </a:prstGeom>
          <a:noFill/>
          <a:ln w="38100">
            <a:solidFill>
              <a:srgbClr val="00CC00"/>
            </a:solidFill>
          </a:ln>
        </p:spPr>
        <p:txBody>
          <a:bodyPr wrap="square" rtlCol="0">
            <a:spAutoFit/>
          </a:bodyPr>
          <a:lstStyle/>
          <a:p>
            <a:endParaRPr lang="en-US" dirty="0"/>
          </a:p>
          <a:p>
            <a:endParaRPr lang="en-US" dirty="0"/>
          </a:p>
          <a:p>
            <a:endParaRPr lang="en-US" dirty="0"/>
          </a:p>
        </p:txBody>
      </p:sp>
      <p:cxnSp>
        <p:nvCxnSpPr>
          <p:cNvPr id="11" name="Straight Arrow Connector 10"/>
          <p:cNvCxnSpPr/>
          <p:nvPr/>
        </p:nvCxnSpPr>
        <p:spPr bwMode="auto">
          <a:xfrm flipH="1" flipV="1">
            <a:off x="3467100" y="2667000"/>
            <a:ext cx="762000" cy="457200"/>
          </a:xfrm>
          <a:prstGeom prst="straightConnector1">
            <a:avLst/>
          </a:prstGeom>
          <a:noFill/>
          <a:ln w="28575" cap="flat" cmpd="sng" algn="ctr">
            <a:solidFill>
              <a:srgbClr val="00CC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p:cNvSpPr txBox="1"/>
          <p:nvPr/>
        </p:nvSpPr>
        <p:spPr>
          <a:xfrm>
            <a:off x="4229100" y="4401068"/>
            <a:ext cx="2057400" cy="1200329"/>
          </a:xfrm>
          <a:prstGeom prst="rect">
            <a:avLst/>
          </a:prstGeom>
          <a:noFill/>
          <a:ln w="38100">
            <a:solidFill>
              <a:srgbClr val="3333CC"/>
            </a:solidFill>
          </a:ln>
        </p:spPr>
        <p:txBody>
          <a:bodyPr wrap="square" rtlCol="0">
            <a:spAutoFit/>
          </a:bodyPr>
          <a:lstStyle/>
          <a:p>
            <a:endParaRPr lang="en-US" dirty="0"/>
          </a:p>
          <a:p>
            <a:endParaRPr lang="en-US" dirty="0"/>
          </a:p>
          <a:p>
            <a:endParaRPr lang="en-US" dirty="0"/>
          </a:p>
        </p:txBody>
      </p:sp>
      <p:cxnSp>
        <p:nvCxnSpPr>
          <p:cNvPr id="15" name="Straight Arrow Connector 14"/>
          <p:cNvCxnSpPr/>
          <p:nvPr/>
        </p:nvCxnSpPr>
        <p:spPr bwMode="auto">
          <a:xfrm flipH="1">
            <a:off x="3467100" y="5613737"/>
            <a:ext cx="762000" cy="177463"/>
          </a:xfrm>
          <a:prstGeom prst="straightConnector1">
            <a:avLst/>
          </a:prstGeom>
          <a:noFill/>
          <a:ln w="28575" cap="flat" cmpd="sng" algn="ctr">
            <a:solidFill>
              <a:srgbClr val="3333CC"/>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Box 18"/>
          <p:cNvSpPr txBox="1"/>
          <p:nvPr/>
        </p:nvSpPr>
        <p:spPr>
          <a:xfrm>
            <a:off x="8575562" y="3124200"/>
            <a:ext cx="1714500" cy="2585323"/>
          </a:xfrm>
          <a:prstGeom prst="rect">
            <a:avLst/>
          </a:prstGeom>
          <a:noFill/>
        </p:spPr>
        <p:txBody>
          <a:bodyPr wrap="square" rtlCol="0">
            <a:spAutoFit/>
          </a:bodyPr>
          <a:lstStyle/>
          <a:p>
            <a:r>
              <a:rPr lang="en-US" sz="1800" dirty="0">
                <a:solidFill>
                  <a:srgbClr val="FF9900"/>
                </a:solidFill>
                <a:latin typeface="+mj-lt"/>
              </a:rPr>
              <a:t>Bias can either underestimate or overestimate true effect depending upon relative contributions of error types. </a:t>
            </a:r>
          </a:p>
        </p:txBody>
      </p:sp>
      <p:sp>
        <p:nvSpPr>
          <p:cNvPr id="24" name="TextBox 23"/>
          <p:cNvSpPr txBox="1"/>
          <p:nvPr/>
        </p:nvSpPr>
        <p:spPr>
          <a:xfrm rot="5400000">
            <a:off x="6697980" y="2712720"/>
            <a:ext cx="1188720" cy="2011680"/>
          </a:xfrm>
          <a:prstGeom prst="rect">
            <a:avLst/>
          </a:prstGeom>
          <a:noFill/>
          <a:ln w="38100">
            <a:solidFill>
              <a:srgbClr val="FF9900"/>
            </a:solidFil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p:txBody>
      </p:sp>
      <p:sp>
        <p:nvSpPr>
          <p:cNvPr id="26" name="TextBox 25"/>
          <p:cNvSpPr txBox="1"/>
          <p:nvPr/>
        </p:nvSpPr>
        <p:spPr>
          <a:xfrm rot="5400000">
            <a:off x="6715125" y="3989588"/>
            <a:ext cx="1188720" cy="2011680"/>
          </a:xfrm>
          <a:prstGeom prst="rect">
            <a:avLst/>
          </a:prstGeom>
          <a:noFill/>
          <a:ln w="38100">
            <a:solidFill>
              <a:srgbClr val="FF9900"/>
            </a:solidFil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p:txBody>
      </p:sp>
      <p:sp>
        <p:nvSpPr>
          <p:cNvPr id="20" name="TextBox 19"/>
          <p:cNvSpPr txBox="1"/>
          <p:nvPr/>
        </p:nvSpPr>
        <p:spPr>
          <a:xfrm>
            <a:off x="7027182" y="5654924"/>
            <a:ext cx="3319689" cy="646331"/>
          </a:xfrm>
          <a:prstGeom prst="rect">
            <a:avLst/>
          </a:prstGeom>
          <a:noFill/>
        </p:spPr>
        <p:txBody>
          <a:bodyPr wrap="square" rtlCol="0">
            <a:spAutoFit/>
          </a:bodyPr>
          <a:lstStyle/>
          <a:p>
            <a:r>
              <a:rPr lang="en-US" sz="1800" dirty="0">
                <a:solidFill>
                  <a:srgbClr val="FF9900"/>
                </a:solidFill>
                <a:latin typeface="+mj-lt"/>
              </a:rPr>
              <a:t>Often, very difficult to predict qualitatively or quantitatively</a:t>
            </a:r>
          </a:p>
        </p:txBody>
      </p:sp>
      <p:sp>
        <p:nvSpPr>
          <p:cNvPr id="2" name="Right Brace 1"/>
          <p:cNvSpPr/>
          <p:nvPr/>
        </p:nvSpPr>
        <p:spPr bwMode="auto">
          <a:xfrm>
            <a:off x="8401074" y="3498878"/>
            <a:ext cx="401546" cy="1780768"/>
          </a:xfrm>
          <a:prstGeom prst="rightBrace">
            <a:avLst/>
          </a:prstGeom>
          <a:noFill/>
          <a:ln w="25400" cap="flat" cmpd="sng" algn="ctr">
            <a:solidFill>
              <a:srgbClr val="FF99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74012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7" grpId="0" animBg="1"/>
      <p:bldP spid="14" grpId="0" animBg="1"/>
      <p:bldP spid="19" grpId="0"/>
      <p:bldP spid="24" grpId="0" animBg="1"/>
      <p:bldP spid="26" grpId="0" animBg="1"/>
      <p:bldP spid="2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90500" y="457200"/>
            <a:ext cx="10096500" cy="533400"/>
          </a:xfrm>
        </p:spPr>
        <p:txBody>
          <a:bodyPr/>
          <a:lstStyle/>
          <a:p>
            <a:r>
              <a:rPr lang="en-US" altLang="en-US" sz="2800" dirty="0">
                <a:solidFill>
                  <a:schemeClr val="tx1"/>
                </a:solidFill>
                <a:cs typeface="Times New Roman" pitchFamily="18" charset="0"/>
              </a:rPr>
              <a:t>Misclassification of Dichotomous Exposure &amp; Outcome:</a:t>
            </a:r>
            <a:br>
              <a:rPr lang="en-US" altLang="en-US" sz="2800" dirty="0">
                <a:solidFill>
                  <a:schemeClr val="tx1"/>
                </a:solidFill>
                <a:cs typeface="Times New Roman" pitchFamily="18" charset="0"/>
              </a:rPr>
            </a:br>
            <a:r>
              <a:rPr lang="en-US" altLang="en-US" sz="2800" dirty="0">
                <a:solidFill>
                  <a:schemeClr val="tx1"/>
                </a:solidFill>
                <a:cs typeface="Times New Roman" pitchFamily="18" charset="0"/>
              </a:rPr>
              <a:t>Practical  Implications</a:t>
            </a:r>
            <a:endParaRPr lang="en-US" altLang="en-US" dirty="0">
              <a:solidFill>
                <a:schemeClr val="tx1"/>
              </a:solidFill>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489274232"/>
              </p:ext>
            </p:extLst>
          </p:nvPr>
        </p:nvGraphicFramePr>
        <p:xfrm>
          <a:off x="190500" y="1600200"/>
          <a:ext cx="9906000" cy="4439920"/>
        </p:xfrm>
        <a:graphic>
          <a:graphicData uri="http://schemas.openxmlformats.org/drawingml/2006/table">
            <a:tbl>
              <a:tblPr firstRow="1" bandRow="1">
                <a:tableStyleId>{2D5ABB26-0587-4C30-8999-92F81FD0307C}</a:tableStyleId>
              </a:tblPr>
              <a:tblGrid>
                <a:gridCol w="3505200">
                  <a:extLst>
                    <a:ext uri="{9D8B030D-6E8A-4147-A177-3AD203B41FA5}">
                      <a16:colId xmlns:a16="http://schemas.microsoft.com/office/drawing/2014/main" val="20000"/>
                    </a:ext>
                  </a:extLst>
                </a:gridCol>
                <a:gridCol w="6400800">
                  <a:extLst>
                    <a:ext uri="{9D8B030D-6E8A-4147-A177-3AD203B41FA5}">
                      <a16:colId xmlns:a16="http://schemas.microsoft.com/office/drawing/2014/main" val="20001"/>
                    </a:ext>
                  </a:extLst>
                </a:gridCol>
              </a:tblGrid>
              <a:tr h="370840">
                <a:tc>
                  <a:txBody>
                    <a:bodyPr/>
                    <a:lstStyle/>
                    <a:p>
                      <a:pPr algn="ctr"/>
                      <a:r>
                        <a:rPr lang="en-US" sz="2400" b="1" dirty="0"/>
                        <a:t>When you See</a:t>
                      </a:r>
                      <a:r>
                        <a:rPr lang="en-US" sz="2400" b="1" baseline="0" dirty="0"/>
                        <a:t> an</a:t>
                      </a:r>
                    </a:p>
                    <a:p>
                      <a:pPr algn="ctr"/>
                      <a:r>
                        <a:rPr lang="en-US" sz="2400" b="1" dirty="0"/>
                        <a:t>Observed Association of …</a:t>
                      </a:r>
                    </a:p>
                  </a:txBody>
                  <a:tcP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t>Classic</a:t>
                      </a:r>
                      <a:r>
                        <a:rPr lang="en-US" sz="2400" b="1" baseline="0" dirty="0"/>
                        <a:t> Scenarios To</a:t>
                      </a:r>
                    </a:p>
                    <a:p>
                      <a:pPr algn="ctr"/>
                      <a:r>
                        <a:rPr lang="en-US" sz="2400" b="1" baseline="0" dirty="0"/>
                        <a:t>Rule Out</a:t>
                      </a:r>
                      <a:endParaRPr lang="en-US" sz="2400" b="1" dirty="0"/>
                    </a:p>
                  </a:txBody>
                  <a:tcPr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90600">
                <a:tc>
                  <a:txBody>
                    <a:bodyPr/>
                    <a:lstStyle/>
                    <a:p>
                      <a:r>
                        <a:rPr lang="en-US" sz="2400" dirty="0"/>
                        <a:t>No association</a:t>
                      </a:r>
                    </a:p>
                  </a:txBody>
                  <a:tcPr>
                    <a:lnT w="12700" cap="flat" cmpd="sng" algn="ctr">
                      <a:solidFill>
                        <a:schemeClr val="tx1"/>
                      </a:solidFill>
                      <a:prstDash val="solid"/>
                      <a:round/>
                      <a:headEnd type="none" w="med" len="med"/>
                      <a:tailEnd type="none" w="med" len="med"/>
                    </a:lnT>
                  </a:tcPr>
                </a:tc>
                <a:tc>
                  <a:txBody>
                    <a:bodyPr/>
                    <a:lstStyle/>
                    <a:p>
                      <a:r>
                        <a:rPr lang="en-US" sz="2400" dirty="0"/>
                        <a:t>Independent</a:t>
                      </a:r>
                      <a:r>
                        <a:rPr lang="en-US" sz="2400" baseline="0" dirty="0"/>
                        <a:t> n</a:t>
                      </a:r>
                      <a:r>
                        <a:rPr lang="en-US" sz="2400" dirty="0"/>
                        <a:t>on-differential misclassification</a:t>
                      </a:r>
                    </a:p>
                    <a:p>
                      <a:r>
                        <a:rPr lang="en-US" sz="2400" dirty="0"/>
                        <a:t>Independent</a:t>
                      </a:r>
                      <a:r>
                        <a:rPr lang="en-US" sz="2400" baseline="0" dirty="0"/>
                        <a:t> d</a:t>
                      </a:r>
                      <a:r>
                        <a:rPr lang="en-US" sz="2400" dirty="0"/>
                        <a:t>ifferential misclassification</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1066800">
                <a:tc>
                  <a:txBody>
                    <a:bodyPr/>
                    <a:lstStyle/>
                    <a:p>
                      <a:r>
                        <a:rPr lang="en-US" sz="2400" dirty="0"/>
                        <a:t>Positive association</a:t>
                      </a:r>
                    </a:p>
                  </a:txBody>
                  <a:tcPr/>
                </a:tc>
                <a:tc>
                  <a:txBody>
                    <a:bodyPr/>
                    <a:lstStyle/>
                    <a:p>
                      <a:r>
                        <a:rPr lang="en-US" sz="2400" dirty="0"/>
                        <a:t>Independent</a:t>
                      </a:r>
                      <a:r>
                        <a:rPr lang="en-US" sz="2400" baseline="0" dirty="0"/>
                        <a:t> d</a:t>
                      </a:r>
                      <a:r>
                        <a:rPr lang="en-US" sz="2400" dirty="0"/>
                        <a:t>ifferential misclassification</a:t>
                      </a:r>
                    </a:p>
                    <a:p>
                      <a:r>
                        <a:rPr lang="en-US" sz="2400" dirty="0"/>
                        <a:t>Dependent misclassification</a:t>
                      </a:r>
                    </a:p>
                  </a:txBody>
                  <a:tcPr/>
                </a:tc>
                <a:extLst>
                  <a:ext uri="{0D108BD9-81ED-4DB2-BD59-A6C34878D82A}">
                    <a16:rowId xmlns:a16="http://schemas.microsoft.com/office/drawing/2014/main" val="10002"/>
                  </a:ext>
                </a:extLst>
              </a:tr>
              <a:tr h="533400">
                <a:tc>
                  <a:txBody>
                    <a:bodyPr/>
                    <a:lstStyle/>
                    <a:p>
                      <a:r>
                        <a:rPr lang="en-US" sz="2400" dirty="0"/>
                        <a:t>Negative (inverse) association)</a:t>
                      </a:r>
                    </a:p>
                  </a:txBody>
                  <a:tcPr>
                    <a:lnB w="28575" cap="flat" cmpd="sng" algn="ctr">
                      <a:solidFill>
                        <a:schemeClr val="tx1"/>
                      </a:solidFill>
                      <a:prstDash val="solid"/>
                      <a:round/>
                      <a:headEnd type="none" w="med" len="med"/>
                      <a:tailEnd type="none" w="med" len="med"/>
                    </a:lnB>
                  </a:tcPr>
                </a:tc>
                <a:tc>
                  <a:txBody>
                    <a:bodyPr/>
                    <a:lstStyle/>
                    <a:p>
                      <a:r>
                        <a:rPr lang="en-US" sz="2400" dirty="0"/>
                        <a:t>Independent</a:t>
                      </a:r>
                      <a:r>
                        <a:rPr lang="en-US" sz="2400" baseline="0" dirty="0"/>
                        <a:t> d</a:t>
                      </a:r>
                      <a:r>
                        <a:rPr lang="en-US" sz="2400" dirty="0"/>
                        <a:t>ifferential</a:t>
                      </a:r>
                      <a:r>
                        <a:rPr lang="en-US" sz="2400" baseline="0" dirty="0"/>
                        <a:t> misclassification</a:t>
                      </a:r>
                    </a:p>
                    <a:p>
                      <a:r>
                        <a:rPr lang="en-US" sz="2400" baseline="0" dirty="0"/>
                        <a:t>Dependent misclassification</a:t>
                      </a:r>
                      <a:endParaRPr lang="en-US" sz="2400" dirty="0"/>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endParaRPr lang="en-US" dirty="0"/>
                    </a:p>
                  </a:txBody>
                  <a:tcPr>
                    <a:lnT w="28575" cap="flat" cmpd="sng" algn="ctr">
                      <a:solidFill>
                        <a:schemeClr val="tx1"/>
                      </a:solidFill>
                      <a:prstDash val="solid"/>
                      <a:round/>
                      <a:headEnd type="none" w="med" len="med"/>
                      <a:tailEnd type="none" w="med" len="med"/>
                    </a:lnT>
                  </a:tcPr>
                </a:tc>
                <a:tc>
                  <a:txBody>
                    <a:bodyPr/>
                    <a:lstStyle/>
                    <a:p>
                      <a:endParaRPr lang="en-US" dirty="0"/>
                    </a:p>
                  </a:txBody>
                  <a:tcP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128328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304800"/>
            <a:ext cx="8743950" cy="533400"/>
          </a:xfrm>
        </p:spPr>
        <p:txBody>
          <a:bodyPr/>
          <a:lstStyle/>
          <a:p>
            <a:r>
              <a:rPr lang="en-US" altLang="en-US" sz="2800" dirty="0">
                <a:solidFill>
                  <a:schemeClr val="tx1"/>
                </a:solidFill>
                <a:cs typeface="Times New Roman" pitchFamily="18" charset="0"/>
              </a:rPr>
              <a:t>Bias in Clinical Research:  </a:t>
            </a:r>
            <a:br>
              <a:rPr lang="en-US" altLang="en-US" sz="2800" dirty="0">
                <a:solidFill>
                  <a:schemeClr val="tx1"/>
                </a:solidFill>
                <a:cs typeface="Times New Roman" pitchFamily="18" charset="0"/>
              </a:rPr>
            </a:br>
            <a:r>
              <a:rPr lang="en-US" altLang="en-US" sz="2800" dirty="0">
                <a:solidFill>
                  <a:schemeClr val="tx1"/>
                </a:solidFill>
                <a:cs typeface="Times New Roman" pitchFamily="18" charset="0"/>
              </a:rPr>
              <a:t>Measurement Bias</a:t>
            </a:r>
            <a:r>
              <a:rPr lang="en-US" altLang="en-US" dirty="0">
                <a:solidFill>
                  <a:schemeClr val="tx1"/>
                </a:solidFill>
                <a:cs typeface="Times New Roman" pitchFamily="18" charset="0"/>
              </a:rPr>
              <a:t> </a:t>
            </a:r>
          </a:p>
        </p:txBody>
      </p:sp>
      <p:sp>
        <p:nvSpPr>
          <p:cNvPr id="8195" name="Rectangle 3"/>
          <p:cNvSpPr>
            <a:spLocks noGrp="1" noChangeArrowheads="1"/>
          </p:cNvSpPr>
          <p:nvPr>
            <p:ph type="body" idx="1"/>
          </p:nvPr>
        </p:nvSpPr>
        <p:spPr>
          <a:xfrm>
            <a:off x="228600" y="1066800"/>
            <a:ext cx="9906000" cy="5334000"/>
          </a:xfrm>
        </p:spPr>
        <p:txBody>
          <a:bodyPr/>
          <a:lstStyle/>
          <a:p>
            <a:pPr>
              <a:lnSpc>
                <a:spcPct val="120000"/>
              </a:lnSpc>
            </a:pPr>
            <a:r>
              <a:rPr lang="en-US" altLang="en-US" sz="2400" b="1" dirty="0"/>
              <a:t>Refined description of measurement error types (nomenclature)</a:t>
            </a:r>
          </a:p>
          <a:p>
            <a:pPr>
              <a:lnSpc>
                <a:spcPct val="120000"/>
              </a:lnSpc>
            </a:pPr>
            <a:r>
              <a:rPr lang="en-US" altLang="en-US" sz="2400" b="1" dirty="0"/>
              <a:t>Bias from misclassification of dichotomous variables </a:t>
            </a:r>
          </a:p>
          <a:p>
            <a:pPr lvl="1">
              <a:lnSpc>
                <a:spcPct val="120000"/>
              </a:lnSpc>
            </a:pPr>
            <a:r>
              <a:rPr lang="en-US" altLang="en-US" sz="2000" b="1" dirty="0"/>
              <a:t>In descriptive studies</a:t>
            </a:r>
          </a:p>
          <a:p>
            <a:pPr lvl="1">
              <a:lnSpc>
                <a:spcPct val="120000"/>
              </a:lnSpc>
            </a:pPr>
            <a:r>
              <a:rPr lang="en-US" altLang="en-US" sz="2000" b="1" dirty="0"/>
              <a:t>In analytic studies	</a:t>
            </a:r>
          </a:p>
          <a:p>
            <a:pPr lvl="2">
              <a:lnSpc>
                <a:spcPct val="150000"/>
              </a:lnSpc>
            </a:pPr>
            <a:r>
              <a:rPr lang="en-US" altLang="en-US" sz="1800" b="1" dirty="0"/>
              <a:t>Misclassification of dichotomous exposure &amp; outcome variables</a:t>
            </a:r>
            <a:endParaRPr lang="en-US" altLang="en-US" sz="1800" dirty="0"/>
          </a:p>
          <a:p>
            <a:pPr lvl="3"/>
            <a:r>
              <a:rPr lang="en-US" altLang="en-US" sz="1800" dirty="0"/>
              <a:t>non-differential vs. differential misclassification (“differentiality”)</a:t>
            </a:r>
          </a:p>
          <a:p>
            <a:pPr lvl="3"/>
            <a:r>
              <a:rPr lang="en-US" altLang="en-US" sz="1800" dirty="0"/>
              <a:t>independent vs. dependent misclassification (“dependence”)</a:t>
            </a:r>
          </a:p>
          <a:p>
            <a:pPr>
              <a:lnSpc>
                <a:spcPct val="150000"/>
              </a:lnSpc>
            </a:pPr>
            <a:r>
              <a:rPr lang="en-US" altLang="en-US" sz="2400" b="1" dirty="0"/>
              <a:t>Bias from mismeasurement of interval scale variables</a:t>
            </a:r>
            <a:endParaRPr lang="en-US" altLang="en-US" sz="2400" dirty="0"/>
          </a:p>
          <a:p>
            <a:r>
              <a:rPr lang="en-US" altLang="en-US" sz="2400" b="1" dirty="0"/>
              <a:t>Advanced topics (brief mention only)</a:t>
            </a:r>
            <a:endParaRPr lang="en-US" altLang="en-US" sz="2400" dirty="0"/>
          </a:p>
          <a:p>
            <a:pPr lvl="1"/>
            <a:r>
              <a:rPr lang="en-US" altLang="en-US" sz="2000" b="1" dirty="0"/>
              <a:t>Misclassification of multi-level  categorical variables</a:t>
            </a:r>
          </a:p>
          <a:p>
            <a:pPr lvl="1"/>
            <a:r>
              <a:rPr lang="en-US" altLang="en-US" sz="2000" b="1" dirty="0"/>
              <a:t>Misclassification of confounding variables</a:t>
            </a:r>
          </a:p>
          <a:p>
            <a:pPr lvl="1"/>
            <a:r>
              <a:rPr lang="en-US" altLang="en-US" sz="2000" b="1" dirty="0"/>
              <a:t>Back-calculating to the truth (“quantitative bias analysis”)</a:t>
            </a:r>
          </a:p>
          <a:p>
            <a:pPr lvl="2">
              <a:lnSpc>
                <a:spcPct val="90000"/>
              </a:lnSpc>
            </a:pPr>
            <a:endParaRPr lang="en-US" altLang="en-US" dirty="0"/>
          </a:p>
        </p:txBody>
      </p:sp>
      <p:sp>
        <p:nvSpPr>
          <p:cNvPr id="4" name="Line 4"/>
          <p:cNvSpPr>
            <a:spLocks noChangeShapeType="1"/>
          </p:cNvSpPr>
          <p:nvPr/>
        </p:nvSpPr>
        <p:spPr bwMode="auto">
          <a:xfrm>
            <a:off x="0" y="4419600"/>
            <a:ext cx="6477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26127432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ChangeArrowheads="1"/>
          </p:cNvSpPr>
          <p:nvPr>
            <p:ph type="title"/>
          </p:nvPr>
        </p:nvSpPr>
        <p:spPr>
          <a:xfrm>
            <a:off x="800100" y="304800"/>
            <a:ext cx="8743950" cy="533400"/>
          </a:xfrm>
        </p:spPr>
        <p:txBody>
          <a:bodyPr/>
          <a:lstStyle/>
          <a:p>
            <a:r>
              <a:rPr lang="en-US" altLang="en-US" sz="2800" dirty="0"/>
              <a:t>Lack of Validity and Reproducibility in </a:t>
            </a:r>
            <a:br>
              <a:rPr lang="en-US" altLang="en-US" sz="2800" dirty="0"/>
            </a:br>
            <a:r>
              <a:rPr lang="en-US" altLang="en-US" sz="2800" dirty="0"/>
              <a:t>Interval Scale Measurements</a:t>
            </a:r>
          </a:p>
        </p:txBody>
      </p:sp>
      <p:sp>
        <p:nvSpPr>
          <p:cNvPr id="518147" name="Rectangle 3"/>
          <p:cNvSpPr>
            <a:spLocks noGrp="1" noChangeArrowheads="1"/>
          </p:cNvSpPr>
          <p:nvPr>
            <p:ph type="body" idx="1"/>
          </p:nvPr>
        </p:nvSpPr>
        <p:spPr>
          <a:xfrm>
            <a:off x="190500" y="1371600"/>
            <a:ext cx="9829800" cy="457200"/>
          </a:xfrm>
        </p:spPr>
        <p:txBody>
          <a:bodyPr/>
          <a:lstStyle/>
          <a:p>
            <a:r>
              <a:rPr lang="en-US" altLang="en-US" sz="2800" dirty="0"/>
              <a:t>Lack of Validity (Systematic Error)</a:t>
            </a:r>
          </a:p>
          <a:p>
            <a:pPr lvl="1"/>
            <a:r>
              <a:rPr lang="en-US" altLang="en-US" sz="2400" dirty="0"/>
              <a:t>Measurements systematically off truth by some multiplicative factor or absolute difference</a:t>
            </a:r>
          </a:p>
        </p:txBody>
      </p:sp>
      <p:grpSp>
        <p:nvGrpSpPr>
          <p:cNvPr id="518298" name="Group 154"/>
          <p:cNvGrpSpPr>
            <a:grpSpLocks/>
          </p:cNvGrpSpPr>
          <p:nvPr/>
        </p:nvGrpSpPr>
        <p:grpSpPr bwMode="auto">
          <a:xfrm>
            <a:off x="419100" y="3124200"/>
            <a:ext cx="9448800" cy="152400"/>
            <a:chOff x="264" y="1392"/>
            <a:chExt cx="5952" cy="96"/>
          </a:xfrm>
        </p:grpSpPr>
        <p:sp>
          <p:nvSpPr>
            <p:cNvPr id="518148" name="Line 4"/>
            <p:cNvSpPr>
              <a:spLocks noChangeShapeType="1"/>
            </p:cNvSpPr>
            <p:nvPr/>
          </p:nvSpPr>
          <p:spPr bwMode="auto">
            <a:xfrm>
              <a:off x="264" y="1392"/>
              <a:ext cx="59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518228" name="Group 84"/>
            <p:cNvGrpSpPr>
              <a:grpSpLocks/>
            </p:cNvGrpSpPr>
            <p:nvPr/>
          </p:nvGrpSpPr>
          <p:grpSpPr bwMode="auto">
            <a:xfrm>
              <a:off x="4008" y="1392"/>
              <a:ext cx="672" cy="96"/>
              <a:chOff x="264" y="1392"/>
              <a:chExt cx="672" cy="96"/>
            </a:xfrm>
          </p:grpSpPr>
          <p:sp>
            <p:nvSpPr>
              <p:cNvPr id="518229" name="Line 85"/>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30" name="Line 86"/>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31" name="Line 87"/>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32" name="Line 88"/>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33" name="Line 89"/>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34" name="Line 90"/>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35" name="Line 91"/>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36" name="Line 92"/>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518237" name="Group 93"/>
            <p:cNvGrpSpPr>
              <a:grpSpLocks/>
            </p:cNvGrpSpPr>
            <p:nvPr/>
          </p:nvGrpSpPr>
          <p:grpSpPr bwMode="auto">
            <a:xfrm>
              <a:off x="4776" y="1392"/>
              <a:ext cx="672" cy="96"/>
              <a:chOff x="264" y="1392"/>
              <a:chExt cx="672" cy="96"/>
            </a:xfrm>
          </p:grpSpPr>
          <p:sp>
            <p:nvSpPr>
              <p:cNvPr id="518238" name="Line 94"/>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39" name="Line 95"/>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40" name="Line 96"/>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41" name="Line 97"/>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42" name="Line 98"/>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43" name="Line 99"/>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44" name="Line 100"/>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45" name="Line 101"/>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518246" name="Group 102"/>
            <p:cNvGrpSpPr>
              <a:grpSpLocks/>
            </p:cNvGrpSpPr>
            <p:nvPr/>
          </p:nvGrpSpPr>
          <p:grpSpPr bwMode="auto">
            <a:xfrm>
              <a:off x="5544" y="1392"/>
              <a:ext cx="672" cy="96"/>
              <a:chOff x="264" y="1392"/>
              <a:chExt cx="672" cy="96"/>
            </a:xfrm>
          </p:grpSpPr>
          <p:sp>
            <p:nvSpPr>
              <p:cNvPr id="518247" name="Line 103"/>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48" name="Line 104"/>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49" name="Line 105"/>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50" name="Line 106"/>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51" name="Line 107"/>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52" name="Line 108"/>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53" name="Line 109"/>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54" name="Line 110"/>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518255" name="Group 111"/>
            <p:cNvGrpSpPr>
              <a:grpSpLocks/>
            </p:cNvGrpSpPr>
            <p:nvPr/>
          </p:nvGrpSpPr>
          <p:grpSpPr bwMode="auto">
            <a:xfrm>
              <a:off x="264" y="1392"/>
              <a:ext cx="672" cy="96"/>
              <a:chOff x="264" y="1392"/>
              <a:chExt cx="672" cy="96"/>
            </a:xfrm>
          </p:grpSpPr>
          <p:sp>
            <p:nvSpPr>
              <p:cNvPr id="518256" name="Line 112"/>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57" name="Line 113"/>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58" name="Line 114"/>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59" name="Line 115"/>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60" name="Line 116"/>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61" name="Line 117"/>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62" name="Line 118"/>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63" name="Line 119"/>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518264" name="Line 120"/>
            <p:cNvSpPr>
              <a:spLocks noChangeShapeType="1"/>
            </p:cNvSpPr>
            <p:nvPr/>
          </p:nvSpPr>
          <p:spPr bwMode="auto">
            <a:xfrm>
              <a:off x="103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65" name="Line 121"/>
            <p:cNvSpPr>
              <a:spLocks noChangeShapeType="1"/>
            </p:cNvSpPr>
            <p:nvPr/>
          </p:nvSpPr>
          <p:spPr bwMode="auto">
            <a:xfrm>
              <a:off x="112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66" name="Line 122"/>
            <p:cNvSpPr>
              <a:spLocks noChangeShapeType="1"/>
            </p:cNvSpPr>
            <p:nvPr/>
          </p:nvSpPr>
          <p:spPr bwMode="auto">
            <a:xfrm>
              <a:off x="122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67" name="Line 123"/>
            <p:cNvSpPr>
              <a:spLocks noChangeShapeType="1"/>
            </p:cNvSpPr>
            <p:nvPr/>
          </p:nvSpPr>
          <p:spPr bwMode="auto">
            <a:xfrm>
              <a:off x="132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68" name="Line 124"/>
            <p:cNvSpPr>
              <a:spLocks noChangeShapeType="1"/>
            </p:cNvSpPr>
            <p:nvPr/>
          </p:nvSpPr>
          <p:spPr bwMode="auto">
            <a:xfrm>
              <a:off x="141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69" name="Line 125"/>
            <p:cNvSpPr>
              <a:spLocks noChangeShapeType="1"/>
            </p:cNvSpPr>
            <p:nvPr/>
          </p:nvSpPr>
          <p:spPr bwMode="auto">
            <a:xfrm>
              <a:off x="151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70" name="Line 126"/>
            <p:cNvSpPr>
              <a:spLocks noChangeShapeType="1"/>
            </p:cNvSpPr>
            <p:nvPr/>
          </p:nvSpPr>
          <p:spPr bwMode="auto">
            <a:xfrm>
              <a:off x="160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518271" name="Group 127"/>
            <p:cNvGrpSpPr>
              <a:grpSpLocks/>
            </p:cNvGrpSpPr>
            <p:nvPr/>
          </p:nvGrpSpPr>
          <p:grpSpPr bwMode="auto">
            <a:xfrm>
              <a:off x="1704" y="1392"/>
              <a:ext cx="672" cy="96"/>
              <a:chOff x="264" y="1392"/>
              <a:chExt cx="672" cy="96"/>
            </a:xfrm>
          </p:grpSpPr>
          <p:sp>
            <p:nvSpPr>
              <p:cNvPr id="518272" name="Line 128"/>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73" name="Line 129"/>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74" name="Line 130"/>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75" name="Line 131"/>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76" name="Line 132"/>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77" name="Line 133"/>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78" name="Line 134"/>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79" name="Line 135"/>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518280" name="Group 136"/>
            <p:cNvGrpSpPr>
              <a:grpSpLocks/>
            </p:cNvGrpSpPr>
            <p:nvPr/>
          </p:nvGrpSpPr>
          <p:grpSpPr bwMode="auto">
            <a:xfrm>
              <a:off x="2472" y="1392"/>
              <a:ext cx="672" cy="96"/>
              <a:chOff x="264" y="1392"/>
              <a:chExt cx="672" cy="96"/>
            </a:xfrm>
          </p:grpSpPr>
          <p:sp>
            <p:nvSpPr>
              <p:cNvPr id="518281" name="Line 137"/>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82" name="Line 138"/>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83" name="Line 139"/>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84" name="Line 140"/>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85" name="Line 141"/>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86" name="Line 142"/>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87" name="Line 143"/>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88" name="Line 144"/>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518289" name="Group 145"/>
            <p:cNvGrpSpPr>
              <a:grpSpLocks/>
            </p:cNvGrpSpPr>
            <p:nvPr/>
          </p:nvGrpSpPr>
          <p:grpSpPr bwMode="auto">
            <a:xfrm>
              <a:off x="3240" y="1392"/>
              <a:ext cx="672" cy="96"/>
              <a:chOff x="264" y="1392"/>
              <a:chExt cx="672" cy="96"/>
            </a:xfrm>
          </p:grpSpPr>
          <p:sp>
            <p:nvSpPr>
              <p:cNvPr id="518290" name="Line 146"/>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91" name="Line 147"/>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92" name="Line 148"/>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93" name="Line 149"/>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94" name="Line 150"/>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95" name="Line 151"/>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96" name="Line 152"/>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97" name="Line 153"/>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sp>
        <p:nvSpPr>
          <p:cNvPr id="518372" name="Text Box 228"/>
          <p:cNvSpPr txBox="1">
            <a:spLocks noChangeArrowheads="1"/>
          </p:cNvSpPr>
          <p:nvPr/>
        </p:nvSpPr>
        <p:spPr bwMode="auto">
          <a:xfrm>
            <a:off x="2857500" y="2743200"/>
            <a:ext cx="45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dirty="0">
                <a:solidFill>
                  <a:srgbClr val="3333CC"/>
                </a:solidFill>
                <a:latin typeface="Arial" charset="0"/>
              </a:rPr>
              <a:t>x</a:t>
            </a:r>
          </a:p>
        </p:txBody>
      </p:sp>
      <p:sp>
        <p:nvSpPr>
          <p:cNvPr id="518373" name="Text Box 229"/>
          <p:cNvSpPr txBox="1">
            <a:spLocks noChangeArrowheads="1"/>
          </p:cNvSpPr>
          <p:nvPr/>
        </p:nvSpPr>
        <p:spPr bwMode="auto">
          <a:xfrm>
            <a:off x="4686300" y="2743200"/>
            <a:ext cx="45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dirty="0">
                <a:solidFill>
                  <a:srgbClr val="FF3300"/>
                </a:solidFill>
                <a:latin typeface="Arial" charset="0"/>
              </a:rPr>
              <a:t>x</a:t>
            </a:r>
          </a:p>
        </p:txBody>
      </p:sp>
      <p:sp>
        <p:nvSpPr>
          <p:cNvPr id="518382" name="Text Box 238"/>
          <p:cNvSpPr txBox="1">
            <a:spLocks noChangeArrowheads="1"/>
          </p:cNvSpPr>
          <p:nvPr/>
        </p:nvSpPr>
        <p:spPr bwMode="auto">
          <a:xfrm>
            <a:off x="2705100" y="3276600"/>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dirty="0">
                <a:latin typeface="Arial" charset="0"/>
              </a:rPr>
              <a:t>truth</a:t>
            </a:r>
          </a:p>
        </p:txBody>
      </p:sp>
      <p:sp>
        <p:nvSpPr>
          <p:cNvPr id="518383" name="Text Box 239"/>
          <p:cNvSpPr txBox="1">
            <a:spLocks noChangeArrowheads="1"/>
          </p:cNvSpPr>
          <p:nvPr/>
        </p:nvSpPr>
        <p:spPr bwMode="auto">
          <a:xfrm>
            <a:off x="4229100" y="3276600"/>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dirty="0">
                <a:latin typeface="Arial" charset="0"/>
              </a:rPr>
              <a:t>observed</a:t>
            </a:r>
          </a:p>
        </p:txBody>
      </p:sp>
      <p:sp>
        <p:nvSpPr>
          <p:cNvPr id="518384" name="Line 240"/>
          <p:cNvSpPr>
            <a:spLocks noChangeShapeType="1"/>
          </p:cNvSpPr>
          <p:nvPr/>
        </p:nvSpPr>
        <p:spPr bwMode="auto">
          <a:xfrm flipV="1">
            <a:off x="3086100" y="2819400"/>
            <a:ext cx="1828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518490" name="Group 346"/>
          <p:cNvGrpSpPr>
            <a:grpSpLocks/>
          </p:cNvGrpSpPr>
          <p:nvPr/>
        </p:nvGrpSpPr>
        <p:grpSpPr bwMode="auto">
          <a:xfrm>
            <a:off x="228600" y="4114800"/>
            <a:ext cx="10020300" cy="2301875"/>
            <a:chOff x="264" y="2496"/>
            <a:chExt cx="6312" cy="1450"/>
          </a:xfrm>
        </p:grpSpPr>
        <p:grpSp>
          <p:nvGrpSpPr>
            <p:cNvPr id="518401" name="Group 257"/>
            <p:cNvGrpSpPr>
              <a:grpSpLocks/>
            </p:cNvGrpSpPr>
            <p:nvPr/>
          </p:nvGrpSpPr>
          <p:grpSpPr bwMode="auto">
            <a:xfrm>
              <a:off x="360" y="3600"/>
              <a:ext cx="5952" cy="96"/>
              <a:chOff x="264" y="1392"/>
              <a:chExt cx="5952" cy="96"/>
            </a:xfrm>
          </p:grpSpPr>
          <p:sp>
            <p:nvSpPr>
              <p:cNvPr id="518402" name="Line 258"/>
              <p:cNvSpPr>
                <a:spLocks noChangeShapeType="1"/>
              </p:cNvSpPr>
              <p:nvPr/>
            </p:nvSpPr>
            <p:spPr bwMode="auto">
              <a:xfrm>
                <a:off x="264" y="1392"/>
                <a:ext cx="59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518403" name="Group 259"/>
              <p:cNvGrpSpPr>
                <a:grpSpLocks/>
              </p:cNvGrpSpPr>
              <p:nvPr/>
            </p:nvGrpSpPr>
            <p:grpSpPr bwMode="auto">
              <a:xfrm>
                <a:off x="4008" y="1392"/>
                <a:ext cx="672" cy="96"/>
                <a:chOff x="264" y="1392"/>
                <a:chExt cx="672" cy="96"/>
              </a:xfrm>
            </p:grpSpPr>
            <p:sp>
              <p:nvSpPr>
                <p:cNvPr id="518404" name="Line 260"/>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05" name="Line 261"/>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06" name="Line 262"/>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07" name="Line 263"/>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08" name="Line 264"/>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09" name="Line 265"/>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10" name="Line 266"/>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11" name="Line 267"/>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518412" name="Group 268"/>
              <p:cNvGrpSpPr>
                <a:grpSpLocks/>
              </p:cNvGrpSpPr>
              <p:nvPr/>
            </p:nvGrpSpPr>
            <p:grpSpPr bwMode="auto">
              <a:xfrm>
                <a:off x="4776" y="1392"/>
                <a:ext cx="672" cy="96"/>
                <a:chOff x="264" y="1392"/>
                <a:chExt cx="672" cy="96"/>
              </a:xfrm>
            </p:grpSpPr>
            <p:sp>
              <p:nvSpPr>
                <p:cNvPr id="518413" name="Line 269"/>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14" name="Line 270"/>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15" name="Line 271"/>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16" name="Line 272"/>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17" name="Line 273"/>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18" name="Line 274"/>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19" name="Line 275"/>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20" name="Line 276"/>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518421" name="Group 277"/>
              <p:cNvGrpSpPr>
                <a:grpSpLocks/>
              </p:cNvGrpSpPr>
              <p:nvPr/>
            </p:nvGrpSpPr>
            <p:grpSpPr bwMode="auto">
              <a:xfrm>
                <a:off x="5544" y="1392"/>
                <a:ext cx="672" cy="96"/>
                <a:chOff x="264" y="1392"/>
                <a:chExt cx="672" cy="96"/>
              </a:xfrm>
            </p:grpSpPr>
            <p:sp>
              <p:nvSpPr>
                <p:cNvPr id="518422" name="Line 278"/>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23" name="Line 279"/>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24" name="Line 280"/>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25" name="Line 281"/>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26" name="Line 282"/>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27" name="Line 283"/>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28" name="Line 284"/>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29" name="Line 285"/>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518430" name="Group 286"/>
              <p:cNvGrpSpPr>
                <a:grpSpLocks/>
              </p:cNvGrpSpPr>
              <p:nvPr/>
            </p:nvGrpSpPr>
            <p:grpSpPr bwMode="auto">
              <a:xfrm>
                <a:off x="264" y="1392"/>
                <a:ext cx="672" cy="96"/>
                <a:chOff x="264" y="1392"/>
                <a:chExt cx="672" cy="96"/>
              </a:xfrm>
            </p:grpSpPr>
            <p:sp>
              <p:nvSpPr>
                <p:cNvPr id="518431" name="Line 287"/>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32" name="Line 288"/>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33" name="Line 289"/>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34" name="Line 290"/>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35" name="Line 291"/>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36" name="Line 292"/>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37" name="Line 293"/>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38" name="Line 294"/>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518439" name="Line 295"/>
              <p:cNvSpPr>
                <a:spLocks noChangeShapeType="1"/>
              </p:cNvSpPr>
              <p:nvPr/>
            </p:nvSpPr>
            <p:spPr bwMode="auto">
              <a:xfrm>
                <a:off x="103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40" name="Line 296"/>
              <p:cNvSpPr>
                <a:spLocks noChangeShapeType="1"/>
              </p:cNvSpPr>
              <p:nvPr/>
            </p:nvSpPr>
            <p:spPr bwMode="auto">
              <a:xfrm>
                <a:off x="112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41" name="Line 297"/>
              <p:cNvSpPr>
                <a:spLocks noChangeShapeType="1"/>
              </p:cNvSpPr>
              <p:nvPr/>
            </p:nvSpPr>
            <p:spPr bwMode="auto">
              <a:xfrm>
                <a:off x="122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42" name="Line 298"/>
              <p:cNvSpPr>
                <a:spLocks noChangeShapeType="1"/>
              </p:cNvSpPr>
              <p:nvPr/>
            </p:nvSpPr>
            <p:spPr bwMode="auto">
              <a:xfrm>
                <a:off x="132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43" name="Line 299"/>
              <p:cNvSpPr>
                <a:spLocks noChangeShapeType="1"/>
              </p:cNvSpPr>
              <p:nvPr/>
            </p:nvSpPr>
            <p:spPr bwMode="auto">
              <a:xfrm>
                <a:off x="141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44" name="Line 300"/>
              <p:cNvSpPr>
                <a:spLocks noChangeShapeType="1"/>
              </p:cNvSpPr>
              <p:nvPr/>
            </p:nvSpPr>
            <p:spPr bwMode="auto">
              <a:xfrm>
                <a:off x="151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45" name="Line 301"/>
              <p:cNvSpPr>
                <a:spLocks noChangeShapeType="1"/>
              </p:cNvSpPr>
              <p:nvPr/>
            </p:nvSpPr>
            <p:spPr bwMode="auto">
              <a:xfrm>
                <a:off x="160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518446" name="Group 302"/>
              <p:cNvGrpSpPr>
                <a:grpSpLocks/>
              </p:cNvGrpSpPr>
              <p:nvPr/>
            </p:nvGrpSpPr>
            <p:grpSpPr bwMode="auto">
              <a:xfrm>
                <a:off x="1704" y="1392"/>
                <a:ext cx="672" cy="96"/>
                <a:chOff x="264" y="1392"/>
                <a:chExt cx="672" cy="96"/>
              </a:xfrm>
            </p:grpSpPr>
            <p:sp>
              <p:nvSpPr>
                <p:cNvPr id="518447" name="Line 303"/>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48" name="Line 304"/>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49" name="Line 305"/>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50" name="Line 306"/>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51" name="Line 307"/>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52" name="Line 308"/>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53" name="Line 309"/>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54" name="Line 310"/>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518455" name="Group 311"/>
              <p:cNvGrpSpPr>
                <a:grpSpLocks/>
              </p:cNvGrpSpPr>
              <p:nvPr/>
            </p:nvGrpSpPr>
            <p:grpSpPr bwMode="auto">
              <a:xfrm>
                <a:off x="2472" y="1392"/>
                <a:ext cx="672" cy="96"/>
                <a:chOff x="264" y="1392"/>
                <a:chExt cx="672" cy="96"/>
              </a:xfrm>
            </p:grpSpPr>
            <p:sp>
              <p:nvSpPr>
                <p:cNvPr id="518456" name="Line 312"/>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57" name="Line 313"/>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58" name="Line 314"/>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59" name="Line 315"/>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60" name="Line 316"/>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61" name="Line 317"/>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62" name="Line 318"/>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63" name="Line 319"/>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518464" name="Group 320"/>
              <p:cNvGrpSpPr>
                <a:grpSpLocks/>
              </p:cNvGrpSpPr>
              <p:nvPr/>
            </p:nvGrpSpPr>
            <p:grpSpPr bwMode="auto">
              <a:xfrm>
                <a:off x="3240" y="1392"/>
                <a:ext cx="672" cy="96"/>
                <a:chOff x="264" y="1392"/>
                <a:chExt cx="672" cy="96"/>
              </a:xfrm>
            </p:grpSpPr>
            <p:sp>
              <p:nvSpPr>
                <p:cNvPr id="518465" name="Line 321"/>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66" name="Line 322"/>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67" name="Line 323"/>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68" name="Line 324"/>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69" name="Line 325"/>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70" name="Line 326"/>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71" name="Line 327"/>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72" name="Line 328"/>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sp>
          <p:nvSpPr>
            <p:cNvPr id="518473" name="Text Box 329"/>
            <p:cNvSpPr txBox="1">
              <a:spLocks noChangeArrowheads="1"/>
            </p:cNvSpPr>
            <p:nvPr/>
          </p:nvSpPr>
          <p:spPr bwMode="auto">
            <a:xfrm>
              <a:off x="1896" y="3369"/>
              <a:ext cx="28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dirty="0">
                  <a:solidFill>
                    <a:srgbClr val="3333CC"/>
                  </a:solidFill>
                  <a:latin typeface="Arial" charset="0"/>
                </a:rPr>
                <a:t>x</a:t>
              </a:r>
            </a:p>
          </p:txBody>
        </p:sp>
        <p:sp>
          <p:nvSpPr>
            <p:cNvPr id="518474" name="Text Box 330"/>
            <p:cNvSpPr txBox="1">
              <a:spLocks noChangeArrowheads="1"/>
            </p:cNvSpPr>
            <p:nvPr/>
          </p:nvSpPr>
          <p:spPr bwMode="auto">
            <a:xfrm>
              <a:off x="1224" y="3369"/>
              <a:ext cx="28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dirty="0">
                  <a:solidFill>
                    <a:srgbClr val="FF3300"/>
                  </a:solidFill>
                  <a:latin typeface="Arial" charset="0"/>
                </a:rPr>
                <a:t>x</a:t>
              </a:r>
            </a:p>
          </p:txBody>
        </p:sp>
        <p:sp>
          <p:nvSpPr>
            <p:cNvPr id="518475" name="Text Box 331"/>
            <p:cNvSpPr txBox="1">
              <a:spLocks noChangeArrowheads="1"/>
            </p:cNvSpPr>
            <p:nvPr/>
          </p:nvSpPr>
          <p:spPr bwMode="auto">
            <a:xfrm>
              <a:off x="936" y="3369"/>
              <a:ext cx="28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dirty="0">
                  <a:solidFill>
                    <a:srgbClr val="FF3300"/>
                  </a:solidFill>
                  <a:latin typeface="Arial" charset="0"/>
                </a:rPr>
                <a:t>x</a:t>
              </a:r>
            </a:p>
          </p:txBody>
        </p:sp>
        <p:sp>
          <p:nvSpPr>
            <p:cNvPr id="518476" name="Text Box 332"/>
            <p:cNvSpPr txBox="1">
              <a:spLocks noChangeArrowheads="1"/>
            </p:cNvSpPr>
            <p:nvPr/>
          </p:nvSpPr>
          <p:spPr bwMode="auto">
            <a:xfrm>
              <a:off x="1560" y="3369"/>
              <a:ext cx="28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dirty="0">
                  <a:solidFill>
                    <a:srgbClr val="FF3300"/>
                  </a:solidFill>
                  <a:latin typeface="Arial" charset="0"/>
                </a:rPr>
                <a:t>x</a:t>
              </a:r>
            </a:p>
          </p:txBody>
        </p:sp>
        <p:sp>
          <p:nvSpPr>
            <p:cNvPr id="518477" name="Text Box 333"/>
            <p:cNvSpPr txBox="1">
              <a:spLocks noChangeArrowheads="1"/>
            </p:cNvSpPr>
            <p:nvPr/>
          </p:nvSpPr>
          <p:spPr bwMode="auto">
            <a:xfrm>
              <a:off x="2232" y="3369"/>
              <a:ext cx="28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dirty="0">
                  <a:solidFill>
                    <a:srgbClr val="FF3300"/>
                  </a:solidFill>
                  <a:latin typeface="Arial" charset="0"/>
                </a:rPr>
                <a:t>x</a:t>
              </a:r>
            </a:p>
          </p:txBody>
        </p:sp>
        <p:sp>
          <p:nvSpPr>
            <p:cNvPr id="518478" name="Text Box 334"/>
            <p:cNvSpPr txBox="1">
              <a:spLocks noChangeArrowheads="1"/>
            </p:cNvSpPr>
            <p:nvPr/>
          </p:nvSpPr>
          <p:spPr bwMode="auto">
            <a:xfrm>
              <a:off x="2520" y="3360"/>
              <a:ext cx="28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dirty="0">
                  <a:solidFill>
                    <a:srgbClr val="FF3300"/>
                  </a:solidFill>
                  <a:latin typeface="Arial" charset="0"/>
                </a:rPr>
                <a:t>x</a:t>
              </a:r>
            </a:p>
          </p:txBody>
        </p:sp>
        <p:sp>
          <p:nvSpPr>
            <p:cNvPr id="518479" name="Text Box 335"/>
            <p:cNvSpPr txBox="1">
              <a:spLocks noChangeArrowheads="1"/>
            </p:cNvSpPr>
            <p:nvPr/>
          </p:nvSpPr>
          <p:spPr bwMode="auto">
            <a:xfrm>
              <a:off x="2808" y="3360"/>
              <a:ext cx="28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dirty="0">
                  <a:solidFill>
                    <a:srgbClr val="FF3300"/>
                  </a:solidFill>
                  <a:latin typeface="Arial" charset="0"/>
                </a:rPr>
                <a:t>x</a:t>
              </a:r>
            </a:p>
          </p:txBody>
        </p:sp>
        <p:sp>
          <p:nvSpPr>
            <p:cNvPr id="518480" name="Line 336"/>
            <p:cNvSpPr>
              <a:spLocks noChangeShapeType="1"/>
            </p:cNvSpPr>
            <p:nvPr/>
          </p:nvSpPr>
          <p:spPr bwMode="auto">
            <a:xfrm flipH="1">
              <a:off x="1704" y="3408"/>
              <a:ext cx="3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81" name="Text Box 337"/>
            <p:cNvSpPr txBox="1">
              <a:spLocks noChangeArrowheads="1"/>
            </p:cNvSpPr>
            <p:nvPr/>
          </p:nvSpPr>
          <p:spPr bwMode="auto">
            <a:xfrm>
              <a:off x="1800" y="3696"/>
              <a:ext cx="48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dirty="0">
                  <a:latin typeface="Arial" charset="0"/>
                </a:rPr>
                <a:t>truth</a:t>
              </a:r>
            </a:p>
          </p:txBody>
        </p:sp>
        <p:sp>
          <p:nvSpPr>
            <p:cNvPr id="518482" name="Text Box 338"/>
            <p:cNvSpPr txBox="1">
              <a:spLocks noChangeArrowheads="1"/>
            </p:cNvSpPr>
            <p:nvPr/>
          </p:nvSpPr>
          <p:spPr bwMode="auto">
            <a:xfrm>
              <a:off x="2328" y="3696"/>
              <a:ext cx="9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dirty="0">
                  <a:latin typeface="Arial" charset="0"/>
                </a:rPr>
                <a:t>observed</a:t>
              </a:r>
            </a:p>
          </p:txBody>
        </p:sp>
        <p:sp>
          <p:nvSpPr>
            <p:cNvPr id="518483" name="Text Box 339"/>
            <p:cNvSpPr txBox="1">
              <a:spLocks noChangeArrowheads="1"/>
            </p:cNvSpPr>
            <p:nvPr/>
          </p:nvSpPr>
          <p:spPr bwMode="auto">
            <a:xfrm>
              <a:off x="888" y="3696"/>
              <a:ext cx="9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dirty="0">
                  <a:latin typeface="Arial" charset="0"/>
                </a:rPr>
                <a:t>observed</a:t>
              </a:r>
            </a:p>
          </p:txBody>
        </p:sp>
        <p:sp>
          <p:nvSpPr>
            <p:cNvPr id="518484" name="Rectangle 340"/>
            <p:cNvSpPr>
              <a:spLocks noChangeArrowheads="1"/>
            </p:cNvSpPr>
            <p:nvPr/>
          </p:nvSpPr>
          <p:spPr bwMode="auto">
            <a:xfrm>
              <a:off x="264" y="2496"/>
              <a:ext cx="63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80000"/>
                </a:lnSpc>
              </a:pPr>
              <a:r>
                <a:rPr lang="en-US" altLang="en-US" sz="2800" dirty="0"/>
                <a:t>Lack of Reproducibility (Random Error)</a:t>
              </a:r>
            </a:p>
            <a:p>
              <a:pPr lvl="1">
                <a:lnSpc>
                  <a:spcPct val="80000"/>
                </a:lnSpc>
              </a:pPr>
              <a:r>
                <a:rPr lang="en-US" altLang="en-US" sz="2400" dirty="0"/>
                <a:t>Measurements off truth by some random factor or difference</a:t>
              </a:r>
            </a:p>
          </p:txBody>
        </p:sp>
        <p:sp>
          <p:nvSpPr>
            <p:cNvPr id="518485" name="Line 341"/>
            <p:cNvSpPr>
              <a:spLocks noChangeShapeType="1"/>
            </p:cNvSpPr>
            <p:nvPr/>
          </p:nvSpPr>
          <p:spPr bwMode="auto">
            <a:xfrm>
              <a:off x="2040" y="3408"/>
              <a:ext cx="3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86" name="Freeform 342"/>
            <p:cNvSpPr>
              <a:spLocks/>
            </p:cNvSpPr>
            <p:nvPr/>
          </p:nvSpPr>
          <p:spPr bwMode="auto">
            <a:xfrm>
              <a:off x="1416" y="3216"/>
              <a:ext cx="624" cy="192"/>
            </a:xfrm>
            <a:custGeom>
              <a:avLst/>
              <a:gdLst>
                <a:gd name="T0" fmla="*/ 624 w 624"/>
                <a:gd name="T1" fmla="*/ 192 h 192"/>
                <a:gd name="T2" fmla="*/ 336 w 624"/>
                <a:gd name="T3" fmla="*/ 0 h 192"/>
                <a:gd name="T4" fmla="*/ 0 w 624"/>
                <a:gd name="T5" fmla="*/ 192 h 192"/>
              </a:gdLst>
              <a:ahLst/>
              <a:cxnLst>
                <a:cxn ang="0">
                  <a:pos x="T0" y="T1"/>
                </a:cxn>
                <a:cxn ang="0">
                  <a:pos x="T2" y="T3"/>
                </a:cxn>
                <a:cxn ang="0">
                  <a:pos x="T4" y="T5"/>
                </a:cxn>
              </a:cxnLst>
              <a:rect l="0" t="0" r="r" b="b"/>
              <a:pathLst>
                <a:path w="624" h="192">
                  <a:moveTo>
                    <a:pt x="624" y="192"/>
                  </a:moveTo>
                  <a:cubicBezTo>
                    <a:pt x="532" y="96"/>
                    <a:pt x="440" y="0"/>
                    <a:pt x="336" y="0"/>
                  </a:cubicBezTo>
                  <a:cubicBezTo>
                    <a:pt x="232" y="0"/>
                    <a:pt x="56" y="160"/>
                    <a:pt x="0" y="192"/>
                  </a:cubicBez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87" name="Freeform 343"/>
            <p:cNvSpPr>
              <a:spLocks/>
            </p:cNvSpPr>
            <p:nvPr/>
          </p:nvSpPr>
          <p:spPr bwMode="auto">
            <a:xfrm>
              <a:off x="1128" y="3024"/>
              <a:ext cx="912" cy="384"/>
            </a:xfrm>
            <a:custGeom>
              <a:avLst/>
              <a:gdLst>
                <a:gd name="T0" fmla="*/ 912 w 912"/>
                <a:gd name="T1" fmla="*/ 384 h 384"/>
                <a:gd name="T2" fmla="*/ 720 w 912"/>
                <a:gd name="T3" fmla="*/ 0 h 384"/>
                <a:gd name="T4" fmla="*/ 0 w 912"/>
                <a:gd name="T5" fmla="*/ 384 h 384"/>
              </a:gdLst>
              <a:ahLst/>
              <a:cxnLst>
                <a:cxn ang="0">
                  <a:pos x="T0" y="T1"/>
                </a:cxn>
                <a:cxn ang="0">
                  <a:pos x="T2" y="T3"/>
                </a:cxn>
                <a:cxn ang="0">
                  <a:pos x="T4" y="T5"/>
                </a:cxn>
              </a:cxnLst>
              <a:rect l="0" t="0" r="r" b="b"/>
              <a:pathLst>
                <a:path w="912" h="384">
                  <a:moveTo>
                    <a:pt x="912" y="384"/>
                  </a:moveTo>
                  <a:cubicBezTo>
                    <a:pt x="892" y="192"/>
                    <a:pt x="872" y="0"/>
                    <a:pt x="720" y="0"/>
                  </a:cubicBezTo>
                  <a:cubicBezTo>
                    <a:pt x="568" y="0"/>
                    <a:pt x="120" y="320"/>
                    <a:pt x="0" y="384"/>
                  </a:cubicBez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88" name="Freeform 344"/>
            <p:cNvSpPr>
              <a:spLocks/>
            </p:cNvSpPr>
            <p:nvPr/>
          </p:nvSpPr>
          <p:spPr bwMode="auto">
            <a:xfrm flipH="1">
              <a:off x="2040" y="3216"/>
              <a:ext cx="624" cy="192"/>
            </a:xfrm>
            <a:custGeom>
              <a:avLst/>
              <a:gdLst>
                <a:gd name="T0" fmla="*/ 624 w 624"/>
                <a:gd name="T1" fmla="*/ 192 h 192"/>
                <a:gd name="T2" fmla="*/ 336 w 624"/>
                <a:gd name="T3" fmla="*/ 0 h 192"/>
                <a:gd name="T4" fmla="*/ 0 w 624"/>
                <a:gd name="T5" fmla="*/ 192 h 192"/>
              </a:gdLst>
              <a:ahLst/>
              <a:cxnLst>
                <a:cxn ang="0">
                  <a:pos x="T0" y="T1"/>
                </a:cxn>
                <a:cxn ang="0">
                  <a:pos x="T2" y="T3"/>
                </a:cxn>
                <a:cxn ang="0">
                  <a:pos x="T4" y="T5"/>
                </a:cxn>
              </a:cxnLst>
              <a:rect l="0" t="0" r="r" b="b"/>
              <a:pathLst>
                <a:path w="624" h="192">
                  <a:moveTo>
                    <a:pt x="624" y="192"/>
                  </a:moveTo>
                  <a:cubicBezTo>
                    <a:pt x="532" y="96"/>
                    <a:pt x="440" y="0"/>
                    <a:pt x="336" y="0"/>
                  </a:cubicBezTo>
                  <a:cubicBezTo>
                    <a:pt x="232" y="0"/>
                    <a:pt x="56" y="160"/>
                    <a:pt x="0" y="192"/>
                  </a:cubicBez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89" name="Freeform 345"/>
            <p:cNvSpPr>
              <a:spLocks/>
            </p:cNvSpPr>
            <p:nvPr/>
          </p:nvSpPr>
          <p:spPr bwMode="auto">
            <a:xfrm flipH="1">
              <a:off x="2040" y="3024"/>
              <a:ext cx="960" cy="384"/>
            </a:xfrm>
            <a:custGeom>
              <a:avLst/>
              <a:gdLst>
                <a:gd name="T0" fmla="*/ 912 w 912"/>
                <a:gd name="T1" fmla="*/ 384 h 384"/>
                <a:gd name="T2" fmla="*/ 720 w 912"/>
                <a:gd name="T3" fmla="*/ 0 h 384"/>
                <a:gd name="T4" fmla="*/ 0 w 912"/>
                <a:gd name="T5" fmla="*/ 384 h 384"/>
              </a:gdLst>
              <a:ahLst/>
              <a:cxnLst>
                <a:cxn ang="0">
                  <a:pos x="T0" y="T1"/>
                </a:cxn>
                <a:cxn ang="0">
                  <a:pos x="T2" y="T3"/>
                </a:cxn>
                <a:cxn ang="0">
                  <a:pos x="T4" y="T5"/>
                </a:cxn>
              </a:cxnLst>
              <a:rect l="0" t="0" r="r" b="b"/>
              <a:pathLst>
                <a:path w="912" h="384">
                  <a:moveTo>
                    <a:pt x="912" y="384"/>
                  </a:moveTo>
                  <a:cubicBezTo>
                    <a:pt x="892" y="192"/>
                    <a:pt x="872" y="0"/>
                    <a:pt x="720" y="0"/>
                  </a:cubicBezTo>
                  <a:cubicBezTo>
                    <a:pt x="568" y="0"/>
                    <a:pt x="120" y="320"/>
                    <a:pt x="0" y="384"/>
                  </a:cubicBez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171" name="Group 18"/>
          <p:cNvGrpSpPr>
            <a:grpSpLocks/>
          </p:cNvGrpSpPr>
          <p:nvPr/>
        </p:nvGrpSpPr>
        <p:grpSpPr bwMode="auto">
          <a:xfrm>
            <a:off x="8458200" y="2438400"/>
            <a:ext cx="1474572" cy="1191729"/>
            <a:chOff x="1935" y="1302"/>
            <a:chExt cx="2610" cy="2292"/>
          </a:xfrm>
        </p:grpSpPr>
        <p:grpSp>
          <p:nvGrpSpPr>
            <p:cNvPr id="172" name="Group 16"/>
            <p:cNvGrpSpPr>
              <a:grpSpLocks/>
            </p:cNvGrpSpPr>
            <p:nvPr/>
          </p:nvGrpSpPr>
          <p:grpSpPr bwMode="auto">
            <a:xfrm>
              <a:off x="1935" y="1302"/>
              <a:ext cx="2610" cy="2292"/>
              <a:chOff x="1935" y="1302"/>
              <a:chExt cx="2610" cy="2292"/>
            </a:xfrm>
          </p:grpSpPr>
          <p:graphicFrame>
            <p:nvGraphicFramePr>
              <p:cNvPr id="175" name="Object 3"/>
              <p:cNvGraphicFramePr>
                <a:graphicFrameLocks noChangeAspect="1"/>
              </p:cNvGraphicFramePr>
              <p:nvPr/>
            </p:nvGraphicFramePr>
            <p:xfrm>
              <a:off x="1935" y="1302"/>
              <a:ext cx="2610" cy="2292"/>
            </p:xfrm>
            <a:graphic>
              <a:graphicData uri="http://schemas.openxmlformats.org/presentationml/2006/ole">
                <mc:AlternateContent xmlns:mc="http://schemas.openxmlformats.org/markup-compatibility/2006">
                  <mc:Choice xmlns:v="urn:schemas-microsoft-com:vml" Requires="v">
                    <p:oleObj name="Bitmap Image" r:id="rId3" imgW="4142857" imgH="3638095" progId="PBrush">
                      <p:embed/>
                    </p:oleObj>
                  </mc:Choice>
                  <mc:Fallback>
                    <p:oleObj name="Bitmap Image" r:id="rId3" imgW="4142857" imgH="3638095"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5" y="1302"/>
                            <a:ext cx="2610" cy="22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6" name="Oval 4"/>
              <p:cNvSpPr>
                <a:spLocks noChangeArrowheads="1"/>
              </p:cNvSpPr>
              <p:nvPr/>
            </p:nvSpPr>
            <p:spPr bwMode="auto">
              <a:xfrm>
                <a:off x="3048" y="1584"/>
                <a:ext cx="288" cy="240"/>
              </a:xfrm>
              <a:prstGeom prst="ellipse">
                <a:avLst/>
              </a:prstGeom>
              <a:solidFill>
                <a:schemeClr val="bg1"/>
              </a:solidFill>
              <a:ln w="9525" algn="ctr">
                <a:noFill/>
                <a:round/>
                <a:headEnd/>
                <a:tailEnd/>
              </a:ln>
            </p:spPr>
            <p:txBody>
              <a:bodyPr wrap="none" anchor="ctr"/>
              <a:lstStyle/>
              <a:p>
                <a:endParaRPr lang="en-US" dirty="0"/>
              </a:p>
            </p:txBody>
          </p:sp>
          <p:sp>
            <p:nvSpPr>
              <p:cNvPr id="177" name="Oval 5"/>
              <p:cNvSpPr>
                <a:spLocks noChangeArrowheads="1"/>
              </p:cNvSpPr>
              <p:nvPr/>
            </p:nvSpPr>
            <p:spPr bwMode="auto">
              <a:xfrm>
                <a:off x="3816" y="2304"/>
                <a:ext cx="288" cy="240"/>
              </a:xfrm>
              <a:prstGeom prst="ellipse">
                <a:avLst/>
              </a:prstGeom>
              <a:solidFill>
                <a:schemeClr val="bg1"/>
              </a:solidFill>
              <a:ln w="9525" algn="ctr">
                <a:noFill/>
                <a:round/>
                <a:headEnd/>
                <a:tailEnd/>
              </a:ln>
            </p:spPr>
            <p:txBody>
              <a:bodyPr wrap="none" anchor="ctr"/>
              <a:lstStyle/>
              <a:p>
                <a:endParaRPr lang="en-US" dirty="0"/>
              </a:p>
            </p:txBody>
          </p:sp>
          <p:sp>
            <p:nvSpPr>
              <p:cNvPr id="178" name="Oval 6"/>
              <p:cNvSpPr>
                <a:spLocks noChangeArrowheads="1"/>
              </p:cNvSpPr>
              <p:nvPr/>
            </p:nvSpPr>
            <p:spPr bwMode="auto">
              <a:xfrm>
                <a:off x="3192" y="3168"/>
                <a:ext cx="288" cy="240"/>
              </a:xfrm>
              <a:prstGeom prst="ellipse">
                <a:avLst/>
              </a:prstGeom>
              <a:solidFill>
                <a:schemeClr val="bg1"/>
              </a:solidFill>
              <a:ln w="9525" algn="ctr">
                <a:noFill/>
                <a:round/>
                <a:headEnd/>
                <a:tailEnd/>
              </a:ln>
            </p:spPr>
            <p:txBody>
              <a:bodyPr wrap="none" anchor="ctr"/>
              <a:lstStyle/>
              <a:p>
                <a:endParaRPr lang="en-US" dirty="0"/>
              </a:p>
            </p:txBody>
          </p:sp>
        </p:grpSp>
        <p:sp>
          <p:nvSpPr>
            <p:cNvPr id="173" name="Oval 7"/>
            <p:cNvSpPr>
              <a:spLocks noChangeArrowheads="1"/>
            </p:cNvSpPr>
            <p:nvPr/>
          </p:nvSpPr>
          <p:spPr bwMode="auto">
            <a:xfrm>
              <a:off x="3048" y="2352"/>
              <a:ext cx="288" cy="240"/>
            </a:xfrm>
            <a:prstGeom prst="ellipse">
              <a:avLst/>
            </a:prstGeom>
            <a:solidFill>
              <a:schemeClr val="bg1"/>
            </a:solidFill>
            <a:ln w="9525" algn="ctr">
              <a:noFill/>
              <a:round/>
              <a:headEnd/>
              <a:tailEnd/>
            </a:ln>
          </p:spPr>
          <p:txBody>
            <a:bodyPr wrap="none" anchor="ctr"/>
            <a:lstStyle/>
            <a:p>
              <a:endParaRPr lang="en-US" dirty="0"/>
            </a:p>
          </p:txBody>
        </p:sp>
        <p:sp>
          <p:nvSpPr>
            <p:cNvPr id="174" name="Oval 17"/>
            <p:cNvSpPr>
              <a:spLocks noChangeArrowheads="1"/>
            </p:cNvSpPr>
            <p:nvPr/>
          </p:nvSpPr>
          <p:spPr bwMode="auto">
            <a:xfrm>
              <a:off x="2376" y="2448"/>
              <a:ext cx="288" cy="240"/>
            </a:xfrm>
            <a:prstGeom prst="ellipse">
              <a:avLst/>
            </a:prstGeom>
            <a:solidFill>
              <a:schemeClr val="bg1"/>
            </a:solidFill>
            <a:ln w="9525" algn="ctr">
              <a:noFill/>
              <a:round/>
              <a:headEnd/>
              <a:tailEnd/>
            </a:ln>
          </p:spPr>
          <p:txBody>
            <a:bodyPr wrap="none" anchor="ctr"/>
            <a:lstStyle/>
            <a:p>
              <a:endParaRPr lang="en-US" dirty="0"/>
            </a:p>
          </p:txBody>
        </p:sp>
      </p:grpSp>
      <p:sp>
        <p:nvSpPr>
          <p:cNvPr id="179" name="Oval 20"/>
          <p:cNvSpPr>
            <a:spLocks noChangeArrowheads="1"/>
          </p:cNvSpPr>
          <p:nvPr/>
        </p:nvSpPr>
        <p:spPr bwMode="auto">
          <a:xfrm>
            <a:off x="9029700" y="3352800"/>
            <a:ext cx="114300" cy="92075"/>
          </a:xfrm>
          <a:prstGeom prst="ellipse">
            <a:avLst/>
          </a:prstGeom>
          <a:solidFill>
            <a:srgbClr val="FF3300"/>
          </a:solidFill>
          <a:ln w="9525" algn="ctr">
            <a:solidFill>
              <a:schemeClr val="tx1"/>
            </a:solidFill>
            <a:round/>
            <a:headEnd/>
            <a:tailEnd/>
          </a:ln>
        </p:spPr>
        <p:txBody>
          <a:bodyPr wrap="none" anchor="ctr"/>
          <a:lstStyle/>
          <a:p>
            <a:endParaRPr lang="en-US" dirty="0"/>
          </a:p>
        </p:txBody>
      </p:sp>
      <p:pic>
        <p:nvPicPr>
          <p:cNvPr id="62566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53450" y="5300850"/>
            <a:ext cx="1409699" cy="1140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0" name="Oval 20"/>
          <p:cNvSpPr>
            <a:spLocks noChangeArrowheads="1"/>
          </p:cNvSpPr>
          <p:nvPr/>
        </p:nvSpPr>
        <p:spPr bwMode="auto">
          <a:xfrm>
            <a:off x="9182100" y="5334000"/>
            <a:ext cx="114300" cy="92075"/>
          </a:xfrm>
          <a:prstGeom prst="ellipse">
            <a:avLst/>
          </a:prstGeom>
          <a:solidFill>
            <a:srgbClr val="FF3300"/>
          </a:solidFill>
          <a:ln w="9525" algn="ctr">
            <a:solidFill>
              <a:schemeClr val="tx1"/>
            </a:solidFill>
            <a:round/>
            <a:headEnd/>
            <a:tailEnd/>
          </a:ln>
        </p:spPr>
        <p:txBody>
          <a:bodyPr wrap="none" anchor="ctr"/>
          <a:lstStyle/>
          <a:p>
            <a:endParaRPr lang="en-US" dirty="0"/>
          </a:p>
        </p:txBody>
      </p:sp>
      <p:sp>
        <p:nvSpPr>
          <p:cNvPr id="191" name="Oval 20"/>
          <p:cNvSpPr>
            <a:spLocks noChangeArrowheads="1"/>
          </p:cNvSpPr>
          <p:nvPr/>
        </p:nvSpPr>
        <p:spPr bwMode="auto">
          <a:xfrm>
            <a:off x="9736791" y="5763792"/>
            <a:ext cx="114300" cy="92075"/>
          </a:xfrm>
          <a:prstGeom prst="ellipse">
            <a:avLst/>
          </a:prstGeom>
          <a:solidFill>
            <a:srgbClr val="FF3300"/>
          </a:solidFill>
          <a:ln w="9525" algn="ctr">
            <a:solidFill>
              <a:schemeClr val="tx1"/>
            </a:solidFill>
            <a:round/>
            <a:headEnd/>
            <a:tailEnd/>
          </a:ln>
        </p:spPr>
        <p:txBody>
          <a:bodyPr wrap="none" anchor="ctr"/>
          <a:lstStyle/>
          <a:p>
            <a:endParaRPr lang="en-US" dirty="0"/>
          </a:p>
        </p:txBody>
      </p:sp>
      <p:sp>
        <p:nvSpPr>
          <p:cNvPr id="192" name="Oval 20"/>
          <p:cNvSpPr>
            <a:spLocks noChangeArrowheads="1"/>
          </p:cNvSpPr>
          <p:nvPr/>
        </p:nvSpPr>
        <p:spPr bwMode="auto">
          <a:xfrm>
            <a:off x="9220200" y="6218237"/>
            <a:ext cx="114300" cy="92075"/>
          </a:xfrm>
          <a:prstGeom prst="ellipse">
            <a:avLst/>
          </a:prstGeom>
          <a:solidFill>
            <a:srgbClr val="FF3300"/>
          </a:solidFill>
          <a:ln w="9525" algn="ctr">
            <a:solidFill>
              <a:schemeClr val="tx1"/>
            </a:solidFill>
            <a:round/>
            <a:headEnd/>
            <a:tailEnd/>
          </a:ln>
        </p:spPr>
        <p:txBody>
          <a:bodyPr wrap="none" anchor="ctr"/>
          <a:lstStyle/>
          <a:p>
            <a:endParaRPr lang="en-US" dirty="0"/>
          </a:p>
        </p:txBody>
      </p:sp>
      <p:sp>
        <p:nvSpPr>
          <p:cNvPr id="193" name="Oval 20"/>
          <p:cNvSpPr>
            <a:spLocks noChangeArrowheads="1"/>
          </p:cNvSpPr>
          <p:nvPr/>
        </p:nvSpPr>
        <p:spPr bwMode="auto">
          <a:xfrm>
            <a:off x="8650202" y="5821362"/>
            <a:ext cx="114300" cy="92075"/>
          </a:xfrm>
          <a:prstGeom prst="ellipse">
            <a:avLst/>
          </a:prstGeom>
          <a:solidFill>
            <a:srgbClr val="FF3300"/>
          </a:solidFill>
          <a:ln w="9525" algn="ctr">
            <a:solidFill>
              <a:schemeClr val="tx1"/>
            </a:solidFill>
            <a:round/>
            <a:headEnd/>
            <a:tailEnd/>
          </a:ln>
        </p:spPr>
        <p:txBody>
          <a:bodyPr wrap="none" anchor="ctr"/>
          <a:lstStyle/>
          <a:p>
            <a:endParaRPr lang="en-US" dirty="0"/>
          </a:p>
        </p:txBody>
      </p:sp>
      <p:sp>
        <p:nvSpPr>
          <p:cNvPr id="194" name="Oval 20"/>
          <p:cNvSpPr>
            <a:spLocks noChangeArrowheads="1"/>
          </p:cNvSpPr>
          <p:nvPr/>
        </p:nvSpPr>
        <p:spPr bwMode="auto">
          <a:xfrm>
            <a:off x="9162025" y="5778874"/>
            <a:ext cx="114300" cy="92075"/>
          </a:xfrm>
          <a:prstGeom prst="ellipse">
            <a:avLst/>
          </a:prstGeom>
          <a:solidFill>
            <a:srgbClr val="FF3300"/>
          </a:solidFill>
          <a:ln w="9525" algn="ctr">
            <a:solidFill>
              <a:schemeClr val="tx1"/>
            </a:solidFill>
            <a:round/>
            <a:headEnd/>
            <a:tailEnd/>
          </a:ln>
        </p:spPr>
        <p:txBody>
          <a:bodyPr wrap="none" anchor="ctr"/>
          <a:lstStyle/>
          <a:p>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a:xfrm>
            <a:off x="0" y="304800"/>
            <a:ext cx="10287000" cy="533400"/>
          </a:xfrm>
        </p:spPr>
        <p:txBody>
          <a:bodyPr/>
          <a:lstStyle/>
          <a:p>
            <a:r>
              <a:rPr lang="en-US" altLang="en-US" dirty="0"/>
              <a:t>Mismeasurement of Interval Scale Variables: </a:t>
            </a:r>
            <a:br>
              <a:rPr lang="en-US" altLang="en-US" dirty="0"/>
            </a:br>
            <a:r>
              <a:rPr lang="en-US" altLang="en-US" sz="2400" dirty="0"/>
              <a:t>Summary of Bias In Comparison to Perfectly Measured Variables</a:t>
            </a:r>
          </a:p>
        </p:txBody>
      </p:sp>
      <p:sp>
        <p:nvSpPr>
          <p:cNvPr id="502787" name="Rectangle 3"/>
          <p:cNvSpPr>
            <a:spLocks noGrp="1" noChangeArrowheads="1"/>
          </p:cNvSpPr>
          <p:nvPr>
            <p:ph type="body" idx="1"/>
          </p:nvPr>
        </p:nvSpPr>
        <p:spPr>
          <a:xfrm>
            <a:off x="771525" y="914400"/>
            <a:ext cx="8743950" cy="5562600"/>
          </a:xfrm>
        </p:spPr>
        <p:txBody>
          <a:bodyPr/>
          <a:lstStyle/>
          <a:p>
            <a:endParaRPr lang="en-US" altLang="en-US" dirty="0"/>
          </a:p>
          <a:p>
            <a:endParaRPr lang="en-US" altLang="en-US" dirty="0"/>
          </a:p>
          <a:p>
            <a:endParaRPr lang="en-US" altLang="en-US" dirty="0"/>
          </a:p>
          <a:p>
            <a:endParaRPr lang="en-US" altLang="en-US" dirty="0"/>
          </a:p>
          <a:p>
            <a:endParaRPr lang="en-US" altLang="en-US" dirty="0"/>
          </a:p>
          <a:p>
            <a:endParaRPr lang="en-US" altLang="en-US" sz="2800" b="1" dirty="0"/>
          </a:p>
        </p:txBody>
      </p:sp>
      <p:graphicFrame>
        <p:nvGraphicFramePr>
          <p:cNvPr id="502788" name="Object 4"/>
          <p:cNvGraphicFramePr>
            <a:graphicFrameLocks noChangeAspect="1"/>
          </p:cNvGraphicFramePr>
          <p:nvPr>
            <p:extLst>
              <p:ext uri="{D42A27DB-BD31-4B8C-83A1-F6EECF244321}">
                <p14:modId xmlns:p14="http://schemas.microsoft.com/office/powerpoint/2010/main" val="509737368"/>
              </p:ext>
            </p:extLst>
          </p:nvPr>
        </p:nvGraphicFramePr>
        <p:xfrm>
          <a:off x="80963" y="1155700"/>
          <a:ext cx="10218737" cy="5191125"/>
        </p:xfrm>
        <a:graphic>
          <a:graphicData uri="http://schemas.openxmlformats.org/presentationml/2006/ole">
            <mc:AlternateContent xmlns:mc="http://schemas.openxmlformats.org/markup-compatibility/2006">
              <mc:Choice xmlns:v="urn:schemas-microsoft-com:vml" Requires="v">
                <p:oleObj name="Document" r:id="rId3" imgW="10664380" imgH="5439828" progId="Word.Document.8">
                  <p:embed/>
                </p:oleObj>
              </mc:Choice>
              <mc:Fallback>
                <p:oleObj name="Document" r:id="rId3" imgW="10664380" imgH="5439828" progId="Word.Document.8">
                  <p:embed/>
                  <p:pic>
                    <p:nvPicPr>
                      <p:cNvPr id="0" name="Object 4"/>
                      <p:cNvPicPr>
                        <a:picLocks noChangeAspect="1" noChangeArrowheads="1"/>
                      </p:cNvPicPr>
                      <p:nvPr/>
                    </p:nvPicPr>
                    <p:blipFill>
                      <a:blip r:embed="rId4"/>
                      <a:srcRect/>
                      <a:stretch>
                        <a:fillRect/>
                      </a:stretch>
                    </p:blipFill>
                    <p:spPr bwMode="auto">
                      <a:xfrm>
                        <a:off x="80963" y="1155700"/>
                        <a:ext cx="10218737" cy="5191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a:xfrm>
            <a:off x="0" y="228600"/>
            <a:ext cx="10287000" cy="533400"/>
          </a:xfrm>
        </p:spPr>
        <p:txBody>
          <a:bodyPr/>
          <a:lstStyle/>
          <a:p>
            <a:r>
              <a:rPr lang="en-US" altLang="en-US" sz="2400" dirty="0"/>
              <a:t>Relating the Reproducibility and Validity of Measurements to Measurement Bias in Analytic Studies  –  Interval Scale Variables</a:t>
            </a:r>
          </a:p>
        </p:txBody>
      </p:sp>
      <p:sp>
        <p:nvSpPr>
          <p:cNvPr id="460803" name="Rectangle 3"/>
          <p:cNvSpPr>
            <a:spLocks noGrp="1" noChangeArrowheads="1"/>
          </p:cNvSpPr>
          <p:nvPr>
            <p:ph type="body" sz="half" idx="1"/>
          </p:nvPr>
        </p:nvSpPr>
        <p:spPr>
          <a:xfrm>
            <a:off x="342900" y="1143000"/>
            <a:ext cx="9944100" cy="5334000"/>
          </a:xfrm>
        </p:spPr>
        <p:txBody>
          <a:bodyPr/>
          <a:lstStyle/>
          <a:p>
            <a:pPr>
              <a:buFontTx/>
              <a:buNone/>
            </a:pPr>
            <a:r>
              <a:rPr lang="en-US" altLang="en-US" sz="2400" b="1" dirty="0"/>
              <a:t>Reproducibility (Random error)</a:t>
            </a:r>
          </a:p>
          <a:p>
            <a:pPr>
              <a:buFontTx/>
              <a:buNone/>
            </a:pPr>
            <a:r>
              <a:rPr lang="en-US" altLang="en-US" sz="2400" dirty="0"/>
              <a:t>e.g., random error in an </a:t>
            </a:r>
            <a:r>
              <a:rPr lang="en-US" altLang="en-US" sz="2400" u="sng" dirty="0"/>
              <a:t>exposure</a:t>
            </a:r>
            <a:r>
              <a:rPr lang="en-US" altLang="en-US" sz="2400" dirty="0"/>
              <a:t> variable</a:t>
            </a:r>
          </a:p>
          <a:p>
            <a:pPr>
              <a:buFontTx/>
              <a:buNone/>
            </a:pPr>
            <a:r>
              <a:rPr lang="en-US" altLang="en-US" sz="2000" dirty="0"/>
              <a:t>Assuming:</a:t>
            </a:r>
          </a:p>
          <a:p>
            <a:r>
              <a:rPr lang="en-US" altLang="en-US" sz="2000" dirty="0"/>
              <a:t>Exposure is normally distributed with variance, </a:t>
            </a:r>
            <a:r>
              <a:rPr lang="en-US" altLang="en-US" sz="2000" dirty="0">
                <a:sym typeface="Symbol" pitchFamily="18" charset="2"/>
              </a:rPr>
              <a:t></a:t>
            </a:r>
            <a:r>
              <a:rPr lang="en-US" altLang="en-US" sz="2000" baseline="30000" dirty="0">
                <a:sym typeface="Symbol" pitchFamily="18" charset="2"/>
              </a:rPr>
              <a:t>2</a:t>
            </a:r>
            <a:r>
              <a:rPr lang="en-US" altLang="en-US" sz="2000" baseline="-25000" dirty="0">
                <a:sym typeface="Symbol" pitchFamily="18" charset="2"/>
              </a:rPr>
              <a:t>True</a:t>
            </a:r>
            <a:endParaRPr lang="en-US" altLang="en-US" sz="2000" dirty="0"/>
          </a:p>
          <a:p>
            <a:r>
              <a:rPr lang="en-US" altLang="en-US" sz="2000" dirty="0"/>
              <a:t>Random error is normally distributed with variance, </a:t>
            </a:r>
            <a:r>
              <a:rPr lang="en-US" altLang="en-US" sz="2000" dirty="0">
                <a:sym typeface="Symbol" pitchFamily="18" charset="2"/>
              </a:rPr>
              <a:t></a:t>
            </a:r>
            <a:r>
              <a:rPr lang="en-US" altLang="en-US" sz="2000" baseline="30000" dirty="0">
                <a:sym typeface="Symbol" pitchFamily="18" charset="2"/>
              </a:rPr>
              <a:t>2</a:t>
            </a:r>
            <a:r>
              <a:rPr lang="en-US" altLang="en-US" sz="2000" baseline="-25000" dirty="0">
                <a:sym typeface="Symbol" pitchFamily="18" charset="2"/>
              </a:rPr>
              <a:t>E</a:t>
            </a:r>
            <a:r>
              <a:rPr lang="en-US" altLang="en-US" sz="2000" dirty="0"/>
              <a:t> </a:t>
            </a:r>
          </a:p>
          <a:p>
            <a:r>
              <a:rPr lang="en-US" altLang="en-US" sz="2000" dirty="0"/>
              <a:t>We relate interval scale exposures to outcomes via regression (</a:t>
            </a:r>
            <a:r>
              <a:rPr lang="en-US" altLang="en-US" sz="1600" dirty="0"/>
              <a:t>e.g.,</a:t>
            </a:r>
            <a:r>
              <a:rPr lang="en-US" altLang="en-US" sz="300" dirty="0"/>
              <a:t> </a:t>
            </a:r>
            <a:r>
              <a:rPr lang="en-US" altLang="en-US" sz="2000" dirty="0"/>
              <a:t>OLS regression)</a:t>
            </a:r>
          </a:p>
          <a:p>
            <a:r>
              <a:rPr lang="en-US" altLang="en-US" sz="2000" dirty="0"/>
              <a:t>Then, the </a:t>
            </a:r>
            <a:r>
              <a:rPr lang="en-US" altLang="en-US" sz="2000" u="sng" dirty="0"/>
              <a:t>observed</a:t>
            </a:r>
            <a:r>
              <a:rPr lang="en-US" altLang="en-US" sz="2000" dirty="0"/>
              <a:t> regression coefficient (which is a measure of association) is equal to the </a:t>
            </a:r>
            <a:r>
              <a:rPr lang="en-US" altLang="en-US" sz="2000" u="sng" dirty="0"/>
              <a:t>true</a:t>
            </a:r>
            <a:r>
              <a:rPr lang="en-US" altLang="en-US" sz="2000" dirty="0"/>
              <a:t> regression coefficient </a:t>
            </a:r>
            <a:r>
              <a:rPr lang="en-US" altLang="en-US" sz="2000" u="sng" dirty="0"/>
              <a:t>times</a:t>
            </a:r>
            <a:r>
              <a:rPr lang="en-US" altLang="en-US" sz="2000" dirty="0"/>
              <a:t>: 	</a:t>
            </a:r>
          </a:p>
          <a:p>
            <a:endParaRPr lang="en-US" altLang="en-US" sz="2000" dirty="0"/>
          </a:p>
          <a:p>
            <a:endParaRPr lang="en-US" altLang="en-US" sz="2000" dirty="0"/>
          </a:p>
          <a:p>
            <a:endParaRPr lang="en-US" altLang="en-US" sz="2000" dirty="0"/>
          </a:p>
          <a:p>
            <a:endParaRPr lang="en-US" altLang="en-US" sz="2000" dirty="0"/>
          </a:p>
          <a:p>
            <a:pPr>
              <a:lnSpc>
                <a:spcPct val="90000"/>
              </a:lnSpc>
              <a:spcBef>
                <a:spcPts val="0"/>
              </a:spcBef>
            </a:pPr>
            <a:endParaRPr lang="en-US" altLang="en-US" sz="2000" dirty="0"/>
          </a:p>
          <a:p>
            <a:pPr>
              <a:lnSpc>
                <a:spcPct val="80000"/>
              </a:lnSpc>
              <a:spcBef>
                <a:spcPts val="0"/>
              </a:spcBef>
            </a:pPr>
            <a:r>
              <a:rPr lang="en-US" altLang="en-US" sz="2000" dirty="0"/>
              <a:t>i.e., the greater the measurement error, the greater the attenuation (bias) towards the null (e.g., if ICC  is 0.5, the observed measure of association is halved)</a:t>
            </a:r>
            <a:r>
              <a:rPr lang="en-US" altLang="en-US" dirty="0"/>
              <a:t>	</a:t>
            </a:r>
          </a:p>
          <a:p>
            <a:pPr>
              <a:buFontTx/>
              <a:buNone/>
            </a:pPr>
            <a:r>
              <a:rPr lang="en-US" altLang="en-US" dirty="0"/>
              <a:t>			</a:t>
            </a:r>
          </a:p>
          <a:p>
            <a:endParaRPr lang="en-US" altLang="en-US" dirty="0"/>
          </a:p>
          <a:p>
            <a:endParaRPr lang="en-US" altLang="en-US" dirty="0"/>
          </a:p>
        </p:txBody>
      </p:sp>
      <p:graphicFrame>
        <p:nvGraphicFramePr>
          <p:cNvPr id="460804" name="Object 4"/>
          <p:cNvGraphicFramePr>
            <a:graphicFrameLocks noChangeAspect="1"/>
          </p:cNvGraphicFramePr>
          <p:nvPr>
            <p:extLst>
              <p:ext uri="{D42A27DB-BD31-4B8C-83A1-F6EECF244321}">
                <p14:modId xmlns:p14="http://schemas.microsoft.com/office/powerpoint/2010/main" val="3843512933"/>
              </p:ext>
            </p:extLst>
          </p:nvPr>
        </p:nvGraphicFramePr>
        <p:xfrm>
          <a:off x="1485900" y="4267200"/>
          <a:ext cx="2846388" cy="1371600"/>
        </p:xfrm>
        <a:graphic>
          <a:graphicData uri="http://schemas.openxmlformats.org/presentationml/2006/ole">
            <mc:AlternateContent xmlns:mc="http://schemas.openxmlformats.org/markup-compatibility/2006">
              <mc:Choice xmlns:v="urn:schemas-microsoft-com:vml" Requires="v">
                <p:oleObj name="Equation" r:id="rId3" imgW="965160" imgH="634680" progId="Equation.3">
                  <p:embed/>
                </p:oleObj>
              </mc:Choice>
              <mc:Fallback>
                <p:oleObj name="Equation" r:id="rId3" imgW="965160" imgH="63468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5900" y="4267200"/>
                        <a:ext cx="2846388"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0805" name="Text Box 5"/>
          <p:cNvSpPr txBox="1">
            <a:spLocks noChangeArrowheads="1"/>
          </p:cNvSpPr>
          <p:nvPr/>
        </p:nvSpPr>
        <p:spPr bwMode="auto">
          <a:xfrm>
            <a:off x="4533900" y="4267200"/>
            <a:ext cx="457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t>(i.e., reproducibility, the intraclass correlation coefficient)</a:t>
            </a:r>
            <a:endParaRPr lang="en-US" altLang="en-US" sz="2100" dirty="0"/>
          </a:p>
        </p:txBody>
      </p:sp>
      <p:sp>
        <p:nvSpPr>
          <p:cNvPr id="460807" name="Text Box 7"/>
          <p:cNvSpPr txBox="1">
            <a:spLocks noChangeArrowheads="1"/>
          </p:cNvSpPr>
          <p:nvPr/>
        </p:nvSpPr>
        <p:spPr bwMode="auto">
          <a:xfrm>
            <a:off x="6057900" y="838200"/>
            <a:ext cx="1371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Truth and Error</a:t>
            </a:r>
          </a:p>
        </p:txBody>
      </p:sp>
      <p:sp>
        <p:nvSpPr>
          <p:cNvPr id="460808" name="Freeform 8"/>
          <p:cNvSpPr>
            <a:spLocks/>
          </p:cNvSpPr>
          <p:nvPr/>
        </p:nvSpPr>
        <p:spPr bwMode="auto">
          <a:xfrm>
            <a:off x="8039100" y="1219200"/>
            <a:ext cx="914400" cy="1371600"/>
          </a:xfrm>
          <a:custGeom>
            <a:avLst/>
            <a:gdLst>
              <a:gd name="T0" fmla="*/ 0 w 960"/>
              <a:gd name="T1" fmla="*/ 1440 h 1440"/>
              <a:gd name="T2" fmla="*/ 432 w 960"/>
              <a:gd name="T3" fmla="*/ 0 h 1440"/>
              <a:gd name="T4" fmla="*/ 960 w 960"/>
              <a:gd name="T5" fmla="*/ 1440 h 1440"/>
            </a:gdLst>
            <a:ahLst/>
            <a:cxnLst>
              <a:cxn ang="0">
                <a:pos x="T0" y="T1"/>
              </a:cxn>
              <a:cxn ang="0">
                <a:pos x="T2" y="T3"/>
              </a:cxn>
              <a:cxn ang="0">
                <a:pos x="T4" y="T5"/>
              </a:cxn>
            </a:cxnLst>
            <a:rect l="0" t="0" r="r" b="b"/>
            <a:pathLst>
              <a:path w="960" h="1440">
                <a:moveTo>
                  <a:pt x="0" y="1440"/>
                </a:moveTo>
                <a:cubicBezTo>
                  <a:pt x="136" y="720"/>
                  <a:pt x="272" y="0"/>
                  <a:pt x="432" y="0"/>
                </a:cubicBezTo>
                <a:cubicBezTo>
                  <a:pt x="592" y="0"/>
                  <a:pt x="872" y="1200"/>
                  <a:pt x="960" y="144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60809" name="Line 9"/>
          <p:cNvSpPr>
            <a:spLocks noChangeShapeType="1"/>
          </p:cNvSpPr>
          <p:nvPr/>
        </p:nvSpPr>
        <p:spPr bwMode="auto">
          <a:xfrm>
            <a:off x="7429500" y="1143000"/>
            <a:ext cx="0" cy="1600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60811" name="Line 11"/>
          <p:cNvSpPr>
            <a:spLocks noChangeShapeType="1"/>
          </p:cNvSpPr>
          <p:nvPr/>
        </p:nvSpPr>
        <p:spPr bwMode="auto">
          <a:xfrm>
            <a:off x="7429500" y="2743200"/>
            <a:ext cx="2057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60812" name="Freeform 12"/>
          <p:cNvSpPr>
            <a:spLocks/>
          </p:cNvSpPr>
          <p:nvPr/>
        </p:nvSpPr>
        <p:spPr bwMode="auto">
          <a:xfrm>
            <a:off x="7617390" y="1413875"/>
            <a:ext cx="1866900" cy="1184125"/>
          </a:xfrm>
          <a:custGeom>
            <a:avLst/>
            <a:gdLst>
              <a:gd name="T0" fmla="*/ 0 w 1776"/>
              <a:gd name="T1" fmla="*/ 1536 h 1536"/>
              <a:gd name="T2" fmla="*/ 816 w 1776"/>
              <a:gd name="T3" fmla="*/ 0 h 1536"/>
              <a:gd name="T4" fmla="*/ 1776 w 1776"/>
              <a:gd name="T5" fmla="*/ 1536 h 1536"/>
            </a:gdLst>
            <a:ahLst/>
            <a:cxnLst>
              <a:cxn ang="0">
                <a:pos x="T0" y="T1"/>
              </a:cxn>
              <a:cxn ang="0">
                <a:pos x="T2" y="T3"/>
              </a:cxn>
              <a:cxn ang="0">
                <a:pos x="T4" y="T5"/>
              </a:cxn>
            </a:cxnLst>
            <a:rect l="0" t="0" r="r" b="b"/>
            <a:pathLst>
              <a:path w="1776" h="1536">
                <a:moveTo>
                  <a:pt x="0" y="1536"/>
                </a:moveTo>
                <a:cubicBezTo>
                  <a:pt x="260" y="768"/>
                  <a:pt x="520" y="0"/>
                  <a:pt x="816" y="0"/>
                </a:cubicBezTo>
                <a:cubicBezTo>
                  <a:pt x="1112" y="0"/>
                  <a:pt x="1444" y="768"/>
                  <a:pt x="1776" y="1536"/>
                </a:cubicBezTo>
              </a:path>
            </a:pathLst>
          </a:custGeom>
          <a:noFill/>
          <a:ln w="47625" cap="flat">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60813" name="Text Box 13"/>
          <p:cNvSpPr txBox="1">
            <a:spLocks noChangeArrowheads="1"/>
          </p:cNvSpPr>
          <p:nvPr/>
        </p:nvSpPr>
        <p:spPr bwMode="auto">
          <a:xfrm>
            <a:off x="8915400" y="9144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Truth</a:t>
            </a:r>
          </a:p>
        </p:txBody>
      </p:sp>
      <p:sp>
        <p:nvSpPr>
          <p:cNvPr id="460814" name="Line 14"/>
          <p:cNvSpPr>
            <a:spLocks noChangeShapeType="1"/>
          </p:cNvSpPr>
          <p:nvPr/>
        </p:nvSpPr>
        <p:spPr bwMode="auto">
          <a:xfrm>
            <a:off x="6972300" y="1676400"/>
            <a:ext cx="7620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60815" name="Line 15"/>
          <p:cNvSpPr>
            <a:spLocks noChangeShapeType="1"/>
          </p:cNvSpPr>
          <p:nvPr/>
        </p:nvSpPr>
        <p:spPr bwMode="auto">
          <a:xfrm flipH="1">
            <a:off x="8801100" y="1295400"/>
            <a:ext cx="6096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60816" name="Text Box 16"/>
          <p:cNvSpPr txBox="1">
            <a:spLocks noChangeArrowheads="1"/>
          </p:cNvSpPr>
          <p:nvPr/>
        </p:nvSpPr>
        <p:spPr bwMode="auto">
          <a:xfrm>
            <a:off x="5143500" y="510540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srgbClr val="FF3300"/>
                </a:solidFill>
                <a:latin typeface="+mn-lt"/>
              </a:rPr>
              <a:t>Regression Dilution Bias</a:t>
            </a:r>
          </a:p>
        </p:txBody>
      </p:sp>
      <p:sp>
        <p:nvSpPr>
          <p:cNvPr id="15" name="Oval 14"/>
          <p:cNvSpPr/>
          <p:nvPr/>
        </p:nvSpPr>
        <p:spPr bwMode="auto">
          <a:xfrm>
            <a:off x="10020300" y="76200"/>
            <a:ext cx="152400" cy="1524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1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Grp="1" noChangeArrowheads="1"/>
          </p:cNvSpPr>
          <p:nvPr>
            <p:ph type="title"/>
          </p:nvPr>
        </p:nvSpPr>
        <p:spPr>
          <a:xfrm>
            <a:off x="0" y="228600"/>
            <a:ext cx="10287000" cy="533400"/>
          </a:xfrm>
        </p:spPr>
        <p:txBody>
          <a:bodyPr/>
          <a:lstStyle/>
          <a:p>
            <a:r>
              <a:rPr lang="en-US" altLang="en-US" sz="2400" dirty="0"/>
              <a:t>Relating the Reproducibility and Validity of Measurements to Measurement Bias in Analytic Studies – Interval Scale  Variables</a:t>
            </a:r>
          </a:p>
        </p:txBody>
      </p:sp>
      <p:sp>
        <p:nvSpPr>
          <p:cNvPr id="528387" name="Rectangle 3"/>
          <p:cNvSpPr>
            <a:spLocks noGrp="1" noChangeArrowheads="1"/>
          </p:cNvSpPr>
          <p:nvPr>
            <p:ph type="body" sz="half" idx="1"/>
          </p:nvPr>
        </p:nvSpPr>
        <p:spPr>
          <a:xfrm>
            <a:off x="342900" y="1143000"/>
            <a:ext cx="9944100" cy="5334000"/>
          </a:xfrm>
        </p:spPr>
        <p:txBody>
          <a:bodyPr/>
          <a:lstStyle/>
          <a:p>
            <a:endParaRPr lang="en-US" altLang="en-US" dirty="0"/>
          </a:p>
          <a:p>
            <a:endParaRPr lang="en-US" altLang="en-US" dirty="0"/>
          </a:p>
        </p:txBody>
      </p:sp>
      <p:sp>
        <p:nvSpPr>
          <p:cNvPr id="528399" name="Rectangle 15"/>
          <p:cNvSpPr>
            <a:spLocks noChangeArrowheads="1"/>
          </p:cNvSpPr>
          <p:nvPr/>
        </p:nvSpPr>
        <p:spPr bwMode="auto">
          <a:xfrm>
            <a:off x="419100" y="1295400"/>
            <a:ext cx="98679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en-US" altLang="en-US" dirty="0">
                <a:solidFill>
                  <a:srgbClr val="FF3300"/>
                </a:solidFill>
              </a:rPr>
              <a:t>See Additional Material Slides for More Examples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a:xfrm>
            <a:off x="762000" y="304800"/>
            <a:ext cx="8743950" cy="533400"/>
          </a:xfrm>
        </p:spPr>
        <p:txBody>
          <a:bodyPr/>
          <a:lstStyle/>
          <a:p>
            <a:r>
              <a:rPr lang="en-US" altLang="en-US" dirty="0"/>
              <a:t>Advanced Topics</a:t>
            </a:r>
          </a:p>
        </p:txBody>
      </p:sp>
      <p:sp>
        <p:nvSpPr>
          <p:cNvPr id="399363" name="Rectangle 3"/>
          <p:cNvSpPr>
            <a:spLocks noGrp="1" noChangeArrowheads="1"/>
          </p:cNvSpPr>
          <p:nvPr>
            <p:ph type="body" idx="1"/>
          </p:nvPr>
        </p:nvSpPr>
        <p:spPr>
          <a:xfrm>
            <a:off x="38100" y="1219200"/>
            <a:ext cx="10210800" cy="5181600"/>
          </a:xfrm>
        </p:spPr>
        <p:txBody>
          <a:bodyPr/>
          <a:lstStyle/>
          <a:p>
            <a:pPr>
              <a:lnSpc>
                <a:spcPct val="90000"/>
              </a:lnSpc>
            </a:pPr>
            <a:r>
              <a:rPr lang="en-US" altLang="en-US" sz="2400" b="1" dirty="0"/>
              <a:t>Misclassification of multi-level categorical exposure variables</a:t>
            </a:r>
          </a:p>
          <a:p>
            <a:pPr lvl="1">
              <a:lnSpc>
                <a:spcPct val="90000"/>
              </a:lnSpc>
            </a:pPr>
            <a:r>
              <a:rPr lang="en-US" altLang="en-US" sz="2400" dirty="0"/>
              <a:t>some of the rules change regarding direction of bias</a:t>
            </a:r>
          </a:p>
          <a:p>
            <a:pPr lvl="1">
              <a:lnSpc>
                <a:spcPct val="90000"/>
              </a:lnSpc>
            </a:pPr>
            <a:r>
              <a:rPr lang="en-US" altLang="en-US" sz="2400" dirty="0"/>
              <a:t>See </a:t>
            </a:r>
            <a:r>
              <a:rPr lang="en-US" altLang="en-US" sz="2400" dirty="0">
                <a:solidFill>
                  <a:srgbClr val="FF3300"/>
                </a:solidFill>
              </a:rPr>
              <a:t>Additional Material Slides</a:t>
            </a:r>
            <a:r>
              <a:rPr lang="en-US" altLang="en-US" sz="2400" dirty="0"/>
              <a:t> for examples</a:t>
            </a:r>
          </a:p>
          <a:p>
            <a:pPr lvl="1">
              <a:lnSpc>
                <a:spcPct val="90000"/>
              </a:lnSpc>
            </a:pPr>
            <a:endParaRPr lang="en-US" altLang="en-US" sz="800" dirty="0"/>
          </a:p>
          <a:p>
            <a:pPr lvl="1">
              <a:lnSpc>
                <a:spcPct val="90000"/>
              </a:lnSpc>
            </a:pPr>
            <a:endParaRPr lang="en-US" altLang="en-US" sz="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9" name="Text Box 3"/>
          <p:cNvSpPr txBox="1">
            <a:spLocks noChangeArrowheads="1"/>
          </p:cNvSpPr>
          <p:nvPr/>
        </p:nvSpPr>
        <p:spPr bwMode="auto">
          <a:xfrm>
            <a:off x="190500" y="4451350"/>
            <a:ext cx="457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latin typeface="Arial" charset="0"/>
              </a:rPr>
              <a:t>What does  d/(b+d)  refer to?</a:t>
            </a:r>
            <a:r>
              <a:rPr lang="en-US" altLang="en-US" dirty="0">
                <a:latin typeface="Arial" charset="0"/>
              </a:rPr>
              <a:t> </a:t>
            </a:r>
          </a:p>
          <a:p>
            <a:endParaRPr lang="en-US" altLang="en-US" dirty="0">
              <a:latin typeface="Arial" charset="0"/>
            </a:endParaRPr>
          </a:p>
          <a:p>
            <a:endParaRPr lang="en-US" altLang="en-US" dirty="0">
              <a:latin typeface="Arial" charset="0"/>
            </a:endParaRPr>
          </a:p>
        </p:txBody>
      </p:sp>
      <p:sp>
        <p:nvSpPr>
          <p:cNvPr id="546820"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Sensitivity - A</a:t>
            </a:r>
          </a:p>
        </p:txBody>
      </p:sp>
      <p:sp>
        <p:nvSpPr>
          <p:cNvPr id="546821" name="Text Box 9"/>
          <p:cNvSpPr txBox="1">
            <a:spLocks noChangeArrowheads="1"/>
          </p:cNvSpPr>
          <p:nvPr/>
        </p:nvSpPr>
        <p:spPr bwMode="auto">
          <a:xfrm rot="-2695870">
            <a:off x="4054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Positive predictive value - C</a:t>
            </a:r>
          </a:p>
        </p:txBody>
      </p:sp>
      <p:sp>
        <p:nvSpPr>
          <p:cNvPr id="546822" name="Text Box 10"/>
          <p:cNvSpPr txBox="1">
            <a:spLocks noChangeArrowheads="1"/>
          </p:cNvSpPr>
          <p:nvPr/>
        </p:nvSpPr>
        <p:spPr bwMode="auto">
          <a:xfrm rot="-2695870">
            <a:off x="30638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Specificity - B</a:t>
            </a:r>
            <a:endParaRPr lang="en-US" altLang="en-US" sz="1800" b="1" dirty="0">
              <a:latin typeface="Arial" charset="0"/>
            </a:endParaRPr>
          </a:p>
        </p:txBody>
      </p:sp>
      <p:sp>
        <p:nvSpPr>
          <p:cNvPr id="546823" name="Text Box 7"/>
          <p:cNvSpPr txBox="1">
            <a:spLocks noChangeArrowheads="1"/>
          </p:cNvSpPr>
          <p:nvPr/>
        </p:nvSpPr>
        <p:spPr bwMode="auto">
          <a:xfrm rot="-2695870">
            <a:off x="50450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Negative predictive value  - D</a:t>
            </a:r>
          </a:p>
        </p:txBody>
      </p:sp>
      <p:graphicFrame>
        <p:nvGraphicFramePr>
          <p:cNvPr id="546826" name="Object 10"/>
          <p:cNvGraphicFramePr>
            <a:graphicFrameLocks noChangeAspect="1"/>
          </p:cNvGraphicFramePr>
          <p:nvPr>
            <p:extLst>
              <p:ext uri="{D42A27DB-BD31-4B8C-83A1-F6EECF244321}">
                <p14:modId xmlns:p14="http://schemas.microsoft.com/office/powerpoint/2010/main" val="259208903"/>
              </p:ext>
            </p:extLst>
          </p:nvPr>
        </p:nvGraphicFramePr>
        <p:xfrm>
          <a:off x="190500" y="2667000"/>
          <a:ext cx="6858000" cy="1295400"/>
        </p:xfrm>
        <a:graphic>
          <a:graphicData uri="http://schemas.openxmlformats.org/presentationml/2006/ole">
            <mc:AlternateContent xmlns:mc="http://schemas.openxmlformats.org/markup-compatibility/2006">
              <mc:Choice xmlns:v="urn:schemas-microsoft-com:vml" Requires="v">
                <p:oleObj name="Document" r:id="rId3" imgW="8730391" imgH="2642042" progId="Word.Document.8">
                  <p:embed/>
                </p:oleObj>
              </mc:Choice>
              <mc:Fallback>
                <p:oleObj name="Document" r:id="rId3" imgW="8730391" imgH="2642042" progId="Word.Document.8">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b="34824"/>
                      <a:stretch>
                        <a:fillRect/>
                      </a:stretch>
                    </p:blipFill>
                    <p:spPr bwMode="auto">
                      <a:xfrm>
                        <a:off x="190500" y="2667000"/>
                        <a:ext cx="6858000"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6827" name="Rectangle 11"/>
          <p:cNvSpPr>
            <a:spLocks noChangeArrowheads="1"/>
          </p:cNvSpPr>
          <p:nvPr/>
        </p:nvSpPr>
        <p:spPr bwMode="auto">
          <a:xfrm>
            <a:off x="190500" y="457200"/>
            <a:ext cx="9677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2"/>
                </a:solidFill>
                <a:latin typeface="Arial" charset="0"/>
              </a:defRPr>
            </a:lvl1pPr>
            <a:lvl2pPr>
              <a:defRPr sz="3200" b="1">
                <a:solidFill>
                  <a:schemeClr val="tx2"/>
                </a:solidFill>
                <a:latin typeface="Arial" charset="0"/>
              </a:defRPr>
            </a:lvl2pPr>
            <a:lvl3pPr>
              <a:defRPr sz="3200" b="1">
                <a:solidFill>
                  <a:schemeClr val="tx2"/>
                </a:solidFill>
                <a:latin typeface="Arial" charset="0"/>
              </a:defRPr>
            </a:lvl3pPr>
            <a:lvl4pPr>
              <a:defRPr sz="3200" b="1">
                <a:solidFill>
                  <a:schemeClr val="tx2"/>
                </a:solidFill>
                <a:latin typeface="Arial" charset="0"/>
              </a:defRPr>
            </a:lvl4pPr>
            <a:lvl5pPr>
              <a:defRPr sz="3200" b="1">
                <a:solidFill>
                  <a:schemeClr val="tx2"/>
                </a:solidFill>
                <a:latin typeface="Arial" charset="0"/>
              </a:defRPr>
            </a:lvl5pPr>
            <a:lvl6pPr marL="457200" algn="ctr" eaLnBrk="0" fontAlgn="base" hangingPunct="0">
              <a:spcBef>
                <a:spcPct val="0"/>
              </a:spcBef>
              <a:spcAft>
                <a:spcPct val="0"/>
              </a:spcAft>
              <a:defRPr sz="3200" b="1">
                <a:solidFill>
                  <a:schemeClr val="tx2"/>
                </a:solidFill>
                <a:latin typeface="Arial" charset="0"/>
              </a:defRPr>
            </a:lvl6pPr>
            <a:lvl7pPr marL="914400" algn="ctr" eaLnBrk="0" fontAlgn="base" hangingPunct="0">
              <a:spcBef>
                <a:spcPct val="0"/>
              </a:spcBef>
              <a:spcAft>
                <a:spcPct val="0"/>
              </a:spcAft>
              <a:defRPr sz="3200" b="1">
                <a:solidFill>
                  <a:schemeClr val="tx2"/>
                </a:solidFill>
                <a:latin typeface="Arial" charset="0"/>
              </a:defRPr>
            </a:lvl7pPr>
            <a:lvl8pPr marL="1371600" algn="ctr" eaLnBrk="0" fontAlgn="base" hangingPunct="0">
              <a:spcBef>
                <a:spcPct val="0"/>
              </a:spcBef>
              <a:spcAft>
                <a:spcPct val="0"/>
              </a:spcAft>
              <a:defRPr sz="3200" b="1">
                <a:solidFill>
                  <a:schemeClr val="tx2"/>
                </a:solidFill>
                <a:latin typeface="Arial" charset="0"/>
              </a:defRPr>
            </a:lvl8pPr>
            <a:lvl9pPr marL="1828800" algn="ctr" eaLnBrk="0" fontAlgn="base" hangingPunct="0">
              <a:spcBef>
                <a:spcPct val="0"/>
              </a:spcBef>
              <a:spcAft>
                <a:spcPct val="0"/>
              </a:spcAft>
              <a:defRPr sz="3200" b="1">
                <a:solidFill>
                  <a:schemeClr val="tx2"/>
                </a:solidFill>
                <a:latin typeface="Arial" charset="0"/>
              </a:defRPr>
            </a:lvl9pPr>
          </a:lstStyle>
          <a:p>
            <a:r>
              <a:rPr lang="en-US" altLang="en-US" dirty="0"/>
              <a:t>Characterizing the Validity of a Measurement of a Dichotomous Variable (e.g., present vs absent)</a:t>
            </a:r>
          </a:p>
        </p:txBody>
      </p:sp>
      <p:sp>
        <p:nvSpPr>
          <p:cNvPr id="9" name="Text Box 7"/>
          <p:cNvSpPr txBox="1">
            <a:spLocks noChangeArrowheads="1"/>
          </p:cNvSpPr>
          <p:nvPr/>
        </p:nvSpPr>
        <p:spPr bwMode="auto">
          <a:xfrm rot="-2695870">
            <a:off x="5966497" y="5673553"/>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None of the above  - E</a:t>
            </a:r>
          </a:p>
        </p:txBody>
      </p:sp>
      <p:sp>
        <p:nvSpPr>
          <p:cNvPr id="10" name="Text Box 3"/>
          <p:cNvSpPr txBox="1">
            <a:spLocks noChangeArrowheads="1"/>
          </p:cNvSpPr>
          <p:nvPr/>
        </p:nvSpPr>
        <p:spPr bwMode="auto">
          <a:xfrm>
            <a:off x="190500" y="1413808"/>
            <a:ext cx="9988832"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wrap="square">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300" b="1" dirty="0">
                <a:latin typeface="+mn-lt"/>
              </a:rPr>
              <a:t>To discuss the bias that ensues from a misclassified dichotomous variable, we first need to characterize the validity of the measurement</a:t>
            </a:r>
          </a:p>
          <a:p>
            <a:endParaRPr lang="en-US" altLang="en-US" dirty="0">
              <a:latin typeface="Arial" charset="0"/>
            </a:endParaRPr>
          </a:p>
          <a:p>
            <a:endParaRPr lang="en-US" altLang="en-US" dirty="0">
              <a:latin typeface="Arial"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a:xfrm>
            <a:off x="762000" y="76200"/>
            <a:ext cx="8743950" cy="533400"/>
          </a:xfrm>
        </p:spPr>
        <p:txBody>
          <a:bodyPr/>
          <a:lstStyle/>
          <a:p>
            <a:r>
              <a:rPr lang="en-US" altLang="en-US" dirty="0"/>
              <a:t>Advanced Topics</a:t>
            </a:r>
          </a:p>
        </p:txBody>
      </p:sp>
      <p:sp>
        <p:nvSpPr>
          <p:cNvPr id="399363" name="Rectangle 3"/>
          <p:cNvSpPr>
            <a:spLocks noGrp="1" noChangeArrowheads="1"/>
          </p:cNvSpPr>
          <p:nvPr>
            <p:ph type="body" idx="1"/>
          </p:nvPr>
        </p:nvSpPr>
        <p:spPr>
          <a:xfrm>
            <a:off x="66675" y="762000"/>
            <a:ext cx="10134600" cy="5181600"/>
          </a:xfrm>
        </p:spPr>
        <p:txBody>
          <a:bodyPr/>
          <a:lstStyle/>
          <a:p>
            <a:pPr>
              <a:lnSpc>
                <a:spcPct val="90000"/>
              </a:lnSpc>
            </a:pPr>
            <a:r>
              <a:rPr lang="en-US" altLang="en-US" sz="2400" b="1" dirty="0"/>
              <a:t>Mismeasurement of confounding variables</a:t>
            </a:r>
          </a:p>
          <a:p>
            <a:pPr>
              <a:lnSpc>
                <a:spcPct val="90000"/>
              </a:lnSpc>
            </a:pPr>
            <a:endParaRPr lang="en-US" altLang="en-US" sz="800" dirty="0"/>
          </a:p>
          <a:p>
            <a:pPr lvl="1">
              <a:lnSpc>
                <a:spcPct val="90000"/>
              </a:lnSpc>
            </a:pPr>
            <a:r>
              <a:rPr lang="en-US" altLang="en-US" sz="2400" dirty="0"/>
              <a:t>When confounding variables are mismeasured and then controlled for, the net result is failure to fully control (adjust) for that variable</a:t>
            </a:r>
          </a:p>
          <a:p>
            <a:pPr marL="976313" lvl="2" indent="-236538">
              <a:spcBef>
                <a:spcPts val="1200"/>
              </a:spcBef>
            </a:pPr>
            <a:r>
              <a:rPr lang="en-US" altLang="en-US" sz="2200" dirty="0"/>
              <a:t>You are left with “residual confounding”</a:t>
            </a:r>
          </a:p>
          <a:p>
            <a:pPr marL="976313" lvl="2" indent="-236538">
              <a:spcBef>
                <a:spcPts val="1200"/>
              </a:spcBef>
            </a:pPr>
            <a:r>
              <a:rPr lang="en-US" altLang="en-US" sz="2200" dirty="0"/>
              <a:t>“Adjusted” measures of association are not fully adjusted; they are over- or underestimated in comparison to truth</a:t>
            </a:r>
          </a:p>
          <a:p>
            <a:pPr marL="976313" lvl="2" indent="-236538">
              <a:spcBef>
                <a:spcPts val="1200"/>
              </a:spcBef>
            </a:pPr>
            <a:r>
              <a:rPr lang="en-US" altLang="en-US" sz="2200" dirty="0"/>
              <a:t>One rule:  independent non-differential misclassification of a dichotomous confounder</a:t>
            </a:r>
          </a:p>
          <a:p>
            <a:pPr marL="1252538" lvl="3" indent="-276225">
              <a:spcBef>
                <a:spcPts val="600"/>
              </a:spcBef>
            </a:pPr>
            <a:r>
              <a:rPr lang="en-US" altLang="en-US" dirty="0"/>
              <a:t>results in an adjusted estimate somewhere between the unadjusted estimate and the true adjusted estimate (“you are part way there”)</a:t>
            </a:r>
          </a:p>
          <a:p>
            <a:pPr marL="976313" lvl="2" indent="-236538">
              <a:spcBef>
                <a:spcPts val="1200"/>
              </a:spcBef>
            </a:pPr>
            <a:r>
              <a:rPr lang="en-US" altLang="en-US" sz="2200" dirty="0"/>
              <a:t>Bigger problem: dependence between confounder measurement error and exposure measurement error</a:t>
            </a:r>
          </a:p>
          <a:p>
            <a:pPr marL="1252538" lvl="3" indent="-276225">
              <a:lnSpc>
                <a:spcPct val="90000"/>
              </a:lnSpc>
            </a:pPr>
            <a:r>
              <a:rPr lang="en-US" altLang="en-US" dirty="0"/>
              <a:t>can result in adjusted estimates that are more biased than unadjusted estimates  (“more harm than good”)</a:t>
            </a:r>
          </a:p>
          <a:p>
            <a:pPr marL="1252538" lvl="3" indent="-276225">
              <a:lnSpc>
                <a:spcPct val="90000"/>
              </a:lnSpc>
            </a:pPr>
            <a:r>
              <a:rPr lang="en-US" altLang="en-US" dirty="0"/>
              <a:t>frontier of methodologic research</a:t>
            </a:r>
          </a:p>
          <a:p>
            <a:pPr marL="914400" lvl="2" indent="0">
              <a:lnSpc>
                <a:spcPct val="90000"/>
              </a:lnSpc>
              <a:buNone/>
            </a:pPr>
            <a:endParaRPr lang="en-US" altLang="en-US" sz="800" dirty="0"/>
          </a:p>
        </p:txBody>
      </p:sp>
    </p:spTree>
    <p:extLst>
      <p:ext uri="{BB962C8B-B14F-4D97-AF65-F5344CB8AC3E}">
        <p14:creationId xmlns:p14="http://schemas.microsoft.com/office/powerpoint/2010/main" val="25464225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a:xfrm>
            <a:off x="0" y="571500"/>
            <a:ext cx="10158186" cy="533400"/>
          </a:xfrm>
        </p:spPr>
        <p:txBody>
          <a:bodyPr/>
          <a:lstStyle/>
          <a:p>
            <a:r>
              <a:rPr lang="en-US" altLang="en-US" dirty="0"/>
              <a:t>Awareness of Mismeasurement (or too crude measurement) of Confounding Variables</a:t>
            </a:r>
            <a:br>
              <a:rPr lang="en-US" altLang="en-US" dirty="0"/>
            </a:br>
            <a:endParaRPr lang="en-US" altLang="en-US" dirty="0"/>
          </a:p>
        </p:txBody>
      </p:sp>
      <p:sp>
        <p:nvSpPr>
          <p:cNvPr id="399363" name="Rectangle 3"/>
          <p:cNvSpPr>
            <a:spLocks noGrp="1" noChangeArrowheads="1"/>
          </p:cNvSpPr>
          <p:nvPr>
            <p:ph type="body" idx="1"/>
          </p:nvPr>
        </p:nvSpPr>
        <p:spPr>
          <a:xfrm>
            <a:off x="23586" y="1104900"/>
            <a:ext cx="10134600" cy="5181600"/>
          </a:xfrm>
        </p:spPr>
        <p:txBody>
          <a:bodyPr/>
          <a:lstStyle/>
          <a:p>
            <a:pPr marL="914400" lvl="2" indent="0">
              <a:lnSpc>
                <a:spcPct val="90000"/>
              </a:lnSpc>
              <a:buNone/>
            </a:pPr>
            <a:endParaRPr lang="en-US" altLang="en-US" sz="800" dirty="0"/>
          </a:p>
          <a:p>
            <a:pPr marL="290513" indent="-290513">
              <a:lnSpc>
                <a:spcPct val="90000"/>
              </a:lnSpc>
            </a:pPr>
            <a:r>
              <a:rPr lang="en-US" altLang="en-US" sz="2400" dirty="0"/>
              <a:t>Likely as common/more common than exposure or outcome measurement error but typically unrecognized </a:t>
            </a:r>
          </a:p>
          <a:p>
            <a:pPr marL="508000" lvl="1" indent="-217488">
              <a:lnSpc>
                <a:spcPct val="90000"/>
              </a:lnSpc>
            </a:pPr>
            <a:r>
              <a:rPr lang="en-US" altLang="en-US" sz="2200" dirty="0"/>
              <a:t>Recent review:  Just 7% of random sample of observational studies had any mention of threat of confounder measurement error (Ranker et al. 2019)</a:t>
            </a:r>
          </a:p>
          <a:p>
            <a:pPr marL="508000" lvl="1" indent="-217488">
              <a:lnSpc>
                <a:spcPct val="90000"/>
              </a:lnSpc>
            </a:pPr>
            <a:endParaRPr lang="en-US" altLang="en-US" sz="1100" dirty="0"/>
          </a:p>
          <a:p>
            <a:pPr marL="290513" indent="-290513">
              <a:spcBef>
                <a:spcPts val="0"/>
              </a:spcBef>
            </a:pPr>
            <a:r>
              <a:rPr lang="en-US" altLang="en-US" sz="2400" dirty="0"/>
              <a:t>Researchers and reviewers focus mainly on optimal measurement of primary exposure &amp; outcome</a:t>
            </a:r>
          </a:p>
          <a:p>
            <a:pPr marL="508000" lvl="2" indent="-217488">
              <a:spcBef>
                <a:spcPts val="0"/>
              </a:spcBef>
            </a:pPr>
            <a:endParaRPr lang="en-US" altLang="en-US" sz="1000" dirty="0"/>
          </a:p>
          <a:p>
            <a:pPr marL="514350" lvl="1" indent="-223838">
              <a:spcBef>
                <a:spcPts val="0"/>
              </a:spcBef>
            </a:pPr>
            <a:r>
              <a:rPr lang="en-US" altLang="en-US" sz="2200" dirty="0"/>
              <a:t>By the time confounder measurement considered, everyone is exhausted </a:t>
            </a:r>
          </a:p>
          <a:p>
            <a:pPr marL="514350" lvl="1" indent="-223838">
              <a:spcBef>
                <a:spcPts val="0"/>
              </a:spcBef>
            </a:pPr>
            <a:endParaRPr lang="en-US" altLang="en-US" sz="1200" dirty="0"/>
          </a:p>
          <a:p>
            <a:pPr marL="290513" indent="-290513">
              <a:lnSpc>
                <a:spcPct val="120000"/>
              </a:lnSpc>
            </a:pPr>
            <a:r>
              <a:rPr lang="en-US" altLang="en-US" sz="2400" dirty="0"/>
              <a:t>Typical example: when controlling for smoking (a complex quantitative exposure): </a:t>
            </a:r>
          </a:p>
          <a:p>
            <a:pPr marL="514350" lvl="1" indent="-223838">
              <a:lnSpc>
                <a:spcPct val="120000"/>
              </a:lnSpc>
              <a:spcBef>
                <a:spcPts val="0"/>
              </a:spcBef>
            </a:pPr>
            <a:r>
              <a:rPr lang="en-US" altLang="en-US" sz="2200" dirty="0"/>
              <a:t>Participants get dichotomously classified: smokers vs non-smokers </a:t>
            </a:r>
          </a:p>
          <a:p>
            <a:pPr marL="514350" lvl="1" indent="-223838">
              <a:lnSpc>
                <a:spcPct val="120000"/>
              </a:lnSpc>
              <a:spcBef>
                <a:spcPts val="0"/>
              </a:spcBef>
            </a:pPr>
            <a:r>
              <a:rPr lang="en-US" altLang="en-US" sz="2200" dirty="0"/>
              <a:t>How well could this capture the essence of the complex construct of how much cigarette smoking exposure a person currently has/had in lifetime? </a:t>
            </a:r>
          </a:p>
          <a:p>
            <a:pPr lvl="1">
              <a:lnSpc>
                <a:spcPct val="90000"/>
              </a:lnSpc>
            </a:pPr>
            <a:endParaRPr lang="en-US" altLang="en-US" sz="800" dirty="0"/>
          </a:p>
        </p:txBody>
      </p:sp>
    </p:spTree>
    <p:extLst>
      <p:ext uri="{BB962C8B-B14F-4D97-AF65-F5344CB8AC3E}">
        <p14:creationId xmlns:p14="http://schemas.microsoft.com/office/powerpoint/2010/main" val="2454003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a:xfrm>
            <a:off x="762000" y="152400"/>
            <a:ext cx="8743950" cy="533400"/>
          </a:xfrm>
        </p:spPr>
        <p:txBody>
          <a:bodyPr/>
          <a:lstStyle/>
          <a:p>
            <a:r>
              <a:rPr lang="en-US" altLang="en-US" dirty="0"/>
              <a:t>Advanced Topics</a:t>
            </a:r>
          </a:p>
        </p:txBody>
      </p:sp>
      <p:sp>
        <p:nvSpPr>
          <p:cNvPr id="530435" name="Rectangle 3"/>
          <p:cNvSpPr>
            <a:spLocks noGrp="1" noChangeArrowheads="1"/>
          </p:cNvSpPr>
          <p:nvPr>
            <p:ph type="body" idx="1"/>
          </p:nvPr>
        </p:nvSpPr>
        <p:spPr>
          <a:xfrm>
            <a:off x="38100" y="685800"/>
            <a:ext cx="10248900" cy="5638800"/>
          </a:xfrm>
        </p:spPr>
        <p:txBody>
          <a:bodyPr/>
          <a:lstStyle/>
          <a:p>
            <a:pPr lvl="1">
              <a:lnSpc>
                <a:spcPct val="80000"/>
              </a:lnSpc>
            </a:pPr>
            <a:endParaRPr lang="en-US" altLang="en-US" sz="800" dirty="0"/>
          </a:p>
          <a:p>
            <a:pPr>
              <a:lnSpc>
                <a:spcPct val="80000"/>
              </a:lnSpc>
            </a:pPr>
            <a:r>
              <a:rPr lang="en-US" altLang="en-US" sz="2400" b="1" dirty="0"/>
              <a:t>Back-calculating to unbiased results</a:t>
            </a:r>
          </a:p>
          <a:p>
            <a:pPr lvl="1">
              <a:lnSpc>
                <a:spcPct val="80000"/>
              </a:lnSpc>
            </a:pPr>
            <a:r>
              <a:rPr lang="en-US" altLang="en-US" sz="2400" dirty="0"/>
              <a:t>Thus far, truth about measurement quality and the true relationships between exposure/outcome variables have been assumed </a:t>
            </a:r>
          </a:p>
          <a:p>
            <a:pPr lvl="2">
              <a:lnSpc>
                <a:spcPct val="80000"/>
              </a:lnSpc>
            </a:pPr>
            <a:r>
              <a:rPr lang="en-US" altLang="en-US" sz="2000" dirty="0"/>
              <a:t>We have then predicted what the bias will be in observed results</a:t>
            </a:r>
          </a:p>
          <a:p>
            <a:pPr lvl="2">
              <a:lnSpc>
                <a:spcPct val="80000"/>
              </a:lnSpc>
            </a:pPr>
            <a:endParaRPr lang="en-US" altLang="en-US" sz="1000" dirty="0"/>
          </a:p>
          <a:p>
            <a:pPr lvl="1">
              <a:lnSpc>
                <a:spcPct val="80000"/>
              </a:lnSpc>
            </a:pPr>
            <a:r>
              <a:rPr lang="en-US" altLang="en-US" sz="2400" dirty="0"/>
              <a:t>In practice, we have observed results and sometimes a guess about the measurement quality, but we seek truth </a:t>
            </a:r>
            <a:r>
              <a:rPr lang="en-US" altLang="en-US" sz="2200" dirty="0"/>
              <a:t>(e.g., the true association)</a:t>
            </a:r>
          </a:p>
          <a:p>
            <a:pPr lvl="1">
              <a:lnSpc>
                <a:spcPct val="80000"/>
              </a:lnSpc>
            </a:pPr>
            <a:endParaRPr lang="en-US" altLang="en-US" sz="1400" dirty="0"/>
          </a:p>
          <a:p>
            <a:pPr lvl="1">
              <a:lnSpc>
                <a:spcPct val="80000"/>
              </a:lnSpc>
            </a:pPr>
            <a:r>
              <a:rPr lang="en-US" altLang="en-US" sz="2400" dirty="0"/>
              <a:t>When extent of classification errors (e.g., PPV, NPV, sensitivity &amp; specificity, ICC) are known, it is possible to back-calculate to truth</a:t>
            </a:r>
          </a:p>
          <a:p>
            <a:pPr lvl="1">
              <a:lnSpc>
                <a:spcPct val="80000"/>
              </a:lnSpc>
            </a:pPr>
            <a:endParaRPr lang="en-US" altLang="en-US" sz="1200" dirty="0"/>
          </a:p>
          <a:p>
            <a:pPr lvl="1">
              <a:lnSpc>
                <a:spcPct val="80000"/>
              </a:lnSpc>
            </a:pPr>
            <a:r>
              <a:rPr lang="en-US" altLang="en-US" sz="2400" dirty="0"/>
              <a:t>If exact classification errors are not known, it is possible to perform sensitivity analyses to estimate a range of study results given a range of possible classification/measurement errors</a:t>
            </a:r>
          </a:p>
          <a:p>
            <a:pPr lvl="1">
              <a:lnSpc>
                <a:spcPct val="80000"/>
              </a:lnSpc>
            </a:pPr>
            <a:endParaRPr lang="en-US" altLang="en-US" sz="1600" dirty="0"/>
          </a:p>
          <a:p>
            <a:pPr lvl="1">
              <a:lnSpc>
                <a:spcPct val="80000"/>
              </a:lnSpc>
            </a:pPr>
            <a:r>
              <a:rPr lang="en-US" altLang="en-US" sz="2400" b="1" dirty="0"/>
              <a:t>“Quantitative bias analysis”– growing field as software evolves</a:t>
            </a:r>
          </a:p>
          <a:p>
            <a:pPr lvl="2">
              <a:lnSpc>
                <a:spcPct val="80000"/>
              </a:lnSpc>
            </a:pPr>
            <a:r>
              <a:rPr lang="en-US" altLang="en-US" sz="2000" dirty="0"/>
              <a:t>Stata:  “eivreg” for linear regression; “episens” for dichotomous variables</a:t>
            </a:r>
          </a:p>
          <a:p>
            <a:pPr lvl="2">
              <a:lnSpc>
                <a:spcPct val="80000"/>
              </a:lnSpc>
            </a:pPr>
            <a:r>
              <a:rPr lang="en-US" altLang="en-US" sz="2000" dirty="0"/>
              <a:t>Excel:  Fox et al. spreadsheet </a:t>
            </a:r>
          </a:p>
          <a:p>
            <a:pPr lvl="2">
              <a:lnSpc>
                <a:spcPct val="80000"/>
              </a:lnSpc>
            </a:pPr>
            <a:r>
              <a:rPr lang="en-US" altLang="en-US" sz="2000" dirty="0"/>
              <a:t>See Optional Reading</a:t>
            </a:r>
          </a:p>
          <a:p>
            <a:pPr lvl="1">
              <a:lnSpc>
                <a:spcPct val="80000"/>
              </a:lnSpc>
            </a:pPr>
            <a:endParaRPr lang="en-US" altLang="en-US" sz="2400" dirty="0"/>
          </a:p>
        </p:txBody>
      </p:sp>
      <p:sp>
        <p:nvSpPr>
          <p:cNvPr id="4" name="Text Box 16"/>
          <p:cNvSpPr txBox="1">
            <a:spLocks noChangeArrowheads="1"/>
          </p:cNvSpPr>
          <p:nvPr/>
        </p:nvSpPr>
        <p:spPr bwMode="auto">
          <a:xfrm>
            <a:off x="5905500" y="5867400"/>
            <a:ext cx="429051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0"/>
              </a:spcBef>
            </a:pPr>
            <a:r>
              <a:rPr lang="en-US" altLang="en-US" dirty="0">
                <a:solidFill>
                  <a:srgbClr val="FF3300"/>
                </a:solidFill>
                <a:latin typeface="+mn-lt"/>
              </a:rPr>
              <a:t>See Additional Slides </a:t>
            </a:r>
          </a:p>
          <a:p>
            <a:pPr>
              <a:spcBef>
                <a:spcPts val="0"/>
              </a:spcBef>
            </a:pPr>
            <a:r>
              <a:rPr lang="en-US" altLang="en-US" dirty="0">
                <a:solidFill>
                  <a:srgbClr val="FF3300"/>
                </a:solidFill>
                <a:latin typeface="+mn-lt"/>
              </a:rPr>
              <a:t>for how to use “episens”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9011" name="Object 3"/>
          <p:cNvGraphicFramePr>
            <a:graphicFrameLocks noGrp="1" noChangeAspect="1"/>
          </p:cNvGraphicFramePr>
          <p:nvPr>
            <p:ph type="body" idx="1"/>
            <p:extLst>
              <p:ext uri="{D42A27DB-BD31-4B8C-83A1-F6EECF244321}">
                <p14:modId xmlns:p14="http://schemas.microsoft.com/office/powerpoint/2010/main" val="1589711993"/>
              </p:ext>
            </p:extLst>
          </p:nvPr>
        </p:nvGraphicFramePr>
        <p:xfrm>
          <a:off x="3771900" y="4763371"/>
          <a:ext cx="2895600" cy="1180229"/>
        </p:xfrm>
        <a:graphic>
          <a:graphicData uri="http://schemas.openxmlformats.org/presentationml/2006/ole">
            <mc:AlternateContent xmlns:mc="http://schemas.openxmlformats.org/markup-compatibility/2006">
              <mc:Choice xmlns:v="urn:schemas-microsoft-com:vml" Requires="v">
                <p:oleObj name="Bitmap Image" r:id="rId3" imgW="8209524" imgH="3666667" progId="Paint.Picture">
                  <p:embed/>
                </p:oleObj>
              </mc:Choice>
              <mc:Fallback>
                <p:oleObj name="Bitmap Image" r:id="rId3" imgW="8209524" imgH="3666667"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1900" y="4763371"/>
                        <a:ext cx="2895600" cy="1180229"/>
                      </a:xfrm>
                      <a:prstGeom prst="rect">
                        <a:avLst/>
                      </a:prstGeom>
                    </p:spPr>
                  </p:pic>
                </p:oleObj>
              </mc:Fallback>
            </mc:AlternateContent>
          </a:graphicData>
        </a:graphic>
      </p:graphicFrame>
      <p:sp>
        <p:nvSpPr>
          <p:cNvPr id="299013" name="Text Box 5"/>
          <p:cNvSpPr txBox="1">
            <a:spLocks noChangeArrowheads="1"/>
          </p:cNvSpPr>
          <p:nvPr/>
        </p:nvSpPr>
        <p:spPr bwMode="auto">
          <a:xfrm>
            <a:off x="4610100" y="5921514"/>
            <a:ext cx="3733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dirty="0">
                <a:latin typeface="Arial" charset="0"/>
              </a:rPr>
              <a:t>Poor Reproducibility</a:t>
            </a:r>
          </a:p>
          <a:p>
            <a:pPr>
              <a:spcBef>
                <a:spcPct val="50000"/>
              </a:spcBef>
            </a:pPr>
            <a:r>
              <a:rPr lang="en-US" altLang="en-US" sz="1600" b="1" dirty="0">
                <a:latin typeface="Arial" charset="0"/>
              </a:rPr>
              <a:t>Poor Validity</a:t>
            </a:r>
          </a:p>
        </p:txBody>
      </p:sp>
      <p:sp>
        <p:nvSpPr>
          <p:cNvPr id="299014" name="Text Box 6"/>
          <p:cNvSpPr txBox="1">
            <a:spLocks noChangeArrowheads="1"/>
          </p:cNvSpPr>
          <p:nvPr/>
        </p:nvSpPr>
        <p:spPr bwMode="auto">
          <a:xfrm>
            <a:off x="2628900" y="5920770"/>
            <a:ext cx="2971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600" b="1" dirty="0">
                <a:latin typeface="Arial" charset="0"/>
              </a:rPr>
              <a:t>Good Reproducibility</a:t>
            </a:r>
          </a:p>
          <a:p>
            <a:pPr>
              <a:spcBef>
                <a:spcPct val="50000"/>
              </a:spcBef>
            </a:pPr>
            <a:r>
              <a:rPr lang="en-US" altLang="en-US" sz="1600" b="1" dirty="0">
                <a:latin typeface="Arial" charset="0"/>
              </a:rPr>
              <a:t>Good Validity</a:t>
            </a:r>
          </a:p>
        </p:txBody>
      </p:sp>
      <p:sp>
        <p:nvSpPr>
          <p:cNvPr id="299017" name="Rectangle 9"/>
          <p:cNvSpPr>
            <a:spLocks noChangeArrowheads="1"/>
          </p:cNvSpPr>
          <p:nvPr/>
        </p:nvSpPr>
        <p:spPr bwMode="auto">
          <a:xfrm>
            <a:off x="333375" y="-76200"/>
            <a:ext cx="968692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2"/>
                </a:solidFill>
                <a:latin typeface="Arial" charset="0"/>
              </a:defRPr>
            </a:lvl1pPr>
            <a:lvl2pPr>
              <a:defRPr sz="3200" b="1">
                <a:solidFill>
                  <a:schemeClr val="tx2"/>
                </a:solidFill>
                <a:latin typeface="Arial" charset="0"/>
              </a:defRPr>
            </a:lvl2pPr>
            <a:lvl3pPr>
              <a:defRPr sz="3200" b="1">
                <a:solidFill>
                  <a:schemeClr val="tx2"/>
                </a:solidFill>
                <a:latin typeface="Arial" charset="0"/>
              </a:defRPr>
            </a:lvl3pPr>
            <a:lvl4pPr>
              <a:defRPr sz="3200" b="1">
                <a:solidFill>
                  <a:schemeClr val="tx2"/>
                </a:solidFill>
                <a:latin typeface="Arial" charset="0"/>
              </a:defRPr>
            </a:lvl4pPr>
            <a:lvl5pPr>
              <a:defRPr sz="3200" b="1">
                <a:solidFill>
                  <a:schemeClr val="tx2"/>
                </a:solidFill>
                <a:latin typeface="Arial" charset="0"/>
              </a:defRPr>
            </a:lvl5pPr>
            <a:lvl6pPr marL="457200" algn="ctr" eaLnBrk="0" fontAlgn="base" hangingPunct="0">
              <a:spcBef>
                <a:spcPct val="0"/>
              </a:spcBef>
              <a:spcAft>
                <a:spcPct val="0"/>
              </a:spcAft>
              <a:defRPr sz="3200" b="1">
                <a:solidFill>
                  <a:schemeClr val="tx2"/>
                </a:solidFill>
                <a:latin typeface="Arial" charset="0"/>
              </a:defRPr>
            </a:lvl6pPr>
            <a:lvl7pPr marL="914400" algn="ctr" eaLnBrk="0" fontAlgn="base" hangingPunct="0">
              <a:spcBef>
                <a:spcPct val="0"/>
              </a:spcBef>
              <a:spcAft>
                <a:spcPct val="0"/>
              </a:spcAft>
              <a:defRPr sz="3200" b="1">
                <a:solidFill>
                  <a:schemeClr val="tx2"/>
                </a:solidFill>
                <a:latin typeface="Arial" charset="0"/>
              </a:defRPr>
            </a:lvl7pPr>
            <a:lvl8pPr marL="1371600" algn="ctr" eaLnBrk="0" fontAlgn="base" hangingPunct="0">
              <a:spcBef>
                <a:spcPct val="0"/>
              </a:spcBef>
              <a:spcAft>
                <a:spcPct val="0"/>
              </a:spcAft>
              <a:defRPr sz="3200" b="1">
                <a:solidFill>
                  <a:schemeClr val="tx2"/>
                </a:solidFill>
                <a:latin typeface="Arial" charset="0"/>
              </a:defRPr>
            </a:lvl8pPr>
            <a:lvl9pPr marL="1828800" algn="ctr" eaLnBrk="0" fontAlgn="base" hangingPunct="0">
              <a:spcBef>
                <a:spcPct val="0"/>
              </a:spcBef>
              <a:spcAft>
                <a:spcPct val="0"/>
              </a:spcAft>
              <a:defRPr sz="3200" b="1">
                <a:solidFill>
                  <a:schemeClr val="tx2"/>
                </a:solidFill>
                <a:latin typeface="Arial" charset="0"/>
              </a:defRPr>
            </a:lvl9pPr>
          </a:lstStyle>
          <a:p>
            <a:r>
              <a:rPr lang="en-US" altLang="en-US" dirty="0"/>
              <a:t>Measurement Bias</a:t>
            </a:r>
          </a:p>
        </p:txBody>
      </p:sp>
      <p:sp>
        <p:nvSpPr>
          <p:cNvPr id="299018" name="Rectangle 10"/>
          <p:cNvSpPr>
            <a:spLocks noChangeArrowheads="1"/>
          </p:cNvSpPr>
          <p:nvPr/>
        </p:nvSpPr>
        <p:spPr bwMode="auto">
          <a:xfrm>
            <a:off x="0" y="457200"/>
            <a:ext cx="102870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pPr>
            <a:r>
              <a:rPr lang="en-US" altLang="en-US" sz="2400" b="1" dirty="0"/>
              <a:t>Caused by either imperfect measurement validity or reproducibility</a:t>
            </a:r>
          </a:p>
          <a:p>
            <a:pPr>
              <a:lnSpc>
                <a:spcPct val="90000"/>
              </a:lnSpc>
            </a:pPr>
            <a:endParaRPr lang="en-US" altLang="en-US" sz="900" b="1" dirty="0"/>
          </a:p>
          <a:p>
            <a:pPr>
              <a:lnSpc>
                <a:spcPct val="90000"/>
              </a:lnSpc>
            </a:pPr>
            <a:r>
              <a:rPr lang="en-US" altLang="en-US" sz="2400" b="1" dirty="0"/>
              <a:t>Two axes of imperfect validity:  “differentiality” and “dependence” </a:t>
            </a:r>
          </a:p>
          <a:p>
            <a:pPr>
              <a:lnSpc>
                <a:spcPct val="90000"/>
              </a:lnSpc>
            </a:pPr>
            <a:endParaRPr lang="en-US" altLang="en-US" sz="900" b="1" dirty="0"/>
          </a:p>
          <a:p>
            <a:pPr>
              <a:lnSpc>
                <a:spcPct val="90000"/>
              </a:lnSpc>
            </a:pPr>
            <a:r>
              <a:rPr lang="en-US" altLang="en-US" sz="2400" b="1" dirty="0"/>
              <a:t>Small imperfections in measurement can induce substantial bias</a:t>
            </a:r>
          </a:p>
          <a:p>
            <a:pPr>
              <a:lnSpc>
                <a:spcPct val="90000"/>
              </a:lnSpc>
            </a:pPr>
            <a:endParaRPr lang="en-US" altLang="en-US" sz="900" b="1" dirty="0"/>
          </a:p>
          <a:p>
            <a:pPr>
              <a:lnSpc>
                <a:spcPct val="90000"/>
              </a:lnSpc>
            </a:pPr>
            <a:r>
              <a:rPr lang="en-US" altLang="en-US" sz="2400" b="1" dirty="0"/>
              <a:t>Prevention and avoidance of measurement error are critical</a:t>
            </a:r>
          </a:p>
          <a:p>
            <a:pPr lvl="1"/>
            <a:r>
              <a:rPr lang="en-US" altLang="en-US" sz="2200" b="1" dirty="0"/>
              <a:t>use state-of-the-art techniques, different processes for measurement of exposure and outcome, blinding, SOPs, and replicates</a:t>
            </a:r>
          </a:p>
          <a:p>
            <a:r>
              <a:rPr lang="en-US" altLang="en-US" sz="2400" b="1" dirty="0"/>
              <a:t>Not simple to correct after study (but back-correction possible)</a:t>
            </a:r>
          </a:p>
          <a:p>
            <a:pPr>
              <a:lnSpc>
                <a:spcPct val="80000"/>
              </a:lnSpc>
            </a:pPr>
            <a:endParaRPr lang="en-US" altLang="en-US" sz="800" b="1" dirty="0"/>
          </a:p>
          <a:p>
            <a:pPr>
              <a:lnSpc>
                <a:spcPct val="80000"/>
              </a:lnSpc>
            </a:pPr>
            <a:r>
              <a:rPr lang="en-US" altLang="en-US" sz="2400" b="1" dirty="0"/>
              <a:t>Become an expert in the measurement of your primary variables</a:t>
            </a:r>
          </a:p>
          <a:p>
            <a:pPr>
              <a:lnSpc>
                <a:spcPct val="80000"/>
              </a:lnSpc>
            </a:pPr>
            <a:endParaRPr lang="en-US" altLang="en-US" sz="1000" b="1" dirty="0"/>
          </a:p>
          <a:p>
            <a:pPr lvl="1">
              <a:lnSpc>
                <a:spcPct val="80000"/>
              </a:lnSpc>
            </a:pPr>
            <a:r>
              <a:rPr lang="en-US" altLang="en-US" sz="2000" b="1" dirty="0"/>
              <a:t>For the other variables, seek out the advice of experts (this is team science)</a:t>
            </a:r>
          </a:p>
          <a:p>
            <a:pPr lvl="1">
              <a:lnSpc>
                <a:spcPct val="80000"/>
              </a:lnSpc>
            </a:pPr>
            <a:endParaRPr lang="en-US" altLang="en-US" sz="900" b="1" dirty="0"/>
          </a:p>
          <a:p>
            <a:pPr>
              <a:lnSpc>
                <a:spcPct val="80000"/>
              </a:lnSpc>
            </a:pPr>
            <a:endParaRPr lang="en-US" altLang="en-US" sz="1000" b="1" dirty="0"/>
          </a:p>
          <a:p>
            <a:endParaRPr lang="en-US" altLang="en-US" sz="2800" dirty="0"/>
          </a:p>
        </p:txBody>
      </p:sp>
      <p:sp>
        <p:nvSpPr>
          <p:cNvPr id="299026" name="Oval 18"/>
          <p:cNvSpPr>
            <a:spLocks noChangeArrowheads="1"/>
          </p:cNvSpPr>
          <p:nvPr/>
        </p:nvSpPr>
        <p:spPr bwMode="auto">
          <a:xfrm>
            <a:off x="5676900" y="4953000"/>
            <a:ext cx="45719" cy="45719"/>
          </a:xfrm>
          <a:prstGeom prst="ellipse">
            <a:avLst/>
          </a:prstGeom>
          <a:solidFill>
            <a:schemeClr val="tx2"/>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p:txBody>
          <a:bodyPr/>
          <a:lstStyle/>
          <a:p>
            <a:r>
              <a:rPr lang="en-US" altLang="en-US" sz="2800" dirty="0"/>
              <a:t>Additional Material Slides</a:t>
            </a:r>
          </a:p>
        </p:txBody>
      </p:sp>
      <p:sp>
        <p:nvSpPr>
          <p:cNvPr id="432131" name="Rectangle 3"/>
          <p:cNvSpPr>
            <a:spLocks noGrp="1" noChangeArrowheads="1"/>
          </p:cNvSpPr>
          <p:nvPr>
            <p:ph type="body" idx="1"/>
          </p:nvPr>
        </p:nvSpPr>
        <p:spPr/>
        <p:txBody>
          <a:bodyPr/>
          <a:lstStyle/>
          <a:p>
            <a:endParaRPr lang="en-US" alt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5" name="Rectangle 3"/>
          <p:cNvSpPr>
            <a:spLocks noGrp="1" noChangeArrowheads="1"/>
          </p:cNvSpPr>
          <p:nvPr>
            <p:ph type="body" idx="1"/>
          </p:nvPr>
        </p:nvSpPr>
        <p:spPr>
          <a:xfrm>
            <a:off x="419100" y="381000"/>
            <a:ext cx="9448800" cy="5181600"/>
          </a:xfrm>
        </p:spPr>
        <p:txBody>
          <a:bodyPr/>
          <a:lstStyle/>
          <a:p>
            <a:r>
              <a:rPr lang="en-US" altLang="en-US" b="1" dirty="0"/>
              <a:t>Descriptive studies</a:t>
            </a:r>
            <a:r>
              <a:rPr lang="en-US" altLang="en-US" dirty="0"/>
              <a:t>	</a:t>
            </a:r>
          </a:p>
          <a:p>
            <a:pPr lvl="1"/>
            <a:r>
              <a:rPr lang="en-US" altLang="en-US" dirty="0"/>
              <a:t>Objective: Estimate measures of disease occurrence (e.g., prevalence or incidence)  (#1 of the ‘Big 6’)</a:t>
            </a:r>
          </a:p>
          <a:p>
            <a:pPr lvl="1"/>
            <a:endParaRPr lang="en-US" altLang="en-US" dirty="0"/>
          </a:p>
          <a:p>
            <a:r>
              <a:rPr lang="en-US" altLang="en-US" b="1" dirty="0"/>
              <a:t>Analytic studies</a:t>
            </a:r>
          </a:p>
          <a:p>
            <a:pPr lvl="1"/>
            <a:r>
              <a:rPr lang="en-US" altLang="en-US" dirty="0"/>
              <a:t>Objective: Estimate </a:t>
            </a:r>
          </a:p>
          <a:p>
            <a:pPr lvl="2"/>
            <a:r>
              <a:rPr lang="en-US" altLang="en-US" dirty="0"/>
              <a:t>a) casual measures of association between exposure (treatment) and outcome (e.g., disease) or </a:t>
            </a:r>
          </a:p>
          <a:p>
            <a:pPr lvl="2"/>
            <a:r>
              <a:rPr lang="en-US" altLang="en-US" dirty="0"/>
              <a:t>b) predictive accuracy of one or more exposures for the occurrence of some outcome.  </a:t>
            </a:r>
          </a:p>
          <a:p>
            <a:pPr lvl="1"/>
            <a:r>
              <a:rPr lang="en-US" altLang="en-US" dirty="0"/>
              <a:t>All analyses involve more than 1 variable construct.</a:t>
            </a:r>
          </a:p>
          <a:p>
            <a:pPr lvl="1"/>
            <a:r>
              <a:rPr lang="en-US" altLang="en-US" dirty="0"/>
              <a:t>Goal is total causal effect, mediation, attribution, interaction or prediction.  (#2 to #6 of the ‘Big 6’)</a:t>
            </a:r>
          </a:p>
        </p:txBody>
      </p:sp>
    </p:spTree>
    <p:extLst>
      <p:ext uri="{BB962C8B-B14F-4D97-AF65-F5344CB8AC3E}">
        <p14:creationId xmlns:p14="http://schemas.microsoft.com/office/powerpoint/2010/main" val="1001840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79F03F28-69C3-47A4-9BCA-3EF89F2EE45E}"/>
              </a:ext>
            </a:extLst>
          </p:cNvPr>
          <p:cNvSpPr txBox="1">
            <a:spLocks noChangeArrowheads="1"/>
          </p:cNvSpPr>
          <p:nvPr/>
        </p:nvSpPr>
        <p:spPr bwMode="auto">
          <a:xfrm>
            <a:off x="95249" y="6217512"/>
            <a:ext cx="7049795" cy="535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nSpc>
                <a:spcPct val="120000"/>
              </a:lnSpc>
            </a:pPr>
            <a:r>
              <a:rPr lang="en-US" altLang="en-US" sz="2200" b="1" dirty="0"/>
              <a:t>“Quantitative bias analysis” </a:t>
            </a:r>
            <a:r>
              <a:rPr lang="en-US" altLang="en-US" sz="2000" b="1" dirty="0"/>
              <a:t>(on many web apps)</a:t>
            </a:r>
            <a:r>
              <a:rPr lang="en-US" altLang="en-US" sz="2200" b="1" dirty="0"/>
              <a:t>  </a:t>
            </a:r>
            <a:endParaRPr lang="en-US" altLang="en-US" sz="2200" b="1" kern="0" dirty="0"/>
          </a:p>
          <a:p>
            <a:pPr>
              <a:lnSpc>
                <a:spcPct val="120000"/>
              </a:lnSpc>
            </a:pPr>
            <a:endParaRPr lang="en-US" altLang="en-US" sz="2400" b="1" kern="0" dirty="0"/>
          </a:p>
        </p:txBody>
      </p:sp>
      <p:sp>
        <p:nvSpPr>
          <p:cNvPr id="13" name="Rectangle 3">
            <a:extLst>
              <a:ext uri="{FF2B5EF4-FFF2-40B4-BE49-F238E27FC236}">
                <a16:creationId xmlns:a16="http://schemas.microsoft.com/office/drawing/2014/main" id="{AF471131-35A7-4F1E-B3FE-E22930BEB572}"/>
              </a:ext>
            </a:extLst>
          </p:cNvPr>
          <p:cNvSpPr txBox="1">
            <a:spLocks noChangeArrowheads="1"/>
          </p:cNvSpPr>
          <p:nvPr/>
        </p:nvSpPr>
        <p:spPr bwMode="auto">
          <a:xfrm>
            <a:off x="101266" y="4341314"/>
            <a:ext cx="6347116" cy="84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nSpc>
                <a:spcPct val="120000"/>
              </a:lnSpc>
            </a:pPr>
            <a:r>
              <a:rPr lang="en-US" altLang="en-US" sz="2200" b="1" kern="0" dirty="0"/>
              <a:t>Use what you know about validity of the measurement to back calculate to truth</a:t>
            </a:r>
          </a:p>
          <a:p>
            <a:pPr>
              <a:lnSpc>
                <a:spcPct val="120000"/>
              </a:lnSpc>
            </a:pPr>
            <a:endParaRPr lang="en-US" altLang="en-US" sz="2400" b="1" kern="0" dirty="0"/>
          </a:p>
          <a:p>
            <a:pPr>
              <a:lnSpc>
                <a:spcPct val="120000"/>
              </a:lnSpc>
            </a:pPr>
            <a:endParaRPr lang="en-US" altLang="en-US" sz="2400" b="1" kern="0" dirty="0"/>
          </a:p>
          <a:p>
            <a:pPr>
              <a:lnSpc>
                <a:spcPct val="120000"/>
              </a:lnSpc>
            </a:pPr>
            <a:endParaRPr lang="en-US" altLang="en-US" sz="2400" b="1" kern="0" dirty="0"/>
          </a:p>
        </p:txBody>
      </p:sp>
      <p:sp>
        <p:nvSpPr>
          <p:cNvPr id="287747" name="Rectangle 3"/>
          <p:cNvSpPr>
            <a:spLocks noGrp="1" noChangeArrowheads="1"/>
          </p:cNvSpPr>
          <p:nvPr>
            <p:ph type="body" sz="half" idx="1"/>
          </p:nvPr>
        </p:nvSpPr>
        <p:spPr>
          <a:xfrm>
            <a:off x="95250" y="1035343"/>
            <a:ext cx="10096500" cy="3581400"/>
          </a:xfrm>
        </p:spPr>
        <p:txBody>
          <a:bodyPr/>
          <a:lstStyle/>
          <a:p>
            <a:pPr>
              <a:lnSpc>
                <a:spcPct val="120000"/>
              </a:lnSpc>
            </a:pPr>
            <a:r>
              <a:rPr lang="en-US" altLang="en-US" sz="2200" b="1" dirty="0"/>
              <a:t>Seek to estimate prevalence of some binary entity or cumulative incidence by simple proportion (i.e., any proportion) in a population</a:t>
            </a:r>
          </a:p>
          <a:p>
            <a:pPr marL="625475" lvl="1" indent="-288925">
              <a:lnSpc>
                <a:spcPct val="120000"/>
              </a:lnSpc>
            </a:pPr>
            <a:r>
              <a:rPr lang="en-US" altLang="en-US" sz="2200" b="1" dirty="0"/>
              <a:t>e.g., smoking; SARS-CoV-2 antibody positivity; incidence of diarrhea</a:t>
            </a:r>
            <a:r>
              <a:rPr lang="en-US" altLang="en-US" sz="2200" dirty="0"/>
              <a:t> </a:t>
            </a:r>
          </a:p>
          <a:p>
            <a:pPr lvl="1">
              <a:lnSpc>
                <a:spcPct val="120000"/>
              </a:lnSpc>
            </a:pPr>
            <a:endParaRPr lang="en-US" altLang="en-US" sz="600" dirty="0"/>
          </a:p>
          <a:p>
            <a:pPr>
              <a:lnSpc>
                <a:spcPct val="120000"/>
              </a:lnSpc>
            </a:pPr>
            <a:r>
              <a:rPr lang="en-US" altLang="en-US" sz="2200" b="1" dirty="0"/>
              <a:t>Your measurement of the binary entity lacks perfect validity</a:t>
            </a:r>
          </a:p>
          <a:p>
            <a:pPr lvl="1">
              <a:lnSpc>
                <a:spcPct val="120000"/>
              </a:lnSpc>
              <a:spcBef>
                <a:spcPts val="0"/>
              </a:spcBef>
            </a:pPr>
            <a:endParaRPr lang="en-US" altLang="en-US" sz="800" dirty="0"/>
          </a:p>
          <a:p>
            <a:pPr>
              <a:lnSpc>
                <a:spcPct val="120000"/>
              </a:lnSpc>
            </a:pPr>
            <a:endParaRPr lang="en-US" altLang="en-US" sz="2400" b="1" dirty="0"/>
          </a:p>
          <a:p>
            <a:pPr>
              <a:lnSpc>
                <a:spcPct val="120000"/>
              </a:lnSpc>
            </a:pPr>
            <a:endParaRPr lang="en-US" altLang="en-US" sz="2400" b="1" dirty="0"/>
          </a:p>
          <a:p>
            <a:pPr>
              <a:lnSpc>
                <a:spcPct val="120000"/>
              </a:lnSpc>
            </a:pPr>
            <a:endParaRPr lang="en-US" altLang="en-US" sz="2400" b="1" dirty="0"/>
          </a:p>
          <a:p>
            <a:pPr>
              <a:lnSpc>
                <a:spcPct val="120000"/>
              </a:lnSpc>
            </a:pPr>
            <a:endParaRPr lang="en-US" altLang="en-US" sz="2400" b="1" dirty="0"/>
          </a:p>
          <a:p>
            <a:pPr>
              <a:lnSpc>
                <a:spcPct val="120000"/>
              </a:lnSpc>
            </a:pPr>
            <a:endParaRPr lang="en-US" altLang="en-US" sz="3600" b="1" dirty="0"/>
          </a:p>
        </p:txBody>
      </p:sp>
      <p:graphicFrame>
        <p:nvGraphicFramePr>
          <p:cNvPr id="287750" name="Object 6"/>
          <p:cNvGraphicFramePr>
            <a:graphicFrameLocks noGrp="1" noChangeAspect="1"/>
          </p:cNvGraphicFramePr>
          <p:nvPr>
            <p:ph sz="half" idx="2"/>
            <p:extLst>
              <p:ext uri="{D42A27DB-BD31-4B8C-83A1-F6EECF244321}">
                <p14:modId xmlns:p14="http://schemas.microsoft.com/office/powerpoint/2010/main" val="220807105"/>
              </p:ext>
            </p:extLst>
          </p:nvPr>
        </p:nvGraphicFramePr>
        <p:xfrm>
          <a:off x="1096378" y="3002097"/>
          <a:ext cx="8259762" cy="1273768"/>
        </p:xfrm>
        <a:graphic>
          <a:graphicData uri="http://schemas.openxmlformats.org/presentationml/2006/ole">
            <mc:AlternateContent xmlns:mc="http://schemas.openxmlformats.org/markup-compatibility/2006">
              <mc:Choice xmlns:v="urn:schemas-microsoft-com:vml" Requires="v">
                <p:oleObj name="Document" r:id="rId3" imgW="8918829" imgH="1569327" progId="Word.Document.8">
                  <p:embed/>
                </p:oleObj>
              </mc:Choice>
              <mc:Fallback>
                <p:oleObj name="Document" r:id="rId3" imgW="8918829" imgH="1569327" progId="Word.Document.8">
                  <p:embed/>
                  <p:pic>
                    <p:nvPicPr>
                      <p:cNvPr id="287750" name="Object 6"/>
                      <p:cNvPicPr>
                        <a:picLocks noChangeAspect="1" noChangeArrowheads="1"/>
                      </p:cNvPicPr>
                      <p:nvPr/>
                    </p:nvPicPr>
                    <p:blipFill>
                      <a:blip r:embed="rId4"/>
                      <a:srcRect/>
                      <a:stretch>
                        <a:fillRect/>
                      </a:stretch>
                    </p:blipFill>
                    <p:spPr bwMode="auto">
                      <a:xfrm>
                        <a:off x="1096378" y="3002097"/>
                        <a:ext cx="8259762" cy="1273768"/>
                      </a:xfrm>
                      <a:prstGeom prst="rect">
                        <a:avLst/>
                      </a:prstGeom>
                      <a:noFill/>
                      <a:ln>
                        <a:noFill/>
                      </a:ln>
                      <a:effectLst/>
                    </p:spPr>
                  </p:pic>
                </p:oleObj>
              </mc:Fallback>
            </mc:AlternateContent>
          </a:graphicData>
        </a:graphic>
      </p:graphicFrame>
      <p:sp>
        <p:nvSpPr>
          <p:cNvPr id="287752" name="Text Box 8"/>
          <p:cNvSpPr txBox="1">
            <a:spLocks noChangeArrowheads="1"/>
          </p:cNvSpPr>
          <p:nvPr/>
        </p:nvSpPr>
        <p:spPr bwMode="auto">
          <a:xfrm>
            <a:off x="7145045" y="3048853"/>
            <a:ext cx="26289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0">
              <a:spcBef>
                <a:spcPct val="50000"/>
              </a:spcBef>
            </a:pPr>
            <a:r>
              <a:rPr lang="en-US" sz="2000" b="1" dirty="0">
                <a:latin typeface="+mn-lt"/>
              </a:rPr>
              <a:t>Sensitivity = a/(</a:t>
            </a:r>
            <a:r>
              <a:rPr lang="en-US" sz="2000" b="1" dirty="0" err="1">
                <a:latin typeface="+mn-lt"/>
              </a:rPr>
              <a:t>a+c</a:t>
            </a:r>
            <a:r>
              <a:rPr lang="en-US" sz="2000" b="1" dirty="0">
                <a:latin typeface="+mn-lt"/>
              </a:rPr>
              <a:t>)</a:t>
            </a:r>
          </a:p>
          <a:p>
            <a:pPr lvl="0">
              <a:spcBef>
                <a:spcPct val="50000"/>
              </a:spcBef>
            </a:pPr>
            <a:endParaRPr lang="en-US" sz="800" b="1" dirty="0">
              <a:latin typeface="+mn-lt"/>
            </a:endParaRPr>
          </a:p>
          <a:p>
            <a:r>
              <a:rPr lang="en-US" sz="2000" b="1" dirty="0">
                <a:latin typeface="+mn-lt"/>
              </a:rPr>
              <a:t>Specificity = d/(</a:t>
            </a:r>
            <a:r>
              <a:rPr lang="en-US" sz="2000" b="1" dirty="0" err="1">
                <a:latin typeface="+mn-lt"/>
              </a:rPr>
              <a:t>b+d</a:t>
            </a:r>
            <a:r>
              <a:rPr lang="en-US" sz="2000" b="1" dirty="0">
                <a:latin typeface="+mn-lt"/>
              </a:rPr>
              <a:t>)</a:t>
            </a:r>
            <a:endParaRPr lang="en-US" sz="2000" dirty="0">
              <a:latin typeface="+mn-lt"/>
            </a:endParaRPr>
          </a:p>
        </p:txBody>
      </p:sp>
      <mc:AlternateContent xmlns:mc="http://schemas.openxmlformats.org/markup-compatibility/2006" xmlns:a14="http://schemas.microsoft.com/office/drawing/2010/main">
        <mc:Choice Requires="a14">
          <p:sp>
            <p:nvSpPr>
              <p:cNvPr id="6" name="Object 4">
                <a:extLst>
                  <a:ext uri="{FF2B5EF4-FFF2-40B4-BE49-F238E27FC236}">
                    <a16:creationId xmlns:a16="http://schemas.microsoft.com/office/drawing/2014/main" id="{DB450333-EF38-46CA-95D5-0D0EC09623DA}"/>
                  </a:ext>
                </a:extLst>
              </p:cNvPr>
              <p:cNvSpPr txBox="1"/>
              <p:nvPr/>
            </p:nvSpPr>
            <p:spPr bwMode="auto">
              <a:xfrm>
                <a:off x="801874" y="5347351"/>
                <a:ext cx="4921835" cy="842962"/>
              </a:xfrm>
              <a:prstGeom prst="rect">
                <a:avLst/>
              </a:prstGeom>
              <a:noFill/>
              <a:ln>
                <a:noFill/>
              </a:ln>
              <a:effectLst/>
            </p:spPr>
            <p:txBody>
              <a:bodyPr>
                <a:normAutofit fontScale="92500"/>
              </a:bodyPr>
              <a:lstStyle/>
              <a:p>
                <a:pPr/>
                <a14:m>
                  <m:oMathPara xmlns:m="http://schemas.openxmlformats.org/officeDocument/2006/math">
                    <m:oMathParaPr>
                      <m:jc m:val="left"/>
                    </m:oMathParaPr>
                    <m:oMath xmlns:m="http://schemas.openxmlformats.org/officeDocument/2006/math">
                      <m:sSub>
                        <m:sSubPr>
                          <m:ctrlPr>
                            <a:rPr lang="en-US"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𝑝</m:t>
                          </m:r>
                        </m:e>
                        <m:sub>
                          <m:r>
                            <a:rPr lang="en-US" b="0" i="1" smtClean="0">
                              <a:solidFill>
                                <a:srgbClr val="000000"/>
                              </a:solidFill>
                              <a:latin typeface="Cambria Math" panose="02040503050406030204" pitchFamily="18" charset="0"/>
                            </a:rPr>
                            <m:t>𝑡𝑟𝑢𝑡h</m:t>
                          </m:r>
                        </m:sub>
                      </m:sSub>
                      <m:r>
                        <a:rPr lang="en-US" i="1">
                          <a:solidFill>
                            <a:srgbClr val="000000"/>
                          </a:solidFill>
                          <a:latin typeface="Cambria Math" panose="02040503050406030204" pitchFamily="18" charset="0"/>
                        </a:rPr>
                        <m:t>=</m:t>
                      </m:r>
                      <m:f>
                        <m:fPr>
                          <m:ctrlPr>
                            <a:rPr lang="en-US" i="1" smtClean="0">
                              <a:solidFill>
                                <a:srgbClr val="000000"/>
                              </a:solidFill>
                              <a:latin typeface="Cambria Math" panose="02040503050406030204" pitchFamily="18" charset="0"/>
                            </a:rPr>
                          </m:ctrlPr>
                        </m:fPr>
                        <m:num>
                          <m:sSub>
                            <m:sSubPr>
                              <m:ctrlPr>
                                <a:rPr lang="en-US" b="0"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𝑝</m:t>
                              </m:r>
                            </m:e>
                            <m:sub>
                              <m:r>
                                <a:rPr lang="en-US" b="0" i="1" smtClean="0">
                                  <a:solidFill>
                                    <a:srgbClr val="000000"/>
                                  </a:solidFill>
                                  <a:latin typeface="Cambria Math" panose="02040503050406030204" pitchFamily="18" charset="0"/>
                                </a:rPr>
                                <m:t>𝑜𝑏𝑠𝑒𝑟𝑣𝑒𝑑</m:t>
                              </m:r>
                            </m:sub>
                          </m:sSub>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𝑠𝑝𝑒𝑐𝑖𝑓𝑖𝑐𝑖𝑡𝑦</m:t>
                          </m:r>
                          <m:r>
                            <a:rPr lang="en-US" b="0" i="1" smtClean="0">
                              <a:solidFill>
                                <a:srgbClr val="000000"/>
                              </a:solidFill>
                              <a:latin typeface="Cambria Math" panose="02040503050406030204" pitchFamily="18" charset="0"/>
                            </a:rPr>
                            <m:t> −1</m:t>
                          </m:r>
                        </m:num>
                        <m:den>
                          <m:r>
                            <a:rPr lang="en-US" b="0" i="1" smtClean="0">
                              <a:solidFill>
                                <a:srgbClr val="000000"/>
                              </a:solidFill>
                              <a:latin typeface="Cambria Math" panose="02040503050406030204" pitchFamily="18" charset="0"/>
                            </a:rPr>
                            <m:t>𝑠𝑒𝑛𝑠𝑖𝑡𝑖𝑣𝑖𝑡𝑦</m:t>
                          </m:r>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𝑠𝑝𝑒𝑐𝑖𝑓𝑖𝑐𝑖𝑡𝑦</m:t>
                          </m:r>
                          <m:r>
                            <a:rPr lang="en-US" b="0" i="1" smtClean="0">
                              <a:solidFill>
                                <a:srgbClr val="000000"/>
                              </a:solidFill>
                              <a:latin typeface="Cambria Math" panose="02040503050406030204" pitchFamily="18" charset="0"/>
                            </a:rPr>
                            <m:t> −1</m:t>
                          </m:r>
                        </m:den>
                      </m:f>
                    </m:oMath>
                  </m:oMathPara>
                </a14:m>
                <a:endParaRPr lang="en-US" dirty="0"/>
              </a:p>
            </p:txBody>
          </p:sp>
        </mc:Choice>
        <mc:Fallback xmlns="">
          <p:sp>
            <p:nvSpPr>
              <p:cNvPr id="6" name="Object 4">
                <a:extLst>
                  <a:ext uri="{FF2B5EF4-FFF2-40B4-BE49-F238E27FC236}">
                    <a16:creationId xmlns:a16="http://schemas.microsoft.com/office/drawing/2014/main" id="{DB450333-EF38-46CA-95D5-0D0EC09623DA}"/>
                  </a:ext>
                </a:extLst>
              </p:cNvPr>
              <p:cNvSpPr txBox="1">
                <a:spLocks noRot="1" noChangeAspect="1" noMove="1" noResize="1" noEditPoints="1" noAdjustHandles="1" noChangeArrowheads="1" noChangeShapeType="1" noTextEdit="1"/>
              </p:cNvSpPr>
              <p:nvPr/>
            </p:nvSpPr>
            <p:spPr bwMode="auto">
              <a:xfrm>
                <a:off x="801874" y="5347351"/>
                <a:ext cx="4921835" cy="842962"/>
              </a:xfrm>
              <a:prstGeom prst="rect">
                <a:avLst/>
              </a:prstGeom>
              <a:blipFill>
                <a:blip r:embed="rId6"/>
                <a:stretch>
                  <a:fillRect/>
                </a:stretch>
              </a:blipFill>
              <a:ln>
                <a:noFill/>
              </a:ln>
              <a:effectLst/>
            </p:spPr>
            <p:txBody>
              <a:bodyPr/>
              <a:lstStyle/>
              <a:p>
                <a:r>
                  <a:rPr lang="en-US">
                    <a:noFill/>
                  </a:rPr>
                  <a:t> </a:t>
                </a:r>
              </a:p>
            </p:txBody>
          </p:sp>
        </mc:Fallback>
      </mc:AlternateContent>
      <p:sp>
        <p:nvSpPr>
          <p:cNvPr id="8" name="Rectangle 7">
            <a:extLst>
              <a:ext uri="{FF2B5EF4-FFF2-40B4-BE49-F238E27FC236}">
                <a16:creationId xmlns:a16="http://schemas.microsoft.com/office/drawing/2014/main" id="{E76C2921-C387-4DC4-91F0-C0EB36CFD636}"/>
              </a:ext>
            </a:extLst>
          </p:cNvPr>
          <p:cNvSpPr>
            <a:spLocks noChangeArrowheads="1"/>
          </p:cNvSpPr>
          <p:nvPr/>
        </p:nvSpPr>
        <p:spPr bwMode="auto">
          <a:xfrm>
            <a:off x="-12700" y="266700"/>
            <a:ext cx="10287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2"/>
                </a:solidFill>
                <a:latin typeface="Arial" charset="0"/>
              </a:defRPr>
            </a:lvl1pPr>
            <a:lvl2pPr>
              <a:defRPr sz="3200" b="1">
                <a:solidFill>
                  <a:schemeClr val="tx2"/>
                </a:solidFill>
                <a:latin typeface="Arial" charset="0"/>
              </a:defRPr>
            </a:lvl2pPr>
            <a:lvl3pPr>
              <a:defRPr sz="3200" b="1">
                <a:solidFill>
                  <a:schemeClr val="tx2"/>
                </a:solidFill>
                <a:latin typeface="Arial" charset="0"/>
              </a:defRPr>
            </a:lvl3pPr>
            <a:lvl4pPr>
              <a:defRPr sz="3200" b="1">
                <a:solidFill>
                  <a:schemeClr val="tx2"/>
                </a:solidFill>
                <a:latin typeface="Arial" charset="0"/>
              </a:defRPr>
            </a:lvl4pPr>
            <a:lvl5pPr>
              <a:defRPr sz="3200" b="1">
                <a:solidFill>
                  <a:schemeClr val="tx2"/>
                </a:solidFill>
                <a:latin typeface="Arial" charset="0"/>
              </a:defRPr>
            </a:lvl5pPr>
            <a:lvl6pPr marL="457200" algn="ctr" eaLnBrk="0" fontAlgn="base" hangingPunct="0">
              <a:spcBef>
                <a:spcPct val="0"/>
              </a:spcBef>
              <a:spcAft>
                <a:spcPct val="0"/>
              </a:spcAft>
              <a:defRPr sz="3200" b="1">
                <a:solidFill>
                  <a:schemeClr val="tx2"/>
                </a:solidFill>
                <a:latin typeface="Arial" charset="0"/>
              </a:defRPr>
            </a:lvl6pPr>
            <a:lvl7pPr marL="914400" algn="ctr" eaLnBrk="0" fontAlgn="base" hangingPunct="0">
              <a:spcBef>
                <a:spcPct val="0"/>
              </a:spcBef>
              <a:spcAft>
                <a:spcPct val="0"/>
              </a:spcAft>
              <a:defRPr sz="3200" b="1">
                <a:solidFill>
                  <a:schemeClr val="tx2"/>
                </a:solidFill>
                <a:latin typeface="Arial" charset="0"/>
              </a:defRPr>
            </a:lvl7pPr>
            <a:lvl8pPr marL="1371600" algn="ctr" eaLnBrk="0" fontAlgn="base" hangingPunct="0">
              <a:spcBef>
                <a:spcPct val="0"/>
              </a:spcBef>
              <a:spcAft>
                <a:spcPct val="0"/>
              </a:spcAft>
              <a:defRPr sz="3200" b="1">
                <a:solidFill>
                  <a:schemeClr val="tx2"/>
                </a:solidFill>
                <a:latin typeface="Arial" charset="0"/>
              </a:defRPr>
            </a:lvl8pPr>
            <a:lvl9pPr marL="1828800" algn="ctr" eaLnBrk="0" fontAlgn="base" hangingPunct="0">
              <a:spcBef>
                <a:spcPct val="0"/>
              </a:spcBef>
              <a:spcAft>
                <a:spcPct val="0"/>
              </a:spcAft>
              <a:defRPr sz="3200" b="1">
                <a:solidFill>
                  <a:schemeClr val="tx2"/>
                </a:solidFill>
                <a:latin typeface="Arial" charset="0"/>
              </a:defRPr>
            </a:lvl9pPr>
          </a:lstStyle>
          <a:p>
            <a:r>
              <a:rPr lang="en-US" altLang="en-US" sz="2400" dirty="0"/>
              <a:t>Quantitative Bias Analysis in Descriptive Studies: </a:t>
            </a:r>
          </a:p>
          <a:p>
            <a:r>
              <a:rPr lang="en-US" altLang="en-US" sz="2400" dirty="0"/>
              <a:t>Correcting for Imperfect Validity of a Dichotomous Measurement </a:t>
            </a:r>
          </a:p>
        </p:txBody>
      </p:sp>
      <mc:AlternateContent xmlns:mc="http://schemas.openxmlformats.org/markup-compatibility/2006" xmlns:a14="http://schemas.microsoft.com/office/drawing/2010/main">
        <mc:Choice Requires="a14">
          <p:sp>
            <p:nvSpPr>
              <p:cNvPr id="11" name="Object 4">
                <a:extLst>
                  <a:ext uri="{FF2B5EF4-FFF2-40B4-BE49-F238E27FC236}">
                    <a16:creationId xmlns:a16="http://schemas.microsoft.com/office/drawing/2014/main" id="{914B901C-422B-4D80-AF33-8A75532C7E93}"/>
                  </a:ext>
                </a:extLst>
              </p:cNvPr>
              <p:cNvSpPr txBox="1"/>
              <p:nvPr/>
            </p:nvSpPr>
            <p:spPr bwMode="auto">
              <a:xfrm>
                <a:off x="5998577" y="5410203"/>
                <a:ext cx="4921835" cy="1024622"/>
              </a:xfrm>
              <a:prstGeom prst="rect">
                <a:avLst/>
              </a:prstGeom>
              <a:noFill/>
              <a:ln>
                <a:noFill/>
              </a:ln>
              <a:effectLst/>
            </p:spPr>
            <p:txBody>
              <a:bodyPr>
                <a:normAutofit/>
              </a:bodyPr>
              <a:lstStyle/>
              <a:p>
                <a14:m>
                  <m:oMath xmlns:m="http://schemas.openxmlformats.org/officeDocument/2006/math">
                    <m:f>
                      <m:fPr>
                        <m:ctrlPr>
                          <a:rPr lang="en-US" i="1" smtClean="0">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0.19+0.88 −1</m:t>
                        </m:r>
                      </m:num>
                      <m:den>
                        <m:r>
                          <a:rPr lang="en-US" b="0" i="1" smtClean="0">
                            <a:solidFill>
                              <a:srgbClr val="FF0000"/>
                            </a:solidFill>
                            <a:latin typeface="Cambria Math" panose="02040503050406030204" pitchFamily="18" charset="0"/>
                          </a:rPr>
                          <m:t>0.9+0.88 −1</m:t>
                        </m:r>
                      </m:den>
                    </m:f>
                  </m:oMath>
                </a14:m>
                <a:r>
                  <a:rPr lang="en-US" dirty="0">
                    <a:solidFill>
                      <a:srgbClr val="FF0000"/>
                    </a:solidFill>
                  </a:rPr>
                  <a:t> = 0.0897 = truth</a:t>
                </a:r>
                <a:endParaRPr lang="en-US" dirty="0"/>
              </a:p>
            </p:txBody>
          </p:sp>
        </mc:Choice>
        <mc:Fallback xmlns="">
          <p:sp>
            <p:nvSpPr>
              <p:cNvPr id="11" name="Object 4">
                <a:extLst>
                  <a:ext uri="{FF2B5EF4-FFF2-40B4-BE49-F238E27FC236}">
                    <a16:creationId xmlns:a16="http://schemas.microsoft.com/office/drawing/2014/main" id="{914B901C-422B-4D80-AF33-8A75532C7E93}"/>
                  </a:ext>
                </a:extLst>
              </p:cNvPr>
              <p:cNvSpPr txBox="1">
                <a:spLocks noRot="1" noChangeAspect="1" noMove="1" noResize="1" noEditPoints="1" noAdjustHandles="1" noChangeArrowheads="1" noChangeShapeType="1" noTextEdit="1"/>
              </p:cNvSpPr>
              <p:nvPr/>
            </p:nvSpPr>
            <p:spPr bwMode="auto">
              <a:xfrm>
                <a:off x="5998577" y="5410203"/>
                <a:ext cx="4921835" cy="1024622"/>
              </a:xfrm>
              <a:prstGeom prst="rect">
                <a:avLst/>
              </a:prstGeom>
              <a:blipFill>
                <a:blip r:embed="rId7"/>
                <a:stretch>
                  <a:fillRect/>
                </a:stretch>
              </a:blipFill>
              <a:ln>
                <a:noFill/>
              </a:ln>
              <a:effectLst/>
            </p:spPr>
            <p:txBody>
              <a:bodyPr/>
              <a:lstStyle/>
              <a:p>
                <a:r>
                  <a:rPr lang="en-US">
                    <a:noFill/>
                  </a:rPr>
                  <a:t> </a:t>
                </a:r>
              </a:p>
            </p:txBody>
          </p:sp>
        </mc:Fallback>
      </mc:AlternateContent>
      <p:sp>
        <p:nvSpPr>
          <p:cNvPr id="12" name="Text Box 8">
            <a:extLst>
              <a:ext uri="{FF2B5EF4-FFF2-40B4-BE49-F238E27FC236}">
                <a16:creationId xmlns:a16="http://schemas.microsoft.com/office/drawing/2014/main" id="{9D0AD1FF-F45E-4378-A11C-F08C260638DE}"/>
              </a:ext>
            </a:extLst>
          </p:cNvPr>
          <p:cNvSpPr txBox="1">
            <a:spLocks noChangeArrowheads="1"/>
          </p:cNvSpPr>
          <p:nvPr/>
        </p:nvSpPr>
        <p:spPr bwMode="auto">
          <a:xfrm>
            <a:off x="6289258" y="4152819"/>
            <a:ext cx="391648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spcBef>
                <a:spcPts val="0"/>
              </a:spcBef>
            </a:pPr>
            <a:r>
              <a:rPr lang="en-US" sz="1800" b="1" dirty="0">
                <a:solidFill>
                  <a:srgbClr val="FF0000"/>
                </a:solidFill>
                <a:latin typeface="+mn-lt"/>
              </a:rPr>
              <a:t>e.g., observed prevalence of asthma in adults                          (via self-report) = 0.19</a:t>
            </a:r>
          </a:p>
          <a:p>
            <a:pPr lvl="0">
              <a:spcBef>
                <a:spcPts val="0"/>
              </a:spcBef>
            </a:pPr>
            <a:r>
              <a:rPr lang="en-US" sz="1800" b="1" dirty="0">
                <a:solidFill>
                  <a:srgbClr val="FF0000"/>
                </a:solidFill>
                <a:latin typeface="+mn-lt"/>
              </a:rPr>
              <a:t>Sensitivity = 0.9; Specificity = 0.88</a:t>
            </a:r>
            <a:endParaRPr lang="en-US" sz="1800" dirty="0">
              <a:solidFill>
                <a:srgbClr val="FF0000"/>
              </a:solidFill>
              <a:latin typeface="+mn-lt"/>
            </a:endParaRPr>
          </a:p>
        </p:txBody>
      </p:sp>
      <p:sp>
        <p:nvSpPr>
          <p:cNvPr id="15" name="Text Box 8">
            <a:extLst>
              <a:ext uri="{FF2B5EF4-FFF2-40B4-BE49-F238E27FC236}">
                <a16:creationId xmlns:a16="http://schemas.microsoft.com/office/drawing/2014/main" id="{744A9359-9C43-4D45-8132-D68CD27D9228}"/>
              </a:ext>
            </a:extLst>
          </p:cNvPr>
          <p:cNvSpPr txBox="1">
            <a:spLocks noChangeArrowheads="1"/>
          </p:cNvSpPr>
          <p:nvPr/>
        </p:nvSpPr>
        <p:spPr bwMode="auto">
          <a:xfrm>
            <a:off x="6743700" y="6127713"/>
            <a:ext cx="39164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spcBef>
                <a:spcPct val="50000"/>
              </a:spcBef>
            </a:pPr>
            <a:r>
              <a:rPr lang="en-US" sz="1800" b="1" dirty="0">
                <a:solidFill>
                  <a:srgbClr val="FF0000"/>
                </a:solidFill>
                <a:latin typeface="+mn-lt"/>
              </a:rPr>
              <a:t>Assuming no other errors</a:t>
            </a:r>
            <a:endParaRPr lang="en-US" sz="1800" dirty="0">
              <a:solidFill>
                <a:srgbClr val="FF0000"/>
              </a:solidFill>
              <a:latin typeface="+mn-lt"/>
            </a:endParaRPr>
          </a:p>
        </p:txBody>
      </p:sp>
    </p:spTree>
    <p:extLst>
      <p:ext uri="{BB962C8B-B14F-4D97-AF65-F5344CB8AC3E}">
        <p14:creationId xmlns:p14="http://schemas.microsoft.com/office/powerpoint/2010/main" val="188851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Text Box 2"/>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dirty="0"/>
          </a:p>
        </p:txBody>
      </p:sp>
      <p:sp>
        <p:nvSpPr>
          <p:cNvPr id="484355" name="Text Box 3"/>
          <p:cNvSpPr txBox="1">
            <a:spLocks noChangeArrowheads="1"/>
          </p:cNvSpPr>
          <p:nvPr/>
        </p:nvSpPr>
        <p:spPr bwMode="auto">
          <a:xfrm>
            <a:off x="2314575" y="1219200"/>
            <a:ext cx="1444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Diseased</a:t>
            </a:r>
          </a:p>
        </p:txBody>
      </p:sp>
      <p:sp>
        <p:nvSpPr>
          <p:cNvPr id="484356" name="Text Box 4"/>
          <p:cNvSpPr txBox="1">
            <a:spLocks noChangeArrowheads="1"/>
          </p:cNvSpPr>
          <p:nvPr/>
        </p:nvSpPr>
        <p:spPr bwMode="auto">
          <a:xfrm>
            <a:off x="0" y="2667000"/>
            <a:ext cx="138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Exposed</a:t>
            </a:r>
          </a:p>
        </p:txBody>
      </p:sp>
      <p:sp>
        <p:nvSpPr>
          <p:cNvPr id="484357" name="Text Box 5"/>
          <p:cNvSpPr txBox="1">
            <a:spLocks noChangeArrowheads="1"/>
          </p:cNvSpPr>
          <p:nvPr/>
        </p:nvSpPr>
        <p:spPr bwMode="auto">
          <a:xfrm>
            <a:off x="1954213" y="1565275"/>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              -</a:t>
            </a:r>
          </a:p>
        </p:txBody>
      </p:sp>
      <p:sp>
        <p:nvSpPr>
          <p:cNvPr id="484358" name="Text Box 6"/>
          <p:cNvSpPr txBox="1">
            <a:spLocks noChangeArrowheads="1"/>
          </p:cNvSpPr>
          <p:nvPr/>
        </p:nvSpPr>
        <p:spPr bwMode="auto">
          <a:xfrm>
            <a:off x="925513" y="2098675"/>
            <a:ext cx="4000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a:t>+</a:t>
            </a:r>
          </a:p>
          <a:p>
            <a:pPr algn="l"/>
            <a:endParaRPr lang="en-US" altLang="en-US" dirty="0"/>
          </a:p>
          <a:p>
            <a:pPr algn="l"/>
            <a:endParaRPr lang="en-US" altLang="en-US" dirty="0"/>
          </a:p>
          <a:p>
            <a:pPr algn="l"/>
            <a:r>
              <a:rPr lang="en-US" altLang="en-US" dirty="0"/>
              <a:t>-</a:t>
            </a:r>
          </a:p>
        </p:txBody>
      </p:sp>
      <p:sp>
        <p:nvSpPr>
          <p:cNvPr id="484359" name="Line 7"/>
          <p:cNvSpPr>
            <a:spLocks noChangeShapeType="1"/>
          </p:cNvSpPr>
          <p:nvPr/>
        </p:nvSpPr>
        <p:spPr bwMode="auto">
          <a:xfrm flipV="1">
            <a:off x="6896100" y="48006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4360" name="Text Box 8"/>
          <p:cNvSpPr txBox="1">
            <a:spLocks noChangeArrowheads="1"/>
          </p:cNvSpPr>
          <p:nvPr/>
        </p:nvSpPr>
        <p:spPr bwMode="auto">
          <a:xfrm>
            <a:off x="381000" y="4114800"/>
            <a:ext cx="2286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a:t>SOURCE POPULATION</a:t>
            </a:r>
          </a:p>
        </p:txBody>
      </p:sp>
      <p:sp>
        <p:nvSpPr>
          <p:cNvPr id="484361" name="Text Box 9"/>
          <p:cNvSpPr txBox="1">
            <a:spLocks noChangeArrowheads="1"/>
          </p:cNvSpPr>
          <p:nvPr/>
        </p:nvSpPr>
        <p:spPr bwMode="auto">
          <a:xfrm>
            <a:off x="5715000" y="6096000"/>
            <a:ext cx="248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STUDY SAMPLE</a:t>
            </a:r>
          </a:p>
        </p:txBody>
      </p:sp>
      <p:sp>
        <p:nvSpPr>
          <p:cNvPr id="484362" name="Text Box 10"/>
          <p:cNvSpPr txBox="1">
            <a:spLocks noChangeArrowheads="1"/>
          </p:cNvSpPr>
          <p:nvPr/>
        </p:nvSpPr>
        <p:spPr bwMode="auto">
          <a:xfrm>
            <a:off x="3344863" y="234950"/>
            <a:ext cx="36274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dirty="0">
                <a:latin typeface="Arial" charset="0"/>
              </a:rPr>
              <a:t>No misclassification</a:t>
            </a:r>
            <a:endParaRPr lang="en-US" altLang="en-US" sz="2800" b="1" dirty="0">
              <a:latin typeface="Arial Unicode MS" pitchFamily="34" charset="-128"/>
            </a:endParaRPr>
          </a:p>
        </p:txBody>
      </p:sp>
      <p:sp>
        <p:nvSpPr>
          <p:cNvPr id="484363" name="Line 11"/>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4365" name="Text Box 13"/>
          <p:cNvSpPr txBox="1">
            <a:spLocks noChangeArrowheads="1"/>
          </p:cNvSpPr>
          <p:nvPr/>
        </p:nvSpPr>
        <p:spPr bwMode="auto">
          <a:xfrm>
            <a:off x="5448300" y="4343400"/>
            <a:ext cx="1219200" cy="825500"/>
          </a:xfrm>
          <a:prstGeom prst="rect">
            <a:avLst/>
          </a:prstGeom>
          <a:solidFill>
            <a:srgbClr val="C0C0C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dirty="0"/>
          </a:p>
          <a:p>
            <a:pPr>
              <a:spcBef>
                <a:spcPct val="50000"/>
              </a:spcBef>
            </a:pPr>
            <a:r>
              <a:rPr lang="en-US" altLang="en-US" dirty="0"/>
              <a:t>50</a:t>
            </a:r>
          </a:p>
        </p:txBody>
      </p:sp>
      <p:sp>
        <p:nvSpPr>
          <p:cNvPr id="484366" name="Text Box 14"/>
          <p:cNvSpPr txBox="1">
            <a:spLocks noChangeArrowheads="1"/>
          </p:cNvSpPr>
          <p:nvPr/>
        </p:nvSpPr>
        <p:spPr bwMode="auto">
          <a:xfrm>
            <a:off x="5448300" y="5181600"/>
            <a:ext cx="1219200" cy="825500"/>
          </a:xfrm>
          <a:prstGeom prst="rect">
            <a:avLst/>
          </a:prstGeom>
          <a:solidFill>
            <a:srgbClr val="C0C0C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dirty="0"/>
          </a:p>
          <a:p>
            <a:pPr>
              <a:spcBef>
                <a:spcPct val="50000"/>
              </a:spcBef>
            </a:pPr>
            <a:r>
              <a:rPr lang="en-US" altLang="en-US" dirty="0"/>
              <a:t>50</a:t>
            </a:r>
          </a:p>
        </p:txBody>
      </p:sp>
      <p:sp>
        <p:nvSpPr>
          <p:cNvPr id="484367" name="Text Box 15"/>
          <p:cNvSpPr txBox="1">
            <a:spLocks noChangeArrowheads="1"/>
          </p:cNvSpPr>
          <p:nvPr/>
        </p:nvSpPr>
        <p:spPr bwMode="auto">
          <a:xfrm>
            <a:off x="6667500" y="4343400"/>
            <a:ext cx="1219200" cy="825500"/>
          </a:xfrm>
          <a:prstGeom prst="rect">
            <a:avLst/>
          </a:prstGeom>
          <a:solidFill>
            <a:srgbClr val="DDDDDD"/>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dirty="0"/>
          </a:p>
          <a:p>
            <a:pPr>
              <a:spcBef>
                <a:spcPct val="50000"/>
              </a:spcBef>
            </a:pPr>
            <a:r>
              <a:rPr lang="en-US" altLang="en-US" dirty="0"/>
              <a:t>20</a:t>
            </a:r>
          </a:p>
        </p:txBody>
      </p:sp>
      <p:sp>
        <p:nvSpPr>
          <p:cNvPr id="484368" name="Text Box 16"/>
          <p:cNvSpPr txBox="1">
            <a:spLocks noChangeArrowheads="1"/>
          </p:cNvSpPr>
          <p:nvPr/>
        </p:nvSpPr>
        <p:spPr bwMode="auto">
          <a:xfrm>
            <a:off x="6667500" y="5181600"/>
            <a:ext cx="1219200" cy="825500"/>
          </a:xfrm>
          <a:prstGeom prst="rect">
            <a:avLst/>
          </a:prstGeom>
          <a:solidFill>
            <a:srgbClr val="80808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dirty="0"/>
          </a:p>
          <a:p>
            <a:pPr>
              <a:spcBef>
                <a:spcPct val="50000"/>
              </a:spcBef>
            </a:pPr>
            <a:r>
              <a:rPr lang="en-US" altLang="en-US" dirty="0"/>
              <a:t>80</a:t>
            </a:r>
          </a:p>
        </p:txBody>
      </p:sp>
      <p:sp>
        <p:nvSpPr>
          <p:cNvPr id="484371" name="Text Box 19"/>
          <p:cNvSpPr txBox="1">
            <a:spLocks noChangeArrowheads="1"/>
          </p:cNvSpPr>
          <p:nvPr/>
        </p:nvSpPr>
        <p:spPr bwMode="auto">
          <a:xfrm>
            <a:off x="1485900" y="2068513"/>
            <a:ext cx="1447800" cy="827087"/>
          </a:xfrm>
          <a:prstGeom prst="rect">
            <a:avLst/>
          </a:prstGeom>
          <a:solidFill>
            <a:srgbClr val="C0C0C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dirty="0"/>
          </a:p>
          <a:p>
            <a:pPr>
              <a:spcBef>
                <a:spcPct val="50000"/>
              </a:spcBef>
            </a:pPr>
            <a:endParaRPr lang="en-US" altLang="en-US" sz="1200" dirty="0"/>
          </a:p>
          <a:p>
            <a:pPr>
              <a:spcBef>
                <a:spcPct val="50000"/>
              </a:spcBef>
            </a:pPr>
            <a:endParaRPr lang="en-US" altLang="en-US" sz="1200" dirty="0"/>
          </a:p>
        </p:txBody>
      </p:sp>
      <p:sp>
        <p:nvSpPr>
          <p:cNvPr id="484372" name="Text Box 20"/>
          <p:cNvSpPr txBox="1">
            <a:spLocks noChangeArrowheads="1"/>
          </p:cNvSpPr>
          <p:nvPr/>
        </p:nvSpPr>
        <p:spPr bwMode="auto">
          <a:xfrm>
            <a:off x="2933700" y="2068513"/>
            <a:ext cx="1600200" cy="827087"/>
          </a:xfrm>
          <a:prstGeom prst="rect">
            <a:avLst/>
          </a:prstGeom>
          <a:solidFill>
            <a:srgbClr val="DDDDDD"/>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dirty="0"/>
          </a:p>
          <a:p>
            <a:pPr>
              <a:spcBef>
                <a:spcPct val="50000"/>
              </a:spcBef>
            </a:pPr>
            <a:endParaRPr lang="en-US" altLang="en-US" sz="1200" dirty="0"/>
          </a:p>
          <a:p>
            <a:pPr>
              <a:spcBef>
                <a:spcPct val="50000"/>
              </a:spcBef>
            </a:pPr>
            <a:endParaRPr lang="en-US" altLang="en-US" sz="1200" dirty="0"/>
          </a:p>
        </p:txBody>
      </p:sp>
      <p:sp>
        <p:nvSpPr>
          <p:cNvPr id="484373" name="Text Box 21"/>
          <p:cNvSpPr txBox="1">
            <a:spLocks noChangeArrowheads="1"/>
          </p:cNvSpPr>
          <p:nvPr/>
        </p:nvSpPr>
        <p:spPr bwMode="auto">
          <a:xfrm>
            <a:off x="1485900" y="2895600"/>
            <a:ext cx="1447800" cy="827088"/>
          </a:xfrm>
          <a:prstGeom prst="rect">
            <a:avLst/>
          </a:prstGeom>
          <a:solidFill>
            <a:srgbClr val="C0C0C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dirty="0"/>
          </a:p>
          <a:p>
            <a:pPr>
              <a:spcBef>
                <a:spcPct val="50000"/>
              </a:spcBef>
            </a:pPr>
            <a:endParaRPr lang="en-US" altLang="en-US" sz="1200" dirty="0"/>
          </a:p>
          <a:p>
            <a:pPr>
              <a:spcBef>
                <a:spcPct val="50000"/>
              </a:spcBef>
            </a:pPr>
            <a:endParaRPr lang="en-US" altLang="en-US" sz="1200" dirty="0"/>
          </a:p>
        </p:txBody>
      </p:sp>
      <p:sp>
        <p:nvSpPr>
          <p:cNvPr id="484374" name="Text Box 22"/>
          <p:cNvSpPr txBox="1">
            <a:spLocks noChangeArrowheads="1"/>
          </p:cNvSpPr>
          <p:nvPr/>
        </p:nvSpPr>
        <p:spPr bwMode="auto">
          <a:xfrm>
            <a:off x="2933700" y="2895600"/>
            <a:ext cx="1600200" cy="827088"/>
          </a:xfrm>
          <a:prstGeom prst="rect">
            <a:avLst/>
          </a:prstGeom>
          <a:solidFill>
            <a:srgbClr val="80808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dirty="0"/>
          </a:p>
          <a:p>
            <a:pPr>
              <a:spcBef>
                <a:spcPct val="50000"/>
              </a:spcBef>
            </a:pPr>
            <a:endParaRPr lang="en-US" altLang="en-US" sz="1200" dirty="0"/>
          </a:p>
          <a:p>
            <a:pPr>
              <a:spcBef>
                <a:spcPct val="50000"/>
              </a:spcBef>
            </a:pPr>
            <a:endParaRPr lang="en-US" altLang="en-US" sz="1200" dirty="0"/>
          </a:p>
        </p:txBody>
      </p:sp>
      <p:sp>
        <p:nvSpPr>
          <p:cNvPr id="484375" name="Text Box 23"/>
          <p:cNvSpPr txBox="1">
            <a:spLocks noChangeArrowheads="1"/>
          </p:cNvSpPr>
          <p:nvPr/>
        </p:nvSpPr>
        <p:spPr bwMode="auto">
          <a:xfrm>
            <a:off x="8229600" y="5562600"/>
            <a:ext cx="1943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t>OR = 4.0</a:t>
            </a:r>
          </a:p>
        </p:txBody>
      </p:sp>
      <p:sp>
        <p:nvSpPr>
          <p:cNvPr id="22" name="Text Box 27"/>
          <p:cNvSpPr txBox="1">
            <a:spLocks noChangeArrowheads="1"/>
          </p:cNvSpPr>
          <p:nvPr/>
        </p:nvSpPr>
        <p:spPr bwMode="auto">
          <a:xfrm>
            <a:off x="5791200" y="1295400"/>
            <a:ext cx="3962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dirty="0"/>
              <a:t>e.g., case-control study</a:t>
            </a:r>
          </a:p>
          <a:p>
            <a:pPr algn="l">
              <a:spcBef>
                <a:spcPct val="50000"/>
              </a:spcBef>
            </a:pPr>
            <a:r>
              <a:rPr lang="en-US" altLang="en-US" dirty="0"/>
              <a:t>exposure = self-reported second-hand smoke exposure</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Text Box 2"/>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dirty="0"/>
          </a:p>
        </p:txBody>
      </p:sp>
      <p:sp>
        <p:nvSpPr>
          <p:cNvPr id="504835" name="Text Box 3"/>
          <p:cNvSpPr txBox="1">
            <a:spLocks noChangeArrowheads="1"/>
          </p:cNvSpPr>
          <p:nvPr/>
        </p:nvSpPr>
        <p:spPr bwMode="auto">
          <a:xfrm>
            <a:off x="2314575" y="1219200"/>
            <a:ext cx="1444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Diseased</a:t>
            </a:r>
          </a:p>
        </p:txBody>
      </p:sp>
      <p:sp>
        <p:nvSpPr>
          <p:cNvPr id="504836" name="Text Box 4"/>
          <p:cNvSpPr txBox="1">
            <a:spLocks noChangeArrowheads="1"/>
          </p:cNvSpPr>
          <p:nvPr/>
        </p:nvSpPr>
        <p:spPr bwMode="auto">
          <a:xfrm>
            <a:off x="0" y="2667000"/>
            <a:ext cx="138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Exposed</a:t>
            </a:r>
          </a:p>
        </p:txBody>
      </p:sp>
      <p:sp>
        <p:nvSpPr>
          <p:cNvPr id="504837" name="Text Box 5"/>
          <p:cNvSpPr txBox="1">
            <a:spLocks noChangeArrowheads="1"/>
          </p:cNvSpPr>
          <p:nvPr/>
        </p:nvSpPr>
        <p:spPr bwMode="auto">
          <a:xfrm>
            <a:off x="1954213" y="1565275"/>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              -</a:t>
            </a:r>
          </a:p>
        </p:txBody>
      </p:sp>
      <p:sp>
        <p:nvSpPr>
          <p:cNvPr id="504838" name="Text Box 6"/>
          <p:cNvSpPr txBox="1">
            <a:spLocks noChangeArrowheads="1"/>
          </p:cNvSpPr>
          <p:nvPr/>
        </p:nvSpPr>
        <p:spPr bwMode="auto">
          <a:xfrm>
            <a:off x="925513" y="2098675"/>
            <a:ext cx="4000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a:t>+</a:t>
            </a:r>
          </a:p>
          <a:p>
            <a:pPr algn="l"/>
            <a:endParaRPr lang="en-US" altLang="en-US" dirty="0"/>
          </a:p>
          <a:p>
            <a:pPr algn="l"/>
            <a:endParaRPr lang="en-US" altLang="en-US" dirty="0"/>
          </a:p>
          <a:p>
            <a:pPr algn="l"/>
            <a:r>
              <a:rPr lang="en-US" altLang="en-US" dirty="0"/>
              <a:t>-</a:t>
            </a:r>
          </a:p>
        </p:txBody>
      </p:sp>
      <p:sp>
        <p:nvSpPr>
          <p:cNvPr id="504839" name="Text Box 7"/>
          <p:cNvSpPr txBox="1">
            <a:spLocks noChangeArrowheads="1"/>
          </p:cNvSpPr>
          <p:nvPr/>
        </p:nvSpPr>
        <p:spPr bwMode="auto">
          <a:xfrm>
            <a:off x="381000" y="4114800"/>
            <a:ext cx="2286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a:t>SOURCE POPULATION</a:t>
            </a:r>
          </a:p>
        </p:txBody>
      </p:sp>
      <p:sp>
        <p:nvSpPr>
          <p:cNvPr id="504840" name="Text Box 8"/>
          <p:cNvSpPr txBox="1">
            <a:spLocks noChangeArrowheads="1"/>
          </p:cNvSpPr>
          <p:nvPr/>
        </p:nvSpPr>
        <p:spPr bwMode="auto">
          <a:xfrm>
            <a:off x="5715000" y="6096000"/>
            <a:ext cx="248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STUDY SAMPLE</a:t>
            </a:r>
          </a:p>
        </p:txBody>
      </p:sp>
      <p:sp>
        <p:nvSpPr>
          <p:cNvPr id="504841" name="Text Box 9"/>
          <p:cNvSpPr txBox="1">
            <a:spLocks noChangeArrowheads="1"/>
          </p:cNvSpPr>
          <p:nvPr/>
        </p:nvSpPr>
        <p:spPr bwMode="auto">
          <a:xfrm>
            <a:off x="1219200" y="228600"/>
            <a:ext cx="8178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dirty="0">
                <a:latin typeface="Arial" charset="0"/>
              </a:rPr>
              <a:t>Non-Differential Misclassification of Exposure: </a:t>
            </a:r>
          </a:p>
          <a:p>
            <a:r>
              <a:rPr lang="en-US" altLang="en-US" sz="2800" b="1" dirty="0">
                <a:latin typeface="Arial" charset="0"/>
              </a:rPr>
              <a:t>Imperfect Specificity</a:t>
            </a:r>
            <a:endParaRPr lang="en-US" altLang="en-US" sz="2800" b="1" dirty="0">
              <a:latin typeface="Arial Unicode MS" pitchFamily="34" charset="-128"/>
            </a:endParaRPr>
          </a:p>
        </p:txBody>
      </p:sp>
      <p:sp>
        <p:nvSpPr>
          <p:cNvPr id="504842" name="Line 10"/>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04844" name="Text Box 12"/>
          <p:cNvSpPr txBox="1">
            <a:spLocks noChangeArrowheads="1"/>
          </p:cNvSpPr>
          <p:nvPr/>
        </p:nvSpPr>
        <p:spPr bwMode="auto">
          <a:xfrm>
            <a:off x="5448300" y="4343400"/>
            <a:ext cx="1219200" cy="825500"/>
          </a:xfrm>
          <a:prstGeom prst="rect">
            <a:avLst/>
          </a:prstGeom>
          <a:solidFill>
            <a:srgbClr val="B2B2B2"/>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dirty="0"/>
          </a:p>
          <a:p>
            <a:pPr>
              <a:spcBef>
                <a:spcPct val="50000"/>
              </a:spcBef>
            </a:pPr>
            <a:endParaRPr lang="en-US" altLang="en-US" dirty="0"/>
          </a:p>
        </p:txBody>
      </p:sp>
      <p:sp>
        <p:nvSpPr>
          <p:cNvPr id="504845" name="Text Box 13"/>
          <p:cNvSpPr txBox="1">
            <a:spLocks noChangeArrowheads="1"/>
          </p:cNvSpPr>
          <p:nvPr/>
        </p:nvSpPr>
        <p:spPr bwMode="auto">
          <a:xfrm>
            <a:off x="5448300" y="5181600"/>
            <a:ext cx="1219200" cy="825500"/>
          </a:xfrm>
          <a:prstGeom prst="rect">
            <a:avLst/>
          </a:prstGeom>
          <a:solidFill>
            <a:srgbClr val="C0C0C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dirty="0"/>
          </a:p>
          <a:p>
            <a:pPr>
              <a:spcBef>
                <a:spcPct val="50000"/>
              </a:spcBef>
            </a:pPr>
            <a:endParaRPr lang="en-US" altLang="en-US" dirty="0"/>
          </a:p>
        </p:txBody>
      </p:sp>
      <p:sp>
        <p:nvSpPr>
          <p:cNvPr id="504846" name="Text Box 14"/>
          <p:cNvSpPr txBox="1">
            <a:spLocks noChangeArrowheads="1"/>
          </p:cNvSpPr>
          <p:nvPr/>
        </p:nvSpPr>
        <p:spPr bwMode="auto">
          <a:xfrm>
            <a:off x="6667500" y="4343400"/>
            <a:ext cx="1219200" cy="825500"/>
          </a:xfrm>
          <a:prstGeom prst="rect">
            <a:avLst/>
          </a:prstGeom>
          <a:solidFill>
            <a:srgbClr val="C0C0C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dirty="0"/>
          </a:p>
          <a:p>
            <a:pPr>
              <a:spcBef>
                <a:spcPct val="50000"/>
              </a:spcBef>
            </a:pPr>
            <a:r>
              <a:rPr lang="en-US" altLang="en-US" dirty="0"/>
              <a:t>       </a:t>
            </a:r>
          </a:p>
        </p:txBody>
      </p:sp>
      <p:sp>
        <p:nvSpPr>
          <p:cNvPr id="504847" name="Text Box 15"/>
          <p:cNvSpPr txBox="1">
            <a:spLocks noChangeArrowheads="1"/>
          </p:cNvSpPr>
          <p:nvPr/>
        </p:nvSpPr>
        <p:spPr bwMode="auto">
          <a:xfrm>
            <a:off x="6667500" y="5181600"/>
            <a:ext cx="1219200" cy="825500"/>
          </a:xfrm>
          <a:prstGeom prst="rect">
            <a:avLst/>
          </a:prstGeom>
          <a:solidFill>
            <a:srgbClr val="80808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dirty="0"/>
          </a:p>
          <a:p>
            <a:pPr>
              <a:spcBef>
                <a:spcPct val="50000"/>
              </a:spcBef>
            </a:pPr>
            <a:endParaRPr lang="en-US" altLang="en-US" dirty="0"/>
          </a:p>
        </p:txBody>
      </p:sp>
      <p:sp>
        <p:nvSpPr>
          <p:cNvPr id="504848" name="Line 16"/>
          <p:cNvSpPr>
            <a:spLocks noChangeShapeType="1"/>
          </p:cNvSpPr>
          <p:nvPr/>
        </p:nvSpPr>
        <p:spPr bwMode="auto">
          <a:xfrm flipV="1">
            <a:off x="6896100" y="48006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04849" name="Line 17"/>
          <p:cNvSpPr>
            <a:spLocks noChangeShapeType="1"/>
          </p:cNvSpPr>
          <p:nvPr/>
        </p:nvSpPr>
        <p:spPr bwMode="auto">
          <a:xfrm flipV="1">
            <a:off x="5600700" y="47244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04850" name="Text Box 18"/>
          <p:cNvSpPr txBox="1">
            <a:spLocks noChangeArrowheads="1"/>
          </p:cNvSpPr>
          <p:nvPr/>
        </p:nvSpPr>
        <p:spPr bwMode="auto">
          <a:xfrm>
            <a:off x="1485900" y="2068513"/>
            <a:ext cx="1447800" cy="827087"/>
          </a:xfrm>
          <a:prstGeom prst="rect">
            <a:avLst/>
          </a:prstGeom>
          <a:solidFill>
            <a:srgbClr val="C0C0C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dirty="0"/>
          </a:p>
          <a:p>
            <a:pPr>
              <a:spcBef>
                <a:spcPct val="50000"/>
              </a:spcBef>
            </a:pPr>
            <a:endParaRPr lang="en-US" altLang="en-US" sz="1200" dirty="0"/>
          </a:p>
          <a:p>
            <a:pPr>
              <a:spcBef>
                <a:spcPct val="50000"/>
              </a:spcBef>
            </a:pPr>
            <a:endParaRPr lang="en-US" altLang="en-US" sz="1200" dirty="0"/>
          </a:p>
        </p:txBody>
      </p:sp>
      <p:sp>
        <p:nvSpPr>
          <p:cNvPr id="504851" name="Text Box 19"/>
          <p:cNvSpPr txBox="1">
            <a:spLocks noChangeArrowheads="1"/>
          </p:cNvSpPr>
          <p:nvPr/>
        </p:nvSpPr>
        <p:spPr bwMode="auto">
          <a:xfrm>
            <a:off x="2933700" y="2068513"/>
            <a:ext cx="1600200" cy="827087"/>
          </a:xfrm>
          <a:prstGeom prst="rect">
            <a:avLst/>
          </a:prstGeom>
          <a:solidFill>
            <a:srgbClr val="DDDDDD"/>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dirty="0"/>
          </a:p>
          <a:p>
            <a:pPr>
              <a:spcBef>
                <a:spcPct val="50000"/>
              </a:spcBef>
            </a:pPr>
            <a:endParaRPr lang="en-US" altLang="en-US" sz="1200" dirty="0"/>
          </a:p>
          <a:p>
            <a:pPr>
              <a:spcBef>
                <a:spcPct val="50000"/>
              </a:spcBef>
            </a:pPr>
            <a:endParaRPr lang="en-US" altLang="en-US" sz="1200" dirty="0"/>
          </a:p>
        </p:txBody>
      </p:sp>
      <p:sp>
        <p:nvSpPr>
          <p:cNvPr id="504852" name="Text Box 20"/>
          <p:cNvSpPr txBox="1">
            <a:spLocks noChangeArrowheads="1"/>
          </p:cNvSpPr>
          <p:nvPr/>
        </p:nvSpPr>
        <p:spPr bwMode="auto">
          <a:xfrm>
            <a:off x="1485900" y="2895600"/>
            <a:ext cx="1447800" cy="827088"/>
          </a:xfrm>
          <a:prstGeom prst="rect">
            <a:avLst/>
          </a:prstGeom>
          <a:solidFill>
            <a:srgbClr val="C0C0C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dirty="0"/>
          </a:p>
          <a:p>
            <a:pPr>
              <a:spcBef>
                <a:spcPct val="50000"/>
              </a:spcBef>
            </a:pPr>
            <a:endParaRPr lang="en-US" altLang="en-US" sz="1200" dirty="0"/>
          </a:p>
          <a:p>
            <a:pPr>
              <a:spcBef>
                <a:spcPct val="50000"/>
              </a:spcBef>
            </a:pPr>
            <a:endParaRPr lang="en-US" altLang="en-US" sz="1200" dirty="0"/>
          </a:p>
        </p:txBody>
      </p:sp>
      <p:sp>
        <p:nvSpPr>
          <p:cNvPr id="504853" name="Text Box 21"/>
          <p:cNvSpPr txBox="1">
            <a:spLocks noChangeArrowheads="1"/>
          </p:cNvSpPr>
          <p:nvPr/>
        </p:nvSpPr>
        <p:spPr bwMode="auto">
          <a:xfrm>
            <a:off x="2933700" y="2895600"/>
            <a:ext cx="1600200" cy="827088"/>
          </a:xfrm>
          <a:prstGeom prst="rect">
            <a:avLst/>
          </a:prstGeom>
          <a:solidFill>
            <a:srgbClr val="80808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dirty="0"/>
          </a:p>
          <a:p>
            <a:pPr>
              <a:spcBef>
                <a:spcPct val="50000"/>
              </a:spcBef>
            </a:pPr>
            <a:endParaRPr lang="en-US" altLang="en-US" sz="1200" dirty="0"/>
          </a:p>
          <a:p>
            <a:pPr>
              <a:spcBef>
                <a:spcPct val="50000"/>
              </a:spcBef>
            </a:pPr>
            <a:endParaRPr lang="en-US" altLang="en-US" sz="1200" dirty="0"/>
          </a:p>
        </p:txBody>
      </p:sp>
      <p:sp>
        <p:nvSpPr>
          <p:cNvPr id="504854" name="Text Box 22"/>
          <p:cNvSpPr txBox="1">
            <a:spLocks noChangeArrowheads="1"/>
          </p:cNvSpPr>
          <p:nvPr/>
        </p:nvSpPr>
        <p:spPr bwMode="auto">
          <a:xfrm>
            <a:off x="8229600" y="5562600"/>
            <a:ext cx="1943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t>OR = 2.4</a:t>
            </a:r>
          </a:p>
        </p:txBody>
      </p:sp>
      <p:sp>
        <p:nvSpPr>
          <p:cNvPr id="504855" name="Text Box 23"/>
          <p:cNvSpPr txBox="1">
            <a:spLocks noChangeArrowheads="1"/>
          </p:cNvSpPr>
          <p:nvPr/>
        </p:nvSpPr>
        <p:spPr bwMode="auto">
          <a:xfrm>
            <a:off x="6057900" y="47244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65</a:t>
            </a:r>
          </a:p>
        </p:txBody>
      </p:sp>
      <p:sp>
        <p:nvSpPr>
          <p:cNvPr id="504856" name="Text Box 24"/>
          <p:cNvSpPr txBox="1">
            <a:spLocks noChangeArrowheads="1"/>
          </p:cNvSpPr>
          <p:nvPr/>
        </p:nvSpPr>
        <p:spPr bwMode="auto">
          <a:xfrm>
            <a:off x="5448300" y="55626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50</a:t>
            </a:r>
          </a:p>
        </p:txBody>
      </p:sp>
      <p:sp>
        <p:nvSpPr>
          <p:cNvPr id="504857" name="Text Box 25"/>
          <p:cNvSpPr txBox="1">
            <a:spLocks noChangeArrowheads="1"/>
          </p:cNvSpPr>
          <p:nvPr/>
        </p:nvSpPr>
        <p:spPr bwMode="auto">
          <a:xfrm>
            <a:off x="5981700" y="54102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35</a:t>
            </a:r>
          </a:p>
        </p:txBody>
      </p:sp>
      <p:sp>
        <p:nvSpPr>
          <p:cNvPr id="504858" name="Text Box 26"/>
          <p:cNvSpPr txBox="1">
            <a:spLocks noChangeArrowheads="1"/>
          </p:cNvSpPr>
          <p:nvPr/>
        </p:nvSpPr>
        <p:spPr bwMode="auto">
          <a:xfrm>
            <a:off x="7200900" y="46482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44</a:t>
            </a:r>
          </a:p>
        </p:txBody>
      </p:sp>
      <p:sp>
        <p:nvSpPr>
          <p:cNvPr id="504859" name="Text Box 27"/>
          <p:cNvSpPr txBox="1">
            <a:spLocks noChangeArrowheads="1"/>
          </p:cNvSpPr>
          <p:nvPr/>
        </p:nvSpPr>
        <p:spPr bwMode="auto">
          <a:xfrm>
            <a:off x="6667500" y="54864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80</a:t>
            </a:r>
          </a:p>
        </p:txBody>
      </p:sp>
      <p:sp>
        <p:nvSpPr>
          <p:cNvPr id="504860" name="Text Box 28"/>
          <p:cNvSpPr txBox="1">
            <a:spLocks noChangeArrowheads="1"/>
          </p:cNvSpPr>
          <p:nvPr/>
        </p:nvSpPr>
        <p:spPr bwMode="auto">
          <a:xfrm>
            <a:off x="7200900" y="54864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56</a:t>
            </a:r>
          </a:p>
        </p:txBody>
      </p:sp>
      <p:sp>
        <p:nvSpPr>
          <p:cNvPr id="504861" name="Line 29"/>
          <p:cNvSpPr>
            <a:spLocks noChangeShapeType="1"/>
          </p:cNvSpPr>
          <p:nvPr/>
        </p:nvSpPr>
        <p:spPr bwMode="auto">
          <a:xfrm flipH="1">
            <a:off x="7962900" y="4724400"/>
            <a:ext cx="5334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04862" name="Line 30"/>
          <p:cNvSpPr>
            <a:spLocks noChangeShapeType="1"/>
          </p:cNvSpPr>
          <p:nvPr/>
        </p:nvSpPr>
        <p:spPr bwMode="auto">
          <a:xfrm flipH="1">
            <a:off x="7962900" y="4800600"/>
            <a:ext cx="6096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04863" name="Text Box 31"/>
          <p:cNvSpPr txBox="1">
            <a:spLocks noChangeArrowheads="1"/>
          </p:cNvSpPr>
          <p:nvPr/>
        </p:nvSpPr>
        <p:spPr bwMode="auto">
          <a:xfrm>
            <a:off x="8496300" y="4191000"/>
            <a:ext cx="17907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t>differences become blurred</a:t>
            </a:r>
          </a:p>
        </p:txBody>
      </p:sp>
      <p:sp>
        <p:nvSpPr>
          <p:cNvPr id="32" name="Text Box 27"/>
          <p:cNvSpPr txBox="1">
            <a:spLocks noChangeArrowheads="1"/>
          </p:cNvSpPr>
          <p:nvPr/>
        </p:nvSpPr>
        <p:spPr bwMode="auto">
          <a:xfrm>
            <a:off x="5791200" y="1295400"/>
            <a:ext cx="3962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dirty="0"/>
              <a:t>e.g., case-control study</a:t>
            </a:r>
          </a:p>
          <a:p>
            <a:pPr algn="l">
              <a:spcBef>
                <a:spcPct val="50000"/>
              </a:spcBef>
            </a:pPr>
            <a:r>
              <a:rPr lang="en-US" altLang="en-US" dirty="0"/>
              <a:t>exposure = self-reported second-hand smoke exposure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4845"/>
                                        </p:tgtEl>
                                        <p:attrNameLst>
                                          <p:attrName>style.visibility</p:attrName>
                                        </p:attrNameLst>
                                      </p:cBhvr>
                                      <p:to>
                                        <p:strVal val="visible"/>
                                      </p:to>
                                    </p:set>
                                    <p:anim calcmode="lin" valueType="num">
                                      <p:cBhvr additive="base">
                                        <p:cTn id="7" dur="500" fill="hold"/>
                                        <p:tgtEl>
                                          <p:spTgt spid="504845"/>
                                        </p:tgtEl>
                                        <p:attrNameLst>
                                          <p:attrName>ppt_x</p:attrName>
                                        </p:attrNameLst>
                                      </p:cBhvr>
                                      <p:tavLst>
                                        <p:tav tm="0">
                                          <p:val>
                                            <p:strVal val="#ppt_x"/>
                                          </p:val>
                                        </p:tav>
                                        <p:tav tm="100000">
                                          <p:val>
                                            <p:strVal val="#ppt_x"/>
                                          </p:val>
                                        </p:tav>
                                      </p:tavLst>
                                    </p:anim>
                                    <p:anim calcmode="lin" valueType="num">
                                      <p:cBhvr additive="base">
                                        <p:cTn id="8" dur="500" fill="hold"/>
                                        <p:tgtEl>
                                          <p:spTgt spid="50484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04856"/>
                                        </p:tgtEl>
                                        <p:attrNameLst>
                                          <p:attrName>style.visibility</p:attrName>
                                        </p:attrNameLst>
                                      </p:cBhvr>
                                      <p:to>
                                        <p:strVal val="visible"/>
                                      </p:to>
                                    </p:set>
                                    <p:anim calcmode="lin" valueType="num">
                                      <p:cBhvr additive="base">
                                        <p:cTn id="11" dur="500" fill="hold"/>
                                        <p:tgtEl>
                                          <p:spTgt spid="504856"/>
                                        </p:tgtEl>
                                        <p:attrNameLst>
                                          <p:attrName>ppt_x</p:attrName>
                                        </p:attrNameLst>
                                      </p:cBhvr>
                                      <p:tavLst>
                                        <p:tav tm="0">
                                          <p:val>
                                            <p:strVal val="#ppt_x"/>
                                          </p:val>
                                        </p:tav>
                                        <p:tav tm="100000">
                                          <p:val>
                                            <p:strVal val="#ppt_x"/>
                                          </p:val>
                                        </p:tav>
                                      </p:tavLst>
                                    </p:anim>
                                    <p:anim calcmode="lin" valueType="num">
                                      <p:cBhvr additive="base">
                                        <p:cTn id="12" dur="500" fill="hold"/>
                                        <p:tgtEl>
                                          <p:spTgt spid="504856"/>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04844"/>
                                        </p:tgtEl>
                                        <p:attrNameLst>
                                          <p:attrName>style.visibility</p:attrName>
                                        </p:attrNameLst>
                                      </p:cBhvr>
                                      <p:to>
                                        <p:strVal val="visible"/>
                                      </p:to>
                                    </p:set>
                                    <p:animEffect transition="in" filter="checkerboard(across)">
                                      <p:cBhvr>
                                        <p:cTn id="17" dur="1000"/>
                                        <p:tgtEl>
                                          <p:spTgt spid="504844"/>
                                        </p:tgtEl>
                                      </p:cBhvr>
                                    </p:animEffect>
                                  </p:childTnLst>
                                </p:cTn>
                              </p:par>
                              <p:par>
                                <p:cTn id="18" presetID="2" presetClass="entr" presetSubtype="4" fill="hold" grpId="0" nodeType="withEffect">
                                  <p:stCondLst>
                                    <p:cond delay="0"/>
                                  </p:stCondLst>
                                  <p:childTnLst>
                                    <p:set>
                                      <p:cBhvr>
                                        <p:cTn id="19" dur="1" fill="hold">
                                          <p:stCondLst>
                                            <p:cond delay="0"/>
                                          </p:stCondLst>
                                        </p:cTn>
                                        <p:tgtEl>
                                          <p:spTgt spid="504849"/>
                                        </p:tgtEl>
                                        <p:attrNameLst>
                                          <p:attrName>style.visibility</p:attrName>
                                        </p:attrNameLst>
                                      </p:cBhvr>
                                      <p:to>
                                        <p:strVal val="visible"/>
                                      </p:to>
                                    </p:set>
                                    <p:anim calcmode="lin" valueType="num">
                                      <p:cBhvr additive="base">
                                        <p:cTn id="20" dur="500" fill="hold"/>
                                        <p:tgtEl>
                                          <p:spTgt spid="504849"/>
                                        </p:tgtEl>
                                        <p:attrNameLst>
                                          <p:attrName>ppt_x</p:attrName>
                                        </p:attrNameLst>
                                      </p:cBhvr>
                                      <p:tavLst>
                                        <p:tav tm="0">
                                          <p:val>
                                            <p:strVal val="#ppt_x"/>
                                          </p:val>
                                        </p:tav>
                                        <p:tav tm="100000">
                                          <p:val>
                                            <p:strVal val="#ppt_x"/>
                                          </p:val>
                                        </p:tav>
                                      </p:tavLst>
                                    </p:anim>
                                    <p:anim calcmode="lin" valueType="num">
                                      <p:cBhvr additive="base">
                                        <p:cTn id="21" dur="500" fill="hold"/>
                                        <p:tgtEl>
                                          <p:spTgt spid="504849"/>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504855"/>
                                        </p:tgtEl>
                                        <p:attrNameLst>
                                          <p:attrName>style.visibility</p:attrName>
                                        </p:attrNameLst>
                                      </p:cBhvr>
                                      <p:to>
                                        <p:strVal val="visible"/>
                                      </p:to>
                                    </p:set>
                                    <p:anim calcmode="lin" valueType="num">
                                      <p:cBhvr additive="base">
                                        <p:cTn id="24" dur="500" fill="hold"/>
                                        <p:tgtEl>
                                          <p:spTgt spid="504855"/>
                                        </p:tgtEl>
                                        <p:attrNameLst>
                                          <p:attrName>ppt_x</p:attrName>
                                        </p:attrNameLst>
                                      </p:cBhvr>
                                      <p:tavLst>
                                        <p:tav tm="0">
                                          <p:val>
                                            <p:strVal val="#ppt_x"/>
                                          </p:val>
                                        </p:tav>
                                        <p:tav tm="100000">
                                          <p:val>
                                            <p:strVal val="#ppt_x"/>
                                          </p:val>
                                        </p:tav>
                                      </p:tavLst>
                                    </p:anim>
                                    <p:anim calcmode="lin" valueType="num">
                                      <p:cBhvr additive="base">
                                        <p:cTn id="25" dur="500" fill="hold"/>
                                        <p:tgtEl>
                                          <p:spTgt spid="504855"/>
                                        </p:tgtEl>
                                        <p:attrNameLst>
                                          <p:attrName>ppt_y</p:attrName>
                                        </p:attrNameLst>
                                      </p:cBhvr>
                                      <p:tavLst>
                                        <p:tav tm="0">
                                          <p:val>
                                            <p:strVal val="1+#ppt_h/2"/>
                                          </p:val>
                                        </p:tav>
                                        <p:tav tm="100000">
                                          <p:val>
                                            <p:strVal val="#ppt_y"/>
                                          </p:val>
                                        </p:tav>
                                      </p:tavLst>
                                    </p:anim>
                                  </p:childTnLst>
                                </p:cTn>
                              </p:par>
                              <p:par>
                                <p:cTn id="26" presetID="2" presetClass="exit" presetSubtype="4" fill="hold" grpId="1" nodeType="withEffect">
                                  <p:stCondLst>
                                    <p:cond delay="0"/>
                                  </p:stCondLst>
                                  <p:childTnLst>
                                    <p:anim calcmode="lin" valueType="num">
                                      <p:cBhvr additive="base">
                                        <p:cTn id="27" dur="500"/>
                                        <p:tgtEl>
                                          <p:spTgt spid="504856"/>
                                        </p:tgtEl>
                                        <p:attrNameLst>
                                          <p:attrName>ppt_x</p:attrName>
                                        </p:attrNameLst>
                                      </p:cBhvr>
                                      <p:tavLst>
                                        <p:tav tm="0">
                                          <p:val>
                                            <p:strVal val="ppt_x"/>
                                          </p:val>
                                        </p:tav>
                                        <p:tav tm="100000">
                                          <p:val>
                                            <p:strVal val="ppt_x"/>
                                          </p:val>
                                        </p:tav>
                                      </p:tavLst>
                                    </p:anim>
                                    <p:anim calcmode="lin" valueType="num">
                                      <p:cBhvr additive="base">
                                        <p:cTn id="28" dur="500"/>
                                        <p:tgtEl>
                                          <p:spTgt spid="504856"/>
                                        </p:tgtEl>
                                        <p:attrNameLst>
                                          <p:attrName>ppt_y</p:attrName>
                                        </p:attrNameLst>
                                      </p:cBhvr>
                                      <p:tavLst>
                                        <p:tav tm="0">
                                          <p:val>
                                            <p:strVal val="ppt_y"/>
                                          </p:val>
                                        </p:tav>
                                        <p:tav tm="100000">
                                          <p:val>
                                            <p:strVal val="1+ppt_h/2"/>
                                          </p:val>
                                        </p:tav>
                                      </p:tavLst>
                                    </p:anim>
                                    <p:set>
                                      <p:cBhvr>
                                        <p:cTn id="29" dur="1" fill="hold">
                                          <p:stCondLst>
                                            <p:cond delay="499"/>
                                          </p:stCondLst>
                                        </p:cTn>
                                        <p:tgtEl>
                                          <p:spTgt spid="504856"/>
                                        </p:tgtEl>
                                        <p:attrNameLst>
                                          <p:attrName>style.visibility</p:attrName>
                                        </p:attrNameLst>
                                      </p:cBhvr>
                                      <p:to>
                                        <p:strVal val="hidden"/>
                                      </p:to>
                                    </p:set>
                                  </p:childTnLst>
                                </p:cTn>
                              </p:par>
                              <p:par>
                                <p:cTn id="30" presetID="2" presetClass="entr" presetSubtype="4" fill="hold" grpId="0" nodeType="withEffect">
                                  <p:stCondLst>
                                    <p:cond delay="0"/>
                                  </p:stCondLst>
                                  <p:childTnLst>
                                    <p:set>
                                      <p:cBhvr>
                                        <p:cTn id="31" dur="1" fill="hold">
                                          <p:stCondLst>
                                            <p:cond delay="0"/>
                                          </p:stCondLst>
                                        </p:cTn>
                                        <p:tgtEl>
                                          <p:spTgt spid="504857"/>
                                        </p:tgtEl>
                                        <p:attrNameLst>
                                          <p:attrName>style.visibility</p:attrName>
                                        </p:attrNameLst>
                                      </p:cBhvr>
                                      <p:to>
                                        <p:strVal val="visible"/>
                                      </p:to>
                                    </p:set>
                                    <p:anim calcmode="lin" valueType="num">
                                      <p:cBhvr additive="base">
                                        <p:cTn id="32" dur="500" fill="hold"/>
                                        <p:tgtEl>
                                          <p:spTgt spid="504857"/>
                                        </p:tgtEl>
                                        <p:attrNameLst>
                                          <p:attrName>ppt_x</p:attrName>
                                        </p:attrNameLst>
                                      </p:cBhvr>
                                      <p:tavLst>
                                        <p:tav tm="0">
                                          <p:val>
                                            <p:strVal val="#ppt_x"/>
                                          </p:val>
                                        </p:tav>
                                        <p:tav tm="100000">
                                          <p:val>
                                            <p:strVal val="#ppt_x"/>
                                          </p:val>
                                        </p:tav>
                                      </p:tavLst>
                                    </p:anim>
                                    <p:anim calcmode="lin" valueType="num">
                                      <p:cBhvr additive="base">
                                        <p:cTn id="33" dur="500" fill="hold"/>
                                        <p:tgtEl>
                                          <p:spTgt spid="504857"/>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04847"/>
                                        </p:tgtEl>
                                        <p:attrNameLst>
                                          <p:attrName>style.visibility</p:attrName>
                                        </p:attrNameLst>
                                      </p:cBhvr>
                                      <p:to>
                                        <p:strVal val="visible"/>
                                      </p:to>
                                    </p:set>
                                    <p:anim calcmode="lin" valueType="num">
                                      <p:cBhvr additive="base">
                                        <p:cTn id="38" dur="500" fill="hold"/>
                                        <p:tgtEl>
                                          <p:spTgt spid="504847"/>
                                        </p:tgtEl>
                                        <p:attrNameLst>
                                          <p:attrName>ppt_x</p:attrName>
                                        </p:attrNameLst>
                                      </p:cBhvr>
                                      <p:tavLst>
                                        <p:tav tm="0">
                                          <p:val>
                                            <p:strVal val="#ppt_x"/>
                                          </p:val>
                                        </p:tav>
                                        <p:tav tm="100000">
                                          <p:val>
                                            <p:strVal val="#ppt_x"/>
                                          </p:val>
                                        </p:tav>
                                      </p:tavLst>
                                    </p:anim>
                                    <p:anim calcmode="lin" valueType="num">
                                      <p:cBhvr additive="base">
                                        <p:cTn id="39" dur="500" fill="hold"/>
                                        <p:tgtEl>
                                          <p:spTgt spid="504847"/>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04859"/>
                                        </p:tgtEl>
                                        <p:attrNameLst>
                                          <p:attrName>style.visibility</p:attrName>
                                        </p:attrNameLst>
                                      </p:cBhvr>
                                      <p:to>
                                        <p:strVal val="visible"/>
                                      </p:to>
                                    </p:set>
                                    <p:anim calcmode="lin" valueType="num">
                                      <p:cBhvr additive="base">
                                        <p:cTn id="42" dur="500" fill="hold"/>
                                        <p:tgtEl>
                                          <p:spTgt spid="504859"/>
                                        </p:tgtEl>
                                        <p:attrNameLst>
                                          <p:attrName>ppt_x</p:attrName>
                                        </p:attrNameLst>
                                      </p:cBhvr>
                                      <p:tavLst>
                                        <p:tav tm="0">
                                          <p:val>
                                            <p:strVal val="#ppt_x"/>
                                          </p:val>
                                        </p:tav>
                                        <p:tav tm="100000">
                                          <p:val>
                                            <p:strVal val="#ppt_x"/>
                                          </p:val>
                                        </p:tav>
                                      </p:tavLst>
                                    </p:anim>
                                    <p:anim calcmode="lin" valueType="num">
                                      <p:cBhvr additive="base">
                                        <p:cTn id="43" dur="500" fill="hold"/>
                                        <p:tgtEl>
                                          <p:spTgt spid="504859"/>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504848"/>
                                        </p:tgtEl>
                                        <p:attrNameLst>
                                          <p:attrName>style.visibility</p:attrName>
                                        </p:attrNameLst>
                                      </p:cBhvr>
                                      <p:to>
                                        <p:strVal val="visible"/>
                                      </p:to>
                                    </p:set>
                                    <p:animEffect transition="in" filter="checkerboard(across)">
                                      <p:cBhvr>
                                        <p:cTn id="48" dur="500"/>
                                        <p:tgtEl>
                                          <p:spTgt spid="504848"/>
                                        </p:tgtEl>
                                      </p:cBhvr>
                                    </p:animEffect>
                                  </p:childTnLst>
                                </p:cTn>
                              </p:par>
                              <p:par>
                                <p:cTn id="49" presetID="5" presetClass="entr" presetSubtype="10" fill="hold" grpId="0" nodeType="withEffect">
                                  <p:stCondLst>
                                    <p:cond delay="0"/>
                                  </p:stCondLst>
                                  <p:childTnLst>
                                    <p:set>
                                      <p:cBhvr>
                                        <p:cTn id="50" dur="1" fill="hold">
                                          <p:stCondLst>
                                            <p:cond delay="0"/>
                                          </p:stCondLst>
                                        </p:cTn>
                                        <p:tgtEl>
                                          <p:spTgt spid="504846"/>
                                        </p:tgtEl>
                                        <p:attrNameLst>
                                          <p:attrName>style.visibility</p:attrName>
                                        </p:attrNameLst>
                                      </p:cBhvr>
                                      <p:to>
                                        <p:strVal val="visible"/>
                                      </p:to>
                                    </p:set>
                                    <p:animEffect transition="in" filter="checkerboard(across)">
                                      <p:cBhvr>
                                        <p:cTn id="51" dur="1000"/>
                                        <p:tgtEl>
                                          <p:spTgt spid="504846"/>
                                        </p:tgtEl>
                                      </p:cBhvr>
                                    </p:animEffect>
                                  </p:childTnLst>
                                </p:cTn>
                              </p:par>
                            </p:childTnLst>
                          </p:cTn>
                        </p:par>
                        <p:par>
                          <p:cTn id="52" fill="hold" nodeType="afterGroup">
                            <p:stCondLst>
                              <p:cond delay="1000"/>
                            </p:stCondLst>
                            <p:childTnLst>
                              <p:par>
                                <p:cTn id="53" presetID="24" presetClass="emph" presetSubtype="0" fill="hold" grpId="1" nodeType="afterEffect">
                                  <p:stCondLst>
                                    <p:cond delay="0"/>
                                  </p:stCondLst>
                                  <p:childTnLst>
                                    <p:animClr clrSpc="hsl" dir="cw">
                                      <p:cBhvr override="childStyle">
                                        <p:cTn id="54" dur="500" fill="hold"/>
                                        <p:tgtEl>
                                          <p:spTgt spid="504846"/>
                                        </p:tgtEl>
                                        <p:attrNameLst>
                                          <p:attrName>style.color</p:attrName>
                                        </p:attrNameLst>
                                      </p:cBhvr>
                                      <p:by>
                                        <p:hsl h="0" s="-12549" l="-25098"/>
                                      </p:by>
                                    </p:animClr>
                                    <p:animClr clrSpc="hsl" dir="cw">
                                      <p:cBhvr>
                                        <p:cTn id="55" dur="500" fill="hold"/>
                                        <p:tgtEl>
                                          <p:spTgt spid="504846"/>
                                        </p:tgtEl>
                                        <p:attrNameLst>
                                          <p:attrName>fillcolor</p:attrName>
                                        </p:attrNameLst>
                                      </p:cBhvr>
                                      <p:by>
                                        <p:hsl h="0" s="-12549" l="-25098"/>
                                      </p:by>
                                    </p:animClr>
                                    <p:animClr clrSpc="hsl" dir="cw">
                                      <p:cBhvr>
                                        <p:cTn id="56" dur="500" fill="hold"/>
                                        <p:tgtEl>
                                          <p:spTgt spid="504846"/>
                                        </p:tgtEl>
                                        <p:attrNameLst>
                                          <p:attrName>stroke.color</p:attrName>
                                        </p:attrNameLst>
                                      </p:cBhvr>
                                      <p:by>
                                        <p:hsl h="0" s="-12549" l="-25098"/>
                                      </p:by>
                                    </p:animClr>
                                    <p:set>
                                      <p:cBhvr>
                                        <p:cTn id="57" dur="500" fill="hold"/>
                                        <p:tgtEl>
                                          <p:spTgt spid="504846"/>
                                        </p:tgtEl>
                                        <p:attrNameLst>
                                          <p:attrName>fill.type</p:attrName>
                                        </p:attrNameLst>
                                      </p:cBhvr>
                                      <p:to>
                                        <p:strVal val="solid"/>
                                      </p:to>
                                    </p:set>
                                  </p:childTnLst>
                                </p:cTn>
                              </p:par>
                              <p:par>
                                <p:cTn id="58" presetID="9" presetClass="emph" presetSubtype="0" grpId="1" nodeType="withEffect">
                                  <p:stCondLst>
                                    <p:cond delay="0"/>
                                  </p:stCondLst>
                                  <p:childTnLst>
                                    <p:set>
                                      <p:cBhvr rctx="PPT">
                                        <p:cTn id="59" dur="indefinite"/>
                                        <p:tgtEl>
                                          <p:spTgt spid="504847"/>
                                        </p:tgtEl>
                                        <p:attrNameLst>
                                          <p:attrName>style.opacity</p:attrName>
                                        </p:attrNameLst>
                                      </p:cBhvr>
                                      <p:to>
                                        <p:strVal val="0.98"/>
                                      </p:to>
                                    </p:set>
                                    <p:animEffect filter="image" prLst="opacity: 0.98">
                                      <p:cBhvr rctx="IE">
                                        <p:cTn id="60" dur="indefinite"/>
                                        <p:tgtEl>
                                          <p:spTgt spid="504847"/>
                                        </p:tgtEl>
                                      </p:cBhvr>
                                    </p:animEffect>
                                  </p:childTnLst>
                                </p:cTn>
                              </p:par>
                              <p:par>
                                <p:cTn id="61" presetID="2" presetClass="entr" presetSubtype="4" fill="hold" grpId="0" nodeType="withEffect">
                                  <p:stCondLst>
                                    <p:cond delay="0"/>
                                  </p:stCondLst>
                                  <p:childTnLst>
                                    <p:set>
                                      <p:cBhvr>
                                        <p:cTn id="62" dur="1" fill="hold">
                                          <p:stCondLst>
                                            <p:cond delay="0"/>
                                          </p:stCondLst>
                                        </p:cTn>
                                        <p:tgtEl>
                                          <p:spTgt spid="504858"/>
                                        </p:tgtEl>
                                        <p:attrNameLst>
                                          <p:attrName>style.visibility</p:attrName>
                                        </p:attrNameLst>
                                      </p:cBhvr>
                                      <p:to>
                                        <p:strVal val="visible"/>
                                      </p:to>
                                    </p:set>
                                    <p:anim calcmode="lin" valueType="num">
                                      <p:cBhvr additive="base">
                                        <p:cTn id="63" dur="500" fill="hold"/>
                                        <p:tgtEl>
                                          <p:spTgt spid="504858"/>
                                        </p:tgtEl>
                                        <p:attrNameLst>
                                          <p:attrName>ppt_x</p:attrName>
                                        </p:attrNameLst>
                                      </p:cBhvr>
                                      <p:tavLst>
                                        <p:tav tm="0">
                                          <p:val>
                                            <p:strVal val="#ppt_x"/>
                                          </p:val>
                                        </p:tav>
                                        <p:tav tm="100000">
                                          <p:val>
                                            <p:strVal val="#ppt_x"/>
                                          </p:val>
                                        </p:tav>
                                      </p:tavLst>
                                    </p:anim>
                                    <p:anim calcmode="lin" valueType="num">
                                      <p:cBhvr additive="base">
                                        <p:cTn id="64" dur="500" fill="hold"/>
                                        <p:tgtEl>
                                          <p:spTgt spid="504858"/>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04860"/>
                                        </p:tgtEl>
                                        <p:attrNameLst>
                                          <p:attrName>style.visibility</p:attrName>
                                        </p:attrNameLst>
                                      </p:cBhvr>
                                      <p:to>
                                        <p:strVal val="visible"/>
                                      </p:to>
                                    </p:set>
                                    <p:anim calcmode="lin" valueType="num">
                                      <p:cBhvr additive="base">
                                        <p:cTn id="67" dur="500" fill="hold"/>
                                        <p:tgtEl>
                                          <p:spTgt spid="504860"/>
                                        </p:tgtEl>
                                        <p:attrNameLst>
                                          <p:attrName>ppt_x</p:attrName>
                                        </p:attrNameLst>
                                      </p:cBhvr>
                                      <p:tavLst>
                                        <p:tav tm="0">
                                          <p:val>
                                            <p:strVal val="#ppt_x"/>
                                          </p:val>
                                        </p:tav>
                                        <p:tav tm="100000">
                                          <p:val>
                                            <p:strVal val="#ppt_x"/>
                                          </p:val>
                                        </p:tav>
                                      </p:tavLst>
                                    </p:anim>
                                    <p:anim calcmode="lin" valueType="num">
                                      <p:cBhvr additive="base">
                                        <p:cTn id="68" dur="500" fill="hold"/>
                                        <p:tgtEl>
                                          <p:spTgt spid="504860"/>
                                        </p:tgtEl>
                                        <p:attrNameLst>
                                          <p:attrName>ppt_y</p:attrName>
                                        </p:attrNameLst>
                                      </p:cBhvr>
                                      <p:tavLst>
                                        <p:tav tm="0">
                                          <p:val>
                                            <p:strVal val="1+#ppt_h/2"/>
                                          </p:val>
                                        </p:tav>
                                        <p:tav tm="100000">
                                          <p:val>
                                            <p:strVal val="#ppt_y"/>
                                          </p:val>
                                        </p:tav>
                                      </p:tavLst>
                                    </p:anim>
                                  </p:childTnLst>
                                </p:cTn>
                              </p:par>
                              <p:par>
                                <p:cTn id="69" presetID="2" presetClass="exit" presetSubtype="4" fill="hold" grpId="1" nodeType="withEffect">
                                  <p:stCondLst>
                                    <p:cond delay="0"/>
                                  </p:stCondLst>
                                  <p:childTnLst>
                                    <p:anim calcmode="lin" valueType="num">
                                      <p:cBhvr additive="base">
                                        <p:cTn id="70" dur="500"/>
                                        <p:tgtEl>
                                          <p:spTgt spid="504859"/>
                                        </p:tgtEl>
                                        <p:attrNameLst>
                                          <p:attrName>ppt_x</p:attrName>
                                        </p:attrNameLst>
                                      </p:cBhvr>
                                      <p:tavLst>
                                        <p:tav tm="0">
                                          <p:val>
                                            <p:strVal val="ppt_x"/>
                                          </p:val>
                                        </p:tav>
                                        <p:tav tm="100000">
                                          <p:val>
                                            <p:strVal val="ppt_x"/>
                                          </p:val>
                                        </p:tav>
                                      </p:tavLst>
                                    </p:anim>
                                    <p:anim calcmode="lin" valueType="num">
                                      <p:cBhvr additive="base">
                                        <p:cTn id="71" dur="500"/>
                                        <p:tgtEl>
                                          <p:spTgt spid="504859"/>
                                        </p:tgtEl>
                                        <p:attrNameLst>
                                          <p:attrName>ppt_y</p:attrName>
                                        </p:attrNameLst>
                                      </p:cBhvr>
                                      <p:tavLst>
                                        <p:tav tm="0">
                                          <p:val>
                                            <p:strVal val="ppt_y"/>
                                          </p:val>
                                        </p:tav>
                                        <p:tav tm="100000">
                                          <p:val>
                                            <p:strVal val="1+ppt_h/2"/>
                                          </p:val>
                                        </p:tav>
                                      </p:tavLst>
                                    </p:anim>
                                    <p:set>
                                      <p:cBhvr>
                                        <p:cTn id="72" dur="1" fill="hold">
                                          <p:stCondLst>
                                            <p:cond delay="499"/>
                                          </p:stCondLst>
                                        </p:cTn>
                                        <p:tgtEl>
                                          <p:spTgt spid="504859"/>
                                        </p:tgtEl>
                                        <p:attrNameLst>
                                          <p:attrName>style.visibility</p:attrName>
                                        </p:attrNameLst>
                                      </p:cBhvr>
                                      <p:to>
                                        <p:strVal val="hidden"/>
                                      </p:to>
                                    </p:set>
                                  </p:childTnLst>
                                </p:cTn>
                              </p:par>
                              <p:par>
                                <p:cTn id="73" presetID="1" presetClass="entr" presetSubtype="0" fill="hold" grpId="0" nodeType="withEffect">
                                  <p:stCondLst>
                                    <p:cond delay="0"/>
                                  </p:stCondLst>
                                  <p:childTnLst>
                                    <p:set>
                                      <p:cBhvr>
                                        <p:cTn id="74" dur="1" fill="hold">
                                          <p:stCondLst>
                                            <p:cond delay="0"/>
                                          </p:stCondLst>
                                        </p:cTn>
                                        <p:tgtEl>
                                          <p:spTgt spid="504854"/>
                                        </p:tgtEl>
                                        <p:attrNameLst>
                                          <p:attrName>style.visibility</p:attrName>
                                        </p:attrNameLst>
                                      </p:cBhvr>
                                      <p:to>
                                        <p:strVal val="visible"/>
                                      </p:to>
                                    </p:set>
                                  </p:childTnLst>
                                </p:cTn>
                              </p:par>
                              <p:par>
                                <p:cTn id="75" presetID="2" presetClass="entr" presetSubtype="4" fill="hold" grpId="0" nodeType="withEffect">
                                  <p:stCondLst>
                                    <p:cond delay="0"/>
                                  </p:stCondLst>
                                  <p:childTnLst>
                                    <p:set>
                                      <p:cBhvr>
                                        <p:cTn id="76" dur="1" fill="hold">
                                          <p:stCondLst>
                                            <p:cond delay="0"/>
                                          </p:stCondLst>
                                        </p:cTn>
                                        <p:tgtEl>
                                          <p:spTgt spid="504861"/>
                                        </p:tgtEl>
                                        <p:attrNameLst>
                                          <p:attrName>style.visibility</p:attrName>
                                        </p:attrNameLst>
                                      </p:cBhvr>
                                      <p:to>
                                        <p:strVal val="visible"/>
                                      </p:to>
                                    </p:set>
                                    <p:anim calcmode="lin" valueType="num">
                                      <p:cBhvr additive="base">
                                        <p:cTn id="77" dur="500" fill="hold"/>
                                        <p:tgtEl>
                                          <p:spTgt spid="504861"/>
                                        </p:tgtEl>
                                        <p:attrNameLst>
                                          <p:attrName>ppt_x</p:attrName>
                                        </p:attrNameLst>
                                      </p:cBhvr>
                                      <p:tavLst>
                                        <p:tav tm="0">
                                          <p:val>
                                            <p:strVal val="#ppt_x"/>
                                          </p:val>
                                        </p:tav>
                                        <p:tav tm="100000">
                                          <p:val>
                                            <p:strVal val="#ppt_x"/>
                                          </p:val>
                                        </p:tav>
                                      </p:tavLst>
                                    </p:anim>
                                    <p:anim calcmode="lin" valueType="num">
                                      <p:cBhvr additive="base">
                                        <p:cTn id="78" dur="500" fill="hold"/>
                                        <p:tgtEl>
                                          <p:spTgt spid="504861"/>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504862"/>
                                        </p:tgtEl>
                                        <p:attrNameLst>
                                          <p:attrName>style.visibility</p:attrName>
                                        </p:attrNameLst>
                                      </p:cBhvr>
                                      <p:to>
                                        <p:strVal val="visible"/>
                                      </p:to>
                                    </p:set>
                                    <p:anim calcmode="lin" valueType="num">
                                      <p:cBhvr additive="base">
                                        <p:cTn id="81" dur="500" fill="hold"/>
                                        <p:tgtEl>
                                          <p:spTgt spid="504862"/>
                                        </p:tgtEl>
                                        <p:attrNameLst>
                                          <p:attrName>ppt_x</p:attrName>
                                        </p:attrNameLst>
                                      </p:cBhvr>
                                      <p:tavLst>
                                        <p:tav tm="0">
                                          <p:val>
                                            <p:strVal val="#ppt_x"/>
                                          </p:val>
                                        </p:tav>
                                        <p:tav tm="100000">
                                          <p:val>
                                            <p:strVal val="#ppt_x"/>
                                          </p:val>
                                        </p:tav>
                                      </p:tavLst>
                                    </p:anim>
                                    <p:anim calcmode="lin" valueType="num">
                                      <p:cBhvr additive="base">
                                        <p:cTn id="82" dur="500" fill="hold"/>
                                        <p:tgtEl>
                                          <p:spTgt spid="504862"/>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504863"/>
                                        </p:tgtEl>
                                        <p:attrNameLst>
                                          <p:attrName>style.visibility</p:attrName>
                                        </p:attrNameLst>
                                      </p:cBhvr>
                                      <p:to>
                                        <p:strVal val="visible"/>
                                      </p:to>
                                    </p:set>
                                    <p:anim calcmode="lin" valueType="num">
                                      <p:cBhvr additive="base">
                                        <p:cTn id="85" dur="500" fill="hold"/>
                                        <p:tgtEl>
                                          <p:spTgt spid="504863"/>
                                        </p:tgtEl>
                                        <p:attrNameLst>
                                          <p:attrName>ppt_x</p:attrName>
                                        </p:attrNameLst>
                                      </p:cBhvr>
                                      <p:tavLst>
                                        <p:tav tm="0">
                                          <p:val>
                                            <p:strVal val="#ppt_x"/>
                                          </p:val>
                                        </p:tav>
                                        <p:tav tm="100000">
                                          <p:val>
                                            <p:strVal val="#ppt_x"/>
                                          </p:val>
                                        </p:tav>
                                      </p:tavLst>
                                    </p:anim>
                                    <p:anim calcmode="lin" valueType="num">
                                      <p:cBhvr additive="base">
                                        <p:cTn id="86" dur="500" fill="hold"/>
                                        <p:tgtEl>
                                          <p:spTgt spid="5048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4844" grpId="0" animBg="1"/>
      <p:bldP spid="504845" grpId="0" animBg="1"/>
      <p:bldP spid="504846" grpId="0" animBg="1"/>
      <p:bldP spid="504846" grpId="1" animBg="1"/>
      <p:bldP spid="504847" grpId="0" animBg="1"/>
      <p:bldP spid="504847" grpId="1" animBg="1"/>
      <p:bldP spid="504848" grpId="0" animBg="1"/>
      <p:bldP spid="504849" grpId="0" animBg="1"/>
      <p:bldP spid="504854" grpId="0"/>
      <p:bldP spid="504855" grpId="0"/>
      <p:bldP spid="504856" grpId="0"/>
      <p:bldP spid="504856" grpId="1"/>
      <p:bldP spid="504857" grpId="0"/>
      <p:bldP spid="504858" grpId="0"/>
      <p:bldP spid="504859" grpId="0"/>
      <p:bldP spid="504859" grpId="1"/>
      <p:bldP spid="504860" grpId="0"/>
      <p:bldP spid="504861" grpId="0" animBg="1"/>
      <p:bldP spid="504862" grpId="0" animBg="1"/>
      <p:bldP spid="504863"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67" name="Rectangle 3"/>
          <p:cNvSpPr>
            <a:spLocks noChangeArrowheads="1"/>
          </p:cNvSpPr>
          <p:nvPr/>
        </p:nvSpPr>
        <p:spPr bwMode="auto">
          <a:xfrm>
            <a:off x="5438775" y="4419600"/>
            <a:ext cx="2486025"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68" name="Line 4"/>
          <p:cNvSpPr>
            <a:spLocks noChangeShapeType="1"/>
          </p:cNvSpPr>
          <p:nvPr/>
        </p:nvSpPr>
        <p:spPr bwMode="auto">
          <a:xfrm>
            <a:off x="2914650" y="1981200"/>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69" name="Line 5"/>
          <p:cNvSpPr>
            <a:spLocks noChangeShapeType="1"/>
          </p:cNvSpPr>
          <p:nvPr/>
        </p:nvSpPr>
        <p:spPr bwMode="auto">
          <a:xfrm>
            <a:off x="1371600" y="2895600"/>
            <a:ext cx="308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70" name="Line 6"/>
          <p:cNvSpPr>
            <a:spLocks noChangeShapeType="1"/>
          </p:cNvSpPr>
          <p:nvPr/>
        </p:nvSpPr>
        <p:spPr bwMode="auto">
          <a:xfrm>
            <a:off x="6629400" y="44196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71" name="Line 7"/>
          <p:cNvSpPr>
            <a:spLocks noChangeShapeType="1"/>
          </p:cNvSpPr>
          <p:nvPr/>
        </p:nvSpPr>
        <p:spPr bwMode="auto">
          <a:xfrm>
            <a:off x="5410200" y="5181600"/>
            <a:ext cx="24955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72" name="Text Box 8"/>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dirty="0"/>
          </a:p>
        </p:txBody>
      </p:sp>
      <p:sp>
        <p:nvSpPr>
          <p:cNvPr id="523273" name="Text Box 9"/>
          <p:cNvSpPr txBox="1">
            <a:spLocks noChangeArrowheads="1"/>
          </p:cNvSpPr>
          <p:nvPr/>
        </p:nvSpPr>
        <p:spPr bwMode="auto">
          <a:xfrm>
            <a:off x="1371600" y="1143000"/>
            <a:ext cx="3286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Congenital Malformation</a:t>
            </a:r>
          </a:p>
        </p:txBody>
      </p:sp>
      <p:sp>
        <p:nvSpPr>
          <p:cNvPr id="523274" name="Text Box 10"/>
          <p:cNvSpPr txBox="1">
            <a:spLocks noChangeArrowheads="1"/>
          </p:cNvSpPr>
          <p:nvPr/>
        </p:nvSpPr>
        <p:spPr bwMode="auto">
          <a:xfrm>
            <a:off x="0" y="2667000"/>
            <a:ext cx="138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Exposed</a:t>
            </a:r>
          </a:p>
        </p:txBody>
      </p:sp>
      <p:sp>
        <p:nvSpPr>
          <p:cNvPr id="523275" name="Text Box 11"/>
          <p:cNvSpPr txBox="1">
            <a:spLocks noChangeArrowheads="1"/>
          </p:cNvSpPr>
          <p:nvPr/>
        </p:nvSpPr>
        <p:spPr bwMode="auto">
          <a:xfrm>
            <a:off x="1954213" y="1565275"/>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              -</a:t>
            </a:r>
          </a:p>
        </p:txBody>
      </p:sp>
      <p:sp>
        <p:nvSpPr>
          <p:cNvPr id="523276" name="Text Box 12"/>
          <p:cNvSpPr txBox="1">
            <a:spLocks noChangeArrowheads="1"/>
          </p:cNvSpPr>
          <p:nvPr/>
        </p:nvSpPr>
        <p:spPr bwMode="auto">
          <a:xfrm>
            <a:off x="925513" y="2098675"/>
            <a:ext cx="4000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a:t>+</a:t>
            </a:r>
          </a:p>
          <a:p>
            <a:pPr algn="l"/>
            <a:endParaRPr lang="en-US" altLang="en-US" dirty="0"/>
          </a:p>
          <a:p>
            <a:pPr algn="l"/>
            <a:endParaRPr lang="en-US" altLang="en-US" dirty="0"/>
          </a:p>
          <a:p>
            <a:pPr algn="l"/>
            <a:r>
              <a:rPr lang="en-US" altLang="en-US" dirty="0"/>
              <a:t>-</a:t>
            </a:r>
          </a:p>
        </p:txBody>
      </p:sp>
      <p:sp>
        <p:nvSpPr>
          <p:cNvPr id="523277" name="Text Box 13"/>
          <p:cNvSpPr txBox="1">
            <a:spLocks noChangeArrowheads="1"/>
          </p:cNvSpPr>
          <p:nvPr/>
        </p:nvSpPr>
        <p:spPr bwMode="auto">
          <a:xfrm>
            <a:off x="381000" y="4114800"/>
            <a:ext cx="2286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a:t>SOURCE POPULATION</a:t>
            </a:r>
          </a:p>
        </p:txBody>
      </p:sp>
      <p:sp>
        <p:nvSpPr>
          <p:cNvPr id="523278" name="Text Box 14"/>
          <p:cNvSpPr txBox="1">
            <a:spLocks noChangeArrowheads="1"/>
          </p:cNvSpPr>
          <p:nvPr/>
        </p:nvSpPr>
        <p:spPr bwMode="auto">
          <a:xfrm>
            <a:off x="5715000" y="6096000"/>
            <a:ext cx="248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STUDY SAMPLE</a:t>
            </a:r>
          </a:p>
        </p:txBody>
      </p:sp>
      <p:sp>
        <p:nvSpPr>
          <p:cNvPr id="523279" name="Text Box 15"/>
          <p:cNvSpPr txBox="1">
            <a:spLocks noChangeArrowheads="1"/>
          </p:cNvSpPr>
          <p:nvPr/>
        </p:nvSpPr>
        <p:spPr bwMode="auto">
          <a:xfrm>
            <a:off x="5014913" y="381000"/>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b="1" dirty="0">
              <a:latin typeface="Arial Unicode MS" pitchFamily="34" charset="-128"/>
            </a:endParaRPr>
          </a:p>
        </p:txBody>
      </p:sp>
      <p:sp>
        <p:nvSpPr>
          <p:cNvPr id="523280" name="Line 16"/>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81" name="Text Box 17"/>
          <p:cNvSpPr txBox="1">
            <a:spLocks noChangeArrowheads="1"/>
          </p:cNvSpPr>
          <p:nvPr/>
        </p:nvSpPr>
        <p:spPr bwMode="auto">
          <a:xfrm>
            <a:off x="0" y="228600"/>
            <a:ext cx="10477500" cy="797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70000"/>
              </a:lnSpc>
              <a:spcBef>
                <a:spcPct val="50000"/>
              </a:spcBef>
            </a:pPr>
            <a:r>
              <a:rPr lang="en-US" altLang="en-US" sz="2600" b="1" dirty="0">
                <a:latin typeface="Arial" charset="0"/>
              </a:rPr>
              <a:t>Differential Misclassification of Exposure: </a:t>
            </a:r>
          </a:p>
          <a:p>
            <a:pPr>
              <a:lnSpc>
                <a:spcPct val="70000"/>
              </a:lnSpc>
              <a:spcBef>
                <a:spcPct val="50000"/>
              </a:spcBef>
            </a:pPr>
            <a:r>
              <a:rPr lang="en-US" altLang="en-US" sz="2300" b="1" dirty="0">
                <a:latin typeface="Arial" charset="0"/>
              </a:rPr>
              <a:t>Exposures During Pregnancy as Causes of Congenital Malformations</a:t>
            </a:r>
            <a:endParaRPr lang="en-US" altLang="en-US" sz="2300" dirty="0"/>
          </a:p>
        </p:txBody>
      </p:sp>
      <p:sp>
        <p:nvSpPr>
          <p:cNvPr id="523282" name="Text Box 18"/>
          <p:cNvSpPr txBox="1">
            <a:spLocks noChangeArrowheads="1"/>
          </p:cNvSpPr>
          <p:nvPr/>
        </p:nvSpPr>
        <p:spPr bwMode="auto">
          <a:xfrm>
            <a:off x="5867400" y="2209800"/>
            <a:ext cx="3124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t>Cases more likely than controls to remember a variety of exposures</a:t>
            </a:r>
          </a:p>
        </p:txBody>
      </p:sp>
      <p:sp>
        <p:nvSpPr>
          <p:cNvPr id="523283" name="Line 19"/>
          <p:cNvSpPr>
            <a:spLocks noChangeShapeType="1"/>
          </p:cNvSpPr>
          <p:nvPr/>
        </p:nvSpPr>
        <p:spPr bwMode="auto">
          <a:xfrm>
            <a:off x="6781800" y="3352800"/>
            <a:ext cx="7620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84" name="Text Box 20"/>
          <p:cNvSpPr txBox="1">
            <a:spLocks noChangeArrowheads="1"/>
          </p:cNvSpPr>
          <p:nvPr/>
        </p:nvSpPr>
        <p:spPr bwMode="auto">
          <a:xfrm>
            <a:off x="990600" y="5410200"/>
            <a:ext cx="4038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dirty="0"/>
              <a:t>Cases might be more likely than controls to falsely state a variety of exposures</a:t>
            </a:r>
          </a:p>
        </p:txBody>
      </p:sp>
      <p:sp>
        <p:nvSpPr>
          <p:cNvPr id="523285" name="Line 21"/>
          <p:cNvSpPr>
            <a:spLocks noChangeShapeType="1"/>
          </p:cNvSpPr>
          <p:nvPr/>
        </p:nvSpPr>
        <p:spPr bwMode="auto">
          <a:xfrm flipV="1">
            <a:off x="5029200" y="5486400"/>
            <a:ext cx="9906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86" name="Text Box 22"/>
          <p:cNvSpPr txBox="1">
            <a:spLocks noChangeArrowheads="1"/>
          </p:cNvSpPr>
          <p:nvPr/>
        </p:nvSpPr>
        <p:spPr bwMode="auto">
          <a:xfrm>
            <a:off x="8267700" y="4191000"/>
            <a:ext cx="1752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Uneven weighting of arrows = differential</a:t>
            </a:r>
          </a:p>
        </p:txBody>
      </p:sp>
      <p:sp>
        <p:nvSpPr>
          <p:cNvPr id="523287" name="Text Box 23"/>
          <p:cNvSpPr txBox="1">
            <a:spLocks noChangeArrowheads="1"/>
          </p:cNvSpPr>
          <p:nvPr/>
        </p:nvSpPr>
        <p:spPr bwMode="auto">
          <a:xfrm>
            <a:off x="5410200" y="4441825"/>
            <a:ext cx="1219200" cy="727075"/>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dirty="0"/>
          </a:p>
          <a:p>
            <a:pPr>
              <a:spcBef>
                <a:spcPct val="50000"/>
              </a:spcBef>
            </a:pPr>
            <a:endParaRPr lang="en-US" altLang="en-US" sz="400" dirty="0"/>
          </a:p>
          <a:p>
            <a:pPr>
              <a:spcBef>
                <a:spcPct val="50000"/>
              </a:spcBef>
            </a:pPr>
            <a:endParaRPr lang="en-US" altLang="en-US" sz="400" dirty="0"/>
          </a:p>
          <a:p>
            <a:pPr>
              <a:spcBef>
                <a:spcPct val="50000"/>
              </a:spcBef>
            </a:pPr>
            <a:endParaRPr lang="en-US" altLang="en-US" sz="400" dirty="0"/>
          </a:p>
          <a:p>
            <a:pPr>
              <a:spcBef>
                <a:spcPct val="50000"/>
              </a:spcBef>
            </a:pPr>
            <a:endParaRPr lang="en-US" altLang="en-US" sz="400" dirty="0"/>
          </a:p>
          <a:p>
            <a:pPr>
              <a:spcBef>
                <a:spcPct val="50000"/>
              </a:spcBef>
            </a:pPr>
            <a:endParaRPr lang="en-US" altLang="en-US" sz="400" dirty="0"/>
          </a:p>
        </p:txBody>
      </p:sp>
      <p:sp>
        <p:nvSpPr>
          <p:cNvPr id="523288" name="Line 24"/>
          <p:cNvSpPr>
            <a:spLocks noChangeShapeType="1"/>
          </p:cNvSpPr>
          <p:nvPr/>
        </p:nvSpPr>
        <p:spPr bwMode="auto">
          <a:xfrm flipV="1">
            <a:off x="6096000" y="4648200"/>
            <a:ext cx="0" cy="76200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89" name="Line 25"/>
          <p:cNvSpPr>
            <a:spLocks noChangeShapeType="1"/>
          </p:cNvSpPr>
          <p:nvPr/>
        </p:nvSpPr>
        <p:spPr bwMode="auto">
          <a:xfrm flipH="1">
            <a:off x="5715000" y="4724400"/>
            <a:ext cx="0" cy="685800"/>
          </a:xfrm>
          <a:prstGeom prst="line">
            <a:avLst/>
          </a:prstGeom>
          <a:noFill/>
          <a:ln w="952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90" name="Text Box 26"/>
          <p:cNvSpPr txBox="1">
            <a:spLocks noChangeArrowheads="1"/>
          </p:cNvSpPr>
          <p:nvPr/>
        </p:nvSpPr>
        <p:spPr bwMode="auto">
          <a:xfrm>
            <a:off x="6629400" y="5181600"/>
            <a:ext cx="1295400" cy="7747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600" dirty="0"/>
          </a:p>
          <a:p>
            <a:pPr>
              <a:spcBef>
                <a:spcPct val="50000"/>
              </a:spcBef>
            </a:pPr>
            <a:endParaRPr lang="en-US" altLang="en-US" sz="600" dirty="0"/>
          </a:p>
          <a:p>
            <a:pPr>
              <a:spcBef>
                <a:spcPct val="50000"/>
              </a:spcBef>
            </a:pPr>
            <a:endParaRPr lang="en-US" altLang="en-US" sz="400" dirty="0"/>
          </a:p>
          <a:p>
            <a:pPr>
              <a:spcBef>
                <a:spcPct val="50000"/>
              </a:spcBef>
            </a:pPr>
            <a:endParaRPr lang="en-US" altLang="en-US" sz="400" dirty="0"/>
          </a:p>
          <a:p>
            <a:pPr>
              <a:spcBef>
                <a:spcPct val="50000"/>
              </a:spcBef>
            </a:pPr>
            <a:endParaRPr lang="en-US" altLang="en-US" sz="400" dirty="0"/>
          </a:p>
          <a:p>
            <a:pPr>
              <a:spcBef>
                <a:spcPct val="50000"/>
              </a:spcBef>
            </a:pPr>
            <a:endParaRPr lang="en-US" altLang="en-US" sz="400" dirty="0"/>
          </a:p>
          <a:p>
            <a:pPr>
              <a:spcBef>
                <a:spcPct val="50000"/>
              </a:spcBef>
            </a:pPr>
            <a:endParaRPr lang="en-US" altLang="en-US" sz="400" dirty="0"/>
          </a:p>
        </p:txBody>
      </p:sp>
      <p:sp>
        <p:nvSpPr>
          <p:cNvPr id="523291" name="Line 27"/>
          <p:cNvSpPr>
            <a:spLocks noChangeShapeType="1"/>
          </p:cNvSpPr>
          <p:nvPr/>
        </p:nvSpPr>
        <p:spPr bwMode="auto">
          <a:xfrm>
            <a:off x="6858000" y="4648200"/>
            <a:ext cx="0" cy="8382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92" name="Line 28"/>
          <p:cNvSpPr>
            <a:spLocks noChangeShapeType="1"/>
          </p:cNvSpPr>
          <p:nvPr/>
        </p:nvSpPr>
        <p:spPr bwMode="auto">
          <a:xfrm flipV="1">
            <a:off x="7543800" y="4648200"/>
            <a:ext cx="0" cy="762000"/>
          </a:xfrm>
          <a:prstGeom prst="line">
            <a:avLst/>
          </a:prstGeom>
          <a:noFill/>
          <a:ln w="952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93" name="Line 29"/>
          <p:cNvSpPr>
            <a:spLocks noChangeShapeType="1"/>
          </p:cNvSpPr>
          <p:nvPr/>
        </p:nvSpPr>
        <p:spPr bwMode="auto">
          <a:xfrm flipV="1">
            <a:off x="5029200" y="5486400"/>
            <a:ext cx="24384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94" name="Line 30"/>
          <p:cNvSpPr>
            <a:spLocks noChangeShapeType="1"/>
          </p:cNvSpPr>
          <p:nvPr/>
        </p:nvSpPr>
        <p:spPr bwMode="auto">
          <a:xfrm flipH="1">
            <a:off x="5715000" y="3352800"/>
            <a:ext cx="106680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13363068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32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329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328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328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2329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328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328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2328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2329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2328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2329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2328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23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282" grpId="0"/>
      <p:bldP spid="523283" grpId="0" animBg="1"/>
      <p:bldP spid="523284" grpId="0"/>
      <p:bldP spid="523285" grpId="0" animBg="1"/>
      <p:bldP spid="523286" grpId="0"/>
      <p:bldP spid="523287" grpId="0" animBg="1"/>
      <p:bldP spid="523288" grpId="0" animBg="1"/>
      <p:bldP spid="523289" grpId="0" animBg="1"/>
      <p:bldP spid="523290" grpId="0" animBg="1"/>
      <p:bldP spid="523291" grpId="0" animBg="1"/>
      <p:bldP spid="523292" grpId="0" animBg="1"/>
      <p:bldP spid="523293" grpId="0" animBg="1"/>
      <p:bldP spid="52329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Text Box 3"/>
          <p:cNvSpPr txBox="1">
            <a:spLocks noChangeArrowheads="1"/>
          </p:cNvSpPr>
          <p:nvPr/>
        </p:nvSpPr>
        <p:spPr bwMode="auto">
          <a:xfrm>
            <a:off x="190500" y="4191000"/>
            <a:ext cx="457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latin typeface="Arial" charset="0"/>
              </a:rPr>
              <a:t>What does  d/(b+d)  refer to?</a:t>
            </a:r>
            <a:r>
              <a:rPr lang="en-US" altLang="en-US" dirty="0">
                <a:latin typeface="Arial" charset="0"/>
              </a:rPr>
              <a:t> </a:t>
            </a:r>
          </a:p>
          <a:p>
            <a:endParaRPr lang="en-US" altLang="en-US" dirty="0">
              <a:latin typeface="Arial" charset="0"/>
            </a:endParaRPr>
          </a:p>
          <a:p>
            <a:endParaRPr lang="en-US" altLang="en-US" dirty="0">
              <a:latin typeface="Arial" charset="0"/>
            </a:endParaRPr>
          </a:p>
        </p:txBody>
      </p:sp>
      <p:sp>
        <p:nvSpPr>
          <p:cNvPr id="548867"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Sensitivity - A</a:t>
            </a:r>
          </a:p>
        </p:txBody>
      </p:sp>
      <p:sp>
        <p:nvSpPr>
          <p:cNvPr id="548868" name="Text Box 9"/>
          <p:cNvSpPr txBox="1">
            <a:spLocks noChangeArrowheads="1"/>
          </p:cNvSpPr>
          <p:nvPr/>
        </p:nvSpPr>
        <p:spPr bwMode="auto">
          <a:xfrm rot="-2695870">
            <a:off x="4054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Positive predictive value - C</a:t>
            </a:r>
          </a:p>
        </p:txBody>
      </p:sp>
      <p:sp>
        <p:nvSpPr>
          <p:cNvPr id="548869" name="Text Box 10"/>
          <p:cNvSpPr txBox="1">
            <a:spLocks noChangeArrowheads="1"/>
          </p:cNvSpPr>
          <p:nvPr/>
        </p:nvSpPr>
        <p:spPr bwMode="auto">
          <a:xfrm rot="-2695870">
            <a:off x="5434013" y="4614863"/>
            <a:ext cx="2016125" cy="395287"/>
          </a:xfrm>
          <a:prstGeom prst="rect">
            <a:avLst/>
          </a:prstGeom>
          <a:noFill/>
          <a:ln w="28575"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Specificity - B</a:t>
            </a:r>
            <a:endParaRPr lang="en-US" altLang="en-US" sz="1800" b="1" dirty="0">
              <a:latin typeface="Arial" charset="0"/>
            </a:endParaRPr>
          </a:p>
        </p:txBody>
      </p:sp>
      <p:sp>
        <p:nvSpPr>
          <p:cNvPr id="548870" name="Text Box 7"/>
          <p:cNvSpPr txBox="1">
            <a:spLocks noChangeArrowheads="1"/>
          </p:cNvSpPr>
          <p:nvPr/>
        </p:nvSpPr>
        <p:spPr bwMode="auto">
          <a:xfrm rot="-2695870">
            <a:off x="50450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Negative predictive value  - D</a:t>
            </a:r>
          </a:p>
        </p:txBody>
      </p:sp>
      <p:graphicFrame>
        <p:nvGraphicFramePr>
          <p:cNvPr id="548871" name="Object 7"/>
          <p:cNvGraphicFramePr>
            <a:graphicFrameLocks noChangeAspect="1"/>
          </p:cNvGraphicFramePr>
          <p:nvPr/>
        </p:nvGraphicFramePr>
        <p:xfrm>
          <a:off x="190500" y="1828800"/>
          <a:ext cx="6858000" cy="1295400"/>
        </p:xfrm>
        <a:graphic>
          <a:graphicData uri="http://schemas.openxmlformats.org/presentationml/2006/ole">
            <mc:AlternateContent xmlns:mc="http://schemas.openxmlformats.org/markup-compatibility/2006">
              <mc:Choice xmlns:v="urn:schemas-microsoft-com:vml" Requires="v">
                <p:oleObj name="Document" r:id="rId3" imgW="8730391" imgH="2642042" progId="Word.Document.8">
                  <p:embed/>
                </p:oleObj>
              </mc:Choice>
              <mc:Fallback>
                <p:oleObj name="Document" r:id="rId3" imgW="8730391" imgH="2642042" progId="Word.Document.8">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b="34824"/>
                      <a:stretch>
                        <a:fillRect/>
                      </a:stretch>
                    </p:blipFill>
                    <p:spPr bwMode="auto">
                      <a:xfrm>
                        <a:off x="190500" y="1828800"/>
                        <a:ext cx="6858000"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8872" name="Rectangle 8"/>
          <p:cNvSpPr>
            <a:spLocks noChangeArrowheads="1"/>
          </p:cNvSpPr>
          <p:nvPr/>
        </p:nvSpPr>
        <p:spPr bwMode="auto">
          <a:xfrm>
            <a:off x="0" y="457200"/>
            <a:ext cx="10287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2"/>
                </a:solidFill>
                <a:latin typeface="Arial" charset="0"/>
              </a:defRPr>
            </a:lvl1pPr>
            <a:lvl2pPr>
              <a:defRPr sz="3200" b="1">
                <a:solidFill>
                  <a:schemeClr val="tx2"/>
                </a:solidFill>
                <a:latin typeface="Arial" charset="0"/>
              </a:defRPr>
            </a:lvl2pPr>
            <a:lvl3pPr>
              <a:defRPr sz="3200" b="1">
                <a:solidFill>
                  <a:schemeClr val="tx2"/>
                </a:solidFill>
                <a:latin typeface="Arial" charset="0"/>
              </a:defRPr>
            </a:lvl3pPr>
            <a:lvl4pPr>
              <a:defRPr sz="3200" b="1">
                <a:solidFill>
                  <a:schemeClr val="tx2"/>
                </a:solidFill>
                <a:latin typeface="Arial" charset="0"/>
              </a:defRPr>
            </a:lvl4pPr>
            <a:lvl5pPr>
              <a:defRPr sz="3200" b="1">
                <a:solidFill>
                  <a:schemeClr val="tx2"/>
                </a:solidFill>
                <a:latin typeface="Arial" charset="0"/>
              </a:defRPr>
            </a:lvl5pPr>
            <a:lvl6pPr marL="457200" algn="ctr" eaLnBrk="0" fontAlgn="base" hangingPunct="0">
              <a:spcBef>
                <a:spcPct val="0"/>
              </a:spcBef>
              <a:spcAft>
                <a:spcPct val="0"/>
              </a:spcAft>
              <a:defRPr sz="3200" b="1">
                <a:solidFill>
                  <a:schemeClr val="tx2"/>
                </a:solidFill>
                <a:latin typeface="Arial" charset="0"/>
              </a:defRPr>
            </a:lvl6pPr>
            <a:lvl7pPr marL="914400" algn="ctr" eaLnBrk="0" fontAlgn="base" hangingPunct="0">
              <a:spcBef>
                <a:spcPct val="0"/>
              </a:spcBef>
              <a:spcAft>
                <a:spcPct val="0"/>
              </a:spcAft>
              <a:defRPr sz="3200" b="1">
                <a:solidFill>
                  <a:schemeClr val="tx2"/>
                </a:solidFill>
                <a:latin typeface="Arial" charset="0"/>
              </a:defRPr>
            </a:lvl7pPr>
            <a:lvl8pPr marL="1371600" algn="ctr" eaLnBrk="0" fontAlgn="base" hangingPunct="0">
              <a:spcBef>
                <a:spcPct val="0"/>
              </a:spcBef>
              <a:spcAft>
                <a:spcPct val="0"/>
              </a:spcAft>
              <a:defRPr sz="3200" b="1">
                <a:solidFill>
                  <a:schemeClr val="tx2"/>
                </a:solidFill>
                <a:latin typeface="Arial" charset="0"/>
              </a:defRPr>
            </a:lvl8pPr>
            <a:lvl9pPr marL="1828800" algn="ctr" eaLnBrk="0" fontAlgn="base" hangingPunct="0">
              <a:spcBef>
                <a:spcPct val="0"/>
              </a:spcBef>
              <a:spcAft>
                <a:spcPct val="0"/>
              </a:spcAft>
              <a:defRPr sz="3200" b="1">
                <a:solidFill>
                  <a:schemeClr val="tx2"/>
                </a:solidFill>
                <a:latin typeface="Arial" charset="0"/>
              </a:defRPr>
            </a:lvl9pPr>
          </a:lstStyle>
          <a:p>
            <a:r>
              <a:rPr lang="en-US" altLang="en-US" dirty="0"/>
              <a:t>Characterizing the Validity of a Measurement of a Dichotomous Variable (Present vs Absent)</a:t>
            </a:r>
          </a:p>
        </p:txBody>
      </p:sp>
      <p:sp>
        <p:nvSpPr>
          <p:cNvPr id="9" name="Text Box 7"/>
          <p:cNvSpPr txBox="1">
            <a:spLocks noChangeArrowheads="1"/>
          </p:cNvSpPr>
          <p:nvPr/>
        </p:nvSpPr>
        <p:spPr bwMode="auto">
          <a:xfrm rot="-2695870">
            <a:off x="5966497" y="5673553"/>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None of the above  - E</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67" name="Rectangle 3"/>
          <p:cNvSpPr>
            <a:spLocks noChangeArrowheads="1"/>
          </p:cNvSpPr>
          <p:nvPr/>
        </p:nvSpPr>
        <p:spPr bwMode="auto">
          <a:xfrm>
            <a:off x="5438775" y="4419600"/>
            <a:ext cx="2486025"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68" name="Line 4"/>
          <p:cNvSpPr>
            <a:spLocks noChangeShapeType="1"/>
          </p:cNvSpPr>
          <p:nvPr/>
        </p:nvSpPr>
        <p:spPr bwMode="auto">
          <a:xfrm>
            <a:off x="2914650" y="1981200"/>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69" name="Line 5"/>
          <p:cNvSpPr>
            <a:spLocks noChangeShapeType="1"/>
          </p:cNvSpPr>
          <p:nvPr/>
        </p:nvSpPr>
        <p:spPr bwMode="auto">
          <a:xfrm>
            <a:off x="1371600" y="2895600"/>
            <a:ext cx="308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70" name="Line 6"/>
          <p:cNvSpPr>
            <a:spLocks noChangeShapeType="1"/>
          </p:cNvSpPr>
          <p:nvPr/>
        </p:nvSpPr>
        <p:spPr bwMode="auto">
          <a:xfrm>
            <a:off x="6629400" y="44196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71" name="Line 7"/>
          <p:cNvSpPr>
            <a:spLocks noChangeShapeType="1"/>
          </p:cNvSpPr>
          <p:nvPr/>
        </p:nvSpPr>
        <p:spPr bwMode="auto">
          <a:xfrm>
            <a:off x="5410200" y="5181600"/>
            <a:ext cx="24955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72" name="Text Box 8"/>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dirty="0"/>
          </a:p>
        </p:txBody>
      </p:sp>
      <p:sp>
        <p:nvSpPr>
          <p:cNvPr id="523273" name="Text Box 9"/>
          <p:cNvSpPr txBox="1">
            <a:spLocks noChangeArrowheads="1"/>
          </p:cNvSpPr>
          <p:nvPr/>
        </p:nvSpPr>
        <p:spPr bwMode="auto">
          <a:xfrm>
            <a:off x="1943100" y="1143000"/>
            <a:ext cx="169629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Skin Cancer</a:t>
            </a:r>
          </a:p>
        </p:txBody>
      </p:sp>
      <p:sp>
        <p:nvSpPr>
          <p:cNvPr id="523274" name="Text Box 10"/>
          <p:cNvSpPr txBox="1">
            <a:spLocks noChangeArrowheads="1"/>
          </p:cNvSpPr>
          <p:nvPr/>
        </p:nvSpPr>
        <p:spPr bwMode="auto">
          <a:xfrm>
            <a:off x="0" y="2667000"/>
            <a:ext cx="129554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Smoking</a:t>
            </a:r>
          </a:p>
        </p:txBody>
      </p:sp>
      <p:sp>
        <p:nvSpPr>
          <p:cNvPr id="523275" name="Text Box 11"/>
          <p:cNvSpPr txBox="1">
            <a:spLocks noChangeArrowheads="1"/>
          </p:cNvSpPr>
          <p:nvPr/>
        </p:nvSpPr>
        <p:spPr bwMode="auto">
          <a:xfrm>
            <a:off x="1954213" y="1565275"/>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              -</a:t>
            </a:r>
          </a:p>
        </p:txBody>
      </p:sp>
      <p:sp>
        <p:nvSpPr>
          <p:cNvPr id="523276" name="Text Box 12"/>
          <p:cNvSpPr txBox="1">
            <a:spLocks noChangeArrowheads="1"/>
          </p:cNvSpPr>
          <p:nvPr/>
        </p:nvSpPr>
        <p:spPr bwMode="auto">
          <a:xfrm>
            <a:off x="925513" y="2098675"/>
            <a:ext cx="4000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a:t>+</a:t>
            </a:r>
          </a:p>
          <a:p>
            <a:pPr algn="l"/>
            <a:endParaRPr lang="en-US" altLang="en-US" dirty="0"/>
          </a:p>
          <a:p>
            <a:pPr algn="l"/>
            <a:endParaRPr lang="en-US" altLang="en-US" dirty="0"/>
          </a:p>
          <a:p>
            <a:pPr algn="l"/>
            <a:r>
              <a:rPr lang="en-US" altLang="en-US" dirty="0"/>
              <a:t>-</a:t>
            </a:r>
          </a:p>
        </p:txBody>
      </p:sp>
      <p:sp>
        <p:nvSpPr>
          <p:cNvPr id="523277" name="Text Box 13"/>
          <p:cNvSpPr txBox="1">
            <a:spLocks noChangeArrowheads="1"/>
          </p:cNvSpPr>
          <p:nvPr/>
        </p:nvSpPr>
        <p:spPr bwMode="auto">
          <a:xfrm>
            <a:off x="381000" y="4114800"/>
            <a:ext cx="2286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a:t>SOURCE POPULATION</a:t>
            </a:r>
          </a:p>
        </p:txBody>
      </p:sp>
      <p:sp>
        <p:nvSpPr>
          <p:cNvPr id="523278" name="Text Box 14"/>
          <p:cNvSpPr txBox="1">
            <a:spLocks noChangeArrowheads="1"/>
          </p:cNvSpPr>
          <p:nvPr/>
        </p:nvSpPr>
        <p:spPr bwMode="auto">
          <a:xfrm>
            <a:off x="5715000" y="6096000"/>
            <a:ext cx="248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STUDY SAMPLE</a:t>
            </a:r>
          </a:p>
        </p:txBody>
      </p:sp>
      <p:sp>
        <p:nvSpPr>
          <p:cNvPr id="523279" name="Text Box 15"/>
          <p:cNvSpPr txBox="1">
            <a:spLocks noChangeArrowheads="1"/>
          </p:cNvSpPr>
          <p:nvPr/>
        </p:nvSpPr>
        <p:spPr bwMode="auto">
          <a:xfrm>
            <a:off x="5014913" y="381000"/>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b="1" dirty="0">
              <a:latin typeface="Arial Unicode MS" pitchFamily="34" charset="-128"/>
            </a:endParaRPr>
          </a:p>
        </p:txBody>
      </p:sp>
      <p:sp>
        <p:nvSpPr>
          <p:cNvPr id="523280" name="Line 16"/>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81" name="Text Box 17"/>
          <p:cNvSpPr txBox="1">
            <a:spLocks noChangeArrowheads="1"/>
          </p:cNvSpPr>
          <p:nvPr/>
        </p:nvSpPr>
        <p:spPr bwMode="auto">
          <a:xfrm>
            <a:off x="228600" y="228600"/>
            <a:ext cx="10058400" cy="860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0000"/>
              </a:lnSpc>
              <a:spcBef>
                <a:spcPct val="50000"/>
              </a:spcBef>
            </a:pPr>
            <a:r>
              <a:rPr lang="en-US" altLang="en-US" sz="2600" b="1" dirty="0">
                <a:latin typeface="Arial" charset="0"/>
              </a:rPr>
              <a:t>Differential Misclassification of Outcome: </a:t>
            </a:r>
          </a:p>
          <a:p>
            <a:pPr>
              <a:lnSpc>
                <a:spcPct val="70000"/>
              </a:lnSpc>
              <a:spcBef>
                <a:spcPct val="50000"/>
              </a:spcBef>
            </a:pPr>
            <a:r>
              <a:rPr lang="en-US" altLang="en-US" sz="2600" b="1" dirty="0">
                <a:latin typeface="Arial" charset="0"/>
              </a:rPr>
              <a:t>Smoking and Skin Cancer</a:t>
            </a:r>
            <a:endParaRPr lang="en-US" altLang="en-US" dirty="0"/>
          </a:p>
        </p:txBody>
      </p:sp>
      <p:sp>
        <p:nvSpPr>
          <p:cNvPr id="523282" name="Text Box 18"/>
          <p:cNvSpPr txBox="1">
            <a:spLocks noChangeArrowheads="1"/>
          </p:cNvSpPr>
          <p:nvPr/>
        </p:nvSpPr>
        <p:spPr bwMode="auto">
          <a:xfrm>
            <a:off x="6629400" y="1299292"/>
            <a:ext cx="31242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t>Smokers more likely than non-smokers to be receiving medical attention and to be undergoing diagnostic testing</a:t>
            </a:r>
          </a:p>
        </p:txBody>
      </p:sp>
      <p:sp>
        <p:nvSpPr>
          <p:cNvPr id="523284" name="Text Box 20"/>
          <p:cNvSpPr txBox="1">
            <a:spLocks noChangeArrowheads="1"/>
          </p:cNvSpPr>
          <p:nvPr/>
        </p:nvSpPr>
        <p:spPr bwMode="auto">
          <a:xfrm>
            <a:off x="647700" y="5099957"/>
            <a:ext cx="4038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dirty="0"/>
              <a:t>Skin cancer features non-specific symptoms and requires specialized procedures to make definitive diagnosis</a:t>
            </a:r>
          </a:p>
        </p:txBody>
      </p:sp>
      <p:sp>
        <p:nvSpPr>
          <p:cNvPr id="523286" name="Text Box 22"/>
          <p:cNvSpPr txBox="1">
            <a:spLocks noChangeArrowheads="1"/>
          </p:cNvSpPr>
          <p:nvPr/>
        </p:nvSpPr>
        <p:spPr bwMode="auto">
          <a:xfrm>
            <a:off x="8267700" y="4191000"/>
            <a:ext cx="1752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Uneven weighting of arrows = differential</a:t>
            </a:r>
          </a:p>
        </p:txBody>
      </p:sp>
      <p:sp>
        <p:nvSpPr>
          <p:cNvPr id="523287" name="Text Box 23"/>
          <p:cNvSpPr txBox="1">
            <a:spLocks noChangeArrowheads="1"/>
          </p:cNvSpPr>
          <p:nvPr/>
        </p:nvSpPr>
        <p:spPr bwMode="auto">
          <a:xfrm>
            <a:off x="6652804" y="5213146"/>
            <a:ext cx="1271996" cy="738664"/>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endParaRPr lang="en-US" altLang="en-US" sz="1200" dirty="0"/>
          </a:p>
          <a:p>
            <a:pPr>
              <a:spcBef>
                <a:spcPct val="50000"/>
              </a:spcBef>
            </a:pPr>
            <a:endParaRPr lang="en-US" altLang="en-US" sz="400" dirty="0"/>
          </a:p>
          <a:p>
            <a:pPr>
              <a:spcBef>
                <a:spcPct val="50000"/>
              </a:spcBef>
            </a:pPr>
            <a:endParaRPr lang="en-US" altLang="en-US" sz="400" dirty="0"/>
          </a:p>
          <a:p>
            <a:pPr>
              <a:spcBef>
                <a:spcPct val="50000"/>
              </a:spcBef>
            </a:pPr>
            <a:endParaRPr lang="en-US" altLang="en-US" sz="400" dirty="0"/>
          </a:p>
          <a:p>
            <a:pPr>
              <a:spcBef>
                <a:spcPct val="50000"/>
              </a:spcBef>
            </a:pPr>
            <a:endParaRPr lang="en-US" altLang="en-US" sz="400" dirty="0"/>
          </a:p>
          <a:p>
            <a:pPr>
              <a:spcBef>
                <a:spcPct val="50000"/>
              </a:spcBef>
            </a:pPr>
            <a:endParaRPr lang="en-US" altLang="en-US" sz="400" dirty="0"/>
          </a:p>
        </p:txBody>
      </p:sp>
      <p:sp>
        <p:nvSpPr>
          <p:cNvPr id="523291" name="Line 27"/>
          <p:cNvSpPr>
            <a:spLocks noChangeShapeType="1"/>
          </p:cNvSpPr>
          <p:nvPr/>
        </p:nvSpPr>
        <p:spPr bwMode="auto">
          <a:xfrm>
            <a:off x="6248400" y="5562600"/>
            <a:ext cx="952500"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92" name="Line 28"/>
          <p:cNvSpPr>
            <a:spLocks noChangeShapeType="1"/>
          </p:cNvSpPr>
          <p:nvPr/>
        </p:nvSpPr>
        <p:spPr bwMode="auto">
          <a:xfrm flipV="1">
            <a:off x="6262687" y="4800600"/>
            <a:ext cx="862013" cy="0"/>
          </a:xfrm>
          <a:prstGeom prst="line">
            <a:avLst/>
          </a:prstGeom>
          <a:noFill/>
          <a:ln w="952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94" name="Line 30"/>
          <p:cNvSpPr>
            <a:spLocks noChangeShapeType="1"/>
          </p:cNvSpPr>
          <p:nvPr/>
        </p:nvSpPr>
        <p:spPr bwMode="auto">
          <a:xfrm flipH="1">
            <a:off x="6943657" y="3378608"/>
            <a:ext cx="106680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83" name="Line 19"/>
          <p:cNvSpPr>
            <a:spLocks noChangeShapeType="1"/>
          </p:cNvSpPr>
          <p:nvPr/>
        </p:nvSpPr>
        <p:spPr bwMode="auto">
          <a:xfrm flipH="1">
            <a:off x="7429499" y="3378608"/>
            <a:ext cx="580958" cy="21077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21824591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32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329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328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329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2328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2328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2329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232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282" grpId="0"/>
      <p:bldP spid="523284" grpId="0"/>
      <p:bldP spid="523286" grpId="0"/>
      <p:bldP spid="523287" grpId="0" animBg="1"/>
      <p:bldP spid="523291" grpId="0" animBg="1"/>
      <p:bldP spid="523292" grpId="0" animBg="1"/>
      <p:bldP spid="523294" grpId="0" animBg="1"/>
      <p:bldP spid="52328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a:xfrm>
            <a:off x="85725" y="304241"/>
            <a:ext cx="10201275" cy="533400"/>
          </a:xfrm>
        </p:spPr>
        <p:txBody>
          <a:bodyPr/>
          <a:lstStyle/>
          <a:p>
            <a:r>
              <a:rPr lang="en-US" dirty="0"/>
              <a:t>Awareness of and Potential for Dependent Error in Observational Research</a:t>
            </a:r>
            <a:endParaRPr lang="en-US" altLang="en-US" dirty="0"/>
          </a:p>
        </p:txBody>
      </p:sp>
      <p:sp>
        <p:nvSpPr>
          <p:cNvPr id="442371" name="Rectangle 3"/>
          <p:cNvSpPr>
            <a:spLocks noGrp="1" noChangeArrowheads="1"/>
          </p:cNvSpPr>
          <p:nvPr>
            <p:ph type="body" idx="1"/>
          </p:nvPr>
        </p:nvSpPr>
        <p:spPr>
          <a:xfrm>
            <a:off x="9071" y="1205522"/>
            <a:ext cx="10020300" cy="4572000"/>
          </a:xfrm>
        </p:spPr>
        <p:txBody>
          <a:bodyPr/>
          <a:lstStyle/>
          <a:p>
            <a:r>
              <a:rPr lang="en-US" altLang="en-US" sz="2400" dirty="0"/>
              <a:t>Random sample of 100 observational studies from 7 high-impact journals from 2015 to 2016 </a:t>
            </a:r>
          </a:p>
          <a:p>
            <a:pPr lvl="1"/>
            <a:endParaRPr lang="en-US" altLang="en-US" dirty="0"/>
          </a:p>
        </p:txBody>
      </p:sp>
      <p:sp>
        <p:nvSpPr>
          <p:cNvPr id="4" name="TextBox 3"/>
          <p:cNvSpPr txBox="1"/>
          <p:nvPr/>
        </p:nvSpPr>
        <p:spPr>
          <a:xfrm>
            <a:off x="6019800" y="6320135"/>
            <a:ext cx="4267200" cy="461665"/>
          </a:xfrm>
          <a:prstGeom prst="rect">
            <a:avLst/>
          </a:prstGeom>
          <a:noFill/>
        </p:spPr>
        <p:txBody>
          <a:bodyPr wrap="square" rtlCol="0">
            <a:spAutoFit/>
          </a:bodyPr>
          <a:lstStyle/>
          <a:p>
            <a:r>
              <a:rPr lang="en-US" dirty="0"/>
              <a:t> </a:t>
            </a:r>
            <a:r>
              <a:rPr lang="en-US" sz="1600" dirty="0">
                <a:latin typeface="+mn-lt"/>
              </a:rPr>
              <a:t>Ranker et al.  </a:t>
            </a:r>
            <a:r>
              <a:rPr lang="en-US" sz="1600" i="1" dirty="0">
                <a:latin typeface="+mn-lt"/>
              </a:rPr>
              <a:t>Annals of Epidemiology</a:t>
            </a:r>
            <a:r>
              <a:rPr lang="en-US" sz="1600" dirty="0">
                <a:latin typeface="+mn-lt"/>
              </a:rPr>
              <a:t> 2019 </a:t>
            </a:r>
            <a:endParaRPr lang="en-US" sz="1600" b="1" dirty="0">
              <a:latin typeface="+mn-lt"/>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175337007"/>
              </p:ext>
            </p:extLst>
          </p:nvPr>
        </p:nvGraphicFramePr>
        <p:xfrm>
          <a:off x="266926" y="2131367"/>
          <a:ext cx="9838872" cy="3810000"/>
        </p:xfrm>
        <a:graphic>
          <a:graphicData uri="http://schemas.openxmlformats.org/drawingml/2006/table">
            <a:tbl>
              <a:tblPr firstRow="1" bandRow="1">
                <a:tableStyleId>{EB344D84-9AFB-497E-A393-DC336BA19D2E}</a:tableStyleId>
              </a:tblPr>
              <a:tblGrid>
                <a:gridCol w="8382001">
                  <a:extLst>
                    <a:ext uri="{9D8B030D-6E8A-4147-A177-3AD203B41FA5}">
                      <a16:colId xmlns:a16="http://schemas.microsoft.com/office/drawing/2014/main" val="20000"/>
                    </a:ext>
                  </a:extLst>
                </a:gridCol>
                <a:gridCol w="1456871">
                  <a:extLst>
                    <a:ext uri="{9D8B030D-6E8A-4147-A177-3AD203B41FA5}">
                      <a16:colId xmlns:a16="http://schemas.microsoft.com/office/drawing/2014/main" val="20001"/>
                    </a:ext>
                  </a:extLst>
                </a:gridCol>
              </a:tblGrid>
              <a:tr h="370840">
                <a:tc>
                  <a:txBody>
                    <a:bodyPr/>
                    <a:lstStyle/>
                    <a:p>
                      <a:pPr algn="ctr"/>
                      <a:r>
                        <a:rPr lang="en-US" dirty="0">
                          <a:solidFill>
                            <a:schemeClr val="tx1"/>
                          </a:solidFill>
                        </a:rPr>
                        <a:t>Finding</a:t>
                      </a:r>
                    </a:p>
                  </a:txBody>
                  <a:tcPr/>
                </a:tc>
                <a:tc>
                  <a:txBody>
                    <a:bodyPr/>
                    <a:lstStyle/>
                    <a:p>
                      <a:pPr algn="ctr"/>
                      <a:r>
                        <a:rPr lang="en-US" dirty="0">
                          <a:solidFill>
                            <a:schemeClr val="tx1"/>
                          </a:solidFill>
                        </a:rPr>
                        <a:t>Percentage of articles</a:t>
                      </a:r>
                    </a:p>
                  </a:txBody>
                  <a:tcPr/>
                </a:tc>
                <a:extLst>
                  <a:ext uri="{0D108BD9-81ED-4DB2-BD59-A6C34878D82A}">
                    <a16:rowId xmlns:a16="http://schemas.microsoft.com/office/drawing/2014/main" val="10000"/>
                  </a:ext>
                </a:extLst>
              </a:tr>
              <a:tr h="370840">
                <a:tc>
                  <a:txBody>
                    <a:bodyPr/>
                    <a:lstStyle/>
                    <a:p>
                      <a:r>
                        <a:rPr lang="en-US" sz="2000" b="0" i="0" u="none" strike="noStrike" kern="1200" baseline="0" dirty="0">
                          <a:solidFill>
                            <a:schemeClr val="dk1"/>
                          </a:solidFill>
                          <a:latin typeface="+mn-lt"/>
                          <a:ea typeface="+mn-ea"/>
                          <a:cs typeface="+mn-cs"/>
                        </a:rPr>
                        <a:t>Original authors’ mention of:</a:t>
                      </a:r>
                      <a:endParaRPr lang="en-US" sz="2000" dirty="0"/>
                    </a:p>
                  </a:txBody>
                  <a:tcPr>
                    <a:noFill/>
                  </a:tcPr>
                </a:tc>
                <a:tc>
                  <a:txBody>
                    <a:bodyPr/>
                    <a:lstStyle/>
                    <a:p>
                      <a:pPr algn="ctr"/>
                      <a:endParaRPr lang="en-US" sz="2000" dirty="0"/>
                    </a:p>
                  </a:txBody>
                  <a:tcPr>
                    <a:noFill/>
                  </a:tcPr>
                </a:tc>
                <a:extLst>
                  <a:ext uri="{0D108BD9-81ED-4DB2-BD59-A6C34878D82A}">
                    <a16:rowId xmlns:a16="http://schemas.microsoft.com/office/drawing/2014/main" val="10001"/>
                  </a:ext>
                </a:extLst>
              </a:tr>
              <a:tr h="370840">
                <a:tc>
                  <a:txBody>
                    <a:bodyPr/>
                    <a:lstStyle/>
                    <a:p>
                      <a:pPr marL="0" marR="0" lvl="0" indent="290513"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a:solidFill>
                            <a:schemeClr val="dk1"/>
                          </a:solidFill>
                          <a:latin typeface="+mn-lt"/>
                          <a:ea typeface="+mn-ea"/>
                          <a:cs typeface="+mn-cs"/>
                        </a:rPr>
                        <a:t>Any potential for measurement error</a:t>
                      </a:r>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77%</a:t>
                      </a:r>
                    </a:p>
                  </a:txBody>
                  <a:tcPr/>
                </a:tc>
                <a:extLst>
                  <a:ext uri="{0D108BD9-81ED-4DB2-BD59-A6C34878D82A}">
                    <a16:rowId xmlns:a16="http://schemas.microsoft.com/office/drawing/2014/main" val="10002"/>
                  </a:ext>
                </a:extLst>
              </a:tr>
              <a:tr h="370840">
                <a:tc>
                  <a:txBody>
                    <a:bodyPr/>
                    <a:lstStyle/>
                    <a:p>
                      <a:pPr marL="0" indent="290513"/>
                      <a:r>
                        <a:rPr lang="en-US" sz="2000" b="0" i="0" u="none" strike="noStrike" kern="1200" baseline="0" dirty="0">
                          <a:solidFill>
                            <a:schemeClr val="dk1"/>
                          </a:solidFill>
                          <a:latin typeface="+mn-lt"/>
                          <a:ea typeface="+mn-ea"/>
                          <a:cs typeface="+mn-cs"/>
                        </a:rPr>
                        <a:t>Dependent misclassification</a:t>
                      </a:r>
                      <a:endParaRPr lang="en-US" sz="2000" dirty="0"/>
                    </a:p>
                  </a:txBody>
                  <a:tcPr>
                    <a:noFill/>
                  </a:tcPr>
                </a:tc>
                <a:tc>
                  <a:txBody>
                    <a:bodyPr/>
                    <a:lstStyle/>
                    <a:p>
                      <a:pPr algn="ctr"/>
                      <a:r>
                        <a:rPr lang="en-US" sz="2000" dirty="0"/>
                        <a:t>1%</a:t>
                      </a:r>
                    </a:p>
                  </a:txBody>
                  <a:tcPr>
                    <a:noFill/>
                  </a:tcPr>
                </a:tc>
                <a:extLst>
                  <a:ext uri="{0D108BD9-81ED-4DB2-BD59-A6C34878D82A}">
                    <a16:rowId xmlns:a16="http://schemas.microsoft.com/office/drawing/2014/main" val="10003"/>
                  </a:ext>
                </a:extLst>
              </a:tr>
              <a:tr h="370840">
                <a:tc>
                  <a:txBody>
                    <a:bodyPr/>
                    <a:lstStyle/>
                    <a:p>
                      <a:pPr marL="0" indent="290513"/>
                      <a:r>
                        <a:rPr lang="en-US" sz="2000" b="0" i="0" u="none" strike="noStrike" kern="1200" baseline="0" dirty="0">
                          <a:solidFill>
                            <a:schemeClr val="dk1"/>
                          </a:solidFill>
                          <a:latin typeface="+mn-lt"/>
                          <a:ea typeface="+mn-ea"/>
                          <a:cs typeface="+mn-cs"/>
                        </a:rPr>
                        <a:t>Independent non-differential misclassification</a:t>
                      </a:r>
                      <a:endParaRPr lang="en-US" sz="2000" dirty="0"/>
                    </a:p>
                  </a:txBody>
                  <a:tcPr>
                    <a:noFill/>
                  </a:tcPr>
                </a:tc>
                <a:tc>
                  <a:txBody>
                    <a:bodyPr/>
                    <a:lstStyle/>
                    <a:p>
                      <a:pPr algn="ctr"/>
                      <a:r>
                        <a:rPr lang="en-US" sz="2000" dirty="0"/>
                        <a:t>53%</a:t>
                      </a:r>
                    </a:p>
                  </a:txBody>
                  <a:tcPr>
                    <a:noFill/>
                  </a:tcPr>
                </a:tc>
                <a:extLst>
                  <a:ext uri="{0D108BD9-81ED-4DB2-BD59-A6C34878D82A}">
                    <a16:rowId xmlns:a16="http://schemas.microsoft.com/office/drawing/2014/main" val="10004"/>
                  </a:ext>
                </a:extLst>
              </a:tr>
              <a:tr h="370840">
                <a:tc>
                  <a:txBody>
                    <a:bodyPr/>
                    <a:lstStyle/>
                    <a:p>
                      <a:pPr marL="0" indent="290513"/>
                      <a:r>
                        <a:rPr lang="en-US" sz="2000" b="0" i="0" u="none" strike="noStrike" kern="1200" baseline="0" dirty="0">
                          <a:solidFill>
                            <a:schemeClr val="dk1"/>
                          </a:solidFill>
                          <a:latin typeface="+mn-lt"/>
                          <a:ea typeface="+mn-ea"/>
                          <a:cs typeface="+mn-cs"/>
                        </a:rPr>
                        <a:t>Independent differential misclassification</a:t>
                      </a:r>
                      <a:endParaRPr lang="en-US" sz="2000" dirty="0"/>
                    </a:p>
                  </a:txBody>
                  <a:tcPr>
                    <a:noFill/>
                  </a:tcPr>
                </a:tc>
                <a:tc>
                  <a:txBody>
                    <a:bodyPr/>
                    <a:lstStyle/>
                    <a:p>
                      <a:pPr algn="ctr"/>
                      <a:r>
                        <a:rPr lang="en-US" sz="2000" dirty="0"/>
                        <a:t>29%</a:t>
                      </a:r>
                    </a:p>
                  </a:txBody>
                  <a:tcPr>
                    <a:noFill/>
                  </a:tcPr>
                </a:tc>
                <a:extLst>
                  <a:ext uri="{0D108BD9-81ED-4DB2-BD59-A6C34878D82A}">
                    <a16:rowId xmlns:a16="http://schemas.microsoft.com/office/drawing/2014/main" val="100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Reviewers’ assessment of article:</a:t>
                      </a:r>
                    </a:p>
                  </a:txBody>
                  <a:tcPr>
                    <a:noFill/>
                  </a:tcPr>
                </a:tc>
                <a:tc>
                  <a:txBody>
                    <a:bodyPr/>
                    <a:lstStyle/>
                    <a:p>
                      <a:pPr algn="ctr"/>
                      <a:endParaRPr lang="en-US" sz="2000" dirty="0"/>
                    </a:p>
                  </a:txBody>
                  <a:tcPr>
                    <a:noFill/>
                  </a:tcPr>
                </a:tc>
                <a:extLst>
                  <a:ext uri="{0D108BD9-81ED-4DB2-BD59-A6C34878D82A}">
                    <a16:rowId xmlns:a16="http://schemas.microsoft.com/office/drawing/2014/main" val="10006"/>
                  </a:ext>
                </a:extLst>
              </a:tr>
              <a:tr h="370840">
                <a:tc>
                  <a:txBody>
                    <a:bodyPr/>
                    <a:lstStyle/>
                    <a:p>
                      <a:pPr marL="0" marR="0" lvl="0" indent="290513" algn="l" defTabSz="914400" rtl="0" eaLnBrk="1" fontAlgn="auto" latinLnBrk="0" hangingPunct="1">
                        <a:lnSpc>
                          <a:spcPct val="100000"/>
                        </a:lnSpc>
                        <a:spcBef>
                          <a:spcPts val="0"/>
                        </a:spcBef>
                        <a:spcAft>
                          <a:spcPts val="0"/>
                        </a:spcAft>
                        <a:buClrTx/>
                        <a:buSzTx/>
                        <a:buFontTx/>
                        <a:buNone/>
                        <a:tabLst/>
                        <a:defRPr/>
                      </a:pPr>
                      <a:r>
                        <a:rPr lang="en-US" sz="2000" baseline="0" dirty="0"/>
                        <a:t>Plausible or probable</a:t>
                      </a:r>
                      <a:r>
                        <a:rPr lang="en-US" sz="2000" dirty="0"/>
                        <a:t> threat of</a:t>
                      </a:r>
                      <a:r>
                        <a:rPr lang="en-US" sz="2000" baseline="0" dirty="0"/>
                        <a:t> exposure-outcome dependent error</a:t>
                      </a:r>
                      <a:endParaRPr lang="en-US" sz="2000" dirty="0"/>
                    </a:p>
                  </a:txBody>
                  <a:tcPr>
                    <a:noFill/>
                  </a:tcPr>
                </a:tc>
                <a:tc>
                  <a:txBody>
                    <a:bodyPr/>
                    <a:lstStyle/>
                    <a:p>
                      <a:pPr algn="ctr"/>
                      <a:r>
                        <a:rPr lang="en-US" sz="2000" dirty="0"/>
                        <a:t>15%</a:t>
                      </a:r>
                    </a:p>
                  </a:txBody>
                  <a:tcPr>
                    <a:noFill/>
                  </a:tcPr>
                </a:tc>
                <a:extLst>
                  <a:ext uri="{0D108BD9-81ED-4DB2-BD59-A6C34878D82A}">
                    <a16:rowId xmlns:a16="http://schemas.microsoft.com/office/drawing/2014/main" val="10007"/>
                  </a:ext>
                </a:extLst>
              </a:tr>
              <a:tr h="370840">
                <a:tc>
                  <a:txBody>
                    <a:bodyPr/>
                    <a:lstStyle/>
                    <a:p>
                      <a:pPr marL="0" marR="0" lvl="0" indent="290513" algn="l" defTabSz="914400" rtl="0" eaLnBrk="1" fontAlgn="auto" latinLnBrk="0" hangingPunct="1">
                        <a:lnSpc>
                          <a:spcPct val="100000"/>
                        </a:lnSpc>
                        <a:spcBef>
                          <a:spcPts val="0"/>
                        </a:spcBef>
                        <a:spcAft>
                          <a:spcPts val="0"/>
                        </a:spcAft>
                        <a:buClrTx/>
                        <a:buSzTx/>
                        <a:buFontTx/>
                        <a:buNone/>
                        <a:tabLst/>
                        <a:defRPr/>
                      </a:pPr>
                      <a:r>
                        <a:rPr lang="en-US" sz="2000" baseline="0" dirty="0"/>
                        <a:t>Plausible or probable</a:t>
                      </a:r>
                      <a:r>
                        <a:rPr lang="en-US" sz="2000" dirty="0"/>
                        <a:t> threat of</a:t>
                      </a:r>
                      <a:r>
                        <a:rPr lang="en-US" sz="2000" baseline="0" dirty="0"/>
                        <a:t> exposure-confounder dependent error</a:t>
                      </a:r>
                      <a:endParaRPr lang="en-US" sz="2000" dirty="0"/>
                    </a:p>
                  </a:txBody>
                  <a:tcPr>
                    <a:noFill/>
                  </a:tcPr>
                </a:tc>
                <a:tc>
                  <a:txBody>
                    <a:bodyPr/>
                    <a:lstStyle/>
                    <a:p>
                      <a:pPr algn="ctr"/>
                      <a:r>
                        <a:rPr lang="en-US" sz="2000" dirty="0"/>
                        <a:t>38%</a:t>
                      </a:r>
                    </a:p>
                  </a:txBody>
                  <a:tcP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35491262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a:xfrm>
            <a:off x="85725" y="685800"/>
            <a:ext cx="10201275" cy="533400"/>
          </a:xfrm>
        </p:spPr>
        <p:txBody>
          <a:bodyPr/>
          <a:lstStyle/>
          <a:p>
            <a:r>
              <a:rPr lang="en-US" altLang="en-US" sz="2800" dirty="0"/>
              <a:t>Relating Last Week to This Week:</a:t>
            </a:r>
            <a:br>
              <a:rPr lang="en-US" altLang="en-US" sz="2800" dirty="0"/>
            </a:br>
            <a:r>
              <a:rPr lang="en-US" altLang="en-US" sz="2800" dirty="0"/>
              <a:t>Relating Validity / Reproducibility of Individual Dichotomous Measurements to Measurement Bias in Inferences in Analytic Studies </a:t>
            </a:r>
          </a:p>
        </p:txBody>
      </p:sp>
      <p:sp>
        <p:nvSpPr>
          <p:cNvPr id="442371" name="Rectangle 3"/>
          <p:cNvSpPr>
            <a:spLocks noGrp="1" noChangeArrowheads="1"/>
          </p:cNvSpPr>
          <p:nvPr>
            <p:ph type="body" idx="1"/>
          </p:nvPr>
        </p:nvSpPr>
        <p:spPr>
          <a:xfrm>
            <a:off x="152400" y="1905000"/>
            <a:ext cx="10020300" cy="4572000"/>
          </a:xfrm>
        </p:spPr>
        <p:txBody>
          <a:bodyPr/>
          <a:lstStyle/>
          <a:p>
            <a:r>
              <a:rPr lang="en-US" altLang="en-US" dirty="0"/>
              <a:t>Validity</a:t>
            </a:r>
          </a:p>
          <a:p>
            <a:pPr lvl="1"/>
            <a:r>
              <a:rPr lang="en-US" altLang="en-US" dirty="0"/>
              <a:t>How sensitivity and specificity of a measurement causes measurement bias has been covered in discussion of non-differential vs. differential misclassification</a:t>
            </a:r>
          </a:p>
          <a:p>
            <a:pPr lvl="1"/>
            <a:endParaRPr lang="en-US" altLang="en-US" dirty="0"/>
          </a:p>
          <a:p>
            <a:r>
              <a:rPr lang="en-US" altLang="en-US" dirty="0"/>
              <a:t>Reproducibility</a:t>
            </a:r>
          </a:p>
          <a:p>
            <a:pPr lvl="1"/>
            <a:r>
              <a:rPr lang="en-US" altLang="en-US" dirty="0"/>
              <a:t>Recall that a measurement with imperfect reproducibility will typically lack perfect validity when used in practice  — (unless it is repeated many many times)</a:t>
            </a:r>
          </a:p>
        </p:txBody>
      </p:sp>
    </p:spTree>
    <p:extLst>
      <p:ext uri="{BB962C8B-B14F-4D97-AF65-F5344CB8AC3E}">
        <p14:creationId xmlns:p14="http://schemas.microsoft.com/office/powerpoint/2010/main" val="26045494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title"/>
          </p:nvPr>
        </p:nvSpPr>
        <p:spPr>
          <a:xfrm>
            <a:off x="457200" y="533400"/>
            <a:ext cx="9515475" cy="533400"/>
          </a:xfrm>
        </p:spPr>
        <p:txBody>
          <a:bodyPr/>
          <a:lstStyle/>
          <a:p>
            <a:r>
              <a:rPr lang="en-US" altLang="en-US" dirty="0"/>
              <a:t>Reproducibility and Validity of a Measurement</a:t>
            </a:r>
          </a:p>
        </p:txBody>
      </p:sp>
      <p:sp>
        <p:nvSpPr>
          <p:cNvPr id="443395" name="Rectangle 3"/>
          <p:cNvSpPr>
            <a:spLocks noGrp="1" noChangeArrowheads="1"/>
          </p:cNvSpPr>
          <p:nvPr>
            <p:ph type="body" idx="1"/>
          </p:nvPr>
        </p:nvSpPr>
        <p:spPr/>
        <p:txBody>
          <a:bodyPr/>
          <a:lstStyle/>
          <a:p>
            <a:endParaRPr lang="en-US" altLang="en-US" dirty="0"/>
          </a:p>
        </p:txBody>
      </p:sp>
      <p:pic>
        <p:nvPicPr>
          <p:cNvPr id="443396" name="Picture 4" descr="Fig4"/>
          <p:cNvPicPr>
            <a:picLocks noChangeAspect="1" noChangeArrowheads="1"/>
          </p:cNvPicPr>
          <p:nvPr/>
        </p:nvPicPr>
        <p:blipFill>
          <a:blip r:embed="rId3">
            <a:extLst>
              <a:ext uri="{28A0092B-C50C-407E-A947-70E740481C1C}">
                <a14:useLocalDpi xmlns:a14="http://schemas.microsoft.com/office/drawing/2010/main" val="0"/>
              </a:ext>
            </a:extLst>
          </a:blip>
          <a:srcRect l="24318" r="44545"/>
          <a:stretch>
            <a:fillRect/>
          </a:stretch>
        </p:blipFill>
        <p:spPr bwMode="auto">
          <a:xfrm>
            <a:off x="5067300" y="1371600"/>
            <a:ext cx="5219700" cy="3814763"/>
          </a:xfrm>
          <a:prstGeom prst="rect">
            <a:avLst/>
          </a:prstGeom>
          <a:noFill/>
          <a:extLst>
            <a:ext uri="{909E8E84-426E-40DD-AFC4-6F175D3DCCD1}">
              <a14:hiddenFill xmlns:a14="http://schemas.microsoft.com/office/drawing/2010/main">
                <a:solidFill>
                  <a:srgbClr val="FFFFFF"/>
                </a:solidFill>
              </a14:hiddenFill>
            </a:ext>
          </a:extLst>
        </p:spPr>
      </p:pic>
      <p:sp>
        <p:nvSpPr>
          <p:cNvPr id="443398" name="Text Box 6"/>
          <p:cNvSpPr txBox="1">
            <a:spLocks noChangeArrowheads="1"/>
          </p:cNvSpPr>
          <p:nvPr/>
        </p:nvSpPr>
        <p:spPr bwMode="auto">
          <a:xfrm>
            <a:off x="5715000" y="5638800"/>
            <a:ext cx="373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en-US" altLang="en-US" dirty="0"/>
          </a:p>
        </p:txBody>
      </p:sp>
      <p:sp>
        <p:nvSpPr>
          <p:cNvPr id="443401" name="Text Box 9"/>
          <p:cNvSpPr txBox="1">
            <a:spLocks noChangeArrowheads="1"/>
          </p:cNvSpPr>
          <p:nvPr/>
        </p:nvSpPr>
        <p:spPr bwMode="auto">
          <a:xfrm>
            <a:off x="4838700" y="5105400"/>
            <a:ext cx="5181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latin typeface="Arial" charset="0"/>
              </a:rPr>
              <a:t>With only one shot at the measurement, most of the time you will be off the center of the target</a:t>
            </a:r>
          </a:p>
        </p:txBody>
      </p:sp>
    </p:spTree>
    <p:extLst>
      <p:ext uri="{BB962C8B-B14F-4D97-AF65-F5344CB8AC3E}">
        <p14:creationId xmlns:p14="http://schemas.microsoft.com/office/powerpoint/2010/main" val="192696920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5444" name="Object 4"/>
          <p:cNvGraphicFramePr>
            <a:graphicFrameLocks noChangeAspect="1"/>
          </p:cNvGraphicFramePr>
          <p:nvPr>
            <p:extLst>
              <p:ext uri="{D42A27DB-BD31-4B8C-83A1-F6EECF244321}">
                <p14:modId xmlns:p14="http://schemas.microsoft.com/office/powerpoint/2010/main" val="719191275"/>
              </p:ext>
            </p:extLst>
          </p:nvPr>
        </p:nvGraphicFramePr>
        <p:xfrm>
          <a:off x="381000" y="609600"/>
          <a:ext cx="10172700" cy="6743700"/>
        </p:xfrm>
        <a:graphic>
          <a:graphicData uri="http://schemas.openxmlformats.org/presentationml/2006/ole">
            <mc:AlternateContent xmlns:mc="http://schemas.openxmlformats.org/markup-compatibility/2006">
              <mc:Choice xmlns:v="urn:schemas-microsoft-com:vml" Requires="v">
                <p:oleObj name="Document" r:id="rId3" imgW="10177560" imgH="6755760" progId="Word.Document.8">
                  <p:embed/>
                </p:oleObj>
              </mc:Choice>
              <mc:Fallback>
                <p:oleObj name="Document" r:id="rId3" imgW="10177560" imgH="675576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609600"/>
                        <a:ext cx="10172700" cy="674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45445" name="Freeform 5"/>
          <p:cNvSpPr>
            <a:spLocks/>
          </p:cNvSpPr>
          <p:nvPr/>
        </p:nvSpPr>
        <p:spPr bwMode="auto">
          <a:xfrm>
            <a:off x="9144000" y="1524000"/>
            <a:ext cx="152400" cy="381000"/>
          </a:xfrm>
          <a:custGeom>
            <a:avLst/>
            <a:gdLst>
              <a:gd name="T0" fmla="*/ 0 w 96"/>
              <a:gd name="T1" fmla="*/ 240 h 240"/>
              <a:gd name="T2" fmla="*/ 96 w 96"/>
              <a:gd name="T3" fmla="*/ 144 h 240"/>
              <a:gd name="T4" fmla="*/ 0 w 96"/>
              <a:gd name="T5" fmla="*/ 0 h 240"/>
            </a:gdLst>
            <a:ahLst/>
            <a:cxnLst>
              <a:cxn ang="0">
                <a:pos x="T0" y="T1"/>
              </a:cxn>
              <a:cxn ang="0">
                <a:pos x="T2" y="T3"/>
              </a:cxn>
              <a:cxn ang="0">
                <a:pos x="T4" y="T5"/>
              </a:cxn>
            </a:cxnLst>
            <a:rect l="0" t="0" r="r" b="b"/>
            <a:pathLst>
              <a:path w="96" h="240">
                <a:moveTo>
                  <a:pt x="0" y="240"/>
                </a:moveTo>
                <a:cubicBezTo>
                  <a:pt x="48" y="212"/>
                  <a:pt x="96" y="184"/>
                  <a:pt x="96" y="144"/>
                </a:cubicBezTo>
                <a:cubicBezTo>
                  <a:pt x="96" y="104"/>
                  <a:pt x="16" y="24"/>
                  <a:pt x="0" y="0"/>
                </a:cubicBezTo>
              </a:path>
            </a:pathLst>
          </a:custGeom>
          <a:noFill/>
          <a:ln w="9525">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45446" name="Line 6"/>
          <p:cNvSpPr>
            <a:spLocks noChangeShapeType="1"/>
          </p:cNvSpPr>
          <p:nvPr/>
        </p:nvSpPr>
        <p:spPr bwMode="auto">
          <a:xfrm flipH="1">
            <a:off x="5257800" y="2819400"/>
            <a:ext cx="2209800" cy="1828800"/>
          </a:xfrm>
          <a:prstGeom prst="line">
            <a:avLst/>
          </a:prstGeom>
          <a:noFill/>
          <a:ln w="444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45447" name="Text Box 7"/>
          <p:cNvSpPr txBox="1">
            <a:spLocks noChangeArrowheads="1"/>
          </p:cNvSpPr>
          <p:nvPr/>
        </p:nvSpPr>
        <p:spPr bwMode="auto">
          <a:xfrm>
            <a:off x="6909955" y="3124706"/>
            <a:ext cx="33528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t>Imperfect reproducibility, of some given degree, leads effectively to 90% sensitivity and 90% specificity of height measurement —  non-differential with respect to outcome</a:t>
            </a:r>
          </a:p>
        </p:txBody>
      </p:sp>
      <p:sp>
        <p:nvSpPr>
          <p:cNvPr id="445448" name="Line 8"/>
          <p:cNvSpPr>
            <a:spLocks noChangeShapeType="1"/>
          </p:cNvSpPr>
          <p:nvPr/>
        </p:nvSpPr>
        <p:spPr bwMode="auto">
          <a:xfrm>
            <a:off x="4762500" y="1676400"/>
            <a:ext cx="685800" cy="0"/>
          </a:xfrm>
          <a:prstGeom prst="line">
            <a:avLst/>
          </a:prstGeom>
          <a:noFill/>
          <a:ln w="444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360560158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3" name="Rectangle 3"/>
          <p:cNvSpPr>
            <a:spLocks noGrp="1" noChangeArrowheads="1"/>
          </p:cNvSpPr>
          <p:nvPr>
            <p:ph type="body" idx="1"/>
          </p:nvPr>
        </p:nvSpPr>
        <p:spPr/>
        <p:txBody>
          <a:bodyPr/>
          <a:lstStyle/>
          <a:p>
            <a:pPr>
              <a:buFontTx/>
              <a:buNone/>
            </a:pPr>
            <a:r>
              <a:rPr lang="en-US" altLang="en-US" dirty="0"/>
              <a:t> </a:t>
            </a:r>
          </a:p>
        </p:txBody>
      </p:sp>
      <p:sp>
        <p:nvSpPr>
          <p:cNvPr id="512004" name="Line 4"/>
          <p:cNvSpPr>
            <a:spLocks noChangeShapeType="1"/>
          </p:cNvSpPr>
          <p:nvPr/>
        </p:nvSpPr>
        <p:spPr bwMode="auto">
          <a:xfrm>
            <a:off x="2400300" y="2438400"/>
            <a:ext cx="1295400"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2005" name="Text Box 5"/>
          <p:cNvSpPr txBox="1">
            <a:spLocks noChangeArrowheads="1"/>
          </p:cNvSpPr>
          <p:nvPr/>
        </p:nvSpPr>
        <p:spPr bwMode="auto">
          <a:xfrm>
            <a:off x="419100" y="1860550"/>
            <a:ext cx="2209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latin typeface="Arial" charset="0"/>
              </a:rPr>
              <a:t>Reproducibility of Measurement</a:t>
            </a:r>
          </a:p>
        </p:txBody>
      </p:sp>
      <p:sp>
        <p:nvSpPr>
          <p:cNvPr id="512006" name="Text Box 6"/>
          <p:cNvSpPr txBox="1">
            <a:spLocks noChangeArrowheads="1"/>
          </p:cNvSpPr>
          <p:nvPr/>
        </p:nvSpPr>
        <p:spPr bwMode="auto">
          <a:xfrm>
            <a:off x="3695700" y="1828800"/>
            <a:ext cx="2286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latin typeface="Arial" charset="0"/>
              </a:rPr>
              <a:t>Validity           of Measurement </a:t>
            </a:r>
            <a:r>
              <a:rPr lang="en-US" altLang="en-US" b="1" u="sng" dirty="0">
                <a:latin typeface="Arial" charset="0"/>
              </a:rPr>
              <a:t>in Practice</a:t>
            </a:r>
          </a:p>
        </p:txBody>
      </p:sp>
      <p:sp>
        <p:nvSpPr>
          <p:cNvPr id="512007" name="Text Box 7"/>
          <p:cNvSpPr txBox="1">
            <a:spLocks noChangeArrowheads="1"/>
          </p:cNvSpPr>
          <p:nvPr/>
        </p:nvSpPr>
        <p:spPr bwMode="auto">
          <a:xfrm>
            <a:off x="7277100" y="1295400"/>
            <a:ext cx="2286000" cy="319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latin typeface="Arial" charset="0"/>
              </a:rPr>
              <a:t>Validity           of                      Analytic Inferences Derived from Measurement</a:t>
            </a:r>
          </a:p>
          <a:p>
            <a:pPr>
              <a:spcBef>
                <a:spcPct val="50000"/>
              </a:spcBef>
            </a:pPr>
            <a:r>
              <a:rPr lang="en-US" altLang="en-US" dirty="0">
                <a:latin typeface="Arial" charset="0"/>
              </a:rPr>
              <a:t>“Measurement Bias”</a:t>
            </a:r>
          </a:p>
        </p:txBody>
      </p:sp>
      <p:sp>
        <p:nvSpPr>
          <p:cNvPr id="512008" name="Line 8"/>
          <p:cNvSpPr>
            <a:spLocks noChangeShapeType="1"/>
          </p:cNvSpPr>
          <p:nvPr/>
        </p:nvSpPr>
        <p:spPr bwMode="auto">
          <a:xfrm>
            <a:off x="5753100" y="2438400"/>
            <a:ext cx="1295400"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2009" name="Text Box 9"/>
          <p:cNvSpPr txBox="1">
            <a:spLocks noChangeArrowheads="1"/>
          </p:cNvSpPr>
          <p:nvPr/>
        </p:nvSpPr>
        <p:spPr bwMode="auto">
          <a:xfrm>
            <a:off x="1104900" y="4086225"/>
            <a:ext cx="22098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latin typeface="Arial" charset="0"/>
              </a:rPr>
              <a:t>Systematic Error              of Measurement</a:t>
            </a:r>
          </a:p>
        </p:txBody>
      </p:sp>
      <p:sp>
        <p:nvSpPr>
          <p:cNvPr id="512010" name="Line 10"/>
          <p:cNvSpPr>
            <a:spLocks noChangeShapeType="1"/>
          </p:cNvSpPr>
          <p:nvPr/>
        </p:nvSpPr>
        <p:spPr bwMode="auto">
          <a:xfrm flipV="1">
            <a:off x="3009900" y="3505200"/>
            <a:ext cx="1066800" cy="7620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119961645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a:xfrm>
            <a:off x="0" y="228600"/>
            <a:ext cx="10287000" cy="533400"/>
          </a:xfrm>
        </p:spPr>
        <p:txBody>
          <a:bodyPr/>
          <a:lstStyle/>
          <a:p>
            <a:r>
              <a:rPr lang="en-US" altLang="en-US" sz="2400" dirty="0"/>
              <a:t>Relating the Validity and Reproducibility of Measurements to Measurement Bias in Analytic Studies – Interval Scale Variables</a:t>
            </a:r>
          </a:p>
        </p:txBody>
      </p:sp>
      <p:sp>
        <p:nvSpPr>
          <p:cNvPr id="404483" name="Rectangle 3"/>
          <p:cNvSpPr>
            <a:spLocks noGrp="1" noChangeArrowheads="1"/>
          </p:cNvSpPr>
          <p:nvPr>
            <p:ph type="body" sz="half" idx="1"/>
          </p:nvPr>
        </p:nvSpPr>
        <p:spPr>
          <a:xfrm>
            <a:off x="342900" y="914400"/>
            <a:ext cx="9944100" cy="5562600"/>
          </a:xfrm>
        </p:spPr>
        <p:txBody>
          <a:bodyPr/>
          <a:lstStyle/>
          <a:p>
            <a:pPr>
              <a:buFontTx/>
              <a:buNone/>
            </a:pPr>
            <a:r>
              <a:rPr lang="en-US" altLang="en-US" sz="2800" b="1" dirty="0"/>
              <a:t>Validity (systematic error) of outcome variable</a:t>
            </a:r>
          </a:p>
          <a:p>
            <a:r>
              <a:rPr lang="en-US" altLang="en-US" sz="2000" dirty="0"/>
              <a:t>Value moves systematically up or down scale by given factor or absolute difference</a:t>
            </a:r>
          </a:p>
          <a:p>
            <a:r>
              <a:rPr lang="en-US" altLang="en-US" sz="2000" dirty="0"/>
              <a:t>e.g., systematic error in an interval scale </a:t>
            </a:r>
            <a:r>
              <a:rPr lang="en-US" altLang="en-US" sz="2000" u="sng" dirty="0"/>
              <a:t>outcome</a:t>
            </a:r>
            <a:r>
              <a:rPr lang="en-US" altLang="en-US" sz="2000" dirty="0"/>
              <a:t> variable</a:t>
            </a:r>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800" dirty="0"/>
          </a:p>
        </p:txBody>
      </p:sp>
      <p:sp>
        <p:nvSpPr>
          <p:cNvPr id="404521" name="Text Box 41"/>
          <p:cNvSpPr txBox="1">
            <a:spLocks noChangeArrowheads="1"/>
          </p:cNvSpPr>
          <p:nvPr/>
        </p:nvSpPr>
        <p:spPr bwMode="auto">
          <a:xfrm>
            <a:off x="2705100" y="2147094"/>
            <a:ext cx="70104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200" b="1" dirty="0">
                <a:latin typeface="Arial" charset="0"/>
              </a:rPr>
              <a:t>Mean      Ratio of Means    Difference in Means</a:t>
            </a:r>
          </a:p>
        </p:txBody>
      </p:sp>
      <p:sp>
        <p:nvSpPr>
          <p:cNvPr id="404522" name="Text Box 42"/>
          <p:cNvSpPr txBox="1">
            <a:spLocks noChangeArrowheads="1"/>
          </p:cNvSpPr>
          <p:nvPr/>
        </p:nvSpPr>
        <p:spPr bwMode="auto">
          <a:xfrm>
            <a:off x="2552700" y="3810000"/>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dirty="0"/>
          </a:p>
        </p:txBody>
      </p:sp>
      <p:graphicFrame>
        <p:nvGraphicFramePr>
          <p:cNvPr id="404523" name="Object 43"/>
          <p:cNvGraphicFramePr>
            <a:graphicFrameLocks noGrp="1" noChangeAspect="1"/>
          </p:cNvGraphicFramePr>
          <p:nvPr>
            <p:ph sz="half" idx="2"/>
          </p:nvPr>
        </p:nvGraphicFramePr>
        <p:xfrm>
          <a:off x="1333500" y="2360613"/>
          <a:ext cx="6572250" cy="4338637"/>
        </p:xfrm>
        <a:graphic>
          <a:graphicData uri="http://schemas.openxmlformats.org/presentationml/2006/ole">
            <mc:AlternateContent xmlns:mc="http://schemas.openxmlformats.org/markup-compatibility/2006">
              <mc:Choice xmlns:v="urn:schemas-microsoft-com:vml" Requires="v">
                <p:oleObj name="Document" r:id="rId3" imgW="11807381" imgH="7776606" progId="Word.Document.8">
                  <p:embed/>
                </p:oleObj>
              </mc:Choice>
              <mc:Fallback>
                <p:oleObj name="Document" r:id="rId3" imgW="11807381" imgH="7776606" progId="Word.Document.8">
                  <p:embed/>
                  <p:pic>
                    <p:nvPicPr>
                      <p:cNvPr id="0" name="Object 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0" y="2360613"/>
                        <a:ext cx="6572250" cy="4338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4525" name="Text Box 45"/>
          <p:cNvSpPr txBox="1">
            <a:spLocks noChangeArrowheads="1"/>
          </p:cNvSpPr>
          <p:nvPr/>
        </p:nvSpPr>
        <p:spPr bwMode="auto">
          <a:xfrm>
            <a:off x="8115300" y="4461808"/>
            <a:ext cx="22098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t>Bias depending upon measure of association (scale-dependent)</a:t>
            </a:r>
          </a:p>
        </p:txBody>
      </p:sp>
      <p:sp>
        <p:nvSpPr>
          <p:cNvPr id="404526" name="Line 46"/>
          <p:cNvSpPr>
            <a:spLocks noChangeShapeType="1"/>
          </p:cNvSpPr>
          <p:nvPr/>
        </p:nvSpPr>
        <p:spPr bwMode="auto">
          <a:xfrm flipH="1">
            <a:off x="4991100" y="5257800"/>
            <a:ext cx="34290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04527" name="Line 47"/>
          <p:cNvSpPr>
            <a:spLocks noChangeShapeType="1"/>
          </p:cNvSpPr>
          <p:nvPr/>
        </p:nvSpPr>
        <p:spPr bwMode="auto">
          <a:xfrm flipH="1" flipV="1">
            <a:off x="7277100" y="4572000"/>
            <a:ext cx="1143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5" name="Rectangle 3"/>
          <p:cNvSpPr>
            <a:spLocks noGrp="1" noChangeArrowheads="1"/>
          </p:cNvSpPr>
          <p:nvPr>
            <p:ph type="body" sz="half" idx="1"/>
          </p:nvPr>
        </p:nvSpPr>
        <p:spPr>
          <a:xfrm>
            <a:off x="114300" y="990600"/>
            <a:ext cx="9944100" cy="5181600"/>
          </a:xfrm>
        </p:spPr>
        <p:txBody>
          <a:bodyPr/>
          <a:lstStyle/>
          <a:p>
            <a:r>
              <a:rPr lang="en-US" altLang="en-US" sz="2400" dirty="0"/>
              <a:t>Correlating one interval scale measurement to another</a:t>
            </a:r>
          </a:p>
          <a:p>
            <a:pPr lvl="1"/>
            <a:r>
              <a:rPr lang="en-US" altLang="en-US" sz="2400" dirty="0"/>
              <a:t>e.g., weight and cholesterol</a:t>
            </a:r>
          </a:p>
          <a:p>
            <a:pPr lvl="1"/>
            <a:endParaRPr lang="en-US" altLang="en-US" sz="1000" dirty="0"/>
          </a:p>
          <a:p>
            <a:r>
              <a:rPr lang="en-US" altLang="en-US" sz="2400" dirty="0"/>
              <a:t>Correlation is attenuated directly proportional to ICC of both measurements (r = correlation coefficient)</a:t>
            </a:r>
          </a:p>
          <a:p>
            <a:pPr lvl="1"/>
            <a:endParaRPr lang="en-US" altLang="en-US" sz="2400" dirty="0"/>
          </a:p>
          <a:p>
            <a:pPr lvl="1"/>
            <a:endParaRPr lang="en-US" altLang="en-US" sz="2400" dirty="0"/>
          </a:p>
          <a:p>
            <a:pPr lvl="1"/>
            <a:r>
              <a:rPr lang="en-US" altLang="en-US" sz="2400" dirty="0"/>
              <a:t>e.g., If ICC of both weight and cholesterol is 0.80</a:t>
            </a:r>
          </a:p>
          <a:p>
            <a:pPr lvl="1"/>
            <a:endParaRPr lang="en-US" altLang="en-US" sz="2400" dirty="0"/>
          </a:p>
          <a:p>
            <a:pPr lvl="1"/>
            <a:endParaRPr lang="en-US" altLang="en-US" sz="2400" dirty="0"/>
          </a:p>
          <a:p>
            <a:pPr lvl="1"/>
            <a:endParaRPr lang="en-US" altLang="en-US" sz="2400" dirty="0"/>
          </a:p>
          <a:p>
            <a:pPr lvl="1"/>
            <a:endParaRPr lang="en-US" altLang="en-US" sz="2400" dirty="0"/>
          </a:p>
          <a:p>
            <a:pPr lvl="1"/>
            <a:r>
              <a:rPr lang="en-US" altLang="en-US" sz="2400" dirty="0"/>
              <a:t>20% attenuation ensues.  That is, the observed correlation coefficient is 80% of the true correlation coefficient (chance aside)</a:t>
            </a:r>
          </a:p>
          <a:p>
            <a:pPr lvl="1"/>
            <a:endParaRPr lang="en-US" altLang="en-US" sz="2400" dirty="0"/>
          </a:p>
          <a:p>
            <a:pPr lvl="1"/>
            <a:endParaRPr lang="en-US" altLang="en-US" sz="2400" dirty="0"/>
          </a:p>
          <a:p>
            <a:pPr lvl="1"/>
            <a:endParaRPr lang="en-US" altLang="en-US" sz="2400" dirty="0"/>
          </a:p>
          <a:p>
            <a:endParaRPr lang="en-US" altLang="en-US" sz="2800" i="1" dirty="0"/>
          </a:p>
        </p:txBody>
      </p:sp>
      <p:graphicFrame>
        <p:nvGraphicFramePr>
          <p:cNvPr id="515076" name="Object 4"/>
          <p:cNvGraphicFramePr>
            <a:graphicFrameLocks noGrp="1" noChangeAspect="1"/>
          </p:cNvGraphicFramePr>
          <p:nvPr>
            <p:ph sz="half" idx="2"/>
            <p:extLst>
              <p:ext uri="{D42A27DB-BD31-4B8C-83A1-F6EECF244321}">
                <p14:modId xmlns:p14="http://schemas.microsoft.com/office/powerpoint/2010/main" val="3160050782"/>
              </p:ext>
            </p:extLst>
          </p:nvPr>
        </p:nvGraphicFramePr>
        <p:xfrm>
          <a:off x="892175" y="2869466"/>
          <a:ext cx="5133975" cy="752475"/>
        </p:xfrm>
        <a:graphic>
          <a:graphicData uri="http://schemas.openxmlformats.org/presentationml/2006/ole">
            <mc:AlternateContent xmlns:mc="http://schemas.openxmlformats.org/markup-compatibility/2006">
              <mc:Choice xmlns:v="urn:schemas-microsoft-com:vml" Requires="v">
                <p:oleObj name="Equation" r:id="rId3" imgW="1904760" imgH="279360" progId="Equation.3">
                  <p:embed/>
                </p:oleObj>
              </mc:Choice>
              <mc:Fallback>
                <p:oleObj name="Equation" r:id="rId3" imgW="1904760" imgH="27936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2175" y="2869466"/>
                        <a:ext cx="5133975" cy="752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5079" name="Rectangle 7"/>
          <p:cNvSpPr>
            <a:spLocks noChangeArrowheads="1"/>
          </p:cNvSpPr>
          <p:nvPr/>
        </p:nvSpPr>
        <p:spPr bwMode="auto">
          <a:xfrm>
            <a:off x="0" y="228600"/>
            <a:ext cx="10287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2"/>
                </a:solidFill>
                <a:latin typeface="Arial" charset="0"/>
              </a:defRPr>
            </a:lvl1pPr>
            <a:lvl2pPr>
              <a:defRPr sz="3200" b="1">
                <a:solidFill>
                  <a:schemeClr val="tx2"/>
                </a:solidFill>
                <a:latin typeface="Arial" charset="0"/>
              </a:defRPr>
            </a:lvl2pPr>
            <a:lvl3pPr>
              <a:defRPr sz="3200" b="1">
                <a:solidFill>
                  <a:schemeClr val="tx2"/>
                </a:solidFill>
                <a:latin typeface="Arial" charset="0"/>
              </a:defRPr>
            </a:lvl3pPr>
            <a:lvl4pPr>
              <a:defRPr sz="3200" b="1">
                <a:solidFill>
                  <a:schemeClr val="tx2"/>
                </a:solidFill>
                <a:latin typeface="Arial" charset="0"/>
              </a:defRPr>
            </a:lvl4pPr>
            <a:lvl5pPr>
              <a:defRPr sz="3200" b="1">
                <a:solidFill>
                  <a:schemeClr val="tx2"/>
                </a:solidFill>
                <a:latin typeface="Arial" charset="0"/>
              </a:defRPr>
            </a:lvl5pPr>
            <a:lvl6pPr marL="457200" algn="ctr" eaLnBrk="0" fontAlgn="base" hangingPunct="0">
              <a:spcBef>
                <a:spcPct val="0"/>
              </a:spcBef>
              <a:spcAft>
                <a:spcPct val="0"/>
              </a:spcAft>
              <a:defRPr sz="3200" b="1">
                <a:solidFill>
                  <a:schemeClr val="tx2"/>
                </a:solidFill>
                <a:latin typeface="Arial" charset="0"/>
              </a:defRPr>
            </a:lvl6pPr>
            <a:lvl7pPr marL="914400" algn="ctr" eaLnBrk="0" fontAlgn="base" hangingPunct="0">
              <a:spcBef>
                <a:spcPct val="0"/>
              </a:spcBef>
              <a:spcAft>
                <a:spcPct val="0"/>
              </a:spcAft>
              <a:defRPr sz="3200" b="1">
                <a:solidFill>
                  <a:schemeClr val="tx2"/>
                </a:solidFill>
                <a:latin typeface="Arial" charset="0"/>
              </a:defRPr>
            </a:lvl7pPr>
            <a:lvl8pPr marL="1371600" algn="ctr" eaLnBrk="0" fontAlgn="base" hangingPunct="0">
              <a:spcBef>
                <a:spcPct val="0"/>
              </a:spcBef>
              <a:spcAft>
                <a:spcPct val="0"/>
              </a:spcAft>
              <a:defRPr sz="3200" b="1">
                <a:solidFill>
                  <a:schemeClr val="tx2"/>
                </a:solidFill>
                <a:latin typeface="Arial" charset="0"/>
              </a:defRPr>
            </a:lvl8pPr>
            <a:lvl9pPr marL="1828800" algn="ctr" eaLnBrk="0" fontAlgn="base" hangingPunct="0">
              <a:spcBef>
                <a:spcPct val="0"/>
              </a:spcBef>
              <a:spcAft>
                <a:spcPct val="0"/>
              </a:spcAft>
              <a:defRPr sz="3200" b="1">
                <a:solidFill>
                  <a:schemeClr val="tx2"/>
                </a:solidFill>
                <a:latin typeface="Arial" charset="0"/>
              </a:defRPr>
            </a:lvl9pPr>
          </a:lstStyle>
          <a:p>
            <a:r>
              <a:rPr lang="en-US" altLang="en-US" sz="2400" dirty="0"/>
              <a:t>Relating the Reproducibility of Measurements to Measurement Bias in Analytic Studies – Interval Scale  Variables</a:t>
            </a:r>
          </a:p>
        </p:txBody>
      </p:sp>
      <p:graphicFrame>
        <p:nvGraphicFramePr>
          <p:cNvPr id="515080" name="Object 8"/>
          <p:cNvGraphicFramePr>
            <a:graphicFrameLocks noChangeAspect="1"/>
          </p:cNvGraphicFramePr>
          <p:nvPr>
            <p:extLst>
              <p:ext uri="{D42A27DB-BD31-4B8C-83A1-F6EECF244321}">
                <p14:modId xmlns:p14="http://schemas.microsoft.com/office/powerpoint/2010/main" val="4178748593"/>
              </p:ext>
            </p:extLst>
          </p:nvPr>
        </p:nvGraphicFramePr>
        <p:xfrm>
          <a:off x="892175" y="4267200"/>
          <a:ext cx="7069137" cy="639763"/>
        </p:xfrm>
        <a:graphic>
          <a:graphicData uri="http://schemas.openxmlformats.org/presentationml/2006/ole">
            <mc:AlternateContent xmlns:mc="http://schemas.openxmlformats.org/markup-compatibility/2006">
              <mc:Choice xmlns:v="urn:schemas-microsoft-com:vml" Requires="v">
                <p:oleObj name="Equation" r:id="rId5" imgW="2946240" imgH="266400" progId="Equation.3">
                  <p:embed/>
                </p:oleObj>
              </mc:Choice>
              <mc:Fallback>
                <p:oleObj name="Equation" r:id="rId5" imgW="2946240" imgH="26640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2175" y="4267200"/>
                        <a:ext cx="7069137"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5084" name="Object 12"/>
          <p:cNvGraphicFramePr>
            <a:graphicFrameLocks noChangeAspect="1"/>
          </p:cNvGraphicFramePr>
          <p:nvPr>
            <p:extLst>
              <p:ext uri="{D42A27DB-BD31-4B8C-83A1-F6EECF244321}">
                <p14:modId xmlns:p14="http://schemas.microsoft.com/office/powerpoint/2010/main" val="4044197254"/>
              </p:ext>
            </p:extLst>
          </p:nvPr>
        </p:nvGraphicFramePr>
        <p:xfrm>
          <a:off x="876300" y="5059363"/>
          <a:ext cx="6094412" cy="579437"/>
        </p:xfrm>
        <a:graphic>
          <a:graphicData uri="http://schemas.openxmlformats.org/presentationml/2006/ole">
            <mc:AlternateContent xmlns:mc="http://schemas.openxmlformats.org/markup-compatibility/2006">
              <mc:Choice xmlns:v="urn:schemas-microsoft-com:vml" Requires="v">
                <p:oleObj name="Equation" r:id="rId7" imgW="2539800" imgH="241200" progId="Equation.3">
                  <p:embed/>
                </p:oleObj>
              </mc:Choice>
              <mc:Fallback>
                <p:oleObj name="Equation" r:id="rId7" imgW="2539800" imgH="241200" progId="Equation.3">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6300" y="5059363"/>
                        <a:ext cx="6094412"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TextBox 1"/>
          <p:cNvSpPr txBox="1"/>
          <p:nvPr/>
        </p:nvSpPr>
        <p:spPr>
          <a:xfrm>
            <a:off x="7980363" y="2438400"/>
            <a:ext cx="2192337" cy="3477875"/>
          </a:xfrm>
          <a:prstGeom prst="rect">
            <a:avLst/>
          </a:prstGeom>
          <a:noFill/>
        </p:spPr>
        <p:txBody>
          <a:bodyPr wrap="square" rtlCol="0">
            <a:spAutoFit/>
          </a:bodyPr>
          <a:lstStyle/>
          <a:p>
            <a:pPr algn="r"/>
            <a:r>
              <a:rPr lang="en-US" sz="2200" dirty="0">
                <a:solidFill>
                  <a:srgbClr val="FF0000"/>
                </a:solidFill>
                <a:latin typeface="+mn-lt"/>
              </a:rPr>
              <a:t>Note:  This is </a:t>
            </a:r>
            <a:r>
              <a:rPr lang="en-US" sz="2200" u="sng" dirty="0">
                <a:solidFill>
                  <a:srgbClr val="FF0000"/>
                </a:solidFill>
                <a:latin typeface="+mn-lt"/>
              </a:rPr>
              <a:t>not</a:t>
            </a:r>
            <a:r>
              <a:rPr lang="en-US" sz="2200" dirty="0">
                <a:solidFill>
                  <a:srgbClr val="FF0000"/>
                </a:solidFill>
                <a:latin typeface="+mn-lt"/>
              </a:rPr>
              <a:t> a regression analysis.  Rather, this depicts correlation.  For regression dilution bias, see earlier slides.</a:t>
            </a:r>
            <a:endParaRPr lang="en-US" sz="2200"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1" name="Rectangle 3"/>
          <p:cNvSpPr>
            <a:spLocks noGrp="1" noChangeArrowheads="1"/>
          </p:cNvSpPr>
          <p:nvPr>
            <p:ph type="body" idx="1"/>
          </p:nvPr>
        </p:nvSpPr>
        <p:spPr>
          <a:xfrm>
            <a:off x="114300" y="1143000"/>
            <a:ext cx="10172700" cy="5181600"/>
          </a:xfrm>
        </p:spPr>
        <p:txBody>
          <a:bodyPr/>
          <a:lstStyle/>
          <a:p>
            <a:r>
              <a:rPr lang="en-US" altLang="en-US" sz="2400" b="1" dirty="0"/>
              <a:t>Observed data</a:t>
            </a:r>
          </a:p>
          <a:p>
            <a:endParaRPr lang="en-US" altLang="en-US" sz="2800" b="1" dirty="0"/>
          </a:p>
          <a:p>
            <a:endParaRPr lang="en-US" altLang="en-US" sz="2800" b="1" dirty="0"/>
          </a:p>
          <a:p>
            <a:endParaRPr lang="en-US" altLang="en-US" sz="2000" b="1" dirty="0"/>
          </a:p>
          <a:p>
            <a:r>
              <a:rPr lang="en-US" altLang="en-US" sz="2000" b="1" dirty="0"/>
              <a:t>episensi a b c d, st(cc)  dseca(c(.m))   dspca(c(.n))   dsenc(c(.o))  dspnc(c(.p))</a:t>
            </a:r>
          </a:p>
          <a:p>
            <a:endParaRPr lang="en-US" altLang="en-US" sz="2000" b="1" dirty="0"/>
          </a:p>
          <a:p>
            <a:r>
              <a:rPr lang="en-US" altLang="en-US" sz="2000" b="1" dirty="0"/>
              <a:t>Example:</a:t>
            </a:r>
          </a:p>
          <a:p>
            <a:endParaRPr lang="en-US" altLang="en-US" sz="2800" b="1" dirty="0"/>
          </a:p>
          <a:p>
            <a:endParaRPr lang="en-US" altLang="en-US" sz="2800" b="1" dirty="0"/>
          </a:p>
          <a:p>
            <a:endParaRPr lang="en-US" altLang="en-US" sz="2800" b="1" dirty="0"/>
          </a:p>
        </p:txBody>
      </p:sp>
      <p:sp>
        <p:nvSpPr>
          <p:cNvPr id="2" name="TextBox 1"/>
          <p:cNvSpPr txBox="1"/>
          <p:nvPr/>
        </p:nvSpPr>
        <p:spPr>
          <a:xfrm>
            <a:off x="571500" y="4146590"/>
            <a:ext cx="10668000" cy="3016210"/>
          </a:xfrm>
          <a:prstGeom prst="rect">
            <a:avLst/>
          </a:prstGeom>
          <a:noFill/>
        </p:spPr>
        <p:txBody>
          <a:bodyPr wrap="square" rtlCol="0">
            <a:spAutoFit/>
          </a:bodyPr>
          <a:lstStyle/>
          <a:p>
            <a:pPr algn="l"/>
            <a:r>
              <a:rPr lang="en-US" dirty="0"/>
              <a:t>. </a:t>
            </a:r>
            <a:r>
              <a:rPr lang="en-US" sz="1400" dirty="0">
                <a:latin typeface="Courier New" panose="02070309020205020404" pitchFamily="49" charset="0"/>
                <a:cs typeface="Courier New" panose="02070309020205020404" pitchFamily="49" charset="0"/>
              </a:rPr>
              <a:t>episensi 45 94 257 945, st(cc) dseca(c(.7)) dspca(c(.8)) dsenc(c(.9)) dspnc(c(.95))</a:t>
            </a:r>
          </a:p>
          <a:p>
            <a:pPr algn="l"/>
            <a:endParaRPr lang="en-US" sz="800" dirty="0">
              <a:latin typeface="Courier New" panose="02070309020205020404" pitchFamily="49" charset="0"/>
              <a:cs typeface="Courier New" panose="02070309020205020404" pitchFamily="49" charset="0"/>
            </a:endParaRPr>
          </a:p>
          <a:p>
            <a:pPr algn="l"/>
            <a:r>
              <a:rPr lang="en-US" sz="1400" dirty="0">
                <a:latin typeface="Courier New" panose="02070309020205020404" pitchFamily="49" charset="0"/>
                <a:cs typeface="Courier New" panose="02070309020205020404" pitchFamily="49" charset="0"/>
              </a:rPr>
              <a:t>Se|Cases   : Constant(.7)</a:t>
            </a:r>
          </a:p>
          <a:p>
            <a:pPr algn="l"/>
            <a:r>
              <a:rPr lang="en-US" sz="1400" dirty="0">
                <a:latin typeface="Courier New" panose="02070309020205020404" pitchFamily="49" charset="0"/>
                <a:cs typeface="Courier New" panose="02070309020205020404" pitchFamily="49" charset="0"/>
              </a:rPr>
              <a:t>Sp|Cases   : Constant(.8)</a:t>
            </a:r>
          </a:p>
          <a:p>
            <a:pPr algn="l"/>
            <a:r>
              <a:rPr lang="en-US" sz="1400" dirty="0">
                <a:latin typeface="Courier New" panose="02070309020205020404" pitchFamily="49" charset="0"/>
                <a:cs typeface="Courier New" panose="02070309020205020404" pitchFamily="49" charset="0"/>
              </a:rPr>
              <a:t>Se|No-Cases: Constant(.9)</a:t>
            </a:r>
          </a:p>
          <a:p>
            <a:pPr algn="l"/>
            <a:r>
              <a:rPr lang="en-US" sz="1400" dirty="0">
                <a:latin typeface="Courier New" panose="02070309020205020404" pitchFamily="49" charset="0"/>
                <a:cs typeface="Courier New" panose="02070309020205020404" pitchFamily="49" charset="0"/>
              </a:rPr>
              <a:t>Sp|No-Cases: Constant(.95)</a:t>
            </a:r>
          </a:p>
          <a:p>
            <a:pPr algn="l"/>
            <a:endParaRPr lang="en-US" sz="800" dirty="0">
              <a:latin typeface="Courier New" panose="02070309020205020404" pitchFamily="49" charset="0"/>
              <a:cs typeface="Courier New" panose="02070309020205020404" pitchFamily="49" charset="0"/>
            </a:endParaRPr>
          </a:p>
          <a:p>
            <a:pPr algn="l"/>
            <a:r>
              <a:rPr lang="en-US" sz="1400" dirty="0">
                <a:latin typeface="Courier New" panose="02070309020205020404" pitchFamily="49" charset="0"/>
                <a:cs typeface="Courier New" panose="02070309020205020404" pitchFamily="49" charset="0"/>
              </a:rPr>
              <a:t>Observed Odds Ratio [95% Conf. Interval]= 1.76 [1.20, 2.58]</a:t>
            </a:r>
          </a:p>
          <a:p>
            <a:pPr algn="l"/>
            <a:endParaRPr lang="en-US" sz="800" dirty="0">
              <a:latin typeface="Courier New" panose="02070309020205020404" pitchFamily="49" charset="0"/>
              <a:cs typeface="Courier New" panose="02070309020205020404" pitchFamily="49" charset="0"/>
            </a:endParaRPr>
          </a:p>
          <a:p>
            <a:pPr algn="l"/>
            <a:r>
              <a:rPr lang="en-US" sz="1400" dirty="0">
                <a:latin typeface="Courier New" panose="02070309020205020404" pitchFamily="49" charset="0"/>
                <a:cs typeface="Courier New" panose="02070309020205020404" pitchFamily="49" charset="0"/>
              </a:rPr>
              <a:t>Deterministic sensitivity analysis for misclassification of the exposure</a:t>
            </a:r>
          </a:p>
          <a:p>
            <a:pPr algn="l"/>
            <a:r>
              <a:rPr lang="en-US" sz="1400" dirty="0">
                <a:latin typeface="Courier New" panose="02070309020205020404" pitchFamily="49" charset="0"/>
                <a:cs typeface="Courier New" panose="02070309020205020404" pitchFamily="49" charset="0"/>
              </a:rPr>
              <a:t>   External adjusted Odds Ratio = 1.38</a:t>
            </a:r>
          </a:p>
          <a:p>
            <a:pPr algn="l"/>
            <a:r>
              <a:rPr lang="en-US" sz="1400" dirty="0">
                <a:latin typeface="Courier New" panose="02070309020205020404" pitchFamily="49" charset="0"/>
                <a:cs typeface="Courier New" panose="02070309020205020404" pitchFamily="49" charset="0"/>
              </a:rPr>
              <a:t>   Percent bias =  28%</a:t>
            </a:r>
          </a:p>
          <a:p>
            <a:endParaRPr lang="en-US" dirty="0"/>
          </a:p>
        </p:txBody>
      </p:sp>
      <p:graphicFrame>
        <p:nvGraphicFramePr>
          <p:cNvPr id="329733" name="Object 5"/>
          <p:cNvGraphicFramePr>
            <a:graphicFrameLocks noChangeAspect="1"/>
          </p:cNvGraphicFramePr>
          <p:nvPr>
            <p:extLst>
              <p:ext uri="{D42A27DB-BD31-4B8C-83A1-F6EECF244321}">
                <p14:modId xmlns:p14="http://schemas.microsoft.com/office/powerpoint/2010/main" val="3670902394"/>
              </p:ext>
            </p:extLst>
          </p:nvPr>
        </p:nvGraphicFramePr>
        <p:xfrm>
          <a:off x="1049337" y="990600"/>
          <a:ext cx="8894763" cy="2624137"/>
        </p:xfrm>
        <a:graphic>
          <a:graphicData uri="http://schemas.openxmlformats.org/presentationml/2006/ole">
            <mc:AlternateContent xmlns:mc="http://schemas.openxmlformats.org/markup-compatibility/2006">
              <mc:Choice xmlns:v="urn:schemas-microsoft-com:vml" Requires="v">
                <p:oleObj name="Document" r:id="rId3" imgW="9270242" imgH="2727744" progId="Word.Document.8">
                  <p:embed/>
                </p:oleObj>
              </mc:Choice>
              <mc:Fallback>
                <p:oleObj name="Document" r:id="rId3" imgW="9270242" imgH="2727744" progId="Word.Document.8">
                  <p:embed/>
                  <p:pic>
                    <p:nvPicPr>
                      <p:cNvPr id="0" name=""/>
                      <p:cNvPicPr>
                        <a:picLocks noChangeAspect="1" noChangeArrowheads="1"/>
                      </p:cNvPicPr>
                      <p:nvPr/>
                    </p:nvPicPr>
                    <p:blipFill>
                      <a:blip r:embed="rId4"/>
                      <a:srcRect/>
                      <a:stretch>
                        <a:fillRect/>
                      </a:stretch>
                    </p:blipFill>
                    <p:spPr bwMode="auto">
                      <a:xfrm>
                        <a:off x="1049337" y="990600"/>
                        <a:ext cx="8894763" cy="2624137"/>
                      </a:xfrm>
                      <a:prstGeom prst="rect">
                        <a:avLst/>
                      </a:prstGeom>
                      <a:noFill/>
                      <a:ln>
                        <a:noFill/>
                      </a:ln>
                      <a:effectLst/>
                    </p:spPr>
                  </p:pic>
                </p:oleObj>
              </mc:Fallback>
            </mc:AlternateContent>
          </a:graphicData>
        </a:graphic>
      </p:graphicFrame>
      <p:sp>
        <p:nvSpPr>
          <p:cNvPr id="11" name="Rectangle 7"/>
          <p:cNvSpPr>
            <a:spLocks noChangeArrowheads="1"/>
          </p:cNvSpPr>
          <p:nvPr/>
        </p:nvSpPr>
        <p:spPr bwMode="auto">
          <a:xfrm>
            <a:off x="0" y="228600"/>
            <a:ext cx="10287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2"/>
                </a:solidFill>
                <a:latin typeface="Arial" charset="0"/>
              </a:defRPr>
            </a:lvl1pPr>
            <a:lvl2pPr>
              <a:defRPr sz="3200" b="1">
                <a:solidFill>
                  <a:schemeClr val="tx2"/>
                </a:solidFill>
                <a:latin typeface="Arial" charset="0"/>
              </a:defRPr>
            </a:lvl2pPr>
            <a:lvl3pPr>
              <a:defRPr sz="3200" b="1">
                <a:solidFill>
                  <a:schemeClr val="tx2"/>
                </a:solidFill>
                <a:latin typeface="Arial" charset="0"/>
              </a:defRPr>
            </a:lvl3pPr>
            <a:lvl4pPr>
              <a:defRPr sz="3200" b="1">
                <a:solidFill>
                  <a:schemeClr val="tx2"/>
                </a:solidFill>
                <a:latin typeface="Arial" charset="0"/>
              </a:defRPr>
            </a:lvl4pPr>
            <a:lvl5pPr>
              <a:defRPr sz="3200" b="1">
                <a:solidFill>
                  <a:schemeClr val="tx2"/>
                </a:solidFill>
                <a:latin typeface="Arial" charset="0"/>
              </a:defRPr>
            </a:lvl5pPr>
            <a:lvl6pPr marL="457200" algn="ctr" eaLnBrk="0" fontAlgn="base" hangingPunct="0">
              <a:spcBef>
                <a:spcPct val="0"/>
              </a:spcBef>
              <a:spcAft>
                <a:spcPct val="0"/>
              </a:spcAft>
              <a:defRPr sz="3200" b="1">
                <a:solidFill>
                  <a:schemeClr val="tx2"/>
                </a:solidFill>
                <a:latin typeface="Arial" charset="0"/>
              </a:defRPr>
            </a:lvl6pPr>
            <a:lvl7pPr marL="914400" algn="ctr" eaLnBrk="0" fontAlgn="base" hangingPunct="0">
              <a:spcBef>
                <a:spcPct val="0"/>
              </a:spcBef>
              <a:spcAft>
                <a:spcPct val="0"/>
              </a:spcAft>
              <a:defRPr sz="3200" b="1">
                <a:solidFill>
                  <a:schemeClr val="tx2"/>
                </a:solidFill>
                <a:latin typeface="Arial" charset="0"/>
              </a:defRPr>
            </a:lvl7pPr>
            <a:lvl8pPr marL="1371600" algn="ctr" eaLnBrk="0" fontAlgn="base" hangingPunct="0">
              <a:spcBef>
                <a:spcPct val="0"/>
              </a:spcBef>
              <a:spcAft>
                <a:spcPct val="0"/>
              </a:spcAft>
              <a:defRPr sz="3200" b="1">
                <a:solidFill>
                  <a:schemeClr val="tx2"/>
                </a:solidFill>
                <a:latin typeface="Arial" charset="0"/>
              </a:defRPr>
            </a:lvl8pPr>
            <a:lvl9pPr marL="1828800" algn="ctr" eaLnBrk="0" fontAlgn="base" hangingPunct="0">
              <a:spcBef>
                <a:spcPct val="0"/>
              </a:spcBef>
              <a:spcAft>
                <a:spcPct val="0"/>
              </a:spcAft>
              <a:defRPr sz="3200" b="1">
                <a:solidFill>
                  <a:schemeClr val="tx2"/>
                </a:solidFill>
                <a:latin typeface="Arial" charset="0"/>
              </a:defRPr>
            </a:lvl9pPr>
          </a:lstStyle>
          <a:p>
            <a:r>
              <a:rPr lang="en-US" altLang="en-US" sz="2400" dirty="0"/>
              <a:t>Quantitative Bias Analysis in Stata in Analytic Study: </a:t>
            </a:r>
          </a:p>
          <a:p>
            <a:r>
              <a:rPr lang="en-US" altLang="en-US" sz="2400" dirty="0"/>
              <a:t>episens Command to Correct for Exposure Misclassification</a:t>
            </a:r>
          </a:p>
        </p:txBody>
      </p:sp>
      <p:grpSp>
        <p:nvGrpSpPr>
          <p:cNvPr id="3" name="Group 2"/>
          <p:cNvGrpSpPr/>
          <p:nvPr/>
        </p:nvGrpSpPr>
        <p:grpSpPr>
          <a:xfrm>
            <a:off x="2476500" y="3378117"/>
            <a:ext cx="7010400" cy="3238866"/>
            <a:chOff x="2324100" y="3314700"/>
            <a:chExt cx="7010400" cy="3238866"/>
          </a:xfrm>
        </p:grpSpPr>
        <p:sp>
          <p:nvSpPr>
            <p:cNvPr id="329737" name="Text Box 9"/>
            <p:cNvSpPr txBox="1">
              <a:spLocks noChangeArrowheads="1"/>
            </p:cNvSpPr>
            <p:nvPr/>
          </p:nvSpPr>
          <p:spPr bwMode="auto">
            <a:xfrm>
              <a:off x="2324100" y="3657600"/>
              <a:ext cx="1981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dirty="0"/>
                <a:t>sensitivity in cases</a:t>
              </a:r>
            </a:p>
          </p:txBody>
        </p:sp>
        <p:sp>
          <p:nvSpPr>
            <p:cNvPr id="329738" name="Line 10"/>
            <p:cNvSpPr>
              <a:spLocks noChangeShapeType="1"/>
            </p:cNvSpPr>
            <p:nvPr/>
          </p:nvSpPr>
          <p:spPr bwMode="auto">
            <a:xfrm flipV="1">
              <a:off x="4000500" y="3314700"/>
              <a:ext cx="4572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 name="Line 10"/>
            <p:cNvSpPr>
              <a:spLocks noChangeShapeType="1"/>
            </p:cNvSpPr>
            <p:nvPr/>
          </p:nvSpPr>
          <p:spPr bwMode="auto">
            <a:xfrm flipV="1">
              <a:off x="5600700" y="3314700"/>
              <a:ext cx="4572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 name="Line 10"/>
            <p:cNvSpPr>
              <a:spLocks noChangeShapeType="1"/>
            </p:cNvSpPr>
            <p:nvPr/>
          </p:nvSpPr>
          <p:spPr bwMode="auto">
            <a:xfrm flipV="1">
              <a:off x="7277100" y="3314700"/>
              <a:ext cx="4572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4" name="Line 10"/>
            <p:cNvSpPr>
              <a:spLocks noChangeShapeType="1"/>
            </p:cNvSpPr>
            <p:nvPr/>
          </p:nvSpPr>
          <p:spPr bwMode="auto">
            <a:xfrm flipV="1">
              <a:off x="8877300" y="3321046"/>
              <a:ext cx="457200" cy="37465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 name="Text Box 9"/>
            <p:cNvSpPr txBox="1">
              <a:spLocks noChangeArrowheads="1"/>
            </p:cNvSpPr>
            <p:nvPr/>
          </p:nvSpPr>
          <p:spPr bwMode="auto">
            <a:xfrm>
              <a:off x="4152900" y="3657600"/>
              <a:ext cx="1981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dirty="0"/>
                <a:t>specificity in cases</a:t>
              </a:r>
            </a:p>
          </p:txBody>
        </p:sp>
        <p:sp>
          <p:nvSpPr>
            <p:cNvPr id="16" name="Text Box 9"/>
            <p:cNvSpPr txBox="1">
              <a:spLocks noChangeArrowheads="1"/>
            </p:cNvSpPr>
            <p:nvPr/>
          </p:nvSpPr>
          <p:spPr bwMode="auto">
            <a:xfrm>
              <a:off x="7651277" y="3638932"/>
              <a:ext cx="15018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600" dirty="0"/>
                <a:t>specificity in non-cases</a:t>
              </a:r>
            </a:p>
          </p:txBody>
        </p:sp>
        <p:sp>
          <p:nvSpPr>
            <p:cNvPr id="17" name="Text Box 9"/>
            <p:cNvSpPr txBox="1">
              <a:spLocks noChangeArrowheads="1"/>
            </p:cNvSpPr>
            <p:nvPr/>
          </p:nvSpPr>
          <p:spPr bwMode="auto">
            <a:xfrm>
              <a:off x="6057900" y="3657600"/>
              <a:ext cx="152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600" dirty="0"/>
                <a:t>sensitivity in non-cases</a:t>
              </a:r>
            </a:p>
          </p:txBody>
        </p:sp>
        <p:sp>
          <p:nvSpPr>
            <p:cNvPr id="21" name="Line 10"/>
            <p:cNvSpPr>
              <a:spLocks noChangeShapeType="1"/>
            </p:cNvSpPr>
            <p:nvPr/>
          </p:nvSpPr>
          <p:spPr bwMode="auto">
            <a:xfrm flipH="1" flipV="1">
              <a:off x="4457698" y="6362823"/>
              <a:ext cx="457201" cy="1907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20" name="Text Box 9"/>
          <p:cNvSpPr txBox="1">
            <a:spLocks noChangeArrowheads="1"/>
          </p:cNvSpPr>
          <p:nvPr/>
        </p:nvSpPr>
        <p:spPr bwMode="auto">
          <a:xfrm>
            <a:off x="5067300" y="6172200"/>
            <a:ext cx="5105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600" dirty="0">
                <a:latin typeface="+mn-lt"/>
              </a:rPr>
              <a:t>Back-calculation to expected true value, sampling error, selection  bias, and confounding notwithstanding</a:t>
            </a:r>
          </a:p>
        </p:txBody>
      </p:sp>
    </p:spTree>
    <p:extLst>
      <p:ext uri="{BB962C8B-B14F-4D97-AF65-F5344CB8AC3E}">
        <p14:creationId xmlns:p14="http://schemas.microsoft.com/office/powerpoint/2010/main" val="11647732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9733" name="Object 5"/>
          <p:cNvGraphicFramePr>
            <a:graphicFrameLocks noChangeAspect="1"/>
          </p:cNvGraphicFramePr>
          <p:nvPr>
            <p:extLst>
              <p:ext uri="{D42A27DB-BD31-4B8C-83A1-F6EECF244321}">
                <p14:modId xmlns:p14="http://schemas.microsoft.com/office/powerpoint/2010/main" val="239814263"/>
              </p:ext>
            </p:extLst>
          </p:nvPr>
        </p:nvGraphicFramePr>
        <p:xfrm>
          <a:off x="1049337" y="762000"/>
          <a:ext cx="8894763" cy="2624137"/>
        </p:xfrm>
        <a:graphic>
          <a:graphicData uri="http://schemas.openxmlformats.org/presentationml/2006/ole">
            <mc:AlternateContent xmlns:mc="http://schemas.openxmlformats.org/markup-compatibility/2006">
              <mc:Choice xmlns:v="urn:schemas-microsoft-com:vml" Requires="v">
                <p:oleObj name="Document" r:id="rId3" imgW="9270242" imgH="2727744" progId="Word.Document.8">
                  <p:embed/>
                </p:oleObj>
              </mc:Choice>
              <mc:Fallback>
                <p:oleObj name="Document" r:id="rId3" imgW="9270242" imgH="2727744" progId="Word.Document.8">
                  <p:embed/>
                  <p:pic>
                    <p:nvPicPr>
                      <p:cNvPr id="0" name=""/>
                      <p:cNvPicPr>
                        <a:picLocks noChangeAspect="1" noChangeArrowheads="1"/>
                      </p:cNvPicPr>
                      <p:nvPr/>
                    </p:nvPicPr>
                    <p:blipFill>
                      <a:blip r:embed="rId4"/>
                      <a:srcRect/>
                      <a:stretch>
                        <a:fillRect/>
                      </a:stretch>
                    </p:blipFill>
                    <p:spPr bwMode="auto">
                      <a:xfrm>
                        <a:off x="1049337" y="762000"/>
                        <a:ext cx="8894763" cy="2624137"/>
                      </a:xfrm>
                      <a:prstGeom prst="rect">
                        <a:avLst/>
                      </a:prstGeom>
                      <a:noFill/>
                      <a:ln>
                        <a:noFill/>
                      </a:ln>
                      <a:effectLst/>
                    </p:spPr>
                  </p:pic>
                </p:oleObj>
              </mc:Fallback>
            </mc:AlternateContent>
          </a:graphicData>
        </a:graphic>
      </p:graphicFrame>
      <p:sp>
        <p:nvSpPr>
          <p:cNvPr id="329731" name="Rectangle 3"/>
          <p:cNvSpPr>
            <a:spLocks noGrp="1" noChangeArrowheads="1"/>
          </p:cNvSpPr>
          <p:nvPr>
            <p:ph type="body" idx="1"/>
          </p:nvPr>
        </p:nvSpPr>
        <p:spPr>
          <a:xfrm>
            <a:off x="153245" y="914400"/>
            <a:ext cx="10172700" cy="5321587"/>
          </a:xfrm>
        </p:spPr>
        <p:txBody>
          <a:bodyPr/>
          <a:lstStyle/>
          <a:p>
            <a:r>
              <a:rPr lang="en-US" altLang="en-US" sz="2000" b="1" dirty="0"/>
              <a:t>Observed data</a:t>
            </a:r>
          </a:p>
          <a:p>
            <a:endParaRPr lang="en-US" altLang="en-US" sz="2800" b="1" dirty="0"/>
          </a:p>
          <a:p>
            <a:endParaRPr lang="en-US" altLang="en-US" sz="2800" b="1" dirty="0"/>
          </a:p>
          <a:p>
            <a:endParaRPr lang="en-US" altLang="en-US" sz="800" b="1" dirty="0"/>
          </a:p>
          <a:p>
            <a:r>
              <a:rPr lang="en-US" altLang="en-US" sz="2000" b="1" dirty="0"/>
              <a:t>Prior slide: 1 value given for sensitivity &amp; specificity of exposure measurement</a:t>
            </a:r>
          </a:p>
          <a:p>
            <a:pPr marL="633413" lvl="1" indent="-239713"/>
            <a:r>
              <a:rPr lang="en-US" altLang="en-US" sz="1800" b="1" dirty="0"/>
              <a:t>This is known as “deterministic” sensitivity analysis</a:t>
            </a:r>
          </a:p>
          <a:p>
            <a:pPr lvl="1"/>
            <a:endParaRPr lang="en-US" altLang="en-US" sz="1000" b="1" dirty="0"/>
          </a:p>
          <a:p>
            <a:r>
              <a:rPr lang="en-US" altLang="en-US" sz="2000" b="1" dirty="0"/>
              <a:t>Yet, what if uncertain about sensitivity &amp; specificity of exposure measurement</a:t>
            </a:r>
          </a:p>
          <a:p>
            <a:pPr marL="633413" lvl="1" indent="-239713"/>
            <a:r>
              <a:rPr lang="en-US" altLang="en-US" sz="1600" b="1" dirty="0"/>
              <a:t>We prefer to evaluate a range of values; this is called a “probabilistic” sensitivity analysis</a:t>
            </a:r>
          </a:p>
          <a:p>
            <a:endParaRPr lang="en-US" altLang="en-US" sz="1000" b="1" dirty="0"/>
          </a:p>
          <a:p>
            <a:r>
              <a:rPr lang="en-US" altLang="en-US" sz="2000" b="1" dirty="0"/>
              <a:t>episensi  a b c d, st(cc)  dseca(distribution(&lt;range&gt;))   dspca(distribution(&lt;range&gt;))   dsenc(distribution(&lt;range&gt;))  dspnc(distribution(&lt;range&gt;))</a:t>
            </a:r>
          </a:p>
          <a:p>
            <a:endParaRPr lang="en-US" altLang="en-US" sz="1000" b="1" dirty="0"/>
          </a:p>
          <a:p>
            <a:endParaRPr lang="en-US" altLang="en-US" sz="400" b="1" dirty="0"/>
          </a:p>
          <a:p>
            <a:r>
              <a:rPr lang="en-US" altLang="en-US" sz="2000" b="1" dirty="0"/>
              <a:t>In a probabilistic sensitivity analysis, the user:</a:t>
            </a:r>
          </a:p>
          <a:p>
            <a:pPr marL="633413" lvl="1" indent="-239713"/>
            <a:r>
              <a:rPr lang="en-US" altLang="en-US" sz="1600" b="1" dirty="0"/>
              <a:t>Defines shape of the distribution of sensitivity/specificity values he/she wishes to evaluate </a:t>
            </a:r>
          </a:p>
          <a:p>
            <a:pPr lvl="2"/>
            <a:r>
              <a:rPr lang="en-US" altLang="en-US" sz="1200" b="1" dirty="0"/>
              <a:t>“distribution”:  Stata has several options including uniform; trapezoidal; triangular; various permutations of normal</a:t>
            </a:r>
          </a:p>
          <a:p>
            <a:pPr lvl="2"/>
            <a:endParaRPr lang="en-US" altLang="en-US" sz="400" b="1" dirty="0"/>
          </a:p>
          <a:p>
            <a:pPr marL="633413" lvl="1" indent="-239713"/>
            <a:r>
              <a:rPr lang="en-US" altLang="en-US" sz="1600" b="1" dirty="0"/>
              <a:t>Defines absolute “range” of values of sensitivity/specificity and other aspects of the distribution</a:t>
            </a:r>
          </a:p>
          <a:p>
            <a:endParaRPr lang="en-US" altLang="en-US" sz="2800" b="1" dirty="0"/>
          </a:p>
          <a:p>
            <a:endParaRPr lang="en-US" altLang="en-US" sz="2800" b="1" dirty="0"/>
          </a:p>
          <a:p>
            <a:endParaRPr lang="en-US" altLang="en-US" sz="2800" b="1" dirty="0"/>
          </a:p>
        </p:txBody>
      </p:sp>
      <p:sp>
        <p:nvSpPr>
          <p:cNvPr id="11" name="Rectangle 7"/>
          <p:cNvSpPr>
            <a:spLocks noChangeArrowheads="1"/>
          </p:cNvSpPr>
          <p:nvPr/>
        </p:nvSpPr>
        <p:spPr bwMode="auto">
          <a:xfrm>
            <a:off x="0" y="152400"/>
            <a:ext cx="10287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2"/>
                </a:solidFill>
                <a:latin typeface="Arial" charset="0"/>
              </a:defRPr>
            </a:lvl1pPr>
            <a:lvl2pPr>
              <a:defRPr sz="3200" b="1">
                <a:solidFill>
                  <a:schemeClr val="tx2"/>
                </a:solidFill>
                <a:latin typeface="Arial" charset="0"/>
              </a:defRPr>
            </a:lvl2pPr>
            <a:lvl3pPr>
              <a:defRPr sz="3200" b="1">
                <a:solidFill>
                  <a:schemeClr val="tx2"/>
                </a:solidFill>
                <a:latin typeface="Arial" charset="0"/>
              </a:defRPr>
            </a:lvl3pPr>
            <a:lvl4pPr>
              <a:defRPr sz="3200" b="1">
                <a:solidFill>
                  <a:schemeClr val="tx2"/>
                </a:solidFill>
                <a:latin typeface="Arial" charset="0"/>
              </a:defRPr>
            </a:lvl4pPr>
            <a:lvl5pPr>
              <a:defRPr sz="3200" b="1">
                <a:solidFill>
                  <a:schemeClr val="tx2"/>
                </a:solidFill>
                <a:latin typeface="Arial" charset="0"/>
              </a:defRPr>
            </a:lvl5pPr>
            <a:lvl6pPr marL="457200" algn="ctr" eaLnBrk="0" fontAlgn="base" hangingPunct="0">
              <a:spcBef>
                <a:spcPct val="0"/>
              </a:spcBef>
              <a:spcAft>
                <a:spcPct val="0"/>
              </a:spcAft>
              <a:defRPr sz="3200" b="1">
                <a:solidFill>
                  <a:schemeClr val="tx2"/>
                </a:solidFill>
                <a:latin typeface="Arial" charset="0"/>
              </a:defRPr>
            </a:lvl6pPr>
            <a:lvl7pPr marL="914400" algn="ctr" eaLnBrk="0" fontAlgn="base" hangingPunct="0">
              <a:spcBef>
                <a:spcPct val="0"/>
              </a:spcBef>
              <a:spcAft>
                <a:spcPct val="0"/>
              </a:spcAft>
              <a:defRPr sz="3200" b="1">
                <a:solidFill>
                  <a:schemeClr val="tx2"/>
                </a:solidFill>
                <a:latin typeface="Arial" charset="0"/>
              </a:defRPr>
            </a:lvl7pPr>
            <a:lvl8pPr marL="1371600" algn="ctr" eaLnBrk="0" fontAlgn="base" hangingPunct="0">
              <a:spcBef>
                <a:spcPct val="0"/>
              </a:spcBef>
              <a:spcAft>
                <a:spcPct val="0"/>
              </a:spcAft>
              <a:defRPr sz="3200" b="1">
                <a:solidFill>
                  <a:schemeClr val="tx2"/>
                </a:solidFill>
                <a:latin typeface="Arial" charset="0"/>
              </a:defRPr>
            </a:lvl8pPr>
            <a:lvl9pPr marL="1828800" algn="ctr" eaLnBrk="0" fontAlgn="base" hangingPunct="0">
              <a:spcBef>
                <a:spcPct val="0"/>
              </a:spcBef>
              <a:spcAft>
                <a:spcPct val="0"/>
              </a:spcAft>
              <a:defRPr sz="3200" b="1">
                <a:solidFill>
                  <a:schemeClr val="tx2"/>
                </a:solidFill>
                <a:latin typeface="Arial" charset="0"/>
              </a:defRPr>
            </a:lvl9pPr>
          </a:lstStyle>
          <a:p>
            <a:r>
              <a:rPr lang="en-US" altLang="en-US" sz="2400" dirty="0"/>
              <a:t>episens Command to Correct for Exposure Misclassification: </a:t>
            </a:r>
          </a:p>
          <a:p>
            <a:r>
              <a:rPr lang="en-US" altLang="en-US" sz="2400" dirty="0"/>
              <a:t>Probabilistic vs Deterministic Sensitivity Analysis</a:t>
            </a:r>
          </a:p>
        </p:txBody>
      </p:sp>
      <p:sp>
        <p:nvSpPr>
          <p:cNvPr id="329737" name="Text Box 9"/>
          <p:cNvSpPr txBox="1">
            <a:spLocks noChangeArrowheads="1"/>
          </p:cNvSpPr>
          <p:nvPr/>
        </p:nvSpPr>
        <p:spPr bwMode="auto">
          <a:xfrm>
            <a:off x="7658100" y="4038600"/>
            <a:ext cx="1981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dirty="0"/>
              <a:t>sensitivity in cases</a:t>
            </a:r>
          </a:p>
        </p:txBody>
      </p:sp>
      <p:sp>
        <p:nvSpPr>
          <p:cNvPr id="329738" name="Line 10"/>
          <p:cNvSpPr>
            <a:spLocks noChangeShapeType="1"/>
          </p:cNvSpPr>
          <p:nvPr/>
        </p:nvSpPr>
        <p:spPr bwMode="auto">
          <a:xfrm flipH="1">
            <a:off x="7038243" y="4226169"/>
            <a:ext cx="772257"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 name="Line 10"/>
          <p:cNvSpPr>
            <a:spLocks noChangeShapeType="1"/>
          </p:cNvSpPr>
          <p:nvPr/>
        </p:nvSpPr>
        <p:spPr bwMode="auto">
          <a:xfrm flipH="1" flipV="1">
            <a:off x="4076700" y="4800600"/>
            <a:ext cx="2209800" cy="1905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 name="Line 10"/>
          <p:cNvSpPr>
            <a:spLocks noChangeShapeType="1"/>
          </p:cNvSpPr>
          <p:nvPr/>
        </p:nvSpPr>
        <p:spPr bwMode="auto">
          <a:xfrm flipH="1" flipV="1">
            <a:off x="7810500" y="4616153"/>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4" name="Line 10"/>
          <p:cNvSpPr>
            <a:spLocks noChangeShapeType="1"/>
          </p:cNvSpPr>
          <p:nvPr/>
        </p:nvSpPr>
        <p:spPr bwMode="auto">
          <a:xfrm flipH="1" flipV="1">
            <a:off x="4076700" y="5159717"/>
            <a:ext cx="3048000" cy="18732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 name="Text Box 9"/>
          <p:cNvSpPr txBox="1">
            <a:spLocks noChangeArrowheads="1"/>
          </p:cNvSpPr>
          <p:nvPr/>
        </p:nvSpPr>
        <p:spPr bwMode="auto">
          <a:xfrm>
            <a:off x="6196818" y="4875333"/>
            <a:ext cx="1981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dirty="0"/>
              <a:t>specificity in cases</a:t>
            </a:r>
          </a:p>
        </p:txBody>
      </p:sp>
      <p:sp>
        <p:nvSpPr>
          <p:cNvPr id="16" name="Text Box 9"/>
          <p:cNvSpPr txBox="1">
            <a:spLocks noChangeArrowheads="1"/>
          </p:cNvSpPr>
          <p:nvPr/>
        </p:nvSpPr>
        <p:spPr bwMode="auto">
          <a:xfrm>
            <a:off x="6972300" y="5257800"/>
            <a:ext cx="236923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600" dirty="0"/>
              <a:t>specificity in non-cases</a:t>
            </a:r>
          </a:p>
        </p:txBody>
      </p:sp>
      <p:sp>
        <p:nvSpPr>
          <p:cNvPr id="17" name="Text Box 9"/>
          <p:cNvSpPr txBox="1">
            <a:spLocks noChangeArrowheads="1"/>
          </p:cNvSpPr>
          <p:nvPr/>
        </p:nvSpPr>
        <p:spPr bwMode="auto">
          <a:xfrm>
            <a:off x="8343900" y="4402911"/>
            <a:ext cx="152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600" dirty="0"/>
              <a:t>sensitivity in non-cases</a:t>
            </a:r>
          </a:p>
        </p:txBody>
      </p:sp>
    </p:spTree>
    <p:extLst>
      <p:ext uri="{BB962C8B-B14F-4D97-AF65-F5344CB8AC3E}">
        <p14:creationId xmlns:p14="http://schemas.microsoft.com/office/powerpoint/2010/main" val="3467603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0" y="304800"/>
            <a:ext cx="10287000" cy="533400"/>
          </a:xfrm>
        </p:spPr>
        <p:txBody>
          <a:bodyPr/>
          <a:lstStyle/>
          <a:p>
            <a:r>
              <a:rPr lang="en-US" altLang="en-US" sz="2800" dirty="0"/>
              <a:t>Terms Used to Characterize Classification of</a:t>
            </a:r>
            <a:br>
              <a:rPr lang="en-US" altLang="en-US" sz="2800" dirty="0"/>
            </a:br>
            <a:r>
              <a:rPr lang="en-US" altLang="en-US" sz="2800" dirty="0"/>
              <a:t>     Dichotomous Variables</a:t>
            </a:r>
            <a:r>
              <a:rPr lang="en-US" altLang="en-US" sz="2800" b="0" dirty="0"/>
              <a:t> </a:t>
            </a:r>
            <a:r>
              <a:rPr lang="en-US" altLang="en-US" sz="2800" dirty="0"/>
              <a:t>(Terms for Validity)	</a:t>
            </a:r>
          </a:p>
        </p:txBody>
      </p:sp>
      <p:sp>
        <p:nvSpPr>
          <p:cNvPr id="287747" name="Rectangle 3"/>
          <p:cNvSpPr>
            <a:spLocks noGrp="1" noChangeArrowheads="1"/>
          </p:cNvSpPr>
          <p:nvPr>
            <p:ph type="body" sz="half" idx="1"/>
          </p:nvPr>
        </p:nvSpPr>
        <p:spPr>
          <a:xfrm>
            <a:off x="314325" y="3048000"/>
            <a:ext cx="9782175" cy="3581400"/>
          </a:xfrm>
        </p:spPr>
        <p:txBody>
          <a:bodyPr/>
          <a:lstStyle/>
          <a:p>
            <a:pPr>
              <a:lnSpc>
                <a:spcPct val="120000"/>
              </a:lnSpc>
            </a:pPr>
            <a:r>
              <a:rPr lang="en-US" altLang="en-US" sz="2400" b="1" dirty="0"/>
              <a:t>Sensitivity</a:t>
            </a:r>
          </a:p>
          <a:p>
            <a:pPr lvl="1">
              <a:lnSpc>
                <a:spcPct val="120000"/>
              </a:lnSpc>
              <a:spcBef>
                <a:spcPts val="0"/>
              </a:spcBef>
            </a:pPr>
            <a:r>
              <a:rPr lang="en-US" altLang="en-US" sz="2400" dirty="0"/>
              <a:t>the ability of a measurement to identify correctly those who </a:t>
            </a:r>
            <a:r>
              <a:rPr lang="en-US" altLang="en-US" sz="2400" u="sng" dirty="0"/>
              <a:t>HAVE</a:t>
            </a:r>
            <a:r>
              <a:rPr lang="en-US" altLang="en-US" sz="2400" dirty="0"/>
              <a:t>  the characteristic (disease or exposure) of interest. </a:t>
            </a:r>
          </a:p>
          <a:p>
            <a:pPr lvl="1">
              <a:lnSpc>
                <a:spcPct val="120000"/>
              </a:lnSpc>
            </a:pPr>
            <a:endParaRPr lang="en-US" altLang="en-US" sz="600" dirty="0"/>
          </a:p>
          <a:p>
            <a:pPr>
              <a:lnSpc>
                <a:spcPct val="120000"/>
              </a:lnSpc>
            </a:pPr>
            <a:r>
              <a:rPr lang="en-US" altLang="en-US" sz="2400" b="1" dirty="0"/>
              <a:t>Specificity</a:t>
            </a:r>
          </a:p>
          <a:p>
            <a:pPr lvl="1">
              <a:lnSpc>
                <a:spcPct val="120000"/>
              </a:lnSpc>
              <a:spcBef>
                <a:spcPts val="0"/>
              </a:spcBef>
            </a:pPr>
            <a:r>
              <a:rPr lang="en-US" altLang="en-US" sz="2400" dirty="0"/>
              <a:t>the ability of a measurement to identify correctly those who do </a:t>
            </a:r>
            <a:r>
              <a:rPr lang="en-US" altLang="en-US" sz="2400" u="sng" dirty="0"/>
              <a:t>NOT</a:t>
            </a:r>
            <a:r>
              <a:rPr lang="en-US" altLang="en-US" sz="2400" dirty="0"/>
              <a:t> have the characteristic of interest</a:t>
            </a:r>
          </a:p>
          <a:p>
            <a:pPr lvl="1">
              <a:lnSpc>
                <a:spcPct val="120000"/>
              </a:lnSpc>
              <a:spcBef>
                <a:spcPts val="0"/>
              </a:spcBef>
            </a:pPr>
            <a:endParaRPr lang="en-US" altLang="en-US" sz="800" dirty="0"/>
          </a:p>
          <a:p>
            <a:pPr>
              <a:lnSpc>
                <a:spcPct val="120000"/>
              </a:lnSpc>
            </a:pPr>
            <a:r>
              <a:rPr lang="en-US" altLang="en-US" sz="2400" b="1" dirty="0"/>
              <a:t>Applies to any dichotomous variable, not just diagnoses</a:t>
            </a:r>
          </a:p>
        </p:txBody>
      </p:sp>
      <p:graphicFrame>
        <p:nvGraphicFramePr>
          <p:cNvPr id="287750" name="Object 6"/>
          <p:cNvGraphicFramePr>
            <a:graphicFrameLocks noGrp="1" noChangeAspect="1"/>
          </p:cNvGraphicFramePr>
          <p:nvPr>
            <p:ph sz="half" idx="2"/>
          </p:nvPr>
        </p:nvGraphicFramePr>
        <p:xfrm>
          <a:off x="487363" y="1295400"/>
          <a:ext cx="8770937" cy="1987550"/>
        </p:xfrm>
        <a:graphic>
          <a:graphicData uri="http://schemas.openxmlformats.org/presentationml/2006/ole">
            <mc:AlternateContent xmlns:mc="http://schemas.openxmlformats.org/markup-compatibility/2006">
              <mc:Choice xmlns:v="urn:schemas-microsoft-com:vml" Requires="v">
                <p:oleObj name="Document" r:id="rId3" imgW="8725548" imgH="2645754" progId="Word.Document.8">
                  <p:embed/>
                </p:oleObj>
              </mc:Choice>
              <mc:Fallback>
                <p:oleObj name="Document" r:id="rId3" imgW="8725548" imgH="2645754" progId="Word.Document.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363" y="1295400"/>
                        <a:ext cx="8770937" cy="198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7752" name="Text Box 8"/>
          <p:cNvSpPr txBox="1">
            <a:spLocks noChangeArrowheads="1"/>
          </p:cNvSpPr>
          <p:nvPr/>
        </p:nvSpPr>
        <p:spPr bwMode="auto">
          <a:xfrm>
            <a:off x="7658100" y="1066800"/>
            <a:ext cx="26289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dirty="0">
                <a:latin typeface="Arial" charset="0"/>
              </a:rPr>
              <a:t>Positive predictive value = a/(a+b)</a:t>
            </a:r>
          </a:p>
          <a:p>
            <a:pPr>
              <a:spcBef>
                <a:spcPct val="50000"/>
              </a:spcBef>
            </a:pPr>
            <a:r>
              <a:rPr lang="en-US" altLang="en-US" sz="2000" dirty="0">
                <a:latin typeface="Arial" charset="0"/>
              </a:rPr>
              <a:t>Negative predictive value = d/(c+d)</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1" name="Rectangle 3"/>
          <p:cNvSpPr>
            <a:spLocks noGrp="1" noChangeArrowheads="1"/>
          </p:cNvSpPr>
          <p:nvPr>
            <p:ph type="body" idx="1"/>
          </p:nvPr>
        </p:nvSpPr>
        <p:spPr>
          <a:xfrm>
            <a:off x="76200" y="914400"/>
            <a:ext cx="10172700" cy="5321587"/>
          </a:xfrm>
        </p:spPr>
        <p:txBody>
          <a:bodyPr/>
          <a:lstStyle/>
          <a:p>
            <a:r>
              <a:rPr lang="en-US" altLang="en-US" sz="2000" b="1" dirty="0"/>
              <a:t>Probabilistic sensitivity analysis</a:t>
            </a:r>
          </a:p>
          <a:p>
            <a:pPr lvl="1"/>
            <a:r>
              <a:rPr lang="en-US" altLang="en-US" sz="1800" b="1" dirty="0"/>
              <a:t>Assume deterministic values on prior slide are the most likely values but that values on either side of these may also be plausible; use the “triangular” distribution shape</a:t>
            </a:r>
          </a:p>
          <a:p>
            <a:pPr lvl="1"/>
            <a:endParaRPr lang="en-US" altLang="en-US" sz="800" b="1" dirty="0"/>
          </a:p>
          <a:p>
            <a:r>
              <a:rPr lang="en-US" altLang="en-US" sz="2000" b="1" dirty="0"/>
              <a:t>episensi 45 94 257 945, st(cc) reps(2000) dseca(tri(.6 .7 .8)) dspca(tri(.7 .8 .9)) dsenc(tri(.8 .9 1)) dspnc(tri(0.85 0.95 1))</a:t>
            </a:r>
          </a:p>
          <a:p>
            <a:pPr lvl="1"/>
            <a:endParaRPr lang="en-US" altLang="en-US" sz="1000" b="1" dirty="0"/>
          </a:p>
          <a:p>
            <a:pPr marL="0" indent="352425">
              <a:buNone/>
            </a:pPr>
            <a:r>
              <a:rPr lang="en-US" altLang="en-US" sz="1600" b="1" dirty="0">
                <a:latin typeface="Courier New" panose="02070309020205020404" pitchFamily="49" charset="0"/>
                <a:cs typeface="Courier New" panose="02070309020205020404" pitchFamily="49" charset="0"/>
              </a:rPr>
              <a:t>Se|Cases   : Triangular(.6,.7,.8)</a:t>
            </a:r>
          </a:p>
          <a:p>
            <a:pPr marL="0" indent="352425">
              <a:buNone/>
            </a:pPr>
            <a:r>
              <a:rPr lang="en-US" altLang="en-US" sz="1600" b="1" dirty="0">
                <a:latin typeface="Courier New" panose="02070309020205020404" pitchFamily="49" charset="0"/>
                <a:cs typeface="Courier New" panose="02070309020205020404" pitchFamily="49" charset="0"/>
              </a:rPr>
              <a:t>Sp|Cases   : Triangular(.7,.8,.9)</a:t>
            </a:r>
          </a:p>
          <a:p>
            <a:pPr marL="0" indent="352425">
              <a:buNone/>
            </a:pPr>
            <a:r>
              <a:rPr lang="en-US" altLang="en-US" sz="1600" b="1" dirty="0">
                <a:latin typeface="Courier New" panose="02070309020205020404" pitchFamily="49" charset="0"/>
                <a:cs typeface="Courier New" panose="02070309020205020404" pitchFamily="49" charset="0"/>
              </a:rPr>
              <a:t>Se|No-Cases: Triangular(.8,.9,1)</a:t>
            </a:r>
          </a:p>
          <a:p>
            <a:pPr marL="0" indent="352425">
              <a:buNone/>
            </a:pPr>
            <a:r>
              <a:rPr lang="en-US" altLang="en-US" sz="1600" b="1" dirty="0">
                <a:latin typeface="Courier New" panose="02070309020205020404" pitchFamily="49" charset="0"/>
                <a:cs typeface="Courier New" panose="02070309020205020404" pitchFamily="49" charset="0"/>
              </a:rPr>
              <a:t>Sp|No-Cases: Triangular(.85,.95,1)</a:t>
            </a:r>
          </a:p>
          <a:p>
            <a:pPr marL="0" indent="0">
              <a:buNone/>
            </a:pPr>
            <a:endParaRPr lang="en-US" altLang="en-US" sz="1400" b="1" dirty="0">
              <a:latin typeface="Courier New" panose="02070309020205020404" pitchFamily="49" charset="0"/>
              <a:cs typeface="Courier New" panose="02070309020205020404" pitchFamily="49" charset="0"/>
            </a:endParaRPr>
          </a:p>
          <a:p>
            <a:pPr marL="0" indent="341313">
              <a:buNone/>
            </a:pPr>
            <a:r>
              <a:rPr lang="en-US" altLang="en-US" sz="1600" b="1" dirty="0">
                <a:latin typeface="Courier New" panose="02070309020205020404" pitchFamily="49" charset="0"/>
                <a:cs typeface="Courier New" panose="02070309020205020404" pitchFamily="49" charset="0"/>
              </a:rPr>
              <a:t>Probabilistic sensitivity analysis for misclassification of the exposure</a:t>
            </a:r>
          </a:p>
          <a:p>
            <a:pPr marL="0" indent="341313">
              <a:buNone/>
            </a:pPr>
            <a:r>
              <a:rPr lang="en-US" altLang="en-US" sz="1600" b="1" dirty="0">
                <a:latin typeface="Courier New" panose="02070309020205020404" pitchFamily="49" charset="0"/>
                <a:cs typeface="Courier New" panose="02070309020205020404" pitchFamily="49" charset="0"/>
              </a:rPr>
              <a:t>Simulations (2000)</a:t>
            </a:r>
          </a:p>
          <a:p>
            <a:pPr marL="0" indent="341313">
              <a:buNone/>
            </a:pPr>
            <a:r>
              <a:rPr lang="en-US" altLang="en-US" sz="1600" b="1" dirty="0">
                <a:latin typeface="Courier New" panose="02070309020205020404" pitchFamily="49" charset="0"/>
                <a:cs typeface="Courier New" panose="02070309020205020404" pitchFamily="49" charset="0"/>
              </a:rPr>
              <a:t>                                      Percentiles         Ratio</a:t>
            </a:r>
          </a:p>
          <a:p>
            <a:pPr marL="0" indent="341313">
              <a:buNone/>
            </a:pPr>
            <a:r>
              <a:rPr lang="en-US" altLang="en-US" sz="1600" b="1" dirty="0">
                <a:latin typeface="Courier New" panose="02070309020205020404" pitchFamily="49" charset="0"/>
                <a:cs typeface="Courier New" panose="02070309020205020404" pitchFamily="49" charset="0"/>
              </a:rPr>
              <a:t>                             2.5       50        97.5      97.5/2.5</a:t>
            </a:r>
          </a:p>
          <a:p>
            <a:pPr marL="0" indent="341313">
              <a:buNone/>
            </a:pPr>
            <a:r>
              <a:rPr lang="en-US" altLang="en-US" sz="1600" b="1" dirty="0">
                <a:latin typeface="Courier New" panose="02070309020205020404" pitchFamily="49" charset="0"/>
                <a:cs typeface="Courier New" panose="02070309020205020404" pitchFamily="49" charset="0"/>
              </a:rPr>
              <a:t>                             ----------------------------------------</a:t>
            </a:r>
          </a:p>
          <a:p>
            <a:pPr marL="0" indent="341313">
              <a:buNone/>
            </a:pPr>
            <a:r>
              <a:rPr lang="en-US" altLang="en-US" sz="1600" b="1" dirty="0">
                <a:latin typeface="Courier New" panose="02070309020205020404" pitchFamily="49" charset="0"/>
                <a:cs typeface="Courier New" panose="02070309020205020404" pitchFamily="49" charset="0"/>
              </a:rPr>
              <a:t>Conventional                 1.20      1.76      2.58      2.14</a:t>
            </a:r>
          </a:p>
          <a:p>
            <a:pPr marL="0" indent="341313">
              <a:buNone/>
            </a:pPr>
            <a:r>
              <a:rPr lang="en-US" altLang="en-US" sz="1600" b="1" dirty="0">
                <a:latin typeface="Courier New" panose="02070309020205020404" pitchFamily="49" charset="0"/>
                <a:cs typeface="Courier New" panose="02070309020205020404" pitchFamily="49" charset="0"/>
              </a:rPr>
              <a:t>Systematic error             1.03      1.44      2.45      2.37</a:t>
            </a:r>
          </a:p>
          <a:p>
            <a:pPr marL="0" indent="341313">
              <a:buNone/>
            </a:pPr>
            <a:r>
              <a:rPr lang="en-US" altLang="en-US" sz="1600" b="1" dirty="0">
                <a:latin typeface="Courier New" panose="02070309020205020404" pitchFamily="49" charset="0"/>
                <a:cs typeface="Courier New" panose="02070309020205020404" pitchFamily="49" charset="0"/>
              </a:rPr>
              <a:t>Systematic and random error  0.89      1.45      2.76      3.09</a:t>
            </a:r>
          </a:p>
          <a:p>
            <a:pPr marL="0" indent="341313">
              <a:buNone/>
            </a:pPr>
            <a:endParaRPr lang="en-US" altLang="en-US" sz="2000" b="1" dirty="0"/>
          </a:p>
          <a:p>
            <a:endParaRPr lang="en-US" altLang="en-US" sz="2000" b="1" dirty="0"/>
          </a:p>
          <a:p>
            <a:endParaRPr lang="en-US" altLang="en-US" sz="2800" b="1" dirty="0"/>
          </a:p>
        </p:txBody>
      </p:sp>
      <p:sp>
        <p:nvSpPr>
          <p:cNvPr id="11" name="Rectangle 7"/>
          <p:cNvSpPr>
            <a:spLocks noChangeArrowheads="1"/>
          </p:cNvSpPr>
          <p:nvPr/>
        </p:nvSpPr>
        <p:spPr bwMode="auto">
          <a:xfrm>
            <a:off x="0" y="152400"/>
            <a:ext cx="10287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2"/>
                </a:solidFill>
                <a:latin typeface="Arial" charset="0"/>
              </a:defRPr>
            </a:lvl1pPr>
            <a:lvl2pPr>
              <a:defRPr sz="3200" b="1">
                <a:solidFill>
                  <a:schemeClr val="tx2"/>
                </a:solidFill>
                <a:latin typeface="Arial" charset="0"/>
              </a:defRPr>
            </a:lvl2pPr>
            <a:lvl3pPr>
              <a:defRPr sz="3200" b="1">
                <a:solidFill>
                  <a:schemeClr val="tx2"/>
                </a:solidFill>
                <a:latin typeface="Arial" charset="0"/>
              </a:defRPr>
            </a:lvl3pPr>
            <a:lvl4pPr>
              <a:defRPr sz="3200" b="1">
                <a:solidFill>
                  <a:schemeClr val="tx2"/>
                </a:solidFill>
                <a:latin typeface="Arial" charset="0"/>
              </a:defRPr>
            </a:lvl4pPr>
            <a:lvl5pPr>
              <a:defRPr sz="3200" b="1">
                <a:solidFill>
                  <a:schemeClr val="tx2"/>
                </a:solidFill>
                <a:latin typeface="Arial" charset="0"/>
              </a:defRPr>
            </a:lvl5pPr>
            <a:lvl6pPr marL="457200" algn="ctr" eaLnBrk="0" fontAlgn="base" hangingPunct="0">
              <a:spcBef>
                <a:spcPct val="0"/>
              </a:spcBef>
              <a:spcAft>
                <a:spcPct val="0"/>
              </a:spcAft>
              <a:defRPr sz="3200" b="1">
                <a:solidFill>
                  <a:schemeClr val="tx2"/>
                </a:solidFill>
                <a:latin typeface="Arial" charset="0"/>
              </a:defRPr>
            </a:lvl6pPr>
            <a:lvl7pPr marL="914400" algn="ctr" eaLnBrk="0" fontAlgn="base" hangingPunct="0">
              <a:spcBef>
                <a:spcPct val="0"/>
              </a:spcBef>
              <a:spcAft>
                <a:spcPct val="0"/>
              </a:spcAft>
              <a:defRPr sz="3200" b="1">
                <a:solidFill>
                  <a:schemeClr val="tx2"/>
                </a:solidFill>
                <a:latin typeface="Arial" charset="0"/>
              </a:defRPr>
            </a:lvl7pPr>
            <a:lvl8pPr marL="1371600" algn="ctr" eaLnBrk="0" fontAlgn="base" hangingPunct="0">
              <a:spcBef>
                <a:spcPct val="0"/>
              </a:spcBef>
              <a:spcAft>
                <a:spcPct val="0"/>
              </a:spcAft>
              <a:defRPr sz="3200" b="1">
                <a:solidFill>
                  <a:schemeClr val="tx2"/>
                </a:solidFill>
                <a:latin typeface="Arial" charset="0"/>
              </a:defRPr>
            </a:lvl8pPr>
            <a:lvl9pPr marL="1828800" algn="ctr" eaLnBrk="0" fontAlgn="base" hangingPunct="0">
              <a:spcBef>
                <a:spcPct val="0"/>
              </a:spcBef>
              <a:spcAft>
                <a:spcPct val="0"/>
              </a:spcAft>
              <a:defRPr sz="3200" b="1">
                <a:solidFill>
                  <a:schemeClr val="tx2"/>
                </a:solidFill>
                <a:latin typeface="Arial" charset="0"/>
              </a:defRPr>
            </a:lvl9pPr>
          </a:lstStyle>
          <a:p>
            <a:r>
              <a:rPr lang="en-US" altLang="en-US" sz="2400" dirty="0"/>
              <a:t>episens Command to Correct for Exposure Misclassification: </a:t>
            </a:r>
          </a:p>
          <a:p>
            <a:r>
              <a:rPr lang="en-US" altLang="en-US" sz="2400" dirty="0"/>
              <a:t>Probabilistic Sensitivity Analysis Example</a:t>
            </a:r>
          </a:p>
        </p:txBody>
      </p:sp>
    </p:spTree>
    <p:extLst>
      <p:ext uri="{BB962C8B-B14F-4D97-AF65-F5344CB8AC3E}">
        <p14:creationId xmlns:p14="http://schemas.microsoft.com/office/powerpoint/2010/main" val="414033025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a:xfrm>
            <a:off x="152400" y="152400"/>
            <a:ext cx="10134600" cy="533400"/>
          </a:xfrm>
        </p:spPr>
        <p:txBody>
          <a:bodyPr/>
          <a:lstStyle/>
          <a:p>
            <a:r>
              <a:rPr lang="en-US" altLang="en-US" sz="2600" dirty="0"/>
              <a:t>Non-differential Misclassification  of Multi-level Exposure</a:t>
            </a:r>
          </a:p>
        </p:txBody>
      </p:sp>
      <p:sp>
        <p:nvSpPr>
          <p:cNvPr id="286723" name="Rectangle 3"/>
          <p:cNvSpPr>
            <a:spLocks noGrp="1" noChangeArrowheads="1"/>
          </p:cNvSpPr>
          <p:nvPr>
            <p:ph type="body" idx="1"/>
          </p:nvPr>
        </p:nvSpPr>
        <p:spPr>
          <a:xfrm>
            <a:off x="771525" y="914400"/>
            <a:ext cx="8743950" cy="5562600"/>
          </a:xfrm>
        </p:spPr>
        <p:txBody>
          <a:bodyPr/>
          <a:lstStyle/>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sz="2800" b="1" dirty="0"/>
          </a:p>
          <a:p>
            <a:endParaRPr lang="en-US" altLang="en-US" sz="2800" dirty="0"/>
          </a:p>
        </p:txBody>
      </p:sp>
      <p:graphicFrame>
        <p:nvGraphicFramePr>
          <p:cNvPr id="286725" name="Object 5"/>
          <p:cNvGraphicFramePr>
            <a:graphicFrameLocks noChangeAspect="1"/>
          </p:cNvGraphicFramePr>
          <p:nvPr/>
        </p:nvGraphicFramePr>
        <p:xfrm>
          <a:off x="612775" y="1755775"/>
          <a:ext cx="4516438" cy="5156200"/>
        </p:xfrm>
        <a:graphic>
          <a:graphicData uri="http://schemas.openxmlformats.org/presentationml/2006/ole">
            <mc:AlternateContent xmlns:mc="http://schemas.openxmlformats.org/markup-compatibility/2006">
              <mc:Choice xmlns:v="urn:schemas-microsoft-com:vml" Requires="v">
                <p:oleObj name="Document" r:id="rId3" imgW="4730040" imgH="5402160" progId="Word.Document.8">
                  <p:embed/>
                </p:oleObj>
              </mc:Choice>
              <mc:Fallback>
                <p:oleObj name="Document" r:id="rId3" imgW="4730040" imgH="5402160" progId="Word.Documen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775" y="1755775"/>
                        <a:ext cx="4516438" cy="515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726" name="Text Box 6"/>
          <p:cNvSpPr txBox="1">
            <a:spLocks noChangeArrowheads="1"/>
          </p:cNvSpPr>
          <p:nvPr/>
        </p:nvSpPr>
        <p:spPr bwMode="auto">
          <a:xfrm>
            <a:off x="304800" y="2438400"/>
            <a:ext cx="258763" cy="25003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altLang="en-US" sz="1800" b="1" dirty="0">
                <a:latin typeface="Arial" charset="0"/>
              </a:rPr>
              <a:t>Exposure</a:t>
            </a:r>
          </a:p>
        </p:txBody>
      </p:sp>
      <p:graphicFrame>
        <p:nvGraphicFramePr>
          <p:cNvPr id="286727" name="Object 7"/>
          <p:cNvGraphicFramePr>
            <a:graphicFrameLocks noChangeAspect="1"/>
          </p:cNvGraphicFramePr>
          <p:nvPr/>
        </p:nvGraphicFramePr>
        <p:xfrm>
          <a:off x="5564188" y="1828800"/>
          <a:ext cx="4722812" cy="5029200"/>
        </p:xfrm>
        <a:graphic>
          <a:graphicData uri="http://schemas.openxmlformats.org/presentationml/2006/ole">
            <mc:AlternateContent xmlns:mc="http://schemas.openxmlformats.org/markup-compatibility/2006">
              <mc:Choice xmlns:v="urn:schemas-microsoft-com:vml" Requires="v">
                <p:oleObj name="Document" r:id="rId5" imgW="4730040" imgH="5391000" progId="Word.Document.8">
                  <p:embed/>
                </p:oleObj>
              </mc:Choice>
              <mc:Fallback>
                <p:oleObj name="Document" r:id="rId5" imgW="4730040" imgH="5391000" progId="Word.Document.8">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4188" y="1828800"/>
                        <a:ext cx="4722812" cy="502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728" name="Text Box 8"/>
          <p:cNvSpPr txBox="1">
            <a:spLocks noChangeArrowheads="1"/>
          </p:cNvSpPr>
          <p:nvPr/>
        </p:nvSpPr>
        <p:spPr bwMode="auto">
          <a:xfrm>
            <a:off x="5562600" y="838200"/>
            <a:ext cx="4343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latin typeface="Arial" charset="0"/>
              </a:rPr>
              <a:t>Misclassification between adjacent exposure categories</a:t>
            </a:r>
            <a:endParaRPr lang="en-US" altLang="en-US" dirty="0"/>
          </a:p>
        </p:txBody>
      </p:sp>
      <p:sp>
        <p:nvSpPr>
          <p:cNvPr id="286729" name="Text Box 9"/>
          <p:cNvSpPr txBox="1">
            <a:spLocks noChangeArrowheads="1"/>
          </p:cNvSpPr>
          <p:nvPr/>
        </p:nvSpPr>
        <p:spPr bwMode="auto">
          <a:xfrm>
            <a:off x="762000" y="1143000"/>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latin typeface="Arial" charset="0"/>
              </a:rPr>
              <a:t>Truth</a:t>
            </a:r>
            <a:endParaRPr lang="en-US" altLang="en-US" dirty="0"/>
          </a:p>
        </p:txBody>
      </p:sp>
      <p:sp>
        <p:nvSpPr>
          <p:cNvPr id="286731" name="Line 11"/>
          <p:cNvSpPr>
            <a:spLocks noChangeShapeType="1"/>
          </p:cNvSpPr>
          <p:nvPr/>
        </p:nvSpPr>
        <p:spPr bwMode="auto">
          <a:xfrm flipV="1">
            <a:off x="7010400" y="41910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6733" name="Line 13"/>
          <p:cNvSpPr>
            <a:spLocks noChangeShapeType="1"/>
          </p:cNvSpPr>
          <p:nvPr/>
        </p:nvSpPr>
        <p:spPr bwMode="auto">
          <a:xfrm flipV="1">
            <a:off x="8305800" y="41910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6734" name="Text Box 14"/>
          <p:cNvSpPr txBox="1">
            <a:spLocks noChangeArrowheads="1"/>
          </p:cNvSpPr>
          <p:nvPr/>
        </p:nvSpPr>
        <p:spPr bwMode="auto">
          <a:xfrm>
            <a:off x="5867400" y="5791200"/>
            <a:ext cx="426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latin typeface="Arial" charset="0"/>
              </a:rPr>
              <a:t>Bias away from the null</a:t>
            </a:r>
            <a:endParaRPr lang="en-US" altLang="en-US" dirty="0"/>
          </a:p>
        </p:txBody>
      </p:sp>
      <p:sp>
        <p:nvSpPr>
          <p:cNvPr id="286736" name="Text Box 16"/>
          <p:cNvSpPr txBox="1">
            <a:spLocks noChangeArrowheads="1"/>
          </p:cNvSpPr>
          <p:nvPr/>
        </p:nvSpPr>
        <p:spPr bwMode="auto">
          <a:xfrm>
            <a:off x="0" y="6248400"/>
            <a:ext cx="381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800" dirty="0"/>
              <a:t>Dosemeci et al. </a:t>
            </a:r>
            <a:r>
              <a:rPr lang="en-US" altLang="en-US" sz="1800" i="1" dirty="0"/>
              <a:t>AJE</a:t>
            </a:r>
            <a:r>
              <a:rPr lang="en-US" altLang="en-US" sz="1800" dirty="0"/>
              <a:t> 1990</a:t>
            </a:r>
            <a:endParaRPr lang="en-US" alt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a:xfrm>
            <a:off x="762000" y="304800"/>
            <a:ext cx="8743950" cy="533400"/>
          </a:xfrm>
        </p:spPr>
        <p:txBody>
          <a:bodyPr/>
          <a:lstStyle/>
          <a:p>
            <a:r>
              <a:rPr lang="en-US" altLang="en-US" dirty="0"/>
              <a:t>Misclassification of Multi-level Exposure</a:t>
            </a:r>
          </a:p>
        </p:txBody>
      </p:sp>
      <p:sp>
        <p:nvSpPr>
          <p:cNvPr id="402435" name="Rectangle 3"/>
          <p:cNvSpPr>
            <a:spLocks noGrp="1" noChangeArrowheads="1"/>
          </p:cNvSpPr>
          <p:nvPr>
            <p:ph type="body" idx="1"/>
          </p:nvPr>
        </p:nvSpPr>
        <p:spPr>
          <a:xfrm>
            <a:off x="771525" y="914400"/>
            <a:ext cx="8743950" cy="5562600"/>
          </a:xfrm>
        </p:spPr>
        <p:txBody>
          <a:bodyPr/>
          <a:lstStyle/>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sz="2800" b="1" dirty="0"/>
          </a:p>
          <a:p>
            <a:endParaRPr lang="en-US" altLang="en-US" sz="2800" dirty="0"/>
          </a:p>
        </p:txBody>
      </p:sp>
      <p:graphicFrame>
        <p:nvGraphicFramePr>
          <p:cNvPr id="402436" name="Object 4"/>
          <p:cNvGraphicFramePr>
            <a:graphicFrameLocks noChangeAspect="1"/>
          </p:cNvGraphicFramePr>
          <p:nvPr/>
        </p:nvGraphicFramePr>
        <p:xfrm>
          <a:off x="612775" y="1755775"/>
          <a:ext cx="4516438" cy="5156200"/>
        </p:xfrm>
        <a:graphic>
          <a:graphicData uri="http://schemas.openxmlformats.org/presentationml/2006/ole">
            <mc:AlternateContent xmlns:mc="http://schemas.openxmlformats.org/markup-compatibility/2006">
              <mc:Choice xmlns:v="urn:schemas-microsoft-com:vml" Requires="v">
                <p:oleObj name="Document" r:id="rId3" imgW="4730040" imgH="5402160" progId="Word.Document.8">
                  <p:embed/>
                </p:oleObj>
              </mc:Choice>
              <mc:Fallback>
                <p:oleObj name="Document" r:id="rId3" imgW="4730040" imgH="5402160"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775" y="1755775"/>
                        <a:ext cx="4516438" cy="515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2437" name="Text Box 5"/>
          <p:cNvSpPr txBox="1">
            <a:spLocks noChangeArrowheads="1"/>
          </p:cNvSpPr>
          <p:nvPr/>
        </p:nvSpPr>
        <p:spPr bwMode="auto">
          <a:xfrm>
            <a:off x="304800" y="2438400"/>
            <a:ext cx="258763" cy="25003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altLang="en-US" sz="1800" b="1" dirty="0">
                <a:latin typeface="Arial" charset="0"/>
              </a:rPr>
              <a:t>Exposure</a:t>
            </a:r>
          </a:p>
        </p:txBody>
      </p:sp>
      <p:graphicFrame>
        <p:nvGraphicFramePr>
          <p:cNvPr id="402438" name="Object 6"/>
          <p:cNvGraphicFramePr>
            <a:graphicFrameLocks noChangeAspect="1"/>
          </p:cNvGraphicFramePr>
          <p:nvPr/>
        </p:nvGraphicFramePr>
        <p:xfrm>
          <a:off x="5565775" y="1673225"/>
          <a:ext cx="4492625" cy="5389563"/>
        </p:xfrm>
        <a:graphic>
          <a:graphicData uri="http://schemas.openxmlformats.org/presentationml/2006/ole">
            <mc:AlternateContent xmlns:mc="http://schemas.openxmlformats.org/markup-compatibility/2006">
              <mc:Choice xmlns:v="urn:schemas-microsoft-com:vml" Requires="v">
                <p:oleObj name="Document" r:id="rId5" imgW="4730040" imgH="5391000" progId="Word.Document.8">
                  <p:embed/>
                </p:oleObj>
              </mc:Choice>
              <mc:Fallback>
                <p:oleObj name="Document" r:id="rId5" imgW="4730040" imgH="5391000" progId="Word.Document.8">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5775" y="1673225"/>
                        <a:ext cx="4492625" cy="5389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2439" name="Text Box 7"/>
          <p:cNvSpPr txBox="1">
            <a:spLocks noChangeArrowheads="1"/>
          </p:cNvSpPr>
          <p:nvPr/>
        </p:nvSpPr>
        <p:spPr bwMode="auto">
          <a:xfrm>
            <a:off x="5562600" y="838200"/>
            <a:ext cx="3886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latin typeface="Arial" charset="0"/>
              </a:rPr>
              <a:t>Misclassification between adjacent and non-adjacent exposure categories</a:t>
            </a:r>
            <a:endParaRPr lang="en-US" altLang="en-US" dirty="0"/>
          </a:p>
        </p:txBody>
      </p:sp>
      <p:sp>
        <p:nvSpPr>
          <p:cNvPr id="402440" name="Text Box 8"/>
          <p:cNvSpPr txBox="1">
            <a:spLocks noChangeArrowheads="1"/>
          </p:cNvSpPr>
          <p:nvPr/>
        </p:nvSpPr>
        <p:spPr bwMode="auto">
          <a:xfrm>
            <a:off x="762000" y="1143000"/>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latin typeface="Arial" charset="0"/>
              </a:rPr>
              <a:t>Truth</a:t>
            </a:r>
            <a:endParaRPr lang="en-US" altLang="en-US" dirty="0"/>
          </a:p>
        </p:txBody>
      </p:sp>
      <p:sp>
        <p:nvSpPr>
          <p:cNvPr id="402441" name="Line 9"/>
          <p:cNvSpPr>
            <a:spLocks noChangeShapeType="1"/>
          </p:cNvSpPr>
          <p:nvPr/>
        </p:nvSpPr>
        <p:spPr bwMode="auto">
          <a:xfrm flipV="1">
            <a:off x="7010400" y="3048000"/>
            <a:ext cx="0" cy="1676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02442" name="Line 10"/>
          <p:cNvSpPr>
            <a:spLocks noChangeShapeType="1"/>
          </p:cNvSpPr>
          <p:nvPr/>
        </p:nvSpPr>
        <p:spPr bwMode="auto">
          <a:xfrm flipV="1">
            <a:off x="8305800" y="3048000"/>
            <a:ext cx="0" cy="1676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02443" name="Text Box 11"/>
          <p:cNvSpPr txBox="1">
            <a:spLocks noChangeArrowheads="1"/>
          </p:cNvSpPr>
          <p:nvPr/>
        </p:nvSpPr>
        <p:spPr bwMode="auto">
          <a:xfrm>
            <a:off x="5867400" y="5791200"/>
            <a:ext cx="4267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latin typeface="Arial" charset="0"/>
              </a:rPr>
              <a:t>Appearance of J-shaped relationship</a:t>
            </a:r>
            <a:endParaRPr lang="en-US" altLang="en-US" dirty="0"/>
          </a:p>
        </p:txBody>
      </p:sp>
      <p:sp>
        <p:nvSpPr>
          <p:cNvPr id="402444" name="Line 12"/>
          <p:cNvSpPr>
            <a:spLocks noChangeShapeType="1"/>
          </p:cNvSpPr>
          <p:nvPr/>
        </p:nvSpPr>
        <p:spPr bwMode="auto">
          <a:xfrm flipV="1">
            <a:off x="7772400" y="30480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02445" name="Line 13"/>
          <p:cNvSpPr>
            <a:spLocks noChangeShapeType="1"/>
          </p:cNvSpPr>
          <p:nvPr/>
        </p:nvSpPr>
        <p:spPr bwMode="auto">
          <a:xfrm flipV="1">
            <a:off x="8991600" y="30480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02446" name="Text Box 14"/>
          <p:cNvSpPr txBox="1">
            <a:spLocks noChangeArrowheads="1"/>
          </p:cNvSpPr>
          <p:nvPr/>
        </p:nvSpPr>
        <p:spPr bwMode="auto">
          <a:xfrm>
            <a:off x="0" y="6248400"/>
            <a:ext cx="381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800" dirty="0"/>
              <a:t>Dosemeci et al. </a:t>
            </a:r>
            <a:r>
              <a:rPr lang="en-US" altLang="en-US" sz="1800" i="1" dirty="0"/>
              <a:t>AJE</a:t>
            </a:r>
            <a:r>
              <a:rPr lang="en-US" altLang="en-US" sz="1800" dirty="0"/>
              <a:t> 1990</a:t>
            </a:r>
            <a:endParaRPr lang="en-US" altLang="en-US" dirty="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73099</TotalTime>
  <Words>31764</Words>
  <Application>Microsoft Office PowerPoint</Application>
  <PresentationFormat>35mm Slides</PresentationFormat>
  <Paragraphs>1907</Paragraphs>
  <Slides>92</Slides>
  <Notes>91</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4</vt:i4>
      </vt:variant>
      <vt:variant>
        <vt:lpstr>Slide Titles</vt:lpstr>
      </vt:variant>
      <vt:variant>
        <vt:i4>92</vt:i4>
      </vt:variant>
    </vt:vector>
  </HeadingPairs>
  <TitlesOfParts>
    <vt:vector size="105" baseType="lpstr">
      <vt:lpstr>Arial Unicode MS</vt:lpstr>
      <vt:lpstr>Arial</vt:lpstr>
      <vt:lpstr>Calibri</vt:lpstr>
      <vt:lpstr>Cambria Math</vt:lpstr>
      <vt:lpstr>Courier New</vt:lpstr>
      <vt:lpstr>IFLBC N+ Gulliver</vt:lpstr>
      <vt:lpstr>Times New Roman</vt:lpstr>
      <vt:lpstr>Default Design</vt:lpstr>
      <vt:lpstr>1_Default Design</vt:lpstr>
      <vt:lpstr>Bitmap Image</vt:lpstr>
      <vt:lpstr>Document</vt:lpstr>
      <vt:lpstr>Photo Editor Photo</vt:lpstr>
      <vt:lpstr>Equation</vt:lpstr>
      <vt:lpstr>One More Big Picture Framework  Item:  Classification Schemes for Overall Error and Bias</vt:lpstr>
      <vt:lpstr>Bias in Clinical/Epidemiologic Research:   Measurement Bias </vt:lpstr>
      <vt:lpstr>Measurement Bias</vt:lpstr>
      <vt:lpstr>Measurement Bias is the Result of Measurement Error:   A Refined Description/Classification of Measurement Error</vt:lpstr>
      <vt:lpstr>Causes of Measurement Error</vt:lpstr>
      <vt:lpstr>Bias in Clinical/Epidemiologic Research:   Measurement Bias </vt:lpstr>
      <vt:lpstr>PowerPoint Presentation</vt:lpstr>
      <vt:lpstr>PowerPoint Presentation</vt:lpstr>
      <vt:lpstr>Terms Used to Characterize Classification of      Dichotomous Variables (Terms for Validity) </vt:lpstr>
      <vt:lpstr>PowerPoint Presentation</vt:lpstr>
      <vt:lpstr>PowerPoint Presentation</vt:lpstr>
      <vt:lpstr>PowerPoint Presentation</vt:lpstr>
      <vt:lpstr>Descriptive Biomedical Studies:  Measurement Bias</vt:lpstr>
      <vt:lpstr>Bias in Clinical/Epidemiologic Research:   Measurement Bias </vt:lpstr>
      <vt:lpstr>PowerPoint Presentation</vt:lpstr>
      <vt:lpstr>Non-differential Misclassification of Exposure </vt:lpstr>
      <vt:lpstr>PowerPoint Presentation</vt:lpstr>
      <vt:lpstr>Non-differential Misclassification of Exposure </vt:lpstr>
      <vt:lpstr>PowerPoint Presentation</vt:lpstr>
      <vt:lpstr>PowerPoint Presentation</vt:lpstr>
      <vt:lpstr>PowerPoint Presentation</vt:lpstr>
      <vt:lpstr>Non-Differential Misclassification of Exposure:  Imperfect Sensitivity and Specificity  </vt:lpstr>
      <vt:lpstr>PowerPoint Presentation</vt:lpstr>
      <vt:lpstr>PowerPoint Presentation</vt:lpstr>
      <vt:lpstr>Non-Differential Misclassification of Exposure:  Imperfect Sensitivity and Specificity  </vt:lpstr>
      <vt:lpstr>Non-Differential Misclassification of Exposure:  Imperfect Sensitivity &amp; Specificity and Uncommon Exposure  </vt:lpstr>
      <vt:lpstr>Bias as a function of non-differential imperfect sensitivity and specificity of exposure measurement</vt:lpstr>
      <vt:lpstr>Bias as a function of non-differential imperfect sensitivity and specificity of exposure measurement</vt:lpstr>
      <vt:lpstr>Non-Differential Misclassification of Exposure in a Cohort Study:  Effect of Sensitivity, Specificity and Prevalence of Exposure</vt:lpstr>
      <vt:lpstr>Non-Differential Misclassification of Dichotomous Exposure:  Rules of Thumb Regarding Sensitivity &amp; Specificity and Degree of Bias </vt:lpstr>
      <vt:lpstr>PowerPoint Presentation</vt:lpstr>
      <vt:lpstr>PowerPoint Presentation</vt:lpstr>
      <vt:lpstr>PowerPoint Presentation</vt:lpstr>
      <vt:lpstr>Non-differential misclassification of dichotomous exposure and “Bias toward the null”:  How sure can you be?</vt:lpstr>
      <vt:lpstr>PowerPoint Presentation</vt:lpstr>
      <vt:lpstr>Bias as a function of non-differential imperfect sensitivity and specificity of outcome measurement in a cohort study</vt:lpstr>
      <vt:lpstr>Non-Differential Misclassification of Outcome:  Effect of Incidence of Outcome</vt:lpstr>
      <vt:lpstr>Special Situation In a Cohort, Trial,  or Cross-sectional Study  </vt:lpstr>
      <vt:lpstr>When specificity of outcome is 100% in a cohort, trial, or cross-sectional study</vt:lpstr>
      <vt:lpstr>When specificity of outcome measurement is 100% in a cohort, interventional trial, or cross-sectional study</vt:lpstr>
      <vt:lpstr>PowerPoint Presentation</vt:lpstr>
      <vt:lpstr>PowerPoint Presentation</vt:lpstr>
      <vt:lpstr>Efficacy of a pertussis (whooping cough) vaccine in adults</vt:lpstr>
      <vt:lpstr>Concluding our discussion of non-differential misclassification by considering its pervasiveness </vt:lpstr>
      <vt:lpstr>Bias in Clinical Research:   Measurement Bias </vt:lpstr>
      <vt:lpstr>Differential Misclassification of Exposure</vt:lpstr>
      <vt:lpstr>PowerPoint Presentation</vt:lpstr>
      <vt:lpstr>PowerPoint Presentation</vt:lpstr>
      <vt:lpstr>Differential Misclassification of Exposure: Direction and Magnitude of Bias  e.g., True OR = 3.9 </vt:lpstr>
      <vt:lpstr>When to Worry About Differential Misclassification?</vt:lpstr>
      <vt:lpstr>Basis for our Prior Advice about Measurement:  Avoidance of Differential Misclassification</vt:lpstr>
      <vt:lpstr>Misclassification of Dichotomous Exposure or Outcome: Summary of Bias Manifestations</vt:lpstr>
      <vt:lpstr>Independence versus Dependence of Errors</vt:lpstr>
      <vt:lpstr>Bias in Clinical Research:   Measurement Bias </vt:lpstr>
      <vt:lpstr>Measurement Bias is the Result of Measurement Error:   A Refined Description/Classification of Measurement Error</vt:lpstr>
      <vt:lpstr>Components of Measurement Error </vt:lpstr>
      <vt:lpstr>When Might Errors in One Variable Be Related  to Errors in Other Variables (i.e.,  errors are “dependent”)?</vt:lpstr>
      <vt:lpstr>Pesticide Exposure &amp; Physical Symptoms in Siskiyou County, CA</vt:lpstr>
      <vt:lpstr>PowerPoint Presentation</vt:lpstr>
      <vt:lpstr>Effect of Dependent Misclassification According to Prevalence of Exposure and Outcome</vt:lpstr>
      <vt:lpstr>PowerPoint Presentation</vt:lpstr>
      <vt:lpstr>Measurement Bias is the Result of Measurement Error:   Manifestations of Measurement Error in Dichotomous Exposure &amp; Outcome</vt:lpstr>
      <vt:lpstr>Misclassification of Dichotomous Exposure &amp; Outcome: Practical  Implications</vt:lpstr>
      <vt:lpstr>Bias in Clinical Research:   Measurement Bias </vt:lpstr>
      <vt:lpstr>Lack of Validity and Reproducibility in  Interval Scale Measurements</vt:lpstr>
      <vt:lpstr>Mismeasurement of Interval Scale Variables:  Summary of Bias In Comparison to Perfectly Measured Variables</vt:lpstr>
      <vt:lpstr>Relating the Reproducibility and Validity of Measurements to Measurement Bias in Analytic Studies  –  Interval Scale Variables</vt:lpstr>
      <vt:lpstr>Relating the Reproducibility and Validity of Measurements to Measurement Bias in Analytic Studies – Interval Scale  Variables</vt:lpstr>
      <vt:lpstr>Advanced Topics</vt:lpstr>
      <vt:lpstr>Advanced Topics</vt:lpstr>
      <vt:lpstr>Awareness of Mismeasurement (or too crude measurement) of Confounding Variables </vt:lpstr>
      <vt:lpstr>Advanced Topics</vt:lpstr>
      <vt:lpstr>PowerPoint Presentation</vt:lpstr>
      <vt:lpstr>Additional Material Slides</vt:lpstr>
      <vt:lpstr>PowerPoint Presentation</vt:lpstr>
      <vt:lpstr>PowerPoint Presentation</vt:lpstr>
      <vt:lpstr>PowerPoint Presentation</vt:lpstr>
      <vt:lpstr>PowerPoint Presentation</vt:lpstr>
      <vt:lpstr>PowerPoint Presentation</vt:lpstr>
      <vt:lpstr>PowerPoint Presentation</vt:lpstr>
      <vt:lpstr>Awareness of and Potential for Dependent Error in Observational Research</vt:lpstr>
      <vt:lpstr>Relating Last Week to This Week: Relating Validity / Reproducibility of Individual Dichotomous Measurements to Measurement Bias in Inferences in Analytic Studies </vt:lpstr>
      <vt:lpstr>Reproducibility and Validity of a Measurement</vt:lpstr>
      <vt:lpstr>PowerPoint Presentation</vt:lpstr>
      <vt:lpstr>PowerPoint Presentation</vt:lpstr>
      <vt:lpstr>Relating the Validity and Reproducibility of Measurements to Measurement Bias in Analytic Studies – Interval Scale Variables</vt:lpstr>
      <vt:lpstr>PowerPoint Presentation</vt:lpstr>
      <vt:lpstr>PowerPoint Presentation</vt:lpstr>
      <vt:lpstr>PowerPoint Presentation</vt:lpstr>
      <vt:lpstr>PowerPoint Presentation</vt:lpstr>
      <vt:lpstr>Non-differential Misclassification  of Multi-level Exposure</vt:lpstr>
      <vt:lpstr>Misclassification of Multi-level Exposure</vt:lpstr>
    </vt:vector>
  </TitlesOfParts>
  <Company>UCSF/PSG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Epidemiologic Methods</dc:title>
  <dc:creator>Jeff Martin</dc:creator>
  <cp:lastModifiedBy>Martin, Jeffrey</cp:lastModifiedBy>
  <cp:revision>848</cp:revision>
  <cp:lastPrinted>2003-11-04T08:49:07Z</cp:lastPrinted>
  <dcterms:created xsi:type="dcterms:W3CDTF">1999-10-19T18:58:44Z</dcterms:created>
  <dcterms:modified xsi:type="dcterms:W3CDTF">2022-11-01T09:56:04Z</dcterms:modified>
</cp:coreProperties>
</file>