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 id="2147483674" r:id="rId3"/>
  </p:sldMasterIdLst>
  <p:notesMasterIdLst>
    <p:notesMasterId r:id="rId106"/>
  </p:notesMasterIdLst>
  <p:handoutMasterIdLst>
    <p:handoutMasterId r:id="rId107"/>
  </p:handoutMasterIdLst>
  <p:sldIdLst>
    <p:sldId id="1224" r:id="rId4"/>
    <p:sldId id="547" r:id="rId5"/>
    <p:sldId id="540" r:id="rId6"/>
    <p:sldId id="1063" r:id="rId7"/>
    <p:sldId id="1065" r:id="rId8"/>
    <p:sldId id="1105" r:id="rId9"/>
    <p:sldId id="565" r:id="rId10"/>
    <p:sldId id="1066" r:id="rId11"/>
    <p:sldId id="1067" r:id="rId12"/>
    <p:sldId id="1068" r:id="rId13"/>
    <p:sldId id="1225" r:id="rId14"/>
    <p:sldId id="1386" r:id="rId15"/>
    <p:sldId id="1069" r:id="rId16"/>
    <p:sldId id="1382" r:id="rId17"/>
    <p:sldId id="1335" r:id="rId18"/>
    <p:sldId id="1071" r:id="rId19"/>
    <p:sldId id="1161" r:id="rId20"/>
    <p:sldId id="1164" r:id="rId21"/>
    <p:sldId id="1387" r:id="rId22"/>
    <p:sldId id="1388" r:id="rId23"/>
    <p:sldId id="1163" r:id="rId24"/>
    <p:sldId id="1389" r:id="rId25"/>
    <p:sldId id="1176" r:id="rId26"/>
    <p:sldId id="1390" r:id="rId27"/>
    <p:sldId id="1357" r:id="rId28"/>
    <p:sldId id="1181" r:id="rId29"/>
    <p:sldId id="1209" r:id="rId30"/>
    <p:sldId id="1350" r:id="rId31"/>
    <p:sldId id="1345" r:id="rId32"/>
    <p:sldId id="1256" r:id="rId33"/>
    <p:sldId id="1391" r:id="rId34"/>
    <p:sldId id="1179" r:id="rId35"/>
    <p:sldId id="1182" r:id="rId36"/>
    <p:sldId id="1338" r:id="rId37"/>
    <p:sldId id="1358" r:id="rId38"/>
    <p:sldId id="1269" r:id="rId39"/>
    <p:sldId id="1359" r:id="rId40"/>
    <p:sldId id="1360" r:id="rId41"/>
    <p:sldId id="1314" r:id="rId42"/>
    <p:sldId id="1361" r:id="rId43"/>
    <p:sldId id="1362" r:id="rId44"/>
    <p:sldId id="1363" r:id="rId45"/>
    <p:sldId id="1268" r:id="rId46"/>
    <p:sldId id="1364" r:id="rId47"/>
    <p:sldId id="1281" r:id="rId48"/>
    <p:sldId id="1392" r:id="rId49"/>
    <p:sldId id="1270" r:id="rId50"/>
    <p:sldId id="1271" r:id="rId51"/>
    <p:sldId id="1272" r:id="rId52"/>
    <p:sldId id="1393" r:id="rId53"/>
    <p:sldId id="1274" r:id="rId54"/>
    <p:sldId id="1275" r:id="rId55"/>
    <p:sldId id="1365" r:id="rId56"/>
    <p:sldId id="1366" r:id="rId57"/>
    <p:sldId id="1367" r:id="rId58"/>
    <p:sldId id="1394" r:id="rId59"/>
    <p:sldId id="1319" r:id="rId60"/>
    <p:sldId id="1307" r:id="rId61"/>
    <p:sldId id="1306" r:id="rId62"/>
    <p:sldId id="1309" r:id="rId63"/>
    <p:sldId id="1190" r:id="rId64"/>
    <p:sldId id="1202" r:id="rId65"/>
    <p:sldId id="1340" r:id="rId66"/>
    <p:sldId id="1349" r:id="rId67"/>
    <p:sldId id="1369" r:id="rId68"/>
    <p:sldId id="1234" r:id="rId69"/>
    <p:sldId id="1235" r:id="rId70"/>
    <p:sldId id="1395" r:id="rId71"/>
    <p:sldId id="1219" r:id="rId72"/>
    <p:sldId id="1396" r:id="rId73"/>
    <p:sldId id="1370" r:id="rId74"/>
    <p:sldId id="1397" r:id="rId75"/>
    <p:sldId id="1371" r:id="rId76"/>
    <p:sldId id="1372" r:id="rId77"/>
    <p:sldId id="1374" r:id="rId78"/>
    <p:sldId id="1373" r:id="rId79"/>
    <p:sldId id="1375" r:id="rId80"/>
    <p:sldId id="1302" r:id="rId81"/>
    <p:sldId id="1339" r:id="rId82"/>
    <p:sldId id="1043" r:id="rId83"/>
    <p:sldId id="1249" r:id="rId84"/>
    <p:sldId id="1239" r:id="rId85"/>
    <p:sldId id="1385" r:id="rId86"/>
    <p:sldId id="1376" r:id="rId87"/>
    <p:sldId id="1377" r:id="rId88"/>
    <p:sldId id="1203" r:id="rId89"/>
    <p:sldId id="1342" r:id="rId90"/>
    <p:sldId id="1378" r:id="rId91"/>
    <p:sldId id="1379" r:id="rId92"/>
    <p:sldId id="1298" r:id="rId93"/>
    <p:sldId id="1299" r:id="rId94"/>
    <p:sldId id="1300" r:id="rId95"/>
    <p:sldId id="1301" r:id="rId96"/>
    <p:sldId id="1380" r:id="rId97"/>
    <p:sldId id="1293" r:id="rId98"/>
    <p:sldId id="1222" r:id="rId99"/>
    <p:sldId id="1381" r:id="rId100"/>
    <p:sldId id="1400" r:id="rId101"/>
    <p:sldId id="1399" r:id="rId102"/>
    <p:sldId id="1355" r:id="rId103"/>
    <p:sldId id="1356" r:id="rId104"/>
    <p:sldId id="1384" r:id="rId105"/>
  </p:sldIdLst>
  <p:sldSz cx="12192000" cy="6858000"/>
  <p:notesSz cx="6946900" cy="9321800"/>
  <p:defaultTextStyle>
    <a:defPPr>
      <a:defRPr lang="en-US"/>
    </a:defPPr>
    <a:lvl1pPr algn="l" rtl="0" fontAlgn="base">
      <a:spcBef>
        <a:spcPct val="0"/>
      </a:spcBef>
      <a:spcAft>
        <a:spcPct val="0"/>
      </a:spcAft>
      <a:defRPr sz="2800" b="1" kern="1200">
        <a:solidFill>
          <a:srgbClr val="000000"/>
        </a:solidFill>
        <a:latin typeface="Arial" charset="0"/>
        <a:ea typeface="+mn-ea"/>
        <a:cs typeface="+mn-cs"/>
      </a:defRPr>
    </a:lvl1pPr>
    <a:lvl2pPr marL="457200" algn="l" rtl="0" fontAlgn="base">
      <a:spcBef>
        <a:spcPct val="0"/>
      </a:spcBef>
      <a:spcAft>
        <a:spcPct val="0"/>
      </a:spcAft>
      <a:defRPr sz="2800" b="1" kern="1200">
        <a:solidFill>
          <a:srgbClr val="000000"/>
        </a:solidFill>
        <a:latin typeface="Arial" charset="0"/>
        <a:ea typeface="+mn-ea"/>
        <a:cs typeface="+mn-cs"/>
      </a:defRPr>
    </a:lvl2pPr>
    <a:lvl3pPr marL="914400" algn="l" rtl="0" fontAlgn="base">
      <a:spcBef>
        <a:spcPct val="0"/>
      </a:spcBef>
      <a:spcAft>
        <a:spcPct val="0"/>
      </a:spcAft>
      <a:defRPr sz="2800" b="1" kern="1200">
        <a:solidFill>
          <a:srgbClr val="000000"/>
        </a:solidFill>
        <a:latin typeface="Arial" charset="0"/>
        <a:ea typeface="+mn-ea"/>
        <a:cs typeface="+mn-cs"/>
      </a:defRPr>
    </a:lvl3pPr>
    <a:lvl4pPr marL="1371600" algn="l" rtl="0" fontAlgn="base">
      <a:spcBef>
        <a:spcPct val="0"/>
      </a:spcBef>
      <a:spcAft>
        <a:spcPct val="0"/>
      </a:spcAft>
      <a:defRPr sz="2800" b="1" kern="1200">
        <a:solidFill>
          <a:srgbClr val="000000"/>
        </a:solidFill>
        <a:latin typeface="Arial" charset="0"/>
        <a:ea typeface="+mn-ea"/>
        <a:cs typeface="+mn-cs"/>
      </a:defRPr>
    </a:lvl4pPr>
    <a:lvl5pPr marL="1828800" algn="l" rtl="0" fontAlgn="base">
      <a:spcBef>
        <a:spcPct val="0"/>
      </a:spcBef>
      <a:spcAft>
        <a:spcPct val="0"/>
      </a:spcAft>
      <a:defRPr sz="2800" b="1" kern="1200">
        <a:solidFill>
          <a:srgbClr val="000000"/>
        </a:solidFill>
        <a:latin typeface="Arial" charset="0"/>
        <a:ea typeface="+mn-ea"/>
        <a:cs typeface="+mn-cs"/>
      </a:defRPr>
    </a:lvl5pPr>
    <a:lvl6pPr marL="2286000" algn="l" defTabSz="914400" rtl="0" eaLnBrk="1" latinLnBrk="0" hangingPunct="1">
      <a:defRPr sz="2800" b="1" kern="1200">
        <a:solidFill>
          <a:srgbClr val="000000"/>
        </a:solidFill>
        <a:latin typeface="Arial" charset="0"/>
        <a:ea typeface="+mn-ea"/>
        <a:cs typeface="+mn-cs"/>
      </a:defRPr>
    </a:lvl6pPr>
    <a:lvl7pPr marL="2743200" algn="l" defTabSz="914400" rtl="0" eaLnBrk="1" latinLnBrk="0" hangingPunct="1">
      <a:defRPr sz="2800" b="1" kern="1200">
        <a:solidFill>
          <a:srgbClr val="000000"/>
        </a:solidFill>
        <a:latin typeface="Arial" charset="0"/>
        <a:ea typeface="+mn-ea"/>
        <a:cs typeface="+mn-cs"/>
      </a:defRPr>
    </a:lvl7pPr>
    <a:lvl8pPr marL="3200400" algn="l" defTabSz="914400" rtl="0" eaLnBrk="1" latinLnBrk="0" hangingPunct="1">
      <a:defRPr sz="2800" b="1" kern="1200">
        <a:solidFill>
          <a:srgbClr val="000000"/>
        </a:solidFill>
        <a:latin typeface="Arial" charset="0"/>
        <a:ea typeface="+mn-ea"/>
        <a:cs typeface="+mn-cs"/>
      </a:defRPr>
    </a:lvl8pPr>
    <a:lvl9pPr marL="3657600" algn="l" defTabSz="914400" rtl="0" eaLnBrk="1" latinLnBrk="0" hangingPunct="1">
      <a:defRPr sz="2800" b="1" kern="1200">
        <a:solidFill>
          <a:srgbClr val="000000"/>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8"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j" lastIdx="58" clrIdx="0"/>
  <p:cmAuthor id="7" name="Kristen Aiemjoy" initials="KA [4]" lastIdx="1" clrIdx="7"/>
  <p:cmAuthor id="1" name="Jeff Martin" initials="" lastIdx="5" clrIdx="1"/>
  <p:cmAuthor id="8" name="Martin, Jeff" initials="JM" lastIdx="1" clrIdx="8"/>
  <p:cmAuthor id="2" name="Jeff Martin" initials="JM" lastIdx="63" clrIdx="2"/>
  <p:cmAuthor id="9" name="Martin, Jeffrey" initials="MJ" lastIdx="3" clrIdx="9">
    <p:extLst>
      <p:ext uri="{19B8F6BF-5375-455C-9EA6-DF929625EA0E}">
        <p15:presenceInfo xmlns:p15="http://schemas.microsoft.com/office/powerpoint/2012/main" userId="Martin, Jeffrey" providerId="None"/>
      </p:ext>
    </p:extLst>
  </p:cmAuthor>
  <p:cmAuthor id="3" name="Martin, Jeff" initials="MJ" lastIdx="14" clrIdx="3"/>
  <p:cmAuthor id="4" name="Kristen Aiemjoy" initials="KA" lastIdx="1" clrIdx="4"/>
  <p:cmAuthor id="5" name="Kristen Aiemjoy" initials="KA [2]" lastIdx="1" clrIdx="5"/>
  <p:cmAuthor id="6" name="Kristen Aiemjoy" initials="KA [3]" lastIdx="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7E8"/>
    <a:srgbClr val="52DAA6"/>
    <a:srgbClr val="FB9B31"/>
    <a:srgbClr val="727FFA"/>
    <a:srgbClr val="FF0000"/>
    <a:srgbClr val="000099"/>
    <a:srgbClr val="FBFBFB"/>
    <a:srgbClr val="F0F0F0"/>
    <a:srgbClr val="DBDBDB"/>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07" autoAdjust="0"/>
    <p:restoredTop sz="91505" autoAdjust="0"/>
  </p:normalViewPr>
  <p:slideViewPr>
    <p:cSldViewPr>
      <p:cViewPr varScale="1">
        <p:scale>
          <a:sx n="78" d="100"/>
          <a:sy n="78" d="100"/>
        </p:scale>
        <p:origin x="390" y="138"/>
      </p:cViewPr>
      <p:guideLst>
        <p:guide orient="horz" pos="2160"/>
        <p:guide pos="3840"/>
      </p:guideLst>
    </p:cSldViewPr>
  </p:slideViewPr>
  <p:outlineViewPr>
    <p:cViewPr>
      <p:scale>
        <a:sx n="75" d="100"/>
        <a:sy n="75"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p:scale>
          <a:sx n="100" d="100"/>
          <a:sy n="100" d="100"/>
        </p:scale>
        <p:origin x="-732" y="228"/>
      </p:cViewPr>
      <p:guideLst>
        <p:guide orient="horz" pos="2888"/>
        <p:guide pos="214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tableStyles" Target="tableStyles.xml"/><Relationship Id="rId16" Type="http://schemas.openxmlformats.org/officeDocument/2006/relationships/slide" Target="slides/slide13.xml"/><Relationship Id="rId107" Type="http://schemas.openxmlformats.org/officeDocument/2006/relationships/handoutMaster" Target="handoutMasters/handoutMaster1.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commentAuthors" Target="commentAuthors.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presProps" Target="presProps.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viewProps" Target="view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eff%20Martin\Dropbox%20(Martin%20Research)\EPI%20Methods%20Course\TICR%202022\Martin%20Lectures\90%20Confounding%20I\Counterfactual%20citations%20over%20tim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25738772229022"/>
          <c:y val="4.0281961040048518E-2"/>
          <c:w val="0.84790250681830048"/>
          <c:h val="0.81560250395207268"/>
        </c:manualLayout>
      </c:layout>
      <c:barChart>
        <c:barDir val="col"/>
        <c:grouping val="clustered"/>
        <c:varyColors val="0"/>
        <c:ser>
          <c:idx val="1"/>
          <c:order val="0"/>
          <c:spPr>
            <a:solidFill>
              <a:srgbClr val="FF0000"/>
            </a:solidFill>
          </c:spPr>
          <c:invertIfNegative val="0"/>
          <c:cat>
            <c:numRef>
              <c:f>'Counterfactual PubMed citations'!$E$1:$E$27</c:f>
              <c:numCache>
                <c:formatCode>General</c:formatCode>
                <c:ptCount val="27"/>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numCache>
            </c:numRef>
          </c:cat>
          <c:val>
            <c:numRef>
              <c:f>'Counterfactual PubMed citations'!$F$1:$F$27</c:f>
              <c:numCache>
                <c:formatCode>General</c:formatCode>
                <c:ptCount val="27"/>
                <c:pt idx="0">
                  <c:v>5</c:v>
                </c:pt>
                <c:pt idx="1">
                  <c:v>6</c:v>
                </c:pt>
                <c:pt idx="2">
                  <c:v>6</c:v>
                </c:pt>
                <c:pt idx="3">
                  <c:v>7</c:v>
                </c:pt>
                <c:pt idx="4">
                  <c:v>11</c:v>
                </c:pt>
                <c:pt idx="5">
                  <c:v>16</c:v>
                </c:pt>
                <c:pt idx="6">
                  <c:v>10</c:v>
                </c:pt>
                <c:pt idx="7">
                  <c:v>18</c:v>
                </c:pt>
                <c:pt idx="8">
                  <c:v>14</c:v>
                </c:pt>
                <c:pt idx="9">
                  <c:v>22</c:v>
                </c:pt>
                <c:pt idx="10">
                  <c:v>26</c:v>
                </c:pt>
                <c:pt idx="11">
                  <c:v>35</c:v>
                </c:pt>
                <c:pt idx="12">
                  <c:v>30</c:v>
                </c:pt>
                <c:pt idx="13">
                  <c:v>32</c:v>
                </c:pt>
                <c:pt idx="14">
                  <c:v>50</c:v>
                </c:pt>
                <c:pt idx="15">
                  <c:v>58</c:v>
                </c:pt>
                <c:pt idx="16">
                  <c:v>70</c:v>
                </c:pt>
                <c:pt idx="17">
                  <c:v>93</c:v>
                </c:pt>
                <c:pt idx="18">
                  <c:v>102</c:v>
                </c:pt>
                <c:pt idx="19">
                  <c:v>137</c:v>
                </c:pt>
                <c:pt idx="20">
                  <c:v>184</c:v>
                </c:pt>
                <c:pt idx="21">
                  <c:v>173</c:v>
                </c:pt>
                <c:pt idx="22">
                  <c:v>201</c:v>
                </c:pt>
                <c:pt idx="23">
                  <c:v>241</c:v>
                </c:pt>
                <c:pt idx="24">
                  <c:v>247</c:v>
                </c:pt>
                <c:pt idx="25">
                  <c:v>351</c:v>
                </c:pt>
                <c:pt idx="26">
                  <c:v>458</c:v>
                </c:pt>
              </c:numCache>
            </c:numRef>
          </c:val>
          <c:extLst>
            <c:ext xmlns:c16="http://schemas.microsoft.com/office/drawing/2014/chart" uri="{C3380CC4-5D6E-409C-BE32-E72D297353CC}">
              <c16:uniqueId val="{00000000-A18A-49A1-9C43-5810803E157D}"/>
            </c:ext>
          </c:extLst>
        </c:ser>
        <c:dLbls>
          <c:showLegendKey val="0"/>
          <c:showVal val="0"/>
          <c:showCatName val="0"/>
          <c:showSerName val="0"/>
          <c:showPercent val="0"/>
          <c:showBubbleSize val="0"/>
        </c:dLbls>
        <c:gapWidth val="150"/>
        <c:axId val="112854528"/>
        <c:axId val="113026560"/>
      </c:barChart>
      <c:catAx>
        <c:axId val="112854528"/>
        <c:scaling>
          <c:orientation val="minMax"/>
        </c:scaling>
        <c:delete val="0"/>
        <c:axPos val="b"/>
        <c:numFmt formatCode="General" sourceLinked="1"/>
        <c:majorTickMark val="out"/>
        <c:minorTickMark val="none"/>
        <c:tickLblPos val="nextTo"/>
        <c:crossAx val="113026560"/>
        <c:crosses val="autoZero"/>
        <c:auto val="1"/>
        <c:lblAlgn val="ctr"/>
        <c:lblOffset val="100"/>
        <c:noMultiLvlLbl val="0"/>
      </c:catAx>
      <c:valAx>
        <c:axId val="113026560"/>
        <c:scaling>
          <c:orientation val="minMax"/>
        </c:scaling>
        <c:delete val="0"/>
        <c:axPos val="l"/>
        <c:title>
          <c:tx>
            <c:rich>
              <a:bodyPr rot="-5400000" vert="horz"/>
              <a:lstStyle/>
              <a:p>
                <a:pPr>
                  <a:defRPr/>
                </a:pPr>
                <a:r>
                  <a:rPr lang="en-US"/>
                  <a:t>No. of Citations</a:t>
                </a:r>
              </a:p>
            </c:rich>
          </c:tx>
          <c:overlay val="0"/>
        </c:title>
        <c:numFmt formatCode="General" sourceLinked="1"/>
        <c:majorTickMark val="out"/>
        <c:minorTickMark val="none"/>
        <c:tickLblPos val="nextTo"/>
        <c:crossAx val="112854528"/>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1587"/>
            <a:ext cx="3011488" cy="469901"/>
          </a:xfrm>
          <a:prstGeom prst="rect">
            <a:avLst/>
          </a:prstGeom>
          <a:noFill/>
          <a:ln w="9525">
            <a:noFill/>
            <a:miter lim="800000"/>
            <a:headEnd/>
            <a:tailEnd/>
          </a:ln>
          <a:effectLst/>
        </p:spPr>
        <p:txBody>
          <a:bodyPr vert="horz" wrap="square" lIns="19059" tIns="0" rIns="19059" bIns="0" numCol="1" anchor="t" anchorCtr="0" compatLnSpc="1">
            <a:prstTxWarp prst="textNoShape">
              <a:avLst/>
            </a:prstTxWarp>
          </a:bodyPr>
          <a:lstStyle>
            <a:lvl1pPr algn="l" defTabSz="952500" eaLnBrk="0" hangingPunct="0">
              <a:spcBef>
                <a:spcPct val="0"/>
              </a:spcBef>
              <a:defRPr sz="1000" b="0" i="1">
                <a:solidFill>
                  <a:schemeClr val="tx1"/>
                </a:solidFill>
                <a:latin typeface="Times New Roman" pitchFamily="18" charset="0"/>
              </a:defRPr>
            </a:lvl1pPr>
          </a:lstStyle>
          <a:p>
            <a:pPr>
              <a:defRPr/>
            </a:pPr>
            <a:endParaRPr lang="en-US" dirty="0"/>
          </a:p>
        </p:txBody>
      </p:sp>
      <p:sp>
        <p:nvSpPr>
          <p:cNvPr id="3075" name="Rectangle 3"/>
          <p:cNvSpPr>
            <a:spLocks noGrp="1" noChangeArrowheads="1"/>
          </p:cNvSpPr>
          <p:nvPr>
            <p:ph type="dt" sz="quarter" idx="1"/>
          </p:nvPr>
        </p:nvSpPr>
        <p:spPr bwMode="auto">
          <a:xfrm>
            <a:off x="3935414" y="-1587"/>
            <a:ext cx="3011487" cy="469901"/>
          </a:xfrm>
          <a:prstGeom prst="rect">
            <a:avLst/>
          </a:prstGeom>
          <a:noFill/>
          <a:ln w="9525">
            <a:noFill/>
            <a:miter lim="800000"/>
            <a:headEnd/>
            <a:tailEnd/>
          </a:ln>
          <a:effectLst/>
        </p:spPr>
        <p:txBody>
          <a:bodyPr vert="horz" wrap="square" lIns="19059" tIns="0" rIns="19059" bIns="0" numCol="1" anchor="t" anchorCtr="0" compatLnSpc="1">
            <a:prstTxWarp prst="textNoShape">
              <a:avLst/>
            </a:prstTxWarp>
          </a:bodyPr>
          <a:lstStyle>
            <a:lvl1pPr algn="r" defTabSz="952500" eaLnBrk="0" hangingPunct="0">
              <a:spcBef>
                <a:spcPct val="0"/>
              </a:spcBef>
              <a:defRPr sz="1000" b="0" i="1">
                <a:solidFill>
                  <a:schemeClr val="tx1"/>
                </a:solidFill>
                <a:latin typeface="Times New Roman" pitchFamily="18" charset="0"/>
              </a:defRPr>
            </a:lvl1pPr>
          </a:lstStyle>
          <a:p>
            <a:pPr>
              <a:defRPr/>
            </a:pPr>
            <a:endParaRPr lang="en-US" dirty="0"/>
          </a:p>
        </p:txBody>
      </p:sp>
      <p:sp>
        <p:nvSpPr>
          <p:cNvPr id="3076" name="Rectangle 4"/>
          <p:cNvSpPr>
            <a:spLocks noGrp="1" noChangeArrowheads="1"/>
          </p:cNvSpPr>
          <p:nvPr>
            <p:ph type="ftr" sz="quarter" idx="2"/>
          </p:nvPr>
        </p:nvSpPr>
        <p:spPr bwMode="auto">
          <a:xfrm>
            <a:off x="-1588" y="8853488"/>
            <a:ext cx="3011488" cy="469900"/>
          </a:xfrm>
          <a:prstGeom prst="rect">
            <a:avLst/>
          </a:prstGeom>
          <a:noFill/>
          <a:ln w="9525">
            <a:noFill/>
            <a:miter lim="800000"/>
            <a:headEnd/>
            <a:tailEnd/>
          </a:ln>
          <a:effectLst/>
        </p:spPr>
        <p:txBody>
          <a:bodyPr vert="horz" wrap="square" lIns="19059" tIns="0" rIns="19059" bIns="0" numCol="1" anchor="b" anchorCtr="0" compatLnSpc="1">
            <a:prstTxWarp prst="textNoShape">
              <a:avLst/>
            </a:prstTxWarp>
          </a:bodyPr>
          <a:lstStyle>
            <a:lvl1pPr algn="l" defTabSz="952500" eaLnBrk="0" hangingPunct="0">
              <a:spcBef>
                <a:spcPct val="0"/>
              </a:spcBef>
              <a:defRPr sz="1000" b="0" i="1">
                <a:solidFill>
                  <a:schemeClr val="tx1"/>
                </a:solidFill>
                <a:latin typeface="Times New Roman" pitchFamily="18" charset="0"/>
              </a:defRPr>
            </a:lvl1pPr>
          </a:lstStyle>
          <a:p>
            <a:pPr>
              <a:defRPr/>
            </a:pPr>
            <a:endParaRPr lang="en-US" dirty="0"/>
          </a:p>
        </p:txBody>
      </p:sp>
      <p:sp>
        <p:nvSpPr>
          <p:cNvPr id="3077" name="Rectangle 5"/>
          <p:cNvSpPr>
            <a:spLocks noGrp="1" noChangeArrowheads="1"/>
          </p:cNvSpPr>
          <p:nvPr>
            <p:ph type="sldNum" sz="quarter" idx="3"/>
          </p:nvPr>
        </p:nvSpPr>
        <p:spPr bwMode="auto">
          <a:xfrm>
            <a:off x="3935414" y="8853488"/>
            <a:ext cx="3011487" cy="469900"/>
          </a:xfrm>
          <a:prstGeom prst="rect">
            <a:avLst/>
          </a:prstGeom>
          <a:noFill/>
          <a:ln w="9525">
            <a:noFill/>
            <a:miter lim="800000"/>
            <a:headEnd/>
            <a:tailEnd/>
          </a:ln>
          <a:effectLst/>
        </p:spPr>
        <p:txBody>
          <a:bodyPr vert="horz" wrap="square" lIns="19059" tIns="0" rIns="19059" bIns="0" numCol="1" anchor="b" anchorCtr="0" compatLnSpc="1">
            <a:prstTxWarp prst="textNoShape">
              <a:avLst/>
            </a:prstTxWarp>
          </a:bodyPr>
          <a:lstStyle>
            <a:lvl1pPr algn="r" defTabSz="952500" eaLnBrk="0" hangingPunct="0">
              <a:spcBef>
                <a:spcPct val="0"/>
              </a:spcBef>
              <a:defRPr sz="1000" b="0" i="1">
                <a:solidFill>
                  <a:schemeClr val="tx1"/>
                </a:solidFill>
                <a:latin typeface="Times New Roman" pitchFamily="18" charset="0"/>
              </a:defRPr>
            </a:lvl1pPr>
          </a:lstStyle>
          <a:p>
            <a:pPr>
              <a:defRPr/>
            </a:pPr>
            <a:fld id="{87A560D0-2FDF-434E-A881-B7DE424091F8}" type="slidenum">
              <a:rPr lang="en-US"/>
              <a:pPr>
                <a:defRPr/>
              </a:pPr>
              <a:t>‹#›</a:t>
            </a:fld>
            <a:endParaRPr lang="en-US" dirty="0"/>
          </a:p>
        </p:txBody>
      </p:sp>
    </p:spTree>
    <p:extLst>
      <p:ext uri="{BB962C8B-B14F-4D97-AF65-F5344CB8AC3E}">
        <p14:creationId xmlns:p14="http://schemas.microsoft.com/office/powerpoint/2010/main" val="2388106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587"/>
            <a:ext cx="3011488" cy="469901"/>
          </a:xfrm>
          <a:prstGeom prst="rect">
            <a:avLst/>
          </a:prstGeom>
          <a:noFill/>
          <a:ln w="9525">
            <a:noFill/>
            <a:miter lim="800000"/>
            <a:headEnd/>
            <a:tailEnd/>
          </a:ln>
          <a:effectLst/>
        </p:spPr>
        <p:txBody>
          <a:bodyPr vert="horz" wrap="square" lIns="19059" tIns="0" rIns="19059" bIns="0" numCol="1" anchor="t" anchorCtr="0" compatLnSpc="1">
            <a:prstTxWarp prst="textNoShape">
              <a:avLst/>
            </a:prstTxWarp>
          </a:bodyPr>
          <a:lstStyle>
            <a:lvl1pPr algn="l" defTabSz="952500" eaLnBrk="0" hangingPunct="0">
              <a:spcBef>
                <a:spcPct val="0"/>
              </a:spcBef>
              <a:defRPr sz="1000" b="0" i="1">
                <a:solidFill>
                  <a:schemeClr val="tx1"/>
                </a:solidFill>
                <a:latin typeface="Times New Roman" pitchFamily="18" charset="0"/>
              </a:defRPr>
            </a:lvl1pPr>
          </a:lstStyle>
          <a:p>
            <a:pPr>
              <a:defRPr/>
            </a:pPr>
            <a:endParaRPr lang="en-US" dirty="0"/>
          </a:p>
        </p:txBody>
      </p:sp>
      <p:sp>
        <p:nvSpPr>
          <p:cNvPr id="2051" name="Rectangle 3"/>
          <p:cNvSpPr>
            <a:spLocks noGrp="1" noChangeArrowheads="1"/>
          </p:cNvSpPr>
          <p:nvPr>
            <p:ph type="dt" idx="1"/>
          </p:nvPr>
        </p:nvSpPr>
        <p:spPr bwMode="auto">
          <a:xfrm>
            <a:off x="3935414" y="-1587"/>
            <a:ext cx="3011487" cy="469901"/>
          </a:xfrm>
          <a:prstGeom prst="rect">
            <a:avLst/>
          </a:prstGeom>
          <a:noFill/>
          <a:ln w="9525">
            <a:noFill/>
            <a:miter lim="800000"/>
            <a:headEnd/>
            <a:tailEnd/>
          </a:ln>
          <a:effectLst/>
        </p:spPr>
        <p:txBody>
          <a:bodyPr vert="horz" wrap="square" lIns="19059" tIns="0" rIns="19059" bIns="0" numCol="1" anchor="t" anchorCtr="0" compatLnSpc="1">
            <a:prstTxWarp prst="textNoShape">
              <a:avLst/>
            </a:prstTxWarp>
          </a:bodyPr>
          <a:lstStyle>
            <a:lvl1pPr algn="r" defTabSz="952500" eaLnBrk="0" hangingPunct="0">
              <a:spcBef>
                <a:spcPct val="0"/>
              </a:spcBef>
              <a:defRPr sz="1000" b="0" i="1">
                <a:solidFill>
                  <a:schemeClr val="tx1"/>
                </a:solidFill>
                <a:latin typeface="Times New Roman" pitchFamily="18" charset="0"/>
              </a:defRPr>
            </a:lvl1pPr>
          </a:lstStyle>
          <a:p>
            <a:pPr>
              <a:defRPr/>
            </a:pPr>
            <a:endParaRPr lang="en-US" dirty="0"/>
          </a:p>
        </p:txBody>
      </p:sp>
      <p:sp>
        <p:nvSpPr>
          <p:cNvPr id="2052" name="Rectangle 4"/>
          <p:cNvSpPr>
            <a:spLocks noGrp="1" noChangeArrowheads="1"/>
          </p:cNvSpPr>
          <p:nvPr>
            <p:ph type="ftr" sz="quarter" idx="4"/>
          </p:nvPr>
        </p:nvSpPr>
        <p:spPr bwMode="auto">
          <a:xfrm>
            <a:off x="-1588" y="8853488"/>
            <a:ext cx="3011488" cy="469900"/>
          </a:xfrm>
          <a:prstGeom prst="rect">
            <a:avLst/>
          </a:prstGeom>
          <a:noFill/>
          <a:ln w="9525">
            <a:noFill/>
            <a:miter lim="800000"/>
            <a:headEnd/>
            <a:tailEnd/>
          </a:ln>
          <a:effectLst/>
        </p:spPr>
        <p:txBody>
          <a:bodyPr vert="horz" wrap="square" lIns="19059" tIns="0" rIns="19059" bIns="0" numCol="1" anchor="b" anchorCtr="0" compatLnSpc="1">
            <a:prstTxWarp prst="textNoShape">
              <a:avLst/>
            </a:prstTxWarp>
          </a:bodyPr>
          <a:lstStyle>
            <a:lvl1pPr algn="l" defTabSz="952500" eaLnBrk="0" hangingPunct="0">
              <a:spcBef>
                <a:spcPct val="0"/>
              </a:spcBef>
              <a:defRPr sz="1000" b="0" i="1">
                <a:solidFill>
                  <a:schemeClr val="tx1"/>
                </a:solidFill>
                <a:latin typeface="Times New Roman" pitchFamily="18" charset="0"/>
              </a:defRPr>
            </a:lvl1pPr>
          </a:lstStyle>
          <a:p>
            <a:pPr>
              <a:defRPr/>
            </a:pPr>
            <a:endParaRPr lang="en-US" dirty="0"/>
          </a:p>
        </p:txBody>
      </p:sp>
      <p:sp>
        <p:nvSpPr>
          <p:cNvPr id="2053" name="Rectangle 5"/>
          <p:cNvSpPr>
            <a:spLocks noGrp="1" noChangeArrowheads="1"/>
          </p:cNvSpPr>
          <p:nvPr>
            <p:ph type="sldNum" sz="quarter" idx="5"/>
          </p:nvPr>
        </p:nvSpPr>
        <p:spPr bwMode="auto">
          <a:xfrm>
            <a:off x="3935414" y="8853488"/>
            <a:ext cx="3011487" cy="469900"/>
          </a:xfrm>
          <a:prstGeom prst="rect">
            <a:avLst/>
          </a:prstGeom>
          <a:noFill/>
          <a:ln w="9525">
            <a:noFill/>
            <a:miter lim="800000"/>
            <a:headEnd/>
            <a:tailEnd/>
          </a:ln>
          <a:effectLst/>
        </p:spPr>
        <p:txBody>
          <a:bodyPr vert="horz" wrap="square" lIns="19059" tIns="0" rIns="19059" bIns="0" numCol="1" anchor="b" anchorCtr="0" compatLnSpc="1">
            <a:prstTxWarp prst="textNoShape">
              <a:avLst/>
            </a:prstTxWarp>
          </a:bodyPr>
          <a:lstStyle>
            <a:lvl1pPr algn="r" defTabSz="952500" eaLnBrk="0" hangingPunct="0">
              <a:spcBef>
                <a:spcPct val="0"/>
              </a:spcBef>
              <a:defRPr sz="1000" b="0" i="1">
                <a:solidFill>
                  <a:schemeClr val="tx1"/>
                </a:solidFill>
                <a:latin typeface="Times New Roman" pitchFamily="18" charset="0"/>
              </a:defRPr>
            </a:lvl1pPr>
          </a:lstStyle>
          <a:p>
            <a:pPr>
              <a:defRPr/>
            </a:pPr>
            <a:fld id="{CDE16CDF-7DE9-4AC9-A72B-157B332E01CF}" type="slidenum">
              <a:rPr lang="en-US"/>
              <a:pPr>
                <a:defRPr/>
              </a:pPr>
              <a:t>‹#›</a:t>
            </a:fld>
            <a:endParaRPr lang="en-US" dirty="0"/>
          </a:p>
        </p:txBody>
      </p:sp>
      <p:sp>
        <p:nvSpPr>
          <p:cNvPr id="14342" name="Rectangle 6"/>
          <p:cNvSpPr>
            <a:spLocks noGrp="1" noRot="1" noChangeAspect="1" noChangeArrowheads="1" noTextEdit="1"/>
          </p:cNvSpPr>
          <p:nvPr>
            <p:ph type="sldImg" idx="2"/>
          </p:nvPr>
        </p:nvSpPr>
        <p:spPr bwMode="auto">
          <a:xfrm>
            <a:off x="379413" y="706438"/>
            <a:ext cx="6188075" cy="3481387"/>
          </a:xfrm>
          <a:prstGeom prst="rect">
            <a:avLst/>
          </a:prstGeom>
          <a:noFill/>
          <a:ln w="12700">
            <a:solidFill>
              <a:schemeClr val="tx1"/>
            </a:solidFill>
            <a:miter lim="800000"/>
            <a:headEnd/>
            <a:tailEnd/>
          </a:ln>
        </p:spPr>
      </p:sp>
      <p:sp>
        <p:nvSpPr>
          <p:cNvPr id="2055" name="Rectangle 7"/>
          <p:cNvSpPr>
            <a:spLocks noGrp="1" noChangeArrowheads="1"/>
          </p:cNvSpPr>
          <p:nvPr>
            <p:ph type="body" sz="quarter" idx="3"/>
          </p:nvPr>
        </p:nvSpPr>
        <p:spPr bwMode="auto">
          <a:xfrm>
            <a:off x="895350" y="4433889"/>
            <a:ext cx="5146675" cy="4200525"/>
          </a:xfrm>
          <a:prstGeom prst="rect">
            <a:avLst/>
          </a:prstGeom>
          <a:noFill/>
          <a:ln w="9525">
            <a:noFill/>
            <a:miter lim="800000"/>
            <a:headEnd/>
            <a:tailEnd/>
          </a:ln>
          <a:effectLst/>
        </p:spPr>
        <p:txBody>
          <a:bodyPr vert="horz" wrap="square" lIns="95299" tIns="49238" rIns="95299" bIns="492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489455713"/>
      </p:ext>
    </p:extLst>
  </p:cSld>
  <p:clrMap bg1="lt1" tx1="dk1" bg2="lt2" tx2="dk2" accent1="accent1" accent2="accent2" accent3="accent3" accent4="accent4" accent5="accent5" accent6="accent6" hlink="hlink" folHlink="folHlink"/>
  <p:notesStyle>
    <a:lvl1pPr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76250"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52500"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427163"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903413"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5"/>
          <p:cNvSpPr>
            <a:spLocks noGrp="1" noChangeArrowheads="1"/>
          </p:cNvSpPr>
          <p:nvPr>
            <p:ph type="sldNum" sz="quarter" idx="5"/>
          </p:nvPr>
        </p:nvSpPr>
        <p:spPr>
          <a:noFill/>
        </p:spPr>
        <p:txBody>
          <a:bodyPr/>
          <a:lstStyle/>
          <a:p>
            <a:fld id="{C4D22212-8DF0-450B-87E4-54831AE3AA5E}" type="slidenum">
              <a:rPr lang="en-US" altLang="en-US" smtClean="0"/>
              <a:pPr/>
              <a:t>1</a:t>
            </a:fld>
            <a:endParaRPr lang="en-US" altLang="en-US" dirty="0"/>
          </a:p>
        </p:txBody>
      </p:sp>
      <p:sp>
        <p:nvSpPr>
          <p:cNvPr id="20482" name="Rectangle 7"/>
          <p:cNvSpPr txBox="1">
            <a:spLocks noGrp="1" noChangeArrowheads="1"/>
          </p:cNvSpPr>
          <p:nvPr/>
        </p:nvSpPr>
        <p:spPr bwMode="auto">
          <a:xfrm>
            <a:off x="3935414" y="8855075"/>
            <a:ext cx="3011487" cy="466725"/>
          </a:xfrm>
          <a:prstGeom prst="rect">
            <a:avLst/>
          </a:prstGeom>
          <a:noFill/>
          <a:ln w="9525">
            <a:noFill/>
            <a:miter lim="800000"/>
            <a:headEnd/>
            <a:tailEnd/>
          </a:ln>
        </p:spPr>
        <p:txBody>
          <a:bodyPr lIns="93161" tIns="46581" rIns="93161" bIns="46581" anchor="b"/>
          <a:lstStyle/>
          <a:p>
            <a:pPr algn="r" defTabSz="931863" eaLnBrk="0" hangingPunct="0"/>
            <a:fld id="{849143B1-7404-4649-A002-E50643A745D2}" type="slidenum">
              <a:rPr lang="en-US" altLang="en-US" sz="1200" b="0">
                <a:solidFill>
                  <a:schemeClr val="tx1"/>
                </a:solidFill>
                <a:latin typeface="Times New Roman" pitchFamily="18" charset="0"/>
              </a:rPr>
              <a:pPr algn="r" defTabSz="931863" eaLnBrk="0" hangingPunct="0"/>
              <a:t>1</a:t>
            </a:fld>
            <a:endParaRPr lang="en-US" altLang="en-US" sz="1200" b="0" dirty="0">
              <a:solidFill>
                <a:schemeClr val="tx1"/>
              </a:solidFill>
              <a:latin typeface="Times New Roman" pitchFamily="18" charset="0"/>
            </a:endParaRPr>
          </a:p>
        </p:txBody>
      </p:sp>
      <p:sp>
        <p:nvSpPr>
          <p:cNvPr id="20483" name="Rectangle 2"/>
          <p:cNvSpPr>
            <a:spLocks noGrp="1" noRot="1" noChangeAspect="1" noChangeArrowheads="1" noTextEdit="1"/>
          </p:cNvSpPr>
          <p:nvPr>
            <p:ph type="sldImg"/>
          </p:nvPr>
        </p:nvSpPr>
        <p:spPr>
          <a:xfrm>
            <a:off x="366713" y="698500"/>
            <a:ext cx="6213475" cy="3495675"/>
          </a:xfrm>
          <a:ln/>
        </p:spPr>
      </p:sp>
      <p:sp>
        <p:nvSpPr>
          <p:cNvPr id="20484" name="Rectangle 3"/>
          <p:cNvSpPr>
            <a:spLocks noGrp="1" noChangeArrowheads="1"/>
          </p:cNvSpPr>
          <p:nvPr>
            <p:ph type="body" idx="1"/>
          </p:nvPr>
        </p:nvSpPr>
        <p:spPr>
          <a:xfrm>
            <a:off x="927100" y="4427538"/>
            <a:ext cx="5092700" cy="4195761"/>
          </a:xfrm>
          <a:noFill/>
          <a:ln/>
        </p:spPr>
        <p:txBody>
          <a:bodyPr lIns="93161" tIns="46581" rIns="93161" bIns="46581"/>
          <a:lstStyle/>
          <a:p>
            <a:pPr defTabSz="914400"/>
            <a:r>
              <a:rPr lang="en-US" altLang="en-US" dirty="0"/>
              <a:t>Let us start by looking at this cross-sectional study of children, which was published in the journal </a:t>
            </a:r>
            <a:r>
              <a:rPr lang="en-US" altLang="en-US" i="1" dirty="0"/>
              <a:t>Nature</a:t>
            </a:r>
            <a:r>
              <a:rPr lang="en-US" altLang="en-US" dirty="0"/>
              <a:t>.  Those children who sleep with a nightlight in their rooms were 3.4 times as likely to be nearsighted than those who do not sleep with night lights.  How would you respond to these data?  If you were a parent and your child slept with a nightlight, should you get rid of the nightlight in hopes of preventing the occurrence of nearsightedness?</a:t>
            </a:r>
          </a:p>
        </p:txBody>
      </p:sp>
    </p:spTree>
    <p:extLst>
      <p:ext uri="{BB962C8B-B14F-4D97-AF65-F5344CB8AC3E}">
        <p14:creationId xmlns:p14="http://schemas.microsoft.com/office/powerpoint/2010/main" val="326771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5"/>
          <p:cNvSpPr>
            <a:spLocks noGrp="1" noChangeArrowheads="1"/>
          </p:cNvSpPr>
          <p:nvPr>
            <p:ph type="sldNum" sz="quarter" idx="5"/>
          </p:nvPr>
        </p:nvSpPr>
        <p:spPr>
          <a:noFill/>
        </p:spPr>
        <p:txBody>
          <a:bodyPr/>
          <a:lstStyle/>
          <a:p>
            <a:fld id="{5819BECB-6330-482E-B546-B8CCEEC73193}" type="slidenum">
              <a:rPr lang="en-US" altLang="en-US" smtClean="0"/>
              <a:pPr/>
              <a:t>10</a:t>
            </a:fld>
            <a:endParaRPr lang="en-US" altLang="en-US" dirty="0"/>
          </a:p>
        </p:txBody>
      </p:sp>
      <p:sp>
        <p:nvSpPr>
          <p:cNvPr id="44034" name="Rectangle 2"/>
          <p:cNvSpPr>
            <a:spLocks noGrp="1" noRot="1" noChangeAspect="1" noChangeArrowheads="1" noTextEdit="1"/>
          </p:cNvSpPr>
          <p:nvPr>
            <p:ph type="sldImg"/>
          </p:nvPr>
        </p:nvSpPr>
        <p:spPr>
          <a:xfrm>
            <a:off x="379413" y="706438"/>
            <a:ext cx="6188075" cy="3481387"/>
          </a:xfrm>
          <a:ln/>
        </p:spPr>
      </p:sp>
      <p:sp>
        <p:nvSpPr>
          <p:cNvPr id="44035" name="Rectangle 3"/>
          <p:cNvSpPr>
            <a:spLocks noGrp="1" noChangeArrowheads="1"/>
          </p:cNvSpPr>
          <p:nvPr>
            <p:ph type="body" idx="1"/>
          </p:nvPr>
        </p:nvSpPr>
        <p:spPr>
          <a:noFill/>
          <a:ln/>
        </p:spPr>
        <p:txBody>
          <a:bodyPr/>
          <a:lstStyle/>
          <a:p>
            <a:r>
              <a:rPr lang="en-US" altLang="en-US" dirty="0"/>
              <a:t>So, at our house, off went the nightlight, and we began to stumble around our daughter’s room.</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80309972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706438"/>
            <a:ext cx="6188075" cy="3481387"/>
          </a:xfrm>
        </p:spPr>
      </p:sp>
      <p:sp>
        <p:nvSpPr>
          <p:cNvPr id="3" name="Notes Placeholder 2"/>
          <p:cNvSpPr>
            <a:spLocks noGrp="1"/>
          </p:cNvSpPr>
          <p:nvPr>
            <p:ph type="body" idx="1"/>
          </p:nvPr>
        </p:nvSpPr>
        <p:spPr/>
        <p:txBody>
          <a:bodyPr/>
          <a:lstStyle/>
          <a:p>
            <a:r>
              <a:rPr lang="en-US" baseline="0" dirty="0"/>
              <a:t>Under true non-null conditions, there are 3 main DAG structures (i.e., graphs) that can result in selection bias.  The first is simply the same set of structures shown on the prior slide for the null context.  These are scenarios in which conditioning upon a collider was present.  In other words, structures that produced selection bias under the null will also cause bias (in either direction—inflating or deflating) under the non-null.  </a:t>
            </a:r>
          </a:p>
          <a:p>
            <a:endParaRPr lang="en-US" baseline="0" dirty="0"/>
          </a:p>
          <a:p>
            <a:pPr marL="0" marR="0" lvl="0" indent="0" algn="l" defTabSz="990600" rtl="0" eaLnBrk="0" fontAlgn="base" latinLnBrk="0" hangingPunct="0">
              <a:lnSpc>
                <a:spcPct val="100000"/>
              </a:lnSpc>
              <a:spcBef>
                <a:spcPct val="30000"/>
              </a:spcBef>
              <a:spcAft>
                <a:spcPct val="0"/>
              </a:spcAft>
              <a:buClrTx/>
              <a:buSzTx/>
              <a:buFontTx/>
              <a:buNone/>
              <a:tabLst/>
              <a:defRPr/>
            </a:pPr>
            <a:r>
              <a:rPr lang="en-US" baseline="0" dirty="0"/>
              <a:t>The second structure occurs when we have drop-out (or competing events), and we limit our analysis (as we typically do) to participants who have not dopped out or experienced a competing event.  Limiting our analysis to those who are retained is, in fact, conditioning on a variable called “retention”.  If retention is related to outcome via a common cause, as is shown on the upper DAG, this structure will result in selection bias on at least the additive or multiplicative scale if not both.  We can see that there is no collider in this DAG, such that this is an instance of selection bias without colliders.  Although the mathematical intuition for this has been known for years by epidemiologists (see Greenland AJE 1977), it was formally shown with directed acyclic graphs and simulation by Howe et al. </a:t>
            </a:r>
            <a:r>
              <a:rPr lang="en-US" sz="1200" b="0" i="0" u="none" strike="noStrike" kern="1200" baseline="0" dirty="0">
                <a:solidFill>
                  <a:schemeClr val="tx1"/>
                </a:solidFill>
                <a:latin typeface="Times New Roman" pitchFamily="18" charset="0"/>
                <a:ea typeface="+mn-ea"/>
                <a:cs typeface="+mn-cs"/>
              </a:rPr>
              <a:t>Selection Bias Due to Loss to Follow Up in Cohort Studies. Epidemiology 2016.  Howe et al. described a simulation in which there is a common cause of retention and the outcome under study and there was additive (but not multiplicative) interaction between retention and exposure on the occurrence of outcome.  In this simulation, the selection bias was only in the risk difference (relating exposure to outcome).  </a:t>
            </a:r>
            <a:r>
              <a:rPr lang="en-US" baseline="0" dirty="0"/>
              <a:t>This can be heuristically understood as just a matter of changing the magnitude of two different absolute incidences of outcome (for exposed and unexposed) by the same force, i.e., by the same fractional (or relative) degree, as people drop out.  Let us say the sickest people are pulled out of the analysis by drop out.  Under the null context, an isolated influence of disease on retention would not result in bias.  This is because two groups (exposed and unexposed) with the same true outcome experiences would simply be affected identically, regardless if the influence was in absolute terms or by some fraction.  There would be no bias on the ratio or difference scale.  When you alter the same two incidences by the same degree, you will not alter the magnitude of the comparison (in absolute or ratio terms) of the two resulting incidences.   Under non-null conditions, if you alter the two incidences by the same fractional degree, their ratio will be unaltered but their absolute difference will change.  This is why bias in the risk difference ensues.  If you alter the two incidences by some absolute degree (e.g., subtract off 0.1),  their absolute difference will not change but their ratio will.</a:t>
            </a:r>
          </a:p>
          <a:p>
            <a:endParaRPr lang="en-US" sz="1200" b="0" i="0" u="none" strike="noStrike" kern="1200" baseline="0" dirty="0">
              <a:solidFill>
                <a:schemeClr val="tx1"/>
              </a:solidFill>
              <a:latin typeface="Times New Roman" pitchFamily="18" charset="0"/>
              <a:ea typeface="+mn-ea"/>
              <a:cs typeface="+mn-cs"/>
            </a:endParaRPr>
          </a:p>
          <a:p>
            <a:r>
              <a:rPr lang="en-US" sz="1200" b="0" i="0" u="none" strike="noStrike" kern="1200" baseline="0" dirty="0">
                <a:solidFill>
                  <a:schemeClr val="tx1"/>
                </a:solidFill>
                <a:latin typeface="Times New Roman" pitchFamily="18" charset="0"/>
                <a:ea typeface="+mn-ea"/>
                <a:cs typeface="+mn-cs"/>
              </a:rPr>
              <a:t>Hernan (Selection bias without colliders.  </a:t>
            </a:r>
            <a:r>
              <a:rPr lang="en-US" sz="1200" b="0" i="1" u="none" strike="noStrike" kern="1200" baseline="0" dirty="0">
                <a:solidFill>
                  <a:schemeClr val="tx1"/>
                </a:solidFill>
                <a:latin typeface="Times New Roman" pitchFamily="18" charset="0"/>
                <a:ea typeface="+mn-ea"/>
                <a:cs typeface="+mn-cs"/>
              </a:rPr>
              <a:t>AJE</a:t>
            </a:r>
            <a:r>
              <a:rPr lang="en-US" sz="1200" b="0" i="0" u="none" strike="noStrike" kern="1200" baseline="0" dirty="0">
                <a:solidFill>
                  <a:schemeClr val="tx1"/>
                </a:solidFill>
                <a:latin typeface="Times New Roman" pitchFamily="18" charset="0"/>
                <a:ea typeface="+mn-ea"/>
                <a:cs typeface="+mn-cs"/>
              </a:rPr>
              <a:t> 2017) explained this first DAG in terms of the concept of interaction, which we will learn about in the next session.  If there is interaction between the retention variable and exposure on the occurrence of the outcome under study, then depending upon the scale of interaction (additive or multiplicative), either the risk ratio and/or risk difference will be biased.  If there is multiplicative interaction between retention and exposure on the occurrence of outcome, then there will be bias in the risk ratio depicting the relationship between exposure and outcome.  If there is additive interaction between retention and exposure on the occurrence of outcome, there will be bias in the risk difference depicting the relationship between exposure and outcome.  If there is both additive and multiplicative interaction between retention and exposure on the occurrence of outcome, then there will be bias in both the risk ratio and risk difference.</a:t>
            </a:r>
          </a:p>
          <a:p>
            <a:endParaRPr lang="en-US" sz="1200" b="0" i="0" u="none" strike="noStrike" kern="1200" baseline="0" dirty="0">
              <a:solidFill>
                <a:schemeClr val="tx1"/>
              </a:solidFill>
              <a:latin typeface="Times New Roman" pitchFamily="18" charset="0"/>
              <a:ea typeface="+mn-ea"/>
              <a:cs typeface="+mn-cs"/>
            </a:endParaRPr>
          </a:p>
          <a:p>
            <a:pPr marL="0" marR="0" lvl="0" indent="0" algn="l" defTabSz="9906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Times New Roman" pitchFamily="18" charset="0"/>
                <a:ea typeface="+mn-ea"/>
                <a:cs typeface="+mn-cs"/>
              </a:rPr>
              <a:t>In the third scenario, if we condition on a descendant of the outcome, selection bias will also ensue in some situations.  At first glance, this also seems like selection bias without the need for a collider.  This is because the “any factor” we have written in the DAG is not actually requisite to show in a causal DAG.  In other words, we usually do not include all factors related to outcome if they are not involved in biasing pathways.  However, we know that for any outcome, there are typically many causes (remember the sufficient-component cause model).  Keeping these other “any factors” in mind is important one when conditioning on a descendent of the outcome.  </a:t>
            </a:r>
            <a:r>
              <a:rPr lang="en-US" sz="1200" kern="1200" dirty="0">
                <a:solidFill>
                  <a:schemeClr val="tx1"/>
                </a:solidFill>
                <a:effectLst/>
                <a:latin typeface="Times New Roman" pitchFamily="18" charset="0"/>
                <a:ea typeface="+mn-ea"/>
                <a:cs typeface="+mn-cs"/>
              </a:rPr>
              <a:t>In this scenario, if we envision the existence of “any factor” that is causally related to outcome, then the outcome variable meets the criteria for what we call a collider.  Just</a:t>
            </a:r>
            <a:r>
              <a:rPr lang="en-US" sz="1200" kern="1200" baseline="0" dirty="0">
                <a:solidFill>
                  <a:schemeClr val="tx1"/>
                </a:solidFill>
                <a:effectLst/>
                <a:latin typeface="Times New Roman" pitchFamily="18" charset="0"/>
                <a:ea typeface="+mn-ea"/>
                <a:cs typeface="+mn-cs"/>
              </a:rPr>
              <a:t> as is true for conditioning on a collider, it is also the case that </a:t>
            </a:r>
            <a:r>
              <a:rPr lang="en-US" sz="1200" kern="1200" dirty="0">
                <a:solidFill>
                  <a:schemeClr val="tx1"/>
                </a:solidFill>
                <a:effectLst/>
                <a:latin typeface="Times New Roman" pitchFamily="18" charset="0"/>
                <a:ea typeface="+mn-ea"/>
                <a:cs typeface="+mn-cs"/>
              </a:rPr>
              <a:t>conditioning upon a descendent of a collider will result in selection bias.  Hence, in this structure, when we condition</a:t>
            </a:r>
            <a:r>
              <a:rPr lang="en-US" sz="1200" kern="1200" baseline="0" dirty="0">
                <a:solidFill>
                  <a:schemeClr val="tx1"/>
                </a:solidFill>
                <a:effectLst/>
                <a:latin typeface="Times New Roman" pitchFamily="18" charset="0"/>
                <a:ea typeface="+mn-ea"/>
                <a:cs typeface="+mn-cs"/>
              </a:rPr>
              <a:t> upon any descendent of a collider</a:t>
            </a:r>
            <a:r>
              <a:rPr lang="en-US" sz="1200" kern="1200" dirty="0">
                <a:solidFill>
                  <a:schemeClr val="tx1"/>
                </a:solidFill>
                <a:effectLst/>
                <a:latin typeface="Times New Roman" pitchFamily="18" charset="0"/>
                <a:ea typeface="+mn-ea"/>
                <a:cs typeface="+mn-cs"/>
              </a:rPr>
              <a:t>, we induce a spurious relationship between the exposure and the “any factor”.  This spurious association </a:t>
            </a:r>
            <a:r>
              <a:rPr lang="en-US" sz="1200" kern="1200" baseline="0" dirty="0">
                <a:solidFill>
                  <a:schemeClr val="tx1"/>
                </a:solidFill>
                <a:effectLst/>
                <a:latin typeface="Times New Roman" pitchFamily="18" charset="0"/>
                <a:ea typeface="+mn-ea"/>
                <a:cs typeface="+mn-cs"/>
              </a:rPr>
              <a:t>adds to the </a:t>
            </a:r>
            <a:r>
              <a:rPr lang="en-US" sz="1200" kern="1200" dirty="0">
                <a:solidFill>
                  <a:schemeClr val="tx1"/>
                </a:solidFill>
                <a:effectLst/>
                <a:latin typeface="Times New Roman" pitchFamily="18" charset="0"/>
                <a:ea typeface="+mn-ea"/>
                <a:cs typeface="+mn-cs"/>
              </a:rPr>
              <a:t>true association between exposure and outcome resulting in the observed association between exposure and outcome being biased.  This only occurs, however, for</a:t>
            </a:r>
            <a:r>
              <a:rPr lang="en-US" sz="1200" kern="1200" baseline="0" dirty="0">
                <a:solidFill>
                  <a:schemeClr val="tx1"/>
                </a:solidFill>
                <a:effectLst/>
                <a:latin typeface="Times New Roman" pitchFamily="18" charset="0"/>
                <a:ea typeface="+mn-ea"/>
                <a:cs typeface="+mn-cs"/>
              </a:rPr>
              <a:t> certain measures of association between exposure and outcome, namely probability ratios and probability differences.  This is why this does not cause a problem for us in case-control studies, which always have this particular structure under “non-null” conditions; case status is related to being selected.  In case-control studies, we historically have learned that only odds ratios make sense to calculate; we do not calculate risk ratios or risk differences directly.  This intuition came in the 1950’s, long before DAGs.  Because we never directly calculate risk ratios or risk differences from case-control studies, this manifestation of selection bias does not occur.  Yet, there are other situations in which we might adjust for (condition upon) a descendant of a collider, such as out of ignorance, for example, in an interest to adjust for everything “associated” with outcome.  This also happens in cohort studies where the outcome (often unrecognized and undocumented by investigators) directly influences retention.  </a:t>
            </a:r>
            <a:r>
              <a:rPr lang="en-US" sz="1200" kern="1200" dirty="0">
                <a:solidFill>
                  <a:schemeClr val="tx1"/>
                </a:solidFill>
                <a:effectLst/>
                <a:latin typeface="Times New Roman" pitchFamily="18" charset="0"/>
                <a:ea typeface="+mn-ea"/>
                <a:cs typeface="+mn-cs"/>
              </a:rPr>
              <a:t>This phenomenon</a:t>
            </a:r>
            <a:r>
              <a:rPr lang="en-US" sz="1200" kern="1200" baseline="0" dirty="0">
                <a:solidFill>
                  <a:schemeClr val="tx1"/>
                </a:solidFill>
                <a:effectLst/>
                <a:latin typeface="Times New Roman" pitchFamily="18" charset="0"/>
                <a:ea typeface="+mn-ea"/>
                <a:cs typeface="+mn-cs"/>
              </a:rPr>
              <a:t> of conditioning on a descendent of a collider </a:t>
            </a:r>
            <a:r>
              <a:rPr lang="en-US" sz="1200" kern="1200" dirty="0">
                <a:solidFill>
                  <a:schemeClr val="tx1"/>
                </a:solidFill>
                <a:effectLst/>
                <a:latin typeface="Times New Roman" pitchFamily="18" charset="0"/>
                <a:ea typeface="+mn-ea"/>
                <a:cs typeface="+mn-cs"/>
              </a:rPr>
              <a:t>is explained by</a:t>
            </a:r>
            <a:r>
              <a:rPr lang="en-US" sz="1200" kern="1200" baseline="0" dirty="0">
                <a:solidFill>
                  <a:schemeClr val="tx1"/>
                </a:solidFill>
                <a:effectLst/>
                <a:latin typeface="Times New Roman" pitchFamily="18" charset="0"/>
                <a:ea typeface="+mn-ea"/>
                <a:cs typeface="+mn-cs"/>
              </a:rPr>
              <a:t> </a:t>
            </a:r>
            <a:r>
              <a:rPr lang="en-US" sz="1200" b="0" i="0" u="none" strike="noStrike" baseline="0" dirty="0"/>
              <a:t>Shahar and Shahar (Sharar E and Shahar DJ. Causal diagrams and three pairs of biases. In Lunet N, editor. Epidemiology – current perspectives on research and practice, 2012:31–62. Available at: www.intechopen.com/books/epidemiology-current-perspectives-on-research-and-practice.)</a:t>
            </a:r>
            <a:r>
              <a:rPr lang="en-US" sz="1200" kern="1200" baseline="0" dirty="0">
                <a:solidFill>
                  <a:schemeClr val="tx1"/>
                </a:solidFill>
                <a:effectLst/>
                <a:latin typeface="Times New Roman" pitchFamily="18" charset="0"/>
                <a:ea typeface="+mn-ea"/>
                <a:cs typeface="+mn-cs"/>
              </a:rPr>
              <a:t> </a:t>
            </a:r>
          </a:p>
          <a:p>
            <a:pPr marL="0" marR="0" lvl="0" indent="0" algn="l" defTabSz="9906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Times New Roman" pitchFamily="18" charset="0"/>
              <a:ea typeface="+mn-ea"/>
              <a:cs typeface="+mn-cs"/>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sz="1200" dirty="0"/>
              <a:t>Later in the course, we will discuss what happens</a:t>
            </a:r>
            <a:r>
              <a:rPr lang="en-US" sz="1200" baseline="0" dirty="0"/>
              <a:t> when we indiscriminately adjust for factors causally related to exposure but to nothing else.  Such factors are called “instrumental variables”.   Adjusting for an instrumental variable, in some situations (specifically, in the presence of unmeasured confounding), is also a threat to validity, in a phenomenon called “bias amplification”.  We mention this because it is interesting to note how we can get into trouble at the two extreme poles of a DAG, one at the far left (adjusting on an instrument) and one on the far right (adjusting for a descendent of an outcome).   We can get into trouble if we follow the old adage of adjusting for all “potential confounders”, following older narrative descriptions for confounders.  </a:t>
            </a:r>
            <a:endParaRPr lang="en-US" sz="120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a:defRPr/>
            </a:pPr>
            <a:fld id="{CDE16CDF-7DE9-4AC9-A72B-157B332E01CF}" type="slidenum">
              <a:rPr lang="en-US" smtClean="0"/>
              <a:pPr>
                <a:defRPr/>
              </a:pPr>
              <a:t>101</a:t>
            </a:fld>
            <a:endParaRPr lang="en-US" dirty="0"/>
          </a:p>
        </p:txBody>
      </p:sp>
    </p:spTree>
    <p:extLst>
      <p:ext uri="{BB962C8B-B14F-4D97-AF65-F5344CB8AC3E}">
        <p14:creationId xmlns:p14="http://schemas.microsoft.com/office/powerpoint/2010/main" val="413401477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706438"/>
            <a:ext cx="6188075" cy="3481387"/>
          </a:xfrm>
        </p:spPr>
      </p:sp>
      <p:sp>
        <p:nvSpPr>
          <p:cNvPr id="3" name="Notes Placeholder 2"/>
          <p:cNvSpPr>
            <a:spLocks noGrp="1"/>
          </p:cNvSpPr>
          <p:nvPr>
            <p:ph type="body" idx="1"/>
          </p:nvPr>
        </p:nvSpPr>
        <p:spPr/>
        <p:txBody>
          <a:bodyPr/>
          <a:lstStyle/>
          <a:p>
            <a:r>
              <a:rPr lang="en-US" sz="1200" b="0" dirty="0"/>
              <a:t>You will</a:t>
            </a:r>
            <a:r>
              <a:rPr lang="en-US" sz="1200" b="0" baseline="0" dirty="0"/>
              <a:t> encounter inconsistency in how the terms selection bias and collider bias (also known as collider-conditioning bias) are used.  Here, we depict, by means of Venn diagrams, two schemes you will see authors use.  The red oval is used to encompass forms of bias that are called selection bias, the blue oval is used to encompass what is called collider-conditioning bias. </a:t>
            </a:r>
          </a:p>
          <a:p>
            <a:endParaRPr lang="en-US" sz="1200" b="0" baseline="0" dirty="0"/>
          </a:p>
          <a:p>
            <a:r>
              <a:rPr lang="en-US" sz="1200" b="0" baseline="0" dirty="0"/>
              <a:t>In one classification scheme, selection bias is limited to the bias caused by problems in either the selection or retention of the study population.  This is sometimes called classical selection bias.  It includes both selection bias caused by collider-conditioning bias and selection bias without colliders.  In this scheme, not all collider bias is considered selection bias.   Specifically, inadvertent or ill-advised conditioning on a collider during data analysis (e.g., the folate, stillbirths, and birth defects example), which really is not a classical problem having to do with the study sample, is </a:t>
            </a:r>
            <a:r>
              <a:rPr lang="en-US" sz="1200" b="0" u="sng" baseline="0" dirty="0"/>
              <a:t>not</a:t>
            </a:r>
            <a:r>
              <a:rPr lang="en-US" sz="1200" b="0" baseline="0" dirty="0"/>
              <a:t> considered selection bias.  </a:t>
            </a:r>
          </a:p>
          <a:p>
            <a:endParaRPr lang="en-US" sz="1200" b="0" baseline="0" dirty="0"/>
          </a:p>
          <a:p>
            <a:r>
              <a:rPr lang="en-US" sz="1200" b="0" baseline="0" dirty="0"/>
              <a:t>In the other scheme, promulgated by Hernan et al. (2004) (Optional Reading), all collider bias is considered a form of selection bias.  It is important to remember, however, that not all selection bias is collider bias.  This is because some selection bias does not involve colliders.  We favor this approach in that it allows us to simplify the forms of bias to three:  selection bias, measurement bias, and confounding.  Admittedly, some forms of collider bias (e.g., ill-advised conditioning on a collider during data analysis) do not conjure any notions of “selection”, and hence this is why some do not favor labeling all instances of collider-conditioning bias as selection bias.  </a:t>
            </a:r>
            <a:endParaRPr lang="en-US" dirty="0"/>
          </a:p>
        </p:txBody>
      </p:sp>
      <p:sp>
        <p:nvSpPr>
          <p:cNvPr id="4" name="Slide Number Placeholder 3"/>
          <p:cNvSpPr>
            <a:spLocks noGrp="1"/>
          </p:cNvSpPr>
          <p:nvPr>
            <p:ph type="sldNum" sz="quarter" idx="10"/>
          </p:nvPr>
        </p:nvSpPr>
        <p:spPr/>
        <p:txBody>
          <a:bodyPr/>
          <a:lstStyle/>
          <a:p>
            <a:pPr>
              <a:defRPr/>
            </a:pPr>
            <a:fld id="{CDE16CDF-7DE9-4AC9-A72B-157B332E01CF}" type="slidenum">
              <a:rPr lang="en-US" smtClean="0"/>
              <a:pPr>
                <a:defRPr/>
              </a:pPr>
              <a:t>102</a:t>
            </a:fld>
            <a:endParaRPr lang="en-US" dirty="0"/>
          </a:p>
        </p:txBody>
      </p:sp>
    </p:spTree>
    <p:extLst>
      <p:ext uri="{BB962C8B-B14F-4D97-AF65-F5344CB8AC3E}">
        <p14:creationId xmlns:p14="http://schemas.microsoft.com/office/powerpoint/2010/main" val="2296039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5"/>
          <p:cNvSpPr>
            <a:spLocks noGrp="1" noChangeArrowheads="1"/>
          </p:cNvSpPr>
          <p:nvPr>
            <p:ph type="sldNum" sz="quarter" idx="5"/>
          </p:nvPr>
        </p:nvSpPr>
        <p:spPr>
          <a:noFill/>
        </p:spPr>
        <p:txBody>
          <a:bodyPr/>
          <a:lstStyle/>
          <a:p>
            <a:fld id="{E1EA3CEF-C5FF-43C4-8FC3-8B8BB21337AD}" type="slidenum">
              <a:rPr lang="en-US" altLang="en-US" smtClean="0"/>
              <a:pPr/>
              <a:t>11</a:t>
            </a:fld>
            <a:endParaRPr lang="en-US" altLang="en-US" dirty="0"/>
          </a:p>
        </p:txBody>
      </p:sp>
      <p:sp>
        <p:nvSpPr>
          <p:cNvPr id="47106" name="Rectangle 7"/>
          <p:cNvSpPr txBox="1">
            <a:spLocks noGrp="1" noChangeArrowheads="1"/>
          </p:cNvSpPr>
          <p:nvPr/>
        </p:nvSpPr>
        <p:spPr bwMode="auto">
          <a:xfrm>
            <a:off x="3935414" y="8855075"/>
            <a:ext cx="3011487" cy="466725"/>
          </a:xfrm>
          <a:prstGeom prst="rect">
            <a:avLst/>
          </a:prstGeom>
          <a:noFill/>
          <a:ln w="9525">
            <a:noFill/>
            <a:miter lim="800000"/>
            <a:headEnd/>
            <a:tailEnd/>
          </a:ln>
        </p:spPr>
        <p:txBody>
          <a:bodyPr lIns="93161" tIns="46581" rIns="93161" bIns="46581" anchor="b"/>
          <a:lstStyle/>
          <a:p>
            <a:pPr algn="r" defTabSz="931863" eaLnBrk="0" hangingPunct="0"/>
            <a:fld id="{B475600A-8870-4C4B-834D-D99663CAEC48}" type="slidenum">
              <a:rPr lang="en-US" altLang="en-US" sz="1200" b="0">
                <a:solidFill>
                  <a:schemeClr val="tx1"/>
                </a:solidFill>
                <a:latin typeface="Times New Roman" pitchFamily="18" charset="0"/>
              </a:rPr>
              <a:pPr algn="r" defTabSz="931863" eaLnBrk="0" hangingPunct="0"/>
              <a:t>11</a:t>
            </a:fld>
            <a:endParaRPr lang="en-US" altLang="en-US" sz="1200" b="0" dirty="0">
              <a:solidFill>
                <a:schemeClr val="tx1"/>
              </a:solidFill>
              <a:latin typeface="Times New Roman" pitchFamily="18" charset="0"/>
            </a:endParaRPr>
          </a:p>
        </p:txBody>
      </p:sp>
      <p:sp>
        <p:nvSpPr>
          <p:cNvPr id="47107" name="Rectangle 2"/>
          <p:cNvSpPr>
            <a:spLocks noGrp="1" noRot="1" noChangeAspect="1" noChangeArrowheads="1" noTextEdit="1"/>
          </p:cNvSpPr>
          <p:nvPr>
            <p:ph type="sldImg"/>
          </p:nvPr>
        </p:nvSpPr>
        <p:spPr>
          <a:xfrm>
            <a:off x="366713" y="698500"/>
            <a:ext cx="6213475" cy="3495675"/>
          </a:xfrm>
          <a:ln/>
        </p:spPr>
      </p:sp>
      <p:sp>
        <p:nvSpPr>
          <p:cNvPr id="47108" name="Rectangle 3"/>
          <p:cNvSpPr>
            <a:spLocks noGrp="1" noChangeArrowheads="1"/>
          </p:cNvSpPr>
          <p:nvPr>
            <p:ph type="body" idx="1"/>
          </p:nvPr>
        </p:nvSpPr>
        <p:spPr>
          <a:xfrm>
            <a:off x="927100" y="4427538"/>
            <a:ext cx="5092700" cy="4195761"/>
          </a:xfrm>
          <a:noFill/>
          <a:ln/>
        </p:spPr>
        <p:txBody>
          <a:bodyPr lIns="93161" tIns="46581" rIns="93161" bIns="46581"/>
          <a:lstStyle/>
          <a:p>
            <a:pPr defTabSz="914400"/>
            <a:r>
              <a:rPr lang="en-US" altLang="en-US" dirty="0"/>
              <a:t>What does everyone think?  If you were a parent, should you get rid of the nightlight in your child’s room?  There are three choices.</a:t>
            </a:r>
          </a:p>
        </p:txBody>
      </p:sp>
    </p:spTree>
    <p:extLst>
      <p:ext uri="{BB962C8B-B14F-4D97-AF65-F5344CB8AC3E}">
        <p14:creationId xmlns:p14="http://schemas.microsoft.com/office/powerpoint/2010/main" val="732427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5"/>
          <p:cNvSpPr>
            <a:spLocks noGrp="1" noChangeArrowheads="1"/>
          </p:cNvSpPr>
          <p:nvPr>
            <p:ph type="sldNum" sz="quarter" idx="5"/>
          </p:nvPr>
        </p:nvSpPr>
        <p:spPr>
          <a:noFill/>
        </p:spPr>
        <p:txBody>
          <a:bodyPr/>
          <a:lstStyle/>
          <a:p>
            <a:fld id="{E1EA3CEF-C5FF-43C4-8FC3-8B8BB21337AD}" type="slidenum">
              <a:rPr lang="en-US" altLang="en-US" smtClean="0"/>
              <a:pPr/>
              <a:t>12</a:t>
            </a:fld>
            <a:endParaRPr lang="en-US" altLang="en-US" dirty="0"/>
          </a:p>
        </p:txBody>
      </p:sp>
      <p:sp>
        <p:nvSpPr>
          <p:cNvPr id="47106" name="Rectangle 7"/>
          <p:cNvSpPr txBox="1">
            <a:spLocks noGrp="1" noChangeArrowheads="1"/>
          </p:cNvSpPr>
          <p:nvPr/>
        </p:nvSpPr>
        <p:spPr bwMode="auto">
          <a:xfrm>
            <a:off x="3935414" y="8855075"/>
            <a:ext cx="3011487" cy="466725"/>
          </a:xfrm>
          <a:prstGeom prst="rect">
            <a:avLst/>
          </a:prstGeom>
          <a:noFill/>
          <a:ln w="9525">
            <a:noFill/>
            <a:miter lim="800000"/>
            <a:headEnd/>
            <a:tailEnd/>
          </a:ln>
        </p:spPr>
        <p:txBody>
          <a:bodyPr lIns="93161" tIns="46581" rIns="93161" bIns="46581" anchor="b"/>
          <a:lstStyle/>
          <a:p>
            <a:pPr algn="r" defTabSz="931863" eaLnBrk="0" hangingPunct="0"/>
            <a:fld id="{B475600A-8870-4C4B-834D-D99663CAEC48}" type="slidenum">
              <a:rPr lang="en-US" altLang="en-US" sz="1200" b="0">
                <a:solidFill>
                  <a:schemeClr val="tx1"/>
                </a:solidFill>
                <a:latin typeface="Times New Roman" pitchFamily="18" charset="0"/>
              </a:rPr>
              <a:pPr algn="r" defTabSz="931863" eaLnBrk="0" hangingPunct="0"/>
              <a:t>12</a:t>
            </a:fld>
            <a:endParaRPr lang="en-US" altLang="en-US" sz="1200" b="0" dirty="0">
              <a:solidFill>
                <a:schemeClr val="tx1"/>
              </a:solidFill>
              <a:latin typeface="Times New Roman" pitchFamily="18" charset="0"/>
            </a:endParaRPr>
          </a:p>
        </p:txBody>
      </p:sp>
      <p:sp>
        <p:nvSpPr>
          <p:cNvPr id="47107" name="Rectangle 2"/>
          <p:cNvSpPr>
            <a:spLocks noGrp="1" noRot="1" noChangeAspect="1" noChangeArrowheads="1" noTextEdit="1"/>
          </p:cNvSpPr>
          <p:nvPr>
            <p:ph type="sldImg"/>
          </p:nvPr>
        </p:nvSpPr>
        <p:spPr>
          <a:xfrm>
            <a:off x="366713" y="698500"/>
            <a:ext cx="6213475" cy="3495675"/>
          </a:xfrm>
          <a:ln/>
        </p:spPr>
      </p:sp>
      <p:sp>
        <p:nvSpPr>
          <p:cNvPr id="47108" name="Rectangle 3"/>
          <p:cNvSpPr>
            <a:spLocks noGrp="1" noChangeArrowheads="1"/>
          </p:cNvSpPr>
          <p:nvPr>
            <p:ph type="body" idx="1"/>
          </p:nvPr>
        </p:nvSpPr>
        <p:spPr>
          <a:xfrm>
            <a:off x="927100" y="4427538"/>
            <a:ext cx="5092700" cy="4195761"/>
          </a:xfrm>
          <a:noFill/>
          <a:ln/>
        </p:spPr>
        <p:txBody>
          <a:bodyPr lIns="93161" tIns="46581" rIns="93161" bIns="46581"/>
          <a:lstStyle/>
          <a:p>
            <a:pPr defTabSz="914400"/>
            <a:r>
              <a:rPr lang="en-US" altLang="en-US" dirty="0"/>
              <a:t>The correct answer is, in fact, no.</a:t>
            </a:r>
          </a:p>
        </p:txBody>
      </p:sp>
    </p:spTree>
    <p:extLst>
      <p:ext uri="{BB962C8B-B14F-4D97-AF65-F5344CB8AC3E}">
        <p14:creationId xmlns:p14="http://schemas.microsoft.com/office/powerpoint/2010/main" val="827825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5"/>
          <p:cNvSpPr>
            <a:spLocks noGrp="1" noChangeArrowheads="1"/>
          </p:cNvSpPr>
          <p:nvPr>
            <p:ph type="sldNum" sz="quarter" idx="5"/>
          </p:nvPr>
        </p:nvSpPr>
        <p:spPr>
          <a:noFill/>
        </p:spPr>
        <p:txBody>
          <a:bodyPr/>
          <a:lstStyle/>
          <a:p>
            <a:fld id="{4B84E8AF-BB35-4FA7-B555-5A6865DEB43A}" type="slidenum">
              <a:rPr lang="en-US" altLang="en-US" smtClean="0"/>
              <a:pPr/>
              <a:t>13</a:t>
            </a:fld>
            <a:endParaRPr lang="en-US" altLang="en-US" dirty="0"/>
          </a:p>
        </p:txBody>
      </p:sp>
      <p:sp>
        <p:nvSpPr>
          <p:cNvPr id="207874" name="Rectangle 2"/>
          <p:cNvSpPr>
            <a:spLocks noGrp="1" noRot="1" noChangeAspect="1" noChangeArrowheads="1" noTextEdit="1"/>
          </p:cNvSpPr>
          <p:nvPr>
            <p:ph type="sldImg"/>
          </p:nvPr>
        </p:nvSpPr>
        <p:spPr>
          <a:xfrm>
            <a:off x="379413" y="706438"/>
            <a:ext cx="6188075" cy="3481387"/>
          </a:xfrm>
          <a:ln/>
        </p:spPr>
      </p:sp>
      <p:sp>
        <p:nvSpPr>
          <p:cNvPr id="207875" name="Rectangle 3"/>
          <p:cNvSpPr>
            <a:spLocks noGrp="1" noChangeArrowheads="1"/>
          </p:cNvSpPr>
          <p:nvPr>
            <p:ph type="body" idx="1"/>
          </p:nvPr>
        </p:nvSpPr>
        <p:spPr>
          <a:noFill/>
          <a:ln/>
        </p:spPr>
        <p:txBody>
          <a:bodyPr/>
          <a:lstStyle/>
          <a:p>
            <a:r>
              <a:rPr lang="en-US" altLang="en-US" dirty="0"/>
              <a:t>For those of you who said “no”, that you would keep the nightlights, why do you say this?  If your intuition was confounding, then you are correct.  Two subsequent studies, again in </a:t>
            </a:r>
            <a:r>
              <a:rPr lang="en-US" altLang="en-US" i="1" dirty="0"/>
              <a:t>Nature</a:t>
            </a:r>
            <a:r>
              <a:rPr lang="en-US" altLang="en-US" dirty="0"/>
              <a:t>, showed no association and attributed the original finding to bias from confounding.</a:t>
            </a:r>
          </a:p>
        </p:txBody>
      </p:sp>
    </p:spTree>
    <p:extLst>
      <p:ext uri="{BB962C8B-B14F-4D97-AF65-F5344CB8AC3E}">
        <p14:creationId xmlns:p14="http://schemas.microsoft.com/office/powerpoint/2010/main" val="3993333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5"/>
          <p:cNvSpPr>
            <a:spLocks noGrp="1" noChangeArrowheads="1"/>
          </p:cNvSpPr>
          <p:nvPr>
            <p:ph type="sldNum" sz="quarter" idx="5"/>
          </p:nvPr>
        </p:nvSpPr>
        <p:spPr>
          <a:noFill/>
        </p:spPr>
        <p:txBody>
          <a:bodyPr/>
          <a:lstStyle/>
          <a:p>
            <a:fld id="{A95C6291-4158-43FE-9A3F-F754B4B3937E}" type="slidenum">
              <a:rPr lang="en-US" altLang="en-US" smtClean="0"/>
              <a:pPr/>
              <a:t>14</a:t>
            </a:fld>
            <a:endParaRPr lang="en-US" altLang="en-US" dirty="0"/>
          </a:p>
        </p:txBody>
      </p:sp>
      <p:sp>
        <p:nvSpPr>
          <p:cNvPr id="36866" name="Rectangle 2"/>
          <p:cNvSpPr>
            <a:spLocks noGrp="1" noRot="1" noChangeAspect="1" noChangeArrowheads="1" noTextEdit="1"/>
          </p:cNvSpPr>
          <p:nvPr>
            <p:ph type="sldImg"/>
          </p:nvPr>
        </p:nvSpPr>
        <p:spPr>
          <a:xfrm>
            <a:off x="379413" y="706438"/>
            <a:ext cx="6188075" cy="3481387"/>
          </a:xfrm>
          <a:ln/>
        </p:spPr>
      </p:sp>
      <p:sp>
        <p:nvSpPr>
          <p:cNvPr id="36867" name="Rectangle 3"/>
          <p:cNvSpPr>
            <a:spLocks noGrp="1" noChangeArrowheads="1"/>
          </p:cNvSpPr>
          <p:nvPr>
            <p:ph type="body" idx="1"/>
          </p:nvPr>
        </p:nvSpPr>
        <p:spPr>
          <a:noFill/>
          <a:ln/>
        </p:spPr>
        <p:txBody>
          <a:bodyPr/>
          <a:lstStyle/>
          <a:p>
            <a:r>
              <a:rPr lang="en-US" altLang="en-US" sz="800" dirty="0"/>
              <a:t>How might confounding account for the spurious (i.e., incorrect; or invalid) apparent finding</a:t>
            </a:r>
            <a:r>
              <a:rPr lang="en-US" altLang="en-US" sz="800" baseline="0" dirty="0"/>
              <a:t> that night lights cause childhood myopia?  Can you think of anything, any factor, state of being, or condition, that if you stratified by the factor then the effect of nightlights would go away?  In other words, is there anything you could stratify upon that would cause the prevalence ratio to go from 3.4 to 1.0 (no association)?</a:t>
            </a:r>
          </a:p>
          <a:p>
            <a:endParaRPr lang="en-US" altLang="en-US" sz="800" baseline="0" dirty="0"/>
          </a:p>
          <a:p>
            <a:r>
              <a:rPr lang="en-US" altLang="en-US" sz="800" baseline="0" dirty="0"/>
              <a:t>Stated another way, is there anything or condition that nightlight users possess more than non-users and which also causes childhood myopia?  Or, is there anything that has influenced children to become nightlight users that also influences childhood myopia?</a:t>
            </a:r>
            <a:endParaRPr lang="en-US" altLang="en-US" sz="800" dirty="0"/>
          </a:p>
        </p:txBody>
      </p:sp>
    </p:spTree>
    <p:extLst>
      <p:ext uri="{BB962C8B-B14F-4D97-AF65-F5344CB8AC3E}">
        <p14:creationId xmlns:p14="http://schemas.microsoft.com/office/powerpoint/2010/main" val="1767614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5"/>
          <p:cNvSpPr>
            <a:spLocks noGrp="1" noChangeArrowheads="1"/>
          </p:cNvSpPr>
          <p:nvPr>
            <p:ph type="sldNum" sz="quarter" idx="5"/>
          </p:nvPr>
        </p:nvSpPr>
        <p:spPr>
          <a:noFill/>
        </p:spPr>
        <p:txBody>
          <a:bodyPr/>
          <a:lstStyle/>
          <a:p>
            <a:fld id="{A95C6291-4158-43FE-9A3F-F754B4B3937E}" type="slidenum">
              <a:rPr lang="en-US" altLang="en-US" smtClean="0"/>
              <a:pPr/>
              <a:t>15</a:t>
            </a:fld>
            <a:endParaRPr lang="en-US" altLang="en-US" dirty="0"/>
          </a:p>
        </p:txBody>
      </p:sp>
      <p:sp>
        <p:nvSpPr>
          <p:cNvPr id="36866" name="Rectangle 2"/>
          <p:cNvSpPr>
            <a:spLocks noGrp="1" noRot="1" noChangeAspect="1" noChangeArrowheads="1" noTextEdit="1"/>
          </p:cNvSpPr>
          <p:nvPr>
            <p:ph type="sldImg"/>
          </p:nvPr>
        </p:nvSpPr>
        <p:spPr>
          <a:xfrm>
            <a:off x="379413" y="706438"/>
            <a:ext cx="6188075" cy="3481387"/>
          </a:xfrm>
          <a:ln/>
        </p:spPr>
      </p:sp>
      <p:sp>
        <p:nvSpPr>
          <p:cNvPr id="36867" name="Rectangle 3"/>
          <p:cNvSpPr>
            <a:spLocks noGrp="1" noChangeArrowheads="1"/>
          </p:cNvSpPr>
          <p:nvPr>
            <p:ph type="body" idx="1"/>
          </p:nvPr>
        </p:nvSpPr>
        <p:spPr>
          <a:noFill/>
          <a:ln/>
        </p:spPr>
        <p:txBody>
          <a:bodyPr/>
          <a:lstStyle/>
          <a:p>
            <a:r>
              <a:rPr lang="en-US" altLang="en-US" sz="800" dirty="0"/>
              <a:t>The authors of the subsequent studies provided evidence that the apparent association between use of a night light and child’s myopia was because of confounding by parents’ myopia.  These authors provided data that nearsightedness in parents is associated with the use of night lights, probably to help the parents see better at night.  And, there are data that myopia is inherited; i.e., if parents have it, their kids are more likely to have it.  Thus, we say that </a:t>
            </a:r>
            <a:r>
              <a:rPr lang="en-US" altLang="en-US" sz="800" b="1" dirty="0"/>
              <a:t>parental myopia confounds the relationship between nightlights and child’s myopia,</a:t>
            </a:r>
            <a:r>
              <a:rPr lang="en-US" altLang="en-US" sz="800" dirty="0"/>
              <a:t> and there is no true causal effect of night lights on childhood myopia. </a:t>
            </a:r>
          </a:p>
          <a:p>
            <a:endParaRPr lang="en-US" altLang="en-US" sz="800" dirty="0"/>
          </a:p>
          <a:p>
            <a:r>
              <a:rPr lang="en-US" altLang="en-US" sz="800" dirty="0"/>
              <a:t>Is this positive or negative confounding?  Answer: positive.</a:t>
            </a:r>
            <a:r>
              <a:rPr lang="en-US" altLang="en-US" sz="800" baseline="0" dirty="0"/>
              <a:t>  The presence of confounding served to falsely inflate the measure of association, away from the null.  The manifestation of confounding in this example was rather fulminant.  Confounding transformed no association between exposure and outcome to an apparent association.  The manifestations are not always this fulminant.  A milder manifestation, albeit still bias, would be if the true measure of association was, for example, 2.0, and presence of confounding altered it to 3.4</a:t>
            </a:r>
            <a:endParaRPr lang="en-US" altLang="en-US" sz="800" dirty="0"/>
          </a:p>
        </p:txBody>
      </p:sp>
    </p:spTree>
    <p:extLst>
      <p:ext uri="{BB962C8B-B14F-4D97-AF65-F5344CB8AC3E}">
        <p14:creationId xmlns:p14="http://schemas.microsoft.com/office/powerpoint/2010/main" val="1767614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5"/>
          <p:cNvSpPr>
            <a:spLocks noGrp="1" noChangeArrowheads="1"/>
          </p:cNvSpPr>
          <p:nvPr>
            <p:ph type="sldNum" sz="quarter" idx="5"/>
          </p:nvPr>
        </p:nvSpPr>
        <p:spPr>
          <a:noFill/>
        </p:spPr>
        <p:txBody>
          <a:bodyPr/>
          <a:lstStyle/>
          <a:p>
            <a:fld id="{352B5B55-2014-43FF-ADB1-E19DB84C36CE}" type="slidenum">
              <a:rPr lang="en-US" altLang="en-US" smtClean="0"/>
              <a:pPr/>
              <a:t>16</a:t>
            </a:fld>
            <a:endParaRPr lang="en-US" altLang="en-US" dirty="0"/>
          </a:p>
        </p:txBody>
      </p:sp>
      <p:sp>
        <p:nvSpPr>
          <p:cNvPr id="214018" name="Rectangle 2"/>
          <p:cNvSpPr>
            <a:spLocks noGrp="1" noRot="1" noChangeAspect="1" noChangeArrowheads="1" noTextEdit="1"/>
          </p:cNvSpPr>
          <p:nvPr>
            <p:ph type="sldImg"/>
          </p:nvPr>
        </p:nvSpPr>
        <p:spPr>
          <a:xfrm>
            <a:off x="379413" y="706438"/>
            <a:ext cx="6188075" cy="3481387"/>
          </a:xfrm>
          <a:ln/>
        </p:spPr>
      </p:sp>
      <p:sp>
        <p:nvSpPr>
          <p:cNvPr id="214019" name="Rectangle 3"/>
          <p:cNvSpPr>
            <a:spLocks noGrp="1" noChangeArrowheads="1"/>
          </p:cNvSpPr>
          <p:nvPr>
            <p:ph type="body" idx="1"/>
          </p:nvPr>
        </p:nvSpPr>
        <p:spPr>
          <a:noFill/>
          <a:ln/>
        </p:spPr>
        <p:txBody>
          <a:bodyPr/>
          <a:lstStyle/>
          <a:p>
            <a:r>
              <a:rPr lang="en-US" altLang="en-US" dirty="0"/>
              <a:t>So, with our fears relieved about night lights, on came the night light again, and everyone was happy.   By the way, she is still</a:t>
            </a:r>
            <a:r>
              <a:rPr lang="en-US" altLang="en-US" baseline="0" dirty="0"/>
              <a:t> not myopic today.</a:t>
            </a:r>
            <a:endParaRPr lang="en-US" altLang="en-US" dirty="0"/>
          </a:p>
          <a:p>
            <a:endParaRPr lang="en-US" altLang="en-US" dirty="0"/>
          </a:p>
        </p:txBody>
      </p:sp>
    </p:spTree>
    <p:extLst>
      <p:ext uri="{BB962C8B-B14F-4D97-AF65-F5344CB8AC3E}">
        <p14:creationId xmlns:p14="http://schemas.microsoft.com/office/powerpoint/2010/main" val="978706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5"/>
          <p:cNvSpPr>
            <a:spLocks noGrp="1" noChangeArrowheads="1"/>
          </p:cNvSpPr>
          <p:nvPr>
            <p:ph type="sldNum" sz="quarter" idx="5"/>
          </p:nvPr>
        </p:nvSpPr>
        <p:spPr>
          <a:noFill/>
        </p:spPr>
        <p:txBody>
          <a:bodyPr/>
          <a:lstStyle/>
          <a:p>
            <a:fld id="{947C563D-15E6-4738-9624-A14E5D01DE2C}" type="slidenum">
              <a:rPr lang="en-US" altLang="en-US" smtClean="0"/>
              <a:pPr/>
              <a:t>17</a:t>
            </a:fld>
            <a:endParaRPr lang="en-US" altLang="en-US" dirty="0"/>
          </a:p>
        </p:txBody>
      </p:sp>
      <p:sp>
        <p:nvSpPr>
          <p:cNvPr id="217090" name="Rectangle 2"/>
          <p:cNvSpPr>
            <a:spLocks noGrp="1" noRot="1" noChangeAspect="1" noChangeArrowheads="1" noTextEdit="1"/>
          </p:cNvSpPr>
          <p:nvPr>
            <p:ph type="sldImg"/>
          </p:nvPr>
        </p:nvSpPr>
        <p:spPr>
          <a:xfrm>
            <a:off x="366713" y="698500"/>
            <a:ext cx="6213475" cy="3495675"/>
          </a:xfrm>
          <a:ln/>
        </p:spPr>
      </p:sp>
      <p:sp>
        <p:nvSpPr>
          <p:cNvPr id="217091" name="Rectangle 3"/>
          <p:cNvSpPr>
            <a:spLocks noGrp="1" noChangeArrowheads="1"/>
          </p:cNvSpPr>
          <p:nvPr>
            <p:ph type="body" idx="1"/>
          </p:nvPr>
        </p:nvSpPr>
        <p:spPr>
          <a:xfrm>
            <a:off x="927100" y="4427538"/>
            <a:ext cx="5092700" cy="4195761"/>
          </a:xfrm>
          <a:noFill/>
          <a:ln/>
        </p:spPr>
        <p:txBody>
          <a:bodyPr/>
          <a:lstStyle/>
          <a:p>
            <a:r>
              <a:rPr lang="en-US" altLang="en-US" dirty="0"/>
              <a:t>Here is another example.  This is a case-control study looking at the effectiveness of the drug called AZT (zidovudine) in preventing HIV acquisition after a needlestick involving</a:t>
            </a:r>
            <a:r>
              <a:rPr lang="en-US" altLang="en-US" baseline="0" dirty="0"/>
              <a:t> an HIV-infected patient among </a:t>
            </a:r>
            <a:r>
              <a:rPr lang="en-US" altLang="en-US" dirty="0"/>
              <a:t>healthcare workers.  </a:t>
            </a:r>
          </a:p>
          <a:p>
            <a:endParaRPr lang="en-US" altLang="en-US" dirty="0"/>
          </a:p>
          <a:p>
            <a:r>
              <a:rPr lang="en-US" altLang="en-US" dirty="0"/>
              <a:t>The context is that shortly after the beginning of the HIV epidemic, needlesticks among healthcare workers from patients with HIV disease were unfortunately all too common.  The concern is that experiencing a needlestick from a needle that has been used in a patient with HIV infection confers risk of transmitting HIV to the person experiencing the stick.  The question is whether taking the drug called AZT right after a needlestick can prevent the healthcare worker from becoming infected with HIV.  AZT is known to be able to decrease HIV replication in persons who are HIV-infected, and thus it was hypothesized that taking AZT right after a needlestick could prevent the acquisition of HIV. </a:t>
            </a:r>
            <a:r>
              <a:rPr lang="en-US" altLang="en-US" baseline="0" dirty="0"/>
              <a:t> </a:t>
            </a:r>
            <a:r>
              <a:rPr lang="en-US" altLang="en-US" dirty="0"/>
              <a:t>Attempts to address this question with a randomized</a:t>
            </a:r>
            <a:r>
              <a:rPr lang="en-US" altLang="en-US" baseline="0" dirty="0"/>
              <a:t> trial</a:t>
            </a:r>
            <a:r>
              <a:rPr lang="en-US" altLang="en-US" dirty="0"/>
              <a:t> did not work because very few doctors or nurses wanted to be randomized to the placebo group.  Hence, the trial could not be completed.</a:t>
            </a:r>
            <a:r>
              <a:rPr lang="en-US" altLang="en-US" baseline="0" dirty="0"/>
              <a:t>  Consequently</a:t>
            </a:r>
            <a:r>
              <a:rPr lang="en-US" altLang="en-US" dirty="0"/>
              <a:t>, there was no evidence for many years whether taking AZT (or</a:t>
            </a:r>
            <a:r>
              <a:rPr lang="en-US" altLang="en-US" baseline="0" dirty="0"/>
              <a:t> any form of antiretroviral therapy) had </a:t>
            </a:r>
            <a:r>
              <a:rPr lang="en-US" altLang="en-US" dirty="0"/>
              <a:t>any benefit in preventing HIV acquisition amongst health care workers</a:t>
            </a:r>
            <a:r>
              <a:rPr lang="en-US" altLang="en-US" baseline="0" dirty="0"/>
              <a:t> who got a needlestick</a:t>
            </a:r>
            <a:r>
              <a:rPr lang="en-US" altLang="en-US" dirty="0"/>
              <a:t>.  Not only was it not known if AZT was effective, but AZT did cause side effects such that the decision whether or not to use it became increasingly complex for healthcare workers. Therefore, this question had to be addressed observationally (i.e., with observational study designs), and luckily there were a sufficient number of doctors and nurses who did not elect to use AZT such that there was sufficient variability in exposure.  A</a:t>
            </a:r>
            <a:r>
              <a:rPr lang="en-US" altLang="en-US" baseline="0" dirty="0"/>
              <a:t> nationwide (in the US) case-control study was performed.  </a:t>
            </a:r>
            <a:endParaRPr lang="en-US" altLang="en-US" dirty="0"/>
          </a:p>
          <a:p>
            <a:endParaRPr lang="en-US" altLang="en-US" dirty="0"/>
          </a:p>
          <a:p>
            <a:r>
              <a:rPr lang="en-US" altLang="en-US" dirty="0"/>
              <a:t>The exposure in question is the use of AZT and the outcome is the acquisition of HIV.  Cases were healthcare workers who had acquired HIV after a needlestick, and controls were healthcare workers who did not acquire HIV after a needlestick.</a:t>
            </a:r>
            <a:r>
              <a:rPr lang="en-US" altLang="en-US" baseline="0" dirty="0"/>
              <a:t>  The study was done out of a primary study base. </a:t>
            </a:r>
            <a:r>
              <a:rPr lang="en-US" altLang="en-US" dirty="0"/>
              <a:t> In the crude analysis, the OR was 0.61, with a</a:t>
            </a:r>
            <a:r>
              <a:rPr lang="en-US" altLang="en-US" baseline="0" dirty="0"/>
              <a:t> </a:t>
            </a:r>
            <a:r>
              <a:rPr lang="en-US" altLang="en-US" dirty="0"/>
              <a:t>confidence interval</a:t>
            </a:r>
            <a:r>
              <a:rPr lang="en-US" altLang="en-US" baseline="0" dirty="0"/>
              <a:t> of 0.26 to 1.4.  The nominal interpretation is that there is no strong evidence that AZT protects against the acquisition of HIV infection when used after a needlestick.  </a:t>
            </a:r>
            <a:endParaRPr lang="en-US" altLang="en-US" dirty="0"/>
          </a:p>
        </p:txBody>
      </p:sp>
    </p:spTree>
    <p:extLst>
      <p:ext uri="{BB962C8B-B14F-4D97-AF65-F5344CB8AC3E}">
        <p14:creationId xmlns:p14="http://schemas.microsoft.com/office/powerpoint/2010/main" val="2375651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5"/>
          <p:cNvSpPr>
            <a:spLocks noGrp="1" noChangeArrowheads="1"/>
          </p:cNvSpPr>
          <p:nvPr>
            <p:ph type="sldNum" sz="quarter" idx="5"/>
          </p:nvPr>
        </p:nvSpPr>
        <p:spPr>
          <a:noFill/>
        </p:spPr>
        <p:txBody>
          <a:bodyPr/>
          <a:lstStyle/>
          <a:p>
            <a:fld id="{9F380AC5-4C63-4691-ACFD-B8E64988F99D}" type="slidenum">
              <a:rPr lang="en-US" altLang="en-US" smtClean="0"/>
              <a:pPr/>
              <a:t>18</a:t>
            </a:fld>
            <a:endParaRPr lang="en-US" altLang="en-US" dirty="0"/>
          </a:p>
        </p:txBody>
      </p:sp>
      <p:sp>
        <p:nvSpPr>
          <p:cNvPr id="219138" name="Rectangle 2"/>
          <p:cNvSpPr>
            <a:spLocks noGrp="1" noRot="1" noChangeAspect="1" noChangeArrowheads="1" noTextEdit="1"/>
          </p:cNvSpPr>
          <p:nvPr>
            <p:ph type="sldImg"/>
          </p:nvPr>
        </p:nvSpPr>
        <p:spPr>
          <a:xfrm>
            <a:off x="379413" y="706438"/>
            <a:ext cx="6188075" cy="3481387"/>
          </a:xfrm>
          <a:ln/>
        </p:spPr>
      </p:sp>
      <p:sp>
        <p:nvSpPr>
          <p:cNvPr id="219139" name="Rectangle 3"/>
          <p:cNvSpPr>
            <a:spLocks noGrp="1" noChangeArrowheads="1"/>
          </p:cNvSpPr>
          <p:nvPr>
            <p:ph type="body" idx="1"/>
          </p:nvPr>
        </p:nvSpPr>
        <p:spPr>
          <a:noFill/>
          <a:ln/>
        </p:spPr>
        <p:txBody>
          <a:bodyPr/>
          <a:lstStyle/>
          <a:p>
            <a:pPr>
              <a:spcBef>
                <a:spcPct val="50000"/>
              </a:spcBef>
            </a:pPr>
            <a:r>
              <a:rPr lang="en-US" altLang="en-US" dirty="0">
                <a:solidFill>
                  <a:srgbClr val="000000"/>
                </a:solidFill>
              </a:rPr>
              <a:t>This would not be an example in this session unless we were concerned about confounding.  What is the most important confounder at play here that we should be concerned about and control for?  Is it age of the healthcare provider, sex of provider, age of the patient, severity of the exposure, or time of the exposure?  By important, we mean influential in altering the measure of association.</a:t>
            </a:r>
          </a:p>
        </p:txBody>
      </p:sp>
    </p:spTree>
    <p:extLst>
      <p:ext uri="{BB962C8B-B14F-4D97-AF65-F5344CB8AC3E}">
        <p14:creationId xmlns:p14="http://schemas.microsoft.com/office/powerpoint/2010/main" val="1436334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5"/>
          <p:cNvSpPr>
            <a:spLocks noGrp="1" noChangeArrowheads="1"/>
          </p:cNvSpPr>
          <p:nvPr>
            <p:ph type="sldNum" sz="quarter" idx="5"/>
          </p:nvPr>
        </p:nvSpPr>
        <p:spPr>
          <a:noFill/>
        </p:spPr>
        <p:txBody>
          <a:bodyPr/>
          <a:lstStyle/>
          <a:p>
            <a:fld id="{9F380AC5-4C63-4691-ACFD-B8E64988F99D}" type="slidenum">
              <a:rPr lang="en-US" altLang="en-US" smtClean="0"/>
              <a:pPr/>
              <a:t>19</a:t>
            </a:fld>
            <a:endParaRPr lang="en-US" altLang="en-US" dirty="0"/>
          </a:p>
        </p:txBody>
      </p:sp>
      <p:sp>
        <p:nvSpPr>
          <p:cNvPr id="219138" name="Rectangle 2"/>
          <p:cNvSpPr>
            <a:spLocks noGrp="1" noRot="1" noChangeAspect="1" noChangeArrowheads="1" noTextEdit="1"/>
          </p:cNvSpPr>
          <p:nvPr>
            <p:ph type="sldImg"/>
          </p:nvPr>
        </p:nvSpPr>
        <p:spPr>
          <a:xfrm>
            <a:off x="379413" y="706438"/>
            <a:ext cx="6188075" cy="3481387"/>
          </a:xfrm>
          <a:ln/>
        </p:spPr>
      </p:sp>
      <p:sp>
        <p:nvSpPr>
          <p:cNvPr id="219139" name="Rectangle 3"/>
          <p:cNvSpPr>
            <a:spLocks noGrp="1" noChangeArrowheads="1"/>
          </p:cNvSpPr>
          <p:nvPr>
            <p:ph type="body" idx="1"/>
          </p:nvPr>
        </p:nvSpPr>
        <p:spPr>
          <a:noFill/>
          <a:ln/>
        </p:spPr>
        <p:txBody>
          <a:bodyPr/>
          <a:lstStyle/>
          <a:p>
            <a:pPr>
              <a:spcBef>
                <a:spcPct val="50000"/>
              </a:spcBef>
            </a:pPr>
            <a:r>
              <a:rPr lang="en-US" altLang="en-US" dirty="0">
                <a:solidFill>
                  <a:srgbClr val="000000"/>
                </a:solidFill>
              </a:rPr>
              <a:t>Severity of exposure is the most important confounder.  Severity of exposure refers to the size of the needle, depth of the stick into the affected worker, and</a:t>
            </a:r>
            <a:r>
              <a:rPr lang="en-US" altLang="en-US" baseline="0" dirty="0">
                <a:solidFill>
                  <a:srgbClr val="000000"/>
                </a:solidFill>
              </a:rPr>
              <a:t> </a:t>
            </a:r>
            <a:r>
              <a:rPr lang="en-US" altLang="en-US" dirty="0">
                <a:solidFill>
                  <a:srgbClr val="000000"/>
                </a:solidFill>
              </a:rPr>
              <a:t>whether the needle was a hollow needle (vs</a:t>
            </a:r>
            <a:r>
              <a:rPr lang="en-US" altLang="en-US" baseline="0" dirty="0">
                <a:solidFill>
                  <a:srgbClr val="000000"/>
                </a:solidFill>
              </a:rPr>
              <a:t> solid needle).  Mechanistically, severity of exposure is directly related to how much blood was transferred from the needle to the stuck person.  </a:t>
            </a:r>
            <a:r>
              <a:rPr lang="en-US" altLang="en-US" dirty="0">
                <a:solidFill>
                  <a:srgbClr val="000000"/>
                </a:solidFill>
              </a:rPr>
              <a:t>The severity of the exposure causally influences whether a healthcare worker decides to take AZT.   Worse exposures influence</a:t>
            </a:r>
            <a:r>
              <a:rPr lang="en-US" altLang="en-US" baseline="0" dirty="0">
                <a:solidFill>
                  <a:srgbClr val="000000"/>
                </a:solidFill>
              </a:rPr>
              <a:t> healthcare workers to take AZT.  Severity of exposure</a:t>
            </a:r>
            <a:r>
              <a:rPr lang="en-US" altLang="en-US" dirty="0">
                <a:solidFill>
                  <a:srgbClr val="000000"/>
                </a:solidFill>
              </a:rPr>
              <a:t> also influences whether a needlestick will result in HIV acquisition in the healthcare worker;</a:t>
            </a:r>
            <a:r>
              <a:rPr lang="en-US" altLang="en-US" baseline="0" dirty="0">
                <a:solidFill>
                  <a:srgbClr val="000000"/>
                </a:solidFill>
              </a:rPr>
              <a:t> the more severe the exposure, the more likely will be transmission of HIV to the health care worker.  This is related to the size of the viral inoculum present in the needlestick.</a:t>
            </a:r>
            <a:endParaRPr lang="en-US" altLang="en-US" dirty="0">
              <a:solidFill>
                <a:srgbClr val="000000"/>
              </a:solidFill>
            </a:endParaRPr>
          </a:p>
          <a:p>
            <a:pPr>
              <a:spcBef>
                <a:spcPct val="50000"/>
              </a:spcBef>
            </a:pPr>
            <a:endParaRPr lang="en-US" altLang="en-US" dirty="0">
              <a:solidFill>
                <a:srgbClr val="000000"/>
              </a:solidFill>
            </a:endParaRPr>
          </a:p>
          <a:p>
            <a:pPr>
              <a:spcBef>
                <a:spcPct val="50000"/>
              </a:spcBef>
            </a:pPr>
            <a:r>
              <a:rPr lang="en-US" altLang="en-US" dirty="0">
                <a:solidFill>
                  <a:srgbClr val="000000"/>
                </a:solidFill>
              </a:rPr>
              <a:t>Coming up with answer of severity of exposure </a:t>
            </a:r>
            <a:r>
              <a:rPr lang="en-US" altLang="en-US" baseline="0" dirty="0">
                <a:solidFill>
                  <a:srgbClr val="000000"/>
                </a:solidFill>
              </a:rPr>
              <a:t>is a subject matter issue.  If you understand the subject matter, you should be able to figure this out.  If you do not understand the subject matter, this would be very hard for you to figure out.  Along with our prior examples, this scenario illustrates how detecting confounding is a subject matter issue.  This is why we say that confounding is a subject matter issue, not a statistical issue. </a:t>
            </a:r>
            <a:endParaRPr lang="en-US" altLang="en-US" dirty="0">
              <a:solidFill>
                <a:srgbClr val="000000"/>
              </a:solidFill>
            </a:endParaRPr>
          </a:p>
        </p:txBody>
      </p:sp>
    </p:spTree>
    <p:extLst>
      <p:ext uri="{BB962C8B-B14F-4D97-AF65-F5344CB8AC3E}">
        <p14:creationId xmlns:p14="http://schemas.microsoft.com/office/powerpoint/2010/main" val="2472875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Grp="1" noChangeArrowheads="1"/>
          </p:cNvSpPr>
          <p:nvPr>
            <p:ph type="sldNum" sz="quarter" idx="5"/>
          </p:nvPr>
        </p:nvSpPr>
        <p:spPr>
          <a:noFill/>
        </p:spPr>
        <p:txBody>
          <a:bodyPr/>
          <a:lstStyle/>
          <a:p>
            <a:fld id="{07B3F394-1F72-4D65-8A72-E22F767931EC}" type="slidenum">
              <a:rPr lang="en-US" altLang="en-US" smtClean="0"/>
              <a:pPr/>
              <a:t>2</a:t>
            </a:fld>
            <a:endParaRPr lang="en-US" altLang="en-US" dirty="0"/>
          </a:p>
        </p:txBody>
      </p:sp>
      <p:sp>
        <p:nvSpPr>
          <p:cNvPr id="22530" name="Rectangle 2"/>
          <p:cNvSpPr>
            <a:spLocks noGrp="1" noRot="1" noChangeAspect="1" noChangeArrowheads="1" noTextEdit="1"/>
          </p:cNvSpPr>
          <p:nvPr>
            <p:ph type="sldImg"/>
          </p:nvPr>
        </p:nvSpPr>
        <p:spPr>
          <a:xfrm>
            <a:off x="309563" y="706438"/>
            <a:ext cx="6323012" cy="3557587"/>
          </a:xfrm>
          <a:ln/>
        </p:spPr>
      </p:sp>
      <p:sp>
        <p:nvSpPr>
          <p:cNvPr id="22531" name="Rectangle 3"/>
          <p:cNvSpPr>
            <a:spLocks noGrp="1" noChangeArrowheads="1"/>
          </p:cNvSpPr>
          <p:nvPr>
            <p:ph type="body" idx="1"/>
          </p:nvPr>
        </p:nvSpPr>
        <p:spPr>
          <a:xfrm>
            <a:off x="228600" y="4433889"/>
            <a:ext cx="6446838" cy="4200525"/>
          </a:xfrm>
          <a:noFill/>
          <a:ln/>
        </p:spPr>
        <p:txBody>
          <a:bodyPr/>
          <a:lstStyle/>
          <a:p>
            <a:pPr>
              <a:spcBef>
                <a:spcPct val="50000"/>
              </a:spcBef>
            </a:pPr>
            <a:r>
              <a:rPr lang="en-US" altLang="en-US" dirty="0">
                <a:solidFill>
                  <a:srgbClr val="000000"/>
                </a:solidFill>
              </a:rPr>
              <a:t>Here is a roadmap for today’s session, the first of three on confounding and interaction.  We are devoting three sessions because confounding has traditionally been viewed as the central problem — limitation or threat to validity — in observational human-based research, and thus it is critical for anyone consuming or producing this research to have a mastery of its origins and solutions.  Historically, a vastly disproportionate fraction of original methodologic literature, as well as textbooks, has been devoted to confounding as compared to selection bias and measurement bias.  This is not to say that confounding is more important than the other two biases, but it has historically certainly been better recognized.  Lastly, when we study confounding, we quickly encounter another topic, known as interaction, which we must disentangle from confounding.  Three sessions will give us time to establish a good foundation in confounding and interaction, but, as true for all of the course, it is just an introduction.  </a:t>
            </a:r>
          </a:p>
          <a:p>
            <a:pPr>
              <a:spcBef>
                <a:spcPct val="50000"/>
              </a:spcBef>
            </a:pPr>
            <a:endParaRPr lang="en-US" altLang="en-US" dirty="0">
              <a:solidFill>
                <a:srgbClr val="000000"/>
              </a:solidFill>
            </a:endParaRPr>
          </a:p>
          <a:p>
            <a:pPr>
              <a:spcBef>
                <a:spcPct val="50000"/>
              </a:spcBef>
            </a:pPr>
            <a:r>
              <a:rPr lang="en-US" altLang="en-US" dirty="0">
                <a:solidFill>
                  <a:srgbClr val="000000"/>
                </a:solidFill>
              </a:rPr>
              <a:t>We will start by defining what confounding is and what kinds of problems it causes.  We will define the terms positive and negative confounding as useful ways to depict the direction of the bias that confounding</a:t>
            </a:r>
            <a:r>
              <a:rPr lang="en-US" altLang="en-US" baseline="0" dirty="0">
                <a:solidFill>
                  <a:srgbClr val="000000"/>
                </a:solidFill>
              </a:rPr>
              <a:t> causes.</a:t>
            </a:r>
            <a:r>
              <a:rPr lang="en-US" altLang="en-US" dirty="0">
                <a:solidFill>
                  <a:srgbClr val="000000"/>
                </a:solidFill>
              </a:rPr>
              <a:t>  </a:t>
            </a:r>
          </a:p>
          <a:p>
            <a:pPr>
              <a:spcBef>
                <a:spcPct val="50000"/>
              </a:spcBef>
            </a:pPr>
            <a:endParaRPr lang="en-US" altLang="en-US" dirty="0">
              <a:solidFill>
                <a:srgbClr val="000000"/>
              </a:solidFill>
            </a:endParaRPr>
          </a:p>
          <a:p>
            <a:pPr>
              <a:spcBef>
                <a:spcPct val="50000"/>
              </a:spcBef>
            </a:pPr>
            <a:r>
              <a:rPr lang="en-US" altLang="en-US" dirty="0">
                <a:solidFill>
                  <a:srgbClr val="000000"/>
                </a:solidFill>
              </a:rPr>
              <a:t>Many of</a:t>
            </a:r>
            <a:r>
              <a:rPr lang="en-US" altLang="en-US" baseline="0" dirty="0">
                <a:solidFill>
                  <a:srgbClr val="000000"/>
                </a:solidFill>
              </a:rPr>
              <a:t> you have heard of confounding, but w</a:t>
            </a:r>
            <a:r>
              <a:rPr lang="en-US" altLang="en-US" dirty="0">
                <a:solidFill>
                  <a:srgbClr val="000000"/>
                </a:solidFill>
              </a:rPr>
              <a:t>e will describe several concepts that may be new to you.  Specifically, we will describe the use of counterfactuals, or counterfactual</a:t>
            </a:r>
            <a:r>
              <a:rPr lang="en-US" altLang="en-US" baseline="0" dirty="0">
                <a:solidFill>
                  <a:srgbClr val="000000"/>
                </a:solidFill>
              </a:rPr>
              <a:t> theory,</a:t>
            </a:r>
            <a:r>
              <a:rPr lang="en-US" altLang="en-US" dirty="0">
                <a:solidFill>
                  <a:srgbClr val="000000"/>
                </a:solidFill>
              </a:rPr>
              <a:t> to conceptualize the origins of confounding,</a:t>
            </a:r>
            <a:r>
              <a:rPr lang="en-US" altLang="en-US" baseline="0" dirty="0">
                <a:solidFill>
                  <a:srgbClr val="000000"/>
                </a:solidFill>
              </a:rPr>
              <a:t> i.e., why it occurs.</a:t>
            </a:r>
            <a:r>
              <a:rPr lang="en-US" altLang="en-US" dirty="0">
                <a:solidFill>
                  <a:srgbClr val="000000"/>
                </a:solidFill>
              </a:rPr>
              <a:t>  Then, we will spend the bulk of the session discussing the use of directed acyclic graphs (DAGs) as a modern approach to depict </a:t>
            </a:r>
            <a:r>
              <a:rPr lang="en-US" altLang="en-US" baseline="0" dirty="0">
                <a:solidFill>
                  <a:srgbClr val="000000"/>
                </a:solidFill>
              </a:rPr>
              <a:t>and communicate about </a:t>
            </a:r>
            <a:r>
              <a:rPr lang="en-US" altLang="en-US" dirty="0">
                <a:solidFill>
                  <a:srgbClr val="000000"/>
                </a:solidFill>
              </a:rPr>
              <a:t>confounding.  In</a:t>
            </a:r>
            <a:r>
              <a:rPr lang="en-US" altLang="en-US" baseline="0" dirty="0">
                <a:solidFill>
                  <a:srgbClr val="000000"/>
                </a:solidFill>
              </a:rPr>
              <a:t> particular, DAGs show us how “common causes” are the root source of confounding.</a:t>
            </a:r>
            <a:endParaRPr lang="en-US" altLang="en-US" dirty="0">
              <a:solidFill>
                <a:srgbClr val="000000"/>
              </a:solidFill>
            </a:endParaRPr>
          </a:p>
          <a:p>
            <a:pPr>
              <a:spcBef>
                <a:spcPct val="50000"/>
              </a:spcBef>
            </a:pPr>
            <a:endParaRPr lang="en-US" altLang="en-US" sz="1400" dirty="0">
              <a:solidFill>
                <a:srgbClr val="000000"/>
              </a:solidFill>
              <a:latin typeface="Arial" charset="0"/>
            </a:endParaRPr>
          </a:p>
          <a:p>
            <a:pPr>
              <a:spcBef>
                <a:spcPct val="50000"/>
              </a:spcBef>
            </a:pPr>
            <a:r>
              <a:rPr lang="en-US" altLang="en-US" sz="1400" dirty="0">
                <a:solidFill>
                  <a:srgbClr val="000000"/>
                </a:solidFill>
                <a:latin typeface="Arial" charset="0"/>
              </a:rPr>
              <a:t>We will then describe the practical applications of DAGs.  We will discuss how use of DAGs can</a:t>
            </a:r>
            <a:r>
              <a:rPr lang="en-US" altLang="en-US" sz="1400" baseline="0" dirty="0">
                <a:solidFill>
                  <a:srgbClr val="000000"/>
                </a:solidFill>
                <a:latin typeface="Arial" charset="0"/>
              </a:rPr>
              <a:t> identify what to adjust for and know what not to adjust for in our analyses in order to prevent bias.  In particular, we will talk about avoiding adjustment for colliders, as this is the source of selection bias, as well as other factors that are not causing bias.  This reminds us that conceptualization of confounding is a subject matter issue, not a statistical issue.  Finally, we will discuss how to use DAGs to handle multiple causal pathways, a field called mediation analysis. </a:t>
            </a:r>
            <a:endParaRPr lang="en-US" altLang="en-US" sz="1400" dirty="0">
              <a:solidFill>
                <a:srgbClr val="000000"/>
              </a:solidFill>
              <a:latin typeface="Arial" charset="0"/>
            </a:endParaRPr>
          </a:p>
        </p:txBody>
      </p:sp>
    </p:spTree>
    <p:extLst>
      <p:ext uri="{BB962C8B-B14F-4D97-AF65-F5344CB8AC3E}">
        <p14:creationId xmlns:p14="http://schemas.microsoft.com/office/powerpoint/2010/main" val="975301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5"/>
          <p:cNvSpPr>
            <a:spLocks noGrp="1" noChangeArrowheads="1"/>
          </p:cNvSpPr>
          <p:nvPr>
            <p:ph type="sldNum" sz="quarter" idx="5"/>
          </p:nvPr>
        </p:nvSpPr>
        <p:spPr>
          <a:noFill/>
        </p:spPr>
        <p:txBody>
          <a:bodyPr/>
          <a:lstStyle/>
          <a:p>
            <a:fld id="{9F380AC5-4C63-4691-ACFD-B8E64988F99D}" type="slidenum">
              <a:rPr lang="en-US" altLang="en-US" smtClean="0"/>
              <a:pPr/>
              <a:t>20</a:t>
            </a:fld>
            <a:endParaRPr lang="en-US" altLang="en-US" dirty="0"/>
          </a:p>
        </p:txBody>
      </p:sp>
      <p:sp>
        <p:nvSpPr>
          <p:cNvPr id="219138" name="Rectangle 2"/>
          <p:cNvSpPr>
            <a:spLocks noGrp="1" noRot="1" noChangeAspect="1" noChangeArrowheads="1" noTextEdit="1"/>
          </p:cNvSpPr>
          <p:nvPr>
            <p:ph type="sldImg"/>
          </p:nvPr>
        </p:nvSpPr>
        <p:spPr>
          <a:xfrm>
            <a:off x="379413" y="706438"/>
            <a:ext cx="6188075" cy="3481387"/>
          </a:xfrm>
          <a:ln/>
        </p:spPr>
      </p:sp>
      <p:sp>
        <p:nvSpPr>
          <p:cNvPr id="219139" name="Rectangle 3"/>
          <p:cNvSpPr>
            <a:spLocks noGrp="1" noChangeArrowheads="1"/>
          </p:cNvSpPr>
          <p:nvPr>
            <p:ph type="body" idx="1"/>
          </p:nvPr>
        </p:nvSpPr>
        <p:spPr>
          <a:noFill/>
          <a:ln/>
        </p:spPr>
        <p:txBody>
          <a:bodyPr/>
          <a:lstStyle/>
          <a:p>
            <a:pPr marL="0" marR="0" indent="0" algn="l" defTabSz="990600" rtl="0" eaLnBrk="0" fontAlgn="base" latinLnBrk="0" hangingPunct="0">
              <a:lnSpc>
                <a:spcPct val="100000"/>
              </a:lnSpc>
              <a:spcBef>
                <a:spcPct val="50000"/>
              </a:spcBef>
              <a:spcAft>
                <a:spcPct val="0"/>
              </a:spcAft>
              <a:buClrTx/>
              <a:buSzTx/>
              <a:buFontTx/>
              <a:buNone/>
              <a:tabLst/>
              <a:defRPr/>
            </a:pPr>
            <a:r>
              <a:rPr lang="en-US" altLang="en-US" dirty="0"/>
              <a:t>What will be the result of this confounding?  Is it positive or negative confounding?</a:t>
            </a:r>
          </a:p>
          <a:p>
            <a:pPr marL="0" marR="0" indent="0" algn="l" defTabSz="990600" rtl="0" eaLnBrk="0" fontAlgn="base" latinLnBrk="0" hangingPunct="0">
              <a:lnSpc>
                <a:spcPct val="100000"/>
              </a:lnSpc>
              <a:spcBef>
                <a:spcPct val="50000"/>
              </a:spcBef>
              <a:spcAft>
                <a:spcPct val="0"/>
              </a:spcAft>
              <a:buClrTx/>
              <a:buSzTx/>
              <a:buFontTx/>
              <a:buNone/>
              <a:tabLst/>
              <a:defRPr/>
            </a:pPr>
            <a:endParaRPr lang="en-US" altLang="en-US" dirty="0"/>
          </a:p>
          <a:p>
            <a:pPr marL="0" marR="0" indent="0" algn="l" defTabSz="990600" rtl="0" eaLnBrk="0" fontAlgn="base" latinLnBrk="0" hangingPunct="0">
              <a:lnSpc>
                <a:spcPct val="100000"/>
              </a:lnSpc>
              <a:spcBef>
                <a:spcPct val="50000"/>
              </a:spcBef>
              <a:spcAft>
                <a:spcPct val="0"/>
              </a:spcAft>
              <a:buClrTx/>
              <a:buSzTx/>
              <a:buFontTx/>
              <a:buNone/>
              <a:tabLst/>
              <a:defRPr/>
            </a:pPr>
            <a:r>
              <a:rPr lang="en-US" altLang="en-US" dirty="0"/>
              <a:t>Correct answer is negative.  The effect of the confounding was to attenuate the measure of association.  </a:t>
            </a:r>
          </a:p>
        </p:txBody>
      </p:sp>
    </p:spTree>
    <p:extLst>
      <p:ext uri="{BB962C8B-B14F-4D97-AF65-F5344CB8AC3E}">
        <p14:creationId xmlns:p14="http://schemas.microsoft.com/office/powerpoint/2010/main" val="2695319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5"/>
          <p:cNvSpPr>
            <a:spLocks noGrp="1" noChangeArrowheads="1"/>
          </p:cNvSpPr>
          <p:nvPr>
            <p:ph type="sldNum" sz="quarter" idx="5"/>
          </p:nvPr>
        </p:nvSpPr>
        <p:spPr>
          <a:noFill/>
        </p:spPr>
        <p:txBody>
          <a:bodyPr/>
          <a:lstStyle/>
          <a:p>
            <a:fld id="{FF76F54B-F442-40C9-973D-2E89EDB961F1}" type="slidenum">
              <a:rPr lang="en-US" altLang="en-US" smtClean="0"/>
              <a:pPr/>
              <a:t>21</a:t>
            </a:fld>
            <a:endParaRPr lang="en-US" altLang="en-US" dirty="0"/>
          </a:p>
        </p:txBody>
      </p:sp>
      <p:sp>
        <p:nvSpPr>
          <p:cNvPr id="228354" name="Rectangle 2"/>
          <p:cNvSpPr>
            <a:spLocks noGrp="1" noRot="1" noChangeAspect="1" noChangeArrowheads="1" noTextEdit="1"/>
          </p:cNvSpPr>
          <p:nvPr>
            <p:ph type="sldImg"/>
          </p:nvPr>
        </p:nvSpPr>
        <p:spPr>
          <a:xfrm>
            <a:off x="366713" y="698500"/>
            <a:ext cx="6213475" cy="3495675"/>
          </a:xfrm>
          <a:ln/>
        </p:spPr>
      </p:sp>
      <p:sp>
        <p:nvSpPr>
          <p:cNvPr id="228355" name="Rectangle 3"/>
          <p:cNvSpPr>
            <a:spLocks noGrp="1" noChangeArrowheads="1"/>
          </p:cNvSpPr>
          <p:nvPr>
            <p:ph type="body" idx="1"/>
          </p:nvPr>
        </p:nvSpPr>
        <p:spPr>
          <a:xfrm>
            <a:off x="927100" y="4427538"/>
            <a:ext cx="5092700" cy="4195761"/>
          </a:xfrm>
          <a:noFill/>
          <a:ln/>
        </p:spPr>
        <p:txBody>
          <a:bodyPr/>
          <a:lstStyle/>
          <a:p>
            <a:r>
              <a:rPr lang="en-US" altLang="en-US" dirty="0"/>
              <a:t>When one controls</a:t>
            </a:r>
            <a:r>
              <a:rPr lang="en-US" altLang="en-US" baseline="0" dirty="0"/>
              <a:t> (aka stratifies, adjusts, or conditions)</a:t>
            </a:r>
            <a:r>
              <a:rPr lang="en-US" altLang="en-US" dirty="0"/>
              <a:t> for severity of exposure, the severity-adjusted odds ratio is now 0.3 with a confidence interval between 0.12 and 0.79.  This is a statistically significant</a:t>
            </a:r>
            <a:r>
              <a:rPr lang="en-US" altLang="en-US" baseline="0" dirty="0"/>
              <a:t> result.  </a:t>
            </a:r>
            <a:r>
              <a:rPr lang="en-US" altLang="en-US" dirty="0"/>
              <a:t>Now, we have sufficient evidence to reject the null hypothesis and conclude that AZT is effective in preventing HIV seroconversion.  The measure of association has gotten larger (moved</a:t>
            </a:r>
            <a:r>
              <a:rPr lang="en-US" altLang="en-US" baseline="0" dirty="0"/>
              <a:t> farther away from the null) </a:t>
            </a:r>
            <a:r>
              <a:rPr lang="en-US" altLang="en-US" dirty="0"/>
              <a:t>after accounting for the confounder. </a:t>
            </a:r>
          </a:p>
          <a:p>
            <a:endParaRPr lang="en-US" altLang="en-US" dirty="0"/>
          </a:p>
          <a:p>
            <a:r>
              <a:rPr lang="en-US" altLang="en-US" dirty="0"/>
              <a:t>As</a:t>
            </a:r>
            <a:r>
              <a:rPr lang="en-US" altLang="en-US" baseline="0" dirty="0"/>
              <a:t> a matter of definition</a:t>
            </a:r>
            <a:r>
              <a:rPr lang="en-US" altLang="en-US" dirty="0"/>
              <a:t>,</a:t>
            </a:r>
            <a:r>
              <a:rPr lang="en-US" altLang="en-US" baseline="0" dirty="0"/>
              <a:t> the difference between the crude estimate and the adjusted estimate is the result of “confounding bias” or, more simply, confounding.</a:t>
            </a:r>
          </a:p>
          <a:p>
            <a:endParaRPr lang="en-US" altLang="en-US" baseline="0" dirty="0"/>
          </a:p>
          <a:p>
            <a:r>
              <a:rPr lang="en-US" altLang="en-US" baseline="0" dirty="0"/>
              <a:t>As previously noted, t</a:t>
            </a:r>
            <a:r>
              <a:rPr lang="en-US" altLang="en-US" dirty="0"/>
              <a:t>his is an example of negative confounding, whereby the confounder, if not accounted for, was hiding or suppressing the true effect.</a:t>
            </a:r>
            <a:r>
              <a:rPr lang="en-US" altLang="en-US" baseline="0" dirty="0"/>
              <a:t>  </a:t>
            </a:r>
            <a:r>
              <a:rPr lang="en-US" altLang="en-US" dirty="0"/>
              <a:t>Although we do not like to name</a:t>
            </a:r>
            <a:r>
              <a:rPr lang="en-US" altLang="en-US" baseline="0" dirty="0"/>
              <a:t> individual bias scenarios, t</a:t>
            </a:r>
            <a:r>
              <a:rPr lang="en-US" altLang="en-US" dirty="0"/>
              <a:t>his particular scenario, in which we are studying a drug, is sometimes called “confounding by indication”.  The term “indication” means the clinical indication for using</a:t>
            </a:r>
            <a:r>
              <a:rPr lang="en-US" altLang="en-US" baseline="0" dirty="0"/>
              <a:t> the drug.</a:t>
            </a:r>
            <a:r>
              <a:rPr lang="en-US" altLang="en-US" dirty="0"/>
              <a:t>  It refers to a common scenario in the real world in clinical medicine</a:t>
            </a:r>
            <a:r>
              <a:rPr lang="en-US" altLang="en-US" baseline="0" dirty="0"/>
              <a:t> </a:t>
            </a:r>
            <a:r>
              <a:rPr lang="en-US" altLang="en-US" dirty="0"/>
              <a:t>in which the sickest patients or those at highest risk for a disease outcome are often most likely to be given the exposure (such as a drug).</a:t>
            </a:r>
            <a:r>
              <a:rPr lang="en-US" altLang="en-US" baseline="0" dirty="0"/>
              <a:t>   Being very sick influences whether the drug under study gets used and also influences the outcome under study; this means those who get the drug are more sick and more apt to have the bad outcomes than those who are less ill.  This means that confounding is present when looking at the association between the drug and an outcome in an unadjusted 2x2 table.  C</a:t>
            </a:r>
            <a:r>
              <a:rPr lang="en-US" altLang="en-US" dirty="0"/>
              <a:t>onfounding by indication is typically (but not always) negative in its direction.  You will not see the true effect of the drug until you can adjust for severity of illness (or severity of risk of outcome, as in this example).</a:t>
            </a:r>
            <a:r>
              <a:rPr lang="en-US" altLang="en-US" baseline="0" dirty="0"/>
              <a:t>  </a:t>
            </a:r>
            <a:r>
              <a:rPr lang="en-US" altLang="en-US" dirty="0"/>
              <a:t>The difficulty is that it can be hard to fully adjust for severity of illness because we often cannot measure the construct of severity well enough (which as we said last week is called misclassification of a confounder).  If this is occurring,</a:t>
            </a:r>
            <a:r>
              <a:rPr lang="en-US" altLang="en-US" baseline="0" dirty="0"/>
              <a:t> t</a:t>
            </a:r>
            <a:r>
              <a:rPr lang="en-US" altLang="en-US" dirty="0"/>
              <a:t>his failure to completely adjust leaves us with what is called “residual confounding”.  We cannot be sure if the construct of “severity of exposure” was accurately measured in this example, and it is possible that it is not.  If there was non-differential independent misclassification of the confounder, it may be that the true OR is even farther away from 1.0 than the nominal estimate of 0.3.  </a:t>
            </a:r>
          </a:p>
          <a:p>
            <a:endParaRPr lang="en-US" altLang="en-US" dirty="0"/>
          </a:p>
          <a:p>
            <a:r>
              <a:rPr lang="en-US" altLang="en-US" baseline="0" dirty="0"/>
              <a:t>.  </a:t>
            </a:r>
            <a:endParaRPr lang="en-US" altLang="en-US" dirty="0"/>
          </a:p>
        </p:txBody>
      </p:sp>
    </p:spTree>
    <p:extLst>
      <p:ext uri="{BB962C8B-B14F-4D97-AF65-F5344CB8AC3E}">
        <p14:creationId xmlns:p14="http://schemas.microsoft.com/office/powerpoint/2010/main" val="780506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Grp="1" noChangeArrowheads="1"/>
          </p:cNvSpPr>
          <p:nvPr>
            <p:ph type="sldNum" sz="quarter" idx="5"/>
          </p:nvPr>
        </p:nvSpPr>
        <p:spPr>
          <a:noFill/>
        </p:spPr>
        <p:txBody>
          <a:bodyPr/>
          <a:lstStyle/>
          <a:p>
            <a:fld id="{07B3F394-1F72-4D65-8A72-E22F767931EC}" type="slidenum">
              <a:rPr lang="en-US" altLang="en-US" smtClean="0">
                <a:solidFill>
                  <a:srgbClr val="000000"/>
                </a:solidFill>
              </a:rPr>
              <a:pPr/>
              <a:t>22</a:t>
            </a:fld>
            <a:endParaRPr lang="en-US" altLang="en-US" dirty="0">
              <a:solidFill>
                <a:srgbClr val="000000"/>
              </a:solidFill>
            </a:endParaRPr>
          </a:p>
        </p:txBody>
      </p:sp>
      <p:sp>
        <p:nvSpPr>
          <p:cNvPr id="22530" name="Rectangle 2"/>
          <p:cNvSpPr>
            <a:spLocks noGrp="1" noRot="1" noChangeAspect="1" noChangeArrowheads="1" noTextEdit="1"/>
          </p:cNvSpPr>
          <p:nvPr>
            <p:ph type="sldImg"/>
          </p:nvPr>
        </p:nvSpPr>
        <p:spPr>
          <a:xfrm>
            <a:off x="309563" y="706438"/>
            <a:ext cx="6323012" cy="3557587"/>
          </a:xfrm>
          <a:ln/>
        </p:spPr>
      </p:sp>
      <p:sp>
        <p:nvSpPr>
          <p:cNvPr id="22531" name="Rectangle 3"/>
          <p:cNvSpPr>
            <a:spLocks noGrp="1" noChangeArrowheads="1"/>
          </p:cNvSpPr>
          <p:nvPr>
            <p:ph type="body" idx="1"/>
          </p:nvPr>
        </p:nvSpPr>
        <p:spPr>
          <a:xfrm>
            <a:off x="228600" y="4433889"/>
            <a:ext cx="6446838" cy="4200525"/>
          </a:xfrm>
          <a:noFill/>
          <a:ln/>
        </p:spPr>
        <p:txBody>
          <a:bodyPr/>
          <a:lstStyle/>
          <a:p>
            <a:pPr>
              <a:spcBef>
                <a:spcPct val="50000"/>
              </a:spcBef>
            </a:pPr>
            <a:r>
              <a:rPr lang="en-US" altLang="en-US" sz="1200" dirty="0">
                <a:solidFill>
                  <a:srgbClr val="000000"/>
                </a:solidFill>
                <a:latin typeface="Arial" charset="0"/>
              </a:rPr>
              <a:t>Now that we have shown</a:t>
            </a:r>
            <a:r>
              <a:rPr lang="en-US" altLang="en-US" sz="1200" baseline="0" dirty="0">
                <a:solidFill>
                  <a:srgbClr val="000000"/>
                </a:solidFill>
                <a:latin typeface="Arial" charset="0"/>
              </a:rPr>
              <a:t> several examples of the problems (i.e., bias) that confounding can cause, l</a:t>
            </a:r>
            <a:r>
              <a:rPr lang="en-US" altLang="en-US" sz="1200" dirty="0">
                <a:solidFill>
                  <a:srgbClr val="000000"/>
                </a:solidFill>
                <a:latin typeface="Arial" charset="0"/>
              </a:rPr>
              <a:t>et</a:t>
            </a:r>
            <a:r>
              <a:rPr lang="en-US" altLang="en-US" sz="1200" baseline="0" dirty="0">
                <a:solidFill>
                  <a:srgbClr val="000000"/>
                </a:solidFill>
                <a:latin typeface="Arial" charset="0"/>
              </a:rPr>
              <a:t> u</a:t>
            </a:r>
            <a:r>
              <a:rPr lang="en-US" altLang="en-US" sz="1200" dirty="0">
                <a:solidFill>
                  <a:srgbClr val="000000"/>
                </a:solidFill>
                <a:latin typeface="Arial" charset="0"/>
              </a:rPr>
              <a:t>s now move on to a more theoretical understanding of confounding.  </a:t>
            </a:r>
            <a:endParaRPr lang="en-US" altLang="en-US" sz="1400" dirty="0">
              <a:solidFill>
                <a:srgbClr val="000000"/>
              </a:solidFill>
              <a:latin typeface="Arial" charset="0"/>
            </a:endParaRPr>
          </a:p>
        </p:txBody>
      </p:sp>
    </p:spTree>
    <p:extLst>
      <p:ext uri="{BB962C8B-B14F-4D97-AF65-F5344CB8AC3E}">
        <p14:creationId xmlns:p14="http://schemas.microsoft.com/office/powerpoint/2010/main" val="3376205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5"/>
          <p:cNvSpPr>
            <a:spLocks noGrp="1" noChangeArrowheads="1"/>
          </p:cNvSpPr>
          <p:nvPr>
            <p:ph type="sldNum" sz="quarter" idx="5"/>
          </p:nvPr>
        </p:nvSpPr>
        <p:spPr>
          <a:noFill/>
        </p:spPr>
        <p:txBody>
          <a:bodyPr/>
          <a:lstStyle/>
          <a:p>
            <a:fld id="{46A7A663-A803-49F6-A1DE-0E42C17B50A1}" type="slidenum">
              <a:rPr lang="en-US" altLang="en-US" smtClean="0"/>
              <a:pPr/>
              <a:t>23</a:t>
            </a:fld>
            <a:endParaRPr lang="en-US" altLang="en-US" dirty="0"/>
          </a:p>
        </p:txBody>
      </p:sp>
      <p:sp>
        <p:nvSpPr>
          <p:cNvPr id="232450" name="Rectangle 2"/>
          <p:cNvSpPr>
            <a:spLocks noGrp="1" noRot="1" noChangeAspect="1" noChangeArrowheads="1" noTextEdit="1"/>
          </p:cNvSpPr>
          <p:nvPr>
            <p:ph type="sldImg"/>
          </p:nvPr>
        </p:nvSpPr>
        <p:spPr>
          <a:xfrm>
            <a:off x="379413" y="706438"/>
            <a:ext cx="6188075" cy="3481387"/>
          </a:xfrm>
          <a:ln/>
        </p:spPr>
      </p:sp>
      <p:sp>
        <p:nvSpPr>
          <p:cNvPr id="232451" name="Rectangle 3"/>
          <p:cNvSpPr>
            <a:spLocks noGrp="1" noChangeArrowheads="1"/>
          </p:cNvSpPr>
          <p:nvPr>
            <p:ph type="body" idx="1"/>
          </p:nvPr>
        </p:nvSpPr>
        <p:spPr>
          <a:noFill/>
          <a:ln/>
        </p:spPr>
        <p:txBody>
          <a:bodyPr/>
          <a:lstStyle/>
          <a:p>
            <a:r>
              <a:rPr lang="en-US" altLang="en-US" dirty="0"/>
              <a:t>We now step into epidemiologic theory to understand why confounding occurs.  Let</a:t>
            </a:r>
            <a:r>
              <a:rPr lang="en-US" altLang="en-US" baseline="0" dirty="0"/>
              <a:t> u</a:t>
            </a:r>
            <a:r>
              <a:rPr lang="en-US" altLang="en-US" dirty="0"/>
              <a:t>s look at the nightlights and myopia study to illustrate this.  To investigate the effect of nightlights compared to no lights on the occurrence of myopia, the ideal study, </a:t>
            </a:r>
            <a:r>
              <a:rPr lang="en-US" altLang="en-US" u="sng" dirty="0"/>
              <a:t>if we let</a:t>
            </a:r>
            <a:r>
              <a:rPr lang="en-US" altLang="en-US" u="sng" baseline="0" dirty="0"/>
              <a:t> our imaginations run free</a:t>
            </a:r>
            <a:r>
              <a:rPr lang="en-US" altLang="en-US" baseline="0" dirty="0"/>
              <a:t>,</a:t>
            </a:r>
            <a:r>
              <a:rPr lang="en-US" altLang="en-US" dirty="0"/>
              <a:t> would be to evaluate all children exposed to night lights for several years and then directly compare them to the SAME group of children </a:t>
            </a:r>
            <a:r>
              <a:rPr lang="en-US" altLang="en-US" u="sng" dirty="0"/>
              <a:t>not</a:t>
            </a:r>
            <a:r>
              <a:rPr lang="en-US" altLang="en-US" dirty="0"/>
              <a:t> exposed to nightlights.  We</a:t>
            </a:r>
            <a:r>
              <a:rPr lang="en-US" altLang="en-US" baseline="0" dirty="0"/>
              <a:t> ha</a:t>
            </a:r>
            <a:r>
              <a:rPr lang="en-US" altLang="en-US" dirty="0"/>
              <a:t>ve illustrated this with</a:t>
            </a:r>
            <a:r>
              <a:rPr lang="en-US" altLang="en-US" baseline="0" dirty="0"/>
              <a:t> the graphic</a:t>
            </a:r>
            <a:r>
              <a:rPr lang="en-US" altLang="en-US" dirty="0"/>
              <a:t>.  In this hypothetical scenario, we would follow kids exposed to nightlights for a few years, and then we would have them go back in time and then evaluate them without exposure to nightlights.  The resultant risk ratio we would get is called the “effect measure”,</a:t>
            </a:r>
            <a:r>
              <a:rPr lang="en-US" altLang="en-US" baseline="0" dirty="0"/>
              <a:t> </a:t>
            </a:r>
            <a:r>
              <a:rPr lang="en-US" altLang="en-US" dirty="0"/>
              <a:t>“causal effect measure”, “causal contrast” or “causal parameter”.  Assuming this study had no measurement error or chance, this causal effect measure needs to be interpreted as the true causal effect.  After all, there is no other way it could be wrong.  There is no other influence on the kids exposed to nightlights as compared to the</a:t>
            </a:r>
            <a:r>
              <a:rPr lang="en-US" altLang="en-US" baseline="0" dirty="0"/>
              <a:t> kids not exposed to nightlights</a:t>
            </a:r>
            <a:r>
              <a:rPr lang="en-US" altLang="en-US" dirty="0"/>
              <a:t> other than nightlights.  Any difference</a:t>
            </a:r>
            <a:r>
              <a:rPr lang="en-US" altLang="en-US" baseline="0" dirty="0"/>
              <a:t> in subsequent outcomes seen between the kids exposed to nightlights and the same kids not exposed to nightlights </a:t>
            </a:r>
            <a:r>
              <a:rPr lang="en-US" altLang="en-US" u="sng" baseline="0" dirty="0"/>
              <a:t>must be because of nightlights</a:t>
            </a:r>
            <a:r>
              <a:rPr lang="en-US" altLang="en-US" baseline="0" dirty="0"/>
              <a:t>.  (Note:  selection bias is also not possible here.  There is just one group of kids selected (who are equally exposed as they are unexposed; there is no influence from exposure on selection), and they have complete follow-up (twice).)  </a:t>
            </a:r>
            <a:endParaRPr lang="en-US" altLang="en-US" dirty="0"/>
          </a:p>
          <a:p>
            <a:endParaRPr lang="en-US" altLang="en-US" dirty="0"/>
          </a:p>
          <a:p>
            <a:r>
              <a:rPr lang="en-US" altLang="en-US" dirty="0"/>
              <a:t>However, if we return to reality, then we realize that this premise is ridiculous because time has passed, the children are now older, and it is impossible to go back in time and assess them without nightlights.  We refer to this ideal study as “counterfactual” — contrary to the fact.  It is unobservable.  It cannot and did not happen.   The ideal study is called counterfactual and for each child,</a:t>
            </a:r>
            <a:r>
              <a:rPr lang="en-US" altLang="en-US" baseline="0" dirty="0"/>
              <a:t> the state that did not occur naturally in real life, is also called counterfactual.  In other words, in reality, for those kids who were exposed to nightlights, we call the experience of those same kids if we could have seen them without nightlights as counterfactual (counter to fact).  This may seem like an odd way to think about this, but it turns out to be very useful. </a:t>
            </a:r>
          </a:p>
          <a:p>
            <a:endParaRPr lang="en-US" altLang="en-US" baseline="0" dirty="0"/>
          </a:p>
          <a:p>
            <a:r>
              <a:rPr lang="en-US" altLang="en-US" baseline="0" dirty="0"/>
              <a:t>The use of this counterfactual notion also allows us to provide a definition of the term “cause”.  We say that an exposure is a cause of an outcome when the causal contrast comparing disease frequency in a population under one set of exposure conditions to disease frequency in the same population under a different set of exposure conditions is different than zero.  This amounts to an exposure being deemed a cause of disease when there is at least one person who would get the disease if exposed but would not get the disease if unexposed.  Causal effect measures (aka causal contrasts) compare one population under two exposure conditions.  Of course, this definition means that causal effect measures must be considered theoretical.  </a:t>
            </a:r>
            <a:endParaRPr lang="en-US" altLang="en-US" dirty="0"/>
          </a:p>
        </p:txBody>
      </p:sp>
    </p:spTree>
    <p:extLst>
      <p:ext uri="{BB962C8B-B14F-4D97-AF65-F5344CB8AC3E}">
        <p14:creationId xmlns:p14="http://schemas.microsoft.com/office/powerpoint/2010/main" val="2431397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5"/>
          <p:cNvSpPr>
            <a:spLocks noGrp="1" noChangeArrowheads="1"/>
          </p:cNvSpPr>
          <p:nvPr>
            <p:ph type="sldNum" sz="quarter" idx="5"/>
          </p:nvPr>
        </p:nvSpPr>
        <p:spPr>
          <a:noFill/>
        </p:spPr>
        <p:txBody>
          <a:bodyPr/>
          <a:lstStyle/>
          <a:p>
            <a:fld id="{46A7A663-A803-49F6-A1DE-0E42C17B50A1}" type="slidenum">
              <a:rPr lang="en-US" altLang="en-US" smtClean="0"/>
              <a:pPr/>
              <a:t>24</a:t>
            </a:fld>
            <a:endParaRPr lang="en-US" altLang="en-US" dirty="0"/>
          </a:p>
        </p:txBody>
      </p:sp>
      <p:sp>
        <p:nvSpPr>
          <p:cNvPr id="232450" name="Rectangle 2"/>
          <p:cNvSpPr>
            <a:spLocks noGrp="1" noRot="1" noChangeAspect="1" noChangeArrowheads="1" noTextEdit="1"/>
          </p:cNvSpPr>
          <p:nvPr>
            <p:ph type="sldImg"/>
          </p:nvPr>
        </p:nvSpPr>
        <p:spPr>
          <a:xfrm>
            <a:off x="379413" y="706438"/>
            <a:ext cx="6188075" cy="3481387"/>
          </a:xfrm>
          <a:ln/>
        </p:spPr>
      </p:sp>
      <p:sp>
        <p:nvSpPr>
          <p:cNvPr id="232451" name="Rectangle 3"/>
          <p:cNvSpPr>
            <a:spLocks noGrp="1" noChangeArrowheads="1"/>
          </p:cNvSpPr>
          <p:nvPr>
            <p:ph type="body" idx="1"/>
          </p:nvPr>
        </p:nvSpPr>
        <p:spPr>
          <a:noFill/>
          <a:ln/>
        </p:spPr>
        <p:txBody>
          <a:bodyPr/>
          <a:lstStyle/>
          <a:p>
            <a:r>
              <a:rPr lang="en-US" altLang="en-US" dirty="0"/>
              <a:t>Since we cannot achieve the counterfactual ideal, which is studying the SAME group of people of under different conditions, what can we do?  We do what you are accustomed to do; we contrast TWO different populations, one exposed to nightlights and other unexposed.  The estimate we derive, again a risk ratio, in this case is</a:t>
            </a:r>
            <a:r>
              <a:rPr lang="en-US" altLang="en-US" baseline="0" dirty="0"/>
              <a:t> merely </a:t>
            </a:r>
            <a:r>
              <a:rPr lang="en-US" altLang="en-US" dirty="0"/>
              <a:t>called a “measure of association”.  Measures of association are all that we have talked about so far in the class to date, where we live in the real world.  They</a:t>
            </a:r>
            <a:r>
              <a:rPr lang="en-US" altLang="en-US" baseline="0" dirty="0"/>
              <a:t> are simply a measure of numerical (or statistical) association.  On their own, these measures of association, derived from “two population” study designs do not necessarily carry any causal meaning or causal interpretation.  </a:t>
            </a:r>
            <a:endParaRPr lang="en-US" altLang="en-US" dirty="0"/>
          </a:p>
          <a:p>
            <a:endParaRPr lang="en-US" altLang="en-US" dirty="0"/>
          </a:p>
          <a:p>
            <a:r>
              <a:rPr lang="en-US" altLang="en-US" dirty="0"/>
              <a:t>The problem with this “two population” approach is that because there are two distinct populations, they may be subject to different influences OTHER  than just the nightlight, the exposure we are studying.  If these </a:t>
            </a:r>
            <a:r>
              <a:rPr lang="en-US" altLang="en-US" i="0" u="sng" dirty="0">
                <a:solidFill>
                  <a:srgbClr val="FF0000"/>
                </a:solidFill>
              </a:rPr>
              <a:t>other influences</a:t>
            </a:r>
            <a:r>
              <a:rPr lang="en-US" altLang="en-US" i="0" u="none" dirty="0">
                <a:solidFill>
                  <a:srgbClr val="FF0000"/>
                </a:solidFill>
              </a:rPr>
              <a:t> </a:t>
            </a:r>
            <a:r>
              <a:rPr lang="en-US" altLang="en-US" dirty="0"/>
              <a:t>cause the disease under study (here, myopia), any difference in the risk ratio between the SAME population study (the causal effect measure we obtained in the counterfactual ideal) and what we obtain in the TWO population study (the measure of association in the real world) is what is known as </a:t>
            </a:r>
            <a:r>
              <a:rPr lang="en-US" altLang="en-US" u="sng" dirty="0"/>
              <a:t>confounding</a:t>
            </a:r>
            <a:r>
              <a:rPr lang="en-US" altLang="en-US" dirty="0"/>
              <a:t>.  </a:t>
            </a:r>
          </a:p>
          <a:p>
            <a:endParaRPr lang="en-US" altLang="en-US" dirty="0"/>
          </a:p>
          <a:p>
            <a:r>
              <a:rPr lang="en-US" altLang="en-US" dirty="0"/>
              <a:t>Stated another</a:t>
            </a:r>
            <a:r>
              <a:rPr lang="en-US" altLang="en-US" baseline="0" dirty="0"/>
              <a:t> way, c</a:t>
            </a:r>
            <a:r>
              <a:rPr lang="en-US" altLang="en-US" dirty="0"/>
              <a:t>onfounding occurs because of these other influences, a mixing of effects.  </a:t>
            </a:r>
          </a:p>
          <a:p>
            <a:endParaRPr lang="en-US" altLang="en-US" dirty="0"/>
          </a:p>
          <a:p>
            <a:endParaRPr lang="en-US" altLang="en-US" dirty="0"/>
          </a:p>
        </p:txBody>
      </p:sp>
    </p:spTree>
    <p:extLst>
      <p:ext uri="{BB962C8B-B14F-4D97-AF65-F5344CB8AC3E}">
        <p14:creationId xmlns:p14="http://schemas.microsoft.com/office/powerpoint/2010/main" val="13872329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xfrm>
            <a:off x="379413" y="706438"/>
            <a:ext cx="6188075" cy="3481387"/>
          </a:xfrm>
          <a:prstGeom prst="rect">
            <a:avLst/>
          </a:prstGeom>
          <a:ln/>
        </p:spPr>
      </p:sp>
      <p:sp>
        <p:nvSpPr>
          <p:cNvPr id="232451" name="Rectangle 3"/>
          <p:cNvSpPr>
            <a:spLocks noGrp="1" noChangeArrowheads="1"/>
          </p:cNvSpPr>
          <p:nvPr>
            <p:ph type="body" idx="1"/>
          </p:nvPr>
        </p:nvSpPr>
        <p:spPr>
          <a:xfrm>
            <a:off x="361818" y="4364971"/>
            <a:ext cx="6295628" cy="4196165"/>
          </a:xfrm>
          <a:prstGeom prst="rect">
            <a:avLst/>
          </a:prstGeom>
          <a:noFill/>
          <a:ln/>
        </p:spPr>
        <p:txBody>
          <a:bodyPr/>
          <a:lstStyle/>
          <a:p>
            <a:r>
              <a:rPr lang="en-US" altLang="en-US" sz="1500" dirty="0"/>
              <a:t>Here is how confounding looks schematically.  On top is a schematic of the counterfactual ideal study.  You have to use your imagination to see this.  It produces a risk ratio, which we call the causal measure of effect.  On bottom is what we are forced to do in the real</a:t>
            </a:r>
            <a:r>
              <a:rPr lang="en-US" altLang="en-US" sz="1500" baseline="0" dirty="0"/>
              <a:t> </a:t>
            </a:r>
            <a:r>
              <a:rPr lang="en-US" altLang="en-US" sz="1500" dirty="0"/>
              <a:t>world,</a:t>
            </a:r>
            <a:r>
              <a:rPr lang="en-US" altLang="en-US" sz="1500" baseline="0" dirty="0"/>
              <a:t> w</a:t>
            </a:r>
            <a:r>
              <a:rPr lang="en-US" altLang="en-US" sz="1500" dirty="0"/>
              <a:t>hich is to study two distinct populations, one exposed to night lights and the other unexposed to night lights.  The difference here, again a risk ratio, is called a measure of association.  Any difference between the SAME population study, the counterfactual ideal study, and the real-world TWO population study is due to confounding.  This is the origin of confounding.  </a:t>
            </a:r>
          </a:p>
          <a:p>
            <a:endParaRPr lang="en-US" altLang="en-US" sz="1500" dirty="0"/>
          </a:p>
          <a:p>
            <a:r>
              <a:rPr lang="en-US" altLang="en-US" sz="1500" dirty="0"/>
              <a:t>Note that in our schematic we have depicted “other influences” only pertaining to the unexposed group, but these other influences could have, just as well, only affected the exposure group.  The presence of the “other influences” is generically meant to represent the idea that in the real-world study, there are two distinct groups of people and thus they may be subject to different influences.  </a:t>
            </a:r>
          </a:p>
        </p:txBody>
      </p:sp>
    </p:spTree>
    <p:extLst>
      <p:ext uri="{BB962C8B-B14F-4D97-AF65-F5344CB8AC3E}">
        <p14:creationId xmlns:p14="http://schemas.microsoft.com/office/powerpoint/2010/main" val="24313971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5"/>
          <p:cNvSpPr>
            <a:spLocks noGrp="1" noChangeArrowheads="1"/>
          </p:cNvSpPr>
          <p:nvPr>
            <p:ph type="sldNum" sz="quarter" idx="5"/>
          </p:nvPr>
        </p:nvSpPr>
        <p:spPr>
          <a:noFill/>
        </p:spPr>
        <p:txBody>
          <a:bodyPr/>
          <a:lstStyle/>
          <a:p>
            <a:fld id="{CD22560A-A31E-4947-987D-DCD8C5BC0663}" type="slidenum">
              <a:rPr lang="en-US" altLang="en-US" smtClean="0"/>
              <a:pPr/>
              <a:t>26</a:t>
            </a:fld>
            <a:endParaRPr lang="en-US" altLang="en-US" dirty="0"/>
          </a:p>
        </p:txBody>
      </p:sp>
      <p:sp>
        <p:nvSpPr>
          <p:cNvPr id="236546" name="Rectangle 2"/>
          <p:cNvSpPr>
            <a:spLocks noGrp="1" noRot="1" noChangeAspect="1" noChangeArrowheads="1" noTextEdit="1"/>
          </p:cNvSpPr>
          <p:nvPr>
            <p:ph type="sldImg"/>
          </p:nvPr>
        </p:nvSpPr>
        <p:spPr>
          <a:xfrm>
            <a:off x="379413" y="706438"/>
            <a:ext cx="6188075" cy="3481387"/>
          </a:xfrm>
          <a:ln/>
        </p:spPr>
      </p:sp>
      <p:sp>
        <p:nvSpPr>
          <p:cNvPr id="236547" name="Rectangle 3"/>
          <p:cNvSpPr>
            <a:spLocks noGrp="1" noChangeArrowheads="1"/>
          </p:cNvSpPr>
          <p:nvPr>
            <p:ph type="body" idx="1"/>
          </p:nvPr>
        </p:nvSpPr>
        <p:spPr>
          <a:noFill/>
          <a:ln/>
        </p:spPr>
        <p:txBody>
          <a:bodyPr/>
          <a:lstStyle/>
          <a:p>
            <a:r>
              <a:rPr lang="en-US" altLang="en-US" dirty="0"/>
              <a:t>You may not have recognized it, but we are always striving for the counterfactual ideal study in our analytic objectives with observational study designs.  We cannot ever get to the counterfactual per se so the next best thing is to have our two distinct populations be “exchangeable”, in other words, identical in their “other influences” except for the exposure under study.  One population could be exchanged for the other, with exception of the exposure status.  After all, this is what we would have if we had the counterfactual situation.  </a:t>
            </a:r>
          </a:p>
          <a:p>
            <a:endParaRPr lang="en-US" altLang="en-US" dirty="0"/>
          </a:p>
          <a:p>
            <a:r>
              <a:rPr lang="en-US" altLang="en-US" dirty="0"/>
              <a:t>Whenever our TWO distinct populations are not exchangeable, confounding will occur.  It therefore follows that all of our strategies to manage confounding are attempts to make our </a:t>
            </a:r>
            <a:r>
              <a:rPr lang="en-US" altLang="en-US" baseline="0" dirty="0"/>
              <a:t>exposed and unexposed </a:t>
            </a:r>
            <a:r>
              <a:rPr lang="en-US" altLang="en-US" dirty="0"/>
              <a:t>study samples</a:t>
            </a:r>
            <a:r>
              <a:rPr lang="en-US" altLang="en-US" baseline="0" dirty="0"/>
              <a:t> </a:t>
            </a:r>
            <a:r>
              <a:rPr lang="en-US" altLang="en-US" dirty="0"/>
              <a:t>exchangeable.   It is important to note that exchangeable</a:t>
            </a:r>
            <a:r>
              <a:rPr lang="en-US" altLang="en-US" baseline="0" dirty="0"/>
              <a:t> populations are, in theory, achievable, but we cannot prove, in practice, that any two populations are exchangeable.  Yet, in practice, in order for us to be able to move on and conduct science and make inferences that have implications for public health and clinical practice, we have to work under the belief or assumption, when warranted, that we have achieved exchangeability.  In the end, the strength of our inferences rests on how well we have fulfilled this assumption of exchangeability.  </a:t>
            </a:r>
            <a:endParaRPr lang="en-US" altLang="en-US" dirty="0"/>
          </a:p>
          <a:p>
            <a:endParaRPr lang="en-US" altLang="en-US" dirty="0"/>
          </a:p>
          <a:p>
            <a:r>
              <a:rPr lang="en-US" altLang="en-US" dirty="0"/>
              <a:t>Some students upon</a:t>
            </a:r>
            <a:r>
              <a:rPr lang="en-US" altLang="en-US" baseline="0" dirty="0"/>
              <a:t> initially learning about counterfactual theory express skepticism and wonder about the relevance because it sounds like fantasy.  Counterfactual theory, however,</a:t>
            </a:r>
            <a:r>
              <a:rPr lang="en-US" altLang="en-US" dirty="0"/>
              <a:t> is now the dominant paradigm</a:t>
            </a:r>
            <a:r>
              <a:rPr lang="en-US" altLang="en-US" baseline="0" dirty="0"/>
              <a:t> </a:t>
            </a:r>
            <a:r>
              <a:rPr lang="en-US" altLang="en-US" dirty="0"/>
              <a:t>in epidemiology in the field of causal inference.  The reason is because counterfactual theory</a:t>
            </a:r>
            <a:r>
              <a:rPr lang="en-US" altLang="en-US" baseline="0" dirty="0"/>
              <a:t> clarifies the meaning of some heretofore vague concepts, and it also provides a framework for expressing important metrics in research and resolving some complex analytic issues (e.g., in mediation-oriented research).  </a:t>
            </a:r>
            <a:r>
              <a:rPr lang="en-US" altLang="en-US" dirty="0"/>
              <a:t>It is gaining traction</a:t>
            </a:r>
            <a:r>
              <a:rPr lang="en-US" altLang="en-US" baseline="0" dirty="0"/>
              <a:t> in all aspects of human-based health-related research. </a:t>
            </a:r>
            <a:r>
              <a:rPr lang="en-US" altLang="en-US" dirty="0"/>
              <a:t> In particular, we believe that counterfactual theory is the easiest way to understand confounding.  This is why we have introduced counterfactual theory at this point in the course.  </a:t>
            </a:r>
          </a:p>
          <a:p>
            <a:endParaRPr lang="en-US" altLang="en-US" dirty="0"/>
          </a:p>
          <a:p>
            <a:endParaRPr lang="en-US" altLang="en-US" dirty="0"/>
          </a:p>
        </p:txBody>
      </p:sp>
    </p:spTree>
    <p:extLst>
      <p:ext uri="{BB962C8B-B14F-4D97-AF65-F5344CB8AC3E}">
        <p14:creationId xmlns:p14="http://schemas.microsoft.com/office/powerpoint/2010/main" val="672036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5"/>
          <p:cNvSpPr>
            <a:spLocks noGrp="1" noChangeArrowheads="1"/>
          </p:cNvSpPr>
          <p:nvPr>
            <p:ph type="sldNum" sz="quarter" idx="5"/>
          </p:nvPr>
        </p:nvSpPr>
        <p:spPr>
          <a:noFill/>
        </p:spPr>
        <p:txBody>
          <a:bodyPr/>
          <a:lstStyle/>
          <a:p>
            <a:fld id="{A878FF21-FF43-47BE-BFB9-E4E97509B5F5}" type="slidenum">
              <a:rPr lang="en-US" altLang="en-US" smtClean="0"/>
              <a:pPr/>
              <a:t>27</a:t>
            </a:fld>
            <a:endParaRPr lang="en-US" altLang="en-US" dirty="0"/>
          </a:p>
        </p:txBody>
      </p:sp>
      <p:sp>
        <p:nvSpPr>
          <p:cNvPr id="238594" name="Rectangle 2"/>
          <p:cNvSpPr>
            <a:spLocks noGrp="1" noRot="1" noChangeAspect="1" noChangeArrowheads="1" noTextEdit="1"/>
          </p:cNvSpPr>
          <p:nvPr>
            <p:ph type="sldImg"/>
          </p:nvPr>
        </p:nvSpPr>
        <p:spPr>
          <a:xfrm>
            <a:off x="379413" y="706438"/>
            <a:ext cx="6188075" cy="3481387"/>
          </a:xfrm>
          <a:ln/>
        </p:spPr>
      </p:sp>
      <p:sp>
        <p:nvSpPr>
          <p:cNvPr id="238595" name="Rectangle 3"/>
          <p:cNvSpPr>
            <a:spLocks noGrp="1" noChangeArrowheads="1"/>
          </p:cNvSpPr>
          <p:nvPr>
            <p:ph type="body" idx="1"/>
          </p:nvPr>
        </p:nvSpPr>
        <p:spPr>
          <a:noFill/>
          <a:ln/>
        </p:spPr>
        <p:txBody>
          <a:bodyPr/>
          <a:lstStyle/>
          <a:p>
            <a:r>
              <a:rPr lang="en-US" altLang="en-US" dirty="0"/>
              <a:t>It is important to reflect why we are striving for the counterfactual.  The answer is that achieving the counterfactual ideal would allow certainty in knowing whether a numerical association between an exposure and outcome in our data is what we call “causal”.  </a:t>
            </a:r>
          </a:p>
          <a:p>
            <a:endParaRPr lang="en-US" altLang="en-US" dirty="0"/>
          </a:p>
          <a:p>
            <a:r>
              <a:rPr lang="en-US" altLang="en-US" dirty="0"/>
              <a:t>And, in case it is not clear to everyone, knowing whether a relationship is causal is the “holy grail” in clinical and epidemiologic research.</a:t>
            </a:r>
          </a:p>
          <a:p>
            <a:endParaRPr lang="en-US" altLang="en-US" dirty="0"/>
          </a:p>
          <a:p>
            <a:r>
              <a:rPr lang="en-US" altLang="en-US" dirty="0"/>
              <a:t>Why is this?  This is because if a relationship is causal and the exposure is well-defined and modifiable, that means changing the exposure will necessarily change the outcome.  The</a:t>
            </a:r>
            <a:r>
              <a:rPr lang="en-US" altLang="en-US" baseline="0" dirty="0"/>
              <a:t> ability to change — improve — health outcomes is the main reason that health research ultimately exists.  All of the other things we do in research (e.g., description or prediction) are important, but there is not much point in doing these other things if we do not eventually seek to change/improve health outcomes by implementing some action. </a:t>
            </a:r>
          </a:p>
          <a:p>
            <a:endParaRPr lang="en-US" altLang="en-US" baseline="0" dirty="0"/>
          </a:p>
          <a:p>
            <a:r>
              <a:rPr lang="en-US" altLang="en-US" dirty="0"/>
              <a:t>Note:</a:t>
            </a:r>
            <a:r>
              <a:rPr lang="en-US" altLang="en-US" baseline="0" dirty="0"/>
              <a:t> the term “well-defined cause” merits clarification. One example are various physiologic states (e.g., blood pressure, cholesterol level, body weight).  Obesity is a famous example in the literature (Hernan MA and Taubman SL.  </a:t>
            </a:r>
            <a:r>
              <a:rPr lang="en-US" b="0" dirty="0"/>
              <a:t>Does obesity shorten life? The importance of well-defined interventions to answer causal questions</a:t>
            </a:r>
            <a:r>
              <a:rPr lang="en-US" altLang="en-US" baseline="0" dirty="0"/>
              <a:t>.  </a:t>
            </a:r>
            <a:r>
              <a:rPr lang="en-US" altLang="en-US" i="1" baseline="0" dirty="0"/>
              <a:t>International Journal of Obesity </a:t>
            </a:r>
            <a:r>
              <a:rPr lang="en-US" altLang="en-US" baseline="0" dirty="0"/>
              <a:t>S8-S14, 2008).  There are many ways to arrive at having/possessing a physiologic state (e.g., obesity) and hence such a physiologic state as a causal exposure is said to be </a:t>
            </a:r>
            <a:r>
              <a:rPr lang="en-US" altLang="en-US" u="sng" baseline="0" dirty="0"/>
              <a:t>not</a:t>
            </a:r>
            <a:r>
              <a:rPr lang="en-US" altLang="en-US" baseline="0" dirty="0"/>
              <a:t> well-defined.  Later in the course, we will define such exposures as lacking “consistency”.  This is because it is not clear what intervention will change the physiologic state in any given person, let alone in many persons.  There is no intervention that is guaranteed to consistently change the state.  Furthermore, the interventions that might be needed to change the exposure could cause other things to change which may alter the overall influence on outcome.  Thus, when trying to change such an exposure in a given person, you might not achieve anything because he/she may not respond to that intervention or you may cause some unintended effect.  In contrast, for some narrowly defined exposures (e.g., ingest 80 mg of aspirin at 8 am every day) that become defined as causal, then the intervention is clear and thus performing it (taking 80 mg of aspirin at 8 am each day) will change outcome in at least one person.  That is, if there is only one way to change/enact an exposure, then performing it will enact the change.  This discussion forms the basis of the belief by some, and a raging debate, that the only entities that should be considered causes are those that are well-defined.  We view this as a much too narrow definition in that even non well-defined causes are still causes and identifying them moves science forward.  They just do not have an immediate intervention surrounding them.  More explanation about this can be found in Glymour C and Glymour M.  </a:t>
            </a:r>
            <a:r>
              <a:rPr lang="en-US" altLang="en-US" b="0" baseline="0" dirty="0"/>
              <a:t>Comm</a:t>
            </a:r>
            <a:r>
              <a:rPr lang="en-US" b="0" dirty="0"/>
              <a:t>entary: Race and Sex Are Causes.  </a:t>
            </a:r>
            <a:r>
              <a:rPr lang="en-US" b="0" i="1" dirty="0"/>
              <a:t>Epidemiology</a:t>
            </a:r>
            <a:r>
              <a:rPr lang="en-US" b="0" dirty="0"/>
              <a:t> 25:488-490,</a:t>
            </a:r>
            <a:r>
              <a:rPr lang="en-US" b="0" baseline="0" dirty="0"/>
              <a:t> 2014.  </a:t>
            </a:r>
            <a:endParaRPr lang="en-US" b="0" dirty="0"/>
          </a:p>
          <a:p>
            <a:endParaRPr lang="en-US" altLang="en-US" baseline="0" dirty="0"/>
          </a:p>
          <a:p>
            <a:r>
              <a:rPr lang="en-US" altLang="en-US" dirty="0"/>
              <a:t>If you have an intervention aimed at changing a factor that truly is not causally related to the disease in question, when you use the intervention</a:t>
            </a:r>
            <a:r>
              <a:rPr lang="en-US" altLang="en-US" baseline="0" dirty="0"/>
              <a:t> to change the exposure, n</a:t>
            </a:r>
            <a:r>
              <a:rPr lang="en-US" altLang="en-US" dirty="0"/>
              <a:t>othing will happen to the outcome.  In</a:t>
            </a:r>
            <a:r>
              <a:rPr lang="en-US" altLang="en-US" baseline="0" dirty="0"/>
              <a:t> fact, you might end up causing unintended side effects and wasting resources.  This is why it is critically important for science to be accurate in classifying causes. </a:t>
            </a:r>
            <a:endParaRPr lang="en-US" altLang="en-US" dirty="0"/>
          </a:p>
          <a:p>
            <a:endParaRPr lang="en-US" altLang="en-US" dirty="0"/>
          </a:p>
          <a:p>
            <a:r>
              <a:rPr lang="en-US" altLang="en-US" dirty="0"/>
              <a:t>The science of determining causal effects is known as causal inference.  </a:t>
            </a:r>
          </a:p>
          <a:p>
            <a:endParaRPr lang="en-US" altLang="en-US" dirty="0"/>
          </a:p>
          <a:p>
            <a:r>
              <a:rPr lang="en-US" altLang="en-US" dirty="0"/>
              <a:t>Subject matter note:  Despite the theoretical debates as to whether obesity can be called a “well-defined cause” of poor health outcomes, there is no debating its deleterious influence on the occurrence of many diseases.  For example, there is growing evidence of a causal role of obesity in several cancers.  </a:t>
            </a:r>
          </a:p>
          <a:p>
            <a:endParaRPr lang="en-US" altLang="en-US" dirty="0"/>
          </a:p>
        </p:txBody>
      </p:sp>
    </p:spTree>
    <p:extLst>
      <p:ext uri="{BB962C8B-B14F-4D97-AF65-F5344CB8AC3E}">
        <p14:creationId xmlns:p14="http://schemas.microsoft.com/office/powerpoint/2010/main" val="15510753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C0E9C-FEB4-4A1C-A7B9-C9ACD002F630}" type="slidenum">
              <a:rPr lang="en-US">
                <a:solidFill>
                  <a:prstClr val="black"/>
                </a:solidFill>
              </a:rPr>
              <a:pPr/>
              <a:t>28</a:t>
            </a:fld>
            <a:endParaRPr lang="en-US" dirty="0">
              <a:solidFill>
                <a:prstClr val="black"/>
              </a:solidFill>
            </a:endParaRPr>
          </a:p>
        </p:txBody>
      </p:sp>
      <p:sp>
        <p:nvSpPr>
          <p:cNvPr id="20482" name="Rectangle 2"/>
          <p:cNvSpPr>
            <a:spLocks noGrp="1" noRot="1" noChangeAspect="1" noChangeArrowheads="1" noTextEdit="1"/>
          </p:cNvSpPr>
          <p:nvPr>
            <p:ph type="sldImg"/>
          </p:nvPr>
        </p:nvSpPr>
        <p:spPr>
          <a:xfrm>
            <a:off x="366713" y="698500"/>
            <a:ext cx="6213475" cy="3495675"/>
          </a:xfrm>
          <a:ln/>
        </p:spPr>
      </p:sp>
      <p:sp>
        <p:nvSpPr>
          <p:cNvPr id="20483" name="Rectangle 3"/>
          <p:cNvSpPr>
            <a:spLocks noGrp="1" noChangeArrowheads="1"/>
          </p:cNvSpPr>
          <p:nvPr>
            <p:ph type="body" idx="1"/>
          </p:nvPr>
        </p:nvSpPr>
        <p:spPr/>
        <p:txBody>
          <a:bodyPr/>
          <a:lstStyle/>
          <a:p>
            <a:r>
              <a:rPr lang="en-US" dirty="0"/>
              <a:t>Causal inference</a:t>
            </a:r>
            <a:r>
              <a:rPr lang="en-US" baseline="0" dirty="0"/>
              <a:t> is what we meant by causation in our Big 6 list of the kinds of questions that epidemiology can answer.  Causation-directed research is probably the most common objective/purpose of human-based health-related research.  </a:t>
            </a:r>
            <a:endParaRPr lang="en-US" dirty="0"/>
          </a:p>
        </p:txBody>
      </p:sp>
    </p:spTree>
    <p:extLst>
      <p:ext uri="{BB962C8B-B14F-4D97-AF65-F5344CB8AC3E}">
        <p14:creationId xmlns:p14="http://schemas.microsoft.com/office/powerpoint/2010/main" val="20294604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706438"/>
            <a:ext cx="6188075" cy="3481387"/>
          </a:xfrm>
        </p:spPr>
      </p:sp>
      <p:sp>
        <p:nvSpPr>
          <p:cNvPr id="3" name="Notes Placeholder 2"/>
          <p:cNvSpPr>
            <a:spLocks noGrp="1"/>
          </p:cNvSpPr>
          <p:nvPr>
            <p:ph type="body" idx="1"/>
          </p:nvPr>
        </p:nvSpPr>
        <p:spPr/>
        <p:txBody>
          <a:bodyPr/>
          <a:lstStyle/>
          <a:p>
            <a:r>
              <a:rPr lang="en-US" dirty="0"/>
              <a:t>Remember earlier that from a practical perspective, causal inference refers</a:t>
            </a:r>
            <a:r>
              <a:rPr lang="en-US" baseline="0" dirty="0"/>
              <a:t> to the process undertaken to identify causal relationships.  What we do initially in any of our studies for which causation is the objective is determine a statistical association between a given exposure and outcome.  We know that there are 6 different ways that a statistical association can occur.  If we can find evidence that any one of points 1 through 5 might reasonably explain the statistical association, then we cannot conclude #6 is operative.  If we try to find alternative explanations 1 through 5 but cannot identify any with any reasonable probability of explaining our finding, then we can conclude that #6 is true.  In other words, if we can refute all of the alternative explanations, then we feel comfortable accepting the causal explanation as being true.  This is acceptance of causality by means of refutation of alternatives.  We never definitively prove causation (because we never have the counterfactual ideal study); we just refute alternative explanations.  </a:t>
            </a:r>
          </a:p>
          <a:p>
            <a:endParaRPr lang="en-US" baseline="0" dirty="0"/>
          </a:p>
          <a:p>
            <a:pPr marL="0" marR="0" lvl="0" indent="0" algn="l" defTabSz="990600" rtl="0" eaLnBrk="0" fontAlgn="base" latinLnBrk="0" hangingPunct="0">
              <a:lnSpc>
                <a:spcPct val="100000"/>
              </a:lnSpc>
              <a:spcBef>
                <a:spcPct val="30000"/>
              </a:spcBef>
              <a:spcAft>
                <a:spcPct val="0"/>
              </a:spcAft>
              <a:buClrTx/>
              <a:buSzTx/>
              <a:buFontTx/>
              <a:buNone/>
              <a:tabLst/>
              <a:defRPr/>
            </a:pPr>
            <a:r>
              <a:rPr lang="en-US" baseline="0" dirty="0"/>
              <a:t>There is one additional explanation that must be excluded in certain situations, and that is called “model misspecification” bias.  Most generally, this refers to some problem in the formulation of the statistical mathematical model that you use to analyze your data.  The “error” could come from a variety of sources including, for example, the naïve use of a model that does not fit the data or the incorrect specification of a continuous exposure variable.  This alternative explanation for a causal explanation does not necessarily pertain in every project/research question, especially those which do not require any sophisticated model to analyze the data.  Because this course does not cover any sophisticated biostatistical analytic techniques, we will not dwell on this source of bias.  </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C9A01DF2-2B68-4D09-A84E-DC52202494C3}" type="slidenum">
              <a:rPr lang="en-US" smtClean="0"/>
              <a:pPr>
                <a:defRPr/>
              </a:pPr>
              <a:t>29</a:t>
            </a:fld>
            <a:endParaRPr lang="en-US" dirty="0"/>
          </a:p>
        </p:txBody>
      </p:sp>
    </p:spTree>
    <p:extLst>
      <p:ext uri="{BB962C8B-B14F-4D97-AF65-F5344CB8AC3E}">
        <p14:creationId xmlns:p14="http://schemas.microsoft.com/office/powerpoint/2010/main" val="2915244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5"/>
          <p:cNvSpPr>
            <a:spLocks noGrp="1" noChangeArrowheads="1"/>
          </p:cNvSpPr>
          <p:nvPr>
            <p:ph type="sldNum" sz="quarter" idx="5"/>
          </p:nvPr>
        </p:nvSpPr>
        <p:spPr>
          <a:noFill/>
        </p:spPr>
        <p:txBody>
          <a:bodyPr/>
          <a:lstStyle/>
          <a:p>
            <a:fld id="{67BFCC69-5DF7-4F83-9091-3651F2091A89}" type="slidenum">
              <a:rPr lang="en-US" altLang="en-US" smtClean="0"/>
              <a:pPr/>
              <a:t>3</a:t>
            </a:fld>
            <a:endParaRPr lang="en-US" altLang="en-US" dirty="0"/>
          </a:p>
        </p:txBody>
      </p:sp>
      <p:sp>
        <p:nvSpPr>
          <p:cNvPr id="25602" name="Rectangle 2"/>
          <p:cNvSpPr>
            <a:spLocks noGrp="1" noRot="1" noChangeAspect="1" noChangeArrowheads="1" noTextEdit="1"/>
          </p:cNvSpPr>
          <p:nvPr>
            <p:ph type="sldImg"/>
          </p:nvPr>
        </p:nvSpPr>
        <p:spPr>
          <a:xfrm>
            <a:off x="379413" y="706438"/>
            <a:ext cx="6188075" cy="3481387"/>
          </a:xfrm>
          <a:ln/>
        </p:spPr>
      </p:sp>
      <p:sp>
        <p:nvSpPr>
          <p:cNvPr id="25603" name="Rectangle 3"/>
          <p:cNvSpPr>
            <a:spLocks noGrp="1" noChangeArrowheads="1"/>
          </p:cNvSpPr>
          <p:nvPr>
            <p:ph type="body" idx="1"/>
          </p:nvPr>
        </p:nvSpPr>
        <p:spPr>
          <a:noFill/>
          <a:ln/>
        </p:spPr>
        <p:txBody>
          <a:bodyPr/>
          <a:lstStyle/>
          <a:p>
            <a:r>
              <a:rPr lang="en-US" altLang="en-US" dirty="0">
                <a:solidFill>
                  <a:srgbClr val="000000"/>
                </a:solidFill>
                <a:latin typeface="Arial" charset="0"/>
              </a:rPr>
              <a:t>Let</a:t>
            </a:r>
            <a:r>
              <a:rPr lang="en-US" altLang="en-US" baseline="0" dirty="0">
                <a:solidFill>
                  <a:srgbClr val="000000"/>
                </a:solidFill>
                <a:latin typeface="Arial" charset="0"/>
              </a:rPr>
              <a:t> u</a:t>
            </a:r>
            <a:r>
              <a:rPr lang="en-US" altLang="en-US" dirty="0">
                <a:solidFill>
                  <a:srgbClr val="000000"/>
                </a:solidFill>
                <a:latin typeface="Arial" charset="0"/>
              </a:rPr>
              <a:t>s start with an example.  Consider the case of a tobacco company researcher who believes that exposure to matches (i.e., carrying and handling matches) is a cause of lung cancer.  The scientific mechanism, he believes,</a:t>
            </a:r>
            <a:r>
              <a:rPr lang="en-US" altLang="en-US" baseline="0" dirty="0">
                <a:solidFill>
                  <a:srgbClr val="000000"/>
                </a:solidFill>
                <a:latin typeface="Arial" charset="0"/>
              </a:rPr>
              <a:t> is that the chemicals in matches act as carcinogens. </a:t>
            </a:r>
            <a:r>
              <a:rPr lang="en-US" altLang="en-US" dirty="0">
                <a:solidFill>
                  <a:srgbClr val="000000"/>
                </a:solidFill>
                <a:latin typeface="Arial" charset="0"/>
              </a:rPr>
              <a:t> He conducts a large case-control study, using incidence density sampling, to test this hypothesis.  It has no selection</a:t>
            </a:r>
            <a:r>
              <a:rPr lang="en-US" altLang="en-US" baseline="0" dirty="0">
                <a:solidFill>
                  <a:srgbClr val="000000"/>
                </a:solidFill>
                <a:latin typeface="Arial" charset="0"/>
              </a:rPr>
              <a:t> bias or measurement bias.  </a:t>
            </a:r>
            <a:r>
              <a:rPr lang="en-US" altLang="en-US" dirty="0">
                <a:solidFill>
                  <a:srgbClr val="000000"/>
                </a:solidFill>
                <a:latin typeface="Arial" charset="0"/>
              </a:rPr>
              <a:t>Here are the data.</a:t>
            </a:r>
          </a:p>
          <a:p>
            <a:endParaRPr lang="en-US" altLang="en-US" dirty="0">
              <a:solidFill>
                <a:srgbClr val="000000"/>
              </a:solidFill>
              <a:latin typeface="Arial" charset="0"/>
            </a:endParaRPr>
          </a:p>
          <a:p>
            <a:r>
              <a:rPr lang="en-US" altLang="en-US" dirty="0">
                <a:solidFill>
                  <a:srgbClr val="000000"/>
                </a:solidFill>
                <a:latin typeface="Arial" charset="0"/>
              </a:rPr>
              <a:t>The exposure odds ratio, which is a consistent estimate of a hazard ratio in this context, is 8.8.  The measure of association is markedly statistically significant.  </a:t>
            </a:r>
          </a:p>
          <a:p>
            <a:endParaRPr lang="en-US" altLang="en-US" dirty="0">
              <a:solidFill>
                <a:srgbClr val="000000"/>
              </a:solidFill>
              <a:latin typeface="Arial" charset="0"/>
            </a:endParaRPr>
          </a:p>
          <a:p>
            <a:r>
              <a:rPr lang="en-US" altLang="en-US" dirty="0">
                <a:solidFill>
                  <a:srgbClr val="000000"/>
                </a:solidFill>
                <a:latin typeface="Arial" charset="0"/>
              </a:rPr>
              <a:t>Should we begin a public health campaign to remove matches, and their “dangerous carcinogens”, from the environment</a:t>
            </a:r>
            <a:r>
              <a:rPr lang="en-US" altLang="en-US" baseline="0" dirty="0">
                <a:solidFill>
                  <a:srgbClr val="000000"/>
                </a:solidFill>
                <a:latin typeface="Arial" charset="0"/>
              </a:rPr>
              <a:t> </a:t>
            </a:r>
            <a:r>
              <a:rPr lang="en-US" altLang="en-US" dirty="0">
                <a:solidFill>
                  <a:srgbClr val="000000"/>
                </a:solidFill>
                <a:latin typeface="Arial" charset="0"/>
              </a:rPr>
              <a:t>in order to reduce the incidence of lung cancer?  In other words, is some action warranted from these findings, an action that would prevent occurrence of lung cancer?  </a:t>
            </a:r>
            <a:endParaRPr lang="en-US" altLang="en-US" sz="800" dirty="0">
              <a:solidFill>
                <a:srgbClr val="000000"/>
              </a:solidFill>
              <a:latin typeface="Arial" charset="0"/>
            </a:endParaRPr>
          </a:p>
        </p:txBody>
      </p:sp>
    </p:spTree>
    <p:extLst>
      <p:ext uri="{BB962C8B-B14F-4D97-AF65-F5344CB8AC3E}">
        <p14:creationId xmlns:p14="http://schemas.microsoft.com/office/powerpoint/2010/main" val="20686790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2"/>
          <p:cNvSpPr>
            <a:spLocks noGrp="1" noRot="1" noChangeAspect="1" noChangeArrowheads="1" noTextEdit="1"/>
          </p:cNvSpPr>
          <p:nvPr>
            <p:ph type="sldImg"/>
          </p:nvPr>
        </p:nvSpPr>
        <p:spPr>
          <a:xfrm>
            <a:off x="379413" y="706438"/>
            <a:ext cx="6188075" cy="3481387"/>
          </a:xfrm>
          <a:ln/>
        </p:spPr>
      </p:sp>
      <p:sp>
        <p:nvSpPr>
          <p:cNvPr id="240642" name="Rectangle 3"/>
          <p:cNvSpPr>
            <a:spLocks noGrp="1" noChangeArrowheads="1"/>
          </p:cNvSpPr>
          <p:nvPr>
            <p:ph type="body" idx="1"/>
          </p:nvPr>
        </p:nvSpPr>
        <p:spPr>
          <a:noFill/>
          <a:ln/>
        </p:spPr>
        <p:txBody>
          <a:bodyPr/>
          <a:lstStyle/>
          <a:p>
            <a:r>
              <a:rPr lang="en-US" altLang="en-US" dirty="0"/>
              <a:t>Here are a last few words on this concept called counterfactuals.  You will sometimes see them referred to as “potential outcomes”.  The word potential is used because it refers to something that could potentially happen to a person.  We emphasize “could” because while it is theoretically possible, it actually does not in real life.</a:t>
            </a:r>
          </a:p>
          <a:p>
            <a:endParaRPr lang="en-US" altLang="en-US" dirty="0"/>
          </a:p>
          <a:p>
            <a:r>
              <a:rPr lang="en-US" altLang="en-US" dirty="0"/>
              <a:t>The concept of counterfactuals is useful to know about because it helps most learners grasp the concept of confounding.  It is also useful in understanding the definition</a:t>
            </a:r>
            <a:r>
              <a:rPr lang="en-US" altLang="en-US" baseline="0" dirty="0"/>
              <a:t> of a cause (noted a few slides ago), </a:t>
            </a:r>
            <a:r>
              <a:rPr lang="en-US" altLang="en-US" dirty="0"/>
              <a:t>interaction</a:t>
            </a:r>
            <a:r>
              <a:rPr lang="en-US" altLang="en-US" baseline="0" dirty="0"/>
              <a:t> (</a:t>
            </a:r>
            <a:r>
              <a:rPr lang="en-US" altLang="en-US" dirty="0"/>
              <a:t>a topic for next week),</a:t>
            </a:r>
            <a:r>
              <a:rPr lang="en-US" altLang="en-US" baseline="0" dirty="0"/>
              <a:t> as well as the field of mediation analysis (which we will also mention today). </a:t>
            </a:r>
            <a:r>
              <a:rPr lang="en-US" altLang="en-US" dirty="0"/>
              <a:t> It is also the basis of some of the advanced approaches to managing confounding, which we will</a:t>
            </a:r>
            <a:r>
              <a:rPr lang="en-US" altLang="en-US" baseline="0" dirty="0"/>
              <a:t> not</a:t>
            </a:r>
            <a:r>
              <a:rPr lang="en-US" altLang="en-US" dirty="0"/>
              <a:t> discuss in this class but are covered in our BIOSTAT 215</a:t>
            </a:r>
            <a:r>
              <a:rPr lang="en-US" altLang="en-US" baseline="0" dirty="0"/>
              <a:t> class.</a:t>
            </a:r>
            <a:r>
              <a:rPr lang="en-US" altLang="en-US" dirty="0"/>
              <a:t>  </a:t>
            </a:r>
          </a:p>
          <a:p>
            <a:endParaRPr lang="en-US" altLang="en-US" dirty="0"/>
          </a:p>
          <a:p>
            <a:r>
              <a:rPr lang="en-US" altLang="en-US" dirty="0"/>
              <a:t>Counterfactuals are the dominant current theoretical construct in epidemiology</a:t>
            </a:r>
            <a:r>
              <a:rPr lang="en-US" altLang="en-US" baseline="0" dirty="0"/>
              <a:t>, but they are not just for academic epidemiologists.  Clinical researchers in all fields are beginning to use counterfactuals into their vocabulary as well.  The graphic shows the number of PubMed citations per year which have counterfactual mentioned; the number is growing each year.  Laypersons are beginning to use the term as well.   This article is from Time magazine.  It describes former U.S. President Obama as the “Counterfactual President”, meaning that many of his actions prevented bad things from happening.  However, because we did not see the counterfactual (what would have happened without the Obama presidency), the article claims that we may not appreciate the benefits of his actions.  </a:t>
            </a:r>
            <a:endParaRPr lang="en-US" altLang="en-US" dirty="0"/>
          </a:p>
        </p:txBody>
      </p:sp>
    </p:spTree>
    <p:extLst>
      <p:ext uri="{BB962C8B-B14F-4D97-AF65-F5344CB8AC3E}">
        <p14:creationId xmlns:p14="http://schemas.microsoft.com/office/powerpoint/2010/main" val="5885353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Grp="1" noChangeArrowheads="1"/>
          </p:cNvSpPr>
          <p:nvPr>
            <p:ph type="sldNum" sz="quarter" idx="5"/>
          </p:nvPr>
        </p:nvSpPr>
        <p:spPr>
          <a:noFill/>
        </p:spPr>
        <p:txBody>
          <a:bodyPr/>
          <a:lstStyle/>
          <a:p>
            <a:fld id="{07B3F394-1F72-4D65-8A72-E22F767931EC}" type="slidenum">
              <a:rPr lang="en-US" altLang="en-US" smtClean="0">
                <a:solidFill>
                  <a:srgbClr val="000000"/>
                </a:solidFill>
              </a:rPr>
              <a:pPr/>
              <a:t>31</a:t>
            </a:fld>
            <a:endParaRPr lang="en-US" altLang="en-US" dirty="0">
              <a:solidFill>
                <a:srgbClr val="000000"/>
              </a:solidFill>
            </a:endParaRPr>
          </a:p>
        </p:txBody>
      </p:sp>
      <p:sp>
        <p:nvSpPr>
          <p:cNvPr id="22530" name="Rectangle 2"/>
          <p:cNvSpPr>
            <a:spLocks noGrp="1" noRot="1" noChangeAspect="1" noChangeArrowheads="1" noTextEdit="1"/>
          </p:cNvSpPr>
          <p:nvPr>
            <p:ph type="sldImg"/>
          </p:nvPr>
        </p:nvSpPr>
        <p:spPr>
          <a:xfrm>
            <a:off x="309563" y="706438"/>
            <a:ext cx="6323012" cy="3557587"/>
          </a:xfrm>
          <a:ln/>
        </p:spPr>
      </p:sp>
      <p:sp>
        <p:nvSpPr>
          <p:cNvPr id="22531" name="Rectangle 3"/>
          <p:cNvSpPr>
            <a:spLocks noGrp="1" noChangeArrowheads="1"/>
          </p:cNvSpPr>
          <p:nvPr>
            <p:ph type="body" idx="1"/>
          </p:nvPr>
        </p:nvSpPr>
        <p:spPr>
          <a:xfrm>
            <a:off x="228600" y="4433889"/>
            <a:ext cx="6446838" cy="4200525"/>
          </a:xfrm>
          <a:noFill/>
          <a:ln/>
        </p:spPr>
        <p:txBody>
          <a:bodyPr/>
          <a:lstStyle/>
          <a:p>
            <a:pPr marL="0" marR="0" indent="0" algn="l" defTabSz="990600" rtl="0" eaLnBrk="0" fontAlgn="base" latinLnBrk="0" hangingPunct="0">
              <a:lnSpc>
                <a:spcPct val="100000"/>
              </a:lnSpc>
              <a:spcBef>
                <a:spcPct val="50000"/>
              </a:spcBef>
              <a:spcAft>
                <a:spcPct val="0"/>
              </a:spcAft>
              <a:buClrTx/>
              <a:buSzTx/>
              <a:buFontTx/>
              <a:buNone/>
              <a:tabLst/>
              <a:defRPr/>
            </a:pPr>
            <a:r>
              <a:rPr lang="en-US" altLang="en-US" sz="1200" dirty="0">
                <a:solidFill>
                  <a:srgbClr val="000000"/>
                </a:solidFill>
                <a:latin typeface="Arial" charset="0"/>
              </a:rPr>
              <a:t>The theoretical origins of confounding are important to understand why confounding occurs, and we can extend this to help us identify when confounding occurs at a practical level.  Let</a:t>
            </a:r>
            <a:r>
              <a:rPr lang="en-US" altLang="en-US" sz="1200" baseline="0" dirty="0">
                <a:solidFill>
                  <a:srgbClr val="000000"/>
                </a:solidFill>
                <a:latin typeface="Arial" charset="0"/>
              </a:rPr>
              <a:t> u</a:t>
            </a:r>
            <a:r>
              <a:rPr lang="en-US" altLang="en-US" sz="1200" dirty="0">
                <a:solidFill>
                  <a:srgbClr val="000000"/>
                </a:solidFill>
                <a:latin typeface="Arial" charset="0"/>
              </a:rPr>
              <a:t>s now give a more practical operational definition of a confounder and of confounding.  </a:t>
            </a:r>
          </a:p>
        </p:txBody>
      </p:sp>
    </p:spTree>
    <p:extLst>
      <p:ext uri="{BB962C8B-B14F-4D97-AF65-F5344CB8AC3E}">
        <p14:creationId xmlns:p14="http://schemas.microsoft.com/office/powerpoint/2010/main" val="30153076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5"/>
          <p:cNvSpPr>
            <a:spLocks noGrp="1" noChangeArrowheads="1"/>
          </p:cNvSpPr>
          <p:nvPr>
            <p:ph type="sldNum" sz="quarter" idx="5"/>
          </p:nvPr>
        </p:nvSpPr>
        <p:spPr>
          <a:noFill/>
        </p:spPr>
        <p:txBody>
          <a:bodyPr/>
          <a:lstStyle/>
          <a:p>
            <a:fld id="{66633578-25D1-4143-B73A-D1046C9F6F4C}" type="slidenum">
              <a:rPr lang="en-US" altLang="en-US" smtClean="0"/>
              <a:pPr/>
              <a:t>32</a:t>
            </a:fld>
            <a:endParaRPr lang="en-US" altLang="en-US" dirty="0"/>
          </a:p>
        </p:txBody>
      </p:sp>
      <p:sp>
        <p:nvSpPr>
          <p:cNvPr id="244738" name="Rectangle 2"/>
          <p:cNvSpPr>
            <a:spLocks noGrp="1" noRot="1" noChangeAspect="1" noChangeArrowheads="1" noTextEdit="1"/>
          </p:cNvSpPr>
          <p:nvPr>
            <p:ph type="sldImg"/>
          </p:nvPr>
        </p:nvSpPr>
        <p:spPr>
          <a:xfrm>
            <a:off x="379413" y="706438"/>
            <a:ext cx="6188075" cy="3481387"/>
          </a:xfrm>
          <a:ln/>
        </p:spPr>
      </p:sp>
      <p:sp>
        <p:nvSpPr>
          <p:cNvPr id="244739" name="Rectangle 3"/>
          <p:cNvSpPr>
            <a:spLocks noGrp="1" noChangeArrowheads="1"/>
          </p:cNvSpPr>
          <p:nvPr>
            <p:ph type="body" idx="1"/>
          </p:nvPr>
        </p:nvSpPr>
        <p:spPr>
          <a:noFill/>
          <a:ln/>
        </p:spPr>
        <p:txBody>
          <a:bodyPr/>
          <a:lstStyle/>
          <a:p>
            <a:pPr marL="0" indent="-228600"/>
            <a:r>
              <a:rPr lang="en-US" altLang="en-US" dirty="0"/>
              <a:t>A practical definition of a confounder is important because it tells us which factors we need to target for control or adjustment to eliminate confounding (such as we saw earlier in the use of stratification).</a:t>
            </a:r>
          </a:p>
          <a:p>
            <a:pPr marL="228600" indent="-228600"/>
            <a:endParaRPr lang="en-US" altLang="en-US" dirty="0"/>
          </a:p>
          <a:p>
            <a:pPr marL="0" indent="-228600"/>
            <a:r>
              <a:rPr lang="en-US" altLang="en-US" dirty="0"/>
              <a:t>It turns out that there have</a:t>
            </a:r>
            <a:r>
              <a:rPr lang="en-US" altLang="en-US" baseline="0" dirty="0"/>
              <a:t> been many </a:t>
            </a:r>
            <a:r>
              <a:rPr lang="en-US" altLang="en-US" dirty="0"/>
              <a:t>definitions for a confounder over the</a:t>
            </a:r>
            <a:r>
              <a:rPr lang="en-US" altLang="en-US" baseline="0" dirty="0"/>
              <a:t> year</a:t>
            </a:r>
            <a:r>
              <a:rPr lang="en-US" altLang="en-US" dirty="0"/>
              <a:t>.</a:t>
            </a:r>
            <a:r>
              <a:rPr lang="en-US" altLang="en-US" baseline="0" dirty="0"/>
              <a:t>  The earliest efforts were in what we call the “Narrative Era” in which methodologists tried to explain what a confounder is in words, i.e., narrative text.  T</a:t>
            </a:r>
            <a:r>
              <a:rPr lang="en-US" altLang="en-US" dirty="0"/>
              <a:t>he simplest definitions are things like</a:t>
            </a:r>
            <a:r>
              <a:rPr lang="en-US" altLang="en-US" baseline="0" dirty="0"/>
              <a:t> a) c</a:t>
            </a:r>
            <a:r>
              <a:rPr lang="en-US" altLang="en-US" dirty="0"/>
              <a:t>onfounding occurs because of mixing between exposures of interest and unwanted extraneous factors.  These</a:t>
            </a:r>
            <a:r>
              <a:rPr lang="en-US" altLang="en-US" baseline="0" dirty="0"/>
              <a:t> e</a:t>
            </a:r>
            <a:r>
              <a:rPr lang="en-US" altLang="en-US" dirty="0"/>
              <a:t>xtraneous factors are termed confounders;</a:t>
            </a:r>
            <a:r>
              <a:rPr lang="en-US" altLang="en-US" baseline="0" dirty="0"/>
              <a:t> or b) </a:t>
            </a:r>
            <a:r>
              <a:rPr lang="en-US" altLang="en-US" dirty="0"/>
              <a:t>a confounder is a variable which is associated with both exposure and disease.  These</a:t>
            </a:r>
            <a:r>
              <a:rPr lang="en-US" altLang="en-US" baseline="0" dirty="0"/>
              <a:t> definitions</a:t>
            </a:r>
            <a:r>
              <a:rPr lang="en-US" altLang="en-US" dirty="0"/>
              <a:t> turn</a:t>
            </a:r>
            <a:r>
              <a:rPr lang="en-US" altLang="en-US" baseline="0" dirty="0"/>
              <a:t> out to be</a:t>
            </a:r>
            <a:r>
              <a:rPr lang="en-US" altLang="en-US" dirty="0"/>
              <a:t> too naïve</a:t>
            </a:r>
            <a:r>
              <a:rPr lang="en-US" altLang="en-US" baseline="0" dirty="0"/>
              <a:t> and vague.  </a:t>
            </a:r>
            <a:r>
              <a:rPr lang="en-US" altLang="en-US" dirty="0"/>
              <a:t>This might be OK for non-researchers</a:t>
            </a:r>
            <a:r>
              <a:rPr lang="en-US" altLang="en-US" baseline="0" dirty="0"/>
              <a:t> to give a general flavor of their meaning</a:t>
            </a:r>
            <a:r>
              <a:rPr lang="en-US" altLang="en-US" dirty="0"/>
              <a:t>, but you can see how they are too vague to actually guide an analysis.  Hence, a more detailed narrative definition of confounding coalesced,</a:t>
            </a:r>
            <a:r>
              <a:rPr lang="en-US" altLang="en-US" baseline="0" dirty="0"/>
              <a:t> </a:t>
            </a:r>
            <a:r>
              <a:rPr lang="en-US" altLang="en-US" dirty="0"/>
              <a:t>which is that a confounding factor must:</a:t>
            </a:r>
          </a:p>
          <a:p>
            <a:pPr marL="0" indent="-228600"/>
            <a:endParaRPr lang="en-US" altLang="en-US" dirty="0"/>
          </a:p>
          <a:p>
            <a:pPr>
              <a:lnSpc>
                <a:spcPct val="90000"/>
              </a:lnSpc>
              <a:buFont typeface="Symbol" pitchFamily="18" charset="2"/>
              <a:buNone/>
            </a:pPr>
            <a:r>
              <a:rPr lang="en-US" altLang="en-US" dirty="0"/>
              <a:t>1. Be associated with the exposure under study in the source population</a:t>
            </a:r>
          </a:p>
          <a:p>
            <a:pPr>
              <a:lnSpc>
                <a:spcPct val="90000"/>
              </a:lnSpc>
              <a:buFont typeface="Symbol" pitchFamily="18" charset="2"/>
              <a:buNone/>
            </a:pPr>
            <a:r>
              <a:rPr lang="en-US" altLang="en-US" dirty="0"/>
              <a:t>2. Be a risk factor for the outcome</a:t>
            </a:r>
          </a:p>
          <a:p>
            <a:pPr>
              <a:lnSpc>
                <a:spcPct val="90000"/>
              </a:lnSpc>
              <a:buFont typeface="Symbol" pitchFamily="18" charset="2"/>
              <a:buNone/>
            </a:pPr>
            <a:r>
              <a:rPr lang="en-US" altLang="en-US" dirty="0"/>
              <a:t>3. Not be affected by (caused by) the exposure or the outcome   </a:t>
            </a:r>
          </a:p>
          <a:p>
            <a:pPr marL="228600" indent="-228600"/>
            <a:endParaRPr lang="en-US" altLang="en-US" dirty="0"/>
          </a:p>
          <a:p>
            <a:pPr marL="0" indent="-228600"/>
            <a:r>
              <a:rPr lang="en-US" altLang="en-US" dirty="0"/>
              <a:t>This definition is often called the “traditional definition” of confounding.  Although more detailed, it was recognized many years ago that this definition was sensitive but not fully specific.  Hence, a refinement was made for criterion number 2 which is to say that the factor must cause (or affect the outcome) the outcome.  Yet, after a while, it was recognized that this was </a:t>
            </a:r>
            <a:r>
              <a:rPr lang="en-US" altLang="en-US" u="sng" dirty="0"/>
              <a:t>also</a:t>
            </a:r>
            <a:r>
              <a:rPr lang="en-US" altLang="en-US" dirty="0"/>
              <a:t> not fully specific.  The Additional Material Slides shows graphically how these narrative criteria can sometimes fail.  </a:t>
            </a:r>
          </a:p>
          <a:p>
            <a:pPr marL="0" indent="-228600"/>
            <a:endParaRPr lang="en-US" altLang="en-US" dirty="0"/>
          </a:p>
          <a:p>
            <a:pPr marL="0" indent="-228600"/>
            <a:r>
              <a:rPr lang="en-US" altLang="en-US" dirty="0"/>
              <a:t>If your head is spinning</a:t>
            </a:r>
            <a:r>
              <a:rPr lang="en-US" altLang="en-US" baseline="0" dirty="0"/>
              <a:t> because of all these words, you are not alone.  These kinds of definitions for confounding contributed to a poor understanding about confounding and its management.  Indeed, in 1986, Greenland and Robins wrote  “</a:t>
            </a:r>
            <a:r>
              <a:rPr lang="en-US" dirty="0">
                <a:effectLst/>
                <a:latin typeface="Times New Roman" panose="02020603050405020304" pitchFamily="18" charset="0"/>
              </a:rPr>
              <a:t>While confounding is widely recognized as one of the central problems in epidemiological research, a review of the literature will reveal little consistency among the definitions of confounding or confounder.”  In retrospect, it is astounding that for so many years, there was a lack of clarity regarding the definition of confounding.  We are fortunate to be teaching confounding in a more enlightened era, as we shall illuminate in the slides that follow, but those persons who have not learned these modern approaches (which is most faculty on this and other campuses) are still plagued by a plethora of confusion.</a:t>
            </a:r>
          </a:p>
          <a:p>
            <a:pPr marL="0" indent="-228600"/>
            <a:endParaRPr lang="en-US" altLang="en-US" dirty="0">
              <a:effectLst/>
              <a:latin typeface="Times New Roman" panose="02020603050405020304" pitchFamily="18" charset="0"/>
            </a:endParaRPr>
          </a:p>
          <a:p>
            <a:pPr marL="0" indent="-228600"/>
            <a:r>
              <a:rPr lang="en-US" dirty="0">
                <a:effectLst/>
                <a:latin typeface="Arial" panose="020B0604020202020204" pitchFamily="34" charset="0"/>
              </a:rPr>
              <a:t>Greenland S and Robins JM. Identifiability, exchangeability, and epidemiological confounding. </a:t>
            </a:r>
            <a:r>
              <a:rPr lang="en-US" i="1" dirty="0">
                <a:effectLst/>
                <a:latin typeface="Arial" panose="020B0604020202020204" pitchFamily="34" charset="0"/>
              </a:rPr>
              <a:t>International Journal of Epidemiology </a:t>
            </a:r>
            <a:r>
              <a:rPr lang="en-US" dirty="0">
                <a:effectLst/>
                <a:latin typeface="Arial" panose="020B0604020202020204" pitchFamily="34" charset="0"/>
              </a:rPr>
              <a:t>16:412-418, 1986.</a:t>
            </a:r>
            <a:br>
              <a:rPr lang="en-US" dirty="0"/>
            </a:br>
            <a:endParaRPr lang="en-US" altLang="en-US" dirty="0"/>
          </a:p>
        </p:txBody>
      </p:sp>
    </p:spTree>
    <p:extLst>
      <p:ext uri="{BB962C8B-B14F-4D97-AF65-F5344CB8AC3E}">
        <p14:creationId xmlns:p14="http://schemas.microsoft.com/office/powerpoint/2010/main" val="22051062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5"/>
          <p:cNvSpPr>
            <a:spLocks noGrp="1" noChangeArrowheads="1"/>
          </p:cNvSpPr>
          <p:nvPr>
            <p:ph type="sldNum" sz="quarter" idx="5"/>
          </p:nvPr>
        </p:nvSpPr>
        <p:spPr>
          <a:noFill/>
        </p:spPr>
        <p:txBody>
          <a:bodyPr/>
          <a:lstStyle/>
          <a:p>
            <a:fld id="{7BB8220C-2EF3-4138-AFBF-E7968674A2E9}" type="slidenum">
              <a:rPr lang="en-US" altLang="en-US" smtClean="0"/>
              <a:pPr/>
              <a:t>33</a:t>
            </a:fld>
            <a:endParaRPr lang="en-US" altLang="en-US" dirty="0"/>
          </a:p>
        </p:txBody>
      </p:sp>
      <p:sp>
        <p:nvSpPr>
          <p:cNvPr id="246786" name="Rectangle 2"/>
          <p:cNvSpPr>
            <a:spLocks noGrp="1" noRot="1" noChangeAspect="1" noChangeArrowheads="1" noTextEdit="1"/>
          </p:cNvSpPr>
          <p:nvPr>
            <p:ph type="sldImg"/>
          </p:nvPr>
        </p:nvSpPr>
        <p:spPr>
          <a:xfrm>
            <a:off x="379413" y="706438"/>
            <a:ext cx="6188075" cy="3481387"/>
          </a:xfrm>
          <a:ln/>
        </p:spPr>
      </p:sp>
      <p:sp>
        <p:nvSpPr>
          <p:cNvPr id="246787" name="Rectangle 3"/>
          <p:cNvSpPr>
            <a:spLocks noGrp="1" noChangeArrowheads="1"/>
          </p:cNvSpPr>
          <p:nvPr>
            <p:ph type="body" idx="1"/>
          </p:nvPr>
        </p:nvSpPr>
        <p:spPr>
          <a:noFill/>
          <a:ln/>
        </p:spPr>
        <p:txBody>
          <a:bodyPr/>
          <a:lstStyle/>
          <a:p>
            <a:r>
              <a:rPr lang="en-US" altLang="en-US" dirty="0"/>
              <a:t>Rather than adding more words to the definition (which, by the way, has been done by some authors), the field has moved away from what we call the narrative era and has moved into the modern era, which is the graphical era.   The first thing to note is that</a:t>
            </a:r>
            <a:r>
              <a:rPr lang="en-US" altLang="en-US" baseline="0" dirty="0"/>
              <a:t> the emphasis in the graphical era is on defining the process of “confounding” and not of “confounders” per se.  </a:t>
            </a:r>
            <a:endParaRPr lang="en-US" altLang="en-US" dirty="0"/>
          </a:p>
          <a:p>
            <a:endParaRPr lang="en-US" altLang="en-US" dirty="0"/>
          </a:p>
          <a:p>
            <a:r>
              <a:rPr lang="en-US" altLang="en-US" dirty="0"/>
              <a:t>In the graphical era, the relationship between states, characteristics or conditions is depicted in what are called directed acyclic graphs, abbreviated as DAGs.  In a DAG, confounding occurs if there is a factor C that is a “common cause” of both the exposure under study, E, and outcome/disease under study, D.  Shown on the left is what confounding looks like in a DAG.  You can see that there is a variable whose arrows lead to both E and D separately.  If such a factor exists, we say that it is part of a “non-causal” path from E to D.  Specifically, </a:t>
            </a:r>
            <a:r>
              <a:rPr lang="en-US" altLang="en-US" baseline="0" dirty="0"/>
              <a:t> factor C confounds the relationship between E and D.  </a:t>
            </a:r>
            <a:r>
              <a:rPr lang="en-US" altLang="en-US" dirty="0"/>
              <a:t>The path is also known as a “biasing”, “backdoor”, or “confounding” path from E to D.   This DAG is the picture of the</a:t>
            </a:r>
            <a:r>
              <a:rPr lang="en-US" altLang="en-US" baseline="0" dirty="0"/>
              <a:t> process of </a:t>
            </a:r>
            <a:r>
              <a:rPr lang="en-US" altLang="en-US" dirty="0"/>
              <a:t>confounding.  </a:t>
            </a:r>
          </a:p>
          <a:p>
            <a:endParaRPr lang="en-US" altLang="en-US" dirty="0"/>
          </a:p>
          <a:p>
            <a:r>
              <a:rPr lang="en-US" altLang="en-US" dirty="0"/>
              <a:t>To relate the counterfactual</a:t>
            </a:r>
            <a:r>
              <a:rPr lang="en-US" altLang="en-US" baseline="0" dirty="0"/>
              <a:t> definition of confounding to DAGs, we consider the “other influences” that plague our “two population study” as the source or cause of confounding.  A process that influences the occurrence of exposure and also outcome is known as confounding.  The factor C in our DAG depicts the other influences we described in the two-population study that we must do because we cannot conduct the counterfactual ideal study.  </a:t>
            </a:r>
          </a:p>
          <a:p>
            <a:endParaRPr lang="en-US" altLang="en-US" baseline="0" dirty="0"/>
          </a:p>
          <a:p>
            <a:r>
              <a:rPr lang="en-US" altLang="en-US" baseline="0" dirty="0"/>
              <a:t>Students in the past had to commit to memory the narrative definition of a confounder and then later had to struggle to understand why narrative explanations had shortcomings in defining confounders.  Contemporary students can easily bypass narrative definitions, consider them relics of the past, and feel fortunate that they are learning in an era — the graphical era — when confounding is much more easily conceptualized and visualized, leading to much more principled solutions to avoid confounding bias.  </a:t>
            </a:r>
            <a:endParaRPr lang="en-US" altLang="en-US" dirty="0"/>
          </a:p>
          <a:p>
            <a:endParaRPr lang="en-US" altLang="en-US" dirty="0"/>
          </a:p>
          <a:p>
            <a:endParaRPr lang="en-US" altLang="en-US" dirty="0"/>
          </a:p>
        </p:txBody>
      </p:sp>
    </p:spTree>
    <p:extLst>
      <p:ext uri="{BB962C8B-B14F-4D97-AF65-F5344CB8AC3E}">
        <p14:creationId xmlns:p14="http://schemas.microsoft.com/office/powerpoint/2010/main" val="21208780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B4376E5A-342E-48CA-8A11-0D544077BB25}" type="slidenum">
              <a:rPr lang="en-US" altLang="en-US" sz="1000" b="0" i="1">
                <a:solidFill>
                  <a:schemeClr val="tx1"/>
                </a:solidFill>
                <a:latin typeface="Times New Roman" pitchFamily="18" charset="0"/>
              </a:rPr>
              <a:pPr algn="r" defTabSz="952500" eaLnBrk="0" hangingPunct="0"/>
              <a:t>34</a:t>
            </a:fld>
            <a:endParaRPr lang="en-US" altLang="en-US" sz="1000" b="0" i="1" dirty="0">
              <a:solidFill>
                <a:schemeClr val="tx1"/>
              </a:solidFill>
              <a:latin typeface="Times New Roman" pitchFamily="18" charset="0"/>
            </a:endParaRPr>
          </a:p>
        </p:txBody>
      </p:sp>
      <p:sp>
        <p:nvSpPr>
          <p:cNvPr id="248834" name="Rectangle 2"/>
          <p:cNvSpPr>
            <a:spLocks noGrp="1" noRot="1" noChangeAspect="1" noChangeArrowheads="1" noTextEdit="1"/>
          </p:cNvSpPr>
          <p:nvPr>
            <p:ph type="sldImg"/>
          </p:nvPr>
        </p:nvSpPr>
        <p:spPr>
          <a:xfrm>
            <a:off x="379413" y="706438"/>
            <a:ext cx="6188075" cy="3481387"/>
          </a:xfrm>
          <a:ln/>
        </p:spPr>
      </p:sp>
      <p:sp>
        <p:nvSpPr>
          <p:cNvPr id="248835" name="Rectangle 3"/>
          <p:cNvSpPr>
            <a:spLocks noGrp="1" noChangeArrowheads="1"/>
          </p:cNvSpPr>
          <p:nvPr>
            <p:ph type="body" idx="1"/>
          </p:nvPr>
        </p:nvSpPr>
        <p:spPr>
          <a:noFill/>
          <a:ln/>
        </p:spPr>
        <p:txBody>
          <a:bodyPr/>
          <a:lstStyle/>
          <a:p>
            <a:r>
              <a:rPr lang="en-US" altLang="en-US" dirty="0"/>
              <a:t>Where did these DAGs come from?  Informally, humans have been drawing diagrams to depict relationships between things ever since they learned how to write.  More formally, Sewall Wright, working in the field of animal genetics in the early 1920’s, is credited with the development of path diagram, the precursor to DAGs.  Other fields began to use these diagrams to establish rules on how to depict relationships between scientific constructs started in the areas of engineering, computer science, philosophy (particularly</a:t>
            </a:r>
            <a:r>
              <a:rPr lang="en-US" altLang="en-US" baseline="0" dirty="0"/>
              <a:t> by Spirtes, Glymour, and Scheines), </a:t>
            </a:r>
            <a:r>
              <a:rPr lang="en-US" altLang="en-US" dirty="0"/>
              <a:t>and artificial intelligence.  The diagrams become relevant for human-based research</a:t>
            </a:r>
            <a:r>
              <a:rPr lang="en-US" altLang="en-US" baseline="0" dirty="0"/>
              <a:t> </a:t>
            </a:r>
            <a:r>
              <a:rPr lang="en-US" altLang="en-US" dirty="0"/>
              <a:t>in the mid-1990’s when they became adapted for epidemiology.  The person most credited is Judea Pearl, at UCLA, who is</a:t>
            </a:r>
            <a:r>
              <a:rPr lang="en-US" altLang="en-US" baseline="0" dirty="0"/>
              <a:t> a</a:t>
            </a:r>
            <a:r>
              <a:rPr lang="en-US" altLang="en-US" dirty="0"/>
              <a:t> computer scientist in the artificial intelligence field (see</a:t>
            </a:r>
            <a:r>
              <a:rPr lang="en-US" altLang="en-US" baseline="0" dirty="0"/>
              <a:t> Pearl.  Causal diagrams for empirical research.  </a:t>
            </a:r>
            <a:r>
              <a:rPr lang="en-US" altLang="en-US" i="1" baseline="0" dirty="0"/>
              <a:t>Biometrika</a:t>
            </a:r>
            <a:r>
              <a:rPr lang="en-US" altLang="en-US" baseline="0" dirty="0"/>
              <a:t> 1995)</a:t>
            </a:r>
            <a:r>
              <a:rPr lang="en-US" altLang="en-US" dirty="0"/>
              <a:t>.  He may unfortunately even be more famous in the non-scientific world because he is the father of the slain journalist Daniel Pearl.  In</a:t>
            </a:r>
            <a:r>
              <a:rPr lang="en-US" altLang="en-US" baseline="0" dirty="0"/>
              <a:t> the late 1990’s, these graphs were popularized for the masses by Greenland, Pearl, and Robins (Causal diagrams for epidemiologic research.  </a:t>
            </a:r>
            <a:r>
              <a:rPr lang="en-US" altLang="en-US" i="1" baseline="0" dirty="0"/>
              <a:t>Epidemiology</a:t>
            </a:r>
            <a:r>
              <a:rPr lang="en-US" altLang="en-US" baseline="0" dirty="0"/>
              <a:t>  1999 – in Optional Reading this week).</a:t>
            </a:r>
          </a:p>
          <a:p>
            <a:endParaRPr lang="en-US" altLang="en-US" baseline="0" dirty="0"/>
          </a:p>
          <a:p>
            <a:r>
              <a:rPr lang="en-US" altLang="en-US" baseline="0" dirty="0"/>
              <a:t>Shown here is an example of a DAG, one that is called an “M” DAG because it looks like an M.  You might remember this structure from when we talked about selection bias in the front end of a cohort study.  Many of the naming conventions for DAGs come simply from what the structures are remindful of to the naked eye.  For example, this above structure looks an M.  However, not all authors orient their structures the same.  For some authors this structure would be drawn in a configuration that looks nothing like an M.   </a:t>
            </a:r>
            <a:endParaRPr lang="en-US" altLang="en-US" dirty="0"/>
          </a:p>
        </p:txBody>
      </p:sp>
    </p:spTree>
    <p:extLst>
      <p:ext uri="{BB962C8B-B14F-4D97-AF65-F5344CB8AC3E}">
        <p14:creationId xmlns:p14="http://schemas.microsoft.com/office/powerpoint/2010/main" val="9302532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B4376E5A-342E-48CA-8A11-0D544077BB25}" type="slidenum">
              <a:rPr lang="en-US" altLang="en-US" sz="1000" b="0" i="1">
                <a:solidFill>
                  <a:prstClr val="black"/>
                </a:solidFill>
                <a:latin typeface="Times New Roman" pitchFamily="18" charset="0"/>
              </a:rPr>
              <a:pPr algn="r" defTabSz="952500" eaLnBrk="0" hangingPunct="0"/>
              <a:t>35</a:t>
            </a:fld>
            <a:endParaRPr lang="en-US" altLang="en-US" sz="1000" b="0" i="1" dirty="0">
              <a:solidFill>
                <a:prstClr val="black"/>
              </a:solidFill>
              <a:latin typeface="Times New Roman" pitchFamily="18" charset="0"/>
            </a:endParaRPr>
          </a:p>
        </p:txBody>
      </p:sp>
      <p:sp>
        <p:nvSpPr>
          <p:cNvPr id="248834" name="Rectangle 2"/>
          <p:cNvSpPr>
            <a:spLocks noGrp="1" noRot="1" noChangeAspect="1" noChangeArrowheads="1" noTextEdit="1"/>
          </p:cNvSpPr>
          <p:nvPr>
            <p:ph type="sldImg"/>
          </p:nvPr>
        </p:nvSpPr>
        <p:spPr>
          <a:xfrm>
            <a:off x="379413" y="706438"/>
            <a:ext cx="6188075" cy="3481387"/>
          </a:xfrm>
          <a:ln/>
        </p:spPr>
      </p:sp>
      <p:sp>
        <p:nvSpPr>
          <p:cNvPr id="248835" name="Rectangle 3"/>
          <p:cNvSpPr>
            <a:spLocks noGrp="1" noChangeArrowheads="1"/>
          </p:cNvSpPr>
          <p:nvPr>
            <p:ph type="body" idx="1"/>
          </p:nvPr>
        </p:nvSpPr>
        <p:spPr>
          <a:noFill/>
          <a:ln/>
        </p:spPr>
        <p:txBody>
          <a:bodyPr/>
          <a:lstStyle/>
          <a:p>
            <a:r>
              <a:rPr lang="en-US" altLang="en-US" dirty="0"/>
              <a:t>What is the basic structure for reading and creating</a:t>
            </a:r>
            <a:r>
              <a:rPr lang="en-US" altLang="en-US" baseline="0" dirty="0"/>
              <a:t> </a:t>
            </a:r>
            <a:r>
              <a:rPr lang="en-US" altLang="en-US" dirty="0"/>
              <a:t>these DAGs?  They consist of “nodes” (also called vertices), which depict variables, or in other words, states</a:t>
            </a:r>
            <a:r>
              <a:rPr lang="en-US" altLang="en-US" baseline="0" dirty="0"/>
              <a:t> of being, </a:t>
            </a:r>
            <a:r>
              <a:rPr lang="en-US" altLang="en-US" dirty="0"/>
              <a:t>factors, entities,</a:t>
            </a:r>
            <a:r>
              <a:rPr lang="en-US" altLang="en-US" baseline="0" dirty="0"/>
              <a:t> conditions</a:t>
            </a:r>
            <a:r>
              <a:rPr lang="en-US" altLang="en-US" dirty="0"/>
              <a:t> or constructs.</a:t>
            </a:r>
            <a:r>
              <a:rPr lang="en-US" altLang="en-US" baseline="0" dirty="0"/>
              <a:t>  These are the exposures, outcomes, confounders, and other variables that we have described throughout the course.  They are anything for which there is some sort of variability among the people in the study sample.  Nodes are written as the generic construct and should avoid directionality.  For example, we would write “blood pressure” and not “high blood pressure” (or hypertension).  Or, we would write weight and not obese.  Writing “blood pressure” as a node indicates that the participants in the study sample have variability in blood pressure, such as persons with low blood pressure, normal blood pressure, and high blood pressure. </a:t>
            </a:r>
            <a:r>
              <a:rPr lang="en-US" altLang="en-US" dirty="0"/>
              <a:t> If there is no variability, then we typically do not create a node for an entity; this is unless the node depicts selection into the study (which we will cover later).  Also, we place</a:t>
            </a:r>
            <a:r>
              <a:rPr lang="en-US" altLang="en-US" baseline="0" dirty="0"/>
              <a:t> nodes on our DAGs whether or not we have actually measured them (i.e., have any data to depict them).  Placing the unmeasured nodes on our DAGs is very important to tell us where we might have unaccounted-for confounding.  </a:t>
            </a:r>
            <a:endParaRPr lang="en-US" altLang="en-US" dirty="0"/>
          </a:p>
          <a:p>
            <a:endParaRPr lang="en-US" altLang="en-US" dirty="0"/>
          </a:p>
          <a:p>
            <a:r>
              <a:rPr lang="en-US" altLang="en-US" dirty="0"/>
              <a:t>The lines with the arrowheads</a:t>
            </a:r>
            <a:r>
              <a:rPr lang="en-US" altLang="en-US" baseline="0" dirty="0"/>
              <a:t> are called “edges”.</a:t>
            </a:r>
            <a:r>
              <a:rPr lang="en-US" altLang="en-US" dirty="0"/>
              <a:t>  These edges depict causal relationships,</a:t>
            </a:r>
            <a:r>
              <a:rPr lang="en-US" altLang="en-US" baseline="0" dirty="0"/>
              <a:t> meaning that the construct at the beginning of the arrow “causes” the construct at the end of the arrow.  A cause can either be considered in the context of counterfactual theory, which we have defined today, or in the context of the sufficient-component cause model, described a few weeks ago.  In the context of counterfactuals, an exposure is a cause of an outcome when there exists at least one person whom if she/he was exposed would develop the outcome in question but would not have developed it without the exposure.  You can see how this definition is counterfactual in that we do not get to directly observe these two states (exposed and unexposed) in the same person.  The use of counterfactual thinking in this way to explain causes goes back at least as for as the philosopher Hume in 1748 </a:t>
            </a:r>
            <a:r>
              <a:rPr lang="en-US" sz="1200" b="0" i="0" u="none" strike="noStrike" kern="1200" baseline="0" dirty="0">
                <a:solidFill>
                  <a:schemeClr val="tx1"/>
                </a:solidFill>
                <a:latin typeface="Times New Roman" pitchFamily="18" charset="0"/>
                <a:ea typeface="+mn-ea"/>
                <a:cs typeface="+mn-cs"/>
              </a:rPr>
              <a:t>who stated “We may define a cause to be an object, followed by another …. where, if the first object had not been, the second had never existed”.  The phrase “if the first object had not been” is clearly a reference to counterfactual thinking.  (This is from Hume D. 1988 (1748).  </a:t>
            </a:r>
            <a:r>
              <a:rPr lang="en-US" sz="1200" b="0" i="1" u="none" strike="noStrike" kern="1200" baseline="0" dirty="0">
                <a:solidFill>
                  <a:schemeClr val="tx1"/>
                </a:solidFill>
                <a:latin typeface="Times New Roman" pitchFamily="18" charset="0"/>
                <a:ea typeface="+mn-ea"/>
                <a:cs typeface="+mn-cs"/>
              </a:rPr>
              <a:t>An Enquiry Concerning Human Understanding</a:t>
            </a:r>
            <a:r>
              <a:rPr lang="en-US" sz="1200" b="0" i="0" u="none" strike="noStrike" kern="1200" baseline="0" dirty="0">
                <a:solidFill>
                  <a:schemeClr val="tx1"/>
                </a:solidFill>
                <a:latin typeface="Times New Roman" pitchFamily="18" charset="0"/>
                <a:ea typeface="+mn-ea"/>
                <a:cs typeface="+mn-cs"/>
              </a:rPr>
              <a:t>. LaSalle: Open Court.)</a:t>
            </a:r>
            <a:endParaRPr lang="en-US" altLang="en-US" baseline="0" dirty="0"/>
          </a:p>
          <a:p>
            <a:endParaRPr lang="en-US" altLang="en-US" baseline="0" dirty="0"/>
          </a:p>
          <a:p>
            <a:r>
              <a:rPr lang="en-US" altLang="en-US" baseline="0" dirty="0"/>
              <a:t>In the context of the sufficient-component cause model, which was popularized by Rothman in 1976 (discussed in Lecture 5), an exposure is a cause if it is part of at least sufficient cause (one causal pie) which only has to be present in one case of a particular outcome.  If that exposure did not exist, the particular sufficient cause would not have occurred.  These two different approaches (counterfactual theory and the sufficient component cause model) yield the same understanding of a cause.  This understanding of “cause” is unambiguous and simple.  It has come about after centuries of debate, particularly in philosophy.  </a:t>
            </a:r>
          </a:p>
          <a:p>
            <a:endParaRPr lang="en-US" altLang="en-US" baseline="0" dirty="0"/>
          </a:p>
          <a:p>
            <a:r>
              <a:rPr lang="en-US" altLang="en-US" baseline="0" dirty="0"/>
              <a:t>Whether to include the edge (i.e., claim a causal relationship) on the DAG depends upon the prior causal knowledge in the field — the state of the literature — and it may not always be easy to decide this.  Most simply, DAGs represent one’s existing knowledge of the system.  This is another hint that confounding is fundamentally a subject matter problem.  Do we know enough about the subject matter to list all of the confounding paths?  In general, the convention is to include an edge even if there is some doubt that it represents a true cause.  Absence of an edge is firmly taken to mean independence between variables, i.e., no causal relationship.  </a:t>
            </a:r>
          </a:p>
          <a:p>
            <a:endParaRPr lang="en-US" altLang="en-US" baseline="0" dirty="0"/>
          </a:p>
          <a:p>
            <a:r>
              <a:rPr lang="en-US" altLang="en-US" baseline="0" dirty="0"/>
              <a:t>The “D” in DAG is because the edges </a:t>
            </a:r>
            <a:r>
              <a:rPr lang="en-US" altLang="en-US" dirty="0"/>
              <a:t>are called “directed”.  That is, all arrows have a one-way direction and are meant to depict one-way causal relationships.  There are no two-headed</a:t>
            </a:r>
            <a:r>
              <a:rPr lang="en-US" altLang="en-US" baseline="0" dirty="0"/>
              <a:t> arrows.  </a:t>
            </a:r>
            <a:r>
              <a:rPr lang="en-US" altLang="en-US" dirty="0"/>
              <a:t>The “A” is</a:t>
            </a:r>
            <a:r>
              <a:rPr lang="en-US" altLang="en-US" baseline="0" dirty="0"/>
              <a:t> for </a:t>
            </a:r>
            <a:r>
              <a:rPr lang="en-US" altLang="en-US" dirty="0"/>
              <a:t>acyclic because there is never any complete circle you can draw from one variable back to itself.  This is because no variable can cause itself.  </a:t>
            </a:r>
          </a:p>
          <a:p>
            <a:endParaRPr lang="en-US" altLang="en-US" dirty="0"/>
          </a:p>
          <a:p>
            <a:r>
              <a:rPr lang="en-US" altLang="en-US" dirty="0"/>
              <a:t>A hashed edge (a broken</a:t>
            </a:r>
            <a:r>
              <a:rPr lang="en-US" altLang="en-US" baseline="0" dirty="0"/>
              <a:t> line, as </a:t>
            </a:r>
            <a:r>
              <a:rPr lang="en-US" altLang="en-US" dirty="0"/>
              <a:t>shown here) with a question mark is sometimes used to depict the relationship under investigation in the current</a:t>
            </a:r>
            <a:r>
              <a:rPr lang="en-US" altLang="en-US" baseline="0" dirty="0"/>
              <a:t> </a:t>
            </a:r>
            <a:r>
              <a:rPr lang="en-US" altLang="en-US" dirty="0"/>
              <a:t>study or particular analysis.</a:t>
            </a:r>
            <a:r>
              <a:rPr lang="en-US" altLang="en-US" baseline="0" dirty="0"/>
              <a:t>  I</a:t>
            </a:r>
            <a:r>
              <a:rPr lang="en-US" altLang="en-US" dirty="0"/>
              <a:t>n other words, the reason you typically draw one of these DAGs is to investigate the causal relationship between some exposure E and a disease/outcome D, as shown here.  The hashed edge approach is not consistently used across investigators, but we will use it in class because it helps us focus on what is being studied</a:t>
            </a:r>
            <a:r>
              <a:rPr lang="en-US" altLang="en-US" baseline="0" dirty="0"/>
              <a:t> and what is assumed to be true (the other edges in the surrounding system)</a:t>
            </a:r>
            <a:r>
              <a:rPr lang="en-US" altLang="en-US" dirty="0"/>
              <a:t>.  Sometimes workers will simply place</a:t>
            </a:r>
            <a:r>
              <a:rPr lang="en-US" altLang="en-US" baseline="0" dirty="0"/>
              <a:t> an edge between the exposure and outcome in question and state narratively what the relationship of interest is in the research study or they will use other special features/images on the DAG to depict the primary exposure under study and the primary outcome (dagitty.net does this, for example).  Other times, workers will NOT place an edge between the exposure and outcome in question because it needs to be proven.  </a:t>
            </a:r>
            <a:endParaRPr lang="en-US" altLang="en-US" dirty="0"/>
          </a:p>
        </p:txBody>
      </p:sp>
    </p:spTree>
    <p:extLst>
      <p:ext uri="{BB962C8B-B14F-4D97-AF65-F5344CB8AC3E}">
        <p14:creationId xmlns:p14="http://schemas.microsoft.com/office/powerpoint/2010/main" val="9302532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8102A174-0AB9-4400-B57C-A59AF69672AF}" type="slidenum">
              <a:rPr lang="en-US" altLang="en-US" sz="1000" b="0" i="1">
                <a:solidFill>
                  <a:schemeClr val="tx1"/>
                </a:solidFill>
                <a:latin typeface="Times New Roman" pitchFamily="18" charset="0"/>
              </a:rPr>
              <a:pPr algn="r" defTabSz="952500" eaLnBrk="0" hangingPunct="0"/>
              <a:t>36</a:t>
            </a:fld>
            <a:endParaRPr lang="en-US" altLang="en-US" sz="1000" b="0" i="1" dirty="0">
              <a:solidFill>
                <a:schemeClr val="tx1"/>
              </a:solidFill>
              <a:latin typeface="Times New Roman" pitchFamily="18" charset="0"/>
            </a:endParaRPr>
          </a:p>
        </p:txBody>
      </p:sp>
      <p:sp>
        <p:nvSpPr>
          <p:cNvPr id="250882" name="Rectangle 2"/>
          <p:cNvSpPr>
            <a:spLocks noGrp="1" noRot="1" noChangeAspect="1" noChangeArrowheads="1" noTextEdit="1"/>
          </p:cNvSpPr>
          <p:nvPr>
            <p:ph type="sldImg"/>
          </p:nvPr>
        </p:nvSpPr>
        <p:spPr>
          <a:xfrm>
            <a:off x="379413" y="706438"/>
            <a:ext cx="6188075" cy="3481387"/>
          </a:xfrm>
          <a:ln/>
        </p:spPr>
      </p:sp>
      <p:sp>
        <p:nvSpPr>
          <p:cNvPr id="250883" name="Rectangle 3"/>
          <p:cNvSpPr>
            <a:spLocks noGrp="1" noChangeArrowheads="1"/>
          </p:cNvSpPr>
          <p:nvPr>
            <p:ph type="body" idx="1"/>
          </p:nvPr>
        </p:nvSpPr>
        <p:spPr>
          <a:noFill/>
          <a:ln/>
        </p:spPr>
        <p:txBody>
          <a:bodyPr/>
          <a:lstStyle/>
          <a:p>
            <a:r>
              <a:rPr lang="en-US" altLang="en-US" dirty="0"/>
              <a:t>One warning before we go on.  Our S+N textbook does not follow the contemporary rules of DAGs, and this is unfortunate.  For example, you will see double-headed arrows in the textbook which are not allowed in contemporary</a:t>
            </a:r>
            <a:r>
              <a:rPr lang="en-US" altLang="en-US" baseline="0" dirty="0"/>
              <a:t> DAG notation</a:t>
            </a:r>
            <a:r>
              <a:rPr lang="en-US" altLang="en-US" dirty="0"/>
              <a:t>.  The text’s discussion of confounding has some good general points, but it falls short on important detail on the modern graphical approach to confounding.  </a:t>
            </a:r>
          </a:p>
          <a:p>
            <a:endParaRPr lang="en-US" altLang="en-US" dirty="0"/>
          </a:p>
          <a:p>
            <a:r>
              <a:rPr lang="en-US" altLang="en-US" dirty="0"/>
              <a:t>We will teach contemporary rules for DAGs in class because they are quite powerful.  As usual,</a:t>
            </a:r>
            <a:r>
              <a:rPr lang="en-US" altLang="en-US" baseline="0" dirty="0"/>
              <a:t> w</a:t>
            </a:r>
            <a:r>
              <a:rPr lang="en-US" altLang="en-US" dirty="0"/>
              <a:t>hat we teach in class trumps the book, and, so, we hope not to see any double-headed edges in your problem set answers. </a:t>
            </a:r>
          </a:p>
          <a:p>
            <a:endParaRPr lang="en-US" altLang="en-US" dirty="0"/>
          </a:p>
        </p:txBody>
      </p:sp>
    </p:spTree>
    <p:extLst>
      <p:ext uri="{BB962C8B-B14F-4D97-AF65-F5344CB8AC3E}">
        <p14:creationId xmlns:p14="http://schemas.microsoft.com/office/powerpoint/2010/main" val="9809656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FD357B74-55B1-463B-B804-9F29C51543DA}" type="slidenum">
              <a:rPr lang="en-US" altLang="en-US" sz="1000" b="0" i="1">
                <a:solidFill>
                  <a:prstClr val="black"/>
                </a:solidFill>
                <a:latin typeface="Times New Roman" pitchFamily="18" charset="0"/>
              </a:rPr>
              <a:pPr algn="r" defTabSz="952500" eaLnBrk="0" hangingPunct="0"/>
              <a:t>37</a:t>
            </a:fld>
            <a:endParaRPr lang="en-US" altLang="en-US" sz="1000" b="0" i="1" dirty="0">
              <a:solidFill>
                <a:prstClr val="black"/>
              </a:solidFill>
              <a:latin typeface="Times New Roman" pitchFamily="18" charset="0"/>
            </a:endParaRPr>
          </a:p>
        </p:txBody>
      </p:sp>
      <p:sp>
        <p:nvSpPr>
          <p:cNvPr id="252930" name="Rectangle 2"/>
          <p:cNvSpPr>
            <a:spLocks noGrp="1" noRot="1" noChangeAspect="1" noChangeArrowheads="1" noTextEdit="1"/>
          </p:cNvSpPr>
          <p:nvPr>
            <p:ph type="sldImg"/>
          </p:nvPr>
        </p:nvSpPr>
        <p:spPr>
          <a:xfrm>
            <a:off x="379413" y="706438"/>
            <a:ext cx="6188075" cy="3481387"/>
          </a:xfrm>
          <a:ln/>
        </p:spPr>
      </p:sp>
      <p:sp>
        <p:nvSpPr>
          <p:cNvPr id="252931" name="Rectangle 3"/>
          <p:cNvSpPr>
            <a:spLocks noGrp="1" noChangeArrowheads="1"/>
          </p:cNvSpPr>
          <p:nvPr>
            <p:ph type="body" idx="1"/>
          </p:nvPr>
        </p:nvSpPr>
        <p:spPr>
          <a:noFill/>
          <a:ln/>
        </p:spPr>
        <p:txBody>
          <a:bodyPr/>
          <a:lstStyle/>
          <a:p>
            <a:r>
              <a:rPr lang="en-US" altLang="en-US" dirty="0"/>
              <a:t>A few more definitions and vocabulary.  All nodes that are immediately caused by another node are called “child” nodes.  For example, K is a child of J.  The proximal node is called the parent.  J is the parent of K and E.  The inventors of this field were anthropomorphic in their nomenclature.</a:t>
            </a:r>
          </a:p>
          <a:p>
            <a:endParaRPr lang="en-US" altLang="en-US" dirty="0"/>
          </a:p>
          <a:p>
            <a:r>
              <a:rPr lang="en-US" altLang="en-US" dirty="0"/>
              <a:t>All nodes along a path with edges in the same direction are called descendants.   A and B are descendants of E.  Likewise, A and B are ancestors of D.  </a:t>
            </a:r>
          </a:p>
          <a:p>
            <a:endParaRPr lang="en-US" altLang="en-US" dirty="0"/>
          </a:p>
        </p:txBody>
      </p:sp>
    </p:spTree>
    <p:extLst>
      <p:ext uri="{BB962C8B-B14F-4D97-AF65-F5344CB8AC3E}">
        <p14:creationId xmlns:p14="http://schemas.microsoft.com/office/powerpoint/2010/main" val="10387800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0852750E-3695-48B1-8749-1E1D4DA90232}" type="slidenum">
              <a:rPr lang="en-US" altLang="en-US" sz="1000" b="0" i="1">
                <a:solidFill>
                  <a:prstClr val="black"/>
                </a:solidFill>
                <a:latin typeface="Times New Roman" pitchFamily="18" charset="0"/>
              </a:rPr>
              <a:pPr algn="r" defTabSz="952500" eaLnBrk="0" hangingPunct="0"/>
              <a:t>38</a:t>
            </a:fld>
            <a:endParaRPr lang="en-US" altLang="en-US" sz="1000" b="0" i="1" dirty="0">
              <a:solidFill>
                <a:prstClr val="black"/>
              </a:solidFill>
              <a:latin typeface="Times New Roman" pitchFamily="18" charset="0"/>
            </a:endParaRPr>
          </a:p>
        </p:txBody>
      </p:sp>
      <p:sp>
        <p:nvSpPr>
          <p:cNvPr id="254978" name="Rectangle 2"/>
          <p:cNvSpPr>
            <a:spLocks noGrp="1" noRot="1" noChangeAspect="1" noChangeArrowheads="1" noTextEdit="1"/>
          </p:cNvSpPr>
          <p:nvPr>
            <p:ph type="sldImg"/>
          </p:nvPr>
        </p:nvSpPr>
        <p:spPr>
          <a:xfrm>
            <a:off x="379413" y="706438"/>
            <a:ext cx="6188075" cy="3481387"/>
          </a:xfrm>
          <a:ln/>
        </p:spPr>
      </p:sp>
      <p:sp>
        <p:nvSpPr>
          <p:cNvPr id="254979" name="Rectangle 3"/>
          <p:cNvSpPr>
            <a:spLocks noGrp="1" noChangeArrowheads="1"/>
          </p:cNvSpPr>
          <p:nvPr>
            <p:ph type="body" idx="1"/>
          </p:nvPr>
        </p:nvSpPr>
        <p:spPr>
          <a:noFill/>
          <a:ln/>
        </p:spPr>
        <p:txBody>
          <a:bodyPr/>
          <a:lstStyle/>
          <a:p>
            <a:r>
              <a:rPr lang="en-US" altLang="en-US" dirty="0"/>
              <a:t>While an edge is the name of a connection between two adjacent nodes, a path is the name of a connection between any two nodes.  A path is created by a series of edges,</a:t>
            </a:r>
            <a:r>
              <a:rPr lang="en-US" altLang="en-US" baseline="0" dirty="0"/>
              <a:t> regardless of their direction.  </a:t>
            </a:r>
            <a:r>
              <a:rPr lang="en-US" altLang="en-US" dirty="0"/>
              <a:t> </a:t>
            </a:r>
          </a:p>
          <a:p>
            <a:endParaRPr lang="en-US" altLang="en-US" dirty="0"/>
          </a:p>
          <a:p>
            <a:r>
              <a:rPr lang="en-US" altLang="en-US" dirty="0"/>
              <a:t>There are two types of paths.  The first is called a directed path, also known as a causal path.  The second is an undirected path, also known as a non-causal path.  Undirected paths are sometimes known as biasing paths or potentially biasing paths.  </a:t>
            </a:r>
          </a:p>
          <a:p>
            <a:endParaRPr lang="en-US" altLang="en-US" dirty="0"/>
          </a:p>
          <a:p>
            <a:r>
              <a:rPr lang="en-US" altLang="en-US" dirty="0"/>
              <a:t>A directed path is any series of edges which all go in the same direction.  Think of it as a one-way street that transmits causation.  Since an edge, as we learned a few slides ago, depicts a causal relationship, a series of edges, if open (i.e., if not blocked) does as well.  An</a:t>
            </a:r>
            <a:r>
              <a:rPr lang="en-US" altLang="en-US" baseline="0" dirty="0"/>
              <a:t> open </a:t>
            </a:r>
            <a:r>
              <a:rPr lang="en-US" altLang="en-US" dirty="0"/>
              <a:t>directed path depicts a causal relationship.  </a:t>
            </a:r>
          </a:p>
          <a:p>
            <a:endParaRPr lang="en-US" altLang="en-US" dirty="0"/>
          </a:p>
          <a:p>
            <a:r>
              <a:rPr lang="en-US" altLang="en-US" dirty="0"/>
              <a:t>An undirected path, on the other hand, is </a:t>
            </a:r>
            <a:r>
              <a:rPr lang="en-US" altLang="en-US" u="sng" dirty="0"/>
              <a:t>any other series </a:t>
            </a:r>
            <a:r>
              <a:rPr lang="en-US" altLang="en-US" dirty="0"/>
              <a:t>of edges between 2 nodes.  In other words, any one of these 3 paths shown.  A special form of an undirected path is called a “backdoor” path.  This is an undirected path where the initial edge points towards the initial node in question.  Again, note the use of common everyday terms (“backdoor”) to depict these structures.   </a:t>
            </a:r>
          </a:p>
          <a:p>
            <a:endParaRPr lang="en-US" altLang="en-US" dirty="0"/>
          </a:p>
          <a:p>
            <a:r>
              <a:rPr lang="en-US" altLang="en-US" dirty="0"/>
              <a:t>One more important</a:t>
            </a:r>
            <a:r>
              <a:rPr lang="en-US" altLang="en-US" baseline="0" dirty="0"/>
              <a:t> </a:t>
            </a:r>
            <a:r>
              <a:rPr lang="en-US" altLang="en-US" dirty="0"/>
              <a:t>distinction regarding paths is that of path flow; paths</a:t>
            </a:r>
            <a:r>
              <a:rPr lang="en-US" altLang="en-US" baseline="0" dirty="0"/>
              <a:t> are either open or they are closed.  If a directed path is open, as it is here, then there are causal relationships throughout.  On the other hand, if the path is closed, then there is no association between the nodes at the beginning of the path and at the end.  If an undirected path is open, then there is a non-causal association between the beginning of the path and the end of the path.  This means will be a numerical association (statistical association) between the two constructs, but it is not causal.  If it is closed (and we will describe what closed means presently), then there is no association, just as was the case with a closed directed path.  Open paths carry associations, meaning that when you analyze the data you will see a numerical association between the nodes in the path; closed paths do not.  A directed path that is open depicts a causal relationship.  An undirected path that is open depicts variables that have a numerical relationship that is non-causal.   </a:t>
            </a:r>
            <a:endParaRPr lang="en-US" altLang="en-US" dirty="0"/>
          </a:p>
        </p:txBody>
      </p:sp>
    </p:spTree>
    <p:extLst>
      <p:ext uri="{BB962C8B-B14F-4D97-AF65-F5344CB8AC3E}">
        <p14:creationId xmlns:p14="http://schemas.microsoft.com/office/powerpoint/2010/main" val="12673306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706438"/>
            <a:ext cx="6188075" cy="3481387"/>
          </a:xfrm>
        </p:spPr>
      </p:sp>
      <p:sp>
        <p:nvSpPr>
          <p:cNvPr id="3" name="Notes Placeholder 2"/>
          <p:cNvSpPr>
            <a:spLocks noGrp="1"/>
          </p:cNvSpPr>
          <p:nvPr>
            <p:ph type="body" idx="1"/>
          </p:nvPr>
        </p:nvSpPr>
        <p:spPr/>
        <p:txBody>
          <a:bodyPr/>
          <a:lstStyle/>
          <a:p>
            <a:r>
              <a:rPr lang="en-US" dirty="0"/>
              <a:t>As we mentioned, DAGs are comparatively</a:t>
            </a:r>
            <a:r>
              <a:rPr lang="en-US" baseline="0" dirty="0"/>
              <a:t> </a:t>
            </a:r>
            <a:r>
              <a:rPr lang="en-US" dirty="0"/>
              <a:t>new in clinical</a:t>
            </a:r>
            <a:r>
              <a:rPr lang="en-US" baseline="0" dirty="0"/>
              <a:t> and epidemiologic research, and hence many of the conventions are evolving.  Although you will not necessarily see our conventions used everywhere else, we will create and read DAGs as occurring from left to right in terms of temporal sequence, at least loosely.  Hence, variables that occur earlier in time are placed, for the most part, on the left.  </a:t>
            </a:r>
          </a:p>
          <a:p>
            <a:endParaRPr lang="en-US" baseline="0" dirty="0"/>
          </a:p>
          <a:p>
            <a:r>
              <a:rPr lang="en-US" baseline="0" dirty="0"/>
              <a:t>Also, we will place a box around a node to signify that we are holding it constant, either through restriction (limiting the study sample to one level of that variable), stratification (a technique we described earlier today), or mathematical regression (e.g., linear regression or logistic regression).  We will discuss these “conditioning” techniques further throughout the rest of the course.  </a:t>
            </a:r>
          </a:p>
          <a:p>
            <a:endParaRPr lang="en-US" baseline="0" dirty="0"/>
          </a:p>
          <a:p>
            <a:r>
              <a:rPr lang="en-US" baseline="0" dirty="0"/>
              <a:t>A convention that we like but that you will not see too often elsewhere is that if you believe the effect of the exposure you are studying (E) goes through another intermediary variable, M, in its causal effect on the outcome, D, then it can be useful to show your thinking by adding M along the hashed edge.  You can do this with either of the conventions shown, either just inserting the node M, or inserting it around brackets [M], which denotes further that you are not actually measuring M.  Again, we note that this is not a common convention, but it is one we like to document our thoughts as to how the main path under study is believed to be mediated.  </a:t>
            </a:r>
          </a:p>
          <a:p>
            <a:endParaRPr lang="en-US" baseline="0" dirty="0"/>
          </a:p>
          <a:p>
            <a:r>
              <a:rPr lang="en-US" baseline="0" dirty="0"/>
              <a:t>Writing your DAGs in a consistent way will help you with instant pattern recognition regarding the problems you will have in identifying causal effects and what you will need to do address them.  As you begin to create DAGs, you will likely write them in a consistent way that you readily understand.  When confronted with someone else’s DAG configured in a different way, many people will quickly reconfigure it to meet their own style.  If everyone wrote their DAGs in the same way, communication would be greatly facilitated, but unfortunately we are not there yet.  It is easy to imagine that a consistent convention will develop in the next decade.  </a:t>
            </a:r>
            <a:endParaRPr lang="en-US" dirty="0"/>
          </a:p>
        </p:txBody>
      </p:sp>
      <p:sp>
        <p:nvSpPr>
          <p:cNvPr id="4" name="Slide Number Placeholder 3"/>
          <p:cNvSpPr>
            <a:spLocks noGrp="1"/>
          </p:cNvSpPr>
          <p:nvPr>
            <p:ph type="sldNum" sz="quarter" idx="10"/>
          </p:nvPr>
        </p:nvSpPr>
        <p:spPr/>
        <p:txBody>
          <a:bodyPr/>
          <a:lstStyle/>
          <a:p>
            <a:pPr>
              <a:defRPr/>
            </a:pPr>
            <a:fld id="{CDE16CDF-7DE9-4AC9-A72B-157B332E01CF}" type="slidenum">
              <a:rPr lang="en-US" smtClean="0"/>
              <a:pPr>
                <a:defRPr/>
              </a:pPr>
              <a:t>39</a:t>
            </a:fld>
            <a:endParaRPr lang="en-US" dirty="0"/>
          </a:p>
        </p:txBody>
      </p:sp>
    </p:spTree>
    <p:extLst>
      <p:ext uri="{BB962C8B-B14F-4D97-AF65-F5344CB8AC3E}">
        <p14:creationId xmlns:p14="http://schemas.microsoft.com/office/powerpoint/2010/main" val="3552098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5"/>
          <p:cNvSpPr>
            <a:spLocks noGrp="1" noChangeArrowheads="1"/>
          </p:cNvSpPr>
          <p:nvPr>
            <p:ph type="sldNum" sz="quarter" idx="5"/>
          </p:nvPr>
        </p:nvSpPr>
        <p:spPr>
          <a:noFill/>
        </p:spPr>
        <p:txBody>
          <a:bodyPr/>
          <a:lstStyle/>
          <a:p>
            <a:fld id="{E7D58177-156E-4BC8-9FCD-0767D9F13C7B}" type="slidenum">
              <a:rPr lang="en-US" altLang="en-US" smtClean="0"/>
              <a:pPr/>
              <a:t>4</a:t>
            </a:fld>
            <a:endParaRPr lang="en-US" altLang="en-US" dirty="0"/>
          </a:p>
        </p:txBody>
      </p:sp>
      <p:sp>
        <p:nvSpPr>
          <p:cNvPr id="28674" name="Rectangle 2"/>
          <p:cNvSpPr>
            <a:spLocks noGrp="1" noRot="1" noChangeAspect="1" noChangeArrowheads="1" noTextEdit="1"/>
          </p:cNvSpPr>
          <p:nvPr>
            <p:ph type="sldImg"/>
          </p:nvPr>
        </p:nvSpPr>
        <p:spPr>
          <a:xfrm>
            <a:off x="379413" y="706438"/>
            <a:ext cx="6188075" cy="3481387"/>
          </a:xfrm>
          <a:ln/>
        </p:spPr>
      </p:sp>
      <p:sp>
        <p:nvSpPr>
          <p:cNvPr id="28675" name="Rectangle 3"/>
          <p:cNvSpPr>
            <a:spLocks noGrp="1" noChangeArrowheads="1"/>
          </p:cNvSpPr>
          <p:nvPr>
            <p:ph type="body" idx="1"/>
          </p:nvPr>
        </p:nvSpPr>
        <p:spPr>
          <a:noFill/>
          <a:ln/>
        </p:spPr>
        <p:txBody>
          <a:bodyPr/>
          <a:lstStyle/>
          <a:p>
            <a:r>
              <a:rPr lang="en-US" altLang="en-US" dirty="0"/>
              <a:t>No, you are concerned that people who smoke carry matches; being a smoker causes one to carry matches.  And, we know that smoking causes lung cancer.  You are concerned</a:t>
            </a:r>
            <a:r>
              <a:rPr lang="en-US" altLang="en-US" baseline="0" dirty="0"/>
              <a:t> that those who carry matches have more smokers amongst them than those who do not carry matches, and that this is why match-carriers get lung cancer more frequently.  </a:t>
            </a:r>
            <a:r>
              <a:rPr lang="en-US" altLang="en-US" dirty="0"/>
              <a:t>You believe this is why the researcher saw the association that he did.  </a:t>
            </a:r>
          </a:p>
          <a:p>
            <a:endParaRPr lang="en-US" altLang="en-US" dirty="0"/>
          </a:p>
          <a:p>
            <a:r>
              <a:rPr lang="en-US" altLang="en-US" dirty="0"/>
              <a:t>What can we do to formally assess this?  We can evaluate matches and lung cancer</a:t>
            </a:r>
            <a:r>
              <a:rPr lang="en-US" altLang="en-US" baseline="0" dirty="0"/>
              <a:t> in the context of </a:t>
            </a:r>
            <a:r>
              <a:rPr lang="en-US" altLang="en-US" dirty="0"/>
              <a:t>getting rid of the effect of smoking.  One way to do this is what is called stratification.  In this instance, we call this stratification upon smoking status.  We start by looking at the original 2 x 2 table, which yields what we call the crude measure of association.  After stratifying upon smoking status, we get two 2 x 2 tables (or “strata”).  In each stratum (which is the singular), all participants are homogeneous in terms of smoking,</a:t>
            </a:r>
            <a:r>
              <a:rPr lang="en-US" altLang="en-US" baseline="0" dirty="0"/>
              <a:t> at least as the dichotomous level of yes-smoking vs no-smoking at the present moment.</a:t>
            </a:r>
            <a:r>
              <a:rPr lang="en-US" altLang="en-US" dirty="0"/>
              <a:t>  In the stratum on the</a:t>
            </a:r>
            <a:r>
              <a:rPr lang="en-US" altLang="en-US" baseline="0" dirty="0"/>
              <a:t> left</a:t>
            </a:r>
            <a:r>
              <a:rPr lang="en-US" altLang="en-US" dirty="0"/>
              <a:t>, all the participants</a:t>
            </a:r>
            <a:r>
              <a:rPr lang="en-US" altLang="en-US" baseline="0" dirty="0"/>
              <a:t> </a:t>
            </a:r>
            <a:r>
              <a:rPr lang="en-US" altLang="en-US" dirty="0"/>
              <a:t>are smokers and in the stratum on the right, all the participants are non-smokers.  What do we observe in the data?  The effect of matches seen in the crude table is no longer seen in the smoking-specific strata; the measure of association in each smoking-specific strata is 1.0, no evidence of an association.  What we have formally done here is </a:t>
            </a:r>
            <a:r>
              <a:rPr lang="en-US" altLang="en-US" b="1" dirty="0"/>
              <a:t>adjust,</a:t>
            </a:r>
            <a:r>
              <a:rPr lang="en-US" altLang="en-US" dirty="0"/>
              <a:t> or </a:t>
            </a:r>
            <a:r>
              <a:rPr lang="en-US" altLang="en-US" b="1" dirty="0"/>
              <a:t>control</a:t>
            </a:r>
            <a:r>
              <a:rPr lang="en-US" altLang="en-US" dirty="0"/>
              <a:t> for, or </a:t>
            </a:r>
            <a:r>
              <a:rPr lang="en-US" altLang="en-US" b="1" dirty="0"/>
              <a:t>stratify</a:t>
            </a:r>
            <a:r>
              <a:rPr lang="en-US" altLang="en-US" dirty="0"/>
              <a:t> upon, or </a:t>
            </a:r>
            <a:r>
              <a:rPr lang="en-US" altLang="en-US" b="1" dirty="0"/>
              <a:t>condition</a:t>
            </a:r>
            <a:r>
              <a:rPr lang="en-US" altLang="en-US" dirty="0"/>
              <a:t> upon smoking, and, when we perform this stratification, we no longer see an effect of matches in the development of lung cancer.  In</a:t>
            </a:r>
            <a:r>
              <a:rPr lang="en-US" altLang="en-US" baseline="0" dirty="0"/>
              <a:t> this instance, when we controlled for smoking, the original measure of association that we saw (OR = 8.8) is no longer present.  We conclude that matches have no causal influence on the development of lung cancer.  </a:t>
            </a:r>
            <a:r>
              <a:rPr lang="en-US" altLang="en-US" dirty="0"/>
              <a:t>We will formally return to stratification in the next session.</a:t>
            </a:r>
          </a:p>
          <a:p>
            <a:endParaRPr lang="en-US" altLang="en-US" dirty="0"/>
          </a:p>
          <a:p>
            <a:r>
              <a:rPr lang="en-US" altLang="en-US" dirty="0"/>
              <a:t>This term</a:t>
            </a:r>
            <a:r>
              <a:rPr lang="en-US" altLang="en-US" baseline="0" dirty="0"/>
              <a:t> “condition” means to hold fixed.  By conditioning upon smoking, we hold it fixed.  We will return many times to this term “conditional”.  </a:t>
            </a:r>
            <a:endParaRPr lang="en-US" altLang="en-US" dirty="0"/>
          </a:p>
        </p:txBody>
      </p:sp>
    </p:spTree>
    <p:extLst>
      <p:ext uri="{BB962C8B-B14F-4D97-AF65-F5344CB8AC3E}">
        <p14:creationId xmlns:p14="http://schemas.microsoft.com/office/powerpoint/2010/main" val="160534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0548C22D-7E8A-419F-A556-2E95D0C28FCA}" type="slidenum">
              <a:rPr lang="en-US" altLang="en-US" sz="1000" b="0" i="1">
                <a:solidFill>
                  <a:prstClr val="black"/>
                </a:solidFill>
                <a:latin typeface="Times New Roman" pitchFamily="18" charset="0"/>
              </a:rPr>
              <a:pPr algn="r" defTabSz="952500" eaLnBrk="0" hangingPunct="0"/>
              <a:t>40</a:t>
            </a:fld>
            <a:endParaRPr lang="en-US" altLang="en-US" sz="1000" b="0" i="1" dirty="0">
              <a:solidFill>
                <a:prstClr val="black"/>
              </a:solidFill>
              <a:latin typeface="Times New Roman" pitchFamily="18" charset="0"/>
            </a:endParaRPr>
          </a:p>
        </p:txBody>
      </p:sp>
      <p:sp>
        <p:nvSpPr>
          <p:cNvPr id="257026" name="Rectangle 2"/>
          <p:cNvSpPr>
            <a:spLocks noGrp="1" noRot="1" noChangeAspect="1" noChangeArrowheads="1" noTextEdit="1"/>
          </p:cNvSpPr>
          <p:nvPr>
            <p:ph type="sldImg"/>
          </p:nvPr>
        </p:nvSpPr>
        <p:spPr>
          <a:xfrm>
            <a:off x="379413" y="706438"/>
            <a:ext cx="6188075" cy="3481387"/>
          </a:xfrm>
          <a:ln/>
        </p:spPr>
      </p:sp>
      <p:sp>
        <p:nvSpPr>
          <p:cNvPr id="257027" name="Rectangle 3"/>
          <p:cNvSpPr>
            <a:spLocks noGrp="1" noChangeArrowheads="1"/>
          </p:cNvSpPr>
          <p:nvPr>
            <p:ph type="body" idx="1"/>
          </p:nvPr>
        </p:nvSpPr>
        <p:spPr>
          <a:noFill/>
          <a:ln/>
        </p:spPr>
        <p:txBody>
          <a:bodyPr/>
          <a:lstStyle/>
          <a:p>
            <a:r>
              <a:rPr lang="en-US" altLang="en-US" dirty="0"/>
              <a:t>What do we use DAGs for?  Their major use is in causal or etiologic research, in other words, determining if some exposure E causes some disease or outcome, which we will call D.  This is item #2 of the “Big</a:t>
            </a:r>
            <a:r>
              <a:rPr lang="en-US" altLang="en-US" baseline="0" dirty="0"/>
              <a:t> 6”.  </a:t>
            </a:r>
            <a:r>
              <a:rPr lang="en-US" altLang="en-US" dirty="0"/>
              <a:t>We use DAGs to help us figure out what factors we need to contend with in order to manage confounding, in other words, preclude or eliminate confounding.  DAGs can also point out selection bias, as we will show later, and can sometimes be useful to show us what we need to do to preclude </a:t>
            </a:r>
            <a:r>
              <a:rPr lang="en-US" altLang="en-US" baseline="0" dirty="0"/>
              <a:t>selection bias.  Finally, DAGs can be used to demonstrate measurement bias and are also useful to help us plan studies pertaining to interaction and mediation, as we will discuss later.</a:t>
            </a:r>
            <a:endParaRPr lang="en-US" altLang="en-US" dirty="0"/>
          </a:p>
          <a:p>
            <a:endParaRPr lang="en-US" altLang="en-US" dirty="0"/>
          </a:p>
          <a:p>
            <a:r>
              <a:rPr lang="en-US" altLang="en-US" dirty="0"/>
              <a:t>For causal research, what is the process that we use?  It starts with creating nodes for exposure and outcome/disease, with an E for exposure and a D for disease/outcome.  Unfortunately, notation varies for this amongst authors and sometimes you will see other things such as X or A for exposure and Y for outcome.  As mentioned, we like to use a hashed edge with a question mark to denote what relationship we are studying, although this is not universal.  Sometimes investigators will just draw an edge or leave it out entirely and just have it established in some other way (e.g.,</a:t>
            </a:r>
            <a:r>
              <a:rPr lang="en-US" altLang="en-US" baseline="0" dirty="0"/>
              <a:t> narratively)</a:t>
            </a:r>
            <a:r>
              <a:rPr lang="en-US" altLang="en-US" dirty="0"/>
              <a:t> what they are studying.  </a:t>
            </a:r>
          </a:p>
          <a:p>
            <a:endParaRPr lang="en-US" altLang="en-US" dirty="0"/>
          </a:p>
          <a:p>
            <a:r>
              <a:rPr lang="en-US" altLang="en-US" dirty="0"/>
              <a:t>Then, using our prior causal knowledge about the system, we draw all of the non-causal paths between exposure and outcome.  This is often the hardest part in that our knowledge is often incomplete.  </a:t>
            </a:r>
          </a:p>
          <a:p>
            <a:endParaRPr lang="en-US" altLang="en-US" dirty="0"/>
          </a:p>
          <a:p>
            <a:r>
              <a:rPr lang="en-US" altLang="en-US" dirty="0"/>
              <a:t>Then, via either techniques in the study design (“design phase”) and/or the analysis phase, we develop a plan to close or block all of the non-causal paths in order to make a causal association “identifiable”.  To make a causal association identifiable means that we have indeed figured out how to block the non-causal paths such</a:t>
            </a:r>
            <a:r>
              <a:rPr lang="en-US" altLang="en-US" baseline="0" dirty="0"/>
              <a:t> that all that is left is causal association, if there truly is one.  </a:t>
            </a:r>
            <a:r>
              <a:rPr lang="en-US" altLang="en-US" dirty="0"/>
              <a:t>One such technique is stratification that we learned about earlier.  When we adjust for a variable via stratification, we put a box around it.  Stratification serves to hold that variable constant for analysis.  These techniques are collectively known as adjustment.  Sometimes</a:t>
            </a:r>
            <a:r>
              <a:rPr lang="en-US" altLang="en-US" baseline="0" dirty="0"/>
              <a:t> it is not possible to tease out a causal association apart from non-causal association with conventional conditioning techniques, at which time we say the causal effect is “non-identifiable”. </a:t>
            </a:r>
          </a:p>
          <a:p>
            <a:endParaRPr lang="en-US" sz="1200" kern="1200" baseline="0" dirty="0">
              <a:solidFill>
                <a:schemeClr val="tx1"/>
              </a:solidFill>
              <a:effectLst/>
              <a:latin typeface="Times New Roman" pitchFamily="18" charset="0"/>
              <a:ea typeface="+mn-ea"/>
              <a:cs typeface="+mn-cs"/>
            </a:endParaRPr>
          </a:p>
          <a:p>
            <a:r>
              <a:rPr lang="en-US" sz="1200" kern="1200" baseline="0" dirty="0">
                <a:solidFill>
                  <a:schemeClr val="tx1"/>
                </a:solidFill>
                <a:effectLst/>
                <a:latin typeface="Times New Roman" pitchFamily="18" charset="0"/>
                <a:ea typeface="+mn-ea"/>
                <a:cs typeface="+mn-cs"/>
              </a:rPr>
              <a:t>The term “identify” occurs frequently in this realm.  “</a:t>
            </a:r>
            <a:r>
              <a:rPr lang="en-US" sz="1200" kern="1200" dirty="0">
                <a:solidFill>
                  <a:schemeClr val="tx1"/>
                </a:solidFill>
                <a:effectLst/>
                <a:latin typeface="Times New Roman" pitchFamily="18" charset="0"/>
                <a:ea typeface="+mn-ea"/>
                <a:cs typeface="+mn-cs"/>
              </a:rPr>
              <a:t>Identification analysis”</a:t>
            </a:r>
            <a:r>
              <a:rPr lang="en-US" sz="1200" kern="1200" baseline="0" dirty="0">
                <a:solidFill>
                  <a:schemeClr val="tx1"/>
                </a:solidFill>
                <a:effectLst/>
                <a:latin typeface="Times New Roman" pitchFamily="18" charset="0"/>
                <a:ea typeface="+mn-ea"/>
                <a:cs typeface="+mn-cs"/>
              </a:rPr>
              <a:t> refers to the process of determining </a:t>
            </a:r>
            <a:r>
              <a:rPr lang="en-US" sz="1200" kern="1200" dirty="0">
                <a:solidFill>
                  <a:schemeClr val="tx1"/>
                </a:solidFill>
                <a:effectLst/>
                <a:latin typeface="Times New Roman" pitchFamily="18" charset="0"/>
                <a:ea typeface="+mn-ea"/>
                <a:cs typeface="+mn-cs"/>
              </a:rPr>
              <a:t>whether, and under which conditions, it is possible to get rid</a:t>
            </a:r>
            <a:r>
              <a:rPr lang="en-US" sz="1200" kern="1200" baseline="0" dirty="0">
                <a:solidFill>
                  <a:schemeClr val="tx1"/>
                </a:solidFill>
                <a:effectLst/>
                <a:latin typeface="Times New Roman" pitchFamily="18" charset="0"/>
                <a:ea typeface="+mn-ea"/>
                <a:cs typeface="+mn-cs"/>
              </a:rPr>
              <a:t> of the non-causal pathways</a:t>
            </a:r>
            <a:r>
              <a:rPr lang="en-US" sz="1200" kern="1200" dirty="0">
                <a:solidFill>
                  <a:schemeClr val="tx1"/>
                </a:solidFill>
                <a:effectLst/>
                <a:latin typeface="Times New Roman" pitchFamily="18" charset="0"/>
                <a:ea typeface="+mn-ea"/>
                <a:cs typeface="+mn-cs"/>
              </a:rPr>
              <a:t>.  We say that a causal effect is “identifiable” if there</a:t>
            </a:r>
            <a:r>
              <a:rPr lang="en-US" sz="1200" kern="1200" baseline="0" dirty="0">
                <a:solidFill>
                  <a:schemeClr val="tx1"/>
                </a:solidFill>
                <a:effectLst/>
                <a:latin typeface="Times New Roman" pitchFamily="18" charset="0"/>
                <a:ea typeface="+mn-ea"/>
                <a:cs typeface="+mn-cs"/>
              </a:rPr>
              <a:t> is way to get rid of the non-causal pathways.  After we perform an analysis, we say that a causal effect is “identified” if we were to do everything necessary to get rid of the non-causal paths.  </a:t>
            </a:r>
            <a:endParaRPr lang="en-US" altLang="en-US" dirty="0"/>
          </a:p>
          <a:p>
            <a:endParaRPr lang="en-US" altLang="en-US" dirty="0"/>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a:t>Once we have done all of this and conducted our study</a:t>
            </a:r>
            <a:r>
              <a:rPr lang="en-US" altLang="en-US" baseline="0" dirty="0"/>
              <a:t> and analysis (including doing whatever we said we were going to do for conditioning, such as stratification) </a:t>
            </a:r>
            <a:r>
              <a:rPr lang="en-US" altLang="en-US" dirty="0"/>
              <a:t>if there remains </a:t>
            </a:r>
            <a:r>
              <a:rPr lang="en-US" altLang="en-US" sz="1200" b="0" dirty="0">
                <a:solidFill>
                  <a:schemeClr val="tx1"/>
                </a:solidFill>
              </a:rPr>
              <a:t>a</a:t>
            </a:r>
            <a:r>
              <a:rPr lang="en-US" altLang="en-US" sz="1200" b="0" baseline="0" dirty="0">
                <a:solidFill>
                  <a:schemeClr val="tx1"/>
                </a:solidFill>
              </a:rPr>
              <a:t> numerical/statistical </a:t>
            </a:r>
            <a:r>
              <a:rPr lang="en-US" altLang="en-US" sz="1200" b="0" dirty="0">
                <a:solidFill>
                  <a:schemeClr val="tx1"/>
                </a:solidFill>
              </a:rPr>
              <a:t>association between E and D in our data, this suggests a causal relationship (although measurement error, if not encoded in the DAG already, and chance are still possible explanations).   </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sz="1200" b="0" dirty="0">
              <a:solidFill>
                <a:schemeClr val="tx1"/>
              </a:solidFill>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b="1" dirty="0">
                <a:solidFill>
                  <a:schemeClr val="tx1"/>
                </a:solidFill>
              </a:rPr>
              <a:t>Advanced note:  </a:t>
            </a:r>
            <a:r>
              <a:rPr lang="en-US" altLang="en-US" sz="1200" b="0" dirty="0">
                <a:solidFill>
                  <a:schemeClr val="tx1"/>
                </a:solidFill>
              </a:rPr>
              <a:t>measurement</a:t>
            </a:r>
            <a:r>
              <a:rPr lang="en-US" altLang="en-US" sz="1200" b="0" baseline="0" dirty="0">
                <a:solidFill>
                  <a:schemeClr val="tx1"/>
                </a:solidFill>
              </a:rPr>
              <a:t> error can also be depicted on DAGs, as we will later show, although the DAG becomes very crowded with nodes and edges.  If we do NOT accommodate the possibility of measurement error on a DAG, then we concede (as we did above) that measurement error may still be a possible explanation for any effect we do observe.  Random error in an inference cannot be shown on a DAG.  DAGs are all about showing sources of systematic error (selection, measurement, confounding).  DAGs are sometimes referred to as “structural” because they do not depict random error.  Structural processes (as opposed to random processes) are what cause systematic error. </a:t>
            </a:r>
            <a:endParaRPr lang="en-US" altLang="en-US" sz="1200" b="0" dirty="0">
              <a:solidFill>
                <a:schemeClr val="tx1"/>
              </a:solidFill>
            </a:endParaRPr>
          </a:p>
          <a:p>
            <a:endParaRPr lang="en-US" altLang="en-US" dirty="0"/>
          </a:p>
        </p:txBody>
      </p:sp>
    </p:spTree>
    <p:extLst>
      <p:ext uri="{BB962C8B-B14F-4D97-AF65-F5344CB8AC3E}">
        <p14:creationId xmlns:p14="http://schemas.microsoft.com/office/powerpoint/2010/main" val="15872173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FEA9B52E-F0DC-4218-B3EC-A2ABADABEC1B}" type="slidenum">
              <a:rPr lang="en-US" altLang="en-US" sz="1000" b="0" i="1">
                <a:solidFill>
                  <a:prstClr val="black"/>
                </a:solidFill>
                <a:latin typeface="Times New Roman" pitchFamily="18" charset="0"/>
              </a:rPr>
              <a:pPr algn="r" defTabSz="952500" eaLnBrk="0" hangingPunct="0"/>
              <a:t>41</a:t>
            </a:fld>
            <a:endParaRPr lang="en-US" altLang="en-US" sz="1000" b="0" i="1" dirty="0">
              <a:solidFill>
                <a:prstClr val="black"/>
              </a:solidFill>
              <a:latin typeface="Times New Roman" pitchFamily="18" charset="0"/>
            </a:endParaRPr>
          </a:p>
        </p:txBody>
      </p:sp>
      <p:sp>
        <p:nvSpPr>
          <p:cNvPr id="260098" name="Rectangle 2"/>
          <p:cNvSpPr>
            <a:spLocks noGrp="1" noRot="1" noChangeAspect="1" noChangeArrowheads="1" noTextEdit="1"/>
          </p:cNvSpPr>
          <p:nvPr>
            <p:ph type="sldImg"/>
          </p:nvPr>
        </p:nvSpPr>
        <p:spPr>
          <a:xfrm>
            <a:off x="379413" y="706438"/>
            <a:ext cx="6188075" cy="3481387"/>
          </a:xfrm>
          <a:ln/>
        </p:spPr>
      </p:sp>
      <p:sp>
        <p:nvSpPr>
          <p:cNvPr id="260099" name="Rectangle 3"/>
          <p:cNvSpPr>
            <a:spLocks noGrp="1" noChangeArrowheads="1"/>
          </p:cNvSpPr>
          <p:nvPr>
            <p:ph type="body" idx="1"/>
          </p:nvPr>
        </p:nvSpPr>
        <p:spPr>
          <a:noFill/>
          <a:ln/>
        </p:spPr>
        <p:txBody>
          <a:bodyPr/>
          <a:lstStyle/>
          <a:p>
            <a:r>
              <a:rPr lang="en-US" altLang="en-US" dirty="0"/>
              <a:t>Here is our original example.   We are studying whether carrying matches is a cause of lung cancer.  To address this, we need to portray what else is known about</a:t>
            </a:r>
            <a:r>
              <a:rPr lang="en-US" altLang="en-US" baseline="0" dirty="0"/>
              <a:t> the system.  One thing that is known is that s</a:t>
            </a:r>
            <a:r>
              <a:rPr lang="en-US" altLang="en-US" dirty="0"/>
              <a:t>moking is a common cause of carrying matches and lung cancer.  It is therefore a confounder in the relationship between matches and lung cancer.  Controlling for smoking, say via stratification, will close the previously open non-causal path, which is also called a backdoor path, and this will unconfound the relationship.  Controlling for smoking allows us to see whether there is true causal relationship between matches and lung cancer;</a:t>
            </a:r>
            <a:r>
              <a:rPr lang="en-US" altLang="en-US" baseline="0" dirty="0"/>
              <a:t> we say that controlling for smoking will make the causal effect (if one exists at all) “identifiable”.  In other words, if we see an association between matches and lung cancer after controlling for smoking, it suggests it is causal.  In our case, we did </a:t>
            </a:r>
            <a:r>
              <a:rPr lang="en-US" altLang="en-US" u="sng" baseline="0" dirty="0"/>
              <a:t>not</a:t>
            </a:r>
            <a:r>
              <a:rPr lang="en-US" altLang="en-US" baseline="0" dirty="0"/>
              <a:t> see an association, and hence we conclude that there is no strong evidence for a causal relationship between matches and lung cancer.  </a:t>
            </a:r>
            <a:r>
              <a:rPr lang="en-US" altLang="en-US" dirty="0"/>
              <a:t> The phrase “no strong evidence” is the preferred terminology for when there is no rejection of the null hypothesis.  </a:t>
            </a:r>
          </a:p>
        </p:txBody>
      </p:sp>
    </p:spTree>
    <p:extLst>
      <p:ext uri="{BB962C8B-B14F-4D97-AF65-F5344CB8AC3E}">
        <p14:creationId xmlns:p14="http://schemas.microsoft.com/office/powerpoint/2010/main" val="3559213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253A06DE-9892-453A-A866-8FA69D6C01EC}" type="slidenum">
              <a:rPr lang="en-US" altLang="en-US" sz="1000" b="0" i="1">
                <a:solidFill>
                  <a:prstClr val="black"/>
                </a:solidFill>
                <a:latin typeface="Times New Roman" pitchFamily="18" charset="0"/>
              </a:rPr>
              <a:pPr algn="r" defTabSz="952500" eaLnBrk="0" hangingPunct="0"/>
              <a:t>42</a:t>
            </a:fld>
            <a:endParaRPr lang="en-US" altLang="en-US" sz="1000" b="0" i="1" dirty="0">
              <a:solidFill>
                <a:prstClr val="black"/>
              </a:solidFill>
              <a:latin typeface="Times New Roman" pitchFamily="18" charset="0"/>
            </a:endParaRPr>
          </a:p>
        </p:txBody>
      </p:sp>
      <p:sp>
        <p:nvSpPr>
          <p:cNvPr id="264194" name="Rectangle 2"/>
          <p:cNvSpPr>
            <a:spLocks noGrp="1" noRot="1" noChangeAspect="1" noChangeArrowheads="1" noTextEdit="1"/>
          </p:cNvSpPr>
          <p:nvPr>
            <p:ph type="sldImg"/>
          </p:nvPr>
        </p:nvSpPr>
        <p:spPr>
          <a:xfrm>
            <a:off x="379413" y="706438"/>
            <a:ext cx="6188075" cy="3481387"/>
          </a:xfrm>
          <a:ln/>
        </p:spPr>
      </p:sp>
      <p:sp>
        <p:nvSpPr>
          <p:cNvPr id="264195" name="Rectangle 3"/>
          <p:cNvSpPr>
            <a:spLocks noGrp="1" noChangeArrowheads="1"/>
          </p:cNvSpPr>
          <p:nvPr>
            <p:ph type="body" idx="1"/>
          </p:nvPr>
        </p:nvSpPr>
        <p:spPr>
          <a:noFill/>
          <a:ln/>
        </p:spPr>
        <p:txBody>
          <a:bodyPr/>
          <a:lstStyle/>
          <a:p>
            <a:r>
              <a:rPr lang="en-US" altLang="en-US" dirty="0"/>
              <a:t>Here</a:t>
            </a:r>
            <a:r>
              <a:rPr lang="en-US" altLang="en-US" baseline="0" dirty="0"/>
              <a:t> is another </a:t>
            </a:r>
            <a:r>
              <a:rPr lang="en-US" altLang="en-US" dirty="0"/>
              <a:t>example.  Let</a:t>
            </a:r>
            <a:r>
              <a:rPr lang="en-US" altLang="en-US" baseline="0" dirty="0"/>
              <a:t> us</a:t>
            </a:r>
            <a:r>
              <a:rPr lang="en-US" altLang="en-US" dirty="0"/>
              <a:t> say we want to know whether having sexual activity is causally related to longer life.  Many lifestyle behaviors have been claimed to have beneficial effects on health, and this one reads “People who have sex more often live longer”.  However, we recognize that there is likely</a:t>
            </a:r>
            <a:r>
              <a:rPr lang="en-US" altLang="en-US" baseline="0" dirty="0"/>
              <a:t> a</a:t>
            </a:r>
            <a:r>
              <a:rPr lang="en-US" altLang="en-US" dirty="0"/>
              <a:t> common cause out there for sexual activity and mortality.  The</a:t>
            </a:r>
            <a:r>
              <a:rPr lang="en-US" altLang="en-US" baseline="0" dirty="0"/>
              <a:t> common cause is</a:t>
            </a:r>
            <a:r>
              <a:rPr lang="en-US" altLang="en-US" dirty="0"/>
              <a:t> an unknown biologic factor (or set of factors) that influence how long we live in the future and how we feel</a:t>
            </a:r>
            <a:r>
              <a:rPr lang="en-US" altLang="en-US" baseline="0" dirty="0"/>
              <a:t> </a:t>
            </a:r>
            <a:r>
              <a:rPr lang="en-US" altLang="en-US" dirty="0"/>
              <a:t>today,</a:t>
            </a:r>
            <a:r>
              <a:rPr lang="en-US" altLang="en-US" baseline="0" dirty="0"/>
              <a:t> our self-reported sense of health.  </a:t>
            </a:r>
            <a:r>
              <a:rPr lang="en-US" altLang="en-US" dirty="0"/>
              <a:t>How we are feeling today directly influences our amount of sexual activity.  Even though we cannot directly measure these unknown biologic factors, if we control for self-reported general health, we can block the path between unknown biologic factors and sexual activity,</a:t>
            </a:r>
            <a:r>
              <a:rPr lang="en-US" altLang="en-US" baseline="0" dirty="0"/>
              <a:t> </a:t>
            </a:r>
            <a:r>
              <a:rPr lang="en-US" altLang="en-US" dirty="0"/>
              <a:t>prevent confounding,</a:t>
            </a:r>
            <a:r>
              <a:rPr lang="en-US" altLang="en-US" baseline="0" dirty="0"/>
              <a:t> and identify the causal effect of sexual activity on all-cause mortality.</a:t>
            </a:r>
            <a:r>
              <a:rPr lang="en-US" altLang="en-US" dirty="0"/>
              <a:t>   </a:t>
            </a:r>
          </a:p>
          <a:p>
            <a:endParaRPr lang="en-US" altLang="en-US" dirty="0"/>
          </a:p>
          <a:p>
            <a:endParaRPr lang="en-US" altLang="en-US" dirty="0"/>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a:t>Note: Of course, this is an oversimplification of the system and the identifiability</a:t>
            </a:r>
            <a:r>
              <a:rPr lang="en-US" altLang="en-US" baseline="0" dirty="0"/>
              <a:t> problem.  One </a:t>
            </a:r>
            <a:r>
              <a:rPr lang="en-US" altLang="en-US" dirty="0"/>
              <a:t>challenge here is to measure the construct of general health in an accurate and comprehensive way.</a:t>
            </a:r>
            <a:r>
              <a:rPr lang="en-US" altLang="en-US" baseline="0" dirty="0"/>
              <a:t>  The other challenge is that </a:t>
            </a:r>
            <a:r>
              <a:rPr lang="en-US" altLang="en-US" dirty="0"/>
              <a:t>general health (how one feels) may</a:t>
            </a:r>
            <a:r>
              <a:rPr lang="en-US" altLang="en-US" baseline="0" dirty="0"/>
              <a:t> not be the only path from biologic factors to sexual activity, and, if it is not, then controlling for general health will not completely unconfound the relationship between sexual activity and mortality.</a:t>
            </a:r>
            <a:endParaRPr lang="en-US" altLang="en-US" dirty="0"/>
          </a:p>
          <a:p>
            <a:endParaRPr lang="en-US" altLang="en-US" dirty="0"/>
          </a:p>
        </p:txBody>
      </p:sp>
    </p:spTree>
    <p:extLst>
      <p:ext uri="{BB962C8B-B14F-4D97-AF65-F5344CB8AC3E}">
        <p14:creationId xmlns:p14="http://schemas.microsoft.com/office/powerpoint/2010/main" val="35274256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F70EA97C-689F-4F10-9BFB-B8EB222E4CE3}" type="slidenum">
              <a:rPr lang="en-US" altLang="en-US" sz="1000" b="0" i="1">
                <a:solidFill>
                  <a:schemeClr val="tx1"/>
                </a:solidFill>
                <a:latin typeface="Times New Roman" pitchFamily="18" charset="0"/>
              </a:rPr>
              <a:pPr algn="r" defTabSz="952500" eaLnBrk="0" hangingPunct="0"/>
              <a:t>43</a:t>
            </a:fld>
            <a:endParaRPr lang="en-US" altLang="en-US" sz="1000" b="0" i="1" dirty="0">
              <a:solidFill>
                <a:schemeClr val="tx1"/>
              </a:solidFill>
              <a:latin typeface="Times New Roman" pitchFamily="18" charset="0"/>
            </a:endParaRPr>
          </a:p>
        </p:txBody>
      </p:sp>
      <p:sp>
        <p:nvSpPr>
          <p:cNvPr id="266242" name="Rectangle 2"/>
          <p:cNvSpPr>
            <a:spLocks noGrp="1" noRot="1" noChangeAspect="1" noChangeArrowheads="1" noTextEdit="1"/>
          </p:cNvSpPr>
          <p:nvPr>
            <p:ph type="sldImg"/>
          </p:nvPr>
        </p:nvSpPr>
        <p:spPr>
          <a:xfrm>
            <a:off x="379413" y="706438"/>
            <a:ext cx="6188075" cy="3481387"/>
          </a:xfrm>
          <a:ln/>
        </p:spPr>
      </p:sp>
      <p:sp>
        <p:nvSpPr>
          <p:cNvPr id="266243" name="Rectangle 3"/>
          <p:cNvSpPr>
            <a:spLocks noGrp="1" noChangeArrowheads="1"/>
          </p:cNvSpPr>
          <p:nvPr>
            <p:ph type="body" idx="1"/>
          </p:nvPr>
        </p:nvSpPr>
        <p:spPr>
          <a:noFill/>
          <a:ln/>
        </p:spPr>
        <p:txBody>
          <a:bodyPr/>
          <a:lstStyle/>
          <a:p>
            <a:r>
              <a:rPr lang="en-US" altLang="en-US" dirty="0"/>
              <a:t>We can therefore see how confounding is one type of a non-causal path.  Before we talk about others, we need a note on terminology.  In this DAG, C is the common cause, the underlying root source of the confounding, and C is definitely a confounder.  However, most experts would also call A, B, X, and Z confounders as well.  This is because adjusting for, for example by stratification, any one</a:t>
            </a:r>
            <a:r>
              <a:rPr lang="en-US" altLang="en-US" baseline="0" dirty="0"/>
              <a:t> of </a:t>
            </a:r>
            <a:r>
              <a:rPr lang="en-US" altLang="en-US" dirty="0"/>
              <a:t>A, B, X, or Z will all close (or block) this heretofore open biasing path and it will eliminate confounding.  So, anything we can deal with to manage confounding is called a confounder.</a:t>
            </a:r>
            <a:r>
              <a:rPr lang="en-US" altLang="en-US" baseline="0" dirty="0"/>
              <a:t>  In fact, referring to a confounder as “anything that one can control for to manage confounding” is becoming a popular informal tongue-in-cheek narrative definition of a confounder these days.  This quote demonstrates how the emphasis has shifted to the process of confounding, and how to block it, rather than on defining confounding variables per se. </a:t>
            </a:r>
          </a:p>
          <a:p>
            <a:endParaRPr lang="en-US" altLang="en-US" baseline="0" dirty="0"/>
          </a:p>
          <a:p>
            <a:r>
              <a:rPr lang="en-US" altLang="en-US" dirty="0"/>
              <a:t>As an example, imagine</a:t>
            </a:r>
            <a:r>
              <a:rPr lang="en-US" altLang="en-US" baseline="0" dirty="0"/>
              <a:t> an analysis where we examined the relationship between E and D where everyone had the same level of X, a situation we can achieve by stratification on X.  Stratification upon X is one way to close the biasing undirected path.  If everyone has the same level of variable X, then there is no confounding of the relationship between E and D.  If we stratified on X, the relationship we observed between E and D, if any, would represent a causal relationship.  This assumes no measurement bias or sampling error.  </a:t>
            </a:r>
            <a:endParaRPr lang="en-US" altLang="en-US" dirty="0"/>
          </a:p>
          <a:p>
            <a:endParaRPr lang="en-US" altLang="en-US" dirty="0"/>
          </a:p>
          <a:p>
            <a:r>
              <a:rPr lang="en-US" altLang="en-US" dirty="0"/>
              <a:t>While most experts will classify A, B, X, and Z as confounders, not all do.  This is, however, just a semantic argument and</a:t>
            </a:r>
            <a:r>
              <a:rPr lang="en-US" altLang="en-US" baseline="0" dirty="0"/>
              <a:t> one we can avoid entirely if we do not refer to confounders per se and instead talk about confounding the process</a:t>
            </a:r>
            <a:r>
              <a:rPr lang="en-US" altLang="en-US" dirty="0"/>
              <a:t>. </a:t>
            </a:r>
            <a:r>
              <a:rPr lang="en-US" altLang="en-US" baseline="0" dirty="0"/>
              <a:t> </a:t>
            </a:r>
            <a:r>
              <a:rPr lang="en-US" altLang="en-US" dirty="0"/>
              <a:t>DAGs urge us to focus on the process of confounding and how to eliminate it rather than on the definition of confounders per se.  </a:t>
            </a:r>
          </a:p>
          <a:p>
            <a:endParaRPr lang="en-US" altLang="en-US" dirty="0"/>
          </a:p>
          <a:p>
            <a:pPr marL="0" marR="0" lvl="0" indent="0" algn="l" defTabSz="990600" rtl="0" eaLnBrk="0" fontAlgn="base" latinLnBrk="0" hangingPunct="0">
              <a:lnSpc>
                <a:spcPct val="100000"/>
              </a:lnSpc>
              <a:spcBef>
                <a:spcPct val="30000"/>
              </a:spcBef>
              <a:spcAft>
                <a:spcPct val="0"/>
              </a:spcAft>
              <a:buClrTx/>
              <a:buSzTx/>
              <a:buFontTx/>
              <a:buNone/>
              <a:tabLst/>
              <a:defRPr/>
            </a:pPr>
            <a:r>
              <a:rPr lang="en-US" altLang="en-US" b="1" dirty="0"/>
              <a:t>Advanced</a:t>
            </a:r>
            <a:r>
              <a:rPr lang="en-US" altLang="en-US" b="1" baseline="0" dirty="0"/>
              <a:t> note:</a:t>
            </a:r>
            <a:r>
              <a:rPr lang="en-US" altLang="en-US" baseline="0" dirty="0"/>
              <a:t>  adjusting for any one of A, B, C, X or Z will equally manage confounding in this DAG and allow you to estimate the causal effect of E on D only if there are no other unmanaged confounding pathways.   If there are additional unmanaged confounding pathways (“residual confounding”), then there are some choices to be made in terms of which factor is best to control for.  This topic is known as “bias amplification” and it is at the frontier of methodologic research (Pearl J. </a:t>
            </a:r>
            <a:r>
              <a:rPr lang="en-US" sz="1200" b="0" i="0" kern="1200" dirty="0">
                <a:solidFill>
                  <a:schemeClr val="tx1"/>
                </a:solidFill>
                <a:effectLst/>
                <a:latin typeface="Times New Roman" pitchFamily="18" charset="0"/>
                <a:ea typeface="+mn-ea"/>
                <a:cs typeface="+mn-cs"/>
              </a:rPr>
              <a:t>Invited Commentary: Understanding Bias Amplification.  </a:t>
            </a:r>
            <a:r>
              <a:rPr lang="en-US" sz="1200" b="0" i="1" kern="1200" dirty="0">
                <a:solidFill>
                  <a:schemeClr val="tx1"/>
                </a:solidFill>
                <a:effectLst/>
                <a:latin typeface="Times New Roman" pitchFamily="18" charset="0"/>
                <a:ea typeface="+mn-ea"/>
                <a:cs typeface="+mn-cs"/>
              </a:rPr>
              <a:t>AJE</a:t>
            </a:r>
            <a:r>
              <a:rPr lang="en-US" sz="1200" b="0" i="0" kern="1200" dirty="0">
                <a:solidFill>
                  <a:schemeClr val="tx1"/>
                </a:solidFill>
                <a:effectLst/>
                <a:latin typeface="Times New Roman" pitchFamily="18" charset="0"/>
                <a:ea typeface="+mn-ea"/>
                <a:cs typeface="+mn-cs"/>
              </a:rPr>
              <a:t> 174(11):1223–1227,</a:t>
            </a:r>
            <a:r>
              <a:rPr lang="en-US" sz="1200" b="0" i="0" kern="1200" baseline="0" dirty="0">
                <a:solidFill>
                  <a:schemeClr val="tx1"/>
                </a:solidFill>
                <a:effectLst/>
                <a:latin typeface="Times New Roman" pitchFamily="18" charset="0"/>
                <a:ea typeface="+mn-ea"/>
                <a:cs typeface="+mn-cs"/>
              </a:rPr>
              <a:t> 2011.)</a:t>
            </a:r>
            <a:br>
              <a:rPr lang="en-US" dirty="0"/>
            </a:br>
            <a:endParaRPr lang="en-US" altLang="en-US" dirty="0"/>
          </a:p>
          <a:p>
            <a:endParaRPr lang="en-US" altLang="en-US" dirty="0"/>
          </a:p>
        </p:txBody>
      </p:sp>
    </p:spTree>
    <p:extLst>
      <p:ext uri="{BB962C8B-B14F-4D97-AF65-F5344CB8AC3E}">
        <p14:creationId xmlns:p14="http://schemas.microsoft.com/office/powerpoint/2010/main" val="8894614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5"/>
          <p:cNvSpPr>
            <a:spLocks noGrp="1" noChangeArrowheads="1"/>
          </p:cNvSpPr>
          <p:nvPr>
            <p:ph type="sldNum" sz="quarter" idx="5"/>
          </p:nvPr>
        </p:nvSpPr>
        <p:spPr>
          <a:noFill/>
        </p:spPr>
        <p:txBody>
          <a:bodyPr/>
          <a:lstStyle/>
          <a:p>
            <a:fld id="{14F0C369-E3BC-41C8-BA57-D02CED4263D9}" type="slidenum">
              <a:rPr lang="en-US" altLang="en-US" smtClean="0"/>
              <a:pPr/>
              <a:t>44</a:t>
            </a:fld>
            <a:endParaRPr lang="en-US" altLang="en-US" dirty="0"/>
          </a:p>
        </p:txBody>
      </p:sp>
      <p:sp>
        <p:nvSpPr>
          <p:cNvPr id="268290" name="Rectangle 2"/>
          <p:cNvSpPr>
            <a:spLocks noGrp="1" noRot="1" noChangeAspect="1" noChangeArrowheads="1" noTextEdit="1"/>
          </p:cNvSpPr>
          <p:nvPr>
            <p:ph type="sldImg"/>
          </p:nvPr>
        </p:nvSpPr>
        <p:spPr>
          <a:xfrm>
            <a:off x="379413" y="706438"/>
            <a:ext cx="6188075" cy="3481387"/>
          </a:xfrm>
          <a:ln/>
        </p:spPr>
      </p:sp>
      <p:sp>
        <p:nvSpPr>
          <p:cNvPr id="268291" name="Rectangle 3"/>
          <p:cNvSpPr>
            <a:spLocks noGrp="1" noChangeArrowheads="1"/>
          </p:cNvSpPr>
          <p:nvPr>
            <p:ph type="body" idx="1"/>
          </p:nvPr>
        </p:nvSpPr>
        <p:spPr>
          <a:noFill/>
          <a:ln/>
        </p:spPr>
        <p:txBody>
          <a:bodyPr/>
          <a:lstStyle/>
          <a:p>
            <a:r>
              <a:rPr lang="en-US" altLang="en-US" dirty="0"/>
              <a:t>This process illustrates one of the main attractions of DAGs.  The 3 traditional narrative criteria we stated earlier for confounders, which we have re-stated here, are mostly correct, but they are abstract.  They also take a long time to write and think about.</a:t>
            </a:r>
            <a:r>
              <a:rPr lang="en-US" altLang="en-US" baseline="0" dirty="0"/>
              <a:t>  </a:t>
            </a:r>
            <a:r>
              <a:rPr lang="en-US" altLang="en-US" dirty="0"/>
              <a:t>Using these</a:t>
            </a:r>
            <a:r>
              <a:rPr lang="en-US" altLang="en-US" baseline="0" dirty="0"/>
              <a:t> traditional criteria, what researchers used to do was to look for factors which met these criteria and then control for them (by restriction, matching, stratification, regression or other techniques — we will explain what these mean presently).  One problem is that control for some of these factors may be redundant given that other factors were controlled for.  For example, on the prior slide there is no need to control for more than one of the variables on the path.  Controlling for more than one can result in statistical imprecision in the study’s estimate.   Another problem is that “traditional (narrative) criteria” were not, as we mentioned, fully specific such some of the things that would be controlled for would cause more harm (i.e., bias) than good.  We will illustrate this presently as well.  </a:t>
            </a:r>
          </a:p>
          <a:p>
            <a:endParaRPr lang="en-US" altLang="en-US" baseline="0" dirty="0"/>
          </a:p>
          <a:p>
            <a:r>
              <a:rPr lang="en-US" altLang="en-US" dirty="0"/>
              <a:t>DAGs make the</a:t>
            </a:r>
            <a:r>
              <a:rPr lang="en-US" altLang="en-US" baseline="0" dirty="0"/>
              <a:t> management</a:t>
            </a:r>
            <a:r>
              <a:rPr lang="en-US" altLang="en-US" dirty="0"/>
              <a:t> of confounding much clearer</a:t>
            </a:r>
            <a:r>
              <a:rPr lang="en-US" altLang="en-US" baseline="0" dirty="0"/>
              <a:t> and, if the DAG is correct, more accurate and precise in terms of the inference.</a:t>
            </a:r>
            <a:r>
              <a:rPr lang="en-US" altLang="en-US" dirty="0"/>
              <a:t>  You first draw the system to the best extent you know it,</a:t>
            </a:r>
            <a:r>
              <a:rPr lang="en-US" altLang="en-US" baseline="0" dirty="0"/>
              <a:t> making sure to include all common causes of exposure and disease and all other non-causal paths.  Be sure to include common causes of any two nodes in this system; doing so makes for what is called a “causal DAG”.  In other words, any graph with nodes and directed and acyclic paths can be called a DAG.   If you are sure to include all common causes of any two nodes, then the graphic is called a “causal DAG”.  Then, you devise a plan to block all of the non-causal paths, including those caused by confounding and other structural biases (such as selection bias, which we will define on a DAG presently).  (Of note: there are some DAG scenarios in which it is not possible to identify the casual effect of exposure (i.e., block all of the non-causal paths) without employing some very sophisticated techniques.)  </a:t>
            </a:r>
            <a:r>
              <a:rPr lang="en-US" altLang="en-US" dirty="0"/>
              <a:t>If your DAG is correct and you have properly implemented the techniques to block the non-causal paths, the resultant numerical association that you observe between E and D can be considered the estimate for the causal effect (chance and measurement bias aside).  This may be a positive relationship between E and D, a negative relationship, or no evidence for a relationship.  With this approach,</a:t>
            </a:r>
            <a:r>
              <a:rPr lang="en-US" altLang="en-US" baseline="0" dirty="0"/>
              <a:t> you make sure you adjust for what you need to and avoid adjusting for things you do not.  </a:t>
            </a:r>
          </a:p>
          <a:p>
            <a:endParaRPr lang="en-US" altLang="en-US" baseline="0" dirty="0"/>
          </a:p>
          <a:p>
            <a:endParaRPr lang="en-US" altLang="en-US" dirty="0"/>
          </a:p>
        </p:txBody>
      </p:sp>
    </p:spTree>
    <p:extLst>
      <p:ext uri="{BB962C8B-B14F-4D97-AF65-F5344CB8AC3E}">
        <p14:creationId xmlns:p14="http://schemas.microsoft.com/office/powerpoint/2010/main" val="32489584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F637DAE3-0631-468A-B0E6-B9A01019869A}" type="slidenum">
              <a:rPr lang="en-US" altLang="en-US" sz="1000" b="0" i="1">
                <a:solidFill>
                  <a:schemeClr val="tx1"/>
                </a:solidFill>
                <a:latin typeface="Times New Roman" pitchFamily="18" charset="0"/>
              </a:rPr>
              <a:pPr algn="r" defTabSz="952500" eaLnBrk="0" hangingPunct="0"/>
              <a:t>45</a:t>
            </a:fld>
            <a:endParaRPr lang="en-US" altLang="en-US" sz="1000" b="0" i="1" dirty="0">
              <a:solidFill>
                <a:schemeClr val="tx1"/>
              </a:solidFill>
              <a:latin typeface="Times New Roman" pitchFamily="18" charset="0"/>
            </a:endParaRPr>
          </a:p>
        </p:txBody>
      </p:sp>
      <p:sp>
        <p:nvSpPr>
          <p:cNvPr id="282626" name="Rectangle 2"/>
          <p:cNvSpPr>
            <a:spLocks noGrp="1" noRot="1" noChangeAspect="1" noChangeArrowheads="1" noTextEdit="1"/>
          </p:cNvSpPr>
          <p:nvPr>
            <p:ph type="sldImg"/>
          </p:nvPr>
        </p:nvSpPr>
        <p:spPr>
          <a:xfrm>
            <a:off x="379413" y="706438"/>
            <a:ext cx="6188075" cy="3481387"/>
          </a:xfrm>
          <a:ln/>
        </p:spPr>
      </p:sp>
      <p:sp>
        <p:nvSpPr>
          <p:cNvPr id="282627" name="Rectangle 3"/>
          <p:cNvSpPr>
            <a:spLocks noGrp="1" noChangeArrowheads="1"/>
          </p:cNvSpPr>
          <p:nvPr>
            <p:ph type="body" idx="1"/>
          </p:nvPr>
        </p:nvSpPr>
        <p:spPr>
          <a:noFill/>
          <a:ln/>
        </p:spPr>
        <p:txBody>
          <a:bodyPr/>
          <a:lstStyle/>
          <a:p>
            <a:r>
              <a:rPr lang="en-US" altLang="en-US" dirty="0"/>
              <a:t>This discussion should make you realize the central challenge in confounding, which is </a:t>
            </a:r>
            <a:r>
              <a:rPr lang="en-US" altLang="en-US" baseline="0" dirty="0"/>
              <a:t>recognizing it in the first place, i.e., being able to know what are the “other influences” that impact both exposure and outcome.  </a:t>
            </a:r>
          </a:p>
          <a:p>
            <a:endParaRPr lang="en-US" altLang="en-US" baseline="0" dirty="0"/>
          </a:p>
          <a:p>
            <a:r>
              <a:rPr lang="en-US" altLang="en-US" dirty="0"/>
              <a:t>DAGs are a nice way to lay out the framework.  However, to fill in the DAGs, you need to identify the common causes.  </a:t>
            </a:r>
            <a:r>
              <a:rPr lang="en-US" altLang="en-US" u="sng" dirty="0"/>
              <a:t>You need to be a subject matter expert</a:t>
            </a:r>
            <a:r>
              <a:rPr lang="en-US" altLang="en-US" dirty="0"/>
              <a:t>, and this is why we said at the beginning that confounding is mainly a subject matter rather than statistical issue.  In fact, there are no statistical tests (e.g., p values or confidence intervals) to use to find, prove, or fix confounding.  The hard part is writing the DAG and being sure that it is accurate.  The easier part,</a:t>
            </a:r>
            <a:r>
              <a:rPr lang="en-US" altLang="en-US" baseline="0" dirty="0"/>
              <a:t> comparatively,</a:t>
            </a:r>
            <a:r>
              <a:rPr lang="en-US" altLang="en-US" dirty="0"/>
              <a:t> are the study design or statistical techniques to deal with confounding.  Hence, this is why we advise that before you begin a study you need to spend a few weeks in the library (i.e.,</a:t>
            </a:r>
            <a:r>
              <a:rPr lang="en-US" altLang="en-US" baseline="0" dirty="0"/>
              <a:t> PubMed, and in the work from home era, we mean one’s home office instead of the library) </a:t>
            </a:r>
            <a:r>
              <a:rPr lang="en-US" altLang="en-US" dirty="0"/>
              <a:t>to thoroughly understand the surrounding biologic/behavioral/clinical system.  </a:t>
            </a:r>
          </a:p>
          <a:p>
            <a:endParaRPr lang="en-US" altLang="en-US" dirty="0"/>
          </a:p>
          <a:p>
            <a:r>
              <a:rPr lang="en-US" altLang="en-US" dirty="0"/>
              <a:t>Of course, to understand the biomedical literature that you will need to read to understand your system,</a:t>
            </a:r>
            <a:r>
              <a:rPr lang="en-US" altLang="en-US" baseline="0" dirty="0"/>
              <a:t> you will also need to be a methodologic expert.  That is, as the course has illustrated to date, you cannot just accept the nominal conclusion that scientific papers put forth.  You need to understand whether the nominal conclusions are valid or biased.</a:t>
            </a:r>
          </a:p>
          <a:p>
            <a:endParaRPr lang="en-US" altLang="en-US" baseline="0" dirty="0"/>
          </a:p>
          <a:p>
            <a:r>
              <a:rPr lang="en-US" altLang="en-US" baseline="0" dirty="0"/>
              <a:t>For those of you with many years of biomedical education and experience under your belts, this is where you get to use your deep subject matter to your benefit.  This deep subject matter knowledge is not only useful to think of relevant research questions and identify the best measurements to answer the questions, but, equally important, this deep subject matter knowledge will allow you to draw accurate DAGs.</a:t>
            </a:r>
            <a:endParaRPr lang="en-US" altLang="en-US" dirty="0"/>
          </a:p>
        </p:txBody>
      </p:sp>
    </p:spTree>
    <p:extLst>
      <p:ext uri="{BB962C8B-B14F-4D97-AF65-F5344CB8AC3E}">
        <p14:creationId xmlns:p14="http://schemas.microsoft.com/office/powerpoint/2010/main" val="35593383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Grp="1" noChangeArrowheads="1"/>
          </p:cNvSpPr>
          <p:nvPr>
            <p:ph type="sldNum" sz="quarter" idx="5"/>
          </p:nvPr>
        </p:nvSpPr>
        <p:spPr>
          <a:noFill/>
        </p:spPr>
        <p:txBody>
          <a:bodyPr/>
          <a:lstStyle/>
          <a:p>
            <a:fld id="{07B3F394-1F72-4D65-8A72-E22F767931EC}" type="slidenum">
              <a:rPr lang="en-US" altLang="en-US" smtClean="0">
                <a:solidFill>
                  <a:srgbClr val="000000"/>
                </a:solidFill>
              </a:rPr>
              <a:pPr/>
              <a:t>46</a:t>
            </a:fld>
            <a:endParaRPr lang="en-US" altLang="en-US" dirty="0">
              <a:solidFill>
                <a:srgbClr val="000000"/>
              </a:solidFill>
            </a:endParaRPr>
          </a:p>
        </p:txBody>
      </p:sp>
      <p:sp>
        <p:nvSpPr>
          <p:cNvPr id="22530" name="Rectangle 2"/>
          <p:cNvSpPr>
            <a:spLocks noGrp="1" noRot="1" noChangeAspect="1" noChangeArrowheads="1" noTextEdit="1"/>
          </p:cNvSpPr>
          <p:nvPr>
            <p:ph type="sldImg"/>
          </p:nvPr>
        </p:nvSpPr>
        <p:spPr>
          <a:xfrm>
            <a:off x="309563" y="706438"/>
            <a:ext cx="6323012" cy="3557587"/>
          </a:xfrm>
          <a:ln/>
        </p:spPr>
      </p:sp>
      <p:sp>
        <p:nvSpPr>
          <p:cNvPr id="22531" name="Rectangle 3"/>
          <p:cNvSpPr>
            <a:spLocks noGrp="1" noChangeArrowheads="1"/>
          </p:cNvSpPr>
          <p:nvPr>
            <p:ph type="body" idx="1"/>
          </p:nvPr>
        </p:nvSpPr>
        <p:spPr>
          <a:xfrm>
            <a:off x="228600" y="4433889"/>
            <a:ext cx="6446838" cy="4200525"/>
          </a:xfrm>
          <a:noFill/>
          <a:ln/>
        </p:spPr>
        <p:txBody>
          <a:bodyPr/>
          <a:lstStyle/>
          <a:p>
            <a:pPr>
              <a:spcBef>
                <a:spcPct val="50000"/>
              </a:spcBef>
            </a:pPr>
            <a:r>
              <a:rPr lang="en-US" altLang="en-US" sz="1200" dirty="0">
                <a:solidFill>
                  <a:srgbClr val="000000"/>
                </a:solidFill>
                <a:latin typeface="Arial" charset="0"/>
              </a:rPr>
              <a:t>Returning back to our outline, let</a:t>
            </a:r>
            <a:r>
              <a:rPr lang="en-US" altLang="en-US" sz="1200" baseline="0" dirty="0">
                <a:solidFill>
                  <a:srgbClr val="000000"/>
                </a:solidFill>
                <a:latin typeface="Arial" charset="0"/>
              </a:rPr>
              <a:t> u</a:t>
            </a:r>
            <a:r>
              <a:rPr lang="en-US" altLang="en-US" sz="1200" dirty="0">
                <a:solidFill>
                  <a:srgbClr val="000000"/>
                </a:solidFill>
                <a:latin typeface="Arial" charset="0"/>
              </a:rPr>
              <a:t>s talk about some other uses of DAGs.</a:t>
            </a:r>
          </a:p>
        </p:txBody>
      </p:sp>
    </p:spTree>
    <p:extLst>
      <p:ext uri="{BB962C8B-B14F-4D97-AF65-F5344CB8AC3E}">
        <p14:creationId xmlns:p14="http://schemas.microsoft.com/office/powerpoint/2010/main" val="30138644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86E486C3-3387-4C24-9E9B-BBB69028AB9F}" type="slidenum">
              <a:rPr lang="en-US" altLang="en-US" sz="1000" b="0" i="1">
                <a:solidFill>
                  <a:schemeClr val="tx1"/>
                </a:solidFill>
                <a:latin typeface="Times New Roman" pitchFamily="18" charset="0"/>
              </a:rPr>
              <a:pPr algn="r" defTabSz="952500" eaLnBrk="0" hangingPunct="0"/>
              <a:t>47</a:t>
            </a:fld>
            <a:endParaRPr lang="en-US" altLang="en-US" sz="1000" b="0" i="1" dirty="0">
              <a:solidFill>
                <a:schemeClr val="tx1"/>
              </a:solidFill>
              <a:latin typeface="Times New Roman" pitchFamily="18" charset="0"/>
            </a:endParaRPr>
          </a:p>
        </p:txBody>
      </p:sp>
      <p:sp>
        <p:nvSpPr>
          <p:cNvPr id="274434" name="Rectangle 2"/>
          <p:cNvSpPr>
            <a:spLocks noGrp="1" noRot="1" noChangeAspect="1" noChangeArrowheads="1" noTextEdit="1"/>
          </p:cNvSpPr>
          <p:nvPr>
            <p:ph type="sldImg"/>
          </p:nvPr>
        </p:nvSpPr>
        <p:spPr>
          <a:xfrm>
            <a:off x="379413" y="706438"/>
            <a:ext cx="6188075" cy="3481387"/>
          </a:xfrm>
          <a:ln/>
        </p:spPr>
      </p:sp>
      <p:sp>
        <p:nvSpPr>
          <p:cNvPr id="274435" name="Rectangle 3"/>
          <p:cNvSpPr>
            <a:spLocks noGrp="1" noChangeArrowheads="1"/>
          </p:cNvSpPr>
          <p:nvPr>
            <p:ph type="body" idx="1"/>
          </p:nvPr>
        </p:nvSpPr>
        <p:spPr>
          <a:noFill/>
          <a:ln/>
        </p:spPr>
        <p:txBody>
          <a:bodyPr/>
          <a:lstStyle/>
          <a:p>
            <a:r>
              <a:rPr lang="en-US" altLang="en-US" dirty="0"/>
              <a:t>Although our focus today has thus far been about confounding, it turns out that DAGs can tell us a lot more about bias.  This is because, as we have hinted, confounding paths are not the only type of non-causal paths that can be depicted on DAGs.  This is not surprising because</a:t>
            </a:r>
            <a:r>
              <a:rPr lang="en-US" altLang="en-US" baseline="0" dirty="0"/>
              <a:t> we know that confounding is not the only threat to validity (i.e., bias) in our research. </a:t>
            </a:r>
            <a:r>
              <a:rPr lang="en-US" altLang="en-US" dirty="0"/>
              <a:t>  </a:t>
            </a:r>
          </a:p>
          <a:p>
            <a:endParaRPr lang="en-US" altLang="en-US" dirty="0"/>
          </a:p>
        </p:txBody>
      </p:sp>
    </p:spTree>
    <p:extLst>
      <p:ext uri="{BB962C8B-B14F-4D97-AF65-F5344CB8AC3E}">
        <p14:creationId xmlns:p14="http://schemas.microsoft.com/office/powerpoint/2010/main" val="18995737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5F071943-453D-4276-B3CA-EE913DA10124}" type="slidenum">
              <a:rPr lang="en-US" altLang="en-US" sz="1000" b="0" i="1">
                <a:solidFill>
                  <a:schemeClr val="tx1"/>
                </a:solidFill>
                <a:latin typeface="Times New Roman" pitchFamily="18" charset="0"/>
              </a:rPr>
              <a:pPr algn="r" defTabSz="952500" eaLnBrk="0" hangingPunct="0"/>
              <a:t>48</a:t>
            </a:fld>
            <a:endParaRPr lang="en-US" altLang="en-US" sz="1000" b="0" i="1" dirty="0">
              <a:solidFill>
                <a:schemeClr val="tx1"/>
              </a:solidFill>
              <a:latin typeface="Times New Roman" pitchFamily="18" charset="0"/>
            </a:endParaRPr>
          </a:p>
        </p:txBody>
      </p:sp>
      <p:sp>
        <p:nvSpPr>
          <p:cNvPr id="276482" name="Rectangle 2"/>
          <p:cNvSpPr>
            <a:spLocks noGrp="1" noRot="1" noChangeAspect="1" noChangeArrowheads="1" noTextEdit="1"/>
          </p:cNvSpPr>
          <p:nvPr>
            <p:ph type="sldImg"/>
          </p:nvPr>
        </p:nvSpPr>
        <p:spPr>
          <a:xfrm>
            <a:off x="379413" y="706438"/>
            <a:ext cx="6188075" cy="3481387"/>
          </a:xfrm>
          <a:ln/>
        </p:spPr>
      </p:sp>
      <p:sp>
        <p:nvSpPr>
          <p:cNvPr id="276483" name="Rectangle 3"/>
          <p:cNvSpPr>
            <a:spLocks noGrp="1" noChangeArrowheads="1"/>
          </p:cNvSpPr>
          <p:nvPr>
            <p:ph type="body" idx="1"/>
          </p:nvPr>
        </p:nvSpPr>
        <p:spPr>
          <a:noFill/>
          <a:ln/>
        </p:spPr>
        <p:txBody>
          <a:bodyPr/>
          <a:lstStyle/>
          <a:p>
            <a:r>
              <a:rPr lang="en-US" altLang="en-US" dirty="0"/>
              <a:t>Let</a:t>
            </a:r>
            <a:r>
              <a:rPr lang="en-US" altLang="en-US" baseline="0" dirty="0"/>
              <a:t> u</a:t>
            </a:r>
            <a:r>
              <a:rPr lang="en-US" altLang="en-US" dirty="0"/>
              <a:t>s motivate this with an example.  Let</a:t>
            </a:r>
            <a:r>
              <a:rPr lang="en-US" altLang="en-US" baseline="0" dirty="0"/>
              <a:t> u</a:t>
            </a:r>
            <a:r>
              <a:rPr lang="en-US" altLang="en-US" dirty="0"/>
              <a:t>s say we are interested in the causal effect of dietary folate intake in mothers on birth defects in newborns.  Does maternal dietary folate prevent the occurrence of birth defects?  If we are performing an observational study, as many have done on this question, one issue during data analysis is what should we do with the stillbirths that occur?  (Stillbirths</a:t>
            </a:r>
            <a:r>
              <a:rPr lang="en-US" altLang="en-US" baseline="0" dirty="0"/>
              <a:t> refer to </a:t>
            </a:r>
            <a:r>
              <a:rPr lang="en-US" dirty="0"/>
              <a:t>spontaneous loss of a nonviable, intrauterine pregnancy at 20 weeks or more of gestational age.)  </a:t>
            </a:r>
          </a:p>
          <a:p>
            <a:endParaRPr lang="en-US" altLang="en-US" baseline="0" dirty="0"/>
          </a:p>
          <a:p>
            <a:r>
              <a:rPr lang="en-US" altLang="en-US" dirty="0"/>
              <a:t>To address this, we can look at data that came from the Slone Epidemiology Unit Birth Defects Study, an observational study performed on the East Coast of the U.S.  In these data, being stillborn (compared to not being stillborn) is associated with folate intake, with women who had high folate intake having half the odds of having a stillborn, even among births with no demonstrable birth defect.  The odds ratio was 0.5.  Stillbirths are also associated with birth defects per se.  Compared to births without birth defects, births with birth defects had 15-fold higher odds of being stillborn.  In short, stillbirths appear to meet the narrative criteria of a confounder.  Moreover, in the past, other investigators have commonly adjusted for stillborn status in this kind of work</a:t>
            </a:r>
            <a:r>
              <a:rPr lang="en-US" altLang="en-US" baseline="0" dirty="0"/>
              <a:t>.</a:t>
            </a:r>
            <a:r>
              <a:rPr lang="en-US" altLang="en-US" dirty="0"/>
              <a:t>  What should we do here in our new study?  </a:t>
            </a:r>
          </a:p>
        </p:txBody>
      </p:sp>
    </p:spTree>
    <p:extLst>
      <p:ext uri="{BB962C8B-B14F-4D97-AF65-F5344CB8AC3E}">
        <p14:creationId xmlns:p14="http://schemas.microsoft.com/office/powerpoint/2010/main" val="32363058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064E5BDE-F279-4EBE-9BC8-8FB38B6EEA6E}" type="slidenum">
              <a:rPr lang="en-US" altLang="en-US" sz="1000" b="0" i="1">
                <a:solidFill>
                  <a:schemeClr val="tx1"/>
                </a:solidFill>
                <a:latin typeface="Times New Roman" pitchFamily="18" charset="0"/>
              </a:rPr>
              <a:pPr algn="r" defTabSz="952500" eaLnBrk="0" hangingPunct="0"/>
              <a:t>49</a:t>
            </a:fld>
            <a:endParaRPr lang="en-US" altLang="en-US" sz="1000" b="0" i="1" dirty="0">
              <a:solidFill>
                <a:schemeClr val="tx1"/>
              </a:solidFill>
              <a:latin typeface="Times New Roman" pitchFamily="18" charset="0"/>
            </a:endParaRPr>
          </a:p>
        </p:txBody>
      </p:sp>
      <p:sp>
        <p:nvSpPr>
          <p:cNvPr id="278530" name="Rectangle 2"/>
          <p:cNvSpPr>
            <a:spLocks noGrp="1" noRot="1" noChangeAspect="1" noChangeArrowheads="1" noTextEdit="1"/>
          </p:cNvSpPr>
          <p:nvPr>
            <p:ph type="sldImg"/>
          </p:nvPr>
        </p:nvSpPr>
        <p:spPr>
          <a:xfrm>
            <a:off x="379413" y="706438"/>
            <a:ext cx="6188075" cy="3481387"/>
          </a:xfrm>
          <a:ln/>
        </p:spPr>
      </p:sp>
      <p:sp>
        <p:nvSpPr>
          <p:cNvPr id="278531" name="Rectangle 3"/>
          <p:cNvSpPr>
            <a:spLocks noGrp="1" noChangeArrowheads="1"/>
          </p:cNvSpPr>
          <p:nvPr>
            <p:ph type="body" idx="1"/>
          </p:nvPr>
        </p:nvSpPr>
        <p:spPr>
          <a:noFill/>
          <a:ln/>
        </p:spPr>
        <p:txBody>
          <a:bodyPr/>
          <a:lstStyle/>
          <a:p>
            <a:r>
              <a:rPr lang="en-US" altLang="en-US" dirty="0"/>
              <a:t>It looks like stillbirths</a:t>
            </a:r>
            <a:r>
              <a:rPr lang="en-US" altLang="en-US" baseline="0" dirty="0"/>
              <a:t> fulfill many of the traditional criteria for confounding.  </a:t>
            </a:r>
            <a:r>
              <a:rPr lang="en-US" altLang="en-US" dirty="0"/>
              <a:t>Should we adjust for stillborn pregnancies in our analysis, say by stratification?</a:t>
            </a:r>
          </a:p>
          <a:p>
            <a:endParaRPr lang="en-US" altLang="en-US" dirty="0"/>
          </a:p>
        </p:txBody>
      </p:sp>
    </p:spTree>
    <p:extLst>
      <p:ext uri="{BB962C8B-B14F-4D97-AF65-F5344CB8AC3E}">
        <p14:creationId xmlns:p14="http://schemas.microsoft.com/office/powerpoint/2010/main" val="2741432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p:cNvSpPr>
            <a:spLocks noGrp="1" noChangeArrowheads="1"/>
          </p:cNvSpPr>
          <p:nvPr>
            <p:ph type="sldNum" sz="quarter" idx="5"/>
          </p:nvPr>
        </p:nvSpPr>
        <p:spPr>
          <a:noFill/>
        </p:spPr>
        <p:txBody>
          <a:bodyPr/>
          <a:lstStyle/>
          <a:p>
            <a:fld id="{FB3CD1FD-1BC7-4358-9A12-4E71B5F9588A}" type="slidenum">
              <a:rPr lang="en-US" altLang="en-US" smtClean="0"/>
              <a:pPr/>
              <a:t>5</a:t>
            </a:fld>
            <a:endParaRPr lang="en-US" altLang="en-US" dirty="0"/>
          </a:p>
        </p:txBody>
      </p:sp>
      <p:sp>
        <p:nvSpPr>
          <p:cNvPr id="30722" name="Rectangle 2"/>
          <p:cNvSpPr>
            <a:spLocks noGrp="1" noRot="1" noChangeAspect="1" noChangeArrowheads="1" noTextEdit="1"/>
          </p:cNvSpPr>
          <p:nvPr>
            <p:ph type="sldImg"/>
          </p:nvPr>
        </p:nvSpPr>
        <p:spPr>
          <a:xfrm>
            <a:off x="379413" y="706438"/>
            <a:ext cx="6188075" cy="3481387"/>
          </a:xfrm>
          <a:ln/>
        </p:spPr>
      </p:sp>
      <p:sp>
        <p:nvSpPr>
          <p:cNvPr id="30723" name="Rectangle 3"/>
          <p:cNvSpPr>
            <a:spLocks noGrp="1" noChangeArrowheads="1"/>
          </p:cNvSpPr>
          <p:nvPr>
            <p:ph type="body" idx="1"/>
          </p:nvPr>
        </p:nvSpPr>
        <p:spPr>
          <a:noFill/>
          <a:ln/>
        </p:spPr>
        <p:txBody>
          <a:bodyPr/>
          <a:lstStyle/>
          <a:p>
            <a:r>
              <a:rPr lang="en-US" altLang="en-US" dirty="0"/>
              <a:t>This smoking-matches-lung cancer study illustrates how confounding can create an apparent or spurious</a:t>
            </a:r>
            <a:r>
              <a:rPr lang="en-US" altLang="en-US" baseline="0" dirty="0"/>
              <a:t> </a:t>
            </a:r>
            <a:r>
              <a:rPr lang="en-US" altLang="en-US" dirty="0"/>
              <a:t>effect,</a:t>
            </a:r>
            <a:r>
              <a:rPr lang="en-US" altLang="en-US" baseline="0" dirty="0"/>
              <a:t> in other words, bias, </a:t>
            </a:r>
            <a:r>
              <a:rPr lang="en-US" altLang="en-US" dirty="0"/>
              <a:t>even when there is truly no effect.  Confounding can also spuriously distort, or even entirely</a:t>
            </a:r>
            <a:r>
              <a:rPr lang="en-US" altLang="en-US" baseline="0" dirty="0"/>
              <a:t> mask, an effect when there truly is an effect.   </a:t>
            </a:r>
          </a:p>
          <a:p>
            <a:endParaRPr lang="en-US" altLang="en-US" baseline="0" dirty="0"/>
          </a:p>
          <a:p>
            <a:r>
              <a:rPr lang="en-US" altLang="en-US" dirty="0"/>
              <a:t>What is the proper terminology for this?  In the relationship between matches and smoking, we say that smoking is a </a:t>
            </a:r>
            <a:r>
              <a:rPr lang="en-US" altLang="en-US" b="1" dirty="0"/>
              <a:t>confounding factor</a:t>
            </a:r>
            <a:r>
              <a:rPr lang="en-US" altLang="en-US" dirty="0"/>
              <a:t> or more simply a </a:t>
            </a:r>
            <a:r>
              <a:rPr lang="en-US" altLang="en-US" b="1" dirty="0"/>
              <a:t>confounder</a:t>
            </a:r>
            <a:r>
              <a:rPr lang="en-US" altLang="en-US" dirty="0"/>
              <a:t>.  Smoking </a:t>
            </a:r>
            <a:r>
              <a:rPr lang="en-US" altLang="en-US" b="1" dirty="0"/>
              <a:t>confounds</a:t>
            </a:r>
            <a:r>
              <a:rPr lang="en-US" altLang="en-US" dirty="0"/>
              <a:t> the relationship between matches and lung cancer.  The</a:t>
            </a:r>
            <a:r>
              <a:rPr lang="en-US" altLang="en-US" baseline="0" dirty="0"/>
              <a:t> accent in confounding is on the second syllable.  </a:t>
            </a:r>
            <a:r>
              <a:rPr lang="en-US" altLang="en-US" dirty="0"/>
              <a:t>The pronunciation</a:t>
            </a:r>
            <a:r>
              <a:rPr lang="en-US" altLang="en-US" baseline="0" dirty="0"/>
              <a:t> can be found at:  https://www.google.com/search?client=firefox-b-1-d&amp;q=pronunciation+of+confounding</a:t>
            </a:r>
          </a:p>
          <a:p>
            <a:endParaRPr lang="en-US" altLang="en-US" dirty="0"/>
          </a:p>
          <a:p>
            <a:r>
              <a:rPr lang="en-US" altLang="en-US" dirty="0"/>
              <a:t>In clinical and epidemiologic research, the word confounding has a very specific meaning as opposed to the use of confounding in everyday language where it typically means something that is confusing.</a:t>
            </a:r>
          </a:p>
          <a:p>
            <a:endParaRPr lang="en-US" altLang="en-US" dirty="0"/>
          </a:p>
          <a:p>
            <a:r>
              <a:rPr lang="en-US" altLang="en-US" dirty="0"/>
              <a:t>Terminology note:  There are actually at least</a:t>
            </a:r>
            <a:r>
              <a:rPr lang="en-US" altLang="en-US" baseline="0" dirty="0"/>
              <a:t> 4 ways that the term confounding has been used in science in different fields over the years.  The first, which dates back to the mid portion of the 1800’s, is the one we use in epidemiology and which will be discussed today.  It refers to the lack of comparability between exposed and unexposed persons in research studies, particularly observational ones.  The second usage comes from the field of statistics in which confounding has been used synonymously with the concept of noncollapsibility, which we discussed earlier in the course when we described odds ratios.  The third usage </a:t>
            </a:r>
            <a:r>
              <a:rPr lang="en-US" sz="1200" b="0" i="0" u="none" strike="noStrike" kern="1200" baseline="0" dirty="0">
                <a:solidFill>
                  <a:schemeClr val="tx1"/>
                </a:solidFill>
                <a:latin typeface="Times New Roman" pitchFamily="18" charset="0"/>
                <a:ea typeface="+mn-ea"/>
                <a:cs typeface="+mn-cs"/>
              </a:rPr>
              <a:t>originated in the experimental-design literature of the early 1900’s, in which confounding referred to inseparability of main effects and interactions.  Finally, in a fourth usage, dating to the early 1800’s, confounding is a type of measurement problem, resulting from inherent differences between the variables we measure in practice and the underlying constructs of interest.  This is sometime used in the field of psychology.  These four definitions are reviewed in Morgenstern and Greenland. Confounding in Health Research.  </a:t>
            </a:r>
            <a:r>
              <a:rPr lang="en-US" sz="1200" b="0" i="1" u="none" strike="noStrike" kern="1200" baseline="0" dirty="0">
                <a:solidFill>
                  <a:schemeClr val="tx1"/>
                </a:solidFill>
                <a:latin typeface="Times New Roman" pitchFamily="18" charset="0"/>
                <a:ea typeface="+mn-ea"/>
                <a:cs typeface="+mn-cs"/>
              </a:rPr>
              <a:t>Annu. Rev. Public Health </a:t>
            </a:r>
            <a:r>
              <a:rPr lang="en-US" sz="1200" b="0" i="0" u="none" strike="noStrike" kern="1200" baseline="0" dirty="0">
                <a:solidFill>
                  <a:schemeClr val="tx1"/>
                </a:solidFill>
                <a:latin typeface="Times New Roman" pitchFamily="18" charset="0"/>
                <a:ea typeface="+mn-ea"/>
                <a:cs typeface="+mn-cs"/>
              </a:rPr>
              <a:t>22:189–212, 2001.  </a:t>
            </a:r>
            <a:endParaRPr lang="en-US" altLang="en-US" dirty="0"/>
          </a:p>
        </p:txBody>
      </p:sp>
    </p:spTree>
    <p:extLst>
      <p:ext uri="{BB962C8B-B14F-4D97-AF65-F5344CB8AC3E}">
        <p14:creationId xmlns:p14="http://schemas.microsoft.com/office/powerpoint/2010/main" val="1539351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064E5BDE-F279-4EBE-9BC8-8FB38B6EEA6E}" type="slidenum">
              <a:rPr lang="en-US" altLang="en-US" sz="1000" b="0" i="1">
                <a:solidFill>
                  <a:schemeClr val="tx1"/>
                </a:solidFill>
                <a:latin typeface="Times New Roman" pitchFamily="18" charset="0"/>
              </a:rPr>
              <a:pPr algn="r" defTabSz="952500" eaLnBrk="0" hangingPunct="0"/>
              <a:t>50</a:t>
            </a:fld>
            <a:endParaRPr lang="en-US" altLang="en-US" sz="1000" b="0" i="1" dirty="0">
              <a:solidFill>
                <a:schemeClr val="tx1"/>
              </a:solidFill>
              <a:latin typeface="Times New Roman" pitchFamily="18" charset="0"/>
            </a:endParaRPr>
          </a:p>
        </p:txBody>
      </p:sp>
      <p:sp>
        <p:nvSpPr>
          <p:cNvPr id="278530" name="Rectangle 2"/>
          <p:cNvSpPr>
            <a:spLocks noGrp="1" noRot="1" noChangeAspect="1" noChangeArrowheads="1" noTextEdit="1"/>
          </p:cNvSpPr>
          <p:nvPr>
            <p:ph type="sldImg"/>
          </p:nvPr>
        </p:nvSpPr>
        <p:spPr>
          <a:xfrm>
            <a:off x="379413" y="706438"/>
            <a:ext cx="6188075" cy="3481387"/>
          </a:xfrm>
          <a:ln/>
        </p:spPr>
      </p:sp>
      <p:sp>
        <p:nvSpPr>
          <p:cNvPr id="278531" name="Rectangle 3"/>
          <p:cNvSpPr>
            <a:spLocks noGrp="1" noChangeArrowheads="1"/>
          </p:cNvSpPr>
          <p:nvPr>
            <p:ph type="body" idx="1"/>
          </p:nvPr>
        </p:nvSpPr>
        <p:spPr>
          <a:noFill/>
          <a:ln/>
        </p:spPr>
        <p:txBody>
          <a:bodyPr/>
          <a:lstStyle/>
          <a:p>
            <a:r>
              <a:rPr lang="en-US" altLang="en-US" dirty="0"/>
              <a:t>The</a:t>
            </a:r>
            <a:r>
              <a:rPr lang="en-US" altLang="en-US" baseline="0" dirty="0"/>
              <a:t> c</a:t>
            </a:r>
            <a:r>
              <a:rPr lang="en-US" altLang="en-US" dirty="0"/>
              <a:t>orrect answer is no.</a:t>
            </a:r>
          </a:p>
          <a:p>
            <a:endParaRPr lang="en-US" altLang="en-US" dirty="0"/>
          </a:p>
        </p:txBody>
      </p:sp>
    </p:spTree>
    <p:extLst>
      <p:ext uri="{BB962C8B-B14F-4D97-AF65-F5344CB8AC3E}">
        <p14:creationId xmlns:p14="http://schemas.microsoft.com/office/powerpoint/2010/main" val="1647825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3EA60E42-DB5F-4880-9490-A46A55EE361E}" type="slidenum">
              <a:rPr lang="en-US" altLang="en-US" sz="1000" b="0" i="1">
                <a:solidFill>
                  <a:schemeClr val="tx1"/>
                </a:solidFill>
                <a:latin typeface="Times New Roman" pitchFamily="18" charset="0"/>
              </a:rPr>
              <a:pPr algn="r" defTabSz="952500" eaLnBrk="0" hangingPunct="0"/>
              <a:t>51</a:t>
            </a:fld>
            <a:endParaRPr lang="en-US" altLang="en-US" sz="1000" b="0" i="1" dirty="0">
              <a:solidFill>
                <a:schemeClr val="tx1"/>
              </a:solidFill>
              <a:latin typeface="Times New Roman" pitchFamily="18" charset="0"/>
            </a:endParaRPr>
          </a:p>
        </p:txBody>
      </p:sp>
      <p:sp>
        <p:nvSpPr>
          <p:cNvPr id="283650" name="Rectangle 2"/>
          <p:cNvSpPr>
            <a:spLocks noGrp="1" noRot="1" noChangeAspect="1" noChangeArrowheads="1" noTextEdit="1"/>
          </p:cNvSpPr>
          <p:nvPr>
            <p:ph type="sldImg"/>
          </p:nvPr>
        </p:nvSpPr>
        <p:spPr>
          <a:xfrm>
            <a:off x="366713" y="698500"/>
            <a:ext cx="6213475" cy="3495675"/>
          </a:xfrm>
          <a:ln/>
        </p:spPr>
      </p:sp>
      <p:sp>
        <p:nvSpPr>
          <p:cNvPr id="283651" name="Rectangle 3"/>
          <p:cNvSpPr>
            <a:spLocks noGrp="1" noChangeArrowheads="1"/>
          </p:cNvSpPr>
          <p:nvPr>
            <p:ph type="body" idx="1"/>
          </p:nvPr>
        </p:nvSpPr>
        <p:spPr>
          <a:xfrm>
            <a:off x="927100" y="4427538"/>
            <a:ext cx="5092700" cy="4195761"/>
          </a:xfrm>
          <a:noFill/>
          <a:ln/>
        </p:spPr>
        <p:txBody>
          <a:bodyPr/>
          <a:lstStyle/>
          <a:p>
            <a:r>
              <a:rPr lang="en-US" altLang="en-US" dirty="0"/>
              <a:t>Before we explain the answer, here are the data.  On top is the crude (aka</a:t>
            </a:r>
            <a:r>
              <a:rPr lang="en-US" altLang="en-US" baseline="0" dirty="0"/>
              <a:t> unadjusted)</a:t>
            </a:r>
            <a:r>
              <a:rPr lang="en-US" altLang="en-US" dirty="0"/>
              <a:t> analysis.  The odds ratio is 0.65,  and you can see the confidence interval.  The interpretation is that high folate intake nearly halves the odds of birth defects.  If we believe we should adjust for stillbirth status, we can do so here with stratification.  We see that the adjusted OR is 0.80, and this is no longer statistically significant.  This appears to be an example of positive confounding (the effect of the unchecked confounding was a spurious association</a:t>
            </a:r>
            <a:r>
              <a:rPr lang="en-US" altLang="en-US" baseline="0" dirty="0"/>
              <a:t> farther away from the null)</a:t>
            </a:r>
            <a:r>
              <a:rPr lang="en-US" altLang="en-US" dirty="0"/>
              <a:t>, and our public health implication is that there is no strong evidence for women to supplement their diets with folate in order to prevent birth defects.  </a:t>
            </a:r>
          </a:p>
          <a:p>
            <a:endParaRPr lang="en-US" altLang="en-US" dirty="0"/>
          </a:p>
          <a:p>
            <a:r>
              <a:rPr lang="en-US" altLang="en-US" dirty="0"/>
              <a:t>Is</a:t>
            </a:r>
            <a:r>
              <a:rPr lang="en-US" altLang="en-US" baseline="0" dirty="0"/>
              <a:t> a</a:t>
            </a:r>
            <a:r>
              <a:rPr lang="en-US" altLang="en-US" dirty="0"/>
              <a:t>nyone opposed to this implication?  Well, you should be, because we now know from randomized experimental designs that folate supplementation does reduce the incidence of birth defects.   Hence, the adjusted OR must be incorrect.  What went wrong?</a:t>
            </a:r>
          </a:p>
        </p:txBody>
      </p:sp>
    </p:spTree>
    <p:extLst>
      <p:ext uri="{BB962C8B-B14F-4D97-AF65-F5344CB8AC3E}">
        <p14:creationId xmlns:p14="http://schemas.microsoft.com/office/powerpoint/2010/main" val="36864953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30EE2213-41FC-4833-AB86-00801A6E17AD}" type="slidenum">
              <a:rPr lang="en-US" altLang="en-US" sz="1000" b="0" i="1">
                <a:solidFill>
                  <a:schemeClr val="tx1"/>
                </a:solidFill>
                <a:latin typeface="Times New Roman" pitchFamily="18" charset="0"/>
              </a:rPr>
              <a:pPr algn="r" defTabSz="952500" eaLnBrk="0" hangingPunct="0"/>
              <a:t>52</a:t>
            </a:fld>
            <a:endParaRPr lang="en-US" altLang="en-US" sz="1000" b="0" i="1" dirty="0">
              <a:solidFill>
                <a:schemeClr val="tx1"/>
              </a:solidFill>
              <a:latin typeface="Times New Roman" pitchFamily="18" charset="0"/>
            </a:endParaRPr>
          </a:p>
        </p:txBody>
      </p:sp>
      <p:sp>
        <p:nvSpPr>
          <p:cNvPr id="285698" name="Rectangle 2"/>
          <p:cNvSpPr>
            <a:spLocks noGrp="1" noRot="1" noChangeAspect="1" noChangeArrowheads="1" noTextEdit="1"/>
          </p:cNvSpPr>
          <p:nvPr>
            <p:ph type="sldImg"/>
          </p:nvPr>
        </p:nvSpPr>
        <p:spPr>
          <a:xfrm>
            <a:off x="379413" y="706438"/>
            <a:ext cx="6188075" cy="3481387"/>
          </a:xfrm>
          <a:ln/>
        </p:spPr>
      </p:sp>
      <p:sp>
        <p:nvSpPr>
          <p:cNvPr id="285699" name="Rectangle 3"/>
          <p:cNvSpPr>
            <a:spLocks noGrp="1" noChangeArrowheads="1"/>
          </p:cNvSpPr>
          <p:nvPr>
            <p:ph type="body" idx="1"/>
          </p:nvPr>
        </p:nvSpPr>
        <p:spPr>
          <a:noFill/>
          <a:ln/>
        </p:spPr>
        <p:txBody>
          <a:bodyPr/>
          <a:lstStyle/>
          <a:p>
            <a:r>
              <a:rPr lang="en-US" altLang="en-US" dirty="0"/>
              <a:t>If you take the time to draw the DAG, you will see that stillbirths are a “common effect” of both folate intake and birth defects.  Indeed, folate intake does reduce the incidence of still births, independent of its role in reducing birth defects.  However, birth defects are responsible for causing stillbirths — the arrow (edge) goes from birth defects to stillbirth.  It is not the other way around.  So, stillbirths are caused by both the exposure and disease here.  Stillbirths are not a common cause.  In the language of DAGs, common effects are called “colliders”.  Colliders are variables that have two or more edges directed at them — colliding towards them.  </a:t>
            </a:r>
          </a:p>
          <a:p>
            <a:endParaRPr lang="en-US" altLang="en-US" dirty="0"/>
          </a:p>
          <a:p>
            <a:r>
              <a:rPr lang="en-US" altLang="en-US" dirty="0"/>
              <a:t>It turns out that adjusting for colliders actually opens paths because it induces a relationship between the two factors which are parents of the collider, even when a relationship did not exist before.  Absence of a relationship</a:t>
            </a:r>
            <a:r>
              <a:rPr lang="en-US" altLang="en-US" baseline="0" dirty="0"/>
              <a:t> when there is no adjustment </a:t>
            </a:r>
            <a:r>
              <a:rPr lang="en-US" altLang="en-US" dirty="0"/>
              <a:t>is called “marginal</a:t>
            </a:r>
            <a:r>
              <a:rPr lang="en-US" altLang="en-US" baseline="0" dirty="0"/>
              <a:t> independence” in the formal language of DAGs</a:t>
            </a:r>
            <a:r>
              <a:rPr lang="en-US" altLang="en-US" dirty="0"/>
              <a:t>.  We demonstrated this earlier in our example of looking at the relationship between family wealth and intelligence at a study done at Harvard (during the Selection Bias lecture).  Recall that when</a:t>
            </a:r>
            <a:r>
              <a:rPr lang="en-US" altLang="en-US" baseline="0" dirty="0"/>
              <a:t> we talked about selection bias, we said that whenever exposure and outcome were both related to being included in a study (either initial selection or retention), this is a recipe for selection bias.   What we are showing here is the most general form of this problem.  Whenever we study the relationship between exposure and outcome while holding constant the value of a binary third variable that is caused by both exposure and outcome (a common effect), then we will induce a spurious relationship between exposure and outcome.  This is most generally called collider-conditioning bias.  Some authors will also refer to this as selection bias, even if the third variable is not a variable that depicts being selected for or being retained.  The third variable could simply be something you controlled for by mistake, as was done in this folate example.  </a:t>
            </a:r>
          </a:p>
          <a:p>
            <a:endParaRPr lang="en-US" altLang="en-US" baseline="0" dirty="0"/>
          </a:p>
          <a:p>
            <a:r>
              <a:rPr lang="en-US" altLang="en-US" baseline="0" dirty="0"/>
              <a:t>T</a:t>
            </a:r>
            <a:r>
              <a:rPr lang="en-US" altLang="en-US" dirty="0"/>
              <a:t>he result of</a:t>
            </a:r>
            <a:r>
              <a:rPr lang="en-US" altLang="en-US" baseline="0" dirty="0"/>
              <a:t> stratifying upon stillbirth status is</a:t>
            </a:r>
            <a:r>
              <a:rPr lang="en-US" altLang="en-US" dirty="0"/>
              <a:t> that this induces bias, in other words, produces a spurious answer.  This is harmful to our causation</a:t>
            </a:r>
            <a:r>
              <a:rPr lang="en-US" altLang="en-US" baseline="0" dirty="0"/>
              <a:t> objective</a:t>
            </a:r>
            <a:r>
              <a:rPr lang="en-US" altLang="en-US" dirty="0"/>
              <a:t>.  We thought we were doing a useful thing by adjusting for stillbirths</a:t>
            </a:r>
            <a:r>
              <a:rPr lang="en-US" altLang="en-US" baseline="0" dirty="0"/>
              <a:t>, </a:t>
            </a:r>
            <a:r>
              <a:rPr lang="en-US" altLang="en-US" dirty="0"/>
              <a:t>but it has gotten us into trouble.  We have depicted the adjustment for a collider by placing a box around the collider.  We have depicted the manifestation</a:t>
            </a:r>
            <a:r>
              <a:rPr lang="en-US" altLang="en-US" baseline="0" dirty="0"/>
              <a:t> of this adjustment </a:t>
            </a:r>
            <a:r>
              <a:rPr lang="en-US" altLang="en-US" dirty="0"/>
              <a:t>with the creation of undirected edges between folate and stillbirths</a:t>
            </a:r>
            <a:r>
              <a:rPr lang="en-US" altLang="en-US" baseline="0" dirty="0"/>
              <a:t> and between stillbirths and birth defects.  These undirected edges</a:t>
            </a:r>
            <a:r>
              <a:rPr lang="en-US" altLang="en-US" dirty="0"/>
              <a:t> can be  interpreted as going in either direction.  In other words, these edges carry a numerical association with them, but it is not causal.  These undirected edges are an open highway for a non-causal path between folate and birth defects.  A critical advantage of DAGs is that they make colliders readily apparent to the naked eye, which simple narrative depiction</a:t>
            </a:r>
            <a:r>
              <a:rPr lang="en-US" altLang="en-US" baseline="0" dirty="0"/>
              <a:t> does not</a:t>
            </a:r>
            <a:r>
              <a:rPr lang="en-US" altLang="en-US" dirty="0"/>
              <a:t>.  </a:t>
            </a:r>
          </a:p>
        </p:txBody>
      </p:sp>
    </p:spTree>
    <p:extLst>
      <p:ext uri="{BB962C8B-B14F-4D97-AF65-F5344CB8AC3E}">
        <p14:creationId xmlns:p14="http://schemas.microsoft.com/office/powerpoint/2010/main" val="4824222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9A68FC54-F94C-49AA-A811-5C8CECAFF875}" type="slidenum">
              <a:rPr lang="en-US" altLang="en-US" sz="1000" b="0" i="1">
                <a:solidFill>
                  <a:prstClr val="black"/>
                </a:solidFill>
                <a:latin typeface="Times New Roman" pitchFamily="18" charset="0"/>
              </a:rPr>
              <a:pPr algn="r" defTabSz="952500" eaLnBrk="0" hangingPunct="0"/>
              <a:t>53</a:t>
            </a:fld>
            <a:endParaRPr lang="en-US" altLang="en-US" sz="1000" b="0" i="1" dirty="0">
              <a:solidFill>
                <a:prstClr val="black"/>
              </a:solidFill>
              <a:latin typeface="Times New Roman" pitchFamily="18" charset="0"/>
            </a:endParaRPr>
          </a:p>
        </p:txBody>
      </p:sp>
      <p:sp>
        <p:nvSpPr>
          <p:cNvPr id="287746" name="Rectangle 2"/>
          <p:cNvSpPr>
            <a:spLocks noGrp="1" noRot="1" noChangeAspect="1" noChangeArrowheads="1" noTextEdit="1"/>
          </p:cNvSpPr>
          <p:nvPr>
            <p:ph type="sldImg"/>
          </p:nvPr>
        </p:nvSpPr>
        <p:spPr>
          <a:xfrm>
            <a:off x="379413" y="706438"/>
            <a:ext cx="6188075" cy="3481387"/>
          </a:xfrm>
          <a:ln/>
        </p:spPr>
      </p:sp>
      <p:sp>
        <p:nvSpPr>
          <p:cNvPr id="287747" name="Rectangle 3"/>
          <p:cNvSpPr>
            <a:spLocks noGrp="1" noChangeArrowheads="1"/>
          </p:cNvSpPr>
          <p:nvPr>
            <p:ph type="body" idx="1"/>
          </p:nvPr>
        </p:nvSpPr>
        <p:spPr>
          <a:noFill/>
          <a:ln/>
        </p:spPr>
        <p:txBody>
          <a:bodyPr/>
          <a:lstStyle/>
          <a:p>
            <a:r>
              <a:rPr lang="en-US" altLang="en-US" dirty="0"/>
              <a:t>A collider is also known as a “common effect”.  </a:t>
            </a:r>
            <a:r>
              <a:rPr lang="en-US" altLang="en-US" baseline="0" dirty="0"/>
              <a:t>Colliders</a:t>
            </a:r>
            <a:r>
              <a:rPr lang="en-US" altLang="en-US" dirty="0"/>
              <a:t> are the common effect of two shared parents.  Colliders</a:t>
            </a:r>
            <a:r>
              <a:rPr lang="en-US" altLang="en-US" baseline="0" dirty="0"/>
              <a:t> </a:t>
            </a:r>
            <a:r>
              <a:rPr lang="en-US" altLang="en-US" dirty="0"/>
              <a:t>are extremely important elements in DAGs because they are the basis of the other type of non-causal path we need to contend with.  Paths</a:t>
            </a:r>
            <a:r>
              <a:rPr lang="en-US" altLang="en-US" baseline="0" dirty="0"/>
              <a:t> originating purely from confounding are the first non-causal path we discussed, and paths involving some aspect of conditioned-upon colliders are the second. </a:t>
            </a:r>
          </a:p>
          <a:p>
            <a:endParaRPr lang="en-US" altLang="en-US" dirty="0"/>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a:t>Colliders contribute to this</a:t>
            </a:r>
            <a:r>
              <a:rPr lang="en-US" altLang="en-US" baseline="0" dirty="0"/>
              <a:t> second form of a non-causal path in two basic ways</a:t>
            </a:r>
            <a:r>
              <a:rPr lang="en-US" altLang="en-US" dirty="0"/>
              <a:t>.  In the first (left panel), colliders are</a:t>
            </a:r>
            <a:r>
              <a:rPr lang="en-US" altLang="en-US" baseline="0" dirty="0"/>
              <a:t> part of a simple collider structure between exposure and outcome.  </a:t>
            </a:r>
            <a:r>
              <a:rPr lang="en-US" altLang="en-US" dirty="0"/>
              <a:t>In</a:t>
            </a:r>
            <a:r>
              <a:rPr lang="en-US" altLang="en-US" baseline="0" dirty="0"/>
              <a:t> the second (in the rightward DAG), we show a collider as part of a backdoor path from E to D.  In both structures, the variable F is termed a collider.  </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baseline="0" dirty="0"/>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a:t>In either structure,</a:t>
            </a:r>
            <a:r>
              <a:rPr lang="en-US" altLang="en-US" baseline="0" dirty="0"/>
              <a:t> if you condition upon the collider, say via stratification, </a:t>
            </a:r>
            <a:r>
              <a:rPr lang="en-US" altLang="en-US" dirty="0"/>
              <a:t>you induce a spurious relationship between the two parents.  We depict this with undirected edges between each parent</a:t>
            </a:r>
            <a:r>
              <a:rPr lang="en-US" altLang="en-US" baseline="0" dirty="0"/>
              <a:t> and the collider.  Condition can mean a) include only one stratum of the collider, as in selection of certain participants into a study, analyzing only those who are retained in the analysis (not lost to follow-up; not suffered from a competing event), or including only participants with non-missing data; or b) including all strata of the variable but analyzing the data separately in each of the strata (i.e., holding the variable fixed at its different levels as we have shown with stratification for stillbirth status). </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baseline="0" dirty="0"/>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b="1" baseline="0" dirty="0"/>
              <a:t>Advanced note:  </a:t>
            </a:r>
            <a:r>
              <a:rPr lang="en-US" altLang="en-US" baseline="0" dirty="0"/>
              <a:t>As we stated in the Selection Bias lecture, there is one other condition needed for selection bias to occur, and that is multiple interaction between exposure and outcome for the occurrence of the variable selected upon, which we now are calling a collider.  For a binary collider variable, multiplicative interaction will occur in at least one of the two levels of the variable.  Thus, if the analysis includes participants from both levels of the collider (as is the case in the folate example), then bias will ensue.  If the analysis only includes participants from one of the two levels of the collider (as is the case when selecting only certain participants into a study), then it may be the case that multiplicative interaction is not present between exposure and outcome, and no bias will ensue.  </a:t>
            </a:r>
            <a:endParaRPr lang="en-US" altLang="en-US" dirty="0"/>
          </a:p>
          <a:p>
            <a:endParaRPr lang="en-US" altLang="en-US" dirty="0"/>
          </a:p>
        </p:txBody>
      </p:sp>
    </p:spTree>
    <p:extLst>
      <p:ext uri="{BB962C8B-B14F-4D97-AF65-F5344CB8AC3E}">
        <p14:creationId xmlns:p14="http://schemas.microsoft.com/office/powerpoint/2010/main" val="25726467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0E5AFDDE-DF74-4C69-A9FC-81B49698B015}" type="slidenum">
              <a:rPr lang="en-US" altLang="en-US" sz="1000" b="0" i="1">
                <a:solidFill>
                  <a:prstClr val="black"/>
                </a:solidFill>
                <a:latin typeface="Times New Roman" pitchFamily="18" charset="0"/>
              </a:rPr>
              <a:pPr algn="r" defTabSz="952500" eaLnBrk="0" hangingPunct="0"/>
              <a:t>54</a:t>
            </a:fld>
            <a:endParaRPr lang="en-US" altLang="en-US" sz="1000" b="0" i="1" dirty="0">
              <a:solidFill>
                <a:prstClr val="black"/>
              </a:solidFill>
              <a:latin typeface="Times New Roman" pitchFamily="18" charset="0"/>
            </a:endParaRPr>
          </a:p>
        </p:txBody>
      </p:sp>
      <p:sp>
        <p:nvSpPr>
          <p:cNvPr id="289794" name="Rectangle 2"/>
          <p:cNvSpPr>
            <a:spLocks noGrp="1" noRot="1" noChangeAspect="1" noChangeArrowheads="1" noTextEdit="1"/>
          </p:cNvSpPr>
          <p:nvPr>
            <p:ph type="sldImg"/>
          </p:nvPr>
        </p:nvSpPr>
        <p:spPr>
          <a:xfrm>
            <a:off x="379413" y="706438"/>
            <a:ext cx="6188075" cy="3481387"/>
          </a:xfrm>
          <a:ln/>
        </p:spPr>
      </p:sp>
      <p:sp>
        <p:nvSpPr>
          <p:cNvPr id="289795" name="Rectangle 3"/>
          <p:cNvSpPr>
            <a:spLocks noGrp="1" noChangeArrowheads="1"/>
          </p:cNvSpPr>
          <p:nvPr>
            <p:ph type="body" idx="1"/>
          </p:nvPr>
        </p:nvSpPr>
        <p:spPr>
          <a:noFill/>
          <a:ln/>
        </p:spPr>
        <p:txBody>
          <a:bodyPr/>
          <a:lstStyle/>
          <a:p>
            <a:r>
              <a:rPr lang="en-US" altLang="en-US" dirty="0"/>
              <a:t>To understand mathematically how controlling</a:t>
            </a:r>
            <a:r>
              <a:rPr lang="en-US" altLang="en-US" baseline="0" dirty="0"/>
              <a:t> for a collider </a:t>
            </a:r>
            <a:r>
              <a:rPr lang="en-US" altLang="en-US" dirty="0"/>
              <a:t>induces bias in the association between the two parents of a collider, consider the situation of a pair of dice, die A and die B.  Let</a:t>
            </a:r>
            <a:r>
              <a:rPr lang="en-US" altLang="en-US" baseline="0" dirty="0"/>
              <a:t> u</a:t>
            </a:r>
            <a:r>
              <a:rPr lang="en-US" altLang="en-US" dirty="0"/>
              <a:t>s say we are interested in knowing whether the result of die A causes the result of die B.  Of course, you already know that the two die must be independent in terms of their rolls;</a:t>
            </a:r>
            <a:r>
              <a:rPr lang="en-US" altLang="en-US" baseline="0" dirty="0"/>
              <a:t> one roll of a die does not cause the outcome of the other die.</a:t>
            </a:r>
            <a:r>
              <a:rPr lang="en-US" altLang="en-US" dirty="0"/>
              <a:t>  In other words, if you roll one, it tells you nothing about the roll of the other.  What if we (naively) stratify upon the sum of the dice when looking at the relationship between die A and die B?  Stratifying means to hold the result of the sum of the die constant when we do our analysis</a:t>
            </a:r>
            <a:r>
              <a:rPr lang="en-US" altLang="en-US" baseline="0" dirty="0"/>
              <a:t> of the relationship between die A and die B</a:t>
            </a:r>
            <a:r>
              <a:rPr lang="en-US" altLang="en-US" dirty="0"/>
              <a:t>.  There are 15 possible sums of the two dice, i.e.,</a:t>
            </a:r>
            <a:r>
              <a:rPr lang="en-US" altLang="en-US" baseline="0" dirty="0"/>
              <a:t> 15 possible strata.  </a:t>
            </a:r>
            <a:r>
              <a:rPr lang="en-US" altLang="en-US" dirty="0"/>
              <a:t>As you can see by this DAG, this is the same as stratifying upon a collider, because A is causally related to the sum of A+B, and B is also causally related to the sum of A+B.</a:t>
            </a:r>
          </a:p>
          <a:p>
            <a:endParaRPr lang="en-US" altLang="en-US" dirty="0"/>
          </a:p>
          <a:p>
            <a:r>
              <a:rPr lang="en-US" altLang="en-US" dirty="0"/>
              <a:t>What happens if we stratify upon the sum or two dice when we</a:t>
            </a:r>
            <a:r>
              <a:rPr lang="en-US" altLang="en-US" baseline="0" dirty="0"/>
              <a:t> do our analysis of the relationship between die A and die B</a:t>
            </a:r>
            <a:r>
              <a:rPr lang="en-US" altLang="en-US" dirty="0"/>
              <a:t>?  We also call this “conditioning” on the sum of the two</a:t>
            </a:r>
            <a:r>
              <a:rPr lang="en-US" altLang="en-US" baseline="0" dirty="0"/>
              <a:t> dice.  </a:t>
            </a:r>
            <a:r>
              <a:rPr lang="en-US" altLang="en-US" dirty="0"/>
              <a:t>Let</a:t>
            </a:r>
            <a:r>
              <a:rPr lang="en-US" altLang="en-US" baseline="0" dirty="0"/>
              <a:t> us</a:t>
            </a:r>
            <a:r>
              <a:rPr lang="en-US" altLang="en-US" dirty="0"/>
              <a:t> look in the stratum where the sum is, for example, 7.  In this stratum, if we know A (say, 1) then we know B (it must be 6).  If A is 3, B must be 4.  </a:t>
            </a:r>
          </a:p>
          <a:p>
            <a:endParaRPr lang="en-US" altLang="en-US" dirty="0"/>
          </a:p>
          <a:p>
            <a:r>
              <a:rPr lang="en-US" altLang="en-US" dirty="0"/>
              <a:t>Earlier, we said that die A and die B were independent.  Now, however, once we stratify upon the sum, if we know A, we know B.  We have induced a relationship between A and B that otherwise did not exist.  This must be wrong (biased), and it is biased because we adjusted for a collider</a:t>
            </a:r>
            <a:r>
              <a:rPr lang="en-US" altLang="en-US" baseline="0" dirty="0"/>
              <a:t> (i.e., we did our analysis conditioned upon a collider, which, in this case, was the sum of A+B.</a:t>
            </a:r>
            <a:endParaRPr lang="en-US" altLang="en-US" dirty="0"/>
          </a:p>
          <a:p>
            <a:endParaRPr lang="en-US" altLang="en-US" dirty="0"/>
          </a:p>
          <a:p>
            <a:r>
              <a:rPr lang="en-US" altLang="en-US" dirty="0"/>
              <a:t>While this may sound foreign to you initially, it is quite intuitive.  If some entity is known to be caused by two factors (say factor A and B), then if you have a person in front of you with the entity and he/she has one of the 2 factors (say A), then it more likely that he/she does not have the other factor, B, than would be someone who did not have A.  If he does not have A, then</a:t>
            </a:r>
            <a:r>
              <a:rPr lang="en-US" altLang="en-US" baseline="0" dirty="0"/>
              <a:t> it is more likely he does have B.  </a:t>
            </a:r>
            <a:r>
              <a:rPr lang="en-US" altLang="en-US" dirty="0"/>
              <a:t>So, among persons with the entity, there will be an inverse relationship between A and B, which is entirely an artifact of the environment in which you looked for the association between A and B.  We discussed this earlier in the Selection Bias lecture in the example evaluating the relationship between family</a:t>
            </a:r>
            <a:r>
              <a:rPr lang="en-US" altLang="en-US" baseline="0" dirty="0"/>
              <a:t> </a:t>
            </a:r>
            <a:r>
              <a:rPr lang="en-US" altLang="en-US" dirty="0"/>
              <a:t>wealth and intelligence performed amongst students at Harvard.</a:t>
            </a:r>
          </a:p>
          <a:p>
            <a:endParaRPr lang="en-US" altLang="en-US" dirty="0"/>
          </a:p>
          <a:p>
            <a:r>
              <a:rPr lang="en-US" altLang="en-US" dirty="0"/>
              <a:t>It is interesting</a:t>
            </a:r>
            <a:r>
              <a:rPr lang="en-US" altLang="en-US" baseline="0" dirty="0"/>
              <a:t> that this basic logic did not get popularized until about 20 years in the epidemiologic literature when DAGs were introduced.  This basic logic is not popularized among the lay public.  </a:t>
            </a:r>
            <a:endParaRPr lang="en-US" altLang="en-US" dirty="0"/>
          </a:p>
        </p:txBody>
      </p:sp>
    </p:spTree>
    <p:extLst>
      <p:ext uri="{BB962C8B-B14F-4D97-AF65-F5344CB8AC3E}">
        <p14:creationId xmlns:p14="http://schemas.microsoft.com/office/powerpoint/2010/main" val="16913255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2"/>
          <p:cNvSpPr>
            <a:spLocks noGrp="1" noRot="1" noChangeAspect="1" noChangeArrowheads="1" noTextEdit="1"/>
          </p:cNvSpPr>
          <p:nvPr>
            <p:ph type="sldImg"/>
          </p:nvPr>
        </p:nvSpPr>
        <p:spPr>
          <a:xfrm>
            <a:off x="379413" y="706438"/>
            <a:ext cx="6188075" cy="3481387"/>
          </a:xfrm>
          <a:ln/>
        </p:spPr>
      </p:sp>
      <p:sp>
        <p:nvSpPr>
          <p:cNvPr id="291842" name="Rectangle 3"/>
          <p:cNvSpPr>
            <a:spLocks noGrp="1" noChangeArrowheads="1"/>
          </p:cNvSpPr>
          <p:nvPr>
            <p:ph type="body" idx="1"/>
          </p:nvPr>
        </p:nvSpPr>
        <p:spPr>
          <a:noFill/>
          <a:ln/>
        </p:spPr>
        <p:txBody>
          <a:bodyPr/>
          <a:lstStyle/>
          <a:p>
            <a:r>
              <a:rPr lang="en-US" altLang="en-US" dirty="0"/>
              <a:t>Let</a:t>
            </a:r>
            <a:r>
              <a:rPr lang="en-US" altLang="en-US" baseline="0" dirty="0"/>
              <a:t> us</a:t>
            </a:r>
            <a:r>
              <a:rPr lang="en-US" altLang="en-US" dirty="0"/>
              <a:t> try another question.  What does this DAG depict?</a:t>
            </a:r>
          </a:p>
        </p:txBody>
      </p:sp>
    </p:spTree>
    <p:extLst>
      <p:ext uri="{BB962C8B-B14F-4D97-AF65-F5344CB8AC3E}">
        <p14:creationId xmlns:p14="http://schemas.microsoft.com/office/powerpoint/2010/main" val="24059124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2"/>
          <p:cNvSpPr>
            <a:spLocks noGrp="1" noRot="1" noChangeAspect="1" noChangeArrowheads="1" noTextEdit="1"/>
          </p:cNvSpPr>
          <p:nvPr>
            <p:ph type="sldImg"/>
          </p:nvPr>
        </p:nvSpPr>
        <p:spPr>
          <a:xfrm>
            <a:off x="379413" y="706438"/>
            <a:ext cx="6188075" cy="3481387"/>
          </a:xfrm>
          <a:ln/>
        </p:spPr>
      </p:sp>
      <p:sp>
        <p:nvSpPr>
          <p:cNvPr id="291842" name="Rectangle 3"/>
          <p:cNvSpPr>
            <a:spLocks noGrp="1" noChangeArrowheads="1"/>
          </p:cNvSpPr>
          <p:nvPr>
            <p:ph type="body" idx="1"/>
          </p:nvPr>
        </p:nvSpPr>
        <p:spPr>
          <a:noFill/>
          <a:ln/>
        </p:spPr>
        <p:txBody>
          <a:bodyPr/>
          <a:lstStyle/>
          <a:p>
            <a:r>
              <a:rPr lang="en-US" altLang="en-US" dirty="0"/>
              <a:t>The answer is C, Selection Bias.  </a:t>
            </a:r>
          </a:p>
        </p:txBody>
      </p:sp>
    </p:spTree>
    <p:extLst>
      <p:ext uri="{BB962C8B-B14F-4D97-AF65-F5344CB8AC3E}">
        <p14:creationId xmlns:p14="http://schemas.microsoft.com/office/powerpoint/2010/main" val="19790791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Rectangle 7"/>
          <p:cNvSpPr>
            <a:spLocks noGrp="1" noChangeArrowheads="1"/>
          </p:cNvSpPr>
          <p:nvPr>
            <p:ph type="sldNum" sz="quarter" idx="5"/>
          </p:nvPr>
        </p:nvSpPr>
        <p:spPr>
          <a:noFill/>
        </p:spPr>
        <p:txBody>
          <a:bodyPr/>
          <a:lstStyle/>
          <a:p>
            <a:fld id="{AAC8CA6E-C23A-49FF-BB93-035130D9CA14}" type="slidenum">
              <a:rPr lang="en-US" smtClean="0"/>
              <a:pPr/>
              <a:t>57</a:t>
            </a:fld>
            <a:endParaRPr lang="en-US" dirty="0"/>
          </a:p>
        </p:txBody>
      </p:sp>
      <p:sp>
        <p:nvSpPr>
          <p:cNvPr id="295938" name="Rectangle 2"/>
          <p:cNvSpPr>
            <a:spLocks noGrp="1" noRot="1" noChangeAspect="1" noChangeArrowheads="1" noTextEdit="1"/>
          </p:cNvSpPr>
          <p:nvPr>
            <p:ph type="sldImg"/>
          </p:nvPr>
        </p:nvSpPr>
        <p:spPr>
          <a:xfrm>
            <a:off x="379413" y="706438"/>
            <a:ext cx="6188075" cy="3481387"/>
          </a:xfrm>
          <a:ln/>
        </p:spPr>
      </p:sp>
      <p:sp>
        <p:nvSpPr>
          <p:cNvPr id="295939" name="Rectangle 3"/>
          <p:cNvSpPr>
            <a:spLocks noGrp="1" noChangeArrowheads="1"/>
          </p:cNvSpPr>
          <p:nvPr>
            <p:ph type="body" idx="1"/>
          </p:nvPr>
        </p:nvSpPr>
        <p:spPr>
          <a:noFill/>
          <a:ln/>
        </p:spPr>
        <p:txBody>
          <a:bodyPr/>
          <a:lstStyle/>
          <a:p>
            <a:r>
              <a:rPr lang="en-US" altLang="en-US" dirty="0"/>
              <a:t>You have seen the answer before.  Remember this slide from the Selection Bias lecture?  We said that for selection bias to occur “under the null”, a person’s selection into a study or his/her retention must be influenced by/associated with BOTH his/her exposure and outcome (e.g., disease).   We showed this with diagrams that we described as rudimentary directed acyclic graphs, </a:t>
            </a:r>
            <a:r>
              <a:rPr lang="en-US" altLang="en-US" baseline="0" dirty="0"/>
              <a:t>but we provided you no detail at the time.</a:t>
            </a:r>
            <a:r>
              <a:rPr lang="en-US" altLang="en-US" dirty="0"/>
              <a:t>  Now, we formally understand DAGs,</a:t>
            </a:r>
            <a:r>
              <a:rPr lang="en-US" altLang="en-US" baseline="0" dirty="0"/>
              <a:t> and we can complete the explanation</a:t>
            </a:r>
            <a:r>
              <a:rPr lang="en-US" altLang="en-US" dirty="0"/>
              <a:t>.  </a:t>
            </a:r>
          </a:p>
          <a:p>
            <a:endParaRPr lang="en-US" altLang="en-US" dirty="0"/>
          </a:p>
          <a:p>
            <a:pPr marL="0" marR="0" indent="0" algn="l" defTabSz="990600" rtl="0" eaLnBrk="0" fontAlgn="base" latinLnBrk="0" hangingPunct="0">
              <a:lnSpc>
                <a:spcPct val="100000"/>
              </a:lnSpc>
              <a:spcBef>
                <a:spcPct val="30000"/>
              </a:spcBef>
              <a:spcAft>
                <a:spcPct val="0"/>
              </a:spcAft>
              <a:buClrTx/>
              <a:buSzTx/>
              <a:buFontTx/>
              <a:buNone/>
              <a:tabLst/>
              <a:defRPr/>
            </a:pPr>
            <a:r>
              <a:rPr lang="en-US" sz="1200" dirty="0"/>
              <a:t>Advanced notes:  </a:t>
            </a:r>
          </a:p>
          <a:p>
            <a:pPr marL="0" marR="0" indent="0" algn="l" defTabSz="990600" rtl="0" eaLnBrk="0" fontAlgn="base" latinLnBrk="0" hangingPunct="0">
              <a:lnSpc>
                <a:spcPct val="100000"/>
              </a:lnSpc>
              <a:spcBef>
                <a:spcPct val="30000"/>
              </a:spcBef>
              <a:spcAft>
                <a:spcPct val="0"/>
              </a:spcAft>
              <a:buClrTx/>
              <a:buSzTx/>
              <a:buFontTx/>
              <a:buNone/>
              <a:tabLst/>
              <a:defRPr/>
            </a:pPr>
            <a:r>
              <a:rPr lang="en-US" sz="1200" dirty="0"/>
              <a:t>--As mentioned in the Selection Bias lecture, the other requirement </a:t>
            </a:r>
            <a:r>
              <a:rPr lang="en-US" sz="1200" baseline="0" dirty="0"/>
              <a:t>for selection bias is the presence of multiplicative interaction between exposure and outcome on the occurrence of the collider.  This is explained in more detail in the Appendix A.3 of Hernan et al. A structural approach to selection bias.  </a:t>
            </a:r>
            <a:r>
              <a:rPr lang="en-US" sz="1200" i="1" baseline="0" dirty="0"/>
              <a:t>Epidemiology</a:t>
            </a:r>
            <a:r>
              <a:rPr lang="en-US" sz="1200" baseline="0" dirty="0"/>
              <a:t> 2004.</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sz="1200" baseline="0" dirty="0"/>
          </a:p>
          <a:p>
            <a:pPr marL="0" marR="0" indent="0" algn="l" defTabSz="990600" rtl="0" eaLnBrk="0" fontAlgn="base" latinLnBrk="0" hangingPunct="0">
              <a:lnSpc>
                <a:spcPct val="100000"/>
              </a:lnSpc>
              <a:spcBef>
                <a:spcPct val="30000"/>
              </a:spcBef>
              <a:spcAft>
                <a:spcPct val="0"/>
              </a:spcAft>
              <a:buClrTx/>
              <a:buSzTx/>
              <a:buFontTx/>
              <a:buNone/>
              <a:tabLst/>
              <a:defRPr/>
            </a:pPr>
            <a:r>
              <a:rPr lang="en-US" sz="1200" baseline="0" dirty="0"/>
              <a:t>--Although these structures will result in selection bias, exactly how much of a bias depends upon the strength of the associations in the different edges.  In particular, the structures in the 2nd and 3rd rows have several different components in the non-causal path (more bends in the road) and tend to cause less bias.  Several simulation studies have been performed to quantitate the magnitude of bias.  These can be found at:  </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sz="1200" baseline="0" dirty="0"/>
          </a:p>
          <a:p>
            <a:pPr marL="0" marR="0" indent="0" algn="l" defTabSz="990600" rtl="0" eaLnBrk="0" fontAlgn="base" latinLnBrk="0" hangingPunct="0">
              <a:lnSpc>
                <a:spcPct val="100000"/>
              </a:lnSpc>
              <a:spcBef>
                <a:spcPct val="30000"/>
              </a:spcBef>
              <a:spcAft>
                <a:spcPct val="0"/>
              </a:spcAft>
              <a:buClrTx/>
              <a:buSzTx/>
              <a:buFontTx/>
              <a:buNone/>
              <a:tabLst/>
              <a:defRPr/>
            </a:pPr>
            <a:r>
              <a:rPr lang="en-US" sz="1200" baseline="0" dirty="0"/>
              <a:t>Pizzi C, De Stavola B, Merletti F et al. Sample selection and validity of exposure-disease association estimates in cohort studies. </a:t>
            </a:r>
            <a:r>
              <a:rPr lang="en-US" sz="1200" i="1" baseline="0" dirty="0"/>
              <a:t>J Epidemiol Community Health </a:t>
            </a:r>
            <a:r>
              <a:rPr lang="en-US" sz="1200" baseline="0" dirty="0"/>
              <a:t>65:407–11, 2012.  </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sz="1200" baseline="0" dirty="0"/>
          </a:p>
          <a:p>
            <a:pPr marL="0" marR="0" indent="0" algn="l" defTabSz="990600" rtl="0" eaLnBrk="0" fontAlgn="base" latinLnBrk="0" hangingPunct="0">
              <a:lnSpc>
                <a:spcPct val="100000"/>
              </a:lnSpc>
              <a:spcBef>
                <a:spcPct val="30000"/>
              </a:spcBef>
              <a:spcAft>
                <a:spcPct val="0"/>
              </a:spcAft>
              <a:buClrTx/>
              <a:buSzTx/>
              <a:buFontTx/>
              <a:buNone/>
              <a:tabLst/>
              <a:defRPr/>
            </a:pPr>
            <a:r>
              <a:rPr lang="en-US" sz="1200" baseline="0" dirty="0"/>
              <a:t>Pizzi C, De Stavola BL, Pearce N et al. Selection bias and patterns of confounding in cohort studies: the case of the NINFEA web-based birth cohort. </a:t>
            </a:r>
            <a:r>
              <a:rPr lang="en-US" sz="1200" i="1" baseline="0" dirty="0"/>
              <a:t>J Epidemiol Community Health</a:t>
            </a:r>
            <a:r>
              <a:rPr lang="en-US" sz="1200" baseline="0" dirty="0"/>
              <a:t> 66:976–81, 2012.</a:t>
            </a:r>
            <a:endParaRPr lang="en-US" sz="1200" dirty="0"/>
          </a:p>
          <a:p>
            <a:endParaRPr lang="en-US" altLang="en-US" dirty="0"/>
          </a:p>
        </p:txBody>
      </p:sp>
    </p:spTree>
    <p:extLst>
      <p:ext uri="{BB962C8B-B14F-4D97-AF65-F5344CB8AC3E}">
        <p14:creationId xmlns:p14="http://schemas.microsoft.com/office/powerpoint/2010/main" val="12532444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Rectangle 2"/>
          <p:cNvSpPr>
            <a:spLocks noGrp="1" noRot="1" noChangeAspect="1" noChangeArrowheads="1" noTextEdit="1"/>
          </p:cNvSpPr>
          <p:nvPr>
            <p:ph type="sldImg"/>
          </p:nvPr>
        </p:nvSpPr>
        <p:spPr>
          <a:xfrm>
            <a:off x="366713" y="698500"/>
            <a:ext cx="6211887" cy="3495675"/>
          </a:xfrm>
          <a:ln/>
        </p:spPr>
      </p:sp>
      <p:sp>
        <p:nvSpPr>
          <p:cNvPr id="297986" name="Rectangle 3"/>
          <p:cNvSpPr>
            <a:spLocks noGrp="1" noChangeArrowheads="1"/>
          </p:cNvSpPr>
          <p:nvPr>
            <p:ph type="body" idx="1"/>
          </p:nvPr>
        </p:nvSpPr>
        <p:spPr>
          <a:xfrm>
            <a:off x="923926" y="4427538"/>
            <a:ext cx="5099050" cy="4195761"/>
          </a:xfrm>
          <a:noFill/>
          <a:ln/>
        </p:spPr>
        <p:txBody>
          <a:bodyPr/>
          <a:lstStyle/>
          <a:p>
            <a:r>
              <a:rPr lang="en-US" altLang="en-US" dirty="0"/>
              <a:t>How</a:t>
            </a:r>
            <a:r>
              <a:rPr lang="en-US" altLang="en-US" baseline="0" dirty="0"/>
              <a:t> exactly do we equate selection bias to conditioning on a collider?  In other words, how does conditioning on a collider give us selection bias?  </a:t>
            </a:r>
            <a:r>
              <a:rPr lang="en-US" altLang="en-US" dirty="0"/>
              <a:t>The trick to understanding this is to recognize that w</a:t>
            </a:r>
            <a:r>
              <a:rPr lang="en-US" altLang="en-US" sz="1400" dirty="0"/>
              <a:t>henever we analyze data from only some select group of participants who are available to us (either via initial selection or subsequent retention) —  as opposed to a random sample from the general population and everyone who started in the analysis</a:t>
            </a:r>
            <a:r>
              <a:rPr lang="en-US" altLang="en-US" sz="1400" baseline="0" dirty="0"/>
              <a:t> in terms of retention</a:t>
            </a:r>
            <a:r>
              <a:rPr lang="en-US" altLang="en-US" sz="1400" dirty="0"/>
              <a:t>  — this is </a:t>
            </a:r>
            <a:r>
              <a:rPr lang="en-US" altLang="en-US" sz="1400" u="sng" dirty="0"/>
              <a:t>equivalent to conditioning</a:t>
            </a:r>
            <a:r>
              <a:rPr lang="en-US" altLang="en-US" sz="1400" dirty="0"/>
              <a:t> upon their being available.  </a:t>
            </a:r>
          </a:p>
          <a:p>
            <a:endParaRPr lang="en-US" altLang="en-US" sz="1400" dirty="0"/>
          </a:p>
          <a:p>
            <a:r>
              <a:rPr lang="en-US" altLang="en-US" sz="1400" dirty="0"/>
              <a:t>At</a:t>
            </a:r>
            <a:r>
              <a:rPr lang="en-US" altLang="en-US" sz="1400" baseline="0" dirty="0"/>
              <a:t> the time of assembly of a study, t</a:t>
            </a:r>
            <a:r>
              <a:rPr lang="en-US" altLang="en-US" sz="1400" dirty="0"/>
              <a:t>hink of everyone in the general population as theoretically being available.  If we enrolled a random</a:t>
            </a:r>
            <a:r>
              <a:rPr lang="en-US" altLang="en-US" sz="1400" baseline="0" dirty="0"/>
              <a:t> sample of the population, then there would be no factors related to enrollment.  Anything short of a random sample means we are only studying the persons who are available to us and there must be some forces (factors) that are influencing sampling.  Consider that there is a variable f</a:t>
            </a:r>
            <a:r>
              <a:rPr lang="en-US" altLang="en-US" sz="1400" dirty="0"/>
              <a:t>or participating in your study,</a:t>
            </a:r>
            <a:r>
              <a:rPr lang="en-US" altLang="en-US" sz="1400" baseline="0" dirty="0"/>
              <a:t> which is coded as 0 or 1 and everyone in the general population is given a 0 or 1.</a:t>
            </a:r>
            <a:r>
              <a:rPr lang="en-US" altLang="en-US" sz="1400" dirty="0"/>
              <a:t>  A</a:t>
            </a:r>
            <a:r>
              <a:rPr lang="en-US" altLang="en-US" sz="1400" baseline="0" dirty="0"/>
              <a:t> value of </a:t>
            </a:r>
            <a:r>
              <a:rPr lang="en-US" altLang="en-US" sz="1400" dirty="0"/>
              <a:t>1 means that</a:t>
            </a:r>
            <a:r>
              <a:rPr lang="en-US" altLang="en-US" sz="1400" baseline="0" dirty="0"/>
              <a:t> the person</a:t>
            </a:r>
            <a:r>
              <a:rPr lang="en-US" altLang="en-US" sz="1400" dirty="0"/>
              <a:t> is</a:t>
            </a:r>
            <a:r>
              <a:rPr lang="en-US" altLang="en-US" sz="1400" baseline="0" dirty="0"/>
              <a:t> in the study </a:t>
            </a:r>
            <a:r>
              <a:rPr lang="en-US" altLang="en-US" sz="1400" dirty="0"/>
              <a:t>(he/she</a:t>
            </a:r>
            <a:r>
              <a:rPr lang="en-US" altLang="en-US" sz="1400" baseline="0" dirty="0"/>
              <a:t> is</a:t>
            </a:r>
            <a:r>
              <a:rPr lang="en-US" altLang="en-US" sz="1400" dirty="0"/>
              <a:t> available to us) and 0 the</a:t>
            </a:r>
            <a:r>
              <a:rPr lang="en-US" altLang="en-US" sz="1400" baseline="0" dirty="0"/>
              <a:t> person is </a:t>
            </a:r>
            <a:r>
              <a:rPr lang="en-US" altLang="en-US" sz="1400" dirty="0"/>
              <a:t>out (not</a:t>
            </a:r>
            <a:r>
              <a:rPr lang="en-US" altLang="en-US" sz="1400" baseline="0" dirty="0"/>
              <a:t> available to us)</a:t>
            </a:r>
            <a:r>
              <a:rPr lang="en-US" altLang="en-US" sz="1400" dirty="0"/>
              <a:t>.  When we perform our</a:t>
            </a:r>
            <a:r>
              <a:rPr lang="en-US" altLang="en-US" sz="1400" baseline="0" dirty="0"/>
              <a:t> study</a:t>
            </a:r>
            <a:r>
              <a:rPr lang="en-US" altLang="en-US" sz="1400" dirty="0"/>
              <a:t>, we are typically restricting to those with variable = 1</a:t>
            </a:r>
            <a:r>
              <a:rPr lang="en-US" altLang="en-US" sz="1400" baseline="0" dirty="0"/>
              <a:t>.</a:t>
            </a:r>
            <a:r>
              <a:rPr lang="en-US" altLang="en-US" sz="1400" dirty="0"/>
              <a:t>  This restriction is a form of conditioning</a:t>
            </a:r>
            <a:r>
              <a:rPr lang="en-US" altLang="en-US" sz="1400" baseline="0" dirty="0"/>
              <a:t> on the participation/selection variable.  </a:t>
            </a:r>
            <a:r>
              <a:rPr lang="en-US" altLang="en-US" sz="1400" dirty="0"/>
              <a:t>We rarely think about this, but this is what is happening.  This is conditioning upon being available to us as researchers.  </a:t>
            </a:r>
          </a:p>
          <a:p>
            <a:endParaRPr lang="en-US" altLang="en-US" sz="1400" dirty="0"/>
          </a:p>
          <a:p>
            <a:r>
              <a:rPr lang="en-US" altLang="en-US" sz="1400" dirty="0"/>
              <a:t>In longitudinal studies, unless we have no drop out or competing events,</a:t>
            </a:r>
            <a:r>
              <a:rPr lang="en-US" altLang="en-US" sz="1400" baseline="0" dirty="0"/>
              <a:t> then everyone in the study can be coded as 1 if they drop out or have a competing event and 0 if they do not.  Because we can only analyze those who do not drop out or have a competing event, we are restricting to those whose retention variable is coded as 0.  This restriction is a form of conditioning on a variable depicting retention.</a:t>
            </a:r>
          </a:p>
          <a:p>
            <a:endParaRPr lang="en-US" altLang="en-US" sz="1400" baseline="0" dirty="0"/>
          </a:p>
          <a:p>
            <a:r>
              <a:rPr lang="en-US" altLang="en-US" sz="1400" dirty="0"/>
              <a:t>When this selection variable and/or retention variable is influenced by both exposure and outcome, as shown here in the DAG, selection or retention (or both) meets the definition of a collider.  When we condition upon the collider, as</a:t>
            </a:r>
            <a:r>
              <a:rPr lang="en-US" altLang="en-US" sz="1400" baseline="0" dirty="0"/>
              <a:t> in the scenarios explained above, </a:t>
            </a:r>
            <a:r>
              <a:rPr lang="en-US" altLang="en-US" sz="1400" dirty="0"/>
              <a:t>a</a:t>
            </a:r>
            <a:r>
              <a:rPr lang="en-US" altLang="en-US" sz="1400" baseline="0" dirty="0"/>
              <a:t> non-causal path will open (as long as there is also multiplicative interaction between exposure and outcome in the conditioned-upon stratum).  </a:t>
            </a:r>
            <a:r>
              <a:rPr lang="en-US" altLang="en-US" sz="1400" dirty="0"/>
              <a:t>We already know how this is the recipe for selection bias</a:t>
            </a:r>
            <a:r>
              <a:rPr lang="en-US" altLang="en-US" sz="1400" baseline="0" dirty="0"/>
              <a:t> under conditions of the null hypothesis.</a:t>
            </a:r>
            <a:r>
              <a:rPr lang="en-US" altLang="en-US" sz="1400" dirty="0"/>
              <a:t>  We now can see in a DAG how selection bias, under the null, originates from conditioning on a collider.  </a:t>
            </a:r>
          </a:p>
        </p:txBody>
      </p:sp>
    </p:spTree>
    <p:extLst>
      <p:ext uri="{BB962C8B-B14F-4D97-AF65-F5344CB8AC3E}">
        <p14:creationId xmlns:p14="http://schemas.microsoft.com/office/powerpoint/2010/main" val="39554329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2"/>
          <p:cNvSpPr>
            <a:spLocks noGrp="1" noRot="1" noChangeAspect="1" noChangeArrowheads="1" noTextEdit="1"/>
          </p:cNvSpPr>
          <p:nvPr>
            <p:ph type="sldImg"/>
          </p:nvPr>
        </p:nvSpPr>
        <p:spPr>
          <a:xfrm>
            <a:off x="379413" y="706438"/>
            <a:ext cx="6188075" cy="3481387"/>
          </a:xfrm>
          <a:ln/>
        </p:spPr>
      </p:sp>
      <p:sp>
        <p:nvSpPr>
          <p:cNvPr id="300034" name="Rectangle 3"/>
          <p:cNvSpPr>
            <a:spLocks noGrp="1" noChangeArrowheads="1"/>
          </p:cNvSpPr>
          <p:nvPr>
            <p:ph type="body" idx="1"/>
          </p:nvPr>
        </p:nvSpPr>
        <p:spPr>
          <a:noFill/>
          <a:ln/>
        </p:spPr>
        <p:txBody>
          <a:bodyPr/>
          <a:lstStyle/>
          <a:p>
            <a:r>
              <a:rPr lang="en-US" altLang="en-US" dirty="0"/>
              <a:t>What, then, are the scenarios in which we condition on a collider?</a:t>
            </a:r>
          </a:p>
          <a:p>
            <a:endParaRPr lang="en-US" altLang="en-US" dirty="0"/>
          </a:p>
          <a:p>
            <a:r>
              <a:rPr lang="en-US" altLang="en-US" dirty="0"/>
              <a:t>We just mentioned one, which are the study</a:t>
            </a:r>
            <a:r>
              <a:rPr lang="en-US" altLang="en-US" baseline="0" dirty="0"/>
              <a:t> design-dictated </a:t>
            </a:r>
            <a:r>
              <a:rPr lang="en-US" altLang="en-US" dirty="0"/>
              <a:t>or human</a:t>
            </a:r>
            <a:r>
              <a:rPr lang="en-US" altLang="en-US" baseline="0" dirty="0"/>
              <a:t> behavior-derived </a:t>
            </a:r>
            <a:r>
              <a:rPr lang="en-US" altLang="en-US" dirty="0"/>
              <a:t>activities related to which participants are selected for or are retained in a study.  In other words, we condition on a collider anytime</a:t>
            </a:r>
            <a:r>
              <a:rPr lang="en-US" altLang="en-US" baseline="0" dirty="0"/>
              <a:t> </a:t>
            </a:r>
            <a:r>
              <a:rPr lang="en-US" altLang="en-US" dirty="0"/>
              <a:t>when selection and/or retention are influenced by both exposure and outcome.  This is the “classic selection bias”</a:t>
            </a:r>
            <a:r>
              <a:rPr lang="en-US" altLang="en-US" baseline="0" dirty="0"/>
              <a:t> which we discussed three weeks ago.  </a:t>
            </a:r>
            <a:r>
              <a:rPr lang="en-US" altLang="en-US" dirty="0"/>
              <a:t>  </a:t>
            </a:r>
          </a:p>
          <a:p>
            <a:endParaRPr lang="en-US" altLang="en-US" dirty="0"/>
          </a:p>
          <a:p>
            <a:r>
              <a:rPr lang="en-US" altLang="en-US" dirty="0"/>
              <a:t>Another scenario is the inadvertent or ill-informed adjustment (via stratification, or regression) on a collider that might be done by a naïve investigator during the design or analysis of a study.  Usually, this is done (inappropriately) while attempting to manage confounding by investigators not familiar with DAGs or contemporary definitions of confounding.  We saw an example of this in the folate, stillbirths, and birth defects problem.  </a:t>
            </a:r>
          </a:p>
          <a:p>
            <a:endParaRPr lang="en-US" altLang="en-US" dirty="0"/>
          </a:p>
          <a:p>
            <a:r>
              <a:rPr lang="en-US" altLang="en-US" dirty="0"/>
              <a:t>There are a few other related scenarios as well.  Missing data is one of them.  When we only use the data that are NOT missing, we are conditioning on available data.  To the extent that the available data are related to both exposure and outcome, this is conditioning on a collider.  </a:t>
            </a:r>
          </a:p>
          <a:p>
            <a:endParaRPr lang="en-US" altLang="en-US" dirty="0"/>
          </a:p>
          <a:p>
            <a:r>
              <a:rPr lang="en-US" altLang="en-US" dirty="0"/>
              <a:t>Some</a:t>
            </a:r>
            <a:r>
              <a:rPr lang="en-US" altLang="en-US" baseline="0" dirty="0"/>
              <a:t> </a:t>
            </a:r>
            <a:r>
              <a:rPr lang="en-US" altLang="en-US" dirty="0"/>
              <a:t>methodologic leaders call anything that involves conditioning on a collider “selection bias”.  The</a:t>
            </a:r>
            <a:r>
              <a:rPr lang="en-US" altLang="en-US" baseline="0" dirty="0"/>
              <a:t> bias that ensues from conditioning upon a collider is also variably called “collider-conditioning bias”, “collider bias”, “collider-stratification bias” or “endogenous selection bias”.   We favor the term “collider-conditioning bias”.  </a:t>
            </a:r>
            <a:r>
              <a:rPr lang="en-US" altLang="en-US" dirty="0"/>
              <a:t>Such thinking provides a crystal-clear distinction between the concepts of confounding and selection bias.  You can read more about this in the article by Hernan et al. in 2004 in the journal </a:t>
            </a:r>
            <a:r>
              <a:rPr lang="en-US" altLang="en-US" i="1" dirty="0"/>
              <a:t>Epidemiology</a:t>
            </a:r>
            <a:r>
              <a:rPr lang="en-US" altLang="en-US" dirty="0"/>
              <a:t>,</a:t>
            </a:r>
            <a:r>
              <a:rPr lang="en-US" altLang="en-US" baseline="0" dirty="0"/>
              <a:t> </a:t>
            </a:r>
            <a:r>
              <a:rPr lang="en-US" altLang="en-US" dirty="0"/>
              <a:t>which was optional reading a few weeks ago.</a:t>
            </a:r>
          </a:p>
          <a:p>
            <a:endParaRPr lang="en-US" altLang="en-US" dirty="0"/>
          </a:p>
          <a:p>
            <a:r>
              <a:rPr lang="en-US" altLang="en-US" dirty="0"/>
              <a:t>It is not the case, however, that all selection bias requires</a:t>
            </a:r>
            <a:r>
              <a:rPr lang="en-US" altLang="en-US" baseline="0" dirty="0"/>
              <a:t> conditioning on a collider.  As was hinted at in our session on selection bias a few weeks ago, when we are under non-null conditions (“off the null”), we do not need conditioning on a collider to produce selection bias.   At the time, we said that we needed even fewer conditions to be met for selection bias to occur.  Specifically, we only require a linkage between outcome and retention.  </a:t>
            </a:r>
            <a:endParaRPr lang="en-US" altLang="en-US" dirty="0"/>
          </a:p>
        </p:txBody>
      </p:sp>
    </p:spTree>
    <p:extLst>
      <p:ext uri="{BB962C8B-B14F-4D97-AF65-F5344CB8AC3E}">
        <p14:creationId xmlns:p14="http://schemas.microsoft.com/office/powerpoint/2010/main" val="4077317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5"/>
          <p:cNvSpPr>
            <a:spLocks noGrp="1" noChangeArrowheads="1"/>
          </p:cNvSpPr>
          <p:nvPr>
            <p:ph type="sldNum" sz="quarter" idx="5"/>
          </p:nvPr>
        </p:nvSpPr>
        <p:spPr>
          <a:noFill/>
        </p:spPr>
        <p:txBody>
          <a:bodyPr/>
          <a:lstStyle/>
          <a:p>
            <a:fld id="{FACAEE2E-90D7-473B-99C5-666B821B1461}" type="slidenum">
              <a:rPr lang="en-US" altLang="en-US" smtClean="0"/>
              <a:pPr/>
              <a:t>6</a:t>
            </a:fld>
            <a:endParaRPr lang="en-US" altLang="en-US" dirty="0"/>
          </a:p>
        </p:txBody>
      </p:sp>
      <p:sp>
        <p:nvSpPr>
          <p:cNvPr id="33794" name="Rectangle 4098"/>
          <p:cNvSpPr>
            <a:spLocks noGrp="1" noRot="1" noChangeAspect="1" noChangeArrowheads="1" noTextEdit="1"/>
          </p:cNvSpPr>
          <p:nvPr>
            <p:ph type="sldImg"/>
          </p:nvPr>
        </p:nvSpPr>
        <p:spPr>
          <a:xfrm>
            <a:off x="379413" y="706438"/>
            <a:ext cx="6188075" cy="3481387"/>
          </a:xfrm>
          <a:ln/>
        </p:spPr>
      </p:sp>
      <p:sp>
        <p:nvSpPr>
          <p:cNvPr id="33795" name="Rectangle 4099"/>
          <p:cNvSpPr>
            <a:spLocks noGrp="1" noChangeArrowheads="1"/>
          </p:cNvSpPr>
          <p:nvPr>
            <p:ph type="body" idx="1"/>
          </p:nvPr>
        </p:nvSpPr>
        <p:spPr>
          <a:noFill/>
          <a:ln/>
        </p:spPr>
        <p:txBody>
          <a:bodyPr/>
          <a:lstStyle/>
          <a:p>
            <a:r>
              <a:rPr lang="en-US" altLang="en-US" dirty="0"/>
              <a:t>These</a:t>
            </a:r>
            <a:r>
              <a:rPr lang="en-US" altLang="en-US" baseline="0" dirty="0"/>
              <a:t> are </a:t>
            </a:r>
            <a:r>
              <a:rPr lang="en-US" altLang="en-US" dirty="0"/>
              <a:t>examples of confounding used in the world of sports, law enforcement,</a:t>
            </a:r>
            <a:r>
              <a:rPr lang="en-US" altLang="en-US" baseline="0" dirty="0"/>
              <a:t> and the performing arts.  For example, </a:t>
            </a:r>
            <a:r>
              <a:rPr lang="en-US" altLang="en-US" dirty="0"/>
              <a:t>one of the San Francisco Giants (a professional baseball team) pitchers was said to be “confounding”. </a:t>
            </a:r>
          </a:p>
          <a:p>
            <a:endParaRPr lang="en-US" altLang="en-US" dirty="0"/>
          </a:p>
          <a:p>
            <a:r>
              <a:rPr lang="en-US" altLang="en-US" dirty="0"/>
              <a:t>It</a:t>
            </a:r>
            <a:r>
              <a:rPr lang="en-US" altLang="en-US" baseline="0" dirty="0"/>
              <a:t> i</a:t>
            </a:r>
            <a:r>
              <a:rPr lang="en-US" altLang="en-US" dirty="0"/>
              <a:t>s perfectly fine for a word to have one meaning in the lay world and another in the scientific world, but, when in the scientific world, it is important that we have precise meanings for terms.  Too often, scientists tend to label anything that is problematic in a human-based study as “confounding”, and that is where communication becomes confusing.  We are going to stick to a </a:t>
            </a:r>
            <a:r>
              <a:rPr lang="en-US" altLang="en-US" u="sng" dirty="0"/>
              <a:t>very specific</a:t>
            </a:r>
            <a:r>
              <a:rPr lang="en-US" altLang="en-US" u="none" dirty="0"/>
              <a:t> </a:t>
            </a:r>
            <a:r>
              <a:rPr lang="en-US" altLang="en-US" dirty="0"/>
              <a:t>use of the term confounding from this point forward.</a:t>
            </a:r>
          </a:p>
        </p:txBody>
      </p:sp>
    </p:spTree>
    <p:extLst>
      <p:ext uri="{BB962C8B-B14F-4D97-AF65-F5344CB8AC3E}">
        <p14:creationId xmlns:p14="http://schemas.microsoft.com/office/powerpoint/2010/main" val="40561175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2"/>
          <p:cNvSpPr>
            <a:spLocks noGrp="1" noRot="1" noChangeAspect="1" noChangeArrowheads="1" noTextEdit="1"/>
          </p:cNvSpPr>
          <p:nvPr>
            <p:ph type="sldImg"/>
          </p:nvPr>
        </p:nvSpPr>
        <p:spPr>
          <a:xfrm>
            <a:off x="379413" y="706438"/>
            <a:ext cx="6188075" cy="3481387"/>
          </a:xfrm>
          <a:ln/>
        </p:spPr>
      </p:sp>
      <p:sp>
        <p:nvSpPr>
          <p:cNvPr id="302082" name="Rectangle 3"/>
          <p:cNvSpPr>
            <a:spLocks noGrp="1" noChangeArrowheads="1"/>
          </p:cNvSpPr>
          <p:nvPr>
            <p:ph type="body" idx="1"/>
          </p:nvPr>
        </p:nvSpPr>
        <p:spPr>
          <a:noFill/>
          <a:ln/>
        </p:spPr>
        <p:txBody>
          <a:bodyPr/>
          <a:lstStyle/>
          <a:p>
            <a:r>
              <a:rPr lang="en-US" altLang="en-US" dirty="0"/>
              <a:t>Now that we have seen how DAGs can encode (i.e., show us) both confounding and selection bias (with and without involvement of colliders),</a:t>
            </a:r>
            <a:r>
              <a:rPr lang="en-US" altLang="en-US" baseline="0" dirty="0"/>
              <a:t> we must in order to identify causal effects:</a:t>
            </a:r>
            <a:endParaRPr lang="en-US" altLang="en-US" dirty="0"/>
          </a:p>
          <a:p>
            <a:endParaRPr lang="en-US" altLang="en-US" dirty="0"/>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400" dirty="0"/>
              <a:t>Close (i.e., block) the non-causal paths between</a:t>
            </a:r>
            <a:r>
              <a:rPr lang="en-US" altLang="en-US" sz="1400" baseline="0" dirty="0"/>
              <a:t> exposure and outcome.</a:t>
            </a:r>
            <a:endParaRPr lang="en-US" altLang="en-US" sz="1400" dirty="0"/>
          </a:p>
          <a:p>
            <a:r>
              <a:rPr lang="en-US" altLang="en-US" sz="1400" dirty="0"/>
              <a:t>Keep the causal paths open (unblocked) between exposure and outcome.</a:t>
            </a:r>
          </a:p>
          <a:p>
            <a:endParaRPr lang="en-US" altLang="en-US" sz="1400" dirty="0"/>
          </a:p>
          <a:p>
            <a:r>
              <a:rPr lang="en-US" altLang="en-US" sz="1400" dirty="0"/>
              <a:t>If you are</a:t>
            </a:r>
            <a:r>
              <a:rPr lang="en-US" altLang="en-US" sz="1400" baseline="0" dirty="0"/>
              <a:t> able to achieve this</a:t>
            </a:r>
            <a:r>
              <a:rPr lang="en-US" altLang="en-US" sz="1400" dirty="0"/>
              <a:t>, all that will remain in your data are causal relationships (measurement error and chance notwithstanding).  Specifically, if there remains any numerical association, then it is strong evidence of a causal one.  If there is no association, we say there is no strong evidence of a causal relationship (statistical power aside).  </a:t>
            </a:r>
          </a:p>
          <a:p>
            <a:r>
              <a:rPr lang="en-US" altLang="en-US" sz="1400" dirty="0"/>
              <a:t>E</a:t>
            </a:r>
            <a:r>
              <a:rPr lang="en-US" altLang="en-US" sz="1400" baseline="0" dirty="0"/>
              <a:t>stimating the presence and magnitude of causal relationships is what causation-related research is all about.  </a:t>
            </a:r>
            <a:endParaRPr lang="en-US" altLang="en-US" sz="1400" dirty="0"/>
          </a:p>
          <a:p>
            <a:endParaRPr lang="en-US" altLang="en-US" dirty="0"/>
          </a:p>
        </p:txBody>
      </p:sp>
    </p:spTree>
    <p:extLst>
      <p:ext uri="{BB962C8B-B14F-4D97-AF65-F5344CB8AC3E}">
        <p14:creationId xmlns:p14="http://schemas.microsoft.com/office/powerpoint/2010/main" val="20589006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Rectangle 5"/>
          <p:cNvSpPr>
            <a:spLocks noGrp="1" noChangeArrowheads="1"/>
          </p:cNvSpPr>
          <p:nvPr>
            <p:ph type="sldNum" sz="quarter" idx="5"/>
          </p:nvPr>
        </p:nvSpPr>
        <p:spPr>
          <a:noFill/>
        </p:spPr>
        <p:txBody>
          <a:bodyPr/>
          <a:lstStyle/>
          <a:p>
            <a:fld id="{9FC76AAD-1946-4A62-8AD6-62C89D4712E1}" type="slidenum">
              <a:rPr lang="en-US" altLang="en-US" smtClean="0"/>
              <a:pPr/>
              <a:t>61</a:t>
            </a:fld>
            <a:endParaRPr lang="en-US" altLang="en-US" dirty="0"/>
          </a:p>
        </p:txBody>
      </p:sp>
      <p:sp>
        <p:nvSpPr>
          <p:cNvPr id="306178" name="Rectangle 2"/>
          <p:cNvSpPr>
            <a:spLocks noGrp="1" noRot="1" noChangeAspect="1" noChangeArrowheads="1" noTextEdit="1"/>
          </p:cNvSpPr>
          <p:nvPr>
            <p:ph type="sldImg"/>
          </p:nvPr>
        </p:nvSpPr>
        <p:spPr>
          <a:xfrm>
            <a:off x="379413" y="706438"/>
            <a:ext cx="6188075" cy="3481387"/>
          </a:xfrm>
          <a:ln/>
        </p:spPr>
      </p:sp>
      <p:sp>
        <p:nvSpPr>
          <p:cNvPr id="306179" name="Rectangle 3"/>
          <p:cNvSpPr>
            <a:spLocks noGrp="1" noChangeArrowheads="1"/>
          </p:cNvSpPr>
          <p:nvPr>
            <p:ph type="body" idx="1"/>
          </p:nvPr>
        </p:nvSpPr>
        <p:spPr>
          <a:noFill/>
          <a:ln/>
        </p:spPr>
        <p:txBody>
          <a:bodyPr/>
          <a:lstStyle/>
          <a:p>
            <a:r>
              <a:rPr lang="en-US" altLang="en-US" dirty="0"/>
              <a:t>How exactly will we accomplish keeping the non-causal paths closed and the causal paths open?  In other words, how we do keep the right paths (the causal</a:t>
            </a:r>
            <a:r>
              <a:rPr lang="en-US" altLang="en-US" baseline="0" dirty="0"/>
              <a:t> paths)</a:t>
            </a:r>
            <a:r>
              <a:rPr lang="en-US" altLang="en-US" dirty="0"/>
              <a:t> open and</a:t>
            </a:r>
            <a:r>
              <a:rPr lang="en-US" altLang="en-US" baseline="0" dirty="0"/>
              <a:t> close the unwanted ones (the non-causal paths)?  </a:t>
            </a:r>
            <a:r>
              <a:rPr lang="en-US" altLang="en-US" dirty="0"/>
              <a:t>We have seen all of these rules in our discussion thus far, but let</a:t>
            </a:r>
            <a:r>
              <a:rPr lang="en-US" altLang="en-US" baseline="0" dirty="0"/>
              <a:t> us</a:t>
            </a:r>
            <a:r>
              <a:rPr lang="en-US" altLang="en-US" dirty="0"/>
              <a:t> now summarize them.  </a:t>
            </a:r>
          </a:p>
          <a:p>
            <a:endParaRPr lang="en-US" altLang="en-US" dirty="0"/>
          </a:p>
          <a:p>
            <a:r>
              <a:rPr lang="en-US" altLang="en-US" dirty="0"/>
              <a:t>Let</a:t>
            </a:r>
            <a:r>
              <a:rPr lang="en-US" altLang="en-US" baseline="0" dirty="0"/>
              <a:t> us</a:t>
            </a:r>
            <a:r>
              <a:rPr lang="en-US" altLang="en-US" dirty="0"/>
              <a:t> first talk about what makes a path closed.  A path is closed (or blocked) if there is </a:t>
            </a:r>
            <a:r>
              <a:rPr lang="en-US" altLang="en-US" baseline="0" dirty="0"/>
              <a:t>at least </a:t>
            </a:r>
            <a:r>
              <a:rPr lang="en-US" altLang="en-US" dirty="0"/>
              <a:t>one of three things present.  The</a:t>
            </a:r>
            <a:r>
              <a:rPr lang="en-US" altLang="en-US" baseline="0" dirty="0"/>
              <a:t> f</a:t>
            </a:r>
            <a:r>
              <a:rPr lang="en-US" altLang="en-US" dirty="0"/>
              <a:t>irst</a:t>
            </a:r>
            <a:r>
              <a:rPr lang="en-US" altLang="en-US" baseline="0" dirty="0"/>
              <a:t> is</a:t>
            </a:r>
            <a:r>
              <a:rPr lang="en-US" altLang="en-US" dirty="0"/>
              <a:t> a collider which is not conditioned upon (not</a:t>
            </a:r>
            <a:r>
              <a:rPr lang="en-US" altLang="en-US" baseline="0" dirty="0"/>
              <a:t> </a:t>
            </a:r>
            <a:r>
              <a:rPr lang="en-US" altLang="en-US" dirty="0"/>
              <a:t>adjusted for).  In the</a:t>
            </a:r>
            <a:r>
              <a:rPr lang="en-US" altLang="en-US" baseline="0" dirty="0"/>
              <a:t> folate, still birth, and birth defects example, if we had ignored the presence of stillbirths in our analysis and not controlled for stillbirth status, we would have been in good shape because we would have kept that path closed.  </a:t>
            </a:r>
            <a:r>
              <a:rPr lang="en-US" altLang="en-US" dirty="0"/>
              <a:t>Remember, a collider is a “common effect”.  It is not a confounder.  It is a dead end and blocks the pathway,</a:t>
            </a:r>
            <a:r>
              <a:rPr lang="en-US" altLang="en-US" baseline="0" dirty="0"/>
              <a:t> unless it is conditioned upon.</a:t>
            </a:r>
            <a:r>
              <a:rPr lang="en-US" altLang="en-US" dirty="0"/>
              <a:t> </a:t>
            </a:r>
            <a:endParaRPr lang="en-US" altLang="en-US" baseline="0" dirty="0"/>
          </a:p>
          <a:p>
            <a:endParaRPr lang="en-US" altLang="en-US" baseline="0" dirty="0"/>
          </a:p>
          <a:p>
            <a:r>
              <a:rPr lang="en-US" altLang="en-US" baseline="0" dirty="0"/>
              <a:t>The second way to block a path is if a non-collider component, which is part of a confounding path, is conditioned upon (adjusted for).  We saw this in the nightlights, parental myopia and childhood myopia example.  Once we conditioned upon parental myopia, we no longer see an effect of nightlights on childhood myopia.  This is “classic” controlling for confounding.  </a:t>
            </a:r>
          </a:p>
          <a:p>
            <a:endParaRPr lang="en-US" altLang="en-US" baseline="0" dirty="0"/>
          </a:p>
          <a:p>
            <a:r>
              <a:rPr lang="en-US" altLang="en-US" baseline="0" dirty="0"/>
              <a:t>The third way to block a path is if a non-collider component, which is part of the directed path, is conditioned upon (adjusted for).  We touched briefly upon this earlier and it should be straightforward to understand.  For example, if we are studying the effect of HIV infection on the development of AIDS and we condition upon immunosuppression status, we will block the path and not see any association between HIV infection and AIDS in our data.  This is the basis for the common adage of “do not control for factors on the causal pathway” that some of you may  be familiar with.  Although this is a way to block a path, in research, we, in general do not want to block this type of path (unless this path is a nuisance to us, which we will cover presently). </a:t>
            </a:r>
          </a:p>
          <a:p>
            <a:endParaRPr lang="en-US" altLang="en-US" baseline="0" dirty="0"/>
          </a:p>
          <a:p>
            <a:r>
              <a:rPr lang="en-US" altLang="en-US" dirty="0"/>
              <a:t>In</a:t>
            </a:r>
            <a:r>
              <a:rPr lang="en-US" altLang="en-US" baseline="0" dirty="0"/>
              <a:t> summary</a:t>
            </a:r>
            <a:r>
              <a:rPr lang="en-US" altLang="en-US" dirty="0"/>
              <a:t>, there are two fundamental ways to block a path: one, is to have a collider presen</a:t>
            </a:r>
            <a:r>
              <a:rPr lang="en-US" altLang="en-US" baseline="0" dirty="0"/>
              <a:t>t which is </a:t>
            </a:r>
            <a:r>
              <a:rPr lang="en-US" altLang="en-US" u="sng" baseline="0" dirty="0"/>
              <a:t>not</a:t>
            </a:r>
            <a:r>
              <a:rPr lang="en-US" altLang="en-US" baseline="0" dirty="0"/>
              <a:t> conditioned upon</a:t>
            </a:r>
            <a:r>
              <a:rPr lang="en-US" altLang="en-US" dirty="0"/>
              <a:t>, or, two, is to adjust for a non-collider.  </a:t>
            </a:r>
          </a:p>
        </p:txBody>
      </p:sp>
    </p:spTree>
    <p:extLst>
      <p:ext uri="{BB962C8B-B14F-4D97-AF65-F5344CB8AC3E}">
        <p14:creationId xmlns:p14="http://schemas.microsoft.com/office/powerpoint/2010/main" val="26744412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5"/>
          <p:cNvSpPr>
            <a:spLocks noGrp="1" noChangeArrowheads="1"/>
          </p:cNvSpPr>
          <p:nvPr>
            <p:ph type="sldNum" sz="quarter" idx="5"/>
          </p:nvPr>
        </p:nvSpPr>
        <p:spPr>
          <a:noFill/>
        </p:spPr>
        <p:txBody>
          <a:bodyPr/>
          <a:lstStyle/>
          <a:p>
            <a:fld id="{246A2261-9CB7-4936-9BC4-28E7C0AE367D}" type="slidenum">
              <a:rPr lang="en-US" altLang="en-US" smtClean="0"/>
              <a:pPr/>
              <a:t>62</a:t>
            </a:fld>
            <a:endParaRPr lang="en-US" altLang="en-US" dirty="0"/>
          </a:p>
        </p:txBody>
      </p:sp>
      <p:sp>
        <p:nvSpPr>
          <p:cNvPr id="304130" name="Rectangle 2"/>
          <p:cNvSpPr>
            <a:spLocks noGrp="1" noRot="1" noChangeAspect="1" noChangeArrowheads="1" noTextEdit="1"/>
          </p:cNvSpPr>
          <p:nvPr>
            <p:ph type="sldImg"/>
          </p:nvPr>
        </p:nvSpPr>
        <p:spPr>
          <a:xfrm>
            <a:off x="379413" y="706438"/>
            <a:ext cx="6188075" cy="3481387"/>
          </a:xfrm>
          <a:ln/>
        </p:spPr>
      </p:sp>
      <p:sp>
        <p:nvSpPr>
          <p:cNvPr id="304131" name="Rectangle 3"/>
          <p:cNvSpPr>
            <a:spLocks noGrp="1" noChangeArrowheads="1"/>
          </p:cNvSpPr>
          <p:nvPr>
            <p:ph type="body" idx="1"/>
          </p:nvPr>
        </p:nvSpPr>
        <p:spPr>
          <a:noFill/>
          <a:ln/>
        </p:spPr>
        <p:txBody>
          <a:bodyPr/>
          <a:lstStyle/>
          <a:p>
            <a:r>
              <a:rPr lang="en-US" altLang="en-US" dirty="0"/>
              <a:t>If a path is blocked given any one of three </a:t>
            </a:r>
            <a:r>
              <a:rPr lang="en-US" altLang="en-US" baseline="0" dirty="0"/>
              <a:t>occurrences, it follows that it is open if you have the complement of this, which is to have no blocks (i.e., none of the 3 structures in the prior slide present).  </a:t>
            </a:r>
          </a:p>
          <a:p>
            <a:endParaRPr lang="en-US" altLang="en-US" baseline="0" dirty="0"/>
          </a:p>
          <a:p>
            <a:r>
              <a:rPr lang="en-US" altLang="en-US" dirty="0"/>
              <a:t>This</a:t>
            </a:r>
            <a:r>
              <a:rPr lang="en-US" altLang="en-US" baseline="0" dirty="0"/>
              <a:t> leads to the</a:t>
            </a:r>
            <a:r>
              <a:rPr lang="en-US" altLang="en-US" dirty="0"/>
              <a:t> second</a:t>
            </a:r>
            <a:r>
              <a:rPr lang="en-US" altLang="en-US" baseline="0" dirty="0"/>
              <a:t> </a:t>
            </a:r>
            <a:r>
              <a:rPr lang="en-US" altLang="en-US" dirty="0"/>
              <a:t>rule which is that a </a:t>
            </a:r>
            <a:r>
              <a:rPr lang="en-US" altLang="en-US" u="sng" dirty="0"/>
              <a:t>path is open</a:t>
            </a:r>
            <a:r>
              <a:rPr lang="en-US" altLang="en-US" u="none" dirty="0"/>
              <a:t> </a:t>
            </a:r>
            <a:r>
              <a:rPr lang="en-US" altLang="en-US" dirty="0"/>
              <a:t>if there is:</a:t>
            </a:r>
          </a:p>
          <a:p>
            <a:r>
              <a:rPr lang="en-US" altLang="en-US" dirty="0"/>
              <a:t>a) either no collider </a:t>
            </a:r>
            <a:r>
              <a:rPr lang="en-US" altLang="en-US" u="sng" dirty="0"/>
              <a:t>or</a:t>
            </a:r>
            <a:r>
              <a:rPr lang="en-US" altLang="en-US" dirty="0"/>
              <a:t> a collider is present</a:t>
            </a:r>
            <a:r>
              <a:rPr lang="en-US" altLang="en-US" baseline="0" dirty="0"/>
              <a:t> </a:t>
            </a:r>
            <a:r>
              <a:rPr lang="en-US" altLang="en-US" dirty="0"/>
              <a:t>that you have conditioned upon (we show this by forming undirected edges bet</a:t>
            </a:r>
            <a:r>
              <a:rPr lang="en-US" altLang="en-US" baseline="0" dirty="0"/>
              <a:t>ween the collider and the exposure and outcome)</a:t>
            </a:r>
            <a:r>
              <a:rPr lang="en-US" altLang="en-US" dirty="0"/>
              <a:t> </a:t>
            </a:r>
            <a:r>
              <a:rPr lang="en-US" altLang="en-US" u="sng" dirty="0"/>
              <a:t>or</a:t>
            </a:r>
            <a:r>
              <a:rPr lang="en-US" altLang="en-US" dirty="0"/>
              <a:t> a descendent of a collider that you have conditioned upon.</a:t>
            </a:r>
          </a:p>
          <a:p>
            <a:r>
              <a:rPr lang="en-US" altLang="en-US" dirty="0"/>
              <a:t>AND </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a:t>b) all non-colliders are </a:t>
            </a:r>
            <a:r>
              <a:rPr lang="en-US" altLang="en-US" u="sng" dirty="0"/>
              <a:t>not</a:t>
            </a:r>
            <a:r>
              <a:rPr lang="en-US" altLang="en-US" dirty="0"/>
              <a:t> adjusted for.  For example, in the nightlights and myopia example, the confounding path is open as long as we do not control for parenteral myopia.    </a:t>
            </a:r>
          </a:p>
          <a:p>
            <a:endParaRPr lang="en-US" altLang="en-US" dirty="0"/>
          </a:p>
          <a:p>
            <a:r>
              <a:rPr lang="en-US" altLang="en-US" b="0" dirty="0"/>
              <a:t>Not shown in</a:t>
            </a:r>
            <a:r>
              <a:rPr lang="en-US" altLang="en-US" b="0" baseline="0" dirty="0"/>
              <a:t> the slide is how </a:t>
            </a:r>
            <a:r>
              <a:rPr lang="en-US" altLang="en-US" b="0" dirty="0"/>
              <a:t>paths are also open if descendants of colliders are adjusted for</a:t>
            </a:r>
            <a:r>
              <a:rPr lang="en-US" altLang="en-US" b="0" baseline="0" dirty="0"/>
              <a:t> (see Additional Material Slides).</a:t>
            </a:r>
            <a:r>
              <a:rPr lang="en-US" altLang="en-US" dirty="0"/>
              <a:t> </a:t>
            </a:r>
          </a:p>
          <a:p>
            <a:endParaRPr lang="en-US" altLang="en-US" dirty="0"/>
          </a:p>
          <a:p>
            <a:r>
              <a:rPr lang="en-US" altLang="en-US" dirty="0"/>
              <a:t>Open paths mean that association will flow between E and D,</a:t>
            </a:r>
            <a:r>
              <a:rPr lang="en-US" altLang="en-US" baseline="0" dirty="0"/>
              <a:t> meaning that there will be a numerical association (a statistical association) in the observed data.</a:t>
            </a:r>
            <a:r>
              <a:rPr lang="en-US" altLang="en-US" dirty="0"/>
              <a:t>  An open causal path (i.e., an open directed path) will mean true causation.  An open non-causal (i.e., undirected path) path will result in a numerical association but one that is biased.  Bias may mean overestimate of effect or underestimation of effect.  This includes finding no apparent association when one truly exists.  </a:t>
            </a:r>
          </a:p>
        </p:txBody>
      </p:sp>
    </p:spTree>
    <p:extLst>
      <p:ext uri="{BB962C8B-B14F-4D97-AF65-F5344CB8AC3E}">
        <p14:creationId xmlns:p14="http://schemas.microsoft.com/office/powerpoint/2010/main" val="13998306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5"/>
          <p:cNvSpPr>
            <a:spLocks noGrp="1" noChangeArrowheads="1"/>
          </p:cNvSpPr>
          <p:nvPr>
            <p:ph type="sldNum" sz="quarter" idx="5"/>
          </p:nvPr>
        </p:nvSpPr>
        <p:spPr>
          <a:noFill/>
        </p:spPr>
        <p:txBody>
          <a:bodyPr/>
          <a:lstStyle/>
          <a:p>
            <a:fld id="{246A2261-9CB7-4936-9BC4-28E7C0AE367D}" type="slidenum">
              <a:rPr lang="en-US" altLang="en-US" smtClean="0"/>
              <a:pPr/>
              <a:t>63</a:t>
            </a:fld>
            <a:endParaRPr lang="en-US" altLang="en-US" dirty="0"/>
          </a:p>
        </p:txBody>
      </p:sp>
      <p:sp>
        <p:nvSpPr>
          <p:cNvPr id="304130" name="Rectangle 2"/>
          <p:cNvSpPr>
            <a:spLocks noGrp="1" noRot="1" noChangeAspect="1" noChangeArrowheads="1" noTextEdit="1"/>
          </p:cNvSpPr>
          <p:nvPr>
            <p:ph type="sldImg"/>
          </p:nvPr>
        </p:nvSpPr>
        <p:spPr>
          <a:xfrm>
            <a:off x="379413" y="706438"/>
            <a:ext cx="6188075" cy="3481387"/>
          </a:xfrm>
          <a:ln/>
        </p:spPr>
      </p:sp>
      <p:sp>
        <p:nvSpPr>
          <p:cNvPr id="304131" name="Rectangle 3"/>
          <p:cNvSpPr>
            <a:spLocks noGrp="1" noChangeArrowheads="1"/>
          </p:cNvSpPr>
          <p:nvPr>
            <p:ph type="body" idx="1"/>
          </p:nvPr>
        </p:nvSpPr>
        <p:spPr>
          <a:noFill/>
          <a:ln/>
        </p:spPr>
        <p:txBody>
          <a:bodyPr/>
          <a:lstStyle/>
          <a:p>
            <a:r>
              <a:rPr lang="en-US" sz="1200" kern="1200" dirty="0">
                <a:solidFill>
                  <a:schemeClr val="tx1"/>
                </a:solidFill>
                <a:effectLst/>
                <a:latin typeface="Times New Roman" pitchFamily="18" charset="0"/>
                <a:ea typeface="+mn-ea"/>
                <a:cs typeface="+mn-cs"/>
              </a:rPr>
              <a:t>Formally, the rules</a:t>
            </a:r>
            <a:r>
              <a:rPr lang="en-US" sz="1200" kern="1200" baseline="0" dirty="0">
                <a:solidFill>
                  <a:schemeClr val="tx1"/>
                </a:solidFill>
                <a:effectLst/>
                <a:latin typeface="Times New Roman" pitchFamily="18" charset="0"/>
                <a:ea typeface="+mn-ea"/>
                <a:cs typeface="+mn-cs"/>
              </a:rPr>
              <a:t> that we just described are collectively known as “d-separation rules”.  They are largely attributed to Judea Pearl (Pearl 1995 and 2000), but they are more easily read in Hernan et al. Causal kn</a:t>
            </a:r>
            <a:r>
              <a:rPr lang="en-US" dirty="0"/>
              <a:t>owledge as a prerequisite for confounding evaluation</a:t>
            </a:r>
            <a:r>
              <a:rPr lang="en-US" sz="1200" kern="1200" baseline="0" dirty="0">
                <a:solidFill>
                  <a:schemeClr val="tx1"/>
                </a:solidFill>
                <a:effectLst/>
                <a:latin typeface="Times New Roman" pitchFamily="18" charset="0"/>
                <a:ea typeface="+mn-ea"/>
                <a:cs typeface="+mn-cs"/>
              </a:rPr>
              <a:t> </a:t>
            </a:r>
            <a:r>
              <a:rPr lang="en-US" sz="1200" i="1" kern="1200" baseline="0" dirty="0">
                <a:solidFill>
                  <a:schemeClr val="tx1"/>
                </a:solidFill>
                <a:effectLst/>
                <a:latin typeface="Times New Roman" pitchFamily="18" charset="0"/>
                <a:ea typeface="+mn-ea"/>
                <a:cs typeface="+mn-cs"/>
              </a:rPr>
              <a:t>AJE</a:t>
            </a:r>
            <a:r>
              <a:rPr lang="en-US" sz="1200" kern="1200" baseline="0" dirty="0">
                <a:solidFill>
                  <a:schemeClr val="tx1"/>
                </a:solidFill>
                <a:effectLst/>
                <a:latin typeface="Times New Roman" pitchFamily="18" charset="0"/>
                <a:ea typeface="+mn-ea"/>
                <a:cs typeface="+mn-cs"/>
              </a:rPr>
              <a:t> 2002 (Recommended Reading this week).  The “d” stands for directional and separation stands for “not connected” or having no numerical/statistical association.  Two variables are said to be d-separated if there are no open paths between them.  If there are open paths, then the variables are d-connected.  </a:t>
            </a:r>
          </a:p>
          <a:p>
            <a:endParaRPr lang="en-US" sz="1200" kern="1200" baseline="0" dirty="0">
              <a:solidFill>
                <a:schemeClr val="tx1"/>
              </a:solidFill>
              <a:effectLst/>
              <a:latin typeface="Times New Roman" pitchFamily="18" charset="0"/>
              <a:ea typeface="+mn-ea"/>
              <a:cs typeface="+mn-cs"/>
            </a:endParaRPr>
          </a:p>
          <a:p>
            <a:r>
              <a:rPr lang="en-US" sz="1200" kern="1200" baseline="0" dirty="0">
                <a:solidFill>
                  <a:schemeClr val="tx1"/>
                </a:solidFill>
                <a:effectLst/>
                <a:latin typeface="Times New Roman" pitchFamily="18" charset="0"/>
                <a:ea typeface="+mn-ea"/>
                <a:cs typeface="+mn-cs"/>
              </a:rPr>
              <a:t>The rules help us in two ways.  First, assuming that the DAG is drawn correctly, the rules tell us how to contend with certain variables in order to identify causal effects, including how, in some situations, there is no way we can do so with conventional techniques.  Again, this task assumes that the DAG is depicted correctly.  This task is what we have been describing so far.</a:t>
            </a:r>
          </a:p>
          <a:p>
            <a:endParaRPr lang="en-US" sz="1200" kern="1200" baseline="0" dirty="0">
              <a:solidFill>
                <a:schemeClr val="tx1"/>
              </a:solidFill>
              <a:effectLst/>
              <a:latin typeface="Times New Roman" pitchFamily="18" charset="0"/>
              <a:ea typeface="+mn-ea"/>
              <a:cs typeface="+mn-cs"/>
            </a:endParaRPr>
          </a:p>
          <a:p>
            <a:r>
              <a:rPr lang="en-US" sz="1200" kern="1200" baseline="0" dirty="0">
                <a:solidFill>
                  <a:schemeClr val="tx1"/>
                </a:solidFill>
                <a:effectLst/>
                <a:latin typeface="Times New Roman" pitchFamily="18" charset="0"/>
                <a:ea typeface="+mn-ea"/>
                <a:cs typeface="+mn-cs"/>
              </a:rPr>
              <a:t>The second way in which rules help us is that they assist us in understanding whether components of our DAG are drawn correctly.  The rules tell us which pairs of two nodes on any DAG are expected to be “separated” (i.e., have no statistical/numerical association) under what conditions (e.g., after controlling for some other variables).  In other words, when we look at our observed data, our DAG tells us which of the various pairs of nodes are expected to be statistically independent after various adjustments (this is called “conditional independence”).  If we then analyze our data under the conditions and the two variables are associated, then (measurement error or sampling error aside) there must be something wrong with the DAG.  </a:t>
            </a:r>
          </a:p>
          <a:p>
            <a:endParaRPr lang="en-US" sz="1200" kern="1200" baseline="0" dirty="0">
              <a:solidFill>
                <a:schemeClr val="tx1"/>
              </a:solidFill>
              <a:effectLst/>
              <a:latin typeface="Times New Roman" pitchFamily="18" charset="0"/>
              <a:ea typeface="+mn-ea"/>
              <a:cs typeface="+mn-cs"/>
            </a:endParaRPr>
          </a:p>
          <a:p>
            <a:r>
              <a:rPr lang="en-US" sz="1200" kern="1200" baseline="0" dirty="0">
                <a:solidFill>
                  <a:schemeClr val="tx1"/>
                </a:solidFill>
                <a:effectLst/>
                <a:latin typeface="Times New Roman" pitchFamily="18" charset="0"/>
                <a:ea typeface="+mn-ea"/>
                <a:cs typeface="+mn-cs"/>
              </a:rPr>
              <a:t>This second point has an important distinction.  DAGs cannot tell us which variables will be associated with other variables (they are not crystal balls), but they can make statements about which pairs of variables are expected to NOT be associated (i.e., should be separated) if the DAG, as drawn, is correct.  These statements are known as “testable implications”.  T</a:t>
            </a:r>
            <a:r>
              <a:rPr lang="en-US" sz="1200" dirty="0">
                <a:effectLst/>
                <a:latin typeface="Segoe UI" panose="020B0502040204020203" pitchFamily="34" charset="0"/>
              </a:rPr>
              <a:t>estable implications refer to either a) pairs of variables that are expected to be independent of each other in the raw data (i.e., without any adjustment for any other factor) or b) pairs of variables that are expected to be independent after adjustment for other variables; these are referred to conditional independences.  If you have actual data available to you, you can assess whether these implications are indeed true in your data.  This can be done manually in any software, but some packages (e.g., the R package) are beginning to have to have more automated procedures.  The R package has a command which will accept code from dagitty.net and your dataset and then output statistical tests regarding each of the testable implications.  </a:t>
            </a:r>
            <a:r>
              <a:rPr lang="en-US" sz="1200" kern="1200" baseline="0" dirty="0">
                <a:solidFill>
                  <a:schemeClr val="tx1"/>
                </a:solidFill>
                <a:effectLst/>
                <a:latin typeface="Times New Roman" pitchFamily="18" charset="0"/>
                <a:ea typeface="+mn-ea"/>
                <a:cs typeface="+mn-cs"/>
              </a:rPr>
              <a:t>That the observed data is consistent with the theoretical DAG is termed “compatibility”.  If the testable implications in the observed data are not consistent with the DAG (“not compatible”), then it follows that anything you try to infer from your analysis (i.e., your exposure – outcome relationship) is not to be trusted.  </a:t>
            </a:r>
          </a:p>
          <a:p>
            <a:endParaRPr lang="en-US" sz="1200" kern="1200" baseline="0" dirty="0">
              <a:solidFill>
                <a:schemeClr val="tx1"/>
              </a:solidFill>
              <a:effectLst/>
              <a:latin typeface="Times New Roman" pitchFamily="18" charset="0"/>
              <a:ea typeface="+mn-ea"/>
              <a:cs typeface="+mn-cs"/>
            </a:endParaRPr>
          </a:p>
          <a:p>
            <a:r>
              <a:rPr lang="en-US" sz="1200" kern="1200" baseline="0" dirty="0">
                <a:solidFill>
                  <a:schemeClr val="tx1"/>
                </a:solidFill>
                <a:effectLst/>
                <a:latin typeface="Times New Roman" pitchFamily="18" charset="0"/>
                <a:ea typeface="+mn-ea"/>
                <a:cs typeface="+mn-cs"/>
              </a:rPr>
              <a:t>These two tasks are, of course, related.  The first task assumes that the DAG is correct (and has incorporated aspects of measurement bias in addition to confounding and selection bias) and that we closed all non-causal paths between E and D.  If we then analyze our data (with the correct statistical procedures) and find that there is an association between E and D (and can rule out reverse causation on substantive grounds), then there are only two explanations:  there is truly a causal relationship present; or chance created the association.  We use P values (and confidence intervals) to give us information about whether chance is credible.  If the p value is small, then we conclude that a causal relationship is the correct explanation.  (Of course, p values are never zero, so we cannot definitively exclude chance.)  The second task is what we can use to help us decide whether our DAG is correct.  This second task (assessment of testable implications) is, however, not full-proof.  First, it is heavily dependent upon sample size.  Large sample sizes can result in effects being statistically significant, even small ones.  Second, the testable implications do not say anything about unmeasured confounding or unrecognized selection bias (i.e., things you may have left off your DAG).  We will later describe some techniques that we can use to gauge the threat of unrecognized confounding.</a:t>
            </a:r>
            <a:endParaRPr lang="en-US" sz="1200" kern="1200" dirty="0">
              <a:solidFill>
                <a:schemeClr val="tx1"/>
              </a:solidFill>
              <a:effectLst/>
              <a:latin typeface="Times New Roman" pitchFamily="18" charset="0"/>
              <a:ea typeface="+mn-ea"/>
              <a:cs typeface="+mn-cs"/>
            </a:endParaRPr>
          </a:p>
          <a:p>
            <a:endParaRPr lang="en-US" sz="1200" kern="1200" dirty="0">
              <a:solidFill>
                <a:schemeClr val="tx1"/>
              </a:solidFill>
              <a:effectLst/>
              <a:latin typeface="Times New Roman" pitchFamily="18" charset="0"/>
              <a:ea typeface="+mn-ea"/>
              <a:cs typeface="+mn-cs"/>
            </a:endParaRPr>
          </a:p>
          <a:p>
            <a:endParaRPr lang="en-US" sz="1200" kern="1200" dirty="0">
              <a:solidFill>
                <a:schemeClr val="tx1"/>
              </a:solidFill>
              <a:effectLst/>
              <a:latin typeface="Times New Roman" pitchFamily="18" charset="0"/>
              <a:ea typeface="+mn-ea"/>
              <a:cs typeface="+mn-cs"/>
            </a:endParaRPr>
          </a:p>
          <a:p>
            <a:pPr marL="0" marR="0" lvl="0" indent="0" algn="l" defTabSz="9906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Pearl J. Causal diagrams for empirical research. </a:t>
            </a:r>
            <a:r>
              <a:rPr lang="en-US" sz="1200" i="1" kern="1200" dirty="0">
                <a:solidFill>
                  <a:schemeClr val="tx1"/>
                </a:solidFill>
                <a:effectLst/>
                <a:latin typeface="Times New Roman" pitchFamily="18" charset="0"/>
                <a:ea typeface="+mn-ea"/>
                <a:cs typeface="+mn-cs"/>
              </a:rPr>
              <a:t>Biometrika</a:t>
            </a:r>
            <a:r>
              <a:rPr lang="en-US" sz="1200" kern="1200" dirty="0">
                <a:solidFill>
                  <a:schemeClr val="tx1"/>
                </a:solidFill>
                <a:effectLst/>
                <a:latin typeface="Times New Roman" pitchFamily="18" charset="0"/>
                <a:ea typeface="+mn-ea"/>
                <a:cs typeface="+mn-cs"/>
              </a:rPr>
              <a:t>  82:669–710</a:t>
            </a:r>
            <a:r>
              <a:rPr lang="en-US" sz="1200" kern="1200" baseline="0" dirty="0">
                <a:solidFill>
                  <a:schemeClr val="tx1"/>
                </a:solidFill>
                <a:effectLst/>
                <a:latin typeface="Times New Roman" pitchFamily="18" charset="0"/>
                <a:ea typeface="+mn-ea"/>
                <a:cs typeface="+mn-cs"/>
              </a:rPr>
              <a:t>, 1995.</a:t>
            </a:r>
            <a:endParaRPr lang="en-US"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Pearl J. Causality. Cambridge, United Kingdom: Cambridge University Press, 2000.</a:t>
            </a:r>
            <a:endParaRPr lang="en-US" altLang="en-US" dirty="0"/>
          </a:p>
        </p:txBody>
      </p:sp>
    </p:spTree>
    <p:extLst>
      <p:ext uri="{BB962C8B-B14F-4D97-AF65-F5344CB8AC3E}">
        <p14:creationId xmlns:p14="http://schemas.microsoft.com/office/powerpoint/2010/main" val="13998306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8E224CFE-830D-4DD3-8435-55435FBDADD0}" type="slidenum">
              <a:rPr lang="en-US" altLang="en-US" sz="1000" b="0" i="1">
                <a:solidFill>
                  <a:schemeClr val="tx1"/>
                </a:solidFill>
                <a:latin typeface="Times New Roman" pitchFamily="18" charset="0"/>
              </a:rPr>
              <a:pPr algn="r" defTabSz="952500" eaLnBrk="0" hangingPunct="0"/>
              <a:t>64</a:t>
            </a:fld>
            <a:endParaRPr lang="en-US" altLang="en-US" sz="1000" b="0" i="1" dirty="0">
              <a:solidFill>
                <a:schemeClr val="tx1"/>
              </a:solidFill>
              <a:latin typeface="Times New Roman" pitchFamily="18" charset="0"/>
            </a:endParaRPr>
          </a:p>
        </p:txBody>
      </p:sp>
      <p:sp>
        <p:nvSpPr>
          <p:cNvPr id="348162" name="Rectangle 2"/>
          <p:cNvSpPr>
            <a:spLocks noGrp="1" noRot="1" noChangeAspect="1" noChangeArrowheads="1" noTextEdit="1"/>
          </p:cNvSpPr>
          <p:nvPr>
            <p:ph type="sldImg"/>
          </p:nvPr>
        </p:nvSpPr>
        <p:spPr>
          <a:xfrm>
            <a:off x="379413" y="706438"/>
            <a:ext cx="6188075" cy="3481387"/>
          </a:xfrm>
          <a:ln/>
        </p:spPr>
      </p:sp>
      <p:sp>
        <p:nvSpPr>
          <p:cNvPr id="348163" name="Rectangle 3"/>
          <p:cNvSpPr>
            <a:spLocks noGrp="1" noChangeArrowheads="1"/>
          </p:cNvSpPr>
          <p:nvPr>
            <p:ph type="body" idx="1"/>
          </p:nvPr>
        </p:nvSpPr>
        <p:spPr>
          <a:noFill/>
          <a:ln/>
        </p:spPr>
        <p:txBody>
          <a:bodyPr/>
          <a:lstStyle/>
          <a:p>
            <a:r>
              <a:rPr lang="en-US" altLang="en-US" dirty="0"/>
              <a:t>In the</a:t>
            </a:r>
            <a:r>
              <a:rPr lang="en-US" altLang="en-US" baseline="0" dirty="0"/>
              <a:t> initial DAG, when nothing is controlled for, X is a collider which closes the undirected (non-causal) path between E and D.  There is no bias induced by this undirected path.</a:t>
            </a:r>
          </a:p>
          <a:p>
            <a:endParaRPr lang="en-US" altLang="en-US" baseline="0" dirty="0"/>
          </a:p>
          <a:p>
            <a:r>
              <a:rPr lang="en-US" altLang="en-US" baseline="0" dirty="0"/>
              <a:t>In the second depiction, where we control for X, we are conditioning upon a collider and inducing a spurious relationship between W and Y and hence E and D.  This will result in a biased association between E and D.  This is called a conditional dependence.  </a:t>
            </a:r>
          </a:p>
          <a:p>
            <a:endParaRPr lang="en-US" altLang="en-US" baseline="0" dirty="0"/>
          </a:p>
          <a:p>
            <a:r>
              <a:rPr lang="en-US" altLang="en-US" baseline="0" dirty="0"/>
              <a:t>In the third depiction of the DAG, where we control for X and Y, we close the open path.  There is now no bias.  </a:t>
            </a:r>
            <a:endParaRPr lang="en-US" altLang="en-US" dirty="0"/>
          </a:p>
        </p:txBody>
      </p:sp>
    </p:spTree>
    <p:extLst>
      <p:ext uri="{BB962C8B-B14F-4D97-AF65-F5344CB8AC3E}">
        <p14:creationId xmlns:p14="http://schemas.microsoft.com/office/powerpoint/2010/main" val="23500369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5"/>
          <p:cNvSpPr>
            <a:spLocks noGrp="1" noChangeArrowheads="1"/>
          </p:cNvSpPr>
          <p:nvPr>
            <p:ph type="sldNum" sz="quarter" idx="5"/>
          </p:nvPr>
        </p:nvSpPr>
        <p:spPr>
          <a:noFill/>
        </p:spPr>
        <p:txBody>
          <a:bodyPr/>
          <a:lstStyle/>
          <a:p>
            <a:fld id="{246A2261-9CB7-4936-9BC4-28E7C0AE367D}" type="slidenum">
              <a:rPr lang="en-US" altLang="en-US" smtClean="0"/>
              <a:pPr/>
              <a:t>65</a:t>
            </a:fld>
            <a:endParaRPr lang="en-US" altLang="en-US" dirty="0"/>
          </a:p>
        </p:txBody>
      </p:sp>
      <p:sp>
        <p:nvSpPr>
          <p:cNvPr id="304130" name="Rectangle 2"/>
          <p:cNvSpPr>
            <a:spLocks noGrp="1" noRot="1" noChangeAspect="1" noChangeArrowheads="1" noTextEdit="1"/>
          </p:cNvSpPr>
          <p:nvPr>
            <p:ph type="sldImg"/>
          </p:nvPr>
        </p:nvSpPr>
        <p:spPr>
          <a:xfrm>
            <a:off x="379413" y="706438"/>
            <a:ext cx="6188075" cy="3481387"/>
          </a:xfrm>
          <a:ln/>
        </p:spPr>
      </p:sp>
      <p:sp>
        <p:nvSpPr>
          <p:cNvPr id="304131" name="Rectangle 3"/>
          <p:cNvSpPr>
            <a:spLocks noGrp="1" noChangeArrowheads="1"/>
          </p:cNvSpPr>
          <p:nvPr>
            <p:ph type="body" idx="1"/>
          </p:nvPr>
        </p:nvSpPr>
        <p:spPr>
          <a:noFill/>
          <a:ln/>
        </p:spPr>
        <p:txBody>
          <a:bodyPr/>
          <a:lstStyle/>
          <a:p>
            <a:r>
              <a:rPr lang="en-US" altLang="en-US" dirty="0"/>
              <a:t>DAGs also force</a:t>
            </a:r>
            <a:r>
              <a:rPr lang="en-US" altLang="en-US" baseline="0" dirty="0"/>
              <a:t> us to see our limitations.  For example, there might be what we term “unmeasured confounders”.  You know (or strongly suspect) these exist, but you have no tangible measurement for them.  Genetic ancestry is a common unmeasured confounder.  Although we can measure people’s entire genomes these days, comprehensively adjusting for someone’s genetic ancestry is not currently possible; it is simply too complex numerically.  In the DAG shown, we say that genetic ancestry is confounding the relationship between some gene of interest (a candidate gene) and some disease, say a cancer.  The effect of genetic ancestry may be mediated via other genes (the true culprit gene) or through behavioral/lifestyle factors that cluster in cultures.  </a:t>
            </a:r>
          </a:p>
          <a:p>
            <a:endParaRPr lang="en-US" altLang="en-US" baseline="0" dirty="0"/>
          </a:p>
          <a:p>
            <a:r>
              <a:rPr lang="en-US" altLang="en-US" baseline="0" dirty="0"/>
              <a:t>In the realm of behavioral exposures, personality or lifestyle types are another example of unmeasured confounders.  Let us say we are interested in the effect of alcohol use on medication adherence.  However, we believe that certain personality types lead to excessive alcohol use and also to poor medication adherence.   Yet, it is very hard to actually measure these personality types and control for them.  There might be some psychometric scale to measure personality type but how good of a job does it do?  Writing out a DAG forces to think of this possibility and concede that we cannot measure it well.</a:t>
            </a:r>
          </a:p>
          <a:p>
            <a:endParaRPr lang="en-US" altLang="en-US" baseline="0" dirty="0"/>
          </a:p>
          <a:p>
            <a:r>
              <a:rPr lang="en-US" altLang="en-US" baseline="0" dirty="0"/>
              <a:t>Hence, sometimes we simply cannot get rid of all the open non-causal paths.  When this is the case, we call the leftover confounding “residual confounding”.</a:t>
            </a:r>
            <a:endParaRPr lang="en-US" altLang="en-US" dirty="0"/>
          </a:p>
        </p:txBody>
      </p:sp>
    </p:spTree>
    <p:extLst>
      <p:ext uri="{BB962C8B-B14F-4D97-AF65-F5344CB8AC3E}">
        <p14:creationId xmlns:p14="http://schemas.microsoft.com/office/powerpoint/2010/main" val="13998306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Rectangle 5"/>
          <p:cNvSpPr>
            <a:spLocks noGrp="1" noChangeArrowheads="1"/>
          </p:cNvSpPr>
          <p:nvPr>
            <p:ph type="sldNum" sz="quarter" idx="5"/>
          </p:nvPr>
        </p:nvSpPr>
        <p:spPr>
          <a:noFill/>
        </p:spPr>
        <p:txBody>
          <a:bodyPr/>
          <a:lstStyle/>
          <a:p>
            <a:fld id="{BBB98FEC-A164-4B35-9545-7193229EC90C}" type="slidenum">
              <a:rPr lang="en-US" altLang="en-US" smtClean="0"/>
              <a:pPr/>
              <a:t>66</a:t>
            </a:fld>
            <a:endParaRPr lang="en-US" altLang="en-US" dirty="0"/>
          </a:p>
        </p:txBody>
      </p:sp>
      <p:sp>
        <p:nvSpPr>
          <p:cNvPr id="309250" name="Rectangle 2"/>
          <p:cNvSpPr>
            <a:spLocks noGrp="1" noRot="1" noChangeAspect="1" noChangeArrowheads="1" noTextEdit="1"/>
          </p:cNvSpPr>
          <p:nvPr>
            <p:ph type="sldImg"/>
          </p:nvPr>
        </p:nvSpPr>
        <p:spPr>
          <a:xfrm>
            <a:off x="379413" y="706438"/>
            <a:ext cx="6188075" cy="3481387"/>
          </a:xfrm>
          <a:ln/>
        </p:spPr>
      </p:sp>
      <p:sp>
        <p:nvSpPr>
          <p:cNvPr id="309251" name="Rectangle 3"/>
          <p:cNvSpPr>
            <a:spLocks noGrp="1" noChangeArrowheads="1"/>
          </p:cNvSpPr>
          <p:nvPr>
            <p:ph type="body" idx="1"/>
          </p:nvPr>
        </p:nvSpPr>
        <p:spPr>
          <a:noFill/>
          <a:ln/>
        </p:spPr>
        <p:txBody>
          <a:bodyPr/>
          <a:lstStyle/>
          <a:p>
            <a:pPr>
              <a:lnSpc>
                <a:spcPct val="90000"/>
              </a:lnSpc>
            </a:pPr>
            <a:r>
              <a:rPr lang="en-US" altLang="en-US" dirty="0"/>
              <a:t>Another reasons we like DAGs is because they force us to conceptualize the system (i.e., state our subject matter assumptions about what we know about the surrounding system) and avoid making mistakes in our data analysis.  We saw</a:t>
            </a:r>
            <a:r>
              <a:rPr lang="en-US" altLang="en-US" baseline="0" dirty="0"/>
              <a:t> one such mistake in the folate and stillbirth example, in which we would have avoided adjusting on a collider if we first drew a DAG.  </a:t>
            </a:r>
            <a:r>
              <a:rPr lang="en-US" altLang="en-US" dirty="0"/>
              <a:t>There is another advantage of DAGs as illustrated by this example.  Let</a:t>
            </a:r>
            <a:r>
              <a:rPr lang="en-US" altLang="en-US" baseline="0" dirty="0"/>
              <a:t> u</a:t>
            </a:r>
            <a:r>
              <a:rPr lang="en-US" altLang="en-US" dirty="0"/>
              <a:t>s say we are doing a study of sunlight exposure and melanoma, a form of skin cancer.  A college intern is given a dataset on this issue, and he is asked by his supervisors to estimate the relationship between sunlight exposure and melanoma and is told to adjust for “everything he can” in order to avoid confounding.  He mines the data and finds that gum chewing is significantly associated with melanoma and is also significantly associated with sunlight exposure. </a:t>
            </a:r>
            <a:r>
              <a:rPr lang="en-US" altLang="en-US" baseline="0" dirty="0"/>
              <a:t> </a:t>
            </a:r>
            <a:r>
              <a:rPr lang="en-US" altLang="en-US" dirty="0"/>
              <a:t>The intern believe this sounds like gum chewing is a</a:t>
            </a:r>
            <a:r>
              <a:rPr lang="en-US" altLang="en-US" baseline="0" dirty="0"/>
              <a:t> confounder.  He </a:t>
            </a:r>
            <a:r>
              <a:rPr lang="en-US" altLang="en-US" dirty="0"/>
              <a:t>goes ahead and adjusts for gum chewing and finds that the adjusted measure of association is appreciably different than the crude measure.  </a:t>
            </a:r>
          </a:p>
        </p:txBody>
      </p:sp>
    </p:spTree>
    <p:extLst>
      <p:ext uri="{BB962C8B-B14F-4D97-AF65-F5344CB8AC3E}">
        <p14:creationId xmlns:p14="http://schemas.microsoft.com/office/powerpoint/2010/main" val="5937514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5"/>
          <p:cNvSpPr>
            <a:spLocks noGrp="1" noChangeArrowheads="1"/>
          </p:cNvSpPr>
          <p:nvPr>
            <p:ph type="sldNum" sz="quarter" idx="5"/>
          </p:nvPr>
        </p:nvSpPr>
        <p:spPr>
          <a:noFill/>
        </p:spPr>
        <p:txBody>
          <a:bodyPr/>
          <a:lstStyle/>
          <a:p>
            <a:fld id="{ECFAC681-DAFF-480A-BA4F-5EA8C261B678}" type="slidenum">
              <a:rPr lang="en-US" altLang="en-US" smtClean="0"/>
              <a:pPr/>
              <a:t>67</a:t>
            </a:fld>
            <a:endParaRPr lang="en-US" altLang="en-US" dirty="0"/>
          </a:p>
        </p:txBody>
      </p:sp>
      <p:sp>
        <p:nvSpPr>
          <p:cNvPr id="313346" name="Rectangle 2"/>
          <p:cNvSpPr>
            <a:spLocks noGrp="1" noRot="1" noChangeAspect="1" noChangeArrowheads="1" noTextEdit="1"/>
          </p:cNvSpPr>
          <p:nvPr>
            <p:ph type="sldImg"/>
          </p:nvPr>
        </p:nvSpPr>
        <p:spPr>
          <a:xfrm>
            <a:off x="379413" y="706438"/>
            <a:ext cx="6188075" cy="3481387"/>
          </a:xfrm>
          <a:ln/>
        </p:spPr>
      </p:sp>
      <p:sp>
        <p:nvSpPr>
          <p:cNvPr id="313347" name="Rectangle 3"/>
          <p:cNvSpPr>
            <a:spLocks noGrp="1" noChangeArrowheads="1"/>
          </p:cNvSpPr>
          <p:nvPr>
            <p:ph type="body" idx="1"/>
          </p:nvPr>
        </p:nvSpPr>
        <p:spPr>
          <a:noFill/>
          <a:ln/>
        </p:spPr>
        <p:txBody>
          <a:bodyPr/>
          <a:lstStyle/>
          <a:p>
            <a:pPr>
              <a:lnSpc>
                <a:spcPct val="90000"/>
              </a:lnSpc>
            </a:pPr>
            <a:r>
              <a:rPr lang="en-US" altLang="en-US" dirty="0"/>
              <a:t>The question is: should we accept the adjusted measure of association as the better, least biased, answer?  In other words, should we adjust for gum chewing?</a:t>
            </a:r>
          </a:p>
          <a:p>
            <a:pPr>
              <a:lnSpc>
                <a:spcPct val="90000"/>
              </a:lnSpc>
            </a:pPr>
            <a:endParaRPr lang="en-US" altLang="en-US" dirty="0"/>
          </a:p>
        </p:txBody>
      </p:sp>
    </p:spTree>
    <p:extLst>
      <p:ext uri="{BB962C8B-B14F-4D97-AF65-F5344CB8AC3E}">
        <p14:creationId xmlns:p14="http://schemas.microsoft.com/office/powerpoint/2010/main" val="29953368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5"/>
          <p:cNvSpPr>
            <a:spLocks noGrp="1" noChangeArrowheads="1"/>
          </p:cNvSpPr>
          <p:nvPr>
            <p:ph type="sldNum" sz="quarter" idx="5"/>
          </p:nvPr>
        </p:nvSpPr>
        <p:spPr>
          <a:noFill/>
        </p:spPr>
        <p:txBody>
          <a:bodyPr/>
          <a:lstStyle/>
          <a:p>
            <a:fld id="{ECFAC681-DAFF-480A-BA4F-5EA8C261B678}" type="slidenum">
              <a:rPr lang="en-US" altLang="en-US" smtClean="0"/>
              <a:pPr/>
              <a:t>68</a:t>
            </a:fld>
            <a:endParaRPr lang="en-US" altLang="en-US" dirty="0"/>
          </a:p>
        </p:txBody>
      </p:sp>
      <p:sp>
        <p:nvSpPr>
          <p:cNvPr id="313346" name="Rectangle 2"/>
          <p:cNvSpPr>
            <a:spLocks noGrp="1" noRot="1" noChangeAspect="1" noChangeArrowheads="1" noTextEdit="1"/>
          </p:cNvSpPr>
          <p:nvPr>
            <p:ph type="sldImg"/>
          </p:nvPr>
        </p:nvSpPr>
        <p:spPr>
          <a:xfrm>
            <a:off x="379413" y="706438"/>
            <a:ext cx="6188075" cy="3481387"/>
          </a:xfrm>
          <a:ln/>
        </p:spPr>
      </p:sp>
      <p:sp>
        <p:nvSpPr>
          <p:cNvPr id="313347" name="Rectangle 3"/>
          <p:cNvSpPr>
            <a:spLocks noGrp="1" noChangeArrowheads="1"/>
          </p:cNvSpPr>
          <p:nvPr>
            <p:ph type="body" idx="1"/>
          </p:nvPr>
        </p:nvSpPr>
        <p:spPr>
          <a:noFill/>
          <a:ln/>
        </p:spPr>
        <p:txBody>
          <a:bodyPr/>
          <a:lstStyle/>
          <a:p>
            <a:pPr>
              <a:lnSpc>
                <a:spcPct val="90000"/>
              </a:lnSpc>
            </a:pPr>
            <a:r>
              <a:rPr lang="en-US" altLang="en-US" dirty="0"/>
              <a:t>The answer is No.  Forgetting about the issue of colliders for a moment, what is another reason why the adjusted measure of association could be different than the crude?  If you are just relying upon the data itself, then chance may be the reason.  In fact, we have no a priori belief that gum chewing is a cause of melanoma.  It is more likely that chance, rather</a:t>
            </a:r>
            <a:r>
              <a:rPr lang="en-US" altLang="en-US" baseline="0" dirty="0"/>
              <a:t> than truth,</a:t>
            </a:r>
            <a:r>
              <a:rPr lang="en-US" altLang="en-US" dirty="0"/>
              <a:t> is the reason why we are seeing a significant relationship between gum chewing and sunlight exposure and between gum chewing and melanoma.  Hence, you do</a:t>
            </a:r>
            <a:r>
              <a:rPr lang="en-US" altLang="en-US" baseline="0" dirty="0"/>
              <a:t> not wish to control for gum chewing.  </a:t>
            </a:r>
            <a:r>
              <a:rPr lang="en-US" altLang="en-US" dirty="0"/>
              <a:t>Just because we see an appreciable difference between crude and adjusted does not mean that we should accept the adjusted measure of association.  Instead, controlling for a variable should only be done if there is some relevant subject matter evidence,</a:t>
            </a:r>
            <a:r>
              <a:rPr lang="en-US" altLang="en-US" baseline="0" dirty="0"/>
              <a:t> some hint of a common cause on the DAG. </a:t>
            </a:r>
            <a:r>
              <a:rPr lang="en-US" altLang="en-US" dirty="0"/>
              <a:t>  In other words, if the factor is not a consideration in your DAG, you do</a:t>
            </a:r>
            <a:r>
              <a:rPr lang="en-US" altLang="en-US" baseline="0" dirty="0"/>
              <a:t> not</a:t>
            </a:r>
            <a:r>
              <a:rPr lang="en-US" altLang="en-US" dirty="0"/>
              <a:t> have to control for it.  Writing out the DAG forces you to state what you feel is important.</a:t>
            </a:r>
          </a:p>
          <a:p>
            <a:pPr>
              <a:lnSpc>
                <a:spcPct val="90000"/>
              </a:lnSpc>
            </a:pPr>
            <a:endParaRPr lang="en-US" altLang="en-US" dirty="0"/>
          </a:p>
          <a:p>
            <a:pPr>
              <a:lnSpc>
                <a:spcPct val="90000"/>
              </a:lnSpc>
            </a:pPr>
            <a:r>
              <a:rPr lang="en-US" altLang="en-US" b="1" dirty="0"/>
              <a:t>Advanced note:  </a:t>
            </a:r>
            <a:r>
              <a:rPr lang="en-US" altLang="en-US" dirty="0"/>
              <a:t>If a non-collapsible measure of association (e.g., odds ratio) is being used, then non-collapsibility may have also been an explanation for the adjusted measure of association differed from the crude.  Another potential explanation is bias amplification, a phenomenon we will explain in later sessions.  Finally, perhaps gum chewing is a collider and adjustment for it would open a non-causal path.  For all of these reasons, </a:t>
            </a:r>
            <a:r>
              <a:rPr lang="en-US" altLang="en-US" baseline="0" dirty="0"/>
              <a:t>you would want to avoid controlling for gum chewing. </a:t>
            </a:r>
            <a:endParaRPr lang="en-US" altLang="en-US" dirty="0"/>
          </a:p>
        </p:txBody>
      </p:sp>
    </p:spTree>
    <p:extLst>
      <p:ext uri="{BB962C8B-B14F-4D97-AF65-F5344CB8AC3E}">
        <p14:creationId xmlns:p14="http://schemas.microsoft.com/office/powerpoint/2010/main" val="2840444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Rectangle 5"/>
          <p:cNvSpPr>
            <a:spLocks noGrp="1" noChangeArrowheads="1"/>
          </p:cNvSpPr>
          <p:nvPr>
            <p:ph type="sldNum" sz="quarter" idx="5"/>
          </p:nvPr>
        </p:nvSpPr>
        <p:spPr>
          <a:noFill/>
        </p:spPr>
        <p:txBody>
          <a:bodyPr/>
          <a:lstStyle/>
          <a:p>
            <a:fld id="{A122D11D-2D87-4212-A7F6-D8C8F75A354A}" type="slidenum">
              <a:rPr lang="en-US" altLang="en-US" smtClean="0"/>
              <a:pPr/>
              <a:t>69</a:t>
            </a:fld>
            <a:endParaRPr lang="en-US" altLang="en-US" dirty="0"/>
          </a:p>
        </p:txBody>
      </p:sp>
      <p:sp>
        <p:nvSpPr>
          <p:cNvPr id="317442" name="Rectangle 2"/>
          <p:cNvSpPr>
            <a:spLocks noGrp="1" noRot="1" noChangeAspect="1" noChangeArrowheads="1" noTextEdit="1"/>
          </p:cNvSpPr>
          <p:nvPr>
            <p:ph type="sldImg"/>
          </p:nvPr>
        </p:nvSpPr>
        <p:spPr>
          <a:xfrm>
            <a:off x="379413" y="706438"/>
            <a:ext cx="6188075" cy="3481387"/>
          </a:xfrm>
          <a:ln/>
        </p:spPr>
      </p:sp>
      <p:sp>
        <p:nvSpPr>
          <p:cNvPr id="317443" name="Rectangle 3"/>
          <p:cNvSpPr>
            <a:spLocks noGrp="1" noChangeArrowheads="1"/>
          </p:cNvSpPr>
          <p:nvPr>
            <p:ph type="body" idx="1"/>
          </p:nvPr>
        </p:nvSpPr>
        <p:spPr>
          <a:noFill/>
          <a:ln/>
        </p:spPr>
        <p:txBody>
          <a:bodyPr/>
          <a:lstStyle/>
          <a:p>
            <a:r>
              <a:rPr lang="en-US" altLang="en-US" dirty="0"/>
              <a:t>This DAG depicts the system.  Should we adjust for gum chewing?  If you had drawn the DAG first, which states your assumptions about the system,</a:t>
            </a:r>
            <a:r>
              <a:rPr lang="en-US" altLang="en-US" baseline="0" dirty="0"/>
              <a:t> </a:t>
            </a:r>
            <a:r>
              <a:rPr lang="en-US" altLang="en-US" dirty="0"/>
              <a:t>you would have never adjusted for gum chewing.  This is because there is no evidence that it causes melanoma.  Ok, perhaps you could find some data that an active personality</a:t>
            </a:r>
            <a:r>
              <a:rPr lang="en-US" altLang="en-US" baseline="0" dirty="0"/>
              <a:t> type</a:t>
            </a:r>
            <a:r>
              <a:rPr lang="en-US" altLang="en-US" dirty="0"/>
              <a:t> cause more sunlight exposure and also gum chewing (although we doubt if this is true), but there simply exists no known mechanism whereby gum chewing causes melanoma.  Even if there was a common cause of both gum chewing and melanoma, you would still</a:t>
            </a:r>
            <a:r>
              <a:rPr lang="en-US" altLang="en-US" baseline="0" dirty="0"/>
              <a:t> want to NOT adjust for gum chewing because it is a collider.</a:t>
            </a:r>
          </a:p>
          <a:p>
            <a:endParaRPr lang="en-US" altLang="en-US" baseline="0" dirty="0"/>
          </a:p>
          <a:p>
            <a:r>
              <a:rPr lang="en-US" altLang="en-US" dirty="0"/>
              <a:t>DAGs make the philosophy of adjusting for “everything” or for “everything that is statistically significant” illogical.  This is another reminder that confounding is a subject matter issue, not a statistical issue.  </a:t>
            </a:r>
          </a:p>
        </p:txBody>
      </p:sp>
    </p:spTree>
    <p:extLst>
      <p:ext uri="{BB962C8B-B14F-4D97-AF65-F5344CB8AC3E}">
        <p14:creationId xmlns:p14="http://schemas.microsoft.com/office/powerpoint/2010/main" val="678805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5"/>
          <p:cNvSpPr>
            <a:spLocks noGrp="1" noChangeArrowheads="1"/>
          </p:cNvSpPr>
          <p:nvPr>
            <p:ph type="sldNum" sz="quarter" idx="5"/>
          </p:nvPr>
        </p:nvSpPr>
        <p:spPr>
          <a:noFill/>
        </p:spPr>
        <p:txBody>
          <a:bodyPr/>
          <a:lstStyle/>
          <a:p>
            <a:fld id="{A95C6291-4158-43FE-9A3F-F754B4B3937E}" type="slidenum">
              <a:rPr lang="en-US" altLang="en-US" smtClean="0"/>
              <a:pPr/>
              <a:t>7</a:t>
            </a:fld>
            <a:endParaRPr lang="en-US" altLang="en-US" dirty="0"/>
          </a:p>
        </p:txBody>
      </p:sp>
      <p:sp>
        <p:nvSpPr>
          <p:cNvPr id="36866" name="Rectangle 2"/>
          <p:cNvSpPr>
            <a:spLocks noGrp="1" noRot="1" noChangeAspect="1" noChangeArrowheads="1" noTextEdit="1"/>
          </p:cNvSpPr>
          <p:nvPr>
            <p:ph type="sldImg"/>
          </p:nvPr>
        </p:nvSpPr>
        <p:spPr>
          <a:xfrm>
            <a:off x="379413" y="706438"/>
            <a:ext cx="6188075" cy="3481387"/>
          </a:xfrm>
          <a:ln/>
        </p:spPr>
      </p:sp>
      <p:sp>
        <p:nvSpPr>
          <p:cNvPr id="36867" name="Rectangle 3"/>
          <p:cNvSpPr>
            <a:spLocks noGrp="1" noChangeArrowheads="1"/>
          </p:cNvSpPr>
          <p:nvPr>
            <p:ph type="body" idx="1"/>
          </p:nvPr>
        </p:nvSpPr>
        <p:spPr>
          <a:noFill/>
          <a:ln/>
        </p:spPr>
        <p:txBody>
          <a:bodyPr/>
          <a:lstStyle/>
          <a:p>
            <a:pPr>
              <a:lnSpc>
                <a:spcPct val="90000"/>
              </a:lnSpc>
              <a:spcBef>
                <a:spcPct val="50000"/>
              </a:spcBef>
            </a:pPr>
            <a:r>
              <a:rPr lang="en-US" altLang="en-US" sz="800" dirty="0">
                <a:solidFill>
                  <a:srgbClr val="000000"/>
                </a:solidFill>
                <a:latin typeface="Arial" charset="0"/>
              </a:rPr>
              <a:t>Here is terminology we will use to refer the effects of confounding.  When we initially look at associations between exposures and outcomes (diseases) in our entire study</a:t>
            </a:r>
            <a:r>
              <a:rPr lang="en-US" altLang="en-US" sz="800" baseline="0" dirty="0">
                <a:solidFill>
                  <a:srgbClr val="000000"/>
                </a:solidFill>
                <a:latin typeface="Arial" charset="0"/>
              </a:rPr>
              <a:t> sample</a:t>
            </a:r>
            <a:r>
              <a:rPr lang="en-US" altLang="en-US" sz="800" dirty="0">
                <a:solidFill>
                  <a:srgbClr val="000000"/>
                </a:solidFill>
                <a:latin typeface="Arial" charset="0"/>
              </a:rPr>
              <a:t>, this</a:t>
            </a:r>
            <a:r>
              <a:rPr lang="en-US" altLang="en-US" sz="800" baseline="0" dirty="0">
                <a:solidFill>
                  <a:srgbClr val="000000"/>
                </a:solidFill>
                <a:latin typeface="Arial" charset="0"/>
              </a:rPr>
              <a:t> is</a:t>
            </a:r>
            <a:r>
              <a:rPr lang="en-US" altLang="en-US" sz="800" dirty="0">
                <a:solidFill>
                  <a:srgbClr val="000000"/>
                </a:solidFill>
                <a:latin typeface="Arial" charset="0"/>
              </a:rPr>
              <a:t> known as a crude,</a:t>
            </a:r>
            <a:r>
              <a:rPr lang="en-US" altLang="en-US" sz="800" baseline="0" dirty="0">
                <a:solidFill>
                  <a:srgbClr val="000000"/>
                </a:solidFill>
                <a:latin typeface="Arial" charset="0"/>
              </a:rPr>
              <a:t> </a:t>
            </a:r>
            <a:r>
              <a:rPr lang="en-US" altLang="en-US" sz="800" dirty="0">
                <a:solidFill>
                  <a:srgbClr val="000000"/>
                </a:solidFill>
                <a:latin typeface="Arial" charset="0"/>
              </a:rPr>
              <a:t>unadjusted, or marginal estimate.  Here we are showing a crude odds ratio as an example.</a:t>
            </a:r>
          </a:p>
          <a:p>
            <a:pPr>
              <a:lnSpc>
                <a:spcPct val="90000"/>
              </a:lnSpc>
              <a:spcBef>
                <a:spcPct val="50000"/>
              </a:spcBef>
            </a:pPr>
            <a:endParaRPr lang="en-US" altLang="en-US" sz="800" dirty="0">
              <a:solidFill>
                <a:srgbClr val="000000"/>
              </a:solidFill>
              <a:latin typeface="Arial" charset="0"/>
            </a:endParaRPr>
          </a:p>
          <a:p>
            <a:pPr>
              <a:lnSpc>
                <a:spcPct val="90000"/>
              </a:lnSpc>
              <a:spcBef>
                <a:spcPct val="50000"/>
              </a:spcBef>
            </a:pPr>
            <a:r>
              <a:rPr lang="en-US" altLang="en-US" sz="800" dirty="0">
                <a:solidFill>
                  <a:srgbClr val="000000"/>
                </a:solidFill>
                <a:latin typeface="Arial" charset="0"/>
              </a:rPr>
              <a:t>To get rid of the influence of confounding, one technique we can use is to stratify our analysis based upon levels of the confounding variable.  We do so by forming separate strata for each level of the confounder and then estimate the association between the exposure and outcome in each of these strata separately.  In our example, we can determine an odds ratio separately in each of the two strata, depicted as OR</a:t>
            </a:r>
            <a:r>
              <a:rPr lang="en-US" altLang="en-US" sz="800" baseline="-25000" dirty="0">
                <a:solidFill>
                  <a:srgbClr val="000000"/>
                </a:solidFill>
                <a:latin typeface="Arial" charset="0"/>
              </a:rPr>
              <a:t>CF+ </a:t>
            </a:r>
            <a:r>
              <a:rPr lang="en-US" altLang="en-US" sz="800" baseline="0" dirty="0">
                <a:solidFill>
                  <a:srgbClr val="000000"/>
                </a:solidFill>
                <a:latin typeface="Arial" charset="0"/>
              </a:rPr>
              <a:t>(or</a:t>
            </a:r>
            <a:r>
              <a:rPr lang="en-US" altLang="en-US" sz="800" dirty="0">
                <a:solidFill>
                  <a:srgbClr val="000000"/>
                </a:solidFill>
                <a:latin typeface="Arial" charset="0"/>
              </a:rPr>
              <a:t> OR</a:t>
            </a:r>
            <a:r>
              <a:rPr lang="en-US" altLang="en-US" sz="800" baseline="-25000" dirty="0">
                <a:solidFill>
                  <a:srgbClr val="000000"/>
                </a:solidFill>
                <a:latin typeface="Arial" charset="0"/>
              </a:rPr>
              <a:t>confounder present</a:t>
            </a:r>
            <a:r>
              <a:rPr lang="en-US" altLang="en-US" sz="800" baseline="0" dirty="0">
                <a:solidFill>
                  <a:srgbClr val="000000"/>
                </a:solidFill>
                <a:latin typeface="Arial" charset="0"/>
              </a:rPr>
              <a:t>) and</a:t>
            </a:r>
            <a:r>
              <a:rPr lang="en-US" altLang="en-US" sz="800" baseline="-25000" dirty="0">
                <a:solidFill>
                  <a:srgbClr val="000000"/>
                </a:solidFill>
                <a:latin typeface="Arial" charset="0"/>
              </a:rPr>
              <a:t> </a:t>
            </a:r>
            <a:r>
              <a:rPr lang="en-US" altLang="en-US" sz="800" dirty="0">
                <a:solidFill>
                  <a:srgbClr val="000000"/>
                </a:solidFill>
                <a:latin typeface="Arial" charset="0"/>
              </a:rPr>
              <a:t>OR</a:t>
            </a:r>
            <a:r>
              <a:rPr lang="en-US" altLang="en-US" sz="800" baseline="-25000" dirty="0">
                <a:solidFill>
                  <a:srgbClr val="000000"/>
                </a:solidFill>
                <a:latin typeface="Arial" charset="0"/>
              </a:rPr>
              <a:t>CF-</a:t>
            </a:r>
            <a:r>
              <a:rPr lang="en-US" altLang="en-US" sz="800" dirty="0">
                <a:solidFill>
                  <a:srgbClr val="000000"/>
                </a:solidFill>
                <a:latin typeface="Arial" charset="0"/>
              </a:rPr>
              <a:t> (or OR</a:t>
            </a:r>
            <a:r>
              <a:rPr lang="en-US" altLang="en-US" sz="800" baseline="-25000" dirty="0">
                <a:solidFill>
                  <a:srgbClr val="000000"/>
                </a:solidFill>
                <a:latin typeface="Arial" charset="0"/>
              </a:rPr>
              <a:t>confounder absent</a:t>
            </a:r>
            <a:r>
              <a:rPr lang="en-US" altLang="en-US" sz="800" baseline="0" dirty="0">
                <a:solidFill>
                  <a:srgbClr val="000000"/>
                </a:solidFill>
                <a:latin typeface="Arial" charset="0"/>
              </a:rPr>
              <a:t>).</a:t>
            </a:r>
            <a:r>
              <a:rPr lang="en-US" altLang="en-US" sz="800" baseline="-25000" dirty="0">
                <a:solidFill>
                  <a:srgbClr val="000000"/>
                </a:solidFill>
                <a:latin typeface="Arial" charset="0"/>
              </a:rPr>
              <a:t>  </a:t>
            </a:r>
            <a:r>
              <a:rPr lang="en-US" altLang="en-US" sz="800" baseline="0" dirty="0">
                <a:solidFill>
                  <a:srgbClr val="000000"/>
                </a:solidFill>
                <a:latin typeface="Arial" charset="0"/>
              </a:rPr>
              <a:t>T</a:t>
            </a:r>
            <a:r>
              <a:rPr lang="en-US" altLang="en-US" sz="800" dirty="0">
                <a:solidFill>
                  <a:srgbClr val="000000"/>
                </a:solidFill>
                <a:latin typeface="Arial" charset="0"/>
              </a:rPr>
              <a:t>hese measures</a:t>
            </a:r>
            <a:r>
              <a:rPr lang="en-US" altLang="en-US" sz="800" baseline="0" dirty="0">
                <a:solidFill>
                  <a:srgbClr val="000000"/>
                </a:solidFill>
                <a:latin typeface="Arial" charset="0"/>
              </a:rPr>
              <a:t> of association are said to be stratum-specific, stratified, adjusted or conditional.  </a:t>
            </a:r>
            <a:r>
              <a:rPr lang="en-US" altLang="en-US" sz="800" dirty="0">
                <a:solidFill>
                  <a:srgbClr val="000000"/>
                </a:solidFill>
                <a:latin typeface="Arial" charset="0"/>
              </a:rPr>
              <a:t>Note: this could be any measure of association (ratio or difference scale); we are just using OR as an example.  </a:t>
            </a:r>
          </a:p>
          <a:p>
            <a:pPr>
              <a:lnSpc>
                <a:spcPct val="90000"/>
              </a:lnSpc>
              <a:spcBef>
                <a:spcPct val="50000"/>
              </a:spcBef>
            </a:pPr>
            <a:endParaRPr lang="en-US" altLang="en-US" sz="800" dirty="0">
              <a:solidFill>
                <a:srgbClr val="000000"/>
              </a:solidFill>
              <a:latin typeface="Arial" charset="0"/>
            </a:endParaRPr>
          </a:p>
          <a:p>
            <a:pPr>
              <a:lnSpc>
                <a:spcPct val="90000"/>
              </a:lnSpc>
              <a:spcBef>
                <a:spcPct val="50000"/>
              </a:spcBef>
            </a:pPr>
            <a:r>
              <a:rPr lang="en-US" altLang="en-US" sz="800" dirty="0">
                <a:solidFill>
                  <a:srgbClr val="000000"/>
                </a:solidFill>
                <a:latin typeface="Arial" charset="0"/>
              </a:rPr>
              <a:t>What kinds of things can numerically happen because of confounding?  What are the manifestations of confounding?  Depending upon the direction of bias that is caused by confounding, we call the confounding either positive or negative.  For example, if the crude estimate is 4, but the two stratum-specific OR are 2, this is termed positive confounding.  In other words, the influence of confounding was to overestimate the OR, away from the null.  Next in the table is an example of positive confounding where the crude estimate shows a sizeable estimate (OR = 4.0) but, in fact, there is no actual association after stratification.  In our example using smoking, matches, and lung cancer, we saw an example of positive confounding by smoking.  </a:t>
            </a:r>
          </a:p>
          <a:p>
            <a:pPr>
              <a:lnSpc>
                <a:spcPct val="90000"/>
              </a:lnSpc>
              <a:spcBef>
                <a:spcPct val="50000"/>
              </a:spcBef>
            </a:pPr>
            <a:endParaRPr lang="en-US" altLang="en-US" sz="800" dirty="0">
              <a:solidFill>
                <a:srgbClr val="000000"/>
              </a:solidFill>
              <a:latin typeface="Arial" charset="0"/>
            </a:endParaRPr>
          </a:p>
          <a:p>
            <a:pPr>
              <a:lnSpc>
                <a:spcPct val="90000"/>
              </a:lnSpc>
              <a:spcBef>
                <a:spcPct val="50000"/>
              </a:spcBef>
            </a:pPr>
            <a:r>
              <a:rPr lang="en-US" altLang="en-US" sz="800" dirty="0">
                <a:solidFill>
                  <a:srgbClr val="000000"/>
                </a:solidFill>
                <a:latin typeface="Arial" charset="0"/>
              </a:rPr>
              <a:t>Likewise, when dealing with protective effects, if the crude estimate is an overestimate of the adjusted estimate, this is also called positive confounding.  It is away from the null.  For example, persons who wear masks may also be more apt to be vaccinated against SARS-CoV-2 or to practice social distancing.  These other behaviors, if not accounted for, may result in overestimate of the effect of mask-wearing versus non-mask-wearing in protecting against COVID-19.  </a:t>
            </a:r>
          </a:p>
          <a:p>
            <a:pPr>
              <a:lnSpc>
                <a:spcPct val="90000"/>
              </a:lnSpc>
              <a:spcBef>
                <a:spcPct val="50000"/>
              </a:spcBef>
            </a:pPr>
            <a:endParaRPr lang="en-US" altLang="en-US" sz="800" dirty="0">
              <a:solidFill>
                <a:srgbClr val="000000"/>
              </a:solidFill>
              <a:latin typeface="Arial" charset="0"/>
            </a:endParaRPr>
          </a:p>
          <a:p>
            <a:pPr>
              <a:lnSpc>
                <a:spcPct val="90000"/>
              </a:lnSpc>
              <a:spcBef>
                <a:spcPct val="50000"/>
              </a:spcBef>
            </a:pPr>
            <a:r>
              <a:rPr lang="en-US" altLang="en-US" sz="800" dirty="0">
                <a:solidFill>
                  <a:srgbClr val="000000"/>
                </a:solidFill>
                <a:latin typeface="Arial" charset="0"/>
              </a:rPr>
              <a:t>Three examples of negative confounding are next shown.  If the crude estimate is 4.0 but the adjusted estimate is 8.0, this means the influence of the confounding was to attenuate the effect (i.e., towards the null).  The attenuation can be so great as to entirely push the crude estimate to 1.  Likewise, if the crude estimate is 0.9, but the stratum-specific estimates are 0.2, this is also negative confounding.  An example of this can also be seen in use of observational studies to look at drug treatment effects.  Often the sickest patients, with the poorest prognosis, are given new treatments first (or drugs that are already licensed for another purpose).  Thus, any benefit of the treatment may be confounded by these poor prognostic factors and tend to drive the unadjusted measures of association to 1.   Finally, the most fulminant form of confounding is known as “qualitative confounding”, aka a “reversal of effect” or the colorful description, “Simpson’s Paradox”.  In th</a:t>
            </a:r>
            <a:r>
              <a:rPr lang="en-US" altLang="en-US" sz="800" baseline="0" dirty="0">
                <a:solidFill>
                  <a:srgbClr val="000000"/>
                </a:solidFill>
                <a:latin typeface="Arial" charset="0"/>
              </a:rPr>
              <a:t>e last example</a:t>
            </a:r>
            <a:r>
              <a:rPr lang="en-US" altLang="en-US" sz="800" dirty="0">
                <a:solidFill>
                  <a:srgbClr val="000000"/>
                </a:solidFill>
                <a:latin typeface="Arial" charset="0"/>
              </a:rPr>
              <a:t>, the crude estimate is OR = 4.0 indicating that</a:t>
            </a:r>
            <a:r>
              <a:rPr lang="en-US" altLang="en-US" sz="800" baseline="0" dirty="0">
                <a:solidFill>
                  <a:srgbClr val="000000"/>
                </a:solidFill>
                <a:latin typeface="Arial" charset="0"/>
              </a:rPr>
              <a:t> being exposed is associated with the outcome</a:t>
            </a:r>
            <a:r>
              <a:rPr lang="en-US" altLang="en-US" sz="800" dirty="0">
                <a:solidFill>
                  <a:srgbClr val="000000"/>
                </a:solidFill>
                <a:latin typeface="Arial" charset="0"/>
              </a:rPr>
              <a:t>, but the adjusted estimate is actually protective (OR</a:t>
            </a:r>
            <a:r>
              <a:rPr lang="en-US" altLang="en-US" sz="800" baseline="0" dirty="0">
                <a:solidFill>
                  <a:srgbClr val="000000"/>
                </a:solidFill>
                <a:latin typeface="Arial" charset="0"/>
              </a:rPr>
              <a:t> = 0.5)</a:t>
            </a:r>
            <a:r>
              <a:rPr lang="en-US" altLang="en-US" sz="800" dirty="0">
                <a:solidFill>
                  <a:srgbClr val="000000"/>
                </a:solidFill>
                <a:latin typeface="Arial" charset="0"/>
              </a:rPr>
              <a:t>.  </a:t>
            </a:r>
          </a:p>
          <a:p>
            <a:pPr>
              <a:lnSpc>
                <a:spcPct val="90000"/>
              </a:lnSpc>
            </a:pPr>
            <a:endParaRPr lang="en-US" altLang="en-US" sz="800" dirty="0"/>
          </a:p>
        </p:txBody>
      </p:sp>
    </p:spTree>
    <p:extLst>
      <p:ext uri="{BB962C8B-B14F-4D97-AF65-F5344CB8AC3E}">
        <p14:creationId xmlns:p14="http://schemas.microsoft.com/office/powerpoint/2010/main" val="176761485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Grp="1" noChangeArrowheads="1"/>
          </p:cNvSpPr>
          <p:nvPr>
            <p:ph type="sldNum" sz="quarter" idx="5"/>
          </p:nvPr>
        </p:nvSpPr>
        <p:spPr>
          <a:noFill/>
        </p:spPr>
        <p:txBody>
          <a:bodyPr/>
          <a:lstStyle/>
          <a:p>
            <a:fld id="{07B3F394-1F72-4D65-8A72-E22F767931EC}" type="slidenum">
              <a:rPr lang="en-US" altLang="en-US" smtClean="0">
                <a:solidFill>
                  <a:srgbClr val="000000"/>
                </a:solidFill>
              </a:rPr>
              <a:pPr/>
              <a:t>70</a:t>
            </a:fld>
            <a:endParaRPr lang="en-US" altLang="en-US" dirty="0">
              <a:solidFill>
                <a:srgbClr val="000000"/>
              </a:solidFill>
            </a:endParaRPr>
          </a:p>
        </p:txBody>
      </p:sp>
      <p:sp>
        <p:nvSpPr>
          <p:cNvPr id="22530" name="Rectangle 2"/>
          <p:cNvSpPr>
            <a:spLocks noGrp="1" noRot="1" noChangeAspect="1" noChangeArrowheads="1" noTextEdit="1"/>
          </p:cNvSpPr>
          <p:nvPr>
            <p:ph type="sldImg"/>
          </p:nvPr>
        </p:nvSpPr>
        <p:spPr>
          <a:xfrm>
            <a:off x="309563" y="706438"/>
            <a:ext cx="6323012" cy="3557587"/>
          </a:xfrm>
          <a:ln/>
        </p:spPr>
      </p:sp>
      <p:sp>
        <p:nvSpPr>
          <p:cNvPr id="22531" name="Rectangle 3"/>
          <p:cNvSpPr>
            <a:spLocks noGrp="1" noChangeArrowheads="1"/>
          </p:cNvSpPr>
          <p:nvPr>
            <p:ph type="body" idx="1"/>
          </p:nvPr>
        </p:nvSpPr>
        <p:spPr>
          <a:xfrm>
            <a:off x="228600" y="4433889"/>
            <a:ext cx="6446838" cy="4200525"/>
          </a:xfrm>
          <a:noFill/>
          <a:ln/>
        </p:spPr>
        <p:txBody>
          <a:bodyPr/>
          <a:lstStyle/>
          <a:p>
            <a:pPr>
              <a:spcBef>
                <a:spcPct val="50000"/>
              </a:spcBef>
            </a:pPr>
            <a:r>
              <a:rPr lang="en-US" altLang="en-US" sz="1200" dirty="0">
                <a:solidFill>
                  <a:srgbClr val="000000"/>
                </a:solidFill>
                <a:latin typeface="Arial" charset="0"/>
              </a:rPr>
              <a:t>The last utility of DAGs that we will discuss today is their ability to help us sort out multiple causal pathways between exposure and disease.  This is the field of mediation analysis.  </a:t>
            </a:r>
          </a:p>
        </p:txBody>
      </p:sp>
    </p:spTree>
    <p:extLst>
      <p:ext uri="{BB962C8B-B14F-4D97-AF65-F5344CB8AC3E}">
        <p14:creationId xmlns:p14="http://schemas.microsoft.com/office/powerpoint/2010/main" val="36739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D3C57A05-B1FA-45F4-9D92-27F18C395867}" type="slidenum">
              <a:rPr lang="en-US" altLang="en-US" sz="1000" b="0" i="1">
                <a:solidFill>
                  <a:prstClr val="black"/>
                </a:solidFill>
                <a:latin typeface="Times New Roman" pitchFamily="18" charset="0"/>
              </a:rPr>
              <a:pPr algn="r" defTabSz="952500" eaLnBrk="0" hangingPunct="0"/>
              <a:t>71</a:t>
            </a:fld>
            <a:endParaRPr lang="en-US" altLang="en-US" sz="1000" b="0" i="1" dirty="0">
              <a:solidFill>
                <a:prstClr val="black"/>
              </a:solidFill>
              <a:latin typeface="Times New Roman" pitchFamily="18" charset="0"/>
            </a:endParaRPr>
          </a:p>
        </p:txBody>
      </p:sp>
      <p:sp>
        <p:nvSpPr>
          <p:cNvPr id="321538" name="Rectangle 2"/>
          <p:cNvSpPr>
            <a:spLocks noGrp="1" noRot="1" noChangeAspect="1" noChangeArrowheads="1" noTextEdit="1"/>
          </p:cNvSpPr>
          <p:nvPr>
            <p:ph type="sldImg"/>
          </p:nvPr>
        </p:nvSpPr>
        <p:spPr>
          <a:xfrm>
            <a:off x="379413" y="706438"/>
            <a:ext cx="6188075" cy="3481387"/>
          </a:xfrm>
          <a:ln/>
        </p:spPr>
      </p:sp>
      <p:sp>
        <p:nvSpPr>
          <p:cNvPr id="321539" name="Rectangle 3"/>
          <p:cNvSpPr>
            <a:spLocks noGrp="1" noChangeArrowheads="1"/>
          </p:cNvSpPr>
          <p:nvPr>
            <p:ph type="body" idx="1"/>
          </p:nvPr>
        </p:nvSpPr>
        <p:spPr>
          <a:noFill/>
          <a:ln/>
        </p:spPr>
        <p:txBody>
          <a:bodyPr/>
          <a:lstStyle/>
          <a:p>
            <a:pPr>
              <a:lnSpc>
                <a:spcPct val="90000"/>
              </a:lnSpc>
            </a:pPr>
            <a:r>
              <a:rPr lang="en-US" altLang="en-US" dirty="0"/>
              <a:t>Let</a:t>
            </a:r>
            <a:r>
              <a:rPr lang="en-US" altLang="en-US" baseline="0" dirty="0"/>
              <a:t> u</a:t>
            </a:r>
            <a:r>
              <a:rPr lang="en-US" altLang="en-US" dirty="0"/>
              <a:t>s shift gears away from bias to discuss</a:t>
            </a:r>
            <a:r>
              <a:rPr lang="en-US" altLang="en-US" baseline="0" dirty="0"/>
              <a:t> another use </a:t>
            </a:r>
            <a:r>
              <a:rPr lang="en-US" altLang="en-US" dirty="0"/>
              <a:t>of DAGs.  DAGs are helpful in framing what to do if there are more than one</a:t>
            </a:r>
            <a:r>
              <a:rPr lang="en-US" altLang="en-US" baseline="0" dirty="0"/>
              <a:t> mechanistic </a:t>
            </a:r>
            <a:r>
              <a:rPr lang="en-US" altLang="en-US" dirty="0"/>
              <a:t>causal paths between a given exposure and outcome.  Let</a:t>
            </a:r>
            <a:r>
              <a:rPr lang="en-US" altLang="en-US" baseline="0" dirty="0"/>
              <a:t> us</a:t>
            </a:r>
            <a:r>
              <a:rPr lang="en-US" altLang="en-US" dirty="0"/>
              <a:t> say that we have this DAG, where we know that E is causally related to D through at least 3 known and well-established mechanistic pathways that are mediated by M</a:t>
            </a:r>
            <a:r>
              <a:rPr lang="en-US" altLang="en-US" baseline="-25000" dirty="0"/>
              <a:t>1</a:t>
            </a:r>
            <a:r>
              <a:rPr lang="en-US" altLang="en-US" dirty="0"/>
              <a:t>, M</a:t>
            </a:r>
            <a:r>
              <a:rPr lang="en-US" altLang="en-US" baseline="-25000" dirty="0"/>
              <a:t>2</a:t>
            </a:r>
            <a:r>
              <a:rPr lang="en-US" altLang="en-US" dirty="0"/>
              <a:t>, and M</a:t>
            </a:r>
            <a:r>
              <a:rPr lang="en-US" altLang="en-US" baseline="-25000" dirty="0"/>
              <a:t>3</a:t>
            </a:r>
            <a:r>
              <a:rPr lang="en-US" altLang="en-US" dirty="0"/>
              <a:t>, respectively.  We call M a “mediator” or an “intermediary variable”.  </a:t>
            </a:r>
          </a:p>
          <a:p>
            <a:pPr>
              <a:lnSpc>
                <a:spcPct val="90000"/>
              </a:lnSpc>
            </a:pPr>
            <a:endParaRPr lang="en-US" altLang="en-US" dirty="0"/>
          </a:p>
          <a:p>
            <a:pPr>
              <a:lnSpc>
                <a:spcPct val="90000"/>
              </a:lnSpc>
            </a:pPr>
            <a:r>
              <a:rPr lang="en-US" altLang="en-US" dirty="0"/>
              <a:t>This type of scenario brings to mind at least 3 research questions.  They are:  </a:t>
            </a:r>
          </a:p>
          <a:p>
            <a:pPr>
              <a:lnSpc>
                <a:spcPct val="90000"/>
              </a:lnSpc>
            </a:pPr>
            <a:endParaRPr lang="en-US" altLang="en-US" dirty="0"/>
          </a:p>
          <a:p>
            <a:pPr>
              <a:lnSpc>
                <a:spcPct val="90000"/>
              </a:lnSpc>
            </a:pPr>
            <a:r>
              <a:rPr lang="en-US" altLang="en-US" sz="1400" dirty="0"/>
              <a:t>What is the TOTAL effect of E on D?  In other words, irrespective of the mechanism, what is entire magnitude of the causal relationship between E and D (i.e., operating through all of the causal paths)?</a:t>
            </a:r>
          </a:p>
          <a:p>
            <a:pPr>
              <a:lnSpc>
                <a:spcPct val="90000"/>
              </a:lnSpc>
            </a:pPr>
            <a:endParaRPr lang="en-US" altLang="en-US" sz="1400" dirty="0"/>
          </a:p>
          <a:p>
            <a:pPr marL="0" marR="0" indent="0" algn="l" defTabSz="990600" rtl="0" eaLnBrk="0" fontAlgn="base" latinLnBrk="0" hangingPunct="0">
              <a:lnSpc>
                <a:spcPct val="90000"/>
              </a:lnSpc>
              <a:spcBef>
                <a:spcPct val="30000"/>
              </a:spcBef>
              <a:spcAft>
                <a:spcPct val="0"/>
              </a:spcAft>
              <a:buClrTx/>
              <a:buSzTx/>
              <a:buFontTx/>
              <a:buNone/>
              <a:tabLst/>
              <a:defRPr/>
            </a:pPr>
            <a:r>
              <a:rPr lang="en-US" altLang="en-US" sz="1400" dirty="0"/>
              <a:t>The second question is:  What is the DIRECT effect of E on D apart from its effect via M</a:t>
            </a:r>
            <a:r>
              <a:rPr lang="en-US" altLang="en-US" sz="1400" baseline="-25000" dirty="0"/>
              <a:t>1</a:t>
            </a:r>
            <a:r>
              <a:rPr lang="en-US" altLang="en-US" sz="1400" dirty="0"/>
              <a:t>, M</a:t>
            </a:r>
            <a:r>
              <a:rPr lang="en-US" altLang="en-US" sz="1400" baseline="-25000" dirty="0"/>
              <a:t>2</a:t>
            </a:r>
            <a:r>
              <a:rPr lang="en-US" altLang="en-US" sz="1400" dirty="0"/>
              <a:t>, and M</a:t>
            </a:r>
            <a:r>
              <a:rPr lang="en-US" altLang="en-US" sz="1400" baseline="-25000" dirty="0"/>
              <a:t>3</a:t>
            </a:r>
            <a:r>
              <a:rPr lang="en-US" altLang="en-US" sz="1400" dirty="0"/>
              <a:t>?  We do this if we are interested in discovering new mechanistic causal paths.  We</a:t>
            </a:r>
            <a:r>
              <a:rPr lang="en-US" altLang="en-US" sz="1400" baseline="0" dirty="0"/>
              <a:t> may or may not have some idea of how the hashed path (the one with the question mark) is mechanistically mediated, but it really does not matter if we do.  The point here is to search for evidence for a pathway that is above and beyond the known paths </a:t>
            </a:r>
            <a:r>
              <a:rPr lang="en-US" altLang="en-US" sz="1400" dirty="0"/>
              <a:t>via M</a:t>
            </a:r>
            <a:r>
              <a:rPr lang="en-US" altLang="en-US" sz="1400" baseline="-25000" dirty="0"/>
              <a:t>1</a:t>
            </a:r>
            <a:r>
              <a:rPr lang="en-US" altLang="en-US" sz="1400" dirty="0"/>
              <a:t>, M</a:t>
            </a:r>
            <a:r>
              <a:rPr lang="en-US" altLang="en-US" sz="1400" baseline="-25000" dirty="0"/>
              <a:t>2</a:t>
            </a:r>
            <a:r>
              <a:rPr lang="en-US" altLang="en-US" sz="1400" dirty="0"/>
              <a:t>, and M</a:t>
            </a:r>
            <a:r>
              <a:rPr lang="en-US" altLang="en-US" sz="1400" baseline="-25000" dirty="0"/>
              <a:t>3</a:t>
            </a:r>
            <a:r>
              <a:rPr lang="en-US" altLang="en-US" sz="1400" baseline="0" dirty="0"/>
              <a:t>.</a:t>
            </a:r>
          </a:p>
          <a:p>
            <a:pPr marL="0" marR="0" indent="0" algn="l" defTabSz="990600" rtl="0" eaLnBrk="0" fontAlgn="base" latinLnBrk="0" hangingPunct="0">
              <a:lnSpc>
                <a:spcPct val="90000"/>
              </a:lnSpc>
              <a:spcBef>
                <a:spcPct val="30000"/>
              </a:spcBef>
              <a:spcAft>
                <a:spcPct val="0"/>
              </a:spcAft>
              <a:buClrTx/>
              <a:buSzTx/>
              <a:buFontTx/>
              <a:buNone/>
              <a:tabLst/>
              <a:defRPr/>
            </a:pPr>
            <a:r>
              <a:rPr lang="en-US" altLang="en-US" sz="1400" dirty="0"/>
              <a:t>   </a:t>
            </a:r>
            <a:endParaRPr lang="en-US" altLang="en-US" sz="300" dirty="0"/>
          </a:p>
          <a:p>
            <a:pPr>
              <a:lnSpc>
                <a:spcPct val="90000"/>
              </a:lnSpc>
            </a:pPr>
            <a:r>
              <a:rPr lang="en-US" altLang="en-US" sz="1400" dirty="0"/>
              <a:t>The third question is:  How much (i.e., what percentage) of the effect of E on D is mediated by M</a:t>
            </a:r>
            <a:r>
              <a:rPr lang="en-US" altLang="en-US" sz="1400" baseline="-25000" dirty="0"/>
              <a:t>1 </a:t>
            </a:r>
            <a:r>
              <a:rPr lang="en-US" altLang="en-US" sz="1400" baseline="0" dirty="0"/>
              <a:t>, </a:t>
            </a:r>
            <a:r>
              <a:rPr lang="en-US" altLang="en-US" sz="1400" dirty="0"/>
              <a:t>M</a:t>
            </a:r>
            <a:r>
              <a:rPr lang="en-US" altLang="en-US" sz="1400" baseline="-25000" dirty="0"/>
              <a:t>2</a:t>
            </a:r>
            <a:r>
              <a:rPr lang="en-US" altLang="en-US" sz="1400" baseline="0" dirty="0"/>
              <a:t> and</a:t>
            </a:r>
            <a:r>
              <a:rPr lang="en-US" altLang="en-US" sz="1400" dirty="0"/>
              <a:t> M</a:t>
            </a:r>
            <a:r>
              <a:rPr lang="en-US" altLang="en-US" sz="1400" baseline="-25000" dirty="0"/>
              <a:t>3</a:t>
            </a:r>
            <a:r>
              <a:rPr lang="en-US" altLang="en-US" sz="1400" dirty="0"/>
              <a:t>?  This is called the INDIRECT</a:t>
            </a:r>
            <a:r>
              <a:rPr lang="en-US" altLang="en-US" sz="1400" baseline="0" dirty="0"/>
              <a:t> effect of E on D as operating through M</a:t>
            </a:r>
            <a:r>
              <a:rPr lang="en-US" altLang="en-US" sz="1400" baseline="-25000" dirty="0"/>
              <a:t>1</a:t>
            </a:r>
            <a:r>
              <a:rPr lang="en-US" altLang="en-US" sz="1400" baseline="0" dirty="0"/>
              <a:t>, M</a:t>
            </a:r>
            <a:r>
              <a:rPr lang="en-US" altLang="en-US" sz="1400" baseline="-25000" dirty="0"/>
              <a:t>2</a:t>
            </a:r>
            <a:r>
              <a:rPr lang="en-US" altLang="en-US" sz="1400" baseline="0" dirty="0"/>
              <a:t> and M</a:t>
            </a:r>
            <a:r>
              <a:rPr lang="en-US" altLang="en-US" sz="1400" baseline="-25000" dirty="0"/>
              <a:t>3</a:t>
            </a:r>
            <a:r>
              <a:rPr lang="en-US" altLang="en-US" sz="1400" baseline="0" dirty="0"/>
              <a:t>.  It is given the name indirect effect because the mechanism is presumably already known and it is known to operate through the variable M.   However, this does not mean it is necessarily any more indirect biologically than is the E to D direct effect (denoted by the hashed line in the DAG), which itself may operate through several mediators which are not shown on the DAG (and may not be known).   </a:t>
            </a:r>
            <a:endParaRPr lang="en-US" altLang="en-US" sz="1400" dirty="0"/>
          </a:p>
          <a:p>
            <a:pPr>
              <a:lnSpc>
                <a:spcPct val="90000"/>
              </a:lnSpc>
            </a:pPr>
            <a:endParaRPr lang="en-US" altLang="en-US" sz="1400" dirty="0"/>
          </a:p>
          <a:p>
            <a:pPr>
              <a:lnSpc>
                <a:spcPct val="90000"/>
              </a:lnSpc>
            </a:pPr>
            <a:r>
              <a:rPr lang="en-US" altLang="en-US" sz="1400" dirty="0"/>
              <a:t>Any question which</a:t>
            </a:r>
            <a:r>
              <a:rPr lang="en-US" altLang="en-US" sz="1400" baseline="0" dirty="0"/>
              <a:t> involves teasing apart the contributions of the different causal pathways from E to D is called a </a:t>
            </a:r>
            <a:r>
              <a:rPr lang="en-US" altLang="en-US" sz="1400" dirty="0"/>
              <a:t>“mediation analysis”.</a:t>
            </a:r>
            <a:r>
              <a:rPr lang="en-US" altLang="en-US" sz="1400" baseline="0" dirty="0"/>
              <a:t>  Mediation analysis is one of the “Big 6” research objectives, and it has grown into a very sophisticated field.  We will only scratch the surface in our course, but it is important to understand the terms total effect, direct effect, and indirect effect.   Some people do not view mediation questions as being very different than general questions of causation, but the analytic techniques required for identification of direct and indirect effects are substantially more intricate than identifying total effects (which is what causation-related research essentially is).  For this reason, we believe that mediation merits a place on the “Big 6”, if only to remind investigators that special analytic techniques are needed.  </a:t>
            </a:r>
            <a:endParaRPr lang="en-US" altLang="en-US" dirty="0"/>
          </a:p>
        </p:txBody>
      </p:sp>
    </p:spTree>
    <p:extLst>
      <p:ext uri="{BB962C8B-B14F-4D97-AF65-F5344CB8AC3E}">
        <p14:creationId xmlns:p14="http://schemas.microsoft.com/office/powerpoint/2010/main" val="220044480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now have mentioned </a:t>
            </a:r>
            <a:r>
              <a:rPr lang="en-US" baseline="0" dirty="0"/>
              <a:t>4 of the “Big 6”: description, causation, attribution, and mediation.  We also can now draw DAGs that depict each.  DAGs are very efficient compact notation that remind us what we need to do to address these different objectives.  (Notice how the edge goes away, via animation, in the DAG that depicts attribution). </a:t>
            </a:r>
          </a:p>
          <a:p>
            <a:endParaRPr lang="en-US" baseline="0" dirty="0"/>
          </a:p>
          <a:p>
            <a:r>
              <a:rPr lang="en-US" baseline="0" dirty="0"/>
              <a:t>We have not and will not formally say much about prediction in this course although we talked about sensitivity and specificity (which are important metrics of prediction) as well as measures of association.   Measures of association that are not causal depict prediction.   We typically do </a:t>
            </a:r>
            <a:r>
              <a:rPr lang="en-US" u="sng" baseline="0" dirty="0"/>
              <a:t>not</a:t>
            </a:r>
            <a:r>
              <a:rPr lang="en-US" baseline="0" dirty="0"/>
              <a:t> use DAGs to describe prediction objectives, but we can use DAGs to show the variety of ways that one variable can predict another, either through a true causal relationship or a variety of non-causal relationship (e.g., via confounding or via collider-stratification).  </a:t>
            </a:r>
            <a:endParaRPr lang="en-US" dirty="0"/>
          </a:p>
          <a:p>
            <a:endParaRPr lang="en-US" dirty="0"/>
          </a:p>
          <a:p>
            <a:r>
              <a:rPr lang="en-US" dirty="0"/>
              <a:t>As review, one</a:t>
            </a:r>
            <a:r>
              <a:rPr lang="en-US" baseline="0" dirty="0"/>
              <a:t> way to think about clinical research and epidemiology </a:t>
            </a:r>
            <a:r>
              <a:rPr lang="en-US" dirty="0"/>
              <a:t>is to think about the different</a:t>
            </a:r>
            <a:r>
              <a:rPr lang="en-US" baseline="0" dirty="0"/>
              <a:t> kinds of questions that clinical researchers and epidemiologists answer.   We call these the “Big 6”.  Most of what clinical research and epidemiology answer can be placed into one of these 6 categories or objectives, and each is highly relevant.  A major use of this list is for research practitioners to be able to encounter any given research question or problem and instantly classify the work into one or more of these categories/objectives.  Then, once the category/objective is recognized, this should invoke a mental checklist of what is needed methodologically to fulfill the objective.  For example, if description is the objective, is the parameter of interest prevalence, incidence, or something else?  If incidence, is the parameter risk or rate and have all of pitfalls with risks and rates been addressed?  Is the study sample representative of the source population, and, if not, why not?  Is the entity of interest measured accurately?  Has sampling error been appropriately stated?  This type of pattern recognition will instantly help scholars focus on key threats to validity in any of type of research.</a:t>
            </a:r>
          </a:p>
          <a:p>
            <a:endParaRPr lang="en-US" baseline="0"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solidFill>
                  <a:prstClr val="black"/>
                </a:solidFill>
              </a:rPr>
              <a:pPr>
                <a:defRPr/>
              </a:pPr>
              <a:t>72</a:t>
            </a:fld>
            <a:endParaRPr lang="en-US" dirty="0">
              <a:solidFill>
                <a:prstClr val="black"/>
              </a:solidFill>
            </a:endParaRPr>
          </a:p>
        </p:txBody>
      </p:sp>
    </p:spTree>
    <p:extLst>
      <p:ext uri="{BB962C8B-B14F-4D97-AF65-F5344CB8AC3E}">
        <p14:creationId xmlns:p14="http://schemas.microsoft.com/office/powerpoint/2010/main" val="251241485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8875483F-9119-4D6A-BE43-1330E1ED3ED3}" type="slidenum">
              <a:rPr lang="en-US" altLang="en-US" sz="1000" b="0" i="1">
                <a:solidFill>
                  <a:prstClr val="black"/>
                </a:solidFill>
                <a:latin typeface="Times New Roman" pitchFamily="18" charset="0"/>
              </a:rPr>
              <a:pPr algn="r" defTabSz="952500" eaLnBrk="0" hangingPunct="0"/>
              <a:t>73</a:t>
            </a:fld>
            <a:endParaRPr lang="en-US" altLang="en-US" sz="1000" b="0" i="1" dirty="0">
              <a:solidFill>
                <a:prstClr val="black"/>
              </a:solidFill>
              <a:latin typeface="Times New Roman" pitchFamily="18" charset="0"/>
            </a:endParaRPr>
          </a:p>
        </p:txBody>
      </p:sp>
      <p:sp>
        <p:nvSpPr>
          <p:cNvPr id="323586" name="Rectangle 2"/>
          <p:cNvSpPr>
            <a:spLocks noGrp="1" noRot="1" noChangeAspect="1" noChangeArrowheads="1" noTextEdit="1"/>
          </p:cNvSpPr>
          <p:nvPr>
            <p:ph type="sldImg"/>
          </p:nvPr>
        </p:nvSpPr>
        <p:spPr>
          <a:xfrm>
            <a:off x="379413" y="706438"/>
            <a:ext cx="6188075" cy="3481387"/>
          </a:xfrm>
          <a:ln/>
        </p:spPr>
      </p:sp>
      <p:sp>
        <p:nvSpPr>
          <p:cNvPr id="323587" name="Rectangle 3"/>
          <p:cNvSpPr>
            <a:spLocks noGrp="1" noChangeArrowheads="1"/>
          </p:cNvSpPr>
          <p:nvPr>
            <p:ph type="body" idx="1"/>
          </p:nvPr>
        </p:nvSpPr>
        <p:spPr>
          <a:noFill/>
          <a:ln/>
        </p:spPr>
        <p:txBody>
          <a:bodyPr/>
          <a:lstStyle/>
          <a:p>
            <a:r>
              <a:rPr lang="en-US" altLang="en-US" dirty="0"/>
              <a:t>How do we answer each of these mediation-related questions?  For the first question, the total effect of E on D, the solution is to leave all of the above paths open and analyze the association between E and D.  This is the simplest question to address because there is no need to do anything special.  Just remember to not condition on M</a:t>
            </a:r>
            <a:r>
              <a:rPr lang="en-US" altLang="en-US" baseline="-25000" dirty="0"/>
              <a:t>1</a:t>
            </a:r>
            <a:r>
              <a:rPr lang="en-US" altLang="en-US" dirty="0"/>
              <a:t>, M</a:t>
            </a:r>
            <a:r>
              <a:rPr lang="en-US" altLang="en-US" baseline="-25000" dirty="0"/>
              <a:t>2</a:t>
            </a:r>
            <a:r>
              <a:rPr lang="en-US" altLang="en-US" dirty="0"/>
              <a:t>, or M</a:t>
            </a:r>
            <a:r>
              <a:rPr lang="en-US" altLang="en-US" baseline="-25000" dirty="0"/>
              <a:t>3</a:t>
            </a:r>
            <a:r>
              <a:rPr lang="en-US" altLang="en-US" dirty="0"/>
              <a:t>.  </a:t>
            </a:r>
          </a:p>
          <a:p>
            <a:endParaRPr lang="en-US" altLang="en-US" dirty="0"/>
          </a:p>
        </p:txBody>
      </p:sp>
    </p:spTree>
    <p:extLst>
      <p:ext uri="{BB962C8B-B14F-4D97-AF65-F5344CB8AC3E}">
        <p14:creationId xmlns:p14="http://schemas.microsoft.com/office/powerpoint/2010/main" val="218036180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84AECE29-02D8-444E-B626-453C98BE6838}" type="slidenum">
              <a:rPr lang="en-US" altLang="en-US" sz="1000" b="0" i="1">
                <a:solidFill>
                  <a:prstClr val="black"/>
                </a:solidFill>
                <a:latin typeface="Times New Roman" pitchFamily="18" charset="0"/>
              </a:rPr>
              <a:pPr algn="r" defTabSz="952500" eaLnBrk="0" hangingPunct="0"/>
              <a:t>74</a:t>
            </a:fld>
            <a:endParaRPr lang="en-US" altLang="en-US" sz="1000" b="0" i="1" dirty="0">
              <a:solidFill>
                <a:prstClr val="black"/>
              </a:solidFill>
              <a:latin typeface="Times New Roman" pitchFamily="18" charset="0"/>
            </a:endParaRPr>
          </a:p>
        </p:txBody>
      </p:sp>
      <p:sp>
        <p:nvSpPr>
          <p:cNvPr id="325634" name="Rectangle 2"/>
          <p:cNvSpPr>
            <a:spLocks noGrp="1" noRot="1" noChangeAspect="1" noChangeArrowheads="1" noTextEdit="1"/>
          </p:cNvSpPr>
          <p:nvPr>
            <p:ph type="sldImg"/>
          </p:nvPr>
        </p:nvSpPr>
        <p:spPr>
          <a:xfrm>
            <a:off x="379413" y="706438"/>
            <a:ext cx="6188075" cy="3481387"/>
          </a:xfrm>
          <a:ln/>
        </p:spPr>
      </p:sp>
      <p:sp>
        <p:nvSpPr>
          <p:cNvPr id="325635" name="Rectangle 3"/>
          <p:cNvSpPr>
            <a:spLocks noGrp="1" noChangeArrowheads="1"/>
          </p:cNvSpPr>
          <p:nvPr>
            <p:ph type="body" idx="1"/>
          </p:nvPr>
        </p:nvSpPr>
        <p:spPr>
          <a:noFill/>
          <a:ln/>
        </p:spPr>
        <p:txBody>
          <a:bodyPr/>
          <a:lstStyle/>
          <a:p>
            <a:r>
              <a:rPr lang="en-US" altLang="en-US" dirty="0"/>
              <a:t>For the second question, the direct effect of E on D apart from E’s effect via M</a:t>
            </a:r>
            <a:r>
              <a:rPr lang="en-US" altLang="en-US" baseline="-25000" dirty="0"/>
              <a:t>1</a:t>
            </a:r>
            <a:r>
              <a:rPr lang="en-US" altLang="en-US" dirty="0"/>
              <a:t>, M</a:t>
            </a:r>
            <a:r>
              <a:rPr lang="en-US" altLang="en-US" baseline="-25000" dirty="0"/>
              <a:t>2</a:t>
            </a:r>
            <a:r>
              <a:rPr lang="en-US" altLang="en-US" dirty="0"/>
              <a:t>, and M</a:t>
            </a:r>
            <a:r>
              <a:rPr lang="en-US" altLang="en-US" baseline="-25000" dirty="0"/>
              <a:t>3</a:t>
            </a:r>
            <a:r>
              <a:rPr lang="en-US" altLang="en-US" dirty="0"/>
              <a:t>, we would adjust for M</a:t>
            </a:r>
            <a:r>
              <a:rPr lang="en-US" altLang="en-US" baseline="-25000" dirty="0"/>
              <a:t>1</a:t>
            </a:r>
            <a:r>
              <a:rPr lang="en-US" altLang="en-US" dirty="0"/>
              <a:t>, M</a:t>
            </a:r>
            <a:r>
              <a:rPr lang="en-US" altLang="en-US" baseline="-25000" dirty="0"/>
              <a:t>2</a:t>
            </a:r>
            <a:r>
              <a:rPr lang="en-US" altLang="en-US" dirty="0"/>
              <a:t>, and M</a:t>
            </a:r>
            <a:r>
              <a:rPr lang="en-US" altLang="en-US" baseline="-25000" dirty="0"/>
              <a:t>3</a:t>
            </a:r>
            <a:r>
              <a:rPr lang="en-US" altLang="en-US" dirty="0"/>
              <a:t>.  We adjust for them not because they are confounders but because they are mediating nuisance indirect pathways relative to what we are interested in.  </a:t>
            </a:r>
          </a:p>
          <a:p>
            <a:endParaRPr lang="en-US" altLang="en-US" dirty="0"/>
          </a:p>
          <a:p>
            <a:r>
              <a:rPr lang="en-US" altLang="en-US" b="1" dirty="0"/>
              <a:t>Advanced topic:  </a:t>
            </a:r>
            <a:r>
              <a:rPr lang="en-US" altLang="en-US" dirty="0"/>
              <a:t>Note that this adjustment will only be successful (i.e., give unbiased answers)</a:t>
            </a:r>
            <a:r>
              <a:rPr lang="en-US" altLang="en-US" baseline="0" dirty="0"/>
              <a:t> in deriving the direct effect if there are no common causes of M (meaning any of M</a:t>
            </a:r>
            <a:r>
              <a:rPr lang="en-US" altLang="en-US" baseline="-25000" dirty="0"/>
              <a:t>1</a:t>
            </a:r>
            <a:r>
              <a:rPr lang="en-US" altLang="en-US" baseline="0" dirty="0"/>
              <a:t>, M</a:t>
            </a:r>
            <a:r>
              <a:rPr lang="en-US" altLang="en-US" baseline="-25000" dirty="0"/>
              <a:t>2</a:t>
            </a:r>
            <a:r>
              <a:rPr lang="en-US" altLang="en-US" baseline="0" dirty="0"/>
              <a:t>, or M</a:t>
            </a:r>
            <a:r>
              <a:rPr lang="en-US" altLang="en-US" baseline="-25000" dirty="0"/>
              <a:t>3</a:t>
            </a:r>
            <a:r>
              <a:rPr lang="en-US" altLang="en-US" baseline="0" dirty="0"/>
              <a:t>) and D.  Also, things get complicated if there is interaction between any of the M’s and E on the occurrence of D.  If there is interaction, how to handle this depends upon one’s interest in either natural or controlled direct effects.  We will not have time to address these complex mediation analysis issues in this course, but an introduction to this topic can be found in the Richiardi et al. paper in the Optional Reading.  </a:t>
            </a:r>
            <a:endParaRPr lang="en-US" altLang="en-US" dirty="0"/>
          </a:p>
        </p:txBody>
      </p:sp>
    </p:spTree>
    <p:extLst>
      <p:ext uri="{BB962C8B-B14F-4D97-AF65-F5344CB8AC3E}">
        <p14:creationId xmlns:p14="http://schemas.microsoft.com/office/powerpoint/2010/main" val="224647256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DF5DB251-6E9D-4EF7-AACC-09D32A995411}" type="slidenum">
              <a:rPr lang="en-US" altLang="en-US" sz="1000" b="0" i="1">
                <a:solidFill>
                  <a:prstClr val="black"/>
                </a:solidFill>
                <a:latin typeface="Times New Roman" pitchFamily="18" charset="0"/>
              </a:rPr>
              <a:pPr algn="r" defTabSz="952500" eaLnBrk="0" hangingPunct="0"/>
              <a:t>75</a:t>
            </a:fld>
            <a:endParaRPr lang="en-US" altLang="en-US" sz="1000" b="0" i="1" dirty="0">
              <a:solidFill>
                <a:prstClr val="black"/>
              </a:solidFill>
              <a:latin typeface="Times New Roman" pitchFamily="18" charset="0"/>
            </a:endParaRPr>
          </a:p>
        </p:txBody>
      </p:sp>
      <p:sp>
        <p:nvSpPr>
          <p:cNvPr id="327682" name="Rectangle 2"/>
          <p:cNvSpPr>
            <a:spLocks noGrp="1" noRot="1" noChangeAspect="1" noChangeArrowheads="1" noTextEdit="1"/>
          </p:cNvSpPr>
          <p:nvPr>
            <p:ph type="sldImg"/>
          </p:nvPr>
        </p:nvSpPr>
        <p:spPr>
          <a:xfrm>
            <a:off x="379413" y="706438"/>
            <a:ext cx="6188075" cy="3481387"/>
          </a:xfrm>
          <a:ln/>
        </p:spPr>
      </p:sp>
      <p:sp>
        <p:nvSpPr>
          <p:cNvPr id="327683" name="Rectangle 3"/>
          <p:cNvSpPr>
            <a:spLocks noGrp="1" noChangeArrowheads="1"/>
          </p:cNvSpPr>
          <p:nvPr>
            <p:ph type="body" idx="1"/>
          </p:nvPr>
        </p:nvSpPr>
        <p:spPr>
          <a:noFill/>
          <a:ln/>
        </p:spPr>
        <p:txBody>
          <a:bodyPr/>
          <a:lstStyle/>
          <a:p>
            <a:r>
              <a:rPr lang="en-US" altLang="en-US" dirty="0"/>
              <a:t>Finally, let</a:t>
            </a:r>
            <a:r>
              <a:rPr lang="en-US" altLang="en-US" baseline="0" dirty="0"/>
              <a:t> u</a:t>
            </a:r>
            <a:r>
              <a:rPr lang="en-US" altLang="en-US" dirty="0"/>
              <a:t>s say that the third is question is:  How much of the effect of E on D is mediated by </a:t>
            </a:r>
            <a:r>
              <a:rPr lang="en-US" altLang="en-US" sz="1200" b="0" dirty="0">
                <a:solidFill>
                  <a:schemeClr val="tx1"/>
                </a:solidFill>
              </a:rPr>
              <a:t>M</a:t>
            </a:r>
            <a:r>
              <a:rPr lang="en-US" altLang="en-US" sz="1200" b="0" baseline="-25000" dirty="0">
                <a:solidFill>
                  <a:schemeClr val="tx1"/>
                </a:solidFill>
              </a:rPr>
              <a:t>1,</a:t>
            </a:r>
            <a:r>
              <a:rPr lang="en-US" altLang="en-US" sz="1200" b="0" dirty="0">
                <a:solidFill>
                  <a:schemeClr val="tx1"/>
                </a:solidFill>
              </a:rPr>
              <a:t> M</a:t>
            </a:r>
            <a:r>
              <a:rPr lang="en-US" altLang="en-US" sz="1200" b="0" baseline="-25000" dirty="0">
                <a:solidFill>
                  <a:schemeClr val="tx1"/>
                </a:solidFill>
              </a:rPr>
              <a:t>2</a:t>
            </a:r>
            <a:r>
              <a:rPr lang="en-US" altLang="en-US" sz="1200" b="0" dirty="0">
                <a:solidFill>
                  <a:schemeClr val="tx1"/>
                </a:solidFill>
              </a:rPr>
              <a:t> and M</a:t>
            </a:r>
            <a:r>
              <a:rPr lang="en-US" altLang="en-US" sz="1200" b="0" baseline="-25000" dirty="0">
                <a:solidFill>
                  <a:schemeClr val="tx1"/>
                </a:solidFill>
              </a:rPr>
              <a:t>3 </a:t>
            </a:r>
            <a:r>
              <a:rPr lang="en-US" altLang="en-US" dirty="0"/>
              <a:t>?  Th</a:t>
            </a:r>
            <a:r>
              <a:rPr lang="en-US" altLang="en-US" baseline="0" dirty="0"/>
              <a:t>is is called the indirect effect of E on D.  </a:t>
            </a:r>
            <a:r>
              <a:rPr lang="en-US" altLang="en-US" dirty="0"/>
              <a:t>You would do this by comparing the total effect with the effect when just adjusting for</a:t>
            </a:r>
            <a:r>
              <a:rPr lang="en-US" altLang="en-US" baseline="0" dirty="0"/>
              <a:t> </a:t>
            </a:r>
            <a:r>
              <a:rPr lang="en-US" altLang="en-US" sz="1200" b="0" dirty="0">
                <a:solidFill>
                  <a:schemeClr val="tx1"/>
                </a:solidFill>
              </a:rPr>
              <a:t>M</a:t>
            </a:r>
            <a:r>
              <a:rPr lang="en-US" altLang="en-US" sz="1200" b="0" baseline="-25000" dirty="0">
                <a:solidFill>
                  <a:schemeClr val="tx1"/>
                </a:solidFill>
              </a:rPr>
              <a:t>1,</a:t>
            </a:r>
            <a:r>
              <a:rPr lang="en-US" altLang="en-US" sz="1200" b="0" dirty="0">
                <a:solidFill>
                  <a:schemeClr val="tx1"/>
                </a:solidFill>
              </a:rPr>
              <a:t> M</a:t>
            </a:r>
            <a:r>
              <a:rPr lang="en-US" altLang="en-US" sz="1200" b="0" baseline="-25000" dirty="0">
                <a:solidFill>
                  <a:schemeClr val="tx1"/>
                </a:solidFill>
              </a:rPr>
              <a:t>2</a:t>
            </a:r>
            <a:r>
              <a:rPr lang="en-US" altLang="en-US" sz="1200" b="0" dirty="0">
                <a:solidFill>
                  <a:schemeClr val="tx1"/>
                </a:solidFill>
              </a:rPr>
              <a:t> and M</a:t>
            </a:r>
            <a:r>
              <a:rPr lang="en-US" altLang="en-US" sz="1200" b="0" baseline="-25000" dirty="0">
                <a:solidFill>
                  <a:schemeClr val="tx1"/>
                </a:solidFill>
              </a:rPr>
              <a:t>3 </a:t>
            </a:r>
            <a:r>
              <a:rPr lang="en-US" altLang="en-US" dirty="0"/>
              <a:t>.  </a:t>
            </a:r>
            <a:r>
              <a:rPr lang="en-US" altLang="en-US" baseline="0" dirty="0"/>
              <a:t>The term indirect is not a great description, but it is what is used most commonly in the literature.  It just means that the effect is going through something — a known mediator — and hence it is indirect.  This is a bit arbitrary because indeed almost any of the edges we draw could include many intermediary steps.</a:t>
            </a:r>
            <a:endParaRPr lang="en-US" altLang="en-US" dirty="0"/>
          </a:p>
          <a:p>
            <a:endParaRPr lang="en-US" altLang="en-US" dirty="0"/>
          </a:p>
          <a:p>
            <a:r>
              <a:rPr lang="en-US" altLang="en-US" dirty="0"/>
              <a:t>Again, this assumes no common causes of any</a:t>
            </a:r>
            <a:r>
              <a:rPr lang="en-US" altLang="en-US" baseline="0" dirty="0"/>
              <a:t> of the mediators (M</a:t>
            </a:r>
            <a:r>
              <a:rPr lang="en-US" altLang="en-US" baseline="-25000" dirty="0"/>
              <a:t>1</a:t>
            </a:r>
            <a:r>
              <a:rPr lang="en-US" altLang="en-US" baseline="0" dirty="0"/>
              <a:t>, M</a:t>
            </a:r>
            <a:r>
              <a:rPr lang="en-US" altLang="en-US" baseline="-25000" dirty="0"/>
              <a:t>2</a:t>
            </a:r>
            <a:r>
              <a:rPr lang="en-US" altLang="en-US" baseline="0" dirty="0"/>
              <a:t>, and M</a:t>
            </a:r>
            <a:r>
              <a:rPr lang="en-US" altLang="en-US" baseline="-25000" dirty="0"/>
              <a:t>3</a:t>
            </a:r>
            <a:r>
              <a:rPr lang="en-US" altLang="en-US" baseline="0" dirty="0"/>
              <a:t>) and D and no interaction between </a:t>
            </a:r>
            <a:r>
              <a:rPr lang="en-US" altLang="en-US" sz="1200" b="0" dirty="0">
                <a:solidFill>
                  <a:schemeClr val="tx1"/>
                </a:solidFill>
              </a:rPr>
              <a:t>M</a:t>
            </a:r>
            <a:r>
              <a:rPr lang="en-US" altLang="en-US" sz="1200" b="0" baseline="-25000" dirty="0">
                <a:solidFill>
                  <a:schemeClr val="tx1"/>
                </a:solidFill>
              </a:rPr>
              <a:t>1,</a:t>
            </a:r>
            <a:r>
              <a:rPr lang="en-US" altLang="en-US" sz="1200" b="0" dirty="0">
                <a:solidFill>
                  <a:schemeClr val="tx1"/>
                </a:solidFill>
              </a:rPr>
              <a:t> M</a:t>
            </a:r>
            <a:r>
              <a:rPr lang="en-US" altLang="en-US" sz="1200" b="0" baseline="-25000" dirty="0">
                <a:solidFill>
                  <a:schemeClr val="tx1"/>
                </a:solidFill>
              </a:rPr>
              <a:t>2</a:t>
            </a:r>
            <a:r>
              <a:rPr lang="en-US" altLang="en-US" sz="1200" b="0" dirty="0">
                <a:solidFill>
                  <a:schemeClr val="tx1"/>
                </a:solidFill>
              </a:rPr>
              <a:t> and M</a:t>
            </a:r>
            <a:r>
              <a:rPr lang="en-US" altLang="en-US" sz="1200" b="0" baseline="-25000" dirty="0">
                <a:solidFill>
                  <a:schemeClr val="tx1"/>
                </a:solidFill>
              </a:rPr>
              <a:t>3 </a:t>
            </a:r>
            <a:r>
              <a:rPr lang="en-US" altLang="en-US" baseline="0" dirty="0"/>
              <a:t> and E on the occurrence of D.  Again, this topic of mediation analysis requires some advanced techniques and an understanding of counterfactual theory to get the correct answers, which we will not cover in this course.  Our goal is to list the different types of questions that can be addressed in the realm of mediation, not to provide all of the solutions.  </a:t>
            </a:r>
            <a:endParaRPr lang="en-US" altLang="en-US" dirty="0"/>
          </a:p>
        </p:txBody>
      </p:sp>
    </p:spTree>
    <p:extLst>
      <p:ext uri="{BB962C8B-B14F-4D97-AF65-F5344CB8AC3E}">
        <p14:creationId xmlns:p14="http://schemas.microsoft.com/office/powerpoint/2010/main" val="193385248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B86AC2F4-AAB3-455C-9995-202DFB18E748}" type="slidenum">
              <a:rPr lang="en-US" altLang="en-US" sz="1000" b="0" i="1">
                <a:solidFill>
                  <a:prstClr val="black"/>
                </a:solidFill>
                <a:latin typeface="Times New Roman" pitchFamily="18" charset="0"/>
              </a:rPr>
              <a:pPr algn="r" defTabSz="952500" eaLnBrk="0" hangingPunct="0"/>
              <a:t>76</a:t>
            </a:fld>
            <a:endParaRPr lang="en-US" altLang="en-US" sz="1000" b="0" i="1" dirty="0">
              <a:solidFill>
                <a:prstClr val="black"/>
              </a:solidFill>
              <a:latin typeface="Times New Roman" pitchFamily="18" charset="0"/>
            </a:endParaRPr>
          </a:p>
        </p:txBody>
      </p:sp>
      <p:sp>
        <p:nvSpPr>
          <p:cNvPr id="329730" name="Rectangle 2"/>
          <p:cNvSpPr>
            <a:spLocks noGrp="1" noRot="1" noChangeAspect="1" noChangeArrowheads="1" noTextEdit="1"/>
          </p:cNvSpPr>
          <p:nvPr>
            <p:ph type="sldImg"/>
          </p:nvPr>
        </p:nvSpPr>
        <p:spPr>
          <a:xfrm>
            <a:off x="379413" y="706438"/>
            <a:ext cx="6188075" cy="3481387"/>
          </a:xfrm>
          <a:ln/>
        </p:spPr>
      </p:sp>
      <p:sp>
        <p:nvSpPr>
          <p:cNvPr id="329731" name="Rectangle 3"/>
          <p:cNvSpPr>
            <a:spLocks noGrp="1" noChangeArrowheads="1"/>
          </p:cNvSpPr>
          <p:nvPr>
            <p:ph type="body" idx="1"/>
          </p:nvPr>
        </p:nvSpPr>
        <p:spPr>
          <a:noFill/>
          <a:ln/>
        </p:spPr>
        <p:txBody>
          <a:bodyPr/>
          <a:lstStyle/>
          <a:p>
            <a:r>
              <a:rPr lang="en-US" altLang="en-US" dirty="0"/>
              <a:t>Here is an example.  Let</a:t>
            </a:r>
            <a:r>
              <a:rPr lang="en-US" altLang="en-US" baseline="0" dirty="0"/>
              <a:t> u</a:t>
            </a:r>
            <a:r>
              <a:rPr lang="en-US" altLang="en-US" dirty="0"/>
              <a:t>s say we are interested in whether the lifestyle practice of injection drug use (IDU) causes earlier mortality, but we already know it does so via it causing hepatitis B and C virus infections (which</a:t>
            </a:r>
            <a:r>
              <a:rPr lang="en-US" altLang="en-US" baseline="0" dirty="0"/>
              <a:t> subsequently lead to cirrhosis and/or liver cancer, which can shorten lifespan)</a:t>
            </a:r>
            <a:r>
              <a:rPr lang="en-US" altLang="en-US" dirty="0"/>
              <a:t>.  Let</a:t>
            </a:r>
            <a:r>
              <a:rPr lang="en-US" altLang="en-US" baseline="0" dirty="0"/>
              <a:t> u</a:t>
            </a:r>
            <a:r>
              <a:rPr lang="en-US" altLang="en-US" dirty="0"/>
              <a:t>s say we are interested in other mechanisms, say via its causing bacterial infections,</a:t>
            </a:r>
            <a:r>
              <a:rPr lang="en-US" altLang="en-US" baseline="0" dirty="0"/>
              <a:t> such as infective endocarditis (infection of a heart valve).</a:t>
            </a:r>
            <a:r>
              <a:rPr lang="en-US" altLang="en-US" dirty="0"/>
              <a:t>  In this case, hepatitis B and C virus are not intermediary variables on the pathway of interest for our particular</a:t>
            </a:r>
            <a:r>
              <a:rPr lang="en-US" altLang="en-US" baseline="0" dirty="0"/>
              <a:t> study. </a:t>
            </a:r>
            <a:r>
              <a:rPr lang="en-US" altLang="en-US" dirty="0"/>
              <a:t> Instead, hepatitis B and C infections are mediating a nuisance causal indirect pathway.  Just how we wanted to block the paths from common causes, or confounders, we also sometimes (depending upon the research question)</a:t>
            </a:r>
            <a:r>
              <a:rPr lang="en-US" altLang="en-US" baseline="0" dirty="0"/>
              <a:t> </a:t>
            </a:r>
            <a:r>
              <a:rPr lang="en-US" altLang="en-US" dirty="0"/>
              <a:t>wish to block nuisance pathways,</a:t>
            </a:r>
            <a:r>
              <a:rPr lang="en-US" altLang="en-US" baseline="0" dirty="0"/>
              <a:t> which are formally called indirect effects.</a:t>
            </a:r>
            <a:r>
              <a:rPr lang="en-US" altLang="en-US" dirty="0"/>
              <a:t>  We can do this by adjusting for the variable (in this case, hepatitis virus infection).  Doing so blocks this indirect</a:t>
            </a:r>
            <a:r>
              <a:rPr lang="en-US" altLang="en-US" baseline="0" dirty="0"/>
              <a:t> </a:t>
            </a:r>
            <a:r>
              <a:rPr lang="en-US" altLang="en-US" dirty="0"/>
              <a:t>pathway and allows us to focus on the path depicted with the hashed edge.  </a:t>
            </a:r>
          </a:p>
          <a:p>
            <a:endParaRPr lang="en-US" altLang="en-US" dirty="0"/>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a:t>There is an important caveat to this, which is that</a:t>
            </a:r>
            <a:r>
              <a:rPr lang="en-US" altLang="en-US" baseline="0" dirty="0"/>
              <a:t> </a:t>
            </a:r>
            <a:r>
              <a:rPr lang="en-US" altLang="en-US" sz="1200" baseline="0" dirty="0">
                <a:solidFill>
                  <a:schemeClr val="tx1"/>
                </a:solidFill>
              </a:rPr>
              <a:t>s</a:t>
            </a:r>
            <a:r>
              <a:rPr lang="en-US" altLang="en-US" sz="1200" dirty="0">
                <a:solidFill>
                  <a:schemeClr val="tx1"/>
                </a:solidFill>
              </a:rPr>
              <a:t>imple adjustment for hepatitis B/C infection will be successful only if:</a:t>
            </a:r>
          </a:p>
          <a:p>
            <a:pPr marL="228600" marR="0" indent="-228600" algn="l" defTabSz="990600" rtl="0" eaLnBrk="0" fontAlgn="base" latinLnBrk="0" hangingPunct="0">
              <a:lnSpc>
                <a:spcPct val="100000"/>
              </a:lnSpc>
              <a:spcBef>
                <a:spcPct val="30000"/>
              </a:spcBef>
              <a:spcAft>
                <a:spcPct val="0"/>
              </a:spcAft>
              <a:buClrTx/>
              <a:buSzTx/>
              <a:buFontTx/>
              <a:buAutoNum type="alphaLcParenR"/>
              <a:tabLst/>
              <a:defRPr/>
            </a:pPr>
            <a:r>
              <a:rPr lang="en-US" altLang="en-US" sz="1200" dirty="0">
                <a:solidFill>
                  <a:schemeClr val="tx1"/>
                </a:solidFill>
              </a:rPr>
              <a:t>there are no common causes of hepatitis B/C and mortality and </a:t>
            </a:r>
          </a:p>
          <a:p>
            <a:pPr marL="228600" marR="0" indent="-228600" algn="l" defTabSz="990600" rtl="0" eaLnBrk="0" fontAlgn="base" latinLnBrk="0" hangingPunct="0">
              <a:lnSpc>
                <a:spcPct val="100000"/>
              </a:lnSpc>
              <a:spcBef>
                <a:spcPct val="30000"/>
              </a:spcBef>
              <a:spcAft>
                <a:spcPct val="0"/>
              </a:spcAft>
              <a:buClrTx/>
              <a:buSzTx/>
              <a:buFontTx/>
              <a:buAutoNum type="alphaLcParenR"/>
              <a:tabLst/>
              <a:defRPr/>
            </a:pPr>
            <a:r>
              <a:rPr lang="en-US" altLang="en-US" sz="1200" dirty="0">
                <a:solidFill>
                  <a:schemeClr val="tx1"/>
                </a:solidFill>
              </a:rPr>
              <a:t>there is no interaction between hep B/C and IDU on the occurrence of mortality.</a:t>
            </a:r>
            <a:r>
              <a:rPr lang="en-US" altLang="en-US" sz="1200" baseline="0" dirty="0">
                <a:solidFill>
                  <a:schemeClr val="tx1"/>
                </a:solidFill>
              </a:rPr>
              <a:t>  </a:t>
            </a:r>
          </a:p>
          <a:p>
            <a:pPr marL="228600" marR="0" indent="-228600" algn="l" defTabSz="990600" rtl="0" eaLnBrk="0" fontAlgn="base" latinLnBrk="0" hangingPunct="0">
              <a:lnSpc>
                <a:spcPct val="100000"/>
              </a:lnSpc>
              <a:spcBef>
                <a:spcPct val="30000"/>
              </a:spcBef>
              <a:spcAft>
                <a:spcPct val="0"/>
              </a:spcAft>
              <a:buClrTx/>
              <a:buSzTx/>
              <a:buFontTx/>
              <a:buAutoNum type="alphaLcParenR"/>
              <a:tabLst/>
              <a:defRPr/>
            </a:pPr>
            <a:endParaRPr lang="en-US" altLang="en-US" sz="1200" baseline="0" dirty="0">
              <a:solidFill>
                <a:schemeClr val="tx1"/>
              </a:solidFill>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baseline="0" dirty="0">
                <a:solidFill>
                  <a:schemeClr val="tx1"/>
                </a:solidFill>
              </a:rPr>
              <a:t>These caveats are why it is important to distinguish this structure from confounding.  Some workers believe it does not matter if we call this confounding or mediation — we need to adjust for hep B/C in either case — but this ignores the fallibility of adjustment in the face of mediation.  This is explained in the Additional Material Slides, but, in brief, if there is a common cause of the mediator and outcome, then adjustment for the mediator is equivalent to stratification upon a collider.   </a:t>
            </a:r>
            <a:endParaRPr lang="en-US" altLang="en-US" sz="1200" dirty="0">
              <a:solidFill>
                <a:schemeClr val="tx1"/>
              </a:solidFill>
            </a:endParaRPr>
          </a:p>
          <a:p>
            <a:endParaRPr lang="en-US" altLang="en-US" dirty="0"/>
          </a:p>
        </p:txBody>
      </p:sp>
    </p:spTree>
    <p:extLst>
      <p:ext uri="{BB962C8B-B14F-4D97-AF65-F5344CB8AC3E}">
        <p14:creationId xmlns:p14="http://schemas.microsoft.com/office/powerpoint/2010/main" val="183620420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0E95793B-59EB-4686-808E-7312874E61E0}" type="slidenum">
              <a:rPr lang="en-US" altLang="en-US" sz="1000" b="0" i="1">
                <a:solidFill>
                  <a:prstClr val="black"/>
                </a:solidFill>
                <a:latin typeface="Times New Roman" pitchFamily="18" charset="0"/>
              </a:rPr>
              <a:pPr algn="r" defTabSz="952500" eaLnBrk="0" hangingPunct="0"/>
              <a:t>77</a:t>
            </a:fld>
            <a:endParaRPr lang="en-US" altLang="en-US" sz="1000" b="0" i="1" dirty="0">
              <a:solidFill>
                <a:prstClr val="black"/>
              </a:solidFill>
              <a:latin typeface="Times New Roman" pitchFamily="18" charset="0"/>
            </a:endParaRPr>
          </a:p>
        </p:txBody>
      </p:sp>
      <p:sp>
        <p:nvSpPr>
          <p:cNvPr id="331778" name="Rectangle 2"/>
          <p:cNvSpPr>
            <a:spLocks noGrp="1" noRot="1" noChangeAspect="1" noChangeArrowheads="1" noTextEdit="1"/>
          </p:cNvSpPr>
          <p:nvPr>
            <p:ph type="sldImg"/>
          </p:nvPr>
        </p:nvSpPr>
        <p:spPr>
          <a:xfrm>
            <a:off x="379413" y="706438"/>
            <a:ext cx="6188075" cy="3481387"/>
          </a:xfrm>
          <a:ln/>
        </p:spPr>
      </p:sp>
      <p:sp>
        <p:nvSpPr>
          <p:cNvPr id="331779" name="Rectangle 3"/>
          <p:cNvSpPr>
            <a:spLocks noGrp="1" noChangeArrowheads="1"/>
          </p:cNvSpPr>
          <p:nvPr>
            <p:ph type="body" idx="1"/>
          </p:nvPr>
        </p:nvSpPr>
        <p:spPr>
          <a:noFill/>
          <a:ln/>
        </p:spPr>
        <p:txBody>
          <a:bodyPr/>
          <a:lstStyle/>
          <a:p>
            <a:r>
              <a:rPr lang="en-US" altLang="en-US" dirty="0"/>
              <a:t>What if this was our DAG</a:t>
            </a:r>
            <a:r>
              <a:rPr lang="en-US" altLang="en-US" baseline="0" dirty="0"/>
              <a:t> and o</a:t>
            </a:r>
            <a:r>
              <a:rPr lang="en-US" altLang="en-US" dirty="0"/>
              <a:t>ur research question is that we are interested in estimating the causal effect of E on D, as mediated by I.  What if we adjusted for I?  Adjustment for intermediaries on the causal path of interest will abolish the causal effect</a:t>
            </a:r>
            <a:r>
              <a:rPr lang="en-US" altLang="en-US" baseline="0" dirty="0"/>
              <a:t> through that path</a:t>
            </a:r>
            <a:r>
              <a:rPr lang="en-US" altLang="en-US" dirty="0"/>
              <a:t>.  </a:t>
            </a:r>
          </a:p>
          <a:p>
            <a:endParaRPr lang="en-US" altLang="en-US" dirty="0"/>
          </a:p>
          <a:p>
            <a:r>
              <a:rPr lang="en-US" altLang="en-US" dirty="0"/>
              <a:t>We mentioned this earlier.  This is the DAG-derived basis for the well-known advice not to adjust for anything on the causal pathway under investigation.  DAGs instantly show us why adjusting for something on the causal pathway will preclude our ability to identify the causal effect of E on D.  </a:t>
            </a:r>
          </a:p>
        </p:txBody>
      </p:sp>
    </p:spTree>
    <p:extLst>
      <p:ext uri="{BB962C8B-B14F-4D97-AF65-F5344CB8AC3E}">
        <p14:creationId xmlns:p14="http://schemas.microsoft.com/office/powerpoint/2010/main" val="38464686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Rot="1" noChangeAspect="1" noChangeArrowheads="1" noTextEdit="1"/>
          </p:cNvSpPr>
          <p:nvPr>
            <p:ph type="sldImg"/>
          </p:nvPr>
        </p:nvSpPr>
        <p:spPr>
          <a:xfrm>
            <a:off x="379413" y="706438"/>
            <a:ext cx="6188075" cy="3481387"/>
          </a:xfrm>
          <a:ln/>
        </p:spPr>
      </p:sp>
      <p:sp>
        <p:nvSpPr>
          <p:cNvPr id="333826" name="Rectangle 3"/>
          <p:cNvSpPr>
            <a:spLocks noGrp="1" noChangeArrowheads="1"/>
          </p:cNvSpPr>
          <p:nvPr>
            <p:ph type="body" idx="1"/>
          </p:nvPr>
        </p:nvSpPr>
        <p:spPr>
          <a:noFill/>
          <a:ln/>
        </p:spPr>
        <p:txBody>
          <a:bodyPr/>
          <a:lstStyle/>
          <a:p>
            <a:r>
              <a:rPr lang="en-US" altLang="en-US" dirty="0"/>
              <a:t>A final note about DAGs is that they are a terrific</a:t>
            </a:r>
            <a:r>
              <a:rPr lang="en-US" altLang="en-US" baseline="0" dirty="0"/>
              <a:t> means of efficient and precise communication between scientists regarding exactly what is the research question (RQ) under study, what do we need to know about the surrounding system to answer the RQ, and how will we be go about answering the RQ (i.e., what variables we will control for). </a:t>
            </a:r>
          </a:p>
          <a:p>
            <a:endParaRPr lang="en-US" altLang="en-US" baseline="0" dirty="0"/>
          </a:p>
          <a:p>
            <a:r>
              <a:rPr lang="en-US" altLang="en-US" baseline="0" dirty="0"/>
              <a:t>We encourage use of DAGs as Figure 1 in grant proposals and scientific papers.  Shown here is one of the more elaborate Figure 1 DAGs I have worked on (Geng et al. </a:t>
            </a:r>
            <a:r>
              <a:rPr lang="en-US" altLang="en-US" i="1" baseline="0" dirty="0"/>
              <a:t>IJE</a:t>
            </a:r>
            <a:r>
              <a:rPr lang="en-US" altLang="en-US" baseline="0" dirty="0"/>
              <a:t> 2015).  It is also a good idea to provide some narrative in the figure caption (and this will not typically cost against the word count).  </a:t>
            </a:r>
          </a:p>
          <a:p>
            <a:endParaRPr lang="en-US" altLang="en-US" baseline="0" dirty="0"/>
          </a:p>
          <a:p>
            <a:r>
              <a:rPr lang="en-US" altLang="en-US" baseline="0" dirty="0"/>
              <a:t>Even scientists who do not know the formal d-separation rules regarding reading DAGs can very easily follow these DAGs (and the accompanying narrative) and instantly understand what you are trying to do in your grant or your paper.  This is a good example of how a picture is worth a thousand words.  </a:t>
            </a:r>
            <a:endParaRPr lang="en-US" altLang="en-US" dirty="0"/>
          </a:p>
        </p:txBody>
      </p:sp>
    </p:spTree>
    <p:extLst>
      <p:ext uri="{BB962C8B-B14F-4D97-AF65-F5344CB8AC3E}">
        <p14:creationId xmlns:p14="http://schemas.microsoft.com/office/powerpoint/2010/main" val="405531022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Rot="1" noChangeAspect="1" noChangeArrowheads="1" noTextEdit="1"/>
          </p:cNvSpPr>
          <p:nvPr>
            <p:ph type="sldImg"/>
          </p:nvPr>
        </p:nvSpPr>
        <p:spPr>
          <a:xfrm>
            <a:off x="379413" y="706438"/>
            <a:ext cx="6188075" cy="3481387"/>
          </a:xfrm>
          <a:ln/>
        </p:spPr>
      </p:sp>
      <p:sp>
        <p:nvSpPr>
          <p:cNvPr id="333826" name="Rectangle 3"/>
          <p:cNvSpPr>
            <a:spLocks noGrp="1" noChangeArrowheads="1"/>
          </p:cNvSpPr>
          <p:nvPr>
            <p:ph type="body" idx="1"/>
          </p:nvPr>
        </p:nvSpPr>
        <p:spPr>
          <a:noFill/>
          <a:ln/>
        </p:spPr>
        <p:txBody>
          <a:bodyPr/>
          <a:lstStyle/>
          <a:p>
            <a:r>
              <a:rPr lang="en-US" altLang="en-US" dirty="0"/>
              <a:t>There</a:t>
            </a:r>
            <a:r>
              <a:rPr lang="en-US" altLang="en-US" baseline="0" dirty="0"/>
              <a:t> are a number of other issues to read about in the Additional Slides section.</a:t>
            </a:r>
            <a:endParaRPr lang="en-US" altLang="en-US" dirty="0"/>
          </a:p>
        </p:txBody>
      </p:sp>
    </p:spTree>
    <p:extLst>
      <p:ext uri="{BB962C8B-B14F-4D97-AF65-F5344CB8AC3E}">
        <p14:creationId xmlns:p14="http://schemas.microsoft.com/office/powerpoint/2010/main" val="4055310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5"/>
          <p:cNvSpPr>
            <a:spLocks noGrp="1" noChangeArrowheads="1"/>
          </p:cNvSpPr>
          <p:nvPr>
            <p:ph type="sldNum" sz="quarter" idx="5"/>
          </p:nvPr>
        </p:nvSpPr>
        <p:spPr>
          <a:noFill/>
        </p:spPr>
        <p:txBody>
          <a:bodyPr/>
          <a:lstStyle/>
          <a:p>
            <a:fld id="{532DA08C-7A23-415C-A9F8-DC158C351EFA}" type="slidenum">
              <a:rPr lang="en-US" altLang="en-US" smtClean="0"/>
              <a:pPr/>
              <a:t>8</a:t>
            </a:fld>
            <a:endParaRPr lang="en-US" altLang="en-US" dirty="0"/>
          </a:p>
        </p:txBody>
      </p:sp>
      <p:sp>
        <p:nvSpPr>
          <p:cNvPr id="38914" name="Rectangle 2"/>
          <p:cNvSpPr>
            <a:spLocks noGrp="1" noRot="1" noChangeAspect="1" noChangeArrowheads="1" noTextEdit="1"/>
          </p:cNvSpPr>
          <p:nvPr>
            <p:ph type="sldImg"/>
          </p:nvPr>
        </p:nvSpPr>
        <p:spPr>
          <a:xfrm>
            <a:off x="379413" y="706438"/>
            <a:ext cx="6188075" cy="3481387"/>
          </a:xfrm>
          <a:ln/>
        </p:spPr>
      </p:sp>
      <p:sp>
        <p:nvSpPr>
          <p:cNvPr id="38915" name="Rectangle 3"/>
          <p:cNvSpPr>
            <a:spLocks noGrp="1" noChangeArrowheads="1"/>
          </p:cNvSpPr>
          <p:nvPr>
            <p:ph type="body" idx="1"/>
          </p:nvPr>
        </p:nvSpPr>
        <p:spPr>
          <a:noFill/>
          <a:ln/>
        </p:spPr>
        <p:txBody>
          <a:bodyPr/>
          <a:lstStyle/>
          <a:p>
            <a:r>
              <a:rPr lang="en-US" altLang="en-US" dirty="0"/>
              <a:t>Let</a:t>
            </a:r>
            <a:r>
              <a:rPr lang="en-US" altLang="en-US" baseline="0" dirty="0"/>
              <a:t> us</a:t>
            </a:r>
            <a:r>
              <a:rPr lang="en-US" altLang="en-US" dirty="0"/>
              <a:t> look at another example.  Here is a picture, now several years ago, of my daughter, Sonia, with her Winnie the Pooh night light in her room.  We found having this night light was helpful to us when it came to navigating around her room at night when she was sleeping and also soothing her fear of the dark.</a:t>
            </a:r>
          </a:p>
        </p:txBody>
      </p:sp>
    </p:spTree>
    <p:extLst>
      <p:ext uri="{BB962C8B-B14F-4D97-AF65-F5344CB8AC3E}">
        <p14:creationId xmlns:p14="http://schemas.microsoft.com/office/powerpoint/2010/main" val="270841133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Rectangle 5"/>
          <p:cNvSpPr>
            <a:spLocks noGrp="1" noChangeArrowheads="1"/>
          </p:cNvSpPr>
          <p:nvPr>
            <p:ph type="sldNum" sz="quarter" idx="5"/>
          </p:nvPr>
        </p:nvSpPr>
        <p:spPr>
          <a:noFill/>
        </p:spPr>
        <p:txBody>
          <a:bodyPr/>
          <a:lstStyle/>
          <a:p>
            <a:fld id="{5D38B680-9DD9-4F1C-BA40-7CBD642B2119}" type="slidenum">
              <a:rPr lang="en-US" altLang="en-US" smtClean="0"/>
              <a:pPr/>
              <a:t>80</a:t>
            </a:fld>
            <a:endParaRPr lang="en-US" altLang="en-US" dirty="0"/>
          </a:p>
        </p:txBody>
      </p:sp>
      <p:sp>
        <p:nvSpPr>
          <p:cNvPr id="343042" name="Rectangle 2"/>
          <p:cNvSpPr>
            <a:spLocks noGrp="1" noRot="1" noChangeAspect="1" noChangeArrowheads="1" noTextEdit="1"/>
          </p:cNvSpPr>
          <p:nvPr>
            <p:ph type="sldImg"/>
          </p:nvPr>
        </p:nvSpPr>
        <p:spPr>
          <a:xfrm>
            <a:off x="379413" y="706438"/>
            <a:ext cx="6188075" cy="3481387"/>
          </a:xfrm>
          <a:ln/>
        </p:spPr>
      </p:sp>
      <p:sp>
        <p:nvSpPr>
          <p:cNvPr id="343043" name="Rectangle 3"/>
          <p:cNvSpPr>
            <a:spLocks noGrp="1" noChangeArrowheads="1"/>
          </p:cNvSpPr>
          <p:nvPr>
            <p:ph type="body" idx="1"/>
          </p:nvPr>
        </p:nvSpPr>
        <p:spPr>
          <a:noFill/>
          <a:ln/>
        </p:spPr>
        <p:txBody>
          <a:bodyPr/>
          <a:lstStyle/>
          <a:p>
            <a:pPr>
              <a:lnSpc>
                <a:spcPct val="90000"/>
              </a:lnSpc>
              <a:spcBef>
                <a:spcPct val="50000"/>
              </a:spcBef>
            </a:pPr>
            <a:r>
              <a:rPr lang="en-US" altLang="en-US" dirty="0">
                <a:solidFill>
                  <a:srgbClr val="000000"/>
                </a:solidFill>
                <a:latin typeface="Arial" charset="0"/>
              </a:rPr>
              <a:t>What are the practical implications of all of this for your research?  The biggest initial</a:t>
            </a:r>
            <a:r>
              <a:rPr lang="en-US" altLang="en-US" baseline="0" dirty="0">
                <a:solidFill>
                  <a:srgbClr val="000000"/>
                </a:solidFill>
                <a:latin typeface="Arial" charset="0"/>
              </a:rPr>
              <a:t> </a:t>
            </a:r>
            <a:r>
              <a:rPr lang="en-US" altLang="en-US" dirty="0">
                <a:solidFill>
                  <a:srgbClr val="000000"/>
                </a:solidFill>
                <a:latin typeface="Arial" charset="0"/>
              </a:rPr>
              <a:t>implication is that when designing a study, a DAG</a:t>
            </a:r>
            <a:r>
              <a:rPr lang="en-US" altLang="en-US" baseline="0" dirty="0">
                <a:solidFill>
                  <a:srgbClr val="000000"/>
                </a:solidFill>
                <a:latin typeface="Arial" charset="0"/>
              </a:rPr>
              <a:t> can</a:t>
            </a:r>
            <a:r>
              <a:rPr lang="en-US" altLang="en-US" dirty="0">
                <a:solidFill>
                  <a:srgbClr val="000000"/>
                </a:solidFill>
                <a:latin typeface="Arial" charset="0"/>
              </a:rPr>
              <a:t> help you organize</a:t>
            </a:r>
            <a:r>
              <a:rPr lang="en-US" altLang="en-US" baseline="0" dirty="0">
                <a:solidFill>
                  <a:srgbClr val="000000"/>
                </a:solidFill>
                <a:latin typeface="Arial" charset="0"/>
              </a:rPr>
              <a:t> your thoughts and help </a:t>
            </a:r>
            <a:r>
              <a:rPr lang="en-US" altLang="en-US" dirty="0">
                <a:solidFill>
                  <a:srgbClr val="000000"/>
                </a:solidFill>
                <a:latin typeface="Arial" charset="0"/>
              </a:rPr>
              <a:t>you to plan what other factors, besides your primary exposure and outcome, you will need to measure and contend with.</a:t>
            </a:r>
          </a:p>
          <a:p>
            <a:pPr>
              <a:lnSpc>
                <a:spcPct val="90000"/>
              </a:lnSpc>
              <a:spcBef>
                <a:spcPct val="50000"/>
              </a:spcBef>
            </a:pPr>
            <a:endParaRPr lang="en-US" altLang="en-US" dirty="0">
              <a:solidFill>
                <a:srgbClr val="000000"/>
              </a:solidFill>
              <a:latin typeface="Arial" charset="0"/>
            </a:endParaRPr>
          </a:p>
          <a:p>
            <a:pPr>
              <a:lnSpc>
                <a:spcPct val="90000"/>
              </a:lnSpc>
              <a:spcBef>
                <a:spcPct val="50000"/>
              </a:spcBef>
            </a:pPr>
            <a:r>
              <a:rPr lang="en-US" altLang="en-US" dirty="0">
                <a:solidFill>
                  <a:srgbClr val="000000"/>
                </a:solidFill>
                <a:latin typeface="Arial" charset="0"/>
              </a:rPr>
              <a:t>It all starts with drawing the DAG for the system.  Sometimes doing</a:t>
            </a:r>
            <a:r>
              <a:rPr lang="en-US" altLang="en-US" baseline="0" dirty="0">
                <a:solidFill>
                  <a:srgbClr val="000000"/>
                </a:solidFill>
                <a:latin typeface="Arial" charset="0"/>
              </a:rPr>
              <a:t> this on a back of an envelope is all you need, but f</a:t>
            </a:r>
            <a:r>
              <a:rPr lang="en-US" altLang="en-US" dirty="0">
                <a:solidFill>
                  <a:srgbClr val="000000"/>
                </a:solidFill>
                <a:latin typeface="Arial" charset="0"/>
              </a:rPr>
              <a:t>or</a:t>
            </a:r>
            <a:r>
              <a:rPr lang="en-US" altLang="en-US" baseline="0" dirty="0">
                <a:solidFill>
                  <a:srgbClr val="000000"/>
                </a:solidFill>
                <a:latin typeface="Arial" charset="0"/>
              </a:rPr>
              <a:t> more complex DAGs, computer software, such as the one called dagitty.net, can help; a DAG from dagitty.net is shown here.  You will get practice with dagitty.net this week in the Problem Set.  </a:t>
            </a:r>
            <a:r>
              <a:rPr lang="en-US" altLang="en-US" dirty="0">
                <a:solidFill>
                  <a:srgbClr val="000000"/>
                </a:solidFill>
                <a:latin typeface="Arial" charset="0"/>
              </a:rPr>
              <a:t>With the DAG in hand, the rest easily follows.  With the DAG in hand, plan to measure a sufficient number of factors that will enable you to block all non-causal paths.  This is sometimes called the minimally sufficient adjustment set or MSAS.</a:t>
            </a:r>
            <a:r>
              <a:rPr lang="en-US" altLang="en-US" baseline="0" dirty="0">
                <a:solidFill>
                  <a:srgbClr val="000000"/>
                </a:solidFill>
                <a:latin typeface="Arial" charset="0"/>
              </a:rPr>
              <a:t>  We will discuss MSAS’s in the weeks to come.</a:t>
            </a:r>
            <a:endParaRPr lang="en-US" altLang="en-US" dirty="0">
              <a:solidFill>
                <a:srgbClr val="000000"/>
              </a:solidFill>
              <a:latin typeface="Arial" charset="0"/>
            </a:endParaRPr>
          </a:p>
          <a:p>
            <a:pPr>
              <a:lnSpc>
                <a:spcPct val="90000"/>
              </a:lnSpc>
              <a:spcBef>
                <a:spcPct val="50000"/>
              </a:spcBef>
            </a:pPr>
            <a:endParaRPr lang="en-US" altLang="en-US" dirty="0">
              <a:solidFill>
                <a:srgbClr val="000000"/>
              </a:solidFill>
              <a:latin typeface="Arial" charset="0"/>
            </a:endParaRPr>
          </a:p>
          <a:p>
            <a:pPr>
              <a:lnSpc>
                <a:spcPct val="90000"/>
              </a:lnSpc>
              <a:spcBef>
                <a:spcPct val="50000"/>
              </a:spcBef>
            </a:pPr>
            <a:r>
              <a:rPr lang="en-US" altLang="en-US" dirty="0">
                <a:solidFill>
                  <a:srgbClr val="000000"/>
                </a:solidFill>
                <a:latin typeface="Arial" charset="0"/>
              </a:rPr>
              <a:t>Plan also to measure a sufficient number of factors that will enable to block all nuisance indirect causal paths,</a:t>
            </a:r>
            <a:r>
              <a:rPr lang="en-US" altLang="en-US" baseline="0" dirty="0">
                <a:solidFill>
                  <a:srgbClr val="000000"/>
                </a:solidFill>
                <a:latin typeface="Arial" charset="0"/>
              </a:rPr>
              <a:t> meaning ones that you are not interested in.</a:t>
            </a:r>
            <a:endParaRPr lang="en-US" altLang="en-US" dirty="0">
              <a:solidFill>
                <a:srgbClr val="000000"/>
              </a:solidFill>
              <a:latin typeface="Arial" charset="0"/>
            </a:endParaRPr>
          </a:p>
          <a:p>
            <a:pPr>
              <a:lnSpc>
                <a:spcPct val="90000"/>
              </a:lnSpc>
              <a:spcBef>
                <a:spcPct val="50000"/>
              </a:spcBef>
            </a:pPr>
            <a:endParaRPr lang="en-US" altLang="en-US" dirty="0">
              <a:solidFill>
                <a:srgbClr val="000000"/>
              </a:solidFill>
              <a:latin typeface="Arial" charset="0"/>
            </a:endParaRPr>
          </a:p>
          <a:p>
            <a:pPr>
              <a:lnSpc>
                <a:spcPct val="90000"/>
              </a:lnSpc>
              <a:spcBef>
                <a:spcPct val="50000"/>
              </a:spcBef>
            </a:pPr>
            <a:r>
              <a:rPr lang="en-US" altLang="en-US" dirty="0">
                <a:solidFill>
                  <a:srgbClr val="000000"/>
                </a:solidFill>
                <a:latin typeface="Arial" charset="0"/>
              </a:rPr>
              <a:t>Finally, plan to measure all known strong determinants of the outcomes.  These help in improving</a:t>
            </a:r>
            <a:r>
              <a:rPr lang="en-US" altLang="en-US" baseline="0" dirty="0">
                <a:solidFill>
                  <a:srgbClr val="000000"/>
                </a:solidFill>
                <a:latin typeface="Arial" charset="0"/>
              </a:rPr>
              <a:t> precision in some contexts and evaluating for interaction.</a:t>
            </a:r>
            <a:endParaRPr lang="en-US" altLang="en-US" dirty="0">
              <a:solidFill>
                <a:srgbClr val="000000"/>
              </a:solidFill>
              <a:latin typeface="Arial" charset="0"/>
            </a:endParaRPr>
          </a:p>
          <a:p>
            <a:pPr>
              <a:lnSpc>
                <a:spcPct val="90000"/>
              </a:lnSpc>
              <a:spcBef>
                <a:spcPct val="50000"/>
              </a:spcBef>
            </a:pPr>
            <a:endParaRPr lang="en-US" altLang="en-US" dirty="0">
              <a:solidFill>
                <a:srgbClr val="000000"/>
              </a:solidFill>
              <a:latin typeface="Arial" charset="0"/>
            </a:endParaRPr>
          </a:p>
          <a:p>
            <a:pPr>
              <a:lnSpc>
                <a:spcPct val="90000"/>
              </a:lnSpc>
              <a:spcBef>
                <a:spcPct val="50000"/>
              </a:spcBef>
            </a:pPr>
            <a:r>
              <a:rPr lang="en-US" altLang="en-US" dirty="0">
                <a:solidFill>
                  <a:srgbClr val="000000"/>
                </a:solidFill>
                <a:latin typeface="Arial" charset="0"/>
              </a:rPr>
              <a:t>If you are uncertain about a factor, plan to measure it because if you do not, you may regret it later.  In short, as was the case with selection bias and measurement bias, there needs to a lot of thinking up front in the study design.  Many of the solutions to confounding, as we will talk about next, occur in the analysis phase, but they depend upon measurements performed well during the study and therefore planned for.</a:t>
            </a:r>
            <a:endParaRPr lang="en-US" altLang="en-US" sz="1400" b="1" dirty="0">
              <a:solidFill>
                <a:srgbClr val="000000"/>
              </a:solidFill>
              <a:latin typeface="Arial" charset="0"/>
            </a:endParaRPr>
          </a:p>
          <a:p>
            <a:pPr>
              <a:lnSpc>
                <a:spcPct val="90000"/>
              </a:lnSpc>
            </a:pPr>
            <a:endParaRPr lang="en-US" altLang="en-US" sz="1400" dirty="0"/>
          </a:p>
        </p:txBody>
      </p:sp>
    </p:spTree>
    <p:extLst>
      <p:ext uri="{BB962C8B-B14F-4D97-AF65-F5344CB8AC3E}">
        <p14:creationId xmlns:p14="http://schemas.microsoft.com/office/powerpoint/2010/main" val="292532076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2"/>
          <p:cNvSpPr>
            <a:spLocks noGrp="1" noRot="1" noChangeAspect="1" noChangeArrowheads="1" noTextEdit="1"/>
          </p:cNvSpPr>
          <p:nvPr>
            <p:ph type="sldImg"/>
          </p:nvPr>
        </p:nvSpPr>
        <p:spPr>
          <a:xfrm>
            <a:off x="379413" y="706438"/>
            <a:ext cx="6188075" cy="3481387"/>
          </a:xfrm>
          <a:ln/>
        </p:spPr>
      </p:sp>
      <p:sp>
        <p:nvSpPr>
          <p:cNvPr id="345090" name="Rectangle 3"/>
          <p:cNvSpPr>
            <a:spLocks noGrp="1" noChangeArrowheads="1"/>
          </p:cNvSpPr>
          <p:nvPr>
            <p:ph type="body" idx="1"/>
          </p:nvPr>
        </p:nvSpPr>
        <p:spPr>
          <a:noFill/>
          <a:ln/>
        </p:spPr>
        <p:txBody>
          <a:bodyPr/>
          <a:lstStyle/>
          <a:p>
            <a:r>
              <a:rPr lang="en-US" altLang="en-US" dirty="0"/>
              <a:t>Here is our summary for today. </a:t>
            </a:r>
          </a:p>
          <a:p>
            <a:endParaRPr lang="en-US" altLang="en-US" dirty="0"/>
          </a:p>
          <a:p>
            <a:r>
              <a:rPr lang="en-US" altLang="en-US" sz="2200" dirty="0"/>
              <a:t>Confounding occurs because we cannot study the counterfactual ideal, which is one study sample experiencing both exposed and unexposed conditions.  Instead, in real life we are forced to study two distinct study population, which may be under different “other influences” which also affect outcome.  Confounding is result of these other influences, which we call “common causes” of exposure and disease. </a:t>
            </a:r>
          </a:p>
          <a:p>
            <a:endParaRPr lang="en-US" altLang="en-US" sz="2200" dirty="0"/>
          </a:p>
          <a:p>
            <a:pPr>
              <a:spcBef>
                <a:spcPts val="0"/>
              </a:spcBef>
              <a:spcAft>
                <a:spcPts val="0"/>
              </a:spcAft>
            </a:pPr>
            <a:r>
              <a:rPr lang="en-US" altLang="en-US" sz="2200" dirty="0"/>
              <a:t>DAGs help us in many ways.  They are they best way to </a:t>
            </a:r>
            <a:r>
              <a:rPr lang="en-US" altLang="en-US" sz="2000" dirty="0"/>
              <a:t>visualize/define confounding, and they can also depict selection bias and measurement bias.  DAGs can guide us what to control for and what </a:t>
            </a:r>
            <a:r>
              <a:rPr lang="en-US" altLang="en-US" sz="2000" u="sng" dirty="0"/>
              <a:t>not</a:t>
            </a:r>
            <a:r>
              <a:rPr lang="en-US" altLang="en-US" sz="2000" dirty="0"/>
              <a:t> to control for.  We should avoid controlling for c</a:t>
            </a:r>
            <a:r>
              <a:rPr lang="en-US" altLang="en-US" sz="1800" dirty="0"/>
              <a:t>olliders; mediators of causal paths of interest; and variables not on the DAG</a:t>
            </a:r>
            <a:r>
              <a:rPr lang="en-US" altLang="en-US" sz="2000" dirty="0"/>
              <a:t>.   DAGS guide us how to handle multiple causal paths, and, as we will show next week, point out potential effect modifiers.  Importantly, </a:t>
            </a:r>
            <a:r>
              <a:rPr lang="en-US" altLang="en-US" sz="2000" b="1" dirty="0"/>
              <a:t>DAGs are an unambiguous and efficient mechanism by which scientists can communicate about a problem.</a:t>
            </a:r>
          </a:p>
          <a:p>
            <a:pPr lvl="1"/>
            <a:endParaRPr lang="en-US" altLang="en-US" sz="300" dirty="0"/>
          </a:p>
          <a:p>
            <a:pPr>
              <a:spcAft>
                <a:spcPts val="0"/>
              </a:spcAft>
            </a:pPr>
            <a:r>
              <a:rPr lang="en-US" altLang="en-US" sz="2200" dirty="0"/>
              <a:t>The main challenge of DAGs is whether we know system well enough to draw the right DAG.  For this, we need to be subject matter experts.</a:t>
            </a:r>
            <a:endParaRPr lang="en-US" altLang="en-US" dirty="0"/>
          </a:p>
        </p:txBody>
      </p:sp>
    </p:spTree>
    <p:extLst>
      <p:ext uri="{BB962C8B-B14F-4D97-AF65-F5344CB8AC3E}">
        <p14:creationId xmlns:p14="http://schemas.microsoft.com/office/powerpoint/2010/main" val="152735846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706438"/>
            <a:ext cx="6188075" cy="3481387"/>
          </a:xfrm>
        </p:spPr>
      </p:sp>
      <p:sp>
        <p:nvSpPr>
          <p:cNvPr id="3" name="Notes Placeholder 2"/>
          <p:cNvSpPr>
            <a:spLocks noGrp="1"/>
          </p:cNvSpPr>
          <p:nvPr>
            <p:ph type="body" idx="1"/>
          </p:nvPr>
        </p:nvSpPr>
        <p:spPr/>
        <p:txBody>
          <a:bodyPr/>
          <a:lstStyle/>
          <a:p>
            <a:r>
              <a:rPr lang="en-US" dirty="0"/>
              <a:t>For both selection bias and measurement bias, we took the</a:t>
            </a:r>
            <a:r>
              <a:rPr lang="en-US" baseline="0" dirty="0"/>
              <a:t> time to speak about special considerations regarding whether truth was that exposure </a:t>
            </a:r>
            <a:r>
              <a:rPr lang="en-US" u="sng" baseline="0" dirty="0"/>
              <a:t>is not </a:t>
            </a:r>
            <a:r>
              <a:rPr lang="en-US" baseline="0" dirty="0"/>
              <a:t>related to outcome (under the null) or whether exposure </a:t>
            </a:r>
            <a:r>
              <a:rPr lang="en-US" u="sng" baseline="0" dirty="0"/>
              <a:t>is</a:t>
            </a:r>
            <a:r>
              <a:rPr lang="en-US" baseline="0" dirty="0"/>
              <a:t> related to outcome (under the non-null).  For selection bias, in particular, there were distinct requirements in terms of what was needed for bias to occur under the null vs non-null contexts.  For measurement bias, there is one special consideration, which is that under the null, independent non-differential misclassification will not result in bias.  If there is no effect, inaccurate but non-differential measurements will not change this.  Drawing a DAG for measurement bias shows why this is the case, which is that under the null there is simply no edge that connects exposure to outcome. </a:t>
            </a:r>
          </a:p>
          <a:p>
            <a:endParaRPr lang="en-US" baseline="0" dirty="0"/>
          </a:p>
          <a:p>
            <a:r>
              <a:rPr lang="en-US" baseline="0" dirty="0"/>
              <a:t>Observers will note that we have made no such reference to under the null or non-null when describing confounding.  This is because, indeed, confounding will cause bias regardless if the context is under the null or non-null.  That is, the presence of confounding will spuriously move the apparent association regardless if there truly is or is not an association.  </a:t>
            </a:r>
            <a:endParaRPr lang="en-US" dirty="0"/>
          </a:p>
        </p:txBody>
      </p:sp>
      <p:sp>
        <p:nvSpPr>
          <p:cNvPr id="4" name="Slide Number Placeholder 3"/>
          <p:cNvSpPr>
            <a:spLocks noGrp="1"/>
          </p:cNvSpPr>
          <p:nvPr>
            <p:ph type="sldNum" sz="quarter" idx="10"/>
          </p:nvPr>
        </p:nvSpPr>
        <p:spPr/>
        <p:txBody>
          <a:bodyPr/>
          <a:lstStyle/>
          <a:p>
            <a:pPr>
              <a:defRPr/>
            </a:pPr>
            <a:fld id="{CDE16CDF-7DE9-4AC9-A72B-157B332E01CF}" type="slidenum">
              <a:rPr lang="en-US" smtClean="0"/>
              <a:pPr>
                <a:defRPr/>
              </a:pPr>
              <a:t>83</a:t>
            </a:fld>
            <a:endParaRPr lang="en-US" dirty="0"/>
          </a:p>
        </p:txBody>
      </p:sp>
    </p:spTree>
    <p:extLst>
      <p:ext uri="{BB962C8B-B14F-4D97-AF65-F5344CB8AC3E}">
        <p14:creationId xmlns:p14="http://schemas.microsoft.com/office/powerpoint/2010/main" val="209570563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8E224CFE-830D-4DD3-8435-55435FBDADD0}" type="slidenum">
              <a:rPr lang="en-US" altLang="en-US" sz="1000" b="0" i="1">
                <a:solidFill>
                  <a:prstClr val="black"/>
                </a:solidFill>
                <a:latin typeface="Times New Roman" pitchFamily="18" charset="0"/>
              </a:rPr>
              <a:pPr algn="r" defTabSz="952500" eaLnBrk="0" hangingPunct="0"/>
              <a:t>84</a:t>
            </a:fld>
            <a:endParaRPr lang="en-US" altLang="en-US" sz="1000" b="0" i="1" dirty="0">
              <a:solidFill>
                <a:prstClr val="black"/>
              </a:solidFill>
              <a:latin typeface="Times New Roman" pitchFamily="18" charset="0"/>
            </a:endParaRPr>
          </a:p>
        </p:txBody>
      </p:sp>
      <p:sp>
        <p:nvSpPr>
          <p:cNvPr id="348162" name="Rectangle 2"/>
          <p:cNvSpPr>
            <a:spLocks noGrp="1" noRot="1" noChangeAspect="1" noChangeArrowheads="1" noTextEdit="1"/>
          </p:cNvSpPr>
          <p:nvPr>
            <p:ph type="sldImg"/>
          </p:nvPr>
        </p:nvSpPr>
        <p:spPr>
          <a:xfrm>
            <a:off x="379413" y="706438"/>
            <a:ext cx="6188075" cy="3481387"/>
          </a:xfrm>
          <a:ln/>
        </p:spPr>
      </p:sp>
      <p:sp>
        <p:nvSpPr>
          <p:cNvPr id="348163" name="Rectangle 3"/>
          <p:cNvSpPr>
            <a:spLocks noGrp="1" noChangeArrowheads="1"/>
          </p:cNvSpPr>
          <p:nvPr>
            <p:ph type="body" idx="1"/>
          </p:nvPr>
        </p:nvSpPr>
        <p:spPr>
          <a:noFill/>
          <a:ln/>
        </p:spPr>
        <p:txBody>
          <a:bodyPr/>
          <a:lstStyle/>
          <a:p>
            <a:r>
              <a:rPr lang="en-US" altLang="en-US" dirty="0"/>
              <a:t>DAGs have</a:t>
            </a:r>
            <a:r>
              <a:rPr lang="en-US" altLang="en-US" baseline="0" dirty="0"/>
              <a:t> pointed out how the earlier narrative attempts (i.e., using words) to describe confounding had limitations.  Being able to draw these depictions allowed methodologists to discover the limitations in the narrative descriptions.  Thus, it is now agreed that DAGs do a much better job in describing confounding than do words.  In both of the DAGS shown, X fulfilled the narrative criteria for a confounder, but it is apparent that adjusting for X would result in collider-conditioning bias (an open non-causal path between E and D).  </a:t>
            </a:r>
            <a:endParaRPr lang="en-US" altLang="en-US" dirty="0"/>
          </a:p>
        </p:txBody>
      </p:sp>
    </p:spTree>
    <p:extLst>
      <p:ext uri="{BB962C8B-B14F-4D97-AF65-F5344CB8AC3E}">
        <p14:creationId xmlns:p14="http://schemas.microsoft.com/office/powerpoint/2010/main" val="235003699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E9E12581-04D6-4E16-A57F-E0053B68C8F0}" type="slidenum">
              <a:rPr lang="en-US" altLang="en-US" sz="1000" b="0" i="1">
                <a:solidFill>
                  <a:prstClr val="black"/>
                </a:solidFill>
                <a:latin typeface="Times New Roman" pitchFamily="18" charset="0"/>
              </a:rPr>
              <a:pPr algn="r" defTabSz="952500" eaLnBrk="0" hangingPunct="0"/>
              <a:t>85</a:t>
            </a:fld>
            <a:endParaRPr lang="en-US" altLang="en-US" sz="1000" b="0" i="1" dirty="0">
              <a:solidFill>
                <a:prstClr val="black"/>
              </a:solidFill>
              <a:latin typeface="Times New Roman" pitchFamily="18" charset="0"/>
            </a:endParaRPr>
          </a:p>
        </p:txBody>
      </p:sp>
      <p:sp>
        <p:nvSpPr>
          <p:cNvPr id="262146" name="Rectangle 2"/>
          <p:cNvSpPr>
            <a:spLocks noGrp="1" noRot="1" noChangeAspect="1" noChangeArrowheads="1" noTextEdit="1"/>
          </p:cNvSpPr>
          <p:nvPr>
            <p:ph type="sldImg"/>
          </p:nvPr>
        </p:nvSpPr>
        <p:spPr>
          <a:xfrm>
            <a:off x="379413" y="706438"/>
            <a:ext cx="6188075" cy="3481387"/>
          </a:xfrm>
          <a:ln/>
        </p:spPr>
      </p:sp>
      <p:sp>
        <p:nvSpPr>
          <p:cNvPr id="262147" name="Rectangle 3"/>
          <p:cNvSpPr>
            <a:spLocks noGrp="1" noChangeArrowheads="1"/>
          </p:cNvSpPr>
          <p:nvPr>
            <p:ph type="body" idx="1"/>
          </p:nvPr>
        </p:nvSpPr>
        <p:spPr>
          <a:noFill/>
          <a:ln/>
        </p:spPr>
        <p:txBody>
          <a:bodyPr/>
          <a:lstStyle/>
          <a:p>
            <a:r>
              <a:rPr lang="en-US" altLang="en-US" dirty="0"/>
              <a:t>Here is another example of how we do not have to block</a:t>
            </a:r>
            <a:r>
              <a:rPr lang="en-US" altLang="en-US" baseline="0" dirty="0"/>
              <a:t> the common cause in order to block the non-causal confounding pathway</a:t>
            </a:r>
            <a:r>
              <a:rPr lang="en-US" altLang="en-US" dirty="0"/>
              <a:t>.  Let</a:t>
            </a:r>
            <a:r>
              <a:rPr lang="en-US" altLang="en-US" baseline="0" dirty="0"/>
              <a:t> u</a:t>
            </a:r>
            <a:r>
              <a:rPr lang="en-US" altLang="en-US" dirty="0"/>
              <a:t>s say we are studying whether there is a causal relationship between multivitamin use in mothers and birth defects among a mother’s children.  We believe that genetic factors are an underlying common cause of birth defects as well as multivitamin use.  The effect of genetic factors on multivitamin use is mediated via a history of birth defects in the family.  Although you hypothesize that these genetic factors exist, it may be that you cannot actually measure them either because you do</a:t>
            </a:r>
            <a:r>
              <a:rPr lang="en-US" altLang="en-US" baseline="0" dirty="0"/>
              <a:t> not</a:t>
            </a:r>
            <a:r>
              <a:rPr lang="en-US" altLang="en-US" dirty="0"/>
              <a:t> know them all or you do</a:t>
            </a:r>
            <a:r>
              <a:rPr lang="en-US" altLang="en-US" baseline="0" dirty="0"/>
              <a:t> not</a:t>
            </a:r>
            <a:r>
              <a:rPr lang="en-US" altLang="en-US" dirty="0"/>
              <a:t> have access to the women</a:t>
            </a:r>
            <a:r>
              <a:rPr lang="en-US" altLang="en-US" baseline="0" dirty="0"/>
              <a:t> who provided the data (e.g., all you have is existing data from a clinic)</a:t>
            </a:r>
            <a:r>
              <a:rPr lang="en-US" altLang="en-US" dirty="0"/>
              <a:t>.  That is ok, because measuring and controlling for history of birth defects (for example, via stratification) can block this non-causal backdoor path and unconfound the relationship.  </a:t>
            </a:r>
          </a:p>
          <a:p>
            <a:endParaRPr lang="en-US" altLang="en-US" dirty="0"/>
          </a:p>
          <a:p>
            <a:r>
              <a:rPr lang="en-US" altLang="en-US" dirty="0"/>
              <a:t>Thus, the key to getting rid of confounding is to somehow block the non-causal paths that emanate from common causes.  This can be accomplished by</a:t>
            </a:r>
            <a:r>
              <a:rPr lang="en-US" altLang="en-US" baseline="0" dirty="0"/>
              <a:t> conditioning on the common cause or any variable that mediates the effect of the common cause.</a:t>
            </a:r>
            <a:endParaRPr lang="en-US" altLang="en-US" dirty="0"/>
          </a:p>
        </p:txBody>
      </p:sp>
    </p:spTree>
    <p:extLst>
      <p:ext uri="{BB962C8B-B14F-4D97-AF65-F5344CB8AC3E}">
        <p14:creationId xmlns:p14="http://schemas.microsoft.com/office/powerpoint/2010/main" val="63102971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Rectangle 5"/>
          <p:cNvSpPr>
            <a:spLocks noGrp="1" noChangeArrowheads="1"/>
          </p:cNvSpPr>
          <p:nvPr>
            <p:ph type="sldNum" sz="quarter" idx="5"/>
          </p:nvPr>
        </p:nvSpPr>
        <p:spPr>
          <a:noFill/>
        </p:spPr>
        <p:txBody>
          <a:bodyPr/>
          <a:lstStyle/>
          <a:p>
            <a:fld id="{91B28ADA-5536-46D6-BF6A-E0FECA5194E8}" type="slidenum">
              <a:rPr lang="en-US" altLang="en-US" smtClean="0"/>
              <a:pPr/>
              <a:t>86</a:t>
            </a:fld>
            <a:endParaRPr lang="en-US" altLang="en-US" dirty="0"/>
          </a:p>
        </p:txBody>
      </p:sp>
      <p:sp>
        <p:nvSpPr>
          <p:cNvPr id="350210" name="Rectangle 2"/>
          <p:cNvSpPr>
            <a:spLocks noGrp="1" noRot="1" noChangeAspect="1" noChangeArrowheads="1" noTextEdit="1"/>
          </p:cNvSpPr>
          <p:nvPr>
            <p:ph type="sldImg"/>
          </p:nvPr>
        </p:nvSpPr>
        <p:spPr>
          <a:xfrm>
            <a:off x="379413" y="706438"/>
            <a:ext cx="6188075" cy="3481387"/>
          </a:xfrm>
          <a:ln/>
        </p:spPr>
      </p:sp>
      <p:sp>
        <p:nvSpPr>
          <p:cNvPr id="350211" name="Rectangle 3"/>
          <p:cNvSpPr>
            <a:spLocks noGrp="1" noChangeArrowheads="1"/>
          </p:cNvSpPr>
          <p:nvPr>
            <p:ph type="body" idx="1"/>
          </p:nvPr>
        </p:nvSpPr>
        <p:spPr>
          <a:noFill/>
          <a:ln/>
        </p:spPr>
        <p:txBody>
          <a:bodyPr/>
          <a:lstStyle/>
          <a:p>
            <a:r>
              <a:rPr lang="en-US" altLang="en-US" dirty="0"/>
              <a:t>DAGs are useful to point out some special issues when estimating direct effects in mediation analyses.  To estimate a direct effect means that we estimating the effect of one causal pathway apart from one or more other presumably less interesting (or already thoroughly studied) “indirect” pathways.  </a:t>
            </a:r>
          </a:p>
          <a:p>
            <a:endParaRPr lang="en-US" altLang="en-US" dirty="0"/>
          </a:p>
          <a:p>
            <a:r>
              <a:rPr lang="en-US" altLang="en-US" dirty="0"/>
              <a:t>Here is an example.  Let</a:t>
            </a:r>
            <a:r>
              <a:rPr lang="en-US" altLang="en-US" baseline="0" dirty="0"/>
              <a:t> u</a:t>
            </a:r>
            <a:r>
              <a:rPr lang="en-US" altLang="en-US" dirty="0"/>
              <a:t>s say that the research question is asking: does aspirin use prevent coronary heart disease (CHD) other than through its effect on platelet aggregation?  In other words, what is the direct effect of aspirin on CHD apart from its known effect on preventing platelets from clumping (platelet aggregation)?  Let us say we assume there is no common cause of platelet aggregation and CHD.  In other words, let</a:t>
            </a:r>
            <a:r>
              <a:rPr lang="en-US" altLang="en-US" baseline="0" dirty="0"/>
              <a:t> us assume that there is no </a:t>
            </a:r>
            <a:r>
              <a:rPr lang="en-US" altLang="en-US" b="1" baseline="0" dirty="0"/>
              <a:t>mediator-outcome confounding</a:t>
            </a:r>
            <a:r>
              <a:rPr lang="en-US" altLang="en-US" baseline="0" dirty="0"/>
              <a:t>.  </a:t>
            </a:r>
            <a:r>
              <a:rPr lang="en-US" altLang="en-US" dirty="0"/>
              <a:t>If this is the case, we would want to adjust for platelet aggregation to get rid of that nuisance indirect pathway.  We could do so by stratification.  </a:t>
            </a:r>
          </a:p>
          <a:p>
            <a:endParaRPr lang="en-US" altLang="en-US" dirty="0"/>
          </a:p>
          <a:p>
            <a:r>
              <a:rPr lang="en-US" altLang="en-US" dirty="0"/>
              <a:t>But, what if we believed there was a common cause, say a genetic component that caused both platelet aggregation and CHD, and we could not measure it?  Then, it would not be appropriate to adjust for platelet aggregation and say that we are done with</a:t>
            </a:r>
            <a:r>
              <a:rPr lang="en-US" altLang="en-US" baseline="0" dirty="0"/>
              <a:t> the analysis</a:t>
            </a:r>
            <a:r>
              <a:rPr lang="en-US" altLang="en-US" dirty="0"/>
              <a:t> because platelet</a:t>
            </a:r>
            <a:r>
              <a:rPr lang="en-US" altLang="en-US" baseline="0" dirty="0"/>
              <a:t> aggregation</a:t>
            </a:r>
            <a:r>
              <a:rPr lang="en-US" altLang="en-US" dirty="0"/>
              <a:t> is a collider in this context.  </a:t>
            </a:r>
            <a:r>
              <a:rPr lang="en-US" altLang="en-US" baseline="0" dirty="0"/>
              <a:t>We know such an analysis would be biased.  This is further explained in the paper by Cole and Hernan 2002 (Optional Reading for this week).  This examples illustrates the potential problems — the fallibility — of adjusting for a mediator.  It can lead to bias if there is uncontrolled mediator-outcome confounding.  This would not be the case if platelet aggregation was a confounder.  This is why it is critically important to make the distinction between confounding and mediation.  If we were just adjusting for a confounder, we would not have to worry about this unmeasured genetic factor.</a:t>
            </a:r>
          </a:p>
          <a:p>
            <a:endParaRPr lang="en-US" altLang="en-US" baseline="0" dirty="0"/>
          </a:p>
          <a:p>
            <a:r>
              <a:rPr lang="en-US" altLang="en-US" baseline="0" dirty="0"/>
              <a:t>In the bottom DAG, if we are not able to measure genetic factors, all that we can do is to perform a quantitative bias analysis where we determine just how strong the relationships would have to be in the mediator-outcome confounding to account for the observed effects.  The details of such a process can be found in papers by Tyler VanderWeele and in his textbook (cited on our course’s home website).</a:t>
            </a:r>
            <a:endParaRPr lang="en-US" altLang="en-US" dirty="0"/>
          </a:p>
        </p:txBody>
      </p:sp>
    </p:spTree>
    <p:extLst>
      <p:ext uri="{BB962C8B-B14F-4D97-AF65-F5344CB8AC3E}">
        <p14:creationId xmlns:p14="http://schemas.microsoft.com/office/powerpoint/2010/main" val="404531997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E9E12581-04D6-4E16-A57F-E0053B68C8F0}" type="slidenum">
              <a:rPr lang="en-US" altLang="en-US" sz="1000" b="0" i="1">
                <a:solidFill>
                  <a:schemeClr val="tx1"/>
                </a:solidFill>
                <a:latin typeface="Times New Roman" pitchFamily="18" charset="0"/>
              </a:rPr>
              <a:pPr algn="r" defTabSz="952500" eaLnBrk="0" hangingPunct="0"/>
              <a:t>87</a:t>
            </a:fld>
            <a:endParaRPr lang="en-US" altLang="en-US" sz="1000" b="0" i="1" dirty="0">
              <a:solidFill>
                <a:schemeClr val="tx1"/>
              </a:solidFill>
              <a:latin typeface="Times New Roman" pitchFamily="18" charset="0"/>
            </a:endParaRPr>
          </a:p>
        </p:txBody>
      </p:sp>
      <p:sp>
        <p:nvSpPr>
          <p:cNvPr id="262146" name="Rectangle 2"/>
          <p:cNvSpPr>
            <a:spLocks noGrp="1" noRot="1" noChangeAspect="1" noChangeArrowheads="1" noTextEdit="1"/>
          </p:cNvSpPr>
          <p:nvPr>
            <p:ph type="sldImg"/>
          </p:nvPr>
        </p:nvSpPr>
        <p:spPr>
          <a:xfrm>
            <a:off x="379413" y="706438"/>
            <a:ext cx="6188075" cy="3481387"/>
          </a:xfrm>
          <a:ln/>
        </p:spPr>
      </p:sp>
      <p:sp>
        <p:nvSpPr>
          <p:cNvPr id="262147" name="Rectangle 3"/>
          <p:cNvSpPr>
            <a:spLocks noGrp="1" noChangeArrowheads="1"/>
          </p:cNvSpPr>
          <p:nvPr>
            <p:ph type="body" idx="1"/>
          </p:nvPr>
        </p:nvSpPr>
        <p:spPr>
          <a:noFill/>
          <a:ln/>
        </p:spPr>
        <p:txBody>
          <a:bodyPr/>
          <a:lstStyle/>
          <a:p>
            <a:r>
              <a:rPr lang="en-US" altLang="en-US" dirty="0"/>
              <a:t>There are several </a:t>
            </a:r>
            <a:r>
              <a:rPr lang="en-US" altLang="en-US" baseline="0" dirty="0"/>
              <a:t>other special issues to be aware of in mediation analyses in addition to mediator-outcome confounding.  First, it is important to be clear about the research question and what exactly is desired for estimation (the “estimand”).   There are a variety of estimands which have the names of natural direct effect, controlled direct effect, and natural indirect effect.  There definitions are based on counterfactual theory, which illustrates yet another use of counterfactuals.  The second issue is that there needs to be keen awareness about the presence or absence of interaction between E and M on the effect of D.  We will formally learn about interaction next week.  </a:t>
            </a:r>
          </a:p>
          <a:p>
            <a:endParaRPr lang="en-US" altLang="en-US" baseline="0" dirty="0"/>
          </a:p>
          <a:p>
            <a:r>
              <a:rPr lang="en-US" altLang="en-US" baseline="0" dirty="0"/>
              <a:t>We will not be covering these more advanced methods in the domain of mediation analysis in this course, but more can be found at:</a:t>
            </a:r>
          </a:p>
          <a:p>
            <a:endParaRPr lang="en-US" altLang="en-US" baseline="0" dirty="0"/>
          </a:p>
          <a:p>
            <a:r>
              <a:rPr lang="en-US" dirty="0"/>
              <a:t>Richiardi L et al. Mediation analysis in epidemiology </a:t>
            </a:r>
            <a:r>
              <a:rPr lang="en-US" i="1" dirty="0"/>
              <a:t>IJE</a:t>
            </a:r>
            <a:r>
              <a:rPr lang="en-US" dirty="0"/>
              <a:t> 42:1511-1519, 2013.  </a:t>
            </a:r>
          </a:p>
          <a:p>
            <a:r>
              <a:rPr lang="en-US" dirty="0"/>
              <a:t>Explanation in Causal Inference:  Methods for Mediation and Interaction by T. VanderWeele. Oxford University Press. 2015</a:t>
            </a:r>
            <a:endParaRPr lang="en-US" altLang="en-US" dirty="0"/>
          </a:p>
        </p:txBody>
      </p:sp>
    </p:spTree>
    <p:extLst>
      <p:ext uri="{BB962C8B-B14F-4D97-AF65-F5344CB8AC3E}">
        <p14:creationId xmlns:p14="http://schemas.microsoft.com/office/powerpoint/2010/main" val="63102971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E9E12581-04D6-4E16-A57F-E0053B68C8F0}" type="slidenum">
              <a:rPr lang="en-US" altLang="en-US" sz="1000" b="0" i="1">
                <a:solidFill>
                  <a:prstClr val="black"/>
                </a:solidFill>
                <a:latin typeface="Times New Roman" pitchFamily="18" charset="0"/>
              </a:rPr>
              <a:pPr algn="r" defTabSz="952500" eaLnBrk="0" hangingPunct="0"/>
              <a:t>88</a:t>
            </a:fld>
            <a:endParaRPr lang="en-US" altLang="en-US" sz="1000" b="0" i="1" dirty="0">
              <a:solidFill>
                <a:prstClr val="black"/>
              </a:solidFill>
              <a:latin typeface="Times New Roman" pitchFamily="18" charset="0"/>
            </a:endParaRPr>
          </a:p>
        </p:txBody>
      </p:sp>
      <p:sp>
        <p:nvSpPr>
          <p:cNvPr id="262146" name="Rectangle 2"/>
          <p:cNvSpPr>
            <a:spLocks noGrp="1" noRot="1" noChangeAspect="1" noChangeArrowheads="1" noTextEdit="1"/>
          </p:cNvSpPr>
          <p:nvPr>
            <p:ph type="sldImg"/>
          </p:nvPr>
        </p:nvSpPr>
        <p:spPr>
          <a:xfrm>
            <a:off x="379413" y="706438"/>
            <a:ext cx="6188075" cy="3481387"/>
          </a:xfrm>
          <a:ln/>
        </p:spPr>
      </p:sp>
      <p:sp>
        <p:nvSpPr>
          <p:cNvPr id="262147" name="Rectangle 3"/>
          <p:cNvSpPr>
            <a:spLocks noGrp="1" noChangeArrowheads="1"/>
          </p:cNvSpPr>
          <p:nvPr>
            <p:ph type="body" idx="1"/>
          </p:nvPr>
        </p:nvSpPr>
        <p:spPr>
          <a:noFill/>
          <a:ln/>
        </p:spPr>
        <p:txBody>
          <a:bodyPr/>
          <a:lstStyle/>
          <a:p>
            <a:r>
              <a:rPr lang="en-US" altLang="en-US" dirty="0"/>
              <a:t>There are more special</a:t>
            </a:r>
            <a:r>
              <a:rPr lang="en-US" altLang="en-US" baseline="0" dirty="0"/>
              <a:t> issues in mediation analysis to consider.  </a:t>
            </a:r>
          </a:p>
          <a:p>
            <a:endParaRPr lang="en-US" altLang="en-US" baseline="0" dirty="0"/>
          </a:p>
          <a:p>
            <a:r>
              <a:rPr lang="en-US" altLang="en-US" baseline="0" dirty="0"/>
              <a:t>One issue is whether a mediator-outcome confounder is caused by the exposure under study.  If true, then adjustment for mediator-outcome confounder will block part of the effect of the exposure on outcome apart from its effect on M.  In other words, you are in trouble if  you condition upon C and in trouble if you do not.  This dissonance was not recognized until DAGs depicted the problem.     </a:t>
            </a:r>
          </a:p>
          <a:p>
            <a:endParaRPr lang="en-US" altLang="en-US" baseline="0" dirty="0"/>
          </a:p>
          <a:p>
            <a:r>
              <a:rPr lang="en-US" altLang="en-US" baseline="0" dirty="0"/>
              <a:t>Another related issue is whether there is yet a 3</a:t>
            </a:r>
            <a:r>
              <a:rPr lang="en-US" altLang="en-US" baseline="30000" dirty="0"/>
              <a:t>rd</a:t>
            </a:r>
            <a:r>
              <a:rPr lang="en-US" altLang="en-US" baseline="0" dirty="0"/>
              <a:t> form of confounding (after exposure-outcome and mediator-outcome confounding).  It is termed exposure-mediator confounding.  This form of confounding must be blocked when estimating natural direct effect and natural indirect effect.</a:t>
            </a:r>
          </a:p>
          <a:p>
            <a:endParaRPr lang="en-US" altLang="en-US" baseline="0" dirty="0"/>
          </a:p>
          <a:p>
            <a:r>
              <a:rPr lang="en-US" altLang="en-US" baseline="0" dirty="0"/>
              <a:t>To no surprise, measurement error in M is particularly influential in mediation analyses.  </a:t>
            </a:r>
          </a:p>
          <a:p>
            <a:endParaRPr lang="en-US" altLang="en-US" baseline="0" dirty="0"/>
          </a:p>
          <a:p>
            <a:r>
              <a:rPr lang="en-US" altLang="en-US" baseline="0" dirty="0"/>
              <a:t>Finally, there are special considerations in sample size planning.  </a:t>
            </a:r>
          </a:p>
          <a:p>
            <a:endParaRPr lang="en-US" altLang="en-US" baseline="0" dirty="0"/>
          </a:p>
          <a:p>
            <a:r>
              <a:rPr lang="en-US" altLang="en-US" baseline="0" dirty="0"/>
              <a:t>Suffice it to say that there has been an acceleration in methods of mediation analysis in the past decade and a recognition of a number of areas where bias could occur.  We will not cover any of these in this course other than to point out that this an area in which you will need an expert to guide you.  Indeed, the sophistication of mediation analysis techniques is one reason why it occupies one of the positions on the “Big 6”.  The first order of business is to recognize a mediation question when one is presented to you.   Simple conditioning upon M is often insufficient to derived unbiased inferences.  </a:t>
            </a:r>
            <a:endParaRPr lang="en-US" altLang="en-US" dirty="0"/>
          </a:p>
        </p:txBody>
      </p:sp>
    </p:spTree>
    <p:extLst>
      <p:ext uri="{BB962C8B-B14F-4D97-AF65-F5344CB8AC3E}">
        <p14:creationId xmlns:p14="http://schemas.microsoft.com/office/powerpoint/2010/main" val="63102971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5"/>
          <p:cNvSpPr>
            <a:spLocks noGrp="1" noChangeArrowheads="1"/>
          </p:cNvSpPr>
          <p:nvPr>
            <p:ph type="sldNum" sz="quarter" idx="5"/>
          </p:nvPr>
        </p:nvSpPr>
        <p:spPr>
          <a:noFill/>
        </p:spPr>
        <p:txBody>
          <a:bodyPr/>
          <a:lstStyle/>
          <a:p>
            <a:fld id="{246A2261-9CB7-4936-9BC4-28E7C0AE367D}" type="slidenum">
              <a:rPr lang="en-US" altLang="en-US" smtClean="0"/>
              <a:pPr/>
              <a:t>89</a:t>
            </a:fld>
            <a:endParaRPr lang="en-US" altLang="en-US" dirty="0"/>
          </a:p>
        </p:txBody>
      </p:sp>
      <p:sp>
        <p:nvSpPr>
          <p:cNvPr id="304130" name="Rectangle 2"/>
          <p:cNvSpPr>
            <a:spLocks noGrp="1" noRot="1" noChangeAspect="1" noChangeArrowheads="1" noTextEdit="1"/>
          </p:cNvSpPr>
          <p:nvPr>
            <p:ph type="sldImg"/>
          </p:nvPr>
        </p:nvSpPr>
        <p:spPr>
          <a:xfrm>
            <a:off x="379413" y="706438"/>
            <a:ext cx="6188075" cy="3481387"/>
          </a:xfrm>
          <a:ln/>
        </p:spPr>
      </p:sp>
      <p:sp>
        <p:nvSpPr>
          <p:cNvPr id="304131" name="Rectangle 3"/>
          <p:cNvSpPr>
            <a:spLocks noGrp="1" noChangeArrowheads="1"/>
          </p:cNvSpPr>
          <p:nvPr>
            <p:ph type="body" idx="1"/>
          </p:nvPr>
        </p:nvSpPr>
        <p:spPr>
          <a:noFill/>
          <a:ln/>
        </p:spPr>
        <p:txBody>
          <a:bodyPr/>
          <a:lstStyle/>
          <a:p>
            <a:r>
              <a:rPr lang="en-US" altLang="en-US" dirty="0"/>
              <a:t>One</a:t>
            </a:r>
            <a:r>
              <a:rPr lang="en-US" altLang="en-US" baseline="0" dirty="0"/>
              <a:t> other nuance to the rules for reading DAGs is that the path between E and D is also open (unblocked) if a </a:t>
            </a:r>
            <a:r>
              <a:rPr lang="en-US" altLang="en-US" b="1" baseline="0" dirty="0"/>
              <a:t>descendant</a:t>
            </a:r>
            <a:r>
              <a:rPr lang="en-US" altLang="en-US" baseline="0" dirty="0"/>
              <a:t> of a collider is conditioned upon.  If you have trouble understanding this, the DAG can be visualized as seen in the lower panel which now simply looks like the usual case of conditioning upon a collider. </a:t>
            </a:r>
            <a:endParaRPr lang="en-US" altLang="en-US" dirty="0"/>
          </a:p>
        </p:txBody>
      </p:sp>
    </p:spTree>
    <p:extLst>
      <p:ext uri="{BB962C8B-B14F-4D97-AF65-F5344CB8AC3E}">
        <p14:creationId xmlns:p14="http://schemas.microsoft.com/office/powerpoint/2010/main" val="372232245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8041C170-6EC0-43B3-9621-1136230EC7A1}" type="slidenum">
              <a:rPr lang="en-US" altLang="en-US" sz="1000" b="0" i="1">
                <a:solidFill>
                  <a:schemeClr val="tx1"/>
                </a:solidFill>
                <a:latin typeface="Times New Roman" pitchFamily="18" charset="0"/>
              </a:rPr>
              <a:pPr algn="r" defTabSz="952500" eaLnBrk="0" hangingPunct="0"/>
              <a:t>90</a:t>
            </a:fld>
            <a:endParaRPr lang="en-US" altLang="en-US" sz="1000" b="0" i="1" dirty="0">
              <a:solidFill>
                <a:schemeClr val="tx1"/>
              </a:solidFill>
              <a:latin typeface="Times New Roman" pitchFamily="18" charset="0"/>
            </a:endParaRPr>
          </a:p>
        </p:txBody>
      </p:sp>
      <p:sp>
        <p:nvSpPr>
          <p:cNvPr id="352258" name="Rectangle 2"/>
          <p:cNvSpPr>
            <a:spLocks noGrp="1" noRot="1" noChangeAspect="1" noChangeArrowheads="1" noTextEdit="1"/>
          </p:cNvSpPr>
          <p:nvPr>
            <p:ph type="sldImg"/>
          </p:nvPr>
        </p:nvSpPr>
        <p:spPr>
          <a:xfrm>
            <a:off x="379413" y="706438"/>
            <a:ext cx="6188075" cy="3481387"/>
          </a:xfrm>
          <a:ln/>
        </p:spPr>
      </p:sp>
      <p:sp>
        <p:nvSpPr>
          <p:cNvPr id="352259" name="Rectangle 3"/>
          <p:cNvSpPr>
            <a:spLocks noGrp="1" noChangeArrowheads="1"/>
          </p:cNvSpPr>
          <p:nvPr>
            <p:ph type="body" idx="1"/>
          </p:nvPr>
        </p:nvSpPr>
        <p:spPr>
          <a:noFill/>
          <a:ln/>
        </p:spPr>
        <p:txBody>
          <a:bodyPr/>
          <a:lstStyle/>
          <a:p>
            <a:r>
              <a:rPr lang="en-US" altLang="en-US" dirty="0">
                <a:solidFill>
                  <a:srgbClr val="000000"/>
                </a:solidFill>
                <a:latin typeface="Arial" charset="0"/>
              </a:rPr>
              <a:t>This example</a:t>
            </a:r>
            <a:r>
              <a:rPr lang="en-US" altLang="en-US" baseline="0" dirty="0">
                <a:solidFill>
                  <a:srgbClr val="000000"/>
                </a:solidFill>
                <a:latin typeface="Arial" charset="0"/>
              </a:rPr>
              <a:t> demonstrates the importance of being specific with the description of the research question.  </a:t>
            </a:r>
          </a:p>
          <a:p>
            <a:endParaRPr lang="en-US" altLang="en-US" baseline="0" dirty="0">
              <a:solidFill>
                <a:srgbClr val="000000"/>
              </a:solidFill>
              <a:latin typeface="Arial" charset="0"/>
            </a:endParaRPr>
          </a:p>
          <a:p>
            <a:r>
              <a:rPr lang="en-US" altLang="en-US" dirty="0">
                <a:solidFill>
                  <a:srgbClr val="000000"/>
                </a:solidFill>
                <a:latin typeface="Arial" charset="0"/>
              </a:rPr>
              <a:t>The human cellular receptor for HIV has been determined.  It is called CCR5, and it is found on CD4+ T cells.  Shortly after its discovery, genetic defects in CCR5 were described, and there was immediately interest in whether persons who have genetic defects in this receptor have slower disease progression to AIDS.    </a:t>
            </a:r>
          </a:p>
          <a:p>
            <a:endParaRPr lang="en-US" altLang="en-US" dirty="0">
              <a:solidFill>
                <a:srgbClr val="000000"/>
              </a:solidFill>
              <a:latin typeface="Arial" charset="0"/>
            </a:endParaRPr>
          </a:p>
          <a:p>
            <a:r>
              <a:rPr lang="en-US" altLang="en-US" dirty="0">
                <a:solidFill>
                  <a:srgbClr val="000000"/>
                </a:solidFill>
                <a:latin typeface="Arial" charset="0"/>
              </a:rPr>
              <a:t>When thinking about this question, we also know that CD4+ T</a:t>
            </a:r>
            <a:r>
              <a:rPr lang="en-US" altLang="en-US" baseline="0" dirty="0">
                <a:solidFill>
                  <a:srgbClr val="000000"/>
                </a:solidFill>
                <a:latin typeface="Arial" charset="0"/>
              </a:rPr>
              <a:t> cell</a:t>
            </a:r>
            <a:r>
              <a:rPr lang="en-US" altLang="en-US" dirty="0">
                <a:solidFill>
                  <a:srgbClr val="000000"/>
                </a:solidFill>
                <a:latin typeface="Arial" charset="0"/>
              </a:rPr>
              <a:t> count, or the “T cell count”, influences disease progression in HIV disease; in other words, it is a potent causal determinant of time-to-AIDS.  That said, how should CD4 count be handled </a:t>
            </a:r>
            <a:r>
              <a:rPr lang="en-US" altLang="en-US" dirty="0">
                <a:latin typeface="Arial" charset="0"/>
              </a:rPr>
              <a:t>in assessing the association between CCR5 defect status and progression in HIV disease to AIDS?</a:t>
            </a:r>
            <a:r>
              <a:rPr lang="en-US" altLang="en-US" dirty="0"/>
              <a:t>  Should we be considering it as a mediator of our central pathway under study, in which case we certainly would not want to adjust for it?</a:t>
            </a:r>
          </a:p>
          <a:p>
            <a:endParaRPr lang="en-US" altLang="en-US" dirty="0"/>
          </a:p>
        </p:txBody>
      </p:sp>
    </p:spTree>
    <p:extLst>
      <p:ext uri="{BB962C8B-B14F-4D97-AF65-F5344CB8AC3E}">
        <p14:creationId xmlns:p14="http://schemas.microsoft.com/office/powerpoint/2010/main" val="2817189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5"/>
          <p:cNvSpPr>
            <a:spLocks noGrp="1" noChangeArrowheads="1"/>
          </p:cNvSpPr>
          <p:nvPr>
            <p:ph type="sldNum" sz="quarter" idx="5"/>
          </p:nvPr>
        </p:nvSpPr>
        <p:spPr>
          <a:noFill/>
        </p:spPr>
        <p:txBody>
          <a:bodyPr/>
          <a:lstStyle/>
          <a:p>
            <a:fld id="{E6E5B283-893E-48D3-90ED-2ED0935EFA88}" type="slidenum">
              <a:rPr lang="en-US" altLang="en-US" smtClean="0"/>
              <a:pPr/>
              <a:t>9</a:t>
            </a:fld>
            <a:endParaRPr lang="en-US" altLang="en-US" dirty="0"/>
          </a:p>
        </p:txBody>
      </p:sp>
      <p:sp>
        <p:nvSpPr>
          <p:cNvPr id="41986" name="Rectangle 2"/>
          <p:cNvSpPr>
            <a:spLocks noGrp="1" noRot="1" noChangeAspect="1" noChangeArrowheads="1" noTextEdit="1"/>
          </p:cNvSpPr>
          <p:nvPr>
            <p:ph type="sldImg"/>
          </p:nvPr>
        </p:nvSpPr>
        <p:spPr>
          <a:xfrm>
            <a:off x="379413" y="706438"/>
            <a:ext cx="6188075" cy="3481387"/>
          </a:xfrm>
          <a:ln/>
        </p:spPr>
      </p:sp>
      <p:sp>
        <p:nvSpPr>
          <p:cNvPr id="41987" name="Rectangle 3"/>
          <p:cNvSpPr>
            <a:spLocks noGrp="1" noChangeArrowheads="1"/>
          </p:cNvSpPr>
          <p:nvPr>
            <p:ph type="body" idx="1"/>
          </p:nvPr>
        </p:nvSpPr>
        <p:spPr>
          <a:noFill/>
          <a:ln/>
        </p:spPr>
        <p:txBody>
          <a:bodyPr/>
          <a:lstStyle/>
          <a:p>
            <a:r>
              <a:rPr lang="en-US" altLang="en-US" dirty="0"/>
              <a:t>We kept the nightlight on until we came across a prominent study, published in </a:t>
            </a:r>
            <a:r>
              <a:rPr lang="en-US" altLang="en-US" i="1" dirty="0"/>
              <a:t>Nature</a:t>
            </a:r>
            <a:r>
              <a:rPr lang="en-US" altLang="en-US" dirty="0"/>
              <a:t> no less, which strongly suggested that having</a:t>
            </a:r>
            <a:r>
              <a:rPr lang="en-US" altLang="en-US" baseline="0" dirty="0"/>
              <a:t> a </a:t>
            </a:r>
            <a:r>
              <a:rPr lang="en-US" altLang="en-US" dirty="0"/>
              <a:t>nightlight in a child's room before age 2 was related to the occurrence of nearsightedness.  Children who used nightlights were over 3 times more likely to have myopia.</a:t>
            </a:r>
          </a:p>
        </p:txBody>
      </p:sp>
    </p:spTree>
    <p:extLst>
      <p:ext uri="{BB962C8B-B14F-4D97-AF65-F5344CB8AC3E}">
        <p14:creationId xmlns:p14="http://schemas.microsoft.com/office/powerpoint/2010/main" val="276287555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73AC9629-CCE6-4D04-9248-16824FD4127E}" type="slidenum">
              <a:rPr lang="en-US" altLang="en-US" sz="1000" b="0" i="1">
                <a:solidFill>
                  <a:schemeClr val="tx1"/>
                </a:solidFill>
                <a:latin typeface="Times New Roman" pitchFamily="18" charset="0"/>
              </a:rPr>
              <a:pPr algn="r" defTabSz="952500" eaLnBrk="0" hangingPunct="0"/>
              <a:t>91</a:t>
            </a:fld>
            <a:endParaRPr lang="en-US" altLang="en-US" sz="1000" b="0" i="1" dirty="0">
              <a:solidFill>
                <a:schemeClr val="tx1"/>
              </a:solidFill>
              <a:latin typeface="Times New Roman" pitchFamily="18" charset="0"/>
            </a:endParaRPr>
          </a:p>
        </p:txBody>
      </p:sp>
      <p:sp>
        <p:nvSpPr>
          <p:cNvPr id="354306" name="Rectangle 2"/>
          <p:cNvSpPr>
            <a:spLocks noGrp="1" noRot="1" noChangeAspect="1" noChangeArrowheads="1" noTextEdit="1"/>
          </p:cNvSpPr>
          <p:nvPr>
            <p:ph type="sldImg"/>
          </p:nvPr>
        </p:nvSpPr>
        <p:spPr>
          <a:xfrm>
            <a:off x="379413" y="706438"/>
            <a:ext cx="6188075" cy="3481387"/>
          </a:xfrm>
          <a:ln/>
        </p:spPr>
      </p:sp>
      <p:sp>
        <p:nvSpPr>
          <p:cNvPr id="354307" name="Rectangle 3"/>
          <p:cNvSpPr>
            <a:spLocks noGrp="1" noChangeArrowheads="1"/>
          </p:cNvSpPr>
          <p:nvPr>
            <p:ph type="body" idx="1"/>
          </p:nvPr>
        </p:nvSpPr>
        <p:spPr>
          <a:noFill/>
          <a:ln/>
        </p:spPr>
        <p:txBody>
          <a:bodyPr/>
          <a:lstStyle/>
          <a:p>
            <a:r>
              <a:rPr lang="en-US" altLang="en-US" dirty="0"/>
              <a:t>Or, would we consider it on a nuisance causal pathway and therefore adjust for it?</a:t>
            </a:r>
          </a:p>
        </p:txBody>
      </p:sp>
    </p:spTree>
    <p:extLst>
      <p:ext uri="{BB962C8B-B14F-4D97-AF65-F5344CB8AC3E}">
        <p14:creationId xmlns:p14="http://schemas.microsoft.com/office/powerpoint/2010/main" val="27770823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D588CFFE-B0EF-4EC9-9E45-FA6B6F8AF148}" type="slidenum">
              <a:rPr lang="en-US" altLang="en-US" sz="1000" b="0" i="1">
                <a:solidFill>
                  <a:schemeClr val="tx1"/>
                </a:solidFill>
                <a:latin typeface="Times New Roman" pitchFamily="18" charset="0"/>
              </a:rPr>
              <a:pPr algn="r" defTabSz="952500" eaLnBrk="0" hangingPunct="0"/>
              <a:t>92</a:t>
            </a:fld>
            <a:endParaRPr lang="en-US" altLang="en-US" sz="1000" b="0" i="1" dirty="0">
              <a:solidFill>
                <a:schemeClr val="tx1"/>
              </a:solidFill>
              <a:latin typeface="Times New Roman" pitchFamily="18" charset="0"/>
            </a:endParaRPr>
          </a:p>
        </p:txBody>
      </p:sp>
      <p:sp>
        <p:nvSpPr>
          <p:cNvPr id="357378" name="Rectangle 3074"/>
          <p:cNvSpPr>
            <a:spLocks noGrp="1" noRot="1" noChangeAspect="1" noChangeArrowheads="1" noTextEdit="1"/>
          </p:cNvSpPr>
          <p:nvPr>
            <p:ph type="sldImg"/>
          </p:nvPr>
        </p:nvSpPr>
        <p:spPr>
          <a:xfrm>
            <a:off x="379413" y="706438"/>
            <a:ext cx="6188075" cy="3481387"/>
          </a:xfrm>
          <a:ln/>
        </p:spPr>
      </p:sp>
      <p:sp>
        <p:nvSpPr>
          <p:cNvPr id="357379" name="Rectangle 3075"/>
          <p:cNvSpPr>
            <a:spLocks noGrp="1" noChangeArrowheads="1"/>
          </p:cNvSpPr>
          <p:nvPr>
            <p:ph type="body" idx="1"/>
          </p:nvPr>
        </p:nvSpPr>
        <p:spPr>
          <a:noFill/>
          <a:ln/>
        </p:spPr>
        <p:txBody>
          <a:bodyPr/>
          <a:lstStyle/>
          <a:p>
            <a:r>
              <a:rPr lang="en-US" altLang="en-US" dirty="0"/>
              <a:t>The answer as to whether to adjust/stratify for CD4 count forces us to specify the research question.</a:t>
            </a:r>
          </a:p>
          <a:p>
            <a:endParaRPr lang="en-US" altLang="en-US" dirty="0"/>
          </a:p>
          <a:p>
            <a:r>
              <a:rPr lang="en-US" altLang="en-US" dirty="0"/>
              <a:t>In the top panel, or research</a:t>
            </a:r>
            <a:r>
              <a:rPr lang="en-US" altLang="en-US" baseline="0" dirty="0"/>
              <a:t> </a:t>
            </a:r>
            <a:r>
              <a:rPr lang="en-US" altLang="en-US" dirty="0"/>
              <a:t>question number 1, we are asking the question as to whether CCR5 defect status is associated with time to AIDS irrespective of mechanism.  This is looking for the </a:t>
            </a:r>
            <a:r>
              <a:rPr lang="en-US" altLang="en-US" u="sng" dirty="0"/>
              <a:t>total effect</a:t>
            </a:r>
            <a:r>
              <a:rPr lang="en-US" altLang="en-US" dirty="0"/>
              <a:t> of CCR5 defect status</a:t>
            </a:r>
            <a:r>
              <a:rPr lang="en-US" altLang="en-US" baseline="0" dirty="0"/>
              <a:t> on AIDS development.  </a:t>
            </a:r>
            <a:r>
              <a:rPr lang="en-US" altLang="en-US" dirty="0"/>
              <a:t>If this is your question, then we would draw the DAG like this and we would not adjust or control for CD4 count, because if we did, you might not see any effect of CCR5 defect status if indeed the effect on CD4+ T cell count was the only mechanism.</a:t>
            </a:r>
          </a:p>
          <a:p>
            <a:endParaRPr lang="en-US" altLang="en-US" dirty="0"/>
          </a:p>
          <a:p>
            <a:r>
              <a:rPr lang="en-US" altLang="en-US" dirty="0"/>
              <a:t>On the other hand, if you are interested in knowing whether CCR5 defect status is associated with progression to AIDS above and beyond its effect on CD4 count (“apart from its effect on CD4 count”), what we are calling research question 2, then you would want to adjust for CD4 count.  This is looking for the “direct effect” of CCR5 status.  This is in the bottom panel.  Here, the CD4 count is a nuisance pathway we want to get out of the way.  In this case, you would want to adjust by forming CD4 count-stratum-specific tables.  </a:t>
            </a:r>
          </a:p>
          <a:p>
            <a:endParaRPr lang="en-US" altLang="en-US" dirty="0"/>
          </a:p>
          <a:p>
            <a:r>
              <a:rPr lang="en-US" altLang="en-US" dirty="0"/>
              <a:t>As stated earlier, if we did adjust</a:t>
            </a:r>
            <a:r>
              <a:rPr lang="en-US" altLang="en-US" baseline="0" dirty="0"/>
              <a:t> for CD4 count, we would need to be sure that there were not common causes of CD4 count and AIDS, because if there were, we would be conditioning on a collider, which would be a source of collider-conditioning bias.</a:t>
            </a:r>
            <a:endParaRPr lang="en-US" altLang="en-US" dirty="0"/>
          </a:p>
          <a:p>
            <a:endParaRPr lang="en-US" altLang="en-US" dirty="0"/>
          </a:p>
        </p:txBody>
      </p:sp>
    </p:spTree>
    <p:extLst>
      <p:ext uri="{BB962C8B-B14F-4D97-AF65-F5344CB8AC3E}">
        <p14:creationId xmlns:p14="http://schemas.microsoft.com/office/powerpoint/2010/main" val="365764631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4BC686B9-C39E-4734-A569-6F56182A74AE}" type="slidenum">
              <a:rPr lang="en-US" altLang="en-US" sz="1000" b="0" i="1">
                <a:solidFill>
                  <a:schemeClr val="tx1"/>
                </a:solidFill>
                <a:latin typeface="Times New Roman" pitchFamily="18" charset="0"/>
              </a:rPr>
              <a:pPr algn="r" defTabSz="952500" eaLnBrk="0" hangingPunct="0"/>
              <a:t>93</a:t>
            </a:fld>
            <a:endParaRPr lang="en-US" altLang="en-US" sz="1000" b="0" i="1" dirty="0">
              <a:solidFill>
                <a:schemeClr val="tx1"/>
              </a:solidFill>
              <a:latin typeface="Times New Roman" pitchFamily="18" charset="0"/>
            </a:endParaRPr>
          </a:p>
        </p:txBody>
      </p:sp>
      <p:sp>
        <p:nvSpPr>
          <p:cNvPr id="359426" name="Rectangle 2"/>
          <p:cNvSpPr>
            <a:spLocks noGrp="1" noRot="1" noChangeAspect="1" noChangeArrowheads="1" noTextEdit="1"/>
          </p:cNvSpPr>
          <p:nvPr>
            <p:ph type="sldImg"/>
          </p:nvPr>
        </p:nvSpPr>
        <p:spPr>
          <a:xfrm>
            <a:off x="379413" y="706438"/>
            <a:ext cx="6188075" cy="3481387"/>
          </a:xfrm>
          <a:ln/>
        </p:spPr>
      </p:sp>
      <p:sp>
        <p:nvSpPr>
          <p:cNvPr id="359427" name="Rectangle 3"/>
          <p:cNvSpPr>
            <a:spLocks noGrp="1" noChangeArrowheads="1"/>
          </p:cNvSpPr>
          <p:nvPr>
            <p:ph type="body" idx="1"/>
          </p:nvPr>
        </p:nvSpPr>
        <p:spPr>
          <a:noFill/>
          <a:ln/>
        </p:spPr>
        <p:txBody>
          <a:bodyPr/>
          <a:lstStyle/>
          <a:p>
            <a:r>
              <a:rPr lang="en-US" altLang="en-US" dirty="0"/>
              <a:t>A study evaluating this was performed.</a:t>
            </a:r>
          </a:p>
          <a:p>
            <a:endParaRPr lang="en-US" altLang="en-US" dirty="0"/>
          </a:p>
          <a:p>
            <a:r>
              <a:rPr lang="en-US" altLang="en-US" dirty="0"/>
              <a:t>When CD4 count was treated as a mediator variable in our main causal path of interest and not adjusted for, an association was seen.  The rate ratio was 0.71.   Having a CCR5 defect was protective against the development of AIDS.  However, when the question was asked whether or not a CCR5 defect was associated with progression to AIDS via another mechanism, other than CD4 count (which was controlled for), there was no strong evidence of an effect, rate ratio of 0.93 (which was not statistically significant). </a:t>
            </a:r>
          </a:p>
          <a:p>
            <a:endParaRPr lang="en-US" altLang="en-US" dirty="0"/>
          </a:p>
          <a:p>
            <a:r>
              <a:rPr lang="en-US" altLang="en-US" dirty="0"/>
              <a:t>This tells us that (virtually) all of the effect of CCR5 is mediated through its effect on CD4 count.</a:t>
            </a:r>
          </a:p>
        </p:txBody>
      </p:sp>
    </p:spTree>
    <p:extLst>
      <p:ext uri="{BB962C8B-B14F-4D97-AF65-F5344CB8AC3E}">
        <p14:creationId xmlns:p14="http://schemas.microsoft.com/office/powerpoint/2010/main" val="157563381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Rectangle 5"/>
          <p:cNvSpPr>
            <a:spLocks noGrp="1" noChangeArrowheads="1"/>
          </p:cNvSpPr>
          <p:nvPr>
            <p:ph type="sldNum" sz="quarter" idx="5"/>
          </p:nvPr>
        </p:nvSpPr>
        <p:spPr>
          <a:noFill/>
        </p:spPr>
        <p:txBody>
          <a:bodyPr/>
          <a:lstStyle/>
          <a:p>
            <a:fld id="{E842888D-CB47-4047-93FA-8D0278E45E32}" type="slidenum">
              <a:rPr lang="en-US" altLang="en-US" smtClean="0"/>
              <a:pPr/>
              <a:t>94</a:t>
            </a:fld>
            <a:endParaRPr lang="en-US" altLang="en-US" dirty="0"/>
          </a:p>
        </p:txBody>
      </p:sp>
      <p:sp>
        <p:nvSpPr>
          <p:cNvPr id="335874" name="Rectangle 2"/>
          <p:cNvSpPr>
            <a:spLocks noGrp="1" noRot="1" noChangeAspect="1" noChangeArrowheads="1" noTextEdit="1"/>
          </p:cNvSpPr>
          <p:nvPr>
            <p:ph type="sldImg"/>
          </p:nvPr>
        </p:nvSpPr>
        <p:spPr>
          <a:xfrm>
            <a:off x="379413" y="706438"/>
            <a:ext cx="6188075" cy="3481387"/>
          </a:xfrm>
          <a:ln/>
        </p:spPr>
      </p:sp>
      <p:sp>
        <p:nvSpPr>
          <p:cNvPr id="335875" name="Rectangle 3"/>
          <p:cNvSpPr>
            <a:spLocks noGrp="1" noChangeArrowheads="1"/>
          </p:cNvSpPr>
          <p:nvPr>
            <p:ph type="body" idx="1"/>
          </p:nvPr>
        </p:nvSpPr>
        <p:spPr>
          <a:noFill/>
          <a:ln/>
        </p:spPr>
        <p:txBody>
          <a:bodyPr/>
          <a:lstStyle/>
          <a:p>
            <a:r>
              <a:rPr lang="en-US" altLang="en-US" dirty="0"/>
              <a:t>Let</a:t>
            </a:r>
            <a:r>
              <a:rPr lang="en-US" altLang="en-US" baseline="0" dirty="0"/>
              <a:t> us</a:t>
            </a:r>
            <a:r>
              <a:rPr lang="en-US" altLang="en-US" dirty="0"/>
              <a:t> summarize, using DAGs, the reasons we would want to adjust for a variable.  The</a:t>
            </a:r>
            <a:r>
              <a:rPr lang="en-US" altLang="en-US" baseline="0" dirty="0"/>
              <a:t> first two are to minimize bias.  </a:t>
            </a:r>
            <a:r>
              <a:rPr lang="en-US" altLang="en-US" dirty="0"/>
              <a:t>The first is to close a non-causal path generated by a) a non-collider which is a “common cause”, i.e., abrogate</a:t>
            </a:r>
            <a:r>
              <a:rPr lang="en-US" altLang="en-US" baseline="0" dirty="0"/>
              <a:t> confounding</a:t>
            </a:r>
            <a:r>
              <a:rPr lang="en-US" altLang="en-US" dirty="0"/>
              <a:t>; or b) a collider that was conditioned upon.  Adjusting for family history</a:t>
            </a:r>
            <a:r>
              <a:rPr lang="en-US" altLang="en-US" baseline="0" dirty="0"/>
              <a:t> of heart disease</a:t>
            </a:r>
            <a:r>
              <a:rPr lang="en-US" altLang="en-US" dirty="0"/>
              <a:t> will close this otherwise open non-causal path from sleep duration to heart</a:t>
            </a:r>
            <a:r>
              <a:rPr lang="en-US" altLang="en-US" baseline="0" dirty="0"/>
              <a:t> disease.</a:t>
            </a:r>
            <a:r>
              <a:rPr lang="en-US" altLang="en-US" dirty="0"/>
              <a:t>  </a:t>
            </a:r>
          </a:p>
          <a:p>
            <a:endParaRPr lang="en-US" altLang="en-US" dirty="0"/>
          </a:p>
        </p:txBody>
      </p:sp>
    </p:spTree>
    <p:extLst>
      <p:ext uri="{BB962C8B-B14F-4D97-AF65-F5344CB8AC3E}">
        <p14:creationId xmlns:p14="http://schemas.microsoft.com/office/powerpoint/2010/main" val="336777676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Rectangle 5"/>
          <p:cNvSpPr txBox="1">
            <a:spLocks noGrp="1" noChangeArrowheads="1"/>
          </p:cNvSpPr>
          <p:nvPr/>
        </p:nvSpPr>
        <p:spPr bwMode="auto">
          <a:xfrm>
            <a:off x="3935414" y="8853488"/>
            <a:ext cx="3011487" cy="469900"/>
          </a:xfrm>
          <a:prstGeom prst="rect">
            <a:avLst/>
          </a:prstGeom>
          <a:noFill/>
          <a:ln w="9525">
            <a:noFill/>
            <a:miter lim="800000"/>
            <a:headEnd/>
            <a:tailEnd/>
          </a:ln>
        </p:spPr>
        <p:txBody>
          <a:bodyPr lIns="19059" tIns="0" rIns="19059" bIns="0" anchor="b"/>
          <a:lstStyle/>
          <a:p>
            <a:pPr algn="r" defTabSz="952500" eaLnBrk="0" hangingPunct="0"/>
            <a:fld id="{74151BC4-C8D7-4935-8777-5BFCD946FE44}" type="slidenum">
              <a:rPr lang="en-US" altLang="en-US" sz="1000" b="0" i="1">
                <a:solidFill>
                  <a:schemeClr val="tx1"/>
                </a:solidFill>
                <a:latin typeface="Times New Roman" pitchFamily="18" charset="0"/>
              </a:rPr>
              <a:pPr algn="r" defTabSz="952500" eaLnBrk="0" hangingPunct="0"/>
              <a:t>95</a:t>
            </a:fld>
            <a:endParaRPr lang="en-US" altLang="en-US" sz="1000" b="0" i="1" dirty="0">
              <a:solidFill>
                <a:schemeClr val="tx1"/>
              </a:solidFill>
              <a:latin typeface="Times New Roman" pitchFamily="18" charset="0"/>
            </a:endParaRPr>
          </a:p>
        </p:txBody>
      </p:sp>
      <p:sp>
        <p:nvSpPr>
          <p:cNvPr id="338946" name="Rectangle 2"/>
          <p:cNvSpPr>
            <a:spLocks noGrp="1" noRot="1" noChangeAspect="1" noChangeArrowheads="1" noTextEdit="1"/>
          </p:cNvSpPr>
          <p:nvPr>
            <p:ph type="sldImg"/>
          </p:nvPr>
        </p:nvSpPr>
        <p:spPr>
          <a:xfrm>
            <a:off x="379413" y="706438"/>
            <a:ext cx="6188075" cy="3481387"/>
          </a:xfrm>
          <a:ln/>
        </p:spPr>
      </p:sp>
      <p:sp>
        <p:nvSpPr>
          <p:cNvPr id="338947" name="Rectangle 3"/>
          <p:cNvSpPr>
            <a:spLocks noGrp="1" noChangeArrowheads="1"/>
          </p:cNvSpPr>
          <p:nvPr>
            <p:ph type="body" idx="1"/>
          </p:nvPr>
        </p:nvSpPr>
        <p:spPr>
          <a:noFill/>
          <a:ln/>
        </p:spPr>
        <p:txBody>
          <a:bodyPr/>
          <a:lstStyle/>
          <a:p>
            <a:r>
              <a:rPr lang="en-US" altLang="en-US" dirty="0"/>
              <a:t>The second reason to adjust</a:t>
            </a:r>
            <a:r>
              <a:rPr lang="en-US" altLang="en-US" baseline="0" dirty="0"/>
              <a:t> </a:t>
            </a:r>
            <a:r>
              <a:rPr lang="en-US" altLang="en-US" dirty="0"/>
              <a:t>is to close an indirect path which is a nuisance/extraneous to the research question at hand.  Let us say,</a:t>
            </a:r>
            <a:r>
              <a:rPr lang="en-US" altLang="en-US" baseline="0" dirty="0"/>
              <a:t> for example, that we wish to learn the direct effect of poverty on longevity apart from its effect on diet.  To address this, we would want to adjust for diet.</a:t>
            </a:r>
            <a:endParaRPr lang="en-US" altLang="en-US" dirty="0"/>
          </a:p>
        </p:txBody>
      </p:sp>
    </p:spTree>
    <p:extLst>
      <p:ext uri="{BB962C8B-B14F-4D97-AF65-F5344CB8AC3E}">
        <p14:creationId xmlns:p14="http://schemas.microsoft.com/office/powerpoint/2010/main" val="396913035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Rectangle 5"/>
          <p:cNvSpPr>
            <a:spLocks noGrp="1" noChangeArrowheads="1"/>
          </p:cNvSpPr>
          <p:nvPr>
            <p:ph type="sldNum" sz="quarter" idx="5"/>
          </p:nvPr>
        </p:nvSpPr>
        <p:spPr>
          <a:noFill/>
        </p:spPr>
        <p:txBody>
          <a:bodyPr/>
          <a:lstStyle/>
          <a:p>
            <a:fld id="{40FD6FF5-23E2-4F20-BA2F-86E13AD2DABE}" type="slidenum">
              <a:rPr lang="en-US" altLang="en-US" smtClean="0"/>
              <a:pPr/>
              <a:t>96</a:t>
            </a:fld>
            <a:endParaRPr lang="en-US" altLang="en-US" dirty="0"/>
          </a:p>
        </p:txBody>
      </p:sp>
      <p:sp>
        <p:nvSpPr>
          <p:cNvPr id="340994" name="Rectangle 2"/>
          <p:cNvSpPr>
            <a:spLocks noGrp="1" noRot="1" noChangeAspect="1" noChangeArrowheads="1" noTextEdit="1"/>
          </p:cNvSpPr>
          <p:nvPr>
            <p:ph type="sldImg"/>
          </p:nvPr>
        </p:nvSpPr>
        <p:spPr>
          <a:xfrm>
            <a:off x="379413" y="706438"/>
            <a:ext cx="6188075" cy="3481387"/>
          </a:xfrm>
          <a:ln/>
        </p:spPr>
      </p:sp>
      <p:sp>
        <p:nvSpPr>
          <p:cNvPr id="340995" name="Rectangle 3"/>
          <p:cNvSpPr>
            <a:spLocks noGrp="1" noChangeArrowheads="1"/>
          </p:cNvSpPr>
          <p:nvPr>
            <p:ph type="body" idx="1"/>
          </p:nvPr>
        </p:nvSpPr>
        <p:spPr>
          <a:noFill/>
          <a:ln/>
        </p:spPr>
        <p:txBody>
          <a:bodyPr/>
          <a:lstStyle/>
          <a:p>
            <a:r>
              <a:rPr lang="en-US" altLang="en-US" dirty="0"/>
              <a:t>Although not a focus of this course, there is a third reason why we might want to adjust for a variable and it is to enhance statistical precision of inferences (e.g., risk ratios, mean differences, odds ratios, etc.).  We will</a:t>
            </a:r>
            <a:r>
              <a:rPr lang="en-US" altLang="en-US" baseline="0" dirty="0"/>
              <a:t> not</a:t>
            </a:r>
            <a:r>
              <a:rPr lang="en-US" altLang="en-US" dirty="0"/>
              <a:t> discuss the mathematical mechanism by which this occurs other than to say that you sometimes gain statistical precision if X is a strong determinant of D.  This only pertains in certain adjustment techniques, such as certain regression models (e.g., it is particularly true in linear regression in which the outcome is a continuous variable).  DAGs can jog our memories to think about whether X is something we might want to control for in order to enhance precision, but DAGs do not definitively predict whether precision will be enhanced with adjustment.  DAGs</a:t>
            </a:r>
            <a:r>
              <a:rPr lang="en-US" altLang="en-US" baseline="0" dirty="0"/>
              <a:t> are only qualitative in nature; they are not quantitative.  </a:t>
            </a:r>
            <a:endParaRPr lang="en-US" altLang="en-US" dirty="0"/>
          </a:p>
        </p:txBody>
      </p:sp>
    </p:spTree>
    <p:extLst>
      <p:ext uri="{BB962C8B-B14F-4D97-AF65-F5344CB8AC3E}">
        <p14:creationId xmlns:p14="http://schemas.microsoft.com/office/powerpoint/2010/main" val="45025644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800" b="1">
                <a:solidFill>
                  <a:srgbClr val="000000"/>
                </a:solidFill>
                <a:latin typeface="Arial" panose="020B0604020202020204" pitchFamily="34" charset="0"/>
              </a:defRPr>
            </a:lvl1pPr>
            <a:lvl2pPr marL="742950" indent="-285750" defTabSz="952500">
              <a:defRPr sz="2800" b="1">
                <a:solidFill>
                  <a:srgbClr val="000000"/>
                </a:solidFill>
                <a:latin typeface="Arial" panose="020B0604020202020204" pitchFamily="34" charset="0"/>
              </a:defRPr>
            </a:lvl2pPr>
            <a:lvl3pPr marL="1143000" indent="-228600" defTabSz="952500">
              <a:defRPr sz="2800" b="1">
                <a:solidFill>
                  <a:srgbClr val="000000"/>
                </a:solidFill>
                <a:latin typeface="Arial" panose="020B0604020202020204" pitchFamily="34" charset="0"/>
              </a:defRPr>
            </a:lvl3pPr>
            <a:lvl4pPr marL="1600200" indent="-228600" defTabSz="952500">
              <a:defRPr sz="2800" b="1">
                <a:solidFill>
                  <a:srgbClr val="000000"/>
                </a:solidFill>
                <a:latin typeface="Arial" panose="020B0604020202020204" pitchFamily="34" charset="0"/>
              </a:defRPr>
            </a:lvl4pPr>
            <a:lvl5pPr marL="2057400" indent="-228600" defTabSz="952500">
              <a:defRPr sz="2800" b="1">
                <a:solidFill>
                  <a:srgbClr val="000000"/>
                </a:solidFill>
                <a:latin typeface="Arial" panose="020B0604020202020204" pitchFamily="34" charset="0"/>
              </a:defRPr>
            </a:lvl5pPr>
            <a:lvl6pPr marL="2514600" indent="-228600" defTabSz="952500" eaLnBrk="0" fontAlgn="base" hangingPunct="0">
              <a:spcBef>
                <a:spcPct val="0"/>
              </a:spcBef>
              <a:spcAft>
                <a:spcPct val="0"/>
              </a:spcAft>
              <a:defRPr sz="2800" b="1">
                <a:solidFill>
                  <a:srgbClr val="000000"/>
                </a:solidFill>
                <a:latin typeface="Arial" panose="020B0604020202020204" pitchFamily="34" charset="0"/>
              </a:defRPr>
            </a:lvl6pPr>
            <a:lvl7pPr marL="2971800" indent="-228600" defTabSz="952500" eaLnBrk="0" fontAlgn="base" hangingPunct="0">
              <a:spcBef>
                <a:spcPct val="0"/>
              </a:spcBef>
              <a:spcAft>
                <a:spcPct val="0"/>
              </a:spcAft>
              <a:defRPr sz="2800" b="1">
                <a:solidFill>
                  <a:srgbClr val="000000"/>
                </a:solidFill>
                <a:latin typeface="Arial" panose="020B0604020202020204" pitchFamily="34" charset="0"/>
              </a:defRPr>
            </a:lvl7pPr>
            <a:lvl8pPr marL="3429000" indent="-228600" defTabSz="952500" eaLnBrk="0" fontAlgn="base" hangingPunct="0">
              <a:spcBef>
                <a:spcPct val="0"/>
              </a:spcBef>
              <a:spcAft>
                <a:spcPct val="0"/>
              </a:spcAft>
              <a:defRPr sz="2800" b="1">
                <a:solidFill>
                  <a:srgbClr val="000000"/>
                </a:solidFill>
                <a:latin typeface="Arial" panose="020B0604020202020204" pitchFamily="34" charset="0"/>
              </a:defRPr>
            </a:lvl8pPr>
            <a:lvl9pPr marL="3886200" indent="-228600" defTabSz="952500" eaLnBrk="0" fontAlgn="base" hangingPunct="0">
              <a:spcBef>
                <a:spcPct val="0"/>
              </a:spcBef>
              <a:spcAft>
                <a:spcPct val="0"/>
              </a:spcAft>
              <a:defRPr sz="2800" b="1">
                <a:solidFill>
                  <a:srgbClr val="000000"/>
                </a:solidFill>
                <a:latin typeface="Arial" panose="020B0604020202020204" pitchFamily="34" charset="0"/>
              </a:defRPr>
            </a:lvl9pPr>
          </a:lstStyle>
          <a:p>
            <a:fld id="{650B9E53-2CC7-4C1E-98F4-0F1145F12699}" type="slidenum">
              <a:rPr lang="en-US" altLang="en-US" sz="1000" b="0" smtClean="0">
                <a:solidFill>
                  <a:prstClr val="black"/>
                </a:solidFill>
                <a:latin typeface="Times New Roman" panose="02020603050405020304" pitchFamily="18" charset="0"/>
              </a:rPr>
              <a:pPr/>
              <a:t>97</a:t>
            </a:fld>
            <a:endParaRPr lang="en-US" altLang="en-US" sz="1000" b="0" dirty="0">
              <a:solidFill>
                <a:prstClr val="black"/>
              </a:solidFill>
              <a:latin typeface="Times New Roman" panose="02020603050405020304" pitchFamily="18" charset="0"/>
            </a:endParaRPr>
          </a:p>
        </p:txBody>
      </p:sp>
      <p:sp>
        <p:nvSpPr>
          <p:cNvPr id="5123" name="Rectangle 2"/>
          <p:cNvSpPr>
            <a:spLocks noGrp="1" noRot="1" noChangeAspect="1" noChangeArrowheads="1" noTextEdit="1"/>
          </p:cNvSpPr>
          <p:nvPr>
            <p:ph type="sldImg"/>
          </p:nvPr>
        </p:nvSpPr>
        <p:spPr>
          <a:xfrm>
            <a:off x="379413" y="706438"/>
            <a:ext cx="6188075" cy="3481387"/>
          </a:xfrm>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Times New Roman" pitchFamily="18" charset="0"/>
                <a:ea typeface="+mn-ea"/>
                <a:cs typeface="+mn-cs"/>
              </a:rPr>
              <a:t>DAGs by themselves are qualitative, not quantitative.  That is, assuming that they are drawn correctly, they tell us whether confounding is present or absent.  Or, they tell us whether collider-conditioning bias is present or absent.  They do not, however, tell us the quantitative magnitude of confounding or selection bias if it is unmanaged.  </a:t>
            </a:r>
          </a:p>
          <a:p>
            <a:endParaRPr lang="en-US"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To give us a better sense of the quantitative effects of confounding and selection bias in the context of DAGs, we can perform what is called “simulation”.  That is, we can create (i.e.,  make up or “simulate”) a dataset containing a population of humans in which we, as the researchers, define the causal relationships between various exposures and conditions and assign them any strength/magnitude that we like.  In other words, we make up a dataset of fake persons.  Each person in this population will have his/her data in one row in the dataset, and we can then manipulate that dataset to learn more about the population, assuming that our original causal relationships and strengths of relationships are correct.  This process of simulation is very powerful in that it can help us understand certain properties of relationships and biases without having to collect any data.  </a:t>
            </a:r>
          </a:p>
          <a:p>
            <a:endParaRPr lang="en-US"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There are many scenarios in which we might interested in learning more about the quantitative effects of bias.  For example, let us say we are interested in the causal effect of some binary exposure (E) on some binary outcome (D), but we are concerned about confounding by a common cause C (also a binary factor).  This is the simplest form of confounding.  To address this, we need to construct a population and declare a minimum set of characteristics and relationships regarding the population, which are:</a:t>
            </a:r>
          </a:p>
          <a:p>
            <a:r>
              <a:rPr lang="en-US" sz="1200" kern="1200" dirty="0">
                <a:solidFill>
                  <a:schemeClr val="tx1"/>
                </a:solidFill>
                <a:effectLst/>
                <a:latin typeface="Times New Roman" pitchFamily="18" charset="0"/>
                <a:ea typeface="+mn-ea"/>
                <a:cs typeface="+mn-cs"/>
              </a:rPr>
              <a:t>--prevalence of C (C=0 vs C=1) in the overall population;</a:t>
            </a:r>
          </a:p>
          <a:p>
            <a:r>
              <a:rPr lang="en-US" sz="1200" kern="1200" dirty="0">
                <a:solidFill>
                  <a:schemeClr val="tx1"/>
                </a:solidFill>
                <a:effectLst/>
                <a:latin typeface="Times New Roman" pitchFamily="18" charset="0"/>
                <a:ea typeface="+mn-ea"/>
                <a:cs typeface="+mn-cs"/>
              </a:rPr>
              <a:t>--probability (risk) of E among those who are C=0 (this is known as the baseline risk of E given “No C”).  The time period does not need to be stated because it cancels out throughout;</a:t>
            </a:r>
          </a:p>
          <a:p>
            <a:pPr marL="0" marR="0" lvl="0" indent="0" algn="l" defTabSz="9906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--probability (risk) of D among those who are C=0 and E=0 (this is known as the baseline risk of D given “No C” and “No E”);</a:t>
            </a:r>
          </a:p>
          <a:p>
            <a:pPr marL="0" marR="0" lvl="0" indent="0" algn="l" defTabSz="9906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--the strength of the causal relationship between C and E; C and D; and E and D (if any).</a:t>
            </a:r>
          </a:p>
          <a:p>
            <a:pPr marL="0" marR="0" lvl="0" indent="0" algn="l" defTabSz="9906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a:p>
            <a:pPr marL="0" marR="0" lvl="0" indent="0" algn="l" defTabSz="9906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The annotations on the DAG on the left state some examples of what we might declare about our simulated population.  The parameters shown are just examples.  We could use other numbers if we desired. </a:t>
            </a:r>
          </a:p>
          <a:p>
            <a:pPr marL="0" marR="0" lvl="0" indent="0" algn="l" defTabSz="9906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a:p>
            <a:pPr marL="0" marR="0" lvl="0" indent="0" algn="l" defTabSz="9906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Another scenario which interests us is knowing how much bias will unmanaged mediator-outcome confounding cause when determining the direct effect of E and D apart from the indirect effect of E on D mediated by M.  The bias here is from collider-conditioning.  Because this is a more complicated system, there is more we must declare about the population.   The annotations on the DAG on the right show what must be described.  </a:t>
            </a:r>
          </a:p>
          <a:p>
            <a:endParaRPr lang="en-US" sz="1200" kern="1200" dirty="0">
              <a:solidFill>
                <a:schemeClr val="tx1"/>
              </a:solidFill>
              <a:effectLst/>
              <a:latin typeface="Times New Roman" pitchFamily="18" charset="0"/>
              <a:ea typeface="+mn-ea"/>
              <a:cs typeface="+mn-cs"/>
            </a:endParaRPr>
          </a:p>
          <a:p>
            <a:endParaRPr lang="en-US" sz="1200" kern="1200" dirty="0">
              <a:solidFill>
                <a:schemeClr val="tx1"/>
              </a:solidFill>
              <a:effectLst/>
              <a:latin typeface="Times New Roman" pitchFamily="18" charset="0"/>
              <a:ea typeface="+mn-ea"/>
              <a:cs typeface="+mn-cs"/>
            </a:endParaRPr>
          </a:p>
          <a:p>
            <a:endParaRPr lang="en-US" sz="1200" kern="1200" dirty="0">
              <a:solidFill>
                <a:schemeClr val="tx1"/>
              </a:solidFill>
              <a:effectLst/>
              <a:latin typeface="Times New Roman" pitchFamily="18" charset="0"/>
              <a:ea typeface="+mn-ea"/>
              <a:cs typeface="+mn-cs"/>
            </a:endParaRPr>
          </a:p>
        </p:txBody>
      </p:sp>
    </p:spTree>
    <p:extLst>
      <p:ext uri="{BB962C8B-B14F-4D97-AF65-F5344CB8AC3E}">
        <p14:creationId xmlns:p14="http://schemas.microsoft.com/office/powerpoint/2010/main" val="212653893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800" b="1">
                <a:solidFill>
                  <a:srgbClr val="000000"/>
                </a:solidFill>
                <a:latin typeface="Arial" panose="020B0604020202020204" pitchFamily="34" charset="0"/>
              </a:defRPr>
            </a:lvl1pPr>
            <a:lvl2pPr marL="742950" indent="-285750" defTabSz="952500">
              <a:defRPr sz="2800" b="1">
                <a:solidFill>
                  <a:srgbClr val="000000"/>
                </a:solidFill>
                <a:latin typeface="Arial" panose="020B0604020202020204" pitchFamily="34" charset="0"/>
              </a:defRPr>
            </a:lvl2pPr>
            <a:lvl3pPr marL="1143000" indent="-228600" defTabSz="952500">
              <a:defRPr sz="2800" b="1">
                <a:solidFill>
                  <a:srgbClr val="000000"/>
                </a:solidFill>
                <a:latin typeface="Arial" panose="020B0604020202020204" pitchFamily="34" charset="0"/>
              </a:defRPr>
            </a:lvl3pPr>
            <a:lvl4pPr marL="1600200" indent="-228600" defTabSz="952500">
              <a:defRPr sz="2800" b="1">
                <a:solidFill>
                  <a:srgbClr val="000000"/>
                </a:solidFill>
                <a:latin typeface="Arial" panose="020B0604020202020204" pitchFamily="34" charset="0"/>
              </a:defRPr>
            </a:lvl4pPr>
            <a:lvl5pPr marL="2057400" indent="-228600" defTabSz="952500">
              <a:defRPr sz="2800" b="1">
                <a:solidFill>
                  <a:srgbClr val="000000"/>
                </a:solidFill>
                <a:latin typeface="Arial" panose="020B0604020202020204" pitchFamily="34" charset="0"/>
              </a:defRPr>
            </a:lvl5pPr>
            <a:lvl6pPr marL="2514600" indent="-228600" defTabSz="952500" eaLnBrk="0" fontAlgn="base" hangingPunct="0">
              <a:spcBef>
                <a:spcPct val="0"/>
              </a:spcBef>
              <a:spcAft>
                <a:spcPct val="0"/>
              </a:spcAft>
              <a:defRPr sz="2800" b="1">
                <a:solidFill>
                  <a:srgbClr val="000000"/>
                </a:solidFill>
                <a:latin typeface="Arial" panose="020B0604020202020204" pitchFamily="34" charset="0"/>
              </a:defRPr>
            </a:lvl6pPr>
            <a:lvl7pPr marL="2971800" indent="-228600" defTabSz="952500" eaLnBrk="0" fontAlgn="base" hangingPunct="0">
              <a:spcBef>
                <a:spcPct val="0"/>
              </a:spcBef>
              <a:spcAft>
                <a:spcPct val="0"/>
              </a:spcAft>
              <a:defRPr sz="2800" b="1">
                <a:solidFill>
                  <a:srgbClr val="000000"/>
                </a:solidFill>
                <a:latin typeface="Arial" panose="020B0604020202020204" pitchFamily="34" charset="0"/>
              </a:defRPr>
            </a:lvl7pPr>
            <a:lvl8pPr marL="3429000" indent="-228600" defTabSz="952500" eaLnBrk="0" fontAlgn="base" hangingPunct="0">
              <a:spcBef>
                <a:spcPct val="0"/>
              </a:spcBef>
              <a:spcAft>
                <a:spcPct val="0"/>
              </a:spcAft>
              <a:defRPr sz="2800" b="1">
                <a:solidFill>
                  <a:srgbClr val="000000"/>
                </a:solidFill>
                <a:latin typeface="Arial" panose="020B0604020202020204" pitchFamily="34" charset="0"/>
              </a:defRPr>
            </a:lvl8pPr>
            <a:lvl9pPr marL="3886200" indent="-228600" defTabSz="952500" eaLnBrk="0" fontAlgn="base" hangingPunct="0">
              <a:spcBef>
                <a:spcPct val="0"/>
              </a:spcBef>
              <a:spcAft>
                <a:spcPct val="0"/>
              </a:spcAft>
              <a:defRPr sz="2800" b="1">
                <a:solidFill>
                  <a:srgbClr val="000000"/>
                </a:solidFill>
                <a:latin typeface="Arial" panose="020B0604020202020204" pitchFamily="34" charset="0"/>
              </a:defRPr>
            </a:lvl9pPr>
          </a:lstStyle>
          <a:p>
            <a:fld id="{650B9E53-2CC7-4C1E-98F4-0F1145F12699}" type="slidenum">
              <a:rPr lang="en-US" altLang="en-US" sz="1000" b="0" smtClean="0">
                <a:solidFill>
                  <a:prstClr val="black"/>
                </a:solidFill>
                <a:latin typeface="Times New Roman" panose="02020603050405020304" pitchFamily="18" charset="0"/>
              </a:rPr>
              <a:pPr/>
              <a:t>98</a:t>
            </a:fld>
            <a:endParaRPr lang="en-US" altLang="en-US" sz="1000" b="0" dirty="0">
              <a:solidFill>
                <a:prstClr val="black"/>
              </a:solidFill>
              <a:latin typeface="Times New Roman" panose="02020603050405020304" pitchFamily="18" charset="0"/>
            </a:endParaRPr>
          </a:p>
        </p:txBody>
      </p:sp>
      <p:sp>
        <p:nvSpPr>
          <p:cNvPr id="5123" name="Rectangle 2"/>
          <p:cNvSpPr>
            <a:spLocks noGrp="1" noRot="1" noChangeAspect="1" noChangeArrowheads="1" noTextEdit="1"/>
          </p:cNvSpPr>
          <p:nvPr>
            <p:ph type="sldImg"/>
          </p:nvPr>
        </p:nvSpPr>
        <p:spPr>
          <a:xfrm>
            <a:off x="379413" y="706438"/>
            <a:ext cx="6188075" cy="3481387"/>
          </a:xfrm>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Times New Roman" pitchFamily="18" charset="0"/>
                <a:ea typeface="+mn-ea"/>
                <a:cs typeface="+mn-cs"/>
              </a:rPr>
              <a:t>Let us work through an example of simulation to illustrate the effects of confounding.  Let us say we are interested in the causal effect of some binary exposure (E) on some binary outcome (D), but we are concerned about confounding by a common cause C (also a binary factor).  This is the simplest form of confounding, which we can depict in the DAG shown.  We can annotate the DAG by declaring some key characteristics of the variables and about the causal relationships.  This information must come from external knowledge of the system.</a:t>
            </a:r>
          </a:p>
          <a:p>
            <a:endParaRPr lang="en-US"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Simulation in the context of a DAG can be done in Stata with the user-created ado file called “dag”.   While within Stata, the command can be downloaded by typing </a:t>
            </a:r>
          </a:p>
          <a:p>
            <a:r>
              <a:rPr lang="en-US" sz="1200" kern="1200" dirty="0">
                <a:solidFill>
                  <a:schemeClr val="tx1"/>
                </a:solidFill>
                <a:effectLst/>
                <a:latin typeface="Times New Roman" pitchFamily="18" charset="0"/>
                <a:ea typeface="+mn-ea"/>
                <a:cs typeface="+mn-cs"/>
              </a:rPr>
              <a:t>.ssc install dag</a:t>
            </a:r>
          </a:p>
          <a:p>
            <a:endParaRPr lang="en-US"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(Recall earlier in the course that we installed other user-created command files, such as “stcompet”.)  More on the command dag can be found at:</a:t>
            </a:r>
          </a:p>
          <a:p>
            <a:r>
              <a:rPr lang="en-US" sz="1200" kern="1200" dirty="0">
                <a:solidFill>
                  <a:schemeClr val="tx1"/>
                </a:solidFill>
                <a:effectLst/>
                <a:latin typeface="Times New Roman" pitchFamily="18" charset="0"/>
                <a:ea typeface="+mn-ea"/>
                <a:cs typeface="+mn-cs"/>
              </a:rPr>
              <a:t>https://econpapers.repec.org/software/bocbocode/s458467.htm; and</a:t>
            </a:r>
          </a:p>
          <a:p>
            <a:r>
              <a:rPr lang="en-US" sz="1200" kern="1200" dirty="0">
                <a:solidFill>
                  <a:schemeClr val="tx1"/>
                </a:solidFill>
                <a:effectLst/>
                <a:latin typeface="Times New Roman" pitchFamily="18" charset="0"/>
                <a:ea typeface="+mn-ea"/>
                <a:cs typeface="+mn-cs"/>
              </a:rPr>
              <a:t>http://medical-statistics.dk/MSDS/epi/dag/dag.html</a:t>
            </a:r>
          </a:p>
          <a:p>
            <a:endParaRPr lang="en-US"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The dag command in Stata allows the user to create a very large target population which has characteristics and causal relationships within it that are defined by the user.  The user can then draw a random study population of a given sample size from this simulated target population.  The randomly drawn study population can then be analyzed just like any other dataset.</a:t>
            </a:r>
          </a:p>
          <a:p>
            <a:endParaRPr lang="en-US"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To do this, we first run the “ancestor” command (that is contained within the DAG ado file).  Our annotated DAG informs how we enter these commands.  Typing:</a:t>
            </a:r>
          </a:p>
          <a:p>
            <a:endParaRPr lang="en-US" sz="1200" dirty="0"/>
          </a:p>
          <a:p>
            <a:r>
              <a:rPr lang="en-US" sz="1200" dirty="0"/>
              <a:t>. ancestor C, pre1(</a:t>
            </a:r>
            <a:r>
              <a:rPr lang="en-US" sz="1200" dirty="0">
                <a:solidFill>
                  <a:srgbClr val="FF0000"/>
                </a:solidFill>
              </a:rPr>
              <a:t>0.5</a:t>
            </a:r>
            <a:r>
              <a:rPr lang="en-US" sz="1200" dirty="0"/>
              <a:t>) popu(1000000)</a:t>
            </a:r>
            <a:r>
              <a:rPr lang="en-US" sz="1200" b="0" dirty="0">
                <a:latin typeface="Arial" pitchFamily="34" charset="0"/>
              </a:rPr>
              <a:t> </a:t>
            </a:r>
            <a:endParaRPr lang="en-US" sz="1200" b="1" kern="1200" dirty="0">
              <a:solidFill>
                <a:schemeClr val="tx1"/>
              </a:solidFill>
              <a:effectLst/>
              <a:latin typeface="Times New Roman" pitchFamily="18" charset="0"/>
              <a:ea typeface="+mn-ea"/>
              <a:cs typeface="+mn-cs"/>
            </a:endParaRPr>
          </a:p>
          <a:p>
            <a:endParaRPr lang="en-US"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…establishes a binary variable C, which is understood to have no relevant causal determinants and hence is an “ancestor”; establishes that the prevalence of C=1 is 50%; and declares that the study sample size that we will be working with is 1,000,000 persons.   If we just seek to look at the effects of bias without the effects of chance, it is best to work with a very large study sample.  </a:t>
            </a:r>
          </a:p>
          <a:p>
            <a:endParaRPr lang="en-US"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We then define the parameters regarding the remaining variables, E and D, which are termed “child” variables.  We do this by enacting the “child” command.   Typing:</a:t>
            </a:r>
          </a:p>
          <a:p>
            <a:endParaRPr lang="en-US" sz="1200" kern="1200" dirty="0">
              <a:solidFill>
                <a:schemeClr val="tx1"/>
              </a:solidFill>
              <a:effectLst/>
              <a:latin typeface="Times New Roman" pitchFamily="18" charset="0"/>
              <a:ea typeface="+mn-ea"/>
              <a:cs typeface="+mn-cs"/>
            </a:endParaRPr>
          </a:p>
          <a:p>
            <a:pPr marL="0" lvl="1" eaLnBrk="0" hangingPunct="0">
              <a:spcBef>
                <a:spcPct val="20000"/>
              </a:spcBef>
              <a:spcAft>
                <a:spcPct val="50000"/>
              </a:spcAft>
              <a:buClr>
                <a:srgbClr val="969696"/>
              </a:buClr>
              <a:buSzPct val="75000"/>
              <a:defRPr/>
            </a:pPr>
            <a:r>
              <a:rPr lang="en-US" sz="2400" dirty="0"/>
              <a:t>. child E C, baserisk(</a:t>
            </a:r>
            <a:r>
              <a:rPr lang="en-US" sz="2400" dirty="0">
                <a:solidFill>
                  <a:srgbClr val="00B050"/>
                </a:solidFill>
              </a:rPr>
              <a:t>0.5</a:t>
            </a:r>
            <a:r>
              <a:rPr lang="en-US" sz="2400" dirty="0"/>
              <a:t>) p1or(</a:t>
            </a:r>
            <a:r>
              <a:rPr lang="en-US" sz="2400" dirty="0">
                <a:solidFill>
                  <a:srgbClr val="00B050"/>
                </a:solidFill>
              </a:rPr>
              <a:t>8</a:t>
            </a:r>
            <a:r>
              <a:rPr lang="en-US" sz="2400" dirty="0"/>
              <a:t>)</a:t>
            </a:r>
          </a:p>
          <a:p>
            <a:pPr marL="0" lvl="1" eaLnBrk="0" hangingPunct="0">
              <a:spcBef>
                <a:spcPct val="20000"/>
              </a:spcBef>
              <a:spcAft>
                <a:spcPct val="50000"/>
              </a:spcAft>
              <a:buClr>
                <a:srgbClr val="969696"/>
              </a:buClr>
              <a:buSzPct val="75000"/>
              <a:defRPr/>
            </a:pPr>
            <a:endParaRPr lang="en-US" sz="2400" dirty="0"/>
          </a:p>
          <a:p>
            <a:pPr marL="0" lvl="1" eaLnBrk="0" hangingPunct="0">
              <a:spcBef>
                <a:spcPct val="20000"/>
              </a:spcBef>
              <a:spcAft>
                <a:spcPct val="50000"/>
              </a:spcAft>
              <a:buClr>
                <a:srgbClr val="969696"/>
              </a:buClr>
              <a:buSzPct val="75000"/>
              <a:defRPr/>
            </a:pPr>
            <a:r>
              <a:rPr lang="en-US" sz="2400" dirty="0"/>
              <a:t>…establishes the variable E and states that it is a child of C; it has a probability of 0.5 in those who are C=0 (“baseline risk” – essentially how common is E in the population); and the strength of the causal relationship between C and E is an odds ratio of 8.0.  It is unfortunate that the magnitude of association is depicted with an odds ratio, </a:t>
            </a:r>
            <a:r>
              <a:rPr lang="en-US" sz="2400" dirty="0" err="1"/>
              <a:t>butthis</a:t>
            </a:r>
            <a:r>
              <a:rPr lang="en-US" sz="2400" dirty="0"/>
              <a:t> is what the original authors chose to use, and the risk ratio for the relationship can be calculated once the simulated population is established.  </a:t>
            </a:r>
          </a:p>
          <a:p>
            <a:pPr marL="0" lvl="1" eaLnBrk="0" hangingPunct="0">
              <a:spcBef>
                <a:spcPct val="20000"/>
              </a:spcBef>
              <a:spcAft>
                <a:spcPct val="50000"/>
              </a:spcAft>
              <a:buClr>
                <a:srgbClr val="969696"/>
              </a:buClr>
              <a:buSzPct val="75000"/>
              <a:defRPr/>
            </a:pPr>
            <a:endParaRPr lang="en-US" sz="2400" dirty="0"/>
          </a:p>
          <a:p>
            <a:pPr marL="0" lvl="1" eaLnBrk="0" hangingPunct="0">
              <a:spcBef>
                <a:spcPct val="20000"/>
              </a:spcBef>
              <a:spcAft>
                <a:spcPct val="50000"/>
              </a:spcAft>
              <a:buClr>
                <a:srgbClr val="969696"/>
              </a:buClr>
              <a:buSzPct val="75000"/>
              <a:defRPr/>
            </a:pPr>
            <a:r>
              <a:rPr lang="en-US" sz="2400" dirty="0"/>
              <a:t>Typing:</a:t>
            </a:r>
          </a:p>
          <a:p>
            <a:pPr marL="0" lvl="1" eaLnBrk="0" hangingPunct="0">
              <a:spcBef>
                <a:spcPct val="20000"/>
              </a:spcBef>
              <a:spcAft>
                <a:spcPct val="50000"/>
              </a:spcAft>
              <a:buClr>
                <a:srgbClr val="969696"/>
              </a:buClr>
              <a:buSzPct val="75000"/>
              <a:defRPr/>
            </a:pPr>
            <a:endParaRPr lang="en-US" sz="2400" dirty="0"/>
          </a:p>
          <a:p>
            <a:pPr marL="0" lvl="1" eaLnBrk="0" hangingPunct="0">
              <a:spcBef>
                <a:spcPct val="20000"/>
              </a:spcBef>
              <a:spcAft>
                <a:spcPct val="50000"/>
              </a:spcAft>
              <a:buClr>
                <a:srgbClr val="969696"/>
              </a:buClr>
              <a:buSzPct val="75000"/>
              <a:defRPr/>
            </a:pPr>
            <a:r>
              <a:rPr lang="en-US" sz="2400" dirty="0"/>
              <a:t>. child D E C, baserisk(</a:t>
            </a:r>
            <a:r>
              <a:rPr lang="en-US" sz="2400" dirty="0">
                <a:solidFill>
                  <a:srgbClr val="FFC000"/>
                </a:solidFill>
              </a:rPr>
              <a:t>0.05</a:t>
            </a:r>
            <a:r>
              <a:rPr lang="en-US" sz="2400" dirty="0"/>
              <a:t>) p1or(</a:t>
            </a:r>
            <a:r>
              <a:rPr lang="en-US" sz="2400" dirty="0">
                <a:solidFill>
                  <a:srgbClr val="00B0F0"/>
                </a:solidFill>
              </a:rPr>
              <a:t>1</a:t>
            </a:r>
            <a:r>
              <a:rPr lang="en-US" sz="2400" dirty="0"/>
              <a:t>) p2or(</a:t>
            </a:r>
            <a:r>
              <a:rPr lang="en-US" sz="2400" dirty="0">
                <a:solidFill>
                  <a:srgbClr val="FFC000"/>
                </a:solidFill>
              </a:rPr>
              <a:t>6</a:t>
            </a:r>
            <a:r>
              <a:rPr lang="en-US" sz="2400" dirty="0"/>
              <a:t>)</a:t>
            </a:r>
          </a:p>
          <a:p>
            <a:pPr marL="0" lvl="1" eaLnBrk="0" hangingPunct="0">
              <a:spcBef>
                <a:spcPct val="20000"/>
              </a:spcBef>
              <a:spcAft>
                <a:spcPct val="50000"/>
              </a:spcAft>
              <a:buClr>
                <a:srgbClr val="969696"/>
              </a:buClr>
              <a:buSzPct val="75000"/>
              <a:defRPr/>
            </a:pPr>
            <a:endParaRPr lang="en-US" sz="2400" dirty="0"/>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r>
              <a:rPr lang="en-US" sz="2400" dirty="0"/>
              <a:t>…establishes the variable D (in this case, the outcome for the research question) and states that it is a child of E and C; it has a probability of 0.05 in those who are C=0 and E=0 (“baseline risk” – essentially how common is D in the population); the strength of the causal relationship between E and D is an odds ratio of 1.0; and strength of the association between C and D is an odds ratio of 6.0.  </a:t>
            </a:r>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endParaRPr lang="en-US" sz="2400" dirty="0"/>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r>
              <a:rPr lang="en-US" sz="2400" dirty="0"/>
              <a:t>This completes the process of going from an annotated DAG, which we created based upon our understanding of the system under study, to a dataset with 1,000,000 fake people.  We can now manipulate the dataset to learn about the effects of confounding.   If we type:</a:t>
            </a:r>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endParaRPr lang="en-US" sz="2400" dirty="0"/>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r>
              <a:rPr lang="en-US" sz="2400" dirty="0"/>
              <a:t>.cs D E, by(C) </a:t>
            </a:r>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endParaRPr lang="en-US" sz="2400" dirty="0"/>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r>
              <a:rPr lang="en-US" sz="2400" dirty="0"/>
              <a:t>…this produces two stratum-specific risk ratios, and we observe several things.  We first see that the crude measure of association (the crude risk ratio) is 2.0.   This is confounded by the effect of C.  If we adjust for C by forming two strata, one in which C=1 and one in which C=0, we see the unconfounded effects, which are 1.0.   We are not surprised that the unconfounded effects are 1.0 because this is what we established when we created the simulated population.   What we learned is the magnitude of the relationships between C and E and between C and D that are needed to produce positive confounding (a risk ratio of 2.0) if indeed there is no relationship between E and D.  Alternatively, we learned the magnitude of confounding caused by a given set of a relationships between C and E and between C and D, if, indeed, there is no relationship between E and D.    </a:t>
            </a:r>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endParaRPr lang="en-US" sz="2400" dirty="0"/>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r>
              <a:rPr lang="en-US" sz="2400" dirty="0"/>
              <a:t>.cs D E, by(C) or  </a:t>
            </a:r>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r>
              <a:rPr lang="en-US" sz="2400" dirty="0"/>
              <a:t>…will produce odds ratios, including a conditional odds ratio (via and Mantel-Haenszel method)</a:t>
            </a:r>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endParaRPr lang="en-US" sz="2400" dirty="0"/>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r>
              <a:rPr lang="en-US" sz="2400" dirty="0"/>
              <a:t>To obtain marginal adjusted odds ratios, you can use Stata’s margins command.  Start by generating a logistic regression model</a:t>
            </a:r>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endParaRPr lang="en-US" sz="2400" dirty="0"/>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r>
              <a:rPr lang="en-US" sz="2400" dirty="0"/>
              <a:t>. logistic D i.E i.C</a:t>
            </a:r>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endParaRPr lang="en-US" sz="2400" dirty="0"/>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r>
              <a:rPr lang="en-US" sz="2400" dirty="0"/>
              <a:t>Then, run the margins command:</a:t>
            </a:r>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endParaRPr lang="en-US" sz="2400" dirty="0"/>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r>
              <a:rPr lang="en-US" sz="2400" dirty="0"/>
              <a:t>. margins E</a:t>
            </a:r>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endParaRPr lang="en-US" sz="2400" dirty="0"/>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r>
              <a:rPr lang="en-US" sz="2400" dirty="0"/>
              <a:t>Then, manually create the marginal adjusted odds ratio by taking the marginal probabilities of D and converting to odds and an odds ratio:</a:t>
            </a:r>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endParaRPr lang="en-US" sz="2400" dirty="0"/>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r>
              <a:rPr lang="en-US" sz="2400" dirty="0"/>
              <a:t>. disp (probability of D given E=1)/(1 - (probability of D given E=1)) / (probability of D given E=0)/(1 – (probability of D given E=0))</a:t>
            </a:r>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endParaRPr lang="en-US" sz="2400" dirty="0"/>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r>
              <a:rPr lang="en-US" sz="2400" dirty="0"/>
              <a:t>Or, show the stratum-specific 2 x 2 tables, by: </a:t>
            </a:r>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endParaRPr lang="en-US" sz="2400" dirty="0"/>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r>
              <a:rPr lang="en-US" sz="2400" dirty="0"/>
              <a:t>cs D E if C==0</a:t>
            </a:r>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r>
              <a:rPr lang="en-US" sz="2400" dirty="0"/>
              <a:t>cs D E if C==1</a:t>
            </a:r>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endParaRPr lang="en-US" sz="2400" dirty="0"/>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r>
              <a:rPr lang="en-US" sz="2400" dirty="0"/>
              <a:t>And then determine the overall probability of D given E =1 by taking a sample-sized weighted average.  Repeat for probability of D given E = 0.  Finally, manually manipulate these probabilities into odds and odd ratios.  </a:t>
            </a:r>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endParaRPr lang="en-US" sz="2400" dirty="0"/>
          </a:p>
          <a:p>
            <a:pPr marL="0" marR="0" lvl="1" indent="0" algn="l" defTabSz="990600" rtl="0" eaLnBrk="0" fontAlgn="base" latinLnBrk="0" hangingPunct="0">
              <a:lnSpc>
                <a:spcPct val="100000"/>
              </a:lnSpc>
              <a:spcBef>
                <a:spcPct val="20000"/>
              </a:spcBef>
              <a:spcAft>
                <a:spcPct val="50000"/>
              </a:spcAft>
              <a:buClr>
                <a:srgbClr val="969696"/>
              </a:buClr>
              <a:buSzPct val="75000"/>
              <a:buFontTx/>
              <a:buNone/>
              <a:tabLst/>
              <a:defRPr/>
            </a:pPr>
            <a:r>
              <a:rPr lang="en-US" sz="2400" dirty="0"/>
              <a:t>Simulation is a very useful tool to explore threats to validity and various analytic techniques.  </a:t>
            </a:r>
          </a:p>
          <a:p>
            <a:pPr marL="0" lvl="1" eaLnBrk="0" hangingPunct="0">
              <a:spcBef>
                <a:spcPct val="20000"/>
              </a:spcBef>
              <a:spcAft>
                <a:spcPct val="50000"/>
              </a:spcAft>
              <a:buClr>
                <a:srgbClr val="969696"/>
              </a:buClr>
              <a:buSzPct val="75000"/>
              <a:defRPr/>
            </a:pPr>
            <a:endParaRPr lang="en-US" sz="2400" dirty="0"/>
          </a:p>
          <a:p>
            <a:pPr marL="292100" lvl="1" eaLnBrk="0" hangingPunct="0">
              <a:spcBef>
                <a:spcPct val="20000"/>
              </a:spcBef>
              <a:spcAft>
                <a:spcPct val="50000"/>
              </a:spcAft>
              <a:buClr>
                <a:srgbClr val="969696"/>
              </a:buClr>
              <a:buSzPct val="75000"/>
              <a:defRPr/>
            </a:pPr>
            <a:endParaRPr lang="en-US" sz="2400" dirty="0"/>
          </a:p>
          <a:p>
            <a:endParaRPr lang="en-US" sz="1200" kern="1200" dirty="0">
              <a:solidFill>
                <a:schemeClr val="tx1"/>
              </a:solidFill>
              <a:effectLst/>
              <a:latin typeface="Times New Roman" pitchFamily="18" charset="0"/>
              <a:ea typeface="+mn-ea"/>
              <a:cs typeface="+mn-cs"/>
            </a:endParaRPr>
          </a:p>
        </p:txBody>
      </p:sp>
    </p:spTree>
    <p:extLst>
      <p:ext uri="{BB962C8B-B14F-4D97-AF65-F5344CB8AC3E}">
        <p14:creationId xmlns:p14="http://schemas.microsoft.com/office/powerpoint/2010/main" val="34620916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800" b="1">
                <a:solidFill>
                  <a:srgbClr val="000000"/>
                </a:solidFill>
                <a:latin typeface="Arial" panose="020B0604020202020204" pitchFamily="34" charset="0"/>
              </a:defRPr>
            </a:lvl1pPr>
            <a:lvl2pPr marL="742950" indent="-285750" defTabSz="952500">
              <a:defRPr sz="2800" b="1">
                <a:solidFill>
                  <a:srgbClr val="000000"/>
                </a:solidFill>
                <a:latin typeface="Arial" panose="020B0604020202020204" pitchFamily="34" charset="0"/>
              </a:defRPr>
            </a:lvl2pPr>
            <a:lvl3pPr marL="1143000" indent="-228600" defTabSz="952500">
              <a:defRPr sz="2800" b="1">
                <a:solidFill>
                  <a:srgbClr val="000000"/>
                </a:solidFill>
                <a:latin typeface="Arial" panose="020B0604020202020204" pitchFamily="34" charset="0"/>
              </a:defRPr>
            </a:lvl3pPr>
            <a:lvl4pPr marL="1600200" indent="-228600" defTabSz="952500">
              <a:defRPr sz="2800" b="1">
                <a:solidFill>
                  <a:srgbClr val="000000"/>
                </a:solidFill>
                <a:latin typeface="Arial" panose="020B0604020202020204" pitchFamily="34" charset="0"/>
              </a:defRPr>
            </a:lvl4pPr>
            <a:lvl5pPr marL="2057400" indent="-228600" defTabSz="952500">
              <a:defRPr sz="2800" b="1">
                <a:solidFill>
                  <a:srgbClr val="000000"/>
                </a:solidFill>
                <a:latin typeface="Arial" panose="020B0604020202020204" pitchFamily="34" charset="0"/>
              </a:defRPr>
            </a:lvl5pPr>
            <a:lvl6pPr marL="2514600" indent="-228600" defTabSz="952500" eaLnBrk="0" fontAlgn="base" hangingPunct="0">
              <a:spcBef>
                <a:spcPct val="0"/>
              </a:spcBef>
              <a:spcAft>
                <a:spcPct val="0"/>
              </a:spcAft>
              <a:defRPr sz="2800" b="1">
                <a:solidFill>
                  <a:srgbClr val="000000"/>
                </a:solidFill>
                <a:latin typeface="Arial" panose="020B0604020202020204" pitchFamily="34" charset="0"/>
              </a:defRPr>
            </a:lvl6pPr>
            <a:lvl7pPr marL="2971800" indent="-228600" defTabSz="952500" eaLnBrk="0" fontAlgn="base" hangingPunct="0">
              <a:spcBef>
                <a:spcPct val="0"/>
              </a:spcBef>
              <a:spcAft>
                <a:spcPct val="0"/>
              </a:spcAft>
              <a:defRPr sz="2800" b="1">
                <a:solidFill>
                  <a:srgbClr val="000000"/>
                </a:solidFill>
                <a:latin typeface="Arial" panose="020B0604020202020204" pitchFamily="34" charset="0"/>
              </a:defRPr>
            </a:lvl7pPr>
            <a:lvl8pPr marL="3429000" indent="-228600" defTabSz="952500" eaLnBrk="0" fontAlgn="base" hangingPunct="0">
              <a:spcBef>
                <a:spcPct val="0"/>
              </a:spcBef>
              <a:spcAft>
                <a:spcPct val="0"/>
              </a:spcAft>
              <a:defRPr sz="2800" b="1">
                <a:solidFill>
                  <a:srgbClr val="000000"/>
                </a:solidFill>
                <a:latin typeface="Arial" panose="020B0604020202020204" pitchFamily="34" charset="0"/>
              </a:defRPr>
            </a:lvl8pPr>
            <a:lvl9pPr marL="3886200" indent="-228600" defTabSz="952500" eaLnBrk="0" fontAlgn="base" hangingPunct="0">
              <a:spcBef>
                <a:spcPct val="0"/>
              </a:spcBef>
              <a:spcAft>
                <a:spcPct val="0"/>
              </a:spcAft>
              <a:defRPr sz="2800" b="1">
                <a:solidFill>
                  <a:srgbClr val="000000"/>
                </a:solidFill>
                <a:latin typeface="Arial" panose="020B0604020202020204" pitchFamily="34" charset="0"/>
              </a:defRPr>
            </a:lvl9pPr>
          </a:lstStyle>
          <a:p>
            <a:fld id="{650B9E53-2CC7-4C1E-98F4-0F1145F12699}" type="slidenum">
              <a:rPr lang="en-US" altLang="en-US" sz="1000" b="0" smtClean="0">
                <a:solidFill>
                  <a:prstClr val="black"/>
                </a:solidFill>
                <a:latin typeface="Times New Roman" panose="02020603050405020304" pitchFamily="18" charset="0"/>
              </a:rPr>
              <a:pPr/>
              <a:t>99</a:t>
            </a:fld>
            <a:endParaRPr lang="en-US" altLang="en-US" sz="1000" b="0" dirty="0">
              <a:solidFill>
                <a:prstClr val="black"/>
              </a:solidFill>
              <a:latin typeface="Times New Roman" panose="02020603050405020304" pitchFamily="18" charset="0"/>
            </a:endParaRPr>
          </a:p>
        </p:txBody>
      </p:sp>
      <p:sp>
        <p:nvSpPr>
          <p:cNvPr id="5123" name="Rectangle 2"/>
          <p:cNvSpPr>
            <a:spLocks noGrp="1" noRot="1" noChangeAspect="1" noChangeArrowheads="1" noTextEdit="1"/>
          </p:cNvSpPr>
          <p:nvPr>
            <p:ph type="sldImg"/>
          </p:nvPr>
        </p:nvSpPr>
        <p:spPr>
          <a:xfrm>
            <a:off x="379413" y="706438"/>
            <a:ext cx="6188075" cy="3481387"/>
          </a:xfrm>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DAG </a:t>
            </a:r>
            <a:r>
              <a:rPr lang="en-US" sz="1200" kern="1200" dirty="0">
                <a:solidFill>
                  <a:schemeClr val="tx1"/>
                </a:solidFill>
                <a:effectLst/>
                <a:latin typeface="Times New Roman" pitchFamily="18" charset="0"/>
                <a:ea typeface="+mn-ea"/>
                <a:cs typeface="+mn-cs"/>
              </a:rPr>
              <a:t>emphasizes why we should not (aside from the primary exposure, outcome and mediators) be focused on naming the “function” or “role” of certain variables (i.e., whether a variable is a confounder or not a confounder) and should instead just be focusing on a) the origins of non-causal pathways (confounding or selection bias – here, the origin is selection bias); and b) how to block the non-causal pathways. </a:t>
            </a:r>
          </a:p>
          <a:p>
            <a:r>
              <a:rPr lang="en-US" sz="1200" kern="1200" dirty="0">
                <a:solidFill>
                  <a:schemeClr val="tx1"/>
                </a:solidFill>
                <a:effectLst/>
                <a:latin typeface="Times New Roman" pitchFamily="18" charset="0"/>
                <a:ea typeface="+mn-ea"/>
                <a:cs typeface="+mn-cs"/>
              </a:rPr>
              <a:t> </a:t>
            </a:r>
          </a:p>
          <a:p>
            <a:r>
              <a:rPr lang="en-US" sz="1200" kern="1200" dirty="0">
                <a:solidFill>
                  <a:schemeClr val="tx1"/>
                </a:solidFill>
                <a:effectLst/>
                <a:latin typeface="Times New Roman" pitchFamily="18" charset="0"/>
                <a:ea typeface="+mn-ea"/>
                <a:cs typeface="+mn-cs"/>
              </a:rPr>
              <a:t>In short, focusing on the process of preventing selection bias and confounding rather than on naming confounders per se.  </a:t>
            </a:r>
          </a:p>
          <a:p>
            <a:r>
              <a:rPr lang="en-US" sz="1200" kern="1200" dirty="0">
                <a:solidFill>
                  <a:schemeClr val="tx1"/>
                </a:solidFill>
                <a:effectLst/>
                <a:latin typeface="Times New Roman" pitchFamily="18" charset="0"/>
                <a:ea typeface="+mn-ea"/>
                <a:cs typeface="+mn-cs"/>
              </a:rPr>
              <a:t> </a:t>
            </a:r>
          </a:p>
        </p:txBody>
      </p:sp>
    </p:spTree>
    <p:extLst>
      <p:ext uri="{BB962C8B-B14F-4D97-AF65-F5344CB8AC3E}">
        <p14:creationId xmlns:p14="http://schemas.microsoft.com/office/powerpoint/2010/main" val="39089477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706438"/>
            <a:ext cx="6188075" cy="3481387"/>
          </a:xfrm>
        </p:spPr>
      </p:sp>
      <p:sp>
        <p:nvSpPr>
          <p:cNvPr id="3" name="Notes Placeholder 2"/>
          <p:cNvSpPr>
            <a:spLocks noGrp="1"/>
          </p:cNvSpPr>
          <p:nvPr>
            <p:ph type="body" idx="1"/>
          </p:nvPr>
        </p:nvSpPr>
        <p:spPr/>
        <p:txBody>
          <a:bodyPr/>
          <a:lstStyle/>
          <a:p>
            <a:pPr marL="0" marR="0" indent="0" algn="l" defTabSz="990600" rtl="0" eaLnBrk="0" fontAlgn="base" latinLnBrk="0" hangingPunct="0">
              <a:lnSpc>
                <a:spcPct val="100000"/>
              </a:lnSpc>
              <a:spcBef>
                <a:spcPct val="30000"/>
              </a:spcBef>
              <a:spcAft>
                <a:spcPct val="0"/>
              </a:spcAft>
              <a:buClrTx/>
              <a:buSzTx/>
              <a:buFontTx/>
              <a:buNone/>
              <a:tabLst/>
              <a:defRPr/>
            </a:pPr>
            <a:r>
              <a:rPr lang="en-US" sz="1200" baseline="0" dirty="0"/>
              <a:t>Now that we understand DAGs, we can structurally (i.e., with graphs) define selection bias in the two universes of context we used earlier:  “under the null” and “under the non-null”.   </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sz="1200" baseline="0" dirty="0"/>
          </a:p>
          <a:p>
            <a:pPr marL="0" marR="0" indent="0" algn="l" defTabSz="990600" rtl="0" eaLnBrk="0" fontAlgn="base" latinLnBrk="0" hangingPunct="0">
              <a:lnSpc>
                <a:spcPct val="100000"/>
              </a:lnSpc>
              <a:spcBef>
                <a:spcPct val="30000"/>
              </a:spcBef>
              <a:spcAft>
                <a:spcPct val="0"/>
              </a:spcAft>
              <a:buClrTx/>
              <a:buSzTx/>
              <a:buFontTx/>
              <a:buNone/>
              <a:tabLst/>
              <a:defRPr/>
            </a:pPr>
            <a:r>
              <a:rPr lang="en-US" sz="1200" baseline="0" dirty="0"/>
              <a:t>Under the null, if you condition on a collider, selection bias can ensue, and there are 4 circumstances for this.  These are:</a:t>
            </a:r>
          </a:p>
          <a:p>
            <a:pPr marL="0" marR="0" indent="0" algn="l" defTabSz="990600" rtl="0" eaLnBrk="0" fontAlgn="base" latinLnBrk="0" hangingPunct="0">
              <a:lnSpc>
                <a:spcPct val="100000"/>
              </a:lnSpc>
              <a:spcBef>
                <a:spcPct val="30000"/>
              </a:spcBef>
              <a:spcAft>
                <a:spcPct val="0"/>
              </a:spcAft>
              <a:buClrTx/>
              <a:buSzTx/>
              <a:buFontTx/>
              <a:buNone/>
              <a:tabLst/>
              <a:defRPr/>
            </a:pPr>
            <a:r>
              <a:rPr lang="en-US" sz="1200" baseline="0" dirty="0"/>
              <a:t>-- selection into a study; </a:t>
            </a:r>
          </a:p>
          <a:p>
            <a:pPr marL="0" marR="0" indent="0" algn="l" defTabSz="990600" rtl="0" eaLnBrk="0" fontAlgn="base" latinLnBrk="0" hangingPunct="0">
              <a:lnSpc>
                <a:spcPct val="100000"/>
              </a:lnSpc>
              <a:spcBef>
                <a:spcPct val="30000"/>
              </a:spcBef>
              <a:spcAft>
                <a:spcPct val="0"/>
              </a:spcAft>
              <a:buClrTx/>
              <a:buSzTx/>
              <a:buFontTx/>
              <a:buNone/>
              <a:tabLst/>
              <a:defRPr/>
            </a:pPr>
            <a:r>
              <a:rPr lang="en-US" sz="1200" baseline="0" dirty="0"/>
              <a:t>-- retention after a study has started (with loss either by drop out or competing event); </a:t>
            </a:r>
          </a:p>
          <a:p>
            <a:pPr marL="0" marR="0" indent="0" algn="l" defTabSz="990600" rtl="0" eaLnBrk="0" fontAlgn="base" latinLnBrk="0" hangingPunct="0">
              <a:lnSpc>
                <a:spcPct val="100000"/>
              </a:lnSpc>
              <a:spcBef>
                <a:spcPct val="30000"/>
              </a:spcBef>
              <a:spcAft>
                <a:spcPct val="0"/>
              </a:spcAft>
              <a:buClrTx/>
              <a:buSzTx/>
              <a:buFontTx/>
              <a:buNone/>
              <a:tabLst/>
              <a:defRPr/>
            </a:pPr>
            <a:r>
              <a:rPr lang="en-US" sz="1200" baseline="0" dirty="0"/>
              <a:t>-- inappropriate (“ill-informed”) conditioning (e.g., adjusting on a variable during data analysis because one mistakenly thought it was a confounder); </a:t>
            </a:r>
          </a:p>
          <a:p>
            <a:pPr marL="0" marR="0" indent="0" algn="l" defTabSz="990600" rtl="0" eaLnBrk="0" fontAlgn="base" latinLnBrk="0" hangingPunct="0">
              <a:lnSpc>
                <a:spcPct val="100000"/>
              </a:lnSpc>
              <a:spcBef>
                <a:spcPct val="30000"/>
              </a:spcBef>
              <a:spcAft>
                <a:spcPct val="0"/>
              </a:spcAft>
              <a:buClrTx/>
              <a:buSzTx/>
              <a:buFontTx/>
              <a:buNone/>
              <a:tabLst/>
              <a:defRPr/>
            </a:pPr>
            <a:r>
              <a:rPr lang="en-US" sz="1200" baseline="0" dirty="0"/>
              <a:t>-- other miscellaneous scenarios (e.g., missing data — any analysis that excludes observations with missing data is conditioning on a collider).  </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sz="1200" baseline="0" dirty="0"/>
          </a:p>
          <a:p>
            <a:pPr marL="0" marR="0" indent="0" algn="l" defTabSz="990600" rtl="0" eaLnBrk="0" fontAlgn="base" latinLnBrk="0" hangingPunct="0">
              <a:lnSpc>
                <a:spcPct val="100000"/>
              </a:lnSpc>
              <a:spcBef>
                <a:spcPct val="30000"/>
              </a:spcBef>
              <a:spcAft>
                <a:spcPct val="0"/>
              </a:spcAft>
              <a:buClrTx/>
              <a:buSzTx/>
              <a:buFontTx/>
              <a:buNone/>
              <a:tabLst/>
              <a:defRPr/>
            </a:pPr>
            <a:r>
              <a:rPr lang="en-US" sz="1200" baseline="0" dirty="0"/>
              <a:t>The four DAGs show four different structures in which we condition (depicted by the red box) on a collider.  </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sz="1200" baseline="0" dirty="0"/>
          </a:p>
          <a:p>
            <a:pPr marL="0" marR="0" indent="0" algn="l" defTabSz="990600" rtl="0" eaLnBrk="0" fontAlgn="base" latinLnBrk="0" hangingPunct="0">
              <a:lnSpc>
                <a:spcPct val="100000"/>
              </a:lnSpc>
              <a:spcBef>
                <a:spcPct val="30000"/>
              </a:spcBef>
              <a:spcAft>
                <a:spcPct val="0"/>
              </a:spcAft>
              <a:buClrTx/>
              <a:buSzTx/>
              <a:buFontTx/>
              <a:buNone/>
              <a:tabLst/>
              <a:defRPr/>
            </a:pPr>
            <a:r>
              <a:rPr lang="en-US" sz="1200" baseline="0" dirty="0"/>
              <a:t>When we say “condition on a collider”, there are two major ways this occurs in practice.  One way is when we limit our study to certain participants (selection) or are forced to limit our analysis to those participants who remain in the study (retention).  When we limit the participants via either selection or retention processes, this is a form of what is known as “restriction”.  Hence, when we restrict to certain participants, we are conditioning.  For example, we always condition on selection = 1 unless we are studying everyone in a general population (which almost never occurs).   We also restrict on retention = 0 (i.e., not lost; or no competing event).  In these instances, our study is limited to one stratum of these two-strata variables (i.e., one stratum of the selection variables and one stratum of the retention variable).  This also occurs when we only include persons with non-missing data in our analyses (missing = 0) and exclude those with missing data (missing = 1).  In the second form of conditioning, we are including members of all strata of the collider.  This is what occurs, for example, when we have ill-informed stratification during data analysis, when we adjust for a factor because we are believe we are preventing confounding but instead we condition upon a collider.  We perform this second form of conditioning with stratification or mathematical regression; these techniques hold the value of the collider variable constant during our analysis.  </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sz="1200" baseline="0" dirty="0"/>
          </a:p>
          <a:p>
            <a:pPr marL="0" marR="0" indent="0" algn="l" defTabSz="990600" rtl="0" eaLnBrk="0" fontAlgn="base" latinLnBrk="0" hangingPunct="0">
              <a:lnSpc>
                <a:spcPct val="100000"/>
              </a:lnSpc>
              <a:spcBef>
                <a:spcPct val="30000"/>
              </a:spcBef>
              <a:spcAft>
                <a:spcPct val="0"/>
              </a:spcAft>
              <a:buClrTx/>
              <a:buSzTx/>
              <a:buFontTx/>
              <a:buNone/>
              <a:tabLst/>
              <a:defRPr/>
            </a:pPr>
            <a:r>
              <a:rPr lang="en-US" sz="1200" b="1" baseline="0" dirty="0"/>
              <a:t>Advanced note: </a:t>
            </a:r>
            <a:r>
              <a:rPr lang="en-US" sz="1200" baseline="0" dirty="0"/>
              <a:t> There is one other requirement needed for selection bias to occur in these scenarios, and this is multiplicative interaction between exposure and outcome for the occurrence of the collider.  To understand, first assume that exposure and outcome status are related to the collider via one of the four DAGs we have drawn.  When the collider is binary (as it is for selection and retention), then there will be multiplicative interaction (absence of multiplicativity) between exposure and outcome in at least one stratum of the collider, if not both.  Thus, in instances in which we are including all levels of the collider (e.g., ill-informed stratification in an attempt to prevent confounding), multiplicative interaction between exposure and outcome will be present in at least one stratum and hence collider-conditioning bias will ensue.  In instances in which we are including only one level of the collider (e.g., selection = 1 or retention = 0), it may be the case that this stratum is the level of the collider for which there is perfect multiplicativity between exposure and outcome.  In this case, collider-conditioning bias will not occur.</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sz="1200" baseline="0" dirty="0"/>
          </a:p>
          <a:p>
            <a:pPr marL="0" marR="0" lvl="0" indent="0" algn="l" defTabSz="990600" rtl="0" eaLnBrk="0" fontAlgn="base" latinLnBrk="0" hangingPunct="0">
              <a:lnSpc>
                <a:spcPct val="100000"/>
              </a:lnSpc>
              <a:spcBef>
                <a:spcPct val="30000"/>
              </a:spcBef>
              <a:spcAft>
                <a:spcPct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rPr>
              <a:t>Thus, not every conditioned-upon collider depicts a biasing path between the antecedent parts.  The exception, first recognized in 1981 by Austin et al., occurs when </a:t>
            </a:r>
          </a:p>
          <a:p>
            <a:pPr marL="0" marR="0" lvl="0" indent="0" algn="l" defTabSz="990600" rtl="0" eaLnBrk="0" fontAlgn="base" latinLnBrk="0" hangingPunct="0">
              <a:lnSpc>
                <a:spcPct val="100000"/>
              </a:lnSpc>
              <a:spcBef>
                <a:spcPct val="30000"/>
              </a:spcBef>
              <a:spcAft>
                <a:spcPct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rPr>
              <a:t>--a) the effects of the two parents are multiplicative for the occurrence of the collider (i.e., no multiplicative interaction); </a:t>
            </a:r>
          </a:p>
          <a:p>
            <a:pPr marL="0" marR="0" lvl="0" indent="0" algn="l" defTabSz="990600" rtl="0" eaLnBrk="0" fontAlgn="base" latinLnBrk="0" hangingPunct="0">
              <a:lnSpc>
                <a:spcPct val="100000"/>
              </a:lnSpc>
              <a:spcBef>
                <a:spcPct val="30000"/>
              </a:spcBef>
              <a:spcAft>
                <a:spcPct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rPr>
              <a:t>--b) the analysis is restricted to a single value of the collider (as occurs with in-selection, out-selection, and missing data);</a:t>
            </a:r>
          </a:p>
          <a:p>
            <a:pPr marL="0" marR="0" lvl="0" indent="0" algn="l" defTabSz="990600" rtl="0" eaLnBrk="0" fontAlgn="base" latinLnBrk="0" hangingPunct="0">
              <a:lnSpc>
                <a:spcPct val="100000"/>
              </a:lnSpc>
              <a:spcBef>
                <a:spcPct val="30000"/>
              </a:spcBef>
              <a:spcAft>
                <a:spcPct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rPr>
              <a:t>--c) that single value of the collider is the realization of the collider for which the parents have multiplicative effects; and </a:t>
            </a:r>
          </a:p>
          <a:p>
            <a:pPr marL="0" marR="0" lvl="0" indent="0" algn="l" defTabSz="990600" rtl="0" eaLnBrk="0" fontAlgn="base" latinLnBrk="0" hangingPunct="0">
              <a:lnSpc>
                <a:spcPct val="100000"/>
              </a:lnSpc>
              <a:spcBef>
                <a:spcPct val="30000"/>
              </a:spcBef>
              <a:spcAft>
                <a:spcPct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rPr>
              <a:t>--d) there truly is no association between the two parents (under the “null”) [5] [6]</a:t>
            </a:r>
            <a:r>
              <a:rPr lang="en-US" sz="1800" dirty="0">
                <a:effectLst/>
                <a:latin typeface="Calibri" panose="020F0502020204030204" pitchFamily="34" charset="0"/>
                <a:ea typeface="Calibri" panose="020F0502020204030204" pitchFamily="34" charset="0"/>
              </a:rPr>
              <a:t> [7]</a:t>
            </a:r>
            <a:r>
              <a:rPr lang="en-US" sz="1800" dirty="0">
                <a:solidFill>
                  <a:srgbClr val="000000"/>
                </a:solidFill>
                <a:effectLst/>
                <a:latin typeface="Calibri" panose="020F0502020204030204" pitchFamily="34" charset="0"/>
                <a:ea typeface="Times New Roman" panose="02020603050405020304" pitchFamily="18" charset="0"/>
              </a:rPr>
              <a:t>.  </a:t>
            </a:r>
          </a:p>
          <a:p>
            <a:pPr marL="0" marR="0" lvl="0" indent="0" algn="l" defTabSz="990600" rtl="0" eaLnBrk="0" fontAlgn="base" latinLnBrk="0" hangingPunct="0">
              <a:lnSpc>
                <a:spcPct val="100000"/>
              </a:lnSpc>
              <a:spcBef>
                <a:spcPct val="30000"/>
              </a:spcBef>
              <a:spcAft>
                <a:spcPct val="0"/>
              </a:spcAft>
              <a:buClrTx/>
              <a:buSzTx/>
              <a:buFontTx/>
              <a:buNone/>
              <a:tabLst/>
              <a:defRPr/>
            </a:pPr>
            <a:endParaRPr lang="en-US" sz="1800" dirty="0">
              <a:solidFill>
                <a:srgbClr val="000000"/>
              </a:solidFill>
              <a:effectLst/>
              <a:latin typeface="Calibri" panose="020F0502020204030204" pitchFamily="34" charset="0"/>
              <a:ea typeface="Times New Roman" panose="02020603050405020304" pitchFamily="18" charset="0"/>
            </a:endParaRPr>
          </a:p>
          <a:p>
            <a:pPr marL="0" marR="0" lvl="0" indent="0" algn="l" defTabSz="990600" rtl="0" eaLnBrk="0" fontAlgn="base" latinLnBrk="0" hangingPunct="0">
              <a:lnSpc>
                <a:spcPct val="100000"/>
              </a:lnSpc>
              <a:spcBef>
                <a:spcPct val="30000"/>
              </a:spcBef>
              <a:spcAft>
                <a:spcPct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rPr>
              <a:t>This scenario is an exception because collider-conditioning bias requires that the effect of the two parents </a:t>
            </a:r>
            <a:r>
              <a:rPr lang="en-US" sz="1800" i="1" dirty="0">
                <a:solidFill>
                  <a:srgbClr val="000000"/>
                </a:solidFill>
                <a:effectLst/>
                <a:latin typeface="Calibri" panose="020F0502020204030204" pitchFamily="34" charset="0"/>
                <a:ea typeface="Times New Roman" panose="02020603050405020304" pitchFamily="18" charset="0"/>
              </a:rPr>
              <a:t>not</a:t>
            </a:r>
            <a:r>
              <a:rPr lang="en-US" sz="1800" dirty="0">
                <a:solidFill>
                  <a:srgbClr val="000000"/>
                </a:solidFill>
                <a:effectLst/>
                <a:latin typeface="Calibri" panose="020F0502020204030204" pitchFamily="34" charset="0"/>
                <a:ea typeface="Times New Roman" panose="02020603050405020304" pitchFamily="18" charset="0"/>
              </a:rPr>
              <a:t> be multiplicative (i.e., multiplicative interaction is present) for the occurrence of the collider.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90600" rtl="0" eaLnBrk="0" fontAlgn="base" latinLnBrk="0" hangingPunct="0">
              <a:lnSpc>
                <a:spcPct val="100000"/>
              </a:lnSpc>
              <a:spcBef>
                <a:spcPct val="30000"/>
              </a:spcBef>
              <a:spcAft>
                <a:spcPct val="0"/>
              </a:spcAft>
              <a:buClrTx/>
              <a:buSzTx/>
              <a:buFontTx/>
              <a:buNone/>
              <a:tabLst/>
              <a:defRPr/>
            </a:pPr>
            <a:endParaRPr lang="en-US" sz="1200" baseline="0" dirty="0"/>
          </a:p>
          <a:p>
            <a:pPr marL="0" marR="0" indent="0" algn="l" defTabSz="990600" rtl="0" eaLnBrk="0" fontAlgn="base" latinLnBrk="0" hangingPunct="0">
              <a:lnSpc>
                <a:spcPct val="100000"/>
              </a:lnSpc>
              <a:spcBef>
                <a:spcPct val="30000"/>
              </a:spcBef>
              <a:spcAft>
                <a:spcPct val="0"/>
              </a:spcAft>
              <a:buClrTx/>
              <a:buSzTx/>
              <a:buFontTx/>
              <a:buNone/>
              <a:tabLst/>
              <a:defRPr/>
            </a:pPr>
            <a:r>
              <a:rPr lang="en-US" sz="1200" baseline="0" dirty="0"/>
              <a:t>Multiplicative interaction is typically not depicted on a DAG, such that the DAG alone cannot tell us if selection bias will ensue.  Yet, the presence or absence of multiplicative interaction can be depicted in what is known as an augmented DAG.  These concepts are described in the Appendix of Hernan et al.  Epidemiology 2004, available in the Optional Reading, as well as the Hernan and Robins textbook (Chapter 8).  Interestingly, augmented DAGs are rarely used in practice. </a:t>
            </a:r>
          </a:p>
          <a:p>
            <a:endParaRPr lang="en-US" sz="1200" baseline="0" dirty="0"/>
          </a:p>
          <a:p>
            <a:pPr marL="0" marR="0" indent="0" algn="l" defTabSz="990600" rtl="0" eaLnBrk="0" fontAlgn="base" latinLnBrk="0" hangingPunct="0">
              <a:lnSpc>
                <a:spcPct val="100000"/>
              </a:lnSpc>
              <a:spcBef>
                <a:spcPct val="30000"/>
              </a:spcBef>
              <a:spcAft>
                <a:spcPct val="0"/>
              </a:spcAft>
              <a:buClrTx/>
              <a:buSzTx/>
              <a:buFontTx/>
              <a:buNone/>
              <a:tabLst/>
              <a:defRPr/>
            </a:pPr>
            <a:r>
              <a:rPr lang="en-US" sz="1200" baseline="0" dirty="0"/>
              <a:t>We will give a formal definition of multiplicative interaction in our next session, but, for now, we can understand that interaction between exposure and outcome on the occurrence of the collider means that the effect of exposure on the occurrence of the collider variable will differ according to outcome status. </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sz="1200" baseline="0" dirty="0"/>
          </a:p>
          <a:p>
            <a:pPr marL="0" marR="0" indent="0" algn="l" defTabSz="990600" rtl="0" eaLnBrk="0" fontAlgn="base" latinLnBrk="0" hangingPunct="0">
              <a:lnSpc>
                <a:spcPct val="100000"/>
              </a:lnSpc>
              <a:spcBef>
                <a:spcPct val="30000"/>
              </a:spcBef>
              <a:spcAft>
                <a:spcPct val="0"/>
              </a:spcAft>
              <a:buClrTx/>
              <a:buSzTx/>
              <a:buFontTx/>
              <a:buNone/>
              <a:tabLst/>
              <a:defRPr/>
            </a:pPr>
            <a:r>
              <a:rPr lang="en-US" sz="1200" dirty="0"/>
              <a:t>Under</a:t>
            </a:r>
            <a:r>
              <a:rPr lang="en-US" sz="1200" baseline="0" dirty="0"/>
              <a:t> the null, many researchers (but not all; see later slides) call all instances of selection bias “collider-conditioning bias”, “collider-stratification bias” or “collider bias”.  In other words, under the null, selection bias requires collider-stratification bias.  Most recently, this form of bias is becoming known as “endogenous selection bias”.  </a:t>
            </a:r>
            <a:endParaRPr lang="en-US" sz="1200" dirty="0"/>
          </a:p>
          <a:p>
            <a:pPr marL="0" marR="0" indent="0" algn="l" defTabSz="990600" rtl="0" eaLnBrk="0" fontAlgn="base" latinLnBrk="0" hangingPunct="0">
              <a:lnSpc>
                <a:spcPct val="100000"/>
              </a:lnSpc>
              <a:spcBef>
                <a:spcPct val="30000"/>
              </a:spcBef>
              <a:spcAft>
                <a:spcPct val="0"/>
              </a:spcAft>
              <a:buClrTx/>
              <a:buSzTx/>
              <a:buFontTx/>
              <a:buNone/>
              <a:tabLst/>
              <a:defRPr/>
            </a:pPr>
            <a:endParaRPr lang="en-US" sz="1200" baseline="0" dirty="0"/>
          </a:p>
          <a:p>
            <a:pPr marL="0" marR="0" indent="0" algn="l" defTabSz="990600" rtl="0" eaLnBrk="0" fontAlgn="base" latinLnBrk="0" hangingPunct="0">
              <a:lnSpc>
                <a:spcPct val="100000"/>
              </a:lnSpc>
              <a:spcBef>
                <a:spcPct val="30000"/>
              </a:spcBef>
              <a:spcAft>
                <a:spcPct val="0"/>
              </a:spcAft>
              <a:buClrTx/>
              <a:buSzTx/>
              <a:buFontTx/>
              <a:buNone/>
              <a:tabLst/>
              <a:defRPr/>
            </a:pPr>
            <a:r>
              <a:rPr lang="en-US" sz="1200" b="0" dirty="0">
                <a:effectLst/>
                <a:latin typeface="Arial" panose="020B0604020202020204" pitchFamily="34" charset="0"/>
                <a:ea typeface="Calibri" panose="020F0502020204030204" pitchFamily="34" charset="0"/>
                <a:cs typeface="Times New Roman" panose="02020603050405020304" pitchFamily="18" charset="0"/>
              </a:rPr>
              <a:t>Austin, MA, </a:t>
            </a:r>
            <a:r>
              <a:rPr lang="en-US" sz="1200" b="0" dirty="0" err="1">
                <a:effectLst/>
                <a:latin typeface="Arial" panose="020B0604020202020204" pitchFamily="34" charset="0"/>
                <a:ea typeface="Calibri" panose="020F0502020204030204" pitchFamily="34" charset="0"/>
                <a:cs typeface="Times New Roman" panose="02020603050405020304" pitchFamily="18" charset="0"/>
              </a:rPr>
              <a:t>Criqui</a:t>
            </a:r>
            <a:r>
              <a:rPr lang="en-US" sz="1200" b="0" dirty="0">
                <a:effectLst/>
                <a:latin typeface="Arial" panose="020B0604020202020204" pitchFamily="34" charset="0"/>
                <a:ea typeface="Calibri" panose="020F0502020204030204" pitchFamily="34" charset="0"/>
                <a:cs typeface="Times New Roman" panose="02020603050405020304" pitchFamily="18" charset="0"/>
              </a:rPr>
              <a:t> MH, Barrett-Connor E, and </a:t>
            </a:r>
            <a:r>
              <a:rPr lang="en-US" sz="1200" b="0" dirty="0" err="1">
                <a:effectLst/>
                <a:latin typeface="Arial" panose="020B0604020202020204" pitchFamily="34" charset="0"/>
                <a:ea typeface="Calibri" panose="020F0502020204030204" pitchFamily="34" charset="0"/>
                <a:cs typeface="Times New Roman" panose="02020603050405020304" pitchFamily="18" charset="0"/>
              </a:rPr>
              <a:t>Holdbrook</a:t>
            </a:r>
            <a:r>
              <a:rPr lang="en-US" sz="1200" b="0" dirty="0">
                <a:effectLst/>
                <a:latin typeface="Arial" panose="020B0604020202020204" pitchFamily="34" charset="0"/>
                <a:ea typeface="Calibri" panose="020F0502020204030204" pitchFamily="34" charset="0"/>
                <a:cs typeface="Times New Roman" panose="02020603050405020304" pitchFamily="18" charset="0"/>
              </a:rPr>
              <a:t> MJ.  The effect of response bias on the odds ratio. </a:t>
            </a:r>
            <a:r>
              <a:rPr lang="en-US" sz="1200" b="0" i="1" dirty="0">
                <a:effectLst/>
                <a:latin typeface="Arial" panose="020B0604020202020204" pitchFamily="34" charset="0"/>
                <a:ea typeface="Calibri" panose="020F0502020204030204" pitchFamily="34" charset="0"/>
                <a:cs typeface="Times New Roman" panose="02020603050405020304" pitchFamily="18" charset="0"/>
              </a:rPr>
              <a:t>Am J Epidemiol </a:t>
            </a:r>
            <a:r>
              <a:rPr lang="en-US" sz="1200" b="0" dirty="0">
                <a:effectLst/>
                <a:latin typeface="Arial" panose="020B0604020202020204" pitchFamily="34" charset="0"/>
                <a:ea typeface="Calibri" panose="020F0502020204030204" pitchFamily="34" charset="0"/>
                <a:cs typeface="Times New Roman" panose="02020603050405020304" pitchFamily="18" charset="0"/>
              </a:rPr>
              <a:t>114:137-43</a:t>
            </a:r>
            <a:r>
              <a:rPr lang="en-US" sz="1200" b="0" baseline="0" dirty="0">
                <a:effectLst/>
                <a:latin typeface="Arial" panose="020B0604020202020204" pitchFamily="34" charset="0"/>
                <a:ea typeface="Calibri" panose="020F0502020204030204" pitchFamily="34" charset="0"/>
                <a:cs typeface="Times New Roman" panose="02020603050405020304" pitchFamily="18" charset="0"/>
              </a:rPr>
              <a:t>, 1981.</a:t>
            </a:r>
            <a:endParaRPr lang="en-US" sz="1200" b="0" baseline="0" dirty="0"/>
          </a:p>
          <a:p>
            <a:endParaRPr lang="en-US" dirty="0"/>
          </a:p>
        </p:txBody>
      </p:sp>
      <p:sp>
        <p:nvSpPr>
          <p:cNvPr id="4" name="Slide Number Placeholder 3"/>
          <p:cNvSpPr>
            <a:spLocks noGrp="1"/>
          </p:cNvSpPr>
          <p:nvPr>
            <p:ph type="sldNum" sz="quarter" idx="10"/>
          </p:nvPr>
        </p:nvSpPr>
        <p:spPr/>
        <p:txBody>
          <a:bodyPr/>
          <a:lstStyle/>
          <a:p>
            <a:pPr>
              <a:defRPr/>
            </a:pPr>
            <a:fld id="{CDE16CDF-7DE9-4AC9-A72B-157B332E01CF}" type="slidenum">
              <a:rPr lang="en-US" smtClean="0"/>
              <a:pPr>
                <a:defRPr/>
              </a:pPr>
              <a:t>100</a:t>
            </a:fld>
            <a:endParaRPr lang="en-US" dirty="0"/>
          </a:p>
        </p:txBody>
      </p:sp>
    </p:spTree>
    <p:extLst>
      <p:ext uri="{BB962C8B-B14F-4D97-AF65-F5344CB8AC3E}">
        <p14:creationId xmlns:p14="http://schemas.microsoft.com/office/powerpoint/2010/main" val="2027123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028"/>
            <a:ext cx="10363200" cy="1470422"/>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8961" y="228600"/>
            <a:ext cx="2590800" cy="6115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83740" y="228600"/>
            <a:ext cx="7504289" cy="6115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83734" y="228600"/>
            <a:ext cx="10366023" cy="800100"/>
          </a:xfrm>
        </p:spPr>
        <p:txBody>
          <a:bodyPr/>
          <a:lstStyle/>
          <a:p>
            <a:r>
              <a:rPr lang="en-US"/>
              <a:t>Click to edit Master title style</a:t>
            </a:r>
          </a:p>
        </p:txBody>
      </p:sp>
      <p:sp>
        <p:nvSpPr>
          <p:cNvPr id="3" name="Text Placeholder 2"/>
          <p:cNvSpPr>
            <a:spLocks noGrp="1"/>
          </p:cNvSpPr>
          <p:nvPr>
            <p:ph type="body" sz="half" idx="1"/>
          </p:nvPr>
        </p:nvSpPr>
        <p:spPr>
          <a:xfrm>
            <a:off x="1083734" y="1257300"/>
            <a:ext cx="5046133" cy="5086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00801" y="1257300"/>
            <a:ext cx="5048956" cy="5086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028"/>
            <a:ext cx="10363200" cy="1470422"/>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11447" indent="0" algn="ctr">
              <a:buNone/>
              <a:defRPr/>
            </a:lvl2pPr>
            <a:lvl3pPr marL="822894" indent="0" algn="ctr">
              <a:buNone/>
              <a:defRPr/>
            </a:lvl3pPr>
            <a:lvl4pPr marL="1234341" indent="0" algn="ctr">
              <a:buNone/>
              <a:defRPr/>
            </a:lvl4pPr>
            <a:lvl5pPr marL="1645788" indent="0" algn="ctr">
              <a:buNone/>
              <a:defRPr/>
            </a:lvl5pPr>
            <a:lvl6pPr marL="2057235" indent="0" algn="ctr">
              <a:buNone/>
              <a:defRPr/>
            </a:lvl6pPr>
            <a:lvl7pPr marL="2468682" indent="0" algn="ctr">
              <a:buNone/>
              <a:defRPr/>
            </a:lvl7pPr>
            <a:lvl8pPr marL="2880129" indent="0" algn="ctr">
              <a:buNone/>
              <a:defRPr/>
            </a:lvl8pPr>
            <a:lvl9pPr marL="3291576" indent="0" algn="ctr">
              <a:buNone/>
              <a:defRPr/>
            </a:lvl9pPr>
          </a:lstStyle>
          <a:p>
            <a:r>
              <a:rPr lang="en-US"/>
              <a:t>Click to edit Master subtitle style</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233520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07385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379" y="4406507"/>
            <a:ext cx="10363200" cy="1362075"/>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962379" y="2906317"/>
            <a:ext cx="10363200" cy="1500188"/>
          </a:xfrm>
        </p:spPr>
        <p:txBody>
          <a:bodyPr anchor="b"/>
          <a:lstStyle>
            <a:lvl1pPr marL="0" indent="0">
              <a:buNone/>
              <a:defRPr sz="1867"/>
            </a:lvl1pPr>
            <a:lvl2pPr marL="411447" indent="0">
              <a:buNone/>
              <a:defRPr sz="1600"/>
            </a:lvl2pPr>
            <a:lvl3pPr marL="822894" indent="0">
              <a:buNone/>
              <a:defRPr sz="1467"/>
            </a:lvl3pPr>
            <a:lvl4pPr marL="1234341" indent="0">
              <a:buNone/>
              <a:defRPr sz="1200"/>
            </a:lvl4pPr>
            <a:lvl5pPr marL="1645788" indent="0">
              <a:buNone/>
              <a:defRPr sz="1200"/>
            </a:lvl5pPr>
            <a:lvl6pPr marL="2057235" indent="0">
              <a:buNone/>
              <a:defRPr sz="1200"/>
            </a:lvl6pPr>
            <a:lvl7pPr marL="2468682" indent="0">
              <a:buNone/>
              <a:defRPr sz="1200"/>
            </a:lvl7pPr>
            <a:lvl8pPr marL="2880129" indent="0">
              <a:buNone/>
              <a:defRPr sz="1200"/>
            </a:lvl8pPr>
            <a:lvl9pPr marL="3291576" indent="0">
              <a:buNone/>
              <a:defRPr sz="1200"/>
            </a:lvl9pPr>
          </a:lstStyle>
          <a:p>
            <a:pPr lvl="0"/>
            <a:r>
              <a:rPr lang="en-US"/>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755867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83734" y="1257300"/>
            <a:ext cx="5046133" cy="5086350"/>
          </a:xfrm>
        </p:spPr>
        <p:txBody>
          <a:bodyPr/>
          <a:lstStyle>
            <a:lvl1pPr>
              <a:defRPr sz="2533"/>
            </a:lvl1pPr>
            <a:lvl2pPr>
              <a:defRPr sz="2133"/>
            </a:lvl2pPr>
            <a:lvl3pPr>
              <a:defRPr sz="1867"/>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00805" y="1257300"/>
            <a:ext cx="5048956" cy="5086350"/>
          </a:xfrm>
        </p:spPr>
        <p:txBody>
          <a:bodyPr/>
          <a:lstStyle>
            <a:lvl1pPr>
              <a:defRPr sz="2533"/>
            </a:lvl1pPr>
            <a:lvl2pPr>
              <a:defRPr sz="2133"/>
            </a:lvl2pPr>
            <a:lvl3pPr>
              <a:defRPr sz="1867"/>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636704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5035"/>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5" y="1534716"/>
            <a:ext cx="5387623" cy="640556"/>
          </a:xfrm>
        </p:spPr>
        <p:txBody>
          <a:bodyPr anchor="b"/>
          <a:lstStyle>
            <a:lvl1pPr marL="0" indent="0">
              <a:buNone/>
              <a:defRPr sz="2133" b="1"/>
            </a:lvl1pPr>
            <a:lvl2pPr marL="411447" indent="0">
              <a:buNone/>
              <a:defRPr sz="1867" b="1"/>
            </a:lvl2pPr>
            <a:lvl3pPr marL="822894" indent="0">
              <a:buNone/>
              <a:defRPr sz="1600" b="1"/>
            </a:lvl3pPr>
            <a:lvl4pPr marL="1234341" indent="0">
              <a:buNone/>
              <a:defRPr sz="1467" b="1"/>
            </a:lvl4pPr>
            <a:lvl5pPr marL="1645788" indent="0">
              <a:buNone/>
              <a:defRPr sz="1467" b="1"/>
            </a:lvl5pPr>
            <a:lvl6pPr marL="2057235" indent="0">
              <a:buNone/>
              <a:defRPr sz="1467" b="1"/>
            </a:lvl6pPr>
            <a:lvl7pPr marL="2468682" indent="0">
              <a:buNone/>
              <a:defRPr sz="1467" b="1"/>
            </a:lvl7pPr>
            <a:lvl8pPr marL="2880129" indent="0">
              <a:buNone/>
              <a:defRPr sz="1467" b="1"/>
            </a:lvl8pPr>
            <a:lvl9pPr marL="3291576" indent="0">
              <a:buNone/>
              <a:defRPr sz="1467" b="1"/>
            </a:lvl9pPr>
          </a:lstStyle>
          <a:p>
            <a:pPr lvl="0"/>
            <a:r>
              <a:rPr lang="en-US"/>
              <a:t>Click to edit Master text styles</a:t>
            </a:r>
          </a:p>
        </p:txBody>
      </p:sp>
      <p:sp>
        <p:nvSpPr>
          <p:cNvPr id="4" name="Content Placeholder 3"/>
          <p:cNvSpPr>
            <a:spLocks noGrp="1"/>
          </p:cNvSpPr>
          <p:nvPr>
            <p:ph sz="half" idx="2"/>
          </p:nvPr>
        </p:nvSpPr>
        <p:spPr>
          <a:xfrm>
            <a:off x="609605" y="2175273"/>
            <a:ext cx="5387623" cy="3950494"/>
          </a:xfrm>
        </p:spPr>
        <p:txBody>
          <a:bodyPr/>
          <a:lstStyle>
            <a:lvl1pPr>
              <a:defRPr sz="2133"/>
            </a:lvl1pPr>
            <a:lvl2pPr>
              <a:defRPr sz="1867"/>
            </a:lvl2pPr>
            <a:lvl3pPr>
              <a:defRPr sz="1600"/>
            </a:lvl3pPr>
            <a:lvl4pPr>
              <a:defRPr sz="1467"/>
            </a:lvl4pPr>
            <a:lvl5pPr>
              <a:defRPr sz="1467"/>
            </a:lvl5pPr>
            <a:lvl6pPr>
              <a:defRPr sz="1467"/>
            </a:lvl6pPr>
            <a:lvl7pPr>
              <a:defRPr sz="1467"/>
            </a:lvl7pPr>
            <a:lvl8pPr>
              <a:defRPr sz="1467"/>
            </a:lvl8pPr>
            <a:lvl9pPr>
              <a:defRPr sz="14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783" y="1534716"/>
            <a:ext cx="5387621" cy="640556"/>
          </a:xfrm>
        </p:spPr>
        <p:txBody>
          <a:bodyPr anchor="b"/>
          <a:lstStyle>
            <a:lvl1pPr marL="0" indent="0">
              <a:buNone/>
              <a:defRPr sz="2133" b="1"/>
            </a:lvl1pPr>
            <a:lvl2pPr marL="411447" indent="0">
              <a:buNone/>
              <a:defRPr sz="1867" b="1"/>
            </a:lvl2pPr>
            <a:lvl3pPr marL="822894" indent="0">
              <a:buNone/>
              <a:defRPr sz="1600" b="1"/>
            </a:lvl3pPr>
            <a:lvl4pPr marL="1234341" indent="0">
              <a:buNone/>
              <a:defRPr sz="1467" b="1"/>
            </a:lvl4pPr>
            <a:lvl5pPr marL="1645788" indent="0">
              <a:buNone/>
              <a:defRPr sz="1467" b="1"/>
            </a:lvl5pPr>
            <a:lvl6pPr marL="2057235" indent="0">
              <a:buNone/>
              <a:defRPr sz="1467" b="1"/>
            </a:lvl6pPr>
            <a:lvl7pPr marL="2468682" indent="0">
              <a:buNone/>
              <a:defRPr sz="1467" b="1"/>
            </a:lvl7pPr>
            <a:lvl8pPr marL="2880129" indent="0">
              <a:buNone/>
              <a:defRPr sz="1467" b="1"/>
            </a:lvl8pPr>
            <a:lvl9pPr marL="3291576" indent="0">
              <a:buNone/>
              <a:defRPr sz="1467" b="1"/>
            </a:lvl9pPr>
          </a:lstStyle>
          <a:p>
            <a:pPr lvl="0"/>
            <a:r>
              <a:rPr lang="en-US"/>
              <a:t>Click to edit Master text styles</a:t>
            </a:r>
          </a:p>
        </p:txBody>
      </p:sp>
      <p:sp>
        <p:nvSpPr>
          <p:cNvPr id="6" name="Content Placeholder 5"/>
          <p:cNvSpPr>
            <a:spLocks noGrp="1"/>
          </p:cNvSpPr>
          <p:nvPr>
            <p:ph sz="quarter" idx="4"/>
          </p:nvPr>
        </p:nvSpPr>
        <p:spPr>
          <a:xfrm>
            <a:off x="6194783" y="2175273"/>
            <a:ext cx="5387621" cy="3950494"/>
          </a:xfrm>
        </p:spPr>
        <p:txBody>
          <a:bodyPr/>
          <a:lstStyle>
            <a:lvl1pPr>
              <a:defRPr sz="2133"/>
            </a:lvl1pPr>
            <a:lvl2pPr>
              <a:defRPr sz="1867"/>
            </a:lvl2pPr>
            <a:lvl3pPr>
              <a:defRPr sz="1600"/>
            </a:lvl3pPr>
            <a:lvl4pPr>
              <a:defRPr sz="1467"/>
            </a:lvl4pPr>
            <a:lvl5pPr>
              <a:defRPr sz="1467"/>
            </a:lvl5pPr>
            <a:lvl6pPr>
              <a:defRPr sz="1467"/>
            </a:lvl6pPr>
            <a:lvl7pPr>
              <a:defRPr sz="1467"/>
            </a:lvl7pPr>
            <a:lvl8pPr>
              <a:defRPr sz="1467"/>
            </a:lvl8pPr>
            <a:lvl9pPr>
              <a:defRPr sz="14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8"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279995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4"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176377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3"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770205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2654"/>
            <a:ext cx="4010379" cy="1162050"/>
          </a:xfrm>
        </p:spPr>
        <p:txBody>
          <a:bodyPr/>
          <a:lstStyle>
            <a:lvl1pPr algn="l">
              <a:defRPr sz="1867" b="1"/>
            </a:lvl1pPr>
          </a:lstStyle>
          <a:p>
            <a:r>
              <a:rPr lang="en-US"/>
              <a:t>Click to edit Master title style</a:t>
            </a:r>
          </a:p>
        </p:txBody>
      </p:sp>
      <p:sp>
        <p:nvSpPr>
          <p:cNvPr id="3" name="Content Placeholder 2"/>
          <p:cNvSpPr>
            <a:spLocks noGrp="1"/>
          </p:cNvSpPr>
          <p:nvPr>
            <p:ph idx="1"/>
          </p:nvPr>
        </p:nvSpPr>
        <p:spPr>
          <a:xfrm>
            <a:off x="4766736" y="272656"/>
            <a:ext cx="6815665" cy="5853113"/>
          </a:xfrm>
        </p:spPr>
        <p:txBody>
          <a:bodyPr/>
          <a:lstStyle>
            <a:lvl1pPr>
              <a:defRPr sz="2933"/>
            </a:lvl1pPr>
            <a:lvl2pPr>
              <a:defRPr sz="2533"/>
            </a:lvl2pPr>
            <a:lvl3pPr>
              <a:defRPr sz="2133"/>
            </a:lvl3pPr>
            <a:lvl4pPr>
              <a:defRPr sz="1867"/>
            </a:lvl4pPr>
            <a:lvl5pPr>
              <a:defRPr sz="18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4" y="1434706"/>
            <a:ext cx="4010379" cy="4691063"/>
          </a:xfrm>
        </p:spPr>
        <p:txBody>
          <a:bodyPr/>
          <a:lstStyle>
            <a:lvl1pPr marL="0" indent="0">
              <a:buNone/>
              <a:defRPr sz="1200"/>
            </a:lvl1pPr>
            <a:lvl2pPr marL="411447" indent="0">
              <a:buNone/>
              <a:defRPr sz="1067"/>
            </a:lvl2pPr>
            <a:lvl3pPr marL="822894" indent="0">
              <a:buNone/>
              <a:defRPr sz="933"/>
            </a:lvl3pPr>
            <a:lvl4pPr marL="1234341" indent="0">
              <a:buNone/>
              <a:defRPr sz="800"/>
            </a:lvl4pPr>
            <a:lvl5pPr marL="1645788" indent="0">
              <a:buNone/>
              <a:defRPr sz="800"/>
            </a:lvl5pPr>
            <a:lvl6pPr marL="2057235" indent="0">
              <a:buNone/>
              <a:defRPr sz="800"/>
            </a:lvl6pPr>
            <a:lvl7pPr marL="2468682" indent="0">
              <a:buNone/>
              <a:defRPr sz="800"/>
            </a:lvl7pPr>
            <a:lvl8pPr marL="2880129" indent="0">
              <a:buNone/>
              <a:defRPr sz="800"/>
            </a:lvl8pPr>
            <a:lvl9pPr marL="3291576" indent="0">
              <a:buNone/>
              <a:defRPr sz="800"/>
            </a:lvl9pPr>
          </a:lstStyle>
          <a:p>
            <a:pPr lvl="0"/>
            <a:r>
              <a:rPr lang="en-US"/>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025734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423" y="4800603"/>
            <a:ext cx="7315200" cy="566738"/>
          </a:xfrm>
        </p:spPr>
        <p:txBody>
          <a:bodyPr/>
          <a:lstStyle>
            <a:lvl1pPr algn="l">
              <a:defRPr sz="1867" b="1"/>
            </a:lvl1pPr>
          </a:lstStyle>
          <a:p>
            <a:r>
              <a:rPr lang="en-US"/>
              <a:t>Click to edit Master title style</a:t>
            </a:r>
          </a:p>
        </p:txBody>
      </p:sp>
      <p:sp>
        <p:nvSpPr>
          <p:cNvPr id="3" name="Picture Placeholder 2"/>
          <p:cNvSpPr>
            <a:spLocks noGrp="1"/>
          </p:cNvSpPr>
          <p:nvPr>
            <p:ph type="pic" idx="1"/>
          </p:nvPr>
        </p:nvSpPr>
        <p:spPr>
          <a:xfrm>
            <a:off x="2390423" y="613172"/>
            <a:ext cx="7315200" cy="4114800"/>
          </a:xfrm>
        </p:spPr>
        <p:txBody>
          <a:bodyPr/>
          <a:lstStyle>
            <a:lvl1pPr marL="0" indent="0">
              <a:buNone/>
              <a:defRPr sz="2933"/>
            </a:lvl1pPr>
            <a:lvl2pPr marL="411447" indent="0">
              <a:buNone/>
              <a:defRPr sz="2533"/>
            </a:lvl2pPr>
            <a:lvl3pPr marL="822894" indent="0">
              <a:buNone/>
              <a:defRPr sz="2133"/>
            </a:lvl3pPr>
            <a:lvl4pPr marL="1234341" indent="0">
              <a:buNone/>
              <a:defRPr sz="1867"/>
            </a:lvl4pPr>
            <a:lvl5pPr marL="1645788" indent="0">
              <a:buNone/>
              <a:defRPr sz="1867"/>
            </a:lvl5pPr>
            <a:lvl6pPr marL="2057235" indent="0">
              <a:buNone/>
              <a:defRPr sz="1867"/>
            </a:lvl6pPr>
            <a:lvl7pPr marL="2468682" indent="0">
              <a:buNone/>
              <a:defRPr sz="1867"/>
            </a:lvl7pPr>
            <a:lvl8pPr marL="2880129" indent="0">
              <a:buNone/>
              <a:defRPr sz="1867"/>
            </a:lvl8pPr>
            <a:lvl9pPr marL="3291576" indent="0">
              <a:buNone/>
              <a:defRPr sz="1867"/>
            </a:lvl9pPr>
          </a:lstStyle>
          <a:p>
            <a:pPr lvl="0"/>
            <a:endParaRPr lang="en-US" noProof="0" dirty="0"/>
          </a:p>
        </p:txBody>
      </p:sp>
      <p:sp>
        <p:nvSpPr>
          <p:cNvPr id="4" name="Text Placeholder 3"/>
          <p:cNvSpPr>
            <a:spLocks noGrp="1"/>
          </p:cNvSpPr>
          <p:nvPr>
            <p:ph type="body" sz="half" idx="2"/>
          </p:nvPr>
        </p:nvSpPr>
        <p:spPr>
          <a:xfrm>
            <a:off x="2390423" y="5367341"/>
            <a:ext cx="7315200" cy="804863"/>
          </a:xfrm>
        </p:spPr>
        <p:txBody>
          <a:bodyPr/>
          <a:lstStyle>
            <a:lvl1pPr marL="0" indent="0">
              <a:buNone/>
              <a:defRPr sz="1200"/>
            </a:lvl1pPr>
            <a:lvl2pPr marL="411447" indent="0">
              <a:buNone/>
              <a:defRPr sz="1067"/>
            </a:lvl2pPr>
            <a:lvl3pPr marL="822894" indent="0">
              <a:buNone/>
              <a:defRPr sz="933"/>
            </a:lvl3pPr>
            <a:lvl4pPr marL="1234341" indent="0">
              <a:buNone/>
              <a:defRPr sz="800"/>
            </a:lvl4pPr>
            <a:lvl5pPr marL="1645788" indent="0">
              <a:buNone/>
              <a:defRPr sz="800"/>
            </a:lvl5pPr>
            <a:lvl6pPr marL="2057235" indent="0">
              <a:buNone/>
              <a:defRPr sz="800"/>
            </a:lvl6pPr>
            <a:lvl7pPr marL="2468682" indent="0">
              <a:buNone/>
              <a:defRPr sz="800"/>
            </a:lvl7pPr>
            <a:lvl8pPr marL="2880129" indent="0">
              <a:buNone/>
              <a:defRPr sz="800"/>
            </a:lvl8pPr>
            <a:lvl9pPr marL="3291576" indent="0">
              <a:buNone/>
              <a:defRPr sz="800"/>
            </a:lvl9pPr>
          </a:lstStyle>
          <a:p>
            <a:pPr lvl="0"/>
            <a:r>
              <a:rPr lang="en-US"/>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783420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7466031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8961" y="228600"/>
            <a:ext cx="2590800" cy="6115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83740" y="228600"/>
            <a:ext cx="7504289" cy="6115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8981951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83734" y="228600"/>
            <a:ext cx="10366023" cy="800100"/>
          </a:xfrm>
        </p:spPr>
        <p:txBody>
          <a:bodyPr/>
          <a:lstStyle/>
          <a:p>
            <a:r>
              <a:rPr lang="en-US"/>
              <a:t>Click to edit Master title style</a:t>
            </a:r>
          </a:p>
        </p:txBody>
      </p:sp>
      <p:sp>
        <p:nvSpPr>
          <p:cNvPr id="3" name="Text Placeholder 2"/>
          <p:cNvSpPr>
            <a:spLocks noGrp="1"/>
          </p:cNvSpPr>
          <p:nvPr>
            <p:ph type="body" sz="half" idx="1"/>
          </p:nvPr>
        </p:nvSpPr>
        <p:spPr>
          <a:xfrm>
            <a:off x="1083734" y="1257300"/>
            <a:ext cx="5046133" cy="5086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00805" y="1257300"/>
            <a:ext cx="5048956" cy="5086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190084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261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379" y="4406505"/>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2379" y="2906317"/>
            <a:ext cx="10363200" cy="1500188"/>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83734" y="1257300"/>
            <a:ext cx="5046133" cy="508635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00801" y="1257300"/>
            <a:ext cx="5048956" cy="508635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5035"/>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4716"/>
            <a:ext cx="5387623" cy="64055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1" y="2175272"/>
            <a:ext cx="5387623" cy="395049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783" y="1534716"/>
            <a:ext cx="5387621" cy="64055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4783" y="2175272"/>
            <a:ext cx="5387621" cy="395049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8"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4"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3"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2654"/>
            <a:ext cx="4010379" cy="1162050"/>
          </a:xfrm>
        </p:spPr>
        <p:txBody>
          <a:bodyPr/>
          <a:lstStyle>
            <a:lvl1pPr algn="l">
              <a:defRPr sz="2667" b="1"/>
            </a:lvl1pPr>
          </a:lstStyle>
          <a:p>
            <a:r>
              <a:rPr lang="en-US"/>
              <a:t>Click to edit Master title style</a:t>
            </a:r>
          </a:p>
        </p:txBody>
      </p:sp>
      <p:sp>
        <p:nvSpPr>
          <p:cNvPr id="3" name="Content Placeholder 2"/>
          <p:cNvSpPr>
            <a:spLocks noGrp="1"/>
          </p:cNvSpPr>
          <p:nvPr>
            <p:ph idx="1"/>
          </p:nvPr>
        </p:nvSpPr>
        <p:spPr>
          <a:xfrm>
            <a:off x="4766736" y="272656"/>
            <a:ext cx="6815665"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4706"/>
            <a:ext cx="4010379"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423" y="4800601"/>
            <a:ext cx="7315200" cy="566738"/>
          </a:xfrm>
        </p:spPr>
        <p:txBody>
          <a:bodyPr/>
          <a:lstStyle>
            <a:lvl1pPr algn="l">
              <a:defRPr sz="2667" b="1"/>
            </a:lvl1pPr>
          </a:lstStyle>
          <a:p>
            <a:r>
              <a:rPr lang="en-US"/>
              <a:t>Click to edit Master title style</a:t>
            </a:r>
          </a:p>
        </p:txBody>
      </p:sp>
      <p:sp>
        <p:nvSpPr>
          <p:cNvPr id="3" name="Picture Placeholder 2"/>
          <p:cNvSpPr>
            <a:spLocks noGrp="1"/>
          </p:cNvSpPr>
          <p:nvPr>
            <p:ph type="pic" idx="1"/>
          </p:nvPr>
        </p:nvSpPr>
        <p:spPr>
          <a:xfrm>
            <a:off x="2390423" y="613172"/>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dirty="0"/>
          </a:p>
        </p:txBody>
      </p:sp>
      <p:sp>
        <p:nvSpPr>
          <p:cNvPr id="4" name="Text Placeholder 3"/>
          <p:cNvSpPr>
            <a:spLocks noGrp="1"/>
          </p:cNvSpPr>
          <p:nvPr>
            <p:ph type="body" sz="half" idx="2"/>
          </p:nvPr>
        </p:nvSpPr>
        <p:spPr>
          <a:xfrm>
            <a:off x="2390423" y="5367340"/>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ftr" sz="quarter" idx="3"/>
          </p:nvPr>
        </p:nvSpPr>
        <p:spPr bwMode="auto">
          <a:xfrm>
            <a:off x="1083733" y="6400800"/>
            <a:ext cx="3793067" cy="3429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spcBef>
                <a:spcPct val="0"/>
              </a:spcBef>
              <a:defRPr sz="1867" b="0">
                <a:solidFill>
                  <a:schemeClr val="tx1"/>
                </a:solidFill>
                <a:latin typeface="Times New Roman" pitchFamily="18" charset="0"/>
              </a:defRPr>
            </a:lvl1pPr>
          </a:lstStyle>
          <a:p>
            <a:pPr>
              <a:defRPr/>
            </a:pPr>
            <a:endParaRPr lang="en-US" dirty="0"/>
          </a:p>
        </p:txBody>
      </p:sp>
      <p:sp>
        <p:nvSpPr>
          <p:cNvPr id="1028" name="Rectangle 4"/>
          <p:cNvSpPr>
            <a:spLocks noGrp="1" noChangeArrowheads="1"/>
          </p:cNvSpPr>
          <p:nvPr>
            <p:ph type="sldNum" sz="quarter" idx="4"/>
          </p:nvPr>
        </p:nvSpPr>
        <p:spPr bwMode="auto">
          <a:xfrm>
            <a:off x="8805333" y="6400800"/>
            <a:ext cx="2438400" cy="3429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defRPr sz="1867" b="0">
                <a:solidFill>
                  <a:schemeClr val="tx1"/>
                </a:solidFill>
                <a:latin typeface="Times New Roman" pitchFamily="18" charset="0"/>
              </a:defRPr>
            </a:lvl1pPr>
          </a:lstStyle>
          <a:p>
            <a:pPr>
              <a:defRPr/>
            </a:pPr>
            <a:endParaRPr lang="en-US" dirty="0"/>
          </a:p>
        </p:txBody>
      </p:sp>
      <p:grpSp>
        <p:nvGrpSpPr>
          <p:cNvPr id="19460" name="Group 7"/>
          <p:cNvGrpSpPr>
            <a:grpSpLocks/>
          </p:cNvGrpSpPr>
          <p:nvPr/>
        </p:nvGrpSpPr>
        <p:grpSpPr bwMode="auto">
          <a:xfrm>
            <a:off x="508000" y="620316"/>
            <a:ext cx="11717867" cy="6237684"/>
            <a:chOff x="180" y="521"/>
            <a:chExt cx="4152" cy="5239"/>
          </a:xfrm>
        </p:grpSpPr>
        <p:sp>
          <p:nvSpPr>
            <p:cNvPr id="1029" name="Freeform 5"/>
            <p:cNvSpPr>
              <a:spLocks/>
            </p:cNvSpPr>
            <p:nvPr/>
          </p:nvSpPr>
          <p:spPr bwMode="auto">
            <a:xfrm>
              <a:off x="180" y="1429"/>
              <a:ext cx="4152" cy="4331"/>
            </a:xfrm>
            <a:custGeom>
              <a:avLst/>
              <a:gdLst/>
              <a:ahLst/>
              <a:cxnLst>
                <a:cxn ang="0">
                  <a:pos x="4151" y="0"/>
                </a:cxn>
                <a:cxn ang="0">
                  <a:pos x="0" y="0"/>
                </a:cxn>
                <a:cxn ang="0">
                  <a:pos x="0" y="4330"/>
                </a:cxn>
              </a:cxnLst>
              <a:rect l="0" t="0" r="r" b="b"/>
              <a:pathLst>
                <a:path w="4152" h="4331">
                  <a:moveTo>
                    <a:pt x="4151" y="0"/>
                  </a:moveTo>
                  <a:lnTo>
                    <a:pt x="0" y="0"/>
                  </a:lnTo>
                  <a:lnTo>
                    <a:pt x="0" y="4330"/>
                  </a:lnTo>
                </a:path>
              </a:pathLst>
            </a:custGeom>
            <a:noFill/>
            <a:ln w="101600" cap="rnd" cmpd="sng">
              <a:noFill/>
              <a:prstDash val="solid"/>
              <a:round/>
              <a:headEnd type="none" w="sm" len="sm"/>
              <a:tailEnd type="none" w="sm" len="sm"/>
            </a:ln>
            <a:effectLst>
              <a:prstShdw prst="shdw17" dist="17961" dir="2700000">
                <a:schemeClr val="accent1">
                  <a:gamma/>
                  <a:shade val="60000"/>
                  <a:invGamma/>
                </a:schemeClr>
              </a:prstShdw>
            </a:effectLst>
          </p:spPr>
          <p:txBody>
            <a:bodyPr/>
            <a:lstStyle/>
            <a:p>
              <a:pPr algn="ctr" eaLnBrk="0" hangingPunct="0">
                <a:spcBef>
                  <a:spcPct val="50000"/>
                </a:spcBef>
                <a:defRPr/>
              </a:pPr>
              <a:endParaRPr lang="en-US" sz="3733" dirty="0">
                <a:latin typeface="Arial" pitchFamily="34" charset="0"/>
              </a:endParaRPr>
            </a:p>
          </p:txBody>
        </p:sp>
        <p:sp>
          <p:nvSpPr>
            <p:cNvPr id="1030" name="Freeform 6"/>
            <p:cNvSpPr>
              <a:spLocks/>
            </p:cNvSpPr>
            <p:nvPr/>
          </p:nvSpPr>
          <p:spPr bwMode="auto">
            <a:xfrm>
              <a:off x="180" y="521"/>
              <a:ext cx="4152" cy="5239"/>
            </a:xfrm>
            <a:custGeom>
              <a:avLst/>
              <a:gdLst/>
              <a:ahLst/>
              <a:cxnLst>
                <a:cxn ang="0">
                  <a:pos x="324" y="5238"/>
                </a:cxn>
                <a:cxn ang="0">
                  <a:pos x="324" y="0"/>
                </a:cxn>
                <a:cxn ang="0">
                  <a:pos x="0" y="0"/>
                </a:cxn>
                <a:cxn ang="0">
                  <a:pos x="0" y="648"/>
                </a:cxn>
                <a:cxn ang="0">
                  <a:pos x="4151" y="648"/>
                </a:cxn>
              </a:cxnLst>
              <a:rect l="0" t="0" r="r" b="b"/>
              <a:pathLst>
                <a:path w="4152" h="5239">
                  <a:moveTo>
                    <a:pt x="324" y="5238"/>
                  </a:moveTo>
                  <a:lnTo>
                    <a:pt x="324" y="0"/>
                  </a:lnTo>
                  <a:lnTo>
                    <a:pt x="0" y="0"/>
                  </a:lnTo>
                  <a:lnTo>
                    <a:pt x="0" y="648"/>
                  </a:lnTo>
                  <a:lnTo>
                    <a:pt x="4151" y="648"/>
                  </a:lnTo>
                </a:path>
              </a:pathLst>
            </a:custGeom>
            <a:noFill/>
            <a:ln w="101600" cap="rnd" cmpd="sng">
              <a:noFill/>
              <a:prstDash val="solid"/>
              <a:round/>
              <a:headEnd type="none" w="sm" len="sm"/>
              <a:tailEnd type="none" w="sm" len="sm"/>
            </a:ln>
            <a:effectLst>
              <a:prstShdw prst="shdw17" dist="17961" dir="2700000">
                <a:schemeClr val="accent1">
                  <a:gamma/>
                  <a:shade val="60000"/>
                  <a:invGamma/>
                </a:schemeClr>
              </a:prstShdw>
            </a:effectLst>
          </p:spPr>
          <p:txBody>
            <a:bodyPr/>
            <a:lstStyle/>
            <a:p>
              <a:pPr algn="ctr" eaLnBrk="0" hangingPunct="0">
                <a:spcBef>
                  <a:spcPct val="50000"/>
                </a:spcBef>
                <a:defRPr/>
              </a:pPr>
              <a:endParaRPr lang="en-US" sz="3733" dirty="0">
                <a:latin typeface="Arial" pitchFamily="34" charset="0"/>
              </a:endParaRPr>
            </a:p>
          </p:txBody>
        </p:sp>
      </p:grpSp>
      <p:sp>
        <p:nvSpPr>
          <p:cNvPr id="19461" name="Rectangle 8"/>
          <p:cNvSpPr>
            <a:spLocks noGrp="1" noChangeArrowheads="1"/>
          </p:cNvSpPr>
          <p:nvPr>
            <p:ph type="title"/>
          </p:nvPr>
        </p:nvSpPr>
        <p:spPr bwMode="auto">
          <a:xfrm>
            <a:off x="1083734" y="228600"/>
            <a:ext cx="10366023" cy="800100"/>
          </a:xfrm>
          <a:prstGeom prst="rect">
            <a:avLst/>
          </a:prstGeom>
          <a:noFill/>
          <a:ln w="9525">
            <a:noFill/>
            <a:miter lim="800000"/>
            <a:headEnd/>
            <a:tailEnd/>
          </a:ln>
        </p:spPr>
        <p:txBody>
          <a:bodyPr vert="horz" wrap="square" lIns="87312" tIns="42862" rIns="87312" bIns="42862" numCol="1" anchor="b" anchorCtr="0" compatLnSpc="1">
            <a:prstTxWarp prst="textNoShape">
              <a:avLst/>
            </a:prstTxWarp>
          </a:bodyPr>
          <a:lstStyle/>
          <a:p>
            <a:pPr lvl="0"/>
            <a:r>
              <a:rPr lang="en-US" altLang="en-US"/>
              <a:t>Click to edit Master title style  					</a:t>
            </a:r>
          </a:p>
        </p:txBody>
      </p:sp>
      <p:sp>
        <p:nvSpPr>
          <p:cNvPr id="19462" name="Rectangle 9"/>
          <p:cNvSpPr>
            <a:spLocks noGrp="1" noChangeArrowheads="1"/>
          </p:cNvSpPr>
          <p:nvPr>
            <p:ph type="body" idx="1"/>
          </p:nvPr>
        </p:nvSpPr>
        <p:spPr bwMode="auto">
          <a:xfrm>
            <a:off x="1083734" y="1257300"/>
            <a:ext cx="10366023" cy="5086350"/>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defTabSz="1071007" rtl="0" eaLnBrk="0" fontAlgn="base" hangingPunct="0">
        <a:spcBef>
          <a:spcPct val="0"/>
        </a:spcBef>
        <a:spcAft>
          <a:spcPct val="0"/>
        </a:spcAft>
        <a:defRPr sz="3200" b="1">
          <a:solidFill>
            <a:schemeClr val="tx2"/>
          </a:solidFill>
          <a:latin typeface="+mj-lt"/>
          <a:ea typeface="+mj-ea"/>
          <a:cs typeface="+mj-cs"/>
        </a:defRPr>
      </a:lvl1pPr>
      <a:lvl2pPr algn="ctr" defTabSz="1071007" rtl="0" eaLnBrk="0" fontAlgn="base" hangingPunct="0">
        <a:spcBef>
          <a:spcPct val="0"/>
        </a:spcBef>
        <a:spcAft>
          <a:spcPct val="0"/>
        </a:spcAft>
        <a:defRPr sz="3200" b="1">
          <a:solidFill>
            <a:schemeClr val="tx2"/>
          </a:solidFill>
          <a:latin typeface="Arial" pitchFamily="34" charset="0"/>
        </a:defRPr>
      </a:lvl2pPr>
      <a:lvl3pPr algn="ctr" defTabSz="1071007" rtl="0" eaLnBrk="0" fontAlgn="base" hangingPunct="0">
        <a:spcBef>
          <a:spcPct val="0"/>
        </a:spcBef>
        <a:spcAft>
          <a:spcPct val="0"/>
        </a:spcAft>
        <a:defRPr sz="3200" b="1">
          <a:solidFill>
            <a:schemeClr val="tx2"/>
          </a:solidFill>
          <a:latin typeface="Arial" pitchFamily="34" charset="0"/>
        </a:defRPr>
      </a:lvl3pPr>
      <a:lvl4pPr algn="ctr" defTabSz="1071007" rtl="0" eaLnBrk="0" fontAlgn="base" hangingPunct="0">
        <a:spcBef>
          <a:spcPct val="0"/>
        </a:spcBef>
        <a:spcAft>
          <a:spcPct val="0"/>
        </a:spcAft>
        <a:defRPr sz="3200" b="1">
          <a:solidFill>
            <a:schemeClr val="tx2"/>
          </a:solidFill>
          <a:latin typeface="Arial" pitchFamily="34" charset="0"/>
        </a:defRPr>
      </a:lvl4pPr>
      <a:lvl5pPr algn="ctr" defTabSz="1071007" rtl="0" eaLnBrk="0" fontAlgn="base" hangingPunct="0">
        <a:spcBef>
          <a:spcPct val="0"/>
        </a:spcBef>
        <a:spcAft>
          <a:spcPct val="0"/>
        </a:spcAft>
        <a:defRPr sz="3200" b="1">
          <a:solidFill>
            <a:schemeClr val="tx2"/>
          </a:solidFill>
          <a:latin typeface="Arial" pitchFamily="34" charset="0"/>
        </a:defRPr>
      </a:lvl5pPr>
      <a:lvl6pPr marL="609585" algn="ctr" defTabSz="1071007" rtl="0" eaLnBrk="0" fontAlgn="base" hangingPunct="0">
        <a:spcBef>
          <a:spcPct val="0"/>
        </a:spcBef>
        <a:spcAft>
          <a:spcPct val="0"/>
        </a:spcAft>
        <a:defRPr sz="3200" b="1">
          <a:solidFill>
            <a:schemeClr val="tx2"/>
          </a:solidFill>
          <a:latin typeface="Arial" pitchFamily="34" charset="0"/>
        </a:defRPr>
      </a:lvl6pPr>
      <a:lvl7pPr marL="1219170" algn="ctr" defTabSz="1071007" rtl="0" eaLnBrk="0" fontAlgn="base" hangingPunct="0">
        <a:spcBef>
          <a:spcPct val="0"/>
        </a:spcBef>
        <a:spcAft>
          <a:spcPct val="0"/>
        </a:spcAft>
        <a:defRPr sz="3200" b="1">
          <a:solidFill>
            <a:schemeClr val="tx2"/>
          </a:solidFill>
          <a:latin typeface="Arial" pitchFamily="34" charset="0"/>
        </a:defRPr>
      </a:lvl7pPr>
      <a:lvl8pPr marL="1828754" algn="ctr" defTabSz="1071007" rtl="0" eaLnBrk="0" fontAlgn="base" hangingPunct="0">
        <a:spcBef>
          <a:spcPct val="0"/>
        </a:spcBef>
        <a:spcAft>
          <a:spcPct val="0"/>
        </a:spcAft>
        <a:defRPr sz="3200" b="1">
          <a:solidFill>
            <a:schemeClr val="tx2"/>
          </a:solidFill>
          <a:latin typeface="Arial" pitchFamily="34" charset="0"/>
        </a:defRPr>
      </a:lvl8pPr>
      <a:lvl9pPr marL="2438339" algn="ctr" defTabSz="1071007" rtl="0" eaLnBrk="0" fontAlgn="base" hangingPunct="0">
        <a:spcBef>
          <a:spcPct val="0"/>
        </a:spcBef>
        <a:spcAft>
          <a:spcPct val="0"/>
        </a:spcAft>
        <a:defRPr sz="3200" b="1">
          <a:solidFill>
            <a:schemeClr val="tx2"/>
          </a:solidFill>
          <a:latin typeface="Arial" pitchFamily="34" charset="0"/>
        </a:defRPr>
      </a:lvl9pPr>
    </p:titleStyle>
    <p:bodyStyle>
      <a:lvl1pPr marL="429673" indent="-429673" algn="l" defTabSz="1071007" rtl="0" eaLnBrk="0" fontAlgn="base" hangingPunct="0">
        <a:spcBef>
          <a:spcPct val="20000"/>
        </a:spcBef>
        <a:spcAft>
          <a:spcPct val="50000"/>
        </a:spcAft>
        <a:buClr>
          <a:schemeClr val="accent2"/>
        </a:buClr>
        <a:buSzPct val="75000"/>
        <a:buFont typeface="Symbol" pitchFamily="18" charset="2"/>
        <a:buChar char="·"/>
        <a:defRPr sz="2667">
          <a:solidFill>
            <a:schemeClr val="tx1"/>
          </a:solidFill>
          <a:latin typeface="+mn-lt"/>
          <a:ea typeface="+mn-ea"/>
          <a:cs typeface="+mn-cs"/>
        </a:defRPr>
      </a:lvl1pPr>
      <a:lvl2pPr marL="901677" indent="-319609" algn="l" defTabSz="1071007" rtl="0" eaLnBrk="0" fontAlgn="base" hangingPunct="0">
        <a:spcBef>
          <a:spcPct val="0"/>
        </a:spcBef>
        <a:spcAft>
          <a:spcPct val="25000"/>
        </a:spcAft>
        <a:buClr>
          <a:schemeClr val="tx1"/>
        </a:buClr>
        <a:buSzPct val="100000"/>
        <a:buChar char="–"/>
        <a:defRPr sz="2667">
          <a:solidFill>
            <a:schemeClr val="tx1"/>
          </a:solidFill>
          <a:latin typeface="+mn-lt"/>
        </a:defRPr>
      </a:lvl2pPr>
      <a:lvl3pPr marL="1428715" indent="-374641" algn="l" defTabSz="1071007" rtl="0" eaLnBrk="0" fontAlgn="base" hangingPunct="0">
        <a:spcBef>
          <a:spcPct val="20000"/>
        </a:spcBef>
        <a:spcAft>
          <a:spcPct val="25000"/>
        </a:spcAft>
        <a:buClr>
          <a:schemeClr val="tx1"/>
        </a:buClr>
        <a:buSzPct val="100000"/>
        <a:buChar char="»"/>
        <a:defRPr sz="2667">
          <a:solidFill>
            <a:schemeClr val="tx1"/>
          </a:solidFill>
          <a:latin typeface="+mn-lt"/>
        </a:defRPr>
      </a:lvl3pPr>
      <a:lvl4pPr marL="2000201" indent="-285744" algn="l" defTabSz="1071007" rtl="0" eaLnBrk="0" fontAlgn="base" hangingPunct="0">
        <a:spcBef>
          <a:spcPct val="20000"/>
        </a:spcBef>
        <a:spcAft>
          <a:spcPct val="0"/>
        </a:spcAft>
        <a:buClr>
          <a:schemeClr val="accent2"/>
        </a:buClr>
        <a:buSzPct val="65000"/>
        <a:buFont typeface="Monotype Sorts"/>
        <a:buChar char="•"/>
        <a:defRPr sz="2667">
          <a:solidFill>
            <a:schemeClr val="tx1"/>
          </a:solidFill>
          <a:latin typeface="+mn-lt"/>
        </a:defRPr>
      </a:lvl4pPr>
      <a:lvl5pPr marL="257168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5pPr>
      <a:lvl6pPr marL="318127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6pPr>
      <a:lvl7pPr marL="379085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7pPr>
      <a:lvl8pPr marL="440044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8pPr>
      <a:lvl9pPr marL="5010025"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ftr" sz="quarter" idx="3"/>
          </p:nvPr>
        </p:nvSpPr>
        <p:spPr bwMode="auto">
          <a:xfrm>
            <a:off x="1083733" y="6400800"/>
            <a:ext cx="3793067" cy="342900"/>
          </a:xfrm>
          <a:prstGeom prst="rect">
            <a:avLst/>
          </a:prstGeom>
          <a:noFill/>
          <a:ln w="9525">
            <a:noFill/>
            <a:miter lim="800000"/>
            <a:headEnd/>
            <a:tailEnd/>
          </a:ln>
          <a:effectLst/>
        </p:spPr>
        <p:txBody>
          <a:bodyPr vert="horz" wrap="none" lIns="62147" tIns="31074" rIns="62147" bIns="31074" numCol="1" anchor="ctr" anchorCtr="0" compatLnSpc="1">
            <a:prstTxWarp prst="textNoShape">
              <a:avLst/>
            </a:prstTxWarp>
          </a:bodyPr>
          <a:lstStyle>
            <a:lvl1pPr algn="ctr" eaLnBrk="0" hangingPunct="0">
              <a:spcBef>
                <a:spcPct val="0"/>
              </a:spcBef>
              <a:defRPr sz="1200" b="0">
                <a:solidFill>
                  <a:schemeClr val="tx1"/>
                </a:solidFill>
                <a:latin typeface="Times New Roman" pitchFamily="18" charset="0"/>
              </a:defRPr>
            </a:lvl1pPr>
          </a:lstStyle>
          <a:p>
            <a:pPr>
              <a:defRPr/>
            </a:pPr>
            <a:endParaRPr lang="en-US" dirty="0">
              <a:solidFill>
                <a:srgbClr val="000000"/>
              </a:solidFill>
            </a:endParaRPr>
          </a:p>
        </p:txBody>
      </p:sp>
      <p:sp>
        <p:nvSpPr>
          <p:cNvPr id="1028" name="Rectangle 4"/>
          <p:cNvSpPr>
            <a:spLocks noGrp="1" noChangeArrowheads="1"/>
          </p:cNvSpPr>
          <p:nvPr>
            <p:ph type="sldNum" sz="quarter" idx="4"/>
          </p:nvPr>
        </p:nvSpPr>
        <p:spPr bwMode="auto">
          <a:xfrm>
            <a:off x="8805333" y="6400800"/>
            <a:ext cx="2438400" cy="342900"/>
          </a:xfrm>
          <a:prstGeom prst="rect">
            <a:avLst/>
          </a:prstGeom>
          <a:noFill/>
          <a:ln w="9525">
            <a:noFill/>
            <a:miter lim="800000"/>
            <a:headEnd/>
            <a:tailEnd/>
          </a:ln>
          <a:effectLst/>
        </p:spPr>
        <p:txBody>
          <a:bodyPr vert="horz" wrap="none" lIns="62147" tIns="31074" rIns="62147" bIns="31074" numCol="1" anchor="ctr" anchorCtr="0" compatLnSpc="1">
            <a:prstTxWarp prst="textNoShape">
              <a:avLst/>
            </a:prstTxWarp>
          </a:bodyPr>
          <a:lstStyle>
            <a:lvl1pPr algn="r" eaLnBrk="0" hangingPunct="0">
              <a:spcBef>
                <a:spcPct val="0"/>
              </a:spcBef>
              <a:defRPr sz="1200" b="0">
                <a:solidFill>
                  <a:schemeClr val="tx1"/>
                </a:solidFill>
                <a:latin typeface="Times New Roman" pitchFamily="18" charset="0"/>
              </a:defRPr>
            </a:lvl1pPr>
          </a:lstStyle>
          <a:p>
            <a:pPr>
              <a:defRPr/>
            </a:pPr>
            <a:endParaRPr lang="en-US" dirty="0">
              <a:solidFill>
                <a:srgbClr val="000000"/>
              </a:solidFill>
            </a:endParaRPr>
          </a:p>
        </p:txBody>
      </p:sp>
      <p:grpSp>
        <p:nvGrpSpPr>
          <p:cNvPr id="19460" name="Group 7"/>
          <p:cNvGrpSpPr>
            <a:grpSpLocks/>
          </p:cNvGrpSpPr>
          <p:nvPr/>
        </p:nvGrpSpPr>
        <p:grpSpPr bwMode="auto">
          <a:xfrm>
            <a:off x="508000" y="620316"/>
            <a:ext cx="11717867" cy="6237684"/>
            <a:chOff x="180" y="521"/>
            <a:chExt cx="4152" cy="5239"/>
          </a:xfrm>
        </p:grpSpPr>
        <p:sp>
          <p:nvSpPr>
            <p:cNvPr id="1029" name="Freeform 5"/>
            <p:cNvSpPr>
              <a:spLocks/>
            </p:cNvSpPr>
            <p:nvPr/>
          </p:nvSpPr>
          <p:spPr bwMode="auto">
            <a:xfrm>
              <a:off x="180" y="1429"/>
              <a:ext cx="4152" cy="4331"/>
            </a:xfrm>
            <a:custGeom>
              <a:avLst/>
              <a:gdLst/>
              <a:ahLst/>
              <a:cxnLst>
                <a:cxn ang="0">
                  <a:pos x="4151" y="0"/>
                </a:cxn>
                <a:cxn ang="0">
                  <a:pos x="0" y="0"/>
                </a:cxn>
                <a:cxn ang="0">
                  <a:pos x="0" y="4330"/>
                </a:cxn>
              </a:cxnLst>
              <a:rect l="0" t="0" r="r" b="b"/>
              <a:pathLst>
                <a:path w="4152" h="4331">
                  <a:moveTo>
                    <a:pt x="4151" y="0"/>
                  </a:moveTo>
                  <a:lnTo>
                    <a:pt x="0" y="0"/>
                  </a:lnTo>
                  <a:lnTo>
                    <a:pt x="0" y="4330"/>
                  </a:lnTo>
                </a:path>
              </a:pathLst>
            </a:custGeom>
            <a:noFill/>
            <a:ln w="101600" cap="rnd" cmpd="sng">
              <a:noFill/>
              <a:prstDash val="solid"/>
              <a:round/>
              <a:headEnd type="none" w="sm" len="sm"/>
              <a:tailEnd type="none" w="sm" len="sm"/>
            </a:ln>
            <a:effectLst>
              <a:prstShdw prst="shdw17" dist="17961" dir="2700000">
                <a:schemeClr val="accent1">
                  <a:gamma/>
                  <a:shade val="60000"/>
                  <a:invGamma/>
                </a:schemeClr>
              </a:prstShdw>
            </a:effectLst>
          </p:spPr>
          <p:txBody>
            <a:bodyPr/>
            <a:lstStyle/>
            <a:p>
              <a:pPr algn="ctr" eaLnBrk="0" hangingPunct="0">
                <a:spcBef>
                  <a:spcPct val="50000"/>
                </a:spcBef>
                <a:defRPr/>
              </a:pPr>
              <a:endParaRPr lang="en-US" sz="2533" dirty="0">
                <a:latin typeface="Arial" pitchFamily="34" charset="0"/>
              </a:endParaRPr>
            </a:p>
          </p:txBody>
        </p:sp>
        <p:sp>
          <p:nvSpPr>
            <p:cNvPr id="1030" name="Freeform 6"/>
            <p:cNvSpPr>
              <a:spLocks/>
            </p:cNvSpPr>
            <p:nvPr/>
          </p:nvSpPr>
          <p:spPr bwMode="auto">
            <a:xfrm>
              <a:off x="180" y="521"/>
              <a:ext cx="4152" cy="5239"/>
            </a:xfrm>
            <a:custGeom>
              <a:avLst/>
              <a:gdLst/>
              <a:ahLst/>
              <a:cxnLst>
                <a:cxn ang="0">
                  <a:pos x="324" y="5238"/>
                </a:cxn>
                <a:cxn ang="0">
                  <a:pos x="324" y="0"/>
                </a:cxn>
                <a:cxn ang="0">
                  <a:pos x="0" y="0"/>
                </a:cxn>
                <a:cxn ang="0">
                  <a:pos x="0" y="648"/>
                </a:cxn>
                <a:cxn ang="0">
                  <a:pos x="4151" y="648"/>
                </a:cxn>
              </a:cxnLst>
              <a:rect l="0" t="0" r="r" b="b"/>
              <a:pathLst>
                <a:path w="4152" h="5239">
                  <a:moveTo>
                    <a:pt x="324" y="5238"/>
                  </a:moveTo>
                  <a:lnTo>
                    <a:pt x="324" y="0"/>
                  </a:lnTo>
                  <a:lnTo>
                    <a:pt x="0" y="0"/>
                  </a:lnTo>
                  <a:lnTo>
                    <a:pt x="0" y="648"/>
                  </a:lnTo>
                  <a:lnTo>
                    <a:pt x="4151" y="648"/>
                  </a:lnTo>
                </a:path>
              </a:pathLst>
            </a:custGeom>
            <a:noFill/>
            <a:ln w="101600" cap="rnd" cmpd="sng">
              <a:noFill/>
              <a:prstDash val="solid"/>
              <a:round/>
              <a:headEnd type="none" w="sm" len="sm"/>
              <a:tailEnd type="none" w="sm" len="sm"/>
            </a:ln>
            <a:effectLst>
              <a:prstShdw prst="shdw17" dist="17961" dir="2700000">
                <a:schemeClr val="accent1">
                  <a:gamma/>
                  <a:shade val="60000"/>
                  <a:invGamma/>
                </a:schemeClr>
              </a:prstShdw>
            </a:effectLst>
          </p:spPr>
          <p:txBody>
            <a:bodyPr/>
            <a:lstStyle/>
            <a:p>
              <a:pPr algn="ctr" eaLnBrk="0" hangingPunct="0">
                <a:spcBef>
                  <a:spcPct val="50000"/>
                </a:spcBef>
                <a:defRPr/>
              </a:pPr>
              <a:endParaRPr lang="en-US" sz="2533" dirty="0">
                <a:latin typeface="Arial" pitchFamily="34" charset="0"/>
              </a:endParaRPr>
            </a:p>
          </p:txBody>
        </p:sp>
      </p:grpSp>
      <p:sp>
        <p:nvSpPr>
          <p:cNvPr id="19461" name="Rectangle 8"/>
          <p:cNvSpPr>
            <a:spLocks noGrp="1" noChangeArrowheads="1"/>
          </p:cNvSpPr>
          <p:nvPr>
            <p:ph type="title"/>
          </p:nvPr>
        </p:nvSpPr>
        <p:spPr bwMode="auto">
          <a:xfrm>
            <a:off x="1083734" y="228600"/>
            <a:ext cx="10366023" cy="800100"/>
          </a:xfrm>
          <a:prstGeom prst="rect">
            <a:avLst/>
          </a:prstGeom>
          <a:noFill/>
          <a:ln w="9525">
            <a:noFill/>
            <a:miter lim="800000"/>
            <a:headEnd/>
            <a:tailEnd/>
          </a:ln>
        </p:spPr>
        <p:txBody>
          <a:bodyPr vert="horz" wrap="square" lIns="58933" tIns="28931" rIns="58933" bIns="28931" numCol="1" anchor="b" anchorCtr="0" compatLnSpc="1">
            <a:prstTxWarp prst="textNoShape">
              <a:avLst/>
            </a:prstTxWarp>
          </a:bodyPr>
          <a:lstStyle/>
          <a:p>
            <a:pPr lvl="0"/>
            <a:r>
              <a:rPr lang="en-US" altLang="en-US"/>
              <a:t>Click to edit Master title style  					</a:t>
            </a:r>
          </a:p>
        </p:txBody>
      </p:sp>
      <p:sp>
        <p:nvSpPr>
          <p:cNvPr id="19462" name="Rectangle 9"/>
          <p:cNvSpPr>
            <a:spLocks noGrp="1" noChangeArrowheads="1"/>
          </p:cNvSpPr>
          <p:nvPr>
            <p:ph type="body" idx="1"/>
          </p:nvPr>
        </p:nvSpPr>
        <p:spPr bwMode="auto">
          <a:xfrm>
            <a:off x="1083734" y="1257300"/>
            <a:ext cx="10366023" cy="5086350"/>
          </a:xfrm>
          <a:prstGeom prst="rect">
            <a:avLst/>
          </a:prstGeom>
          <a:noFill/>
          <a:ln w="9525">
            <a:noFill/>
            <a:miter lim="800000"/>
            <a:headEnd/>
            <a:tailEnd/>
          </a:ln>
        </p:spPr>
        <p:txBody>
          <a:bodyPr vert="horz" wrap="square" lIns="58933" tIns="28931" rIns="58933" bIns="2893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92400653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722890" rtl="0" eaLnBrk="0" fontAlgn="base" hangingPunct="0">
        <a:spcBef>
          <a:spcPct val="0"/>
        </a:spcBef>
        <a:spcAft>
          <a:spcPct val="0"/>
        </a:spcAft>
        <a:defRPr sz="2133" b="1">
          <a:solidFill>
            <a:schemeClr val="tx2"/>
          </a:solidFill>
          <a:latin typeface="+mj-lt"/>
          <a:ea typeface="+mj-ea"/>
          <a:cs typeface="+mj-cs"/>
        </a:defRPr>
      </a:lvl1pPr>
      <a:lvl2pPr algn="ctr" defTabSz="722890" rtl="0" eaLnBrk="0" fontAlgn="base" hangingPunct="0">
        <a:spcBef>
          <a:spcPct val="0"/>
        </a:spcBef>
        <a:spcAft>
          <a:spcPct val="0"/>
        </a:spcAft>
        <a:defRPr sz="2133" b="1">
          <a:solidFill>
            <a:schemeClr val="tx2"/>
          </a:solidFill>
          <a:latin typeface="Arial" pitchFamily="34" charset="0"/>
        </a:defRPr>
      </a:lvl2pPr>
      <a:lvl3pPr algn="ctr" defTabSz="722890" rtl="0" eaLnBrk="0" fontAlgn="base" hangingPunct="0">
        <a:spcBef>
          <a:spcPct val="0"/>
        </a:spcBef>
        <a:spcAft>
          <a:spcPct val="0"/>
        </a:spcAft>
        <a:defRPr sz="2133" b="1">
          <a:solidFill>
            <a:schemeClr val="tx2"/>
          </a:solidFill>
          <a:latin typeface="Arial" pitchFamily="34" charset="0"/>
        </a:defRPr>
      </a:lvl3pPr>
      <a:lvl4pPr algn="ctr" defTabSz="722890" rtl="0" eaLnBrk="0" fontAlgn="base" hangingPunct="0">
        <a:spcBef>
          <a:spcPct val="0"/>
        </a:spcBef>
        <a:spcAft>
          <a:spcPct val="0"/>
        </a:spcAft>
        <a:defRPr sz="2133" b="1">
          <a:solidFill>
            <a:schemeClr val="tx2"/>
          </a:solidFill>
          <a:latin typeface="Arial" pitchFamily="34" charset="0"/>
        </a:defRPr>
      </a:lvl4pPr>
      <a:lvl5pPr algn="ctr" defTabSz="722890" rtl="0" eaLnBrk="0" fontAlgn="base" hangingPunct="0">
        <a:spcBef>
          <a:spcPct val="0"/>
        </a:spcBef>
        <a:spcAft>
          <a:spcPct val="0"/>
        </a:spcAft>
        <a:defRPr sz="2133" b="1">
          <a:solidFill>
            <a:schemeClr val="tx2"/>
          </a:solidFill>
          <a:latin typeface="Arial" pitchFamily="34" charset="0"/>
        </a:defRPr>
      </a:lvl5pPr>
      <a:lvl6pPr marL="411447" algn="ctr" defTabSz="722890" rtl="0" eaLnBrk="0" fontAlgn="base" hangingPunct="0">
        <a:spcBef>
          <a:spcPct val="0"/>
        </a:spcBef>
        <a:spcAft>
          <a:spcPct val="0"/>
        </a:spcAft>
        <a:defRPr sz="2133" b="1">
          <a:solidFill>
            <a:schemeClr val="tx2"/>
          </a:solidFill>
          <a:latin typeface="Arial" pitchFamily="34" charset="0"/>
        </a:defRPr>
      </a:lvl6pPr>
      <a:lvl7pPr marL="822894" algn="ctr" defTabSz="722890" rtl="0" eaLnBrk="0" fontAlgn="base" hangingPunct="0">
        <a:spcBef>
          <a:spcPct val="0"/>
        </a:spcBef>
        <a:spcAft>
          <a:spcPct val="0"/>
        </a:spcAft>
        <a:defRPr sz="2133" b="1">
          <a:solidFill>
            <a:schemeClr val="tx2"/>
          </a:solidFill>
          <a:latin typeface="Arial" pitchFamily="34" charset="0"/>
        </a:defRPr>
      </a:lvl7pPr>
      <a:lvl8pPr marL="1234341" algn="ctr" defTabSz="722890" rtl="0" eaLnBrk="0" fontAlgn="base" hangingPunct="0">
        <a:spcBef>
          <a:spcPct val="0"/>
        </a:spcBef>
        <a:spcAft>
          <a:spcPct val="0"/>
        </a:spcAft>
        <a:defRPr sz="2133" b="1">
          <a:solidFill>
            <a:schemeClr val="tx2"/>
          </a:solidFill>
          <a:latin typeface="Arial" pitchFamily="34" charset="0"/>
        </a:defRPr>
      </a:lvl8pPr>
      <a:lvl9pPr marL="1645788" algn="ctr" defTabSz="722890" rtl="0" eaLnBrk="0" fontAlgn="base" hangingPunct="0">
        <a:spcBef>
          <a:spcPct val="0"/>
        </a:spcBef>
        <a:spcAft>
          <a:spcPct val="0"/>
        </a:spcAft>
        <a:defRPr sz="2133" b="1">
          <a:solidFill>
            <a:schemeClr val="tx2"/>
          </a:solidFill>
          <a:latin typeface="Arial" pitchFamily="34" charset="0"/>
        </a:defRPr>
      </a:lvl9pPr>
    </p:titleStyle>
    <p:bodyStyle>
      <a:lvl1pPr marL="290014" indent="-290014" algn="l" defTabSz="722890" rtl="0" eaLnBrk="0" fontAlgn="base" hangingPunct="0">
        <a:spcBef>
          <a:spcPct val="20000"/>
        </a:spcBef>
        <a:spcAft>
          <a:spcPct val="50000"/>
        </a:spcAft>
        <a:buClr>
          <a:schemeClr val="accent2"/>
        </a:buClr>
        <a:buSzPct val="75000"/>
        <a:buFont typeface="Symbol" pitchFamily="18" charset="2"/>
        <a:buChar char="·"/>
        <a:defRPr sz="1867">
          <a:solidFill>
            <a:schemeClr val="tx1"/>
          </a:solidFill>
          <a:latin typeface="+mn-lt"/>
          <a:ea typeface="+mn-ea"/>
          <a:cs typeface="+mn-cs"/>
        </a:defRPr>
      </a:lvl1pPr>
      <a:lvl2pPr marL="608599" indent="-215724" algn="l" defTabSz="722890" rtl="0" eaLnBrk="0" fontAlgn="base" hangingPunct="0">
        <a:spcBef>
          <a:spcPct val="0"/>
        </a:spcBef>
        <a:spcAft>
          <a:spcPct val="25000"/>
        </a:spcAft>
        <a:buClr>
          <a:schemeClr val="tx1"/>
        </a:buClr>
        <a:buSzPct val="100000"/>
        <a:buChar char="–"/>
        <a:defRPr sz="1867">
          <a:solidFill>
            <a:schemeClr val="tx1"/>
          </a:solidFill>
          <a:latin typeface="+mn-lt"/>
        </a:defRPr>
      </a:lvl2pPr>
      <a:lvl3pPr marL="964329" indent="-252870" algn="l" defTabSz="722890" rtl="0" eaLnBrk="0" fontAlgn="base" hangingPunct="0">
        <a:spcBef>
          <a:spcPct val="20000"/>
        </a:spcBef>
        <a:spcAft>
          <a:spcPct val="25000"/>
        </a:spcAft>
        <a:buClr>
          <a:schemeClr val="tx1"/>
        </a:buClr>
        <a:buSzPct val="100000"/>
        <a:buChar char="»"/>
        <a:defRPr sz="1867">
          <a:solidFill>
            <a:schemeClr val="tx1"/>
          </a:solidFill>
          <a:latin typeface="+mn-lt"/>
        </a:defRPr>
      </a:lvl3pPr>
      <a:lvl4pPr marL="1350062" indent="-192866" algn="l" defTabSz="722890" rtl="0" eaLnBrk="0" fontAlgn="base" hangingPunct="0">
        <a:spcBef>
          <a:spcPct val="20000"/>
        </a:spcBef>
        <a:spcAft>
          <a:spcPct val="0"/>
        </a:spcAft>
        <a:buClr>
          <a:schemeClr val="accent2"/>
        </a:buClr>
        <a:buSzPct val="65000"/>
        <a:buFont typeface="Monotype Sorts"/>
        <a:buChar char="•"/>
        <a:defRPr sz="1867">
          <a:solidFill>
            <a:schemeClr val="tx1"/>
          </a:solidFill>
          <a:latin typeface="+mn-lt"/>
        </a:defRPr>
      </a:lvl4pPr>
      <a:lvl5pPr marL="1735793" indent="-192866" algn="l" defTabSz="722890" rtl="0" eaLnBrk="0" fontAlgn="base" hangingPunct="0">
        <a:spcBef>
          <a:spcPct val="20000"/>
        </a:spcBef>
        <a:spcAft>
          <a:spcPct val="0"/>
        </a:spcAft>
        <a:buClr>
          <a:schemeClr val="tx1"/>
        </a:buClr>
        <a:buSzPct val="100000"/>
        <a:buChar char="–"/>
        <a:defRPr sz="1867">
          <a:solidFill>
            <a:schemeClr val="tx1"/>
          </a:solidFill>
          <a:latin typeface="+mn-lt"/>
        </a:defRPr>
      </a:lvl5pPr>
      <a:lvl6pPr marL="2147240" indent="-192866" algn="l" defTabSz="722890" rtl="0" eaLnBrk="0" fontAlgn="base" hangingPunct="0">
        <a:spcBef>
          <a:spcPct val="20000"/>
        </a:spcBef>
        <a:spcAft>
          <a:spcPct val="0"/>
        </a:spcAft>
        <a:buClr>
          <a:schemeClr val="tx1"/>
        </a:buClr>
        <a:buSzPct val="100000"/>
        <a:buChar char="–"/>
        <a:defRPr sz="1867">
          <a:solidFill>
            <a:schemeClr val="tx1"/>
          </a:solidFill>
          <a:latin typeface="+mn-lt"/>
        </a:defRPr>
      </a:lvl6pPr>
      <a:lvl7pPr marL="2558687" indent="-192866" algn="l" defTabSz="722890" rtl="0" eaLnBrk="0" fontAlgn="base" hangingPunct="0">
        <a:spcBef>
          <a:spcPct val="20000"/>
        </a:spcBef>
        <a:spcAft>
          <a:spcPct val="0"/>
        </a:spcAft>
        <a:buClr>
          <a:schemeClr val="tx1"/>
        </a:buClr>
        <a:buSzPct val="100000"/>
        <a:buChar char="–"/>
        <a:defRPr sz="1867">
          <a:solidFill>
            <a:schemeClr val="tx1"/>
          </a:solidFill>
          <a:latin typeface="+mn-lt"/>
        </a:defRPr>
      </a:lvl7pPr>
      <a:lvl8pPr marL="2970135" indent="-192866" algn="l" defTabSz="722890" rtl="0" eaLnBrk="0" fontAlgn="base" hangingPunct="0">
        <a:spcBef>
          <a:spcPct val="20000"/>
        </a:spcBef>
        <a:spcAft>
          <a:spcPct val="0"/>
        </a:spcAft>
        <a:buClr>
          <a:schemeClr val="tx1"/>
        </a:buClr>
        <a:buSzPct val="100000"/>
        <a:buChar char="–"/>
        <a:defRPr sz="1867">
          <a:solidFill>
            <a:schemeClr val="tx1"/>
          </a:solidFill>
          <a:latin typeface="+mn-lt"/>
        </a:defRPr>
      </a:lvl8pPr>
      <a:lvl9pPr marL="3381582" indent="-192866" algn="l" defTabSz="722890" rtl="0" eaLnBrk="0" fontAlgn="base" hangingPunct="0">
        <a:spcBef>
          <a:spcPct val="20000"/>
        </a:spcBef>
        <a:spcAft>
          <a:spcPct val="0"/>
        </a:spcAft>
        <a:buClr>
          <a:schemeClr val="tx1"/>
        </a:buClr>
        <a:buSzPct val="100000"/>
        <a:buChar char="–"/>
        <a:defRPr sz="1867">
          <a:solidFill>
            <a:schemeClr val="tx1"/>
          </a:solidFill>
          <a:latin typeface="+mn-lt"/>
        </a:defRPr>
      </a:lvl9pPr>
    </p:bodyStyle>
    <p:otherStyle>
      <a:defPPr>
        <a:defRPr lang="en-US"/>
      </a:defPPr>
      <a:lvl1pPr marL="0" algn="l" defTabSz="822894" rtl="0" eaLnBrk="1" latinLnBrk="0" hangingPunct="1">
        <a:defRPr sz="1600" kern="1200">
          <a:solidFill>
            <a:schemeClr val="tx1"/>
          </a:solidFill>
          <a:latin typeface="+mn-lt"/>
          <a:ea typeface="+mn-ea"/>
          <a:cs typeface="+mn-cs"/>
        </a:defRPr>
      </a:lvl1pPr>
      <a:lvl2pPr marL="411447" algn="l" defTabSz="822894" rtl="0" eaLnBrk="1" latinLnBrk="0" hangingPunct="1">
        <a:defRPr sz="1600" kern="1200">
          <a:solidFill>
            <a:schemeClr val="tx1"/>
          </a:solidFill>
          <a:latin typeface="+mn-lt"/>
          <a:ea typeface="+mn-ea"/>
          <a:cs typeface="+mn-cs"/>
        </a:defRPr>
      </a:lvl2pPr>
      <a:lvl3pPr marL="822894" algn="l" defTabSz="822894" rtl="0" eaLnBrk="1" latinLnBrk="0" hangingPunct="1">
        <a:defRPr sz="1600" kern="1200">
          <a:solidFill>
            <a:schemeClr val="tx1"/>
          </a:solidFill>
          <a:latin typeface="+mn-lt"/>
          <a:ea typeface="+mn-ea"/>
          <a:cs typeface="+mn-cs"/>
        </a:defRPr>
      </a:lvl3pPr>
      <a:lvl4pPr marL="1234341" algn="l" defTabSz="822894" rtl="0" eaLnBrk="1" latinLnBrk="0" hangingPunct="1">
        <a:defRPr sz="1600" kern="1200">
          <a:solidFill>
            <a:schemeClr val="tx1"/>
          </a:solidFill>
          <a:latin typeface="+mn-lt"/>
          <a:ea typeface="+mn-ea"/>
          <a:cs typeface="+mn-cs"/>
        </a:defRPr>
      </a:lvl4pPr>
      <a:lvl5pPr marL="1645788" algn="l" defTabSz="822894" rtl="0" eaLnBrk="1" latinLnBrk="0" hangingPunct="1">
        <a:defRPr sz="1600" kern="1200">
          <a:solidFill>
            <a:schemeClr val="tx1"/>
          </a:solidFill>
          <a:latin typeface="+mn-lt"/>
          <a:ea typeface="+mn-ea"/>
          <a:cs typeface="+mn-cs"/>
        </a:defRPr>
      </a:lvl5pPr>
      <a:lvl6pPr marL="2057235" algn="l" defTabSz="822894" rtl="0" eaLnBrk="1" latinLnBrk="0" hangingPunct="1">
        <a:defRPr sz="1600" kern="1200">
          <a:solidFill>
            <a:schemeClr val="tx1"/>
          </a:solidFill>
          <a:latin typeface="+mn-lt"/>
          <a:ea typeface="+mn-ea"/>
          <a:cs typeface="+mn-cs"/>
        </a:defRPr>
      </a:lvl6pPr>
      <a:lvl7pPr marL="2468682" algn="l" defTabSz="822894" rtl="0" eaLnBrk="1" latinLnBrk="0" hangingPunct="1">
        <a:defRPr sz="1600" kern="1200">
          <a:solidFill>
            <a:schemeClr val="tx1"/>
          </a:solidFill>
          <a:latin typeface="+mn-lt"/>
          <a:ea typeface="+mn-ea"/>
          <a:cs typeface="+mn-cs"/>
        </a:defRPr>
      </a:lvl7pPr>
      <a:lvl8pPr marL="2880129" algn="l" defTabSz="822894" rtl="0" eaLnBrk="1" latinLnBrk="0" hangingPunct="1">
        <a:defRPr sz="1600" kern="1200">
          <a:solidFill>
            <a:schemeClr val="tx1"/>
          </a:solidFill>
          <a:latin typeface="+mn-lt"/>
          <a:ea typeface="+mn-ea"/>
          <a:cs typeface="+mn-cs"/>
        </a:defRPr>
      </a:lvl8pPr>
      <a:lvl9pPr marL="3291576" algn="l" defTabSz="822894"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bwMode="auto">
          <a:xfrm>
            <a:off x="914400" y="610056"/>
            <a:ext cx="10363200" cy="5329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3539" name="Rectangle 3"/>
          <p:cNvSpPr>
            <a:spLocks noGrp="1" noChangeArrowheads="1"/>
          </p:cNvSpPr>
          <p:nvPr>
            <p:ph type="body" idx="1"/>
          </p:nvPr>
        </p:nvSpPr>
        <p:spPr bwMode="auto">
          <a:xfrm>
            <a:off x="914400" y="1294947"/>
            <a:ext cx="10363200" cy="51820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326852372"/>
      </p:ext>
    </p:extLst>
  </p:cSld>
  <p:clrMap bg1="lt1" tx1="dk1" bg2="lt2" tx2="dk2" accent1="accent1" accent2="accent2" accent3="accent3" accent4="accent4" accent5="accent5" accent6="accent6" hlink="hlink" folHlink="folHlink"/>
  <p:sldLayoutIdLst>
    <p:sldLayoutId id="2147483675" r:id="rId1"/>
  </p:sldLayoutIdLst>
  <p:txStyles>
    <p:titleStyle>
      <a:lvl1pPr algn="ctr" rtl="0" eaLnBrk="0" fontAlgn="base" hangingPunct="0">
        <a:spcBef>
          <a:spcPct val="0"/>
        </a:spcBef>
        <a:spcAft>
          <a:spcPct val="0"/>
        </a:spcAft>
        <a:defRPr sz="5689" b="1">
          <a:solidFill>
            <a:schemeClr val="tx2"/>
          </a:solidFill>
          <a:latin typeface="+mj-lt"/>
          <a:ea typeface="+mj-ea"/>
          <a:cs typeface="+mj-cs"/>
        </a:defRPr>
      </a:lvl1pPr>
      <a:lvl2pPr algn="ctr" rtl="0" eaLnBrk="0" fontAlgn="base" hangingPunct="0">
        <a:spcBef>
          <a:spcPct val="0"/>
        </a:spcBef>
        <a:spcAft>
          <a:spcPct val="0"/>
        </a:spcAft>
        <a:defRPr sz="5689" b="1">
          <a:solidFill>
            <a:schemeClr val="tx2"/>
          </a:solidFill>
          <a:latin typeface="Arial" charset="0"/>
        </a:defRPr>
      </a:lvl2pPr>
      <a:lvl3pPr algn="ctr" rtl="0" eaLnBrk="0" fontAlgn="base" hangingPunct="0">
        <a:spcBef>
          <a:spcPct val="0"/>
        </a:spcBef>
        <a:spcAft>
          <a:spcPct val="0"/>
        </a:spcAft>
        <a:defRPr sz="5689" b="1">
          <a:solidFill>
            <a:schemeClr val="tx2"/>
          </a:solidFill>
          <a:latin typeface="Arial" charset="0"/>
        </a:defRPr>
      </a:lvl3pPr>
      <a:lvl4pPr algn="ctr" rtl="0" eaLnBrk="0" fontAlgn="base" hangingPunct="0">
        <a:spcBef>
          <a:spcPct val="0"/>
        </a:spcBef>
        <a:spcAft>
          <a:spcPct val="0"/>
        </a:spcAft>
        <a:defRPr sz="5689" b="1">
          <a:solidFill>
            <a:schemeClr val="tx2"/>
          </a:solidFill>
          <a:latin typeface="Arial" charset="0"/>
        </a:defRPr>
      </a:lvl4pPr>
      <a:lvl5pPr algn="ctr" rtl="0" eaLnBrk="0" fontAlgn="base" hangingPunct="0">
        <a:spcBef>
          <a:spcPct val="0"/>
        </a:spcBef>
        <a:spcAft>
          <a:spcPct val="0"/>
        </a:spcAft>
        <a:defRPr sz="5689" b="1">
          <a:solidFill>
            <a:schemeClr val="tx2"/>
          </a:solidFill>
          <a:latin typeface="Arial" charset="0"/>
        </a:defRPr>
      </a:lvl5pPr>
      <a:lvl6pPr marL="812820" algn="ctr" rtl="0" eaLnBrk="0" fontAlgn="base" hangingPunct="0">
        <a:spcBef>
          <a:spcPct val="0"/>
        </a:spcBef>
        <a:spcAft>
          <a:spcPct val="0"/>
        </a:spcAft>
        <a:defRPr sz="5689" b="1">
          <a:solidFill>
            <a:schemeClr val="tx2"/>
          </a:solidFill>
          <a:latin typeface="Arial" charset="0"/>
        </a:defRPr>
      </a:lvl6pPr>
      <a:lvl7pPr marL="1625640" algn="ctr" rtl="0" eaLnBrk="0" fontAlgn="base" hangingPunct="0">
        <a:spcBef>
          <a:spcPct val="0"/>
        </a:spcBef>
        <a:spcAft>
          <a:spcPct val="0"/>
        </a:spcAft>
        <a:defRPr sz="5689" b="1">
          <a:solidFill>
            <a:schemeClr val="tx2"/>
          </a:solidFill>
          <a:latin typeface="Arial" charset="0"/>
        </a:defRPr>
      </a:lvl7pPr>
      <a:lvl8pPr marL="2438459" algn="ctr" rtl="0" eaLnBrk="0" fontAlgn="base" hangingPunct="0">
        <a:spcBef>
          <a:spcPct val="0"/>
        </a:spcBef>
        <a:spcAft>
          <a:spcPct val="0"/>
        </a:spcAft>
        <a:defRPr sz="5689" b="1">
          <a:solidFill>
            <a:schemeClr val="tx2"/>
          </a:solidFill>
          <a:latin typeface="Arial" charset="0"/>
        </a:defRPr>
      </a:lvl8pPr>
      <a:lvl9pPr marL="3251279" algn="ctr" rtl="0" eaLnBrk="0" fontAlgn="base" hangingPunct="0">
        <a:spcBef>
          <a:spcPct val="0"/>
        </a:spcBef>
        <a:spcAft>
          <a:spcPct val="0"/>
        </a:spcAft>
        <a:defRPr sz="5689" b="1">
          <a:solidFill>
            <a:schemeClr val="tx2"/>
          </a:solidFill>
          <a:latin typeface="Arial" charset="0"/>
        </a:defRPr>
      </a:lvl9pPr>
    </p:titleStyle>
    <p:bodyStyle>
      <a:lvl1pPr marL="609615" indent="-609615" algn="l" rtl="0" eaLnBrk="0" fontAlgn="base" hangingPunct="0">
        <a:spcBef>
          <a:spcPct val="20000"/>
        </a:spcBef>
        <a:spcAft>
          <a:spcPct val="0"/>
        </a:spcAft>
        <a:buChar char="•"/>
        <a:defRPr sz="5689">
          <a:solidFill>
            <a:schemeClr val="tx1"/>
          </a:solidFill>
          <a:latin typeface="+mn-lt"/>
          <a:ea typeface="+mn-ea"/>
          <a:cs typeface="+mn-cs"/>
        </a:defRPr>
      </a:lvl1pPr>
      <a:lvl2pPr marL="1320832" indent="-508012" algn="l" rtl="0" eaLnBrk="0" fontAlgn="base" hangingPunct="0">
        <a:spcBef>
          <a:spcPct val="20000"/>
        </a:spcBef>
        <a:spcAft>
          <a:spcPct val="0"/>
        </a:spcAft>
        <a:buChar char="–"/>
        <a:defRPr sz="4978">
          <a:solidFill>
            <a:schemeClr val="tx1"/>
          </a:solidFill>
          <a:latin typeface="+mn-lt"/>
        </a:defRPr>
      </a:lvl2pPr>
      <a:lvl3pPr marL="2032050" indent="-406410" algn="l" rtl="0" eaLnBrk="0" fontAlgn="base" hangingPunct="0">
        <a:spcBef>
          <a:spcPct val="20000"/>
        </a:spcBef>
        <a:spcAft>
          <a:spcPct val="0"/>
        </a:spcAft>
        <a:buChar char="•"/>
        <a:defRPr sz="4267">
          <a:solidFill>
            <a:schemeClr val="tx1"/>
          </a:solidFill>
          <a:latin typeface="+mn-lt"/>
        </a:defRPr>
      </a:lvl3pPr>
      <a:lvl4pPr marL="2844870" indent="-406410" algn="l" rtl="0" eaLnBrk="0" fontAlgn="base" hangingPunct="0">
        <a:spcBef>
          <a:spcPct val="20000"/>
        </a:spcBef>
        <a:spcAft>
          <a:spcPct val="0"/>
        </a:spcAft>
        <a:buChar char="–"/>
        <a:defRPr sz="3556">
          <a:solidFill>
            <a:schemeClr val="tx1"/>
          </a:solidFill>
          <a:latin typeface="+mn-lt"/>
        </a:defRPr>
      </a:lvl4pPr>
      <a:lvl5pPr marL="3657690" indent="-406410" algn="l" rtl="0" eaLnBrk="0" fontAlgn="base" hangingPunct="0">
        <a:spcBef>
          <a:spcPct val="20000"/>
        </a:spcBef>
        <a:spcAft>
          <a:spcPct val="0"/>
        </a:spcAft>
        <a:buChar char="»"/>
        <a:defRPr sz="3556">
          <a:solidFill>
            <a:schemeClr val="tx1"/>
          </a:solidFill>
          <a:latin typeface="+mn-lt"/>
        </a:defRPr>
      </a:lvl5pPr>
      <a:lvl6pPr marL="4470509" indent="-406410" algn="l" rtl="0" eaLnBrk="0" fontAlgn="base" hangingPunct="0">
        <a:spcBef>
          <a:spcPct val="20000"/>
        </a:spcBef>
        <a:spcAft>
          <a:spcPct val="0"/>
        </a:spcAft>
        <a:buChar char="»"/>
        <a:defRPr sz="3556">
          <a:solidFill>
            <a:schemeClr val="tx1"/>
          </a:solidFill>
          <a:latin typeface="+mn-lt"/>
        </a:defRPr>
      </a:lvl6pPr>
      <a:lvl7pPr marL="5283329" indent="-406410" algn="l" rtl="0" eaLnBrk="0" fontAlgn="base" hangingPunct="0">
        <a:spcBef>
          <a:spcPct val="20000"/>
        </a:spcBef>
        <a:spcAft>
          <a:spcPct val="0"/>
        </a:spcAft>
        <a:buChar char="»"/>
        <a:defRPr sz="3556">
          <a:solidFill>
            <a:schemeClr val="tx1"/>
          </a:solidFill>
          <a:latin typeface="+mn-lt"/>
        </a:defRPr>
      </a:lvl7pPr>
      <a:lvl8pPr marL="6096149" indent="-406410" algn="l" rtl="0" eaLnBrk="0" fontAlgn="base" hangingPunct="0">
        <a:spcBef>
          <a:spcPct val="20000"/>
        </a:spcBef>
        <a:spcAft>
          <a:spcPct val="0"/>
        </a:spcAft>
        <a:buChar char="»"/>
        <a:defRPr sz="3556">
          <a:solidFill>
            <a:schemeClr val="tx1"/>
          </a:solidFill>
          <a:latin typeface="+mn-lt"/>
        </a:defRPr>
      </a:lvl8pPr>
      <a:lvl9pPr marL="6908969" indent="-406410" algn="l" rtl="0" eaLnBrk="0" fontAlgn="base" hangingPunct="0">
        <a:spcBef>
          <a:spcPct val="20000"/>
        </a:spcBef>
        <a:spcAft>
          <a:spcPct val="0"/>
        </a:spcAft>
        <a:buChar char="»"/>
        <a:defRPr sz="3556">
          <a:solidFill>
            <a:schemeClr val="tx1"/>
          </a:solidFill>
          <a:latin typeface="+mn-lt"/>
        </a:defRPr>
      </a:lvl9pPr>
    </p:bodyStyle>
    <p:otherStyle>
      <a:defPPr>
        <a:defRPr lang="en-US"/>
      </a:defPPr>
      <a:lvl1pPr marL="0" algn="l" defTabSz="1625640" rtl="0" eaLnBrk="1" latinLnBrk="0" hangingPunct="1">
        <a:defRPr sz="3200" kern="1200">
          <a:solidFill>
            <a:schemeClr val="tx1"/>
          </a:solidFill>
          <a:latin typeface="+mn-lt"/>
          <a:ea typeface="+mn-ea"/>
          <a:cs typeface="+mn-cs"/>
        </a:defRPr>
      </a:lvl1pPr>
      <a:lvl2pPr marL="812820" algn="l" defTabSz="1625640" rtl="0" eaLnBrk="1" latinLnBrk="0" hangingPunct="1">
        <a:defRPr sz="3200" kern="1200">
          <a:solidFill>
            <a:schemeClr val="tx1"/>
          </a:solidFill>
          <a:latin typeface="+mn-lt"/>
          <a:ea typeface="+mn-ea"/>
          <a:cs typeface="+mn-cs"/>
        </a:defRPr>
      </a:lvl2pPr>
      <a:lvl3pPr marL="1625640" algn="l" defTabSz="1625640" rtl="0" eaLnBrk="1" latinLnBrk="0" hangingPunct="1">
        <a:defRPr sz="3200" kern="1200">
          <a:solidFill>
            <a:schemeClr val="tx1"/>
          </a:solidFill>
          <a:latin typeface="+mn-lt"/>
          <a:ea typeface="+mn-ea"/>
          <a:cs typeface="+mn-cs"/>
        </a:defRPr>
      </a:lvl3pPr>
      <a:lvl4pPr marL="2438459" algn="l" defTabSz="1625640" rtl="0" eaLnBrk="1" latinLnBrk="0" hangingPunct="1">
        <a:defRPr sz="3200" kern="1200">
          <a:solidFill>
            <a:schemeClr val="tx1"/>
          </a:solidFill>
          <a:latin typeface="+mn-lt"/>
          <a:ea typeface="+mn-ea"/>
          <a:cs typeface="+mn-cs"/>
        </a:defRPr>
      </a:lvl4pPr>
      <a:lvl5pPr marL="3251279" algn="l" defTabSz="1625640" rtl="0" eaLnBrk="1" latinLnBrk="0" hangingPunct="1">
        <a:defRPr sz="3200" kern="1200">
          <a:solidFill>
            <a:schemeClr val="tx1"/>
          </a:solidFill>
          <a:latin typeface="+mn-lt"/>
          <a:ea typeface="+mn-ea"/>
          <a:cs typeface="+mn-cs"/>
        </a:defRPr>
      </a:lvl5pPr>
      <a:lvl6pPr marL="4064099" algn="l" defTabSz="1625640" rtl="0" eaLnBrk="1" latinLnBrk="0" hangingPunct="1">
        <a:defRPr sz="3200" kern="1200">
          <a:solidFill>
            <a:schemeClr val="tx1"/>
          </a:solidFill>
          <a:latin typeface="+mn-lt"/>
          <a:ea typeface="+mn-ea"/>
          <a:cs typeface="+mn-cs"/>
        </a:defRPr>
      </a:lvl6pPr>
      <a:lvl7pPr marL="4876919" algn="l" defTabSz="1625640" rtl="0" eaLnBrk="1" latinLnBrk="0" hangingPunct="1">
        <a:defRPr sz="3200" kern="1200">
          <a:solidFill>
            <a:schemeClr val="tx1"/>
          </a:solidFill>
          <a:latin typeface="+mn-lt"/>
          <a:ea typeface="+mn-ea"/>
          <a:cs typeface="+mn-cs"/>
        </a:defRPr>
      </a:lvl7pPr>
      <a:lvl8pPr marL="5689740" algn="l" defTabSz="1625640" rtl="0" eaLnBrk="1" latinLnBrk="0" hangingPunct="1">
        <a:defRPr sz="3200" kern="1200">
          <a:solidFill>
            <a:schemeClr val="tx1"/>
          </a:solidFill>
          <a:latin typeface="+mn-lt"/>
          <a:ea typeface="+mn-ea"/>
          <a:cs typeface="+mn-cs"/>
        </a:defRPr>
      </a:lvl8pPr>
      <a:lvl9pPr marL="6502559" algn="l" defTabSz="1625640"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oleObject" Target="../embeddings/oleObject1.bin"/><Relationship Id="rId7"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wmf"/><Relationship Id="rId5" Type="http://schemas.openxmlformats.org/officeDocument/2006/relationships/oleObject" Target="../embeddings/oleObject16.bin"/><Relationship Id="rId4" Type="http://schemas.openxmlformats.org/officeDocument/2006/relationships/image" Target="../media/image1.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wmf"/><Relationship Id="rId5" Type="http://schemas.openxmlformats.org/officeDocument/2006/relationships/oleObject" Target="../embeddings/oleObject18.bin"/><Relationship Id="rId4" Type="http://schemas.openxmlformats.org/officeDocument/2006/relationships/image" Target="../media/image1.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9.bin"/><Relationship Id="rId7" Type="http://schemas.openxmlformats.org/officeDocument/2006/relationships/image" Target="../media/image1.w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2.bin"/><Relationship Id="rId7" Type="http://schemas.openxmlformats.org/officeDocument/2006/relationships/image" Target="../media/image21.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5.emf"/><Relationship Id="rId5" Type="http://schemas.openxmlformats.org/officeDocument/2006/relationships/oleObject" Target="../embeddings/oleObject27.bin"/><Relationship Id="rId4" Type="http://schemas.openxmlformats.org/officeDocument/2006/relationships/image" Target="../media/image24.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5.emf"/><Relationship Id="rId5" Type="http://schemas.openxmlformats.org/officeDocument/2006/relationships/oleObject" Target="../embeddings/oleObject30.bin"/><Relationship Id="rId4" Type="http://schemas.openxmlformats.org/officeDocument/2006/relationships/image" Target="../media/image24.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5.emf"/><Relationship Id="rId5" Type="http://schemas.openxmlformats.org/officeDocument/2006/relationships/oleObject" Target="../embeddings/oleObject33.bin"/><Relationship Id="rId4" Type="http://schemas.openxmlformats.org/officeDocument/2006/relationships/image" Target="../media/image24.wmf"/></Relationships>
</file>

<file path=ppt/slides/_rels/slide21.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7.wmf"/><Relationship Id="rId5" Type="http://schemas.openxmlformats.org/officeDocument/2006/relationships/oleObject" Target="../embeddings/oleObject36.bin"/><Relationship Id="rId4" Type="http://schemas.openxmlformats.org/officeDocument/2006/relationships/image" Target="../media/image26.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wmf"/><Relationship Id="rId5" Type="http://schemas.openxmlformats.org/officeDocument/2006/relationships/oleObject" Target="../embeddings/oleObject5.bin"/><Relationship Id="rId4" Type="http://schemas.openxmlformats.org/officeDocument/2006/relationships/image" Target="../media/image6.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oleObject" Target="../embeddings/oleObject38.bin"/><Relationship Id="rId7" Type="http://schemas.openxmlformats.org/officeDocument/2006/relationships/oleObject" Target="../embeddings/oleObject40.bin"/><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34.emf"/><Relationship Id="rId5" Type="http://schemas.openxmlformats.org/officeDocument/2006/relationships/oleObject" Target="../embeddings/oleObject39.bin"/><Relationship Id="rId4" Type="http://schemas.openxmlformats.org/officeDocument/2006/relationships/image" Target="../media/image33.em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mailto:rratto@sfgate.com" TargetMode="External"/><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oleObject" Target="../embeddings/oleObject8.bin"/><Relationship Id="rId5" Type="http://schemas.openxmlformats.org/officeDocument/2006/relationships/image" Target="../media/image9.wmf"/><Relationship Id="rId4" Type="http://schemas.openxmlformats.org/officeDocument/2006/relationships/oleObject" Target="../embeddings/oleObject7.bin"/><Relationship Id="rId9" Type="http://schemas.openxmlformats.org/officeDocument/2006/relationships/image" Target="../media/image12.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wmf"/><Relationship Id="rId5" Type="http://schemas.openxmlformats.org/officeDocument/2006/relationships/oleObject" Target="../embeddings/oleObject10.bin"/><Relationship Id="rId10" Type="http://schemas.openxmlformats.org/officeDocument/2006/relationships/image" Target="../media/image16.wmf"/><Relationship Id="rId4" Type="http://schemas.openxmlformats.org/officeDocument/2006/relationships/image" Target="../media/image13.emf"/><Relationship Id="rId9" Type="http://schemas.openxmlformats.org/officeDocument/2006/relationships/oleObject" Target="../embeddings/oleObject12.bin"/></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2.xml"/><Relationship Id="rId1" Type="http://schemas.openxmlformats.org/officeDocument/2006/relationships/slideLayout" Target="../slideLayouts/slideLayout2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wmf"/><Relationship Id="rId5" Type="http://schemas.openxmlformats.org/officeDocument/2006/relationships/oleObject" Target="../embeddings/oleObject14.bin"/><Relationship Id="rId4" Type="http://schemas.openxmlformats.org/officeDocument/2006/relationships/image" Target="../media/image1.wmf"/></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41.bin"/><Relationship Id="rId7" Type="http://schemas.openxmlformats.org/officeDocument/2006/relationships/oleObject" Target="../embeddings/oleObject43.bin"/><Relationship Id="rId2" Type="http://schemas.openxmlformats.org/officeDocument/2006/relationships/notesSlide" Target="../notesSlides/notesSlide91.xml"/><Relationship Id="rId1" Type="http://schemas.openxmlformats.org/officeDocument/2006/relationships/slideLayout" Target="../slideLayouts/slideLayout7.xml"/><Relationship Id="rId6" Type="http://schemas.openxmlformats.org/officeDocument/2006/relationships/image" Target="../media/image43.emf"/><Relationship Id="rId5" Type="http://schemas.openxmlformats.org/officeDocument/2006/relationships/oleObject" Target="../embeddings/oleObject42.bin"/><Relationship Id="rId4" Type="http://schemas.openxmlformats.org/officeDocument/2006/relationships/image" Target="../media/image42.emf"/></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 name="Text Box 4"/>
          <p:cNvSpPr txBox="1">
            <a:spLocks noChangeArrowheads="1"/>
          </p:cNvSpPr>
          <p:nvPr/>
        </p:nvSpPr>
        <p:spPr bwMode="auto">
          <a:xfrm rot="18924593">
            <a:off x="3981454" y="4371078"/>
            <a:ext cx="2857500" cy="748988"/>
          </a:xfrm>
          <a:prstGeom prst="rect">
            <a:avLst/>
          </a:prstGeom>
          <a:noFill/>
          <a:ln w="9525">
            <a:noFill/>
            <a:miter lim="800000"/>
            <a:headEnd/>
            <a:tailEnd/>
          </a:ln>
        </p:spPr>
        <p:txBody>
          <a:bodyPr>
            <a:spAutoFit/>
          </a:bodyPr>
          <a:lstStyle/>
          <a:p>
            <a:pPr algn="ctr" eaLnBrk="0" hangingPunct="0">
              <a:spcBef>
                <a:spcPct val="50000"/>
              </a:spcBef>
            </a:pPr>
            <a:endParaRPr lang="en-US" altLang="en-US" sz="4267" b="0" dirty="0">
              <a:solidFill>
                <a:schemeClr val="tx1"/>
              </a:solidFill>
              <a:latin typeface="Times New Roman" pitchFamily="18" charset="0"/>
            </a:endParaRPr>
          </a:p>
        </p:txBody>
      </p:sp>
      <p:graphicFrame>
        <p:nvGraphicFramePr>
          <p:cNvPr id="1072" name="Object 48"/>
          <p:cNvGraphicFramePr>
            <a:graphicFrameLocks/>
          </p:cNvGraphicFramePr>
          <p:nvPr>
            <p:extLst>
              <p:ext uri="{D42A27DB-BD31-4B8C-83A1-F6EECF244321}">
                <p14:modId xmlns:p14="http://schemas.microsoft.com/office/powerpoint/2010/main" val="3913591454"/>
              </p:ext>
            </p:extLst>
          </p:nvPr>
        </p:nvGraphicFramePr>
        <p:xfrm>
          <a:off x="115165" y="2865005"/>
          <a:ext cx="6949016" cy="1847849"/>
        </p:xfrm>
        <a:graphic>
          <a:graphicData uri="http://schemas.openxmlformats.org/presentationml/2006/ole">
            <mc:AlternateContent xmlns:mc="http://schemas.openxmlformats.org/markup-compatibility/2006">
              <mc:Choice xmlns:v="urn:schemas-microsoft-com:vml" Requires="v">
                <p:oleObj name="Document" r:id="rId3" imgW="5625084" imgH="1766316" progId="Word.Document.8">
                  <p:embed/>
                </p:oleObj>
              </mc:Choice>
              <mc:Fallback>
                <p:oleObj name="Document" r:id="rId3" imgW="5625084" imgH="1766316" progId="Word.Document.8">
                  <p:embed/>
                  <p:pic>
                    <p:nvPicPr>
                      <p:cNvPr id="0" name="Picture 4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165" y="2865005"/>
                        <a:ext cx="6949016" cy="1847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3" name="Object 49"/>
          <p:cNvGraphicFramePr>
            <a:graphicFrameLocks noChangeAspect="1"/>
          </p:cNvGraphicFramePr>
          <p:nvPr>
            <p:extLst>
              <p:ext uri="{D42A27DB-BD31-4B8C-83A1-F6EECF244321}">
                <p14:modId xmlns:p14="http://schemas.microsoft.com/office/powerpoint/2010/main" val="1362614386"/>
              </p:ext>
            </p:extLst>
          </p:nvPr>
        </p:nvGraphicFramePr>
        <p:xfrm>
          <a:off x="2964427" y="4457735"/>
          <a:ext cx="4397111" cy="1695553"/>
        </p:xfrm>
        <a:graphic>
          <a:graphicData uri="http://schemas.openxmlformats.org/presentationml/2006/ole">
            <mc:AlternateContent xmlns:mc="http://schemas.openxmlformats.org/markup-compatibility/2006">
              <mc:Choice xmlns:v="urn:schemas-microsoft-com:vml" Requires="v">
                <p:oleObj name="Equation" r:id="rId5" imgW="1955800" imgH="762000" progId="Equation.3">
                  <p:embed/>
                </p:oleObj>
              </mc:Choice>
              <mc:Fallback>
                <p:oleObj name="Equation" r:id="rId5" imgW="1955800" imgH="762000" progId="Equation.3">
                  <p:embed/>
                  <p:pic>
                    <p:nvPicPr>
                      <p:cNvPr id="0" name="Picture 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4427" y="4457735"/>
                        <a:ext cx="4397111" cy="1695553"/>
                      </a:xfrm>
                      <a:prstGeom prst="rect">
                        <a:avLst/>
                      </a:prstGeom>
                      <a:noFill/>
                    </p:spPr>
                  </p:pic>
                </p:oleObj>
              </mc:Fallback>
            </mc:AlternateContent>
          </a:graphicData>
        </a:graphic>
      </p:graphicFrame>
      <p:sp>
        <p:nvSpPr>
          <p:cNvPr id="1075" name="Rectangle 12"/>
          <p:cNvSpPr>
            <a:spLocks noChangeArrowheads="1"/>
          </p:cNvSpPr>
          <p:nvPr/>
        </p:nvSpPr>
        <p:spPr bwMode="auto">
          <a:xfrm>
            <a:off x="7264400" y="380070"/>
            <a:ext cx="4928212" cy="990600"/>
          </a:xfrm>
          <a:prstGeom prst="rect">
            <a:avLst/>
          </a:prstGeom>
          <a:noFill/>
          <a:ln w="9525">
            <a:noFill/>
            <a:miter lim="800000"/>
            <a:headEnd/>
            <a:tailEnd/>
          </a:ln>
        </p:spPr>
        <p:txBody>
          <a:bodyPr lIns="116416" tIns="57149" rIns="116416" bIns="57149"/>
          <a:lstStyle/>
          <a:p>
            <a:pPr defTabSz="1071007" eaLnBrk="0" hangingPunct="0">
              <a:spcBef>
                <a:spcPct val="20000"/>
              </a:spcBef>
              <a:spcAft>
                <a:spcPct val="50000"/>
              </a:spcAft>
              <a:buClr>
                <a:schemeClr val="accent2"/>
              </a:buClr>
              <a:buSzPct val="75000"/>
            </a:pPr>
            <a:r>
              <a:rPr lang="en-US" altLang="en-US" sz="2400" dirty="0">
                <a:solidFill>
                  <a:schemeClr val="tx1"/>
                </a:solidFill>
              </a:rPr>
              <a:t>Should you get rid of the nightlight in your child’s room? </a:t>
            </a:r>
          </a:p>
          <a:p>
            <a:pPr defTabSz="1071007" eaLnBrk="0" hangingPunct="0">
              <a:spcBef>
                <a:spcPct val="20000"/>
              </a:spcBef>
              <a:spcAft>
                <a:spcPct val="50000"/>
              </a:spcAft>
              <a:buClr>
                <a:schemeClr val="accent2"/>
              </a:buClr>
              <a:buSzPct val="75000"/>
              <a:buFont typeface="Symbol" pitchFamily="18" charset="2"/>
              <a:buChar char="·"/>
            </a:pPr>
            <a:endParaRPr lang="en-US" altLang="en-US" sz="2667" dirty="0">
              <a:solidFill>
                <a:schemeClr val="tx1"/>
              </a:solidFill>
            </a:endParaRP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pic>
        <p:nvPicPr>
          <p:cNvPr id="1076" name="Picture 13"/>
          <p:cNvPicPr>
            <a:picLocks noChangeAspect="1" noChangeArrowheads="1"/>
          </p:cNvPicPr>
          <p:nvPr/>
        </p:nvPicPr>
        <p:blipFill rotWithShape="1">
          <a:blip r:embed="rId7"/>
          <a:srcRect l="4467" r="6174" b="36319"/>
          <a:stretch/>
        </p:blipFill>
        <p:spPr bwMode="auto">
          <a:xfrm>
            <a:off x="2121929" y="489848"/>
            <a:ext cx="4568662" cy="729352"/>
          </a:xfrm>
          <a:prstGeom prst="rect">
            <a:avLst/>
          </a:prstGeom>
          <a:noFill/>
          <a:ln w="9525">
            <a:noFill/>
            <a:miter lim="800000"/>
            <a:headEnd/>
            <a:tailEnd/>
          </a:ln>
        </p:spPr>
      </p:pic>
      <p:pic>
        <p:nvPicPr>
          <p:cNvPr id="1077" name="Picture 14" descr="nature"/>
          <p:cNvPicPr>
            <a:picLocks noChangeAspect="1" noChangeArrowheads="1"/>
          </p:cNvPicPr>
          <p:nvPr/>
        </p:nvPicPr>
        <p:blipFill>
          <a:blip r:embed="rId8"/>
          <a:srcRect r="50459"/>
          <a:stretch>
            <a:fillRect/>
          </a:stretch>
        </p:blipFill>
        <p:spPr bwMode="auto">
          <a:xfrm>
            <a:off x="368726" y="266365"/>
            <a:ext cx="1600200" cy="626165"/>
          </a:xfrm>
          <a:prstGeom prst="rect">
            <a:avLst/>
          </a:prstGeom>
          <a:noFill/>
          <a:ln w="9525">
            <a:noFill/>
            <a:miter lim="800000"/>
            <a:headEnd/>
            <a:tailEnd/>
          </a:ln>
        </p:spPr>
      </p:pic>
      <p:sp>
        <p:nvSpPr>
          <p:cNvPr id="1296399" name="Text Box 15"/>
          <p:cNvSpPr txBox="1">
            <a:spLocks noChangeArrowheads="1"/>
          </p:cNvSpPr>
          <p:nvPr/>
        </p:nvSpPr>
        <p:spPr bwMode="auto">
          <a:xfrm>
            <a:off x="5080000" y="-2667000"/>
            <a:ext cx="4368800" cy="666786"/>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sz="3733" dirty="0">
              <a:latin typeface="Arial" pitchFamily="34" charset="0"/>
            </a:endParaRPr>
          </a:p>
        </p:txBody>
      </p:sp>
      <p:sp>
        <p:nvSpPr>
          <p:cNvPr id="1296400" name="Text Box 16"/>
          <p:cNvSpPr txBox="1">
            <a:spLocks noChangeArrowheads="1"/>
          </p:cNvSpPr>
          <p:nvPr/>
        </p:nvSpPr>
        <p:spPr bwMode="auto">
          <a:xfrm>
            <a:off x="1640748" y="407530"/>
            <a:ext cx="3098800" cy="369332"/>
          </a:xfrm>
          <a:prstGeom prst="rect">
            <a:avLst/>
          </a:prstGeom>
          <a:noFill/>
          <a:ln w="76200">
            <a:no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Quinn et al. 1999</a:t>
            </a:r>
          </a:p>
        </p:txBody>
      </p:sp>
      <p:sp>
        <p:nvSpPr>
          <p:cNvPr id="1080" name="Rectangle 17"/>
          <p:cNvSpPr>
            <a:spLocks noChangeArrowheads="1"/>
          </p:cNvSpPr>
          <p:nvPr/>
        </p:nvSpPr>
        <p:spPr bwMode="auto">
          <a:xfrm>
            <a:off x="196912" y="1658570"/>
            <a:ext cx="6820797" cy="974697"/>
          </a:xfrm>
          <a:prstGeom prst="rect">
            <a:avLst/>
          </a:prstGeom>
          <a:noFill/>
          <a:ln w="9525">
            <a:noFill/>
            <a:miter lim="800000"/>
            <a:headEnd/>
            <a:tailEnd/>
          </a:ln>
        </p:spPr>
        <p:txBody>
          <a:bodyPr lIns="116416" tIns="57149" rIns="116416" bIns="57149"/>
          <a:lstStyle/>
          <a:p>
            <a:pPr defTabSz="1071007" eaLnBrk="0" hangingPunct="0">
              <a:spcBef>
                <a:spcPct val="20000"/>
              </a:spcBef>
              <a:spcAft>
                <a:spcPct val="50000"/>
              </a:spcAft>
              <a:buClr>
                <a:schemeClr val="accent2"/>
              </a:buClr>
              <a:buSzPct val="75000"/>
            </a:pPr>
            <a:r>
              <a:rPr lang="en-US" altLang="en-US" sz="2400" b="0" dirty="0">
                <a:solidFill>
                  <a:schemeClr val="tx1"/>
                </a:solidFill>
              </a:rPr>
              <a:t>Does the use of nightlights in children’s rooms cause them to have myopia (nearsightedness)?</a:t>
            </a: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
        <p:nvSpPr>
          <p:cNvPr id="1081" name="Rectangle 18"/>
          <p:cNvSpPr>
            <a:spLocks noChangeArrowheads="1"/>
          </p:cNvSpPr>
          <p:nvPr/>
        </p:nvSpPr>
        <p:spPr bwMode="auto">
          <a:xfrm>
            <a:off x="277112" y="5056130"/>
            <a:ext cx="3810000" cy="914400"/>
          </a:xfrm>
          <a:prstGeom prst="rect">
            <a:avLst/>
          </a:prstGeom>
          <a:noFill/>
          <a:ln w="9525">
            <a:noFill/>
            <a:miter lim="800000"/>
            <a:headEnd/>
            <a:tailEnd/>
          </a:ln>
        </p:spPr>
        <p:txBody>
          <a:bodyPr lIns="116416" tIns="57149" rIns="116416" bIns="57149"/>
          <a:lstStyle/>
          <a:p>
            <a:pPr defTabSz="1071007" eaLnBrk="0" hangingPunct="0">
              <a:spcBef>
                <a:spcPct val="20000"/>
              </a:spcBef>
              <a:spcAft>
                <a:spcPct val="50000"/>
              </a:spcAft>
              <a:buClr>
                <a:schemeClr val="accent2"/>
              </a:buClr>
              <a:buSzPct val="75000"/>
            </a:pPr>
            <a:r>
              <a:rPr lang="en-US" altLang="en-US" sz="2400" b="0" dirty="0">
                <a:solidFill>
                  <a:schemeClr val="tx1"/>
                </a:solidFill>
              </a:rPr>
              <a:t>Prevalence ratio = </a:t>
            </a:r>
          </a:p>
          <a:p>
            <a:pPr defTabSz="1071007" eaLnBrk="0" hangingPunct="0">
              <a:spcBef>
                <a:spcPct val="20000"/>
              </a:spcBef>
              <a:spcAft>
                <a:spcPct val="50000"/>
              </a:spcAft>
              <a:buClr>
                <a:schemeClr val="accent2"/>
              </a:buClr>
              <a:buSzPct val="75000"/>
              <a:buFont typeface="Symbol" pitchFamily="18" charset="2"/>
              <a:buChar char="·"/>
            </a:pPr>
            <a:endParaRPr lang="en-US" altLang="en-US" sz="2400" b="0" dirty="0">
              <a:solidFill>
                <a:schemeClr val="tx1"/>
              </a:solidFill>
            </a:endParaRP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grpSp>
        <p:nvGrpSpPr>
          <p:cNvPr id="1082" name="Group 20"/>
          <p:cNvGrpSpPr>
            <a:grpSpLocks/>
          </p:cNvGrpSpPr>
          <p:nvPr/>
        </p:nvGrpSpPr>
        <p:grpSpPr bwMode="auto">
          <a:xfrm>
            <a:off x="7008282" y="1111232"/>
            <a:ext cx="5499100" cy="4878921"/>
            <a:chOff x="2591" y="1785"/>
            <a:chExt cx="2598" cy="2305"/>
          </a:xfrm>
        </p:grpSpPr>
        <p:sp>
          <p:nvSpPr>
            <p:cNvPr id="1083" name="Text Box 5"/>
            <p:cNvSpPr txBox="1">
              <a:spLocks noChangeArrowheads="1"/>
            </p:cNvSpPr>
            <p:nvPr/>
          </p:nvSpPr>
          <p:spPr bwMode="auto">
            <a:xfrm rot="18883116">
              <a:off x="1886" y="2843"/>
              <a:ext cx="2305" cy="189"/>
            </a:xfrm>
            <a:prstGeom prst="rect">
              <a:avLst/>
            </a:prstGeom>
            <a:noFill/>
            <a:ln w="9525">
              <a:noFill/>
              <a:miter lim="800000"/>
              <a:headEnd/>
              <a:tailEnd/>
            </a:ln>
          </p:spPr>
          <p:txBody>
            <a:bodyPr wrap="square">
              <a:spAutoFit/>
            </a:bodyPr>
            <a:lstStyle/>
            <a:p>
              <a:pPr algn="r" eaLnBrk="0" hangingPunct="0">
                <a:spcBef>
                  <a:spcPct val="50000"/>
                </a:spcBef>
              </a:pPr>
              <a:r>
                <a:rPr lang="en-US" altLang="en-US" sz="2000" b="0" dirty="0">
                  <a:solidFill>
                    <a:schemeClr val="tx1"/>
                  </a:solidFill>
                </a:rPr>
                <a:t>Yes, get rid of nightlight - A</a:t>
              </a:r>
            </a:p>
          </p:txBody>
        </p:sp>
        <p:sp>
          <p:nvSpPr>
            <p:cNvPr id="1084" name="Text Box 9"/>
            <p:cNvSpPr txBox="1">
              <a:spLocks noChangeArrowheads="1"/>
            </p:cNvSpPr>
            <p:nvPr/>
          </p:nvSpPr>
          <p:spPr bwMode="auto">
            <a:xfrm rot="18904130">
              <a:off x="2706" y="2941"/>
              <a:ext cx="2483" cy="218"/>
            </a:xfrm>
            <a:prstGeom prst="rect">
              <a:avLst/>
            </a:prstGeom>
            <a:noFill/>
            <a:ln w="9525">
              <a:noFill/>
              <a:miter lim="800000"/>
              <a:headEnd/>
              <a:tailEnd/>
            </a:ln>
          </p:spPr>
          <p:txBody>
            <a:bodyPr>
              <a:spAutoFit/>
            </a:bodyPr>
            <a:lstStyle/>
            <a:p>
              <a:pPr algn="r" eaLnBrk="0" hangingPunct="0">
                <a:spcBef>
                  <a:spcPct val="50000"/>
                </a:spcBef>
              </a:pPr>
              <a:r>
                <a:rPr lang="en-US" altLang="en-US" sz="2133" b="0" dirty="0">
                  <a:solidFill>
                    <a:schemeClr val="tx1"/>
                  </a:solidFill>
                </a:rPr>
                <a:t>Need more information</a:t>
              </a:r>
              <a:r>
                <a:rPr lang="en-US" altLang="en-US" sz="2400" b="0" dirty="0">
                  <a:solidFill>
                    <a:schemeClr val="tx1"/>
                  </a:solidFill>
                </a:rPr>
                <a:t> - C</a:t>
              </a:r>
            </a:p>
          </p:txBody>
        </p:sp>
        <p:sp>
          <p:nvSpPr>
            <p:cNvPr id="1085" name="Text Box 10"/>
            <p:cNvSpPr txBox="1">
              <a:spLocks noChangeArrowheads="1"/>
            </p:cNvSpPr>
            <p:nvPr/>
          </p:nvSpPr>
          <p:spPr bwMode="auto">
            <a:xfrm rot="18904130">
              <a:off x="2591" y="2774"/>
              <a:ext cx="2008" cy="189"/>
            </a:xfrm>
            <a:prstGeom prst="rect">
              <a:avLst/>
            </a:prstGeom>
            <a:noFill/>
            <a:ln w="9525">
              <a:noFill/>
              <a:miter lim="800000"/>
              <a:headEnd/>
              <a:tailEnd/>
            </a:ln>
          </p:spPr>
          <p:txBody>
            <a:bodyPr>
              <a:spAutoFit/>
            </a:bodyPr>
            <a:lstStyle/>
            <a:p>
              <a:pPr algn="r" eaLnBrk="0" hangingPunct="0">
                <a:spcBef>
                  <a:spcPct val="50000"/>
                </a:spcBef>
              </a:pPr>
              <a:r>
                <a:rPr lang="en-US" altLang="en-US" sz="2000" b="0" dirty="0">
                  <a:solidFill>
                    <a:schemeClr val="tx1"/>
                  </a:solidFill>
                </a:rPr>
                <a:t>No, keep nightlight - B</a:t>
              </a:r>
              <a:endParaRPr lang="en-US" altLang="en-US" sz="2000" dirty="0">
                <a:solidFill>
                  <a:schemeClr val="tx1"/>
                </a:solidFil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4" descr="DSC0001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rcRect l="14999" t="16667" r="14166" b="13333"/>
          <a:stretch>
            <a:fillRect/>
          </a:stretch>
        </p:blipFill>
        <p:spPr bwMode="auto">
          <a:xfrm>
            <a:off x="2971800" y="381000"/>
            <a:ext cx="5897217" cy="4521200"/>
          </a:xfrm>
          <a:prstGeom prst="rect">
            <a:avLst/>
          </a:prstGeom>
          <a:noFill/>
          <a:ln w="9525">
            <a:noFill/>
            <a:miter lim="800000"/>
            <a:headEnd/>
            <a:tailEnd/>
          </a:ln>
        </p:spPr>
      </p:pic>
      <p:sp>
        <p:nvSpPr>
          <p:cNvPr id="944133" name="Text Box 5"/>
          <p:cNvSpPr txBox="1">
            <a:spLocks noChangeArrowheads="1"/>
          </p:cNvSpPr>
          <p:nvPr/>
        </p:nvSpPr>
        <p:spPr bwMode="auto">
          <a:xfrm>
            <a:off x="2590800" y="5486400"/>
            <a:ext cx="6705600" cy="954107"/>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dirty="0">
                <a:latin typeface="Arial" pitchFamily="34" charset="0"/>
              </a:rPr>
              <a:t>Lights went off and the stumbling around begins.</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0"/>
            <a:ext cx="8653365" cy="711200"/>
          </a:xfrm>
        </p:spPr>
        <p:txBody>
          <a:bodyPr/>
          <a:lstStyle/>
          <a:p>
            <a:r>
              <a:rPr lang="en-US" sz="2800" dirty="0"/>
              <a:t>For Selection Bias to Occur:</a:t>
            </a:r>
          </a:p>
        </p:txBody>
      </p:sp>
      <p:sp>
        <p:nvSpPr>
          <p:cNvPr id="3" name="Content Placeholder 2"/>
          <p:cNvSpPr>
            <a:spLocks noGrp="1"/>
          </p:cNvSpPr>
          <p:nvPr>
            <p:ph idx="1"/>
          </p:nvPr>
        </p:nvSpPr>
        <p:spPr>
          <a:xfrm>
            <a:off x="228600" y="685800"/>
            <a:ext cx="11582400" cy="6172200"/>
          </a:xfrm>
        </p:spPr>
        <p:txBody>
          <a:bodyPr/>
          <a:lstStyle/>
          <a:p>
            <a:pPr marL="0" indent="0">
              <a:spcAft>
                <a:spcPts val="0"/>
              </a:spcAft>
              <a:buNone/>
            </a:pPr>
            <a:r>
              <a:rPr lang="en-US" sz="2400" u="sng" dirty="0"/>
              <a:t>“Under the null” (i.e., truly NO association between exposure &amp; outcome)</a:t>
            </a:r>
          </a:p>
          <a:p>
            <a:pPr marL="0" indent="0">
              <a:spcAft>
                <a:spcPts val="0"/>
              </a:spcAft>
              <a:buNone/>
            </a:pPr>
            <a:r>
              <a:rPr lang="en-US" sz="2200" dirty="0"/>
              <a:t>If you condition on a collider via any of these scenarios, selection bias may ensue</a:t>
            </a:r>
          </a:p>
          <a:p>
            <a:pPr marL="1191653" lvl="1" indent="-609585">
              <a:spcAft>
                <a:spcPts val="0"/>
              </a:spcAft>
              <a:buFont typeface="+mj-lt"/>
              <a:buAutoNum type="arabicPeriod"/>
            </a:pPr>
            <a:r>
              <a:rPr lang="en-US" sz="2200" dirty="0"/>
              <a:t>Selection into a study </a:t>
            </a:r>
          </a:p>
          <a:p>
            <a:pPr marL="1191653" lvl="1" indent="-609585">
              <a:spcAft>
                <a:spcPts val="0"/>
              </a:spcAft>
              <a:buFont typeface="+mj-lt"/>
              <a:buAutoNum type="arabicPeriod"/>
            </a:pPr>
            <a:r>
              <a:rPr lang="en-US" sz="2200" dirty="0"/>
              <a:t>Retention after study has started</a:t>
            </a:r>
          </a:p>
          <a:p>
            <a:pPr marL="1191653" lvl="1" indent="-609585">
              <a:spcAft>
                <a:spcPts val="0"/>
              </a:spcAft>
              <a:buFont typeface="+mj-lt"/>
              <a:buAutoNum type="arabicPeriod"/>
            </a:pPr>
            <a:r>
              <a:rPr lang="en-US" sz="2200" dirty="0"/>
              <a:t>Unwise conditioning in data analysis</a:t>
            </a:r>
          </a:p>
          <a:p>
            <a:pPr marL="1191653" lvl="1" indent="-609585">
              <a:spcAft>
                <a:spcPts val="0"/>
              </a:spcAft>
              <a:buFont typeface="+mj-lt"/>
              <a:buAutoNum type="arabicPeriod"/>
            </a:pPr>
            <a:r>
              <a:rPr lang="en-US" sz="2200" dirty="0"/>
              <a:t>Other scenarios (e.g., missing data) </a:t>
            </a:r>
          </a:p>
          <a:p>
            <a:pPr marL="0" indent="0">
              <a:spcBef>
                <a:spcPts val="0"/>
              </a:spcBef>
              <a:buNone/>
            </a:pPr>
            <a:endParaRPr lang="en-US" sz="1200" u="sng" dirty="0"/>
          </a:p>
          <a:p>
            <a:pPr marL="0" indent="0">
              <a:buNone/>
            </a:pPr>
            <a:endParaRPr lang="en-US" sz="2400" u="sng" dirty="0"/>
          </a:p>
          <a:p>
            <a:pPr marL="0" indent="0">
              <a:buNone/>
            </a:pPr>
            <a:endParaRPr lang="en-US" sz="2400" dirty="0"/>
          </a:p>
        </p:txBody>
      </p:sp>
      <p:grpSp>
        <p:nvGrpSpPr>
          <p:cNvPr id="14" name="Group 13"/>
          <p:cNvGrpSpPr/>
          <p:nvPr/>
        </p:nvGrpSpPr>
        <p:grpSpPr>
          <a:xfrm>
            <a:off x="7458523" y="1661300"/>
            <a:ext cx="3160888" cy="1240366"/>
            <a:chOff x="599017" y="4015312"/>
            <a:chExt cx="2370666" cy="930273"/>
          </a:xfrm>
        </p:grpSpPr>
        <p:grpSp>
          <p:nvGrpSpPr>
            <p:cNvPr id="4" name="Group 60"/>
            <p:cNvGrpSpPr>
              <a:grpSpLocks/>
            </p:cNvGrpSpPr>
            <p:nvPr/>
          </p:nvGrpSpPr>
          <p:grpSpPr bwMode="auto">
            <a:xfrm>
              <a:off x="599017" y="4015312"/>
              <a:ext cx="2370666" cy="930273"/>
              <a:chOff x="877" y="3396"/>
              <a:chExt cx="2240" cy="879"/>
            </a:xfrm>
          </p:grpSpPr>
          <p:sp>
            <p:nvSpPr>
              <p:cNvPr id="5" name="Text Box 51"/>
              <p:cNvSpPr txBox="1">
                <a:spLocks noChangeArrowheads="1"/>
              </p:cNvSpPr>
              <p:nvPr/>
            </p:nvSpPr>
            <p:spPr bwMode="auto">
              <a:xfrm>
                <a:off x="1965" y="4000"/>
                <a:ext cx="1152" cy="240"/>
              </a:xfrm>
              <a:prstGeom prst="rect">
                <a:avLst/>
              </a:prstGeom>
              <a:noFill/>
              <a:ln w="9525" algn="ctr">
                <a:noFill/>
                <a:miter lim="800000"/>
                <a:headEnd/>
                <a:tailEnd/>
              </a:ln>
            </p:spPr>
            <p:txBody>
              <a:bodyPr wrap="square">
                <a:spAutoFit/>
              </a:bodyPr>
              <a:lstStyle/>
              <a:p>
                <a:pPr>
                  <a:spcBef>
                    <a:spcPct val="50000"/>
                  </a:spcBef>
                </a:pPr>
                <a:r>
                  <a:rPr lang="en-US" sz="1600" dirty="0"/>
                  <a:t>Outcome</a:t>
                </a:r>
              </a:p>
            </p:txBody>
          </p:sp>
          <p:sp>
            <p:nvSpPr>
              <p:cNvPr id="6" name="Line 52"/>
              <p:cNvSpPr>
                <a:spLocks noChangeShapeType="1"/>
              </p:cNvSpPr>
              <p:nvPr/>
            </p:nvSpPr>
            <p:spPr bwMode="auto">
              <a:xfrm flipV="1">
                <a:off x="1391" y="3741"/>
                <a:ext cx="364" cy="279"/>
              </a:xfrm>
              <a:prstGeom prst="line">
                <a:avLst/>
              </a:prstGeom>
              <a:noFill/>
              <a:ln w="28575">
                <a:solidFill>
                  <a:schemeClr val="tx1"/>
                </a:solidFill>
                <a:round/>
                <a:headEnd/>
                <a:tailEnd type="triangle" w="med" len="med"/>
              </a:ln>
            </p:spPr>
            <p:txBody>
              <a:bodyPr wrap="none" anchor="ctr"/>
              <a:lstStyle/>
              <a:p>
                <a:endParaRPr lang="en-US" sz="2489" dirty="0"/>
              </a:p>
            </p:txBody>
          </p:sp>
          <p:sp>
            <p:nvSpPr>
              <p:cNvPr id="7" name="Text Box 53"/>
              <p:cNvSpPr txBox="1">
                <a:spLocks noChangeArrowheads="1"/>
              </p:cNvSpPr>
              <p:nvPr/>
            </p:nvSpPr>
            <p:spPr bwMode="auto">
              <a:xfrm>
                <a:off x="959" y="3396"/>
                <a:ext cx="1624" cy="298"/>
              </a:xfrm>
              <a:prstGeom prst="rect">
                <a:avLst/>
              </a:prstGeom>
              <a:noFill/>
              <a:ln w="9525" algn="ctr">
                <a:noFill/>
                <a:miter lim="800000"/>
                <a:headEnd/>
                <a:tailEnd/>
              </a:ln>
            </p:spPr>
            <p:txBody>
              <a:bodyPr wrap="square">
                <a:spAutoFit/>
              </a:bodyPr>
              <a:lstStyle/>
              <a:p>
                <a:pPr>
                  <a:spcBef>
                    <a:spcPct val="50000"/>
                  </a:spcBef>
                </a:pPr>
                <a:r>
                  <a:rPr lang="en-US" sz="2133" dirty="0"/>
                  <a:t>          </a:t>
                </a:r>
                <a:r>
                  <a:rPr lang="en-US" sz="1600" dirty="0"/>
                  <a:t>Collider</a:t>
                </a:r>
                <a:endParaRPr lang="en-US" sz="2133" dirty="0"/>
              </a:p>
            </p:txBody>
          </p:sp>
          <p:sp>
            <p:nvSpPr>
              <p:cNvPr id="11" name="Text Box 57"/>
              <p:cNvSpPr txBox="1">
                <a:spLocks noChangeArrowheads="1"/>
              </p:cNvSpPr>
              <p:nvPr/>
            </p:nvSpPr>
            <p:spPr bwMode="auto">
              <a:xfrm>
                <a:off x="877" y="4035"/>
                <a:ext cx="1248" cy="240"/>
              </a:xfrm>
              <a:prstGeom prst="rect">
                <a:avLst/>
              </a:prstGeom>
              <a:noFill/>
              <a:ln w="9525" algn="ctr">
                <a:noFill/>
                <a:miter lim="800000"/>
                <a:headEnd/>
                <a:tailEnd/>
              </a:ln>
            </p:spPr>
            <p:txBody>
              <a:bodyPr>
                <a:spAutoFit/>
              </a:bodyPr>
              <a:lstStyle/>
              <a:p>
                <a:pPr>
                  <a:spcBef>
                    <a:spcPct val="50000"/>
                  </a:spcBef>
                </a:pPr>
                <a:r>
                  <a:rPr lang="en-US" sz="1600" dirty="0"/>
                  <a:t>Exposure</a:t>
                </a:r>
                <a:endParaRPr lang="en-US" sz="1800" dirty="0"/>
              </a:p>
            </p:txBody>
          </p:sp>
          <p:sp>
            <p:nvSpPr>
              <p:cNvPr id="18" name="Line 52"/>
              <p:cNvSpPr>
                <a:spLocks noChangeShapeType="1"/>
              </p:cNvSpPr>
              <p:nvPr/>
            </p:nvSpPr>
            <p:spPr bwMode="auto">
              <a:xfrm flipH="1" flipV="1">
                <a:off x="1954" y="3721"/>
                <a:ext cx="400" cy="331"/>
              </a:xfrm>
              <a:prstGeom prst="line">
                <a:avLst/>
              </a:prstGeom>
              <a:noFill/>
              <a:ln w="28575">
                <a:solidFill>
                  <a:schemeClr val="tx1"/>
                </a:solidFill>
                <a:round/>
                <a:headEnd/>
                <a:tailEnd type="triangle" w="med" len="med"/>
              </a:ln>
            </p:spPr>
            <p:txBody>
              <a:bodyPr wrap="none" anchor="ctr"/>
              <a:lstStyle/>
              <a:p>
                <a:endParaRPr lang="en-US" sz="2489" dirty="0"/>
              </a:p>
            </p:txBody>
          </p:sp>
        </p:grpSp>
        <p:sp>
          <p:nvSpPr>
            <p:cNvPr id="15" name="TextBox 14"/>
            <p:cNvSpPr txBox="1">
              <a:spLocks noChangeArrowheads="1"/>
            </p:cNvSpPr>
            <p:nvPr/>
          </p:nvSpPr>
          <p:spPr bwMode="auto">
            <a:xfrm>
              <a:off x="1143001" y="4072224"/>
              <a:ext cx="857250" cy="253915"/>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endParaRPr lang="en-US" altLang="en-US" sz="1600" dirty="0"/>
            </a:p>
          </p:txBody>
        </p:sp>
      </p:grpSp>
      <p:grpSp>
        <p:nvGrpSpPr>
          <p:cNvPr id="59" name="Group 58"/>
          <p:cNvGrpSpPr/>
          <p:nvPr/>
        </p:nvGrpSpPr>
        <p:grpSpPr>
          <a:xfrm>
            <a:off x="5029200" y="3346501"/>
            <a:ext cx="3362677" cy="1279876"/>
            <a:chOff x="373592" y="5314939"/>
            <a:chExt cx="2522008" cy="959905"/>
          </a:xfrm>
        </p:grpSpPr>
        <p:grpSp>
          <p:nvGrpSpPr>
            <p:cNvPr id="31" name="Group 60"/>
            <p:cNvGrpSpPr>
              <a:grpSpLocks/>
            </p:cNvGrpSpPr>
            <p:nvPr/>
          </p:nvGrpSpPr>
          <p:grpSpPr bwMode="auto">
            <a:xfrm>
              <a:off x="373592" y="5314939"/>
              <a:ext cx="2522008" cy="959905"/>
              <a:chOff x="808" y="3332"/>
              <a:chExt cx="2383" cy="907"/>
            </a:xfrm>
          </p:grpSpPr>
          <p:sp>
            <p:nvSpPr>
              <p:cNvPr id="32" name="Text Box 51"/>
              <p:cNvSpPr txBox="1">
                <a:spLocks noChangeArrowheads="1"/>
              </p:cNvSpPr>
              <p:nvPr/>
            </p:nvSpPr>
            <p:spPr bwMode="auto">
              <a:xfrm>
                <a:off x="2389" y="3999"/>
                <a:ext cx="802" cy="240"/>
              </a:xfrm>
              <a:prstGeom prst="rect">
                <a:avLst/>
              </a:prstGeom>
              <a:noFill/>
              <a:ln w="9525" algn="ctr">
                <a:noFill/>
                <a:miter lim="800000"/>
                <a:headEnd/>
                <a:tailEnd/>
              </a:ln>
            </p:spPr>
            <p:txBody>
              <a:bodyPr wrap="square">
                <a:spAutoFit/>
              </a:bodyPr>
              <a:lstStyle/>
              <a:p>
                <a:pPr>
                  <a:spcBef>
                    <a:spcPct val="50000"/>
                  </a:spcBef>
                </a:pPr>
                <a:r>
                  <a:rPr lang="en-US" sz="1600" dirty="0"/>
                  <a:t>Outcome</a:t>
                </a:r>
              </a:p>
            </p:txBody>
          </p:sp>
          <p:sp>
            <p:nvSpPr>
              <p:cNvPr id="33" name="Line 52"/>
              <p:cNvSpPr>
                <a:spLocks noChangeShapeType="1"/>
              </p:cNvSpPr>
              <p:nvPr/>
            </p:nvSpPr>
            <p:spPr bwMode="auto">
              <a:xfrm flipV="1">
                <a:off x="1283" y="3656"/>
                <a:ext cx="366" cy="318"/>
              </a:xfrm>
              <a:prstGeom prst="line">
                <a:avLst/>
              </a:prstGeom>
              <a:noFill/>
              <a:ln w="28575">
                <a:solidFill>
                  <a:schemeClr val="tx1"/>
                </a:solidFill>
                <a:round/>
                <a:headEnd/>
                <a:tailEnd type="triangle" w="med" len="med"/>
              </a:ln>
            </p:spPr>
            <p:txBody>
              <a:bodyPr wrap="none" anchor="ctr"/>
              <a:lstStyle/>
              <a:p>
                <a:endParaRPr lang="en-US" sz="2489" dirty="0"/>
              </a:p>
            </p:txBody>
          </p:sp>
          <p:sp>
            <p:nvSpPr>
              <p:cNvPr id="34" name="Text Box 53"/>
              <p:cNvSpPr txBox="1">
                <a:spLocks noChangeArrowheads="1"/>
              </p:cNvSpPr>
              <p:nvPr/>
            </p:nvSpPr>
            <p:spPr bwMode="auto">
              <a:xfrm>
                <a:off x="808" y="3383"/>
                <a:ext cx="1624" cy="240"/>
              </a:xfrm>
              <a:prstGeom prst="rect">
                <a:avLst/>
              </a:prstGeom>
              <a:noFill/>
              <a:ln w="9525" algn="ctr">
                <a:noFill/>
                <a:miter lim="800000"/>
                <a:headEnd/>
                <a:tailEnd/>
              </a:ln>
            </p:spPr>
            <p:txBody>
              <a:bodyPr wrap="square">
                <a:spAutoFit/>
              </a:bodyPr>
              <a:lstStyle/>
              <a:p>
                <a:pPr>
                  <a:spcBef>
                    <a:spcPct val="50000"/>
                  </a:spcBef>
                </a:pPr>
                <a:r>
                  <a:rPr lang="en-US" sz="1600" dirty="0"/>
                  <a:t>          Collider</a:t>
                </a:r>
              </a:p>
            </p:txBody>
          </p:sp>
          <p:sp>
            <p:nvSpPr>
              <p:cNvPr id="35" name="Line 54"/>
              <p:cNvSpPr>
                <a:spLocks noChangeShapeType="1"/>
              </p:cNvSpPr>
              <p:nvPr/>
            </p:nvSpPr>
            <p:spPr bwMode="auto">
              <a:xfrm flipH="1">
                <a:off x="1877" y="3494"/>
                <a:ext cx="283" cy="23"/>
              </a:xfrm>
              <a:prstGeom prst="line">
                <a:avLst/>
              </a:prstGeom>
              <a:noFill/>
              <a:ln w="28575">
                <a:solidFill>
                  <a:schemeClr val="tx1"/>
                </a:solidFill>
                <a:round/>
                <a:headEnd/>
                <a:tailEnd type="triangle" w="med" len="med"/>
              </a:ln>
            </p:spPr>
            <p:txBody>
              <a:bodyPr wrap="none" anchor="ctr"/>
              <a:lstStyle/>
              <a:p>
                <a:endParaRPr lang="en-US" sz="2489" dirty="0"/>
              </a:p>
            </p:txBody>
          </p:sp>
          <p:sp>
            <p:nvSpPr>
              <p:cNvPr id="37" name="Text Box 56"/>
              <p:cNvSpPr txBox="1">
                <a:spLocks noChangeArrowheads="1"/>
              </p:cNvSpPr>
              <p:nvPr/>
            </p:nvSpPr>
            <p:spPr bwMode="auto">
              <a:xfrm>
                <a:off x="2201" y="3332"/>
                <a:ext cx="849" cy="414"/>
              </a:xfrm>
              <a:prstGeom prst="rect">
                <a:avLst/>
              </a:prstGeom>
              <a:noFill/>
              <a:ln w="9525" algn="ctr">
                <a:noFill/>
                <a:miter lim="800000"/>
                <a:headEnd/>
                <a:tailEnd/>
              </a:ln>
            </p:spPr>
            <p:txBody>
              <a:bodyPr wrap="square">
                <a:spAutoFit/>
              </a:bodyPr>
              <a:lstStyle/>
              <a:p>
                <a:pPr>
                  <a:spcBef>
                    <a:spcPct val="50000"/>
                  </a:spcBef>
                </a:pPr>
                <a:r>
                  <a:rPr lang="en-US" sz="1600" dirty="0"/>
                  <a:t>Other factors</a:t>
                </a:r>
              </a:p>
            </p:txBody>
          </p:sp>
          <p:sp>
            <p:nvSpPr>
              <p:cNvPr id="38" name="Text Box 57"/>
              <p:cNvSpPr txBox="1">
                <a:spLocks noChangeArrowheads="1"/>
              </p:cNvSpPr>
              <p:nvPr/>
            </p:nvSpPr>
            <p:spPr bwMode="auto">
              <a:xfrm>
                <a:off x="970" y="3980"/>
                <a:ext cx="1248" cy="240"/>
              </a:xfrm>
              <a:prstGeom prst="rect">
                <a:avLst/>
              </a:prstGeom>
              <a:noFill/>
              <a:ln w="9525" algn="ctr">
                <a:noFill/>
                <a:miter lim="800000"/>
                <a:headEnd/>
                <a:tailEnd/>
              </a:ln>
            </p:spPr>
            <p:txBody>
              <a:bodyPr>
                <a:spAutoFit/>
              </a:bodyPr>
              <a:lstStyle/>
              <a:p>
                <a:pPr>
                  <a:spcBef>
                    <a:spcPct val="50000"/>
                  </a:spcBef>
                </a:pPr>
                <a:r>
                  <a:rPr lang="en-US" sz="1600" dirty="0"/>
                  <a:t>Exposure</a:t>
                </a:r>
              </a:p>
            </p:txBody>
          </p:sp>
          <p:sp>
            <p:nvSpPr>
              <p:cNvPr id="40" name="Line 59"/>
              <p:cNvSpPr>
                <a:spLocks noChangeShapeType="1"/>
              </p:cNvSpPr>
              <p:nvPr/>
            </p:nvSpPr>
            <p:spPr bwMode="auto">
              <a:xfrm>
                <a:off x="2525" y="3764"/>
                <a:ext cx="129" cy="231"/>
              </a:xfrm>
              <a:prstGeom prst="line">
                <a:avLst/>
              </a:prstGeom>
              <a:noFill/>
              <a:ln w="28575">
                <a:solidFill>
                  <a:schemeClr val="tx1"/>
                </a:solidFill>
                <a:round/>
                <a:headEnd/>
                <a:tailEnd type="triangle" w="med" len="med"/>
              </a:ln>
            </p:spPr>
            <p:txBody>
              <a:bodyPr wrap="none" anchor="ctr"/>
              <a:lstStyle/>
              <a:p>
                <a:endParaRPr lang="en-US" sz="2489" dirty="0"/>
              </a:p>
            </p:txBody>
          </p:sp>
        </p:grpSp>
        <p:sp>
          <p:nvSpPr>
            <p:cNvPr id="55" name="TextBox 54"/>
            <p:cNvSpPr txBox="1">
              <a:spLocks noChangeArrowheads="1"/>
            </p:cNvSpPr>
            <p:nvPr/>
          </p:nvSpPr>
          <p:spPr bwMode="auto">
            <a:xfrm>
              <a:off x="762000" y="5314943"/>
              <a:ext cx="742950" cy="300082"/>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endParaRPr lang="en-US" altLang="en-US" sz="2000" dirty="0"/>
            </a:p>
          </p:txBody>
        </p:sp>
      </p:grpSp>
      <p:grpSp>
        <p:nvGrpSpPr>
          <p:cNvPr id="58" name="Group 57"/>
          <p:cNvGrpSpPr/>
          <p:nvPr/>
        </p:nvGrpSpPr>
        <p:grpSpPr>
          <a:xfrm>
            <a:off x="8389068" y="3387864"/>
            <a:ext cx="4157133" cy="1233310"/>
            <a:chOff x="3371850" y="4019539"/>
            <a:chExt cx="3117850" cy="924980"/>
          </a:xfrm>
        </p:grpSpPr>
        <p:grpSp>
          <p:nvGrpSpPr>
            <p:cNvPr id="19" name="Group 60"/>
            <p:cNvGrpSpPr>
              <a:grpSpLocks/>
            </p:cNvGrpSpPr>
            <p:nvPr/>
          </p:nvGrpSpPr>
          <p:grpSpPr bwMode="auto">
            <a:xfrm>
              <a:off x="3371850" y="4019539"/>
              <a:ext cx="3117850" cy="924980"/>
              <a:chOff x="171" y="3400"/>
              <a:chExt cx="2946" cy="874"/>
            </a:xfrm>
          </p:grpSpPr>
          <p:sp>
            <p:nvSpPr>
              <p:cNvPr id="20" name="Text Box 51"/>
              <p:cNvSpPr txBox="1">
                <a:spLocks noChangeArrowheads="1"/>
              </p:cNvSpPr>
              <p:nvPr/>
            </p:nvSpPr>
            <p:spPr bwMode="auto">
              <a:xfrm>
                <a:off x="1965" y="4000"/>
                <a:ext cx="1152" cy="240"/>
              </a:xfrm>
              <a:prstGeom prst="rect">
                <a:avLst/>
              </a:prstGeom>
              <a:noFill/>
              <a:ln w="9525" algn="ctr">
                <a:noFill/>
                <a:miter lim="800000"/>
                <a:headEnd/>
                <a:tailEnd/>
              </a:ln>
            </p:spPr>
            <p:txBody>
              <a:bodyPr wrap="square">
                <a:spAutoFit/>
              </a:bodyPr>
              <a:lstStyle/>
              <a:p>
                <a:pPr>
                  <a:spcBef>
                    <a:spcPct val="50000"/>
                  </a:spcBef>
                </a:pPr>
                <a:r>
                  <a:rPr lang="en-US" sz="1600" dirty="0"/>
                  <a:t>Outcome</a:t>
                </a:r>
                <a:endParaRPr lang="en-US" sz="2133" dirty="0"/>
              </a:p>
            </p:txBody>
          </p:sp>
          <p:sp>
            <p:nvSpPr>
              <p:cNvPr id="22" name="Text Box 53"/>
              <p:cNvSpPr txBox="1">
                <a:spLocks noChangeArrowheads="1"/>
              </p:cNvSpPr>
              <p:nvPr/>
            </p:nvSpPr>
            <p:spPr bwMode="auto">
              <a:xfrm>
                <a:off x="1035" y="3400"/>
                <a:ext cx="1624" cy="240"/>
              </a:xfrm>
              <a:prstGeom prst="rect">
                <a:avLst/>
              </a:prstGeom>
              <a:noFill/>
              <a:ln w="9525" algn="ctr">
                <a:noFill/>
                <a:miter lim="800000"/>
                <a:headEnd/>
                <a:tailEnd/>
              </a:ln>
            </p:spPr>
            <p:txBody>
              <a:bodyPr wrap="square">
                <a:spAutoFit/>
              </a:bodyPr>
              <a:lstStyle/>
              <a:p>
                <a:pPr>
                  <a:spcBef>
                    <a:spcPct val="50000"/>
                  </a:spcBef>
                </a:pPr>
                <a:r>
                  <a:rPr lang="en-US" sz="1600" dirty="0"/>
                  <a:t>          Collider</a:t>
                </a:r>
              </a:p>
            </p:txBody>
          </p:sp>
          <p:sp>
            <p:nvSpPr>
              <p:cNvPr id="24" name="Text Box 55"/>
              <p:cNvSpPr txBox="1">
                <a:spLocks noChangeArrowheads="1"/>
              </p:cNvSpPr>
              <p:nvPr/>
            </p:nvSpPr>
            <p:spPr bwMode="auto">
              <a:xfrm>
                <a:off x="171" y="3562"/>
                <a:ext cx="756" cy="414"/>
              </a:xfrm>
              <a:prstGeom prst="rect">
                <a:avLst/>
              </a:prstGeom>
              <a:noFill/>
              <a:ln w="9525" algn="ctr">
                <a:noFill/>
                <a:miter lim="800000"/>
                <a:headEnd/>
                <a:tailEnd/>
              </a:ln>
            </p:spPr>
            <p:txBody>
              <a:bodyPr wrap="square">
                <a:spAutoFit/>
              </a:bodyPr>
              <a:lstStyle/>
              <a:p>
                <a:pPr>
                  <a:spcBef>
                    <a:spcPct val="50000"/>
                  </a:spcBef>
                </a:pPr>
                <a:r>
                  <a:rPr lang="en-US" sz="1600" dirty="0"/>
                  <a:t>Other factors</a:t>
                </a:r>
              </a:p>
            </p:txBody>
          </p:sp>
          <p:sp>
            <p:nvSpPr>
              <p:cNvPr id="26" name="Text Box 57"/>
              <p:cNvSpPr txBox="1">
                <a:spLocks noChangeArrowheads="1"/>
              </p:cNvSpPr>
              <p:nvPr/>
            </p:nvSpPr>
            <p:spPr bwMode="auto">
              <a:xfrm>
                <a:off x="743" y="4034"/>
                <a:ext cx="1248" cy="240"/>
              </a:xfrm>
              <a:prstGeom prst="rect">
                <a:avLst/>
              </a:prstGeom>
              <a:noFill/>
              <a:ln w="9525" algn="ctr">
                <a:noFill/>
                <a:miter lim="800000"/>
                <a:headEnd/>
                <a:tailEnd/>
              </a:ln>
            </p:spPr>
            <p:txBody>
              <a:bodyPr>
                <a:spAutoFit/>
              </a:bodyPr>
              <a:lstStyle/>
              <a:p>
                <a:pPr>
                  <a:spcBef>
                    <a:spcPct val="50000"/>
                  </a:spcBef>
                </a:pPr>
                <a:r>
                  <a:rPr lang="en-US" sz="1600" dirty="0"/>
                  <a:t>Exposure</a:t>
                </a:r>
                <a:endParaRPr lang="en-US" sz="2133" dirty="0"/>
              </a:p>
            </p:txBody>
          </p:sp>
          <p:sp>
            <p:nvSpPr>
              <p:cNvPr id="27" name="Line 58"/>
              <p:cNvSpPr>
                <a:spLocks noChangeShapeType="1"/>
              </p:cNvSpPr>
              <p:nvPr/>
            </p:nvSpPr>
            <p:spPr bwMode="auto">
              <a:xfrm>
                <a:off x="792" y="3856"/>
                <a:ext cx="336" cy="144"/>
              </a:xfrm>
              <a:prstGeom prst="line">
                <a:avLst/>
              </a:prstGeom>
              <a:noFill/>
              <a:ln w="28575">
                <a:solidFill>
                  <a:schemeClr val="tx1"/>
                </a:solidFill>
                <a:round/>
                <a:headEnd/>
                <a:tailEnd type="triangle" w="med" len="med"/>
              </a:ln>
            </p:spPr>
            <p:txBody>
              <a:bodyPr wrap="none" anchor="ctr"/>
              <a:lstStyle/>
              <a:p>
                <a:endParaRPr lang="en-US" sz="2489" dirty="0"/>
              </a:p>
            </p:txBody>
          </p:sp>
          <p:sp>
            <p:nvSpPr>
              <p:cNvPr id="29" name="Line 58"/>
              <p:cNvSpPr>
                <a:spLocks noChangeShapeType="1"/>
              </p:cNvSpPr>
              <p:nvPr/>
            </p:nvSpPr>
            <p:spPr bwMode="auto">
              <a:xfrm flipV="1">
                <a:off x="765" y="3543"/>
                <a:ext cx="602" cy="113"/>
              </a:xfrm>
              <a:prstGeom prst="line">
                <a:avLst/>
              </a:prstGeom>
              <a:noFill/>
              <a:ln w="28575">
                <a:solidFill>
                  <a:schemeClr val="tx1"/>
                </a:solidFill>
                <a:round/>
                <a:headEnd/>
                <a:tailEnd type="triangle" w="med" len="med"/>
              </a:ln>
            </p:spPr>
            <p:txBody>
              <a:bodyPr wrap="none" anchor="ctr"/>
              <a:lstStyle/>
              <a:p>
                <a:endParaRPr lang="en-US" sz="2489" dirty="0"/>
              </a:p>
            </p:txBody>
          </p:sp>
          <p:sp>
            <p:nvSpPr>
              <p:cNvPr id="30" name="Line 52"/>
              <p:cNvSpPr>
                <a:spLocks noChangeShapeType="1"/>
              </p:cNvSpPr>
              <p:nvPr/>
            </p:nvSpPr>
            <p:spPr bwMode="auto">
              <a:xfrm flipH="1" flipV="1">
                <a:off x="1954" y="3721"/>
                <a:ext cx="400" cy="331"/>
              </a:xfrm>
              <a:prstGeom prst="line">
                <a:avLst/>
              </a:prstGeom>
              <a:noFill/>
              <a:ln w="28575">
                <a:solidFill>
                  <a:schemeClr val="tx1"/>
                </a:solidFill>
                <a:round/>
                <a:headEnd/>
                <a:tailEnd type="triangle" w="med" len="med"/>
              </a:ln>
            </p:spPr>
            <p:txBody>
              <a:bodyPr wrap="none" anchor="ctr"/>
              <a:lstStyle/>
              <a:p>
                <a:endParaRPr lang="en-US" sz="2489" dirty="0"/>
              </a:p>
            </p:txBody>
          </p:sp>
        </p:grpSp>
        <p:sp>
          <p:nvSpPr>
            <p:cNvPr id="56" name="TextBox 55"/>
            <p:cNvSpPr txBox="1">
              <a:spLocks noChangeArrowheads="1"/>
            </p:cNvSpPr>
            <p:nvPr/>
          </p:nvSpPr>
          <p:spPr bwMode="auto">
            <a:xfrm>
              <a:off x="4743449" y="4019542"/>
              <a:ext cx="800101" cy="276998"/>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endParaRPr lang="en-US" altLang="en-US" sz="1800" dirty="0"/>
            </a:p>
          </p:txBody>
        </p:sp>
      </p:grpSp>
      <p:grpSp>
        <p:nvGrpSpPr>
          <p:cNvPr id="93" name="Group 92"/>
          <p:cNvGrpSpPr/>
          <p:nvPr/>
        </p:nvGrpSpPr>
        <p:grpSpPr>
          <a:xfrm>
            <a:off x="6937955" y="5106808"/>
            <a:ext cx="4418877" cy="1446392"/>
            <a:chOff x="3544358" y="5116517"/>
            <a:chExt cx="3598333" cy="1084792"/>
          </a:xfrm>
        </p:grpSpPr>
        <p:grpSp>
          <p:nvGrpSpPr>
            <p:cNvPr id="94" name="Group 60"/>
            <p:cNvGrpSpPr>
              <a:grpSpLocks/>
            </p:cNvGrpSpPr>
            <p:nvPr/>
          </p:nvGrpSpPr>
          <p:grpSpPr bwMode="auto">
            <a:xfrm>
              <a:off x="3544358" y="5116517"/>
              <a:ext cx="3598333" cy="1084792"/>
              <a:chOff x="105" y="3226"/>
              <a:chExt cx="3400" cy="1025"/>
            </a:xfrm>
          </p:grpSpPr>
          <p:sp>
            <p:nvSpPr>
              <p:cNvPr id="96" name="Text Box 51"/>
              <p:cNvSpPr txBox="1">
                <a:spLocks noChangeArrowheads="1"/>
              </p:cNvSpPr>
              <p:nvPr/>
            </p:nvSpPr>
            <p:spPr bwMode="auto">
              <a:xfrm>
                <a:off x="2598" y="4001"/>
                <a:ext cx="907" cy="240"/>
              </a:xfrm>
              <a:prstGeom prst="rect">
                <a:avLst/>
              </a:prstGeom>
              <a:noFill/>
              <a:ln w="9525" algn="ctr">
                <a:noFill/>
                <a:miter lim="800000"/>
                <a:headEnd/>
                <a:tailEnd/>
              </a:ln>
            </p:spPr>
            <p:txBody>
              <a:bodyPr wrap="square">
                <a:spAutoFit/>
              </a:bodyPr>
              <a:lstStyle/>
              <a:p>
                <a:pPr>
                  <a:spcBef>
                    <a:spcPct val="50000"/>
                  </a:spcBef>
                </a:pPr>
                <a:r>
                  <a:rPr lang="en-US" sz="1600" dirty="0"/>
                  <a:t>Outcome</a:t>
                </a:r>
                <a:endParaRPr lang="en-US" sz="2133" dirty="0"/>
              </a:p>
            </p:txBody>
          </p:sp>
          <p:sp>
            <p:nvSpPr>
              <p:cNvPr id="97" name="Text Box 53"/>
              <p:cNvSpPr txBox="1">
                <a:spLocks noChangeArrowheads="1"/>
              </p:cNvSpPr>
              <p:nvPr/>
            </p:nvSpPr>
            <p:spPr bwMode="auto">
              <a:xfrm>
                <a:off x="669" y="3593"/>
                <a:ext cx="1625" cy="298"/>
              </a:xfrm>
              <a:prstGeom prst="rect">
                <a:avLst/>
              </a:prstGeom>
              <a:noFill/>
              <a:ln w="9525" algn="ctr">
                <a:noFill/>
                <a:miter lim="800000"/>
                <a:headEnd/>
                <a:tailEnd/>
              </a:ln>
            </p:spPr>
            <p:txBody>
              <a:bodyPr wrap="square">
                <a:spAutoFit/>
              </a:bodyPr>
              <a:lstStyle/>
              <a:p>
                <a:pPr>
                  <a:spcBef>
                    <a:spcPct val="50000"/>
                  </a:spcBef>
                </a:pPr>
                <a:r>
                  <a:rPr lang="en-US" sz="2133" dirty="0"/>
                  <a:t>          </a:t>
                </a:r>
                <a:r>
                  <a:rPr lang="en-US" sz="1600" dirty="0"/>
                  <a:t>Collider</a:t>
                </a:r>
                <a:endParaRPr lang="en-US" sz="2133" dirty="0"/>
              </a:p>
            </p:txBody>
          </p:sp>
          <p:sp>
            <p:nvSpPr>
              <p:cNvPr id="98" name="Line 54"/>
              <p:cNvSpPr>
                <a:spLocks noChangeShapeType="1"/>
              </p:cNvSpPr>
              <p:nvPr/>
            </p:nvSpPr>
            <p:spPr bwMode="auto">
              <a:xfrm flipH="1">
                <a:off x="2047" y="3568"/>
                <a:ext cx="319" cy="198"/>
              </a:xfrm>
              <a:prstGeom prst="line">
                <a:avLst/>
              </a:prstGeom>
              <a:noFill/>
              <a:ln w="28575">
                <a:solidFill>
                  <a:schemeClr val="tx1"/>
                </a:solidFill>
                <a:round/>
                <a:headEnd/>
                <a:tailEnd type="triangle" w="med" len="med"/>
              </a:ln>
            </p:spPr>
            <p:txBody>
              <a:bodyPr wrap="none" anchor="ctr"/>
              <a:lstStyle/>
              <a:p>
                <a:endParaRPr lang="en-US" sz="2489" dirty="0"/>
              </a:p>
            </p:txBody>
          </p:sp>
          <p:sp>
            <p:nvSpPr>
              <p:cNvPr id="99" name="Text Box 56"/>
              <p:cNvSpPr txBox="1">
                <a:spLocks noChangeArrowheads="1"/>
              </p:cNvSpPr>
              <p:nvPr/>
            </p:nvSpPr>
            <p:spPr bwMode="auto">
              <a:xfrm>
                <a:off x="2341" y="3226"/>
                <a:ext cx="733" cy="414"/>
              </a:xfrm>
              <a:prstGeom prst="rect">
                <a:avLst/>
              </a:prstGeom>
              <a:noFill/>
              <a:ln w="9525" algn="ctr">
                <a:noFill/>
                <a:miter lim="800000"/>
                <a:headEnd/>
                <a:tailEnd/>
              </a:ln>
            </p:spPr>
            <p:txBody>
              <a:bodyPr wrap="square">
                <a:spAutoFit/>
              </a:bodyPr>
              <a:lstStyle/>
              <a:p>
                <a:pPr>
                  <a:spcBef>
                    <a:spcPct val="50000"/>
                  </a:spcBef>
                </a:pPr>
                <a:r>
                  <a:rPr lang="en-US" sz="1600" dirty="0"/>
                  <a:t>Other factors</a:t>
                </a:r>
              </a:p>
            </p:txBody>
          </p:sp>
          <p:sp>
            <p:nvSpPr>
              <p:cNvPr id="100" name="Text Box 57"/>
              <p:cNvSpPr txBox="1">
                <a:spLocks noChangeArrowheads="1"/>
              </p:cNvSpPr>
              <p:nvPr/>
            </p:nvSpPr>
            <p:spPr bwMode="auto">
              <a:xfrm>
                <a:off x="284" y="4011"/>
                <a:ext cx="1248" cy="240"/>
              </a:xfrm>
              <a:prstGeom prst="rect">
                <a:avLst/>
              </a:prstGeom>
              <a:noFill/>
              <a:ln w="9525" algn="ctr">
                <a:noFill/>
                <a:miter lim="800000"/>
                <a:headEnd/>
                <a:tailEnd/>
              </a:ln>
            </p:spPr>
            <p:txBody>
              <a:bodyPr>
                <a:spAutoFit/>
              </a:bodyPr>
              <a:lstStyle/>
              <a:p>
                <a:pPr>
                  <a:spcBef>
                    <a:spcPct val="50000"/>
                  </a:spcBef>
                </a:pPr>
                <a:r>
                  <a:rPr lang="en-US" sz="1600" dirty="0"/>
                  <a:t>Exposure</a:t>
                </a:r>
              </a:p>
            </p:txBody>
          </p:sp>
          <p:sp>
            <p:nvSpPr>
              <p:cNvPr id="102" name="Line 59"/>
              <p:cNvSpPr>
                <a:spLocks noChangeShapeType="1"/>
              </p:cNvSpPr>
              <p:nvPr/>
            </p:nvSpPr>
            <p:spPr bwMode="auto">
              <a:xfrm>
                <a:off x="2737" y="3634"/>
                <a:ext cx="268" cy="377"/>
              </a:xfrm>
              <a:prstGeom prst="line">
                <a:avLst/>
              </a:prstGeom>
              <a:noFill/>
              <a:ln w="28575">
                <a:solidFill>
                  <a:schemeClr val="tx1"/>
                </a:solidFill>
                <a:round/>
                <a:headEnd/>
                <a:tailEnd type="triangle" w="med" len="med"/>
              </a:ln>
            </p:spPr>
            <p:txBody>
              <a:bodyPr wrap="none" anchor="ctr"/>
              <a:lstStyle/>
              <a:p>
                <a:endParaRPr lang="en-US" sz="2489" dirty="0"/>
              </a:p>
            </p:txBody>
          </p:sp>
          <p:sp>
            <p:nvSpPr>
              <p:cNvPr id="103" name="Text Box 56"/>
              <p:cNvSpPr txBox="1">
                <a:spLocks noChangeArrowheads="1"/>
              </p:cNvSpPr>
              <p:nvPr/>
            </p:nvSpPr>
            <p:spPr bwMode="auto">
              <a:xfrm>
                <a:off x="105" y="3233"/>
                <a:ext cx="804" cy="414"/>
              </a:xfrm>
              <a:prstGeom prst="rect">
                <a:avLst/>
              </a:prstGeom>
              <a:noFill/>
              <a:ln w="9525" algn="ctr">
                <a:noFill/>
                <a:miter lim="800000"/>
                <a:headEnd/>
                <a:tailEnd/>
              </a:ln>
            </p:spPr>
            <p:txBody>
              <a:bodyPr wrap="square">
                <a:spAutoFit/>
              </a:bodyPr>
              <a:lstStyle/>
              <a:p>
                <a:pPr>
                  <a:spcBef>
                    <a:spcPct val="50000"/>
                  </a:spcBef>
                </a:pPr>
                <a:r>
                  <a:rPr lang="en-US" sz="1600" dirty="0"/>
                  <a:t>Other factors</a:t>
                </a:r>
              </a:p>
            </p:txBody>
          </p:sp>
          <p:sp>
            <p:nvSpPr>
              <p:cNvPr id="104" name="Line 54"/>
              <p:cNvSpPr>
                <a:spLocks noChangeShapeType="1"/>
              </p:cNvSpPr>
              <p:nvPr/>
            </p:nvSpPr>
            <p:spPr bwMode="auto">
              <a:xfrm>
                <a:off x="816" y="3568"/>
                <a:ext cx="365" cy="169"/>
              </a:xfrm>
              <a:prstGeom prst="line">
                <a:avLst/>
              </a:prstGeom>
              <a:noFill/>
              <a:ln w="28575">
                <a:solidFill>
                  <a:schemeClr val="tx1"/>
                </a:solidFill>
                <a:round/>
                <a:headEnd/>
                <a:tailEnd type="triangle" w="med" len="med"/>
              </a:ln>
            </p:spPr>
            <p:txBody>
              <a:bodyPr wrap="none" anchor="ctr"/>
              <a:lstStyle/>
              <a:p>
                <a:endParaRPr lang="en-US" sz="2489" dirty="0"/>
              </a:p>
            </p:txBody>
          </p:sp>
          <p:sp>
            <p:nvSpPr>
              <p:cNvPr id="105" name="Line 59"/>
              <p:cNvSpPr>
                <a:spLocks noChangeShapeType="1"/>
              </p:cNvSpPr>
              <p:nvPr/>
            </p:nvSpPr>
            <p:spPr bwMode="auto">
              <a:xfrm>
                <a:off x="451" y="3647"/>
                <a:ext cx="198" cy="394"/>
              </a:xfrm>
              <a:prstGeom prst="line">
                <a:avLst/>
              </a:prstGeom>
              <a:noFill/>
              <a:ln w="28575">
                <a:solidFill>
                  <a:schemeClr val="tx1"/>
                </a:solidFill>
                <a:round/>
                <a:headEnd/>
                <a:tailEnd type="triangle" w="med" len="med"/>
              </a:ln>
            </p:spPr>
            <p:txBody>
              <a:bodyPr wrap="none" anchor="ctr"/>
              <a:lstStyle/>
              <a:p>
                <a:endParaRPr lang="en-US" sz="2489" dirty="0"/>
              </a:p>
            </p:txBody>
          </p:sp>
        </p:grpSp>
        <p:sp>
          <p:nvSpPr>
            <p:cNvPr id="95" name="TextBox 94"/>
            <p:cNvSpPr txBox="1">
              <a:spLocks noChangeArrowheads="1"/>
            </p:cNvSpPr>
            <p:nvPr/>
          </p:nvSpPr>
          <p:spPr bwMode="auto">
            <a:xfrm>
              <a:off x="4788988" y="5507037"/>
              <a:ext cx="742950" cy="300082"/>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endParaRPr lang="en-US" altLang="en-US" sz="2000" dirty="0"/>
            </a:p>
          </p:txBody>
        </p:sp>
      </p:grpSp>
      <p:sp>
        <p:nvSpPr>
          <p:cNvPr id="8" name="TextBox 7"/>
          <p:cNvSpPr txBox="1"/>
          <p:nvPr/>
        </p:nvSpPr>
        <p:spPr>
          <a:xfrm>
            <a:off x="228599" y="2971800"/>
            <a:ext cx="4848229" cy="1938992"/>
          </a:xfrm>
          <a:prstGeom prst="rect">
            <a:avLst/>
          </a:prstGeom>
          <a:noFill/>
        </p:spPr>
        <p:txBody>
          <a:bodyPr wrap="square" rtlCol="0">
            <a:spAutoFit/>
          </a:bodyPr>
          <a:lstStyle/>
          <a:p>
            <a:pPr marL="341313" indent="-341313">
              <a:buFont typeface="Arial" panose="020B0604020202020204" pitchFamily="34" charset="0"/>
              <a:buChar char="•"/>
            </a:pPr>
            <a:r>
              <a:rPr lang="en-US" sz="2400" b="0" dirty="0">
                <a:solidFill>
                  <a:schemeClr val="tx1"/>
                </a:solidFill>
              </a:rPr>
              <a:t>In some scenarios, selection bias occurs only if multiplicative interaction between exposure &amp; outcome on occurrence of collider</a:t>
            </a:r>
          </a:p>
        </p:txBody>
      </p:sp>
      <p:sp>
        <p:nvSpPr>
          <p:cNvPr id="45" name="TextBox 44"/>
          <p:cNvSpPr txBox="1"/>
          <p:nvPr/>
        </p:nvSpPr>
        <p:spPr>
          <a:xfrm>
            <a:off x="254200" y="4574947"/>
            <a:ext cx="5746693" cy="1938992"/>
          </a:xfrm>
          <a:prstGeom prst="rect">
            <a:avLst/>
          </a:prstGeom>
          <a:noFill/>
        </p:spPr>
        <p:txBody>
          <a:bodyPr wrap="square" rtlCol="0">
            <a:spAutoFit/>
          </a:bodyPr>
          <a:lstStyle/>
          <a:p>
            <a:pPr marL="457189" indent="-457189">
              <a:buFont typeface="Arial" panose="020B0604020202020204" pitchFamily="34" charset="0"/>
              <a:buChar char="•"/>
            </a:pPr>
            <a:endParaRPr lang="en-US" sz="2400" b="0" dirty="0">
              <a:solidFill>
                <a:schemeClr val="tx1"/>
              </a:solidFill>
            </a:endParaRPr>
          </a:p>
          <a:p>
            <a:pPr marL="341313" indent="-341313">
              <a:buFont typeface="Arial" panose="020B0604020202020204" pitchFamily="34" charset="0"/>
              <a:buChar char="•"/>
            </a:pPr>
            <a:r>
              <a:rPr lang="en-US" sz="2400" b="0" dirty="0">
                <a:solidFill>
                  <a:schemeClr val="tx1"/>
                </a:solidFill>
              </a:rPr>
              <a:t>Under the null, selection bias is synonymous, to some methodologists, with “collider-conditioning”, “collider-stratification bias” or “collider bias”</a:t>
            </a:r>
          </a:p>
        </p:txBody>
      </p:sp>
    </p:spTree>
    <p:extLst>
      <p:ext uri="{BB962C8B-B14F-4D97-AF65-F5344CB8AC3E}">
        <p14:creationId xmlns:p14="http://schemas.microsoft.com/office/powerpoint/2010/main" val="56669913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45496"/>
            <a:ext cx="8653365" cy="430675"/>
          </a:xfrm>
        </p:spPr>
        <p:txBody>
          <a:bodyPr/>
          <a:lstStyle/>
          <a:p>
            <a:r>
              <a:rPr lang="en-US" sz="2800" dirty="0"/>
              <a:t>For Selection Bias to Occur:</a:t>
            </a:r>
          </a:p>
        </p:txBody>
      </p:sp>
      <p:sp>
        <p:nvSpPr>
          <p:cNvPr id="16" name="Rectangle 15"/>
          <p:cNvSpPr/>
          <p:nvPr/>
        </p:nvSpPr>
        <p:spPr>
          <a:xfrm>
            <a:off x="152400" y="529456"/>
            <a:ext cx="12039600" cy="1631216"/>
          </a:xfrm>
          <a:prstGeom prst="rect">
            <a:avLst/>
          </a:prstGeom>
        </p:spPr>
        <p:txBody>
          <a:bodyPr wrap="square">
            <a:spAutoFit/>
          </a:bodyPr>
          <a:lstStyle/>
          <a:p>
            <a:r>
              <a:rPr lang="en-US" sz="2400" b="0" u="sng" dirty="0"/>
              <a:t>“Under non-null” (i.e., there </a:t>
            </a:r>
            <a:r>
              <a:rPr lang="en-US" sz="2400" u="sng" dirty="0"/>
              <a:t>is</a:t>
            </a:r>
            <a:r>
              <a:rPr lang="en-US" sz="2400" b="0" u="sng" dirty="0"/>
              <a:t> truly an association between exposure and outcome), selection can occur under any of these scenarios:</a:t>
            </a:r>
          </a:p>
          <a:p>
            <a:endParaRPr lang="en-US" sz="400" u="sng" dirty="0"/>
          </a:p>
          <a:p>
            <a:pPr marL="341313" indent="-341313">
              <a:buFont typeface="Arial" charset="0"/>
              <a:buChar char="•"/>
            </a:pPr>
            <a:r>
              <a:rPr lang="en-US" sz="2400" b="0" dirty="0"/>
              <a:t>Any of the “null” scenario conditions on prior slide (collider-conditioning is present)</a:t>
            </a:r>
          </a:p>
          <a:p>
            <a:pPr marL="736600" lvl="1" indent="-355600">
              <a:buFont typeface="Arial" panose="020B0604020202020204" pitchFamily="34" charset="0"/>
              <a:buChar char="‒"/>
            </a:pPr>
            <a:r>
              <a:rPr lang="en-US" sz="2200" b="0" dirty="0"/>
              <a:t>Will result in bias in additive and/or multiplicative measure of association</a:t>
            </a:r>
          </a:p>
        </p:txBody>
      </p:sp>
      <p:grpSp>
        <p:nvGrpSpPr>
          <p:cNvPr id="61" name="Group 60"/>
          <p:cNvGrpSpPr/>
          <p:nvPr/>
        </p:nvGrpSpPr>
        <p:grpSpPr>
          <a:xfrm>
            <a:off x="7657354" y="3060567"/>
            <a:ext cx="4368800" cy="1375835"/>
            <a:chOff x="3733800" y="5230816"/>
            <a:chExt cx="3276600" cy="1031875"/>
          </a:xfrm>
        </p:grpSpPr>
        <p:grpSp>
          <p:nvGrpSpPr>
            <p:cNvPr id="43" name="Group 60"/>
            <p:cNvGrpSpPr>
              <a:grpSpLocks/>
            </p:cNvGrpSpPr>
            <p:nvPr/>
          </p:nvGrpSpPr>
          <p:grpSpPr bwMode="auto">
            <a:xfrm>
              <a:off x="3733800" y="5230816"/>
              <a:ext cx="3276600" cy="1031875"/>
              <a:chOff x="284" y="3334"/>
              <a:chExt cx="3096" cy="975"/>
            </a:xfrm>
          </p:grpSpPr>
          <p:sp>
            <p:nvSpPr>
              <p:cNvPr id="44" name="Text Box 51"/>
              <p:cNvSpPr txBox="1">
                <a:spLocks noChangeArrowheads="1"/>
              </p:cNvSpPr>
              <p:nvPr/>
            </p:nvSpPr>
            <p:spPr bwMode="auto">
              <a:xfrm>
                <a:off x="2084" y="3982"/>
                <a:ext cx="1152" cy="298"/>
              </a:xfrm>
              <a:prstGeom prst="rect">
                <a:avLst/>
              </a:prstGeom>
              <a:noFill/>
              <a:ln w="9525" algn="ctr">
                <a:noFill/>
                <a:miter lim="800000"/>
                <a:headEnd/>
                <a:tailEnd/>
              </a:ln>
            </p:spPr>
            <p:txBody>
              <a:bodyPr wrap="square">
                <a:spAutoFit/>
              </a:bodyPr>
              <a:lstStyle/>
              <a:p>
                <a:pPr>
                  <a:spcBef>
                    <a:spcPct val="50000"/>
                  </a:spcBef>
                </a:pPr>
                <a:r>
                  <a:rPr lang="en-US" sz="2133" dirty="0"/>
                  <a:t>Outcome</a:t>
                </a:r>
              </a:p>
            </p:txBody>
          </p:sp>
          <p:sp>
            <p:nvSpPr>
              <p:cNvPr id="46" name="Text Box 53"/>
              <p:cNvSpPr txBox="1">
                <a:spLocks noChangeArrowheads="1"/>
              </p:cNvSpPr>
              <p:nvPr/>
            </p:nvSpPr>
            <p:spPr bwMode="auto">
              <a:xfrm>
                <a:off x="500" y="3593"/>
                <a:ext cx="1625" cy="298"/>
              </a:xfrm>
              <a:prstGeom prst="rect">
                <a:avLst/>
              </a:prstGeom>
              <a:noFill/>
              <a:ln w="9525" algn="ctr">
                <a:noFill/>
                <a:miter lim="800000"/>
                <a:headEnd/>
                <a:tailEnd/>
              </a:ln>
            </p:spPr>
            <p:txBody>
              <a:bodyPr wrap="square">
                <a:spAutoFit/>
              </a:bodyPr>
              <a:lstStyle/>
              <a:p>
                <a:pPr>
                  <a:spcBef>
                    <a:spcPct val="50000"/>
                  </a:spcBef>
                </a:pPr>
                <a:r>
                  <a:rPr lang="en-US" sz="2133" dirty="0"/>
                  <a:t>          Retention</a:t>
                </a:r>
              </a:p>
            </p:txBody>
          </p:sp>
          <p:sp>
            <p:nvSpPr>
              <p:cNvPr id="47" name="Line 54"/>
              <p:cNvSpPr>
                <a:spLocks noChangeShapeType="1"/>
              </p:cNvSpPr>
              <p:nvPr/>
            </p:nvSpPr>
            <p:spPr bwMode="auto">
              <a:xfrm flipH="1">
                <a:off x="2047" y="3675"/>
                <a:ext cx="277" cy="91"/>
              </a:xfrm>
              <a:prstGeom prst="line">
                <a:avLst/>
              </a:prstGeom>
              <a:noFill/>
              <a:ln w="28575">
                <a:solidFill>
                  <a:schemeClr val="tx1"/>
                </a:solidFill>
                <a:round/>
                <a:headEnd/>
                <a:tailEnd type="triangle" w="med" len="med"/>
              </a:ln>
            </p:spPr>
            <p:txBody>
              <a:bodyPr wrap="none" anchor="ctr"/>
              <a:lstStyle/>
              <a:p>
                <a:endParaRPr lang="en-US" sz="2489" dirty="0"/>
              </a:p>
            </p:txBody>
          </p:sp>
          <p:sp>
            <p:nvSpPr>
              <p:cNvPr id="49" name="Text Box 56"/>
              <p:cNvSpPr txBox="1">
                <a:spLocks noChangeArrowheads="1"/>
              </p:cNvSpPr>
              <p:nvPr/>
            </p:nvSpPr>
            <p:spPr bwMode="auto">
              <a:xfrm>
                <a:off x="2324" y="3334"/>
                <a:ext cx="1056" cy="531"/>
              </a:xfrm>
              <a:prstGeom prst="rect">
                <a:avLst/>
              </a:prstGeom>
              <a:noFill/>
              <a:ln w="9525" algn="ctr">
                <a:noFill/>
                <a:miter lim="800000"/>
                <a:headEnd/>
                <a:tailEnd/>
              </a:ln>
            </p:spPr>
            <p:txBody>
              <a:bodyPr wrap="square">
                <a:spAutoFit/>
              </a:bodyPr>
              <a:lstStyle/>
              <a:p>
                <a:pPr>
                  <a:spcBef>
                    <a:spcPct val="50000"/>
                  </a:spcBef>
                </a:pPr>
                <a:r>
                  <a:rPr lang="en-US" sz="2133" dirty="0"/>
                  <a:t>Other factors</a:t>
                </a:r>
              </a:p>
            </p:txBody>
          </p:sp>
          <p:sp>
            <p:nvSpPr>
              <p:cNvPr id="50" name="Text Box 57"/>
              <p:cNvSpPr txBox="1">
                <a:spLocks noChangeArrowheads="1"/>
              </p:cNvSpPr>
              <p:nvPr/>
            </p:nvSpPr>
            <p:spPr bwMode="auto">
              <a:xfrm>
                <a:off x="284" y="4011"/>
                <a:ext cx="1248" cy="298"/>
              </a:xfrm>
              <a:prstGeom prst="rect">
                <a:avLst/>
              </a:prstGeom>
              <a:noFill/>
              <a:ln w="9525" algn="ctr">
                <a:noFill/>
                <a:miter lim="800000"/>
                <a:headEnd/>
                <a:tailEnd/>
              </a:ln>
            </p:spPr>
            <p:txBody>
              <a:bodyPr>
                <a:spAutoFit/>
              </a:bodyPr>
              <a:lstStyle/>
              <a:p>
                <a:pPr>
                  <a:spcBef>
                    <a:spcPct val="50000"/>
                  </a:spcBef>
                </a:pPr>
                <a:r>
                  <a:rPr lang="en-US" sz="2133" dirty="0"/>
                  <a:t>Exposure</a:t>
                </a:r>
              </a:p>
            </p:txBody>
          </p:sp>
          <p:sp>
            <p:nvSpPr>
              <p:cNvPr id="51" name="Line 58"/>
              <p:cNvSpPr>
                <a:spLocks noChangeShapeType="1"/>
              </p:cNvSpPr>
              <p:nvPr/>
            </p:nvSpPr>
            <p:spPr bwMode="auto">
              <a:xfrm>
                <a:off x="1328" y="4163"/>
                <a:ext cx="754" cy="8"/>
              </a:xfrm>
              <a:prstGeom prst="line">
                <a:avLst/>
              </a:prstGeom>
              <a:noFill/>
              <a:ln w="28575">
                <a:solidFill>
                  <a:schemeClr val="tx1"/>
                </a:solidFill>
                <a:round/>
                <a:headEnd/>
                <a:tailEnd type="triangle" w="med" len="med"/>
              </a:ln>
            </p:spPr>
            <p:txBody>
              <a:bodyPr wrap="none" anchor="ctr"/>
              <a:lstStyle/>
              <a:p>
                <a:endParaRPr lang="en-US" sz="2489" dirty="0"/>
              </a:p>
            </p:txBody>
          </p:sp>
          <p:sp>
            <p:nvSpPr>
              <p:cNvPr id="52" name="Line 59"/>
              <p:cNvSpPr>
                <a:spLocks noChangeShapeType="1"/>
              </p:cNvSpPr>
              <p:nvPr/>
            </p:nvSpPr>
            <p:spPr bwMode="auto">
              <a:xfrm>
                <a:off x="2557" y="3819"/>
                <a:ext cx="0" cy="208"/>
              </a:xfrm>
              <a:prstGeom prst="line">
                <a:avLst/>
              </a:prstGeom>
              <a:noFill/>
              <a:ln w="28575">
                <a:solidFill>
                  <a:schemeClr val="tx1"/>
                </a:solidFill>
                <a:round/>
                <a:headEnd/>
                <a:tailEnd type="triangle" w="med" len="med"/>
              </a:ln>
            </p:spPr>
            <p:txBody>
              <a:bodyPr wrap="none" anchor="ctr"/>
              <a:lstStyle/>
              <a:p>
                <a:endParaRPr lang="en-US" sz="2489" dirty="0"/>
              </a:p>
            </p:txBody>
          </p:sp>
        </p:grpSp>
        <p:sp>
          <p:nvSpPr>
            <p:cNvPr id="57" name="TextBox 56"/>
            <p:cNvSpPr txBox="1">
              <a:spLocks noChangeArrowheads="1"/>
            </p:cNvSpPr>
            <p:nvPr/>
          </p:nvSpPr>
          <p:spPr bwMode="auto">
            <a:xfrm>
              <a:off x="4572000" y="5464177"/>
              <a:ext cx="998849" cy="392415"/>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endParaRPr lang="en-US" altLang="en-US" dirty="0"/>
            </a:p>
          </p:txBody>
        </p:sp>
      </p:grpSp>
      <p:grpSp>
        <p:nvGrpSpPr>
          <p:cNvPr id="70" name="Group 69"/>
          <p:cNvGrpSpPr/>
          <p:nvPr/>
        </p:nvGrpSpPr>
        <p:grpSpPr>
          <a:xfrm>
            <a:off x="7312813" y="4986476"/>
            <a:ext cx="4726787" cy="1486801"/>
            <a:chOff x="3733800" y="5577944"/>
            <a:chExt cx="4257675" cy="1043515"/>
          </a:xfrm>
        </p:grpSpPr>
        <p:grpSp>
          <p:nvGrpSpPr>
            <p:cNvPr id="71" name="Group 60"/>
            <p:cNvGrpSpPr>
              <a:grpSpLocks/>
            </p:cNvGrpSpPr>
            <p:nvPr/>
          </p:nvGrpSpPr>
          <p:grpSpPr bwMode="auto">
            <a:xfrm>
              <a:off x="3733800" y="5577944"/>
              <a:ext cx="4257675" cy="1043515"/>
              <a:chOff x="284" y="3662"/>
              <a:chExt cx="4023" cy="986"/>
            </a:xfrm>
          </p:grpSpPr>
          <p:sp>
            <p:nvSpPr>
              <p:cNvPr id="73" name="Text Box 51"/>
              <p:cNvSpPr txBox="1">
                <a:spLocks noChangeArrowheads="1"/>
              </p:cNvSpPr>
              <p:nvPr/>
            </p:nvSpPr>
            <p:spPr bwMode="auto">
              <a:xfrm>
                <a:off x="1763" y="4016"/>
                <a:ext cx="1152" cy="245"/>
              </a:xfrm>
              <a:prstGeom prst="rect">
                <a:avLst/>
              </a:prstGeom>
              <a:noFill/>
              <a:ln w="9525" algn="ctr">
                <a:noFill/>
                <a:miter lim="800000"/>
                <a:headEnd/>
                <a:tailEnd/>
              </a:ln>
            </p:spPr>
            <p:txBody>
              <a:bodyPr wrap="square">
                <a:spAutoFit/>
              </a:bodyPr>
              <a:lstStyle/>
              <a:p>
                <a:pPr>
                  <a:spcBef>
                    <a:spcPct val="50000"/>
                  </a:spcBef>
                </a:pPr>
                <a:r>
                  <a:rPr lang="en-US" sz="1800" dirty="0"/>
                  <a:t>Outcome</a:t>
                </a:r>
                <a:endParaRPr lang="en-US" sz="2133" dirty="0"/>
              </a:p>
            </p:txBody>
          </p:sp>
          <p:sp>
            <p:nvSpPr>
              <p:cNvPr id="76" name="Text Box 56"/>
              <p:cNvSpPr txBox="1">
                <a:spLocks noChangeArrowheads="1"/>
              </p:cNvSpPr>
              <p:nvPr/>
            </p:nvSpPr>
            <p:spPr bwMode="auto">
              <a:xfrm>
                <a:off x="2915" y="3662"/>
                <a:ext cx="1392" cy="429"/>
              </a:xfrm>
              <a:prstGeom prst="rect">
                <a:avLst/>
              </a:prstGeom>
              <a:noFill/>
              <a:ln w="9525" algn="ctr">
                <a:noFill/>
                <a:miter lim="800000"/>
                <a:headEnd/>
                <a:tailEnd/>
              </a:ln>
            </p:spPr>
            <p:txBody>
              <a:bodyPr wrap="square">
                <a:spAutoFit/>
              </a:bodyPr>
              <a:lstStyle/>
              <a:p>
                <a:pPr>
                  <a:spcBef>
                    <a:spcPct val="50000"/>
                  </a:spcBef>
                </a:pPr>
                <a:r>
                  <a:rPr lang="en-US" sz="1800" dirty="0"/>
                  <a:t>Descendant of outcome</a:t>
                </a:r>
              </a:p>
            </p:txBody>
          </p:sp>
          <p:sp>
            <p:nvSpPr>
              <p:cNvPr id="77" name="Text Box 57"/>
              <p:cNvSpPr txBox="1">
                <a:spLocks noChangeArrowheads="1"/>
              </p:cNvSpPr>
              <p:nvPr/>
            </p:nvSpPr>
            <p:spPr bwMode="auto">
              <a:xfrm>
                <a:off x="284" y="4011"/>
                <a:ext cx="1248" cy="245"/>
              </a:xfrm>
              <a:prstGeom prst="rect">
                <a:avLst/>
              </a:prstGeom>
              <a:noFill/>
              <a:ln w="9525" algn="ctr">
                <a:noFill/>
                <a:miter lim="800000"/>
                <a:headEnd/>
                <a:tailEnd/>
              </a:ln>
            </p:spPr>
            <p:txBody>
              <a:bodyPr>
                <a:spAutoFit/>
              </a:bodyPr>
              <a:lstStyle/>
              <a:p>
                <a:pPr>
                  <a:spcBef>
                    <a:spcPct val="50000"/>
                  </a:spcBef>
                </a:pPr>
                <a:r>
                  <a:rPr lang="en-US" sz="1800" dirty="0"/>
                  <a:t>Exposure</a:t>
                </a:r>
              </a:p>
            </p:txBody>
          </p:sp>
          <p:sp>
            <p:nvSpPr>
              <p:cNvPr id="78" name="Line 58"/>
              <p:cNvSpPr>
                <a:spLocks noChangeShapeType="1"/>
              </p:cNvSpPr>
              <p:nvPr/>
            </p:nvSpPr>
            <p:spPr bwMode="auto">
              <a:xfrm>
                <a:off x="1272" y="4145"/>
                <a:ext cx="504" cy="10"/>
              </a:xfrm>
              <a:prstGeom prst="line">
                <a:avLst/>
              </a:prstGeom>
              <a:noFill/>
              <a:ln w="28575">
                <a:solidFill>
                  <a:schemeClr val="tx1"/>
                </a:solidFill>
                <a:round/>
                <a:headEnd/>
                <a:tailEnd type="triangle" w="med" len="med"/>
              </a:ln>
            </p:spPr>
            <p:txBody>
              <a:bodyPr wrap="none" anchor="ctr"/>
              <a:lstStyle/>
              <a:p>
                <a:endParaRPr lang="en-US" sz="2489" dirty="0"/>
              </a:p>
            </p:txBody>
          </p:sp>
          <p:sp>
            <p:nvSpPr>
              <p:cNvPr id="79" name="Line 59"/>
              <p:cNvSpPr>
                <a:spLocks noChangeShapeType="1"/>
              </p:cNvSpPr>
              <p:nvPr/>
            </p:nvSpPr>
            <p:spPr bwMode="auto">
              <a:xfrm flipV="1">
                <a:off x="2735" y="4050"/>
                <a:ext cx="180" cy="89"/>
              </a:xfrm>
              <a:prstGeom prst="line">
                <a:avLst/>
              </a:prstGeom>
              <a:noFill/>
              <a:ln w="28575">
                <a:solidFill>
                  <a:schemeClr val="tx1"/>
                </a:solidFill>
                <a:round/>
                <a:headEnd/>
                <a:tailEnd type="triangle" w="med" len="med"/>
              </a:ln>
            </p:spPr>
            <p:txBody>
              <a:bodyPr wrap="none" anchor="ctr"/>
              <a:lstStyle/>
              <a:p>
                <a:endParaRPr lang="en-US" sz="2489" dirty="0"/>
              </a:p>
            </p:txBody>
          </p:sp>
          <p:sp>
            <p:nvSpPr>
              <p:cNvPr id="24" name="Text Box 51"/>
              <p:cNvSpPr txBox="1">
                <a:spLocks noChangeArrowheads="1"/>
              </p:cNvSpPr>
              <p:nvPr/>
            </p:nvSpPr>
            <p:spPr bwMode="auto">
              <a:xfrm>
                <a:off x="838" y="4403"/>
                <a:ext cx="1152" cy="245"/>
              </a:xfrm>
              <a:prstGeom prst="rect">
                <a:avLst/>
              </a:prstGeom>
              <a:noFill/>
              <a:ln w="9525" algn="ctr">
                <a:noFill/>
                <a:miter lim="800000"/>
                <a:headEnd/>
                <a:tailEnd/>
              </a:ln>
            </p:spPr>
            <p:txBody>
              <a:bodyPr wrap="square">
                <a:spAutoFit/>
              </a:bodyPr>
              <a:lstStyle/>
              <a:p>
                <a:pPr>
                  <a:spcBef>
                    <a:spcPct val="50000"/>
                  </a:spcBef>
                </a:pPr>
                <a:r>
                  <a:rPr lang="en-US" sz="1800" dirty="0"/>
                  <a:t>Any factor</a:t>
                </a:r>
              </a:p>
            </p:txBody>
          </p:sp>
          <p:sp>
            <p:nvSpPr>
              <p:cNvPr id="25" name="Line 58"/>
              <p:cNvSpPr>
                <a:spLocks noChangeShapeType="1"/>
              </p:cNvSpPr>
              <p:nvPr/>
            </p:nvSpPr>
            <p:spPr bwMode="auto">
              <a:xfrm flipV="1">
                <a:off x="1776" y="4246"/>
                <a:ext cx="405" cy="151"/>
              </a:xfrm>
              <a:prstGeom prst="line">
                <a:avLst/>
              </a:prstGeom>
              <a:noFill/>
              <a:ln w="28575">
                <a:solidFill>
                  <a:schemeClr val="tx1"/>
                </a:solidFill>
                <a:round/>
                <a:headEnd/>
                <a:tailEnd type="triangle" w="med" len="med"/>
              </a:ln>
            </p:spPr>
            <p:txBody>
              <a:bodyPr wrap="none" anchor="ctr"/>
              <a:lstStyle/>
              <a:p>
                <a:endParaRPr lang="en-US" sz="2489" dirty="0"/>
              </a:p>
            </p:txBody>
          </p:sp>
        </p:grpSp>
        <p:sp>
          <p:nvSpPr>
            <p:cNvPr id="72" name="TextBox 71"/>
            <p:cNvSpPr txBox="1">
              <a:spLocks noChangeArrowheads="1"/>
            </p:cNvSpPr>
            <p:nvPr/>
          </p:nvSpPr>
          <p:spPr bwMode="auto">
            <a:xfrm>
              <a:off x="6550349" y="5620959"/>
              <a:ext cx="1241101" cy="367223"/>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endParaRPr lang="en-US" altLang="en-US" dirty="0"/>
            </a:p>
          </p:txBody>
        </p:sp>
      </p:grpSp>
      <p:sp>
        <p:nvSpPr>
          <p:cNvPr id="80" name="Rectangle 79"/>
          <p:cNvSpPr/>
          <p:nvPr/>
        </p:nvSpPr>
        <p:spPr>
          <a:xfrm>
            <a:off x="138289" y="2031050"/>
            <a:ext cx="7502132" cy="3611310"/>
          </a:xfrm>
          <a:prstGeom prst="rect">
            <a:avLst/>
          </a:prstGeom>
        </p:spPr>
        <p:txBody>
          <a:bodyPr wrap="square">
            <a:spAutoFit/>
          </a:bodyPr>
          <a:lstStyle/>
          <a:p>
            <a:endParaRPr lang="en-US" sz="667" u="sng" dirty="0"/>
          </a:p>
          <a:p>
            <a:pPr marL="341313" indent="-341313">
              <a:buFont typeface="Arial" charset="0"/>
              <a:buChar char="•"/>
            </a:pPr>
            <a:r>
              <a:rPr lang="en-US" sz="2400" b="0" dirty="0"/>
              <a:t>Limiting analysis to retained persons if:</a:t>
            </a:r>
          </a:p>
          <a:p>
            <a:pPr marL="736600" lvl="1" indent="-355600">
              <a:buFont typeface="Arial" panose="020B0604020202020204" pitchFamily="34" charset="0"/>
              <a:buChar char="‒"/>
            </a:pPr>
            <a:r>
              <a:rPr lang="en-US" sz="2200" b="0" dirty="0"/>
              <a:t>Retention is associated with outcome; and</a:t>
            </a:r>
          </a:p>
          <a:p>
            <a:pPr marL="736600" lvl="1" indent="-355600">
              <a:buFont typeface="Arial" panose="020B0604020202020204" pitchFamily="34" charset="0"/>
              <a:buChar char="‒"/>
            </a:pPr>
            <a:r>
              <a:rPr lang="en-US" sz="2200" b="0" dirty="0"/>
              <a:t>There is interaction between exposure &amp; retention on occurrence of outcome</a:t>
            </a:r>
          </a:p>
          <a:p>
            <a:pPr marL="736600" lvl="1" indent="-355600">
              <a:buFont typeface="Arial" panose="020B0604020202020204" pitchFamily="34" charset="0"/>
              <a:buChar char="‒"/>
            </a:pPr>
            <a:r>
              <a:rPr lang="en-US" sz="2200" b="0" dirty="0"/>
              <a:t>If the interaction is present on additive scale, then selection bias will be present on additive scale</a:t>
            </a:r>
          </a:p>
          <a:p>
            <a:pPr marL="736600" lvl="1" indent="-355600">
              <a:buFont typeface="Arial" panose="020B0604020202020204" pitchFamily="34" charset="0"/>
              <a:buChar char="‒"/>
            </a:pPr>
            <a:r>
              <a:rPr lang="en-US" sz="2200" b="0" dirty="0"/>
              <a:t>If interaction is present on multiplicative scale, then selection bias will occur on multiplicative scale</a:t>
            </a:r>
          </a:p>
          <a:p>
            <a:pPr marL="736600" lvl="1" indent="-355600">
              <a:buFont typeface="Arial" panose="020B0604020202020204" pitchFamily="34" charset="0"/>
              <a:buChar char="‒"/>
            </a:pPr>
            <a:r>
              <a:rPr lang="en-US" sz="2200" b="0" dirty="0"/>
              <a:t>i.e., the issue of selection bias can recast as a manifestation of interaction</a:t>
            </a:r>
          </a:p>
        </p:txBody>
      </p:sp>
      <p:sp>
        <p:nvSpPr>
          <p:cNvPr id="81" name="Rectangle 80"/>
          <p:cNvSpPr/>
          <p:nvPr/>
        </p:nvSpPr>
        <p:spPr>
          <a:xfrm>
            <a:off x="150948" y="5612881"/>
            <a:ext cx="6556962" cy="1200329"/>
          </a:xfrm>
          <a:prstGeom prst="rect">
            <a:avLst/>
          </a:prstGeom>
        </p:spPr>
        <p:txBody>
          <a:bodyPr wrap="square">
            <a:spAutoFit/>
          </a:bodyPr>
          <a:lstStyle/>
          <a:p>
            <a:pPr marL="231775" indent="-231775">
              <a:buFont typeface="Arial" charset="0"/>
              <a:buChar char="•"/>
            </a:pPr>
            <a:r>
              <a:rPr lang="en-US" sz="2400" b="0" dirty="0"/>
              <a:t>Conditioning on descendent of the outcome if measure of association is probability ratio or difference (odds ratios are immune)</a:t>
            </a:r>
          </a:p>
        </p:txBody>
      </p:sp>
      <p:sp>
        <p:nvSpPr>
          <p:cNvPr id="3" name="TextBox 2"/>
          <p:cNvSpPr txBox="1"/>
          <p:nvPr/>
        </p:nvSpPr>
        <p:spPr>
          <a:xfrm>
            <a:off x="6361643" y="2194566"/>
            <a:ext cx="4407971" cy="707886"/>
          </a:xfrm>
          <a:prstGeom prst="rect">
            <a:avLst/>
          </a:prstGeom>
          <a:noFill/>
        </p:spPr>
        <p:txBody>
          <a:bodyPr wrap="square" rtlCol="0">
            <a:spAutoFit/>
          </a:bodyPr>
          <a:lstStyle/>
          <a:p>
            <a:r>
              <a:rPr lang="en-US" sz="2000" dirty="0">
                <a:solidFill>
                  <a:srgbClr val="FF0000"/>
                </a:solidFill>
              </a:rPr>
              <a:t>Collider stratification </a:t>
            </a:r>
            <a:r>
              <a:rPr lang="en-US" sz="2000" u="sng" dirty="0">
                <a:solidFill>
                  <a:srgbClr val="FF0000"/>
                </a:solidFill>
              </a:rPr>
              <a:t>not</a:t>
            </a:r>
            <a:r>
              <a:rPr lang="en-US" sz="2000" dirty="0">
                <a:solidFill>
                  <a:srgbClr val="FF0000"/>
                </a:solidFill>
              </a:rPr>
              <a:t> needed in this scenario</a:t>
            </a:r>
          </a:p>
        </p:txBody>
      </p:sp>
    </p:spTree>
    <p:extLst>
      <p:ext uri="{BB962C8B-B14F-4D97-AF65-F5344CB8AC3E}">
        <p14:creationId xmlns:p14="http://schemas.microsoft.com/office/powerpoint/2010/main" val="11696234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52400"/>
            <a:ext cx="7774517" cy="406400"/>
          </a:xfrm>
        </p:spPr>
        <p:txBody>
          <a:bodyPr/>
          <a:lstStyle/>
          <a:p>
            <a:r>
              <a:rPr lang="en-US" sz="2800" dirty="0"/>
              <a:t>Selection Bias and Collider Bias</a:t>
            </a:r>
          </a:p>
        </p:txBody>
      </p:sp>
      <p:sp>
        <p:nvSpPr>
          <p:cNvPr id="3" name="Content Placeholder 2"/>
          <p:cNvSpPr>
            <a:spLocks noGrp="1"/>
          </p:cNvSpPr>
          <p:nvPr>
            <p:ph idx="1"/>
          </p:nvPr>
        </p:nvSpPr>
        <p:spPr>
          <a:xfrm>
            <a:off x="304800" y="558800"/>
            <a:ext cx="9347200" cy="6146800"/>
          </a:xfrm>
        </p:spPr>
        <p:txBody>
          <a:bodyPr/>
          <a:lstStyle/>
          <a:p>
            <a:pPr marL="0" indent="0">
              <a:buNone/>
            </a:pPr>
            <a:r>
              <a:rPr lang="en-US" sz="2400" u="sng" dirty="0"/>
              <a:t>Terminology and classification is inconsistent</a:t>
            </a:r>
          </a:p>
        </p:txBody>
      </p:sp>
      <p:grpSp>
        <p:nvGrpSpPr>
          <p:cNvPr id="22" name="Group 21"/>
          <p:cNvGrpSpPr/>
          <p:nvPr/>
        </p:nvGrpSpPr>
        <p:grpSpPr>
          <a:xfrm>
            <a:off x="4495800" y="3657600"/>
            <a:ext cx="3505200" cy="1008966"/>
            <a:chOff x="1600200" y="3739076"/>
            <a:chExt cx="3048000" cy="743563"/>
          </a:xfrm>
        </p:grpSpPr>
        <p:sp>
          <p:nvSpPr>
            <p:cNvPr id="4" name="Oval 3"/>
            <p:cNvSpPr/>
            <p:nvPr/>
          </p:nvSpPr>
          <p:spPr bwMode="auto">
            <a:xfrm>
              <a:off x="1600200" y="3739076"/>
              <a:ext cx="2438400" cy="735680"/>
            </a:xfrm>
            <a:prstGeom prst="ellipse">
              <a:avLst/>
            </a:prstGeom>
            <a:noFill/>
            <a:ln w="76200" cap="flat" cmpd="sng" algn="ctr">
              <a:solidFill>
                <a:srgbClr val="FF0000"/>
              </a:solidFill>
              <a:prstDash val="solid"/>
              <a:round/>
              <a:headEnd type="none" w="med" len="med"/>
              <a:tailEnd type="none" w="med" len="med"/>
            </a:ln>
            <a:effectLst>
              <a:outerShdw dist="107763" dir="2700000" algn="ctr" rotWithShape="0">
                <a:schemeClr val="bg2"/>
              </a:outerShdw>
            </a:effectLst>
          </p:spPr>
          <p:txBody>
            <a:bodyPr vert="horz" wrap="square" lIns="121920" tIns="60960" rIns="121920" bIns="60960" numCol="1" rtlCol="0" anchor="ctr" anchorCtr="0" compatLnSpc="1">
              <a:prstTxWarp prst="textNoShape">
                <a:avLst/>
              </a:prstTxWarp>
              <a:spAutoFit/>
            </a:bodyPr>
            <a:lstStyle/>
            <a:p>
              <a:pPr algn="ctr" defTabSz="1219170" eaLnBrk="0" hangingPunct="0">
                <a:spcBef>
                  <a:spcPct val="50000"/>
                </a:spcBef>
              </a:pPr>
              <a:endParaRPr lang="en-US" sz="3733" dirty="0">
                <a:latin typeface="Arial" pitchFamily="34" charset="0"/>
              </a:endParaRPr>
            </a:p>
          </p:txBody>
        </p:sp>
        <p:sp>
          <p:nvSpPr>
            <p:cNvPr id="5" name="Oval 4"/>
            <p:cNvSpPr/>
            <p:nvPr/>
          </p:nvSpPr>
          <p:spPr bwMode="auto">
            <a:xfrm>
              <a:off x="2590800" y="3746959"/>
              <a:ext cx="2057400" cy="735680"/>
            </a:xfrm>
            <a:prstGeom prst="ellipse">
              <a:avLst/>
            </a:prstGeom>
            <a:noFill/>
            <a:ln w="76200" cap="flat" cmpd="sng" algn="ctr">
              <a:solidFill>
                <a:srgbClr val="00B0F0"/>
              </a:solid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spAutoFit/>
            </a:bodyPr>
            <a:lstStyle/>
            <a:p>
              <a:pPr algn="ctr" defTabSz="1219170" eaLnBrk="0" hangingPunct="0">
                <a:spcBef>
                  <a:spcPct val="50000"/>
                </a:spcBef>
              </a:pPr>
              <a:endParaRPr lang="en-US" sz="3733" dirty="0">
                <a:latin typeface="Arial" pitchFamily="34" charset="0"/>
              </a:endParaRPr>
            </a:p>
          </p:txBody>
        </p:sp>
      </p:grpSp>
      <p:grpSp>
        <p:nvGrpSpPr>
          <p:cNvPr id="21" name="Group 20"/>
          <p:cNvGrpSpPr/>
          <p:nvPr/>
        </p:nvGrpSpPr>
        <p:grpSpPr>
          <a:xfrm>
            <a:off x="4191000" y="5791200"/>
            <a:ext cx="2895600" cy="896857"/>
            <a:chOff x="2057400" y="7328359"/>
            <a:chExt cx="2438400" cy="739622"/>
          </a:xfrm>
        </p:grpSpPr>
        <p:sp>
          <p:nvSpPr>
            <p:cNvPr id="6" name="Oval 5"/>
            <p:cNvSpPr/>
            <p:nvPr/>
          </p:nvSpPr>
          <p:spPr bwMode="auto">
            <a:xfrm>
              <a:off x="2057400" y="7328359"/>
              <a:ext cx="2438400" cy="735680"/>
            </a:xfrm>
            <a:prstGeom prst="ellipse">
              <a:avLst/>
            </a:prstGeom>
            <a:noFill/>
            <a:ln w="76200" cap="flat" cmpd="sng" algn="ctr">
              <a:solidFill>
                <a:srgbClr val="FF0000"/>
              </a:solidFill>
              <a:prstDash val="solid"/>
              <a:round/>
              <a:headEnd type="none" w="med" len="med"/>
              <a:tailEnd type="none" w="med" len="med"/>
            </a:ln>
            <a:effectLst>
              <a:outerShdw dist="107763" dir="2700000" algn="ctr" rotWithShape="0">
                <a:schemeClr val="bg2"/>
              </a:outerShdw>
            </a:effectLst>
          </p:spPr>
          <p:txBody>
            <a:bodyPr vert="horz" wrap="square" lIns="121920" tIns="60960" rIns="121920" bIns="60960" numCol="1" rtlCol="0" anchor="ctr" anchorCtr="0" compatLnSpc="1">
              <a:prstTxWarp prst="textNoShape">
                <a:avLst/>
              </a:prstTxWarp>
              <a:spAutoFit/>
            </a:bodyPr>
            <a:lstStyle/>
            <a:p>
              <a:pPr algn="ctr" defTabSz="1219170" eaLnBrk="0" hangingPunct="0">
                <a:spcBef>
                  <a:spcPct val="50000"/>
                </a:spcBef>
              </a:pPr>
              <a:endParaRPr lang="en-US" sz="3733" dirty="0">
                <a:latin typeface="Arial" pitchFamily="34" charset="0"/>
              </a:endParaRPr>
            </a:p>
          </p:txBody>
        </p:sp>
        <p:sp>
          <p:nvSpPr>
            <p:cNvPr id="7" name="Oval 6"/>
            <p:cNvSpPr/>
            <p:nvPr/>
          </p:nvSpPr>
          <p:spPr bwMode="auto">
            <a:xfrm>
              <a:off x="2514600" y="7332301"/>
              <a:ext cx="1981200" cy="735680"/>
            </a:xfrm>
            <a:prstGeom prst="ellipse">
              <a:avLst/>
            </a:prstGeom>
            <a:noFill/>
            <a:ln w="76200" cap="flat" cmpd="sng" algn="ctr">
              <a:solidFill>
                <a:srgbClr val="00B0F0"/>
              </a:solid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spAutoFit/>
            </a:bodyPr>
            <a:lstStyle/>
            <a:p>
              <a:pPr algn="ctr" defTabSz="1219170" eaLnBrk="0" hangingPunct="0">
                <a:spcBef>
                  <a:spcPct val="50000"/>
                </a:spcBef>
              </a:pPr>
              <a:endParaRPr lang="en-US" sz="3733" dirty="0">
                <a:latin typeface="Arial" pitchFamily="34" charset="0"/>
              </a:endParaRPr>
            </a:p>
          </p:txBody>
        </p:sp>
      </p:grpSp>
      <p:grpSp>
        <p:nvGrpSpPr>
          <p:cNvPr id="12" name="Group 11"/>
          <p:cNvGrpSpPr/>
          <p:nvPr/>
        </p:nvGrpSpPr>
        <p:grpSpPr>
          <a:xfrm>
            <a:off x="239110" y="992202"/>
            <a:ext cx="8970579" cy="842665"/>
            <a:chOff x="-914400" y="5924554"/>
            <a:chExt cx="6727934" cy="631999"/>
          </a:xfrm>
        </p:grpSpPr>
        <p:sp>
          <p:nvSpPr>
            <p:cNvPr id="8" name="TextBox 7"/>
            <p:cNvSpPr txBox="1"/>
            <p:nvPr/>
          </p:nvSpPr>
          <p:spPr>
            <a:xfrm>
              <a:off x="-857250" y="5924554"/>
              <a:ext cx="4343400" cy="346249"/>
            </a:xfrm>
            <a:prstGeom prst="rect">
              <a:avLst/>
            </a:prstGeom>
            <a:noFill/>
          </p:spPr>
          <p:txBody>
            <a:bodyPr wrap="square" rtlCol="0">
              <a:spAutoFit/>
            </a:bodyPr>
            <a:lstStyle/>
            <a:p>
              <a:r>
                <a:rPr lang="en-US" sz="2400" dirty="0">
                  <a:solidFill>
                    <a:srgbClr val="FF0000"/>
                  </a:solidFill>
                </a:rPr>
                <a:t>Selection bias</a:t>
              </a:r>
            </a:p>
          </p:txBody>
        </p:sp>
        <p:sp>
          <p:nvSpPr>
            <p:cNvPr id="9" name="TextBox 8"/>
            <p:cNvSpPr txBox="1"/>
            <p:nvPr/>
          </p:nvSpPr>
          <p:spPr>
            <a:xfrm>
              <a:off x="-914400" y="6210304"/>
              <a:ext cx="6727934" cy="346249"/>
            </a:xfrm>
            <a:prstGeom prst="rect">
              <a:avLst/>
            </a:prstGeom>
            <a:noFill/>
          </p:spPr>
          <p:txBody>
            <a:bodyPr wrap="square" rtlCol="0">
              <a:spAutoFit/>
            </a:bodyPr>
            <a:lstStyle/>
            <a:p>
              <a:pPr indent="112713"/>
              <a:r>
                <a:rPr lang="en-US" sz="2400" dirty="0">
                  <a:solidFill>
                    <a:srgbClr val="00B0F0"/>
                  </a:solidFill>
                </a:rPr>
                <a:t>Collider bias (aka Collider-stratification bias)</a:t>
              </a:r>
            </a:p>
          </p:txBody>
        </p:sp>
      </p:grpSp>
      <p:sp>
        <p:nvSpPr>
          <p:cNvPr id="10" name="TextBox 9"/>
          <p:cNvSpPr txBox="1"/>
          <p:nvPr/>
        </p:nvSpPr>
        <p:spPr>
          <a:xfrm>
            <a:off x="319505" y="2021640"/>
            <a:ext cx="9662695" cy="1138773"/>
          </a:xfrm>
          <a:prstGeom prst="rect">
            <a:avLst/>
          </a:prstGeom>
          <a:noFill/>
        </p:spPr>
        <p:txBody>
          <a:bodyPr wrap="square" rtlCol="0">
            <a:spAutoFit/>
          </a:bodyPr>
          <a:lstStyle/>
          <a:p>
            <a:r>
              <a:rPr lang="en-US" sz="2400" dirty="0"/>
              <a:t>One classification scheme</a:t>
            </a:r>
          </a:p>
          <a:p>
            <a:pPr marL="380990" indent="-380990">
              <a:buFont typeface="Arial" panose="020B0604020202020204" pitchFamily="34" charset="0"/>
              <a:buChar char="•"/>
            </a:pPr>
            <a:r>
              <a:rPr lang="en-US" sz="2200" dirty="0"/>
              <a:t>Selection bias limited to forms of bias caused because of selection/retention issues of the study population</a:t>
            </a:r>
          </a:p>
        </p:txBody>
      </p:sp>
      <p:sp>
        <p:nvSpPr>
          <p:cNvPr id="11" name="TextBox 10"/>
          <p:cNvSpPr txBox="1"/>
          <p:nvPr/>
        </p:nvSpPr>
        <p:spPr>
          <a:xfrm>
            <a:off x="331350" y="4823355"/>
            <a:ext cx="12165449" cy="800219"/>
          </a:xfrm>
          <a:prstGeom prst="rect">
            <a:avLst/>
          </a:prstGeom>
          <a:noFill/>
        </p:spPr>
        <p:txBody>
          <a:bodyPr wrap="square" rtlCol="0">
            <a:spAutoFit/>
          </a:bodyPr>
          <a:lstStyle/>
          <a:p>
            <a:r>
              <a:rPr lang="en-US" sz="2400" dirty="0"/>
              <a:t>Another classification scheme</a:t>
            </a:r>
          </a:p>
          <a:p>
            <a:pPr marL="395288" indent="-395288">
              <a:buFont typeface="Arial" panose="020B0604020202020204" pitchFamily="34" charset="0"/>
              <a:buChar char="•"/>
            </a:pPr>
            <a:r>
              <a:rPr lang="en-US" sz="2200" dirty="0"/>
              <a:t>All collider bias is considered a form of selection bias (blue entirely within red)</a:t>
            </a:r>
          </a:p>
        </p:txBody>
      </p:sp>
      <p:sp>
        <p:nvSpPr>
          <p:cNvPr id="13" name="TextBox 12"/>
          <p:cNvSpPr txBox="1"/>
          <p:nvPr/>
        </p:nvSpPr>
        <p:spPr>
          <a:xfrm>
            <a:off x="8686800" y="3048000"/>
            <a:ext cx="2667000" cy="1815882"/>
          </a:xfrm>
          <a:prstGeom prst="rect">
            <a:avLst/>
          </a:prstGeom>
          <a:noFill/>
        </p:spPr>
        <p:txBody>
          <a:bodyPr wrap="square" rtlCol="0">
            <a:spAutoFit/>
          </a:bodyPr>
          <a:lstStyle/>
          <a:p>
            <a:r>
              <a:rPr lang="en-US" sz="2000" b="0" dirty="0"/>
              <a:t>Inadvertent/ ill-advised conditioning on a collider during analysis</a:t>
            </a:r>
          </a:p>
          <a:p>
            <a:pPr marL="457189" indent="-457189">
              <a:buFont typeface="Arial" panose="020B0604020202020204" pitchFamily="34" charset="0"/>
              <a:buChar char="•"/>
            </a:pPr>
            <a:endParaRPr lang="en-US" sz="3200" dirty="0"/>
          </a:p>
        </p:txBody>
      </p:sp>
      <p:sp>
        <p:nvSpPr>
          <p:cNvPr id="14" name="TextBox 13"/>
          <p:cNvSpPr txBox="1"/>
          <p:nvPr/>
        </p:nvSpPr>
        <p:spPr>
          <a:xfrm>
            <a:off x="990600" y="3200400"/>
            <a:ext cx="2895600" cy="1323439"/>
          </a:xfrm>
          <a:prstGeom prst="rect">
            <a:avLst/>
          </a:prstGeom>
          <a:noFill/>
        </p:spPr>
        <p:txBody>
          <a:bodyPr wrap="square" rtlCol="0">
            <a:spAutoFit/>
          </a:bodyPr>
          <a:lstStyle/>
          <a:p>
            <a:r>
              <a:rPr lang="en-US" sz="2000" b="0" dirty="0"/>
              <a:t>Selection bias without colliders (e.g., problems with retention, related only to outcome) </a:t>
            </a:r>
          </a:p>
        </p:txBody>
      </p:sp>
      <p:cxnSp>
        <p:nvCxnSpPr>
          <p:cNvPr id="16" name="Straight Arrow Connector 15"/>
          <p:cNvCxnSpPr/>
          <p:nvPr/>
        </p:nvCxnSpPr>
        <p:spPr bwMode="auto">
          <a:xfrm>
            <a:off x="3505200" y="3886200"/>
            <a:ext cx="1473200" cy="281231"/>
          </a:xfrm>
          <a:prstGeom prst="straightConnector1">
            <a:avLst/>
          </a:prstGeom>
          <a:noFill/>
          <a:ln w="15875"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flipH="1">
            <a:off x="7619562" y="3429000"/>
            <a:ext cx="1078626" cy="757773"/>
          </a:xfrm>
          <a:prstGeom prst="straightConnector1">
            <a:avLst/>
          </a:prstGeom>
          <a:noFill/>
          <a:ln w="15875" cap="flat" cmpd="sng" algn="ctr">
            <a:solidFill>
              <a:schemeClr val="tx1"/>
            </a:solidFill>
            <a:prstDash val="solid"/>
            <a:round/>
            <a:headEnd type="none" w="med" len="med"/>
            <a:tailEnd type="arrow"/>
          </a:ln>
          <a:effectLst>
            <a:outerShdw dist="107763" dir="2700000" algn="ctr" rotWithShape="0">
              <a:schemeClr val="bg2"/>
            </a:outerShdw>
          </a:effectLst>
        </p:spPr>
      </p:cxnSp>
      <p:sp>
        <p:nvSpPr>
          <p:cNvPr id="19" name="TextBox 18"/>
          <p:cNvSpPr txBox="1"/>
          <p:nvPr/>
        </p:nvSpPr>
        <p:spPr>
          <a:xfrm>
            <a:off x="385420" y="5608746"/>
            <a:ext cx="3674969" cy="1015663"/>
          </a:xfrm>
          <a:prstGeom prst="rect">
            <a:avLst/>
          </a:prstGeom>
          <a:noFill/>
        </p:spPr>
        <p:txBody>
          <a:bodyPr wrap="square" rtlCol="0">
            <a:spAutoFit/>
          </a:bodyPr>
          <a:lstStyle/>
          <a:p>
            <a:r>
              <a:rPr lang="en-US" sz="2000" b="0" dirty="0"/>
              <a:t>Selection bias without colliders (e.g., problems with retention, related only to outcome) </a:t>
            </a:r>
          </a:p>
        </p:txBody>
      </p:sp>
      <p:cxnSp>
        <p:nvCxnSpPr>
          <p:cNvPr id="20" name="Straight Arrow Connector 19"/>
          <p:cNvCxnSpPr/>
          <p:nvPr/>
        </p:nvCxnSpPr>
        <p:spPr bwMode="auto">
          <a:xfrm flipV="1">
            <a:off x="3390900" y="6288582"/>
            <a:ext cx="1104900" cy="62080"/>
          </a:xfrm>
          <a:prstGeom prst="straightConnector1">
            <a:avLst/>
          </a:prstGeom>
          <a:noFill/>
          <a:ln w="1587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950967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7" name="Text Box 4"/>
          <p:cNvSpPr txBox="1">
            <a:spLocks noChangeArrowheads="1"/>
          </p:cNvSpPr>
          <p:nvPr/>
        </p:nvSpPr>
        <p:spPr bwMode="auto">
          <a:xfrm rot="18924593">
            <a:off x="3981454" y="4371078"/>
            <a:ext cx="2857500" cy="748988"/>
          </a:xfrm>
          <a:prstGeom prst="rect">
            <a:avLst/>
          </a:prstGeom>
          <a:noFill/>
          <a:ln w="9525">
            <a:noFill/>
            <a:miter lim="800000"/>
            <a:headEnd/>
            <a:tailEnd/>
          </a:ln>
        </p:spPr>
        <p:txBody>
          <a:bodyPr>
            <a:spAutoFit/>
          </a:bodyPr>
          <a:lstStyle/>
          <a:p>
            <a:pPr algn="ctr" eaLnBrk="0" hangingPunct="0">
              <a:spcBef>
                <a:spcPct val="50000"/>
              </a:spcBef>
            </a:pPr>
            <a:endParaRPr lang="en-US" altLang="en-US" sz="4267" b="0" dirty="0">
              <a:solidFill>
                <a:schemeClr val="tx1"/>
              </a:solidFill>
              <a:latin typeface="Times New Roman" pitchFamily="18" charset="0"/>
            </a:endParaRPr>
          </a:p>
        </p:txBody>
      </p:sp>
      <p:graphicFrame>
        <p:nvGraphicFramePr>
          <p:cNvPr id="8235" name="Object 43"/>
          <p:cNvGraphicFramePr>
            <a:graphicFrameLocks/>
          </p:cNvGraphicFramePr>
          <p:nvPr>
            <p:extLst>
              <p:ext uri="{D42A27DB-BD31-4B8C-83A1-F6EECF244321}">
                <p14:modId xmlns:p14="http://schemas.microsoft.com/office/powerpoint/2010/main" val="1293846282"/>
              </p:ext>
            </p:extLst>
          </p:nvPr>
        </p:nvGraphicFramePr>
        <p:xfrm>
          <a:off x="381209" y="700963"/>
          <a:ext cx="5257800" cy="1676400"/>
        </p:xfrm>
        <a:graphic>
          <a:graphicData uri="http://schemas.openxmlformats.org/presentationml/2006/ole">
            <mc:AlternateContent xmlns:mc="http://schemas.openxmlformats.org/markup-compatibility/2006">
              <mc:Choice xmlns:v="urn:schemas-microsoft-com:vml" Requires="v">
                <p:oleObj name="Document" r:id="rId3" imgW="5625084" imgH="1766316" progId="Word.Document.8">
                  <p:embed/>
                </p:oleObj>
              </mc:Choice>
              <mc:Fallback>
                <p:oleObj name="Document" r:id="rId3" imgW="5625084" imgH="1766316" progId="Word.Document.8">
                  <p:embed/>
                  <p:pic>
                    <p:nvPicPr>
                      <p:cNvPr id="0" name="Picture 4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209" y="700963"/>
                        <a:ext cx="5257800" cy="1676400"/>
                      </a:xfrm>
                      <a:prstGeom prst="rect">
                        <a:avLst/>
                      </a:prstGeom>
                      <a:noFill/>
                      <a:ln>
                        <a:noFill/>
                      </a:ln>
                      <a:effectLst/>
                    </p:spPr>
                  </p:pic>
                </p:oleObj>
              </mc:Fallback>
            </mc:AlternateContent>
          </a:graphicData>
        </a:graphic>
      </p:graphicFrame>
      <p:graphicFrame>
        <p:nvGraphicFramePr>
          <p:cNvPr id="8236" name="Object 44"/>
          <p:cNvGraphicFramePr>
            <a:graphicFrameLocks noChangeAspect="1"/>
          </p:cNvGraphicFramePr>
          <p:nvPr>
            <p:extLst>
              <p:ext uri="{D42A27DB-BD31-4B8C-83A1-F6EECF244321}">
                <p14:modId xmlns:p14="http://schemas.microsoft.com/office/powerpoint/2010/main" val="1779921005"/>
              </p:ext>
            </p:extLst>
          </p:nvPr>
        </p:nvGraphicFramePr>
        <p:xfrm>
          <a:off x="731425" y="3125212"/>
          <a:ext cx="4317583" cy="1664887"/>
        </p:xfrm>
        <a:graphic>
          <a:graphicData uri="http://schemas.openxmlformats.org/presentationml/2006/ole">
            <mc:AlternateContent xmlns:mc="http://schemas.openxmlformats.org/markup-compatibility/2006">
              <mc:Choice xmlns:v="urn:schemas-microsoft-com:vml" Requires="v">
                <p:oleObj name="Equation" r:id="rId5" imgW="1955800" imgH="762000" progId="Equation.3">
                  <p:embed/>
                </p:oleObj>
              </mc:Choice>
              <mc:Fallback>
                <p:oleObj name="Equation" r:id="rId5" imgW="1955800" imgH="762000" progId="Equation.3">
                  <p:embed/>
                  <p:pic>
                    <p:nvPicPr>
                      <p:cNvPr id="0" name="Picture 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425" y="3125212"/>
                        <a:ext cx="4317583" cy="1664887"/>
                      </a:xfrm>
                      <a:prstGeom prst="rect">
                        <a:avLst/>
                      </a:prstGeom>
                      <a:noFill/>
                    </p:spPr>
                  </p:pic>
                </p:oleObj>
              </mc:Fallback>
            </mc:AlternateContent>
          </a:graphicData>
        </a:graphic>
      </p:graphicFrame>
      <p:sp>
        <p:nvSpPr>
          <p:cNvPr id="8238" name="Rectangle 8"/>
          <p:cNvSpPr>
            <a:spLocks noChangeArrowheads="1"/>
          </p:cNvSpPr>
          <p:nvPr/>
        </p:nvSpPr>
        <p:spPr bwMode="auto">
          <a:xfrm>
            <a:off x="6328465" y="2739070"/>
            <a:ext cx="5486400" cy="1600200"/>
          </a:xfrm>
          <a:prstGeom prst="rect">
            <a:avLst/>
          </a:prstGeom>
          <a:noFill/>
          <a:ln w="9525">
            <a:noFill/>
            <a:miter lim="800000"/>
            <a:headEnd/>
            <a:tailEnd/>
          </a:ln>
        </p:spPr>
        <p:txBody>
          <a:bodyPr lIns="116416" tIns="57149" rIns="116416" bIns="57149"/>
          <a:lstStyle/>
          <a:p>
            <a:pPr defTabSz="1071007" eaLnBrk="0" hangingPunct="0">
              <a:spcBef>
                <a:spcPct val="20000"/>
              </a:spcBef>
              <a:spcAft>
                <a:spcPct val="50000"/>
              </a:spcAft>
              <a:buClr>
                <a:schemeClr val="accent2"/>
              </a:buClr>
              <a:buSzPct val="75000"/>
            </a:pPr>
            <a:r>
              <a:rPr lang="en-US" altLang="en-US" sz="2400" dirty="0">
                <a:solidFill>
                  <a:schemeClr val="tx1"/>
                </a:solidFill>
              </a:rPr>
              <a:t>Should you get rid of the nightlight in your child’s room?</a:t>
            </a:r>
            <a:r>
              <a:rPr lang="en-US" altLang="en-US" sz="2000" dirty="0">
                <a:solidFill>
                  <a:schemeClr val="tx1"/>
                </a:solidFill>
              </a:rPr>
              <a:t> </a:t>
            </a:r>
          </a:p>
          <a:p>
            <a:pPr defTabSz="1071007" eaLnBrk="0" hangingPunct="0">
              <a:spcBef>
                <a:spcPct val="20000"/>
              </a:spcBef>
              <a:spcAft>
                <a:spcPct val="50000"/>
              </a:spcAft>
              <a:buClr>
                <a:schemeClr val="accent2"/>
              </a:buClr>
              <a:buSzPct val="75000"/>
              <a:buFont typeface="Symbol" pitchFamily="18" charset="2"/>
              <a:buChar char="·"/>
            </a:pPr>
            <a:endParaRPr lang="en-US" altLang="en-US" sz="2667" dirty="0">
              <a:solidFill>
                <a:schemeClr val="tx1"/>
              </a:solidFill>
            </a:endParaRP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
        <p:nvSpPr>
          <p:cNvPr id="1300491" name="Text Box 11"/>
          <p:cNvSpPr txBox="1">
            <a:spLocks noChangeArrowheads="1"/>
          </p:cNvSpPr>
          <p:nvPr/>
        </p:nvSpPr>
        <p:spPr bwMode="auto">
          <a:xfrm>
            <a:off x="5080000" y="-2667000"/>
            <a:ext cx="4368800" cy="666786"/>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sz="3733" dirty="0">
              <a:latin typeface="Arial" pitchFamily="34" charset="0"/>
            </a:endParaRPr>
          </a:p>
        </p:txBody>
      </p:sp>
      <p:sp>
        <p:nvSpPr>
          <p:cNvPr id="1300492" name="Text Box 12"/>
          <p:cNvSpPr txBox="1">
            <a:spLocks noChangeArrowheads="1"/>
          </p:cNvSpPr>
          <p:nvPr/>
        </p:nvSpPr>
        <p:spPr bwMode="auto">
          <a:xfrm>
            <a:off x="130194" y="6203911"/>
            <a:ext cx="3657600" cy="461665"/>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400" b="0" dirty="0">
                <a:latin typeface="Arial" pitchFamily="34" charset="0"/>
              </a:rPr>
              <a:t>Quinn et al. </a:t>
            </a:r>
            <a:r>
              <a:rPr lang="en-US" sz="2400" b="0" i="1" dirty="0">
                <a:latin typeface="Arial" pitchFamily="34" charset="0"/>
              </a:rPr>
              <a:t>Nature</a:t>
            </a:r>
            <a:r>
              <a:rPr lang="en-US" sz="2400" b="0" dirty="0">
                <a:latin typeface="Arial" pitchFamily="34" charset="0"/>
              </a:rPr>
              <a:t> 1999</a:t>
            </a:r>
          </a:p>
        </p:txBody>
      </p:sp>
      <p:sp>
        <p:nvSpPr>
          <p:cNvPr id="8241" name="Rectangle 14"/>
          <p:cNvSpPr>
            <a:spLocks noChangeArrowheads="1"/>
          </p:cNvSpPr>
          <p:nvPr/>
        </p:nvSpPr>
        <p:spPr bwMode="auto">
          <a:xfrm>
            <a:off x="553208" y="2394479"/>
            <a:ext cx="3124200" cy="762000"/>
          </a:xfrm>
          <a:prstGeom prst="rect">
            <a:avLst/>
          </a:prstGeom>
          <a:noFill/>
          <a:ln w="9525">
            <a:noFill/>
            <a:miter lim="800000"/>
            <a:headEnd/>
            <a:tailEnd/>
          </a:ln>
        </p:spPr>
        <p:txBody>
          <a:bodyPr lIns="116416" tIns="57149" rIns="116416" bIns="57149"/>
          <a:lstStyle/>
          <a:p>
            <a:pPr defTabSz="1071007" eaLnBrk="0" hangingPunct="0">
              <a:spcBef>
                <a:spcPct val="20000"/>
              </a:spcBef>
              <a:spcAft>
                <a:spcPct val="50000"/>
              </a:spcAft>
              <a:buClr>
                <a:schemeClr val="accent2"/>
              </a:buClr>
              <a:buSzPct val="75000"/>
            </a:pPr>
            <a:r>
              <a:rPr lang="en-US" altLang="en-US" sz="2400" b="0" dirty="0">
                <a:solidFill>
                  <a:schemeClr val="tx1"/>
                </a:solidFill>
              </a:rPr>
              <a:t>Prevalence ratio =</a:t>
            </a:r>
            <a:r>
              <a:rPr lang="en-US" altLang="en-US" sz="2000" b="0" dirty="0">
                <a:solidFill>
                  <a:schemeClr val="tx1"/>
                </a:solidFill>
              </a:rPr>
              <a:t> </a:t>
            </a:r>
          </a:p>
          <a:p>
            <a:pPr defTabSz="1071007" eaLnBrk="0" hangingPunct="0">
              <a:spcBef>
                <a:spcPct val="20000"/>
              </a:spcBef>
              <a:spcAft>
                <a:spcPct val="50000"/>
              </a:spcAft>
              <a:buClr>
                <a:schemeClr val="accent2"/>
              </a:buClr>
              <a:buSzPct val="75000"/>
              <a:buFont typeface="Symbol" pitchFamily="18" charset="2"/>
              <a:buChar char="·"/>
            </a:pPr>
            <a:endParaRPr lang="en-US" altLang="en-US" sz="2400" b="0" dirty="0">
              <a:solidFill>
                <a:schemeClr val="tx1"/>
              </a:solidFill>
            </a:endParaRP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grpSp>
        <p:nvGrpSpPr>
          <p:cNvPr id="8242" name="Group 13"/>
          <p:cNvGrpSpPr>
            <a:grpSpLocks/>
          </p:cNvGrpSpPr>
          <p:nvPr/>
        </p:nvGrpSpPr>
        <p:grpSpPr bwMode="auto">
          <a:xfrm>
            <a:off x="3333749" y="5662067"/>
            <a:ext cx="7859185" cy="872067"/>
            <a:chOff x="855" y="3935"/>
            <a:chExt cx="3713" cy="412"/>
          </a:xfrm>
        </p:grpSpPr>
        <p:sp>
          <p:nvSpPr>
            <p:cNvPr id="8243" name="Text Box 5"/>
            <p:cNvSpPr txBox="1">
              <a:spLocks noChangeArrowheads="1"/>
            </p:cNvSpPr>
            <p:nvPr/>
          </p:nvSpPr>
          <p:spPr bwMode="auto">
            <a:xfrm rot="18904130">
              <a:off x="855" y="4028"/>
              <a:ext cx="2270" cy="199"/>
            </a:xfrm>
            <a:prstGeom prst="rect">
              <a:avLst/>
            </a:prstGeom>
            <a:noFill/>
            <a:ln w="9525">
              <a:noFill/>
              <a:miter lim="800000"/>
              <a:headEnd/>
              <a:tailEnd/>
            </a:ln>
          </p:spPr>
          <p:txBody>
            <a:bodyPr>
              <a:spAutoFit/>
            </a:bodyPr>
            <a:lstStyle/>
            <a:p>
              <a:pPr algn="r" eaLnBrk="0" hangingPunct="0">
                <a:spcBef>
                  <a:spcPct val="50000"/>
                </a:spcBef>
              </a:pPr>
              <a:r>
                <a:rPr lang="en-US" altLang="en-US" sz="2133" b="0" dirty="0">
                  <a:solidFill>
                    <a:schemeClr val="tx1"/>
                  </a:solidFill>
                </a:rPr>
                <a:t>Yes, get rid of nightlight - A</a:t>
              </a:r>
            </a:p>
          </p:txBody>
        </p:sp>
        <p:sp>
          <p:nvSpPr>
            <p:cNvPr id="8244" name="Text Box 9"/>
            <p:cNvSpPr txBox="1">
              <a:spLocks noChangeArrowheads="1"/>
            </p:cNvSpPr>
            <p:nvPr/>
          </p:nvSpPr>
          <p:spPr bwMode="auto">
            <a:xfrm rot="18904130">
              <a:off x="2085" y="4129"/>
              <a:ext cx="2483" cy="218"/>
            </a:xfrm>
            <a:prstGeom prst="rect">
              <a:avLst/>
            </a:prstGeom>
            <a:noFill/>
            <a:ln w="9525">
              <a:noFill/>
              <a:miter lim="800000"/>
              <a:headEnd/>
              <a:tailEnd/>
            </a:ln>
          </p:spPr>
          <p:txBody>
            <a:bodyPr>
              <a:spAutoFit/>
            </a:bodyPr>
            <a:lstStyle/>
            <a:p>
              <a:pPr algn="r" eaLnBrk="0" hangingPunct="0">
                <a:spcBef>
                  <a:spcPct val="50000"/>
                </a:spcBef>
              </a:pPr>
              <a:r>
                <a:rPr lang="en-US" altLang="en-US" sz="2133" b="0" dirty="0">
                  <a:solidFill>
                    <a:schemeClr val="tx1"/>
                  </a:solidFill>
                </a:rPr>
                <a:t>Need more information</a:t>
              </a:r>
              <a:r>
                <a:rPr lang="en-US" altLang="en-US" sz="2400" b="0" dirty="0">
                  <a:solidFill>
                    <a:schemeClr val="tx1"/>
                  </a:solidFill>
                </a:rPr>
                <a:t> - C</a:t>
              </a:r>
            </a:p>
          </p:txBody>
        </p:sp>
        <p:sp>
          <p:nvSpPr>
            <p:cNvPr id="8245" name="Text Box 10"/>
            <p:cNvSpPr txBox="1">
              <a:spLocks noChangeArrowheads="1"/>
            </p:cNvSpPr>
            <p:nvPr/>
          </p:nvSpPr>
          <p:spPr bwMode="auto">
            <a:xfrm rot="18904130">
              <a:off x="1779" y="3935"/>
              <a:ext cx="2008" cy="204"/>
            </a:xfrm>
            <a:prstGeom prst="rect">
              <a:avLst/>
            </a:prstGeom>
            <a:noFill/>
            <a:ln w="9525">
              <a:noFill/>
              <a:miter lim="800000"/>
              <a:headEnd/>
              <a:tailEnd/>
            </a:ln>
          </p:spPr>
          <p:txBody>
            <a:bodyPr>
              <a:spAutoFit/>
            </a:bodyPr>
            <a:lstStyle/>
            <a:p>
              <a:pPr algn="r" eaLnBrk="0" hangingPunct="0">
                <a:spcBef>
                  <a:spcPct val="50000"/>
                </a:spcBef>
              </a:pPr>
              <a:r>
                <a:rPr lang="en-US" altLang="en-US" sz="2200" b="0" dirty="0">
                  <a:solidFill>
                    <a:schemeClr val="tx1"/>
                  </a:solidFill>
                </a:rPr>
                <a:t>No, keep nightlight - B</a:t>
              </a:r>
              <a:endParaRPr lang="en-US" altLang="en-US" sz="2200" dirty="0">
                <a:solidFill>
                  <a:schemeClr val="tx1"/>
                </a:solidFil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7" name="Text Box 4"/>
          <p:cNvSpPr txBox="1">
            <a:spLocks noChangeArrowheads="1"/>
          </p:cNvSpPr>
          <p:nvPr/>
        </p:nvSpPr>
        <p:spPr bwMode="auto">
          <a:xfrm rot="18924593">
            <a:off x="3981454" y="4371078"/>
            <a:ext cx="2857500" cy="748988"/>
          </a:xfrm>
          <a:prstGeom prst="rect">
            <a:avLst/>
          </a:prstGeom>
          <a:noFill/>
          <a:ln w="9525">
            <a:noFill/>
            <a:miter lim="800000"/>
            <a:headEnd/>
            <a:tailEnd/>
          </a:ln>
        </p:spPr>
        <p:txBody>
          <a:bodyPr>
            <a:spAutoFit/>
          </a:bodyPr>
          <a:lstStyle/>
          <a:p>
            <a:pPr algn="ctr" eaLnBrk="0" hangingPunct="0">
              <a:spcBef>
                <a:spcPct val="50000"/>
              </a:spcBef>
            </a:pPr>
            <a:endParaRPr lang="en-US" altLang="en-US" sz="4267" b="0" dirty="0">
              <a:solidFill>
                <a:schemeClr val="tx1"/>
              </a:solidFill>
              <a:latin typeface="Times New Roman" pitchFamily="18" charset="0"/>
            </a:endParaRPr>
          </a:p>
        </p:txBody>
      </p:sp>
      <p:graphicFrame>
        <p:nvGraphicFramePr>
          <p:cNvPr id="8235" name="Object 43"/>
          <p:cNvGraphicFramePr>
            <a:graphicFrameLocks/>
          </p:cNvGraphicFramePr>
          <p:nvPr>
            <p:extLst>
              <p:ext uri="{D42A27DB-BD31-4B8C-83A1-F6EECF244321}">
                <p14:modId xmlns:p14="http://schemas.microsoft.com/office/powerpoint/2010/main" val="1293846282"/>
              </p:ext>
            </p:extLst>
          </p:nvPr>
        </p:nvGraphicFramePr>
        <p:xfrm>
          <a:off x="381209" y="700963"/>
          <a:ext cx="5257800" cy="1676400"/>
        </p:xfrm>
        <a:graphic>
          <a:graphicData uri="http://schemas.openxmlformats.org/presentationml/2006/ole">
            <mc:AlternateContent xmlns:mc="http://schemas.openxmlformats.org/markup-compatibility/2006">
              <mc:Choice xmlns:v="urn:schemas-microsoft-com:vml" Requires="v">
                <p:oleObj name="Document" r:id="rId3" imgW="5625084" imgH="1766316" progId="Word.Document.8">
                  <p:embed/>
                </p:oleObj>
              </mc:Choice>
              <mc:Fallback>
                <p:oleObj name="Document" r:id="rId3" imgW="5625084" imgH="1766316" progId="Word.Documen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209" y="700963"/>
                        <a:ext cx="5257800" cy="1676400"/>
                      </a:xfrm>
                      <a:prstGeom prst="rect">
                        <a:avLst/>
                      </a:prstGeom>
                      <a:noFill/>
                      <a:ln>
                        <a:noFill/>
                      </a:ln>
                      <a:effectLst/>
                    </p:spPr>
                  </p:pic>
                </p:oleObj>
              </mc:Fallback>
            </mc:AlternateContent>
          </a:graphicData>
        </a:graphic>
      </p:graphicFrame>
      <p:graphicFrame>
        <p:nvGraphicFramePr>
          <p:cNvPr id="8236" name="Object 44"/>
          <p:cNvGraphicFramePr>
            <a:graphicFrameLocks noChangeAspect="1"/>
          </p:cNvGraphicFramePr>
          <p:nvPr>
            <p:extLst>
              <p:ext uri="{D42A27DB-BD31-4B8C-83A1-F6EECF244321}">
                <p14:modId xmlns:p14="http://schemas.microsoft.com/office/powerpoint/2010/main" val="1779921005"/>
              </p:ext>
            </p:extLst>
          </p:nvPr>
        </p:nvGraphicFramePr>
        <p:xfrm>
          <a:off x="731425" y="3125212"/>
          <a:ext cx="4317583" cy="1664887"/>
        </p:xfrm>
        <a:graphic>
          <a:graphicData uri="http://schemas.openxmlformats.org/presentationml/2006/ole">
            <mc:AlternateContent xmlns:mc="http://schemas.openxmlformats.org/markup-compatibility/2006">
              <mc:Choice xmlns:v="urn:schemas-microsoft-com:vml" Requires="v">
                <p:oleObj name="Equation" r:id="rId5" imgW="1955800" imgH="762000" progId="Equation.3">
                  <p:embed/>
                </p:oleObj>
              </mc:Choice>
              <mc:Fallback>
                <p:oleObj name="Equation" r:id="rId5" imgW="1955800" imgH="762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425" y="3125212"/>
                        <a:ext cx="4317583" cy="1664887"/>
                      </a:xfrm>
                      <a:prstGeom prst="rect">
                        <a:avLst/>
                      </a:prstGeom>
                      <a:noFill/>
                    </p:spPr>
                  </p:pic>
                </p:oleObj>
              </mc:Fallback>
            </mc:AlternateContent>
          </a:graphicData>
        </a:graphic>
      </p:graphicFrame>
      <p:sp>
        <p:nvSpPr>
          <p:cNvPr id="8238" name="Rectangle 8"/>
          <p:cNvSpPr>
            <a:spLocks noChangeArrowheads="1"/>
          </p:cNvSpPr>
          <p:nvPr/>
        </p:nvSpPr>
        <p:spPr bwMode="auto">
          <a:xfrm>
            <a:off x="6328465" y="2739070"/>
            <a:ext cx="5486400" cy="1600200"/>
          </a:xfrm>
          <a:prstGeom prst="rect">
            <a:avLst/>
          </a:prstGeom>
          <a:noFill/>
          <a:ln w="9525">
            <a:noFill/>
            <a:miter lim="800000"/>
            <a:headEnd/>
            <a:tailEnd/>
          </a:ln>
        </p:spPr>
        <p:txBody>
          <a:bodyPr lIns="116416" tIns="57149" rIns="116416" bIns="57149"/>
          <a:lstStyle/>
          <a:p>
            <a:pPr defTabSz="1071007" eaLnBrk="0" hangingPunct="0">
              <a:spcBef>
                <a:spcPct val="20000"/>
              </a:spcBef>
              <a:spcAft>
                <a:spcPct val="50000"/>
              </a:spcAft>
              <a:buClr>
                <a:schemeClr val="accent2"/>
              </a:buClr>
              <a:buSzPct val="75000"/>
            </a:pPr>
            <a:r>
              <a:rPr lang="en-US" altLang="en-US" sz="2400" dirty="0">
                <a:solidFill>
                  <a:schemeClr val="tx1"/>
                </a:solidFill>
              </a:rPr>
              <a:t>Should you get rid of the nightlight in your child’s room?</a:t>
            </a:r>
            <a:r>
              <a:rPr lang="en-US" altLang="en-US" sz="2000" dirty="0">
                <a:solidFill>
                  <a:schemeClr val="tx1"/>
                </a:solidFill>
              </a:rPr>
              <a:t> </a:t>
            </a:r>
          </a:p>
          <a:p>
            <a:pPr defTabSz="1071007" eaLnBrk="0" hangingPunct="0">
              <a:spcBef>
                <a:spcPct val="20000"/>
              </a:spcBef>
              <a:spcAft>
                <a:spcPct val="50000"/>
              </a:spcAft>
              <a:buClr>
                <a:schemeClr val="accent2"/>
              </a:buClr>
              <a:buSzPct val="75000"/>
              <a:buFont typeface="Symbol" pitchFamily="18" charset="2"/>
              <a:buChar char="·"/>
            </a:pPr>
            <a:endParaRPr lang="en-US" altLang="en-US" sz="2667" dirty="0">
              <a:solidFill>
                <a:schemeClr val="tx1"/>
              </a:solidFill>
            </a:endParaRP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
        <p:nvSpPr>
          <p:cNvPr id="1300491" name="Text Box 11"/>
          <p:cNvSpPr txBox="1">
            <a:spLocks noChangeArrowheads="1"/>
          </p:cNvSpPr>
          <p:nvPr/>
        </p:nvSpPr>
        <p:spPr bwMode="auto">
          <a:xfrm>
            <a:off x="5080000" y="-2667000"/>
            <a:ext cx="4368800" cy="666786"/>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sz="3733" dirty="0">
              <a:latin typeface="Arial" pitchFamily="34" charset="0"/>
            </a:endParaRPr>
          </a:p>
        </p:txBody>
      </p:sp>
      <p:sp>
        <p:nvSpPr>
          <p:cNvPr id="1300492" name="Text Box 12"/>
          <p:cNvSpPr txBox="1">
            <a:spLocks noChangeArrowheads="1"/>
          </p:cNvSpPr>
          <p:nvPr/>
        </p:nvSpPr>
        <p:spPr bwMode="auto">
          <a:xfrm>
            <a:off x="130194" y="6203911"/>
            <a:ext cx="3657600" cy="461665"/>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400" b="0" dirty="0">
                <a:latin typeface="Arial" pitchFamily="34" charset="0"/>
              </a:rPr>
              <a:t>Quinn et al. </a:t>
            </a:r>
            <a:r>
              <a:rPr lang="en-US" sz="2400" b="0" i="1" dirty="0">
                <a:latin typeface="Arial" pitchFamily="34" charset="0"/>
              </a:rPr>
              <a:t>Nature</a:t>
            </a:r>
            <a:r>
              <a:rPr lang="en-US" sz="2400" b="0" dirty="0">
                <a:latin typeface="Arial" pitchFamily="34" charset="0"/>
              </a:rPr>
              <a:t> 1999</a:t>
            </a:r>
          </a:p>
        </p:txBody>
      </p:sp>
      <p:sp>
        <p:nvSpPr>
          <p:cNvPr id="8241" name="Rectangle 14"/>
          <p:cNvSpPr>
            <a:spLocks noChangeArrowheads="1"/>
          </p:cNvSpPr>
          <p:nvPr/>
        </p:nvSpPr>
        <p:spPr bwMode="auto">
          <a:xfrm>
            <a:off x="553208" y="2394479"/>
            <a:ext cx="3124200" cy="762000"/>
          </a:xfrm>
          <a:prstGeom prst="rect">
            <a:avLst/>
          </a:prstGeom>
          <a:noFill/>
          <a:ln w="9525">
            <a:noFill/>
            <a:miter lim="800000"/>
            <a:headEnd/>
            <a:tailEnd/>
          </a:ln>
        </p:spPr>
        <p:txBody>
          <a:bodyPr lIns="116416" tIns="57149" rIns="116416" bIns="57149"/>
          <a:lstStyle/>
          <a:p>
            <a:pPr defTabSz="1071007" eaLnBrk="0" hangingPunct="0">
              <a:spcBef>
                <a:spcPct val="20000"/>
              </a:spcBef>
              <a:spcAft>
                <a:spcPct val="50000"/>
              </a:spcAft>
              <a:buClr>
                <a:schemeClr val="accent2"/>
              </a:buClr>
              <a:buSzPct val="75000"/>
            </a:pPr>
            <a:r>
              <a:rPr lang="en-US" altLang="en-US" sz="2400" b="0" dirty="0">
                <a:solidFill>
                  <a:schemeClr val="tx1"/>
                </a:solidFill>
              </a:rPr>
              <a:t>Prevalence ratio =</a:t>
            </a:r>
            <a:r>
              <a:rPr lang="en-US" altLang="en-US" sz="2000" b="0" dirty="0">
                <a:solidFill>
                  <a:schemeClr val="tx1"/>
                </a:solidFill>
              </a:rPr>
              <a:t> </a:t>
            </a:r>
          </a:p>
          <a:p>
            <a:pPr defTabSz="1071007" eaLnBrk="0" hangingPunct="0">
              <a:spcBef>
                <a:spcPct val="20000"/>
              </a:spcBef>
              <a:spcAft>
                <a:spcPct val="50000"/>
              </a:spcAft>
              <a:buClr>
                <a:schemeClr val="accent2"/>
              </a:buClr>
              <a:buSzPct val="75000"/>
              <a:buFont typeface="Symbol" pitchFamily="18" charset="2"/>
              <a:buChar char="·"/>
            </a:pPr>
            <a:endParaRPr lang="en-US" altLang="en-US" sz="2400" b="0" dirty="0">
              <a:solidFill>
                <a:schemeClr val="tx1"/>
              </a:solidFill>
            </a:endParaRP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grpSp>
        <p:nvGrpSpPr>
          <p:cNvPr id="8242" name="Group 13"/>
          <p:cNvGrpSpPr>
            <a:grpSpLocks/>
          </p:cNvGrpSpPr>
          <p:nvPr/>
        </p:nvGrpSpPr>
        <p:grpSpPr bwMode="auto">
          <a:xfrm>
            <a:off x="3333749" y="5283186"/>
            <a:ext cx="7859185" cy="1250951"/>
            <a:chOff x="855" y="3756"/>
            <a:chExt cx="3713" cy="591"/>
          </a:xfrm>
        </p:grpSpPr>
        <p:sp>
          <p:nvSpPr>
            <p:cNvPr id="8243" name="Text Box 5"/>
            <p:cNvSpPr txBox="1">
              <a:spLocks noChangeArrowheads="1"/>
            </p:cNvSpPr>
            <p:nvPr/>
          </p:nvSpPr>
          <p:spPr bwMode="auto">
            <a:xfrm rot="18904130">
              <a:off x="855" y="4028"/>
              <a:ext cx="2270" cy="199"/>
            </a:xfrm>
            <a:prstGeom prst="rect">
              <a:avLst/>
            </a:prstGeom>
            <a:noFill/>
            <a:ln w="9525">
              <a:noFill/>
              <a:miter lim="800000"/>
              <a:headEnd/>
              <a:tailEnd/>
            </a:ln>
          </p:spPr>
          <p:txBody>
            <a:bodyPr>
              <a:spAutoFit/>
            </a:bodyPr>
            <a:lstStyle/>
            <a:p>
              <a:pPr algn="r" eaLnBrk="0" hangingPunct="0">
                <a:spcBef>
                  <a:spcPct val="50000"/>
                </a:spcBef>
              </a:pPr>
              <a:r>
                <a:rPr lang="en-US" altLang="en-US" sz="2133" b="0" dirty="0">
                  <a:solidFill>
                    <a:schemeClr val="tx1"/>
                  </a:solidFill>
                </a:rPr>
                <a:t>Yes, get rid of nightlight - A</a:t>
              </a:r>
            </a:p>
          </p:txBody>
        </p:sp>
        <p:sp>
          <p:nvSpPr>
            <p:cNvPr id="8244" name="Text Box 9"/>
            <p:cNvSpPr txBox="1">
              <a:spLocks noChangeArrowheads="1"/>
            </p:cNvSpPr>
            <p:nvPr/>
          </p:nvSpPr>
          <p:spPr bwMode="auto">
            <a:xfrm rot="18904130">
              <a:off x="2085" y="4129"/>
              <a:ext cx="2483" cy="218"/>
            </a:xfrm>
            <a:prstGeom prst="rect">
              <a:avLst/>
            </a:prstGeom>
            <a:noFill/>
            <a:ln w="9525">
              <a:noFill/>
              <a:miter lim="800000"/>
              <a:headEnd/>
              <a:tailEnd/>
            </a:ln>
          </p:spPr>
          <p:txBody>
            <a:bodyPr>
              <a:spAutoFit/>
            </a:bodyPr>
            <a:lstStyle/>
            <a:p>
              <a:pPr algn="r" eaLnBrk="0" hangingPunct="0">
                <a:spcBef>
                  <a:spcPct val="50000"/>
                </a:spcBef>
              </a:pPr>
              <a:r>
                <a:rPr lang="en-US" altLang="en-US" sz="2133" b="0" dirty="0">
                  <a:solidFill>
                    <a:schemeClr val="tx1"/>
                  </a:solidFill>
                </a:rPr>
                <a:t>Need more information</a:t>
              </a:r>
              <a:r>
                <a:rPr lang="en-US" altLang="en-US" sz="2400" b="0" dirty="0">
                  <a:solidFill>
                    <a:schemeClr val="tx1"/>
                  </a:solidFill>
                </a:rPr>
                <a:t> - C</a:t>
              </a:r>
            </a:p>
          </p:txBody>
        </p:sp>
        <p:sp>
          <p:nvSpPr>
            <p:cNvPr id="8245" name="Text Box 10"/>
            <p:cNvSpPr txBox="1">
              <a:spLocks noChangeArrowheads="1"/>
            </p:cNvSpPr>
            <p:nvPr/>
          </p:nvSpPr>
          <p:spPr bwMode="auto">
            <a:xfrm rot="18904130">
              <a:off x="2195" y="3756"/>
              <a:ext cx="1521" cy="218"/>
            </a:xfrm>
            <a:prstGeom prst="rect">
              <a:avLst/>
            </a:prstGeom>
            <a:noFill/>
            <a:ln w="22225" algn="ctr">
              <a:solidFill>
                <a:srgbClr val="FF0000"/>
              </a:solidFill>
              <a:miter lim="800000"/>
              <a:headEnd/>
              <a:tailEnd/>
            </a:ln>
          </p:spPr>
          <p:txBody>
            <a:bodyPr wrap="square">
              <a:spAutoFit/>
            </a:bodyPr>
            <a:lstStyle>
              <a:defPPr>
                <a:defRPr lang="en-US"/>
              </a:defPPr>
              <a:lvl1pPr algn="r" eaLnBrk="0" hangingPunct="0">
                <a:spcBef>
                  <a:spcPct val="50000"/>
                </a:spcBef>
                <a:defRPr sz="2400" b="0">
                  <a:solidFill>
                    <a:schemeClr val="tx1"/>
                  </a:solidFill>
                </a:defRPr>
              </a:lvl1pPr>
            </a:lstStyle>
            <a:p>
              <a:r>
                <a:rPr lang="en-US" altLang="en-US" dirty="0"/>
                <a:t>No, keep nightlight - B</a:t>
              </a:r>
            </a:p>
          </p:txBody>
        </p:sp>
      </p:grpSp>
    </p:spTree>
    <p:extLst>
      <p:ext uri="{BB962C8B-B14F-4D97-AF65-F5344CB8AC3E}">
        <p14:creationId xmlns:p14="http://schemas.microsoft.com/office/powerpoint/2010/main" val="3789249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2"/>
          <p:cNvSpPr>
            <a:spLocks noGrp="1" noChangeArrowheads="1"/>
          </p:cNvSpPr>
          <p:nvPr>
            <p:ph type="title"/>
          </p:nvPr>
        </p:nvSpPr>
        <p:spPr>
          <a:xfrm>
            <a:off x="2286000" y="152400"/>
            <a:ext cx="7774517" cy="838200"/>
          </a:xfrm>
        </p:spPr>
        <p:txBody>
          <a:bodyPr/>
          <a:lstStyle/>
          <a:p>
            <a:r>
              <a:rPr lang="en-US" altLang="en-US" dirty="0"/>
              <a:t>Nightlights and Myopia</a:t>
            </a:r>
          </a:p>
        </p:txBody>
      </p:sp>
      <p:sp>
        <p:nvSpPr>
          <p:cNvPr id="206850" name="Rectangle 3"/>
          <p:cNvSpPr>
            <a:spLocks noGrp="1" noChangeArrowheads="1"/>
          </p:cNvSpPr>
          <p:nvPr>
            <p:ph type="body" idx="1"/>
          </p:nvPr>
        </p:nvSpPr>
        <p:spPr>
          <a:xfrm>
            <a:off x="152400" y="1524000"/>
            <a:ext cx="11506200" cy="9042400"/>
          </a:xfrm>
        </p:spPr>
        <p:txBody>
          <a:bodyPr/>
          <a:lstStyle/>
          <a:p>
            <a:r>
              <a:rPr lang="en-US" altLang="en-US" sz="2800" dirty="0"/>
              <a:t>Two subsequent studies found no association and explained the prior result by confounding</a:t>
            </a:r>
          </a:p>
          <a:p>
            <a:pPr lvl="1"/>
            <a:r>
              <a:rPr lang="en-US" altLang="en-US" sz="2400" dirty="0"/>
              <a:t>Zadnik et al. and Gwiazda et al. </a:t>
            </a:r>
            <a:r>
              <a:rPr lang="en-US" altLang="en-US" sz="2400" i="1" dirty="0"/>
              <a:t>Nature</a:t>
            </a:r>
            <a:r>
              <a:rPr lang="en-US" altLang="en-US" sz="2400" dirty="0"/>
              <a:t>  2000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79"/>
          <p:cNvGraphicFramePr>
            <a:graphicFrameLocks/>
          </p:cNvGraphicFramePr>
          <p:nvPr>
            <p:extLst>
              <p:ext uri="{D42A27DB-BD31-4B8C-83A1-F6EECF244321}">
                <p14:modId xmlns:p14="http://schemas.microsoft.com/office/powerpoint/2010/main" val="2878230990"/>
              </p:ext>
            </p:extLst>
          </p:nvPr>
        </p:nvGraphicFramePr>
        <p:xfrm>
          <a:off x="3276600" y="4800600"/>
          <a:ext cx="4800600" cy="1828800"/>
        </p:xfrm>
        <a:graphic>
          <a:graphicData uri="http://schemas.openxmlformats.org/presentationml/2006/ole">
            <mc:AlternateContent xmlns:mc="http://schemas.openxmlformats.org/markup-compatibility/2006">
              <mc:Choice xmlns:v="urn:schemas-microsoft-com:vml" Requires="v">
                <p:oleObj name="Document" r:id="rId3" imgW="5127445" imgH="1818376" progId="Word.Document.8">
                  <p:embed/>
                </p:oleObj>
              </mc:Choice>
              <mc:Fallback>
                <p:oleObj name="Document" r:id="rId3" imgW="5127445" imgH="1818376" progId="Word.Document.8">
                  <p:embed/>
                  <p:pic>
                    <p:nvPicPr>
                      <p:cNvPr id="0" name=""/>
                      <p:cNvPicPr>
                        <a:picLocks noChangeArrowheads="1"/>
                      </p:cNvPicPr>
                      <p:nvPr/>
                    </p:nvPicPr>
                    <p:blipFill>
                      <a:blip r:embed="rId4"/>
                      <a:srcRect/>
                      <a:stretch>
                        <a:fillRect/>
                      </a:stretch>
                    </p:blipFill>
                    <p:spPr bwMode="auto">
                      <a:xfrm>
                        <a:off x="3276600" y="4800600"/>
                        <a:ext cx="4800600" cy="1828800"/>
                      </a:xfrm>
                      <a:prstGeom prst="rect">
                        <a:avLst/>
                      </a:prstGeom>
                      <a:noFill/>
                      <a:ln>
                        <a:noFill/>
                      </a:ln>
                      <a:effectLst/>
                    </p:spPr>
                  </p:pic>
                </p:oleObj>
              </mc:Fallback>
            </mc:AlternateContent>
          </a:graphicData>
        </a:graphic>
      </p:graphicFrame>
      <p:graphicFrame>
        <p:nvGraphicFramePr>
          <p:cNvPr id="24" name="Object 79"/>
          <p:cNvGraphicFramePr>
            <a:graphicFrameLocks/>
          </p:cNvGraphicFramePr>
          <p:nvPr>
            <p:extLst>
              <p:ext uri="{D42A27DB-BD31-4B8C-83A1-F6EECF244321}">
                <p14:modId xmlns:p14="http://schemas.microsoft.com/office/powerpoint/2010/main" val="675322790"/>
              </p:ext>
            </p:extLst>
          </p:nvPr>
        </p:nvGraphicFramePr>
        <p:xfrm>
          <a:off x="0" y="4800600"/>
          <a:ext cx="4572000" cy="1828800"/>
        </p:xfrm>
        <a:graphic>
          <a:graphicData uri="http://schemas.openxmlformats.org/presentationml/2006/ole">
            <mc:AlternateContent xmlns:mc="http://schemas.openxmlformats.org/markup-compatibility/2006">
              <mc:Choice xmlns:v="urn:schemas-microsoft-com:vml" Requires="v">
                <p:oleObj name="Document" r:id="rId5" imgW="5127445" imgH="1818376" progId="Word.Document.8">
                  <p:embed/>
                </p:oleObj>
              </mc:Choice>
              <mc:Fallback>
                <p:oleObj name="Document" r:id="rId5" imgW="5127445" imgH="1818376" progId="Word.Document.8">
                  <p:embed/>
                  <p:pic>
                    <p:nvPicPr>
                      <p:cNvPr id="0" name=""/>
                      <p:cNvPicPr>
                        <a:picLocks noChangeArrowheads="1"/>
                      </p:cNvPicPr>
                      <p:nvPr/>
                    </p:nvPicPr>
                    <p:blipFill>
                      <a:blip r:embed="rId4"/>
                      <a:srcRect/>
                      <a:stretch>
                        <a:fillRect/>
                      </a:stretch>
                    </p:blipFill>
                    <p:spPr bwMode="auto">
                      <a:xfrm>
                        <a:off x="0" y="4800600"/>
                        <a:ext cx="4572000" cy="1828800"/>
                      </a:xfrm>
                      <a:prstGeom prst="rect">
                        <a:avLst/>
                      </a:prstGeom>
                      <a:noFill/>
                      <a:ln>
                        <a:noFill/>
                      </a:ln>
                      <a:effectLst/>
                    </p:spPr>
                  </p:pic>
                </p:oleObj>
              </mc:Fallback>
            </mc:AlternateContent>
          </a:graphicData>
        </a:graphic>
      </p:graphicFrame>
      <p:sp>
        <p:nvSpPr>
          <p:cNvPr id="6226" name="Rectangle 2"/>
          <p:cNvSpPr>
            <a:spLocks noGrp="1" noChangeArrowheads="1"/>
          </p:cNvSpPr>
          <p:nvPr>
            <p:ph type="title"/>
          </p:nvPr>
        </p:nvSpPr>
        <p:spPr>
          <a:xfrm>
            <a:off x="0" y="-457200"/>
            <a:ext cx="12192000" cy="1676400"/>
          </a:xfrm>
        </p:spPr>
        <p:txBody>
          <a:bodyPr/>
          <a:lstStyle/>
          <a:p>
            <a:r>
              <a:rPr lang="en-US" altLang="en-US" sz="2800" dirty="0">
                <a:solidFill>
                  <a:schemeClr val="tx1"/>
                </a:solidFill>
              </a:rPr>
              <a:t>How might confounding account for the spurious apparent effect of night light use on childhood myopia?</a:t>
            </a:r>
            <a:endParaRPr lang="en-US" altLang="en-US" sz="2800" dirty="0"/>
          </a:p>
        </p:txBody>
      </p:sp>
      <p:sp>
        <p:nvSpPr>
          <p:cNvPr id="6227" name="Line 9"/>
          <p:cNvSpPr>
            <a:spLocks noChangeShapeType="1"/>
          </p:cNvSpPr>
          <p:nvPr/>
        </p:nvSpPr>
        <p:spPr bwMode="auto">
          <a:xfrm flipH="1">
            <a:off x="3048000" y="3733800"/>
            <a:ext cx="609600" cy="609600"/>
          </a:xfrm>
          <a:prstGeom prst="line">
            <a:avLst/>
          </a:prstGeom>
          <a:noFill/>
          <a:ln w="12700">
            <a:solidFill>
              <a:schemeClr val="tx1"/>
            </a:solidFill>
            <a:round/>
            <a:headEnd type="none" w="sm" len="sm"/>
            <a:tailEnd type="triangle" w="sm" len="sm"/>
          </a:ln>
        </p:spPr>
        <p:txBody>
          <a:bodyPr wrap="none" anchor="ctr"/>
          <a:lstStyle/>
          <a:p>
            <a:endParaRPr lang="en-US" sz="3733" dirty="0"/>
          </a:p>
        </p:txBody>
      </p:sp>
      <p:sp>
        <p:nvSpPr>
          <p:cNvPr id="6228" name="Line 10"/>
          <p:cNvSpPr>
            <a:spLocks noChangeShapeType="1"/>
          </p:cNvSpPr>
          <p:nvPr/>
        </p:nvSpPr>
        <p:spPr bwMode="auto">
          <a:xfrm>
            <a:off x="3657600" y="3733800"/>
            <a:ext cx="711200" cy="609600"/>
          </a:xfrm>
          <a:prstGeom prst="line">
            <a:avLst/>
          </a:prstGeom>
          <a:noFill/>
          <a:ln w="12700">
            <a:solidFill>
              <a:schemeClr val="tx1"/>
            </a:solidFill>
            <a:round/>
            <a:headEnd type="none" w="sm" len="sm"/>
            <a:tailEnd type="triangle" w="sm" len="sm"/>
          </a:ln>
        </p:spPr>
        <p:txBody>
          <a:bodyPr wrap="none" anchor="ctr"/>
          <a:lstStyle/>
          <a:p>
            <a:endParaRPr lang="en-US" sz="3733" dirty="0"/>
          </a:p>
        </p:txBody>
      </p:sp>
      <p:sp>
        <p:nvSpPr>
          <p:cNvPr id="6229" name="Text Box 12"/>
          <p:cNvSpPr txBox="1">
            <a:spLocks noChangeArrowheads="1"/>
          </p:cNvSpPr>
          <p:nvPr/>
        </p:nvSpPr>
        <p:spPr bwMode="auto">
          <a:xfrm>
            <a:off x="304800" y="3352800"/>
            <a:ext cx="2336800" cy="707886"/>
          </a:xfrm>
          <a:prstGeom prst="rect">
            <a:avLst/>
          </a:prstGeom>
          <a:noFill/>
          <a:ln w="9525">
            <a:noFill/>
            <a:miter lim="800000"/>
            <a:headEnd/>
            <a:tailEnd/>
          </a:ln>
        </p:spPr>
        <p:txBody>
          <a:bodyPr>
            <a:spAutoFit/>
          </a:bodyPr>
          <a:lstStyle/>
          <a:p>
            <a:pPr eaLnBrk="0" hangingPunct="0">
              <a:spcBef>
                <a:spcPct val="50000"/>
              </a:spcBef>
            </a:pPr>
            <a:r>
              <a:rPr lang="en-US" altLang="en-US" sz="2000" dirty="0"/>
              <a:t>Stratified (adjusted)</a:t>
            </a:r>
            <a:endParaRPr lang="en-US" altLang="en-US" sz="1800" b="0" dirty="0">
              <a:latin typeface="Times New Roman" pitchFamily="18" charset="0"/>
            </a:endParaRPr>
          </a:p>
        </p:txBody>
      </p:sp>
      <p:sp>
        <p:nvSpPr>
          <p:cNvPr id="6230" name="Text Box 13"/>
          <p:cNvSpPr>
            <a:spLocks noGrp="1" noChangeArrowheads="1"/>
          </p:cNvSpPr>
          <p:nvPr>
            <p:ph type="body" idx="1"/>
          </p:nvPr>
        </p:nvSpPr>
        <p:spPr>
          <a:xfrm>
            <a:off x="4876800" y="2895600"/>
            <a:ext cx="5132918" cy="5613400"/>
          </a:xfrm>
        </p:spPr>
        <p:txBody>
          <a:bodyPr/>
          <a:lstStyle/>
          <a:p>
            <a:pPr>
              <a:spcBef>
                <a:spcPct val="50000"/>
              </a:spcBef>
              <a:buFont typeface="Symbol" pitchFamily="18" charset="2"/>
              <a:buNone/>
            </a:pPr>
            <a:r>
              <a:rPr lang="en-US" altLang="en-US" sz="2400" dirty="0"/>
              <a:t> </a:t>
            </a:r>
            <a:endParaRPr lang="en-US" altLang="en-US" sz="1867" dirty="0"/>
          </a:p>
        </p:txBody>
      </p:sp>
      <p:sp>
        <p:nvSpPr>
          <p:cNvPr id="6231" name="Text Box 14"/>
          <p:cNvSpPr txBox="1">
            <a:spLocks noChangeArrowheads="1"/>
          </p:cNvSpPr>
          <p:nvPr/>
        </p:nvSpPr>
        <p:spPr bwMode="auto">
          <a:xfrm>
            <a:off x="304800" y="1524000"/>
            <a:ext cx="2348948" cy="707886"/>
          </a:xfrm>
          <a:prstGeom prst="rect">
            <a:avLst/>
          </a:prstGeom>
          <a:noFill/>
          <a:ln w="9525">
            <a:noFill/>
            <a:miter lim="800000"/>
            <a:headEnd/>
            <a:tailEnd/>
          </a:ln>
        </p:spPr>
        <p:txBody>
          <a:bodyPr wrap="square">
            <a:spAutoFit/>
          </a:bodyPr>
          <a:lstStyle/>
          <a:p>
            <a:pPr eaLnBrk="0" hangingPunct="0">
              <a:spcBef>
                <a:spcPct val="50000"/>
              </a:spcBef>
            </a:pPr>
            <a:r>
              <a:rPr lang="en-US" altLang="en-US" sz="2000" dirty="0"/>
              <a:t>Crude (unadjusted)</a:t>
            </a:r>
            <a:endParaRPr lang="en-US" altLang="en-US" sz="1800" b="0" dirty="0">
              <a:latin typeface="Times New Roman" pitchFamily="18" charset="0"/>
            </a:endParaRPr>
          </a:p>
        </p:txBody>
      </p:sp>
      <p:sp>
        <p:nvSpPr>
          <p:cNvPr id="6232" name="Text Box 15"/>
          <p:cNvSpPr txBox="1">
            <a:spLocks noChangeArrowheads="1"/>
          </p:cNvSpPr>
          <p:nvPr/>
        </p:nvSpPr>
        <p:spPr bwMode="auto">
          <a:xfrm>
            <a:off x="4038600" y="3886200"/>
            <a:ext cx="1930400" cy="666977"/>
          </a:xfrm>
          <a:prstGeom prst="rect">
            <a:avLst/>
          </a:prstGeom>
          <a:noFill/>
          <a:ln w="9525">
            <a:noFill/>
            <a:miter lim="800000"/>
            <a:headEnd/>
            <a:tailEnd/>
          </a:ln>
        </p:spPr>
        <p:txBody>
          <a:bodyPr>
            <a:spAutoFit/>
          </a:bodyPr>
          <a:lstStyle/>
          <a:p>
            <a:pPr algn="ctr" eaLnBrk="0" hangingPunct="0">
              <a:spcBef>
                <a:spcPct val="50000"/>
              </a:spcBef>
            </a:pPr>
            <a:r>
              <a:rPr lang="en-US" altLang="en-US" sz="1867" b="0" dirty="0">
                <a:latin typeface="Times New Roman" pitchFamily="18" charset="0"/>
              </a:rPr>
              <a:t>Confounder Absent</a:t>
            </a:r>
          </a:p>
        </p:txBody>
      </p:sp>
      <p:sp>
        <p:nvSpPr>
          <p:cNvPr id="6233" name="Text Box 16"/>
          <p:cNvSpPr txBox="1">
            <a:spLocks noChangeArrowheads="1"/>
          </p:cNvSpPr>
          <p:nvPr/>
        </p:nvSpPr>
        <p:spPr bwMode="auto">
          <a:xfrm>
            <a:off x="1600200" y="3886200"/>
            <a:ext cx="1727200" cy="666977"/>
          </a:xfrm>
          <a:prstGeom prst="rect">
            <a:avLst/>
          </a:prstGeom>
          <a:noFill/>
          <a:ln w="9525">
            <a:noFill/>
            <a:miter lim="800000"/>
            <a:headEnd/>
            <a:tailEnd/>
          </a:ln>
        </p:spPr>
        <p:txBody>
          <a:bodyPr>
            <a:spAutoFit/>
          </a:bodyPr>
          <a:lstStyle/>
          <a:p>
            <a:pPr algn="ctr" eaLnBrk="0" hangingPunct="0">
              <a:spcBef>
                <a:spcPct val="50000"/>
              </a:spcBef>
            </a:pPr>
            <a:r>
              <a:rPr lang="en-US" altLang="en-US" sz="1867" b="0" dirty="0">
                <a:latin typeface="Times New Roman" pitchFamily="18" charset="0"/>
              </a:rPr>
              <a:t>Confounder Present</a:t>
            </a:r>
          </a:p>
        </p:txBody>
      </p:sp>
      <p:sp>
        <p:nvSpPr>
          <p:cNvPr id="18" name="Text Box 1026"/>
          <p:cNvSpPr txBox="1">
            <a:spLocks noChangeArrowheads="1"/>
          </p:cNvSpPr>
          <p:nvPr/>
        </p:nvSpPr>
        <p:spPr bwMode="auto">
          <a:xfrm>
            <a:off x="10363200" y="3733800"/>
            <a:ext cx="2114107" cy="1323376"/>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2400" dirty="0">
                <a:latin typeface="Arial" pitchFamily="34" charset="0"/>
              </a:rPr>
              <a:t>Child’s Myopia</a:t>
            </a:r>
            <a:endParaRPr lang="en-US" sz="2000" dirty="0">
              <a:latin typeface="Arial" pitchFamily="34" charset="0"/>
            </a:endParaRPr>
          </a:p>
          <a:p>
            <a:pPr algn="ctr" eaLnBrk="0" hangingPunct="0">
              <a:spcBef>
                <a:spcPct val="50000"/>
              </a:spcBef>
              <a:defRPr/>
            </a:pPr>
            <a:endParaRPr lang="en-US" sz="2133" b="0" dirty="0">
              <a:latin typeface="Arial" pitchFamily="34" charset="0"/>
            </a:endParaRPr>
          </a:p>
        </p:txBody>
      </p:sp>
      <p:sp>
        <p:nvSpPr>
          <p:cNvPr id="19" name="Text Box 1027"/>
          <p:cNvSpPr txBox="1">
            <a:spLocks noChangeArrowheads="1"/>
          </p:cNvSpPr>
          <p:nvPr/>
        </p:nvSpPr>
        <p:spPr bwMode="auto">
          <a:xfrm>
            <a:off x="6705600" y="3886200"/>
            <a:ext cx="2743200" cy="830997"/>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2400" dirty="0">
                <a:latin typeface="Arial" pitchFamily="34" charset="0"/>
              </a:rPr>
              <a:t>Night Light Use</a:t>
            </a:r>
            <a:endParaRPr lang="en-US" sz="2000" dirty="0">
              <a:latin typeface="Arial" pitchFamily="34" charset="0"/>
            </a:endParaRPr>
          </a:p>
          <a:p>
            <a:pPr algn="ctr" eaLnBrk="0" hangingPunct="0">
              <a:spcBef>
                <a:spcPct val="50000"/>
              </a:spcBef>
              <a:defRPr/>
            </a:pPr>
            <a:endParaRPr lang="en-US" sz="1600" b="0" dirty="0">
              <a:latin typeface="Arial" pitchFamily="34" charset="0"/>
            </a:endParaRPr>
          </a:p>
        </p:txBody>
      </p:sp>
      <p:sp>
        <p:nvSpPr>
          <p:cNvPr id="20" name="Line 1029"/>
          <p:cNvSpPr>
            <a:spLocks noChangeShapeType="1"/>
          </p:cNvSpPr>
          <p:nvPr/>
        </p:nvSpPr>
        <p:spPr bwMode="auto">
          <a:xfrm>
            <a:off x="7467600" y="2438400"/>
            <a:ext cx="533400" cy="129540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1" name="Freeform 1030"/>
          <p:cNvSpPr>
            <a:spLocks/>
          </p:cNvSpPr>
          <p:nvPr/>
        </p:nvSpPr>
        <p:spPr bwMode="auto">
          <a:xfrm rot="1002946" flipV="1">
            <a:off x="7793309" y="2704896"/>
            <a:ext cx="3140092" cy="541806"/>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635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2" name="Line 1031"/>
          <p:cNvSpPr>
            <a:spLocks noChangeShapeType="1"/>
          </p:cNvSpPr>
          <p:nvPr/>
        </p:nvSpPr>
        <p:spPr bwMode="auto">
          <a:xfrm flipV="1">
            <a:off x="9296400" y="4114800"/>
            <a:ext cx="1371600" cy="29238"/>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3" name="Text Box 1032"/>
          <p:cNvSpPr txBox="1">
            <a:spLocks noChangeArrowheads="1"/>
          </p:cNvSpPr>
          <p:nvPr/>
        </p:nvSpPr>
        <p:spPr bwMode="auto">
          <a:xfrm>
            <a:off x="9488376" y="4171095"/>
            <a:ext cx="773224" cy="707886"/>
          </a:xfrm>
          <a:prstGeom prst="rect">
            <a:avLst/>
          </a:prstGeom>
          <a:noFill/>
          <a:ln w="762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4000" dirty="0">
                <a:latin typeface="Arial" pitchFamily="34" charset="0"/>
              </a:rPr>
              <a:t>?</a:t>
            </a:r>
          </a:p>
        </p:txBody>
      </p:sp>
      <p:sp>
        <p:nvSpPr>
          <p:cNvPr id="28" name="Text Box 1032"/>
          <p:cNvSpPr txBox="1">
            <a:spLocks noChangeArrowheads="1"/>
          </p:cNvSpPr>
          <p:nvPr/>
        </p:nvSpPr>
        <p:spPr bwMode="auto">
          <a:xfrm>
            <a:off x="7239000" y="1515260"/>
            <a:ext cx="736600" cy="707886"/>
          </a:xfrm>
          <a:prstGeom prst="rect">
            <a:avLst/>
          </a:prstGeom>
          <a:noFill/>
          <a:ln w="762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4000" dirty="0">
                <a:latin typeface="Arial" pitchFamily="34" charset="0"/>
              </a:rPr>
              <a:t>?</a:t>
            </a:r>
          </a:p>
        </p:txBody>
      </p:sp>
      <p:graphicFrame>
        <p:nvGraphicFramePr>
          <p:cNvPr id="2" name="Object 1"/>
          <p:cNvGraphicFramePr>
            <a:graphicFrameLocks/>
          </p:cNvGraphicFramePr>
          <p:nvPr>
            <p:extLst>
              <p:ext uri="{D42A27DB-BD31-4B8C-83A1-F6EECF244321}">
                <p14:modId xmlns:p14="http://schemas.microsoft.com/office/powerpoint/2010/main" val="1136194545"/>
              </p:ext>
            </p:extLst>
          </p:nvPr>
        </p:nvGraphicFramePr>
        <p:xfrm>
          <a:off x="609600" y="2133600"/>
          <a:ext cx="4953000" cy="1447800"/>
        </p:xfrm>
        <a:graphic>
          <a:graphicData uri="http://schemas.openxmlformats.org/presentationml/2006/ole">
            <mc:AlternateContent xmlns:mc="http://schemas.openxmlformats.org/markup-compatibility/2006">
              <mc:Choice xmlns:v="urn:schemas-microsoft-com:vml" Requires="v">
                <p:oleObj name="Document" r:id="rId6" imgW="5625084" imgH="1766316" progId="Word.Document.8">
                  <p:embed/>
                </p:oleObj>
              </mc:Choice>
              <mc:Fallback>
                <p:oleObj name="Document" r:id="rId6" imgW="5625084" imgH="1766316" progId="Word.Document.8">
                  <p:embed/>
                  <p:pic>
                    <p:nvPicPr>
                      <p:cNvPr id="0" name="Object 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2133600"/>
                        <a:ext cx="4953000" cy="1447800"/>
                      </a:xfrm>
                      <a:prstGeom prst="rect">
                        <a:avLst/>
                      </a:prstGeom>
                      <a:noFill/>
                      <a:ln>
                        <a:noFill/>
                      </a:ln>
                    </p:spPr>
                  </p:pic>
                </p:oleObj>
              </mc:Fallback>
            </mc:AlternateContent>
          </a:graphicData>
        </a:graphic>
      </p:graphicFrame>
      <p:sp>
        <p:nvSpPr>
          <p:cNvPr id="25" name="Text Box 21"/>
          <p:cNvSpPr txBox="1">
            <a:spLocks noChangeArrowheads="1"/>
          </p:cNvSpPr>
          <p:nvPr/>
        </p:nvSpPr>
        <p:spPr bwMode="auto">
          <a:xfrm>
            <a:off x="4259993" y="3201072"/>
            <a:ext cx="2178495" cy="379656"/>
          </a:xfrm>
          <a:prstGeom prst="rect">
            <a:avLst/>
          </a:prstGeom>
          <a:noFill/>
          <a:ln w="9525">
            <a:noFill/>
            <a:miter lim="800000"/>
            <a:headEnd/>
            <a:tailEnd/>
          </a:ln>
        </p:spPr>
        <p:txBody>
          <a:bodyPr wrap="square">
            <a:spAutoFit/>
          </a:bodyPr>
          <a:lstStyle/>
          <a:p>
            <a:pPr algn="ctr" eaLnBrk="0" hangingPunct="0">
              <a:spcBef>
                <a:spcPct val="50000"/>
              </a:spcBef>
            </a:pPr>
            <a:r>
              <a:rPr lang="en-US" altLang="en-US" sz="1867" dirty="0">
                <a:solidFill>
                  <a:schemeClr val="tx1"/>
                </a:solidFill>
                <a:latin typeface="Times New Roman" pitchFamily="18" charset="0"/>
              </a:rPr>
              <a:t>PR</a:t>
            </a:r>
            <a:r>
              <a:rPr lang="en-US" altLang="en-US" sz="1867" baseline="-25000" dirty="0">
                <a:solidFill>
                  <a:schemeClr val="tx1"/>
                </a:solidFill>
                <a:latin typeface="Times New Roman" pitchFamily="18" charset="0"/>
              </a:rPr>
              <a:t>crude</a:t>
            </a:r>
            <a:r>
              <a:rPr lang="en-US" altLang="en-US" sz="1467" dirty="0">
                <a:solidFill>
                  <a:schemeClr val="tx1"/>
                </a:solidFill>
                <a:latin typeface="Times New Roman" pitchFamily="18" charset="0"/>
              </a:rPr>
              <a:t> </a:t>
            </a:r>
            <a:r>
              <a:rPr lang="en-US" altLang="en-US" sz="1867" dirty="0">
                <a:solidFill>
                  <a:schemeClr val="tx1"/>
                </a:solidFill>
                <a:latin typeface="Times New Roman" pitchFamily="18" charset="0"/>
              </a:rPr>
              <a:t>= 3.4</a:t>
            </a:r>
          </a:p>
        </p:txBody>
      </p:sp>
      <p:sp>
        <p:nvSpPr>
          <p:cNvPr id="26" name="Text Box 22"/>
          <p:cNvSpPr txBox="1">
            <a:spLocks noChangeArrowheads="1"/>
          </p:cNvSpPr>
          <p:nvPr/>
        </p:nvSpPr>
        <p:spPr bwMode="auto">
          <a:xfrm>
            <a:off x="1865424" y="6079123"/>
            <a:ext cx="1487376" cy="338554"/>
          </a:xfrm>
          <a:prstGeom prst="rect">
            <a:avLst/>
          </a:prstGeom>
          <a:noFill/>
          <a:ln w="9525">
            <a:noFill/>
            <a:miter lim="800000"/>
            <a:headEnd/>
            <a:tailEnd/>
          </a:ln>
        </p:spPr>
        <p:txBody>
          <a:bodyPr wrap="square">
            <a:spAutoFit/>
          </a:bodyPr>
          <a:lstStyle/>
          <a:p>
            <a:pPr algn="ctr" eaLnBrk="0" hangingPunct="0">
              <a:spcBef>
                <a:spcPct val="50000"/>
              </a:spcBef>
            </a:pPr>
            <a:r>
              <a:rPr lang="en-US" altLang="en-US" sz="1600" dirty="0">
                <a:solidFill>
                  <a:schemeClr val="tx1"/>
                </a:solidFill>
                <a:latin typeface="Times New Roman" pitchFamily="18" charset="0"/>
              </a:rPr>
              <a:t>PR</a:t>
            </a:r>
            <a:r>
              <a:rPr lang="en-US" altLang="en-US" sz="1600" baseline="-25000" dirty="0">
                <a:solidFill>
                  <a:schemeClr val="tx1"/>
                </a:solidFill>
                <a:latin typeface="Times New Roman" pitchFamily="18" charset="0"/>
              </a:rPr>
              <a:t>CF+</a:t>
            </a:r>
            <a:r>
              <a:rPr lang="en-US" altLang="en-US" sz="1600" dirty="0">
                <a:solidFill>
                  <a:schemeClr val="tx1"/>
                </a:solidFill>
                <a:latin typeface="Times New Roman" pitchFamily="18" charset="0"/>
              </a:rPr>
              <a:t> = 1.0</a:t>
            </a:r>
            <a:endParaRPr lang="en-US" altLang="en-US" sz="1800" baseline="-25000" dirty="0">
              <a:solidFill>
                <a:schemeClr val="tx1"/>
              </a:solidFill>
              <a:latin typeface="Times New Roman" pitchFamily="18" charset="0"/>
            </a:endParaRPr>
          </a:p>
        </p:txBody>
      </p:sp>
      <p:sp>
        <p:nvSpPr>
          <p:cNvPr id="29" name="Text Box 23"/>
          <p:cNvSpPr txBox="1">
            <a:spLocks noChangeArrowheads="1"/>
          </p:cNvSpPr>
          <p:nvPr/>
        </p:nvSpPr>
        <p:spPr bwMode="auto">
          <a:xfrm>
            <a:off x="5334000" y="6096000"/>
            <a:ext cx="1772093" cy="338554"/>
          </a:xfrm>
          <a:prstGeom prst="rect">
            <a:avLst/>
          </a:prstGeom>
          <a:noFill/>
          <a:ln w="9525">
            <a:noFill/>
            <a:miter lim="800000"/>
            <a:headEnd/>
            <a:tailEnd/>
          </a:ln>
        </p:spPr>
        <p:txBody>
          <a:bodyPr wrap="square">
            <a:spAutoFit/>
          </a:bodyPr>
          <a:lstStyle/>
          <a:p>
            <a:pPr algn="ctr" eaLnBrk="0" hangingPunct="0">
              <a:spcBef>
                <a:spcPct val="50000"/>
              </a:spcBef>
            </a:pPr>
            <a:r>
              <a:rPr lang="en-US" altLang="en-US" sz="1600" dirty="0">
                <a:solidFill>
                  <a:schemeClr val="tx1"/>
                </a:solidFill>
                <a:latin typeface="Times New Roman" pitchFamily="18" charset="0"/>
              </a:rPr>
              <a:t>PR</a:t>
            </a:r>
            <a:r>
              <a:rPr lang="en-US" altLang="en-US" sz="1600" baseline="-25000" dirty="0">
                <a:solidFill>
                  <a:schemeClr val="tx1"/>
                </a:solidFill>
                <a:latin typeface="Times New Roman" pitchFamily="18" charset="0"/>
              </a:rPr>
              <a:t>CF-</a:t>
            </a:r>
            <a:r>
              <a:rPr lang="en-US" altLang="en-US" sz="1600" dirty="0">
                <a:solidFill>
                  <a:schemeClr val="tx1"/>
                </a:solidFill>
                <a:latin typeface="Times New Roman" pitchFamily="18" charset="0"/>
              </a:rPr>
              <a:t> = 1.0</a:t>
            </a:r>
            <a:endParaRPr lang="en-US" altLang="en-US" sz="1800" baseline="-25000" dirty="0">
              <a:solidFill>
                <a:schemeClr val="tx1"/>
              </a:solidFill>
              <a:latin typeface="Times New Roman" pitchFamily="18" charset="0"/>
            </a:endParaRPr>
          </a:p>
        </p:txBody>
      </p:sp>
    </p:spTree>
    <p:extLst>
      <p:ext uri="{BB962C8B-B14F-4D97-AF65-F5344CB8AC3E}">
        <p14:creationId xmlns:p14="http://schemas.microsoft.com/office/powerpoint/2010/main" val="1785609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79"/>
          <p:cNvGraphicFramePr>
            <a:graphicFrameLocks/>
          </p:cNvGraphicFramePr>
          <p:nvPr>
            <p:extLst>
              <p:ext uri="{D42A27DB-BD31-4B8C-83A1-F6EECF244321}">
                <p14:modId xmlns:p14="http://schemas.microsoft.com/office/powerpoint/2010/main" val="4210767421"/>
              </p:ext>
            </p:extLst>
          </p:nvPr>
        </p:nvGraphicFramePr>
        <p:xfrm>
          <a:off x="3581400" y="4495800"/>
          <a:ext cx="4572000" cy="1752600"/>
        </p:xfrm>
        <a:graphic>
          <a:graphicData uri="http://schemas.openxmlformats.org/presentationml/2006/ole">
            <mc:AlternateContent xmlns:mc="http://schemas.openxmlformats.org/markup-compatibility/2006">
              <mc:Choice xmlns:v="urn:schemas-microsoft-com:vml" Requires="v">
                <p:oleObj name="Document" r:id="rId3" imgW="5127445" imgH="1818376" progId="Word.Document.8">
                  <p:embed/>
                </p:oleObj>
              </mc:Choice>
              <mc:Fallback>
                <p:oleObj name="Document" r:id="rId3" imgW="5127445" imgH="1818376" progId="Word.Document.8">
                  <p:embed/>
                  <p:pic>
                    <p:nvPicPr>
                      <p:cNvPr id="0" name=""/>
                      <p:cNvPicPr>
                        <a:picLocks noChangeArrowheads="1"/>
                      </p:cNvPicPr>
                      <p:nvPr/>
                    </p:nvPicPr>
                    <p:blipFill>
                      <a:blip r:embed="rId4"/>
                      <a:srcRect/>
                      <a:stretch>
                        <a:fillRect/>
                      </a:stretch>
                    </p:blipFill>
                    <p:spPr bwMode="auto">
                      <a:xfrm>
                        <a:off x="3581400" y="4495800"/>
                        <a:ext cx="4572000" cy="1752600"/>
                      </a:xfrm>
                      <a:prstGeom prst="rect">
                        <a:avLst/>
                      </a:prstGeom>
                      <a:noFill/>
                      <a:ln>
                        <a:noFill/>
                      </a:ln>
                      <a:effectLst/>
                    </p:spPr>
                  </p:pic>
                </p:oleObj>
              </mc:Fallback>
            </mc:AlternateContent>
          </a:graphicData>
        </a:graphic>
      </p:graphicFrame>
      <p:graphicFrame>
        <p:nvGraphicFramePr>
          <p:cNvPr id="24" name="Object 79"/>
          <p:cNvGraphicFramePr>
            <a:graphicFrameLocks/>
          </p:cNvGraphicFramePr>
          <p:nvPr>
            <p:extLst>
              <p:ext uri="{D42A27DB-BD31-4B8C-83A1-F6EECF244321}">
                <p14:modId xmlns:p14="http://schemas.microsoft.com/office/powerpoint/2010/main" val="659659519"/>
              </p:ext>
            </p:extLst>
          </p:nvPr>
        </p:nvGraphicFramePr>
        <p:xfrm>
          <a:off x="-26504" y="4495800"/>
          <a:ext cx="4876800" cy="1752600"/>
        </p:xfrm>
        <a:graphic>
          <a:graphicData uri="http://schemas.openxmlformats.org/presentationml/2006/ole">
            <mc:AlternateContent xmlns:mc="http://schemas.openxmlformats.org/markup-compatibility/2006">
              <mc:Choice xmlns:v="urn:schemas-microsoft-com:vml" Requires="v">
                <p:oleObj name="Document" r:id="rId5" imgW="5127445" imgH="1818376" progId="Word.Document.8">
                  <p:embed/>
                </p:oleObj>
              </mc:Choice>
              <mc:Fallback>
                <p:oleObj name="Document" r:id="rId5" imgW="5127445" imgH="1818376" progId="Word.Document.8">
                  <p:embed/>
                  <p:pic>
                    <p:nvPicPr>
                      <p:cNvPr id="0" name=""/>
                      <p:cNvPicPr>
                        <a:picLocks noChangeArrowheads="1"/>
                      </p:cNvPicPr>
                      <p:nvPr/>
                    </p:nvPicPr>
                    <p:blipFill>
                      <a:blip r:embed="rId4"/>
                      <a:srcRect/>
                      <a:stretch>
                        <a:fillRect/>
                      </a:stretch>
                    </p:blipFill>
                    <p:spPr bwMode="auto">
                      <a:xfrm>
                        <a:off x="-26504" y="4495800"/>
                        <a:ext cx="4876800" cy="1752600"/>
                      </a:xfrm>
                      <a:prstGeom prst="rect">
                        <a:avLst/>
                      </a:prstGeom>
                      <a:noFill/>
                      <a:ln>
                        <a:noFill/>
                      </a:ln>
                      <a:effectLst/>
                    </p:spPr>
                  </p:pic>
                </p:oleObj>
              </mc:Fallback>
            </mc:AlternateContent>
          </a:graphicData>
        </a:graphic>
      </p:graphicFrame>
      <p:sp>
        <p:nvSpPr>
          <p:cNvPr id="6226" name="Rectangle 2"/>
          <p:cNvSpPr>
            <a:spLocks noGrp="1" noChangeArrowheads="1"/>
          </p:cNvSpPr>
          <p:nvPr>
            <p:ph type="title"/>
          </p:nvPr>
        </p:nvSpPr>
        <p:spPr>
          <a:xfrm>
            <a:off x="76200" y="-457200"/>
            <a:ext cx="11760200" cy="1422400"/>
          </a:xfrm>
        </p:spPr>
        <p:txBody>
          <a:bodyPr/>
          <a:lstStyle/>
          <a:p>
            <a:r>
              <a:rPr lang="en-US" altLang="en-US" sz="2800" dirty="0">
                <a:solidFill>
                  <a:schemeClr val="tx1"/>
                </a:solidFill>
              </a:rPr>
              <a:t>How might confounding account for the spurious apparent effect of night light use on childhood myopia?</a:t>
            </a:r>
            <a:endParaRPr lang="en-US" altLang="en-US" sz="2800" dirty="0"/>
          </a:p>
        </p:txBody>
      </p:sp>
      <p:graphicFrame>
        <p:nvGraphicFramePr>
          <p:cNvPr id="6223" name="Object 79"/>
          <p:cNvGraphicFramePr>
            <a:graphicFrameLocks/>
          </p:cNvGraphicFramePr>
          <p:nvPr>
            <p:extLst>
              <p:ext uri="{D42A27DB-BD31-4B8C-83A1-F6EECF244321}">
                <p14:modId xmlns:p14="http://schemas.microsoft.com/office/powerpoint/2010/main" val="2884096092"/>
              </p:ext>
            </p:extLst>
          </p:nvPr>
        </p:nvGraphicFramePr>
        <p:xfrm>
          <a:off x="457200" y="1752600"/>
          <a:ext cx="4876800" cy="2057400"/>
        </p:xfrm>
        <a:graphic>
          <a:graphicData uri="http://schemas.openxmlformats.org/presentationml/2006/ole">
            <mc:AlternateContent xmlns:mc="http://schemas.openxmlformats.org/markup-compatibility/2006">
              <mc:Choice xmlns:v="urn:schemas-microsoft-com:vml" Requires="v">
                <p:oleObj name="Document" r:id="rId6" imgW="4569214" imgH="1851804" progId="Word.Document.8">
                  <p:embed/>
                </p:oleObj>
              </mc:Choice>
              <mc:Fallback>
                <p:oleObj name="Document" r:id="rId6" imgW="4569214" imgH="1851804" progId="Word.Document.8">
                  <p:embed/>
                  <p:pic>
                    <p:nvPicPr>
                      <p:cNvPr id="0" name=""/>
                      <p:cNvPicPr>
                        <a:picLocks noChangeArrowheads="1"/>
                      </p:cNvPicPr>
                      <p:nvPr/>
                    </p:nvPicPr>
                    <p:blipFill>
                      <a:blip r:embed="rId7"/>
                      <a:srcRect/>
                      <a:stretch>
                        <a:fillRect/>
                      </a:stretch>
                    </p:blipFill>
                    <p:spPr bwMode="auto">
                      <a:xfrm>
                        <a:off x="457200" y="1752600"/>
                        <a:ext cx="4876800" cy="2057400"/>
                      </a:xfrm>
                      <a:prstGeom prst="rect">
                        <a:avLst/>
                      </a:prstGeom>
                      <a:noFill/>
                      <a:ln>
                        <a:noFill/>
                      </a:ln>
                      <a:effectLst/>
                    </p:spPr>
                  </p:pic>
                </p:oleObj>
              </mc:Fallback>
            </mc:AlternateContent>
          </a:graphicData>
        </a:graphic>
      </p:graphicFrame>
      <p:sp>
        <p:nvSpPr>
          <p:cNvPr id="6231" name="Text Box 14"/>
          <p:cNvSpPr txBox="1">
            <a:spLocks noChangeArrowheads="1"/>
          </p:cNvSpPr>
          <p:nvPr/>
        </p:nvSpPr>
        <p:spPr bwMode="auto">
          <a:xfrm>
            <a:off x="304800" y="1120914"/>
            <a:ext cx="2489200" cy="707886"/>
          </a:xfrm>
          <a:prstGeom prst="rect">
            <a:avLst/>
          </a:prstGeom>
          <a:noFill/>
          <a:ln w="9525">
            <a:noFill/>
            <a:miter lim="800000"/>
            <a:headEnd/>
            <a:tailEnd/>
          </a:ln>
        </p:spPr>
        <p:txBody>
          <a:bodyPr wrap="square">
            <a:spAutoFit/>
          </a:bodyPr>
          <a:lstStyle/>
          <a:p>
            <a:pPr eaLnBrk="0" hangingPunct="0">
              <a:spcBef>
                <a:spcPct val="50000"/>
              </a:spcBef>
            </a:pPr>
            <a:r>
              <a:rPr lang="en-US" altLang="en-US" sz="2000" dirty="0">
                <a:solidFill>
                  <a:schemeClr val="tx1"/>
                </a:solidFill>
              </a:rPr>
              <a:t>Crude (unadjusted)</a:t>
            </a:r>
            <a:endParaRPr lang="en-US" altLang="en-US" sz="1800" b="0" dirty="0">
              <a:solidFill>
                <a:schemeClr val="tx1"/>
              </a:solidFill>
              <a:latin typeface="Times New Roman" pitchFamily="18" charset="0"/>
            </a:endParaRPr>
          </a:p>
        </p:txBody>
      </p:sp>
      <p:sp>
        <p:nvSpPr>
          <p:cNvPr id="6234" name="Text Box 21"/>
          <p:cNvSpPr txBox="1">
            <a:spLocks noChangeArrowheads="1"/>
          </p:cNvSpPr>
          <p:nvPr/>
        </p:nvSpPr>
        <p:spPr bwMode="auto">
          <a:xfrm>
            <a:off x="3906520" y="2846143"/>
            <a:ext cx="2540000" cy="379656"/>
          </a:xfrm>
          <a:prstGeom prst="rect">
            <a:avLst/>
          </a:prstGeom>
          <a:noFill/>
          <a:ln w="9525">
            <a:noFill/>
            <a:miter lim="800000"/>
            <a:headEnd/>
            <a:tailEnd/>
          </a:ln>
        </p:spPr>
        <p:txBody>
          <a:bodyPr wrap="square">
            <a:spAutoFit/>
          </a:bodyPr>
          <a:lstStyle/>
          <a:p>
            <a:pPr algn="ctr" eaLnBrk="0" hangingPunct="0">
              <a:spcBef>
                <a:spcPct val="50000"/>
              </a:spcBef>
            </a:pPr>
            <a:r>
              <a:rPr lang="en-US" altLang="en-US" sz="1867" dirty="0">
                <a:solidFill>
                  <a:schemeClr val="tx1"/>
                </a:solidFill>
                <a:latin typeface="Times New Roman" pitchFamily="18" charset="0"/>
              </a:rPr>
              <a:t>PR </a:t>
            </a:r>
            <a:r>
              <a:rPr lang="en-US" altLang="en-US" sz="1867" baseline="-25000" dirty="0">
                <a:solidFill>
                  <a:schemeClr val="tx1"/>
                </a:solidFill>
                <a:latin typeface="Times New Roman" pitchFamily="18" charset="0"/>
              </a:rPr>
              <a:t>crude </a:t>
            </a:r>
            <a:r>
              <a:rPr lang="en-US" altLang="en-US" sz="1867" dirty="0">
                <a:solidFill>
                  <a:schemeClr val="tx1"/>
                </a:solidFill>
                <a:latin typeface="Times New Roman" pitchFamily="18" charset="0"/>
              </a:rPr>
              <a:t> = 3.4</a:t>
            </a:r>
          </a:p>
        </p:txBody>
      </p:sp>
      <p:sp>
        <p:nvSpPr>
          <p:cNvPr id="18" name="Text Box 1026"/>
          <p:cNvSpPr txBox="1">
            <a:spLocks noChangeArrowheads="1"/>
          </p:cNvSpPr>
          <p:nvPr/>
        </p:nvSpPr>
        <p:spPr bwMode="auto">
          <a:xfrm>
            <a:off x="10058400" y="3124200"/>
            <a:ext cx="1778000" cy="1200265"/>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2000" dirty="0">
                <a:solidFill>
                  <a:schemeClr val="tx1"/>
                </a:solidFill>
                <a:latin typeface="Arial" pitchFamily="34" charset="0"/>
              </a:rPr>
              <a:t>Child’s Myopia</a:t>
            </a:r>
          </a:p>
          <a:p>
            <a:pPr algn="ctr" eaLnBrk="0" hangingPunct="0">
              <a:spcBef>
                <a:spcPct val="50000"/>
              </a:spcBef>
              <a:defRPr/>
            </a:pPr>
            <a:endParaRPr lang="en-US" sz="2133" b="0" dirty="0">
              <a:latin typeface="Arial" pitchFamily="34" charset="0"/>
            </a:endParaRPr>
          </a:p>
        </p:txBody>
      </p:sp>
      <p:sp>
        <p:nvSpPr>
          <p:cNvPr id="19" name="Text Box 1027"/>
          <p:cNvSpPr txBox="1">
            <a:spLocks noChangeArrowheads="1"/>
          </p:cNvSpPr>
          <p:nvPr/>
        </p:nvSpPr>
        <p:spPr bwMode="auto">
          <a:xfrm>
            <a:off x="7086600" y="3276600"/>
            <a:ext cx="2133600" cy="89248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a:solidFill>
                  <a:schemeClr val="tx1"/>
                </a:solidFill>
                <a:latin typeface="Arial" pitchFamily="34" charset="0"/>
              </a:rPr>
              <a:t>Night Light</a:t>
            </a:r>
          </a:p>
          <a:p>
            <a:pPr algn="ctr" eaLnBrk="0" hangingPunct="0">
              <a:spcBef>
                <a:spcPct val="50000"/>
              </a:spcBef>
              <a:defRPr/>
            </a:pPr>
            <a:endParaRPr lang="en-US" sz="2133" b="0" dirty="0">
              <a:latin typeface="Arial" pitchFamily="34" charset="0"/>
            </a:endParaRPr>
          </a:p>
        </p:txBody>
      </p:sp>
      <p:sp>
        <p:nvSpPr>
          <p:cNvPr id="20" name="Line 1029"/>
          <p:cNvSpPr>
            <a:spLocks noChangeShapeType="1"/>
          </p:cNvSpPr>
          <p:nvPr/>
        </p:nvSpPr>
        <p:spPr bwMode="auto">
          <a:xfrm>
            <a:off x="8229600" y="2057400"/>
            <a:ext cx="152400" cy="1219200"/>
          </a:xfrm>
          <a:prstGeom prst="line">
            <a:avLst/>
          </a:prstGeom>
          <a:noFill/>
          <a:ln w="66675">
            <a:solidFill>
              <a:srgbClr val="FF0000"/>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1" name="Freeform 1030"/>
          <p:cNvSpPr>
            <a:spLocks/>
          </p:cNvSpPr>
          <p:nvPr/>
        </p:nvSpPr>
        <p:spPr bwMode="auto">
          <a:xfrm rot="1820578" flipV="1">
            <a:off x="8965650" y="2531116"/>
            <a:ext cx="1905933" cy="11240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63500" cap="flat" cmpd="sng">
            <a:solidFill>
              <a:srgbClr val="00B0F0"/>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2" name="Line 1031"/>
          <p:cNvSpPr>
            <a:spLocks noChangeShapeType="1"/>
          </p:cNvSpPr>
          <p:nvPr/>
        </p:nvSpPr>
        <p:spPr bwMode="auto">
          <a:xfrm>
            <a:off x="9067800" y="3505200"/>
            <a:ext cx="1295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3" name="Text Box 1032"/>
          <p:cNvSpPr txBox="1">
            <a:spLocks noChangeArrowheads="1"/>
          </p:cNvSpPr>
          <p:nvPr/>
        </p:nvSpPr>
        <p:spPr bwMode="auto">
          <a:xfrm>
            <a:off x="8991600" y="3612177"/>
            <a:ext cx="1219200" cy="52322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dirty="0">
                <a:latin typeface="Arial" pitchFamily="34" charset="0"/>
              </a:rPr>
              <a:t>?</a:t>
            </a:r>
            <a:endParaRPr lang="en-US" sz="3200" dirty="0">
              <a:latin typeface="Arial" pitchFamily="34" charset="0"/>
            </a:endParaRPr>
          </a:p>
        </p:txBody>
      </p:sp>
      <p:sp>
        <p:nvSpPr>
          <p:cNvPr id="25" name="Text Box 8"/>
          <p:cNvSpPr txBox="1">
            <a:spLocks noChangeArrowheads="1"/>
          </p:cNvSpPr>
          <p:nvPr/>
        </p:nvSpPr>
        <p:spPr bwMode="auto">
          <a:xfrm>
            <a:off x="7620000" y="1371600"/>
            <a:ext cx="1851212" cy="1200265"/>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2000" dirty="0">
                <a:solidFill>
                  <a:schemeClr val="tx1"/>
                </a:solidFill>
                <a:latin typeface="Arial" pitchFamily="34" charset="0"/>
              </a:rPr>
              <a:t>Parental Myopia</a:t>
            </a:r>
          </a:p>
          <a:p>
            <a:pPr algn="ctr" eaLnBrk="0" hangingPunct="0">
              <a:spcBef>
                <a:spcPct val="50000"/>
              </a:spcBef>
              <a:defRPr/>
            </a:pPr>
            <a:endParaRPr lang="en-US" sz="2133" b="0" dirty="0">
              <a:latin typeface="Arial" pitchFamily="34" charset="0"/>
            </a:endParaRPr>
          </a:p>
        </p:txBody>
      </p:sp>
      <p:grpSp>
        <p:nvGrpSpPr>
          <p:cNvPr id="3" name="Group 2"/>
          <p:cNvGrpSpPr/>
          <p:nvPr/>
        </p:nvGrpSpPr>
        <p:grpSpPr>
          <a:xfrm>
            <a:off x="304800" y="2895598"/>
            <a:ext cx="5765800" cy="1219201"/>
            <a:chOff x="-800100" y="3891289"/>
            <a:chExt cx="4324350" cy="914400"/>
          </a:xfrm>
        </p:grpSpPr>
        <p:sp>
          <p:nvSpPr>
            <p:cNvPr id="6227" name="Line 9"/>
            <p:cNvSpPr>
              <a:spLocks noChangeShapeType="1"/>
            </p:cNvSpPr>
            <p:nvPr/>
          </p:nvSpPr>
          <p:spPr bwMode="auto">
            <a:xfrm flipH="1">
              <a:off x="1314450" y="4348488"/>
              <a:ext cx="457200" cy="457200"/>
            </a:xfrm>
            <a:prstGeom prst="line">
              <a:avLst/>
            </a:prstGeom>
            <a:noFill/>
            <a:ln w="12700">
              <a:solidFill>
                <a:schemeClr val="tx1"/>
              </a:solidFill>
              <a:round/>
              <a:headEnd type="none" w="sm" len="sm"/>
              <a:tailEnd type="triangle" w="sm" len="sm"/>
            </a:ln>
          </p:spPr>
          <p:txBody>
            <a:bodyPr wrap="none" anchor="ctr"/>
            <a:lstStyle/>
            <a:p>
              <a:endParaRPr lang="en-US" sz="3733" dirty="0"/>
            </a:p>
          </p:txBody>
        </p:sp>
        <p:sp>
          <p:nvSpPr>
            <p:cNvPr id="6228" name="Line 10"/>
            <p:cNvSpPr>
              <a:spLocks noChangeShapeType="1"/>
            </p:cNvSpPr>
            <p:nvPr/>
          </p:nvSpPr>
          <p:spPr bwMode="auto">
            <a:xfrm>
              <a:off x="1771650" y="4348489"/>
              <a:ext cx="533400" cy="457200"/>
            </a:xfrm>
            <a:prstGeom prst="line">
              <a:avLst/>
            </a:prstGeom>
            <a:noFill/>
            <a:ln w="12700">
              <a:solidFill>
                <a:schemeClr val="tx1"/>
              </a:solidFill>
              <a:round/>
              <a:headEnd type="none" w="sm" len="sm"/>
              <a:tailEnd type="triangle" w="sm" len="sm"/>
            </a:ln>
          </p:spPr>
          <p:txBody>
            <a:bodyPr wrap="none" anchor="ctr"/>
            <a:lstStyle/>
            <a:p>
              <a:endParaRPr lang="en-US" sz="3733" dirty="0"/>
            </a:p>
          </p:txBody>
        </p:sp>
        <p:sp>
          <p:nvSpPr>
            <p:cNvPr id="6229" name="Text Box 12"/>
            <p:cNvSpPr txBox="1">
              <a:spLocks noChangeArrowheads="1"/>
            </p:cNvSpPr>
            <p:nvPr/>
          </p:nvSpPr>
          <p:spPr bwMode="auto">
            <a:xfrm>
              <a:off x="-800100" y="3891289"/>
              <a:ext cx="1752600" cy="530914"/>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rPr>
                <a:t>Stratified (adjusted)</a:t>
              </a:r>
              <a:endParaRPr lang="en-US" altLang="en-US" sz="1800" b="0" dirty="0">
                <a:solidFill>
                  <a:schemeClr val="tx1"/>
                </a:solidFill>
                <a:latin typeface="Times New Roman" pitchFamily="18" charset="0"/>
              </a:endParaRPr>
            </a:p>
          </p:txBody>
        </p:sp>
        <p:sp>
          <p:nvSpPr>
            <p:cNvPr id="6233" name="Text Box 16"/>
            <p:cNvSpPr txBox="1">
              <a:spLocks noChangeArrowheads="1"/>
            </p:cNvSpPr>
            <p:nvPr/>
          </p:nvSpPr>
          <p:spPr bwMode="auto">
            <a:xfrm>
              <a:off x="114300" y="4291338"/>
              <a:ext cx="1295400" cy="500231"/>
            </a:xfrm>
            <a:prstGeom prst="rect">
              <a:avLst/>
            </a:prstGeom>
            <a:noFill/>
            <a:ln w="9525">
              <a:noFill/>
              <a:miter lim="800000"/>
              <a:headEnd/>
              <a:tailEnd/>
            </a:ln>
          </p:spPr>
          <p:txBody>
            <a:bodyPr>
              <a:spAutoFit/>
            </a:bodyPr>
            <a:lstStyle/>
            <a:p>
              <a:pPr algn="ctr" eaLnBrk="0" hangingPunct="0">
                <a:spcBef>
                  <a:spcPct val="50000"/>
                </a:spcBef>
              </a:pPr>
              <a:r>
                <a:rPr lang="en-US" altLang="en-US" sz="1867" b="0" dirty="0">
                  <a:solidFill>
                    <a:schemeClr val="tx1"/>
                  </a:solidFill>
                  <a:latin typeface="Times New Roman" pitchFamily="18" charset="0"/>
                </a:rPr>
                <a:t>Parenteral myopia present</a:t>
              </a:r>
            </a:p>
          </p:txBody>
        </p:sp>
        <p:sp>
          <p:nvSpPr>
            <p:cNvPr id="26" name="Text Box 16"/>
            <p:cNvSpPr txBox="1">
              <a:spLocks noChangeArrowheads="1"/>
            </p:cNvSpPr>
            <p:nvPr/>
          </p:nvSpPr>
          <p:spPr bwMode="auto">
            <a:xfrm>
              <a:off x="2228850" y="4291340"/>
              <a:ext cx="1295400" cy="500231"/>
            </a:xfrm>
            <a:prstGeom prst="rect">
              <a:avLst/>
            </a:prstGeom>
            <a:noFill/>
            <a:ln w="9525">
              <a:noFill/>
              <a:miter lim="800000"/>
              <a:headEnd/>
              <a:tailEnd/>
            </a:ln>
          </p:spPr>
          <p:txBody>
            <a:bodyPr>
              <a:spAutoFit/>
            </a:bodyPr>
            <a:lstStyle/>
            <a:p>
              <a:pPr algn="ctr" eaLnBrk="0" hangingPunct="0">
                <a:spcBef>
                  <a:spcPct val="50000"/>
                </a:spcBef>
              </a:pPr>
              <a:r>
                <a:rPr lang="en-US" altLang="en-US" sz="1867" b="0" dirty="0">
                  <a:solidFill>
                    <a:schemeClr val="tx1"/>
                  </a:solidFill>
                  <a:latin typeface="Times New Roman" pitchFamily="18" charset="0"/>
                </a:rPr>
                <a:t>Parenteral myopia absent</a:t>
              </a:r>
            </a:p>
          </p:txBody>
        </p:sp>
      </p:grpSp>
      <p:sp>
        <p:nvSpPr>
          <p:cNvPr id="29" name="Text Box 28"/>
          <p:cNvSpPr txBox="1">
            <a:spLocks noChangeArrowheads="1"/>
          </p:cNvSpPr>
          <p:nvPr/>
        </p:nvSpPr>
        <p:spPr bwMode="auto">
          <a:xfrm>
            <a:off x="9196552" y="5405735"/>
            <a:ext cx="3657600" cy="461665"/>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400" dirty="0">
                <a:latin typeface="Arial" pitchFamily="34" charset="0"/>
              </a:rPr>
              <a:t>Positive</a:t>
            </a:r>
          </a:p>
        </p:txBody>
      </p:sp>
      <p:sp>
        <p:nvSpPr>
          <p:cNvPr id="30" name="Text Box 21"/>
          <p:cNvSpPr txBox="1">
            <a:spLocks noChangeArrowheads="1"/>
          </p:cNvSpPr>
          <p:nvPr/>
        </p:nvSpPr>
        <p:spPr bwMode="auto">
          <a:xfrm>
            <a:off x="304800" y="5867400"/>
            <a:ext cx="3185225" cy="379656"/>
          </a:xfrm>
          <a:prstGeom prst="rect">
            <a:avLst/>
          </a:prstGeom>
          <a:noFill/>
          <a:ln w="9525">
            <a:noFill/>
            <a:miter lim="800000"/>
            <a:headEnd/>
            <a:tailEnd/>
          </a:ln>
        </p:spPr>
        <p:txBody>
          <a:bodyPr wrap="square">
            <a:spAutoFit/>
          </a:bodyPr>
          <a:lstStyle/>
          <a:p>
            <a:pPr algn="ctr" eaLnBrk="0" hangingPunct="0">
              <a:spcBef>
                <a:spcPct val="50000"/>
              </a:spcBef>
            </a:pPr>
            <a:r>
              <a:rPr lang="en-US" altLang="en-US" sz="1867" dirty="0">
                <a:solidFill>
                  <a:schemeClr val="tx1"/>
                </a:solidFill>
                <a:latin typeface="Times New Roman" pitchFamily="18" charset="0"/>
              </a:rPr>
              <a:t>PR </a:t>
            </a:r>
            <a:r>
              <a:rPr lang="en-US" altLang="en-US" sz="1867" baseline="-25000" dirty="0">
                <a:solidFill>
                  <a:schemeClr val="tx1"/>
                </a:solidFill>
                <a:latin typeface="Times New Roman" pitchFamily="18" charset="0"/>
              </a:rPr>
              <a:t>parenteral myopia present </a:t>
            </a:r>
            <a:r>
              <a:rPr lang="en-US" altLang="en-US" sz="1867" dirty="0">
                <a:solidFill>
                  <a:schemeClr val="tx1"/>
                </a:solidFill>
                <a:latin typeface="Times New Roman" pitchFamily="18" charset="0"/>
              </a:rPr>
              <a:t>= 1.0</a:t>
            </a:r>
          </a:p>
        </p:txBody>
      </p:sp>
      <p:sp>
        <p:nvSpPr>
          <p:cNvPr id="33" name="Text Box 21"/>
          <p:cNvSpPr txBox="1">
            <a:spLocks noChangeArrowheads="1"/>
          </p:cNvSpPr>
          <p:nvPr/>
        </p:nvSpPr>
        <p:spPr bwMode="auto">
          <a:xfrm>
            <a:off x="3733800" y="5867400"/>
            <a:ext cx="3185225" cy="379656"/>
          </a:xfrm>
          <a:prstGeom prst="rect">
            <a:avLst/>
          </a:prstGeom>
          <a:noFill/>
          <a:ln w="9525">
            <a:noFill/>
            <a:miter lim="800000"/>
            <a:headEnd/>
            <a:tailEnd/>
          </a:ln>
        </p:spPr>
        <p:txBody>
          <a:bodyPr wrap="square">
            <a:spAutoFit/>
          </a:bodyPr>
          <a:lstStyle/>
          <a:p>
            <a:pPr algn="ctr" eaLnBrk="0" hangingPunct="0">
              <a:spcBef>
                <a:spcPct val="50000"/>
              </a:spcBef>
            </a:pPr>
            <a:r>
              <a:rPr lang="en-US" altLang="en-US" sz="1867" dirty="0">
                <a:solidFill>
                  <a:schemeClr val="tx1"/>
                </a:solidFill>
                <a:latin typeface="Times New Roman" pitchFamily="18" charset="0"/>
              </a:rPr>
              <a:t>PR </a:t>
            </a:r>
            <a:r>
              <a:rPr lang="en-US" altLang="en-US" sz="1867" baseline="-25000" dirty="0">
                <a:solidFill>
                  <a:schemeClr val="tx1"/>
                </a:solidFill>
                <a:latin typeface="Times New Roman" pitchFamily="18" charset="0"/>
              </a:rPr>
              <a:t>parenteral myopia absent  </a:t>
            </a:r>
            <a:r>
              <a:rPr lang="en-US" altLang="en-US" sz="1867" dirty="0">
                <a:solidFill>
                  <a:schemeClr val="tx1"/>
                </a:solidFill>
                <a:latin typeface="Times New Roman" pitchFamily="18" charset="0"/>
              </a:rPr>
              <a:t>= 1.0</a:t>
            </a:r>
          </a:p>
        </p:txBody>
      </p:sp>
      <p:sp>
        <p:nvSpPr>
          <p:cNvPr id="31" name="Text Box 27"/>
          <p:cNvSpPr txBox="1">
            <a:spLocks noChangeArrowheads="1"/>
          </p:cNvSpPr>
          <p:nvPr/>
        </p:nvSpPr>
        <p:spPr bwMode="auto">
          <a:xfrm>
            <a:off x="7391400" y="3886200"/>
            <a:ext cx="1905000" cy="2545306"/>
          </a:xfrm>
          <a:prstGeom prst="rect">
            <a:avLst/>
          </a:prstGeom>
          <a:noFill/>
          <a:ln w="76200">
            <a:noFill/>
            <a:miter lim="800000"/>
            <a:headEnd/>
            <a:tailEnd/>
          </a:ln>
          <a:effectLst>
            <a:outerShdw dist="107763" dir="2700000" algn="ctr" rotWithShape="0">
              <a:schemeClr val="bg2"/>
            </a:outerShdw>
          </a:effectLst>
        </p:spPr>
        <p:txBody>
          <a:bodyPr wrap="square" lIns="82292" tIns="41145" rIns="82292" bIns="41145">
            <a:spAutoFit/>
          </a:bodyPr>
          <a:lstStyle/>
          <a:p>
            <a:pPr>
              <a:spcBef>
                <a:spcPct val="50000"/>
              </a:spcBef>
              <a:defRPr/>
            </a:pPr>
            <a:r>
              <a:rPr lang="en-US" sz="2000" dirty="0">
                <a:solidFill>
                  <a:srgbClr val="FF0000"/>
                </a:solidFill>
                <a:latin typeface="Arial" pitchFamily="34" charset="0"/>
              </a:rPr>
              <a:t>Myopia in parents </a:t>
            </a:r>
            <a:r>
              <a:rPr lang="en-US" sz="2000" u="sng" dirty="0">
                <a:solidFill>
                  <a:srgbClr val="FF0000"/>
                </a:solidFill>
                <a:latin typeface="Arial" pitchFamily="34" charset="0"/>
              </a:rPr>
              <a:t>causes</a:t>
            </a:r>
            <a:r>
              <a:rPr lang="en-US" sz="2000" dirty="0">
                <a:solidFill>
                  <a:srgbClr val="FF0000"/>
                </a:solidFill>
                <a:latin typeface="Arial" pitchFamily="34" charset="0"/>
              </a:rPr>
              <a:t> them to use night lights more than parents without myopia</a:t>
            </a:r>
          </a:p>
        </p:txBody>
      </p:sp>
      <p:sp>
        <p:nvSpPr>
          <p:cNvPr id="32" name="Text Box 27"/>
          <p:cNvSpPr txBox="1">
            <a:spLocks noChangeArrowheads="1"/>
          </p:cNvSpPr>
          <p:nvPr/>
        </p:nvSpPr>
        <p:spPr bwMode="auto">
          <a:xfrm>
            <a:off x="9356912" y="819304"/>
            <a:ext cx="2514600" cy="1929753"/>
          </a:xfrm>
          <a:prstGeom prst="rect">
            <a:avLst/>
          </a:prstGeom>
          <a:noFill/>
          <a:ln w="76200">
            <a:noFill/>
            <a:miter lim="800000"/>
            <a:headEnd/>
            <a:tailEnd/>
          </a:ln>
          <a:effectLst>
            <a:outerShdw dist="107763" dir="2700000" algn="ctr" rotWithShape="0">
              <a:schemeClr val="bg2"/>
            </a:outerShdw>
          </a:effectLst>
        </p:spPr>
        <p:txBody>
          <a:bodyPr wrap="square" lIns="82292" tIns="41145" rIns="82292" bIns="41145">
            <a:spAutoFit/>
          </a:bodyPr>
          <a:lstStyle/>
          <a:p>
            <a:pPr algn="r">
              <a:spcBef>
                <a:spcPct val="50000"/>
              </a:spcBef>
              <a:defRPr/>
            </a:pPr>
            <a:r>
              <a:rPr lang="en-US" sz="2000" dirty="0">
                <a:solidFill>
                  <a:srgbClr val="00B0F0"/>
                </a:solidFill>
                <a:latin typeface="Arial" pitchFamily="34" charset="0"/>
              </a:rPr>
              <a:t>Myopia in parents </a:t>
            </a:r>
            <a:r>
              <a:rPr lang="en-US" sz="2000" u="sng" dirty="0">
                <a:solidFill>
                  <a:srgbClr val="00B0F0"/>
                </a:solidFill>
                <a:latin typeface="Arial" pitchFamily="34" charset="0"/>
              </a:rPr>
              <a:t>causes</a:t>
            </a:r>
            <a:r>
              <a:rPr lang="en-US" sz="2000" dirty="0">
                <a:solidFill>
                  <a:srgbClr val="00B0F0"/>
                </a:solidFill>
                <a:latin typeface="Arial" pitchFamily="34" charset="0"/>
              </a:rPr>
              <a:t> myopia to be passed to child more often than in parents without myopia </a:t>
            </a:r>
          </a:p>
        </p:txBody>
      </p:sp>
      <p:sp>
        <p:nvSpPr>
          <p:cNvPr id="34" name="Oval 33"/>
          <p:cNvSpPr/>
          <p:nvPr/>
        </p:nvSpPr>
        <p:spPr bwMode="auto">
          <a:xfrm>
            <a:off x="10261600" y="-2463800"/>
            <a:ext cx="203200" cy="2032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
        <p:nvSpPr>
          <p:cNvPr id="2" name="Rectangle 1"/>
          <p:cNvSpPr/>
          <p:nvPr/>
        </p:nvSpPr>
        <p:spPr>
          <a:xfrm>
            <a:off x="9768775" y="4190814"/>
            <a:ext cx="2347025" cy="1200329"/>
          </a:xfrm>
          <a:prstGeom prst="rect">
            <a:avLst/>
          </a:prstGeom>
        </p:spPr>
        <p:txBody>
          <a:bodyPr wrap="square">
            <a:spAutoFit/>
          </a:bodyPr>
          <a:lstStyle/>
          <a:p>
            <a:pPr algn="ctr" eaLnBrk="0" hangingPunct="0">
              <a:spcBef>
                <a:spcPct val="50000"/>
              </a:spcBef>
              <a:defRPr/>
            </a:pPr>
            <a:r>
              <a:rPr lang="en-US" sz="2400" dirty="0">
                <a:latin typeface="Arial" pitchFamily="34" charset="0"/>
              </a:rPr>
              <a:t>Positive or negative confounding?</a:t>
            </a:r>
          </a:p>
        </p:txBody>
      </p:sp>
      <p:sp>
        <p:nvSpPr>
          <p:cNvPr id="28" name="Oval 27"/>
          <p:cNvSpPr/>
          <p:nvPr/>
        </p:nvSpPr>
        <p:spPr bwMode="auto">
          <a:xfrm>
            <a:off x="118872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64513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2"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5" name="Picture 4" descr="DSC00005"/>
          <p:cNvPicPr>
            <a:picLocks noChangeAspect="1" noChangeArrowheads="1"/>
          </p:cNvPicPr>
          <p:nvPr/>
        </p:nvPicPr>
        <p:blipFill>
          <a:blip r:embed="rId3">
            <a:lum bright="20000"/>
          </a:blip>
          <a:srcRect l="20000" t="23334" r="22501" b="18889"/>
          <a:stretch>
            <a:fillRect/>
          </a:stretch>
        </p:blipFill>
        <p:spPr bwMode="auto">
          <a:xfrm>
            <a:off x="2209800" y="401651"/>
            <a:ext cx="6301947" cy="5181600"/>
          </a:xfrm>
          <a:prstGeom prst="rect">
            <a:avLst/>
          </a:prstGeom>
          <a:noFill/>
          <a:ln w="9525">
            <a:noFill/>
            <a:miter lim="800000"/>
            <a:headEnd/>
            <a:tailEnd/>
          </a:ln>
        </p:spPr>
      </p:pic>
      <p:sp>
        <p:nvSpPr>
          <p:cNvPr id="949253" name="Text Box 5"/>
          <p:cNvSpPr txBox="1">
            <a:spLocks noChangeArrowheads="1"/>
          </p:cNvSpPr>
          <p:nvPr/>
        </p:nvSpPr>
        <p:spPr bwMode="auto">
          <a:xfrm>
            <a:off x="1473200" y="5637196"/>
            <a:ext cx="8128000" cy="461665"/>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400" dirty="0">
                <a:latin typeface="Arial" pitchFamily="34" charset="0"/>
              </a:rPr>
              <a:t>Let there be light (again)!</a:t>
            </a:r>
          </a:p>
        </p:txBody>
      </p:sp>
      <p:pic>
        <p:nvPicPr>
          <p:cNvPr id="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9970" t="11692" r="529" b="3612"/>
          <a:stretch/>
        </p:blipFill>
        <p:spPr bwMode="auto">
          <a:xfrm rot="5400000">
            <a:off x="8910598" y="3165167"/>
            <a:ext cx="2854404" cy="2265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5"/>
          <p:cNvSpPr txBox="1">
            <a:spLocks noChangeArrowheads="1"/>
          </p:cNvSpPr>
          <p:nvPr/>
        </p:nvSpPr>
        <p:spPr bwMode="auto">
          <a:xfrm>
            <a:off x="6121400" y="5848290"/>
            <a:ext cx="8128000" cy="400110"/>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(and she is </a:t>
            </a:r>
            <a:r>
              <a:rPr lang="en-US" sz="2000" u="sng" dirty="0">
                <a:latin typeface="Arial" pitchFamily="34" charset="0"/>
              </a:rPr>
              <a:t>still</a:t>
            </a:r>
            <a:r>
              <a:rPr lang="en-US" sz="2000" dirty="0">
                <a:latin typeface="Arial" pitchFamily="34" charset="0"/>
              </a:rPr>
              <a:t> not myopic)</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3" name="Rectangle 2"/>
          <p:cNvSpPr>
            <a:spLocks noGrp="1" noChangeArrowheads="1"/>
          </p:cNvSpPr>
          <p:nvPr>
            <p:ph type="title"/>
          </p:nvPr>
        </p:nvSpPr>
        <p:spPr>
          <a:xfrm>
            <a:off x="1143000" y="152400"/>
            <a:ext cx="10366023" cy="800100"/>
          </a:xfrm>
        </p:spPr>
        <p:txBody>
          <a:bodyPr/>
          <a:lstStyle/>
          <a:p>
            <a:r>
              <a:rPr lang="en-US" altLang="en-US" dirty="0"/>
              <a:t>AZT to Prevent HIV After Needlesticks</a:t>
            </a:r>
          </a:p>
        </p:txBody>
      </p:sp>
      <p:sp>
        <p:nvSpPr>
          <p:cNvPr id="10264" name="Rectangle 3"/>
          <p:cNvSpPr>
            <a:spLocks noGrp="1" noChangeArrowheads="1"/>
          </p:cNvSpPr>
          <p:nvPr>
            <p:ph type="body" idx="1"/>
          </p:nvPr>
        </p:nvSpPr>
        <p:spPr>
          <a:xfrm>
            <a:off x="226593" y="1367366"/>
            <a:ext cx="11634537" cy="1585384"/>
          </a:xfrm>
        </p:spPr>
        <p:txBody>
          <a:bodyPr/>
          <a:lstStyle/>
          <a:p>
            <a:pPr marL="457189" indent="-457189" defTabSz="1219170">
              <a:tabLst>
                <a:tab pos="1839338" algn="l"/>
              </a:tabLst>
            </a:pPr>
            <a:r>
              <a:rPr lang="en-US" altLang="en-US" dirty="0"/>
              <a:t>Case-control study of whether post-exposure AZT use can prevent HIV acquisition after a needlestick involving a patient infected with HIV   </a:t>
            </a:r>
          </a:p>
          <a:p>
            <a:pPr marL="457189" indent="-457189" defTabSz="1219170">
              <a:buNone/>
              <a:tabLst>
                <a:tab pos="1839338" algn="l"/>
              </a:tabLst>
            </a:pPr>
            <a:endParaRPr lang="en-US" altLang="en-US" dirty="0"/>
          </a:p>
          <a:p>
            <a:pPr marL="457189" indent="-457189" defTabSz="1219170">
              <a:tabLst>
                <a:tab pos="1839338" algn="l"/>
              </a:tabLst>
            </a:pPr>
            <a:endParaRPr lang="en-US" altLang="en-US" dirty="0"/>
          </a:p>
          <a:p>
            <a:pPr marL="457189" indent="-457189" defTabSz="1219170">
              <a:tabLst>
                <a:tab pos="1839338" algn="l"/>
              </a:tabLst>
            </a:pPr>
            <a:endParaRPr lang="en-US" altLang="en-US" dirty="0"/>
          </a:p>
        </p:txBody>
      </p:sp>
      <p:sp>
        <p:nvSpPr>
          <p:cNvPr id="10265" name="Text Box 4"/>
          <p:cNvSpPr txBox="1">
            <a:spLocks noChangeArrowheads="1"/>
          </p:cNvSpPr>
          <p:nvPr/>
        </p:nvSpPr>
        <p:spPr bwMode="auto">
          <a:xfrm>
            <a:off x="3341937" y="1828800"/>
            <a:ext cx="1625600" cy="1118448"/>
          </a:xfrm>
          <a:prstGeom prst="rect">
            <a:avLst/>
          </a:prstGeom>
          <a:noFill/>
          <a:ln w="9525">
            <a:noFill/>
            <a:miter lim="800000"/>
            <a:headEnd/>
            <a:tailEnd/>
          </a:ln>
        </p:spPr>
        <p:txBody>
          <a:bodyPr>
            <a:spAutoFit/>
          </a:bodyPr>
          <a:lstStyle/>
          <a:p>
            <a:pPr eaLnBrk="0" hangingPunct="0">
              <a:spcBef>
                <a:spcPct val="50000"/>
              </a:spcBef>
            </a:pPr>
            <a:endParaRPr lang="en-US" altLang="en-US" sz="2667" dirty="0">
              <a:solidFill>
                <a:schemeClr val="tx1"/>
              </a:solidFill>
            </a:endParaRPr>
          </a:p>
          <a:p>
            <a:pPr eaLnBrk="0" hangingPunct="0">
              <a:spcBef>
                <a:spcPct val="50000"/>
              </a:spcBef>
            </a:pPr>
            <a:r>
              <a:rPr lang="en-US" altLang="en-US" sz="2667" dirty="0">
                <a:solidFill>
                  <a:schemeClr val="tx1"/>
                </a:solidFill>
              </a:rPr>
              <a:t>Crude</a:t>
            </a:r>
            <a:endParaRPr lang="en-US" altLang="en-US" sz="2133" b="0" dirty="0">
              <a:solidFill>
                <a:schemeClr val="tx1"/>
              </a:solidFill>
              <a:latin typeface="Times New Roman" pitchFamily="18" charset="0"/>
            </a:endParaRPr>
          </a:p>
        </p:txBody>
      </p:sp>
      <p:graphicFrame>
        <p:nvGraphicFramePr>
          <p:cNvPr id="10262" name="Object 22"/>
          <p:cNvGraphicFramePr>
            <a:graphicFrameLocks/>
          </p:cNvGraphicFramePr>
          <p:nvPr>
            <p:extLst>
              <p:ext uri="{D42A27DB-BD31-4B8C-83A1-F6EECF244321}">
                <p14:modId xmlns:p14="http://schemas.microsoft.com/office/powerpoint/2010/main" val="4040867739"/>
              </p:ext>
            </p:extLst>
          </p:nvPr>
        </p:nvGraphicFramePr>
        <p:xfrm>
          <a:off x="3341937" y="2947248"/>
          <a:ext cx="6521451" cy="1742016"/>
        </p:xfrm>
        <a:graphic>
          <a:graphicData uri="http://schemas.openxmlformats.org/presentationml/2006/ole">
            <mc:AlternateContent xmlns:mc="http://schemas.openxmlformats.org/markup-compatibility/2006">
              <mc:Choice xmlns:v="urn:schemas-microsoft-com:vml" Requires="v">
                <p:oleObj name="Document" r:id="rId3" imgW="6332899" imgH="1625097" progId="Word.Document.8">
                  <p:embed/>
                </p:oleObj>
              </mc:Choice>
              <mc:Fallback>
                <p:oleObj name="Document" r:id="rId3" imgW="6332899" imgH="1625097" progId="Word.Document.8">
                  <p:embed/>
                  <p:pic>
                    <p:nvPicPr>
                      <p:cNvPr id="0" name="Picture 2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1937" y="2947248"/>
                        <a:ext cx="6521451" cy="1742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66" name="Text Box 6"/>
          <p:cNvSpPr txBox="1">
            <a:spLocks noChangeArrowheads="1"/>
          </p:cNvSpPr>
          <p:nvPr/>
        </p:nvSpPr>
        <p:spPr bwMode="auto">
          <a:xfrm>
            <a:off x="3859461" y="4831449"/>
            <a:ext cx="4368800" cy="1169551"/>
          </a:xfrm>
          <a:prstGeom prst="rect">
            <a:avLst/>
          </a:prstGeom>
          <a:solidFill>
            <a:schemeClr val="bg1"/>
          </a:solidFill>
          <a:ln w="9525">
            <a:noFill/>
            <a:miter lim="800000"/>
            <a:headEnd/>
            <a:tailEnd/>
          </a:ln>
        </p:spPr>
        <p:txBody>
          <a:bodyPr anchor="ctr">
            <a:spAutoFit/>
          </a:bodyPr>
          <a:lstStyle/>
          <a:p>
            <a:pPr algn="ctr" eaLnBrk="0" hangingPunct="0">
              <a:spcBef>
                <a:spcPct val="50000"/>
              </a:spcBef>
            </a:pPr>
            <a:r>
              <a:rPr lang="en-US" altLang="en-US" dirty="0">
                <a:solidFill>
                  <a:schemeClr val="tx1"/>
                </a:solidFill>
                <a:latin typeface="Times New Roman" pitchFamily="18" charset="0"/>
              </a:rPr>
              <a:t>OR</a:t>
            </a:r>
            <a:r>
              <a:rPr lang="en-US" altLang="en-US" baseline="-25000" dirty="0">
                <a:solidFill>
                  <a:schemeClr val="tx1"/>
                </a:solidFill>
                <a:latin typeface="Times New Roman" pitchFamily="18" charset="0"/>
              </a:rPr>
              <a:t>crude</a:t>
            </a:r>
            <a:r>
              <a:rPr lang="en-US" altLang="en-US" dirty="0">
                <a:solidFill>
                  <a:schemeClr val="tx1"/>
                </a:solidFill>
                <a:latin typeface="Times New Roman" pitchFamily="18" charset="0"/>
              </a:rPr>
              <a:t> = 0.61</a:t>
            </a:r>
          </a:p>
          <a:p>
            <a:pPr algn="ctr" eaLnBrk="0" hangingPunct="0">
              <a:spcBef>
                <a:spcPct val="50000"/>
              </a:spcBef>
            </a:pPr>
            <a:r>
              <a:rPr lang="en-US" altLang="en-US" dirty="0">
                <a:solidFill>
                  <a:schemeClr val="tx1"/>
                </a:solidFill>
                <a:latin typeface="Times New Roman" pitchFamily="18" charset="0"/>
              </a:rPr>
              <a:t>(95% CI:  0.26  to 1.4</a:t>
            </a:r>
            <a:r>
              <a:rPr lang="en-US" altLang="en-US" b="0" dirty="0">
                <a:solidFill>
                  <a:schemeClr val="tx1"/>
                </a:solidFill>
                <a:latin typeface="Times New Roman" pitchFamily="18" charset="0"/>
              </a:rPr>
              <a:t>)</a:t>
            </a:r>
            <a:endParaRPr lang="en-US" altLang="en-US" sz="2000" b="0" dirty="0">
              <a:solidFill>
                <a:schemeClr val="tx1"/>
              </a:solidFill>
              <a:latin typeface="Times New Roman" pitchFamily="18" charset="0"/>
            </a:endParaRPr>
          </a:p>
        </p:txBody>
      </p:sp>
      <p:sp>
        <p:nvSpPr>
          <p:cNvPr id="7" name="Text Box 4"/>
          <p:cNvSpPr txBox="1">
            <a:spLocks noChangeArrowheads="1"/>
          </p:cNvSpPr>
          <p:nvPr/>
        </p:nvSpPr>
        <p:spPr bwMode="auto">
          <a:xfrm>
            <a:off x="9971653" y="5441776"/>
            <a:ext cx="2308577" cy="1118448"/>
          </a:xfrm>
          <a:prstGeom prst="rect">
            <a:avLst/>
          </a:prstGeom>
          <a:noFill/>
          <a:ln w="9525">
            <a:noFill/>
            <a:miter lim="800000"/>
            <a:headEnd/>
            <a:tailEnd/>
          </a:ln>
        </p:spPr>
        <p:txBody>
          <a:bodyPr wrap="square">
            <a:spAutoFit/>
          </a:bodyPr>
          <a:lstStyle/>
          <a:p>
            <a:pPr eaLnBrk="0" hangingPunct="0">
              <a:spcBef>
                <a:spcPct val="50000"/>
              </a:spcBef>
            </a:pPr>
            <a:endParaRPr lang="en-US" altLang="en-US" sz="2667" dirty="0">
              <a:solidFill>
                <a:schemeClr val="tx1"/>
              </a:solidFill>
            </a:endParaRPr>
          </a:p>
          <a:p>
            <a:pPr eaLnBrk="0" hangingPunct="0">
              <a:spcBef>
                <a:spcPct val="50000"/>
              </a:spcBef>
            </a:pPr>
            <a:r>
              <a:rPr lang="en-US" altLang="en-US" sz="2667" b="0" i="1" dirty="0">
                <a:solidFill>
                  <a:schemeClr val="tx1"/>
                </a:solidFill>
              </a:rPr>
              <a:t>NEJM</a:t>
            </a:r>
            <a:r>
              <a:rPr lang="en-US" altLang="en-US" sz="2667" b="0" dirty="0">
                <a:solidFill>
                  <a:schemeClr val="tx1"/>
                </a:solidFill>
              </a:rPr>
              <a:t> 1997</a:t>
            </a:r>
            <a:endParaRPr lang="en-US" altLang="en-US" sz="2133" b="0" dirty="0">
              <a:solidFill>
                <a:schemeClr val="tx1"/>
              </a:solidFill>
              <a:latin typeface="Times New Roman" pitchFamily="18"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2" name="Text Box 1026"/>
          <p:cNvSpPr txBox="1">
            <a:spLocks noChangeArrowheads="1"/>
          </p:cNvSpPr>
          <p:nvPr/>
        </p:nvSpPr>
        <p:spPr bwMode="auto">
          <a:xfrm>
            <a:off x="3302874" y="5632292"/>
            <a:ext cx="2438016" cy="40011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solidFill>
                  <a:schemeClr val="tx1"/>
                </a:solidFill>
              </a:rPr>
              <a:t>HIV acquisition</a:t>
            </a:r>
          </a:p>
        </p:txBody>
      </p:sp>
      <p:sp>
        <p:nvSpPr>
          <p:cNvPr id="1172483" name="Text Box 1027"/>
          <p:cNvSpPr txBox="1">
            <a:spLocks noChangeArrowheads="1"/>
          </p:cNvSpPr>
          <p:nvPr/>
        </p:nvSpPr>
        <p:spPr bwMode="auto">
          <a:xfrm>
            <a:off x="990600" y="5689817"/>
            <a:ext cx="1473197" cy="40011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2000" dirty="0">
                <a:solidFill>
                  <a:schemeClr val="tx1"/>
                </a:solidFill>
                <a:latin typeface="Arial" pitchFamily="34" charset="0"/>
              </a:rPr>
              <a:t>AZT Use</a:t>
            </a:r>
            <a:endParaRPr lang="en-US" sz="2000" b="0" dirty="0">
              <a:latin typeface="Arial" pitchFamily="34" charset="0"/>
            </a:endParaRPr>
          </a:p>
        </p:txBody>
      </p:sp>
      <p:sp>
        <p:nvSpPr>
          <p:cNvPr id="1172484" name="Text Box 1028"/>
          <p:cNvSpPr txBox="1">
            <a:spLocks noChangeArrowheads="1"/>
          </p:cNvSpPr>
          <p:nvPr/>
        </p:nvSpPr>
        <p:spPr bwMode="auto">
          <a:xfrm>
            <a:off x="685800" y="1905000"/>
            <a:ext cx="2641600" cy="239007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p:txBody>
      </p:sp>
      <p:sp>
        <p:nvSpPr>
          <p:cNvPr id="1172485" name="Line 1029"/>
          <p:cNvSpPr>
            <a:spLocks noChangeShapeType="1"/>
          </p:cNvSpPr>
          <p:nvPr/>
        </p:nvSpPr>
        <p:spPr bwMode="auto">
          <a:xfrm>
            <a:off x="1196193" y="4980723"/>
            <a:ext cx="222263" cy="724915"/>
          </a:xfrm>
          <a:prstGeom prst="line">
            <a:avLst/>
          </a:prstGeom>
          <a:noFill/>
          <a:ln w="38100">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72486" name="Freeform 1030"/>
          <p:cNvSpPr>
            <a:spLocks/>
          </p:cNvSpPr>
          <p:nvPr/>
        </p:nvSpPr>
        <p:spPr bwMode="auto">
          <a:xfrm rot="1266615" flipV="1">
            <a:off x="1396191" y="5244762"/>
            <a:ext cx="2122223" cy="14762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381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72487" name="Line 1031"/>
          <p:cNvSpPr>
            <a:spLocks noChangeShapeType="1"/>
          </p:cNvSpPr>
          <p:nvPr/>
        </p:nvSpPr>
        <p:spPr bwMode="auto">
          <a:xfrm>
            <a:off x="2355423" y="5937467"/>
            <a:ext cx="1118364" cy="0"/>
          </a:xfrm>
          <a:prstGeom prst="line">
            <a:avLst/>
          </a:prstGeom>
          <a:noFill/>
          <a:ln w="47625">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72490" name="Text Box 1034"/>
          <p:cNvSpPr txBox="1">
            <a:spLocks noChangeArrowheads="1"/>
          </p:cNvSpPr>
          <p:nvPr/>
        </p:nvSpPr>
        <p:spPr bwMode="auto">
          <a:xfrm>
            <a:off x="438481" y="4394159"/>
            <a:ext cx="1727200" cy="995144"/>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667" dirty="0">
                <a:solidFill>
                  <a:schemeClr val="tx1"/>
                </a:solidFill>
                <a:latin typeface="Arial" pitchFamily="34" charset="0"/>
              </a:rPr>
              <a:t>?</a:t>
            </a:r>
          </a:p>
          <a:p>
            <a:pPr algn="ctr" eaLnBrk="0" hangingPunct="0">
              <a:spcBef>
                <a:spcPct val="50000"/>
              </a:spcBef>
              <a:defRPr/>
            </a:pPr>
            <a:endParaRPr lang="en-US" sz="2133" b="0" dirty="0">
              <a:latin typeface="Arial" pitchFamily="34" charset="0"/>
            </a:endParaRPr>
          </a:p>
        </p:txBody>
      </p:sp>
      <p:sp>
        <p:nvSpPr>
          <p:cNvPr id="218120" name="Rectangle 1046"/>
          <p:cNvSpPr>
            <a:spLocks noChangeArrowheads="1"/>
          </p:cNvSpPr>
          <p:nvPr/>
        </p:nvSpPr>
        <p:spPr bwMode="auto">
          <a:xfrm>
            <a:off x="6419158" y="2352095"/>
            <a:ext cx="5791200" cy="1620303"/>
          </a:xfrm>
          <a:prstGeom prst="rect">
            <a:avLst/>
          </a:prstGeom>
          <a:noFill/>
          <a:ln w="9525">
            <a:noFill/>
            <a:miter lim="800000"/>
            <a:headEnd/>
            <a:tailEnd/>
          </a:ln>
        </p:spPr>
        <p:txBody>
          <a:bodyPr lIns="116416" tIns="57149" rIns="116416" bIns="57149"/>
          <a:lstStyle/>
          <a:p>
            <a:pPr defTabSz="1071007" eaLnBrk="0" hangingPunct="0">
              <a:spcBef>
                <a:spcPct val="20000"/>
              </a:spcBef>
              <a:spcAft>
                <a:spcPct val="50000"/>
              </a:spcAft>
              <a:buClr>
                <a:schemeClr val="accent2"/>
              </a:buClr>
              <a:buSzPct val="75000"/>
            </a:pPr>
            <a:r>
              <a:rPr lang="en-US" altLang="en-US" sz="2400" dirty="0">
                <a:solidFill>
                  <a:schemeClr val="tx1"/>
                </a:solidFill>
              </a:rPr>
              <a:t>What is the most important confounder at play here that we need to be sure to control for? </a:t>
            </a: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grpSp>
        <p:nvGrpSpPr>
          <p:cNvPr id="218121" name="Group 17"/>
          <p:cNvGrpSpPr>
            <a:grpSpLocks/>
          </p:cNvGrpSpPr>
          <p:nvPr/>
        </p:nvGrpSpPr>
        <p:grpSpPr bwMode="auto">
          <a:xfrm>
            <a:off x="3708580" y="5796695"/>
            <a:ext cx="8722785" cy="681585"/>
            <a:chOff x="-1345" y="4070"/>
            <a:chExt cx="4121" cy="525"/>
          </a:xfrm>
        </p:grpSpPr>
        <p:sp>
          <p:nvSpPr>
            <p:cNvPr id="218122" name="Text Box 5"/>
            <p:cNvSpPr txBox="1">
              <a:spLocks noChangeArrowheads="1"/>
            </p:cNvSpPr>
            <p:nvPr/>
          </p:nvSpPr>
          <p:spPr bwMode="auto">
            <a:xfrm rot="18904130">
              <a:off x="-1345" y="4302"/>
              <a:ext cx="2270" cy="189"/>
            </a:xfrm>
            <a:prstGeom prst="rect">
              <a:avLst/>
            </a:prstGeom>
            <a:noFill/>
            <a:ln w="9525">
              <a:noFill/>
              <a:miter lim="800000"/>
              <a:headEnd/>
              <a:tailEnd/>
            </a:ln>
          </p:spPr>
          <p:txBody>
            <a:bodyPr>
              <a:spAutoFit/>
            </a:bodyPr>
            <a:lstStyle/>
            <a:p>
              <a:pPr algn="r" eaLnBrk="0" hangingPunct="0">
                <a:spcBef>
                  <a:spcPct val="50000"/>
                </a:spcBef>
              </a:pPr>
              <a:r>
                <a:rPr lang="en-US" altLang="en-US" sz="2000" b="0" dirty="0">
                  <a:solidFill>
                    <a:schemeClr val="tx1"/>
                  </a:solidFill>
                </a:rPr>
                <a:t>Age of provider - A</a:t>
              </a:r>
            </a:p>
          </p:txBody>
        </p:sp>
        <p:sp>
          <p:nvSpPr>
            <p:cNvPr id="218123" name="Text Box 7"/>
            <p:cNvSpPr txBox="1">
              <a:spLocks noChangeArrowheads="1"/>
            </p:cNvSpPr>
            <p:nvPr/>
          </p:nvSpPr>
          <p:spPr bwMode="auto">
            <a:xfrm rot="18904130">
              <a:off x="236" y="4361"/>
              <a:ext cx="2540" cy="189"/>
            </a:xfrm>
            <a:prstGeom prst="rect">
              <a:avLst/>
            </a:prstGeom>
            <a:noFill/>
            <a:ln w="9525">
              <a:noFill/>
              <a:miter lim="800000"/>
              <a:headEnd/>
              <a:tailEnd/>
            </a:ln>
          </p:spPr>
          <p:txBody>
            <a:bodyPr>
              <a:spAutoFit/>
            </a:bodyPr>
            <a:lstStyle/>
            <a:p>
              <a:pPr algn="r" eaLnBrk="0" hangingPunct="0">
                <a:spcBef>
                  <a:spcPct val="50000"/>
                </a:spcBef>
              </a:pPr>
              <a:r>
                <a:rPr lang="en-US" altLang="en-US" sz="2000" b="0" dirty="0">
                  <a:solidFill>
                    <a:schemeClr val="tx1"/>
                  </a:solidFill>
                </a:rPr>
                <a:t>Time of exposure - E</a:t>
              </a:r>
            </a:p>
          </p:txBody>
        </p:sp>
        <p:sp>
          <p:nvSpPr>
            <p:cNvPr id="218124" name="Text Box 9"/>
            <p:cNvSpPr txBox="1">
              <a:spLocks noChangeArrowheads="1"/>
            </p:cNvSpPr>
            <p:nvPr/>
          </p:nvSpPr>
          <p:spPr bwMode="auto">
            <a:xfrm rot="18904130">
              <a:off x="-728" y="4406"/>
              <a:ext cx="2483" cy="189"/>
            </a:xfrm>
            <a:prstGeom prst="rect">
              <a:avLst/>
            </a:prstGeom>
            <a:noFill/>
            <a:ln w="9525">
              <a:noFill/>
              <a:miter lim="800000"/>
              <a:headEnd/>
              <a:tailEnd/>
            </a:ln>
          </p:spPr>
          <p:txBody>
            <a:bodyPr>
              <a:spAutoFit/>
            </a:bodyPr>
            <a:lstStyle/>
            <a:p>
              <a:pPr algn="r" eaLnBrk="0" hangingPunct="0">
                <a:spcBef>
                  <a:spcPct val="50000"/>
                </a:spcBef>
              </a:pPr>
              <a:r>
                <a:rPr lang="en-US" altLang="en-US" sz="2000" b="0" dirty="0">
                  <a:solidFill>
                    <a:schemeClr val="tx1"/>
                  </a:solidFill>
                </a:rPr>
                <a:t>Age of patient - C</a:t>
              </a:r>
            </a:p>
          </p:txBody>
        </p:sp>
        <p:sp>
          <p:nvSpPr>
            <p:cNvPr id="218125" name="Text Box 10"/>
            <p:cNvSpPr txBox="1">
              <a:spLocks noChangeArrowheads="1"/>
            </p:cNvSpPr>
            <p:nvPr/>
          </p:nvSpPr>
          <p:spPr bwMode="auto">
            <a:xfrm rot="18904130">
              <a:off x="-699" y="4151"/>
              <a:ext cx="2008" cy="189"/>
            </a:xfrm>
            <a:prstGeom prst="rect">
              <a:avLst/>
            </a:prstGeom>
            <a:noFill/>
            <a:ln w="9525">
              <a:noFill/>
              <a:miter lim="800000"/>
              <a:headEnd/>
              <a:tailEnd/>
            </a:ln>
          </p:spPr>
          <p:txBody>
            <a:bodyPr>
              <a:spAutoFit/>
            </a:bodyPr>
            <a:lstStyle/>
            <a:p>
              <a:pPr algn="r" eaLnBrk="0" hangingPunct="0">
                <a:spcBef>
                  <a:spcPct val="50000"/>
                </a:spcBef>
              </a:pPr>
              <a:r>
                <a:rPr lang="en-US" altLang="en-US" sz="2000" b="0" dirty="0">
                  <a:solidFill>
                    <a:schemeClr val="tx1"/>
                  </a:solidFill>
                </a:rPr>
                <a:t>Sex of provider - B</a:t>
              </a:r>
              <a:endParaRPr lang="en-US" altLang="en-US" sz="2000" dirty="0">
                <a:solidFill>
                  <a:schemeClr val="tx1"/>
                </a:solidFill>
              </a:endParaRPr>
            </a:p>
          </p:txBody>
        </p:sp>
        <p:sp>
          <p:nvSpPr>
            <p:cNvPr id="218126" name="Text Box 7"/>
            <p:cNvSpPr txBox="1">
              <a:spLocks noChangeArrowheads="1"/>
            </p:cNvSpPr>
            <p:nvPr/>
          </p:nvSpPr>
          <p:spPr bwMode="auto">
            <a:xfrm rot="18904130">
              <a:off x="163" y="4070"/>
              <a:ext cx="2008" cy="189"/>
            </a:xfrm>
            <a:prstGeom prst="rect">
              <a:avLst/>
            </a:prstGeom>
            <a:noFill/>
            <a:ln w="9525">
              <a:noFill/>
              <a:miter lim="800000"/>
              <a:headEnd/>
              <a:tailEnd/>
            </a:ln>
          </p:spPr>
          <p:txBody>
            <a:bodyPr>
              <a:spAutoFit/>
            </a:bodyPr>
            <a:lstStyle/>
            <a:p>
              <a:pPr algn="r" eaLnBrk="0" hangingPunct="0">
                <a:spcBef>
                  <a:spcPct val="50000"/>
                </a:spcBef>
              </a:pPr>
              <a:r>
                <a:rPr lang="en-US" altLang="en-US" sz="2000" b="0" dirty="0">
                  <a:solidFill>
                    <a:schemeClr val="tx1"/>
                  </a:solidFill>
                </a:rPr>
                <a:t>Severity of exposure - D</a:t>
              </a:r>
            </a:p>
          </p:txBody>
        </p:sp>
      </p:grpSp>
      <p:graphicFrame>
        <p:nvGraphicFramePr>
          <p:cNvPr id="2" name="Object 1"/>
          <p:cNvGraphicFramePr>
            <a:graphicFrameLocks/>
          </p:cNvGraphicFramePr>
          <p:nvPr>
            <p:extLst>
              <p:ext uri="{D42A27DB-BD31-4B8C-83A1-F6EECF244321}">
                <p14:modId xmlns:p14="http://schemas.microsoft.com/office/powerpoint/2010/main" val="1754074575"/>
              </p:ext>
            </p:extLst>
          </p:nvPr>
        </p:nvGraphicFramePr>
        <p:xfrm>
          <a:off x="322310" y="475365"/>
          <a:ext cx="5791200" cy="1295400"/>
        </p:xfrm>
        <a:graphic>
          <a:graphicData uri="http://schemas.openxmlformats.org/presentationml/2006/ole">
            <mc:AlternateContent xmlns:mc="http://schemas.openxmlformats.org/markup-compatibility/2006">
              <mc:Choice xmlns:v="urn:schemas-microsoft-com:vml" Requires="v">
                <p:oleObj name="Document" r:id="rId3" imgW="6332899" imgH="1625097" progId="Word.Document.8">
                  <p:embed/>
                </p:oleObj>
              </mc:Choice>
              <mc:Fallback>
                <p:oleObj name="Document" r:id="rId3" imgW="6332899" imgH="1625097" progId="Word.Document.8">
                  <p:embed/>
                  <p:pic>
                    <p:nvPicPr>
                      <p:cNvPr id="0" name="Object 2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310" y="475365"/>
                        <a:ext cx="5791200" cy="1295400"/>
                      </a:xfrm>
                      <a:prstGeom prst="rect">
                        <a:avLst/>
                      </a:prstGeom>
                      <a:noFill/>
                      <a:ln>
                        <a:noFill/>
                      </a:ln>
                      <a:effectLst/>
                    </p:spPr>
                  </p:pic>
                </p:oleObj>
              </mc:Fallback>
            </mc:AlternateContent>
          </a:graphicData>
        </a:graphic>
      </p:graphicFrame>
      <p:sp>
        <p:nvSpPr>
          <p:cNvPr id="17" name="Text Box 1034"/>
          <p:cNvSpPr txBox="1">
            <a:spLocks noChangeArrowheads="1"/>
          </p:cNvSpPr>
          <p:nvPr/>
        </p:nvSpPr>
        <p:spPr bwMode="auto">
          <a:xfrm>
            <a:off x="1957368" y="5974234"/>
            <a:ext cx="1727200" cy="502766"/>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667" dirty="0">
                <a:solidFill>
                  <a:schemeClr val="tx1"/>
                </a:solidFill>
                <a:latin typeface="Arial" pitchFamily="34" charset="0"/>
              </a:rPr>
              <a:t>?</a:t>
            </a:r>
            <a:endParaRPr lang="en-US" sz="2133" b="0" dirty="0">
              <a:latin typeface="Arial" pitchFamily="34" charset="0"/>
            </a:endParaRPr>
          </a:p>
        </p:txBody>
      </p:sp>
      <p:graphicFrame>
        <p:nvGraphicFramePr>
          <p:cNvPr id="18" name="Object 17"/>
          <p:cNvGraphicFramePr>
            <a:graphicFrameLocks/>
          </p:cNvGraphicFramePr>
          <p:nvPr>
            <p:extLst>
              <p:ext uri="{D42A27DB-BD31-4B8C-83A1-F6EECF244321}">
                <p14:modId xmlns:p14="http://schemas.microsoft.com/office/powerpoint/2010/main" val="3050898426"/>
              </p:ext>
            </p:extLst>
          </p:nvPr>
        </p:nvGraphicFramePr>
        <p:xfrm>
          <a:off x="190364" y="3188148"/>
          <a:ext cx="4521200" cy="1268020"/>
        </p:xfrm>
        <a:graphic>
          <a:graphicData uri="http://schemas.openxmlformats.org/presentationml/2006/ole">
            <mc:AlternateContent xmlns:mc="http://schemas.openxmlformats.org/markup-compatibility/2006">
              <mc:Choice xmlns:v="urn:schemas-microsoft-com:vml" Requires="v">
                <p:oleObj name="Document" r:id="rId5" imgW="6330343" imgH="1623563" progId="Word.Document.8">
                  <p:embed/>
                </p:oleObj>
              </mc:Choice>
              <mc:Fallback>
                <p:oleObj name="Document" r:id="rId5" imgW="6330343" imgH="1623563" progId="Word.Document.8">
                  <p:embed/>
                  <p:pic>
                    <p:nvPicPr>
                      <p:cNvPr id="0" name=""/>
                      <p:cNvPicPr>
                        <a:picLocks noChangeArrowheads="1"/>
                      </p:cNvPicPr>
                      <p:nvPr/>
                    </p:nvPicPr>
                    <p:blipFill>
                      <a:blip r:embed="rId6"/>
                      <a:srcRect/>
                      <a:stretch>
                        <a:fillRect/>
                      </a:stretch>
                    </p:blipFill>
                    <p:spPr bwMode="auto">
                      <a:xfrm>
                        <a:off x="190364" y="3188148"/>
                        <a:ext cx="4521200" cy="1268020"/>
                      </a:xfrm>
                      <a:prstGeom prst="rect">
                        <a:avLst/>
                      </a:prstGeom>
                      <a:noFill/>
                      <a:ln>
                        <a:noFill/>
                      </a:ln>
                      <a:effectLst/>
                    </p:spPr>
                  </p:pic>
                </p:oleObj>
              </mc:Fallback>
            </mc:AlternateContent>
          </a:graphicData>
        </a:graphic>
      </p:graphicFrame>
      <p:graphicFrame>
        <p:nvGraphicFramePr>
          <p:cNvPr id="20" name="Object 19"/>
          <p:cNvGraphicFramePr>
            <a:graphicFrameLocks/>
          </p:cNvGraphicFramePr>
          <p:nvPr>
            <p:extLst>
              <p:ext uri="{D42A27DB-BD31-4B8C-83A1-F6EECF244321}">
                <p14:modId xmlns:p14="http://schemas.microsoft.com/office/powerpoint/2010/main" val="2745408893"/>
              </p:ext>
            </p:extLst>
          </p:nvPr>
        </p:nvGraphicFramePr>
        <p:xfrm>
          <a:off x="3044479" y="3181411"/>
          <a:ext cx="4648200" cy="1281494"/>
        </p:xfrm>
        <a:graphic>
          <a:graphicData uri="http://schemas.openxmlformats.org/presentationml/2006/ole">
            <mc:AlternateContent xmlns:mc="http://schemas.openxmlformats.org/markup-compatibility/2006">
              <mc:Choice xmlns:v="urn:schemas-microsoft-com:vml" Requires="v">
                <p:oleObj name="Document" r:id="rId7" imgW="6330343" imgH="1623563" progId="Word.Document.8">
                  <p:embed/>
                </p:oleObj>
              </mc:Choice>
              <mc:Fallback>
                <p:oleObj name="Document" r:id="rId7" imgW="6330343" imgH="1623563" progId="Word.Document.8">
                  <p:embed/>
                  <p:pic>
                    <p:nvPicPr>
                      <p:cNvPr id="0" name=""/>
                      <p:cNvPicPr>
                        <a:picLocks noChangeArrowheads="1"/>
                      </p:cNvPicPr>
                      <p:nvPr/>
                    </p:nvPicPr>
                    <p:blipFill>
                      <a:blip r:embed="rId6"/>
                      <a:srcRect/>
                      <a:stretch>
                        <a:fillRect/>
                      </a:stretch>
                    </p:blipFill>
                    <p:spPr bwMode="auto">
                      <a:xfrm>
                        <a:off x="3044479" y="3181411"/>
                        <a:ext cx="4648200" cy="1281494"/>
                      </a:xfrm>
                      <a:prstGeom prst="rect">
                        <a:avLst/>
                      </a:prstGeom>
                      <a:noFill/>
                      <a:ln>
                        <a:noFill/>
                      </a:ln>
                      <a:effectLst/>
                    </p:spPr>
                  </p:pic>
                </p:oleObj>
              </mc:Fallback>
            </mc:AlternateContent>
          </a:graphicData>
        </a:graphic>
      </p:graphicFrame>
      <p:sp>
        <p:nvSpPr>
          <p:cNvPr id="21" name="Line 9"/>
          <p:cNvSpPr>
            <a:spLocks noChangeShapeType="1"/>
          </p:cNvSpPr>
          <p:nvPr/>
        </p:nvSpPr>
        <p:spPr bwMode="auto">
          <a:xfrm flipH="1">
            <a:off x="2286000" y="2268652"/>
            <a:ext cx="609600" cy="609600"/>
          </a:xfrm>
          <a:prstGeom prst="line">
            <a:avLst/>
          </a:prstGeom>
          <a:noFill/>
          <a:ln w="12700">
            <a:solidFill>
              <a:schemeClr val="tx1"/>
            </a:solidFill>
            <a:round/>
            <a:headEnd type="none" w="sm" len="sm"/>
            <a:tailEnd type="triangle" w="sm" len="sm"/>
          </a:ln>
        </p:spPr>
        <p:txBody>
          <a:bodyPr wrap="none" anchor="ctr"/>
          <a:lstStyle/>
          <a:p>
            <a:endParaRPr lang="en-US" sz="3733" dirty="0"/>
          </a:p>
        </p:txBody>
      </p:sp>
      <p:sp>
        <p:nvSpPr>
          <p:cNvPr id="22" name="Line 10"/>
          <p:cNvSpPr>
            <a:spLocks noChangeShapeType="1"/>
          </p:cNvSpPr>
          <p:nvPr/>
        </p:nvSpPr>
        <p:spPr bwMode="auto">
          <a:xfrm>
            <a:off x="2895600" y="2257142"/>
            <a:ext cx="711200" cy="609600"/>
          </a:xfrm>
          <a:prstGeom prst="line">
            <a:avLst/>
          </a:prstGeom>
          <a:noFill/>
          <a:ln w="12700">
            <a:solidFill>
              <a:schemeClr val="tx1"/>
            </a:solidFill>
            <a:round/>
            <a:headEnd type="none" w="sm" len="sm"/>
            <a:tailEnd type="triangle" w="sm" len="sm"/>
          </a:ln>
        </p:spPr>
        <p:txBody>
          <a:bodyPr wrap="none" anchor="ctr"/>
          <a:lstStyle/>
          <a:p>
            <a:endParaRPr lang="en-US" sz="3733" dirty="0"/>
          </a:p>
        </p:txBody>
      </p:sp>
      <p:sp>
        <p:nvSpPr>
          <p:cNvPr id="23" name="Text Box 12"/>
          <p:cNvSpPr txBox="1">
            <a:spLocks noChangeArrowheads="1"/>
          </p:cNvSpPr>
          <p:nvPr/>
        </p:nvSpPr>
        <p:spPr bwMode="auto">
          <a:xfrm>
            <a:off x="260350" y="1524000"/>
            <a:ext cx="2336800" cy="707886"/>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rPr>
              <a:t>Stratified (adjusted)</a:t>
            </a:r>
            <a:endParaRPr lang="en-US" altLang="en-US" sz="1800" b="0" dirty="0">
              <a:solidFill>
                <a:schemeClr val="tx1"/>
              </a:solidFill>
              <a:latin typeface="Times New Roman" pitchFamily="18" charset="0"/>
            </a:endParaRPr>
          </a:p>
        </p:txBody>
      </p:sp>
      <p:sp>
        <p:nvSpPr>
          <p:cNvPr id="24" name="Text Box 16"/>
          <p:cNvSpPr txBox="1">
            <a:spLocks noChangeArrowheads="1"/>
          </p:cNvSpPr>
          <p:nvPr/>
        </p:nvSpPr>
        <p:spPr bwMode="auto">
          <a:xfrm>
            <a:off x="698432" y="2223601"/>
            <a:ext cx="1727200" cy="584775"/>
          </a:xfrm>
          <a:prstGeom prst="rect">
            <a:avLst/>
          </a:prstGeom>
          <a:noFill/>
          <a:ln w="9525">
            <a:noFill/>
            <a:miter lim="800000"/>
            <a:headEnd/>
            <a:tailEnd/>
          </a:ln>
        </p:spPr>
        <p:txBody>
          <a:bodyPr>
            <a:spAutoFit/>
          </a:bodyPr>
          <a:lstStyle/>
          <a:p>
            <a:pPr algn="ctr" eaLnBrk="0" hangingPunct="0">
              <a:spcBef>
                <a:spcPct val="50000"/>
              </a:spcBef>
            </a:pPr>
            <a:r>
              <a:rPr lang="en-US" altLang="en-US" sz="1600" b="0" dirty="0">
                <a:solidFill>
                  <a:schemeClr val="tx1"/>
                </a:solidFill>
                <a:latin typeface="Times New Roman" pitchFamily="18" charset="0"/>
              </a:rPr>
              <a:t>Confounder present</a:t>
            </a:r>
          </a:p>
        </p:txBody>
      </p:sp>
      <p:sp>
        <p:nvSpPr>
          <p:cNvPr id="25" name="Text Box 16"/>
          <p:cNvSpPr txBox="1">
            <a:spLocks noChangeArrowheads="1"/>
          </p:cNvSpPr>
          <p:nvPr/>
        </p:nvSpPr>
        <p:spPr bwMode="auto">
          <a:xfrm>
            <a:off x="3360382" y="2262819"/>
            <a:ext cx="1524000" cy="585540"/>
          </a:xfrm>
          <a:prstGeom prst="rect">
            <a:avLst/>
          </a:prstGeom>
          <a:noFill/>
          <a:ln w="9525">
            <a:noFill/>
            <a:miter lim="800000"/>
            <a:headEnd/>
            <a:tailEnd/>
          </a:ln>
        </p:spPr>
        <p:txBody>
          <a:bodyPr wrap="square">
            <a:spAutoFit/>
          </a:bodyPr>
          <a:lstStyle/>
          <a:p>
            <a:pPr algn="ctr" eaLnBrk="0" hangingPunct="0">
              <a:spcBef>
                <a:spcPct val="50000"/>
              </a:spcBef>
            </a:pPr>
            <a:r>
              <a:rPr lang="en-US" altLang="en-US" sz="1600" b="0" dirty="0">
                <a:solidFill>
                  <a:schemeClr val="tx1"/>
                </a:solidFill>
                <a:latin typeface="Times New Roman" pitchFamily="18" charset="0"/>
              </a:rPr>
              <a:t>Confounder absent</a:t>
            </a:r>
          </a:p>
        </p:txBody>
      </p:sp>
      <p:sp>
        <p:nvSpPr>
          <p:cNvPr id="26" name="Text Box 4"/>
          <p:cNvSpPr txBox="1">
            <a:spLocks noChangeArrowheads="1"/>
          </p:cNvSpPr>
          <p:nvPr/>
        </p:nvSpPr>
        <p:spPr bwMode="auto">
          <a:xfrm>
            <a:off x="225425" y="-305551"/>
            <a:ext cx="1625600" cy="964431"/>
          </a:xfrm>
          <a:prstGeom prst="rect">
            <a:avLst/>
          </a:prstGeom>
          <a:noFill/>
          <a:ln w="9525">
            <a:noFill/>
            <a:miter lim="800000"/>
            <a:headEnd/>
            <a:tailEnd/>
          </a:ln>
        </p:spPr>
        <p:txBody>
          <a:bodyPr>
            <a:spAutoFit/>
          </a:bodyPr>
          <a:lstStyle/>
          <a:p>
            <a:pPr eaLnBrk="0" hangingPunct="0">
              <a:spcBef>
                <a:spcPct val="50000"/>
              </a:spcBef>
            </a:pPr>
            <a:endParaRPr lang="en-US" altLang="en-US" sz="2667" dirty="0">
              <a:solidFill>
                <a:schemeClr val="tx1"/>
              </a:solidFill>
            </a:endParaRPr>
          </a:p>
          <a:p>
            <a:pPr eaLnBrk="0" hangingPunct="0">
              <a:spcBef>
                <a:spcPct val="50000"/>
              </a:spcBef>
            </a:pPr>
            <a:r>
              <a:rPr lang="en-US" altLang="en-US" sz="2000" dirty="0">
                <a:solidFill>
                  <a:schemeClr val="tx1"/>
                </a:solidFill>
              </a:rPr>
              <a:t>Crude</a:t>
            </a:r>
            <a:endParaRPr lang="en-US" altLang="en-US" sz="1800" b="0" dirty="0">
              <a:solidFill>
                <a:schemeClr val="tx1"/>
              </a:solidFill>
              <a:latin typeface="Times New Roman" pitchFamily="18" charset="0"/>
            </a:endParaRPr>
          </a:p>
        </p:txBody>
      </p:sp>
      <p:sp>
        <p:nvSpPr>
          <p:cNvPr id="27" name="Text Box 6"/>
          <p:cNvSpPr txBox="1">
            <a:spLocks noChangeArrowheads="1"/>
          </p:cNvSpPr>
          <p:nvPr/>
        </p:nvSpPr>
        <p:spPr bwMode="auto">
          <a:xfrm>
            <a:off x="3838670" y="1581227"/>
            <a:ext cx="2390680" cy="400110"/>
          </a:xfrm>
          <a:prstGeom prst="rect">
            <a:avLst/>
          </a:prstGeom>
          <a:solidFill>
            <a:schemeClr val="bg1"/>
          </a:solidFill>
          <a:ln w="9525">
            <a:noFill/>
            <a:miter lim="800000"/>
            <a:headEnd/>
            <a:tailEnd/>
          </a:ln>
        </p:spPr>
        <p:txBody>
          <a:bodyPr wrap="square" anchor="ctr">
            <a:spAutoFit/>
          </a:bodyPr>
          <a:lstStyle/>
          <a:p>
            <a:pPr algn="ctr" eaLnBrk="0" hangingPunct="0">
              <a:spcBef>
                <a:spcPct val="50000"/>
              </a:spcBef>
            </a:pPr>
            <a:r>
              <a:rPr lang="en-US" altLang="en-US" sz="2000" dirty="0">
                <a:solidFill>
                  <a:schemeClr val="tx1"/>
                </a:solidFill>
                <a:latin typeface="Times New Roman" pitchFamily="18" charset="0"/>
              </a:rPr>
              <a:t>OR</a:t>
            </a:r>
            <a:r>
              <a:rPr lang="en-US" altLang="en-US" sz="2000" baseline="-25000" dirty="0">
                <a:solidFill>
                  <a:schemeClr val="tx1"/>
                </a:solidFill>
                <a:latin typeface="Times New Roman" pitchFamily="18" charset="0"/>
              </a:rPr>
              <a:t>crude</a:t>
            </a:r>
            <a:r>
              <a:rPr lang="en-US" altLang="en-US" sz="2000" dirty="0">
                <a:solidFill>
                  <a:schemeClr val="tx1"/>
                </a:solidFill>
                <a:latin typeface="Times New Roman" pitchFamily="18" charset="0"/>
              </a:rPr>
              <a:t> = 0.61</a:t>
            </a:r>
            <a:endParaRPr lang="en-US" altLang="en-US" sz="2000" b="0" dirty="0">
              <a:solidFill>
                <a:schemeClr val="tx1"/>
              </a:solidFill>
              <a:latin typeface="Times New Roman" pitchFamily="18" charset="0"/>
            </a:endParaRPr>
          </a:p>
        </p:txBody>
      </p:sp>
      <p:sp>
        <p:nvSpPr>
          <p:cNvPr id="28" name="Oval 27"/>
          <p:cNvSpPr/>
          <p:nvPr/>
        </p:nvSpPr>
        <p:spPr bwMode="auto">
          <a:xfrm>
            <a:off x="118872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8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2" name="Text Box 1026"/>
          <p:cNvSpPr txBox="1">
            <a:spLocks noChangeArrowheads="1"/>
          </p:cNvSpPr>
          <p:nvPr/>
        </p:nvSpPr>
        <p:spPr bwMode="auto">
          <a:xfrm>
            <a:off x="3384021" y="5848629"/>
            <a:ext cx="2438016" cy="40011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solidFill>
                  <a:schemeClr val="tx1"/>
                </a:solidFill>
              </a:rPr>
              <a:t>HIV acquisition</a:t>
            </a:r>
          </a:p>
        </p:txBody>
      </p:sp>
      <p:sp>
        <p:nvSpPr>
          <p:cNvPr id="1172483" name="Text Box 1027"/>
          <p:cNvSpPr txBox="1">
            <a:spLocks noChangeArrowheads="1"/>
          </p:cNvSpPr>
          <p:nvPr/>
        </p:nvSpPr>
        <p:spPr bwMode="auto">
          <a:xfrm>
            <a:off x="990600" y="5819999"/>
            <a:ext cx="1473197" cy="40011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2000" dirty="0">
                <a:solidFill>
                  <a:schemeClr val="tx1"/>
                </a:solidFill>
                <a:latin typeface="Arial" pitchFamily="34" charset="0"/>
              </a:rPr>
              <a:t>AZT Use</a:t>
            </a:r>
            <a:endParaRPr lang="en-US" sz="2000" b="0" dirty="0">
              <a:latin typeface="Arial" pitchFamily="34" charset="0"/>
            </a:endParaRPr>
          </a:p>
        </p:txBody>
      </p:sp>
      <p:sp>
        <p:nvSpPr>
          <p:cNvPr id="1172484" name="Text Box 1028"/>
          <p:cNvSpPr txBox="1">
            <a:spLocks noChangeArrowheads="1"/>
          </p:cNvSpPr>
          <p:nvPr/>
        </p:nvSpPr>
        <p:spPr bwMode="auto">
          <a:xfrm>
            <a:off x="685800" y="1905000"/>
            <a:ext cx="2641600" cy="239007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p:txBody>
      </p:sp>
      <p:sp>
        <p:nvSpPr>
          <p:cNvPr id="1172485" name="Line 1029"/>
          <p:cNvSpPr>
            <a:spLocks noChangeShapeType="1"/>
          </p:cNvSpPr>
          <p:nvPr/>
        </p:nvSpPr>
        <p:spPr bwMode="auto">
          <a:xfrm>
            <a:off x="1196193" y="5110905"/>
            <a:ext cx="222263" cy="724915"/>
          </a:xfrm>
          <a:prstGeom prst="line">
            <a:avLst/>
          </a:prstGeom>
          <a:noFill/>
          <a:ln w="38100">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72486" name="Freeform 1030"/>
          <p:cNvSpPr>
            <a:spLocks/>
          </p:cNvSpPr>
          <p:nvPr/>
        </p:nvSpPr>
        <p:spPr bwMode="auto">
          <a:xfrm rot="1266615" flipV="1">
            <a:off x="1469424" y="5406421"/>
            <a:ext cx="2122223" cy="14762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381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72487" name="Line 1031"/>
          <p:cNvSpPr>
            <a:spLocks noChangeShapeType="1"/>
          </p:cNvSpPr>
          <p:nvPr/>
        </p:nvSpPr>
        <p:spPr bwMode="auto">
          <a:xfrm>
            <a:off x="2355423" y="6067649"/>
            <a:ext cx="1118364" cy="0"/>
          </a:xfrm>
          <a:prstGeom prst="line">
            <a:avLst/>
          </a:prstGeom>
          <a:noFill/>
          <a:ln w="47625">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72490" name="Text Box 1034"/>
          <p:cNvSpPr txBox="1">
            <a:spLocks noChangeArrowheads="1"/>
          </p:cNvSpPr>
          <p:nvPr/>
        </p:nvSpPr>
        <p:spPr bwMode="auto">
          <a:xfrm>
            <a:off x="440874" y="4304394"/>
            <a:ext cx="1727200" cy="120026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a:solidFill>
                  <a:schemeClr val="tx1"/>
                </a:solidFill>
                <a:latin typeface="Arial" pitchFamily="34" charset="0"/>
              </a:rPr>
              <a:t>Severity of Exposure</a:t>
            </a:r>
          </a:p>
          <a:p>
            <a:pPr algn="ctr" eaLnBrk="0" hangingPunct="0">
              <a:spcBef>
                <a:spcPct val="50000"/>
              </a:spcBef>
              <a:defRPr/>
            </a:pPr>
            <a:endParaRPr lang="en-US" sz="2133" b="0" dirty="0">
              <a:latin typeface="Arial" pitchFamily="34" charset="0"/>
            </a:endParaRPr>
          </a:p>
        </p:txBody>
      </p:sp>
      <p:sp>
        <p:nvSpPr>
          <p:cNvPr id="218120" name="Rectangle 1046"/>
          <p:cNvSpPr>
            <a:spLocks noChangeArrowheads="1"/>
          </p:cNvSpPr>
          <p:nvPr/>
        </p:nvSpPr>
        <p:spPr bwMode="auto">
          <a:xfrm>
            <a:off x="6464481" y="2427599"/>
            <a:ext cx="5791200" cy="1620303"/>
          </a:xfrm>
          <a:prstGeom prst="rect">
            <a:avLst/>
          </a:prstGeom>
          <a:noFill/>
          <a:ln w="9525">
            <a:noFill/>
            <a:miter lim="800000"/>
            <a:headEnd/>
            <a:tailEnd/>
          </a:ln>
        </p:spPr>
        <p:txBody>
          <a:bodyPr lIns="116416" tIns="57149" rIns="116416" bIns="57149"/>
          <a:lstStyle/>
          <a:p>
            <a:pPr defTabSz="1071007" eaLnBrk="0" hangingPunct="0">
              <a:spcBef>
                <a:spcPct val="20000"/>
              </a:spcBef>
              <a:spcAft>
                <a:spcPct val="50000"/>
              </a:spcAft>
              <a:buClr>
                <a:schemeClr val="accent2"/>
              </a:buClr>
              <a:buSzPct val="75000"/>
            </a:pPr>
            <a:r>
              <a:rPr lang="en-US" altLang="en-US" sz="2400" dirty="0">
                <a:solidFill>
                  <a:schemeClr val="tx1"/>
                </a:solidFill>
              </a:rPr>
              <a:t>What is the most important confounder at play here that we need to be sure to control for? </a:t>
            </a: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grpSp>
        <p:nvGrpSpPr>
          <p:cNvPr id="218121" name="Group 17"/>
          <p:cNvGrpSpPr>
            <a:grpSpLocks/>
          </p:cNvGrpSpPr>
          <p:nvPr/>
        </p:nvGrpSpPr>
        <p:grpSpPr bwMode="auto">
          <a:xfrm>
            <a:off x="3708580" y="5366971"/>
            <a:ext cx="8722785" cy="1111308"/>
            <a:chOff x="-1345" y="3739"/>
            <a:chExt cx="4121" cy="856"/>
          </a:xfrm>
        </p:grpSpPr>
        <p:sp>
          <p:nvSpPr>
            <p:cNvPr id="218122" name="Text Box 5"/>
            <p:cNvSpPr txBox="1">
              <a:spLocks noChangeArrowheads="1"/>
            </p:cNvSpPr>
            <p:nvPr/>
          </p:nvSpPr>
          <p:spPr bwMode="auto">
            <a:xfrm rot="18904130">
              <a:off x="-1345" y="4302"/>
              <a:ext cx="2270" cy="189"/>
            </a:xfrm>
            <a:prstGeom prst="rect">
              <a:avLst/>
            </a:prstGeom>
            <a:noFill/>
            <a:ln w="9525">
              <a:noFill/>
              <a:miter lim="800000"/>
              <a:headEnd/>
              <a:tailEnd/>
            </a:ln>
          </p:spPr>
          <p:txBody>
            <a:bodyPr>
              <a:spAutoFit/>
            </a:bodyPr>
            <a:lstStyle/>
            <a:p>
              <a:pPr algn="r" eaLnBrk="0" hangingPunct="0">
                <a:spcBef>
                  <a:spcPct val="50000"/>
                </a:spcBef>
              </a:pPr>
              <a:r>
                <a:rPr lang="en-US" altLang="en-US" sz="2000" b="0" dirty="0">
                  <a:solidFill>
                    <a:schemeClr val="tx1"/>
                  </a:solidFill>
                </a:rPr>
                <a:t>Age of provider - A</a:t>
              </a:r>
            </a:p>
          </p:txBody>
        </p:sp>
        <p:sp>
          <p:nvSpPr>
            <p:cNvPr id="218123" name="Text Box 7"/>
            <p:cNvSpPr txBox="1">
              <a:spLocks noChangeArrowheads="1"/>
            </p:cNvSpPr>
            <p:nvPr/>
          </p:nvSpPr>
          <p:spPr bwMode="auto">
            <a:xfrm rot="18904130">
              <a:off x="236" y="4361"/>
              <a:ext cx="2540" cy="189"/>
            </a:xfrm>
            <a:prstGeom prst="rect">
              <a:avLst/>
            </a:prstGeom>
            <a:noFill/>
            <a:ln w="9525">
              <a:noFill/>
              <a:miter lim="800000"/>
              <a:headEnd/>
              <a:tailEnd/>
            </a:ln>
          </p:spPr>
          <p:txBody>
            <a:bodyPr>
              <a:spAutoFit/>
            </a:bodyPr>
            <a:lstStyle/>
            <a:p>
              <a:pPr algn="r" eaLnBrk="0" hangingPunct="0">
                <a:spcBef>
                  <a:spcPct val="50000"/>
                </a:spcBef>
              </a:pPr>
              <a:r>
                <a:rPr lang="en-US" altLang="en-US" sz="2000" b="0" dirty="0">
                  <a:solidFill>
                    <a:schemeClr val="tx1"/>
                  </a:solidFill>
                </a:rPr>
                <a:t>Time of exposure - E</a:t>
              </a:r>
            </a:p>
          </p:txBody>
        </p:sp>
        <p:sp>
          <p:nvSpPr>
            <p:cNvPr id="218124" name="Text Box 9"/>
            <p:cNvSpPr txBox="1">
              <a:spLocks noChangeArrowheads="1"/>
            </p:cNvSpPr>
            <p:nvPr/>
          </p:nvSpPr>
          <p:spPr bwMode="auto">
            <a:xfrm rot="18904130">
              <a:off x="-728" y="4406"/>
              <a:ext cx="2483" cy="189"/>
            </a:xfrm>
            <a:prstGeom prst="rect">
              <a:avLst/>
            </a:prstGeom>
            <a:noFill/>
            <a:ln w="9525">
              <a:noFill/>
              <a:miter lim="800000"/>
              <a:headEnd/>
              <a:tailEnd/>
            </a:ln>
          </p:spPr>
          <p:txBody>
            <a:bodyPr>
              <a:spAutoFit/>
            </a:bodyPr>
            <a:lstStyle/>
            <a:p>
              <a:pPr algn="r" eaLnBrk="0" hangingPunct="0">
                <a:spcBef>
                  <a:spcPct val="50000"/>
                </a:spcBef>
              </a:pPr>
              <a:r>
                <a:rPr lang="en-US" altLang="en-US" sz="2000" b="0" dirty="0">
                  <a:solidFill>
                    <a:schemeClr val="tx1"/>
                  </a:solidFill>
                </a:rPr>
                <a:t>Age of patient - C</a:t>
              </a:r>
            </a:p>
          </p:txBody>
        </p:sp>
        <p:sp>
          <p:nvSpPr>
            <p:cNvPr id="218125" name="Text Box 10"/>
            <p:cNvSpPr txBox="1">
              <a:spLocks noChangeArrowheads="1"/>
            </p:cNvSpPr>
            <p:nvPr/>
          </p:nvSpPr>
          <p:spPr bwMode="auto">
            <a:xfrm rot="18904130">
              <a:off x="-699" y="4151"/>
              <a:ext cx="2008" cy="189"/>
            </a:xfrm>
            <a:prstGeom prst="rect">
              <a:avLst/>
            </a:prstGeom>
            <a:noFill/>
            <a:ln w="9525">
              <a:noFill/>
              <a:miter lim="800000"/>
              <a:headEnd/>
              <a:tailEnd/>
            </a:ln>
          </p:spPr>
          <p:txBody>
            <a:bodyPr>
              <a:spAutoFit/>
            </a:bodyPr>
            <a:lstStyle/>
            <a:p>
              <a:pPr algn="r" eaLnBrk="0" hangingPunct="0">
                <a:spcBef>
                  <a:spcPct val="50000"/>
                </a:spcBef>
              </a:pPr>
              <a:r>
                <a:rPr lang="en-US" altLang="en-US" sz="2000" b="0" dirty="0">
                  <a:solidFill>
                    <a:schemeClr val="tx1"/>
                  </a:solidFill>
                </a:rPr>
                <a:t>Sex of provider - B</a:t>
              </a:r>
              <a:endParaRPr lang="en-US" altLang="en-US" sz="2000" dirty="0">
                <a:solidFill>
                  <a:schemeClr val="tx1"/>
                </a:solidFill>
              </a:endParaRPr>
            </a:p>
          </p:txBody>
        </p:sp>
        <p:sp>
          <p:nvSpPr>
            <p:cNvPr id="218126" name="Text Box 7"/>
            <p:cNvSpPr txBox="1">
              <a:spLocks noChangeArrowheads="1"/>
            </p:cNvSpPr>
            <p:nvPr/>
          </p:nvSpPr>
          <p:spPr bwMode="auto">
            <a:xfrm rot="18904130">
              <a:off x="550" y="3739"/>
              <a:ext cx="1550" cy="308"/>
            </a:xfrm>
            <a:prstGeom prst="rect">
              <a:avLst/>
            </a:prstGeom>
            <a:noFill/>
            <a:ln w="31750">
              <a:solidFill>
                <a:srgbClr val="FF0000"/>
              </a:solidFill>
              <a:miter lim="800000"/>
              <a:headEnd/>
              <a:tailEnd/>
            </a:ln>
          </p:spPr>
          <p:txBody>
            <a:bodyPr wrap="square">
              <a:spAutoFit/>
            </a:bodyPr>
            <a:lstStyle>
              <a:defPPr>
                <a:defRPr lang="en-US"/>
              </a:defPPr>
              <a:lvl1pPr algn="r" eaLnBrk="0" hangingPunct="0">
                <a:spcBef>
                  <a:spcPct val="50000"/>
                </a:spcBef>
                <a:defRPr sz="2000" b="0">
                  <a:solidFill>
                    <a:schemeClr val="tx1"/>
                  </a:solidFill>
                </a:defRPr>
              </a:lvl1pPr>
            </a:lstStyle>
            <a:p>
              <a:r>
                <a:rPr lang="en-US" altLang="en-US" dirty="0"/>
                <a:t>Severity of exposure - D</a:t>
              </a:r>
            </a:p>
          </p:txBody>
        </p:sp>
      </p:grpSp>
      <p:graphicFrame>
        <p:nvGraphicFramePr>
          <p:cNvPr id="2" name="Object 1"/>
          <p:cNvGraphicFramePr>
            <a:graphicFrameLocks/>
          </p:cNvGraphicFramePr>
          <p:nvPr>
            <p:extLst>
              <p:ext uri="{D42A27DB-BD31-4B8C-83A1-F6EECF244321}">
                <p14:modId xmlns:p14="http://schemas.microsoft.com/office/powerpoint/2010/main" val="1754074575"/>
              </p:ext>
            </p:extLst>
          </p:nvPr>
        </p:nvGraphicFramePr>
        <p:xfrm>
          <a:off x="322310" y="475365"/>
          <a:ext cx="5791200" cy="1295400"/>
        </p:xfrm>
        <a:graphic>
          <a:graphicData uri="http://schemas.openxmlformats.org/presentationml/2006/ole">
            <mc:AlternateContent xmlns:mc="http://schemas.openxmlformats.org/markup-compatibility/2006">
              <mc:Choice xmlns:v="urn:schemas-microsoft-com:vml" Requires="v">
                <p:oleObj name="Document" r:id="rId3" imgW="6332899" imgH="1625097" progId="Word.Document.8">
                  <p:embed/>
                </p:oleObj>
              </mc:Choice>
              <mc:Fallback>
                <p:oleObj name="Document" r:id="rId3" imgW="6332899" imgH="1625097" progId="Word.Documen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310" y="475365"/>
                        <a:ext cx="5791200" cy="1295400"/>
                      </a:xfrm>
                      <a:prstGeom prst="rect">
                        <a:avLst/>
                      </a:prstGeom>
                      <a:noFill/>
                      <a:ln>
                        <a:noFill/>
                      </a:ln>
                      <a:effectLst/>
                    </p:spPr>
                  </p:pic>
                </p:oleObj>
              </mc:Fallback>
            </mc:AlternateContent>
          </a:graphicData>
        </a:graphic>
      </p:graphicFrame>
      <p:sp>
        <p:nvSpPr>
          <p:cNvPr id="17" name="Text Box 1034"/>
          <p:cNvSpPr txBox="1">
            <a:spLocks noChangeArrowheads="1"/>
          </p:cNvSpPr>
          <p:nvPr/>
        </p:nvSpPr>
        <p:spPr bwMode="auto">
          <a:xfrm>
            <a:off x="1957368" y="6055939"/>
            <a:ext cx="1727200" cy="502766"/>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667" dirty="0">
                <a:solidFill>
                  <a:schemeClr val="tx1"/>
                </a:solidFill>
                <a:latin typeface="Arial" pitchFamily="34" charset="0"/>
              </a:rPr>
              <a:t>?</a:t>
            </a:r>
            <a:endParaRPr lang="en-US" sz="2133" b="0" dirty="0">
              <a:latin typeface="Arial" pitchFamily="34" charset="0"/>
            </a:endParaRPr>
          </a:p>
        </p:txBody>
      </p:sp>
      <p:graphicFrame>
        <p:nvGraphicFramePr>
          <p:cNvPr id="18" name="Object 17"/>
          <p:cNvGraphicFramePr>
            <a:graphicFrameLocks/>
          </p:cNvGraphicFramePr>
          <p:nvPr>
            <p:extLst>
              <p:ext uri="{D42A27DB-BD31-4B8C-83A1-F6EECF244321}">
                <p14:modId xmlns:p14="http://schemas.microsoft.com/office/powerpoint/2010/main" val="3050898426"/>
              </p:ext>
            </p:extLst>
          </p:nvPr>
        </p:nvGraphicFramePr>
        <p:xfrm>
          <a:off x="190364" y="3188148"/>
          <a:ext cx="4521200" cy="1268020"/>
        </p:xfrm>
        <a:graphic>
          <a:graphicData uri="http://schemas.openxmlformats.org/presentationml/2006/ole">
            <mc:AlternateContent xmlns:mc="http://schemas.openxmlformats.org/markup-compatibility/2006">
              <mc:Choice xmlns:v="urn:schemas-microsoft-com:vml" Requires="v">
                <p:oleObj name="Document" r:id="rId5" imgW="6330343" imgH="1623563" progId="Word.Document.8">
                  <p:embed/>
                </p:oleObj>
              </mc:Choice>
              <mc:Fallback>
                <p:oleObj name="Document" r:id="rId5" imgW="6330343" imgH="1623563" progId="Word.Document.8">
                  <p:embed/>
                  <p:pic>
                    <p:nvPicPr>
                      <p:cNvPr id="0" name=""/>
                      <p:cNvPicPr>
                        <a:picLocks noChangeArrowheads="1"/>
                      </p:cNvPicPr>
                      <p:nvPr/>
                    </p:nvPicPr>
                    <p:blipFill>
                      <a:blip r:embed="rId6"/>
                      <a:srcRect/>
                      <a:stretch>
                        <a:fillRect/>
                      </a:stretch>
                    </p:blipFill>
                    <p:spPr bwMode="auto">
                      <a:xfrm>
                        <a:off x="190364" y="3188148"/>
                        <a:ext cx="4521200" cy="1268020"/>
                      </a:xfrm>
                      <a:prstGeom prst="rect">
                        <a:avLst/>
                      </a:prstGeom>
                      <a:noFill/>
                      <a:ln>
                        <a:noFill/>
                      </a:ln>
                      <a:effectLst/>
                    </p:spPr>
                  </p:pic>
                </p:oleObj>
              </mc:Fallback>
            </mc:AlternateContent>
          </a:graphicData>
        </a:graphic>
      </p:graphicFrame>
      <p:graphicFrame>
        <p:nvGraphicFramePr>
          <p:cNvPr id="20" name="Object 19"/>
          <p:cNvGraphicFramePr>
            <a:graphicFrameLocks/>
          </p:cNvGraphicFramePr>
          <p:nvPr>
            <p:extLst>
              <p:ext uri="{D42A27DB-BD31-4B8C-83A1-F6EECF244321}">
                <p14:modId xmlns:p14="http://schemas.microsoft.com/office/powerpoint/2010/main" val="2745408893"/>
              </p:ext>
            </p:extLst>
          </p:nvPr>
        </p:nvGraphicFramePr>
        <p:xfrm>
          <a:off x="3044479" y="3181411"/>
          <a:ext cx="4648200" cy="1281494"/>
        </p:xfrm>
        <a:graphic>
          <a:graphicData uri="http://schemas.openxmlformats.org/presentationml/2006/ole">
            <mc:AlternateContent xmlns:mc="http://schemas.openxmlformats.org/markup-compatibility/2006">
              <mc:Choice xmlns:v="urn:schemas-microsoft-com:vml" Requires="v">
                <p:oleObj name="Document" r:id="rId7" imgW="6330343" imgH="1623563" progId="Word.Document.8">
                  <p:embed/>
                </p:oleObj>
              </mc:Choice>
              <mc:Fallback>
                <p:oleObj name="Document" r:id="rId7" imgW="6330343" imgH="1623563" progId="Word.Document.8">
                  <p:embed/>
                  <p:pic>
                    <p:nvPicPr>
                      <p:cNvPr id="0" name=""/>
                      <p:cNvPicPr>
                        <a:picLocks noChangeArrowheads="1"/>
                      </p:cNvPicPr>
                      <p:nvPr/>
                    </p:nvPicPr>
                    <p:blipFill>
                      <a:blip r:embed="rId6"/>
                      <a:srcRect/>
                      <a:stretch>
                        <a:fillRect/>
                      </a:stretch>
                    </p:blipFill>
                    <p:spPr bwMode="auto">
                      <a:xfrm>
                        <a:off x="3044479" y="3181411"/>
                        <a:ext cx="4648200" cy="1281494"/>
                      </a:xfrm>
                      <a:prstGeom prst="rect">
                        <a:avLst/>
                      </a:prstGeom>
                      <a:noFill/>
                      <a:ln>
                        <a:noFill/>
                      </a:ln>
                      <a:effectLst/>
                    </p:spPr>
                  </p:pic>
                </p:oleObj>
              </mc:Fallback>
            </mc:AlternateContent>
          </a:graphicData>
        </a:graphic>
      </p:graphicFrame>
      <p:sp>
        <p:nvSpPr>
          <p:cNvPr id="21" name="Line 9"/>
          <p:cNvSpPr>
            <a:spLocks noChangeShapeType="1"/>
          </p:cNvSpPr>
          <p:nvPr/>
        </p:nvSpPr>
        <p:spPr bwMode="auto">
          <a:xfrm flipH="1">
            <a:off x="2286000" y="2268652"/>
            <a:ext cx="609600" cy="609600"/>
          </a:xfrm>
          <a:prstGeom prst="line">
            <a:avLst/>
          </a:prstGeom>
          <a:noFill/>
          <a:ln w="12700">
            <a:solidFill>
              <a:schemeClr val="tx1"/>
            </a:solidFill>
            <a:round/>
            <a:headEnd type="none" w="sm" len="sm"/>
            <a:tailEnd type="triangle" w="sm" len="sm"/>
          </a:ln>
        </p:spPr>
        <p:txBody>
          <a:bodyPr wrap="none" anchor="ctr"/>
          <a:lstStyle/>
          <a:p>
            <a:endParaRPr lang="en-US" sz="3733" dirty="0"/>
          </a:p>
        </p:txBody>
      </p:sp>
      <p:sp>
        <p:nvSpPr>
          <p:cNvPr id="22" name="Line 10"/>
          <p:cNvSpPr>
            <a:spLocks noChangeShapeType="1"/>
          </p:cNvSpPr>
          <p:nvPr/>
        </p:nvSpPr>
        <p:spPr bwMode="auto">
          <a:xfrm>
            <a:off x="2914650" y="2284070"/>
            <a:ext cx="711200" cy="609600"/>
          </a:xfrm>
          <a:prstGeom prst="line">
            <a:avLst/>
          </a:prstGeom>
          <a:noFill/>
          <a:ln w="12700">
            <a:solidFill>
              <a:schemeClr val="tx1"/>
            </a:solidFill>
            <a:round/>
            <a:headEnd type="none" w="sm" len="sm"/>
            <a:tailEnd type="triangle" w="sm" len="sm"/>
          </a:ln>
        </p:spPr>
        <p:txBody>
          <a:bodyPr wrap="none" anchor="ctr"/>
          <a:lstStyle/>
          <a:p>
            <a:endParaRPr lang="en-US" sz="3733" dirty="0"/>
          </a:p>
        </p:txBody>
      </p:sp>
      <p:sp>
        <p:nvSpPr>
          <p:cNvPr id="23" name="Text Box 12"/>
          <p:cNvSpPr txBox="1">
            <a:spLocks noChangeArrowheads="1"/>
          </p:cNvSpPr>
          <p:nvPr/>
        </p:nvSpPr>
        <p:spPr bwMode="auto">
          <a:xfrm>
            <a:off x="260350" y="1524000"/>
            <a:ext cx="2336800" cy="707886"/>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rPr>
              <a:t>Stratified (adjusted)</a:t>
            </a:r>
            <a:endParaRPr lang="en-US" altLang="en-US" sz="1800" b="0" dirty="0">
              <a:solidFill>
                <a:schemeClr val="tx1"/>
              </a:solidFill>
              <a:latin typeface="Times New Roman" pitchFamily="18" charset="0"/>
            </a:endParaRPr>
          </a:p>
        </p:txBody>
      </p:sp>
      <p:sp>
        <p:nvSpPr>
          <p:cNvPr id="24" name="Text Box 16"/>
          <p:cNvSpPr txBox="1">
            <a:spLocks noChangeArrowheads="1"/>
          </p:cNvSpPr>
          <p:nvPr/>
        </p:nvSpPr>
        <p:spPr bwMode="auto">
          <a:xfrm>
            <a:off x="381000" y="2209800"/>
            <a:ext cx="1727200" cy="584775"/>
          </a:xfrm>
          <a:prstGeom prst="rect">
            <a:avLst/>
          </a:prstGeom>
          <a:noFill/>
          <a:ln w="9525">
            <a:noFill/>
            <a:miter lim="800000"/>
            <a:headEnd/>
            <a:tailEnd/>
          </a:ln>
        </p:spPr>
        <p:txBody>
          <a:bodyPr>
            <a:spAutoFit/>
          </a:bodyPr>
          <a:lstStyle/>
          <a:p>
            <a:pPr algn="ctr" eaLnBrk="0" hangingPunct="0">
              <a:spcBef>
                <a:spcPct val="50000"/>
              </a:spcBef>
            </a:pPr>
            <a:r>
              <a:rPr lang="en-US" altLang="en-US" sz="1600" b="0" dirty="0">
                <a:solidFill>
                  <a:schemeClr val="tx1"/>
                </a:solidFill>
                <a:latin typeface="Times New Roman" pitchFamily="18" charset="0"/>
              </a:rPr>
              <a:t>Confounder present</a:t>
            </a:r>
          </a:p>
        </p:txBody>
      </p:sp>
      <p:sp>
        <p:nvSpPr>
          <p:cNvPr id="25" name="Text Box 16"/>
          <p:cNvSpPr txBox="1">
            <a:spLocks noChangeArrowheads="1"/>
          </p:cNvSpPr>
          <p:nvPr/>
        </p:nvSpPr>
        <p:spPr bwMode="auto">
          <a:xfrm>
            <a:off x="3352800" y="2304173"/>
            <a:ext cx="1524000" cy="585540"/>
          </a:xfrm>
          <a:prstGeom prst="rect">
            <a:avLst/>
          </a:prstGeom>
          <a:noFill/>
          <a:ln w="9525">
            <a:noFill/>
            <a:miter lim="800000"/>
            <a:headEnd/>
            <a:tailEnd/>
          </a:ln>
        </p:spPr>
        <p:txBody>
          <a:bodyPr wrap="square">
            <a:spAutoFit/>
          </a:bodyPr>
          <a:lstStyle/>
          <a:p>
            <a:pPr algn="ctr" eaLnBrk="0" hangingPunct="0">
              <a:spcBef>
                <a:spcPct val="50000"/>
              </a:spcBef>
            </a:pPr>
            <a:r>
              <a:rPr lang="en-US" altLang="en-US" sz="1600" b="0" dirty="0">
                <a:solidFill>
                  <a:schemeClr val="tx1"/>
                </a:solidFill>
                <a:latin typeface="Times New Roman" pitchFamily="18" charset="0"/>
              </a:rPr>
              <a:t>Confounder absent</a:t>
            </a:r>
          </a:p>
        </p:txBody>
      </p:sp>
      <p:sp>
        <p:nvSpPr>
          <p:cNvPr id="26" name="Text Box 4"/>
          <p:cNvSpPr txBox="1">
            <a:spLocks noChangeArrowheads="1"/>
          </p:cNvSpPr>
          <p:nvPr/>
        </p:nvSpPr>
        <p:spPr bwMode="auto">
          <a:xfrm>
            <a:off x="225425" y="-305551"/>
            <a:ext cx="1625600" cy="964431"/>
          </a:xfrm>
          <a:prstGeom prst="rect">
            <a:avLst/>
          </a:prstGeom>
          <a:noFill/>
          <a:ln w="9525">
            <a:noFill/>
            <a:miter lim="800000"/>
            <a:headEnd/>
            <a:tailEnd/>
          </a:ln>
        </p:spPr>
        <p:txBody>
          <a:bodyPr>
            <a:spAutoFit/>
          </a:bodyPr>
          <a:lstStyle/>
          <a:p>
            <a:pPr eaLnBrk="0" hangingPunct="0">
              <a:spcBef>
                <a:spcPct val="50000"/>
              </a:spcBef>
            </a:pPr>
            <a:endParaRPr lang="en-US" altLang="en-US" sz="2667" dirty="0">
              <a:solidFill>
                <a:schemeClr val="tx1"/>
              </a:solidFill>
            </a:endParaRPr>
          </a:p>
          <a:p>
            <a:pPr eaLnBrk="0" hangingPunct="0">
              <a:spcBef>
                <a:spcPct val="50000"/>
              </a:spcBef>
            </a:pPr>
            <a:r>
              <a:rPr lang="en-US" altLang="en-US" sz="2000" dirty="0">
                <a:solidFill>
                  <a:schemeClr val="tx1"/>
                </a:solidFill>
              </a:rPr>
              <a:t>Crude</a:t>
            </a:r>
            <a:endParaRPr lang="en-US" altLang="en-US" sz="1800" b="0" dirty="0">
              <a:solidFill>
                <a:schemeClr val="tx1"/>
              </a:solidFill>
              <a:latin typeface="Times New Roman" pitchFamily="18" charset="0"/>
            </a:endParaRPr>
          </a:p>
        </p:txBody>
      </p:sp>
      <p:sp>
        <p:nvSpPr>
          <p:cNvPr id="27" name="Text Box 6"/>
          <p:cNvSpPr txBox="1">
            <a:spLocks noChangeArrowheads="1"/>
          </p:cNvSpPr>
          <p:nvPr/>
        </p:nvSpPr>
        <p:spPr bwMode="auto">
          <a:xfrm>
            <a:off x="3838670" y="1581227"/>
            <a:ext cx="2390680" cy="400110"/>
          </a:xfrm>
          <a:prstGeom prst="rect">
            <a:avLst/>
          </a:prstGeom>
          <a:solidFill>
            <a:schemeClr val="bg1"/>
          </a:solidFill>
          <a:ln w="9525">
            <a:noFill/>
            <a:miter lim="800000"/>
            <a:headEnd/>
            <a:tailEnd/>
          </a:ln>
        </p:spPr>
        <p:txBody>
          <a:bodyPr wrap="square" anchor="ctr">
            <a:spAutoFit/>
          </a:bodyPr>
          <a:lstStyle/>
          <a:p>
            <a:pPr algn="ctr" eaLnBrk="0" hangingPunct="0">
              <a:spcBef>
                <a:spcPct val="50000"/>
              </a:spcBef>
            </a:pPr>
            <a:r>
              <a:rPr lang="en-US" altLang="en-US" sz="2000" dirty="0">
                <a:solidFill>
                  <a:schemeClr val="tx1"/>
                </a:solidFill>
                <a:latin typeface="Times New Roman" pitchFamily="18" charset="0"/>
              </a:rPr>
              <a:t>OR</a:t>
            </a:r>
            <a:r>
              <a:rPr lang="en-US" altLang="en-US" sz="2000" baseline="-25000" dirty="0">
                <a:solidFill>
                  <a:schemeClr val="tx1"/>
                </a:solidFill>
                <a:latin typeface="Times New Roman" pitchFamily="18" charset="0"/>
              </a:rPr>
              <a:t>crude</a:t>
            </a:r>
            <a:r>
              <a:rPr lang="en-US" altLang="en-US" sz="2000" dirty="0">
                <a:solidFill>
                  <a:schemeClr val="tx1"/>
                </a:solidFill>
                <a:latin typeface="Times New Roman" pitchFamily="18" charset="0"/>
              </a:rPr>
              <a:t> = 0.61</a:t>
            </a:r>
            <a:endParaRPr lang="en-US" altLang="en-US" sz="2000" b="0" dirty="0">
              <a:solidFill>
                <a:schemeClr val="tx1"/>
              </a:solidFill>
              <a:latin typeface="Times New Roman" pitchFamily="18" charset="0"/>
            </a:endParaRPr>
          </a:p>
        </p:txBody>
      </p:sp>
      <p:sp>
        <p:nvSpPr>
          <p:cNvPr id="29" name="TextBox 28"/>
          <p:cNvSpPr txBox="1"/>
          <p:nvPr/>
        </p:nvSpPr>
        <p:spPr>
          <a:xfrm>
            <a:off x="2626393" y="4400506"/>
            <a:ext cx="5181600" cy="1015663"/>
          </a:xfrm>
          <a:prstGeom prst="rect">
            <a:avLst/>
          </a:prstGeom>
          <a:noFill/>
        </p:spPr>
        <p:txBody>
          <a:bodyPr wrap="square" rtlCol="0">
            <a:spAutoFit/>
          </a:bodyPr>
          <a:lstStyle/>
          <a:p>
            <a:pPr marL="304792" indent="-304792">
              <a:buFont typeface="Arial" panose="020B0604020202020204" pitchFamily="34" charset="0"/>
              <a:buChar char="•"/>
            </a:pPr>
            <a:r>
              <a:rPr lang="en-US" sz="2000" dirty="0"/>
              <a:t>size of the needle</a:t>
            </a:r>
          </a:p>
          <a:p>
            <a:pPr marL="304792" indent="-304792">
              <a:buFont typeface="Arial" panose="020B0604020202020204" pitchFamily="34" charset="0"/>
              <a:buChar char="•"/>
            </a:pPr>
            <a:r>
              <a:rPr lang="en-US" sz="2000" dirty="0"/>
              <a:t>depth of the stick</a:t>
            </a:r>
          </a:p>
          <a:p>
            <a:pPr marL="304792" indent="-304792">
              <a:buFont typeface="Arial" panose="020B0604020202020204" pitchFamily="34" charset="0"/>
              <a:buChar char="•"/>
            </a:pPr>
            <a:r>
              <a:rPr lang="en-US" sz="2000" dirty="0"/>
              <a:t>hollow needle</a:t>
            </a:r>
          </a:p>
        </p:txBody>
      </p:sp>
    </p:spTree>
    <p:extLst>
      <p:ext uri="{BB962C8B-B14F-4D97-AF65-F5344CB8AC3E}">
        <p14:creationId xmlns:p14="http://schemas.microsoft.com/office/powerpoint/2010/main" val="27672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8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209800" y="152400"/>
            <a:ext cx="7774517" cy="482600"/>
          </a:xfrm>
        </p:spPr>
        <p:txBody>
          <a:bodyPr/>
          <a:lstStyle/>
          <a:p>
            <a:r>
              <a:rPr lang="en-US" altLang="en-US" sz="2800" dirty="0"/>
              <a:t>Confounding and Interaction I</a:t>
            </a:r>
          </a:p>
        </p:txBody>
      </p:sp>
      <p:sp>
        <p:nvSpPr>
          <p:cNvPr id="21506" name="Rectangle 3"/>
          <p:cNvSpPr>
            <a:spLocks noGrp="1" noChangeArrowheads="1"/>
          </p:cNvSpPr>
          <p:nvPr>
            <p:ph type="body" idx="1"/>
          </p:nvPr>
        </p:nvSpPr>
        <p:spPr>
          <a:xfrm>
            <a:off x="152400" y="711200"/>
            <a:ext cx="12115800" cy="6362535"/>
          </a:xfrm>
        </p:spPr>
        <p:txBody>
          <a:bodyPr/>
          <a:lstStyle/>
          <a:p>
            <a:pPr marL="0" indent="0">
              <a:spcBef>
                <a:spcPts val="0"/>
              </a:spcBef>
              <a:spcAft>
                <a:spcPts val="0"/>
              </a:spcAft>
              <a:buNone/>
            </a:pPr>
            <a:r>
              <a:rPr lang="en-US" altLang="en-US" sz="2600" dirty="0"/>
              <a:t>Confounding: </a:t>
            </a:r>
            <a:r>
              <a:rPr lang="en-US" altLang="en-US" sz="2600" b="1" i="1" dirty="0"/>
              <a:t>a central problem in observational human-based research</a:t>
            </a:r>
          </a:p>
          <a:p>
            <a:pPr marL="0" indent="0">
              <a:spcBef>
                <a:spcPts val="0"/>
              </a:spcBef>
              <a:spcAft>
                <a:spcPts val="0"/>
              </a:spcAft>
              <a:buNone/>
            </a:pPr>
            <a:endParaRPr lang="en-US" altLang="en-US" sz="800" b="1" i="1" dirty="0"/>
          </a:p>
          <a:p>
            <a:pPr>
              <a:spcBef>
                <a:spcPts val="0"/>
              </a:spcBef>
              <a:spcAft>
                <a:spcPts val="600"/>
              </a:spcAft>
            </a:pPr>
            <a:r>
              <a:rPr lang="en-US" altLang="en-US" sz="2400" dirty="0"/>
              <a:t>What is confounding?  What does it do?  Positive and negative confounding</a:t>
            </a:r>
            <a:endParaRPr lang="en-US" altLang="en-US" sz="2200" dirty="0"/>
          </a:p>
          <a:p>
            <a:pPr lvl="1">
              <a:buFontTx/>
              <a:buNone/>
            </a:pPr>
            <a:endParaRPr lang="en-US" altLang="en-US" sz="400" dirty="0"/>
          </a:p>
          <a:p>
            <a:pPr>
              <a:spcBef>
                <a:spcPts val="0"/>
              </a:spcBef>
              <a:spcAft>
                <a:spcPts val="300"/>
              </a:spcAft>
            </a:pPr>
            <a:r>
              <a:rPr lang="en-US" altLang="en-US" sz="2400" dirty="0"/>
              <a:t>Use of counterfactual theory to conceptualize  origins of confounding</a:t>
            </a:r>
          </a:p>
          <a:p>
            <a:pPr lvl="1"/>
            <a:endParaRPr lang="en-US" altLang="en-US" sz="400" dirty="0"/>
          </a:p>
          <a:p>
            <a:pPr>
              <a:spcBef>
                <a:spcPts val="600"/>
              </a:spcBef>
              <a:spcAft>
                <a:spcPts val="600"/>
              </a:spcAft>
            </a:pPr>
            <a:r>
              <a:rPr lang="en-US" altLang="en-US" sz="2400" dirty="0"/>
              <a:t>Definition of/criteria for a “confounder”</a:t>
            </a:r>
          </a:p>
          <a:p>
            <a:pPr lvl="1"/>
            <a:r>
              <a:rPr lang="en-US" altLang="en-US" sz="2200" dirty="0"/>
              <a:t>Historical -- narrative definitions</a:t>
            </a:r>
          </a:p>
          <a:p>
            <a:pPr lvl="1"/>
            <a:r>
              <a:rPr lang="en-US" altLang="en-US" sz="2200" dirty="0"/>
              <a:t>Modern -- directed acyclic graphs (DAGs)</a:t>
            </a:r>
          </a:p>
          <a:p>
            <a:pPr lvl="2">
              <a:spcAft>
                <a:spcPts val="300"/>
              </a:spcAft>
            </a:pPr>
            <a:r>
              <a:rPr lang="en-US" altLang="en-US" sz="2000" dirty="0"/>
              <a:t>“Common causes”: root source of confounding </a:t>
            </a:r>
          </a:p>
          <a:p>
            <a:pPr lvl="2">
              <a:spcAft>
                <a:spcPts val="300"/>
              </a:spcAft>
            </a:pPr>
            <a:endParaRPr lang="en-US" altLang="en-US" sz="800" dirty="0"/>
          </a:p>
          <a:p>
            <a:pPr>
              <a:spcBef>
                <a:spcPts val="0"/>
              </a:spcBef>
              <a:spcAft>
                <a:spcPts val="0"/>
              </a:spcAft>
            </a:pPr>
            <a:r>
              <a:rPr lang="en-US" altLang="en-US" sz="2400" dirty="0"/>
              <a:t>Use of DAGs to:</a:t>
            </a:r>
          </a:p>
          <a:p>
            <a:pPr>
              <a:spcBef>
                <a:spcPts val="0"/>
              </a:spcBef>
              <a:spcAft>
                <a:spcPts val="0"/>
              </a:spcAft>
            </a:pPr>
            <a:endParaRPr lang="en-US" altLang="en-US" sz="100" dirty="0"/>
          </a:p>
          <a:p>
            <a:pPr lvl="1"/>
            <a:r>
              <a:rPr lang="en-US" altLang="en-US" sz="2200" dirty="0"/>
              <a:t>Identify </a:t>
            </a:r>
            <a:r>
              <a:rPr lang="en-US" altLang="en-US" sz="2200" u="sng" dirty="0"/>
              <a:t>what to adjust for</a:t>
            </a:r>
            <a:r>
              <a:rPr lang="en-US" altLang="en-US" sz="2200" dirty="0"/>
              <a:t> to prevent confounding</a:t>
            </a:r>
          </a:p>
          <a:p>
            <a:pPr lvl="1"/>
            <a:r>
              <a:rPr lang="en-US" altLang="en-US" sz="2200" dirty="0"/>
              <a:t>Know what </a:t>
            </a:r>
            <a:r>
              <a:rPr lang="en-US" altLang="en-US" sz="2200" u="sng" dirty="0"/>
              <a:t>not</a:t>
            </a:r>
            <a:r>
              <a:rPr lang="en-US" altLang="en-US" sz="2200" dirty="0"/>
              <a:t> to adjust for </a:t>
            </a:r>
          </a:p>
          <a:p>
            <a:pPr lvl="2">
              <a:spcBef>
                <a:spcPts val="0"/>
              </a:spcBef>
              <a:spcAft>
                <a:spcPts val="0"/>
              </a:spcAft>
            </a:pPr>
            <a:r>
              <a:rPr lang="en-US" altLang="en-US" sz="2000" dirty="0"/>
              <a:t>“colliders” </a:t>
            </a:r>
          </a:p>
          <a:p>
            <a:pPr lvl="2">
              <a:spcAft>
                <a:spcPts val="1200"/>
              </a:spcAft>
            </a:pPr>
            <a:r>
              <a:rPr lang="en-US" altLang="en-US" sz="2000" dirty="0"/>
              <a:t>non-causal factors:  Confounding: a substantive, not  statistical issue</a:t>
            </a:r>
          </a:p>
          <a:p>
            <a:pPr lvl="1"/>
            <a:r>
              <a:rPr lang="en-US" altLang="en-US" sz="2200" dirty="0"/>
              <a:t>Handle multiple causal pathways: mediation analysis</a:t>
            </a:r>
          </a:p>
          <a:p>
            <a:pPr lvl="2"/>
            <a:endParaRPr lang="en-US" altLang="en-US" sz="1333" dirty="0"/>
          </a:p>
          <a:p>
            <a:pPr lvl="1"/>
            <a:endParaRPr lang="en-US" altLang="en-US" dirty="0"/>
          </a:p>
          <a:p>
            <a:pPr lvl="1"/>
            <a:endParaRPr lang="en-US" altLang="en-US" dirty="0"/>
          </a:p>
          <a:p>
            <a:pPr lvl="1"/>
            <a:endParaRPr lang="en-US" altLang="en-US" dirty="0"/>
          </a:p>
          <a:p>
            <a:pPr lvl="1">
              <a:buFontTx/>
              <a:buNone/>
            </a:pPr>
            <a:endParaRPr lang="en-US" altLang="en-US" dirty="0"/>
          </a:p>
          <a:p>
            <a:endParaRPr lang="en-US" altLang="en-US" dirty="0"/>
          </a:p>
          <a:p>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2" name="Text Box 1026"/>
          <p:cNvSpPr txBox="1">
            <a:spLocks noChangeArrowheads="1"/>
          </p:cNvSpPr>
          <p:nvPr/>
        </p:nvSpPr>
        <p:spPr bwMode="auto">
          <a:xfrm>
            <a:off x="3384021" y="5848629"/>
            <a:ext cx="2438016" cy="40011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solidFill>
                  <a:schemeClr val="tx1"/>
                </a:solidFill>
              </a:rPr>
              <a:t>HIV acquisition</a:t>
            </a:r>
          </a:p>
        </p:txBody>
      </p:sp>
      <p:sp>
        <p:nvSpPr>
          <p:cNvPr id="1172483" name="Text Box 1027"/>
          <p:cNvSpPr txBox="1">
            <a:spLocks noChangeArrowheads="1"/>
          </p:cNvSpPr>
          <p:nvPr/>
        </p:nvSpPr>
        <p:spPr bwMode="auto">
          <a:xfrm>
            <a:off x="990600" y="5819999"/>
            <a:ext cx="1473197" cy="40011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2000" dirty="0">
                <a:solidFill>
                  <a:schemeClr val="tx1"/>
                </a:solidFill>
                <a:latin typeface="Arial" pitchFamily="34" charset="0"/>
              </a:rPr>
              <a:t>AZT Use</a:t>
            </a:r>
            <a:endParaRPr lang="en-US" sz="2000" b="0" dirty="0">
              <a:latin typeface="Arial" pitchFamily="34" charset="0"/>
            </a:endParaRPr>
          </a:p>
        </p:txBody>
      </p:sp>
      <p:sp>
        <p:nvSpPr>
          <p:cNvPr id="1172484" name="Text Box 1028"/>
          <p:cNvSpPr txBox="1">
            <a:spLocks noChangeArrowheads="1"/>
          </p:cNvSpPr>
          <p:nvPr/>
        </p:nvSpPr>
        <p:spPr bwMode="auto">
          <a:xfrm>
            <a:off x="685800" y="1905000"/>
            <a:ext cx="2641600" cy="239007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p:txBody>
      </p:sp>
      <p:sp>
        <p:nvSpPr>
          <p:cNvPr id="1172485" name="Line 1029"/>
          <p:cNvSpPr>
            <a:spLocks noChangeShapeType="1"/>
          </p:cNvSpPr>
          <p:nvPr/>
        </p:nvSpPr>
        <p:spPr bwMode="auto">
          <a:xfrm>
            <a:off x="1196193" y="5110905"/>
            <a:ext cx="222263" cy="724915"/>
          </a:xfrm>
          <a:prstGeom prst="line">
            <a:avLst/>
          </a:prstGeom>
          <a:noFill/>
          <a:ln w="38100">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72486" name="Freeform 1030"/>
          <p:cNvSpPr>
            <a:spLocks/>
          </p:cNvSpPr>
          <p:nvPr/>
        </p:nvSpPr>
        <p:spPr bwMode="auto">
          <a:xfrm rot="1266615" flipV="1">
            <a:off x="1469424" y="5406421"/>
            <a:ext cx="2122223" cy="14762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381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72487" name="Line 1031"/>
          <p:cNvSpPr>
            <a:spLocks noChangeShapeType="1"/>
          </p:cNvSpPr>
          <p:nvPr/>
        </p:nvSpPr>
        <p:spPr bwMode="auto">
          <a:xfrm>
            <a:off x="2355423" y="6067649"/>
            <a:ext cx="1118364" cy="0"/>
          </a:xfrm>
          <a:prstGeom prst="line">
            <a:avLst/>
          </a:prstGeom>
          <a:noFill/>
          <a:ln w="47625">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72490" name="Text Box 1034"/>
          <p:cNvSpPr txBox="1">
            <a:spLocks noChangeArrowheads="1"/>
          </p:cNvSpPr>
          <p:nvPr/>
        </p:nvSpPr>
        <p:spPr bwMode="auto">
          <a:xfrm>
            <a:off x="440874" y="4304394"/>
            <a:ext cx="1727200" cy="120026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a:solidFill>
                  <a:schemeClr val="tx1"/>
                </a:solidFill>
                <a:latin typeface="Arial" pitchFamily="34" charset="0"/>
              </a:rPr>
              <a:t>Severity of Exposure</a:t>
            </a:r>
          </a:p>
          <a:p>
            <a:pPr algn="ctr" eaLnBrk="0" hangingPunct="0">
              <a:spcBef>
                <a:spcPct val="50000"/>
              </a:spcBef>
              <a:defRPr/>
            </a:pPr>
            <a:endParaRPr lang="en-US" sz="2133" b="0" dirty="0">
              <a:latin typeface="Arial" pitchFamily="34" charset="0"/>
            </a:endParaRPr>
          </a:p>
        </p:txBody>
      </p:sp>
      <p:graphicFrame>
        <p:nvGraphicFramePr>
          <p:cNvPr id="2" name="Object 1"/>
          <p:cNvGraphicFramePr>
            <a:graphicFrameLocks/>
          </p:cNvGraphicFramePr>
          <p:nvPr>
            <p:extLst>
              <p:ext uri="{D42A27DB-BD31-4B8C-83A1-F6EECF244321}">
                <p14:modId xmlns:p14="http://schemas.microsoft.com/office/powerpoint/2010/main" val="1754074575"/>
              </p:ext>
            </p:extLst>
          </p:nvPr>
        </p:nvGraphicFramePr>
        <p:xfrm>
          <a:off x="322310" y="475365"/>
          <a:ext cx="5791200" cy="1295400"/>
        </p:xfrm>
        <a:graphic>
          <a:graphicData uri="http://schemas.openxmlformats.org/presentationml/2006/ole">
            <mc:AlternateContent xmlns:mc="http://schemas.openxmlformats.org/markup-compatibility/2006">
              <mc:Choice xmlns:v="urn:schemas-microsoft-com:vml" Requires="v">
                <p:oleObj name="Document" r:id="rId3" imgW="6332899" imgH="1625097" progId="Word.Document.8">
                  <p:embed/>
                </p:oleObj>
              </mc:Choice>
              <mc:Fallback>
                <p:oleObj name="Document" r:id="rId3" imgW="6332899" imgH="1625097" progId="Word.Documen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310" y="475365"/>
                        <a:ext cx="5791200" cy="1295400"/>
                      </a:xfrm>
                      <a:prstGeom prst="rect">
                        <a:avLst/>
                      </a:prstGeom>
                      <a:noFill/>
                      <a:ln>
                        <a:noFill/>
                      </a:ln>
                      <a:effectLst/>
                    </p:spPr>
                  </p:pic>
                </p:oleObj>
              </mc:Fallback>
            </mc:AlternateContent>
          </a:graphicData>
        </a:graphic>
      </p:graphicFrame>
      <p:sp>
        <p:nvSpPr>
          <p:cNvPr id="17" name="Text Box 1034"/>
          <p:cNvSpPr txBox="1">
            <a:spLocks noChangeArrowheads="1"/>
          </p:cNvSpPr>
          <p:nvPr/>
        </p:nvSpPr>
        <p:spPr bwMode="auto">
          <a:xfrm>
            <a:off x="1957368" y="6055939"/>
            <a:ext cx="1727200" cy="502766"/>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667" dirty="0">
                <a:solidFill>
                  <a:schemeClr val="tx1"/>
                </a:solidFill>
                <a:latin typeface="Arial" pitchFamily="34" charset="0"/>
              </a:rPr>
              <a:t>?</a:t>
            </a:r>
            <a:endParaRPr lang="en-US" sz="2133" b="0" dirty="0">
              <a:latin typeface="Arial" pitchFamily="34" charset="0"/>
            </a:endParaRPr>
          </a:p>
        </p:txBody>
      </p:sp>
      <p:graphicFrame>
        <p:nvGraphicFramePr>
          <p:cNvPr id="18" name="Object 17"/>
          <p:cNvGraphicFramePr>
            <a:graphicFrameLocks/>
          </p:cNvGraphicFramePr>
          <p:nvPr>
            <p:extLst>
              <p:ext uri="{D42A27DB-BD31-4B8C-83A1-F6EECF244321}">
                <p14:modId xmlns:p14="http://schemas.microsoft.com/office/powerpoint/2010/main" val="3050898426"/>
              </p:ext>
            </p:extLst>
          </p:nvPr>
        </p:nvGraphicFramePr>
        <p:xfrm>
          <a:off x="190364" y="3188148"/>
          <a:ext cx="4521200" cy="1268020"/>
        </p:xfrm>
        <a:graphic>
          <a:graphicData uri="http://schemas.openxmlformats.org/presentationml/2006/ole">
            <mc:AlternateContent xmlns:mc="http://schemas.openxmlformats.org/markup-compatibility/2006">
              <mc:Choice xmlns:v="urn:schemas-microsoft-com:vml" Requires="v">
                <p:oleObj name="Document" r:id="rId5" imgW="6330343" imgH="1623563" progId="Word.Document.8">
                  <p:embed/>
                </p:oleObj>
              </mc:Choice>
              <mc:Fallback>
                <p:oleObj name="Document" r:id="rId5" imgW="6330343" imgH="1623563" progId="Word.Document.8">
                  <p:embed/>
                  <p:pic>
                    <p:nvPicPr>
                      <p:cNvPr id="0" name=""/>
                      <p:cNvPicPr>
                        <a:picLocks noChangeArrowheads="1"/>
                      </p:cNvPicPr>
                      <p:nvPr/>
                    </p:nvPicPr>
                    <p:blipFill>
                      <a:blip r:embed="rId6"/>
                      <a:srcRect/>
                      <a:stretch>
                        <a:fillRect/>
                      </a:stretch>
                    </p:blipFill>
                    <p:spPr bwMode="auto">
                      <a:xfrm>
                        <a:off x="190364" y="3188148"/>
                        <a:ext cx="4521200" cy="1268020"/>
                      </a:xfrm>
                      <a:prstGeom prst="rect">
                        <a:avLst/>
                      </a:prstGeom>
                      <a:noFill/>
                      <a:ln>
                        <a:noFill/>
                      </a:ln>
                      <a:effectLst/>
                    </p:spPr>
                  </p:pic>
                </p:oleObj>
              </mc:Fallback>
            </mc:AlternateContent>
          </a:graphicData>
        </a:graphic>
      </p:graphicFrame>
      <p:graphicFrame>
        <p:nvGraphicFramePr>
          <p:cNvPr id="20" name="Object 19"/>
          <p:cNvGraphicFramePr>
            <a:graphicFrameLocks/>
          </p:cNvGraphicFramePr>
          <p:nvPr>
            <p:extLst>
              <p:ext uri="{D42A27DB-BD31-4B8C-83A1-F6EECF244321}">
                <p14:modId xmlns:p14="http://schemas.microsoft.com/office/powerpoint/2010/main" val="2745408893"/>
              </p:ext>
            </p:extLst>
          </p:nvPr>
        </p:nvGraphicFramePr>
        <p:xfrm>
          <a:off x="3044479" y="3181411"/>
          <a:ext cx="4648200" cy="1281494"/>
        </p:xfrm>
        <a:graphic>
          <a:graphicData uri="http://schemas.openxmlformats.org/presentationml/2006/ole">
            <mc:AlternateContent xmlns:mc="http://schemas.openxmlformats.org/markup-compatibility/2006">
              <mc:Choice xmlns:v="urn:schemas-microsoft-com:vml" Requires="v">
                <p:oleObj name="Document" r:id="rId7" imgW="6330343" imgH="1623563" progId="Word.Document.8">
                  <p:embed/>
                </p:oleObj>
              </mc:Choice>
              <mc:Fallback>
                <p:oleObj name="Document" r:id="rId7" imgW="6330343" imgH="1623563" progId="Word.Document.8">
                  <p:embed/>
                  <p:pic>
                    <p:nvPicPr>
                      <p:cNvPr id="0" name=""/>
                      <p:cNvPicPr>
                        <a:picLocks noChangeArrowheads="1"/>
                      </p:cNvPicPr>
                      <p:nvPr/>
                    </p:nvPicPr>
                    <p:blipFill>
                      <a:blip r:embed="rId6"/>
                      <a:srcRect/>
                      <a:stretch>
                        <a:fillRect/>
                      </a:stretch>
                    </p:blipFill>
                    <p:spPr bwMode="auto">
                      <a:xfrm>
                        <a:off x="3044479" y="3181411"/>
                        <a:ext cx="4648200" cy="1281494"/>
                      </a:xfrm>
                      <a:prstGeom prst="rect">
                        <a:avLst/>
                      </a:prstGeom>
                      <a:noFill/>
                      <a:ln>
                        <a:noFill/>
                      </a:ln>
                      <a:effectLst/>
                    </p:spPr>
                  </p:pic>
                </p:oleObj>
              </mc:Fallback>
            </mc:AlternateContent>
          </a:graphicData>
        </a:graphic>
      </p:graphicFrame>
      <p:sp>
        <p:nvSpPr>
          <p:cNvPr id="21" name="Line 9"/>
          <p:cNvSpPr>
            <a:spLocks noChangeShapeType="1"/>
          </p:cNvSpPr>
          <p:nvPr/>
        </p:nvSpPr>
        <p:spPr bwMode="auto">
          <a:xfrm flipH="1">
            <a:off x="2286000" y="2268652"/>
            <a:ext cx="609600" cy="609600"/>
          </a:xfrm>
          <a:prstGeom prst="line">
            <a:avLst/>
          </a:prstGeom>
          <a:noFill/>
          <a:ln w="12700">
            <a:solidFill>
              <a:schemeClr val="tx1"/>
            </a:solidFill>
            <a:round/>
            <a:headEnd type="none" w="sm" len="sm"/>
            <a:tailEnd type="triangle" w="sm" len="sm"/>
          </a:ln>
        </p:spPr>
        <p:txBody>
          <a:bodyPr wrap="none" anchor="ctr"/>
          <a:lstStyle/>
          <a:p>
            <a:endParaRPr lang="en-US" sz="3733" dirty="0"/>
          </a:p>
        </p:txBody>
      </p:sp>
      <p:sp>
        <p:nvSpPr>
          <p:cNvPr id="22" name="Line 10"/>
          <p:cNvSpPr>
            <a:spLocks noChangeShapeType="1"/>
          </p:cNvSpPr>
          <p:nvPr/>
        </p:nvSpPr>
        <p:spPr bwMode="auto">
          <a:xfrm>
            <a:off x="2914650" y="2284070"/>
            <a:ext cx="711200" cy="609600"/>
          </a:xfrm>
          <a:prstGeom prst="line">
            <a:avLst/>
          </a:prstGeom>
          <a:noFill/>
          <a:ln w="12700">
            <a:solidFill>
              <a:schemeClr val="tx1"/>
            </a:solidFill>
            <a:round/>
            <a:headEnd type="none" w="sm" len="sm"/>
            <a:tailEnd type="triangle" w="sm" len="sm"/>
          </a:ln>
        </p:spPr>
        <p:txBody>
          <a:bodyPr wrap="none" anchor="ctr"/>
          <a:lstStyle/>
          <a:p>
            <a:endParaRPr lang="en-US" sz="3733" dirty="0"/>
          </a:p>
        </p:txBody>
      </p:sp>
      <p:sp>
        <p:nvSpPr>
          <p:cNvPr id="23" name="Text Box 12"/>
          <p:cNvSpPr txBox="1">
            <a:spLocks noChangeArrowheads="1"/>
          </p:cNvSpPr>
          <p:nvPr/>
        </p:nvSpPr>
        <p:spPr bwMode="auto">
          <a:xfrm>
            <a:off x="260350" y="1524000"/>
            <a:ext cx="2336800" cy="707886"/>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rPr>
              <a:t>Stratified (adjusted)</a:t>
            </a:r>
            <a:endParaRPr lang="en-US" altLang="en-US" sz="1800" b="0" dirty="0">
              <a:solidFill>
                <a:schemeClr val="tx1"/>
              </a:solidFill>
              <a:latin typeface="Times New Roman" pitchFamily="18" charset="0"/>
            </a:endParaRPr>
          </a:p>
        </p:txBody>
      </p:sp>
      <p:sp>
        <p:nvSpPr>
          <p:cNvPr id="24" name="Text Box 16"/>
          <p:cNvSpPr txBox="1">
            <a:spLocks noChangeArrowheads="1"/>
          </p:cNvSpPr>
          <p:nvPr/>
        </p:nvSpPr>
        <p:spPr bwMode="auto">
          <a:xfrm>
            <a:off x="381000" y="2209800"/>
            <a:ext cx="1727200" cy="584775"/>
          </a:xfrm>
          <a:prstGeom prst="rect">
            <a:avLst/>
          </a:prstGeom>
          <a:noFill/>
          <a:ln w="9525">
            <a:noFill/>
            <a:miter lim="800000"/>
            <a:headEnd/>
            <a:tailEnd/>
          </a:ln>
        </p:spPr>
        <p:txBody>
          <a:bodyPr>
            <a:spAutoFit/>
          </a:bodyPr>
          <a:lstStyle/>
          <a:p>
            <a:pPr algn="ctr" eaLnBrk="0" hangingPunct="0">
              <a:spcBef>
                <a:spcPct val="50000"/>
              </a:spcBef>
            </a:pPr>
            <a:r>
              <a:rPr lang="en-US" altLang="en-US" sz="1600" b="0" dirty="0">
                <a:solidFill>
                  <a:schemeClr val="tx1"/>
                </a:solidFill>
                <a:latin typeface="Times New Roman" pitchFamily="18" charset="0"/>
              </a:rPr>
              <a:t>Confounder present</a:t>
            </a:r>
          </a:p>
        </p:txBody>
      </p:sp>
      <p:sp>
        <p:nvSpPr>
          <p:cNvPr id="25" name="Text Box 16"/>
          <p:cNvSpPr txBox="1">
            <a:spLocks noChangeArrowheads="1"/>
          </p:cNvSpPr>
          <p:nvPr/>
        </p:nvSpPr>
        <p:spPr bwMode="auto">
          <a:xfrm>
            <a:off x="3352800" y="2304173"/>
            <a:ext cx="1524000" cy="585540"/>
          </a:xfrm>
          <a:prstGeom prst="rect">
            <a:avLst/>
          </a:prstGeom>
          <a:noFill/>
          <a:ln w="9525">
            <a:noFill/>
            <a:miter lim="800000"/>
            <a:headEnd/>
            <a:tailEnd/>
          </a:ln>
        </p:spPr>
        <p:txBody>
          <a:bodyPr wrap="square">
            <a:spAutoFit/>
          </a:bodyPr>
          <a:lstStyle/>
          <a:p>
            <a:pPr algn="ctr" eaLnBrk="0" hangingPunct="0">
              <a:spcBef>
                <a:spcPct val="50000"/>
              </a:spcBef>
            </a:pPr>
            <a:r>
              <a:rPr lang="en-US" altLang="en-US" sz="1600" b="0" dirty="0">
                <a:solidFill>
                  <a:schemeClr val="tx1"/>
                </a:solidFill>
                <a:latin typeface="Times New Roman" pitchFamily="18" charset="0"/>
              </a:rPr>
              <a:t>Confounder absent</a:t>
            </a:r>
          </a:p>
        </p:txBody>
      </p:sp>
      <p:sp>
        <p:nvSpPr>
          <p:cNvPr id="26" name="Text Box 4"/>
          <p:cNvSpPr txBox="1">
            <a:spLocks noChangeArrowheads="1"/>
          </p:cNvSpPr>
          <p:nvPr/>
        </p:nvSpPr>
        <p:spPr bwMode="auto">
          <a:xfrm>
            <a:off x="225425" y="-305551"/>
            <a:ext cx="1625600" cy="964431"/>
          </a:xfrm>
          <a:prstGeom prst="rect">
            <a:avLst/>
          </a:prstGeom>
          <a:noFill/>
          <a:ln w="9525">
            <a:noFill/>
            <a:miter lim="800000"/>
            <a:headEnd/>
            <a:tailEnd/>
          </a:ln>
        </p:spPr>
        <p:txBody>
          <a:bodyPr>
            <a:spAutoFit/>
          </a:bodyPr>
          <a:lstStyle/>
          <a:p>
            <a:pPr eaLnBrk="0" hangingPunct="0">
              <a:spcBef>
                <a:spcPct val="50000"/>
              </a:spcBef>
            </a:pPr>
            <a:endParaRPr lang="en-US" altLang="en-US" sz="2667" dirty="0">
              <a:solidFill>
                <a:schemeClr val="tx1"/>
              </a:solidFill>
            </a:endParaRPr>
          </a:p>
          <a:p>
            <a:pPr eaLnBrk="0" hangingPunct="0">
              <a:spcBef>
                <a:spcPct val="50000"/>
              </a:spcBef>
            </a:pPr>
            <a:r>
              <a:rPr lang="en-US" altLang="en-US" sz="2000" dirty="0">
                <a:solidFill>
                  <a:schemeClr val="tx1"/>
                </a:solidFill>
              </a:rPr>
              <a:t>Crude</a:t>
            </a:r>
            <a:endParaRPr lang="en-US" altLang="en-US" sz="1800" b="0" dirty="0">
              <a:solidFill>
                <a:schemeClr val="tx1"/>
              </a:solidFill>
              <a:latin typeface="Times New Roman" pitchFamily="18" charset="0"/>
            </a:endParaRPr>
          </a:p>
        </p:txBody>
      </p:sp>
      <p:sp>
        <p:nvSpPr>
          <p:cNvPr id="27" name="Text Box 6"/>
          <p:cNvSpPr txBox="1">
            <a:spLocks noChangeArrowheads="1"/>
          </p:cNvSpPr>
          <p:nvPr/>
        </p:nvSpPr>
        <p:spPr bwMode="auto">
          <a:xfrm>
            <a:off x="3838670" y="1581227"/>
            <a:ext cx="2390680" cy="400110"/>
          </a:xfrm>
          <a:prstGeom prst="rect">
            <a:avLst/>
          </a:prstGeom>
          <a:solidFill>
            <a:schemeClr val="bg1"/>
          </a:solidFill>
          <a:ln w="9525">
            <a:noFill/>
            <a:miter lim="800000"/>
            <a:headEnd/>
            <a:tailEnd/>
          </a:ln>
        </p:spPr>
        <p:txBody>
          <a:bodyPr wrap="square" anchor="ctr">
            <a:spAutoFit/>
          </a:bodyPr>
          <a:lstStyle/>
          <a:p>
            <a:pPr algn="ctr" eaLnBrk="0" hangingPunct="0">
              <a:spcBef>
                <a:spcPct val="50000"/>
              </a:spcBef>
            </a:pPr>
            <a:r>
              <a:rPr lang="en-US" altLang="en-US" sz="2000" dirty="0">
                <a:solidFill>
                  <a:schemeClr val="tx1"/>
                </a:solidFill>
                <a:latin typeface="Times New Roman" pitchFamily="18" charset="0"/>
              </a:rPr>
              <a:t>OR</a:t>
            </a:r>
            <a:r>
              <a:rPr lang="en-US" altLang="en-US" sz="2000" baseline="-25000" dirty="0">
                <a:solidFill>
                  <a:schemeClr val="tx1"/>
                </a:solidFill>
                <a:latin typeface="Times New Roman" pitchFamily="18" charset="0"/>
              </a:rPr>
              <a:t>crude</a:t>
            </a:r>
            <a:r>
              <a:rPr lang="en-US" altLang="en-US" sz="2000" dirty="0">
                <a:solidFill>
                  <a:schemeClr val="tx1"/>
                </a:solidFill>
                <a:latin typeface="Times New Roman" pitchFamily="18" charset="0"/>
              </a:rPr>
              <a:t> = 0.61</a:t>
            </a:r>
            <a:endParaRPr lang="en-US" altLang="en-US" sz="2000" b="0" dirty="0">
              <a:solidFill>
                <a:schemeClr val="tx1"/>
              </a:solidFill>
              <a:latin typeface="Times New Roman" pitchFamily="18" charset="0"/>
            </a:endParaRPr>
          </a:p>
        </p:txBody>
      </p:sp>
      <p:sp>
        <p:nvSpPr>
          <p:cNvPr id="29" name="TextBox 28"/>
          <p:cNvSpPr txBox="1"/>
          <p:nvPr/>
        </p:nvSpPr>
        <p:spPr>
          <a:xfrm>
            <a:off x="2626393" y="4400506"/>
            <a:ext cx="5181600" cy="1015663"/>
          </a:xfrm>
          <a:prstGeom prst="rect">
            <a:avLst/>
          </a:prstGeom>
          <a:noFill/>
        </p:spPr>
        <p:txBody>
          <a:bodyPr wrap="square" rtlCol="0">
            <a:spAutoFit/>
          </a:bodyPr>
          <a:lstStyle/>
          <a:p>
            <a:pPr marL="304792" indent="-304792">
              <a:buFont typeface="Arial" panose="020B0604020202020204" pitchFamily="34" charset="0"/>
              <a:buChar char="•"/>
            </a:pPr>
            <a:r>
              <a:rPr lang="en-US" sz="2000" dirty="0"/>
              <a:t>size of the needle</a:t>
            </a:r>
          </a:p>
          <a:p>
            <a:pPr marL="304792" indent="-304792">
              <a:buFont typeface="Arial" panose="020B0604020202020204" pitchFamily="34" charset="0"/>
              <a:buChar char="•"/>
            </a:pPr>
            <a:r>
              <a:rPr lang="en-US" sz="2000" dirty="0"/>
              <a:t>depth of the stick</a:t>
            </a:r>
          </a:p>
          <a:p>
            <a:pPr marL="304792" indent="-304792">
              <a:buFont typeface="Arial" panose="020B0604020202020204" pitchFamily="34" charset="0"/>
              <a:buChar char="•"/>
            </a:pPr>
            <a:r>
              <a:rPr lang="en-US" sz="2000" dirty="0"/>
              <a:t>hollow needle</a:t>
            </a:r>
          </a:p>
        </p:txBody>
      </p:sp>
      <p:sp>
        <p:nvSpPr>
          <p:cNvPr id="28" name="Rectangle 1046"/>
          <p:cNvSpPr>
            <a:spLocks noChangeArrowheads="1"/>
          </p:cNvSpPr>
          <p:nvPr/>
        </p:nvSpPr>
        <p:spPr bwMode="auto">
          <a:xfrm>
            <a:off x="5984529" y="2284070"/>
            <a:ext cx="10820400" cy="1320800"/>
          </a:xfrm>
          <a:prstGeom prst="rect">
            <a:avLst/>
          </a:prstGeom>
          <a:noFill/>
          <a:ln w="9525">
            <a:noFill/>
            <a:miter lim="800000"/>
            <a:headEnd/>
            <a:tailEnd/>
          </a:ln>
        </p:spPr>
        <p:txBody>
          <a:bodyPr lIns="116416" tIns="57149" rIns="116416" bIns="57149"/>
          <a:lstStyle/>
          <a:p>
            <a:pPr defTabSz="1071007" eaLnBrk="0" hangingPunct="0">
              <a:spcBef>
                <a:spcPct val="20000"/>
              </a:spcBef>
              <a:spcAft>
                <a:spcPct val="50000"/>
              </a:spcAft>
              <a:buClr>
                <a:schemeClr val="accent2"/>
              </a:buClr>
              <a:buSzPct val="75000"/>
            </a:pPr>
            <a:r>
              <a:rPr lang="en-US" altLang="en-US" sz="2400" dirty="0">
                <a:solidFill>
                  <a:schemeClr val="tx1"/>
                </a:solidFill>
              </a:rPr>
              <a:t>Is this negative or positive confounding? </a:t>
            </a: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
        <p:nvSpPr>
          <p:cNvPr id="30" name="Rectangle 1046"/>
          <p:cNvSpPr>
            <a:spLocks noChangeArrowheads="1"/>
          </p:cNvSpPr>
          <p:nvPr/>
        </p:nvSpPr>
        <p:spPr bwMode="auto">
          <a:xfrm>
            <a:off x="6511541" y="3319502"/>
            <a:ext cx="5512296" cy="762000"/>
          </a:xfrm>
          <a:prstGeom prst="rect">
            <a:avLst/>
          </a:prstGeom>
          <a:noFill/>
          <a:ln w="9525">
            <a:noFill/>
            <a:miter lim="800000"/>
            <a:headEnd/>
            <a:tailEnd/>
          </a:ln>
        </p:spPr>
        <p:txBody>
          <a:bodyPr lIns="116416" tIns="57149" rIns="116416" bIns="57149"/>
          <a:lstStyle/>
          <a:p>
            <a:pPr defTabSz="1071007" eaLnBrk="0" hangingPunct="0">
              <a:spcBef>
                <a:spcPct val="20000"/>
              </a:spcBef>
              <a:spcAft>
                <a:spcPct val="50000"/>
              </a:spcAft>
              <a:buClr>
                <a:schemeClr val="accent2"/>
              </a:buClr>
              <a:buSzPct val="75000"/>
            </a:pPr>
            <a:r>
              <a:rPr lang="en-US" altLang="en-US" sz="2400" dirty="0">
                <a:solidFill>
                  <a:srgbClr val="FF0000"/>
                </a:solidFill>
              </a:rPr>
              <a:t>Answer:  negative confounding </a:t>
            </a: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a:p>
            <a:pPr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Tree>
    <p:extLst>
      <p:ext uri="{BB962C8B-B14F-4D97-AF65-F5344CB8AC3E}">
        <p14:creationId xmlns:p14="http://schemas.microsoft.com/office/powerpoint/2010/main" val="224141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9" name="Rectangle 2"/>
          <p:cNvSpPr>
            <a:spLocks noGrp="1" noChangeArrowheads="1"/>
          </p:cNvSpPr>
          <p:nvPr>
            <p:ph type="title"/>
          </p:nvPr>
        </p:nvSpPr>
        <p:spPr>
          <a:xfrm>
            <a:off x="2286000" y="0"/>
            <a:ext cx="7774517" cy="711200"/>
          </a:xfrm>
        </p:spPr>
        <p:txBody>
          <a:bodyPr/>
          <a:lstStyle/>
          <a:p>
            <a:r>
              <a:rPr lang="en-US" altLang="en-US" dirty="0"/>
              <a:t>Adjustment for Confounding</a:t>
            </a:r>
            <a:endParaRPr lang="en-US" altLang="en-US" sz="2400" dirty="0"/>
          </a:p>
        </p:txBody>
      </p:sp>
      <p:sp>
        <p:nvSpPr>
          <p:cNvPr id="12350" name="Rectangle 3"/>
          <p:cNvSpPr>
            <a:spLocks noGrp="1" noChangeArrowheads="1"/>
          </p:cNvSpPr>
          <p:nvPr>
            <p:ph type="body" idx="1"/>
          </p:nvPr>
        </p:nvSpPr>
        <p:spPr>
          <a:xfrm>
            <a:off x="304800" y="914400"/>
            <a:ext cx="7774517" cy="9042400"/>
          </a:xfrm>
        </p:spPr>
        <p:txBody>
          <a:bodyPr/>
          <a:lstStyle/>
          <a:p>
            <a:pPr marL="457189" indent="-457189" defTabSz="1219170">
              <a:tabLst>
                <a:tab pos="1839338" algn="l"/>
              </a:tabLst>
            </a:pPr>
            <a:r>
              <a:rPr lang="en-US" altLang="en-US" sz="2000" dirty="0"/>
              <a:t>Confounder: severity of exposure</a:t>
            </a:r>
          </a:p>
          <a:p>
            <a:pPr marL="457189" indent="-457189" defTabSz="1219170">
              <a:buNone/>
              <a:tabLst>
                <a:tab pos="1839338" algn="l"/>
              </a:tabLst>
            </a:pPr>
            <a:endParaRPr lang="en-US" altLang="en-US" sz="2000" dirty="0"/>
          </a:p>
          <a:p>
            <a:pPr marL="457189" indent="-457189" defTabSz="1219170">
              <a:tabLst>
                <a:tab pos="1839338" algn="l"/>
              </a:tabLst>
            </a:pPr>
            <a:endParaRPr lang="en-US" altLang="en-US" dirty="0"/>
          </a:p>
          <a:p>
            <a:pPr marL="457189" indent="-457189" defTabSz="1219170">
              <a:tabLst>
                <a:tab pos="1839338" algn="l"/>
              </a:tabLst>
            </a:pPr>
            <a:endParaRPr lang="en-US" altLang="en-US" dirty="0"/>
          </a:p>
        </p:txBody>
      </p:sp>
      <p:sp>
        <p:nvSpPr>
          <p:cNvPr id="12351" name="Text Box 4"/>
          <p:cNvSpPr txBox="1">
            <a:spLocks noChangeArrowheads="1"/>
          </p:cNvSpPr>
          <p:nvPr/>
        </p:nvSpPr>
        <p:spPr bwMode="auto">
          <a:xfrm>
            <a:off x="2057400" y="3657600"/>
            <a:ext cx="1727200" cy="707886"/>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latin typeface="Times New Roman" pitchFamily="18" charset="0"/>
              </a:rPr>
              <a:t>Minor Severity</a:t>
            </a:r>
            <a:endParaRPr lang="en-US" altLang="en-US" sz="2000" b="0" dirty="0">
              <a:solidFill>
                <a:schemeClr val="tx1"/>
              </a:solidFill>
              <a:latin typeface="Times New Roman" pitchFamily="18" charset="0"/>
            </a:endParaRPr>
          </a:p>
        </p:txBody>
      </p:sp>
      <p:sp>
        <p:nvSpPr>
          <p:cNvPr id="12352" name="Text Box 5"/>
          <p:cNvSpPr txBox="1">
            <a:spLocks noChangeArrowheads="1"/>
          </p:cNvSpPr>
          <p:nvPr/>
        </p:nvSpPr>
        <p:spPr bwMode="auto">
          <a:xfrm>
            <a:off x="4572000" y="3657600"/>
            <a:ext cx="1422400" cy="707886"/>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latin typeface="Times New Roman" pitchFamily="18" charset="0"/>
              </a:rPr>
              <a:t>Major Severity</a:t>
            </a:r>
          </a:p>
        </p:txBody>
      </p:sp>
      <p:sp>
        <p:nvSpPr>
          <p:cNvPr id="12353" name="Line 6"/>
          <p:cNvSpPr>
            <a:spLocks noChangeShapeType="1"/>
          </p:cNvSpPr>
          <p:nvPr/>
        </p:nvSpPr>
        <p:spPr bwMode="auto">
          <a:xfrm flipH="1">
            <a:off x="3124200" y="3733800"/>
            <a:ext cx="609600" cy="607484"/>
          </a:xfrm>
          <a:prstGeom prst="line">
            <a:avLst/>
          </a:prstGeom>
          <a:noFill/>
          <a:ln w="12700">
            <a:solidFill>
              <a:schemeClr val="tx1"/>
            </a:solidFill>
            <a:round/>
            <a:headEnd type="none" w="sm" len="sm"/>
            <a:tailEnd type="triangle" w="sm" len="sm"/>
          </a:ln>
        </p:spPr>
        <p:txBody>
          <a:bodyPr wrap="none" anchor="ctr"/>
          <a:lstStyle/>
          <a:p>
            <a:endParaRPr lang="en-US" sz="3733" dirty="0"/>
          </a:p>
        </p:txBody>
      </p:sp>
      <p:sp>
        <p:nvSpPr>
          <p:cNvPr id="12354" name="Line 7"/>
          <p:cNvSpPr>
            <a:spLocks noChangeShapeType="1"/>
          </p:cNvSpPr>
          <p:nvPr/>
        </p:nvSpPr>
        <p:spPr bwMode="auto">
          <a:xfrm>
            <a:off x="3733800" y="3733800"/>
            <a:ext cx="609600" cy="607484"/>
          </a:xfrm>
          <a:prstGeom prst="line">
            <a:avLst/>
          </a:prstGeom>
          <a:noFill/>
          <a:ln w="12700">
            <a:solidFill>
              <a:schemeClr val="tx1"/>
            </a:solidFill>
            <a:round/>
            <a:headEnd type="none" w="sm" len="sm"/>
            <a:tailEnd type="triangle" w="sm" len="sm"/>
          </a:ln>
        </p:spPr>
        <p:txBody>
          <a:bodyPr wrap="none" anchor="ctr"/>
          <a:lstStyle/>
          <a:p>
            <a:endParaRPr lang="en-US" sz="3733" dirty="0"/>
          </a:p>
        </p:txBody>
      </p:sp>
      <p:sp>
        <p:nvSpPr>
          <p:cNvPr id="12355" name="Text Box 8"/>
          <p:cNvSpPr txBox="1">
            <a:spLocks noChangeArrowheads="1"/>
          </p:cNvSpPr>
          <p:nvPr/>
        </p:nvSpPr>
        <p:spPr bwMode="auto">
          <a:xfrm>
            <a:off x="381000" y="1447800"/>
            <a:ext cx="1625600" cy="461665"/>
          </a:xfrm>
          <a:prstGeom prst="rect">
            <a:avLst/>
          </a:prstGeom>
          <a:noFill/>
          <a:ln w="9525">
            <a:noFill/>
            <a:miter lim="800000"/>
            <a:headEnd/>
            <a:tailEnd/>
          </a:ln>
        </p:spPr>
        <p:txBody>
          <a:bodyPr>
            <a:spAutoFit/>
          </a:bodyPr>
          <a:lstStyle/>
          <a:p>
            <a:pPr eaLnBrk="0" hangingPunct="0">
              <a:spcBef>
                <a:spcPct val="50000"/>
              </a:spcBef>
            </a:pPr>
            <a:r>
              <a:rPr lang="en-US" altLang="en-US" sz="2400" dirty="0">
                <a:solidFill>
                  <a:schemeClr val="tx1"/>
                </a:solidFill>
              </a:rPr>
              <a:t>Crude</a:t>
            </a:r>
            <a:endParaRPr lang="en-US" altLang="en-US" sz="2000" b="0" dirty="0">
              <a:solidFill>
                <a:schemeClr val="tx1"/>
              </a:solidFill>
              <a:latin typeface="Times New Roman" pitchFamily="18" charset="0"/>
            </a:endParaRPr>
          </a:p>
        </p:txBody>
      </p:sp>
      <p:sp>
        <p:nvSpPr>
          <p:cNvPr id="12356" name="Text Box 9"/>
          <p:cNvSpPr txBox="1">
            <a:spLocks noChangeArrowheads="1"/>
          </p:cNvSpPr>
          <p:nvPr/>
        </p:nvSpPr>
        <p:spPr bwMode="auto">
          <a:xfrm>
            <a:off x="457200" y="3200400"/>
            <a:ext cx="1727200" cy="461665"/>
          </a:xfrm>
          <a:prstGeom prst="rect">
            <a:avLst/>
          </a:prstGeom>
          <a:noFill/>
          <a:ln w="9525">
            <a:noFill/>
            <a:miter lim="800000"/>
            <a:headEnd/>
            <a:tailEnd/>
          </a:ln>
        </p:spPr>
        <p:txBody>
          <a:bodyPr>
            <a:spAutoFit/>
          </a:bodyPr>
          <a:lstStyle/>
          <a:p>
            <a:pPr eaLnBrk="0" hangingPunct="0">
              <a:spcBef>
                <a:spcPct val="50000"/>
              </a:spcBef>
            </a:pPr>
            <a:r>
              <a:rPr lang="en-US" altLang="en-US" sz="2400" dirty="0">
                <a:solidFill>
                  <a:schemeClr val="tx1"/>
                </a:solidFill>
              </a:rPr>
              <a:t>Stratified</a:t>
            </a:r>
            <a:endParaRPr lang="en-US" altLang="en-US" sz="2000" b="0" dirty="0">
              <a:solidFill>
                <a:schemeClr val="tx1"/>
              </a:solidFill>
              <a:latin typeface="Times New Roman" pitchFamily="18" charset="0"/>
            </a:endParaRPr>
          </a:p>
        </p:txBody>
      </p:sp>
      <p:graphicFrame>
        <p:nvGraphicFramePr>
          <p:cNvPr id="12346" name="Object 58"/>
          <p:cNvGraphicFramePr>
            <a:graphicFrameLocks/>
          </p:cNvGraphicFramePr>
          <p:nvPr>
            <p:extLst>
              <p:ext uri="{D42A27DB-BD31-4B8C-83A1-F6EECF244321}">
                <p14:modId xmlns:p14="http://schemas.microsoft.com/office/powerpoint/2010/main" val="1832350136"/>
              </p:ext>
            </p:extLst>
          </p:nvPr>
        </p:nvGraphicFramePr>
        <p:xfrm>
          <a:off x="1143000" y="1905000"/>
          <a:ext cx="5867400" cy="1600200"/>
        </p:xfrm>
        <a:graphic>
          <a:graphicData uri="http://schemas.openxmlformats.org/presentationml/2006/ole">
            <mc:AlternateContent xmlns:mc="http://schemas.openxmlformats.org/markup-compatibility/2006">
              <mc:Choice xmlns:v="urn:schemas-microsoft-com:vml" Requires="v">
                <p:oleObj name="Document" r:id="rId3" imgW="6338577" imgH="1629609" progId="Word.Document.8">
                  <p:embed/>
                </p:oleObj>
              </mc:Choice>
              <mc:Fallback>
                <p:oleObj name="Document" r:id="rId3" imgW="6338577" imgH="1629609" progId="Word.Document.8">
                  <p:embed/>
                  <p:pic>
                    <p:nvPicPr>
                      <p:cNvPr id="0" name="Picture 58"/>
                      <p:cNvPicPr>
                        <a:picLocks noChangeArrowheads="1"/>
                      </p:cNvPicPr>
                      <p:nvPr/>
                    </p:nvPicPr>
                    <p:blipFill>
                      <a:blip r:embed="rId4"/>
                      <a:srcRect/>
                      <a:stretch>
                        <a:fillRect/>
                      </a:stretch>
                    </p:blipFill>
                    <p:spPr bwMode="auto">
                      <a:xfrm>
                        <a:off x="1143000" y="1905000"/>
                        <a:ext cx="5867400" cy="1600200"/>
                      </a:xfrm>
                      <a:prstGeom prst="rect">
                        <a:avLst/>
                      </a:prstGeom>
                      <a:noFill/>
                      <a:ln>
                        <a:noFill/>
                      </a:ln>
                      <a:effectLst/>
                    </p:spPr>
                  </p:pic>
                </p:oleObj>
              </mc:Fallback>
            </mc:AlternateContent>
          </a:graphicData>
        </a:graphic>
      </p:graphicFrame>
      <p:graphicFrame>
        <p:nvGraphicFramePr>
          <p:cNvPr id="12347" name="Object 59"/>
          <p:cNvGraphicFramePr>
            <a:graphicFrameLocks/>
          </p:cNvGraphicFramePr>
          <p:nvPr>
            <p:extLst>
              <p:ext uri="{D42A27DB-BD31-4B8C-83A1-F6EECF244321}">
                <p14:modId xmlns:p14="http://schemas.microsoft.com/office/powerpoint/2010/main" val="922498400"/>
              </p:ext>
            </p:extLst>
          </p:nvPr>
        </p:nvGraphicFramePr>
        <p:xfrm>
          <a:off x="76200" y="4800600"/>
          <a:ext cx="4660806" cy="1575998"/>
        </p:xfrm>
        <a:graphic>
          <a:graphicData uri="http://schemas.openxmlformats.org/presentationml/2006/ole">
            <mc:AlternateContent xmlns:mc="http://schemas.openxmlformats.org/markup-compatibility/2006">
              <mc:Choice xmlns:v="urn:schemas-microsoft-com:vml" Requires="v">
                <p:oleObj name="Document" r:id="rId5" imgW="4282289" imgH="1616044" progId="Word.Document.8">
                  <p:embed/>
                </p:oleObj>
              </mc:Choice>
              <mc:Fallback>
                <p:oleObj name="Document" r:id="rId5" imgW="4282289" imgH="1616044" progId="Word.Document.8">
                  <p:embed/>
                  <p:pic>
                    <p:nvPicPr>
                      <p:cNvPr id="0" name="Picture 5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4800600"/>
                        <a:ext cx="4660806" cy="1575998"/>
                      </a:xfrm>
                      <a:prstGeom prst="rect">
                        <a:avLst/>
                      </a:prstGeom>
                      <a:noFill/>
                      <a:ln>
                        <a:noFill/>
                      </a:ln>
                      <a:effectLst/>
                    </p:spPr>
                  </p:pic>
                </p:oleObj>
              </mc:Fallback>
            </mc:AlternateContent>
          </a:graphicData>
        </a:graphic>
      </p:graphicFrame>
      <p:sp>
        <p:nvSpPr>
          <p:cNvPr id="12357" name="Text Box 12"/>
          <p:cNvSpPr txBox="1">
            <a:spLocks noChangeArrowheads="1"/>
          </p:cNvSpPr>
          <p:nvPr/>
        </p:nvSpPr>
        <p:spPr bwMode="auto">
          <a:xfrm>
            <a:off x="5482165" y="2667336"/>
            <a:ext cx="3454400" cy="1015663"/>
          </a:xfrm>
          <a:prstGeom prst="rect">
            <a:avLst/>
          </a:prstGeom>
          <a:noFill/>
          <a:ln w="9525">
            <a:noFill/>
            <a:miter lim="800000"/>
            <a:headEnd/>
            <a:tailEnd/>
          </a:ln>
        </p:spPr>
        <p:txBody>
          <a:bodyPr wrap="square" anchor="ctr">
            <a:spAutoFit/>
          </a:bodyPr>
          <a:lstStyle/>
          <a:p>
            <a:pPr algn="ctr" eaLnBrk="0" hangingPunct="0">
              <a:spcBef>
                <a:spcPct val="50000"/>
              </a:spcBef>
            </a:pPr>
            <a:r>
              <a:rPr lang="en-US" altLang="en-US" sz="2400" dirty="0">
                <a:solidFill>
                  <a:schemeClr val="tx1"/>
                </a:solidFill>
              </a:rPr>
              <a:t>OR</a:t>
            </a:r>
            <a:r>
              <a:rPr lang="en-US" altLang="en-US" sz="2400" baseline="-25000" dirty="0">
                <a:solidFill>
                  <a:schemeClr val="tx1"/>
                </a:solidFill>
              </a:rPr>
              <a:t>crude</a:t>
            </a:r>
            <a:r>
              <a:rPr lang="en-US" altLang="en-US" sz="2400" dirty="0">
                <a:solidFill>
                  <a:schemeClr val="tx1"/>
                </a:solidFill>
              </a:rPr>
              <a:t> = 0.61 </a:t>
            </a:r>
          </a:p>
          <a:p>
            <a:pPr algn="ctr" eaLnBrk="0" hangingPunct="0">
              <a:spcBef>
                <a:spcPct val="50000"/>
              </a:spcBef>
            </a:pPr>
            <a:r>
              <a:rPr lang="en-US" altLang="en-US" sz="2400" b="0" dirty="0">
                <a:solidFill>
                  <a:schemeClr val="tx1"/>
                </a:solidFill>
                <a:latin typeface="+mn-lt"/>
              </a:rPr>
              <a:t>(95% CI:  0.26  to 1.4)</a:t>
            </a:r>
          </a:p>
        </p:txBody>
      </p:sp>
      <p:graphicFrame>
        <p:nvGraphicFramePr>
          <p:cNvPr id="12348" name="Object 60"/>
          <p:cNvGraphicFramePr>
            <a:graphicFrameLocks/>
          </p:cNvGraphicFramePr>
          <p:nvPr>
            <p:extLst>
              <p:ext uri="{D42A27DB-BD31-4B8C-83A1-F6EECF244321}">
                <p14:modId xmlns:p14="http://schemas.microsoft.com/office/powerpoint/2010/main" val="2535464265"/>
              </p:ext>
            </p:extLst>
          </p:nvPr>
        </p:nvGraphicFramePr>
        <p:xfrm>
          <a:off x="3657599" y="4800600"/>
          <a:ext cx="4662923" cy="1600200"/>
        </p:xfrm>
        <a:graphic>
          <a:graphicData uri="http://schemas.openxmlformats.org/presentationml/2006/ole">
            <mc:AlternateContent xmlns:mc="http://schemas.openxmlformats.org/markup-compatibility/2006">
              <mc:Choice xmlns:v="urn:schemas-microsoft-com:vml" Requires="v">
                <p:oleObj name="Document" r:id="rId7" imgW="4282289" imgH="1616044" progId="Word.Document.8">
                  <p:embed/>
                </p:oleObj>
              </mc:Choice>
              <mc:Fallback>
                <p:oleObj name="Document" r:id="rId7" imgW="4282289" imgH="1616044" progId="Word.Document.8">
                  <p:embed/>
                  <p:pic>
                    <p:nvPicPr>
                      <p:cNvPr id="0" name="Picture 6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7599" y="4800600"/>
                        <a:ext cx="4662923" cy="1600200"/>
                      </a:xfrm>
                      <a:prstGeom prst="rect">
                        <a:avLst/>
                      </a:prstGeom>
                      <a:noFill/>
                      <a:ln>
                        <a:noFill/>
                      </a:ln>
                      <a:effectLst/>
                    </p:spPr>
                  </p:pic>
                </p:oleObj>
              </mc:Fallback>
            </mc:AlternateContent>
          </a:graphicData>
        </a:graphic>
      </p:graphicFrame>
      <p:sp>
        <p:nvSpPr>
          <p:cNvPr id="12358" name="Text Box 16"/>
          <p:cNvSpPr txBox="1">
            <a:spLocks noChangeArrowheads="1"/>
          </p:cNvSpPr>
          <p:nvPr/>
        </p:nvSpPr>
        <p:spPr bwMode="auto">
          <a:xfrm>
            <a:off x="7040217" y="5537535"/>
            <a:ext cx="4008783" cy="1015663"/>
          </a:xfrm>
          <a:prstGeom prst="rect">
            <a:avLst/>
          </a:prstGeom>
          <a:noFill/>
          <a:ln w="9525">
            <a:noFill/>
            <a:miter lim="800000"/>
            <a:headEnd/>
            <a:tailEnd/>
          </a:ln>
        </p:spPr>
        <p:txBody>
          <a:bodyPr wrap="square" anchor="ctr">
            <a:spAutoFit/>
          </a:bodyPr>
          <a:lstStyle/>
          <a:p>
            <a:pPr algn="ctr" eaLnBrk="0" hangingPunct="0">
              <a:spcBef>
                <a:spcPct val="50000"/>
              </a:spcBef>
            </a:pPr>
            <a:r>
              <a:rPr lang="en-US" altLang="en-US" sz="2400" dirty="0">
                <a:solidFill>
                  <a:schemeClr val="tx1"/>
                </a:solidFill>
              </a:rPr>
              <a:t>OR</a:t>
            </a:r>
            <a:r>
              <a:rPr lang="en-US" altLang="en-US" sz="2400" baseline="-25000" dirty="0">
                <a:solidFill>
                  <a:schemeClr val="tx1"/>
                </a:solidFill>
              </a:rPr>
              <a:t>adjusted</a:t>
            </a:r>
            <a:r>
              <a:rPr lang="en-US" altLang="en-US" sz="2400" dirty="0">
                <a:solidFill>
                  <a:schemeClr val="tx1"/>
                </a:solidFill>
              </a:rPr>
              <a:t> = 0.30</a:t>
            </a:r>
          </a:p>
          <a:p>
            <a:pPr algn="ctr" eaLnBrk="0" hangingPunct="0">
              <a:spcBef>
                <a:spcPct val="50000"/>
              </a:spcBef>
            </a:pPr>
            <a:r>
              <a:rPr lang="en-US" altLang="en-US" sz="2400" dirty="0">
                <a:solidFill>
                  <a:schemeClr val="tx1"/>
                </a:solidFill>
              </a:rPr>
              <a:t>(95% CI:  0.12 to 0.79</a:t>
            </a:r>
            <a:r>
              <a:rPr lang="en-US" altLang="en-US" sz="2000" b="0" dirty="0">
                <a:solidFill>
                  <a:schemeClr val="tx1"/>
                </a:solidFill>
              </a:rPr>
              <a:t>)</a:t>
            </a:r>
          </a:p>
        </p:txBody>
      </p:sp>
      <p:sp>
        <p:nvSpPr>
          <p:cNvPr id="2" name="Left Brace 1"/>
          <p:cNvSpPr/>
          <p:nvPr/>
        </p:nvSpPr>
        <p:spPr bwMode="auto">
          <a:xfrm rot="19316633" flipH="1" flipV="1">
            <a:off x="9184563" y="2600032"/>
            <a:ext cx="585528" cy="3005288"/>
          </a:xfrm>
          <a:prstGeom prst="leftBrace">
            <a:avLst/>
          </a:prstGeom>
          <a:noFill/>
          <a:ln w="38100" cap="flat" cmpd="sng" algn="ctr">
            <a:solidFill>
              <a:srgbClr val="FF0000"/>
            </a:solidFill>
            <a:prstDash val="solid"/>
            <a:round/>
            <a:headEnd type="none" w="med" len="med"/>
            <a:tailEnd type="none" w="med" len="med"/>
          </a:ln>
          <a:effectLst>
            <a:outerShdw dist="107763" dir="2700000" algn="ctr" rotWithShape="0">
              <a:schemeClr val="bg2"/>
            </a:outerShdw>
          </a:effectLst>
        </p:spPr>
        <p:txBody>
          <a:bodyPr vert="horz" wrap="square" lIns="121920" tIns="60960" rIns="121920" bIns="60960" numCol="1" rtlCol="0" anchor="ctr" anchorCtr="0" compatLnSpc="1">
            <a:prstTxWarp prst="textNoShape">
              <a:avLst/>
            </a:prstTxWarp>
            <a:spAutoFit/>
          </a:bodyPr>
          <a:lstStyle/>
          <a:p>
            <a:pPr algn="ctr" defTabSz="1219170" eaLnBrk="0" hangingPunct="0">
              <a:spcBef>
                <a:spcPct val="50000"/>
              </a:spcBef>
            </a:pPr>
            <a:endParaRPr lang="en-US" sz="3733" dirty="0">
              <a:latin typeface="Arial" pitchFamily="34" charset="0"/>
            </a:endParaRPr>
          </a:p>
        </p:txBody>
      </p:sp>
      <p:sp>
        <p:nvSpPr>
          <p:cNvPr id="19" name="Text Box 4"/>
          <p:cNvSpPr txBox="1">
            <a:spLocks noChangeArrowheads="1"/>
          </p:cNvSpPr>
          <p:nvPr/>
        </p:nvSpPr>
        <p:spPr bwMode="auto">
          <a:xfrm>
            <a:off x="9408644" y="1509058"/>
            <a:ext cx="2999062" cy="1938992"/>
          </a:xfrm>
          <a:prstGeom prst="rect">
            <a:avLst/>
          </a:prstGeom>
          <a:noFill/>
          <a:ln w="9525">
            <a:noFill/>
            <a:miter lim="800000"/>
            <a:headEnd/>
            <a:tailEnd/>
          </a:ln>
        </p:spPr>
        <p:txBody>
          <a:bodyPr wrap="square">
            <a:spAutoFit/>
          </a:bodyPr>
          <a:lstStyle/>
          <a:p>
            <a:pPr eaLnBrk="0" hangingPunct="0">
              <a:spcBef>
                <a:spcPct val="50000"/>
              </a:spcBef>
            </a:pPr>
            <a:r>
              <a:rPr lang="en-US" altLang="en-US" sz="2400" dirty="0">
                <a:solidFill>
                  <a:srgbClr val="FF0000"/>
                </a:solidFill>
                <a:latin typeface="+mn-lt"/>
              </a:rPr>
              <a:t>Difference is “confounding bias” or, more simply, “confounding”</a:t>
            </a:r>
            <a:endParaRPr lang="en-US" altLang="en-US" sz="2400" b="0" dirty="0">
              <a:solidFill>
                <a:srgbClr val="FF0000"/>
              </a:solidFill>
              <a:latin typeface="+mn-lt"/>
            </a:endParaRPr>
          </a:p>
        </p:txBody>
      </p:sp>
      <p:sp>
        <p:nvSpPr>
          <p:cNvPr id="20" name="Text Box 16"/>
          <p:cNvSpPr txBox="1">
            <a:spLocks noChangeArrowheads="1"/>
          </p:cNvSpPr>
          <p:nvPr/>
        </p:nvSpPr>
        <p:spPr bwMode="auto">
          <a:xfrm>
            <a:off x="5380811" y="816275"/>
            <a:ext cx="4008783" cy="1384995"/>
          </a:xfrm>
          <a:prstGeom prst="rect">
            <a:avLst/>
          </a:prstGeom>
          <a:solidFill>
            <a:schemeClr val="bg1"/>
          </a:solidFill>
          <a:ln w="9525">
            <a:noFill/>
            <a:miter lim="800000"/>
            <a:headEnd/>
            <a:tailEnd/>
          </a:ln>
        </p:spPr>
        <p:txBody>
          <a:bodyPr wrap="square" anchor="ctr">
            <a:spAutoFit/>
          </a:bodyPr>
          <a:lstStyle/>
          <a:p>
            <a:pPr algn="ctr" eaLnBrk="0" hangingPunct="0">
              <a:spcBef>
                <a:spcPct val="50000"/>
              </a:spcBef>
            </a:pPr>
            <a:r>
              <a:rPr lang="en-US" altLang="en-US" sz="2400" dirty="0">
                <a:solidFill>
                  <a:srgbClr val="FF0000"/>
                </a:solidFill>
              </a:rPr>
              <a:t>Negative Confounding</a:t>
            </a:r>
          </a:p>
          <a:p>
            <a:pPr algn="ctr" eaLnBrk="0" hangingPunct="0">
              <a:spcBef>
                <a:spcPct val="50000"/>
              </a:spcBef>
            </a:pPr>
            <a:r>
              <a:rPr lang="en-US" altLang="en-US" sz="2400" dirty="0">
                <a:solidFill>
                  <a:srgbClr val="FF0000"/>
                </a:solidFill>
              </a:rPr>
              <a:t>“Confounding by Indication”</a:t>
            </a:r>
          </a:p>
        </p:txBody>
      </p:sp>
      <p:sp>
        <p:nvSpPr>
          <p:cNvPr id="21" name="Oval 20"/>
          <p:cNvSpPr/>
          <p:nvPr/>
        </p:nvSpPr>
        <p:spPr bwMode="auto">
          <a:xfrm>
            <a:off x="118872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209800" y="243444"/>
            <a:ext cx="7774517" cy="482600"/>
          </a:xfrm>
        </p:spPr>
        <p:txBody>
          <a:bodyPr/>
          <a:lstStyle/>
          <a:p>
            <a:r>
              <a:rPr lang="en-US" altLang="en-US" sz="2800" dirty="0"/>
              <a:t>Confounding and Interaction I</a:t>
            </a:r>
          </a:p>
        </p:txBody>
      </p:sp>
      <p:sp>
        <p:nvSpPr>
          <p:cNvPr id="21506" name="Rectangle 3"/>
          <p:cNvSpPr>
            <a:spLocks noGrp="1" noChangeArrowheads="1"/>
          </p:cNvSpPr>
          <p:nvPr>
            <p:ph type="body" idx="1"/>
          </p:nvPr>
        </p:nvSpPr>
        <p:spPr>
          <a:xfrm>
            <a:off x="152400" y="711200"/>
            <a:ext cx="12115800" cy="6362535"/>
          </a:xfrm>
        </p:spPr>
        <p:txBody>
          <a:bodyPr/>
          <a:lstStyle/>
          <a:p>
            <a:pPr marL="0" indent="0">
              <a:spcBef>
                <a:spcPts val="0"/>
              </a:spcBef>
              <a:spcAft>
                <a:spcPts val="0"/>
              </a:spcAft>
              <a:buNone/>
            </a:pPr>
            <a:r>
              <a:rPr lang="en-US" altLang="en-US" sz="2600" dirty="0"/>
              <a:t>Confounding: </a:t>
            </a:r>
            <a:r>
              <a:rPr lang="en-US" altLang="en-US" sz="2600" b="1" i="1" dirty="0"/>
              <a:t>a central problem in observational human-based research</a:t>
            </a:r>
          </a:p>
          <a:p>
            <a:pPr marL="0" indent="0">
              <a:spcBef>
                <a:spcPts val="0"/>
              </a:spcBef>
              <a:spcAft>
                <a:spcPts val="0"/>
              </a:spcAft>
              <a:buNone/>
            </a:pPr>
            <a:endParaRPr lang="en-US" altLang="en-US" sz="800" b="1" i="1" dirty="0"/>
          </a:p>
          <a:p>
            <a:pPr>
              <a:spcBef>
                <a:spcPts val="0"/>
              </a:spcBef>
              <a:spcAft>
                <a:spcPts val="600"/>
              </a:spcAft>
            </a:pPr>
            <a:r>
              <a:rPr lang="en-US" altLang="en-US" sz="2400" dirty="0"/>
              <a:t>What is confounding?  What does it do?  Positive and negative confounding</a:t>
            </a:r>
            <a:endParaRPr lang="en-US" altLang="en-US" sz="2200" dirty="0"/>
          </a:p>
          <a:p>
            <a:pPr lvl="1">
              <a:buFontTx/>
              <a:buNone/>
            </a:pPr>
            <a:endParaRPr lang="en-US" altLang="en-US" sz="400" dirty="0"/>
          </a:p>
          <a:p>
            <a:pPr>
              <a:spcBef>
                <a:spcPts val="0"/>
              </a:spcBef>
              <a:spcAft>
                <a:spcPts val="300"/>
              </a:spcAft>
            </a:pPr>
            <a:r>
              <a:rPr lang="en-US" altLang="en-US" sz="2400" dirty="0"/>
              <a:t>Use of counterfactual theory to conceptualize origins of confounding</a:t>
            </a:r>
          </a:p>
          <a:p>
            <a:pPr lvl="1"/>
            <a:endParaRPr lang="en-US" altLang="en-US" sz="400" dirty="0"/>
          </a:p>
          <a:p>
            <a:pPr>
              <a:spcBef>
                <a:spcPts val="600"/>
              </a:spcBef>
              <a:spcAft>
                <a:spcPts val="600"/>
              </a:spcAft>
            </a:pPr>
            <a:r>
              <a:rPr lang="en-US" altLang="en-US" sz="2400" dirty="0"/>
              <a:t>Definition of/criteria for a “confounder”</a:t>
            </a:r>
          </a:p>
          <a:p>
            <a:pPr lvl="1"/>
            <a:r>
              <a:rPr lang="en-US" altLang="en-US" sz="2200" dirty="0"/>
              <a:t>Historical -- narrative definitions</a:t>
            </a:r>
          </a:p>
          <a:p>
            <a:pPr lvl="1"/>
            <a:r>
              <a:rPr lang="en-US" altLang="en-US" sz="2200" dirty="0"/>
              <a:t>Modern -- directed acyclic graphs (DAGs)</a:t>
            </a:r>
          </a:p>
          <a:p>
            <a:pPr lvl="2">
              <a:spcAft>
                <a:spcPts val="300"/>
              </a:spcAft>
            </a:pPr>
            <a:r>
              <a:rPr lang="en-US" altLang="en-US" sz="2000" dirty="0"/>
              <a:t>“Common causes”: root source of confounding </a:t>
            </a:r>
          </a:p>
          <a:p>
            <a:pPr lvl="2">
              <a:spcAft>
                <a:spcPts val="300"/>
              </a:spcAft>
            </a:pPr>
            <a:endParaRPr lang="en-US" altLang="en-US" sz="800" dirty="0"/>
          </a:p>
          <a:p>
            <a:pPr>
              <a:spcBef>
                <a:spcPts val="0"/>
              </a:spcBef>
              <a:spcAft>
                <a:spcPts val="0"/>
              </a:spcAft>
            </a:pPr>
            <a:r>
              <a:rPr lang="en-US" altLang="en-US" sz="2400" dirty="0"/>
              <a:t>Use of DAGs to:</a:t>
            </a:r>
          </a:p>
          <a:p>
            <a:pPr>
              <a:spcBef>
                <a:spcPts val="0"/>
              </a:spcBef>
              <a:spcAft>
                <a:spcPts val="0"/>
              </a:spcAft>
            </a:pPr>
            <a:endParaRPr lang="en-US" altLang="en-US" sz="100" dirty="0"/>
          </a:p>
          <a:p>
            <a:pPr lvl="1"/>
            <a:r>
              <a:rPr lang="en-US" altLang="en-US" sz="2200" dirty="0"/>
              <a:t>Identify what to adjust for to prevent confounding</a:t>
            </a:r>
          </a:p>
          <a:p>
            <a:pPr lvl="1"/>
            <a:r>
              <a:rPr lang="en-US" altLang="en-US" sz="2200" dirty="0"/>
              <a:t>Know what </a:t>
            </a:r>
            <a:r>
              <a:rPr lang="en-US" altLang="en-US" sz="2200" u="sng" dirty="0"/>
              <a:t>not</a:t>
            </a:r>
            <a:r>
              <a:rPr lang="en-US" altLang="en-US" sz="2200" dirty="0"/>
              <a:t> to adjust for </a:t>
            </a:r>
          </a:p>
          <a:p>
            <a:pPr lvl="2">
              <a:spcBef>
                <a:spcPts val="0"/>
              </a:spcBef>
              <a:spcAft>
                <a:spcPts val="0"/>
              </a:spcAft>
            </a:pPr>
            <a:r>
              <a:rPr lang="en-US" altLang="en-US" sz="2000" dirty="0"/>
              <a:t>“colliders” </a:t>
            </a:r>
          </a:p>
          <a:p>
            <a:pPr lvl="2">
              <a:spcAft>
                <a:spcPts val="1200"/>
              </a:spcAft>
            </a:pPr>
            <a:r>
              <a:rPr lang="en-US" altLang="en-US" sz="2000" dirty="0"/>
              <a:t>non-causal factors:  Confounding: a substantive,  not  statistical issue</a:t>
            </a:r>
          </a:p>
          <a:p>
            <a:pPr lvl="1"/>
            <a:r>
              <a:rPr lang="en-US" altLang="en-US" sz="2200" dirty="0"/>
              <a:t>Handle multiple causal pathways: mediation</a:t>
            </a:r>
          </a:p>
          <a:p>
            <a:pPr lvl="2"/>
            <a:endParaRPr lang="en-US" altLang="en-US" sz="1333" dirty="0"/>
          </a:p>
          <a:p>
            <a:pPr lvl="1"/>
            <a:endParaRPr lang="en-US" altLang="en-US" dirty="0"/>
          </a:p>
          <a:p>
            <a:pPr lvl="1"/>
            <a:endParaRPr lang="en-US" altLang="en-US" dirty="0"/>
          </a:p>
          <a:p>
            <a:pPr lvl="1"/>
            <a:endParaRPr lang="en-US" altLang="en-US" dirty="0"/>
          </a:p>
          <a:p>
            <a:pPr lvl="1">
              <a:buFontTx/>
              <a:buNone/>
            </a:pPr>
            <a:endParaRPr lang="en-US" altLang="en-US" dirty="0"/>
          </a:p>
          <a:p>
            <a:endParaRPr lang="en-US" altLang="en-US" dirty="0"/>
          </a:p>
          <a:p>
            <a:endParaRPr lang="en-US" altLang="en-US" dirty="0"/>
          </a:p>
        </p:txBody>
      </p:sp>
      <p:cxnSp>
        <p:nvCxnSpPr>
          <p:cNvPr id="4" name="Straight Arrow Connector 3"/>
          <p:cNvCxnSpPr/>
          <p:nvPr/>
        </p:nvCxnSpPr>
        <p:spPr bwMode="auto">
          <a:xfrm>
            <a:off x="-76200" y="1981200"/>
            <a:ext cx="685800" cy="0"/>
          </a:xfrm>
          <a:prstGeom prst="straightConnector1">
            <a:avLst/>
          </a:prstGeom>
          <a:noFill/>
          <a:ln w="66675" cap="flat" cmpd="sng" algn="ctr">
            <a:solidFill>
              <a:srgbClr val="FF0000"/>
            </a:solidFill>
            <a:prstDash val="solid"/>
            <a:round/>
            <a:headEnd type="none" w="med" len="med"/>
            <a:tailEnd type="arrow"/>
          </a:ln>
          <a:effectLst>
            <a:outerShdw dist="107763" dir="2700000" algn="ctr" rotWithShape="0">
              <a:schemeClr val="bg2"/>
            </a:outerShdw>
          </a:effectLst>
        </p:spPr>
      </p:cxnSp>
    </p:spTree>
    <p:extLst>
      <p:ext uri="{BB962C8B-B14F-4D97-AF65-F5344CB8AC3E}">
        <p14:creationId xmlns:p14="http://schemas.microsoft.com/office/powerpoint/2010/main" val="2592956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2"/>
          <p:cNvSpPr>
            <a:spLocks noGrp="1" noChangeArrowheads="1"/>
          </p:cNvSpPr>
          <p:nvPr>
            <p:ph type="title"/>
          </p:nvPr>
        </p:nvSpPr>
        <p:spPr>
          <a:xfrm>
            <a:off x="381000" y="6103"/>
            <a:ext cx="11582400" cy="711200"/>
          </a:xfrm>
        </p:spPr>
        <p:txBody>
          <a:bodyPr/>
          <a:lstStyle/>
          <a:p>
            <a:r>
              <a:rPr lang="en-US" altLang="en-US" sz="2800" dirty="0"/>
              <a:t>Counterfactuals:  Conceptualizing </a:t>
            </a:r>
            <a:r>
              <a:rPr lang="en-US" altLang="en-US" sz="2800" u="sng" dirty="0"/>
              <a:t>Why</a:t>
            </a:r>
            <a:r>
              <a:rPr lang="en-US" altLang="en-US" sz="2800" dirty="0"/>
              <a:t> Confounding Occurs</a:t>
            </a:r>
          </a:p>
        </p:txBody>
      </p:sp>
      <p:sp>
        <p:nvSpPr>
          <p:cNvPr id="36867" name="Rectangle 3"/>
          <p:cNvSpPr>
            <a:spLocks noGrp="1" noChangeArrowheads="1"/>
          </p:cNvSpPr>
          <p:nvPr>
            <p:ph type="body" idx="1"/>
          </p:nvPr>
        </p:nvSpPr>
        <p:spPr>
          <a:xfrm>
            <a:off x="76200" y="3505200"/>
            <a:ext cx="12192000" cy="1295400"/>
          </a:xfrm>
        </p:spPr>
        <p:txBody>
          <a:bodyPr/>
          <a:lstStyle/>
          <a:p>
            <a:pPr marL="628650" lvl="1" indent="-285750"/>
            <a:r>
              <a:rPr lang="en-US" altLang="en-US" sz="2200" dirty="0"/>
              <a:t>Result (e.g., risk ratio): a “causal effect measure” of night lights compared to no lights</a:t>
            </a:r>
          </a:p>
          <a:p>
            <a:pPr marL="628650" lvl="1" indent="-285750"/>
            <a:r>
              <a:rPr lang="en-US" altLang="en-US" sz="2200" dirty="0"/>
              <a:t>Assuming no meas. error/chance, the metric must be truly causal  (it isolates exposure)</a:t>
            </a:r>
          </a:p>
          <a:p>
            <a:pPr marL="342900" indent="-342900">
              <a:spcAft>
                <a:spcPts val="1200"/>
              </a:spcAft>
            </a:pPr>
            <a:r>
              <a:rPr lang="en-US" altLang="en-US" sz="2400" dirty="0"/>
              <a:t>Reality check: since time has passed/children are older, it is impossible to assess them without night lights</a:t>
            </a:r>
          </a:p>
          <a:p>
            <a:pPr marL="342900" indent="-342900"/>
            <a:r>
              <a:rPr lang="en-US" altLang="en-US" sz="2400" dirty="0"/>
              <a:t>Hence, the ideal study (same kids both exposed and unexposed) is “</a:t>
            </a:r>
            <a:r>
              <a:rPr lang="en-US" altLang="en-US" sz="2400" u="sng" dirty="0"/>
              <a:t>counterfactual</a:t>
            </a:r>
            <a:r>
              <a:rPr lang="en-US" altLang="en-US" sz="2400" dirty="0"/>
              <a:t>” – contrary to the fact. It would need to have observations that are indeed unobservable/ “counterfactual”.  They cannot/did not happen.</a:t>
            </a:r>
            <a:r>
              <a:rPr lang="en-US" altLang="en-US" sz="2000" dirty="0"/>
              <a:t> </a:t>
            </a:r>
          </a:p>
        </p:txBody>
      </p:sp>
      <p:grpSp>
        <p:nvGrpSpPr>
          <p:cNvPr id="36885" name="Group 21"/>
          <p:cNvGrpSpPr>
            <a:grpSpLocks/>
          </p:cNvGrpSpPr>
          <p:nvPr/>
        </p:nvGrpSpPr>
        <p:grpSpPr bwMode="auto">
          <a:xfrm>
            <a:off x="5985175" y="1095130"/>
            <a:ext cx="6858000" cy="2209800"/>
            <a:chOff x="384" y="1584"/>
            <a:chExt cx="4293" cy="1508"/>
          </a:xfrm>
        </p:grpSpPr>
        <p:sp>
          <p:nvSpPr>
            <p:cNvPr id="1195017" name="Line 9"/>
            <p:cNvSpPr>
              <a:spLocks noChangeShapeType="1"/>
            </p:cNvSpPr>
            <p:nvPr/>
          </p:nvSpPr>
          <p:spPr bwMode="auto">
            <a:xfrm>
              <a:off x="1646" y="2674"/>
              <a:ext cx="2016" cy="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195015" name="Line 7"/>
            <p:cNvSpPr>
              <a:spLocks noChangeShapeType="1"/>
            </p:cNvSpPr>
            <p:nvPr/>
          </p:nvSpPr>
          <p:spPr bwMode="auto">
            <a:xfrm>
              <a:off x="1598" y="1931"/>
              <a:ext cx="2016" cy="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2000" dirty="0">
                <a:latin typeface="Arial" pitchFamily="34" charset="0"/>
              </a:endParaRPr>
            </a:p>
          </p:txBody>
        </p:sp>
        <p:sp>
          <p:nvSpPr>
            <p:cNvPr id="1195016" name="Line 8"/>
            <p:cNvSpPr>
              <a:spLocks noChangeShapeType="1"/>
            </p:cNvSpPr>
            <p:nvPr/>
          </p:nvSpPr>
          <p:spPr bwMode="auto">
            <a:xfrm flipH="1">
              <a:off x="384" y="2880"/>
              <a:ext cx="3648" cy="0"/>
            </a:xfrm>
            <a:prstGeom prst="line">
              <a:avLst/>
            </a:prstGeom>
            <a:noFill/>
            <a:ln w="31750">
              <a:solidFill>
                <a:schemeClr val="tx1"/>
              </a:solidFill>
              <a:round/>
              <a:headEnd type="triangle" w="med" len="me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195018" name="Text Box 10"/>
            <p:cNvSpPr txBox="1">
              <a:spLocks noChangeArrowheads="1"/>
            </p:cNvSpPr>
            <p:nvPr/>
          </p:nvSpPr>
          <p:spPr bwMode="auto">
            <a:xfrm>
              <a:off x="432" y="1584"/>
              <a:ext cx="1296" cy="510"/>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1800" dirty="0">
                  <a:latin typeface="Arial" pitchFamily="34" charset="0"/>
                </a:rPr>
                <a:t>Exposed to </a:t>
              </a:r>
            </a:p>
            <a:p>
              <a:pPr algn="ctr" eaLnBrk="0" hangingPunct="0">
                <a:spcBef>
                  <a:spcPct val="50000"/>
                </a:spcBef>
                <a:defRPr/>
              </a:pPr>
              <a:r>
                <a:rPr lang="en-US" sz="1800" dirty="0">
                  <a:latin typeface="Arial" pitchFamily="34" charset="0"/>
                </a:rPr>
                <a:t>night lights</a:t>
              </a:r>
            </a:p>
          </p:txBody>
        </p:sp>
        <p:sp>
          <p:nvSpPr>
            <p:cNvPr id="1195019" name="Text Box 11"/>
            <p:cNvSpPr txBox="1">
              <a:spLocks noChangeArrowheads="1"/>
            </p:cNvSpPr>
            <p:nvPr/>
          </p:nvSpPr>
          <p:spPr bwMode="auto">
            <a:xfrm>
              <a:off x="432" y="2256"/>
              <a:ext cx="1296" cy="510"/>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1800" dirty="0">
                  <a:latin typeface="Arial" pitchFamily="34" charset="0"/>
                </a:rPr>
                <a:t>Unexposed to </a:t>
              </a:r>
            </a:p>
            <a:p>
              <a:pPr algn="ctr" eaLnBrk="0" hangingPunct="0">
                <a:spcBef>
                  <a:spcPct val="50000"/>
                </a:spcBef>
                <a:defRPr/>
              </a:pPr>
              <a:r>
                <a:rPr lang="en-US" sz="1800" dirty="0">
                  <a:latin typeface="Arial" pitchFamily="34" charset="0"/>
                </a:rPr>
                <a:t>night lights</a:t>
              </a:r>
            </a:p>
          </p:txBody>
        </p:sp>
        <p:sp>
          <p:nvSpPr>
            <p:cNvPr id="1195020" name="Line 12"/>
            <p:cNvSpPr>
              <a:spLocks noChangeShapeType="1"/>
            </p:cNvSpPr>
            <p:nvPr/>
          </p:nvSpPr>
          <p:spPr bwMode="auto">
            <a:xfrm flipH="1">
              <a:off x="1646" y="2129"/>
              <a:ext cx="1824" cy="384"/>
            </a:xfrm>
            <a:prstGeom prst="line">
              <a:avLst/>
            </a:prstGeom>
            <a:noFill/>
            <a:ln w="76200" cap="rnd">
              <a:solidFill>
                <a:schemeClr val="tx1"/>
              </a:solidFill>
              <a:prstDash val="sysDot"/>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195021" name="Text Box 13"/>
            <p:cNvSpPr txBox="1">
              <a:spLocks noChangeArrowheads="1"/>
            </p:cNvSpPr>
            <p:nvPr/>
          </p:nvSpPr>
          <p:spPr bwMode="auto">
            <a:xfrm>
              <a:off x="1344" y="2832"/>
              <a:ext cx="1296" cy="260"/>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time</a:t>
              </a:r>
            </a:p>
          </p:txBody>
        </p:sp>
        <p:sp>
          <p:nvSpPr>
            <p:cNvPr id="1195024" name="Text Box 16"/>
            <p:cNvSpPr txBox="1">
              <a:spLocks noChangeArrowheads="1"/>
            </p:cNvSpPr>
            <p:nvPr/>
          </p:nvSpPr>
          <p:spPr bwMode="auto">
            <a:xfrm>
              <a:off x="2277" y="2277"/>
              <a:ext cx="2400" cy="240"/>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1800" dirty="0">
                  <a:latin typeface="Arial" pitchFamily="34" charset="0"/>
                </a:rPr>
                <a:t>Go back in time</a:t>
              </a:r>
            </a:p>
          </p:txBody>
        </p:sp>
      </p:grpSp>
      <p:sp>
        <p:nvSpPr>
          <p:cNvPr id="13" name="Rectangle 3"/>
          <p:cNvSpPr txBox="1">
            <a:spLocks noChangeArrowheads="1"/>
          </p:cNvSpPr>
          <p:nvPr/>
        </p:nvSpPr>
        <p:spPr bwMode="auto">
          <a:xfrm>
            <a:off x="206035" y="1020151"/>
            <a:ext cx="5667475" cy="1295400"/>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429673" indent="-429673" algn="l" defTabSz="1071007" rtl="0" eaLnBrk="0" fontAlgn="base" hangingPunct="0">
              <a:spcBef>
                <a:spcPct val="20000"/>
              </a:spcBef>
              <a:spcAft>
                <a:spcPct val="50000"/>
              </a:spcAft>
              <a:buClr>
                <a:schemeClr val="accent2"/>
              </a:buClr>
              <a:buSzPct val="75000"/>
              <a:buFont typeface="Symbol" pitchFamily="18" charset="2"/>
              <a:buChar char="·"/>
              <a:defRPr sz="2667">
                <a:solidFill>
                  <a:schemeClr val="tx1"/>
                </a:solidFill>
                <a:latin typeface="+mn-lt"/>
                <a:ea typeface="+mn-ea"/>
                <a:cs typeface="+mn-cs"/>
              </a:defRPr>
            </a:lvl1pPr>
            <a:lvl2pPr marL="901677" indent="-319609" algn="l" defTabSz="1071007" rtl="0" eaLnBrk="0" fontAlgn="base" hangingPunct="0">
              <a:spcBef>
                <a:spcPct val="0"/>
              </a:spcBef>
              <a:spcAft>
                <a:spcPct val="25000"/>
              </a:spcAft>
              <a:buClr>
                <a:schemeClr val="tx1"/>
              </a:buClr>
              <a:buSzPct val="100000"/>
              <a:buChar char="–"/>
              <a:defRPr sz="2667">
                <a:solidFill>
                  <a:schemeClr val="tx1"/>
                </a:solidFill>
                <a:latin typeface="+mn-lt"/>
              </a:defRPr>
            </a:lvl2pPr>
            <a:lvl3pPr marL="1428715" indent="-374641" algn="l" defTabSz="1071007" rtl="0" eaLnBrk="0" fontAlgn="base" hangingPunct="0">
              <a:spcBef>
                <a:spcPct val="20000"/>
              </a:spcBef>
              <a:spcAft>
                <a:spcPct val="25000"/>
              </a:spcAft>
              <a:buClr>
                <a:schemeClr val="tx1"/>
              </a:buClr>
              <a:buSzPct val="100000"/>
              <a:buChar char="»"/>
              <a:defRPr sz="2667">
                <a:solidFill>
                  <a:schemeClr val="tx1"/>
                </a:solidFill>
                <a:latin typeface="+mn-lt"/>
              </a:defRPr>
            </a:lvl3pPr>
            <a:lvl4pPr marL="2000201" indent="-285744" algn="l" defTabSz="1071007" rtl="0" eaLnBrk="0" fontAlgn="base" hangingPunct="0">
              <a:spcBef>
                <a:spcPct val="20000"/>
              </a:spcBef>
              <a:spcAft>
                <a:spcPct val="0"/>
              </a:spcAft>
              <a:buClr>
                <a:schemeClr val="accent2"/>
              </a:buClr>
              <a:buSzPct val="65000"/>
              <a:buFont typeface="Monotype Sorts"/>
              <a:buChar char="•"/>
              <a:defRPr sz="2667">
                <a:solidFill>
                  <a:schemeClr val="tx1"/>
                </a:solidFill>
                <a:latin typeface="+mn-lt"/>
              </a:defRPr>
            </a:lvl4pPr>
            <a:lvl5pPr marL="257168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5pPr>
            <a:lvl6pPr marL="318127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6pPr>
            <a:lvl7pPr marL="379085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7pPr>
            <a:lvl8pPr marL="440044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8pPr>
            <a:lvl9pPr marL="5010025"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9pPr>
          </a:lstStyle>
          <a:p>
            <a:pPr>
              <a:buFont typeface="Symbol" pitchFamily="18" charset="2"/>
              <a:buNone/>
            </a:pPr>
            <a:r>
              <a:rPr lang="en-US" altLang="en-US" sz="2400" b="0" u="sng" kern="0" dirty="0"/>
              <a:t>Night lights and myopia</a:t>
            </a:r>
          </a:p>
          <a:p>
            <a:pPr marL="239178" indent="-239178"/>
            <a:r>
              <a:rPr lang="en-US" altLang="en-US" sz="2400" b="0" kern="0" dirty="0"/>
              <a:t>Ideal study:  evaluate all children exposed to night lights for years and directly compare them to the SAME children not exposed to night lights</a:t>
            </a:r>
          </a:p>
          <a:p>
            <a:pPr marL="582068" lvl="1" indent="0">
              <a:buNone/>
            </a:pPr>
            <a:r>
              <a:rPr lang="en-US" altLang="en-US" sz="2000" b="0" kern="0" dirty="0"/>
              <a:t> </a:t>
            </a:r>
          </a:p>
        </p:txBody>
      </p:sp>
      <p:sp>
        <p:nvSpPr>
          <p:cNvPr id="14" name="Oval 13"/>
          <p:cNvSpPr/>
          <p:nvPr/>
        </p:nvSpPr>
        <p:spPr bwMode="auto">
          <a:xfrm>
            <a:off x="118872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68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2"/>
          <p:cNvSpPr>
            <a:spLocks noGrp="1" noChangeArrowheads="1"/>
          </p:cNvSpPr>
          <p:nvPr>
            <p:ph type="title"/>
          </p:nvPr>
        </p:nvSpPr>
        <p:spPr>
          <a:xfrm>
            <a:off x="381000" y="6103"/>
            <a:ext cx="11582400" cy="711200"/>
          </a:xfrm>
        </p:spPr>
        <p:txBody>
          <a:bodyPr/>
          <a:lstStyle/>
          <a:p>
            <a:r>
              <a:rPr lang="en-US" altLang="en-US" sz="2800" dirty="0"/>
              <a:t>Counterfactuals:  Conceptualizing </a:t>
            </a:r>
            <a:r>
              <a:rPr lang="en-US" altLang="en-US" sz="2800" u="sng" dirty="0"/>
              <a:t>Why</a:t>
            </a:r>
            <a:r>
              <a:rPr lang="en-US" altLang="en-US" sz="2800" dirty="0"/>
              <a:t> Confounding Occurs</a:t>
            </a:r>
          </a:p>
        </p:txBody>
      </p:sp>
      <p:sp>
        <p:nvSpPr>
          <p:cNvPr id="36867" name="Rectangle 3"/>
          <p:cNvSpPr>
            <a:spLocks noGrp="1" noChangeArrowheads="1"/>
          </p:cNvSpPr>
          <p:nvPr>
            <p:ph type="body" idx="1"/>
          </p:nvPr>
        </p:nvSpPr>
        <p:spPr>
          <a:xfrm>
            <a:off x="76200" y="4038600"/>
            <a:ext cx="11887200" cy="1295400"/>
          </a:xfrm>
        </p:spPr>
        <p:txBody>
          <a:bodyPr/>
          <a:lstStyle/>
          <a:p>
            <a:pPr marL="285750" indent="-285750"/>
            <a:r>
              <a:rPr lang="en-US" altLang="en-US" sz="2400" dirty="0"/>
              <a:t>The TWO distinct populations may be subject to </a:t>
            </a:r>
            <a:r>
              <a:rPr lang="en-US" altLang="en-US" sz="2400" i="1" dirty="0">
                <a:solidFill>
                  <a:srgbClr val="FF0000"/>
                </a:solidFill>
              </a:rPr>
              <a:t>OTHER INFLUENCES</a:t>
            </a:r>
            <a:r>
              <a:rPr lang="en-US" altLang="en-US" sz="2400" i="1" dirty="0"/>
              <a:t>, </a:t>
            </a:r>
            <a:r>
              <a:rPr lang="en-US" altLang="en-US" sz="2400" dirty="0"/>
              <a:t>more than just the night light</a:t>
            </a:r>
          </a:p>
          <a:p>
            <a:pPr marL="342900" indent="-342900">
              <a:spcAft>
                <a:spcPts val="600"/>
              </a:spcAft>
            </a:pPr>
            <a:r>
              <a:rPr lang="en-US" altLang="en-US" sz="2400" dirty="0"/>
              <a:t>If these </a:t>
            </a:r>
            <a:r>
              <a:rPr lang="en-US" altLang="en-US" sz="2400" i="1" dirty="0">
                <a:solidFill>
                  <a:srgbClr val="FF0000"/>
                </a:solidFill>
              </a:rPr>
              <a:t>other</a:t>
            </a:r>
            <a:r>
              <a:rPr lang="en-US" altLang="en-US" sz="2400" dirty="0">
                <a:solidFill>
                  <a:srgbClr val="FF0000"/>
                </a:solidFill>
              </a:rPr>
              <a:t> </a:t>
            </a:r>
            <a:r>
              <a:rPr lang="en-US" altLang="en-US" sz="2400" i="1" dirty="0">
                <a:solidFill>
                  <a:srgbClr val="FF0000"/>
                </a:solidFill>
              </a:rPr>
              <a:t>influences</a:t>
            </a:r>
            <a:r>
              <a:rPr lang="en-US" altLang="en-US" sz="2400" dirty="0">
                <a:solidFill>
                  <a:srgbClr val="FF0000"/>
                </a:solidFill>
              </a:rPr>
              <a:t> </a:t>
            </a:r>
            <a:r>
              <a:rPr lang="en-US" altLang="en-US" sz="2400" dirty="0"/>
              <a:t>cause the disease under study, the difference in the risk ratio between the SAME population study (causal effect measure) and the TWO population study (measure of association) is what is known as </a:t>
            </a:r>
            <a:r>
              <a:rPr lang="en-US" altLang="en-US" sz="2400" u="sng" dirty="0"/>
              <a:t>confounding</a:t>
            </a:r>
          </a:p>
          <a:p>
            <a:pPr marL="814904" lvl="1" indent="-342900"/>
            <a:r>
              <a:rPr lang="en-US" altLang="en-US" sz="2400" i="1" dirty="0">
                <a:solidFill>
                  <a:srgbClr val="FF0000"/>
                </a:solidFill>
              </a:rPr>
              <a:t>other influences </a:t>
            </a:r>
            <a:r>
              <a:rPr lang="en-US" altLang="en-US" sz="2400" dirty="0"/>
              <a:t>are the source of the confounding </a:t>
            </a:r>
          </a:p>
          <a:p>
            <a:pPr marL="814904" lvl="1" indent="-342900"/>
            <a:endParaRPr lang="en-US" altLang="en-US" sz="2400" u="sng" dirty="0"/>
          </a:p>
          <a:p>
            <a:pPr marL="342900" indent="-342900"/>
            <a:r>
              <a:rPr lang="en-US" altLang="en-US" sz="2400" dirty="0"/>
              <a:t>.</a:t>
            </a:r>
            <a:r>
              <a:rPr lang="en-US" altLang="en-US" sz="2000" dirty="0"/>
              <a:t> </a:t>
            </a:r>
          </a:p>
        </p:txBody>
      </p:sp>
      <p:sp>
        <p:nvSpPr>
          <p:cNvPr id="13" name="Rectangle 3"/>
          <p:cNvSpPr txBox="1">
            <a:spLocks noChangeArrowheads="1"/>
          </p:cNvSpPr>
          <p:nvPr/>
        </p:nvSpPr>
        <p:spPr bwMode="auto">
          <a:xfrm>
            <a:off x="138582" y="766272"/>
            <a:ext cx="5667475" cy="1295400"/>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429673" indent="-429673" algn="l" defTabSz="1071007" rtl="0" eaLnBrk="0" fontAlgn="base" hangingPunct="0">
              <a:spcBef>
                <a:spcPct val="20000"/>
              </a:spcBef>
              <a:spcAft>
                <a:spcPct val="50000"/>
              </a:spcAft>
              <a:buClr>
                <a:schemeClr val="accent2"/>
              </a:buClr>
              <a:buSzPct val="75000"/>
              <a:buFont typeface="Symbol" pitchFamily="18" charset="2"/>
              <a:buChar char="·"/>
              <a:defRPr sz="2667">
                <a:solidFill>
                  <a:schemeClr val="tx1"/>
                </a:solidFill>
                <a:latin typeface="+mn-lt"/>
                <a:ea typeface="+mn-ea"/>
                <a:cs typeface="+mn-cs"/>
              </a:defRPr>
            </a:lvl1pPr>
            <a:lvl2pPr marL="901677" indent="-319609" algn="l" defTabSz="1071007" rtl="0" eaLnBrk="0" fontAlgn="base" hangingPunct="0">
              <a:spcBef>
                <a:spcPct val="0"/>
              </a:spcBef>
              <a:spcAft>
                <a:spcPct val="25000"/>
              </a:spcAft>
              <a:buClr>
                <a:schemeClr val="tx1"/>
              </a:buClr>
              <a:buSzPct val="100000"/>
              <a:buChar char="–"/>
              <a:defRPr sz="2667">
                <a:solidFill>
                  <a:schemeClr val="tx1"/>
                </a:solidFill>
                <a:latin typeface="+mn-lt"/>
              </a:defRPr>
            </a:lvl2pPr>
            <a:lvl3pPr marL="1428715" indent="-374641" algn="l" defTabSz="1071007" rtl="0" eaLnBrk="0" fontAlgn="base" hangingPunct="0">
              <a:spcBef>
                <a:spcPct val="20000"/>
              </a:spcBef>
              <a:spcAft>
                <a:spcPct val="25000"/>
              </a:spcAft>
              <a:buClr>
                <a:schemeClr val="tx1"/>
              </a:buClr>
              <a:buSzPct val="100000"/>
              <a:buChar char="»"/>
              <a:defRPr sz="2667">
                <a:solidFill>
                  <a:schemeClr val="tx1"/>
                </a:solidFill>
                <a:latin typeface="+mn-lt"/>
              </a:defRPr>
            </a:lvl3pPr>
            <a:lvl4pPr marL="2000201" indent="-285744" algn="l" defTabSz="1071007" rtl="0" eaLnBrk="0" fontAlgn="base" hangingPunct="0">
              <a:spcBef>
                <a:spcPct val="20000"/>
              </a:spcBef>
              <a:spcAft>
                <a:spcPct val="0"/>
              </a:spcAft>
              <a:buClr>
                <a:schemeClr val="accent2"/>
              </a:buClr>
              <a:buSzPct val="65000"/>
              <a:buFont typeface="Monotype Sorts"/>
              <a:buChar char="•"/>
              <a:defRPr sz="2667">
                <a:solidFill>
                  <a:schemeClr val="tx1"/>
                </a:solidFill>
                <a:latin typeface="+mn-lt"/>
              </a:defRPr>
            </a:lvl4pPr>
            <a:lvl5pPr marL="257168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5pPr>
            <a:lvl6pPr marL="318127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6pPr>
            <a:lvl7pPr marL="379085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7pPr>
            <a:lvl8pPr marL="440044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8pPr>
            <a:lvl9pPr marL="5010025"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9pPr>
          </a:lstStyle>
          <a:p>
            <a:pPr>
              <a:buFont typeface="Symbol" pitchFamily="18" charset="2"/>
              <a:buNone/>
            </a:pPr>
            <a:r>
              <a:rPr lang="en-US" altLang="en-US" sz="2400" b="0" u="sng" kern="0" dirty="0"/>
              <a:t>Night lights and myopia</a:t>
            </a:r>
          </a:p>
          <a:p>
            <a:pPr marL="285750" indent="-285750"/>
            <a:r>
              <a:rPr lang="en-US" altLang="en-US" sz="2400" b="0" dirty="0"/>
              <a:t>Because we cannot perform the counterfactual ideal (SAME population studied under 2 conditions), we must evaluate TWO distinct populations (exposed to night lights and unexposed) to study the problem</a:t>
            </a:r>
          </a:p>
          <a:p>
            <a:pPr marL="582068" lvl="1" indent="0">
              <a:buNone/>
            </a:pPr>
            <a:r>
              <a:rPr lang="en-US" altLang="en-US" sz="2000" b="0" kern="0" dirty="0"/>
              <a:t> </a:t>
            </a:r>
          </a:p>
        </p:txBody>
      </p:sp>
      <p:sp>
        <p:nvSpPr>
          <p:cNvPr id="14" name="Oval 13"/>
          <p:cNvSpPr/>
          <p:nvPr/>
        </p:nvSpPr>
        <p:spPr bwMode="auto">
          <a:xfrm>
            <a:off x="118872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
        <p:nvSpPr>
          <p:cNvPr id="15" name="Line 12"/>
          <p:cNvSpPr>
            <a:spLocks noChangeShapeType="1"/>
          </p:cNvSpPr>
          <p:nvPr/>
        </p:nvSpPr>
        <p:spPr bwMode="auto">
          <a:xfrm>
            <a:off x="7620000" y="2358965"/>
            <a:ext cx="3124200" cy="0"/>
          </a:xfrm>
          <a:prstGeom prst="line">
            <a:avLst/>
          </a:prstGeom>
          <a:noFill/>
          <a:ln w="76200">
            <a:no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6" name="Line 15"/>
          <p:cNvSpPr>
            <a:spLocks noChangeShapeType="1"/>
          </p:cNvSpPr>
          <p:nvPr/>
        </p:nvSpPr>
        <p:spPr bwMode="auto">
          <a:xfrm>
            <a:off x="10058400" y="1276290"/>
            <a:ext cx="1828800" cy="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7" name="Line 16"/>
          <p:cNvSpPr>
            <a:spLocks noChangeShapeType="1"/>
          </p:cNvSpPr>
          <p:nvPr/>
        </p:nvSpPr>
        <p:spPr bwMode="auto">
          <a:xfrm flipH="1">
            <a:off x="7391400" y="2876490"/>
            <a:ext cx="4495800" cy="0"/>
          </a:xfrm>
          <a:prstGeom prst="line">
            <a:avLst/>
          </a:prstGeom>
          <a:noFill/>
          <a:ln w="31750">
            <a:solidFill>
              <a:schemeClr val="tx1"/>
            </a:solidFill>
            <a:round/>
            <a:headEnd type="triangle" w="med" len="me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8" name="Text Box 17"/>
          <p:cNvSpPr txBox="1">
            <a:spLocks noChangeArrowheads="1"/>
          </p:cNvSpPr>
          <p:nvPr/>
        </p:nvSpPr>
        <p:spPr bwMode="auto">
          <a:xfrm>
            <a:off x="6248400" y="1044454"/>
            <a:ext cx="4572000" cy="400110"/>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a:latin typeface="Arial" pitchFamily="34" charset="0"/>
              </a:rPr>
              <a:t>Exposed to night lights</a:t>
            </a:r>
          </a:p>
        </p:txBody>
      </p:sp>
      <p:sp>
        <p:nvSpPr>
          <p:cNvPr id="19" name="Text Box 18"/>
          <p:cNvSpPr txBox="1">
            <a:spLocks noChangeArrowheads="1"/>
          </p:cNvSpPr>
          <p:nvPr/>
        </p:nvSpPr>
        <p:spPr bwMode="auto">
          <a:xfrm>
            <a:off x="6629400" y="1977965"/>
            <a:ext cx="3505200" cy="400110"/>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a:latin typeface="Arial" pitchFamily="34" charset="0"/>
              </a:rPr>
              <a:t>Unexposed to night lights</a:t>
            </a:r>
          </a:p>
        </p:txBody>
      </p:sp>
      <p:sp>
        <p:nvSpPr>
          <p:cNvPr id="20" name="Text Box 20"/>
          <p:cNvSpPr txBox="1">
            <a:spLocks noChangeArrowheads="1"/>
          </p:cNvSpPr>
          <p:nvPr/>
        </p:nvSpPr>
        <p:spPr bwMode="auto">
          <a:xfrm>
            <a:off x="7772400" y="2800290"/>
            <a:ext cx="2057400" cy="400110"/>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time</a:t>
            </a:r>
          </a:p>
        </p:txBody>
      </p:sp>
      <p:sp>
        <p:nvSpPr>
          <p:cNvPr id="21" name="Line 21"/>
          <p:cNvSpPr>
            <a:spLocks noChangeShapeType="1"/>
          </p:cNvSpPr>
          <p:nvPr/>
        </p:nvSpPr>
        <p:spPr bwMode="auto">
          <a:xfrm>
            <a:off x="10134600" y="2206565"/>
            <a:ext cx="1828800" cy="0"/>
          </a:xfrm>
          <a:prstGeom prst="line">
            <a:avLst/>
          </a:prstGeom>
          <a:noFill/>
          <a:ln w="98425">
            <a:pattFill prst="wdUpDiag">
              <a:fgClr>
                <a:schemeClr val="tx1"/>
              </a:fgClr>
              <a:bgClr>
                <a:srgbClr val="EAEAEA"/>
              </a:bgClr>
            </a:pattFill>
            <a:round/>
            <a:headEnd/>
            <a:tailEnd type="triangle"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2" name="Text Box 23"/>
          <p:cNvSpPr txBox="1">
            <a:spLocks noChangeArrowheads="1"/>
          </p:cNvSpPr>
          <p:nvPr/>
        </p:nvSpPr>
        <p:spPr bwMode="auto">
          <a:xfrm>
            <a:off x="5562600" y="1648105"/>
            <a:ext cx="2209800" cy="1015663"/>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400" dirty="0">
                <a:solidFill>
                  <a:srgbClr val="FF0000"/>
                </a:solidFill>
                <a:latin typeface="Arial" pitchFamily="34" charset="0"/>
              </a:rPr>
              <a:t>Other</a:t>
            </a:r>
          </a:p>
          <a:p>
            <a:pPr algn="ctr" eaLnBrk="0" hangingPunct="0">
              <a:spcBef>
                <a:spcPct val="50000"/>
              </a:spcBef>
              <a:defRPr/>
            </a:pPr>
            <a:r>
              <a:rPr lang="en-US" sz="2400" dirty="0">
                <a:solidFill>
                  <a:srgbClr val="FF0000"/>
                </a:solidFill>
                <a:latin typeface="Arial" pitchFamily="34" charset="0"/>
              </a:rPr>
              <a:t> influences</a:t>
            </a:r>
          </a:p>
        </p:txBody>
      </p:sp>
      <p:sp>
        <p:nvSpPr>
          <p:cNvPr id="23" name="Line 15"/>
          <p:cNvSpPr>
            <a:spLocks noChangeShapeType="1"/>
          </p:cNvSpPr>
          <p:nvPr/>
        </p:nvSpPr>
        <p:spPr bwMode="auto">
          <a:xfrm>
            <a:off x="10058400" y="2206565"/>
            <a:ext cx="1828800" cy="15479"/>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4" name="Rectangle 3"/>
          <p:cNvSpPr txBox="1">
            <a:spLocks noChangeArrowheads="1"/>
          </p:cNvSpPr>
          <p:nvPr/>
        </p:nvSpPr>
        <p:spPr bwMode="auto">
          <a:xfrm>
            <a:off x="4876800" y="3203914"/>
            <a:ext cx="5029200" cy="834686"/>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429673" indent="-429673" algn="l" defTabSz="1071007" rtl="0" eaLnBrk="0" fontAlgn="base" hangingPunct="0">
              <a:spcBef>
                <a:spcPct val="20000"/>
              </a:spcBef>
              <a:spcAft>
                <a:spcPct val="50000"/>
              </a:spcAft>
              <a:buClr>
                <a:schemeClr val="accent2"/>
              </a:buClr>
              <a:buSzPct val="75000"/>
              <a:buFont typeface="Symbol" pitchFamily="18" charset="2"/>
              <a:buChar char="·"/>
              <a:defRPr sz="2667">
                <a:solidFill>
                  <a:schemeClr val="tx1"/>
                </a:solidFill>
                <a:latin typeface="+mn-lt"/>
                <a:ea typeface="+mn-ea"/>
                <a:cs typeface="+mn-cs"/>
              </a:defRPr>
            </a:lvl1pPr>
            <a:lvl2pPr marL="901677" indent="-319609" algn="l" defTabSz="1071007" rtl="0" eaLnBrk="0" fontAlgn="base" hangingPunct="0">
              <a:spcBef>
                <a:spcPct val="0"/>
              </a:spcBef>
              <a:spcAft>
                <a:spcPct val="25000"/>
              </a:spcAft>
              <a:buClr>
                <a:schemeClr val="tx1"/>
              </a:buClr>
              <a:buSzPct val="100000"/>
              <a:buChar char="–"/>
              <a:defRPr sz="2667">
                <a:solidFill>
                  <a:schemeClr val="tx1"/>
                </a:solidFill>
                <a:latin typeface="+mn-lt"/>
              </a:defRPr>
            </a:lvl2pPr>
            <a:lvl3pPr marL="1428715" indent="-374641" algn="l" defTabSz="1071007" rtl="0" eaLnBrk="0" fontAlgn="base" hangingPunct="0">
              <a:spcBef>
                <a:spcPct val="20000"/>
              </a:spcBef>
              <a:spcAft>
                <a:spcPct val="25000"/>
              </a:spcAft>
              <a:buClr>
                <a:schemeClr val="tx1"/>
              </a:buClr>
              <a:buSzPct val="100000"/>
              <a:buChar char="»"/>
              <a:defRPr sz="2667">
                <a:solidFill>
                  <a:schemeClr val="tx1"/>
                </a:solidFill>
                <a:latin typeface="+mn-lt"/>
              </a:defRPr>
            </a:lvl3pPr>
            <a:lvl4pPr marL="2000201" indent="-285744" algn="l" defTabSz="1071007" rtl="0" eaLnBrk="0" fontAlgn="base" hangingPunct="0">
              <a:spcBef>
                <a:spcPct val="20000"/>
              </a:spcBef>
              <a:spcAft>
                <a:spcPct val="0"/>
              </a:spcAft>
              <a:buClr>
                <a:schemeClr val="accent2"/>
              </a:buClr>
              <a:buSzPct val="65000"/>
              <a:buFont typeface="Monotype Sorts"/>
              <a:buChar char="•"/>
              <a:defRPr sz="2667">
                <a:solidFill>
                  <a:schemeClr val="tx1"/>
                </a:solidFill>
                <a:latin typeface="+mn-lt"/>
              </a:defRPr>
            </a:lvl4pPr>
            <a:lvl5pPr marL="257168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5pPr>
            <a:lvl6pPr marL="318127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6pPr>
            <a:lvl7pPr marL="379085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7pPr>
            <a:lvl8pPr marL="440044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8pPr>
            <a:lvl9pPr marL="5010025"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9pPr>
          </a:lstStyle>
          <a:p>
            <a:pPr lvl="1"/>
            <a:r>
              <a:rPr lang="en-US" altLang="en-US" sz="2200" b="0" kern="0" dirty="0"/>
              <a:t>Result (e.g., risk ratio): merely, a “measure of association”</a:t>
            </a:r>
            <a:endParaRPr lang="en-US" altLang="en-US" sz="2000" b="0" kern="0" dirty="0"/>
          </a:p>
        </p:txBody>
      </p:sp>
    </p:spTree>
    <p:extLst>
      <p:ext uri="{BB962C8B-B14F-4D97-AF65-F5344CB8AC3E}">
        <p14:creationId xmlns:p14="http://schemas.microsoft.com/office/powerpoint/2010/main" val="2496546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3"/>
                                        </p:tgtEl>
                                        <p:attrNameLst>
                                          <p:attrName>style.visibility</p:attrName>
                                        </p:attrNameLst>
                                      </p:cBhvr>
                                      <p:to>
                                        <p:strVal val="hidden"/>
                                      </p:to>
                                    </p:set>
                                  </p:childTnLst>
                                </p:cTn>
                              </p:par>
                              <p:par>
                                <p:cTn id="11" presetID="2" presetClass="entr" presetSubtype="4"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867">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uiExpand="1" build="p"/>
      <p:bldP spid="22" grpId="0"/>
      <p:bldP spid="2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2"/>
          <p:cNvSpPr>
            <a:spLocks noGrp="1" noChangeArrowheads="1"/>
          </p:cNvSpPr>
          <p:nvPr>
            <p:ph type="title"/>
          </p:nvPr>
        </p:nvSpPr>
        <p:spPr>
          <a:xfrm>
            <a:off x="16565" y="-322401"/>
            <a:ext cx="12175435" cy="887021"/>
          </a:xfrm>
        </p:spPr>
        <p:txBody>
          <a:bodyPr/>
          <a:lstStyle/>
          <a:p>
            <a:r>
              <a:rPr lang="en-US" altLang="en-US" sz="2400" dirty="0"/>
              <a:t>Counterfactuals:  Conceptualizing Why Confounding Occurs</a:t>
            </a:r>
          </a:p>
        </p:txBody>
      </p:sp>
      <p:sp>
        <p:nvSpPr>
          <p:cNvPr id="36867" name="Rectangle 3"/>
          <p:cNvSpPr>
            <a:spLocks noGrp="1" noChangeArrowheads="1"/>
          </p:cNvSpPr>
          <p:nvPr>
            <p:ph type="body" idx="1"/>
          </p:nvPr>
        </p:nvSpPr>
        <p:spPr>
          <a:xfrm>
            <a:off x="241499" y="838200"/>
            <a:ext cx="11430000" cy="10287000"/>
          </a:xfrm>
        </p:spPr>
        <p:txBody>
          <a:bodyPr/>
          <a:lstStyle/>
          <a:p>
            <a:pPr>
              <a:spcBef>
                <a:spcPts val="0"/>
              </a:spcBef>
              <a:spcAft>
                <a:spcPts val="0"/>
              </a:spcAft>
              <a:buNone/>
            </a:pPr>
            <a:r>
              <a:rPr lang="en-US" altLang="en-US" sz="2400" u="sng" dirty="0"/>
              <a:t>Counterfactual ideal study:</a:t>
            </a:r>
            <a:r>
              <a:rPr lang="en-US" altLang="en-US" sz="2400" dirty="0"/>
              <a:t>   Use your imagination</a:t>
            </a:r>
          </a:p>
          <a:p>
            <a:pPr>
              <a:buFont typeface="Symbol" pitchFamily="18" charset="2"/>
              <a:buNone/>
            </a:pPr>
            <a:endParaRPr lang="en-US" altLang="en-US" sz="2000" u="sng" dirty="0"/>
          </a:p>
          <a:p>
            <a:pPr>
              <a:buFont typeface="Symbol" pitchFamily="18" charset="2"/>
              <a:buNone/>
            </a:pPr>
            <a:endParaRPr lang="en-US" altLang="en-US" sz="2000" u="sng" dirty="0"/>
          </a:p>
          <a:p>
            <a:pPr>
              <a:buFont typeface="Symbol" pitchFamily="18" charset="2"/>
              <a:buNone/>
            </a:pPr>
            <a:endParaRPr lang="en-US" altLang="en-US" sz="2000" u="sng" dirty="0"/>
          </a:p>
          <a:p>
            <a:pPr>
              <a:buFont typeface="Symbol" pitchFamily="18" charset="2"/>
              <a:buNone/>
            </a:pPr>
            <a:endParaRPr lang="en-US" altLang="en-US" sz="900" u="sng" dirty="0"/>
          </a:p>
          <a:p>
            <a:pPr>
              <a:buFont typeface="Symbol" pitchFamily="18" charset="2"/>
              <a:buNone/>
            </a:pPr>
            <a:endParaRPr lang="en-US" altLang="en-US" sz="2000" u="sng" dirty="0"/>
          </a:p>
          <a:p>
            <a:pPr>
              <a:buFont typeface="Symbol" pitchFamily="18" charset="2"/>
              <a:buNone/>
            </a:pPr>
            <a:endParaRPr lang="en-US" altLang="en-US" sz="900" u="sng" dirty="0"/>
          </a:p>
          <a:p>
            <a:pPr>
              <a:buFont typeface="Symbol" pitchFamily="18" charset="2"/>
              <a:buNone/>
            </a:pPr>
            <a:endParaRPr lang="en-US" altLang="en-US" sz="900" u="sng" dirty="0"/>
          </a:p>
          <a:p>
            <a:pPr>
              <a:spcBef>
                <a:spcPts val="0"/>
              </a:spcBef>
              <a:spcAft>
                <a:spcPts val="0"/>
              </a:spcAft>
              <a:buNone/>
            </a:pPr>
            <a:r>
              <a:rPr lang="en-US" altLang="en-US" sz="2400" u="sng" dirty="0"/>
              <a:t>Real-world study:</a:t>
            </a:r>
            <a:r>
              <a:rPr lang="en-US" altLang="en-US" sz="2400" dirty="0"/>
              <a:t>  Must use two distinct populations</a:t>
            </a:r>
            <a:endParaRPr lang="en-US" altLang="en-US" sz="2400" b="1" u="sng" dirty="0"/>
          </a:p>
          <a:p>
            <a:pPr>
              <a:buFont typeface="Symbol" pitchFamily="18" charset="2"/>
              <a:buNone/>
            </a:pPr>
            <a:endParaRPr lang="en-US" altLang="en-US" sz="2000" u="sng" dirty="0"/>
          </a:p>
          <a:p>
            <a:pPr lvl="1"/>
            <a:endParaRPr lang="en-US" altLang="en-US" sz="1600" dirty="0"/>
          </a:p>
          <a:p>
            <a:pPr lvl="1"/>
            <a:endParaRPr lang="en-US" altLang="en-US" sz="1600" dirty="0"/>
          </a:p>
          <a:p>
            <a:pPr lvl="1"/>
            <a:endParaRPr lang="en-US" altLang="en-US" sz="1600" dirty="0"/>
          </a:p>
          <a:p>
            <a:pPr lvl="1"/>
            <a:endParaRPr lang="en-US" altLang="en-US" sz="1600" dirty="0"/>
          </a:p>
          <a:p>
            <a:pPr lvl="1"/>
            <a:endParaRPr lang="en-US" altLang="en-US" sz="2133" dirty="0"/>
          </a:p>
          <a:p>
            <a:pPr lvl="1"/>
            <a:endParaRPr lang="en-US" altLang="en-US" sz="2133" dirty="0"/>
          </a:p>
          <a:p>
            <a:pPr lvl="1"/>
            <a:endParaRPr lang="en-US" altLang="en-US" sz="2133" dirty="0"/>
          </a:p>
          <a:p>
            <a:pPr lvl="1"/>
            <a:endParaRPr lang="en-US" altLang="en-US" sz="2133" dirty="0"/>
          </a:p>
          <a:p>
            <a:pPr lvl="1"/>
            <a:endParaRPr lang="en-US" altLang="en-US" sz="2133" dirty="0"/>
          </a:p>
        </p:txBody>
      </p:sp>
      <p:grpSp>
        <p:nvGrpSpPr>
          <p:cNvPr id="36885" name="Group 21"/>
          <p:cNvGrpSpPr>
            <a:grpSpLocks/>
          </p:cNvGrpSpPr>
          <p:nvPr/>
        </p:nvGrpSpPr>
        <p:grpSpPr bwMode="auto">
          <a:xfrm>
            <a:off x="830129" y="1421296"/>
            <a:ext cx="6356314" cy="2378587"/>
            <a:chOff x="-602" y="1988"/>
            <a:chExt cx="3113" cy="672"/>
          </a:xfrm>
        </p:grpSpPr>
        <p:sp>
          <p:nvSpPr>
            <p:cNvPr id="1195017" name="Line 9"/>
            <p:cNvSpPr>
              <a:spLocks noChangeShapeType="1"/>
            </p:cNvSpPr>
            <p:nvPr/>
          </p:nvSpPr>
          <p:spPr bwMode="auto">
            <a:xfrm>
              <a:off x="686" y="2386"/>
              <a:ext cx="1023" cy="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2533" dirty="0">
                <a:latin typeface="Arial" pitchFamily="34" charset="0"/>
              </a:endParaRPr>
            </a:p>
          </p:txBody>
        </p:sp>
        <p:sp>
          <p:nvSpPr>
            <p:cNvPr id="1195015" name="Line 7"/>
            <p:cNvSpPr>
              <a:spLocks noChangeShapeType="1"/>
            </p:cNvSpPr>
            <p:nvPr/>
          </p:nvSpPr>
          <p:spPr bwMode="auto">
            <a:xfrm flipV="1">
              <a:off x="686" y="2044"/>
              <a:ext cx="1023" cy="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2533" dirty="0">
                <a:latin typeface="Arial" pitchFamily="34" charset="0"/>
              </a:endParaRPr>
            </a:p>
          </p:txBody>
        </p:sp>
        <p:sp>
          <p:nvSpPr>
            <p:cNvPr id="1195016" name="Line 8"/>
            <p:cNvSpPr>
              <a:spLocks noChangeShapeType="1"/>
            </p:cNvSpPr>
            <p:nvPr/>
          </p:nvSpPr>
          <p:spPr bwMode="auto">
            <a:xfrm flipH="1">
              <a:off x="638" y="2499"/>
              <a:ext cx="1461" cy="9"/>
            </a:xfrm>
            <a:prstGeom prst="line">
              <a:avLst/>
            </a:prstGeom>
            <a:noFill/>
            <a:ln w="31750">
              <a:solidFill>
                <a:schemeClr val="tx1"/>
              </a:solidFill>
              <a:round/>
              <a:headEnd type="triangle" w="med" len="me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2533" dirty="0">
                <a:latin typeface="Arial" pitchFamily="34" charset="0"/>
              </a:endParaRPr>
            </a:p>
          </p:txBody>
        </p:sp>
        <p:sp>
          <p:nvSpPr>
            <p:cNvPr id="1195018" name="Text Box 10"/>
            <p:cNvSpPr txBox="1">
              <a:spLocks noChangeArrowheads="1"/>
            </p:cNvSpPr>
            <p:nvPr/>
          </p:nvSpPr>
          <p:spPr bwMode="auto">
            <a:xfrm>
              <a:off x="-602" y="1988"/>
              <a:ext cx="1202" cy="207"/>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Exposed to night lights</a:t>
              </a:r>
            </a:p>
          </p:txBody>
        </p:sp>
        <p:sp>
          <p:nvSpPr>
            <p:cNvPr id="1195019" name="Text Box 11"/>
            <p:cNvSpPr txBox="1">
              <a:spLocks noChangeArrowheads="1"/>
            </p:cNvSpPr>
            <p:nvPr/>
          </p:nvSpPr>
          <p:spPr bwMode="auto">
            <a:xfrm>
              <a:off x="-516" y="2337"/>
              <a:ext cx="1138" cy="207"/>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Unexposed to night lights</a:t>
              </a:r>
            </a:p>
          </p:txBody>
        </p:sp>
        <p:sp>
          <p:nvSpPr>
            <p:cNvPr id="1195020" name="Line 12"/>
            <p:cNvSpPr>
              <a:spLocks noChangeShapeType="1"/>
            </p:cNvSpPr>
            <p:nvPr/>
          </p:nvSpPr>
          <p:spPr bwMode="auto">
            <a:xfrm flipH="1">
              <a:off x="638" y="2117"/>
              <a:ext cx="934" cy="220"/>
            </a:xfrm>
            <a:prstGeom prst="line">
              <a:avLst/>
            </a:prstGeom>
            <a:noFill/>
            <a:ln w="76200" cap="rnd">
              <a:solidFill>
                <a:schemeClr val="tx1"/>
              </a:solidFill>
              <a:prstDash val="sysDot"/>
              <a:round/>
              <a:headEnd/>
              <a:tailEnd type="triangle"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2533" dirty="0">
                <a:latin typeface="Arial" pitchFamily="34" charset="0"/>
              </a:endParaRPr>
            </a:p>
          </p:txBody>
        </p:sp>
        <p:sp>
          <p:nvSpPr>
            <p:cNvPr id="1195021" name="Text Box 13"/>
            <p:cNvSpPr txBox="1">
              <a:spLocks noChangeArrowheads="1"/>
            </p:cNvSpPr>
            <p:nvPr/>
          </p:nvSpPr>
          <p:spPr bwMode="auto">
            <a:xfrm>
              <a:off x="542" y="2532"/>
              <a:ext cx="1296" cy="128"/>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time</a:t>
              </a:r>
            </a:p>
          </p:txBody>
        </p:sp>
        <p:sp>
          <p:nvSpPr>
            <p:cNvPr id="1195024" name="Text Box 16"/>
            <p:cNvSpPr txBox="1">
              <a:spLocks noChangeArrowheads="1"/>
            </p:cNvSpPr>
            <p:nvPr/>
          </p:nvSpPr>
          <p:spPr bwMode="auto">
            <a:xfrm>
              <a:off x="1165" y="2154"/>
              <a:ext cx="1346" cy="118"/>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Go back in time</a:t>
              </a:r>
            </a:p>
          </p:txBody>
        </p:sp>
      </p:grpSp>
      <p:grpSp>
        <p:nvGrpSpPr>
          <p:cNvPr id="4" name="Group 3"/>
          <p:cNvGrpSpPr/>
          <p:nvPr/>
        </p:nvGrpSpPr>
        <p:grpSpPr>
          <a:xfrm>
            <a:off x="6538675" y="1582180"/>
            <a:ext cx="2619849" cy="1323341"/>
            <a:chOff x="6073141" y="2247177"/>
            <a:chExt cx="2947329" cy="503633"/>
          </a:xfrm>
        </p:grpSpPr>
        <p:sp>
          <p:nvSpPr>
            <p:cNvPr id="2" name="Right Brace 1"/>
            <p:cNvSpPr/>
            <p:nvPr/>
          </p:nvSpPr>
          <p:spPr bwMode="auto">
            <a:xfrm>
              <a:off x="6073141" y="2247177"/>
              <a:ext cx="803910" cy="503633"/>
            </a:xfrm>
            <a:prstGeom prst="rightBrace">
              <a:avLst>
                <a:gd name="adj1" fmla="val 8333"/>
                <a:gd name="adj2" fmla="val 46814"/>
              </a:avLst>
            </a:prstGeom>
            <a:noFill/>
            <a:ln w="50800" cap="flat" cmpd="sng" algn="ctr">
              <a:solidFill>
                <a:schemeClr val="tx1"/>
              </a:solidFill>
              <a:prstDash val="solid"/>
              <a:round/>
              <a:headEnd type="none" w="med" len="med"/>
              <a:tailEnd type="none" w="med" len="med"/>
            </a:ln>
            <a:effectLst>
              <a:outerShdw dist="107763" dir="2700000" algn="ctr" rotWithShape="0">
                <a:schemeClr val="bg2"/>
              </a:outerShdw>
            </a:effectLst>
          </p:spPr>
          <p:txBody>
            <a:bodyPr vert="horz" wrap="square" lIns="121920" tIns="60960" rIns="121920" bIns="60960" numCol="1" rtlCol="0" anchor="ctr" anchorCtr="0" compatLnSpc="1">
              <a:prstTxWarp prst="textNoShape">
                <a:avLst/>
              </a:prstTxWarp>
              <a:spAutoFit/>
            </a:bodyPr>
            <a:lstStyle/>
            <a:p>
              <a:pPr algn="ctr" eaLnBrk="0" hangingPunct="0">
                <a:spcBef>
                  <a:spcPct val="50000"/>
                </a:spcBef>
              </a:pPr>
              <a:endParaRPr lang="en-US" dirty="0">
                <a:latin typeface="Arial" pitchFamily="34" charset="0"/>
              </a:endParaRPr>
            </a:p>
          </p:txBody>
        </p:sp>
        <p:sp>
          <p:nvSpPr>
            <p:cNvPr id="3" name="TextBox 2"/>
            <p:cNvSpPr txBox="1"/>
            <p:nvPr/>
          </p:nvSpPr>
          <p:spPr>
            <a:xfrm>
              <a:off x="6475096" y="2325228"/>
              <a:ext cx="2545374" cy="316258"/>
            </a:xfrm>
            <a:prstGeom prst="rect">
              <a:avLst/>
            </a:prstGeom>
            <a:noFill/>
          </p:spPr>
          <p:txBody>
            <a:bodyPr wrap="square" rtlCol="0">
              <a:spAutoFit/>
            </a:bodyPr>
            <a:lstStyle/>
            <a:p>
              <a:pPr algn="ctr" eaLnBrk="0" hangingPunct="0"/>
              <a:r>
                <a:rPr lang="en-US" sz="2400" b="0" dirty="0">
                  <a:latin typeface="Arial" panose="020B0604020202020204" pitchFamily="34" charset="0"/>
                  <a:cs typeface="Arial" panose="020B0604020202020204" pitchFamily="34" charset="0"/>
                </a:rPr>
                <a:t>Risk ratio        (causal effect)</a:t>
              </a:r>
            </a:p>
          </p:txBody>
        </p:sp>
      </p:grpSp>
      <p:grpSp>
        <p:nvGrpSpPr>
          <p:cNvPr id="13" name="Group 12"/>
          <p:cNvGrpSpPr/>
          <p:nvPr/>
        </p:nvGrpSpPr>
        <p:grpSpPr>
          <a:xfrm>
            <a:off x="-584029" y="4561566"/>
            <a:ext cx="6929127" cy="2123630"/>
            <a:chOff x="-4169258" y="1890952"/>
            <a:chExt cx="5515573" cy="2238694"/>
          </a:xfrm>
        </p:grpSpPr>
        <p:sp>
          <p:nvSpPr>
            <p:cNvPr id="14" name="Line 15"/>
            <p:cNvSpPr>
              <a:spLocks noChangeShapeType="1"/>
            </p:cNvSpPr>
            <p:nvPr/>
          </p:nvSpPr>
          <p:spPr bwMode="auto">
            <a:xfrm>
              <a:off x="-861159" y="2276223"/>
              <a:ext cx="1604462" cy="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wrap="square" lIns="82292" tIns="41145" rIns="82292" bIns="41145" anchor="ctr">
              <a:spAutoFit/>
            </a:bodyPr>
            <a:lstStyle/>
            <a:p>
              <a:pPr algn="ctr" eaLnBrk="0" hangingPunct="0">
                <a:spcBef>
                  <a:spcPct val="50000"/>
                </a:spcBef>
                <a:defRPr/>
              </a:pPr>
              <a:endParaRPr lang="en-US" sz="2533" dirty="0">
                <a:latin typeface="Arial" pitchFamily="34" charset="0"/>
              </a:endParaRPr>
            </a:p>
          </p:txBody>
        </p:sp>
        <p:sp>
          <p:nvSpPr>
            <p:cNvPr id="15" name="Text Box 17"/>
            <p:cNvSpPr txBox="1">
              <a:spLocks noChangeArrowheads="1"/>
            </p:cNvSpPr>
            <p:nvPr/>
          </p:nvSpPr>
          <p:spPr bwMode="auto">
            <a:xfrm>
              <a:off x="-2903768" y="1890952"/>
              <a:ext cx="2057401" cy="358364"/>
            </a:xfrm>
            <a:prstGeom prst="rect">
              <a:avLst/>
            </a:prstGeom>
            <a:noFill/>
            <a:ln w="76200">
              <a:noFill/>
              <a:miter lim="800000"/>
              <a:headEnd/>
              <a:tailEnd/>
            </a:ln>
            <a:effectLst>
              <a:outerShdw dist="107763" dir="2700000" algn="ctr" rotWithShape="0">
                <a:schemeClr val="bg2"/>
              </a:outerShdw>
            </a:effectLst>
          </p:spPr>
          <p:txBody>
            <a:bodyPr wrap="square" lIns="82292" tIns="41145" rIns="82292" bIns="41145">
              <a:spAutoFit/>
            </a:bodyPr>
            <a:lstStyle/>
            <a:p>
              <a:pPr algn="ctr" eaLnBrk="0" hangingPunct="0">
                <a:spcBef>
                  <a:spcPct val="50000"/>
                </a:spcBef>
                <a:defRPr/>
              </a:pPr>
              <a:r>
                <a:rPr lang="en-US" sz="1800" dirty="0">
                  <a:latin typeface="Arial" pitchFamily="34" charset="0"/>
                </a:rPr>
                <a:t>Exposed to night lights</a:t>
              </a:r>
            </a:p>
          </p:txBody>
        </p:sp>
        <p:sp>
          <p:nvSpPr>
            <p:cNvPr id="16" name="Text Box 18"/>
            <p:cNvSpPr txBox="1">
              <a:spLocks noChangeArrowheads="1"/>
            </p:cNvSpPr>
            <p:nvPr/>
          </p:nvSpPr>
          <p:spPr bwMode="auto">
            <a:xfrm>
              <a:off x="-2756298" y="2852055"/>
              <a:ext cx="1971676" cy="358364"/>
            </a:xfrm>
            <a:prstGeom prst="rect">
              <a:avLst/>
            </a:prstGeom>
            <a:noFill/>
            <a:ln w="76200">
              <a:noFill/>
              <a:miter lim="800000"/>
              <a:headEnd/>
              <a:tailEnd/>
            </a:ln>
            <a:effectLst>
              <a:outerShdw dist="107763" dir="2700000" algn="ctr" rotWithShape="0">
                <a:schemeClr val="bg2"/>
              </a:outerShdw>
            </a:effectLst>
          </p:spPr>
          <p:txBody>
            <a:bodyPr wrap="square" lIns="82292" tIns="41145" rIns="82292" bIns="41145">
              <a:spAutoFit/>
            </a:bodyPr>
            <a:lstStyle/>
            <a:p>
              <a:pPr algn="ctr" eaLnBrk="0" hangingPunct="0">
                <a:spcBef>
                  <a:spcPct val="50000"/>
                </a:spcBef>
                <a:defRPr/>
              </a:pPr>
              <a:r>
                <a:rPr lang="en-US" sz="1800" dirty="0">
                  <a:latin typeface="Arial" pitchFamily="34" charset="0"/>
                </a:rPr>
                <a:t>Unexposed to night lights</a:t>
              </a:r>
              <a:endParaRPr lang="en-US" sz="2400" dirty="0">
                <a:latin typeface="Arial" pitchFamily="34" charset="0"/>
              </a:endParaRPr>
            </a:p>
          </p:txBody>
        </p:sp>
        <p:grpSp>
          <p:nvGrpSpPr>
            <p:cNvPr id="17" name="Group 16"/>
            <p:cNvGrpSpPr/>
            <p:nvPr/>
          </p:nvGrpSpPr>
          <p:grpSpPr>
            <a:xfrm>
              <a:off x="-927504" y="3730806"/>
              <a:ext cx="2273819" cy="398840"/>
              <a:chOff x="-927506" y="4873805"/>
              <a:chExt cx="2273819" cy="398840"/>
            </a:xfrm>
          </p:grpSpPr>
          <p:sp>
            <p:nvSpPr>
              <p:cNvPr id="20" name="Line 16"/>
              <p:cNvSpPr>
                <a:spLocks noChangeShapeType="1"/>
              </p:cNvSpPr>
              <p:nvPr/>
            </p:nvSpPr>
            <p:spPr bwMode="auto">
              <a:xfrm flipH="1">
                <a:off x="-927506" y="4873805"/>
                <a:ext cx="2273819" cy="19237"/>
              </a:xfrm>
              <a:prstGeom prst="line">
                <a:avLst/>
              </a:prstGeom>
              <a:noFill/>
              <a:ln w="31750">
                <a:solidFill>
                  <a:schemeClr val="tx1"/>
                </a:solidFill>
                <a:round/>
                <a:headEnd type="triangle" w="med" len="med"/>
                <a:tailEnd/>
              </a:ln>
              <a:effectLst>
                <a:outerShdw dist="107763" dir="2700000" algn="ctr" rotWithShape="0">
                  <a:schemeClr val="bg2"/>
                </a:outerShdw>
              </a:effectLst>
            </p:spPr>
            <p:txBody>
              <a:bodyPr wrap="square" lIns="82292" tIns="41145" rIns="82292" bIns="41145" anchor="ctr">
                <a:spAutoFit/>
              </a:bodyPr>
              <a:lstStyle/>
              <a:p>
                <a:pPr algn="ctr" eaLnBrk="0" hangingPunct="0">
                  <a:spcBef>
                    <a:spcPct val="50000"/>
                  </a:spcBef>
                  <a:defRPr/>
                </a:pPr>
                <a:endParaRPr lang="en-US" sz="2533" dirty="0">
                  <a:latin typeface="Arial" pitchFamily="34" charset="0"/>
                </a:endParaRPr>
              </a:p>
            </p:txBody>
          </p:sp>
          <p:sp>
            <p:nvSpPr>
              <p:cNvPr id="21" name="Text Box 20"/>
              <p:cNvSpPr txBox="1">
                <a:spLocks noChangeArrowheads="1"/>
              </p:cNvSpPr>
              <p:nvPr/>
            </p:nvSpPr>
            <p:spPr bwMode="auto">
              <a:xfrm>
                <a:off x="-784624" y="4893042"/>
                <a:ext cx="1593239" cy="379603"/>
              </a:xfrm>
              <a:prstGeom prst="rect">
                <a:avLst/>
              </a:prstGeom>
              <a:noFill/>
              <a:ln w="76200">
                <a:noFill/>
                <a:miter lim="800000"/>
                <a:headEnd/>
                <a:tailEnd/>
              </a:ln>
              <a:effectLst>
                <a:outerShdw dist="107763" dir="2700000" algn="ctr" rotWithShape="0">
                  <a:schemeClr val="bg2"/>
                </a:outerShdw>
              </a:effectLst>
            </p:spPr>
            <p:txBody>
              <a:bodyPr wrap="square" lIns="82292" tIns="41145" rIns="82292" bIns="41145">
                <a:spAutoFit/>
              </a:bodyPr>
              <a:lstStyle/>
              <a:p>
                <a:pPr algn="ctr" eaLnBrk="0" hangingPunct="0">
                  <a:spcBef>
                    <a:spcPct val="50000"/>
                  </a:spcBef>
                  <a:defRPr/>
                </a:pPr>
                <a:r>
                  <a:rPr lang="en-US" sz="1800" dirty="0">
                    <a:latin typeface="Arial" pitchFamily="34" charset="0"/>
                  </a:rPr>
                  <a:t>time</a:t>
                </a:r>
                <a:endParaRPr lang="en-US" sz="2133" dirty="0">
                  <a:latin typeface="Arial" pitchFamily="34" charset="0"/>
                </a:endParaRPr>
              </a:p>
            </p:txBody>
          </p:sp>
        </p:grpSp>
        <p:sp>
          <p:nvSpPr>
            <p:cNvPr id="18" name="Text Box 23"/>
            <p:cNvSpPr txBox="1">
              <a:spLocks noChangeArrowheads="1"/>
            </p:cNvSpPr>
            <p:nvPr/>
          </p:nvSpPr>
          <p:spPr bwMode="auto">
            <a:xfrm>
              <a:off x="-4169258" y="2713823"/>
              <a:ext cx="2270066" cy="817615"/>
            </a:xfrm>
            <a:prstGeom prst="rect">
              <a:avLst/>
            </a:prstGeom>
            <a:noFill/>
            <a:ln w="76200">
              <a:noFill/>
              <a:miter lim="800000"/>
              <a:headEnd/>
              <a:tailEnd/>
            </a:ln>
            <a:effectLst>
              <a:outerShdw dist="107763" dir="2700000" algn="ctr" rotWithShape="0">
                <a:schemeClr val="bg2"/>
              </a:outerShdw>
            </a:effectLst>
          </p:spPr>
          <p:txBody>
            <a:bodyPr wrap="square" lIns="82292" tIns="41145" rIns="82292" bIns="41145">
              <a:spAutoFit/>
            </a:bodyPr>
            <a:lstStyle/>
            <a:p>
              <a:pPr algn="ctr" eaLnBrk="0" hangingPunct="0">
                <a:spcBef>
                  <a:spcPct val="50000"/>
                </a:spcBef>
                <a:defRPr/>
              </a:pPr>
              <a:r>
                <a:rPr lang="en-US" sz="1800" dirty="0">
                  <a:solidFill>
                    <a:srgbClr val="FF3300"/>
                  </a:solidFill>
                  <a:latin typeface="Arial" pitchFamily="34" charset="0"/>
                </a:rPr>
                <a:t>Other</a:t>
              </a:r>
            </a:p>
            <a:p>
              <a:pPr algn="ctr" eaLnBrk="0" hangingPunct="0">
                <a:spcBef>
                  <a:spcPct val="50000"/>
                </a:spcBef>
                <a:defRPr/>
              </a:pPr>
              <a:r>
                <a:rPr lang="en-US" sz="1800" dirty="0">
                  <a:solidFill>
                    <a:srgbClr val="FF3300"/>
                  </a:solidFill>
                  <a:latin typeface="Arial" pitchFamily="34" charset="0"/>
                </a:rPr>
                <a:t>influences</a:t>
              </a:r>
            </a:p>
          </p:txBody>
        </p:sp>
      </p:grpSp>
      <p:sp>
        <p:nvSpPr>
          <p:cNvPr id="24" name="Line 21"/>
          <p:cNvSpPr>
            <a:spLocks noChangeShapeType="1"/>
          </p:cNvSpPr>
          <p:nvPr/>
        </p:nvSpPr>
        <p:spPr bwMode="auto">
          <a:xfrm>
            <a:off x="3590467" y="5768843"/>
            <a:ext cx="1986894" cy="10272"/>
          </a:xfrm>
          <a:prstGeom prst="line">
            <a:avLst/>
          </a:prstGeom>
          <a:noFill/>
          <a:ln w="98425">
            <a:pattFill prst="wdUpDiag">
              <a:fgClr>
                <a:schemeClr val="tx1"/>
              </a:fgClr>
              <a:bgClr>
                <a:srgbClr val="EAEAEA"/>
              </a:bgClr>
            </a:pattFill>
            <a:round/>
            <a:headEnd/>
            <a:tailEnd type="triangle" w="med" len="med"/>
          </a:ln>
          <a:effectLst>
            <a:outerShdw dist="107763" dir="2700000" algn="ctr" rotWithShape="0">
              <a:schemeClr val="bg2"/>
            </a:outerShdw>
          </a:effectLst>
        </p:spPr>
        <p:txBody>
          <a:bodyPr wrap="square" lIns="82292" tIns="41145" rIns="82292" bIns="41145" anchor="ctr">
            <a:spAutoFit/>
          </a:bodyPr>
          <a:lstStyle/>
          <a:p>
            <a:pPr algn="ctr" eaLnBrk="0" hangingPunct="0">
              <a:spcBef>
                <a:spcPct val="50000"/>
              </a:spcBef>
              <a:defRPr/>
            </a:pPr>
            <a:endParaRPr lang="en-US" sz="2533" dirty="0">
              <a:latin typeface="Arial" pitchFamily="34" charset="0"/>
            </a:endParaRPr>
          </a:p>
        </p:txBody>
      </p:sp>
      <p:sp>
        <p:nvSpPr>
          <p:cNvPr id="27" name="Right Brace 26"/>
          <p:cNvSpPr/>
          <p:nvPr/>
        </p:nvSpPr>
        <p:spPr bwMode="auto">
          <a:xfrm>
            <a:off x="6538675" y="4806641"/>
            <a:ext cx="786743" cy="911704"/>
          </a:xfrm>
          <a:prstGeom prst="rightBrace">
            <a:avLst>
              <a:gd name="adj1" fmla="val 8333"/>
              <a:gd name="adj2" fmla="val 46814"/>
            </a:avLst>
          </a:prstGeom>
          <a:solidFill>
            <a:schemeClr val="bg1"/>
          </a:solidFill>
          <a:ln w="50800" cap="flat" cmpd="sng" algn="ctr">
            <a:solidFill>
              <a:schemeClr val="tx1"/>
            </a:solidFill>
            <a:prstDash val="solid"/>
            <a:round/>
            <a:headEnd type="none" w="med" len="med"/>
            <a:tailEnd type="none" w="med" len="med"/>
          </a:ln>
          <a:effectLst>
            <a:outerShdw dist="107763" dir="2700000" algn="ctr" rotWithShape="0">
              <a:schemeClr val="bg2"/>
            </a:outerShdw>
          </a:effectLst>
        </p:spPr>
        <p:txBody>
          <a:bodyPr vert="horz" wrap="square" lIns="121920" tIns="60960" rIns="121920" bIns="60960" numCol="1" rtlCol="0" anchor="ctr" anchorCtr="0" compatLnSpc="1">
            <a:prstTxWarp prst="textNoShape">
              <a:avLst/>
            </a:prstTxWarp>
            <a:spAutoFit/>
          </a:bodyPr>
          <a:lstStyle/>
          <a:p>
            <a:pPr algn="ctr" eaLnBrk="0" hangingPunct="0">
              <a:spcBef>
                <a:spcPct val="50000"/>
              </a:spcBef>
            </a:pPr>
            <a:endParaRPr lang="en-US" sz="3733" dirty="0">
              <a:latin typeface="Arial" pitchFamily="34" charset="0"/>
            </a:endParaRPr>
          </a:p>
        </p:txBody>
      </p:sp>
      <p:sp>
        <p:nvSpPr>
          <p:cNvPr id="28" name="TextBox 27"/>
          <p:cNvSpPr txBox="1"/>
          <p:nvPr/>
        </p:nvSpPr>
        <p:spPr>
          <a:xfrm>
            <a:off x="6895968" y="4754284"/>
            <a:ext cx="2336800" cy="1200329"/>
          </a:xfrm>
          <a:prstGeom prst="rect">
            <a:avLst/>
          </a:prstGeom>
          <a:noFill/>
        </p:spPr>
        <p:txBody>
          <a:bodyPr wrap="square" rtlCol="0">
            <a:spAutoFit/>
          </a:bodyPr>
          <a:lstStyle/>
          <a:p>
            <a:pPr algn="ctr" eaLnBrk="0" hangingPunct="0"/>
            <a:r>
              <a:rPr lang="en-US" sz="2400" b="0" dirty="0">
                <a:latin typeface="Arial" panose="020B0604020202020204" pitchFamily="34" charset="0"/>
                <a:cs typeface="Arial" panose="020B0604020202020204" pitchFamily="34" charset="0"/>
              </a:rPr>
              <a:t>Risk ratio (measure </a:t>
            </a:r>
          </a:p>
          <a:p>
            <a:pPr algn="ctr" eaLnBrk="0" hangingPunct="0"/>
            <a:r>
              <a:rPr lang="en-US" sz="2400" b="0" dirty="0">
                <a:latin typeface="Arial" panose="020B0604020202020204" pitchFamily="34" charset="0"/>
                <a:cs typeface="Arial" panose="020B0604020202020204" pitchFamily="34" charset="0"/>
              </a:rPr>
              <a:t>of association)</a:t>
            </a:r>
          </a:p>
        </p:txBody>
      </p:sp>
      <p:sp>
        <p:nvSpPr>
          <p:cNvPr id="29" name="Right Brace 28"/>
          <p:cNvSpPr/>
          <p:nvPr/>
        </p:nvSpPr>
        <p:spPr bwMode="auto">
          <a:xfrm>
            <a:off x="8887255" y="2080929"/>
            <a:ext cx="836170" cy="3261214"/>
          </a:xfrm>
          <a:prstGeom prst="rightBrace">
            <a:avLst>
              <a:gd name="adj1" fmla="val 8333"/>
              <a:gd name="adj2" fmla="val 46814"/>
            </a:avLst>
          </a:prstGeom>
          <a:solidFill>
            <a:schemeClr val="bg1"/>
          </a:solidFill>
          <a:ln w="50800" cap="flat" cmpd="sng" algn="ctr">
            <a:solidFill>
              <a:schemeClr val="tx1"/>
            </a:solidFill>
            <a:prstDash val="solid"/>
            <a:round/>
            <a:headEnd type="none" w="med" len="med"/>
            <a:tailEnd type="none" w="med" len="med"/>
          </a:ln>
          <a:effectLst>
            <a:outerShdw dist="107763" dir="2700000" algn="ctr" rotWithShape="0">
              <a:schemeClr val="bg2"/>
            </a:outerShdw>
          </a:effectLst>
        </p:spPr>
        <p:txBody>
          <a:bodyPr vert="horz" wrap="square" lIns="121920" tIns="60960" rIns="121920" bIns="60960" numCol="1" rtlCol="0" anchor="ctr" anchorCtr="0" compatLnSpc="1">
            <a:prstTxWarp prst="textNoShape">
              <a:avLst/>
            </a:prstTxWarp>
            <a:spAutoFit/>
          </a:bodyPr>
          <a:lstStyle/>
          <a:p>
            <a:pPr algn="ctr" eaLnBrk="0" hangingPunct="0">
              <a:spcBef>
                <a:spcPct val="50000"/>
              </a:spcBef>
            </a:pPr>
            <a:endParaRPr lang="en-US" sz="3733" dirty="0">
              <a:latin typeface="Arial" pitchFamily="34" charset="0"/>
            </a:endParaRPr>
          </a:p>
        </p:txBody>
      </p:sp>
      <p:sp>
        <p:nvSpPr>
          <p:cNvPr id="5" name="TextBox 4"/>
          <p:cNvSpPr txBox="1"/>
          <p:nvPr/>
        </p:nvSpPr>
        <p:spPr>
          <a:xfrm>
            <a:off x="9768863" y="2857724"/>
            <a:ext cx="1948074" cy="1569660"/>
          </a:xfrm>
          <a:prstGeom prst="rect">
            <a:avLst/>
          </a:prstGeom>
          <a:solidFill>
            <a:schemeClr val="bg1"/>
          </a:solidFill>
          <a:ln>
            <a:noFill/>
          </a:ln>
        </p:spPr>
        <p:txBody>
          <a:bodyPr wrap="square" rtlCol="0">
            <a:spAutoFit/>
          </a:bodyPr>
          <a:lstStyle/>
          <a:p>
            <a:pPr algn="ctr" eaLnBrk="0" hangingPunct="0"/>
            <a:r>
              <a:rPr lang="en-US" sz="2400" b="0" dirty="0">
                <a:solidFill>
                  <a:srgbClr val="FF0000"/>
                </a:solidFill>
                <a:latin typeface="Arial" panose="020B0604020202020204" pitchFamily="34" charset="0"/>
                <a:cs typeface="Arial" panose="020B0604020202020204" pitchFamily="34" charset="0"/>
              </a:rPr>
              <a:t>Any difference is due to confounding</a:t>
            </a:r>
          </a:p>
        </p:txBody>
      </p:sp>
    </p:spTree>
    <p:extLst>
      <p:ext uri="{BB962C8B-B14F-4D97-AF65-F5344CB8AC3E}">
        <p14:creationId xmlns:p14="http://schemas.microsoft.com/office/powerpoint/2010/main" val="270326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8" end="8"/>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28" grpId="0"/>
      <p:bldP spid="29"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2"/>
          <p:cNvSpPr>
            <a:spLocks noGrp="1" noChangeArrowheads="1"/>
          </p:cNvSpPr>
          <p:nvPr>
            <p:ph type="title"/>
          </p:nvPr>
        </p:nvSpPr>
        <p:spPr>
          <a:xfrm>
            <a:off x="1600200" y="152400"/>
            <a:ext cx="9144000" cy="508000"/>
          </a:xfrm>
        </p:spPr>
        <p:txBody>
          <a:bodyPr/>
          <a:lstStyle/>
          <a:p>
            <a:r>
              <a:rPr lang="en-US" altLang="en-US" dirty="0"/>
              <a:t>Striving for the Counterfactual</a:t>
            </a:r>
          </a:p>
        </p:txBody>
      </p:sp>
      <p:sp>
        <p:nvSpPr>
          <p:cNvPr id="235522" name="Rectangle 3"/>
          <p:cNvSpPr>
            <a:spLocks noGrp="1" noChangeArrowheads="1"/>
          </p:cNvSpPr>
          <p:nvPr>
            <p:ph type="body" idx="1"/>
          </p:nvPr>
        </p:nvSpPr>
        <p:spPr>
          <a:xfrm>
            <a:off x="228600" y="812800"/>
            <a:ext cx="11582400" cy="6096000"/>
          </a:xfrm>
        </p:spPr>
        <p:txBody>
          <a:bodyPr/>
          <a:lstStyle/>
          <a:p>
            <a:pPr>
              <a:spcAft>
                <a:spcPts val="0"/>
              </a:spcAft>
              <a:buFont typeface="Symbol" pitchFamily="18" charset="2"/>
              <a:buNone/>
            </a:pPr>
            <a:r>
              <a:rPr lang="en-US" altLang="en-US" sz="2400" u="sng" dirty="0"/>
              <a:t>In the real (observable) world</a:t>
            </a:r>
          </a:p>
          <a:p>
            <a:pPr>
              <a:spcAft>
                <a:spcPts val="600"/>
              </a:spcAft>
            </a:pPr>
            <a:r>
              <a:rPr lang="en-US" altLang="en-US" sz="2400" dirty="0"/>
              <a:t>All of our strategies in analytic studies to eliminate confounding in observational research strive to simulate the counterfactual</a:t>
            </a:r>
          </a:p>
          <a:p>
            <a:pPr>
              <a:spcAft>
                <a:spcPts val="0"/>
              </a:spcAft>
            </a:pPr>
            <a:r>
              <a:rPr lang="en-US" altLang="en-US" sz="2400" dirty="0"/>
              <a:t>We strive for our TWO distinct populations (exposed &amp; unexposed) to be “exchangeable”</a:t>
            </a:r>
          </a:p>
          <a:p>
            <a:pPr lvl="1"/>
            <a:r>
              <a:rPr lang="en-US" altLang="en-US" sz="2200" dirty="0"/>
              <a:t>i.e., identical in the “other influences” upon them</a:t>
            </a:r>
          </a:p>
          <a:p>
            <a:pPr>
              <a:spcAft>
                <a:spcPts val="600"/>
              </a:spcAft>
            </a:pPr>
            <a:r>
              <a:rPr lang="en-US" altLang="en-US" sz="2400" dirty="0"/>
              <a:t>Whenever the TWO distinct populations are “non-exchangeable”, confounding will occur</a:t>
            </a:r>
          </a:p>
          <a:p>
            <a:pPr>
              <a:spcAft>
                <a:spcPts val="0"/>
              </a:spcAft>
            </a:pPr>
            <a:r>
              <a:rPr lang="en-US" altLang="en-US" sz="2400" dirty="0"/>
              <a:t>Our strategies to manage confounding are attempts to make populations exchangeable</a:t>
            </a:r>
          </a:p>
          <a:p>
            <a:pPr lvl="1"/>
            <a:r>
              <a:rPr lang="en-US" altLang="en-US" sz="2200" dirty="0"/>
              <a:t>Exchangeable populations are, in theory, achievable</a:t>
            </a:r>
          </a:p>
          <a:p>
            <a:pPr lvl="1"/>
            <a:r>
              <a:rPr lang="en-US" altLang="en-US" sz="2200" dirty="0"/>
              <a:t>In practice, however, we cannot prove that we have achieved exchangeability</a:t>
            </a:r>
          </a:p>
          <a:p>
            <a:pPr lvl="1"/>
            <a:r>
              <a:rPr lang="en-US" altLang="en-US" sz="2200" dirty="0"/>
              <a:t>For work to move forward, we nonetheless have to assume, when merited, that we have achieved exchangeability.  Internal validity rests on veracity of this assumption.</a:t>
            </a:r>
          </a:p>
        </p:txBody>
      </p:sp>
      <p:sp>
        <p:nvSpPr>
          <p:cNvPr id="1201156" name="Line 4"/>
          <p:cNvSpPr>
            <a:spLocks noChangeShapeType="1"/>
          </p:cNvSpPr>
          <p:nvPr/>
        </p:nvSpPr>
        <p:spPr bwMode="auto">
          <a:xfrm>
            <a:off x="3962400" y="3124200"/>
            <a:ext cx="4165600" cy="0"/>
          </a:xfrm>
          <a:prstGeom prst="line">
            <a:avLst/>
          </a:prstGeom>
          <a:noFill/>
          <a:ln w="76200">
            <a:no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2"/>
          <p:cNvSpPr>
            <a:spLocks noGrp="1" noChangeArrowheads="1"/>
          </p:cNvSpPr>
          <p:nvPr>
            <p:ph type="title"/>
          </p:nvPr>
        </p:nvSpPr>
        <p:spPr>
          <a:xfrm>
            <a:off x="914400" y="304800"/>
            <a:ext cx="9956800" cy="914400"/>
          </a:xfrm>
        </p:spPr>
        <p:txBody>
          <a:bodyPr/>
          <a:lstStyle/>
          <a:p>
            <a:r>
              <a:rPr lang="en-US" altLang="en-US" dirty="0"/>
              <a:t>Why Strive for the Counterfactual?</a:t>
            </a:r>
            <a:br>
              <a:rPr lang="en-US" altLang="en-US" dirty="0"/>
            </a:br>
            <a:r>
              <a:rPr lang="en-US" altLang="en-US" dirty="0"/>
              <a:t>Causal Inference</a:t>
            </a:r>
          </a:p>
        </p:txBody>
      </p:sp>
      <p:sp>
        <p:nvSpPr>
          <p:cNvPr id="237570" name="Rectangle 3"/>
          <p:cNvSpPr>
            <a:spLocks noGrp="1" noChangeArrowheads="1"/>
          </p:cNvSpPr>
          <p:nvPr>
            <p:ph type="body" idx="1"/>
          </p:nvPr>
        </p:nvSpPr>
        <p:spPr>
          <a:xfrm>
            <a:off x="457200" y="1346200"/>
            <a:ext cx="12230100" cy="5054600"/>
          </a:xfrm>
        </p:spPr>
        <p:txBody>
          <a:bodyPr/>
          <a:lstStyle/>
          <a:p>
            <a:pPr marL="287338" indent="-287338"/>
            <a:r>
              <a:rPr lang="en-US" altLang="en-US" sz="2400" dirty="0"/>
              <a:t>Achieving counterfactual ideal would allow certainty in knowing whether a numerical/statistical association between an exposure and outcome is </a:t>
            </a:r>
            <a:r>
              <a:rPr lang="en-US" altLang="en-US" sz="2400" i="1" dirty="0"/>
              <a:t>causal</a:t>
            </a:r>
          </a:p>
          <a:p>
            <a:endParaRPr lang="en-US" altLang="en-US" sz="1100" i="1" dirty="0"/>
          </a:p>
          <a:p>
            <a:pPr marL="287338" indent="-287338"/>
            <a:r>
              <a:rPr lang="en-US" altLang="en-US" sz="2400" dirty="0"/>
              <a:t>Knowing whether a relationship is causal is the “holy grail” in human research</a:t>
            </a:r>
          </a:p>
          <a:p>
            <a:endParaRPr lang="en-US" altLang="en-US" sz="1100" dirty="0"/>
          </a:p>
          <a:p>
            <a:pPr marL="287338" indent="-287338"/>
            <a:r>
              <a:rPr lang="en-US" altLang="en-US" sz="2400" u="sng" dirty="0"/>
              <a:t>If a relationship is causal and the exposure is well-defined and modifiable, then changing the exposure will change the outcome</a:t>
            </a:r>
          </a:p>
          <a:p>
            <a:pPr lvl="1"/>
            <a:r>
              <a:rPr lang="en-US" altLang="en-US" sz="2200" dirty="0"/>
              <a:t>Changing health outcomes is ultimately the reason research exists</a:t>
            </a:r>
          </a:p>
          <a:p>
            <a:endParaRPr lang="en-US" altLang="en-US" sz="1100" dirty="0"/>
          </a:p>
          <a:p>
            <a:pPr marL="287338" indent="-287338">
              <a:spcBef>
                <a:spcPts val="0"/>
              </a:spcBef>
              <a:spcAft>
                <a:spcPts val="0"/>
              </a:spcAft>
            </a:pPr>
            <a:r>
              <a:rPr lang="en-US" altLang="en-US" sz="2400" dirty="0"/>
              <a:t>Altering exposures which are not causal will have no effect on outcome</a:t>
            </a:r>
          </a:p>
          <a:p>
            <a:pPr lvl="1">
              <a:spcBef>
                <a:spcPts val="0"/>
              </a:spcBef>
              <a:spcAft>
                <a:spcPts val="0"/>
              </a:spcAft>
            </a:pPr>
            <a:r>
              <a:rPr lang="en-US" altLang="en-US" sz="2200" dirty="0"/>
              <a:t>They may even cause harm</a:t>
            </a:r>
          </a:p>
          <a:p>
            <a:endParaRPr lang="en-US" altLang="en-US" sz="1100" dirty="0"/>
          </a:p>
          <a:p>
            <a:pPr marL="287338" indent="-287338"/>
            <a:r>
              <a:rPr lang="en-US" altLang="en-US" sz="2400" dirty="0"/>
              <a:t>The process of determining causal effects is the field of </a:t>
            </a:r>
            <a:r>
              <a:rPr lang="en-US" altLang="en-US" sz="2400" u="sng" dirty="0">
                <a:solidFill>
                  <a:srgbClr val="FF0000"/>
                </a:solidFill>
              </a:rPr>
              <a:t>causal inference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128516" y="533400"/>
            <a:ext cx="11911084" cy="4419600"/>
          </a:xfrm>
        </p:spPr>
        <p:txBody>
          <a:bodyPr/>
          <a:lstStyle/>
          <a:p>
            <a:pPr lvl="1"/>
            <a:endParaRPr lang="en-US" sz="1333" dirty="0"/>
          </a:p>
          <a:p>
            <a:pPr>
              <a:spcBef>
                <a:spcPts val="0"/>
              </a:spcBef>
              <a:spcAft>
                <a:spcPts val="0"/>
              </a:spcAft>
            </a:pPr>
            <a:r>
              <a:rPr lang="en-US" sz="2000" b="1" dirty="0"/>
              <a:t>Description</a:t>
            </a:r>
            <a:r>
              <a:rPr lang="en-US" sz="2400" dirty="0"/>
              <a:t> </a:t>
            </a:r>
          </a:p>
          <a:p>
            <a:pPr lvl="1">
              <a:spcBef>
                <a:spcPts val="0"/>
              </a:spcBef>
              <a:spcAft>
                <a:spcPts val="0"/>
              </a:spcAft>
            </a:pPr>
            <a:r>
              <a:rPr lang="en-US" sz="2200" dirty="0"/>
              <a:t>How frequent/common are risk factors/exposures/conditions/diseases?</a:t>
            </a:r>
          </a:p>
          <a:p>
            <a:pPr lvl="1">
              <a:spcBef>
                <a:spcPts val="0"/>
              </a:spcBef>
              <a:spcAft>
                <a:spcPts val="0"/>
              </a:spcAft>
            </a:pPr>
            <a:endParaRPr lang="en-US" sz="800" dirty="0"/>
          </a:p>
          <a:p>
            <a:pPr lvl="1"/>
            <a:endParaRPr lang="en-US" sz="400" dirty="0"/>
          </a:p>
          <a:p>
            <a:pPr>
              <a:spcBef>
                <a:spcPts val="0"/>
              </a:spcBef>
              <a:spcAft>
                <a:spcPts val="0"/>
              </a:spcAft>
            </a:pPr>
            <a:r>
              <a:rPr lang="en-US" sz="2000" b="1" dirty="0"/>
              <a:t>Causation</a:t>
            </a:r>
          </a:p>
          <a:p>
            <a:pPr lvl="1">
              <a:spcBef>
                <a:spcPts val="0"/>
              </a:spcBef>
              <a:spcAft>
                <a:spcPts val="0"/>
              </a:spcAft>
            </a:pPr>
            <a:r>
              <a:rPr lang="en-US" sz="2200" dirty="0"/>
              <a:t>The science of establishing causal relationships among biological, behavioral, environmental (etc.) factors among humans, including effects of interventions</a:t>
            </a:r>
          </a:p>
          <a:p>
            <a:pPr lvl="1"/>
            <a:r>
              <a:rPr lang="en-US" sz="2200" dirty="0"/>
              <a:t>Does X cause (or prevent) Y?  Will intervening upon X change occurrence of Y?</a:t>
            </a:r>
          </a:p>
          <a:p>
            <a:pPr lvl="1"/>
            <a:endParaRPr lang="en-US" sz="200" dirty="0"/>
          </a:p>
          <a:p>
            <a:pPr>
              <a:spcBef>
                <a:spcPts val="0"/>
              </a:spcBef>
              <a:spcAft>
                <a:spcPts val="0"/>
              </a:spcAft>
            </a:pPr>
            <a:r>
              <a:rPr lang="en-US" sz="2000" b="1" dirty="0"/>
              <a:t>Attribution</a:t>
            </a:r>
          </a:p>
          <a:p>
            <a:pPr lvl="1">
              <a:spcBef>
                <a:spcPts val="0"/>
              </a:spcBef>
              <a:spcAft>
                <a:spcPts val="0"/>
              </a:spcAft>
            </a:pPr>
            <a:r>
              <a:rPr lang="en-US" sz="2200" dirty="0"/>
              <a:t>What fraction of disease Y can be eliminated if causal exposure X is eliminated?</a:t>
            </a:r>
          </a:p>
          <a:p>
            <a:pPr lvl="1">
              <a:spcBef>
                <a:spcPts val="0"/>
              </a:spcBef>
              <a:spcAft>
                <a:spcPts val="0"/>
              </a:spcAft>
            </a:pPr>
            <a:endParaRPr lang="en-US" sz="1050" dirty="0"/>
          </a:p>
          <a:p>
            <a:pPr lvl="1"/>
            <a:endParaRPr lang="en-US" sz="400" dirty="0"/>
          </a:p>
          <a:p>
            <a:pPr>
              <a:spcBef>
                <a:spcPts val="0"/>
              </a:spcBef>
              <a:spcAft>
                <a:spcPts val="0"/>
              </a:spcAft>
            </a:pPr>
            <a:r>
              <a:rPr lang="en-US" sz="2000" b="1" dirty="0"/>
              <a:t>Mediation</a:t>
            </a:r>
          </a:p>
          <a:p>
            <a:pPr lvl="1">
              <a:spcBef>
                <a:spcPts val="0"/>
              </a:spcBef>
              <a:spcAft>
                <a:spcPts val="0"/>
              </a:spcAft>
            </a:pPr>
            <a:r>
              <a:rPr lang="en-US" sz="2200" dirty="0"/>
              <a:t>Understanding the mechanisms of causation</a:t>
            </a:r>
          </a:p>
          <a:p>
            <a:pPr lvl="1">
              <a:spcBef>
                <a:spcPts val="0"/>
              </a:spcBef>
              <a:spcAft>
                <a:spcPts val="0"/>
              </a:spcAft>
            </a:pPr>
            <a:r>
              <a:rPr lang="en-US" sz="2200" dirty="0"/>
              <a:t>How does X cause Y</a:t>
            </a:r>
            <a:r>
              <a:rPr lang="en-US" sz="2400" dirty="0"/>
              <a:t>?</a:t>
            </a:r>
          </a:p>
          <a:p>
            <a:pPr lvl="1">
              <a:spcBef>
                <a:spcPts val="0"/>
              </a:spcBef>
              <a:spcAft>
                <a:spcPts val="0"/>
              </a:spcAft>
            </a:pPr>
            <a:endParaRPr lang="en-US" sz="500" dirty="0"/>
          </a:p>
          <a:p>
            <a:pPr lvl="1"/>
            <a:endParaRPr lang="en-US" sz="400" dirty="0"/>
          </a:p>
          <a:p>
            <a:pPr>
              <a:spcBef>
                <a:spcPts val="0"/>
              </a:spcBef>
              <a:spcAft>
                <a:spcPts val="0"/>
              </a:spcAft>
            </a:pPr>
            <a:r>
              <a:rPr lang="en-US" sz="2000" b="1" dirty="0"/>
              <a:t>Interaction</a:t>
            </a:r>
          </a:p>
          <a:p>
            <a:pPr lvl="1">
              <a:spcBef>
                <a:spcPts val="0"/>
              </a:spcBef>
              <a:spcAft>
                <a:spcPts val="0"/>
              </a:spcAft>
            </a:pPr>
            <a:r>
              <a:rPr lang="en-US" sz="2200" dirty="0"/>
              <a:t>When and for whom does X cause Y?</a:t>
            </a:r>
          </a:p>
          <a:p>
            <a:pPr lvl="1">
              <a:spcBef>
                <a:spcPts val="0"/>
              </a:spcBef>
              <a:spcAft>
                <a:spcPts val="0"/>
              </a:spcAft>
            </a:pPr>
            <a:endParaRPr lang="en-US" sz="300" dirty="0"/>
          </a:p>
          <a:p>
            <a:pPr lvl="1"/>
            <a:endParaRPr lang="en-US" sz="400" dirty="0"/>
          </a:p>
          <a:p>
            <a:pPr>
              <a:spcBef>
                <a:spcPts val="0"/>
              </a:spcBef>
              <a:spcAft>
                <a:spcPts val="0"/>
              </a:spcAft>
            </a:pPr>
            <a:r>
              <a:rPr lang="en-US" sz="2000" b="1" dirty="0"/>
              <a:t>Prediction </a:t>
            </a:r>
          </a:p>
          <a:p>
            <a:pPr lvl="1">
              <a:spcBef>
                <a:spcPts val="0"/>
              </a:spcBef>
              <a:spcAft>
                <a:spcPts val="0"/>
              </a:spcAft>
            </a:pPr>
            <a:r>
              <a:rPr lang="en-US" sz="2200" dirty="0"/>
              <a:t>Do A, B, and C predict presence/future occurrence of Y? (e.g., diagnosis or prognosis)</a:t>
            </a:r>
          </a:p>
          <a:p>
            <a:pPr lvl="1"/>
            <a:endParaRPr lang="en-US" sz="2000" dirty="0"/>
          </a:p>
          <a:p>
            <a:pPr lvl="3"/>
            <a:endParaRPr lang="en-US" sz="1050" dirty="0"/>
          </a:p>
          <a:p>
            <a:pPr lvl="1"/>
            <a:endParaRPr lang="en-US" sz="1800" dirty="0"/>
          </a:p>
        </p:txBody>
      </p:sp>
      <p:sp>
        <p:nvSpPr>
          <p:cNvPr id="2" name="TextBox 1"/>
          <p:cNvSpPr txBox="1"/>
          <p:nvPr/>
        </p:nvSpPr>
        <p:spPr>
          <a:xfrm>
            <a:off x="9906000" y="1110165"/>
            <a:ext cx="2133600" cy="769441"/>
          </a:xfrm>
          <a:prstGeom prst="rect">
            <a:avLst/>
          </a:prstGeom>
          <a:noFill/>
        </p:spPr>
        <p:txBody>
          <a:bodyPr wrap="square" rtlCol="0">
            <a:spAutoFit/>
          </a:bodyPr>
          <a:lstStyle/>
          <a:p>
            <a:r>
              <a:rPr lang="en-US" sz="2200" b="0" dirty="0">
                <a:latin typeface="+mn-lt"/>
              </a:rPr>
              <a:t>How often does Y occur?</a:t>
            </a:r>
          </a:p>
        </p:txBody>
      </p:sp>
      <p:sp>
        <p:nvSpPr>
          <p:cNvPr id="3" name="Oval 2"/>
          <p:cNvSpPr/>
          <p:nvPr/>
        </p:nvSpPr>
        <p:spPr bwMode="auto">
          <a:xfrm>
            <a:off x="381000" y="1612906"/>
            <a:ext cx="1676400" cy="533400"/>
          </a:xfrm>
          <a:prstGeom prst="ellipse">
            <a:avLst/>
          </a:prstGeom>
          <a:noFill/>
          <a:ln w="69850" cap="flat" cmpd="sng" algn="ctr">
            <a:solidFill>
              <a:srgbClr val="FF0000"/>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eaLnBrk="0" hangingPunct="0"/>
            <a:endParaRPr lang="en-US" sz="1067" dirty="0"/>
          </a:p>
        </p:txBody>
      </p:sp>
      <p:sp>
        <p:nvSpPr>
          <p:cNvPr id="18434" name="Rectangle 2"/>
          <p:cNvSpPr>
            <a:spLocks noGrp="1" noChangeArrowheads="1"/>
          </p:cNvSpPr>
          <p:nvPr>
            <p:ph type="title"/>
          </p:nvPr>
        </p:nvSpPr>
        <p:spPr>
          <a:xfrm>
            <a:off x="152400" y="248032"/>
            <a:ext cx="12039600" cy="533400"/>
          </a:xfrm>
        </p:spPr>
        <p:txBody>
          <a:bodyPr/>
          <a:lstStyle/>
          <a:p>
            <a:r>
              <a:rPr lang="en-US" sz="2400" b="1" dirty="0"/>
              <a:t>What Kinds of Questions Does Epidemiology/Clinical Research Answer? “Big 6”</a:t>
            </a:r>
          </a:p>
        </p:txBody>
      </p:sp>
    </p:spTree>
    <p:extLst>
      <p:ext uri="{BB962C8B-B14F-4D97-AF65-F5344CB8AC3E}">
        <p14:creationId xmlns:p14="http://schemas.microsoft.com/office/powerpoint/2010/main" val="2755396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2057400" y="-304800"/>
            <a:ext cx="7772400" cy="948267"/>
          </a:xfrm>
        </p:spPr>
        <p:txBody>
          <a:bodyPr/>
          <a:lstStyle/>
          <a:p>
            <a:r>
              <a:rPr lang="en-US" sz="2800" dirty="0"/>
              <a:t>Causal Inference</a:t>
            </a:r>
          </a:p>
        </p:txBody>
      </p:sp>
      <p:sp>
        <p:nvSpPr>
          <p:cNvPr id="95235" name="Rectangle 3"/>
          <p:cNvSpPr>
            <a:spLocks noGrp="1" noChangeArrowheads="1"/>
          </p:cNvSpPr>
          <p:nvPr>
            <p:ph type="body" idx="1"/>
          </p:nvPr>
        </p:nvSpPr>
        <p:spPr>
          <a:xfrm>
            <a:off x="190500" y="838200"/>
            <a:ext cx="11506200" cy="5858933"/>
          </a:xfrm>
        </p:spPr>
        <p:txBody>
          <a:bodyPr/>
          <a:lstStyle/>
          <a:p>
            <a:pPr marL="533387" indent="-533387"/>
            <a:r>
              <a:rPr lang="en-US" sz="2400" dirty="0"/>
              <a:t>Process whose goal is to identify causal relationships between exposures and outcomes</a:t>
            </a:r>
          </a:p>
          <a:p>
            <a:pPr marL="812780" indent="-812780"/>
            <a:endParaRPr lang="en-US" sz="400" dirty="0"/>
          </a:p>
          <a:p>
            <a:pPr marL="533387" indent="-533387"/>
            <a:r>
              <a:rPr lang="en-US" sz="2400" dirty="0"/>
              <a:t>6 ways a statistical association can occur</a:t>
            </a:r>
          </a:p>
          <a:p>
            <a:pPr marL="1320767" lvl="1" indent="-21166">
              <a:buFontTx/>
              <a:buAutoNum type="arabicPeriod"/>
            </a:pPr>
            <a:r>
              <a:rPr lang="en-US" sz="2000" dirty="0"/>
              <a:t>  </a:t>
            </a:r>
            <a:r>
              <a:rPr lang="en-US" sz="2200" dirty="0"/>
              <a:t>Chance</a:t>
            </a:r>
          </a:p>
          <a:p>
            <a:pPr marL="1320767" lvl="1" indent="-21166">
              <a:buFontTx/>
              <a:buAutoNum type="arabicPeriod"/>
            </a:pPr>
            <a:r>
              <a:rPr lang="en-US" sz="2200" dirty="0"/>
              <a:t>  Selection bias</a:t>
            </a:r>
          </a:p>
          <a:p>
            <a:pPr marL="1320767" lvl="1" indent="-21166">
              <a:buFontTx/>
              <a:buAutoNum type="arabicPeriod"/>
            </a:pPr>
            <a:r>
              <a:rPr lang="en-US" sz="2200" dirty="0"/>
              <a:t>  Measurement bias</a:t>
            </a:r>
          </a:p>
          <a:p>
            <a:pPr marL="1320767" lvl="1" indent="-21166">
              <a:buFontTx/>
              <a:buAutoNum type="arabicPeriod"/>
            </a:pPr>
            <a:r>
              <a:rPr lang="en-US" sz="2200" dirty="0"/>
              <a:t>  Confounding</a:t>
            </a:r>
          </a:p>
          <a:p>
            <a:pPr marL="1320767" lvl="1" indent="-21166">
              <a:buFontTx/>
              <a:buAutoNum type="arabicPeriod"/>
            </a:pPr>
            <a:r>
              <a:rPr lang="en-US" sz="2200" dirty="0"/>
              <a:t>  Reverse causation</a:t>
            </a:r>
          </a:p>
          <a:p>
            <a:pPr marL="1320767" lvl="1" indent="-21166">
              <a:buFontTx/>
              <a:buAutoNum type="arabicPeriod"/>
            </a:pPr>
            <a:r>
              <a:rPr lang="en-US" sz="2200" dirty="0"/>
              <a:t>  True causal relationship</a:t>
            </a:r>
          </a:p>
          <a:p>
            <a:pPr marL="1320767" lvl="1" indent="-711182">
              <a:buFontTx/>
              <a:buAutoNum type="arabicPeriod"/>
            </a:pPr>
            <a:endParaRPr lang="en-US" sz="800" dirty="0"/>
          </a:p>
          <a:p>
            <a:pPr marL="533387" indent="-533387"/>
            <a:r>
              <a:rPr lang="en-US" sz="2400" dirty="0"/>
              <a:t>Process of causal inference:  </a:t>
            </a:r>
          </a:p>
          <a:p>
            <a:pPr marL="1005391" lvl="1" indent="-533387"/>
            <a:r>
              <a:rPr lang="en-US" sz="2400" dirty="0"/>
              <a:t>Rule out (refute) the first 5 possibilities</a:t>
            </a:r>
          </a:p>
        </p:txBody>
      </p:sp>
    </p:spTree>
    <p:extLst>
      <p:ext uri="{BB962C8B-B14F-4D97-AF65-F5344CB8AC3E}">
        <p14:creationId xmlns:p14="http://schemas.microsoft.com/office/powerpoint/2010/main" val="1075722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Rectangle 2"/>
          <p:cNvSpPr>
            <a:spLocks noGrp="1" noChangeArrowheads="1"/>
          </p:cNvSpPr>
          <p:nvPr>
            <p:ph type="title"/>
          </p:nvPr>
        </p:nvSpPr>
        <p:spPr>
          <a:xfrm>
            <a:off x="2286000" y="-228600"/>
            <a:ext cx="7774517" cy="914400"/>
          </a:xfrm>
        </p:spPr>
        <p:txBody>
          <a:bodyPr/>
          <a:lstStyle/>
          <a:p>
            <a:r>
              <a:rPr lang="en-US" altLang="en-US" dirty="0"/>
              <a:t>Matches and Lung Cancer</a:t>
            </a:r>
          </a:p>
        </p:txBody>
      </p:sp>
      <p:sp>
        <p:nvSpPr>
          <p:cNvPr id="2068" name="Rectangle 3"/>
          <p:cNvSpPr>
            <a:spLocks noGrp="1" noChangeArrowheads="1"/>
          </p:cNvSpPr>
          <p:nvPr>
            <p:ph type="body" sz="half" idx="1"/>
          </p:nvPr>
        </p:nvSpPr>
        <p:spPr>
          <a:xfrm>
            <a:off x="267758" y="876300"/>
            <a:ext cx="11811000" cy="3429000"/>
          </a:xfrm>
        </p:spPr>
        <p:txBody>
          <a:bodyPr/>
          <a:lstStyle/>
          <a:p>
            <a:r>
              <a:rPr lang="en-US" altLang="en-US" sz="2400" dirty="0"/>
              <a:t>A tobacco company researcher believes that exposure to matches is a cause of lung cancer   </a:t>
            </a:r>
          </a:p>
          <a:p>
            <a:r>
              <a:rPr lang="en-US" altLang="en-US" sz="2400" dirty="0"/>
              <a:t>He conducts a large case-control study, with no selection or measurement bias, to test this hypothesis</a:t>
            </a:r>
          </a:p>
          <a:p>
            <a:endParaRPr lang="en-US" altLang="en-US" dirty="0"/>
          </a:p>
          <a:p>
            <a:endParaRPr lang="en-US" altLang="en-US" sz="2400" dirty="0"/>
          </a:p>
          <a:p>
            <a:endParaRPr lang="en-US" altLang="en-US" sz="1000" dirty="0"/>
          </a:p>
          <a:p>
            <a:r>
              <a:rPr lang="en-US" altLang="en-US" sz="2400" dirty="0"/>
              <a:t>Exposure odds ratio (OR) = (820/180) / (340/660) </a:t>
            </a:r>
          </a:p>
          <a:p>
            <a:r>
              <a:rPr lang="en-US" altLang="en-US" sz="2400" dirty="0"/>
              <a:t>OR = 8.8 (95% CI: 7.2 to 10.9)</a:t>
            </a:r>
          </a:p>
          <a:p>
            <a:r>
              <a:rPr lang="en-US" altLang="en-US" sz="2400" dirty="0"/>
              <a:t>Should we remove matches from environment as a means to prevent lung cancer?</a:t>
            </a:r>
          </a:p>
          <a:p>
            <a:endParaRPr lang="en-US" altLang="en-US" dirty="0"/>
          </a:p>
          <a:p>
            <a:endParaRPr lang="en-US" altLang="en-US" sz="2400" dirty="0"/>
          </a:p>
          <a:p>
            <a:endParaRPr lang="en-US" altLang="en-US" sz="2400" dirty="0"/>
          </a:p>
          <a:p>
            <a:endParaRPr lang="en-US" altLang="en-US" sz="2400" dirty="0"/>
          </a:p>
          <a:p>
            <a:pPr>
              <a:buFont typeface="Symbol" pitchFamily="18" charset="2"/>
              <a:buNone/>
            </a:pPr>
            <a:endParaRPr lang="en-US" altLang="en-US" sz="2400" dirty="0"/>
          </a:p>
          <a:p>
            <a:pPr>
              <a:buFont typeface="Symbol" pitchFamily="18" charset="2"/>
              <a:buNone/>
            </a:pPr>
            <a:endParaRPr lang="en-US" altLang="en-US" sz="2400" dirty="0"/>
          </a:p>
        </p:txBody>
      </p:sp>
      <p:graphicFrame>
        <p:nvGraphicFramePr>
          <p:cNvPr id="2066" name="Object 18"/>
          <p:cNvGraphicFramePr>
            <a:graphicFrameLocks noGrp="1"/>
          </p:cNvGraphicFramePr>
          <p:nvPr>
            <p:ph sz="half" idx="2"/>
            <p:extLst>
              <p:ext uri="{D42A27DB-BD31-4B8C-83A1-F6EECF244321}">
                <p14:modId xmlns:p14="http://schemas.microsoft.com/office/powerpoint/2010/main" val="2114236824"/>
              </p:ext>
            </p:extLst>
          </p:nvPr>
        </p:nvGraphicFramePr>
        <p:xfrm>
          <a:off x="5791200" y="2514600"/>
          <a:ext cx="5562600" cy="1981200"/>
        </p:xfrm>
        <a:graphic>
          <a:graphicData uri="http://schemas.openxmlformats.org/presentationml/2006/ole">
            <mc:AlternateContent xmlns:mc="http://schemas.openxmlformats.org/markup-compatibility/2006">
              <mc:Choice xmlns:v="urn:schemas-microsoft-com:vml" Requires="v">
                <p:oleObj name="Document" r:id="rId3" imgW="4604470" imgH="1435513" progId="Word.Document.8">
                  <p:embed/>
                </p:oleObj>
              </mc:Choice>
              <mc:Fallback>
                <p:oleObj name="Document" r:id="rId3" imgW="4604470" imgH="1435513" progId="Word.Document.8">
                  <p:embed/>
                  <p:pic>
                    <p:nvPicPr>
                      <p:cNvPr id="0" name="Picture 18"/>
                      <p:cNvPicPr>
                        <a:picLocks noChangeArrowheads="1"/>
                      </p:cNvPicPr>
                      <p:nvPr/>
                    </p:nvPicPr>
                    <p:blipFill>
                      <a:blip r:embed="rId4"/>
                      <a:srcRect/>
                      <a:stretch>
                        <a:fillRect/>
                      </a:stretch>
                    </p:blipFill>
                    <p:spPr bwMode="auto">
                      <a:xfrm>
                        <a:off x="5791200" y="2514600"/>
                        <a:ext cx="5562600" cy="1981200"/>
                      </a:xfrm>
                      <a:prstGeom prst="rect">
                        <a:avLst/>
                      </a:prstGeom>
                      <a:noFill/>
                      <a:ln>
                        <a:noFill/>
                      </a:ln>
                      <a:effec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2"/>
          <p:cNvSpPr>
            <a:spLocks noGrp="1" noChangeArrowheads="1"/>
          </p:cNvSpPr>
          <p:nvPr>
            <p:ph type="title"/>
          </p:nvPr>
        </p:nvSpPr>
        <p:spPr>
          <a:xfrm>
            <a:off x="2133600" y="0"/>
            <a:ext cx="7774517" cy="609600"/>
          </a:xfrm>
        </p:spPr>
        <p:txBody>
          <a:bodyPr/>
          <a:lstStyle/>
          <a:p>
            <a:r>
              <a:rPr lang="en-US" altLang="en-US" sz="2800" dirty="0"/>
              <a:t>“Counterfactuals”</a:t>
            </a:r>
          </a:p>
        </p:txBody>
      </p:sp>
      <p:sp>
        <p:nvSpPr>
          <p:cNvPr id="239618" name="Rectangle 3"/>
          <p:cNvSpPr>
            <a:spLocks noGrp="1" noChangeArrowheads="1"/>
          </p:cNvSpPr>
          <p:nvPr>
            <p:ph type="body" idx="1"/>
          </p:nvPr>
        </p:nvSpPr>
        <p:spPr>
          <a:xfrm>
            <a:off x="152400" y="609600"/>
            <a:ext cx="7086600" cy="5181600"/>
          </a:xfrm>
        </p:spPr>
        <p:txBody>
          <a:bodyPr/>
          <a:lstStyle/>
          <a:p>
            <a:r>
              <a:rPr lang="en-US" altLang="en-US" sz="2400" dirty="0"/>
              <a:t>Also known as “potential outcomes”</a:t>
            </a:r>
          </a:p>
          <a:p>
            <a:pPr marL="685800" lvl="1" indent="-285750"/>
            <a:r>
              <a:rPr lang="en-US" altLang="en-US" sz="2200" dirty="0"/>
              <a:t>“Potential” refers to something that </a:t>
            </a:r>
            <a:r>
              <a:rPr lang="en-US" altLang="en-US" sz="2200" i="1" dirty="0"/>
              <a:t>could</a:t>
            </a:r>
            <a:r>
              <a:rPr lang="en-US" altLang="en-US" sz="2200" dirty="0"/>
              <a:t> happen, although actually does not</a:t>
            </a:r>
          </a:p>
          <a:p>
            <a:pPr lvl="1"/>
            <a:endParaRPr lang="en-US" altLang="en-US" sz="400" dirty="0"/>
          </a:p>
          <a:p>
            <a:r>
              <a:rPr lang="en-US" altLang="en-US" sz="2400" dirty="0"/>
              <a:t>Useful concept for understanding:</a:t>
            </a:r>
          </a:p>
          <a:p>
            <a:pPr marL="685800" lvl="1" indent="-285750"/>
            <a:r>
              <a:rPr lang="en-US" altLang="en-US" sz="2200" dirty="0"/>
              <a:t>Origins of confounding</a:t>
            </a:r>
          </a:p>
          <a:p>
            <a:pPr marL="685800" lvl="1" indent="-285750"/>
            <a:r>
              <a:rPr lang="en-US" altLang="en-US" sz="2200" dirty="0"/>
              <a:t>Definition of a cause (today)</a:t>
            </a:r>
          </a:p>
          <a:p>
            <a:pPr marL="685800" lvl="1" indent="-285750">
              <a:spcAft>
                <a:spcPts val="400"/>
              </a:spcAft>
            </a:pPr>
            <a:r>
              <a:rPr lang="en-US" altLang="en-US" sz="2200" dirty="0"/>
              <a:t>Interaction (next week)</a:t>
            </a:r>
          </a:p>
          <a:p>
            <a:pPr marL="685800" lvl="1" indent="-285750">
              <a:spcAft>
                <a:spcPts val="400"/>
              </a:spcAft>
            </a:pPr>
            <a:r>
              <a:rPr lang="en-US" altLang="en-US" sz="2200" dirty="0"/>
              <a:t>Mediation (a bit later)</a:t>
            </a:r>
          </a:p>
          <a:p>
            <a:pPr marL="685800" lvl="1" indent="-285750">
              <a:spcAft>
                <a:spcPts val="400"/>
              </a:spcAft>
            </a:pPr>
            <a:r>
              <a:rPr lang="en-US" altLang="en-US" sz="2200" dirty="0"/>
              <a:t>Advanced approaches to managing confounding </a:t>
            </a:r>
          </a:p>
          <a:p>
            <a:pPr marL="857250" lvl="2" indent="-228600"/>
            <a:r>
              <a:rPr lang="en-US" altLang="en-US" sz="1600" dirty="0"/>
              <a:t>See BIOSTAT 215</a:t>
            </a:r>
          </a:p>
          <a:p>
            <a:pPr lvl="2"/>
            <a:endParaRPr lang="en-US" altLang="en-US" sz="900" dirty="0"/>
          </a:p>
          <a:p>
            <a:pPr>
              <a:spcBef>
                <a:spcPts val="0"/>
              </a:spcBef>
              <a:spcAft>
                <a:spcPts val="0"/>
              </a:spcAft>
            </a:pPr>
            <a:r>
              <a:rPr lang="en-US" altLang="en-US" sz="2400" dirty="0"/>
              <a:t>Dominant theoretical paradigm in epidemiology</a:t>
            </a:r>
          </a:p>
          <a:p>
            <a:pPr marL="685800" lvl="1" indent="-285750">
              <a:spcBef>
                <a:spcPts val="0"/>
              </a:spcBef>
              <a:spcAft>
                <a:spcPts val="0"/>
              </a:spcAft>
            </a:pPr>
            <a:r>
              <a:rPr lang="en-US" altLang="en-US" sz="2200" dirty="0"/>
              <a:t>But not just for “epidemiologists”</a:t>
            </a:r>
          </a:p>
          <a:p>
            <a:pPr marL="685800" lvl="1" indent="-285750">
              <a:spcBef>
                <a:spcPts val="800"/>
              </a:spcBef>
            </a:pPr>
            <a:r>
              <a:rPr lang="en-US" altLang="en-US" sz="2200" dirty="0"/>
              <a:t>Clinical researchers and laypersons now incorporating “counterfactual” into their vocabulary</a:t>
            </a:r>
          </a:p>
        </p:txBody>
      </p:sp>
      <p:pic>
        <p:nvPicPr>
          <p:cNvPr id="3338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3624" y="4064000"/>
            <a:ext cx="4603751" cy="256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517" r="82061" b="85930"/>
          <a:stretch/>
        </p:blipFill>
        <p:spPr bwMode="auto">
          <a:xfrm>
            <a:off x="11125200" y="4496246"/>
            <a:ext cx="857663" cy="308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107685" y="787400"/>
            <a:ext cx="3600863" cy="707886"/>
          </a:xfrm>
          <a:prstGeom prst="rect">
            <a:avLst/>
          </a:prstGeom>
          <a:noFill/>
        </p:spPr>
        <p:txBody>
          <a:bodyPr wrap="square" rtlCol="0">
            <a:spAutoFit/>
          </a:bodyPr>
          <a:lstStyle/>
          <a:p>
            <a:r>
              <a:rPr lang="en-US" sz="2000" dirty="0"/>
              <a:t>PubMed citations for counterfactual</a:t>
            </a:r>
          </a:p>
        </p:txBody>
      </p:sp>
      <p:graphicFrame>
        <p:nvGraphicFramePr>
          <p:cNvPr id="3" name="Chart 2">
            <a:extLst>
              <a:ext uri="{FF2B5EF4-FFF2-40B4-BE49-F238E27FC236}">
                <a16:creationId xmlns:a16="http://schemas.microsoft.com/office/drawing/2014/main" id="{00000000-0008-0000-0000-00000B000000}"/>
              </a:ext>
            </a:extLst>
          </p:cNvPr>
          <p:cNvGraphicFramePr>
            <a:graphicFrameLocks/>
          </p:cNvGraphicFramePr>
          <p:nvPr>
            <p:extLst>
              <p:ext uri="{D42A27DB-BD31-4B8C-83A1-F6EECF244321}">
                <p14:modId xmlns:p14="http://schemas.microsoft.com/office/powerpoint/2010/main" val="218001096"/>
              </p:ext>
            </p:extLst>
          </p:nvPr>
        </p:nvGraphicFramePr>
        <p:xfrm>
          <a:off x="6934200" y="733424"/>
          <a:ext cx="5284308" cy="315277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209800" y="243444"/>
            <a:ext cx="7774517" cy="482600"/>
          </a:xfrm>
        </p:spPr>
        <p:txBody>
          <a:bodyPr/>
          <a:lstStyle/>
          <a:p>
            <a:r>
              <a:rPr lang="en-US" altLang="en-US" sz="2800" dirty="0"/>
              <a:t>Confounding and Interaction I</a:t>
            </a:r>
          </a:p>
        </p:txBody>
      </p:sp>
      <p:sp>
        <p:nvSpPr>
          <p:cNvPr id="21506" name="Rectangle 3"/>
          <p:cNvSpPr>
            <a:spLocks noGrp="1" noChangeArrowheads="1"/>
          </p:cNvSpPr>
          <p:nvPr>
            <p:ph type="body" idx="1"/>
          </p:nvPr>
        </p:nvSpPr>
        <p:spPr>
          <a:xfrm>
            <a:off x="152400" y="711200"/>
            <a:ext cx="12115800" cy="6362535"/>
          </a:xfrm>
        </p:spPr>
        <p:txBody>
          <a:bodyPr/>
          <a:lstStyle/>
          <a:p>
            <a:pPr marL="0" indent="0">
              <a:spcBef>
                <a:spcPts val="0"/>
              </a:spcBef>
              <a:spcAft>
                <a:spcPts val="0"/>
              </a:spcAft>
              <a:buNone/>
            </a:pPr>
            <a:r>
              <a:rPr lang="en-US" altLang="en-US" sz="2600" dirty="0"/>
              <a:t>Confounding: </a:t>
            </a:r>
            <a:r>
              <a:rPr lang="en-US" altLang="en-US" sz="2600" b="1" i="1" dirty="0"/>
              <a:t>a central problem in observational human-based research</a:t>
            </a:r>
          </a:p>
          <a:p>
            <a:pPr marL="0" indent="0">
              <a:spcBef>
                <a:spcPts val="0"/>
              </a:spcBef>
              <a:spcAft>
                <a:spcPts val="0"/>
              </a:spcAft>
              <a:buNone/>
            </a:pPr>
            <a:endParaRPr lang="en-US" altLang="en-US" sz="800" b="1" i="1" dirty="0"/>
          </a:p>
          <a:p>
            <a:pPr>
              <a:spcBef>
                <a:spcPts val="0"/>
              </a:spcBef>
              <a:spcAft>
                <a:spcPts val="600"/>
              </a:spcAft>
            </a:pPr>
            <a:r>
              <a:rPr lang="en-US" altLang="en-US" sz="2400" dirty="0"/>
              <a:t>What is confounding?  What does it do?  Positive and negative confounding</a:t>
            </a:r>
            <a:endParaRPr lang="en-US" altLang="en-US" sz="2200" dirty="0"/>
          </a:p>
          <a:p>
            <a:pPr lvl="1">
              <a:buFontTx/>
              <a:buNone/>
            </a:pPr>
            <a:endParaRPr lang="en-US" altLang="en-US" sz="400" dirty="0"/>
          </a:p>
          <a:p>
            <a:pPr>
              <a:spcBef>
                <a:spcPts val="0"/>
              </a:spcBef>
              <a:spcAft>
                <a:spcPts val="300"/>
              </a:spcAft>
            </a:pPr>
            <a:r>
              <a:rPr lang="en-US" altLang="en-US" sz="2400" dirty="0"/>
              <a:t>Use of counterfactual theory to conceptualize  origins of confounding</a:t>
            </a:r>
          </a:p>
          <a:p>
            <a:pPr lvl="1"/>
            <a:endParaRPr lang="en-US" altLang="en-US" sz="400" dirty="0"/>
          </a:p>
          <a:p>
            <a:pPr>
              <a:spcBef>
                <a:spcPts val="600"/>
              </a:spcBef>
              <a:spcAft>
                <a:spcPts val="600"/>
              </a:spcAft>
            </a:pPr>
            <a:r>
              <a:rPr lang="en-US" altLang="en-US" sz="2400" dirty="0"/>
              <a:t>Definition of/criteria for a “confounder”</a:t>
            </a:r>
          </a:p>
          <a:p>
            <a:pPr lvl="1"/>
            <a:r>
              <a:rPr lang="en-US" altLang="en-US" sz="2200" dirty="0"/>
              <a:t>Historical -- narrative definitions</a:t>
            </a:r>
          </a:p>
          <a:p>
            <a:pPr lvl="1"/>
            <a:r>
              <a:rPr lang="en-US" altLang="en-US" sz="2200" dirty="0"/>
              <a:t>Modern -- directed acyclic graphs (DAGs)</a:t>
            </a:r>
          </a:p>
          <a:p>
            <a:pPr lvl="2">
              <a:spcAft>
                <a:spcPts val="300"/>
              </a:spcAft>
            </a:pPr>
            <a:r>
              <a:rPr lang="en-US" altLang="en-US" sz="2000" dirty="0"/>
              <a:t>“Common causes”: root source of confounding </a:t>
            </a:r>
          </a:p>
          <a:p>
            <a:pPr lvl="2">
              <a:spcAft>
                <a:spcPts val="300"/>
              </a:spcAft>
            </a:pPr>
            <a:endParaRPr lang="en-US" altLang="en-US" sz="800" dirty="0"/>
          </a:p>
          <a:p>
            <a:pPr>
              <a:spcBef>
                <a:spcPts val="0"/>
              </a:spcBef>
              <a:spcAft>
                <a:spcPts val="0"/>
              </a:spcAft>
            </a:pPr>
            <a:r>
              <a:rPr lang="en-US" altLang="en-US" sz="2400" dirty="0"/>
              <a:t>Use of DAGs to:</a:t>
            </a:r>
          </a:p>
          <a:p>
            <a:pPr>
              <a:spcBef>
                <a:spcPts val="0"/>
              </a:spcBef>
              <a:spcAft>
                <a:spcPts val="0"/>
              </a:spcAft>
            </a:pPr>
            <a:endParaRPr lang="en-US" altLang="en-US" sz="100" dirty="0"/>
          </a:p>
          <a:p>
            <a:pPr lvl="1"/>
            <a:r>
              <a:rPr lang="en-US" altLang="en-US" sz="2200" dirty="0"/>
              <a:t>Identify what to adjust for to prevent confounding</a:t>
            </a:r>
          </a:p>
          <a:p>
            <a:pPr lvl="1"/>
            <a:r>
              <a:rPr lang="en-US" altLang="en-US" sz="2200" dirty="0"/>
              <a:t>Know what </a:t>
            </a:r>
            <a:r>
              <a:rPr lang="en-US" altLang="en-US" sz="2200" u="sng" dirty="0"/>
              <a:t>not</a:t>
            </a:r>
            <a:r>
              <a:rPr lang="en-US" altLang="en-US" sz="2200" dirty="0"/>
              <a:t> to adjust for </a:t>
            </a:r>
          </a:p>
          <a:p>
            <a:pPr lvl="2">
              <a:spcBef>
                <a:spcPts val="0"/>
              </a:spcBef>
              <a:spcAft>
                <a:spcPts val="0"/>
              </a:spcAft>
            </a:pPr>
            <a:r>
              <a:rPr lang="en-US" altLang="en-US" sz="2000" dirty="0"/>
              <a:t>“colliders” </a:t>
            </a:r>
          </a:p>
          <a:p>
            <a:pPr lvl="2">
              <a:spcAft>
                <a:spcPts val="1200"/>
              </a:spcAft>
            </a:pPr>
            <a:r>
              <a:rPr lang="en-US" altLang="en-US" sz="2000" dirty="0"/>
              <a:t>non-causal factors:  Confounding: a substantive,  not  statistical issue</a:t>
            </a:r>
          </a:p>
          <a:p>
            <a:pPr lvl="1"/>
            <a:r>
              <a:rPr lang="en-US" altLang="en-US" sz="2200" dirty="0"/>
              <a:t>Handle multiple causal pathways: mediation</a:t>
            </a:r>
          </a:p>
          <a:p>
            <a:pPr lvl="2"/>
            <a:endParaRPr lang="en-US" altLang="en-US" sz="1333" dirty="0"/>
          </a:p>
          <a:p>
            <a:pPr lvl="1"/>
            <a:endParaRPr lang="en-US" altLang="en-US" dirty="0"/>
          </a:p>
          <a:p>
            <a:pPr lvl="1"/>
            <a:endParaRPr lang="en-US" altLang="en-US" dirty="0"/>
          </a:p>
          <a:p>
            <a:pPr lvl="1"/>
            <a:endParaRPr lang="en-US" altLang="en-US" dirty="0"/>
          </a:p>
          <a:p>
            <a:pPr lvl="1">
              <a:buFontTx/>
              <a:buNone/>
            </a:pPr>
            <a:endParaRPr lang="en-US" altLang="en-US" dirty="0"/>
          </a:p>
          <a:p>
            <a:endParaRPr lang="en-US" altLang="en-US" dirty="0"/>
          </a:p>
          <a:p>
            <a:endParaRPr lang="en-US" altLang="en-US" dirty="0"/>
          </a:p>
        </p:txBody>
      </p:sp>
      <p:cxnSp>
        <p:nvCxnSpPr>
          <p:cNvPr id="4" name="Straight Arrow Connector 3"/>
          <p:cNvCxnSpPr/>
          <p:nvPr/>
        </p:nvCxnSpPr>
        <p:spPr bwMode="auto">
          <a:xfrm>
            <a:off x="-101221" y="2514600"/>
            <a:ext cx="685800" cy="0"/>
          </a:xfrm>
          <a:prstGeom prst="straightConnector1">
            <a:avLst/>
          </a:prstGeom>
          <a:noFill/>
          <a:ln w="66675" cap="flat" cmpd="sng" algn="ctr">
            <a:solidFill>
              <a:srgbClr val="FF0000"/>
            </a:solidFill>
            <a:prstDash val="solid"/>
            <a:round/>
            <a:headEnd type="none" w="med" len="med"/>
            <a:tailEnd type="arrow"/>
          </a:ln>
          <a:effectLst>
            <a:outerShdw dist="107763" dir="2700000" algn="ctr" rotWithShape="0">
              <a:schemeClr val="bg2"/>
            </a:outerShdw>
          </a:effectLst>
        </p:spPr>
      </p:cxnSp>
    </p:spTree>
    <p:extLst>
      <p:ext uri="{BB962C8B-B14F-4D97-AF65-F5344CB8AC3E}">
        <p14:creationId xmlns:p14="http://schemas.microsoft.com/office/powerpoint/2010/main" val="3759434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body" idx="1"/>
          </p:nvPr>
        </p:nvSpPr>
        <p:spPr>
          <a:xfrm>
            <a:off x="228600" y="690265"/>
            <a:ext cx="11589982" cy="7442200"/>
          </a:xfrm>
        </p:spPr>
        <p:txBody>
          <a:bodyPr/>
          <a:lstStyle/>
          <a:p>
            <a:pPr>
              <a:lnSpc>
                <a:spcPct val="90000"/>
              </a:lnSpc>
              <a:buFont typeface="Symbol" pitchFamily="18" charset="2"/>
              <a:buNone/>
            </a:pPr>
            <a:r>
              <a:rPr lang="en-US" altLang="en-US" sz="2800" u="sng" dirty="0"/>
              <a:t>The Narrative Era (Describing confounders in words)</a:t>
            </a:r>
          </a:p>
          <a:p>
            <a:pPr>
              <a:lnSpc>
                <a:spcPct val="90000"/>
              </a:lnSpc>
            </a:pPr>
            <a:r>
              <a:rPr lang="en-US" altLang="en-US" sz="2400" u="sng" dirty="0"/>
              <a:t>Simplest Definitions</a:t>
            </a:r>
          </a:p>
          <a:p>
            <a:pPr marL="685783" lvl="1" indent="-304792">
              <a:lnSpc>
                <a:spcPct val="90000"/>
              </a:lnSpc>
            </a:pPr>
            <a:r>
              <a:rPr lang="en-US" altLang="en-US" sz="2200" dirty="0"/>
              <a:t>Confounding occurs because of mixing between exposures of interest and unwanted extraneous factors.  Extraneous factors are termed confounders.</a:t>
            </a:r>
          </a:p>
          <a:p>
            <a:pPr marL="685783" lvl="1" indent="-304792">
              <a:lnSpc>
                <a:spcPct val="90000"/>
              </a:lnSpc>
            </a:pPr>
            <a:r>
              <a:rPr lang="en-US" altLang="en-US" sz="2200" dirty="0"/>
              <a:t>A confounder is a variable which is associated with both exposure and disease.</a:t>
            </a:r>
          </a:p>
          <a:p>
            <a:pPr>
              <a:lnSpc>
                <a:spcPct val="90000"/>
              </a:lnSpc>
            </a:pPr>
            <a:endParaRPr lang="en-US" altLang="en-US" sz="200" dirty="0"/>
          </a:p>
          <a:p>
            <a:pPr>
              <a:lnSpc>
                <a:spcPct val="90000"/>
              </a:lnSpc>
              <a:spcAft>
                <a:spcPts val="600"/>
              </a:spcAft>
            </a:pPr>
            <a:r>
              <a:rPr lang="en-US" altLang="en-US" sz="2400" u="sng" dirty="0"/>
              <a:t>Traditional Definition</a:t>
            </a:r>
          </a:p>
          <a:p>
            <a:pPr>
              <a:lnSpc>
                <a:spcPct val="90000"/>
              </a:lnSpc>
              <a:spcAft>
                <a:spcPts val="0"/>
              </a:spcAft>
              <a:buFont typeface="Symbol" pitchFamily="18" charset="2"/>
              <a:buNone/>
            </a:pPr>
            <a:r>
              <a:rPr lang="en-US" altLang="en-US" sz="2400" dirty="0"/>
              <a:t>      A confounding factor must:</a:t>
            </a:r>
          </a:p>
          <a:p>
            <a:pPr marL="573088" indent="-573088">
              <a:lnSpc>
                <a:spcPct val="90000"/>
              </a:lnSpc>
              <a:spcAft>
                <a:spcPts val="600"/>
              </a:spcAft>
              <a:buFont typeface="Symbol" pitchFamily="18" charset="2"/>
              <a:buNone/>
            </a:pPr>
            <a:r>
              <a:rPr lang="en-US" altLang="en-US" sz="1800" dirty="0"/>
              <a:t>	</a:t>
            </a:r>
            <a:r>
              <a:rPr lang="en-US" altLang="en-US" sz="2200" dirty="0"/>
              <a:t>1. Be associated with the exposure under study in the source population</a:t>
            </a:r>
          </a:p>
          <a:p>
            <a:pPr marL="573088" indent="-573088">
              <a:lnSpc>
                <a:spcPct val="90000"/>
              </a:lnSpc>
              <a:spcAft>
                <a:spcPts val="600"/>
              </a:spcAft>
              <a:buFont typeface="Symbol" pitchFamily="18" charset="2"/>
              <a:buNone/>
            </a:pPr>
            <a:r>
              <a:rPr lang="en-US" altLang="en-US" sz="2200" dirty="0"/>
              <a:t>	2. Be a risk factor for the outcome</a:t>
            </a:r>
          </a:p>
          <a:p>
            <a:pPr marL="573088" indent="-573088">
              <a:lnSpc>
                <a:spcPct val="90000"/>
              </a:lnSpc>
              <a:spcAft>
                <a:spcPts val="600"/>
              </a:spcAft>
              <a:buFont typeface="Symbol" pitchFamily="18" charset="2"/>
              <a:buNone/>
            </a:pPr>
            <a:r>
              <a:rPr lang="en-US" altLang="en-US" sz="2200" dirty="0"/>
              <a:t>	3. Not be affected by (caused by) the exposure or the outcome   </a:t>
            </a:r>
          </a:p>
          <a:p>
            <a:pPr>
              <a:lnSpc>
                <a:spcPct val="90000"/>
              </a:lnSpc>
              <a:spcAft>
                <a:spcPts val="400"/>
              </a:spcAft>
            </a:pPr>
            <a:r>
              <a:rPr lang="en-US" altLang="en-US" sz="2400" u="sng" dirty="0"/>
              <a:t>Refined Definition</a:t>
            </a:r>
          </a:p>
          <a:p>
            <a:pPr>
              <a:lnSpc>
                <a:spcPct val="90000"/>
              </a:lnSpc>
              <a:buFont typeface="Symbol" pitchFamily="18" charset="2"/>
              <a:buNone/>
            </a:pPr>
            <a:r>
              <a:rPr lang="en-US" altLang="en-US" sz="1800" dirty="0"/>
              <a:t>	</a:t>
            </a:r>
            <a:r>
              <a:rPr lang="en-US" altLang="en-US" sz="2200" dirty="0"/>
              <a:t>Amended criterion 2:  Factor must affect the outcome</a:t>
            </a:r>
          </a:p>
        </p:txBody>
      </p:sp>
      <p:sp>
        <p:nvSpPr>
          <p:cNvPr id="1198085" name="Line 5"/>
          <p:cNvSpPr>
            <a:spLocks noChangeShapeType="1"/>
          </p:cNvSpPr>
          <p:nvPr/>
        </p:nvSpPr>
        <p:spPr bwMode="auto">
          <a:xfrm>
            <a:off x="4470400" y="2921000"/>
            <a:ext cx="1219200" cy="1828800"/>
          </a:xfrm>
          <a:prstGeom prst="line">
            <a:avLst/>
          </a:prstGeom>
          <a:noFill/>
          <a:ln w="12700">
            <a:noFill/>
            <a:round/>
            <a:headEnd/>
            <a:tailEnd type="triangle" w="med" len="med"/>
          </a:ln>
          <a:effectLst>
            <a:outerShdw dist="107763" dir="2700000" algn="ctr" rotWithShape="0">
              <a:schemeClr val="bg2"/>
            </a:outerShdw>
          </a:effectLst>
        </p:spPr>
        <p:txBody>
          <a:bodyPr wrap="none" anchor="ctr">
            <a:spAutoFit/>
          </a:bodyPr>
          <a:lstStyle/>
          <a:p>
            <a:pPr algn="ctr" eaLnBrk="0" hangingPunct="0">
              <a:spcBef>
                <a:spcPct val="50000"/>
              </a:spcBef>
              <a:defRPr/>
            </a:pPr>
            <a:endParaRPr lang="en-US" sz="3733" dirty="0">
              <a:latin typeface="Arial" pitchFamily="34" charset="0"/>
            </a:endParaRPr>
          </a:p>
        </p:txBody>
      </p:sp>
      <p:sp>
        <p:nvSpPr>
          <p:cNvPr id="1198093" name="Text Box 13"/>
          <p:cNvSpPr txBox="1">
            <a:spLocks noChangeArrowheads="1"/>
          </p:cNvSpPr>
          <p:nvPr/>
        </p:nvSpPr>
        <p:spPr bwMode="auto">
          <a:xfrm>
            <a:off x="2041238" y="6360584"/>
            <a:ext cx="184730" cy="666786"/>
          </a:xfrm>
          <a:prstGeom prst="rect">
            <a:avLst/>
          </a:prstGeom>
          <a:noFill/>
          <a:ln w="76200">
            <a:noFill/>
            <a:miter lim="800000"/>
            <a:headEnd/>
            <a:tailEnd/>
          </a:ln>
          <a:effectLst>
            <a:outerShdw dist="107763" dir="2700000" algn="ctr" rotWithShape="0">
              <a:schemeClr val="bg2"/>
            </a:outerShdw>
          </a:effectLst>
        </p:spPr>
        <p:txBody>
          <a:bodyPr wrap="none">
            <a:spAutoFit/>
          </a:bodyPr>
          <a:lstStyle/>
          <a:p>
            <a:pPr algn="ctr" eaLnBrk="0" hangingPunct="0">
              <a:spcBef>
                <a:spcPct val="50000"/>
              </a:spcBef>
              <a:defRPr/>
            </a:pPr>
            <a:endParaRPr lang="en-US" sz="3733" dirty="0">
              <a:latin typeface="Arial" pitchFamily="34" charset="0"/>
            </a:endParaRPr>
          </a:p>
        </p:txBody>
      </p:sp>
      <p:sp>
        <p:nvSpPr>
          <p:cNvPr id="41991" name="Text Box 7"/>
          <p:cNvSpPr txBox="1">
            <a:spLocks noChangeArrowheads="1"/>
          </p:cNvSpPr>
          <p:nvPr/>
        </p:nvSpPr>
        <p:spPr bwMode="auto">
          <a:xfrm>
            <a:off x="9607550" y="4181034"/>
            <a:ext cx="1981200" cy="707886"/>
          </a:xfrm>
          <a:prstGeom prst="rect">
            <a:avLst/>
          </a:prstGeom>
          <a:noFill/>
          <a:ln w="9525">
            <a:noFill/>
            <a:miter lim="800000"/>
            <a:headEnd/>
            <a:tailEnd/>
          </a:ln>
        </p:spPr>
        <p:txBody>
          <a:bodyPr wrap="square">
            <a:spAutoFit/>
          </a:bodyPr>
          <a:lstStyle/>
          <a:p>
            <a:pPr algn="ctr" eaLnBrk="0" hangingPunct="0">
              <a:spcBef>
                <a:spcPct val="50000"/>
              </a:spcBef>
            </a:pPr>
            <a:r>
              <a:rPr lang="en-US" altLang="en-US" sz="2000" b="0" dirty="0">
                <a:solidFill>
                  <a:srgbClr val="FF0000"/>
                </a:solidFill>
              </a:rPr>
              <a:t>Sensitive but not fully specific</a:t>
            </a:r>
          </a:p>
        </p:txBody>
      </p:sp>
      <p:sp>
        <p:nvSpPr>
          <p:cNvPr id="41992" name="Text Box 8"/>
          <p:cNvSpPr txBox="1">
            <a:spLocks noChangeArrowheads="1"/>
          </p:cNvSpPr>
          <p:nvPr/>
        </p:nvSpPr>
        <p:spPr bwMode="auto">
          <a:xfrm>
            <a:off x="7245350" y="5830377"/>
            <a:ext cx="3352800" cy="461665"/>
          </a:xfrm>
          <a:prstGeom prst="rect">
            <a:avLst/>
          </a:prstGeom>
          <a:noFill/>
          <a:ln w="9525">
            <a:noFill/>
            <a:miter lim="800000"/>
            <a:headEnd/>
            <a:tailEnd/>
          </a:ln>
        </p:spPr>
        <p:txBody>
          <a:bodyPr>
            <a:spAutoFit/>
          </a:bodyPr>
          <a:lstStyle/>
          <a:p>
            <a:pPr algn="ctr" eaLnBrk="0" hangingPunct="0">
              <a:spcBef>
                <a:spcPct val="50000"/>
              </a:spcBef>
            </a:pPr>
            <a:r>
              <a:rPr lang="en-US" altLang="en-US" sz="2400" b="0" dirty="0">
                <a:solidFill>
                  <a:srgbClr val="FF0000"/>
                </a:solidFill>
              </a:rPr>
              <a:t>Also not fully specific</a:t>
            </a:r>
          </a:p>
        </p:txBody>
      </p:sp>
      <p:sp>
        <p:nvSpPr>
          <p:cNvPr id="8" name="Text Box 7"/>
          <p:cNvSpPr txBox="1">
            <a:spLocks noChangeArrowheads="1"/>
          </p:cNvSpPr>
          <p:nvPr/>
        </p:nvSpPr>
        <p:spPr bwMode="auto">
          <a:xfrm>
            <a:off x="8686800" y="2945263"/>
            <a:ext cx="3352800" cy="400110"/>
          </a:xfrm>
          <a:prstGeom prst="rect">
            <a:avLst/>
          </a:prstGeom>
          <a:noFill/>
          <a:ln w="9525">
            <a:noFill/>
            <a:miter lim="800000"/>
            <a:headEnd/>
            <a:tailEnd/>
          </a:ln>
        </p:spPr>
        <p:txBody>
          <a:bodyPr>
            <a:spAutoFit/>
          </a:bodyPr>
          <a:lstStyle/>
          <a:p>
            <a:pPr algn="ctr" eaLnBrk="0" hangingPunct="0">
              <a:spcBef>
                <a:spcPct val="50000"/>
              </a:spcBef>
            </a:pPr>
            <a:r>
              <a:rPr lang="en-US" altLang="en-US" sz="2000" b="0" dirty="0">
                <a:solidFill>
                  <a:srgbClr val="FF0000"/>
                </a:solidFill>
              </a:rPr>
              <a:t>Too naïve and vague</a:t>
            </a:r>
          </a:p>
        </p:txBody>
      </p:sp>
      <p:sp>
        <p:nvSpPr>
          <p:cNvPr id="9" name="Text Box 8"/>
          <p:cNvSpPr txBox="1">
            <a:spLocks noChangeArrowheads="1"/>
          </p:cNvSpPr>
          <p:nvPr/>
        </p:nvSpPr>
        <p:spPr bwMode="auto">
          <a:xfrm>
            <a:off x="1295400" y="6383010"/>
            <a:ext cx="6934200" cy="400110"/>
          </a:xfrm>
          <a:prstGeom prst="rect">
            <a:avLst/>
          </a:prstGeom>
          <a:noFill/>
          <a:ln w="9525">
            <a:noFill/>
            <a:miter lim="800000"/>
            <a:headEnd/>
            <a:tailEnd/>
          </a:ln>
        </p:spPr>
        <p:txBody>
          <a:bodyPr wrap="square">
            <a:spAutoFit/>
          </a:bodyPr>
          <a:lstStyle/>
          <a:p>
            <a:pPr algn="ctr" eaLnBrk="0" hangingPunct="0">
              <a:spcBef>
                <a:spcPct val="50000"/>
              </a:spcBef>
            </a:pPr>
            <a:r>
              <a:rPr lang="en-US" altLang="en-US" sz="2000" b="0" dirty="0">
                <a:solidFill>
                  <a:srgbClr val="FF0000"/>
                </a:solidFill>
              </a:rPr>
              <a:t>See Additional Material Slides for additional explanation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4800" y="4966777"/>
            <a:ext cx="1637183" cy="172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10"/>
          <p:cNvSpPr/>
          <p:nvPr/>
        </p:nvSpPr>
        <p:spPr bwMode="auto">
          <a:xfrm>
            <a:off x="10261600" y="-2463800"/>
            <a:ext cx="203200" cy="2032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
        <p:nvSpPr>
          <p:cNvPr id="2" name="Rectangle 1"/>
          <p:cNvSpPr/>
          <p:nvPr/>
        </p:nvSpPr>
        <p:spPr>
          <a:xfrm>
            <a:off x="1676400" y="152400"/>
            <a:ext cx="8921750" cy="461665"/>
          </a:xfrm>
          <a:prstGeom prst="rect">
            <a:avLst/>
          </a:prstGeom>
        </p:spPr>
        <p:txBody>
          <a:bodyPr wrap="square">
            <a:spAutoFit/>
          </a:bodyPr>
          <a:lstStyle/>
          <a:p>
            <a:pPr algn="ctr"/>
            <a:r>
              <a:rPr lang="en-US" altLang="en-US" sz="2400" dirty="0"/>
              <a:t>Definition of/Criteria for a Confounder:  A History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9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1" grpId="0"/>
      <p:bldP spid="41992" grpId="0"/>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10"/>
          <p:cNvSpPr>
            <a:spLocks noChangeArrowheads="1"/>
          </p:cNvSpPr>
          <p:nvPr/>
        </p:nvSpPr>
        <p:spPr bwMode="auto">
          <a:xfrm>
            <a:off x="1625600" y="-1752600"/>
            <a:ext cx="82296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
        <p:nvSpPr>
          <p:cNvPr id="1202189" name="Text Box 13"/>
          <p:cNvSpPr txBox="1">
            <a:spLocks noChangeArrowheads="1"/>
          </p:cNvSpPr>
          <p:nvPr/>
        </p:nvSpPr>
        <p:spPr bwMode="auto">
          <a:xfrm>
            <a:off x="329063" y="833880"/>
            <a:ext cx="6248400" cy="1785104"/>
          </a:xfrm>
          <a:prstGeom prst="rect">
            <a:avLst/>
          </a:prstGeom>
          <a:noFill/>
          <a:ln w="19050">
            <a:no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0" hangingPunct="0">
              <a:spcBef>
                <a:spcPct val="50000"/>
              </a:spcBef>
              <a:defRPr/>
            </a:pPr>
            <a:r>
              <a:rPr lang="en-US" altLang="en-US" sz="2200" u="sng" dirty="0"/>
              <a:t>The Modern Era:  Graphical</a:t>
            </a:r>
          </a:p>
          <a:p>
            <a:pPr eaLnBrk="0" hangingPunct="0">
              <a:spcBef>
                <a:spcPct val="50000"/>
              </a:spcBef>
              <a:defRPr/>
            </a:pPr>
            <a:r>
              <a:rPr lang="en-US" altLang="en-US" sz="2200" b="0" dirty="0"/>
              <a:t>Confounding occurs if there is a factor C that is a “Common Cause” of both E and D</a:t>
            </a:r>
          </a:p>
          <a:p>
            <a:pPr eaLnBrk="0" hangingPunct="0">
              <a:spcBef>
                <a:spcPct val="50000"/>
              </a:spcBef>
              <a:defRPr/>
            </a:pPr>
            <a:r>
              <a:rPr lang="en-US" altLang="en-US" sz="2200" b="0" dirty="0"/>
              <a:t>Depicted in a Directed Acyclic Graph (DAG)</a:t>
            </a:r>
          </a:p>
        </p:txBody>
      </p:sp>
      <p:sp>
        <p:nvSpPr>
          <p:cNvPr id="45068" name="Rectangle 14"/>
          <p:cNvSpPr>
            <a:spLocks noChangeArrowheads="1"/>
          </p:cNvSpPr>
          <p:nvPr/>
        </p:nvSpPr>
        <p:spPr bwMode="auto">
          <a:xfrm>
            <a:off x="1154734" y="2938743"/>
            <a:ext cx="5011876" cy="1371600"/>
          </a:xfrm>
          <a:prstGeom prst="rect">
            <a:avLst/>
          </a:prstGeom>
          <a:noFill/>
          <a:ln w="9525">
            <a:noFill/>
            <a:miter lim="800000"/>
            <a:headEnd/>
            <a:tailEnd/>
          </a:ln>
        </p:spPr>
        <p:txBody>
          <a:bodyPr lIns="116416" tIns="57149" rIns="116416" bIns="57149"/>
          <a:lstStyle/>
          <a:p>
            <a:pPr marL="429673" indent="-429673" algn="ctr" defTabSz="1071007" eaLnBrk="0" hangingPunct="0">
              <a:spcBef>
                <a:spcPct val="20000"/>
              </a:spcBef>
              <a:spcAft>
                <a:spcPct val="50000"/>
              </a:spcAft>
              <a:buClr>
                <a:schemeClr val="accent2"/>
              </a:buClr>
              <a:buSzPct val="75000"/>
            </a:pPr>
            <a:r>
              <a:rPr lang="en-US" altLang="en-US" sz="2400" b="0" dirty="0">
                <a:solidFill>
                  <a:srgbClr val="FF0000"/>
                </a:solidFill>
              </a:rPr>
              <a:t>    </a:t>
            </a:r>
            <a:r>
              <a:rPr lang="en-US" altLang="en-US" sz="2000" b="0" dirty="0">
                <a:solidFill>
                  <a:srgbClr val="FF0000"/>
                </a:solidFill>
              </a:rPr>
              <a:t>C part of a “non-causal” (aka “biasing”, “backdoor”, “confounding”) path from E to D.</a:t>
            </a:r>
            <a:r>
              <a:rPr lang="en-US" altLang="en-US" sz="2400" b="0" dirty="0">
                <a:solidFill>
                  <a:schemeClr val="tx1"/>
                </a:solidFill>
              </a:rPr>
              <a:t>  </a:t>
            </a:r>
          </a:p>
        </p:txBody>
      </p:sp>
      <p:sp>
        <p:nvSpPr>
          <p:cNvPr id="1154052" name="Text Box 1028"/>
          <p:cNvSpPr txBox="1">
            <a:spLocks noChangeArrowheads="1"/>
          </p:cNvSpPr>
          <p:nvPr/>
        </p:nvSpPr>
        <p:spPr bwMode="auto">
          <a:xfrm>
            <a:off x="1859157" y="2544508"/>
            <a:ext cx="2235200" cy="2020874"/>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solidFill>
                <a:schemeClr val="tx1"/>
              </a:solidFill>
              <a:latin typeface="Arial" pitchFamily="34" charset="0"/>
            </a:endParaRPr>
          </a:p>
          <a:p>
            <a:pPr algn="ctr" eaLnBrk="0" hangingPunct="0">
              <a:spcBef>
                <a:spcPct val="50000"/>
              </a:spcBef>
              <a:defRPr/>
            </a:pPr>
            <a:endParaRPr lang="en-US" sz="3733" dirty="0">
              <a:solidFill>
                <a:schemeClr val="tx1"/>
              </a:solidFill>
              <a:latin typeface="Arial" pitchFamily="34" charset="0"/>
            </a:endParaRPr>
          </a:p>
          <a:p>
            <a:pPr algn="ctr" eaLnBrk="0" hangingPunct="0">
              <a:spcBef>
                <a:spcPct val="50000"/>
              </a:spcBef>
              <a:defRPr/>
            </a:pPr>
            <a:endParaRPr lang="en-US" sz="2133" b="0" dirty="0">
              <a:latin typeface="Arial" pitchFamily="34" charset="0"/>
            </a:endParaRPr>
          </a:p>
        </p:txBody>
      </p:sp>
      <p:grpSp>
        <p:nvGrpSpPr>
          <p:cNvPr id="22" name="Group 21"/>
          <p:cNvGrpSpPr/>
          <p:nvPr/>
        </p:nvGrpSpPr>
        <p:grpSpPr>
          <a:xfrm>
            <a:off x="256377" y="2946526"/>
            <a:ext cx="4227094" cy="3200400"/>
            <a:chOff x="304800" y="3057512"/>
            <a:chExt cx="5736771" cy="3586237"/>
          </a:xfrm>
        </p:grpSpPr>
        <p:sp>
          <p:nvSpPr>
            <p:cNvPr id="1154050" name="Text Box 1026"/>
            <p:cNvSpPr txBox="1">
              <a:spLocks noChangeArrowheads="1"/>
            </p:cNvSpPr>
            <p:nvPr/>
          </p:nvSpPr>
          <p:spPr bwMode="auto">
            <a:xfrm>
              <a:off x="4441371" y="5448336"/>
              <a:ext cx="1600200" cy="79322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4000" dirty="0">
                  <a:solidFill>
                    <a:schemeClr val="tx1"/>
                  </a:solidFill>
                </a:rPr>
                <a:t>D</a:t>
              </a:r>
              <a:endParaRPr lang="en-US" altLang="en-US" sz="2000" b="0" dirty="0"/>
            </a:p>
          </p:txBody>
        </p:sp>
        <p:sp>
          <p:nvSpPr>
            <p:cNvPr id="1154051" name="Text Box 1027"/>
            <p:cNvSpPr txBox="1">
              <a:spLocks noChangeArrowheads="1"/>
            </p:cNvSpPr>
            <p:nvPr/>
          </p:nvSpPr>
          <p:spPr bwMode="auto">
            <a:xfrm>
              <a:off x="1066800" y="5455703"/>
              <a:ext cx="1600200" cy="79322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4000" dirty="0">
                  <a:solidFill>
                    <a:schemeClr val="tx1"/>
                  </a:solidFill>
                </a:rPr>
                <a:t>E</a:t>
              </a:r>
              <a:endParaRPr lang="en-US" altLang="en-US" sz="2000" b="0" dirty="0"/>
            </a:p>
          </p:txBody>
        </p:sp>
        <p:sp>
          <p:nvSpPr>
            <p:cNvPr id="1154053" name="Line 1029"/>
            <p:cNvSpPr>
              <a:spLocks noChangeShapeType="1"/>
            </p:cNvSpPr>
            <p:nvPr/>
          </p:nvSpPr>
          <p:spPr bwMode="auto">
            <a:xfrm>
              <a:off x="1219200" y="3657600"/>
              <a:ext cx="609600" cy="1882775"/>
            </a:xfrm>
            <a:prstGeom prst="line">
              <a:avLst/>
            </a:prstGeom>
            <a:noFill/>
            <a:ln w="76200">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154054" name="Freeform 1030"/>
            <p:cNvSpPr>
              <a:spLocks/>
            </p:cNvSpPr>
            <p:nvPr/>
          </p:nvSpPr>
          <p:spPr bwMode="auto">
            <a:xfrm rot="1343320" flipV="1">
              <a:off x="1395188" y="4203668"/>
              <a:ext cx="3634290" cy="61083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54055" name="Line 1031"/>
            <p:cNvSpPr>
              <a:spLocks noChangeShapeType="1"/>
            </p:cNvSpPr>
            <p:nvPr/>
          </p:nvSpPr>
          <p:spPr bwMode="auto">
            <a:xfrm>
              <a:off x="2590800" y="5867400"/>
              <a:ext cx="1981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154056" name="Text Box 1032"/>
            <p:cNvSpPr txBox="1">
              <a:spLocks noChangeArrowheads="1"/>
            </p:cNvSpPr>
            <p:nvPr/>
          </p:nvSpPr>
          <p:spPr bwMode="auto">
            <a:xfrm>
              <a:off x="3048000" y="5858187"/>
              <a:ext cx="914400" cy="785562"/>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4400" dirty="0">
                  <a:latin typeface="Arial" pitchFamily="34" charset="0"/>
                </a:rPr>
                <a:t>?</a:t>
              </a:r>
            </a:p>
          </p:txBody>
        </p:sp>
        <p:sp>
          <p:nvSpPr>
            <p:cNvPr id="948232" name="Text Box 8"/>
            <p:cNvSpPr txBox="1">
              <a:spLocks noChangeArrowheads="1"/>
            </p:cNvSpPr>
            <p:nvPr/>
          </p:nvSpPr>
          <p:spPr bwMode="auto">
            <a:xfrm>
              <a:off x="304800" y="3057512"/>
              <a:ext cx="1676400" cy="50009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C</a:t>
              </a:r>
              <a:endParaRPr lang="en-US" altLang="en-US" sz="2133" b="0" dirty="0"/>
            </a:p>
          </p:txBody>
        </p:sp>
      </p:grpSp>
      <p:sp>
        <p:nvSpPr>
          <p:cNvPr id="245772" name="Rectangle 2"/>
          <p:cNvSpPr>
            <a:spLocks noChangeArrowheads="1"/>
          </p:cNvSpPr>
          <p:nvPr/>
        </p:nvSpPr>
        <p:spPr bwMode="auto">
          <a:xfrm>
            <a:off x="-543426" y="158655"/>
            <a:ext cx="13030200" cy="508000"/>
          </a:xfrm>
          <a:prstGeom prst="rect">
            <a:avLst/>
          </a:prstGeom>
          <a:noFill/>
          <a:ln w="9525">
            <a:noFill/>
            <a:miter lim="800000"/>
            <a:headEnd/>
            <a:tailEnd/>
          </a:ln>
        </p:spPr>
        <p:txBody>
          <a:bodyPr lIns="116416" tIns="57149" rIns="116416" bIns="57149" anchor="b"/>
          <a:lstStyle/>
          <a:p>
            <a:pPr algn="ctr" defTabSz="1071007" eaLnBrk="0" hangingPunct="0"/>
            <a:r>
              <a:rPr lang="en-US" altLang="en-US" sz="2400" dirty="0">
                <a:solidFill>
                  <a:schemeClr val="tx2"/>
                </a:solidFill>
              </a:rPr>
              <a:t>Definition of/Criteria for </a:t>
            </a:r>
            <a:r>
              <a:rPr lang="en-US" altLang="en-US" sz="2400" i="1" dirty="0">
                <a:solidFill>
                  <a:srgbClr val="FF0000"/>
                </a:solidFill>
              </a:rPr>
              <a:t>Confounding </a:t>
            </a:r>
            <a:r>
              <a:rPr lang="en-US" altLang="en-US" sz="2400" dirty="0">
                <a:solidFill>
                  <a:schemeClr val="tx2"/>
                </a:solidFill>
              </a:rPr>
              <a:t>(Rather than a Confounder):  A History</a:t>
            </a:r>
          </a:p>
        </p:txBody>
      </p:sp>
      <p:sp>
        <p:nvSpPr>
          <p:cNvPr id="38" name="Rectangle 14"/>
          <p:cNvSpPr>
            <a:spLocks noChangeArrowheads="1"/>
          </p:cNvSpPr>
          <p:nvPr/>
        </p:nvSpPr>
        <p:spPr bwMode="auto">
          <a:xfrm>
            <a:off x="7124621" y="4184175"/>
            <a:ext cx="4467238" cy="3555999"/>
          </a:xfrm>
          <a:prstGeom prst="rect">
            <a:avLst/>
          </a:prstGeom>
          <a:noFill/>
          <a:ln w="9525">
            <a:noFill/>
            <a:miter lim="800000"/>
            <a:headEnd/>
            <a:tailEnd/>
          </a:ln>
        </p:spPr>
        <p:txBody>
          <a:bodyPr lIns="116416" tIns="57149" rIns="116416" bIns="57149"/>
          <a:lstStyle/>
          <a:p>
            <a:pPr marL="429673" indent="-429673" algn="r" defTabSz="1071007" eaLnBrk="0" hangingPunct="0">
              <a:spcBef>
                <a:spcPct val="20000"/>
              </a:spcBef>
              <a:spcAft>
                <a:spcPct val="50000"/>
              </a:spcAft>
              <a:buClr>
                <a:schemeClr val="accent2"/>
              </a:buClr>
              <a:buSzPct val="75000"/>
            </a:pPr>
            <a:r>
              <a:rPr lang="en-US" altLang="en-US" sz="2667" b="0" dirty="0">
                <a:solidFill>
                  <a:srgbClr val="FF0000"/>
                </a:solidFill>
              </a:rPr>
              <a:t>    </a:t>
            </a:r>
            <a:r>
              <a:rPr lang="en-US" altLang="en-US" sz="2000" b="0" dirty="0">
                <a:solidFill>
                  <a:srgbClr val="FF0000"/>
                </a:solidFill>
              </a:rPr>
              <a:t>C depicts the “other influences” we described in counterfactual definition of  confounding.</a:t>
            </a:r>
            <a:r>
              <a:rPr lang="en-US" altLang="en-US" sz="2400" b="0" dirty="0">
                <a:solidFill>
                  <a:schemeClr val="tx1"/>
                </a:solidFill>
              </a:rPr>
              <a:t>  </a:t>
            </a:r>
            <a:endParaRPr lang="en-US" altLang="en-US" sz="3200" b="0" dirty="0">
              <a:solidFill>
                <a:schemeClr val="tx1"/>
              </a:solidFill>
            </a:endParaRPr>
          </a:p>
        </p:txBody>
      </p:sp>
      <p:pic>
        <p:nvPicPr>
          <p:cNvPr id="3348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7193" y="1683899"/>
            <a:ext cx="5342095" cy="2107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4"/>
          <p:cNvSpPr>
            <a:spLocks noChangeArrowheads="1"/>
          </p:cNvSpPr>
          <p:nvPr/>
        </p:nvSpPr>
        <p:spPr bwMode="auto">
          <a:xfrm>
            <a:off x="3709735" y="5743660"/>
            <a:ext cx="4032508" cy="1930400"/>
          </a:xfrm>
          <a:prstGeom prst="rect">
            <a:avLst/>
          </a:prstGeom>
          <a:noFill/>
          <a:ln w="9525">
            <a:noFill/>
            <a:miter lim="800000"/>
            <a:headEnd/>
            <a:tailEnd/>
          </a:ln>
        </p:spPr>
        <p:txBody>
          <a:bodyPr lIns="116416" tIns="57149" rIns="116416" bIns="57149"/>
          <a:lstStyle/>
          <a:p>
            <a:pPr defTabSz="1071007" eaLnBrk="0" hangingPunct="0">
              <a:spcBef>
                <a:spcPts val="0"/>
              </a:spcBef>
              <a:spcAft>
                <a:spcPts val="0"/>
              </a:spcAft>
              <a:buClr>
                <a:schemeClr val="accent2"/>
              </a:buClr>
              <a:buSzPct val="75000"/>
            </a:pPr>
            <a:r>
              <a:rPr lang="en-US" altLang="en-US" sz="2000" b="0" dirty="0">
                <a:solidFill>
                  <a:srgbClr val="FF0000"/>
                </a:solidFill>
              </a:rPr>
              <a:t>E = exposure</a:t>
            </a:r>
          </a:p>
          <a:p>
            <a:pPr defTabSz="1071007" eaLnBrk="0" hangingPunct="0">
              <a:spcBef>
                <a:spcPts val="0"/>
              </a:spcBef>
              <a:spcAft>
                <a:spcPts val="0"/>
              </a:spcAft>
              <a:buClr>
                <a:schemeClr val="accent2"/>
              </a:buClr>
              <a:buSzPct val="75000"/>
            </a:pPr>
            <a:r>
              <a:rPr lang="en-US" altLang="en-US" sz="2000" b="0" dirty="0">
                <a:solidFill>
                  <a:srgbClr val="FF0000"/>
                </a:solidFill>
              </a:rPr>
              <a:t>D = disease (i.e., any outcome)</a:t>
            </a:r>
            <a:r>
              <a:rPr lang="en-US" altLang="en-US" sz="2400" b="0" dirty="0">
                <a:solidFill>
                  <a:schemeClr val="tx1"/>
                </a:solidFill>
              </a:rPr>
              <a:t>  </a:t>
            </a:r>
          </a:p>
        </p:txBody>
      </p:sp>
      <p:sp>
        <p:nvSpPr>
          <p:cNvPr id="20" name="Oval 19"/>
          <p:cNvSpPr/>
          <p:nvPr/>
        </p:nvSpPr>
        <p:spPr bwMode="auto">
          <a:xfrm>
            <a:off x="11967713" y="76200"/>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48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2667000" y="-228600"/>
            <a:ext cx="7315200" cy="91300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533" dirty="0">
              <a:solidFill>
                <a:schemeClr val="tx1"/>
              </a:solidFill>
            </a:endParaRPr>
          </a:p>
          <a:p>
            <a:pPr algn="ctr" eaLnBrk="0" hangingPunct="0">
              <a:spcBef>
                <a:spcPct val="50000"/>
              </a:spcBef>
              <a:defRPr/>
            </a:pPr>
            <a:r>
              <a:rPr lang="en-US" altLang="en-US" sz="3200" dirty="0">
                <a:solidFill>
                  <a:schemeClr val="tx1"/>
                </a:solidFill>
              </a:rPr>
              <a:t>Directed Acyclic Graph (DAG)</a:t>
            </a:r>
            <a:endParaRPr lang="en-US" altLang="en-US" sz="1800" b="0" dirty="0"/>
          </a:p>
        </p:txBody>
      </p:sp>
      <p:sp>
        <p:nvSpPr>
          <p:cNvPr id="247816" name="Rectangle 10"/>
          <p:cNvSpPr>
            <a:spLocks noChangeArrowheads="1"/>
          </p:cNvSpPr>
          <p:nvPr/>
        </p:nvSpPr>
        <p:spPr bwMode="auto">
          <a:xfrm>
            <a:off x="228600" y="819623"/>
            <a:ext cx="6705600" cy="10668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chemeClr val="accent2"/>
              </a:buClr>
              <a:buSzPct val="75000"/>
            </a:pPr>
            <a:r>
              <a:rPr lang="en-US" altLang="en-US" sz="2400" b="0" u="sng" dirty="0">
                <a:solidFill>
                  <a:schemeClr val="tx1"/>
                </a:solidFill>
              </a:rPr>
              <a:t>History</a:t>
            </a:r>
          </a:p>
          <a:p>
            <a:pPr marL="429673" indent="-429673" defTabSz="1071007"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Humans have been drawing diagrams to depict relationships since they learned how to write. </a:t>
            </a:r>
          </a:p>
          <a:p>
            <a:pPr marL="429673" indent="-429673" defTabSz="1071007"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Formal rules for such relationship graphs started in the fields of engineering, computer science, philosophy &amp; artificial intelligence</a:t>
            </a:r>
          </a:p>
          <a:p>
            <a:pPr marL="429673" indent="-429673" defTabSz="1071007"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Adapted for epidemiology in mid-1990’s by computer scientist Judea Pearl (father of journalist Daniel Pearl)</a:t>
            </a:r>
          </a:p>
          <a:p>
            <a:pPr marL="429673" indent="-429673" defTabSz="1071007"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Popularized for the masses by Greenland, Pearl, and Robins in 1999</a:t>
            </a:r>
          </a:p>
        </p:txBody>
      </p:sp>
      <p:grpSp>
        <p:nvGrpSpPr>
          <p:cNvPr id="2" name="Group 1"/>
          <p:cNvGrpSpPr/>
          <p:nvPr/>
        </p:nvGrpSpPr>
        <p:grpSpPr>
          <a:xfrm>
            <a:off x="6765235" y="2133600"/>
            <a:ext cx="5579165" cy="3048000"/>
            <a:chOff x="609600" y="3396116"/>
            <a:chExt cx="5334000" cy="2189181"/>
          </a:xfrm>
        </p:grpSpPr>
        <p:sp>
          <p:nvSpPr>
            <p:cNvPr id="1260546" name="Text Box 2"/>
            <p:cNvSpPr txBox="1">
              <a:spLocks noChangeArrowheads="1"/>
            </p:cNvSpPr>
            <p:nvPr/>
          </p:nvSpPr>
          <p:spPr bwMode="auto">
            <a:xfrm flipH="1">
              <a:off x="4267200" y="3396116"/>
              <a:ext cx="1143000" cy="500089"/>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Y</a:t>
              </a:r>
              <a:endParaRPr lang="en-US" altLang="en-US" sz="2133" b="0" dirty="0"/>
            </a:p>
          </p:txBody>
        </p:sp>
        <p:sp>
          <p:nvSpPr>
            <p:cNvPr id="1260547" name="Freeform 3"/>
            <p:cNvSpPr>
              <a:spLocks/>
            </p:cNvSpPr>
            <p:nvPr/>
          </p:nvSpPr>
          <p:spPr bwMode="auto">
            <a:xfrm rot="8217341" flipV="1">
              <a:off x="3275152" y="3878771"/>
              <a:ext cx="1343644" cy="40064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48" name="Line 4"/>
            <p:cNvSpPr>
              <a:spLocks noChangeShapeType="1"/>
            </p:cNvSpPr>
            <p:nvPr/>
          </p:nvSpPr>
          <p:spPr bwMode="auto">
            <a:xfrm>
              <a:off x="2057400" y="4953000"/>
              <a:ext cx="3048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260550" name="Text Box 6"/>
            <p:cNvSpPr txBox="1">
              <a:spLocks noChangeArrowheads="1"/>
            </p:cNvSpPr>
            <p:nvPr/>
          </p:nvSpPr>
          <p:spPr bwMode="auto">
            <a:xfrm>
              <a:off x="3048000" y="4962050"/>
              <a:ext cx="685800" cy="623247"/>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4800" dirty="0">
                  <a:latin typeface="Arial" pitchFamily="34" charset="0"/>
                </a:rPr>
                <a:t>?</a:t>
              </a:r>
              <a:endParaRPr lang="en-US" sz="1200" dirty="0">
                <a:latin typeface="Arial" pitchFamily="34" charset="0"/>
              </a:endParaRPr>
            </a:p>
          </p:txBody>
        </p:sp>
        <p:sp>
          <p:nvSpPr>
            <p:cNvPr id="1260551" name="Text Box 7"/>
            <p:cNvSpPr txBox="1">
              <a:spLocks noChangeArrowheads="1"/>
            </p:cNvSpPr>
            <p:nvPr/>
          </p:nvSpPr>
          <p:spPr bwMode="auto">
            <a:xfrm flipH="1">
              <a:off x="1219200" y="4733911"/>
              <a:ext cx="1143000" cy="500089"/>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E</a:t>
              </a:r>
              <a:endParaRPr lang="en-US" altLang="en-US" sz="2133" b="0" dirty="0"/>
            </a:p>
          </p:txBody>
        </p:sp>
        <p:sp>
          <p:nvSpPr>
            <p:cNvPr id="1260552" name="Text Box 8"/>
            <p:cNvSpPr txBox="1">
              <a:spLocks noChangeArrowheads="1"/>
            </p:cNvSpPr>
            <p:nvPr/>
          </p:nvSpPr>
          <p:spPr bwMode="auto">
            <a:xfrm flipH="1">
              <a:off x="4800600" y="4733911"/>
              <a:ext cx="1143000" cy="500089"/>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D</a:t>
              </a:r>
              <a:endParaRPr lang="en-US" altLang="en-US" sz="2133" b="0" dirty="0"/>
            </a:p>
          </p:txBody>
        </p:sp>
        <p:sp>
          <p:nvSpPr>
            <p:cNvPr id="1260559" name="Text Box 15"/>
            <p:cNvSpPr txBox="1">
              <a:spLocks noChangeArrowheads="1"/>
            </p:cNvSpPr>
            <p:nvPr/>
          </p:nvSpPr>
          <p:spPr bwMode="auto">
            <a:xfrm flipH="1">
              <a:off x="2362200" y="4081915"/>
              <a:ext cx="1143000" cy="500089"/>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X</a:t>
              </a:r>
              <a:endParaRPr lang="en-US" altLang="en-US" sz="2133" b="0" dirty="0"/>
            </a:p>
          </p:txBody>
        </p:sp>
        <p:sp>
          <p:nvSpPr>
            <p:cNvPr id="1260564" name="Text Box 20"/>
            <p:cNvSpPr txBox="1">
              <a:spLocks noChangeArrowheads="1"/>
            </p:cNvSpPr>
            <p:nvPr/>
          </p:nvSpPr>
          <p:spPr bwMode="auto">
            <a:xfrm flipH="1">
              <a:off x="609600" y="3472316"/>
              <a:ext cx="1143000" cy="500089"/>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W</a:t>
              </a:r>
              <a:endParaRPr lang="en-US" altLang="en-US" sz="2133" b="0" dirty="0"/>
            </a:p>
          </p:txBody>
        </p:sp>
        <p:sp>
          <p:nvSpPr>
            <p:cNvPr id="1260565" name="Freeform 21"/>
            <p:cNvSpPr>
              <a:spLocks/>
            </p:cNvSpPr>
            <p:nvPr/>
          </p:nvSpPr>
          <p:spPr bwMode="auto">
            <a:xfrm rot="4920854">
              <a:off x="1863121" y="3631860"/>
              <a:ext cx="543712" cy="90892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66" name="Freeform 22"/>
            <p:cNvSpPr>
              <a:spLocks/>
            </p:cNvSpPr>
            <p:nvPr/>
          </p:nvSpPr>
          <p:spPr bwMode="auto">
            <a:xfrm rot="8223978">
              <a:off x="4864608" y="3933302"/>
              <a:ext cx="448367" cy="74994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68" name="Freeform 24"/>
            <p:cNvSpPr>
              <a:spLocks/>
            </p:cNvSpPr>
            <p:nvPr/>
          </p:nvSpPr>
          <p:spPr bwMode="auto">
            <a:xfrm rot="6067833">
              <a:off x="1119807" y="4117449"/>
              <a:ext cx="663002" cy="50009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grpSp>
      <p:sp>
        <p:nvSpPr>
          <p:cNvPr id="3" name="TextBox 2"/>
          <p:cNvSpPr txBox="1"/>
          <p:nvPr/>
        </p:nvSpPr>
        <p:spPr>
          <a:xfrm>
            <a:off x="7848600" y="5562600"/>
            <a:ext cx="4470400" cy="584775"/>
          </a:xfrm>
          <a:prstGeom prst="rect">
            <a:avLst/>
          </a:prstGeom>
          <a:noFill/>
        </p:spPr>
        <p:txBody>
          <a:bodyPr wrap="square" rtlCol="0">
            <a:spAutoFit/>
          </a:bodyPr>
          <a:lstStyle/>
          <a:p>
            <a:r>
              <a:rPr lang="en-US" sz="3200" dirty="0"/>
              <a:t>(e.g., An “M” DAG)</a:t>
            </a:r>
          </a:p>
        </p:txBody>
      </p:sp>
    </p:spTree>
    <p:extLst>
      <p:ext uri="{BB962C8B-B14F-4D97-AF65-F5344CB8AC3E}">
        <p14:creationId xmlns:p14="http://schemas.microsoft.com/office/powerpoint/2010/main" val="2858314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708" name="Rectangle 10"/>
          <p:cNvSpPr>
            <a:spLocks noChangeArrowheads="1"/>
          </p:cNvSpPr>
          <p:nvPr/>
        </p:nvSpPr>
        <p:spPr bwMode="auto">
          <a:xfrm>
            <a:off x="196283" y="711488"/>
            <a:ext cx="11868717" cy="22860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pPr>
            <a:r>
              <a:rPr lang="en-US" altLang="en-US" sz="2400" b="0" u="sng" dirty="0"/>
              <a:t>Structure</a:t>
            </a:r>
            <a:r>
              <a:rPr lang="en-US" altLang="en-US" sz="2400" b="0" dirty="0"/>
              <a:t> -- DAGs consist of:</a:t>
            </a:r>
          </a:p>
          <a:p>
            <a:pPr marL="177800" indent="-177800" defTabSz="1071007" eaLnBrk="0" hangingPunct="0">
              <a:spcBef>
                <a:spcPts val="0"/>
              </a:spcBef>
              <a:spcAft>
                <a:spcPts val="0"/>
              </a:spcAft>
              <a:buClr>
                <a:srgbClr val="969696"/>
              </a:buClr>
              <a:buSzPct val="75000"/>
              <a:buFont typeface="Arial" panose="020B0604020202020204" pitchFamily="34" charset="0"/>
              <a:buChar char="•"/>
            </a:pPr>
            <a:r>
              <a:rPr lang="en-US" altLang="en-US" sz="2200" b="0" u="sng" dirty="0"/>
              <a:t>Nodes</a:t>
            </a:r>
            <a:r>
              <a:rPr lang="en-US" altLang="en-US" sz="2200" b="0" dirty="0"/>
              <a:t> or vertices:  variables (i.e., entities/constructs for which there is variability in study population).  These are exposures, outcomes, confounders, etc.  Generic, not directional.</a:t>
            </a:r>
          </a:p>
        </p:txBody>
      </p:sp>
      <p:sp>
        <p:nvSpPr>
          <p:cNvPr id="1260553" name="Text Box 9"/>
          <p:cNvSpPr txBox="1">
            <a:spLocks noChangeArrowheads="1"/>
          </p:cNvSpPr>
          <p:nvPr/>
        </p:nvSpPr>
        <p:spPr bwMode="auto">
          <a:xfrm flipH="1">
            <a:off x="2457635" y="50513"/>
            <a:ext cx="7315200"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t>Directed Acyclic Graph (DAG)</a:t>
            </a:r>
            <a:endParaRPr lang="en-US" altLang="en-US" sz="3200" b="0" dirty="0"/>
          </a:p>
        </p:txBody>
      </p:sp>
      <p:sp>
        <p:nvSpPr>
          <p:cNvPr id="247816" name="Rectangle 10"/>
          <p:cNvSpPr>
            <a:spLocks noChangeArrowheads="1"/>
          </p:cNvSpPr>
          <p:nvPr/>
        </p:nvSpPr>
        <p:spPr bwMode="auto">
          <a:xfrm>
            <a:off x="1600200" y="-1524000"/>
            <a:ext cx="90424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pPr>
            <a:endParaRPr lang="en-US" altLang="en-US" sz="2667" b="0" dirty="0"/>
          </a:p>
        </p:txBody>
      </p:sp>
      <p:sp>
        <p:nvSpPr>
          <p:cNvPr id="242706" name="Rectangle 26"/>
          <p:cNvSpPr>
            <a:spLocks noChangeArrowheads="1"/>
          </p:cNvSpPr>
          <p:nvPr/>
        </p:nvSpPr>
        <p:spPr bwMode="auto">
          <a:xfrm>
            <a:off x="228600" y="6276022"/>
            <a:ext cx="11734800" cy="2438400"/>
          </a:xfrm>
          <a:prstGeom prst="rect">
            <a:avLst/>
          </a:prstGeom>
          <a:noFill/>
          <a:ln w="9525">
            <a:noFill/>
            <a:miter lim="800000"/>
            <a:headEnd/>
            <a:tailEnd/>
          </a:ln>
        </p:spPr>
        <p:txBody>
          <a:bodyPr lIns="116416" tIns="57149" rIns="116416" bIns="57149"/>
          <a:lstStyle/>
          <a:p>
            <a:pPr marL="177800" indent="-177800" defTabSz="1071007" eaLnBrk="0" hangingPunct="0">
              <a:lnSpc>
                <a:spcPct val="70000"/>
              </a:lnSpc>
              <a:spcBef>
                <a:spcPct val="20000"/>
              </a:spcBef>
              <a:spcAft>
                <a:spcPct val="50000"/>
              </a:spcAft>
              <a:buClr>
                <a:srgbClr val="969696"/>
              </a:buClr>
              <a:buSzPct val="53000"/>
              <a:buFont typeface="Symbol" pitchFamily="18" charset="2"/>
              <a:buChar char="·"/>
            </a:pPr>
            <a:r>
              <a:rPr lang="en-US" altLang="en-US" sz="2200" b="0" dirty="0"/>
              <a:t>Hashed edge with ? sometimes used to depict relationship under study (purpose of study)</a:t>
            </a:r>
          </a:p>
        </p:txBody>
      </p:sp>
      <p:grpSp>
        <p:nvGrpSpPr>
          <p:cNvPr id="17" name="Group 16"/>
          <p:cNvGrpSpPr/>
          <p:nvPr/>
        </p:nvGrpSpPr>
        <p:grpSpPr>
          <a:xfrm>
            <a:off x="7630564" y="1979121"/>
            <a:ext cx="4623862" cy="2441239"/>
            <a:chOff x="833015" y="3558945"/>
            <a:chExt cx="5110585" cy="1920538"/>
          </a:xfrm>
        </p:grpSpPr>
        <p:sp>
          <p:nvSpPr>
            <p:cNvPr id="18" name="Text Box 2"/>
            <p:cNvSpPr txBox="1">
              <a:spLocks noChangeArrowheads="1"/>
            </p:cNvSpPr>
            <p:nvPr/>
          </p:nvSpPr>
          <p:spPr bwMode="auto">
            <a:xfrm flipH="1">
              <a:off x="4343400" y="3558945"/>
              <a:ext cx="1143000" cy="4116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Y</a:t>
              </a:r>
              <a:endParaRPr lang="en-US" altLang="en-US" sz="1600" b="0" dirty="0"/>
            </a:p>
          </p:txBody>
        </p:sp>
        <p:sp>
          <p:nvSpPr>
            <p:cNvPr id="19" name="Freeform 3"/>
            <p:cNvSpPr>
              <a:spLocks/>
            </p:cNvSpPr>
            <p:nvPr/>
          </p:nvSpPr>
          <p:spPr bwMode="auto">
            <a:xfrm rot="8217341" flipV="1">
              <a:off x="3155950" y="3750455"/>
              <a:ext cx="1447800" cy="50009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20" name="Line 4"/>
            <p:cNvSpPr>
              <a:spLocks noChangeShapeType="1"/>
            </p:cNvSpPr>
            <p:nvPr/>
          </p:nvSpPr>
          <p:spPr bwMode="auto">
            <a:xfrm>
              <a:off x="2209799" y="4937466"/>
              <a:ext cx="2895601" cy="15534"/>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1" name="Text Box 6"/>
            <p:cNvSpPr txBox="1">
              <a:spLocks noChangeArrowheads="1"/>
            </p:cNvSpPr>
            <p:nvPr/>
          </p:nvSpPr>
          <p:spPr bwMode="auto">
            <a:xfrm>
              <a:off x="3048000" y="5067863"/>
              <a:ext cx="685800" cy="41162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dirty="0">
                  <a:latin typeface="Arial" pitchFamily="34" charset="0"/>
                </a:rPr>
                <a:t>?</a:t>
              </a:r>
            </a:p>
          </p:txBody>
        </p:sp>
        <p:sp>
          <p:nvSpPr>
            <p:cNvPr id="22" name="Text Box 7"/>
            <p:cNvSpPr txBox="1">
              <a:spLocks noChangeArrowheads="1"/>
            </p:cNvSpPr>
            <p:nvPr/>
          </p:nvSpPr>
          <p:spPr bwMode="auto">
            <a:xfrm flipH="1">
              <a:off x="1371600" y="4734870"/>
              <a:ext cx="1143000" cy="4116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E</a:t>
              </a:r>
              <a:endParaRPr lang="en-US" altLang="en-US" sz="1600" b="0" dirty="0"/>
            </a:p>
          </p:txBody>
        </p:sp>
        <p:sp>
          <p:nvSpPr>
            <p:cNvPr id="23" name="Text Box 8"/>
            <p:cNvSpPr txBox="1">
              <a:spLocks noChangeArrowheads="1"/>
            </p:cNvSpPr>
            <p:nvPr/>
          </p:nvSpPr>
          <p:spPr bwMode="auto">
            <a:xfrm flipH="1">
              <a:off x="4800600" y="4778148"/>
              <a:ext cx="1143000" cy="4116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D</a:t>
              </a:r>
              <a:endParaRPr lang="en-US" altLang="en-US" sz="1600" b="0" dirty="0"/>
            </a:p>
          </p:txBody>
        </p:sp>
        <p:sp>
          <p:nvSpPr>
            <p:cNvPr id="24" name="Text Box 15"/>
            <p:cNvSpPr txBox="1">
              <a:spLocks noChangeArrowheads="1"/>
            </p:cNvSpPr>
            <p:nvPr/>
          </p:nvSpPr>
          <p:spPr bwMode="auto">
            <a:xfrm flipH="1">
              <a:off x="2296065" y="4081547"/>
              <a:ext cx="1143000" cy="4116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X</a:t>
              </a:r>
              <a:endParaRPr lang="en-US" altLang="en-US" sz="1600" b="0" dirty="0"/>
            </a:p>
          </p:txBody>
        </p:sp>
        <p:sp>
          <p:nvSpPr>
            <p:cNvPr id="25" name="Text Box 20"/>
            <p:cNvSpPr txBox="1">
              <a:spLocks noChangeArrowheads="1"/>
            </p:cNvSpPr>
            <p:nvPr/>
          </p:nvSpPr>
          <p:spPr bwMode="auto">
            <a:xfrm flipH="1">
              <a:off x="833015" y="3704147"/>
              <a:ext cx="1143000" cy="4116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W</a:t>
              </a:r>
              <a:endParaRPr lang="en-US" altLang="en-US" sz="1600" b="0" dirty="0"/>
            </a:p>
          </p:txBody>
        </p:sp>
        <p:sp>
          <p:nvSpPr>
            <p:cNvPr id="26" name="Freeform 21"/>
            <p:cNvSpPr>
              <a:spLocks/>
            </p:cNvSpPr>
            <p:nvPr/>
          </p:nvSpPr>
          <p:spPr bwMode="auto">
            <a:xfrm rot="4920854">
              <a:off x="1943057" y="3650049"/>
              <a:ext cx="387962" cy="82846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7" name="Freeform 22"/>
            <p:cNvSpPr>
              <a:spLocks/>
            </p:cNvSpPr>
            <p:nvPr/>
          </p:nvSpPr>
          <p:spPr bwMode="auto">
            <a:xfrm rot="8223978">
              <a:off x="4872615" y="3995124"/>
              <a:ext cx="456880" cy="64360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8" name="Freeform 24"/>
            <p:cNvSpPr>
              <a:spLocks/>
            </p:cNvSpPr>
            <p:nvPr/>
          </p:nvSpPr>
          <p:spPr bwMode="auto">
            <a:xfrm rot="6067833">
              <a:off x="1462433" y="4220481"/>
              <a:ext cx="514350" cy="50009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grpSp>
      <p:sp>
        <p:nvSpPr>
          <p:cNvPr id="29" name="Rectangle 10"/>
          <p:cNvSpPr>
            <a:spLocks noChangeArrowheads="1"/>
          </p:cNvSpPr>
          <p:nvPr/>
        </p:nvSpPr>
        <p:spPr bwMode="auto">
          <a:xfrm>
            <a:off x="221664" y="2127617"/>
            <a:ext cx="7357361" cy="1905000"/>
          </a:xfrm>
          <a:prstGeom prst="rect">
            <a:avLst/>
          </a:prstGeom>
          <a:noFill/>
          <a:ln w="9525">
            <a:noFill/>
            <a:miter lim="800000"/>
            <a:headEnd/>
            <a:tailEnd/>
          </a:ln>
        </p:spPr>
        <p:txBody>
          <a:bodyPr lIns="116416" tIns="57149" rIns="116416" bIns="57149"/>
          <a:lstStyle/>
          <a:p>
            <a:pPr marL="177800" indent="-177800" defTabSz="1071007" eaLnBrk="0" hangingPunct="0">
              <a:spcBef>
                <a:spcPct val="20000"/>
              </a:spcBef>
              <a:spcAft>
                <a:spcPts val="600"/>
              </a:spcAft>
              <a:buClr>
                <a:srgbClr val="969696"/>
              </a:buClr>
              <a:buSzPct val="75000"/>
              <a:buFont typeface="Arial" panose="020B0604020202020204" pitchFamily="34" charset="0"/>
              <a:buChar char="•"/>
            </a:pPr>
            <a:r>
              <a:rPr lang="en-US" altLang="en-US" sz="2200" b="0" u="sng" dirty="0"/>
              <a:t>Edges</a:t>
            </a:r>
            <a:r>
              <a:rPr lang="en-US" altLang="en-US" sz="2200" b="0" dirty="0"/>
              <a:t> (lines with arrowheads): depict causal relationships between two constructs. What is a cause? </a:t>
            </a:r>
          </a:p>
          <a:p>
            <a:pPr marL="463550" lvl="1" indent="-285750" defTabSz="1071007" eaLnBrk="0" hangingPunct="0">
              <a:spcBef>
                <a:spcPct val="20000"/>
              </a:spcBef>
              <a:spcAft>
                <a:spcPts val="0"/>
              </a:spcAft>
              <a:buClr>
                <a:srgbClr val="969696"/>
              </a:buClr>
              <a:buSzPct val="75000"/>
              <a:buFont typeface="Arial" panose="020B0604020202020204" pitchFamily="34" charset="0"/>
              <a:buChar char="–"/>
            </a:pPr>
            <a:r>
              <a:rPr lang="en-US" altLang="en-US" sz="2000" b="0" dirty="0"/>
              <a:t>Counterfactual sense: If there is at least one person whom if he/she was exposed would develop the outcome but would not develop it without the exposure</a:t>
            </a:r>
          </a:p>
          <a:p>
            <a:pPr marL="463550" lvl="1" indent="-285750" defTabSz="1071007" eaLnBrk="0" hangingPunct="0">
              <a:spcBef>
                <a:spcPct val="20000"/>
              </a:spcBef>
              <a:spcAft>
                <a:spcPct val="50000"/>
              </a:spcAft>
              <a:buClr>
                <a:srgbClr val="969696"/>
              </a:buClr>
              <a:buSzPct val="75000"/>
              <a:buFont typeface="Arial" panose="020B0604020202020204" pitchFamily="34" charset="0"/>
              <a:buChar char="–"/>
            </a:pPr>
            <a:r>
              <a:rPr lang="en-US" altLang="en-US" sz="2000" b="0" dirty="0"/>
              <a:t>Sufficient-component cause model :  If exposure is part of least one sufficient cause (at least one causal pie)</a:t>
            </a:r>
          </a:p>
          <a:p>
            <a:pPr marL="1066773" lvl="1" indent="-457189" defTabSz="1071007" eaLnBrk="0" hangingPunct="0">
              <a:spcBef>
                <a:spcPct val="20000"/>
              </a:spcBef>
              <a:spcAft>
                <a:spcPct val="50000"/>
              </a:spcAft>
              <a:buClr>
                <a:srgbClr val="969696"/>
              </a:buClr>
              <a:buSzPct val="75000"/>
              <a:buFont typeface="Arial" panose="020B0604020202020204" pitchFamily="34" charset="0"/>
              <a:buChar char="–"/>
            </a:pPr>
            <a:endParaRPr lang="en-US" altLang="en-US" sz="2400" b="0" dirty="0"/>
          </a:p>
        </p:txBody>
      </p:sp>
      <p:sp>
        <p:nvSpPr>
          <p:cNvPr id="30" name="Rectangle 10"/>
          <p:cNvSpPr>
            <a:spLocks noChangeArrowheads="1"/>
          </p:cNvSpPr>
          <p:nvPr/>
        </p:nvSpPr>
        <p:spPr bwMode="auto">
          <a:xfrm>
            <a:off x="228600" y="5196651"/>
            <a:ext cx="10744200" cy="833168"/>
          </a:xfrm>
          <a:prstGeom prst="rect">
            <a:avLst/>
          </a:prstGeom>
          <a:noFill/>
          <a:ln w="9525">
            <a:noFill/>
            <a:miter lim="800000"/>
            <a:headEnd/>
            <a:tailEnd/>
          </a:ln>
        </p:spPr>
        <p:txBody>
          <a:bodyPr lIns="116416" tIns="57149" rIns="116416" bIns="57149"/>
          <a:lstStyle/>
          <a:p>
            <a:pPr marL="177800" indent="-177800" defTabSz="1071007" eaLnBrk="0" hangingPunct="0">
              <a:spcBef>
                <a:spcPct val="20000"/>
              </a:spcBef>
              <a:spcAft>
                <a:spcPts val="600"/>
              </a:spcAft>
              <a:buClr>
                <a:srgbClr val="969696"/>
              </a:buClr>
              <a:buSzPct val="53000"/>
              <a:buFont typeface="Symbol" pitchFamily="18" charset="2"/>
              <a:buChar char="·"/>
            </a:pPr>
            <a:r>
              <a:rPr lang="en-US" altLang="en-US" sz="2200" b="0" dirty="0"/>
              <a:t>“Directed”: all edges have one-way direction </a:t>
            </a:r>
          </a:p>
          <a:p>
            <a:pPr marL="177800" indent="-177800" defTabSz="1071007" eaLnBrk="0" hangingPunct="0">
              <a:spcBef>
                <a:spcPct val="20000"/>
              </a:spcBef>
              <a:spcAft>
                <a:spcPct val="50000"/>
              </a:spcAft>
              <a:buClr>
                <a:srgbClr val="969696"/>
              </a:buClr>
              <a:buSzPct val="53000"/>
              <a:buFont typeface="Symbol" pitchFamily="18" charset="2"/>
              <a:buChar char="·"/>
            </a:pPr>
            <a:r>
              <a:rPr lang="en-US" altLang="en-US" sz="2200" b="0" dirty="0"/>
              <a:t>“Acyclic”: never a complete circle around any node (i.e., no factor can cause itself)</a:t>
            </a:r>
          </a:p>
        </p:txBody>
      </p:sp>
      <p:cxnSp>
        <p:nvCxnSpPr>
          <p:cNvPr id="7" name="Straight Arrow Connector 6"/>
          <p:cNvCxnSpPr/>
          <p:nvPr/>
        </p:nvCxnSpPr>
        <p:spPr bwMode="auto">
          <a:xfrm>
            <a:off x="1358280" y="1484987"/>
            <a:ext cx="6570890" cy="965878"/>
          </a:xfrm>
          <a:prstGeom prst="straightConnector1">
            <a:avLst/>
          </a:prstGeom>
          <a:noFill/>
          <a:ln w="60325" cap="flat" cmpd="sng" algn="ctr">
            <a:solidFill>
              <a:srgbClr val="FF0000"/>
            </a:solidFill>
            <a:prstDash val="solid"/>
            <a:round/>
            <a:headEnd type="none" w="med" len="med"/>
            <a:tailEnd type="triangle"/>
          </a:ln>
          <a:effectLst/>
        </p:spPr>
      </p:cxnSp>
      <p:cxnSp>
        <p:nvCxnSpPr>
          <p:cNvPr id="40" name="Straight Arrow Connector 39"/>
          <p:cNvCxnSpPr/>
          <p:nvPr/>
        </p:nvCxnSpPr>
        <p:spPr bwMode="auto">
          <a:xfrm>
            <a:off x="1332759" y="2465916"/>
            <a:ext cx="6983609" cy="700715"/>
          </a:xfrm>
          <a:prstGeom prst="straightConnector1">
            <a:avLst/>
          </a:prstGeom>
          <a:noFill/>
          <a:ln w="60325" cap="flat" cmpd="sng" algn="ctr">
            <a:solidFill>
              <a:srgbClr val="FF0000"/>
            </a:solidFill>
            <a:prstDash val="solid"/>
            <a:round/>
            <a:headEnd type="none" w="med" len="med"/>
            <a:tailEnd type="triangle"/>
          </a:ln>
          <a:effectLst/>
        </p:spPr>
      </p:cxnSp>
      <p:sp>
        <p:nvSpPr>
          <p:cNvPr id="31" name="Rectangle 10"/>
          <p:cNvSpPr>
            <a:spLocks noChangeArrowheads="1"/>
          </p:cNvSpPr>
          <p:nvPr/>
        </p:nvSpPr>
        <p:spPr bwMode="auto">
          <a:xfrm>
            <a:off x="-228600" y="4724400"/>
            <a:ext cx="9296400" cy="457200"/>
          </a:xfrm>
          <a:prstGeom prst="rect">
            <a:avLst/>
          </a:prstGeom>
          <a:noFill/>
          <a:ln w="9525">
            <a:noFill/>
            <a:miter lim="800000"/>
            <a:headEnd/>
            <a:tailEnd/>
          </a:ln>
        </p:spPr>
        <p:txBody>
          <a:bodyPr lIns="116416" tIns="57149" rIns="116416" bIns="57149"/>
          <a:lstStyle/>
          <a:p>
            <a:pPr marL="635000" lvl="1" indent="-177800" defTabSz="1071007" eaLnBrk="0" hangingPunct="0">
              <a:spcBef>
                <a:spcPct val="20000"/>
              </a:spcBef>
              <a:spcAft>
                <a:spcPct val="50000"/>
              </a:spcAft>
              <a:buClr>
                <a:srgbClr val="969696"/>
              </a:buClr>
              <a:buSzPct val="53000"/>
              <a:buFont typeface="Symbol" pitchFamily="18" charset="2"/>
              <a:buChar char="·"/>
            </a:pPr>
            <a:r>
              <a:rPr lang="en-US" altLang="en-US" sz="2200" b="0" dirty="0"/>
              <a:t>Edges included according to prior causal knowledge</a:t>
            </a:r>
          </a:p>
        </p:txBody>
      </p:sp>
      <p:sp>
        <p:nvSpPr>
          <p:cNvPr id="2" name="Oval 1"/>
          <p:cNvSpPr/>
          <p:nvPr/>
        </p:nvSpPr>
        <p:spPr bwMode="auto">
          <a:xfrm>
            <a:off x="-223832" y="2719435"/>
            <a:ext cx="8326796" cy="2126385"/>
          </a:xfrm>
          <a:prstGeom prst="ellipse">
            <a:avLst/>
          </a:prstGeom>
          <a:noFill/>
          <a:ln w="76200" cap="flat" cmpd="sng" algn="ctr">
            <a:solidFill>
              <a:srgbClr val="727FFA"/>
            </a:solid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spAutoFit/>
          </a:bodyPr>
          <a:lstStyle/>
          <a:p>
            <a:pPr algn="ctr" defTabSz="1219170" eaLnBrk="0" hangingPunct="0">
              <a:spcBef>
                <a:spcPct val="50000"/>
              </a:spcBef>
            </a:pPr>
            <a:endParaRPr lang="en-US" sz="3733" dirty="0">
              <a:latin typeface="Arial" pitchFamily="34" charset="0"/>
            </a:endParaRPr>
          </a:p>
        </p:txBody>
      </p:sp>
      <p:cxnSp>
        <p:nvCxnSpPr>
          <p:cNvPr id="32" name="Straight Arrow Connector 31"/>
          <p:cNvCxnSpPr/>
          <p:nvPr/>
        </p:nvCxnSpPr>
        <p:spPr bwMode="auto">
          <a:xfrm flipV="1">
            <a:off x="1651317" y="3929664"/>
            <a:ext cx="7983281" cy="2346358"/>
          </a:xfrm>
          <a:prstGeom prst="straightConnector1">
            <a:avLst/>
          </a:prstGeom>
          <a:noFill/>
          <a:ln w="60325" cap="flat" cmpd="sng" algn="ctr">
            <a:solidFill>
              <a:srgbClr val="FF0000"/>
            </a:solidFill>
            <a:prstDash val="solid"/>
            <a:round/>
            <a:headEnd type="none" w="med" len="med"/>
            <a:tailEnd type="triangle"/>
          </a:ln>
          <a:effectLst/>
        </p:spPr>
      </p:cxnSp>
      <p:sp>
        <p:nvSpPr>
          <p:cNvPr id="34" name="Oval 33"/>
          <p:cNvSpPr/>
          <p:nvPr/>
        </p:nvSpPr>
        <p:spPr bwMode="auto">
          <a:xfrm>
            <a:off x="11967713" y="76200"/>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902928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270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706" grpId="0"/>
      <p:bldP spid="29" grpId="0"/>
      <p:bldP spid="30" grpId="0"/>
      <p:bldP spid="31" grpId="0"/>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55" name="Text Box 11"/>
          <p:cNvSpPr txBox="1">
            <a:spLocks noChangeArrowheads="1"/>
          </p:cNvSpPr>
          <p:nvPr/>
        </p:nvSpPr>
        <p:spPr bwMode="auto">
          <a:xfrm flipH="1">
            <a:off x="2362200" y="-153176"/>
            <a:ext cx="7315200" cy="1190006"/>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533" dirty="0">
              <a:solidFill>
                <a:schemeClr val="tx1"/>
              </a:solidFill>
            </a:endParaRPr>
          </a:p>
          <a:p>
            <a:pPr algn="ctr" eaLnBrk="0" hangingPunct="0">
              <a:spcBef>
                <a:spcPct val="50000"/>
              </a:spcBef>
              <a:defRPr/>
            </a:pPr>
            <a:r>
              <a:rPr lang="en-US" altLang="en-US" sz="4400" dirty="0">
                <a:solidFill>
                  <a:srgbClr val="FF0000"/>
                </a:solidFill>
              </a:rPr>
              <a:t>WARNING</a:t>
            </a:r>
            <a:endParaRPr lang="en-US" altLang="en-US" sz="4400" dirty="0">
              <a:solidFill>
                <a:schemeClr val="tx1"/>
              </a:solidFill>
            </a:endParaRPr>
          </a:p>
        </p:txBody>
      </p:sp>
      <p:sp>
        <p:nvSpPr>
          <p:cNvPr id="249858" name="Rectangle 13"/>
          <p:cNvSpPr>
            <a:spLocks noChangeArrowheads="1"/>
          </p:cNvSpPr>
          <p:nvPr/>
        </p:nvSpPr>
        <p:spPr bwMode="auto">
          <a:xfrm>
            <a:off x="609600" y="1828800"/>
            <a:ext cx="11125200" cy="28956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chemeClr val="accent2"/>
              </a:buClr>
              <a:buSzPct val="75000"/>
              <a:buFont typeface="Symbol" pitchFamily="18" charset="2"/>
              <a:buChar char="·"/>
            </a:pPr>
            <a:r>
              <a:rPr lang="en-US" altLang="en-US" dirty="0">
                <a:solidFill>
                  <a:srgbClr val="FF0000"/>
                </a:solidFill>
              </a:rPr>
              <a:t>S + N text does not follow contemporary rules of DAG depiction (requirement of uni-directional edges, etc.), but we will follow these rules in lecture and in problem sets</a:t>
            </a:r>
          </a:p>
          <a:p>
            <a:pPr marL="429673" indent="-429673" defTabSz="1071007" eaLnBrk="0" hangingPunct="0">
              <a:spcBef>
                <a:spcPct val="20000"/>
              </a:spcBef>
              <a:spcAft>
                <a:spcPct val="50000"/>
              </a:spcAft>
              <a:buClr>
                <a:schemeClr val="accent2"/>
              </a:buClr>
              <a:buSzPct val="75000"/>
              <a:buFont typeface="Symbol" pitchFamily="18" charset="2"/>
              <a:buChar char="·"/>
            </a:pPr>
            <a:r>
              <a:rPr lang="en-US" altLang="en-US" dirty="0">
                <a:solidFill>
                  <a:srgbClr val="FF0000"/>
                </a:solidFill>
              </a:rPr>
              <a:t>We do not wish to see any two-headed edges (connections) in your problem set answers</a:t>
            </a:r>
          </a:p>
          <a:p>
            <a:pPr marL="429673" indent="-429673" defTabSz="1071007" eaLnBrk="0" hangingPunct="0">
              <a:spcBef>
                <a:spcPct val="20000"/>
              </a:spcBef>
              <a:spcAft>
                <a:spcPct val="50000"/>
              </a:spcAft>
              <a:buClr>
                <a:schemeClr val="accent2"/>
              </a:buClr>
              <a:buSzPct val="75000"/>
              <a:buFont typeface="Symbol" pitchFamily="18" charset="2"/>
              <a:buChar char="·"/>
            </a:pPr>
            <a:endParaRPr lang="en-US" altLang="en-US" sz="3200" dirty="0">
              <a:solidFill>
                <a:srgbClr val="FF0000"/>
              </a:solidFill>
            </a:endParaRPr>
          </a:p>
          <a:p>
            <a:pPr marL="429673" indent="-429673" defTabSz="1071007" eaLnBrk="0" hangingPunct="0">
              <a:lnSpc>
                <a:spcPct val="70000"/>
              </a:lnSpc>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
        <p:nvSpPr>
          <p:cNvPr id="249859" name="Rectangle 15"/>
          <p:cNvSpPr>
            <a:spLocks noChangeArrowheads="1"/>
          </p:cNvSpPr>
          <p:nvPr/>
        </p:nvSpPr>
        <p:spPr bwMode="auto">
          <a:xfrm>
            <a:off x="1625600" y="3835400"/>
            <a:ext cx="2743200" cy="7112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
        <p:nvSpPr>
          <p:cNvPr id="249860" name="Rectangle 17"/>
          <p:cNvSpPr>
            <a:spLocks noChangeArrowheads="1"/>
          </p:cNvSpPr>
          <p:nvPr/>
        </p:nvSpPr>
        <p:spPr bwMode="auto">
          <a:xfrm>
            <a:off x="1625600" y="5257800"/>
            <a:ext cx="3251200" cy="24384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46" name="Text Box 2"/>
          <p:cNvSpPr txBox="1">
            <a:spLocks noChangeArrowheads="1"/>
          </p:cNvSpPr>
          <p:nvPr/>
        </p:nvSpPr>
        <p:spPr bwMode="auto">
          <a:xfrm flipH="1">
            <a:off x="9753600" y="2438400"/>
            <a:ext cx="1524000"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t>H</a:t>
            </a:r>
            <a:endParaRPr lang="en-US" altLang="en-US" sz="1800" b="0" dirty="0"/>
          </a:p>
        </p:txBody>
      </p:sp>
      <p:sp>
        <p:nvSpPr>
          <p:cNvPr id="1260548" name="Line 4"/>
          <p:cNvSpPr>
            <a:spLocks noChangeShapeType="1"/>
          </p:cNvSpPr>
          <p:nvPr/>
        </p:nvSpPr>
        <p:spPr bwMode="auto">
          <a:xfrm>
            <a:off x="8077200" y="5410200"/>
            <a:ext cx="3124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50" name="Text Box 6"/>
          <p:cNvSpPr txBox="1">
            <a:spLocks noChangeArrowheads="1"/>
          </p:cNvSpPr>
          <p:nvPr/>
        </p:nvSpPr>
        <p:spPr bwMode="auto">
          <a:xfrm>
            <a:off x="9220200" y="5334000"/>
            <a:ext cx="914400" cy="584775"/>
          </a:xfrm>
          <a:prstGeom prst="rect">
            <a:avLst/>
          </a:prstGeom>
          <a:noFill/>
          <a:ln w="762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t>?</a:t>
            </a:r>
          </a:p>
        </p:txBody>
      </p:sp>
      <p:sp>
        <p:nvSpPr>
          <p:cNvPr id="1260551" name="Text Box 7"/>
          <p:cNvSpPr txBox="1">
            <a:spLocks noChangeArrowheads="1"/>
          </p:cNvSpPr>
          <p:nvPr/>
        </p:nvSpPr>
        <p:spPr bwMode="auto">
          <a:xfrm flipH="1">
            <a:off x="6934200" y="5105400"/>
            <a:ext cx="1524000"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t>E</a:t>
            </a:r>
            <a:endParaRPr lang="en-US" altLang="en-US" sz="1800" b="0" dirty="0"/>
          </a:p>
        </p:txBody>
      </p:sp>
      <p:sp>
        <p:nvSpPr>
          <p:cNvPr id="1260552" name="Text Box 8"/>
          <p:cNvSpPr txBox="1">
            <a:spLocks noChangeArrowheads="1"/>
          </p:cNvSpPr>
          <p:nvPr/>
        </p:nvSpPr>
        <p:spPr bwMode="auto">
          <a:xfrm flipH="1">
            <a:off x="10820400" y="5029200"/>
            <a:ext cx="1524000"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t>D</a:t>
            </a:r>
            <a:endParaRPr lang="en-US" altLang="en-US" sz="1800" b="0" dirty="0"/>
          </a:p>
        </p:txBody>
      </p:sp>
      <p:sp>
        <p:nvSpPr>
          <p:cNvPr id="1260553" name="Text Box 9"/>
          <p:cNvSpPr txBox="1">
            <a:spLocks noChangeArrowheads="1"/>
          </p:cNvSpPr>
          <p:nvPr/>
        </p:nvSpPr>
        <p:spPr bwMode="auto">
          <a:xfrm flipH="1">
            <a:off x="1981200" y="-143994"/>
            <a:ext cx="7315200" cy="86684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533" dirty="0"/>
          </a:p>
          <a:p>
            <a:pPr algn="ctr" eaLnBrk="0" hangingPunct="0">
              <a:spcBef>
                <a:spcPct val="50000"/>
              </a:spcBef>
              <a:defRPr/>
            </a:pPr>
            <a:r>
              <a:rPr lang="en-US" altLang="en-US" sz="3000" dirty="0"/>
              <a:t>Directed Acyclic Graph (DAG)</a:t>
            </a:r>
            <a:endParaRPr lang="en-US" altLang="en-US" sz="3000" b="0" dirty="0"/>
          </a:p>
        </p:txBody>
      </p:sp>
      <p:sp>
        <p:nvSpPr>
          <p:cNvPr id="251911" name="Rectangle 10"/>
          <p:cNvSpPr>
            <a:spLocks noChangeArrowheads="1"/>
          </p:cNvSpPr>
          <p:nvPr/>
        </p:nvSpPr>
        <p:spPr bwMode="auto">
          <a:xfrm>
            <a:off x="339760" y="1156745"/>
            <a:ext cx="6553200" cy="42672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pPr>
            <a:r>
              <a:rPr lang="en-US" altLang="en-US" sz="3200" b="0" u="sng" dirty="0"/>
              <a:t>Some more terminology</a:t>
            </a:r>
          </a:p>
          <a:p>
            <a:pPr marL="429673" indent="-429673" defTabSz="1071007" eaLnBrk="0" hangingPunct="0">
              <a:spcBef>
                <a:spcPct val="20000"/>
              </a:spcBef>
              <a:spcAft>
                <a:spcPct val="50000"/>
              </a:spcAft>
              <a:buClr>
                <a:srgbClr val="969696"/>
              </a:buClr>
              <a:buSzPct val="75000"/>
              <a:buFont typeface="Symbol" pitchFamily="18" charset="2"/>
              <a:buChar char="·"/>
            </a:pPr>
            <a:r>
              <a:rPr lang="en-US" altLang="en-US" sz="2400" b="0" dirty="0"/>
              <a:t>All nodes immediately caused by another node are called “child” node; the proximal node is called the “parent”</a:t>
            </a:r>
          </a:p>
        </p:txBody>
      </p:sp>
      <p:sp>
        <p:nvSpPr>
          <p:cNvPr id="1260559" name="Text Box 15"/>
          <p:cNvSpPr txBox="1">
            <a:spLocks noChangeArrowheads="1"/>
          </p:cNvSpPr>
          <p:nvPr/>
        </p:nvSpPr>
        <p:spPr bwMode="auto">
          <a:xfrm flipH="1">
            <a:off x="8763000" y="1828800"/>
            <a:ext cx="1524000"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t>K</a:t>
            </a:r>
            <a:endParaRPr lang="en-US" altLang="en-US" sz="1800" b="0" dirty="0"/>
          </a:p>
        </p:txBody>
      </p:sp>
      <p:sp>
        <p:nvSpPr>
          <p:cNvPr id="1260564" name="Text Box 20"/>
          <p:cNvSpPr txBox="1">
            <a:spLocks noChangeArrowheads="1"/>
          </p:cNvSpPr>
          <p:nvPr/>
        </p:nvSpPr>
        <p:spPr bwMode="auto">
          <a:xfrm flipH="1">
            <a:off x="6934200" y="1676400"/>
            <a:ext cx="1524000"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t>J</a:t>
            </a:r>
            <a:endParaRPr lang="en-US" altLang="en-US" sz="1800" b="0" dirty="0"/>
          </a:p>
        </p:txBody>
      </p:sp>
      <p:sp>
        <p:nvSpPr>
          <p:cNvPr id="1260565" name="Freeform 21"/>
          <p:cNvSpPr>
            <a:spLocks/>
          </p:cNvSpPr>
          <p:nvPr/>
        </p:nvSpPr>
        <p:spPr bwMode="auto">
          <a:xfrm rot="4920854">
            <a:off x="8411638" y="1430552"/>
            <a:ext cx="397924" cy="117531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66" name="Freeform 22"/>
          <p:cNvSpPr>
            <a:spLocks/>
          </p:cNvSpPr>
          <p:nvPr/>
        </p:nvSpPr>
        <p:spPr bwMode="auto">
          <a:xfrm rot="-2966082">
            <a:off x="10470738" y="3021478"/>
            <a:ext cx="1232723" cy="195804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68" name="Freeform 24"/>
          <p:cNvSpPr>
            <a:spLocks/>
          </p:cNvSpPr>
          <p:nvPr/>
        </p:nvSpPr>
        <p:spPr bwMode="auto">
          <a:xfrm rot="6067833">
            <a:off x="6226423" y="3487127"/>
            <a:ext cx="2854047" cy="493346"/>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49199" name="Rectangle 26"/>
          <p:cNvSpPr>
            <a:spLocks noChangeArrowheads="1"/>
          </p:cNvSpPr>
          <p:nvPr/>
        </p:nvSpPr>
        <p:spPr bwMode="auto">
          <a:xfrm>
            <a:off x="1727200" y="8102600"/>
            <a:ext cx="90424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buFont typeface="Symbol" pitchFamily="18" charset="2"/>
              <a:buChar char="·"/>
            </a:pPr>
            <a:endParaRPr lang="en-US" altLang="en-US" sz="2667" b="0" dirty="0"/>
          </a:p>
        </p:txBody>
      </p:sp>
      <p:sp>
        <p:nvSpPr>
          <p:cNvPr id="349200" name="Rectangle 10"/>
          <p:cNvSpPr>
            <a:spLocks noChangeArrowheads="1"/>
          </p:cNvSpPr>
          <p:nvPr/>
        </p:nvSpPr>
        <p:spPr bwMode="auto">
          <a:xfrm>
            <a:off x="354217" y="3352800"/>
            <a:ext cx="5715000" cy="19812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rgbClr val="969696"/>
              </a:buClr>
              <a:buSzPct val="75000"/>
              <a:buFont typeface="Symbol" pitchFamily="18" charset="2"/>
              <a:buChar char="·"/>
            </a:pPr>
            <a:r>
              <a:rPr lang="en-US" altLang="en-US" sz="2400" b="0" dirty="0"/>
              <a:t>All nodes along a path with edges in same direction are “descendants”; all proximal nodes are “ancestors”</a:t>
            </a:r>
          </a:p>
          <a:p>
            <a:pPr marL="429673" indent="-429673" defTabSz="1071007" eaLnBrk="0" hangingPunct="0">
              <a:lnSpc>
                <a:spcPct val="70000"/>
              </a:lnSpc>
              <a:spcBef>
                <a:spcPct val="20000"/>
              </a:spcBef>
              <a:spcAft>
                <a:spcPct val="50000"/>
              </a:spcAft>
              <a:buClr>
                <a:srgbClr val="969696"/>
              </a:buClr>
              <a:buSzPct val="75000"/>
            </a:pPr>
            <a:endParaRPr lang="en-US" altLang="en-US" sz="2667" b="0" dirty="0"/>
          </a:p>
        </p:txBody>
      </p:sp>
      <p:sp>
        <p:nvSpPr>
          <p:cNvPr id="251919" name="Line 19"/>
          <p:cNvSpPr>
            <a:spLocks noChangeShapeType="1"/>
          </p:cNvSpPr>
          <p:nvPr/>
        </p:nvSpPr>
        <p:spPr bwMode="auto">
          <a:xfrm flipV="1">
            <a:off x="3657600" y="609600"/>
            <a:ext cx="1117600" cy="508000"/>
          </a:xfrm>
          <a:prstGeom prst="line">
            <a:avLst/>
          </a:prstGeom>
          <a:noFill/>
          <a:ln w="9525">
            <a:noFill/>
            <a:round/>
            <a:headEnd/>
            <a:tailEnd/>
          </a:ln>
          <a:effectLst>
            <a:prstShdw prst="shdw17" dist="17961" dir="2700000">
              <a:srgbClr val="999999"/>
            </a:prstShdw>
          </a:effectLst>
        </p:spPr>
        <p:txBody>
          <a:bodyPr anchor="ctr">
            <a:spAutoFit/>
          </a:bodyPr>
          <a:lstStyle/>
          <a:p>
            <a:endParaRPr lang="en-US" sz="3733" dirty="0"/>
          </a:p>
        </p:txBody>
      </p:sp>
      <p:sp>
        <p:nvSpPr>
          <p:cNvPr id="349204" name="Line 20"/>
          <p:cNvSpPr>
            <a:spLocks noChangeShapeType="1"/>
          </p:cNvSpPr>
          <p:nvPr/>
        </p:nvSpPr>
        <p:spPr bwMode="auto">
          <a:xfrm flipH="1">
            <a:off x="7848600" y="1295400"/>
            <a:ext cx="685800" cy="457200"/>
          </a:xfrm>
          <a:prstGeom prst="line">
            <a:avLst/>
          </a:prstGeom>
          <a:noFill/>
          <a:ln w="76200">
            <a:solidFill>
              <a:srgbClr val="FF0000"/>
            </a:solidFill>
            <a:round/>
            <a:headEnd/>
            <a:tailEnd type="triangle" w="med" len="med"/>
          </a:ln>
          <a:effectLst>
            <a:prstShdw prst="shdw17" dist="17961" dir="2700000">
              <a:srgbClr val="990000"/>
            </a:prstShdw>
          </a:effectLst>
        </p:spPr>
        <p:txBody>
          <a:bodyPr wrap="square" anchor="ctr">
            <a:spAutoFit/>
          </a:bodyPr>
          <a:lstStyle/>
          <a:p>
            <a:endParaRPr lang="en-US" sz="3733" dirty="0"/>
          </a:p>
        </p:txBody>
      </p:sp>
      <p:sp>
        <p:nvSpPr>
          <p:cNvPr id="349205" name="Text Box 21"/>
          <p:cNvSpPr txBox="1">
            <a:spLocks noChangeArrowheads="1"/>
          </p:cNvSpPr>
          <p:nvPr/>
        </p:nvSpPr>
        <p:spPr bwMode="auto">
          <a:xfrm>
            <a:off x="7620000" y="990600"/>
            <a:ext cx="4572000" cy="461665"/>
          </a:xfrm>
          <a:prstGeom prst="rect">
            <a:avLst/>
          </a:prstGeom>
          <a:noFill/>
          <a:ln w="9525">
            <a:noFill/>
            <a:miter lim="800000"/>
            <a:headEnd/>
            <a:tailEnd/>
          </a:ln>
        </p:spPr>
        <p:txBody>
          <a:bodyPr wrap="square">
            <a:spAutoFit/>
          </a:bodyPr>
          <a:lstStyle/>
          <a:p>
            <a:pPr algn="ctr" eaLnBrk="0" hangingPunct="0">
              <a:spcBef>
                <a:spcPct val="50000"/>
              </a:spcBef>
            </a:pPr>
            <a:r>
              <a:rPr lang="en-US" altLang="en-US" sz="2400" dirty="0">
                <a:solidFill>
                  <a:srgbClr val="FF0000"/>
                </a:solidFill>
              </a:rPr>
              <a:t>Parent of K and E</a:t>
            </a:r>
          </a:p>
        </p:txBody>
      </p:sp>
      <p:sp>
        <p:nvSpPr>
          <p:cNvPr id="349206" name="Text Box 22"/>
          <p:cNvSpPr txBox="1">
            <a:spLocks noChangeArrowheads="1"/>
          </p:cNvSpPr>
          <p:nvPr/>
        </p:nvSpPr>
        <p:spPr bwMode="auto">
          <a:xfrm>
            <a:off x="6324600" y="6172200"/>
            <a:ext cx="4572000" cy="461665"/>
          </a:xfrm>
          <a:prstGeom prst="rect">
            <a:avLst/>
          </a:prstGeom>
          <a:noFill/>
          <a:ln w="9525">
            <a:noFill/>
            <a:miter lim="800000"/>
            <a:headEnd/>
            <a:tailEnd/>
          </a:ln>
        </p:spPr>
        <p:txBody>
          <a:bodyPr>
            <a:spAutoFit/>
          </a:bodyPr>
          <a:lstStyle/>
          <a:p>
            <a:pPr algn="ctr" eaLnBrk="0" hangingPunct="0">
              <a:spcBef>
                <a:spcPct val="50000"/>
              </a:spcBef>
            </a:pPr>
            <a:r>
              <a:rPr lang="en-US" altLang="en-US" sz="2400" dirty="0">
                <a:solidFill>
                  <a:srgbClr val="FF0000"/>
                </a:solidFill>
              </a:rPr>
              <a:t>Descendants of E</a:t>
            </a:r>
          </a:p>
        </p:txBody>
      </p:sp>
      <p:sp>
        <p:nvSpPr>
          <p:cNvPr id="349207" name="Line 23"/>
          <p:cNvSpPr>
            <a:spLocks noChangeShapeType="1"/>
          </p:cNvSpPr>
          <p:nvPr/>
        </p:nvSpPr>
        <p:spPr bwMode="auto">
          <a:xfrm flipV="1">
            <a:off x="8610600" y="4572000"/>
            <a:ext cx="1752600" cy="1574800"/>
          </a:xfrm>
          <a:prstGeom prst="line">
            <a:avLst/>
          </a:prstGeom>
          <a:noFill/>
          <a:ln w="76200">
            <a:solidFill>
              <a:srgbClr val="FF0000"/>
            </a:solidFill>
            <a:round/>
            <a:headEnd/>
            <a:tailEnd type="triangle" w="med" len="med"/>
          </a:ln>
          <a:effectLst>
            <a:prstShdw prst="shdw17" dist="17961" dir="2700000">
              <a:srgbClr val="990000"/>
            </a:prstShdw>
          </a:effectLst>
        </p:spPr>
        <p:txBody>
          <a:bodyPr wrap="square" anchor="ctr">
            <a:spAutoFit/>
          </a:bodyPr>
          <a:lstStyle/>
          <a:p>
            <a:endParaRPr lang="en-US" sz="3733" dirty="0"/>
          </a:p>
        </p:txBody>
      </p:sp>
      <p:sp>
        <p:nvSpPr>
          <p:cNvPr id="349208" name="Line 24"/>
          <p:cNvSpPr>
            <a:spLocks noChangeShapeType="1"/>
          </p:cNvSpPr>
          <p:nvPr/>
        </p:nvSpPr>
        <p:spPr bwMode="auto">
          <a:xfrm flipV="1">
            <a:off x="8458200" y="4648200"/>
            <a:ext cx="457200" cy="1447800"/>
          </a:xfrm>
          <a:prstGeom prst="line">
            <a:avLst/>
          </a:prstGeom>
          <a:noFill/>
          <a:ln w="76200">
            <a:solidFill>
              <a:srgbClr val="FF0000"/>
            </a:solidFill>
            <a:round/>
            <a:headEnd/>
            <a:tailEnd type="triangle" w="med" len="med"/>
          </a:ln>
          <a:effectLst>
            <a:prstShdw prst="shdw17" dist="17961" dir="2700000">
              <a:srgbClr val="990000"/>
            </a:prstShdw>
          </a:effectLst>
        </p:spPr>
        <p:txBody>
          <a:bodyPr wrap="square" anchor="ctr">
            <a:spAutoFit/>
          </a:bodyPr>
          <a:lstStyle/>
          <a:p>
            <a:endParaRPr lang="en-US" sz="3733" dirty="0"/>
          </a:p>
        </p:txBody>
      </p:sp>
      <p:sp>
        <p:nvSpPr>
          <p:cNvPr id="2" name="Freeform 21"/>
          <p:cNvSpPr>
            <a:spLocks/>
          </p:cNvSpPr>
          <p:nvPr/>
        </p:nvSpPr>
        <p:spPr bwMode="auto">
          <a:xfrm rot="4920854" flipH="1">
            <a:off x="8186960" y="4608071"/>
            <a:ext cx="540171" cy="53745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 name="Text Box 15"/>
          <p:cNvSpPr txBox="1">
            <a:spLocks noChangeArrowheads="1"/>
          </p:cNvSpPr>
          <p:nvPr/>
        </p:nvSpPr>
        <p:spPr bwMode="auto">
          <a:xfrm flipH="1">
            <a:off x="8077200" y="4038600"/>
            <a:ext cx="1524000"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t>A</a:t>
            </a:r>
            <a:endParaRPr lang="en-US" altLang="en-US" sz="1800" b="0" dirty="0"/>
          </a:p>
        </p:txBody>
      </p:sp>
      <p:sp>
        <p:nvSpPr>
          <p:cNvPr id="4" name="Text Box 15"/>
          <p:cNvSpPr txBox="1">
            <a:spLocks noChangeArrowheads="1"/>
          </p:cNvSpPr>
          <p:nvPr/>
        </p:nvSpPr>
        <p:spPr bwMode="auto">
          <a:xfrm flipH="1">
            <a:off x="9753600" y="3962400"/>
            <a:ext cx="1524000"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t>B</a:t>
            </a:r>
            <a:endParaRPr lang="en-US" altLang="en-US" sz="1800" b="0" dirty="0"/>
          </a:p>
        </p:txBody>
      </p:sp>
      <p:sp>
        <p:nvSpPr>
          <p:cNvPr id="5" name="Freeform 21"/>
          <p:cNvSpPr>
            <a:spLocks/>
          </p:cNvSpPr>
          <p:nvPr/>
        </p:nvSpPr>
        <p:spPr bwMode="auto">
          <a:xfrm rot="4920854">
            <a:off x="9622020" y="3778794"/>
            <a:ext cx="110758" cy="907816"/>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6" name="Freeform 21"/>
          <p:cNvSpPr>
            <a:spLocks/>
          </p:cNvSpPr>
          <p:nvPr/>
        </p:nvSpPr>
        <p:spPr bwMode="auto">
          <a:xfrm rot="4920854">
            <a:off x="10434727" y="4571287"/>
            <a:ext cx="695145" cy="44110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7" name="Text Box 15"/>
          <p:cNvSpPr txBox="1">
            <a:spLocks noChangeArrowheads="1"/>
          </p:cNvSpPr>
          <p:nvPr/>
        </p:nvSpPr>
        <p:spPr bwMode="auto">
          <a:xfrm flipH="1">
            <a:off x="8001000" y="3352800"/>
            <a:ext cx="1524000"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t>C</a:t>
            </a:r>
            <a:endParaRPr lang="en-US" altLang="en-US" sz="1800" b="0" dirty="0"/>
          </a:p>
        </p:txBody>
      </p:sp>
      <p:sp>
        <p:nvSpPr>
          <p:cNvPr id="8" name="Text Box 15"/>
          <p:cNvSpPr txBox="1">
            <a:spLocks noChangeArrowheads="1"/>
          </p:cNvSpPr>
          <p:nvPr/>
        </p:nvSpPr>
        <p:spPr bwMode="auto">
          <a:xfrm flipH="1">
            <a:off x="9753600" y="3276600"/>
            <a:ext cx="1524000" cy="584775"/>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t>F</a:t>
            </a:r>
            <a:endParaRPr lang="en-US" altLang="en-US" sz="1800" b="0" dirty="0"/>
          </a:p>
        </p:txBody>
      </p:sp>
      <p:sp>
        <p:nvSpPr>
          <p:cNvPr id="9" name="Freeform 24"/>
          <p:cNvSpPr>
            <a:spLocks/>
          </p:cNvSpPr>
          <p:nvPr/>
        </p:nvSpPr>
        <p:spPr bwMode="auto">
          <a:xfrm rot="16056669" flipH="1">
            <a:off x="7806314" y="4193908"/>
            <a:ext cx="1048900" cy="45138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0" name="Freeform 21"/>
          <p:cNvSpPr>
            <a:spLocks/>
          </p:cNvSpPr>
          <p:nvPr/>
        </p:nvSpPr>
        <p:spPr bwMode="auto">
          <a:xfrm rot="4920854">
            <a:off x="9629817" y="3084506"/>
            <a:ext cx="96612" cy="91126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 name="Freeform 21"/>
          <p:cNvSpPr>
            <a:spLocks/>
          </p:cNvSpPr>
          <p:nvPr/>
        </p:nvSpPr>
        <p:spPr bwMode="auto">
          <a:xfrm rot="4920854">
            <a:off x="10205155" y="4249103"/>
            <a:ext cx="1535292" cy="400186"/>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 name="Freeform 21"/>
          <p:cNvSpPr>
            <a:spLocks/>
          </p:cNvSpPr>
          <p:nvPr/>
        </p:nvSpPr>
        <p:spPr bwMode="auto">
          <a:xfrm rot="15027246" flipV="1">
            <a:off x="7196735" y="3355900"/>
            <a:ext cx="1833430" cy="121299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3" name="Text Box 15"/>
          <p:cNvSpPr txBox="1">
            <a:spLocks noChangeArrowheads="1"/>
          </p:cNvSpPr>
          <p:nvPr/>
        </p:nvSpPr>
        <p:spPr bwMode="auto">
          <a:xfrm flipH="1">
            <a:off x="7848600" y="2514600"/>
            <a:ext cx="1524000"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t>G</a:t>
            </a:r>
            <a:endParaRPr lang="en-US" altLang="en-US" sz="1800" b="0" dirty="0"/>
          </a:p>
        </p:txBody>
      </p:sp>
      <p:sp>
        <p:nvSpPr>
          <p:cNvPr id="14" name="Text Box 2"/>
          <p:cNvSpPr txBox="1">
            <a:spLocks noChangeArrowheads="1"/>
          </p:cNvSpPr>
          <p:nvPr/>
        </p:nvSpPr>
        <p:spPr bwMode="auto">
          <a:xfrm flipH="1">
            <a:off x="10287000" y="1600200"/>
            <a:ext cx="1524000"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t>L</a:t>
            </a:r>
            <a:endParaRPr lang="en-US" altLang="en-US" sz="1800" b="0" dirty="0"/>
          </a:p>
        </p:txBody>
      </p:sp>
      <p:sp>
        <p:nvSpPr>
          <p:cNvPr id="15" name="Freeform 21"/>
          <p:cNvSpPr>
            <a:spLocks/>
          </p:cNvSpPr>
          <p:nvPr/>
        </p:nvSpPr>
        <p:spPr bwMode="auto">
          <a:xfrm rot="4920854" flipV="1">
            <a:off x="10280718" y="1512924"/>
            <a:ext cx="88763" cy="101275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6" name="Freeform 22"/>
          <p:cNvSpPr>
            <a:spLocks/>
          </p:cNvSpPr>
          <p:nvPr/>
        </p:nvSpPr>
        <p:spPr bwMode="auto">
          <a:xfrm rot="6131332">
            <a:off x="9988494" y="3054242"/>
            <a:ext cx="2734645" cy="105431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7" name="Freeform 21"/>
          <p:cNvSpPr>
            <a:spLocks/>
          </p:cNvSpPr>
          <p:nvPr/>
        </p:nvSpPr>
        <p:spPr bwMode="auto">
          <a:xfrm rot="4920854" flipH="1" flipV="1">
            <a:off x="9459034" y="2200300"/>
            <a:ext cx="131931" cy="1058739"/>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8" name="Oval 37"/>
          <p:cNvSpPr/>
          <p:nvPr/>
        </p:nvSpPr>
        <p:spPr bwMode="auto">
          <a:xfrm>
            <a:off x="11963400" y="76200"/>
            <a:ext cx="152400" cy="15240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213886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92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920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920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920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9208"/>
                                        </p:tgtEl>
                                        <p:attrNameLst>
                                          <p:attrName>style.visibility</p:attrName>
                                        </p:attrNameLst>
                                      </p:cBhvr>
                                      <p:to>
                                        <p:strVal val="visible"/>
                                      </p:to>
                                    </p:set>
                                  </p:childTnLst>
                                </p:cTn>
                              </p:par>
                              <p:par>
                                <p:cTn id="17" presetID="1" presetClass="entr" presetSubtype="0" fill="hold" grpId="0" nodeType="withEffect" nodePh="1">
                                  <p:stCondLst>
                                    <p:cond delay="0"/>
                                  </p:stCondLst>
                                  <p:endCondLst>
                                    <p:cond evt="begin" delay="0">
                                      <p:tn val="17"/>
                                    </p:cond>
                                  </p:endCondLst>
                                  <p:childTnLst>
                                    <p:set>
                                      <p:cBhvr>
                                        <p:cTn id="18" dur="1" fill="hold">
                                          <p:stCondLst>
                                            <p:cond delay="0"/>
                                          </p:stCondLst>
                                        </p:cTn>
                                        <p:tgtEl>
                                          <p:spTgt spid="349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99" grpId="0"/>
      <p:bldP spid="349200" grpId="0"/>
      <p:bldP spid="349205" grpId="0"/>
      <p:bldP spid="349206" grpId="0"/>
      <p:bldP spid="349207" grpId="0" animBg="1"/>
      <p:bldP spid="34920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1773991" y="-202566"/>
            <a:ext cx="9042400" cy="78483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300" dirty="0"/>
          </a:p>
          <a:p>
            <a:pPr algn="ctr" eaLnBrk="0" hangingPunct="0">
              <a:spcBef>
                <a:spcPct val="50000"/>
              </a:spcBef>
              <a:defRPr/>
            </a:pPr>
            <a:r>
              <a:rPr lang="en-US" altLang="en-US" dirty="0"/>
              <a:t>Path = Connection Between Variables</a:t>
            </a:r>
            <a:endParaRPr lang="en-US" altLang="en-US" b="0" dirty="0"/>
          </a:p>
        </p:txBody>
      </p:sp>
      <p:sp>
        <p:nvSpPr>
          <p:cNvPr id="253954" name="Rectangle 10"/>
          <p:cNvSpPr>
            <a:spLocks noChangeArrowheads="1"/>
          </p:cNvSpPr>
          <p:nvPr/>
        </p:nvSpPr>
        <p:spPr bwMode="auto">
          <a:xfrm>
            <a:off x="208356" y="638711"/>
            <a:ext cx="11971408" cy="1143000"/>
          </a:xfrm>
          <a:prstGeom prst="rect">
            <a:avLst/>
          </a:prstGeom>
          <a:noFill/>
          <a:ln w="9525">
            <a:noFill/>
            <a:miter lim="800000"/>
            <a:headEnd/>
            <a:tailEnd/>
          </a:ln>
        </p:spPr>
        <p:txBody>
          <a:bodyPr lIns="116416" tIns="57149" rIns="116416" bIns="57149"/>
          <a:lstStyle/>
          <a:p>
            <a:pPr marL="287338" indent="-287338" defTabSz="1071007" eaLnBrk="0" hangingPunct="0">
              <a:spcBef>
                <a:spcPct val="20000"/>
              </a:spcBef>
              <a:spcAft>
                <a:spcPct val="50000"/>
              </a:spcAft>
              <a:buClr>
                <a:srgbClr val="969696"/>
              </a:buClr>
              <a:buSzPct val="75000"/>
              <a:buFont typeface="Symbol" pitchFamily="18" charset="2"/>
              <a:buChar char="·"/>
            </a:pPr>
            <a:r>
              <a:rPr lang="en-US" altLang="en-US" sz="2400" b="0" dirty="0"/>
              <a:t>Path – any series of edges, regardless of direction, between 2 nodes (e.g., E &amp; D)</a:t>
            </a:r>
          </a:p>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2667" b="0" dirty="0"/>
          </a:p>
        </p:txBody>
      </p:sp>
      <p:sp>
        <p:nvSpPr>
          <p:cNvPr id="246800" name="Rectangle 10"/>
          <p:cNvSpPr>
            <a:spLocks noChangeArrowheads="1"/>
          </p:cNvSpPr>
          <p:nvPr/>
        </p:nvSpPr>
        <p:spPr bwMode="auto">
          <a:xfrm>
            <a:off x="401962" y="1342489"/>
            <a:ext cx="7375349" cy="15240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pPr>
            <a:r>
              <a:rPr lang="en-US" altLang="en-US" sz="2400" b="0" u="sng" dirty="0"/>
              <a:t>Two Types of Paths</a:t>
            </a:r>
          </a:p>
          <a:p>
            <a:pPr marL="288925" indent="-288925" defTabSz="1071007" eaLnBrk="0" hangingPunct="0">
              <a:lnSpc>
                <a:spcPct val="70000"/>
              </a:lnSpc>
              <a:spcBef>
                <a:spcPct val="20000"/>
              </a:spcBef>
              <a:spcAft>
                <a:spcPts val="0"/>
              </a:spcAft>
              <a:buClr>
                <a:srgbClr val="969696"/>
              </a:buClr>
              <a:buSzPct val="75000"/>
              <a:buFont typeface="Symbol" pitchFamily="18" charset="2"/>
              <a:buChar char="·"/>
            </a:pPr>
            <a:r>
              <a:rPr lang="en-US" altLang="en-US" sz="2400" dirty="0"/>
              <a:t>Directed path</a:t>
            </a:r>
            <a:r>
              <a:rPr lang="en-US" altLang="en-US" sz="2400" b="0" dirty="0"/>
              <a:t> – aka “causal” path</a:t>
            </a:r>
          </a:p>
          <a:p>
            <a:pPr marL="690563" lvl="1" indent="-288925" defTabSz="1071007" eaLnBrk="0" hangingPunct="0">
              <a:lnSpc>
                <a:spcPct val="70000"/>
              </a:lnSpc>
              <a:spcBef>
                <a:spcPts val="800"/>
              </a:spcBef>
              <a:spcAft>
                <a:spcPts val="400"/>
              </a:spcAft>
              <a:buClr>
                <a:srgbClr val="969696"/>
              </a:buClr>
              <a:buSzPct val="75000"/>
              <a:buFont typeface="Arial" panose="020B0604020202020204" pitchFamily="34" charset="0"/>
              <a:buChar char="–"/>
            </a:pPr>
            <a:r>
              <a:rPr lang="en-US" altLang="en-US" sz="2000" b="0" dirty="0"/>
              <a:t>Series of edges are all going in the same direction</a:t>
            </a:r>
          </a:p>
          <a:p>
            <a:pPr marL="690563" lvl="1" indent="-288925" defTabSz="1071007" eaLnBrk="0" hangingPunct="0">
              <a:lnSpc>
                <a:spcPct val="70000"/>
              </a:lnSpc>
              <a:spcBef>
                <a:spcPts val="800"/>
              </a:spcBef>
              <a:spcAft>
                <a:spcPts val="400"/>
              </a:spcAft>
              <a:buClr>
                <a:srgbClr val="969696"/>
              </a:buClr>
              <a:buSzPct val="75000"/>
              <a:buFont typeface="Arial" panose="020B0604020202020204" pitchFamily="34" charset="0"/>
              <a:buChar char="–"/>
            </a:pPr>
            <a:r>
              <a:rPr lang="en-US" altLang="en-US" sz="2000" b="0" dirty="0"/>
              <a:t>All edges have a head-to-tail sequence</a:t>
            </a:r>
          </a:p>
          <a:p>
            <a:pPr marL="690563" lvl="1" indent="-288925" defTabSz="1071007" eaLnBrk="0" hangingPunct="0">
              <a:lnSpc>
                <a:spcPct val="70000"/>
              </a:lnSpc>
              <a:spcBef>
                <a:spcPts val="800"/>
              </a:spcBef>
              <a:spcAft>
                <a:spcPts val="400"/>
              </a:spcAft>
              <a:buClr>
                <a:srgbClr val="969696"/>
              </a:buClr>
              <a:buSzPct val="75000"/>
              <a:buFont typeface="Arial" panose="020B0604020202020204" pitchFamily="34" charset="0"/>
              <a:buChar char="–"/>
            </a:pPr>
            <a:r>
              <a:rPr lang="en-US" altLang="en-US" sz="2000" b="0" dirty="0"/>
              <a:t>“one way street”:  If open, depicts a causal relationship</a:t>
            </a:r>
          </a:p>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667" b="0" dirty="0"/>
          </a:p>
        </p:txBody>
      </p:sp>
      <p:grpSp>
        <p:nvGrpSpPr>
          <p:cNvPr id="30" name="Group 29"/>
          <p:cNvGrpSpPr/>
          <p:nvPr/>
        </p:nvGrpSpPr>
        <p:grpSpPr>
          <a:xfrm>
            <a:off x="6649892" y="3486010"/>
            <a:ext cx="5105400" cy="1032559"/>
            <a:chOff x="76200" y="2219252"/>
            <a:chExt cx="3829050" cy="774419"/>
          </a:xfrm>
        </p:grpSpPr>
        <p:sp>
          <p:nvSpPr>
            <p:cNvPr id="1260546" name="Text Box 2"/>
            <p:cNvSpPr txBox="1">
              <a:spLocks noChangeArrowheads="1"/>
            </p:cNvSpPr>
            <p:nvPr/>
          </p:nvSpPr>
          <p:spPr bwMode="auto">
            <a:xfrm flipH="1">
              <a:off x="1619250" y="2361672"/>
              <a:ext cx="1143000" cy="346249"/>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F</a:t>
              </a:r>
              <a:endParaRPr lang="en-US" altLang="en-US" sz="2133" b="0" dirty="0"/>
            </a:p>
          </p:txBody>
        </p:sp>
        <p:sp>
          <p:nvSpPr>
            <p:cNvPr id="1260559" name="Text Box 15"/>
            <p:cNvSpPr txBox="1">
              <a:spLocks noChangeArrowheads="1"/>
            </p:cNvSpPr>
            <p:nvPr/>
          </p:nvSpPr>
          <p:spPr bwMode="auto">
            <a:xfrm flipH="1">
              <a:off x="819150" y="2647422"/>
              <a:ext cx="1143000" cy="346249"/>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E</a:t>
              </a:r>
              <a:endParaRPr lang="en-US" altLang="en-US" sz="2133" b="0" dirty="0"/>
            </a:p>
          </p:txBody>
        </p:sp>
        <p:sp>
          <p:nvSpPr>
            <p:cNvPr id="1260564" name="Text Box 20"/>
            <p:cNvSpPr txBox="1">
              <a:spLocks noChangeArrowheads="1"/>
            </p:cNvSpPr>
            <p:nvPr/>
          </p:nvSpPr>
          <p:spPr bwMode="auto">
            <a:xfrm flipH="1">
              <a:off x="76200" y="2220033"/>
              <a:ext cx="1143000" cy="346249"/>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C</a:t>
              </a:r>
              <a:endParaRPr lang="en-US" altLang="en-US" sz="2133" b="0" dirty="0"/>
            </a:p>
          </p:txBody>
        </p:sp>
        <p:sp>
          <p:nvSpPr>
            <p:cNvPr id="1260565" name="Freeform 21"/>
            <p:cNvSpPr>
              <a:spLocks/>
            </p:cNvSpPr>
            <p:nvPr/>
          </p:nvSpPr>
          <p:spPr bwMode="auto">
            <a:xfrm rot="20582456" flipV="1">
              <a:off x="843861" y="2430769"/>
              <a:ext cx="325999" cy="386909"/>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 name="Text Box 2"/>
            <p:cNvSpPr txBox="1">
              <a:spLocks noChangeArrowheads="1"/>
            </p:cNvSpPr>
            <p:nvPr/>
          </p:nvSpPr>
          <p:spPr bwMode="auto">
            <a:xfrm flipH="1">
              <a:off x="2762250" y="2418822"/>
              <a:ext cx="1143000" cy="346249"/>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D</a:t>
              </a:r>
              <a:endParaRPr lang="en-US" altLang="en-US" sz="2133" b="0" dirty="0"/>
            </a:p>
          </p:txBody>
        </p:sp>
        <p:sp>
          <p:nvSpPr>
            <p:cNvPr id="3" name="Freeform 21"/>
            <p:cNvSpPr>
              <a:spLocks/>
            </p:cNvSpPr>
            <p:nvPr/>
          </p:nvSpPr>
          <p:spPr bwMode="auto">
            <a:xfrm rot="3596676">
              <a:off x="1268833" y="2134564"/>
              <a:ext cx="494746" cy="66412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4" name="Freeform 21"/>
            <p:cNvSpPr>
              <a:spLocks/>
            </p:cNvSpPr>
            <p:nvPr/>
          </p:nvSpPr>
          <p:spPr bwMode="auto">
            <a:xfrm rot="3571141">
              <a:off x="2592302" y="2329719"/>
              <a:ext cx="328944" cy="48224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grpSp>
      <p:grpSp>
        <p:nvGrpSpPr>
          <p:cNvPr id="253964" name="Group 21"/>
          <p:cNvGrpSpPr>
            <a:grpSpLocks/>
          </p:cNvGrpSpPr>
          <p:nvPr/>
        </p:nvGrpSpPr>
        <p:grpSpPr bwMode="auto">
          <a:xfrm>
            <a:off x="6688452" y="1705066"/>
            <a:ext cx="5638800" cy="461435"/>
            <a:chOff x="336" y="1337"/>
            <a:chExt cx="2664" cy="218"/>
          </a:xfrm>
        </p:grpSpPr>
        <p:sp>
          <p:nvSpPr>
            <p:cNvPr id="5" name="Text Box 2"/>
            <p:cNvSpPr txBox="1">
              <a:spLocks noChangeArrowheads="1"/>
            </p:cNvSpPr>
            <p:nvPr/>
          </p:nvSpPr>
          <p:spPr bwMode="auto">
            <a:xfrm flipH="1">
              <a:off x="1632" y="1337"/>
              <a:ext cx="720" cy="21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B</a:t>
              </a:r>
              <a:endParaRPr lang="en-US" altLang="en-US" sz="1400" b="0" dirty="0"/>
            </a:p>
          </p:txBody>
        </p:sp>
        <p:sp>
          <p:nvSpPr>
            <p:cNvPr id="6" name="Text Box 15"/>
            <p:cNvSpPr txBox="1">
              <a:spLocks noChangeArrowheads="1"/>
            </p:cNvSpPr>
            <p:nvPr/>
          </p:nvSpPr>
          <p:spPr bwMode="auto">
            <a:xfrm flipH="1">
              <a:off x="336" y="1337"/>
              <a:ext cx="720" cy="21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E</a:t>
              </a:r>
              <a:endParaRPr lang="en-US" altLang="en-US" sz="1400" b="0" dirty="0"/>
            </a:p>
          </p:txBody>
        </p:sp>
        <p:sp>
          <p:nvSpPr>
            <p:cNvPr id="7" name="Text Box 20"/>
            <p:cNvSpPr txBox="1">
              <a:spLocks noChangeArrowheads="1"/>
            </p:cNvSpPr>
            <p:nvPr/>
          </p:nvSpPr>
          <p:spPr bwMode="auto">
            <a:xfrm flipH="1">
              <a:off x="984" y="1337"/>
              <a:ext cx="720" cy="21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A</a:t>
              </a:r>
              <a:endParaRPr lang="en-US" altLang="en-US" sz="1400" b="0" dirty="0"/>
            </a:p>
          </p:txBody>
        </p:sp>
        <p:sp>
          <p:nvSpPr>
            <p:cNvPr id="8" name="Freeform 21"/>
            <p:cNvSpPr>
              <a:spLocks/>
            </p:cNvSpPr>
            <p:nvPr/>
          </p:nvSpPr>
          <p:spPr bwMode="auto">
            <a:xfrm rot="4920854">
              <a:off x="1010" y="1249"/>
              <a:ext cx="56" cy="39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9" name="Text Box 2"/>
            <p:cNvSpPr txBox="1">
              <a:spLocks noChangeArrowheads="1"/>
            </p:cNvSpPr>
            <p:nvPr/>
          </p:nvSpPr>
          <p:spPr bwMode="auto">
            <a:xfrm flipH="1">
              <a:off x="2280" y="1337"/>
              <a:ext cx="720" cy="21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D</a:t>
              </a:r>
              <a:endParaRPr lang="en-US" altLang="en-US" sz="1400" b="0" dirty="0"/>
            </a:p>
          </p:txBody>
        </p:sp>
        <p:sp>
          <p:nvSpPr>
            <p:cNvPr id="10" name="Freeform 21"/>
            <p:cNvSpPr>
              <a:spLocks/>
            </p:cNvSpPr>
            <p:nvPr/>
          </p:nvSpPr>
          <p:spPr bwMode="auto">
            <a:xfrm rot="4920854">
              <a:off x="1666" y="1286"/>
              <a:ext cx="40" cy="32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 name="Freeform 21"/>
            <p:cNvSpPr>
              <a:spLocks/>
            </p:cNvSpPr>
            <p:nvPr/>
          </p:nvSpPr>
          <p:spPr bwMode="auto">
            <a:xfrm rot="4920854">
              <a:off x="2279" y="1288"/>
              <a:ext cx="38" cy="32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grpSp>
      <p:sp>
        <p:nvSpPr>
          <p:cNvPr id="48" name="Rectangle 10"/>
          <p:cNvSpPr>
            <a:spLocks noChangeArrowheads="1"/>
          </p:cNvSpPr>
          <p:nvPr/>
        </p:nvSpPr>
        <p:spPr bwMode="auto">
          <a:xfrm>
            <a:off x="352370" y="3537191"/>
            <a:ext cx="6248400" cy="1600200"/>
          </a:xfrm>
          <a:prstGeom prst="rect">
            <a:avLst/>
          </a:prstGeom>
          <a:noFill/>
          <a:ln w="9525">
            <a:noFill/>
            <a:miter lim="800000"/>
            <a:headEnd/>
            <a:tailEnd/>
          </a:ln>
        </p:spPr>
        <p:txBody>
          <a:bodyPr lIns="116416" tIns="57149" rIns="116416" bIns="57149"/>
          <a:lstStyle/>
          <a:p>
            <a:pPr marL="288925" indent="-288925" defTabSz="1071007" eaLnBrk="0" hangingPunct="0">
              <a:spcBef>
                <a:spcPts val="800"/>
              </a:spcBef>
              <a:spcAft>
                <a:spcPts val="0"/>
              </a:spcAft>
              <a:buClr>
                <a:srgbClr val="969696"/>
              </a:buClr>
              <a:buSzPct val="75000"/>
              <a:buFont typeface="Symbol" pitchFamily="18" charset="2"/>
              <a:buChar char="·"/>
            </a:pPr>
            <a:r>
              <a:rPr lang="en-US" altLang="en-US" sz="2400" dirty="0"/>
              <a:t>Undirected path</a:t>
            </a:r>
            <a:r>
              <a:rPr lang="en-US" altLang="en-US" sz="2400" b="0" dirty="0"/>
              <a:t> – aka “non-causal” path</a:t>
            </a:r>
          </a:p>
          <a:p>
            <a:pPr marL="625475" lvl="1" indent="-288925" defTabSz="1071007" eaLnBrk="0" hangingPunct="0">
              <a:spcBef>
                <a:spcPts val="0"/>
              </a:spcBef>
              <a:spcAft>
                <a:spcPts val="400"/>
              </a:spcAft>
              <a:buClr>
                <a:srgbClr val="969696"/>
              </a:buClr>
              <a:buSzPct val="75000"/>
              <a:buFont typeface="Arial" panose="020B0604020202020204" pitchFamily="34" charset="0"/>
              <a:buChar char="–"/>
            </a:pPr>
            <a:r>
              <a:rPr lang="en-US" altLang="en-US" sz="2000" b="0" dirty="0"/>
              <a:t>Any other series of edges between 2 nodes </a:t>
            </a:r>
          </a:p>
          <a:p>
            <a:pPr marL="625475" lvl="1" indent="-288925" defTabSz="1071007" eaLnBrk="0" hangingPunct="0">
              <a:spcBef>
                <a:spcPts val="800"/>
              </a:spcBef>
              <a:spcAft>
                <a:spcPts val="400"/>
              </a:spcAft>
              <a:buClr>
                <a:srgbClr val="969696"/>
              </a:buClr>
              <a:buSzPct val="75000"/>
              <a:buFont typeface="Arial" panose="020B0604020202020204" pitchFamily="34" charset="0"/>
              <a:buChar char="–"/>
            </a:pPr>
            <a:r>
              <a:rPr lang="en-US" altLang="en-US" sz="2000" b="0" dirty="0"/>
              <a:t>“Backdoor path” –  an undirected path where the initial edge points towards the initial node</a:t>
            </a:r>
          </a:p>
        </p:txBody>
      </p:sp>
      <p:sp>
        <p:nvSpPr>
          <p:cNvPr id="31" name="TextBox 30"/>
          <p:cNvSpPr txBox="1"/>
          <p:nvPr/>
        </p:nvSpPr>
        <p:spPr>
          <a:xfrm>
            <a:off x="7924800" y="2173295"/>
            <a:ext cx="3429000" cy="707886"/>
          </a:xfrm>
          <a:prstGeom prst="rect">
            <a:avLst/>
          </a:prstGeom>
          <a:solidFill>
            <a:schemeClr val="bg1"/>
          </a:solidFill>
        </p:spPr>
        <p:txBody>
          <a:bodyPr wrap="square" rtlCol="0">
            <a:spAutoFit/>
          </a:bodyPr>
          <a:lstStyle/>
          <a:p>
            <a:r>
              <a:rPr lang="en-US" sz="2000" dirty="0">
                <a:solidFill>
                  <a:srgbClr val="00B050"/>
                </a:solidFill>
              </a:rPr>
              <a:t>If open → causal</a:t>
            </a:r>
          </a:p>
          <a:p>
            <a:r>
              <a:rPr lang="en-US" sz="2000" dirty="0">
                <a:solidFill>
                  <a:srgbClr val="00B050"/>
                </a:solidFill>
              </a:rPr>
              <a:t>If closed → no association</a:t>
            </a:r>
          </a:p>
        </p:txBody>
      </p:sp>
      <p:grpSp>
        <p:nvGrpSpPr>
          <p:cNvPr id="29" name="Group 28"/>
          <p:cNvGrpSpPr/>
          <p:nvPr/>
        </p:nvGrpSpPr>
        <p:grpSpPr>
          <a:xfrm>
            <a:off x="6125954" y="4616251"/>
            <a:ext cx="6028845" cy="732433"/>
            <a:chOff x="304800" y="2869443"/>
            <a:chExt cx="4521633" cy="549325"/>
          </a:xfrm>
        </p:grpSpPr>
        <p:sp>
          <p:nvSpPr>
            <p:cNvPr id="12" name="Text Box 2"/>
            <p:cNvSpPr txBox="1">
              <a:spLocks noChangeArrowheads="1"/>
            </p:cNvSpPr>
            <p:nvPr/>
          </p:nvSpPr>
          <p:spPr bwMode="auto">
            <a:xfrm flipH="1">
              <a:off x="2656489" y="2869443"/>
              <a:ext cx="1143000" cy="34624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H</a:t>
              </a:r>
              <a:endParaRPr lang="en-US" altLang="en-US" sz="2133" b="0" dirty="0"/>
            </a:p>
          </p:txBody>
        </p:sp>
        <p:sp>
          <p:nvSpPr>
            <p:cNvPr id="13" name="Text Box 15"/>
            <p:cNvSpPr txBox="1">
              <a:spLocks noChangeArrowheads="1"/>
            </p:cNvSpPr>
            <p:nvPr/>
          </p:nvSpPr>
          <p:spPr bwMode="auto">
            <a:xfrm flipH="1">
              <a:off x="304800" y="3072519"/>
              <a:ext cx="1143000" cy="346249"/>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E</a:t>
              </a:r>
              <a:endParaRPr lang="en-US" altLang="en-US" sz="2133" b="0" dirty="0"/>
            </a:p>
          </p:txBody>
        </p:sp>
        <p:sp>
          <p:nvSpPr>
            <p:cNvPr id="14" name="Text Box 20"/>
            <p:cNvSpPr txBox="1">
              <a:spLocks noChangeArrowheads="1"/>
            </p:cNvSpPr>
            <p:nvPr/>
          </p:nvSpPr>
          <p:spPr bwMode="auto">
            <a:xfrm flipH="1">
              <a:off x="1447800" y="2869443"/>
              <a:ext cx="1143000" cy="34624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G</a:t>
              </a:r>
              <a:endParaRPr lang="en-US" altLang="en-US" sz="2133" b="0" dirty="0"/>
            </a:p>
          </p:txBody>
        </p:sp>
        <p:sp>
          <p:nvSpPr>
            <p:cNvPr id="15" name="Freeform 21"/>
            <p:cNvSpPr>
              <a:spLocks/>
            </p:cNvSpPr>
            <p:nvPr/>
          </p:nvSpPr>
          <p:spPr bwMode="auto">
            <a:xfrm rot="4920854" flipH="1">
              <a:off x="1411681" y="2782282"/>
              <a:ext cx="81596" cy="69451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6" name="Text Box 2"/>
            <p:cNvSpPr txBox="1">
              <a:spLocks noChangeArrowheads="1"/>
            </p:cNvSpPr>
            <p:nvPr/>
          </p:nvSpPr>
          <p:spPr bwMode="auto">
            <a:xfrm flipH="1">
              <a:off x="3683433" y="3042737"/>
              <a:ext cx="1143000" cy="34624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D</a:t>
              </a:r>
              <a:endParaRPr lang="en-US" altLang="en-US" sz="2133" b="0" dirty="0"/>
            </a:p>
          </p:txBody>
        </p:sp>
        <p:sp>
          <p:nvSpPr>
            <p:cNvPr id="17" name="Freeform 21"/>
            <p:cNvSpPr>
              <a:spLocks/>
            </p:cNvSpPr>
            <p:nvPr/>
          </p:nvSpPr>
          <p:spPr bwMode="auto">
            <a:xfrm rot="16200000">
              <a:off x="2628903" y="2668428"/>
              <a:ext cx="41039" cy="78596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8" name="Freeform 21"/>
            <p:cNvSpPr>
              <a:spLocks/>
            </p:cNvSpPr>
            <p:nvPr/>
          </p:nvSpPr>
          <p:spPr bwMode="auto">
            <a:xfrm rot="4920854" flipH="1" flipV="1">
              <a:off x="3613476" y="2802005"/>
              <a:ext cx="213685" cy="60529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grpSp>
      <p:sp>
        <p:nvSpPr>
          <p:cNvPr id="253972" name="Line 39"/>
          <p:cNvSpPr>
            <a:spLocks noChangeShapeType="1"/>
          </p:cNvSpPr>
          <p:nvPr/>
        </p:nvSpPr>
        <p:spPr bwMode="auto">
          <a:xfrm flipH="1" flipV="1">
            <a:off x="2063209" y="5257800"/>
            <a:ext cx="203200" cy="3556000"/>
          </a:xfrm>
          <a:prstGeom prst="line">
            <a:avLst/>
          </a:prstGeom>
          <a:noFill/>
          <a:ln w="9525">
            <a:noFill/>
            <a:round/>
            <a:headEnd/>
            <a:tailEnd/>
          </a:ln>
          <a:effectLst>
            <a:prstShdw prst="shdw17" dist="17961" dir="2700000">
              <a:srgbClr val="999999"/>
            </a:prstShdw>
          </a:effectLst>
        </p:spPr>
        <p:txBody>
          <a:bodyPr anchor="ctr">
            <a:spAutoFit/>
          </a:bodyPr>
          <a:lstStyle/>
          <a:p>
            <a:endParaRPr lang="en-US" sz="3733" dirty="0"/>
          </a:p>
        </p:txBody>
      </p:sp>
      <p:grpSp>
        <p:nvGrpSpPr>
          <p:cNvPr id="28" name="Group 27"/>
          <p:cNvGrpSpPr/>
          <p:nvPr/>
        </p:nvGrpSpPr>
        <p:grpSpPr>
          <a:xfrm>
            <a:off x="5889897" y="5280971"/>
            <a:ext cx="6629400" cy="1121461"/>
            <a:chOff x="304800" y="3187273"/>
            <a:chExt cx="4972050" cy="841094"/>
          </a:xfrm>
        </p:grpSpPr>
        <p:sp>
          <p:nvSpPr>
            <p:cNvPr id="19" name="Text Box 15"/>
            <p:cNvSpPr txBox="1">
              <a:spLocks noChangeArrowheads="1"/>
            </p:cNvSpPr>
            <p:nvPr/>
          </p:nvSpPr>
          <p:spPr bwMode="auto">
            <a:xfrm flipH="1">
              <a:off x="304800" y="3682119"/>
              <a:ext cx="1143000" cy="34624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E</a:t>
              </a:r>
              <a:endParaRPr lang="en-US" altLang="en-US" sz="2133" b="0" dirty="0"/>
            </a:p>
          </p:txBody>
        </p:sp>
        <p:sp>
          <p:nvSpPr>
            <p:cNvPr id="20" name="Freeform 21"/>
            <p:cNvSpPr>
              <a:spLocks/>
            </p:cNvSpPr>
            <p:nvPr/>
          </p:nvSpPr>
          <p:spPr bwMode="auto">
            <a:xfrm rot="17791782" flipH="1">
              <a:off x="1062186" y="3484939"/>
              <a:ext cx="485480" cy="20476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1" name="Text Box 20"/>
            <p:cNvSpPr txBox="1">
              <a:spLocks noChangeArrowheads="1"/>
            </p:cNvSpPr>
            <p:nvPr/>
          </p:nvSpPr>
          <p:spPr bwMode="auto">
            <a:xfrm flipH="1">
              <a:off x="1162050" y="3244423"/>
              <a:ext cx="1143000" cy="34624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J</a:t>
              </a:r>
              <a:endParaRPr lang="en-US" altLang="en-US" sz="1400" b="0" dirty="0"/>
            </a:p>
          </p:txBody>
        </p:sp>
        <p:sp>
          <p:nvSpPr>
            <p:cNvPr id="22" name="Freeform 21"/>
            <p:cNvSpPr>
              <a:spLocks/>
            </p:cNvSpPr>
            <p:nvPr/>
          </p:nvSpPr>
          <p:spPr bwMode="auto">
            <a:xfrm rot="4920854">
              <a:off x="2122754" y="3165438"/>
              <a:ext cx="135992" cy="55802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3" name="Text Box 2"/>
            <p:cNvSpPr txBox="1">
              <a:spLocks noChangeArrowheads="1"/>
            </p:cNvSpPr>
            <p:nvPr/>
          </p:nvSpPr>
          <p:spPr bwMode="auto">
            <a:xfrm flipH="1">
              <a:off x="2076450" y="3301573"/>
              <a:ext cx="1143000" cy="34624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K</a:t>
              </a:r>
              <a:endParaRPr lang="en-US" altLang="en-US" sz="2133" b="0" dirty="0"/>
            </a:p>
          </p:txBody>
        </p:sp>
        <p:sp>
          <p:nvSpPr>
            <p:cNvPr id="24" name="Freeform 21"/>
            <p:cNvSpPr>
              <a:spLocks/>
            </p:cNvSpPr>
            <p:nvPr/>
          </p:nvSpPr>
          <p:spPr bwMode="auto">
            <a:xfrm rot="11860179">
              <a:off x="2908726" y="3265843"/>
              <a:ext cx="564299" cy="299719"/>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5" name="Text Box 2"/>
            <p:cNvSpPr txBox="1">
              <a:spLocks noChangeArrowheads="1"/>
            </p:cNvSpPr>
            <p:nvPr/>
          </p:nvSpPr>
          <p:spPr bwMode="auto">
            <a:xfrm flipH="1">
              <a:off x="3162300" y="3187273"/>
              <a:ext cx="1143000" cy="34624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L</a:t>
              </a:r>
              <a:endParaRPr lang="en-US" altLang="en-US" sz="1400" b="0" dirty="0"/>
            </a:p>
          </p:txBody>
        </p:sp>
        <p:sp>
          <p:nvSpPr>
            <p:cNvPr id="26" name="Freeform 21"/>
            <p:cNvSpPr>
              <a:spLocks/>
            </p:cNvSpPr>
            <p:nvPr/>
          </p:nvSpPr>
          <p:spPr bwMode="auto">
            <a:xfrm rot="4920854">
              <a:off x="3996459" y="3276548"/>
              <a:ext cx="331934" cy="47282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7" name="Text Box 2"/>
            <p:cNvSpPr txBox="1">
              <a:spLocks noChangeArrowheads="1"/>
            </p:cNvSpPr>
            <p:nvPr/>
          </p:nvSpPr>
          <p:spPr bwMode="auto">
            <a:xfrm flipH="1">
              <a:off x="4133850" y="3473022"/>
              <a:ext cx="1143000" cy="34624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D</a:t>
              </a:r>
              <a:endParaRPr lang="en-US" altLang="en-US" sz="2133" b="0" dirty="0"/>
            </a:p>
          </p:txBody>
        </p:sp>
      </p:grpSp>
      <p:sp>
        <p:nvSpPr>
          <p:cNvPr id="50" name="TextBox 49"/>
          <p:cNvSpPr txBox="1"/>
          <p:nvPr/>
        </p:nvSpPr>
        <p:spPr>
          <a:xfrm>
            <a:off x="7498084" y="6038439"/>
            <a:ext cx="4267200" cy="707886"/>
          </a:xfrm>
          <a:prstGeom prst="rect">
            <a:avLst/>
          </a:prstGeom>
          <a:solidFill>
            <a:schemeClr val="bg1"/>
          </a:solidFill>
        </p:spPr>
        <p:txBody>
          <a:bodyPr wrap="square" rtlCol="0">
            <a:spAutoFit/>
          </a:bodyPr>
          <a:lstStyle/>
          <a:p>
            <a:r>
              <a:rPr lang="en-US" sz="2000" dirty="0">
                <a:solidFill>
                  <a:srgbClr val="FB9B31"/>
                </a:solidFill>
              </a:rPr>
              <a:t>If open → non-causal association</a:t>
            </a:r>
          </a:p>
          <a:p>
            <a:r>
              <a:rPr lang="en-US" sz="2000" dirty="0">
                <a:solidFill>
                  <a:srgbClr val="FB9B31"/>
                </a:solidFill>
              </a:rPr>
              <a:t>If closed → no association</a:t>
            </a:r>
          </a:p>
        </p:txBody>
      </p:sp>
      <p:sp>
        <p:nvSpPr>
          <p:cNvPr id="55" name="TextBox 54"/>
          <p:cNvSpPr txBox="1"/>
          <p:nvPr/>
        </p:nvSpPr>
        <p:spPr>
          <a:xfrm>
            <a:off x="1361890" y="5585544"/>
            <a:ext cx="3703298" cy="707886"/>
          </a:xfrm>
          <a:prstGeom prst="rect">
            <a:avLst/>
          </a:prstGeom>
          <a:solidFill>
            <a:schemeClr val="bg1"/>
          </a:solidFill>
        </p:spPr>
        <p:txBody>
          <a:bodyPr wrap="square" rtlCol="0">
            <a:spAutoFit/>
          </a:bodyPr>
          <a:lstStyle/>
          <a:p>
            <a:r>
              <a:rPr lang="en-US" sz="2000" dirty="0">
                <a:solidFill>
                  <a:srgbClr val="4477E8"/>
                </a:solidFill>
              </a:rPr>
              <a:t>Two types of path flow: </a:t>
            </a:r>
          </a:p>
          <a:p>
            <a:r>
              <a:rPr lang="en-US" sz="2000" dirty="0">
                <a:solidFill>
                  <a:srgbClr val="4477E8"/>
                </a:solidFill>
              </a:rPr>
              <a:t>Open vs Closed Path</a:t>
            </a:r>
          </a:p>
        </p:txBody>
      </p:sp>
      <p:sp>
        <p:nvSpPr>
          <p:cNvPr id="56" name="Oval 55"/>
          <p:cNvSpPr/>
          <p:nvPr/>
        </p:nvSpPr>
        <p:spPr bwMode="auto">
          <a:xfrm>
            <a:off x="10261600" y="-2565400"/>
            <a:ext cx="203200" cy="2032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
        <p:nvSpPr>
          <p:cNvPr id="47" name="Oval 46"/>
          <p:cNvSpPr/>
          <p:nvPr/>
        </p:nvSpPr>
        <p:spPr bwMode="auto">
          <a:xfrm>
            <a:off x="11963400" y="76200"/>
            <a:ext cx="152400" cy="152400"/>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cxnSp>
        <p:nvCxnSpPr>
          <p:cNvPr id="34" name="Straight Arrow Connector 33"/>
          <p:cNvCxnSpPr/>
          <p:nvPr/>
        </p:nvCxnSpPr>
        <p:spPr bwMode="auto">
          <a:xfrm flipV="1">
            <a:off x="1905000" y="4056904"/>
            <a:ext cx="5744954" cy="461665"/>
          </a:xfrm>
          <a:prstGeom prst="straightConnector1">
            <a:avLst/>
          </a:prstGeom>
          <a:noFill/>
          <a:ln w="76200" cap="flat" cmpd="sng" algn="ctr">
            <a:noFill/>
            <a:prstDash val="solid"/>
            <a:round/>
            <a:headEnd type="none" w="med" len="med"/>
            <a:tailEnd type="triangle"/>
          </a:ln>
          <a:effectLst>
            <a:outerShdw dist="107763" dir="2700000" algn="ctr" rotWithShape="0">
              <a:schemeClr val="bg2"/>
            </a:outerShdw>
          </a:effectLst>
        </p:spPr>
      </p:cxnSp>
      <p:cxnSp>
        <p:nvCxnSpPr>
          <p:cNvPr id="36" name="Straight Arrow Connector 35"/>
          <p:cNvCxnSpPr/>
          <p:nvPr/>
        </p:nvCxnSpPr>
        <p:spPr bwMode="auto">
          <a:xfrm flipV="1">
            <a:off x="2922934" y="4287736"/>
            <a:ext cx="4871963" cy="188328"/>
          </a:xfrm>
          <a:prstGeom prst="straightConnector1">
            <a:avLst/>
          </a:prstGeom>
          <a:noFill/>
          <a:ln w="50800" cap="flat" cmpd="sng" algn="ctr">
            <a:solidFill>
              <a:srgbClr val="FF0000"/>
            </a:solidFill>
            <a:prstDash val="solid"/>
            <a:round/>
            <a:headEnd type="none" w="med" len="med"/>
            <a:tailEnd type="triangle"/>
          </a:ln>
          <a:effectLst/>
        </p:spPr>
      </p:cxnSp>
      <p:cxnSp>
        <p:nvCxnSpPr>
          <p:cNvPr id="54" name="Straight Arrow Connector 53"/>
          <p:cNvCxnSpPr>
            <a:endCxn id="19" idx="0"/>
          </p:cNvCxnSpPr>
          <p:nvPr/>
        </p:nvCxnSpPr>
        <p:spPr bwMode="auto">
          <a:xfrm>
            <a:off x="2768529" y="4749053"/>
            <a:ext cx="3883368" cy="1191714"/>
          </a:xfrm>
          <a:prstGeom prst="straightConnector1">
            <a:avLst/>
          </a:prstGeom>
          <a:noFill/>
          <a:ln w="508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589804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68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39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800" grpId="0"/>
      <p:bldP spid="48" grpId="0"/>
      <p:bldP spid="31" grpId="0" animBg="1"/>
      <p:bldP spid="50" grpId="0" animBg="1"/>
      <p:bldP spid="5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
          <p:cNvSpPr txBox="1">
            <a:spLocks noChangeArrowheads="1"/>
          </p:cNvSpPr>
          <p:nvPr/>
        </p:nvSpPr>
        <p:spPr bwMode="auto">
          <a:xfrm>
            <a:off x="262213" y="1368467"/>
            <a:ext cx="7797800" cy="5486400"/>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429673" indent="-429673" algn="l" defTabSz="1071007" rtl="0" eaLnBrk="0" fontAlgn="base" hangingPunct="0">
              <a:spcBef>
                <a:spcPct val="20000"/>
              </a:spcBef>
              <a:spcAft>
                <a:spcPct val="50000"/>
              </a:spcAft>
              <a:buClr>
                <a:schemeClr val="accent2"/>
              </a:buClr>
              <a:buSzPct val="75000"/>
              <a:buFont typeface="Symbol" pitchFamily="18" charset="2"/>
              <a:buChar char="·"/>
              <a:defRPr sz="2667">
                <a:solidFill>
                  <a:schemeClr val="tx1"/>
                </a:solidFill>
                <a:latin typeface="+mn-lt"/>
                <a:ea typeface="+mn-ea"/>
                <a:cs typeface="+mn-cs"/>
              </a:defRPr>
            </a:lvl1pPr>
            <a:lvl2pPr marL="901677" indent="-319609" algn="l" defTabSz="1071007" rtl="0" eaLnBrk="0" fontAlgn="base" hangingPunct="0">
              <a:spcBef>
                <a:spcPct val="0"/>
              </a:spcBef>
              <a:spcAft>
                <a:spcPct val="25000"/>
              </a:spcAft>
              <a:buClr>
                <a:schemeClr val="tx1"/>
              </a:buClr>
              <a:buSzPct val="100000"/>
              <a:buChar char="–"/>
              <a:defRPr sz="2667">
                <a:solidFill>
                  <a:schemeClr val="tx1"/>
                </a:solidFill>
                <a:latin typeface="+mn-lt"/>
              </a:defRPr>
            </a:lvl2pPr>
            <a:lvl3pPr marL="1428715" indent="-374641" algn="l" defTabSz="1071007" rtl="0" eaLnBrk="0" fontAlgn="base" hangingPunct="0">
              <a:spcBef>
                <a:spcPct val="20000"/>
              </a:spcBef>
              <a:spcAft>
                <a:spcPct val="25000"/>
              </a:spcAft>
              <a:buClr>
                <a:schemeClr val="tx1"/>
              </a:buClr>
              <a:buSzPct val="100000"/>
              <a:buChar char="»"/>
              <a:defRPr sz="2667">
                <a:solidFill>
                  <a:schemeClr val="tx1"/>
                </a:solidFill>
                <a:latin typeface="+mn-lt"/>
              </a:defRPr>
            </a:lvl3pPr>
            <a:lvl4pPr marL="2000201" indent="-285744" algn="l" defTabSz="1071007" rtl="0" eaLnBrk="0" fontAlgn="base" hangingPunct="0">
              <a:spcBef>
                <a:spcPct val="20000"/>
              </a:spcBef>
              <a:spcAft>
                <a:spcPct val="0"/>
              </a:spcAft>
              <a:buClr>
                <a:schemeClr val="accent2"/>
              </a:buClr>
              <a:buSzPct val="65000"/>
              <a:buFont typeface="Monotype Sorts"/>
              <a:buChar char="•"/>
              <a:defRPr sz="2667">
                <a:solidFill>
                  <a:schemeClr val="tx1"/>
                </a:solidFill>
                <a:latin typeface="+mn-lt"/>
              </a:defRPr>
            </a:lvl4pPr>
            <a:lvl5pPr marL="257168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5pPr>
            <a:lvl6pPr marL="318127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6pPr>
            <a:lvl7pPr marL="379085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7pPr>
            <a:lvl8pPr marL="440044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8pPr>
            <a:lvl9pPr marL="5010025"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9pPr>
          </a:lstStyle>
          <a:p>
            <a:pPr>
              <a:spcAft>
                <a:spcPts val="800"/>
              </a:spcAft>
              <a:defRPr/>
            </a:pPr>
            <a:r>
              <a:rPr lang="en-US" altLang="en-US" sz="2400" b="0" kern="0" dirty="0"/>
              <a:t>We will use the following:</a:t>
            </a:r>
          </a:p>
          <a:p>
            <a:pPr marL="625475" lvl="1" indent="-257175">
              <a:spcAft>
                <a:spcPts val="0"/>
              </a:spcAft>
              <a:defRPr/>
            </a:pPr>
            <a:r>
              <a:rPr lang="en-US" altLang="en-US" sz="2400" b="0" kern="0" dirty="0"/>
              <a:t>DAGs are read/written loosely from left to right. </a:t>
            </a:r>
          </a:p>
          <a:p>
            <a:pPr marL="914400" lvl="2" indent="-288925">
              <a:defRPr/>
            </a:pPr>
            <a:r>
              <a:rPr lang="en-US" altLang="en-US" sz="2200" b="0" kern="0" dirty="0"/>
              <a:t>earlier occurring events in time are generally       shown on the left. </a:t>
            </a:r>
          </a:p>
          <a:p>
            <a:pPr marL="582068" lvl="1" indent="0">
              <a:buFontTx/>
              <a:buNone/>
              <a:defRPr/>
            </a:pPr>
            <a:endParaRPr lang="en-US" altLang="en-US" sz="300" b="0" kern="0" dirty="0"/>
          </a:p>
          <a:p>
            <a:pPr marL="690563" lvl="1" indent="-288925">
              <a:spcBef>
                <a:spcPts val="0"/>
              </a:spcBef>
              <a:spcAft>
                <a:spcPts val="0"/>
              </a:spcAft>
              <a:defRPr/>
            </a:pPr>
            <a:r>
              <a:rPr lang="en-US" altLang="en-US" sz="2400" b="0" kern="0" dirty="0"/>
              <a:t>Box around a  node signifies “conditioning”                                          on the variable, which means to hold it constant</a:t>
            </a:r>
          </a:p>
          <a:p>
            <a:pPr marL="1217601" lvl="2" indent="-288925">
              <a:spcBef>
                <a:spcPts val="0"/>
              </a:spcBef>
              <a:spcAft>
                <a:spcPts val="0"/>
              </a:spcAft>
              <a:defRPr/>
            </a:pPr>
            <a:r>
              <a:rPr lang="en-US" altLang="en-US" sz="2400" b="0" kern="0" dirty="0"/>
              <a:t>either through restriction, stratification, or mathematical regression</a:t>
            </a:r>
          </a:p>
          <a:p>
            <a:pPr marL="690563" lvl="1" indent="-288925">
              <a:spcBef>
                <a:spcPts val="0"/>
              </a:spcBef>
              <a:spcAft>
                <a:spcPts val="0"/>
              </a:spcAft>
              <a:defRPr/>
            </a:pPr>
            <a:endParaRPr lang="en-US" altLang="en-US" sz="900" b="0" kern="0" dirty="0"/>
          </a:p>
          <a:p>
            <a:pPr marL="690563" lvl="1" indent="-288925">
              <a:spcBef>
                <a:spcPts val="0"/>
              </a:spcBef>
              <a:spcAft>
                <a:spcPts val="0"/>
              </a:spcAft>
              <a:defRPr/>
            </a:pPr>
            <a:r>
              <a:rPr lang="en-US" altLang="en-US" sz="2400" b="0" kern="0" dirty="0"/>
              <a:t>If believe hashed edge E---&gt;D goes through another variable M, it is OK to note with either convention</a:t>
            </a:r>
          </a:p>
          <a:p>
            <a:pPr marL="924961" indent="0">
              <a:spcBef>
                <a:spcPts val="0"/>
              </a:spcBef>
              <a:spcAft>
                <a:spcPts val="0"/>
              </a:spcAft>
              <a:buFont typeface="Symbol" pitchFamily="18" charset="2"/>
              <a:buNone/>
              <a:tabLst>
                <a:tab pos="448722" algn="l"/>
              </a:tabLst>
              <a:defRPr/>
            </a:pPr>
            <a:endParaRPr lang="en-US" altLang="en-US" sz="400" b="0" kern="0" dirty="0"/>
          </a:p>
        </p:txBody>
      </p:sp>
      <p:sp>
        <p:nvSpPr>
          <p:cNvPr id="258049" name="Rectangle 2"/>
          <p:cNvSpPr>
            <a:spLocks noGrp="1" noChangeArrowheads="1"/>
          </p:cNvSpPr>
          <p:nvPr>
            <p:ph type="title"/>
          </p:nvPr>
        </p:nvSpPr>
        <p:spPr>
          <a:xfrm>
            <a:off x="2133600" y="-711200"/>
            <a:ext cx="7774517" cy="1422400"/>
          </a:xfrm>
        </p:spPr>
        <p:txBody>
          <a:bodyPr/>
          <a:lstStyle/>
          <a:p>
            <a:r>
              <a:rPr lang="en-US" altLang="en-US" dirty="0"/>
              <a:t>Informal Conventions on DAGs</a:t>
            </a:r>
          </a:p>
        </p:txBody>
      </p:sp>
      <p:sp>
        <p:nvSpPr>
          <p:cNvPr id="354307" name="Rectangle 3"/>
          <p:cNvSpPr>
            <a:spLocks noGrp="1" noChangeArrowheads="1"/>
          </p:cNvSpPr>
          <p:nvPr>
            <p:ph type="body" idx="1"/>
          </p:nvPr>
        </p:nvSpPr>
        <p:spPr>
          <a:xfrm>
            <a:off x="262213" y="805730"/>
            <a:ext cx="11811000" cy="962750"/>
          </a:xfrm>
        </p:spPr>
        <p:txBody>
          <a:bodyPr/>
          <a:lstStyle/>
          <a:p>
            <a:pPr>
              <a:spcAft>
                <a:spcPts val="667"/>
              </a:spcAft>
              <a:defRPr/>
            </a:pPr>
            <a:r>
              <a:rPr lang="en-US" altLang="en-US" sz="2400" dirty="0"/>
              <a:t>Because DAGS are a new field in human research, there are evolving conventions.</a:t>
            </a:r>
          </a:p>
          <a:p>
            <a:pPr>
              <a:spcAft>
                <a:spcPts val="800"/>
              </a:spcAft>
              <a:defRPr/>
            </a:pPr>
            <a:endParaRPr lang="en-US" altLang="en-US" sz="2000" dirty="0"/>
          </a:p>
          <a:p>
            <a:pPr lvl="2">
              <a:defRPr/>
            </a:pPr>
            <a:endParaRPr lang="en-US" altLang="en-US" sz="2933" dirty="0"/>
          </a:p>
        </p:txBody>
      </p:sp>
      <p:sp>
        <p:nvSpPr>
          <p:cNvPr id="4" name="Text Box 11"/>
          <p:cNvSpPr txBox="1">
            <a:spLocks noChangeArrowheads="1"/>
          </p:cNvSpPr>
          <p:nvPr/>
        </p:nvSpPr>
        <p:spPr bwMode="auto">
          <a:xfrm>
            <a:off x="9202705" y="2050112"/>
            <a:ext cx="533400" cy="630942"/>
          </a:xfrm>
          <a:prstGeom prst="rect">
            <a:avLst/>
          </a:prstGeom>
          <a:noFill/>
          <a:ln w="76200">
            <a:solidFill>
              <a:srgbClr val="FF0000"/>
            </a:solidFill>
            <a:miter lim="800000"/>
            <a:headEnd/>
            <a:tailEnd/>
          </a:ln>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1400" dirty="0"/>
          </a:p>
          <a:p>
            <a:pPr algn="ctr" eaLnBrk="0" hangingPunct="0">
              <a:spcBef>
                <a:spcPct val="50000"/>
              </a:spcBef>
              <a:defRPr/>
            </a:pPr>
            <a:endParaRPr lang="en-US" altLang="en-US" sz="1400" dirty="0"/>
          </a:p>
        </p:txBody>
      </p:sp>
      <p:grpSp>
        <p:nvGrpSpPr>
          <p:cNvPr id="5" name="Group 4"/>
          <p:cNvGrpSpPr/>
          <p:nvPr/>
        </p:nvGrpSpPr>
        <p:grpSpPr>
          <a:xfrm>
            <a:off x="7695783" y="1371600"/>
            <a:ext cx="4599636" cy="2510983"/>
            <a:chOff x="609600" y="3701169"/>
            <a:chExt cx="5334002" cy="1626726"/>
          </a:xfrm>
        </p:grpSpPr>
        <p:sp>
          <p:nvSpPr>
            <p:cNvPr id="6" name="Text Box 2"/>
            <p:cNvSpPr txBox="1">
              <a:spLocks noChangeArrowheads="1"/>
            </p:cNvSpPr>
            <p:nvPr/>
          </p:nvSpPr>
          <p:spPr bwMode="auto">
            <a:xfrm flipH="1">
              <a:off x="4093672" y="3746230"/>
              <a:ext cx="1143002" cy="431974"/>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Y</a:t>
              </a:r>
              <a:endParaRPr lang="en-US" altLang="en-US" sz="2133" b="0" dirty="0"/>
            </a:p>
          </p:txBody>
        </p:sp>
        <p:sp>
          <p:nvSpPr>
            <p:cNvPr id="7" name="Freeform 3"/>
            <p:cNvSpPr>
              <a:spLocks/>
            </p:cNvSpPr>
            <p:nvPr/>
          </p:nvSpPr>
          <p:spPr bwMode="auto">
            <a:xfrm rot="8217341" flipV="1">
              <a:off x="3035288" y="3929073"/>
              <a:ext cx="1320822" cy="43197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8" name="Line 4"/>
            <p:cNvSpPr>
              <a:spLocks noChangeShapeType="1"/>
            </p:cNvSpPr>
            <p:nvPr/>
          </p:nvSpPr>
          <p:spPr bwMode="auto">
            <a:xfrm>
              <a:off x="2057400" y="4953000"/>
              <a:ext cx="3048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9" name="Text Box 6"/>
            <p:cNvSpPr txBox="1">
              <a:spLocks noChangeArrowheads="1"/>
            </p:cNvSpPr>
            <p:nvPr/>
          </p:nvSpPr>
          <p:spPr bwMode="auto">
            <a:xfrm>
              <a:off x="3009898" y="4949052"/>
              <a:ext cx="685801" cy="37884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200" dirty="0">
                  <a:latin typeface="Arial" pitchFamily="34" charset="0"/>
                </a:rPr>
                <a:t>?</a:t>
              </a:r>
            </a:p>
          </p:txBody>
        </p:sp>
        <p:sp>
          <p:nvSpPr>
            <p:cNvPr id="10" name="Text Box 7"/>
            <p:cNvSpPr txBox="1">
              <a:spLocks noChangeArrowheads="1"/>
            </p:cNvSpPr>
            <p:nvPr/>
          </p:nvSpPr>
          <p:spPr bwMode="auto">
            <a:xfrm flipH="1">
              <a:off x="1219199" y="4767969"/>
              <a:ext cx="1143002" cy="43197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E</a:t>
              </a:r>
              <a:endParaRPr lang="en-US" altLang="en-US" sz="2133" b="0" dirty="0"/>
            </a:p>
          </p:txBody>
        </p:sp>
        <p:sp>
          <p:nvSpPr>
            <p:cNvPr id="11" name="Text Box 8"/>
            <p:cNvSpPr txBox="1">
              <a:spLocks noChangeArrowheads="1"/>
            </p:cNvSpPr>
            <p:nvPr/>
          </p:nvSpPr>
          <p:spPr bwMode="auto">
            <a:xfrm flipH="1">
              <a:off x="4800600" y="4767969"/>
              <a:ext cx="1143002" cy="43197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D</a:t>
              </a:r>
              <a:endParaRPr lang="en-US" altLang="en-US" sz="2133" b="0" dirty="0"/>
            </a:p>
          </p:txBody>
        </p:sp>
        <p:sp>
          <p:nvSpPr>
            <p:cNvPr id="12" name="Text Box 15"/>
            <p:cNvSpPr txBox="1">
              <a:spLocks noChangeArrowheads="1"/>
            </p:cNvSpPr>
            <p:nvPr/>
          </p:nvSpPr>
          <p:spPr bwMode="auto">
            <a:xfrm flipH="1">
              <a:off x="2112304" y="4108414"/>
              <a:ext cx="1143002" cy="43197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X</a:t>
              </a:r>
              <a:endParaRPr lang="en-US" altLang="en-US" sz="2133" b="0" dirty="0"/>
            </a:p>
          </p:txBody>
        </p:sp>
        <p:sp>
          <p:nvSpPr>
            <p:cNvPr id="13" name="Text Box 20"/>
            <p:cNvSpPr txBox="1">
              <a:spLocks noChangeArrowheads="1"/>
            </p:cNvSpPr>
            <p:nvPr/>
          </p:nvSpPr>
          <p:spPr bwMode="auto">
            <a:xfrm flipH="1">
              <a:off x="609600" y="3701169"/>
              <a:ext cx="1143002" cy="43197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W</a:t>
              </a:r>
              <a:endParaRPr lang="en-US" altLang="en-US" sz="2133" b="0" dirty="0"/>
            </a:p>
          </p:txBody>
        </p:sp>
        <p:sp>
          <p:nvSpPr>
            <p:cNvPr id="14" name="Freeform 21"/>
            <p:cNvSpPr>
              <a:spLocks/>
            </p:cNvSpPr>
            <p:nvPr/>
          </p:nvSpPr>
          <p:spPr bwMode="auto">
            <a:xfrm rot="4920854">
              <a:off x="1752599" y="3728178"/>
              <a:ext cx="457200" cy="77324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5" name="Freeform 22"/>
            <p:cNvSpPr>
              <a:spLocks/>
            </p:cNvSpPr>
            <p:nvPr/>
          </p:nvSpPr>
          <p:spPr bwMode="auto">
            <a:xfrm rot="8223978">
              <a:off x="4786986" y="4107878"/>
              <a:ext cx="478259" cy="6571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6" name="Freeform 24"/>
            <p:cNvSpPr>
              <a:spLocks/>
            </p:cNvSpPr>
            <p:nvPr/>
          </p:nvSpPr>
          <p:spPr bwMode="auto">
            <a:xfrm rot="6067833">
              <a:off x="1219199" y="4061554"/>
              <a:ext cx="514350" cy="77324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grpSp>
      <p:sp>
        <p:nvSpPr>
          <p:cNvPr id="17" name="Text Box 11"/>
          <p:cNvSpPr txBox="1">
            <a:spLocks noChangeArrowheads="1"/>
          </p:cNvSpPr>
          <p:nvPr/>
        </p:nvSpPr>
        <p:spPr bwMode="auto">
          <a:xfrm>
            <a:off x="990600" y="3048000"/>
            <a:ext cx="609600" cy="477054"/>
          </a:xfrm>
          <a:prstGeom prst="rect">
            <a:avLst/>
          </a:prstGeom>
          <a:noFill/>
          <a:ln w="76200">
            <a:solidFill>
              <a:srgbClr val="FF0000"/>
            </a:solidFill>
            <a:miter lim="800000"/>
            <a:headEnd/>
            <a:tailEnd/>
          </a:ln>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1000" dirty="0"/>
          </a:p>
          <a:p>
            <a:pPr algn="ctr" eaLnBrk="0" hangingPunct="0">
              <a:spcBef>
                <a:spcPct val="50000"/>
              </a:spcBef>
              <a:defRPr/>
            </a:pPr>
            <a:endParaRPr lang="en-US" altLang="en-US" sz="1000" dirty="0"/>
          </a:p>
        </p:txBody>
      </p:sp>
      <p:sp>
        <p:nvSpPr>
          <p:cNvPr id="18" name="Oval 17"/>
          <p:cNvSpPr/>
          <p:nvPr/>
        </p:nvSpPr>
        <p:spPr bwMode="auto">
          <a:xfrm>
            <a:off x="11727988" y="184950"/>
            <a:ext cx="203200" cy="203200"/>
          </a:xfrm>
          <a:prstGeom prst="ellipse">
            <a:avLst/>
          </a:prstGeom>
          <a:solidFill>
            <a:srgbClr val="00B05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
        <p:nvSpPr>
          <p:cNvPr id="20" name="Rectangle 3"/>
          <p:cNvSpPr txBox="1">
            <a:spLocks noChangeArrowheads="1"/>
          </p:cNvSpPr>
          <p:nvPr/>
        </p:nvSpPr>
        <p:spPr bwMode="auto">
          <a:xfrm>
            <a:off x="110527" y="5638800"/>
            <a:ext cx="11820661" cy="1441071"/>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429673" indent="-429673" algn="l" defTabSz="1071007" rtl="0" eaLnBrk="0" fontAlgn="base" hangingPunct="0">
              <a:spcBef>
                <a:spcPct val="20000"/>
              </a:spcBef>
              <a:spcAft>
                <a:spcPct val="50000"/>
              </a:spcAft>
              <a:buClr>
                <a:schemeClr val="accent2"/>
              </a:buClr>
              <a:buSzPct val="75000"/>
              <a:buFont typeface="Symbol" pitchFamily="18" charset="2"/>
              <a:buChar char="·"/>
              <a:defRPr sz="2667">
                <a:solidFill>
                  <a:schemeClr val="tx1"/>
                </a:solidFill>
                <a:latin typeface="+mn-lt"/>
                <a:ea typeface="+mn-ea"/>
                <a:cs typeface="+mn-cs"/>
              </a:defRPr>
            </a:lvl1pPr>
            <a:lvl2pPr marL="901677" indent="-319609" algn="l" defTabSz="1071007" rtl="0" eaLnBrk="0" fontAlgn="base" hangingPunct="0">
              <a:spcBef>
                <a:spcPct val="0"/>
              </a:spcBef>
              <a:spcAft>
                <a:spcPct val="25000"/>
              </a:spcAft>
              <a:buClr>
                <a:schemeClr val="tx1"/>
              </a:buClr>
              <a:buSzPct val="100000"/>
              <a:buChar char="–"/>
              <a:defRPr sz="2667">
                <a:solidFill>
                  <a:schemeClr val="tx1"/>
                </a:solidFill>
                <a:latin typeface="+mn-lt"/>
              </a:defRPr>
            </a:lvl2pPr>
            <a:lvl3pPr marL="1428715" indent="-374641" algn="l" defTabSz="1071007" rtl="0" eaLnBrk="0" fontAlgn="base" hangingPunct="0">
              <a:spcBef>
                <a:spcPct val="20000"/>
              </a:spcBef>
              <a:spcAft>
                <a:spcPct val="25000"/>
              </a:spcAft>
              <a:buClr>
                <a:schemeClr val="tx1"/>
              </a:buClr>
              <a:buSzPct val="100000"/>
              <a:buChar char="»"/>
              <a:defRPr sz="2667">
                <a:solidFill>
                  <a:schemeClr val="tx1"/>
                </a:solidFill>
                <a:latin typeface="+mn-lt"/>
              </a:defRPr>
            </a:lvl3pPr>
            <a:lvl4pPr marL="2000201" indent="-285744" algn="l" defTabSz="1071007" rtl="0" eaLnBrk="0" fontAlgn="base" hangingPunct="0">
              <a:spcBef>
                <a:spcPct val="20000"/>
              </a:spcBef>
              <a:spcAft>
                <a:spcPct val="0"/>
              </a:spcAft>
              <a:buClr>
                <a:schemeClr val="accent2"/>
              </a:buClr>
              <a:buSzPct val="65000"/>
              <a:buFont typeface="Monotype Sorts"/>
              <a:buChar char="•"/>
              <a:defRPr sz="2667">
                <a:solidFill>
                  <a:schemeClr val="tx1"/>
                </a:solidFill>
                <a:latin typeface="+mn-lt"/>
              </a:defRPr>
            </a:lvl4pPr>
            <a:lvl5pPr marL="257168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5pPr>
            <a:lvl6pPr marL="318127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6pPr>
            <a:lvl7pPr marL="379085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7pPr>
            <a:lvl8pPr marL="440044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8pPr>
            <a:lvl9pPr marL="5010025"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9pPr>
          </a:lstStyle>
          <a:p>
            <a:pPr lvl="2">
              <a:spcBef>
                <a:spcPts val="0"/>
              </a:spcBef>
              <a:spcAft>
                <a:spcPts val="0"/>
              </a:spcAft>
              <a:defRPr/>
            </a:pPr>
            <a:endParaRPr lang="en-US" altLang="en-US" sz="2000" b="0" kern="0" dirty="0"/>
          </a:p>
          <a:p>
            <a:pPr marL="401638" indent="-401638">
              <a:spcBef>
                <a:spcPts val="0"/>
              </a:spcBef>
              <a:spcAft>
                <a:spcPts val="300"/>
              </a:spcAft>
              <a:defRPr/>
            </a:pPr>
            <a:r>
              <a:rPr lang="en-US" altLang="en-US" sz="2400" b="0" kern="0" dirty="0"/>
              <a:t>Writing your DAGs consistently will help you with instant pattern recognition </a:t>
            </a:r>
          </a:p>
          <a:p>
            <a:pPr marL="625475" lvl="1" indent="-223838">
              <a:defRPr/>
            </a:pPr>
            <a:r>
              <a:rPr lang="en-US" altLang="en-US" sz="2100" b="0" kern="0" dirty="0"/>
              <a:t>You will likely re-orient other configurations when they come to you to match your orientation</a:t>
            </a:r>
          </a:p>
          <a:p>
            <a:pPr lvl="2">
              <a:defRPr/>
            </a:pPr>
            <a:endParaRPr lang="en-US" altLang="en-US" sz="2933" b="0" kern="0" dirty="0"/>
          </a:p>
        </p:txBody>
      </p:sp>
      <p:grpSp>
        <p:nvGrpSpPr>
          <p:cNvPr id="258054" name="Group 258053"/>
          <p:cNvGrpSpPr/>
          <p:nvPr/>
        </p:nvGrpSpPr>
        <p:grpSpPr>
          <a:xfrm>
            <a:off x="7244829" y="4207504"/>
            <a:ext cx="4305021" cy="1754791"/>
            <a:chOff x="7244829" y="4207504"/>
            <a:chExt cx="4305021" cy="1754791"/>
          </a:xfrm>
        </p:grpSpPr>
        <p:sp>
          <p:nvSpPr>
            <p:cNvPr id="40" name="Text Box 6"/>
            <p:cNvSpPr txBox="1">
              <a:spLocks noChangeArrowheads="1"/>
            </p:cNvSpPr>
            <p:nvPr/>
          </p:nvSpPr>
          <p:spPr bwMode="auto">
            <a:xfrm>
              <a:off x="8318202" y="5548620"/>
              <a:ext cx="591382" cy="40011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a:latin typeface="Arial" pitchFamily="34" charset="0"/>
                </a:rPr>
                <a:t>?</a:t>
              </a:r>
            </a:p>
          </p:txBody>
        </p:sp>
        <p:sp>
          <p:nvSpPr>
            <p:cNvPr id="41" name="Text Box 6"/>
            <p:cNvSpPr txBox="1">
              <a:spLocks noChangeArrowheads="1"/>
            </p:cNvSpPr>
            <p:nvPr/>
          </p:nvSpPr>
          <p:spPr bwMode="auto">
            <a:xfrm>
              <a:off x="9969584" y="5562185"/>
              <a:ext cx="591382" cy="40011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a:latin typeface="Arial" pitchFamily="34" charset="0"/>
                </a:rPr>
                <a:t>?</a:t>
              </a:r>
            </a:p>
          </p:txBody>
        </p:sp>
        <p:grpSp>
          <p:nvGrpSpPr>
            <p:cNvPr id="258053" name="Group 258052"/>
            <p:cNvGrpSpPr/>
            <p:nvPr/>
          </p:nvGrpSpPr>
          <p:grpSpPr>
            <a:xfrm>
              <a:off x="7244829" y="4207504"/>
              <a:ext cx="4305021" cy="1667916"/>
              <a:chOff x="7244829" y="4207504"/>
              <a:chExt cx="4305021" cy="1667916"/>
            </a:xfrm>
          </p:grpSpPr>
          <p:sp>
            <p:nvSpPr>
              <p:cNvPr id="24" name="Text Box 7"/>
              <p:cNvSpPr txBox="1">
                <a:spLocks noChangeArrowheads="1"/>
              </p:cNvSpPr>
              <p:nvPr/>
            </p:nvSpPr>
            <p:spPr bwMode="auto">
              <a:xfrm flipH="1">
                <a:off x="7485176" y="5169687"/>
                <a:ext cx="985638" cy="66678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E</a:t>
                </a:r>
                <a:endParaRPr lang="en-US" altLang="en-US" sz="2133" b="0" dirty="0"/>
              </a:p>
            </p:txBody>
          </p:sp>
          <p:sp>
            <p:nvSpPr>
              <p:cNvPr id="25" name="Text Box 8"/>
              <p:cNvSpPr txBox="1">
                <a:spLocks noChangeArrowheads="1"/>
              </p:cNvSpPr>
              <p:nvPr/>
            </p:nvSpPr>
            <p:spPr bwMode="auto">
              <a:xfrm flipH="1">
                <a:off x="10564212" y="5208635"/>
                <a:ext cx="985638" cy="66678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D</a:t>
                </a:r>
                <a:endParaRPr lang="en-US" altLang="en-US" sz="2133" b="0" dirty="0"/>
              </a:p>
            </p:txBody>
          </p:sp>
          <p:sp>
            <p:nvSpPr>
              <p:cNvPr id="28" name="Line 4"/>
              <p:cNvSpPr>
                <a:spLocks noChangeShapeType="1"/>
              </p:cNvSpPr>
              <p:nvPr/>
            </p:nvSpPr>
            <p:spPr bwMode="auto">
              <a:xfrm>
                <a:off x="8211699" y="5515319"/>
                <a:ext cx="861944" cy="1668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9" name="Text Box 7"/>
              <p:cNvSpPr txBox="1">
                <a:spLocks noChangeArrowheads="1"/>
              </p:cNvSpPr>
              <p:nvPr/>
            </p:nvSpPr>
            <p:spPr bwMode="auto">
              <a:xfrm flipH="1">
                <a:off x="7454336" y="4207504"/>
                <a:ext cx="985638" cy="66678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E</a:t>
                </a:r>
                <a:endParaRPr lang="en-US" altLang="en-US" sz="2133" b="0" dirty="0"/>
              </a:p>
            </p:txBody>
          </p:sp>
          <p:sp>
            <p:nvSpPr>
              <p:cNvPr id="30" name="Text Box 7"/>
              <p:cNvSpPr txBox="1">
                <a:spLocks noChangeArrowheads="1"/>
              </p:cNvSpPr>
              <p:nvPr/>
            </p:nvSpPr>
            <p:spPr bwMode="auto">
              <a:xfrm flipH="1">
                <a:off x="10545025" y="4237112"/>
                <a:ext cx="985638" cy="66678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D</a:t>
                </a:r>
                <a:endParaRPr lang="en-US" altLang="en-US" sz="2133" b="0" dirty="0"/>
              </a:p>
            </p:txBody>
          </p:sp>
          <p:sp>
            <p:nvSpPr>
              <p:cNvPr id="31" name="Line 4"/>
              <p:cNvSpPr>
                <a:spLocks noChangeShapeType="1"/>
              </p:cNvSpPr>
              <p:nvPr/>
            </p:nvSpPr>
            <p:spPr bwMode="auto">
              <a:xfrm>
                <a:off x="9963426" y="5516910"/>
                <a:ext cx="861944" cy="1668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2" name="Line 4"/>
              <p:cNvSpPr>
                <a:spLocks noChangeShapeType="1"/>
              </p:cNvSpPr>
              <p:nvPr/>
            </p:nvSpPr>
            <p:spPr bwMode="auto">
              <a:xfrm>
                <a:off x="8259707" y="4559463"/>
                <a:ext cx="861944" cy="1668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3" name="Text Box 7"/>
              <p:cNvSpPr txBox="1">
                <a:spLocks noChangeArrowheads="1"/>
              </p:cNvSpPr>
              <p:nvPr/>
            </p:nvSpPr>
            <p:spPr bwMode="auto">
              <a:xfrm flipH="1">
                <a:off x="9032092" y="4228252"/>
                <a:ext cx="985638" cy="66678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M</a:t>
                </a:r>
                <a:endParaRPr lang="en-US" altLang="en-US" sz="2133" b="0" dirty="0"/>
              </a:p>
            </p:txBody>
          </p:sp>
          <p:sp>
            <p:nvSpPr>
              <p:cNvPr id="34" name="Text Box 7"/>
              <p:cNvSpPr txBox="1">
                <a:spLocks noChangeArrowheads="1"/>
              </p:cNvSpPr>
              <p:nvPr/>
            </p:nvSpPr>
            <p:spPr bwMode="auto">
              <a:xfrm flipH="1">
                <a:off x="8968269" y="5133839"/>
                <a:ext cx="985638" cy="66678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[M]</a:t>
                </a:r>
                <a:endParaRPr lang="en-US" altLang="en-US" sz="2133" b="0" dirty="0"/>
              </a:p>
            </p:txBody>
          </p:sp>
          <p:sp>
            <p:nvSpPr>
              <p:cNvPr id="36" name="Line 4"/>
              <p:cNvSpPr>
                <a:spLocks noChangeShapeType="1"/>
              </p:cNvSpPr>
              <p:nvPr/>
            </p:nvSpPr>
            <p:spPr bwMode="auto">
              <a:xfrm>
                <a:off x="9908117" y="4544965"/>
                <a:ext cx="861944" cy="1668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8" name="Text Box 6"/>
              <p:cNvSpPr txBox="1">
                <a:spLocks noChangeArrowheads="1"/>
              </p:cNvSpPr>
              <p:nvPr/>
            </p:nvSpPr>
            <p:spPr bwMode="auto">
              <a:xfrm>
                <a:off x="8318202" y="4578837"/>
                <a:ext cx="591382" cy="40011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a:latin typeface="Arial" pitchFamily="34" charset="0"/>
                  </a:rPr>
                  <a:t>?</a:t>
                </a:r>
              </a:p>
            </p:txBody>
          </p:sp>
          <p:sp>
            <p:nvSpPr>
              <p:cNvPr id="39" name="Text Box 6"/>
              <p:cNvSpPr txBox="1">
                <a:spLocks noChangeArrowheads="1"/>
              </p:cNvSpPr>
              <p:nvPr/>
            </p:nvSpPr>
            <p:spPr bwMode="auto">
              <a:xfrm>
                <a:off x="9941990" y="4643209"/>
                <a:ext cx="591382" cy="40011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a:latin typeface="Arial" pitchFamily="34" charset="0"/>
                  </a:rPr>
                  <a:t>?</a:t>
                </a:r>
              </a:p>
            </p:txBody>
          </p:sp>
          <p:cxnSp>
            <p:nvCxnSpPr>
              <p:cNvPr id="3" name="Straight Arrow Connector 2"/>
              <p:cNvCxnSpPr/>
              <p:nvPr/>
            </p:nvCxnSpPr>
            <p:spPr bwMode="auto">
              <a:xfrm>
                <a:off x="7260249" y="5278706"/>
                <a:ext cx="469469" cy="135090"/>
              </a:xfrm>
              <a:prstGeom prst="straightConnector1">
                <a:avLst/>
              </a:prstGeom>
              <a:noFill/>
              <a:ln w="47625" cap="flat" cmpd="sng" algn="ctr">
                <a:solidFill>
                  <a:srgbClr val="FF0000"/>
                </a:solidFill>
                <a:prstDash val="solid"/>
                <a:round/>
                <a:headEnd type="none" w="med" len="med"/>
                <a:tailEnd type="triangle"/>
              </a:ln>
              <a:effectLst>
                <a:outerShdw dist="107763" dir="2700000" algn="ctr" rotWithShape="0">
                  <a:schemeClr val="bg2"/>
                </a:outerShdw>
              </a:effectLst>
            </p:spPr>
          </p:cxnSp>
          <p:cxnSp>
            <p:nvCxnSpPr>
              <p:cNvPr id="46" name="Straight Arrow Connector 45"/>
              <p:cNvCxnSpPr/>
              <p:nvPr/>
            </p:nvCxnSpPr>
            <p:spPr bwMode="auto">
              <a:xfrm flipV="1">
                <a:off x="7244829" y="4889499"/>
                <a:ext cx="670110" cy="244340"/>
              </a:xfrm>
              <a:prstGeom prst="straightConnector1">
                <a:avLst/>
              </a:prstGeom>
              <a:noFill/>
              <a:ln w="47625" cap="flat" cmpd="sng" algn="ctr">
                <a:solidFill>
                  <a:srgbClr val="FF0000"/>
                </a:solidFill>
                <a:prstDash val="solid"/>
                <a:round/>
                <a:headEnd type="none" w="med" len="med"/>
                <a:tailEnd type="triangle"/>
              </a:ln>
              <a:effectLst>
                <a:outerShdw dist="107763" dir="2700000" algn="ctr" rotWithShape="0">
                  <a:schemeClr val="bg2"/>
                </a:outerShdw>
              </a:effectLst>
            </p:spPr>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80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5" name="Rectangle 2"/>
          <p:cNvSpPr>
            <a:spLocks noGrp="1" noChangeArrowheads="1"/>
          </p:cNvSpPr>
          <p:nvPr>
            <p:ph type="title"/>
          </p:nvPr>
        </p:nvSpPr>
        <p:spPr>
          <a:xfrm>
            <a:off x="2242575" y="3807"/>
            <a:ext cx="7774517" cy="711200"/>
          </a:xfrm>
        </p:spPr>
        <p:txBody>
          <a:bodyPr/>
          <a:lstStyle/>
          <a:p>
            <a:r>
              <a:rPr lang="en-US" altLang="en-US" sz="2800" dirty="0"/>
              <a:t>But What About Influence of Smoking?</a:t>
            </a:r>
          </a:p>
        </p:txBody>
      </p:sp>
      <p:graphicFrame>
        <p:nvGraphicFramePr>
          <p:cNvPr id="3132" name="Object 60"/>
          <p:cNvGraphicFramePr>
            <a:graphicFrameLocks/>
          </p:cNvGraphicFramePr>
          <p:nvPr>
            <p:extLst>
              <p:ext uri="{D42A27DB-BD31-4B8C-83A1-F6EECF244321}">
                <p14:modId xmlns:p14="http://schemas.microsoft.com/office/powerpoint/2010/main" val="1113382366"/>
              </p:ext>
            </p:extLst>
          </p:nvPr>
        </p:nvGraphicFramePr>
        <p:xfrm>
          <a:off x="381000" y="1436160"/>
          <a:ext cx="4724398" cy="1852080"/>
        </p:xfrm>
        <a:graphic>
          <a:graphicData uri="http://schemas.openxmlformats.org/presentationml/2006/ole">
            <mc:AlternateContent xmlns:mc="http://schemas.openxmlformats.org/markup-compatibility/2006">
              <mc:Choice xmlns:v="urn:schemas-microsoft-com:vml" Requires="v">
                <p:oleObj name="Document" r:id="rId3" imgW="4462272" imgH="1781556" progId="Word.Document.8">
                  <p:embed/>
                </p:oleObj>
              </mc:Choice>
              <mc:Fallback>
                <p:oleObj name="Document" r:id="rId3" imgW="4462272" imgH="1781556" progId="Word.Document.8">
                  <p:embed/>
                  <p:pic>
                    <p:nvPicPr>
                      <p:cNvPr id="0" name="Picture 6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436160"/>
                        <a:ext cx="4724398" cy="1852080"/>
                      </a:xfrm>
                      <a:prstGeom prst="rect">
                        <a:avLst/>
                      </a:prstGeom>
                      <a:noFill/>
                      <a:ln>
                        <a:noFill/>
                      </a:ln>
                      <a:effectLst/>
                    </p:spPr>
                  </p:pic>
                </p:oleObj>
              </mc:Fallback>
            </mc:AlternateContent>
          </a:graphicData>
        </a:graphic>
      </p:graphicFrame>
      <p:graphicFrame>
        <p:nvGraphicFramePr>
          <p:cNvPr id="3133" name="Object 61"/>
          <p:cNvGraphicFramePr>
            <a:graphicFrameLocks/>
          </p:cNvGraphicFramePr>
          <p:nvPr>
            <p:extLst>
              <p:ext uri="{D42A27DB-BD31-4B8C-83A1-F6EECF244321}">
                <p14:modId xmlns:p14="http://schemas.microsoft.com/office/powerpoint/2010/main" val="4070263133"/>
              </p:ext>
            </p:extLst>
          </p:nvPr>
        </p:nvGraphicFramePr>
        <p:xfrm>
          <a:off x="0" y="3810000"/>
          <a:ext cx="3810000" cy="1143000"/>
        </p:xfrm>
        <a:graphic>
          <a:graphicData uri="http://schemas.openxmlformats.org/presentationml/2006/ole">
            <mc:AlternateContent xmlns:mc="http://schemas.openxmlformats.org/markup-compatibility/2006">
              <mc:Choice xmlns:v="urn:schemas-microsoft-com:vml" Requires="v">
                <p:oleObj name="Document" r:id="rId5" imgW="4194048" imgH="1356360" progId="Word.Document.8">
                  <p:embed/>
                </p:oleObj>
              </mc:Choice>
              <mc:Fallback>
                <p:oleObj name="Document" r:id="rId5" imgW="4194048" imgH="1356360" progId="Word.Document.8">
                  <p:embed/>
                  <p:pic>
                    <p:nvPicPr>
                      <p:cNvPr id="0" name="Picture 6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810000"/>
                        <a:ext cx="3810000" cy="1143000"/>
                      </a:xfrm>
                      <a:prstGeom prst="rect">
                        <a:avLst/>
                      </a:prstGeom>
                      <a:noFill/>
                      <a:ln>
                        <a:noFill/>
                      </a:ln>
                      <a:effectLst/>
                    </p:spPr>
                  </p:pic>
                </p:oleObj>
              </mc:Fallback>
            </mc:AlternateContent>
          </a:graphicData>
        </a:graphic>
      </p:graphicFrame>
      <p:sp>
        <p:nvSpPr>
          <p:cNvPr id="3136" name="Line 6"/>
          <p:cNvSpPr>
            <a:spLocks noChangeShapeType="1"/>
          </p:cNvSpPr>
          <p:nvPr/>
        </p:nvSpPr>
        <p:spPr bwMode="auto">
          <a:xfrm flipH="1">
            <a:off x="2667000" y="2743200"/>
            <a:ext cx="609600" cy="609600"/>
          </a:xfrm>
          <a:prstGeom prst="line">
            <a:avLst/>
          </a:prstGeom>
          <a:noFill/>
          <a:ln w="12700">
            <a:solidFill>
              <a:schemeClr val="tx1"/>
            </a:solidFill>
            <a:round/>
            <a:headEnd type="none" w="sm" len="sm"/>
            <a:tailEnd type="triangle" w="sm" len="sm"/>
          </a:ln>
        </p:spPr>
        <p:txBody>
          <a:bodyPr wrap="none" anchor="ctr"/>
          <a:lstStyle/>
          <a:p>
            <a:endParaRPr lang="en-US" sz="3733" dirty="0"/>
          </a:p>
        </p:txBody>
      </p:sp>
      <p:sp>
        <p:nvSpPr>
          <p:cNvPr id="3137" name="Line 7"/>
          <p:cNvSpPr>
            <a:spLocks noChangeShapeType="1"/>
          </p:cNvSpPr>
          <p:nvPr/>
        </p:nvSpPr>
        <p:spPr bwMode="auto">
          <a:xfrm>
            <a:off x="3276600" y="2743200"/>
            <a:ext cx="711200" cy="609600"/>
          </a:xfrm>
          <a:prstGeom prst="line">
            <a:avLst/>
          </a:prstGeom>
          <a:noFill/>
          <a:ln w="12700">
            <a:solidFill>
              <a:schemeClr val="tx1"/>
            </a:solidFill>
            <a:round/>
            <a:headEnd type="none" w="sm" len="sm"/>
            <a:tailEnd type="triangle" w="sm" len="sm"/>
          </a:ln>
        </p:spPr>
        <p:txBody>
          <a:bodyPr wrap="none" anchor="ctr"/>
          <a:lstStyle/>
          <a:p>
            <a:endParaRPr lang="en-US" sz="3733" dirty="0"/>
          </a:p>
        </p:txBody>
      </p:sp>
      <p:sp>
        <p:nvSpPr>
          <p:cNvPr id="3138" name="Text Box 9"/>
          <p:cNvSpPr txBox="1">
            <a:spLocks noChangeArrowheads="1"/>
          </p:cNvSpPr>
          <p:nvPr/>
        </p:nvSpPr>
        <p:spPr bwMode="auto">
          <a:xfrm>
            <a:off x="228600" y="2743200"/>
            <a:ext cx="1574800" cy="400110"/>
          </a:xfrm>
          <a:prstGeom prst="rect">
            <a:avLst/>
          </a:prstGeom>
          <a:noFill/>
          <a:ln w="9525">
            <a:noFill/>
            <a:miter lim="800000"/>
            <a:headEnd/>
            <a:tailEnd/>
          </a:ln>
        </p:spPr>
        <p:txBody>
          <a:bodyPr wrap="square">
            <a:spAutoFit/>
          </a:bodyPr>
          <a:lstStyle/>
          <a:p>
            <a:pPr eaLnBrk="0" hangingPunct="0">
              <a:spcBef>
                <a:spcPct val="50000"/>
              </a:spcBef>
            </a:pPr>
            <a:r>
              <a:rPr lang="en-US" altLang="en-US" sz="2000" dirty="0">
                <a:solidFill>
                  <a:schemeClr val="tx1"/>
                </a:solidFill>
              </a:rPr>
              <a:t>Stratified</a:t>
            </a:r>
            <a:endParaRPr lang="en-US" altLang="en-US" sz="1800" b="0" dirty="0">
              <a:solidFill>
                <a:schemeClr val="tx1"/>
              </a:solidFill>
              <a:latin typeface="Times New Roman" pitchFamily="18" charset="0"/>
            </a:endParaRPr>
          </a:p>
        </p:txBody>
      </p:sp>
      <p:sp>
        <p:nvSpPr>
          <p:cNvPr id="3139" name="Text Box 10"/>
          <p:cNvSpPr>
            <a:spLocks noGrp="1" noChangeArrowheads="1"/>
          </p:cNvSpPr>
          <p:nvPr>
            <p:ph type="body" idx="1"/>
          </p:nvPr>
        </p:nvSpPr>
        <p:spPr>
          <a:xfrm>
            <a:off x="2235201" y="-533400"/>
            <a:ext cx="7774517" cy="9042400"/>
          </a:xfrm>
        </p:spPr>
        <p:txBody>
          <a:bodyPr/>
          <a:lstStyle/>
          <a:p>
            <a:pPr>
              <a:spcBef>
                <a:spcPct val="50000"/>
              </a:spcBef>
              <a:buFont typeface="Symbol" pitchFamily="18" charset="2"/>
              <a:buNone/>
            </a:pPr>
            <a:r>
              <a:rPr lang="en-US" altLang="en-US" sz="2400" dirty="0"/>
              <a:t> </a:t>
            </a:r>
            <a:endParaRPr lang="en-US" altLang="en-US" sz="1867" dirty="0"/>
          </a:p>
        </p:txBody>
      </p:sp>
      <p:sp>
        <p:nvSpPr>
          <p:cNvPr id="3140" name="Text Box 11"/>
          <p:cNvSpPr txBox="1">
            <a:spLocks noChangeArrowheads="1"/>
          </p:cNvSpPr>
          <p:nvPr/>
        </p:nvSpPr>
        <p:spPr bwMode="auto">
          <a:xfrm>
            <a:off x="228600" y="1143000"/>
            <a:ext cx="2336800" cy="400110"/>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rPr>
              <a:t>Crude</a:t>
            </a:r>
            <a:endParaRPr lang="en-US" altLang="en-US" sz="1800" b="0" dirty="0">
              <a:solidFill>
                <a:schemeClr val="tx1"/>
              </a:solidFill>
              <a:latin typeface="Times New Roman" pitchFamily="18" charset="0"/>
            </a:endParaRPr>
          </a:p>
        </p:txBody>
      </p:sp>
      <p:sp>
        <p:nvSpPr>
          <p:cNvPr id="3141" name="Text Box 12"/>
          <p:cNvSpPr txBox="1">
            <a:spLocks noChangeArrowheads="1"/>
          </p:cNvSpPr>
          <p:nvPr/>
        </p:nvSpPr>
        <p:spPr bwMode="auto">
          <a:xfrm>
            <a:off x="3810000" y="2895600"/>
            <a:ext cx="1727200" cy="379656"/>
          </a:xfrm>
          <a:prstGeom prst="rect">
            <a:avLst/>
          </a:prstGeom>
          <a:noFill/>
          <a:ln w="9525">
            <a:noFill/>
            <a:miter lim="800000"/>
            <a:headEnd/>
            <a:tailEnd/>
          </a:ln>
        </p:spPr>
        <p:txBody>
          <a:bodyPr>
            <a:spAutoFit/>
          </a:bodyPr>
          <a:lstStyle/>
          <a:p>
            <a:pPr algn="ctr" eaLnBrk="0" hangingPunct="0">
              <a:spcBef>
                <a:spcPct val="50000"/>
              </a:spcBef>
            </a:pPr>
            <a:r>
              <a:rPr lang="en-US" altLang="en-US" sz="1867" b="0" dirty="0">
                <a:solidFill>
                  <a:schemeClr val="tx1"/>
                </a:solidFill>
                <a:latin typeface="Times New Roman" pitchFamily="18" charset="0"/>
              </a:rPr>
              <a:t>Non-Smokers</a:t>
            </a:r>
          </a:p>
        </p:txBody>
      </p:sp>
      <p:sp>
        <p:nvSpPr>
          <p:cNvPr id="3142" name="Text Box 13"/>
          <p:cNvSpPr txBox="1">
            <a:spLocks noChangeArrowheads="1"/>
          </p:cNvSpPr>
          <p:nvPr/>
        </p:nvSpPr>
        <p:spPr bwMode="auto">
          <a:xfrm>
            <a:off x="1295400" y="2971800"/>
            <a:ext cx="1727200" cy="379656"/>
          </a:xfrm>
          <a:prstGeom prst="rect">
            <a:avLst/>
          </a:prstGeom>
          <a:noFill/>
          <a:ln w="9525">
            <a:noFill/>
            <a:miter lim="800000"/>
            <a:headEnd/>
            <a:tailEnd/>
          </a:ln>
        </p:spPr>
        <p:txBody>
          <a:bodyPr>
            <a:spAutoFit/>
          </a:bodyPr>
          <a:lstStyle/>
          <a:p>
            <a:pPr algn="ctr" eaLnBrk="0" hangingPunct="0">
              <a:spcBef>
                <a:spcPct val="50000"/>
              </a:spcBef>
            </a:pPr>
            <a:r>
              <a:rPr lang="en-US" altLang="en-US" sz="1867" b="0" dirty="0">
                <a:solidFill>
                  <a:schemeClr val="tx1"/>
                </a:solidFill>
                <a:latin typeface="Times New Roman" pitchFamily="18" charset="0"/>
              </a:rPr>
              <a:t>Smokers</a:t>
            </a:r>
          </a:p>
        </p:txBody>
      </p:sp>
      <p:sp>
        <p:nvSpPr>
          <p:cNvPr id="3143" name="Text Box 14"/>
          <p:cNvSpPr txBox="1">
            <a:spLocks noChangeArrowheads="1"/>
          </p:cNvSpPr>
          <p:nvPr/>
        </p:nvSpPr>
        <p:spPr bwMode="auto">
          <a:xfrm>
            <a:off x="5334000" y="2362200"/>
            <a:ext cx="1320800" cy="379656"/>
          </a:xfrm>
          <a:prstGeom prst="rect">
            <a:avLst/>
          </a:prstGeom>
          <a:noFill/>
          <a:ln w="9525">
            <a:noFill/>
            <a:miter lim="800000"/>
            <a:headEnd/>
            <a:tailEnd/>
          </a:ln>
        </p:spPr>
        <p:txBody>
          <a:bodyPr>
            <a:spAutoFit/>
          </a:bodyPr>
          <a:lstStyle/>
          <a:p>
            <a:pPr algn="ctr" eaLnBrk="0" hangingPunct="0">
              <a:spcBef>
                <a:spcPct val="50000"/>
              </a:spcBef>
            </a:pPr>
            <a:r>
              <a:rPr lang="en-US" altLang="en-US" sz="1867" dirty="0">
                <a:solidFill>
                  <a:schemeClr val="tx1"/>
                </a:solidFill>
                <a:latin typeface="Times New Roman" pitchFamily="18" charset="0"/>
              </a:rPr>
              <a:t>OR</a:t>
            </a:r>
            <a:r>
              <a:rPr lang="en-US" altLang="en-US" sz="2667" baseline="-25000" dirty="0">
                <a:solidFill>
                  <a:schemeClr val="tx1"/>
                </a:solidFill>
                <a:latin typeface="Times New Roman" pitchFamily="18" charset="0"/>
              </a:rPr>
              <a:t>crude</a:t>
            </a:r>
          </a:p>
        </p:txBody>
      </p:sp>
      <p:sp>
        <p:nvSpPr>
          <p:cNvPr id="3144" name="Text Box 21"/>
          <p:cNvSpPr txBox="1">
            <a:spLocks noChangeArrowheads="1"/>
          </p:cNvSpPr>
          <p:nvPr/>
        </p:nvSpPr>
        <p:spPr bwMode="auto">
          <a:xfrm>
            <a:off x="381000" y="5029200"/>
            <a:ext cx="2514600" cy="400110"/>
          </a:xfrm>
          <a:prstGeom prst="rect">
            <a:avLst/>
          </a:prstGeom>
          <a:noFill/>
          <a:ln w="9525">
            <a:noFill/>
            <a:miter lim="800000"/>
            <a:headEnd/>
            <a:tailEnd/>
          </a:ln>
        </p:spPr>
        <p:txBody>
          <a:bodyPr wrap="square">
            <a:spAutoFit/>
          </a:bodyPr>
          <a:lstStyle/>
          <a:p>
            <a:pPr algn="ctr" eaLnBrk="0" hangingPunct="0">
              <a:spcBef>
                <a:spcPct val="50000"/>
              </a:spcBef>
            </a:pPr>
            <a:r>
              <a:rPr lang="en-US" altLang="en-US" sz="1600" dirty="0">
                <a:solidFill>
                  <a:schemeClr val="tx1"/>
                </a:solidFill>
                <a:latin typeface="Times New Roman" pitchFamily="18" charset="0"/>
              </a:rPr>
              <a:t>OR </a:t>
            </a:r>
            <a:r>
              <a:rPr lang="en-US" altLang="en-US" sz="1800" baseline="-25000" dirty="0">
                <a:solidFill>
                  <a:schemeClr val="tx1"/>
                </a:solidFill>
                <a:latin typeface="Times New Roman" pitchFamily="18" charset="0"/>
              </a:rPr>
              <a:t>CF+</a:t>
            </a:r>
            <a:r>
              <a:rPr lang="en-US" altLang="en-US" sz="1600" dirty="0">
                <a:solidFill>
                  <a:schemeClr val="tx1"/>
                </a:solidFill>
                <a:latin typeface="Times New Roman" pitchFamily="18" charset="0"/>
              </a:rPr>
              <a:t> = OR</a:t>
            </a:r>
            <a:r>
              <a:rPr lang="en-US" altLang="en-US" sz="2000" baseline="-25000" dirty="0">
                <a:solidFill>
                  <a:schemeClr val="tx1"/>
                </a:solidFill>
                <a:latin typeface="Times New Roman" pitchFamily="18" charset="0"/>
              </a:rPr>
              <a:t>smokers</a:t>
            </a:r>
            <a:endParaRPr lang="en-US" altLang="en-US" sz="1600" dirty="0">
              <a:solidFill>
                <a:schemeClr val="tx1"/>
              </a:solidFill>
              <a:latin typeface="Times New Roman" pitchFamily="18" charset="0"/>
            </a:endParaRPr>
          </a:p>
        </p:txBody>
      </p:sp>
      <p:sp>
        <p:nvSpPr>
          <p:cNvPr id="3145" name="Text Box 23"/>
          <p:cNvSpPr txBox="1">
            <a:spLocks noChangeArrowheads="1"/>
          </p:cNvSpPr>
          <p:nvPr/>
        </p:nvSpPr>
        <p:spPr bwMode="auto">
          <a:xfrm>
            <a:off x="3987800" y="5029200"/>
            <a:ext cx="3048000" cy="400110"/>
          </a:xfrm>
          <a:prstGeom prst="rect">
            <a:avLst/>
          </a:prstGeom>
          <a:noFill/>
          <a:ln w="9525">
            <a:noFill/>
            <a:miter lim="800000"/>
            <a:headEnd/>
            <a:tailEnd/>
          </a:ln>
        </p:spPr>
        <p:txBody>
          <a:bodyPr>
            <a:spAutoFit/>
          </a:bodyPr>
          <a:lstStyle/>
          <a:p>
            <a:pPr algn="ctr" eaLnBrk="0" hangingPunct="0">
              <a:spcBef>
                <a:spcPct val="50000"/>
              </a:spcBef>
            </a:pPr>
            <a:r>
              <a:rPr lang="en-US" altLang="en-US" sz="1600" dirty="0">
                <a:solidFill>
                  <a:schemeClr val="tx1"/>
                </a:solidFill>
                <a:latin typeface="Times New Roman" pitchFamily="18" charset="0"/>
              </a:rPr>
              <a:t>OR </a:t>
            </a:r>
            <a:r>
              <a:rPr lang="en-US" altLang="en-US" sz="1800" baseline="-25000" dirty="0">
                <a:solidFill>
                  <a:schemeClr val="tx1"/>
                </a:solidFill>
                <a:latin typeface="Times New Roman" pitchFamily="18" charset="0"/>
              </a:rPr>
              <a:t>CF-</a:t>
            </a:r>
            <a:r>
              <a:rPr lang="en-US" altLang="en-US" sz="1600" dirty="0">
                <a:solidFill>
                  <a:schemeClr val="tx1"/>
                </a:solidFill>
                <a:latin typeface="Times New Roman" pitchFamily="18" charset="0"/>
              </a:rPr>
              <a:t> = OR</a:t>
            </a:r>
            <a:r>
              <a:rPr lang="en-US" altLang="en-US" sz="2000" baseline="-25000" dirty="0">
                <a:solidFill>
                  <a:schemeClr val="tx1"/>
                </a:solidFill>
                <a:latin typeface="Times New Roman" pitchFamily="18" charset="0"/>
              </a:rPr>
              <a:t>non</a:t>
            </a:r>
            <a:r>
              <a:rPr lang="en-US" altLang="en-US" sz="1600" baseline="-25000" dirty="0">
                <a:solidFill>
                  <a:schemeClr val="tx1"/>
                </a:solidFill>
                <a:latin typeface="Times New Roman" pitchFamily="18" charset="0"/>
              </a:rPr>
              <a:t>-</a:t>
            </a:r>
            <a:r>
              <a:rPr lang="en-US" altLang="en-US" sz="2000" baseline="-25000" dirty="0">
                <a:solidFill>
                  <a:schemeClr val="tx1"/>
                </a:solidFill>
                <a:latin typeface="Times New Roman" pitchFamily="18" charset="0"/>
              </a:rPr>
              <a:t>smokers</a:t>
            </a:r>
            <a:endParaRPr lang="en-US" altLang="en-US" sz="1600" dirty="0">
              <a:solidFill>
                <a:schemeClr val="tx1"/>
              </a:solidFill>
              <a:latin typeface="Times New Roman" pitchFamily="18" charset="0"/>
            </a:endParaRPr>
          </a:p>
        </p:txBody>
      </p:sp>
      <p:sp>
        <p:nvSpPr>
          <p:cNvPr id="3146" name="Rectangle 24"/>
          <p:cNvSpPr>
            <a:spLocks noChangeArrowheads="1"/>
          </p:cNvSpPr>
          <p:nvPr/>
        </p:nvSpPr>
        <p:spPr bwMode="auto">
          <a:xfrm>
            <a:off x="7035800" y="863600"/>
            <a:ext cx="5156200" cy="6248400"/>
          </a:xfrm>
          <a:prstGeom prst="rect">
            <a:avLst/>
          </a:prstGeom>
          <a:noFill/>
          <a:ln w="9525">
            <a:noFill/>
            <a:miter lim="800000"/>
            <a:headEnd/>
            <a:tailEnd/>
          </a:ln>
        </p:spPr>
        <p:txBody>
          <a:bodyPr lIns="116416" tIns="57149" rIns="116416" bIns="57149"/>
          <a:lstStyle/>
          <a:p>
            <a:pPr marL="236538" indent="-236538" defTabSz="1071007" eaLnBrk="0" hangingPunct="0">
              <a:spcBef>
                <a:spcPct val="20000"/>
              </a:spcBef>
              <a:spcAft>
                <a:spcPct val="50000"/>
              </a:spcAft>
              <a:buClr>
                <a:schemeClr val="accent2"/>
              </a:buClr>
              <a:buSzPct val="75000"/>
              <a:buFont typeface="Symbol" pitchFamily="18" charset="2"/>
              <a:buChar char="·"/>
            </a:pPr>
            <a:r>
              <a:rPr lang="en-US" altLang="en-US" sz="2400" b="0" i="1" dirty="0">
                <a:solidFill>
                  <a:schemeClr val="tx1"/>
                </a:solidFill>
              </a:rPr>
              <a:t>Stratification</a:t>
            </a:r>
            <a:r>
              <a:rPr lang="en-US" altLang="en-US" sz="2400" b="0" dirty="0">
                <a:solidFill>
                  <a:schemeClr val="tx1"/>
                </a:solidFill>
              </a:rPr>
              <a:t> yields two 2x2 tables</a:t>
            </a:r>
          </a:p>
          <a:p>
            <a:pPr marL="236538" indent="-236538" defTabSz="1071007"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In each stratum, all participants are homogeneous with respect to smoking status</a:t>
            </a:r>
          </a:p>
          <a:p>
            <a:pPr marL="236538" indent="-236538" defTabSz="1071007" eaLnBrk="0" hangingPunct="0">
              <a:spcBef>
                <a:spcPct val="20000"/>
              </a:spcBef>
              <a:spcAft>
                <a:spcPct val="50000"/>
              </a:spcAft>
              <a:buClr>
                <a:schemeClr val="accent2"/>
              </a:buClr>
              <a:buSzPct val="75000"/>
              <a:buFont typeface="Symbol" pitchFamily="18" charset="2"/>
              <a:buChar char="·"/>
            </a:pPr>
            <a:r>
              <a:rPr lang="en-US" altLang="en-US" sz="2200" b="0" dirty="0">
                <a:solidFill>
                  <a:schemeClr val="tx1"/>
                </a:solidFill>
              </a:rPr>
              <a:t>We have </a:t>
            </a:r>
            <a:r>
              <a:rPr lang="en-US" altLang="en-US" sz="2200" dirty="0">
                <a:solidFill>
                  <a:schemeClr val="tx1"/>
                </a:solidFill>
              </a:rPr>
              <a:t>stratified</a:t>
            </a:r>
            <a:r>
              <a:rPr lang="en-US" altLang="en-US" sz="2200" b="0" dirty="0">
                <a:solidFill>
                  <a:schemeClr val="tx1"/>
                </a:solidFill>
              </a:rPr>
              <a:t>, </a:t>
            </a:r>
            <a:r>
              <a:rPr lang="en-US" altLang="en-US" sz="2200" dirty="0">
                <a:solidFill>
                  <a:schemeClr val="tx1"/>
                </a:solidFill>
              </a:rPr>
              <a:t>adjusted,</a:t>
            </a:r>
            <a:r>
              <a:rPr lang="en-US" altLang="en-US" sz="2200" b="0" dirty="0">
                <a:solidFill>
                  <a:schemeClr val="tx1"/>
                </a:solidFill>
              </a:rPr>
              <a:t> </a:t>
            </a:r>
            <a:r>
              <a:rPr lang="en-US" altLang="en-US" sz="2200" dirty="0">
                <a:solidFill>
                  <a:schemeClr val="tx1"/>
                </a:solidFill>
              </a:rPr>
              <a:t>controlled</a:t>
            </a:r>
            <a:r>
              <a:rPr lang="en-US" altLang="en-US" sz="2200" b="0" dirty="0">
                <a:solidFill>
                  <a:schemeClr val="tx1"/>
                </a:solidFill>
              </a:rPr>
              <a:t>, or </a:t>
            </a:r>
            <a:r>
              <a:rPr lang="en-US" altLang="en-US" sz="2200" dirty="0">
                <a:solidFill>
                  <a:schemeClr val="tx1"/>
                </a:solidFill>
              </a:rPr>
              <a:t>conditioned</a:t>
            </a:r>
            <a:r>
              <a:rPr lang="en-US" altLang="en-US" sz="2200" b="0" dirty="0">
                <a:solidFill>
                  <a:schemeClr val="tx1"/>
                </a:solidFill>
              </a:rPr>
              <a:t> for/upon smoking </a:t>
            </a:r>
          </a:p>
          <a:p>
            <a:pPr lvl="1" defTabSz="1071007" eaLnBrk="0" hangingPunct="0">
              <a:spcBef>
                <a:spcPct val="20000"/>
              </a:spcBef>
              <a:spcAft>
                <a:spcPct val="50000"/>
              </a:spcAft>
              <a:buClr>
                <a:schemeClr val="accent2"/>
              </a:buClr>
              <a:buSzPct val="75000"/>
            </a:pPr>
            <a:r>
              <a:rPr lang="en-US" altLang="en-US" sz="2000" b="0" dirty="0">
                <a:solidFill>
                  <a:schemeClr val="tx1"/>
                </a:solidFill>
              </a:rPr>
              <a:t>OR</a:t>
            </a:r>
            <a:r>
              <a:rPr lang="en-US" altLang="en-US" sz="2000" b="0" baseline="-25000" dirty="0">
                <a:solidFill>
                  <a:schemeClr val="tx1"/>
                </a:solidFill>
              </a:rPr>
              <a:t>crude</a:t>
            </a:r>
            <a:r>
              <a:rPr lang="en-US" altLang="en-US" sz="2000" b="0" dirty="0">
                <a:solidFill>
                  <a:schemeClr val="tx1"/>
                </a:solidFill>
              </a:rPr>
              <a:t>        = 8.8 (95% CI: 7.2 to 10.9)</a:t>
            </a:r>
          </a:p>
          <a:p>
            <a:pPr lvl="1" defTabSz="1071007" eaLnBrk="0" hangingPunct="0">
              <a:spcBef>
                <a:spcPct val="20000"/>
              </a:spcBef>
              <a:spcAft>
                <a:spcPct val="50000"/>
              </a:spcAft>
              <a:buClr>
                <a:schemeClr val="accent2"/>
              </a:buClr>
              <a:buSzPct val="75000"/>
            </a:pPr>
            <a:r>
              <a:rPr lang="en-US" altLang="en-US" sz="2000" b="0" dirty="0">
                <a:solidFill>
                  <a:schemeClr val="tx1"/>
                </a:solidFill>
              </a:rPr>
              <a:t>OR</a:t>
            </a:r>
            <a:r>
              <a:rPr lang="en-US" altLang="en-US" sz="2000" b="0" baseline="-25000" dirty="0">
                <a:solidFill>
                  <a:schemeClr val="tx1"/>
                </a:solidFill>
              </a:rPr>
              <a:t>smokers</a:t>
            </a:r>
            <a:r>
              <a:rPr lang="en-US" altLang="en-US" sz="2000" b="0" dirty="0">
                <a:solidFill>
                  <a:schemeClr val="tx1"/>
                </a:solidFill>
              </a:rPr>
              <a:t>     = 1.0 </a:t>
            </a:r>
          </a:p>
          <a:p>
            <a:pPr lvl="1" defTabSz="1071007" eaLnBrk="0" hangingPunct="0">
              <a:spcBef>
                <a:spcPct val="20000"/>
              </a:spcBef>
              <a:spcAft>
                <a:spcPct val="50000"/>
              </a:spcAft>
              <a:buClr>
                <a:schemeClr val="accent2"/>
              </a:buClr>
              <a:buSzPct val="75000"/>
            </a:pPr>
            <a:r>
              <a:rPr lang="en-US" altLang="en-US" sz="2000" b="0" dirty="0">
                <a:solidFill>
                  <a:schemeClr val="tx1"/>
                </a:solidFill>
              </a:rPr>
              <a:t>OR</a:t>
            </a:r>
            <a:r>
              <a:rPr lang="en-US" altLang="en-US" sz="2000" b="0" baseline="-25000" dirty="0">
                <a:solidFill>
                  <a:schemeClr val="tx1"/>
                </a:solidFill>
              </a:rPr>
              <a:t>non-smoker </a:t>
            </a:r>
            <a:r>
              <a:rPr lang="en-US" altLang="en-US" sz="2000" b="0" dirty="0">
                <a:solidFill>
                  <a:schemeClr val="tx1"/>
                </a:solidFill>
              </a:rPr>
              <a:t> = 1.0 </a:t>
            </a:r>
          </a:p>
          <a:p>
            <a:pPr lvl="1" defTabSz="1071007" eaLnBrk="0" hangingPunct="0">
              <a:spcBef>
                <a:spcPct val="20000"/>
              </a:spcBef>
              <a:spcAft>
                <a:spcPct val="50000"/>
              </a:spcAft>
              <a:buClr>
                <a:schemeClr val="accent2"/>
              </a:buClr>
              <a:buSzPct val="75000"/>
            </a:pPr>
            <a:r>
              <a:rPr lang="en-US" altLang="en-US" sz="2000" b="0" dirty="0">
                <a:solidFill>
                  <a:schemeClr val="tx1"/>
                </a:solidFill>
              </a:rPr>
              <a:t>OR</a:t>
            </a:r>
            <a:r>
              <a:rPr lang="en-US" altLang="en-US" sz="2000" b="0" baseline="-25000" dirty="0">
                <a:solidFill>
                  <a:schemeClr val="tx1"/>
                </a:solidFill>
              </a:rPr>
              <a:t>adjusted        </a:t>
            </a:r>
            <a:r>
              <a:rPr lang="en-US" altLang="en-US" sz="2000" b="0" dirty="0">
                <a:solidFill>
                  <a:schemeClr val="tx1"/>
                </a:solidFill>
              </a:rPr>
              <a:t>= 1.0 (95% CI: 0.5 to 2.0)</a:t>
            </a:r>
          </a:p>
          <a:p>
            <a:pPr marL="429673" indent="-429673"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a:p>
            <a:pPr marL="429673" indent="-429673"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graphicFrame>
        <p:nvGraphicFramePr>
          <p:cNvPr id="3134" name="Object 62"/>
          <p:cNvGraphicFramePr>
            <a:graphicFrameLocks/>
          </p:cNvGraphicFramePr>
          <p:nvPr>
            <p:extLst>
              <p:ext uri="{D42A27DB-BD31-4B8C-83A1-F6EECF244321}">
                <p14:modId xmlns:p14="http://schemas.microsoft.com/office/powerpoint/2010/main" val="1833502677"/>
              </p:ext>
            </p:extLst>
          </p:nvPr>
        </p:nvGraphicFramePr>
        <p:xfrm>
          <a:off x="3392948" y="3810000"/>
          <a:ext cx="3657600" cy="1143000"/>
        </p:xfrm>
        <a:graphic>
          <a:graphicData uri="http://schemas.openxmlformats.org/presentationml/2006/ole">
            <mc:AlternateContent xmlns:mc="http://schemas.openxmlformats.org/markup-compatibility/2006">
              <mc:Choice xmlns:v="urn:schemas-microsoft-com:vml" Requires="v">
                <p:oleObj name="Document" r:id="rId7" imgW="4194048" imgH="1356360" progId="Word.Document.8">
                  <p:embed/>
                </p:oleObj>
              </mc:Choice>
              <mc:Fallback>
                <p:oleObj name="Document" r:id="rId7" imgW="4194048" imgH="1356360" progId="Word.Document.8">
                  <p:embed/>
                  <p:pic>
                    <p:nvPicPr>
                      <p:cNvPr id="0" name="Picture 6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92948" y="3810000"/>
                        <a:ext cx="3657600" cy="1143000"/>
                      </a:xfrm>
                      <a:prstGeom prst="rect">
                        <a:avLst/>
                      </a:prstGeom>
                      <a:noFill/>
                      <a:ln>
                        <a:noFill/>
                      </a:ln>
                      <a:effectLst/>
                    </p:spPr>
                  </p:pic>
                </p:oleObj>
              </mc:Fallback>
            </mc:AlternateContent>
          </a:graphicData>
        </a:graphic>
      </p:graphicFrame>
      <p:sp>
        <p:nvSpPr>
          <p:cNvPr id="2" name="TextBox 1"/>
          <p:cNvSpPr txBox="1"/>
          <p:nvPr/>
        </p:nvSpPr>
        <p:spPr>
          <a:xfrm>
            <a:off x="250723" y="5626705"/>
            <a:ext cx="7079226" cy="830997"/>
          </a:xfrm>
          <a:prstGeom prst="rect">
            <a:avLst/>
          </a:prstGeom>
          <a:noFill/>
        </p:spPr>
        <p:txBody>
          <a:bodyPr wrap="square" rtlCol="0">
            <a:spAutoFit/>
          </a:bodyPr>
          <a:lstStyle/>
          <a:p>
            <a:r>
              <a:rPr lang="en-US" sz="2400" dirty="0"/>
              <a:t>After stratification, we no longer see an association between matches and lung cancer</a:t>
            </a:r>
          </a:p>
        </p:txBody>
      </p:sp>
      <p:sp>
        <p:nvSpPr>
          <p:cNvPr id="18" name="Oval 17"/>
          <p:cNvSpPr/>
          <p:nvPr/>
        </p:nvSpPr>
        <p:spPr bwMode="auto">
          <a:xfrm>
            <a:off x="118872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2286000" y="-182539"/>
            <a:ext cx="7315200" cy="820674"/>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533" dirty="0"/>
          </a:p>
          <a:p>
            <a:pPr algn="ctr" eaLnBrk="0" hangingPunct="0">
              <a:spcBef>
                <a:spcPct val="50000"/>
              </a:spcBef>
              <a:defRPr/>
            </a:pPr>
            <a:r>
              <a:rPr lang="en-US" altLang="en-US" dirty="0"/>
              <a:t>How do we use DAGs?</a:t>
            </a:r>
            <a:endParaRPr lang="en-US" altLang="en-US" b="0" dirty="0"/>
          </a:p>
        </p:txBody>
      </p:sp>
      <p:sp>
        <p:nvSpPr>
          <p:cNvPr id="256002" name="Rectangle 10"/>
          <p:cNvSpPr>
            <a:spLocks noChangeArrowheads="1"/>
          </p:cNvSpPr>
          <p:nvPr/>
        </p:nvSpPr>
        <p:spPr bwMode="auto">
          <a:xfrm>
            <a:off x="76200" y="647701"/>
            <a:ext cx="5918200" cy="16002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pPr>
            <a:r>
              <a:rPr lang="en-US" altLang="en-US" sz="2400" b="0" u="sng" dirty="0"/>
              <a:t>Major Use</a:t>
            </a:r>
          </a:p>
          <a:p>
            <a:pPr marL="285750" indent="-285750" defTabSz="1071007" eaLnBrk="0" hangingPunct="0">
              <a:spcBef>
                <a:spcPts val="0"/>
              </a:spcBef>
              <a:spcAft>
                <a:spcPts val="0"/>
              </a:spcAft>
              <a:buClr>
                <a:srgbClr val="969696"/>
              </a:buClr>
              <a:buSzPct val="75000"/>
              <a:buFont typeface="Symbol" pitchFamily="18" charset="2"/>
              <a:buChar char="·"/>
            </a:pPr>
            <a:r>
              <a:rPr lang="en-US" altLang="en-US" sz="2200" b="0" dirty="0"/>
              <a:t>Causal/etiologic research/inference:  Does E cause D? (also needed for interaction and mediation)</a:t>
            </a:r>
          </a:p>
          <a:p>
            <a:pPr marL="429673" indent="-429673" defTabSz="1071007" eaLnBrk="0" hangingPunct="0">
              <a:spcBef>
                <a:spcPts val="0"/>
              </a:spcBef>
              <a:spcAft>
                <a:spcPts val="0"/>
              </a:spcAft>
              <a:buClr>
                <a:srgbClr val="969696"/>
              </a:buClr>
              <a:buSzPct val="75000"/>
              <a:buFont typeface="Symbol" pitchFamily="18" charset="2"/>
              <a:buChar char="·"/>
            </a:pPr>
            <a:endParaRPr lang="en-US" altLang="en-US" sz="600" b="0" dirty="0"/>
          </a:p>
          <a:p>
            <a:pPr marL="285750" indent="-285750" defTabSz="1071007" eaLnBrk="0" hangingPunct="0">
              <a:spcBef>
                <a:spcPct val="20000"/>
              </a:spcBef>
              <a:spcAft>
                <a:spcPct val="50000"/>
              </a:spcAft>
              <a:buClr>
                <a:srgbClr val="969696"/>
              </a:buClr>
              <a:buSzPct val="75000"/>
              <a:buFont typeface="Symbol" pitchFamily="18" charset="2"/>
              <a:buChar char="·"/>
            </a:pPr>
            <a:r>
              <a:rPr lang="en-US" altLang="en-US" sz="2200" b="0" dirty="0"/>
              <a:t>To decide factors to contend with in order to manage (i.e., eliminate or reduce) confounding (or selection bias) when studying causal relationship between E &amp; D</a:t>
            </a:r>
          </a:p>
        </p:txBody>
      </p:sp>
      <p:sp>
        <p:nvSpPr>
          <p:cNvPr id="1260565" name="Freeform 21"/>
          <p:cNvSpPr>
            <a:spLocks/>
          </p:cNvSpPr>
          <p:nvPr/>
        </p:nvSpPr>
        <p:spPr bwMode="auto">
          <a:xfrm rot="4920854">
            <a:off x="3421224" y="4991390"/>
            <a:ext cx="1551977" cy="7274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48847" name="Rectangle 26"/>
          <p:cNvSpPr>
            <a:spLocks noChangeArrowheads="1"/>
          </p:cNvSpPr>
          <p:nvPr/>
        </p:nvSpPr>
        <p:spPr bwMode="auto">
          <a:xfrm>
            <a:off x="1625600" y="7797800"/>
            <a:ext cx="90424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buFont typeface="Symbol" pitchFamily="18" charset="2"/>
              <a:buChar char="·"/>
            </a:pPr>
            <a:endParaRPr lang="en-US" altLang="en-US" sz="2667" b="0" dirty="0"/>
          </a:p>
        </p:txBody>
      </p:sp>
      <p:sp>
        <p:nvSpPr>
          <p:cNvPr id="248848" name="Rectangle 10"/>
          <p:cNvSpPr>
            <a:spLocks noChangeArrowheads="1"/>
          </p:cNvSpPr>
          <p:nvPr/>
        </p:nvSpPr>
        <p:spPr bwMode="auto">
          <a:xfrm>
            <a:off x="6146800" y="762000"/>
            <a:ext cx="5890699" cy="22098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pPr>
            <a:r>
              <a:rPr lang="en-US" altLang="en-US" sz="2400" b="0" u="sng" dirty="0"/>
              <a:t>Process</a:t>
            </a:r>
          </a:p>
          <a:p>
            <a:pPr marL="228600" indent="-228600" defTabSz="1071007" eaLnBrk="0" hangingPunct="0">
              <a:lnSpc>
                <a:spcPct val="70000"/>
              </a:lnSpc>
              <a:spcBef>
                <a:spcPct val="20000"/>
              </a:spcBef>
              <a:spcAft>
                <a:spcPts val="1200"/>
              </a:spcAft>
              <a:buClr>
                <a:srgbClr val="969696"/>
              </a:buClr>
              <a:buSzPct val="75000"/>
              <a:buFont typeface="Symbol" pitchFamily="18" charset="2"/>
              <a:buChar char="·"/>
            </a:pPr>
            <a:r>
              <a:rPr lang="en-US" altLang="en-US" sz="2200" b="0" dirty="0"/>
              <a:t>Establish exposure (E) and outcome (D)</a:t>
            </a:r>
          </a:p>
          <a:p>
            <a:pPr marL="228600" indent="-228600" defTabSz="1071007" eaLnBrk="0" hangingPunct="0">
              <a:spcBef>
                <a:spcPct val="20000"/>
              </a:spcBef>
              <a:spcAft>
                <a:spcPts val="1200"/>
              </a:spcAft>
              <a:buClr>
                <a:srgbClr val="969696"/>
              </a:buClr>
              <a:buSzPct val="75000"/>
              <a:buFont typeface="Symbol" pitchFamily="18" charset="2"/>
              <a:buChar char="·"/>
            </a:pPr>
            <a:r>
              <a:rPr lang="en-US" altLang="en-US" sz="2200" b="0" dirty="0"/>
              <a:t>Using prior knowledge about the system, draw all non-causal paths between exposure and outcome</a:t>
            </a:r>
          </a:p>
          <a:p>
            <a:pPr marL="228600" indent="-228600" defTabSz="1071007" eaLnBrk="0" hangingPunct="0">
              <a:spcBef>
                <a:spcPct val="20000"/>
              </a:spcBef>
              <a:spcAft>
                <a:spcPts val="1200"/>
              </a:spcAft>
              <a:buClr>
                <a:srgbClr val="969696"/>
              </a:buClr>
              <a:buSzPct val="75000"/>
              <a:buFont typeface="Symbol" pitchFamily="18" charset="2"/>
              <a:buChar char="·"/>
            </a:pPr>
            <a:r>
              <a:rPr lang="en-US" altLang="en-US" sz="2200" b="0" dirty="0"/>
              <a:t>Via either study design and/or analysis, develop a plan that closes (“blocks”) all the non-causal paths and makes causal association </a:t>
            </a:r>
            <a:r>
              <a:rPr lang="en-US" altLang="en-US" sz="2200" b="0" u="sng" dirty="0">
                <a:solidFill>
                  <a:srgbClr val="FF0000"/>
                </a:solidFill>
              </a:rPr>
              <a:t>identifiable (although this is not always possible)</a:t>
            </a:r>
          </a:p>
          <a:p>
            <a:pPr marL="228600" indent="-228600" defTabSz="1071007" eaLnBrk="0" hangingPunct="0">
              <a:spcBef>
                <a:spcPct val="20000"/>
              </a:spcBef>
              <a:spcAft>
                <a:spcPct val="50000"/>
              </a:spcAft>
              <a:buClr>
                <a:srgbClr val="969696"/>
              </a:buClr>
              <a:buSzPct val="75000"/>
              <a:buFont typeface="Symbol" pitchFamily="18" charset="2"/>
              <a:buChar char="·"/>
            </a:pPr>
            <a:r>
              <a:rPr lang="en-US" altLang="en-US" sz="2200" b="0" dirty="0"/>
              <a:t>Perform the study and the data analysis: If there remains an association between E and D in your data, this suggests a causal relationship (although measurement error and chance are still possible explanations)</a:t>
            </a:r>
          </a:p>
        </p:txBody>
      </p:sp>
      <p:grpSp>
        <p:nvGrpSpPr>
          <p:cNvPr id="248860" name="Group 28"/>
          <p:cNvGrpSpPr>
            <a:grpSpLocks/>
          </p:cNvGrpSpPr>
          <p:nvPr/>
        </p:nvGrpSpPr>
        <p:grpSpPr bwMode="auto">
          <a:xfrm>
            <a:off x="1140759" y="5861021"/>
            <a:ext cx="3690257" cy="865718"/>
            <a:chOff x="720" y="2762"/>
            <a:chExt cx="3051" cy="409"/>
          </a:xfrm>
        </p:grpSpPr>
        <p:grpSp>
          <p:nvGrpSpPr>
            <p:cNvPr id="256011" name="Group 23"/>
            <p:cNvGrpSpPr>
              <a:grpSpLocks/>
            </p:cNvGrpSpPr>
            <p:nvPr/>
          </p:nvGrpSpPr>
          <p:grpSpPr bwMode="auto">
            <a:xfrm>
              <a:off x="720" y="2774"/>
              <a:ext cx="2448" cy="397"/>
              <a:chOff x="720" y="2774"/>
              <a:chExt cx="2448" cy="397"/>
            </a:xfrm>
          </p:grpSpPr>
          <p:sp>
            <p:nvSpPr>
              <p:cNvPr id="1260548" name="Line 4"/>
              <p:cNvSpPr>
                <a:spLocks noChangeShapeType="1"/>
              </p:cNvSpPr>
              <p:nvPr/>
            </p:nvSpPr>
            <p:spPr bwMode="auto">
              <a:xfrm>
                <a:off x="1350" y="2870"/>
                <a:ext cx="1818" cy="1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50" name="Text Box 6"/>
              <p:cNvSpPr txBox="1">
                <a:spLocks noChangeArrowheads="1"/>
              </p:cNvSpPr>
              <p:nvPr/>
            </p:nvSpPr>
            <p:spPr bwMode="auto">
              <a:xfrm>
                <a:off x="1920" y="2895"/>
                <a:ext cx="432" cy="276"/>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200" dirty="0">
                    <a:latin typeface="Arial" pitchFamily="34" charset="0"/>
                  </a:rPr>
                  <a:t>?</a:t>
                </a:r>
                <a:endParaRPr lang="en-US" sz="900" dirty="0">
                  <a:latin typeface="Arial" pitchFamily="34" charset="0"/>
                </a:endParaRPr>
              </a:p>
            </p:txBody>
          </p:sp>
          <p:sp>
            <p:nvSpPr>
              <p:cNvPr id="1260551" name="Text Box 7"/>
              <p:cNvSpPr txBox="1">
                <a:spLocks noChangeArrowheads="1"/>
              </p:cNvSpPr>
              <p:nvPr/>
            </p:nvSpPr>
            <p:spPr bwMode="auto">
              <a:xfrm flipH="1">
                <a:off x="720" y="2774"/>
                <a:ext cx="720" cy="24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E</a:t>
                </a:r>
                <a:endParaRPr lang="en-US" altLang="en-US" sz="1600" b="0" dirty="0"/>
              </a:p>
            </p:txBody>
          </p:sp>
        </p:grpSp>
        <p:sp>
          <p:nvSpPr>
            <p:cNvPr id="1260552" name="Text Box 8"/>
            <p:cNvSpPr txBox="1">
              <a:spLocks noChangeArrowheads="1"/>
            </p:cNvSpPr>
            <p:nvPr/>
          </p:nvSpPr>
          <p:spPr bwMode="auto">
            <a:xfrm flipH="1">
              <a:off x="3051" y="2762"/>
              <a:ext cx="720" cy="24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D</a:t>
              </a:r>
              <a:endParaRPr lang="en-US" altLang="en-US" sz="2133" b="0" dirty="0"/>
            </a:p>
          </p:txBody>
        </p:sp>
      </p:grpSp>
      <p:sp>
        <p:nvSpPr>
          <p:cNvPr id="1260564" name="Text Box 20"/>
          <p:cNvSpPr txBox="1">
            <a:spLocks noChangeArrowheads="1"/>
          </p:cNvSpPr>
          <p:nvPr/>
        </p:nvSpPr>
        <p:spPr bwMode="auto">
          <a:xfrm flipH="1">
            <a:off x="914400" y="4429780"/>
            <a:ext cx="1524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C</a:t>
            </a:r>
            <a:endParaRPr lang="en-US" altLang="en-US" sz="1600" b="0" dirty="0"/>
          </a:p>
        </p:txBody>
      </p:sp>
      <p:sp>
        <p:nvSpPr>
          <p:cNvPr id="2" name="Freeform 21"/>
          <p:cNvSpPr>
            <a:spLocks/>
          </p:cNvSpPr>
          <p:nvPr/>
        </p:nvSpPr>
        <p:spPr bwMode="auto">
          <a:xfrm rot="4920854">
            <a:off x="2338205" y="4421500"/>
            <a:ext cx="1203247" cy="189184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68" name="Freeform 24"/>
          <p:cNvSpPr>
            <a:spLocks/>
          </p:cNvSpPr>
          <p:nvPr/>
        </p:nvSpPr>
        <p:spPr bwMode="auto">
          <a:xfrm rot="6067833">
            <a:off x="1199676" y="5287191"/>
            <a:ext cx="940670" cy="275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7" name="Freeform 24"/>
          <p:cNvSpPr>
            <a:spLocks/>
          </p:cNvSpPr>
          <p:nvPr/>
        </p:nvSpPr>
        <p:spPr bwMode="auto">
          <a:xfrm rot="6067833">
            <a:off x="404956" y="4681763"/>
            <a:ext cx="1591269" cy="839171"/>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8" name="Text Box 20"/>
          <p:cNvSpPr txBox="1">
            <a:spLocks noChangeArrowheads="1"/>
          </p:cNvSpPr>
          <p:nvPr/>
        </p:nvSpPr>
        <p:spPr bwMode="auto">
          <a:xfrm flipH="1">
            <a:off x="2293394" y="4525001"/>
            <a:ext cx="1524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S</a:t>
            </a:r>
            <a:endParaRPr lang="en-US" altLang="en-US" sz="1600" b="0" dirty="0"/>
          </a:p>
        </p:txBody>
      </p:sp>
      <p:sp>
        <p:nvSpPr>
          <p:cNvPr id="19" name="Text Box 20"/>
          <p:cNvSpPr txBox="1">
            <a:spLocks noChangeArrowheads="1"/>
          </p:cNvSpPr>
          <p:nvPr/>
        </p:nvSpPr>
        <p:spPr bwMode="auto">
          <a:xfrm flipH="1">
            <a:off x="3147138" y="3810784"/>
            <a:ext cx="1524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Y</a:t>
            </a:r>
            <a:endParaRPr lang="en-US" altLang="en-US" sz="1600" b="0" dirty="0"/>
          </a:p>
        </p:txBody>
      </p:sp>
      <p:sp>
        <p:nvSpPr>
          <p:cNvPr id="20" name="Text Box 20"/>
          <p:cNvSpPr txBox="1">
            <a:spLocks noChangeArrowheads="1"/>
          </p:cNvSpPr>
          <p:nvPr/>
        </p:nvSpPr>
        <p:spPr bwMode="auto">
          <a:xfrm flipH="1">
            <a:off x="190500" y="3706700"/>
            <a:ext cx="1524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X</a:t>
            </a:r>
            <a:endParaRPr lang="en-US" altLang="en-US" sz="2133" b="0" dirty="0"/>
          </a:p>
        </p:txBody>
      </p:sp>
      <p:sp>
        <p:nvSpPr>
          <p:cNvPr id="21" name="Freeform 21"/>
          <p:cNvSpPr>
            <a:spLocks/>
          </p:cNvSpPr>
          <p:nvPr/>
        </p:nvSpPr>
        <p:spPr bwMode="auto">
          <a:xfrm rot="4920854">
            <a:off x="1590874" y="3580113"/>
            <a:ext cx="904180" cy="1528731"/>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2" name="Freeform 21"/>
          <p:cNvSpPr>
            <a:spLocks/>
          </p:cNvSpPr>
          <p:nvPr/>
        </p:nvSpPr>
        <p:spPr bwMode="auto">
          <a:xfrm rot="4920854" flipV="1">
            <a:off x="3116521" y="4027703"/>
            <a:ext cx="447077" cy="65255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37675" name="Text Box 11"/>
          <p:cNvSpPr txBox="1">
            <a:spLocks noChangeArrowheads="1"/>
          </p:cNvSpPr>
          <p:nvPr/>
        </p:nvSpPr>
        <p:spPr bwMode="auto">
          <a:xfrm>
            <a:off x="1371600" y="4437474"/>
            <a:ext cx="685800" cy="515526"/>
          </a:xfrm>
          <a:prstGeom prst="rect">
            <a:avLst/>
          </a:prstGeom>
          <a:noFill/>
          <a:ln w="76200">
            <a:solidFill>
              <a:srgbClr val="FF0000"/>
            </a:solidFill>
            <a:miter lim="800000"/>
            <a:headEnd/>
            <a:tailEnd/>
          </a:ln>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1100" dirty="0"/>
          </a:p>
          <a:p>
            <a:pPr algn="ctr" eaLnBrk="0" hangingPunct="0">
              <a:spcBef>
                <a:spcPct val="50000"/>
              </a:spcBef>
              <a:defRPr/>
            </a:pPr>
            <a:endParaRPr lang="en-US" altLang="en-US" sz="1100" dirty="0"/>
          </a:p>
        </p:txBody>
      </p:sp>
      <p:sp>
        <p:nvSpPr>
          <p:cNvPr id="23" name="Oval 22"/>
          <p:cNvSpPr/>
          <p:nvPr/>
        </p:nvSpPr>
        <p:spPr bwMode="auto">
          <a:xfrm>
            <a:off x="11834299" y="151730"/>
            <a:ext cx="203200" cy="203200"/>
          </a:xfrm>
          <a:prstGeom prst="ellipse">
            <a:avLst/>
          </a:prstGeom>
          <a:solidFill>
            <a:srgbClr val="00B05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Tree>
    <p:extLst>
      <p:ext uri="{BB962C8B-B14F-4D97-AF65-F5344CB8AC3E}">
        <p14:creationId xmlns:p14="http://schemas.microsoft.com/office/powerpoint/2010/main" val="80925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884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884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88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884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60568"/>
                                        </p:tgtEl>
                                        <p:attrNameLst>
                                          <p:attrName>style.visibility</p:attrName>
                                        </p:attrNameLst>
                                      </p:cBhvr>
                                      <p:to>
                                        <p:strVal val="visible"/>
                                      </p:to>
                                    </p:set>
                                  </p:childTnLst>
                                </p:cTn>
                              </p:par>
                              <p:par>
                                <p:cTn id="17" presetID="3" presetClass="entr" presetSubtype="10" fill="hold" grpId="0" nodeType="withEffect">
                                  <p:stCondLst>
                                    <p:cond delay="0"/>
                                  </p:stCondLst>
                                  <p:childTnLst>
                                    <p:set>
                                      <p:cBhvr>
                                        <p:cTn id="18" dur="1" fill="hold">
                                          <p:stCondLst>
                                            <p:cond delay="0"/>
                                          </p:stCondLst>
                                        </p:cTn>
                                        <p:tgtEl>
                                          <p:spTgt spid="1260564"/>
                                        </p:tgtEl>
                                        <p:attrNameLst>
                                          <p:attrName>style.visibility</p:attrName>
                                        </p:attrNameLst>
                                      </p:cBhvr>
                                      <p:to>
                                        <p:strVal val="visible"/>
                                      </p:to>
                                    </p:set>
                                    <p:animEffect transition="in" filter="blinds(horizontal)">
                                      <p:cBhvr>
                                        <p:cTn id="19" dur="500"/>
                                        <p:tgtEl>
                                          <p:spTgt spid="1260564"/>
                                        </p:tgtEl>
                                      </p:cBhvr>
                                    </p:animEffect>
                                  </p:childTnLst>
                                </p:cTn>
                              </p:par>
                              <p:par>
                                <p:cTn id="20" presetID="1"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par>
                                <p:cTn id="28" presetID="3" presetClass="entr" presetSubtype="1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linds(horizontal)">
                                      <p:cBhvr>
                                        <p:cTn id="30" dur="500"/>
                                        <p:tgtEl>
                                          <p:spTgt spid="20"/>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linds(horizontal)">
                                      <p:cBhvr>
                                        <p:cTn id="33" dur="500"/>
                                        <p:tgtEl>
                                          <p:spTgt spid="19"/>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linds(horizontal)">
                                      <p:cBhvr>
                                        <p:cTn id="36" dur="500"/>
                                        <p:tgtEl>
                                          <p:spTgt spid="18"/>
                                        </p:tgtEl>
                                      </p:cBhvr>
                                    </p:animEffect>
                                  </p:childTnLst>
                                </p:cTn>
                              </p:par>
                              <p:par>
                                <p:cTn id="37" presetID="1" presetClass="entr" presetSubtype="0" fill="hold" nodeType="withEffect">
                                  <p:stCondLst>
                                    <p:cond delay="0"/>
                                  </p:stCondLst>
                                  <p:childTnLst>
                                    <p:set>
                                      <p:cBhvr>
                                        <p:cTn id="38" dur="1" fill="hold">
                                          <p:stCondLst>
                                            <p:cond delay="0"/>
                                          </p:stCondLst>
                                        </p:cTn>
                                        <p:tgtEl>
                                          <p:spTgt spid="126056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48848">
                                            <p:txEl>
                                              <p:pRg st="3" end="3"/>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3767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488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0564" grpId="0"/>
      <p:bldP spid="18" grpId="0"/>
      <p:bldP spid="19" grpId="0"/>
      <p:bldP spid="20" grpId="0"/>
      <p:bldP spid="113767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2895600" y="-167077"/>
            <a:ext cx="7315200" cy="91300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533" dirty="0"/>
          </a:p>
          <a:p>
            <a:pPr algn="ctr" eaLnBrk="0" hangingPunct="0">
              <a:spcBef>
                <a:spcPct val="50000"/>
              </a:spcBef>
              <a:defRPr/>
            </a:pPr>
            <a:r>
              <a:rPr lang="en-US" altLang="en-US" sz="3200" dirty="0"/>
              <a:t>How do we use DAGs?</a:t>
            </a:r>
            <a:endParaRPr lang="en-US" altLang="en-US" sz="1800" b="0" dirty="0"/>
          </a:p>
        </p:txBody>
      </p:sp>
      <p:sp>
        <p:nvSpPr>
          <p:cNvPr id="259074" name="Rectangle 10"/>
          <p:cNvSpPr>
            <a:spLocks noChangeArrowheads="1"/>
          </p:cNvSpPr>
          <p:nvPr/>
        </p:nvSpPr>
        <p:spPr bwMode="auto">
          <a:xfrm>
            <a:off x="304800" y="914400"/>
            <a:ext cx="4876800" cy="11176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rgbClr val="969696"/>
              </a:buClr>
              <a:buSzPct val="75000"/>
              <a:buFont typeface="Symbol" pitchFamily="18" charset="2"/>
              <a:buChar char="·"/>
            </a:pPr>
            <a:r>
              <a:rPr lang="en-US" altLang="en-US" sz="2400" b="0" dirty="0"/>
              <a:t>For causal/etiologic research:  Does carrying matches cause lung cancer?</a:t>
            </a:r>
          </a:p>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3067" b="0" dirty="0"/>
          </a:p>
        </p:txBody>
      </p:sp>
      <p:sp>
        <p:nvSpPr>
          <p:cNvPr id="252933" name="Rectangle 26"/>
          <p:cNvSpPr>
            <a:spLocks noChangeArrowheads="1"/>
          </p:cNvSpPr>
          <p:nvPr/>
        </p:nvSpPr>
        <p:spPr bwMode="auto">
          <a:xfrm>
            <a:off x="1625600" y="7797800"/>
            <a:ext cx="90424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buFont typeface="Symbol" pitchFamily="18" charset="2"/>
              <a:buChar char="·"/>
            </a:pPr>
            <a:endParaRPr lang="en-US" altLang="en-US" sz="2667" b="0" dirty="0"/>
          </a:p>
        </p:txBody>
      </p:sp>
      <p:sp>
        <p:nvSpPr>
          <p:cNvPr id="252934" name="Rectangle 10"/>
          <p:cNvSpPr>
            <a:spLocks noChangeArrowheads="1"/>
          </p:cNvSpPr>
          <p:nvPr/>
        </p:nvSpPr>
        <p:spPr bwMode="auto">
          <a:xfrm>
            <a:off x="228600" y="3215591"/>
            <a:ext cx="119634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buFont typeface="Symbol" pitchFamily="18" charset="2"/>
              <a:buChar char="·"/>
            </a:pPr>
            <a:r>
              <a:rPr lang="en-US" altLang="en-US" sz="2400" b="0" dirty="0"/>
              <a:t>Smoking is a “common cause” of matches &amp; lung cancer</a:t>
            </a:r>
          </a:p>
          <a:p>
            <a:pPr marL="429673" indent="-429673" defTabSz="1071007" eaLnBrk="0" hangingPunct="0">
              <a:spcBef>
                <a:spcPct val="20000"/>
              </a:spcBef>
              <a:spcAft>
                <a:spcPts val="1200"/>
              </a:spcAft>
              <a:buClr>
                <a:srgbClr val="969696"/>
              </a:buClr>
              <a:buSzPct val="75000"/>
              <a:buFont typeface="Symbol" pitchFamily="18" charset="2"/>
              <a:buChar char="·"/>
            </a:pPr>
            <a:r>
              <a:rPr lang="en-US" altLang="en-US" sz="2400" b="0" dirty="0"/>
              <a:t>Controlling for smoking blocks the non-causal (backdoor) path; “unconfounds” relationship; and “identifies” the causal effect</a:t>
            </a:r>
          </a:p>
          <a:p>
            <a:pPr marL="457189" indent="-457189" defTabSz="1071007" eaLnBrk="0" hangingPunct="0">
              <a:spcBef>
                <a:spcPct val="20000"/>
              </a:spcBef>
              <a:spcAft>
                <a:spcPts val="400"/>
              </a:spcAft>
              <a:buClr>
                <a:srgbClr val="969696"/>
              </a:buClr>
              <a:buSzPct val="108000"/>
              <a:buFont typeface="Arial" panose="020B0604020202020204" pitchFamily="34" charset="0"/>
              <a:buChar char="•"/>
            </a:pPr>
            <a:r>
              <a:rPr lang="en-US" altLang="en-US" sz="2400" b="0" dirty="0"/>
              <a:t>Therefore, after stratification by smoking and analysis of the data:</a:t>
            </a:r>
          </a:p>
          <a:p>
            <a:pPr marL="685800" lvl="1" indent="-285750" defTabSz="1071007" eaLnBrk="0" hangingPunct="0">
              <a:spcBef>
                <a:spcPct val="20000"/>
              </a:spcBef>
              <a:spcAft>
                <a:spcPts val="0"/>
              </a:spcAft>
              <a:buClr>
                <a:srgbClr val="969696"/>
              </a:buClr>
              <a:buSzPct val="75000"/>
              <a:buFont typeface="Arial" panose="020B0604020202020204" pitchFamily="34" charset="0"/>
              <a:buChar char="–"/>
            </a:pPr>
            <a:r>
              <a:rPr lang="en-US" altLang="en-US" sz="2200" b="0" dirty="0"/>
              <a:t>If see an association between matches and lung cancer, it suggests it is causal</a:t>
            </a:r>
          </a:p>
          <a:p>
            <a:pPr marL="685800" lvl="1" indent="-285750" defTabSz="1071007" eaLnBrk="0" hangingPunct="0">
              <a:spcBef>
                <a:spcPct val="20000"/>
              </a:spcBef>
              <a:spcAft>
                <a:spcPts val="600"/>
              </a:spcAft>
              <a:buClr>
                <a:srgbClr val="969696"/>
              </a:buClr>
              <a:buSzPct val="75000"/>
              <a:buFont typeface="Arial" panose="020B0604020202020204" pitchFamily="34" charset="0"/>
              <a:buChar char="–"/>
            </a:pPr>
            <a:r>
              <a:rPr lang="en-US" altLang="en-US" sz="2200" b="0" dirty="0"/>
              <a:t>In our example, we did </a:t>
            </a:r>
            <a:r>
              <a:rPr lang="en-US" altLang="en-US" sz="2200" b="0" u="sng" dirty="0"/>
              <a:t>not</a:t>
            </a:r>
            <a:r>
              <a:rPr lang="en-US" altLang="en-US" sz="2200" b="0" dirty="0"/>
              <a:t> see an association after controlling for smoking.  </a:t>
            </a:r>
          </a:p>
          <a:p>
            <a:pPr marL="1200150" lvl="2" indent="-342900" defTabSz="1071007" eaLnBrk="0" hangingPunct="0">
              <a:spcBef>
                <a:spcPct val="20000"/>
              </a:spcBef>
              <a:spcAft>
                <a:spcPct val="50000"/>
              </a:spcAft>
              <a:buClr>
                <a:srgbClr val="969696"/>
              </a:buClr>
              <a:buSzPct val="75000"/>
              <a:buFont typeface="Wingdings" panose="05000000000000000000" pitchFamily="2" charset="2"/>
              <a:buChar char="Ø"/>
            </a:pPr>
            <a:r>
              <a:rPr lang="en-US" altLang="en-US" sz="2200" b="0" dirty="0"/>
              <a:t>Conclude: no strong evidence for a causal relationship</a:t>
            </a:r>
          </a:p>
        </p:txBody>
      </p:sp>
      <p:sp>
        <p:nvSpPr>
          <p:cNvPr id="1260548" name="Line 4"/>
          <p:cNvSpPr>
            <a:spLocks noChangeShapeType="1"/>
          </p:cNvSpPr>
          <p:nvPr/>
        </p:nvSpPr>
        <p:spPr bwMode="auto">
          <a:xfrm>
            <a:off x="8070851" y="2590800"/>
            <a:ext cx="1306109" cy="933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50" name="Text Box 6"/>
          <p:cNvSpPr txBox="1">
            <a:spLocks noChangeArrowheads="1"/>
          </p:cNvSpPr>
          <p:nvPr/>
        </p:nvSpPr>
        <p:spPr bwMode="auto">
          <a:xfrm>
            <a:off x="8121649" y="2590800"/>
            <a:ext cx="1022351"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endParaRPr lang="en-US" sz="1050" dirty="0">
              <a:latin typeface="Arial" pitchFamily="34" charset="0"/>
            </a:endParaRPr>
          </a:p>
        </p:txBody>
      </p:sp>
      <p:sp>
        <p:nvSpPr>
          <p:cNvPr id="1260551" name="Text Box 7"/>
          <p:cNvSpPr txBox="1">
            <a:spLocks noChangeArrowheads="1"/>
          </p:cNvSpPr>
          <p:nvPr/>
        </p:nvSpPr>
        <p:spPr bwMode="auto">
          <a:xfrm flipH="1">
            <a:off x="6013451" y="2286000"/>
            <a:ext cx="2315633" cy="46166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Matches</a:t>
            </a:r>
            <a:endParaRPr lang="en-US" altLang="en-US" sz="1600" b="0" dirty="0"/>
          </a:p>
        </p:txBody>
      </p:sp>
      <p:sp>
        <p:nvSpPr>
          <p:cNvPr id="1260552" name="Text Box 8"/>
          <p:cNvSpPr txBox="1">
            <a:spLocks noChangeArrowheads="1"/>
          </p:cNvSpPr>
          <p:nvPr/>
        </p:nvSpPr>
        <p:spPr bwMode="auto">
          <a:xfrm flipH="1">
            <a:off x="9228667" y="2301003"/>
            <a:ext cx="2658533" cy="461665"/>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Lung Cancer</a:t>
            </a:r>
            <a:endParaRPr lang="en-US" altLang="en-US" sz="1400" b="0" dirty="0"/>
          </a:p>
        </p:txBody>
      </p:sp>
      <p:grpSp>
        <p:nvGrpSpPr>
          <p:cNvPr id="3" name="Group 2"/>
          <p:cNvGrpSpPr/>
          <p:nvPr/>
        </p:nvGrpSpPr>
        <p:grpSpPr>
          <a:xfrm>
            <a:off x="4962356" y="1028953"/>
            <a:ext cx="4257844" cy="1377293"/>
            <a:chOff x="25008" y="2724377"/>
            <a:chExt cx="2616250" cy="1542294"/>
          </a:xfrm>
        </p:grpSpPr>
        <p:sp>
          <p:nvSpPr>
            <p:cNvPr id="1260564" name="Text Box 20"/>
            <p:cNvSpPr txBox="1">
              <a:spLocks noChangeArrowheads="1"/>
            </p:cNvSpPr>
            <p:nvPr/>
          </p:nvSpPr>
          <p:spPr bwMode="auto">
            <a:xfrm flipH="1">
              <a:off x="25008" y="2724377"/>
              <a:ext cx="1828800" cy="50664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Smoking</a:t>
              </a:r>
              <a:endParaRPr lang="en-US" altLang="en-US" sz="1400" b="0" dirty="0"/>
            </a:p>
          </p:txBody>
        </p:sp>
        <p:sp>
          <p:nvSpPr>
            <p:cNvPr id="2" name="Freeform 21"/>
            <p:cNvSpPr>
              <a:spLocks/>
            </p:cNvSpPr>
            <p:nvPr/>
          </p:nvSpPr>
          <p:spPr bwMode="auto">
            <a:xfrm rot="4920854">
              <a:off x="1432318" y="3057731"/>
              <a:ext cx="1136991" cy="1280889"/>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68" name="Freeform 24"/>
            <p:cNvSpPr>
              <a:spLocks/>
            </p:cNvSpPr>
            <p:nvPr/>
          </p:nvSpPr>
          <p:spPr bwMode="auto">
            <a:xfrm rot="6067833">
              <a:off x="643492" y="3495938"/>
              <a:ext cx="796281" cy="38797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grpSp>
      <p:sp>
        <p:nvSpPr>
          <p:cNvPr id="1137675" name="Text Box 11"/>
          <p:cNvSpPr txBox="1">
            <a:spLocks noChangeArrowheads="1"/>
          </p:cNvSpPr>
          <p:nvPr/>
        </p:nvSpPr>
        <p:spPr bwMode="auto">
          <a:xfrm>
            <a:off x="5586739" y="1027889"/>
            <a:ext cx="1752600" cy="446276"/>
          </a:xfrm>
          <a:prstGeom prst="rect">
            <a:avLst/>
          </a:prstGeom>
          <a:noFill/>
          <a:ln w="76200">
            <a:solidFill>
              <a:srgbClr val="FF0000"/>
            </a:solidFill>
            <a:miter lim="800000"/>
            <a:headEnd/>
            <a:tailEnd/>
          </a:ln>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1100" dirty="0"/>
          </a:p>
          <a:p>
            <a:pPr algn="ctr" eaLnBrk="0" hangingPunct="0">
              <a:spcBef>
                <a:spcPct val="50000"/>
              </a:spcBef>
              <a:defRPr/>
            </a:pPr>
            <a:endParaRPr lang="en-US" altLang="en-US" sz="800" dirty="0"/>
          </a:p>
        </p:txBody>
      </p:sp>
      <p:sp>
        <p:nvSpPr>
          <p:cNvPr id="15" name="Oval 14"/>
          <p:cNvSpPr/>
          <p:nvPr/>
        </p:nvSpPr>
        <p:spPr bwMode="auto">
          <a:xfrm>
            <a:off x="11834299" y="151730"/>
            <a:ext cx="203200" cy="203200"/>
          </a:xfrm>
          <a:prstGeom prst="ellipse">
            <a:avLst/>
          </a:prstGeom>
          <a:solidFill>
            <a:srgbClr val="00B05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Tree>
    <p:extLst>
      <p:ext uri="{BB962C8B-B14F-4D97-AF65-F5344CB8AC3E}">
        <p14:creationId xmlns:p14="http://schemas.microsoft.com/office/powerpoint/2010/main" val="11137673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293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293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376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2934"/>
                                        </p:tgtEl>
                                        <p:attrNameLst>
                                          <p:attrName>style.visibility</p:attrName>
                                        </p:attrNameLst>
                                      </p:cBhvr>
                                      <p:to>
                                        <p:strVal val="visible"/>
                                      </p:to>
                                    </p:set>
                                  </p:childTnLst>
                                </p:cTn>
                              </p:par>
                              <p:par>
                                <p:cTn id="17" presetID="1" presetClass="entr" presetSubtype="0" fill="hold" grpId="0" nodeType="withEffect" nodePh="1">
                                  <p:stCondLst>
                                    <p:cond delay="0"/>
                                  </p:stCondLst>
                                  <p:endCondLst>
                                    <p:cond evt="begin" delay="0">
                                      <p:tn val="17"/>
                                    </p:cond>
                                  </p:endCondLst>
                                  <p:childTnLst>
                                    <p:set>
                                      <p:cBhvr>
                                        <p:cTn id="18" dur="1" fill="hold">
                                          <p:stCondLst>
                                            <p:cond delay="0"/>
                                          </p:stCondLst>
                                        </p:cTn>
                                        <p:tgtEl>
                                          <p:spTgt spid="2529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293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2934">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2934">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293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3" grpId="0"/>
      <p:bldP spid="252934" grpId="0"/>
      <p:bldP spid="113767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2209800" y="-152400"/>
            <a:ext cx="7315200" cy="820674"/>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533" dirty="0"/>
          </a:p>
          <a:p>
            <a:pPr algn="ctr" eaLnBrk="0" hangingPunct="0">
              <a:spcBef>
                <a:spcPct val="50000"/>
              </a:spcBef>
              <a:defRPr/>
            </a:pPr>
            <a:r>
              <a:rPr lang="en-US" altLang="en-US" dirty="0"/>
              <a:t>How do we use DAGs?</a:t>
            </a:r>
            <a:endParaRPr lang="en-US" altLang="en-US" sz="1600" b="0" dirty="0"/>
          </a:p>
        </p:txBody>
      </p:sp>
      <p:sp>
        <p:nvSpPr>
          <p:cNvPr id="263170" name="Rectangle 10"/>
          <p:cNvSpPr>
            <a:spLocks noChangeArrowheads="1"/>
          </p:cNvSpPr>
          <p:nvPr/>
        </p:nvSpPr>
        <p:spPr bwMode="auto">
          <a:xfrm>
            <a:off x="144101" y="826413"/>
            <a:ext cx="6841400" cy="1117600"/>
          </a:xfrm>
          <a:prstGeom prst="rect">
            <a:avLst/>
          </a:prstGeom>
          <a:noFill/>
          <a:ln w="9525">
            <a:noFill/>
            <a:miter lim="800000"/>
            <a:headEnd/>
            <a:tailEnd/>
          </a:ln>
        </p:spPr>
        <p:txBody>
          <a:bodyPr lIns="116416" tIns="57149" rIns="116416" bIns="57149"/>
          <a:lstStyle/>
          <a:p>
            <a:pPr marL="285750" indent="-285750" defTabSz="1071007" eaLnBrk="0" hangingPunct="0">
              <a:spcBef>
                <a:spcPct val="20000"/>
              </a:spcBef>
              <a:spcAft>
                <a:spcPct val="50000"/>
              </a:spcAft>
              <a:buClr>
                <a:srgbClr val="969696"/>
              </a:buClr>
              <a:buSzPct val="75000"/>
              <a:buFont typeface="Symbol" pitchFamily="18" charset="2"/>
              <a:buChar char="·"/>
            </a:pPr>
            <a:r>
              <a:rPr lang="en-US" altLang="en-US" sz="2400" b="0" dirty="0"/>
              <a:t>For causal/etiologic research:                           Does sexual activity causally influence longevity?</a:t>
            </a:r>
          </a:p>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2400" b="0" dirty="0"/>
          </a:p>
        </p:txBody>
      </p:sp>
      <p:sp>
        <p:nvSpPr>
          <p:cNvPr id="276484" name="Rectangle 26"/>
          <p:cNvSpPr>
            <a:spLocks noChangeArrowheads="1"/>
          </p:cNvSpPr>
          <p:nvPr/>
        </p:nvSpPr>
        <p:spPr bwMode="auto">
          <a:xfrm>
            <a:off x="1625600" y="7797800"/>
            <a:ext cx="90424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buFont typeface="Symbol" pitchFamily="18" charset="2"/>
              <a:buChar char="·"/>
            </a:pPr>
            <a:endParaRPr lang="en-US" altLang="en-US" sz="2667" b="0" dirty="0"/>
          </a:p>
        </p:txBody>
      </p:sp>
      <p:sp>
        <p:nvSpPr>
          <p:cNvPr id="276485" name="Rectangle 10"/>
          <p:cNvSpPr>
            <a:spLocks noChangeArrowheads="1"/>
          </p:cNvSpPr>
          <p:nvPr/>
        </p:nvSpPr>
        <p:spPr bwMode="auto">
          <a:xfrm>
            <a:off x="254000" y="5544347"/>
            <a:ext cx="9042400" cy="840773"/>
          </a:xfrm>
          <a:prstGeom prst="rect">
            <a:avLst/>
          </a:prstGeom>
          <a:noFill/>
          <a:ln w="9525">
            <a:noFill/>
            <a:miter lim="800000"/>
            <a:headEnd/>
            <a:tailEnd/>
          </a:ln>
        </p:spPr>
        <p:txBody>
          <a:bodyPr lIns="116416" tIns="57149" rIns="116416" bIns="57149"/>
          <a:lstStyle/>
          <a:p>
            <a:pPr marL="285750" indent="-285750" defTabSz="1071007" eaLnBrk="0" hangingPunct="0">
              <a:spcBef>
                <a:spcPct val="20000"/>
              </a:spcBef>
              <a:spcAft>
                <a:spcPct val="50000"/>
              </a:spcAft>
              <a:buClr>
                <a:srgbClr val="969696"/>
              </a:buClr>
              <a:buSzPct val="75000"/>
              <a:buFont typeface="Symbol" pitchFamily="18" charset="2"/>
              <a:buChar char="·"/>
            </a:pPr>
            <a:r>
              <a:rPr lang="en-US" altLang="en-US" sz="2400" b="0" dirty="0"/>
              <a:t>Controlling for self-reported general health blocks the non-causal (backdoor) path and unconfounds relationship</a:t>
            </a:r>
          </a:p>
        </p:txBody>
      </p:sp>
      <p:sp>
        <p:nvSpPr>
          <p:cNvPr id="1137675" name="Text Box 11"/>
          <p:cNvSpPr txBox="1">
            <a:spLocks noChangeArrowheads="1"/>
          </p:cNvSpPr>
          <p:nvPr/>
        </p:nvSpPr>
        <p:spPr bwMode="auto">
          <a:xfrm>
            <a:off x="6447060" y="2208888"/>
            <a:ext cx="2975282" cy="1277273"/>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1400" dirty="0"/>
          </a:p>
          <a:p>
            <a:pPr algn="ctr" eaLnBrk="0" hangingPunct="0">
              <a:spcBef>
                <a:spcPct val="50000"/>
              </a:spcBef>
            </a:pPr>
            <a:endParaRPr lang="en-US" altLang="en-US" sz="1400" dirty="0"/>
          </a:p>
          <a:p>
            <a:pPr algn="ctr" eaLnBrk="0" hangingPunct="0">
              <a:spcBef>
                <a:spcPct val="50000"/>
              </a:spcBef>
            </a:pPr>
            <a:endParaRPr lang="en-US" altLang="en-US" sz="1400" dirty="0"/>
          </a:p>
          <a:p>
            <a:pPr algn="ctr" eaLnBrk="0" hangingPunct="0">
              <a:spcBef>
                <a:spcPct val="50000"/>
              </a:spcBef>
            </a:pPr>
            <a:endParaRPr lang="en-US" altLang="en-US" sz="1400" dirty="0"/>
          </a:p>
        </p:txBody>
      </p:sp>
      <p:sp>
        <p:nvSpPr>
          <p:cNvPr id="17" name="Line 4"/>
          <p:cNvSpPr>
            <a:spLocks noChangeShapeType="1"/>
          </p:cNvSpPr>
          <p:nvPr/>
        </p:nvSpPr>
        <p:spPr bwMode="auto">
          <a:xfrm>
            <a:off x="8924114" y="4648200"/>
            <a:ext cx="1600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8" name="Text Box 6"/>
          <p:cNvSpPr txBox="1">
            <a:spLocks noChangeArrowheads="1"/>
          </p:cNvSpPr>
          <p:nvPr/>
        </p:nvSpPr>
        <p:spPr bwMode="auto">
          <a:xfrm>
            <a:off x="9152714" y="4648200"/>
            <a:ext cx="1166284" cy="523220"/>
          </a:xfrm>
          <a:prstGeom prst="rect">
            <a:avLst/>
          </a:prstGeom>
          <a:noFill/>
          <a:ln w="762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dirty="0">
                <a:latin typeface="Arial" pitchFamily="34" charset="0"/>
              </a:rPr>
              <a:t>?</a:t>
            </a:r>
            <a:endParaRPr lang="en-US" sz="800" dirty="0">
              <a:latin typeface="Arial" pitchFamily="34" charset="0"/>
            </a:endParaRPr>
          </a:p>
        </p:txBody>
      </p:sp>
      <p:sp>
        <p:nvSpPr>
          <p:cNvPr id="19" name="Text Box 7"/>
          <p:cNvSpPr txBox="1">
            <a:spLocks noChangeArrowheads="1"/>
          </p:cNvSpPr>
          <p:nvPr/>
        </p:nvSpPr>
        <p:spPr bwMode="auto">
          <a:xfrm flipH="1">
            <a:off x="7139359" y="4190638"/>
            <a:ext cx="2203855" cy="830997"/>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Sexual activity</a:t>
            </a:r>
            <a:endParaRPr lang="en-US" altLang="en-US" sz="2400" b="0" dirty="0"/>
          </a:p>
        </p:txBody>
      </p:sp>
      <p:sp>
        <p:nvSpPr>
          <p:cNvPr id="20" name="Text Box 8"/>
          <p:cNvSpPr txBox="1">
            <a:spLocks noChangeArrowheads="1"/>
          </p:cNvSpPr>
          <p:nvPr/>
        </p:nvSpPr>
        <p:spPr bwMode="auto">
          <a:xfrm flipH="1">
            <a:off x="10058400" y="4415135"/>
            <a:ext cx="2432049" cy="46166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Mortality</a:t>
            </a:r>
            <a:endParaRPr lang="en-US" altLang="en-US" sz="2400" b="0" dirty="0"/>
          </a:p>
        </p:txBody>
      </p:sp>
      <p:sp>
        <p:nvSpPr>
          <p:cNvPr id="263178" name="Freeform 24"/>
          <p:cNvSpPr>
            <a:spLocks/>
          </p:cNvSpPr>
          <p:nvPr/>
        </p:nvSpPr>
        <p:spPr bwMode="auto">
          <a:xfrm rot="10021378">
            <a:off x="7931289" y="1599528"/>
            <a:ext cx="69851" cy="666786"/>
          </a:xfrm>
          <a:custGeom>
            <a:avLst/>
            <a:gdLst>
              <a:gd name="T0" fmla="*/ 0 w 1747"/>
              <a:gd name="T1" fmla="*/ 546898 h 1220"/>
              <a:gd name="T2" fmla="*/ 52166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p:spPr>
        <p:txBody>
          <a:bodyPr anchor="ctr">
            <a:spAutoFit/>
          </a:bodyPr>
          <a:lstStyle/>
          <a:p>
            <a:endParaRPr lang="en-US" sz="3733" dirty="0"/>
          </a:p>
        </p:txBody>
      </p:sp>
      <p:sp>
        <p:nvSpPr>
          <p:cNvPr id="22" name="Freeform 21"/>
          <p:cNvSpPr>
            <a:spLocks/>
          </p:cNvSpPr>
          <p:nvPr/>
        </p:nvSpPr>
        <p:spPr bwMode="auto">
          <a:xfrm rot="1907457" flipV="1">
            <a:off x="7953251" y="3634553"/>
            <a:ext cx="482035" cy="51276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63180" name="Text Box 4"/>
          <p:cNvSpPr txBox="1">
            <a:spLocks noChangeArrowheads="1"/>
          </p:cNvSpPr>
          <p:nvPr/>
        </p:nvSpPr>
        <p:spPr bwMode="auto">
          <a:xfrm>
            <a:off x="6304622" y="2247361"/>
            <a:ext cx="3234210" cy="1200329"/>
          </a:xfrm>
          <a:prstGeom prst="rect">
            <a:avLst/>
          </a:prstGeom>
          <a:noFill/>
          <a:ln w="12700">
            <a:noFill/>
            <a:miter lim="800000"/>
            <a:headEnd/>
            <a:tailEnd/>
          </a:ln>
        </p:spPr>
        <p:txBody>
          <a:bodyPr wrap="square" anchor="ctr">
            <a:spAutoFit/>
          </a:bodyPr>
          <a:lstStyle/>
          <a:p>
            <a:pPr algn="ctr" eaLnBrk="0" hangingPunct="0">
              <a:spcBef>
                <a:spcPct val="50000"/>
              </a:spcBef>
            </a:pPr>
            <a:r>
              <a:rPr lang="en-US" altLang="en-US" sz="2400" dirty="0"/>
              <a:t>General health   (self-reported sense of well-being)</a:t>
            </a:r>
            <a:endParaRPr lang="en-US" altLang="en-US" sz="2400" b="0" dirty="0"/>
          </a:p>
        </p:txBody>
      </p:sp>
      <p:sp>
        <p:nvSpPr>
          <p:cNvPr id="263181" name="Text Box 11"/>
          <p:cNvSpPr txBox="1">
            <a:spLocks noChangeArrowheads="1"/>
          </p:cNvSpPr>
          <p:nvPr/>
        </p:nvSpPr>
        <p:spPr bwMode="auto">
          <a:xfrm>
            <a:off x="6333314" y="826413"/>
            <a:ext cx="3048000" cy="830997"/>
          </a:xfrm>
          <a:prstGeom prst="rect">
            <a:avLst/>
          </a:prstGeom>
          <a:noFill/>
          <a:ln w="12700">
            <a:noFill/>
            <a:miter lim="800000"/>
            <a:headEnd/>
            <a:tailEnd/>
          </a:ln>
        </p:spPr>
        <p:txBody>
          <a:bodyPr wrap="square" anchor="ctr">
            <a:spAutoFit/>
          </a:bodyPr>
          <a:lstStyle/>
          <a:p>
            <a:pPr algn="ctr" eaLnBrk="0" hangingPunct="0">
              <a:spcBef>
                <a:spcPct val="50000"/>
              </a:spcBef>
            </a:pPr>
            <a:r>
              <a:rPr lang="en-US" altLang="en-US" sz="2400" dirty="0">
                <a:solidFill>
                  <a:srgbClr val="969696"/>
                </a:solidFill>
              </a:rPr>
              <a:t>Biologic Factors (not measured)</a:t>
            </a:r>
            <a:endParaRPr lang="en-US" altLang="en-US" sz="2400" b="0" dirty="0"/>
          </a:p>
        </p:txBody>
      </p:sp>
      <p:sp>
        <p:nvSpPr>
          <p:cNvPr id="25" name="Freeform 24"/>
          <p:cNvSpPr>
            <a:spLocks/>
          </p:cNvSpPr>
          <p:nvPr/>
        </p:nvSpPr>
        <p:spPr bwMode="auto">
          <a:xfrm rot="6067833">
            <a:off x="8844767" y="1665379"/>
            <a:ext cx="2426859" cy="232094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1" name="Rectangle 10"/>
          <p:cNvSpPr>
            <a:spLocks noChangeArrowheads="1"/>
          </p:cNvSpPr>
          <p:nvPr/>
        </p:nvSpPr>
        <p:spPr bwMode="auto">
          <a:xfrm>
            <a:off x="227586" y="4143748"/>
            <a:ext cx="6753677" cy="853290"/>
          </a:xfrm>
          <a:prstGeom prst="rect">
            <a:avLst/>
          </a:prstGeom>
          <a:noFill/>
          <a:ln w="9525">
            <a:noFill/>
            <a:miter lim="800000"/>
            <a:headEnd/>
            <a:tailEnd/>
          </a:ln>
        </p:spPr>
        <p:txBody>
          <a:bodyPr lIns="116416" tIns="57149" rIns="116416" bIns="57149"/>
          <a:lstStyle/>
          <a:p>
            <a:pPr marL="285750" indent="-285750" defTabSz="1071007" eaLnBrk="0" hangingPunct="0">
              <a:spcBef>
                <a:spcPct val="20000"/>
              </a:spcBef>
              <a:spcAft>
                <a:spcPct val="50000"/>
              </a:spcAft>
              <a:buClr>
                <a:srgbClr val="969696"/>
              </a:buClr>
              <a:buSzPct val="75000"/>
              <a:buFont typeface="Symbol" pitchFamily="18" charset="2"/>
              <a:buChar char="·"/>
            </a:pPr>
            <a:r>
              <a:rPr lang="en-US" altLang="en-US" sz="2400" b="0" dirty="0"/>
              <a:t>An unmeasured biologic factor is a    “common cause” of sexual activity &amp; mortality</a:t>
            </a:r>
          </a:p>
        </p:txBody>
      </p:sp>
      <p:sp>
        <p:nvSpPr>
          <p:cNvPr id="2" name="TextBox 1"/>
          <p:cNvSpPr txBox="1"/>
          <p:nvPr/>
        </p:nvSpPr>
        <p:spPr>
          <a:xfrm>
            <a:off x="2356137" y="2135697"/>
            <a:ext cx="2971800" cy="1754326"/>
          </a:xfrm>
          <a:prstGeom prst="rect">
            <a:avLst/>
          </a:prstGeom>
          <a:noFill/>
        </p:spPr>
        <p:txBody>
          <a:bodyPr wrap="square" rtlCol="0">
            <a:spAutoFit/>
          </a:bodyPr>
          <a:lstStyle/>
          <a:p>
            <a:pPr algn="r"/>
            <a:r>
              <a:rPr lang="en-US" sz="1800" dirty="0">
                <a:solidFill>
                  <a:srgbClr val="FF0000"/>
                </a:solidFill>
              </a:rPr>
              <a:t>The common cause does not necessarily have to be controlled for to block the path.  Controlling for any variable on the path will block the path</a:t>
            </a:r>
            <a:r>
              <a:rPr lang="en-US" sz="1600" dirty="0">
                <a:solidFill>
                  <a:srgbClr val="FF0000"/>
                </a:solidFill>
              </a:rPr>
              <a:t>.</a:t>
            </a:r>
          </a:p>
        </p:txBody>
      </p:sp>
      <p:sp>
        <p:nvSpPr>
          <p:cNvPr id="23" name="Oval 22"/>
          <p:cNvSpPr/>
          <p:nvPr/>
        </p:nvSpPr>
        <p:spPr bwMode="auto">
          <a:xfrm>
            <a:off x="10261600" y="-2463800"/>
            <a:ext cx="203200" cy="2032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
        <p:nvSpPr>
          <p:cNvPr id="24" name="Oval 23"/>
          <p:cNvSpPr/>
          <p:nvPr/>
        </p:nvSpPr>
        <p:spPr bwMode="auto">
          <a:xfrm>
            <a:off x="11834299" y="151730"/>
            <a:ext cx="203200" cy="203200"/>
          </a:xfrm>
          <a:prstGeom prst="ellipse">
            <a:avLst/>
          </a:prstGeom>
          <a:solidFill>
            <a:srgbClr val="00B05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Tree>
    <p:extLst>
      <p:ext uri="{BB962C8B-B14F-4D97-AF65-F5344CB8AC3E}">
        <p14:creationId xmlns:p14="http://schemas.microsoft.com/office/powerpoint/2010/main" val="31504285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764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318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31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318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3767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648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4" grpId="0"/>
      <p:bldP spid="276485" grpId="0"/>
      <p:bldP spid="1137675" grpId="0" animBg="1"/>
      <p:bldP spid="263178" grpId="0" animBg="1"/>
      <p:bldP spid="22" grpId="0" animBg="1"/>
      <p:bldP spid="263180" grpId="0"/>
      <p:bldP spid="263181" grpId="0"/>
      <p:bldP spid="25" grpId="0" animBg="1"/>
      <p:bldP spid="21" grpId="0"/>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152400" y="64496"/>
            <a:ext cx="11887200" cy="820674"/>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533" dirty="0">
              <a:solidFill>
                <a:schemeClr val="tx1"/>
              </a:solidFill>
            </a:endParaRPr>
          </a:p>
          <a:p>
            <a:pPr algn="ctr" eaLnBrk="0" hangingPunct="0">
              <a:spcBef>
                <a:spcPct val="50000"/>
              </a:spcBef>
              <a:defRPr/>
            </a:pPr>
            <a:r>
              <a:rPr lang="en-US" altLang="en-US" dirty="0">
                <a:solidFill>
                  <a:schemeClr val="tx1"/>
                </a:solidFill>
              </a:rPr>
              <a:t>Confounding is root source of one type of a non-causal path</a:t>
            </a:r>
            <a:endParaRPr lang="en-US" altLang="en-US" sz="1600" b="0" dirty="0"/>
          </a:p>
        </p:txBody>
      </p:sp>
      <p:sp>
        <p:nvSpPr>
          <p:cNvPr id="265218" name="Rectangle 10"/>
          <p:cNvSpPr>
            <a:spLocks noChangeArrowheads="1"/>
          </p:cNvSpPr>
          <p:nvPr/>
        </p:nvSpPr>
        <p:spPr bwMode="auto">
          <a:xfrm>
            <a:off x="381000" y="1242684"/>
            <a:ext cx="6019800" cy="19812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chemeClr val="accent2"/>
              </a:buClr>
              <a:buSzPct val="75000"/>
            </a:pPr>
            <a:r>
              <a:rPr lang="en-US" altLang="en-US" sz="2400" b="0" u="sng" dirty="0">
                <a:solidFill>
                  <a:schemeClr val="tx1"/>
                </a:solidFill>
              </a:rPr>
              <a:t>A Note on Terminology</a:t>
            </a:r>
          </a:p>
          <a:p>
            <a:pPr marL="285750" indent="-285750" defTabSz="1071007"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C is the common cause, but A, B, X, and Z, in addition to C, are known as “</a:t>
            </a:r>
            <a:r>
              <a:rPr lang="en-US" altLang="en-US" sz="2400" dirty="0">
                <a:solidFill>
                  <a:schemeClr val="tx1"/>
                </a:solidFill>
              </a:rPr>
              <a:t>confounders</a:t>
            </a:r>
            <a:r>
              <a:rPr lang="en-US" altLang="en-US" sz="2400" b="0" dirty="0">
                <a:solidFill>
                  <a:schemeClr val="tx1"/>
                </a:solidFill>
              </a:rPr>
              <a:t>”</a:t>
            </a:r>
          </a:p>
          <a:p>
            <a:pPr marL="429673" indent="-429673"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
        <p:nvSpPr>
          <p:cNvPr id="265219" name="Rectangle 26"/>
          <p:cNvSpPr>
            <a:spLocks noChangeArrowheads="1"/>
          </p:cNvSpPr>
          <p:nvPr/>
        </p:nvSpPr>
        <p:spPr bwMode="auto">
          <a:xfrm>
            <a:off x="1625600" y="7797800"/>
            <a:ext cx="90424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
        <p:nvSpPr>
          <p:cNvPr id="265220" name="Rectangle 10"/>
          <p:cNvSpPr>
            <a:spLocks noChangeArrowheads="1"/>
          </p:cNvSpPr>
          <p:nvPr/>
        </p:nvSpPr>
        <p:spPr bwMode="auto">
          <a:xfrm>
            <a:off x="304800" y="3200400"/>
            <a:ext cx="6400800" cy="2590800"/>
          </a:xfrm>
          <a:prstGeom prst="rect">
            <a:avLst/>
          </a:prstGeom>
          <a:noFill/>
          <a:ln w="9525">
            <a:noFill/>
            <a:miter lim="800000"/>
            <a:headEnd/>
            <a:tailEnd/>
          </a:ln>
        </p:spPr>
        <p:txBody>
          <a:bodyPr lIns="116416" tIns="57149" rIns="116416" bIns="57149"/>
          <a:lstStyle/>
          <a:p>
            <a:pPr marL="285750" indent="-285750" defTabSz="1071007" eaLnBrk="0" hangingPunct="0">
              <a:spcBef>
                <a:spcPct val="20000"/>
              </a:spcBef>
              <a:spcAft>
                <a:spcPts val="1800"/>
              </a:spcAft>
              <a:buClr>
                <a:schemeClr val="accent2"/>
              </a:buClr>
              <a:buSzPct val="75000"/>
              <a:buFont typeface="Symbol" pitchFamily="18" charset="2"/>
              <a:buChar char="·"/>
            </a:pPr>
            <a:r>
              <a:rPr lang="en-US" altLang="en-US" sz="2400" b="0" dirty="0">
                <a:solidFill>
                  <a:schemeClr val="tx1"/>
                </a:solidFill>
              </a:rPr>
              <a:t>Adjusting (e.g., stratifying) for A, B, X, or Z (or C) will block this non-causal path and eliminate confounding</a:t>
            </a:r>
          </a:p>
          <a:p>
            <a:pPr marL="285750" indent="-285750" defTabSz="1071007"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DAGs focus on the </a:t>
            </a:r>
            <a:r>
              <a:rPr lang="en-US" altLang="en-US" sz="2400" b="0" u="sng" dirty="0">
                <a:solidFill>
                  <a:schemeClr val="tx1"/>
                </a:solidFill>
              </a:rPr>
              <a:t>process</a:t>
            </a:r>
            <a:r>
              <a:rPr lang="en-US" altLang="en-US" sz="2400" b="0" dirty="0">
                <a:solidFill>
                  <a:schemeClr val="tx1"/>
                </a:solidFill>
              </a:rPr>
              <a:t> of “confounding” (and how to eliminate) rather than on “confounders” per se</a:t>
            </a:r>
          </a:p>
        </p:txBody>
      </p:sp>
      <p:grpSp>
        <p:nvGrpSpPr>
          <p:cNvPr id="265221" name="Group 7"/>
          <p:cNvGrpSpPr>
            <a:grpSpLocks/>
          </p:cNvGrpSpPr>
          <p:nvPr/>
        </p:nvGrpSpPr>
        <p:grpSpPr bwMode="auto">
          <a:xfrm>
            <a:off x="7239000" y="4953000"/>
            <a:ext cx="5029200" cy="761999"/>
            <a:chOff x="720" y="2763"/>
            <a:chExt cx="3001" cy="394"/>
          </a:xfrm>
        </p:grpSpPr>
        <p:grpSp>
          <p:nvGrpSpPr>
            <p:cNvPr id="265238" name="Group 8"/>
            <p:cNvGrpSpPr>
              <a:grpSpLocks/>
            </p:cNvGrpSpPr>
            <p:nvPr/>
          </p:nvGrpSpPr>
          <p:grpSpPr bwMode="auto">
            <a:xfrm>
              <a:off x="720" y="2775"/>
              <a:ext cx="2448" cy="382"/>
              <a:chOff x="720" y="2775"/>
              <a:chExt cx="2448" cy="382"/>
            </a:xfrm>
          </p:grpSpPr>
          <p:sp>
            <p:nvSpPr>
              <p:cNvPr id="1260548" name="Line 4"/>
              <p:cNvSpPr>
                <a:spLocks noChangeShapeType="1"/>
              </p:cNvSpPr>
              <p:nvPr/>
            </p:nvSpPr>
            <p:spPr bwMode="auto">
              <a:xfrm>
                <a:off x="1248" y="2880"/>
                <a:ext cx="192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260550" name="Text Box 6"/>
              <p:cNvSpPr txBox="1">
                <a:spLocks noChangeArrowheads="1"/>
              </p:cNvSpPr>
              <p:nvPr/>
            </p:nvSpPr>
            <p:spPr bwMode="auto">
              <a:xfrm>
                <a:off x="1920" y="2910"/>
                <a:ext cx="432" cy="247"/>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dirty="0">
                    <a:latin typeface="Arial" pitchFamily="34" charset="0"/>
                  </a:rPr>
                  <a:t>?</a:t>
                </a:r>
                <a:endParaRPr lang="en-US" sz="1200" dirty="0">
                  <a:latin typeface="Arial" pitchFamily="34" charset="0"/>
                </a:endParaRPr>
              </a:p>
            </p:txBody>
          </p:sp>
          <p:sp>
            <p:nvSpPr>
              <p:cNvPr id="1260551" name="Text Box 7"/>
              <p:cNvSpPr txBox="1">
                <a:spLocks noChangeArrowheads="1"/>
              </p:cNvSpPr>
              <p:nvPr/>
            </p:nvSpPr>
            <p:spPr bwMode="auto">
              <a:xfrm flipH="1">
                <a:off x="720" y="2775"/>
                <a:ext cx="720" cy="24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2133" b="0" dirty="0"/>
              </a:p>
            </p:txBody>
          </p:sp>
        </p:grpSp>
        <p:sp>
          <p:nvSpPr>
            <p:cNvPr id="1260552" name="Text Box 8"/>
            <p:cNvSpPr txBox="1">
              <a:spLocks noChangeArrowheads="1"/>
            </p:cNvSpPr>
            <p:nvPr/>
          </p:nvSpPr>
          <p:spPr bwMode="auto">
            <a:xfrm flipH="1">
              <a:off x="3001" y="2763"/>
              <a:ext cx="720" cy="247"/>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2133" b="0" dirty="0"/>
            </a:p>
          </p:txBody>
        </p:sp>
      </p:grpSp>
      <p:sp>
        <p:nvSpPr>
          <p:cNvPr id="1260564" name="Text Box 20"/>
          <p:cNvSpPr txBox="1">
            <a:spLocks noChangeArrowheads="1"/>
          </p:cNvSpPr>
          <p:nvPr/>
        </p:nvSpPr>
        <p:spPr bwMode="auto">
          <a:xfrm flipH="1">
            <a:off x="6705600" y="1447800"/>
            <a:ext cx="1524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C</a:t>
            </a:r>
            <a:endParaRPr lang="en-US" altLang="en-US" sz="2133" b="0" dirty="0"/>
          </a:p>
        </p:txBody>
      </p:sp>
      <p:sp>
        <p:nvSpPr>
          <p:cNvPr id="1260565" name="Freeform 21"/>
          <p:cNvSpPr>
            <a:spLocks/>
          </p:cNvSpPr>
          <p:nvPr/>
        </p:nvSpPr>
        <p:spPr bwMode="auto">
          <a:xfrm rot="4920854">
            <a:off x="7816610" y="1777117"/>
            <a:ext cx="521181" cy="54245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68" name="Freeform 24"/>
          <p:cNvSpPr>
            <a:spLocks/>
          </p:cNvSpPr>
          <p:nvPr/>
        </p:nvSpPr>
        <p:spPr bwMode="auto">
          <a:xfrm rot="6067833">
            <a:off x="7074498" y="2482714"/>
            <a:ext cx="952069" cy="29237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37675" name="Text Box 11"/>
          <p:cNvSpPr txBox="1">
            <a:spLocks noChangeArrowheads="1"/>
          </p:cNvSpPr>
          <p:nvPr/>
        </p:nvSpPr>
        <p:spPr bwMode="auto">
          <a:xfrm>
            <a:off x="7162800" y="1524000"/>
            <a:ext cx="609600" cy="369332"/>
          </a:xfrm>
          <a:prstGeom prst="rect">
            <a:avLst/>
          </a:prstGeom>
          <a:noFill/>
          <a:ln w="76200">
            <a:solidFill>
              <a:srgbClr val="FF0000"/>
            </a:solidFill>
            <a:miter lim="800000"/>
            <a:headEnd/>
            <a:tailEnd/>
          </a:ln>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1800" dirty="0"/>
          </a:p>
        </p:txBody>
      </p:sp>
      <p:sp>
        <p:nvSpPr>
          <p:cNvPr id="2" name="Text Box 20"/>
          <p:cNvSpPr txBox="1">
            <a:spLocks noChangeArrowheads="1"/>
          </p:cNvSpPr>
          <p:nvPr/>
        </p:nvSpPr>
        <p:spPr bwMode="auto">
          <a:xfrm flipH="1">
            <a:off x="6858000" y="3124200"/>
            <a:ext cx="1524000" cy="52322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A</a:t>
            </a:r>
            <a:endParaRPr lang="en-US" altLang="en-US" sz="2133" b="0" dirty="0"/>
          </a:p>
        </p:txBody>
      </p:sp>
      <p:sp>
        <p:nvSpPr>
          <p:cNvPr id="3" name="Text Box 20"/>
          <p:cNvSpPr txBox="1">
            <a:spLocks noChangeArrowheads="1"/>
          </p:cNvSpPr>
          <p:nvPr/>
        </p:nvSpPr>
        <p:spPr bwMode="auto">
          <a:xfrm flipH="1">
            <a:off x="7924800" y="2133600"/>
            <a:ext cx="1524000" cy="52322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B</a:t>
            </a:r>
            <a:endParaRPr lang="en-US" altLang="en-US" sz="2133" b="0" dirty="0"/>
          </a:p>
        </p:txBody>
      </p:sp>
      <p:sp>
        <p:nvSpPr>
          <p:cNvPr id="4" name="Text Box 20"/>
          <p:cNvSpPr txBox="1">
            <a:spLocks noChangeArrowheads="1"/>
          </p:cNvSpPr>
          <p:nvPr/>
        </p:nvSpPr>
        <p:spPr bwMode="auto">
          <a:xfrm flipH="1">
            <a:off x="9982200" y="3962400"/>
            <a:ext cx="1524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Z</a:t>
            </a:r>
            <a:endParaRPr lang="en-US" altLang="en-US" sz="2133" b="0" dirty="0"/>
          </a:p>
        </p:txBody>
      </p:sp>
      <p:sp>
        <p:nvSpPr>
          <p:cNvPr id="5" name="Freeform 24"/>
          <p:cNvSpPr>
            <a:spLocks/>
          </p:cNvSpPr>
          <p:nvPr/>
        </p:nvSpPr>
        <p:spPr bwMode="auto">
          <a:xfrm rot="6067833">
            <a:off x="7208581" y="4120208"/>
            <a:ext cx="1092080" cy="37018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6" name="Text Box 20"/>
          <p:cNvSpPr txBox="1">
            <a:spLocks noChangeArrowheads="1"/>
          </p:cNvSpPr>
          <p:nvPr/>
        </p:nvSpPr>
        <p:spPr bwMode="auto">
          <a:xfrm flipH="1">
            <a:off x="9067800" y="3048000"/>
            <a:ext cx="1524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X</a:t>
            </a:r>
            <a:endParaRPr lang="en-US" altLang="en-US" sz="2133" b="0" dirty="0"/>
          </a:p>
        </p:txBody>
      </p:sp>
      <p:sp>
        <p:nvSpPr>
          <p:cNvPr id="7" name="Freeform 24"/>
          <p:cNvSpPr>
            <a:spLocks/>
          </p:cNvSpPr>
          <p:nvPr/>
        </p:nvSpPr>
        <p:spPr bwMode="auto">
          <a:xfrm rot="6067833">
            <a:off x="9027950" y="2499512"/>
            <a:ext cx="402761" cy="71597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8" name="Freeform 24"/>
          <p:cNvSpPr>
            <a:spLocks/>
          </p:cNvSpPr>
          <p:nvPr/>
        </p:nvSpPr>
        <p:spPr bwMode="auto">
          <a:xfrm rot="6067833">
            <a:off x="10130644" y="3514857"/>
            <a:ext cx="349828" cy="590286"/>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9" name="Freeform 24"/>
          <p:cNvSpPr>
            <a:spLocks/>
          </p:cNvSpPr>
          <p:nvPr/>
        </p:nvSpPr>
        <p:spPr bwMode="auto">
          <a:xfrm rot="6067833">
            <a:off x="11089358" y="4462607"/>
            <a:ext cx="300283" cy="44738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0" name="Text Box 11"/>
          <p:cNvSpPr txBox="1">
            <a:spLocks noChangeArrowheads="1"/>
          </p:cNvSpPr>
          <p:nvPr/>
        </p:nvSpPr>
        <p:spPr bwMode="auto">
          <a:xfrm>
            <a:off x="10515600" y="4038600"/>
            <a:ext cx="609600" cy="369332"/>
          </a:xfrm>
          <a:prstGeom prst="rect">
            <a:avLst/>
          </a:prstGeom>
          <a:noFill/>
          <a:ln w="76200">
            <a:solidFill>
              <a:srgbClr val="FF0000"/>
            </a:solidFill>
            <a:miter lim="800000"/>
            <a:headEnd/>
            <a:tailEnd/>
          </a:ln>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1800" dirty="0"/>
          </a:p>
        </p:txBody>
      </p:sp>
      <p:sp>
        <p:nvSpPr>
          <p:cNvPr id="11" name="Text Box 11"/>
          <p:cNvSpPr txBox="1">
            <a:spLocks noChangeArrowheads="1"/>
          </p:cNvSpPr>
          <p:nvPr/>
        </p:nvSpPr>
        <p:spPr bwMode="auto">
          <a:xfrm>
            <a:off x="7315200" y="3200400"/>
            <a:ext cx="609600" cy="369332"/>
          </a:xfrm>
          <a:prstGeom prst="rect">
            <a:avLst/>
          </a:prstGeom>
          <a:noFill/>
          <a:ln w="76200">
            <a:solidFill>
              <a:srgbClr val="FF0000"/>
            </a:solidFill>
            <a:miter lim="800000"/>
            <a:headEnd/>
            <a:tailEnd/>
          </a:ln>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1800" dirty="0"/>
          </a:p>
        </p:txBody>
      </p:sp>
      <p:sp>
        <p:nvSpPr>
          <p:cNvPr id="12" name="Text Box 11"/>
          <p:cNvSpPr txBox="1">
            <a:spLocks noChangeArrowheads="1"/>
          </p:cNvSpPr>
          <p:nvPr/>
        </p:nvSpPr>
        <p:spPr bwMode="auto">
          <a:xfrm>
            <a:off x="8305800" y="2209800"/>
            <a:ext cx="685800" cy="369332"/>
          </a:xfrm>
          <a:prstGeom prst="rect">
            <a:avLst/>
          </a:prstGeom>
          <a:noFill/>
          <a:ln w="76200">
            <a:solidFill>
              <a:srgbClr val="FF0000"/>
            </a:solidFill>
            <a:miter lim="800000"/>
            <a:headEnd/>
            <a:tailEnd/>
          </a:ln>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1800" dirty="0"/>
          </a:p>
        </p:txBody>
      </p:sp>
      <p:sp>
        <p:nvSpPr>
          <p:cNvPr id="13" name="Text Box 11"/>
          <p:cNvSpPr txBox="1">
            <a:spLocks noChangeArrowheads="1"/>
          </p:cNvSpPr>
          <p:nvPr/>
        </p:nvSpPr>
        <p:spPr bwMode="auto">
          <a:xfrm>
            <a:off x="9525000" y="3124200"/>
            <a:ext cx="609600" cy="369332"/>
          </a:xfrm>
          <a:prstGeom prst="rect">
            <a:avLst/>
          </a:prstGeom>
          <a:noFill/>
          <a:ln w="76200">
            <a:solidFill>
              <a:srgbClr val="FF0000"/>
            </a:solidFill>
            <a:miter lim="800000"/>
            <a:headEnd/>
            <a:tailEnd/>
          </a:ln>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1800" dirty="0"/>
          </a:p>
        </p:txBody>
      </p:sp>
      <p:sp>
        <p:nvSpPr>
          <p:cNvPr id="28" name="Oval 27"/>
          <p:cNvSpPr/>
          <p:nvPr/>
        </p:nvSpPr>
        <p:spPr bwMode="auto">
          <a:xfrm>
            <a:off x="10261600" y="-2463800"/>
            <a:ext cx="203200" cy="2032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
        <p:nvSpPr>
          <p:cNvPr id="29" name="Oval 28"/>
          <p:cNvSpPr/>
          <p:nvPr/>
        </p:nvSpPr>
        <p:spPr bwMode="auto">
          <a:xfrm>
            <a:off x="11834299" y="151730"/>
            <a:ext cx="203200" cy="203200"/>
          </a:xfrm>
          <a:prstGeom prst="ellipse">
            <a:avLst/>
          </a:prstGeom>
          <a:solidFill>
            <a:srgbClr val="00B05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76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3767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2"/>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7675" grpId="0" animBg="1"/>
      <p:bldP spid="1137675" grpId="1" animBg="1"/>
      <p:bldP spid="10" grpId="0" animBg="1"/>
      <p:bldP spid="10" grpId="1" animBg="1"/>
      <p:bldP spid="11" grpId="0" animBg="1"/>
      <p:bldP spid="11" grpId="1" animBg="1"/>
      <p:bldP spid="12" grpId="0" animBg="1"/>
      <p:bldP spid="12" grpId="1"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2"/>
          <p:cNvSpPr>
            <a:spLocks noGrp="1" noChangeArrowheads="1"/>
          </p:cNvSpPr>
          <p:nvPr>
            <p:ph type="title"/>
          </p:nvPr>
        </p:nvSpPr>
        <p:spPr>
          <a:xfrm>
            <a:off x="152400" y="108009"/>
            <a:ext cx="11811000" cy="508000"/>
          </a:xfrm>
        </p:spPr>
        <p:txBody>
          <a:bodyPr/>
          <a:lstStyle/>
          <a:p>
            <a:r>
              <a:rPr lang="en-US" altLang="en-US" sz="2400" dirty="0"/>
              <a:t>Attraction of DAGs for Management of Confounding</a:t>
            </a:r>
          </a:p>
        </p:txBody>
      </p:sp>
      <p:sp>
        <p:nvSpPr>
          <p:cNvPr id="267266" name="Rectangle 3"/>
          <p:cNvSpPr>
            <a:spLocks noGrp="1" noChangeArrowheads="1"/>
          </p:cNvSpPr>
          <p:nvPr>
            <p:ph type="body" idx="1"/>
          </p:nvPr>
        </p:nvSpPr>
        <p:spPr>
          <a:xfrm>
            <a:off x="152400" y="721322"/>
            <a:ext cx="5943600" cy="5334000"/>
          </a:xfrm>
        </p:spPr>
        <p:txBody>
          <a:bodyPr/>
          <a:lstStyle/>
          <a:p>
            <a:pPr marL="228600" indent="-228600">
              <a:spcAft>
                <a:spcPts val="1200"/>
              </a:spcAft>
            </a:pPr>
            <a:r>
              <a:rPr lang="en-US" altLang="en-US" sz="2400" u="sng" dirty="0"/>
              <a:t>Abstract:</a:t>
            </a:r>
            <a:r>
              <a:rPr lang="en-US" altLang="en-US" sz="2400" dirty="0"/>
              <a:t>                                              Traditional Criteria for Confounders</a:t>
            </a:r>
          </a:p>
          <a:p>
            <a:pPr marL="514350" lvl="1" indent="-285750">
              <a:spcAft>
                <a:spcPts val="1800"/>
              </a:spcAft>
              <a:buFont typeface="+mj-lt"/>
              <a:buAutoNum type="arabicPeriod"/>
            </a:pPr>
            <a:r>
              <a:rPr lang="en-US" altLang="en-US" sz="2400" dirty="0"/>
              <a:t>Be associated with the exposure under study in the source population</a:t>
            </a:r>
          </a:p>
          <a:p>
            <a:pPr marL="514350" lvl="1" indent="-285750">
              <a:spcAft>
                <a:spcPts val="1800"/>
              </a:spcAft>
              <a:buFont typeface="+mj-lt"/>
              <a:buAutoNum type="arabicPeriod"/>
            </a:pPr>
            <a:r>
              <a:rPr lang="en-US" altLang="en-US" sz="2400" dirty="0"/>
              <a:t>Be a risk factor for the outcome</a:t>
            </a:r>
          </a:p>
          <a:p>
            <a:pPr marL="514350" lvl="1" indent="-285750">
              <a:spcAft>
                <a:spcPts val="1800"/>
              </a:spcAft>
              <a:buFont typeface="+mj-lt"/>
              <a:buAutoNum type="arabicPeriod"/>
            </a:pPr>
            <a:r>
              <a:rPr lang="en-US" altLang="en-US" sz="2400" dirty="0"/>
              <a:t>Not be affected by (caused by) the exposure or the outcome    </a:t>
            </a:r>
          </a:p>
          <a:p>
            <a:pPr marL="228600" lvl="1" indent="0">
              <a:spcAft>
                <a:spcPts val="1800"/>
              </a:spcAft>
              <a:buNone/>
            </a:pPr>
            <a:r>
              <a:rPr lang="en-US" altLang="en-US" sz="2400" dirty="0"/>
              <a:t>Find factors that fit these criteria &amp; control for them</a:t>
            </a:r>
            <a:r>
              <a:rPr lang="en-US" altLang="en-US" sz="2000" dirty="0"/>
              <a:t>.</a:t>
            </a:r>
          </a:p>
          <a:p>
            <a:pPr marL="380990" lvl="1" indent="0">
              <a:buNone/>
            </a:pPr>
            <a:r>
              <a:rPr lang="en-US" altLang="en-US" sz="1000" dirty="0"/>
              <a:t> </a:t>
            </a:r>
          </a:p>
          <a:p>
            <a:endParaRPr lang="en-US" altLang="en-US" sz="2000" dirty="0"/>
          </a:p>
        </p:txBody>
      </p:sp>
      <p:sp>
        <p:nvSpPr>
          <p:cNvPr id="1210372" name="Line 4"/>
          <p:cNvSpPr>
            <a:spLocks noChangeShapeType="1"/>
          </p:cNvSpPr>
          <p:nvPr/>
        </p:nvSpPr>
        <p:spPr bwMode="auto">
          <a:xfrm>
            <a:off x="4470400" y="2921000"/>
            <a:ext cx="1219200" cy="1828800"/>
          </a:xfrm>
          <a:prstGeom prst="line">
            <a:avLst/>
          </a:prstGeom>
          <a:noFill/>
          <a:ln w="12700">
            <a:noFill/>
            <a:round/>
            <a:headEnd/>
            <a:tailEnd type="triangle" w="med" len="med"/>
          </a:ln>
          <a:effectLst>
            <a:outerShdw dist="107763" dir="2700000" algn="ctr" rotWithShape="0">
              <a:schemeClr val="bg2"/>
            </a:outerShdw>
          </a:effectLst>
        </p:spPr>
        <p:txBody>
          <a:bodyPr wrap="none" anchor="ctr">
            <a:spAutoFit/>
          </a:bodyPr>
          <a:lstStyle/>
          <a:p>
            <a:pPr algn="ctr" eaLnBrk="0" hangingPunct="0">
              <a:spcBef>
                <a:spcPct val="50000"/>
              </a:spcBef>
              <a:defRPr/>
            </a:pPr>
            <a:endParaRPr lang="en-US" sz="3733" dirty="0">
              <a:latin typeface="Arial" pitchFamily="34" charset="0"/>
            </a:endParaRPr>
          </a:p>
        </p:txBody>
      </p:sp>
      <p:sp>
        <p:nvSpPr>
          <p:cNvPr id="1210376" name="Text Box 8"/>
          <p:cNvSpPr txBox="1">
            <a:spLocks noChangeArrowheads="1"/>
          </p:cNvSpPr>
          <p:nvPr/>
        </p:nvSpPr>
        <p:spPr bwMode="auto">
          <a:xfrm>
            <a:off x="2041236" y="6360584"/>
            <a:ext cx="184730" cy="666786"/>
          </a:xfrm>
          <a:prstGeom prst="rect">
            <a:avLst/>
          </a:prstGeom>
          <a:noFill/>
          <a:ln w="76200">
            <a:noFill/>
            <a:miter lim="800000"/>
            <a:headEnd/>
            <a:tailEnd/>
          </a:ln>
          <a:effectLst>
            <a:outerShdw dist="107763" dir="2700000" algn="ctr" rotWithShape="0">
              <a:schemeClr val="bg2"/>
            </a:outerShdw>
          </a:effectLst>
        </p:spPr>
        <p:txBody>
          <a:bodyPr wrap="none">
            <a:spAutoFit/>
          </a:bodyPr>
          <a:lstStyle/>
          <a:p>
            <a:pPr algn="ctr" eaLnBrk="0" hangingPunct="0">
              <a:spcBef>
                <a:spcPct val="50000"/>
              </a:spcBef>
              <a:defRPr/>
            </a:pPr>
            <a:endParaRPr lang="en-US" sz="3733" dirty="0">
              <a:latin typeface="Arial" pitchFamily="34" charset="0"/>
            </a:endParaRPr>
          </a:p>
        </p:txBody>
      </p:sp>
      <p:grpSp>
        <p:nvGrpSpPr>
          <p:cNvPr id="267269" name="Group 15"/>
          <p:cNvGrpSpPr>
            <a:grpSpLocks/>
          </p:cNvGrpSpPr>
          <p:nvPr/>
        </p:nvGrpSpPr>
        <p:grpSpPr bwMode="auto">
          <a:xfrm>
            <a:off x="6402930" y="3505200"/>
            <a:ext cx="5471570" cy="2985456"/>
            <a:chOff x="635129" y="2611683"/>
            <a:chExt cx="4398834" cy="2088393"/>
          </a:xfrm>
        </p:grpSpPr>
        <p:sp>
          <p:nvSpPr>
            <p:cNvPr id="17" name="Line 4"/>
            <p:cNvSpPr>
              <a:spLocks noChangeShapeType="1"/>
            </p:cNvSpPr>
            <p:nvPr/>
          </p:nvSpPr>
          <p:spPr bwMode="auto">
            <a:xfrm>
              <a:off x="2680523" y="4323827"/>
              <a:ext cx="918907"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8" name="Text Box 6"/>
            <p:cNvSpPr txBox="1">
              <a:spLocks noChangeArrowheads="1"/>
            </p:cNvSpPr>
            <p:nvPr/>
          </p:nvSpPr>
          <p:spPr bwMode="auto">
            <a:xfrm>
              <a:off x="2680523" y="4377131"/>
              <a:ext cx="766763" cy="32294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p>
          </p:txBody>
        </p:sp>
        <p:sp>
          <p:nvSpPr>
            <p:cNvPr id="19" name="Text Box 7"/>
            <p:cNvSpPr txBox="1">
              <a:spLocks noChangeArrowheads="1"/>
            </p:cNvSpPr>
            <p:nvPr/>
          </p:nvSpPr>
          <p:spPr bwMode="auto">
            <a:xfrm flipH="1">
              <a:off x="1026489" y="4163916"/>
              <a:ext cx="1618015" cy="279886"/>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Sexual activity</a:t>
              </a:r>
              <a:endParaRPr lang="en-US" altLang="en-US" sz="2000" b="0" dirty="0"/>
            </a:p>
          </p:txBody>
        </p:sp>
        <p:sp>
          <p:nvSpPr>
            <p:cNvPr id="20" name="Text Box 8"/>
            <p:cNvSpPr txBox="1">
              <a:spLocks noChangeArrowheads="1"/>
            </p:cNvSpPr>
            <p:nvPr/>
          </p:nvSpPr>
          <p:spPr bwMode="auto">
            <a:xfrm flipH="1">
              <a:off x="3354388" y="4163916"/>
              <a:ext cx="1679575" cy="279886"/>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Mortality</a:t>
              </a:r>
              <a:endParaRPr lang="en-US" altLang="en-US" sz="2000" b="0" dirty="0"/>
            </a:p>
          </p:txBody>
        </p:sp>
        <p:sp>
          <p:nvSpPr>
            <p:cNvPr id="267275" name="Freeform 24"/>
            <p:cNvSpPr>
              <a:spLocks/>
            </p:cNvSpPr>
            <p:nvPr/>
          </p:nvSpPr>
          <p:spPr bwMode="auto">
            <a:xfrm rot="10021378" flipH="1">
              <a:off x="1613534" y="3111475"/>
              <a:ext cx="58942" cy="349451"/>
            </a:xfrm>
            <a:custGeom>
              <a:avLst/>
              <a:gdLst>
                <a:gd name="T0" fmla="*/ 0 w 1747"/>
                <a:gd name="T1" fmla="*/ 546898 h 1220"/>
                <a:gd name="T2" fmla="*/ 45719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p:spPr>
          <p:txBody>
            <a:bodyPr wrap="square" anchor="ctr">
              <a:spAutoFit/>
            </a:bodyPr>
            <a:lstStyle/>
            <a:p>
              <a:endParaRPr lang="en-US" sz="3733" dirty="0"/>
            </a:p>
          </p:txBody>
        </p:sp>
        <p:sp>
          <p:nvSpPr>
            <p:cNvPr id="22" name="Freeform 21"/>
            <p:cNvSpPr>
              <a:spLocks/>
            </p:cNvSpPr>
            <p:nvPr/>
          </p:nvSpPr>
          <p:spPr bwMode="auto">
            <a:xfrm rot="1907457" flipV="1">
              <a:off x="1756943" y="3948416"/>
              <a:ext cx="276426" cy="164481"/>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3" name="Text Box 4"/>
            <p:cNvSpPr txBox="1">
              <a:spLocks noChangeArrowheads="1"/>
            </p:cNvSpPr>
            <p:nvPr/>
          </p:nvSpPr>
          <p:spPr bwMode="auto">
            <a:xfrm>
              <a:off x="882059" y="3414735"/>
              <a:ext cx="1820371" cy="495182"/>
            </a:xfrm>
            <a:prstGeom prst="rect">
              <a:avLst/>
            </a:prstGeom>
            <a:noFill/>
            <a:ln w="12700">
              <a:noFill/>
              <a:miter lim="800000"/>
              <a:headEnd/>
              <a:tailEnd/>
            </a:ln>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ts val="0"/>
                </a:spcBef>
                <a:defRPr/>
              </a:pPr>
              <a:r>
                <a:rPr lang="en-US" altLang="en-US" sz="2000" dirty="0"/>
                <a:t>General health (self-reported)</a:t>
              </a:r>
              <a:endParaRPr lang="en-US" altLang="en-US" sz="2000" b="0" dirty="0"/>
            </a:p>
          </p:txBody>
        </p:sp>
        <p:sp>
          <p:nvSpPr>
            <p:cNvPr id="24" name="Text Box 11"/>
            <p:cNvSpPr txBox="1">
              <a:spLocks noChangeArrowheads="1"/>
            </p:cNvSpPr>
            <p:nvPr/>
          </p:nvSpPr>
          <p:spPr bwMode="auto">
            <a:xfrm>
              <a:off x="635129" y="2611683"/>
              <a:ext cx="1776554" cy="495182"/>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solidFill>
                    <a:srgbClr val="969696"/>
                  </a:solidFill>
                </a:rPr>
                <a:t>Biologic factors (not measured)</a:t>
              </a:r>
              <a:endParaRPr lang="en-US" altLang="en-US" sz="2000" b="0" dirty="0"/>
            </a:p>
          </p:txBody>
        </p:sp>
        <p:sp>
          <p:nvSpPr>
            <p:cNvPr id="25" name="Freeform 24"/>
            <p:cNvSpPr>
              <a:spLocks/>
            </p:cNvSpPr>
            <p:nvPr/>
          </p:nvSpPr>
          <p:spPr bwMode="auto">
            <a:xfrm rot="6067833">
              <a:off x="2667267" y="2737599"/>
              <a:ext cx="769928" cy="1795581"/>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grpSp>
      <p:sp>
        <p:nvSpPr>
          <p:cNvPr id="27" name="Text Box 11"/>
          <p:cNvSpPr txBox="1">
            <a:spLocks noChangeArrowheads="1"/>
          </p:cNvSpPr>
          <p:nvPr/>
        </p:nvSpPr>
        <p:spPr bwMode="auto">
          <a:xfrm>
            <a:off x="6813529" y="4704983"/>
            <a:ext cx="2057400" cy="684803"/>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700" dirty="0"/>
          </a:p>
          <a:p>
            <a:pPr algn="ctr" eaLnBrk="0" hangingPunct="0">
              <a:spcBef>
                <a:spcPct val="50000"/>
              </a:spcBef>
            </a:pPr>
            <a:endParaRPr lang="en-US" altLang="en-US" sz="700" dirty="0"/>
          </a:p>
          <a:p>
            <a:pPr algn="ctr" eaLnBrk="0" hangingPunct="0">
              <a:spcBef>
                <a:spcPct val="50000"/>
              </a:spcBef>
            </a:pPr>
            <a:endParaRPr lang="en-US" altLang="en-US" sz="700" dirty="0"/>
          </a:p>
          <a:p>
            <a:pPr algn="ctr" eaLnBrk="0" hangingPunct="0">
              <a:spcBef>
                <a:spcPct val="50000"/>
              </a:spcBef>
            </a:pPr>
            <a:endParaRPr lang="en-US" altLang="en-US" sz="700" dirty="0"/>
          </a:p>
        </p:txBody>
      </p:sp>
      <p:sp>
        <p:nvSpPr>
          <p:cNvPr id="2" name="TextBox 1"/>
          <p:cNvSpPr txBox="1"/>
          <p:nvPr/>
        </p:nvSpPr>
        <p:spPr>
          <a:xfrm>
            <a:off x="435746" y="5047385"/>
            <a:ext cx="5105400" cy="1569660"/>
          </a:xfrm>
          <a:prstGeom prst="rect">
            <a:avLst/>
          </a:prstGeom>
          <a:noFill/>
        </p:spPr>
        <p:txBody>
          <a:bodyPr wrap="square" rtlCol="0">
            <a:spAutoFit/>
          </a:bodyPr>
          <a:lstStyle/>
          <a:p>
            <a:r>
              <a:rPr lang="en-US" sz="2400" dirty="0">
                <a:solidFill>
                  <a:srgbClr val="FF0000"/>
                </a:solidFill>
              </a:rPr>
              <a:t>Problem: Control for some may be redundant; </a:t>
            </a:r>
          </a:p>
          <a:p>
            <a:r>
              <a:rPr lang="en-US" sz="2400" dirty="0">
                <a:solidFill>
                  <a:srgbClr val="FF0000"/>
                </a:solidFill>
              </a:rPr>
              <a:t>Control for some others may actually be harmful</a:t>
            </a:r>
          </a:p>
        </p:txBody>
      </p:sp>
      <p:sp>
        <p:nvSpPr>
          <p:cNvPr id="21" name="Oval 20"/>
          <p:cNvSpPr/>
          <p:nvPr/>
        </p:nvSpPr>
        <p:spPr bwMode="auto">
          <a:xfrm>
            <a:off x="10261600" y="-2463800"/>
            <a:ext cx="203200" cy="2032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
        <p:nvSpPr>
          <p:cNvPr id="26" name="Rectangle 3"/>
          <p:cNvSpPr txBox="1">
            <a:spLocks noChangeArrowheads="1"/>
          </p:cNvSpPr>
          <p:nvPr/>
        </p:nvSpPr>
        <p:spPr bwMode="auto">
          <a:xfrm>
            <a:off x="6102329" y="745046"/>
            <a:ext cx="6013471" cy="2446428"/>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429673" indent="-429673" algn="l" defTabSz="1071007" rtl="0" eaLnBrk="0" fontAlgn="base" hangingPunct="0">
              <a:spcBef>
                <a:spcPct val="20000"/>
              </a:spcBef>
              <a:spcAft>
                <a:spcPct val="50000"/>
              </a:spcAft>
              <a:buClr>
                <a:schemeClr val="accent2"/>
              </a:buClr>
              <a:buSzPct val="75000"/>
              <a:buFont typeface="Symbol" pitchFamily="18" charset="2"/>
              <a:buChar char="·"/>
              <a:defRPr sz="2667">
                <a:solidFill>
                  <a:schemeClr val="tx1"/>
                </a:solidFill>
                <a:latin typeface="+mn-lt"/>
                <a:ea typeface="+mn-ea"/>
                <a:cs typeface="+mn-cs"/>
              </a:defRPr>
            </a:lvl1pPr>
            <a:lvl2pPr marL="901677" indent="-319609" algn="l" defTabSz="1071007" rtl="0" eaLnBrk="0" fontAlgn="base" hangingPunct="0">
              <a:spcBef>
                <a:spcPct val="0"/>
              </a:spcBef>
              <a:spcAft>
                <a:spcPct val="25000"/>
              </a:spcAft>
              <a:buClr>
                <a:schemeClr val="tx1"/>
              </a:buClr>
              <a:buSzPct val="100000"/>
              <a:buChar char="–"/>
              <a:defRPr sz="2667">
                <a:solidFill>
                  <a:schemeClr val="tx1"/>
                </a:solidFill>
                <a:latin typeface="+mn-lt"/>
              </a:defRPr>
            </a:lvl2pPr>
            <a:lvl3pPr marL="1428715" indent="-374641" algn="l" defTabSz="1071007" rtl="0" eaLnBrk="0" fontAlgn="base" hangingPunct="0">
              <a:spcBef>
                <a:spcPct val="20000"/>
              </a:spcBef>
              <a:spcAft>
                <a:spcPct val="25000"/>
              </a:spcAft>
              <a:buClr>
                <a:schemeClr val="tx1"/>
              </a:buClr>
              <a:buSzPct val="100000"/>
              <a:buChar char="»"/>
              <a:defRPr sz="2667">
                <a:solidFill>
                  <a:schemeClr val="tx1"/>
                </a:solidFill>
                <a:latin typeface="+mn-lt"/>
              </a:defRPr>
            </a:lvl3pPr>
            <a:lvl4pPr marL="2000201" indent="-285744" algn="l" defTabSz="1071007" rtl="0" eaLnBrk="0" fontAlgn="base" hangingPunct="0">
              <a:spcBef>
                <a:spcPct val="20000"/>
              </a:spcBef>
              <a:spcAft>
                <a:spcPct val="0"/>
              </a:spcAft>
              <a:buClr>
                <a:schemeClr val="accent2"/>
              </a:buClr>
              <a:buSzPct val="65000"/>
              <a:buFont typeface="Monotype Sorts"/>
              <a:buChar char="•"/>
              <a:defRPr sz="2667">
                <a:solidFill>
                  <a:schemeClr val="tx1"/>
                </a:solidFill>
                <a:latin typeface="+mn-lt"/>
              </a:defRPr>
            </a:lvl4pPr>
            <a:lvl5pPr marL="257168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5pPr>
            <a:lvl6pPr marL="318127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6pPr>
            <a:lvl7pPr marL="379085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7pPr>
            <a:lvl8pPr marL="440044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8pPr>
            <a:lvl9pPr marL="5010025"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9pPr>
          </a:lstStyle>
          <a:p>
            <a:pPr marL="228600" indent="-228600">
              <a:spcAft>
                <a:spcPts val="900"/>
              </a:spcAft>
            </a:pPr>
            <a:r>
              <a:rPr lang="en-US" altLang="en-US" sz="2400" b="0" u="sng" kern="0" dirty="0"/>
              <a:t>More tangible:                                         </a:t>
            </a:r>
            <a:r>
              <a:rPr lang="en-US" altLang="en-US" sz="2400" b="0" kern="0" dirty="0"/>
              <a:t>DAG Criteria for Confounding</a:t>
            </a:r>
          </a:p>
          <a:p>
            <a:pPr marL="571500" lvl="1" indent="-400050">
              <a:spcAft>
                <a:spcPts val="900"/>
              </a:spcAft>
              <a:buFont typeface="+mj-lt"/>
              <a:buAutoNum type="arabicPeriod"/>
            </a:pPr>
            <a:r>
              <a:rPr lang="en-US" altLang="en-US" sz="2400" b="0" kern="0" dirty="0"/>
              <a:t>Depict all “common causes” of E &amp; D, and all other non-causal paths</a:t>
            </a:r>
          </a:p>
          <a:p>
            <a:pPr marL="571500" lvl="1" indent="-400050">
              <a:spcAft>
                <a:spcPts val="400"/>
              </a:spcAft>
              <a:buFont typeface="+mj-lt"/>
              <a:buAutoNum type="arabicPeriod"/>
            </a:pPr>
            <a:r>
              <a:rPr lang="en-US" altLang="en-US" sz="2400" b="0" kern="0" dirty="0"/>
              <a:t>Devise a plan to block all non-causal paths</a:t>
            </a:r>
          </a:p>
        </p:txBody>
      </p:sp>
      <p:sp>
        <p:nvSpPr>
          <p:cNvPr id="28" name="Oval 27"/>
          <p:cNvSpPr/>
          <p:nvPr/>
        </p:nvSpPr>
        <p:spPr bwMode="auto">
          <a:xfrm>
            <a:off x="11834299" y="151730"/>
            <a:ext cx="203200" cy="203200"/>
          </a:xfrm>
          <a:prstGeom prst="ellipse">
            <a:avLst/>
          </a:prstGeom>
          <a:solidFill>
            <a:srgbClr val="00B05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Tree>
    <p:extLst>
      <p:ext uri="{BB962C8B-B14F-4D97-AF65-F5344CB8AC3E}">
        <p14:creationId xmlns:p14="http://schemas.microsoft.com/office/powerpoint/2010/main" val="221411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7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2"/>
          <p:cNvSpPr>
            <a:spLocks noGrp="1" noChangeArrowheads="1"/>
          </p:cNvSpPr>
          <p:nvPr>
            <p:ph type="title" idx="4294967295"/>
          </p:nvPr>
        </p:nvSpPr>
        <p:spPr>
          <a:xfrm>
            <a:off x="2133600" y="-711200"/>
            <a:ext cx="7774517" cy="1422400"/>
          </a:xfrm>
        </p:spPr>
        <p:txBody>
          <a:bodyPr/>
          <a:lstStyle/>
          <a:p>
            <a:r>
              <a:rPr lang="en-US" altLang="en-US" sz="2800" dirty="0"/>
              <a:t>The Central Challenge in Confounding</a:t>
            </a:r>
          </a:p>
        </p:txBody>
      </p:sp>
      <p:sp>
        <p:nvSpPr>
          <p:cNvPr id="269314" name="Rectangle 3"/>
          <p:cNvSpPr>
            <a:spLocks noGrp="1" noChangeArrowheads="1"/>
          </p:cNvSpPr>
          <p:nvPr>
            <p:ph type="body" idx="4294967295"/>
          </p:nvPr>
        </p:nvSpPr>
        <p:spPr>
          <a:xfrm>
            <a:off x="115358" y="876300"/>
            <a:ext cx="11811000" cy="5105400"/>
          </a:xfrm>
        </p:spPr>
        <p:txBody>
          <a:bodyPr/>
          <a:lstStyle/>
          <a:p>
            <a:r>
              <a:rPr lang="en-US" altLang="en-US" sz="2400" dirty="0"/>
              <a:t>To avoid confounding, you need to be a subject matter expert to draw the DAG</a:t>
            </a:r>
          </a:p>
          <a:p>
            <a:pPr marL="751399" lvl="1" indent="-283626"/>
            <a:r>
              <a:rPr lang="en-US" altLang="en-US" sz="2200" dirty="0"/>
              <a:t>Erred on questions on night lights &amp; needle sticks? Probably subject matter ignorance</a:t>
            </a:r>
          </a:p>
          <a:p>
            <a:pPr marL="751399" lvl="1" indent="-283626"/>
            <a:r>
              <a:rPr lang="en-US" altLang="en-US" sz="2200" dirty="0"/>
              <a:t>(in addition to being a methodologic expert)</a:t>
            </a:r>
          </a:p>
        </p:txBody>
      </p:sp>
      <p:sp>
        <p:nvSpPr>
          <p:cNvPr id="13" name="Rectangle 14"/>
          <p:cNvSpPr>
            <a:spLocks noChangeArrowheads="1"/>
          </p:cNvSpPr>
          <p:nvPr/>
        </p:nvSpPr>
        <p:spPr bwMode="auto">
          <a:xfrm>
            <a:off x="9761527" y="2354059"/>
            <a:ext cx="2590800" cy="1142999"/>
          </a:xfrm>
          <a:prstGeom prst="rect">
            <a:avLst/>
          </a:prstGeom>
          <a:noFill/>
          <a:ln w="9525">
            <a:noFill/>
            <a:miter lim="800000"/>
            <a:headEnd/>
            <a:tailEnd/>
          </a:ln>
        </p:spPr>
        <p:txBody>
          <a:bodyPr lIns="78577" tIns="38575" rIns="78577" bIns="38575"/>
          <a:lstStyle/>
          <a:p>
            <a:pPr marL="290014" indent="-290014" defTabSz="722890">
              <a:spcBef>
                <a:spcPct val="20000"/>
              </a:spcBef>
              <a:spcAft>
                <a:spcPct val="50000"/>
              </a:spcAft>
              <a:buClr>
                <a:srgbClr val="969696"/>
              </a:buClr>
              <a:buSzPct val="75000"/>
            </a:pPr>
            <a:r>
              <a:rPr lang="en-US" altLang="en-US" sz="2400" u="sng" dirty="0">
                <a:solidFill>
                  <a:srgbClr val="FF0000"/>
                </a:solidFill>
              </a:rPr>
              <a:t>Thinking of it</a:t>
            </a:r>
          </a:p>
          <a:p>
            <a:pPr marL="290014" indent="-290014" defTabSz="722890">
              <a:spcBef>
                <a:spcPct val="20000"/>
              </a:spcBef>
              <a:spcAft>
                <a:spcPct val="50000"/>
              </a:spcAft>
              <a:buClr>
                <a:srgbClr val="969696"/>
              </a:buClr>
              <a:buSzPct val="75000"/>
            </a:pPr>
            <a:r>
              <a:rPr lang="en-US" altLang="en-US" sz="2400" dirty="0">
                <a:solidFill>
                  <a:srgbClr val="FF0000"/>
                </a:solidFill>
              </a:rPr>
              <a:t>Is there a C?</a:t>
            </a:r>
          </a:p>
          <a:p>
            <a:pPr marL="290014" indent="-290014" defTabSz="722890">
              <a:spcBef>
                <a:spcPct val="20000"/>
              </a:spcBef>
              <a:spcAft>
                <a:spcPct val="50000"/>
              </a:spcAft>
              <a:buClr>
                <a:srgbClr val="969696"/>
              </a:buClr>
              <a:buSzPct val="75000"/>
            </a:pPr>
            <a:r>
              <a:rPr lang="en-US" altLang="en-US" sz="2400" dirty="0">
                <a:solidFill>
                  <a:srgbClr val="FF0000"/>
                </a:solidFill>
              </a:rPr>
              <a:t>What is it?</a:t>
            </a:r>
            <a:endParaRPr lang="en-US" altLang="en-US" sz="2400" dirty="0"/>
          </a:p>
        </p:txBody>
      </p:sp>
      <p:grpSp>
        <p:nvGrpSpPr>
          <p:cNvPr id="14" name="Group 13"/>
          <p:cNvGrpSpPr/>
          <p:nvPr/>
        </p:nvGrpSpPr>
        <p:grpSpPr>
          <a:xfrm>
            <a:off x="8358506" y="3309609"/>
            <a:ext cx="5320643" cy="2971847"/>
            <a:chOff x="-42600" y="2912408"/>
            <a:chExt cx="5046501" cy="2544099"/>
          </a:xfrm>
        </p:grpSpPr>
        <p:sp>
          <p:nvSpPr>
            <p:cNvPr id="15" name="Text Box 1026"/>
            <p:cNvSpPr txBox="1">
              <a:spLocks noChangeArrowheads="1"/>
            </p:cNvSpPr>
            <p:nvPr/>
          </p:nvSpPr>
          <p:spPr bwMode="auto">
            <a:xfrm>
              <a:off x="2486985" y="4694970"/>
              <a:ext cx="2516916" cy="44791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spcBef>
                  <a:spcPct val="50000"/>
                </a:spcBef>
                <a:defRPr/>
              </a:pPr>
              <a:r>
                <a:rPr lang="en-US" altLang="en-US" dirty="0"/>
                <a:t>D</a:t>
              </a:r>
              <a:endParaRPr lang="en-US" altLang="en-US" sz="3467" b="0" dirty="0"/>
            </a:p>
          </p:txBody>
        </p:sp>
        <p:sp>
          <p:nvSpPr>
            <p:cNvPr id="16" name="Text Box 1027"/>
            <p:cNvSpPr txBox="1">
              <a:spLocks noChangeArrowheads="1"/>
            </p:cNvSpPr>
            <p:nvPr/>
          </p:nvSpPr>
          <p:spPr bwMode="auto">
            <a:xfrm>
              <a:off x="391043" y="4629738"/>
              <a:ext cx="2207117" cy="44791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spcBef>
                  <a:spcPct val="50000"/>
                </a:spcBef>
                <a:defRPr/>
              </a:pPr>
              <a:r>
                <a:rPr lang="en-US" altLang="en-US" dirty="0"/>
                <a:t>E</a:t>
              </a:r>
              <a:endParaRPr lang="en-US" altLang="en-US" sz="3467" dirty="0"/>
            </a:p>
          </p:txBody>
        </p:sp>
        <p:sp>
          <p:nvSpPr>
            <p:cNvPr id="17" name="Line 1029"/>
            <p:cNvSpPr>
              <a:spLocks noChangeShapeType="1"/>
            </p:cNvSpPr>
            <p:nvPr/>
          </p:nvSpPr>
          <p:spPr bwMode="auto">
            <a:xfrm>
              <a:off x="246495" y="3390325"/>
              <a:ext cx="289095" cy="1174181"/>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spcBef>
                  <a:spcPct val="50000"/>
                </a:spcBef>
                <a:defRPr/>
              </a:pPr>
              <a:endParaRPr lang="en-US" sz="2533" dirty="0">
                <a:latin typeface="Arial" pitchFamily="34" charset="0"/>
              </a:endParaRPr>
            </a:p>
          </p:txBody>
        </p:sp>
        <p:sp>
          <p:nvSpPr>
            <p:cNvPr id="18" name="Freeform 1030"/>
            <p:cNvSpPr>
              <a:spLocks/>
            </p:cNvSpPr>
            <p:nvPr/>
          </p:nvSpPr>
          <p:spPr bwMode="auto">
            <a:xfrm rot="1936015" flipV="1">
              <a:off x="219277" y="3814184"/>
              <a:ext cx="2363633" cy="195996"/>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66675"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spcBef>
                  <a:spcPct val="50000"/>
                </a:spcBef>
                <a:defRPr/>
              </a:pPr>
              <a:endParaRPr lang="en-US" sz="2533" dirty="0">
                <a:latin typeface="Arial" pitchFamily="34" charset="0"/>
              </a:endParaRPr>
            </a:p>
          </p:txBody>
        </p:sp>
        <p:sp>
          <p:nvSpPr>
            <p:cNvPr id="19" name="Line 1031"/>
            <p:cNvSpPr>
              <a:spLocks noChangeShapeType="1"/>
            </p:cNvSpPr>
            <p:nvPr/>
          </p:nvSpPr>
          <p:spPr bwMode="auto">
            <a:xfrm>
              <a:off x="896960" y="4890667"/>
              <a:ext cx="1520514"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spcBef>
                  <a:spcPct val="50000"/>
                </a:spcBef>
                <a:defRPr/>
              </a:pPr>
              <a:endParaRPr lang="en-US" sz="2533" dirty="0">
                <a:latin typeface="Arial" pitchFamily="34" charset="0"/>
              </a:endParaRPr>
            </a:p>
          </p:txBody>
        </p:sp>
        <p:sp>
          <p:nvSpPr>
            <p:cNvPr id="20" name="Text Box 1032"/>
            <p:cNvSpPr txBox="1">
              <a:spLocks noChangeArrowheads="1"/>
            </p:cNvSpPr>
            <p:nvPr/>
          </p:nvSpPr>
          <p:spPr bwMode="auto">
            <a:xfrm>
              <a:off x="1402877" y="4955900"/>
              <a:ext cx="914401" cy="500607"/>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spcBef>
                  <a:spcPct val="50000"/>
                </a:spcBef>
                <a:defRPr/>
              </a:pPr>
              <a:r>
                <a:rPr lang="en-US" sz="3200" dirty="0">
                  <a:latin typeface="Arial" pitchFamily="34" charset="0"/>
                </a:rPr>
                <a:t>?</a:t>
              </a:r>
            </a:p>
          </p:txBody>
        </p:sp>
        <p:sp>
          <p:nvSpPr>
            <p:cNvPr id="21" name="Text Box 8"/>
            <p:cNvSpPr txBox="1">
              <a:spLocks noChangeArrowheads="1"/>
            </p:cNvSpPr>
            <p:nvPr/>
          </p:nvSpPr>
          <p:spPr bwMode="auto">
            <a:xfrm>
              <a:off x="-42600" y="2912408"/>
              <a:ext cx="2076084" cy="44791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spcBef>
                  <a:spcPct val="50000"/>
                </a:spcBef>
                <a:defRPr/>
              </a:pPr>
              <a:r>
                <a:rPr lang="en-US" altLang="en-US" dirty="0"/>
                <a:t>C</a:t>
              </a:r>
              <a:endParaRPr lang="en-US" altLang="en-US" sz="3467" b="0" dirty="0"/>
            </a:p>
          </p:txBody>
        </p:sp>
      </p:grpSp>
      <p:sp>
        <p:nvSpPr>
          <p:cNvPr id="23" name="Rectangle 3"/>
          <p:cNvSpPr txBox="1">
            <a:spLocks noChangeArrowheads="1"/>
          </p:cNvSpPr>
          <p:nvPr/>
        </p:nvSpPr>
        <p:spPr bwMode="auto">
          <a:xfrm>
            <a:off x="198332" y="2514600"/>
            <a:ext cx="7620000" cy="5105400"/>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429673" indent="-429673" algn="l" defTabSz="1071007" rtl="0" eaLnBrk="0" fontAlgn="base" hangingPunct="0">
              <a:spcBef>
                <a:spcPct val="20000"/>
              </a:spcBef>
              <a:spcAft>
                <a:spcPct val="50000"/>
              </a:spcAft>
              <a:buClr>
                <a:schemeClr val="accent2"/>
              </a:buClr>
              <a:buSzPct val="75000"/>
              <a:buFont typeface="Symbol" pitchFamily="18" charset="2"/>
              <a:buChar char="·"/>
              <a:defRPr sz="2667">
                <a:solidFill>
                  <a:schemeClr val="tx1"/>
                </a:solidFill>
                <a:latin typeface="+mn-lt"/>
                <a:ea typeface="+mn-ea"/>
                <a:cs typeface="+mn-cs"/>
              </a:defRPr>
            </a:lvl1pPr>
            <a:lvl2pPr marL="901677" indent="-319609" algn="l" defTabSz="1071007" rtl="0" eaLnBrk="0" fontAlgn="base" hangingPunct="0">
              <a:spcBef>
                <a:spcPct val="0"/>
              </a:spcBef>
              <a:spcAft>
                <a:spcPct val="25000"/>
              </a:spcAft>
              <a:buClr>
                <a:schemeClr val="tx1"/>
              </a:buClr>
              <a:buSzPct val="100000"/>
              <a:buChar char="–"/>
              <a:defRPr sz="2667">
                <a:solidFill>
                  <a:schemeClr val="tx1"/>
                </a:solidFill>
                <a:latin typeface="+mn-lt"/>
              </a:defRPr>
            </a:lvl2pPr>
            <a:lvl3pPr marL="1428715" indent="-374641" algn="l" defTabSz="1071007" rtl="0" eaLnBrk="0" fontAlgn="base" hangingPunct="0">
              <a:spcBef>
                <a:spcPct val="20000"/>
              </a:spcBef>
              <a:spcAft>
                <a:spcPct val="25000"/>
              </a:spcAft>
              <a:buClr>
                <a:schemeClr val="tx1"/>
              </a:buClr>
              <a:buSzPct val="100000"/>
              <a:buChar char="»"/>
              <a:defRPr sz="2667">
                <a:solidFill>
                  <a:schemeClr val="tx1"/>
                </a:solidFill>
                <a:latin typeface="+mn-lt"/>
              </a:defRPr>
            </a:lvl3pPr>
            <a:lvl4pPr marL="2000201" indent="-285744" algn="l" defTabSz="1071007" rtl="0" eaLnBrk="0" fontAlgn="base" hangingPunct="0">
              <a:spcBef>
                <a:spcPct val="20000"/>
              </a:spcBef>
              <a:spcAft>
                <a:spcPct val="0"/>
              </a:spcAft>
              <a:buClr>
                <a:schemeClr val="accent2"/>
              </a:buClr>
              <a:buSzPct val="65000"/>
              <a:buFont typeface="Monotype Sorts"/>
              <a:buChar char="•"/>
              <a:defRPr sz="2667">
                <a:solidFill>
                  <a:schemeClr val="tx1"/>
                </a:solidFill>
                <a:latin typeface="+mn-lt"/>
              </a:defRPr>
            </a:lvl4pPr>
            <a:lvl5pPr marL="257168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5pPr>
            <a:lvl6pPr marL="318127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6pPr>
            <a:lvl7pPr marL="379085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7pPr>
            <a:lvl8pPr marL="440044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8pPr>
            <a:lvl9pPr marL="5010025"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9pPr>
          </a:lstStyle>
          <a:p>
            <a:pPr>
              <a:spcBef>
                <a:spcPts val="800"/>
              </a:spcBef>
              <a:spcAft>
                <a:spcPts val="0"/>
              </a:spcAft>
            </a:pPr>
            <a:r>
              <a:rPr lang="en-US" altLang="en-US" sz="2400" b="0" kern="0" dirty="0"/>
              <a:t>Confounding is mainly a </a:t>
            </a:r>
            <a:r>
              <a:rPr lang="en-US" altLang="en-US" sz="2400" b="0" u="sng" kern="0" dirty="0"/>
              <a:t>substantive</a:t>
            </a:r>
            <a:r>
              <a:rPr lang="en-US" altLang="en-US" sz="2400" b="0" kern="0" dirty="0"/>
              <a:t> rather than statistical issue (i.e., no statistical tests for it)</a:t>
            </a:r>
          </a:p>
          <a:p>
            <a:pPr marL="751399" lvl="1" indent="-283626">
              <a:spcBef>
                <a:spcPts val="800"/>
              </a:spcBef>
              <a:spcAft>
                <a:spcPts val="0"/>
              </a:spcAft>
            </a:pPr>
            <a:r>
              <a:rPr lang="en-US" altLang="en-US" sz="2200" b="0" kern="0" dirty="0"/>
              <a:t>(Although you do need to be a methodologic expert to manage confounding once identified)</a:t>
            </a:r>
          </a:p>
          <a:p>
            <a:pPr lvl="1"/>
            <a:endParaRPr lang="en-US" altLang="en-US" sz="400" b="0" kern="0" dirty="0"/>
          </a:p>
          <a:p>
            <a:pPr lvl="1">
              <a:spcAft>
                <a:spcPts val="0"/>
              </a:spcAft>
            </a:pPr>
            <a:endParaRPr lang="en-US" altLang="en-US" sz="400" b="0" kern="0" dirty="0"/>
          </a:p>
          <a:p>
            <a:pPr lvl="1"/>
            <a:endParaRPr lang="en-US" altLang="en-US" sz="400" b="0" kern="0" dirty="0"/>
          </a:p>
          <a:p>
            <a:pPr lvl="1"/>
            <a:endParaRPr lang="en-US" altLang="en-US" sz="400" b="0" kern="0" dirty="0"/>
          </a:p>
          <a:p>
            <a:pPr>
              <a:spcBef>
                <a:spcPts val="0"/>
              </a:spcBef>
              <a:spcAft>
                <a:spcPts val="533"/>
              </a:spcAft>
            </a:pPr>
            <a:r>
              <a:rPr lang="en-US" altLang="en-US" sz="2400" b="0" kern="0" dirty="0"/>
              <a:t>Advice: before planning a study, </a:t>
            </a:r>
            <a:r>
              <a:rPr lang="en-US" altLang="en-US" sz="2400" b="0" kern="0" dirty="0">
                <a:solidFill>
                  <a:srgbClr val="FF0000"/>
                </a:solidFill>
              </a:rPr>
              <a:t>spend several weeks in the library</a:t>
            </a:r>
            <a:r>
              <a:rPr lang="en-US" altLang="en-US" sz="2400" b="0" kern="0" dirty="0"/>
              <a:t> (PubMed) to understand the relevant biologic/behavioral system</a:t>
            </a:r>
            <a:r>
              <a:rPr lang="en-US" altLang="en-US" sz="2000" b="0" kern="0" dirty="0"/>
              <a:t>.</a:t>
            </a:r>
          </a:p>
          <a:p>
            <a:pPr marL="751399" lvl="1" indent="-283626"/>
            <a:r>
              <a:rPr lang="en-US" altLang="en-US" sz="2200" b="0" kern="0" dirty="0"/>
              <a:t>(But, of course, to decipher the biomedical literature to understand your system, you will need to be a methodologic expert)</a:t>
            </a:r>
          </a:p>
          <a:p>
            <a:endParaRPr lang="en-US" altLang="en-US" sz="2000" b="0" kern="0" dirty="0"/>
          </a:p>
        </p:txBody>
      </p:sp>
      <p:sp>
        <p:nvSpPr>
          <p:cNvPr id="24" name="Oval 23"/>
          <p:cNvSpPr/>
          <p:nvPr/>
        </p:nvSpPr>
        <p:spPr bwMode="auto">
          <a:xfrm>
            <a:off x="11834299" y="151730"/>
            <a:ext cx="203200" cy="203200"/>
          </a:xfrm>
          <a:prstGeom prst="ellipse">
            <a:avLst/>
          </a:prstGeom>
          <a:solidFill>
            <a:srgbClr val="00B05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209800" y="243444"/>
            <a:ext cx="7774517" cy="482600"/>
          </a:xfrm>
        </p:spPr>
        <p:txBody>
          <a:bodyPr/>
          <a:lstStyle/>
          <a:p>
            <a:r>
              <a:rPr lang="en-US" altLang="en-US" sz="2800" dirty="0"/>
              <a:t>Confounding and Interaction I</a:t>
            </a:r>
          </a:p>
        </p:txBody>
      </p:sp>
      <p:sp>
        <p:nvSpPr>
          <p:cNvPr id="21506" name="Rectangle 3"/>
          <p:cNvSpPr>
            <a:spLocks noGrp="1" noChangeArrowheads="1"/>
          </p:cNvSpPr>
          <p:nvPr>
            <p:ph type="body" idx="1"/>
          </p:nvPr>
        </p:nvSpPr>
        <p:spPr>
          <a:xfrm>
            <a:off x="152400" y="711200"/>
            <a:ext cx="12115800" cy="6362535"/>
          </a:xfrm>
        </p:spPr>
        <p:txBody>
          <a:bodyPr/>
          <a:lstStyle/>
          <a:p>
            <a:pPr marL="0" indent="0">
              <a:spcBef>
                <a:spcPts val="0"/>
              </a:spcBef>
              <a:spcAft>
                <a:spcPts val="0"/>
              </a:spcAft>
              <a:buNone/>
            </a:pPr>
            <a:r>
              <a:rPr lang="en-US" altLang="en-US" sz="2600" dirty="0"/>
              <a:t>Confounding: </a:t>
            </a:r>
            <a:r>
              <a:rPr lang="en-US" altLang="en-US" sz="2600" b="1" i="1" dirty="0"/>
              <a:t>a central problem in observational human-based research</a:t>
            </a:r>
          </a:p>
          <a:p>
            <a:pPr marL="0" indent="0">
              <a:spcBef>
                <a:spcPts val="0"/>
              </a:spcBef>
              <a:spcAft>
                <a:spcPts val="0"/>
              </a:spcAft>
              <a:buNone/>
            </a:pPr>
            <a:endParaRPr lang="en-US" altLang="en-US" sz="800" b="1" i="1" dirty="0"/>
          </a:p>
          <a:p>
            <a:pPr>
              <a:spcBef>
                <a:spcPts val="0"/>
              </a:spcBef>
              <a:spcAft>
                <a:spcPts val="600"/>
              </a:spcAft>
            </a:pPr>
            <a:r>
              <a:rPr lang="en-US" altLang="en-US" sz="2400" dirty="0"/>
              <a:t>What is confounding?  What does it do?  Positive and negative confounding</a:t>
            </a:r>
            <a:endParaRPr lang="en-US" altLang="en-US" sz="2200" dirty="0"/>
          </a:p>
          <a:p>
            <a:pPr lvl="1">
              <a:buFontTx/>
              <a:buNone/>
            </a:pPr>
            <a:endParaRPr lang="en-US" altLang="en-US" sz="400" dirty="0"/>
          </a:p>
          <a:p>
            <a:pPr>
              <a:spcBef>
                <a:spcPts val="0"/>
              </a:spcBef>
              <a:spcAft>
                <a:spcPts val="300"/>
              </a:spcAft>
            </a:pPr>
            <a:r>
              <a:rPr lang="en-US" altLang="en-US" sz="2400" dirty="0"/>
              <a:t>Use of counterfactual theory to conceptualize  origins of confounding</a:t>
            </a:r>
          </a:p>
          <a:p>
            <a:pPr lvl="1"/>
            <a:endParaRPr lang="en-US" altLang="en-US" sz="400" dirty="0"/>
          </a:p>
          <a:p>
            <a:pPr>
              <a:spcBef>
                <a:spcPts val="600"/>
              </a:spcBef>
              <a:spcAft>
                <a:spcPts val="600"/>
              </a:spcAft>
            </a:pPr>
            <a:r>
              <a:rPr lang="en-US" altLang="en-US" sz="2400" dirty="0"/>
              <a:t>Definition of/criteria for a “confounder”</a:t>
            </a:r>
          </a:p>
          <a:p>
            <a:pPr lvl="1"/>
            <a:r>
              <a:rPr lang="en-US" altLang="en-US" sz="2200" dirty="0"/>
              <a:t>Historical -- narrative definitions</a:t>
            </a:r>
          </a:p>
          <a:p>
            <a:pPr lvl="1"/>
            <a:r>
              <a:rPr lang="en-US" altLang="en-US" sz="2200" dirty="0"/>
              <a:t>Modern -- directed acyclic graphs (DAGs)</a:t>
            </a:r>
          </a:p>
          <a:p>
            <a:pPr lvl="2">
              <a:spcAft>
                <a:spcPts val="300"/>
              </a:spcAft>
            </a:pPr>
            <a:r>
              <a:rPr lang="en-US" altLang="en-US" sz="2000" dirty="0"/>
              <a:t>“Common causes”: root source of confounding </a:t>
            </a:r>
          </a:p>
          <a:p>
            <a:pPr lvl="2">
              <a:spcAft>
                <a:spcPts val="300"/>
              </a:spcAft>
            </a:pPr>
            <a:endParaRPr lang="en-US" altLang="en-US" sz="800" dirty="0"/>
          </a:p>
          <a:p>
            <a:pPr>
              <a:spcBef>
                <a:spcPts val="0"/>
              </a:spcBef>
              <a:spcAft>
                <a:spcPts val="0"/>
              </a:spcAft>
            </a:pPr>
            <a:r>
              <a:rPr lang="en-US" altLang="en-US" sz="2400" dirty="0"/>
              <a:t>Use of DAGs to:</a:t>
            </a:r>
          </a:p>
          <a:p>
            <a:pPr>
              <a:spcBef>
                <a:spcPts val="0"/>
              </a:spcBef>
              <a:spcAft>
                <a:spcPts val="0"/>
              </a:spcAft>
            </a:pPr>
            <a:endParaRPr lang="en-US" altLang="en-US" sz="100" dirty="0"/>
          </a:p>
          <a:p>
            <a:pPr lvl="1"/>
            <a:r>
              <a:rPr lang="en-US" altLang="en-US" sz="2200" dirty="0"/>
              <a:t>Identify what to adjust for to prevent confounding</a:t>
            </a:r>
          </a:p>
          <a:p>
            <a:pPr lvl="1"/>
            <a:r>
              <a:rPr lang="en-US" altLang="en-US" sz="2200" dirty="0"/>
              <a:t>Know what </a:t>
            </a:r>
            <a:r>
              <a:rPr lang="en-US" altLang="en-US" sz="2200" u="sng" dirty="0"/>
              <a:t>not</a:t>
            </a:r>
            <a:r>
              <a:rPr lang="en-US" altLang="en-US" sz="2200" dirty="0"/>
              <a:t> to adjust for </a:t>
            </a:r>
          </a:p>
          <a:p>
            <a:pPr lvl="2">
              <a:spcBef>
                <a:spcPts val="0"/>
              </a:spcBef>
              <a:spcAft>
                <a:spcPts val="0"/>
              </a:spcAft>
            </a:pPr>
            <a:r>
              <a:rPr lang="en-US" altLang="en-US" sz="2000" dirty="0"/>
              <a:t>“colliders” </a:t>
            </a:r>
          </a:p>
          <a:p>
            <a:pPr lvl="2">
              <a:spcAft>
                <a:spcPts val="1200"/>
              </a:spcAft>
            </a:pPr>
            <a:r>
              <a:rPr lang="en-US" altLang="en-US" sz="2000" dirty="0"/>
              <a:t>non-causal factors:  Confounding: a substantive,  not  statistical issue</a:t>
            </a:r>
          </a:p>
          <a:p>
            <a:pPr lvl="1"/>
            <a:r>
              <a:rPr lang="en-US" altLang="en-US" sz="2200" dirty="0"/>
              <a:t>Handle multiple causal pathways: mediation</a:t>
            </a:r>
          </a:p>
          <a:p>
            <a:pPr lvl="2"/>
            <a:endParaRPr lang="en-US" altLang="en-US" sz="1333" dirty="0"/>
          </a:p>
          <a:p>
            <a:pPr lvl="1"/>
            <a:endParaRPr lang="en-US" altLang="en-US" dirty="0"/>
          </a:p>
          <a:p>
            <a:pPr lvl="1"/>
            <a:endParaRPr lang="en-US" altLang="en-US" dirty="0"/>
          </a:p>
          <a:p>
            <a:pPr lvl="1"/>
            <a:endParaRPr lang="en-US" altLang="en-US" dirty="0"/>
          </a:p>
          <a:p>
            <a:pPr lvl="1">
              <a:buFontTx/>
              <a:buNone/>
            </a:pPr>
            <a:endParaRPr lang="en-US" altLang="en-US" dirty="0"/>
          </a:p>
          <a:p>
            <a:endParaRPr lang="en-US" altLang="en-US" dirty="0"/>
          </a:p>
          <a:p>
            <a:endParaRPr lang="en-US" altLang="en-US" dirty="0"/>
          </a:p>
        </p:txBody>
      </p:sp>
      <p:cxnSp>
        <p:nvCxnSpPr>
          <p:cNvPr id="4" name="Straight Arrow Connector 3"/>
          <p:cNvCxnSpPr/>
          <p:nvPr/>
        </p:nvCxnSpPr>
        <p:spPr bwMode="auto">
          <a:xfrm>
            <a:off x="0" y="5181600"/>
            <a:ext cx="685800" cy="0"/>
          </a:xfrm>
          <a:prstGeom prst="straightConnector1">
            <a:avLst/>
          </a:prstGeom>
          <a:noFill/>
          <a:ln w="66675" cap="flat" cmpd="sng" algn="ctr">
            <a:solidFill>
              <a:srgbClr val="FF0000"/>
            </a:solidFill>
            <a:prstDash val="solid"/>
            <a:round/>
            <a:headEnd type="none" w="med" len="med"/>
            <a:tailEnd type="arrow"/>
          </a:ln>
          <a:effectLst>
            <a:outerShdw dist="107763" dir="2700000" algn="ctr" rotWithShape="0">
              <a:schemeClr val="bg2"/>
            </a:outerShdw>
          </a:effectLst>
        </p:spPr>
      </p:cxnSp>
    </p:spTree>
    <p:extLst>
      <p:ext uri="{BB962C8B-B14F-4D97-AF65-F5344CB8AC3E}">
        <p14:creationId xmlns:p14="http://schemas.microsoft.com/office/powerpoint/2010/main" val="41347101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55" name="Text Box 11"/>
          <p:cNvSpPr txBox="1">
            <a:spLocks noChangeArrowheads="1"/>
          </p:cNvSpPr>
          <p:nvPr/>
        </p:nvSpPr>
        <p:spPr bwMode="auto">
          <a:xfrm flipH="1">
            <a:off x="1676400" y="685800"/>
            <a:ext cx="8839200" cy="2759473"/>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533" dirty="0">
              <a:solidFill>
                <a:schemeClr val="tx1"/>
              </a:solidFill>
            </a:endParaRPr>
          </a:p>
          <a:p>
            <a:pPr algn="ctr" eaLnBrk="0" hangingPunct="0">
              <a:spcBef>
                <a:spcPct val="50000"/>
              </a:spcBef>
              <a:defRPr/>
            </a:pPr>
            <a:r>
              <a:rPr lang="en-US" altLang="en-US" sz="3733" dirty="0">
                <a:solidFill>
                  <a:schemeClr val="tx1"/>
                </a:solidFill>
              </a:rPr>
              <a:t>Confounding Paths are</a:t>
            </a:r>
          </a:p>
          <a:p>
            <a:pPr algn="ctr" eaLnBrk="0" hangingPunct="0">
              <a:spcBef>
                <a:spcPct val="50000"/>
              </a:spcBef>
              <a:defRPr/>
            </a:pPr>
            <a:r>
              <a:rPr lang="en-US" altLang="en-US" sz="3733" dirty="0">
                <a:solidFill>
                  <a:schemeClr val="tx1"/>
                </a:solidFill>
              </a:rPr>
              <a:t> Not </a:t>
            </a:r>
          </a:p>
          <a:p>
            <a:pPr algn="ctr" eaLnBrk="0" hangingPunct="0">
              <a:spcBef>
                <a:spcPct val="50000"/>
              </a:spcBef>
              <a:defRPr/>
            </a:pPr>
            <a:r>
              <a:rPr lang="en-US" altLang="en-US" sz="3733" dirty="0">
                <a:solidFill>
                  <a:schemeClr val="tx1"/>
                </a:solidFill>
              </a:rPr>
              <a:t>the Only Type of Non-Causal Paths</a:t>
            </a:r>
            <a:endParaRPr lang="en-US" altLang="en-US" sz="2133" b="0" dirty="0"/>
          </a:p>
        </p:txBody>
      </p:sp>
      <p:sp>
        <p:nvSpPr>
          <p:cNvPr id="273410" name="Rectangle 13"/>
          <p:cNvSpPr>
            <a:spLocks noChangeArrowheads="1"/>
          </p:cNvSpPr>
          <p:nvPr/>
        </p:nvSpPr>
        <p:spPr bwMode="auto">
          <a:xfrm>
            <a:off x="1625600" y="584200"/>
            <a:ext cx="9042400" cy="24384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chemeClr val="accent2"/>
              </a:buClr>
              <a:buSzPct val="75000"/>
              <a:buFont typeface="Symbol" pitchFamily="18" charset="2"/>
              <a:buChar char="·"/>
            </a:pPr>
            <a:endParaRPr lang="en-US" altLang="en-US" sz="3200" dirty="0">
              <a:solidFill>
                <a:srgbClr val="FF0000"/>
              </a:solidFill>
            </a:endParaRPr>
          </a:p>
          <a:p>
            <a:pPr marL="429673" indent="-429673" defTabSz="1071007" eaLnBrk="0" hangingPunct="0">
              <a:lnSpc>
                <a:spcPct val="70000"/>
              </a:lnSpc>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
        <p:nvSpPr>
          <p:cNvPr id="273411" name="Rectangle 15"/>
          <p:cNvSpPr>
            <a:spLocks noChangeArrowheads="1"/>
          </p:cNvSpPr>
          <p:nvPr/>
        </p:nvSpPr>
        <p:spPr bwMode="auto">
          <a:xfrm>
            <a:off x="1625600" y="3835400"/>
            <a:ext cx="2743200" cy="7112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
        <p:nvSpPr>
          <p:cNvPr id="273412" name="Rectangle 17"/>
          <p:cNvSpPr>
            <a:spLocks noChangeArrowheads="1"/>
          </p:cNvSpPr>
          <p:nvPr/>
        </p:nvSpPr>
        <p:spPr bwMode="auto">
          <a:xfrm>
            <a:off x="1625600" y="5257800"/>
            <a:ext cx="3251200" cy="24384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
        <p:nvSpPr>
          <p:cNvPr id="273413" name="Text Box 6"/>
          <p:cNvSpPr txBox="1">
            <a:spLocks noChangeArrowheads="1"/>
          </p:cNvSpPr>
          <p:nvPr/>
        </p:nvSpPr>
        <p:spPr bwMode="auto">
          <a:xfrm>
            <a:off x="2057400" y="4495800"/>
            <a:ext cx="8470588" cy="584775"/>
          </a:xfrm>
          <a:prstGeom prst="rect">
            <a:avLst/>
          </a:prstGeom>
          <a:noFill/>
          <a:ln w="9525">
            <a:noFill/>
            <a:miter lim="800000"/>
            <a:headEnd/>
            <a:tailEnd/>
          </a:ln>
        </p:spPr>
        <p:txBody>
          <a:bodyPr wrap="none">
            <a:spAutoFit/>
          </a:bodyPr>
          <a:lstStyle/>
          <a:p>
            <a:pPr algn="ctr" eaLnBrk="0" hangingPunct="0">
              <a:spcBef>
                <a:spcPct val="50000"/>
              </a:spcBef>
            </a:pPr>
            <a:r>
              <a:rPr lang="en-US" altLang="en-US" sz="3200" dirty="0"/>
              <a:t>i.e., DAGs can tell us a lot more about bias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4818" name="Text Box 2"/>
          <p:cNvSpPr txBox="1">
            <a:spLocks noChangeArrowheads="1"/>
          </p:cNvSpPr>
          <p:nvPr/>
        </p:nvSpPr>
        <p:spPr bwMode="auto">
          <a:xfrm>
            <a:off x="7416800" y="1154913"/>
            <a:ext cx="2057400" cy="830997"/>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2400" dirty="0">
                <a:solidFill>
                  <a:schemeClr val="tx1"/>
                </a:solidFill>
                <a:latin typeface="Arial" pitchFamily="34" charset="0"/>
              </a:rPr>
              <a:t>Birth Defects</a:t>
            </a:r>
            <a:endParaRPr lang="en-US" sz="1200" b="0" dirty="0">
              <a:latin typeface="Arial" pitchFamily="34" charset="0"/>
            </a:endParaRPr>
          </a:p>
        </p:txBody>
      </p:sp>
      <p:sp>
        <p:nvSpPr>
          <p:cNvPr id="1314819" name="Text Box 3"/>
          <p:cNvSpPr txBox="1">
            <a:spLocks noChangeArrowheads="1"/>
          </p:cNvSpPr>
          <p:nvPr/>
        </p:nvSpPr>
        <p:spPr bwMode="auto">
          <a:xfrm>
            <a:off x="2971800" y="1123771"/>
            <a:ext cx="2032000" cy="83099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solidFill>
                  <a:schemeClr val="tx1"/>
                </a:solidFill>
                <a:latin typeface="Arial" pitchFamily="34" charset="0"/>
              </a:rPr>
              <a:t>Folate Intake</a:t>
            </a:r>
            <a:endParaRPr lang="en-US" sz="1400" b="0" dirty="0">
              <a:latin typeface="Arial" pitchFamily="34" charset="0"/>
            </a:endParaRPr>
          </a:p>
        </p:txBody>
      </p:sp>
      <p:sp>
        <p:nvSpPr>
          <p:cNvPr id="1314820" name="Line 4"/>
          <p:cNvSpPr>
            <a:spLocks noChangeShapeType="1"/>
          </p:cNvSpPr>
          <p:nvPr/>
        </p:nvSpPr>
        <p:spPr bwMode="auto">
          <a:xfrm>
            <a:off x="4876800" y="1524000"/>
            <a:ext cx="2692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314821" name="Text Box 5"/>
          <p:cNvSpPr txBox="1">
            <a:spLocks noChangeArrowheads="1"/>
          </p:cNvSpPr>
          <p:nvPr/>
        </p:nvSpPr>
        <p:spPr bwMode="auto">
          <a:xfrm>
            <a:off x="5638800" y="1581258"/>
            <a:ext cx="914400" cy="58477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200" dirty="0">
                <a:latin typeface="Arial" pitchFamily="34" charset="0"/>
              </a:rPr>
              <a:t>?</a:t>
            </a:r>
            <a:endParaRPr lang="en-US" sz="900" dirty="0">
              <a:latin typeface="Arial" pitchFamily="34" charset="0"/>
            </a:endParaRPr>
          </a:p>
        </p:txBody>
      </p:sp>
      <p:sp>
        <p:nvSpPr>
          <p:cNvPr id="1314822" name="Text Box 6"/>
          <p:cNvSpPr txBox="1">
            <a:spLocks noChangeArrowheads="1"/>
          </p:cNvSpPr>
          <p:nvPr/>
        </p:nvSpPr>
        <p:spPr bwMode="auto">
          <a:xfrm>
            <a:off x="762000" y="2275064"/>
            <a:ext cx="10744200" cy="400110"/>
          </a:xfrm>
          <a:prstGeom prst="rect">
            <a:avLst/>
          </a:prstGeom>
          <a:noFill/>
          <a:ln w="19050">
            <a:no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Should we control for (e.g., stratify) stillbirths (spontaneous abortions at &gt;= 20 weeks)? </a:t>
            </a:r>
          </a:p>
        </p:txBody>
      </p:sp>
      <p:sp>
        <p:nvSpPr>
          <p:cNvPr id="1314823" name="Text Box 7"/>
          <p:cNvSpPr txBox="1">
            <a:spLocks noChangeArrowheads="1"/>
          </p:cNvSpPr>
          <p:nvPr/>
        </p:nvSpPr>
        <p:spPr bwMode="auto">
          <a:xfrm>
            <a:off x="457200" y="228600"/>
            <a:ext cx="9144000" cy="523220"/>
          </a:xfrm>
          <a:prstGeom prst="rect">
            <a:avLst/>
          </a:prstGeom>
          <a:noFill/>
          <a:ln w="19050">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en-US" dirty="0">
                <a:latin typeface="Arial" pitchFamily="34" charset="0"/>
              </a:rPr>
              <a:t>RQ: Does lack of folate cause birth defects?</a:t>
            </a:r>
          </a:p>
        </p:txBody>
      </p:sp>
      <p:sp>
        <p:nvSpPr>
          <p:cNvPr id="275463" name="Rectangle 8"/>
          <p:cNvSpPr>
            <a:spLocks noChangeArrowheads="1"/>
          </p:cNvSpPr>
          <p:nvPr/>
        </p:nvSpPr>
        <p:spPr bwMode="auto">
          <a:xfrm>
            <a:off x="152400" y="3478012"/>
            <a:ext cx="11582400" cy="24384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Stillbirths are associated with folate intake, even among newborns without birth defects: OR = 0.50  (folate intake is protective against stillbirths)</a:t>
            </a:r>
          </a:p>
          <a:p>
            <a:pPr marL="429673" indent="-429673" defTabSz="1071007"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Stillbirths are associated with birth detects: OR = 15.2 </a:t>
            </a:r>
          </a:p>
          <a:p>
            <a:pPr marL="429673" indent="-429673" defTabSz="1071007"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Stillbirths are not on the causal pathway between folate and birth defects</a:t>
            </a:r>
          </a:p>
          <a:p>
            <a:pPr marL="429673" indent="-429673" defTabSz="1071007"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In the past, other investigators have commonly adjusted for stillbirth status in analyses of this topic</a:t>
            </a:r>
            <a:r>
              <a:rPr lang="en-US" altLang="en-US" sz="2000" b="0" dirty="0">
                <a:solidFill>
                  <a:schemeClr val="tx1"/>
                </a:solidFill>
              </a:rPr>
              <a:t>.</a:t>
            </a:r>
          </a:p>
        </p:txBody>
      </p:sp>
      <p:sp>
        <p:nvSpPr>
          <p:cNvPr id="275464" name="Text Box 9"/>
          <p:cNvSpPr txBox="1">
            <a:spLocks noChangeArrowheads="1"/>
          </p:cNvSpPr>
          <p:nvPr/>
        </p:nvSpPr>
        <p:spPr bwMode="auto">
          <a:xfrm>
            <a:off x="-1092200" y="2934179"/>
            <a:ext cx="8128000" cy="400110"/>
          </a:xfrm>
          <a:prstGeom prst="rect">
            <a:avLst/>
          </a:prstGeom>
          <a:noFill/>
          <a:ln w="9525">
            <a:noFill/>
            <a:miter lim="800000"/>
            <a:headEnd/>
            <a:tailEnd/>
          </a:ln>
        </p:spPr>
        <p:txBody>
          <a:bodyPr anchor="ctr">
            <a:spAutoFit/>
          </a:bodyPr>
          <a:lstStyle/>
          <a:p>
            <a:pPr algn="ctr" eaLnBrk="0" hangingPunct="0">
              <a:spcBef>
                <a:spcPct val="50000"/>
              </a:spcBef>
            </a:pPr>
            <a:r>
              <a:rPr lang="en-US" altLang="en-US" sz="2000" u="sng" dirty="0">
                <a:solidFill>
                  <a:schemeClr val="tx1"/>
                </a:solidFill>
              </a:rPr>
              <a:t>Slone Epidemiology Unit Birth Defects Study</a:t>
            </a:r>
          </a:p>
        </p:txBody>
      </p:sp>
      <p:sp>
        <p:nvSpPr>
          <p:cNvPr id="1314826" name="Text Box 10"/>
          <p:cNvSpPr txBox="1">
            <a:spLocks noChangeArrowheads="1"/>
          </p:cNvSpPr>
          <p:nvPr/>
        </p:nvSpPr>
        <p:spPr bwMode="auto">
          <a:xfrm>
            <a:off x="7531100" y="6286500"/>
            <a:ext cx="4572000" cy="369332"/>
          </a:xfrm>
          <a:prstGeom prst="rect">
            <a:avLst/>
          </a:prstGeom>
          <a:noFill/>
          <a:ln w="76200">
            <a:noFill/>
            <a:miter lim="800000"/>
            <a:headEnd/>
            <a:tailEnd/>
          </a:ln>
          <a:effectLst>
            <a:outerShdw dist="107763" dir="2700000" algn="ctr" rotWithShape="0">
              <a:schemeClr val="bg2"/>
            </a:outerShdw>
          </a:effectLst>
        </p:spPr>
        <p:txBody>
          <a:bodyPr>
            <a:spAutoFit/>
          </a:bodyPr>
          <a:lstStyle/>
          <a:p>
            <a:pPr algn="r" eaLnBrk="0" hangingPunct="0">
              <a:spcBef>
                <a:spcPct val="50000"/>
              </a:spcBef>
              <a:defRPr/>
            </a:pPr>
            <a:r>
              <a:rPr lang="en-US" sz="1800" dirty="0">
                <a:latin typeface="Arial" pitchFamily="34" charset="0"/>
              </a:rPr>
              <a:t>Hernan </a:t>
            </a:r>
            <a:r>
              <a:rPr lang="en-US" sz="1800" i="1" dirty="0">
                <a:latin typeface="Arial" pitchFamily="34" charset="0"/>
              </a:rPr>
              <a:t>AJE</a:t>
            </a:r>
            <a:r>
              <a:rPr lang="en-US" sz="1800" dirty="0">
                <a:latin typeface="Arial" pitchFamily="34" charset="0"/>
              </a:rPr>
              <a:t>  2002</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4400" y="5532733"/>
            <a:ext cx="5562600" cy="904217"/>
            <a:chOff x="533400" y="3833340"/>
            <a:chExt cx="4171950" cy="678164"/>
          </a:xfrm>
        </p:grpSpPr>
        <p:sp>
          <p:nvSpPr>
            <p:cNvPr id="1212418" name="Text Box 2"/>
            <p:cNvSpPr txBox="1">
              <a:spLocks noChangeArrowheads="1"/>
            </p:cNvSpPr>
            <p:nvPr/>
          </p:nvSpPr>
          <p:spPr bwMode="auto">
            <a:xfrm>
              <a:off x="3676650" y="3890488"/>
              <a:ext cx="1028700" cy="530916"/>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2000" dirty="0">
                  <a:solidFill>
                    <a:schemeClr val="tx1"/>
                  </a:solidFill>
                  <a:latin typeface="Arial" pitchFamily="34" charset="0"/>
                </a:rPr>
                <a:t>Birth Defects</a:t>
              </a:r>
              <a:endParaRPr lang="en-US" sz="2000" b="0" dirty="0">
                <a:latin typeface="Arial" pitchFamily="34" charset="0"/>
              </a:endParaRPr>
            </a:p>
          </p:txBody>
        </p:sp>
        <p:sp>
          <p:nvSpPr>
            <p:cNvPr id="1212419" name="Text Box 3"/>
            <p:cNvSpPr txBox="1">
              <a:spLocks noChangeArrowheads="1"/>
            </p:cNvSpPr>
            <p:nvPr/>
          </p:nvSpPr>
          <p:spPr bwMode="auto">
            <a:xfrm>
              <a:off x="533400" y="3833340"/>
              <a:ext cx="1200150" cy="530916"/>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2000" dirty="0">
                  <a:solidFill>
                    <a:schemeClr val="tx1"/>
                  </a:solidFill>
                  <a:latin typeface="Arial" pitchFamily="34" charset="0"/>
                </a:rPr>
                <a:t>Folate Intake</a:t>
              </a:r>
              <a:endParaRPr lang="en-US" sz="2000" dirty="0">
                <a:latin typeface="Arial" pitchFamily="34" charset="0"/>
              </a:endParaRPr>
            </a:p>
          </p:txBody>
        </p:sp>
        <p:sp>
          <p:nvSpPr>
            <p:cNvPr id="1212422" name="Line 6"/>
            <p:cNvSpPr>
              <a:spLocks noChangeShapeType="1"/>
            </p:cNvSpPr>
            <p:nvPr/>
          </p:nvSpPr>
          <p:spPr bwMode="auto">
            <a:xfrm flipV="1">
              <a:off x="1676400" y="4061938"/>
              <a:ext cx="1885950" cy="21966"/>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12424" name="Text Box 8"/>
            <p:cNvSpPr txBox="1">
              <a:spLocks noChangeArrowheads="1"/>
            </p:cNvSpPr>
            <p:nvPr/>
          </p:nvSpPr>
          <p:spPr bwMode="auto">
            <a:xfrm>
              <a:off x="2305050" y="4119088"/>
              <a:ext cx="685800" cy="392416"/>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a:t>
              </a:r>
            </a:p>
          </p:txBody>
        </p:sp>
      </p:grpSp>
      <p:sp>
        <p:nvSpPr>
          <p:cNvPr id="1212426" name="Text Box 10"/>
          <p:cNvSpPr txBox="1">
            <a:spLocks noChangeArrowheads="1"/>
          </p:cNvSpPr>
          <p:nvPr/>
        </p:nvSpPr>
        <p:spPr bwMode="auto">
          <a:xfrm>
            <a:off x="381000" y="228600"/>
            <a:ext cx="9144000" cy="461665"/>
          </a:xfrm>
          <a:prstGeom prst="rect">
            <a:avLst/>
          </a:prstGeom>
          <a:noFill/>
          <a:ln w="19050">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en-US" sz="2400" dirty="0">
                <a:latin typeface="Arial" pitchFamily="34" charset="0"/>
              </a:rPr>
              <a:t>RQ: Does lack of folate cause birth defects?</a:t>
            </a:r>
          </a:p>
        </p:txBody>
      </p:sp>
      <p:sp>
        <p:nvSpPr>
          <p:cNvPr id="277510" name="Rectangle 13"/>
          <p:cNvSpPr>
            <a:spLocks noChangeArrowheads="1"/>
          </p:cNvSpPr>
          <p:nvPr/>
        </p:nvSpPr>
        <p:spPr bwMode="auto">
          <a:xfrm>
            <a:off x="228601" y="805653"/>
            <a:ext cx="7620000" cy="2336800"/>
          </a:xfrm>
          <a:prstGeom prst="rect">
            <a:avLst/>
          </a:prstGeom>
          <a:noFill/>
          <a:ln w="9525">
            <a:noFill/>
            <a:miter lim="800000"/>
            <a:headEnd/>
            <a:tailEnd/>
          </a:ln>
        </p:spPr>
        <p:txBody>
          <a:bodyPr lIns="116416" tIns="57149" rIns="116416" bIns="57149"/>
          <a:lstStyle/>
          <a:p>
            <a:pPr marL="287338" indent="-287338" defTabSz="1071007"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Stillbirths are associated with folate intake, even among infants without birth defects: OR = 0.50  (folate intake is protective)</a:t>
            </a:r>
          </a:p>
          <a:p>
            <a:pPr marL="287338" indent="-287338" defTabSz="1071007"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Stillbirths are associated with birth detects:              OR = 15.2 </a:t>
            </a:r>
          </a:p>
          <a:p>
            <a:pPr marL="287338" indent="-287338" defTabSz="1071007"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Stillbirths are not on the causal pathway between folate and birth defects</a:t>
            </a:r>
          </a:p>
          <a:p>
            <a:pPr marL="429673" indent="-429673"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
        <p:nvSpPr>
          <p:cNvPr id="277511" name="Text Box 14"/>
          <p:cNvSpPr txBox="1">
            <a:spLocks noChangeArrowheads="1"/>
          </p:cNvSpPr>
          <p:nvPr/>
        </p:nvSpPr>
        <p:spPr bwMode="auto">
          <a:xfrm rot="10800000" flipV="1">
            <a:off x="7720674" y="2217003"/>
            <a:ext cx="4164778" cy="830997"/>
          </a:xfrm>
          <a:prstGeom prst="rect">
            <a:avLst/>
          </a:prstGeom>
          <a:noFill/>
          <a:ln w="9525">
            <a:noFill/>
            <a:miter lim="800000"/>
            <a:headEnd/>
            <a:tailEnd/>
          </a:ln>
        </p:spPr>
        <p:txBody>
          <a:bodyPr wrap="square" anchor="ctr">
            <a:spAutoFit/>
          </a:bodyPr>
          <a:lstStyle/>
          <a:p>
            <a:pPr algn="ctr" eaLnBrk="0" hangingPunct="0">
              <a:spcBef>
                <a:spcPct val="50000"/>
              </a:spcBef>
            </a:pPr>
            <a:r>
              <a:rPr lang="en-US" altLang="en-US" sz="2400" dirty="0">
                <a:solidFill>
                  <a:schemeClr val="tx1"/>
                </a:solidFill>
              </a:rPr>
              <a:t>Should we adjust for (e.g., stratify) stillbirth status?</a:t>
            </a:r>
          </a:p>
        </p:txBody>
      </p:sp>
      <p:sp>
        <p:nvSpPr>
          <p:cNvPr id="1212431" name="Text Box 15"/>
          <p:cNvSpPr txBox="1">
            <a:spLocks noChangeArrowheads="1"/>
          </p:cNvSpPr>
          <p:nvPr/>
        </p:nvSpPr>
        <p:spPr bwMode="auto">
          <a:xfrm>
            <a:off x="7467600" y="6400800"/>
            <a:ext cx="4572000" cy="307777"/>
          </a:xfrm>
          <a:prstGeom prst="rect">
            <a:avLst/>
          </a:prstGeom>
          <a:noFill/>
          <a:ln w="76200">
            <a:noFill/>
            <a:miter lim="800000"/>
            <a:headEnd/>
            <a:tailEnd/>
          </a:ln>
          <a:effectLst>
            <a:outerShdw dist="107763" dir="2700000" algn="ctr" rotWithShape="0">
              <a:schemeClr val="bg2"/>
            </a:outerShdw>
          </a:effectLst>
        </p:spPr>
        <p:txBody>
          <a:bodyPr>
            <a:spAutoFit/>
          </a:bodyPr>
          <a:lstStyle/>
          <a:p>
            <a:pPr algn="r" eaLnBrk="0" hangingPunct="0">
              <a:spcBef>
                <a:spcPct val="50000"/>
              </a:spcBef>
              <a:defRPr/>
            </a:pPr>
            <a:r>
              <a:rPr lang="en-US" sz="1400" dirty="0">
                <a:latin typeface="Arial" pitchFamily="34" charset="0"/>
              </a:rPr>
              <a:t>Hernan </a:t>
            </a:r>
            <a:r>
              <a:rPr lang="en-US" sz="1400" i="1" dirty="0">
                <a:latin typeface="Arial" pitchFamily="34" charset="0"/>
              </a:rPr>
              <a:t>AJE</a:t>
            </a:r>
            <a:r>
              <a:rPr lang="en-US" sz="1400" dirty="0">
                <a:latin typeface="Arial" pitchFamily="34" charset="0"/>
              </a:rPr>
              <a:t> 2002</a:t>
            </a:r>
          </a:p>
        </p:txBody>
      </p:sp>
      <p:sp>
        <p:nvSpPr>
          <p:cNvPr id="277514" name="Text Box 5"/>
          <p:cNvSpPr txBox="1">
            <a:spLocks noChangeArrowheads="1"/>
          </p:cNvSpPr>
          <p:nvPr/>
        </p:nvSpPr>
        <p:spPr bwMode="auto">
          <a:xfrm rot="18449459">
            <a:off x="7533722" y="4187827"/>
            <a:ext cx="1376891" cy="461665"/>
          </a:xfrm>
          <a:prstGeom prst="rect">
            <a:avLst/>
          </a:prstGeom>
          <a:noFill/>
          <a:ln w="9525">
            <a:noFill/>
            <a:miter lim="800000"/>
            <a:headEnd/>
            <a:tailEnd/>
          </a:ln>
        </p:spPr>
        <p:txBody>
          <a:bodyPr wrap="square">
            <a:spAutoFit/>
          </a:bodyPr>
          <a:lstStyle/>
          <a:p>
            <a:pPr algn="r" eaLnBrk="0" hangingPunct="0">
              <a:spcBef>
                <a:spcPct val="50000"/>
              </a:spcBef>
            </a:pPr>
            <a:r>
              <a:rPr lang="en-US" altLang="en-US" sz="2400" b="0" dirty="0">
                <a:solidFill>
                  <a:schemeClr val="tx1"/>
                </a:solidFill>
              </a:rPr>
              <a:t>Yes - A</a:t>
            </a:r>
          </a:p>
        </p:txBody>
      </p:sp>
      <p:sp>
        <p:nvSpPr>
          <p:cNvPr id="277515" name="Text Box 9"/>
          <p:cNvSpPr txBox="1">
            <a:spLocks noChangeArrowheads="1"/>
          </p:cNvSpPr>
          <p:nvPr/>
        </p:nvSpPr>
        <p:spPr bwMode="auto">
          <a:xfrm rot="18485455">
            <a:off x="7735954" y="5301901"/>
            <a:ext cx="4343401" cy="461665"/>
          </a:xfrm>
          <a:prstGeom prst="rect">
            <a:avLst/>
          </a:prstGeom>
          <a:noFill/>
          <a:ln w="9525">
            <a:noFill/>
            <a:miter lim="800000"/>
            <a:headEnd/>
            <a:tailEnd/>
          </a:ln>
        </p:spPr>
        <p:txBody>
          <a:bodyPr wrap="square">
            <a:spAutoFit/>
          </a:bodyPr>
          <a:lstStyle/>
          <a:p>
            <a:pPr algn="r" eaLnBrk="0" hangingPunct="0">
              <a:spcBef>
                <a:spcPct val="50000"/>
              </a:spcBef>
            </a:pPr>
            <a:r>
              <a:rPr lang="en-US" altLang="en-US" sz="2400" b="0" dirty="0">
                <a:solidFill>
                  <a:schemeClr val="tx1"/>
                </a:solidFill>
              </a:rPr>
              <a:t>Need more information - C</a:t>
            </a:r>
          </a:p>
        </p:txBody>
      </p:sp>
      <p:sp>
        <p:nvSpPr>
          <p:cNvPr id="277516" name="Text Box 10"/>
          <p:cNvSpPr txBox="1">
            <a:spLocks noChangeArrowheads="1"/>
          </p:cNvSpPr>
          <p:nvPr/>
        </p:nvSpPr>
        <p:spPr bwMode="auto">
          <a:xfrm rot="18499071">
            <a:off x="7872572" y="4569883"/>
            <a:ext cx="2302934" cy="461434"/>
          </a:xfrm>
          <a:prstGeom prst="rect">
            <a:avLst/>
          </a:prstGeom>
          <a:noFill/>
          <a:ln w="9525">
            <a:noFill/>
            <a:miter lim="800000"/>
            <a:headEnd/>
            <a:tailEnd/>
          </a:ln>
        </p:spPr>
        <p:txBody>
          <a:bodyPr wrap="square">
            <a:spAutoFit/>
          </a:bodyPr>
          <a:lstStyle/>
          <a:p>
            <a:pPr algn="r" eaLnBrk="0" hangingPunct="0">
              <a:spcBef>
                <a:spcPct val="50000"/>
              </a:spcBef>
            </a:pPr>
            <a:r>
              <a:rPr lang="en-US" altLang="en-US" sz="2400" b="0" dirty="0">
                <a:solidFill>
                  <a:schemeClr val="tx1"/>
                </a:solidFill>
              </a:rPr>
              <a:t>No - B</a:t>
            </a:r>
            <a:endParaRPr lang="en-US" altLang="en-US" sz="2400" dirty="0">
              <a:solidFill>
                <a:schemeClr val="tx1"/>
              </a:solidFill>
            </a:endParaRPr>
          </a:p>
        </p:txBody>
      </p:sp>
      <p:sp>
        <p:nvSpPr>
          <p:cNvPr id="2" name="TextBox 1"/>
          <p:cNvSpPr txBox="1"/>
          <p:nvPr/>
        </p:nvSpPr>
        <p:spPr>
          <a:xfrm>
            <a:off x="381001" y="4266735"/>
            <a:ext cx="6096000" cy="769441"/>
          </a:xfrm>
          <a:prstGeom prst="rect">
            <a:avLst/>
          </a:prstGeom>
          <a:noFill/>
        </p:spPr>
        <p:txBody>
          <a:bodyPr wrap="square" rtlCol="0">
            <a:spAutoFit/>
          </a:bodyPr>
          <a:lstStyle/>
          <a:p>
            <a:pPr algn="ctr"/>
            <a:r>
              <a:rPr lang="en-US" sz="2200" dirty="0">
                <a:solidFill>
                  <a:srgbClr val="FF0000"/>
                </a:solidFill>
              </a:rPr>
              <a:t>Most of the traditional criteria for confounding are met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026"/>
          <p:cNvSpPr>
            <a:spLocks noGrp="1" noChangeArrowheads="1"/>
          </p:cNvSpPr>
          <p:nvPr>
            <p:ph type="title"/>
          </p:nvPr>
        </p:nvSpPr>
        <p:spPr>
          <a:xfrm>
            <a:off x="2209800" y="685800"/>
            <a:ext cx="7924800" cy="457200"/>
          </a:xfrm>
        </p:spPr>
        <p:txBody>
          <a:bodyPr/>
          <a:lstStyle/>
          <a:p>
            <a:r>
              <a:rPr lang="en-US" altLang="en-US" sz="3000" dirty="0"/>
              <a:t>Confounding:  </a:t>
            </a:r>
            <a:br>
              <a:rPr lang="en-US" altLang="en-US" sz="3000" dirty="0"/>
            </a:br>
            <a:r>
              <a:rPr lang="en-US" altLang="en-US" sz="3000" dirty="0"/>
              <a:t>Smoking,  Matches, and Lung Cancer</a:t>
            </a:r>
          </a:p>
        </p:txBody>
      </p:sp>
      <p:sp>
        <p:nvSpPr>
          <p:cNvPr id="29698" name="Rectangle 1027"/>
          <p:cNvSpPr>
            <a:spLocks noGrp="1" noChangeArrowheads="1"/>
          </p:cNvSpPr>
          <p:nvPr>
            <p:ph type="body" idx="1"/>
          </p:nvPr>
        </p:nvSpPr>
        <p:spPr>
          <a:xfrm>
            <a:off x="152400" y="1371600"/>
            <a:ext cx="12039600" cy="7061200"/>
          </a:xfrm>
        </p:spPr>
        <p:txBody>
          <a:bodyPr/>
          <a:lstStyle/>
          <a:p>
            <a:r>
              <a:rPr lang="en-US" altLang="en-US" sz="2400" dirty="0"/>
              <a:t>Shows how confounding can create apparent/spurious effect (bias) even when no true effect </a:t>
            </a:r>
          </a:p>
          <a:p>
            <a:pPr lvl="1"/>
            <a:r>
              <a:rPr lang="en-US" altLang="en-US" sz="2400" dirty="0"/>
              <a:t>Opposite can also occur: confounding can mask effect when one is truly present</a:t>
            </a:r>
          </a:p>
          <a:p>
            <a:endParaRPr lang="en-US" altLang="en-US" sz="900" dirty="0"/>
          </a:p>
          <a:p>
            <a:r>
              <a:rPr lang="en-US" altLang="en-US" sz="2400" dirty="0"/>
              <a:t>Proper terminology</a:t>
            </a:r>
          </a:p>
          <a:p>
            <a:pPr lvl="1"/>
            <a:r>
              <a:rPr lang="en-US" altLang="en-US" sz="2400" dirty="0"/>
              <a:t>In the relationship between matches and lung cancer, smoking is a </a:t>
            </a:r>
            <a:r>
              <a:rPr lang="en-US" altLang="en-US" sz="2400" i="1" dirty="0"/>
              <a:t>confounding</a:t>
            </a:r>
            <a:r>
              <a:rPr lang="en-US" altLang="en-US" sz="2400" dirty="0"/>
              <a:t> factor or a </a:t>
            </a:r>
            <a:r>
              <a:rPr lang="en-US" altLang="en-US" sz="2400" i="1" dirty="0"/>
              <a:t>confounder </a:t>
            </a:r>
            <a:r>
              <a:rPr lang="en-US" altLang="en-US" sz="2400" dirty="0"/>
              <a:t>(accent on 2</a:t>
            </a:r>
            <a:r>
              <a:rPr lang="en-US" altLang="en-US" sz="2400" baseline="30000" dirty="0"/>
              <a:t>nd</a:t>
            </a:r>
            <a:r>
              <a:rPr lang="en-US" altLang="en-US" sz="2400" dirty="0"/>
              <a:t> syllable)</a:t>
            </a:r>
          </a:p>
          <a:p>
            <a:pPr lvl="1"/>
            <a:endParaRPr lang="en-US" altLang="en-US" sz="900" dirty="0"/>
          </a:p>
          <a:p>
            <a:pPr lvl="1"/>
            <a:r>
              <a:rPr lang="en-US" altLang="en-US" sz="2400" dirty="0"/>
              <a:t>Smoking </a:t>
            </a:r>
            <a:r>
              <a:rPr lang="en-US" altLang="en-US" sz="2400" i="1" dirty="0"/>
              <a:t>confounds</a:t>
            </a:r>
            <a:r>
              <a:rPr lang="en-US" altLang="en-US" sz="2400" dirty="0"/>
              <a:t> the relationship between matches and lung cancer</a:t>
            </a:r>
          </a:p>
          <a:p>
            <a:pPr lvl="1"/>
            <a:endParaRPr lang="en-US" altLang="en-US" sz="1800" dirty="0"/>
          </a:p>
          <a:p>
            <a:r>
              <a:rPr lang="en-US" altLang="en-US" sz="2400" dirty="0"/>
              <a:t>In clinical/epidemiologic research, confounding has very specific meaning</a:t>
            </a:r>
          </a:p>
          <a:p>
            <a:endParaRPr lang="en-US" altLang="en-US" sz="1800" dirty="0"/>
          </a:p>
          <a:p>
            <a:endParaRPr lang="en-US" altLang="en-US" sz="18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4400" y="5532733"/>
            <a:ext cx="5562600" cy="904217"/>
            <a:chOff x="533400" y="3833340"/>
            <a:chExt cx="4171950" cy="678164"/>
          </a:xfrm>
        </p:grpSpPr>
        <p:sp>
          <p:nvSpPr>
            <p:cNvPr id="1212418" name="Text Box 2"/>
            <p:cNvSpPr txBox="1">
              <a:spLocks noChangeArrowheads="1"/>
            </p:cNvSpPr>
            <p:nvPr/>
          </p:nvSpPr>
          <p:spPr bwMode="auto">
            <a:xfrm>
              <a:off x="3676650" y="3890488"/>
              <a:ext cx="1028700" cy="530916"/>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2000" dirty="0">
                  <a:solidFill>
                    <a:schemeClr val="tx1"/>
                  </a:solidFill>
                  <a:latin typeface="Arial" pitchFamily="34" charset="0"/>
                </a:rPr>
                <a:t>Birth Defects</a:t>
              </a:r>
              <a:endParaRPr lang="en-US" sz="2000" b="0" dirty="0">
                <a:latin typeface="Arial" pitchFamily="34" charset="0"/>
              </a:endParaRPr>
            </a:p>
          </p:txBody>
        </p:sp>
        <p:sp>
          <p:nvSpPr>
            <p:cNvPr id="1212419" name="Text Box 3"/>
            <p:cNvSpPr txBox="1">
              <a:spLocks noChangeArrowheads="1"/>
            </p:cNvSpPr>
            <p:nvPr/>
          </p:nvSpPr>
          <p:spPr bwMode="auto">
            <a:xfrm>
              <a:off x="533400" y="3833340"/>
              <a:ext cx="1200150" cy="530916"/>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2000" dirty="0">
                  <a:solidFill>
                    <a:schemeClr val="tx1"/>
                  </a:solidFill>
                  <a:latin typeface="Arial" pitchFamily="34" charset="0"/>
                </a:rPr>
                <a:t>Folate Intake</a:t>
              </a:r>
              <a:endParaRPr lang="en-US" sz="2000" dirty="0">
                <a:latin typeface="Arial" pitchFamily="34" charset="0"/>
              </a:endParaRPr>
            </a:p>
          </p:txBody>
        </p:sp>
        <p:sp>
          <p:nvSpPr>
            <p:cNvPr id="1212422" name="Line 6"/>
            <p:cNvSpPr>
              <a:spLocks noChangeShapeType="1"/>
            </p:cNvSpPr>
            <p:nvPr/>
          </p:nvSpPr>
          <p:spPr bwMode="auto">
            <a:xfrm flipV="1">
              <a:off x="1676400" y="4061938"/>
              <a:ext cx="1885950" cy="21966"/>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12424" name="Text Box 8"/>
            <p:cNvSpPr txBox="1">
              <a:spLocks noChangeArrowheads="1"/>
            </p:cNvSpPr>
            <p:nvPr/>
          </p:nvSpPr>
          <p:spPr bwMode="auto">
            <a:xfrm>
              <a:off x="2305050" y="4119088"/>
              <a:ext cx="685800" cy="392416"/>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a:t>
              </a:r>
            </a:p>
          </p:txBody>
        </p:sp>
      </p:grpSp>
      <p:sp>
        <p:nvSpPr>
          <p:cNvPr id="1212426" name="Text Box 10"/>
          <p:cNvSpPr txBox="1">
            <a:spLocks noChangeArrowheads="1"/>
          </p:cNvSpPr>
          <p:nvPr/>
        </p:nvSpPr>
        <p:spPr bwMode="auto">
          <a:xfrm>
            <a:off x="381000" y="228600"/>
            <a:ext cx="9144000" cy="461665"/>
          </a:xfrm>
          <a:prstGeom prst="rect">
            <a:avLst/>
          </a:prstGeom>
          <a:noFill/>
          <a:ln w="19050">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en-US" sz="2400" dirty="0">
                <a:latin typeface="Arial" pitchFamily="34" charset="0"/>
              </a:rPr>
              <a:t>RQ: Does lack of folate cause birth defects?</a:t>
            </a:r>
          </a:p>
        </p:txBody>
      </p:sp>
      <p:sp>
        <p:nvSpPr>
          <p:cNvPr id="277510" name="Rectangle 13"/>
          <p:cNvSpPr>
            <a:spLocks noChangeArrowheads="1"/>
          </p:cNvSpPr>
          <p:nvPr/>
        </p:nvSpPr>
        <p:spPr bwMode="auto">
          <a:xfrm>
            <a:off x="228601" y="805653"/>
            <a:ext cx="7620000" cy="2336800"/>
          </a:xfrm>
          <a:prstGeom prst="rect">
            <a:avLst/>
          </a:prstGeom>
          <a:noFill/>
          <a:ln w="9525">
            <a:noFill/>
            <a:miter lim="800000"/>
            <a:headEnd/>
            <a:tailEnd/>
          </a:ln>
        </p:spPr>
        <p:txBody>
          <a:bodyPr lIns="116416" tIns="57149" rIns="116416" bIns="57149"/>
          <a:lstStyle/>
          <a:p>
            <a:pPr marL="287338" indent="-287338" defTabSz="1071007"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Stillbirths are associated with folate intake, even among infants without birth defects: OR = 0.50  (folate intake is protective)</a:t>
            </a:r>
          </a:p>
          <a:p>
            <a:pPr marL="287338" indent="-287338" defTabSz="1071007"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Stillbirths are associated with birth detects:              OR = 15.2 </a:t>
            </a:r>
          </a:p>
          <a:p>
            <a:pPr marL="287338" indent="-287338" defTabSz="1071007"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Stillbirths are not on the causal pathway between folate and birth defects</a:t>
            </a:r>
          </a:p>
          <a:p>
            <a:pPr marL="429673" indent="-429673"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
        <p:nvSpPr>
          <p:cNvPr id="277511" name="Text Box 14"/>
          <p:cNvSpPr txBox="1">
            <a:spLocks noChangeArrowheads="1"/>
          </p:cNvSpPr>
          <p:nvPr/>
        </p:nvSpPr>
        <p:spPr bwMode="auto">
          <a:xfrm rot="10800000" flipV="1">
            <a:off x="7720674" y="2217003"/>
            <a:ext cx="4164778" cy="830997"/>
          </a:xfrm>
          <a:prstGeom prst="rect">
            <a:avLst/>
          </a:prstGeom>
          <a:noFill/>
          <a:ln w="9525">
            <a:noFill/>
            <a:miter lim="800000"/>
            <a:headEnd/>
            <a:tailEnd/>
          </a:ln>
        </p:spPr>
        <p:txBody>
          <a:bodyPr wrap="square" anchor="ctr">
            <a:spAutoFit/>
          </a:bodyPr>
          <a:lstStyle/>
          <a:p>
            <a:pPr algn="ctr" eaLnBrk="0" hangingPunct="0">
              <a:spcBef>
                <a:spcPct val="50000"/>
              </a:spcBef>
            </a:pPr>
            <a:r>
              <a:rPr lang="en-US" altLang="en-US" sz="2400" dirty="0">
                <a:solidFill>
                  <a:schemeClr val="tx1"/>
                </a:solidFill>
              </a:rPr>
              <a:t>Should we adjust for (e.g., stratify) stillbirth status?</a:t>
            </a:r>
          </a:p>
        </p:txBody>
      </p:sp>
      <p:sp>
        <p:nvSpPr>
          <p:cNvPr id="1212431" name="Text Box 15"/>
          <p:cNvSpPr txBox="1">
            <a:spLocks noChangeArrowheads="1"/>
          </p:cNvSpPr>
          <p:nvPr/>
        </p:nvSpPr>
        <p:spPr bwMode="auto">
          <a:xfrm>
            <a:off x="7467600" y="6400800"/>
            <a:ext cx="4572000" cy="307777"/>
          </a:xfrm>
          <a:prstGeom prst="rect">
            <a:avLst/>
          </a:prstGeom>
          <a:noFill/>
          <a:ln w="76200">
            <a:noFill/>
            <a:miter lim="800000"/>
            <a:headEnd/>
            <a:tailEnd/>
          </a:ln>
          <a:effectLst>
            <a:outerShdw dist="107763" dir="2700000" algn="ctr" rotWithShape="0">
              <a:schemeClr val="bg2"/>
            </a:outerShdw>
          </a:effectLst>
        </p:spPr>
        <p:txBody>
          <a:bodyPr>
            <a:spAutoFit/>
          </a:bodyPr>
          <a:lstStyle/>
          <a:p>
            <a:pPr algn="r" eaLnBrk="0" hangingPunct="0">
              <a:spcBef>
                <a:spcPct val="50000"/>
              </a:spcBef>
              <a:defRPr/>
            </a:pPr>
            <a:r>
              <a:rPr lang="en-US" sz="1400" dirty="0">
                <a:latin typeface="Arial" pitchFamily="34" charset="0"/>
              </a:rPr>
              <a:t>Hernan </a:t>
            </a:r>
            <a:r>
              <a:rPr lang="en-US" sz="1400" i="1" dirty="0">
                <a:latin typeface="Arial" pitchFamily="34" charset="0"/>
              </a:rPr>
              <a:t>AJE</a:t>
            </a:r>
            <a:r>
              <a:rPr lang="en-US" sz="1400" dirty="0">
                <a:latin typeface="Arial" pitchFamily="34" charset="0"/>
              </a:rPr>
              <a:t> 2002</a:t>
            </a:r>
          </a:p>
        </p:txBody>
      </p:sp>
      <p:sp>
        <p:nvSpPr>
          <p:cNvPr id="277514" name="Text Box 5"/>
          <p:cNvSpPr txBox="1">
            <a:spLocks noChangeArrowheads="1"/>
          </p:cNvSpPr>
          <p:nvPr/>
        </p:nvSpPr>
        <p:spPr bwMode="auto">
          <a:xfrm rot="18449459">
            <a:off x="7533722" y="4187827"/>
            <a:ext cx="1376891" cy="461665"/>
          </a:xfrm>
          <a:prstGeom prst="rect">
            <a:avLst/>
          </a:prstGeom>
          <a:noFill/>
          <a:ln w="9525">
            <a:noFill/>
            <a:miter lim="800000"/>
            <a:headEnd/>
            <a:tailEnd/>
          </a:ln>
        </p:spPr>
        <p:txBody>
          <a:bodyPr wrap="square">
            <a:spAutoFit/>
          </a:bodyPr>
          <a:lstStyle/>
          <a:p>
            <a:pPr algn="r" eaLnBrk="0" hangingPunct="0">
              <a:spcBef>
                <a:spcPct val="50000"/>
              </a:spcBef>
            </a:pPr>
            <a:r>
              <a:rPr lang="en-US" altLang="en-US" sz="2400" b="0" dirty="0">
                <a:solidFill>
                  <a:schemeClr val="tx1"/>
                </a:solidFill>
              </a:rPr>
              <a:t>Yes - A</a:t>
            </a:r>
          </a:p>
        </p:txBody>
      </p:sp>
      <p:sp>
        <p:nvSpPr>
          <p:cNvPr id="277515" name="Text Box 9"/>
          <p:cNvSpPr txBox="1">
            <a:spLocks noChangeArrowheads="1"/>
          </p:cNvSpPr>
          <p:nvPr/>
        </p:nvSpPr>
        <p:spPr bwMode="auto">
          <a:xfrm rot="18485455">
            <a:off x="7735954" y="5301901"/>
            <a:ext cx="4343401" cy="461665"/>
          </a:xfrm>
          <a:prstGeom prst="rect">
            <a:avLst/>
          </a:prstGeom>
          <a:noFill/>
          <a:ln w="9525">
            <a:noFill/>
            <a:miter lim="800000"/>
            <a:headEnd/>
            <a:tailEnd/>
          </a:ln>
        </p:spPr>
        <p:txBody>
          <a:bodyPr wrap="square">
            <a:spAutoFit/>
          </a:bodyPr>
          <a:lstStyle/>
          <a:p>
            <a:pPr algn="r" eaLnBrk="0" hangingPunct="0">
              <a:spcBef>
                <a:spcPct val="50000"/>
              </a:spcBef>
            </a:pPr>
            <a:r>
              <a:rPr lang="en-US" altLang="en-US" sz="2400" b="0" dirty="0">
                <a:solidFill>
                  <a:schemeClr val="tx1"/>
                </a:solidFill>
              </a:rPr>
              <a:t>Need more information - C</a:t>
            </a:r>
          </a:p>
        </p:txBody>
      </p:sp>
      <p:sp>
        <p:nvSpPr>
          <p:cNvPr id="277516" name="Text Box 10"/>
          <p:cNvSpPr txBox="1">
            <a:spLocks noChangeArrowheads="1"/>
          </p:cNvSpPr>
          <p:nvPr/>
        </p:nvSpPr>
        <p:spPr bwMode="auto">
          <a:xfrm rot="18499071">
            <a:off x="8639268" y="4198569"/>
            <a:ext cx="1356409" cy="461434"/>
          </a:xfrm>
          <a:prstGeom prst="rect">
            <a:avLst/>
          </a:prstGeom>
          <a:noFill/>
          <a:ln w="38100">
            <a:solidFill>
              <a:srgbClr val="FF0000"/>
            </a:solidFill>
            <a:miter lim="800000"/>
            <a:headEnd/>
            <a:tailEnd/>
          </a:ln>
        </p:spPr>
        <p:txBody>
          <a:bodyPr wrap="square">
            <a:spAutoFit/>
          </a:bodyPr>
          <a:lstStyle/>
          <a:p>
            <a:pPr algn="r" eaLnBrk="0" hangingPunct="0">
              <a:spcBef>
                <a:spcPct val="50000"/>
              </a:spcBef>
            </a:pPr>
            <a:r>
              <a:rPr lang="en-US" altLang="en-US" sz="2400" b="0" dirty="0">
                <a:solidFill>
                  <a:schemeClr val="tx1"/>
                </a:solidFill>
              </a:rPr>
              <a:t>No - B</a:t>
            </a:r>
            <a:endParaRPr lang="en-US" altLang="en-US" sz="2400" dirty="0">
              <a:solidFill>
                <a:schemeClr val="tx1"/>
              </a:solidFill>
            </a:endParaRPr>
          </a:p>
        </p:txBody>
      </p:sp>
      <p:sp>
        <p:nvSpPr>
          <p:cNvPr id="2" name="TextBox 1"/>
          <p:cNvSpPr txBox="1"/>
          <p:nvPr/>
        </p:nvSpPr>
        <p:spPr>
          <a:xfrm>
            <a:off x="381001" y="4266735"/>
            <a:ext cx="6096000" cy="769441"/>
          </a:xfrm>
          <a:prstGeom prst="rect">
            <a:avLst/>
          </a:prstGeom>
          <a:noFill/>
        </p:spPr>
        <p:txBody>
          <a:bodyPr wrap="square" rtlCol="0">
            <a:spAutoFit/>
          </a:bodyPr>
          <a:lstStyle/>
          <a:p>
            <a:pPr algn="ctr"/>
            <a:r>
              <a:rPr lang="en-US" sz="2200" dirty="0">
                <a:solidFill>
                  <a:srgbClr val="FF0000"/>
                </a:solidFill>
              </a:rPr>
              <a:t>Most of the traditional criteria for confounding are met</a:t>
            </a:r>
          </a:p>
        </p:txBody>
      </p:sp>
    </p:spTree>
    <p:extLst>
      <p:ext uri="{BB962C8B-B14F-4D97-AF65-F5344CB8AC3E}">
        <p14:creationId xmlns:p14="http://schemas.microsoft.com/office/powerpoint/2010/main" val="21523191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401" name="Rectangle 2"/>
          <p:cNvSpPr>
            <a:spLocks noGrp="1" noChangeArrowheads="1"/>
          </p:cNvSpPr>
          <p:nvPr>
            <p:ph type="title" idx="4294967295"/>
          </p:nvPr>
        </p:nvSpPr>
        <p:spPr>
          <a:xfrm>
            <a:off x="2209800" y="171510"/>
            <a:ext cx="7774517" cy="539690"/>
          </a:xfrm>
        </p:spPr>
        <p:txBody>
          <a:bodyPr/>
          <a:lstStyle/>
          <a:p>
            <a:r>
              <a:rPr lang="en-US" altLang="en-US" sz="2800" dirty="0"/>
              <a:t>Adjustment for Stillbirths</a:t>
            </a:r>
            <a:endParaRPr lang="en-US" altLang="en-US" sz="2000" dirty="0"/>
          </a:p>
        </p:txBody>
      </p:sp>
      <p:sp>
        <p:nvSpPr>
          <p:cNvPr id="270402" name="Rectangle 3"/>
          <p:cNvSpPr>
            <a:spLocks noGrp="1" noChangeArrowheads="1"/>
          </p:cNvSpPr>
          <p:nvPr>
            <p:ph type="body" idx="4294967295"/>
          </p:nvPr>
        </p:nvSpPr>
        <p:spPr>
          <a:xfrm>
            <a:off x="4191001" y="2432110"/>
            <a:ext cx="2159000" cy="3339980"/>
          </a:xfrm>
        </p:spPr>
        <p:txBody>
          <a:bodyPr/>
          <a:lstStyle/>
          <a:p>
            <a:pPr marL="457189" indent="-457189" defTabSz="1219170">
              <a:tabLst>
                <a:tab pos="1839338" algn="l"/>
              </a:tabLst>
            </a:pPr>
            <a:endParaRPr lang="en-US" altLang="en-US" dirty="0"/>
          </a:p>
          <a:p>
            <a:pPr marL="457189" indent="-457189" defTabSz="1219170">
              <a:buNone/>
              <a:tabLst>
                <a:tab pos="1839338" algn="l"/>
              </a:tabLst>
            </a:pPr>
            <a:endParaRPr lang="en-US" altLang="en-US" dirty="0"/>
          </a:p>
          <a:p>
            <a:pPr marL="457189" indent="-457189" defTabSz="1219170">
              <a:tabLst>
                <a:tab pos="1839338" algn="l"/>
              </a:tabLst>
            </a:pPr>
            <a:endParaRPr lang="en-US" altLang="en-US" dirty="0"/>
          </a:p>
          <a:p>
            <a:pPr marL="457189" indent="-457189" defTabSz="1219170">
              <a:tabLst>
                <a:tab pos="1839338" algn="l"/>
              </a:tabLst>
            </a:pPr>
            <a:endParaRPr lang="en-US" altLang="en-US" dirty="0"/>
          </a:p>
        </p:txBody>
      </p:sp>
      <p:sp>
        <p:nvSpPr>
          <p:cNvPr id="270403" name="Text Box 4"/>
          <p:cNvSpPr txBox="1">
            <a:spLocks noChangeArrowheads="1"/>
          </p:cNvSpPr>
          <p:nvPr/>
        </p:nvSpPr>
        <p:spPr bwMode="auto">
          <a:xfrm>
            <a:off x="1354442" y="3265054"/>
            <a:ext cx="1727200" cy="400110"/>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latin typeface="Times New Roman" pitchFamily="18" charset="0"/>
              </a:rPr>
              <a:t>Stillbirth</a:t>
            </a:r>
            <a:endParaRPr lang="en-US" altLang="en-US" sz="2000" b="0" dirty="0">
              <a:solidFill>
                <a:schemeClr val="tx1"/>
              </a:solidFill>
              <a:latin typeface="Times New Roman" pitchFamily="18" charset="0"/>
            </a:endParaRPr>
          </a:p>
        </p:txBody>
      </p:sp>
      <p:sp>
        <p:nvSpPr>
          <p:cNvPr id="270404" name="Text Box 5"/>
          <p:cNvSpPr txBox="1">
            <a:spLocks noChangeArrowheads="1"/>
          </p:cNvSpPr>
          <p:nvPr/>
        </p:nvSpPr>
        <p:spPr bwMode="auto">
          <a:xfrm>
            <a:off x="4006177" y="3304848"/>
            <a:ext cx="1625600" cy="400110"/>
          </a:xfrm>
          <a:prstGeom prst="rect">
            <a:avLst/>
          </a:prstGeom>
          <a:noFill/>
          <a:ln w="9525">
            <a:noFill/>
            <a:miter lim="800000"/>
            <a:headEnd/>
            <a:tailEnd/>
          </a:ln>
        </p:spPr>
        <p:txBody>
          <a:bodyPr wrap="square">
            <a:spAutoFit/>
          </a:bodyPr>
          <a:lstStyle/>
          <a:p>
            <a:pPr eaLnBrk="0" hangingPunct="0">
              <a:spcBef>
                <a:spcPct val="50000"/>
              </a:spcBef>
            </a:pPr>
            <a:r>
              <a:rPr lang="en-US" altLang="en-US" sz="2000" dirty="0">
                <a:solidFill>
                  <a:schemeClr val="tx1"/>
                </a:solidFill>
                <a:latin typeface="Times New Roman" pitchFamily="18" charset="0"/>
              </a:rPr>
              <a:t>No stillbirth</a:t>
            </a:r>
          </a:p>
        </p:txBody>
      </p:sp>
      <p:sp>
        <p:nvSpPr>
          <p:cNvPr id="270405" name="Line 6"/>
          <p:cNvSpPr>
            <a:spLocks noChangeShapeType="1"/>
          </p:cNvSpPr>
          <p:nvPr/>
        </p:nvSpPr>
        <p:spPr bwMode="auto">
          <a:xfrm flipH="1">
            <a:off x="2514600" y="2953405"/>
            <a:ext cx="778483" cy="943540"/>
          </a:xfrm>
          <a:prstGeom prst="line">
            <a:avLst/>
          </a:prstGeom>
          <a:noFill/>
          <a:ln w="38100">
            <a:solidFill>
              <a:schemeClr val="tx1"/>
            </a:solidFill>
            <a:round/>
            <a:headEnd type="none" w="sm" len="sm"/>
            <a:tailEnd type="triangle" w="sm" len="sm"/>
          </a:ln>
        </p:spPr>
        <p:txBody>
          <a:bodyPr wrap="none" anchor="ctr"/>
          <a:lstStyle/>
          <a:p>
            <a:endParaRPr lang="en-US" sz="3733" dirty="0"/>
          </a:p>
        </p:txBody>
      </p:sp>
      <p:sp>
        <p:nvSpPr>
          <p:cNvPr id="270406" name="Line 7"/>
          <p:cNvSpPr>
            <a:spLocks noChangeShapeType="1"/>
          </p:cNvSpPr>
          <p:nvPr/>
        </p:nvSpPr>
        <p:spPr bwMode="auto">
          <a:xfrm>
            <a:off x="3293083" y="2942419"/>
            <a:ext cx="897918" cy="1045381"/>
          </a:xfrm>
          <a:prstGeom prst="line">
            <a:avLst/>
          </a:prstGeom>
          <a:noFill/>
          <a:ln w="38100">
            <a:solidFill>
              <a:schemeClr val="tx1"/>
            </a:solidFill>
            <a:round/>
            <a:headEnd type="none" w="sm" len="sm"/>
            <a:tailEnd type="triangle" w="sm" len="sm"/>
          </a:ln>
        </p:spPr>
        <p:txBody>
          <a:bodyPr wrap="none" anchor="ctr"/>
          <a:lstStyle/>
          <a:p>
            <a:endParaRPr lang="en-US" sz="3733" dirty="0"/>
          </a:p>
        </p:txBody>
      </p:sp>
      <p:sp>
        <p:nvSpPr>
          <p:cNvPr id="270407" name="Text Box 8"/>
          <p:cNvSpPr txBox="1">
            <a:spLocks noChangeArrowheads="1"/>
          </p:cNvSpPr>
          <p:nvPr/>
        </p:nvSpPr>
        <p:spPr bwMode="auto">
          <a:xfrm>
            <a:off x="406400" y="1401605"/>
            <a:ext cx="1066800" cy="400110"/>
          </a:xfrm>
          <a:prstGeom prst="rect">
            <a:avLst/>
          </a:prstGeom>
          <a:noFill/>
          <a:ln w="9525">
            <a:noFill/>
            <a:miter lim="800000"/>
            <a:headEnd/>
            <a:tailEnd/>
          </a:ln>
        </p:spPr>
        <p:txBody>
          <a:bodyPr wrap="square">
            <a:spAutoFit/>
          </a:bodyPr>
          <a:lstStyle/>
          <a:p>
            <a:pPr eaLnBrk="0" hangingPunct="0">
              <a:spcBef>
                <a:spcPct val="50000"/>
              </a:spcBef>
            </a:pPr>
            <a:r>
              <a:rPr lang="en-US" altLang="en-US" sz="2000" dirty="0">
                <a:solidFill>
                  <a:schemeClr val="tx1"/>
                </a:solidFill>
              </a:rPr>
              <a:t>Crude</a:t>
            </a:r>
            <a:endParaRPr lang="en-US" altLang="en-US" sz="2133" b="0" dirty="0">
              <a:solidFill>
                <a:schemeClr val="tx1"/>
              </a:solidFill>
              <a:latin typeface="Times New Roman" pitchFamily="18" charset="0"/>
            </a:endParaRPr>
          </a:p>
        </p:txBody>
      </p:sp>
      <p:sp>
        <p:nvSpPr>
          <p:cNvPr id="270408" name="Text Box 9"/>
          <p:cNvSpPr txBox="1">
            <a:spLocks noChangeArrowheads="1"/>
          </p:cNvSpPr>
          <p:nvPr/>
        </p:nvSpPr>
        <p:spPr bwMode="auto">
          <a:xfrm>
            <a:off x="426124" y="2819517"/>
            <a:ext cx="1295400" cy="400110"/>
          </a:xfrm>
          <a:prstGeom prst="rect">
            <a:avLst/>
          </a:prstGeom>
          <a:noFill/>
          <a:ln w="9525">
            <a:noFill/>
            <a:miter lim="800000"/>
            <a:headEnd/>
            <a:tailEnd/>
          </a:ln>
        </p:spPr>
        <p:txBody>
          <a:bodyPr wrap="square">
            <a:spAutoFit/>
          </a:bodyPr>
          <a:lstStyle/>
          <a:p>
            <a:pPr eaLnBrk="0" hangingPunct="0">
              <a:spcBef>
                <a:spcPct val="50000"/>
              </a:spcBef>
            </a:pPr>
            <a:r>
              <a:rPr lang="en-US" altLang="en-US" sz="2000" dirty="0">
                <a:solidFill>
                  <a:schemeClr val="tx1"/>
                </a:solidFill>
              </a:rPr>
              <a:t>Stratified</a:t>
            </a:r>
            <a:endParaRPr lang="en-US" altLang="en-US" sz="1800" b="0" dirty="0">
              <a:solidFill>
                <a:schemeClr val="tx1"/>
              </a:solidFill>
              <a:latin typeface="Times New Roman" pitchFamily="18" charset="0"/>
            </a:endParaRPr>
          </a:p>
        </p:txBody>
      </p:sp>
      <p:graphicFrame>
        <p:nvGraphicFramePr>
          <p:cNvPr id="270398" name="Object 62"/>
          <p:cNvGraphicFramePr>
            <a:graphicFrameLocks/>
          </p:cNvGraphicFramePr>
          <p:nvPr>
            <p:extLst>
              <p:ext uri="{D42A27DB-BD31-4B8C-83A1-F6EECF244321}">
                <p14:modId xmlns:p14="http://schemas.microsoft.com/office/powerpoint/2010/main" val="2287627180"/>
              </p:ext>
            </p:extLst>
          </p:nvPr>
        </p:nvGraphicFramePr>
        <p:xfrm>
          <a:off x="848373" y="1756581"/>
          <a:ext cx="5372100" cy="1388639"/>
        </p:xfrm>
        <a:graphic>
          <a:graphicData uri="http://schemas.openxmlformats.org/presentationml/2006/ole">
            <mc:AlternateContent xmlns:mc="http://schemas.openxmlformats.org/markup-compatibility/2006">
              <mc:Choice xmlns:v="urn:schemas-microsoft-com:vml" Requires="v">
                <p:oleObj name="Document" r:id="rId3" imgW="6241849" imgH="1665685" progId="Word.Document.8">
                  <p:embed/>
                </p:oleObj>
              </mc:Choice>
              <mc:Fallback>
                <p:oleObj name="Document" r:id="rId3" imgW="6241849" imgH="1665685" progId="Word.Document.8">
                  <p:embed/>
                  <p:pic>
                    <p:nvPicPr>
                      <p:cNvPr id="0" name="Picture 6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373" y="1756581"/>
                        <a:ext cx="5372100" cy="1388639"/>
                      </a:xfrm>
                      <a:prstGeom prst="rect">
                        <a:avLst/>
                      </a:prstGeom>
                      <a:noFill/>
                      <a:ln>
                        <a:noFill/>
                      </a:ln>
                      <a:effectLst/>
                    </p:spPr>
                  </p:pic>
                </p:oleObj>
              </mc:Fallback>
            </mc:AlternateContent>
          </a:graphicData>
        </a:graphic>
      </p:graphicFrame>
      <p:sp>
        <p:nvSpPr>
          <p:cNvPr id="270409" name="Text Box 12"/>
          <p:cNvSpPr txBox="1">
            <a:spLocks noChangeArrowheads="1"/>
          </p:cNvSpPr>
          <p:nvPr/>
        </p:nvSpPr>
        <p:spPr bwMode="auto">
          <a:xfrm>
            <a:off x="4419600" y="2409247"/>
            <a:ext cx="6934199" cy="430887"/>
          </a:xfrm>
          <a:prstGeom prst="rect">
            <a:avLst/>
          </a:prstGeom>
          <a:noFill/>
          <a:ln w="9525">
            <a:noFill/>
            <a:miter lim="800000"/>
            <a:headEnd type="none" w="sm" len="sm"/>
            <a:tailEnd type="none" w="sm" len="sm"/>
          </a:ln>
        </p:spPr>
        <p:txBody>
          <a:bodyPr wrap="square" anchor="ctr">
            <a:spAutoFit/>
          </a:bodyPr>
          <a:lstStyle/>
          <a:p>
            <a:pPr algn="ctr" eaLnBrk="0" hangingPunct="0">
              <a:spcBef>
                <a:spcPct val="50000"/>
              </a:spcBef>
            </a:pPr>
            <a:r>
              <a:rPr lang="en-US" altLang="en-US" sz="2200" b="0" dirty="0">
                <a:solidFill>
                  <a:schemeClr val="tx1"/>
                </a:solidFill>
              </a:rPr>
              <a:t>OR</a:t>
            </a:r>
            <a:r>
              <a:rPr lang="en-US" altLang="en-US" sz="2200" b="0" baseline="-25000" dirty="0">
                <a:solidFill>
                  <a:schemeClr val="tx1"/>
                </a:solidFill>
              </a:rPr>
              <a:t>crude</a:t>
            </a:r>
            <a:r>
              <a:rPr lang="en-US" altLang="en-US" sz="2200" b="0" dirty="0">
                <a:solidFill>
                  <a:schemeClr val="tx1"/>
                </a:solidFill>
              </a:rPr>
              <a:t> = 0.65 (95% CI 0.45  to 0.95)</a:t>
            </a:r>
          </a:p>
        </p:txBody>
      </p:sp>
      <p:sp>
        <p:nvSpPr>
          <p:cNvPr id="270410" name="Text Box 14"/>
          <p:cNvSpPr txBox="1">
            <a:spLocks noChangeArrowheads="1"/>
          </p:cNvSpPr>
          <p:nvPr/>
        </p:nvSpPr>
        <p:spPr bwMode="auto">
          <a:xfrm>
            <a:off x="6943117" y="3384590"/>
            <a:ext cx="5196541" cy="3016210"/>
          </a:xfrm>
          <a:prstGeom prst="rect">
            <a:avLst/>
          </a:prstGeom>
          <a:solidFill>
            <a:schemeClr val="bg1"/>
          </a:solidFill>
          <a:ln w="12700">
            <a:noFill/>
            <a:miter lim="800000"/>
            <a:headEnd type="none" w="sm" len="sm"/>
            <a:tailEnd type="none" w="sm" len="sm"/>
          </a:ln>
        </p:spPr>
        <p:txBody>
          <a:bodyPr wrap="square" anchor="ctr">
            <a:spAutoFit/>
          </a:bodyPr>
          <a:lstStyle/>
          <a:p>
            <a:pPr algn="ctr" eaLnBrk="0" hangingPunct="0">
              <a:spcBef>
                <a:spcPct val="50000"/>
              </a:spcBef>
            </a:pPr>
            <a:r>
              <a:rPr lang="en-US" altLang="en-US" sz="2200" b="0" dirty="0">
                <a:solidFill>
                  <a:schemeClr val="tx1"/>
                </a:solidFill>
              </a:rPr>
              <a:t>OR</a:t>
            </a:r>
            <a:r>
              <a:rPr lang="en-US" altLang="en-US" sz="2200" b="0" baseline="-25000" dirty="0">
                <a:solidFill>
                  <a:schemeClr val="tx1"/>
                </a:solidFill>
              </a:rPr>
              <a:t>adjusted</a:t>
            </a:r>
            <a:r>
              <a:rPr lang="en-US" altLang="en-US" sz="2200" b="0" dirty="0">
                <a:solidFill>
                  <a:schemeClr val="tx1"/>
                </a:solidFill>
              </a:rPr>
              <a:t> = 0.80  (95% CI: 0.53 to 1.2)</a:t>
            </a:r>
          </a:p>
          <a:p>
            <a:pPr algn="ctr" eaLnBrk="0" hangingPunct="0">
              <a:spcBef>
                <a:spcPct val="50000"/>
              </a:spcBef>
            </a:pPr>
            <a:r>
              <a:rPr lang="en-US" altLang="en-US" sz="2400" b="0" dirty="0">
                <a:solidFill>
                  <a:schemeClr val="tx1"/>
                </a:solidFill>
              </a:rPr>
              <a:t>Apparent positive confounding</a:t>
            </a:r>
          </a:p>
          <a:p>
            <a:pPr algn="ctr" eaLnBrk="0" hangingPunct="0">
              <a:spcBef>
                <a:spcPct val="50000"/>
              </a:spcBef>
            </a:pPr>
            <a:r>
              <a:rPr lang="en-US" altLang="en-US" sz="2200" b="0" dirty="0">
                <a:solidFill>
                  <a:schemeClr val="tx1"/>
                </a:solidFill>
              </a:rPr>
              <a:t>Public health implication: No reason to supplement diet with folate to prevent birth defects</a:t>
            </a:r>
          </a:p>
          <a:p>
            <a:pPr algn="ctr" eaLnBrk="0" hangingPunct="0">
              <a:spcBef>
                <a:spcPct val="50000"/>
              </a:spcBef>
            </a:pPr>
            <a:r>
              <a:rPr lang="en-US" altLang="en-US" sz="2200" b="0" dirty="0">
                <a:solidFill>
                  <a:srgbClr val="FF0000"/>
                </a:solidFill>
              </a:rPr>
              <a:t>Later RCTs tell us this inference is wrong: Why?</a:t>
            </a:r>
          </a:p>
        </p:txBody>
      </p:sp>
      <p:graphicFrame>
        <p:nvGraphicFramePr>
          <p:cNvPr id="270399" name="Object 63"/>
          <p:cNvGraphicFramePr>
            <a:graphicFrameLocks/>
          </p:cNvGraphicFramePr>
          <p:nvPr>
            <p:extLst>
              <p:ext uri="{D42A27DB-BD31-4B8C-83A1-F6EECF244321}">
                <p14:modId xmlns:p14="http://schemas.microsoft.com/office/powerpoint/2010/main" val="2302284829"/>
              </p:ext>
            </p:extLst>
          </p:nvPr>
        </p:nvGraphicFramePr>
        <p:xfrm>
          <a:off x="63501" y="3987800"/>
          <a:ext cx="4813299" cy="1803400"/>
        </p:xfrm>
        <a:graphic>
          <a:graphicData uri="http://schemas.openxmlformats.org/presentationml/2006/ole">
            <mc:AlternateContent xmlns:mc="http://schemas.openxmlformats.org/markup-compatibility/2006">
              <mc:Choice xmlns:v="urn:schemas-microsoft-com:vml" Requires="v">
                <p:oleObj name="Document" r:id="rId5" imgW="6241849" imgH="1861902" progId="Word.Document.8">
                  <p:embed/>
                </p:oleObj>
              </mc:Choice>
              <mc:Fallback>
                <p:oleObj name="Document" r:id="rId5" imgW="6241849" imgH="1861902" progId="Word.Document.8">
                  <p:embed/>
                  <p:pic>
                    <p:nvPicPr>
                      <p:cNvPr id="0" name="Picture 6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01" y="3987800"/>
                        <a:ext cx="4813299" cy="1803400"/>
                      </a:xfrm>
                      <a:prstGeom prst="rect">
                        <a:avLst/>
                      </a:prstGeom>
                      <a:noFill/>
                      <a:ln>
                        <a:noFill/>
                      </a:ln>
                      <a:effectLst/>
                    </p:spPr>
                  </p:pic>
                </p:oleObj>
              </mc:Fallback>
            </mc:AlternateContent>
          </a:graphicData>
        </a:graphic>
      </p:graphicFrame>
      <p:graphicFrame>
        <p:nvGraphicFramePr>
          <p:cNvPr id="270400" name="Object 64"/>
          <p:cNvGraphicFramePr>
            <a:graphicFrameLocks/>
          </p:cNvGraphicFramePr>
          <p:nvPr>
            <p:extLst>
              <p:ext uri="{D42A27DB-BD31-4B8C-83A1-F6EECF244321}">
                <p14:modId xmlns:p14="http://schemas.microsoft.com/office/powerpoint/2010/main" val="1063619831"/>
              </p:ext>
            </p:extLst>
          </p:nvPr>
        </p:nvGraphicFramePr>
        <p:xfrm>
          <a:off x="3444266" y="3876645"/>
          <a:ext cx="5105401" cy="1905000"/>
        </p:xfrm>
        <a:graphic>
          <a:graphicData uri="http://schemas.openxmlformats.org/presentationml/2006/ole">
            <mc:AlternateContent xmlns:mc="http://schemas.openxmlformats.org/markup-compatibility/2006">
              <mc:Choice xmlns:v="urn:schemas-microsoft-com:vml" Requires="v">
                <p:oleObj name="Document" r:id="rId7" imgW="6427799" imgH="1861902" progId="Word.Document.8">
                  <p:embed/>
                </p:oleObj>
              </mc:Choice>
              <mc:Fallback>
                <p:oleObj name="Document" r:id="rId7" imgW="6427799" imgH="1861902" progId="Word.Document.8">
                  <p:embed/>
                  <p:pic>
                    <p:nvPicPr>
                      <p:cNvPr id="0" name="Picture 6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4266" y="3876645"/>
                        <a:ext cx="5105401" cy="1905000"/>
                      </a:xfrm>
                      <a:prstGeom prst="rect">
                        <a:avLst/>
                      </a:prstGeom>
                      <a:noFill/>
                      <a:ln>
                        <a:noFill/>
                      </a:ln>
                      <a:effectLst/>
                    </p:spPr>
                  </p:pic>
                </p:oleObj>
              </mc:Fallback>
            </mc:AlternateContent>
          </a:graphicData>
        </a:graphic>
      </p:graphicFrame>
      <p:sp>
        <p:nvSpPr>
          <p:cNvPr id="270411" name="Text Box 19"/>
          <p:cNvSpPr txBox="1">
            <a:spLocks noChangeArrowheads="1"/>
          </p:cNvSpPr>
          <p:nvPr/>
        </p:nvSpPr>
        <p:spPr bwMode="auto">
          <a:xfrm>
            <a:off x="155810" y="806234"/>
            <a:ext cx="6698779" cy="461665"/>
          </a:xfrm>
          <a:prstGeom prst="rect">
            <a:avLst/>
          </a:prstGeom>
          <a:noFill/>
          <a:ln w="9525">
            <a:noFill/>
            <a:miter lim="800000"/>
            <a:headEnd/>
            <a:tailEnd/>
          </a:ln>
        </p:spPr>
        <p:txBody>
          <a:bodyPr wrap="square" anchor="ctr">
            <a:spAutoFit/>
          </a:bodyPr>
          <a:lstStyle/>
          <a:p>
            <a:pPr algn="ctr" eaLnBrk="0" hangingPunct="0">
              <a:spcBef>
                <a:spcPct val="50000"/>
              </a:spcBef>
            </a:pPr>
            <a:r>
              <a:rPr lang="en-US" altLang="en-US" sz="2400" dirty="0">
                <a:solidFill>
                  <a:schemeClr val="tx1"/>
                </a:solidFill>
                <a:latin typeface="Arial" panose="020B0604020202020204" pitchFamily="34" charset="0"/>
                <a:cs typeface="Arial" panose="020B0604020202020204" pitchFamily="34" charset="0"/>
              </a:rPr>
              <a:t>Slone Epidemiology </a:t>
            </a:r>
            <a:r>
              <a:rPr lang="en-US" altLang="en-US" sz="2400" dirty="0">
                <a:solidFill>
                  <a:schemeClr val="tx1"/>
                </a:solidFill>
                <a:latin typeface="+mn-lt"/>
              </a:rPr>
              <a:t>Unit Birth Defects Study</a:t>
            </a:r>
          </a:p>
        </p:txBody>
      </p:sp>
      <p:sp>
        <p:nvSpPr>
          <p:cNvPr id="1234964" name="Text Box 20"/>
          <p:cNvSpPr txBox="1">
            <a:spLocks noChangeArrowheads="1"/>
          </p:cNvSpPr>
          <p:nvPr/>
        </p:nvSpPr>
        <p:spPr bwMode="auto">
          <a:xfrm>
            <a:off x="-564476" y="6471149"/>
            <a:ext cx="2286000" cy="307777"/>
          </a:xfrm>
          <a:prstGeom prst="rect">
            <a:avLst/>
          </a:prstGeom>
          <a:solidFill>
            <a:schemeClr val="bg1"/>
          </a:solidFill>
          <a:ln w="76200">
            <a:noFill/>
            <a:miter lim="800000"/>
            <a:headEnd/>
            <a:tailEnd/>
          </a:ln>
          <a:effectLst>
            <a:outerShdw dist="107763" dir="2700000" algn="ctr" rotWithShape="0">
              <a:schemeClr val="bg2"/>
            </a:outerShdw>
          </a:effectLst>
        </p:spPr>
        <p:txBody>
          <a:bodyPr>
            <a:spAutoFit/>
          </a:bodyPr>
          <a:lstStyle/>
          <a:p>
            <a:pPr algn="r" eaLnBrk="0" hangingPunct="0">
              <a:spcBef>
                <a:spcPct val="50000"/>
              </a:spcBef>
              <a:defRPr/>
            </a:pPr>
            <a:r>
              <a:rPr lang="en-US" sz="1400" dirty="0">
                <a:latin typeface="Arial" pitchFamily="34" charset="0"/>
              </a:rPr>
              <a:t>Hernan </a:t>
            </a:r>
            <a:r>
              <a:rPr lang="en-US" sz="1400" i="1" dirty="0">
                <a:latin typeface="Arial" pitchFamily="34" charset="0"/>
              </a:rPr>
              <a:t>AJE</a:t>
            </a:r>
            <a:r>
              <a:rPr lang="en-US" sz="1400" dirty="0">
                <a:latin typeface="Arial" pitchFamily="34" charset="0"/>
              </a:rPr>
              <a:t> 2002</a:t>
            </a:r>
          </a:p>
        </p:txBody>
      </p:sp>
      <p:sp>
        <p:nvSpPr>
          <p:cNvPr id="18" name="Oval 17"/>
          <p:cNvSpPr/>
          <p:nvPr/>
        </p:nvSpPr>
        <p:spPr bwMode="auto">
          <a:xfrm>
            <a:off x="11834299" y="151730"/>
            <a:ext cx="203200" cy="203200"/>
          </a:xfrm>
          <a:prstGeom prst="ellipse">
            <a:avLst/>
          </a:prstGeom>
          <a:solidFill>
            <a:srgbClr val="00B05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04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514" name="Text Box 2"/>
          <p:cNvSpPr txBox="1">
            <a:spLocks noChangeArrowheads="1"/>
          </p:cNvSpPr>
          <p:nvPr/>
        </p:nvSpPr>
        <p:spPr bwMode="auto">
          <a:xfrm>
            <a:off x="6477000" y="3429000"/>
            <a:ext cx="1625600" cy="830997"/>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2400" dirty="0">
                <a:solidFill>
                  <a:schemeClr val="tx1"/>
                </a:solidFill>
                <a:latin typeface="Arial" pitchFamily="34" charset="0"/>
              </a:rPr>
              <a:t>Birth Defects</a:t>
            </a:r>
            <a:endParaRPr lang="en-US" sz="1200" b="0" dirty="0">
              <a:latin typeface="Arial" pitchFamily="34" charset="0"/>
            </a:endParaRPr>
          </a:p>
        </p:txBody>
      </p:sp>
      <p:sp>
        <p:nvSpPr>
          <p:cNvPr id="1216515" name="Text Box 3"/>
          <p:cNvSpPr txBox="1">
            <a:spLocks noChangeArrowheads="1"/>
          </p:cNvSpPr>
          <p:nvPr/>
        </p:nvSpPr>
        <p:spPr bwMode="auto">
          <a:xfrm>
            <a:off x="2133600" y="3429000"/>
            <a:ext cx="2032000" cy="83099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solidFill>
                  <a:schemeClr val="tx1"/>
                </a:solidFill>
                <a:latin typeface="Arial" pitchFamily="34" charset="0"/>
              </a:rPr>
              <a:t>Folate Intake</a:t>
            </a:r>
            <a:endParaRPr lang="en-US" sz="1400" b="0" dirty="0">
              <a:latin typeface="Arial" pitchFamily="34" charset="0"/>
            </a:endParaRPr>
          </a:p>
        </p:txBody>
      </p:sp>
      <p:sp>
        <p:nvSpPr>
          <p:cNvPr id="1216516" name="Text Box 4"/>
          <p:cNvSpPr txBox="1">
            <a:spLocks noChangeArrowheads="1"/>
          </p:cNvSpPr>
          <p:nvPr/>
        </p:nvSpPr>
        <p:spPr bwMode="auto">
          <a:xfrm>
            <a:off x="3810000" y="1752600"/>
            <a:ext cx="26416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dirty="0">
                <a:solidFill>
                  <a:schemeClr val="tx1"/>
                </a:solidFill>
                <a:latin typeface="Arial" pitchFamily="34" charset="0"/>
              </a:rPr>
              <a:t>Stillbirth</a:t>
            </a:r>
            <a:endParaRPr lang="en-US" sz="1600" b="0" dirty="0">
              <a:latin typeface="Arial" pitchFamily="34" charset="0"/>
            </a:endParaRPr>
          </a:p>
        </p:txBody>
      </p:sp>
      <p:sp>
        <p:nvSpPr>
          <p:cNvPr id="1216517" name="Freeform 5"/>
          <p:cNvSpPr>
            <a:spLocks/>
          </p:cNvSpPr>
          <p:nvPr/>
        </p:nvSpPr>
        <p:spPr bwMode="auto">
          <a:xfrm flipH="1" flipV="1">
            <a:off x="2895600" y="2362200"/>
            <a:ext cx="1066800" cy="968392"/>
          </a:xfrm>
          <a:custGeom>
            <a:avLst/>
            <a:gdLst>
              <a:gd name="T0" fmla="*/ 0 w 1747"/>
              <a:gd name="T1" fmla="*/ 1219200 h 1220"/>
              <a:gd name="T2" fmla="*/ 1066800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triangle" w="med" len="med"/>
            <a:tailEnd type="none" w="med" len="med"/>
          </a:ln>
        </p:spPr>
        <p:txBody>
          <a:bodyPr wrap="square" anchor="ctr">
            <a:spAutoFit/>
          </a:bodyPr>
          <a:lstStyle/>
          <a:p>
            <a:endParaRPr lang="en-US" sz="3733" dirty="0"/>
          </a:p>
        </p:txBody>
      </p:sp>
      <p:sp>
        <p:nvSpPr>
          <p:cNvPr id="1216518" name="Line 6"/>
          <p:cNvSpPr>
            <a:spLocks noChangeShapeType="1"/>
          </p:cNvSpPr>
          <p:nvPr/>
        </p:nvSpPr>
        <p:spPr bwMode="auto">
          <a:xfrm flipV="1">
            <a:off x="3860800" y="3810000"/>
            <a:ext cx="2540000" cy="2540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16519" name="Freeform 7"/>
          <p:cNvSpPr>
            <a:spLocks/>
          </p:cNvSpPr>
          <p:nvPr/>
        </p:nvSpPr>
        <p:spPr bwMode="auto">
          <a:xfrm rot="10800000" flipH="1">
            <a:off x="6172200" y="2362200"/>
            <a:ext cx="1143000" cy="990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triangle" w="med" len="med"/>
            <a:tailEnd type="none"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16520" name="Text Box 8"/>
          <p:cNvSpPr txBox="1">
            <a:spLocks noChangeArrowheads="1"/>
          </p:cNvSpPr>
          <p:nvPr/>
        </p:nvSpPr>
        <p:spPr bwMode="auto">
          <a:xfrm>
            <a:off x="4724400" y="3886200"/>
            <a:ext cx="914400" cy="58477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200" dirty="0">
                <a:latin typeface="Arial" pitchFamily="34" charset="0"/>
              </a:rPr>
              <a:t>?</a:t>
            </a:r>
            <a:endParaRPr lang="en-US" sz="1200" dirty="0">
              <a:latin typeface="Arial" pitchFamily="34" charset="0"/>
            </a:endParaRPr>
          </a:p>
        </p:txBody>
      </p:sp>
      <p:sp>
        <p:nvSpPr>
          <p:cNvPr id="1216522" name="Text Box 10"/>
          <p:cNvSpPr txBox="1">
            <a:spLocks noChangeArrowheads="1"/>
          </p:cNvSpPr>
          <p:nvPr/>
        </p:nvSpPr>
        <p:spPr bwMode="auto">
          <a:xfrm>
            <a:off x="152400" y="909935"/>
            <a:ext cx="8026400" cy="461665"/>
          </a:xfrm>
          <a:prstGeom prst="rect">
            <a:avLst/>
          </a:prstGeom>
          <a:noFill/>
          <a:ln w="19050">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en-US" sz="2400" dirty="0">
                <a:latin typeface="Arial" pitchFamily="34" charset="0"/>
              </a:rPr>
              <a:t>RQ: Does lack of folate intake cause birth defects?</a:t>
            </a:r>
          </a:p>
        </p:txBody>
      </p:sp>
      <p:sp>
        <p:nvSpPr>
          <p:cNvPr id="284681" name="Rectangle 11"/>
          <p:cNvSpPr>
            <a:spLocks noChangeArrowheads="1"/>
          </p:cNvSpPr>
          <p:nvPr/>
        </p:nvSpPr>
        <p:spPr bwMode="auto">
          <a:xfrm>
            <a:off x="1752600" y="0"/>
            <a:ext cx="9144000" cy="711200"/>
          </a:xfrm>
          <a:prstGeom prst="rect">
            <a:avLst/>
          </a:prstGeom>
          <a:noFill/>
          <a:ln w="9525">
            <a:noFill/>
            <a:miter lim="800000"/>
            <a:headEnd/>
            <a:tailEnd/>
          </a:ln>
        </p:spPr>
        <p:txBody>
          <a:bodyPr lIns="116416" tIns="57149" rIns="116416" bIns="57149" anchor="b"/>
          <a:lstStyle/>
          <a:p>
            <a:pPr algn="ctr" defTabSz="1071007" eaLnBrk="0" hangingPunct="0"/>
            <a:r>
              <a:rPr lang="en-US" altLang="en-US" dirty="0">
                <a:solidFill>
                  <a:schemeClr val="tx2"/>
                </a:solidFill>
              </a:rPr>
              <a:t>DAGs Identify What </a:t>
            </a:r>
            <a:r>
              <a:rPr lang="en-US" altLang="en-US" u="sng" dirty="0">
                <a:solidFill>
                  <a:schemeClr val="tx2"/>
                </a:solidFill>
              </a:rPr>
              <a:t>Not</a:t>
            </a:r>
            <a:r>
              <a:rPr lang="en-US" altLang="en-US" dirty="0">
                <a:solidFill>
                  <a:schemeClr val="tx2"/>
                </a:solidFill>
              </a:rPr>
              <a:t> to Control For </a:t>
            </a:r>
          </a:p>
        </p:txBody>
      </p:sp>
      <p:sp>
        <p:nvSpPr>
          <p:cNvPr id="1216524" name="Text Box 12"/>
          <p:cNvSpPr txBox="1">
            <a:spLocks noChangeArrowheads="1"/>
          </p:cNvSpPr>
          <p:nvPr/>
        </p:nvSpPr>
        <p:spPr bwMode="auto">
          <a:xfrm>
            <a:off x="228600" y="4640997"/>
            <a:ext cx="11430000" cy="2019014"/>
          </a:xfrm>
          <a:prstGeom prst="rect">
            <a:avLst/>
          </a:prstGeom>
          <a:noFill/>
          <a:ln w="19050">
            <a:no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0" hangingPunct="0">
              <a:lnSpc>
                <a:spcPct val="80000"/>
              </a:lnSpc>
              <a:spcBef>
                <a:spcPct val="50000"/>
              </a:spcBef>
              <a:defRPr/>
            </a:pPr>
            <a:r>
              <a:rPr lang="en-US" altLang="en-US" sz="2400" dirty="0"/>
              <a:t>Stillbirths are a “common effect” of both exposure &amp; disease — not a common cause.</a:t>
            </a:r>
          </a:p>
          <a:p>
            <a:pPr eaLnBrk="0" hangingPunct="0">
              <a:lnSpc>
                <a:spcPct val="80000"/>
              </a:lnSpc>
              <a:spcBef>
                <a:spcPct val="50000"/>
              </a:spcBef>
              <a:defRPr/>
            </a:pPr>
            <a:r>
              <a:rPr lang="en-US" altLang="en-US" sz="1050" dirty="0"/>
              <a:t> </a:t>
            </a:r>
            <a:r>
              <a:rPr lang="en-US" altLang="en-US" sz="2400" dirty="0"/>
              <a:t>Common effects are called “colliders”</a:t>
            </a:r>
          </a:p>
          <a:p>
            <a:pPr eaLnBrk="0" hangingPunct="0">
              <a:lnSpc>
                <a:spcPct val="80000"/>
              </a:lnSpc>
              <a:spcBef>
                <a:spcPct val="50000"/>
              </a:spcBef>
              <a:defRPr/>
            </a:pPr>
            <a:endParaRPr lang="en-US" altLang="en-US" sz="400" dirty="0"/>
          </a:p>
          <a:p>
            <a:pPr eaLnBrk="0" hangingPunct="0">
              <a:lnSpc>
                <a:spcPct val="80000"/>
              </a:lnSpc>
              <a:spcBef>
                <a:spcPct val="50000"/>
              </a:spcBef>
              <a:defRPr/>
            </a:pPr>
            <a:r>
              <a:rPr lang="en-US" altLang="en-US" sz="2400" dirty="0"/>
              <a:t>Adjusting for colliders OPENS non-causal paths. Will actually result in bias.  It is harmful to our causal research goals.  </a:t>
            </a:r>
          </a:p>
        </p:txBody>
      </p:sp>
      <p:sp>
        <p:nvSpPr>
          <p:cNvPr id="1216525" name="Text Box 13"/>
          <p:cNvSpPr txBox="1">
            <a:spLocks noChangeArrowheads="1"/>
          </p:cNvSpPr>
          <p:nvPr/>
        </p:nvSpPr>
        <p:spPr bwMode="auto">
          <a:xfrm>
            <a:off x="4143828" y="1599287"/>
            <a:ext cx="1828800" cy="800219"/>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1600" dirty="0"/>
          </a:p>
          <a:p>
            <a:pPr algn="ctr" eaLnBrk="0" hangingPunct="0">
              <a:spcBef>
                <a:spcPct val="50000"/>
              </a:spcBef>
            </a:pPr>
            <a:endParaRPr lang="en-US" altLang="en-US" sz="2000" dirty="0"/>
          </a:p>
        </p:txBody>
      </p:sp>
      <p:sp>
        <p:nvSpPr>
          <p:cNvPr id="1216528" name="Freeform 16"/>
          <p:cNvSpPr>
            <a:spLocks/>
          </p:cNvSpPr>
          <p:nvPr/>
        </p:nvSpPr>
        <p:spPr bwMode="auto">
          <a:xfrm flipH="1">
            <a:off x="6096000" y="2514600"/>
            <a:ext cx="990600" cy="8382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p:spPr>
        <p:txBody>
          <a:bodyPr wrap="square" anchor="ctr">
            <a:spAutoFit/>
          </a:bodyPr>
          <a:lstStyle/>
          <a:p>
            <a:endParaRPr lang="en-US" sz="3733" dirty="0"/>
          </a:p>
        </p:txBody>
      </p:sp>
      <p:sp>
        <p:nvSpPr>
          <p:cNvPr id="1216529" name="Freeform 17"/>
          <p:cNvSpPr>
            <a:spLocks/>
          </p:cNvSpPr>
          <p:nvPr/>
        </p:nvSpPr>
        <p:spPr bwMode="auto">
          <a:xfrm>
            <a:off x="3048000" y="2514600"/>
            <a:ext cx="1066800" cy="9144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p:spPr>
        <p:txBody>
          <a:bodyPr wrap="square" anchor="ctr">
            <a:spAutoFit/>
          </a:bodyPr>
          <a:lstStyle/>
          <a:p>
            <a:endParaRPr lang="en-US" sz="3733" dirty="0"/>
          </a:p>
        </p:txBody>
      </p:sp>
      <p:sp>
        <p:nvSpPr>
          <p:cNvPr id="1216530" name="Text Box 18"/>
          <p:cNvSpPr txBox="1">
            <a:spLocks noChangeArrowheads="1"/>
          </p:cNvSpPr>
          <p:nvPr/>
        </p:nvSpPr>
        <p:spPr bwMode="auto">
          <a:xfrm>
            <a:off x="9677400" y="6474023"/>
            <a:ext cx="2362200" cy="307777"/>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algn="r" eaLnBrk="0" hangingPunct="0">
              <a:spcBef>
                <a:spcPct val="50000"/>
              </a:spcBef>
              <a:defRPr/>
            </a:pPr>
            <a:r>
              <a:rPr lang="en-US" sz="1400" dirty="0">
                <a:latin typeface="Arial" pitchFamily="34" charset="0"/>
              </a:rPr>
              <a:t>Hernan </a:t>
            </a:r>
            <a:r>
              <a:rPr lang="en-US" sz="1400" i="1" dirty="0">
                <a:latin typeface="Arial" pitchFamily="34" charset="0"/>
              </a:rPr>
              <a:t>AJE</a:t>
            </a:r>
            <a:r>
              <a:rPr lang="en-US" sz="1400" dirty="0">
                <a:latin typeface="Arial" pitchFamily="34" charset="0"/>
              </a:rPr>
              <a:t>  2002</a:t>
            </a:r>
          </a:p>
        </p:txBody>
      </p:sp>
      <p:sp>
        <p:nvSpPr>
          <p:cNvPr id="1216531" name="Text Box 19"/>
          <p:cNvSpPr txBox="1">
            <a:spLocks noChangeArrowheads="1"/>
          </p:cNvSpPr>
          <p:nvPr/>
        </p:nvSpPr>
        <p:spPr bwMode="auto">
          <a:xfrm>
            <a:off x="8534400" y="1370112"/>
            <a:ext cx="2971800" cy="1631216"/>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solidFill>
                  <a:srgbClr val="FF0000"/>
                </a:solidFill>
              </a:rPr>
              <a:t>Undirected edge (interpret as going either direction – a numerical but non-causal association)</a:t>
            </a:r>
            <a:endParaRPr lang="en-US" altLang="en-US" sz="2000" b="0" dirty="0">
              <a:solidFill>
                <a:srgbClr val="FF0000"/>
              </a:solidFill>
            </a:endParaRPr>
          </a:p>
        </p:txBody>
      </p:sp>
      <p:sp>
        <p:nvSpPr>
          <p:cNvPr id="1216532" name="Line 20"/>
          <p:cNvSpPr>
            <a:spLocks noChangeShapeType="1"/>
          </p:cNvSpPr>
          <p:nvPr/>
        </p:nvSpPr>
        <p:spPr bwMode="auto">
          <a:xfrm flipH="1">
            <a:off x="6832600" y="1981200"/>
            <a:ext cx="1778000" cy="952619"/>
          </a:xfrm>
          <a:prstGeom prst="line">
            <a:avLst/>
          </a:prstGeom>
          <a:noFill/>
          <a:ln w="12700">
            <a:solidFill>
              <a:srgbClr val="FF0000"/>
            </a:solidFill>
            <a:round/>
            <a:headEnd/>
            <a:tailEnd type="triangle"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 name="Line 20"/>
          <p:cNvSpPr>
            <a:spLocks noChangeShapeType="1"/>
          </p:cNvSpPr>
          <p:nvPr/>
        </p:nvSpPr>
        <p:spPr bwMode="auto">
          <a:xfrm flipH="1">
            <a:off x="3581400" y="1904999"/>
            <a:ext cx="4953000" cy="1181219"/>
          </a:xfrm>
          <a:prstGeom prst="line">
            <a:avLst/>
          </a:prstGeom>
          <a:noFill/>
          <a:ln w="12700">
            <a:solidFill>
              <a:srgbClr val="FF0000"/>
            </a:solidFill>
            <a:round/>
            <a:headEnd/>
            <a:tailEnd type="triangle" w="med" len="med"/>
          </a:ln>
        </p:spPr>
        <p:txBody>
          <a:bodyPr wrap="square" anchor="ctr">
            <a:spAutoFit/>
          </a:bodyPr>
          <a:lstStyle/>
          <a:p>
            <a:endParaRPr lang="en-US" sz="3733" dirty="0"/>
          </a:p>
        </p:txBody>
      </p:sp>
      <p:sp>
        <p:nvSpPr>
          <p:cNvPr id="20" name="Oval 19"/>
          <p:cNvSpPr/>
          <p:nvPr/>
        </p:nvSpPr>
        <p:spPr bwMode="auto">
          <a:xfrm>
            <a:off x="11834299" y="151730"/>
            <a:ext cx="203200" cy="203200"/>
          </a:xfrm>
          <a:prstGeom prst="ellipse">
            <a:avLst/>
          </a:prstGeom>
          <a:solidFill>
            <a:srgbClr val="00B05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1216519"/>
                                        </p:tgtEl>
                                        <p:attrNameLst>
                                          <p:attrName>ppt_x</p:attrName>
                                        </p:attrNameLst>
                                      </p:cBhvr>
                                      <p:tavLst>
                                        <p:tav tm="0">
                                          <p:val>
                                            <p:strVal val="ppt_x"/>
                                          </p:val>
                                        </p:tav>
                                        <p:tav tm="100000">
                                          <p:val>
                                            <p:strVal val="ppt_x"/>
                                          </p:val>
                                        </p:tav>
                                      </p:tavLst>
                                    </p:anim>
                                    <p:anim calcmode="lin" valueType="num">
                                      <p:cBhvr additive="base">
                                        <p:cTn id="7" dur="500"/>
                                        <p:tgtEl>
                                          <p:spTgt spid="1216519"/>
                                        </p:tgtEl>
                                        <p:attrNameLst>
                                          <p:attrName>ppt_y</p:attrName>
                                        </p:attrNameLst>
                                      </p:cBhvr>
                                      <p:tavLst>
                                        <p:tav tm="0">
                                          <p:val>
                                            <p:strVal val="ppt_y"/>
                                          </p:val>
                                        </p:tav>
                                        <p:tav tm="100000">
                                          <p:val>
                                            <p:strVal val="1+ppt_h/2"/>
                                          </p:val>
                                        </p:tav>
                                      </p:tavLst>
                                    </p:anim>
                                    <p:set>
                                      <p:cBhvr>
                                        <p:cTn id="8" dur="1" fill="hold">
                                          <p:stCondLst>
                                            <p:cond delay="499"/>
                                          </p:stCondLst>
                                        </p:cTn>
                                        <p:tgtEl>
                                          <p:spTgt spid="1216519"/>
                                        </p:tgtEl>
                                        <p:attrNameLst>
                                          <p:attrName>style.visibility</p:attrName>
                                        </p:attrNameLst>
                                      </p:cBhvr>
                                      <p:to>
                                        <p:strVal val="hidden"/>
                                      </p:to>
                                    </p:set>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16525"/>
                                        </p:tgtEl>
                                        <p:attrNameLst>
                                          <p:attrName>style.visibility</p:attrName>
                                        </p:attrNameLst>
                                      </p:cBhvr>
                                      <p:to>
                                        <p:strVal val="visible"/>
                                      </p:to>
                                    </p:set>
                                    <p:anim calcmode="lin" valueType="num">
                                      <p:cBhvr additive="base">
                                        <p:cTn id="12" dur="500" fill="hold"/>
                                        <p:tgtEl>
                                          <p:spTgt spid="1216525"/>
                                        </p:tgtEl>
                                        <p:attrNameLst>
                                          <p:attrName>ppt_x</p:attrName>
                                        </p:attrNameLst>
                                      </p:cBhvr>
                                      <p:tavLst>
                                        <p:tav tm="0">
                                          <p:val>
                                            <p:strVal val="#ppt_x"/>
                                          </p:val>
                                        </p:tav>
                                        <p:tav tm="100000">
                                          <p:val>
                                            <p:strVal val="#ppt_x"/>
                                          </p:val>
                                        </p:tav>
                                      </p:tavLst>
                                    </p:anim>
                                    <p:anim calcmode="lin" valueType="num">
                                      <p:cBhvr additive="base">
                                        <p:cTn id="13" dur="500" fill="hold"/>
                                        <p:tgtEl>
                                          <p:spTgt spid="1216525"/>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216528"/>
                                        </p:tgtEl>
                                        <p:attrNameLst>
                                          <p:attrName>style.visibility</p:attrName>
                                        </p:attrNameLst>
                                      </p:cBhvr>
                                      <p:to>
                                        <p:strVal val="visible"/>
                                      </p:to>
                                    </p:set>
                                    <p:anim calcmode="lin" valueType="num">
                                      <p:cBhvr additive="base">
                                        <p:cTn id="17" dur="500" fill="hold"/>
                                        <p:tgtEl>
                                          <p:spTgt spid="1216528"/>
                                        </p:tgtEl>
                                        <p:attrNameLst>
                                          <p:attrName>ppt_x</p:attrName>
                                        </p:attrNameLst>
                                      </p:cBhvr>
                                      <p:tavLst>
                                        <p:tav tm="0">
                                          <p:val>
                                            <p:strVal val="#ppt_x"/>
                                          </p:val>
                                        </p:tav>
                                        <p:tav tm="100000">
                                          <p:val>
                                            <p:strVal val="#ppt_x"/>
                                          </p:val>
                                        </p:tav>
                                      </p:tavLst>
                                    </p:anim>
                                    <p:anim calcmode="lin" valueType="num">
                                      <p:cBhvr additive="base">
                                        <p:cTn id="18" dur="500" fill="hold"/>
                                        <p:tgtEl>
                                          <p:spTgt spid="1216528"/>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216529"/>
                                        </p:tgtEl>
                                        <p:attrNameLst>
                                          <p:attrName>style.visibility</p:attrName>
                                        </p:attrNameLst>
                                      </p:cBhvr>
                                      <p:to>
                                        <p:strVal val="visible"/>
                                      </p:to>
                                    </p:set>
                                    <p:anim calcmode="lin" valueType="num">
                                      <p:cBhvr additive="base">
                                        <p:cTn id="22" dur="500" fill="hold"/>
                                        <p:tgtEl>
                                          <p:spTgt spid="1216529"/>
                                        </p:tgtEl>
                                        <p:attrNameLst>
                                          <p:attrName>ppt_x</p:attrName>
                                        </p:attrNameLst>
                                      </p:cBhvr>
                                      <p:tavLst>
                                        <p:tav tm="0">
                                          <p:val>
                                            <p:strVal val="#ppt_x"/>
                                          </p:val>
                                        </p:tav>
                                        <p:tav tm="100000">
                                          <p:val>
                                            <p:strVal val="#ppt_x"/>
                                          </p:val>
                                        </p:tav>
                                      </p:tavLst>
                                    </p:anim>
                                    <p:anim calcmode="lin" valueType="num">
                                      <p:cBhvr additive="base">
                                        <p:cTn id="23" dur="500" fill="hold"/>
                                        <p:tgtEl>
                                          <p:spTgt spid="1216529"/>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xit" presetSubtype="4" fill="hold" grpId="0" nodeType="afterEffect">
                                  <p:stCondLst>
                                    <p:cond delay="0"/>
                                  </p:stCondLst>
                                  <p:childTnLst>
                                    <p:anim calcmode="lin" valueType="num">
                                      <p:cBhvr additive="base">
                                        <p:cTn id="26" dur="500"/>
                                        <p:tgtEl>
                                          <p:spTgt spid="1216517"/>
                                        </p:tgtEl>
                                        <p:attrNameLst>
                                          <p:attrName>ppt_x</p:attrName>
                                        </p:attrNameLst>
                                      </p:cBhvr>
                                      <p:tavLst>
                                        <p:tav tm="0">
                                          <p:val>
                                            <p:strVal val="ppt_x"/>
                                          </p:val>
                                        </p:tav>
                                        <p:tav tm="100000">
                                          <p:val>
                                            <p:strVal val="ppt_x"/>
                                          </p:val>
                                        </p:tav>
                                      </p:tavLst>
                                    </p:anim>
                                    <p:anim calcmode="lin" valueType="num">
                                      <p:cBhvr additive="base">
                                        <p:cTn id="27" dur="500"/>
                                        <p:tgtEl>
                                          <p:spTgt spid="1216517"/>
                                        </p:tgtEl>
                                        <p:attrNameLst>
                                          <p:attrName>ppt_y</p:attrName>
                                        </p:attrNameLst>
                                      </p:cBhvr>
                                      <p:tavLst>
                                        <p:tav tm="0">
                                          <p:val>
                                            <p:strVal val="ppt_y"/>
                                          </p:val>
                                        </p:tav>
                                        <p:tav tm="100000">
                                          <p:val>
                                            <p:strVal val="1+ppt_h/2"/>
                                          </p:val>
                                        </p:tav>
                                      </p:tavLst>
                                    </p:anim>
                                    <p:set>
                                      <p:cBhvr>
                                        <p:cTn id="28" dur="1" fill="hold">
                                          <p:stCondLst>
                                            <p:cond delay="499"/>
                                          </p:stCondLst>
                                        </p:cTn>
                                        <p:tgtEl>
                                          <p:spTgt spid="1216517"/>
                                        </p:tgtEl>
                                        <p:attrNameLst>
                                          <p:attrName>style.visibility</p:attrName>
                                        </p:attrNameLst>
                                      </p:cBhvr>
                                      <p:to>
                                        <p:strVal val="hidden"/>
                                      </p:to>
                                    </p:set>
                                  </p:childTnLst>
                                </p:cTn>
                              </p:par>
                            </p:childTnLst>
                          </p:cTn>
                        </p:par>
                        <p:par>
                          <p:cTn id="29" fill="hold" nodeType="afterGroup">
                            <p:stCondLst>
                              <p:cond delay="2500"/>
                            </p:stCondLst>
                            <p:childTnLst>
                              <p:par>
                                <p:cTn id="30" presetID="1" presetClass="entr" presetSubtype="0" fill="hold" grpId="0" nodeType="afterEffect">
                                  <p:stCondLst>
                                    <p:cond delay="0"/>
                                  </p:stCondLst>
                                  <p:childTnLst>
                                    <p:set>
                                      <p:cBhvr>
                                        <p:cTn id="31" dur="1" fill="hold">
                                          <p:stCondLst>
                                            <p:cond delay="0"/>
                                          </p:stCondLst>
                                        </p:cTn>
                                        <p:tgtEl>
                                          <p:spTgt spid="1216531"/>
                                        </p:tgtEl>
                                        <p:attrNameLst>
                                          <p:attrName>style.visibility</p:attrName>
                                        </p:attrNameLst>
                                      </p:cBhvr>
                                      <p:to>
                                        <p:strVal val="visible"/>
                                      </p:to>
                                    </p:set>
                                  </p:childTnLst>
                                </p:cTn>
                              </p:par>
                            </p:childTnLst>
                          </p:cTn>
                        </p:par>
                        <p:par>
                          <p:cTn id="32" fill="hold" nodeType="afterGroup">
                            <p:stCondLst>
                              <p:cond delay="2500"/>
                            </p:stCondLst>
                            <p:childTnLst>
                              <p:par>
                                <p:cTn id="33" presetID="1" presetClass="entr" presetSubtype="0" fill="hold" nodeType="afterEffect">
                                  <p:stCondLst>
                                    <p:cond delay="0"/>
                                  </p:stCondLst>
                                  <p:childTnLst>
                                    <p:set>
                                      <p:cBhvr>
                                        <p:cTn id="34" dur="1" fill="hold">
                                          <p:stCondLst>
                                            <p:cond delay="0"/>
                                          </p:stCondLst>
                                        </p:cTn>
                                        <p:tgtEl>
                                          <p:spTgt spid="1216532"/>
                                        </p:tgtEl>
                                        <p:attrNameLst>
                                          <p:attrName>style.visibility</p:attrName>
                                        </p:attrNameLst>
                                      </p:cBhvr>
                                      <p:to>
                                        <p:strVal val="visible"/>
                                      </p:to>
                                    </p:set>
                                  </p:childTnLst>
                                </p:cTn>
                              </p:par>
                            </p:childTnLst>
                          </p:cTn>
                        </p:par>
                        <p:par>
                          <p:cTn id="35" fill="hold" nodeType="afterGroup">
                            <p:stCondLst>
                              <p:cond delay="2500"/>
                            </p:stCondLst>
                            <p:childTnLst>
                              <p:par>
                                <p:cTn id="36" presetID="1"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childTnLst>
                                </p:cTn>
                              </p:par>
                              <p:par>
                                <p:cTn id="38" presetID="1" presetClass="entr" presetSubtype="0" fill="hold" grpId="1" nodeType="withEffect">
                                  <p:stCondLst>
                                    <p:cond delay="0"/>
                                  </p:stCondLst>
                                  <p:childTnLst>
                                    <p:set>
                                      <p:cBhvr>
                                        <p:cTn id="3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6517" grpId="0" animBg="1"/>
      <p:bldP spid="1216525" grpId="0" animBg="1"/>
      <p:bldP spid="1216528" grpId="0" animBg="1"/>
      <p:bldP spid="1216529" grpId="0" animBg="1"/>
      <p:bldP spid="1216531" grpId="0"/>
      <p:bldP spid="2" grpId="0" animBg="1"/>
      <p:bldP spid="2"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10"/>
          <p:cNvSpPr>
            <a:spLocks noChangeArrowheads="1"/>
          </p:cNvSpPr>
          <p:nvPr/>
        </p:nvSpPr>
        <p:spPr bwMode="auto">
          <a:xfrm>
            <a:off x="1625600" y="-1752600"/>
            <a:ext cx="82296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buFont typeface="Symbol" pitchFamily="18" charset="2"/>
              <a:buChar char="·"/>
            </a:pPr>
            <a:endParaRPr lang="en-US" altLang="en-US" sz="2667" b="0" dirty="0"/>
          </a:p>
        </p:txBody>
      </p:sp>
      <p:sp>
        <p:nvSpPr>
          <p:cNvPr id="1202189" name="Text Box 13"/>
          <p:cNvSpPr txBox="1">
            <a:spLocks noChangeArrowheads="1"/>
          </p:cNvSpPr>
          <p:nvPr/>
        </p:nvSpPr>
        <p:spPr bwMode="auto">
          <a:xfrm>
            <a:off x="165100" y="913655"/>
            <a:ext cx="10426700" cy="1200329"/>
          </a:xfrm>
          <a:prstGeom prst="rect">
            <a:avLst/>
          </a:prstGeom>
          <a:noFill/>
          <a:ln w="19050">
            <a:no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0" hangingPunct="0">
              <a:spcBef>
                <a:spcPct val="50000"/>
              </a:spcBef>
              <a:defRPr/>
            </a:pPr>
            <a:r>
              <a:rPr lang="en-US" altLang="en-US" sz="2400" b="0" dirty="0"/>
              <a:t>Colliders (“common effects”) contribute to two non-causal path structures</a:t>
            </a:r>
          </a:p>
          <a:p>
            <a:pPr eaLnBrk="0" hangingPunct="0">
              <a:spcBef>
                <a:spcPct val="50000"/>
              </a:spcBef>
              <a:defRPr/>
            </a:pPr>
            <a:endParaRPr lang="en-US" altLang="en-US" sz="3200" b="0" dirty="0"/>
          </a:p>
        </p:txBody>
      </p:sp>
      <p:sp>
        <p:nvSpPr>
          <p:cNvPr id="280580" name="Rectangle 14"/>
          <p:cNvSpPr>
            <a:spLocks noChangeArrowheads="1"/>
          </p:cNvSpPr>
          <p:nvPr/>
        </p:nvSpPr>
        <p:spPr bwMode="auto">
          <a:xfrm>
            <a:off x="4368800" y="2306767"/>
            <a:ext cx="2082800" cy="1244600"/>
          </a:xfrm>
          <a:prstGeom prst="rect">
            <a:avLst/>
          </a:prstGeom>
          <a:noFill/>
          <a:ln w="9525">
            <a:noFill/>
            <a:miter lim="800000"/>
            <a:headEnd/>
            <a:tailEnd/>
          </a:ln>
        </p:spPr>
        <p:txBody>
          <a:bodyPr lIns="116416" tIns="57149" rIns="116416" bIns="57149"/>
          <a:lstStyle/>
          <a:p>
            <a:pPr marL="429673" indent="-429673" algn="ctr" defTabSz="1071007" eaLnBrk="0" hangingPunct="0">
              <a:spcBef>
                <a:spcPct val="50000"/>
              </a:spcBef>
            </a:pPr>
            <a:r>
              <a:rPr lang="en-US" altLang="en-US" sz="2200" dirty="0">
                <a:solidFill>
                  <a:srgbClr val="FF0000"/>
                </a:solidFill>
              </a:rPr>
              <a:t>Undirected edge (interpret as going either direction)</a:t>
            </a:r>
            <a:r>
              <a:rPr lang="en-US" altLang="en-US" sz="2200" b="0" dirty="0">
                <a:solidFill>
                  <a:srgbClr val="FF0000"/>
                </a:solidFill>
              </a:rPr>
              <a:t>.  </a:t>
            </a:r>
          </a:p>
        </p:txBody>
      </p:sp>
      <p:sp>
        <p:nvSpPr>
          <p:cNvPr id="1154050" name="Text Box 1026"/>
          <p:cNvSpPr txBox="1">
            <a:spLocks noChangeArrowheads="1"/>
          </p:cNvSpPr>
          <p:nvPr/>
        </p:nvSpPr>
        <p:spPr bwMode="auto">
          <a:xfrm>
            <a:off x="4267200" y="4800600"/>
            <a:ext cx="838200" cy="52322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D</a:t>
            </a:r>
            <a:endParaRPr lang="en-US" altLang="en-US" sz="1400" b="0" dirty="0"/>
          </a:p>
        </p:txBody>
      </p:sp>
      <p:sp>
        <p:nvSpPr>
          <p:cNvPr id="1154051" name="Text Box 1027"/>
          <p:cNvSpPr txBox="1">
            <a:spLocks noChangeArrowheads="1"/>
          </p:cNvSpPr>
          <p:nvPr/>
        </p:nvSpPr>
        <p:spPr bwMode="auto">
          <a:xfrm>
            <a:off x="914400" y="4800600"/>
            <a:ext cx="21336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E</a:t>
            </a:r>
            <a:endParaRPr lang="en-US" altLang="en-US" sz="1400" b="0" dirty="0"/>
          </a:p>
        </p:txBody>
      </p:sp>
      <p:sp>
        <p:nvSpPr>
          <p:cNvPr id="1154052" name="Text Box 1028"/>
          <p:cNvSpPr txBox="1">
            <a:spLocks noChangeArrowheads="1"/>
          </p:cNvSpPr>
          <p:nvPr/>
        </p:nvSpPr>
        <p:spPr bwMode="auto">
          <a:xfrm>
            <a:off x="2286000" y="2438400"/>
            <a:ext cx="2235200" cy="2020874"/>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a:p>
            <a:pPr algn="ctr" eaLnBrk="0" hangingPunct="0">
              <a:spcBef>
                <a:spcPct val="50000"/>
              </a:spcBef>
              <a:defRPr/>
            </a:pPr>
            <a:endParaRPr lang="en-US" sz="3733" dirty="0">
              <a:latin typeface="Arial" pitchFamily="34" charset="0"/>
            </a:endParaRPr>
          </a:p>
          <a:p>
            <a:pPr algn="ctr" eaLnBrk="0" hangingPunct="0">
              <a:spcBef>
                <a:spcPct val="50000"/>
              </a:spcBef>
              <a:defRPr/>
            </a:pPr>
            <a:endParaRPr lang="en-US" sz="2133" b="0" dirty="0">
              <a:latin typeface="Arial" pitchFamily="34" charset="0"/>
            </a:endParaRPr>
          </a:p>
        </p:txBody>
      </p:sp>
      <p:sp>
        <p:nvSpPr>
          <p:cNvPr id="1154053" name="Line 1029"/>
          <p:cNvSpPr>
            <a:spLocks noChangeShapeType="1"/>
          </p:cNvSpPr>
          <p:nvPr/>
        </p:nvSpPr>
        <p:spPr bwMode="auto">
          <a:xfrm flipV="1">
            <a:off x="1981200" y="3048000"/>
            <a:ext cx="914400" cy="160020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54054" name="Freeform 1030"/>
          <p:cNvSpPr>
            <a:spLocks/>
          </p:cNvSpPr>
          <p:nvPr/>
        </p:nvSpPr>
        <p:spPr bwMode="auto">
          <a:xfrm flipH="1">
            <a:off x="3429000" y="3124200"/>
            <a:ext cx="1219200" cy="16002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54055" name="Line 1031"/>
          <p:cNvSpPr>
            <a:spLocks noChangeShapeType="1"/>
          </p:cNvSpPr>
          <p:nvPr/>
        </p:nvSpPr>
        <p:spPr bwMode="auto">
          <a:xfrm>
            <a:off x="2362200" y="5105400"/>
            <a:ext cx="1981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2000" dirty="0">
              <a:latin typeface="Arial" pitchFamily="34" charset="0"/>
            </a:endParaRPr>
          </a:p>
        </p:txBody>
      </p:sp>
      <p:sp>
        <p:nvSpPr>
          <p:cNvPr id="1154056" name="Text Box 1032"/>
          <p:cNvSpPr txBox="1">
            <a:spLocks noChangeArrowheads="1"/>
          </p:cNvSpPr>
          <p:nvPr/>
        </p:nvSpPr>
        <p:spPr bwMode="auto">
          <a:xfrm>
            <a:off x="2590800" y="5181600"/>
            <a:ext cx="1219200" cy="523220"/>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a:t>
            </a:r>
          </a:p>
        </p:txBody>
      </p:sp>
      <p:sp>
        <p:nvSpPr>
          <p:cNvPr id="948232" name="Text Box 8"/>
          <p:cNvSpPr txBox="1">
            <a:spLocks noChangeArrowheads="1"/>
          </p:cNvSpPr>
          <p:nvPr/>
        </p:nvSpPr>
        <p:spPr bwMode="auto">
          <a:xfrm>
            <a:off x="2590800" y="2514600"/>
            <a:ext cx="1219200" cy="52322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F</a:t>
            </a:r>
            <a:endParaRPr lang="en-US" altLang="en-US" sz="2133" b="0" dirty="0"/>
          </a:p>
        </p:txBody>
      </p:sp>
      <p:sp>
        <p:nvSpPr>
          <p:cNvPr id="286732" name="Rectangle 2"/>
          <p:cNvSpPr>
            <a:spLocks noChangeArrowheads="1"/>
          </p:cNvSpPr>
          <p:nvPr/>
        </p:nvSpPr>
        <p:spPr bwMode="auto">
          <a:xfrm>
            <a:off x="0" y="211663"/>
            <a:ext cx="12192000" cy="508000"/>
          </a:xfrm>
          <a:prstGeom prst="rect">
            <a:avLst/>
          </a:prstGeom>
          <a:noFill/>
          <a:ln w="9525">
            <a:noFill/>
            <a:miter lim="800000"/>
            <a:headEnd/>
            <a:tailEnd/>
          </a:ln>
        </p:spPr>
        <p:txBody>
          <a:bodyPr lIns="116416" tIns="57149" rIns="116416" bIns="57149" anchor="b"/>
          <a:lstStyle/>
          <a:p>
            <a:pPr algn="ctr" defTabSz="1071007" eaLnBrk="0" hangingPunct="0"/>
            <a:r>
              <a:rPr lang="en-US" altLang="en-US" sz="2400" dirty="0"/>
              <a:t>Conditioned-upon Colliders are the Basis of the Other Type of Non-Causal Path</a:t>
            </a:r>
          </a:p>
        </p:txBody>
      </p:sp>
      <p:sp>
        <p:nvSpPr>
          <p:cNvPr id="2" name="Text Box 13"/>
          <p:cNvSpPr txBox="1">
            <a:spLocks noChangeArrowheads="1"/>
          </p:cNvSpPr>
          <p:nvPr/>
        </p:nvSpPr>
        <p:spPr bwMode="auto">
          <a:xfrm>
            <a:off x="7251700" y="1581036"/>
            <a:ext cx="4241800" cy="461665"/>
          </a:xfrm>
          <a:prstGeom prst="rect">
            <a:avLst/>
          </a:prstGeom>
          <a:noFill/>
          <a:ln w="19050">
            <a:no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0" hangingPunct="0">
              <a:spcBef>
                <a:spcPct val="50000"/>
              </a:spcBef>
              <a:defRPr/>
            </a:pPr>
            <a:r>
              <a:rPr lang="en-US" altLang="en-US" sz="2400" b="0" u="sng" dirty="0"/>
              <a:t>As part of a backdoor path</a:t>
            </a:r>
          </a:p>
        </p:txBody>
      </p:sp>
      <p:sp>
        <p:nvSpPr>
          <p:cNvPr id="3" name="Text Box 8"/>
          <p:cNvSpPr txBox="1">
            <a:spLocks noChangeArrowheads="1"/>
          </p:cNvSpPr>
          <p:nvPr/>
        </p:nvSpPr>
        <p:spPr bwMode="auto">
          <a:xfrm>
            <a:off x="7848600" y="2667000"/>
            <a:ext cx="838200" cy="52322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A</a:t>
            </a:r>
            <a:endParaRPr lang="en-US" altLang="en-US" baseline="-25000" dirty="0"/>
          </a:p>
        </p:txBody>
      </p:sp>
      <p:sp>
        <p:nvSpPr>
          <p:cNvPr id="4" name="Text Box 8"/>
          <p:cNvSpPr txBox="1">
            <a:spLocks noChangeArrowheads="1"/>
          </p:cNvSpPr>
          <p:nvPr/>
        </p:nvSpPr>
        <p:spPr bwMode="auto">
          <a:xfrm>
            <a:off x="10439400" y="2590800"/>
            <a:ext cx="990600" cy="52322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B</a:t>
            </a:r>
            <a:endParaRPr lang="en-US" altLang="en-US" sz="3733" baseline="-25000" dirty="0"/>
          </a:p>
        </p:txBody>
      </p:sp>
      <p:sp>
        <p:nvSpPr>
          <p:cNvPr id="5" name="Line 1029"/>
          <p:cNvSpPr>
            <a:spLocks noChangeShapeType="1"/>
          </p:cNvSpPr>
          <p:nvPr/>
        </p:nvSpPr>
        <p:spPr bwMode="auto">
          <a:xfrm>
            <a:off x="8382000" y="3276600"/>
            <a:ext cx="381000" cy="137160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6" name="Text Box 1032"/>
          <p:cNvSpPr txBox="1">
            <a:spLocks noChangeArrowheads="1"/>
          </p:cNvSpPr>
          <p:nvPr/>
        </p:nvSpPr>
        <p:spPr bwMode="auto">
          <a:xfrm>
            <a:off x="9753600" y="5029200"/>
            <a:ext cx="558800" cy="523220"/>
          </a:xfrm>
          <a:prstGeom prst="rect">
            <a:avLst/>
          </a:prstGeom>
          <a:noFill/>
          <a:ln w="762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a:t>
            </a:r>
            <a:endParaRPr lang="en-US" altLang="en-US" sz="3733" dirty="0"/>
          </a:p>
        </p:txBody>
      </p:sp>
      <p:sp>
        <p:nvSpPr>
          <p:cNvPr id="7" name="Line 1031"/>
          <p:cNvSpPr>
            <a:spLocks noChangeShapeType="1"/>
          </p:cNvSpPr>
          <p:nvPr/>
        </p:nvSpPr>
        <p:spPr bwMode="auto">
          <a:xfrm flipV="1">
            <a:off x="9067800" y="4876800"/>
            <a:ext cx="2057400" cy="2540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8" name="Text Box 1026"/>
          <p:cNvSpPr txBox="1">
            <a:spLocks noChangeArrowheads="1"/>
          </p:cNvSpPr>
          <p:nvPr/>
        </p:nvSpPr>
        <p:spPr bwMode="auto">
          <a:xfrm>
            <a:off x="10896600" y="4648200"/>
            <a:ext cx="787400" cy="52322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D</a:t>
            </a:r>
            <a:endParaRPr lang="en-US" altLang="en-US" sz="1400" b="0" dirty="0"/>
          </a:p>
        </p:txBody>
      </p:sp>
      <p:sp>
        <p:nvSpPr>
          <p:cNvPr id="9" name="Freeform 1030"/>
          <p:cNvSpPr>
            <a:spLocks/>
          </p:cNvSpPr>
          <p:nvPr/>
        </p:nvSpPr>
        <p:spPr bwMode="auto">
          <a:xfrm flipH="1" flipV="1">
            <a:off x="9982200" y="3048000"/>
            <a:ext cx="736600" cy="5334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0" name="Line 1029"/>
          <p:cNvSpPr>
            <a:spLocks noChangeShapeType="1"/>
          </p:cNvSpPr>
          <p:nvPr/>
        </p:nvSpPr>
        <p:spPr bwMode="auto">
          <a:xfrm>
            <a:off x="8610600" y="2971801"/>
            <a:ext cx="990600" cy="60960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 name="Text Box 1027"/>
          <p:cNvSpPr txBox="1">
            <a:spLocks noChangeArrowheads="1"/>
          </p:cNvSpPr>
          <p:nvPr/>
        </p:nvSpPr>
        <p:spPr bwMode="auto">
          <a:xfrm>
            <a:off x="7696200" y="4648200"/>
            <a:ext cx="21336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E</a:t>
            </a:r>
            <a:endParaRPr lang="en-US" altLang="en-US" sz="1400" b="0" dirty="0"/>
          </a:p>
        </p:txBody>
      </p:sp>
      <p:sp>
        <p:nvSpPr>
          <p:cNvPr id="12" name="Text Box 8"/>
          <p:cNvSpPr txBox="1">
            <a:spLocks noChangeArrowheads="1"/>
          </p:cNvSpPr>
          <p:nvPr/>
        </p:nvSpPr>
        <p:spPr bwMode="auto">
          <a:xfrm>
            <a:off x="9372600" y="3429000"/>
            <a:ext cx="863600" cy="52322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F</a:t>
            </a:r>
            <a:endParaRPr lang="en-US" altLang="en-US" baseline="-25000" dirty="0"/>
          </a:p>
        </p:txBody>
      </p:sp>
      <p:sp>
        <p:nvSpPr>
          <p:cNvPr id="13" name="Line 1029"/>
          <p:cNvSpPr>
            <a:spLocks noChangeShapeType="1"/>
          </p:cNvSpPr>
          <p:nvPr/>
        </p:nvSpPr>
        <p:spPr bwMode="auto">
          <a:xfrm>
            <a:off x="10947400" y="3164973"/>
            <a:ext cx="355600" cy="1477219"/>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16529" name="Freeform 17"/>
          <p:cNvSpPr>
            <a:spLocks/>
          </p:cNvSpPr>
          <p:nvPr/>
        </p:nvSpPr>
        <p:spPr bwMode="auto">
          <a:xfrm>
            <a:off x="2133600" y="3124200"/>
            <a:ext cx="914400" cy="160339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4" name="Freeform 17"/>
          <p:cNvSpPr>
            <a:spLocks/>
          </p:cNvSpPr>
          <p:nvPr/>
        </p:nvSpPr>
        <p:spPr bwMode="auto">
          <a:xfrm flipH="1">
            <a:off x="3276600" y="3124200"/>
            <a:ext cx="1295400" cy="16764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5" name="Freeform 17"/>
          <p:cNvSpPr>
            <a:spLocks/>
          </p:cNvSpPr>
          <p:nvPr/>
        </p:nvSpPr>
        <p:spPr bwMode="auto">
          <a:xfrm flipV="1">
            <a:off x="8534400" y="3124197"/>
            <a:ext cx="812800" cy="54358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6" name="Freeform 17"/>
          <p:cNvSpPr>
            <a:spLocks/>
          </p:cNvSpPr>
          <p:nvPr/>
        </p:nvSpPr>
        <p:spPr bwMode="auto">
          <a:xfrm flipH="1" flipV="1">
            <a:off x="10210800" y="3124199"/>
            <a:ext cx="609600" cy="53792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16525" name="Text Box 13"/>
          <p:cNvSpPr txBox="1">
            <a:spLocks noChangeArrowheads="1"/>
          </p:cNvSpPr>
          <p:nvPr/>
        </p:nvSpPr>
        <p:spPr bwMode="auto">
          <a:xfrm flipH="1">
            <a:off x="2895600" y="2514600"/>
            <a:ext cx="584200" cy="503984"/>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1100" dirty="0"/>
          </a:p>
          <a:p>
            <a:pPr algn="ctr" eaLnBrk="0" hangingPunct="0">
              <a:spcBef>
                <a:spcPct val="50000"/>
              </a:spcBef>
            </a:pPr>
            <a:endParaRPr lang="en-US" altLang="en-US" sz="1000" dirty="0"/>
          </a:p>
        </p:txBody>
      </p:sp>
      <p:sp>
        <p:nvSpPr>
          <p:cNvPr id="17" name="Text Box 13"/>
          <p:cNvSpPr txBox="1">
            <a:spLocks noChangeArrowheads="1"/>
          </p:cNvSpPr>
          <p:nvPr/>
        </p:nvSpPr>
        <p:spPr bwMode="auto">
          <a:xfrm>
            <a:off x="9423400" y="3427554"/>
            <a:ext cx="685800" cy="561692"/>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1400" dirty="0"/>
          </a:p>
          <a:p>
            <a:pPr algn="ctr" eaLnBrk="0" hangingPunct="0">
              <a:spcBef>
                <a:spcPct val="50000"/>
              </a:spcBef>
            </a:pPr>
            <a:endParaRPr lang="en-US" altLang="en-US" sz="1100" dirty="0"/>
          </a:p>
        </p:txBody>
      </p:sp>
      <p:sp>
        <p:nvSpPr>
          <p:cNvPr id="1216532" name="Line 20"/>
          <p:cNvSpPr>
            <a:spLocks noChangeShapeType="1"/>
          </p:cNvSpPr>
          <p:nvPr/>
        </p:nvSpPr>
        <p:spPr bwMode="auto">
          <a:xfrm flipH="1">
            <a:off x="4038600" y="3048000"/>
            <a:ext cx="838200" cy="1016000"/>
          </a:xfrm>
          <a:prstGeom prst="line">
            <a:avLst/>
          </a:prstGeom>
          <a:noFill/>
          <a:ln w="19050">
            <a:solidFill>
              <a:srgbClr val="FF0000"/>
            </a:solidFill>
            <a:round/>
            <a:headEnd/>
            <a:tailEnd type="triangle" w="med" len="med"/>
          </a:ln>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80645" name="Text Box 69"/>
          <p:cNvSpPr txBox="1">
            <a:spLocks noChangeArrowheads="1"/>
          </p:cNvSpPr>
          <p:nvPr/>
        </p:nvSpPr>
        <p:spPr bwMode="auto">
          <a:xfrm>
            <a:off x="26158" y="6076507"/>
            <a:ext cx="11734800" cy="461665"/>
          </a:xfrm>
          <a:prstGeom prst="rect">
            <a:avLst/>
          </a:prstGeom>
          <a:noFill/>
          <a:ln w="9525">
            <a:noFill/>
            <a:miter lim="800000"/>
            <a:headEnd/>
            <a:tailEnd/>
          </a:ln>
        </p:spPr>
        <p:txBody>
          <a:bodyPr wrap="square">
            <a:spAutoFit/>
          </a:bodyPr>
          <a:lstStyle/>
          <a:p>
            <a:pPr algn="r" eaLnBrk="0" hangingPunct="0">
              <a:spcBef>
                <a:spcPct val="50000"/>
              </a:spcBef>
            </a:pPr>
            <a:r>
              <a:rPr lang="en-US" altLang="en-US" sz="2400" dirty="0">
                <a:solidFill>
                  <a:srgbClr val="FF0000"/>
                </a:solidFill>
              </a:rPr>
              <a:t>Controlling for a collider induces a numerical relationship between the parents</a:t>
            </a:r>
          </a:p>
        </p:txBody>
      </p:sp>
      <p:sp>
        <p:nvSpPr>
          <p:cNvPr id="34" name="Text Box 69"/>
          <p:cNvSpPr txBox="1">
            <a:spLocks noChangeArrowheads="1"/>
          </p:cNvSpPr>
          <p:nvPr/>
        </p:nvSpPr>
        <p:spPr bwMode="auto">
          <a:xfrm>
            <a:off x="-304800" y="3048000"/>
            <a:ext cx="2717800" cy="461665"/>
          </a:xfrm>
          <a:prstGeom prst="rect">
            <a:avLst/>
          </a:prstGeom>
          <a:noFill/>
          <a:ln w="9525">
            <a:noFill/>
            <a:miter lim="800000"/>
            <a:headEnd/>
            <a:tailEnd/>
          </a:ln>
        </p:spPr>
        <p:txBody>
          <a:bodyPr wrap="square">
            <a:spAutoFit/>
          </a:bodyPr>
          <a:lstStyle/>
          <a:p>
            <a:pPr algn="r" eaLnBrk="0" hangingPunct="0">
              <a:spcBef>
                <a:spcPct val="50000"/>
              </a:spcBef>
            </a:pPr>
            <a:r>
              <a:rPr lang="en-US" altLang="en-US" sz="2400" dirty="0">
                <a:solidFill>
                  <a:srgbClr val="FF0000"/>
                </a:solidFill>
              </a:rPr>
              <a:t>F is a collider</a:t>
            </a:r>
          </a:p>
        </p:txBody>
      </p:sp>
      <p:sp>
        <p:nvSpPr>
          <p:cNvPr id="35" name="Text Box 13"/>
          <p:cNvSpPr txBox="1">
            <a:spLocks noChangeArrowheads="1"/>
          </p:cNvSpPr>
          <p:nvPr/>
        </p:nvSpPr>
        <p:spPr bwMode="auto">
          <a:xfrm>
            <a:off x="266700" y="1638072"/>
            <a:ext cx="8940800" cy="461665"/>
          </a:xfrm>
          <a:prstGeom prst="rect">
            <a:avLst/>
          </a:prstGeom>
          <a:noFill/>
          <a:ln w="1905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0" hangingPunct="0">
              <a:spcBef>
                <a:spcPct val="50000"/>
              </a:spcBef>
              <a:defRPr/>
            </a:pPr>
            <a:r>
              <a:rPr lang="en-US" altLang="en-US" sz="2400" b="0" u="sng" dirty="0"/>
              <a:t>As part of a simple collider structure</a:t>
            </a:r>
          </a:p>
        </p:txBody>
      </p:sp>
      <p:sp>
        <p:nvSpPr>
          <p:cNvPr id="18" name="Freeform 17"/>
          <p:cNvSpPr/>
          <p:nvPr/>
        </p:nvSpPr>
        <p:spPr bwMode="auto">
          <a:xfrm>
            <a:off x="6305107" y="2212710"/>
            <a:ext cx="2916551" cy="1083383"/>
          </a:xfrm>
          <a:custGeom>
            <a:avLst/>
            <a:gdLst>
              <a:gd name="connsiteX0" fmla="*/ 0 w 2916551"/>
              <a:gd name="connsiteY0" fmla="*/ 307206 h 1083383"/>
              <a:gd name="connsiteX1" fmla="*/ 2647507 w 2916551"/>
              <a:gd name="connsiteY1" fmla="*/ 41392 h 1083383"/>
              <a:gd name="connsiteX2" fmla="*/ 2690037 w 2916551"/>
              <a:gd name="connsiteY2" fmla="*/ 1083383 h 1083383"/>
            </a:gdLst>
            <a:ahLst/>
            <a:cxnLst>
              <a:cxn ang="0">
                <a:pos x="connsiteX0" y="connsiteY0"/>
              </a:cxn>
              <a:cxn ang="0">
                <a:pos x="connsiteX1" y="connsiteY1"/>
              </a:cxn>
              <a:cxn ang="0">
                <a:pos x="connsiteX2" y="connsiteY2"/>
              </a:cxn>
            </a:cxnLst>
            <a:rect l="l" t="t" r="r" b="b"/>
            <a:pathLst>
              <a:path w="2916551" h="1083383">
                <a:moveTo>
                  <a:pt x="0" y="307206"/>
                </a:moveTo>
                <a:cubicBezTo>
                  <a:pt x="1099584" y="109617"/>
                  <a:pt x="2199168" y="-87971"/>
                  <a:pt x="2647507" y="41392"/>
                </a:cubicBezTo>
                <a:cubicBezTo>
                  <a:pt x="3095846" y="170755"/>
                  <a:pt x="2892941" y="627069"/>
                  <a:pt x="2690037" y="1083383"/>
                </a:cubicBezTo>
              </a:path>
            </a:pathLst>
          </a:custGeom>
          <a:noFill/>
          <a:ln w="25400" cap="flat" cmpd="sng" algn="ctr">
            <a:solidFill>
              <a:srgbClr val="FF0000"/>
            </a:solidFill>
            <a:prstDash val="solid"/>
            <a:round/>
            <a:headEnd type="none" w="med" len="sm"/>
            <a:tailEnd type="triangl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800" b="1" i="0" u="none" strike="noStrike" cap="none" normalizeH="0" baseline="0" dirty="0">
              <a:ln>
                <a:noFill/>
              </a:ln>
              <a:solidFill>
                <a:srgbClr val="000000"/>
              </a:solidFill>
              <a:effectLst/>
              <a:latin typeface="Arial" pitchFamily="34" charset="0"/>
            </a:endParaRPr>
          </a:p>
        </p:txBody>
      </p:sp>
      <p:sp>
        <p:nvSpPr>
          <p:cNvPr id="38" name="Oval 37"/>
          <p:cNvSpPr/>
          <p:nvPr/>
        </p:nvSpPr>
        <p:spPr bwMode="auto">
          <a:xfrm>
            <a:off x="11834299" y="76200"/>
            <a:ext cx="203200" cy="203200"/>
          </a:xfrm>
          <a:prstGeom prst="ellipse">
            <a:avLst/>
          </a:prstGeom>
          <a:solidFill>
            <a:srgbClr val="00B05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Tree>
    <p:extLst>
      <p:ext uri="{BB962C8B-B14F-4D97-AF65-F5344CB8AC3E}">
        <p14:creationId xmlns:p14="http://schemas.microsoft.com/office/powerpoint/2010/main" val="3036195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16529"/>
                                        </p:tgtEl>
                                        <p:attrNameLst>
                                          <p:attrName>style.visibility</p:attrName>
                                        </p:attrNameLst>
                                      </p:cBhvr>
                                      <p:to>
                                        <p:strVal val="visible"/>
                                      </p:to>
                                    </p:set>
                                    <p:anim calcmode="lin" valueType="num">
                                      <p:cBhvr additive="base">
                                        <p:cTn id="7" dur="500" fill="hold"/>
                                        <p:tgtEl>
                                          <p:spTgt spid="1216529"/>
                                        </p:tgtEl>
                                        <p:attrNameLst>
                                          <p:attrName>ppt_x</p:attrName>
                                        </p:attrNameLst>
                                      </p:cBhvr>
                                      <p:tavLst>
                                        <p:tav tm="0">
                                          <p:val>
                                            <p:strVal val="#ppt_x"/>
                                          </p:val>
                                        </p:tav>
                                        <p:tav tm="100000">
                                          <p:val>
                                            <p:strVal val="#ppt_x"/>
                                          </p:val>
                                        </p:tav>
                                      </p:tavLst>
                                    </p:anim>
                                    <p:anim calcmode="lin" valueType="num">
                                      <p:cBhvr additive="base">
                                        <p:cTn id="8" dur="500" fill="hold"/>
                                        <p:tgtEl>
                                          <p:spTgt spid="121652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16525"/>
                                        </p:tgtEl>
                                        <p:attrNameLst>
                                          <p:attrName>style.visibility</p:attrName>
                                        </p:attrNameLst>
                                      </p:cBhvr>
                                      <p:to>
                                        <p:strVal val="visible"/>
                                      </p:to>
                                    </p:set>
                                    <p:anim calcmode="lin" valueType="num">
                                      <p:cBhvr additive="base">
                                        <p:cTn id="23" dur="500" fill="hold"/>
                                        <p:tgtEl>
                                          <p:spTgt spid="1216525"/>
                                        </p:tgtEl>
                                        <p:attrNameLst>
                                          <p:attrName>ppt_x</p:attrName>
                                        </p:attrNameLst>
                                      </p:cBhvr>
                                      <p:tavLst>
                                        <p:tav tm="0">
                                          <p:val>
                                            <p:strVal val="#ppt_x"/>
                                          </p:val>
                                        </p:tav>
                                        <p:tav tm="100000">
                                          <p:val>
                                            <p:strVal val="#ppt_x"/>
                                          </p:val>
                                        </p:tav>
                                      </p:tavLst>
                                    </p:anim>
                                    <p:anim calcmode="lin" valueType="num">
                                      <p:cBhvr additive="base">
                                        <p:cTn id="24" dur="500" fill="hold"/>
                                        <p:tgtEl>
                                          <p:spTgt spid="12165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1" presetClass="exit" presetSubtype="0" fill="hold" nodeType="withEffect">
                                  <p:stCondLst>
                                    <p:cond delay="0"/>
                                  </p:stCondLst>
                                  <p:childTnLst>
                                    <p:set>
                                      <p:cBhvr>
                                        <p:cTn id="30" dur="1" fill="hold">
                                          <p:stCondLst>
                                            <p:cond delay="0"/>
                                          </p:stCondLst>
                                        </p:cTn>
                                        <p:tgtEl>
                                          <p:spTgt spid="1154053"/>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154054"/>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9"/>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28058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0645"/>
                                        </p:tgtEl>
                                        <p:attrNameLst>
                                          <p:attrName>style.visibility</p:attrName>
                                        </p:attrNameLst>
                                      </p:cBhvr>
                                      <p:to>
                                        <p:strVal val="visible"/>
                                      </p:to>
                                    </p:set>
                                  </p:childTnLst>
                                </p:cTn>
                              </p:par>
                            </p:childTnLst>
                          </p:cTn>
                        </p:par>
                        <p:par>
                          <p:cTn id="41" fill="hold" nodeType="afterGroup">
                            <p:stCondLst>
                              <p:cond delay="500"/>
                            </p:stCondLst>
                            <p:childTnLst>
                              <p:par>
                                <p:cTn id="42" presetID="1" presetClass="entr" presetSubtype="0" fill="hold" nodeType="afterEffect">
                                  <p:stCondLst>
                                    <p:cond delay="0"/>
                                  </p:stCondLst>
                                  <p:childTnLst>
                                    <p:set>
                                      <p:cBhvr>
                                        <p:cTn id="43" dur="1" fill="hold">
                                          <p:stCondLst>
                                            <p:cond delay="0"/>
                                          </p:stCondLst>
                                        </p:cTn>
                                        <p:tgtEl>
                                          <p:spTgt spid="121653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0" grpId="0"/>
      <p:bldP spid="1216525" grpId="0" animBg="1"/>
      <p:bldP spid="17" grpId="0" animBg="1"/>
      <p:bldP spid="280645" grpId="0"/>
      <p:bldP spid="34" grpId="0"/>
      <p:bldP spid="1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Rectangle 2"/>
          <p:cNvSpPr>
            <a:spLocks noGrp="1" noChangeArrowheads="1"/>
          </p:cNvSpPr>
          <p:nvPr>
            <p:ph type="title" idx="4294967295"/>
          </p:nvPr>
        </p:nvSpPr>
        <p:spPr>
          <a:xfrm>
            <a:off x="1905000" y="152400"/>
            <a:ext cx="8587316" cy="791633"/>
          </a:xfrm>
        </p:spPr>
        <p:txBody>
          <a:bodyPr/>
          <a:lstStyle/>
          <a:p>
            <a:r>
              <a:rPr lang="en-US" altLang="en-US" sz="2800" dirty="0">
                <a:solidFill>
                  <a:srgbClr val="000000"/>
                </a:solidFill>
              </a:rPr>
              <a:t>Stratifying (Conditioning) upon a Collider</a:t>
            </a:r>
            <a:br>
              <a:rPr lang="en-US" altLang="en-US" sz="2000" dirty="0">
                <a:solidFill>
                  <a:srgbClr val="000000"/>
                </a:solidFill>
              </a:rPr>
            </a:br>
            <a:endParaRPr lang="en-US" altLang="en-US" sz="2000" dirty="0">
              <a:solidFill>
                <a:srgbClr val="000000"/>
              </a:solidFill>
            </a:endParaRPr>
          </a:p>
        </p:txBody>
      </p:sp>
      <p:sp>
        <p:nvSpPr>
          <p:cNvPr id="288770" name="Rectangle 3"/>
          <p:cNvSpPr>
            <a:spLocks noGrp="1" noChangeArrowheads="1"/>
          </p:cNvSpPr>
          <p:nvPr>
            <p:ph type="body" idx="4294967295"/>
          </p:nvPr>
        </p:nvSpPr>
        <p:spPr>
          <a:xfrm>
            <a:off x="152400" y="838200"/>
            <a:ext cx="6649454" cy="7924801"/>
          </a:xfrm>
        </p:spPr>
        <p:txBody>
          <a:bodyPr/>
          <a:lstStyle/>
          <a:p>
            <a:pPr>
              <a:spcBef>
                <a:spcPts val="0"/>
              </a:spcBef>
              <a:spcAft>
                <a:spcPts val="1800"/>
              </a:spcAft>
            </a:pPr>
            <a:r>
              <a:rPr lang="en-US" altLang="en-US" sz="2400" dirty="0"/>
              <a:t>A pair of dice (die A and die B)</a:t>
            </a:r>
          </a:p>
          <a:p>
            <a:pPr>
              <a:lnSpc>
                <a:spcPct val="50000"/>
              </a:lnSpc>
              <a:spcAft>
                <a:spcPts val="1800"/>
              </a:spcAft>
            </a:pPr>
            <a:r>
              <a:rPr lang="en-US" altLang="en-US" sz="2400" dirty="0"/>
              <a:t>We know they are independent in their rolls</a:t>
            </a:r>
          </a:p>
          <a:p>
            <a:pPr>
              <a:lnSpc>
                <a:spcPct val="90000"/>
              </a:lnSpc>
            </a:pPr>
            <a:r>
              <a:rPr lang="en-US" altLang="en-US" sz="2400" dirty="0"/>
              <a:t>What if we stratify (“condition”) upon the sum of the dice to study  relationship between the die?</a:t>
            </a:r>
          </a:p>
          <a:p>
            <a:pPr>
              <a:spcBef>
                <a:spcPts val="0"/>
              </a:spcBef>
              <a:spcAft>
                <a:spcPts val="0"/>
              </a:spcAft>
            </a:pPr>
            <a:r>
              <a:rPr lang="en-US" altLang="en-US" sz="2400" dirty="0"/>
              <a:t>This is akin to stratifying upon a collider</a:t>
            </a:r>
          </a:p>
          <a:p>
            <a:pPr marL="900629" lvl="1" indent="-428625">
              <a:spcBef>
                <a:spcPts val="0"/>
              </a:spcBef>
              <a:spcAft>
                <a:spcPts val="1800"/>
              </a:spcAft>
            </a:pPr>
            <a:r>
              <a:rPr lang="en-US" altLang="en-US" sz="2000" dirty="0"/>
              <a:t>e.g., study this in stratum where sum = 7</a:t>
            </a:r>
          </a:p>
          <a:p>
            <a:pPr>
              <a:spcAft>
                <a:spcPts val="1800"/>
              </a:spcAft>
            </a:pPr>
            <a:r>
              <a:rPr lang="en-US" altLang="en-US" sz="2400" dirty="0"/>
              <a:t>Now, if you know A, you know B</a:t>
            </a:r>
          </a:p>
          <a:p>
            <a:pPr>
              <a:spcAft>
                <a:spcPts val="1800"/>
              </a:spcAft>
            </a:pPr>
            <a:r>
              <a:rPr lang="en-US" altLang="en-US" sz="2400" dirty="0"/>
              <a:t>Stratifying has induced a relationship between A &amp; B that otherwise does not exist </a:t>
            </a:r>
          </a:p>
          <a:p>
            <a:pPr>
              <a:spcAft>
                <a:spcPts val="533"/>
              </a:spcAft>
            </a:pPr>
            <a:r>
              <a:rPr lang="en-US" altLang="en-US" sz="2400" dirty="0"/>
              <a:t>Recall the intelligence/family wealth study done at Harvard</a:t>
            </a:r>
          </a:p>
        </p:txBody>
      </p:sp>
      <p:sp>
        <p:nvSpPr>
          <p:cNvPr id="1276932" name="Text Box 4"/>
          <p:cNvSpPr txBox="1">
            <a:spLocks noChangeArrowheads="1"/>
          </p:cNvSpPr>
          <p:nvPr/>
        </p:nvSpPr>
        <p:spPr bwMode="auto">
          <a:xfrm>
            <a:off x="7467600" y="2286000"/>
            <a:ext cx="1066800" cy="400110"/>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a:latin typeface="Arial" pitchFamily="34" charset="0"/>
              </a:rPr>
              <a:t>Die A</a:t>
            </a:r>
          </a:p>
        </p:txBody>
      </p:sp>
      <p:sp>
        <p:nvSpPr>
          <p:cNvPr id="1276933" name="Text Box 5"/>
          <p:cNvSpPr txBox="1">
            <a:spLocks noChangeArrowheads="1"/>
          </p:cNvSpPr>
          <p:nvPr/>
        </p:nvSpPr>
        <p:spPr bwMode="auto">
          <a:xfrm>
            <a:off x="10515600" y="2286000"/>
            <a:ext cx="1295400" cy="400110"/>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a:latin typeface="Arial" pitchFamily="34" charset="0"/>
              </a:rPr>
              <a:t>Die B</a:t>
            </a:r>
          </a:p>
        </p:txBody>
      </p:sp>
      <p:sp>
        <p:nvSpPr>
          <p:cNvPr id="1276934" name="Text Box 6"/>
          <p:cNvSpPr txBox="1">
            <a:spLocks noChangeArrowheads="1"/>
          </p:cNvSpPr>
          <p:nvPr/>
        </p:nvSpPr>
        <p:spPr bwMode="auto">
          <a:xfrm>
            <a:off x="8382000" y="990600"/>
            <a:ext cx="2260600" cy="400110"/>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a:latin typeface="Arial" pitchFamily="34" charset="0"/>
              </a:rPr>
              <a:t>Sum of A and B</a:t>
            </a:r>
          </a:p>
        </p:txBody>
      </p:sp>
      <p:sp>
        <p:nvSpPr>
          <p:cNvPr id="1276935" name="Line 7"/>
          <p:cNvSpPr>
            <a:spLocks noChangeShapeType="1"/>
          </p:cNvSpPr>
          <p:nvPr/>
        </p:nvSpPr>
        <p:spPr bwMode="auto">
          <a:xfrm flipV="1">
            <a:off x="8610600" y="2438400"/>
            <a:ext cx="2057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76936" name="Text Box 8"/>
          <p:cNvSpPr txBox="1">
            <a:spLocks noChangeArrowheads="1"/>
          </p:cNvSpPr>
          <p:nvPr/>
        </p:nvSpPr>
        <p:spPr bwMode="auto">
          <a:xfrm>
            <a:off x="9067800" y="2477336"/>
            <a:ext cx="9144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p>
        </p:txBody>
      </p:sp>
      <p:sp>
        <p:nvSpPr>
          <p:cNvPr id="288776" name="Line 9"/>
          <p:cNvSpPr>
            <a:spLocks noChangeShapeType="1"/>
          </p:cNvSpPr>
          <p:nvPr/>
        </p:nvSpPr>
        <p:spPr bwMode="auto">
          <a:xfrm flipV="1">
            <a:off x="7848600" y="1371600"/>
            <a:ext cx="812800" cy="838200"/>
          </a:xfrm>
          <a:prstGeom prst="line">
            <a:avLst/>
          </a:prstGeom>
          <a:noFill/>
          <a:ln w="38100">
            <a:solidFill>
              <a:schemeClr val="tx1"/>
            </a:solidFill>
            <a:round/>
            <a:headEnd/>
            <a:tailEnd type="triangle" w="med" len="med"/>
          </a:ln>
        </p:spPr>
        <p:txBody>
          <a:bodyPr wrap="square" anchor="ctr">
            <a:spAutoFit/>
          </a:bodyPr>
          <a:lstStyle/>
          <a:p>
            <a:endParaRPr lang="en-US" sz="3733" dirty="0"/>
          </a:p>
        </p:txBody>
      </p:sp>
      <p:sp>
        <p:nvSpPr>
          <p:cNvPr id="1276938" name="Line 10"/>
          <p:cNvSpPr>
            <a:spLocks noChangeShapeType="1"/>
          </p:cNvSpPr>
          <p:nvPr/>
        </p:nvSpPr>
        <p:spPr bwMode="auto">
          <a:xfrm>
            <a:off x="10363200" y="1371600"/>
            <a:ext cx="685800" cy="914400"/>
          </a:xfrm>
          <a:prstGeom prst="line">
            <a:avLst/>
          </a:prstGeom>
          <a:noFill/>
          <a:ln w="38100">
            <a:solidFill>
              <a:schemeClr val="tx1"/>
            </a:solidFill>
            <a:round/>
            <a:headEnd type="triangle" w="med" len="me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88778" name="Text Box 11"/>
          <p:cNvSpPr txBox="1">
            <a:spLocks noChangeArrowheads="1"/>
          </p:cNvSpPr>
          <p:nvPr/>
        </p:nvSpPr>
        <p:spPr bwMode="auto">
          <a:xfrm>
            <a:off x="8458200" y="990600"/>
            <a:ext cx="2133600" cy="477054"/>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1000" dirty="0"/>
          </a:p>
          <a:p>
            <a:pPr algn="ctr" eaLnBrk="0" hangingPunct="0">
              <a:spcBef>
                <a:spcPct val="50000"/>
              </a:spcBef>
            </a:pPr>
            <a:endParaRPr lang="en-US" altLang="en-US" sz="1000" dirty="0"/>
          </a:p>
        </p:txBody>
      </p:sp>
      <p:graphicFrame>
        <p:nvGraphicFramePr>
          <p:cNvPr id="1276940" name="Group 12"/>
          <p:cNvGraphicFramePr>
            <a:graphicFrameLocks noGrp="1"/>
          </p:cNvGraphicFramePr>
          <p:nvPr>
            <p:extLst>
              <p:ext uri="{D42A27DB-BD31-4B8C-83A1-F6EECF244321}">
                <p14:modId xmlns:p14="http://schemas.microsoft.com/office/powerpoint/2010/main" val="1401226133"/>
              </p:ext>
            </p:extLst>
          </p:nvPr>
        </p:nvGraphicFramePr>
        <p:xfrm>
          <a:off x="7086600" y="3352800"/>
          <a:ext cx="4572000" cy="3048000"/>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567813">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1" i="0" u="none" strike="noStrike" cap="none" normalizeH="0" baseline="0" dirty="0">
                          <a:ln>
                            <a:noFill/>
                          </a:ln>
                          <a:solidFill>
                            <a:schemeClr val="tx1"/>
                          </a:solidFill>
                          <a:effectLst/>
                          <a:latin typeface="Arial" pitchFamily="34" charset="0"/>
                        </a:rPr>
                        <a:t>Sum of A+B</a:t>
                      </a:r>
                    </a:p>
                  </a:txBody>
                  <a:tcPr marL="121920" marR="121920" marT="60960" marB="609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1" i="0" u="none" strike="noStrike" cap="none" normalizeH="0" baseline="0" dirty="0">
                          <a:ln>
                            <a:noFill/>
                          </a:ln>
                          <a:solidFill>
                            <a:schemeClr val="tx1"/>
                          </a:solidFill>
                          <a:effectLst/>
                          <a:latin typeface="Arial" pitchFamily="34" charset="0"/>
                        </a:rPr>
                        <a:t>A</a:t>
                      </a: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1" i="0" u="none" strike="noStrike" cap="none" normalizeH="0" baseline="0" dirty="0">
                          <a:ln>
                            <a:noFill/>
                          </a:ln>
                          <a:solidFill>
                            <a:schemeClr val="tx1"/>
                          </a:solidFill>
                          <a:effectLst/>
                          <a:latin typeface="Arial" pitchFamily="34" charset="0"/>
                        </a:rPr>
                        <a:t>B</a:t>
                      </a:r>
                    </a:p>
                  </a:txBody>
                  <a:tcPr marL="121920" marR="121920" marT="60960" marB="609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4465">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a:ln>
                            <a:noFill/>
                          </a:ln>
                          <a:solidFill>
                            <a:schemeClr val="tx1"/>
                          </a:solidFill>
                          <a:effectLst/>
                          <a:latin typeface="Arial" pitchFamily="34" charset="0"/>
                        </a:rPr>
                        <a:t>7</a:t>
                      </a:r>
                    </a:p>
                  </a:txBody>
                  <a:tcPr marL="121920" marR="121920" marT="60960" marB="609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a:ln>
                            <a:noFill/>
                          </a:ln>
                          <a:solidFill>
                            <a:schemeClr val="tx1"/>
                          </a:solidFill>
                          <a:effectLst/>
                          <a:latin typeface="Arial" pitchFamily="34" charset="0"/>
                        </a:rPr>
                        <a:t>1</a:t>
                      </a: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a:ln>
                            <a:noFill/>
                          </a:ln>
                          <a:solidFill>
                            <a:schemeClr val="tx1"/>
                          </a:solidFill>
                          <a:effectLst/>
                          <a:latin typeface="Arial" pitchFamily="34" charset="0"/>
                        </a:rPr>
                        <a:t>6</a:t>
                      </a:r>
                    </a:p>
                  </a:txBody>
                  <a:tcPr marL="121920" marR="121920" marT="60960" marB="609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4465">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a:ln>
                            <a:noFill/>
                          </a:ln>
                          <a:solidFill>
                            <a:schemeClr val="tx1"/>
                          </a:solidFill>
                          <a:effectLst/>
                          <a:latin typeface="Arial" pitchFamily="34" charset="0"/>
                        </a:rPr>
                        <a:t>7</a:t>
                      </a:r>
                    </a:p>
                  </a:txBody>
                  <a:tcPr marL="121920" marR="121920" marT="60960" marB="609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a:ln>
                            <a:noFill/>
                          </a:ln>
                          <a:solidFill>
                            <a:schemeClr val="tx1"/>
                          </a:solidFill>
                          <a:effectLst/>
                          <a:latin typeface="Arial" pitchFamily="34" charset="0"/>
                        </a:rPr>
                        <a:t>2</a:t>
                      </a: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a:ln>
                            <a:noFill/>
                          </a:ln>
                          <a:solidFill>
                            <a:schemeClr val="tx1"/>
                          </a:solidFill>
                          <a:effectLst/>
                          <a:latin typeface="Arial" pitchFamily="34" charset="0"/>
                        </a:rPr>
                        <a:t>5</a:t>
                      </a:r>
                    </a:p>
                  </a:txBody>
                  <a:tcPr marL="121920" marR="121920" marT="60960" marB="609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4465">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a:ln>
                            <a:noFill/>
                          </a:ln>
                          <a:solidFill>
                            <a:schemeClr val="tx1"/>
                          </a:solidFill>
                          <a:effectLst/>
                          <a:latin typeface="Arial" pitchFamily="34" charset="0"/>
                        </a:rPr>
                        <a:t>7</a:t>
                      </a:r>
                    </a:p>
                  </a:txBody>
                  <a:tcPr marL="121920" marR="121920" marT="60960" marB="609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a:ln>
                            <a:noFill/>
                          </a:ln>
                          <a:solidFill>
                            <a:schemeClr val="tx1"/>
                          </a:solidFill>
                          <a:effectLst/>
                          <a:latin typeface="Arial" pitchFamily="34" charset="0"/>
                        </a:rPr>
                        <a:t>3</a:t>
                      </a: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a:ln>
                            <a:noFill/>
                          </a:ln>
                          <a:solidFill>
                            <a:schemeClr val="tx1"/>
                          </a:solidFill>
                          <a:effectLst/>
                          <a:latin typeface="Arial" pitchFamily="34" charset="0"/>
                        </a:rPr>
                        <a:t>4</a:t>
                      </a:r>
                    </a:p>
                  </a:txBody>
                  <a:tcPr marL="121920" marR="121920" marT="60960" marB="609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4465">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a:ln>
                            <a:noFill/>
                          </a:ln>
                          <a:solidFill>
                            <a:schemeClr val="tx1"/>
                          </a:solidFill>
                          <a:effectLst/>
                          <a:latin typeface="Arial" pitchFamily="34" charset="0"/>
                        </a:rPr>
                        <a:t>7</a:t>
                      </a:r>
                    </a:p>
                  </a:txBody>
                  <a:tcPr marL="121920" marR="121920" marT="60960" marB="609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a:ln>
                            <a:noFill/>
                          </a:ln>
                          <a:solidFill>
                            <a:schemeClr val="tx1"/>
                          </a:solidFill>
                          <a:effectLst/>
                          <a:latin typeface="Arial" pitchFamily="34" charset="0"/>
                        </a:rPr>
                        <a:t>4</a:t>
                      </a: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a:ln>
                            <a:noFill/>
                          </a:ln>
                          <a:solidFill>
                            <a:schemeClr val="tx1"/>
                          </a:solidFill>
                          <a:effectLst/>
                          <a:latin typeface="Arial" pitchFamily="34" charset="0"/>
                        </a:rPr>
                        <a:t>3</a:t>
                      </a:r>
                    </a:p>
                  </a:txBody>
                  <a:tcPr marL="121920" marR="121920" marT="60960" marB="609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4465">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a:ln>
                            <a:noFill/>
                          </a:ln>
                          <a:solidFill>
                            <a:schemeClr val="tx1"/>
                          </a:solidFill>
                          <a:effectLst/>
                          <a:latin typeface="Arial" pitchFamily="34" charset="0"/>
                        </a:rPr>
                        <a:t>7</a:t>
                      </a:r>
                    </a:p>
                  </a:txBody>
                  <a:tcPr marL="121920" marR="121920" marT="60960" marB="609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a:ln>
                            <a:noFill/>
                          </a:ln>
                          <a:solidFill>
                            <a:schemeClr val="tx1"/>
                          </a:solidFill>
                          <a:effectLst/>
                          <a:latin typeface="Arial" pitchFamily="34" charset="0"/>
                        </a:rPr>
                        <a:t>5</a:t>
                      </a: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a:ln>
                            <a:noFill/>
                          </a:ln>
                          <a:solidFill>
                            <a:schemeClr val="tx1"/>
                          </a:solidFill>
                          <a:effectLst/>
                          <a:latin typeface="Arial" pitchFamily="34" charset="0"/>
                        </a:rPr>
                        <a:t>2</a:t>
                      </a:r>
                    </a:p>
                  </a:txBody>
                  <a:tcPr marL="121920" marR="121920" marT="60960" marB="609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4465">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a:ln>
                            <a:noFill/>
                          </a:ln>
                          <a:solidFill>
                            <a:schemeClr val="tx1"/>
                          </a:solidFill>
                          <a:effectLst/>
                          <a:latin typeface="Arial" pitchFamily="34" charset="0"/>
                        </a:rPr>
                        <a:t>7</a:t>
                      </a:r>
                    </a:p>
                  </a:txBody>
                  <a:tcPr marL="121920" marR="121920" marT="60960" marB="609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a:ln>
                            <a:noFill/>
                          </a:ln>
                          <a:solidFill>
                            <a:schemeClr val="tx1"/>
                          </a:solidFill>
                          <a:effectLst/>
                          <a:latin typeface="Arial" pitchFamily="34" charset="0"/>
                        </a:rPr>
                        <a:t>6</a:t>
                      </a: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a:ln>
                            <a:noFill/>
                          </a:ln>
                          <a:solidFill>
                            <a:schemeClr val="tx1"/>
                          </a:solidFill>
                          <a:effectLst/>
                          <a:latin typeface="Arial" pitchFamily="34" charset="0"/>
                        </a:rPr>
                        <a:t>1</a:t>
                      </a:r>
                    </a:p>
                  </a:txBody>
                  <a:tcPr marL="121920" marR="121920" marT="60960" marB="609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71340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Text Box 2"/>
          <p:cNvSpPr txBox="1">
            <a:spLocks noChangeArrowheads="1"/>
          </p:cNvSpPr>
          <p:nvPr/>
        </p:nvSpPr>
        <p:spPr bwMode="auto">
          <a:xfrm flipH="1">
            <a:off x="1837765" y="375017"/>
            <a:ext cx="3276600" cy="1569660"/>
          </a:xfrm>
          <a:prstGeom prst="rect">
            <a:avLst/>
          </a:prstGeom>
          <a:noFill/>
          <a:ln w="57150">
            <a:solidFill>
              <a:srgbClr val="FF0000"/>
            </a:solid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altLang="en-US" sz="2400" dirty="0">
                <a:latin typeface="Arial" pitchFamily="34" charset="0"/>
              </a:rPr>
              <a:t>A person’s decision to participate or be retained in the research study</a:t>
            </a:r>
            <a:endParaRPr lang="en-US" altLang="en-US" sz="2400" b="0" dirty="0">
              <a:latin typeface="Arial" pitchFamily="34" charset="0"/>
            </a:endParaRPr>
          </a:p>
        </p:txBody>
      </p:sp>
      <p:sp>
        <p:nvSpPr>
          <p:cNvPr id="332803" name="Freeform 3"/>
          <p:cNvSpPr>
            <a:spLocks/>
          </p:cNvSpPr>
          <p:nvPr/>
        </p:nvSpPr>
        <p:spPr bwMode="auto">
          <a:xfrm flipH="1" flipV="1">
            <a:off x="914400" y="1494697"/>
            <a:ext cx="1092200" cy="762000"/>
          </a:xfrm>
          <a:custGeom>
            <a:avLst/>
            <a:gdLst>
              <a:gd name="T0" fmla="*/ 0 w 1747"/>
              <a:gd name="T1" fmla="*/ 1220 h 1220"/>
              <a:gd name="T2" fmla="*/ 1747 w 1747"/>
              <a:gd name="T3" fmla="*/ 0 h 1220"/>
            </a:gdLst>
            <a:ahLst/>
            <a:cxnLst>
              <a:cxn ang="0">
                <a:pos x="T0" y="T1"/>
              </a:cxn>
              <a:cxn ang="0">
                <a:pos x="T2" y="T3"/>
              </a:cxn>
            </a:cxnLst>
            <a:rect l="0" t="0" r="r" b="b"/>
            <a:pathLst>
              <a:path w="1747" h="1220">
                <a:moveTo>
                  <a:pt x="0" y="1220"/>
                </a:moveTo>
                <a:lnTo>
                  <a:pt x="1747" y="0"/>
                </a:lnTo>
              </a:path>
            </a:pathLst>
          </a:custGeom>
          <a:noFill/>
          <a:ln w="76200" cap="flat" cmpd="sng">
            <a:solidFill>
              <a:schemeClr val="tx1"/>
            </a:solidFill>
            <a:prstDash val="solid"/>
            <a:round/>
            <a:headEnd type="triangle" w="med" len="med"/>
            <a:tailEnd type="none" w="med" len="med"/>
          </a:ln>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32804" name="Line 4"/>
          <p:cNvSpPr>
            <a:spLocks noChangeShapeType="1"/>
          </p:cNvSpPr>
          <p:nvPr/>
        </p:nvSpPr>
        <p:spPr bwMode="auto">
          <a:xfrm>
            <a:off x="2294965" y="2633215"/>
            <a:ext cx="2438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32805" name="Freeform 5"/>
          <p:cNvSpPr>
            <a:spLocks/>
          </p:cNvSpPr>
          <p:nvPr/>
        </p:nvSpPr>
        <p:spPr bwMode="auto">
          <a:xfrm flipV="1">
            <a:off x="4885765" y="1490215"/>
            <a:ext cx="990600" cy="838200"/>
          </a:xfrm>
          <a:custGeom>
            <a:avLst/>
            <a:gdLst>
              <a:gd name="T0" fmla="*/ 0 w 1747"/>
              <a:gd name="T1" fmla="*/ 1220 h 1220"/>
              <a:gd name="T2" fmla="*/ 1747 w 1747"/>
              <a:gd name="T3" fmla="*/ 0 h 1220"/>
            </a:gdLst>
            <a:ahLst/>
            <a:cxnLst>
              <a:cxn ang="0">
                <a:pos x="T0" y="T1"/>
              </a:cxn>
              <a:cxn ang="0">
                <a:pos x="T2" y="T3"/>
              </a:cxn>
            </a:cxnLst>
            <a:rect l="0" t="0" r="r" b="b"/>
            <a:pathLst>
              <a:path w="1747" h="1220">
                <a:moveTo>
                  <a:pt x="0" y="1220"/>
                </a:moveTo>
                <a:lnTo>
                  <a:pt x="1747" y="0"/>
                </a:lnTo>
              </a:path>
            </a:pathLst>
          </a:custGeom>
          <a:noFill/>
          <a:ln w="76200" cap="flat" cmpd="sng">
            <a:solidFill>
              <a:schemeClr val="tx1"/>
            </a:solidFill>
            <a:prstDash val="solid"/>
            <a:round/>
            <a:headEnd type="triangle" w="med" len="med"/>
            <a:tailEnd type="none" w="med" len="med"/>
          </a:ln>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32806" name="Text Box 6"/>
          <p:cNvSpPr txBox="1">
            <a:spLocks noChangeArrowheads="1"/>
          </p:cNvSpPr>
          <p:nvPr/>
        </p:nvSpPr>
        <p:spPr bwMode="auto">
          <a:xfrm>
            <a:off x="3056965" y="2709415"/>
            <a:ext cx="914400" cy="584775"/>
          </a:xfrm>
          <a:prstGeom prst="rect">
            <a:avLst/>
          </a:prstGeom>
          <a:noFill/>
          <a:ln>
            <a:noFill/>
          </a:ln>
          <a:effectLst>
            <a:outerShdw dist="107763" dir="2700000" algn="ctr" rotWithShape="0">
              <a:schemeClr val="bg2"/>
            </a:outerShdw>
          </a:effectLst>
        </p:spPr>
        <p:txBody>
          <a:bodyPr anchor="ctr">
            <a:spAutoFit/>
          </a:bodyPr>
          <a:lstStyle/>
          <a:p>
            <a:pPr algn="ctr" eaLnBrk="0" hangingPunct="0">
              <a:spcBef>
                <a:spcPct val="50000"/>
              </a:spcBef>
              <a:defRPr/>
            </a:pPr>
            <a:r>
              <a:rPr lang="en-US" altLang="en-US" sz="3200" dirty="0">
                <a:latin typeface="Arial" pitchFamily="34" charset="0"/>
              </a:rPr>
              <a:t>?</a:t>
            </a:r>
            <a:endParaRPr lang="en-US" altLang="en-US" sz="1200" dirty="0">
              <a:latin typeface="Arial" pitchFamily="34" charset="0"/>
            </a:endParaRPr>
          </a:p>
        </p:txBody>
      </p:sp>
      <p:sp>
        <p:nvSpPr>
          <p:cNvPr id="332807" name="Text Box 7"/>
          <p:cNvSpPr txBox="1">
            <a:spLocks noChangeArrowheads="1"/>
          </p:cNvSpPr>
          <p:nvPr/>
        </p:nvSpPr>
        <p:spPr bwMode="auto">
          <a:xfrm flipH="1">
            <a:off x="228600" y="2044357"/>
            <a:ext cx="2209800" cy="1928670"/>
          </a:xfrm>
          <a:prstGeom prst="rect">
            <a:avLst/>
          </a:prstGeom>
          <a:noFill/>
          <a:ln>
            <a:noFill/>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altLang="en-US" sz="533" dirty="0">
              <a:latin typeface="Arial" pitchFamily="34" charset="0"/>
            </a:endParaRPr>
          </a:p>
          <a:p>
            <a:pPr algn="ctr" eaLnBrk="0" hangingPunct="0">
              <a:spcBef>
                <a:spcPct val="50000"/>
              </a:spcBef>
              <a:defRPr/>
            </a:pPr>
            <a:r>
              <a:rPr lang="en-US" altLang="en-US" dirty="0">
                <a:latin typeface="Arial" pitchFamily="34" charset="0"/>
              </a:rPr>
              <a:t>Exposure</a:t>
            </a:r>
          </a:p>
          <a:p>
            <a:pPr algn="ctr" eaLnBrk="0" hangingPunct="0">
              <a:spcBef>
                <a:spcPct val="50000"/>
              </a:spcBef>
              <a:defRPr/>
            </a:pPr>
            <a:endParaRPr lang="en-US" altLang="en-US" sz="4800" b="0" dirty="0">
              <a:latin typeface="Arial" pitchFamily="34" charset="0"/>
            </a:endParaRPr>
          </a:p>
        </p:txBody>
      </p:sp>
      <p:sp>
        <p:nvSpPr>
          <p:cNvPr id="332808" name="Text Box 8"/>
          <p:cNvSpPr txBox="1">
            <a:spLocks noChangeArrowheads="1"/>
          </p:cNvSpPr>
          <p:nvPr/>
        </p:nvSpPr>
        <p:spPr bwMode="auto">
          <a:xfrm flipH="1">
            <a:off x="4657165" y="1947415"/>
            <a:ext cx="2235200" cy="1405385"/>
          </a:xfrm>
          <a:prstGeom prst="rect">
            <a:avLst/>
          </a:prstGeom>
          <a:noFill/>
          <a:ln>
            <a:noFill/>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altLang="en-US" sz="533" dirty="0">
              <a:latin typeface="Arial" pitchFamily="34" charset="0"/>
            </a:endParaRPr>
          </a:p>
          <a:p>
            <a:pPr algn="ctr" eaLnBrk="0" hangingPunct="0">
              <a:spcBef>
                <a:spcPct val="50000"/>
              </a:spcBef>
              <a:defRPr/>
            </a:pPr>
            <a:r>
              <a:rPr lang="en-US" altLang="en-US" sz="3200" dirty="0">
                <a:latin typeface="Arial" pitchFamily="34" charset="0"/>
              </a:rPr>
              <a:t>Disease</a:t>
            </a:r>
          </a:p>
          <a:p>
            <a:pPr algn="ctr" eaLnBrk="0" hangingPunct="0">
              <a:spcBef>
                <a:spcPct val="50000"/>
              </a:spcBef>
              <a:defRPr/>
            </a:pPr>
            <a:endParaRPr lang="en-US" altLang="en-US" sz="2133" b="0" dirty="0">
              <a:latin typeface="Arial" pitchFamily="34" charset="0"/>
            </a:endParaRPr>
          </a:p>
        </p:txBody>
      </p:sp>
      <p:sp>
        <p:nvSpPr>
          <p:cNvPr id="290825" name="Rectangle 10"/>
          <p:cNvSpPr>
            <a:spLocks noChangeArrowheads="1"/>
          </p:cNvSpPr>
          <p:nvPr/>
        </p:nvSpPr>
        <p:spPr bwMode="auto">
          <a:xfrm>
            <a:off x="1524000" y="-5105400"/>
            <a:ext cx="82296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buFont typeface="Symbol" pitchFamily="18" charset="2"/>
              <a:buChar char="·"/>
            </a:pPr>
            <a:endParaRPr lang="en-US" altLang="en-US" sz="2667" b="0" dirty="0"/>
          </a:p>
        </p:txBody>
      </p:sp>
      <p:sp>
        <p:nvSpPr>
          <p:cNvPr id="332811" name="Text Box 11"/>
          <p:cNvSpPr txBox="1">
            <a:spLocks noChangeArrowheads="1"/>
          </p:cNvSpPr>
          <p:nvPr/>
        </p:nvSpPr>
        <p:spPr bwMode="auto">
          <a:xfrm>
            <a:off x="6553200" y="1553370"/>
            <a:ext cx="5638800" cy="523220"/>
          </a:xfrm>
          <a:prstGeom prst="rect">
            <a:avLst/>
          </a:prstGeom>
          <a:noFill/>
          <a:ln>
            <a:noFill/>
          </a:ln>
          <a:effectLst>
            <a:outerShdw dist="107763" dir="2700000" algn="ctr" rotWithShape="0">
              <a:schemeClr val="bg2"/>
            </a:outerShdw>
          </a:effectLst>
        </p:spPr>
        <p:txBody>
          <a:bodyPr wrap="square">
            <a:spAutoFit/>
          </a:bodyPr>
          <a:lstStyle/>
          <a:p>
            <a:pPr eaLnBrk="0" hangingPunct="0">
              <a:spcBef>
                <a:spcPct val="50000"/>
              </a:spcBef>
              <a:defRPr/>
            </a:pPr>
            <a:r>
              <a:rPr lang="en-US" altLang="en-US" dirty="0">
                <a:latin typeface="Arial" pitchFamily="34" charset="0"/>
              </a:rPr>
              <a:t>What does this DAG depict?</a:t>
            </a:r>
          </a:p>
        </p:txBody>
      </p:sp>
      <p:sp>
        <p:nvSpPr>
          <p:cNvPr id="290828" name="Text Box 5"/>
          <p:cNvSpPr txBox="1">
            <a:spLocks noChangeArrowheads="1"/>
          </p:cNvSpPr>
          <p:nvPr/>
        </p:nvSpPr>
        <p:spPr bwMode="auto">
          <a:xfrm rot="18853150">
            <a:off x="4267575" y="5116730"/>
            <a:ext cx="4616451" cy="461665"/>
          </a:xfrm>
          <a:prstGeom prst="rect">
            <a:avLst/>
          </a:prstGeom>
          <a:noFill/>
          <a:ln w="9525">
            <a:noFill/>
            <a:miter lim="800000"/>
            <a:headEnd/>
            <a:tailEnd/>
          </a:ln>
        </p:spPr>
        <p:txBody>
          <a:bodyPr wrap="square">
            <a:spAutoFit/>
          </a:bodyPr>
          <a:lstStyle/>
          <a:p>
            <a:pPr algn="r" eaLnBrk="0" hangingPunct="0">
              <a:spcBef>
                <a:spcPct val="50000"/>
              </a:spcBef>
            </a:pPr>
            <a:r>
              <a:rPr lang="en-US" altLang="en-US" sz="2400" b="0" dirty="0"/>
              <a:t>Nuisance causal pathway - A</a:t>
            </a:r>
          </a:p>
        </p:txBody>
      </p:sp>
      <p:sp>
        <p:nvSpPr>
          <p:cNvPr id="290829" name="Text Box 7"/>
          <p:cNvSpPr txBox="1">
            <a:spLocks noChangeArrowheads="1"/>
          </p:cNvSpPr>
          <p:nvPr/>
        </p:nvSpPr>
        <p:spPr bwMode="auto">
          <a:xfrm rot="18558493">
            <a:off x="9156015" y="4820081"/>
            <a:ext cx="3450167" cy="461665"/>
          </a:xfrm>
          <a:prstGeom prst="rect">
            <a:avLst/>
          </a:prstGeom>
          <a:noFill/>
          <a:ln w="9525">
            <a:noFill/>
            <a:miter lim="800000"/>
            <a:headEnd/>
            <a:tailEnd/>
          </a:ln>
        </p:spPr>
        <p:txBody>
          <a:bodyPr wrap="square">
            <a:spAutoFit/>
          </a:bodyPr>
          <a:lstStyle/>
          <a:p>
            <a:pPr algn="r" eaLnBrk="0" hangingPunct="0">
              <a:spcBef>
                <a:spcPct val="50000"/>
              </a:spcBef>
            </a:pPr>
            <a:r>
              <a:rPr lang="en-US" altLang="en-US" sz="2400" b="0" dirty="0"/>
              <a:t>Some other answer - E</a:t>
            </a:r>
          </a:p>
        </p:txBody>
      </p:sp>
      <p:sp>
        <p:nvSpPr>
          <p:cNvPr id="290830" name="Text Box 9"/>
          <p:cNvSpPr txBox="1">
            <a:spLocks noChangeArrowheads="1"/>
          </p:cNvSpPr>
          <p:nvPr/>
        </p:nvSpPr>
        <p:spPr bwMode="auto">
          <a:xfrm rot="18760606">
            <a:off x="7805402" y="4472486"/>
            <a:ext cx="2741084" cy="461665"/>
          </a:xfrm>
          <a:prstGeom prst="rect">
            <a:avLst/>
          </a:prstGeom>
          <a:noFill/>
          <a:ln w="9525">
            <a:noFill/>
            <a:miter lim="800000"/>
            <a:headEnd/>
            <a:tailEnd/>
          </a:ln>
        </p:spPr>
        <p:txBody>
          <a:bodyPr wrap="square">
            <a:spAutoFit/>
          </a:bodyPr>
          <a:lstStyle/>
          <a:p>
            <a:pPr algn="r" eaLnBrk="0" hangingPunct="0">
              <a:spcBef>
                <a:spcPct val="50000"/>
              </a:spcBef>
            </a:pPr>
            <a:r>
              <a:rPr lang="en-US" altLang="en-US" sz="2400" b="0" dirty="0"/>
              <a:t>Selection Bias - C</a:t>
            </a:r>
          </a:p>
        </p:txBody>
      </p:sp>
      <p:sp>
        <p:nvSpPr>
          <p:cNvPr id="290831" name="Text Box 10"/>
          <p:cNvSpPr txBox="1">
            <a:spLocks noChangeArrowheads="1"/>
          </p:cNvSpPr>
          <p:nvPr/>
        </p:nvSpPr>
        <p:spPr bwMode="auto">
          <a:xfrm rot="18784148">
            <a:off x="6998512" y="4384073"/>
            <a:ext cx="2580217" cy="461665"/>
          </a:xfrm>
          <a:prstGeom prst="rect">
            <a:avLst/>
          </a:prstGeom>
          <a:noFill/>
          <a:ln w="9525">
            <a:noFill/>
            <a:miter lim="800000"/>
            <a:headEnd/>
            <a:tailEnd/>
          </a:ln>
        </p:spPr>
        <p:txBody>
          <a:bodyPr wrap="square">
            <a:spAutoFit/>
          </a:bodyPr>
          <a:lstStyle/>
          <a:p>
            <a:pPr algn="r" eaLnBrk="0" hangingPunct="0">
              <a:spcBef>
                <a:spcPct val="50000"/>
              </a:spcBef>
            </a:pPr>
            <a:r>
              <a:rPr lang="en-US" altLang="en-US" sz="2400" b="0" dirty="0"/>
              <a:t>Confounding - B</a:t>
            </a:r>
            <a:endParaRPr lang="en-US" altLang="en-US" sz="2400" dirty="0"/>
          </a:p>
        </p:txBody>
      </p:sp>
      <p:sp>
        <p:nvSpPr>
          <p:cNvPr id="290832" name="Text Box 7"/>
          <p:cNvSpPr txBox="1">
            <a:spLocks noChangeArrowheads="1"/>
          </p:cNvSpPr>
          <p:nvPr/>
        </p:nvSpPr>
        <p:spPr bwMode="auto">
          <a:xfrm rot="18682192">
            <a:off x="8459488" y="4648574"/>
            <a:ext cx="3276601" cy="461665"/>
          </a:xfrm>
          <a:prstGeom prst="rect">
            <a:avLst/>
          </a:prstGeom>
          <a:noFill/>
          <a:ln w="9525">
            <a:noFill/>
            <a:miter lim="800000"/>
            <a:headEnd/>
            <a:tailEnd/>
          </a:ln>
        </p:spPr>
        <p:txBody>
          <a:bodyPr wrap="square">
            <a:spAutoFit/>
          </a:bodyPr>
          <a:lstStyle/>
          <a:p>
            <a:pPr algn="r" eaLnBrk="0" hangingPunct="0">
              <a:spcBef>
                <a:spcPct val="50000"/>
              </a:spcBef>
            </a:pPr>
            <a:r>
              <a:rPr lang="en-US" altLang="en-US" sz="2400" b="0" dirty="0"/>
              <a:t>Mediator variable - D</a:t>
            </a:r>
          </a:p>
        </p:txBody>
      </p:sp>
    </p:spTree>
    <p:extLst>
      <p:ext uri="{BB962C8B-B14F-4D97-AF65-F5344CB8AC3E}">
        <p14:creationId xmlns:p14="http://schemas.microsoft.com/office/powerpoint/2010/main" val="29434575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Text Box 2"/>
          <p:cNvSpPr txBox="1">
            <a:spLocks noChangeArrowheads="1"/>
          </p:cNvSpPr>
          <p:nvPr/>
        </p:nvSpPr>
        <p:spPr bwMode="auto">
          <a:xfrm flipH="1">
            <a:off x="1837765" y="375017"/>
            <a:ext cx="3276600" cy="1569660"/>
          </a:xfrm>
          <a:prstGeom prst="rect">
            <a:avLst/>
          </a:prstGeom>
          <a:noFill/>
          <a:ln w="57150">
            <a:solidFill>
              <a:srgbClr val="FF0000"/>
            </a:solid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altLang="en-US" sz="2400" dirty="0">
                <a:latin typeface="Arial" pitchFamily="34" charset="0"/>
              </a:rPr>
              <a:t>A person’s decision to participate or be retained in the research study</a:t>
            </a:r>
            <a:endParaRPr lang="en-US" altLang="en-US" sz="2400" b="0" dirty="0">
              <a:latin typeface="Arial" pitchFamily="34" charset="0"/>
            </a:endParaRPr>
          </a:p>
        </p:txBody>
      </p:sp>
      <p:sp>
        <p:nvSpPr>
          <p:cNvPr id="332803" name="Freeform 3"/>
          <p:cNvSpPr>
            <a:spLocks/>
          </p:cNvSpPr>
          <p:nvPr/>
        </p:nvSpPr>
        <p:spPr bwMode="auto">
          <a:xfrm flipH="1" flipV="1">
            <a:off x="914400" y="1494697"/>
            <a:ext cx="1092200" cy="762000"/>
          </a:xfrm>
          <a:custGeom>
            <a:avLst/>
            <a:gdLst>
              <a:gd name="T0" fmla="*/ 0 w 1747"/>
              <a:gd name="T1" fmla="*/ 1220 h 1220"/>
              <a:gd name="T2" fmla="*/ 1747 w 1747"/>
              <a:gd name="T3" fmla="*/ 0 h 1220"/>
            </a:gdLst>
            <a:ahLst/>
            <a:cxnLst>
              <a:cxn ang="0">
                <a:pos x="T0" y="T1"/>
              </a:cxn>
              <a:cxn ang="0">
                <a:pos x="T2" y="T3"/>
              </a:cxn>
            </a:cxnLst>
            <a:rect l="0" t="0" r="r" b="b"/>
            <a:pathLst>
              <a:path w="1747" h="1220">
                <a:moveTo>
                  <a:pt x="0" y="1220"/>
                </a:moveTo>
                <a:lnTo>
                  <a:pt x="1747" y="0"/>
                </a:lnTo>
              </a:path>
            </a:pathLst>
          </a:custGeom>
          <a:noFill/>
          <a:ln w="76200" cap="flat" cmpd="sng">
            <a:solidFill>
              <a:schemeClr val="tx1"/>
            </a:solidFill>
            <a:prstDash val="solid"/>
            <a:round/>
            <a:headEnd type="triangle" w="med" len="med"/>
            <a:tailEnd type="none" w="med" len="med"/>
          </a:ln>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32804" name="Line 4"/>
          <p:cNvSpPr>
            <a:spLocks noChangeShapeType="1"/>
          </p:cNvSpPr>
          <p:nvPr/>
        </p:nvSpPr>
        <p:spPr bwMode="auto">
          <a:xfrm>
            <a:off x="2294965" y="2633215"/>
            <a:ext cx="2438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32805" name="Freeform 5"/>
          <p:cNvSpPr>
            <a:spLocks/>
          </p:cNvSpPr>
          <p:nvPr/>
        </p:nvSpPr>
        <p:spPr bwMode="auto">
          <a:xfrm flipV="1">
            <a:off x="4885765" y="1490215"/>
            <a:ext cx="990600" cy="838200"/>
          </a:xfrm>
          <a:custGeom>
            <a:avLst/>
            <a:gdLst>
              <a:gd name="T0" fmla="*/ 0 w 1747"/>
              <a:gd name="T1" fmla="*/ 1220 h 1220"/>
              <a:gd name="T2" fmla="*/ 1747 w 1747"/>
              <a:gd name="T3" fmla="*/ 0 h 1220"/>
            </a:gdLst>
            <a:ahLst/>
            <a:cxnLst>
              <a:cxn ang="0">
                <a:pos x="T0" y="T1"/>
              </a:cxn>
              <a:cxn ang="0">
                <a:pos x="T2" y="T3"/>
              </a:cxn>
            </a:cxnLst>
            <a:rect l="0" t="0" r="r" b="b"/>
            <a:pathLst>
              <a:path w="1747" h="1220">
                <a:moveTo>
                  <a:pt x="0" y="1220"/>
                </a:moveTo>
                <a:lnTo>
                  <a:pt x="1747" y="0"/>
                </a:lnTo>
              </a:path>
            </a:pathLst>
          </a:custGeom>
          <a:noFill/>
          <a:ln w="76200" cap="flat" cmpd="sng">
            <a:solidFill>
              <a:schemeClr val="tx1"/>
            </a:solidFill>
            <a:prstDash val="solid"/>
            <a:round/>
            <a:headEnd type="triangle" w="med" len="med"/>
            <a:tailEnd type="none" w="med" len="med"/>
          </a:ln>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32806" name="Text Box 6"/>
          <p:cNvSpPr txBox="1">
            <a:spLocks noChangeArrowheads="1"/>
          </p:cNvSpPr>
          <p:nvPr/>
        </p:nvSpPr>
        <p:spPr bwMode="auto">
          <a:xfrm>
            <a:off x="3056965" y="2709415"/>
            <a:ext cx="914400" cy="584775"/>
          </a:xfrm>
          <a:prstGeom prst="rect">
            <a:avLst/>
          </a:prstGeom>
          <a:noFill/>
          <a:ln>
            <a:noFill/>
          </a:ln>
          <a:effectLst>
            <a:outerShdw dist="107763" dir="2700000" algn="ctr" rotWithShape="0">
              <a:schemeClr val="bg2"/>
            </a:outerShdw>
          </a:effectLst>
        </p:spPr>
        <p:txBody>
          <a:bodyPr anchor="ctr">
            <a:spAutoFit/>
          </a:bodyPr>
          <a:lstStyle/>
          <a:p>
            <a:pPr algn="ctr" eaLnBrk="0" hangingPunct="0">
              <a:spcBef>
                <a:spcPct val="50000"/>
              </a:spcBef>
              <a:defRPr/>
            </a:pPr>
            <a:r>
              <a:rPr lang="en-US" altLang="en-US" sz="3200" dirty="0">
                <a:latin typeface="Arial" pitchFamily="34" charset="0"/>
              </a:rPr>
              <a:t>?</a:t>
            </a:r>
            <a:endParaRPr lang="en-US" altLang="en-US" sz="1200" dirty="0">
              <a:latin typeface="Arial" pitchFamily="34" charset="0"/>
            </a:endParaRPr>
          </a:p>
        </p:txBody>
      </p:sp>
      <p:sp>
        <p:nvSpPr>
          <p:cNvPr id="332807" name="Text Box 7"/>
          <p:cNvSpPr txBox="1">
            <a:spLocks noChangeArrowheads="1"/>
          </p:cNvSpPr>
          <p:nvPr/>
        </p:nvSpPr>
        <p:spPr bwMode="auto">
          <a:xfrm flipH="1">
            <a:off x="228600" y="2044357"/>
            <a:ext cx="2209800" cy="1928670"/>
          </a:xfrm>
          <a:prstGeom prst="rect">
            <a:avLst/>
          </a:prstGeom>
          <a:noFill/>
          <a:ln>
            <a:noFill/>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altLang="en-US" sz="533" dirty="0">
              <a:latin typeface="Arial" pitchFamily="34" charset="0"/>
            </a:endParaRPr>
          </a:p>
          <a:p>
            <a:pPr algn="ctr" eaLnBrk="0" hangingPunct="0">
              <a:spcBef>
                <a:spcPct val="50000"/>
              </a:spcBef>
              <a:defRPr/>
            </a:pPr>
            <a:r>
              <a:rPr lang="en-US" altLang="en-US" dirty="0">
                <a:latin typeface="Arial" pitchFamily="34" charset="0"/>
              </a:rPr>
              <a:t>Exposure</a:t>
            </a:r>
          </a:p>
          <a:p>
            <a:pPr algn="ctr" eaLnBrk="0" hangingPunct="0">
              <a:spcBef>
                <a:spcPct val="50000"/>
              </a:spcBef>
              <a:defRPr/>
            </a:pPr>
            <a:endParaRPr lang="en-US" altLang="en-US" sz="4800" b="0" dirty="0">
              <a:latin typeface="Arial" pitchFamily="34" charset="0"/>
            </a:endParaRPr>
          </a:p>
        </p:txBody>
      </p:sp>
      <p:sp>
        <p:nvSpPr>
          <p:cNvPr id="332808" name="Text Box 8"/>
          <p:cNvSpPr txBox="1">
            <a:spLocks noChangeArrowheads="1"/>
          </p:cNvSpPr>
          <p:nvPr/>
        </p:nvSpPr>
        <p:spPr bwMode="auto">
          <a:xfrm flipH="1">
            <a:off x="4657165" y="1947415"/>
            <a:ext cx="2235200" cy="1405385"/>
          </a:xfrm>
          <a:prstGeom prst="rect">
            <a:avLst/>
          </a:prstGeom>
          <a:noFill/>
          <a:ln>
            <a:noFill/>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altLang="en-US" sz="533" dirty="0">
              <a:latin typeface="Arial" pitchFamily="34" charset="0"/>
            </a:endParaRPr>
          </a:p>
          <a:p>
            <a:pPr algn="ctr" eaLnBrk="0" hangingPunct="0">
              <a:spcBef>
                <a:spcPct val="50000"/>
              </a:spcBef>
              <a:defRPr/>
            </a:pPr>
            <a:r>
              <a:rPr lang="en-US" altLang="en-US" sz="3200" dirty="0">
                <a:latin typeface="Arial" pitchFamily="34" charset="0"/>
              </a:rPr>
              <a:t>Disease</a:t>
            </a:r>
          </a:p>
          <a:p>
            <a:pPr algn="ctr" eaLnBrk="0" hangingPunct="0">
              <a:spcBef>
                <a:spcPct val="50000"/>
              </a:spcBef>
              <a:defRPr/>
            </a:pPr>
            <a:endParaRPr lang="en-US" altLang="en-US" sz="2133" b="0" dirty="0">
              <a:latin typeface="Arial" pitchFamily="34" charset="0"/>
            </a:endParaRPr>
          </a:p>
        </p:txBody>
      </p:sp>
      <p:sp useBgFill="1">
        <p:nvSpPr>
          <p:cNvPr id="332809" name="Text Box 9"/>
          <p:cNvSpPr txBox="1">
            <a:spLocks noChangeArrowheads="1"/>
          </p:cNvSpPr>
          <p:nvPr/>
        </p:nvSpPr>
        <p:spPr bwMode="auto">
          <a:xfrm flipH="1">
            <a:off x="2540000" y="-2877282"/>
            <a:ext cx="7315200" cy="420564"/>
          </a:xfrm>
          <a:prstGeom prst="rect">
            <a:avLst/>
          </a:prstGeom>
          <a:ln>
            <a:noFill/>
          </a:ln>
          <a:effectLst>
            <a:outerShdw dist="107763" dir="2700000" algn="ctr" rotWithShape="0">
              <a:schemeClr val="bg2"/>
            </a:outerShdw>
          </a:effectLst>
        </p:spPr>
        <p:txBody>
          <a:bodyPr anchor="ctr">
            <a:spAutoFit/>
          </a:bodyPr>
          <a:lstStyle/>
          <a:p>
            <a:pPr algn="ctr" eaLnBrk="0" hangingPunct="0">
              <a:spcBef>
                <a:spcPct val="50000"/>
              </a:spcBef>
              <a:defRPr/>
            </a:pPr>
            <a:endParaRPr lang="en-US" altLang="en-US" sz="2133" b="0" dirty="0">
              <a:latin typeface="Arial" pitchFamily="34" charset="0"/>
            </a:endParaRPr>
          </a:p>
        </p:txBody>
      </p:sp>
      <p:sp>
        <p:nvSpPr>
          <p:cNvPr id="290825" name="Rectangle 10"/>
          <p:cNvSpPr>
            <a:spLocks noChangeArrowheads="1"/>
          </p:cNvSpPr>
          <p:nvPr/>
        </p:nvSpPr>
        <p:spPr bwMode="auto">
          <a:xfrm>
            <a:off x="1524000" y="-5105400"/>
            <a:ext cx="82296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buFont typeface="Symbol" pitchFamily="18" charset="2"/>
              <a:buChar char="·"/>
            </a:pPr>
            <a:endParaRPr lang="en-US" altLang="en-US" sz="2667" b="0" dirty="0"/>
          </a:p>
        </p:txBody>
      </p:sp>
      <p:sp>
        <p:nvSpPr>
          <p:cNvPr id="332811" name="Text Box 11"/>
          <p:cNvSpPr txBox="1">
            <a:spLocks noChangeArrowheads="1"/>
          </p:cNvSpPr>
          <p:nvPr/>
        </p:nvSpPr>
        <p:spPr bwMode="auto">
          <a:xfrm>
            <a:off x="6553200" y="1553370"/>
            <a:ext cx="5638800" cy="523220"/>
          </a:xfrm>
          <a:prstGeom prst="rect">
            <a:avLst/>
          </a:prstGeom>
          <a:noFill/>
          <a:ln>
            <a:noFill/>
          </a:ln>
          <a:effectLst>
            <a:outerShdw dist="107763" dir="2700000" algn="ctr" rotWithShape="0">
              <a:schemeClr val="bg2"/>
            </a:outerShdw>
          </a:effectLst>
        </p:spPr>
        <p:txBody>
          <a:bodyPr wrap="square">
            <a:spAutoFit/>
          </a:bodyPr>
          <a:lstStyle/>
          <a:p>
            <a:pPr eaLnBrk="0" hangingPunct="0">
              <a:spcBef>
                <a:spcPct val="50000"/>
              </a:spcBef>
              <a:defRPr/>
            </a:pPr>
            <a:r>
              <a:rPr lang="en-US" altLang="en-US" dirty="0">
                <a:latin typeface="Arial" pitchFamily="34" charset="0"/>
              </a:rPr>
              <a:t>What does this DAG depict?</a:t>
            </a:r>
          </a:p>
        </p:txBody>
      </p:sp>
      <p:sp>
        <p:nvSpPr>
          <p:cNvPr id="290828" name="Text Box 5"/>
          <p:cNvSpPr txBox="1">
            <a:spLocks noChangeArrowheads="1"/>
          </p:cNvSpPr>
          <p:nvPr/>
        </p:nvSpPr>
        <p:spPr bwMode="auto">
          <a:xfrm rot="18853150">
            <a:off x="4267575" y="5116730"/>
            <a:ext cx="4616451" cy="461665"/>
          </a:xfrm>
          <a:prstGeom prst="rect">
            <a:avLst/>
          </a:prstGeom>
          <a:noFill/>
          <a:ln w="9525">
            <a:noFill/>
            <a:miter lim="800000"/>
            <a:headEnd/>
            <a:tailEnd/>
          </a:ln>
        </p:spPr>
        <p:txBody>
          <a:bodyPr wrap="square">
            <a:spAutoFit/>
          </a:bodyPr>
          <a:lstStyle/>
          <a:p>
            <a:pPr algn="r" eaLnBrk="0" hangingPunct="0">
              <a:spcBef>
                <a:spcPct val="50000"/>
              </a:spcBef>
            </a:pPr>
            <a:r>
              <a:rPr lang="en-US" altLang="en-US" sz="2400" b="0" dirty="0"/>
              <a:t>Nuisance causal pathway - A</a:t>
            </a:r>
          </a:p>
        </p:txBody>
      </p:sp>
      <p:sp>
        <p:nvSpPr>
          <p:cNvPr id="290829" name="Text Box 7"/>
          <p:cNvSpPr txBox="1">
            <a:spLocks noChangeArrowheads="1"/>
          </p:cNvSpPr>
          <p:nvPr/>
        </p:nvSpPr>
        <p:spPr bwMode="auto">
          <a:xfrm rot="18558493">
            <a:off x="9156015" y="4820081"/>
            <a:ext cx="3450167" cy="461665"/>
          </a:xfrm>
          <a:prstGeom prst="rect">
            <a:avLst/>
          </a:prstGeom>
          <a:noFill/>
          <a:ln w="9525">
            <a:noFill/>
            <a:miter lim="800000"/>
            <a:headEnd/>
            <a:tailEnd/>
          </a:ln>
        </p:spPr>
        <p:txBody>
          <a:bodyPr wrap="square">
            <a:spAutoFit/>
          </a:bodyPr>
          <a:lstStyle/>
          <a:p>
            <a:pPr algn="r" eaLnBrk="0" hangingPunct="0">
              <a:spcBef>
                <a:spcPct val="50000"/>
              </a:spcBef>
            </a:pPr>
            <a:r>
              <a:rPr lang="en-US" altLang="en-US" sz="2400" b="0" dirty="0"/>
              <a:t>Some other answer - E</a:t>
            </a:r>
          </a:p>
        </p:txBody>
      </p:sp>
      <p:sp>
        <p:nvSpPr>
          <p:cNvPr id="290830" name="Text Box 9"/>
          <p:cNvSpPr txBox="1">
            <a:spLocks noChangeArrowheads="1"/>
          </p:cNvSpPr>
          <p:nvPr/>
        </p:nvSpPr>
        <p:spPr bwMode="auto">
          <a:xfrm rot="18760606">
            <a:off x="7805402" y="4472486"/>
            <a:ext cx="2741084" cy="461665"/>
          </a:xfrm>
          <a:prstGeom prst="rect">
            <a:avLst/>
          </a:prstGeom>
          <a:noFill/>
          <a:ln w="60325">
            <a:solidFill>
              <a:srgbClr val="FF0000"/>
            </a:solidFill>
            <a:miter lim="800000"/>
            <a:headEnd/>
            <a:tailEnd/>
          </a:ln>
        </p:spPr>
        <p:txBody>
          <a:bodyPr wrap="square">
            <a:spAutoFit/>
          </a:bodyPr>
          <a:lstStyle/>
          <a:p>
            <a:pPr algn="r" eaLnBrk="0" hangingPunct="0">
              <a:spcBef>
                <a:spcPct val="50000"/>
              </a:spcBef>
            </a:pPr>
            <a:r>
              <a:rPr lang="en-US" altLang="en-US" sz="2400" b="0" dirty="0"/>
              <a:t>Selection Bias - C</a:t>
            </a:r>
          </a:p>
        </p:txBody>
      </p:sp>
      <p:sp>
        <p:nvSpPr>
          <p:cNvPr id="290831" name="Text Box 10"/>
          <p:cNvSpPr txBox="1">
            <a:spLocks noChangeArrowheads="1"/>
          </p:cNvSpPr>
          <p:nvPr/>
        </p:nvSpPr>
        <p:spPr bwMode="auto">
          <a:xfrm rot="18784148">
            <a:off x="6998512" y="4384073"/>
            <a:ext cx="2580217" cy="461665"/>
          </a:xfrm>
          <a:prstGeom prst="rect">
            <a:avLst/>
          </a:prstGeom>
          <a:noFill/>
          <a:ln w="9525">
            <a:noFill/>
            <a:miter lim="800000"/>
            <a:headEnd/>
            <a:tailEnd/>
          </a:ln>
        </p:spPr>
        <p:txBody>
          <a:bodyPr wrap="square">
            <a:spAutoFit/>
          </a:bodyPr>
          <a:lstStyle/>
          <a:p>
            <a:pPr algn="r" eaLnBrk="0" hangingPunct="0">
              <a:spcBef>
                <a:spcPct val="50000"/>
              </a:spcBef>
            </a:pPr>
            <a:r>
              <a:rPr lang="en-US" altLang="en-US" sz="2400" b="0" dirty="0"/>
              <a:t>Confounding - B</a:t>
            </a:r>
            <a:endParaRPr lang="en-US" altLang="en-US" sz="2400" dirty="0"/>
          </a:p>
        </p:txBody>
      </p:sp>
      <p:sp>
        <p:nvSpPr>
          <p:cNvPr id="290832" name="Text Box 7"/>
          <p:cNvSpPr txBox="1">
            <a:spLocks noChangeArrowheads="1"/>
          </p:cNvSpPr>
          <p:nvPr/>
        </p:nvSpPr>
        <p:spPr bwMode="auto">
          <a:xfrm rot="18682192">
            <a:off x="8459488" y="4648574"/>
            <a:ext cx="3276601" cy="461665"/>
          </a:xfrm>
          <a:prstGeom prst="rect">
            <a:avLst/>
          </a:prstGeom>
          <a:noFill/>
          <a:ln w="9525">
            <a:noFill/>
            <a:miter lim="800000"/>
            <a:headEnd/>
            <a:tailEnd/>
          </a:ln>
        </p:spPr>
        <p:txBody>
          <a:bodyPr wrap="square">
            <a:spAutoFit/>
          </a:bodyPr>
          <a:lstStyle/>
          <a:p>
            <a:pPr algn="r" eaLnBrk="0" hangingPunct="0">
              <a:spcBef>
                <a:spcPct val="50000"/>
              </a:spcBef>
            </a:pPr>
            <a:r>
              <a:rPr lang="en-US" altLang="en-US" sz="2400" b="0" dirty="0"/>
              <a:t>Mediator variable - D</a:t>
            </a:r>
          </a:p>
        </p:txBody>
      </p:sp>
    </p:spTree>
    <p:extLst>
      <p:ext uri="{BB962C8B-B14F-4D97-AF65-F5344CB8AC3E}">
        <p14:creationId xmlns:p14="http://schemas.microsoft.com/office/powerpoint/2010/main" val="16721183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Rectangle 2"/>
          <p:cNvSpPr>
            <a:spLocks noGrp="1" noChangeArrowheads="1"/>
          </p:cNvSpPr>
          <p:nvPr>
            <p:ph type="title"/>
          </p:nvPr>
        </p:nvSpPr>
        <p:spPr>
          <a:xfrm>
            <a:off x="2528637" y="68357"/>
            <a:ext cx="7772400" cy="948267"/>
          </a:xfrm>
        </p:spPr>
        <p:txBody>
          <a:bodyPr/>
          <a:lstStyle/>
          <a:p>
            <a:r>
              <a:rPr lang="en-US" sz="2800" dirty="0"/>
              <a:t>For Selection Bias to Occur</a:t>
            </a:r>
          </a:p>
        </p:txBody>
      </p:sp>
      <p:sp>
        <p:nvSpPr>
          <p:cNvPr id="294914" name="Rectangle 3"/>
          <p:cNvSpPr>
            <a:spLocks noGrp="1" noChangeArrowheads="1"/>
          </p:cNvSpPr>
          <p:nvPr>
            <p:ph type="body" idx="1"/>
          </p:nvPr>
        </p:nvSpPr>
        <p:spPr>
          <a:xfrm>
            <a:off x="152400" y="990600"/>
            <a:ext cx="11658600" cy="803461"/>
          </a:xfrm>
        </p:spPr>
        <p:txBody>
          <a:bodyPr/>
          <a:lstStyle/>
          <a:p>
            <a:pPr marL="236538" indent="-236538"/>
            <a:r>
              <a:rPr lang="en-US" sz="2400" dirty="0"/>
              <a:t>For selection bias to occur “under the null”: A person’s selection/retention must be influenced/associated with BOTH his/her exposure and outcome</a:t>
            </a:r>
          </a:p>
        </p:txBody>
      </p:sp>
      <p:grpSp>
        <p:nvGrpSpPr>
          <p:cNvPr id="2" name="Group 9"/>
          <p:cNvGrpSpPr>
            <a:grpSpLocks/>
          </p:cNvGrpSpPr>
          <p:nvPr/>
        </p:nvGrpSpPr>
        <p:grpSpPr bwMode="auto">
          <a:xfrm>
            <a:off x="1828800" y="1981199"/>
            <a:ext cx="8017933" cy="1376799"/>
            <a:chOff x="510" y="1161"/>
            <a:chExt cx="5682" cy="488"/>
          </a:xfrm>
        </p:grpSpPr>
        <p:sp>
          <p:nvSpPr>
            <p:cNvPr id="294947" name="Line 4"/>
            <p:cNvSpPr>
              <a:spLocks noChangeShapeType="1"/>
            </p:cNvSpPr>
            <p:nvPr/>
          </p:nvSpPr>
          <p:spPr bwMode="auto">
            <a:xfrm flipV="1">
              <a:off x="1590" y="1323"/>
              <a:ext cx="708" cy="135"/>
            </a:xfrm>
            <a:prstGeom prst="line">
              <a:avLst/>
            </a:prstGeom>
            <a:noFill/>
            <a:ln w="28575">
              <a:solidFill>
                <a:schemeClr val="tx1"/>
              </a:solidFill>
              <a:round/>
              <a:headEnd/>
              <a:tailEnd type="triangle" w="med" len="med"/>
            </a:ln>
          </p:spPr>
          <p:txBody>
            <a:bodyPr wrap="none" anchor="ctr"/>
            <a:lstStyle/>
            <a:p>
              <a:endParaRPr lang="en-US" sz="3733" dirty="0"/>
            </a:p>
          </p:txBody>
        </p:sp>
        <p:sp>
          <p:nvSpPr>
            <p:cNvPr id="294948" name="Line 5"/>
            <p:cNvSpPr>
              <a:spLocks noChangeShapeType="1"/>
            </p:cNvSpPr>
            <p:nvPr/>
          </p:nvSpPr>
          <p:spPr bwMode="auto">
            <a:xfrm flipH="1" flipV="1">
              <a:off x="4452" y="1296"/>
              <a:ext cx="756" cy="189"/>
            </a:xfrm>
            <a:prstGeom prst="line">
              <a:avLst/>
            </a:prstGeom>
            <a:noFill/>
            <a:ln w="28575">
              <a:solidFill>
                <a:schemeClr val="tx1"/>
              </a:solidFill>
              <a:round/>
              <a:headEnd/>
              <a:tailEnd type="triangle" w="med" len="med"/>
            </a:ln>
          </p:spPr>
          <p:txBody>
            <a:bodyPr wrap="none" anchor="ctr"/>
            <a:lstStyle/>
            <a:p>
              <a:endParaRPr lang="en-US" sz="3733" dirty="0"/>
            </a:p>
          </p:txBody>
        </p:sp>
        <p:sp>
          <p:nvSpPr>
            <p:cNvPr id="294949" name="Text Box 6"/>
            <p:cNvSpPr txBox="1">
              <a:spLocks noChangeArrowheads="1"/>
            </p:cNvSpPr>
            <p:nvPr/>
          </p:nvSpPr>
          <p:spPr bwMode="auto">
            <a:xfrm>
              <a:off x="2232" y="1161"/>
              <a:ext cx="2256" cy="164"/>
            </a:xfrm>
            <a:prstGeom prst="rect">
              <a:avLst/>
            </a:prstGeom>
            <a:noFill/>
            <a:ln w="9525" algn="ctr">
              <a:noFill/>
              <a:miter lim="800000"/>
              <a:headEnd/>
              <a:tailEnd/>
            </a:ln>
          </p:spPr>
          <p:txBody>
            <a:bodyPr>
              <a:spAutoFit/>
            </a:bodyPr>
            <a:lstStyle/>
            <a:p>
              <a:pPr algn="ctr" eaLnBrk="0" hangingPunct="0">
                <a:spcBef>
                  <a:spcPct val="50000"/>
                </a:spcBef>
              </a:pPr>
              <a:r>
                <a:rPr lang="en-US" sz="2400" dirty="0"/>
                <a:t>Selection / retention</a:t>
              </a:r>
            </a:p>
          </p:txBody>
        </p:sp>
        <p:sp>
          <p:nvSpPr>
            <p:cNvPr id="294950" name="Text Box 7"/>
            <p:cNvSpPr txBox="1">
              <a:spLocks noChangeArrowheads="1"/>
            </p:cNvSpPr>
            <p:nvPr/>
          </p:nvSpPr>
          <p:spPr bwMode="auto">
            <a:xfrm>
              <a:off x="510" y="1458"/>
              <a:ext cx="1728" cy="164"/>
            </a:xfrm>
            <a:prstGeom prst="rect">
              <a:avLst/>
            </a:prstGeom>
            <a:noFill/>
            <a:ln w="9525" algn="ctr">
              <a:noFill/>
              <a:miter lim="800000"/>
              <a:headEnd/>
              <a:tailEnd/>
            </a:ln>
          </p:spPr>
          <p:txBody>
            <a:bodyPr wrap="square">
              <a:spAutoFit/>
            </a:bodyPr>
            <a:lstStyle/>
            <a:p>
              <a:pPr algn="ctr" eaLnBrk="0" hangingPunct="0">
                <a:spcBef>
                  <a:spcPct val="50000"/>
                </a:spcBef>
              </a:pPr>
              <a:r>
                <a:rPr lang="en-US" sz="2400" dirty="0"/>
                <a:t>Exposure</a:t>
              </a:r>
            </a:p>
          </p:txBody>
        </p:sp>
        <p:sp>
          <p:nvSpPr>
            <p:cNvPr id="294951" name="Text Box 8"/>
            <p:cNvSpPr txBox="1">
              <a:spLocks noChangeArrowheads="1"/>
            </p:cNvSpPr>
            <p:nvPr/>
          </p:nvSpPr>
          <p:spPr bwMode="auto">
            <a:xfrm>
              <a:off x="4452" y="1485"/>
              <a:ext cx="1740" cy="164"/>
            </a:xfrm>
            <a:prstGeom prst="rect">
              <a:avLst/>
            </a:prstGeom>
            <a:noFill/>
            <a:ln w="9525" algn="ctr">
              <a:noFill/>
              <a:miter lim="800000"/>
              <a:headEnd/>
              <a:tailEnd/>
            </a:ln>
          </p:spPr>
          <p:txBody>
            <a:bodyPr wrap="square">
              <a:spAutoFit/>
            </a:bodyPr>
            <a:lstStyle/>
            <a:p>
              <a:pPr algn="ctr" eaLnBrk="0" hangingPunct="0">
                <a:spcBef>
                  <a:spcPct val="50000"/>
                </a:spcBef>
              </a:pPr>
              <a:r>
                <a:rPr lang="en-US" sz="2400" dirty="0"/>
                <a:t>Disease</a:t>
              </a:r>
            </a:p>
          </p:txBody>
        </p:sp>
      </p:grpSp>
      <p:grpSp>
        <p:nvGrpSpPr>
          <p:cNvPr id="3" name="Group 41"/>
          <p:cNvGrpSpPr>
            <a:grpSpLocks/>
          </p:cNvGrpSpPr>
          <p:nvPr/>
        </p:nvGrpSpPr>
        <p:grpSpPr bwMode="auto">
          <a:xfrm>
            <a:off x="1066800" y="3505179"/>
            <a:ext cx="4766733" cy="1543333"/>
            <a:chOff x="-858" y="1807"/>
            <a:chExt cx="3378" cy="547"/>
          </a:xfrm>
        </p:grpSpPr>
        <p:sp>
          <p:nvSpPr>
            <p:cNvPr id="294940" name="Line 11"/>
            <p:cNvSpPr>
              <a:spLocks noChangeShapeType="1"/>
            </p:cNvSpPr>
            <p:nvPr/>
          </p:nvSpPr>
          <p:spPr bwMode="auto">
            <a:xfrm>
              <a:off x="-318" y="1969"/>
              <a:ext cx="108" cy="243"/>
            </a:xfrm>
            <a:prstGeom prst="line">
              <a:avLst/>
            </a:prstGeom>
            <a:noFill/>
            <a:ln w="28575">
              <a:solidFill>
                <a:schemeClr val="tx1"/>
              </a:solidFill>
              <a:round/>
              <a:headEnd/>
              <a:tailEnd type="triangle" w="med" len="med"/>
            </a:ln>
          </p:spPr>
          <p:txBody>
            <a:bodyPr wrap="none" anchor="ctr"/>
            <a:lstStyle/>
            <a:p>
              <a:endParaRPr lang="en-US" sz="3733" dirty="0"/>
            </a:p>
          </p:txBody>
        </p:sp>
        <p:sp>
          <p:nvSpPr>
            <p:cNvPr id="294941" name="Text Box 13"/>
            <p:cNvSpPr txBox="1">
              <a:spLocks noChangeArrowheads="1"/>
            </p:cNvSpPr>
            <p:nvPr/>
          </p:nvSpPr>
          <p:spPr bwMode="auto">
            <a:xfrm>
              <a:off x="924" y="1807"/>
              <a:ext cx="1314" cy="251"/>
            </a:xfrm>
            <a:prstGeom prst="rect">
              <a:avLst/>
            </a:prstGeom>
            <a:noFill/>
            <a:ln w="9525" algn="ctr">
              <a:noFill/>
              <a:miter lim="800000"/>
              <a:headEnd/>
              <a:tailEnd/>
            </a:ln>
          </p:spPr>
          <p:txBody>
            <a:bodyPr wrap="square">
              <a:spAutoFit/>
            </a:bodyPr>
            <a:lstStyle/>
            <a:p>
              <a:pPr algn="ctr" eaLnBrk="0" hangingPunct="0">
                <a:spcBef>
                  <a:spcPct val="50000"/>
                </a:spcBef>
              </a:pPr>
              <a:r>
                <a:rPr lang="en-US" sz="2000" dirty="0"/>
                <a:t>Selection/ retention</a:t>
              </a:r>
            </a:p>
          </p:txBody>
        </p:sp>
        <p:sp>
          <p:nvSpPr>
            <p:cNvPr id="294942" name="Text Box 14"/>
            <p:cNvSpPr txBox="1">
              <a:spLocks noChangeArrowheads="1"/>
            </p:cNvSpPr>
            <p:nvPr/>
          </p:nvSpPr>
          <p:spPr bwMode="auto">
            <a:xfrm>
              <a:off x="-588" y="2212"/>
              <a:ext cx="1290" cy="142"/>
            </a:xfrm>
            <a:prstGeom prst="rect">
              <a:avLst/>
            </a:prstGeom>
            <a:noFill/>
            <a:ln w="9525" algn="ctr">
              <a:noFill/>
              <a:miter lim="800000"/>
              <a:headEnd/>
              <a:tailEnd/>
            </a:ln>
          </p:spPr>
          <p:txBody>
            <a:bodyPr wrap="square">
              <a:spAutoFit/>
            </a:bodyPr>
            <a:lstStyle/>
            <a:p>
              <a:pPr algn="ctr" eaLnBrk="0" hangingPunct="0">
                <a:spcBef>
                  <a:spcPct val="50000"/>
                </a:spcBef>
              </a:pPr>
              <a:r>
                <a:rPr lang="en-US" sz="2000" dirty="0"/>
                <a:t>Exposure</a:t>
              </a:r>
            </a:p>
          </p:txBody>
        </p:sp>
        <p:sp>
          <p:nvSpPr>
            <p:cNvPr id="294943" name="Text Box 15"/>
            <p:cNvSpPr txBox="1">
              <a:spLocks noChangeArrowheads="1"/>
            </p:cNvSpPr>
            <p:nvPr/>
          </p:nvSpPr>
          <p:spPr bwMode="auto">
            <a:xfrm>
              <a:off x="1464" y="2212"/>
              <a:ext cx="1056" cy="142"/>
            </a:xfrm>
            <a:prstGeom prst="rect">
              <a:avLst/>
            </a:prstGeom>
            <a:noFill/>
            <a:ln w="9525" algn="ctr">
              <a:noFill/>
              <a:miter lim="800000"/>
              <a:headEnd/>
              <a:tailEnd/>
            </a:ln>
          </p:spPr>
          <p:txBody>
            <a:bodyPr wrap="square">
              <a:spAutoFit/>
            </a:bodyPr>
            <a:lstStyle/>
            <a:p>
              <a:pPr algn="ctr" eaLnBrk="0" hangingPunct="0">
                <a:spcBef>
                  <a:spcPct val="50000"/>
                </a:spcBef>
              </a:pPr>
              <a:r>
                <a:rPr lang="en-US" sz="2000" dirty="0"/>
                <a:t>Disease</a:t>
              </a:r>
            </a:p>
          </p:txBody>
        </p:sp>
        <p:sp>
          <p:nvSpPr>
            <p:cNvPr id="294944" name="Text Box 22"/>
            <p:cNvSpPr txBox="1">
              <a:spLocks noChangeArrowheads="1"/>
            </p:cNvSpPr>
            <p:nvPr/>
          </p:nvSpPr>
          <p:spPr bwMode="auto">
            <a:xfrm>
              <a:off x="-858" y="1834"/>
              <a:ext cx="1512" cy="142"/>
            </a:xfrm>
            <a:prstGeom prst="rect">
              <a:avLst/>
            </a:prstGeom>
            <a:noFill/>
            <a:ln w="9525" algn="ctr">
              <a:noFill/>
              <a:miter lim="800000"/>
              <a:headEnd/>
              <a:tailEnd/>
            </a:ln>
          </p:spPr>
          <p:txBody>
            <a:bodyPr wrap="square">
              <a:spAutoFit/>
            </a:bodyPr>
            <a:lstStyle/>
            <a:p>
              <a:pPr algn="ctr" eaLnBrk="0" hangingPunct="0">
                <a:spcBef>
                  <a:spcPct val="50000"/>
                </a:spcBef>
              </a:pPr>
              <a:r>
                <a:rPr lang="en-US" sz="2000" dirty="0"/>
                <a:t>Other factors</a:t>
              </a:r>
            </a:p>
          </p:txBody>
        </p:sp>
        <p:sp>
          <p:nvSpPr>
            <p:cNvPr id="294945" name="Line 23"/>
            <p:cNvSpPr>
              <a:spLocks noChangeShapeType="1"/>
            </p:cNvSpPr>
            <p:nvPr/>
          </p:nvSpPr>
          <p:spPr bwMode="auto">
            <a:xfrm>
              <a:off x="600" y="1915"/>
              <a:ext cx="432" cy="48"/>
            </a:xfrm>
            <a:prstGeom prst="line">
              <a:avLst/>
            </a:prstGeom>
            <a:noFill/>
            <a:ln w="28575">
              <a:solidFill>
                <a:schemeClr val="tx1"/>
              </a:solidFill>
              <a:round/>
              <a:headEnd/>
              <a:tailEnd type="triangle" w="med" len="med"/>
            </a:ln>
          </p:spPr>
          <p:txBody>
            <a:bodyPr wrap="none" anchor="ctr"/>
            <a:lstStyle/>
            <a:p>
              <a:endParaRPr lang="en-US" sz="3733" dirty="0"/>
            </a:p>
          </p:txBody>
        </p:sp>
        <p:sp>
          <p:nvSpPr>
            <p:cNvPr id="294946" name="Line 24"/>
            <p:cNvSpPr>
              <a:spLocks noChangeShapeType="1"/>
            </p:cNvSpPr>
            <p:nvPr/>
          </p:nvSpPr>
          <p:spPr bwMode="auto">
            <a:xfrm flipH="1" flipV="1">
              <a:off x="1788" y="2050"/>
              <a:ext cx="324" cy="162"/>
            </a:xfrm>
            <a:prstGeom prst="line">
              <a:avLst/>
            </a:prstGeom>
            <a:noFill/>
            <a:ln w="28575">
              <a:solidFill>
                <a:schemeClr val="tx1"/>
              </a:solidFill>
              <a:round/>
              <a:headEnd/>
              <a:tailEnd type="triangle" w="med" len="med"/>
            </a:ln>
          </p:spPr>
          <p:txBody>
            <a:bodyPr wrap="none" anchor="ctr"/>
            <a:lstStyle/>
            <a:p>
              <a:endParaRPr lang="en-US" sz="3733" dirty="0"/>
            </a:p>
          </p:txBody>
        </p:sp>
      </p:grpSp>
      <p:grpSp>
        <p:nvGrpSpPr>
          <p:cNvPr id="4" name="Group 42"/>
          <p:cNvGrpSpPr>
            <a:grpSpLocks/>
          </p:cNvGrpSpPr>
          <p:nvPr/>
        </p:nvGrpSpPr>
        <p:grpSpPr bwMode="auto">
          <a:xfrm>
            <a:off x="6172200" y="3505199"/>
            <a:ext cx="4715934" cy="1543757"/>
            <a:chOff x="3486" y="1590"/>
            <a:chExt cx="3342" cy="547"/>
          </a:xfrm>
        </p:grpSpPr>
        <p:sp>
          <p:nvSpPr>
            <p:cNvPr id="294933" name="Text Box 21"/>
            <p:cNvSpPr txBox="1">
              <a:spLocks noChangeArrowheads="1"/>
            </p:cNvSpPr>
            <p:nvPr/>
          </p:nvSpPr>
          <p:spPr bwMode="auto">
            <a:xfrm>
              <a:off x="5700" y="1968"/>
              <a:ext cx="1086" cy="142"/>
            </a:xfrm>
            <a:prstGeom prst="rect">
              <a:avLst/>
            </a:prstGeom>
            <a:noFill/>
            <a:ln w="9525" algn="ctr">
              <a:noFill/>
              <a:miter lim="800000"/>
              <a:headEnd/>
              <a:tailEnd/>
            </a:ln>
          </p:spPr>
          <p:txBody>
            <a:bodyPr wrap="square">
              <a:spAutoFit/>
            </a:bodyPr>
            <a:lstStyle/>
            <a:p>
              <a:pPr algn="ctr" eaLnBrk="0" hangingPunct="0">
                <a:spcBef>
                  <a:spcPct val="50000"/>
                </a:spcBef>
              </a:pPr>
              <a:r>
                <a:rPr lang="en-US" sz="2000" dirty="0"/>
                <a:t>Disease</a:t>
              </a:r>
              <a:endParaRPr lang="en-US" sz="2667" dirty="0"/>
            </a:p>
          </p:txBody>
        </p:sp>
        <p:sp>
          <p:nvSpPr>
            <p:cNvPr id="294934" name="Text Box 25"/>
            <p:cNvSpPr txBox="1">
              <a:spLocks noChangeArrowheads="1"/>
            </p:cNvSpPr>
            <p:nvPr/>
          </p:nvSpPr>
          <p:spPr bwMode="auto">
            <a:xfrm>
              <a:off x="3486" y="1995"/>
              <a:ext cx="1410" cy="142"/>
            </a:xfrm>
            <a:prstGeom prst="rect">
              <a:avLst/>
            </a:prstGeom>
            <a:noFill/>
            <a:ln w="9525" algn="ctr">
              <a:noFill/>
              <a:miter lim="800000"/>
              <a:headEnd/>
              <a:tailEnd/>
            </a:ln>
          </p:spPr>
          <p:txBody>
            <a:bodyPr wrap="square">
              <a:spAutoFit/>
            </a:bodyPr>
            <a:lstStyle/>
            <a:p>
              <a:pPr algn="ctr" eaLnBrk="0" hangingPunct="0">
                <a:spcBef>
                  <a:spcPct val="50000"/>
                </a:spcBef>
              </a:pPr>
              <a:r>
                <a:rPr lang="en-US" sz="2000" dirty="0"/>
                <a:t>Exposure</a:t>
              </a:r>
              <a:endParaRPr lang="en-US" sz="2667" dirty="0"/>
            </a:p>
          </p:txBody>
        </p:sp>
        <p:sp>
          <p:nvSpPr>
            <p:cNvPr id="294935" name="Line 26"/>
            <p:cNvSpPr>
              <a:spLocks noChangeShapeType="1"/>
            </p:cNvSpPr>
            <p:nvPr/>
          </p:nvSpPr>
          <p:spPr bwMode="auto">
            <a:xfrm flipV="1">
              <a:off x="4134" y="1833"/>
              <a:ext cx="144" cy="189"/>
            </a:xfrm>
            <a:prstGeom prst="line">
              <a:avLst/>
            </a:prstGeom>
            <a:noFill/>
            <a:ln w="28575">
              <a:solidFill>
                <a:schemeClr val="tx1"/>
              </a:solidFill>
              <a:round/>
              <a:headEnd/>
              <a:tailEnd type="triangle" w="med" len="med"/>
            </a:ln>
          </p:spPr>
          <p:txBody>
            <a:bodyPr wrap="none" anchor="ctr"/>
            <a:lstStyle/>
            <a:p>
              <a:endParaRPr lang="en-US" sz="3733" dirty="0"/>
            </a:p>
          </p:txBody>
        </p:sp>
        <p:sp>
          <p:nvSpPr>
            <p:cNvPr id="294936" name="Text Box 27"/>
            <p:cNvSpPr txBox="1">
              <a:spLocks noChangeArrowheads="1"/>
            </p:cNvSpPr>
            <p:nvPr/>
          </p:nvSpPr>
          <p:spPr bwMode="auto">
            <a:xfrm>
              <a:off x="3594" y="1590"/>
              <a:ext cx="1296" cy="251"/>
            </a:xfrm>
            <a:prstGeom prst="rect">
              <a:avLst/>
            </a:prstGeom>
            <a:noFill/>
            <a:ln w="9525" algn="ctr">
              <a:noFill/>
              <a:miter lim="800000"/>
              <a:headEnd/>
              <a:tailEnd/>
            </a:ln>
          </p:spPr>
          <p:txBody>
            <a:bodyPr wrap="square">
              <a:spAutoFit/>
            </a:bodyPr>
            <a:lstStyle/>
            <a:p>
              <a:pPr algn="ctr" eaLnBrk="0" hangingPunct="0">
                <a:spcBef>
                  <a:spcPct val="50000"/>
                </a:spcBef>
              </a:pPr>
              <a:r>
                <a:rPr lang="en-US" sz="2000" dirty="0"/>
                <a:t>Selection/ retention</a:t>
              </a:r>
            </a:p>
          </p:txBody>
        </p:sp>
        <p:sp>
          <p:nvSpPr>
            <p:cNvPr id="294937" name="Text Box 28"/>
            <p:cNvSpPr txBox="1">
              <a:spLocks noChangeArrowheads="1"/>
            </p:cNvSpPr>
            <p:nvPr/>
          </p:nvSpPr>
          <p:spPr bwMode="auto">
            <a:xfrm>
              <a:off x="5484" y="1590"/>
              <a:ext cx="1344" cy="142"/>
            </a:xfrm>
            <a:prstGeom prst="rect">
              <a:avLst/>
            </a:prstGeom>
            <a:noFill/>
            <a:ln w="9525" algn="ctr">
              <a:noFill/>
              <a:miter lim="800000"/>
              <a:headEnd/>
              <a:tailEnd/>
            </a:ln>
          </p:spPr>
          <p:txBody>
            <a:bodyPr>
              <a:spAutoFit/>
            </a:bodyPr>
            <a:lstStyle/>
            <a:p>
              <a:pPr algn="ctr" eaLnBrk="0" hangingPunct="0">
                <a:spcBef>
                  <a:spcPct val="50000"/>
                </a:spcBef>
              </a:pPr>
              <a:r>
                <a:rPr lang="en-US" sz="2000" dirty="0"/>
                <a:t>Other factors</a:t>
              </a:r>
            </a:p>
          </p:txBody>
        </p:sp>
        <p:sp>
          <p:nvSpPr>
            <p:cNvPr id="294938" name="Line 29"/>
            <p:cNvSpPr>
              <a:spLocks noChangeShapeType="1"/>
            </p:cNvSpPr>
            <p:nvPr/>
          </p:nvSpPr>
          <p:spPr bwMode="auto">
            <a:xfrm>
              <a:off x="5916" y="1725"/>
              <a:ext cx="246" cy="261"/>
            </a:xfrm>
            <a:prstGeom prst="line">
              <a:avLst/>
            </a:prstGeom>
            <a:noFill/>
            <a:ln w="28575">
              <a:solidFill>
                <a:schemeClr val="tx1"/>
              </a:solidFill>
              <a:round/>
              <a:headEnd/>
              <a:tailEnd type="triangle" w="med" len="med"/>
            </a:ln>
          </p:spPr>
          <p:txBody>
            <a:bodyPr wrap="none" anchor="ctr"/>
            <a:lstStyle/>
            <a:p>
              <a:endParaRPr lang="en-US" sz="3733" dirty="0"/>
            </a:p>
          </p:txBody>
        </p:sp>
        <p:sp>
          <p:nvSpPr>
            <p:cNvPr id="294939" name="Line 39"/>
            <p:cNvSpPr>
              <a:spLocks noChangeShapeType="1"/>
            </p:cNvSpPr>
            <p:nvPr/>
          </p:nvSpPr>
          <p:spPr bwMode="auto">
            <a:xfrm flipH="1">
              <a:off x="4716" y="1644"/>
              <a:ext cx="714" cy="60"/>
            </a:xfrm>
            <a:prstGeom prst="line">
              <a:avLst/>
            </a:prstGeom>
            <a:noFill/>
            <a:ln w="28575">
              <a:solidFill>
                <a:schemeClr val="tx1"/>
              </a:solidFill>
              <a:round/>
              <a:headEnd/>
              <a:tailEnd type="triangle" w="med" len="med"/>
            </a:ln>
          </p:spPr>
          <p:txBody>
            <a:bodyPr wrap="none" anchor="ctr"/>
            <a:lstStyle/>
            <a:p>
              <a:endParaRPr lang="en-US" sz="3733" dirty="0"/>
            </a:p>
          </p:txBody>
        </p:sp>
      </p:grpSp>
      <p:grpSp>
        <p:nvGrpSpPr>
          <p:cNvPr id="5" name="Group 60"/>
          <p:cNvGrpSpPr>
            <a:grpSpLocks/>
          </p:cNvGrpSpPr>
          <p:nvPr/>
        </p:nvGrpSpPr>
        <p:grpSpPr bwMode="auto">
          <a:xfrm>
            <a:off x="1524000" y="5248592"/>
            <a:ext cx="8712199" cy="1400257"/>
            <a:chOff x="738" y="2449"/>
            <a:chExt cx="6174" cy="496"/>
          </a:xfrm>
        </p:grpSpPr>
        <p:sp>
          <p:nvSpPr>
            <p:cNvPr id="294924" name="Text Box 51"/>
            <p:cNvSpPr txBox="1">
              <a:spLocks noChangeArrowheads="1"/>
            </p:cNvSpPr>
            <p:nvPr/>
          </p:nvSpPr>
          <p:spPr bwMode="auto">
            <a:xfrm>
              <a:off x="5376" y="2803"/>
              <a:ext cx="1086" cy="142"/>
            </a:xfrm>
            <a:prstGeom prst="rect">
              <a:avLst/>
            </a:prstGeom>
            <a:noFill/>
            <a:ln w="9525" algn="ctr">
              <a:noFill/>
              <a:miter lim="800000"/>
              <a:headEnd/>
              <a:tailEnd/>
            </a:ln>
          </p:spPr>
          <p:txBody>
            <a:bodyPr wrap="square">
              <a:spAutoFit/>
            </a:bodyPr>
            <a:lstStyle/>
            <a:p>
              <a:pPr algn="ctr" eaLnBrk="0" hangingPunct="0">
                <a:spcBef>
                  <a:spcPct val="50000"/>
                </a:spcBef>
              </a:pPr>
              <a:r>
                <a:rPr lang="en-US" sz="2000" dirty="0"/>
                <a:t>Disease</a:t>
              </a:r>
            </a:p>
          </p:txBody>
        </p:sp>
        <p:sp>
          <p:nvSpPr>
            <p:cNvPr id="294925" name="Line 52"/>
            <p:cNvSpPr>
              <a:spLocks noChangeShapeType="1"/>
            </p:cNvSpPr>
            <p:nvPr/>
          </p:nvSpPr>
          <p:spPr bwMode="auto">
            <a:xfrm flipV="1">
              <a:off x="2082" y="2533"/>
              <a:ext cx="702" cy="27"/>
            </a:xfrm>
            <a:prstGeom prst="line">
              <a:avLst/>
            </a:prstGeom>
            <a:noFill/>
            <a:ln w="28575">
              <a:solidFill>
                <a:schemeClr val="tx1"/>
              </a:solidFill>
              <a:round/>
              <a:headEnd/>
              <a:tailEnd type="triangle" w="med" len="med"/>
            </a:ln>
          </p:spPr>
          <p:txBody>
            <a:bodyPr wrap="none" anchor="ctr"/>
            <a:lstStyle/>
            <a:p>
              <a:endParaRPr lang="en-US" sz="3733" dirty="0"/>
            </a:p>
          </p:txBody>
        </p:sp>
        <p:sp>
          <p:nvSpPr>
            <p:cNvPr id="294926" name="Text Box 53"/>
            <p:cNvSpPr txBox="1">
              <a:spLocks noChangeArrowheads="1"/>
            </p:cNvSpPr>
            <p:nvPr/>
          </p:nvSpPr>
          <p:spPr bwMode="auto">
            <a:xfrm>
              <a:off x="2727" y="2449"/>
              <a:ext cx="2142" cy="142"/>
            </a:xfrm>
            <a:prstGeom prst="rect">
              <a:avLst/>
            </a:prstGeom>
            <a:noFill/>
            <a:ln w="9525" algn="ctr">
              <a:noFill/>
              <a:miter lim="800000"/>
              <a:headEnd/>
              <a:tailEnd/>
            </a:ln>
          </p:spPr>
          <p:txBody>
            <a:bodyPr wrap="square">
              <a:spAutoFit/>
            </a:bodyPr>
            <a:lstStyle/>
            <a:p>
              <a:pPr algn="ctr" eaLnBrk="0" hangingPunct="0">
                <a:spcBef>
                  <a:spcPct val="50000"/>
                </a:spcBef>
              </a:pPr>
              <a:r>
                <a:rPr lang="en-US" sz="2000" dirty="0"/>
                <a:t>Selection / retention</a:t>
              </a:r>
            </a:p>
          </p:txBody>
        </p:sp>
        <p:sp>
          <p:nvSpPr>
            <p:cNvPr id="294927" name="Line 54"/>
            <p:cNvSpPr>
              <a:spLocks noChangeShapeType="1"/>
            </p:cNvSpPr>
            <p:nvPr/>
          </p:nvSpPr>
          <p:spPr bwMode="auto">
            <a:xfrm flipH="1" flipV="1">
              <a:off x="4782" y="2533"/>
              <a:ext cx="756" cy="38"/>
            </a:xfrm>
            <a:prstGeom prst="line">
              <a:avLst/>
            </a:prstGeom>
            <a:noFill/>
            <a:ln w="28575">
              <a:solidFill>
                <a:schemeClr val="tx1"/>
              </a:solidFill>
              <a:round/>
              <a:headEnd/>
              <a:tailEnd type="triangle" w="med" len="med"/>
            </a:ln>
          </p:spPr>
          <p:txBody>
            <a:bodyPr wrap="none" anchor="ctr"/>
            <a:lstStyle/>
            <a:p>
              <a:endParaRPr lang="en-US" sz="3733" dirty="0"/>
            </a:p>
          </p:txBody>
        </p:sp>
        <p:sp>
          <p:nvSpPr>
            <p:cNvPr id="294928" name="Text Box 55"/>
            <p:cNvSpPr txBox="1">
              <a:spLocks noChangeArrowheads="1"/>
            </p:cNvSpPr>
            <p:nvPr/>
          </p:nvSpPr>
          <p:spPr bwMode="auto">
            <a:xfrm>
              <a:off x="738" y="2502"/>
              <a:ext cx="1344" cy="142"/>
            </a:xfrm>
            <a:prstGeom prst="rect">
              <a:avLst/>
            </a:prstGeom>
            <a:noFill/>
            <a:ln w="9525" algn="ctr">
              <a:noFill/>
              <a:miter lim="800000"/>
              <a:headEnd/>
              <a:tailEnd/>
            </a:ln>
          </p:spPr>
          <p:txBody>
            <a:bodyPr>
              <a:spAutoFit/>
            </a:bodyPr>
            <a:lstStyle/>
            <a:p>
              <a:pPr algn="ctr" eaLnBrk="0" hangingPunct="0">
                <a:spcBef>
                  <a:spcPct val="50000"/>
                </a:spcBef>
              </a:pPr>
              <a:r>
                <a:rPr lang="en-US" sz="2000" dirty="0"/>
                <a:t>Other factors</a:t>
              </a:r>
            </a:p>
          </p:txBody>
        </p:sp>
        <p:sp>
          <p:nvSpPr>
            <p:cNvPr id="294929" name="Text Box 56"/>
            <p:cNvSpPr txBox="1">
              <a:spLocks noChangeArrowheads="1"/>
            </p:cNvSpPr>
            <p:nvPr/>
          </p:nvSpPr>
          <p:spPr bwMode="auto">
            <a:xfrm>
              <a:off x="5568" y="2520"/>
              <a:ext cx="1344" cy="142"/>
            </a:xfrm>
            <a:prstGeom prst="rect">
              <a:avLst/>
            </a:prstGeom>
            <a:noFill/>
            <a:ln w="9525" algn="ctr">
              <a:noFill/>
              <a:miter lim="800000"/>
              <a:headEnd/>
              <a:tailEnd/>
            </a:ln>
          </p:spPr>
          <p:txBody>
            <a:bodyPr>
              <a:spAutoFit/>
            </a:bodyPr>
            <a:lstStyle/>
            <a:p>
              <a:pPr algn="ctr" eaLnBrk="0" hangingPunct="0">
                <a:spcBef>
                  <a:spcPct val="50000"/>
                </a:spcBef>
              </a:pPr>
              <a:r>
                <a:rPr lang="en-US" sz="2000" dirty="0"/>
                <a:t>Other factors</a:t>
              </a:r>
            </a:p>
          </p:txBody>
        </p:sp>
        <p:sp>
          <p:nvSpPr>
            <p:cNvPr id="294930" name="Text Box 57"/>
            <p:cNvSpPr txBox="1">
              <a:spLocks noChangeArrowheads="1"/>
            </p:cNvSpPr>
            <p:nvPr/>
          </p:nvSpPr>
          <p:spPr bwMode="auto">
            <a:xfrm>
              <a:off x="1974" y="2776"/>
              <a:ext cx="1116" cy="142"/>
            </a:xfrm>
            <a:prstGeom prst="rect">
              <a:avLst/>
            </a:prstGeom>
            <a:noFill/>
            <a:ln w="9525" algn="ctr">
              <a:noFill/>
              <a:miter lim="800000"/>
              <a:headEnd/>
              <a:tailEnd/>
            </a:ln>
          </p:spPr>
          <p:txBody>
            <a:bodyPr wrap="square">
              <a:spAutoFit/>
            </a:bodyPr>
            <a:lstStyle/>
            <a:p>
              <a:pPr algn="ctr" eaLnBrk="0" hangingPunct="0">
                <a:spcBef>
                  <a:spcPct val="50000"/>
                </a:spcBef>
              </a:pPr>
              <a:r>
                <a:rPr lang="en-US" sz="2000" dirty="0"/>
                <a:t>Exposure</a:t>
              </a:r>
              <a:endParaRPr lang="en-US" sz="2667" dirty="0"/>
            </a:p>
          </p:txBody>
        </p:sp>
        <p:sp>
          <p:nvSpPr>
            <p:cNvPr id="294931" name="Line 58"/>
            <p:cNvSpPr>
              <a:spLocks noChangeShapeType="1"/>
            </p:cNvSpPr>
            <p:nvPr/>
          </p:nvSpPr>
          <p:spPr bwMode="auto">
            <a:xfrm>
              <a:off x="1860" y="2641"/>
              <a:ext cx="332" cy="127"/>
            </a:xfrm>
            <a:prstGeom prst="line">
              <a:avLst/>
            </a:prstGeom>
            <a:noFill/>
            <a:ln w="28575">
              <a:solidFill>
                <a:schemeClr val="tx1"/>
              </a:solidFill>
              <a:round/>
              <a:headEnd/>
              <a:tailEnd type="triangle" w="med" len="med"/>
            </a:ln>
          </p:spPr>
          <p:txBody>
            <a:bodyPr wrap="none" anchor="ctr"/>
            <a:lstStyle/>
            <a:p>
              <a:endParaRPr lang="en-US" sz="3733" dirty="0"/>
            </a:p>
          </p:txBody>
        </p:sp>
        <p:sp>
          <p:nvSpPr>
            <p:cNvPr id="294932" name="Line 59"/>
            <p:cNvSpPr>
              <a:spLocks noChangeShapeType="1"/>
            </p:cNvSpPr>
            <p:nvPr/>
          </p:nvSpPr>
          <p:spPr bwMode="auto">
            <a:xfrm flipH="1">
              <a:off x="6132" y="2641"/>
              <a:ext cx="108" cy="162"/>
            </a:xfrm>
            <a:prstGeom prst="line">
              <a:avLst/>
            </a:prstGeom>
            <a:noFill/>
            <a:ln w="28575">
              <a:solidFill>
                <a:schemeClr val="tx1"/>
              </a:solidFill>
              <a:round/>
              <a:headEnd/>
              <a:tailEnd type="triangle" w="med" len="med"/>
            </a:ln>
          </p:spPr>
          <p:txBody>
            <a:bodyPr wrap="none" anchor="ctr"/>
            <a:lstStyle/>
            <a:p>
              <a:endParaRPr lang="en-US" sz="3733" dirty="0"/>
            </a:p>
          </p:txBody>
        </p:sp>
      </p:grpSp>
      <p:grpSp>
        <p:nvGrpSpPr>
          <p:cNvPr id="6" name="Group 65"/>
          <p:cNvGrpSpPr>
            <a:grpSpLocks/>
          </p:cNvGrpSpPr>
          <p:nvPr/>
        </p:nvGrpSpPr>
        <p:grpSpPr bwMode="auto">
          <a:xfrm>
            <a:off x="1295400" y="3429000"/>
            <a:ext cx="9177867" cy="1742639"/>
            <a:chOff x="0" y="2016"/>
            <a:chExt cx="6504" cy="1248"/>
          </a:xfrm>
        </p:grpSpPr>
        <p:sp>
          <p:nvSpPr>
            <p:cNvPr id="294921" name="Line 62"/>
            <p:cNvSpPr>
              <a:spLocks noChangeShapeType="1"/>
            </p:cNvSpPr>
            <p:nvPr/>
          </p:nvSpPr>
          <p:spPr bwMode="auto">
            <a:xfrm flipV="1">
              <a:off x="0" y="3264"/>
              <a:ext cx="6504" cy="0"/>
            </a:xfrm>
            <a:prstGeom prst="line">
              <a:avLst/>
            </a:prstGeom>
            <a:noFill/>
            <a:ln w="9525">
              <a:solidFill>
                <a:schemeClr val="tx1"/>
              </a:solidFill>
              <a:round/>
              <a:headEnd/>
              <a:tailEnd/>
            </a:ln>
          </p:spPr>
          <p:txBody>
            <a:bodyPr wrap="none" anchor="ctr"/>
            <a:lstStyle/>
            <a:p>
              <a:endParaRPr lang="en-US" sz="3733" dirty="0"/>
            </a:p>
          </p:txBody>
        </p:sp>
        <p:sp>
          <p:nvSpPr>
            <p:cNvPr id="294922" name="Line 63"/>
            <p:cNvSpPr>
              <a:spLocks noChangeShapeType="1"/>
            </p:cNvSpPr>
            <p:nvPr/>
          </p:nvSpPr>
          <p:spPr bwMode="auto">
            <a:xfrm flipV="1">
              <a:off x="0" y="2016"/>
              <a:ext cx="6480" cy="0"/>
            </a:xfrm>
            <a:prstGeom prst="line">
              <a:avLst/>
            </a:prstGeom>
            <a:noFill/>
            <a:ln w="9525">
              <a:solidFill>
                <a:schemeClr val="tx1"/>
              </a:solidFill>
              <a:round/>
              <a:headEnd/>
              <a:tailEnd/>
            </a:ln>
          </p:spPr>
          <p:txBody>
            <a:bodyPr wrap="none" anchor="ctr"/>
            <a:lstStyle/>
            <a:p>
              <a:endParaRPr lang="en-US" sz="3733" dirty="0"/>
            </a:p>
          </p:txBody>
        </p:sp>
        <p:sp>
          <p:nvSpPr>
            <p:cNvPr id="294923" name="Line 64"/>
            <p:cNvSpPr>
              <a:spLocks noChangeShapeType="1"/>
            </p:cNvSpPr>
            <p:nvPr/>
          </p:nvSpPr>
          <p:spPr bwMode="auto">
            <a:xfrm>
              <a:off x="3336" y="2016"/>
              <a:ext cx="0" cy="1248"/>
            </a:xfrm>
            <a:prstGeom prst="line">
              <a:avLst/>
            </a:prstGeom>
            <a:noFill/>
            <a:ln w="9525">
              <a:solidFill>
                <a:schemeClr val="tx1"/>
              </a:solidFill>
              <a:round/>
              <a:headEnd/>
              <a:tailEnd/>
            </a:ln>
          </p:spPr>
          <p:txBody>
            <a:bodyPr wrap="none" anchor="ctr"/>
            <a:lstStyle/>
            <a:p>
              <a:endParaRPr lang="en-US" sz="3733" dirty="0"/>
            </a:p>
          </p:txBody>
        </p:sp>
      </p:grpSp>
      <p:sp>
        <p:nvSpPr>
          <p:cNvPr id="294920" name="Text Box 40"/>
          <p:cNvSpPr txBox="1">
            <a:spLocks noChangeArrowheads="1"/>
          </p:cNvSpPr>
          <p:nvPr/>
        </p:nvSpPr>
        <p:spPr bwMode="auto">
          <a:xfrm>
            <a:off x="-190500" y="71871"/>
            <a:ext cx="5105400" cy="461665"/>
          </a:xfrm>
          <a:prstGeom prst="rect">
            <a:avLst/>
          </a:prstGeom>
          <a:noFill/>
          <a:ln w="9525">
            <a:noFill/>
            <a:miter lim="800000"/>
            <a:headEnd/>
            <a:tailEnd/>
          </a:ln>
        </p:spPr>
        <p:txBody>
          <a:bodyPr wrap="square">
            <a:spAutoFit/>
          </a:bodyPr>
          <a:lstStyle/>
          <a:p>
            <a:pPr algn="ctr" eaLnBrk="0" hangingPunct="0">
              <a:spcBef>
                <a:spcPct val="50000"/>
              </a:spcBef>
            </a:pPr>
            <a:r>
              <a:rPr lang="en-US" altLang="en-US" sz="2400" dirty="0">
                <a:solidFill>
                  <a:srgbClr val="FF0000"/>
                </a:solidFill>
              </a:rPr>
              <a:t>From Selection Bias Lecture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Rectangle 2"/>
          <p:cNvSpPr>
            <a:spLocks noGrp="1" noChangeArrowheads="1"/>
          </p:cNvSpPr>
          <p:nvPr>
            <p:ph type="title"/>
          </p:nvPr>
        </p:nvSpPr>
        <p:spPr>
          <a:xfrm>
            <a:off x="1735666" y="-59267"/>
            <a:ext cx="8873067" cy="948267"/>
          </a:xfrm>
        </p:spPr>
        <p:txBody>
          <a:bodyPr/>
          <a:lstStyle/>
          <a:p>
            <a:r>
              <a:rPr lang="en-US" altLang="en-US" sz="2000" dirty="0"/>
              <a:t>Selection Bias from Conditioning on a Collider</a:t>
            </a:r>
          </a:p>
        </p:txBody>
      </p:sp>
      <p:sp>
        <p:nvSpPr>
          <p:cNvPr id="296962" name="Rectangle 3"/>
          <p:cNvSpPr>
            <a:spLocks noGrp="1" noChangeArrowheads="1"/>
          </p:cNvSpPr>
          <p:nvPr>
            <p:ph type="body" idx="1"/>
          </p:nvPr>
        </p:nvSpPr>
        <p:spPr>
          <a:xfrm>
            <a:off x="228599" y="990600"/>
            <a:ext cx="5232401" cy="533399"/>
          </a:xfrm>
        </p:spPr>
        <p:txBody>
          <a:bodyPr/>
          <a:lstStyle/>
          <a:p>
            <a:r>
              <a:rPr lang="en-US" altLang="en-US" sz="2000" dirty="0"/>
              <a:t>What is the trick to equating conditioning on a collider with selection bias?</a:t>
            </a:r>
          </a:p>
        </p:txBody>
      </p:sp>
      <p:sp>
        <p:nvSpPr>
          <p:cNvPr id="296963" name="Line 4"/>
          <p:cNvSpPr>
            <a:spLocks noChangeShapeType="1"/>
          </p:cNvSpPr>
          <p:nvPr/>
        </p:nvSpPr>
        <p:spPr bwMode="auto">
          <a:xfrm flipV="1">
            <a:off x="6324600" y="1447800"/>
            <a:ext cx="990600" cy="533401"/>
          </a:xfrm>
          <a:prstGeom prst="line">
            <a:avLst/>
          </a:prstGeom>
          <a:noFill/>
          <a:ln w="28575">
            <a:solidFill>
              <a:schemeClr val="tx1"/>
            </a:solidFill>
            <a:round/>
            <a:headEnd/>
            <a:tailEnd type="triangle" w="med" len="med"/>
          </a:ln>
        </p:spPr>
        <p:txBody>
          <a:bodyPr wrap="none" anchor="ctr"/>
          <a:lstStyle/>
          <a:p>
            <a:endParaRPr lang="en-US" sz="3733" dirty="0"/>
          </a:p>
        </p:txBody>
      </p:sp>
      <p:sp>
        <p:nvSpPr>
          <p:cNvPr id="339973" name="Line 5"/>
          <p:cNvSpPr>
            <a:spLocks noChangeShapeType="1"/>
          </p:cNvSpPr>
          <p:nvPr/>
        </p:nvSpPr>
        <p:spPr bwMode="auto">
          <a:xfrm flipH="1" flipV="1">
            <a:off x="9372600" y="1447800"/>
            <a:ext cx="990600" cy="533400"/>
          </a:xfrm>
          <a:prstGeom prst="line">
            <a:avLst/>
          </a:prstGeom>
          <a:noFill/>
          <a:ln w="28575">
            <a:solidFill>
              <a:schemeClr val="tx1"/>
            </a:solidFill>
            <a:round/>
            <a:headEnd/>
            <a:tailEnd type="triangle" w="med" len="med"/>
          </a:ln>
          <a:effectLst>
            <a:outerShdw dist="35921" dir="2700000" algn="ctr" rotWithShape="0">
              <a:schemeClr val="bg2"/>
            </a:outerShdw>
          </a:effectLst>
        </p:spPr>
        <p:txBody>
          <a:bodyPr wrap="none" anchor="ctr"/>
          <a:lstStyle/>
          <a:p>
            <a:pPr algn="ctr" eaLnBrk="0" hangingPunct="0">
              <a:spcBef>
                <a:spcPct val="50000"/>
              </a:spcBef>
              <a:defRPr/>
            </a:pPr>
            <a:endParaRPr lang="en-US" sz="3733" dirty="0">
              <a:latin typeface="Arial" pitchFamily="34" charset="0"/>
            </a:endParaRPr>
          </a:p>
        </p:txBody>
      </p:sp>
      <p:sp>
        <p:nvSpPr>
          <p:cNvPr id="296965" name="Text Box 6"/>
          <p:cNvSpPr txBox="1">
            <a:spLocks noChangeArrowheads="1"/>
          </p:cNvSpPr>
          <p:nvPr/>
        </p:nvSpPr>
        <p:spPr bwMode="auto">
          <a:xfrm>
            <a:off x="7315200" y="1143000"/>
            <a:ext cx="2184401" cy="400110"/>
          </a:xfrm>
          <a:prstGeom prst="rect">
            <a:avLst/>
          </a:prstGeom>
          <a:noFill/>
          <a:ln w="9525">
            <a:noFill/>
            <a:miter lim="800000"/>
            <a:headEnd/>
            <a:tailEnd/>
          </a:ln>
        </p:spPr>
        <p:txBody>
          <a:bodyPr wrap="square">
            <a:spAutoFit/>
          </a:bodyPr>
          <a:lstStyle/>
          <a:p>
            <a:pPr algn="ctr" eaLnBrk="0" hangingPunct="0">
              <a:spcBef>
                <a:spcPct val="50000"/>
              </a:spcBef>
            </a:pPr>
            <a:r>
              <a:rPr lang="en-US" altLang="en-US" sz="2000" b="0" dirty="0">
                <a:solidFill>
                  <a:schemeClr val="tx1"/>
                </a:solidFill>
              </a:rPr>
              <a:t>Available to us</a:t>
            </a:r>
          </a:p>
        </p:txBody>
      </p:sp>
      <p:sp>
        <p:nvSpPr>
          <p:cNvPr id="296966" name="Text Box 7"/>
          <p:cNvSpPr txBox="1">
            <a:spLocks noChangeArrowheads="1"/>
          </p:cNvSpPr>
          <p:nvPr/>
        </p:nvSpPr>
        <p:spPr bwMode="auto">
          <a:xfrm>
            <a:off x="4905262" y="2008776"/>
            <a:ext cx="2423585" cy="400110"/>
          </a:xfrm>
          <a:prstGeom prst="rect">
            <a:avLst/>
          </a:prstGeom>
          <a:noFill/>
          <a:ln w="9525">
            <a:noFill/>
            <a:miter lim="800000"/>
            <a:headEnd/>
            <a:tailEnd/>
          </a:ln>
        </p:spPr>
        <p:txBody>
          <a:bodyPr wrap="square">
            <a:spAutoFit/>
          </a:bodyPr>
          <a:lstStyle/>
          <a:p>
            <a:pPr algn="ctr" eaLnBrk="0" hangingPunct="0">
              <a:spcBef>
                <a:spcPct val="50000"/>
              </a:spcBef>
            </a:pPr>
            <a:r>
              <a:rPr lang="en-US" altLang="en-US" sz="2000" b="0" dirty="0">
                <a:solidFill>
                  <a:schemeClr val="tx1"/>
                </a:solidFill>
              </a:rPr>
              <a:t>Exposure</a:t>
            </a:r>
          </a:p>
        </p:txBody>
      </p:sp>
      <p:sp>
        <p:nvSpPr>
          <p:cNvPr id="296967" name="Text Box 8"/>
          <p:cNvSpPr txBox="1">
            <a:spLocks noChangeArrowheads="1"/>
          </p:cNvSpPr>
          <p:nvPr/>
        </p:nvSpPr>
        <p:spPr bwMode="auto">
          <a:xfrm>
            <a:off x="9352547" y="2053835"/>
            <a:ext cx="1964268" cy="400110"/>
          </a:xfrm>
          <a:prstGeom prst="rect">
            <a:avLst/>
          </a:prstGeom>
          <a:noFill/>
          <a:ln w="9525">
            <a:noFill/>
            <a:miter lim="800000"/>
            <a:headEnd/>
            <a:tailEnd/>
          </a:ln>
        </p:spPr>
        <p:txBody>
          <a:bodyPr wrap="square">
            <a:spAutoFit/>
          </a:bodyPr>
          <a:lstStyle/>
          <a:p>
            <a:pPr algn="ctr" eaLnBrk="0" hangingPunct="0">
              <a:spcBef>
                <a:spcPct val="50000"/>
              </a:spcBef>
            </a:pPr>
            <a:r>
              <a:rPr lang="en-US" altLang="en-US" sz="2000" b="0" dirty="0">
                <a:solidFill>
                  <a:schemeClr val="tx1"/>
                </a:solidFill>
              </a:rPr>
              <a:t>Disease</a:t>
            </a:r>
          </a:p>
        </p:txBody>
      </p:sp>
      <p:sp>
        <p:nvSpPr>
          <p:cNvPr id="296968" name="Text Box 36"/>
          <p:cNvSpPr txBox="1">
            <a:spLocks noChangeArrowheads="1"/>
          </p:cNvSpPr>
          <p:nvPr/>
        </p:nvSpPr>
        <p:spPr bwMode="auto">
          <a:xfrm>
            <a:off x="-381000" y="152400"/>
            <a:ext cx="4495800" cy="400110"/>
          </a:xfrm>
          <a:prstGeom prst="rect">
            <a:avLst/>
          </a:prstGeom>
          <a:noFill/>
          <a:ln w="9525">
            <a:noFill/>
            <a:miter lim="800000"/>
            <a:headEnd/>
            <a:tailEnd/>
          </a:ln>
        </p:spPr>
        <p:txBody>
          <a:bodyPr wrap="square">
            <a:spAutoFit/>
          </a:bodyPr>
          <a:lstStyle/>
          <a:p>
            <a:pPr algn="ctr" eaLnBrk="0" hangingPunct="0">
              <a:spcBef>
                <a:spcPct val="50000"/>
              </a:spcBef>
            </a:pPr>
            <a:r>
              <a:rPr lang="en-US" altLang="en-US" sz="2000" dirty="0">
                <a:solidFill>
                  <a:srgbClr val="FF0000"/>
                </a:solidFill>
              </a:rPr>
              <a:t>From Selection Bias Lecture</a:t>
            </a:r>
          </a:p>
        </p:txBody>
      </p:sp>
      <p:sp>
        <p:nvSpPr>
          <p:cNvPr id="296969" name="Rectangle 37"/>
          <p:cNvSpPr>
            <a:spLocks noChangeArrowheads="1"/>
          </p:cNvSpPr>
          <p:nvPr/>
        </p:nvSpPr>
        <p:spPr bwMode="auto">
          <a:xfrm>
            <a:off x="76200" y="2819400"/>
            <a:ext cx="11999495" cy="61976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ts val="800"/>
              </a:spcAft>
              <a:buClr>
                <a:schemeClr val="accent2"/>
              </a:buClr>
              <a:buSzPct val="75000"/>
              <a:buFont typeface="Symbol" pitchFamily="18" charset="2"/>
              <a:buChar char="·"/>
            </a:pPr>
            <a:r>
              <a:rPr lang="en-US" altLang="en-US" sz="2200" b="0" dirty="0">
                <a:solidFill>
                  <a:schemeClr val="tx1"/>
                </a:solidFill>
              </a:rPr>
              <a:t>Unless we take random sample of general population, whenever we analyze data from only persons who are available to us, this is </a:t>
            </a:r>
            <a:r>
              <a:rPr lang="en-US" altLang="en-US" sz="2200" b="0" u="sng" dirty="0">
                <a:solidFill>
                  <a:schemeClr val="tx1"/>
                </a:solidFill>
              </a:rPr>
              <a:t>equivalent to conditioning</a:t>
            </a:r>
            <a:r>
              <a:rPr lang="en-US" altLang="en-US" sz="2200" b="0" dirty="0">
                <a:solidFill>
                  <a:schemeClr val="tx1"/>
                </a:solidFill>
              </a:rPr>
              <a:t> upon their being available to us to study</a:t>
            </a:r>
          </a:p>
          <a:p>
            <a:pPr marL="625475" lvl="1" indent="-234950" defTabSz="1071007" eaLnBrk="0" hangingPunct="0">
              <a:spcBef>
                <a:spcPts val="0"/>
              </a:spcBef>
              <a:spcAft>
                <a:spcPts val="0"/>
              </a:spcAft>
              <a:buClr>
                <a:schemeClr val="accent2"/>
              </a:buClr>
              <a:buSzPct val="75000"/>
              <a:buFont typeface="Arial" panose="020B0604020202020204" pitchFamily="34" charset="0"/>
              <a:buChar char="–"/>
            </a:pPr>
            <a:r>
              <a:rPr lang="en-US" altLang="en-US" sz="2000" b="0" dirty="0">
                <a:solidFill>
                  <a:schemeClr val="tx1"/>
                </a:solidFill>
              </a:rPr>
              <a:t>Consider “available to study” as coded as 0 or 1; in our studies, we condition on available = 1 </a:t>
            </a:r>
          </a:p>
          <a:p>
            <a:pPr marL="1066773" lvl="1" indent="-457189" defTabSz="1071007" eaLnBrk="0" hangingPunct="0">
              <a:spcBef>
                <a:spcPts val="0"/>
              </a:spcBef>
              <a:spcAft>
                <a:spcPts val="0"/>
              </a:spcAft>
              <a:buClr>
                <a:schemeClr val="accent2"/>
              </a:buClr>
              <a:buSzPct val="75000"/>
              <a:buFont typeface="Arial" panose="020B0604020202020204" pitchFamily="34" charset="0"/>
              <a:buChar char="–"/>
            </a:pPr>
            <a:endParaRPr lang="en-US" altLang="en-US" sz="1600" b="0" dirty="0">
              <a:solidFill>
                <a:schemeClr val="tx1"/>
              </a:solidFill>
            </a:endParaRPr>
          </a:p>
          <a:p>
            <a:pPr marL="429673" indent="-429673" defTabSz="1071007" eaLnBrk="0" hangingPunct="0">
              <a:spcBef>
                <a:spcPct val="20000"/>
              </a:spcBef>
              <a:spcAft>
                <a:spcPts val="800"/>
              </a:spcAft>
              <a:buClr>
                <a:schemeClr val="accent2"/>
              </a:buClr>
              <a:buSzPct val="75000"/>
              <a:buFont typeface="Symbol" pitchFamily="18" charset="2"/>
              <a:buChar char="·"/>
            </a:pPr>
            <a:r>
              <a:rPr lang="en-US" altLang="en-US" sz="2200" b="0" dirty="0">
                <a:solidFill>
                  <a:schemeClr val="tx1"/>
                </a:solidFill>
              </a:rPr>
              <a:t>Unless we have no drop out or competing events, this is </a:t>
            </a:r>
            <a:r>
              <a:rPr lang="en-US" altLang="en-US" sz="2200" b="0" u="sng" dirty="0">
                <a:solidFill>
                  <a:schemeClr val="tx1"/>
                </a:solidFill>
              </a:rPr>
              <a:t>equivalent to conditioning</a:t>
            </a:r>
            <a:r>
              <a:rPr lang="en-US" altLang="en-US" sz="2200" b="0" dirty="0">
                <a:solidFill>
                  <a:schemeClr val="tx1"/>
                </a:solidFill>
              </a:rPr>
              <a:t> upon not dropped out or no competing event</a:t>
            </a:r>
          </a:p>
          <a:p>
            <a:pPr marL="625475" lvl="1" indent="-234950" defTabSz="751399" eaLnBrk="0" hangingPunct="0">
              <a:spcBef>
                <a:spcPts val="0"/>
              </a:spcBef>
              <a:spcAft>
                <a:spcPts val="0"/>
              </a:spcAft>
              <a:buClr>
                <a:schemeClr val="accent2"/>
              </a:buClr>
              <a:buSzPct val="75000"/>
              <a:buFont typeface="Arial" panose="020B0604020202020204" pitchFamily="34" charset="0"/>
              <a:buChar char="–"/>
            </a:pPr>
            <a:r>
              <a:rPr lang="en-US" altLang="en-US" sz="2000" b="0" dirty="0">
                <a:solidFill>
                  <a:schemeClr val="tx1"/>
                </a:solidFill>
              </a:rPr>
              <a:t>Consider “drop out/competing event” coded as 0 or 1; our studies, we condition on drop out/CE = 0</a:t>
            </a:r>
          </a:p>
          <a:p>
            <a:pPr marL="1066773" lvl="1" indent="-457189" defTabSz="1071007" eaLnBrk="0" hangingPunct="0">
              <a:spcBef>
                <a:spcPts val="0"/>
              </a:spcBef>
              <a:spcAft>
                <a:spcPts val="0"/>
              </a:spcAft>
              <a:buClr>
                <a:schemeClr val="accent2"/>
              </a:buClr>
              <a:buSzPct val="75000"/>
              <a:buFont typeface="Arial" panose="020B0604020202020204" pitchFamily="34" charset="0"/>
              <a:buChar char="–"/>
            </a:pPr>
            <a:endParaRPr lang="en-US" altLang="en-US" sz="1600" b="0" dirty="0">
              <a:solidFill>
                <a:schemeClr val="tx1"/>
              </a:solidFill>
            </a:endParaRPr>
          </a:p>
          <a:p>
            <a:pPr marL="457189" indent="-457189" defTabSz="1071007" eaLnBrk="0" hangingPunct="0">
              <a:spcBef>
                <a:spcPts val="0"/>
              </a:spcBef>
              <a:spcAft>
                <a:spcPts val="0"/>
              </a:spcAft>
              <a:buClr>
                <a:schemeClr val="accent2"/>
              </a:buClr>
              <a:buSzPct val="110000"/>
              <a:buFont typeface="Arial" panose="020B0604020202020204" pitchFamily="34" charset="0"/>
              <a:buChar char="•"/>
            </a:pPr>
            <a:r>
              <a:rPr lang="en-US" altLang="en-US" sz="2200" b="0" dirty="0">
                <a:solidFill>
                  <a:schemeClr val="tx1"/>
                </a:solidFill>
              </a:rPr>
              <a:t>When selection or retention are influenced by BOTH exposure &amp; outcome, selection/retention is a conditioned-upon collider</a:t>
            </a:r>
          </a:p>
        </p:txBody>
      </p:sp>
      <p:sp>
        <p:nvSpPr>
          <p:cNvPr id="296970" name="Rectangle 38"/>
          <p:cNvSpPr>
            <a:spLocks noChangeArrowheads="1"/>
          </p:cNvSpPr>
          <p:nvPr/>
        </p:nvSpPr>
        <p:spPr bwMode="auto">
          <a:xfrm>
            <a:off x="1095262" y="1765197"/>
            <a:ext cx="3810000" cy="812800"/>
          </a:xfrm>
          <a:prstGeom prst="rect">
            <a:avLst/>
          </a:prstGeom>
          <a:noFill/>
          <a:ln w="9525">
            <a:noFill/>
            <a:miter lim="800000"/>
            <a:headEnd/>
            <a:tailEnd/>
          </a:ln>
        </p:spPr>
        <p:txBody>
          <a:bodyPr lIns="116416" tIns="57149" rIns="116416" bIns="57149" anchor="b"/>
          <a:lstStyle/>
          <a:p>
            <a:pPr algn="ctr" defTabSz="1071007" eaLnBrk="0" hangingPunct="0"/>
            <a:r>
              <a:rPr lang="en-US" altLang="en-US" sz="2000" dirty="0">
                <a:solidFill>
                  <a:srgbClr val="FF0000"/>
                </a:solidFill>
              </a:rPr>
              <a:t>Conditioning on a Collider =  Selection Bias</a:t>
            </a:r>
          </a:p>
        </p:txBody>
      </p:sp>
      <p:sp>
        <p:nvSpPr>
          <p:cNvPr id="340007" name="Text Box 39"/>
          <p:cNvSpPr txBox="1">
            <a:spLocks noChangeArrowheads="1"/>
          </p:cNvSpPr>
          <p:nvPr/>
        </p:nvSpPr>
        <p:spPr bwMode="auto">
          <a:xfrm flipH="1">
            <a:off x="7467600" y="1143000"/>
            <a:ext cx="1828800" cy="400110"/>
          </a:xfrm>
          <a:prstGeom prst="rect">
            <a:avLst/>
          </a:prstGeom>
          <a:noFill/>
          <a:ln w="57150">
            <a:solidFill>
              <a:srgbClr val="FF0000"/>
            </a:solidFill>
            <a:miter lim="800000"/>
            <a:headEnd/>
            <a:tailEnd/>
          </a:ln>
        </p:spPr>
        <p:txBody>
          <a:bodyPr wrap="square" anchor="ctr">
            <a:spAutoFit/>
          </a:bodyPr>
          <a:lstStyle/>
          <a:p>
            <a:pPr algn="ctr" eaLnBrk="0" hangingPunct="0">
              <a:spcBef>
                <a:spcPct val="50000"/>
              </a:spcBef>
            </a:pPr>
            <a:endParaRPr lang="en-US" altLang="en-US" sz="800" b="0" dirty="0"/>
          </a:p>
          <a:p>
            <a:pPr algn="ctr" eaLnBrk="0" hangingPunct="0">
              <a:spcBef>
                <a:spcPct val="50000"/>
              </a:spcBef>
            </a:pPr>
            <a:endParaRPr lang="en-US" altLang="en-US" sz="800" b="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00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00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Rectangle 2"/>
          <p:cNvSpPr>
            <a:spLocks noGrp="1" noChangeArrowheads="1"/>
          </p:cNvSpPr>
          <p:nvPr>
            <p:ph type="title"/>
          </p:nvPr>
        </p:nvSpPr>
        <p:spPr>
          <a:xfrm>
            <a:off x="1562100" y="32084"/>
            <a:ext cx="9144000" cy="609600"/>
          </a:xfrm>
        </p:spPr>
        <p:txBody>
          <a:bodyPr/>
          <a:lstStyle/>
          <a:p>
            <a:r>
              <a:rPr lang="en-US" altLang="en-US" sz="2800" dirty="0"/>
              <a:t>Conditioning on a Collider</a:t>
            </a:r>
          </a:p>
        </p:txBody>
      </p:sp>
      <p:sp>
        <p:nvSpPr>
          <p:cNvPr id="299010" name="Rectangle 3"/>
          <p:cNvSpPr>
            <a:spLocks noGrp="1" noChangeArrowheads="1"/>
          </p:cNvSpPr>
          <p:nvPr>
            <p:ph type="body" idx="1"/>
          </p:nvPr>
        </p:nvSpPr>
        <p:spPr>
          <a:xfrm>
            <a:off x="304800" y="762000"/>
            <a:ext cx="11887200" cy="6400800"/>
          </a:xfrm>
        </p:spPr>
        <p:txBody>
          <a:bodyPr/>
          <a:lstStyle/>
          <a:p>
            <a:pPr>
              <a:spcAft>
                <a:spcPts val="0"/>
              </a:spcAft>
              <a:buNone/>
            </a:pPr>
            <a:r>
              <a:rPr lang="en-US" altLang="en-US" sz="2400" u="sng" dirty="0"/>
              <a:t>Scenarios where we condition on a collider</a:t>
            </a:r>
          </a:p>
          <a:p>
            <a:pPr marL="224361" indent="-224361">
              <a:spcAft>
                <a:spcPts val="400"/>
              </a:spcAft>
            </a:pPr>
            <a:r>
              <a:rPr lang="en-US" altLang="en-US" sz="2400" dirty="0"/>
              <a:t>Study design-dictated (we choose people) or human behavior-derived activities (people drop out) related to which participants are selected for initially or are retained in a study (e.g., Harvard study on wealth and intelligence)</a:t>
            </a:r>
          </a:p>
          <a:p>
            <a:pPr lvl="1">
              <a:spcBef>
                <a:spcPts val="0"/>
              </a:spcBef>
              <a:spcAft>
                <a:spcPts val="0"/>
              </a:spcAft>
            </a:pPr>
            <a:r>
              <a:rPr lang="en-US" altLang="en-US" sz="2200" dirty="0"/>
              <a:t> “classic selection bias”</a:t>
            </a:r>
          </a:p>
          <a:p>
            <a:pPr>
              <a:spcAft>
                <a:spcPts val="0"/>
              </a:spcAft>
              <a:buNone/>
            </a:pPr>
            <a:r>
              <a:rPr lang="en-US" altLang="en-US" sz="1600" dirty="0"/>
              <a:t>or</a:t>
            </a:r>
          </a:p>
          <a:p>
            <a:pPr marL="224361" indent="-224361">
              <a:spcBef>
                <a:spcPts val="0"/>
              </a:spcBef>
              <a:spcAft>
                <a:spcPts val="0"/>
              </a:spcAft>
            </a:pPr>
            <a:r>
              <a:rPr lang="en-US" altLang="en-US" sz="2400" dirty="0"/>
              <a:t>Unwise conditioning (via stratification or regression) on a collider by investigator during design or analysis phase of a study (e.g., stillbirth adjustment)</a:t>
            </a:r>
          </a:p>
          <a:p>
            <a:pPr lvl="1"/>
            <a:r>
              <a:rPr lang="en-US" altLang="en-US" sz="2200" dirty="0"/>
              <a:t>inappropriate “management” of confounding</a:t>
            </a:r>
          </a:p>
          <a:p>
            <a:pPr>
              <a:spcAft>
                <a:spcPts val="0"/>
              </a:spcAft>
              <a:buNone/>
            </a:pPr>
            <a:r>
              <a:rPr lang="en-US" altLang="en-US" sz="1600" dirty="0"/>
              <a:t>or</a:t>
            </a:r>
          </a:p>
          <a:p>
            <a:pPr marL="224361" indent="-224361">
              <a:spcBef>
                <a:spcPts val="0"/>
              </a:spcBef>
              <a:spcAft>
                <a:spcPts val="0"/>
              </a:spcAft>
            </a:pPr>
            <a:r>
              <a:rPr lang="en-US" altLang="en-US" sz="2400" dirty="0"/>
              <a:t>A few other scenarios (e.g., missing data)</a:t>
            </a:r>
          </a:p>
          <a:p>
            <a:pPr marL="696365" lvl="1" indent="-224361">
              <a:spcAft>
                <a:spcPts val="0"/>
              </a:spcAft>
            </a:pPr>
            <a:r>
              <a:rPr lang="en-US" altLang="en-US" sz="2200" dirty="0"/>
              <a:t> we condition on non-missing data</a:t>
            </a:r>
          </a:p>
          <a:p>
            <a:pPr marL="696365" lvl="1" indent="-224361">
              <a:spcAft>
                <a:spcPts val="0"/>
              </a:spcAft>
            </a:pPr>
            <a:endParaRPr lang="en-US" altLang="en-US" sz="1000" dirty="0"/>
          </a:p>
          <a:p>
            <a:pPr marL="0" indent="0">
              <a:spcAft>
                <a:spcPts val="0"/>
              </a:spcAft>
              <a:buNone/>
            </a:pPr>
            <a:r>
              <a:rPr lang="en-US" altLang="en-US" sz="2400" dirty="0">
                <a:solidFill>
                  <a:srgbClr val="FF0000"/>
                </a:solidFill>
              </a:rPr>
              <a:t>Some researchers call anything that involves conditioning on a collider “selection bias”</a:t>
            </a:r>
          </a:p>
          <a:p>
            <a:pPr marL="448722" indent="0">
              <a:buNone/>
            </a:pPr>
            <a:r>
              <a:rPr lang="en-US" altLang="en-US" sz="2000" dirty="0">
                <a:solidFill>
                  <a:srgbClr val="FF0000"/>
                </a:solidFill>
              </a:rPr>
              <a:t>-- </a:t>
            </a:r>
            <a:r>
              <a:rPr lang="en-US" altLang="en-US" sz="2400" dirty="0">
                <a:solidFill>
                  <a:srgbClr val="FF0000"/>
                </a:solidFill>
              </a:rPr>
              <a:t>but not all selection bias derives from conditioning on a collider</a:t>
            </a:r>
          </a:p>
          <a:p>
            <a:pPr marL="582068" lvl="1" indent="0">
              <a:buClr>
                <a:srgbClr val="FF0000"/>
              </a:buClr>
              <a:buNone/>
            </a:pPr>
            <a:r>
              <a:rPr lang="en-US" altLang="en-US" sz="1600" dirty="0">
                <a:solidFill>
                  <a:srgbClr val="FF0000"/>
                </a:solidFill>
              </a:rPr>
              <a:t>See Additional Slides and Hernan et al. </a:t>
            </a:r>
            <a:r>
              <a:rPr lang="en-US" altLang="en-US" sz="1600" i="1" dirty="0">
                <a:solidFill>
                  <a:srgbClr val="FF0000"/>
                </a:solidFill>
              </a:rPr>
              <a:t>Epidemiology</a:t>
            </a:r>
            <a:r>
              <a:rPr lang="en-US" altLang="en-US" sz="1600" dirty="0">
                <a:solidFill>
                  <a:srgbClr val="FF0000"/>
                </a:solidFill>
              </a:rPr>
              <a:t>  2004 (Optional Reading) </a:t>
            </a:r>
          </a:p>
        </p:txBody>
      </p:sp>
      <p:sp>
        <p:nvSpPr>
          <p:cNvPr id="5" name="Oval 4"/>
          <p:cNvSpPr/>
          <p:nvPr/>
        </p:nvSpPr>
        <p:spPr bwMode="auto">
          <a:xfrm>
            <a:off x="11834299" y="151730"/>
            <a:ext cx="203200" cy="203200"/>
          </a:xfrm>
          <a:prstGeom prst="ellipse">
            <a:avLst/>
          </a:prstGeom>
          <a:solidFill>
            <a:srgbClr val="00B05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9010">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9010">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901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3" name="Rectangle 3"/>
          <p:cNvSpPr>
            <a:spLocks noGrp="1" noChangeArrowheads="1"/>
          </p:cNvSpPr>
          <p:nvPr>
            <p:ph type="body" idx="1"/>
          </p:nvPr>
        </p:nvSpPr>
        <p:spPr>
          <a:xfrm>
            <a:off x="381000" y="1066800"/>
            <a:ext cx="9525000" cy="3860800"/>
          </a:xfrm>
        </p:spPr>
        <p:txBody>
          <a:bodyPr/>
          <a:lstStyle/>
          <a:p>
            <a:pPr>
              <a:lnSpc>
                <a:spcPct val="90000"/>
              </a:lnSpc>
              <a:spcBef>
                <a:spcPts val="667"/>
              </a:spcBef>
              <a:spcAft>
                <a:spcPts val="667"/>
              </a:spcAft>
              <a:buNone/>
            </a:pPr>
            <a:r>
              <a:rPr lang="en-US" altLang="en-US" sz="2400" b="1" dirty="0"/>
              <a:t>Estes continues to be confounding puzzle </a:t>
            </a:r>
            <a:br>
              <a:rPr lang="en-US" altLang="en-US" sz="2400" b="1" dirty="0"/>
            </a:br>
            <a:r>
              <a:rPr lang="en-US" altLang="en-US" sz="1600" dirty="0">
                <a:solidFill>
                  <a:srgbClr val="0000FF"/>
                </a:solidFill>
                <a:latin typeface="geneva"/>
                <a:hlinkClick r:id="rId3"/>
              </a:rPr>
              <a:t>Ray RATTO</a:t>
            </a:r>
            <a:br>
              <a:rPr lang="en-US" altLang="en-US" sz="1600" u="sng" dirty="0">
                <a:latin typeface="geneva"/>
              </a:rPr>
            </a:br>
            <a:endParaRPr lang="en-US" altLang="en-US" sz="800" dirty="0"/>
          </a:p>
          <a:p>
            <a:pPr>
              <a:lnSpc>
                <a:spcPct val="90000"/>
              </a:lnSpc>
              <a:spcBef>
                <a:spcPts val="667"/>
              </a:spcBef>
              <a:spcAft>
                <a:spcPts val="667"/>
              </a:spcAft>
              <a:buNone/>
            </a:pPr>
            <a:r>
              <a:rPr lang="en-US" altLang="en-US" sz="1600" dirty="0"/>
              <a:t>SHAWN ESTES seemed loath to analyze his own performance last night, for fear that people would see the first three innings and use them to obscure the last four. </a:t>
            </a:r>
          </a:p>
          <a:p>
            <a:pPr>
              <a:lnSpc>
                <a:spcPct val="90000"/>
              </a:lnSpc>
              <a:spcBef>
                <a:spcPts val="667"/>
              </a:spcBef>
              <a:spcAft>
                <a:spcPts val="667"/>
              </a:spcAft>
              <a:buNone/>
            </a:pPr>
            <a:r>
              <a:rPr lang="en-US" altLang="en-US" sz="1600" dirty="0"/>
              <a:t>But that's what made his outing so perfectly Estes-like -- an ongoing argument with himself that he eventually won. </a:t>
            </a:r>
          </a:p>
          <a:p>
            <a:pPr>
              <a:lnSpc>
                <a:spcPct val="90000"/>
              </a:lnSpc>
              <a:spcBef>
                <a:spcPts val="667"/>
              </a:spcBef>
              <a:spcAft>
                <a:spcPts val="667"/>
              </a:spcAft>
              <a:buNone/>
            </a:pPr>
            <a:r>
              <a:rPr lang="en-US" altLang="en-US" sz="1600" dirty="0"/>
              <a:t>Well, an argument in which he held his own and his teammates won for him in the bottom of the ninth. </a:t>
            </a:r>
          </a:p>
          <a:p>
            <a:pPr>
              <a:lnSpc>
                <a:spcPct val="90000"/>
              </a:lnSpc>
              <a:spcBef>
                <a:spcPts val="667"/>
              </a:spcBef>
              <a:spcAft>
                <a:spcPts val="667"/>
              </a:spcAft>
              <a:buNone/>
            </a:pPr>
            <a:r>
              <a:rPr lang="en-US" altLang="en-US" sz="1600" dirty="0"/>
              <a:t>Ramon Martinez lined a game-tying single with two outs, and Jeff Kent followed two batters later with a bases-loaded walk off Juan Acevedo to give the Giants a 2-1 victory against Colorado and move them to within 4 1/2 games of division leader Arizona. It was in many ways an eye-opening victory for a team that hadn't had one of this type for a while. </a:t>
            </a:r>
          </a:p>
        </p:txBody>
      </p:sp>
      <p:graphicFrame>
        <p:nvGraphicFramePr>
          <p:cNvPr id="4130" name="Object 34"/>
          <p:cNvGraphicFramePr>
            <a:graphicFrameLocks noChangeAspect="1"/>
          </p:cNvGraphicFramePr>
          <p:nvPr/>
        </p:nvGraphicFramePr>
        <p:xfrm>
          <a:off x="3048000" y="1397000"/>
          <a:ext cx="6096000" cy="4064000"/>
        </p:xfrm>
        <a:graphic>
          <a:graphicData uri="http://schemas.openxmlformats.org/presentationml/2006/ole">
            <mc:AlternateContent xmlns:mc="http://schemas.openxmlformats.org/markup-compatibility/2006">
              <mc:Choice xmlns:v="urn:schemas-microsoft-com:vml" Requires="v">
                <p:oleObj name="Hypertext" r:id="rId4" imgW="4572000" imgH="3048000" progId="">
                  <p:embed/>
                </p:oleObj>
              </mc:Choice>
              <mc:Fallback>
                <p:oleObj name="Hypertext" r:id="rId4" imgW="4572000" imgH="3048000" progId="">
                  <p:embed/>
                  <p:pic>
                    <p:nvPicPr>
                      <p:cNvPr id="0"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397000"/>
                        <a:ext cx="6096000"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31" name="Object 35"/>
          <p:cNvGraphicFramePr>
            <a:graphicFrameLocks noChangeAspect="1"/>
          </p:cNvGraphicFramePr>
          <p:nvPr/>
        </p:nvGraphicFramePr>
        <p:xfrm>
          <a:off x="3048000" y="1397000"/>
          <a:ext cx="6096000" cy="4064000"/>
        </p:xfrm>
        <a:graphic>
          <a:graphicData uri="http://schemas.openxmlformats.org/presentationml/2006/ole">
            <mc:AlternateContent xmlns:mc="http://schemas.openxmlformats.org/markup-compatibility/2006">
              <mc:Choice xmlns:v="urn:schemas-microsoft-com:vml" Requires="v">
                <p:oleObj name="Hypertext" r:id="rId6" imgW="4572000" imgH="3048000" progId="">
                  <p:embed/>
                </p:oleObj>
              </mc:Choice>
              <mc:Fallback>
                <p:oleObj name="Hypertext" r:id="rId6" imgW="4572000" imgH="3048000" progId="">
                  <p:embed/>
                  <p:pic>
                    <p:nvPicPr>
                      <p:cNvPr id="0"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397000"/>
                        <a:ext cx="6096000"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134" name="Picture 8" descr="chronbanner"/>
          <p:cNvPicPr>
            <a:picLocks noChangeAspect="1" noChangeArrowheads="1"/>
          </p:cNvPicPr>
          <p:nvPr/>
        </p:nvPicPr>
        <p:blipFill>
          <a:blip r:embed="rId7"/>
          <a:srcRect/>
          <a:stretch>
            <a:fillRect/>
          </a:stretch>
        </p:blipFill>
        <p:spPr bwMode="auto">
          <a:xfrm>
            <a:off x="2895600" y="152400"/>
            <a:ext cx="6553200" cy="678586"/>
          </a:xfrm>
          <a:prstGeom prst="rect">
            <a:avLst/>
          </a:prstGeom>
          <a:noFill/>
          <a:ln w="9525">
            <a:noFill/>
            <a:miter lim="800000"/>
            <a:headEnd/>
            <a:tailEnd/>
          </a:ln>
        </p:spPr>
      </p:pic>
      <p:pic>
        <p:nvPicPr>
          <p:cNvPr id="3" name="Picture 2"/>
          <p:cNvPicPr>
            <a:picLocks noChangeAspect="1"/>
          </p:cNvPicPr>
          <p:nvPr/>
        </p:nvPicPr>
        <p:blipFill rotWithShape="1">
          <a:blip r:embed="rId8"/>
          <a:srcRect l="1777" r="7804"/>
          <a:stretch/>
        </p:blipFill>
        <p:spPr>
          <a:xfrm rot="484518">
            <a:off x="5810211" y="2477611"/>
            <a:ext cx="6079355" cy="3177187"/>
          </a:xfrm>
          <a:prstGeom prst="rect">
            <a:avLst/>
          </a:prstGeom>
        </p:spPr>
      </p:pic>
      <p:pic>
        <p:nvPicPr>
          <p:cNvPr id="2" name="Picture 1"/>
          <p:cNvPicPr>
            <a:picLocks noChangeAspect="1"/>
          </p:cNvPicPr>
          <p:nvPr/>
        </p:nvPicPr>
        <p:blipFill rotWithShape="1">
          <a:blip r:embed="rId9"/>
          <a:srcRect r="2941"/>
          <a:stretch/>
        </p:blipFill>
        <p:spPr>
          <a:xfrm rot="21093799">
            <a:off x="445114" y="2757884"/>
            <a:ext cx="5642261" cy="3367615"/>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Rectangle 2"/>
          <p:cNvSpPr>
            <a:spLocks noGrp="1" noChangeArrowheads="1"/>
          </p:cNvSpPr>
          <p:nvPr>
            <p:ph type="title"/>
          </p:nvPr>
        </p:nvSpPr>
        <p:spPr>
          <a:xfrm>
            <a:off x="1524000" y="152400"/>
            <a:ext cx="9144000" cy="812800"/>
          </a:xfrm>
        </p:spPr>
        <p:txBody>
          <a:bodyPr/>
          <a:lstStyle/>
          <a:p>
            <a:r>
              <a:rPr lang="en-US" altLang="en-US" dirty="0"/>
              <a:t>To Prevent Confounding and Selection Bias</a:t>
            </a:r>
          </a:p>
        </p:txBody>
      </p:sp>
      <p:sp>
        <p:nvSpPr>
          <p:cNvPr id="301058" name="Rectangle 3"/>
          <p:cNvSpPr>
            <a:spLocks noGrp="1" noChangeArrowheads="1"/>
          </p:cNvSpPr>
          <p:nvPr>
            <p:ph type="body" idx="1"/>
          </p:nvPr>
        </p:nvSpPr>
        <p:spPr>
          <a:xfrm>
            <a:off x="304800" y="1219200"/>
            <a:ext cx="11887200" cy="6883400"/>
          </a:xfrm>
        </p:spPr>
        <p:txBody>
          <a:bodyPr/>
          <a:lstStyle/>
          <a:p>
            <a:pPr marL="0" indent="0">
              <a:buNone/>
              <a:tabLst>
                <a:tab pos="224361" algn="l"/>
              </a:tabLst>
            </a:pPr>
            <a:r>
              <a:rPr lang="en-US" altLang="en-US" sz="2400" b="1" dirty="0"/>
              <a:t>Because DAGS encode both confounding and selection bias, to identify causal effects, we must:</a:t>
            </a:r>
          </a:p>
          <a:p>
            <a:r>
              <a:rPr lang="en-US" altLang="en-US" sz="2400" dirty="0"/>
              <a:t>Close (i.e., block) the non-causal paths</a:t>
            </a:r>
          </a:p>
          <a:p>
            <a:r>
              <a:rPr lang="en-US" altLang="en-US" sz="2400" dirty="0"/>
              <a:t>Keep the causal paths open (unblocked)</a:t>
            </a:r>
          </a:p>
          <a:p>
            <a:r>
              <a:rPr lang="en-US" altLang="en-US" sz="2400" dirty="0"/>
              <a:t>If you do, all that will remain in your data are causal relationships (measurement error and chance notwithstanding)</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3"/>
          <p:cNvSpPr>
            <a:spLocks noGrp="1" noChangeArrowheads="1"/>
          </p:cNvSpPr>
          <p:nvPr>
            <p:ph type="body" idx="1"/>
          </p:nvPr>
        </p:nvSpPr>
        <p:spPr>
          <a:xfrm>
            <a:off x="356199" y="821225"/>
            <a:ext cx="6959000" cy="1464772"/>
          </a:xfrm>
        </p:spPr>
        <p:txBody>
          <a:bodyPr/>
          <a:lstStyle/>
          <a:p>
            <a:pPr marL="288925" indent="-288925"/>
            <a:r>
              <a:rPr lang="en-US" altLang="en-US" sz="2400" dirty="0"/>
              <a:t>A path between E and D is </a:t>
            </a:r>
            <a:r>
              <a:rPr lang="en-US" altLang="en-US" sz="2400" u="sng" dirty="0"/>
              <a:t>closed</a:t>
            </a:r>
            <a:r>
              <a:rPr lang="en-US" altLang="en-US" sz="2400" dirty="0"/>
              <a:t> (blocked) if</a:t>
            </a:r>
          </a:p>
          <a:p>
            <a:pPr marL="625475" lvl="1" indent="-288925"/>
            <a:r>
              <a:rPr lang="en-US" altLang="en-US" sz="2200" dirty="0"/>
              <a:t>a collider (“common effect”) is present, which has </a:t>
            </a:r>
            <a:r>
              <a:rPr lang="en-US" altLang="en-US" sz="2200" u="sng" dirty="0"/>
              <a:t>not</a:t>
            </a:r>
            <a:r>
              <a:rPr lang="en-US" altLang="en-US" sz="2200" dirty="0"/>
              <a:t> been conditioned upon.  This is a dead end.</a:t>
            </a:r>
          </a:p>
          <a:p>
            <a:pPr>
              <a:buFont typeface="Symbol" pitchFamily="18" charset="2"/>
              <a:buNone/>
            </a:pPr>
            <a:r>
              <a:rPr lang="en-US" altLang="en-US" sz="1800" dirty="0"/>
              <a:t>  Or </a:t>
            </a:r>
          </a:p>
          <a:p>
            <a:pPr lvl="1"/>
            <a:endParaRPr lang="en-US" altLang="en-US" sz="1800" dirty="0"/>
          </a:p>
        </p:txBody>
      </p:sp>
      <p:sp>
        <p:nvSpPr>
          <p:cNvPr id="305153" name="Rectangle 2"/>
          <p:cNvSpPr>
            <a:spLocks noGrp="1" noChangeArrowheads="1"/>
          </p:cNvSpPr>
          <p:nvPr>
            <p:ph type="title"/>
          </p:nvPr>
        </p:nvSpPr>
        <p:spPr>
          <a:xfrm>
            <a:off x="228600" y="312187"/>
            <a:ext cx="11963399" cy="297413"/>
          </a:xfrm>
        </p:spPr>
        <p:txBody>
          <a:bodyPr/>
          <a:lstStyle/>
          <a:p>
            <a:r>
              <a:rPr lang="en-US" altLang="en-US" sz="2600" dirty="0">
                <a:solidFill>
                  <a:srgbClr val="000000"/>
                </a:solidFill>
              </a:rPr>
              <a:t>Keeping the Right Paths Open:  Summarizing Rules for Reading DAGs</a:t>
            </a:r>
          </a:p>
        </p:txBody>
      </p:sp>
      <p:grpSp>
        <p:nvGrpSpPr>
          <p:cNvPr id="2" name="Group 1"/>
          <p:cNvGrpSpPr/>
          <p:nvPr/>
        </p:nvGrpSpPr>
        <p:grpSpPr>
          <a:xfrm>
            <a:off x="7772400" y="914400"/>
            <a:ext cx="4419600" cy="1222921"/>
            <a:chOff x="6978765" y="914400"/>
            <a:chExt cx="4419600" cy="1222921"/>
          </a:xfrm>
        </p:grpSpPr>
        <p:sp>
          <p:nvSpPr>
            <p:cNvPr id="1218566" name="Text Box 6"/>
            <p:cNvSpPr txBox="1">
              <a:spLocks noChangeArrowheads="1"/>
            </p:cNvSpPr>
            <p:nvPr/>
          </p:nvSpPr>
          <p:spPr bwMode="auto">
            <a:xfrm>
              <a:off x="7924800" y="914400"/>
              <a:ext cx="1752600" cy="369332"/>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Stillbirths</a:t>
              </a:r>
            </a:p>
          </p:txBody>
        </p:sp>
        <p:grpSp>
          <p:nvGrpSpPr>
            <p:cNvPr id="3" name="Group 2"/>
            <p:cNvGrpSpPr/>
            <p:nvPr/>
          </p:nvGrpSpPr>
          <p:grpSpPr>
            <a:xfrm>
              <a:off x="6978765" y="1455775"/>
              <a:ext cx="4419600" cy="369331"/>
              <a:chOff x="3752850" y="3790956"/>
              <a:chExt cx="3314700" cy="276999"/>
            </a:xfrm>
          </p:grpSpPr>
          <p:sp>
            <p:nvSpPr>
              <p:cNvPr id="1218564" name="Text Box 4"/>
              <p:cNvSpPr txBox="1">
                <a:spLocks noChangeArrowheads="1"/>
              </p:cNvSpPr>
              <p:nvPr/>
            </p:nvSpPr>
            <p:spPr bwMode="auto">
              <a:xfrm>
                <a:off x="3752850" y="3790956"/>
                <a:ext cx="781050" cy="276999"/>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Folate</a:t>
                </a:r>
                <a:endParaRPr lang="en-US" sz="2400" dirty="0">
                  <a:latin typeface="Arial" pitchFamily="34" charset="0"/>
                </a:endParaRPr>
              </a:p>
            </p:txBody>
          </p:sp>
          <p:sp>
            <p:nvSpPr>
              <p:cNvPr id="1218565" name="Text Box 5"/>
              <p:cNvSpPr txBox="1">
                <a:spLocks noChangeArrowheads="1"/>
              </p:cNvSpPr>
              <p:nvPr/>
            </p:nvSpPr>
            <p:spPr bwMode="auto">
              <a:xfrm>
                <a:off x="5353050" y="3790956"/>
                <a:ext cx="1714500" cy="276999"/>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Birth defects</a:t>
                </a:r>
              </a:p>
            </p:txBody>
          </p:sp>
          <p:sp>
            <p:nvSpPr>
              <p:cNvPr id="1218567" name="Line 7"/>
              <p:cNvSpPr>
                <a:spLocks noChangeShapeType="1"/>
              </p:cNvSpPr>
              <p:nvPr/>
            </p:nvSpPr>
            <p:spPr bwMode="auto">
              <a:xfrm>
                <a:off x="4667250" y="3962408"/>
                <a:ext cx="857250" cy="2"/>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grpSp>
        <p:sp>
          <p:nvSpPr>
            <p:cNvPr id="1218568" name="Text Box 8"/>
            <p:cNvSpPr txBox="1">
              <a:spLocks noChangeArrowheads="1"/>
            </p:cNvSpPr>
            <p:nvPr/>
          </p:nvSpPr>
          <p:spPr bwMode="auto">
            <a:xfrm>
              <a:off x="8197965" y="1737211"/>
              <a:ext cx="914400" cy="40011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a:latin typeface="Arial" pitchFamily="34" charset="0"/>
                </a:rPr>
                <a:t>?</a:t>
              </a:r>
            </a:p>
          </p:txBody>
        </p:sp>
        <p:sp>
          <p:nvSpPr>
            <p:cNvPr id="1218569" name="Line 9"/>
            <p:cNvSpPr>
              <a:spLocks noChangeShapeType="1"/>
            </p:cNvSpPr>
            <p:nvPr/>
          </p:nvSpPr>
          <p:spPr bwMode="auto">
            <a:xfrm flipH="1" flipV="1">
              <a:off x="9448800" y="1143000"/>
              <a:ext cx="381000" cy="30480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18570" name="Line 10"/>
            <p:cNvSpPr>
              <a:spLocks noChangeShapeType="1"/>
            </p:cNvSpPr>
            <p:nvPr/>
          </p:nvSpPr>
          <p:spPr bwMode="auto">
            <a:xfrm flipV="1">
              <a:off x="7848600" y="1143000"/>
              <a:ext cx="406400" cy="30480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grpSp>
      <p:grpSp>
        <p:nvGrpSpPr>
          <p:cNvPr id="5" name="Group 4"/>
          <p:cNvGrpSpPr/>
          <p:nvPr/>
        </p:nvGrpSpPr>
        <p:grpSpPr>
          <a:xfrm>
            <a:off x="7015873" y="2577139"/>
            <a:ext cx="5290843" cy="1559647"/>
            <a:chOff x="6242510" y="2985945"/>
            <a:chExt cx="5290843" cy="1559647"/>
          </a:xfrm>
        </p:grpSpPr>
        <p:grpSp>
          <p:nvGrpSpPr>
            <p:cNvPr id="4" name="Group 3"/>
            <p:cNvGrpSpPr/>
            <p:nvPr/>
          </p:nvGrpSpPr>
          <p:grpSpPr>
            <a:xfrm>
              <a:off x="6242510" y="2985945"/>
              <a:ext cx="5290843" cy="1225159"/>
              <a:chOff x="2323044" y="4106355"/>
              <a:chExt cx="3968132" cy="918868"/>
            </a:xfrm>
          </p:grpSpPr>
          <p:sp>
            <p:nvSpPr>
              <p:cNvPr id="1218571" name="Text Box 11"/>
              <p:cNvSpPr txBox="1">
                <a:spLocks noChangeArrowheads="1"/>
              </p:cNvSpPr>
              <p:nvPr/>
            </p:nvSpPr>
            <p:spPr bwMode="auto">
              <a:xfrm>
                <a:off x="3048258" y="4748224"/>
                <a:ext cx="1275036" cy="276999"/>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Nightlights</a:t>
                </a:r>
              </a:p>
            </p:txBody>
          </p:sp>
          <p:sp>
            <p:nvSpPr>
              <p:cNvPr id="1218572" name="Text Box 12"/>
              <p:cNvSpPr txBox="1">
                <a:spLocks noChangeArrowheads="1"/>
              </p:cNvSpPr>
              <p:nvPr/>
            </p:nvSpPr>
            <p:spPr bwMode="auto">
              <a:xfrm>
                <a:off x="4670612" y="4724398"/>
                <a:ext cx="1620564" cy="276999"/>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Child’s Myopia</a:t>
                </a:r>
              </a:p>
            </p:txBody>
          </p:sp>
          <p:sp>
            <p:nvSpPr>
              <p:cNvPr id="1218573" name="Text Box 13"/>
              <p:cNvSpPr txBox="1">
                <a:spLocks noChangeArrowheads="1"/>
              </p:cNvSpPr>
              <p:nvPr/>
            </p:nvSpPr>
            <p:spPr bwMode="auto">
              <a:xfrm>
                <a:off x="2323044" y="4116342"/>
                <a:ext cx="2000250" cy="276999"/>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Parental Myopia</a:t>
                </a:r>
              </a:p>
            </p:txBody>
          </p:sp>
          <p:sp>
            <p:nvSpPr>
              <p:cNvPr id="1218575" name="Text Box 15"/>
              <p:cNvSpPr txBox="1">
                <a:spLocks noChangeArrowheads="1"/>
              </p:cNvSpPr>
              <p:nvPr/>
            </p:nvSpPr>
            <p:spPr bwMode="auto">
              <a:xfrm>
                <a:off x="2457310" y="4106355"/>
                <a:ext cx="1714500" cy="276999"/>
              </a:xfrm>
              <a:prstGeom prst="rect">
                <a:avLst/>
              </a:prstGeom>
              <a:noFill/>
              <a:ln w="76200">
                <a:solidFill>
                  <a:srgbClr val="FF0000"/>
                </a:solidFill>
                <a:miter lim="800000"/>
                <a:headEnd/>
                <a:tailEnd/>
              </a:ln>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1200" dirty="0"/>
              </a:p>
              <a:p>
                <a:pPr algn="ctr" eaLnBrk="0" hangingPunct="0">
                  <a:spcBef>
                    <a:spcPct val="50000"/>
                  </a:spcBef>
                  <a:defRPr/>
                </a:pPr>
                <a:endParaRPr lang="en-US" altLang="en-US" sz="400" dirty="0"/>
              </a:p>
            </p:txBody>
          </p:sp>
          <p:sp>
            <p:nvSpPr>
              <p:cNvPr id="1218578" name="Line 18"/>
              <p:cNvSpPr>
                <a:spLocks noChangeShapeType="1"/>
              </p:cNvSpPr>
              <p:nvPr/>
            </p:nvSpPr>
            <p:spPr bwMode="auto">
              <a:xfrm>
                <a:off x="4204890" y="4895032"/>
                <a:ext cx="580023" cy="815"/>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18580" name="Line 20"/>
              <p:cNvSpPr>
                <a:spLocks noChangeShapeType="1"/>
              </p:cNvSpPr>
              <p:nvPr/>
            </p:nvSpPr>
            <p:spPr bwMode="auto">
              <a:xfrm>
                <a:off x="4147739" y="4363435"/>
                <a:ext cx="980072" cy="303812"/>
              </a:xfrm>
              <a:prstGeom prst="line">
                <a:avLst/>
              </a:prstGeom>
              <a:noFill/>
              <a:ln w="28575">
                <a:solidFill>
                  <a:schemeClr val="tx1"/>
                </a:solidFill>
                <a:round/>
                <a:headEnd/>
                <a:tailEnd type="stealth" w="med" len="med"/>
              </a:ln>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18581" name="Line 21"/>
              <p:cNvSpPr>
                <a:spLocks noChangeShapeType="1"/>
              </p:cNvSpPr>
              <p:nvPr/>
            </p:nvSpPr>
            <p:spPr bwMode="auto">
              <a:xfrm>
                <a:off x="3127561" y="4438646"/>
                <a:ext cx="152400" cy="342899"/>
              </a:xfrm>
              <a:prstGeom prst="line">
                <a:avLst/>
              </a:prstGeom>
              <a:noFill/>
              <a:ln w="28575">
                <a:solidFill>
                  <a:schemeClr val="tx1"/>
                </a:solidFill>
                <a:round/>
                <a:headEnd/>
                <a:tailEnd type="stealth" w="med" len="med"/>
              </a:ln>
              <a:effectLst/>
            </p:spPr>
            <p:txBody>
              <a:bodyPr wrap="square" anchor="ctr">
                <a:spAutoFit/>
              </a:bodyPr>
              <a:lstStyle/>
              <a:p>
                <a:pPr algn="ctr" eaLnBrk="0" hangingPunct="0">
                  <a:spcBef>
                    <a:spcPct val="50000"/>
                  </a:spcBef>
                  <a:defRPr/>
                </a:pPr>
                <a:endParaRPr lang="en-US" sz="3733" dirty="0">
                  <a:latin typeface="Arial" pitchFamily="34" charset="0"/>
                </a:endParaRPr>
              </a:p>
            </p:txBody>
          </p:sp>
        </p:grpSp>
        <p:sp>
          <p:nvSpPr>
            <p:cNvPr id="1218579" name="Text Box 19"/>
            <p:cNvSpPr txBox="1">
              <a:spLocks noChangeArrowheads="1"/>
            </p:cNvSpPr>
            <p:nvPr/>
          </p:nvSpPr>
          <p:spPr bwMode="auto">
            <a:xfrm>
              <a:off x="8675437" y="4145482"/>
              <a:ext cx="914400" cy="40011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a:latin typeface="Arial" pitchFamily="34" charset="0"/>
                </a:rPr>
                <a:t>?</a:t>
              </a:r>
            </a:p>
          </p:txBody>
        </p:sp>
      </p:grpSp>
      <p:sp>
        <p:nvSpPr>
          <p:cNvPr id="25" name="Text Box 2"/>
          <p:cNvSpPr txBox="1">
            <a:spLocks noChangeArrowheads="1"/>
          </p:cNvSpPr>
          <p:nvPr/>
        </p:nvSpPr>
        <p:spPr bwMode="auto">
          <a:xfrm flipH="1">
            <a:off x="10607976" y="5499100"/>
            <a:ext cx="1965024" cy="36830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AIDS</a:t>
            </a:r>
            <a:endParaRPr lang="en-US" altLang="en-US" sz="2667" b="0" dirty="0"/>
          </a:p>
        </p:txBody>
      </p:sp>
      <p:grpSp>
        <p:nvGrpSpPr>
          <p:cNvPr id="6" name="Group 5"/>
          <p:cNvGrpSpPr/>
          <p:nvPr/>
        </p:nvGrpSpPr>
        <p:grpSpPr>
          <a:xfrm>
            <a:off x="5755757" y="5492777"/>
            <a:ext cx="5461006" cy="374623"/>
            <a:chOff x="5739581" y="4961786"/>
            <a:chExt cx="5461006" cy="374623"/>
          </a:xfrm>
        </p:grpSpPr>
        <p:sp>
          <p:nvSpPr>
            <p:cNvPr id="29" name="Text Box 15"/>
            <p:cNvSpPr txBox="1">
              <a:spLocks noChangeArrowheads="1"/>
            </p:cNvSpPr>
            <p:nvPr/>
          </p:nvSpPr>
          <p:spPr bwMode="auto">
            <a:xfrm>
              <a:off x="8153400" y="4961786"/>
              <a:ext cx="2438400" cy="369332"/>
            </a:xfrm>
            <a:prstGeom prst="rect">
              <a:avLst/>
            </a:prstGeom>
            <a:noFill/>
            <a:ln w="76200">
              <a:solidFill>
                <a:srgbClr val="FF0000"/>
              </a:solid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1200" dirty="0"/>
            </a:p>
            <a:p>
              <a:pPr algn="ctr" eaLnBrk="0" hangingPunct="0">
                <a:spcBef>
                  <a:spcPct val="50000"/>
                </a:spcBef>
                <a:defRPr/>
              </a:pPr>
              <a:endParaRPr lang="en-US" altLang="en-US" sz="400" dirty="0"/>
            </a:p>
          </p:txBody>
        </p:sp>
        <p:sp>
          <p:nvSpPr>
            <p:cNvPr id="21" name="Text Box 2"/>
            <p:cNvSpPr txBox="1">
              <a:spLocks noChangeArrowheads="1"/>
            </p:cNvSpPr>
            <p:nvPr/>
          </p:nvSpPr>
          <p:spPr bwMode="auto">
            <a:xfrm flipH="1">
              <a:off x="8146219" y="4968109"/>
              <a:ext cx="2521781" cy="368300"/>
            </a:xfrm>
            <a:prstGeom prst="rect">
              <a:avLst/>
            </a:prstGeom>
            <a:noFill/>
            <a:ln w="12700">
              <a:noFill/>
              <a:miter lim="800000"/>
              <a:headEnd/>
              <a:tailEnd/>
            </a:ln>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Immunosuppression</a:t>
              </a:r>
              <a:endParaRPr lang="en-US" altLang="en-US" sz="2667" b="0" dirty="0"/>
            </a:p>
          </p:txBody>
        </p:sp>
        <p:sp>
          <p:nvSpPr>
            <p:cNvPr id="22" name="Text Box 15"/>
            <p:cNvSpPr txBox="1">
              <a:spLocks noChangeArrowheads="1"/>
            </p:cNvSpPr>
            <p:nvPr/>
          </p:nvSpPr>
          <p:spPr bwMode="auto">
            <a:xfrm flipH="1">
              <a:off x="5739581" y="4965700"/>
              <a:ext cx="1880419" cy="36830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HIV infection</a:t>
              </a:r>
              <a:endParaRPr lang="en-US" altLang="en-US" sz="1800" b="0" dirty="0"/>
            </a:p>
          </p:txBody>
        </p:sp>
        <p:sp>
          <p:nvSpPr>
            <p:cNvPr id="24" name="Freeform 21"/>
            <p:cNvSpPr>
              <a:spLocks/>
            </p:cNvSpPr>
            <p:nvPr/>
          </p:nvSpPr>
          <p:spPr bwMode="auto">
            <a:xfrm rot="4920854">
              <a:off x="10927581" y="4897246"/>
              <a:ext cx="46567" cy="49944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6" name="Freeform 21"/>
            <p:cNvSpPr>
              <a:spLocks/>
            </p:cNvSpPr>
            <p:nvPr/>
          </p:nvSpPr>
          <p:spPr bwMode="auto">
            <a:xfrm rot="4920854">
              <a:off x="7754813" y="4821414"/>
              <a:ext cx="112183" cy="66592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ctr" eaLnBrk="0" hangingPunct="0">
                <a:spcBef>
                  <a:spcPct val="50000"/>
                </a:spcBef>
                <a:defRPr/>
              </a:pPr>
              <a:endParaRPr lang="en-US" sz="3733" dirty="0">
                <a:latin typeface="Arial" pitchFamily="34" charset="0"/>
              </a:endParaRPr>
            </a:p>
          </p:txBody>
        </p:sp>
      </p:grpSp>
      <p:sp>
        <p:nvSpPr>
          <p:cNvPr id="32" name="Rectangle 3"/>
          <p:cNvSpPr txBox="1">
            <a:spLocks noChangeArrowheads="1"/>
          </p:cNvSpPr>
          <p:nvPr/>
        </p:nvSpPr>
        <p:spPr bwMode="auto">
          <a:xfrm>
            <a:off x="214563" y="2033303"/>
            <a:ext cx="6845300" cy="1464772"/>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429673" indent="-429673" algn="l" defTabSz="1071007" rtl="0" eaLnBrk="0" fontAlgn="base" hangingPunct="0">
              <a:spcBef>
                <a:spcPct val="20000"/>
              </a:spcBef>
              <a:spcAft>
                <a:spcPct val="50000"/>
              </a:spcAft>
              <a:buClr>
                <a:schemeClr val="accent2"/>
              </a:buClr>
              <a:buSzPct val="75000"/>
              <a:buFont typeface="Symbol" pitchFamily="18" charset="2"/>
              <a:buChar char="·"/>
              <a:defRPr sz="2667">
                <a:solidFill>
                  <a:schemeClr val="tx1"/>
                </a:solidFill>
                <a:latin typeface="+mn-lt"/>
                <a:ea typeface="+mn-ea"/>
                <a:cs typeface="+mn-cs"/>
              </a:defRPr>
            </a:lvl1pPr>
            <a:lvl2pPr marL="901677" indent="-319609" algn="l" defTabSz="1071007" rtl="0" eaLnBrk="0" fontAlgn="base" hangingPunct="0">
              <a:spcBef>
                <a:spcPct val="0"/>
              </a:spcBef>
              <a:spcAft>
                <a:spcPct val="25000"/>
              </a:spcAft>
              <a:buClr>
                <a:schemeClr val="tx1"/>
              </a:buClr>
              <a:buSzPct val="100000"/>
              <a:buChar char="–"/>
              <a:defRPr sz="2667">
                <a:solidFill>
                  <a:schemeClr val="tx1"/>
                </a:solidFill>
                <a:latin typeface="+mn-lt"/>
              </a:defRPr>
            </a:lvl2pPr>
            <a:lvl3pPr marL="1428715" indent="-374641" algn="l" defTabSz="1071007" rtl="0" eaLnBrk="0" fontAlgn="base" hangingPunct="0">
              <a:spcBef>
                <a:spcPct val="20000"/>
              </a:spcBef>
              <a:spcAft>
                <a:spcPct val="25000"/>
              </a:spcAft>
              <a:buClr>
                <a:schemeClr val="tx1"/>
              </a:buClr>
              <a:buSzPct val="100000"/>
              <a:buChar char="»"/>
              <a:defRPr sz="2667">
                <a:solidFill>
                  <a:schemeClr val="tx1"/>
                </a:solidFill>
                <a:latin typeface="+mn-lt"/>
              </a:defRPr>
            </a:lvl3pPr>
            <a:lvl4pPr marL="2000201" indent="-285744" algn="l" defTabSz="1071007" rtl="0" eaLnBrk="0" fontAlgn="base" hangingPunct="0">
              <a:spcBef>
                <a:spcPct val="20000"/>
              </a:spcBef>
              <a:spcAft>
                <a:spcPct val="0"/>
              </a:spcAft>
              <a:buClr>
                <a:schemeClr val="accent2"/>
              </a:buClr>
              <a:buSzPct val="65000"/>
              <a:buFont typeface="Monotype Sorts"/>
              <a:buChar char="•"/>
              <a:defRPr sz="2667">
                <a:solidFill>
                  <a:schemeClr val="tx1"/>
                </a:solidFill>
                <a:latin typeface="+mn-lt"/>
              </a:defRPr>
            </a:lvl4pPr>
            <a:lvl5pPr marL="257168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5pPr>
            <a:lvl6pPr marL="318127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6pPr>
            <a:lvl7pPr marL="379085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7pPr>
            <a:lvl8pPr marL="440044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8pPr>
            <a:lvl9pPr marL="5010025"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9pPr>
          </a:lstStyle>
          <a:p>
            <a:pPr>
              <a:buFont typeface="Symbol" pitchFamily="18" charset="2"/>
              <a:buNone/>
            </a:pPr>
            <a:r>
              <a:rPr lang="en-US" altLang="en-US" sz="1800" b="0" kern="0" dirty="0"/>
              <a:t>    </a:t>
            </a:r>
          </a:p>
          <a:p>
            <a:pPr marL="757748" lvl="1" indent="-296326"/>
            <a:r>
              <a:rPr lang="en-US" altLang="en-US" sz="2200" b="0" kern="0" dirty="0"/>
              <a:t>a non-collider, which is part of a backdoor confounding path, </a:t>
            </a:r>
            <a:r>
              <a:rPr lang="en-US" altLang="en-US" sz="2200" b="0" u="sng" kern="0" dirty="0"/>
              <a:t>is</a:t>
            </a:r>
            <a:r>
              <a:rPr lang="en-US" altLang="en-US" sz="2200" b="0" kern="0" dirty="0"/>
              <a:t> conditioned upon (e.g., by stratification)</a:t>
            </a:r>
          </a:p>
        </p:txBody>
      </p:sp>
      <p:sp>
        <p:nvSpPr>
          <p:cNvPr id="33" name="Rectangle 3"/>
          <p:cNvSpPr txBox="1">
            <a:spLocks noChangeArrowheads="1"/>
          </p:cNvSpPr>
          <p:nvPr/>
        </p:nvSpPr>
        <p:spPr bwMode="auto">
          <a:xfrm>
            <a:off x="-533400" y="3610037"/>
            <a:ext cx="7615321" cy="1464772"/>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429673" indent="-429673" algn="l" defTabSz="1071007" rtl="0" eaLnBrk="0" fontAlgn="base" hangingPunct="0">
              <a:spcBef>
                <a:spcPct val="20000"/>
              </a:spcBef>
              <a:spcAft>
                <a:spcPct val="50000"/>
              </a:spcAft>
              <a:buClr>
                <a:schemeClr val="accent2"/>
              </a:buClr>
              <a:buSzPct val="75000"/>
              <a:buFont typeface="Symbol" pitchFamily="18" charset="2"/>
              <a:buChar char="·"/>
              <a:defRPr sz="2667">
                <a:solidFill>
                  <a:schemeClr val="tx1"/>
                </a:solidFill>
                <a:latin typeface="+mn-lt"/>
                <a:ea typeface="+mn-ea"/>
                <a:cs typeface="+mn-cs"/>
              </a:defRPr>
            </a:lvl1pPr>
            <a:lvl2pPr marL="901677" indent="-319609" algn="l" defTabSz="1071007" rtl="0" eaLnBrk="0" fontAlgn="base" hangingPunct="0">
              <a:spcBef>
                <a:spcPct val="0"/>
              </a:spcBef>
              <a:spcAft>
                <a:spcPct val="25000"/>
              </a:spcAft>
              <a:buClr>
                <a:schemeClr val="tx1"/>
              </a:buClr>
              <a:buSzPct val="100000"/>
              <a:buChar char="–"/>
              <a:defRPr sz="2667">
                <a:solidFill>
                  <a:schemeClr val="tx1"/>
                </a:solidFill>
                <a:latin typeface="+mn-lt"/>
              </a:defRPr>
            </a:lvl2pPr>
            <a:lvl3pPr marL="1428715" indent="-374641" algn="l" defTabSz="1071007" rtl="0" eaLnBrk="0" fontAlgn="base" hangingPunct="0">
              <a:spcBef>
                <a:spcPct val="20000"/>
              </a:spcBef>
              <a:spcAft>
                <a:spcPct val="25000"/>
              </a:spcAft>
              <a:buClr>
                <a:schemeClr val="tx1"/>
              </a:buClr>
              <a:buSzPct val="100000"/>
              <a:buChar char="»"/>
              <a:defRPr sz="2667">
                <a:solidFill>
                  <a:schemeClr val="tx1"/>
                </a:solidFill>
                <a:latin typeface="+mn-lt"/>
              </a:defRPr>
            </a:lvl3pPr>
            <a:lvl4pPr marL="2000201" indent="-285744" algn="l" defTabSz="1071007" rtl="0" eaLnBrk="0" fontAlgn="base" hangingPunct="0">
              <a:spcBef>
                <a:spcPct val="20000"/>
              </a:spcBef>
              <a:spcAft>
                <a:spcPct val="0"/>
              </a:spcAft>
              <a:buClr>
                <a:schemeClr val="accent2"/>
              </a:buClr>
              <a:buSzPct val="65000"/>
              <a:buFont typeface="Monotype Sorts"/>
              <a:buChar char="•"/>
              <a:defRPr sz="2667">
                <a:solidFill>
                  <a:schemeClr val="tx1"/>
                </a:solidFill>
                <a:latin typeface="+mn-lt"/>
              </a:defRPr>
            </a:lvl4pPr>
            <a:lvl5pPr marL="257168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5pPr>
            <a:lvl6pPr marL="318127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6pPr>
            <a:lvl7pPr marL="379085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7pPr>
            <a:lvl8pPr marL="440044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8pPr>
            <a:lvl9pPr marL="5010025"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9pPr>
          </a:lstStyle>
          <a:p>
            <a:pPr marL="1589578" lvl="2" indent="-289977"/>
            <a:r>
              <a:rPr lang="en-US" altLang="en-US" sz="2200" b="0" kern="0" dirty="0"/>
              <a:t>To prevent confounding, block all non-causal paths that are generated from common causes</a:t>
            </a:r>
          </a:p>
          <a:p>
            <a:pPr lvl="2"/>
            <a:endParaRPr lang="en-US" altLang="en-US" sz="1800" b="0" kern="0" dirty="0"/>
          </a:p>
          <a:p>
            <a:pPr lvl="1"/>
            <a:endParaRPr lang="en-US" altLang="en-US" sz="1800" b="0" kern="0" dirty="0"/>
          </a:p>
          <a:p>
            <a:endParaRPr lang="en-US" altLang="en-US" sz="1800" b="0" kern="0" dirty="0"/>
          </a:p>
          <a:p>
            <a:pPr lvl="1"/>
            <a:endParaRPr lang="en-US" altLang="en-US" sz="1800" b="0" kern="0" dirty="0"/>
          </a:p>
        </p:txBody>
      </p:sp>
      <p:sp>
        <p:nvSpPr>
          <p:cNvPr id="34" name="Rectangle 3"/>
          <p:cNvSpPr txBox="1">
            <a:spLocks noChangeArrowheads="1"/>
          </p:cNvSpPr>
          <p:nvPr/>
        </p:nvSpPr>
        <p:spPr bwMode="auto">
          <a:xfrm>
            <a:off x="295576" y="4283581"/>
            <a:ext cx="8940800" cy="1464772"/>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429673" indent="-429673" algn="l" defTabSz="1071007" rtl="0" eaLnBrk="0" fontAlgn="base" hangingPunct="0">
              <a:spcBef>
                <a:spcPct val="20000"/>
              </a:spcBef>
              <a:spcAft>
                <a:spcPct val="50000"/>
              </a:spcAft>
              <a:buClr>
                <a:schemeClr val="accent2"/>
              </a:buClr>
              <a:buSzPct val="75000"/>
              <a:buFont typeface="Symbol" pitchFamily="18" charset="2"/>
              <a:buChar char="·"/>
              <a:defRPr sz="2667">
                <a:solidFill>
                  <a:schemeClr val="tx1"/>
                </a:solidFill>
                <a:latin typeface="+mn-lt"/>
                <a:ea typeface="+mn-ea"/>
                <a:cs typeface="+mn-cs"/>
              </a:defRPr>
            </a:lvl1pPr>
            <a:lvl2pPr marL="901677" indent="-319609" algn="l" defTabSz="1071007" rtl="0" eaLnBrk="0" fontAlgn="base" hangingPunct="0">
              <a:spcBef>
                <a:spcPct val="0"/>
              </a:spcBef>
              <a:spcAft>
                <a:spcPct val="25000"/>
              </a:spcAft>
              <a:buClr>
                <a:schemeClr val="tx1"/>
              </a:buClr>
              <a:buSzPct val="100000"/>
              <a:buChar char="–"/>
              <a:defRPr sz="2667">
                <a:solidFill>
                  <a:schemeClr val="tx1"/>
                </a:solidFill>
                <a:latin typeface="+mn-lt"/>
              </a:defRPr>
            </a:lvl2pPr>
            <a:lvl3pPr marL="1428715" indent="-374641" algn="l" defTabSz="1071007" rtl="0" eaLnBrk="0" fontAlgn="base" hangingPunct="0">
              <a:spcBef>
                <a:spcPct val="20000"/>
              </a:spcBef>
              <a:spcAft>
                <a:spcPct val="25000"/>
              </a:spcAft>
              <a:buClr>
                <a:schemeClr val="tx1"/>
              </a:buClr>
              <a:buSzPct val="100000"/>
              <a:buChar char="»"/>
              <a:defRPr sz="2667">
                <a:solidFill>
                  <a:schemeClr val="tx1"/>
                </a:solidFill>
                <a:latin typeface="+mn-lt"/>
              </a:defRPr>
            </a:lvl3pPr>
            <a:lvl4pPr marL="2000201" indent="-285744" algn="l" defTabSz="1071007" rtl="0" eaLnBrk="0" fontAlgn="base" hangingPunct="0">
              <a:spcBef>
                <a:spcPct val="20000"/>
              </a:spcBef>
              <a:spcAft>
                <a:spcPct val="0"/>
              </a:spcAft>
              <a:buClr>
                <a:schemeClr val="accent2"/>
              </a:buClr>
              <a:buSzPct val="65000"/>
              <a:buFont typeface="Monotype Sorts"/>
              <a:buChar char="•"/>
              <a:defRPr sz="2667">
                <a:solidFill>
                  <a:schemeClr val="tx1"/>
                </a:solidFill>
                <a:latin typeface="+mn-lt"/>
              </a:defRPr>
            </a:lvl4pPr>
            <a:lvl5pPr marL="257168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5pPr>
            <a:lvl6pPr marL="318127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6pPr>
            <a:lvl7pPr marL="379085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7pPr>
            <a:lvl8pPr marL="440044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8pPr>
            <a:lvl9pPr marL="5010025"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9pPr>
          </a:lstStyle>
          <a:p>
            <a:pPr marL="0" lvl="1" indent="0">
              <a:spcAft>
                <a:spcPts val="0"/>
              </a:spcAft>
              <a:buFontTx/>
              <a:buNone/>
            </a:pPr>
            <a:r>
              <a:rPr lang="en-US" altLang="en-US" sz="1800" b="0" kern="0" dirty="0"/>
              <a:t>   </a:t>
            </a:r>
          </a:p>
          <a:p>
            <a:pPr marL="0" lvl="1" indent="0">
              <a:spcAft>
                <a:spcPts val="0"/>
              </a:spcAft>
              <a:buFontTx/>
              <a:buNone/>
            </a:pPr>
            <a:r>
              <a:rPr lang="en-US" altLang="en-US" sz="1800" b="0" kern="0" dirty="0"/>
              <a:t>   Or</a:t>
            </a:r>
          </a:p>
          <a:p>
            <a:pPr marL="757748" lvl="1" indent="-296326"/>
            <a:r>
              <a:rPr lang="en-US" altLang="en-US" sz="2200" b="0" kern="0" dirty="0"/>
              <a:t>a non-collider, which is part of a directed path, </a:t>
            </a:r>
            <a:r>
              <a:rPr lang="en-US" altLang="en-US" sz="2200" b="0" u="sng" kern="0" dirty="0"/>
              <a:t>is</a:t>
            </a:r>
            <a:r>
              <a:rPr lang="en-US" altLang="en-US" sz="2200" b="0" kern="0" dirty="0"/>
              <a:t> conditioned upon (e.g., by stratification)</a:t>
            </a:r>
          </a:p>
          <a:p>
            <a:pPr marL="757748" lvl="1" indent="-296326"/>
            <a:endParaRPr lang="en-US" altLang="en-US" sz="1000" b="0" kern="0" dirty="0"/>
          </a:p>
          <a:p>
            <a:pPr marL="801688" lvl="2" indent="-288925">
              <a:spcAft>
                <a:spcPts val="0"/>
              </a:spcAft>
            </a:pPr>
            <a:r>
              <a:rPr lang="en-US" altLang="en-US" sz="2200" b="0" kern="0" dirty="0"/>
              <a:t>Basis for adage:  do not control for</a:t>
            </a:r>
          </a:p>
          <a:p>
            <a:pPr marL="804863" lvl="2" indent="-292100">
              <a:buNone/>
            </a:pPr>
            <a:r>
              <a:rPr lang="en-US" altLang="en-US" sz="2200" b="0" kern="0" dirty="0"/>
              <a:t>    factors on the causal pathway</a:t>
            </a:r>
          </a:p>
          <a:p>
            <a:pPr lvl="1"/>
            <a:endParaRPr lang="en-US" altLang="en-US" sz="1800" b="0" kern="0" dirty="0"/>
          </a:p>
          <a:p>
            <a:pPr lvl="1"/>
            <a:endParaRPr lang="en-US" altLang="en-US" sz="1800" b="0" kern="0" dirty="0"/>
          </a:p>
          <a:p>
            <a:pPr lvl="2"/>
            <a:endParaRPr lang="en-US" altLang="en-US" sz="1800" b="0" kern="0" dirty="0"/>
          </a:p>
          <a:p>
            <a:pPr lvl="1"/>
            <a:endParaRPr lang="en-US" altLang="en-US" sz="1800" b="0" kern="0" dirty="0"/>
          </a:p>
          <a:p>
            <a:endParaRPr lang="en-US" altLang="en-US" sz="1800" b="0" kern="0" dirty="0"/>
          </a:p>
          <a:p>
            <a:pPr lvl="1"/>
            <a:endParaRPr lang="en-US" altLang="en-US" sz="1800" b="0" kern="0" dirty="0"/>
          </a:p>
        </p:txBody>
      </p:sp>
      <p:sp>
        <p:nvSpPr>
          <p:cNvPr id="35" name="Rectangle 3"/>
          <p:cNvSpPr txBox="1">
            <a:spLocks noChangeArrowheads="1"/>
          </p:cNvSpPr>
          <p:nvPr/>
        </p:nvSpPr>
        <p:spPr bwMode="auto">
          <a:xfrm>
            <a:off x="8845435" y="-574247"/>
            <a:ext cx="8940800" cy="1464772"/>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429673" indent="-429673" algn="l" defTabSz="1071007" rtl="0" eaLnBrk="0" fontAlgn="base" hangingPunct="0">
              <a:spcBef>
                <a:spcPct val="20000"/>
              </a:spcBef>
              <a:spcAft>
                <a:spcPct val="50000"/>
              </a:spcAft>
              <a:buClr>
                <a:schemeClr val="accent2"/>
              </a:buClr>
              <a:buSzPct val="75000"/>
              <a:buFont typeface="Symbol" pitchFamily="18" charset="2"/>
              <a:buChar char="·"/>
              <a:defRPr sz="2667">
                <a:solidFill>
                  <a:schemeClr val="tx1"/>
                </a:solidFill>
                <a:latin typeface="+mn-lt"/>
                <a:ea typeface="+mn-ea"/>
                <a:cs typeface="+mn-cs"/>
              </a:defRPr>
            </a:lvl1pPr>
            <a:lvl2pPr marL="901677" indent="-319609" algn="l" defTabSz="1071007" rtl="0" eaLnBrk="0" fontAlgn="base" hangingPunct="0">
              <a:spcBef>
                <a:spcPct val="0"/>
              </a:spcBef>
              <a:spcAft>
                <a:spcPct val="25000"/>
              </a:spcAft>
              <a:buClr>
                <a:schemeClr val="tx1"/>
              </a:buClr>
              <a:buSzPct val="100000"/>
              <a:buChar char="–"/>
              <a:defRPr sz="2667">
                <a:solidFill>
                  <a:schemeClr val="tx1"/>
                </a:solidFill>
                <a:latin typeface="+mn-lt"/>
              </a:defRPr>
            </a:lvl2pPr>
            <a:lvl3pPr marL="1428715" indent="-374641" algn="l" defTabSz="1071007" rtl="0" eaLnBrk="0" fontAlgn="base" hangingPunct="0">
              <a:spcBef>
                <a:spcPct val="20000"/>
              </a:spcBef>
              <a:spcAft>
                <a:spcPct val="25000"/>
              </a:spcAft>
              <a:buClr>
                <a:schemeClr val="tx1"/>
              </a:buClr>
              <a:buSzPct val="100000"/>
              <a:buChar char="»"/>
              <a:defRPr sz="2667">
                <a:solidFill>
                  <a:schemeClr val="tx1"/>
                </a:solidFill>
                <a:latin typeface="+mn-lt"/>
              </a:defRPr>
            </a:lvl3pPr>
            <a:lvl4pPr marL="2000201" indent="-285744" algn="l" defTabSz="1071007" rtl="0" eaLnBrk="0" fontAlgn="base" hangingPunct="0">
              <a:spcBef>
                <a:spcPct val="20000"/>
              </a:spcBef>
              <a:spcAft>
                <a:spcPct val="0"/>
              </a:spcAft>
              <a:buClr>
                <a:schemeClr val="accent2"/>
              </a:buClr>
              <a:buSzPct val="65000"/>
              <a:buFont typeface="Monotype Sorts"/>
              <a:buChar char="•"/>
              <a:defRPr sz="2667">
                <a:solidFill>
                  <a:schemeClr val="tx1"/>
                </a:solidFill>
                <a:latin typeface="+mn-lt"/>
              </a:defRPr>
            </a:lvl4pPr>
            <a:lvl5pPr marL="257168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5pPr>
            <a:lvl6pPr marL="318127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6pPr>
            <a:lvl7pPr marL="379085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7pPr>
            <a:lvl8pPr marL="440044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8pPr>
            <a:lvl9pPr marL="5010025"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9pPr>
          </a:lstStyle>
          <a:p>
            <a:pPr lvl="1"/>
            <a:endParaRPr lang="en-US" altLang="en-US" sz="1800" b="0" kern="0" dirty="0"/>
          </a:p>
        </p:txBody>
      </p:sp>
      <p:sp>
        <p:nvSpPr>
          <p:cNvPr id="37" name="Oval 36"/>
          <p:cNvSpPr/>
          <p:nvPr/>
        </p:nvSpPr>
        <p:spPr bwMode="auto">
          <a:xfrm>
            <a:off x="11834299" y="151730"/>
            <a:ext cx="203200" cy="203200"/>
          </a:xfrm>
          <a:prstGeom prst="ellipse">
            <a:avLst/>
          </a:prstGeom>
          <a:solidFill>
            <a:srgbClr val="00B05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515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2"/>
          <p:cNvSpPr>
            <a:spLocks noGrp="1" noChangeArrowheads="1"/>
          </p:cNvSpPr>
          <p:nvPr>
            <p:ph type="title"/>
          </p:nvPr>
        </p:nvSpPr>
        <p:spPr>
          <a:xfrm>
            <a:off x="2056341" y="40468"/>
            <a:ext cx="7774517" cy="672069"/>
          </a:xfrm>
        </p:spPr>
        <p:txBody>
          <a:bodyPr/>
          <a:lstStyle/>
          <a:p>
            <a:r>
              <a:rPr lang="en-US" altLang="en-US" sz="2800" dirty="0">
                <a:solidFill>
                  <a:srgbClr val="000000"/>
                </a:solidFill>
              </a:rPr>
              <a:t>Rules for Reading DAGs</a:t>
            </a:r>
            <a:endParaRPr lang="en-US" altLang="en-US" sz="2000" dirty="0">
              <a:solidFill>
                <a:srgbClr val="000000"/>
              </a:solidFill>
            </a:endParaRPr>
          </a:p>
        </p:txBody>
      </p:sp>
      <p:sp>
        <p:nvSpPr>
          <p:cNvPr id="303106" name="Rectangle 3"/>
          <p:cNvSpPr>
            <a:spLocks noGrp="1" noChangeArrowheads="1"/>
          </p:cNvSpPr>
          <p:nvPr>
            <p:ph type="body" idx="1"/>
          </p:nvPr>
        </p:nvSpPr>
        <p:spPr>
          <a:xfrm>
            <a:off x="38099" y="780993"/>
            <a:ext cx="11811000" cy="628708"/>
          </a:xfrm>
        </p:spPr>
        <p:txBody>
          <a:bodyPr/>
          <a:lstStyle/>
          <a:p>
            <a:r>
              <a:rPr lang="en-US" altLang="en-US" sz="2400" dirty="0"/>
              <a:t>A path between E and D is </a:t>
            </a:r>
            <a:r>
              <a:rPr lang="en-US" altLang="en-US" sz="2400" u="sng" dirty="0"/>
              <a:t>open</a:t>
            </a:r>
            <a:r>
              <a:rPr lang="en-US" altLang="en-US" sz="2400" dirty="0"/>
              <a:t> (unblocked) if there are no blockages, meaning:</a:t>
            </a:r>
          </a:p>
        </p:txBody>
      </p:sp>
      <p:sp>
        <p:nvSpPr>
          <p:cNvPr id="1238022" name="Text Box 6"/>
          <p:cNvSpPr txBox="1">
            <a:spLocks noChangeArrowheads="1"/>
          </p:cNvSpPr>
          <p:nvPr/>
        </p:nvSpPr>
        <p:spPr bwMode="auto">
          <a:xfrm>
            <a:off x="8196179" y="1454536"/>
            <a:ext cx="2235200" cy="369332"/>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1800" dirty="0">
                <a:latin typeface="Arial" pitchFamily="34" charset="0"/>
              </a:rPr>
              <a:t>Stillbirths</a:t>
            </a:r>
          </a:p>
        </p:txBody>
      </p:sp>
      <p:grpSp>
        <p:nvGrpSpPr>
          <p:cNvPr id="2" name="Group 1"/>
          <p:cNvGrpSpPr/>
          <p:nvPr/>
        </p:nvGrpSpPr>
        <p:grpSpPr>
          <a:xfrm>
            <a:off x="7086600" y="1962092"/>
            <a:ext cx="5257800" cy="1314508"/>
            <a:chOff x="1657350" y="2863573"/>
            <a:chExt cx="3943350" cy="985881"/>
          </a:xfrm>
        </p:grpSpPr>
        <p:sp>
          <p:nvSpPr>
            <p:cNvPr id="1238020" name="Text Box 4"/>
            <p:cNvSpPr txBox="1">
              <a:spLocks noChangeArrowheads="1"/>
            </p:cNvSpPr>
            <p:nvPr/>
          </p:nvSpPr>
          <p:spPr bwMode="auto">
            <a:xfrm>
              <a:off x="1657350" y="3320773"/>
              <a:ext cx="1066800" cy="276999"/>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1800" dirty="0">
                  <a:latin typeface="Arial" pitchFamily="34" charset="0"/>
                </a:rPr>
                <a:t>Folate</a:t>
              </a:r>
            </a:p>
          </p:txBody>
        </p:sp>
        <p:sp>
          <p:nvSpPr>
            <p:cNvPr id="1238021" name="Text Box 5"/>
            <p:cNvSpPr txBox="1">
              <a:spLocks noChangeArrowheads="1"/>
            </p:cNvSpPr>
            <p:nvPr/>
          </p:nvSpPr>
          <p:spPr bwMode="auto">
            <a:xfrm>
              <a:off x="4000500" y="3377922"/>
              <a:ext cx="1600200" cy="276999"/>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1800" dirty="0">
                  <a:latin typeface="Arial" pitchFamily="34" charset="0"/>
                </a:rPr>
                <a:t>Birth defects</a:t>
              </a:r>
            </a:p>
          </p:txBody>
        </p:sp>
        <p:sp>
          <p:nvSpPr>
            <p:cNvPr id="1238023" name="Line 7"/>
            <p:cNvSpPr>
              <a:spLocks noChangeShapeType="1"/>
            </p:cNvSpPr>
            <p:nvPr/>
          </p:nvSpPr>
          <p:spPr bwMode="auto">
            <a:xfrm flipV="1">
              <a:off x="2571750" y="3492222"/>
              <a:ext cx="154305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38024" name="Text Box 8"/>
            <p:cNvSpPr txBox="1">
              <a:spLocks noChangeArrowheads="1"/>
            </p:cNvSpPr>
            <p:nvPr/>
          </p:nvSpPr>
          <p:spPr bwMode="auto">
            <a:xfrm>
              <a:off x="2971800" y="3549371"/>
              <a:ext cx="685800" cy="30008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a:latin typeface="Arial" pitchFamily="34" charset="0"/>
                </a:rPr>
                <a:t>?</a:t>
              </a:r>
              <a:endParaRPr lang="en-US" sz="2400" dirty="0">
                <a:latin typeface="Arial" pitchFamily="34" charset="0"/>
              </a:endParaRPr>
            </a:p>
          </p:txBody>
        </p:sp>
        <p:sp>
          <p:nvSpPr>
            <p:cNvPr id="1238025" name="Line 9"/>
            <p:cNvSpPr>
              <a:spLocks noChangeShapeType="1"/>
            </p:cNvSpPr>
            <p:nvPr/>
          </p:nvSpPr>
          <p:spPr bwMode="auto">
            <a:xfrm flipH="1">
              <a:off x="2343150" y="2863573"/>
              <a:ext cx="571500" cy="400051"/>
            </a:xfrm>
            <a:prstGeom prst="line">
              <a:avLst/>
            </a:prstGeom>
            <a:noFill/>
            <a:ln w="38100">
              <a:solidFill>
                <a:schemeClr val="tx1"/>
              </a:solidFill>
              <a:round/>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38026" name="Line 10"/>
            <p:cNvSpPr>
              <a:spLocks noChangeShapeType="1"/>
            </p:cNvSpPr>
            <p:nvPr/>
          </p:nvSpPr>
          <p:spPr bwMode="auto">
            <a:xfrm>
              <a:off x="3829050" y="2863573"/>
              <a:ext cx="571500" cy="457199"/>
            </a:xfrm>
            <a:prstGeom prst="line">
              <a:avLst/>
            </a:prstGeom>
            <a:noFill/>
            <a:ln w="38100">
              <a:solidFill>
                <a:schemeClr val="tx1"/>
              </a:solidFill>
              <a:round/>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grpSp>
      <p:sp>
        <p:nvSpPr>
          <p:cNvPr id="1238027" name="Text Box 11"/>
          <p:cNvSpPr txBox="1">
            <a:spLocks noChangeArrowheads="1"/>
          </p:cNvSpPr>
          <p:nvPr/>
        </p:nvSpPr>
        <p:spPr bwMode="auto">
          <a:xfrm>
            <a:off x="7010400" y="4583668"/>
            <a:ext cx="1930400" cy="369332"/>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Nightlights</a:t>
            </a:r>
          </a:p>
        </p:txBody>
      </p:sp>
      <p:sp>
        <p:nvSpPr>
          <p:cNvPr id="1238028" name="Text Box 12"/>
          <p:cNvSpPr txBox="1">
            <a:spLocks noChangeArrowheads="1"/>
          </p:cNvSpPr>
          <p:nvPr/>
        </p:nvSpPr>
        <p:spPr bwMode="auto">
          <a:xfrm>
            <a:off x="9753600" y="4583668"/>
            <a:ext cx="2006600" cy="369332"/>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Child’s Myopia</a:t>
            </a:r>
          </a:p>
        </p:txBody>
      </p:sp>
      <p:sp>
        <p:nvSpPr>
          <p:cNvPr id="1238029" name="Text Box 13"/>
          <p:cNvSpPr txBox="1">
            <a:spLocks noChangeArrowheads="1"/>
          </p:cNvSpPr>
          <p:nvPr/>
        </p:nvSpPr>
        <p:spPr bwMode="auto">
          <a:xfrm>
            <a:off x="6130758" y="3343224"/>
            <a:ext cx="2235200" cy="369332"/>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1800" dirty="0">
                <a:latin typeface="Arial" pitchFamily="34" charset="0"/>
              </a:rPr>
              <a:t>Parental Myopia</a:t>
            </a:r>
          </a:p>
        </p:txBody>
      </p:sp>
      <p:sp>
        <p:nvSpPr>
          <p:cNvPr id="1238031" name="Line 15"/>
          <p:cNvSpPr>
            <a:spLocks noChangeShapeType="1"/>
          </p:cNvSpPr>
          <p:nvPr/>
        </p:nvSpPr>
        <p:spPr bwMode="auto">
          <a:xfrm flipV="1">
            <a:off x="8686800" y="4762500"/>
            <a:ext cx="1219200" cy="11667"/>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38032" name="Text Box 16"/>
          <p:cNvSpPr txBox="1">
            <a:spLocks noChangeArrowheads="1"/>
          </p:cNvSpPr>
          <p:nvPr/>
        </p:nvSpPr>
        <p:spPr bwMode="auto">
          <a:xfrm>
            <a:off x="8763000" y="4883222"/>
            <a:ext cx="914400" cy="369332"/>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38033" name="Line 17"/>
          <p:cNvSpPr>
            <a:spLocks noChangeShapeType="1"/>
          </p:cNvSpPr>
          <p:nvPr/>
        </p:nvSpPr>
        <p:spPr bwMode="auto">
          <a:xfrm>
            <a:off x="6821235" y="3775791"/>
            <a:ext cx="874965" cy="72001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38034" name="Line 18"/>
          <p:cNvSpPr>
            <a:spLocks noChangeShapeType="1"/>
          </p:cNvSpPr>
          <p:nvPr/>
        </p:nvSpPr>
        <p:spPr bwMode="auto">
          <a:xfrm>
            <a:off x="7353298" y="3802561"/>
            <a:ext cx="2095502" cy="70918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03121" name="Text Box 19"/>
          <p:cNvSpPr txBox="1">
            <a:spLocks noChangeArrowheads="1"/>
          </p:cNvSpPr>
          <p:nvPr/>
        </p:nvSpPr>
        <p:spPr bwMode="auto">
          <a:xfrm>
            <a:off x="8534400" y="1428692"/>
            <a:ext cx="1524000" cy="400110"/>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800" dirty="0"/>
          </a:p>
          <a:p>
            <a:pPr algn="ctr" eaLnBrk="0" hangingPunct="0">
              <a:spcBef>
                <a:spcPct val="50000"/>
              </a:spcBef>
            </a:pPr>
            <a:endParaRPr lang="en-US" altLang="en-US" sz="800" dirty="0"/>
          </a:p>
        </p:txBody>
      </p:sp>
      <p:sp>
        <p:nvSpPr>
          <p:cNvPr id="20" name="Oval 19"/>
          <p:cNvSpPr/>
          <p:nvPr/>
        </p:nvSpPr>
        <p:spPr bwMode="auto">
          <a:xfrm>
            <a:off x="10261600" y="-2463800"/>
            <a:ext cx="203200" cy="2032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
        <p:nvSpPr>
          <p:cNvPr id="21" name="Rectangle 3"/>
          <p:cNvSpPr txBox="1">
            <a:spLocks noChangeArrowheads="1"/>
          </p:cNvSpPr>
          <p:nvPr/>
        </p:nvSpPr>
        <p:spPr bwMode="auto">
          <a:xfrm>
            <a:off x="38099" y="725436"/>
            <a:ext cx="7315199" cy="1485899"/>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429673" indent="-429673" algn="l" defTabSz="1071007" rtl="0" eaLnBrk="0" fontAlgn="base" hangingPunct="0">
              <a:spcBef>
                <a:spcPct val="20000"/>
              </a:spcBef>
              <a:spcAft>
                <a:spcPct val="50000"/>
              </a:spcAft>
              <a:buClr>
                <a:schemeClr val="accent2"/>
              </a:buClr>
              <a:buSzPct val="75000"/>
              <a:buFont typeface="Symbol" pitchFamily="18" charset="2"/>
              <a:buChar char="·"/>
              <a:defRPr sz="2667">
                <a:solidFill>
                  <a:schemeClr val="tx1"/>
                </a:solidFill>
                <a:latin typeface="+mn-lt"/>
                <a:ea typeface="+mn-ea"/>
                <a:cs typeface="+mn-cs"/>
              </a:defRPr>
            </a:lvl1pPr>
            <a:lvl2pPr marL="901677" indent="-319609" algn="l" defTabSz="1071007" rtl="0" eaLnBrk="0" fontAlgn="base" hangingPunct="0">
              <a:spcBef>
                <a:spcPct val="0"/>
              </a:spcBef>
              <a:spcAft>
                <a:spcPct val="25000"/>
              </a:spcAft>
              <a:buClr>
                <a:schemeClr val="tx1"/>
              </a:buClr>
              <a:buSzPct val="100000"/>
              <a:buChar char="–"/>
              <a:defRPr sz="2667">
                <a:solidFill>
                  <a:schemeClr val="tx1"/>
                </a:solidFill>
                <a:latin typeface="+mn-lt"/>
              </a:defRPr>
            </a:lvl2pPr>
            <a:lvl3pPr marL="1428715" indent="-374641" algn="l" defTabSz="1071007" rtl="0" eaLnBrk="0" fontAlgn="base" hangingPunct="0">
              <a:spcBef>
                <a:spcPct val="20000"/>
              </a:spcBef>
              <a:spcAft>
                <a:spcPct val="25000"/>
              </a:spcAft>
              <a:buClr>
                <a:schemeClr val="tx1"/>
              </a:buClr>
              <a:buSzPct val="100000"/>
              <a:buChar char="»"/>
              <a:defRPr sz="2667">
                <a:solidFill>
                  <a:schemeClr val="tx1"/>
                </a:solidFill>
                <a:latin typeface="+mn-lt"/>
              </a:defRPr>
            </a:lvl3pPr>
            <a:lvl4pPr marL="2000201" indent="-285744" algn="l" defTabSz="1071007" rtl="0" eaLnBrk="0" fontAlgn="base" hangingPunct="0">
              <a:spcBef>
                <a:spcPct val="20000"/>
              </a:spcBef>
              <a:spcAft>
                <a:spcPct val="0"/>
              </a:spcAft>
              <a:buClr>
                <a:schemeClr val="accent2"/>
              </a:buClr>
              <a:buSzPct val="65000"/>
              <a:buFont typeface="Monotype Sorts"/>
              <a:buChar char="•"/>
              <a:defRPr sz="2667">
                <a:solidFill>
                  <a:schemeClr val="tx1"/>
                </a:solidFill>
                <a:latin typeface="+mn-lt"/>
              </a:defRPr>
            </a:lvl4pPr>
            <a:lvl5pPr marL="257168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5pPr>
            <a:lvl6pPr marL="318127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6pPr>
            <a:lvl7pPr marL="379085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7pPr>
            <a:lvl8pPr marL="440044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8pPr>
            <a:lvl9pPr marL="5010025"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9pPr>
          </a:lstStyle>
          <a:p>
            <a:endParaRPr lang="en-US" altLang="en-US" sz="2400" b="0" kern="0" dirty="0"/>
          </a:p>
          <a:p>
            <a:pPr marL="685783" lvl="1" indent="-304792"/>
            <a:r>
              <a:rPr lang="en-US" altLang="en-US" sz="2200" b="0" kern="0" dirty="0"/>
              <a:t>There is no collider (“common effect”) </a:t>
            </a:r>
            <a:r>
              <a:rPr lang="en-US" altLang="en-US" sz="2200" b="0" i="1" u="sng" kern="0" dirty="0"/>
              <a:t>or</a:t>
            </a:r>
            <a:r>
              <a:rPr lang="en-US" altLang="en-US" sz="2200" b="0" i="1" kern="0" dirty="0"/>
              <a:t> </a:t>
            </a:r>
            <a:r>
              <a:rPr lang="en-US" altLang="en-US" sz="2200" b="0" kern="0" dirty="0"/>
              <a:t>any collider that is present </a:t>
            </a:r>
            <a:r>
              <a:rPr lang="en-US" altLang="en-US" sz="2200" b="0" u="sng" kern="0" dirty="0"/>
              <a:t>is</a:t>
            </a:r>
            <a:r>
              <a:rPr lang="en-US" altLang="en-US" sz="2200" b="0" kern="0" dirty="0"/>
              <a:t> adjusted for (or a descendant of a collider is conditioned upon).  “Conditioned “ refers to restriction, stratification, regression/other techniques.</a:t>
            </a:r>
          </a:p>
          <a:p>
            <a:pPr marL="582068" lvl="1" indent="0">
              <a:buFontTx/>
              <a:buNone/>
            </a:pPr>
            <a:endParaRPr lang="en-US" altLang="en-US" sz="1800" b="0" kern="0" dirty="0"/>
          </a:p>
        </p:txBody>
      </p:sp>
      <p:sp>
        <p:nvSpPr>
          <p:cNvPr id="22" name="Rectangle 3"/>
          <p:cNvSpPr txBox="1">
            <a:spLocks noChangeArrowheads="1"/>
          </p:cNvSpPr>
          <p:nvPr/>
        </p:nvSpPr>
        <p:spPr bwMode="auto">
          <a:xfrm>
            <a:off x="-16042" y="3144551"/>
            <a:ext cx="5756442" cy="1198667"/>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429673" indent="-429673" algn="l" defTabSz="1071007" rtl="0" eaLnBrk="0" fontAlgn="base" hangingPunct="0">
              <a:spcBef>
                <a:spcPct val="20000"/>
              </a:spcBef>
              <a:spcAft>
                <a:spcPct val="50000"/>
              </a:spcAft>
              <a:buClr>
                <a:schemeClr val="accent2"/>
              </a:buClr>
              <a:buSzPct val="75000"/>
              <a:buFont typeface="Symbol" pitchFamily="18" charset="2"/>
              <a:buChar char="·"/>
              <a:defRPr sz="2667">
                <a:solidFill>
                  <a:schemeClr val="tx1"/>
                </a:solidFill>
                <a:latin typeface="+mn-lt"/>
                <a:ea typeface="+mn-ea"/>
                <a:cs typeface="+mn-cs"/>
              </a:defRPr>
            </a:lvl1pPr>
            <a:lvl2pPr marL="901677" indent="-319609" algn="l" defTabSz="1071007" rtl="0" eaLnBrk="0" fontAlgn="base" hangingPunct="0">
              <a:spcBef>
                <a:spcPct val="0"/>
              </a:spcBef>
              <a:spcAft>
                <a:spcPct val="25000"/>
              </a:spcAft>
              <a:buClr>
                <a:schemeClr val="tx1"/>
              </a:buClr>
              <a:buSzPct val="100000"/>
              <a:buChar char="–"/>
              <a:defRPr sz="2667">
                <a:solidFill>
                  <a:schemeClr val="tx1"/>
                </a:solidFill>
                <a:latin typeface="+mn-lt"/>
              </a:defRPr>
            </a:lvl2pPr>
            <a:lvl3pPr marL="1428715" indent="-374641" algn="l" defTabSz="1071007" rtl="0" eaLnBrk="0" fontAlgn="base" hangingPunct="0">
              <a:spcBef>
                <a:spcPct val="20000"/>
              </a:spcBef>
              <a:spcAft>
                <a:spcPct val="25000"/>
              </a:spcAft>
              <a:buClr>
                <a:schemeClr val="tx1"/>
              </a:buClr>
              <a:buSzPct val="100000"/>
              <a:buChar char="»"/>
              <a:defRPr sz="2667">
                <a:solidFill>
                  <a:schemeClr val="tx1"/>
                </a:solidFill>
                <a:latin typeface="+mn-lt"/>
              </a:defRPr>
            </a:lvl3pPr>
            <a:lvl4pPr marL="2000201" indent="-285744" algn="l" defTabSz="1071007" rtl="0" eaLnBrk="0" fontAlgn="base" hangingPunct="0">
              <a:spcBef>
                <a:spcPct val="20000"/>
              </a:spcBef>
              <a:spcAft>
                <a:spcPct val="0"/>
              </a:spcAft>
              <a:buClr>
                <a:schemeClr val="accent2"/>
              </a:buClr>
              <a:buSzPct val="65000"/>
              <a:buFont typeface="Monotype Sorts"/>
              <a:buChar char="•"/>
              <a:defRPr sz="2667">
                <a:solidFill>
                  <a:schemeClr val="tx1"/>
                </a:solidFill>
                <a:latin typeface="+mn-lt"/>
              </a:defRPr>
            </a:lvl4pPr>
            <a:lvl5pPr marL="257168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5pPr>
            <a:lvl6pPr marL="318127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6pPr>
            <a:lvl7pPr marL="379085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7pPr>
            <a:lvl8pPr marL="440044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8pPr>
            <a:lvl9pPr marL="5010025"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9pPr>
          </a:lstStyle>
          <a:p>
            <a:pPr>
              <a:buFont typeface="Symbol" pitchFamily="18" charset="2"/>
              <a:buNone/>
            </a:pPr>
            <a:r>
              <a:rPr lang="en-US" altLang="en-US" sz="1800" b="0" kern="0" dirty="0"/>
              <a:t>	and </a:t>
            </a:r>
          </a:p>
          <a:p>
            <a:pPr lvl="1"/>
            <a:r>
              <a:rPr lang="en-US" altLang="en-US" sz="2200" b="0" kern="0" dirty="0"/>
              <a:t>all non-colliders are </a:t>
            </a:r>
            <a:r>
              <a:rPr lang="en-US" altLang="en-US" sz="2200" b="0" u="sng" kern="0" dirty="0"/>
              <a:t>not</a:t>
            </a:r>
            <a:r>
              <a:rPr lang="en-US" altLang="en-US" sz="2200" b="0" kern="0" dirty="0"/>
              <a:t> adjusted for (i.e., left alone)</a:t>
            </a:r>
          </a:p>
        </p:txBody>
      </p:sp>
      <p:sp>
        <p:nvSpPr>
          <p:cNvPr id="23" name="Rectangle 3"/>
          <p:cNvSpPr txBox="1">
            <a:spLocks noChangeArrowheads="1"/>
          </p:cNvSpPr>
          <p:nvPr/>
        </p:nvSpPr>
        <p:spPr bwMode="auto">
          <a:xfrm>
            <a:off x="225258" y="5251727"/>
            <a:ext cx="11811000" cy="1808156"/>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429673" indent="-429673" algn="l" defTabSz="1071007" rtl="0" eaLnBrk="0" fontAlgn="base" hangingPunct="0">
              <a:spcBef>
                <a:spcPct val="20000"/>
              </a:spcBef>
              <a:spcAft>
                <a:spcPct val="50000"/>
              </a:spcAft>
              <a:buClr>
                <a:schemeClr val="accent2"/>
              </a:buClr>
              <a:buSzPct val="75000"/>
              <a:buFont typeface="Symbol" pitchFamily="18" charset="2"/>
              <a:buChar char="·"/>
              <a:defRPr sz="2667">
                <a:solidFill>
                  <a:schemeClr val="tx1"/>
                </a:solidFill>
                <a:latin typeface="+mn-lt"/>
                <a:ea typeface="+mn-ea"/>
                <a:cs typeface="+mn-cs"/>
              </a:defRPr>
            </a:lvl1pPr>
            <a:lvl2pPr marL="901677" indent="-319609" algn="l" defTabSz="1071007" rtl="0" eaLnBrk="0" fontAlgn="base" hangingPunct="0">
              <a:spcBef>
                <a:spcPct val="0"/>
              </a:spcBef>
              <a:spcAft>
                <a:spcPct val="25000"/>
              </a:spcAft>
              <a:buClr>
                <a:schemeClr val="tx1"/>
              </a:buClr>
              <a:buSzPct val="100000"/>
              <a:buChar char="–"/>
              <a:defRPr sz="2667">
                <a:solidFill>
                  <a:schemeClr val="tx1"/>
                </a:solidFill>
                <a:latin typeface="+mn-lt"/>
              </a:defRPr>
            </a:lvl2pPr>
            <a:lvl3pPr marL="1428715" indent="-374641" algn="l" defTabSz="1071007" rtl="0" eaLnBrk="0" fontAlgn="base" hangingPunct="0">
              <a:spcBef>
                <a:spcPct val="20000"/>
              </a:spcBef>
              <a:spcAft>
                <a:spcPct val="25000"/>
              </a:spcAft>
              <a:buClr>
                <a:schemeClr val="tx1"/>
              </a:buClr>
              <a:buSzPct val="100000"/>
              <a:buChar char="»"/>
              <a:defRPr sz="2667">
                <a:solidFill>
                  <a:schemeClr val="tx1"/>
                </a:solidFill>
                <a:latin typeface="+mn-lt"/>
              </a:defRPr>
            </a:lvl3pPr>
            <a:lvl4pPr marL="2000201" indent="-285744" algn="l" defTabSz="1071007" rtl="0" eaLnBrk="0" fontAlgn="base" hangingPunct="0">
              <a:spcBef>
                <a:spcPct val="20000"/>
              </a:spcBef>
              <a:spcAft>
                <a:spcPct val="0"/>
              </a:spcAft>
              <a:buClr>
                <a:schemeClr val="accent2"/>
              </a:buClr>
              <a:buSzPct val="65000"/>
              <a:buFont typeface="Monotype Sorts"/>
              <a:buChar char="•"/>
              <a:defRPr sz="2667">
                <a:solidFill>
                  <a:schemeClr val="tx1"/>
                </a:solidFill>
                <a:latin typeface="+mn-lt"/>
              </a:defRPr>
            </a:lvl4pPr>
            <a:lvl5pPr marL="257168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5pPr>
            <a:lvl6pPr marL="318127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6pPr>
            <a:lvl7pPr marL="379085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7pPr>
            <a:lvl8pPr marL="440044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8pPr>
            <a:lvl9pPr marL="5010025"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9pPr>
          </a:lstStyle>
          <a:p>
            <a:pPr>
              <a:spcAft>
                <a:spcPts val="0"/>
              </a:spcAft>
              <a:buFont typeface="Symbol" pitchFamily="18" charset="2"/>
              <a:buNone/>
            </a:pPr>
            <a:r>
              <a:rPr lang="en-US" altLang="en-US" sz="1800" b="0" kern="0" dirty="0"/>
              <a:t>	</a:t>
            </a:r>
            <a:r>
              <a:rPr lang="en-US" altLang="en-US" sz="2200" b="1" u="sng" kern="0" dirty="0"/>
              <a:t>Open</a:t>
            </a:r>
            <a:r>
              <a:rPr lang="en-US" altLang="en-US" sz="2200" b="1" kern="0" dirty="0"/>
              <a:t> paths mean a numerical association between E and D will be present in the observed data (sampling error aside)</a:t>
            </a:r>
          </a:p>
          <a:p>
            <a:pPr lvl="1">
              <a:spcAft>
                <a:spcPts val="0"/>
              </a:spcAft>
            </a:pPr>
            <a:r>
              <a:rPr lang="en-US" altLang="en-US" sz="2200" b="0" kern="0" dirty="0"/>
              <a:t>Open causal (directed) paths = true causation</a:t>
            </a:r>
          </a:p>
          <a:p>
            <a:pPr lvl="1">
              <a:spcAft>
                <a:spcPts val="0"/>
              </a:spcAft>
            </a:pPr>
            <a:r>
              <a:rPr lang="en-US" altLang="en-US" sz="2200" b="0" kern="0" dirty="0"/>
              <a:t>Open non-causal (undirected) paths = bias</a:t>
            </a:r>
          </a:p>
        </p:txBody>
      </p:sp>
      <p:sp>
        <p:nvSpPr>
          <p:cNvPr id="24" name="Oval 23"/>
          <p:cNvSpPr/>
          <p:nvPr/>
        </p:nvSpPr>
        <p:spPr bwMode="auto">
          <a:xfrm>
            <a:off x="11834299" y="151730"/>
            <a:ext cx="203200" cy="203200"/>
          </a:xfrm>
          <a:prstGeom prst="ellipse">
            <a:avLst/>
          </a:prstGeom>
          <a:solidFill>
            <a:srgbClr val="00B05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380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380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380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380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380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380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380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8027" grpId="0"/>
      <p:bldP spid="1238028" grpId="0"/>
      <p:bldP spid="1238029" grpId="0"/>
      <p:bldP spid="1238031" grpId="0" animBg="1"/>
      <p:bldP spid="1238032" grpId="0"/>
      <p:bldP spid="1238033" grpId="0" animBg="1"/>
      <p:bldP spid="1238034" grpId="0" animBg="1"/>
      <p:bldP spid="2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2"/>
          <p:cNvSpPr>
            <a:spLocks noGrp="1" noChangeArrowheads="1"/>
          </p:cNvSpPr>
          <p:nvPr>
            <p:ph type="title"/>
          </p:nvPr>
        </p:nvSpPr>
        <p:spPr>
          <a:xfrm>
            <a:off x="2133600" y="76200"/>
            <a:ext cx="7774517" cy="584200"/>
          </a:xfrm>
        </p:spPr>
        <p:txBody>
          <a:bodyPr/>
          <a:lstStyle/>
          <a:p>
            <a:r>
              <a:rPr lang="en-US" altLang="en-US" sz="2800" dirty="0">
                <a:solidFill>
                  <a:srgbClr val="000000"/>
                </a:solidFill>
              </a:rPr>
              <a:t>Rules for Reading DAGs</a:t>
            </a:r>
            <a:endParaRPr lang="en-US" altLang="en-US" sz="2000" dirty="0">
              <a:solidFill>
                <a:srgbClr val="000000"/>
              </a:solidFill>
            </a:endParaRPr>
          </a:p>
        </p:txBody>
      </p:sp>
      <p:sp>
        <p:nvSpPr>
          <p:cNvPr id="303106" name="Rectangle 3"/>
          <p:cNvSpPr>
            <a:spLocks noGrp="1" noChangeArrowheads="1"/>
          </p:cNvSpPr>
          <p:nvPr>
            <p:ph type="body" idx="1"/>
          </p:nvPr>
        </p:nvSpPr>
        <p:spPr>
          <a:xfrm>
            <a:off x="228600" y="838200"/>
            <a:ext cx="11811000" cy="4267200"/>
          </a:xfrm>
        </p:spPr>
        <p:txBody>
          <a:bodyPr/>
          <a:lstStyle/>
          <a:p>
            <a:r>
              <a:rPr lang="en-US" altLang="en-US" sz="2400" dirty="0"/>
              <a:t>Formally, the previously described rules are known as “d-separation rules”</a:t>
            </a:r>
          </a:p>
          <a:p>
            <a:pPr marL="692133" lvl="1" indent="-387341"/>
            <a:r>
              <a:rPr lang="en-US" altLang="en-US" sz="2200" dirty="0"/>
              <a:t>“d” stands for directional</a:t>
            </a:r>
          </a:p>
          <a:p>
            <a:pPr marL="692133" lvl="1" indent="-387341"/>
            <a:r>
              <a:rPr lang="en-US" altLang="en-US" sz="2200" dirty="0"/>
              <a:t>“separation” stands for “not connected” or having no numerical/statistical association</a:t>
            </a:r>
          </a:p>
          <a:p>
            <a:pPr lvl="1"/>
            <a:endParaRPr lang="en-US" altLang="en-US" sz="1800" dirty="0"/>
          </a:p>
          <a:p>
            <a:r>
              <a:rPr lang="en-US" altLang="en-US" sz="2400" dirty="0"/>
              <a:t>Rules help us to:</a:t>
            </a:r>
          </a:p>
          <a:p>
            <a:pPr marL="692133" lvl="1" indent="-387341"/>
            <a:r>
              <a:rPr lang="en-US" altLang="en-US" sz="2200" dirty="0"/>
              <a:t>Decide factors to contend with in order to manage (i.e., eliminate or reduce) confounding and selection bias when studying the causal relationship between E &amp; D (we have discussed this benefit)</a:t>
            </a:r>
          </a:p>
          <a:p>
            <a:pPr lvl="1"/>
            <a:endParaRPr lang="en-US" altLang="en-US" sz="2000" dirty="0"/>
          </a:p>
          <a:p>
            <a:pPr marL="692133" lvl="1" indent="-387341"/>
            <a:r>
              <a:rPr lang="en-US" altLang="en-US" sz="2200" dirty="0"/>
              <a:t>Understand whether the DAG we construct is correct</a:t>
            </a:r>
          </a:p>
          <a:p>
            <a:pPr marL="1027113" lvl="2" indent="-336550"/>
            <a:r>
              <a:rPr lang="en-US" altLang="en-US" sz="2200" dirty="0"/>
              <a:t>Rules tell us which pair(s) of two nodes on any DAG are expected to be “separated” (i.e., have no association in our data, a testable implication of the DAG)</a:t>
            </a:r>
          </a:p>
          <a:p>
            <a:pPr marL="1379538" lvl="3" indent="-288925"/>
            <a:r>
              <a:rPr lang="en-US" altLang="en-US" sz="2200" dirty="0"/>
              <a:t>If they are associated in our data, something is likely wrong with the DAG</a:t>
            </a:r>
          </a:p>
        </p:txBody>
      </p:sp>
      <p:sp>
        <p:nvSpPr>
          <p:cNvPr id="6" name="Oval 5"/>
          <p:cNvSpPr/>
          <p:nvPr/>
        </p:nvSpPr>
        <p:spPr bwMode="auto">
          <a:xfrm>
            <a:off x="11834299" y="151730"/>
            <a:ext cx="203200" cy="203200"/>
          </a:xfrm>
          <a:prstGeom prst="ellipse">
            <a:avLst/>
          </a:prstGeom>
          <a:solidFill>
            <a:srgbClr val="00B05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Tree>
    <p:extLst>
      <p:ext uri="{BB962C8B-B14F-4D97-AF65-F5344CB8AC3E}">
        <p14:creationId xmlns:p14="http://schemas.microsoft.com/office/powerpoint/2010/main" val="308584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310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3106">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3106">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3106">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310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1143000" y="4482"/>
            <a:ext cx="10033000" cy="820674"/>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533" dirty="0">
              <a:solidFill>
                <a:schemeClr val="tx1"/>
              </a:solidFill>
            </a:endParaRPr>
          </a:p>
          <a:p>
            <a:pPr algn="ctr" eaLnBrk="0" hangingPunct="0">
              <a:spcBef>
                <a:spcPct val="50000"/>
              </a:spcBef>
              <a:defRPr/>
            </a:pPr>
            <a:r>
              <a:rPr lang="en-US" altLang="en-US" dirty="0">
                <a:solidFill>
                  <a:schemeClr val="tx1"/>
                </a:solidFill>
              </a:rPr>
              <a:t>Is the Association Between E and D Biased or Unbiased?</a:t>
            </a:r>
          </a:p>
        </p:txBody>
      </p:sp>
      <p:sp>
        <p:nvSpPr>
          <p:cNvPr id="242697" name="Rectangle 10"/>
          <p:cNvSpPr>
            <a:spLocks noChangeArrowheads="1"/>
          </p:cNvSpPr>
          <p:nvPr/>
        </p:nvSpPr>
        <p:spPr bwMode="auto">
          <a:xfrm>
            <a:off x="1828800" y="-13447"/>
            <a:ext cx="9042400" cy="2438400"/>
          </a:xfrm>
          <a:prstGeom prst="rect">
            <a:avLst/>
          </a:prstGeom>
          <a:noFill/>
          <a:ln>
            <a:noFill/>
          </a:ln>
        </p:spPr>
        <p:txBody>
          <a:bodyPr lIns="116416" tIns="57149" rIns="116416" bIns="57149"/>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eaLnBrk="0" hangingPunct="0">
              <a:lnSpc>
                <a:spcPct val="70000"/>
              </a:lnSpc>
              <a:spcBef>
                <a:spcPct val="20000"/>
              </a:spcBef>
              <a:spcAft>
                <a:spcPct val="50000"/>
              </a:spcAft>
              <a:buClr>
                <a:schemeClr val="accent2"/>
              </a:buClr>
              <a:buSzPct val="75000"/>
              <a:buFont typeface="Symbol" pitchFamily="18" charset="2"/>
              <a:buNone/>
              <a:defRPr/>
            </a:pPr>
            <a:endParaRPr lang="en-US" altLang="en-US" sz="2667" b="0" u="sng" dirty="0">
              <a:solidFill>
                <a:schemeClr val="tx1"/>
              </a:solidFill>
            </a:endParaRPr>
          </a:p>
        </p:txBody>
      </p:sp>
      <p:grpSp>
        <p:nvGrpSpPr>
          <p:cNvPr id="2" name="Group 1"/>
          <p:cNvGrpSpPr/>
          <p:nvPr/>
        </p:nvGrpSpPr>
        <p:grpSpPr>
          <a:xfrm>
            <a:off x="2667000" y="1143000"/>
            <a:ext cx="6966376" cy="2906810"/>
            <a:chOff x="185418" y="2913803"/>
            <a:chExt cx="5224782" cy="2180107"/>
          </a:xfrm>
        </p:grpSpPr>
        <p:sp>
          <p:nvSpPr>
            <p:cNvPr id="1260548" name="Line 4"/>
            <p:cNvSpPr>
              <a:spLocks noChangeShapeType="1"/>
            </p:cNvSpPr>
            <p:nvPr/>
          </p:nvSpPr>
          <p:spPr bwMode="auto">
            <a:xfrm>
              <a:off x="1524000" y="4648200"/>
              <a:ext cx="3048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grpSp>
          <p:nvGrpSpPr>
            <p:cNvPr id="347140" name="Group 1"/>
            <p:cNvGrpSpPr>
              <a:grpSpLocks/>
            </p:cNvGrpSpPr>
            <p:nvPr/>
          </p:nvGrpSpPr>
          <p:grpSpPr bwMode="auto">
            <a:xfrm>
              <a:off x="185418" y="2913803"/>
              <a:ext cx="5224782" cy="2180107"/>
              <a:chOff x="718818" y="3282101"/>
              <a:chExt cx="5224782" cy="2180141"/>
            </a:xfrm>
          </p:grpSpPr>
          <p:sp>
            <p:nvSpPr>
              <p:cNvPr id="1260546" name="Text Box 2"/>
              <p:cNvSpPr txBox="1">
                <a:spLocks noChangeArrowheads="1"/>
              </p:cNvSpPr>
              <p:nvPr/>
            </p:nvSpPr>
            <p:spPr bwMode="auto">
              <a:xfrm flipH="1">
                <a:off x="4376418" y="3396402"/>
                <a:ext cx="1143000" cy="50009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Y</a:t>
                </a:r>
                <a:endParaRPr lang="en-US" altLang="en-US" sz="2133" b="0" dirty="0"/>
              </a:p>
            </p:txBody>
          </p:sp>
          <p:sp>
            <p:nvSpPr>
              <p:cNvPr id="1260547" name="Freeform 3"/>
              <p:cNvSpPr>
                <a:spLocks/>
              </p:cNvSpPr>
              <p:nvPr/>
            </p:nvSpPr>
            <p:spPr bwMode="auto">
              <a:xfrm rot="8217341" flipV="1">
                <a:off x="3244193" y="3796453"/>
                <a:ext cx="1324596" cy="38648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50" name="Text Box 6"/>
              <p:cNvSpPr txBox="1">
                <a:spLocks noChangeArrowheads="1"/>
              </p:cNvSpPr>
              <p:nvPr/>
            </p:nvSpPr>
            <p:spPr bwMode="auto">
              <a:xfrm>
                <a:off x="3048000" y="5085162"/>
                <a:ext cx="685800" cy="37708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667" dirty="0">
                    <a:latin typeface="Arial" pitchFamily="34" charset="0"/>
                  </a:rPr>
                  <a:t>?</a:t>
                </a:r>
              </a:p>
            </p:txBody>
          </p:sp>
          <p:sp>
            <p:nvSpPr>
              <p:cNvPr id="1260551" name="Text Box 7"/>
              <p:cNvSpPr txBox="1">
                <a:spLocks noChangeArrowheads="1"/>
              </p:cNvSpPr>
              <p:nvPr/>
            </p:nvSpPr>
            <p:spPr bwMode="auto">
              <a:xfrm flipH="1">
                <a:off x="1219200" y="4733931"/>
                <a:ext cx="1143000" cy="50009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E</a:t>
                </a:r>
                <a:endParaRPr lang="en-US" altLang="en-US" sz="2133" b="0" dirty="0"/>
              </a:p>
            </p:txBody>
          </p:sp>
          <p:sp>
            <p:nvSpPr>
              <p:cNvPr id="1260552" name="Text Box 8"/>
              <p:cNvSpPr txBox="1">
                <a:spLocks noChangeArrowheads="1"/>
              </p:cNvSpPr>
              <p:nvPr/>
            </p:nvSpPr>
            <p:spPr bwMode="auto">
              <a:xfrm flipH="1">
                <a:off x="4800600" y="4733931"/>
                <a:ext cx="1143000" cy="50009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D</a:t>
                </a:r>
                <a:endParaRPr lang="en-US" altLang="en-US" sz="2133" b="0" dirty="0"/>
              </a:p>
            </p:txBody>
          </p:sp>
          <p:sp>
            <p:nvSpPr>
              <p:cNvPr id="1260559" name="Text Box 15"/>
              <p:cNvSpPr txBox="1">
                <a:spLocks noChangeArrowheads="1"/>
              </p:cNvSpPr>
              <p:nvPr/>
            </p:nvSpPr>
            <p:spPr bwMode="auto">
              <a:xfrm flipH="1">
                <a:off x="2209800" y="4048121"/>
                <a:ext cx="1143000" cy="50009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X</a:t>
                </a:r>
                <a:endParaRPr lang="en-US" altLang="en-US" sz="2133" b="0" dirty="0"/>
              </a:p>
            </p:txBody>
          </p:sp>
          <p:sp>
            <p:nvSpPr>
              <p:cNvPr id="1260564" name="Text Box 20"/>
              <p:cNvSpPr txBox="1">
                <a:spLocks noChangeArrowheads="1"/>
              </p:cNvSpPr>
              <p:nvPr/>
            </p:nvSpPr>
            <p:spPr bwMode="auto">
              <a:xfrm flipH="1">
                <a:off x="718818" y="3282101"/>
                <a:ext cx="1143000" cy="50009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solidFill>
                      <a:schemeClr val="tx1"/>
                    </a:solidFill>
                  </a:rPr>
                  <a:t>W</a:t>
                </a:r>
                <a:endParaRPr lang="en-US" altLang="en-US" sz="2133" b="0" dirty="0"/>
              </a:p>
            </p:txBody>
          </p:sp>
          <p:sp>
            <p:nvSpPr>
              <p:cNvPr id="1260565" name="Freeform 21"/>
              <p:cNvSpPr>
                <a:spLocks/>
              </p:cNvSpPr>
              <p:nvPr/>
            </p:nvSpPr>
            <p:spPr bwMode="auto">
              <a:xfrm rot="4920854">
                <a:off x="1625025" y="3520987"/>
                <a:ext cx="702186" cy="94026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66" name="Freeform 22"/>
              <p:cNvSpPr>
                <a:spLocks/>
              </p:cNvSpPr>
              <p:nvPr/>
            </p:nvSpPr>
            <p:spPr bwMode="auto">
              <a:xfrm rot="8223978">
                <a:off x="4995692" y="4048548"/>
                <a:ext cx="297699" cy="581686"/>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68" name="Freeform 24"/>
              <p:cNvSpPr>
                <a:spLocks/>
              </p:cNvSpPr>
              <p:nvPr/>
            </p:nvSpPr>
            <p:spPr bwMode="auto">
              <a:xfrm rot="6067833">
                <a:off x="1026484" y="4022353"/>
                <a:ext cx="849648" cy="50009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grpSp>
      </p:grpSp>
      <p:sp>
        <p:nvSpPr>
          <p:cNvPr id="242706" name="Rectangle 26"/>
          <p:cNvSpPr>
            <a:spLocks noChangeArrowheads="1"/>
          </p:cNvSpPr>
          <p:nvPr/>
        </p:nvSpPr>
        <p:spPr bwMode="auto">
          <a:xfrm>
            <a:off x="1625600" y="8001000"/>
            <a:ext cx="90424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
        <p:nvSpPr>
          <p:cNvPr id="34" name="Text Box 13"/>
          <p:cNvSpPr txBox="1">
            <a:spLocks noChangeArrowheads="1"/>
          </p:cNvSpPr>
          <p:nvPr/>
        </p:nvSpPr>
        <p:spPr bwMode="auto">
          <a:xfrm>
            <a:off x="4876800" y="2124461"/>
            <a:ext cx="1295400" cy="692497"/>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1800" dirty="0"/>
          </a:p>
          <a:p>
            <a:pPr algn="ctr" eaLnBrk="0" hangingPunct="0">
              <a:spcBef>
                <a:spcPct val="50000"/>
              </a:spcBef>
            </a:pPr>
            <a:endParaRPr lang="en-US" altLang="en-US" sz="1400" dirty="0"/>
          </a:p>
        </p:txBody>
      </p:sp>
      <p:sp>
        <p:nvSpPr>
          <p:cNvPr id="35" name="Text Box 13"/>
          <p:cNvSpPr txBox="1">
            <a:spLocks noChangeArrowheads="1"/>
          </p:cNvSpPr>
          <p:nvPr/>
        </p:nvSpPr>
        <p:spPr bwMode="auto">
          <a:xfrm>
            <a:off x="7772400" y="1143000"/>
            <a:ext cx="1176867" cy="769441"/>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2000" dirty="0"/>
          </a:p>
          <a:p>
            <a:pPr algn="ctr" eaLnBrk="0" hangingPunct="0">
              <a:spcBef>
                <a:spcPct val="50000"/>
              </a:spcBef>
            </a:pPr>
            <a:endParaRPr lang="en-US" altLang="en-US" sz="1600" dirty="0"/>
          </a:p>
        </p:txBody>
      </p:sp>
      <p:sp>
        <p:nvSpPr>
          <p:cNvPr id="20" name="Text Box 9"/>
          <p:cNvSpPr txBox="1">
            <a:spLocks noChangeArrowheads="1"/>
          </p:cNvSpPr>
          <p:nvPr/>
        </p:nvSpPr>
        <p:spPr bwMode="auto">
          <a:xfrm flipH="1">
            <a:off x="-76200" y="4224009"/>
            <a:ext cx="12496800" cy="72834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533" dirty="0">
              <a:solidFill>
                <a:schemeClr val="tx1"/>
              </a:solidFill>
            </a:endParaRPr>
          </a:p>
          <a:p>
            <a:pPr algn="ctr" eaLnBrk="0" hangingPunct="0">
              <a:spcBef>
                <a:spcPct val="50000"/>
              </a:spcBef>
              <a:defRPr/>
            </a:pPr>
            <a:r>
              <a:rPr lang="en-US" altLang="en-US" sz="2400" dirty="0">
                <a:solidFill>
                  <a:schemeClr val="tx1"/>
                </a:solidFill>
              </a:rPr>
              <a:t>Do we expect an association between W and Y, after conditioning on X?</a:t>
            </a:r>
          </a:p>
        </p:txBody>
      </p:sp>
      <p:sp>
        <p:nvSpPr>
          <p:cNvPr id="21" name="Oval 20"/>
          <p:cNvSpPr/>
          <p:nvPr/>
        </p:nvSpPr>
        <p:spPr bwMode="auto">
          <a:xfrm>
            <a:off x="10261600" y="-2463800"/>
            <a:ext cx="203200" cy="2032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
        <p:nvSpPr>
          <p:cNvPr id="22" name="Text Box 9"/>
          <p:cNvSpPr txBox="1">
            <a:spLocks noChangeArrowheads="1"/>
          </p:cNvSpPr>
          <p:nvPr/>
        </p:nvSpPr>
        <p:spPr bwMode="auto">
          <a:xfrm flipH="1">
            <a:off x="-76200" y="5367010"/>
            <a:ext cx="12420600" cy="72834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533" dirty="0">
              <a:solidFill>
                <a:schemeClr val="tx1"/>
              </a:solidFill>
            </a:endParaRPr>
          </a:p>
          <a:p>
            <a:pPr algn="ctr" eaLnBrk="0" hangingPunct="0">
              <a:spcBef>
                <a:spcPct val="50000"/>
              </a:spcBef>
              <a:defRPr/>
            </a:pPr>
            <a:r>
              <a:rPr lang="en-US" altLang="en-US" sz="2400" dirty="0">
                <a:solidFill>
                  <a:schemeClr val="tx1"/>
                </a:solidFill>
              </a:rPr>
              <a:t>Is there bias in the relationship between E and D after conditioning on X and Y?</a:t>
            </a:r>
          </a:p>
        </p:txBody>
      </p:sp>
    </p:spTree>
    <p:extLst>
      <p:ext uri="{BB962C8B-B14F-4D97-AF65-F5344CB8AC3E}">
        <p14:creationId xmlns:p14="http://schemas.microsoft.com/office/powerpoint/2010/main" val="3623534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427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706" grpId="0"/>
      <p:bldP spid="34" grpId="0" animBg="1"/>
      <p:bldP spid="35" grpId="0" animBg="1"/>
      <p:bldP spid="20" grpId="0"/>
      <p:bldP spid="2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2"/>
          <p:cNvSpPr>
            <a:spLocks noGrp="1" noChangeArrowheads="1"/>
          </p:cNvSpPr>
          <p:nvPr>
            <p:ph type="title"/>
          </p:nvPr>
        </p:nvSpPr>
        <p:spPr>
          <a:xfrm>
            <a:off x="1752609" y="89934"/>
            <a:ext cx="8587317" cy="722866"/>
          </a:xfrm>
        </p:spPr>
        <p:txBody>
          <a:bodyPr/>
          <a:lstStyle/>
          <a:p>
            <a:r>
              <a:rPr lang="en-US" altLang="en-US" sz="2800" dirty="0">
                <a:solidFill>
                  <a:srgbClr val="000000"/>
                </a:solidFill>
              </a:rPr>
              <a:t>DAGs Force Us To Show Our Limitations</a:t>
            </a:r>
          </a:p>
        </p:txBody>
      </p:sp>
      <p:sp>
        <p:nvSpPr>
          <p:cNvPr id="303106" name="Rectangle 3"/>
          <p:cNvSpPr>
            <a:spLocks noGrp="1" noChangeArrowheads="1"/>
          </p:cNvSpPr>
          <p:nvPr>
            <p:ph type="body" idx="1"/>
          </p:nvPr>
        </p:nvSpPr>
        <p:spPr>
          <a:xfrm>
            <a:off x="152400" y="939800"/>
            <a:ext cx="10896600" cy="5689600"/>
          </a:xfrm>
        </p:spPr>
        <p:txBody>
          <a:bodyPr/>
          <a:lstStyle/>
          <a:p>
            <a:pPr marL="288925" indent="-288925"/>
            <a:r>
              <a:rPr lang="en-US" altLang="en-US" sz="2400" dirty="0"/>
              <a:t>Unmeasured confounders</a:t>
            </a:r>
          </a:p>
          <a:p>
            <a:pPr lvl="1"/>
            <a:r>
              <a:rPr lang="en-US" altLang="en-US" sz="2200" dirty="0"/>
              <a:t>You know (or strongly suspect) they </a:t>
            </a:r>
          </a:p>
          <a:p>
            <a:pPr marL="850900" lvl="1" indent="-269875">
              <a:buNone/>
            </a:pPr>
            <a:r>
              <a:rPr lang="en-US" altLang="en-US" sz="2200" dirty="0"/>
              <a:t>     exist but you have no measurements</a:t>
            </a:r>
          </a:p>
          <a:p>
            <a:pPr lvl="2"/>
            <a:r>
              <a:rPr lang="en-US" altLang="en-US" sz="2200" dirty="0"/>
              <a:t>Biologic</a:t>
            </a:r>
          </a:p>
          <a:p>
            <a:pPr lvl="2"/>
            <a:endParaRPr lang="en-US" altLang="en-US" sz="1800" dirty="0"/>
          </a:p>
          <a:p>
            <a:pPr lvl="1"/>
            <a:endParaRPr lang="en-US" altLang="en-US" sz="1800" dirty="0"/>
          </a:p>
          <a:p>
            <a:pPr lvl="1"/>
            <a:endParaRPr lang="en-US" altLang="en-US" sz="1800" dirty="0"/>
          </a:p>
          <a:p>
            <a:pPr lvl="1"/>
            <a:endParaRPr lang="en-US" altLang="en-US" sz="1800" dirty="0"/>
          </a:p>
          <a:p>
            <a:pPr>
              <a:buFont typeface="Symbol" pitchFamily="18" charset="2"/>
              <a:buNone/>
            </a:pPr>
            <a:endParaRPr lang="en-US" altLang="en-US" sz="1800" dirty="0"/>
          </a:p>
          <a:p>
            <a:pPr lvl="2"/>
            <a:r>
              <a:rPr lang="en-US" altLang="en-US" sz="2200" dirty="0"/>
              <a:t>Behavioral</a:t>
            </a:r>
          </a:p>
          <a:p>
            <a:pPr lvl="1"/>
            <a:endParaRPr lang="en-US" altLang="en-US" sz="1800" dirty="0"/>
          </a:p>
          <a:p>
            <a:pPr marL="288925" indent="-288925"/>
            <a:endParaRPr lang="en-US" altLang="en-US" sz="400" dirty="0"/>
          </a:p>
          <a:p>
            <a:pPr marL="288925" indent="-288925"/>
            <a:r>
              <a:rPr lang="en-US" altLang="en-US" sz="2400" dirty="0"/>
              <a:t>Sometimes we cannot get rid of all open non-causal confounding paths = “residual confounding” </a:t>
            </a:r>
          </a:p>
        </p:txBody>
      </p:sp>
      <p:grpSp>
        <p:nvGrpSpPr>
          <p:cNvPr id="2" name="Group 1"/>
          <p:cNvGrpSpPr/>
          <p:nvPr/>
        </p:nvGrpSpPr>
        <p:grpSpPr>
          <a:xfrm>
            <a:off x="5536132" y="1098033"/>
            <a:ext cx="6960668" cy="2655333"/>
            <a:chOff x="-353786" y="4980214"/>
            <a:chExt cx="5220501" cy="1991499"/>
          </a:xfrm>
        </p:grpSpPr>
        <p:sp>
          <p:nvSpPr>
            <p:cNvPr id="1238027" name="Text Box 11"/>
            <p:cNvSpPr txBox="1">
              <a:spLocks noChangeArrowheads="1"/>
            </p:cNvSpPr>
            <p:nvPr/>
          </p:nvSpPr>
          <p:spPr bwMode="auto">
            <a:xfrm>
              <a:off x="66115" y="6523264"/>
              <a:ext cx="2438400" cy="276999"/>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Candidate Gene X</a:t>
              </a:r>
            </a:p>
          </p:txBody>
        </p:sp>
        <p:sp>
          <p:nvSpPr>
            <p:cNvPr id="1238028" name="Text Box 12"/>
            <p:cNvSpPr txBox="1">
              <a:spLocks noChangeArrowheads="1"/>
            </p:cNvSpPr>
            <p:nvPr/>
          </p:nvSpPr>
          <p:spPr bwMode="auto">
            <a:xfrm>
              <a:off x="3266515" y="6523264"/>
              <a:ext cx="1600200" cy="276999"/>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1800" dirty="0">
                  <a:latin typeface="Arial" pitchFamily="34" charset="0"/>
                </a:rPr>
                <a:t>Cancer</a:t>
              </a:r>
            </a:p>
          </p:txBody>
        </p:sp>
        <p:sp>
          <p:nvSpPr>
            <p:cNvPr id="1238029" name="Text Box 13"/>
            <p:cNvSpPr txBox="1">
              <a:spLocks noChangeArrowheads="1"/>
            </p:cNvSpPr>
            <p:nvPr/>
          </p:nvSpPr>
          <p:spPr bwMode="auto">
            <a:xfrm>
              <a:off x="-353786" y="4980214"/>
              <a:ext cx="2286000" cy="484748"/>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Genetic ancestry (unmeasured)</a:t>
              </a:r>
            </a:p>
          </p:txBody>
        </p:sp>
        <p:sp>
          <p:nvSpPr>
            <p:cNvPr id="1238031" name="Line 15"/>
            <p:cNvSpPr>
              <a:spLocks noChangeShapeType="1"/>
            </p:cNvSpPr>
            <p:nvPr/>
          </p:nvSpPr>
          <p:spPr bwMode="auto">
            <a:xfrm>
              <a:off x="2237815" y="6637564"/>
              <a:ext cx="1333500" cy="15875"/>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238032" name="Text Box 16"/>
            <p:cNvSpPr txBox="1">
              <a:spLocks noChangeArrowheads="1"/>
            </p:cNvSpPr>
            <p:nvPr/>
          </p:nvSpPr>
          <p:spPr bwMode="auto">
            <a:xfrm>
              <a:off x="2523565" y="6694714"/>
              <a:ext cx="685800" cy="276999"/>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38033" name="Line 17"/>
            <p:cNvSpPr>
              <a:spLocks noChangeShapeType="1"/>
            </p:cNvSpPr>
            <p:nvPr/>
          </p:nvSpPr>
          <p:spPr bwMode="auto">
            <a:xfrm>
              <a:off x="580465" y="5494564"/>
              <a:ext cx="111579" cy="986708"/>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8" name="Line 17"/>
            <p:cNvSpPr>
              <a:spLocks noChangeShapeType="1"/>
            </p:cNvSpPr>
            <p:nvPr/>
          </p:nvSpPr>
          <p:spPr bwMode="auto">
            <a:xfrm>
              <a:off x="637614" y="5494565"/>
              <a:ext cx="919042" cy="38563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1" name="Line 18"/>
            <p:cNvSpPr>
              <a:spLocks noChangeShapeType="1"/>
            </p:cNvSpPr>
            <p:nvPr/>
          </p:nvSpPr>
          <p:spPr bwMode="auto">
            <a:xfrm>
              <a:off x="3138881" y="5687380"/>
              <a:ext cx="551649" cy="710427"/>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2" name="Text Box 12"/>
            <p:cNvSpPr txBox="1">
              <a:spLocks noChangeArrowheads="1"/>
            </p:cNvSpPr>
            <p:nvPr/>
          </p:nvSpPr>
          <p:spPr bwMode="auto">
            <a:xfrm>
              <a:off x="950580" y="5923189"/>
              <a:ext cx="1752600" cy="276999"/>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True culprit gene</a:t>
              </a:r>
            </a:p>
          </p:txBody>
        </p:sp>
        <p:sp>
          <p:nvSpPr>
            <p:cNvPr id="33" name="Text Box 12"/>
            <p:cNvSpPr txBox="1">
              <a:spLocks noChangeArrowheads="1"/>
            </p:cNvSpPr>
            <p:nvPr/>
          </p:nvSpPr>
          <p:spPr bwMode="auto">
            <a:xfrm>
              <a:off x="1780615" y="5323114"/>
              <a:ext cx="3009900" cy="276999"/>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Behavioral/lifestyle factors</a:t>
              </a:r>
            </a:p>
          </p:txBody>
        </p:sp>
        <p:sp>
          <p:nvSpPr>
            <p:cNvPr id="35" name="Line 18"/>
            <p:cNvSpPr>
              <a:spLocks noChangeShapeType="1"/>
            </p:cNvSpPr>
            <p:nvPr/>
          </p:nvSpPr>
          <p:spPr bwMode="auto">
            <a:xfrm>
              <a:off x="2319822" y="6213448"/>
              <a:ext cx="1251493" cy="267823"/>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9" name="Line 18"/>
            <p:cNvSpPr>
              <a:spLocks noChangeShapeType="1"/>
            </p:cNvSpPr>
            <p:nvPr/>
          </p:nvSpPr>
          <p:spPr bwMode="auto">
            <a:xfrm>
              <a:off x="1556657" y="5208673"/>
              <a:ext cx="805544" cy="89698"/>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grpSp>
      <p:grpSp>
        <p:nvGrpSpPr>
          <p:cNvPr id="3" name="Group 2"/>
          <p:cNvGrpSpPr/>
          <p:nvPr/>
        </p:nvGrpSpPr>
        <p:grpSpPr>
          <a:xfrm>
            <a:off x="3048000" y="3429000"/>
            <a:ext cx="6553200" cy="1969532"/>
            <a:chOff x="3527258" y="3509209"/>
            <a:chExt cx="6553200" cy="1969532"/>
          </a:xfrm>
        </p:grpSpPr>
        <p:sp>
          <p:nvSpPr>
            <p:cNvPr id="21" name="Text Box 11"/>
            <p:cNvSpPr txBox="1">
              <a:spLocks noChangeArrowheads="1"/>
            </p:cNvSpPr>
            <p:nvPr/>
          </p:nvSpPr>
          <p:spPr bwMode="auto">
            <a:xfrm>
              <a:off x="4517858" y="4957009"/>
              <a:ext cx="1905000" cy="369332"/>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Alcohol use</a:t>
              </a:r>
            </a:p>
          </p:txBody>
        </p:sp>
        <p:sp>
          <p:nvSpPr>
            <p:cNvPr id="22" name="Text Box 12"/>
            <p:cNvSpPr txBox="1">
              <a:spLocks noChangeArrowheads="1"/>
            </p:cNvSpPr>
            <p:nvPr/>
          </p:nvSpPr>
          <p:spPr bwMode="auto">
            <a:xfrm>
              <a:off x="7946858" y="4728409"/>
              <a:ext cx="2133600" cy="646331"/>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1800" dirty="0">
                  <a:latin typeface="Arial" pitchFamily="34" charset="0"/>
                </a:rPr>
                <a:t>Medication adherence</a:t>
              </a:r>
            </a:p>
          </p:txBody>
        </p:sp>
        <p:sp>
          <p:nvSpPr>
            <p:cNvPr id="23" name="Text Box 13"/>
            <p:cNvSpPr txBox="1">
              <a:spLocks noChangeArrowheads="1"/>
            </p:cNvSpPr>
            <p:nvPr/>
          </p:nvSpPr>
          <p:spPr bwMode="auto">
            <a:xfrm>
              <a:off x="3527258" y="3509209"/>
              <a:ext cx="1955800" cy="646331"/>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Personality type (unmeasured)</a:t>
              </a:r>
            </a:p>
          </p:txBody>
        </p:sp>
        <p:sp>
          <p:nvSpPr>
            <p:cNvPr id="24" name="Line 15"/>
            <p:cNvSpPr>
              <a:spLocks noChangeShapeType="1"/>
            </p:cNvSpPr>
            <p:nvPr/>
          </p:nvSpPr>
          <p:spPr bwMode="auto">
            <a:xfrm>
              <a:off x="6346658" y="5109409"/>
              <a:ext cx="1778000" cy="21167"/>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25" name="Text Box 16"/>
            <p:cNvSpPr txBox="1">
              <a:spLocks noChangeArrowheads="1"/>
            </p:cNvSpPr>
            <p:nvPr/>
          </p:nvSpPr>
          <p:spPr bwMode="auto">
            <a:xfrm>
              <a:off x="6727658" y="5109409"/>
              <a:ext cx="914400" cy="369332"/>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endParaRPr lang="en-US" sz="2400" dirty="0">
                <a:latin typeface="Arial" pitchFamily="34" charset="0"/>
              </a:endParaRPr>
            </a:p>
          </p:txBody>
        </p:sp>
        <p:sp>
          <p:nvSpPr>
            <p:cNvPr id="26" name="Line 17"/>
            <p:cNvSpPr>
              <a:spLocks noChangeShapeType="1"/>
            </p:cNvSpPr>
            <p:nvPr/>
          </p:nvSpPr>
          <p:spPr bwMode="auto">
            <a:xfrm>
              <a:off x="4289258" y="4195010"/>
              <a:ext cx="1066800" cy="76200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7" name="Line 18"/>
            <p:cNvSpPr>
              <a:spLocks noChangeShapeType="1"/>
            </p:cNvSpPr>
            <p:nvPr/>
          </p:nvSpPr>
          <p:spPr bwMode="auto">
            <a:xfrm>
              <a:off x="5223156" y="4127968"/>
              <a:ext cx="2850702" cy="736321"/>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grpSp>
    </p:spTree>
    <p:extLst>
      <p:ext uri="{BB962C8B-B14F-4D97-AF65-F5344CB8AC3E}">
        <p14:creationId xmlns:p14="http://schemas.microsoft.com/office/powerpoint/2010/main" val="25611679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Rectangle 2"/>
          <p:cNvSpPr>
            <a:spLocks noGrp="1" noChangeArrowheads="1"/>
          </p:cNvSpPr>
          <p:nvPr>
            <p:ph type="title"/>
          </p:nvPr>
        </p:nvSpPr>
        <p:spPr>
          <a:xfrm>
            <a:off x="520700" y="153738"/>
            <a:ext cx="11201400" cy="547413"/>
          </a:xfrm>
        </p:spPr>
        <p:txBody>
          <a:bodyPr/>
          <a:lstStyle/>
          <a:p>
            <a:r>
              <a:rPr lang="en-US" altLang="en-US" sz="2800" dirty="0"/>
              <a:t>DAGs Force Investigators to First Conceptualize the System</a:t>
            </a:r>
          </a:p>
        </p:txBody>
      </p:sp>
      <p:sp>
        <p:nvSpPr>
          <p:cNvPr id="308226" name="Rectangle 3"/>
          <p:cNvSpPr>
            <a:spLocks noGrp="1" noChangeArrowheads="1"/>
          </p:cNvSpPr>
          <p:nvPr>
            <p:ph type="body" idx="1"/>
          </p:nvPr>
        </p:nvSpPr>
        <p:spPr>
          <a:xfrm>
            <a:off x="228600" y="788738"/>
            <a:ext cx="11734800" cy="4597400"/>
          </a:xfrm>
        </p:spPr>
        <p:txBody>
          <a:bodyPr/>
          <a:lstStyle/>
          <a:p>
            <a:pPr>
              <a:buFont typeface="Symbol" pitchFamily="18" charset="2"/>
              <a:buNone/>
            </a:pPr>
            <a:r>
              <a:rPr lang="en-US" altLang="en-US" sz="2400" u="sng" dirty="0"/>
              <a:t>Sunlight exposure &amp; melanoma</a:t>
            </a:r>
          </a:p>
          <a:p>
            <a:r>
              <a:rPr lang="en-US" altLang="en-US" sz="2400" dirty="0"/>
              <a:t>A college intern is given a cohort study dataset and asked to estimate the causal relationship between sunlight exposure and melanoma</a:t>
            </a:r>
          </a:p>
          <a:p>
            <a:r>
              <a:rPr lang="en-US" altLang="en-US" sz="2400" dirty="0"/>
              <a:t>He is told to make sure to adjust for everything he can to exclude the possibility of confounding</a:t>
            </a:r>
          </a:p>
          <a:p>
            <a:r>
              <a:rPr lang="en-US" altLang="en-US" sz="2400" dirty="0"/>
              <a:t>He analyzes the data and finds that gum chewing is significantly associated with melanoma and significantly associated with sunlight exposure</a:t>
            </a:r>
          </a:p>
          <a:p>
            <a:r>
              <a:rPr lang="en-US" altLang="en-US" sz="2400" dirty="0"/>
              <a:t>After adjusting for gum chewing there is an appreciable difference between the crude and stratified risk ratio regarding sunlight exposure and melanoma</a:t>
            </a:r>
          </a:p>
          <a:p>
            <a:endParaRPr lang="en-US" altLang="en-US" sz="2000" dirty="0"/>
          </a:p>
          <a:p>
            <a:endParaRPr lang="en-US" altLang="en-US" sz="1800" dirty="0"/>
          </a:p>
        </p:txBody>
      </p:sp>
      <p:sp>
        <p:nvSpPr>
          <p:cNvPr id="308227" name="Rectangle 4"/>
          <p:cNvSpPr>
            <a:spLocks noChangeArrowheads="1"/>
          </p:cNvSpPr>
          <p:nvPr/>
        </p:nvSpPr>
        <p:spPr bwMode="auto">
          <a:xfrm>
            <a:off x="1828800" y="4140200"/>
            <a:ext cx="8839200" cy="90424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grpSp>
        <p:nvGrpSpPr>
          <p:cNvPr id="3" name="Group 2"/>
          <p:cNvGrpSpPr/>
          <p:nvPr/>
        </p:nvGrpSpPr>
        <p:grpSpPr>
          <a:xfrm>
            <a:off x="2794000" y="5469148"/>
            <a:ext cx="7004050" cy="1061829"/>
            <a:chOff x="2794000" y="5469148"/>
            <a:chExt cx="7004050" cy="1061829"/>
          </a:xfrm>
        </p:grpSpPr>
        <p:sp>
          <p:nvSpPr>
            <p:cNvPr id="308228" name="Text Box 5"/>
            <p:cNvSpPr txBox="1">
              <a:spLocks noChangeArrowheads="1"/>
            </p:cNvSpPr>
            <p:nvPr/>
          </p:nvSpPr>
          <p:spPr bwMode="auto">
            <a:xfrm>
              <a:off x="2794000" y="5469148"/>
              <a:ext cx="2362200" cy="830996"/>
            </a:xfrm>
            <a:prstGeom prst="rect">
              <a:avLst/>
            </a:prstGeom>
            <a:noFill/>
            <a:ln w="9525">
              <a:noFill/>
              <a:miter lim="800000"/>
              <a:headEnd/>
              <a:tailEnd/>
            </a:ln>
          </p:spPr>
          <p:txBody>
            <a:bodyPr>
              <a:spAutoFit/>
            </a:bodyPr>
            <a:lstStyle/>
            <a:p>
              <a:pPr algn="ctr">
                <a:spcBef>
                  <a:spcPts val="0"/>
                </a:spcBef>
              </a:pPr>
              <a:r>
                <a:rPr lang="en-US" altLang="en-US" sz="2400" dirty="0">
                  <a:solidFill>
                    <a:schemeClr val="tx1"/>
                  </a:solidFill>
                </a:rPr>
                <a:t>Sunlight</a:t>
              </a:r>
            </a:p>
            <a:p>
              <a:pPr algn="ctr">
                <a:spcBef>
                  <a:spcPts val="0"/>
                </a:spcBef>
              </a:pPr>
              <a:r>
                <a:rPr lang="en-US" altLang="en-US" sz="2400" dirty="0">
                  <a:solidFill>
                    <a:schemeClr val="tx1"/>
                  </a:solidFill>
                </a:rPr>
                <a:t>Exposure</a:t>
              </a:r>
            </a:p>
          </p:txBody>
        </p:sp>
        <p:sp>
          <p:nvSpPr>
            <p:cNvPr id="308229" name="Text Box 6"/>
            <p:cNvSpPr txBox="1">
              <a:spLocks noChangeArrowheads="1"/>
            </p:cNvSpPr>
            <p:nvPr/>
          </p:nvSpPr>
          <p:spPr bwMode="auto">
            <a:xfrm>
              <a:off x="7258050" y="5653813"/>
              <a:ext cx="2540000" cy="461665"/>
            </a:xfrm>
            <a:prstGeom prst="rect">
              <a:avLst/>
            </a:prstGeom>
            <a:noFill/>
            <a:ln w="9525">
              <a:noFill/>
              <a:miter lim="800000"/>
              <a:headEnd/>
              <a:tailEnd/>
            </a:ln>
          </p:spPr>
          <p:txBody>
            <a:bodyPr>
              <a:spAutoFit/>
            </a:bodyPr>
            <a:lstStyle/>
            <a:p>
              <a:pPr algn="ctr"/>
              <a:r>
                <a:rPr lang="en-US" altLang="en-US" sz="2400" dirty="0">
                  <a:solidFill>
                    <a:schemeClr val="tx1"/>
                  </a:solidFill>
                </a:rPr>
                <a:t>Melanoma</a:t>
              </a:r>
              <a:endParaRPr lang="en-US" altLang="en-US" sz="2400" b="0" dirty="0">
                <a:solidFill>
                  <a:schemeClr val="tx1"/>
                </a:solidFill>
                <a:latin typeface="Times New Roman" pitchFamily="18" charset="0"/>
              </a:endParaRPr>
            </a:p>
          </p:txBody>
        </p:sp>
        <p:sp>
          <p:nvSpPr>
            <p:cNvPr id="308230" name="Line 7"/>
            <p:cNvSpPr>
              <a:spLocks noChangeShapeType="1"/>
            </p:cNvSpPr>
            <p:nvPr/>
          </p:nvSpPr>
          <p:spPr bwMode="auto">
            <a:xfrm>
              <a:off x="5080000" y="5855158"/>
              <a:ext cx="2133600" cy="0"/>
            </a:xfrm>
            <a:prstGeom prst="line">
              <a:avLst/>
            </a:prstGeom>
            <a:noFill/>
            <a:ln w="38100">
              <a:solidFill>
                <a:schemeClr val="tx1"/>
              </a:solidFill>
              <a:prstDash val="dash"/>
              <a:round/>
              <a:headEnd/>
              <a:tailEnd type="triangle" w="med" len="med"/>
            </a:ln>
          </p:spPr>
          <p:txBody>
            <a:bodyPr/>
            <a:lstStyle/>
            <a:p>
              <a:endParaRPr lang="en-US" sz="3733" dirty="0"/>
            </a:p>
          </p:txBody>
        </p:sp>
        <p:sp>
          <p:nvSpPr>
            <p:cNvPr id="308231" name="Text Box 8"/>
            <p:cNvSpPr txBox="1">
              <a:spLocks noChangeArrowheads="1"/>
            </p:cNvSpPr>
            <p:nvPr/>
          </p:nvSpPr>
          <p:spPr bwMode="auto">
            <a:xfrm>
              <a:off x="5956300" y="6069312"/>
              <a:ext cx="381000" cy="461665"/>
            </a:xfrm>
            <a:prstGeom prst="rect">
              <a:avLst/>
            </a:prstGeom>
            <a:noFill/>
            <a:ln w="9525">
              <a:noFill/>
              <a:miter lim="800000"/>
              <a:headEnd/>
              <a:tailEnd/>
            </a:ln>
          </p:spPr>
          <p:txBody>
            <a:bodyPr>
              <a:spAutoFit/>
            </a:bodyPr>
            <a:lstStyle/>
            <a:p>
              <a:pPr>
                <a:spcBef>
                  <a:spcPct val="50000"/>
                </a:spcBef>
              </a:pPr>
              <a:r>
                <a:rPr lang="en-US" altLang="en-US" sz="2400" dirty="0">
                  <a:solidFill>
                    <a:schemeClr val="tx1"/>
                  </a:solidFill>
                  <a:latin typeface="Times New Roman" pitchFamily="18" charset="0"/>
                </a:rPr>
                <a:t>?</a:t>
              </a:r>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Rectangle 2"/>
          <p:cNvSpPr>
            <a:spLocks noGrp="1" noChangeArrowheads="1"/>
          </p:cNvSpPr>
          <p:nvPr>
            <p:ph type="title"/>
          </p:nvPr>
        </p:nvSpPr>
        <p:spPr>
          <a:xfrm>
            <a:off x="914400" y="144967"/>
            <a:ext cx="10441517" cy="609600"/>
          </a:xfrm>
        </p:spPr>
        <p:txBody>
          <a:bodyPr/>
          <a:lstStyle/>
          <a:p>
            <a:r>
              <a:rPr lang="en-US" altLang="en-US" sz="2800" dirty="0"/>
              <a:t>DAGs Force Investigators to First Conceptualize the System</a:t>
            </a:r>
          </a:p>
        </p:txBody>
      </p:sp>
      <p:sp>
        <p:nvSpPr>
          <p:cNvPr id="312322" name="Rectangle 3"/>
          <p:cNvSpPr>
            <a:spLocks noGrp="1" noChangeArrowheads="1"/>
          </p:cNvSpPr>
          <p:nvPr>
            <p:ph type="body" idx="1"/>
          </p:nvPr>
        </p:nvSpPr>
        <p:spPr>
          <a:xfrm>
            <a:off x="152400" y="1066800"/>
            <a:ext cx="6324600" cy="2362200"/>
          </a:xfrm>
        </p:spPr>
        <p:txBody>
          <a:bodyPr/>
          <a:lstStyle/>
          <a:p>
            <a:pPr>
              <a:lnSpc>
                <a:spcPct val="90000"/>
              </a:lnSpc>
              <a:buFont typeface="Symbol" pitchFamily="18" charset="2"/>
              <a:buNone/>
            </a:pPr>
            <a:r>
              <a:rPr lang="en-US" altLang="en-US" sz="2000" u="sng" dirty="0"/>
              <a:t>Sunlight exposure &amp; melanoma</a:t>
            </a:r>
          </a:p>
          <a:p>
            <a:pPr>
              <a:lnSpc>
                <a:spcPct val="90000"/>
              </a:lnSpc>
            </a:pPr>
            <a:r>
              <a:rPr lang="en-US" altLang="en-US" sz="2400" dirty="0"/>
              <a:t>He analyzes the data and finds that gum chewing is significantly associated with melanoma and significantly associated with sunlight exposure</a:t>
            </a:r>
          </a:p>
          <a:p>
            <a:pPr>
              <a:lnSpc>
                <a:spcPct val="90000"/>
              </a:lnSpc>
            </a:pPr>
            <a:r>
              <a:rPr lang="en-US" altLang="en-US" sz="2400" dirty="0"/>
              <a:t>After adjusting for gum chewing there is an appreciable difference between the crude and adjusted measure of association between sunlight exposure and melanoma</a:t>
            </a:r>
          </a:p>
          <a:p>
            <a:pPr>
              <a:lnSpc>
                <a:spcPct val="90000"/>
              </a:lnSpc>
            </a:pPr>
            <a:endParaRPr lang="en-US" altLang="en-US" dirty="0"/>
          </a:p>
          <a:p>
            <a:pPr>
              <a:lnSpc>
                <a:spcPct val="90000"/>
              </a:lnSpc>
            </a:pPr>
            <a:endParaRPr lang="en-US" altLang="en-US" dirty="0"/>
          </a:p>
          <a:p>
            <a:pPr>
              <a:lnSpc>
                <a:spcPct val="90000"/>
              </a:lnSpc>
            </a:pPr>
            <a:endParaRPr lang="en-US" altLang="en-US" sz="2400" dirty="0"/>
          </a:p>
        </p:txBody>
      </p:sp>
      <p:sp>
        <p:nvSpPr>
          <p:cNvPr id="312323" name="Rectangle 4"/>
          <p:cNvSpPr>
            <a:spLocks noChangeArrowheads="1"/>
          </p:cNvSpPr>
          <p:nvPr/>
        </p:nvSpPr>
        <p:spPr bwMode="auto">
          <a:xfrm>
            <a:off x="1828800" y="4140200"/>
            <a:ext cx="8839200" cy="90424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
        <p:nvSpPr>
          <p:cNvPr id="312328" name="Text Box 13"/>
          <p:cNvSpPr txBox="1">
            <a:spLocks noChangeArrowheads="1"/>
          </p:cNvSpPr>
          <p:nvPr/>
        </p:nvSpPr>
        <p:spPr bwMode="auto">
          <a:xfrm rot="10800000" flipV="1">
            <a:off x="6789022" y="2809048"/>
            <a:ext cx="5486400" cy="830997"/>
          </a:xfrm>
          <a:prstGeom prst="rect">
            <a:avLst/>
          </a:prstGeom>
          <a:noFill/>
          <a:ln w="9525">
            <a:noFill/>
            <a:miter lim="800000"/>
            <a:headEnd/>
            <a:tailEnd/>
          </a:ln>
        </p:spPr>
        <p:txBody>
          <a:bodyPr wrap="square" anchor="ctr">
            <a:spAutoFit/>
          </a:bodyPr>
          <a:lstStyle/>
          <a:p>
            <a:pPr algn="ctr" eaLnBrk="0" hangingPunct="0">
              <a:spcBef>
                <a:spcPct val="50000"/>
              </a:spcBef>
            </a:pPr>
            <a:r>
              <a:rPr lang="en-US" altLang="en-US" sz="2400" dirty="0">
                <a:solidFill>
                  <a:schemeClr val="tx1"/>
                </a:solidFill>
              </a:rPr>
              <a:t>Should we adjust for gum chewing when deriving our final inference?</a:t>
            </a:r>
          </a:p>
        </p:txBody>
      </p:sp>
      <p:grpSp>
        <p:nvGrpSpPr>
          <p:cNvPr id="312329" name="Group 15"/>
          <p:cNvGrpSpPr>
            <a:grpSpLocks/>
          </p:cNvGrpSpPr>
          <p:nvPr/>
        </p:nvGrpSpPr>
        <p:grpSpPr bwMode="auto">
          <a:xfrm>
            <a:off x="5149849" y="5643139"/>
            <a:ext cx="6781802" cy="903817"/>
            <a:chOff x="-253" y="3892"/>
            <a:chExt cx="3204" cy="427"/>
          </a:xfrm>
        </p:grpSpPr>
        <p:sp>
          <p:nvSpPr>
            <p:cNvPr id="312330" name="Text Box 5"/>
            <p:cNvSpPr txBox="1">
              <a:spLocks noChangeArrowheads="1"/>
            </p:cNvSpPr>
            <p:nvPr/>
          </p:nvSpPr>
          <p:spPr bwMode="auto">
            <a:xfrm rot="19622809">
              <a:off x="-253" y="3892"/>
              <a:ext cx="1470" cy="189"/>
            </a:xfrm>
            <a:prstGeom prst="rect">
              <a:avLst/>
            </a:prstGeom>
            <a:noFill/>
            <a:ln w="9525">
              <a:noFill/>
              <a:miter lim="800000"/>
              <a:headEnd/>
              <a:tailEnd/>
            </a:ln>
          </p:spPr>
          <p:txBody>
            <a:bodyPr wrap="square">
              <a:spAutoFit/>
            </a:bodyPr>
            <a:lstStyle/>
            <a:p>
              <a:pPr algn="r" eaLnBrk="0" hangingPunct="0">
                <a:spcBef>
                  <a:spcPct val="50000"/>
                </a:spcBef>
              </a:pPr>
              <a:r>
                <a:rPr lang="en-US" altLang="en-US" sz="2000" b="0" dirty="0">
                  <a:solidFill>
                    <a:schemeClr val="tx1"/>
                  </a:solidFill>
                </a:rPr>
                <a:t>Yes - A</a:t>
              </a:r>
            </a:p>
          </p:txBody>
        </p:sp>
        <p:sp>
          <p:nvSpPr>
            <p:cNvPr id="312331" name="Text Box 9"/>
            <p:cNvSpPr txBox="1">
              <a:spLocks noChangeArrowheads="1"/>
            </p:cNvSpPr>
            <p:nvPr/>
          </p:nvSpPr>
          <p:spPr bwMode="auto">
            <a:xfrm rot="19447171">
              <a:off x="468" y="4130"/>
              <a:ext cx="2483" cy="189"/>
            </a:xfrm>
            <a:prstGeom prst="rect">
              <a:avLst/>
            </a:prstGeom>
            <a:noFill/>
            <a:ln w="9525">
              <a:noFill/>
              <a:miter lim="800000"/>
              <a:headEnd/>
              <a:tailEnd/>
            </a:ln>
          </p:spPr>
          <p:txBody>
            <a:bodyPr>
              <a:spAutoFit/>
            </a:bodyPr>
            <a:lstStyle/>
            <a:p>
              <a:pPr algn="r" eaLnBrk="0" hangingPunct="0">
                <a:spcBef>
                  <a:spcPct val="50000"/>
                </a:spcBef>
              </a:pPr>
              <a:r>
                <a:rPr lang="en-US" altLang="en-US" sz="2000" b="0" dirty="0">
                  <a:solidFill>
                    <a:schemeClr val="tx1"/>
                  </a:solidFill>
                </a:rPr>
                <a:t>Need more information - C</a:t>
              </a:r>
            </a:p>
          </p:txBody>
        </p:sp>
        <p:sp>
          <p:nvSpPr>
            <p:cNvPr id="312332" name="Text Box 10"/>
            <p:cNvSpPr txBox="1">
              <a:spLocks noChangeArrowheads="1"/>
            </p:cNvSpPr>
            <p:nvPr/>
          </p:nvSpPr>
          <p:spPr bwMode="auto">
            <a:xfrm rot="19378560">
              <a:off x="-23" y="4082"/>
              <a:ext cx="2008" cy="189"/>
            </a:xfrm>
            <a:prstGeom prst="rect">
              <a:avLst/>
            </a:prstGeom>
            <a:noFill/>
            <a:ln w="9525">
              <a:noFill/>
              <a:miter lim="800000"/>
              <a:headEnd/>
              <a:tailEnd/>
            </a:ln>
          </p:spPr>
          <p:txBody>
            <a:bodyPr>
              <a:spAutoFit/>
            </a:bodyPr>
            <a:lstStyle/>
            <a:p>
              <a:pPr algn="r" eaLnBrk="0" hangingPunct="0">
                <a:spcBef>
                  <a:spcPct val="50000"/>
                </a:spcBef>
              </a:pPr>
              <a:r>
                <a:rPr lang="en-US" altLang="en-US" sz="2000" b="0" dirty="0">
                  <a:solidFill>
                    <a:schemeClr val="tx1"/>
                  </a:solidFill>
                </a:rPr>
                <a:t>No - B</a:t>
              </a:r>
              <a:endParaRPr lang="en-US" altLang="en-US" sz="2000" dirty="0">
                <a:solidFill>
                  <a:schemeClr val="tx1"/>
                </a:solidFill>
              </a:endParaRPr>
            </a:p>
          </p:txBody>
        </p:sp>
      </p:grpSp>
      <p:grpSp>
        <p:nvGrpSpPr>
          <p:cNvPr id="14" name="Group 13"/>
          <p:cNvGrpSpPr/>
          <p:nvPr/>
        </p:nvGrpSpPr>
        <p:grpSpPr>
          <a:xfrm>
            <a:off x="120132" y="5285102"/>
            <a:ext cx="6668890" cy="1061829"/>
            <a:chOff x="2794000" y="5469148"/>
            <a:chExt cx="6668890" cy="1061829"/>
          </a:xfrm>
        </p:grpSpPr>
        <p:sp>
          <p:nvSpPr>
            <p:cNvPr id="15" name="Text Box 5"/>
            <p:cNvSpPr txBox="1">
              <a:spLocks noChangeArrowheads="1"/>
            </p:cNvSpPr>
            <p:nvPr/>
          </p:nvSpPr>
          <p:spPr bwMode="auto">
            <a:xfrm>
              <a:off x="2794000" y="5469148"/>
              <a:ext cx="2362200" cy="830996"/>
            </a:xfrm>
            <a:prstGeom prst="rect">
              <a:avLst/>
            </a:prstGeom>
            <a:noFill/>
            <a:ln w="9525">
              <a:noFill/>
              <a:miter lim="800000"/>
              <a:headEnd/>
              <a:tailEnd/>
            </a:ln>
          </p:spPr>
          <p:txBody>
            <a:bodyPr>
              <a:spAutoFit/>
            </a:bodyPr>
            <a:lstStyle/>
            <a:p>
              <a:pPr algn="ctr">
                <a:spcBef>
                  <a:spcPts val="0"/>
                </a:spcBef>
              </a:pPr>
              <a:r>
                <a:rPr lang="en-US" altLang="en-US" sz="2400" dirty="0">
                  <a:solidFill>
                    <a:schemeClr val="tx1"/>
                  </a:solidFill>
                </a:rPr>
                <a:t>Sunlight</a:t>
              </a:r>
            </a:p>
            <a:p>
              <a:pPr algn="ctr">
                <a:spcBef>
                  <a:spcPts val="0"/>
                </a:spcBef>
              </a:pPr>
              <a:r>
                <a:rPr lang="en-US" altLang="en-US" sz="2400" dirty="0">
                  <a:solidFill>
                    <a:schemeClr val="tx1"/>
                  </a:solidFill>
                </a:rPr>
                <a:t>Exposure</a:t>
              </a:r>
            </a:p>
          </p:txBody>
        </p:sp>
        <p:sp>
          <p:nvSpPr>
            <p:cNvPr id="16" name="Text Box 6"/>
            <p:cNvSpPr txBox="1">
              <a:spLocks noChangeArrowheads="1"/>
            </p:cNvSpPr>
            <p:nvPr/>
          </p:nvSpPr>
          <p:spPr bwMode="auto">
            <a:xfrm>
              <a:off x="6922890" y="5673643"/>
              <a:ext cx="2540000" cy="461665"/>
            </a:xfrm>
            <a:prstGeom prst="rect">
              <a:avLst/>
            </a:prstGeom>
            <a:noFill/>
            <a:ln w="9525">
              <a:noFill/>
              <a:miter lim="800000"/>
              <a:headEnd/>
              <a:tailEnd/>
            </a:ln>
          </p:spPr>
          <p:txBody>
            <a:bodyPr>
              <a:spAutoFit/>
            </a:bodyPr>
            <a:lstStyle/>
            <a:p>
              <a:pPr algn="ctr"/>
              <a:r>
                <a:rPr lang="en-US" altLang="en-US" sz="2400" dirty="0">
                  <a:solidFill>
                    <a:schemeClr val="tx1"/>
                  </a:solidFill>
                </a:rPr>
                <a:t>Melanoma</a:t>
              </a:r>
              <a:endParaRPr lang="en-US" altLang="en-US" sz="2400" b="0" dirty="0">
                <a:solidFill>
                  <a:schemeClr val="tx1"/>
                </a:solidFill>
                <a:latin typeface="Times New Roman" pitchFamily="18" charset="0"/>
              </a:endParaRPr>
            </a:p>
          </p:txBody>
        </p:sp>
        <p:sp>
          <p:nvSpPr>
            <p:cNvPr id="17" name="Line 7"/>
            <p:cNvSpPr>
              <a:spLocks noChangeShapeType="1"/>
            </p:cNvSpPr>
            <p:nvPr/>
          </p:nvSpPr>
          <p:spPr bwMode="auto">
            <a:xfrm>
              <a:off x="5080000" y="5855158"/>
              <a:ext cx="2133600" cy="0"/>
            </a:xfrm>
            <a:prstGeom prst="line">
              <a:avLst/>
            </a:prstGeom>
            <a:noFill/>
            <a:ln w="38100">
              <a:solidFill>
                <a:schemeClr val="tx1"/>
              </a:solidFill>
              <a:prstDash val="dash"/>
              <a:round/>
              <a:headEnd/>
              <a:tailEnd type="triangle" w="med" len="med"/>
            </a:ln>
          </p:spPr>
          <p:txBody>
            <a:bodyPr/>
            <a:lstStyle/>
            <a:p>
              <a:endParaRPr lang="en-US" sz="3733" dirty="0"/>
            </a:p>
          </p:txBody>
        </p:sp>
        <p:sp>
          <p:nvSpPr>
            <p:cNvPr id="18" name="Text Box 8"/>
            <p:cNvSpPr txBox="1">
              <a:spLocks noChangeArrowheads="1"/>
            </p:cNvSpPr>
            <p:nvPr/>
          </p:nvSpPr>
          <p:spPr bwMode="auto">
            <a:xfrm>
              <a:off x="5956300" y="6069312"/>
              <a:ext cx="381000" cy="461665"/>
            </a:xfrm>
            <a:prstGeom prst="rect">
              <a:avLst/>
            </a:prstGeom>
            <a:noFill/>
            <a:ln w="9525">
              <a:noFill/>
              <a:miter lim="800000"/>
              <a:headEnd/>
              <a:tailEnd/>
            </a:ln>
          </p:spPr>
          <p:txBody>
            <a:bodyPr>
              <a:spAutoFit/>
            </a:bodyPr>
            <a:lstStyle/>
            <a:p>
              <a:pPr>
                <a:spcBef>
                  <a:spcPct val="50000"/>
                </a:spcBef>
              </a:pPr>
              <a:r>
                <a:rPr lang="en-US" altLang="en-US" sz="2400" dirty="0">
                  <a:solidFill>
                    <a:schemeClr val="tx1"/>
                  </a:solidFill>
                  <a:latin typeface="Times New Roman" pitchFamily="18" charset="0"/>
                </a:rPr>
                <a:t>?</a:t>
              </a:r>
            </a:p>
          </p:txBody>
        </p:sp>
      </p:gr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3"/>
          <p:cNvSpPr>
            <a:spLocks noGrp="1" noChangeArrowheads="1"/>
          </p:cNvSpPr>
          <p:nvPr>
            <p:ph type="body" idx="1"/>
          </p:nvPr>
        </p:nvSpPr>
        <p:spPr>
          <a:xfrm>
            <a:off x="176781" y="857215"/>
            <a:ext cx="6324600" cy="2362200"/>
          </a:xfrm>
        </p:spPr>
        <p:txBody>
          <a:bodyPr/>
          <a:lstStyle/>
          <a:p>
            <a:pPr>
              <a:lnSpc>
                <a:spcPct val="90000"/>
              </a:lnSpc>
              <a:buFont typeface="Symbol" pitchFamily="18" charset="2"/>
              <a:buNone/>
            </a:pPr>
            <a:r>
              <a:rPr lang="en-US" altLang="en-US" sz="2000" u="sng" dirty="0"/>
              <a:t>Sunlight exposure &amp; melanoma</a:t>
            </a:r>
          </a:p>
          <a:p>
            <a:pPr>
              <a:lnSpc>
                <a:spcPct val="90000"/>
              </a:lnSpc>
            </a:pPr>
            <a:r>
              <a:rPr lang="en-US" altLang="en-US" sz="2400" dirty="0"/>
              <a:t>He analyzes the data and finds that gum chewing is significantly associated with melanoma and significantly associated with sunlight exposure</a:t>
            </a:r>
          </a:p>
          <a:p>
            <a:pPr>
              <a:lnSpc>
                <a:spcPct val="90000"/>
              </a:lnSpc>
            </a:pPr>
            <a:r>
              <a:rPr lang="en-US" altLang="en-US" sz="2400" dirty="0"/>
              <a:t>After adjusting for gum chewing there is an appreciable difference between the crude and adjusted measure of association between sunlight exposure and melanoma</a:t>
            </a:r>
          </a:p>
          <a:p>
            <a:pPr>
              <a:lnSpc>
                <a:spcPct val="90000"/>
              </a:lnSpc>
            </a:pPr>
            <a:endParaRPr lang="en-US" altLang="en-US" dirty="0"/>
          </a:p>
          <a:p>
            <a:pPr>
              <a:lnSpc>
                <a:spcPct val="90000"/>
              </a:lnSpc>
            </a:pPr>
            <a:endParaRPr lang="en-US" altLang="en-US" dirty="0"/>
          </a:p>
          <a:p>
            <a:pPr>
              <a:lnSpc>
                <a:spcPct val="90000"/>
              </a:lnSpc>
            </a:pPr>
            <a:endParaRPr lang="en-US" altLang="en-US" sz="2400" dirty="0"/>
          </a:p>
        </p:txBody>
      </p:sp>
      <p:sp>
        <p:nvSpPr>
          <p:cNvPr id="312323" name="Rectangle 4"/>
          <p:cNvSpPr>
            <a:spLocks noChangeArrowheads="1"/>
          </p:cNvSpPr>
          <p:nvPr/>
        </p:nvSpPr>
        <p:spPr bwMode="auto">
          <a:xfrm>
            <a:off x="1828800" y="4140200"/>
            <a:ext cx="8839200" cy="90424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
        <p:nvSpPr>
          <p:cNvPr id="312328" name="Text Box 13"/>
          <p:cNvSpPr txBox="1">
            <a:spLocks noChangeArrowheads="1"/>
          </p:cNvSpPr>
          <p:nvPr/>
        </p:nvSpPr>
        <p:spPr bwMode="auto">
          <a:xfrm rot="10800000" flipV="1">
            <a:off x="6789022" y="2809048"/>
            <a:ext cx="5486400" cy="830997"/>
          </a:xfrm>
          <a:prstGeom prst="rect">
            <a:avLst/>
          </a:prstGeom>
          <a:noFill/>
          <a:ln w="9525">
            <a:noFill/>
            <a:miter lim="800000"/>
            <a:headEnd/>
            <a:tailEnd/>
          </a:ln>
        </p:spPr>
        <p:txBody>
          <a:bodyPr wrap="square" anchor="ctr">
            <a:spAutoFit/>
          </a:bodyPr>
          <a:lstStyle/>
          <a:p>
            <a:pPr algn="ctr" eaLnBrk="0" hangingPunct="0">
              <a:spcBef>
                <a:spcPct val="50000"/>
              </a:spcBef>
            </a:pPr>
            <a:r>
              <a:rPr lang="en-US" altLang="en-US" sz="2400" dirty="0">
                <a:solidFill>
                  <a:schemeClr val="tx1"/>
                </a:solidFill>
              </a:rPr>
              <a:t>Should we adjust for gum chewing when deriving our final inference?</a:t>
            </a:r>
          </a:p>
        </p:txBody>
      </p:sp>
      <p:grpSp>
        <p:nvGrpSpPr>
          <p:cNvPr id="312329" name="Group 15"/>
          <p:cNvGrpSpPr>
            <a:grpSpLocks/>
          </p:cNvGrpSpPr>
          <p:nvPr/>
        </p:nvGrpSpPr>
        <p:grpSpPr bwMode="auto">
          <a:xfrm>
            <a:off x="5149849" y="5077993"/>
            <a:ext cx="7194552" cy="1468968"/>
            <a:chOff x="-253" y="3625"/>
            <a:chExt cx="3399" cy="694"/>
          </a:xfrm>
        </p:grpSpPr>
        <p:sp>
          <p:nvSpPr>
            <p:cNvPr id="312330" name="Text Box 5"/>
            <p:cNvSpPr txBox="1">
              <a:spLocks noChangeArrowheads="1"/>
            </p:cNvSpPr>
            <p:nvPr/>
          </p:nvSpPr>
          <p:spPr bwMode="auto">
            <a:xfrm rot="19622809">
              <a:off x="-253" y="3892"/>
              <a:ext cx="1470" cy="189"/>
            </a:xfrm>
            <a:prstGeom prst="rect">
              <a:avLst/>
            </a:prstGeom>
            <a:noFill/>
            <a:ln w="9525">
              <a:noFill/>
              <a:miter lim="800000"/>
              <a:headEnd/>
              <a:tailEnd/>
            </a:ln>
          </p:spPr>
          <p:txBody>
            <a:bodyPr wrap="square">
              <a:spAutoFit/>
            </a:bodyPr>
            <a:lstStyle/>
            <a:p>
              <a:pPr algn="r" eaLnBrk="0" hangingPunct="0">
                <a:spcBef>
                  <a:spcPct val="50000"/>
                </a:spcBef>
              </a:pPr>
              <a:r>
                <a:rPr lang="en-US" altLang="en-US" sz="2000" b="0" dirty="0">
                  <a:solidFill>
                    <a:schemeClr val="tx1"/>
                  </a:solidFill>
                </a:rPr>
                <a:t>Yes - A</a:t>
              </a:r>
            </a:p>
          </p:txBody>
        </p:sp>
        <p:sp>
          <p:nvSpPr>
            <p:cNvPr id="312331" name="Text Box 9"/>
            <p:cNvSpPr txBox="1">
              <a:spLocks noChangeArrowheads="1"/>
            </p:cNvSpPr>
            <p:nvPr/>
          </p:nvSpPr>
          <p:spPr bwMode="auto">
            <a:xfrm rot="19447171">
              <a:off x="663" y="4130"/>
              <a:ext cx="2483" cy="189"/>
            </a:xfrm>
            <a:prstGeom prst="rect">
              <a:avLst/>
            </a:prstGeom>
            <a:noFill/>
            <a:ln w="9525">
              <a:noFill/>
              <a:miter lim="800000"/>
              <a:headEnd/>
              <a:tailEnd/>
            </a:ln>
          </p:spPr>
          <p:txBody>
            <a:bodyPr>
              <a:spAutoFit/>
            </a:bodyPr>
            <a:lstStyle/>
            <a:p>
              <a:pPr algn="r" eaLnBrk="0" hangingPunct="0">
                <a:spcBef>
                  <a:spcPct val="50000"/>
                </a:spcBef>
              </a:pPr>
              <a:r>
                <a:rPr lang="en-US" altLang="en-US" sz="2000" b="0" dirty="0">
                  <a:solidFill>
                    <a:schemeClr val="tx1"/>
                  </a:solidFill>
                </a:rPr>
                <a:t>Need more information - C</a:t>
              </a:r>
            </a:p>
          </p:txBody>
        </p:sp>
        <p:sp>
          <p:nvSpPr>
            <p:cNvPr id="312332" name="Text Box 10"/>
            <p:cNvSpPr txBox="1">
              <a:spLocks noChangeArrowheads="1"/>
            </p:cNvSpPr>
            <p:nvPr/>
          </p:nvSpPr>
          <p:spPr bwMode="auto">
            <a:xfrm rot="19378560">
              <a:off x="1342" y="3625"/>
              <a:ext cx="490" cy="189"/>
            </a:xfrm>
            <a:prstGeom prst="rect">
              <a:avLst/>
            </a:prstGeom>
            <a:noFill/>
            <a:ln w="44450">
              <a:solidFill>
                <a:srgbClr val="FF0000"/>
              </a:solidFill>
              <a:miter lim="800000"/>
              <a:headEnd/>
              <a:tailEnd/>
            </a:ln>
          </p:spPr>
          <p:txBody>
            <a:bodyPr wrap="square">
              <a:spAutoFit/>
            </a:bodyPr>
            <a:lstStyle/>
            <a:p>
              <a:pPr algn="r" eaLnBrk="0" hangingPunct="0">
                <a:spcBef>
                  <a:spcPct val="50000"/>
                </a:spcBef>
              </a:pPr>
              <a:r>
                <a:rPr lang="en-US" altLang="en-US" sz="2000" b="0" dirty="0">
                  <a:solidFill>
                    <a:schemeClr val="tx1"/>
                  </a:solidFill>
                </a:rPr>
                <a:t>No - B</a:t>
              </a:r>
              <a:endParaRPr lang="en-US" altLang="en-US" sz="2000" dirty="0">
                <a:solidFill>
                  <a:schemeClr val="tx1"/>
                </a:solidFill>
              </a:endParaRPr>
            </a:p>
          </p:txBody>
        </p:sp>
      </p:grpSp>
      <p:grpSp>
        <p:nvGrpSpPr>
          <p:cNvPr id="14" name="Group 13"/>
          <p:cNvGrpSpPr/>
          <p:nvPr/>
        </p:nvGrpSpPr>
        <p:grpSpPr>
          <a:xfrm>
            <a:off x="176781" y="4820980"/>
            <a:ext cx="6668890" cy="898485"/>
            <a:chOff x="2794000" y="5469148"/>
            <a:chExt cx="6668890" cy="898485"/>
          </a:xfrm>
        </p:grpSpPr>
        <p:sp>
          <p:nvSpPr>
            <p:cNvPr id="15" name="Text Box 5"/>
            <p:cNvSpPr txBox="1">
              <a:spLocks noChangeArrowheads="1"/>
            </p:cNvSpPr>
            <p:nvPr/>
          </p:nvSpPr>
          <p:spPr bwMode="auto">
            <a:xfrm>
              <a:off x="2794000" y="5469148"/>
              <a:ext cx="2362200" cy="830996"/>
            </a:xfrm>
            <a:prstGeom prst="rect">
              <a:avLst/>
            </a:prstGeom>
            <a:noFill/>
            <a:ln w="9525">
              <a:noFill/>
              <a:miter lim="800000"/>
              <a:headEnd/>
              <a:tailEnd/>
            </a:ln>
          </p:spPr>
          <p:txBody>
            <a:bodyPr>
              <a:spAutoFit/>
            </a:bodyPr>
            <a:lstStyle/>
            <a:p>
              <a:pPr algn="ctr">
                <a:spcBef>
                  <a:spcPts val="0"/>
                </a:spcBef>
              </a:pPr>
              <a:r>
                <a:rPr lang="en-US" altLang="en-US" sz="2400" dirty="0">
                  <a:solidFill>
                    <a:schemeClr val="tx1"/>
                  </a:solidFill>
                </a:rPr>
                <a:t>Sunlight</a:t>
              </a:r>
            </a:p>
            <a:p>
              <a:pPr algn="ctr">
                <a:spcBef>
                  <a:spcPts val="0"/>
                </a:spcBef>
              </a:pPr>
              <a:r>
                <a:rPr lang="en-US" altLang="en-US" sz="2400" dirty="0">
                  <a:solidFill>
                    <a:schemeClr val="tx1"/>
                  </a:solidFill>
                </a:rPr>
                <a:t>Exposure</a:t>
              </a:r>
            </a:p>
          </p:txBody>
        </p:sp>
        <p:sp>
          <p:nvSpPr>
            <p:cNvPr id="16" name="Text Box 6"/>
            <p:cNvSpPr txBox="1">
              <a:spLocks noChangeArrowheads="1"/>
            </p:cNvSpPr>
            <p:nvPr/>
          </p:nvSpPr>
          <p:spPr bwMode="auto">
            <a:xfrm>
              <a:off x="6922890" y="5673643"/>
              <a:ext cx="2540000" cy="461665"/>
            </a:xfrm>
            <a:prstGeom prst="rect">
              <a:avLst/>
            </a:prstGeom>
            <a:noFill/>
            <a:ln w="9525">
              <a:noFill/>
              <a:miter lim="800000"/>
              <a:headEnd/>
              <a:tailEnd/>
            </a:ln>
          </p:spPr>
          <p:txBody>
            <a:bodyPr>
              <a:spAutoFit/>
            </a:bodyPr>
            <a:lstStyle/>
            <a:p>
              <a:pPr algn="ctr"/>
              <a:r>
                <a:rPr lang="en-US" altLang="en-US" sz="2400" dirty="0">
                  <a:solidFill>
                    <a:schemeClr val="tx1"/>
                  </a:solidFill>
                </a:rPr>
                <a:t>Melanoma</a:t>
              </a:r>
              <a:endParaRPr lang="en-US" altLang="en-US" sz="2400" b="0" dirty="0">
                <a:solidFill>
                  <a:schemeClr val="tx1"/>
                </a:solidFill>
                <a:latin typeface="Times New Roman" pitchFamily="18" charset="0"/>
              </a:endParaRPr>
            </a:p>
          </p:txBody>
        </p:sp>
        <p:sp>
          <p:nvSpPr>
            <p:cNvPr id="17" name="Line 7"/>
            <p:cNvSpPr>
              <a:spLocks noChangeShapeType="1"/>
            </p:cNvSpPr>
            <p:nvPr/>
          </p:nvSpPr>
          <p:spPr bwMode="auto">
            <a:xfrm>
              <a:off x="5080000" y="5855158"/>
              <a:ext cx="2133600" cy="0"/>
            </a:xfrm>
            <a:prstGeom prst="line">
              <a:avLst/>
            </a:prstGeom>
            <a:noFill/>
            <a:ln w="38100">
              <a:solidFill>
                <a:schemeClr val="tx1"/>
              </a:solidFill>
              <a:prstDash val="dash"/>
              <a:round/>
              <a:headEnd/>
              <a:tailEnd type="triangle" w="med" len="med"/>
            </a:ln>
          </p:spPr>
          <p:txBody>
            <a:bodyPr/>
            <a:lstStyle/>
            <a:p>
              <a:endParaRPr lang="en-US" sz="3733" dirty="0"/>
            </a:p>
          </p:txBody>
        </p:sp>
        <p:sp>
          <p:nvSpPr>
            <p:cNvPr id="18" name="Text Box 8"/>
            <p:cNvSpPr txBox="1">
              <a:spLocks noChangeArrowheads="1"/>
            </p:cNvSpPr>
            <p:nvPr/>
          </p:nvSpPr>
          <p:spPr bwMode="auto">
            <a:xfrm>
              <a:off x="5956300" y="5905968"/>
              <a:ext cx="342124" cy="461665"/>
            </a:xfrm>
            <a:prstGeom prst="rect">
              <a:avLst/>
            </a:prstGeom>
            <a:noFill/>
            <a:ln w="9525">
              <a:noFill/>
              <a:miter lim="800000"/>
              <a:headEnd/>
              <a:tailEnd/>
            </a:ln>
          </p:spPr>
          <p:txBody>
            <a:bodyPr wrap="square">
              <a:spAutoFit/>
            </a:bodyPr>
            <a:lstStyle/>
            <a:p>
              <a:pPr>
                <a:spcBef>
                  <a:spcPct val="50000"/>
                </a:spcBef>
              </a:pPr>
              <a:r>
                <a:rPr lang="en-US" altLang="en-US" sz="2400" dirty="0">
                  <a:solidFill>
                    <a:schemeClr val="tx1"/>
                  </a:solidFill>
                  <a:latin typeface="Times New Roman" pitchFamily="18" charset="0"/>
                </a:rPr>
                <a:t>?</a:t>
              </a:r>
            </a:p>
          </p:txBody>
        </p:sp>
      </p:grpSp>
      <p:sp>
        <p:nvSpPr>
          <p:cNvPr id="19" name="Rectangle 2"/>
          <p:cNvSpPr txBox="1">
            <a:spLocks noChangeArrowheads="1"/>
          </p:cNvSpPr>
          <p:nvPr/>
        </p:nvSpPr>
        <p:spPr bwMode="auto">
          <a:xfrm>
            <a:off x="1027641" y="109778"/>
            <a:ext cx="10441517" cy="609600"/>
          </a:xfrm>
          <a:prstGeom prst="rect">
            <a:avLst/>
          </a:prstGeom>
          <a:noFill/>
          <a:ln w="9525">
            <a:noFill/>
            <a:miter lim="800000"/>
            <a:headEnd/>
            <a:tailEnd/>
          </a:ln>
        </p:spPr>
        <p:txBody>
          <a:bodyPr vert="horz" wrap="square" lIns="87312" tIns="42862" rIns="87312" bIns="42862" numCol="1" anchor="b" anchorCtr="0" compatLnSpc="1">
            <a:prstTxWarp prst="textNoShape">
              <a:avLst/>
            </a:prstTxWarp>
          </a:bodyPr>
          <a:lstStyle>
            <a:lvl1pPr algn="ctr" defTabSz="1071007" rtl="0" eaLnBrk="0" fontAlgn="base" hangingPunct="0">
              <a:spcBef>
                <a:spcPct val="0"/>
              </a:spcBef>
              <a:spcAft>
                <a:spcPct val="0"/>
              </a:spcAft>
              <a:defRPr sz="3200" b="1">
                <a:solidFill>
                  <a:schemeClr val="tx2"/>
                </a:solidFill>
                <a:latin typeface="+mj-lt"/>
                <a:ea typeface="+mj-ea"/>
                <a:cs typeface="+mj-cs"/>
              </a:defRPr>
            </a:lvl1pPr>
            <a:lvl2pPr algn="ctr" defTabSz="1071007" rtl="0" eaLnBrk="0" fontAlgn="base" hangingPunct="0">
              <a:spcBef>
                <a:spcPct val="0"/>
              </a:spcBef>
              <a:spcAft>
                <a:spcPct val="0"/>
              </a:spcAft>
              <a:defRPr sz="3200" b="1">
                <a:solidFill>
                  <a:schemeClr val="tx2"/>
                </a:solidFill>
                <a:latin typeface="Arial" pitchFamily="34" charset="0"/>
              </a:defRPr>
            </a:lvl2pPr>
            <a:lvl3pPr algn="ctr" defTabSz="1071007" rtl="0" eaLnBrk="0" fontAlgn="base" hangingPunct="0">
              <a:spcBef>
                <a:spcPct val="0"/>
              </a:spcBef>
              <a:spcAft>
                <a:spcPct val="0"/>
              </a:spcAft>
              <a:defRPr sz="3200" b="1">
                <a:solidFill>
                  <a:schemeClr val="tx2"/>
                </a:solidFill>
                <a:latin typeface="Arial" pitchFamily="34" charset="0"/>
              </a:defRPr>
            </a:lvl3pPr>
            <a:lvl4pPr algn="ctr" defTabSz="1071007" rtl="0" eaLnBrk="0" fontAlgn="base" hangingPunct="0">
              <a:spcBef>
                <a:spcPct val="0"/>
              </a:spcBef>
              <a:spcAft>
                <a:spcPct val="0"/>
              </a:spcAft>
              <a:defRPr sz="3200" b="1">
                <a:solidFill>
                  <a:schemeClr val="tx2"/>
                </a:solidFill>
                <a:latin typeface="Arial" pitchFamily="34" charset="0"/>
              </a:defRPr>
            </a:lvl4pPr>
            <a:lvl5pPr algn="ctr" defTabSz="1071007" rtl="0" eaLnBrk="0" fontAlgn="base" hangingPunct="0">
              <a:spcBef>
                <a:spcPct val="0"/>
              </a:spcBef>
              <a:spcAft>
                <a:spcPct val="0"/>
              </a:spcAft>
              <a:defRPr sz="3200" b="1">
                <a:solidFill>
                  <a:schemeClr val="tx2"/>
                </a:solidFill>
                <a:latin typeface="Arial" pitchFamily="34" charset="0"/>
              </a:defRPr>
            </a:lvl5pPr>
            <a:lvl6pPr marL="609585" algn="ctr" defTabSz="1071007" rtl="0" eaLnBrk="0" fontAlgn="base" hangingPunct="0">
              <a:spcBef>
                <a:spcPct val="0"/>
              </a:spcBef>
              <a:spcAft>
                <a:spcPct val="0"/>
              </a:spcAft>
              <a:defRPr sz="3200" b="1">
                <a:solidFill>
                  <a:schemeClr val="tx2"/>
                </a:solidFill>
                <a:latin typeface="Arial" pitchFamily="34" charset="0"/>
              </a:defRPr>
            </a:lvl6pPr>
            <a:lvl7pPr marL="1219170" algn="ctr" defTabSz="1071007" rtl="0" eaLnBrk="0" fontAlgn="base" hangingPunct="0">
              <a:spcBef>
                <a:spcPct val="0"/>
              </a:spcBef>
              <a:spcAft>
                <a:spcPct val="0"/>
              </a:spcAft>
              <a:defRPr sz="3200" b="1">
                <a:solidFill>
                  <a:schemeClr val="tx2"/>
                </a:solidFill>
                <a:latin typeface="Arial" pitchFamily="34" charset="0"/>
              </a:defRPr>
            </a:lvl7pPr>
            <a:lvl8pPr marL="1828754" algn="ctr" defTabSz="1071007" rtl="0" eaLnBrk="0" fontAlgn="base" hangingPunct="0">
              <a:spcBef>
                <a:spcPct val="0"/>
              </a:spcBef>
              <a:spcAft>
                <a:spcPct val="0"/>
              </a:spcAft>
              <a:defRPr sz="3200" b="1">
                <a:solidFill>
                  <a:schemeClr val="tx2"/>
                </a:solidFill>
                <a:latin typeface="Arial" pitchFamily="34" charset="0"/>
              </a:defRPr>
            </a:lvl8pPr>
            <a:lvl9pPr marL="2438339" algn="ctr" defTabSz="1071007" rtl="0" eaLnBrk="0" fontAlgn="base" hangingPunct="0">
              <a:spcBef>
                <a:spcPct val="0"/>
              </a:spcBef>
              <a:spcAft>
                <a:spcPct val="0"/>
              </a:spcAft>
              <a:defRPr sz="3200" b="1">
                <a:solidFill>
                  <a:schemeClr val="tx2"/>
                </a:solidFill>
                <a:latin typeface="Arial" pitchFamily="34" charset="0"/>
              </a:defRPr>
            </a:lvl9pPr>
          </a:lstStyle>
          <a:p>
            <a:r>
              <a:rPr lang="en-US" altLang="en-US" sz="2800" kern="0" dirty="0"/>
              <a:t>DAGs Force Investigators to First Conceptualize the System</a:t>
            </a:r>
          </a:p>
        </p:txBody>
      </p:sp>
      <p:sp>
        <p:nvSpPr>
          <p:cNvPr id="2" name="Title 1"/>
          <p:cNvSpPr>
            <a:spLocks noGrp="1"/>
          </p:cNvSpPr>
          <p:nvPr>
            <p:ph type="title"/>
          </p:nvPr>
        </p:nvSpPr>
        <p:spPr>
          <a:xfrm>
            <a:off x="-506943" y="5664011"/>
            <a:ext cx="10366023" cy="800100"/>
          </a:xfrm>
        </p:spPr>
        <p:txBody>
          <a:bodyPr/>
          <a:lstStyle/>
          <a:p>
            <a:r>
              <a:rPr lang="en-US" sz="2800" dirty="0">
                <a:solidFill>
                  <a:srgbClr val="FF0000"/>
                </a:solidFill>
              </a:rPr>
              <a:t>Chance a more likely explanation than confounding</a:t>
            </a:r>
          </a:p>
        </p:txBody>
      </p:sp>
    </p:spTree>
    <p:extLst>
      <p:ext uri="{BB962C8B-B14F-4D97-AF65-F5344CB8AC3E}">
        <p14:creationId xmlns:p14="http://schemas.microsoft.com/office/powerpoint/2010/main" val="5131369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Text Box 2"/>
          <p:cNvSpPr txBox="1">
            <a:spLocks noChangeArrowheads="1"/>
          </p:cNvSpPr>
          <p:nvPr/>
        </p:nvSpPr>
        <p:spPr bwMode="auto">
          <a:xfrm>
            <a:off x="2235200" y="2433697"/>
            <a:ext cx="1752600" cy="2062103"/>
          </a:xfrm>
          <a:prstGeom prst="rect">
            <a:avLst/>
          </a:prstGeom>
          <a:noFill/>
          <a:ln w="9525">
            <a:noFill/>
            <a:miter lim="800000"/>
            <a:headEnd/>
            <a:tailEnd/>
          </a:ln>
        </p:spPr>
        <p:txBody>
          <a:bodyPr>
            <a:spAutoFit/>
          </a:bodyPr>
          <a:lstStyle/>
          <a:p>
            <a:pPr algn="ctr">
              <a:spcBef>
                <a:spcPct val="50000"/>
              </a:spcBef>
            </a:pPr>
            <a:endParaRPr lang="en-US" altLang="en-US" sz="3200" dirty="0">
              <a:solidFill>
                <a:schemeClr val="tx1"/>
              </a:solidFill>
            </a:endParaRPr>
          </a:p>
          <a:p>
            <a:pPr algn="ctr">
              <a:spcBef>
                <a:spcPct val="50000"/>
              </a:spcBef>
            </a:pPr>
            <a:endParaRPr lang="en-US" altLang="en-US" sz="3200" dirty="0">
              <a:solidFill>
                <a:schemeClr val="tx1"/>
              </a:solidFill>
            </a:endParaRPr>
          </a:p>
          <a:p>
            <a:pPr algn="ctr">
              <a:spcBef>
                <a:spcPct val="50000"/>
              </a:spcBef>
            </a:pPr>
            <a:endParaRPr lang="en-US" altLang="en-US" sz="3200" dirty="0">
              <a:solidFill>
                <a:schemeClr val="tx1"/>
              </a:solidFill>
            </a:endParaRPr>
          </a:p>
        </p:txBody>
      </p:sp>
      <p:sp>
        <p:nvSpPr>
          <p:cNvPr id="316418" name="Text Box 3"/>
          <p:cNvSpPr txBox="1">
            <a:spLocks noChangeArrowheads="1"/>
          </p:cNvSpPr>
          <p:nvPr/>
        </p:nvSpPr>
        <p:spPr bwMode="auto">
          <a:xfrm>
            <a:off x="2667000" y="3657600"/>
            <a:ext cx="2362200" cy="1015663"/>
          </a:xfrm>
          <a:prstGeom prst="rect">
            <a:avLst/>
          </a:prstGeom>
          <a:noFill/>
          <a:ln w="9525">
            <a:noFill/>
            <a:miter lim="800000"/>
            <a:headEnd/>
            <a:tailEnd/>
          </a:ln>
        </p:spPr>
        <p:txBody>
          <a:bodyPr>
            <a:spAutoFit/>
          </a:bodyPr>
          <a:lstStyle/>
          <a:p>
            <a:pPr algn="ctr">
              <a:spcBef>
                <a:spcPct val="50000"/>
              </a:spcBef>
            </a:pPr>
            <a:r>
              <a:rPr lang="en-US" altLang="en-US" sz="2400" dirty="0">
                <a:solidFill>
                  <a:schemeClr val="tx1"/>
                </a:solidFill>
              </a:rPr>
              <a:t>Sunlight</a:t>
            </a:r>
          </a:p>
          <a:p>
            <a:pPr algn="ctr">
              <a:spcBef>
                <a:spcPct val="50000"/>
              </a:spcBef>
            </a:pPr>
            <a:r>
              <a:rPr lang="en-US" altLang="en-US" sz="2400" dirty="0">
                <a:solidFill>
                  <a:schemeClr val="tx1"/>
                </a:solidFill>
              </a:rPr>
              <a:t>Exposure</a:t>
            </a:r>
          </a:p>
        </p:txBody>
      </p:sp>
      <p:sp>
        <p:nvSpPr>
          <p:cNvPr id="316419" name="Text Box 4"/>
          <p:cNvSpPr txBox="1">
            <a:spLocks noChangeArrowheads="1"/>
          </p:cNvSpPr>
          <p:nvPr/>
        </p:nvSpPr>
        <p:spPr bwMode="auto">
          <a:xfrm>
            <a:off x="7086600" y="3983094"/>
            <a:ext cx="2540000" cy="461665"/>
          </a:xfrm>
          <a:prstGeom prst="rect">
            <a:avLst/>
          </a:prstGeom>
          <a:noFill/>
          <a:ln w="9525">
            <a:noFill/>
            <a:miter lim="800000"/>
            <a:headEnd/>
            <a:tailEnd/>
          </a:ln>
        </p:spPr>
        <p:txBody>
          <a:bodyPr>
            <a:spAutoFit/>
          </a:bodyPr>
          <a:lstStyle/>
          <a:p>
            <a:pPr algn="ctr"/>
            <a:r>
              <a:rPr lang="en-US" altLang="en-US" sz="2400" dirty="0">
                <a:solidFill>
                  <a:schemeClr val="tx1"/>
                </a:solidFill>
              </a:rPr>
              <a:t>Melanoma</a:t>
            </a:r>
            <a:endParaRPr lang="en-US" altLang="en-US" sz="2400" b="0" dirty="0">
              <a:solidFill>
                <a:schemeClr val="tx1"/>
              </a:solidFill>
              <a:latin typeface="Times New Roman" pitchFamily="18" charset="0"/>
            </a:endParaRPr>
          </a:p>
        </p:txBody>
      </p:sp>
      <p:sp>
        <p:nvSpPr>
          <p:cNvPr id="316420" name="Text Box 5"/>
          <p:cNvSpPr txBox="1">
            <a:spLocks noChangeArrowheads="1"/>
          </p:cNvSpPr>
          <p:nvPr/>
        </p:nvSpPr>
        <p:spPr bwMode="auto">
          <a:xfrm>
            <a:off x="8153400" y="6002870"/>
            <a:ext cx="1447800" cy="584775"/>
          </a:xfrm>
          <a:prstGeom prst="rect">
            <a:avLst/>
          </a:prstGeom>
          <a:noFill/>
          <a:ln w="9525">
            <a:noFill/>
            <a:miter lim="800000"/>
            <a:headEnd/>
            <a:tailEnd/>
          </a:ln>
        </p:spPr>
        <p:txBody>
          <a:bodyPr>
            <a:spAutoFit/>
          </a:bodyPr>
          <a:lstStyle/>
          <a:p>
            <a:pPr>
              <a:spcBef>
                <a:spcPct val="50000"/>
              </a:spcBef>
            </a:pPr>
            <a:endParaRPr lang="en-US" altLang="en-US" sz="3200" b="0" dirty="0">
              <a:solidFill>
                <a:schemeClr val="tx1"/>
              </a:solidFill>
              <a:latin typeface="Times New Roman" pitchFamily="18" charset="0"/>
            </a:endParaRPr>
          </a:p>
        </p:txBody>
      </p:sp>
      <p:sp>
        <p:nvSpPr>
          <p:cNvPr id="1278982" name="Freeform 6"/>
          <p:cNvSpPr>
            <a:spLocks/>
          </p:cNvSpPr>
          <p:nvPr/>
        </p:nvSpPr>
        <p:spPr bwMode="auto">
          <a:xfrm flipV="1">
            <a:off x="3962400" y="1773294"/>
            <a:ext cx="1295400" cy="304800"/>
          </a:xfrm>
          <a:custGeom>
            <a:avLst/>
            <a:gdLst>
              <a:gd name="T0" fmla="*/ 0 w 2025"/>
              <a:gd name="T1" fmla="*/ 228600 h 243"/>
              <a:gd name="T2" fmla="*/ 1066800 w 2025"/>
              <a:gd name="T3" fmla="*/ 0 h 243"/>
              <a:gd name="T4" fmla="*/ 0 60000 65536"/>
              <a:gd name="T5" fmla="*/ 0 60000 65536"/>
              <a:gd name="T6" fmla="*/ 0 w 2025"/>
              <a:gd name="T7" fmla="*/ 0 h 243"/>
              <a:gd name="T8" fmla="*/ 2025 w 2025"/>
              <a:gd name="T9" fmla="*/ 243 h 243"/>
            </a:gdLst>
            <a:ahLst/>
            <a:cxnLst>
              <a:cxn ang="T4">
                <a:pos x="T0" y="T1"/>
              </a:cxn>
              <a:cxn ang="T5">
                <a:pos x="T2" y="T3"/>
              </a:cxn>
            </a:cxnLst>
            <a:rect l="T6" t="T7" r="T8" b="T9"/>
            <a:pathLst>
              <a:path w="2025" h="243">
                <a:moveTo>
                  <a:pt x="0" y="243"/>
                </a:moveTo>
                <a:lnTo>
                  <a:pt x="2025" y="0"/>
                </a:lnTo>
              </a:path>
            </a:pathLst>
          </a:custGeom>
          <a:noFill/>
          <a:ln w="34925">
            <a:solidFill>
              <a:schemeClr val="tx1"/>
            </a:solidFill>
            <a:round/>
            <a:headEnd type="none" w="med" len="med"/>
            <a:tailEnd type="triangle" w="med" len="med"/>
          </a:ln>
        </p:spPr>
        <p:txBody>
          <a:bodyPr/>
          <a:lstStyle/>
          <a:p>
            <a:endParaRPr lang="en-US" sz="3733" dirty="0"/>
          </a:p>
        </p:txBody>
      </p:sp>
      <p:sp>
        <p:nvSpPr>
          <p:cNvPr id="316422" name="Text Box 8"/>
          <p:cNvSpPr txBox="1">
            <a:spLocks noChangeArrowheads="1"/>
          </p:cNvSpPr>
          <p:nvPr/>
        </p:nvSpPr>
        <p:spPr bwMode="auto">
          <a:xfrm>
            <a:off x="6019800" y="4244273"/>
            <a:ext cx="381000" cy="461665"/>
          </a:xfrm>
          <a:prstGeom prst="rect">
            <a:avLst/>
          </a:prstGeom>
          <a:noFill/>
          <a:ln w="9525">
            <a:noFill/>
            <a:miter lim="800000"/>
            <a:headEnd/>
            <a:tailEnd/>
          </a:ln>
        </p:spPr>
        <p:txBody>
          <a:bodyPr>
            <a:spAutoFit/>
          </a:bodyPr>
          <a:lstStyle/>
          <a:p>
            <a:pPr>
              <a:spcBef>
                <a:spcPct val="50000"/>
              </a:spcBef>
            </a:pPr>
            <a:r>
              <a:rPr lang="en-US" altLang="en-US" sz="2400" dirty="0">
                <a:solidFill>
                  <a:schemeClr val="tx1"/>
                </a:solidFill>
                <a:latin typeface="Times New Roman" pitchFamily="18" charset="0"/>
              </a:rPr>
              <a:t>?</a:t>
            </a:r>
            <a:endParaRPr lang="en-US" altLang="en-US" sz="3200" dirty="0">
              <a:solidFill>
                <a:schemeClr val="tx1"/>
              </a:solidFill>
              <a:latin typeface="Times New Roman" pitchFamily="18" charset="0"/>
            </a:endParaRPr>
          </a:p>
        </p:txBody>
      </p:sp>
      <p:sp>
        <p:nvSpPr>
          <p:cNvPr id="316423" name="Line 9"/>
          <p:cNvSpPr>
            <a:spLocks noChangeShapeType="1"/>
          </p:cNvSpPr>
          <p:nvPr/>
        </p:nvSpPr>
        <p:spPr bwMode="auto">
          <a:xfrm flipV="1">
            <a:off x="4876800" y="4211694"/>
            <a:ext cx="2336800" cy="0"/>
          </a:xfrm>
          <a:prstGeom prst="line">
            <a:avLst/>
          </a:prstGeom>
          <a:noFill/>
          <a:ln w="38100">
            <a:solidFill>
              <a:schemeClr val="tx1"/>
            </a:solidFill>
            <a:prstDash val="dash"/>
            <a:round/>
            <a:headEnd/>
            <a:tailEnd type="triangle" w="med" len="med"/>
          </a:ln>
        </p:spPr>
        <p:txBody>
          <a:bodyPr/>
          <a:lstStyle/>
          <a:p>
            <a:endParaRPr lang="en-US" sz="3733" dirty="0"/>
          </a:p>
        </p:txBody>
      </p:sp>
      <p:sp>
        <p:nvSpPr>
          <p:cNvPr id="1278986" name="Text Box 10"/>
          <p:cNvSpPr txBox="1">
            <a:spLocks noChangeArrowheads="1"/>
          </p:cNvSpPr>
          <p:nvPr/>
        </p:nvSpPr>
        <p:spPr bwMode="auto">
          <a:xfrm>
            <a:off x="2057400" y="228600"/>
            <a:ext cx="8026400" cy="523220"/>
          </a:xfrm>
          <a:prstGeom prst="rect">
            <a:avLst/>
          </a:prstGeom>
          <a:noFill/>
          <a:ln w="1905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dirty="0">
                <a:latin typeface="Arial" pitchFamily="34" charset="0"/>
              </a:rPr>
              <a:t>Should we adjust for gum chewing?</a:t>
            </a:r>
          </a:p>
        </p:txBody>
      </p:sp>
      <p:sp>
        <p:nvSpPr>
          <p:cNvPr id="316425" name="Text Box 11"/>
          <p:cNvSpPr txBox="1">
            <a:spLocks noChangeArrowheads="1"/>
          </p:cNvSpPr>
          <p:nvPr/>
        </p:nvSpPr>
        <p:spPr bwMode="auto">
          <a:xfrm>
            <a:off x="5181600" y="1849494"/>
            <a:ext cx="2540000" cy="461665"/>
          </a:xfrm>
          <a:prstGeom prst="rect">
            <a:avLst/>
          </a:prstGeom>
          <a:noFill/>
          <a:ln w="9525">
            <a:noFill/>
            <a:miter lim="800000"/>
            <a:headEnd/>
            <a:tailEnd/>
          </a:ln>
        </p:spPr>
        <p:txBody>
          <a:bodyPr>
            <a:spAutoFit/>
          </a:bodyPr>
          <a:lstStyle/>
          <a:p>
            <a:pPr algn="ctr"/>
            <a:r>
              <a:rPr lang="en-US" altLang="en-US" sz="2400" dirty="0">
                <a:solidFill>
                  <a:schemeClr val="tx1"/>
                </a:solidFill>
              </a:rPr>
              <a:t>Gum chewing</a:t>
            </a:r>
            <a:endParaRPr lang="en-US" altLang="en-US" sz="2400" b="0" dirty="0">
              <a:solidFill>
                <a:schemeClr val="tx1"/>
              </a:solidFill>
              <a:latin typeface="Times New Roman" pitchFamily="18" charset="0"/>
            </a:endParaRPr>
          </a:p>
        </p:txBody>
      </p:sp>
      <p:sp>
        <p:nvSpPr>
          <p:cNvPr id="1278988" name="Text Box 12"/>
          <p:cNvSpPr txBox="1">
            <a:spLocks noChangeArrowheads="1"/>
          </p:cNvSpPr>
          <p:nvPr/>
        </p:nvSpPr>
        <p:spPr bwMode="auto">
          <a:xfrm>
            <a:off x="1752600" y="1066800"/>
            <a:ext cx="2540000" cy="1200329"/>
          </a:xfrm>
          <a:prstGeom prst="rect">
            <a:avLst/>
          </a:prstGeom>
          <a:noFill/>
          <a:ln w="9525">
            <a:noFill/>
            <a:miter lim="800000"/>
            <a:headEnd/>
            <a:tailEnd/>
          </a:ln>
        </p:spPr>
        <p:txBody>
          <a:bodyPr>
            <a:spAutoFit/>
          </a:bodyPr>
          <a:lstStyle/>
          <a:p>
            <a:pPr algn="ctr"/>
            <a:r>
              <a:rPr lang="en-US" altLang="en-US" sz="2400" dirty="0">
                <a:solidFill>
                  <a:schemeClr val="tx1"/>
                </a:solidFill>
              </a:rPr>
              <a:t>“Active” Personality Type</a:t>
            </a:r>
            <a:endParaRPr lang="en-US" altLang="en-US" sz="2400" b="0" dirty="0">
              <a:solidFill>
                <a:schemeClr val="tx1"/>
              </a:solidFill>
              <a:latin typeface="Times New Roman" pitchFamily="18" charset="0"/>
            </a:endParaRPr>
          </a:p>
        </p:txBody>
      </p:sp>
      <p:sp>
        <p:nvSpPr>
          <p:cNvPr id="1278989" name="Freeform 13"/>
          <p:cNvSpPr>
            <a:spLocks/>
          </p:cNvSpPr>
          <p:nvPr/>
        </p:nvSpPr>
        <p:spPr bwMode="auto">
          <a:xfrm flipV="1">
            <a:off x="3048000" y="2459094"/>
            <a:ext cx="685800" cy="1143000"/>
          </a:xfrm>
          <a:custGeom>
            <a:avLst/>
            <a:gdLst>
              <a:gd name="T0" fmla="*/ 0 w 2025"/>
              <a:gd name="T1" fmla="*/ 1219200 h 243"/>
              <a:gd name="T2" fmla="*/ 609600 w 2025"/>
              <a:gd name="T3" fmla="*/ 0 h 243"/>
              <a:gd name="T4" fmla="*/ 0 60000 65536"/>
              <a:gd name="T5" fmla="*/ 0 60000 65536"/>
              <a:gd name="T6" fmla="*/ 0 w 2025"/>
              <a:gd name="T7" fmla="*/ 0 h 243"/>
              <a:gd name="T8" fmla="*/ 2025 w 2025"/>
              <a:gd name="T9" fmla="*/ 243 h 243"/>
            </a:gdLst>
            <a:ahLst/>
            <a:cxnLst>
              <a:cxn ang="T4">
                <a:pos x="T0" y="T1"/>
              </a:cxn>
              <a:cxn ang="T5">
                <a:pos x="T2" y="T3"/>
              </a:cxn>
            </a:cxnLst>
            <a:rect l="T6" t="T7" r="T8" b="T9"/>
            <a:pathLst>
              <a:path w="2025" h="243">
                <a:moveTo>
                  <a:pt x="0" y="243"/>
                </a:moveTo>
                <a:lnTo>
                  <a:pt x="2025" y="0"/>
                </a:lnTo>
              </a:path>
            </a:pathLst>
          </a:custGeom>
          <a:noFill/>
          <a:ln w="34925">
            <a:solidFill>
              <a:schemeClr val="tx1"/>
            </a:solidFill>
            <a:round/>
            <a:headEnd type="none" w="med" len="med"/>
            <a:tailEnd type="triangle" w="med" len="med"/>
          </a:ln>
        </p:spPr>
        <p:txBody>
          <a:bodyPr/>
          <a:lstStyle/>
          <a:p>
            <a:endParaRPr lang="en-US" sz="3733" dirty="0"/>
          </a:p>
        </p:txBody>
      </p:sp>
      <p:sp>
        <p:nvSpPr>
          <p:cNvPr id="1278990" name="Oval 14"/>
          <p:cNvSpPr>
            <a:spLocks noChangeArrowheads="1"/>
          </p:cNvSpPr>
          <p:nvPr/>
        </p:nvSpPr>
        <p:spPr bwMode="auto">
          <a:xfrm rot="-19479355">
            <a:off x="6677346" y="2756349"/>
            <a:ext cx="1789007" cy="735747"/>
          </a:xfrm>
          <a:prstGeom prst="ellipse">
            <a:avLst/>
          </a:prstGeom>
          <a:noFill/>
          <a:ln w="76200">
            <a:solidFill>
              <a:srgbClr val="FF0000"/>
            </a:solidFill>
            <a:round/>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278991" name="Text Box 15"/>
          <p:cNvSpPr txBox="1">
            <a:spLocks noChangeArrowheads="1"/>
          </p:cNvSpPr>
          <p:nvPr/>
        </p:nvSpPr>
        <p:spPr bwMode="auto">
          <a:xfrm>
            <a:off x="50800" y="5022502"/>
            <a:ext cx="12039600" cy="1384995"/>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400" dirty="0">
                <a:latin typeface="Arial" pitchFamily="34" charset="0"/>
              </a:rPr>
              <a:t>DAG’s make the philosophy of adjusting for “everything” or for “everything that is statistically significant” illogical</a:t>
            </a:r>
          </a:p>
          <a:p>
            <a:pPr algn="ctr" eaLnBrk="0" hangingPunct="0">
              <a:spcBef>
                <a:spcPct val="50000"/>
              </a:spcBef>
              <a:defRPr/>
            </a:pPr>
            <a:r>
              <a:rPr lang="en-US" sz="2400" dirty="0">
                <a:solidFill>
                  <a:srgbClr val="FF0000"/>
                </a:solidFill>
                <a:latin typeface="Arial" pitchFamily="34" charset="0"/>
              </a:rPr>
              <a:t>Confounding is a substantive issue, not a statistical issue</a:t>
            </a:r>
          </a:p>
        </p:txBody>
      </p:sp>
      <p:sp>
        <p:nvSpPr>
          <p:cNvPr id="15" name="Oval 14"/>
          <p:cNvSpPr/>
          <p:nvPr/>
        </p:nvSpPr>
        <p:spPr bwMode="auto">
          <a:xfrm>
            <a:off x="10261600" y="-2463800"/>
            <a:ext cx="203200" cy="2032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
        <p:nvSpPr>
          <p:cNvPr id="16" name="Oval 15"/>
          <p:cNvSpPr/>
          <p:nvPr/>
        </p:nvSpPr>
        <p:spPr bwMode="auto">
          <a:xfrm>
            <a:off x="11834299" y="151730"/>
            <a:ext cx="203200" cy="203200"/>
          </a:xfrm>
          <a:prstGeom prst="ellipse">
            <a:avLst/>
          </a:prstGeom>
          <a:solidFill>
            <a:srgbClr val="00B05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789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7898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7898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7899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789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8982" grpId="0" animBg="1"/>
      <p:bldP spid="1278988" grpId="0"/>
      <p:bldP spid="1278989" grpId="0" animBg="1"/>
      <p:bldP spid="1278990" grpId="0" animBg="1"/>
      <p:bldP spid="127899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6" name="Rectangle 2"/>
          <p:cNvSpPr>
            <a:spLocks noGrp="1" noChangeArrowheads="1"/>
          </p:cNvSpPr>
          <p:nvPr>
            <p:ph type="title"/>
          </p:nvPr>
        </p:nvSpPr>
        <p:spPr>
          <a:xfrm>
            <a:off x="1600200" y="233064"/>
            <a:ext cx="9347199" cy="732135"/>
          </a:xfrm>
        </p:spPr>
        <p:txBody>
          <a:bodyPr/>
          <a:lstStyle/>
          <a:p>
            <a:r>
              <a:rPr lang="en-US" altLang="en-US" sz="2800" dirty="0"/>
              <a:t>Confounding:  </a:t>
            </a:r>
            <a:br>
              <a:rPr lang="en-US" altLang="en-US" sz="2800" dirty="0"/>
            </a:br>
            <a:r>
              <a:rPr lang="en-US" altLang="en-US" sz="2800" dirty="0"/>
              <a:t>Examples of Magnitude and Direction</a:t>
            </a:r>
          </a:p>
        </p:txBody>
      </p:sp>
      <p:graphicFrame>
        <p:nvGraphicFramePr>
          <p:cNvPr id="6222" name="Object 78"/>
          <p:cNvGraphicFramePr>
            <a:graphicFrameLocks/>
          </p:cNvGraphicFramePr>
          <p:nvPr>
            <p:extLst>
              <p:ext uri="{D42A27DB-BD31-4B8C-83A1-F6EECF244321}">
                <p14:modId xmlns:p14="http://schemas.microsoft.com/office/powerpoint/2010/main" val="3258746638"/>
              </p:ext>
            </p:extLst>
          </p:nvPr>
        </p:nvGraphicFramePr>
        <p:xfrm>
          <a:off x="6096000" y="1237565"/>
          <a:ext cx="6683375" cy="4154488"/>
        </p:xfrm>
        <a:graphic>
          <a:graphicData uri="http://schemas.openxmlformats.org/presentationml/2006/ole">
            <mc:AlternateContent xmlns:mc="http://schemas.openxmlformats.org/markup-compatibility/2006">
              <mc:Choice xmlns:v="urn:schemas-microsoft-com:vml" Requires="v">
                <p:oleObj name="Document" r:id="rId3" imgW="7647538" imgH="4769268" progId="Word.Document.8">
                  <p:embed/>
                </p:oleObj>
              </mc:Choice>
              <mc:Fallback>
                <p:oleObj name="Document" r:id="rId3" imgW="7647538" imgH="4769268" progId="Word.Document.8">
                  <p:embed/>
                  <p:pic>
                    <p:nvPicPr>
                      <p:cNvPr id="0" name="Picture 78"/>
                      <p:cNvPicPr>
                        <a:picLocks noChangeArrowheads="1"/>
                      </p:cNvPicPr>
                      <p:nvPr/>
                    </p:nvPicPr>
                    <p:blipFill>
                      <a:blip r:embed="rId4"/>
                      <a:srcRect/>
                      <a:stretch>
                        <a:fillRect/>
                      </a:stretch>
                    </p:blipFill>
                    <p:spPr bwMode="auto">
                      <a:xfrm>
                        <a:off x="6096000" y="1237565"/>
                        <a:ext cx="6683375" cy="4154488"/>
                      </a:xfrm>
                      <a:prstGeom prst="rect">
                        <a:avLst/>
                      </a:prstGeom>
                      <a:noFill/>
                      <a:ln>
                        <a:noFill/>
                      </a:ln>
                      <a:effectLst/>
                    </p:spPr>
                  </p:pic>
                </p:oleObj>
              </mc:Fallback>
            </mc:AlternateContent>
          </a:graphicData>
        </a:graphic>
      </p:graphicFrame>
      <p:graphicFrame>
        <p:nvGraphicFramePr>
          <p:cNvPr id="6223" name="Object 79"/>
          <p:cNvGraphicFramePr>
            <a:graphicFrameLocks/>
          </p:cNvGraphicFramePr>
          <p:nvPr>
            <p:extLst>
              <p:ext uri="{D42A27DB-BD31-4B8C-83A1-F6EECF244321}">
                <p14:modId xmlns:p14="http://schemas.microsoft.com/office/powerpoint/2010/main" val="3582689443"/>
              </p:ext>
            </p:extLst>
          </p:nvPr>
        </p:nvGraphicFramePr>
        <p:xfrm>
          <a:off x="342900" y="1767530"/>
          <a:ext cx="3733800" cy="1803403"/>
        </p:xfrm>
        <a:graphic>
          <a:graphicData uri="http://schemas.openxmlformats.org/presentationml/2006/ole">
            <mc:AlternateContent xmlns:mc="http://schemas.openxmlformats.org/markup-compatibility/2006">
              <mc:Choice xmlns:v="urn:schemas-microsoft-com:vml" Requires="v">
                <p:oleObj name="Document" r:id="rId5" imgW="3898710" imgH="1819701" progId="Word.Document.8">
                  <p:embed/>
                </p:oleObj>
              </mc:Choice>
              <mc:Fallback>
                <p:oleObj name="Document" r:id="rId5" imgW="3898710" imgH="1819701" progId="Word.Document.8">
                  <p:embed/>
                  <p:pic>
                    <p:nvPicPr>
                      <p:cNvPr id="0" name="Picture 7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 y="1767530"/>
                        <a:ext cx="3733800" cy="1803403"/>
                      </a:xfrm>
                      <a:prstGeom prst="rect">
                        <a:avLst/>
                      </a:prstGeom>
                      <a:noFill/>
                      <a:ln>
                        <a:noFill/>
                      </a:ln>
                      <a:effectLst/>
                    </p:spPr>
                  </p:pic>
                </p:oleObj>
              </mc:Fallback>
            </mc:AlternateContent>
          </a:graphicData>
        </a:graphic>
      </p:graphicFrame>
      <p:graphicFrame>
        <p:nvGraphicFramePr>
          <p:cNvPr id="6224" name="Object 80"/>
          <p:cNvGraphicFramePr>
            <a:graphicFrameLocks/>
          </p:cNvGraphicFramePr>
          <p:nvPr>
            <p:extLst>
              <p:ext uri="{D42A27DB-BD31-4B8C-83A1-F6EECF244321}">
                <p14:modId xmlns:p14="http://schemas.microsoft.com/office/powerpoint/2010/main" val="999284648"/>
              </p:ext>
            </p:extLst>
          </p:nvPr>
        </p:nvGraphicFramePr>
        <p:xfrm>
          <a:off x="0" y="4618456"/>
          <a:ext cx="2947894" cy="1295400"/>
        </p:xfrm>
        <a:graphic>
          <a:graphicData uri="http://schemas.openxmlformats.org/presentationml/2006/ole">
            <mc:AlternateContent xmlns:mc="http://schemas.openxmlformats.org/markup-compatibility/2006">
              <mc:Choice xmlns:v="urn:schemas-microsoft-com:vml" Requires="v">
                <p:oleObj name="Document" r:id="rId7" imgW="3625780" imgH="1504421" progId="Word.Document.8">
                  <p:embed/>
                </p:oleObj>
              </mc:Choice>
              <mc:Fallback>
                <p:oleObj name="Document" r:id="rId7" imgW="3625780" imgH="1504421" progId="Word.Document.8">
                  <p:embed/>
                  <p:pic>
                    <p:nvPicPr>
                      <p:cNvPr id="0" name="Picture 80"/>
                      <p:cNvPicPr>
                        <a:picLocks noChangeArrowheads="1"/>
                      </p:cNvPicPr>
                      <p:nvPr/>
                    </p:nvPicPr>
                    <p:blipFill>
                      <a:blip r:embed="rId8"/>
                      <a:srcRect/>
                      <a:stretch>
                        <a:fillRect/>
                      </a:stretch>
                    </p:blipFill>
                    <p:spPr bwMode="auto">
                      <a:xfrm>
                        <a:off x="0" y="4618456"/>
                        <a:ext cx="2947894" cy="1295400"/>
                      </a:xfrm>
                      <a:prstGeom prst="rect">
                        <a:avLst/>
                      </a:prstGeom>
                      <a:noFill/>
                      <a:ln>
                        <a:noFill/>
                      </a:ln>
                      <a:effectLst/>
                    </p:spPr>
                  </p:pic>
                </p:oleObj>
              </mc:Fallback>
            </mc:AlternateContent>
          </a:graphicData>
        </a:graphic>
      </p:graphicFrame>
      <p:sp>
        <p:nvSpPr>
          <p:cNvPr id="6227" name="Line 9"/>
          <p:cNvSpPr>
            <a:spLocks noChangeShapeType="1"/>
          </p:cNvSpPr>
          <p:nvPr/>
        </p:nvSpPr>
        <p:spPr bwMode="auto">
          <a:xfrm flipH="1">
            <a:off x="2260600" y="3581400"/>
            <a:ext cx="609600" cy="609600"/>
          </a:xfrm>
          <a:prstGeom prst="line">
            <a:avLst/>
          </a:prstGeom>
          <a:noFill/>
          <a:ln w="12700">
            <a:solidFill>
              <a:schemeClr val="tx1"/>
            </a:solidFill>
            <a:round/>
            <a:headEnd type="none" w="sm" len="sm"/>
            <a:tailEnd type="triangle" w="sm" len="sm"/>
          </a:ln>
        </p:spPr>
        <p:txBody>
          <a:bodyPr wrap="none" anchor="ctr"/>
          <a:lstStyle/>
          <a:p>
            <a:endParaRPr lang="en-US" sz="3733" dirty="0"/>
          </a:p>
        </p:txBody>
      </p:sp>
      <p:sp>
        <p:nvSpPr>
          <p:cNvPr id="6228" name="Line 10"/>
          <p:cNvSpPr>
            <a:spLocks noChangeShapeType="1"/>
          </p:cNvSpPr>
          <p:nvPr/>
        </p:nvSpPr>
        <p:spPr bwMode="auto">
          <a:xfrm>
            <a:off x="2870200" y="3581400"/>
            <a:ext cx="711200" cy="609600"/>
          </a:xfrm>
          <a:prstGeom prst="line">
            <a:avLst/>
          </a:prstGeom>
          <a:noFill/>
          <a:ln w="12700">
            <a:solidFill>
              <a:schemeClr val="tx1"/>
            </a:solidFill>
            <a:round/>
            <a:headEnd type="none" w="sm" len="sm"/>
            <a:tailEnd type="triangle" w="sm" len="sm"/>
          </a:ln>
        </p:spPr>
        <p:txBody>
          <a:bodyPr wrap="none" anchor="ctr"/>
          <a:lstStyle/>
          <a:p>
            <a:endParaRPr lang="en-US" sz="3733" dirty="0"/>
          </a:p>
        </p:txBody>
      </p:sp>
      <p:graphicFrame>
        <p:nvGraphicFramePr>
          <p:cNvPr id="6225" name="Object 81"/>
          <p:cNvGraphicFramePr>
            <a:graphicFrameLocks/>
          </p:cNvGraphicFramePr>
          <p:nvPr>
            <p:extLst>
              <p:ext uri="{D42A27DB-BD31-4B8C-83A1-F6EECF244321}">
                <p14:modId xmlns:p14="http://schemas.microsoft.com/office/powerpoint/2010/main" val="2060378345"/>
              </p:ext>
            </p:extLst>
          </p:nvPr>
        </p:nvGraphicFramePr>
        <p:xfrm>
          <a:off x="2909341" y="4570369"/>
          <a:ext cx="2819400" cy="1143000"/>
        </p:xfrm>
        <a:graphic>
          <a:graphicData uri="http://schemas.openxmlformats.org/presentationml/2006/ole">
            <mc:AlternateContent xmlns:mc="http://schemas.openxmlformats.org/markup-compatibility/2006">
              <mc:Choice xmlns:v="urn:schemas-microsoft-com:vml" Requires="v">
                <p:oleObj name="Document" r:id="rId9" imgW="3621386" imgH="1199584" progId="Word.Document.8">
                  <p:embed/>
                </p:oleObj>
              </mc:Choice>
              <mc:Fallback>
                <p:oleObj name="Document" r:id="rId9" imgW="3621386" imgH="1199584" progId="Word.Document.8">
                  <p:embed/>
                  <p:pic>
                    <p:nvPicPr>
                      <p:cNvPr id="0" name="Picture 81"/>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09341" y="4570369"/>
                        <a:ext cx="2819400" cy="1143000"/>
                      </a:xfrm>
                      <a:prstGeom prst="rect">
                        <a:avLst/>
                      </a:prstGeom>
                      <a:noFill/>
                      <a:ln>
                        <a:noFill/>
                      </a:ln>
                      <a:effectLst/>
                    </p:spPr>
                  </p:pic>
                </p:oleObj>
              </mc:Fallback>
            </mc:AlternateContent>
          </a:graphicData>
        </a:graphic>
      </p:graphicFrame>
      <p:sp>
        <p:nvSpPr>
          <p:cNvPr id="6229" name="Text Box 12"/>
          <p:cNvSpPr txBox="1">
            <a:spLocks noChangeArrowheads="1"/>
          </p:cNvSpPr>
          <p:nvPr/>
        </p:nvSpPr>
        <p:spPr bwMode="auto">
          <a:xfrm>
            <a:off x="152400" y="2895600"/>
            <a:ext cx="2438400" cy="646331"/>
          </a:xfrm>
          <a:prstGeom prst="rect">
            <a:avLst/>
          </a:prstGeom>
          <a:noFill/>
          <a:ln w="9525">
            <a:noFill/>
            <a:miter lim="800000"/>
            <a:headEnd/>
            <a:tailEnd/>
          </a:ln>
        </p:spPr>
        <p:txBody>
          <a:bodyPr wrap="square">
            <a:spAutoFit/>
          </a:bodyPr>
          <a:lstStyle/>
          <a:p>
            <a:pPr eaLnBrk="0" hangingPunct="0">
              <a:spcBef>
                <a:spcPct val="50000"/>
              </a:spcBef>
            </a:pPr>
            <a:r>
              <a:rPr lang="en-US" altLang="en-US" sz="1800" dirty="0">
                <a:solidFill>
                  <a:schemeClr val="tx1"/>
                </a:solidFill>
              </a:rPr>
              <a:t>Stratified (adjusted or conditional)</a:t>
            </a:r>
            <a:endParaRPr lang="en-US" altLang="en-US" sz="1600" b="0" dirty="0">
              <a:solidFill>
                <a:schemeClr val="tx1"/>
              </a:solidFill>
              <a:latin typeface="Times New Roman" pitchFamily="18" charset="0"/>
            </a:endParaRPr>
          </a:p>
        </p:txBody>
      </p:sp>
      <p:sp>
        <p:nvSpPr>
          <p:cNvPr id="6230" name="Text Box 13"/>
          <p:cNvSpPr>
            <a:spLocks noGrp="1" noChangeArrowheads="1"/>
          </p:cNvSpPr>
          <p:nvPr>
            <p:ph type="body" idx="1"/>
          </p:nvPr>
        </p:nvSpPr>
        <p:spPr>
          <a:xfrm>
            <a:off x="2438400" y="-762000"/>
            <a:ext cx="7774517" cy="9042400"/>
          </a:xfrm>
        </p:spPr>
        <p:txBody>
          <a:bodyPr/>
          <a:lstStyle/>
          <a:p>
            <a:pPr>
              <a:spcBef>
                <a:spcPct val="50000"/>
              </a:spcBef>
              <a:buFont typeface="Symbol" pitchFamily="18" charset="2"/>
              <a:buNone/>
            </a:pPr>
            <a:r>
              <a:rPr lang="en-US" altLang="en-US" sz="2400" dirty="0"/>
              <a:t> </a:t>
            </a:r>
            <a:endParaRPr lang="en-US" altLang="en-US" sz="1867" dirty="0"/>
          </a:p>
        </p:txBody>
      </p:sp>
      <p:sp>
        <p:nvSpPr>
          <p:cNvPr id="6231" name="Text Box 14"/>
          <p:cNvSpPr txBox="1">
            <a:spLocks noChangeArrowheads="1"/>
          </p:cNvSpPr>
          <p:nvPr/>
        </p:nvSpPr>
        <p:spPr bwMode="auto">
          <a:xfrm>
            <a:off x="228600" y="914400"/>
            <a:ext cx="5910521" cy="646331"/>
          </a:xfrm>
          <a:prstGeom prst="rect">
            <a:avLst/>
          </a:prstGeom>
          <a:noFill/>
          <a:ln w="9525">
            <a:noFill/>
            <a:miter lim="800000"/>
            <a:headEnd/>
            <a:tailEnd/>
          </a:ln>
        </p:spPr>
        <p:txBody>
          <a:bodyPr wrap="square">
            <a:spAutoFit/>
          </a:bodyPr>
          <a:lstStyle/>
          <a:p>
            <a:pPr eaLnBrk="0" hangingPunct="0">
              <a:spcBef>
                <a:spcPct val="50000"/>
              </a:spcBef>
            </a:pPr>
            <a:r>
              <a:rPr lang="en-US" altLang="en-US" sz="1800" dirty="0">
                <a:solidFill>
                  <a:schemeClr val="tx1"/>
                </a:solidFill>
              </a:rPr>
              <a:t>Crude </a:t>
            </a:r>
            <a:endParaRPr lang="en-US" altLang="en-US" sz="2400" dirty="0">
              <a:solidFill>
                <a:schemeClr val="tx1"/>
              </a:solidFill>
            </a:endParaRPr>
          </a:p>
          <a:p>
            <a:pPr eaLnBrk="0" hangingPunct="0">
              <a:spcBef>
                <a:spcPts val="0"/>
              </a:spcBef>
            </a:pPr>
            <a:r>
              <a:rPr lang="en-US" altLang="en-US" sz="1800" dirty="0">
                <a:solidFill>
                  <a:schemeClr val="tx1"/>
                </a:solidFill>
              </a:rPr>
              <a:t>(unadjusted or marginal)</a:t>
            </a:r>
            <a:endParaRPr lang="en-US" altLang="en-US" sz="1600" b="0" dirty="0">
              <a:solidFill>
                <a:schemeClr val="tx1"/>
              </a:solidFill>
              <a:latin typeface="Times New Roman" pitchFamily="18" charset="0"/>
            </a:endParaRPr>
          </a:p>
        </p:txBody>
      </p:sp>
      <p:sp>
        <p:nvSpPr>
          <p:cNvPr id="6232" name="Text Box 15"/>
          <p:cNvSpPr txBox="1">
            <a:spLocks noChangeArrowheads="1"/>
          </p:cNvSpPr>
          <p:nvPr/>
        </p:nvSpPr>
        <p:spPr bwMode="auto">
          <a:xfrm>
            <a:off x="3175000" y="3581400"/>
            <a:ext cx="1930400" cy="666977"/>
          </a:xfrm>
          <a:prstGeom prst="rect">
            <a:avLst/>
          </a:prstGeom>
          <a:noFill/>
          <a:ln w="9525">
            <a:noFill/>
            <a:miter lim="800000"/>
            <a:headEnd/>
            <a:tailEnd/>
          </a:ln>
        </p:spPr>
        <p:txBody>
          <a:bodyPr>
            <a:spAutoFit/>
          </a:bodyPr>
          <a:lstStyle/>
          <a:p>
            <a:pPr algn="ctr" eaLnBrk="0" hangingPunct="0">
              <a:spcBef>
                <a:spcPct val="50000"/>
              </a:spcBef>
            </a:pPr>
            <a:r>
              <a:rPr lang="en-US" altLang="en-US" sz="1800" b="0" dirty="0">
                <a:solidFill>
                  <a:schemeClr val="tx1"/>
                </a:solidFill>
                <a:latin typeface="Times New Roman" pitchFamily="18" charset="0"/>
              </a:rPr>
              <a:t>Confounder Absent</a:t>
            </a:r>
          </a:p>
        </p:txBody>
      </p:sp>
      <p:sp>
        <p:nvSpPr>
          <p:cNvPr id="6233" name="Text Box 16"/>
          <p:cNvSpPr txBox="1">
            <a:spLocks noChangeArrowheads="1"/>
          </p:cNvSpPr>
          <p:nvPr/>
        </p:nvSpPr>
        <p:spPr bwMode="auto">
          <a:xfrm>
            <a:off x="901700" y="3581400"/>
            <a:ext cx="1727200" cy="666977"/>
          </a:xfrm>
          <a:prstGeom prst="rect">
            <a:avLst/>
          </a:prstGeom>
          <a:noFill/>
          <a:ln w="9525">
            <a:noFill/>
            <a:miter lim="800000"/>
            <a:headEnd/>
            <a:tailEnd/>
          </a:ln>
        </p:spPr>
        <p:txBody>
          <a:bodyPr>
            <a:spAutoFit/>
          </a:bodyPr>
          <a:lstStyle/>
          <a:p>
            <a:pPr algn="ctr" eaLnBrk="0" hangingPunct="0">
              <a:spcBef>
                <a:spcPct val="50000"/>
              </a:spcBef>
            </a:pPr>
            <a:r>
              <a:rPr lang="en-US" altLang="en-US" sz="1800" b="0" dirty="0">
                <a:solidFill>
                  <a:schemeClr val="tx1"/>
                </a:solidFill>
                <a:latin typeface="Times New Roman" pitchFamily="18" charset="0"/>
              </a:rPr>
              <a:t>Confounder Present</a:t>
            </a:r>
          </a:p>
        </p:txBody>
      </p:sp>
      <p:sp>
        <p:nvSpPr>
          <p:cNvPr id="6234" name="Text Box 21"/>
          <p:cNvSpPr txBox="1">
            <a:spLocks noChangeArrowheads="1"/>
          </p:cNvSpPr>
          <p:nvPr/>
        </p:nvSpPr>
        <p:spPr bwMode="auto">
          <a:xfrm>
            <a:off x="4165600" y="2438400"/>
            <a:ext cx="1320800" cy="461665"/>
          </a:xfrm>
          <a:prstGeom prst="rect">
            <a:avLst/>
          </a:prstGeom>
          <a:noFill/>
          <a:ln w="9525">
            <a:noFill/>
            <a:miter lim="800000"/>
            <a:headEnd/>
            <a:tailEnd/>
          </a:ln>
        </p:spPr>
        <p:txBody>
          <a:bodyPr>
            <a:spAutoFit/>
          </a:bodyPr>
          <a:lstStyle/>
          <a:p>
            <a:pPr algn="ctr" eaLnBrk="0" hangingPunct="0">
              <a:spcBef>
                <a:spcPct val="50000"/>
              </a:spcBef>
            </a:pPr>
            <a:r>
              <a:rPr lang="en-US" altLang="en-US" sz="1867" dirty="0">
                <a:solidFill>
                  <a:schemeClr val="tx1"/>
                </a:solidFill>
                <a:latin typeface="Times New Roman" pitchFamily="18" charset="0"/>
              </a:rPr>
              <a:t>OR </a:t>
            </a:r>
            <a:r>
              <a:rPr lang="en-US" altLang="en-US" sz="2400" baseline="-25000" dirty="0">
                <a:solidFill>
                  <a:schemeClr val="tx1"/>
                </a:solidFill>
                <a:latin typeface="Times New Roman" pitchFamily="18" charset="0"/>
              </a:rPr>
              <a:t>crude</a:t>
            </a:r>
            <a:endParaRPr lang="en-US" altLang="en-US" sz="1867" dirty="0">
              <a:solidFill>
                <a:schemeClr val="tx1"/>
              </a:solidFill>
              <a:latin typeface="Times New Roman" pitchFamily="18" charset="0"/>
            </a:endParaRPr>
          </a:p>
        </p:txBody>
      </p:sp>
      <p:sp>
        <p:nvSpPr>
          <p:cNvPr id="6235" name="Text Box 22"/>
          <p:cNvSpPr txBox="1">
            <a:spLocks noChangeArrowheads="1"/>
          </p:cNvSpPr>
          <p:nvPr/>
        </p:nvSpPr>
        <p:spPr bwMode="auto">
          <a:xfrm>
            <a:off x="1674247" y="5545934"/>
            <a:ext cx="1320800" cy="379656"/>
          </a:xfrm>
          <a:prstGeom prst="rect">
            <a:avLst/>
          </a:prstGeom>
          <a:noFill/>
          <a:ln w="9525">
            <a:noFill/>
            <a:miter lim="800000"/>
            <a:headEnd/>
            <a:tailEnd/>
          </a:ln>
        </p:spPr>
        <p:txBody>
          <a:bodyPr>
            <a:spAutoFit/>
          </a:bodyPr>
          <a:lstStyle/>
          <a:p>
            <a:pPr algn="ctr" eaLnBrk="0" hangingPunct="0">
              <a:spcBef>
                <a:spcPct val="50000"/>
              </a:spcBef>
            </a:pPr>
            <a:r>
              <a:rPr lang="en-US" altLang="en-US" sz="1867" dirty="0">
                <a:solidFill>
                  <a:schemeClr val="tx1"/>
                </a:solidFill>
                <a:latin typeface="Times New Roman" pitchFamily="18" charset="0"/>
              </a:rPr>
              <a:t>OR </a:t>
            </a:r>
            <a:r>
              <a:rPr lang="en-US" altLang="en-US" sz="2400" baseline="-25000" dirty="0">
                <a:solidFill>
                  <a:schemeClr val="tx1"/>
                </a:solidFill>
                <a:latin typeface="Times New Roman" pitchFamily="18" charset="0"/>
              </a:rPr>
              <a:t>CF+</a:t>
            </a:r>
          </a:p>
        </p:txBody>
      </p:sp>
      <p:sp>
        <p:nvSpPr>
          <p:cNvPr id="6236" name="Text Box 23"/>
          <p:cNvSpPr txBox="1">
            <a:spLocks noChangeArrowheads="1"/>
          </p:cNvSpPr>
          <p:nvPr/>
        </p:nvSpPr>
        <p:spPr bwMode="auto">
          <a:xfrm>
            <a:off x="4513623" y="5545934"/>
            <a:ext cx="1320800" cy="379656"/>
          </a:xfrm>
          <a:prstGeom prst="rect">
            <a:avLst/>
          </a:prstGeom>
          <a:noFill/>
          <a:ln w="9525">
            <a:noFill/>
            <a:miter lim="800000"/>
            <a:headEnd/>
            <a:tailEnd/>
          </a:ln>
        </p:spPr>
        <p:txBody>
          <a:bodyPr>
            <a:spAutoFit/>
          </a:bodyPr>
          <a:lstStyle/>
          <a:p>
            <a:pPr algn="ctr" eaLnBrk="0" hangingPunct="0">
              <a:spcBef>
                <a:spcPct val="50000"/>
              </a:spcBef>
            </a:pPr>
            <a:r>
              <a:rPr lang="en-US" altLang="en-US" sz="1867" dirty="0">
                <a:solidFill>
                  <a:schemeClr val="tx1"/>
                </a:solidFill>
                <a:latin typeface="Times New Roman" pitchFamily="18" charset="0"/>
              </a:rPr>
              <a:t>OR </a:t>
            </a:r>
            <a:r>
              <a:rPr lang="en-US" altLang="en-US" sz="2400" baseline="-25000" dirty="0">
                <a:solidFill>
                  <a:schemeClr val="tx1"/>
                </a:solidFill>
                <a:latin typeface="Times New Roman" pitchFamily="18" charset="0"/>
              </a:rPr>
              <a:t>CF-</a:t>
            </a:r>
          </a:p>
        </p:txBody>
      </p:sp>
      <p:sp>
        <p:nvSpPr>
          <p:cNvPr id="17" name="Oval 16"/>
          <p:cNvSpPr/>
          <p:nvPr/>
        </p:nvSpPr>
        <p:spPr bwMode="auto">
          <a:xfrm>
            <a:off x="118872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209800" y="152400"/>
            <a:ext cx="7774517" cy="482600"/>
          </a:xfrm>
        </p:spPr>
        <p:txBody>
          <a:bodyPr/>
          <a:lstStyle/>
          <a:p>
            <a:r>
              <a:rPr lang="en-US" altLang="en-US" sz="2800" dirty="0"/>
              <a:t>Confounding and Interaction I</a:t>
            </a:r>
          </a:p>
        </p:txBody>
      </p:sp>
      <p:sp>
        <p:nvSpPr>
          <p:cNvPr id="21506" name="Rectangle 3"/>
          <p:cNvSpPr>
            <a:spLocks noGrp="1" noChangeArrowheads="1"/>
          </p:cNvSpPr>
          <p:nvPr>
            <p:ph type="body" idx="1"/>
          </p:nvPr>
        </p:nvSpPr>
        <p:spPr>
          <a:xfrm>
            <a:off x="152400" y="711200"/>
            <a:ext cx="12115800" cy="6362535"/>
          </a:xfrm>
        </p:spPr>
        <p:txBody>
          <a:bodyPr/>
          <a:lstStyle/>
          <a:p>
            <a:pPr marL="0" indent="0">
              <a:spcBef>
                <a:spcPts val="0"/>
              </a:spcBef>
              <a:spcAft>
                <a:spcPts val="0"/>
              </a:spcAft>
              <a:buNone/>
            </a:pPr>
            <a:r>
              <a:rPr lang="en-US" altLang="en-US" sz="2600" dirty="0"/>
              <a:t>Confounding: </a:t>
            </a:r>
            <a:r>
              <a:rPr lang="en-US" altLang="en-US" sz="2600" b="1" i="1" dirty="0"/>
              <a:t>a central problem in observational human-based research</a:t>
            </a:r>
          </a:p>
          <a:p>
            <a:pPr marL="0" indent="0">
              <a:spcBef>
                <a:spcPts val="0"/>
              </a:spcBef>
              <a:spcAft>
                <a:spcPts val="0"/>
              </a:spcAft>
              <a:buNone/>
            </a:pPr>
            <a:endParaRPr lang="en-US" altLang="en-US" sz="800" b="1" i="1" dirty="0"/>
          </a:p>
          <a:p>
            <a:pPr>
              <a:spcBef>
                <a:spcPts val="0"/>
              </a:spcBef>
              <a:spcAft>
                <a:spcPts val="600"/>
              </a:spcAft>
            </a:pPr>
            <a:r>
              <a:rPr lang="en-US" altLang="en-US" sz="2400" dirty="0"/>
              <a:t>What is confounding?  What does it do?  Positive and negative confounding</a:t>
            </a:r>
            <a:endParaRPr lang="en-US" altLang="en-US" sz="2200" dirty="0"/>
          </a:p>
          <a:p>
            <a:pPr lvl="1">
              <a:buFontTx/>
              <a:buNone/>
            </a:pPr>
            <a:endParaRPr lang="en-US" altLang="en-US" sz="400" dirty="0"/>
          </a:p>
          <a:p>
            <a:pPr>
              <a:spcBef>
                <a:spcPts val="0"/>
              </a:spcBef>
              <a:spcAft>
                <a:spcPts val="300"/>
              </a:spcAft>
            </a:pPr>
            <a:r>
              <a:rPr lang="en-US" altLang="en-US" sz="2400" dirty="0"/>
              <a:t>Use of counterfactual theory to conceptualize  origins of confounding</a:t>
            </a:r>
          </a:p>
          <a:p>
            <a:pPr lvl="1"/>
            <a:endParaRPr lang="en-US" altLang="en-US" sz="400" dirty="0"/>
          </a:p>
          <a:p>
            <a:pPr>
              <a:spcBef>
                <a:spcPts val="600"/>
              </a:spcBef>
              <a:spcAft>
                <a:spcPts val="600"/>
              </a:spcAft>
            </a:pPr>
            <a:r>
              <a:rPr lang="en-US" altLang="en-US" sz="2400" dirty="0"/>
              <a:t>Definition of/criteria for a “confounder”</a:t>
            </a:r>
          </a:p>
          <a:p>
            <a:pPr lvl="1"/>
            <a:r>
              <a:rPr lang="en-US" altLang="en-US" sz="2200" dirty="0"/>
              <a:t>Historical -- narrative definitions</a:t>
            </a:r>
          </a:p>
          <a:p>
            <a:pPr lvl="1"/>
            <a:r>
              <a:rPr lang="en-US" altLang="en-US" sz="2200" dirty="0"/>
              <a:t>Modern -- directed acyclic graphs (DAGs)</a:t>
            </a:r>
          </a:p>
          <a:p>
            <a:pPr lvl="2">
              <a:spcAft>
                <a:spcPts val="300"/>
              </a:spcAft>
            </a:pPr>
            <a:r>
              <a:rPr lang="en-US" altLang="en-US" sz="2000" dirty="0"/>
              <a:t>“Common causes”: root source of confounding </a:t>
            </a:r>
          </a:p>
          <a:p>
            <a:pPr lvl="2">
              <a:spcAft>
                <a:spcPts val="300"/>
              </a:spcAft>
            </a:pPr>
            <a:endParaRPr lang="en-US" altLang="en-US" sz="800" dirty="0"/>
          </a:p>
          <a:p>
            <a:pPr>
              <a:spcBef>
                <a:spcPts val="0"/>
              </a:spcBef>
              <a:spcAft>
                <a:spcPts val="0"/>
              </a:spcAft>
            </a:pPr>
            <a:r>
              <a:rPr lang="en-US" altLang="en-US" sz="2400" dirty="0"/>
              <a:t>Use of DAGs to:</a:t>
            </a:r>
          </a:p>
          <a:p>
            <a:pPr>
              <a:spcBef>
                <a:spcPts val="0"/>
              </a:spcBef>
              <a:spcAft>
                <a:spcPts val="0"/>
              </a:spcAft>
            </a:pPr>
            <a:endParaRPr lang="en-US" altLang="en-US" sz="100" dirty="0"/>
          </a:p>
          <a:p>
            <a:pPr lvl="1"/>
            <a:r>
              <a:rPr lang="en-US" altLang="en-US" sz="2200" dirty="0"/>
              <a:t>Identify what to adjust for to prevent confounding</a:t>
            </a:r>
          </a:p>
          <a:p>
            <a:pPr lvl="1"/>
            <a:r>
              <a:rPr lang="en-US" altLang="en-US" sz="2200" dirty="0"/>
              <a:t>Know what </a:t>
            </a:r>
            <a:r>
              <a:rPr lang="en-US" altLang="en-US" sz="2200" u="sng" dirty="0"/>
              <a:t>not</a:t>
            </a:r>
            <a:r>
              <a:rPr lang="en-US" altLang="en-US" sz="2200" dirty="0"/>
              <a:t> to adjust for </a:t>
            </a:r>
          </a:p>
          <a:p>
            <a:pPr lvl="2">
              <a:spcBef>
                <a:spcPts val="0"/>
              </a:spcBef>
              <a:spcAft>
                <a:spcPts val="0"/>
              </a:spcAft>
            </a:pPr>
            <a:r>
              <a:rPr lang="en-US" altLang="en-US" sz="2000" dirty="0"/>
              <a:t>“colliders” </a:t>
            </a:r>
          </a:p>
          <a:p>
            <a:pPr lvl="2">
              <a:spcAft>
                <a:spcPts val="1200"/>
              </a:spcAft>
            </a:pPr>
            <a:r>
              <a:rPr lang="en-US" altLang="en-US" sz="2000" dirty="0"/>
              <a:t>non-causal factors:  Confounding: a substantive,  not  statistical issue</a:t>
            </a:r>
          </a:p>
          <a:p>
            <a:pPr lvl="1"/>
            <a:r>
              <a:rPr lang="en-US" altLang="en-US" sz="2200" dirty="0"/>
              <a:t>Handle multiple causal pathways: mediation</a:t>
            </a:r>
          </a:p>
          <a:p>
            <a:pPr lvl="2"/>
            <a:endParaRPr lang="en-US" altLang="en-US" sz="1333" dirty="0"/>
          </a:p>
          <a:p>
            <a:pPr lvl="1"/>
            <a:endParaRPr lang="en-US" altLang="en-US" dirty="0"/>
          </a:p>
          <a:p>
            <a:pPr lvl="1"/>
            <a:endParaRPr lang="en-US" altLang="en-US" dirty="0"/>
          </a:p>
          <a:p>
            <a:pPr lvl="1"/>
            <a:endParaRPr lang="en-US" altLang="en-US" dirty="0"/>
          </a:p>
          <a:p>
            <a:pPr lvl="1">
              <a:buFontTx/>
              <a:buNone/>
            </a:pPr>
            <a:endParaRPr lang="en-US" altLang="en-US" dirty="0"/>
          </a:p>
          <a:p>
            <a:endParaRPr lang="en-US" altLang="en-US" dirty="0"/>
          </a:p>
          <a:p>
            <a:endParaRPr lang="en-US" altLang="en-US" dirty="0"/>
          </a:p>
        </p:txBody>
      </p:sp>
      <p:cxnSp>
        <p:nvCxnSpPr>
          <p:cNvPr id="4" name="Straight Arrow Connector 3"/>
          <p:cNvCxnSpPr/>
          <p:nvPr/>
        </p:nvCxnSpPr>
        <p:spPr bwMode="auto">
          <a:xfrm>
            <a:off x="0" y="6477000"/>
            <a:ext cx="685800" cy="0"/>
          </a:xfrm>
          <a:prstGeom prst="straightConnector1">
            <a:avLst/>
          </a:prstGeom>
          <a:noFill/>
          <a:ln w="66675" cap="flat" cmpd="sng" algn="ctr">
            <a:solidFill>
              <a:srgbClr val="FF0000"/>
            </a:solidFill>
            <a:prstDash val="solid"/>
            <a:round/>
            <a:headEnd type="none" w="med" len="med"/>
            <a:tailEnd type="arrow"/>
          </a:ln>
          <a:effectLst>
            <a:outerShdw dist="107763" dir="2700000" algn="ctr" rotWithShape="0">
              <a:schemeClr val="bg2"/>
            </a:outerShdw>
          </a:effectLst>
        </p:spPr>
      </p:cxnSp>
    </p:spTree>
    <p:extLst>
      <p:ext uri="{BB962C8B-B14F-4D97-AF65-F5344CB8AC3E}">
        <p14:creationId xmlns:p14="http://schemas.microsoft.com/office/powerpoint/2010/main" val="41853388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Rectangle 10"/>
          <p:cNvSpPr>
            <a:spLocks noChangeArrowheads="1"/>
          </p:cNvSpPr>
          <p:nvPr/>
        </p:nvSpPr>
        <p:spPr bwMode="auto">
          <a:xfrm>
            <a:off x="1625600" y="-1346200"/>
            <a:ext cx="9042400" cy="4064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3067" b="0" dirty="0"/>
          </a:p>
        </p:txBody>
      </p:sp>
      <p:sp>
        <p:nvSpPr>
          <p:cNvPr id="1260565" name="Freeform 21"/>
          <p:cNvSpPr>
            <a:spLocks/>
          </p:cNvSpPr>
          <p:nvPr/>
        </p:nvSpPr>
        <p:spPr bwMode="auto">
          <a:xfrm rot="4920854">
            <a:off x="10142607" y="1690061"/>
            <a:ext cx="1355584" cy="887076"/>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03108" name="Rectangle 26"/>
          <p:cNvSpPr>
            <a:spLocks noChangeArrowheads="1"/>
          </p:cNvSpPr>
          <p:nvPr/>
        </p:nvSpPr>
        <p:spPr bwMode="auto">
          <a:xfrm>
            <a:off x="1625600" y="7797800"/>
            <a:ext cx="90424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buFont typeface="Symbol" pitchFamily="18" charset="2"/>
              <a:buChar char="·"/>
            </a:pPr>
            <a:endParaRPr lang="en-US" altLang="en-US" sz="2667" b="0" dirty="0"/>
          </a:p>
        </p:txBody>
      </p:sp>
      <p:sp>
        <p:nvSpPr>
          <p:cNvPr id="1260548" name="Line 4"/>
          <p:cNvSpPr>
            <a:spLocks noChangeShapeType="1"/>
          </p:cNvSpPr>
          <p:nvPr/>
        </p:nvSpPr>
        <p:spPr bwMode="auto">
          <a:xfrm flipV="1">
            <a:off x="8915400" y="3124200"/>
            <a:ext cx="2410882"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50" name="Text Box 6"/>
          <p:cNvSpPr txBox="1">
            <a:spLocks noChangeArrowheads="1"/>
          </p:cNvSpPr>
          <p:nvPr/>
        </p:nvSpPr>
        <p:spPr bwMode="auto">
          <a:xfrm>
            <a:off x="9601200" y="3200400"/>
            <a:ext cx="1022349"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a:t>
            </a:r>
          </a:p>
        </p:txBody>
      </p:sp>
      <p:sp>
        <p:nvSpPr>
          <p:cNvPr id="1260551" name="Text Box 7"/>
          <p:cNvSpPr txBox="1">
            <a:spLocks noChangeArrowheads="1"/>
          </p:cNvSpPr>
          <p:nvPr/>
        </p:nvSpPr>
        <p:spPr bwMode="auto">
          <a:xfrm flipH="1">
            <a:off x="7374838" y="2987939"/>
            <a:ext cx="2315633"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E</a:t>
            </a:r>
            <a:endParaRPr lang="en-US" altLang="en-US" sz="1600" b="0" dirty="0"/>
          </a:p>
        </p:txBody>
      </p:sp>
      <p:sp>
        <p:nvSpPr>
          <p:cNvPr id="1260552" name="Text Box 8"/>
          <p:cNvSpPr txBox="1">
            <a:spLocks noChangeArrowheads="1"/>
          </p:cNvSpPr>
          <p:nvPr/>
        </p:nvSpPr>
        <p:spPr bwMode="auto">
          <a:xfrm flipH="1">
            <a:off x="11071168" y="2991087"/>
            <a:ext cx="1140885" cy="52322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D</a:t>
            </a:r>
            <a:endParaRPr lang="en-US" altLang="en-US" sz="2133" b="0" dirty="0"/>
          </a:p>
        </p:txBody>
      </p:sp>
      <p:sp>
        <p:nvSpPr>
          <p:cNvPr id="1260564" name="Text Box 20"/>
          <p:cNvSpPr txBox="1">
            <a:spLocks noChangeArrowheads="1"/>
          </p:cNvSpPr>
          <p:nvPr/>
        </p:nvSpPr>
        <p:spPr bwMode="auto">
          <a:xfrm flipH="1">
            <a:off x="9448800" y="1981200"/>
            <a:ext cx="1016000" cy="46166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M</a:t>
            </a:r>
            <a:r>
              <a:rPr lang="en-US" altLang="en-US" sz="2400" baseline="-25000" dirty="0"/>
              <a:t>3</a:t>
            </a:r>
            <a:endParaRPr lang="en-US" altLang="en-US" sz="3733" baseline="-25000" dirty="0"/>
          </a:p>
        </p:txBody>
      </p:sp>
      <p:sp>
        <p:nvSpPr>
          <p:cNvPr id="2" name="Freeform 21"/>
          <p:cNvSpPr>
            <a:spLocks/>
          </p:cNvSpPr>
          <p:nvPr/>
        </p:nvSpPr>
        <p:spPr bwMode="auto">
          <a:xfrm rot="4920854">
            <a:off x="10373175" y="2099255"/>
            <a:ext cx="665849" cy="906889"/>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68" name="Freeform 24"/>
          <p:cNvSpPr>
            <a:spLocks/>
          </p:cNvSpPr>
          <p:nvPr/>
        </p:nvSpPr>
        <p:spPr bwMode="auto">
          <a:xfrm rot="16712184" flipV="1">
            <a:off x="7858286" y="1424803"/>
            <a:ext cx="2419029" cy="71565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20523" name="Rectangle 12"/>
          <p:cNvSpPr>
            <a:spLocks noChangeArrowheads="1"/>
          </p:cNvSpPr>
          <p:nvPr/>
        </p:nvSpPr>
        <p:spPr bwMode="auto">
          <a:xfrm>
            <a:off x="347574" y="-103357"/>
            <a:ext cx="5486403" cy="1600200"/>
          </a:xfrm>
          <a:prstGeom prst="rect">
            <a:avLst/>
          </a:prstGeom>
          <a:noFill/>
          <a:ln w="9525">
            <a:noFill/>
            <a:miter lim="800000"/>
            <a:headEnd/>
            <a:tailEnd/>
          </a:ln>
        </p:spPr>
        <p:txBody>
          <a:bodyPr lIns="116416" tIns="57149" rIns="116416" bIns="57149" anchor="b"/>
          <a:lstStyle/>
          <a:p>
            <a:pPr algn="ctr" defTabSz="1071007" eaLnBrk="0" hangingPunct="0"/>
            <a:r>
              <a:rPr lang="en-US" altLang="en-US" sz="2400" dirty="0"/>
              <a:t>What if there are many causal (directed) paths between E and D?</a:t>
            </a:r>
          </a:p>
        </p:txBody>
      </p:sp>
      <p:sp>
        <p:nvSpPr>
          <p:cNvPr id="320524" name="Rectangle 13"/>
          <p:cNvSpPr>
            <a:spLocks noChangeArrowheads="1"/>
          </p:cNvSpPr>
          <p:nvPr/>
        </p:nvSpPr>
        <p:spPr bwMode="auto">
          <a:xfrm>
            <a:off x="275538" y="3124198"/>
            <a:ext cx="11709400" cy="42672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rgbClr val="969696"/>
              </a:buClr>
              <a:buSzPct val="75000"/>
            </a:pPr>
            <a:r>
              <a:rPr lang="en-US" altLang="en-US" sz="2400" u="sng" dirty="0"/>
              <a:t>Many research questions:  “Mediation analysis”</a:t>
            </a:r>
          </a:p>
          <a:p>
            <a:pPr marL="429673" indent="-429673" defTabSz="1071007" eaLnBrk="0" hangingPunct="0">
              <a:spcBef>
                <a:spcPct val="20000"/>
              </a:spcBef>
              <a:spcAft>
                <a:spcPts val="0"/>
              </a:spcAft>
              <a:buClr>
                <a:srgbClr val="969696"/>
              </a:buClr>
              <a:buSzPct val="75000"/>
              <a:buFont typeface="Symbol" pitchFamily="18" charset="2"/>
              <a:buChar char="·"/>
            </a:pPr>
            <a:r>
              <a:rPr lang="en-US" altLang="en-US" sz="2400" b="0" dirty="0"/>
              <a:t>What is the TOTAL effect of E on D?</a:t>
            </a:r>
          </a:p>
          <a:p>
            <a:pPr marL="901677" lvl="1" indent="-319609" defTabSz="1071007" eaLnBrk="0" hangingPunct="0">
              <a:spcAft>
                <a:spcPct val="25000"/>
              </a:spcAft>
              <a:buClr>
                <a:srgbClr val="000000"/>
              </a:buClr>
              <a:buSzPct val="100000"/>
              <a:buFontTx/>
              <a:buChar char="–"/>
            </a:pPr>
            <a:r>
              <a:rPr lang="en-US" altLang="en-US" sz="2200" b="0" dirty="0"/>
              <a:t>through all causal paths (M</a:t>
            </a:r>
            <a:r>
              <a:rPr lang="en-US" altLang="en-US" sz="2200" b="0" baseline="-25000" dirty="0"/>
              <a:t>1</a:t>
            </a:r>
            <a:r>
              <a:rPr lang="en-US" altLang="en-US" sz="2200" b="0" dirty="0"/>
              <a:t>, M</a:t>
            </a:r>
            <a:r>
              <a:rPr lang="en-US" altLang="en-US" sz="2200" b="0" baseline="-25000" dirty="0"/>
              <a:t>2</a:t>
            </a:r>
            <a:r>
              <a:rPr lang="en-US" altLang="en-US" sz="2200" b="0" dirty="0"/>
              <a:t>, M</a:t>
            </a:r>
            <a:r>
              <a:rPr lang="en-US" altLang="en-US" sz="2200" b="0" baseline="-25000" dirty="0"/>
              <a:t>3</a:t>
            </a:r>
            <a:r>
              <a:rPr lang="en-US" altLang="en-US" sz="2200" b="0" dirty="0"/>
              <a:t> + ?)</a:t>
            </a:r>
          </a:p>
          <a:p>
            <a:pPr marL="901677" lvl="1" indent="-319609" defTabSz="1071007" eaLnBrk="0" hangingPunct="0">
              <a:spcAft>
                <a:spcPct val="25000"/>
              </a:spcAft>
              <a:buClr>
                <a:srgbClr val="000000"/>
              </a:buClr>
              <a:buSzPct val="100000"/>
              <a:buFontTx/>
              <a:buChar char="–"/>
            </a:pPr>
            <a:endParaRPr lang="en-US" altLang="en-US" sz="200" b="0" dirty="0"/>
          </a:p>
          <a:p>
            <a:pPr marL="901677" lvl="1" indent="-319609" defTabSz="1071007" eaLnBrk="0" hangingPunct="0">
              <a:spcAft>
                <a:spcPct val="25000"/>
              </a:spcAft>
              <a:buClr>
                <a:srgbClr val="000000"/>
              </a:buClr>
              <a:buSzPct val="100000"/>
              <a:buFontTx/>
              <a:buChar char="–"/>
            </a:pPr>
            <a:endParaRPr lang="en-US" altLang="en-US" sz="200" b="0" dirty="0"/>
          </a:p>
          <a:p>
            <a:pPr marL="901677" lvl="1" indent="-319609" defTabSz="1071007" eaLnBrk="0" hangingPunct="0">
              <a:spcAft>
                <a:spcPct val="25000"/>
              </a:spcAft>
              <a:buClr>
                <a:srgbClr val="000000"/>
              </a:buClr>
              <a:buSzPct val="100000"/>
              <a:buFontTx/>
              <a:buChar char="–"/>
            </a:pPr>
            <a:endParaRPr lang="en-US" altLang="en-US" sz="200" b="0" dirty="0"/>
          </a:p>
          <a:p>
            <a:pPr marL="429673" indent="-429673" defTabSz="1071007" eaLnBrk="0" hangingPunct="0">
              <a:spcBef>
                <a:spcPct val="20000"/>
              </a:spcBef>
              <a:spcAft>
                <a:spcPts val="0"/>
              </a:spcAft>
              <a:buClr>
                <a:srgbClr val="969696"/>
              </a:buClr>
              <a:buSzPct val="75000"/>
              <a:buFont typeface="Symbol" pitchFamily="18" charset="2"/>
              <a:buChar char="·"/>
            </a:pPr>
            <a:r>
              <a:rPr lang="en-US" altLang="en-US" sz="2400" b="0" dirty="0"/>
              <a:t>What is the DIRECT effect of E on D apart from its effect via M</a:t>
            </a:r>
            <a:r>
              <a:rPr lang="en-US" altLang="en-US" sz="2400" b="0" baseline="-25000" dirty="0"/>
              <a:t>1</a:t>
            </a:r>
            <a:r>
              <a:rPr lang="en-US" altLang="en-US" sz="2400" b="0" dirty="0"/>
              <a:t>, M</a:t>
            </a:r>
            <a:r>
              <a:rPr lang="en-US" altLang="en-US" sz="2400" b="0" baseline="-25000" dirty="0"/>
              <a:t>2</a:t>
            </a:r>
            <a:r>
              <a:rPr lang="en-US" altLang="en-US" sz="2400" b="0" dirty="0"/>
              <a:t>, and M</a:t>
            </a:r>
            <a:r>
              <a:rPr lang="en-US" altLang="en-US" sz="2400" b="0" baseline="-25000" dirty="0"/>
              <a:t>3</a:t>
            </a:r>
            <a:r>
              <a:rPr lang="en-US" altLang="en-US" sz="2400" b="0" dirty="0"/>
              <a:t>?</a:t>
            </a:r>
          </a:p>
          <a:p>
            <a:pPr marL="901677" lvl="1" indent="-319609" defTabSz="1071007" eaLnBrk="0" hangingPunct="0">
              <a:spcAft>
                <a:spcPct val="25000"/>
              </a:spcAft>
              <a:buClr>
                <a:srgbClr val="000000"/>
              </a:buClr>
              <a:buSzPct val="100000"/>
              <a:buFontTx/>
              <a:buChar char="–"/>
            </a:pPr>
            <a:r>
              <a:rPr lang="en-US" altLang="en-US" sz="2200" b="0" dirty="0"/>
              <a:t>discovery of new mechanisms of causation</a:t>
            </a:r>
          </a:p>
          <a:p>
            <a:pPr marL="901677" lvl="1" indent="-319609" defTabSz="1071007" eaLnBrk="0" hangingPunct="0">
              <a:spcAft>
                <a:spcPct val="25000"/>
              </a:spcAft>
              <a:buClr>
                <a:srgbClr val="000000"/>
              </a:buClr>
              <a:buSzPct val="100000"/>
              <a:buFontTx/>
              <a:buChar char="–"/>
            </a:pPr>
            <a:endParaRPr lang="en-US" altLang="en-US" sz="400" b="0" dirty="0"/>
          </a:p>
          <a:p>
            <a:pPr marL="901677" lvl="1" indent="-319609" defTabSz="1071007" eaLnBrk="0" hangingPunct="0">
              <a:spcAft>
                <a:spcPct val="25000"/>
              </a:spcAft>
              <a:buClr>
                <a:srgbClr val="000000"/>
              </a:buClr>
              <a:buSzPct val="100000"/>
              <a:buFontTx/>
              <a:buChar char="–"/>
            </a:pPr>
            <a:endParaRPr lang="en-US" altLang="en-US" sz="400" b="0" dirty="0"/>
          </a:p>
          <a:p>
            <a:pPr marL="429673" indent="-429673" defTabSz="1071007" eaLnBrk="0" hangingPunct="0">
              <a:spcBef>
                <a:spcPct val="20000"/>
              </a:spcBef>
              <a:spcAft>
                <a:spcPts val="0"/>
              </a:spcAft>
              <a:buClr>
                <a:srgbClr val="969696"/>
              </a:buClr>
              <a:buSzPct val="75000"/>
              <a:buFont typeface="Symbol" pitchFamily="18" charset="2"/>
              <a:buChar char="·"/>
            </a:pPr>
            <a:r>
              <a:rPr lang="en-US" altLang="en-US" sz="2400" b="0" dirty="0"/>
              <a:t>How much (what %) of the effect of E on D is mediated by M</a:t>
            </a:r>
            <a:r>
              <a:rPr lang="en-US" altLang="en-US" sz="2400" b="0" baseline="-25000" dirty="0"/>
              <a:t>1 </a:t>
            </a:r>
            <a:r>
              <a:rPr lang="en-US" altLang="en-US" sz="2400" b="0" dirty="0"/>
              <a:t>, M</a:t>
            </a:r>
            <a:r>
              <a:rPr lang="en-US" altLang="en-US" sz="2400" b="0" baseline="-25000" dirty="0"/>
              <a:t>2</a:t>
            </a:r>
            <a:r>
              <a:rPr lang="en-US" altLang="en-US" sz="2400" b="0" dirty="0"/>
              <a:t> , and M</a:t>
            </a:r>
            <a:r>
              <a:rPr lang="en-US" altLang="en-US" sz="2400" b="0" baseline="-25000" dirty="0"/>
              <a:t>3</a:t>
            </a:r>
            <a:r>
              <a:rPr lang="en-US" altLang="en-US" sz="2400" b="0" dirty="0"/>
              <a:t>?  </a:t>
            </a:r>
          </a:p>
          <a:p>
            <a:pPr marL="901677" lvl="1" indent="-319609" defTabSz="1071007" eaLnBrk="0" hangingPunct="0">
              <a:spcAft>
                <a:spcPct val="25000"/>
              </a:spcAft>
              <a:buClr>
                <a:srgbClr val="000000"/>
              </a:buClr>
              <a:buSzPct val="100000"/>
              <a:buFontTx/>
              <a:buChar char="–"/>
            </a:pPr>
            <a:r>
              <a:rPr lang="en-US" altLang="en-US" sz="2200" b="0" dirty="0"/>
              <a:t>INDIRECT effect of E on D via M</a:t>
            </a:r>
            <a:r>
              <a:rPr lang="en-US" altLang="en-US" sz="2200" b="0" baseline="-25000" dirty="0"/>
              <a:t>1</a:t>
            </a:r>
            <a:r>
              <a:rPr lang="en-US" altLang="en-US" sz="2200" b="0" dirty="0"/>
              <a:t>, M</a:t>
            </a:r>
            <a:r>
              <a:rPr lang="en-US" altLang="en-US" sz="2200" b="0" baseline="-25000" dirty="0"/>
              <a:t>2</a:t>
            </a:r>
            <a:r>
              <a:rPr lang="en-US" altLang="en-US" sz="2200" b="0" dirty="0"/>
              <a:t>, &amp; M</a:t>
            </a:r>
            <a:r>
              <a:rPr lang="en-US" altLang="en-US" sz="2200" b="0" baseline="-25000" dirty="0"/>
              <a:t>3</a:t>
            </a:r>
          </a:p>
        </p:txBody>
      </p:sp>
      <p:sp>
        <p:nvSpPr>
          <p:cNvPr id="3" name="Text Box 20"/>
          <p:cNvSpPr txBox="1">
            <a:spLocks noChangeArrowheads="1"/>
          </p:cNvSpPr>
          <p:nvPr/>
        </p:nvSpPr>
        <p:spPr bwMode="auto">
          <a:xfrm flipH="1">
            <a:off x="9448800" y="1143000"/>
            <a:ext cx="1016000" cy="46166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M</a:t>
            </a:r>
            <a:r>
              <a:rPr lang="en-US" altLang="en-US" sz="2400" baseline="-25000" dirty="0"/>
              <a:t>2</a:t>
            </a:r>
          </a:p>
        </p:txBody>
      </p:sp>
      <p:sp>
        <p:nvSpPr>
          <p:cNvPr id="4" name="Text Box 20"/>
          <p:cNvSpPr txBox="1">
            <a:spLocks noChangeArrowheads="1"/>
          </p:cNvSpPr>
          <p:nvPr/>
        </p:nvSpPr>
        <p:spPr bwMode="auto">
          <a:xfrm flipH="1">
            <a:off x="9448800" y="381000"/>
            <a:ext cx="1016000" cy="46166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M</a:t>
            </a:r>
            <a:r>
              <a:rPr lang="en-US" altLang="en-US" sz="2400" baseline="-25000" dirty="0"/>
              <a:t>1</a:t>
            </a:r>
          </a:p>
        </p:txBody>
      </p:sp>
      <p:sp>
        <p:nvSpPr>
          <p:cNvPr id="5" name="Freeform 21"/>
          <p:cNvSpPr>
            <a:spLocks/>
          </p:cNvSpPr>
          <p:nvPr/>
        </p:nvSpPr>
        <p:spPr bwMode="auto">
          <a:xfrm rot="4920854">
            <a:off x="9863723" y="1248802"/>
            <a:ext cx="2141954" cy="1007596"/>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6" name="Freeform 24"/>
          <p:cNvSpPr>
            <a:spLocks/>
          </p:cNvSpPr>
          <p:nvPr/>
        </p:nvSpPr>
        <p:spPr bwMode="auto">
          <a:xfrm rot="16712184" flipV="1">
            <a:off x="8903460" y="2247674"/>
            <a:ext cx="812019" cy="67508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7" name="Freeform 24"/>
          <p:cNvSpPr>
            <a:spLocks/>
          </p:cNvSpPr>
          <p:nvPr/>
        </p:nvSpPr>
        <p:spPr bwMode="auto">
          <a:xfrm rot="16712184" flipV="1">
            <a:off x="8350854" y="1797184"/>
            <a:ext cx="1662493" cy="75215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959503" name="Text Box 1039"/>
          <p:cNvSpPr txBox="1">
            <a:spLocks noChangeArrowheads="1"/>
          </p:cNvSpPr>
          <p:nvPr/>
        </p:nvSpPr>
        <p:spPr bwMode="auto">
          <a:xfrm>
            <a:off x="6130238" y="708281"/>
            <a:ext cx="2184400" cy="1938992"/>
          </a:xfrm>
          <a:prstGeom prst="rect">
            <a:avLst/>
          </a:prstGeom>
          <a:noFill/>
          <a:ln w="762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solidFill>
                  <a:srgbClr val="FF0000"/>
                </a:solidFill>
              </a:rPr>
              <a:t>M</a:t>
            </a:r>
            <a:r>
              <a:rPr lang="en-US" altLang="en-US" sz="2400" baseline="-25000" dirty="0">
                <a:solidFill>
                  <a:srgbClr val="FF0000"/>
                </a:solidFill>
              </a:rPr>
              <a:t>i</a:t>
            </a:r>
            <a:r>
              <a:rPr lang="en-US" altLang="en-US" sz="2400" dirty="0">
                <a:solidFill>
                  <a:srgbClr val="FF0000"/>
                </a:solidFill>
              </a:rPr>
              <a:t> is a </a:t>
            </a:r>
            <a:r>
              <a:rPr lang="en-US" altLang="en-US" sz="2400" u="sng" dirty="0">
                <a:solidFill>
                  <a:srgbClr val="FF0000"/>
                </a:solidFill>
              </a:rPr>
              <a:t>mediator (or</a:t>
            </a:r>
            <a:r>
              <a:rPr lang="en-US" altLang="en-US" sz="2400" dirty="0">
                <a:solidFill>
                  <a:srgbClr val="FF0000"/>
                </a:solidFill>
              </a:rPr>
              <a:t> </a:t>
            </a:r>
            <a:r>
              <a:rPr lang="en-US" altLang="en-US" sz="2400" u="sng" dirty="0">
                <a:solidFill>
                  <a:srgbClr val="FF0000"/>
                </a:solidFill>
              </a:rPr>
              <a:t>intermediary) </a:t>
            </a:r>
            <a:r>
              <a:rPr lang="en-US" altLang="en-US" sz="2400" dirty="0">
                <a:solidFill>
                  <a:srgbClr val="FF0000"/>
                </a:solidFill>
              </a:rPr>
              <a:t>of the E – D relationship</a:t>
            </a:r>
            <a:endParaRPr lang="en-US" altLang="en-US" sz="1800" b="0" dirty="0">
              <a:solidFill>
                <a:srgbClr val="FF0000"/>
              </a:solidFill>
            </a:endParaRPr>
          </a:p>
        </p:txBody>
      </p:sp>
      <p:sp>
        <p:nvSpPr>
          <p:cNvPr id="20" name="Oval 19"/>
          <p:cNvSpPr/>
          <p:nvPr/>
        </p:nvSpPr>
        <p:spPr bwMode="auto">
          <a:xfrm>
            <a:off x="11834299" y="151730"/>
            <a:ext cx="203200" cy="203200"/>
          </a:xfrm>
          <a:prstGeom prst="ellipse">
            <a:avLst/>
          </a:prstGeom>
          <a:solidFill>
            <a:srgbClr val="00B05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Tree>
    <p:extLst>
      <p:ext uri="{BB962C8B-B14F-4D97-AF65-F5344CB8AC3E}">
        <p14:creationId xmlns:p14="http://schemas.microsoft.com/office/powerpoint/2010/main" val="130165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03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05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8" grpId="0"/>
      <p:bldP spid="32052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261" y="235447"/>
            <a:ext cx="11979256" cy="444096"/>
          </a:xfrm>
          <a:prstGeom prst="rect">
            <a:avLst/>
          </a:prstGeom>
        </p:spPr>
        <p:txBody>
          <a:bodyPr wrap="square">
            <a:spAutoFit/>
          </a:bodyPr>
          <a:lstStyle/>
          <a:p>
            <a:pPr algn="ctr" defTabSz="914418" fontAlgn="auto">
              <a:spcBef>
                <a:spcPts val="0"/>
              </a:spcBef>
              <a:spcAft>
                <a:spcPts val="0"/>
              </a:spcAft>
            </a:pPr>
            <a:r>
              <a:rPr lang="en-US" sz="2286" dirty="0">
                <a:latin typeface="Arial"/>
              </a:rPr>
              <a:t>What Kinds of Questions Does Clinical Research/Epidemiology Answer?  “Big 6”</a:t>
            </a:r>
          </a:p>
        </p:txBody>
      </p:sp>
      <p:sp>
        <p:nvSpPr>
          <p:cNvPr id="3" name="Rectangle 2"/>
          <p:cNvSpPr/>
          <p:nvPr/>
        </p:nvSpPr>
        <p:spPr>
          <a:xfrm>
            <a:off x="152400" y="1058083"/>
            <a:ext cx="4532251" cy="954107"/>
          </a:xfrm>
          <a:prstGeom prst="rect">
            <a:avLst/>
          </a:prstGeom>
        </p:spPr>
        <p:txBody>
          <a:bodyPr wrap="square">
            <a:spAutoFit/>
          </a:bodyPr>
          <a:lstStyle/>
          <a:p>
            <a:pPr marL="163289" indent="-163289" defTabSz="914418" fontAlgn="auto">
              <a:spcBef>
                <a:spcPts val="0"/>
              </a:spcBef>
              <a:spcAft>
                <a:spcPts val="0"/>
              </a:spcAft>
            </a:pPr>
            <a:r>
              <a:rPr lang="en-US" sz="2000" dirty="0">
                <a:latin typeface="Arial"/>
              </a:rPr>
              <a:t>Description</a:t>
            </a:r>
            <a:r>
              <a:rPr lang="en-US" sz="2000" b="0" dirty="0">
                <a:latin typeface="Arial"/>
              </a:rPr>
              <a:t> </a:t>
            </a:r>
          </a:p>
          <a:p>
            <a:pPr marL="333382" lvl="1" indent="-170093" defTabSz="914418" fontAlgn="auto">
              <a:spcBef>
                <a:spcPts val="0"/>
              </a:spcBef>
              <a:spcAft>
                <a:spcPts val="0"/>
              </a:spcAft>
              <a:buFont typeface="Arial" panose="020B0604020202020204" pitchFamily="34" charset="0"/>
              <a:buChar char="•"/>
            </a:pPr>
            <a:r>
              <a:rPr lang="en-US" sz="1800" b="0" dirty="0">
                <a:latin typeface="Arial"/>
              </a:rPr>
              <a:t>How frequent/common are traits/ exposures/conditions/diseases?</a:t>
            </a:r>
          </a:p>
        </p:txBody>
      </p:sp>
      <p:sp>
        <p:nvSpPr>
          <p:cNvPr id="4" name="Rectangle 3"/>
          <p:cNvSpPr/>
          <p:nvPr/>
        </p:nvSpPr>
        <p:spPr>
          <a:xfrm>
            <a:off x="228600" y="2233184"/>
            <a:ext cx="5330600" cy="400110"/>
          </a:xfrm>
          <a:prstGeom prst="rect">
            <a:avLst/>
          </a:prstGeom>
        </p:spPr>
        <p:txBody>
          <a:bodyPr wrap="square">
            <a:spAutoFit/>
          </a:bodyPr>
          <a:lstStyle/>
          <a:p>
            <a:pPr marL="163289" indent="-163289" defTabSz="914418" fontAlgn="auto">
              <a:spcBef>
                <a:spcPts val="0"/>
              </a:spcBef>
              <a:spcAft>
                <a:spcPts val="0"/>
              </a:spcAft>
            </a:pPr>
            <a:r>
              <a:rPr lang="en-US" sz="2000" dirty="0">
                <a:latin typeface="Arial"/>
              </a:rPr>
              <a:t>Causation (“Causal inference”)</a:t>
            </a:r>
          </a:p>
        </p:txBody>
      </p:sp>
      <p:sp>
        <p:nvSpPr>
          <p:cNvPr id="5" name="Rectangle 4"/>
          <p:cNvSpPr/>
          <p:nvPr/>
        </p:nvSpPr>
        <p:spPr>
          <a:xfrm>
            <a:off x="191023" y="4953000"/>
            <a:ext cx="3074691" cy="1785104"/>
          </a:xfrm>
          <a:prstGeom prst="rect">
            <a:avLst/>
          </a:prstGeom>
        </p:spPr>
        <p:txBody>
          <a:bodyPr wrap="square">
            <a:spAutoFit/>
          </a:bodyPr>
          <a:lstStyle/>
          <a:p>
            <a:pPr marL="163289" indent="-163289" defTabSz="914418" fontAlgn="auto">
              <a:spcBef>
                <a:spcPts val="0"/>
              </a:spcBef>
              <a:spcAft>
                <a:spcPts val="0"/>
              </a:spcAft>
            </a:pPr>
            <a:r>
              <a:rPr lang="en-US" sz="2000" dirty="0">
                <a:latin typeface="Arial"/>
              </a:rPr>
              <a:t>Attribution</a:t>
            </a:r>
          </a:p>
          <a:p>
            <a:pPr marL="408222" lvl="1" indent="-244933" defTabSz="914418" fontAlgn="auto">
              <a:spcBef>
                <a:spcPts val="0"/>
              </a:spcBef>
              <a:spcAft>
                <a:spcPts val="0"/>
              </a:spcAft>
              <a:buFont typeface="Arial" panose="020B0604020202020204" pitchFamily="34" charset="0"/>
              <a:buChar char="•"/>
            </a:pPr>
            <a:r>
              <a:rPr lang="en-US" sz="1800" b="0" dirty="0">
                <a:latin typeface="Arial"/>
              </a:rPr>
              <a:t>What fraction or how many cases of disease D can be eliminated if causal exposure E is eliminated/reduced?</a:t>
            </a:r>
          </a:p>
        </p:txBody>
      </p:sp>
      <p:sp>
        <p:nvSpPr>
          <p:cNvPr id="6" name="Rectangle 5"/>
          <p:cNvSpPr/>
          <p:nvPr/>
        </p:nvSpPr>
        <p:spPr>
          <a:xfrm>
            <a:off x="5565966" y="1058083"/>
            <a:ext cx="3275658" cy="1231106"/>
          </a:xfrm>
          <a:prstGeom prst="rect">
            <a:avLst/>
          </a:prstGeom>
        </p:spPr>
        <p:txBody>
          <a:bodyPr wrap="square">
            <a:spAutoFit/>
          </a:bodyPr>
          <a:lstStyle/>
          <a:p>
            <a:pPr marL="163289" indent="-163289" defTabSz="914418" fontAlgn="auto">
              <a:spcBef>
                <a:spcPts val="0"/>
              </a:spcBef>
              <a:spcAft>
                <a:spcPts val="0"/>
              </a:spcAft>
            </a:pPr>
            <a:r>
              <a:rPr lang="en-US" sz="2000" dirty="0">
                <a:latin typeface="Arial"/>
              </a:rPr>
              <a:t>Mediation</a:t>
            </a:r>
          </a:p>
          <a:p>
            <a:pPr marL="408222" lvl="1" indent="-244933" defTabSz="914418" fontAlgn="auto">
              <a:spcBef>
                <a:spcPts val="0"/>
              </a:spcBef>
              <a:spcAft>
                <a:spcPts val="0"/>
              </a:spcAft>
              <a:buFont typeface="Arial" panose="020B0604020202020204" pitchFamily="34" charset="0"/>
              <a:buChar char="•"/>
            </a:pPr>
            <a:r>
              <a:rPr lang="en-US" sz="1800" b="0" dirty="0">
                <a:latin typeface="Arial"/>
              </a:rPr>
              <a:t>Understanding the mechanisms of causation. How does E cause D?</a:t>
            </a:r>
          </a:p>
        </p:txBody>
      </p:sp>
      <p:sp>
        <p:nvSpPr>
          <p:cNvPr id="7" name="Rectangle 6"/>
          <p:cNvSpPr/>
          <p:nvPr/>
        </p:nvSpPr>
        <p:spPr>
          <a:xfrm>
            <a:off x="5696683" y="2981733"/>
            <a:ext cx="3392889" cy="954107"/>
          </a:xfrm>
          <a:prstGeom prst="rect">
            <a:avLst/>
          </a:prstGeom>
        </p:spPr>
        <p:txBody>
          <a:bodyPr wrap="square">
            <a:spAutoFit/>
          </a:bodyPr>
          <a:lstStyle/>
          <a:p>
            <a:pPr marL="163289" indent="-163289" defTabSz="914418" fontAlgn="auto">
              <a:spcBef>
                <a:spcPts val="0"/>
              </a:spcBef>
              <a:spcAft>
                <a:spcPts val="0"/>
              </a:spcAft>
            </a:pPr>
            <a:r>
              <a:rPr lang="en-US" sz="2000" dirty="0">
                <a:latin typeface="Arial"/>
              </a:rPr>
              <a:t>Interaction</a:t>
            </a:r>
          </a:p>
          <a:p>
            <a:pPr marL="333382" lvl="1" indent="-170093" defTabSz="914418" fontAlgn="auto">
              <a:spcBef>
                <a:spcPts val="0"/>
              </a:spcBef>
              <a:spcAft>
                <a:spcPts val="0"/>
              </a:spcAft>
              <a:buFont typeface="Arial" panose="020B0604020202020204" pitchFamily="34" charset="0"/>
              <a:buChar char="•"/>
            </a:pPr>
            <a:r>
              <a:rPr lang="en-US" sz="1800" b="0" dirty="0">
                <a:latin typeface="Arial"/>
              </a:rPr>
              <a:t>When and for whom does E cause/predict D?</a:t>
            </a:r>
          </a:p>
        </p:txBody>
      </p:sp>
      <p:sp>
        <p:nvSpPr>
          <p:cNvPr id="8" name="Rectangle 7"/>
          <p:cNvSpPr/>
          <p:nvPr/>
        </p:nvSpPr>
        <p:spPr>
          <a:xfrm>
            <a:off x="5769429" y="4844143"/>
            <a:ext cx="3332704" cy="1785104"/>
          </a:xfrm>
          <a:prstGeom prst="rect">
            <a:avLst/>
          </a:prstGeom>
        </p:spPr>
        <p:txBody>
          <a:bodyPr wrap="square">
            <a:spAutoFit/>
          </a:bodyPr>
          <a:lstStyle/>
          <a:p>
            <a:pPr marL="163289" indent="-163289" defTabSz="914418" fontAlgn="auto">
              <a:spcBef>
                <a:spcPts val="0"/>
              </a:spcBef>
              <a:spcAft>
                <a:spcPts val="0"/>
              </a:spcAft>
            </a:pPr>
            <a:r>
              <a:rPr lang="en-US" sz="2000" dirty="0">
                <a:latin typeface="Arial"/>
              </a:rPr>
              <a:t>Prediction </a:t>
            </a:r>
          </a:p>
          <a:p>
            <a:pPr marL="408222" lvl="1" indent="-244933" defTabSz="914418" fontAlgn="auto">
              <a:spcBef>
                <a:spcPts val="0"/>
              </a:spcBef>
              <a:spcAft>
                <a:spcPts val="0"/>
              </a:spcAft>
              <a:buFont typeface="Arial" panose="020B0604020202020204" pitchFamily="34" charset="0"/>
              <a:buChar char="•"/>
            </a:pPr>
            <a:r>
              <a:rPr lang="en-US" sz="1800" b="0" dirty="0">
                <a:latin typeface="Arial"/>
              </a:rPr>
              <a:t>Do A, B, and C predict concurrent presence/future occurrence of D?                             </a:t>
            </a:r>
          </a:p>
          <a:p>
            <a:pPr marL="412758" lvl="1" defTabSz="914418" fontAlgn="auto">
              <a:spcBef>
                <a:spcPts val="0"/>
              </a:spcBef>
              <a:spcAft>
                <a:spcPts val="0"/>
              </a:spcAft>
            </a:pPr>
            <a:r>
              <a:rPr lang="en-US" sz="1800" b="0" dirty="0">
                <a:latin typeface="Arial"/>
              </a:rPr>
              <a:t>e.g., diagnosis or prognosis</a:t>
            </a:r>
          </a:p>
        </p:txBody>
      </p:sp>
      <p:sp>
        <p:nvSpPr>
          <p:cNvPr id="17" name="Rectangle 16"/>
          <p:cNvSpPr/>
          <p:nvPr/>
        </p:nvSpPr>
        <p:spPr>
          <a:xfrm>
            <a:off x="4299857" y="1143000"/>
            <a:ext cx="870857" cy="575992"/>
          </a:xfrm>
          <a:prstGeom prst="rect">
            <a:avLst/>
          </a:prstGeom>
        </p:spPr>
        <p:txBody>
          <a:bodyPr wrap="square">
            <a:spAutoFit/>
          </a:bodyPr>
          <a:lstStyle/>
          <a:p>
            <a:pPr algn="ctr" defTabSz="914418" eaLnBrk="0" fontAlgn="auto" hangingPunct="0">
              <a:spcBef>
                <a:spcPct val="50000"/>
              </a:spcBef>
              <a:spcAft>
                <a:spcPts val="0"/>
              </a:spcAft>
              <a:defRPr/>
            </a:pPr>
            <a:r>
              <a:rPr lang="en-US" sz="3143" dirty="0"/>
              <a:t>D</a:t>
            </a:r>
            <a:endParaRPr lang="en-US" sz="3143" b="0" dirty="0"/>
          </a:p>
        </p:txBody>
      </p:sp>
      <p:pic>
        <p:nvPicPr>
          <p:cNvPr id="18" name="Picture 17"/>
          <p:cNvPicPr>
            <a:picLocks noChangeAspect="1"/>
          </p:cNvPicPr>
          <p:nvPr/>
        </p:nvPicPr>
        <p:blipFill>
          <a:blip r:embed="rId3"/>
          <a:stretch>
            <a:fillRect/>
          </a:stretch>
        </p:blipFill>
        <p:spPr>
          <a:xfrm>
            <a:off x="3548743" y="3265715"/>
            <a:ext cx="2013857" cy="846116"/>
          </a:xfrm>
          <a:prstGeom prst="rect">
            <a:avLst/>
          </a:prstGeom>
        </p:spPr>
      </p:pic>
      <p:pic>
        <p:nvPicPr>
          <p:cNvPr id="21" name="Picture 20"/>
          <p:cNvPicPr>
            <a:picLocks noChangeAspect="1"/>
          </p:cNvPicPr>
          <p:nvPr/>
        </p:nvPicPr>
        <p:blipFill>
          <a:blip r:embed="rId4"/>
          <a:stretch>
            <a:fillRect/>
          </a:stretch>
        </p:blipFill>
        <p:spPr>
          <a:xfrm>
            <a:off x="9396806" y="1197417"/>
            <a:ext cx="2196480" cy="1063920"/>
          </a:xfrm>
          <a:prstGeom prst="rect">
            <a:avLst/>
          </a:prstGeom>
        </p:spPr>
      </p:pic>
      <p:pic>
        <p:nvPicPr>
          <p:cNvPr id="22" name="Picture 21"/>
          <p:cNvPicPr>
            <a:picLocks noChangeAspect="1"/>
          </p:cNvPicPr>
          <p:nvPr/>
        </p:nvPicPr>
        <p:blipFill>
          <a:blip r:embed="rId5"/>
          <a:stretch>
            <a:fillRect/>
          </a:stretch>
        </p:blipFill>
        <p:spPr>
          <a:xfrm>
            <a:off x="9594344" y="3069110"/>
            <a:ext cx="1992537" cy="904176"/>
          </a:xfrm>
          <a:prstGeom prst="rect">
            <a:avLst/>
          </a:prstGeom>
        </p:spPr>
      </p:pic>
      <p:pic>
        <p:nvPicPr>
          <p:cNvPr id="37" name="Picture 36"/>
          <p:cNvPicPr>
            <a:picLocks noChangeAspect="1"/>
          </p:cNvPicPr>
          <p:nvPr/>
        </p:nvPicPr>
        <p:blipFill>
          <a:blip r:embed="rId6"/>
          <a:stretch>
            <a:fillRect/>
          </a:stretch>
        </p:blipFill>
        <p:spPr>
          <a:xfrm>
            <a:off x="9515057" y="4610941"/>
            <a:ext cx="2078229" cy="1757202"/>
          </a:xfrm>
          <a:prstGeom prst="rect">
            <a:avLst/>
          </a:prstGeom>
        </p:spPr>
      </p:pic>
      <p:sp>
        <p:nvSpPr>
          <p:cNvPr id="23" name="Rectangle 22"/>
          <p:cNvSpPr/>
          <p:nvPr/>
        </p:nvSpPr>
        <p:spPr>
          <a:xfrm>
            <a:off x="76200" y="2492276"/>
            <a:ext cx="3458114" cy="2308324"/>
          </a:xfrm>
          <a:prstGeom prst="rect">
            <a:avLst/>
          </a:prstGeom>
        </p:spPr>
        <p:txBody>
          <a:bodyPr wrap="square">
            <a:spAutoFit/>
          </a:bodyPr>
          <a:lstStyle/>
          <a:p>
            <a:pPr marL="408222" lvl="1" indent="-244933" defTabSz="914418" fontAlgn="auto">
              <a:spcBef>
                <a:spcPts val="0"/>
              </a:spcBef>
              <a:spcAft>
                <a:spcPts val="0"/>
              </a:spcAft>
              <a:buFont typeface="Arial" panose="020B0604020202020204" pitchFamily="34" charset="0"/>
              <a:buChar char="•"/>
            </a:pPr>
            <a:r>
              <a:rPr lang="en-US" sz="1800" b="0" dirty="0">
                <a:latin typeface="Arial"/>
              </a:rPr>
              <a:t>The science of establishing causal relationships among biological, behavioral, environmental (etc.) factors within humans.  Does E cause (or prevent) D? </a:t>
            </a:r>
          </a:p>
          <a:p>
            <a:pPr marL="408222" lvl="1" indent="-244933" defTabSz="914418" fontAlgn="auto">
              <a:spcBef>
                <a:spcPts val="0"/>
              </a:spcBef>
              <a:spcAft>
                <a:spcPts val="0"/>
              </a:spcAft>
              <a:buFont typeface="Arial" panose="020B0604020202020204" pitchFamily="34" charset="0"/>
              <a:buChar char="•"/>
            </a:pPr>
            <a:r>
              <a:rPr lang="en-US" sz="1800" b="0" dirty="0">
                <a:latin typeface="Arial"/>
              </a:rPr>
              <a:t>Will intervening upon E change occurrence of D?</a:t>
            </a:r>
          </a:p>
        </p:txBody>
      </p:sp>
      <p:sp>
        <p:nvSpPr>
          <p:cNvPr id="28" name="Text Box 2"/>
          <p:cNvSpPr txBox="1">
            <a:spLocks noChangeArrowheads="1"/>
          </p:cNvSpPr>
          <p:nvPr/>
        </p:nvSpPr>
        <p:spPr bwMode="auto">
          <a:xfrm flipH="1">
            <a:off x="3109490" y="5160695"/>
            <a:ext cx="816429" cy="795859"/>
          </a:xfrm>
          <a:prstGeom prst="rect">
            <a:avLst/>
          </a:prstGeom>
          <a:noFill/>
          <a:ln w="12700">
            <a:noFill/>
            <a:miter lim="800000"/>
            <a:headEnd/>
            <a:tailEnd/>
          </a:ln>
          <a:effectLst/>
        </p:spPr>
        <p:txBody>
          <a:bodyPr anchor="ctr">
            <a:spAutoFit/>
          </a:bodyPr>
          <a:lstStyle/>
          <a:p>
            <a:pPr algn="ctr" defTabSz="914418" eaLnBrk="0" fontAlgn="auto" hangingPunct="0">
              <a:spcBef>
                <a:spcPct val="50000"/>
              </a:spcBef>
              <a:spcAft>
                <a:spcPts val="0"/>
              </a:spcAft>
              <a:defRPr/>
            </a:pPr>
            <a:endParaRPr lang="en-US" sz="286" dirty="0"/>
          </a:p>
          <a:p>
            <a:pPr algn="ctr" defTabSz="914418" eaLnBrk="0" fontAlgn="auto" hangingPunct="0">
              <a:spcBef>
                <a:spcPct val="50000"/>
              </a:spcBef>
              <a:spcAft>
                <a:spcPts val="0"/>
              </a:spcAft>
              <a:defRPr/>
            </a:pPr>
            <a:r>
              <a:rPr lang="en-US" sz="2857" dirty="0"/>
              <a:t>A</a:t>
            </a:r>
            <a:endParaRPr lang="en-US" sz="2857" b="0" dirty="0"/>
          </a:p>
        </p:txBody>
      </p:sp>
      <p:sp>
        <p:nvSpPr>
          <p:cNvPr id="29" name="Text Box 2"/>
          <p:cNvSpPr txBox="1">
            <a:spLocks noChangeArrowheads="1"/>
          </p:cNvSpPr>
          <p:nvPr/>
        </p:nvSpPr>
        <p:spPr bwMode="auto">
          <a:xfrm flipH="1">
            <a:off x="3292829" y="5933017"/>
            <a:ext cx="435627" cy="532005"/>
          </a:xfrm>
          <a:prstGeom prst="rect">
            <a:avLst/>
          </a:prstGeom>
          <a:noFill/>
          <a:ln w="12700">
            <a:noFill/>
            <a:miter lim="800000"/>
            <a:headEnd/>
            <a:tailEnd/>
          </a:ln>
          <a:effectLst/>
        </p:spPr>
        <p:txBody>
          <a:bodyPr wrap="square" anchor="ctr">
            <a:spAutoFit/>
          </a:bodyPr>
          <a:lstStyle/>
          <a:p>
            <a:pPr algn="ctr" defTabSz="914418" eaLnBrk="0" fontAlgn="auto" hangingPunct="0">
              <a:spcBef>
                <a:spcPct val="50000"/>
              </a:spcBef>
              <a:spcAft>
                <a:spcPts val="0"/>
              </a:spcAft>
              <a:defRPr/>
            </a:pPr>
            <a:r>
              <a:rPr lang="en-US" sz="2857" dirty="0"/>
              <a:t>E</a:t>
            </a:r>
            <a:endParaRPr lang="en-US" sz="2857" b="0" dirty="0"/>
          </a:p>
        </p:txBody>
      </p:sp>
      <p:sp>
        <p:nvSpPr>
          <p:cNvPr id="30" name="Text Box 2"/>
          <p:cNvSpPr txBox="1">
            <a:spLocks noChangeArrowheads="1"/>
          </p:cNvSpPr>
          <p:nvPr/>
        </p:nvSpPr>
        <p:spPr bwMode="auto">
          <a:xfrm flipH="1">
            <a:off x="4698328" y="5647363"/>
            <a:ext cx="853386" cy="795859"/>
          </a:xfrm>
          <a:prstGeom prst="rect">
            <a:avLst/>
          </a:prstGeom>
          <a:noFill/>
          <a:ln w="12700">
            <a:noFill/>
            <a:miter lim="800000"/>
            <a:headEnd/>
            <a:tailEnd/>
          </a:ln>
          <a:effectLst/>
        </p:spPr>
        <p:txBody>
          <a:bodyPr wrap="square" anchor="ctr">
            <a:spAutoFit/>
          </a:bodyPr>
          <a:lstStyle/>
          <a:p>
            <a:pPr algn="ctr" defTabSz="914418" eaLnBrk="0" fontAlgn="auto" hangingPunct="0">
              <a:spcBef>
                <a:spcPct val="50000"/>
              </a:spcBef>
              <a:spcAft>
                <a:spcPts val="0"/>
              </a:spcAft>
              <a:defRPr/>
            </a:pPr>
            <a:endParaRPr lang="en-US" sz="286" dirty="0"/>
          </a:p>
          <a:p>
            <a:pPr algn="ctr" defTabSz="914418" eaLnBrk="0" fontAlgn="auto" hangingPunct="0">
              <a:spcBef>
                <a:spcPct val="50000"/>
              </a:spcBef>
              <a:spcAft>
                <a:spcPts val="0"/>
              </a:spcAft>
              <a:defRPr/>
            </a:pPr>
            <a:r>
              <a:rPr lang="en-US" sz="2857" dirty="0"/>
              <a:t>D</a:t>
            </a:r>
            <a:endParaRPr lang="en-US" sz="2857" b="0" dirty="0"/>
          </a:p>
        </p:txBody>
      </p:sp>
      <p:sp>
        <p:nvSpPr>
          <p:cNvPr id="31" name="Freeform 5"/>
          <p:cNvSpPr>
            <a:spLocks/>
          </p:cNvSpPr>
          <p:nvPr/>
        </p:nvSpPr>
        <p:spPr bwMode="auto">
          <a:xfrm rot="2855394">
            <a:off x="3851476" y="5733354"/>
            <a:ext cx="918025" cy="312119"/>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defTabSz="914418" eaLnBrk="0" fontAlgn="auto" hangingPunct="0">
              <a:spcBef>
                <a:spcPct val="50000"/>
              </a:spcBef>
              <a:spcAft>
                <a:spcPts val="0"/>
              </a:spcAft>
              <a:defRPr/>
            </a:pPr>
            <a:endParaRPr lang="en-US" sz="1000" b="0" dirty="0"/>
          </a:p>
        </p:txBody>
      </p:sp>
      <p:sp>
        <p:nvSpPr>
          <p:cNvPr id="32" name="Freeform 5"/>
          <p:cNvSpPr>
            <a:spLocks/>
          </p:cNvSpPr>
          <p:nvPr/>
        </p:nvSpPr>
        <p:spPr bwMode="auto">
          <a:xfrm rot="4236866">
            <a:off x="4170562" y="5883326"/>
            <a:ext cx="276253" cy="79963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defTabSz="914418" eaLnBrk="0" fontAlgn="auto" hangingPunct="0">
              <a:spcBef>
                <a:spcPct val="50000"/>
              </a:spcBef>
              <a:spcAft>
                <a:spcPts val="0"/>
              </a:spcAft>
              <a:defRPr/>
            </a:pPr>
            <a:endParaRPr lang="en-US" sz="1000" b="0" dirty="0"/>
          </a:p>
        </p:txBody>
      </p:sp>
      <p:sp>
        <p:nvSpPr>
          <p:cNvPr id="33" name="Text Box 2"/>
          <p:cNvSpPr txBox="1">
            <a:spLocks noChangeArrowheads="1"/>
          </p:cNvSpPr>
          <p:nvPr/>
        </p:nvSpPr>
        <p:spPr bwMode="auto">
          <a:xfrm flipH="1">
            <a:off x="3592286" y="4722077"/>
            <a:ext cx="816429" cy="795859"/>
          </a:xfrm>
          <a:prstGeom prst="rect">
            <a:avLst/>
          </a:prstGeom>
          <a:noFill/>
          <a:ln w="12700">
            <a:noFill/>
            <a:miter lim="800000"/>
            <a:headEnd/>
            <a:tailEnd/>
          </a:ln>
          <a:effectLst/>
        </p:spPr>
        <p:txBody>
          <a:bodyPr anchor="ctr">
            <a:spAutoFit/>
          </a:bodyPr>
          <a:lstStyle/>
          <a:p>
            <a:pPr algn="ctr" defTabSz="914418" eaLnBrk="0" fontAlgn="auto" hangingPunct="0">
              <a:spcBef>
                <a:spcPct val="50000"/>
              </a:spcBef>
              <a:spcAft>
                <a:spcPts val="0"/>
              </a:spcAft>
              <a:defRPr/>
            </a:pPr>
            <a:endParaRPr lang="en-US" sz="286" dirty="0"/>
          </a:p>
          <a:p>
            <a:pPr algn="ctr" defTabSz="914418" eaLnBrk="0" fontAlgn="auto" hangingPunct="0">
              <a:spcBef>
                <a:spcPct val="50000"/>
              </a:spcBef>
              <a:spcAft>
                <a:spcPts val="0"/>
              </a:spcAft>
              <a:defRPr/>
            </a:pPr>
            <a:r>
              <a:rPr lang="en-US" sz="2857" dirty="0"/>
              <a:t>B</a:t>
            </a:r>
            <a:endParaRPr lang="en-US" sz="2857" b="0" dirty="0"/>
          </a:p>
        </p:txBody>
      </p:sp>
      <p:sp>
        <p:nvSpPr>
          <p:cNvPr id="34" name="Freeform 5"/>
          <p:cNvSpPr>
            <a:spLocks/>
          </p:cNvSpPr>
          <p:nvPr/>
        </p:nvSpPr>
        <p:spPr bwMode="auto">
          <a:xfrm rot="2855394">
            <a:off x="4133119" y="5552698"/>
            <a:ext cx="986619" cy="24622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defTabSz="914418" eaLnBrk="0" fontAlgn="auto" hangingPunct="0">
              <a:spcBef>
                <a:spcPct val="50000"/>
              </a:spcBef>
              <a:spcAft>
                <a:spcPts val="0"/>
              </a:spcAft>
              <a:defRPr/>
            </a:pPr>
            <a:endParaRPr lang="en-US" sz="1000" b="0" dirty="0"/>
          </a:p>
        </p:txBody>
      </p:sp>
      <p:sp>
        <p:nvSpPr>
          <p:cNvPr id="35" name="Oval 14"/>
          <p:cNvSpPr>
            <a:spLocks noChangeArrowheads="1"/>
          </p:cNvSpPr>
          <p:nvPr/>
        </p:nvSpPr>
        <p:spPr bwMode="auto">
          <a:xfrm>
            <a:off x="5029200" y="679543"/>
            <a:ext cx="4156014" cy="1963262"/>
          </a:xfrm>
          <a:prstGeom prst="ellipse">
            <a:avLst/>
          </a:prstGeom>
          <a:noFill/>
          <a:ln w="76200">
            <a:solidFill>
              <a:srgbClr val="FF0000"/>
            </a:solidFill>
            <a:round/>
            <a:headEnd/>
            <a:tailEnd/>
          </a:ln>
          <a:effectLst/>
        </p:spPr>
        <p:txBody>
          <a:bodyPr wrap="square" anchor="ctr">
            <a:spAutoFit/>
          </a:bodyPr>
          <a:lstStyle/>
          <a:p>
            <a:pPr algn="ctr" eaLnBrk="0" hangingPunct="0">
              <a:spcBef>
                <a:spcPct val="50000"/>
              </a:spcBef>
              <a:defRPr/>
            </a:pPr>
            <a:endParaRPr lang="en-US" dirty="0">
              <a:latin typeface="Arial" pitchFamily="34" charset="0"/>
            </a:endParaRPr>
          </a:p>
        </p:txBody>
      </p:sp>
    </p:spTree>
    <p:extLst>
      <p:ext uri="{BB962C8B-B14F-4D97-AF65-F5344CB8AC3E}">
        <p14:creationId xmlns:p14="http://schemas.microsoft.com/office/powerpoint/2010/main" val="298878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Rectangle 10"/>
          <p:cNvSpPr>
            <a:spLocks noChangeArrowheads="1"/>
          </p:cNvSpPr>
          <p:nvPr/>
        </p:nvSpPr>
        <p:spPr bwMode="auto">
          <a:xfrm>
            <a:off x="1625600" y="-1346200"/>
            <a:ext cx="9042400" cy="4064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3067" b="0" dirty="0"/>
          </a:p>
        </p:txBody>
      </p:sp>
      <p:sp>
        <p:nvSpPr>
          <p:cNvPr id="1260565" name="Freeform 21"/>
          <p:cNvSpPr>
            <a:spLocks/>
          </p:cNvSpPr>
          <p:nvPr/>
        </p:nvSpPr>
        <p:spPr bwMode="auto">
          <a:xfrm rot="4920854">
            <a:off x="9556406" y="2037327"/>
            <a:ext cx="1257909" cy="90077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94917" name="Rectangle 26"/>
          <p:cNvSpPr>
            <a:spLocks noChangeArrowheads="1"/>
          </p:cNvSpPr>
          <p:nvPr/>
        </p:nvSpPr>
        <p:spPr bwMode="auto">
          <a:xfrm>
            <a:off x="1625600" y="7797800"/>
            <a:ext cx="90424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buFont typeface="Symbol" pitchFamily="18" charset="2"/>
              <a:buChar char="·"/>
            </a:pPr>
            <a:endParaRPr lang="en-US" altLang="en-US" sz="2667" b="0" dirty="0"/>
          </a:p>
        </p:txBody>
      </p:sp>
      <p:sp>
        <p:nvSpPr>
          <p:cNvPr id="1260548" name="Line 4"/>
          <p:cNvSpPr>
            <a:spLocks noChangeShapeType="1"/>
          </p:cNvSpPr>
          <p:nvPr/>
        </p:nvSpPr>
        <p:spPr bwMode="auto">
          <a:xfrm flipV="1">
            <a:off x="8051761" y="3352800"/>
            <a:ext cx="2667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50" name="Text Box 6"/>
          <p:cNvSpPr txBox="1">
            <a:spLocks noChangeArrowheads="1"/>
          </p:cNvSpPr>
          <p:nvPr/>
        </p:nvSpPr>
        <p:spPr bwMode="auto">
          <a:xfrm>
            <a:off x="8807412" y="3444007"/>
            <a:ext cx="1022349"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a:t>
            </a:r>
          </a:p>
        </p:txBody>
      </p:sp>
      <p:sp>
        <p:nvSpPr>
          <p:cNvPr id="1260551" name="Text Box 7"/>
          <p:cNvSpPr txBox="1">
            <a:spLocks noChangeArrowheads="1"/>
          </p:cNvSpPr>
          <p:nvPr/>
        </p:nvSpPr>
        <p:spPr bwMode="auto">
          <a:xfrm flipH="1">
            <a:off x="7069647" y="3091190"/>
            <a:ext cx="1295400" cy="52322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E</a:t>
            </a:r>
            <a:endParaRPr lang="en-US" altLang="en-US" sz="2133" b="0" dirty="0"/>
          </a:p>
        </p:txBody>
      </p:sp>
      <p:sp>
        <p:nvSpPr>
          <p:cNvPr id="1260552" name="Text Box 8"/>
          <p:cNvSpPr txBox="1">
            <a:spLocks noChangeArrowheads="1"/>
          </p:cNvSpPr>
          <p:nvPr/>
        </p:nvSpPr>
        <p:spPr bwMode="auto">
          <a:xfrm flipH="1">
            <a:off x="9831916" y="3078701"/>
            <a:ext cx="2131484"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D</a:t>
            </a:r>
            <a:endParaRPr lang="en-US" altLang="en-US" sz="1600" b="0" dirty="0"/>
          </a:p>
        </p:txBody>
      </p:sp>
      <p:sp>
        <p:nvSpPr>
          <p:cNvPr id="1260564" name="Text Box 20"/>
          <p:cNvSpPr txBox="1">
            <a:spLocks noChangeArrowheads="1"/>
          </p:cNvSpPr>
          <p:nvPr/>
        </p:nvSpPr>
        <p:spPr bwMode="auto">
          <a:xfrm flipH="1">
            <a:off x="8813761" y="2362200"/>
            <a:ext cx="1016000" cy="52322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M</a:t>
            </a:r>
            <a:r>
              <a:rPr lang="en-US" altLang="en-US" baseline="-25000" dirty="0"/>
              <a:t>3</a:t>
            </a:r>
          </a:p>
        </p:txBody>
      </p:sp>
      <p:sp>
        <p:nvSpPr>
          <p:cNvPr id="2" name="Freeform 21"/>
          <p:cNvSpPr>
            <a:spLocks/>
          </p:cNvSpPr>
          <p:nvPr/>
        </p:nvSpPr>
        <p:spPr bwMode="auto">
          <a:xfrm rot="4920854">
            <a:off x="9786589" y="2512440"/>
            <a:ext cx="568943" cy="76659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68" name="Freeform 24"/>
          <p:cNvSpPr>
            <a:spLocks/>
          </p:cNvSpPr>
          <p:nvPr/>
        </p:nvSpPr>
        <p:spPr bwMode="auto">
          <a:xfrm rot="16712184" flipV="1">
            <a:off x="7280368" y="1672562"/>
            <a:ext cx="2076183" cy="99827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22571" name="Rectangle 15"/>
          <p:cNvSpPr>
            <a:spLocks noChangeArrowheads="1"/>
          </p:cNvSpPr>
          <p:nvPr/>
        </p:nvSpPr>
        <p:spPr bwMode="auto">
          <a:xfrm>
            <a:off x="-152400" y="-711200"/>
            <a:ext cx="9144000" cy="1422400"/>
          </a:xfrm>
          <a:prstGeom prst="rect">
            <a:avLst/>
          </a:prstGeom>
          <a:noFill/>
          <a:ln w="9525">
            <a:noFill/>
            <a:miter lim="800000"/>
            <a:headEnd/>
            <a:tailEnd/>
          </a:ln>
        </p:spPr>
        <p:txBody>
          <a:bodyPr lIns="116416" tIns="57149" rIns="116416" bIns="57149" anchor="b"/>
          <a:lstStyle/>
          <a:p>
            <a:pPr algn="ctr" defTabSz="1071007" eaLnBrk="0" hangingPunct="0"/>
            <a:r>
              <a:rPr lang="en-US" altLang="en-US" dirty="0"/>
              <a:t>What if there are many causal (directed) paths?</a:t>
            </a:r>
          </a:p>
        </p:txBody>
      </p:sp>
      <p:sp>
        <p:nvSpPr>
          <p:cNvPr id="322572" name="Rectangle 16"/>
          <p:cNvSpPr>
            <a:spLocks noChangeArrowheads="1"/>
          </p:cNvSpPr>
          <p:nvPr/>
        </p:nvSpPr>
        <p:spPr bwMode="auto">
          <a:xfrm>
            <a:off x="152400" y="3610496"/>
            <a:ext cx="11353800" cy="42672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rgbClr val="969696"/>
              </a:buClr>
              <a:buSzPct val="75000"/>
            </a:pPr>
            <a:r>
              <a:rPr lang="en-US" altLang="en-US" sz="2400" u="sng" dirty="0"/>
              <a:t>Many different research questions:</a:t>
            </a:r>
          </a:p>
          <a:p>
            <a:pPr marL="429673" indent="-429673" defTabSz="1071007" eaLnBrk="0" hangingPunct="0">
              <a:spcBef>
                <a:spcPct val="20000"/>
              </a:spcBef>
              <a:spcAft>
                <a:spcPct val="50000"/>
              </a:spcAft>
              <a:buClr>
                <a:srgbClr val="969696"/>
              </a:buClr>
              <a:buSzPct val="75000"/>
              <a:buFont typeface="Symbol" pitchFamily="18" charset="2"/>
              <a:buChar char="·"/>
            </a:pPr>
            <a:r>
              <a:rPr lang="en-US" altLang="en-US" sz="2400" b="0" dirty="0"/>
              <a:t>What is the TOTAL effect of E on D?</a:t>
            </a:r>
          </a:p>
          <a:p>
            <a:pPr marL="901677" lvl="1" indent="-319609" defTabSz="1071007" eaLnBrk="0" hangingPunct="0">
              <a:spcAft>
                <a:spcPct val="25000"/>
              </a:spcAft>
              <a:buClr>
                <a:srgbClr val="000000"/>
              </a:buClr>
              <a:buSzPct val="100000"/>
              <a:buFontTx/>
              <a:buChar char="–"/>
            </a:pPr>
            <a:r>
              <a:rPr lang="en-US" altLang="en-US" sz="2400" b="0" dirty="0"/>
              <a:t>through all causal paths (M</a:t>
            </a:r>
            <a:r>
              <a:rPr lang="en-US" altLang="en-US" sz="2400" b="0" baseline="-25000" dirty="0"/>
              <a:t>1</a:t>
            </a:r>
            <a:r>
              <a:rPr lang="en-US" altLang="en-US" sz="2400" b="0" dirty="0"/>
              <a:t>, M</a:t>
            </a:r>
            <a:r>
              <a:rPr lang="en-US" altLang="en-US" sz="2400" b="0" baseline="-25000" dirty="0"/>
              <a:t>2</a:t>
            </a:r>
            <a:r>
              <a:rPr lang="en-US" altLang="en-US" sz="2400" b="0" dirty="0"/>
              <a:t>, M</a:t>
            </a:r>
            <a:r>
              <a:rPr lang="en-US" altLang="en-US" sz="2400" b="0" baseline="-25000" dirty="0"/>
              <a:t>3</a:t>
            </a:r>
            <a:r>
              <a:rPr lang="en-US" altLang="en-US" sz="2400" b="0" dirty="0"/>
              <a:t> + ?)</a:t>
            </a:r>
          </a:p>
          <a:p>
            <a:pPr marL="582068" lvl="1" defTabSz="1071007" eaLnBrk="0" hangingPunct="0">
              <a:spcAft>
                <a:spcPct val="25000"/>
              </a:spcAft>
              <a:buClr>
                <a:srgbClr val="000000"/>
              </a:buClr>
              <a:buSzPct val="100000"/>
            </a:pPr>
            <a:endParaRPr lang="en-US" altLang="en-US" sz="1000" b="0" dirty="0"/>
          </a:p>
          <a:p>
            <a:pPr marL="901677" lvl="1" indent="-319609" defTabSz="1071007" eaLnBrk="0" hangingPunct="0">
              <a:spcAft>
                <a:spcPct val="25000"/>
              </a:spcAft>
              <a:buClr>
                <a:srgbClr val="000000"/>
              </a:buClr>
              <a:buSzPct val="100000"/>
              <a:buFontTx/>
              <a:buChar char="–"/>
            </a:pPr>
            <a:endParaRPr lang="en-US" altLang="en-US" sz="200" b="0" dirty="0"/>
          </a:p>
          <a:p>
            <a:pPr marL="429673" indent="-429673" defTabSz="1071007" eaLnBrk="0" hangingPunct="0">
              <a:spcBef>
                <a:spcPct val="20000"/>
              </a:spcBef>
              <a:spcAft>
                <a:spcPct val="50000"/>
              </a:spcAft>
              <a:buClr>
                <a:srgbClr val="969696"/>
              </a:buClr>
              <a:buSzPct val="75000"/>
              <a:buFont typeface="Symbol" pitchFamily="18" charset="2"/>
              <a:buChar char="·"/>
            </a:pPr>
            <a:r>
              <a:rPr lang="en-US" altLang="en-US" sz="2400" b="0" dirty="0"/>
              <a:t>Solution:  Leave all above causal paths open and analyze association between E and D</a:t>
            </a:r>
          </a:p>
        </p:txBody>
      </p:sp>
      <p:sp>
        <p:nvSpPr>
          <p:cNvPr id="3" name="Text Box 20"/>
          <p:cNvSpPr txBox="1">
            <a:spLocks noChangeArrowheads="1"/>
          </p:cNvSpPr>
          <p:nvPr/>
        </p:nvSpPr>
        <p:spPr bwMode="auto">
          <a:xfrm flipH="1">
            <a:off x="8813761" y="1600200"/>
            <a:ext cx="1016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M</a:t>
            </a:r>
            <a:r>
              <a:rPr lang="en-US" altLang="en-US" baseline="-25000" dirty="0"/>
              <a:t>2</a:t>
            </a:r>
            <a:endParaRPr lang="en-US" altLang="en-US" sz="3733" baseline="-25000" dirty="0"/>
          </a:p>
        </p:txBody>
      </p:sp>
      <p:sp>
        <p:nvSpPr>
          <p:cNvPr id="4" name="Text Box 20"/>
          <p:cNvSpPr txBox="1">
            <a:spLocks noChangeArrowheads="1"/>
          </p:cNvSpPr>
          <p:nvPr/>
        </p:nvSpPr>
        <p:spPr bwMode="auto">
          <a:xfrm flipH="1">
            <a:off x="8813761" y="914400"/>
            <a:ext cx="1016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M</a:t>
            </a:r>
            <a:r>
              <a:rPr lang="en-US" altLang="en-US" baseline="-25000" dirty="0"/>
              <a:t>1</a:t>
            </a:r>
          </a:p>
        </p:txBody>
      </p:sp>
      <p:sp>
        <p:nvSpPr>
          <p:cNvPr id="5" name="Freeform 21"/>
          <p:cNvSpPr>
            <a:spLocks/>
          </p:cNvSpPr>
          <p:nvPr/>
        </p:nvSpPr>
        <p:spPr bwMode="auto">
          <a:xfrm rot="4920854">
            <a:off x="9322779" y="1673985"/>
            <a:ext cx="1970733" cy="104875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6" name="Freeform 24"/>
          <p:cNvSpPr>
            <a:spLocks/>
          </p:cNvSpPr>
          <p:nvPr/>
        </p:nvSpPr>
        <p:spPr bwMode="auto">
          <a:xfrm rot="16712184" flipV="1">
            <a:off x="8144287" y="2483349"/>
            <a:ext cx="653148" cy="74955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7" name="Freeform 24"/>
          <p:cNvSpPr>
            <a:spLocks/>
          </p:cNvSpPr>
          <p:nvPr/>
        </p:nvSpPr>
        <p:spPr bwMode="auto">
          <a:xfrm rot="16712184" flipV="1">
            <a:off x="7698366" y="2126123"/>
            <a:ext cx="1316390" cy="881161"/>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8" name="TextBox 7"/>
          <p:cNvSpPr txBox="1"/>
          <p:nvPr/>
        </p:nvSpPr>
        <p:spPr>
          <a:xfrm>
            <a:off x="283410" y="945373"/>
            <a:ext cx="7768350" cy="523220"/>
          </a:xfrm>
          <a:prstGeom prst="rect">
            <a:avLst/>
          </a:prstGeom>
          <a:noFill/>
        </p:spPr>
        <p:txBody>
          <a:bodyPr wrap="square" rtlCol="0">
            <a:spAutoFit/>
          </a:bodyPr>
          <a:lstStyle/>
          <a:p>
            <a:r>
              <a:rPr lang="en-US" altLang="en-US" dirty="0"/>
              <a:t>How do we answer each of these questions? </a:t>
            </a:r>
            <a:endParaRPr lang="en-US" dirty="0"/>
          </a:p>
        </p:txBody>
      </p:sp>
    </p:spTree>
    <p:extLst>
      <p:ext uri="{BB962C8B-B14F-4D97-AF65-F5344CB8AC3E}">
        <p14:creationId xmlns:p14="http://schemas.microsoft.com/office/powerpoint/2010/main" val="38013480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94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10"/>
          <p:cNvSpPr>
            <a:spLocks noChangeArrowheads="1"/>
          </p:cNvSpPr>
          <p:nvPr/>
        </p:nvSpPr>
        <p:spPr bwMode="auto">
          <a:xfrm>
            <a:off x="1625600" y="-1346200"/>
            <a:ext cx="9042400" cy="4064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1600" b="0" dirty="0"/>
          </a:p>
        </p:txBody>
      </p:sp>
      <p:sp>
        <p:nvSpPr>
          <p:cNvPr id="1260565" name="Freeform 21"/>
          <p:cNvSpPr>
            <a:spLocks/>
          </p:cNvSpPr>
          <p:nvPr/>
        </p:nvSpPr>
        <p:spPr bwMode="auto">
          <a:xfrm rot="4920854">
            <a:off x="8508032" y="2011525"/>
            <a:ext cx="1119533" cy="92018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24611" name="Rectangle 26"/>
          <p:cNvSpPr>
            <a:spLocks noChangeArrowheads="1"/>
          </p:cNvSpPr>
          <p:nvPr/>
        </p:nvSpPr>
        <p:spPr bwMode="auto">
          <a:xfrm>
            <a:off x="1625600" y="7797800"/>
            <a:ext cx="90424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buFont typeface="Symbol" pitchFamily="18" charset="2"/>
              <a:buChar char="·"/>
            </a:pPr>
            <a:endParaRPr lang="en-US" altLang="en-US" sz="2667" b="0" dirty="0"/>
          </a:p>
        </p:txBody>
      </p:sp>
      <p:sp>
        <p:nvSpPr>
          <p:cNvPr id="1260548" name="Line 4"/>
          <p:cNvSpPr>
            <a:spLocks noChangeShapeType="1"/>
          </p:cNvSpPr>
          <p:nvPr/>
        </p:nvSpPr>
        <p:spPr bwMode="auto">
          <a:xfrm flipV="1">
            <a:off x="7010400" y="3200400"/>
            <a:ext cx="2438400" cy="2540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50" name="Text Box 6"/>
          <p:cNvSpPr txBox="1">
            <a:spLocks noChangeArrowheads="1"/>
          </p:cNvSpPr>
          <p:nvPr/>
        </p:nvSpPr>
        <p:spPr bwMode="auto">
          <a:xfrm>
            <a:off x="7640387" y="3274342"/>
            <a:ext cx="1022349" cy="400110"/>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a:t>
            </a:r>
            <a:endParaRPr lang="en-US" altLang="en-US" sz="2400" dirty="0"/>
          </a:p>
        </p:txBody>
      </p:sp>
      <p:sp>
        <p:nvSpPr>
          <p:cNvPr id="1260551" name="Text Box 7"/>
          <p:cNvSpPr txBox="1">
            <a:spLocks noChangeArrowheads="1"/>
          </p:cNvSpPr>
          <p:nvPr/>
        </p:nvSpPr>
        <p:spPr bwMode="auto">
          <a:xfrm flipH="1">
            <a:off x="6248400" y="2971800"/>
            <a:ext cx="762000" cy="52322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E</a:t>
            </a:r>
            <a:endParaRPr lang="en-US" altLang="en-US" sz="1600" b="0" dirty="0"/>
          </a:p>
        </p:txBody>
      </p:sp>
      <p:sp>
        <p:nvSpPr>
          <p:cNvPr id="1260552" name="Text Box 8"/>
          <p:cNvSpPr txBox="1">
            <a:spLocks noChangeArrowheads="1"/>
          </p:cNvSpPr>
          <p:nvPr/>
        </p:nvSpPr>
        <p:spPr bwMode="auto">
          <a:xfrm flipH="1">
            <a:off x="9296400" y="2971800"/>
            <a:ext cx="914400" cy="52322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D</a:t>
            </a:r>
            <a:endParaRPr lang="en-US" altLang="en-US" sz="1600" b="0" dirty="0"/>
          </a:p>
        </p:txBody>
      </p:sp>
      <p:sp>
        <p:nvSpPr>
          <p:cNvPr id="1260564" name="Text Box 20"/>
          <p:cNvSpPr txBox="1">
            <a:spLocks noChangeArrowheads="1"/>
          </p:cNvSpPr>
          <p:nvPr/>
        </p:nvSpPr>
        <p:spPr bwMode="auto">
          <a:xfrm flipH="1">
            <a:off x="7543800" y="2362200"/>
            <a:ext cx="1016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M</a:t>
            </a:r>
            <a:r>
              <a:rPr lang="en-US" altLang="en-US" baseline="-25000" dirty="0"/>
              <a:t>3</a:t>
            </a:r>
            <a:endParaRPr lang="en-US" altLang="en-US" sz="3733" baseline="-25000" dirty="0"/>
          </a:p>
        </p:txBody>
      </p:sp>
      <p:sp>
        <p:nvSpPr>
          <p:cNvPr id="2" name="Freeform 21"/>
          <p:cNvSpPr>
            <a:spLocks/>
          </p:cNvSpPr>
          <p:nvPr/>
        </p:nvSpPr>
        <p:spPr bwMode="auto">
          <a:xfrm rot="4920854">
            <a:off x="8717208" y="2468191"/>
            <a:ext cx="472582" cy="62621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68" name="Freeform 24"/>
          <p:cNvSpPr>
            <a:spLocks/>
          </p:cNvSpPr>
          <p:nvPr/>
        </p:nvSpPr>
        <p:spPr bwMode="auto">
          <a:xfrm rot="16712184" flipV="1">
            <a:off x="6167733" y="1639992"/>
            <a:ext cx="1880227" cy="75355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24619" name="Rectangle 12"/>
          <p:cNvSpPr>
            <a:spLocks noChangeArrowheads="1"/>
          </p:cNvSpPr>
          <p:nvPr/>
        </p:nvSpPr>
        <p:spPr bwMode="auto">
          <a:xfrm>
            <a:off x="-17929" y="-711200"/>
            <a:ext cx="9144000" cy="1422400"/>
          </a:xfrm>
          <a:prstGeom prst="rect">
            <a:avLst/>
          </a:prstGeom>
          <a:noFill/>
          <a:ln w="9525">
            <a:noFill/>
            <a:miter lim="800000"/>
            <a:headEnd/>
            <a:tailEnd/>
          </a:ln>
        </p:spPr>
        <p:txBody>
          <a:bodyPr lIns="116416" tIns="57149" rIns="116416" bIns="57149" anchor="b"/>
          <a:lstStyle/>
          <a:p>
            <a:pPr algn="ctr" defTabSz="1071007" eaLnBrk="0" hangingPunct="0"/>
            <a:r>
              <a:rPr lang="en-US" altLang="en-US" dirty="0"/>
              <a:t>What if there are many causal (directed) paths?</a:t>
            </a:r>
          </a:p>
        </p:txBody>
      </p:sp>
      <p:sp>
        <p:nvSpPr>
          <p:cNvPr id="324620" name="Rectangle 13"/>
          <p:cNvSpPr>
            <a:spLocks noChangeArrowheads="1"/>
          </p:cNvSpPr>
          <p:nvPr/>
        </p:nvSpPr>
        <p:spPr bwMode="auto">
          <a:xfrm>
            <a:off x="83277" y="3062085"/>
            <a:ext cx="12330245" cy="34290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rgbClr val="969696"/>
              </a:buClr>
              <a:buSzPct val="75000"/>
            </a:pPr>
            <a:r>
              <a:rPr lang="en-US" altLang="en-US" sz="2400" u="sng" dirty="0"/>
              <a:t>Many different research questions:</a:t>
            </a:r>
            <a:endParaRPr lang="en-US" altLang="en-US" sz="2400" b="0" dirty="0"/>
          </a:p>
          <a:p>
            <a:pPr marL="901677" lvl="1" indent="-319609" defTabSz="1071007" eaLnBrk="0" hangingPunct="0">
              <a:spcAft>
                <a:spcPct val="25000"/>
              </a:spcAft>
              <a:buClr>
                <a:srgbClr val="000000"/>
              </a:buClr>
              <a:buSzPct val="100000"/>
              <a:buFontTx/>
              <a:buChar char="–"/>
            </a:pPr>
            <a:endParaRPr lang="en-US" altLang="en-US" sz="200" b="0" dirty="0"/>
          </a:p>
          <a:p>
            <a:pPr marL="429673" indent="-429673" defTabSz="1071007" eaLnBrk="0" hangingPunct="0">
              <a:spcBef>
                <a:spcPct val="20000"/>
              </a:spcBef>
              <a:spcAft>
                <a:spcPts val="600"/>
              </a:spcAft>
              <a:buClr>
                <a:srgbClr val="969696"/>
              </a:buClr>
              <a:buSzPct val="75000"/>
              <a:buFont typeface="Symbol" pitchFamily="18" charset="2"/>
              <a:buChar char="·"/>
            </a:pPr>
            <a:r>
              <a:rPr lang="en-US" altLang="en-US" sz="2400" b="0" dirty="0"/>
              <a:t>What is the DIRECT effect of E on D apart from its effect via M</a:t>
            </a:r>
            <a:r>
              <a:rPr lang="en-US" altLang="en-US" sz="2400" b="0" baseline="-25000" dirty="0"/>
              <a:t>1</a:t>
            </a:r>
            <a:r>
              <a:rPr lang="en-US" altLang="en-US" sz="2400" b="0" dirty="0"/>
              <a:t>, M</a:t>
            </a:r>
            <a:r>
              <a:rPr lang="en-US" altLang="en-US" sz="2400" b="0" baseline="-25000" dirty="0"/>
              <a:t>2</a:t>
            </a:r>
            <a:r>
              <a:rPr lang="en-US" altLang="en-US" sz="2400" b="0" dirty="0"/>
              <a:t>, and M</a:t>
            </a:r>
            <a:r>
              <a:rPr lang="en-US" altLang="en-US" sz="2400" b="0" baseline="-25000" dirty="0"/>
              <a:t>3</a:t>
            </a:r>
            <a:r>
              <a:rPr lang="en-US" altLang="en-US" sz="2400" b="0" dirty="0"/>
              <a:t>?</a:t>
            </a:r>
          </a:p>
          <a:p>
            <a:pPr marL="901677" lvl="1" indent="-319609" defTabSz="1071007" eaLnBrk="0" hangingPunct="0">
              <a:spcAft>
                <a:spcPct val="25000"/>
              </a:spcAft>
              <a:buClr>
                <a:srgbClr val="000000"/>
              </a:buClr>
              <a:buSzPct val="100000"/>
              <a:buFontTx/>
              <a:buChar char="–"/>
            </a:pPr>
            <a:r>
              <a:rPr lang="en-US" altLang="en-US" sz="2200" b="0" dirty="0"/>
              <a:t>discovery of new mechanisms</a:t>
            </a:r>
          </a:p>
          <a:p>
            <a:pPr marL="901677" lvl="1" indent="-319609" defTabSz="1071007" eaLnBrk="0" hangingPunct="0">
              <a:spcAft>
                <a:spcPct val="25000"/>
              </a:spcAft>
              <a:buClr>
                <a:srgbClr val="000000"/>
              </a:buClr>
              <a:buSzPct val="100000"/>
              <a:buFontTx/>
              <a:buChar char="–"/>
            </a:pPr>
            <a:endParaRPr lang="en-US" altLang="en-US" sz="800" b="0" dirty="0"/>
          </a:p>
          <a:p>
            <a:pPr marL="901677" lvl="1" indent="-319609" defTabSz="1071007" eaLnBrk="0" hangingPunct="0">
              <a:spcAft>
                <a:spcPct val="25000"/>
              </a:spcAft>
              <a:buClr>
                <a:srgbClr val="000000"/>
              </a:buClr>
              <a:buSzPct val="100000"/>
              <a:buFontTx/>
              <a:buChar char="–"/>
            </a:pPr>
            <a:endParaRPr lang="en-US" altLang="en-US" sz="400" b="0" dirty="0"/>
          </a:p>
          <a:p>
            <a:pPr marL="429673" indent="-429673" defTabSz="1071007" eaLnBrk="0" hangingPunct="0">
              <a:spcBef>
                <a:spcPct val="20000"/>
              </a:spcBef>
              <a:spcAft>
                <a:spcPts val="600"/>
              </a:spcAft>
              <a:buClr>
                <a:srgbClr val="969696"/>
              </a:buClr>
              <a:buSzPct val="75000"/>
              <a:buFont typeface="Symbol" pitchFamily="18" charset="2"/>
              <a:buChar char="·"/>
            </a:pPr>
            <a:r>
              <a:rPr lang="en-US" altLang="en-US" sz="2400" b="0" dirty="0"/>
              <a:t>Solution:  Adjust for M</a:t>
            </a:r>
            <a:r>
              <a:rPr lang="en-US" altLang="en-US" sz="2400" b="0" baseline="-25000" dirty="0"/>
              <a:t>1</a:t>
            </a:r>
            <a:r>
              <a:rPr lang="en-US" altLang="en-US" sz="2400" b="0" dirty="0"/>
              <a:t>, M</a:t>
            </a:r>
            <a:r>
              <a:rPr lang="en-US" altLang="en-US" sz="2400" b="0" baseline="-25000" dirty="0"/>
              <a:t>2</a:t>
            </a:r>
            <a:r>
              <a:rPr lang="en-US" altLang="en-US" sz="2400" b="0" dirty="0"/>
              <a:t>, &amp; M</a:t>
            </a:r>
            <a:r>
              <a:rPr lang="en-US" altLang="en-US" sz="2400" b="0" baseline="-25000" dirty="0"/>
              <a:t>3</a:t>
            </a:r>
            <a:r>
              <a:rPr lang="en-US" altLang="en-US" sz="2400" b="0" dirty="0"/>
              <a:t> (to block paths; not because they are confounders)</a:t>
            </a:r>
          </a:p>
          <a:p>
            <a:pPr marL="901677" lvl="1" indent="-319609" defTabSz="1071007" eaLnBrk="0" hangingPunct="0">
              <a:spcAft>
                <a:spcPct val="25000"/>
              </a:spcAft>
              <a:buClr>
                <a:srgbClr val="000000"/>
              </a:buClr>
              <a:buSzPct val="100000"/>
              <a:buFontTx/>
              <a:buChar char="–"/>
            </a:pPr>
            <a:r>
              <a:rPr lang="en-US" altLang="en-US" sz="2200" b="0" dirty="0"/>
              <a:t>whatever association is leftover can be attributed to direct effect of E on D.  </a:t>
            </a:r>
          </a:p>
          <a:p>
            <a:pPr marL="1648841" lvl="2" indent="-457189" defTabSz="1071007" eaLnBrk="0" hangingPunct="0">
              <a:spcAft>
                <a:spcPct val="25000"/>
              </a:spcAft>
              <a:buClr>
                <a:srgbClr val="000000"/>
              </a:buClr>
              <a:buSzPct val="100000"/>
              <a:buFont typeface="Courier New" panose="02070309020205020404" pitchFamily="49" charset="0"/>
              <a:buChar char="o"/>
            </a:pPr>
            <a:r>
              <a:rPr lang="en-US" altLang="en-US" sz="2200" b="0" dirty="0"/>
              <a:t>Advanced topic: adjustment needs to respect common causes of M &amp; D and  interaction between M</a:t>
            </a:r>
            <a:r>
              <a:rPr lang="en-US" altLang="en-US" sz="2200" b="0" baseline="-25000" dirty="0"/>
              <a:t>1</a:t>
            </a:r>
            <a:r>
              <a:rPr lang="en-US" altLang="en-US" sz="2200" b="0" dirty="0"/>
              <a:t>, M</a:t>
            </a:r>
            <a:r>
              <a:rPr lang="en-US" altLang="en-US" sz="2200" b="0" baseline="-25000" dirty="0"/>
              <a:t>2</a:t>
            </a:r>
            <a:r>
              <a:rPr lang="en-US" altLang="en-US" sz="2200" b="0" dirty="0"/>
              <a:t>, M</a:t>
            </a:r>
            <a:r>
              <a:rPr lang="en-US" altLang="en-US" sz="2200" b="0" baseline="-25000" dirty="0"/>
              <a:t>3</a:t>
            </a:r>
            <a:r>
              <a:rPr lang="en-US" altLang="en-US" sz="2200" b="0" dirty="0"/>
              <a:t> and E for occurrence of D.</a:t>
            </a:r>
          </a:p>
        </p:txBody>
      </p:sp>
      <p:sp>
        <p:nvSpPr>
          <p:cNvPr id="3" name="Text Box 20"/>
          <p:cNvSpPr txBox="1">
            <a:spLocks noChangeArrowheads="1"/>
          </p:cNvSpPr>
          <p:nvPr/>
        </p:nvSpPr>
        <p:spPr bwMode="auto">
          <a:xfrm flipH="1">
            <a:off x="7543800" y="1600200"/>
            <a:ext cx="1016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M</a:t>
            </a:r>
            <a:r>
              <a:rPr lang="en-US" altLang="en-US" baseline="-25000" dirty="0"/>
              <a:t>2</a:t>
            </a:r>
          </a:p>
        </p:txBody>
      </p:sp>
      <p:sp>
        <p:nvSpPr>
          <p:cNvPr id="4" name="Text Box 20"/>
          <p:cNvSpPr txBox="1">
            <a:spLocks noChangeArrowheads="1"/>
          </p:cNvSpPr>
          <p:nvPr/>
        </p:nvSpPr>
        <p:spPr bwMode="auto">
          <a:xfrm flipH="1">
            <a:off x="7543800" y="838200"/>
            <a:ext cx="1016000" cy="52322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M</a:t>
            </a:r>
            <a:r>
              <a:rPr lang="en-US" altLang="en-US" baseline="-25000" dirty="0"/>
              <a:t>1</a:t>
            </a:r>
          </a:p>
        </p:txBody>
      </p:sp>
      <p:sp>
        <p:nvSpPr>
          <p:cNvPr id="5" name="Freeform 21"/>
          <p:cNvSpPr>
            <a:spLocks/>
          </p:cNvSpPr>
          <p:nvPr/>
        </p:nvSpPr>
        <p:spPr bwMode="auto">
          <a:xfrm rot="4920854">
            <a:off x="8180923" y="1461892"/>
            <a:ext cx="1926156" cy="1114816"/>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6" name="Freeform 24"/>
          <p:cNvSpPr>
            <a:spLocks/>
          </p:cNvSpPr>
          <p:nvPr/>
        </p:nvSpPr>
        <p:spPr bwMode="auto">
          <a:xfrm rot="16712184" flipV="1">
            <a:off x="6945415" y="2489283"/>
            <a:ext cx="587170" cy="68240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7" name="Freeform 24"/>
          <p:cNvSpPr>
            <a:spLocks/>
          </p:cNvSpPr>
          <p:nvPr/>
        </p:nvSpPr>
        <p:spPr bwMode="auto">
          <a:xfrm rot="16712184" flipV="1">
            <a:off x="6583025" y="2123548"/>
            <a:ext cx="1083352" cy="68497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18575" name="Text Box 15"/>
          <p:cNvSpPr txBox="1">
            <a:spLocks noChangeArrowheads="1"/>
          </p:cNvSpPr>
          <p:nvPr/>
        </p:nvSpPr>
        <p:spPr bwMode="auto">
          <a:xfrm>
            <a:off x="7696200" y="2362200"/>
            <a:ext cx="762000" cy="607859"/>
          </a:xfrm>
          <a:prstGeom prst="rect">
            <a:avLst/>
          </a:prstGeom>
          <a:noFill/>
          <a:ln w="76200">
            <a:solidFill>
              <a:srgbClr val="FF0000"/>
            </a:solid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2000" dirty="0"/>
          </a:p>
          <a:p>
            <a:pPr algn="ctr" eaLnBrk="0" hangingPunct="0">
              <a:spcBef>
                <a:spcPct val="50000"/>
              </a:spcBef>
              <a:defRPr/>
            </a:pPr>
            <a:endParaRPr lang="en-US" altLang="en-US" sz="800" dirty="0"/>
          </a:p>
        </p:txBody>
      </p:sp>
      <p:sp>
        <p:nvSpPr>
          <p:cNvPr id="8" name="Text Box 15"/>
          <p:cNvSpPr txBox="1">
            <a:spLocks noChangeArrowheads="1"/>
          </p:cNvSpPr>
          <p:nvPr/>
        </p:nvSpPr>
        <p:spPr bwMode="auto">
          <a:xfrm>
            <a:off x="7696200" y="1600200"/>
            <a:ext cx="762000" cy="584775"/>
          </a:xfrm>
          <a:prstGeom prst="rect">
            <a:avLst/>
          </a:prstGeom>
          <a:noFill/>
          <a:ln w="76200">
            <a:solidFill>
              <a:srgbClr val="FF0000"/>
            </a:solidFill>
            <a:miter lim="800000"/>
            <a:headEnd/>
            <a:tailEnd/>
          </a:ln>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2000" dirty="0"/>
          </a:p>
          <a:p>
            <a:pPr algn="ctr" eaLnBrk="0" hangingPunct="0">
              <a:spcBef>
                <a:spcPct val="50000"/>
              </a:spcBef>
              <a:defRPr/>
            </a:pPr>
            <a:endParaRPr lang="en-US" altLang="en-US" sz="800" dirty="0"/>
          </a:p>
        </p:txBody>
      </p:sp>
      <p:sp>
        <p:nvSpPr>
          <p:cNvPr id="9" name="Text Box 15"/>
          <p:cNvSpPr txBox="1">
            <a:spLocks noChangeArrowheads="1"/>
          </p:cNvSpPr>
          <p:nvPr/>
        </p:nvSpPr>
        <p:spPr bwMode="auto">
          <a:xfrm>
            <a:off x="7696200" y="838200"/>
            <a:ext cx="685800" cy="584775"/>
          </a:xfrm>
          <a:prstGeom prst="rect">
            <a:avLst/>
          </a:prstGeom>
          <a:noFill/>
          <a:ln w="76200">
            <a:solidFill>
              <a:srgbClr val="FF0000"/>
            </a:solid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2000" dirty="0"/>
          </a:p>
          <a:p>
            <a:pPr algn="ctr" eaLnBrk="0" hangingPunct="0">
              <a:spcBef>
                <a:spcPct val="50000"/>
              </a:spcBef>
              <a:defRPr/>
            </a:pPr>
            <a:endParaRPr lang="en-US" altLang="en-US" sz="800" dirty="0"/>
          </a:p>
        </p:txBody>
      </p:sp>
      <p:sp>
        <p:nvSpPr>
          <p:cNvPr id="22" name="Oval 21"/>
          <p:cNvSpPr/>
          <p:nvPr/>
        </p:nvSpPr>
        <p:spPr bwMode="auto">
          <a:xfrm>
            <a:off x="10261600" y="-2463800"/>
            <a:ext cx="203200" cy="2032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Tree>
    <p:extLst>
      <p:ext uri="{BB962C8B-B14F-4D97-AF65-F5344CB8AC3E}">
        <p14:creationId xmlns:p14="http://schemas.microsoft.com/office/powerpoint/2010/main" val="5634204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85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4620">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4620">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462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75" grpId="0" animBg="1"/>
      <p:bldP spid="8" grpId="0" animBg="1"/>
      <p:bldP spid="9"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3" name="Rectangle 10"/>
          <p:cNvSpPr>
            <a:spLocks noChangeArrowheads="1"/>
          </p:cNvSpPr>
          <p:nvPr/>
        </p:nvSpPr>
        <p:spPr bwMode="auto">
          <a:xfrm>
            <a:off x="1625600" y="-1346200"/>
            <a:ext cx="9042400" cy="4064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3067" b="0" dirty="0"/>
          </a:p>
        </p:txBody>
      </p:sp>
      <p:sp>
        <p:nvSpPr>
          <p:cNvPr id="356355" name="Rectangle 26"/>
          <p:cNvSpPr>
            <a:spLocks noChangeArrowheads="1"/>
          </p:cNvSpPr>
          <p:nvPr/>
        </p:nvSpPr>
        <p:spPr bwMode="auto">
          <a:xfrm>
            <a:off x="1625600" y="7797800"/>
            <a:ext cx="90424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buFont typeface="Symbol" pitchFamily="18" charset="2"/>
              <a:buChar char="·"/>
            </a:pPr>
            <a:endParaRPr lang="en-US" altLang="en-US" sz="2667" b="0" dirty="0"/>
          </a:p>
        </p:txBody>
      </p:sp>
      <p:sp>
        <p:nvSpPr>
          <p:cNvPr id="356363" name="Rectangle 12"/>
          <p:cNvSpPr>
            <a:spLocks noChangeArrowheads="1"/>
          </p:cNvSpPr>
          <p:nvPr/>
        </p:nvSpPr>
        <p:spPr bwMode="auto">
          <a:xfrm>
            <a:off x="-16042" y="-536588"/>
            <a:ext cx="9144000" cy="1422400"/>
          </a:xfrm>
          <a:prstGeom prst="rect">
            <a:avLst/>
          </a:prstGeom>
          <a:noFill/>
          <a:ln w="9525">
            <a:noFill/>
            <a:miter lim="800000"/>
            <a:headEnd/>
            <a:tailEnd/>
          </a:ln>
        </p:spPr>
        <p:txBody>
          <a:bodyPr lIns="116416" tIns="57149" rIns="116416" bIns="57149" anchor="b"/>
          <a:lstStyle/>
          <a:p>
            <a:pPr algn="ctr" defTabSz="1071007" eaLnBrk="0" hangingPunct="0"/>
            <a:r>
              <a:rPr lang="en-US" altLang="en-US" dirty="0"/>
              <a:t>What if there are many causal (directed) paths?</a:t>
            </a:r>
          </a:p>
        </p:txBody>
      </p:sp>
      <p:sp>
        <p:nvSpPr>
          <p:cNvPr id="356364" name="Rectangle 13"/>
          <p:cNvSpPr>
            <a:spLocks noChangeArrowheads="1"/>
          </p:cNvSpPr>
          <p:nvPr/>
        </p:nvSpPr>
        <p:spPr bwMode="auto">
          <a:xfrm>
            <a:off x="295442" y="3313069"/>
            <a:ext cx="11702716" cy="25908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rgbClr val="969696"/>
              </a:buClr>
              <a:buSzPct val="75000"/>
            </a:pPr>
            <a:r>
              <a:rPr lang="en-US" altLang="en-US" sz="2400" u="sng" dirty="0"/>
              <a:t>Many different research questions:</a:t>
            </a:r>
          </a:p>
          <a:p>
            <a:pPr marL="429673" indent="-429673" defTabSz="1071007" eaLnBrk="0" hangingPunct="0">
              <a:spcBef>
                <a:spcPct val="20000"/>
              </a:spcBef>
              <a:spcAft>
                <a:spcPts val="0"/>
              </a:spcAft>
              <a:buClr>
                <a:srgbClr val="969696"/>
              </a:buClr>
              <a:buSzPct val="75000"/>
              <a:buFont typeface="Symbol" pitchFamily="18" charset="2"/>
              <a:buChar char="·"/>
            </a:pPr>
            <a:r>
              <a:rPr lang="en-US" altLang="en-US" sz="2400" b="0" dirty="0"/>
              <a:t>How much of the effect of E on D is mediated by M</a:t>
            </a:r>
            <a:r>
              <a:rPr lang="en-US" altLang="en-US" sz="2400" b="0" baseline="-25000" dirty="0"/>
              <a:t>1,</a:t>
            </a:r>
            <a:r>
              <a:rPr lang="en-US" altLang="en-US" sz="2400" b="0" dirty="0"/>
              <a:t> M</a:t>
            </a:r>
            <a:r>
              <a:rPr lang="en-US" altLang="en-US" sz="2400" b="0" baseline="-25000" dirty="0"/>
              <a:t>2</a:t>
            </a:r>
            <a:r>
              <a:rPr lang="en-US" altLang="en-US" sz="2400" b="0" dirty="0"/>
              <a:t> and M</a:t>
            </a:r>
            <a:r>
              <a:rPr lang="en-US" altLang="en-US" sz="2400" b="0" baseline="-25000" dirty="0"/>
              <a:t>3</a:t>
            </a:r>
            <a:r>
              <a:rPr lang="en-US" altLang="en-US" sz="2400" b="0" dirty="0"/>
              <a:t>?  (the INDIRECT effect of E on D)</a:t>
            </a:r>
          </a:p>
          <a:p>
            <a:pPr marL="429673" indent="-429673" defTabSz="1071007" eaLnBrk="0" hangingPunct="0">
              <a:spcBef>
                <a:spcPct val="20000"/>
              </a:spcBef>
              <a:spcAft>
                <a:spcPts val="0"/>
              </a:spcAft>
              <a:buClr>
                <a:srgbClr val="969696"/>
              </a:buClr>
              <a:buSzPct val="75000"/>
              <a:buFont typeface="Symbol" pitchFamily="18" charset="2"/>
              <a:buChar char="·"/>
            </a:pPr>
            <a:endParaRPr lang="en-US" altLang="en-US" sz="800" b="0" dirty="0"/>
          </a:p>
          <a:p>
            <a:pPr marL="429673" indent="-429673" defTabSz="1071007" eaLnBrk="0" hangingPunct="0">
              <a:spcBef>
                <a:spcPct val="20000"/>
              </a:spcBef>
              <a:spcAft>
                <a:spcPts val="0"/>
              </a:spcAft>
              <a:buClr>
                <a:srgbClr val="969696"/>
              </a:buClr>
              <a:buSzPct val="75000"/>
              <a:buFont typeface="Symbol" pitchFamily="18" charset="2"/>
              <a:buChar char="·"/>
            </a:pPr>
            <a:r>
              <a:rPr lang="en-US" altLang="en-US" sz="2400" b="0" dirty="0"/>
              <a:t>Solution:  Compare total effect (adjust for none of the mediators) with effect when adjusting for M</a:t>
            </a:r>
            <a:r>
              <a:rPr lang="en-US" altLang="en-US" sz="2400" b="0" baseline="-25000" dirty="0"/>
              <a:t>1</a:t>
            </a:r>
            <a:r>
              <a:rPr lang="en-US" altLang="en-US" sz="2400" b="0" dirty="0"/>
              <a:t>, M</a:t>
            </a:r>
            <a:r>
              <a:rPr lang="en-US" altLang="en-US" sz="2400" b="0" baseline="-25000" dirty="0"/>
              <a:t>2</a:t>
            </a:r>
            <a:r>
              <a:rPr lang="en-US" altLang="en-US" sz="2400" b="0" dirty="0"/>
              <a:t> and M</a:t>
            </a:r>
            <a:r>
              <a:rPr lang="en-US" altLang="en-US" sz="2400" b="0" baseline="-25000" dirty="0"/>
              <a:t>3 </a:t>
            </a:r>
          </a:p>
          <a:p>
            <a:pPr marL="886873" lvl="1" indent="-429673" defTabSz="1071007" eaLnBrk="0" hangingPunct="0">
              <a:spcBef>
                <a:spcPct val="20000"/>
              </a:spcBef>
              <a:spcAft>
                <a:spcPts val="0"/>
              </a:spcAft>
              <a:buClr>
                <a:srgbClr val="969696"/>
              </a:buClr>
              <a:buSzPct val="75000"/>
              <a:buFont typeface="Arial" panose="020B0604020202020204" pitchFamily="34" charset="0"/>
              <a:buChar char="–"/>
            </a:pPr>
            <a:r>
              <a:rPr lang="en-US" altLang="en-US" sz="2400" b="0" dirty="0"/>
              <a:t>Advanced topic: adjustment needs to respect common causes of M &amp; D and  interaction between M</a:t>
            </a:r>
            <a:r>
              <a:rPr lang="en-US" altLang="en-US" sz="2400" b="0" baseline="-25000" dirty="0"/>
              <a:t>1</a:t>
            </a:r>
            <a:r>
              <a:rPr lang="en-US" altLang="en-US" sz="2400" b="0" dirty="0"/>
              <a:t>, M</a:t>
            </a:r>
            <a:r>
              <a:rPr lang="en-US" altLang="en-US" sz="2400" b="0" baseline="-25000" dirty="0"/>
              <a:t>2</a:t>
            </a:r>
            <a:r>
              <a:rPr lang="en-US" altLang="en-US" sz="2400" b="0" dirty="0"/>
              <a:t>, M</a:t>
            </a:r>
            <a:r>
              <a:rPr lang="en-US" altLang="en-US" sz="2400" b="0" baseline="-25000" dirty="0"/>
              <a:t>3</a:t>
            </a:r>
            <a:r>
              <a:rPr lang="en-US" altLang="en-US" sz="2400" b="0" dirty="0"/>
              <a:t> and E on occurrence of D</a:t>
            </a:r>
          </a:p>
          <a:p>
            <a:pPr marL="886873" lvl="1" indent="-429673" defTabSz="1071007" eaLnBrk="0" hangingPunct="0">
              <a:spcBef>
                <a:spcPct val="20000"/>
              </a:spcBef>
              <a:spcAft>
                <a:spcPts val="0"/>
              </a:spcAft>
              <a:buClr>
                <a:srgbClr val="969696"/>
              </a:buClr>
              <a:buSzPct val="75000"/>
              <a:buFont typeface="Arial" panose="020B0604020202020204" pitchFamily="34" charset="0"/>
              <a:buChar char="–"/>
            </a:pPr>
            <a:endParaRPr lang="en-US" altLang="en-US" sz="2400" b="0" baseline="-25000" dirty="0"/>
          </a:p>
          <a:p>
            <a:pPr marL="429673" indent="-429673" defTabSz="1071007" eaLnBrk="0" hangingPunct="0">
              <a:spcBef>
                <a:spcPct val="20000"/>
              </a:spcBef>
              <a:spcAft>
                <a:spcPts val="0"/>
              </a:spcAft>
              <a:buClr>
                <a:srgbClr val="969696"/>
              </a:buClr>
              <a:buSzPct val="75000"/>
              <a:buFont typeface="Symbol" pitchFamily="18" charset="2"/>
              <a:buChar char="·"/>
            </a:pPr>
            <a:endParaRPr lang="en-US" altLang="en-US" sz="2400" b="0" dirty="0"/>
          </a:p>
        </p:txBody>
      </p:sp>
      <p:sp>
        <p:nvSpPr>
          <p:cNvPr id="22" name="Freeform 21"/>
          <p:cNvSpPr>
            <a:spLocks/>
          </p:cNvSpPr>
          <p:nvPr/>
        </p:nvSpPr>
        <p:spPr bwMode="auto">
          <a:xfrm rot="4920854">
            <a:off x="9803432" y="2011525"/>
            <a:ext cx="1119533" cy="92018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3" name="Line 4"/>
          <p:cNvSpPr>
            <a:spLocks noChangeShapeType="1"/>
          </p:cNvSpPr>
          <p:nvPr/>
        </p:nvSpPr>
        <p:spPr bwMode="auto">
          <a:xfrm flipV="1">
            <a:off x="8305800" y="3200400"/>
            <a:ext cx="2438400" cy="2540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4" name="Text Box 6"/>
          <p:cNvSpPr txBox="1">
            <a:spLocks noChangeArrowheads="1"/>
          </p:cNvSpPr>
          <p:nvPr/>
        </p:nvSpPr>
        <p:spPr bwMode="auto">
          <a:xfrm>
            <a:off x="8935787" y="3274342"/>
            <a:ext cx="1022349" cy="400110"/>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a:t>
            </a:r>
            <a:endParaRPr lang="en-US" altLang="en-US" sz="2400" dirty="0"/>
          </a:p>
        </p:txBody>
      </p:sp>
      <p:sp>
        <p:nvSpPr>
          <p:cNvPr id="25" name="Text Box 7"/>
          <p:cNvSpPr txBox="1">
            <a:spLocks noChangeArrowheads="1"/>
          </p:cNvSpPr>
          <p:nvPr/>
        </p:nvSpPr>
        <p:spPr bwMode="auto">
          <a:xfrm flipH="1">
            <a:off x="7543800" y="2971800"/>
            <a:ext cx="762000" cy="52322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E</a:t>
            </a:r>
            <a:endParaRPr lang="en-US" altLang="en-US" sz="1600" b="0" dirty="0"/>
          </a:p>
        </p:txBody>
      </p:sp>
      <p:sp>
        <p:nvSpPr>
          <p:cNvPr id="26" name="Text Box 8"/>
          <p:cNvSpPr txBox="1">
            <a:spLocks noChangeArrowheads="1"/>
          </p:cNvSpPr>
          <p:nvPr/>
        </p:nvSpPr>
        <p:spPr bwMode="auto">
          <a:xfrm flipH="1">
            <a:off x="10591800" y="2971800"/>
            <a:ext cx="914400" cy="52322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D</a:t>
            </a:r>
            <a:endParaRPr lang="en-US" altLang="en-US" sz="1600" b="0" dirty="0"/>
          </a:p>
        </p:txBody>
      </p:sp>
      <p:sp>
        <p:nvSpPr>
          <p:cNvPr id="27" name="Text Box 20"/>
          <p:cNvSpPr txBox="1">
            <a:spLocks noChangeArrowheads="1"/>
          </p:cNvSpPr>
          <p:nvPr/>
        </p:nvSpPr>
        <p:spPr bwMode="auto">
          <a:xfrm flipH="1">
            <a:off x="8839200" y="2362200"/>
            <a:ext cx="1016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M</a:t>
            </a:r>
            <a:r>
              <a:rPr lang="en-US" altLang="en-US" baseline="-25000" dirty="0"/>
              <a:t>3</a:t>
            </a:r>
            <a:endParaRPr lang="en-US" altLang="en-US" sz="3733" baseline="-25000" dirty="0"/>
          </a:p>
        </p:txBody>
      </p:sp>
      <p:sp>
        <p:nvSpPr>
          <p:cNvPr id="28" name="Freeform 21"/>
          <p:cNvSpPr>
            <a:spLocks/>
          </p:cNvSpPr>
          <p:nvPr/>
        </p:nvSpPr>
        <p:spPr bwMode="auto">
          <a:xfrm rot="4920854">
            <a:off x="10012608" y="2468191"/>
            <a:ext cx="472582" cy="62621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9" name="Freeform 24"/>
          <p:cNvSpPr>
            <a:spLocks/>
          </p:cNvSpPr>
          <p:nvPr/>
        </p:nvSpPr>
        <p:spPr bwMode="auto">
          <a:xfrm rot="16712184" flipV="1">
            <a:off x="7463133" y="1639992"/>
            <a:ext cx="1880227" cy="75355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0" name="Text Box 20"/>
          <p:cNvSpPr txBox="1">
            <a:spLocks noChangeArrowheads="1"/>
          </p:cNvSpPr>
          <p:nvPr/>
        </p:nvSpPr>
        <p:spPr bwMode="auto">
          <a:xfrm flipH="1">
            <a:off x="8839200" y="1600200"/>
            <a:ext cx="1016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M</a:t>
            </a:r>
            <a:r>
              <a:rPr lang="en-US" altLang="en-US" baseline="-25000" dirty="0"/>
              <a:t>2</a:t>
            </a:r>
          </a:p>
        </p:txBody>
      </p:sp>
      <p:sp>
        <p:nvSpPr>
          <p:cNvPr id="31" name="Text Box 20"/>
          <p:cNvSpPr txBox="1">
            <a:spLocks noChangeArrowheads="1"/>
          </p:cNvSpPr>
          <p:nvPr/>
        </p:nvSpPr>
        <p:spPr bwMode="auto">
          <a:xfrm flipH="1">
            <a:off x="8839200" y="838200"/>
            <a:ext cx="1016000" cy="52322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M</a:t>
            </a:r>
            <a:r>
              <a:rPr lang="en-US" altLang="en-US" baseline="-25000" dirty="0"/>
              <a:t>1</a:t>
            </a:r>
          </a:p>
        </p:txBody>
      </p:sp>
      <p:sp>
        <p:nvSpPr>
          <p:cNvPr id="32" name="Freeform 21"/>
          <p:cNvSpPr>
            <a:spLocks/>
          </p:cNvSpPr>
          <p:nvPr/>
        </p:nvSpPr>
        <p:spPr bwMode="auto">
          <a:xfrm rot="4920854">
            <a:off x="9476323" y="1461892"/>
            <a:ext cx="1926156" cy="1114816"/>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3" name="Freeform 24"/>
          <p:cNvSpPr>
            <a:spLocks/>
          </p:cNvSpPr>
          <p:nvPr/>
        </p:nvSpPr>
        <p:spPr bwMode="auto">
          <a:xfrm rot="16712184" flipV="1">
            <a:off x="8240815" y="2489283"/>
            <a:ext cx="587170" cy="68240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4" name="Freeform 24"/>
          <p:cNvSpPr>
            <a:spLocks/>
          </p:cNvSpPr>
          <p:nvPr/>
        </p:nvSpPr>
        <p:spPr bwMode="auto">
          <a:xfrm rot="16712184" flipV="1">
            <a:off x="7878425" y="2123548"/>
            <a:ext cx="1083352" cy="68497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5" name="Text Box 15"/>
          <p:cNvSpPr txBox="1">
            <a:spLocks noChangeArrowheads="1"/>
          </p:cNvSpPr>
          <p:nvPr/>
        </p:nvSpPr>
        <p:spPr bwMode="auto">
          <a:xfrm>
            <a:off x="8991600" y="2362200"/>
            <a:ext cx="762000" cy="607859"/>
          </a:xfrm>
          <a:prstGeom prst="rect">
            <a:avLst/>
          </a:prstGeom>
          <a:noFill/>
          <a:ln w="76200">
            <a:solidFill>
              <a:srgbClr val="FF0000"/>
            </a:solid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2000" dirty="0"/>
          </a:p>
          <a:p>
            <a:pPr algn="ctr" eaLnBrk="0" hangingPunct="0">
              <a:spcBef>
                <a:spcPct val="50000"/>
              </a:spcBef>
              <a:defRPr/>
            </a:pPr>
            <a:endParaRPr lang="en-US" altLang="en-US" sz="800" dirty="0"/>
          </a:p>
        </p:txBody>
      </p:sp>
      <p:sp>
        <p:nvSpPr>
          <p:cNvPr id="36" name="Text Box 15"/>
          <p:cNvSpPr txBox="1">
            <a:spLocks noChangeArrowheads="1"/>
          </p:cNvSpPr>
          <p:nvPr/>
        </p:nvSpPr>
        <p:spPr bwMode="auto">
          <a:xfrm>
            <a:off x="8991600" y="1600200"/>
            <a:ext cx="762000" cy="584775"/>
          </a:xfrm>
          <a:prstGeom prst="rect">
            <a:avLst/>
          </a:prstGeom>
          <a:noFill/>
          <a:ln w="76200">
            <a:solidFill>
              <a:srgbClr val="FF0000"/>
            </a:solidFill>
            <a:miter lim="800000"/>
            <a:headEnd/>
            <a:tailEnd/>
          </a:ln>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2000" dirty="0"/>
          </a:p>
          <a:p>
            <a:pPr algn="ctr" eaLnBrk="0" hangingPunct="0">
              <a:spcBef>
                <a:spcPct val="50000"/>
              </a:spcBef>
              <a:defRPr/>
            </a:pPr>
            <a:endParaRPr lang="en-US" altLang="en-US" sz="800" dirty="0"/>
          </a:p>
        </p:txBody>
      </p:sp>
      <p:sp>
        <p:nvSpPr>
          <p:cNvPr id="37" name="Text Box 15"/>
          <p:cNvSpPr txBox="1">
            <a:spLocks noChangeArrowheads="1"/>
          </p:cNvSpPr>
          <p:nvPr/>
        </p:nvSpPr>
        <p:spPr bwMode="auto">
          <a:xfrm>
            <a:off x="8991600" y="838200"/>
            <a:ext cx="685800" cy="584775"/>
          </a:xfrm>
          <a:prstGeom prst="rect">
            <a:avLst/>
          </a:prstGeom>
          <a:noFill/>
          <a:ln w="76200">
            <a:solidFill>
              <a:srgbClr val="FF0000"/>
            </a:solid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2000" dirty="0"/>
          </a:p>
          <a:p>
            <a:pPr algn="ctr" eaLnBrk="0" hangingPunct="0">
              <a:spcBef>
                <a:spcPct val="50000"/>
              </a:spcBef>
              <a:defRPr/>
            </a:pPr>
            <a:endParaRPr lang="en-US" altLang="en-US" sz="800" dirty="0"/>
          </a:p>
        </p:txBody>
      </p:sp>
    </p:spTree>
    <p:extLst>
      <p:ext uri="{BB962C8B-B14F-4D97-AF65-F5344CB8AC3E}">
        <p14:creationId xmlns:p14="http://schemas.microsoft.com/office/powerpoint/2010/main" val="264692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636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636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Text Box 3"/>
          <p:cNvSpPr txBox="1">
            <a:spLocks noChangeArrowheads="1"/>
          </p:cNvSpPr>
          <p:nvPr/>
        </p:nvSpPr>
        <p:spPr bwMode="auto">
          <a:xfrm>
            <a:off x="1981200" y="1397002"/>
            <a:ext cx="1828800" cy="584775"/>
          </a:xfrm>
          <a:prstGeom prst="rect">
            <a:avLst/>
          </a:prstGeom>
          <a:noFill/>
          <a:ln w="9525">
            <a:noFill/>
            <a:miter lim="800000"/>
            <a:headEnd/>
            <a:tailEnd/>
          </a:ln>
        </p:spPr>
        <p:txBody>
          <a:bodyPr>
            <a:spAutoFit/>
          </a:bodyPr>
          <a:lstStyle/>
          <a:p>
            <a:pPr>
              <a:spcBef>
                <a:spcPct val="50000"/>
              </a:spcBef>
            </a:pPr>
            <a:endParaRPr lang="en-US" altLang="en-US" sz="3200" b="0" dirty="0">
              <a:latin typeface="Times New Roman" pitchFamily="18" charset="0"/>
            </a:endParaRPr>
          </a:p>
        </p:txBody>
      </p:sp>
      <p:sp>
        <p:nvSpPr>
          <p:cNvPr id="328706" name="Text Box 4"/>
          <p:cNvSpPr txBox="1">
            <a:spLocks noChangeArrowheads="1"/>
          </p:cNvSpPr>
          <p:nvPr/>
        </p:nvSpPr>
        <p:spPr bwMode="auto">
          <a:xfrm>
            <a:off x="2286000" y="584202"/>
            <a:ext cx="457200" cy="584775"/>
          </a:xfrm>
          <a:prstGeom prst="rect">
            <a:avLst/>
          </a:prstGeom>
          <a:noFill/>
          <a:ln w="9525">
            <a:noFill/>
            <a:miter lim="800000"/>
            <a:headEnd/>
            <a:tailEnd/>
          </a:ln>
        </p:spPr>
        <p:txBody>
          <a:bodyPr>
            <a:spAutoFit/>
          </a:bodyPr>
          <a:lstStyle/>
          <a:p>
            <a:endParaRPr lang="en-US" altLang="en-US" sz="3200" b="0" dirty="0">
              <a:latin typeface="Times New Roman" pitchFamily="18" charset="0"/>
            </a:endParaRPr>
          </a:p>
        </p:txBody>
      </p:sp>
      <p:sp>
        <p:nvSpPr>
          <p:cNvPr id="328707" name="Text Box 5"/>
          <p:cNvSpPr txBox="1">
            <a:spLocks noChangeArrowheads="1"/>
          </p:cNvSpPr>
          <p:nvPr/>
        </p:nvSpPr>
        <p:spPr bwMode="auto">
          <a:xfrm>
            <a:off x="6172200" y="1524000"/>
            <a:ext cx="2133600" cy="830997"/>
          </a:xfrm>
          <a:prstGeom prst="rect">
            <a:avLst/>
          </a:prstGeom>
          <a:noFill/>
          <a:ln w="9525">
            <a:noFill/>
            <a:miter lim="800000"/>
            <a:headEnd/>
            <a:tailEnd/>
          </a:ln>
        </p:spPr>
        <p:txBody>
          <a:bodyPr lIns="0" rIns="0" anchor="ctr" anchorCtr="1">
            <a:spAutoFit/>
          </a:bodyPr>
          <a:lstStyle/>
          <a:p>
            <a:pPr algn="ctr">
              <a:spcBef>
                <a:spcPct val="50000"/>
              </a:spcBef>
            </a:pPr>
            <a:r>
              <a:rPr lang="en-US" altLang="en-US" sz="2400" dirty="0"/>
              <a:t>Hep B and C virus infection</a:t>
            </a:r>
            <a:r>
              <a:rPr lang="en-US" altLang="en-US" sz="2400" b="0" dirty="0">
                <a:latin typeface="Times New Roman" pitchFamily="18" charset="0"/>
              </a:rPr>
              <a:t> </a:t>
            </a:r>
          </a:p>
        </p:txBody>
      </p:sp>
      <p:sp>
        <p:nvSpPr>
          <p:cNvPr id="296966" name="Text Box 6"/>
          <p:cNvSpPr txBox="1">
            <a:spLocks noChangeArrowheads="1"/>
          </p:cNvSpPr>
          <p:nvPr/>
        </p:nvSpPr>
        <p:spPr bwMode="auto">
          <a:xfrm>
            <a:off x="304800" y="3883838"/>
            <a:ext cx="11811000" cy="3518784"/>
          </a:xfrm>
          <a:prstGeom prst="rect">
            <a:avLst/>
          </a:prstGeom>
          <a:noFill/>
          <a:ln w="9525">
            <a:noFill/>
            <a:miter lim="800000"/>
            <a:headEnd/>
            <a:tailEnd/>
          </a:ln>
        </p:spPr>
        <p:txBody>
          <a:bodyPr wrap="square">
            <a:spAutoFit/>
          </a:bodyPr>
          <a:lstStyle/>
          <a:p>
            <a:pPr marL="288925" indent="-288925">
              <a:buFont typeface="Arial" panose="020B0604020202020204" pitchFamily="34" charset="0"/>
              <a:buChar char="•"/>
            </a:pPr>
            <a:r>
              <a:rPr lang="en-US" altLang="en-US" sz="2400" b="0" dirty="0"/>
              <a:t>Hepatitis B/C virus are not “common causes”, but they do mediate a causal path from IDU to mortality that is a nuisance to our interests</a:t>
            </a:r>
          </a:p>
          <a:p>
            <a:pPr marL="457189" indent="-457189">
              <a:buFont typeface="Arial" panose="020B0604020202020204" pitchFamily="34" charset="0"/>
              <a:buChar char="•"/>
            </a:pPr>
            <a:endParaRPr lang="en-US" altLang="en-US" sz="1200" dirty="0"/>
          </a:p>
          <a:p>
            <a:pPr marL="288925" indent="-288925">
              <a:buFont typeface="Arial" panose="020B0604020202020204" pitchFamily="34" charset="0"/>
              <a:buChar char="•"/>
            </a:pPr>
            <a:r>
              <a:rPr lang="en-US" altLang="en-US" sz="2400" b="0" dirty="0"/>
              <a:t>Adjusting for hepatitis B/C virus status blocks the indirect nuisance path</a:t>
            </a:r>
          </a:p>
          <a:p>
            <a:pPr marL="457189" indent="-457189">
              <a:buFont typeface="Arial" panose="020B0604020202020204" pitchFamily="34" charset="0"/>
              <a:buChar char="•"/>
            </a:pPr>
            <a:endParaRPr lang="en-US" altLang="en-US" sz="1200" dirty="0"/>
          </a:p>
          <a:p>
            <a:pPr marL="288925" indent="-288925">
              <a:buFont typeface="Arial" panose="020B0604020202020204" pitchFamily="34" charset="0"/>
              <a:buChar char="•"/>
            </a:pPr>
            <a:r>
              <a:rPr lang="en-US" altLang="en-US" sz="2400" b="0" dirty="0"/>
              <a:t>Simple adjustment successful only if:</a:t>
            </a:r>
          </a:p>
          <a:p>
            <a:pPr marL="1066773" lvl="1" indent="-457189">
              <a:buFont typeface="Arial" panose="020B0604020202020204" pitchFamily="34" charset="0"/>
              <a:buChar char="–"/>
            </a:pPr>
            <a:r>
              <a:rPr lang="en-US" altLang="en-US" sz="2200" b="0" dirty="0"/>
              <a:t>no common causes of hep B/C &amp; mortality (See </a:t>
            </a:r>
            <a:r>
              <a:rPr lang="en-US" altLang="en-US" sz="2200" b="0" dirty="0">
                <a:solidFill>
                  <a:srgbClr val="FF0000"/>
                </a:solidFill>
              </a:rPr>
              <a:t>Additional Material Slides</a:t>
            </a:r>
            <a:r>
              <a:rPr lang="en-US" altLang="en-US" sz="2200" b="0" dirty="0"/>
              <a:t>)</a:t>
            </a:r>
          </a:p>
          <a:p>
            <a:pPr marL="1066773" lvl="1" indent="-457189">
              <a:buFont typeface="Arial" panose="020B0604020202020204" pitchFamily="34" charset="0"/>
              <a:buChar char="–"/>
            </a:pPr>
            <a:r>
              <a:rPr lang="en-US" altLang="en-US" sz="2200" b="0" dirty="0"/>
              <a:t>no interaction between hep B/C and IDU</a:t>
            </a:r>
          </a:p>
          <a:p>
            <a:pPr marL="457189" indent="-457189">
              <a:buFont typeface="Arial" panose="020B0604020202020204" pitchFamily="34" charset="0"/>
              <a:buChar char="•"/>
            </a:pPr>
            <a:endParaRPr lang="en-US" altLang="en-US" sz="2933" dirty="0"/>
          </a:p>
          <a:p>
            <a:pPr marL="457189" indent="-457189">
              <a:buFont typeface="Arial" panose="020B0604020202020204" pitchFamily="34" charset="0"/>
              <a:buChar char="•"/>
            </a:pPr>
            <a:endParaRPr lang="en-US" altLang="en-US" sz="2933" dirty="0"/>
          </a:p>
        </p:txBody>
      </p:sp>
      <p:sp>
        <p:nvSpPr>
          <p:cNvPr id="328709" name="Text Box 7"/>
          <p:cNvSpPr txBox="1">
            <a:spLocks noChangeArrowheads="1"/>
          </p:cNvSpPr>
          <p:nvPr/>
        </p:nvSpPr>
        <p:spPr bwMode="auto">
          <a:xfrm>
            <a:off x="3884077" y="2945015"/>
            <a:ext cx="1324535" cy="461665"/>
          </a:xfrm>
          <a:prstGeom prst="rect">
            <a:avLst/>
          </a:prstGeom>
          <a:noFill/>
          <a:ln w="9525">
            <a:noFill/>
            <a:miter lim="800000"/>
            <a:headEnd/>
            <a:tailEnd/>
          </a:ln>
        </p:spPr>
        <p:txBody>
          <a:bodyPr wrap="square" anchor="ctr" anchorCtr="1">
            <a:spAutoFit/>
          </a:bodyPr>
          <a:lstStyle/>
          <a:p>
            <a:pPr>
              <a:spcBef>
                <a:spcPct val="50000"/>
              </a:spcBef>
            </a:pPr>
            <a:r>
              <a:rPr lang="en-US" altLang="en-US" sz="2400" dirty="0"/>
              <a:t>IDU</a:t>
            </a:r>
            <a:endParaRPr lang="en-US" altLang="en-US" sz="3200" dirty="0">
              <a:latin typeface="Times New Roman" pitchFamily="18" charset="0"/>
            </a:endParaRPr>
          </a:p>
        </p:txBody>
      </p:sp>
      <p:sp>
        <p:nvSpPr>
          <p:cNvPr id="328710" name="Text Box 8"/>
          <p:cNvSpPr txBox="1">
            <a:spLocks noChangeArrowheads="1"/>
          </p:cNvSpPr>
          <p:nvPr/>
        </p:nvSpPr>
        <p:spPr bwMode="auto">
          <a:xfrm>
            <a:off x="9448800" y="2819400"/>
            <a:ext cx="2438400" cy="584775"/>
          </a:xfrm>
          <a:prstGeom prst="rect">
            <a:avLst/>
          </a:prstGeom>
          <a:noFill/>
          <a:ln w="9525">
            <a:noFill/>
            <a:miter lim="800000"/>
            <a:headEnd/>
            <a:tailEnd/>
          </a:ln>
        </p:spPr>
        <p:txBody>
          <a:bodyPr>
            <a:spAutoFit/>
          </a:bodyPr>
          <a:lstStyle/>
          <a:p>
            <a:pPr algn="ctr">
              <a:spcBef>
                <a:spcPct val="50000"/>
              </a:spcBef>
            </a:pPr>
            <a:r>
              <a:rPr lang="en-US" altLang="en-US" sz="3200" dirty="0"/>
              <a:t> </a:t>
            </a:r>
            <a:r>
              <a:rPr lang="en-US" altLang="en-US" sz="2400" dirty="0"/>
              <a:t>Mortality</a:t>
            </a:r>
            <a:endParaRPr lang="en-US" altLang="en-US" sz="3200" dirty="0"/>
          </a:p>
        </p:txBody>
      </p:sp>
      <p:sp>
        <p:nvSpPr>
          <p:cNvPr id="328711" name="Line 9"/>
          <p:cNvSpPr>
            <a:spLocks noChangeShapeType="1"/>
          </p:cNvSpPr>
          <p:nvPr/>
        </p:nvSpPr>
        <p:spPr bwMode="auto">
          <a:xfrm>
            <a:off x="8610600" y="2133600"/>
            <a:ext cx="1752600" cy="762000"/>
          </a:xfrm>
          <a:prstGeom prst="line">
            <a:avLst/>
          </a:prstGeom>
          <a:noFill/>
          <a:ln w="34925">
            <a:solidFill>
              <a:schemeClr val="tx1"/>
            </a:solidFill>
            <a:round/>
            <a:headEnd/>
            <a:tailEnd type="triangle" w="med" len="med"/>
          </a:ln>
        </p:spPr>
        <p:txBody>
          <a:bodyPr/>
          <a:lstStyle/>
          <a:p>
            <a:endParaRPr lang="en-US" sz="3733" dirty="0"/>
          </a:p>
        </p:txBody>
      </p:sp>
      <p:sp>
        <p:nvSpPr>
          <p:cNvPr id="328712" name="Freeform 10"/>
          <p:cNvSpPr>
            <a:spLocks/>
          </p:cNvSpPr>
          <p:nvPr/>
        </p:nvSpPr>
        <p:spPr bwMode="auto">
          <a:xfrm flipV="1">
            <a:off x="4724400" y="1981200"/>
            <a:ext cx="1219200" cy="914400"/>
          </a:xfrm>
          <a:custGeom>
            <a:avLst/>
            <a:gdLst>
              <a:gd name="T0" fmla="*/ 0 w 2088"/>
              <a:gd name="T1" fmla="*/ 0 h 1664"/>
              <a:gd name="T2" fmla="*/ 850024 w 2088"/>
              <a:gd name="T3" fmla="*/ 967429 h 1664"/>
              <a:gd name="T4" fmla="*/ 914400 w 2088"/>
              <a:gd name="T5" fmla="*/ 1066800 h 1664"/>
              <a:gd name="T6" fmla="*/ 0 60000 65536"/>
              <a:gd name="T7" fmla="*/ 0 60000 65536"/>
              <a:gd name="T8" fmla="*/ 0 60000 65536"/>
              <a:gd name="T9" fmla="*/ 0 w 2088"/>
              <a:gd name="T10" fmla="*/ 0 h 1664"/>
              <a:gd name="T11" fmla="*/ 2088 w 2088"/>
              <a:gd name="T12" fmla="*/ 1664 h 1664"/>
            </a:gdLst>
            <a:ahLst/>
            <a:cxnLst>
              <a:cxn ang="T6">
                <a:pos x="T0" y="T1"/>
              </a:cxn>
              <a:cxn ang="T7">
                <a:pos x="T2" y="T3"/>
              </a:cxn>
              <a:cxn ang="T8">
                <a:pos x="T4" y="T5"/>
              </a:cxn>
            </a:cxnLst>
            <a:rect l="T9" t="T10" r="T11" b="T12"/>
            <a:pathLst>
              <a:path w="2088" h="1664">
                <a:moveTo>
                  <a:pt x="0" y="0"/>
                </a:moveTo>
                <a:lnTo>
                  <a:pt x="1941" y="1509"/>
                </a:lnTo>
                <a:lnTo>
                  <a:pt x="2088" y="1664"/>
                </a:lnTo>
              </a:path>
            </a:pathLst>
          </a:custGeom>
          <a:noFill/>
          <a:ln w="38100">
            <a:solidFill>
              <a:schemeClr val="tx1"/>
            </a:solidFill>
            <a:round/>
            <a:headEnd/>
            <a:tailEnd type="triangle" w="med" len="med"/>
          </a:ln>
        </p:spPr>
        <p:txBody>
          <a:bodyPr/>
          <a:lstStyle/>
          <a:p>
            <a:endParaRPr lang="en-US" sz="3733" dirty="0"/>
          </a:p>
        </p:txBody>
      </p:sp>
      <p:sp>
        <p:nvSpPr>
          <p:cNvPr id="328713" name="Text Box 11"/>
          <p:cNvSpPr txBox="1">
            <a:spLocks noChangeArrowheads="1"/>
          </p:cNvSpPr>
          <p:nvPr/>
        </p:nvSpPr>
        <p:spPr bwMode="auto">
          <a:xfrm>
            <a:off x="6297863" y="3178589"/>
            <a:ext cx="2184400" cy="461665"/>
          </a:xfrm>
          <a:prstGeom prst="rect">
            <a:avLst/>
          </a:prstGeom>
          <a:noFill/>
          <a:ln w="9525">
            <a:noFill/>
            <a:miter lim="800000"/>
            <a:headEnd/>
            <a:tailEnd/>
          </a:ln>
        </p:spPr>
        <p:txBody>
          <a:bodyPr anchor="ctr" anchorCtr="1">
            <a:spAutoFit/>
          </a:bodyPr>
          <a:lstStyle/>
          <a:p>
            <a:pPr>
              <a:spcBef>
                <a:spcPct val="50000"/>
              </a:spcBef>
            </a:pPr>
            <a:r>
              <a:rPr lang="en-US" altLang="en-US" sz="2400" dirty="0">
                <a:latin typeface="Times New Roman" pitchFamily="18" charset="0"/>
              </a:rPr>
              <a:t>? </a:t>
            </a:r>
            <a:endParaRPr lang="en-US" altLang="en-US" sz="3200" dirty="0">
              <a:latin typeface="Times New Roman" pitchFamily="18" charset="0"/>
            </a:endParaRPr>
          </a:p>
        </p:txBody>
      </p:sp>
      <p:sp>
        <p:nvSpPr>
          <p:cNvPr id="1123340" name="Text Box 12"/>
          <p:cNvSpPr txBox="1">
            <a:spLocks noChangeArrowheads="1"/>
          </p:cNvSpPr>
          <p:nvPr/>
        </p:nvSpPr>
        <p:spPr bwMode="auto">
          <a:xfrm>
            <a:off x="304800" y="260280"/>
            <a:ext cx="9728200" cy="830997"/>
          </a:xfrm>
          <a:prstGeom prst="rect">
            <a:avLst/>
          </a:prstGeom>
          <a:noFill/>
          <a:ln w="19050">
            <a:noFill/>
            <a:miter lim="800000"/>
            <a:headEnd/>
            <a:tailEnd/>
          </a:ln>
          <a:effectLst>
            <a:outerShdw dist="107763" dir="2700000" algn="ctr" rotWithShape="0">
              <a:schemeClr val="bg2"/>
            </a:outerShdw>
          </a:effectLst>
        </p:spPr>
        <p:txBody>
          <a:bodyPr wrap="square">
            <a:spAutoFit/>
          </a:bodyPr>
          <a:lstStyle/>
          <a:p>
            <a:pPr eaLnBrk="0" hangingPunct="0">
              <a:spcBef>
                <a:spcPct val="50000"/>
              </a:spcBef>
              <a:defRPr/>
            </a:pPr>
            <a:r>
              <a:rPr lang="en-US" sz="2400" dirty="0">
                <a:latin typeface="Arial" pitchFamily="34" charset="0"/>
              </a:rPr>
              <a:t>RQ: Does injection drug use (IDU) cause earlier mortality apart from its effect  on hepatitis infections?</a:t>
            </a:r>
          </a:p>
        </p:txBody>
      </p:sp>
      <p:sp>
        <p:nvSpPr>
          <p:cNvPr id="1123341" name="Text Box 13"/>
          <p:cNvSpPr txBox="1">
            <a:spLocks noChangeArrowheads="1"/>
          </p:cNvSpPr>
          <p:nvPr/>
        </p:nvSpPr>
        <p:spPr bwMode="auto">
          <a:xfrm>
            <a:off x="6019800" y="1447800"/>
            <a:ext cx="2438400" cy="992579"/>
          </a:xfrm>
          <a:prstGeom prst="rect">
            <a:avLst/>
          </a:prstGeom>
          <a:noFill/>
          <a:ln w="76200">
            <a:solidFill>
              <a:srgbClr val="FF0000"/>
            </a:solid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endParaRPr lang="en-US" sz="1800" dirty="0">
              <a:latin typeface="Arial" pitchFamily="34" charset="0"/>
            </a:endParaRPr>
          </a:p>
          <a:p>
            <a:pPr algn="ctr" eaLnBrk="0" hangingPunct="0">
              <a:spcBef>
                <a:spcPct val="50000"/>
              </a:spcBef>
              <a:defRPr/>
            </a:pPr>
            <a:endParaRPr lang="en-US" sz="1800" dirty="0">
              <a:latin typeface="Arial" pitchFamily="34" charset="0"/>
            </a:endParaRPr>
          </a:p>
          <a:p>
            <a:pPr algn="ctr" eaLnBrk="0" hangingPunct="0">
              <a:spcBef>
                <a:spcPct val="50000"/>
              </a:spcBef>
              <a:defRPr/>
            </a:pPr>
            <a:endParaRPr lang="en-US" sz="800" dirty="0">
              <a:latin typeface="Arial" pitchFamily="34" charset="0"/>
            </a:endParaRPr>
          </a:p>
        </p:txBody>
      </p:sp>
      <p:sp>
        <p:nvSpPr>
          <p:cNvPr id="328716" name="Text Box 14"/>
          <p:cNvSpPr txBox="1">
            <a:spLocks noChangeArrowheads="1"/>
          </p:cNvSpPr>
          <p:nvPr/>
        </p:nvSpPr>
        <p:spPr bwMode="auto">
          <a:xfrm>
            <a:off x="421341" y="1568435"/>
            <a:ext cx="2626659" cy="1631216"/>
          </a:xfrm>
          <a:prstGeom prst="rect">
            <a:avLst/>
          </a:prstGeom>
          <a:noFill/>
          <a:ln w="9525">
            <a:noFill/>
            <a:miter lim="800000"/>
            <a:headEnd/>
            <a:tailEnd/>
          </a:ln>
        </p:spPr>
        <p:txBody>
          <a:bodyPr wrap="square" anchor="ctr" anchorCtr="1">
            <a:spAutoFit/>
          </a:bodyPr>
          <a:lstStyle/>
          <a:p>
            <a:pPr>
              <a:spcBef>
                <a:spcPct val="50000"/>
              </a:spcBef>
            </a:pPr>
            <a:r>
              <a:rPr lang="en-US" altLang="en-US" sz="2000" dirty="0"/>
              <a:t>Estimating the “direct effect” of IDU, apart from its effect on hepatitis virus infections</a:t>
            </a:r>
            <a:endParaRPr lang="en-US" altLang="en-US" sz="3200" dirty="0">
              <a:latin typeface="Times New Roman" pitchFamily="18" charset="0"/>
            </a:endParaRPr>
          </a:p>
        </p:txBody>
      </p:sp>
      <p:sp>
        <p:nvSpPr>
          <p:cNvPr id="328717" name="Line 15"/>
          <p:cNvSpPr>
            <a:spLocks noChangeShapeType="1"/>
          </p:cNvSpPr>
          <p:nvPr/>
        </p:nvSpPr>
        <p:spPr bwMode="auto">
          <a:xfrm flipV="1">
            <a:off x="5029200" y="3124200"/>
            <a:ext cx="4876800" cy="0"/>
          </a:xfrm>
          <a:prstGeom prst="line">
            <a:avLst/>
          </a:prstGeom>
          <a:noFill/>
          <a:ln w="38100">
            <a:solidFill>
              <a:schemeClr val="tx1"/>
            </a:solidFill>
            <a:prstDash val="dash"/>
            <a:round/>
            <a:headEnd/>
            <a:tailEnd type="triangle" w="med" len="med"/>
          </a:ln>
        </p:spPr>
        <p:txBody>
          <a:bodyPr/>
          <a:lstStyle/>
          <a:p>
            <a:endParaRPr lang="en-US" sz="3733" dirty="0"/>
          </a:p>
        </p:txBody>
      </p:sp>
      <p:sp>
        <p:nvSpPr>
          <p:cNvPr id="15" name="Text Box 1039"/>
          <p:cNvSpPr txBox="1">
            <a:spLocks noChangeArrowheads="1"/>
          </p:cNvSpPr>
          <p:nvPr/>
        </p:nvSpPr>
        <p:spPr bwMode="auto">
          <a:xfrm>
            <a:off x="2971800" y="1295400"/>
            <a:ext cx="2438400" cy="1016664"/>
          </a:xfrm>
          <a:prstGeom prst="rect">
            <a:avLst/>
          </a:prstGeom>
          <a:noFill/>
          <a:ln w="762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solidFill>
                  <a:srgbClr val="FF0000"/>
                </a:solidFill>
              </a:rPr>
              <a:t>Important to distinguish from confounding</a:t>
            </a:r>
            <a:endParaRPr lang="en-US" altLang="en-US" sz="2000" b="0" dirty="0">
              <a:solidFill>
                <a:srgbClr val="FF0000"/>
              </a:solidFill>
            </a:endParaRPr>
          </a:p>
        </p:txBody>
      </p:sp>
      <p:sp>
        <p:nvSpPr>
          <p:cNvPr id="16" name="Oval 15"/>
          <p:cNvSpPr/>
          <p:nvPr/>
        </p:nvSpPr>
        <p:spPr bwMode="auto">
          <a:xfrm>
            <a:off x="10261600" y="-2463800"/>
            <a:ext cx="203200" cy="2032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Tree>
    <p:extLst>
      <p:ext uri="{BB962C8B-B14F-4D97-AF65-F5344CB8AC3E}">
        <p14:creationId xmlns:p14="http://schemas.microsoft.com/office/powerpoint/2010/main" val="22654962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66"/>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1123341"/>
                                        </p:tgtEl>
                                        <p:attrNameLst>
                                          <p:attrName>style.visibility</p:attrName>
                                        </p:attrNameLst>
                                      </p:cBhvr>
                                      <p:to>
                                        <p:strVal val="visible"/>
                                      </p:to>
                                    </p:set>
                                    <p:anim calcmode="lin" valueType="num">
                                      <p:cBhvr additive="base">
                                        <p:cTn id="9" dur="500" fill="hold"/>
                                        <p:tgtEl>
                                          <p:spTgt spid="1123341"/>
                                        </p:tgtEl>
                                        <p:attrNameLst>
                                          <p:attrName>ppt_x</p:attrName>
                                        </p:attrNameLst>
                                      </p:cBhvr>
                                      <p:tavLst>
                                        <p:tav tm="0">
                                          <p:val>
                                            <p:strVal val="#ppt_x"/>
                                          </p:val>
                                        </p:tav>
                                        <p:tav tm="100000">
                                          <p:val>
                                            <p:strVal val="#ppt_x"/>
                                          </p:val>
                                        </p:tav>
                                      </p:tavLst>
                                    </p:anim>
                                    <p:anim calcmode="lin" valueType="num">
                                      <p:cBhvr additive="base">
                                        <p:cTn id="10" dur="500" fill="hold"/>
                                        <p:tgtEl>
                                          <p:spTgt spid="1123341"/>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6" grpId="0"/>
      <p:bldP spid="1123341" grpId="0" animBg="1"/>
      <p:bldP spid="1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Rectangle 10"/>
          <p:cNvSpPr>
            <a:spLocks noChangeArrowheads="1"/>
          </p:cNvSpPr>
          <p:nvPr/>
        </p:nvSpPr>
        <p:spPr bwMode="auto">
          <a:xfrm>
            <a:off x="1625600" y="-1346200"/>
            <a:ext cx="9042400" cy="4064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3067" b="0" dirty="0"/>
          </a:p>
        </p:txBody>
      </p:sp>
      <p:sp>
        <p:nvSpPr>
          <p:cNvPr id="330754" name="Rectangle 26"/>
          <p:cNvSpPr>
            <a:spLocks noChangeArrowheads="1"/>
          </p:cNvSpPr>
          <p:nvPr/>
        </p:nvSpPr>
        <p:spPr bwMode="auto">
          <a:xfrm>
            <a:off x="1625600" y="7797800"/>
            <a:ext cx="90424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buFont typeface="Symbol" pitchFamily="18" charset="2"/>
              <a:buChar char="·"/>
            </a:pPr>
            <a:endParaRPr lang="en-US" altLang="en-US" sz="2667" b="0" dirty="0"/>
          </a:p>
        </p:txBody>
      </p:sp>
      <p:sp>
        <p:nvSpPr>
          <p:cNvPr id="1260548" name="Line 4"/>
          <p:cNvSpPr>
            <a:spLocks noChangeShapeType="1"/>
          </p:cNvSpPr>
          <p:nvPr/>
        </p:nvSpPr>
        <p:spPr bwMode="auto">
          <a:xfrm>
            <a:off x="3759201" y="2913909"/>
            <a:ext cx="1833032" cy="43342"/>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50" name="Text Box 6"/>
          <p:cNvSpPr txBox="1">
            <a:spLocks noChangeArrowheads="1"/>
          </p:cNvSpPr>
          <p:nvPr/>
        </p:nvSpPr>
        <p:spPr bwMode="auto">
          <a:xfrm>
            <a:off x="6858000" y="3114122"/>
            <a:ext cx="1022351"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a:t>
            </a:r>
          </a:p>
        </p:txBody>
      </p:sp>
      <p:sp>
        <p:nvSpPr>
          <p:cNvPr id="1260551" name="Text Box 7"/>
          <p:cNvSpPr txBox="1">
            <a:spLocks noChangeArrowheads="1"/>
          </p:cNvSpPr>
          <p:nvPr/>
        </p:nvSpPr>
        <p:spPr bwMode="auto">
          <a:xfrm flipH="1">
            <a:off x="2362200" y="2656922"/>
            <a:ext cx="2315633"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t>E</a:t>
            </a:r>
            <a:endParaRPr lang="en-US" altLang="en-US" sz="2133" b="0" dirty="0"/>
          </a:p>
        </p:txBody>
      </p:sp>
      <p:sp>
        <p:nvSpPr>
          <p:cNvPr id="1260552" name="Text Box 8"/>
          <p:cNvSpPr txBox="1">
            <a:spLocks noChangeArrowheads="1"/>
          </p:cNvSpPr>
          <p:nvPr/>
        </p:nvSpPr>
        <p:spPr bwMode="auto">
          <a:xfrm flipH="1">
            <a:off x="7620000" y="2656922"/>
            <a:ext cx="2131484"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t>D</a:t>
            </a:r>
            <a:endParaRPr lang="en-US" altLang="en-US" sz="2133" b="0" dirty="0"/>
          </a:p>
        </p:txBody>
      </p:sp>
      <p:sp>
        <p:nvSpPr>
          <p:cNvPr id="1260564" name="Text Box 20"/>
          <p:cNvSpPr txBox="1">
            <a:spLocks noChangeArrowheads="1"/>
          </p:cNvSpPr>
          <p:nvPr/>
        </p:nvSpPr>
        <p:spPr bwMode="auto">
          <a:xfrm flipH="1">
            <a:off x="5562600" y="2609814"/>
            <a:ext cx="1016000" cy="666786"/>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t>I</a:t>
            </a:r>
            <a:endParaRPr lang="en-US" altLang="en-US" sz="3733" baseline="-25000" dirty="0"/>
          </a:p>
        </p:txBody>
      </p:sp>
      <p:sp>
        <p:nvSpPr>
          <p:cNvPr id="1260565" name="Freeform 21"/>
          <p:cNvSpPr>
            <a:spLocks/>
          </p:cNvSpPr>
          <p:nvPr/>
        </p:nvSpPr>
        <p:spPr bwMode="auto">
          <a:xfrm rot="4920854">
            <a:off x="4796811" y="-539242"/>
            <a:ext cx="2062861" cy="486386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30761" name="Rectangle 12"/>
          <p:cNvSpPr>
            <a:spLocks noChangeArrowheads="1"/>
          </p:cNvSpPr>
          <p:nvPr/>
        </p:nvSpPr>
        <p:spPr bwMode="auto">
          <a:xfrm>
            <a:off x="990600" y="-711200"/>
            <a:ext cx="9144000" cy="1422400"/>
          </a:xfrm>
          <a:prstGeom prst="rect">
            <a:avLst/>
          </a:prstGeom>
          <a:noFill/>
          <a:ln w="9525">
            <a:noFill/>
            <a:miter lim="800000"/>
            <a:headEnd/>
            <a:tailEnd/>
          </a:ln>
        </p:spPr>
        <p:txBody>
          <a:bodyPr lIns="116416" tIns="57149" rIns="116416" bIns="57149" anchor="b"/>
          <a:lstStyle/>
          <a:p>
            <a:pPr algn="ctr" defTabSz="1071007" eaLnBrk="0" hangingPunct="0"/>
            <a:r>
              <a:rPr lang="en-US" altLang="en-US" dirty="0"/>
              <a:t>What if we adjusted for I?</a:t>
            </a:r>
          </a:p>
        </p:txBody>
      </p:sp>
      <p:sp>
        <p:nvSpPr>
          <p:cNvPr id="330762" name="Rectangle 13"/>
          <p:cNvSpPr>
            <a:spLocks noChangeArrowheads="1"/>
          </p:cNvSpPr>
          <p:nvPr/>
        </p:nvSpPr>
        <p:spPr bwMode="auto">
          <a:xfrm>
            <a:off x="1620" y="3728186"/>
            <a:ext cx="11961780" cy="4515224"/>
          </a:xfrm>
          <a:prstGeom prst="rect">
            <a:avLst/>
          </a:prstGeom>
          <a:noFill/>
          <a:ln w="9525">
            <a:noFill/>
            <a:miter lim="800000"/>
            <a:headEnd/>
            <a:tailEnd/>
          </a:ln>
        </p:spPr>
        <p:txBody>
          <a:bodyPr lIns="116416" tIns="57149" rIns="116416" bIns="57149"/>
          <a:lstStyle/>
          <a:p>
            <a:pPr marL="901677" lvl="1" indent="-319609" defTabSz="1071007" eaLnBrk="0" hangingPunct="0">
              <a:spcAft>
                <a:spcPct val="25000"/>
              </a:spcAft>
              <a:buClr>
                <a:srgbClr val="000000"/>
              </a:buClr>
              <a:buSzPct val="100000"/>
              <a:buFontTx/>
              <a:buChar char="–"/>
            </a:pPr>
            <a:endParaRPr lang="en-US" altLang="en-US" sz="667" b="0" dirty="0"/>
          </a:p>
          <a:p>
            <a:pPr marL="429673" indent="-429673" defTabSz="1071007" eaLnBrk="0" hangingPunct="0">
              <a:spcBef>
                <a:spcPct val="20000"/>
              </a:spcBef>
              <a:spcAft>
                <a:spcPct val="50000"/>
              </a:spcAft>
              <a:buClr>
                <a:srgbClr val="969696"/>
              </a:buClr>
              <a:buSzPct val="75000"/>
              <a:buFont typeface="Symbol" pitchFamily="18" charset="2"/>
              <a:buChar char="·"/>
            </a:pPr>
            <a:r>
              <a:rPr lang="en-US" altLang="en-US" sz="2400" b="0" dirty="0"/>
              <a:t>RQ:  We are interested in estimating causal effect of E on D, as mediated by I.</a:t>
            </a:r>
          </a:p>
          <a:p>
            <a:pPr marL="429673" indent="-429673" defTabSz="1071007" eaLnBrk="0" hangingPunct="0">
              <a:spcBef>
                <a:spcPct val="20000"/>
              </a:spcBef>
              <a:spcAft>
                <a:spcPts val="0"/>
              </a:spcAft>
              <a:buClr>
                <a:srgbClr val="969696"/>
              </a:buClr>
              <a:buSzPct val="75000"/>
              <a:buFont typeface="Symbol" pitchFamily="18" charset="2"/>
              <a:buChar char="·"/>
            </a:pPr>
            <a:r>
              <a:rPr lang="en-US" altLang="en-US" sz="2400" b="0" dirty="0"/>
              <a:t>What if we adjusted for I?</a:t>
            </a:r>
          </a:p>
          <a:p>
            <a:pPr marL="690563" lvl="1" indent="-112713" defTabSz="1071007" eaLnBrk="0" hangingPunct="0">
              <a:spcBef>
                <a:spcPct val="20000"/>
              </a:spcBef>
              <a:spcAft>
                <a:spcPct val="50000"/>
              </a:spcAft>
              <a:buClr>
                <a:srgbClr val="969696"/>
              </a:buClr>
              <a:buSzPct val="75000"/>
            </a:pPr>
            <a:r>
              <a:rPr lang="en-US" altLang="en-US" sz="2400" b="0" dirty="0"/>
              <a:t>- Adjustment for mediators/intermediaries on the causal path of interest will abolish the causal association</a:t>
            </a:r>
          </a:p>
          <a:p>
            <a:pPr marL="429673" indent="-429673" defTabSz="1071007" eaLnBrk="0" hangingPunct="0">
              <a:spcBef>
                <a:spcPct val="20000"/>
              </a:spcBef>
              <a:spcAft>
                <a:spcPct val="50000"/>
              </a:spcAft>
              <a:buClr>
                <a:srgbClr val="969696"/>
              </a:buClr>
              <a:buSzPct val="75000"/>
              <a:buFont typeface="Symbol" pitchFamily="18" charset="2"/>
              <a:buChar char="·"/>
            </a:pPr>
            <a:r>
              <a:rPr lang="en-US" altLang="en-US" sz="2400" b="0" dirty="0"/>
              <a:t>Basis for well known advice to not adjust for anything on the causal pathway</a:t>
            </a:r>
            <a:endParaRPr lang="en-US" altLang="en-US" sz="2400" b="0" baseline="-25000" dirty="0"/>
          </a:p>
        </p:txBody>
      </p:sp>
      <p:sp>
        <p:nvSpPr>
          <p:cNvPr id="2" name="Text Box 20"/>
          <p:cNvSpPr txBox="1">
            <a:spLocks noChangeArrowheads="1"/>
          </p:cNvSpPr>
          <p:nvPr/>
        </p:nvSpPr>
        <p:spPr bwMode="auto">
          <a:xfrm flipH="1">
            <a:off x="2410437" y="691706"/>
            <a:ext cx="1016000" cy="666786"/>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733" dirty="0"/>
              <a:t>C</a:t>
            </a:r>
            <a:endParaRPr lang="en-US" altLang="en-US" sz="3733" baseline="-25000" dirty="0"/>
          </a:p>
        </p:txBody>
      </p:sp>
      <p:sp>
        <p:nvSpPr>
          <p:cNvPr id="1260568" name="Freeform 24"/>
          <p:cNvSpPr>
            <a:spLocks/>
          </p:cNvSpPr>
          <p:nvPr/>
        </p:nvSpPr>
        <p:spPr bwMode="auto">
          <a:xfrm rot="-4887816" flipH="1" flipV="1">
            <a:off x="2586498" y="1644989"/>
            <a:ext cx="1239836" cy="76695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18575" name="Text Box 15"/>
          <p:cNvSpPr txBox="1">
            <a:spLocks noChangeArrowheads="1"/>
          </p:cNvSpPr>
          <p:nvPr/>
        </p:nvSpPr>
        <p:spPr bwMode="auto">
          <a:xfrm>
            <a:off x="5598969" y="2552783"/>
            <a:ext cx="990600" cy="765594"/>
          </a:xfrm>
          <a:prstGeom prst="rect">
            <a:avLst/>
          </a:prstGeom>
          <a:noFill/>
          <a:ln w="76200">
            <a:solidFill>
              <a:srgbClr val="FF0000"/>
            </a:solid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dirty="0"/>
          </a:p>
          <a:p>
            <a:pPr algn="ctr" eaLnBrk="0" hangingPunct="0">
              <a:spcBef>
                <a:spcPct val="50000"/>
              </a:spcBef>
              <a:defRPr/>
            </a:pPr>
            <a:endParaRPr lang="en-US" altLang="en-US" sz="1000" dirty="0"/>
          </a:p>
        </p:txBody>
      </p:sp>
      <p:sp>
        <p:nvSpPr>
          <p:cNvPr id="3" name="Line 4"/>
          <p:cNvSpPr>
            <a:spLocks noChangeShapeType="1"/>
          </p:cNvSpPr>
          <p:nvPr/>
        </p:nvSpPr>
        <p:spPr bwMode="auto">
          <a:xfrm>
            <a:off x="6781800" y="2961722"/>
            <a:ext cx="1598084"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4" name="Text Box 6"/>
          <p:cNvSpPr txBox="1">
            <a:spLocks noChangeArrowheads="1"/>
          </p:cNvSpPr>
          <p:nvPr/>
        </p:nvSpPr>
        <p:spPr bwMode="auto">
          <a:xfrm>
            <a:off x="4038600" y="3037922"/>
            <a:ext cx="1022351"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a:t>
            </a:r>
          </a:p>
        </p:txBody>
      </p:sp>
      <p:sp>
        <p:nvSpPr>
          <p:cNvPr id="17" name="Oval 16"/>
          <p:cNvSpPr/>
          <p:nvPr/>
        </p:nvSpPr>
        <p:spPr bwMode="auto">
          <a:xfrm>
            <a:off x="11834299" y="151730"/>
            <a:ext cx="203200" cy="203200"/>
          </a:xfrm>
          <a:prstGeom prst="ellipse">
            <a:avLst/>
          </a:prstGeom>
          <a:solidFill>
            <a:srgbClr val="00B05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eaLnBrk="0" hangingPunct="0"/>
            <a:endParaRPr lang="en-US" sz="3200" b="0" dirty="0">
              <a:solidFill>
                <a:schemeClr val="tx1"/>
              </a:solidFill>
              <a:latin typeface="Times New Roman" pitchFamily="18" charset="0"/>
            </a:endParaRPr>
          </a:p>
        </p:txBody>
      </p:sp>
    </p:spTree>
    <p:extLst>
      <p:ext uri="{BB962C8B-B14F-4D97-AF65-F5344CB8AC3E}">
        <p14:creationId xmlns:p14="http://schemas.microsoft.com/office/powerpoint/2010/main" val="1627897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85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7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2"/>
          <p:cNvSpPr>
            <a:spLocks noGrp="1" noChangeArrowheads="1"/>
          </p:cNvSpPr>
          <p:nvPr>
            <p:ph type="title"/>
          </p:nvPr>
        </p:nvSpPr>
        <p:spPr>
          <a:xfrm>
            <a:off x="2438400" y="152400"/>
            <a:ext cx="7774517" cy="558800"/>
          </a:xfrm>
        </p:spPr>
        <p:txBody>
          <a:bodyPr/>
          <a:lstStyle/>
          <a:p>
            <a:r>
              <a:rPr lang="en-US" sz="2800" dirty="0"/>
              <a:t>DAGs as a means of communication</a:t>
            </a:r>
            <a:endParaRPr lang="en-US" altLang="en-US" sz="2800" dirty="0">
              <a:solidFill>
                <a:srgbClr val="FF0000"/>
              </a:solidFill>
            </a:endParaRPr>
          </a:p>
        </p:txBody>
      </p:sp>
      <p:sp>
        <p:nvSpPr>
          <p:cNvPr id="332802" name="Rectangle 3"/>
          <p:cNvSpPr>
            <a:spLocks noGrp="1" noChangeArrowheads="1"/>
          </p:cNvSpPr>
          <p:nvPr>
            <p:ph type="body" idx="1"/>
          </p:nvPr>
        </p:nvSpPr>
        <p:spPr>
          <a:xfrm>
            <a:off x="228600" y="838200"/>
            <a:ext cx="4648200" cy="9042400"/>
          </a:xfrm>
        </p:spPr>
        <p:txBody>
          <a:bodyPr/>
          <a:lstStyle/>
          <a:p>
            <a:r>
              <a:rPr lang="en-US" altLang="en-US" sz="2400" dirty="0"/>
              <a:t>Precise way for scientists to talk to each other regarding: </a:t>
            </a:r>
          </a:p>
          <a:p>
            <a:pPr marL="738188" lvl="1" indent="-273050"/>
            <a:r>
              <a:rPr lang="en-US" altLang="en-US" sz="2400" dirty="0"/>
              <a:t>What is the research question (RQ)?</a:t>
            </a:r>
          </a:p>
          <a:p>
            <a:pPr marL="738188" lvl="1" indent="-273050"/>
            <a:r>
              <a:rPr lang="en-US" altLang="en-US" sz="2400" dirty="0"/>
              <a:t>What do we need to know about the surrounding system to answer the RQ?</a:t>
            </a:r>
          </a:p>
          <a:p>
            <a:pPr marL="738188" lvl="1" indent="-273050"/>
            <a:r>
              <a:rPr lang="en-US" altLang="en-US" sz="2400" dirty="0"/>
              <a:t>What do we need to control for to answer the RQ?</a:t>
            </a:r>
          </a:p>
          <a:p>
            <a:endParaRPr lang="en-US" altLang="en-US" sz="200" dirty="0"/>
          </a:p>
          <a:p>
            <a:r>
              <a:rPr lang="en-US" sz="2400" dirty="0"/>
              <a:t>Use a DAG as Figure 1 in grants and papers</a:t>
            </a:r>
          </a:p>
          <a:p>
            <a:pPr lvl="1"/>
            <a:endParaRPr lang="en-US" altLang="en-US" sz="3200" dirty="0"/>
          </a:p>
          <a:p>
            <a:endParaRPr lang="en-US" altLang="en-US" sz="2400" dirty="0"/>
          </a:p>
        </p:txBody>
      </p:sp>
      <p:pic>
        <p:nvPicPr>
          <p:cNvPr id="3348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870284"/>
            <a:ext cx="6936591"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2"/>
          <p:cNvSpPr>
            <a:spLocks noGrp="1" noChangeArrowheads="1"/>
          </p:cNvSpPr>
          <p:nvPr>
            <p:ph type="title"/>
          </p:nvPr>
        </p:nvSpPr>
        <p:spPr>
          <a:xfrm>
            <a:off x="2209800" y="228600"/>
            <a:ext cx="7774517" cy="711200"/>
          </a:xfrm>
        </p:spPr>
        <p:txBody>
          <a:bodyPr/>
          <a:lstStyle/>
          <a:p>
            <a:r>
              <a:rPr lang="en-US" altLang="en-US" dirty="0">
                <a:solidFill>
                  <a:srgbClr val="FF0000"/>
                </a:solidFill>
              </a:rPr>
              <a:t>See Additional Slides for Other Topics</a:t>
            </a:r>
          </a:p>
        </p:txBody>
      </p:sp>
      <p:sp>
        <p:nvSpPr>
          <p:cNvPr id="332802" name="Rectangle 3"/>
          <p:cNvSpPr>
            <a:spLocks noGrp="1" noChangeArrowheads="1"/>
          </p:cNvSpPr>
          <p:nvPr>
            <p:ph type="body" idx="1"/>
          </p:nvPr>
        </p:nvSpPr>
        <p:spPr>
          <a:xfrm>
            <a:off x="229658" y="1219200"/>
            <a:ext cx="11734800" cy="6070600"/>
          </a:xfrm>
        </p:spPr>
        <p:txBody>
          <a:bodyPr/>
          <a:lstStyle/>
          <a:p>
            <a:r>
              <a:rPr lang="en-US" altLang="en-US" sz="2400" dirty="0"/>
              <a:t>Example of how </a:t>
            </a:r>
            <a:r>
              <a:rPr lang="en-US" altLang="en-US" sz="2400" dirty="0">
                <a:solidFill>
                  <a:srgbClr val="FF0000"/>
                </a:solidFill>
              </a:rPr>
              <a:t>research question </a:t>
            </a:r>
            <a:r>
              <a:rPr lang="en-US" altLang="en-US" sz="2400" dirty="0"/>
              <a:t>influences which causal paths to block</a:t>
            </a:r>
          </a:p>
          <a:p>
            <a:pPr lvl="1"/>
            <a:r>
              <a:rPr lang="en-US" altLang="en-US" sz="2400" dirty="0"/>
              <a:t>CCR5 and AIDS</a:t>
            </a:r>
          </a:p>
          <a:p>
            <a:endParaRPr lang="en-US" altLang="en-US" sz="2400" dirty="0"/>
          </a:p>
          <a:p>
            <a:r>
              <a:rPr lang="en-US" altLang="en-US" sz="2400" dirty="0"/>
              <a:t>Example of how DAGs highlight problems that can occur when estimating DIRECT effects in </a:t>
            </a:r>
            <a:r>
              <a:rPr lang="en-US" altLang="en-US" sz="2400" dirty="0">
                <a:solidFill>
                  <a:srgbClr val="FF0000"/>
                </a:solidFill>
              </a:rPr>
              <a:t>mediation analyses</a:t>
            </a:r>
          </a:p>
          <a:p>
            <a:pPr lvl="1"/>
            <a:r>
              <a:rPr lang="en-US" altLang="en-US" sz="2400" dirty="0"/>
              <a:t>Aspirin and heart disease</a:t>
            </a:r>
          </a:p>
          <a:p>
            <a:pPr lvl="1"/>
            <a:endParaRPr lang="en-US" altLang="en-US" sz="2400" dirty="0"/>
          </a:p>
          <a:p>
            <a:r>
              <a:rPr lang="en-US" altLang="en-US" sz="2400" dirty="0"/>
              <a:t>Summary of reasons why we adjust for variables, </a:t>
            </a:r>
            <a:r>
              <a:rPr lang="en-US" altLang="en-US" sz="2400" dirty="0">
                <a:solidFill>
                  <a:srgbClr val="FF0000"/>
                </a:solidFill>
              </a:rPr>
              <a:t>including those that are strong determinants</a:t>
            </a:r>
          </a:p>
          <a:p>
            <a:endParaRPr lang="en-US" altLang="en-US" sz="2400" dirty="0"/>
          </a:p>
        </p:txBody>
      </p:sp>
    </p:spTree>
    <p:extLst>
      <p:ext uri="{BB962C8B-B14F-4D97-AF65-F5344CB8AC3E}">
        <p14:creationId xmlns:p14="http://schemas.microsoft.com/office/powerpoint/2010/main" val="1575853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4" descr="DSC00006"/>
          <p:cNvPicPr>
            <a:picLocks noChangeAspect="1" noChangeArrowheads="1"/>
          </p:cNvPicPr>
          <p:nvPr/>
        </p:nvPicPr>
        <p:blipFill>
          <a:blip r:embed="rId3">
            <a:lum bright="20000" contrast="22000"/>
          </a:blip>
          <a:srcRect l="21666" t="20000" r="22501" b="2222"/>
          <a:stretch>
            <a:fillRect/>
          </a:stretch>
        </p:blipFill>
        <p:spPr bwMode="auto">
          <a:xfrm>
            <a:off x="3733800" y="609600"/>
            <a:ext cx="4572000" cy="5016902"/>
          </a:xfrm>
          <a:prstGeom prst="rect">
            <a:avLst/>
          </a:prstGeom>
          <a:noFill/>
          <a:ln w="9525">
            <a:noFill/>
            <a:miter lim="800000"/>
            <a:headEnd/>
            <a:tailEnd/>
          </a:ln>
        </p:spPr>
      </p:pic>
      <p:sp>
        <p:nvSpPr>
          <p:cNvPr id="940037" name="Text Box 5"/>
          <p:cNvSpPr txBox="1">
            <a:spLocks noChangeArrowheads="1"/>
          </p:cNvSpPr>
          <p:nvPr/>
        </p:nvSpPr>
        <p:spPr bwMode="auto">
          <a:xfrm>
            <a:off x="1905000" y="5943600"/>
            <a:ext cx="8128000" cy="584775"/>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3200" dirty="0">
                <a:latin typeface="Arial" pitchFamily="34" charset="0"/>
              </a:rPr>
              <a:t>Let there be light!</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Rectangle 2"/>
          <p:cNvSpPr>
            <a:spLocks noGrp="1" noChangeArrowheads="1"/>
          </p:cNvSpPr>
          <p:nvPr>
            <p:ph type="title"/>
          </p:nvPr>
        </p:nvSpPr>
        <p:spPr>
          <a:xfrm>
            <a:off x="-533400" y="116915"/>
            <a:ext cx="13335000" cy="812800"/>
          </a:xfrm>
        </p:spPr>
        <p:txBody>
          <a:bodyPr/>
          <a:lstStyle/>
          <a:p>
            <a:r>
              <a:rPr lang="en-US" altLang="en-US" sz="2400" dirty="0"/>
              <a:t>Practical Implications for Research:  When Designing a Study, </a:t>
            </a:r>
            <a:br>
              <a:rPr lang="en-US" altLang="en-US" sz="2400" dirty="0"/>
            </a:br>
            <a:r>
              <a:rPr lang="en-US" altLang="en-US" sz="2400" dirty="0"/>
              <a:t>What  Factors Do You Need to Measure?</a:t>
            </a:r>
          </a:p>
        </p:txBody>
      </p:sp>
      <p:sp>
        <p:nvSpPr>
          <p:cNvPr id="342018" name="Rectangle 3"/>
          <p:cNvSpPr>
            <a:spLocks noGrp="1" noChangeArrowheads="1"/>
          </p:cNvSpPr>
          <p:nvPr>
            <p:ph type="body" idx="1"/>
          </p:nvPr>
        </p:nvSpPr>
        <p:spPr>
          <a:xfrm>
            <a:off x="419100" y="1219200"/>
            <a:ext cx="11811000" cy="2206821"/>
          </a:xfrm>
        </p:spPr>
        <p:txBody>
          <a:bodyPr/>
          <a:lstStyle/>
          <a:p>
            <a:pPr>
              <a:lnSpc>
                <a:spcPct val="90000"/>
              </a:lnSpc>
            </a:pPr>
            <a:r>
              <a:rPr lang="en-US" altLang="en-US" sz="3200" b="1" dirty="0">
                <a:solidFill>
                  <a:srgbClr val="FF0000"/>
                </a:solidFill>
              </a:rPr>
              <a:t>Draw the DAG for the system</a:t>
            </a:r>
          </a:p>
          <a:p>
            <a:pPr lvl="1">
              <a:lnSpc>
                <a:spcPct val="90000"/>
              </a:lnSpc>
            </a:pPr>
            <a:endParaRPr lang="en-US" altLang="en-US" sz="2000" b="1" dirty="0"/>
          </a:p>
          <a:p>
            <a:pPr>
              <a:lnSpc>
                <a:spcPct val="90000"/>
              </a:lnSpc>
            </a:pPr>
            <a:endParaRPr lang="en-US" altLang="en-US" sz="2000" dirty="0"/>
          </a:p>
          <a:p>
            <a:pPr>
              <a:lnSpc>
                <a:spcPct val="90000"/>
              </a:lnSpc>
            </a:pPr>
            <a:endParaRPr lang="en-US" altLang="en-US" sz="2000" dirty="0"/>
          </a:p>
          <a:p>
            <a:pPr>
              <a:lnSpc>
                <a:spcPct val="90000"/>
              </a:lnSpc>
            </a:pPr>
            <a:endParaRPr lang="en-US" altLang="en-US" sz="2000" dirty="0"/>
          </a:p>
          <a:p>
            <a:pPr>
              <a:lnSpc>
                <a:spcPct val="90000"/>
              </a:lnSpc>
            </a:pPr>
            <a:endParaRPr lang="en-US" altLang="en-US" sz="1600" dirty="0"/>
          </a:p>
        </p:txBody>
      </p:sp>
      <p:pic>
        <p:nvPicPr>
          <p:cNvPr id="3338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2987" y="1035676"/>
            <a:ext cx="4343400" cy="2573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62000" y="2020572"/>
            <a:ext cx="5029200" cy="1405449"/>
          </a:xfrm>
          <a:prstGeom prst="rect">
            <a:avLst/>
          </a:prstGeom>
          <a:noFill/>
        </p:spPr>
        <p:txBody>
          <a:bodyPr wrap="square" rtlCol="0">
            <a:spAutoFit/>
          </a:bodyPr>
          <a:lstStyle/>
          <a:p>
            <a:pPr marL="0" lvl="1"/>
            <a:r>
              <a:rPr lang="en-US" altLang="en-US" sz="2400" dirty="0"/>
              <a:t>dagitty.net useful software for drawing DAGs (and more)</a:t>
            </a:r>
          </a:p>
          <a:p>
            <a:endParaRPr lang="en-US" sz="3733" dirty="0"/>
          </a:p>
        </p:txBody>
      </p:sp>
      <p:sp>
        <p:nvSpPr>
          <p:cNvPr id="6" name="Rectangle 3"/>
          <p:cNvSpPr txBox="1">
            <a:spLocks noChangeArrowheads="1"/>
          </p:cNvSpPr>
          <p:nvPr/>
        </p:nvSpPr>
        <p:spPr bwMode="auto">
          <a:xfrm>
            <a:off x="419100" y="2895600"/>
            <a:ext cx="11811000" cy="2206821"/>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429673" indent="-429673" algn="l" defTabSz="1071007" rtl="0" eaLnBrk="0" fontAlgn="base" hangingPunct="0">
              <a:spcBef>
                <a:spcPct val="20000"/>
              </a:spcBef>
              <a:spcAft>
                <a:spcPct val="50000"/>
              </a:spcAft>
              <a:buClr>
                <a:schemeClr val="accent2"/>
              </a:buClr>
              <a:buSzPct val="75000"/>
              <a:buFont typeface="Symbol" pitchFamily="18" charset="2"/>
              <a:buChar char="·"/>
              <a:defRPr sz="2667">
                <a:solidFill>
                  <a:schemeClr val="tx1"/>
                </a:solidFill>
                <a:latin typeface="+mn-lt"/>
                <a:ea typeface="+mn-ea"/>
                <a:cs typeface="+mn-cs"/>
              </a:defRPr>
            </a:lvl1pPr>
            <a:lvl2pPr marL="901677" indent="-319609" algn="l" defTabSz="1071007" rtl="0" eaLnBrk="0" fontAlgn="base" hangingPunct="0">
              <a:spcBef>
                <a:spcPct val="0"/>
              </a:spcBef>
              <a:spcAft>
                <a:spcPct val="25000"/>
              </a:spcAft>
              <a:buClr>
                <a:schemeClr val="tx1"/>
              </a:buClr>
              <a:buSzPct val="100000"/>
              <a:buChar char="–"/>
              <a:defRPr sz="2667">
                <a:solidFill>
                  <a:schemeClr val="tx1"/>
                </a:solidFill>
                <a:latin typeface="+mn-lt"/>
              </a:defRPr>
            </a:lvl2pPr>
            <a:lvl3pPr marL="1428715" indent="-374641" algn="l" defTabSz="1071007" rtl="0" eaLnBrk="0" fontAlgn="base" hangingPunct="0">
              <a:spcBef>
                <a:spcPct val="20000"/>
              </a:spcBef>
              <a:spcAft>
                <a:spcPct val="25000"/>
              </a:spcAft>
              <a:buClr>
                <a:schemeClr val="tx1"/>
              </a:buClr>
              <a:buSzPct val="100000"/>
              <a:buChar char="»"/>
              <a:defRPr sz="2667">
                <a:solidFill>
                  <a:schemeClr val="tx1"/>
                </a:solidFill>
                <a:latin typeface="+mn-lt"/>
              </a:defRPr>
            </a:lvl3pPr>
            <a:lvl4pPr marL="2000201" indent="-285744" algn="l" defTabSz="1071007" rtl="0" eaLnBrk="0" fontAlgn="base" hangingPunct="0">
              <a:spcBef>
                <a:spcPct val="20000"/>
              </a:spcBef>
              <a:spcAft>
                <a:spcPct val="0"/>
              </a:spcAft>
              <a:buClr>
                <a:schemeClr val="accent2"/>
              </a:buClr>
              <a:buSzPct val="65000"/>
              <a:buFont typeface="Monotype Sorts"/>
              <a:buChar char="•"/>
              <a:defRPr sz="2667">
                <a:solidFill>
                  <a:schemeClr val="tx1"/>
                </a:solidFill>
                <a:latin typeface="+mn-lt"/>
              </a:defRPr>
            </a:lvl4pPr>
            <a:lvl5pPr marL="257168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5pPr>
            <a:lvl6pPr marL="318127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6pPr>
            <a:lvl7pPr marL="379085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7pPr>
            <a:lvl8pPr marL="440044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8pPr>
            <a:lvl9pPr marL="5010025"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9pPr>
          </a:lstStyle>
          <a:p>
            <a:pPr>
              <a:lnSpc>
                <a:spcPct val="90000"/>
              </a:lnSpc>
            </a:pPr>
            <a:endParaRPr lang="en-US" altLang="en-US" sz="1600" b="0" kern="0" dirty="0"/>
          </a:p>
          <a:p>
            <a:pPr>
              <a:lnSpc>
                <a:spcPct val="90000"/>
              </a:lnSpc>
              <a:spcAft>
                <a:spcPts val="0"/>
              </a:spcAft>
            </a:pPr>
            <a:r>
              <a:rPr lang="en-US" altLang="en-US" sz="2400" b="0" kern="0" dirty="0"/>
              <a:t>You should measure/contend with:</a:t>
            </a:r>
          </a:p>
          <a:p>
            <a:pPr lvl="1">
              <a:spcAft>
                <a:spcPts val="0"/>
              </a:spcAft>
            </a:pPr>
            <a:r>
              <a:rPr lang="en-US" altLang="en-US" sz="2200" b="0" kern="0" dirty="0"/>
              <a:t>a sufficient number of factors that will enable to block all non-causal paths generated by confounding and selection bias  </a:t>
            </a:r>
          </a:p>
          <a:p>
            <a:pPr lvl="1">
              <a:spcAft>
                <a:spcPts val="0"/>
              </a:spcAft>
            </a:pPr>
            <a:r>
              <a:rPr lang="en-US" altLang="en-US" sz="2200" b="0" kern="0" dirty="0"/>
              <a:t>a sufficient number of factors that will enable to block all nuisance indirect causal paths</a:t>
            </a:r>
          </a:p>
          <a:p>
            <a:pPr lvl="1">
              <a:lnSpc>
                <a:spcPct val="90000"/>
              </a:lnSpc>
            </a:pPr>
            <a:r>
              <a:rPr lang="en-US" altLang="en-US" sz="2200" b="0" kern="0" dirty="0"/>
              <a:t>all known strong determinants of the outcome</a:t>
            </a:r>
          </a:p>
          <a:p>
            <a:pPr lvl="1">
              <a:lnSpc>
                <a:spcPct val="90000"/>
              </a:lnSpc>
            </a:pPr>
            <a:endParaRPr lang="en-US" altLang="en-US" sz="400" b="0" kern="0" dirty="0"/>
          </a:p>
          <a:p>
            <a:pPr>
              <a:lnSpc>
                <a:spcPct val="90000"/>
              </a:lnSpc>
              <a:spcBef>
                <a:spcPts val="0"/>
              </a:spcBef>
              <a:spcAft>
                <a:spcPts val="600"/>
              </a:spcAft>
            </a:pPr>
            <a:r>
              <a:rPr lang="en-US" altLang="en-US" sz="2400" b="0" kern="0" dirty="0"/>
              <a:t>If you don’t, you may regret it later</a:t>
            </a:r>
          </a:p>
          <a:p>
            <a:pPr lvl="1">
              <a:lnSpc>
                <a:spcPct val="90000"/>
              </a:lnSpc>
            </a:pPr>
            <a:endParaRPr lang="en-US" altLang="en-US" sz="200" b="0" kern="0" dirty="0"/>
          </a:p>
          <a:p>
            <a:pPr lvl="1">
              <a:lnSpc>
                <a:spcPct val="90000"/>
              </a:lnSpc>
            </a:pPr>
            <a:endParaRPr lang="en-US" altLang="en-US" sz="200" b="0" kern="0" dirty="0"/>
          </a:p>
          <a:p>
            <a:pPr>
              <a:lnSpc>
                <a:spcPct val="90000"/>
              </a:lnSpc>
              <a:spcBef>
                <a:spcPts val="0"/>
              </a:spcBef>
              <a:spcAft>
                <a:spcPts val="0"/>
              </a:spcAft>
            </a:pPr>
            <a:r>
              <a:rPr lang="en-US" altLang="en-US" sz="2400" b="0" kern="0" dirty="0"/>
              <a:t>Confounding (and sometimes selection bias) remediable in analysis phase but NOT if relevant factor(s) not measured</a:t>
            </a:r>
          </a:p>
          <a:p>
            <a:pPr>
              <a:lnSpc>
                <a:spcPct val="90000"/>
              </a:lnSpc>
              <a:buFont typeface="Symbol" pitchFamily="18" charset="2"/>
              <a:buNone/>
            </a:pPr>
            <a:endParaRPr lang="en-US" altLang="en-US" sz="2400" b="0" kern="0" dirty="0"/>
          </a:p>
          <a:p>
            <a:pPr lvl="1">
              <a:lnSpc>
                <a:spcPct val="90000"/>
              </a:lnSpc>
            </a:pPr>
            <a:endParaRPr lang="en-US" altLang="en-US" b="0" kern="0" dirty="0"/>
          </a:p>
          <a:p>
            <a:pPr lvl="1">
              <a:lnSpc>
                <a:spcPct val="90000"/>
              </a:lnSpc>
            </a:pPr>
            <a:endParaRPr lang="en-US" altLang="en-US" b="0" kern="0" dirty="0"/>
          </a:p>
          <a:p>
            <a:pPr>
              <a:lnSpc>
                <a:spcPct val="90000"/>
              </a:lnSpc>
            </a:pPr>
            <a:endParaRPr lang="en-US" altLang="en-US" b="0" kern="0" dirty="0"/>
          </a:p>
          <a:p>
            <a:pPr>
              <a:lnSpc>
                <a:spcPct val="90000"/>
              </a:lnSpc>
            </a:pPr>
            <a:endParaRPr lang="en-US" altLang="en-US" b="0" kern="0" dirty="0"/>
          </a:p>
          <a:p>
            <a:pPr>
              <a:lnSpc>
                <a:spcPct val="90000"/>
              </a:lnSpc>
            </a:pPr>
            <a:endParaRPr lang="en-US" altLang="en-US" b="0" kern="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Rectangle 2"/>
          <p:cNvSpPr>
            <a:spLocks noGrp="1" noChangeArrowheads="1"/>
          </p:cNvSpPr>
          <p:nvPr>
            <p:ph type="title"/>
          </p:nvPr>
        </p:nvSpPr>
        <p:spPr>
          <a:xfrm>
            <a:off x="2209800" y="152400"/>
            <a:ext cx="7774517" cy="482600"/>
          </a:xfrm>
        </p:spPr>
        <p:txBody>
          <a:bodyPr/>
          <a:lstStyle/>
          <a:p>
            <a:r>
              <a:rPr lang="en-US" altLang="en-US" sz="2800" dirty="0"/>
              <a:t>Summary</a:t>
            </a:r>
          </a:p>
        </p:txBody>
      </p:sp>
      <p:sp>
        <p:nvSpPr>
          <p:cNvPr id="344066" name="Rectangle 3"/>
          <p:cNvSpPr>
            <a:spLocks noGrp="1" noChangeArrowheads="1"/>
          </p:cNvSpPr>
          <p:nvPr>
            <p:ph type="body" idx="1"/>
          </p:nvPr>
        </p:nvSpPr>
        <p:spPr>
          <a:xfrm>
            <a:off x="152400" y="635000"/>
            <a:ext cx="12039600" cy="5867400"/>
          </a:xfrm>
        </p:spPr>
        <p:txBody>
          <a:bodyPr/>
          <a:lstStyle/>
          <a:p>
            <a:r>
              <a:rPr lang="en-US" altLang="en-US" sz="2200" dirty="0"/>
              <a:t>Confounding occurs because we cannot study the counterfactual ideal</a:t>
            </a:r>
          </a:p>
          <a:p>
            <a:r>
              <a:rPr lang="en-US" altLang="en-US" sz="2200" dirty="0"/>
              <a:t>Confounding is result of “common causes” of (“other influences” on) exposure and outcome</a:t>
            </a:r>
          </a:p>
          <a:p>
            <a:pPr>
              <a:spcBef>
                <a:spcPts val="0"/>
              </a:spcBef>
              <a:spcAft>
                <a:spcPts val="0"/>
              </a:spcAft>
            </a:pPr>
            <a:r>
              <a:rPr lang="en-US" altLang="en-US" sz="2200" dirty="0"/>
              <a:t>DAGs:</a:t>
            </a:r>
          </a:p>
          <a:p>
            <a:pPr lvl="1">
              <a:spcBef>
                <a:spcPts val="0"/>
              </a:spcBef>
              <a:spcAft>
                <a:spcPts val="600"/>
              </a:spcAft>
            </a:pPr>
            <a:r>
              <a:rPr lang="en-US" altLang="en-US" sz="2000" dirty="0"/>
              <a:t>best way to visualize/define confounding</a:t>
            </a:r>
          </a:p>
          <a:p>
            <a:pPr lvl="1"/>
            <a:r>
              <a:rPr lang="en-US" altLang="en-US" sz="2000" dirty="0"/>
              <a:t>also show selection bias</a:t>
            </a:r>
          </a:p>
          <a:p>
            <a:pPr lvl="1"/>
            <a:r>
              <a:rPr lang="en-US" altLang="en-US" sz="2000" dirty="0"/>
              <a:t>guide us what to control for</a:t>
            </a:r>
          </a:p>
          <a:p>
            <a:pPr lvl="1">
              <a:spcAft>
                <a:spcPts val="300"/>
              </a:spcAft>
            </a:pPr>
            <a:r>
              <a:rPr lang="en-US" altLang="en-US" sz="2000" dirty="0"/>
              <a:t>and what </a:t>
            </a:r>
            <a:r>
              <a:rPr lang="en-US" altLang="en-US" sz="2000" u="sng" dirty="0"/>
              <a:t>not</a:t>
            </a:r>
            <a:r>
              <a:rPr lang="en-US" altLang="en-US" sz="2000" dirty="0"/>
              <a:t> to control for </a:t>
            </a:r>
          </a:p>
          <a:p>
            <a:pPr lvl="2">
              <a:spcAft>
                <a:spcPts val="0"/>
              </a:spcAft>
            </a:pPr>
            <a:r>
              <a:rPr lang="en-US" altLang="en-US" sz="1800" dirty="0"/>
              <a:t>colliders (if we can)</a:t>
            </a:r>
          </a:p>
          <a:p>
            <a:pPr lvl="2">
              <a:spcAft>
                <a:spcPts val="0"/>
              </a:spcAft>
            </a:pPr>
            <a:r>
              <a:rPr lang="en-US" altLang="en-US" sz="1800" dirty="0"/>
              <a:t>mediators of causal paths of interest</a:t>
            </a:r>
          </a:p>
          <a:p>
            <a:pPr lvl="2">
              <a:spcAft>
                <a:spcPts val="1200"/>
              </a:spcAft>
            </a:pPr>
            <a:r>
              <a:rPr lang="en-US" altLang="en-US" sz="1800" dirty="0"/>
              <a:t>variables not on the DAG</a:t>
            </a:r>
            <a:endParaRPr lang="en-US" altLang="en-US" sz="2000" dirty="0"/>
          </a:p>
          <a:p>
            <a:pPr lvl="1"/>
            <a:r>
              <a:rPr lang="en-US" altLang="en-US" sz="2000" dirty="0"/>
              <a:t>guide how to handle multiple causal paths</a:t>
            </a:r>
          </a:p>
          <a:p>
            <a:pPr lvl="1"/>
            <a:r>
              <a:rPr lang="en-US" altLang="en-US" sz="2000" dirty="0"/>
              <a:t>identify potential effect modifiers (next week)</a:t>
            </a:r>
          </a:p>
          <a:p>
            <a:pPr lvl="1"/>
            <a:r>
              <a:rPr lang="en-US" altLang="en-US" sz="2000" b="1" dirty="0"/>
              <a:t>a concrete mechanism by which scientists can communicate about a problem</a:t>
            </a:r>
          </a:p>
          <a:p>
            <a:pPr lvl="1"/>
            <a:endParaRPr lang="en-US" altLang="en-US" sz="300" dirty="0"/>
          </a:p>
          <a:p>
            <a:pPr>
              <a:spcAft>
                <a:spcPts val="0"/>
              </a:spcAft>
            </a:pPr>
            <a:r>
              <a:rPr lang="en-US" altLang="en-US" sz="2200" dirty="0"/>
              <a:t>Challenge of DAGs is whether we know system well enough to draw the right DAG</a:t>
            </a:r>
          </a:p>
          <a:p>
            <a:pPr lvl="1"/>
            <a:r>
              <a:rPr lang="en-US" altLang="en-US" sz="2000" dirty="0"/>
              <a:t>Before starting work, spend a few weeks in the library</a:t>
            </a:r>
          </a:p>
          <a:p>
            <a:endParaRPr lang="en-US" altLang="en-US" sz="24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Rectangle 2"/>
          <p:cNvSpPr>
            <a:spLocks noGrp="1" noChangeArrowheads="1"/>
          </p:cNvSpPr>
          <p:nvPr>
            <p:ph type="title"/>
          </p:nvPr>
        </p:nvSpPr>
        <p:spPr>
          <a:xfrm>
            <a:off x="1066800" y="381000"/>
            <a:ext cx="9831917" cy="584200"/>
          </a:xfrm>
        </p:spPr>
        <p:txBody>
          <a:bodyPr/>
          <a:lstStyle/>
          <a:p>
            <a:r>
              <a:rPr lang="en-US" altLang="en-US" dirty="0"/>
              <a:t>Additional Material Slides Referred to in Lecture</a:t>
            </a:r>
          </a:p>
        </p:txBody>
      </p:sp>
      <p:sp>
        <p:nvSpPr>
          <p:cNvPr id="346114" name="Rectangle 3"/>
          <p:cNvSpPr>
            <a:spLocks noGrp="1" noChangeArrowheads="1"/>
          </p:cNvSpPr>
          <p:nvPr>
            <p:ph type="body" idx="1"/>
          </p:nvPr>
        </p:nvSpPr>
        <p:spPr>
          <a:xfrm>
            <a:off x="8021" y="1524000"/>
            <a:ext cx="12801600" cy="5086350"/>
          </a:xfrm>
        </p:spPr>
        <p:txBody>
          <a:bodyPr/>
          <a:lstStyle/>
          <a:p>
            <a:r>
              <a:rPr lang="en-US" altLang="en-US" dirty="0"/>
              <a:t>Be sure to view slides in Slide Show mode in order to see moving animation</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Rectangle 2"/>
          <p:cNvSpPr>
            <a:spLocks noGrp="1" noChangeArrowheads="1"/>
          </p:cNvSpPr>
          <p:nvPr>
            <p:ph type="title"/>
          </p:nvPr>
        </p:nvSpPr>
        <p:spPr>
          <a:xfrm>
            <a:off x="266700" y="52137"/>
            <a:ext cx="11734800" cy="1117600"/>
          </a:xfrm>
        </p:spPr>
        <p:txBody>
          <a:bodyPr/>
          <a:lstStyle/>
          <a:p>
            <a:r>
              <a:rPr lang="en-US" altLang="en-US" dirty="0"/>
              <a:t>Confounding:  Under the Null or Non-null </a:t>
            </a:r>
            <a:br>
              <a:rPr lang="en-US" altLang="en-US" dirty="0"/>
            </a:br>
            <a:r>
              <a:rPr lang="en-US" altLang="en-US" dirty="0"/>
              <a:t>Does it Matter?</a:t>
            </a:r>
          </a:p>
        </p:txBody>
      </p:sp>
      <p:sp>
        <p:nvSpPr>
          <p:cNvPr id="346114" name="Rectangle 3"/>
          <p:cNvSpPr>
            <a:spLocks noGrp="1" noChangeArrowheads="1"/>
          </p:cNvSpPr>
          <p:nvPr>
            <p:ph type="body" idx="1"/>
          </p:nvPr>
        </p:nvSpPr>
        <p:spPr>
          <a:xfrm>
            <a:off x="270711" y="1169737"/>
            <a:ext cx="11353800" cy="4572000"/>
          </a:xfrm>
        </p:spPr>
        <p:txBody>
          <a:bodyPr/>
          <a:lstStyle/>
          <a:p>
            <a:pPr>
              <a:spcAft>
                <a:spcPts val="533"/>
              </a:spcAft>
            </a:pPr>
            <a:r>
              <a:rPr lang="en-US" altLang="en-US" sz="2400" dirty="0"/>
              <a:t>Selection bias</a:t>
            </a:r>
          </a:p>
          <a:p>
            <a:pPr lvl="1"/>
            <a:r>
              <a:rPr lang="en-US" altLang="en-US" sz="2400" dirty="0"/>
              <a:t>Distinct rules in terms of what is required to result in bias under the null vs non-null</a:t>
            </a:r>
          </a:p>
          <a:p>
            <a:pPr lvl="1"/>
            <a:endParaRPr lang="en-US" altLang="en-US" sz="2400" dirty="0"/>
          </a:p>
          <a:p>
            <a:pPr>
              <a:spcAft>
                <a:spcPts val="533"/>
              </a:spcAft>
            </a:pPr>
            <a:r>
              <a:rPr lang="en-US" altLang="en-US" sz="2400" dirty="0"/>
              <a:t>Measurement bias</a:t>
            </a:r>
          </a:p>
          <a:p>
            <a:pPr lvl="1">
              <a:spcAft>
                <a:spcPts val="533"/>
              </a:spcAft>
            </a:pPr>
            <a:r>
              <a:rPr lang="en-US" altLang="en-US" sz="2400" dirty="0"/>
              <a:t>One special consideration:</a:t>
            </a:r>
          </a:p>
          <a:p>
            <a:pPr lvl="2"/>
            <a:r>
              <a:rPr lang="en-US" altLang="en-US" sz="2400" dirty="0"/>
              <a:t>Under the null, independent non-differential misclassification will not result in bias.</a:t>
            </a:r>
          </a:p>
          <a:p>
            <a:pPr lvl="2"/>
            <a:endParaRPr lang="en-US" altLang="en-US" sz="1100" dirty="0"/>
          </a:p>
          <a:p>
            <a:pPr>
              <a:spcAft>
                <a:spcPts val="400"/>
              </a:spcAft>
            </a:pPr>
            <a:r>
              <a:rPr lang="en-US" altLang="en-US" sz="2400" dirty="0"/>
              <a:t>Confounding</a:t>
            </a:r>
          </a:p>
          <a:p>
            <a:pPr lvl="1">
              <a:spcAft>
                <a:spcPts val="0"/>
              </a:spcAft>
            </a:pPr>
            <a:r>
              <a:rPr lang="en-US" altLang="en-US" sz="2400" dirty="0"/>
              <a:t>No special considerations regarding the null</a:t>
            </a:r>
          </a:p>
          <a:p>
            <a:pPr lvl="1"/>
            <a:r>
              <a:rPr lang="en-US" altLang="en-US" sz="2400" dirty="0"/>
              <a:t>Bias will occur regardless if under null or non-null</a:t>
            </a:r>
            <a:endParaRPr lang="en-US" altLang="en-US" dirty="0"/>
          </a:p>
        </p:txBody>
      </p:sp>
    </p:spTree>
    <p:extLst>
      <p:ext uri="{BB962C8B-B14F-4D97-AF65-F5344CB8AC3E}">
        <p14:creationId xmlns:p14="http://schemas.microsoft.com/office/powerpoint/2010/main" val="39530905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48" name="Line 4"/>
          <p:cNvSpPr>
            <a:spLocks noChangeShapeType="1"/>
          </p:cNvSpPr>
          <p:nvPr/>
        </p:nvSpPr>
        <p:spPr bwMode="auto">
          <a:xfrm>
            <a:off x="5059680" y="4038600"/>
            <a:ext cx="2209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53" name="Text Box 9"/>
          <p:cNvSpPr txBox="1">
            <a:spLocks noChangeArrowheads="1"/>
          </p:cNvSpPr>
          <p:nvPr/>
        </p:nvSpPr>
        <p:spPr bwMode="auto">
          <a:xfrm flipH="1">
            <a:off x="2514600" y="-152400"/>
            <a:ext cx="7315200" cy="72834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533" dirty="0"/>
          </a:p>
          <a:p>
            <a:pPr algn="ctr" eaLnBrk="0" hangingPunct="0">
              <a:spcBef>
                <a:spcPct val="50000"/>
              </a:spcBef>
              <a:defRPr/>
            </a:pPr>
            <a:r>
              <a:rPr lang="en-US" altLang="en-US" sz="2400" dirty="0"/>
              <a:t>How the Narrative Criteria for Confounding Fail</a:t>
            </a:r>
            <a:endParaRPr lang="en-US" altLang="en-US" sz="1400" b="0" dirty="0"/>
          </a:p>
        </p:txBody>
      </p:sp>
      <p:sp>
        <p:nvSpPr>
          <p:cNvPr id="242697" name="Rectangle 10"/>
          <p:cNvSpPr>
            <a:spLocks noChangeArrowheads="1"/>
          </p:cNvSpPr>
          <p:nvPr/>
        </p:nvSpPr>
        <p:spPr bwMode="auto">
          <a:xfrm>
            <a:off x="304800" y="838200"/>
            <a:ext cx="9042400" cy="2438400"/>
          </a:xfrm>
          <a:prstGeom prst="rect">
            <a:avLst/>
          </a:prstGeom>
          <a:noFill/>
          <a:ln>
            <a:noFill/>
          </a:ln>
        </p:spPr>
        <p:txBody>
          <a:bodyPr lIns="116416" tIns="57149" rIns="116416" bIns="57149"/>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eaLnBrk="0" hangingPunct="0">
              <a:lnSpc>
                <a:spcPct val="70000"/>
              </a:lnSpc>
              <a:spcBef>
                <a:spcPct val="20000"/>
              </a:spcBef>
              <a:spcAft>
                <a:spcPct val="50000"/>
              </a:spcAft>
              <a:buClr>
                <a:srgbClr val="969696"/>
              </a:buClr>
              <a:buSzPct val="75000"/>
              <a:buFont typeface="Symbol" pitchFamily="18" charset="2"/>
              <a:buNone/>
              <a:defRPr/>
            </a:pPr>
            <a:r>
              <a:rPr lang="en-US" altLang="en-US" sz="2000" b="0" u="sng" dirty="0"/>
              <a:t>Traditional Narrative Criteria:</a:t>
            </a:r>
            <a:r>
              <a:rPr lang="en-US" altLang="en-US" sz="2000" b="0" dirty="0"/>
              <a:t>  “A confounder must…</a:t>
            </a:r>
            <a:endParaRPr lang="en-US" altLang="en-US" sz="2000" b="0" u="sng" dirty="0"/>
          </a:p>
          <a:p>
            <a:pPr marL="465138" indent="-465138" eaLnBrk="0" hangingPunct="0">
              <a:lnSpc>
                <a:spcPct val="90000"/>
              </a:lnSpc>
              <a:spcBef>
                <a:spcPct val="50000"/>
              </a:spcBef>
              <a:buFont typeface="+mj-lt"/>
              <a:buAutoNum type="arabicPeriod"/>
              <a:defRPr/>
            </a:pPr>
            <a:r>
              <a:rPr lang="en-US" altLang="en-US" sz="2000" b="0" dirty="0"/>
              <a:t>Be associated with the exposure under study in the source population</a:t>
            </a:r>
          </a:p>
          <a:p>
            <a:pPr marL="465138" indent="-465138" eaLnBrk="0" hangingPunct="0">
              <a:lnSpc>
                <a:spcPct val="90000"/>
              </a:lnSpc>
              <a:spcBef>
                <a:spcPct val="50000"/>
              </a:spcBef>
              <a:buFont typeface="+mj-lt"/>
              <a:buAutoNum type="arabicPeriod"/>
              <a:defRPr/>
            </a:pPr>
            <a:r>
              <a:rPr lang="en-US" altLang="en-US" sz="2000" b="0" dirty="0"/>
              <a:t>Be a risk factor for the outcome</a:t>
            </a:r>
          </a:p>
          <a:p>
            <a:pPr marL="465138" indent="-465138" eaLnBrk="0" hangingPunct="0">
              <a:lnSpc>
                <a:spcPct val="90000"/>
              </a:lnSpc>
              <a:spcBef>
                <a:spcPct val="50000"/>
              </a:spcBef>
              <a:buFont typeface="+mj-lt"/>
              <a:buAutoNum type="arabicPeriod"/>
              <a:defRPr/>
            </a:pPr>
            <a:r>
              <a:rPr lang="en-US" altLang="en-US" sz="2000" b="0" dirty="0"/>
              <a:t>Not be affected by (caused by) the exposure or the  outcome   </a:t>
            </a:r>
          </a:p>
        </p:txBody>
      </p:sp>
      <p:grpSp>
        <p:nvGrpSpPr>
          <p:cNvPr id="347140" name="Group 1"/>
          <p:cNvGrpSpPr>
            <a:grpSpLocks/>
          </p:cNvGrpSpPr>
          <p:nvPr/>
        </p:nvGrpSpPr>
        <p:grpSpPr bwMode="auto">
          <a:xfrm>
            <a:off x="3886200" y="2590800"/>
            <a:ext cx="4071257" cy="1985665"/>
            <a:chOff x="609600" y="3478891"/>
            <a:chExt cx="5343525" cy="2169807"/>
          </a:xfrm>
        </p:grpSpPr>
        <p:sp>
          <p:nvSpPr>
            <p:cNvPr id="1260546" name="Text Box 2"/>
            <p:cNvSpPr txBox="1">
              <a:spLocks noChangeArrowheads="1"/>
            </p:cNvSpPr>
            <p:nvPr/>
          </p:nvSpPr>
          <p:spPr bwMode="auto">
            <a:xfrm flipH="1">
              <a:off x="4343400" y="3478891"/>
              <a:ext cx="1143000" cy="57174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Y</a:t>
              </a:r>
              <a:endParaRPr lang="en-US" altLang="en-US" sz="2133" b="0" dirty="0"/>
            </a:p>
          </p:txBody>
        </p:sp>
        <p:sp>
          <p:nvSpPr>
            <p:cNvPr id="1260547" name="Freeform 3"/>
            <p:cNvSpPr>
              <a:spLocks/>
            </p:cNvSpPr>
            <p:nvPr/>
          </p:nvSpPr>
          <p:spPr bwMode="auto">
            <a:xfrm rot="8217341" flipV="1">
              <a:off x="3155950" y="3750458"/>
              <a:ext cx="1447800" cy="50009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260550" name="Text Box 6"/>
            <p:cNvSpPr txBox="1">
              <a:spLocks noChangeArrowheads="1"/>
            </p:cNvSpPr>
            <p:nvPr/>
          </p:nvSpPr>
          <p:spPr bwMode="auto">
            <a:xfrm>
              <a:off x="3109913" y="5144220"/>
              <a:ext cx="685800" cy="504478"/>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endParaRPr lang="en-US" sz="2667" dirty="0">
                <a:latin typeface="Arial" pitchFamily="34" charset="0"/>
              </a:endParaRPr>
            </a:p>
          </p:txBody>
        </p:sp>
        <p:sp>
          <p:nvSpPr>
            <p:cNvPr id="1260551" name="Text Box 7"/>
            <p:cNvSpPr txBox="1">
              <a:spLocks noChangeArrowheads="1"/>
            </p:cNvSpPr>
            <p:nvPr/>
          </p:nvSpPr>
          <p:spPr bwMode="auto">
            <a:xfrm flipH="1">
              <a:off x="1143000" y="4796110"/>
              <a:ext cx="1143000" cy="57174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E</a:t>
              </a:r>
              <a:endParaRPr lang="en-US" altLang="en-US" sz="2133" b="0" dirty="0"/>
            </a:p>
          </p:txBody>
        </p:sp>
        <p:sp>
          <p:nvSpPr>
            <p:cNvPr id="1260552" name="Text Box 8"/>
            <p:cNvSpPr txBox="1">
              <a:spLocks noChangeArrowheads="1"/>
            </p:cNvSpPr>
            <p:nvPr/>
          </p:nvSpPr>
          <p:spPr bwMode="auto">
            <a:xfrm flipH="1">
              <a:off x="4810125" y="4811154"/>
              <a:ext cx="1143000" cy="57174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D</a:t>
              </a:r>
              <a:endParaRPr lang="en-US" altLang="en-US" sz="1600" b="0" dirty="0"/>
            </a:p>
          </p:txBody>
        </p:sp>
        <p:sp>
          <p:nvSpPr>
            <p:cNvPr id="1260559" name="Text Box 15"/>
            <p:cNvSpPr txBox="1">
              <a:spLocks noChangeArrowheads="1"/>
            </p:cNvSpPr>
            <p:nvPr/>
          </p:nvSpPr>
          <p:spPr bwMode="auto">
            <a:xfrm flipH="1">
              <a:off x="2209800" y="4012298"/>
              <a:ext cx="1143000" cy="57174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X</a:t>
              </a:r>
              <a:endParaRPr lang="en-US" altLang="en-US" sz="2133" b="0" dirty="0"/>
            </a:p>
          </p:txBody>
        </p:sp>
        <p:sp>
          <p:nvSpPr>
            <p:cNvPr id="1260564" name="Text Box 20"/>
            <p:cNvSpPr txBox="1">
              <a:spLocks noChangeArrowheads="1"/>
            </p:cNvSpPr>
            <p:nvPr/>
          </p:nvSpPr>
          <p:spPr bwMode="auto">
            <a:xfrm flipH="1">
              <a:off x="609600" y="3631293"/>
              <a:ext cx="1143000" cy="57174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W</a:t>
              </a:r>
              <a:endParaRPr lang="en-US" altLang="en-US" sz="2133" b="0" dirty="0"/>
            </a:p>
          </p:txBody>
        </p:sp>
        <p:sp>
          <p:nvSpPr>
            <p:cNvPr id="1260565" name="Freeform 21"/>
            <p:cNvSpPr>
              <a:spLocks/>
            </p:cNvSpPr>
            <p:nvPr/>
          </p:nvSpPr>
          <p:spPr bwMode="auto">
            <a:xfrm rot="4920854">
              <a:off x="1933726" y="3658768"/>
              <a:ext cx="382258" cy="80284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66" name="Freeform 22"/>
            <p:cNvSpPr>
              <a:spLocks/>
            </p:cNvSpPr>
            <p:nvPr/>
          </p:nvSpPr>
          <p:spPr bwMode="auto">
            <a:xfrm rot="8223978">
              <a:off x="4961493" y="4072911"/>
              <a:ext cx="411622" cy="71764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68" name="Freeform 24"/>
            <p:cNvSpPr>
              <a:spLocks/>
            </p:cNvSpPr>
            <p:nvPr/>
          </p:nvSpPr>
          <p:spPr bwMode="auto">
            <a:xfrm rot="6067833">
              <a:off x="1090783" y="4255728"/>
              <a:ext cx="514358" cy="50009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grpSp>
      <p:sp>
        <p:nvSpPr>
          <p:cNvPr id="242706" name="Rectangle 26"/>
          <p:cNvSpPr>
            <a:spLocks noChangeArrowheads="1"/>
          </p:cNvSpPr>
          <p:nvPr/>
        </p:nvSpPr>
        <p:spPr bwMode="auto">
          <a:xfrm>
            <a:off x="1625600" y="8001000"/>
            <a:ext cx="90424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buFont typeface="Symbol" pitchFamily="18" charset="2"/>
              <a:buChar char="·"/>
            </a:pPr>
            <a:endParaRPr lang="en-US" altLang="en-US" sz="2667" b="0" dirty="0"/>
          </a:p>
        </p:txBody>
      </p:sp>
      <p:sp>
        <p:nvSpPr>
          <p:cNvPr id="242708" name="Rectangle 10"/>
          <p:cNvSpPr>
            <a:spLocks noChangeArrowheads="1"/>
          </p:cNvSpPr>
          <p:nvPr/>
        </p:nvSpPr>
        <p:spPr bwMode="auto">
          <a:xfrm>
            <a:off x="304800" y="4395519"/>
            <a:ext cx="9042400" cy="2438400"/>
          </a:xfrm>
          <a:prstGeom prst="rect">
            <a:avLst/>
          </a:prstGeom>
          <a:noFill/>
          <a:ln>
            <a:noFill/>
          </a:ln>
        </p:spPr>
        <p:txBody>
          <a:bodyPr lIns="116416" tIns="57149" rIns="116416" bIns="57149"/>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eaLnBrk="0" hangingPunct="0">
              <a:lnSpc>
                <a:spcPct val="70000"/>
              </a:lnSpc>
              <a:spcBef>
                <a:spcPct val="20000"/>
              </a:spcBef>
              <a:spcAft>
                <a:spcPct val="50000"/>
              </a:spcAft>
              <a:buClr>
                <a:srgbClr val="969696"/>
              </a:buClr>
              <a:buSzPct val="75000"/>
              <a:buFont typeface="Symbol" pitchFamily="18" charset="2"/>
              <a:buNone/>
              <a:defRPr/>
            </a:pPr>
            <a:r>
              <a:rPr lang="en-US" altLang="en-US" sz="2000" b="0" u="sng" dirty="0"/>
              <a:t>Revised Narrative Criteria</a:t>
            </a:r>
          </a:p>
          <a:p>
            <a:pPr marL="0" indent="0" eaLnBrk="0" hangingPunct="0">
              <a:spcBef>
                <a:spcPct val="20000"/>
              </a:spcBef>
              <a:spcAft>
                <a:spcPct val="50000"/>
              </a:spcAft>
              <a:buClr>
                <a:srgbClr val="969696"/>
              </a:buClr>
              <a:buSzPct val="75000"/>
              <a:defRPr/>
            </a:pPr>
            <a:r>
              <a:rPr lang="en-US" altLang="en-US" sz="2000" b="0" dirty="0"/>
              <a:t>2.  Must cause the outcome </a:t>
            </a:r>
          </a:p>
        </p:txBody>
      </p:sp>
      <p:sp>
        <p:nvSpPr>
          <p:cNvPr id="347143" name="TextBox 2"/>
          <p:cNvSpPr txBox="1">
            <a:spLocks noChangeArrowheads="1"/>
          </p:cNvSpPr>
          <p:nvPr/>
        </p:nvSpPr>
        <p:spPr bwMode="auto">
          <a:xfrm>
            <a:off x="8065514" y="2659594"/>
            <a:ext cx="3228138" cy="1938992"/>
          </a:xfrm>
          <a:prstGeom prst="rect">
            <a:avLst/>
          </a:prstGeom>
          <a:noFill/>
          <a:ln w="9525">
            <a:noFill/>
            <a:miter lim="800000"/>
            <a:headEnd/>
            <a:tailEnd/>
          </a:ln>
        </p:spPr>
        <p:txBody>
          <a:bodyPr wrap="square">
            <a:spAutoFit/>
          </a:bodyPr>
          <a:lstStyle/>
          <a:p>
            <a:pPr algn="ctr" eaLnBrk="0" hangingPunct="0">
              <a:spcBef>
                <a:spcPct val="50000"/>
              </a:spcBef>
            </a:pPr>
            <a:r>
              <a:rPr lang="en-US" sz="2000" dirty="0">
                <a:solidFill>
                  <a:srgbClr val="FF0000"/>
                </a:solidFill>
              </a:rPr>
              <a:t>X meets the narrative criteria, but DAG shows it is not a confounder; conditioning on X would cause collider-conditioning bias</a:t>
            </a:r>
          </a:p>
        </p:txBody>
      </p:sp>
      <p:grpSp>
        <p:nvGrpSpPr>
          <p:cNvPr id="347144" name="Group 18"/>
          <p:cNvGrpSpPr>
            <a:grpSpLocks/>
          </p:cNvGrpSpPr>
          <p:nvPr/>
        </p:nvGrpSpPr>
        <p:grpSpPr bwMode="auto">
          <a:xfrm>
            <a:off x="3810000" y="4953000"/>
            <a:ext cx="3911600" cy="1833265"/>
            <a:chOff x="609600" y="3452161"/>
            <a:chExt cx="5334000" cy="2190591"/>
          </a:xfrm>
        </p:grpSpPr>
        <p:sp>
          <p:nvSpPr>
            <p:cNvPr id="20" name="Text Box 2"/>
            <p:cNvSpPr txBox="1">
              <a:spLocks noChangeArrowheads="1"/>
            </p:cNvSpPr>
            <p:nvPr/>
          </p:nvSpPr>
          <p:spPr bwMode="auto">
            <a:xfrm flipH="1">
              <a:off x="4343400" y="3452161"/>
              <a:ext cx="1143000" cy="62520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Y</a:t>
              </a:r>
              <a:endParaRPr lang="en-US" altLang="en-US" sz="2133" b="0" dirty="0"/>
            </a:p>
          </p:txBody>
        </p:sp>
        <p:sp>
          <p:nvSpPr>
            <p:cNvPr id="21" name="Freeform 3"/>
            <p:cNvSpPr>
              <a:spLocks/>
            </p:cNvSpPr>
            <p:nvPr/>
          </p:nvSpPr>
          <p:spPr bwMode="auto">
            <a:xfrm rot="8217341" flipV="1">
              <a:off x="3155950" y="3750458"/>
              <a:ext cx="1447800" cy="50009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22" name="Text Box 6"/>
            <p:cNvSpPr txBox="1">
              <a:spLocks noChangeArrowheads="1"/>
            </p:cNvSpPr>
            <p:nvPr/>
          </p:nvSpPr>
          <p:spPr bwMode="auto">
            <a:xfrm>
              <a:off x="3207327" y="5091103"/>
              <a:ext cx="685800" cy="551649"/>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p>
          </p:txBody>
        </p:sp>
        <p:sp>
          <p:nvSpPr>
            <p:cNvPr id="23" name="Text Box 7"/>
            <p:cNvSpPr txBox="1">
              <a:spLocks noChangeArrowheads="1"/>
            </p:cNvSpPr>
            <p:nvPr/>
          </p:nvSpPr>
          <p:spPr bwMode="auto">
            <a:xfrm flipH="1">
              <a:off x="1219200" y="4671380"/>
              <a:ext cx="1143000" cy="62520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E</a:t>
              </a:r>
              <a:endParaRPr lang="en-US" altLang="en-US" sz="2133" b="0" dirty="0"/>
            </a:p>
          </p:txBody>
        </p:sp>
        <p:sp>
          <p:nvSpPr>
            <p:cNvPr id="24" name="Text Box 8"/>
            <p:cNvSpPr txBox="1">
              <a:spLocks noChangeArrowheads="1"/>
            </p:cNvSpPr>
            <p:nvPr/>
          </p:nvSpPr>
          <p:spPr bwMode="auto">
            <a:xfrm flipH="1">
              <a:off x="4800600" y="4671379"/>
              <a:ext cx="1143000" cy="62520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D</a:t>
              </a:r>
              <a:endParaRPr lang="en-US" altLang="en-US" sz="1600" b="0" dirty="0"/>
            </a:p>
          </p:txBody>
        </p:sp>
        <p:sp>
          <p:nvSpPr>
            <p:cNvPr id="25" name="Text Box 15"/>
            <p:cNvSpPr txBox="1">
              <a:spLocks noChangeArrowheads="1"/>
            </p:cNvSpPr>
            <p:nvPr/>
          </p:nvSpPr>
          <p:spPr bwMode="auto">
            <a:xfrm flipH="1">
              <a:off x="2272145" y="3985567"/>
              <a:ext cx="1143000" cy="62520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X</a:t>
              </a:r>
              <a:endParaRPr lang="en-US" altLang="en-US" sz="2133" b="0" dirty="0"/>
            </a:p>
          </p:txBody>
        </p:sp>
        <p:sp>
          <p:nvSpPr>
            <p:cNvPr id="26" name="Text Box 20"/>
            <p:cNvSpPr txBox="1">
              <a:spLocks noChangeArrowheads="1"/>
            </p:cNvSpPr>
            <p:nvPr/>
          </p:nvSpPr>
          <p:spPr bwMode="auto">
            <a:xfrm flipH="1">
              <a:off x="609600" y="3604562"/>
              <a:ext cx="1143000" cy="62520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W</a:t>
              </a:r>
              <a:endParaRPr lang="en-US" altLang="en-US" sz="2133" b="0" dirty="0"/>
            </a:p>
          </p:txBody>
        </p:sp>
        <p:sp>
          <p:nvSpPr>
            <p:cNvPr id="27" name="Freeform 21"/>
            <p:cNvSpPr>
              <a:spLocks/>
            </p:cNvSpPr>
            <p:nvPr/>
          </p:nvSpPr>
          <p:spPr bwMode="auto">
            <a:xfrm rot="4920854">
              <a:off x="1892646" y="3646627"/>
              <a:ext cx="415585" cy="90980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8" name="Freeform 22"/>
            <p:cNvSpPr>
              <a:spLocks/>
            </p:cNvSpPr>
            <p:nvPr/>
          </p:nvSpPr>
          <p:spPr bwMode="auto">
            <a:xfrm rot="8223978">
              <a:off x="4899025" y="4093364"/>
              <a:ext cx="381000" cy="50009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29" name="Freeform 24"/>
            <p:cNvSpPr>
              <a:spLocks/>
            </p:cNvSpPr>
            <p:nvPr/>
          </p:nvSpPr>
          <p:spPr bwMode="auto">
            <a:xfrm rot="6067833">
              <a:off x="1219196" y="4198144"/>
              <a:ext cx="514358" cy="50009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grpSp>
      <p:sp>
        <p:nvSpPr>
          <p:cNvPr id="30" name="Line 4"/>
          <p:cNvSpPr>
            <a:spLocks noChangeShapeType="1"/>
          </p:cNvSpPr>
          <p:nvPr/>
        </p:nvSpPr>
        <p:spPr bwMode="auto">
          <a:xfrm>
            <a:off x="4876800" y="6248400"/>
            <a:ext cx="2209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1" name="Line 4"/>
          <p:cNvSpPr>
            <a:spLocks noChangeShapeType="1"/>
          </p:cNvSpPr>
          <p:nvPr/>
        </p:nvSpPr>
        <p:spPr bwMode="auto">
          <a:xfrm>
            <a:off x="5706292" y="5740049"/>
            <a:ext cx="1227908" cy="332913"/>
          </a:xfrm>
          <a:prstGeom prst="line">
            <a:avLst/>
          </a:prstGeom>
          <a:noFill/>
          <a:ln w="76200">
            <a:solidFill>
              <a:schemeClr val="tx1"/>
            </a:solidFill>
            <a:prstDash val="solid"/>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47147" name="TextBox 31"/>
          <p:cNvSpPr txBox="1">
            <a:spLocks noChangeArrowheads="1"/>
          </p:cNvSpPr>
          <p:nvPr/>
        </p:nvSpPr>
        <p:spPr bwMode="auto">
          <a:xfrm>
            <a:off x="7777697" y="4953000"/>
            <a:ext cx="3834388" cy="1631216"/>
          </a:xfrm>
          <a:prstGeom prst="rect">
            <a:avLst/>
          </a:prstGeom>
          <a:noFill/>
          <a:ln w="9525">
            <a:noFill/>
            <a:miter lim="800000"/>
            <a:headEnd/>
            <a:tailEnd/>
          </a:ln>
        </p:spPr>
        <p:txBody>
          <a:bodyPr wrap="square">
            <a:spAutoFit/>
          </a:bodyPr>
          <a:lstStyle/>
          <a:p>
            <a:pPr algn="ctr" eaLnBrk="0" hangingPunct="0">
              <a:spcBef>
                <a:spcPct val="50000"/>
              </a:spcBef>
            </a:pPr>
            <a:r>
              <a:rPr lang="en-US" sz="2000" dirty="0">
                <a:solidFill>
                  <a:srgbClr val="FF0000"/>
                </a:solidFill>
              </a:rPr>
              <a:t>X meets the narrative criteria, but DAG shows how conditioning on it would cause collider-conditioning bias</a:t>
            </a:r>
          </a:p>
        </p:txBody>
      </p:sp>
    </p:spTree>
    <p:extLst>
      <p:ext uri="{BB962C8B-B14F-4D97-AF65-F5344CB8AC3E}">
        <p14:creationId xmlns:p14="http://schemas.microsoft.com/office/powerpoint/2010/main" val="11009090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2438400" y="-228600"/>
            <a:ext cx="7315200" cy="820674"/>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533" dirty="0"/>
          </a:p>
          <a:p>
            <a:pPr algn="ctr" eaLnBrk="0" hangingPunct="0">
              <a:spcBef>
                <a:spcPct val="50000"/>
              </a:spcBef>
              <a:defRPr/>
            </a:pPr>
            <a:r>
              <a:rPr lang="en-US" altLang="en-US" dirty="0"/>
              <a:t>How do we use DAGs?</a:t>
            </a:r>
            <a:endParaRPr lang="en-US" altLang="en-US" sz="1600" b="0" dirty="0"/>
          </a:p>
        </p:txBody>
      </p:sp>
      <p:sp>
        <p:nvSpPr>
          <p:cNvPr id="261122" name="Rectangle 10"/>
          <p:cNvSpPr>
            <a:spLocks noChangeArrowheads="1"/>
          </p:cNvSpPr>
          <p:nvPr/>
        </p:nvSpPr>
        <p:spPr bwMode="auto">
          <a:xfrm>
            <a:off x="304800" y="685800"/>
            <a:ext cx="9042400" cy="11176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rgbClr val="969696"/>
              </a:buClr>
              <a:buSzPct val="75000"/>
              <a:buFont typeface="Symbol" pitchFamily="18" charset="2"/>
              <a:buChar char="·"/>
            </a:pPr>
            <a:r>
              <a:rPr lang="en-US" altLang="en-US" sz="2400" b="0" dirty="0"/>
              <a:t>For causal/etiologic research:  Does E cause D?</a:t>
            </a:r>
          </a:p>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3067" b="0" dirty="0"/>
          </a:p>
        </p:txBody>
      </p:sp>
      <p:sp>
        <p:nvSpPr>
          <p:cNvPr id="254981" name="Rectangle 26"/>
          <p:cNvSpPr>
            <a:spLocks noChangeArrowheads="1"/>
          </p:cNvSpPr>
          <p:nvPr/>
        </p:nvSpPr>
        <p:spPr bwMode="auto">
          <a:xfrm>
            <a:off x="1625600" y="7797800"/>
            <a:ext cx="90424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buFont typeface="Symbol" pitchFamily="18" charset="2"/>
              <a:buChar char="·"/>
            </a:pPr>
            <a:endParaRPr lang="en-US" altLang="en-US" sz="2667" b="0" dirty="0"/>
          </a:p>
        </p:txBody>
      </p:sp>
      <p:sp>
        <p:nvSpPr>
          <p:cNvPr id="254982" name="Rectangle 10"/>
          <p:cNvSpPr>
            <a:spLocks noChangeArrowheads="1"/>
          </p:cNvSpPr>
          <p:nvPr/>
        </p:nvSpPr>
        <p:spPr bwMode="auto">
          <a:xfrm>
            <a:off x="304800" y="5334000"/>
            <a:ext cx="11887200" cy="1600200"/>
          </a:xfrm>
          <a:prstGeom prst="rect">
            <a:avLst/>
          </a:prstGeom>
          <a:noFill/>
          <a:ln w="9525">
            <a:noFill/>
            <a:miter lim="800000"/>
            <a:headEnd/>
            <a:tailEnd/>
          </a:ln>
        </p:spPr>
        <p:txBody>
          <a:bodyPr lIns="116416" tIns="57149" rIns="116416" bIns="57149"/>
          <a:lstStyle/>
          <a:p>
            <a:pPr marL="429673" indent="-429673" defTabSz="1071007" eaLnBrk="0" hangingPunct="0">
              <a:spcBef>
                <a:spcPct val="20000"/>
              </a:spcBef>
              <a:spcAft>
                <a:spcPct val="50000"/>
              </a:spcAft>
              <a:buClr>
                <a:srgbClr val="969696"/>
              </a:buClr>
              <a:buSzPct val="75000"/>
              <a:buFont typeface="Symbol" pitchFamily="18" charset="2"/>
              <a:buChar char="·"/>
            </a:pPr>
            <a:r>
              <a:rPr lang="en-US" altLang="en-US" sz="2400" b="0" dirty="0"/>
              <a:t>A genetic factor is a “common cause” of multivitamins use &amp; birth defects</a:t>
            </a:r>
          </a:p>
          <a:p>
            <a:pPr marL="429673" indent="-429673" defTabSz="1071007" eaLnBrk="0" hangingPunct="0">
              <a:spcBef>
                <a:spcPct val="20000"/>
              </a:spcBef>
              <a:spcAft>
                <a:spcPct val="50000"/>
              </a:spcAft>
              <a:buClr>
                <a:srgbClr val="969696"/>
              </a:buClr>
              <a:buSzPct val="75000"/>
              <a:buFont typeface="Symbol" pitchFamily="18" charset="2"/>
              <a:buChar char="·"/>
            </a:pPr>
            <a:r>
              <a:rPr lang="en-US" altLang="en-US" sz="2400" b="0" dirty="0"/>
              <a:t>Controlling for history of birth defects blocks the non-causal (backdoor) path and unconfounds relationship</a:t>
            </a:r>
          </a:p>
        </p:txBody>
      </p:sp>
      <p:sp>
        <p:nvSpPr>
          <p:cNvPr id="1137675" name="Text Box 11"/>
          <p:cNvSpPr txBox="1">
            <a:spLocks noChangeArrowheads="1"/>
          </p:cNvSpPr>
          <p:nvPr/>
        </p:nvSpPr>
        <p:spPr bwMode="auto">
          <a:xfrm>
            <a:off x="2667000" y="2895600"/>
            <a:ext cx="1676399" cy="892552"/>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dirty="0"/>
          </a:p>
          <a:p>
            <a:pPr algn="ctr" eaLnBrk="0" hangingPunct="0">
              <a:spcBef>
                <a:spcPct val="50000"/>
              </a:spcBef>
            </a:pPr>
            <a:endParaRPr lang="en-US" altLang="en-US" sz="1600" dirty="0"/>
          </a:p>
        </p:txBody>
      </p:sp>
      <p:grpSp>
        <p:nvGrpSpPr>
          <p:cNvPr id="261126" name="Group 2"/>
          <p:cNvGrpSpPr>
            <a:grpSpLocks/>
          </p:cNvGrpSpPr>
          <p:nvPr/>
        </p:nvGrpSpPr>
        <p:grpSpPr bwMode="auto">
          <a:xfrm>
            <a:off x="2020280" y="1234541"/>
            <a:ext cx="5472717" cy="3968390"/>
            <a:chOff x="-221273" y="1485961"/>
            <a:chExt cx="7006249" cy="3579838"/>
          </a:xfrm>
        </p:grpSpPr>
        <p:sp>
          <p:nvSpPr>
            <p:cNvPr id="1260548" name="Line 4"/>
            <p:cNvSpPr>
              <a:spLocks noChangeShapeType="1"/>
            </p:cNvSpPr>
            <p:nvPr/>
          </p:nvSpPr>
          <p:spPr bwMode="auto">
            <a:xfrm>
              <a:off x="3825893" y="4565383"/>
              <a:ext cx="1365732" cy="1"/>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0550" name="Text Box 6"/>
            <p:cNvSpPr txBox="1">
              <a:spLocks noChangeArrowheads="1"/>
            </p:cNvSpPr>
            <p:nvPr/>
          </p:nvSpPr>
          <p:spPr bwMode="auto">
            <a:xfrm>
              <a:off x="3962401" y="4719550"/>
              <a:ext cx="766763" cy="346249"/>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endParaRPr lang="en-US" sz="1200" dirty="0">
                <a:latin typeface="Arial" pitchFamily="34" charset="0"/>
              </a:endParaRPr>
            </a:p>
          </p:txBody>
        </p:sp>
        <p:sp>
          <p:nvSpPr>
            <p:cNvPr id="1260551" name="Text Box 7"/>
            <p:cNvSpPr txBox="1">
              <a:spLocks noChangeArrowheads="1"/>
            </p:cNvSpPr>
            <p:nvPr/>
          </p:nvSpPr>
          <p:spPr bwMode="auto">
            <a:xfrm flipH="1">
              <a:off x="1447800" y="4360664"/>
              <a:ext cx="2514600" cy="638576"/>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Multivitamin Use</a:t>
              </a:r>
              <a:endParaRPr lang="en-US" altLang="en-US" sz="1200" b="0" dirty="0"/>
            </a:p>
          </p:txBody>
        </p:sp>
        <p:sp>
          <p:nvSpPr>
            <p:cNvPr id="1260552" name="Text Box 8"/>
            <p:cNvSpPr txBox="1">
              <a:spLocks noChangeArrowheads="1"/>
            </p:cNvSpPr>
            <p:nvPr/>
          </p:nvSpPr>
          <p:spPr bwMode="auto">
            <a:xfrm flipH="1">
              <a:off x="5186364" y="4284463"/>
              <a:ext cx="1598612" cy="638576"/>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Birth Defects</a:t>
              </a:r>
              <a:endParaRPr lang="en-US" altLang="en-US" sz="1200" b="0" dirty="0"/>
            </a:p>
          </p:txBody>
        </p:sp>
        <p:sp>
          <p:nvSpPr>
            <p:cNvPr id="1260565" name="Freeform 21"/>
            <p:cNvSpPr>
              <a:spLocks/>
            </p:cNvSpPr>
            <p:nvPr/>
          </p:nvSpPr>
          <p:spPr bwMode="auto">
            <a:xfrm rot="1907457" flipV="1">
              <a:off x="1777889" y="3851945"/>
              <a:ext cx="684189" cy="38975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04228" name="Text Box 4"/>
            <p:cNvSpPr txBox="1">
              <a:spLocks noChangeArrowheads="1"/>
            </p:cNvSpPr>
            <p:nvPr/>
          </p:nvSpPr>
          <p:spPr bwMode="auto">
            <a:xfrm>
              <a:off x="483705" y="3077235"/>
              <a:ext cx="2514600" cy="638576"/>
            </a:xfrm>
            <a:prstGeom prst="rect">
              <a:avLst/>
            </a:prstGeom>
            <a:noFill/>
            <a:ln w="12700">
              <a:noFill/>
              <a:miter lim="800000"/>
              <a:headEnd/>
              <a:tailEnd/>
            </a:ln>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History of birth defects</a:t>
              </a:r>
              <a:endParaRPr lang="en-US" altLang="en-US" sz="1200" b="0" dirty="0"/>
            </a:p>
          </p:txBody>
        </p:sp>
        <p:sp>
          <p:nvSpPr>
            <p:cNvPr id="1204235" name="Text Box 11"/>
            <p:cNvSpPr txBox="1">
              <a:spLocks noChangeArrowheads="1"/>
            </p:cNvSpPr>
            <p:nvPr/>
          </p:nvSpPr>
          <p:spPr bwMode="auto">
            <a:xfrm>
              <a:off x="-221273" y="1485961"/>
              <a:ext cx="2341255" cy="916218"/>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solidFill>
                    <a:srgbClr val="969696"/>
                  </a:solidFill>
                </a:rPr>
                <a:t>Genetic Factor (not measured)</a:t>
              </a:r>
              <a:endParaRPr lang="en-US" altLang="en-US" sz="1200" b="0" dirty="0"/>
            </a:p>
          </p:txBody>
        </p:sp>
        <p:sp>
          <p:nvSpPr>
            <p:cNvPr id="2" name="Freeform 24"/>
            <p:cNvSpPr>
              <a:spLocks/>
            </p:cNvSpPr>
            <p:nvPr/>
          </p:nvSpPr>
          <p:spPr bwMode="auto">
            <a:xfrm rot="6067833">
              <a:off x="3104293" y="1053199"/>
              <a:ext cx="1645344" cy="423028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6" name="Freeform 21"/>
            <p:cNvSpPr>
              <a:spLocks/>
            </p:cNvSpPr>
            <p:nvPr/>
          </p:nvSpPr>
          <p:spPr bwMode="auto">
            <a:xfrm rot="1907457" flipV="1">
              <a:off x="980807" y="2449097"/>
              <a:ext cx="684189" cy="38975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grpSp>
    </p:spTree>
    <p:extLst>
      <p:ext uri="{BB962C8B-B14F-4D97-AF65-F5344CB8AC3E}">
        <p14:creationId xmlns:p14="http://schemas.microsoft.com/office/powerpoint/2010/main" val="16466457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49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2549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7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1" grpId="0"/>
      <p:bldP spid="254982" grpId="0"/>
      <p:bldP spid="1137675"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Rectangle 2"/>
          <p:cNvSpPr>
            <a:spLocks noGrp="1" noChangeArrowheads="1"/>
          </p:cNvSpPr>
          <p:nvPr>
            <p:ph type="title"/>
          </p:nvPr>
        </p:nvSpPr>
        <p:spPr>
          <a:xfrm>
            <a:off x="2133600" y="76200"/>
            <a:ext cx="7823200" cy="889000"/>
          </a:xfrm>
        </p:spPr>
        <p:txBody>
          <a:bodyPr/>
          <a:lstStyle/>
          <a:p>
            <a:r>
              <a:rPr lang="en-US" altLang="en-US" sz="2400" dirty="0"/>
              <a:t>DAGs point out special issue when estimating direct effects in mediation analysis</a:t>
            </a:r>
          </a:p>
        </p:txBody>
      </p:sp>
      <p:sp>
        <p:nvSpPr>
          <p:cNvPr id="349186" name="Rectangle 3"/>
          <p:cNvSpPr>
            <a:spLocks noGrp="1" noChangeArrowheads="1"/>
          </p:cNvSpPr>
          <p:nvPr>
            <p:ph type="body" idx="1"/>
          </p:nvPr>
        </p:nvSpPr>
        <p:spPr>
          <a:xfrm>
            <a:off x="212623" y="241100"/>
            <a:ext cx="11658600" cy="6464500"/>
          </a:xfrm>
        </p:spPr>
        <p:txBody>
          <a:bodyPr/>
          <a:lstStyle/>
          <a:p>
            <a:endParaRPr lang="en-US" altLang="en-US" sz="1800" dirty="0"/>
          </a:p>
          <a:p>
            <a:endParaRPr lang="en-US" altLang="en-US" sz="1800" dirty="0"/>
          </a:p>
          <a:p>
            <a:r>
              <a:rPr lang="en-US" altLang="en-US" sz="2200" dirty="0"/>
              <a:t>RQ: Does aspirin prevent CHD via a pathway other than through platelet aggregation? (Is there a direct effect of aspirin use on CHD?)</a:t>
            </a:r>
          </a:p>
          <a:p>
            <a:pPr marL="690563" lvl="1" indent="-288925"/>
            <a:r>
              <a:rPr lang="en-US" altLang="en-US" sz="2000" dirty="0"/>
              <a:t>Assumes no common cause of platelet agg. &amp; CHD</a:t>
            </a:r>
          </a:p>
          <a:p>
            <a:pPr lvl="1"/>
            <a:endParaRPr lang="en-US" altLang="en-US" sz="2000" dirty="0"/>
          </a:p>
          <a:p>
            <a:pPr marL="582068" lvl="1" indent="0">
              <a:buNone/>
            </a:pPr>
            <a:endParaRPr lang="en-US" altLang="en-US" sz="2000" dirty="0"/>
          </a:p>
          <a:p>
            <a:pPr lvl="1"/>
            <a:endParaRPr lang="en-US" altLang="en-US" sz="1600" dirty="0"/>
          </a:p>
          <a:p>
            <a:pPr lvl="1">
              <a:buFontTx/>
              <a:buNone/>
            </a:pPr>
            <a:endParaRPr lang="en-US" altLang="en-US" sz="600" dirty="0"/>
          </a:p>
          <a:p>
            <a:pPr lvl="1">
              <a:buFontTx/>
              <a:buNone/>
            </a:pPr>
            <a:r>
              <a:rPr lang="en-US" altLang="en-US" sz="2200" dirty="0"/>
              <a:t>But if</a:t>
            </a:r>
          </a:p>
          <a:p>
            <a:pPr lvl="1"/>
            <a:r>
              <a:rPr lang="en-US" altLang="en-US" sz="2000" dirty="0"/>
              <a:t>Assume common cause (e.g., genetic component) </a:t>
            </a:r>
          </a:p>
          <a:p>
            <a:pPr marL="582068" lvl="1" indent="0">
              <a:buNone/>
            </a:pPr>
            <a:r>
              <a:rPr lang="en-US" altLang="en-US" sz="2000" dirty="0"/>
              <a:t>     of platelet aggregation and CHD</a:t>
            </a:r>
          </a:p>
          <a:p>
            <a:pPr lvl="1"/>
            <a:endParaRPr lang="en-US" altLang="en-US" sz="2000" dirty="0"/>
          </a:p>
          <a:p>
            <a:pPr marL="582068" lvl="1" indent="0">
              <a:buNone/>
            </a:pPr>
            <a:endParaRPr lang="en-US" altLang="en-US" sz="1000" dirty="0"/>
          </a:p>
          <a:p>
            <a:pPr lvl="1"/>
            <a:endParaRPr lang="en-US" altLang="en-US" sz="1000" dirty="0"/>
          </a:p>
          <a:p>
            <a:pPr lvl="1"/>
            <a:r>
              <a:rPr lang="en-US" altLang="en-US" sz="2000" dirty="0"/>
              <a:t>Would be incorrect to stratify on platelet aggregation because it is a collider.  If cannot adjust for genetic factor, an imperfect solution is to stratify on platelet agg. and perform a form of quantitative bias analysis</a:t>
            </a:r>
          </a:p>
        </p:txBody>
      </p:sp>
      <p:sp>
        <p:nvSpPr>
          <p:cNvPr id="1239044" name="Text Box 4"/>
          <p:cNvSpPr txBox="1">
            <a:spLocks noChangeArrowheads="1"/>
          </p:cNvSpPr>
          <p:nvPr/>
        </p:nvSpPr>
        <p:spPr bwMode="auto">
          <a:xfrm>
            <a:off x="5424129" y="2863992"/>
            <a:ext cx="1727200" cy="369332"/>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1800" dirty="0">
                <a:latin typeface="Arial" pitchFamily="34" charset="0"/>
              </a:rPr>
              <a:t>Aspirin</a:t>
            </a:r>
          </a:p>
        </p:txBody>
      </p:sp>
      <p:sp>
        <p:nvSpPr>
          <p:cNvPr id="1239045" name="Text Box 5"/>
          <p:cNvSpPr txBox="1">
            <a:spLocks noChangeArrowheads="1"/>
          </p:cNvSpPr>
          <p:nvPr/>
        </p:nvSpPr>
        <p:spPr bwMode="auto">
          <a:xfrm>
            <a:off x="10007600" y="2743200"/>
            <a:ext cx="1955800" cy="646331"/>
          </a:xfrm>
          <a:prstGeom prst="rect">
            <a:avLst/>
          </a:prstGeom>
          <a:noFill/>
          <a:ln w="12700">
            <a:no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Coronary Heart Disease (CHD)</a:t>
            </a:r>
          </a:p>
        </p:txBody>
      </p:sp>
      <p:sp>
        <p:nvSpPr>
          <p:cNvPr id="1239046" name="Text Box 6"/>
          <p:cNvSpPr txBox="1">
            <a:spLocks noChangeArrowheads="1"/>
          </p:cNvSpPr>
          <p:nvPr/>
        </p:nvSpPr>
        <p:spPr bwMode="auto">
          <a:xfrm>
            <a:off x="7188200" y="1981200"/>
            <a:ext cx="2641600" cy="369332"/>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1800" dirty="0">
                <a:latin typeface="Arial" pitchFamily="34" charset="0"/>
              </a:rPr>
              <a:t>Platelet Aggregation</a:t>
            </a:r>
          </a:p>
        </p:txBody>
      </p:sp>
      <p:sp>
        <p:nvSpPr>
          <p:cNvPr id="1239047" name="Line 7"/>
          <p:cNvSpPr>
            <a:spLocks noChangeShapeType="1"/>
          </p:cNvSpPr>
          <p:nvPr/>
        </p:nvSpPr>
        <p:spPr bwMode="auto">
          <a:xfrm>
            <a:off x="6858000" y="3124200"/>
            <a:ext cx="3149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239048" name="Text Box 8"/>
          <p:cNvSpPr txBox="1">
            <a:spLocks noChangeArrowheads="1"/>
          </p:cNvSpPr>
          <p:nvPr/>
        </p:nvSpPr>
        <p:spPr bwMode="auto">
          <a:xfrm>
            <a:off x="7838767" y="3139589"/>
            <a:ext cx="914400" cy="369332"/>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39049" name="Line 9"/>
          <p:cNvSpPr>
            <a:spLocks noChangeShapeType="1"/>
          </p:cNvSpPr>
          <p:nvPr/>
        </p:nvSpPr>
        <p:spPr bwMode="auto">
          <a:xfrm>
            <a:off x="9829800" y="2380129"/>
            <a:ext cx="508000" cy="330200"/>
          </a:xfrm>
          <a:prstGeom prst="line">
            <a:avLst/>
          </a:prstGeom>
          <a:noFill/>
          <a:ln w="38100">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39050" name="Line 10"/>
          <p:cNvSpPr>
            <a:spLocks noChangeShapeType="1"/>
          </p:cNvSpPr>
          <p:nvPr/>
        </p:nvSpPr>
        <p:spPr bwMode="auto">
          <a:xfrm flipV="1">
            <a:off x="6578600" y="2350532"/>
            <a:ext cx="584200" cy="468868"/>
          </a:xfrm>
          <a:prstGeom prst="line">
            <a:avLst/>
          </a:prstGeom>
          <a:noFill/>
          <a:ln w="38100">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grpSp>
        <p:nvGrpSpPr>
          <p:cNvPr id="4" name="Group 3"/>
          <p:cNvGrpSpPr/>
          <p:nvPr/>
        </p:nvGrpSpPr>
        <p:grpSpPr>
          <a:xfrm>
            <a:off x="5442770" y="3822391"/>
            <a:ext cx="6474542" cy="1636932"/>
            <a:chOff x="838200" y="5438390"/>
            <a:chExt cx="5017770" cy="1547091"/>
          </a:xfrm>
        </p:grpSpPr>
        <p:sp>
          <p:nvSpPr>
            <p:cNvPr id="1239056" name="Line 16"/>
            <p:cNvSpPr>
              <a:spLocks noChangeShapeType="1"/>
            </p:cNvSpPr>
            <p:nvPr/>
          </p:nvSpPr>
          <p:spPr bwMode="auto">
            <a:xfrm flipV="1">
              <a:off x="1981200" y="6019800"/>
              <a:ext cx="508000" cy="40005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grpSp>
          <p:nvGrpSpPr>
            <p:cNvPr id="3" name="Group 2"/>
            <p:cNvGrpSpPr/>
            <p:nvPr/>
          </p:nvGrpSpPr>
          <p:grpSpPr>
            <a:xfrm>
              <a:off x="838200" y="5438390"/>
              <a:ext cx="5017770" cy="1547091"/>
              <a:chOff x="838200" y="5438390"/>
              <a:chExt cx="5017770" cy="1547091"/>
            </a:xfrm>
          </p:grpSpPr>
          <p:sp>
            <p:nvSpPr>
              <p:cNvPr id="1239051" name="Text Box 11"/>
              <p:cNvSpPr txBox="1">
                <a:spLocks noChangeArrowheads="1"/>
              </p:cNvSpPr>
              <p:nvPr/>
            </p:nvSpPr>
            <p:spPr bwMode="auto">
              <a:xfrm>
                <a:off x="838200" y="6419850"/>
                <a:ext cx="1676400" cy="349062"/>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1800" dirty="0">
                    <a:latin typeface="Arial" pitchFamily="34" charset="0"/>
                  </a:rPr>
                  <a:t>Aspirin</a:t>
                </a:r>
              </a:p>
            </p:txBody>
          </p:sp>
          <p:sp>
            <p:nvSpPr>
              <p:cNvPr id="1239052" name="Text Box 12"/>
              <p:cNvSpPr txBox="1">
                <a:spLocks noChangeArrowheads="1"/>
              </p:cNvSpPr>
              <p:nvPr/>
            </p:nvSpPr>
            <p:spPr bwMode="auto">
              <a:xfrm>
                <a:off x="3613785" y="6374623"/>
                <a:ext cx="1744980" cy="610858"/>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Coronary Heart Disease</a:t>
                </a:r>
              </a:p>
            </p:txBody>
          </p:sp>
          <p:sp>
            <p:nvSpPr>
              <p:cNvPr id="1239053" name="Text Box 13"/>
              <p:cNvSpPr txBox="1">
                <a:spLocks noChangeArrowheads="1"/>
              </p:cNvSpPr>
              <p:nvPr/>
            </p:nvSpPr>
            <p:spPr bwMode="auto">
              <a:xfrm>
                <a:off x="2286000" y="5486400"/>
                <a:ext cx="1695450" cy="610858"/>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Platelet Aggregation</a:t>
                </a:r>
              </a:p>
            </p:txBody>
          </p:sp>
          <p:sp>
            <p:nvSpPr>
              <p:cNvPr id="1239054" name="Line 14"/>
              <p:cNvSpPr>
                <a:spLocks noChangeShapeType="1"/>
              </p:cNvSpPr>
              <p:nvPr/>
            </p:nvSpPr>
            <p:spPr bwMode="auto">
              <a:xfrm flipV="1">
                <a:off x="2095500" y="6591299"/>
                <a:ext cx="165735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39055" name="Text Box 15"/>
              <p:cNvSpPr txBox="1">
                <a:spLocks noChangeArrowheads="1"/>
              </p:cNvSpPr>
              <p:nvPr/>
            </p:nvSpPr>
            <p:spPr bwMode="auto">
              <a:xfrm>
                <a:off x="2724150" y="6589892"/>
                <a:ext cx="685800" cy="349062"/>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endParaRPr lang="en-US" sz="2400" dirty="0">
                  <a:latin typeface="Arial" pitchFamily="34" charset="0"/>
                </a:endParaRPr>
              </a:p>
            </p:txBody>
          </p:sp>
          <p:sp>
            <p:nvSpPr>
              <p:cNvPr id="1239057" name="Line 17"/>
              <p:cNvSpPr>
                <a:spLocks noChangeShapeType="1"/>
              </p:cNvSpPr>
              <p:nvPr/>
            </p:nvSpPr>
            <p:spPr bwMode="auto">
              <a:xfrm>
                <a:off x="3695700" y="6076950"/>
                <a:ext cx="628650" cy="28575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39059" name="Text Box 19"/>
              <p:cNvSpPr txBox="1">
                <a:spLocks noChangeArrowheads="1"/>
              </p:cNvSpPr>
              <p:nvPr/>
            </p:nvSpPr>
            <p:spPr bwMode="auto">
              <a:xfrm>
                <a:off x="4381500" y="5438390"/>
                <a:ext cx="1474470" cy="610858"/>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solidFill>
                      <a:schemeClr val="accent2"/>
                    </a:solidFill>
                    <a:latin typeface="Arial" pitchFamily="34" charset="0"/>
                  </a:rPr>
                  <a:t>Genetic factors (not measured)</a:t>
                </a:r>
              </a:p>
            </p:txBody>
          </p:sp>
          <p:sp>
            <p:nvSpPr>
              <p:cNvPr id="1239060" name="Line 20"/>
              <p:cNvSpPr>
                <a:spLocks noChangeShapeType="1"/>
              </p:cNvSpPr>
              <p:nvPr/>
            </p:nvSpPr>
            <p:spPr bwMode="auto">
              <a:xfrm flipH="1" flipV="1">
                <a:off x="3731895" y="5726461"/>
                <a:ext cx="533400" cy="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239061" name="Line 21"/>
              <p:cNvSpPr>
                <a:spLocks noChangeShapeType="1"/>
              </p:cNvSpPr>
              <p:nvPr/>
            </p:nvSpPr>
            <p:spPr bwMode="auto">
              <a:xfrm>
                <a:off x="5010150" y="6076950"/>
                <a:ext cx="17878" cy="28575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grpSp>
      </p:grpSp>
      <p:sp>
        <p:nvSpPr>
          <p:cNvPr id="1239063" name="Text Box 23"/>
          <p:cNvSpPr txBox="1">
            <a:spLocks noChangeArrowheads="1"/>
          </p:cNvSpPr>
          <p:nvPr/>
        </p:nvSpPr>
        <p:spPr bwMode="auto">
          <a:xfrm>
            <a:off x="7264400" y="1905000"/>
            <a:ext cx="2438400" cy="507831"/>
          </a:xfrm>
          <a:prstGeom prst="rect">
            <a:avLst/>
          </a:prstGeom>
          <a:noFill/>
          <a:ln w="76200">
            <a:solidFill>
              <a:srgbClr val="FF0000"/>
            </a:solid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600" dirty="0"/>
          </a:p>
          <a:p>
            <a:pPr algn="ctr" eaLnBrk="0" hangingPunct="0">
              <a:spcBef>
                <a:spcPct val="50000"/>
              </a:spcBef>
              <a:defRPr/>
            </a:pPr>
            <a:endParaRPr lang="en-US" altLang="en-US" sz="700" dirty="0"/>
          </a:p>
          <a:p>
            <a:pPr algn="ctr" eaLnBrk="0" hangingPunct="0">
              <a:spcBef>
                <a:spcPct val="50000"/>
              </a:spcBef>
              <a:defRPr/>
            </a:pPr>
            <a:endParaRPr lang="en-US" altLang="en-US" sz="700" dirty="0"/>
          </a:p>
        </p:txBody>
      </p:sp>
      <p:sp>
        <p:nvSpPr>
          <p:cNvPr id="1239064" name="Text Box 24"/>
          <p:cNvSpPr txBox="1">
            <a:spLocks noChangeArrowheads="1"/>
          </p:cNvSpPr>
          <p:nvPr/>
        </p:nvSpPr>
        <p:spPr bwMode="auto">
          <a:xfrm>
            <a:off x="5791200" y="9017003"/>
            <a:ext cx="4572000" cy="379656"/>
          </a:xfrm>
          <a:prstGeom prst="rect">
            <a:avLst/>
          </a:prstGeom>
          <a:noFill/>
          <a:ln w="76200">
            <a:noFill/>
            <a:miter lim="800000"/>
            <a:headEnd/>
            <a:tailEnd/>
          </a:ln>
          <a:effectLst>
            <a:outerShdw dist="107763" dir="2700000" algn="ctr" rotWithShape="0">
              <a:schemeClr val="bg2"/>
            </a:outerShdw>
          </a:effectLst>
        </p:spPr>
        <p:txBody>
          <a:bodyPr>
            <a:spAutoFit/>
          </a:bodyPr>
          <a:lstStyle/>
          <a:p>
            <a:pPr algn="r" eaLnBrk="0" hangingPunct="0">
              <a:spcBef>
                <a:spcPct val="50000"/>
              </a:spcBef>
              <a:defRPr/>
            </a:pPr>
            <a:r>
              <a:rPr lang="en-US" sz="1867" dirty="0">
                <a:latin typeface="Arial" pitchFamily="34" charset="0"/>
              </a:rPr>
              <a:t>Cole and Hernan </a:t>
            </a:r>
            <a:r>
              <a:rPr lang="en-US" sz="1867" i="1" dirty="0">
                <a:latin typeface="Arial" pitchFamily="34" charset="0"/>
              </a:rPr>
              <a:t>IJE</a:t>
            </a:r>
            <a:r>
              <a:rPr lang="en-US" sz="1867" dirty="0">
                <a:latin typeface="Arial" pitchFamily="34" charset="0"/>
              </a:rPr>
              <a:t> 2002</a:t>
            </a:r>
          </a:p>
        </p:txBody>
      </p:sp>
      <p:sp>
        <p:nvSpPr>
          <p:cNvPr id="2" name="Text Box 4"/>
          <p:cNvSpPr txBox="1">
            <a:spLocks noChangeArrowheads="1"/>
          </p:cNvSpPr>
          <p:nvPr/>
        </p:nvSpPr>
        <p:spPr bwMode="auto">
          <a:xfrm>
            <a:off x="946356" y="2697033"/>
            <a:ext cx="4298744" cy="369332"/>
          </a:xfrm>
          <a:prstGeom prst="rect">
            <a:avLst/>
          </a:prstGeom>
          <a:noFill/>
          <a:ln w="12700">
            <a:no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0" hangingPunct="0">
              <a:spcBef>
                <a:spcPct val="50000"/>
              </a:spcBef>
              <a:defRPr/>
            </a:pPr>
            <a:r>
              <a:rPr lang="en-US" altLang="en-US" sz="1800" dirty="0">
                <a:solidFill>
                  <a:srgbClr val="FF0000"/>
                </a:solidFill>
              </a:rPr>
              <a:t>OK to stratify for platelet aggregation</a:t>
            </a:r>
          </a:p>
        </p:txBody>
      </p:sp>
      <p:sp>
        <p:nvSpPr>
          <p:cNvPr id="26" name="Text Box 4"/>
          <p:cNvSpPr txBox="1">
            <a:spLocks noChangeArrowheads="1"/>
          </p:cNvSpPr>
          <p:nvPr/>
        </p:nvSpPr>
        <p:spPr bwMode="auto">
          <a:xfrm>
            <a:off x="990600" y="4928313"/>
            <a:ext cx="5121584" cy="369332"/>
          </a:xfrm>
          <a:prstGeom prst="rect">
            <a:avLst/>
          </a:prstGeom>
          <a:noFill/>
          <a:ln w="12700">
            <a:no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0" hangingPunct="0">
              <a:spcBef>
                <a:spcPct val="50000"/>
              </a:spcBef>
              <a:defRPr/>
            </a:pPr>
            <a:r>
              <a:rPr lang="en-US" altLang="en-US" sz="1800" dirty="0">
                <a:solidFill>
                  <a:srgbClr val="FF0000"/>
                </a:solidFill>
              </a:rPr>
              <a:t>Not OK to stratify for platelet aggregation</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1600200" y="-152400"/>
            <a:ext cx="9042400" cy="820674"/>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533" dirty="0">
              <a:solidFill>
                <a:schemeClr val="tx1"/>
              </a:solidFill>
            </a:endParaRPr>
          </a:p>
          <a:p>
            <a:pPr algn="ctr" eaLnBrk="0" hangingPunct="0">
              <a:spcBef>
                <a:spcPct val="50000"/>
              </a:spcBef>
              <a:defRPr/>
            </a:pPr>
            <a:r>
              <a:rPr lang="en-US" altLang="en-US" dirty="0">
                <a:solidFill>
                  <a:schemeClr val="tx1"/>
                </a:solidFill>
              </a:rPr>
              <a:t>Special Issues in Mediation Analysis</a:t>
            </a:r>
            <a:endParaRPr lang="en-US" altLang="en-US" sz="1600" b="0" dirty="0"/>
          </a:p>
        </p:txBody>
      </p:sp>
      <p:sp>
        <p:nvSpPr>
          <p:cNvPr id="261122" name="Rectangle 10"/>
          <p:cNvSpPr>
            <a:spLocks noChangeArrowheads="1"/>
          </p:cNvSpPr>
          <p:nvPr/>
        </p:nvSpPr>
        <p:spPr bwMode="auto">
          <a:xfrm>
            <a:off x="228600" y="838200"/>
            <a:ext cx="12268200" cy="1117600"/>
          </a:xfrm>
          <a:prstGeom prst="rect">
            <a:avLst/>
          </a:prstGeom>
          <a:noFill/>
          <a:ln w="9525">
            <a:noFill/>
            <a:miter lim="800000"/>
            <a:headEnd/>
            <a:tailEnd/>
          </a:ln>
        </p:spPr>
        <p:txBody>
          <a:bodyPr lIns="116416" tIns="57149" rIns="116416" bIns="57149"/>
          <a:lstStyle/>
          <a:p>
            <a:pPr marL="288925" indent="-288925" defTabSz="1071007"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Prior slide illustrates importance of awareness of mediator-outcome confounding </a:t>
            </a:r>
          </a:p>
          <a:p>
            <a:pPr defTabSz="1071007" eaLnBrk="0" hangingPunct="0">
              <a:spcBef>
                <a:spcPts val="0"/>
              </a:spcBef>
              <a:spcAft>
                <a:spcPts val="0"/>
              </a:spcAft>
              <a:buClr>
                <a:schemeClr val="accent2"/>
              </a:buClr>
              <a:buSzPct val="75000"/>
            </a:pPr>
            <a:r>
              <a:rPr lang="en-US" altLang="en-US" sz="2400" b="0" u="sng" dirty="0">
                <a:solidFill>
                  <a:schemeClr val="tx1"/>
                </a:solidFill>
              </a:rPr>
              <a:t>But there are other issues to be aware of in mediation analysis:</a:t>
            </a:r>
          </a:p>
        </p:txBody>
      </p:sp>
      <p:sp>
        <p:nvSpPr>
          <p:cNvPr id="254981" name="Rectangle 26"/>
          <p:cNvSpPr>
            <a:spLocks noChangeArrowheads="1"/>
          </p:cNvSpPr>
          <p:nvPr/>
        </p:nvSpPr>
        <p:spPr bwMode="auto">
          <a:xfrm>
            <a:off x="1625600" y="7797800"/>
            <a:ext cx="90424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chemeClr val="accent2"/>
              </a:buClr>
              <a:buSzPct val="75000"/>
              <a:buFont typeface="Symbol" pitchFamily="18" charset="2"/>
              <a:buChar char="·"/>
            </a:pPr>
            <a:endParaRPr lang="en-US" altLang="en-US" sz="2667" b="0" dirty="0">
              <a:solidFill>
                <a:schemeClr val="tx1"/>
              </a:solidFill>
            </a:endParaRPr>
          </a:p>
        </p:txBody>
      </p:sp>
      <p:sp>
        <p:nvSpPr>
          <p:cNvPr id="254982" name="Rectangle 10"/>
          <p:cNvSpPr>
            <a:spLocks noChangeArrowheads="1"/>
          </p:cNvSpPr>
          <p:nvPr/>
        </p:nvSpPr>
        <p:spPr bwMode="auto">
          <a:xfrm>
            <a:off x="228600" y="2057400"/>
            <a:ext cx="11734800" cy="2133600"/>
          </a:xfrm>
          <a:prstGeom prst="rect">
            <a:avLst/>
          </a:prstGeom>
          <a:noFill/>
          <a:ln w="9525">
            <a:noFill/>
            <a:miter lim="800000"/>
            <a:headEnd/>
            <a:tailEnd/>
          </a:ln>
        </p:spPr>
        <p:txBody>
          <a:bodyPr lIns="116416" tIns="57149" rIns="116416" bIns="57149"/>
          <a:lstStyle/>
          <a:p>
            <a:pPr marL="288925" indent="-288925" defTabSz="1071007" eaLnBrk="0" hangingPunct="0">
              <a:spcBef>
                <a:spcPts val="0"/>
              </a:spcBef>
              <a:spcAft>
                <a:spcPts val="800"/>
              </a:spcAft>
              <a:buClr>
                <a:schemeClr val="accent2"/>
              </a:buClr>
              <a:buSzPct val="75000"/>
              <a:buFont typeface="Symbol" pitchFamily="18" charset="2"/>
              <a:buChar char="·"/>
            </a:pPr>
            <a:r>
              <a:rPr lang="en-US" altLang="en-US" sz="2400" b="0" dirty="0">
                <a:solidFill>
                  <a:schemeClr val="tx1"/>
                </a:solidFill>
              </a:rPr>
              <a:t>Clarity needed regarding exactly what the research question is &amp; desired estimand</a:t>
            </a:r>
          </a:p>
          <a:p>
            <a:pPr marL="577850" lvl="1" indent="-288925" defTabSz="1071007" eaLnBrk="0" hangingPunct="0">
              <a:spcBef>
                <a:spcPts val="0"/>
              </a:spcBef>
              <a:spcAft>
                <a:spcPts val="600"/>
              </a:spcAft>
              <a:buClr>
                <a:schemeClr val="accent2"/>
              </a:buClr>
              <a:buSzPct val="75000"/>
              <a:buFont typeface="Arial" panose="020B0604020202020204" pitchFamily="34" charset="0"/>
              <a:buChar char="–"/>
            </a:pPr>
            <a:r>
              <a:rPr lang="en-US" altLang="en-US" sz="2000" b="0" dirty="0">
                <a:solidFill>
                  <a:schemeClr val="tx1"/>
                </a:solidFill>
              </a:rPr>
              <a:t>“natural direct effect” (NDE); “natural indirect effect” (NIE); or “controlled direct effect” (CDE)</a:t>
            </a:r>
          </a:p>
          <a:p>
            <a:pPr marL="577850" lvl="1" indent="-288925" defTabSz="1071007" eaLnBrk="0" hangingPunct="0">
              <a:spcBef>
                <a:spcPts val="0"/>
              </a:spcBef>
              <a:spcAft>
                <a:spcPts val="600"/>
              </a:spcAft>
              <a:buClr>
                <a:schemeClr val="accent2"/>
              </a:buClr>
              <a:buSzPct val="75000"/>
              <a:buFont typeface="Arial" panose="020B0604020202020204" pitchFamily="34" charset="0"/>
              <a:buChar char="–"/>
            </a:pPr>
            <a:r>
              <a:rPr lang="en-US" altLang="en-US" sz="2000" b="0" dirty="0">
                <a:solidFill>
                  <a:schemeClr val="tx1"/>
                </a:solidFill>
              </a:rPr>
              <a:t>Definitions grounded in counterfactual theory</a:t>
            </a:r>
          </a:p>
          <a:p>
            <a:pPr marL="577850" lvl="1" indent="-288925" defTabSz="1071007" eaLnBrk="0" hangingPunct="0">
              <a:spcBef>
                <a:spcPts val="0"/>
              </a:spcBef>
              <a:spcAft>
                <a:spcPts val="600"/>
              </a:spcAft>
              <a:buClr>
                <a:schemeClr val="accent2"/>
              </a:buClr>
              <a:buSzPct val="75000"/>
              <a:buFont typeface="Arial" panose="020B0604020202020204" pitchFamily="34" charset="0"/>
              <a:buChar char="–"/>
            </a:pPr>
            <a:r>
              <a:rPr lang="en-US" altLang="en-US" sz="2000" b="0" dirty="0">
                <a:solidFill>
                  <a:schemeClr val="tx1"/>
                </a:solidFill>
              </a:rPr>
              <a:t>Boils down to whether it is plausible/realistic to consider that the level of M (the mediator) can be set by the investigator (or practitioner) (which is implied in CDE)</a:t>
            </a:r>
          </a:p>
          <a:p>
            <a:pPr lvl="2" indent="-336550" defTabSz="1071007" eaLnBrk="0" hangingPunct="0">
              <a:spcBef>
                <a:spcPts val="0"/>
              </a:spcBef>
              <a:spcAft>
                <a:spcPts val="0"/>
              </a:spcAft>
              <a:buClr>
                <a:schemeClr val="accent2"/>
              </a:buClr>
              <a:buSzPct val="75000"/>
              <a:buFont typeface="Courier New" panose="02070309020205020404" pitchFamily="49" charset="0"/>
              <a:buChar char="o"/>
            </a:pPr>
            <a:r>
              <a:rPr lang="en-US" altLang="en-US" sz="2000" b="0" dirty="0">
                <a:solidFill>
                  <a:schemeClr val="tx1"/>
                </a:solidFill>
              </a:rPr>
              <a:t>or if we want to study effect of E at the level of M that occurs in nature (NDE and NIE)</a:t>
            </a:r>
          </a:p>
          <a:p>
            <a:pPr marL="1676358" lvl="2" indent="-457189" defTabSz="1071007" eaLnBrk="0" hangingPunct="0">
              <a:spcBef>
                <a:spcPts val="0"/>
              </a:spcBef>
              <a:spcAft>
                <a:spcPts val="0"/>
              </a:spcAft>
              <a:buClr>
                <a:schemeClr val="accent2"/>
              </a:buClr>
              <a:buSzPct val="75000"/>
              <a:buFont typeface="Arial" panose="020B0604020202020204" pitchFamily="34" charset="0"/>
              <a:buChar char="–"/>
            </a:pPr>
            <a:endParaRPr lang="en-US" altLang="en-US" sz="2000" b="0" dirty="0">
              <a:solidFill>
                <a:schemeClr val="tx1"/>
              </a:solidFill>
            </a:endParaRPr>
          </a:p>
          <a:p>
            <a:pPr marL="336550" indent="-336550" defTabSz="1071007" eaLnBrk="0" hangingPunct="0">
              <a:spcBef>
                <a:spcPts val="0"/>
              </a:spcBef>
              <a:spcAft>
                <a:spcPts val="800"/>
              </a:spcAft>
              <a:buClr>
                <a:schemeClr val="accent2"/>
              </a:buClr>
              <a:buSzPct val="75000"/>
              <a:buFont typeface="Symbol" pitchFamily="18" charset="2"/>
              <a:buChar char="·"/>
            </a:pPr>
            <a:r>
              <a:rPr lang="en-US" altLang="en-US" sz="2400" b="0" dirty="0"/>
              <a:t>Whether there is interaction between E &amp; M (on D effect) affects which mediation methods are used</a:t>
            </a:r>
          </a:p>
          <a:p>
            <a:pPr marL="577850" lvl="1" indent="-288925" defTabSz="1071007" eaLnBrk="0" hangingPunct="0">
              <a:spcBef>
                <a:spcPts val="0"/>
              </a:spcBef>
              <a:spcAft>
                <a:spcPts val="600"/>
              </a:spcAft>
              <a:buClr>
                <a:schemeClr val="accent2"/>
              </a:buClr>
              <a:buSzPct val="75000"/>
              <a:buFont typeface="Arial" panose="020B0604020202020204" pitchFamily="34" charset="0"/>
              <a:buChar char="–"/>
            </a:pPr>
            <a:r>
              <a:rPr lang="en-US" altLang="en-US" sz="2000" b="0" dirty="0"/>
              <a:t>Thus, interaction must always be assessed</a:t>
            </a:r>
          </a:p>
          <a:p>
            <a:pPr marL="577850" lvl="1" indent="-288925" defTabSz="1071007" eaLnBrk="0" hangingPunct="0">
              <a:spcBef>
                <a:spcPts val="0"/>
              </a:spcBef>
              <a:spcAft>
                <a:spcPts val="600"/>
              </a:spcAft>
              <a:buClr>
                <a:schemeClr val="accent2"/>
              </a:buClr>
              <a:buSzPct val="75000"/>
              <a:buFont typeface="Arial" panose="020B0604020202020204" pitchFamily="34" charset="0"/>
              <a:buChar char="–"/>
            </a:pPr>
            <a:r>
              <a:rPr lang="en-US" altLang="en-US" sz="2000" b="0" dirty="0"/>
              <a:t>If no interaction present, CDE = NDE, and simpler regression-based techniques may work</a:t>
            </a:r>
          </a:p>
          <a:p>
            <a:pPr marL="577850" lvl="1" indent="-288925" defTabSz="1071007" eaLnBrk="0" hangingPunct="0">
              <a:spcBef>
                <a:spcPts val="0"/>
              </a:spcBef>
              <a:spcAft>
                <a:spcPts val="600"/>
              </a:spcAft>
              <a:buClr>
                <a:schemeClr val="accent2"/>
              </a:buClr>
              <a:buSzPct val="75000"/>
              <a:buFont typeface="Arial" panose="020B0604020202020204" pitchFamily="34" charset="0"/>
              <a:buChar char="–"/>
            </a:pPr>
            <a:r>
              <a:rPr lang="en-US" altLang="en-US" sz="2000" b="0" dirty="0"/>
              <a:t>If interaction is present, there is not one CDE and more sophisticated techniques needed</a:t>
            </a:r>
          </a:p>
        </p:txBody>
      </p:sp>
      <p:sp>
        <p:nvSpPr>
          <p:cNvPr id="5" name="Freeform 4"/>
          <p:cNvSpPr/>
          <p:nvPr/>
        </p:nvSpPr>
        <p:spPr bwMode="auto">
          <a:xfrm>
            <a:off x="2946401" y="2157032"/>
            <a:ext cx="2631965" cy="697563"/>
          </a:xfrm>
          <a:custGeom>
            <a:avLst/>
            <a:gdLst>
              <a:gd name="connsiteX0" fmla="*/ 0 w 1973974"/>
              <a:gd name="connsiteY0" fmla="*/ 1299720 h 1299720"/>
              <a:gd name="connsiteX1" fmla="*/ 552893 w 1973974"/>
              <a:gd name="connsiteY1" fmla="*/ 45078 h 1299720"/>
              <a:gd name="connsiteX2" fmla="*/ 1881963 w 1973974"/>
              <a:gd name="connsiteY2" fmla="*/ 278994 h 1299720"/>
              <a:gd name="connsiteX3" fmla="*/ 1860697 w 1973974"/>
              <a:gd name="connsiteY3" fmla="*/ 289627 h 1299720"/>
              <a:gd name="connsiteX4" fmla="*/ 1871330 w 1973974"/>
              <a:gd name="connsiteY4" fmla="*/ 289627 h 1299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974" h="1299720">
                <a:moveTo>
                  <a:pt x="0" y="1299720"/>
                </a:moveTo>
                <a:cubicBezTo>
                  <a:pt x="119616" y="757459"/>
                  <a:pt x="239233" y="215199"/>
                  <a:pt x="552893" y="45078"/>
                </a:cubicBezTo>
                <a:cubicBezTo>
                  <a:pt x="866554" y="-125043"/>
                  <a:pt x="1663996" y="238236"/>
                  <a:pt x="1881963" y="278994"/>
                </a:cubicBezTo>
                <a:cubicBezTo>
                  <a:pt x="2099930" y="319752"/>
                  <a:pt x="1862469" y="287855"/>
                  <a:pt x="1860697" y="289627"/>
                </a:cubicBezTo>
                <a:cubicBezTo>
                  <a:pt x="1858925" y="291399"/>
                  <a:pt x="1865127" y="290513"/>
                  <a:pt x="1871330" y="289627"/>
                </a:cubicBezTo>
              </a:path>
            </a:pathLst>
          </a:custGeom>
          <a:noFill/>
          <a:ln w="76200" cap="flat" cmpd="sng" algn="ctr">
            <a:noFill/>
            <a:prstDash val="solid"/>
            <a:round/>
            <a:headEnd type="none" w="med" len="med"/>
            <a:tailEnd type="none" w="med" len="med"/>
          </a:ln>
          <a:effectLst>
            <a:outerShdw dist="107763" dir="2700000" algn="ctr" rotWithShape="0">
              <a:schemeClr val="bg2"/>
            </a:outerShdw>
          </a:effectLst>
        </p:spPr>
        <p:txBody>
          <a:bodyPr vert="horz" wrap="square" lIns="121920" tIns="60960" rIns="121920" bIns="60960" numCol="1" rtlCol="0" anchor="ctr" anchorCtr="0" compatLnSpc="1">
            <a:prstTxWarp prst="textNoShape">
              <a:avLst/>
            </a:prstTxWarp>
            <a:spAutoFit/>
          </a:bodyPr>
          <a:lstStyle/>
          <a:p>
            <a:pPr algn="ctr" defTabSz="1219170" eaLnBrk="0" hangingPunct="0">
              <a:spcBef>
                <a:spcPct val="50000"/>
              </a:spcBef>
            </a:pPr>
            <a:endParaRPr lang="en-US" sz="3733" dirty="0">
              <a:latin typeface="Arial" pitchFamily="34" charset="0"/>
            </a:endParaRPr>
          </a:p>
        </p:txBody>
      </p:sp>
      <p:sp>
        <p:nvSpPr>
          <p:cNvPr id="7" name="Freeform 6"/>
          <p:cNvSpPr/>
          <p:nvPr/>
        </p:nvSpPr>
        <p:spPr bwMode="auto">
          <a:xfrm>
            <a:off x="1930403" y="2322732"/>
            <a:ext cx="2415396" cy="697563"/>
          </a:xfrm>
          <a:custGeom>
            <a:avLst/>
            <a:gdLst>
              <a:gd name="connsiteX0" fmla="*/ 0 w 1811547"/>
              <a:gd name="connsiteY0" fmla="*/ 1170738 h 1170738"/>
              <a:gd name="connsiteX1" fmla="*/ 431321 w 1811547"/>
              <a:gd name="connsiteY1" fmla="*/ 92436 h 1170738"/>
              <a:gd name="connsiteX2" fmla="*/ 1811547 w 1811547"/>
              <a:gd name="connsiteY2" fmla="*/ 57930 h 1170738"/>
              <a:gd name="connsiteX3" fmla="*/ 1811547 w 1811547"/>
              <a:gd name="connsiteY3" fmla="*/ 57930 h 1170738"/>
            </a:gdLst>
            <a:ahLst/>
            <a:cxnLst>
              <a:cxn ang="0">
                <a:pos x="connsiteX0" y="connsiteY0"/>
              </a:cxn>
              <a:cxn ang="0">
                <a:pos x="connsiteX1" y="connsiteY1"/>
              </a:cxn>
              <a:cxn ang="0">
                <a:pos x="connsiteX2" y="connsiteY2"/>
              </a:cxn>
              <a:cxn ang="0">
                <a:pos x="connsiteX3" y="connsiteY3"/>
              </a:cxn>
            </a:cxnLst>
            <a:rect l="l" t="t" r="r" b="b"/>
            <a:pathLst>
              <a:path w="1811547" h="1170738">
                <a:moveTo>
                  <a:pt x="0" y="1170738"/>
                </a:moveTo>
                <a:cubicBezTo>
                  <a:pt x="64698" y="724321"/>
                  <a:pt x="129397" y="277904"/>
                  <a:pt x="431321" y="92436"/>
                </a:cubicBezTo>
                <a:cubicBezTo>
                  <a:pt x="733245" y="-93032"/>
                  <a:pt x="1811547" y="57930"/>
                  <a:pt x="1811547" y="57930"/>
                </a:cubicBezTo>
                <a:lnTo>
                  <a:pt x="1811547" y="57930"/>
                </a:lnTo>
              </a:path>
            </a:pathLst>
          </a:custGeom>
          <a:noFill/>
          <a:ln w="76200"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spAutoFit/>
          </a:bodyPr>
          <a:lstStyle/>
          <a:p>
            <a:pPr algn="ctr" defTabSz="1219170" eaLnBrk="0" hangingPunct="0">
              <a:spcBef>
                <a:spcPct val="50000"/>
              </a:spcBef>
            </a:pPr>
            <a:endParaRPr lang="en-US" sz="3733" dirty="0">
              <a:latin typeface="Arial" pitchFamily="34" charset="0"/>
            </a:endParaRPr>
          </a:p>
        </p:txBody>
      </p:sp>
    </p:spTree>
    <p:extLst>
      <p:ext uri="{BB962C8B-B14F-4D97-AF65-F5344CB8AC3E}">
        <p14:creationId xmlns:p14="http://schemas.microsoft.com/office/powerpoint/2010/main" val="33666761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49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2549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1" grpId="0"/>
      <p:bldP spid="25498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1828800" y="-228600"/>
            <a:ext cx="9042400" cy="820674"/>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533" dirty="0"/>
          </a:p>
          <a:p>
            <a:pPr algn="ctr" eaLnBrk="0" hangingPunct="0">
              <a:spcBef>
                <a:spcPct val="50000"/>
              </a:spcBef>
              <a:defRPr/>
            </a:pPr>
            <a:r>
              <a:rPr lang="en-US" altLang="en-US" dirty="0"/>
              <a:t>Special Issues in Mediation – cont’d</a:t>
            </a:r>
            <a:endParaRPr lang="en-US" altLang="en-US" sz="1600" b="0" dirty="0"/>
          </a:p>
        </p:txBody>
      </p:sp>
      <p:sp>
        <p:nvSpPr>
          <p:cNvPr id="261122" name="Rectangle 10"/>
          <p:cNvSpPr>
            <a:spLocks noChangeArrowheads="1"/>
          </p:cNvSpPr>
          <p:nvPr/>
        </p:nvSpPr>
        <p:spPr bwMode="auto">
          <a:xfrm>
            <a:off x="152400" y="762000"/>
            <a:ext cx="9238028" cy="1117600"/>
          </a:xfrm>
          <a:prstGeom prst="rect">
            <a:avLst/>
          </a:prstGeom>
          <a:noFill/>
          <a:ln w="9525">
            <a:noFill/>
            <a:miter lim="800000"/>
            <a:headEnd/>
            <a:tailEnd/>
          </a:ln>
        </p:spPr>
        <p:txBody>
          <a:bodyPr lIns="116416" tIns="57149" rIns="116416" bIns="57149"/>
          <a:lstStyle/>
          <a:p>
            <a:pPr marL="288925" indent="-288925" defTabSz="1071007" eaLnBrk="0" hangingPunct="0">
              <a:spcBef>
                <a:spcPct val="20000"/>
              </a:spcBef>
              <a:spcAft>
                <a:spcPct val="50000"/>
              </a:spcAft>
              <a:buClr>
                <a:srgbClr val="969696"/>
              </a:buClr>
              <a:buSzPct val="75000"/>
              <a:buFont typeface="Symbol" pitchFamily="18" charset="2"/>
              <a:buChar char="·"/>
            </a:pPr>
            <a:r>
              <a:rPr lang="en-US" altLang="en-US" sz="2400" b="0" dirty="0"/>
              <a:t>If mediator-outcome confounder (C) is caused by E, then conventional adjusting for C will block part of effect apart from M</a:t>
            </a:r>
          </a:p>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2000" b="0" dirty="0"/>
          </a:p>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2000" b="0" dirty="0"/>
          </a:p>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2000" b="0" dirty="0"/>
          </a:p>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2000" b="0" dirty="0"/>
          </a:p>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2000" b="0" dirty="0"/>
          </a:p>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2000" b="0" dirty="0"/>
          </a:p>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2000" b="0" dirty="0"/>
          </a:p>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2000" b="0" dirty="0"/>
          </a:p>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2000" b="0" dirty="0"/>
          </a:p>
        </p:txBody>
      </p:sp>
      <p:sp>
        <p:nvSpPr>
          <p:cNvPr id="254981" name="Rectangle 26"/>
          <p:cNvSpPr>
            <a:spLocks noChangeArrowheads="1"/>
          </p:cNvSpPr>
          <p:nvPr/>
        </p:nvSpPr>
        <p:spPr bwMode="auto">
          <a:xfrm>
            <a:off x="1625600" y="7797800"/>
            <a:ext cx="9042400" cy="2438400"/>
          </a:xfrm>
          <a:prstGeom prst="rect">
            <a:avLst/>
          </a:prstGeom>
          <a:noFill/>
          <a:ln w="9525">
            <a:noFill/>
            <a:miter lim="800000"/>
            <a:headEnd/>
            <a:tailEnd/>
          </a:ln>
        </p:spPr>
        <p:txBody>
          <a:bodyPr lIns="116416" tIns="57149" rIns="116416" bIns="57149"/>
          <a:lstStyle/>
          <a:p>
            <a:pPr marL="429673" indent="-429673" defTabSz="1071007" eaLnBrk="0" hangingPunct="0">
              <a:lnSpc>
                <a:spcPct val="70000"/>
              </a:lnSpc>
              <a:spcBef>
                <a:spcPct val="20000"/>
              </a:spcBef>
              <a:spcAft>
                <a:spcPct val="50000"/>
              </a:spcAft>
              <a:buClr>
                <a:srgbClr val="969696"/>
              </a:buClr>
              <a:buSzPct val="75000"/>
              <a:buFont typeface="Symbol" pitchFamily="18" charset="2"/>
              <a:buChar char="·"/>
            </a:pPr>
            <a:endParaRPr lang="en-US" altLang="en-US" sz="2667" b="0" dirty="0"/>
          </a:p>
        </p:txBody>
      </p:sp>
      <p:sp>
        <p:nvSpPr>
          <p:cNvPr id="254982" name="Rectangle 10"/>
          <p:cNvSpPr>
            <a:spLocks noChangeArrowheads="1"/>
          </p:cNvSpPr>
          <p:nvPr/>
        </p:nvSpPr>
        <p:spPr bwMode="auto">
          <a:xfrm>
            <a:off x="228600" y="4495800"/>
            <a:ext cx="11963400" cy="2362200"/>
          </a:xfrm>
          <a:prstGeom prst="rect">
            <a:avLst/>
          </a:prstGeom>
          <a:noFill/>
          <a:ln w="9525">
            <a:noFill/>
            <a:miter lim="800000"/>
            <a:headEnd/>
            <a:tailEnd/>
          </a:ln>
        </p:spPr>
        <p:txBody>
          <a:bodyPr lIns="116416" tIns="57149" rIns="116416" bIns="57149"/>
          <a:lstStyle/>
          <a:p>
            <a:pPr marL="288925" indent="-288925" defTabSz="1071007" eaLnBrk="0" hangingPunct="0">
              <a:spcBef>
                <a:spcPct val="20000"/>
              </a:spcBef>
              <a:spcAft>
                <a:spcPct val="50000"/>
              </a:spcAft>
              <a:buClr>
                <a:srgbClr val="969696"/>
              </a:buClr>
              <a:buSzPct val="75000"/>
              <a:buFont typeface="Symbol" pitchFamily="18" charset="2"/>
              <a:buChar char="·"/>
            </a:pPr>
            <a:r>
              <a:rPr lang="en-US" altLang="en-US" sz="2400" b="0" dirty="0"/>
              <a:t>Measurement error in M greatly affects validity of inferences</a:t>
            </a:r>
          </a:p>
          <a:p>
            <a:pPr marL="288925" indent="-288925" defTabSz="1071007" eaLnBrk="0" hangingPunct="0">
              <a:spcBef>
                <a:spcPts val="0"/>
              </a:spcBef>
              <a:spcAft>
                <a:spcPts val="533"/>
              </a:spcAft>
              <a:buClr>
                <a:srgbClr val="969696"/>
              </a:buClr>
              <a:buSzPct val="75000"/>
              <a:buFont typeface="Symbol" pitchFamily="18" charset="2"/>
              <a:buChar char="·"/>
            </a:pPr>
            <a:r>
              <a:rPr lang="en-US" altLang="en-US" sz="2400" b="0" dirty="0"/>
              <a:t>Statistical precision of the parameter of interest (NDE, NIE, CDE and/or percentage of effect explained) needs to be considered in addition to point estimate</a:t>
            </a:r>
          </a:p>
          <a:p>
            <a:pPr marL="633413" lvl="1" indent="-296863" defTabSz="1071007" eaLnBrk="0" hangingPunct="0">
              <a:spcBef>
                <a:spcPts val="0"/>
              </a:spcBef>
              <a:spcAft>
                <a:spcPts val="533"/>
              </a:spcAft>
              <a:buClr>
                <a:srgbClr val="969696"/>
              </a:buClr>
              <a:buSzPct val="75000"/>
              <a:buFont typeface="Arial" panose="020B0604020202020204" pitchFamily="34" charset="0"/>
              <a:buChar char="–"/>
            </a:pPr>
            <a:r>
              <a:rPr lang="en-US" altLang="en-US" sz="2000" b="0" dirty="0"/>
              <a:t>Sufficient sample size is needed to obtain sufficient statistical precision</a:t>
            </a:r>
          </a:p>
          <a:p>
            <a:pPr marL="1676358" lvl="2" indent="-457189" defTabSz="1071007" eaLnBrk="0" hangingPunct="0">
              <a:spcBef>
                <a:spcPct val="20000"/>
              </a:spcBef>
              <a:spcAft>
                <a:spcPct val="50000"/>
              </a:spcAft>
              <a:buClr>
                <a:srgbClr val="969696"/>
              </a:buClr>
              <a:buSzPct val="75000"/>
              <a:buFont typeface="Courier New" panose="02070309020205020404" pitchFamily="49" charset="0"/>
              <a:buChar char="o"/>
            </a:pPr>
            <a:r>
              <a:rPr lang="en-US" altLang="en-US" sz="2000" b="0" dirty="0"/>
              <a:t>Typically ignored in sample size planning</a:t>
            </a:r>
          </a:p>
          <a:p>
            <a:pPr marL="429673" indent="-429673" defTabSz="1071007" eaLnBrk="0" hangingPunct="0">
              <a:spcBef>
                <a:spcPct val="20000"/>
              </a:spcBef>
              <a:spcAft>
                <a:spcPct val="50000"/>
              </a:spcAft>
              <a:buClr>
                <a:srgbClr val="969696"/>
              </a:buClr>
              <a:buSzPct val="75000"/>
              <a:buFont typeface="Symbol" pitchFamily="18" charset="2"/>
              <a:buChar char="·"/>
            </a:pPr>
            <a:endParaRPr lang="en-US" altLang="en-US" sz="2000" b="0" dirty="0"/>
          </a:p>
        </p:txBody>
      </p:sp>
      <p:sp>
        <p:nvSpPr>
          <p:cNvPr id="1137675" name="Text Box 11"/>
          <p:cNvSpPr txBox="1">
            <a:spLocks noChangeArrowheads="1"/>
          </p:cNvSpPr>
          <p:nvPr/>
        </p:nvSpPr>
        <p:spPr bwMode="auto">
          <a:xfrm>
            <a:off x="10668000" y="914400"/>
            <a:ext cx="533400" cy="515526"/>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1100" dirty="0"/>
          </a:p>
          <a:p>
            <a:pPr algn="ctr" eaLnBrk="0" hangingPunct="0">
              <a:spcBef>
                <a:spcPct val="50000"/>
              </a:spcBef>
            </a:pPr>
            <a:endParaRPr lang="en-US" altLang="en-US" sz="1100" dirty="0"/>
          </a:p>
        </p:txBody>
      </p:sp>
      <p:grpSp>
        <p:nvGrpSpPr>
          <p:cNvPr id="3" name="Group 2"/>
          <p:cNvGrpSpPr/>
          <p:nvPr/>
        </p:nvGrpSpPr>
        <p:grpSpPr>
          <a:xfrm>
            <a:off x="9144000" y="914400"/>
            <a:ext cx="2664341" cy="1752600"/>
            <a:chOff x="3038271" y="1752600"/>
            <a:chExt cx="3286329" cy="1880199"/>
          </a:xfrm>
        </p:grpSpPr>
        <p:sp>
          <p:nvSpPr>
            <p:cNvPr id="41" name="Line 17"/>
            <p:cNvSpPr>
              <a:spLocks noChangeShapeType="1"/>
            </p:cNvSpPr>
            <p:nvPr/>
          </p:nvSpPr>
          <p:spPr bwMode="auto">
            <a:xfrm>
              <a:off x="5350212" y="2200114"/>
              <a:ext cx="136188" cy="767148"/>
            </a:xfrm>
            <a:prstGeom prst="line">
              <a:avLst/>
            </a:prstGeom>
            <a:noFill/>
            <a:ln w="28575">
              <a:solidFill>
                <a:schemeClr val="tx1"/>
              </a:solidFill>
              <a:round/>
              <a:headEnd/>
              <a:tailEnd type="stealth" w="med" len="med"/>
            </a:ln>
            <a:effectLst/>
          </p:spPr>
          <p:txBody>
            <a:bodyPr wrap="square" anchor="ctr">
              <a:spAutoFit/>
            </a:bodyPr>
            <a:lstStyle/>
            <a:p>
              <a:pPr algn="ctr" eaLnBrk="0" hangingPunct="0">
                <a:spcBef>
                  <a:spcPct val="50000"/>
                </a:spcBef>
                <a:defRPr/>
              </a:pPr>
              <a:endParaRPr lang="en-US" sz="3733" dirty="0">
                <a:latin typeface="Arial" pitchFamily="34" charset="0"/>
              </a:endParaRPr>
            </a:p>
          </p:txBody>
        </p:sp>
        <p:grpSp>
          <p:nvGrpSpPr>
            <p:cNvPr id="10" name="Group 9"/>
            <p:cNvGrpSpPr/>
            <p:nvPr/>
          </p:nvGrpSpPr>
          <p:grpSpPr>
            <a:xfrm>
              <a:off x="3038271" y="1752600"/>
              <a:ext cx="3286329" cy="1880199"/>
              <a:chOff x="3038271" y="3352800"/>
              <a:chExt cx="3286329" cy="1880199"/>
            </a:xfrm>
          </p:grpSpPr>
          <p:sp>
            <p:nvSpPr>
              <p:cNvPr id="36" name="Text Box 15"/>
              <p:cNvSpPr txBox="1">
                <a:spLocks noChangeArrowheads="1"/>
              </p:cNvSpPr>
              <p:nvPr/>
            </p:nvSpPr>
            <p:spPr bwMode="auto">
              <a:xfrm>
                <a:off x="3981044" y="4886750"/>
                <a:ext cx="685800" cy="346249"/>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p>
            </p:txBody>
          </p:sp>
          <p:grpSp>
            <p:nvGrpSpPr>
              <p:cNvPr id="9" name="Group 8"/>
              <p:cNvGrpSpPr/>
              <p:nvPr/>
            </p:nvGrpSpPr>
            <p:grpSpPr>
              <a:xfrm>
                <a:off x="3038271" y="3352800"/>
                <a:ext cx="3286329" cy="1632757"/>
                <a:chOff x="3038271" y="3290887"/>
                <a:chExt cx="3286329" cy="1632757"/>
              </a:xfrm>
            </p:grpSpPr>
            <p:sp>
              <p:nvSpPr>
                <p:cNvPr id="30" name="Line 16"/>
                <p:cNvSpPr>
                  <a:spLocks noChangeShapeType="1"/>
                </p:cNvSpPr>
                <p:nvPr/>
              </p:nvSpPr>
              <p:spPr bwMode="auto">
                <a:xfrm flipV="1">
                  <a:off x="3467099" y="4185205"/>
                  <a:ext cx="454007" cy="339453"/>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2" name="Text Box 11"/>
                <p:cNvSpPr txBox="1">
                  <a:spLocks noChangeArrowheads="1"/>
                </p:cNvSpPr>
                <p:nvPr/>
              </p:nvSpPr>
              <p:spPr bwMode="auto">
                <a:xfrm>
                  <a:off x="3038271" y="4546569"/>
                  <a:ext cx="685800" cy="377075"/>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667" dirty="0">
                      <a:latin typeface="Arial" pitchFamily="34" charset="0"/>
                    </a:rPr>
                    <a:t>E</a:t>
                  </a:r>
                </a:p>
              </p:txBody>
            </p:sp>
            <p:sp>
              <p:nvSpPr>
                <p:cNvPr id="33" name="Text Box 12"/>
                <p:cNvSpPr txBox="1">
                  <a:spLocks noChangeArrowheads="1"/>
                </p:cNvSpPr>
                <p:nvPr/>
              </p:nvSpPr>
              <p:spPr bwMode="auto">
                <a:xfrm>
                  <a:off x="4876800" y="4539779"/>
                  <a:ext cx="1447800" cy="377075"/>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667" dirty="0">
                      <a:latin typeface="Arial" pitchFamily="34" charset="0"/>
                    </a:rPr>
                    <a:t>D</a:t>
                  </a:r>
                </a:p>
              </p:txBody>
            </p:sp>
            <p:sp>
              <p:nvSpPr>
                <p:cNvPr id="34" name="Text Box 13"/>
                <p:cNvSpPr txBox="1">
                  <a:spLocks noChangeArrowheads="1"/>
                </p:cNvSpPr>
                <p:nvPr/>
              </p:nvSpPr>
              <p:spPr bwMode="auto">
                <a:xfrm>
                  <a:off x="3810000" y="3671887"/>
                  <a:ext cx="609600" cy="377075"/>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667" dirty="0">
                      <a:latin typeface="Arial" pitchFamily="34" charset="0"/>
                    </a:rPr>
                    <a:t>M</a:t>
                  </a:r>
                </a:p>
              </p:txBody>
            </p:sp>
            <p:sp>
              <p:nvSpPr>
                <p:cNvPr id="35" name="Line 14"/>
                <p:cNvSpPr>
                  <a:spLocks noChangeShapeType="1"/>
                </p:cNvSpPr>
                <p:nvPr/>
              </p:nvSpPr>
              <p:spPr bwMode="auto">
                <a:xfrm>
                  <a:off x="3657599" y="4746624"/>
                  <a:ext cx="1692613" cy="0"/>
                </a:xfrm>
                <a:prstGeom prst="line">
                  <a:avLst/>
                </a:prstGeom>
                <a:noFill/>
                <a:ln w="76200">
                  <a:solidFill>
                    <a:schemeClr val="tx1"/>
                  </a:solidFill>
                  <a:prstDash val="sysDot"/>
                  <a:round/>
                  <a:headEnd/>
                  <a:tailEnd type="stealth" w="med" len="med"/>
                </a:ln>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7" name="Line 17"/>
                <p:cNvSpPr>
                  <a:spLocks noChangeShapeType="1"/>
                </p:cNvSpPr>
                <p:nvPr/>
              </p:nvSpPr>
              <p:spPr bwMode="auto">
                <a:xfrm>
                  <a:off x="4343400" y="4062442"/>
                  <a:ext cx="762000" cy="477337"/>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8" name="Text Box 19"/>
                <p:cNvSpPr txBox="1">
                  <a:spLocks noChangeArrowheads="1"/>
                </p:cNvSpPr>
                <p:nvPr/>
              </p:nvSpPr>
              <p:spPr bwMode="auto">
                <a:xfrm>
                  <a:off x="4992687" y="3290887"/>
                  <a:ext cx="493714" cy="377075"/>
                </a:xfrm>
                <a:prstGeom prst="rect">
                  <a:avLst/>
                </a:prstGeom>
                <a:noFill/>
                <a:ln w="12700">
                  <a:noFill/>
                  <a:miter lim="800000"/>
                  <a:headEnd/>
                  <a:tailEnd/>
                </a:ln>
                <a:effectLst/>
              </p:spPr>
              <p:txBody>
                <a:bodyPr wrap="square">
                  <a:spAutoFit/>
                </a:bodyPr>
                <a:lstStyle/>
                <a:p>
                  <a:pPr algn="ctr" eaLnBrk="0" hangingPunct="0">
                    <a:spcBef>
                      <a:spcPct val="50000"/>
                    </a:spcBef>
                    <a:defRPr/>
                  </a:pPr>
                  <a:r>
                    <a:rPr lang="en-US" sz="2667" dirty="0">
                      <a:latin typeface="Arial" pitchFamily="34" charset="0"/>
                    </a:rPr>
                    <a:t>C</a:t>
                  </a:r>
                </a:p>
              </p:txBody>
            </p:sp>
            <p:sp>
              <p:nvSpPr>
                <p:cNvPr id="39" name="Line 20"/>
                <p:cNvSpPr>
                  <a:spLocks noChangeShapeType="1"/>
                </p:cNvSpPr>
                <p:nvPr/>
              </p:nvSpPr>
              <p:spPr bwMode="auto">
                <a:xfrm flipH="1">
                  <a:off x="4354114" y="3699626"/>
                  <a:ext cx="685800" cy="152399"/>
                </a:xfrm>
                <a:prstGeom prst="line">
                  <a:avLst/>
                </a:prstGeom>
                <a:noFill/>
                <a:ln w="28575">
                  <a:solidFill>
                    <a:schemeClr val="tx1"/>
                  </a:solidFill>
                  <a:round/>
                  <a:headEnd/>
                  <a:tailEnd type="stealth" w="med" len="med"/>
                </a:ln>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4" name="Freeform 3"/>
                <p:cNvSpPr/>
                <p:nvPr/>
              </p:nvSpPr>
              <p:spPr bwMode="auto">
                <a:xfrm>
                  <a:off x="3342229" y="3454383"/>
                  <a:ext cx="1721879" cy="1072888"/>
                </a:xfrm>
                <a:custGeom>
                  <a:avLst/>
                  <a:gdLst>
                    <a:gd name="connsiteX0" fmla="*/ 0 w 1881963"/>
                    <a:gd name="connsiteY0" fmla="*/ 1157915 h 1157915"/>
                    <a:gd name="connsiteX1" fmla="*/ 520995 w 1881963"/>
                    <a:gd name="connsiteY1" fmla="*/ 62762 h 1157915"/>
                    <a:gd name="connsiteX2" fmla="*/ 1881963 w 1881963"/>
                    <a:gd name="connsiteY2" fmla="*/ 126557 h 1157915"/>
                    <a:gd name="connsiteX3" fmla="*/ 1881963 w 1881963"/>
                    <a:gd name="connsiteY3" fmla="*/ 126557 h 1157915"/>
                  </a:gdLst>
                  <a:ahLst/>
                  <a:cxnLst>
                    <a:cxn ang="0">
                      <a:pos x="connsiteX0" y="connsiteY0"/>
                    </a:cxn>
                    <a:cxn ang="0">
                      <a:pos x="connsiteX1" y="connsiteY1"/>
                    </a:cxn>
                    <a:cxn ang="0">
                      <a:pos x="connsiteX2" y="connsiteY2"/>
                    </a:cxn>
                    <a:cxn ang="0">
                      <a:pos x="connsiteX3" y="connsiteY3"/>
                    </a:cxn>
                  </a:cxnLst>
                  <a:rect l="l" t="t" r="r" b="b"/>
                  <a:pathLst>
                    <a:path w="1881963" h="1157915">
                      <a:moveTo>
                        <a:pt x="0" y="1157915"/>
                      </a:moveTo>
                      <a:cubicBezTo>
                        <a:pt x="103667" y="696285"/>
                        <a:pt x="207335" y="234655"/>
                        <a:pt x="520995" y="62762"/>
                      </a:cubicBezTo>
                      <a:cubicBezTo>
                        <a:pt x="834655" y="-109131"/>
                        <a:pt x="1881963" y="126557"/>
                        <a:pt x="1881963" y="126557"/>
                      </a:cubicBezTo>
                      <a:lnTo>
                        <a:pt x="1881963" y="126557"/>
                      </a:lnTo>
                    </a:path>
                  </a:pathLst>
                </a:custGeom>
                <a:noFill/>
                <a:ln w="38100" cap="flat" cmpd="sng" algn="ctr">
                  <a:solidFill>
                    <a:schemeClr val="tx1"/>
                  </a:solidFill>
                  <a:prstDash val="solid"/>
                  <a:round/>
                  <a:headEnd type="none" w="med" len="med"/>
                  <a:tailEnd type="stealth" w="med" len="med"/>
                </a:ln>
                <a:effectLst/>
              </p:spPr>
              <p:txBody>
                <a:bodyPr vert="horz" wrap="square" lIns="121920" tIns="60960" rIns="121920" bIns="60960" numCol="1" rtlCol="0" anchor="ctr" anchorCtr="0" compatLnSpc="1">
                  <a:prstTxWarp prst="textNoShape">
                    <a:avLst/>
                  </a:prstTxWarp>
                  <a:spAutoFit/>
                </a:bodyPr>
                <a:lstStyle/>
                <a:p>
                  <a:pPr algn="ctr" eaLnBrk="0" hangingPunct="0">
                    <a:spcBef>
                      <a:spcPct val="50000"/>
                    </a:spcBef>
                  </a:pPr>
                  <a:endParaRPr lang="en-US" sz="3733" dirty="0">
                    <a:latin typeface="Arial" pitchFamily="34" charset="0"/>
                  </a:endParaRPr>
                </a:p>
              </p:txBody>
            </p:sp>
          </p:grpSp>
        </p:grpSp>
      </p:grpSp>
      <p:sp>
        <p:nvSpPr>
          <p:cNvPr id="5" name="Freeform 4"/>
          <p:cNvSpPr/>
          <p:nvPr/>
        </p:nvSpPr>
        <p:spPr bwMode="auto">
          <a:xfrm>
            <a:off x="2946401" y="2157032"/>
            <a:ext cx="2631965" cy="697563"/>
          </a:xfrm>
          <a:custGeom>
            <a:avLst/>
            <a:gdLst>
              <a:gd name="connsiteX0" fmla="*/ 0 w 1973974"/>
              <a:gd name="connsiteY0" fmla="*/ 1299720 h 1299720"/>
              <a:gd name="connsiteX1" fmla="*/ 552893 w 1973974"/>
              <a:gd name="connsiteY1" fmla="*/ 45078 h 1299720"/>
              <a:gd name="connsiteX2" fmla="*/ 1881963 w 1973974"/>
              <a:gd name="connsiteY2" fmla="*/ 278994 h 1299720"/>
              <a:gd name="connsiteX3" fmla="*/ 1860697 w 1973974"/>
              <a:gd name="connsiteY3" fmla="*/ 289627 h 1299720"/>
              <a:gd name="connsiteX4" fmla="*/ 1871330 w 1973974"/>
              <a:gd name="connsiteY4" fmla="*/ 289627 h 1299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974" h="1299720">
                <a:moveTo>
                  <a:pt x="0" y="1299720"/>
                </a:moveTo>
                <a:cubicBezTo>
                  <a:pt x="119616" y="757459"/>
                  <a:pt x="239233" y="215199"/>
                  <a:pt x="552893" y="45078"/>
                </a:cubicBezTo>
                <a:cubicBezTo>
                  <a:pt x="866554" y="-125043"/>
                  <a:pt x="1663996" y="238236"/>
                  <a:pt x="1881963" y="278994"/>
                </a:cubicBezTo>
                <a:cubicBezTo>
                  <a:pt x="2099930" y="319752"/>
                  <a:pt x="1862469" y="287855"/>
                  <a:pt x="1860697" y="289627"/>
                </a:cubicBezTo>
                <a:cubicBezTo>
                  <a:pt x="1858925" y="291399"/>
                  <a:pt x="1865127" y="290513"/>
                  <a:pt x="1871330" y="289627"/>
                </a:cubicBezTo>
              </a:path>
            </a:pathLst>
          </a:custGeom>
          <a:noFill/>
          <a:ln w="76200" cap="flat" cmpd="sng" algn="ctr">
            <a:noFill/>
            <a:prstDash val="solid"/>
            <a:round/>
            <a:headEnd type="none" w="med" len="med"/>
            <a:tailEnd type="none" w="med" len="med"/>
          </a:ln>
          <a:effectLst>
            <a:outerShdw dist="107763" dir="2700000" algn="ctr" rotWithShape="0">
              <a:schemeClr val="bg2"/>
            </a:outerShdw>
          </a:effectLst>
        </p:spPr>
        <p:txBody>
          <a:bodyPr vert="horz" wrap="square" lIns="121920" tIns="60960" rIns="121920" bIns="60960" numCol="1" rtlCol="0" anchor="ctr" anchorCtr="0" compatLnSpc="1">
            <a:prstTxWarp prst="textNoShape">
              <a:avLst/>
            </a:prstTxWarp>
            <a:spAutoFit/>
          </a:bodyPr>
          <a:lstStyle/>
          <a:p>
            <a:pPr algn="ctr" eaLnBrk="0" hangingPunct="0">
              <a:spcBef>
                <a:spcPct val="50000"/>
              </a:spcBef>
            </a:pPr>
            <a:endParaRPr lang="en-US" sz="3733" dirty="0">
              <a:latin typeface="Arial" pitchFamily="34" charset="0"/>
            </a:endParaRPr>
          </a:p>
        </p:txBody>
      </p:sp>
      <p:sp>
        <p:nvSpPr>
          <p:cNvPr id="7" name="Freeform 6"/>
          <p:cNvSpPr/>
          <p:nvPr/>
        </p:nvSpPr>
        <p:spPr bwMode="auto">
          <a:xfrm>
            <a:off x="1930401" y="2322731"/>
            <a:ext cx="2415396" cy="697563"/>
          </a:xfrm>
          <a:custGeom>
            <a:avLst/>
            <a:gdLst>
              <a:gd name="connsiteX0" fmla="*/ 0 w 1811547"/>
              <a:gd name="connsiteY0" fmla="*/ 1170738 h 1170738"/>
              <a:gd name="connsiteX1" fmla="*/ 431321 w 1811547"/>
              <a:gd name="connsiteY1" fmla="*/ 92436 h 1170738"/>
              <a:gd name="connsiteX2" fmla="*/ 1811547 w 1811547"/>
              <a:gd name="connsiteY2" fmla="*/ 57930 h 1170738"/>
              <a:gd name="connsiteX3" fmla="*/ 1811547 w 1811547"/>
              <a:gd name="connsiteY3" fmla="*/ 57930 h 1170738"/>
            </a:gdLst>
            <a:ahLst/>
            <a:cxnLst>
              <a:cxn ang="0">
                <a:pos x="connsiteX0" y="connsiteY0"/>
              </a:cxn>
              <a:cxn ang="0">
                <a:pos x="connsiteX1" y="connsiteY1"/>
              </a:cxn>
              <a:cxn ang="0">
                <a:pos x="connsiteX2" y="connsiteY2"/>
              </a:cxn>
              <a:cxn ang="0">
                <a:pos x="connsiteX3" y="connsiteY3"/>
              </a:cxn>
            </a:cxnLst>
            <a:rect l="l" t="t" r="r" b="b"/>
            <a:pathLst>
              <a:path w="1811547" h="1170738">
                <a:moveTo>
                  <a:pt x="0" y="1170738"/>
                </a:moveTo>
                <a:cubicBezTo>
                  <a:pt x="64698" y="724321"/>
                  <a:pt x="129397" y="277904"/>
                  <a:pt x="431321" y="92436"/>
                </a:cubicBezTo>
                <a:cubicBezTo>
                  <a:pt x="733245" y="-93032"/>
                  <a:pt x="1811547" y="57930"/>
                  <a:pt x="1811547" y="57930"/>
                </a:cubicBezTo>
                <a:lnTo>
                  <a:pt x="1811547" y="57930"/>
                </a:lnTo>
              </a:path>
            </a:pathLst>
          </a:custGeom>
          <a:noFill/>
          <a:ln w="76200"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spAutoFit/>
          </a:bodyPr>
          <a:lstStyle/>
          <a:p>
            <a:pPr algn="ctr" eaLnBrk="0" hangingPunct="0">
              <a:spcBef>
                <a:spcPct val="50000"/>
              </a:spcBef>
            </a:pPr>
            <a:endParaRPr lang="en-US" sz="3733" dirty="0">
              <a:latin typeface="Arial" pitchFamily="34" charset="0"/>
            </a:endParaRPr>
          </a:p>
        </p:txBody>
      </p:sp>
      <p:sp>
        <p:nvSpPr>
          <p:cNvPr id="2" name="TextBox 1"/>
          <p:cNvSpPr txBox="1"/>
          <p:nvPr/>
        </p:nvSpPr>
        <p:spPr>
          <a:xfrm>
            <a:off x="844836" y="1752335"/>
            <a:ext cx="7467600" cy="707886"/>
          </a:xfrm>
          <a:prstGeom prst="rect">
            <a:avLst/>
          </a:prstGeom>
          <a:noFill/>
        </p:spPr>
        <p:txBody>
          <a:bodyPr wrap="square" rtlCol="0">
            <a:spAutoFit/>
          </a:bodyPr>
          <a:lstStyle/>
          <a:p>
            <a:pPr algn="ctr"/>
            <a:r>
              <a:rPr lang="en-US" sz="2000" dirty="0">
                <a:solidFill>
                  <a:srgbClr val="FF0000"/>
                </a:solidFill>
              </a:rPr>
              <a:t>Advanced techniques other than conditioning are therefore needed to adjust for C</a:t>
            </a:r>
          </a:p>
        </p:txBody>
      </p:sp>
      <p:sp>
        <p:nvSpPr>
          <p:cNvPr id="25" name="Line 17"/>
          <p:cNvSpPr>
            <a:spLocks noChangeShapeType="1"/>
          </p:cNvSpPr>
          <p:nvPr/>
        </p:nvSpPr>
        <p:spPr bwMode="auto">
          <a:xfrm>
            <a:off x="7924800" y="2971800"/>
            <a:ext cx="112264" cy="853102"/>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7" name="Text Box 15"/>
          <p:cNvSpPr txBox="1">
            <a:spLocks noChangeArrowheads="1"/>
          </p:cNvSpPr>
          <p:nvPr/>
        </p:nvSpPr>
        <p:spPr bwMode="auto">
          <a:xfrm>
            <a:off x="8574494" y="3993301"/>
            <a:ext cx="9144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p>
        </p:txBody>
      </p:sp>
      <p:grpSp>
        <p:nvGrpSpPr>
          <p:cNvPr id="28" name="Group 27"/>
          <p:cNvGrpSpPr/>
          <p:nvPr/>
        </p:nvGrpSpPr>
        <p:grpSpPr>
          <a:xfrm>
            <a:off x="7652000" y="2497376"/>
            <a:ext cx="3204770" cy="1655915"/>
            <a:chOff x="2968522" y="3326970"/>
            <a:chExt cx="3279878" cy="1577164"/>
          </a:xfrm>
        </p:grpSpPr>
        <p:sp>
          <p:nvSpPr>
            <p:cNvPr id="29" name="Line 16"/>
            <p:cNvSpPr>
              <a:spLocks noChangeShapeType="1"/>
            </p:cNvSpPr>
            <p:nvPr/>
          </p:nvSpPr>
          <p:spPr bwMode="auto">
            <a:xfrm flipV="1">
              <a:off x="3568116" y="4028586"/>
              <a:ext cx="462150" cy="516322"/>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1" name="Text Box 11"/>
            <p:cNvSpPr txBox="1">
              <a:spLocks noChangeArrowheads="1"/>
            </p:cNvSpPr>
            <p:nvPr/>
          </p:nvSpPr>
          <p:spPr bwMode="auto">
            <a:xfrm>
              <a:off x="3050979" y="4488185"/>
              <a:ext cx="685800" cy="377074"/>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667" dirty="0">
                  <a:latin typeface="Arial" pitchFamily="34" charset="0"/>
                </a:rPr>
                <a:t>E</a:t>
              </a:r>
            </a:p>
          </p:txBody>
        </p:sp>
        <p:sp>
          <p:nvSpPr>
            <p:cNvPr id="40" name="Text Box 12"/>
            <p:cNvSpPr txBox="1">
              <a:spLocks noChangeArrowheads="1"/>
            </p:cNvSpPr>
            <p:nvPr/>
          </p:nvSpPr>
          <p:spPr bwMode="auto">
            <a:xfrm>
              <a:off x="4800600" y="4527060"/>
              <a:ext cx="1447800" cy="377074"/>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667" dirty="0">
                  <a:latin typeface="Arial" pitchFamily="34" charset="0"/>
                </a:rPr>
                <a:t>D</a:t>
              </a:r>
            </a:p>
          </p:txBody>
        </p:sp>
        <p:sp>
          <p:nvSpPr>
            <p:cNvPr id="42" name="Text Box 13"/>
            <p:cNvSpPr txBox="1">
              <a:spLocks noChangeArrowheads="1"/>
            </p:cNvSpPr>
            <p:nvPr/>
          </p:nvSpPr>
          <p:spPr bwMode="auto">
            <a:xfrm>
              <a:off x="3908824" y="3689848"/>
              <a:ext cx="609600" cy="377074"/>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667" dirty="0">
                  <a:latin typeface="Arial" pitchFamily="34" charset="0"/>
                </a:rPr>
                <a:t>M</a:t>
              </a:r>
            </a:p>
          </p:txBody>
        </p:sp>
        <p:sp>
          <p:nvSpPr>
            <p:cNvPr id="43" name="Line 14"/>
            <p:cNvSpPr>
              <a:spLocks noChangeShapeType="1"/>
            </p:cNvSpPr>
            <p:nvPr/>
          </p:nvSpPr>
          <p:spPr bwMode="auto">
            <a:xfrm>
              <a:off x="3657599" y="4746624"/>
              <a:ext cx="1692613" cy="0"/>
            </a:xfrm>
            <a:prstGeom prst="line">
              <a:avLst/>
            </a:prstGeom>
            <a:noFill/>
            <a:ln w="76200">
              <a:solidFill>
                <a:schemeClr val="tx1"/>
              </a:solidFill>
              <a:prstDash val="sysDot"/>
              <a:round/>
              <a:headEnd/>
              <a:tailEnd type="stealth" w="med" len="med"/>
            </a:ln>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44" name="Line 17"/>
            <p:cNvSpPr>
              <a:spLocks noChangeShapeType="1"/>
            </p:cNvSpPr>
            <p:nvPr/>
          </p:nvSpPr>
          <p:spPr bwMode="auto">
            <a:xfrm>
              <a:off x="4343400" y="4062442"/>
              <a:ext cx="762000" cy="477337"/>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45" name="Text Box 19"/>
            <p:cNvSpPr txBox="1">
              <a:spLocks noChangeArrowheads="1"/>
            </p:cNvSpPr>
            <p:nvPr/>
          </p:nvSpPr>
          <p:spPr bwMode="auto">
            <a:xfrm>
              <a:off x="2968522" y="3326970"/>
              <a:ext cx="493714" cy="377074"/>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667" dirty="0">
                  <a:latin typeface="Arial" pitchFamily="34" charset="0"/>
                </a:rPr>
                <a:t>C</a:t>
              </a:r>
            </a:p>
          </p:txBody>
        </p:sp>
        <p:sp>
          <p:nvSpPr>
            <p:cNvPr id="46" name="Line 20"/>
            <p:cNvSpPr>
              <a:spLocks noChangeShapeType="1"/>
            </p:cNvSpPr>
            <p:nvPr/>
          </p:nvSpPr>
          <p:spPr bwMode="auto">
            <a:xfrm>
              <a:off x="3381171" y="3648695"/>
              <a:ext cx="538265" cy="156771"/>
            </a:xfrm>
            <a:prstGeom prst="line">
              <a:avLst/>
            </a:prstGeom>
            <a:noFill/>
            <a:ln w="28575">
              <a:solidFill>
                <a:schemeClr val="tx1"/>
              </a:solidFill>
              <a:round/>
              <a:headEnd/>
              <a:tailEnd type="stealth" w="med" len="med"/>
            </a:ln>
            <a:effectLst/>
          </p:spPr>
          <p:txBody>
            <a:bodyPr wrap="square" anchor="ctr">
              <a:spAutoFit/>
            </a:bodyPr>
            <a:lstStyle/>
            <a:p>
              <a:pPr algn="ctr" eaLnBrk="0" hangingPunct="0">
                <a:spcBef>
                  <a:spcPct val="50000"/>
                </a:spcBef>
                <a:defRPr/>
              </a:pPr>
              <a:endParaRPr lang="en-US" sz="3733" dirty="0">
                <a:latin typeface="Arial" pitchFamily="34" charset="0"/>
              </a:endParaRPr>
            </a:p>
          </p:txBody>
        </p:sp>
      </p:grpSp>
      <p:sp>
        <p:nvSpPr>
          <p:cNvPr id="48" name="TextBox 47"/>
          <p:cNvSpPr txBox="1"/>
          <p:nvPr/>
        </p:nvSpPr>
        <p:spPr>
          <a:xfrm>
            <a:off x="228600" y="2826603"/>
            <a:ext cx="7620000" cy="830997"/>
          </a:xfrm>
          <a:prstGeom prst="rect">
            <a:avLst/>
          </a:prstGeom>
          <a:noFill/>
        </p:spPr>
        <p:txBody>
          <a:bodyPr wrap="square" rtlCol="0">
            <a:spAutoFit/>
          </a:bodyPr>
          <a:lstStyle/>
          <a:p>
            <a:pPr marL="288925" indent="-288925" defTabSz="1071007" eaLnBrk="0" hangingPunct="0">
              <a:spcBef>
                <a:spcPct val="20000"/>
              </a:spcBef>
              <a:spcAft>
                <a:spcPct val="50000"/>
              </a:spcAft>
              <a:buClr>
                <a:srgbClr val="969696"/>
              </a:buClr>
              <a:buSzPct val="75000"/>
              <a:buFont typeface="Symbol" pitchFamily="18" charset="2"/>
              <a:buChar char="·"/>
            </a:pPr>
            <a:r>
              <a:rPr lang="en-US" altLang="en-US" sz="2400" b="0" dirty="0"/>
              <a:t>When estimating NDE and NIE, must assume </a:t>
            </a:r>
            <a:r>
              <a:rPr lang="en-US" altLang="en-US" sz="2400" b="0" u="sng" dirty="0"/>
              <a:t>no</a:t>
            </a:r>
            <a:r>
              <a:rPr lang="en-US" altLang="en-US" sz="2400" b="0" dirty="0"/>
              <a:t> exposure-mediator confounding</a:t>
            </a:r>
          </a:p>
        </p:txBody>
      </p:sp>
    </p:spTree>
    <p:extLst>
      <p:ext uri="{BB962C8B-B14F-4D97-AF65-F5344CB8AC3E}">
        <p14:creationId xmlns:p14="http://schemas.microsoft.com/office/powerpoint/2010/main" val="21532138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2"/>
          <p:cNvSpPr>
            <a:spLocks noGrp="1" noChangeArrowheads="1"/>
          </p:cNvSpPr>
          <p:nvPr>
            <p:ph type="title"/>
          </p:nvPr>
        </p:nvSpPr>
        <p:spPr>
          <a:xfrm>
            <a:off x="1143000" y="-381000"/>
            <a:ext cx="9906000" cy="1422400"/>
          </a:xfrm>
        </p:spPr>
        <p:txBody>
          <a:bodyPr/>
          <a:lstStyle/>
          <a:p>
            <a:r>
              <a:rPr lang="en-US" altLang="en-US" dirty="0">
                <a:solidFill>
                  <a:srgbClr val="000000"/>
                </a:solidFill>
              </a:rPr>
              <a:t>One Other Nuance for Reading DAGs: Colliders</a:t>
            </a:r>
            <a:br>
              <a:rPr lang="en-US" altLang="en-US" sz="2133" dirty="0">
                <a:solidFill>
                  <a:srgbClr val="000000"/>
                </a:solidFill>
              </a:rPr>
            </a:br>
            <a:endParaRPr lang="en-US" altLang="en-US" sz="2133" dirty="0">
              <a:solidFill>
                <a:srgbClr val="000000"/>
              </a:solidFill>
            </a:endParaRPr>
          </a:p>
        </p:txBody>
      </p:sp>
      <p:sp>
        <p:nvSpPr>
          <p:cNvPr id="303106" name="Rectangle 3"/>
          <p:cNvSpPr>
            <a:spLocks noGrp="1" noChangeArrowheads="1"/>
          </p:cNvSpPr>
          <p:nvPr>
            <p:ph type="body" idx="1"/>
          </p:nvPr>
        </p:nvSpPr>
        <p:spPr>
          <a:xfrm>
            <a:off x="177800" y="909933"/>
            <a:ext cx="11328400" cy="1757067"/>
          </a:xfrm>
        </p:spPr>
        <p:txBody>
          <a:bodyPr/>
          <a:lstStyle/>
          <a:p>
            <a:r>
              <a:rPr lang="en-US" altLang="en-US" sz="2400" dirty="0"/>
              <a:t>A path between E and D is also </a:t>
            </a:r>
            <a:r>
              <a:rPr lang="en-US" altLang="en-US" sz="2400" u="sng" dirty="0"/>
              <a:t>open</a:t>
            </a:r>
            <a:r>
              <a:rPr lang="en-US" altLang="en-US" sz="2400" dirty="0"/>
              <a:t> (unblocked) if a descendent of a collider is conditioned upon</a:t>
            </a:r>
          </a:p>
          <a:p>
            <a:pPr lvl="1"/>
            <a:r>
              <a:rPr lang="en-US" altLang="en-US" sz="2000" dirty="0"/>
              <a:t>“Conditioned upon” refers to stratification, regression                                                             or other techniques.</a:t>
            </a:r>
            <a:endParaRPr lang="en-US" altLang="en-US" dirty="0"/>
          </a:p>
        </p:txBody>
      </p:sp>
      <p:sp>
        <p:nvSpPr>
          <p:cNvPr id="1238022" name="Text Box 6"/>
          <p:cNvSpPr txBox="1">
            <a:spLocks noChangeArrowheads="1"/>
          </p:cNvSpPr>
          <p:nvPr/>
        </p:nvSpPr>
        <p:spPr bwMode="auto">
          <a:xfrm>
            <a:off x="8382000" y="2433935"/>
            <a:ext cx="762000" cy="461665"/>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400" dirty="0">
                <a:latin typeface="Arial" pitchFamily="34" charset="0"/>
              </a:rPr>
              <a:t>Y</a:t>
            </a:r>
            <a:endParaRPr lang="en-US" sz="2667" dirty="0">
              <a:latin typeface="Arial" pitchFamily="34" charset="0"/>
            </a:endParaRPr>
          </a:p>
        </p:txBody>
      </p:sp>
      <p:sp>
        <p:nvSpPr>
          <p:cNvPr id="1238027" name="Text Box 11"/>
          <p:cNvSpPr txBox="1">
            <a:spLocks noChangeArrowheads="1"/>
          </p:cNvSpPr>
          <p:nvPr/>
        </p:nvSpPr>
        <p:spPr bwMode="auto">
          <a:xfrm>
            <a:off x="8433319" y="1610401"/>
            <a:ext cx="635000" cy="461665"/>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400" dirty="0">
                <a:latin typeface="Arial" pitchFamily="34" charset="0"/>
              </a:rPr>
              <a:t>X</a:t>
            </a:r>
            <a:endParaRPr lang="en-US" sz="2667" dirty="0">
              <a:latin typeface="Arial" pitchFamily="34" charset="0"/>
            </a:endParaRPr>
          </a:p>
        </p:txBody>
      </p:sp>
      <p:sp>
        <p:nvSpPr>
          <p:cNvPr id="1238033" name="Line 17"/>
          <p:cNvSpPr>
            <a:spLocks noChangeShapeType="1"/>
          </p:cNvSpPr>
          <p:nvPr/>
        </p:nvSpPr>
        <p:spPr bwMode="auto">
          <a:xfrm flipV="1">
            <a:off x="8763000" y="1976735"/>
            <a:ext cx="0" cy="406491"/>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2000" dirty="0">
              <a:latin typeface="Arial" pitchFamily="34" charset="0"/>
            </a:endParaRPr>
          </a:p>
        </p:txBody>
      </p:sp>
      <p:sp>
        <p:nvSpPr>
          <p:cNvPr id="303121" name="Text Box 19"/>
          <p:cNvSpPr txBox="1">
            <a:spLocks noChangeArrowheads="1"/>
          </p:cNvSpPr>
          <p:nvPr/>
        </p:nvSpPr>
        <p:spPr bwMode="auto">
          <a:xfrm>
            <a:off x="8407919" y="1537238"/>
            <a:ext cx="685800" cy="553998"/>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1200" dirty="0"/>
          </a:p>
          <a:p>
            <a:pPr algn="ctr" eaLnBrk="0" hangingPunct="0">
              <a:spcBef>
                <a:spcPct val="50000"/>
              </a:spcBef>
            </a:pPr>
            <a:endParaRPr lang="en-US" altLang="en-US" sz="1200" dirty="0"/>
          </a:p>
        </p:txBody>
      </p:sp>
      <p:grpSp>
        <p:nvGrpSpPr>
          <p:cNvPr id="2" name="Group 1"/>
          <p:cNvGrpSpPr/>
          <p:nvPr/>
        </p:nvGrpSpPr>
        <p:grpSpPr>
          <a:xfrm>
            <a:off x="7467600" y="2667000"/>
            <a:ext cx="2514600" cy="1223666"/>
            <a:chOff x="4419600" y="3195934"/>
            <a:chExt cx="2514600" cy="1223666"/>
          </a:xfrm>
        </p:grpSpPr>
        <p:sp>
          <p:nvSpPr>
            <p:cNvPr id="1238020" name="Text Box 4"/>
            <p:cNvSpPr txBox="1">
              <a:spLocks noChangeArrowheads="1"/>
            </p:cNvSpPr>
            <p:nvPr/>
          </p:nvSpPr>
          <p:spPr bwMode="auto">
            <a:xfrm>
              <a:off x="4419600" y="3729335"/>
              <a:ext cx="508000" cy="461665"/>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400" dirty="0">
                  <a:latin typeface="Arial" pitchFamily="34" charset="0"/>
                </a:rPr>
                <a:t>E</a:t>
              </a:r>
              <a:endParaRPr lang="en-US" sz="2667" dirty="0">
                <a:latin typeface="Arial" pitchFamily="34" charset="0"/>
              </a:endParaRPr>
            </a:p>
          </p:txBody>
        </p:sp>
        <p:sp>
          <p:nvSpPr>
            <p:cNvPr id="1238021" name="Text Box 5"/>
            <p:cNvSpPr txBox="1">
              <a:spLocks noChangeArrowheads="1"/>
            </p:cNvSpPr>
            <p:nvPr/>
          </p:nvSpPr>
          <p:spPr bwMode="auto">
            <a:xfrm>
              <a:off x="6400800" y="3729335"/>
              <a:ext cx="533400" cy="461665"/>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400" dirty="0">
                  <a:latin typeface="Arial" pitchFamily="34" charset="0"/>
                </a:rPr>
                <a:t>D</a:t>
              </a:r>
            </a:p>
          </p:txBody>
        </p:sp>
        <p:sp>
          <p:nvSpPr>
            <p:cNvPr id="1238023" name="Line 7"/>
            <p:cNvSpPr>
              <a:spLocks noChangeShapeType="1"/>
            </p:cNvSpPr>
            <p:nvPr/>
          </p:nvSpPr>
          <p:spPr bwMode="auto">
            <a:xfrm flipV="1">
              <a:off x="4953000" y="3957935"/>
              <a:ext cx="1447800" cy="4141"/>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38024" name="Text Box 8"/>
            <p:cNvSpPr txBox="1">
              <a:spLocks noChangeArrowheads="1"/>
            </p:cNvSpPr>
            <p:nvPr/>
          </p:nvSpPr>
          <p:spPr bwMode="auto">
            <a:xfrm>
              <a:off x="5181600" y="3957935"/>
              <a:ext cx="9144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p>
          </p:txBody>
        </p:sp>
        <p:sp>
          <p:nvSpPr>
            <p:cNvPr id="1238025" name="Line 9"/>
            <p:cNvSpPr>
              <a:spLocks noChangeShapeType="1"/>
            </p:cNvSpPr>
            <p:nvPr/>
          </p:nvSpPr>
          <p:spPr bwMode="auto">
            <a:xfrm flipV="1">
              <a:off x="4876800" y="3195934"/>
              <a:ext cx="533400" cy="533401"/>
            </a:xfrm>
            <a:prstGeom prst="line">
              <a:avLst/>
            </a:prstGeom>
            <a:noFill/>
            <a:ln w="38100">
              <a:solidFill>
                <a:schemeClr val="tx1"/>
              </a:solidFill>
              <a:round/>
              <a:headEnd/>
              <a:tailEnd type="arrow"/>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9" name="Line 9"/>
            <p:cNvSpPr>
              <a:spLocks noChangeShapeType="1"/>
            </p:cNvSpPr>
            <p:nvPr/>
          </p:nvSpPr>
          <p:spPr bwMode="auto">
            <a:xfrm flipH="1" flipV="1">
              <a:off x="6019800" y="3195935"/>
              <a:ext cx="533400" cy="571298"/>
            </a:xfrm>
            <a:prstGeom prst="line">
              <a:avLst/>
            </a:prstGeom>
            <a:noFill/>
            <a:ln w="38100">
              <a:solidFill>
                <a:schemeClr val="tx1"/>
              </a:solidFill>
              <a:round/>
              <a:headEnd/>
              <a:tailEnd type="arrow"/>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grpSp>
      <p:sp>
        <p:nvSpPr>
          <p:cNvPr id="20" name="Text Box 4"/>
          <p:cNvSpPr txBox="1">
            <a:spLocks noChangeArrowheads="1"/>
          </p:cNvSpPr>
          <p:nvPr/>
        </p:nvSpPr>
        <p:spPr bwMode="auto">
          <a:xfrm>
            <a:off x="3352800" y="5867400"/>
            <a:ext cx="1422400" cy="46166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400" dirty="0">
                <a:latin typeface="Arial" pitchFamily="34" charset="0"/>
              </a:rPr>
              <a:t>E</a:t>
            </a:r>
            <a:endParaRPr lang="en-US" sz="2667" dirty="0">
              <a:latin typeface="Arial" pitchFamily="34" charset="0"/>
            </a:endParaRPr>
          </a:p>
        </p:txBody>
      </p:sp>
      <p:sp>
        <p:nvSpPr>
          <p:cNvPr id="21" name="Text Box 5"/>
          <p:cNvSpPr txBox="1">
            <a:spLocks noChangeArrowheads="1"/>
          </p:cNvSpPr>
          <p:nvPr/>
        </p:nvSpPr>
        <p:spPr bwMode="auto">
          <a:xfrm>
            <a:off x="4927600" y="5925636"/>
            <a:ext cx="2133600" cy="46166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400" dirty="0">
                <a:latin typeface="Arial" pitchFamily="34" charset="0"/>
              </a:rPr>
              <a:t>D</a:t>
            </a:r>
            <a:endParaRPr lang="en-US" sz="2667" dirty="0">
              <a:latin typeface="Arial" pitchFamily="34" charset="0"/>
            </a:endParaRPr>
          </a:p>
        </p:txBody>
      </p:sp>
      <p:sp>
        <p:nvSpPr>
          <p:cNvPr id="22" name="Text Box 6"/>
          <p:cNvSpPr txBox="1">
            <a:spLocks noChangeArrowheads="1"/>
          </p:cNvSpPr>
          <p:nvPr/>
        </p:nvSpPr>
        <p:spPr bwMode="auto">
          <a:xfrm>
            <a:off x="4114800" y="4800600"/>
            <a:ext cx="762000" cy="461665"/>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400" dirty="0">
                <a:latin typeface="Arial" pitchFamily="34" charset="0"/>
              </a:rPr>
              <a:t>Y</a:t>
            </a:r>
            <a:endParaRPr lang="en-US" sz="2667" dirty="0">
              <a:latin typeface="Arial" pitchFamily="34" charset="0"/>
            </a:endParaRPr>
          </a:p>
        </p:txBody>
      </p:sp>
      <p:sp>
        <p:nvSpPr>
          <p:cNvPr id="23" name="Line 7"/>
          <p:cNvSpPr>
            <a:spLocks noChangeShapeType="1"/>
          </p:cNvSpPr>
          <p:nvPr/>
        </p:nvSpPr>
        <p:spPr bwMode="auto">
          <a:xfrm flipV="1">
            <a:off x="4267200" y="6096000"/>
            <a:ext cx="1447800" cy="29541"/>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4" name="Text Box 8"/>
          <p:cNvSpPr txBox="1">
            <a:spLocks noChangeArrowheads="1"/>
          </p:cNvSpPr>
          <p:nvPr/>
        </p:nvSpPr>
        <p:spPr bwMode="auto">
          <a:xfrm>
            <a:off x="4572000" y="6167735"/>
            <a:ext cx="9144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p>
        </p:txBody>
      </p:sp>
      <p:sp>
        <p:nvSpPr>
          <p:cNvPr id="25" name="Line 9"/>
          <p:cNvSpPr>
            <a:spLocks noChangeShapeType="1"/>
          </p:cNvSpPr>
          <p:nvPr/>
        </p:nvSpPr>
        <p:spPr bwMode="auto">
          <a:xfrm flipV="1">
            <a:off x="4114800" y="5257800"/>
            <a:ext cx="304800" cy="609600"/>
          </a:xfrm>
          <a:prstGeom prst="line">
            <a:avLst/>
          </a:prstGeom>
          <a:noFill/>
          <a:ln w="38100">
            <a:solidFill>
              <a:schemeClr val="tx1"/>
            </a:solidFill>
            <a:round/>
            <a:headEnd/>
            <a:tailEnd type="arrow"/>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6" name="Text Box 11"/>
          <p:cNvSpPr txBox="1">
            <a:spLocks noChangeArrowheads="1"/>
          </p:cNvSpPr>
          <p:nvPr/>
        </p:nvSpPr>
        <p:spPr bwMode="auto">
          <a:xfrm>
            <a:off x="4572000" y="3581400"/>
            <a:ext cx="838200" cy="461665"/>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400" dirty="0">
                <a:latin typeface="Arial" pitchFamily="34" charset="0"/>
              </a:rPr>
              <a:t>X</a:t>
            </a:r>
            <a:endParaRPr lang="en-US" sz="2667" dirty="0">
              <a:latin typeface="Arial" pitchFamily="34" charset="0"/>
            </a:endParaRPr>
          </a:p>
        </p:txBody>
      </p:sp>
      <p:sp>
        <p:nvSpPr>
          <p:cNvPr id="27" name="Line 17"/>
          <p:cNvSpPr>
            <a:spLocks noChangeShapeType="1"/>
          </p:cNvSpPr>
          <p:nvPr/>
        </p:nvSpPr>
        <p:spPr bwMode="auto">
          <a:xfrm flipH="1" flipV="1">
            <a:off x="5181600" y="4038600"/>
            <a:ext cx="228600" cy="76200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28" name="Text Box 19"/>
          <p:cNvSpPr txBox="1">
            <a:spLocks noChangeArrowheads="1"/>
          </p:cNvSpPr>
          <p:nvPr/>
        </p:nvSpPr>
        <p:spPr bwMode="auto">
          <a:xfrm>
            <a:off x="4724400" y="3581400"/>
            <a:ext cx="533400" cy="400110"/>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800" dirty="0"/>
          </a:p>
          <a:p>
            <a:pPr algn="ctr" eaLnBrk="0" hangingPunct="0">
              <a:spcBef>
                <a:spcPct val="50000"/>
              </a:spcBef>
            </a:pPr>
            <a:endParaRPr lang="en-US" altLang="en-US" sz="800" dirty="0"/>
          </a:p>
        </p:txBody>
      </p:sp>
      <p:sp>
        <p:nvSpPr>
          <p:cNvPr id="29" name="Line 9"/>
          <p:cNvSpPr>
            <a:spLocks noChangeShapeType="1"/>
          </p:cNvSpPr>
          <p:nvPr/>
        </p:nvSpPr>
        <p:spPr bwMode="auto">
          <a:xfrm flipH="1" flipV="1">
            <a:off x="5562600" y="5257800"/>
            <a:ext cx="304800" cy="609600"/>
          </a:xfrm>
          <a:prstGeom prst="line">
            <a:avLst/>
          </a:prstGeom>
          <a:noFill/>
          <a:ln w="38100">
            <a:solidFill>
              <a:schemeClr val="tx1"/>
            </a:solidFill>
            <a:round/>
            <a:headEnd/>
            <a:tailEnd type="arrow"/>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0" name="Text Box 6"/>
          <p:cNvSpPr txBox="1">
            <a:spLocks noChangeArrowheads="1"/>
          </p:cNvSpPr>
          <p:nvPr/>
        </p:nvSpPr>
        <p:spPr bwMode="auto">
          <a:xfrm>
            <a:off x="5105400" y="4800600"/>
            <a:ext cx="685800" cy="461665"/>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400" dirty="0">
                <a:latin typeface="Arial" pitchFamily="34" charset="0"/>
              </a:rPr>
              <a:t>Y</a:t>
            </a:r>
            <a:endParaRPr lang="en-US" sz="2667" dirty="0">
              <a:latin typeface="Arial" pitchFamily="34" charset="0"/>
            </a:endParaRPr>
          </a:p>
        </p:txBody>
      </p:sp>
      <p:sp>
        <p:nvSpPr>
          <p:cNvPr id="31" name="Line 17"/>
          <p:cNvSpPr>
            <a:spLocks noChangeShapeType="1"/>
          </p:cNvSpPr>
          <p:nvPr/>
        </p:nvSpPr>
        <p:spPr bwMode="auto">
          <a:xfrm flipV="1">
            <a:off x="4572000" y="4038600"/>
            <a:ext cx="216419" cy="68580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 name="TextBox 2"/>
          <p:cNvSpPr txBox="1"/>
          <p:nvPr/>
        </p:nvSpPr>
        <p:spPr>
          <a:xfrm>
            <a:off x="1219200" y="4495800"/>
            <a:ext cx="2895600" cy="461665"/>
          </a:xfrm>
          <a:prstGeom prst="rect">
            <a:avLst/>
          </a:prstGeom>
          <a:noFill/>
        </p:spPr>
        <p:txBody>
          <a:bodyPr wrap="square" rtlCol="0">
            <a:spAutoFit/>
          </a:bodyPr>
          <a:lstStyle/>
          <a:p>
            <a:r>
              <a:rPr lang="en-US" sz="2400" b="0" dirty="0"/>
              <a:t>Can visualize as:</a:t>
            </a:r>
          </a:p>
        </p:txBody>
      </p:sp>
    </p:spTree>
    <p:extLst>
      <p:ext uri="{BB962C8B-B14F-4D97-AF65-F5344CB8AC3E}">
        <p14:creationId xmlns:p14="http://schemas.microsoft.com/office/powerpoint/2010/main" val="1972304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5" name="Rectangle 1026"/>
          <p:cNvSpPr>
            <a:spLocks noGrp="1" noChangeArrowheads="1"/>
          </p:cNvSpPr>
          <p:nvPr>
            <p:ph type="title"/>
          </p:nvPr>
        </p:nvSpPr>
        <p:spPr>
          <a:xfrm>
            <a:off x="1645920" y="152400"/>
            <a:ext cx="9144000" cy="1219200"/>
          </a:xfrm>
        </p:spPr>
        <p:txBody>
          <a:bodyPr/>
          <a:lstStyle/>
          <a:p>
            <a:r>
              <a:rPr lang="en-US" altLang="en-US" dirty="0"/>
              <a:t>Nightlight Use in Children and Development  of Myopia (Nearsightedness)</a:t>
            </a:r>
          </a:p>
        </p:txBody>
      </p:sp>
      <p:sp>
        <p:nvSpPr>
          <p:cNvPr id="7206" name="Rectangle 1027"/>
          <p:cNvSpPr>
            <a:spLocks noGrp="1" noChangeArrowheads="1"/>
          </p:cNvSpPr>
          <p:nvPr>
            <p:ph type="body" idx="1"/>
          </p:nvPr>
        </p:nvSpPr>
        <p:spPr>
          <a:xfrm>
            <a:off x="609600" y="1752600"/>
            <a:ext cx="10594623" cy="3733800"/>
          </a:xfrm>
        </p:spPr>
        <p:txBody>
          <a:bodyPr/>
          <a:lstStyle/>
          <a:p>
            <a:r>
              <a:rPr lang="en-US" altLang="en-US" dirty="0"/>
              <a:t>Quinn et al.  </a:t>
            </a:r>
            <a:r>
              <a:rPr lang="en-US" altLang="en-US" i="1" dirty="0"/>
              <a:t>Nature </a:t>
            </a:r>
            <a:r>
              <a:rPr lang="en-US" altLang="en-US" dirty="0"/>
              <a:t>1999</a:t>
            </a:r>
          </a:p>
          <a:p>
            <a:endParaRPr lang="en-US" altLang="en-US" dirty="0"/>
          </a:p>
          <a:p>
            <a:endParaRPr lang="en-US" altLang="en-US" dirty="0"/>
          </a:p>
          <a:p>
            <a:endParaRPr lang="en-US" altLang="en-US" dirty="0"/>
          </a:p>
          <a:p>
            <a:pPr marL="0" indent="0">
              <a:buNone/>
            </a:pPr>
            <a:endParaRPr lang="en-US" altLang="en-US" dirty="0"/>
          </a:p>
          <a:p>
            <a:r>
              <a:rPr lang="en-US" altLang="en-US" dirty="0"/>
              <a:t>Prevalence ratio = </a:t>
            </a:r>
          </a:p>
          <a:p>
            <a:endParaRPr lang="en-US" altLang="en-US" dirty="0"/>
          </a:p>
          <a:p>
            <a:endParaRPr lang="en-US" altLang="en-US" dirty="0"/>
          </a:p>
          <a:p>
            <a:endParaRPr lang="en-US" altLang="en-US" dirty="0"/>
          </a:p>
        </p:txBody>
      </p:sp>
      <p:graphicFrame>
        <p:nvGraphicFramePr>
          <p:cNvPr id="7203" name="Object 35"/>
          <p:cNvGraphicFramePr>
            <a:graphicFrameLocks/>
          </p:cNvGraphicFramePr>
          <p:nvPr>
            <p:extLst>
              <p:ext uri="{D42A27DB-BD31-4B8C-83A1-F6EECF244321}">
                <p14:modId xmlns:p14="http://schemas.microsoft.com/office/powerpoint/2010/main" val="869898410"/>
              </p:ext>
            </p:extLst>
          </p:nvPr>
        </p:nvGraphicFramePr>
        <p:xfrm>
          <a:off x="4267200" y="2286000"/>
          <a:ext cx="6705600" cy="2057400"/>
        </p:xfrm>
        <a:graphic>
          <a:graphicData uri="http://schemas.openxmlformats.org/presentationml/2006/ole">
            <mc:AlternateContent xmlns:mc="http://schemas.openxmlformats.org/markup-compatibility/2006">
              <mc:Choice xmlns:v="urn:schemas-microsoft-com:vml" Requires="v">
                <p:oleObj name="Document" r:id="rId3" imgW="5625084" imgH="1766316" progId="Word.Document.8">
                  <p:embed/>
                </p:oleObj>
              </mc:Choice>
              <mc:Fallback>
                <p:oleObj name="Document" r:id="rId3" imgW="5625084" imgH="1766316" progId="Word.Document.8">
                  <p:embed/>
                  <p:pic>
                    <p:nvPicPr>
                      <p:cNvPr id="0" name="Picture 3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286000"/>
                        <a:ext cx="6705600" cy="2057400"/>
                      </a:xfrm>
                      <a:prstGeom prst="rect">
                        <a:avLst/>
                      </a:prstGeom>
                      <a:noFill/>
                      <a:ln>
                        <a:noFill/>
                      </a:ln>
                      <a:effectLst/>
                    </p:spPr>
                  </p:pic>
                </p:oleObj>
              </mc:Fallback>
            </mc:AlternateContent>
          </a:graphicData>
        </a:graphic>
      </p:graphicFrame>
      <p:graphicFrame>
        <p:nvGraphicFramePr>
          <p:cNvPr id="7204" name="Object 36"/>
          <p:cNvGraphicFramePr>
            <a:graphicFrameLocks noChangeAspect="1"/>
          </p:cNvGraphicFramePr>
          <p:nvPr>
            <p:extLst>
              <p:ext uri="{D42A27DB-BD31-4B8C-83A1-F6EECF244321}">
                <p14:modId xmlns:p14="http://schemas.microsoft.com/office/powerpoint/2010/main" val="1320116184"/>
              </p:ext>
            </p:extLst>
          </p:nvPr>
        </p:nvGraphicFramePr>
        <p:xfrm>
          <a:off x="4191000" y="4621842"/>
          <a:ext cx="5638800" cy="1729115"/>
        </p:xfrm>
        <a:graphic>
          <a:graphicData uri="http://schemas.openxmlformats.org/presentationml/2006/ole">
            <mc:AlternateContent xmlns:mc="http://schemas.openxmlformats.org/markup-compatibility/2006">
              <mc:Choice xmlns:v="urn:schemas-microsoft-com:vml" Requires="v">
                <p:oleObj name="Equation" r:id="rId5" imgW="1955520" imgH="761760" progId="Equation.3">
                  <p:embed/>
                </p:oleObj>
              </mc:Choice>
              <mc:Fallback>
                <p:oleObj name="Equation" r:id="rId5" imgW="1955520" imgH="761760" progId="Equation.3">
                  <p:embed/>
                  <p:pic>
                    <p:nvPicPr>
                      <p:cNvPr id="0" name="Picture 36"/>
                      <p:cNvPicPr>
                        <a:picLocks noChangeAspect="1" noChangeArrowheads="1"/>
                      </p:cNvPicPr>
                      <p:nvPr/>
                    </p:nvPicPr>
                    <p:blipFill>
                      <a:blip r:embed="rId6"/>
                      <a:srcRect/>
                      <a:stretch>
                        <a:fillRect/>
                      </a:stretch>
                    </p:blipFill>
                    <p:spPr bwMode="auto">
                      <a:xfrm>
                        <a:off x="4191000" y="4621842"/>
                        <a:ext cx="5638800" cy="1729115"/>
                      </a:xfrm>
                      <a:prstGeom prst="rect">
                        <a:avLst/>
                      </a:prstGeom>
                      <a:noFill/>
                    </p:spPr>
                  </p:pic>
                </p:oleObj>
              </mc:Fallback>
            </mc:AlternateContent>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Rectangle 2"/>
          <p:cNvSpPr>
            <a:spLocks noGrp="1" noChangeArrowheads="1"/>
          </p:cNvSpPr>
          <p:nvPr>
            <p:ph type="title" idx="4294967295"/>
          </p:nvPr>
        </p:nvSpPr>
        <p:spPr>
          <a:xfrm>
            <a:off x="2438400" y="170338"/>
            <a:ext cx="7774517" cy="693262"/>
          </a:xfrm>
        </p:spPr>
        <p:txBody>
          <a:bodyPr/>
          <a:lstStyle/>
          <a:p>
            <a:r>
              <a:rPr lang="en-US" altLang="en-US" dirty="0"/>
              <a:t>CCR5 and HIV Disease Progression</a:t>
            </a:r>
          </a:p>
        </p:txBody>
      </p:sp>
      <p:sp>
        <p:nvSpPr>
          <p:cNvPr id="351234" name="Rectangle 3"/>
          <p:cNvSpPr>
            <a:spLocks noGrp="1" noChangeArrowheads="1"/>
          </p:cNvSpPr>
          <p:nvPr>
            <p:ph type="body" idx="4294967295"/>
          </p:nvPr>
        </p:nvSpPr>
        <p:spPr/>
        <p:txBody>
          <a:bodyPr/>
          <a:lstStyle/>
          <a:p>
            <a:endParaRPr lang="en-US" altLang="en-US" dirty="0"/>
          </a:p>
          <a:p>
            <a:endParaRPr lang="en-US" altLang="en-US" dirty="0"/>
          </a:p>
          <a:p>
            <a:endParaRPr lang="en-US" altLang="en-US" dirty="0"/>
          </a:p>
          <a:p>
            <a:endParaRPr lang="en-US" altLang="en-US" dirty="0"/>
          </a:p>
          <a:p>
            <a:pPr algn="ctr">
              <a:buFont typeface="Symbol" pitchFamily="18" charset="2"/>
              <a:buNone/>
            </a:pPr>
            <a:endParaRPr lang="en-US" altLang="en-US" dirty="0"/>
          </a:p>
        </p:txBody>
      </p:sp>
      <p:sp>
        <p:nvSpPr>
          <p:cNvPr id="1176580" name="Line 4"/>
          <p:cNvSpPr>
            <a:spLocks noChangeShapeType="1"/>
          </p:cNvSpPr>
          <p:nvPr/>
        </p:nvSpPr>
        <p:spPr bwMode="auto">
          <a:xfrm>
            <a:off x="4470400" y="2921000"/>
            <a:ext cx="1219200" cy="1828800"/>
          </a:xfrm>
          <a:prstGeom prst="line">
            <a:avLst/>
          </a:prstGeom>
          <a:noFill/>
          <a:ln w="12700">
            <a:noFill/>
            <a:round/>
            <a:headEnd/>
            <a:tailEnd type="triangle" w="med" len="med"/>
          </a:ln>
          <a:effectLst>
            <a:outerShdw dist="107763" dir="2700000" algn="ctr" rotWithShape="0">
              <a:schemeClr val="bg2"/>
            </a:outerShdw>
          </a:effectLst>
        </p:spPr>
        <p:txBody>
          <a:bodyPr wrap="none" anchor="ctr">
            <a:spAutoFit/>
          </a:bodyPr>
          <a:lstStyle/>
          <a:p>
            <a:pPr algn="ctr" eaLnBrk="0" hangingPunct="0">
              <a:spcBef>
                <a:spcPct val="50000"/>
              </a:spcBef>
              <a:defRPr/>
            </a:pPr>
            <a:endParaRPr lang="en-US" sz="3733" dirty="0">
              <a:latin typeface="Arial" pitchFamily="34" charset="0"/>
            </a:endParaRPr>
          </a:p>
        </p:txBody>
      </p:sp>
      <p:sp>
        <p:nvSpPr>
          <p:cNvPr id="1176581" name="Text Box 5"/>
          <p:cNvSpPr txBox="1">
            <a:spLocks noChangeArrowheads="1"/>
          </p:cNvSpPr>
          <p:nvPr/>
        </p:nvSpPr>
        <p:spPr bwMode="auto">
          <a:xfrm>
            <a:off x="2057400" y="1371600"/>
            <a:ext cx="5588000" cy="5344348"/>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p:txBody>
      </p:sp>
      <p:sp>
        <p:nvSpPr>
          <p:cNvPr id="1176582" name="Text Box 6"/>
          <p:cNvSpPr txBox="1">
            <a:spLocks noChangeArrowheads="1"/>
          </p:cNvSpPr>
          <p:nvPr/>
        </p:nvSpPr>
        <p:spPr bwMode="auto">
          <a:xfrm>
            <a:off x="2133600" y="4648200"/>
            <a:ext cx="2133600" cy="1200329"/>
          </a:xfrm>
          <a:prstGeom prst="rect">
            <a:avLst/>
          </a:prstGeom>
          <a:noFill/>
          <a:ln w="254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2400" dirty="0">
                <a:latin typeface="Arial" pitchFamily="34" charset="0"/>
              </a:rPr>
              <a:t>CCR5 (receptor) defect</a:t>
            </a:r>
            <a:endParaRPr lang="en-US" sz="1200" dirty="0">
              <a:latin typeface="Arial" pitchFamily="34" charset="0"/>
            </a:endParaRPr>
          </a:p>
        </p:txBody>
      </p:sp>
      <p:sp>
        <p:nvSpPr>
          <p:cNvPr id="1176583" name="Text Box 7"/>
          <p:cNvSpPr txBox="1">
            <a:spLocks noChangeArrowheads="1"/>
          </p:cNvSpPr>
          <p:nvPr/>
        </p:nvSpPr>
        <p:spPr bwMode="auto">
          <a:xfrm>
            <a:off x="7467600" y="4724400"/>
            <a:ext cx="2235200" cy="1220783"/>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1333" dirty="0">
              <a:latin typeface="Arial" pitchFamily="34" charset="0"/>
            </a:endParaRPr>
          </a:p>
          <a:p>
            <a:pPr algn="ctr" eaLnBrk="0" hangingPunct="0">
              <a:spcBef>
                <a:spcPct val="50000"/>
              </a:spcBef>
              <a:defRPr/>
            </a:pPr>
            <a:r>
              <a:rPr lang="en-US" sz="2400" dirty="0">
                <a:latin typeface="Arial" pitchFamily="34" charset="0"/>
              </a:rPr>
              <a:t>AIDS</a:t>
            </a:r>
            <a:endParaRPr lang="en-US" sz="1600" dirty="0">
              <a:latin typeface="Arial" pitchFamily="34" charset="0"/>
            </a:endParaRPr>
          </a:p>
          <a:p>
            <a:pPr algn="ctr" eaLnBrk="0" hangingPunct="0">
              <a:spcBef>
                <a:spcPct val="50000"/>
              </a:spcBef>
              <a:defRPr/>
            </a:pPr>
            <a:endParaRPr lang="en-US" sz="1600" dirty="0">
              <a:latin typeface="Arial" pitchFamily="34" charset="0"/>
            </a:endParaRPr>
          </a:p>
        </p:txBody>
      </p:sp>
      <p:sp>
        <p:nvSpPr>
          <p:cNvPr id="1176584" name="Line 8"/>
          <p:cNvSpPr>
            <a:spLocks noChangeShapeType="1"/>
          </p:cNvSpPr>
          <p:nvPr/>
        </p:nvSpPr>
        <p:spPr bwMode="auto">
          <a:xfrm>
            <a:off x="4191000" y="5257800"/>
            <a:ext cx="711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176585" name="Text Box 9"/>
          <p:cNvSpPr txBox="1">
            <a:spLocks noChangeArrowheads="1"/>
          </p:cNvSpPr>
          <p:nvPr/>
        </p:nvSpPr>
        <p:spPr bwMode="auto">
          <a:xfrm>
            <a:off x="2925238" y="-1564216"/>
            <a:ext cx="3983567" cy="666786"/>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sz="3733" dirty="0">
              <a:latin typeface="Arial" pitchFamily="34" charset="0"/>
            </a:endParaRPr>
          </a:p>
        </p:txBody>
      </p:sp>
      <p:sp>
        <p:nvSpPr>
          <p:cNvPr id="1176588" name="Text Box 12"/>
          <p:cNvSpPr txBox="1">
            <a:spLocks noChangeArrowheads="1"/>
          </p:cNvSpPr>
          <p:nvPr/>
        </p:nvSpPr>
        <p:spPr bwMode="auto">
          <a:xfrm>
            <a:off x="1828800" y="-1447797"/>
            <a:ext cx="8432800" cy="584775"/>
          </a:xfrm>
          <a:prstGeom prst="rect">
            <a:avLst/>
          </a:prstGeom>
          <a:noFill/>
          <a:ln w="76200">
            <a:noFill/>
            <a:miter lim="800000"/>
            <a:headEnd/>
            <a:tailEnd/>
          </a:ln>
          <a:effectLst>
            <a:outerShdw dist="107763" dir="2700000" algn="ctr" rotWithShape="0">
              <a:schemeClr val="bg2"/>
            </a:outerShdw>
          </a:effectLst>
        </p:spPr>
        <p:txBody>
          <a:bodyPr>
            <a:spAutoFit/>
          </a:bodyPr>
          <a:lstStyle/>
          <a:p>
            <a:pPr marL="228594" indent="-228594" eaLnBrk="0" hangingPunct="0">
              <a:spcBef>
                <a:spcPct val="20000"/>
              </a:spcBef>
              <a:spcAft>
                <a:spcPct val="50000"/>
              </a:spcAft>
              <a:buClr>
                <a:schemeClr val="accent2"/>
              </a:buClr>
              <a:buSzPct val="75000"/>
              <a:buFont typeface="Symbol" pitchFamily="18" charset="2"/>
              <a:buChar char="·"/>
              <a:defRPr/>
            </a:pPr>
            <a:endParaRPr lang="en-US" sz="3200" dirty="0">
              <a:latin typeface="Arial" pitchFamily="34" charset="0"/>
            </a:endParaRPr>
          </a:p>
        </p:txBody>
      </p:sp>
      <p:sp>
        <p:nvSpPr>
          <p:cNvPr id="1176590" name="Text Box 14"/>
          <p:cNvSpPr txBox="1">
            <a:spLocks noChangeArrowheads="1"/>
          </p:cNvSpPr>
          <p:nvPr/>
        </p:nvSpPr>
        <p:spPr bwMode="auto">
          <a:xfrm>
            <a:off x="4572000" y="5029200"/>
            <a:ext cx="2641600" cy="461665"/>
          </a:xfrm>
          <a:prstGeom prst="rect">
            <a:avLst/>
          </a:prstGeom>
          <a:noFill/>
          <a:ln w="28575">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400" dirty="0">
                <a:latin typeface="Arial" pitchFamily="34" charset="0"/>
              </a:rPr>
              <a:t>CD4 count</a:t>
            </a:r>
          </a:p>
        </p:txBody>
      </p:sp>
      <p:sp>
        <p:nvSpPr>
          <p:cNvPr id="1176591" name="Line 15"/>
          <p:cNvSpPr>
            <a:spLocks noChangeShapeType="1"/>
          </p:cNvSpPr>
          <p:nvPr/>
        </p:nvSpPr>
        <p:spPr bwMode="auto">
          <a:xfrm>
            <a:off x="6934200" y="5257800"/>
            <a:ext cx="812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176597" name="Text Box 21"/>
          <p:cNvSpPr txBox="1">
            <a:spLocks noChangeArrowheads="1"/>
          </p:cNvSpPr>
          <p:nvPr/>
        </p:nvSpPr>
        <p:spPr bwMode="auto">
          <a:xfrm>
            <a:off x="229937" y="3445439"/>
            <a:ext cx="11782926" cy="830997"/>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marL="228594" indent="-228594" eaLnBrk="0" hangingPunct="0">
              <a:spcBef>
                <a:spcPct val="20000"/>
              </a:spcBef>
              <a:spcAft>
                <a:spcPct val="50000"/>
              </a:spcAft>
              <a:buClr>
                <a:schemeClr val="accent2"/>
              </a:buClr>
              <a:buSzPct val="75000"/>
              <a:buFont typeface="Symbol" pitchFamily="18" charset="2"/>
              <a:buChar char="·"/>
              <a:defRPr/>
            </a:pPr>
            <a:r>
              <a:rPr lang="en-US" sz="2400" b="0" dirty="0">
                <a:solidFill>
                  <a:schemeClr val="tx1"/>
                </a:solidFill>
                <a:latin typeface="Arial" pitchFamily="34" charset="0"/>
              </a:rPr>
              <a:t>How should CD4 count be handled in assessing the association between CCR5 defect status and progression in HIV disease to AIDS? </a:t>
            </a:r>
            <a:endParaRPr lang="en-US" sz="2400" dirty="0">
              <a:latin typeface="Arial" pitchFamily="34" charset="0"/>
            </a:endParaRPr>
          </a:p>
        </p:txBody>
      </p:sp>
      <p:sp>
        <p:nvSpPr>
          <p:cNvPr id="1176598" name="Text Box 22"/>
          <p:cNvSpPr txBox="1">
            <a:spLocks noChangeArrowheads="1"/>
          </p:cNvSpPr>
          <p:nvPr/>
        </p:nvSpPr>
        <p:spPr bwMode="auto">
          <a:xfrm>
            <a:off x="229937" y="923102"/>
            <a:ext cx="11630526" cy="2345257"/>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marL="228594" indent="-228594" eaLnBrk="0" hangingPunct="0">
              <a:spcBef>
                <a:spcPct val="20000"/>
              </a:spcBef>
              <a:spcAft>
                <a:spcPct val="50000"/>
              </a:spcAft>
              <a:buClr>
                <a:schemeClr val="accent2"/>
              </a:buClr>
              <a:buSzPct val="75000"/>
              <a:buFont typeface="Symbol" pitchFamily="18" charset="2"/>
              <a:buChar char="·"/>
              <a:defRPr/>
            </a:pPr>
            <a:r>
              <a:rPr lang="en-US" sz="2400" b="0" dirty="0">
                <a:solidFill>
                  <a:schemeClr val="tx1"/>
                </a:solidFill>
                <a:latin typeface="Arial" pitchFamily="34" charset="0"/>
              </a:rPr>
              <a:t>CCR5: the human cellular receptor for the virus, HIV; it is found on CD4+ T cells</a:t>
            </a:r>
          </a:p>
          <a:p>
            <a:pPr marL="228594" indent="-228594" eaLnBrk="0" hangingPunct="0">
              <a:spcBef>
                <a:spcPct val="20000"/>
              </a:spcBef>
              <a:spcAft>
                <a:spcPct val="50000"/>
              </a:spcAft>
              <a:buClr>
                <a:schemeClr val="accent2"/>
              </a:buClr>
              <a:buSzPct val="75000"/>
              <a:buFont typeface="Symbol" pitchFamily="18" charset="2"/>
              <a:buChar char="·"/>
              <a:defRPr/>
            </a:pPr>
            <a:r>
              <a:rPr lang="en-US" sz="2400" b="0" dirty="0">
                <a:solidFill>
                  <a:schemeClr val="tx1"/>
                </a:solidFill>
                <a:latin typeface="Arial" pitchFamily="34" charset="0"/>
              </a:rPr>
              <a:t>Genetic defects in CCR5 have been described</a:t>
            </a:r>
          </a:p>
          <a:p>
            <a:pPr marL="465138" lvl="1" indent="-241300" eaLnBrk="0" hangingPunct="0">
              <a:spcBef>
                <a:spcPct val="20000"/>
              </a:spcBef>
              <a:spcAft>
                <a:spcPct val="50000"/>
              </a:spcAft>
              <a:buClr>
                <a:schemeClr val="accent2"/>
              </a:buClr>
              <a:buSzPct val="75000"/>
              <a:buFont typeface="Arial" panose="020B0604020202020204" pitchFamily="34" charset="0"/>
              <a:buChar char="–"/>
              <a:tabLst>
                <a:tab pos="690563" algn="l"/>
              </a:tabLst>
              <a:defRPr/>
            </a:pPr>
            <a:r>
              <a:rPr lang="en-US" sz="2000" b="0" dirty="0">
                <a:solidFill>
                  <a:schemeClr val="tx1"/>
                </a:solidFill>
                <a:latin typeface="Arial" pitchFamily="34" charset="0"/>
              </a:rPr>
              <a:t> </a:t>
            </a:r>
            <a:r>
              <a:rPr lang="en-US" sz="2400" b="0" dirty="0">
                <a:solidFill>
                  <a:schemeClr val="tx1"/>
                </a:solidFill>
                <a:latin typeface="Arial" pitchFamily="34" charset="0"/>
              </a:rPr>
              <a:t>RQ:  Do genetic defects in CCR5 cause slower progression to AIDS?</a:t>
            </a:r>
          </a:p>
          <a:p>
            <a:pPr marL="228594" indent="-228594" eaLnBrk="0" hangingPunct="0">
              <a:spcBef>
                <a:spcPct val="20000"/>
              </a:spcBef>
              <a:spcAft>
                <a:spcPct val="50000"/>
              </a:spcAft>
              <a:buClr>
                <a:schemeClr val="accent2"/>
              </a:buClr>
              <a:buSzPct val="75000"/>
              <a:buFont typeface="Symbol" pitchFamily="18" charset="2"/>
              <a:buChar char="·"/>
              <a:defRPr/>
            </a:pPr>
            <a:r>
              <a:rPr lang="en-US" sz="2400" b="0" dirty="0">
                <a:solidFill>
                  <a:schemeClr val="tx1"/>
                </a:solidFill>
                <a:latin typeface="Arial" pitchFamily="34" charset="0"/>
              </a:rPr>
              <a:t>CD4 count is a potent causal determinant of time-to-AIDS</a:t>
            </a:r>
            <a:endParaRPr lang="en-US" sz="2400" dirty="0">
              <a:latin typeface="Arial" pitchFamily="34" charset="0"/>
            </a:endParaRPr>
          </a:p>
        </p:txBody>
      </p:sp>
      <p:sp>
        <p:nvSpPr>
          <p:cNvPr id="1176599" name="Line 23"/>
          <p:cNvSpPr>
            <a:spLocks noChangeShapeType="1"/>
          </p:cNvSpPr>
          <p:nvPr/>
        </p:nvSpPr>
        <p:spPr bwMode="auto">
          <a:xfrm>
            <a:off x="4267200" y="5257800"/>
            <a:ext cx="3454400" cy="0"/>
          </a:xfrm>
          <a:prstGeom prst="line">
            <a:avLst/>
          </a:prstGeom>
          <a:noFill/>
          <a:ln w="76200">
            <a:solidFill>
              <a:schemeClr val="tx1"/>
            </a:solidFill>
            <a:prstDash val="sysDot"/>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176600" name="Text Box 24"/>
          <p:cNvSpPr txBox="1">
            <a:spLocks noChangeArrowheads="1"/>
          </p:cNvSpPr>
          <p:nvPr/>
        </p:nvSpPr>
        <p:spPr bwMode="auto">
          <a:xfrm>
            <a:off x="5410200" y="5410200"/>
            <a:ext cx="914400" cy="58477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200" dirty="0">
                <a:latin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1176599"/>
                                        </p:tgtEl>
                                      </p:cBhvr>
                                    </p:animEffect>
                                    <p:set>
                                      <p:cBhvr>
                                        <p:cTn id="7" dur="1" fill="hold">
                                          <p:stCondLst>
                                            <p:cond delay="499"/>
                                          </p:stCondLst>
                                        </p:cTn>
                                        <p:tgtEl>
                                          <p:spTgt spid="1176599"/>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1176584"/>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176591"/>
                                        </p:tgtEl>
                                        <p:attrNameLst>
                                          <p:attrName>style.visibility</p:attrName>
                                        </p:attrNameLst>
                                      </p:cBhvr>
                                      <p:to>
                                        <p:strVal val="visible"/>
                                      </p:to>
                                    </p:set>
                                  </p:childTnLst>
                                </p:cTn>
                              </p:par>
                            </p:childTnLst>
                          </p:cTn>
                        </p:par>
                        <p:par>
                          <p:cTn id="12" fill="hold" nodeType="afterGroup">
                            <p:stCondLst>
                              <p:cond delay="500"/>
                            </p:stCondLst>
                            <p:childTnLst>
                              <p:par>
                                <p:cTn id="13" presetID="2" presetClass="entr" presetSubtype="2" fill="hold" grpId="0" nodeType="afterEffect">
                                  <p:stCondLst>
                                    <p:cond delay="0"/>
                                  </p:stCondLst>
                                  <p:childTnLst>
                                    <p:set>
                                      <p:cBhvr>
                                        <p:cTn id="14" dur="1" fill="hold">
                                          <p:stCondLst>
                                            <p:cond delay="0"/>
                                          </p:stCondLst>
                                        </p:cTn>
                                        <p:tgtEl>
                                          <p:spTgt spid="1176590"/>
                                        </p:tgtEl>
                                        <p:attrNameLst>
                                          <p:attrName>style.visibility</p:attrName>
                                        </p:attrNameLst>
                                      </p:cBhvr>
                                      <p:to>
                                        <p:strVal val="visible"/>
                                      </p:to>
                                    </p:set>
                                    <p:anim calcmode="lin" valueType="num">
                                      <p:cBhvr additive="base">
                                        <p:cTn id="15" dur="500" fill="hold"/>
                                        <p:tgtEl>
                                          <p:spTgt spid="1176590"/>
                                        </p:tgtEl>
                                        <p:attrNameLst>
                                          <p:attrName>ppt_x</p:attrName>
                                        </p:attrNameLst>
                                      </p:cBhvr>
                                      <p:tavLst>
                                        <p:tav tm="0">
                                          <p:val>
                                            <p:strVal val="1+#ppt_w/2"/>
                                          </p:val>
                                        </p:tav>
                                        <p:tav tm="100000">
                                          <p:val>
                                            <p:strVal val="#ppt_x"/>
                                          </p:val>
                                        </p:tav>
                                      </p:tavLst>
                                    </p:anim>
                                    <p:anim calcmode="lin" valueType="num">
                                      <p:cBhvr additive="base">
                                        <p:cTn id="16" dur="500" fill="hold"/>
                                        <p:tgtEl>
                                          <p:spTgt spid="11765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6590"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Rectangle 2"/>
          <p:cNvSpPr>
            <a:spLocks noGrp="1" noChangeArrowheads="1"/>
          </p:cNvSpPr>
          <p:nvPr>
            <p:ph type="title" idx="4294967295"/>
          </p:nvPr>
        </p:nvSpPr>
        <p:spPr>
          <a:xfrm>
            <a:off x="2209800" y="-304800"/>
            <a:ext cx="7774517" cy="1016000"/>
          </a:xfrm>
        </p:spPr>
        <p:txBody>
          <a:bodyPr/>
          <a:lstStyle/>
          <a:p>
            <a:r>
              <a:rPr lang="en-US" altLang="en-US" dirty="0"/>
              <a:t>CCR5 and HIV Disease Progression</a:t>
            </a:r>
          </a:p>
        </p:txBody>
      </p:sp>
      <p:sp>
        <p:nvSpPr>
          <p:cNvPr id="353282" name="Rectangle 3"/>
          <p:cNvSpPr>
            <a:spLocks noGrp="1" noChangeArrowheads="1"/>
          </p:cNvSpPr>
          <p:nvPr>
            <p:ph type="body" idx="4294967295"/>
          </p:nvPr>
        </p:nvSpPr>
        <p:spPr/>
        <p:txBody>
          <a:bodyPr/>
          <a:lstStyle/>
          <a:p>
            <a:endParaRPr lang="en-US" altLang="en-US" dirty="0"/>
          </a:p>
          <a:p>
            <a:endParaRPr lang="en-US" altLang="en-US" dirty="0"/>
          </a:p>
          <a:p>
            <a:endParaRPr lang="en-US" altLang="en-US" dirty="0"/>
          </a:p>
          <a:p>
            <a:endParaRPr lang="en-US" altLang="en-US" dirty="0"/>
          </a:p>
          <a:p>
            <a:pPr algn="ctr">
              <a:buFont typeface="Symbol" pitchFamily="18" charset="2"/>
              <a:buNone/>
            </a:pPr>
            <a:endParaRPr lang="en-US" altLang="en-US" dirty="0"/>
          </a:p>
        </p:txBody>
      </p:sp>
      <p:sp>
        <p:nvSpPr>
          <p:cNvPr id="961540" name="Line 4"/>
          <p:cNvSpPr>
            <a:spLocks noChangeShapeType="1"/>
          </p:cNvSpPr>
          <p:nvPr/>
        </p:nvSpPr>
        <p:spPr bwMode="auto">
          <a:xfrm>
            <a:off x="4470400" y="2921000"/>
            <a:ext cx="1219200" cy="1828800"/>
          </a:xfrm>
          <a:prstGeom prst="line">
            <a:avLst/>
          </a:prstGeom>
          <a:noFill/>
          <a:ln w="12700">
            <a:noFill/>
            <a:round/>
            <a:headEnd/>
            <a:tailEnd type="triangle" w="med" len="med"/>
          </a:ln>
          <a:effectLst>
            <a:outerShdw dist="107763" dir="2700000" algn="ctr" rotWithShape="0">
              <a:schemeClr val="bg2"/>
            </a:outerShdw>
          </a:effectLst>
        </p:spPr>
        <p:txBody>
          <a:bodyPr wrap="none" anchor="ctr">
            <a:spAutoFit/>
          </a:bodyPr>
          <a:lstStyle/>
          <a:p>
            <a:pPr algn="ctr" eaLnBrk="0" hangingPunct="0">
              <a:spcBef>
                <a:spcPct val="50000"/>
              </a:spcBef>
              <a:defRPr/>
            </a:pPr>
            <a:endParaRPr lang="en-US" sz="3733" dirty="0">
              <a:latin typeface="Arial" pitchFamily="34" charset="0"/>
            </a:endParaRPr>
          </a:p>
        </p:txBody>
      </p:sp>
      <p:sp>
        <p:nvSpPr>
          <p:cNvPr id="961541" name="Text Box 5"/>
          <p:cNvSpPr txBox="1">
            <a:spLocks noChangeArrowheads="1"/>
          </p:cNvSpPr>
          <p:nvPr/>
        </p:nvSpPr>
        <p:spPr bwMode="auto">
          <a:xfrm>
            <a:off x="2514600" y="838200"/>
            <a:ext cx="5588000" cy="5344348"/>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a:p>
            <a:pPr algn="ctr" eaLnBrk="0" hangingPunct="0">
              <a:spcBef>
                <a:spcPct val="50000"/>
              </a:spcBef>
              <a:defRPr/>
            </a:pPr>
            <a:endParaRPr lang="en-US" sz="2133" b="0" dirty="0">
              <a:latin typeface="Arial" pitchFamily="34" charset="0"/>
            </a:endParaRPr>
          </a:p>
        </p:txBody>
      </p:sp>
      <p:sp>
        <p:nvSpPr>
          <p:cNvPr id="961542" name="Text Box 6"/>
          <p:cNvSpPr txBox="1">
            <a:spLocks noChangeArrowheads="1"/>
          </p:cNvSpPr>
          <p:nvPr/>
        </p:nvSpPr>
        <p:spPr bwMode="auto">
          <a:xfrm>
            <a:off x="2362200" y="4800600"/>
            <a:ext cx="2540000" cy="156966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200" dirty="0">
                <a:latin typeface="Arial" pitchFamily="34" charset="0"/>
              </a:rPr>
              <a:t>CCR5 (receptor) defect</a:t>
            </a:r>
            <a:endParaRPr lang="en-US" sz="1600" dirty="0">
              <a:latin typeface="Arial" pitchFamily="34" charset="0"/>
            </a:endParaRPr>
          </a:p>
        </p:txBody>
      </p:sp>
      <p:sp>
        <p:nvSpPr>
          <p:cNvPr id="961543" name="Text Box 7"/>
          <p:cNvSpPr txBox="1">
            <a:spLocks noChangeArrowheads="1"/>
          </p:cNvSpPr>
          <p:nvPr/>
        </p:nvSpPr>
        <p:spPr bwMode="auto">
          <a:xfrm>
            <a:off x="7696200" y="4800600"/>
            <a:ext cx="2235200" cy="1405449"/>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1333" dirty="0">
              <a:latin typeface="Arial" pitchFamily="34" charset="0"/>
            </a:endParaRPr>
          </a:p>
          <a:p>
            <a:pPr algn="ctr" eaLnBrk="0" hangingPunct="0">
              <a:spcBef>
                <a:spcPct val="50000"/>
              </a:spcBef>
              <a:defRPr/>
            </a:pPr>
            <a:r>
              <a:rPr lang="en-US" sz="3200" dirty="0">
                <a:latin typeface="Arial" pitchFamily="34" charset="0"/>
              </a:rPr>
              <a:t>AIDS</a:t>
            </a:r>
            <a:endParaRPr lang="en-US" sz="1600" dirty="0">
              <a:latin typeface="Arial" pitchFamily="34" charset="0"/>
            </a:endParaRPr>
          </a:p>
          <a:p>
            <a:pPr algn="ctr" eaLnBrk="0" hangingPunct="0">
              <a:spcBef>
                <a:spcPct val="50000"/>
              </a:spcBef>
              <a:defRPr/>
            </a:pPr>
            <a:endParaRPr lang="en-US" sz="1600" dirty="0">
              <a:latin typeface="Arial" pitchFamily="34" charset="0"/>
            </a:endParaRPr>
          </a:p>
        </p:txBody>
      </p:sp>
      <p:sp>
        <p:nvSpPr>
          <p:cNvPr id="961546" name="Line 10"/>
          <p:cNvSpPr>
            <a:spLocks noChangeShapeType="1"/>
          </p:cNvSpPr>
          <p:nvPr/>
        </p:nvSpPr>
        <p:spPr bwMode="auto">
          <a:xfrm>
            <a:off x="4800600" y="5638800"/>
            <a:ext cx="3251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961548" name="Text Box 12"/>
          <p:cNvSpPr txBox="1">
            <a:spLocks noChangeArrowheads="1"/>
          </p:cNvSpPr>
          <p:nvPr/>
        </p:nvSpPr>
        <p:spPr bwMode="auto">
          <a:xfrm>
            <a:off x="2925238" y="-1564216"/>
            <a:ext cx="3983567" cy="666786"/>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sz="3733" dirty="0">
              <a:latin typeface="Arial" pitchFamily="34" charset="0"/>
            </a:endParaRPr>
          </a:p>
        </p:txBody>
      </p:sp>
      <p:sp>
        <p:nvSpPr>
          <p:cNvPr id="961549" name="Text Box 13"/>
          <p:cNvSpPr txBox="1">
            <a:spLocks noChangeArrowheads="1"/>
          </p:cNvSpPr>
          <p:nvPr/>
        </p:nvSpPr>
        <p:spPr bwMode="auto">
          <a:xfrm>
            <a:off x="88900" y="947003"/>
            <a:ext cx="11950700" cy="830997"/>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marL="228594" indent="-228594" eaLnBrk="0" hangingPunct="0">
              <a:spcBef>
                <a:spcPct val="20000"/>
              </a:spcBef>
              <a:spcAft>
                <a:spcPct val="50000"/>
              </a:spcAft>
              <a:buClr>
                <a:schemeClr val="accent2"/>
              </a:buClr>
              <a:buSzPct val="75000"/>
              <a:buFont typeface="Symbol" pitchFamily="18" charset="2"/>
              <a:buChar char="·"/>
              <a:defRPr/>
            </a:pPr>
            <a:r>
              <a:rPr lang="en-US" sz="2400" b="0" dirty="0">
                <a:solidFill>
                  <a:schemeClr val="tx1"/>
                </a:solidFill>
                <a:latin typeface="Arial" pitchFamily="34" charset="0"/>
              </a:rPr>
              <a:t>How should CD4 count be handled in assessing the association between CCR5 defect status and progression in HIV disease to AIDS? </a:t>
            </a:r>
            <a:endParaRPr lang="en-US" sz="2400" dirty="0">
              <a:latin typeface="Arial" pitchFamily="34" charset="0"/>
            </a:endParaRPr>
          </a:p>
        </p:txBody>
      </p:sp>
      <p:sp>
        <p:nvSpPr>
          <p:cNvPr id="961550" name="Text Box 14"/>
          <p:cNvSpPr txBox="1">
            <a:spLocks noChangeArrowheads="1"/>
          </p:cNvSpPr>
          <p:nvPr/>
        </p:nvSpPr>
        <p:spPr bwMode="auto">
          <a:xfrm>
            <a:off x="5715000" y="5715000"/>
            <a:ext cx="1219200" cy="830997"/>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4800" dirty="0">
                <a:latin typeface="Arial" pitchFamily="34" charset="0"/>
              </a:rPr>
              <a:t>?</a:t>
            </a:r>
            <a:endParaRPr lang="en-US" sz="3733" dirty="0">
              <a:latin typeface="Arial" pitchFamily="34" charset="0"/>
            </a:endParaRPr>
          </a:p>
        </p:txBody>
      </p:sp>
      <p:sp>
        <p:nvSpPr>
          <p:cNvPr id="961552" name="Text Box 16"/>
          <p:cNvSpPr txBox="1">
            <a:spLocks noChangeArrowheads="1"/>
          </p:cNvSpPr>
          <p:nvPr/>
        </p:nvSpPr>
        <p:spPr bwMode="auto">
          <a:xfrm>
            <a:off x="5029200" y="2667000"/>
            <a:ext cx="2032000" cy="1077218"/>
          </a:xfrm>
          <a:prstGeom prst="rect">
            <a:avLst/>
          </a:prstGeom>
          <a:noFill/>
          <a:ln w="28575">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3200" dirty="0">
                <a:latin typeface="Arial" pitchFamily="34" charset="0"/>
              </a:rPr>
              <a:t>CD4 count</a:t>
            </a:r>
          </a:p>
        </p:txBody>
      </p:sp>
      <p:sp>
        <p:nvSpPr>
          <p:cNvPr id="961556" name="Line 20"/>
          <p:cNvSpPr>
            <a:spLocks noChangeShapeType="1"/>
          </p:cNvSpPr>
          <p:nvPr/>
        </p:nvSpPr>
        <p:spPr bwMode="auto">
          <a:xfrm>
            <a:off x="7239000" y="3505200"/>
            <a:ext cx="1371600" cy="1447800"/>
          </a:xfrm>
          <a:prstGeom prst="line">
            <a:avLst/>
          </a:prstGeom>
          <a:noFill/>
          <a:ln w="38100">
            <a:solidFill>
              <a:schemeClr val="tx1"/>
            </a:solidFill>
            <a:round/>
            <a:headEnd/>
            <a:tailEnd type="triangle"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961555" name="Line 19"/>
          <p:cNvSpPr>
            <a:spLocks noChangeShapeType="1"/>
          </p:cNvSpPr>
          <p:nvPr/>
        </p:nvSpPr>
        <p:spPr bwMode="auto">
          <a:xfrm flipV="1">
            <a:off x="3810000" y="3429000"/>
            <a:ext cx="1219200" cy="1320800"/>
          </a:xfrm>
          <a:prstGeom prst="line">
            <a:avLst/>
          </a:prstGeom>
          <a:noFill/>
          <a:ln w="381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961557" name="Text Box 21"/>
          <p:cNvSpPr txBox="1">
            <a:spLocks noChangeArrowheads="1"/>
          </p:cNvSpPr>
          <p:nvPr/>
        </p:nvSpPr>
        <p:spPr bwMode="auto">
          <a:xfrm>
            <a:off x="5257800" y="2667000"/>
            <a:ext cx="1727200" cy="1118448"/>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sz="2667" dirty="0"/>
          </a:p>
          <a:p>
            <a:pPr algn="ctr" eaLnBrk="0" hangingPunct="0">
              <a:spcBef>
                <a:spcPct val="50000"/>
              </a:spcBef>
            </a:pPr>
            <a:endParaRPr lang="en-US" sz="2667"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61552"/>
                                        </p:tgtEl>
                                        <p:attrNameLst>
                                          <p:attrName>style.visibility</p:attrName>
                                        </p:attrNameLst>
                                      </p:cBhvr>
                                      <p:to>
                                        <p:strVal val="visible"/>
                                      </p:to>
                                    </p:set>
                                    <p:anim calcmode="lin" valueType="num">
                                      <p:cBhvr additive="base">
                                        <p:cTn id="7" dur="500" fill="hold"/>
                                        <p:tgtEl>
                                          <p:spTgt spid="961552"/>
                                        </p:tgtEl>
                                        <p:attrNameLst>
                                          <p:attrName>ppt_x</p:attrName>
                                        </p:attrNameLst>
                                      </p:cBhvr>
                                      <p:tavLst>
                                        <p:tav tm="0">
                                          <p:val>
                                            <p:strVal val="#ppt_x"/>
                                          </p:val>
                                        </p:tav>
                                        <p:tav tm="100000">
                                          <p:val>
                                            <p:strVal val="#ppt_x"/>
                                          </p:val>
                                        </p:tav>
                                      </p:tavLst>
                                    </p:anim>
                                    <p:anim calcmode="lin" valueType="num">
                                      <p:cBhvr additive="base">
                                        <p:cTn id="8" dur="500" fill="hold"/>
                                        <p:tgtEl>
                                          <p:spTgt spid="96155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961555"/>
                                        </p:tgtEl>
                                        <p:attrNameLst>
                                          <p:attrName>style.visibility</p:attrName>
                                        </p:attrNameLst>
                                      </p:cBhvr>
                                      <p:to>
                                        <p:strVal val="visible"/>
                                      </p:to>
                                    </p:set>
                                    <p:anim calcmode="lin" valueType="num">
                                      <p:cBhvr additive="base">
                                        <p:cTn id="12" dur="500" fill="hold"/>
                                        <p:tgtEl>
                                          <p:spTgt spid="961555"/>
                                        </p:tgtEl>
                                        <p:attrNameLst>
                                          <p:attrName>ppt_x</p:attrName>
                                        </p:attrNameLst>
                                      </p:cBhvr>
                                      <p:tavLst>
                                        <p:tav tm="0">
                                          <p:val>
                                            <p:strVal val="0-#ppt_w/2"/>
                                          </p:val>
                                        </p:tav>
                                        <p:tav tm="100000">
                                          <p:val>
                                            <p:strVal val="#ppt_x"/>
                                          </p:val>
                                        </p:tav>
                                      </p:tavLst>
                                    </p:anim>
                                    <p:anim calcmode="lin" valueType="num">
                                      <p:cBhvr additive="base">
                                        <p:cTn id="13" dur="500" fill="hold"/>
                                        <p:tgtEl>
                                          <p:spTgt spid="96155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961556"/>
                                        </p:tgtEl>
                                        <p:attrNameLst>
                                          <p:attrName>style.visibility</p:attrName>
                                        </p:attrNameLst>
                                      </p:cBhvr>
                                      <p:to>
                                        <p:strVal val="visible"/>
                                      </p:to>
                                    </p:set>
                                    <p:anim calcmode="lin" valueType="num">
                                      <p:cBhvr additive="base">
                                        <p:cTn id="17" dur="500" fill="hold"/>
                                        <p:tgtEl>
                                          <p:spTgt spid="961556"/>
                                        </p:tgtEl>
                                        <p:attrNameLst>
                                          <p:attrName>ppt_x</p:attrName>
                                        </p:attrNameLst>
                                      </p:cBhvr>
                                      <p:tavLst>
                                        <p:tav tm="0">
                                          <p:val>
                                            <p:strVal val="0-#ppt_w/2"/>
                                          </p:val>
                                        </p:tav>
                                        <p:tav tm="100000">
                                          <p:val>
                                            <p:strVal val="#ppt_x"/>
                                          </p:val>
                                        </p:tav>
                                      </p:tavLst>
                                    </p:anim>
                                    <p:anim calcmode="lin" valueType="num">
                                      <p:cBhvr additive="base">
                                        <p:cTn id="18" dur="500" fill="hold"/>
                                        <p:tgtEl>
                                          <p:spTgt spid="961556"/>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1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1552" grpId="0"/>
      <p:bldP spid="961557"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732" name="Rectangle 2"/>
          <p:cNvSpPr>
            <a:spLocks noGrp="1" noChangeArrowheads="1"/>
          </p:cNvSpPr>
          <p:nvPr>
            <p:ph type="title" idx="4294967295"/>
          </p:nvPr>
        </p:nvSpPr>
        <p:spPr>
          <a:xfrm>
            <a:off x="1905000" y="11723"/>
            <a:ext cx="9144000" cy="609600"/>
          </a:xfrm>
        </p:spPr>
        <p:txBody>
          <a:bodyPr/>
          <a:lstStyle/>
          <a:p>
            <a:r>
              <a:rPr lang="en-US" altLang="en-US" sz="2800" dirty="0"/>
              <a:t>Forces us to specify the research question</a:t>
            </a:r>
          </a:p>
        </p:txBody>
      </p:sp>
      <p:sp>
        <p:nvSpPr>
          <p:cNvPr id="326733" name="Rectangle 3"/>
          <p:cNvSpPr>
            <a:spLocks noGrp="1" noChangeArrowheads="1"/>
          </p:cNvSpPr>
          <p:nvPr>
            <p:ph type="body" sz="half" idx="4294967295"/>
          </p:nvPr>
        </p:nvSpPr>
        <p:spPr>
          <a:xfrm>
            <a:off x="2336800" y="-431800"/>
            <a:ext cx="3784600" cy="9042400"/>
          </a:xfrm>
        </p:spPr>
        <p:txBody>
          <a:bodyPr/>
          <a:lstStyle/>
          <a:p>
            <a:endParaRPr lang="en-US" altLang="en-US" sz="2400" dirty="0"/>
          </a:p>
          <a:p>
            <a:endParaRPr lang="en-US" altLang="en-US" sz="2400" dirty="0"/>
          </a:p>
          <a:p>
            <a:endParaRPr lang="en-US" altLang="en-US" sz="2400" dirty="0"/>
          </a:p>
          <a:p>
            <a:endParaRPr lang="en-US" altLang="en-US" sz="2400" dirty="0"/>
          </a:p>
          <a:p>
            <a:pPr algn="ctr">
              <a:buFont typeface="Symbol" pitchFamily="18" charset="2"/>
              <a:buNone/>
            </a:pPr>
            <a:endParaRPr lang="en-US" altLang="en-US" sz="2400" dirty="0"/>
          </a:p>
        </p:txBody>
      </p:sp>
      <p:sp>
        <p:nvSpPr>
          <p:cNvPr id="1116164" name="Line 4"/>
          <p:cNvSpPr>
            <a:spLocks noChangeShapeType="1"/>
          </p:cNvSpPr>
          <p:nvPr/>
        </p:nvSpPr>
        <p:spPr bwMode="auto">
          <a:xfrm>
            <a:off x="4470400" y="2921000"/>
            <a:ext cx="1219200" cy="1828800"/>
          </a:xfrm>
          <a:prstGeom prst="line">
            <a:avLst/>
          </a:prstGeom>
          <a:noFill/>
          <a:ln w="12700">
            <a:noFill/>
            <a:round/>
            <a:headEnd/>
            <a:tailEnd type="triangle" w="med" len="med"/>
          </a:ln>
          <a:effectLst>
            <a:outerShdw dist="107763" dir="2700000" algn="ctr" rotWithShape="0">
              <a:schemeClr val="bg2"/>
            </a:outerShdw>
          </a:effectLst>
        </p:spPr>
        <p:txBody>
          <a:bodyPr wrap="none" anchor="ctr">
            <a:spAutoFit/>
          </a:bodyPr>
          <a:lstStyle/>
          <a:p>
            <a:pPr algn="ctr" eaLnBrk="0" hangingPunct="0">
              <a:spcBef>
                <a:spcPct val="50000"/>
              </a:spcBef>
              <a:defRPr/>
            </a:pPr>
            <a:endParaRPr lang="en-US" sz="3733" dirty="0">
              <a:latin typeface="Arial" pitchFamily="34" charset="0"/>
            </a:endParaRPr>
          </a:p>
        </p:txBody>
      </p:sp>
      <p:sp>
        <p:nvSpPr>
          <p:cNvPr id="1116166" name="Text Box 6"/>
          <p:cNvSpPr txBox="1">
            <a:spLocks noChangeArrowheads="1"/>
          </p:cNvSpPr>
          <p:nvPr/>
        </p:nvSpPr>
        <p:spPr bwMode="auto">
          <a:xfrm>
            <a:off x="2590800" y="1295400"/>
            <a:ext cx="2844800" cy="369332"/>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CCR5 defect</a:t>
            </a:r>
            <a:endParaRPr lang="en-US" sz="1050" dirty="0">
              <a:latin typeface="Arial" pitchFamily="34" charset="0"/>
            </a:endParaRPr>
          </a:p>
        </p:txBody>
      </p:sp>
      <p:sp>
        <p:nvSpPr>
          <p:cNvPr id="1116167" name="Text Box 7"/>
          <p:cNvSpPr txBox="1">
            <a:spLocks noChangeArrowheads="1"/>
          </p:cNvSpPr>
          <p:nvPr/>
        </p:nvSpPr>
        <p:spPr bwMode="auto">
          <a:xfrm>
            <a:off x="5359400" y="3348850"/>
            <a:ext cx="1727200" cy="646331"/>
          </a:xfrm>
          <a:prstGeom prst="rect">
            <a:avLst/>
          </a:prstGeom>
          <a:noFill/>
          <a:ln w="254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1800" dirty="0">
                <a:latin typeface="Arial" pitchFamily="34" charset="0"/>
              </a:rPr>
              <a:t> Other mechanisms</a:t>
            </a:r>
          </a:p>
        </p:txBody>
      </p:sp>
      <p:sp>
        <p:nvSpPr>
          <p:cNvPr id="1116168" name="Line 8"/>
          <p:cNvSpPr>
            <a:spLocks noChangeShapeType="1"/>
          </p:cNvSpPr>
          <p:nvPr/>
        </p:nvSpPr>
        <p:spPr bwMode="auto">
          <a:xfrm>
            <a:off x="4876800" y="1447800"/>
            <a:ext cx="812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116169" name="Text Box 9"/>
          <p:cNvSpPr txBox="1">
            <a:spLocks noChangeArrowheads="1"/>
          </p:cNvSpPr>
          <p:nvPr/>
        </p:nvSpPr>
        <p:spPr bwMode="auto">
          <a:xfrm>
            <a:off x="2925238" y="-1564216"/>
            <a:ext cx="3983567" cy="666786"/>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sz="3733" dirty="0">
              <a:latin typeface="Arial" pitchFamily="34" charset="0"/>
            </a:endParaRPr>
          </a:p>
        </p:txBody>
      </p:sp>
      <p:sp>
        <p:nvSpPr>
          <p:cNvPr id="1116172" name="Text Box 12"/>
          <p:cNvSpPr txBox="1">
            <a:spLocks noChangeArrowheads="1"/>
          </p:cNvSpPr>
          <p:nvPr/>
        </p:nvSpPr>
        <p:spPr bwMode="auto">
          <a:xfrm>
            <a:off x="5638800" y="1066800"/>
            <a:ext cx="2438400" cy="646331"/>
          </a:xfrm>
          <a:prstGeom prst="rect">
            <a:avLst/>
          </a:prstGeom>
          <a:noFill/>
          <a:ln w="25400">
            <a:no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CD4 count +      Other mechanisms</a:t>
            </a:r>
          </a:p>
        </p:txBody>
      </p:sp>
      <p:sp>
        <p:nvSpPr>
          <p:cNvPr id="1116175" name="Line 15"/>
          <p:cNvSpPr>
            <a:spLocks noChangeShapeType="1"/>
          </p:cNvSpPr>
          <p:nvPr/>
        </p:nvSpPr>
        <p:spPr bwMode="auto">
          <a:xfrm>
            <a:off x="8001000" y="1447800"/>
            <a:ext cx="914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116176" name="Text Box 16"/>
          <p:cNvSpPr txBox="1">
            <a:spLocks noChangeArrowheads="1"/>
          </p:cNvSpPr>
          <p:nvPr/>
        </p:nvSpPr>
        <p:spPr bwMode="auto">
          <a:xfrm>
            <a:off x="8458200" y="1219200"/>
            <a:ext cx="1752600" cy="369332"/>
          </a:xfrm>
          <a:prstGeom prst="rect">
            <a:avLst/>
          </a:prstGeom>
          <a:noFill/>
          <a:ln w="254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1800" dirty="0">
                <a:latin typeface="Arial" pitchFamily="34" charset="0"/>
              </a:rPr>
              <a:t>AIDS</a:t>
            </a:r>
            <a:endParaRPr lang="en-US" sz="1600" dirty="0">
              <a:latin typeface="Arial" pitchFamily="34" charset="0"/>
            </a:endParaRPr>
          </a:p>
        </p:txBody>
      </p:sp>
      <p:sp>
        <p:nvSpPr>
          <p:cNvPr id="1116177" name="Line 17"/>
          <p:cNvSpPr>
            <a:spLocks noChangeShapeType="1"/>
          </p:cNvSpPr>
          <p:nvPr/>
        </p:nvSpPr>
        <p:spPr bwMode="auto">
          <a:xfrm flipV="1">
            <a:off x="0" y="2069162"/>
            <a:ext cx="12192000" cy="0"/>
          </a:xfrm>
          <a:prstGeom prst="line">
            <a:avLst/>
          </a:prstGeom>
          <a:noFill/>
          <a:ln w="76200">
            <a:solidFill>
              <a:schemeClr val="tx1"/>
            </a:solidFill>
            <a:round/>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16178" name="Text Box 18"/>
          <p:cNvSpPr txBox="1">
            <a:spLocks noChangeArrowheads="1"/>
          </p:cNvSpPr>
          <p:nvPr/>
        </p:nvSpPr>
        <p:spPr bwMode="auto">
          <a:xfrm>
            <a:off x="457200" y="838200"/>
            <a:ext cx="2514600" cy="1077218"/>
          </a:xfrm>
          <a:prstGeom prst="rect">
            <a:avLst/>
          </a:prstGeom>
          <a:noFill/>
          <a:ln w="12700">
            <a:solidFill>
              <a:schemeClr val="tx1"/>
            </a:solidFill>
            <a:miter lim="800000"/>
            <a:headEnd/>
            <a:tailEnd/>
          </a:ln>
          <a:effectLst>
            <a:outerShdw dist="107763" dir="2700000" algn="ctr" rotWithShape="0">
              <a:schemeClr val="bg2"/>
            </a:outerShdw>
          </a:effectLst>
        </p:spPr>
        <p:txBody>
          <a:bodyPr wrap="square">
            <a:spAutoFit/>
          </a:bodyPr>
          <a:lstStyle/>
          <a:p>
            <a:pPr marL="228594" indent="-228594" eaLnBrk="0" hangingPunct="0">
              <a:spcBef>
                <a:spcPct val="20000"/>
              </a:spcBef>
              <a:spcAft>
                <a:spcPct val="50000"/>
              </a:spcAft>
              <a:buClr>
                <a:schemeClr val="accent2"/>
              </a:buClr>
              <a:buSzPct val="75000"/>
              <a:defRPr/>
            </a:pPr>
            <a:r>
              <a:rPr lang="en-US" sz="1600" dirty="0">
                <a:solidFill>
                  <a:schemeClr val="tx1"/>
                </a:solidFill>
                <a:latin typeface="Arial" pitchFamily="34" charset="0"/>
              </a:rPr>
              <a:t>#1: Do CCR5 defects reduce  progression to AIDS, irrespective of mechanism?</a:t>
            </a:r>
            <a:endParaRPr lang="en-US" sz="1600" dirty="0">
              <a:latin typeface="Arial" pitchFamily="34" charset="0"/>
            </a:endParaRPr>
          </a:p>
        </p:txBody>
      </p:sp>
      <p:sp>
        <p:nvSpPr>
          <p:cNvPr id="1116179" name="Text Box 19"/>
          <p:cNvSpPr txBox="1">
            <a:spLocks noChangeArrowheads="1"/>
          </p:cNvSpPr>
          <p:nvPr/>
        </p:nvSpPr>
        <p:spPr bwMode="auto">
          <a:xfrm>
            <a:off x="3289300" y="3349586"/>
            <a:ext cx="2032000" cy="369332"/>
          </a:xfrm>
          <a:prstGeom prst="rect">
            <a:avLst/>
          </a:prstGeom>
          <a:noFill/>
          <a:ln w="254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1800" dirty="0">
                <a:latin typeface="Arial" pitchFamily="34" charset="0"/>
              </a:rPr>
              <a:t>CCR5 defect</a:t>
            </a:r>
            <a:endParaRPr lang="en-US" sz="1050" dirty="0">
              <a:latin typeface="Arial" pitchFamily="34" charset="0"/>
            </a:endParaRPr>
          </a:p>
        </p:txBody>
      </p:sp>
      <p:sp>
        <p:nvSpPr>
          <p:cNvPr id="1116181" name="Text Box 21"/>
          <p:cNvSpPr txBox="1">
            <a:spLocks noChangeArrowheads="1"/>
          </p:cNvSpPr>
          <p:nvPr/>
        </p:nvSpPr>
        <p:spPr bwMode="auto">
          <a:xfrm>
            <a:off x="2743200" y="5334000"/>
            <a:ext cx="2286000" cy="379656"/>
          </a:xfrm>
          <a:prstGeom prst="rect">
            <a:avLst/>
          </a:prstGeom>
          <a:noFill/>
          <a:ln w="254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67" dirty="0">
                <a:latin typeface="Arial" pitchFamily="34" charset="0"/>
              </a:rPr>
              <a:t>Low CD4 count</a:t>
            </a:r>
          </a:p>
        </p:txBody>
      </p:sp>
      <p:sp>
        <p:nvSpPr>
          <p:cNvPr id="1116182" name="Text Box 22"/>
          <p:cNvSpPr txBox="1">
            <a:spLocks noChangeArrowheads="1"/>
          </p:cNvSpPr>
          <p:nvPr/>
        </p:nvSpPr>
        <p:spPr bwMode="auto">
          <a:xfrm>
            <a:off x="7213600" y="3405155"/>
            <a:ext cx="1524000" cy="369332"/>
          </a:xfrm>
          <a:prstGeom prst="rect">
            <a:avLst/>
          </a:prstGeom>
          <a:noFill/>
          <a:ln w="254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1800" dirty="0">
                <a:latin typeface="Arial" pitchFamily="34" charset="0"/>
              </a:rPr>
              <a:t>AIDS</a:t>
            </a:r>
            <a:endParaRPr lang="en-US" sz="1050" dirty="0">
              <a:latin typeface="Arial" pitchFamily="34" charset="0"/>
            </a:endParaRPr>
          </a:p>
        </p:txBody>
      </p:sp>
      <p:sp>
        <p:nvSpPr>
          <p:cNvPr id="1116183" name="Line 23"/>
          <p:cNvSpPr>
            <a:spLocks noChangeShapeType="1"/>
          </p:cNvSpPr>
          <p:nvPr/>
        </p:nvSpPr>
        <p:spPr bwMode="auto">
          <a:xfrm>
            <a:off x="5054600" y="3547129"/>
            <a:ext cx="609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116186" name="Line 26"/>
          <p:cNvSpPr>
            <a:spLocks noChangeShapeType="1"/>
          </p:cNvSpPr>
          <p:nvPr/>
        </p:nvSpPr>
        <p:spPr bwMode="auto">
          <a:xfrm>
            <a:off x="6989011" y="3581400"/>
            <a:ext cx="508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116187" name="Text Box 27"/>
          <p:cNvSpPr txBox="1">
            <a:spLocks noChangeArrowheads="1"/>
          </p:cNvSpPr>
          <p:nvPr/>
        </p:nvSpPr>
        <p:spPr bwMode="auto">
          <a:xfrm>
            <a:off x="10058400" y="762000"/>
            <a:ext cx="1803400" cy="1015663"/>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a:latin typeface="Arial" pitchFamily="34" charset="0"/>
              </a:rPr>
              <a:t>Do not adjust for CD4 count !</a:t>
            </a:r>
          </a:p>
        </p:txBody>
      </p:sp>
      <p:sp>
        <p:nvSpPr>
          <p:cNvPr id="1116188" name="Line 28"/>
          <p:cNvSpPr>
            <a:spLocks noChangeShapeType="1"/>
          </p:cNvSpPr>
          <p:nvPr/>
        </p:nvSpPr>
        <p:spPr bwMode="auto">
          <a:xfrm flipV="1">
            <a:off x="4648200" y="2819399"/>
            <a:ext cx="1016000" cy="454461"/>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16189" name="Line 29"/>
          <p:cNvSpPr>
            <a:spLocks noChangeShapeType="1"/>
          </p:cNvSpPr>
          <p:nvPr/>
        </p:nvSpPr>
        <p:spPr bwMode="auto">
          <a:xfrm>
            <a:off x="6934199" y="2895601"/>
            <a:ext cx="918411" cy="492714"/>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graphicFrame>
        <p:nvGraphicFramePr>
          <p:cNvPr id="326729" name="Object 73"/>
          <p:cNvGraphicFramePr>
            <a:graphicFrameLocks noGrp="1"/>
          </p:cNvGraphicFramePr>
          <p:nvPr>
            <p:ph sz="half" idx="4294967295"/>
            <p:extLst>
              <p:ext uri="{D42A27DB-BD31-4B8C-83A1-F6EECF244321}">
                <p14:modId xmlns:p14="http://schemas.microsoft.com/office/powerpoint/2010/main" val="384639384"/>
              </p:ext>
            </p:extLst>
          </p:nvPr>
        </p:nvGraphicFramePr>
        <p:xfrm>
          <a:off x="4097756" y="4460475"/>
          <a:ext cx="3124200" cy="1447800"/>
        </p:xfrm>
        <a:graphic>
          <a:graphicData uri="http://schemas.openxmlformats.org/presentationml/2006/ole">
            <mc:AlternateContent xmlns:mc="http://schemas.openxmlformats.org/markup-compatibility/2006">
              <mc:Choice xmlns:v="urn:schemas-microsoft-com:vml" Requires="v">
                <p:oleObj name="Document" r:id="rId3" imgW="3851145" imgH="1867731" progId="Word.Document.8">
                  <p:embed/>
                </p:oleObj>
              </mc:Choice>
              <mc:Fallback>
                <p:oleObj name="Document" r:id="rId3" imgW="3851145" imgH="1867731" progId="Word.Document.8">
                  <p:embed/>
                  <p:pic>
                    <p:nvPicPr>
                      <p:cNvPr id="0" name="Picture 7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7756" y="4460475"/>
                        <a:ext cx="3124200" cy="1447800"/>
                      </a:xfrm>
                      <a:prstGeom prst="rect">
                        <a:avLst/>
                      </a:prstGeom>
                      <a:noFill/>
                      <a:ln>
                        <a:noFill/>
                      </a:ln>
                      <a:effectLst/>
                    </p:spPr>
                  </p:pic>
                </p:oleObj>
              </mc:Fallback>
            </mc:AlternateContent>
          </a:graphicData>
        </a:graphic>
      </p:graphicFrame>
      <p:graphicFrame>
        <p:nvGraphicFramePr>
          <p:cNvPr id="326730" name="Object 74"/>
          <p:cNvGraphicFramePr>
            <a:graphicFrameLocks/>
          </p:cNvGraphicFramePr>
          <p:nvPr>
            <p:extLst>
              <p:ext uri="{D42A27DB-BD31-4B8C-83A1-F6EECF244321}">
                <p14:modId xmlns:p14="http://schemas.microsoft.com/office/powerpoint/2010/main" val="3529133647"/>
              </p:ext>
            </p:extLst>
          </p:nvPr>
        </p:nvGraphicFramePr>
        <p:xfrm>
          <a:off x="2819400" y="5867400"/>
          <a:ext cx="3251200" cy="1576916"/>
        </p:xfrm>
        <a:graphic>
          <a:graphicData uri="http://schemas.openxmlformats.org/presentationml/2006/ole">
            <mc:AlternateContent xmlns:mc="http://schemas.openxmlformats.org/markup-compatibility/2006">
              <mc:Choice xmlns:v="urn:schemas-microsoft-com:vml" Requires="v">
                <p:oleObj name="Document" r:id="rId5" imgW="3851145" imgH="1867731" progId="Word.Document.8">
                  <p:embed/>
                </p:oleObj>
              </mc:Choice>
              <mc:Fallback>
                <p:oleObj name="Document" r:id="rId5" imgW="3851145" imgH="1867731" progId="Word.Document.8">
                  <p:embed/>
                  <p:pic>
                    <p:nvPicPr>
                      <p:cNvPr id="0" name="Picture 7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5867400"/>
                        <a:ext cx="3251200" cy="1576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6731" name="Object 75"/>
          <p:cNvGraphicFramePr>
            <a:graphicFrameLocks/>
          </p:cNvGraphicFramePr>
          <p:nvPr>
            <p:extLst>
              <p:ext uri="{D42A27DB-BD31-4B8C-83A1-F6EECF244321}">
                <p14:modId xmlns:p14="http://schemas.microsoft.com/office/powerpoint/2010/main" val="271365121"/>
              </p:ext>
            </p:extLst>
          </p:nvPr>
        </p:nvGraphicFramePr>
        <p:xfrm>
          <a:off x="6324600" y="5867400"/>
          <a:ext cx="3251200" cy="1576917"/>
        </p:xfrm>
        <a:graphic>
          <a:graphicData uri="http://schemas.openxmlformats.org/presentationml/2006/ole">
            <mc:AlternateContent xmlns:mc="http://schemas.openxmlformats.org/markup-compatibility/2006">
              <mc:Choice xmlns:v="urn:schemas-microsoft-com:vml" Requires="v">
                <p:oleObj name="Document" r:id="rId7" imgW="3851145" imgH="1867731" progId="Word.Document.8">
                  <p:embed/>
                </p:oleObj>
              </mc:Choice>
              <mc:Fallback>
                <p:oleObj name="Document" r:id="rId7" imgW="3851145" imgH="1867731" progId="Word.Document.8">
                  <p:embed/>
                  <p:pic>
                    <p:nvPicPr>
                      <p:cNvPr id="0" name="Picture 7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5867400"/>
                        <a:ext cx="3251200" cy="1576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16201" name="Line 41"/>
          <p:cNvSpPr>
            <a:spLocks noChangeShapeType="1"/>
          </p:cNvSpPr>
          <p:nvPr/>
        </p:nvSpPr>
        <p:spPr bwMode="auto">
          <a:xfrm flipH="1">
            <a:off x="5609222" y="5231056"/>
            <a:ext cx="609600" cy="406400"/>
          </a:xfrm>
          <a:prstGeom prst="line">
            <a:avLst/>
          </a:prstGeom>
          <a:noFill/>
          <a:ln w="254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116202" name="Line 42"/>
          <p:cNvSpPr>
            <a:spLocks noChangeShapeType="1"/>
          </p:cNvSpPr>
          <p:nvPr/>
        </p:nvSpPr>
        <p:spPr bwMode="auto">
          <a:xfrm>
            <a:off x="6209327" y="5238625"/>
            <a:ext cx="723567" cy="404917"/>
          </a:xfrm>
          <a:prstGeom prst="line">
            <a:avLst/>
          </a:prstGeom>
          <a:noFill/>
          <a:ln w="25400">
            <a:solidFill>
              <a:schemeClr val="tx1"/>
            </a:solidFill>
            <a:round/>
            <a:headEnd/>
            <a:tailEnd type="triangle"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16203" name="Text Box 43"/>
          <p:cNvSpPr txBox="1">
            <a:spLocks noChangeArrowheads="1"/>
          </p:cNvSpPr>
          <p:nvPr/>
        </p:nvSpPr>
        <p:spPr bwMode="auto">
          <a:xfrm>
            <a:off x="7162800" y="5334000"/>
            <a:ext cx="2362200" cy="379656"/>
          </a:xfrm>
          <a:prstGeom prst="rect">
            <a:avLst/>
          </a:prstGeom>
          <a:noFill/>
          <a:ln w="254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High CD4 count</a:t>
            </a:r>
          </a:p>
        </p:txBody>
      </p:sp>
      <p:sp>
        <p:nvSpPr>
          <p:cNvPr id="1116204" name="Text Box 44"/>
          <p:cNvSpPr txBox="1">
            <a:spLocks noChangeArrowheads="1"/>
          </p:cNvSpPr>
          <p:nvPr/>
        </p:nvSpPr>
        <p:spPr bwMode="auto">
          <a:xfrm>
            <a:off x="4648200" y="2362200"/>
            <a:ext cx="3251200" cy="369332"/>
          </a:xfrm>
          <a:prstGeom prst="rect">
            <a:avLst/>
          </a:prstGeom>
          <a:noFill/>
          <a:ln w="254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1800" dirty="0">
                <a:latin typeface="Arial" pitchFamily="34" charset="0"/>
              </a:rPr>
              <a:t>CD4 count</a:t>
            </a:r>
          </a:p>
        </p:txBody>
      </p:sp>
      <p:sp>
        <p:nvSpPr>
          <p:cNvPr id="1116205" name="Text Box 45"/>
          <p:cNvSpPr txBox="1">
            <a:spLocks noChangeArrowheads="1"/>
          </p:cNvSpPr>
          <p:nvPr/>
        </p:nvSpPr>
        <p:spPr bwMode="auto">
          <a:xfrm>
            <a:off x="8077200" y="2635028"/>
            <a:ext cx="3505200" cy="400110"/>
          </a:xfrm>
          <a:prstGeom prst="rect">
            <a:avLst/>
          </a:prstGeom>
          <a:noFill/>
          <a:ln w="76200">
            <a:no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Do adjust for CD4 count ! </a:t>
            </a:r>
          </a:p>
        </p:txBody>
      </p:sp>
      <p:sp>
        <p:nvSpPr>
          <p:cNvPr id="1116206" name="Text Box 46"/>
          <p:cNvSpPr txBox="1">
            <a:spLocks noChangeArrowheads="1"/>
          </p:cNvSpPr>
          <p:nvPr/>
        </p:nvSpPr>
        <p:spPr bwMode="auto">
          <a:xfrm>
            <a:off x="409074" y="2372618"/>
            <a:ext cx="3632200" cy="830997"/>
          </a:xfrm>
          <a:prstGeom prst="rect">
            <a:avLst/>
          </a:prstGeom>
          <a:noFill/>
          <a:ln w="12700">
            <a:solidFill>
              <a:schemeClr val="tx1"/>
            </a:solidFill>
            <a:miter lim="800000"/>
            <a:headEnd/>
            <a:tailEnd/>
          </a:ln>
          <a:effectLst>
            <a:outerShdw dist="107763" dir="2700000" algn="ctr" rotWithShape="0">
              <a:schemeClr val="bg2"/>
            </a:outerShdw>
          </a:effectLst>
        </p:spPr>
        <p:txBody>
          <a:bodyPr wrap="square">
            <a:spAutoFit/>
          </a:bodyPr>
          <a:lstStyle/>
          <a:p>
            <a:pPr marL="228594" indent="-228594" eaLnBrk="0" hangingPunct="0">
              <a:spcBef>
                <a:spcPct val="20000"/>
              </a:spcBef>
              <a:spcAft>
                <a:spcPct val="50000"/>
              </a:spcAft>
              <a:buClr>
                <a:schemeClr val="accent2"/>
              </a:buClr>
              <a:buSzPct val="75000"/>
              <a:defRPr/>
            </a:pPr>
            <a:r>
              <a:rPr lang="en-US" sz="1600" dirty="0">
                <a:solidFill>
                  <a:schemeClr val="tx1"/>
                </a:solidFill>
                <a:latin typeface="Arial" pitchFamily="34" charset="0"/>
              </a:rPr>
              <a:t>#2: Do CCR5 defects reduce progression to AIDS, apart from their effect on CD4 count?</a:t>
            </a:r>
            <a:endParaRPr lang="en-US" sz="1600" dirty="0">
              <a:latin typeface="Arial" pitchFamily="34" charset="0"/>
            </a:endParaRPr>
          </a:p>
        </p:txBody>
      </p:sp>
      <p:sp>
        <p:nvSpPr>
          <p:cNvPr id="1116209" name="Text Box 49"/>
          <p:cNvSpPr txBox="1">
            <a:spLocks noChangeArrowheads="1"/>
          </p:cNvSpPr>
          <p:nvPr/>
        </p:nvSpPr>
        <p:spPr bwMode="auto">
          <a:xfrm>
            <a:off x="4614111" y="3612650"/>
            <a:ext cx="1219200" cy="400110"/>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a:t>
            </a:r>
          </a:p>
        </p:txBody>
      </p:sp>
      <p:sp>
        <p:nvSpPr>
          <p:cNvPr id="326760" name="Text Box 31"/>
          <p:cNvSpPr txBox="1">
            <a:spLocks noChangeArrowheads="1"/>
          </p:cNvSpPr>
          <p:nvPr/>
        </p:nvSpPr>
        <p:spPr bwMode="auto">
          <a:xfrm>
            <a:off x="5486400" y="2286000"/>
            <a:ext cx="1600200" cy="461665"/>
          </a:xfrm>
          <a:prstGeom prst="rect">
            <a:avLst/>
          </a:prstGeom>
          <a:noFill/>
          <a:ln w="66675">
            <a:solidFill>
              <a:srgbClr val="FF0000"/>
            </a:solidFill>
            <a:miter lim="800000"/>
            <a:headEnd/>
            <a:tailEnd/>
          </a:ln>
        </p:spPr>
        <p:txBody>
          <a:bodyPr wrap="square">
            <a:spAutoFit/>
          </a:bodyPr>
          <a:lstStyle/>
          <a:p>
            <a:pPr algn="ctr" eaLnBrk="0" hangingPunct="0">
              <a:spcBef>
                <a:spcPct val="50000"/>
              </a:spcBef>
            </a:pPr>
            <a:endParaRPr lang="en-US" altLang="en-US" sz="2400" dirty="0"/>
          </a:p>
        </p:txBody>
      </p:sp>
      <p:sp>
        <p:nvSpPr>
          <p:cNvPr id="34" name="Text Box 48"/>
          <p:cNvSpPr txBox="1">
            <a:spLocks noChangeArrowheads="1"/>
          </p:cNvSpPr>
          <p:nvPr/>
        </p:nvSpPr>
        <p:spPr bwMode="auto">
          <a:xfrm>
            <a:off x="4597400" y="1447800"/>
            <a:ext cx="12192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a:t>
            </a:r>
            <a:endParaRPr lang="en-US" altLang="en-US" sz="3200" dirty="0"/>
          </a:p>
        </p:txBody>
      </p:sp>
      <p:sp>
        <p:nvSpPr>
          <p:cNvPr id="35" name="Text Box 48"/>
          <p:cNvSpPr txBox="1">
            <a:spLocks noChangeArrowheads="1"/>
          </p:cNvSpPr>
          <p:nvPr/>
        </p:nvSpPr>
        <p:spPr bwMode="auto">
          <a:xfrm>
            <a:off x="7772400" y="1447800"/>
            <a:ext cx="12192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a:t>
            </a:r>
            <a:endParaRPr lang="en-US" altLang="en-US" sz="3200" dirty="0"/>
          </a:p>
        </p:txBody>
      </p:sp>
      <p:sp>
        <p:nvSpPr>
          <p:cNvPr id="36" name="Text Box 49"/>
          <p:cNvSpPr txBox="1">
            <a:spLocks noChangeArrowheads="1"/>
          </p:cNvSpPr>
          <p:nvPr/>
        </p:nvSpPr>
        <p:spPr bwMode="auto">
          <a:xfrm>
            <a:off x="6633411" y="3661744"/>
            <a:ext cx="1219200" cy="400110"/>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Rectangle 2"/>
          <p:cNvSpPr>
            <a:spLocks noGrp="1" noChangeArrowheads="1"/>
          </p:cNvSpPr>
          <p:nvPr>
            <p:ph type="title" idx="4294967295"/>
          </p:nvPr>
        </p:nvSpPr>
        <p:spPr>
          <a:xfrm>
            <a:off x="1524000" y="21102"/>
            <a:ext cx="9144000" cy="609600"/>
          </a:xfrm>
        </p:spPr>
        <p:txBody>
          <a:bodyPr/>
          <a:lstStyle/>
          <a:p>
            <a:r>
              <a:rPr lang="en-US" altLang="en-US" sz="2400" dirty="0"/>
              <a:t>Taylor et al. </a:t>
            </a:r>
            <a:r>
              <a:rPr lang="en-US" altLang="en-US" sz="2400" i="1" dirty="0"/>
              <a:t>JAIDS</a:t>
            </a:r>
            <a:r>
              <a:rPr lang="en-US" altLang="en-US" sz="2400" dirty="0"/>
              <a:t> 2003</a:t>
            </a:r>
          </a:p>
        </p:txBody>
      </p:sp>
      <p:sp>
        <p:nvSpPr>
          <p:cNvPr id="358402" name="Rectangle 3"/>
          <p:cNvSpPr>
            <a:spLocks noGrp="1" noChangeArrowheads="1"/>
          </p:cNvSpPr>
          <p:nvPr>
            <p:ph type="body" sz="half" idx="4294967295"/>
          </p:nvPr>
        </p:nvSpPr>
        <p:spPr>
          <a:xfrm>
            <a:off x="838200" y="-228600"/>
            <a:ext cx="3784600" cy="9042400"/>
          </a:xfrm>
        </p:spPr>
        <p:txBody>
          <a:bodyPr/>
          <a:lstStyle/>
          <a:p>
            <a:endParaRPr lang="en-US" altLang="en-US" sz="2400" dirty="0"/>
          </a:p>
          <a:p>
            <a:endParaRPr lang="en-US" altLang="en-US" sz="2400" dirty="0"/>
          </a:p>
          <a:p>
            <a:endParaRPr lang="en-US" altLang="en-US" sz="2400" dirty="0"/>
          </a:p>
          <a:p>
            <a:endParaRPr lang="en-US" altLang="en-US" sz="2400" dirty="0"/>
          </a:p>
          <a:p>
            <a:pPr algn="ctr">
              <a:buFont typeface="Symbol" pitchFamily="18" charset="2"/>
              <a:buNone/>
            </a:pPr>
            <a:endParaRPr lang="en-US" altLang="en-US" sz="2400" dirty="0"/>
          </a:p>
        </p:txBody>
      </p:sp>
      <p:sp>
        <p:nvSpPr>
          <p:cNvPr id="1119236" name="Line 4"/>
          <p:cNvSpPr>
            <a:spLocks noChangeShapeType="1"/>
          </p:cNvSpPr>
          <p:nvPr/>
        </p:nvSpPr>
        <p:spPr bwMode="auto">
          <a:xfrm>
            <a:off x="4470400" y="2921000"/>
            <a:ext cx="1219200" cy="1828800"/>
          </a:xfrm>
          <a:prstGeom prst="line">
            <a:avLst/>
          </a:prstGeom>
          <a:noFill/>
          <a:ln w="12700">
            <a:noFill/>
            <a:round/>
            <a:headEnd/>
            <a:tailEnd type="triangle" w="med" len="med"/>
          </a:ln>
          <a:effectLst>
            <a:outerShdw dist="107763" dir="2700000" algn="ctr" rotWithShape="0">
              <a:schemeClr val="bg2"/>
            </a:outerShdw>
          </a:effectLst>
        </p:spPr>
        <p:txBody>
          <a:bodyPr wrap="none" anchor="ctr">
            <a:spAutoFit/>
          </a:bodyPr>
          <a:lstStyle/>
          <a:p>
            <a:pPr algn="ctr" eaLnBrk="0" hangingPunct="0">
              <a:spcBef>
                <a:spcPct val="50000"/>
              </a:spcBef>
              <a:defRPr/>
            </a:pPr>
            <a:endParaRPr lang="en-US" sz="3733" dirty="0">
              <a:latin typeface="Arial" pitchFamily="34" charset="0"/>
            </a:endParaRPr>
          </a:p>
        </p:txBody>
      </p:sp>
      <p:sp>
        <p:nvSpPr>
          <p:cNvPr id="1119237" name="Text Box 5"/>
          <p:cNvSpPr txBox="1">
            <a:spLocks noChangeArrowheads="1"/>
          </p:cNvSpPr>
          <p:nvPr/>
        </p:nvSpPr>
        <p:spPr bwMode="auto">
          <a:xfrm>
            <a:off x="2667000" y="2164234"/>
            <a:ext cx="1981200" cy="400110"/>
          </a:xfrm>
          <a:prstGeom prst="rect">
            <a:avLst/>
          </a:prstGeom>
          <a:noFill/>
          <a:ln w="254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2000" dirty="0">
                <a:latin typeface="Arial" pitchFamily="34" charset="0"/>
              </a:rPr>
              <a:t>CCR5 defect</a:t>
            </a:r>
            <a:endParaRPr lang="en-US" sz="1100" dirty="0">
              <a:latin typeface="Arial" pitchFamily="34" charset="0"/>
            </a:endParaRPr>
          </a:p>
        </p:txBody>
      </p:sp>
      <p:sp>
        <p:nvSpPr>
          <p:cNvPr id="1119238" name="Text Box 6"/>
          <p:cNvSpPr txBox="1">
            <a:spLocks noChangeArrowheads="1"/>
          </p:cNvSpPr>
          <p:nvPr/>
        </p:nvSpPr>
        <p:spPr bwMode="auto">
          <a:xfrm>
            <a:off x="6781800" y="4191000"/>
            <a:ext cx="2032000" cy="707886"/>
          </a:xfrm>
          <a:prstGeom prst="rect">
            <a:avLst/>
          </a:prstGeom>
          <a:noFill/>
          <a:ln w="254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2000" dirty="0">
                <a:latin typeface="Arial" pitchFamily="34" charset="0"/>
              </a:rPr>
              <a:t>Other mechanism</a:t>
            </a:r>
          </a:p>
        </p:txBody>
      </p:sp>
      <p:sp>
        <p:nvSpPr>
          <p:cNvPr id="1119239" name="Line 7"/>
          <p:cNvSpPr>
            <a:spLocks noChangeShapeType="1"/>
          </p:cNvSpPr>
          <p:nvPr/>
        </p:nvSpPr>
        <p:spPr bwMode="auto">
          <a:xfrm>
            <a:off x="4724400" y="2392834"/>
            <a:ext cx="812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119240" name="Text Box 8"/>
          <p:cNvSpPr txBox="1">
            <a:spLocks noChangeArrowheads="1"/>
          </p:cNvSpPr>
          <p:nvPr/>
        </p:nvSpPr>
        <p:spPr bwMode="auto">
          <a:xfrm>
            <a:off x="2925238" y="-1564216"/>
            <a:ext cx="3983567" cy="666786"/>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sz="3733" dirty="0">
              <a:latin typeface="Arial" pitchFamily="34" charset="0"/>
            </a:endParaRPr>
          </a:p>
        </p:txBody>
      </p:sp>
      <p:sp>
        <p:nvSpPr>
          <p:cNvPr id="1119241" name="Text Box 9"/>
          <p:cNvSpPr txBox="1">
            <a:spLocks noChangeArrowheads="1"/>
          </p:cNvSpPr>
          <p:nvPr/>
        </p:nvSpPr>
        <p:spPr bwMode="auto">
          <a:xfrm>
            <a:off x="1130299" y="3767578"/>
            <a:ext cx="533401" cy="461665"/>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marL="228594" indent="-228594" eaLnBrk="0" hangingPunct="0">
              <a:spcBef>
                <a:spcPct val="20000"/>
              </a:spcBef>
              <a:spcAft>
                <a:spcPct val="50000"/>
              </a:spcAft>
              <a:buClr>
                <a:schemeClr val="accent2"/>
              </a:buClr>
              <a:buSzPct val="75000"/>
              <a:defRPr/>
            </a:pPr>
            <a:r>
              <a:rPr lang="en-US" sz="2400" dirty="0">
                <a:solidFill>
                  <a:schemeClr val="tx1"/>
                </a:solidFill>
                <a:latin typeface="Arial" pitchFamily="34" charset="0"/>
              </a:rPr>
              <a:t>#2</a:t>
            </a:r>
            <a:r>
              <a:rPr lang="en-US" sz="2400" b="0" dirty="0">
                <a:solidFill>
                  <a:schemeClr val="tx1"/>
                </a:solidFill>
                <a:latin typeface="Arial" pitchFamily="34" charset="0"/>
              </a:rPr>
              <a:t> </a:t>
            </a:r>
            <a:endParaRPr lang="en-US" sz="2400" dirty="0">
              <a:latin typeface="Arial" pitchFamily="34" charset="0"/>
            </a:endParaRPr>
          </a:p>
        </p:txBody>
      </p:sp>
      <p:sp>
        <p:nvSpPr>
          <p:cNvPr id="1119242" name="Text Box 10"/>
          <p:cNvSpPr txBox="1">
            <a:spLocks noChangeArrowheads="1"/>
          </p:cNvSpPr>
          <p:nvPr/>
        </p:nvSpPr>
        <p:spPr bwMode="auto">
          <a:xfrm>
            <a:off x="6273800" y="4779030"/>
            <a:ext cx="812800" cy="461665"/>
          </a:xfrm>
          <a:prstGeom prst="rect">
            <a:avLst/>
          </a:prstGeom>
          <a:noFill/>
          <a:ln w="762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a:t>
            </a:r>
          </a:p>
        </p:txBody>
      </p:sp>
      <p:sp>
        <p:nvSpPr>
          <p:cNvPr id="1119243" name="Text Box 11"/>
          <p:cNvSpPr txBox="1">
            <a:spLocks noChangeArrowheads="1"/>
          </p:cNvSpPr>
          <p:nvPr/>
        </p:nvSpPr>
        <p:spPr bwMode="auto">
          <a:xfrm>
            <a:off x="5257800" y="2164234"/>
            <a:ext cx="2133600" cy="400110"/>
          </a:xfrm>
          <a:prstGeom prst="rect">
            <a:avLst/>
          </a:prstGeom>
          <a:noFill/>
          <a:ln w="254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a:latin typeface="Arial" pitchFamily="34" charset="0"/>
              </a:rPr>
              <a:t>CD4 count</a:t>
            </a:r>
          </a:p>
        </p:txBody>
      </p:sp>
      <p:sp>
        <p:nvSpPr>
          <p:cNvPr id="1119244" name="Line 12"/>
          <p:cNvSpPr>
            <a:spLocks noChangeShapeType="1"/>
          </p:cNvSpPr>
          <p:nvPr/>
        </p:nvSpPr>
        <p:spPr bwMode="auto">
          <a:xfrm>
            <a:off x="7162800" y="2392834"/>
            <a:ext cx="812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119245" name="Text Box 13"/>
          <p:cNvSpPr txBox="1">
            <a:spLocks noChangeArrowheads="1"/>
          </p:cNvSpPr>
          <p:nvPr/>
        </p:nvSpPr>
        <p:spPr bwMode="auto">
          <a:xfrm>
            <a:off x="7086600" y="2154679"/>
            <a:ext cx="2844800" cy="40011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a:latin typeface="Arial" pitchFamily="34" charset="0"/>
              </a:rPr>
              <a:t>AIDS</a:t>
            </a:r>
            <a:endParaRPr lang="en-US" sz="1100" dirty="0">
              <a:latin typeface="Arial" pitchFamily="34" charset="0"/>
            </a:endParaRPr>
          </a:p>
        </p:txBody>
      </p:sp>
      <p:sp>
        <p:nvSpPr>
          <p:cNvPr id="1119246" name="Line 14"/>
          <p:cNvSpPr>
            <a:spLocks noChangeShapeType="1"/>
          </p:cNvSpPr>
          <p:nvPr/>
        </p:nvSpPr>
        <p:spPr bwMode="auto">
          <a:xfrm flipV="1">
            <a:off x="0" y="3234408"/>
            <a:ext cx="12192000" cy="84384"/>
          </a:xfrm>
          <a:prstGeom prst="line">
            <a:avLst/>
          </a:prstGeom>
          <a:noFill/>
          <a:ln w="76200">
            <a:solidFill>
              <a:schemeClr val="tx1"/>
            </a:solidFill>
            <a:round/>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119247" name="Text Box 15"/>
          <p:cNvSpPr txBox="1">
            <a:spLocks noChangeArrowheads="1"/>
          </p:cNvSpPr>
          <p:nvPr/>
        </p:nvSpPr>
        <p:spPr bwMode="auto">
          <a:xfrm>
            <a:off x="1066800" y="914400"/>
            <a:ext cx="609600" cy="461665"/>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marL="228594" indent="-228594" eaLnBrk="0" hangingPunct="0">
              <a:spcBef>
                <a:spcPct val="20000"/>
              </a:spcBef>
              <a:spcAft>
                <a:spcPct val="50000"/>
              </a:spcAft>
              <a:buClr>
                <a:schemeClr val="accent2"/>
              </a:buClr>
              <a:buSzPct val="75000"/>
              <a:defRPr/>
            </a:pPr>
            <a:r>
              <a:rPr lang="en-US" sz="2400" dirty="0">
                <a:solidFill>
                  <a:schemeClr val="tx1"/>
                </a:solidFill>
                <a:latin typeface="Arial" pitchFamily="34" charset="0"/>
              </a:rPr>
              <a:t>#1</a:t>
            </a:r>
            <a:endParaRPr lang="en-US" sz="2400" dirty="0">
              <a:latin typeface="Arial" pitchFamily="34" charset="0"/>
            </a:endParaRPr>
          </a:p>
        </p:txBody>
      </p:sp>
      <p:sp>
        <p:nvSpPr>
          <p:cNvPr id="1119248" name="Text Box 16"/>
          <p:cNvSpPr txBox="1">
            <a:spLocks noChangeArrowheads="1"/>
          </p:cNvSpPr>
          <p:nvPr/>
        </p:nvSpPr>
        <p:spPr bwMode="auto">
          <a:xfrm>
            <a:off x="3987800" y="4454090"/>
            <a:ext cx="2844800" cy="40011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a:latin typeface="Arial" pitchFamily="34" charset="0"/>
              </a:rPr>
              <a:t>CCR5 defect</a:t>
            </a:r>
            <a:endParaRPr lang="en-US" sz="1100" dirty="0">
              <a:latin typeface="Arial" pitchFamily="34" charset="0"/>
            </a:endParaRPr>
          </a:p>
        </p:txBody>
      </p:sp>
      <p:sp>
        <p:nvSpPr>
          <p:cNvPr id="1119249" name="Text Box 17"/>
          <p:cNvSpPr txBox="1">
            <a:spLocks noChangeArrowheads="1"/>
          </p:cNvSpPr>
          <p:nvPr/>
        </p:nvSpPr>
        <p:spPr bwMode="auto">
          <a:xfrm flipH="1">
            <a:off x="4038600" y="2438400"/>
            <a:ext cx="1905000" cy="502766"/>
          </a:xfrm>
          <a:prstGeom prst="rect">
            <a:avLst/>
          </a:prstGeom>
          <a:noFill/>
          <a:ln w="762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667" dirty="0"/>
              <a:t>?</a:t>
            </a:r>
          </a:p>
        </p:txBody>
      </p:sp>
      <p:sp>
        <p:nvSpPr>
          <p:cNvPr id="1119251" name="Text Box 19"/>
          <p:cNvSpPr txBox="1">
            <a:spLocks noChangeArrowheads="1"/>
          </p:cNvSpPr>
          <p:nvPr/>
        </p:nvSpPr>
        <p:spPr bwMode="auto">
          <a:xfrm>
            <a:off x="9448800" y="4495800"/>
            <a:ext cx="1041400" cy="400110"/>
          </a:xfrm>
          <a:prstGeom prst="rect">
            <a:avLst/>
          </a:prstGeom>
          <a:noFill/>
          <a:ln w="254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2000" dirty="0">
                <a:latin typeface="Arial" pitchFamily="34" charset="0"/>
              </a:rPr>
              <a:t>AIDS</a:t>
            </a:r>
            <a:endParaRPr lang="en-US" sz="1100" dirty="0">
              <a:latin typeface="Arial" pitchFamily="34" charset="0"/>
            </a:endParaRPr>
          </a:p>
        </p:txBody>
      </p:sp>
      <p:sp>
        <p:nvSpPr>
          <p:cNvPr id="1119252" name="Line 20"/>
          <p:cNvSpPr>
            <a:spLocks noChangeShapeType="1"/>
          </p:cNvSpPr>
          <p:nvPr/>
        </p:nvSpPr>
        <p:spPr bwMode="auto">
          <a:xfrm>
            <a:off x="6400800" y="4648200"/>
            <a:ext cx="558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19253" name="Line 21"/>
          <p:cNvSpPr>
            <a:spLocks noChangeShapeType="1"/>
          </p:cNvSpPr>
          <p:nvPr/>
        </p:nvSpPr>
        <p:spPr bwMode="auto">
          <a:xfrm>
            <a:off x="8686800" y="4648200"/>
            <a:ext cx="584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19254" name="Text Box 22"/>
          <p:cNvSpPr txBox="1">
            <a:spLocks noChangeArrowheads="1"/>
          </p:cNvSpPr>
          <p:nvPr/>
        </p:nvSpPr>
        <p:spPr bwMode="auto">
          <a:xfrm>
            <a:off x="1676400" y="899691"/>
            <a:ext cx="3562350" cy="461665"/>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400" dirty="0">
                <a:latin typeface="Arial" pitchFamily="34" charset="0"/>
              </a:rPr>
              <a:t>CD4 not adjusted for</a:t>
            </a:r>
          </a:p>
        </p:txBody>
      </p:sp>
      <p:sp>
        <p:nvSpPr>
          <p:cNvPr id="1119256" name="Line 24"/>
          <p:cNvSpPr>
            <a:spLocks noChangeShapeType="1"/>
          </p:cNvSpPr>
          <p:nvPr/>
        </p:nvSpPr>
        <p:spPr bwMode="auto">
          <a:xfrm>
            <a:off x="8915400" y="3886200"/>
            <a:ext cx="762000" cy="60960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358422" name="Text Box 31"/>
          <p:cNvSpPr txBox="1">
            <a:spLocks noChangeArrowheads="1"/>
          </p:cNvSpPr>
          <p:nvPr/>
        </p:nvSpPr>
        <p:spPr bwMode="auto">
          <a:xfrm>
            <a:off x="6934200" y="3505200"/>
            <a:ext cx="1701800" cy="400110"/>
          </a:xfrm>
          <a:prstGeom prst="rect">
            <a:avLst/>
          </a:prstGeom>
          <a:noFill/>
          <a:ln w="66675">
            <a:solidFill>
              <a:srgbClr val="FF0000"/>
            </a:solidFill>
            <a:miter lim="800000"/>
            <a:headEnd/>
            <a:tailEnd/>
          </a:ln>
        </p:spPr>
        <p:txBody>
          <a:bodyPr wrap="square">
            <a:spAutoFit/>
          </a:bodyPr>
          <a:lstStyle/>
          <a:p>
            <a:pPr algn="ctr" eaLnBrk="0" hangingPunct="0">
              <a:spcBef>
                <a:spcPct val="50000"/>
              </a:spcBef>
            </a:pPr>
            <a:r>
              <a:rPr lang="en-US" sz="2000" dirty="0"/>
              <a:t>CD4 count</a:t>
            </a:r>
          </a:p>
        </p:txBody>
      </p:sp>
      <p:sp>
        <p:nvSpPr>
          <p:cNvPr id="1119255" name="Line 23"/>
          <p:cNvSpPr>
            <a:spLocks noChangeShapeType="1"/>
          </p:cNvSpPr>
          <p:nvPr/>
        </p:nvSpPr>
        <p:spPr bwMode="auto">
          <a:xfrm flipV="1">
            <a:off x="5867400" y="3810000"/>
            <a:ext cx="838200" cy="609602"/>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119264" name="Text Box 32"/>
          <p:cNvSpPr txBox="1">
            <a:spLocks noChangeArrowheads="1"/>
          </p:cNvSpPr>
          <p:nvPr/>
        </p:nvSpPr>
        <p:spPr bwMode="auto">
          <a:xfrm>
            <a:off x="1695450" y="3773688"/>
            <a:ext cx="2870200" cy="461665"/>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400" dirty="0">
                <a:latin typeface="Arial" pitchFamily="34" charset="0"/>
              </a:rPr>
              <a:t>CD4 adjusted for </a:t>
            </a:r>
          </a:p>
        </p:txBody>
      </p:sp>
      <p:sp>
        <p:nvSpPr>
          <p:cNvPr id="1119266" name="Text Box 34"/>
          <p:cNvSpPr txBox="1">
            <a:spLocks noChangeArrowheads="1"/>
          </p:cNvSpPr>
          <p:nvPr/>
        </p:nvSpPr>
        <p:spPr bwMode="auto">
          <a:xfrm>
            <a:off x="1066800" y="1313773"/>
            <a:ext cx="7289800" cy="830997"/>
          </a:xfrm>
          <a:prstGeom prst="rect">
            <a:avLst/>
          </a:prstGeom>
          <a:noFill/>
          <a:ln w="25400">
            <a:noFill/>
            <a:miter lim="800000"/>
            <a:headEnd/>
            <a:tailEnd/>
          </a:ln>
          <a:effectLst>
            <a:outerShdw dist="107763" dir="2700000" algn="ctr" rotWithShape="0">
              <a:schemeClr val="bg2"/>
            </a:outerShdw>
          </a:effectLst>
        </p:spPr>
        <p:txBody>
          <a:bodyPr wrap="square" anchor="ctr">
            <a:spAutoFit/>
          </a:bodyPr>
          <a:lstStyle/>
          <a:p>
            <a:pPr eaLnBrk="0" hangingPunct="0">
              <a:spcBef>
                <a:spcPct val="50000"/>
              </a:spcBef>
              <a:defRPr/>
            </a:pPr>
            <a:r>
              <a:rPr lang="en-US" sz="2400" b="0" dirty="0">
                <a:latin typeface="Arial" pitchFamily="34" charset="0"/>
              </a:rPr>
              <a:t>Crude (unadjusted) association:  rate ratio = 0.71  (evidence of an effect) </a:t>
            </a:r>
          </a:p>
        </p:txBody>
      </p:sp>
      <p:sp>
        <p:nvSpPr>
          <p:cNvPr id="1119267" name="Text Box 35"/>
          <p:cNvSpPr txBox="1">
            <a:spLocks noChangeArrowheads="1"/>
          </p:cNvSpPr>
          <p:nvPr/>
        </p:nvSpPr>
        <p:spPr bwMode="auto">
          <a:xfrm>
            <a:off x="800100" y="5481520"/>
            <a:ext cx="8534400" cy="1169551"/>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eaLnBrk="0" hangingPunct="0">
              <a:spcBef>
                <a:spcPct val="50000"/>
              </a:spcBef>
              <a:spcAft>
                <a:spcPts val="1200"/>
              </a:spcAft>
              <a:defRPr/>
            </a:pPr>
            <a:r>
              <a:rPr lang="en-US" sz="2400" b="0" dirty="0">
                <a:solidFill>
                  <a:schemeClr val="tx1"/>
                </a:solidFill>
                <a:latin typeface="Arial" pitchFamily="34" charset="0"/>
              </a:rPr>
              <a:t>Stratified (adjusted) by CD4 count:  rate ratio = 0.93</a:t>
            </a:r>
          </a:p>
          <a:p>
            <a:pPr eaLnBrk="0" hangingPunct="0">
              <a:spcBef>
                <a:spcPct val="50000"/>
              </a:spcBef>
              <a:spcAft>
                <a:spcPts val="1200"/>
              </a:spcAft>
              <a:defRPr/>
            </a:pPr>
            <a:r>
              <a:rPr lang="en-US" sz="2400" b="0" dirty="0">
                <a:solidFill>
                  <a:schemeClr val="tx1"/>
                </a:solidFill>
                <a:latin typeface="Arial" pitchFamily="34" charset="0"/>
              </a:rPr>
              <a:t>Conclude: no mechanism other than via CD4</a:t>
            </a:r>
          </a:p>
        </p:txBody>
      </p:sp>
      <p:sp>
        <p:nvSpPr>
          <p:cNvPr id="28" name="Text Box 17"/>
          <p:cNvSpPr txBox="1">
            <a:spLocks noChangeArrowheads="1"/>
          </p:cNvSpPr>
          <p:nvPr/>
        </p:nvSpPr>
        <p:spPr bwMode="auto">
          <a:xfrm flipH="1">
            <a:off x="6553200" y="2489045"/>
            <a:ext cx="1905000" cy="502766"/>
          </a:xfrm>
          <a:prstGeom prst="rect">
            <a:avLst/>
          </a:prstGeom>
          <a:noFill/>
          <a:ln w="762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667" dirty="0"/>
              <a:t>?</a:t>
            </a:r>
          </a:p>
        </p:txBody>
      </p:sp>
      <p:sp>
        <p:nvSpPr>
          <p:cNvPr id="30" name="Text Box 10"/>
          <p:cNvSpPr txBox="1">
            <a:spLocks noChangeArrowheads="1"/>
          </p:cNvSpPr>
          <p:nvPr/>
        </p:nvSpPr>
        <p:spPr bwMode="auto">
          <a:xfrm>
            <a:off x="8534400" y="4757828"/>
            <a:ext cx="812800" cy="461665"/>
          </a:xfrm>
          <a:prstGeom prst="rect">
            <a:avLst/>
          </a:prstGeom>
          <a:noFill/>
          <a:ln w="762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2"/>
          <p:cNvSpPr>
            <a:spLocks noGrp="1" noChangeArrowheads="1"/>
          </p:cNvSpPr>
          <p:nvPr>
            <p:ph type="title"/>
          </p:nvPr>
        </p:nvSpPr>
        <p:spPr>
          <a:xfrm>
            <a:off x="1828800" y="202540"/>
            <a:ext cx="8587316" cy="508660"/>
          </a:xfrm>
        </p:spPr>
        <p:txBody>
          <a:bodyPr/>
          <a:lstStyle/>
          <a:p>
            <a:r>
              <a:rPr lang="en-US" altLang="en-US" sz="2800" dirty="0">
                <a:solidFill>
                  <a:srgbClr val="000000"/>
                </a:solidFill>
              </a:rPr>
              <a:t>Reasons to Adjust: To Minimize Bias</a:t>
            </a:r>
            <a:endParaRPr lang="en-US" altLang="en-US" sz="2000" dirty="0">
              <a:solidFill>
                <a:srgbClr val="000000"/>
              </a:solidFill>
            </a:endParaRPr>
          </a:p>
        </p:txBody>
      </p:sp>
      <p:sp>
        <p:nvSpPr>
          <p:cNvPr id="334850" name="Rectangle 3"/>
          <p:cNvSpPr>
            <a:spLocks noGrp="1" noChangeArrowheads="1"/>
          </p:cNvSpPr>
          <p:nvPr>
            <p:ph type="body" idx="1"/>
          </p:nvPr>
        </p:nvSpPr>
        <p:spPr>
          <a:xfrm>
            <a:off x="266700" y="819091"/>
            <a:ext cx="11506200" cy="457200"/>
          </a:xfrm>
        </p:spPr>
        <p:txBody>
          <a:bodyPr/>
          <a:lstStyle/>
          <a:p>
            <a:pPr marL="507987" indent="-507987">
              <a:buNone/>
            </a:pPr>
            <a:r>
              <a:rPr lang="en-US" altLang="en-US" sz="2400" dirty="0"/>
              <a:t>1.  Close an open non-causal path </a:t>
            </a:r>
          </a:p>
          <a:p>
            <a:pPr marL="1090057" lvl="1" indent="-507987"/>
            <a:endParaRPr lang="en-US" altLang="en-US" dirty="0"/>
          </a:p>
        </p:txBody>
      </p:sp>
      <p:sp>
        <p:nvSpPr>
          <p:cNvPr id="1263620" name="Text Box 4"/>
          <p:cNvSpPr txBox="1">
            <a:spLocks noChangeArrowheads="1"/>
          </p:cNvSpPr>
          <p:nvPr/>
        </p:nvSpPr>
        <p:spPr bwMode="auto">
          <a:xfrm>
            <a:off x="914400" y="3124200"/>
            <a:ext cx="2235200" cy="40011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Nightlights </a:t>
            </a:r>
          </a:p>
        </p:txBody>
      </p:sp>
      <p:sp>
        <p:nvSpPr>
          <p:cNvPr id="1263621" name="Text Box 5"/>
          <p:cNvSpPr txBox="1">
            <a:spLocks noChangeArrowheads="1"/>
          </p:cNvSpPr>
          <p:nvPr/>
        </p:nvSpPr>
        <p:spPr bwMode="auto">
          <a:xfrm>
            <a:off x="3581400" y="2971800"/>
            <a:ext cx="1676400" cy="707886"/>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a:latin typeface="Arial" pitchFamily="34" charset="0"/>
              </a:rPr>
              <a:t>Child’s myopia</a:t>
            </a:r>
          </a:p>
        </p:txBody>
      </p:sp>
      <p:sp>
        <p:nvSpPr>
          <p:cNvPr id="1263622" name="Text Box 6"/>
          <p:cNvSpPr txBox="1">
            <a:spLocks noChangeArrowheads="1"/>
          </p:cNvSpPr>
          <p:nvPr/>
        </p:nvSpPr>
        <p:spPr bwMode="auto">
          <a:xfrm>
            <a:off x="1066800" y="1447800"/>
            <a:ext cx="1600200" cy="707886"/>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a:latin typeface="Arial" pitchFamily="34" charset="0"/>
              </a:rPr>
              <a:t>Parental myopia</a:t>
            </a:r>
          </a:p>
        </p:txBody>
      </p:sp>
      <p:sp>
        <p:nvSpPr>
          <p:cNvPr id="1263623" name="Line 7"/>
          <p:cNvSpPr>
            <a:spLocks noChangeShapeType="1"/>
          </p:cNvSpPr>
          <p:nvPr/>
        </p:nvSpPr>
        <p:spPr bwMode="auto">
          <a:xfrm flipV="1">
            <a:off x="2743200" y="3352800"/>
            <a:ext cx="1174962"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3624" name="Text Box 8"/>
          <p:cNvSpPr txBox="1">
            <a:spLocks noChangeArrowheads="1"/>
          </p:cNvSpPr>
          <p:nvPr/>
        </p:nvSpPr>
        <p:spPr bwMode="auto">
          <a:xfrm>
            <a:off x="2667000" y="3387587"/>
            <a:ext cx="9144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p>
        </p:txBody>
      </p:sp>
      <p:sp>
        <p:nvSpPr>
          <p:cNvPr id="1263625" name="Line 9"/>
          <p:cNvSpPr>
            <a:spLocks noChangeShapeType="1"/>
          </p:cNvSpPr>
          <p:nvPr/>
        </p:nvSpPr>
        <p:spPr bwMode="auto">
          <a:xfrm flipH="1" flipV="1">
            <a:off x="2667000" y="2133600"/>
            <a:ext cx="1524000" cy="71120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263626" name="Line 10"/>
          <p:cNvSpPr>
            <a:spLocks noChangeShapeType="1"/>
          </p:cNvSpPr>
          <p:nvPr/>
        </p:nvSpPr>
        <p:spPr bwMode="auto">
          <a:xfrm flipH="1" flipV="1">
            <a:off x="1905000" y="2244805"/>
            <a:ext cx="431800" cy="828595"/>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3630" name="Text Box 14"/>
          <p:cNvSpPr txBox="1">
            <a:spLocks noChangeArrowheads="1"/>
          </p:cNvSpPr>
          <p:nvPr/>
        </p:nvSpPr>
        <p:spPr bwMode="auto">
          <a:xfrm>
            <a:off x="1143000" y="1441103"/>
            <a:ext cx="1600200" cy="692497"/>
          </a:xfrm>
          <a:prstGeom prst="rect">
            <a:avLst/>
          </a:prstGeom>
          <a:noFill/>
          <a:ln w="76200">
            <a:solidFill>
              <a:srgbClr val="FF0000"/>
            </a:solidFill>
            <a:miter lim="800000"/>
            <a:headEnd/>
            <a:tailEnd/>
          </a:ln>
          <a:effectLst/>
        </p:spPr>
        <p:txBody>
          <a:bodyPr wrap="square">
            <a:spAutoFit/>
          </a:bodyPr>
          <a:lstStyle/>
          <a:p>
            <a:pPr algn="ctr" eaLnBrk="0" hangingPunct="0">
              <a:spcBef>
                <a:spcPct val="50000"/>
              </a:spcBef>
              <a:defRPr/>
            </a:pPr>
            <a:endParaRPr lang="en-US" sz="2400" dirty="0">
              <a:latin typeface="Arial" pitchFamily="34" charset="0"/>
            </a:endParaRPr>
          </a:p>
          <a:p>
            <a:pPr algn="ctr" eaLnBrk="0" hangingPunct="0">
              <a:spcBef>
                <a:spcPct val="50000"/>
              </a:spcBef>
              <a:defRPr/>
            </a:pPr>
            <a:endParaRPr lang="en-US" sz="1000" dirty="0">
              <a:latin typeface="Arial" pitchFamily="34" charset="0"/>
            </a:endParaRPr>
          </a:p>
        </p:txBody>
      </p:sp>
      <p:sp>
        <p:nvSpPr>
          <p:cNvPr id="2" name="Text Box 5"/>
          <p:cNvSpPr txBox="1">
            <a:spLocks noChangeArrowheads="1"/>
          </p:cNvSpPr>
          <p:nvPr/>
        </p:nvSpPr>
        <p:spPr bwMode="auto">
          <a:xfrm>
            <a:off x="6019800" y="5464314"/>
            <a:ext cx="1549400" cy="707886"/>
          </a:xfrm>
          <a:prstGeom prst="rect">
            <a:avLst/>
          </a:prstGeom>
          <a:noFill/>
          <a:ln w="12700">
            <a:no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Sleep duration</a:t>
            </a:r>
          </a:p>
        </p:txBody>
      </p:sp>
      <p:sp>
        <p:nvSpPr>
          <p:cNvPr id="3" name="Text Box 5"/>
          <p:cNvSpPr txBox="1">
            <a:spLocks noChangeArrowheads="1"/>
          </p:cNvSpPr>
          <p:nvPr/>
        </p:nvSpPr>
        <p:spPr bwMode="auto">
          <a:xfrm>
            <a:off x="9829800" y="5616714"/>
            <a:ext cx="1371600" cy="707886"/>
          </a:xfrm>
          <a:prstGeom prst="rect">
            <a:avLst/>
          </a:prstGeom>
          <a:noFill/>
          <a:ln w="12700">
            <a:no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Heart disease</a:t>
            </a:r>
          </a:p>
        </p:txBody>
      </p:sp>
      <p:sp>
        <p:nvSpPr>
          <p:cNvPr id="4" name="Line 10"/>
          <p:cNvSpPr>
            <a:spLocks noChangeShapeType="1"/>
          </p:cNvSpPr>
          <p:nvPr/>
        </p:nvSpPr>
        <p:spPr bwMode="auto">
          <a:xfrm flipH="1" flipV="1">
            <a:off x="6541558" y="4394656"/>
            <a:ext cx="228600" cy="99060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5" name="Text Box 5"/>
          <p:cNvSpPr txBox="1">
            <a:spLocks noChangeArrowheads="1"/>
          </p:cNvSpPr>
          <p:nvPr/>
        </p:nvSpPr>
        <p:spPr bwMode="auto">
          <a:xfrm>
            <a:off x="8458200" y="3321183"/>
            <a:ext cx="2133600" cy="707886"/>
          </a:xfrm>
          <a:prstGeom prst="rect">
            <a:avLst/>
          </a:prstGeom>
          <a:noFill/>
          <a:ln w="127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Family hx of heart disease</a:t>
            </a:r>
          </a:p>
        </p:txBody>
      </p:sp>
      <p:sp>
        <p:nvSpPr>
          <p:cNvPr id="6" name="Text Box 5"/>
          <p:cNvSpPr txBox="1">
            <a:spLocks noChangeArrowheads="1"/>
          </p:cNvSpPr>
          <p:nvPr/>
        </p:nvSpPr>
        <p:spPr bwMode="auto">
          <a:xfrm>
            <a:off x="7696200" y="4719935"/>
            <a:ext cx="1752600" cy="707886"/>
          </a:xfrm>
          <a:prstGeom prst="rect">
            <a:avLst/>
          </a:prstGeom>
          <a:noFill/>
          <a:ln w="12700">
            <a:no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Participation in study</a:t>
            </a:r>
          </a:p>
        </p:txBody>
      </p:sp>
      <p:sp>
        <p:nvSpPr>
          <p:cNvPr id="7" name="Text Box 5"/>
          <p:cNvSpPr txBox="1">
            <a:spLocks noChangeArrowheads="1"/>
          </p:cNvSpPr>
          <p:nvPr/>
        </p:nvSpPr>
        <p:spPr bwMode="auto">
          <a:xfrm>
            <a:off x="5638800" y="3599299"/>
            <a:ext cx="2133600" cy="707886"/>
          </a:xfrm>
          <a:prstGeom prst="rect">
            <a:avLst/>
          </a:prstGeom>
          <a:noFill/>
          <a:ln w="127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Organized lifestyle</a:t>
            </a:r>
          </a:p>
        </p:txBody>
      </p:sp>
      <p:sp>
        <p:nvSpPr>
          <p:cNvPr id="8" name="Line 10"/>
          <p:cNvSpPr>
            <a:spLocks noChangeShapeType="1"/>
          </p:cNvSpPr>
          <p:nvPr/>
        </p:nvSpPr>
        <p:spPr bwMode="auto">
          <a:xfrm flipH="1" flipV="1">
            <a:off x="6922558" y="4307185"/>
            <a:ext cx="595842" cy="66675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9" name="Line 10"/>
          <p:cNvSpPr>
            <a:spLocks noChangeShapeType="1"/>
          </p:cNvSpPr>
          <p:nvPr/>
        </p:nvSpPr>
        <p:spPr bwMode="auto">
          <a:xfrm flipH="1" flipV="1">
            <a:off x="9804400" y="4034134"/>
            <a:ext cx="672042" cy="143018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0" name="Line 10"/>
          <p:cNvSpPr>
            <a:spLocks noChangeShapeType="1"/>
          </p:cNvSpPr>
          <p:nvPr/>
        </p:nvSpPr>
        <p:spPr bwMode="auto">
          <a:xfrm flipV="1">
            <a:off x="8686800" y="4034135"/>
            <a:ext cx="304800" cy="50800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1" name="Text Box 8"/>
          <p:cNvSpPr txBox="1">
            <a:spLocks noChangeArrowheads="1"/>
          </p:cNvSpPr>
          <p:nvPr/>
        </p:nvSpPr>
        <p:spPr bwMode="auto">
          <a:xfrm>
            <a:off x="8001000" y="6167735"/>
            <a:ext cx="9144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p>
        </p:txBody>
      </p:sp>
      <p:sp>
        <p:nvSpPr>
          <p:cNvPr id="12" name="Line 7"/>
          <p:cNvSpPr>
            <a:spLocks noChangeShapeType="1"/>
          </p:cNvSpPr>
          <p:nvPr/>
        </p:nvSpPr>
        <p:spPr bwMode="auto">
          <a:xfrm flipV="1">
            <a:off x="7315200" y="5854057"/>
            <a:ext cx="2743200" cy="13343"/>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3" name="Text Box 14"/>
          <p:cNvSpPr txBox="1">
            <a:spLocks noChangeArrowheads="1"/>
          </p:cNvSpPr>
          <p:nvPr/>
        </p:nvSpPr>
        <p:spPr bwMode="auto">
          <a:xfrm>
            <a:off x="7670800" y="4645620"/>
            <a:ext cx="1905000" cy="777136"/>
          </a:xfrm>
          <a:prstGeom prst="rect">
            <a:avLst/>
          </a:prstGeom>
          <a:noFill/>
          <a:ln w="76200">
            <a:solidFill>
              <a:srgbClr val="FF0000"/>
            </a:solid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endParaRPr lang="en-US" dirty="0">
              <a:latin typeface="Arial" pitchFamily="34" charset="0"/>
            </a:endParaRPr>
          </a:p>
          <a:p>
            <a:pPr algn="ctr" eaLnBrk="0" hangingPunct="0">
              <a:spcBef>
                <a:spcPct val="50000"/>
              </a:spcBef>
              <a:defRPr/>
            </a:pPr>
            <a:endParaRPr lang="en-US" sz="1050" dirty="0">
              <a:latin typeface="Arial" pitchFamily="34" charset="0"/>
            </a:endParaRPr>
          </a:p>
        </p:txBody>
      </p:sp>
      <p:sp>
        <p:nvSpPr>
          <p:cNvPr id="14" name="Text Box 14"/>
          <p:cNvSpPr txBox="1">
            <a:spLocks noChangeArrowheads="1"/>
          </p:cNvSpPr>
          <p:nvPr/>
        </p:nvSpPr>
        <p:spPr bwMode="auto">
          <a:xfrm>
            <a:off x="8540962" y="3285756"/>
            <a:ext cx="1935480" cy="815608"/>
          </a:xfrm>
          <a:prstGeom prst="rect">
            <a:avLst/>
          </a:prstGeom>
          <a:noFill/>
          <a:ln w="76200">
            <a:solidFill>
              <a:srgbClr val="FF0000"/>
            </a:solid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endParaRPr lang="en-US" sz="2000" dirty="0">
              <a:latin typeface="Arial" pitchFamily="34" charset="0"/>
            </a:endParaRPr>
          </a:p>
          <a:p>
            <a:pPr algn="ctr" eaLnBrk="0" hangingPunct="0">
              <a:spcBef>
                <a:spcPct val="50000"/>
              </a:spcBef>
              <a:defRPr/>
            </a:pPr>
            <a:endParaRPr lang="en-US" sz="900" dirty="0">
              <a:latin typeface="Arial" pitchFamily="34" charset="0"/>
            </a:endParaRPr>
          </a:p>
          <a:p>
            <a:pPr algn="ctr" eaLnBrk="0" hangingPunct="0">
              <a:spcBef>
                <a:spcPct val="50000"/>
              </a:spcBef>
              <a:defRPr/>
            </a:pPr>
            <a:endParaRPr lang="en-US" sz="900" dirty="0">
              <a:latin typeface="Arial" pitchFamily="34" charset="0"/>
            </a:endParaRPr>
          </a:p>
        </p:txBody>
      </p:sp>
      <p:sp>
        <p:nvSpPr>
          <p:cNvPr id="75814" name="Text Box 38"/>
          <p:cNvSpPr txBox="1">
            <a:spLocks noChangeArrowheads="1"/>
          </p:cNvSpPr>
          <p:nvPr/>
        </p:nvSpPr>
        <p:spPr bwMode="auto">
          <a:xfrm>
            <a:off x="914400" y="4667886"/>
            <a:ext cx="4826000" cy="1200329"/>
          </a:xfrm>
          <a:prstGeom prst="rect">
            <a:avLst/>
          </a:prstGeom>
          <a:noFill/>
          <a:ln w="9525">
            <a:noFill/>
            <a:miter lim="800000"/>
            <a:headEnd/>
            <a:tailEnd/>
          </a:ln>
        </p:spPr>
        <p:txBody>
          <a:bodyPr wrap="square">
            <a:spAutoFit/>
          </a:bodyPr>
          <a:lstStyle/>
          <a:p>
            <a:pPr algn="r" eaLnBrk="0" hangingPunct="0">
              <a:spcBef>
                <a:spcPct val="20000"/>
              </a:spcBef>
              <a:spcAft>
                <a:spcPct val="50000"/>
              </a:spcAft>
              <a:buClr>
                <a:srgbClr val="969696"/>
              </a:buClr>
              <a:buSzPct val="75000"/>
              <a:buFont typeface="Symbol" pitchFamily="18" charset="2"/>
              <a:buNone/>
            </a:pPr>
            <a:r>
              <a:rPr lang="en-US" altLang="en-US" sz="2000" b="0" dirty="0"/>
              <a:t> </a:t>
            </a:r>
            <a:r>
              <a:rPr lang="en-US" altLang="en-US" sz="2400" b="0" dirty="0"/>
              <a:t>Prevent the biasing effects of a conditioned-upon collider (selection bias)</a:t>
            </a:r>
            <a:endParaRPr lang="en-US" altLang="en-US" sz="2400" dirty="0"/>
          </a:p>
        </p:txBody>
      </p:sp>
      <p:sp>
        <p:nvSpPr>
          <p:cNvPr id="15" name="Rectangle 3">
            <a:extLst>
              <a:ext uri="{FF2B5EF4-FFF2-40B4-BE49-F238E27FC236}">
                <a16:creationId xmlns:a16="http://schemas.microsoft.com/office/drawing/2014/main" id="{FEC36527-2651-BF31-A8AD-84BBBD976479}"/>
              </a:ext>
            </a:extLst>
          </p:cNvPr>
          <p:cNvSpPr txBox="1">
            <a:spLocks noChangeArrowheads="1"/>
          </p:cNvSpPr>
          <p:nvPr/>
        </p:nvSpPr>
        <p:spPr bwMode="auto">
          <a:xfrm>
            <a:off x="3695700" y="1814306"/>
            <a:ext cx="4305300" cy="398074"/>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lvl1pPr marL="429673" indent="-429673" algn="l" defTabSz="1071007" rtl="0" eaLnBrk="0" fontAlgn="base" hangingPunct="0">
              <a:spcBef>
                <a:spcPct val="20000"/>
              </a:spcBef>
              <a:spcAft>
                <a:spcPct val="50000"/>
              </a:spcAft>
              <a:buClr>
                <a:schemeClr val="accent2"/>
              </a:buClr>
              <a:buSzPct val="75000"/>
              <a:buFont typeface="Symbol" pitchFamily="18" charset="2"/>
              <a:buChar char="·"/>
              <a:defRPr sz="2667">
                <a:solidFill>
                  <a:schemeClr val="tx1"/>
                </a:solidFill>
                <a:latin typeface="+mn-lt"/>
                <a:ea typeface="+mn-ea"/>
                <a:cs typeface="+mn-cs"/>
              </a:defRPr>
            </a:lvl1pPr>
            <a:lvl2pPr marL="901677" indent="-319609" algn="l" defTabSz="1071007" rtl="0" eaLnBrk="0" fontAlgn="base" hangingPunct="0">
              <a:spcBef>
                <a:spcPct val="0"/>
              </a:spcBef>
              <a:spcAft>
                <a:spcPct val="25000"/>
              </a:spcAft>
              <a:buClr>
                <a:schemeClr val="tx1"/>
              </a:buClr>
              <a:buSzPct val="100000"/>
              <a:buChar char="–"/>
              <a:defRPr sz="2667">
                <a:solidFill>
                  <a:schemeClr val="tx1"/>
                </a:solidFill>
                <a:latin typeface="+mn-lt"/>
              </a:defRPr>
            </a:lvl2pPr>
            <a:lvl3pPr marL="1428715" indent="-374641" algn="l" defTabSz="1071007" rtl="0" eaLnBrk="0" fontAlgn="base" hangingPunct="0">
              <a:spcBef>
                <a:spcPct val="20000"/>
              </a:spcBef>
              <a:spcAft>
                <a:spcPct val="25000"/>
              </a:spcAft>
              <a:buClr>
                <a:schemeClr val="tx1"/>
              </a:buClr>
              <a:buSzPct val="100000"/>
              <a:buChar char="»"/>
              <a:defRPr sz="2667">
                <a:solidFill>
                  <a:schemeClr val="tx1"/>
                </a:solidFill>
                <a:latin typeface="+mn-lt"/>
              </a:defRPr>
            </a:lvl3pPr>
            <a:lvl4pPr marL="2000201" indent="-285744" algn="l" defTabSz="1071007" rtl="0" eaLnBrk="0" fontAlgn="base" hangingPunct="0">
              <a:spcBef>
                <a:spcPct val="20000"/>
              </a:spcBef>
              <a:spcAft>
                <a:spcPct val="0"/>
              </a:spcAft>
              <a:buClr>
                <a:schemeClr val="accent2"/>
              </a:buClr>
              <a:buSzPct val="65000"/>
              <a:buFont typeface="Monotype Sorts"/>
              <a:buChar char="•"/>
              <a:defRPr sz="2667">
                <a:solidFill>
                  <a:schemeClr val="tx1"/>
                </a:solidFill>
                <a:latin typeface="+mn-lt"/>
              </a:defRPr>
            </a:lvl4pPr>
            <a:lvl5pPr marL="257168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5pPr>
            <a:lvl6pPr marL="318127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6pPr>
            <a:lvl7pPr marL="3790856"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7pPr>
            <a:lvl8pPr marL="4400441"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8pPr>
            <a:lvl9pPr marL="5010025" indent="-285744" algn="l" defTabSz="1071007" rtl="0" eaLnBrk="0" fontAlgn="base" hangingPunct="0">
              <a:spcBef>
                <a:spcPct val="20000"/>
              </a:spcBef>
              <a:spcAft>
                <a:spcPct val="0"/>
              </a:spcAft>
              <a:buClr>
                <a:schemeClr val="tx1"/>
              </a:buClr>
              <a:buSzPct val="100000"/>
              <a:buChar char="–"/>
              <a:defRPr sz="2667">
                <a:solidFill>
                  <a:schemeClr val="tx1"/>
                </a:solidFill>
                <a:latin typeface="+mn-lt"/>
              </a:defRPr>
            </a:lvl9pPr>
          </a:lstStyle>
          <a:p>
            <a:pPr marL="507987" indent="-507987">
              <a:buFont typeface="Symbol" pitchFamily="18" charset="2"/>
              <a:buNone/>
            </a:pPr>
            <a:r>
              <a:rPr lang="en-US" altLang="en-US" sz="2400" b="0" kern="0" dirty="0"/>
              <a:t>Preclude classic confounding</a:t>
            </a:r>
          </a:p>
          <a:p>
            <a:pPr marL="1090057" lvl="1" indent="-507987"/>
            <a:endParaRPr lang="en-US" altLang="en-US" b="0" kern="0" dirty="0"/>
          </a:p>
        </p:txBody>
      </p:sp>
    </p:spTree>
    <p:extLst>
      <p:ext uri="{BB962C8B-B14F-4D97-AF65-F5344CB8AC3E}">
        <p14:creationId xmlns:p14="http://schemas.microsoft.com/office/powerpoint/2010/main" val="3560196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36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6363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263622"/>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26362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263625"/>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263620"/>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263624"/>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26362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263623"/>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5814"/>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3620" grpId="0"/>
      <p:bldP spid="1263621" grpId="0"/>
      <p:bldP spid="1263622" grpId="0"/>
      <p:bldP spid="1263624" grpId="0"/>
      <p:bldP spid="1263630" grpId="0" animBg="1"/>
      <p:bldP spid="1263630" grpId="1" animBg="1"/>
      <p:bldP spid="2" grpId="0"/>
      <p:bldP spid="3" grpId="0"/>
      <p:bldP spid="5" grpId="0"/>
      <p:bldP spid="6" grpId="0"/>
      <p:bldP spid="7" grpId="0"/>
      <p:bldP spid="11" grpId="0"/>
      <p:bldP spid="13" grpId="0" animBg="1"/>
      <p:bldP spid="14" grpId="0" animBg="1"/>
      <p:bldP spid="75814"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Rectangle 2"/>
          <p:cNvSpPr>
            <a:spLocks noGrp="1" noChangeArrowheads="1"/>
          </p:cNvSpPr>
          <p:nvPr>
            <p:ph type="title" idx="4294967295"/>
          </p:nvPr>
        </p:nvSpPr>
        <p:spPr>
          <a:xfrm>
            <a:off x="1802342" y="305976"/>
            <a:ext cx="8587316" cy="431800"/>
          </a:xfrm>
        </p:spPr>
        <p:txBody>
          <a:bodyPr/>
          <a:lstStyle/>
          <a:p>
            <a:r>
              <a:rPr lang="en-US" altLang="en-US" sz="2800" dirty="0">
                <a:solidFill>
                  <a:srgbClr val="000000"/>
                </a:solidFill>
              </a:rPr>
              <a:t>Two Reasons to Adjust to Minimize Bias</a:t>
            </a:r>
            <a:endParaRPr lang="en-US" altLang="en-US" sz="2000" dirty="0">
              <a:solidFill>
                <a:srgbClr val="000000"/>
              </a:solidFill>
            </a:endParaRPr>
          </a:p>
        </p:txBody>
      </p:sp>
      <p:sp>
        <p:nvSpPr>
          <p:cNvPr id="337922" name="Rectangle 3"/>
          <p:cNvSpPr>
            <a:spLocks noGrp="1" noChangeArrowheads="1"/>
          </p:cNvSpPr>
          <p:nvPr>
            <p:ph type="body" idx="4294967295"/>
          </p:nvPr>
        </p:nvSpPr>
        <p:spPr>
          <a:xfrm>
            <a:off x="228600" y="965200"/>
            <a:ext cx="11582400" cy="788636"/>
          </a:xfrm>
        </p:spPr>
        <p:txBody>
          <a:bodyPr/>
          <a:lstStyle/>
          <a:p>
            <a:pPr marL="342900" indent="-342900">
              <a:buNone/>
            </a:pPr>
            <a:r>
              <a:rPr lang="en-US" altLang="en-US" sz="2400" dirty="0"/>
              <a:t>1.  Close a non-causal path generated by a non-collider (confounding) or by a conditioned-upon collider (selection bias)</a:t>
            </a:r>
          </a:p>
          <a:p>
            <a:pPr marL="507987" indent="-507987">
              <a:buFont typeface="Symbol" pitchFamily="18" charset="2"/>
              <a:buAutoNum type="arabicPeriod"/>
            </a:pPr>
            <a:endParaRPr lang="en-US" altLang="en-US" sz="2000" dirty="0"/>
          </a:p>
          <a:p>
            <a:pPr marL="507987" indent="-507987">
              <a:buFont typeface="Symbol" pitchFamily="18" charset="2"/>
              <a:buAutoNum type="arabicPeriod"/>
            </a:pPr>
            <a:endParaRPr lang="en-US" altLang="en-US" sz="2000" dirty="0"/>
          </a:p>
          <a:p>
            <a:pPr marL="1090057" lvl="1" indent="-507987"/>
            <a:endParaRPr lang="en-US" altLang="en-US" dirty="0"/>
          </a:p>
        </p:txBody>
      </p:sp>
      <p:sp>
        <p:nvSpPr>
          <p:cNvPr id="1263627" name="Text Box 11"/>
          <p:cNvSpPr txBox="1">
            <a:spLocks noChangeArrowheads="1"/>
          </p:cNvSpPr>
          <p:nvPr/>
        </p:nvSpPr>
        <p:spPr bwMode="auto">
          <a:xfrm>
            <a:off x="2438400" y="4933890"/>
            <a:ext cx="2235200" cy="40011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Poverty</a:t>
            </a:r>
            <a:endParaRPr lang="en-US" sz="2667" dirty="0">
              <a:latin typeface="Arial" pitchFamily="34" charset="0"/>
            </a:endParaRPr>
          </a:p>
        </p:txBody>
      </p:sp>
      <p:sp>
        <p:nvSpPr>
          <p:cNvPr id="1263628" name="Text Box 12"/>
          <p:cNvSpPr txBox="1">
            <a:spLocks noChangeArrowheads="1"/>
          </p:cNvSpPr>
          <p:nvPr/>
        </p:nvSpPr>
        <p:spPr bwMode="auto">
          <a:xfrm>
            <a:off x="5867400" y="4933890"/>
            <a:ext cx="2133600" cy="40011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Mortality</a:t>
            </a:r>
          </a:p>
        </p:txBody>
      </p:sp>
      <p:sp>
        <p:nvSpPr>
          <p:cNvPr id="1263629" name="Text Box 13"/>
          <p:cNvSpPr txBox="1">
            <a:spLocks noChangeArrowheads="1"/>
          </p:cNvSpPr>
          <p:nvPr/>
        </p:nvSpPr>
        <p:spPr bwMode="auto">
          <a:xfrm>
            <a:off x="4038600" y="3867090"/>
            <a:ext cx="2235200" cy="40011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 Diet</a:t>
            </a:r>
          </a:p>
        </p:txBody>
      </p:sp>
      <p:sp>
        <p:nvSpPr>
          <p:cNvPr id="1263631" name="Line 15"/>
          <p:cNvSpPr>
            <a:spLocks noChangeShapeType="1"/>
          </p:cNvSpPr>
          <p:nvPr/>
        </p:nvSpPr>
        <p:spPr bwMode="auto">
          <a:xfrm>
            <a:off x="4191000" y="5086290"/>
            <a:ext cx="2108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63632" name="Text Box 16"/>
          <p:cNvSpPr txBox="1">
            <a:spLocks noChangeArrowheads="1"/>
          </p:cNvSpPr>
          <p:nvPr/>
        </p:nvSpPr>
        <p:spPr bwMode="auto">
          <a:xfrm>
            <a:off x="4876800" y="5152995"/>
            <a:ext cx="9144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p>
        </p:txBody>
      </p:sp>
      <p:sp>
        <p:nvSpPr>
          <p:cNvPr id="1263633" name="Line 17"/>
          <p:cNvSpPr>
            <a:spLocks noChangeShapeType="1"/>
          </p:cNvSpPr>
          <p:nvPr/>
        </p:nvSpPr>
        <p:spPr bwMode="auto">
          <a:xfrm flipH="1">
            <a:off x="3657600" y="4324290"/>
            <a:ext cx="914400" cy="55880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263634" name="Line 18"/>
          <p:cNvSpPr>
            <a:spLocks noChangeShapeType="1"/>
          </p:cNvSpPr>
          <p:nvPr/>
        </p:nvSpPr>
        <p:spPr bwMode="auto">
          <a:xfrm>
            <a:off x="6096000" y="4400490"/>
            <a:ext cx="914400" cy="50800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3733" dirty="0">
              <a:latin typeface="Arial" pitchFamily="34" charset="0"/>
            </a:endParaRPr>
          </a:p>
        </p:txBody>
      </p:sp>
      <p:sp>
        <p:nvSpPr>
          <p:cNvPr id="1263636" name="Text Box 20"/>
          <p:cNvSpPr txBox="1">
            <a:spLocks noChangeArrowheads="1"/>
          </p:cNvSpPr>
          <p:nvPr/>
        </p:nvSpPr>
        <p:spPr bwMode="auto">
          <a:xfrm>
            <a:off x="4292600" y="3752791"/>
            <a:ext cx="1930400" cy="515526"/>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sz="1100" dirty="0"/>
          </a:p>
          <a:p>
            <a:pPr algn="ctr" eaLnBrk="0" hangingPunct="0">
              <a:spcBef>
                <a:spcPct val="50000"/>
              </a:spcBef>
            </a:pPr>
            <a:endParaRPr lang="en-US" sz="1100" dirty="0"/>
          </a:p>
        </p:txBody>
      </p:sp>
      <p:sp>
        <p:nvSpPr>
          <p:cNvPr id="337931" name="Rectangle 3"/>
          <p:cNvSpPr>
            <a:spLocks noChangeArrowheads="1"/>
          </p:cNvSpPr>
          <p:nvPr/>
        </p:nvSpPr>
        <p:spPr bwMode="auto">
          <a:xfrm>
            <a:off x="228600" y="2115726"/>
            <a:ext cx="11582400" cy="1524000"/>
          </a:xfrm>
          <a:prstGeom prst="rect">
            <a:avLst/>
          </a:prstGeom>
          <a:noFill/>
          <a:ln w="9525">
            <a:noFill/>
            <a:miter lim="800000"/>
            <a:headEnd/>
            <a:tailEnd/>
          </a:ln>
        </p:spPr>
        <p:txBody>
          <a:bodyPr lIns="116416" tIns="57149" rIns="116416" bIns="57149"/>
          <a:lstStyle/>
          <a:p>
            <a:pPr marL="507987" indent="-507987" defTabSz="1071007" eaLnBrk="0" hangingPunct="0">
              <a:spcBef>
                <a:spcPct val="20000"/>
              </a:spcBef>
              <a:spcAft>
                <a:spcPct val="50000"/>
              </a:spcAft>
              <a:buClr>
                <a:schemeClr val="accent2"/>
              </a:buClr>
              <a:buSzPct val="75000"/>
            </a:pPr>
            <a:r>
              <a:rPr lang="en-US" altLang="en-US" sz="2400" b="0" dirty="0">
                <a:solidFill>
                  <a:schemeClr val="tx1"/>
                </a:solidFill>
              </a:rPr>
              <a:t>2.  Close a causal path which is a nuisance indirect path</a:t>
            </a:r>
          </a:p>
          <a:p>
            <a:pPr marL="681038" lvl="1" indent="-280988" defTabSz="1071007" eaLnBrk="0" hangingPunct="0">
              <a:spcAft>
                <a:spcPct val="25000"/>
              </a:spcAft>
              <a:buClr>
                <a:schemeClr val="tx1"/>
              </a:buClr>
              <a:buSzPct val="100000"/>
              <a:buFontTx/>
              <a:buChar char="–"/>
            </a:pPr>
            <a:r>
              <a:rPr lang="en-US" altLang="en-US" sz="2400" b="0" dirty="0">
                <a:solidFill>
                  <a:schemeClr val="tx1"/>
                </a:solidFill>
              </a:rPr>
              <a:t>estimating “direct effect”  of E on D, apart from its effect on 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2636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636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636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636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636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636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63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3627" grpId="0"/>
      <p:bldP spid="1263628" grpId="0"/>
      <p:bldP spid="1263632" grpId="0"/>
      <p:bldP spid="1263636"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Rectangle 2"/>
          <p:cNvSpPr>
            <a:spLocks noGrp="1" noChangeArrowheads="1"/>
          </p:cNvSpPr>
          <p:nvPr>
            <p:ph type="title"/>
          </p:nvPr>
        </p:nvSpPr>
        <p:spPr>
          <a:xfrm>
            <a:off x="1967971" y="158751"/>
            <a:ext cx="8344958" cy="1016000"/>
          </a:xfrm>
        </p:spPr>
        <p:txBody>
          <a:bodyPr/>
          <a:lstStyle/>
          <a:p>
            <a:r>
              <a:rPr lang="en-US" altLang="en-US" sz="2800" dirty="0">
                <a:solidFill>
                  <a:srgbClr val="000000"/>
                </a:solidFill>
              </a:rPr>
              <a:t>A Third Reason to Adjust: Enhance Precision</a:t>
            </a:r>
            <a:br>
              <a:rPr lang="en-US" altLang="en-US" sz="2800" dirty="0">
                <a:solidFill>
                  <a:srgbClr val="000000"/>
                </a:solidFill>
              </a:rPr>
            </a:br>
            <a:endParaRPr lang="en-US" altLang="en-US" sz="2800" dirty="0">
              <a:solidFill>
                <a:srgbClr val="000000"/>
              </a:solidFill>
            </a:endParaRPr>
          </a:p>
        </p:txBody>
      </p:sp>
      <p:sp>
        <p:nvSpPr>
          <p:cNvPr id="339970" name="Rectangle 3"/>
          <p:cNvSpPr>
            <a:spLocks noGrp="1" noChangeArrowheads="1"/>
          </p:cNvSpPr>
          <p:nvPr>
            <p:ph type="body" idx="1"/>
          </p:nvPr>
        </p:nvSpPr>
        <p:spPr>
          <a:xfrm>
            <a:off x="228600" y="1295400"/>
            <a:ext cx="11506200" cy="9042400"/>
          </a:xfrm>
        </p:spPr>
        <p:txBody>
          <a:bodyPr/>
          <a:lstStyle/>
          <a:p>
            <a:pPr marL="0" indent="0">
              <a:buNone/>
            </a:pPr>
            <a:r>
              <a:rPr lang="en-US" altLang="en-US" sz="2400" b="1" dirty="0"/>
              <a:t>To enhance statistical precision, but only when X is a strong determinant of D</a:t>
            </a:r>
          </a:p>
          <a:p>
            <a:pPr marL="0" indent="0">
              <a:buFont typeface="Symbol" pitchFamily="18" charset="2"/>
              <a:buAutoNum type="arabicPeriod"/>
            </a:pPr>
            <a:endParaRPr lang="en-US" altLang="en-US" sz="3733" b="1" dirty="0"/>
          </a:p>
          <a:p>
            <a:pPr marL="0" indent="0">
              <a:buFont typeface="Symbol" pitchFamily="18" charset="2"/>
              <a:buAutoNum type="arabicPeriod"/>
            </a:pPr>
            <a:endParaRPr lang="en-US" altLang="en-US" dirty="0"/>
          </a:p>
          <a:p>
            <a:pPr marL="0" indent="0">
              <a:buFont typeface="Symbol" pitchFamily="18" charset="2"/>
              <a:buAutoNum type="arabicPeriod"/>
            </a:pPr>
            <a:endParaRPr lang="en-US" altLang="en-US" dirty="0"/>
          </a:p>
          <a:p>
            <a:pPr marL="0" indent="0">
              <a:buFont typeface="Symbol" pitchFamily="18" charset="2"/>
              <a:buAutoNum type="arabicPeriod"/>
            </a:pPr>
            <a:endParaRPr lang="en-US" altLang="en-US" dirty="0"/>
          </a:p>
          <a:p>
            <a:pPr marL="0" indent="0">
              <a:buFont typeface="Symbol" pitchFamily="18" charset="2"/>
              <a:buAutoNum type="arabicPeriod"/>
            </a:pPr>
            <a:endParaRPr lang="en-US" altLang="en-US" dirty="0"/>
          </a:p>
          <a:p>
            <a:pPr marL="0" indent="0">
              <a:buNone/>
            </a:pPr>
            <a:r>
              <a:rPr lang="en-US" altLang="en-US" dirty="0"/>
              <a:t>	</a:t>
            </a:r>
          </a:p>
          <a:p>
            <a:pPr marL="0" indent="0">
              <a:buNone/>
            </a:pPr>
            <a:r>
              <a:rPr lang="en-US" altLang="en-US" dirty="0"/>
              <a:t>	</a:t>
            </a:r>
          </a:p>
          <a:p>
            <a:pPr marL="1090057" lvl="1" indent="-507987"/>
            <a:endParaRPr lang="en-US" altLang="en-US" dirty="0"/>
          </a:p>
          <a:p>
            <a:pPr marL="1090057" lvl="1" indent="-507987"/>
            <a:endParaRPr lang="en-US" altLang="en-US" dirty="0"/>
          </a:p>
          <a:p>
            <a:pPr marL="1090057" lvl="1" indent="-507987"/>
            <a:endParaRPr lang="en-US" altLang="en-US" dirty="0"/>
          </a:p>
          <a:p>
            <a:pPr marL="1090057" lvl="1" indent="-507987"/>
            <a:endParaRPr lang="en-US" altLang="en-US" dirty="0"/>
          </a:p>
          <a:p>
            <a:pPr marL="1090057" lvl="1" indent="-507987"/>
            <a:endParaRPr lang="en-US" altLang="en-US" dirty="0"/>
          </a:p>
          <a:p>
            <a:pPr marL="1090057" lvl="1" indent="-507987"/>
            <a:endParaRPr lang="en-US" altLang="en-US" dirty="0"/>
          </a:p>
          <a:p>
            <a:pPr marL="0" indent="0">
              <a:buFont typeface="Symbol" pitchFamily="18" charset="2"/>
              <a:buAutoNum type="arabicPeriod"/>
            </a:pPr>
            <a:endParaRPr lang="en-US" altLang="en-US" dirty="0"/>
          </a:p>
          <a:p>
            <a:pPr marL="1090057" lvl="1" indent="-507987"/>
            <a:endParaRPr lang="en-US" altLang="en-US" dirty="0"/>
          </a:p>
          <a:p>
            <a:pPr marL="0" indent="0"/>
            <a:endParaRPr lang="en-US" altLang="en-US" dirty="0"/>
          </a:p>
          <a:p>
            <a:pPr marL="1090057" lvl="1" indent="-507987"/>
            <a:endParaRPr lang="en-US" altLang="en-US" dirty="0"/>
          </a:p>
        </p:txBody>
      </p:sp>
      <p:sp>
        <p:nvSpPr>
          <p:cNvPr id="1285124" name="Text Box 4"/>
          <p:cNvSpPr txBox="1">
            <a:spLocks noChangeArrowheads="1"/>
          </p:cNvSpPr>
          <p:nvPr/>
        </p:nvSpPr>
        <p:spPr bwMode="auto">
          <a:xfrm>
            <a:off x="2971800" y="4343400"/>
            <a:ext cx="2235200" cy="646331"/>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3600" dirty="0">
                <a:latin typeface="Arial" pitchFamily="34" charset="0"/>
              </a:rPr>
              <a:t>E </a:t>
            </a:r>
            <a:endParaRPr lang="en-US" sz="4267" dirty="0">
              <a:latin typeface="Arial" pitchFamily="34" charset="0"/>
            </a:endParaRPr>
          </a:p>
        </p:txBody>
      </p:sp>
      <p:sp>
        <p:nvSpPr>
          <p:cNvPr id="1285125" name="Text Box 5"/>
          <p:cNvSpPr txBox="1">
            <a:spLocks noChangeArrowheads="1"/>
          </p:cNvSpPr>
          <p:nvPr/>
        </p:nvSpPr>
        <p:spPr bwMode="auto">
          <a:xfrm>
            <a:off x="6324600" y="4267200"/>
            <a:ext cx="2133600" cy="646331"/>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3600" dirty="0">
                <a:latin typeface="Arial" pitchFamily="34" charset="0"/>
              </a:rPr>
              <a:t>D</a:t>
            </a:r>
            <a:endParaRPr lang="en-US" sz="4267" dirty="0">
              <a:latin typeface="Arial" pitchFamily="34" charset="0"/>
            </a:endParaRPr>
          </a:p>
        </p:txBody>
      </p:sp>
      <p:sp>
        <p:nvSpPr>
          <p:cNvPr id="1285126" name="Text Box 6"/>
          <p:cNvSpPr txBox="1">
            <a:spLocks noChangeArrowheads="1"/>
          </p:cNvSpPr>
          <p:nvPr/>
        </p:nvSpPr>
        <p:spPr bwMode="auto">
          <a:xfrm>
            <a:off x="4724400" y="2432033"/>
            <a:ext cx="2235200" cy="5847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3200" dirty="0">
                <a:latin typeface="Arial" pitchFamily="34" charset="0"/>
              </a:rPr>
              <a:t>X</a:t>
            </a:r>
            <a:endParaRPr lang="en-US" sz="4267" dirty="0">
              <a:latin typeface="Arial" pitchFamily="34" charset="0"/>
            </a:endParaRPr>
          </a:p>
        </p:txBody>
      </p:sp>
      <p:sp>
        <p:nvSpPr>
          <p:cNvPr id="1285127" name="Line 7"/>
          <p:cNvSpPr>
            <a:spLocks noChangeShapeType="1"/>
          </p:cNvSpPr>
          <p:nvPr/>
        </p:nvSpPr>
        <p:spPr bwMode="auto">
          <a:xfrm>
            <a:off x="4495800" y="4648200"/>
            <a:ext cx="2514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85128" name="Text Box 8"/>
          <p:cNvSpPr txBox="1">
            <a:spLocks noChangeArrowheads="1"/>
          </p:cNvSpPr>
          <p:nvPr/>
        </p:nvSpPr>
        <p:spPr bwMode="auto">
          <a:xfrm>
            <a:off x="5226050" y="4621768"/>
            <a:ext cx="9144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endParaRPr lang="en-US" sz="3200" dirty="0">
              <a:latin typeface="Arial" pitchFamily="34" charset="0"/>
            </a:endParaRPr>
          </a:p>
        </p:txBody>
      </p:sp>
      <p:sp>
        <p:nvSpPr>
          <p:cNvPr id="1285130" name="Line 10"/>
          <p:cNvSpPr>
            <a:spLocks noChangeShapeType="1"/>
          </p:cNvSpPr>
          <p:nvPr/>
        </p:nvSpPr>
        <p:spPr bwMode="auto">
          <a:xfrm flipH="1" flipV="1">
            <a:off x="6197600" y="3258107"/>
            <a:ext cx="812800" cy="1045823"/>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3733" dirty="0">
              <a:latin typeface="Arial" pitchFamily="34" charset="0"/>
            </a:endParaRPr>
          </a:p>
        </p:txBody>
      </p:sp>
      <p:sp>
        <p:nvSpPr>
          <p:cNvPr id="1285134" name="Text Box 14"/>
          <p:cNvSpPr txBox="1">
            <a:spLocks noChangeArrowheads="1"/>
          </p:cNvSpPr>
          <p:nvPr/>
        </p:nvSpPr>
        <p:spPr bwMode="auto">
          <a:xfrm>
            <a:off x="5334000" y="2420161"/>
            <a:ext cx="965200" cy="704039"/>
          </a:xfrm>
          <a:prstGeom prst="rect">
            <a:avLst/>
          </a:prstGeom>
          <a:noFill/>
          <a:ln w="76200">
            <a:solidFill>
              <a:srgbClr val="FF0000"/>
            </a:solid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endParaRPr lang="en-US" sz="2400" dirty="0">
              <a:latin typeface="Arial" pitchFamily="34" charset="0"/>
            </a:endParaRPr>
          </a:p>
          <a:p>
            <a:pPr algn="ctr" eaLnBrk="0" hangingPunct="0">
              <a:spcBef>
                <a:spcPct val="50000"/>
              </a:spcBef>
              <a:defRPr/>
            </a:pPr>
            <a:endParaRPr lang="en-US" sz="1000" dirty="0">
              <a:latin typeface="Arial" pitchFamily="34" charset="0"/>
            </a:endParaRPr>
          </a:p>
        </p:txBody>
      </p:sp>
      <p:sp>
        <p:nvSpPr>
          <p:cNvPr id="1285140" name="Text Box 20"/>
          <p:cNvSpPr txBox="1">
            <a:spLocks noChangeArrowheads="1"/>
          </p:cNvSpPr>
          <p:nvPr/>
        </p:nvSpPr>
        <p:spPr bwMode="auto">
          <a:xfrm>
            <a:off x="457200" y="5257800"/>
            <a:ext cx="11277600" cy="1200329"/>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eaLnBrk="0" hangingPunct="0">
              <a:spcBef>
                <a:spcPct val="50000"/>
              </a:spcBef>
              <a:defRPr/>
            </a:pPr>
            <a:r>
              <a:rPr lang="en-US" sz="2400" dirty="0">
                <a:latin typeface="Arial" pitchFamily="34" charset="0"/>
              </a:rPr>
              <a:t>Whether to adjust depends upon the outcome (continuous, binary, time-to-event, etc.) and adjustment technique (e.g., regression model).  Improved precision is not guaranteed.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
          <p:cNvSpPr>
            <a:spLocks noChangeArrowheads="1"/>
          </p:cNvSpPr>
          <p:nvPr/>
        </p:nvSpPr>
        <p:spPr bwMode="auto">
          <a:xfrm>
            <a:off x="1625600" y="-1752600"/>
            <a:ext cx="8229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6416" tIns="57149" rIns="116416" bIns="57149"/>
          <a:lstStyle>
            <a:lvl1pPr marL="322263" indent="-322263" defTabSz="803275">
              <a:spcBef>
                <a:spcPct val="20000"/>
              </a:spcBef>
              <a:spcAft>
                <a:spcPct val="50000"/>
              </a:spcAft>
              <a:buClr>
                <a:schemeClr val="accent2"/>
              </a:buClr>
              <a:buSzPct val="75000"/>
              <a:buFont typeface="Symbol" panose="05050102010706020507" pitchFamily="18" charset="2"/>
              <a:buChar char="·"/>
              <a:defRPr sz="2000">
                <a:solidFill>
                  <a:schemeClr val="tx1"/>
                </a:solidFill>
                <a:latin typeface="Arial" panose="020B0604020202020204" pitchFamily="34" charset="0"/>
              </a:defRPr>
            </a:lvl1pPr>
            <a:lvl2pPr marL="742950" indent="-285750" defTabSz="803275">
              <a:spcAft>
                <a:spcPct val="25000"/>
              </a:spcAft>
              <a:buClr>
                <a:schemeClr val="tx1"/>
              </a:buClr>
              <a:buSzPct val="100000"/>
              <a:buChar char="–"/>
              <a:defRPr sz="2000">
                <a:solidFill>
                  <a:schemeClr val="tx1"/>
                </a:solidFill>
                <a:latin typeface="Arial" panose="020B0604020202020204" pitchFamily="34" charset="0"/>
              </a:defRPr>
            </a:lvl2pPr>
            <a:lvl3pPr marL="1143000" indent="-228600" defTabSz="803275">
              <a:spcBef>
                <a:spcPct val="20000"/>
              </a:spcBef>
              <a:spcAft>
                <a:spcPct val="25000"/>
              </a:spcAft>
              <a:buClr>
                <a:schemeClr val="tx1"/>
              </a:buClr>
              <a:buSzPct val="100000"/>
              <a:buChar char="»"/>
              <a:defRPr sz="2000">
                <a:solidFill>
                  <a:schemeClr val="tx1"/>
                </a:solidFill>
                <a:latin typeface="Arial" panose="020B0604020202020204" pitchFamily="34" charset="0"/>
              </a:defRPr>
            </a:lvl3pPr>
            <a:lvl4pPr marL="1600200" indent="-228600" defTabSz="803275">
              <a:spcBef>
                <a:spcPct val="20000"/>
              </a:spcBef>
              <a:buClr>
                <a:schemeClr val="accent2"/>
              </a:buClr>
              <a:buSzPct val="65000"/>
              <a:buFont typeface="Monotype Sorts" pitchFamily="2" charset="2"/>
              <a:buChar char="•"/>
              <a:defRPr sz="2000">
                <a:solidFill>
                  <a:schemeClr val="tx1"/>
                </a:solidFill>
                <a:latin typeface="Arial" panose="020B0604020202020204" pitchFamily="34" charset="0"/>
              </a:defRPr>
            </a:lvl4pPr>
            <a:lvl5pPr marL="2057400" indent="-228600" defTabSz="803275">
              <a:spcBef>
                <a:spcPct val="20000"/>
              </a:spcBef>
              <a:buClr>
                <a:schemeClr val="tx1"/>
              </a:buClr>
              <a:buSzPct val="100000"/>
              <a:buChar char="–"/>
              <a:defRPr sz="2000">
                <a:solidFill>
                  <a:schemeClr val="tx1"/>
                </a:solidFill>
                <a:latin typeface="Arial" panose="020B0604020202020204" pitchFamily="34" charset="0"/>
              </a:defRPr>
            </a:lvl5pPr>
            <a:lvl6pPr marL="2514600" indent="-228600" defTabSz="803275"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defRPr>
            </a:lvl6pPr>
            <a:lvl7pPr marL="2971800" indent="-228600" defTabSz="803275"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defRPr>
            </a:lvl7pPr>
            <a:lvl8pPr marL="3429000" indent="-228600" defTabSz="803275"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defRPr>
            </a:lvl8pPr>
            <a:lvl9pPr marL="3886200" indent="-228600" defTabSz="803275"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defRPr>
            </a:lvl9pPr>
          </a:lstStyle>
          <a:p>
            <a:pPr>
              <a:lnSpc>
                <a:spcPct val="70000"/>
              </a:lnSpc>
              <a:buClr>
                <a:srgbClr val="969696"/>
              </a:buClr>
            </a:pPr>
            <a:endParaRPr lang="en-US" altLang="en-US" sz="2667" b="0" dirty="0">
              <a:solidFill>
                <a:srgbClr val="000000"/>
              </a:solidFill>
            </a:endParaRPr>
          </a:p>
        </p:txBody>
      </p:sp>
      <p:sp>
        <p:nvSpPr>
          <p:cNvPr id="4101" name="Text Box 1028"/>
          <p:cNvSpPr txBox="1">
            <a:spLocks noChangeArrowheads="1"/>
          </p:cNvSpPr>
          <p:nvPr/>
        </p:nvSpPr>
        <p:spPr bwMode="auto">
          <a:xfrm>
            <a:off x="2235200" y="2494764"/>
            <a:ext cx="2235200" cy="202087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endParaRPr lang="en-US" altLang="en-US" sz="3733" dirty="0"/>
          </a:p>
          <a:p>
            <a:pPr algn="ctr">
              <a:spcBef>
                <a:spcPct val="50000"/>
              </a:spcBef>
            </a:pPr>
            <a:endParaRPr lang="en-US" altLang="en-US" sz="3733" dirty="0"/>
          </a:p>
          <a:p>
            <a:pPr algn="ctr">
              <a:spcBef>
                <a:spcPct val="50000"/>
              </a:spcBef>
            </a:pPr>
            <a:endParaRPr lang="en-US" altLang="en-US" sz="2133" b="0" dirty="0"/>
          </a:p>
        </p:txBody>
      </p:sp>
      <p:grpSp>
        <p:nvGrpSpPr>
          <p:cNvPr id="2" name="Group 1"/>
          <p:cNvGrpSpPr/>
          <p:nvPr/>
        </p:nvGrpSpPr>
        <p:grpSpPr>
          <a:xfrm>
            <a:off x="1371600" y="4018022"/>
            <a:ext cx="4253546" cy="2663089"/>
            <a:chOff x="304800" y="2971289"/>
            <a:chExt cx="4849043" cy="3062745"/>
          </a:xfrm>
        </p:grpSpPr>
        <p:sp>
          <p:nvSpPr>
            <p:cNvPr id="4099" name="Text Box 1026"/>
            <p:cNvSpPr txBox="1">
              <a:spLocks noChangeArrowheads="1"/>
            </p:cNvSpPr>
            <p:nvPr/>
          </p:nvSpPr>
          <p:spPr bwMode="auto">
            <a:xfrm>
              <a:off x="3553643" y="5057705"/>
              <a:ext cx="1600200" cy="67253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3200" dirty="0"/>
                <a:t>D</a:t>
              </a:r>
              <a:endParaRPr lang="en-US" altLang="en-US" sz="4800" b="0" dirty="0"/>
            </a:p>
          </p:txBody>
        </p:sp>
        <p:sp>
          <p:nvSpPr>
            <p:cNvPr id="4100" name="Text Box 1027"/>
            <p:cNvSpPr txBox="1">
              <a:spLocks noChangeArrowheads="1"/>
            </p:cNvSpPr>
            <p:nvPr/>
          </p:nvSpPr>
          <p:spPr bwMode="auto">
            <a:xfrm>
              <a:off x="952501" y="5096026"/>
              <a:ext cx="1600200" cy="67253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3200" dirty="0"/>
                <a:t>E</a:t>
              </a:r>
              <a:endParaRPr lang="en-US" altLang="en-US" sz="4800" b="0" dirty="0"/>
            </a:p>
          </p:txBody>
        </p:sp>
        <p:sp>
          <p:nvSpPr>
            <p:cNvPr id="4102" name="Line 1029"/>
            <p:cNvSpPr>
              <a:spLocks noChangeShapeType="1"/>
            </p:cNvSpPr>
            <p:nvPr/>
          </p:nvSpPr>
          <p:spPr bwMode="auto">
            <a:xfrm>
              <a:off x="1219200" y="3657599"/>
              <a:ext cx="459380" cy="1423348"/>
            </a:xfrm>
            <a:prstGeom prst="line">
              <a:avLst/>
            </a:prstGeom>
            <a:noFill/>
            <a:ln w="88900">
              <a:solidFill>
                <a:schemeClr val="tx1"/>
              </a:solidFill>
              <a:round/>
              <a:headEnd/>
              <a:tailEnd type="stealth"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square" anchor="ctr">
              <a:spAutoFit/>
            </a:bodyPr>
            <a:lstStyle/>
            <a:p>
              <a:endParaRPr lang="en-US" sz="3733" dirty="0"/>
            </a:p>
          </p:txBody>
        </p:sp>
        <p:sp>
          <p:nvSpPr>
            <p:cNvPr id="4103" name="Freeform 1030"/>
            <p:cNvSpPr>
              <a:spLocks/>
            </p:cNvSpPr>
            <p:nvPr/>
          </p:nvSpPr>
          <p:spPr bwMode="auto">
            <a:xfrm flipV="1">
              <a:off x="1424693" y="3578000"/>
              <a:ext cx="2667000" cy="1559203"/>
            </a:xfrm>
            <a:custGeom>
              <a:avLst/>
              <a:gdLst>
                <a:gd name="T0" fmla="*/ 0 w 1747"/>
                <a:gd name="T1" fmla="*/ 989562111 h 1220"/>
                <a:gd name="T2" fmla="*/ 2147483646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889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wrap="square" anchor="ctr">
              <a:spAutoFit/>
            </a:bodyPr>
            <a:lstStyle/>
            <a:p>
              <a:endParaRPr lang="en-US" sz="3733" dirty="0"/>
            </a:p>
          </p:txBody>
        </p:sp>
        <p:sp>
          <p:nvSpPr>
            <p:cNvPr id="4104" name="Line 1031"/>
            <p:cNvSpPr>
              <a:spLocks noChangeShapeType="1"/>
            </p:cNvSpPr>
            <p:nvPr/>
          </p:nvSpPr>
          <p:spPr bwMode="auto">
            <a:xfrm flipV="1">
              <a:off x="2105077" y="5417211"/>
              <a:ext cx="1785259" cy="15081"/>
            </a:xfrm>
            <a:prstGeom prst="line">
              <a:avLst/>
            </a:prstGeom>
            <a:noFill/>
            <a:ln w="88900">
              <a:solidFill>
                <a:schemeClr val="tx1"/>
              </a:solidFill>
              <a:prstDash val="sysDot"/>
              <a:round/>
              <a:headEnd/>
              <a:tailEnd type="stealth"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square" anchor="ctr">
              <a:spAutoFit/>
            </a:bodyPr>
            <a:lstStyle/>
            <a:p>
              <a:endParaRPr lang="en-US" sz="3733" dirty="0"/>
            </a:p>
          </p:txBody>
        </p:sp>
        <p:sp>
          <p:nvSpPr>
            <p:cNvPr id="4105" name="Text Box 1032"/>
            <p:cNvSpPr txBox="1">
              <a:spLocks noChangeArrowheads="1"/>
            </p:cNvSpPr>
            <p:nvPr/>
          </p:nvSpPr>
          <p:spPr bwMode="auto">
            <a:xfrm>
              <a:off x="2402098" y="5573878"/>
              <a:ext cx="914400" cy="460156"/>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2000" dirty="0"/>
                <a:t>?</a:t>
              </a:r>
            </a:p>
          </p:txBody>
        </p:sp>
        <p:sp>
          <p:nvSpPr>
            <p:cNvPr id="4106" name="Text Box 8"/>
            <p:cNvSpPr txBox="1">
              <a:spLocks noChangeArrowheads="1"/>
            </p:cNvSpPr>
            <p:nvPr/>
          </p:nvSpPr>
          <p:spPr bwMode="auto">
            <a:xfrm>
              <a:off x="304800" y="2971289"/>
              <a:ext cx="1676400" cy="67253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3200" dirty="0"/>
                <a:t>C</a:t>
              </a:r>
              <a:endParaRPr lang="en-US" altLang="en-US" sz="4400" b="0" dirty="0"/>
            </a:p>
          </p:txBody>
        </p:sp>
      </p:grpSp>
      <p:sp>
        <p:nvSpPr>
          <p:cNvPr id="14" name="Rectangle 2"/>
          <p:cNvSpPr txBox="1">
            <a:spLocks noChangeArrowheads="1"/>
          </p:cNvSpPr>
          <p:nvPr/>
        </p:nvSpPr>
        <p:spPr>
          <a:xfrm>
            <a:off x="345094" y="228600"/>
            <a:ext cx="11618306" cy="533400"/>
          </a:xfrm>
          <a:prstGeom prst="rect">
            <a:avLst/>
          </a:prstGeom>
        </p:spPr>
        <p:txBody>
          <a:bodyPr/>
          <a:lstStyle>
            <a:lvl1pPr algn="ctr" defTabSz="803275" rtl="0" eaLnBrk="0" fontAlgn="base" hangingPunct="0">
              <a:spcBef>
                <a:spcPct val="0"/>
              </a:spcBef>
              <a:spcAft>
                <a:spcPct val="0"/>
              </a:spcAft>
              <a:defRPr sz="2400" b="1">
                <a:solidFill>
                  <a:schemeClr val="tx2"/>
                </a:solidFill>
                <a:latin typeface="+mj-lt"/>
                <a:ea typeface="+mj-ea"/>
                <a:cs typeface="+mj-cs"/>
              </a:defRPr>
            </a:lvl1pPr>
            <a:lvl2pPr algn="ctr" defTabSz="803275" rtl="0" eaLnBrk="0" fontAlgn="base" hangingPunct="0">
              <a:spcBef>
                <a:spcPct val="0"/>
              </a:spcBef>
              <a:spcAft>
                <a:spcPct val="0"/>
              </a:spcAft>
              <a:defRPr sz="2400" b="1">
                <a:solidFill>
                  <a:schemeClr val="tx2"/>
                </a:solidFill>
                <a:latin typeface="Arial" pitchFamily="34" charset="0"/>
              </a:defRPr>
            </a:lvl2pPr>
            <a:lvl3pPr algn="ctr" defTabSz="803275" rtl="0" eaLnBrk="0" fontAlgn="base" hangingPunct="0">
              <a:spcBef>
                <a:spcPct val="0"/>
              </a:spcBef>
              <a:spcAft>
                <a:spcPct val="0"/>
              </a:spcAft>
              <a:defRPr sz="2400" b="1">
                <a:solidFill>
                  <a:schemeClr val="tx2"/>
                </a:solidFill>
                <a:latin typeface="Arial" pitchFamily="34" charset="0"/>
              </a:defRPr>
            </a:lvl3pPr>
            <a:lvl4pPr algn="ctr" defTabSz="803275" rtl="0" eaLnBrk="0" fontAlgn="base" hangingPunct="0">
              <a:spcBef>
                <a:spcPct val="0"/>
              </a:spcBef>
              <a:spcAft>
                <a:spcPct val="0"/>
              </a:spcAft>
              <a:defRPr sz="2400" b="1">
                <a:solidFill>
                  <a:schemeClr val="tx2"/>
                </a:solidFill>
                <a:latin typeface="Arial" pitchFamily="34" charset="0"/>
              </a:defRPr>
            </a:lvl4pPr>
            <a:lvl5pPr algn="ctr" defTabSz="803275" rtl="0" eaLnBrk="0" fontAlgn="base" hangingPunct="0">
              <a:spcBef>
                <a:spcPct val="0"/>
              </a:spcBef>
              <a:spcAft>
                <a:spcPct val="0"/>
              </a:spcAft>
              <a:defRPr sz="2400" b="1">
                <a:solidFill>
                  <a:schemeClr val="tx2"/>
                </a:solidFill>
                <a:latin typeface="Arial" pitchFamily="34" charset="0"/>
              </a:defRPr>
            </a:lvl5pPr>
            <a:lvl6pPr marL="457200" algn="ctr" defTabSz="803275" rtl="0" eaLnBrk="0" fontAlgn="base" hangingPunct="0">
              <a:spcBef>
                <a:spcPct val="0"/>
              </a:spcBef>
              <a:spcAft>
                <a:spcPct val="0"/>
              </a:spcAft>
              <a:defRPr sz="2400" b="1">
                <a:solidFill>
                  <a:schemeClr val="tx2"/>
                </a:solidFill>
                <a:latin typeface="Arial" pitchFamily="34" charset="0"/>
              </a:defRPr>
            </a:lvl6pPr>
            <a:lvl7pPr marL="914400" algn="ctr" defTabSz="803275" rtl="0" eaLnBrk="0" fontAlgn="base" hangingPunct="0">
              <a:spcBef>
                <a:spcPct val="0"/>
              </a:spcBef>
              <a:spcAft>
                <a:spcPct val="0"/>
              </a:spcAft>
              <a:defRPr sz="2400" b="1">
                <a:solidFill>
                  <a:schemeClr val="tx2"/>
                </a:solidFill>
                <a:latin typeface="Arial" pitchFamily="34" charset="0"/>
              </a:defRPr>
            </a:lvl7pPr>
            <a:lvl8pPr marL="1371600" algn="ctr" defTabSz="803275" rtl="0" eaLnBrk="0" fontAlgn="base" hangingPunct="0">
              <a:spcBef>
                <a:spcPct val="0"/>
              </a:spcBef>
              <a:spcAft>
                <a:spcPct val="0"/>
              </a:spcAft>
              <a:defRPr sz="2400" b="1">
                <a:solidFill>
                  <a:schemeClr val="tx2"/>
                </a:solidFill>
                <a:latin typeface="Arial" pitchFamily="34" charset="0"/>
              </a:defRPr>
            </a:lvl8pPr>
            <a:lvl9pPr marL="1828800" algn="ctr" defTabSz="803275" rtl="0" eaLnBrk="0" fontAlgn="base" hangingPunct="0">
              <a:spcBef>
                <a:spcPct val="0"/>
              </a:spcBef>
              <a:spcAft>
                <a:spcPct val="0"/>
              </a:spcAft>
              <a:defRPr sz="2400" b="1">
                <a:solidFill>
                  <a:schemeClr val="tx2"/>
                </a:solidFill>
                <a:latin typeface="Arial" pitchFamily="34" charset="0"/>
              </a:defRPr>
            </a:lvl9pPr>
          </a:lstStyle>
          <a:p>
            <a:r>
              <a:rPr lang="en-US" altLang="en-US" sz="2600" kern="0" dirty="0">
                <a:solidFill>
                  <a:srgbClr val="000000"/>
                </a:solidFill>
              </a:rPr>
              <a:t>Simulating the Quantitative Effects of Confounding and Selection Bias</a:t>
            </a:r>
          </a:p>
        </p:txBody>
      </p:sp>
      <p:sp>
        <p:nvSpPr>
          <p:cNvPr id="18" name="Text Box 22"/>
          <p:cNvSpPr txBox="1">
            <a:spLocks noChangeArrowheads="1"/>
          </p:cNvSpPr>
          <p:nvPr/>
        </p:nvSpPr>
        <p:spPr bwMode="auto">
          <a:xfrm>
            <a:off x="0" y="924526"/>
            <a:ext cx="12192000" cy="1458861"/>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marL="228594" indent="-228594" eaLnBrk="0" hangingPunct="0">
              <a:spcBef>
                <a:spcPct val="20000"/>
              </a:spcBef>
              <a:spcAft>
                <a:spcPct val="50000"/>
              </a:spcAft>
              <a:buClr>
                <a:srgbClr val="969696"/>
              </a:buClr>
              <a:buSzPct val="75000"/>
              <a:buFont typeface="Symbol" pitchFamily="18" charset="2"/>
              <a:buChar char="·"/>
              <a:defRPr/>
            </a:pPr>
            <a:r>
              <a:rPr lang="en-US" sz="2400" b="0" dirty="0">
                <a:latin typeface="Arial" pitchFamily="34" charset="0"/>
              </a:rPr>
              <a:t>Assuming a DAG structure and strengths of the causal relationships within, we can simulate quantitative effects of unmanaged confounding &amp; collider-stratification bias</a:t>
            </a:r>
          </a:p>
          <a:p>
            <a:pPr marL="228594" lvl="1" indent="-228594" eaLnBrk="0" hangingPunct="0">
              <a:spcBef>
                <a:spcPct val="20000"/>
              </a:spcBef>
              <a:spcAft>
                <a:spcPct val="50000"/>
              </a:spcAft>
              <a:buClr>
                <a:srgbClr val="969696"/>
              </a:buClr>
              <a:buSzPct val="75000"/>
              <a:buFont typeface="Symbol" pitchFamily="18" charset="2"/>
              <a:buChar char="·"/>
              <a:defRPr/>
            </a:pPr>
            <a:r>
              <a:rPr lang="en-US" sz="2400" b="0" dirty="0">
                <a:latin typeface="Arial" pitchFamily="34" charset="0"/>
              </a:rPr>
              <a:t>Some common questions</a:t>
            </a:r>
          </a:p>
        </p:txBody>
      </p:sp>
      <p:sp>
        <p:nvSpPr>
          <p:cNvPr id="19" name="Text Box 22">
            <a:extLst>
              <a:ext uri="{FF2B5EF4-FFF2-40B4-BE49-F238E27FC236}">
                <a16:creationId xmlns:a16="http://schemas.microsoft.com/office/drawing/2014/main" id="{89AEE9EB-7553-4D89-96D9-85B8D1A9ECB4}"/>
              </a:ext>
            </a:extLst>
          </p:cNvPr>
          <p:cNvSpPr txBox="1">
            <a:spLocks noChangeArrowheads="1"/>
          </p:cNvSpPr>
          <p:nvPr/>
        </p:nvSpPr>
        <p:spPr bwMode="auto">
          <a:xfrm>
            <a:off x="192646" y="2294625"/>
            <a:ext cx="5570428" cy="1107996"/>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marL="342900" indent="-342900" eaLnBrk="0" hangingPunct="0">
              <a:spcBef>
                <a:spcPct val="20000"/>
              </a:spcBef>
              <a:spcAft>
                <a:spcPts val="0"/>
              </a:spcAft>
              <a:buClr>
                <a:srgbClr val="969696"/>
              </a:buClr>
              <a:buSzPct val="75000"/>
              <a:buFont typeface="Arial" panose="020B0604020202020204" pitchFamily="34" charset="0"/>
              <a:buChar char="‒"/>
              <a:defRPr/>
            </a:pPr>
            <a:r>
              <a:rPr lang="en-US" sz="2200" b="0" dirty="0">
                <a:latin typeface="Arial" pitchFamily="34" charset="0"/>
              </a:rPr>
              <a:t>How much will unmanaged confounding of a given magnitude affect the estimate of total effect of E on D? </a:t>
            </a:r>
          </a:p>
        </p:txBody>
      </p:sp>
      <p:sp>
        <p:nvSpPr>
          <p:cNvPr id="20" name="Text Box 22">
            <a:extLst>
              <a:ext uri="{FF2B5EF4-FFF2-40B4-BE49-F238E27FC236}">
                <a16:creationId xmlns:a16="http://schemas.microsoft.com/office/drawing/2014/main" id="{551CFF69-7244-4B07-9136-2C584EC085D3}"/>
              </a:ext>
            </a:extLst>
          </p:cNvPr>
          <p:cNvSpPr txBox="1">
            <a:spLocks noChangeArrowheads="1"/>
          </p:cNvSpPr>
          <p:nvPr/>
        </p:nvSpPr>
        <p:spPr bwMode="auto">
          <a:xfrm>
            <a:off x="2667000" y="4184080"/>
            <a:ext cx="3404311" cy="646331"/>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eaLnBrk="0" hangingPunct="0">
              <a:spcBef>
                <a:spcPct val="20000"/>
              </a:spcBef>
              <a:spcAft>
                <a:spcPts val="0"/>
              </a:spcAft>
              <a:buClr>
                <a:srgbClr val="969696"/>
              </a:buClr>
              <a:buSzPct val="75000"/>
              <a:defRPr/>
            </a:pPr>
            <a:r>
              <a:rPr lang="en-US" sz="1800" dirty="0">
                <a:latin typeface="Arial" pitchFamily="34" charset="0"/>
              </a:rPr>
              <a:t>Prob (D|No C, No E) = 0.05  OR</a:t>
            </a:r>
            <a:r>
              <a:rPr lang="en-US" sz="1800" baseline="-25000" dirty="0">
                <a:latin typeface="Arial" pitchFamily="34" charset="0"/>
              </a:rPr>
              <a:t>CD</a:t>
            </a:r>
            <a:r>
              <a:rPr lang="en-US" sz="1800" dirty="0">
                <a:latin typeface="Arial" pitchFamily="34" charset="0"/>
              </a:rPr>
              <a:t> = 6</a:t>
            </a:r>
          </a:p>
        </p:txBody>
      </p:sp>
      <p:sp>
        <p:nvSpPr>
          <p:cNvPr id="21" name="Text Box 22">
            <a:extLst>
              <a:ext uri="{FF2B5EF4-FFF2-40B4-BE49-F238E27FC236}">
                <a16:creationId xmlns:a16="http://schemas.microsoft.com/office/drawing/2014/main" id="{EA2EBC43-A7D6-4BC2-9343-3432DCE53849}"/>
              </a:ext>
            </a:extLst>
          </p:cNvPr>
          <p:cNvSpPr txBox="1">
            <a:spLocks noChangeArrowheads="1"/>
          </p:cNvSpPr>
          <p:nvPr/>
        </p:nvSpPr>
        <p:spPr bwMode="auto">
          <a:xfrm>
            <a:off x="345094" y="3617912"/>
            <a:ext cx="5638800" cy="369332"/>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eaLnBrk="0" hangingPunct="0">
              <a:spcBef>
                <a:spcPct val="20000"/>
              </a:spcBef>
              <a:spcAft>
                <a:spcPts val="0"/>
              </a:spcAft>
              <a:buClr>
                <a:srgbClr val="969696"/>
              </a:buClr>
              <a:buSzPct val="75000"/>
              <a:defRPr/>
            </a:pPr>
            <a:r>
              <a:rPr lang="en-US" sz="1800" dirty="0">
                <a:latin typeface="Arial" pitchFamily="34" charset="0"/>
              </a:rPr>
              <a:t>Prevalence of C in population = 0.5</a:t>
            </a:r>
          </a:p>
        </p:txBody>
      </p:sp>
      <p:sp>
        <p:nvSpPr>
          <p:cNvPr id="22" name="Text Box 22">
            <a:extLst>
              <a:ext uri="{FF2B5EF4-FFF2-40B4-BE49-F238E27FC236}">
                <a16:creationId xmlns:a16="http://schemas.microsoft.com/office/drawing/2014/main" id="{47014B72-AF1A-4353-9BF2-929A192268F6}"/>
              </a:ext>
            </a:extLst>
          </p:cNvPr>
          <p:cNvSpPr txBox="1">
            <a:spLocks noChangeArrowheads="1"/>
          </p:cNvSpPr>
          <p:nvPr/>
        </p:nvSpPr>
        <p:spPr bwMode="auto">
          <a:xfrm>
            <a:off x="76200" y="4991558"/>
            <a:ext cx="2623336" cy="646331"/>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eaLnBrk="0" hangingPunct="0">
              <a:spcBef>
                <a:spcPct val="20000"/>
              </a:spcBef>
              <a:spcAft>
                <a:spcPts val="0"/>
              </a:spcAft>
              <a:buClr>
                <a:srgbClr val="969696"/>
              </a:buClr>
              <a:buSzPct val="75000"/>
              <a:defRPr/>
            </a:pPr>
            <a:r>
              <a:rPr lang="en-US" sz="1800" dirty="0">
                <a:latin typeface="Arial" pitchFamily="34" charset="0"/>
              </a:rPr>
              <a:t>Prob (E|No C) = 0.5  OR</a:t>
            </a:r>
            <a:r>
              <a:rPr lang="en-US" sz="1800" baseline="-25000" dirty="0">
                <a:latin typeface="Arial" pitchFamily="34" charset="0"/>
              </a:rPr>
              <a:t>CE</a:t>
            </a:r>
            <a:r>
              <a:rPr lang="en-US" sz="1800" dirty="0">
                <a:latin typeface="Arial" pitchFamily="34" charset="0"/>
              </a:rPr>
              <a:t> = 8</a:t>
            </a:r>
          </a:p>
        </p:txBody>
      </p:sp>
      <p:sp>
        <p:nvSpPr>
          <p:cNvPr id="23" name="Text Box 22">
            <a:extLst>
              <a:ext uri="{FF2B5EF4-FFF2-40B4-BE49-F238E27FC236}">
                <a16:creationId xmlns:a16="http://schemas.microsoft.com/office/drawing/2014/main" id="{8A876DC3-09B3-48FA-8B4E-94002E9F42EC}"/>
              </a:ext>
            </a:extLst>
          </p:cNvPr>
          <p:cNvSpPr txBox="1">
            <a:spLocks noChangeArrowheads="1"/>
          </p:cNvSpPr>
          <p:nvPr/>
        </p:nvSpPr>
        <p:spPr bwMode="auto">
          <a:xfrm>
            <a:off x="2971800" y="5667256"/>
            <a:ext cx="1403684" cy="369332"/>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eaLnBrk="0" hangingPunct="0">
              <a:spcBef>
                <a:spcPct val="20000"/>
              </a:spcBef>
              <a:spcAft>
                <a:spcPts val="0"/>
              </a:spcAft>
              <a:buClr>
                <a:srgbClr val="969696"/>
              </a:buClr>
              <a:buSzPct val="75000"/>
              <a:defRPr/>
            </a:pPr>
            <a:r>
              <a:rPr lang="en-US" sz="1800" dirty="0">
                <a:latin typeface="Arial" pitchFamily="34" charset="0"/>
              </a:rPr>
              <a:t>OR</a:t>
            </a:r>
            <a:r>
              <a:rPr lang="en-US" sz="1800" baseline="-25000" dirty="0">
                <a:latin typeface="Arial" pitchFamily="34" charset="0"/>
              </a:rPr>
              <a:t>ED</a:t>
            </a:r>
            <a:r>
              <a:rPr lang="en-US" sz="1800" dirty="0">
                <a:latin typeface="Arial" pitchFamily="34" charset="0"/>
              </a:rPr>
              <a:t> = 1</a:t>
            </a:r>
          </a:p>
        </p:txBody>
      </p:sp>
      <p:sp>
        <p:nvSpPr>
          <p:cNvPr id="24" name="Text Box 22">
            <a:extLst>
              <a:ext uri="{FF2B5EF4-FFF2-40B4-BE49-F238E27FC236}">
                <a16:creationId xmlns:a16="http://schemas.microsoft.com/office/drawing/2014/main" id="{847447E3-78F4-4FFB-BFF3-C7C3FD01AA96}"/>
              </a:ext>
            </a:extLst>
          </p:cNvPr>
          <p:cNvSpPr txBox="1">
            <a:spLocks noChangeArrowheads="1"/>
          </p:cNvSpPr>
          <p:nvPr/>
        </p:nvSpPr>
        <p:spPr bwMode="auto">
          <a:xfrm>
            <a:off x="5813138" y="2240922"/>
            <a:ext cx="6378862" cy="1107996"/>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marL="342900" indent="-342900" eaLnBrk="0" hangingPunct="0">
              <a:spcBef>
                <a:spcPct val="20000"/>
              </a:spcBef>
              <a:spcAft>
                <a:spcPts val="0"/>
              </a:spcAft>
              <a:buClr>
                <a:srgbClr val="969696"/>
              </a:buClr>
              <a:buSzPct val="75000"/>
              <a:buFont typeface="Arial" panose="020B0604020202020204" pitchFamily="34" charset="0"/>
              <a:buChar char="‒"/>
              <a:defRPr/>
            </a:pPr>
            <a:r>
              <a:rPr lang="en-US" sz="2200" b="0" dirty="0">
                <a:latin typeface="Arial" pitchFamily="34" charset="0"/>
              </a:rPr>
              <a:t>How much will unmanaged mediator-outcome confounding of a given magnitude affect the estimate of direct effect of E on D? </a:t>
            </a:r>
          </a:p>
        </p:txBody>
      </p:sp>
      <p:grpSp>
        <p:nvGrpSpPr>
          <p:cNvPr id="25" name="Group 24">
            <a:extLst>
              <a:ext uri="{FF2B5EF4-FFF2-40B4-BE49-F238E27FC236}">
                <a16:creationId xmlns:a16="http://schemas.microsoft.com/office/drawing/2014/main" id="{8020561B-2A11-426B-9273-13FDD80AC82A}"/>
              </a:ext>
            </a:extLst>
          </p:cNvPr>
          <p:cNvGrpSpPr/>
          <p:nvPr/>
        </p:nvGrpSpPr>
        <p:grpSpPr>
          <a:xfrm>
            <a:off x="7012214" y="4227413"/>
            <a:ext cx="3046186" cy="2398166"/>
            <a:chOff x="1477302" y="3222198"/>
            <a:chExt cx="3472653" cy="2758064"/>
          </a:xfrm>
        </p:grpSpPr>
        <p:sp>
          <p:nvSpPr>
            <p:cNvPr id="26" name="Text Box 1026">
              <a:extLst>
                <a:ext uri="{FF2B5EF4-FFF2-40B4-BE49-F238E27FC236}">
                  <a16:creationId xmlns:a16="http://schemas.microsoft.com/office/drawing/2014/main" id="{DEDD5C95-7680-499D-9B79-73F2C96515D8}"/>
                </a:ext>
              </a:extLst>
            </p:cNvPr>
            <p:cNvSpPr txBox="1">
              <a:spLocks noChangeArrowheads="1"/>
            </p:cNvSpPr>
            <p:nvPr/>
          </p:nvSpPr>
          <p:spPr bwMode="auto">
            <a:xfrm>
              <a:off x="3349755" y="5077651"/>
              <a:ext cx="1600200" cy="67253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3200" dirty="0"/>
                <a:t>D</a:t>
              </a:r>
              <a:endParaRPr lang="en-US" altLang="en-US" sz="4800" b="0" dirty="0"/>
            </a:p>
          </p:txBody>
        </p:sp>
        <p:sp>
          <p:nvSpPr>
            <p:cNvPr id="27" name="Text Box 1027">
              <a:extLst>
                <a:ext uri="{FF2B5EF4-FFF2-40B4-BE49-F238E27FC236}">
                  <a16:creationId xmlns:a16="http://schemas.microsoft.com/office/drawing/2014/main" id="{229020CF-FBB4-4BB4-ACF9-89F0A896B207}"/>
                </a:ext>
              </a:extLst>
            </p:cNvPr>
            <p:cNvSpPr txBox="1">
              <a:spLocks noChangeArrowheads="1"/>
            </p:cNvSpPr>
            <p:nvPr/>
          </p:nvSpPr>
          <p:spPr bwMode="auto">
            <a:xfrm>
              <a:off x="1477302" y="5114708"/>
              <a:ext cx="851587" cy="67253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3200" dirty="0"/>
                <a:t>E</a:t>
              </a:r>
              <a:endParaRPr lang="en-US" altLang="en-US" sz="4800" b="0" dirty="0"/>
            </a:p>
          </p:txBody>
        </p:sp>
        <p:sp>
          <p:nvSpPr>
            <p:cNvPr id="28" name="Line 1029">
              <a:extLst>
                <a:ext uri="{FF2B5EF4-FFF2-40B4-BE49-F238E27FC236}">
                  <a16:creationId xmlns:a16="http://schemas.microsoft.com/office/drawing/2014/main" id="{276759CF-71C7-4064-B978-47A85DD3FA46}"/>
                </a:ext>
              </a:extLst>
            </p:cNvPr>
            <p:cNvSpPr>
              <a:spLocks noChangeShapeType="1"/>
            </p:cNvSpPr>
            <p:nvPr/>
          </p:nvSpPr>
          <p:spPr bwMode="auto">
            <a:xfrm flipH="1">
              <a:off x="3241676" y="3714776"/>
              <a:ext cx="657666" cy="340096"/>
            </a:xfrm>
            <a:prstGeom prst="line">
              <a:avLst/>
            </a:prstGeom>
            <a:noFill/>
            <a:ln w="88900">
              <a:solidFill>
                <a:schemeClr val="tx1"/>
              </a:solidFill>
              <a:round/>
              <a:headEnd/>
              <a:tailEnd type="stealth"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square" anchor="ctr">
              <a:spAutoFit/>
            </a:bodyPr>
            <a:lstStyle/>
            <a:p>
              <a:endParaRPr lang="en-US" sz="3733" dirty="0"/>
            </a:p>
          </p:txBody>
        </p:sp>
        <p:sp>
          <p:nvSpPr>
            <p:cNvPr id="29" name="Freeform 1030">
              <a:extLst>
                <a:ext uri="{FF2B5EF4-FFF2-40B4-BE49-F238E27FC236}">
                  <a16:creationId xmlns:a16="http://schemas.microsoft.com/office/drawing/2014/main" id="{68F62FB1-9957-4BB1-93A4-6411399E638D}"/>
                </a:ext>
              </a:extLst>
            </p:cNvPr>
            <p:cNvSpPr>
              <a:spLocks/>
            </p:cNvSpPr>
            <p:nvPr/>
          </p:nvSpPr>
          <p:spPr bwMode="auto">
            <a:xfrm flipH="1" flipV="1">
              <a:off x="3938256" y="3860413"/>
              <a:ext cx="267387" cy="1224538"/>
            </a:xfrm>
            <a:custGeom>
              <a:avLst/>
              <a:gdLst>
                <a:gd name="T0" fmla="*/ 0 w 1747"/>
                <a:gd name="T1" fmla="*/ 989562111 h 1220"/>
                <a:gd name="T2" fmla="*/ 2147483646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889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wrap="square" anchor="ctr">
              <a:spAutoFit/>
            </a:bodyPr>
            <a:lstStyle/>
            <a:p>
              <a:endParaRPr lang="en-US" sz="3733" dirty="0"/>
            </a:p>
          </p:txBody>
        </p:sp>
        <p:sp>
          <p:nvSpPr>
            <p:cNvPr id="30" name="Line 1031">
              <a:extLst>
                <a:ext uri="{FF2B5EF4-FFF2-40B4-BE49-F238E27FC236}">
                  <a16:creationId xmlns:a16="http://schemas.microsoft.com/office/drawing/2014/main" id="{90B5B95C-3F32-4AD3-B085-B5E0BC12A9E8}"/>
                </a:ext>
              </a:extLst>
            </p:cNvPr>
            <p:cNvSpPr>
              <a:spLocks noChangeShapeType="1"/>
            </p:cNvSpPr>
            <p:nvPr/>
          </p:nvSpPr>
          <p:spPr bwMode="auto">
            <a:xfrm flipV="1">
              <a:off x="2105077" y="5417211"/>
              <a:ext cx="1785259" cy="15081"/>
            </a:xfrm>
            <a:prstGeom prst="line">
              <a:avLst/>
            </a:prstGeom>
            <a:noFill/>
            <a:ln w="88900">
              <a:solidFill>
                <a:schemeClr val="tx1"/>
              </a:solidFill>
              <a:prstDash val="sysDot"/>
              <a:round/>
              <a:headEnd/>
              <a:tailEnd type="stealth"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square" anchor="ctr">
              <a:spAutoFit/>
            </a:bodyPr>
            <a:lstStyle/>
            <a:p>
              <a:endParaRPr lang="en-US" sz="3733" dirty="0"/>
            </a:p>
          </p:txBody>
        </p:sp>
        <p:sp>
          <p:nvSpPr>
            <p:cNvPr id="31" name="Text Box 1032">
              <a:extLst>
                <a:ext uri="{FF2B5EF4-FFF2-40B4-BE49-F238E27FC236}">
                  <a16:creationId xmlns:a16="http://schemas.microsoft.com/office/drawing/2014/main" id="{17CB999E-43D1-4F4E-872E-6B0AE9063929}"/>
                </a:ext>
              </a:extLst>
            </p:cNvPr>
            <p:cNvSpPr txBox="1">
              <a:spLocks noChangeArrowheads="1"/>
            </p:cNvSpPr>
            <p:nvPr/>
          </p:nvSpPr>
          <p:spPr bwMode="auto">
            <a:xfrm>
              <a:off x="2519091" y="5520107"/>
              <a:ext cx="914400" cy="46015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2000" dirty="0"/>
                <a:t>?</a:t>
              </a:r>
            </a:p>
          </p:txBody>
        </p:sp>
        <p:sp>
          <p:nvSpPr>
            <p:cNvPr id="32" name="Text Box 8">
              <a:extLst>
                <a:ext uri="{FF2B5EF4-FFF2-40B4-BE49-F238E27FC236}">
                  <a16:creationId xmlns:a16="http://schemas.microsoft.com/office/drawing/2014/main" id="{A2894AF4-FDBD-494E-8A88-919B0ECD3383}"/>
                </a:ext>
              </a:extLst>
            </p:cNvPr>
            <p:cNvSpPr txBox="1">
              <a:spLocks noChangeArrowheads="1"/>
            </p:cNvSpPr>
            <p:nvPr/>
          </p:nvSpPr>
          <p:spPr bwMode="auto">
            <a:xfrm>
              <a:off x="3844783" y="3222198"/>
              <a:ext cx="788266" cy="67253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3200" dirty="0"/>
                <a:t>C</a:t>
              </a:r>
              <a:endParaRPr lang="en-US" altLang="en-US" sz="4400" b="0" dirty="0"/>
            </a:p>
          </p:txBody>
        </p:sp>
        <p:sp>
          <p:nvSpPr>
            <p:cNvPr id="36" name="Line 1029">
              <a:extLst>
                <a:ext uri="{FF2B5EF4-FFF2-40B4-BE49-F238E27FC236}">
                  <a16:creationId xmlns:a16="http://schemas.microsoft.com/office/drawing/2014/main" id="{9923DC34-B64C-47E5-99C1-F7041B66AE8D}"/>
                </a:ext>
              </a:extLst>
            </p:cNvPr>
            <p:cNvSpPr>
              <a:spLocks noChangeShapeType="1"/>
            </p:cNvSpPr>
            <p:nvPr/>
          </p:nvSpPr>
          <p:spPr bwMode="auto">
            <a:xfrm flipV="1">
              <a:off x="2090072" y="4368913"/>
              <a:ext cx="643529" cy="693348"/>
            </a:xfrm>
            <a:prstGeom prst="line">
              <a:avLst/>
            </a:prstGeom>
            <a:noFill/>
            <a:ln w="88900">
              <a:solidFill>
                <a:schemeClr val="tx1"/>
              </a:solidFill>
              <a:round/>
              <a:headEnd/>
              <a:tailEnd type="stealth"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square" anchor="ctr">
              <a:spAutoFit/>
            </a:bodyPr>
            <a:lstStyle/>
            <a:p>
              <a:endParaRPr lang="en-US" sz="3733" dirty="0"/>
            </a:p>
          </p:txBody>
        </p:sp>
        <p:sp>
          <p:nvSpPr>
            <p:cNvPr id="37" name="Text Box 8">
              <a:extLst>
                <a:ext uri="{FF2B5EF4-FFF2-40B4-BE49-F238E27FC236}">
                  <a16:creationId xmlns:a16="http://schemas.microsoft.com/office/drawing/2014/main" id="{1AAAFDC1-47B9-4487-9211-D805EA32F311}"/>
                </a:ext>
              </a:extLst>
            </p:cNvPr>
            <p:cNvSpPr txBox="1">
              <a:spLocks noChangeArrowheads="1"/>
            </p:cNvSpPr>
            <p:nvPr/>
          </p:nvSpPr>
          <p:spPr bwMode="auto">
            <a:xfrm>
              <a:off x="2539405" y="3764753"/>
              <a:ext cx="873774" cy="67253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3200" dirty="0"/>
                <a:t>M</a:t>
              </a:r>
              <a:endParaRPr lang="en-US" altLang="en-US" sz="4400" b="0" dirty="0"/>
            </a:p>
          </p:txBody>
        </p:sp>
        <p:sp>
          <p:nvSpPr>
            <p:cNvPr id="38" name="Line 1029">
              <a:extLst>
                <a:ext uri="{FF2B5EF4-FFF2-40B4-BE49-F238E27FC236}">
                  <a16:creationId xmlns:a16="http://schemas.microsoft.com/office/drawing/2014/main" id="{4E926C56-91B3-4A51-A5EB-54A7C8D1253E}"/>
                </a:ext>
              </a:extLst>
            </p:cNvPr>
            <p:cNvSpPr>
              <a:spLocks noChangeShapeType="1"/>
            </p:cNvSpPr>
            <p:nvPr/>
          </p:nvSpPr>
          <p:spPr bwMode="auto">
            <a:xfrm>
              <a:off x="3090750" y="4367695"/>
              <a:ext cx="733769" cy="861869"/>
            </a:xfrm>
            <a:prstGeom prst="line">
              <a:avLst/>
            </a:prstGeom>
            <a:noFill/>
            <a:ln w="88900">
              <a:solidFill>
                <a:schemeClr val="tx1"/>
              </a:solidFill>
              <a:round/>
              <a:headEnd/>
              <a:tailEnd type="stealth"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square" anchor="ctr">
              <a:spAutoFit/>
            </a:bodyPr>
            <a:lstStyle/>
            <a:p>
              <a:endParaRPr lang="en-US" sz="3733" dirty="0"/>
            </a:p>
          </p:txBody>
        </p:sp>
      </p:grpSp>
      <p:sp>
        <p:nvSpPr>
          <p:cNvPr id="35" name="Text Box 22">
            <a:extLst>
              <a:ext uri="{FF2B5EF4-FFF2-40B4-BE49-F238E27FC236}">
                <a16:creationId xmlns:a16="http://schemas.microsoft.com/office/drawing/2014/main" id="{8E0F8833-00E1-4FAD-B305-C25FC40F81BA}"/>
              </a:ext>
            </a:extLst>
          </p:cNvPr>
          <p:cNvSpPr txBox="1">
            <a:spLocks noChangeArrowheads="1"/>
          </p:cNvSpPr>
          <p:nvPr/>
        </p:nvSpPr>
        <p:spPr bwMode="auto">
          <a:xfrm>
            <a:off x="7695961" y="5726886"/>
            <a:ext cx="1403684" cy="369332"/>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eaLnBrk="0" hangingPunct="0">
              <a:spcBef>
                <a:spcPct val="20000"/>
              </a:spcBef>
              <a:spcAft>
                <a:spcPts val="0"/>
              </a:spcAft>
              <a:buClr>
                <a:srgbClr val="969696"/>
              </a:buClr>
              <a:buSzPct val="75000"/>
              <a:defRPr/>
            </a:pPr>
            <a:r>
              <a:rPr lang="en-US" sz="1800" dirty="0">
                <a:latin typeface="Arial" pitchFamily="34" charset="0"/>
              </a:rPr>
              <a:t>OR</a:t>
            </a:r>
            <a:r>
              <a:rPr lang="en-US" sz="1800" baseline="-25000" dirty="0">
                <a:latin typeface="Arial" pitchFamily="34" charset="0"/>
              </a:rPr>
              <a:t>ED</a:t>
            </a:r>
            <a:r>
              <a:rPr lang="en-US" sz="1800" dirty="0">
                <a:latin typeface="Arial" pitchFamily="34" charset="0"/>
              </a:rPr>
              <a:t> = 1</a:t>
            </a:r>
          </a:p>
        </p:txBody>
      </p:sp>
      <p:sp>
        <p:nvSpPr>
          <p:cNvPr id="39" name="Text Box 22">
            <a:extLst>
              <a:ext uri="{FF2B5EF4-FFF2-40B4-BE49-F238E27FC236}">
                <a16:creationId xmlns:a16="http://schemas.microsoft.com/office/drawing/2014/main" id="{591213B8-63B6-4CE4-A1C3-55EDFE04CD2F}"/>
              </a:ext>
            </a:extLst>
          </p:cNvPr>
          <p:cNvSpPr txBox="1">
            <a:spLocks noChangeArrowheads="1"/>
          </p:cNvSpPr>
          <p:nvPr/>
        </p:nvSpPr>
        <p:spPr bwMode="auto">
          <a:xfrm>
            <a:off x="9532968" y="3649262"/>
            <a:ext cx="2964444" cy="646331"/>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eaLnBrk="0" hangingPunct="0">
              <a:spcBef>
                <a:spcPct val="20000"/>
              </a:spcBef>
              <a:spcAft>
                <a:spcPts val="0"/>
              </a:spcAft>
              <a:buClr>
                <a:srgbClr val="969696"/>
              </a:buClr>
              <a:buSzPct val="75000"/>
              <a:defRPr/>
            </a:pPr>
            <a:r>
              <a:rPr lang="en-US" sz="1800" dirty="0">
                <a:latin typeface="Arial" pitchFamily="34" charset="0"/>
              </a:rPr>
              <a:t>Prevalence of C in population = 0.1</a:t>
            </a:r>
          </a:p>
        </p:txBody>
      </p:sp>
      <p:sp>
        <p:nvSpPr>
          <p:cNvPr id="40" name="Text Box 22">
            <a:extLst>
              <a:ext uri="{FF2B5EF4-FFF2-40B4-BE49-F238E27FC236}">
                <a16:creationId xmlns:a16="http://schemas.microsoft.com/office/drawing/2014/main" id="{0FA99797-9FA3-4946-80AF-8F9294A3D03B}"/>
              </a:ext>
            </a:extLst>
          </p:cNvPr>
          <p:cNvSpPr txBox="1">
            <a:spLocks noChangeArrowheads="1"/>
          </p:cNvSpPr>
          <p:nvPr/>
        </p:nvSpPr>
        <p:spPr bwMode="auto">
          <a:xfrm>
            <a:off x="5867400" y="5541338"/>
            <a:ext cx="1433004" cy="1255728"/>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eaLnBrk="0" hangingPunct="0">
              <a:spcBef>
                <a:spcPct val="20000"/>
              </a:spcBef>
              <a:spcAft>
                <a:spcPts val="0"/>
              </a:spcAft>
              <a:buClr>
                <a:srgbClr val="969696"/>
              </a:buClr>
              <a:buSzPct val="75000"/>
              <a:defRPr/>
            </a:pPr>
            <a:r>
              <a:rPr lang="en-US" sz="1800" dirty="0">
                <a:latin typeface="Arial" pitchFamily="34" charset="0"/>
              </a:rPr>
              <a:t>Prevalence  of E in population </a:t>
            </a:r>
          </a:p>
          <a:p>
            <a:pPr eaLnBrk="0" hangingPunct="0">
              <a:spcBef>
                <a:spcPct val="20000"/>
              </a:spcBef>
              <a:spcAft>
                <a:spcPts val="0"/>
              </a:spcAft>
              <a:buClr>
                <a:srgbClr val="969696"/>
              </a:buClr>
              <a:buSzPct val="75000"/>
              <a:defRPr/>
            </a:pPr>
            <a:r>
              <a:rPr lang="en-US" sz="1800" dirty="0">
                <a:latin typeface="Arial" pitchFamily="34" charset="0"/>
              </a:rPr>
              <a:t>= 0.2</a:t>
            </a:r>
          </a:p>
        </p:txBody>
      </p:sp>
      <p:sp>
        <p:nvSpPr>
          <p:cNvPr id="41" name="Text Box 22">
            <a:extLst>
              <a:ext uri="{FF2B5EF4-FFF2-40B4-BE49-F238E27FC236}">
                <a16:creationId xmlns:a16="http://schemas.microsoft.com/office/drawing/2014/main" id="{4B552D4B-BD43-4269-B18F-C66E4F7445F8}"/>
              </a:ext>
            </a:extLst>
          </p:cNvPr>
          <p:cNvSpPr txBox="1">
            <a:spLocks noChangeArrowheads="1"/>
          </p:cNvSpPr>
          <p:nvPr/>
        </p:nvSpPr>
        <p:spPr bwMode="auto">
          <a:xfrm>
            <a:off x="6204045" y="3905445"/>
            <a:ext cx="3404311" cy="369332"/>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eaLnBrk="0" hangingPunct="0">
              <a:spcBef>
                <a:spcPct val="20000"/>
              </a:spcBef>
              <a:spcAft>
                <a:spcPts val="0"/>
              </a:spcAft>
              <a:buClr>
                <a:srgbClr val="969696"/>
              </a:buClr>
              <a:buSzPct val="75000"/>
              <a:defRPr/>
            </a:pPr>
            <a:r>
              <a:rPr lang="en-US" sz="1800" dirty="0">
                <a:latin typeface="Arial" pitchFamily="34" charset="0"/>
              </a:rPr>
              <a:t>Prob (M|No C, No E) = 0.1</a:t>
            </a:r>
          </a:p>
        </p:txBody>
      </p:sp>
      <p:sp>
        <p:nvSpPr>
          <p:cNvPr id="42" name="Text Box 22">
            <a:extLst>
              <a:ext uri="{FF2B5EF4-FFF2-40B4-BE49-F238E27FC236}">
                <a16:creationId xmlns:a16="http://schemas.microsoft.com/office/drawing/2014/main" id="{C42EC7BB-CC7F-42F4-B6FA-3D9550281DEF}"/>
              </a:ext>
            </a:extLst>
          </p:cNvPr>
          <p:cNvSpPr txBox="1">
            <a:spLocks noChangeArrowheads="1"/>
          </p:cNvSpPr>
          <p:nvPr/>
        </p:nvSpPr>
        <p:spPr bwMode="auto">
          <a:xfrm>
            <a:off x="9397289" y="4867945"/>
            <a:ext cx="3404311" cy="1643527"/>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eaLnBrk="0" hangingPunct="0">
              <a:spcBef>
                <a:spcPct val="20000"/>
              </a:spcBef>
              <a:spcAft>
                <a:spcPts val="0"/>
              </a:spcAft>
              <a:buClr>
                <a:srgbClr val="969696"/>
              </a:buClr>
              <a:buSzPct val="75000"/>
              <a:defRPr/>
            </a:pPr>
            <a:r>
              <a:rPr lang="en-US" sz="1800" dirty="0">
                <a:latin typeface="Arial" pitchFamily="34" charset="0"/>
              </a:rPr>
              <a:t>Prob (D|No C,M,E)=0.1    OR</a:t>
            </a:r>
            <a:r>
              <a:rPr lang="en-US" sz="1800" baseline="-25000" dirty="0">
                <a:latin typeface="Arial" pitchFamily="34" charset="0"/>
              </a:rPr>
              <a:t>CD</a:t>
            </a:r>
            <a:r>
              <a:rPr lang="en-US" sz="1800" dirty="0">
                <a:latin typeface="Arial" pitchFamily="34" charset="0"/>
              </a:rPr>
              <a:t> = 6</a:t>
            </a:r>
          </a:p>
          <a:p>
            <a:pPr eaLnBrk="0" hangingPunct="0">
              <a:spcBef>
                <a:spcPct val="20000"/>
              </a:spcBef>
              <a:spcAft>
                <a:spcPts val="0"/>
              </a:spcAft>
              <a:buClr>
                <a:srgbClr val="969696"/>
              </a:buClr>
              <a:buSzPct val="75000"/>
              <a:defRPr/>
            </a:pPr>
            <a:r>
              <a:rPr lang="en-US" sz="1800" dirty="0">
                <a:latin typeface="Arial" pitchFamily="34" charset="0"/>
              </a:rPr>
              <a:t>OR</a:t>
            </a:r>
            <a:r>
              <a:rPr lang="en-US" sz="1800" baseline="-25000" dirty="0">
                <a:latin typeface="Arial" pitchFamily="34" charset="0"/>
              </a:rPr>
              <a:t>MD</a:t>
            </a:r>
            <a:r>
              <a:rPr lang="en-US" sz="1800" dirty="0">
                <a:latin typeface="Arial" pitchFamily="34" charset="0"/>
              </a:rPr>
              <a:t> = 3</a:t>
            </a:r>
          </a:p>
          <a:p>
            <a:pPr eaLnBrk="0" hangingPunct="0">
              <a:spcBef>
                <a:spcPct val="20000"/>
              </a:spcBef>
              <a:spcAft>
                <a:spcPts val="0"/>
              </a:spcAft>
              <a:buClr>
                <a:srgbClr val="969696"/>
              </a:buClr>
              <a:buSzPct val="75000"/>
              <a:defRPr/>
            </a:pPr>
            <a:endParaRPr lang="en-US" sz="1800" dirty="0">
              <a:latin typeface="Arial" pitchFamily="34" charset="0"/>
            </a:endParaRPr>
          </a:p>
          <a:p>
            <a:pPr eaLnBrk="0" hangingPunct="0">
              <a:spcBef>
                <a:spcPct val="20000"/>
              </a:spcBef>
              <a:spcAft>
                <a:spcPts val="0"/>
              </a:spcAft>
              <a:buClr>
                <a:srgbClr val="969696"/>
              </a:buClr>
              <a:buSzPct val="75000"/>
              <a:defRPr/>
            </a:pPr>
            <a:endParaRPr lang="en-US" sz="1800" dirty="0">
              <a:latin typeface="Arial" pitchFamily="34" charset="0"/>
            </a:endParaRPr>
          </a:p>
        </p:txBody>
      </p:sp>
      <p:sp>
        <p:nvSpPr>
          <p:cNvPr id="43" name="Text Box 22">
            <a:extLst>
              <a:ext uri="{FF2B5EF4-FFF2-40B4-BE49-F238E27FC236}">
                <a16:creationId xmlns:a16="http://schemas.microsoft.com/office/drawing/2014/main" id="{5AD69AE4-D399-4C19-8EE0-E9B770C5B742}"/>
              </a:ext>
            </a:extLst>
          </p:cNvPr>
          <p:cNvSpPr txBox="1">
            <a:spLocks noChangeArrowheads="1"/>
          </p:cNvSpPr>
          <p:nvPr/>
        </p:nvSpPr>
        <p:spPr bwMode="auto">
          <a:xfrm>
            <a:off x="6720781" y="5057354"/>
            <a:ext cx="1403684" cy="369332"/>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eaLnBrk="0" hangingPunct="0">
              <a:spcBef>
                <a:spcPct val="20000"/>
              </a:spcBef>
              <a:spcAft>
                <a:spcPts val="0"/>
              </a:spcAft>
              <a:buClr>
                <a:srgbClr val="969696"/>
              </a:buClr>
              <a:buSzPct val="75000"/>
              <a:defRPr/>
            </a:pPr>
            <a:r>
              <a:rPr lang="en-US" sz="1800" dirty="0">
                <a:latin typeface="Arial" pitchFamily="34" charset="0"/>
              </a:rPr>
              <a:t>OR</a:t>
            </a:r>
            <a:r>
              <a:rPr lang="en-US" sz="1800" baseline="-25000" dirty="0">
                <a:latin typeface="Arial" pitchFamily="34" charset="0"/>
              </a:rPr>
              <a:t>EM</a:t>
            </a:r>
            <a:r>
              <a:rPr lang="en-US" sz="1800" dirty="0">
                <a:latin typeface="Arial" pitchFamily="34" charset="0"/>
              </a:rPr>
              <a:t> = 3</a:t>
            </a:r>
          </a:p>
        </p:txBody>
      </p:sp>
      <p:sp>
        <p:nvSpPr>
          <p:cNvPr id="44" name="Text Box 22">
            <a:extLst>
              <a:ext uri="{FF2B5EF4-FFF2-40B4-BE49-F238E27FC236}">
                <a16:creationId xmlns:a16="http://schemas.microsoft.com/office/drawing/2014/main" id="{578A0B58-9AC5-460C-9F1B-12BE4527D344}"/>
              </a:ext>
            </a:extLst>
          </p:cNvPr>
          <p:cNvSpPr txBox="1">
            <a:spLocks noChangeArrowheads="1"/>
          </p:cNvSpPr>
          <p:nvPr/>
        </p:nvSpPr>
        <p:spPr bwMode="auto">
          <a:xfrm>
            <a:off x="7788223" y="4273772"/>
            <a:ext cx="1403684" cy="369332"/>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eaLnBrk="0" hangingPunct="0">
              <a:spcBef>
                <a:spcPct val="20000"/>
              </a:spcBef>
              <a:spcAft>
                <a:spcPts val="0"/>
              </a:spcAft>
              <a:buClr>
                <a:srgbClr val="969696"/>
              </a:buClr>
              <a:buSzPct val="75000"/>
              <a:defRPr/>
            </a:pPr>
            <a:r>
              <a:rPr lang="en-US" sz="1800" dirty="0">
                <a:latin typeface="Arial" pitchFamily="34" charset="0"/>
              </a:rPr>
              <a:t>OR</a:t>
            </a:r>
            <a:r>
              <a:rPr lang="en-US" sz="1800" baseline="-25000" dirty="0">
                <a:latin typeface="Arial" pitchFamily="34" charset="0"/>
              </a:rPr>
              <a:t>CM</a:t>
            </a:r>
            <a:r>
              <a:rPr lang="en-US" sz="1800" dirty="0">
                <a:latin typeface="Arial" pitchFamily="34" charset="0"/>
              </a:rPr>
              <a:t> = 5</a:t>
            </a:r>
          </a:p>
        </p:txBody>
      </p:sp>
    </p:spTree>
    <p:extLst>
      <p:ext uri="{BB962C8B-B14F-4D97-AF65-F5344CB8AC3E}">
        <p14:creationId xmlns:p14="http://schemas.microsoft.com/office/powerpoint/2010/main" val="163708402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
          <p:cNvSpPr>
            <a:spLocks noChangeArrowheads="1"/>
          </p:cNvSpPr>
          <p:nvPr/>
        </p:nvSpPr>
        <p:spPr bwMode="auto">
          <a:xfrm>
            <a:off x="1625600" y="-1752600"/>
            <a:ext cx="8229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6416" tIns="57149" rIns="116416" bIns="57149"/>
          <a:lstStyle>
            <a:lvl1pPr marL="322263" indent="-322263" defTabSz="803275">
              <a:spcBef>
                <a:spcPct val="20000"/>
              </a:spcBef>
              <a:spcAft>
                <a:spcPct val="50000"/>
              </a:spcAft>
              <a:buClr>
                <a:schemeClr val="accent2"/>
              </a:buClr>
              <a:buSzPct val="75000"/>
              <a:buFont typeface="Symbol" panose="05050102010706020507" pitchFamily="18" charset="2"/>
              <a:buChar char="·"/>
              <a:defRPr sz="2000">
                <a:solidFill>
                  <a:schemeClr val="tx1"/>
                </a:solidFill>
                <a:latin typeface="Arial" panose="020B0604020202020204" pitchFamily="34" charset="0"/>
              </a:defRPr>
            </a:lvl1pPr>
            <a:lvl2pPr marL="742950" indent="-285750" defTabSz="803275">
              <a:spcAft>
                <a:spcPct val="25000"/>
              </a:spcAft>
              <a:buClr>
                <a:schemeClr val="tx1"/>
              </a:buClr>
              <a:buSzPct val="100000"/>
              <a:buChar char="–"/>
              <a:defRPr sz="2000">
                <a:solidFill>
                  <a:schemeClr val="tx1"/>
                </a:solidFill>
                <a:latin typeface="Arial" panose="020B0604020202020204" pitchFamily="34" charset="0"/>
              </a:defRPr>
            </a:lvl2pPr>
            <a:lvl3pPr marL="1143000" indent="-228600" defTabSz="803275">
              <a:spcBef>
                <a:spcPct val="20000"/>
              </a:spcBef>
              <a:spcAft>
                <a:spcPct val="25000"/>
              </a:spcAft>
              <a:buClr>
                <a:schemeClr val="tx1"/>
              </a:buClr>
              <a:buSzPct val="100000"/>
              <a:buChar char="»"/>
              <a:defRPr sz="2000">
                <a:solidFill>
                  <a:schemeClr val="tx1"/>
                </a:solidFill>
                <a:latin typeface="Arial" panose="020B0604020202020204" pitchFamily="34" charset="0"/>
              </a:defRPr>
            </a:lvl3pPr>
            <a:lvl4pPr marL="1600200" indent="-228600" defTabSz="803275">
              <a:spcBef>
                <a:spcPct val="20000"/>
              </a:spcBef>
              <a:buClr>
                <a:schemeClr val="accent2"/>
              </a:buClr>
              <a:buSzPct val="65000"/>
              <a:buFont typeface="Monotype Sorts" pitchFamily="2" charset="2"/>
              <a:buChar char="•"/>
              <a:defRPr sz="2000">
                <a:solidFill>
                  <a:schemeClr val="tx1"/>
                </a:solidFill>
                <a:latin typeface="Arial" panose="020B0604020202020204" pitchFamily="34" charset="0"/>
              </a:defRPr>
            </a:lvl4pPr>
            <a:lvl5pPr marL="2057400" indent="-228600" defTabSz="803275">
              <a:spcBef>
                <a:spcPct val="20000"/>
              </a:spcBef>
              <a:buClr>
                <a:schemeClr val="tx1"/>
              </a:buClr>
              <a:buSzPct val="100000"/>
              <a:buChar char="–"/>
              <a:defRPr sz="2000">
                <a:solidFill>
                  <a:schemeClr val="tx1"/>
                </a:solidFill>
                <a:latin typeface="Arial" panose="020B0604020202020204" pitchFamily="34" charset="0"/>
              </a:defRPr>
            </a:lvl5pPr>
            <a:lvl6pPr marL="2514600" indent="-228600" defTabSz="803275"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defRPr>
            </a:lvl6pPr>
            <a:lvl7pPr marL="2971800" indent="-228600" defTabSz="803275"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defRPr>
            </a:lvl7pPr>
            <a:lvl8pPr marL="3429000" indent="-228600" defTabSz="803275"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defRPr>
            </a:lvl8pPr>
            <a:lvl9pPr marL="3886200" indent="-228600" defTabSz="803275"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defRPr>
            </a:lvl9pPr>
          </a:lstStyle>
          <a:p>
            <a:pPr>
              <a:lnSpc>
                <a:spcPct val="70000"/>
              </a:lnSpc>
              <a:buClr>
                <a:srgbClr val="969696"/>
              </a:buClr>
            </a:pPr>
            <a:endParaRPr lang="en-US" altLang="en-US" sz="2667" b="0" dirty="0">
              <a:solidFill>
                <a:srgbClr val="000000"/>
              </a:solidFill>
            </a:endParaRPr>
          </a:p>
        </p:txBody>
      </p:sp>
      <p:sp>
        <p:nvSpPr>
          <p:cNvPr id="4101" name="Text Box 1028"/>
          <p:cNvSpPr txBox="1">
            <a:spLocks noChangeArrowheads="1"/>
          </p:cNvSpPr>
          <p:nvPr/>
        </p:nvSpPr>
        <p:spPr bwMode="auto">
          <a:xfrm>
            <a:off x="2235200" y="2494764"/>
            <a:ext cx="2235200" cy="202087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endParaRPr lang="en-US" altLang="en-US" sz="3733" dirty="0"/>
          </a:p>
          <a:p>
            <a:pPr algn="ctr">
              <a:spcBef>
                <a:spcPct val="50000"/>
              </a:spcBef>
            </a:pPr>
            <a:endParaRPr lang="en-US" altLang="en-US" sz="3733" dirty="0"/>
          </a:p>
          <a:p>
            <a:pPr algn="ctr">
              <a:spcBef>
                <a:spcPct val="50000"/>
              </a:spcBef>
            </a:pPr>
            <a:endParaRPr lang="en-US" altLang="en-US" sz="2133" b="0" dirty="0"/>
          </a:p>
        </p:txBody>
      </p:sp>
      <p:grpSp>
        <p:nvGrpSpPr>
          <p:cNvPr id="2" name="Group 1"/>
          <p:cNvGrpSpPr/>
          <p:nvPr/>
        </p:nvGrpSpPr>
        <p:grpSpPr>
          <a:xfrm>
            <a:off x="7720889" y="1676400"/>
            <a:ext cx="4253546" cy="2533710"/>
            <a:chOff x="304800" y="2971289"/>
            <a:chExt cx="4849043" cy="2913949"/>
          </a:xfrm>
        </p:grpSpPr>
        <p:sp>
          <p:nvSpPr>
            <p:cNvPr id="4099" name="Text Box 1026"/>
            <p:cNvSpPr txBox="1">
              <a:spLocks noChangeArrowheads="1"/>
            </p:cNvSpPr>
            <p:nvPr/>
          </p:nvSpPr>
          <p:spPr bwMode="auto">
            <a:xfrm>
              <a:off x="3553643" y="5057705"/>
              <a:ext cx="1600200" cy="67253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3200" dirty="0"/>
                <a:t>D</a:t>
              </a:r>
              <a:endParaRPr lang="en-US" altLang="en-US" sz="4800" b="0" dirty="0"/>
            </a:p>
          </p:txBody>
        </p:sp>
        <p:sp>
          <p:nvSpPr>
            <p:cNvPr id="4100" name="Text Box 1027"/>
            <p:cNvSpPr txBox="1">
              <a:spLocks noChangeArrowheads="1"/>
            </p:cNvSpPr>
            <p:nvPr/>
          </p:nvSpPr>
          <p:spPr bwMode="auto">
            <a:xfrm>
              <a:off x="952501" y="5096026"/>
              <a:ext cx="1600200" cy="67253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3200" dirty="0"/>
                <a:t>E</a:t>
              </a:r>
              <a:endParaRPr lang="en-US" altLang="en-US" sz="4800" b="0" dirty="0"/>
            </a:p>
          </p:txBody>
        </p:sp>
        <p:sp>
          <p:nvSpPr>
            <p:cNvPr id="4102" name="Line 1029"/>
            <p:cNvSpPr>
              <a:spLocks noChangeShapeType="1"/>
            </p:cNvSpPr>
            <p:nvPr/>
          </p:nvSpPr>
          <p:spPr bwMode="auto">
            <a:xfrm>
              <a:off x="1219200" y="3657599"/>
              <a:ext cx="459380" cy="1423348"/>
            </a:xfrm>
            <a:prstGeom prst="line">
              <a:avLst/>
            </a:prstGeom>
            <a:noFill/>
            <a:ln w="88900">
              <a:solidFill>
                <a:schemeClr val="tx1"/>
              </a:solidFill>
              <a:round/>
              <a:headEnd/>
              <a:tailEnd type="stealth"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square" anchor="ctr">
              <a:spAutoFit/>
            </a:bodyPr>
            <a:lstStyle/>
            <a:p>
              <a:endParaRPr lang="en-US" sz="3733" dirty="0"/>
            </a:p>
          </p:txBody>
        </p:sp>
        <p:sp>
          <p:nvSpPr>
            <p:cNvPr id="4103" name="Freeform 1030"/>
            <p:cNvSpPr>
              <a:spLocks/>
            </p:cNvSpPr>
            <p:nvPr/>
          </p:nvSpPr>
          <p:spPr bwMode="auto">
            <a:xfrm flipV="1">
              <a:off x="1424693" y="3578000"/>
              <a:ext cx="2667000" cy="1559203"/>
            </a:xfrm>
            <a:custGeom>
              <a:avLst/>
              <a:gdLst>
                <a:gd name="T0" fmla="*/ 0 w 1747"/>
                <a:gd name="T1" fmla="*/ 989562111 h 1220"/>
                <a:gd name="T2" fmla="*/ 2147483646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889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wrap="square" anchor="ctr">
              <a:spAutoFit/>
            </a:bodyPr>
            <a:lstStyle/>
            <a:p>
              <a:endParaRPr lang="en-US" sz="3733" dirty="0"/>
            </a:p>
          </p:txBody>
        </p:sp>
        <p:sp>
          <p:nvSpPr>
            <p:cNvPr id="4104" name="Line 1031"/>
            <p:cNvSpPr>
              <a:spLocks noChangeShapeType="1"/>
            </p:cNvSpPr>
            <p:nvPr/>
          </p:nvSpPr>
          <p:spPr bwMode="auto">
            <a:xfrm flipV="1">
              <a:off x="2105077" y="5417211"/>
              <a:ext cx="1785259" cy="15081"/>
            </a:xfrm>
            <a:prstGeom prst="line">
              <a:avLst/>
            </a:prstGeom>
            <a:noFill/>
            <a:ln w="88900">
              <a:solidFill>
                <a:schemeClr val="tx1"/>
              </a:solidFill>
              <a:prstDash val="sysDot"/>
              <a:round/>
              <a:headEnd/>
              <a:tailEnd type="stealth"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wrap="square" anchor="ctr">
              <a:spAutoFit/>
            </a:bodyPr>
            <a:lstStyle/>
            <a:p>
              <a:endParaRPr lang="en-US" sz="3733" dirty="0"/>
            </a:p>
          </p:txBody>
        </p:sp>
        <p:sp>
          <p:nvSpPr>
            <p:cNvPr id="4105" name="Text Box 1032"/>
            <p:cNvSpPr txBox="1">
              <a:spLocks noChangeArrowheads="1"/>
            </p:cNvSpPr>
            <p:nvPr/>
          </p:nvSpPr>
          <p:spPr bwMode="auto">
            <a:xfrm>
              <a:off x="2402098" y="5425083"/>
              <a:ext cx="914400" cy="46015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2000" dirty="0"/>
                <a:t>?</a:t>
              </a:r>
            </a:p>
          </p:txBody>
        </p:sp>
        <p:sp>
          <p:nvSpPr>
            <p:cNvPr id="4106" name="Text Box 8"/>
            <p:cNvSpPr txBox="1">
              <a:spLocks noChangeArrowheads="1"/>
            </p:cNvSpPr>
            <p:nvPr/>
          </p:nvSpPr>
          <p:spPr bwMode="auto">
            <a:xfrm>
              <a:off x="304800" y="2971289"/>
              <a:ext cx="1676400" cy="67253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3200" dirty="0"/>
                <a:t>C</a:t>
              </a:r>
              <a:endParaRPr lang="en-US" altLang="en-US" sz="4400" b="0" dirty="0"/>
            </a:p>
          </p:txBody>
        </p:sp>
      </p:grpSp>
      <p:sp>
        <p:nvSpPr>
          <p:cNvPr id="14" name="Rectangle 2"/>
          <p:cNvSpPr txBox="1">
            <a:spLocks noChangeArrowheads="1"/>
          </p:cNvSpPr>
          <p:nvPr/>
        </p:nvSpPr>
        <p:spPr>
          <a:xfrm>
            <a:off x="345094" y="76200"/>
            <a:ext cx="11618306" cy="533400"/>
          </a:xfrm>
          <a:prstGeom prst="rect">
            <a:avLst/>
          </a:prstGeom>
        </p:spPr>
        <p:txBody>
          <a:bodyPr/>
          <a:lstStyle>
            <a:lvl1pPr algn="ctr" defTabSz="803275" rtl="0" eaLnBrk="0" fontAlgn="base" hangingPunct="0">
              <a:spcBef>
                <a:spcPct val="0"/>
              </a:spcBef>
              <a:spcAft>
                <a:spcPct val="0"/>
              </a:spcAft>
              <a:defRPr sz="2400" b="1">
                <a:solidFill>
                  <a:schemeClr val="tx2"/>
                </a:solidFill>
                <a:latin typeface="+mj-lt"/>
                <a:ea typeface="+mj-ea"/>
                <a:cs typeface="+mj-cs"/>
              </a:defRPr>
            </a:lvl1pPr>
            <a:lvl2pPr algn="ctr" defTabSz="803275" rtl="0" eaLnBrk="0" fontAlgn="base" hangingPunct="0">
              <a:spcBef>
                <a:spcPct val="0"/>
              </a:spcBef>
              <a:spcAft>
                <a:spcPct val="0"/>
              </a:spcAft>
              <a:defRPr sz="2400" b="1">
                <a:solidFill>
                  <a:schemeClr val="tx2"/>
                </a:solidFill>
                <a:latin typeface="Arial" pitchFamily="34" charset="0"/>
              </a:defRPr>
            </a:lvl2pPr>
            <a:lvl3pPr algn="ctr" defTabSz="803275" rtl="0" eaLnBrk="0" fontAlgn="base" hangingPunct="0">
              <a:spcBef>
                <a:spcPct val="0"/>
              </a:spcBef>
              <a:spcAft>
                <a:spcPct val="0"/>
              </a:spcAft>
              <a:defRPr sz="2400" b="1">
                <a:solidFill>
                  <a:schemeClr val="tx2"/>
                </a:solidFill>
                <a:latin typeface="Arial" pitchFamily="34" charset="0"/>
              </a:defRPr>
            </a:lvl3pPr>
            <a:lvl4pPr algn="ctr" defTabSz="803275" rtl="0" eaLnBrk="0" fontAlgn="base" hangingPunct="0">
              <a:spcBef>
                <a:spcPct val="0"/>
              </a:spcBef>
              <a:spcAft>
                <a:spcPct val="0"/>
              </a:spcAft>
              <a:defRPr sz="2400" b="1">
                <a:solidFill>
                  <a:schemeClr val="tx2"/>
                </a:solidFill>
                <a:latin typeface="Arial" pitchFamily="34" charset="0"/>
              </a:defRPr>
            </a:lvl4pPr>
            <a:lvl5pPr algn="ctr" defTabSz="803275" rtl="0" eaLnBrk="0" fontAlgn="base" hangingPunct="0">
              <a:spcBef>
                <a:spcPct val="0"/>
              </a:spcBef>
              <a:spcAft>
                <a:spcPct val="0"/>
              </a:spcAft>
              <a:defRPr sz="2400" b="1">
                <a:solidFill>
                  <a:schemeClr val="tx2"/>
                </a:solidFill>
                <a:latin typeface="Arial" pitchFamily="34" charset="0"/>
              </a:defRPr>
            </a:lvl5pPr>
            <a:lvl6pPr marL="457200" algn="ctr" defTabSz="803275" rtl="0" eaLnBrk="0" fontAlgn="base" hangingPunct="0">
              <a:spcBef>
                <a:spcPct val="0"/>
              </a:spcBef>
              <a:spcAft>
                <a:spcPct val="0"/>
              </a:spcAft>
              <a:defRPr sz="2400" b="1">
                <a:solidFill>
                  <a:schemeClr val="tx2"/>
                </a:solidFill>
                <a:latin typeface="Arial" pitchFamily="34" charset="0"/>
              </a:defRPr>
            </a:lvl6pPr>
            <a:lvl7pPr marL="914400" algn="ctr" defTabSz="803275" rtl="0" eaLnBrk="0" fontAlgn="base" hangingPunct="0">
              <a:spcBef>
                <a:spcPct val="0"/>
              </a:spcBef>
              <a:spcAft>
                <a:spcPct val="0"/>
              </a:spcAft>
              <a:defRPr sz="2400" b="1">
                <a:solidFill>
                  <a:schemeClr val="tx2"/>
                </a:solidFill>
                <a:latin typeface="Arial" pitchFamily="34" charset="0"/>
              </a:defRPr>
            </a:lvl7pPr>
            <a:lvl8pPr marL="1371600" algn="ctr" defTabSz="803275" rtl="0" eaLnBrk="0" fontAlgn="base" hangingPunct="0">
              <a:spcBef>
                <a:spcPct val="0"/>
              </a:spcBef>
              <a:spcAft>
                <a:spcPct val="0"/>
              </a:spcAft>
              <a:defRPr sz="2400" b="1">
                <a:solidFill>
                  <a:schemeClr val="tx2"/>
                </a:solidFill>
                <a:latin typeface="Arial" pitchFamily="34" charset="0"/>
              </a:defRPr>
            </a:lvl8pPr>
            <a:lvl9pPr marL="1828800" algn="ctr" defTabSz="803275" rtl="0" eaLnBrk="0" fontAlgn="base" hangingPunct="0">
              <a:spcBef>
                <a:spcPct val="0"/>
              </a:spcBef>
              <a:spcAft>
                <a:spcPct val="0"/>
              </a:spcAft>
              <a:defRPr sz="2400" b="1">
                <a:solidFill>
                  <a:schemeClr val="tx2"/>
                </a:solidFill>
                <a:latin typeface="Arial" pitchFamily="34" charset="0"/>
              </a:defRPr>
            </a:lvl9pPr>
          </a:lstStyle>
          <a:p>
            <a:r>
              <a:rPr lang="en-US" altLang="en-US" sz="2600" kern="0" dirty="0">
                <a:solidFill>
                  <a:srgbClr val="000000"/>
                </a:solidFill>
              </a:rPr>
              <a:t>Simulation of Quantitative Effect of Confounding: Example in Stata</a:t>
            </a:r>
          </a:p>
        </p:txBody>
      </p:sp>
      <p:sp>
        <p:nvSpPr>
          <p:cNvPr id="18" name="Text Box 22"/>
          <p:cNvSpPr txBox="1">
            <a:spLocks noChangeArrowheads="1"/>
          </p:cNvSpPr>
          <p:nvPr/>
        </p:nvSpPr>
        <p:spPr bwMode="auto">
          <a:xfrm>
            <a:off x="12945" y="575102"/>
            <a:ext cx="12192000" cy="830997"/>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marL="228594" indent="-228594" eaLnBrk="0" hangingPunct="0">
              <a:spcBef>
                <a:spcPct val="20000"/>
              </a:spcBef>
              <a:spcAft>
                <a:spcPct val="50000"/>
              </a:spcAft>
              <a:buClr>
                <a:srgbClr val="969696"/>
              </a:buClr>
              <a:buSzPct val="75000"/>
              <a:buFont typeface="Symbol" pitchFamily="18" charset="2"/>
              <a:buChar char="·"/>
              <a:defRPr/>
            </a:pPr>
            <a:r>
              <a:rPr lang="en-US" sz="2400" b="0" dirty="0">
                <a:latin typeface="Arial" pitchFamily="34" charset="0"/>
              </a:rPr>
              <a:t>How much will unmanaged confounding of a given magnitude affect estimate of total effect of E on D?  First step: draw DAG and declare the magnitude of the parameters</a:t>
            </a:r>
          </a:p>
        </p:txBody>
      </p:sp>
      <p:sp>
        <p:nvSpPr>
          <p:cNvPr id="20" name="Text Box 22">
            <a:extLst>
              <a:ext uri="{FF2B5EF4-FFF2-40B4-BE49-F238E27FC236}">
                <a16:creationId xmlns:a16="http://schemas.microsoft.com/office/drawing/2014/main" id="{551CFF69-7244-4B07-9136-2C584EC085D3}"/>
              </a:ext>
            </a:extLst>
          </p:cNvPr>
          <p:cNvSpPr txBox="1">
            <a:spLocks noChangeArrowheads="1"/>
          </p:cNvSpPr>
          <p:nvPr/>
        </p:nvSpPr>
        <p:spPr bwMode="auto">
          <a:xfrm>
            <a:off x="9016289" y="1828800"/>
            <a:ext cx="3404311" cy="646331"/>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eaLnBrk="0" hangingPunct="0">
              <a:spcBef>
                <a:spcPct val="20000"/>
              </a:spcBef>
              <a:spcAft>
                <a:spcPts val="0"/>
              </a:spcAft>
              <a:buClr>
                <a:srgbClr val="969696"/>
              </a:buClr>
              <a:buSzPct val="75000"/>
              <a:defRPr/>
            </a:pPr>
            <a:r>
              <a:rPr lang="en-US" sz="1800" dirty="0">
                <a:solidFill>
                  <a:srgbClr val="FFC000"/>
                </a:solidFill>
                <a:latin typeface="Arial" pitchFamily="34" charset="0"/>
              </a:rPr>
              <a:t>Prob (D|No C, No E) = 0.05 </a:t>
            </a:r>
            <a:r>
              <a:rPr lang="en-US" sz="1800" dirty="0">
                <a:latin typeface="Arial" pitchFamily="34" charset="0"/>
              </a:rPr>
              <a:t> </a:t>
            </a:r>
            <a:r>
              <a:rPr lang="en-US" sz="1800" dirty="0">
                <a:solidFill>
                  <a:srgbClr val="FFC000"/>
                </a:solidFill>
                <a:latin typeface="Arial" pitchFamily="34" charset="0"/>
              </a:rPr>
              <a:t>OR</a:t>
            </a:r>
            <a:r>
              <a:rPr lang="en-US" sz="1800" baseline="-25000" dirty="0">
                <a:solidFill>
                  <a:srgbClr val="FFC000"/>
                </a:solidFill>
                <a:latin typeface="Arial" pitchFamily="34" charset="0"/>
              </a:rPr>
              <a:t>CD</a:t>
            </a:r>
            <a:r>
              <a:rPr lang="en-US" sz="1800" dirty="0">
                <a:solidFill>
                  <a:srgbClr val="FFC000"/>
                </a:solidFill>
                <a:latin typeface="Arial" pitchFamily="34" charset="0"/>
              </a:rPr>
              <a:t> =</a:t>
            </a:r>
            <a:r>
              <a:rPr lang="en-US" sz="1800" dirty="0">
                <a:latin typeface="Arial" pitchFamily="34" charset="0"/>
              </a:rPr>
              <a:t> </a:t>
            </a:r>
            <a:r>
              <a:rPr lang="en-US" sz="1800" dirty="0">
                <a:solidFill>
                  <a:srgbClr val="FFC000"/>
                </a:solidFill>
                <a:latin typeface="Arial" pitchFamily="34" charset="0"/>
              </a:rPr>
              <a:t>6</a:t>
            </a:r>
          </a:p>
        </p:txBody>
      </p:sp>
      <p:sp>
        <p:nvSpPr>
          <p:cNvPr id="21" name="Text Box 22">
            <a:extLst>
              <a:ext uri="{FF2B5EF4-FFF2-40B4-BE49-F238E27FC236}">
                <a16:creationId xmlns:a16="http://schemas.microsoft.com/office/drawing/2014/main" id="{EA2EBC43-A7D6-4BC2-9343-3432DCE53849}"/>
              </a:ext>
            </a:extLst>
          </p:cNvPr>
          <p:cNvSpPr txBox="1">
            <a:spLocks noChangeArrowheads="1"/>
          </p:cNvSpPr>
          <p:nvPr/>
        </p:nvSpPr>
        <p:spPr bwMode="auto">
          <a:xfrm>
            <a:off x="6694383" y="1371600"/>
            <a:ext cx="5638800" cy="369332"/>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eaLnBrk="0" hangingPunct="0">
              <a:spcBef>
                <a:spcPct val="20000"/>
              </a:spcBef>
              <a:spcAft>
                <a:spcPts val="0"/>
              </a:spcAft>
              <a:buClr>
                <a:srgbClr val="969696"/>
              </a:buClr>
              <a:buSzPct val="75000"/>
              <a:defRPr/>
            </a:pPr>
            <a:r>
              <a:rPr lang="en-US" sz="1800" dirty="0">
                <a:solidFill>
                  <a:srgbClr val="FF0000"/>
                </a:solidFill>
                <a:latin typeface="Arial" pitchFamily="34" charset="0"/>
              </a:rPr>
              <a:t>Prevalence of C in population = 0.5</a:t>
            </a:r>
          </a:p>
        </p:txBody>
      </p:sp>
      <p:sp>
        <p:nvSpPr>
          <p:cNvPr id="22" name="Text Box 22">
            <a:extLst>
              <a:ext uri="{FF2B5EF4-FFF2-40B4-BE49-F238E27FC236}">
                <a16:creationId xmlns:a16="http://schemas.microsoft.com/office/drawing/2014/main" id="{47014B72-AF1A-4353-9BF2-929A192268F6}"/>
              </a:ext>
            </a:extLst>
          </p:cNvPr>
          <p:cNvSpPr txBox="1">
            <a:spLocks noChangeArrowheads="1"/>
          </p:cNvSpPr>
          <p:nvPr/>
        </p:nvSpPr>
        <p:spPr bwMode="auto">
          <a:xfrm>
            <a:off x="6425489" y="2649936"/>
            <a:ext cx="2623336" cy="646331"/>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eaLnBrk="0" hangingPunct="0">
              <a:spcBef>
                <a:spcPct val="20000"/>
              </a:spcBef>
              <a:spcAft>
                <a:spcPts val="0"/>
              </a:spcAft>
              <a:buClr>
                <a:srgbClr val="969696"/>
              </a:buClr>
              <a:buSzPct val="75000"/>
              <a:defRPr/>
            </a:pPr>
            <a:r>
              <a:rPr lang="en-US" sz="1800" dirty="0">
                <a:solidFill>
                  <a:srgbClr val="00B050"/>
                </a:solidFill>
                <a:latin typeface="Arial" pitchFamily="34" charset="0"/>
              </a:rPr>
              <a:t>Prob (E|No C) = 0.5</a:t>
            </a:r>
            <a:r>
              <a:rPr lang="en-US" sz="1800" dirty="0">
                <a:latin typeface="Arial" pitchFamily="34" charset="0"/>
              </a:rPr>
              <a:t>  </a:t>
            </a:r>
            <a:r>
              <a:rPr lang="en-US" sz="1800" dirty="0">
                <a:solidFill>
                  <a:srgbClr val="00B050"/>
                </a:solidFill>
                <a:latin typeface="Arial" pitchFamily="34" charset="0"/>
              </a:rPr>
              <a:t>OR</a:t>
            </a:r>
            <a:r>
              <a:rPr lang="en-US" sz="1800" baseline="-25000" dirty="0">
                <a:solidFill>
                  <a:srgbClr val="00B050"/>
                </a:solidFill>
                <a:latin typeface="Arial" pitchFamily="34" charset="0"/>
              </a:rPr>
              <a:t>CE</a:t>
            </a:r>
            <a:r>
              <a:rPr lang="en-US" sz="1800" dirty="0">
                <a:solidFill>
                  <a:srgbClr val="00B050"/>
                </a:solidFill>
                <a:latin typeface="Arial" pitchFamily="34" charset="0"/>
              </a:rPr>
              <a:t> = 8</a:t>
            </a:r>
          </a:p>
        </p:txBody>
      </p:sp>
      <p:sp>
        <p:nvSpPr>
          <p:cNvPr id="23" name="Text Box 22">
            <a:extLst>
              <a:ext uri="{FF2B5EF4-FFF2-40B4-BE49-F238E27FC236}">
                <a16:creationId xmlns:a16="http://schemas.microsoft.com/office/drawing/2014/main" id="{8A876DC3-09B3-48FA-8B4E-94002E9F42EC}"/>
              </a:ext>
            </a:extLst>
          </p:cNvPr>
          <p:cNvSpPr txBox="1">
            <a:spLocks noChangeArrowheads="1"/>
          </p:cNvSpPr>
          <p:nvPr/>
        </p:nvSpPr>
        <p:spPr bwMode="auto">
          <a:xfrm>
            <a:off x="9321089" y="3325634"/>
            <a:ext cx="1403684" cy="369332"/>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eaLnBrk="0" hangingPunct="0">
              <a:spcBef>
                <a:spcPct val="20000"/>
              </a:spcBef>
              <a:spcAft>
                <a:spcPts val="0"/>
              </a:spcAft>
              <a:buClr>
                <a:srgbClr val="969696"/>
              </a:buClr>
              <a:buSzPct val="75000"/>
              <a:defRPr/>
            </a:pPr>
            <a:r>
              <a:rPr lang="en-US" sz="1800" dirty="0">
                <a:solidFill>
                  <a:srgbClr val="00B0F0"/>
                </a:solidFill>
                <a:latin typeface="Arial" pitchFamily="34" charset="0"/>
              </a:rPr>
              <a:t>OR</a:t>
            </a:r>
            <a:r>
              <a:rPr lang="en-US" sz="1800" baseline="-25000" dirty="0">
                <a:solidFill>
                  <a:srgbClr val="00B0F0"/>
                </a:solidFill>
                <a:latin typeface="Arial" pitchFamily="34" charset="0"/>
              </a:rPr>
              <a:t>ED</a:t>
            </a:r>
            <a:r>
              <a:rPr lang="en-US" sz="1800" dirty="0">
                <a:solidFill>
                  <a:srgbClr val="00B0F0"/>
                </a:solidFill>
                <a:latin typeface="Arial" pitchFamily="34" charset="0"/>
              </a:rPr>
              <a:t> = 1</a:t>
            </a:r>
          </a:p>
        </p:txBody>
      </p:sp>
      <p:sp>
        <p:nvSpPr>
          <p:cNvPr id="45" name="Text Box 22">
            <a:extLst>
              <a:ext uri="{FF2B5EF4-FFF2-40B4-BE49-F238E27FC236}">
                <a16:creationId xmlns:a16="http://schemas.microsoft.com/office/drawing/2014/main" id="{9F27EFD6-2E40-4F2F-BD29-9B9CF9E20FD6}"/>
              </a:ext>
            </a:extLst>
          </p:cNvPr>
          <p:cNvSpPr txBox="1">
            <a:spLocks noChangeArrowheads="1"/>
          </p:cNvSpPr>
          <p:nvPr/>
        </p:nvSpPr>
        <p:spPr bwMode="auto">
          <a:xfrm>
            <a:off x="-9536" y="1604725"/>
            <a:ext cx="6406229" cy="904863"/>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marL="228594" indent="-228594" eaLnBrk="0" hangingPunct="0">
              <a:spcBef>
                <a:spcPts val="0"/>
              </a:spcBef>
              <a:spcAft>
                <a:spcPts val="0"/>
              </a:spcAft>
              <a:buClr>
                <a:srgbClr val="969696"/>
              </a:buClr>
              <a:buSzPct val="75000"/>
              <a:buFont typeface="Symbol" pitchFamily="18" charset="2"/>
              <a:buChar char="·"/>
              <a:defRPr/>
            </a:pPr>
            <a:r>
              <a:rPr lang="en-US" sz="2400" b="0" dirty="0">
                <a:latin typeface="Arial" pitchFamily="34" charset="0"/>
              </a:rPr>
              <a:t>While within Stata, download the ado file</a:t>
            </a:r>
          </a:p>
          <a:p>
            <a:pPr marL="292100" lvl="1" eaLnBrk="0" hangingPunct="0">
              <a:spcBef>
                <a:spcPct val="20000"/>
              </a:spcBef>
              <a:spcAft>
                <a:spcPct val="50000"/>
              </a:spcAft>
              <a:buClr>
                <a:srgbClr val="969696"/>
              </a:buClr>
              <a:buSzPct val="75000"/>
              <a:defRPr/>
            </a:pPr>
            <a:r>
              <a:rPr lang="en-US" sz="2400" dirty="0"/>
              <a:t>. ssc install dag</a:t>
            </a:r>
            <a:r>
              <a:rPr lang="en-US" sz="2400" b="0" dirty="0">
                <a:latin typeface="Arial" pitchFamily="34" charset="0"/>
              </a:rPr>
              <a:t> </a:t>
            </a:r>
          </a:p>
        </p:txBody>
      </p:sp>
      <p:sp>
        <p:nvSpPr>
          <p:cNvPr id="47" name="Text Box 22">
            <a:extLst>
              <a:ext uri="{FF2B5EF4-FFF2-40B4-BE49-F238E27FC236}">
                <a16:creationId xmlns:a16="http://schemas.microsoft.com/office/drawing/2014/main" id="{0369EF95-F536-45BC-B336-733AB46C2199}"/>
              </a:ext>
            </a:extLst>
          </p:cNvPr>
          <p:cNvSpPr txBox="1">
            <a:spLocks noChangeArrowheads="1"/>
          </p:cNvSpPr>
          <p:nvPr/>
        </p:nvSpPr>
        <p:spPr bwMode="auto">
          <a:xfrm>
            <a:off x="-21086" y="2629908"/>
            <a:ext cx="6406229" cy="1274195"/>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marL="228594" indent="-228594" eaLnBrk="0" hangingPunct="0">
              <a:spcBef>
                <a:spcPts val="0"/>
              </a:spcBef>
              <a:spcAft>
                <a:spcPts val="0"/>
              </a:spcAft>
              <a:buClr>
                <a:srgbClr val="969696"/>
              </a:buClr>
              <a:buSzPct val="75000"/>
              <a:buFont typeface="Symbol" pitchFamily="18" charset="2"/>
              <a:buChar char="·"/>
              <a:defRPr/>
            </a:pPr>
            <a:r>
              <a:rPr lang="en-US" sz="2400" b="0" dirty="0">
                <a:latin typeface="Arial" pitchFamily="34" charset="0"/>
              </a:rPr>
              <a:t>Declare all ancestor variables in population, their prevalence &amp; size of study population</a:t>
            </a:r>
          </a:p>
          <a:p>
            <a:pPr marL="292100" lvl="1" eaLnBrk="0" hangingPunct="0">
              <a:spcBef>
                <a:spcPct val="20000"/>
              </a:spcBef>
              <a:spcAft>
                <a:spcPct val="50000"/>
              </a:spcAft>
              <a:buClr>
                <a:srgbClr val="969696"/>
              </a:buClr>
              <a:buSzPct val="75000"/>
              <a:defRPr/>
            </a:pPr>
            <a:r>
              <a:rPr lang="en-US" sz="2400" dirty="0"/>
              <a:t>. ancestor C, pre1(</a:t>
            </a:r>
            <a:r>
              <a:rPr lang="en-US" sz="2400" dirty="0">
                <a:solidFill>
                  <a:srgbClr val="FF0000"/>
                </a:solidFill>
              </a:rPr>
              <a:t>0.5</a:t>
            </a:r>
            <a:r>
              <a:rPr lang="en-US" sz="2400" dirty="0"/>
              <a:t>) popu(1000000)</a:t>
            </a:r>
            <a:r>
              <a:rPr lang="en-US" sz="2400" b="0" dirty="0">
                <a:latin typeface="Arial" pitchFamily="34" charset="0"/>
              </a:rPr>
              <a:t> </a:t>
            </a:r>
          </a:p>
        </p:txBody>
      </p:sp>
      <p:sp>
        <p:nvSpPr>
          <p:cNvPr id="48" name="Text Box 22">
            <a:extLst>
              <a:ext uri="{FF2B5EF4-FFF2-40B4-BE49-F238E27FC236}">
                <a16:creationId xmlns:a16="http://schemas.microsoft.com/office/drawing/2014/main" id="{DFCAB9E9-4C99-4846-A5ED-ECE2DBAB8B21}"/>
              </a:ext>
            </a:extLst>
          </p:cNvPr>
          <p:cNvSpPr txBox="1">
            <a:spLocks noChangeArrowheads="1"/>
          </p:cNvSpPr>
          <p:nvPr/>
        </p:nvSpPr>
        <p:spPr bwMode="auto">
          <a:xfrm>
            <a:off x="-30057" y="4041541"/>
            <a:ext cx="7116657" cy="1902059"/>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marL="228594" indent="-228594" eaLnBrk="0" hangingPunct="0">
              <a:spcBef>
                <a:spcPts val="0"/>
              </a:spcBef>
              <a:spcAft>
                <a:spcPts val="0"/>
              </a:spcAft>
              <a:buClr>
                <a:srgbClr val="969696"/>
              </a:buClr>
              <a:buSzPct val="75000"/>
              <a:buFont typeface="Symbol" pitchFamily="18" charset="2"/>
              <a:buChar char="·"/>
              <a:defRPr/>
            </a:pPr>
            <a:r>
              <a:rPr lang="en-US" sz="2400" b="0" dirty="0">
                <a:latin typeface="Arial" pitchFamily="34" charset="0"/>
              </a:rPr>
              <a:t>Declare all child variables, their frequency, and strength of causal relationships </a:t>
            </a:r>
          </a:p>
          <a:p>
            <a:pPr marL="292100" lvl="1" eaLnBrk="0" hangingPunct="0">
              <a:spcBef>
                <a:spcPct val="20000"/>
              </a:spcBef>
              <a:spcAft>
                <a:spcPct val="50000"/>
              </a:spcAft>
              <a:buClr>
                <a:srgbClr val="969696"/>
              </a:buClr>
              <a:buSzPct val="75000"/>
              <a:defRPr/>
            </a:pPr>
            <a:r>
              <a:rPr lang="en-US" sz="2400" dirty="0"/>
              <a:t>. child E C, baserisk(</a:t>
            </a:r>
            <a:r>
              <a:rPr lang="en-US" sz="2400" dirty="0">
                <a:solidFill>
                  <a:srgbClr val="00B050"/>
                </a:solidFill>
              </a:rPr>
              <a:t>0.5</a:t>
            </a:r>
            <a:r>
              <a:rPr lang="en-US" sz="2400" dirty="0"/>
              <a:t>) p1or(</a:t>
            </a:r>
            <a:r>
              <a:rPr lang="en-US" sz="2400" dirty="0">
                <a:solidFill>
                  <a:srgbClr val="00B050"/>
                </a:solidFill>
              </a:rPr>
              <a:t>8</a:t>
            </a:r>
            <a:r>
              <a:rPr lang="en-US" sz="2400" dirty="0"/>
              <a:t>)</a:t>
            </a:r>
          </a:p>
          <a:p>
            <a:pPr marL="292100" lvl="1" eaLnBrk="0" hangingPunct="0">
              <a:spcBef>
                <a:spcPct val="20000"/>
              </a:spcBef>
              <a:spcAft>
                <a:spcPct val="50000"/>
              </a:spcAft>
              <a:buClr>
                <a:srgbClr val="969696"/>
              </a:buClr>
              <a:buSzPct val="75000"/>
              <a:defRPr/>
            </a:pPr>
            <a:r>
              <a:rPr lang="en-US" sz="2400" dirty="0"/>
              <a:t>. child D E C, baserisk(</a:t>
            </a:r>
            <a:r>
              <a:rPr lang="en-US" sz="2400" dirty="0">
                <a:solidFill>
                  <a:srgbClr val="FFC000"/>
                </a:solidFill>
              </a:rPr>
              <a:t>0.05</a:t>
            </a:r>
            <a:r>
              <a:rPr lang="en-US" sz="2400" dirty="0"/>
              <a:t>) p1or(</a:t>
            </a:r>
            <a:r>
              <a:rPr lang="en-US" sz="2400" dirty="0">
                <a:solidFill>
                  <a:srgbClr val="00B0F0"/>
                </a:solidFill>
              </a:rPr>
              <a:t>1</a:t>
            </a:r>
            <a:r>
              <a:rPr lang="en-US" sz="2400" dirty="0"/>
              <a:t>) p2or(</a:t>
            </a:r>
            <a:r>
              <a:rPr lang="en-US" sz="2400" dirty="0">
                <a:solidFill>
                  <a:srgbClr val="FFC000"/>
                </a:solidFill>
              </a:rPr>
              <a:t>6</a:t>
            </a:r>
            <a:r>
              <a:rPr lang="en-US" sz="2400" dirty="0"/>
              <a:t>)</a:t>
            </a:r>
          </a:p>
        </p:txBody>
      </p:sp>
      <p:sp>
        <p:nvSpPr>
          <p:cNvPr id="49" name="Text Box 22">
            <a:extLst>
              <a:ext uri="{FF2B5EF4-FFF2-40B4-BE49-F238E27FC236}">
                <a16:creationId xmlns:a16="http://schemas.microsoft.com/office/drawing/2014/main" id="{D534214B-F23B-41E1-B60C-5F0F7C50D93A}"/>
              </a:ext>
            </a:extLst>
          </p:cNvPr>
          <p:cNvSpPr txBox="1">
            <a:spLocks noChangeArrowheads="1"/>
          </p:cNvSpPr>
          <p:nvPr/>
        </p:nvSpPr>
        <p:spPr bwMode="auto">
          <a:xfrm>
            <a:off x="6804400" y="4205271"/>
            <a:ext cx="7116657" cy="904863"/>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marL="228594" indent="-228594" eaLnBrk="0" hangingPunct="0">
              <a:spcBef>
                <a:spcPts val="0"/>
              </a:spcBef>
              <a:spcAft>
                <a:spcPts val="0"/>
              </a:spcAft>
              <a:buClr>
                <a:srgbClr val="969696"/>
              </a:buClr>
              <a:buSzPct val="75000"/>
              <a:buFont typeface="Symbol" pitchFamily="18" charset="2"/>
              <a:buChar char="·"/>
              <a:defRPr/>
            </a:pPr>
            <a:r>
              <a:rPr lang="en-US" sz="2400" b="0" dirty="0">
                <a:latin typeface="Arial" pitchFamily="34" charset="0"/>
              </a:rPr>
              <a:t>Crude &amp; adjusted risk ratios</a:t>
            </a:r>
          </a:p>
          <a:p>
            <a:pPr marL="344488" lvl="1" eaLnBrk="0" hangingPunct="0">
              <a:spcBef>
                <a:spcPct val="20000"/>
              </a:spcBef>
              <a:spcAft>
                <a:spcPct val="50000"/>
              </a:spcAft>
              <a:buClr>
                <a:srgbClr val="969696"/>
              </a:buClr>
              <a:buSzPct val="75000"/>
              <a:defRPr/>
            </a:pPr>
            <a:r>
              <a:rPr lang="en-US" sz="2400" dirty="0"/>
              <a:t>  </a:t>
            </a:r>
          </a:p>
        </p:txBody>
      </p:sp>
      <p:pic>
        <p:nvPicPr>
          <p:cNvPr id="3" name="Picture 2">
            <a:extLst>
              <a:ext uri="{FF2B5EF4-FFF2-40B4-BE49-F238E27FC236}">
                <a16:creationId xmlns:a16="http://schemas.microsoft.com/office/drawing/2014/main" id="{A810CA05-A2F1-4AA0-83D5-761DACBB905C}"/>
              </a:ext>
            </a:extLst>
          </p:cNvPr>
          <p:cNvPicPr>
            <a:picLocks noChangeAspect="1"/>
          </p:cNvPicPr>
          <p:nvPr/>
        </p:nvPicPr>
        <p:blipFill rotWithShape="1">
          <a:blip r:embed="rId3"/>
          <a:srcRect b="17629"/>
          <a:stretch/>
        </p:blipFill>
        <p:spPr>
          <a:xfrm>
            <a:off x="6903933" y="4725273"/>
            <a:ext cx="5219700" cy="1874808"/>
          </a:xfrm>
          <a:prstGeom prst="rect">
            <a:avLst/>
          </a:prstGeom>
        </p:spPr>
      </p:pic>
    </p:spTree>
    <p:extLst>
      <p:ext uri="{BB962C8B-B14F-4D97-AF65-F5344CB8AC3E}">
        <p14:creationId xmlns:p14="http://schemas.microsoft.com/office/powerpoint/2010/main" val="242869081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
          <p:cNvSpPr>
            <a:spLocks noChangeArrowheads="1"/>
          </p:cNvSpPr>
          <p:nvPr/>
        </p:nvSpPr>
        <p:spPr bwMode="auto">
          <a:xfrm>
            <a:off x="1625600" y="-1752600"/>
            <a:ext cx="8229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6416" tIns="57149" rIns="116416" bIns="57149"/>
          <a:lstStyle>
            <a:lvl1pPr marL="322263" indent="-322263" defTabSz="803275">
              <a:spcBef>
                <a:spcPct val="20000"/>
              </a:spcBef>
              <a:spcAft>
                <a:spcPct val="50000"/>
              </a:spcAft>
              <a:buClr>
                <a:schemeClr val="accent2"/>
              </a:buClr>
              <a:buSzPct val="75000"/>
              <a:buFont typeface="Symbol" panose="05050102010706020507" pitchFamily="18" charset="2"/>
              <a:buChar char="·"/>
              <a:defRPr sz="2000">
                <a:solidFill>
                  <a:schemeClr val="tx1"/>
                </a:solidFill>
                <a:latin typeface="Arial" panose="020B0604020202020204" pitchFamily="34" charset="0"/>
              </a:defRPr>
            </a:lvl1pPr>
            <a:lvl2pPr marL="742950" indent="-285750" defTabSz="803275">
              <a:spcAft>
                <a:spcPct val="25000"/>
              </a:spcAft>
              <a:buClr>
                <a:schemeClr val="tx1"/>
              </a:buClr>
              <a:buSzPct val="100000"/>
              <a:buChar char="–"/>
              <a:defRPr sz="2000">
                <a:solidFill>
                  <a:schemeClr val="tx1"/>
                </a:solidFill>
                <a:latin typeface="Arial" panose="020B0604020202020204" pitchFamily="34" charset="0"/>
              </a:defRPr>
            </a:lvl2pPr>
            <a:lvl3pPr marL="1143000" indent="-228600" defTabSz="803275">
              <a:spcBef>
                <a:spcPct val="20000"/>
              </a:spcBef>
              <a:spcAft>
                <a:spcPct val="25000"/>
              </a:spcAft>
              <a:buClr>
                <a:schemeClr val="tx1"/>
              </a:buClr>
              <a:buSzPct val="100000"/>
              <a:buChar char="»"/>
              <a:defRPr sz="2000">
                <a:solidFill>
                  <a:schemeClr val="tx1"/>
                </a:solidFill>
                <a:latin typeface="Arial" panose="020B0604020202020204" pitchFamily="34" charset="0"/>
              </a:defRPr>
            </a:lvl3pPr>
            <a:lvl4pPr marL="1600200" indent="-228600" defTabSz="803275">
              <a:spcBef>
                <a:spcPct val="20000"/>
              </a:spcBef>
              <a:buClr>
                <a:schemeClr val="accent2"/>
              </a:buClr>
              <a:buSzPct val="65000"/>
              <a:buFont typeface="Monotype Sorts" pitchFamily="2" charset="2"/>
              <a:buChar char="•"/>
              <a:defRPr sz="2000">
                <a:solidFill>
                  <a:schemeClr val="tx1"/>
                </a:solidFill>
                <a:latin typeface="Arial" panose="020B0604020202020204" pitchFamily="34" charset="0"/>
              </a:defRPr>
            </a:lvl4pPr>
            <a:lvl5pPr marL="2057400" indent="-228600" defTabSz="803275">
              <a:spcBef>
                <a:spcPct val="20000"/>
              </a:spcBef>
              <a:buClr>
                <a:schemeClr val="tx1"/>
              </a:buClr>
              <a:buSzPct val="100000"/>
              <a:buChar char="–"/>
              <a:defRPr sz="2000">
                <a:solidFill>
                  <a:schemeClr val="tx1"/>
                </a:solidFill>
                <a:latin typeface="Arial" panose="020B0604020202020204" pitchFamily="34" charset="0"/>
              </a:defRPr>
            </a:lvl5pPr>
            <a:lvl6pPr marL="2514600" indent="-228600" defTabSz="803275"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defRPr>
            </a:lvl6pPr>
            <a:lvl7pPr marL="2971800" indent="-228600" defTabSz="803275"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defRPr>
            </a:lvl7pPr>
            <a:lvl8pPr marL="3429000" indent="-228600" defTabSz="803275"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defRPr>
            </a:lvl8pPr>
            <a:lvl9pPr marL="3886200" indent="-228600" defTabSz="803275"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defRPr>
            </a:lvl9pPr>
          </a:lstStyle>
          <a:p>
            <a:pPr>
              <a:lnSpc>
                <a:spcPct val="70000"/>
              </a:lnSpc>
              <a:buClr>
                <a:srgbClr val="969696"/>
              </a:buClr>
            </a:pPr>
            <a:endParaRPr lang="en-US" altLang="en-US" sz="2667" b="0" dirty="0">
              <a:solidFill>
                <a:srgbClr val="000000"/>
              </a:solidFill>
            </a:endParaRPr>
          </a:p>
        </p:txBody>
      </p:sp>
      <p:sp>
        <p:nvSpPr>
          <p:cNvPr id="4101" name="Text Box 1028"/>
          <p:cNvSpPr txBox="1">
            <a:spLocks noChangeArrowheads="1"/>
          </p:cNvSpPr>
          <p:nvPr/>
        </p:nvSpPr>
        <p:spPr bwMode="auto">
          <a:xfrm>
            <a:off x="2235200" y="2494764"/>
            <a:ext cx="2235200" cy="202087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endParaRPr lang="en-US" altLang="en-US" sz="3733" dirty="0"/>
          </a:p>
          <a:p>
            <a:pPr algn="ctr">
              <a:spcBef>
                <a:spcPct val="50000"/>
              </a:spcBef>
            </a:pPr>
            <a:endParaRPr lang="en-US" altLang="en-US" sz="3733" dirty="0"/>
          </a:p>
          <a:p>
            <a:pPr algn="ctr">
              <a:spcBef>
                <a:spcPct val="50000"/>
              </a:spcBef>
            </a:pPr>
            <a:endParaRPr lang="en-US" altLang="en-US" sz="2133" b="0" dirty="0"/>
          </a:p>
        </p:txBody>
      </p:sp>
      <p:grpSp>
        <p:nvGrpSpPr>
          <p:cNvPr id="3" name="Group 2"/>
          <p:cNvGrpSpPr/>
          <p:nvPr/>
        </p:nvGrpSpPr>
        <p:grpSpPr>
          <a:xfrm>
            <a:off x="7239000" y="838200"/>
            <a:ext cx="5080000" cy="3182359"/>
            <a:chOff x="304800" y="3107814"/>
            <a:chExt cx="5791200" cy="3659944"/>
          </a:xfrm>
        </p:grpSpPr>
        <p:sp>
          <p:nvSpPr>
            <p:cNvPr id="4108" name="Text Box 8"/>
            <p:cNvSpPr txBox="1">
              <a:spLocks noChangeArrowheads="1"/>
            </p:cNvSpPr>
            <p:nvPr/>
          </p:nvSpPr>
          <p:spPr bwMode="auto">
            <a:xfrm>
              <a:off x="2381250" y="4211126"/>
              <a:ext cx="1676400" cy="67253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3200" dirty="0"/>
                <a:t>B</a:t>
              </a:r>
              <a:endParaRPr lang="en-US" altLang="en-US" sz="4800" b="0" dirty="0"/>
            </a:p>
          </p:txBody>
        </p:sp>
        <p:grpSp>
          <p:nvGrpSpPr>
            <p:cNvPr id="2" name="Group 1"/>
            <p:cNvGrpSpPr/>
            <p:nvPr/>
          </p:nvGrpSpPr>
          <p:grpSpPr>
            <a:xfrm>
              <a:off x="304800" y="3107814"/>
              <a:ext cx="5791200" cy="3659944"/>
              <a:chOff x="304800" y="2971289"/>
              <a:chExt cx="5791200" cy="3659944"/>
            </a:xfrm>
          </p:grpSpPr>
          <p:sp>
            <p:nvSpPr>
              <p:cNvPr id="4099" name="Text Box 1026"/>
              <p:cNvSpPr txBox="1">
                <a:spLocks noChangeArrowheads="1"/>
              </p:cNvSpPr>
              <p:nvPr/>
            </p:nvSpPr>
            <p:spPr bwMode="auto">
              <a:xfrm>
                <a:off x="4495800" y="5516052"/>
                <a:ext cx="1600200" cy="67253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3200" dirty="0"/>
                  <a:t>D</a:t>
                </a:r>
                <a:endParaRPr lang="en-US" altLang="en-US" sz="4800" b="0" dirty="0"/>
              </a:p>
            </p:txBody>
          </p:sp>
          <p:sp>
            <p:nvSpPr>
              <p:cNvPr id="4100" name="Text Box 1027"/>
              <p:cNvSpPr txBox="1">
                <a:spLocks noChangeArrowheads="1"/>
              </p:cNvSpPr>
              <p:nvPr/>
            </p:nvSpPr>
            <p:spPr bwMode="auto">
              <a:xfrm>
                <a:off x="1066800" y="5516052"/>
                <a:ext cx="1600200" cy="67253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3200" dirty="0"/>
                  <a:t>E</a:t>
                </a:r>
                <a:endParaRPr lang="en-US" altLang="en-US" sz="4800" b="0" dirty="0"/>
              </a:p>
            </p:txBody>
          </p:sp>
          <p:sp>
            <p:nvSpPr>
              <p:cNvPr id="4102" name="Line 1029"/>
              <p:cNvSpPr>
                <a:spLocks noChangeShapeType="1"/>
              </p:cNvSpPr>
              <p:nvPr/>
            </p:nvSpPr>
            <p:spPr bwMode="auto">
              <a:xfrm>
                <a:off x="1219200" y="3657600"/>
                <a:ext cx="609600" cy="1882775"/>
              </a:xfrm>
              <a:prstGeom prst="line">
                <a:avLst/>
              </a:prstGeom>
              <a:noFill/>
              <a:ln w="88900">
                <a:solidFill>
                  <a:schemeClr val="tx1"/>
                </a:solidFill>
                <a:round/>
                <a:headEnd/>
                <a:tailEnd type="stealth"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anchor="ctr">
                <a:spAutoFit/>
              </a:bodyPr>
              <a:lstStyle/>
              <a:p>
                <a:endParaRPr lang="en-US" sz="3733" dirty="0"/>
              </a:p>
            </p:txBody>
          </p:sp>
          <p:sp>
            <p:nvSpPr>
              <p:cNvPr id="4103" name="Freeform 1030"/>
              <p:cNvSpPr>
                <a:spLocks/>
              </p:cNvSpPr>
              <p:nvPr/>
            </p:nvSpPr>
            <p:spPr bwMode="auto">
              <a:xfrm flipV="1">
                <a:off x="1607820" y="3521746"/>
                <a:ext cx="1303020" cy="701084"/>
              </a:xfrm>
              <a:custGeom>
                <a:avLst/>
                <a:gdLst>
                  <a:gd name="T0" fmla="*/ 0 w 1747"/>
                  <a:gd name="T1" fmla="*/ 989562111 h 1220"/>
                  <a:gd name="T2" fmla="*/ 2147483646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889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wrap="square" anchor="ctr">
                <a:spAutoFit/>
              </a:bodyPr>
              <a:lstStyle/>
              <a:p>
                <a:endParaRPr lang="en-US" sz="3733" dirty="0"/>
              </a:p>
            </p:txBody>
          </p:sp>
          <p:sp>
            <p:nvSpPr>
              <p:cNvPr id="4104" name="Line 1031"/>
              <p:cNvSpPr>
                <a:spLocks noChangeShapeType="1"/>
              </p:cNvSpPr>
              <p:nvPr/>
            </p:nvSpPr>
            <p:spPr bwMode="auto">
              <a:xfrm>
                <a:off x="2209800" y="5867400"/>
                <a:ext cx="2667000" cy="0"/>
              </a:xfrm>
              <a:prstGeom prst="line">
                <a:avLst/>
              </a:prstGeom>
              <a:noFill/>
              <a:ln w="88900">
                <a:solidFill>
                  <a:schemeClr val="tx1"/>
                </a:solidFill>
                <a:prstDash val="sysDot"/>
                <a:round/>
                <a:headEnd/>
                <a:tailEnd type="stealth"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anchor="ctr">
                <a:spAutoFit/>
              </a:bodyPr>
              <a:lstStyle/>
              <a:p>
                <a:endParaRPr lang="en-US" sz="3733" dirty="0"/>
              </a:p>
            </p:txBody>
          </p:sp>
          <p:sp>
            <p:nvSpPr>
              <p:cNvPr id="4105" name="Text Box 1032"/>
              <p:cNvSpPr txBox="1">
                <a:spLocks noChangeArrowheads="1"/>
              </p:cNvSpPr>
              <p:nvPr/>
            </p:nvSpPr>
            <p:spPr bwMode="auto">
              <a:xfrm>
                <a:off x="2997708" y="5887905"/>
                <a:ext cx="914400" cy="743328"/>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3600" dirty="0"/>
                  <a:t>?</a:t>
                </a:r>
              </a:p>
            </p:txBody>
          </p:sp>
          <p:sp>
            <p:nvSpPr>
              <p:cNvPr id="4106" name="Text Box 8"/>
              <p:cNvSpPr txBox="1">
                <a:spLocks noChangeArrowheads="1"/>
              </p:cNvSpPr>
              <p:nvPr/>
            </p:nvSpPr>
            <p:spPr bwMode="auto">
              <a:xfrm>
                <a:off x="304800" y="2971289"/>
                <a:ext cx="1676400" cy="672534"/>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3200" dirty="0"/>
                  <a:t>C</a:t>
                </a:r>
                <a:endParaRPr lang="en-US" altLang="en-US" sz="4400" b="0" dirty="0"/>
              </a:p>
            </p:txBody>
          </p:sp>
          <p:sp>
            <p:nvSpPr>
              <p:cNvPr id="4107" name="Freeform 1030"/>
              <p:cNvSpPr>
                <a:spLocks/>
              </p:cNvSpPr>
              <p:nvPr/>
            </p:nvSpPr>
            <p:spPr bwMode="auto">
              <a:xfrm flipH="1">
                <a:off x="3518916" y="4573373"/>
                <a:ext cx="1563624" cy="876355"/>
              </a:xfrm>
              <a:custGeom>
                <a:avLst/>
                <a:gdLst>
                  <a:gd name="T0" fmla="*/ 0 w 1747"/>
                  <a:gd name="T1" fmla="*/ 1558322541 h 1220"/>
                  <a:gd name="T2" fmla="*/ 2147483646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889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wrap="square" anchor="ctr">
                <a:spAutoFit/>
              </a:bodyPr>
              <a:lstStyle/>
              <a:p>
                <a:endParaRPr lang="en-US" sz="3733" dirty="0"/>
              </a:p>
            </p:txBody>
          </p:sp>
          <p:sp>
            <p:nvSpPr>
              <p:cNvPr id="4109" name="TextBox 1"/>
              <p:cNvSpPr txBox="1">
                <a:spLocks noChangeArrowheads="1"/>
              </p:cNvSpPr>
              <p:nvPr/>
            </p:nvSpPr>
            <p:spPr bwMode="auto">
              <a:xfrm>
                <a:off x="2737104" y="4047559"/>
                <a:ext cx="955548" cy="672534"/>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endParaRPr lang="en-US" altLang="en-US" sz="3200" dirty="0"/>
              </a:p>
            </p:txBody>
          </p:sp>
        </p:grpSp>
      </p:grpSp>
      <p:sp>
        <p:nvSpPr>
          <p:cNvPr id="14" name="Rectangle 2"/>
          <p:cNvSpPr txBox="1">
            <a:spLocks noChangeArrowheads="1"/>
          </p:cNvSpPr>
          <p:nvPr/>
        </p:nvSpPr>
        <p:spPr>
          <a:xfrm>
            <a:off x="1981200" y="228600"/>
            <a:ext cx="7774517" cy="1422400"/>
          </a:xfrm>
          <a:prstGeom prst="rect">
            <a:avLst/>
          </a:prstGeom>
        </p:spPr>
        <p:txBody>
          <a:bodyPr/>
          <a:lstStyle>
            <a:lvl1pPr algn="ctr" defTabSz="803275" rtl="0" eaLnBrk="0" fontAlgn="base" hangingPunct="0">
              <a:spcBef>
                <a:spcPct val="0"/>
              </a:spcBef>
              <a:spcAft>
                <a:spcPct val="0"/>
              </a:spcAft>
              <a:defRPr sz="2400" b="1">
                <a:solidFill>
                  <a:schemeClr val="tx2"/>
                </a:solidFill>
                <a:latin typeface="+mj-lt"/>
                <a:ea typeface="+mj-ea"/>
                <a:cs typeface="+mj-cs"/>
              </a:defRPr>
            </a:lvl1pPr>
            <a:lvl2pPr algn="ctr" defTabSz="803275" rtl="0" eaLnBrk="0" fontAlgn="base" hangingPunct="0">
              <a:spcBef>
                <a:spcPct val="0"/>
              </a:spcBef>
              <a:spcAft>
                <a:spcPct val="0"/>
              </a:spcAft>
              <a:defRPr sz="2400" b="1">
                <a:solidFill>
                  <a:schemeClr val="tx2"/>
                </a:solidFill>
                <a:latin typeface="Arial" pitchFamily="34" charset="0"/>
              </a:defRPr>
            </a:lvl2pPr>
            <a:lvl3pPr algn="ctr" defTabSz="803275" rtl="0" eaLnBrk="0" fontAlgn="base" hangingPunct="0">
              <a:spcBef>
                <a:spcPct val="0"/>
              </a:spcBef>
              <a:spcAft>
                <a:spcPct val="0"/>
              </a:spcAft>
              <a:defRPr sz="2400" b="1">
                <a:solidFill>
                  <a:schemeClr val="tx2"/>
                </a:solidFill>
                <a:latin typeface="Arial" pitchFamily="34" charset="0"/>
              </a:defRPr>
            </a:lvl3pPr>
            <a:lvl4pPr algn="ctr" defTabSz="803275" rtl="0" eaLnBrk="0" fontAlgn="base" hangingPunct="0">
              <a:spcBef>
                <a:spcPct val="0"/>
              </a:spcBef>
              <a:spcAft>
                <a:spcPct val="0"/>
              </a:spcAft>
              <a:defRPr sz="2400" b="1">
                <a:solidFill>
                  <a:schemeClr val="tx2"/>
                </a:solidFill>
                <a:latin typeface="Arial" pitchFamily="34" charset="0"/>
              </a:defRPr>
            </a:lvl4pPr>
            <a:lvl5pPr algn="ctr" defTabSz="803275" rtl="0" eaLnBrk="0" fontAlgn="base" hangingPunct="0">
              <a:spcBef>
                <a:spcPct val="0"/>
              </a:spcBef>
              <a:spcAft>
                <a:spcPct val="0"/>
              </a:spcAft>
              <a:defRPr sz="2400" b="1">
                <a:solidFill>
                  <a:schemeClr val="tx2"/>
                </a:solidFill>
                <a:latin typeface="Arial" pitchFamily="34" charset="0"/>
              </a:defRPr>
            </a:lvl5pPr>
            <a:lvl6pPr marL="457200" algn="ctr" defTabSz="803275" rtl="0" eaLnBrk="0" fontAlgn="base" hangingPunct="0">
              <a:spcBef>
                <a:spcPct val="0"/>
              </a:spcBef>
              <a:spcAft>
                <a:spcPct val="0"/>
              </a:spcAft>
              <a:defRPr sz="2400" b="1">
                <a:solidFill>
                  <a:schemeClr val="tx2"/>
                </a:solidFill>
                <a:latin typeface="Arial" pitchFamily="34" charset="0"/>
              </a:defRPr>
            </a:lvl6pPr>
            <a:lvl7pPr marL="914400" algn="ctr" defTabSz="803275" rtl="0" eaLnBrk="0" fontAlgn="base" hangingPunct="0">
              <a:spcBef>
                <a:spcPct val="0"/>
              </a:spcBef>
              <a:spcAft>
                <a:spcPct val="0"/>
              </a:spcAft>
              <a:defRPr sz="2400" b="1">
                <a:solidFill>
                  <a:schemeClr val="tx2"/>
                </a:solidFill>
                <a:latin typeface="Arial" pitchFamily="34" charset="0"/>
              </a:defRPr>
            </a:lvl7pPr>
            <a:lvl8pPr marL="1371600" algn="ctr" defTabSz="803275" rtl="0" eaLnBrk="0" fontAlgn="base" hangingPunct="0">
              <a:spcBef>
                <a:spcPct val="0"/>
              </a:spcBef>
              <a:spcAft>
                <a:spcPct val="0"/>
              </a:spcAft>
              <a:defRPr sz="2400" b="1">
                <a:solidFill>
                  <a:schemeClr val="tx2"/>
                </a:solidFill>
                <a:latin typeface="Arial" pitchFamily="34" charset="0"/>
              </a:defRPr>
            </a:lvl8pPr>
            <a:lvl9pPr marL="1828800" algn="ctr" defTabSz="803275" rtl="0" eaLnBrk="0" fontAlgn="base" hangingPunct="0">
              <a:spcBef>
                <a:spcPct val="0"/>
              </a:spcBef>
              <a:spcAft>
                <a:spcPct val="0"/>
              </a:spcAft>
              <a:defRPr sz="2400" b="1">
                <a:solidFill>
                  <a:schemeClr val="tx2"/>
                </a:solidFill>
                <a:latin typeface="Arial" pitchFamily="34" charset="0"/>
              </a:defRPr>
            </a:lvl9pPr>
          </a:lstStyle>
          <a:p>
            <a:r>
              <a:rPr lang="en-US" altLang="en-US" sz="2800" kern="0" dirty="0">
                <a:solidFill>
                  <a:srgbClr val="000000"/>
                </a:solidFill>
              </a:rPr>
              <a:t>What is a confounder?</a:t>
            </a:r>
          </a:p>
        </p:txBody>
      </p:sp>
      <p:sp>
        <p:nvSpPr>
          <p:cNvPr id="15" name="Text Box 22"/>
          <p:cNvSpPr txBox="1">
            <a:spLocks noChangeArrowheads="1"/>
          </p:cNvSpPr>
          <p:nvPr/>
        </p:nvSpPr>
        <p:spPr bwMode="auto">
          <a:xfrm>
            <a:off x="152400" y="4821805"/>
            <a:ext cx="11734800" cy="1274195"/>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marL="285750" indent="-285750" eaLnBrk="0" hangingPunct="0">
              <a:spcBef>
                <a:spcPct val="20000"/>
              </a:spcBef>
              <a:spcAft>
                <a:spcPts val="0"/>
              </a:spcAft>
              <a:buClr>
                <a:srgbClr val="969696"/>
              </a:buClr>
              <a:buSzPct val="75000"/>
              <a:buFont typeface="Arial" panose="020B0604020202020204" pitchFamily="34" charset="0"/>
              <a:buChar char="•"/>
              <a:defRPr/>
            </a:pPr>
            <a:r>
              <a:rPr lang="en-US" sz="2400" b="0" dirty="0">
                <a:latin typeface="Arial" pitchFamily="34" charset="0"/>
              </a:rPr>
              <a:t>In practice, it does not matter what to call C</a:t>
            </a:r>
          </a:p>
          <a:p>
            <a:pPr marL="571500" lvl="1" indent="-285750" eaLnBrk="0" hangingPunct="0">
              <a:spcBef>
                <a:spcPct val="20000"/>
              </a:spcBef>
              <a:spcAft>
                <a:spcPct val="50000"/>
              </a:spcAft>
              <a:buClr>
                <a:srgbClr val="969696"/>
              </a:buClr>
              <a:buSzPct val="75000"/>
              <a:buFont typeface="Arial" panose="020B0604020202020204" pitchFamily="34" charset="0"/>
              <a:buChar char="–"/>
              <a:tabLst>
                <a:tab pos="628650" algn="l"/>
              </a:tabLst>
              <a:defRPr/>
            </a:pPr>
            <a:r>
              <a:rPr lang="en-US" sz="2400" b="0" dirty="0">
                <a:latin typeface="Arial" pitchFamily="34" charset="0"/>
              </a:rPr>
              <a:t>Better to focus on what we need to do to close non-causal paths as opposed to naming the roles of individual variables.</a:t>
            </a:r>
            <a:endParaRPr lang="en-US" sz="2400" dirty="0">
              <a:latin typeface="Arial" pitchFamily="34" charset="0"/>
            </a:endParaRPr>
          </a:p>
        </p:txBody>
      </p:sp>
      <p:sp>
        <p:nvSpPr>
          <p:cNvPr id="18" name="Text Box 22"/>
          <p:cNvSpPr txBox="1">
            <a:spLocks noChangeArrowheads="1"/>
          </p:cNvSpPr>
          <p:nvPr/>
        </p:nvSpPr>
        <p:spPr bwMode="auto">
          <a:xfrm>
            <a:off x="197852" y="1071382"/>
            <a:ext cx="7208253" cy="3640997"/>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marL="228594" indent="-228594" eaLnBrk="0" hangingPunct="0">
              <a:spcBef>
                <a:spcPct val="20000"/>
              </a:spcBef>
              <a:spcAft>
                <a:spcPct val="50000"/>
              </a:spcAft>
              <a:buClr>
                <a:srgbClr val="969696"/>
              </a:buClr>
              <a:buSzPct val="75000"/>
              <a:buFont typeface="Symbol" pitchFamily="18" charset="2"/>
              <a:buChar char="·"/>
              <a:defRPr/>
            </a:pPr>
            <a:r>
              <a:rPr lang="en-US" sz="2400" b="0" dirty="0">
                <a:latin typeface="Arial" pitchFamily="34" charset="0"/>
              </a:rPr>
              <a:t>Assume that we have conditioned on B, which is a collider.</a:t>
            </a:r>
          </a:p>
          <a:p>
            <a:pPr marL="228594" lvl="1" indent="-228594" eaLnBrk="0" hangingPunct="0">
              <a:spcBef>
                <a:spcPct val="20000"/>
              </a:spcBef>
              <a:spcAft>
                <a:spcPct val="50000"/>
              </a:spcAft>
              <a:buClr>
                <a:srgbClr val="969696"/>
              </a:buClr>
              <a:buSzPct val="75000"/>
              <a:buFont typeface="Symbol" pitchFamily="18" charset="2"/>
              <a:buChar char="·"/>
              <a:defRPr/>
            </a:pPr>
            <a:r>
              <a:rPr lang="en-US" sz="2400" b="0" dirty="0">
                <a:latin typeface="Arial" pitchFamily="34" charset="0"/>
              </a:rPr>
              <a:t>Is C a confounder? Opinions will vary</a:t>
            </a:r>
          </a:p>
          <a:p>
            <a:pPr marL="514350" lvl="1" indent="-228600" eaLnBrk="0" hangingPunct="0">
              <a:spcBef>
                <a:spcPct val="20000"/>
              </a:spcBef>
              <a:spcAft>
                <a:spcPct val="50000"/>
              </a:spcAft>
              <a:buClr>
                <a:srgbClr val="969696"/>
              </a:buClr>
              <a:buSzPct val="75000"/>
              <a:buFont typeface="Arial" panose="020B0604020202020204" pitchFamily="34" charset="0"/>
              <a:buChar char="–"/>
              <a:defRPr/>
            </a:pPr>
            <a:r>
              <a:rPr lang="en-US" sz="2200" b="0" dirty="0">
                <a:latin typeface="Arial" pitchFamily="34" charset="0"/>
              </a:rPr>
              <a:t>Yes, because it has been effectively turned into a common cause and controlling for it will block this non-causal pathway</a:t>
            </a:r>
          </a:p>
          <a:p>
            <a:pPr marL="514350" lvl="1" indent="-228600" eaLnBrk="0" hangingPunct="0">
              <a:spcBef>
                <a:spcPct val="20000"/>
              </a:spcBef>
              <a:spcAft>
                <a:spcPts val="400"/>
              </a:spcAft>
              <a:buClr>
                <a:srgbClr val="969696"/>
              </a:buClr>
              <a:buSzPct val="75000"/>
              <a:buFont typeface="Arial" panose="020B0604020202020204" pitchFamily="34" charset="0"/>
              <a:buChar char="–"/>
              <a:defRPr/>
            </a:pPr>
            <a:r>
              <a:rPr lang="en-US" sz="2200" b="0" dirty="0">
                <a:latin typeface="Arial" pitchFamily="34" charset="0"/>
              </a:rPr>
              <a:t>No, because it is not a true common cause of E and D in nature</a:t>
            </a:r>
            <a:endParaRPr lang="en-US" sz="1800" dirty="0">
              <a:latin typeface="Arial" pitchFamily="34" charset="0"/>
            </a:endParaRPr>
          </a:p>
        </p:txBody>
      </p:sp>
    </p:spTree>
    <p:extLst>
      <p:ext uri="{BB962C8B-B14F-4D97-AF65-F5344CB8AC3E}">
        <p14:creationId xmlns:p14="http://schemas.microsoft.com/office/powerpoint/2010/main" val="569002432"/>
      </p:ext>
    </p:extLst>
  </p:cSld>
  <p:clrMapOvr>
    <a:masterClrMapping/>
  </p:clrMapOvr>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76200"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800" b="1" i="0" u="none" strike="noStrike" cap="none" normalizeH="0" baseline="0" smtClean="0">
            <a:ln>
              <a:noFill/>
            </a:ln>
            <a:solidFill>
              <a:srgbClr val="000000"/>
            </a:solidFill>
            <a:effectLst/>
            <a:latin typeface="Arial" pitchFamily="34" charset="0"/>
          </a:defRPr>
        </a:defPPr>
      </a:lstStyle>
    </a:spDef>
    <a:lnDef>
      <a:spPr bwMode="auto">
        <a:xfrm>
          <a:off x="0" y="0"/>
          <a:ext cx="1" cy="1"/>
        </a:xfrm>
        <a:custGeom>
          <a:avLst/>
          <a:gdLst/>
          <a:ahLst/>
          <a:cxnLst/>
          <a:rect l="0" t="0" r="0" b="0"/>
          <a:pathLst/>
        </a:custGeom>
        <a:noFill/>
        <a:ln w="76200"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800" b="1" i="0" u="none" strike="noStrike" cap="none" normalizeH="0" baseline="0" smtClean="0">
            <a:ln>
              <a:noFill/>
            </a:ln>
            <a:solidFill>
              <a:srgbClr val="000000"/>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DDDDDD"/>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76200"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800" b="1" i="0" u="none" strike="noStrike" cap="none" normalizeH="0" baseline="0" smtClean="0">
            <a:ln>
              <a:noFill/>
            </a:ln>
            <a:solidFill>
              <a:srgbClr val="000000"/>
            </a:solidFill>
            <a:effectLst/>
            <a:latin typeface="Arial" pitchFamily="34" charset="0"/>
          </a:defRPr>
        </a:defPPr>
      </a:lstStyle>
    </a:spDef>
    <a:lnDef>
      <a:spPr bwMode="auto">
        <a:xfrm>
          <a:off x="0" y="0"/>
          <a:ext cx="1" cy="1"/>
        </a:xfrm>
        <a:custGeom>
          <a:avLst/>
          <a:gdLst/>
          <a:ahLst/>
          <a:cxnLst/>
          <a:rect l="0" t="0" r="0" b="0"/>
          <a:pathLst/>
        </a:custGeom>
        <a:noFill/>
        <a:ln w="76200"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800" b="1" i="0" u="none" strike="noStrike" cap="none" normalizeH="0" baseline="0" smtClean="0">
            <a:ln>
              <a:noFill/>
            </a:ln>
            <a:solidFill>
              <a:srgbClr val="000000"/>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DDDDDD"/>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90725150</TotalTime>
  <Pages>46</Pages>
  <Words>37907</Words>
  <Application>Microsoft Office PowerPoint</Application>
  <PresentationFormat>Widescreen</PresentationFormat>
  <Paragraphs>2236</Paragraphs>
  <Slides>102</Slides>
  <Notes>101</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3</vt:i4>
      </vt:variant>
      <vt:variant>
        <vt:lpstr>Slide Titles</vt:lpstr>
      </vt:variant>
      <vt:variant>
        <vt:i4>102</vt:i4>
      </vt:variant>
    </vt:vector>
  </HeadingPairs>
  <TitlesOfParts>
    <vt:vector size="117" baseType="lpstr">
      <vt:lpstr>Arial</vt:lpstr>
      <vt:lpstr>Calibri</vt:lpstr>
      <vt:lpstr>Courier New</vt:lpstr>
      <vt:lpstr>geneva</vt:lpstr>
      <vt:lpstr>Monotype Sorts</vt:lpstr>
      <vt:lpstr>Segoe UI</vt:lpstr>
      <vt:lpstr>Symbol</vt:lpstr>
      <vt:lpstr>Times New Roman</vt:lpstr>
      <vt:lpstr>Wingdings</vt:lpstr>
      <vt:lpstr>Blank Presentation</vt:lpstr>
      <vt:lpstr>1_Blank Presentation</vt:lpstr>
      <vt:lpstr>Default Design</vt:lpstr>
      <vt:lpstr>Document</vt:lpstr>
      <vt:lpstr>Equation</vt:lpstr>
      <vt:lpstr>Hypertext</vt:lpstr>
      <vt:lpstr>PowerPoint Presentation</vt:lpstr>
      <vt:lpstr>Confounding and Interaction I</vt:lpstr>
      <vt:lpstr>Matches and Lung Cancer</vt:lpstr>
      <vt:lpstr>But What About Influence of Smoking?</vt:lpstr>
      <vt:lpstr>Confounding:   Smoking,  Matches, and Lung Cancer</vt:lpstr>
      <vt:lpstr>PowerPoint Presentation</vt:lpstr>
      <vt:lpstr>Confounding:   Examples of Magnitude and Direction</vt:lpstr>
      <vt:lpstr>PowerPoint Presentation</vt:lpstr>
      <vt:lpstr>Nightlight Use in Children and Development  of Myopia (Nearsightedness)</vt:lpstr>
      <vt:lpstr>PowerPoint Presentation</vt:lpstr>
      <vt:lpstr>PowerPoint Presentation</vt:lpstr>
      <vt:lpstr>PowerPoint Presentation</vt:lpstr>
      <vt:lpstr>Nightlights and Myopia</vt:lpstr>
      <vt:lpstr>How might confounding account for the spurious apparent effect of night light use on childhood myopia?</vt:lpstr>
      <vt:lpstr>How might confounding account for the spurious apparent effect of night light use on childhood myopia?</vt:lpstr>
      <vt:lpstr>PowerPoint Presentation</vt:lpstr>
      <vt:lpstr>AZT to Prevent HIV After Needlesticks</vt:lpstr>
      <vt:lpstr>PowerPoint Presentation</vt:lpstr>
      <vt:lpstr>PowerPoint Presentation</vt:lpstr>
      <vt:lpstr>PowerPoint Presentation</vt:lpstr>
      <vt:lpstr>Adjustment for Confounding</vt:lpstr>
      <vt:lpstr>Confounding and Interaction I</vt:lpstr>
      <vt:lpstr>Counterfactuals:  Conceptualizing Why Confounding Occurs</vt:lpstr>
      <vt:lpstr>Counterfactuals:  Conceptualizing Why Confounding Occurs</vt:lpstr>
      <vt:lpstr>Counterfactuals:  Conceptualizing Why Confounding Occurs</vt:lpstr>
      <vt:lpstr>Striving for the Counterfactual</vt:lpstr>
      <vt:lpstr>Why Strive for the Counterfactual? Causal Inference</vt:lpstr>
      <vt:lpstr>What Kinds of Questions Does Epidemiology/Clinical Research Answer? “Big 6”</vt:lpstr>
      <vt:lpstr>Causal Inference</vt:lpstr>
      <vt:lpstr>“Counterfactuals”</vt:lpstr>
      <vt:lpstr>Confounding and Interaction 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Informal Conventions on DAGs</vt:lpstr>
      <vt:lpstr>PowerPoint Presentation</vt:lpstr>
      <vt:lpstr>PowerPoint Presentation</vt:lpstr>
      <vt:lpstr>PowerPoint Presentation</vt:lpstr>
      <vt:lpstr>PowerPoint Presentation</vt:lpstr>
      <vt:lpstr>Attraction of DAGs for Management of Confounding</vt:lpstr>
      <vt:lpstr>The Central Challenge in Confounding</vt:lpstr>
      <vt:lpstr>Confounding and Interaction I</vt:lpstr>
      <vt:lpstr>PowerPoint Presentation</vt:lpstr>
      <vt:lpstr>PowerPoint Presentation</vt:lpstr>
      <vt:lpstr>PowerPoint Presentation</vt:lpstr>
      <vt:lpstr>PowerPoint Presentation</vt:lpstr>
      <vt:lpstr>Adjustment for Stillbirths</vt:lpstr>
      <vt:lpstr>PowerPoint Presentation</vt:lpstr>
      <vt:lpstr>PowerPoint Presentation</vt:lpstr>
      <vt:lpstr>Stratifying (Conditioning) upon a Collider </vt:lpstr>
      <vt:lpstr>PowerPoint Presentation</vt:lpstr>
      <vt:lpstr>PowerPoint Presentation</vt:lpstr>
      <vt:lpstr>For Selection Bias to Occur</vt:lpstr>
      <vt:lpstr>Selection Bias from Conditioning on a Collider</vt:lpstr>
      <vt:lpstr>Conditioning on a Collider</vt:lpstr>
      <vt:lpstr>To Prevent Confounding and Selection Bias</vt:lpstr>
      <vt:lpstr>Keeping the Right Paths Open:  Summarizing Rules for Reading DAGs</vt:lpstr>
      <vt:lpstr>Rules for Reading DAGs</vt:lpstr>
      <vt:lpstr>Rules for Reading DAGs</vt:lpstr>
      <vt:lpstr>PowerPoint Presentation</vt:lpstr>
      <vt:lpstr>DAGs Force Us To Show Our Limitations</vt:lpstr>
      <vt:lpstr>DAGs Force Investigators to First Conceptualize the System</vt:lpstr>
      <vt:lpstr>DAGs Force Investigators to First Conceptualize the System</vt:lpstr>
      <vt:lpstr>Chance a more likely explanation than confounding</vt:lpstr>
      <vt:lpstr>PowerPoint Presentation</vt:lpstr>
      <vt:lpstr>Confounding and Interaction 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DAGs as a means of communication</vt:lpstr>
      <vt:lpstr>See Additional Slides for Other Topics</vt:lpstr>
      <vt:lpstr>Practical Implications for Research:  When Designing a Study,  What  Factors Do You Need to Measure?</vt:lpstr>
      <vt:lpstr>Summary</vt:lpstr>
      <vt:lpstr>Additional Material Slides Referred to in Lecture</vt:lpstr>
      <vt:lpstr>Confounding:  Under the Null or Non-null  Does it Matter?</vt:lpstr>
      <vt:lpstr>PowerPoint Presentation</vt:lpstr>
      <vt:lpstr>PowerPoint Presentation</vt:lpstr>
      <vt:lpstr>DAGs point out special issue when estimating direct effects in mediation analysis</vt:lpstr>
      <vt:lpstr>PowerPoint Presentation</vt:lpstr>
      <vt:lpstr>PowerPoint Presentation</vt:lpstr>
      <vt:lpstr>One Other Nuance for Reading DAGs: Colliders </vt:lpstr>
      <vt:lpstr>CCR5 and HIV Disease Progression</vt:lpstr>
      <vt:lpstr>CCR5 and HIV Disease Progression</vt:lpstr>
      <vt:lpstr>Forces us to specify the research question</vt:lpstr>
      <vt:lpstr>Taylor et al. JAIDS 2003</vt:lpstr>
      <vt:lpstr>Reasons to Adjust: To Minimize Bias</vt:lpstr>
      <vt:lpstr>Two Reasons to Adjust to Minimize Bias</vt:lpstr>
      <vt:lpstr>A Third Reason to Adjust: Enhance Precision </vt:lpstr>
      <vt:lpstr>PowerPoint Presentation</vt:lpstr>
      <vt:lpstr>PowerPoint Presentation</vt:lpstr>
      <vt:lpstr>PowerPoint Presentation</vt:lpstr>
      <vt:lpstr>For Selection Bias to Occur:</vt:lpstr>
      <vt:lpstr>For Selection Bias to Occur:</vt:lpstr>
      <vt:lpstr>Selection Bias and Collider Bias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John M. Colford, Jr.</dc:creator>
  <cp:lastModifiedBy>Martin, Jeffrey</cp:lastModifiedBy>
  <cp:revision>1258</cp:revision>
  <cp:lastPrinted>2000-11-14T00:00:15Z</cp:lastPrinted>
  <dcterms:created xsi:type="dcterms:W3CDTF">1995-06-17T23:31:02Z</dcterms:created>
  <dcterms:modified xsi:type="dcterms:W3CDTF">2022-11-09T00:54:06Z</dcterms:modified>
</cp:coreProperties>
</file>