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6" r:id="rId2"/>
    <p:sldId id="1354" r:id="rId3"/>
    <p:sldId id="258" r:id="rId4"/>
    <p:sldId id="276" r:id="rId5"/>
    <p:sldId id="324" r:id="rId6"/>
    <p:sldId id="356" r:id="rId7"/>
    <p:sldId id="1353" r:id="rId8"/>
    <p:sldId id="1360" r:id="rId9"/>
    <p:sldId id="266" r:id="rId10"/>
    <p:sldId id="267" r:id="rId11"/>
    <p:sldId id="272" r:id="rId12"/>
    <p:sldId id="323" r:id="rId13"/>
    <p:sldId id="322" r:id="rId14"/>
    <p:sldId id="995"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48"/>
    <p:restoredTop sz="94705"/>
  </p:normalViewPr>
  <p:slideViewPr>
    <p:cSldViewPr snapToGrid="0" snapToObjects="1">
      <p:cViewPr varScale="1">
        <p:scale>
          <a:sx n="77" d="100"/>
          <a:sy n="77" d="100"/>
        </p:scale>
        <p:origin x="216" y="9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3D44441-C760-7E4A-B1B9-3B0CC59CE0B4}" type="datetimeFigureOut">
              <a:rPr lang="en-US" smtClean="0"/>
              <a:t>1/16/20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416818-EAA6-6743-9896-BC8A9AA47A77}" type="slidenum">
              <a:rPr lang="en-US" smtClean="0"/>
              <a:t>‹#›</a:t>
            </a:fld>
            <a:endParaRPr lang="en-US"/>
          </a:p>
        </p:txBody>
      </p:sp>
    </p:spTree>
    <p:extLst>
      <p:ext uri="{BB962C8B-B14F-4D97-AF65-F5344CB8AC3E}">
        <p14:creationId xmlns:p14="http://schemas.microsoft.com/office/powerpoint/2010/main" val="29460238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7" name="Rectangle 7"/>
          <p:cNvSpPr>
            <a:spLocks noGrp="1" noChangeArrowheads="1"/>
          </p:cNvSpPr>
          <p:nvPr>
            <p:ph type="sldNum" sz="quarter" idx="5"/>
          </p:nvPr>
        </p:nvSpPr>
        <p:spPr>
          <a:noFill/>
        </p:spPr>
        <p:txBody>
          <a:bodyPr/>
          <a:lstStyle/>
          <a:p>
            <a:fld id="{F7C1D460-8747-497C-9990-5729D59C3545}" type="slidenum">
              <a:rPr lang="en-US" smtClean="0">
                <a:solidFill>
                  <a:prstClr val="black"/>
                </a:solidFill>
              </a:rPr>
              <a:pPr/>
              <a:t>5</a:t>
            </a:fld>
            <a:endParaRPr lang="en-US">
              <a:solidFill>
                <a:prstClr val="black"/>
              </a:solidFill>
            </a:endParaRPr>
          </a:p>
        </p:txBody>
      </p:sp>
      <p:sp>
        <p:nvSpPr>
          <p:cNvPr id="157698" name="Rectangle 2"/>
          <p:cNvSpPr>
            <a:spLocks noGrp="1" noRot="1" noChangeAspect="1" noChangeArrowheads="1" noTextEdit="1"/>
          </p:cNvSpPr>
          <p:nvPr>
            <p:ph type="sldImg"/>
          </p:nvPr>
        </p:nvSpPr>
        <p:spPr>
          <a:xfrm>
            <a:off x="263525" y="663575"/>
            <a:ext cx="5903913" cy="3321050"/>
          </a:xfrm>
          <a:ln/>
        </p:spPr>
      </p:sp>
      <p:sp>
        <p:nvSpPr>
          <p:cNvPr id="157699" name="Rectangle 3"/>
          <p:cNvSpPr>
            <a:spLocks noGrp="1" noChangeArrowheads="1"/>
          </p:cNvSpPr>
          <p:nvPr>
            <p:ph type="body" idx="1"/>
          </p:nvPr>
        </p:nvSpPr>
        <p:spPr>
          <a:noFill/>
          <a:ln/>
        </p:spPr>
        <p:txBody>
          <a:bodyPr/>
          <a:lstStyle/>
          <a:p>
            <a:r>
              <a:rPr lang="en-US" dirty="0"/>
              <a:t>EPI 203 notes </a:t>
            </a:r>
            <a:r>
              <a:rPr lang="en-US" dirty="0" err="1"/>
              <a:t>fr</a:t>
            </a:r>
            <a:r>
              <a:rPr lang="en-US" dirty="0"/>
              <a:t> J Martin:</a:t>
            </a:r>
          </a:p>
          <a:p>
            <a:r>
              <a:rPr lang="en-US" dirty="0"/>
              <a:t>A randomized controlled</a:t>
            </a:r>
            <a:r>
              <a:rPr lang="en-US" baseline="0" dirty="0"/>
              <a:t> </a:t>
            </a:r>
            <a:r>
              <a:rPr lang="en-US" dirty="0"/>
              <a:t>trial (RCT) is the gold standard design for comparing</a:t>
            </a:r>
            <a:r>
              <a:rPr lang="en-US" baseline="0" dirty="0"/>
              <a:t> the effectiveness of different interventions to influence an outcome.  We pointed out earlier that the RCT design can be thought of as a type of cohort study where the exposure is assigned to participants, rather than just measured as it occurs in nature.  We also can turn this around.  That is, a useful insight in the understanding of observational studies is that one should strive to have them emulate an RCT.  Observational studies that aim to establish </a:t>
            </a:r>
            <a:r>
              <a:rPr lang="en-US" sz="1100" dirty="0">
                <a:latin typeface="Times New Roman" pitchFamily="18" charset="0"/>
              </a:rPr>
              <a:t>causality should be evaluated with respect to how well they emulate an experimental “target” trial (i.e., an RCT).</a:t>
            </a:r>
            <a:endParaRPr lang="en-US" dirty="0"/>
          </a:p>
          <a:p>
            <a:endParaRPr lang="en-US" dirty="0"/>
          </a:p>
        </p:txBody>
      </p:sp>
    </p:spTree>
    <p:extLst>
      <p:ext uri="{BB962C8B-B14F-4D97-AF65-F5344CB8AC3E}">
        <p14:creationId xmlns:p14="http://schemas.microsoft.com/office/powerpoint/2010/main" val="34315038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2">
            <a:extLst>
              <a:ext uri="{FF2B5EF4-FFF2-40B4-BE49-F238E27FC236}">
                <a16:creationId xmlns:a16="http://schemas.microsoft.com/office/drawing/2014/main" id="{4822661C-19CF-0841-986E-8A3F83CD700F}"/>
              </a:ext>
            </a:extLst>
          </p:cNvPr>
          <p:cNvSpPr>
            <a:spLocks noGrp="1" noRot="1" noChangeAspect="1" noChangeArrowheads="1" noTextEdit="1"/>
          </p:cNvSpPr>
          <p:nvPr>
            <p:ph type="sldImg"/>
          </p:nvPr>
        </p:nvSpPr>
        <p:spPr>
          <a:xfrm>
            <a:off x="1038225" y="652463"/>
            <a:ext cx="4338638" cy="3254375"/>
          </a:xfrm>
          <a:ln/>
        </p:spPr>
      </p:sp>
      <p:sp>
        <p:nvSpPr>
          <p:cNvPr id="11266" name="Rectangle 3">
            <a:extLst>
              <a:ext uri="{FF2B5EF4-FFF2-40B4-BE49-F238E27FC236}">
                <a16:creationId xmlns:a16="http://schemas.microsoft.com/office/drawing/2014/main" id="{9979C5A3-A340-3C46-9C81-4B10CA39105F}"/>
              </a:ext>
            </a:extLst>
          </p:cNvPr>
          <p:cNvSpPr>
            <a:spLocks noGrp="1" noChangeArrowheads="1"/>
          </p:cNvSpPr>
          <p:nvPr>
            <p:ph type="body" idx="1"/>
          </p:nvPr>
        </p:nvSpPr>
        <p:spPr>
          <a:xfrm>
            <a:off x="857250" y="4136571"/>
            <a:ext cx="4643438" cy="4064000"/>
          </a:xfr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ormAutofit/>
          </a:bodyPr>
          <a:lstStyle/>
          <a:p>
            <a:r>
              <a:rPr lang="en-US" altLang="en-US" sz="900" dirty="0">
                <a:latin typeface="Helvetica" pitchFamily="2" charset="0"/>
                <a:ea typeface="ＭＳ Ｐゴシック" panose="020B0600070205080204" pitchFamily="34" charset="-128"/>
              </a:rPr>
              <a:t>For example, select persons with memory loss, treat with daily mathematics and memory exercises and see if this improves score on MMSE and reduces risk of developing dementia.</a:t>
            </a:r>
          </a:p>
          <a:p>
            <a:endParaRPr lang="en-US" altLang="en-US" sz="900" dirty="0">
              <a:latin typeface="Helvetica" pitchFamily="2" charset="0"/>
              <a:ea typeface="ＭＳ Ｐゴシック" panose="020B0600070205080204" pitchFamily="34" charset="-128"/>
            </a:endParaRPr>
          </a:p>
          <a:p>
            <a:r>
              <a:rPr lang="en-US" altLang="en-US" sz="900" dirty="0">
                <a:latin typeface="Helvetica" pitchFamily="2" charset="0"/>
                <a:ea typeface="ＭＳ Ｐゴシック" panose="020B0600070205080204" pitchFamily="34" charset="-128"/>
              </a:rPr>
              <a:t>Note can have an uncontrolled trial or time series design. These have no concurrent control group and can produce the wrong answer due to learning, regression to the mean, secular trends and the placebo effect. Note, for example, that it is common to have a 30-50% improvement in depression scores, pain scores, hot flash scores.</a:t>
            </a:r>
          </a:p>
          <a:p>
            <a:endParaRPr lang="en-US" altLang="en-US" sz="900" dirty="0">
              <a:latin typeface="Helvetica" pitchFamily="2" charset="0"/>
              <a:ea typeface="ＭＳ Ｐゴシック" panose="020B0600070205080204" pitchFamily="34" charset="-128"/>
            </a:endParaRPr>
          </a:p>
          <a:p>
            <a:r>
              <a:rPr lang="en-US" altLang="en-US" sz="900" dirty="0">
                <a:latin typeface="Helvetica" pitchFamily="2" charset="0"/>
                <a:ea typeface="ＭＳ Ｐゴシック" panose="020B0600070205080204" pitchFamily="34" charset="-128"/>
              </a:rPr>
              <a:t>Can have a controlled trial without randomization. This addresses problems noted above, but may make the treatment look good simply because the groups are different to begin with. For example, if you put all the older people in the control group because it</a:t>
            </a:r>
            <a:r>
              <a:rPr lang="ja-JP" altLang="en-US" sz="900">
                <a:latin typeface="Arial" panose="020B0604020202020204" pitchFamily="34" charset="0"/>
                <a:ea typeface="ＭＳ Ｐゴシック" panose="020B0600070205080204" pitchFamily="34" charset="-128"/>
              </a:rPr>
              <a:t>’</a:t>
            </a:r>
            <a:r>
              <a:rPr lang="en-US" altLang="ja-JP" sz="900" dirty="0">
                <a:latin typeface="Helvetica" pitchFamily="2" charset="0"/>
                <a:ea typeface="ＭＳ Ｐゴシック" panose="020B0600070205080204" pitchFamily="34" charset="-128"/>
              </a:rPr>
              <a:t>s too hard to teach them mathematics, the rate of developing dementia may be higher in this group simply because they are older. This design is really no different from a double cohort study. Randomization fixes this - for both known (measured) and unknown (unmeasured) potential confounders - I.e., age will be balanced in both groups, as will education, etc. And potential confounders we don</a:t>
            </a:r>
            <a:r>
              <a:rPr lang="ja-JP" altLang="en-US" sz="900">
                <a:latin typeface="Arial" panose="020B0604020202020204" pitchFamily="34" charset="0"/>
                <a:ea typeface="ＭＳ Ｐゴシック" panose="020B0600070205080204" pitchFamily="34" charset="-128"/>
              </a:rPr>
              <a:t>’</a:t>
            </a:r>
            <a:r>
              <a:rPr lang="en-US" altLang="ja-JP" sz="900" dirty="0">
                <a:latin typeface="Helvetica" pitchFamily="2" charset="0"/>
                <a:ea typeface="ＭＳ Ｐゴシック" panose="020B0600070205080204" pitchFamily="34" charset="-128"/>
              </a:rPr>
              <a:t>t know about.</a:t>
            </a:r>
          </a:p>
          <a:p>
            <a:endParaRPr lang="en-US" altLang="en-US" sz="900" dirty="0">
              <a:latin typeface="Helvetica" pitchFamily="2" charset="0"/>
              <a:ea typeface="ＭＳ Ｐゴシック" panose="020B0600070205080204" pitchFamily="34" charset="-128"/>
            </a:endParaRPr>
          </a:p>
          <a:p>
            <a:r>
              <a:rPr lang="en-US" altLang="en-US" sz="900" dirty="0">
                <a:latin typeface="Helvetica" pitchFamily="2" charset="0"/>
                <a:ea typeface="ＭＳ Ｐゴシック" panose="020B0600070205080204" pitchFamily="34" charset="-128"/>
              </a:rPr>
              <a:t>Can have a randomized  controlled trial without placebo (blinding). This allows (as will be discussed later) for co-intervention and biases outcome ascertainment.</a:t>
            </a:r>
          </a:p>
          <a:p>
            <a:endParaRPr lang="en-US" altLang="en-US" sz="900" dirty="0">
              <a:latin typeface="Helvetica" pitchFamily="2" charset="0"/>
              <a:ea typeface="ＭＳ Ｐゴシック" panose="020B0600070205080204" pitchFamily="34" charset="-128"/>
            </a:endParaRPr>
          </a:p>
          <a:p>
            <a:r>
              <a:rPr lang="en-US" altLang="en-US" sz="900" dirty="0">
                <a:latin typeface="Helvetica" pitchFamily="2" charset="0"/>
                <a:ea typeface="ＭＳ Ｐゴシック" panose="020B0600070205080204" pitchFamily="34" charset="-128"/>
              </a:rPr>
              <a:t>Also note that these three elements - treatment, randomization and blinding result in the major ethical concerns regarding randomized trials. </a:t>
            </a:r>
          </a:p>
        </p:txBody>
      </p:sp>
    </p:spTree>
    <p:extLst>
      <p:ext uri="{BB962C8B-B14F-4D97-AF65-F5344CB8AC3E}">
        <p14:creationId xmlns:p14="http://schemas.microsoft.com/office/powerpoint/2010/main" val="17358948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90600" rtl="0" eaLnBrk="0" fontAlgn="base" latinLnBrk="0" hangingPunct="0">
              <a:lnSpc>
                <a:spcPct val="100000"/>
              </a:lnSpc>
              <a:spcBef>
                <a:spcPct val="30000"/>
              </a:spcBef>
              <a:spcAft>
                <a:spcPct val="0"/>
              </a:spcAft>
              <a:buClrTx/>
              <a:buSzTx/>
              <a:buFontTx/>
              <a:buNone/>
              <a:tabLst/>
              <a:defRPr/>
            </a:pPr>
            <a:r>
              <a:rPr lang="en-US" altLang="en-US" dirty="0"/>
              <a:t>Variable A is</a:t>
            </a:r>
            <a:r>
              <a:rPr lang="en-US" altLang="en-US" baseline="0" dirty="0"/>
              <a:t> referred to as an instrumental variable or “instrument”.  An instrument is defined to as a factor related to exposure but to nothing else.</a:t>
            </a:r>
            <a:endParaRPr lang="en-US" altLang="en-US" dirty="0"/>
          </a:p>
          <a:p>
            <a:endParaRPr lang="en-US" dirty="0"/>
          </a:p>
        </p:txBody>
      </p:sp>
      <p:sp>
        <p:nvSpPr>
          <p:cNvPr id="4" name="Slide Number Placeholder 3"/>
          <p:cNvSpPr>
            <a:spLocks noGrp="1"/>
          </p:cNvSpPr>
          <p:nvPr>
            <p:ph type="sldNum" sz="quarter" idx="10"/>
          </p:nvPr>
        </p:nvSpPr>
        <p:spPr/>
        <p:txBody>
          <a:bodyPr/>
          <a:lstStyle/>
          <a:p>
            <a:pPr>
              <a:defRPr/>
            </a:pPr>
            <a:fld id="{C54DFE89-0347-48D1-83BC-5ABA8AB4BDB4}" type="slidenum">
              <a:rPr lang="en-US" smtClean="0"/>
              <a:pPr>
                <a:defRPr/>
              </a:pPr>
              <a:t>7</a:t>
            </a:fld>
            <a:endParaRPr lang="en-US" dirty="0"/>
          </a:p>
        </p:txBody>
      </p:sp>
    </p:spTree>
    <p:extLst>
      <p:ext uri="{BB962C8B-B14F-4D97-AF65-F5344CB8AC3E}">
        <p14:creationId xmlns:p14="http://schemas.microsoft.com/office/powerpoint/2010/main" val="28979835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WHI, the goal was to study random allocation to HRT and MI, assuming that this would only be associated with HRT exposure.</a:t>
            </a:r>
          </a:p>
          <a:p>
            <a:r>
              <a:rPr lang="en-US" dirty="0"/>
              <a:t>However, further studies suggested that age and time since menopause (which could be confounders) may each modify the effect of HRT on MI… (click to show interaction DAG)</a:t>
            </a:r>
          </a:p>
        </p:txBody>
      </p:sp>
      <p:sp>
        <p:nvSpPr>
          <p:cNvPr id="4" name="Slide Number Placeholder 3"/>
          <p:cNvSpPr>
            <a:spLocks noGrp="1"/>
          </p:cNvSpPr>
          <p:nvPr>
            <p:ph type="sldNum" sz="quarter" idx="5"/>
          </p:nvPr>
        </p:nvSpPr>
        <p:spPr/>
        <p:txBody>
          <a:bodyPr/>
          <a:lstStyle/>
          <a:p>
            <a:fld id="{BFC14E9A-3DE8-034F-B838-4E5D36AA9102}" type="slidenum">
              <a:rPr lang="en-US" smtClean="0"/>
              <a:t>8</a:t>
            </a:fld>
            <a:endParaRPr lang="en-US"/>
          </a:p>
        </p:txBody>
      </p:sp>
    </p:spTree>
    <p:extLst>
      <p:ext uri="{BB962C8B-B14F-4D97-AF65-F5344CB8AC3E}">
        <p14:creationId xmlns:p14="http://schemas.microsoft.com/office/powerpoint/2010/main" val="2997526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sz="1100" dirty="0">
                <a:ea typeface="ＭＳ Ｐゴシック" charset="-128"/>
              </a:rPr>
              <a:t>As with randomized trials, we should not adjust for post-exposure covariates, only baseline covariates</a:t>
            </a:r>
            <a:r>
              <a:rPr lang="mr-IN" altLang="en-US" sz="1100" dirty="0">
                <a:ea typeface="ＭＳ Ｐゴシック" charset="-128"/>
              </a:rPr>
              <a:t>…</a:t>
            </a:r>
            <a:r>
              <a:rPr lang="en-US" altLang="en-US" sz="1100" dirty="0">
                <a:ea typeface="ＭＳ Ｐゴシック" charset="-128"/>
              </a:rPr>
              <a:t> except if we have time-varying exposures, then we do want data on time varying confounders</a:t>
            </a:r>
            <a:r>
              <a:rPr lang="mr-IN" altLang="en-US" sz="1100" dirty="0">
                <a:ea typeface="ＭＳ Ｐゴシック" charset="-128"/>
              </a:rPr>
              <a:t>…</a:t>
            </a:r>
            <a:endParaRPr lang="en-US" altLang="en-US" sz="1100" dirty="0">
              <a:ea typeface="ＭＳ Ｐゴシック" charset="-128"/>
            </a:endParaRPr>
          </a:p>
          <a:p>
            <a:r>
              <a:rPr lang="en-US" sz="1100" dirty="0">
                <a:ea typeface="ＭＳ Ｐゴシック" charset="-128"/>
              </a:rPr>
              <a:t>Caution: we don’t want to adjust for something in the causal path or for covariates that are influenced by the exposure </a:t>
            </a:r>
            <a:r>
              <a:rPr lang="en-US" sz="1100" dirty="0">
                <a:ea typeface="ＭＳ Ｐゴシック" charset="-128"/>
                <a:sym typeface="Wingdings"/>
              </a:rPr>
              <a:t> Marginal Structural Models &amp; Inverse </a:t>
            </a:r>
            <a:r>
              <a:rPr lang="en-US" sz="1100" dirty="0" err="1">
                <a:ea typeface="ＭＳ Ｐゴシック" charset="-128"/>
                <a:sym typeface="Wingdings"/>
              </a:rPr>
              <a:t>Prob</a:t>
            </a:r>
            <a:r>
              <a:rPr lang="en-US" sz="1100" dirty="0">
                <a:ea typeface="ＭＳ Ｐゴシック" charset="-128"/>
                <a:sym typeface="Wingdings"/>
              </a:rPr>
              <a:t> Censoring Weights (More in BIO 215)</a:t>
            </a:r>
            <a:endParaRPr lang="en-US" dirty="0"/>
          </a:p>
        </p:txBody>
      </p:sp>
    </p:spTree>
    <p:extLst>
      <p:ext uri="{BB962C8B-B14F-4D97-AF65-F5344CB8AC3E}">
        <p14:creationId xmlns:p14="http://schemas.microsoft.com/office/powerpoint/2010/main" val="38957220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1031"/>
          <p:cNvSpPr>
            <a:spLocks noGrp="1" noChangeArrowheads="1"/>
          </p:cNvSpPr>
          <p:nvPr>
            <p:ph type="sldNum" sz="quarter" idx="5"/>
          </p:nvPr>
        </p:nvSpPr>
        <p:spPr>
          <a:noFill/>
          <a:ln w="9525"/>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lstStyle>
            <a:lvl1pPr defTabSz="912983" eaLnBrk="0" hangingPunct="0">
              <a:defRPr sz="2300">
                <a:solidFill>
                  <a:schemeClr val="tx1"/>
                </a:solidFill>
                <a:latin typeface="Times New Roman" panose="02020603050405020304" pitchFamily="18" charset="0"/>
              </a:defRPr>
            </a:lvl1pPr>
            <a:lvl2pPr marL="702756" indent="-270291" defTabSz="912983" eaLnBrk="0" hangingPunct="0">
              <a:defRPr sz="2300">
                <a:solidFill>
                  <a:schemeClr val="tx1"/>
                </a:solidFill>
                <a:latin typeface="Times New Roman" panose="02020603050405020304" pitchFamily="18" charset="0"/>
              </a:defRPr>
            </a:lvl2pPr>
            <a:lvl3pPr marL="1081164" indent="-216233" defTabSz="912983" eaLnBrk="0" hangingPunct="0">
              <a:defRPr sz="2300">
                <a:solidFill>
                  <a:schemeClr val="tx1"/>
                </a:solidFill>
                <a:latin typeface="Times New Roman" panose="02020603050405020304" pitchFamily="18" charset="0"/>
              </a:defRPr>
            </a:lvl3pPr>
            <a:lvl4pPr marL="1513629" indent="-216233" defTabSz="912983" eaLnBrk="0" hangingPunct="0">
              <a:defRPr sz="2300">
                <a:solidFill>
                  <a:schemeClr val="tx1"/>
                </a:solidFill>
                <a:latin typeface="Times New Roman" panose="02020603050405020304" pitchFamily="18" charset="0"/>
              </a:defRPr>
            </a:lvl4pPr>
            <a:lvl5pPr marL="1946095" indent="-216233" defTabSz="912983" eaLnBrk="0" hangingPunct="0">
              <a:defRPr sz="2300">
                <a:solidFill>
                  <a:schemeClr val="tx1"/>
                </a:solidFill>
                <a:latin typeface="Times New Roman" panose="02020603050405020304" pitchFamily="18" charset="0"/>
              </a:defRPr>
            </a:lvl5pPr>
            <a:lvl6pPr marL="2378560" indent="-216233" defTabSz="912983" eaLnBrk="0" fontAlgn="base" hangingPunct="0">
              <a:spcBef>
                <a:spcPct val="0"/>
              </a:spcBef>
              <a:spcAft>
                <a:spcPct val="0"/>
              </a:spcAft>
              <a:defRPr sz="2300">
                <a:solidFill>
                  <a:schemeClr val="tx1"/>
                </a:solidFill>
                <a:latin typeface="Times New Roman" panose="02020603050405020304" pitchFamily="18" charset="0"/>
              </a:defRPr>
            </a:lvl6pPr>
            <a:lvl7pPr marL="2811026" indent="-216233" defTabSz="912983" eaLnBrk="0" fontAlgn="base" hangingPunct="0">
              <a:spcBef>
                <a:spcPct val="0"/>
              </a:spcBef>
              <a:spcAft>
                <a:spcPct val="0"/>
              </a:spcAft>
              <a:defRPr sz="2300">
                <a:solidFill>
                  <a:schemeClr val="tx1"/>
                </a:solidFill>
                <a:latin typeface="Times New Roman" panose="02020603050405020304" pitchFamily="18" charset="0"/>
              </a:defRPr>
            </a:lvl7pPr>
            <a:lvl8pPr marL="3243491" indent="-216233" defTabSz="912983" eaLnBrk="0" fontAlgn="base" hangingPunct="0">
              <a:spcBef>
                <a:spcPct val="0"/>
              </a:spcBef>
              <a:spcAft>
                <a:spcPct val="0"/>
              </a:spcAft>
              <a:defRPr sz="2300">
                <a:solidFill>
                  <a:schemeClr val="tx1"/>
                </a:solidFill>
                <a:latin typeface="Times New Roman" panose="02020603050405020304" pitchFamily="18" charset="0"/>
              </a:defRPr>
            </a:lvl8pPr>
            <a:lvl9pPr marL="3675957" indent="-216233" defTabSz="912983" eaLnBrk="0" fontAlgn="base" hangingPunct="0">
              <a:spcBef>
                <a:spcPct val="0"/>
              </a:spcBef>
              <a:spcAft>
                <a:spcPct val="0"/>
              </a:spcAft>
              <a:defRPr sz="2300">
                <a:solidFill>
                  <a:schemeClr val="tx1"/>
                </a:solidFill>
                <a:latin typeface="Times New Roman" panose="02020603050405020304" pitchFamily="18" charset="0"/>
              </a:defRPr>
            </a:lvl9pPr>
          </a:lstStyle>
          <a:p>
            <a:fld id="{FCFEE03F-D8CB-4C3F-BB1D-AABD0139D76F}" type="slidenum">
              <a:rPr lang="en-US" altLang="en-US" sz="1100">
                <a:solidFill>
                  <a:prstClr val="black"/>
                </a:solidFill>
              </a:rPr>
              <a:pPr/>
              <a:t>13</a:t>
            </a:fld>
            <a:endParaRPr lang="en-US" altLang="en-US" sz="1100">
              <a:solidFill>
                <a:prstClr val="black"/>
              </a:solidFill>
            </a:endParaRPr>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w="9525"/>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type="none" w="sm" len="sm"/>
                <a:tailEnd type="none" w="sm" len="sm"/>
              </a14:hiddenLine>
            </a:ext>
          </a:extLst>
        </p:spPr>
        <p:txBody>
          <a:bodyPr/>
          <a:lstStyle/>
          <a:p>
            <a:pPr>
              <a:spcBef>
                <a:spcPct val="20000"/>
              </a:spcBef>
            </a:pPr>
            <a:r>
              <a:rPr kumimoji="1" lang="en-US" altLang="en-US" b="1" dirty="0">
                <a:latin typeface="Arial" panose="020B0604020202020204" pitchFamily="34" charset="0"/>
              </a:rPr>
              <a:t>Usage of standardized protocols for data collection and follow-up can be common</a:t>
            </a:r>
            <a:r>
              <a:rPr kumimoji="1" lang="en-US" altLang="en-US" b="1" baseline="0" dirty="0">
                <a:latin typeface="Arial" panose="020B0604020202020204" pitchFamily="34" charset="0"/>
              </a:rPr>
              <a:t> to both Clinical Trials and </a:t>
            </a:r>
            <a:r>
              <a:rPr kumimoji="1" lang="en-US" altLang="en-US" b="1" baseline="0" dirty="0" err="1">
                <a:latin typeface="Arial" panose="020B0604020202020204" pitchFamily="34" charset="0"/>
              </a:rPr>
              <a:t>obs</a:t>
            </a:r>
            <a:r>
              <a:rPr kumimoji="1" lang="en-US" altLang="en-US" b="1" baseline="0" dirty="0">
                <a:latin typeface="Arial" panose="020B0604020202020204" pitchFamily="34" charset="0"/>
              </a:rPr>
              <a:t> studies</a:t>
            </a:r>
            <a:endParaRPr lang="en-US" altLang="en-US" dirty="0">
              <a:latin typeface="Arial" panose="020B0604020202020204" pitchFamily="34" charset="0"/>
            </a:endParaRPr>
          </a:p>
        </p:txBody>
      </p:sp>
    </p:spTree>
    <p:extLst>
      <p:ext uri="{BB962C8B-B14F-4D97-AF65-F5344CB8AC3E}">
        <p14:creationId xmlns:p14="http://schemas.microsoft.com/office/powerpoint/2010/main" val="16418577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FC14E9A-3DE8-034F-B838-4E5D36AA9102}" type="slidenum">
              <a:rPr lang="en-US" smtClean="0"/>
              <a:t>14</a:t>
            </a:fld>
            <a:endParaRPr lang="en-US"/>
          </a:p>
        </p:txBody>
      </p:sp>
    </p:spTree>
    <p:extLst>
      <p:ext uri="{BB962C8B-B14F-4D97-AF65-F5344CB8AC3E}">
        <p14:creationId xmlns:p14="http://schemas.microsoft.com/office/powerpoint/2010/main" val="15880484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12702-0F4C-2A4F-8198-91E001BF7EC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354DC41-73FC-F041-90BC-79F24D40739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ED78B98-50FF-4744-8D71-C78C38E3B7DE}"/>
              </a:ext>
            </a:extLst>
          </p:cNvPr>
          <p:cNvSpPr>
            <a:spLocks noGrp="1"/>
          </p:cNvSpPr>
          <p:nvPr>
            <p:ph type="dt" sz="half" idx="10"/>
          </p:nvPr>
        </p:nvSpPr>
        <p:spPr/>
        <p:txBody>
          <a:bodyPr/>
          <a:lstStyle/>
          <a:p>
            <a:fld id="{5C4AA69C-10A9-C241-B884-61B55AC68994}" type="datetimeFigureOut">
              <a:rPr lang="en-US" smtClean="0"/>
              <a:t>1/16/20</a:t>
            </a:fld>
            <a:endParaRPr lang="en-US"/>
          </a:p>
        </p:txBody>
      </p:sp>
      <p:sp>
        <p:nvSpPr>
          <p:cNvPr id="5" name="Footer Placeholder 4">
            <a:extLst>
              <a:ext uri="{FF2B5EF4-FFF2-40B4-BE49-F238E27FC236}">
                <a16:creationId xmlns:a16="http://schemas.microsoft.com/office/drawing/2014/main" id="{722759A4-5E4E-FB4B-94A1-29FC2424E9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85D375-AB4F-B54A-BA60-F3DEEF6B1624}"/>
              </a:ext>
            </a:extLst>
          </p:cNvPr>
          <p:cNvSpPr>
            <a:spLocks noGrp="1"/>
          </p:cNvSpPr>
          <p:nvPr>
            <p:ph type="sldNum" sz="quarter" idx="12"/>
          </p:nvPr>
        </p:nvSpPr>
        <p:spPr/>
        <p:txBody>
          <a:bodyPr/>
          <a:lstStyle/>
          <a:p>
            <a:fld id="{05A9019D-60CA-ED47-ADD3-129860FE25BF}" type="slidenum">
              <a:rPr lang="en-US" smtClean="0"/>
              <a:t>‹#›</a:t>
            </a:fld>
            <a:endParaRPr lang="en-US"/>
          </a:p>
        </p:txBody>
      </p:sp>
    </p:spTree>
    <p:extLst>
      <p:ext uri="{BB962C8B-B14F-4D97-AF65-F5344CB8AC3E}">
        <p14:creationId xmlns:p14="http://schemas.microsoft.com/office/powerpoint/2010/main" val="27523634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48AB45-A8C0-744C-88A2-395AE38BA3B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DE14C12-5DAA-5740-B720-EA229928E23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030E89-2607-B846-9F18-B0AD549374BF}"/>
              </a:ext>
            </a:extLst>
          </p:cNvPr>
          <p:cNvSpPr>
            <a:spLocks noGrp="1"/>
          </p:cNvSpPr>
          <p:nvPr>
            <p:ph type="dt" sz="half" idx="10"/>
          </p:nvPr>
        </p:nvSpPr>
        <p:spPr/>
        <p:txBody>
          <a:bodyPr/>
          <a:lstStyle/>
          <a:p>
            <a:fld id="{5C4AA69C-10A9-C241-B884-61B55AC68994}" type="datetimeFigureOut">
              <a:rPr lang="en-US" smtClean="0"/>
              <a:t>1/16/20</a:t>
            </a:fld>
            <a:endParaRPr lang="en-US"/>
          </a:p>
        </p:txBody>
      </p:sp>
      <p:sp>
        <p:nvSpPr>
          <p:cNvPr id="5" name="Footer Placeholder 4">
            <a:extLst>
              <a:ext uri="{FF2B5EF4-FFF2-40B4-BE49-F238E27FC236}">
                <a16:creationId xmlns:a16="http://schemas.microsoft.com/office/drawing/2014/main" id="{CC4E9C3B-D359-3740-935F-55C4389E25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D65FB7-8A48-0046-9131-25F734C6DC91}"/>
              </a:ext>
            </a:extLst>
          </p:cNvPr>
          <p:cNvSpPr>
            <a:spLocks noGrp="1"/>
          </p:cNvSpPr>
          <p:nvPr>
            <p:ph type="sldNum" sz="quarter" idx="12"/>
          </p:nvPr>
        </p:nvSpPr>
        <p:spPr/>
        <p:txBody>
          <a:bodyPr/>
          <a:lstStyle/>
          <a:p>
            <a:fld id="{05A9019D-60CA-ED47-ADD3-129860FE25BF}" type="slidenum">
              <a:rPr lang="en-US" smtClean="0"/>
              <a:t>‹#›</a:t>
            </a:fld>
            <a:endParaRPr lang="en-US"/>
          </a:p>
        </p:txBody>
      </p:sp>
    </p:spTree>
    <p:extLst>
      <p:ext uri="{BB962C8B-B14F-4D97-AF65-F5344CB8AC3E}">
        <p14:creationId xmlns:p14="http://schemas.microsoft.com/office/powerpoint/2010/main" val="39146285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76796CA-7F6E-B548-943E-BC575DE4FDC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6E3B64A-40E9-654D-B554-32F38386A6C3}"/>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3CEAE34-4CA7-C744-838D-F92565832B7F}"/>
              </a:ext>
            </a:extLst>
          </p:cNvPr>
          <p:cNvSpPr>
            <a:spLocks noGrp="1"/>
          </p:cNvSpPr>
          <p:nvPr>
            <p:ph type="dt" sz="half" idx="10"/>
          </p:nvPr>
        </p:nvSpPr>
        <p:spPr/>
        <p:txBody>
          <a:bodyPr/>
          <a:lstStyle/>
          <a:p>
            <a:fld id="{5C4AA69C-10A9-C241-B884-61B55AC68994}" type="datetimeFigureOut">
              <a:rPr lang="en-US" smtClean="0"/>
              <a:t>1/16/20</a:t>
            </a:fld>
            <a:endParaRPr lang="en-US"/>
          </a:p>
        </p:txBody>
      </p:sp>
      <p:sp>
        <p:nvSpPr>
          <p:cNvPr id="5" name="Footer Placeholder 4">
            <a:extLst>
              <a:ext uri="{FF2B5EF4-FFF2-40B4-BE49-F238E27FC236}">
                <a16:creationId xmlns:a16="http://schemas.microsoft.com/office/drawing/2014/main" id="{AEB4F2F4-0B6F-EF47-BB74-DD30958AF2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AFDE4A-2C65-A147-AF52-B4F076E24712}"/>
              </a:ext>
            </a:extLst>
          </p:cNvPr>
          <p:cNvSpPr>
            <a:spLocks noGrp="1"/>
          </p:cNvSpPr>
          <p:nvPr>
            <p:ph type="sldNum" sz="quarter" idx="12"/>
          </p:nvPr>
        </p:nvSpPr>
        <p:spPr/>
        <p:txBody>
          <a:bodyPr/>
          <a:lstStyle/>
          <a:p>
            <a:fld id="{05A9019D-60CA-ED47-ADD3-129860FE25BF}" type="slidenum">
              <a:rPr lang="en-US" smtClean="0"/>
              <a:t>‹#›</a:t>
            </a:fld>
            <a:endParaRPr lang="en-US"/>
          </a:p>
        </p:txBody>
      </p:sp>
    </p:spTree>
    <p:extLst>
      <p:ext uri="{BB962C8B-B14F-4D97-AF65-F5344CB8AC3E}">
        <p14:creationId xmlns:p14="http://schemas.microsoft.com/office/powerpoint/2010/main" val="27777903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524000" y="609600"/>
            <a:ext cx="10363200" cy="1143000"/>
          </a:xfrm>
        </p:spPr>
        <p:txBody>
          <a:bodyPr/>
          <a:lstStyle/>
          <a:p>
            <a:r>
              <a:rPr lang="en-US"/>
              <a:t>Click to edit Master title style</a:t>
            </a:r>
          </a:p>
        </p:txBody>
      </p:sp>
      <p:sp>
        <p:nvSpPr>
          <p:cNvPr id="3" name="Table Placeholder 2"/>
          <p:cNvSpPr>
            <a:spLocks noGrp="1"/>
          </p:cNvSpPr>
          <p:nvPr>
            <p:ph type="tbl" idx="1"/>
          </p:nvPr>
        </p:nvSpPr>
        <p:spPr>
          <a:xfrm>
            <a:off x="1524000" y="1981200"/>
            <a:ext cx="10363200" cy="4114800"/>
          </a:xfrm>
          <a:prstGeom prst="rect">
            <a:avLst/>
          </a:prstGeom>
        </p:spPr>
        <p:txBody>
          <a:bodyPr/>
          <a:lstStyle/>
          <a:p>
            <a:pPr lvl="0"/>
            <a:endParaRPr lang="en-US" noProof="0"/>
          </a:p>
        </p:txBody>
      </p:sp>
      <p:sp>
        <p:nvSpPr>
          <p:cNvPr id="4" name="Rectangle 36"/>
          <p:cNvSpPr>
            <a:spLocks noGrp="1" noChangeArrowheads="1"/>
          </p:cNvSpPr>
          <p:nvPr>
            <p:ph type="dt" sz="half" idx="10"/>
          </p:nvPr>
        </p:nvSpPr>
        <p:spPr>
          <a:xfrm>
            <a:off x="1524000" y="6248400"/>
            <a:ext cx="2540000" cy="457200"/>
          </a:xfrm>
          <a:prstGeom prst="rect">
            <a:avLst/>
          </a:prstGeom>
          <a:ln/>
        </p:spPr>
        <p:txBody>
          <a:bodyPr/>
          <a:lstStyle>
            <a:lvl1pPr>
              <a:defRPr/>
            </a:lvl1pPr>
          </a:lstStyle>
          <a:p>
            <a:pPr eaLnBrk="0" fontAlgn="base" hangingPunct="0">
              <a:spcBef>
                <a:spcPct val="0"/>
              </a:spcBef>
              <a:spcAft>
                <a:spcPct val="0"/>
              </a:spcAft>
              <a:defRPr/>
            </a:pPr>
            <a:endParaRPr lang="en-US">
              <a:solidFill>
                <a:srgbClr val="052049"/>
              </a:solidFill>
              <a:latin typeface="Garamond" charset="0"/>
            </a:endParaRPr>
          </a:p>
        </p:txBody>
      </p:sp>
      <p:sp>
        <p:nvSpPr>
          <p:cNvPr id="5" name="Rectangle 37"/>
          <p:cNvSpPr>
            <a:spLocks noGrp="1" noChangeArrowheads="1"/>
          </p:cNvSpPr>
          <p:nvPr>
            <p:ph type="ftr" sz="quarter" idx="11"/>
          </p:nvPr>
        </p:nvSpPr>
        <p:spPr>
          <a:xfrm>
            <a:off x="4775200" y="6248400"/>
            <a:ext cx="3860800" cy="457200"/>
          </a:xfrm>
          <a:prstGeom prst="rect">
            <a:avLst/>
          </a:prstGeom>
          <a:ln/>
        </p:spPr>
        <p:txBody>
          <a:bodyPr/>
          <a:lstStyle>
            <a:lvl1pPr>
              <a:defRPr/>
            </a:lvl1pPr>
          </a:lstStyle>
          <a:p>
            <a:pPr>
              <a:defRPr/>
            </a:pPr>
            <a:endParaRPr lang="en-US">
              <a:solidFill>
                <a:srgbClr val="052049"/>
              </a:solidFill>
            </a:endParaRPr>
          </a:p>
        </p:txBody>
      </p:sp>
      <p:sp>
        <p:nvSpPr>
          <p:cNvPr id="6" name="Rectangle 38"/>
          <p:cNvSpPr>
            <a:spLocks noGrp="1" noChangeArrowheads="1"/>
          </p:cNvSpPr>
          <p:nvPr>
            <p:ph type="sldNum" sz="quarter" idx="12"/>
          </p:nvPr>
        </p:nvSpPr>
        <p:spPr>
          <a:ln/>
        </p:spPr>
        <p:txBody>
          <a:bodyPr/>
          <a:lstStyle>
            <a:lvl1pPr>
              <a:defRPr/>
            </a:lvl1pPr>
          </a:lstStyle>
          <a:p>
            <a:fld id="{413F8DDE-4CC1-4F7A-B17B-0976918310C3}" type="slidenum">
              <a:rPr lang="en-US" altLang="en-US">
                <a:solidFill>
                  <a:srgbClr val="052049"/>
                </a:solidFill>
              </a:rPr>
              <a:pPr/>
              <a:t>‹#›</a:t>
            </a:fld>
            <a:endParaRPr lang="en-US" altLang="en-US">
              <a:solidFill>
                <a:srgbClr val="052049"/>
              </a:solidFill>
            </a:endParaRPr>
          </a:p>
        </p:txBody>
      </p:sp>
    </p:spTree>
    <p:extLst>
      <p:ext uri="{BB962C8B-B14F-4D97-AF65-F5344CB8AC3E}">
        <p14:creationId xmlns:p14="http://schemas.microsoft.com/office/powerpoint/2010/main" val="25369767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wo Column Slide – White">
    <p:spTree>
      <p:nvGrpSpPr>
        <p:cNvPr id="1" name=""/>
        <p:cNvGrpSpPr/>
        <p:nvPr/>
      </p:nvGrpSpPr>
      <p:grpSpPr>
        <a:xfrm>
          <a:off x="0" y="0"/>
          <a:ext cx="0" cy="0"/>
          <a:chOff x="0" y="0"/>
          <a:chExt cx="0" cy="0"/>
        </a:xfrm>
      </p:grpSpPr>
      <p:sp>
        <p:nvSpPr>
          <p:cNvPr id="10" name="Footer Placeholder 9"/>
          <p:cNvSpPr>
            <a:spLocks noGrp="1"/>
          </p:cNvSpPr>
          <p:nvPr>
            <p:ph type="ftr" sz="quarter" idx="12"/>
          </p:nvPr>
        </p:nvSpPr>
        <p:spPr/>
        <p:txBody>
          <a:bodyPr/>
          <a:lstStyle/>
          <a:p>
            <a:endParaRPr lang="en-US" dirty="0">
              <a:solidFill>
                <a:srgbClr val="052049"/>
              </a:solidFill>
            </a:endParaRPr>
          </a:p>
        </p:txBody>
      </p:sp>
      <p:sp>
        <p:nvSpPr>
          <p:cNvPr id="14" name="Slide Number Placeholder 13"/>
          <p:cNvSpPr>
            <a:spLocks noGrp="1"/>
          </p:cNvSpPr>
          <p:nvPr>
            <p:ph type="sldNum" sz="quarter" idx="13"/>
          </p:nvPr>
        </p:nvSpPr>
        <p:spPr/>
        <p:txBody>
          <a:bodyPr/>
          <a:lstStyle/>
          <a:p>
            <a:fld id="{7BCC8D0D-EAEC-449D-9161-023DFF90F2E2}" type="slidenum">
              <a:rPr lang="en-US" smtClean="0">
                <a:solidFill>
                  <a:srgbClr val="052049"/>
                </a:solidFill>
              </a:rPr>
              <a:pPr/>
              <a:t>‹#›</a:t>
            </a:fld>
            <a:endParaRPr lang="en-US" dirty="0">
              <a:solidFill>
                <a:srgbClr val="052049"/>
              </a:solidFill>
            </a:endParaRPr>
          </a:p>
        </p:txBody>
      </p:sp>
      <p:sp>
        <p:nvSpPr>
          <p:cNvPr id="11" name="Title 15"/>
          <p:cNvSpPr>
            <a:spLocks noGrp="1"/>
          </p:cNvSpPr>
          <p:nvPr>
            <p:ph type="title" hasCustomPrompt="1"/>
          </p:nvPr>
        </p:nvSpPr>
        <p:spPr>
          <a:xfrm>
            <a:off x="604780" y="425003"/>
            <a:ext cx="10898107" cy="611449"/>
          </a:xfrm>
        </p:spPr>
        <p:txBody>
          <a:bodyPr anchor="b">
            <a:noAutofit/>
          </a:bodyPr>
          <a:lstStyle>
            <a:lvl1pPr>
              <a:defRPr sz="3600">
                <a:latin typeface="+mj-lt"/>
              </a:defRPr>
            </a:lvl1pPr>
          </a:lstStyle>
          <a:p>
            <a:r>
              <a:rPr lang="en-US" dirty="0"/>
              <a:t>Slide Title Here</a:t>
            </a:r>
          </a:p>
        </p:txBody>
      </p:sp>
      <p:sp>
        <p:nvSpPr>
          <p:cNvPr id="12" name="Text Placeholder 3"/>
          <p:cNvSpPr>
            <a:spLocks noGrp="1"/>
          </p:cNvSpPr>
          <p:nvPr>
            <p:ph type="body" sz="quarter" idx="15" hasCustomPrompt="1"/>
          </p:nvPr>
        </p:nvSpPr>
        <p:spPr>
          <a:xfrm>
            <a:off x="609603" y="927657"/>
            <a:ext cx="10893285" cy="446529"/>
          </a:xfrm>
          <a:prstGeom prst="rect">
            <a:avLst/>
          </a:prstGeom>
        </p:spPr>
        <p:txBody>
          <a:bodyPr>
            <a:noAutofit/>
          </a:bodyPr>
          <a:lstStyle>
            <a:lvl1pPr marL="0" indent="0">
              <a:lnSpc>
                <a:spcPct val="100000"/>
              </a:lnSpc>
              <a:buNone/>
              <a:defRPr sz="1800" i="0">
                <a:latin typeface="+mn-lt"/>
              </a:defRPr>
            </a:lvl1pPr>
            <a:lvl2pPr marL="230181" indent="0">
              <a:lnSpc>
                <a:spcPct val="100000"/>
              </a:lnSpc>
              <a:buNone/>
              <a:defRPr i="1">
                <a:latin typeface="+mn-lt"/>
              </a:defRPr>
            </a:lvl2pPr>
            <a:lvl3pPr marL="515924" indent="0">
              <a:lnSpc>
                <a:spcPct val="100000"/>
              </a:lnSpc>
              <a:buNone/>
              <a:defRPr i="1">
                <a:latin typeface="+mn-lt"/>
              </a:defRPr>
            </a:lvl3pPr>
            <a:lvl4pPr marL="800080" indent="0">
              <a:lnSpc>
                <a:spcPct val="100000"/>
              </a:lnSpc>
              <a:buNone/>
              <a:defRPr i="1">
                <a:latin typeface="+mn-lt"/>
              </a:defRPr>
            </a:lvl4pPr>
            <a:lvl5pPr marL="1085823" indent="0">
              <a:lnSpc>
                <a:spcPct val="100000"/>
              </a:lnSpc>
              <a:buNone/>
              <a:defRPr i="1">
                <a:latin typeface="+mn-lt"/>
              </a:defRPr>
            </a:lvl5pPr>
          </a:lstStyle>
          <a:p>
            <a:pPr lvl="0"/>
            <a:r>
              <a:rPr lang="en-US" dirty="0"/>
              <a:t>Optional Subhead here</a:t>
            </a:r>
          </a:p>
        </p:txBody>
      </p:sp>
      <p:sp>
        <p:nvSpPr>
          <p:cNvPr id="8" name="Content Placeholder 3"/>
          <p:cNvSpPr>
            <a:spLocks noGrp="1"/>
          </p:cNvSpPr>
          <p:nvPr>
            <p:ph sz="quarter" idx="18" hasCustomPrompt="1"/>
          </p:nvPr>
        </p:nvSpPr>
        <p:spPr>
          <a:xfrm>
            <a:off x="609234" y="1894327"/>
            <a:ext cx="5102453" cy="3804111"/>
          </a:xfrm>
        </p:spPr>
        <p:txBody>
          <a:bodyPr/>
          <a:lstStyle/>
          <a:p>
            <a:pPr lvl="0"/>
            <a:r>
              <a:rPr lang="en-US" dirty="0"/>
              <a:t>Click to add text</a:t>
            </a:r>
          </a:p>
          <a:p>
            <a:pPr lvl="1"/>
            <a:r>
              <a:rPr lang="en-US" dirty="0"/>
              <a:t>Second level</a:t>
            </a:r>
          </a:p>
          <a:p>
            <a:pPr lvl="2"/>
            <a:r>
              <a:rPr lang="en-US" dirty="0"/>
              <a:t>Third level</a:t>
            </a:r>
          </a:p>
          <a:p>
            <a:pPr lvl="3"/>
            <a:r>
              <a:rPr lang="en-US" dirty="0"/>
              <a:t>Fourth level</a:t>
            </a:r>
          </a:p>
        </p:txBody>
      </p:sp>
      <p:sp>
        <p:nvSpPr>
          <p:cNvPr id="9" name="Content Placeholder 3"/>
          <p:cNvSpPr>
            <a:spLocks noGrp="1"/>
          </p:cNvSpPr>
          <p:nvPr>
            <p:ph sz="quarter" idx="19" hasCustomPrompt="1"/>
          </p:nvPr>
        </p:nvSpPr>
        <p:spPr>
          <a:xfrm>
            <a:off x="6387182" y="1894327"/>
            <a:ext cx="5102453" cy="3804111"/>
          </a:xfrm>
        </p:spPr>
        <p:txBody>
          <a:bodyPr/>
          <a:lstStyle/>
          <a:p>
            <a:pPr lvl="0"/>
            <a:r>
              <a:rPr lang="en-US" dirty="0"/>
              <a:t>Click to add text</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3302472348"/>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Content Slide-White">
    <p:bg>
      <p:bgRef idx="1001">
        <a:schemeClr val="bg1"/>
      </p:bgRef>
    </p:bg>
    <p:spTree>
      <p:nvGrpSpPr>
        <p:cNvPr id="1" name=""/>
        <p:cNvGrpSpPr/>
        <p:nvPr/>
      </p:nvGrpSpPr>
      <p:grpSpPr>
        <a:xfrm>
          <a:off x="0" y="0"/>
          <a:ext cx="0" cy="0"/>
          <a:chOff x="0" y="0"/>
          <a:chExt cx="0" cy="0"/>
        </a:xfrm>
      </p:grpSpPr>
      <p:sp>
        <p:nvSpPr>
          <p:cNvPr id="10" name="Footer Placeholder 9"/>
          <p:cNvSpPr>
            <a:spLocks noGrp="1"/>
          </p:cNvSpPr>
          <p:nvPr>
            <p:ph type="ftr" sz="quarter" idx="12"/>
          </p:nvPr>
        </p:nvSpPr>
        <p:spPr/>
        <p:txBody>
          <a:bodyPr/>
          <a:lstStyle/>
          <a:p>
            <a:endParaRPr lang="en-US" dirty="0">
              <a:solidFill>
                <a:srgbClr val="052049"/>
              </a:solidFill>
            </a:endParaRPr>
          </a:p>
        </p:txBody>
      </p:sp>
      <p:sp>
        <p:nvSpPr>
          <p:cNvPr id="14" name="Slide Number Placeholder 13"/>
          <p:cNvSpPr>
            <a:spLocks noGrp="1"/>
          </p:cNvSpPr>
          <p:nvPr>
            <p:ph type="sldNum" sz="quarter" idx="13"/>
          </p:nvPr>
        </p:nvSpPr>
        <p:spPr/>
        <p:txBody>
          <a:bodyPr/>
          <a:lstStyle/>
          <a:p>
            <a:fld id="{7BCC8D0D-EAEC-449D-9161-023DFF90F2E2}" type="slidenum">
              <a:rPr lang="en-US" smtClean="0">
                <a:solidFill>
                  <a:srgbClr val="052049"/>
                </a:solidFill>
              </a:rPr>
              <a:pPr/>
              <a:t>‹#›</a:t>
            </a:fld>
            <a:endParaRPr lang="en-US" dirty="0">
              <a:solidFill>
                <a:srgbClr val="052049"/>
              </a:solidFill>
            </a:endParaRPr>
          </a:p>
        </p:txBody>
      </p:sp>
      <p:sp>
        <p:nvSpPr>
          <p:cNvPr id="7" name="Title 15"/>
          <p:cNvSpPr>
            <a:spLocks noGrp="1"/>
          </p:cNvSpPr>
          <p:nvPr>
            <p:ph type="title" hasCustomPrompt="1"/>
          </p:nvPr>
        </p:nvSpPr>
        <p:spPr>
          <a:xfrm>
            <a:off x="604780" y="425003"/>
            <a:ext cx="10898107" cy="611449"/>
          </a:xfrm>
        </p:spPr>
        <p:txBody>
          <a:bodyPr anchor="b">
            <a:noAutofit/>
          </a:bodyPr>
          <a:lstStyle>
            <a:lvl1pPr>
              <a:defRPr sz="3600">
                <a:latin typeface="+mj-lt"/>
              </a:defRPr>
            </a:lvl1pPr>
          </a:lstStyle>
          <a:p>
            <a:r>
              <a:rPr lang="en-US" dirty="0"/>
              <a:t>Slide Title Here</a:t>
            </a:r>
          </a:p>
        </p:txBody>
      </p:sp>
      <p:sp>
        <p:nvSpPr>
          <p:cNvPr id="8" name="Text Placeholder 2"/>
          <p:cNvSpPr>
            <a:spLocks noGrp="1"/>
          </p:cNvSpPr>
          <p:nvPr>
            <p:ph type="body" sz="quarter" idx="14"/>
          </p:nvPr>
        </p:nvSpPr>
        <p:spPr>
          <a:xfrm>
            <a:off x="609600" y="1881349"/>
            <a:ext cx="10906539" cy="3937000"/>
          </a:xfrm>
          <a:prstGeom prst="rect">
            <a:avLst/>
          </a:prstGeom>
        </p:spPr>
        <p:txBody>
          <a:bodyPr>
            <a:normAutofit/>
          </a:bodyPr>
          <a:lstStyle>
            <a:lvl1pPr marL="0" indent="0" defTabSz="274313">
              <a:lnSpc>
                <a:spcPct val="100000"/>
              </a:lnSpc>
              <a:spcBef>
                <a:spcPts val="0"/>
              </a:spcBef>
              <a:spcAft>
                <a:spcPts val="800"/>
              </a:spcAft>
              <a:buClr>
                <a:schemeClr val="bg2"/>
              </a:buClr>
              <a:buNone/>
              <a:tabLst/>
              <a:defRPr sz="1800" baseline="0">
                <a:latin typeface="+mn-lt"/>
              </a:defRPr>
            </a:lvl1pPr>
            <a:lvl2pPr marL="457189" indent="-231770">
              <a:lnSpc>
                <a:spcPct val="100000"/>
              </a:lnSpc>
              <a:spcBef>
                <a:spcPts val="0"/>
              </a:spcBef>
              <a:spcAft>
                <a:spcPts val="800"/>
              </a:spcAft>
              <a:buClr>
                <a:schemeClr val="accent6">
                  <a:lumMod val="60000"/>
                  <a:lumOff val="40000"/>
                </a:schemeClr>
              </a:buClr>
              <a:buFont typeface="LucidaGrande" charset="0"/>
              <a:buChar char="-"/>
              <a:tabLst/>
              <a:defRPr sz="1600" baseline="0">
                <a:latin typeface="+mn-lt"/>
              </a:defRPr>
            </a:lvl2pPr>
            <a:lvl3pPr marL="688958" indent="-231770">
              <a:lnSpc>
                <a:spcPct val="100000"/>
              </a:lnSpc>
              <a:spcBef>
                <a:spcPts val="0"/>
              </a:spcBef>
              <a:spcAft>
                <a:spcPts val="800"/>
              </a:spcAft>
              <a:buClr>
                <a:srgbClr val="178CCB"/>
              </a:buClr>
              <a:buSzPct val="70000"/>
              <a:buFont typeface="LucidaGrande" charset="0"/>
              <a:buChar char="■"/>
              <a:tabLst/>
              <a:defRPr sz="1400" baseline="0">
                <a:latin typeface="+mn-lt"/>
              </a:defRPr>
            </a:lvl3pPr>
            <a:lvl4pPr marL="914378" indent="-231770">
              <a:lnSpc>
                <a:spcPct val="100000"/>
              </a:lnSpc>
              <a:spcAft>
                <a:spcPts val="800"/>
              </a:spcAft>
              <a:buClr>
                <a:schemeClr val="accent6">
                  <a:lumMod val="60000"/>
                  <a:lumOff val="40000"/>
                </a:schemeClr>
              </a:buClr>
              <a:buFont typeface="LucidaGrande" charset="0"/>
              <a:buChar char="-"/>
              <a:tabLst/>
              <a:defRPr sz="1200">
                <a:latin typeface="+mn-lt"/>
              </a:defRPr>
            </a:lvl4pPr>
          </a:lstStyle>
          <a:p>
            <a:pPr lvl="0"/>
            <a:r>
              <a:rPr lang="en-US"/>
              <a:t>Click to edit Master text styles</a:t>
            </a:r>
          </a:p>
        </p:txBody>
      </p:sp>
      <p:sp>
        <p:nvSpPr>
          <p:cNvPr id="9" name="Text Placeholder 3"/>
          <p:cNvSpPr>
            <a:spLocks noGrp="1"/>
          </p:cNvSpPr>
          <p:nvPr>
            <p:ph type="body" sz="quarter" idx="15" hasCustomPrompt="1"/>
          </p:nvPr>
        </p:nvSpPr>
        <p:spPr>
          <a:xfrm>
            <a:off x="609603" y="927657"/>
            <a:ext cx="10893285" cy="446529"/>
          </a:xfrm>
          <a:prstGeom prst="rect">
            <a:avLst/>
          </a:prstGeom>
        </p:spPr>
        <p:txBody>
          <a:bodyPr>
            <a:noAutofit/>
          </a:bodyPr>
          <a:lstStyle>
            <a:lvl1pPr marL="0" indent="0">
              <a:lnSpc>
                <a:spcPct val="100000"/>
              </a:lnSpc>
              <a:buNone/>
              <a:defRPr sz="1800" i="0">
                <a:latin typeface="+mn-lt"/>
              </a:defRPr>
            </a:lvl1pPr>
            <a:lvl2pPr marL="230181" indent="0">
              <a:lnSpc>
                <a:spcPct val="100000"/>
              </a:lnSpc>
              <a:buNone/>
              <a:defRPr i="1">
                <a:latin typeface="+mn-lt"/>
              </a:defRPr>
            </a:lvl2pPr>
            <a:lvl3pPr marL="515924" indent="0">
              <a:lnSpc>
                <a:spcPct val="100000"/>
              </a:lnSpc>
              <a:buNone/>
              <a:defRPr i="1">
                <a:latin typeface="+mn-lt"/>
              </a:defRPr>
            </a:lvl3pPr>
            <a:lvl4pPr marL="800080" indent="0">
              <a:lnSpc>
                <a:spcPct val="100000"/>
              </a:lnSpc>
              <a:buNone/>
              <a:defRPr i="1">
                <a:latin typeface="+mn-lt"/>
              </a:defRPr>
            </a:lvl4pPr>
            <a:lvl5pPr marL="1085823" indent="0">
              <a:lnSpc>
                <a:spcPct val="100000"/>
              </a:lnSpc>
              <a:buNone/>
              <a:defRPr i="1">
                <a:latin typeface="+mn-lt"/>
              </a:defRPr>
            </a:lvl5pPr>
          </a:lstStyle>
          <a:p>
            <a:pPr lvl="0"/>
            <a:r>
              <a:rPr lang="en-US" dirty="0"/>
              <a:t>Optional Subhead here</a:t>
            </a:r>
          </a:p>
        </p:txBody>
      </p:sp>
    </p:spTree>
    <p:extLst>
      <p:ext uri="{BB962C8B-B14F-4D97-AF65-F5344CB8AC3E}">
        <p14:creationId xmlns:p14="http://schemas.microsoft.com/office/powerpoint/2010/main" val="465279011"/>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50156-18CB-6642-8C5B-CC8225642F2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33A2FF-1044-F745-94DD-51F44050E30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D03D66-DD4F-6F43-AF00-1C6C2AD92375}"/>
              </a:ext>
            </a:extLst>
          </p:cNvPr>
          <p:cNvSpPr>
            <a:spLocks noGrp="1"/>
          </p:cNvSpPr>
          <p:nvPr>
            <p:ph type="dt" sz="half" idx="10"/>
          </p:nvPr>
        </p:nvSpPr>
        <p:spPr/>
        <p:txBody>
          <a:bodyPr/>
          <a:lstStyle/>
          <a:p>
            <a:fld id="{5C4AA69C-10A9-C241-B884-61B55AC68994}" type="datetimeFigureOut">
              <a:rPr lang="en-US" smtClean="0"/>
              <a:t>1/16/20</a:t>
            </a:fld>
            <a:endParaRPr lang="en-US"/>
          </a:p>
        </p:txBody>
      </p:sp>
      <p:sp>
        <p:nvSpPr>
          <p:cNvPr id="5" name="Footer Placeholder 4">
            <a:extLst>
              <a:ext uri="{FF2B5EF4-FFF2-40B4-BE49-F238E27FC236}">
                <a16:creationId xmlns:a16="http://schemas.microsoft.com/office/drawing/2014/main" id="{2CAFDA0D-282C-5C4D-A187-8678279933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65888E0-2BD6-A74B-8EC2-5E62EE9899A0}"/>
              </a:ext>
            </a:extLst>
          </p:cNvPr>
          <p:cNvSpPr>
            <a:spLocks noGrp="1"/>
          </p:cNvSpPr>
          <p:nvPr>
            <p:ph type="sldNum" sz="quarter" idx="12"/>
          </p:nvPr>
        </p:nvSpPr>
        <p:spPr/>
        <p:txBody>
          <a:bodyPr/>
          <a:lstStyle/>
          <a:p>
            <a:fld id="{05A9019D-60CA-ED47-ADD3-129860FE25BF}" type="slidenum">
              <a:rPr lang="en-US" smtClean="0"/>
              <a:t>‹#›</a:t>
            </a:fld>
            <a:endParaRPr lang="en-US"/>
          </a:p>
        </p:txBody>
      </p:sp>
    </p:spTree>
    <p:extLst>
      <p:ext uri="{BB962C8B-B14F-4D97-AF65-F5344CB8AC3E}">
        <p14:creationId xmlns:p14="http://schemas.microsoft.com/office/powerpoint/2010/main" val="9471720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011332-F177-3E46-9E6D-7A4E090EF32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6144526-1452-3942-92FE-2518B0B1E06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F5389ED-CD99-B246-944F-C9F7A9DDFE93}"/>
              </a:ext>
            </a:extLst>
          </p:cNvPr>
          <p:cNvSpPr>
            <a:spLocks noGrp="1"/>
          </p:cNvSpPr>
          <p:nvPr>
            <p:ph type="dt" sz="half" idx="10"/>
          </p:nvPr>
        </p:nvSpPr>
        <p:spPr/>
        <p:txBody>
          <a:bodyPr/>
          <a:lstStyle/>
          <a:p>
            <a:fld id="{5C4AA69C-10A9-C241-B884-61B55AC68994}" type="datetimeFigureOut">
              <a:rPr lang="en-US" smtClean="0"/>
              <a:t>1/16/20</a:t>
            </a:fld>
            <a:endParaRPr lang="en-US"/>
          </a:p>
        </p:txBody>
      </p:sp>
      <p:sp>
        <p:nvSpPr>
          <p:cNvPr id="5" name="Footer Placeholder 4">
            <a:extLst>
              <a:ext uri="{FF2B5EF4-FFF2-40B4-BE49-F238E27FC236}">
                <a16:creationId xmlns:a16="http://schemas.microsoft.com/office/drawing/2014/main" id="{D9B15B8E-573A-714F-B411-D3EFA7DC9A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8F8E9C-E980-E946-B454-B3EAB2E69D98}"/>
              </a:ext>
            </a:extLst>
          </p:cNvPr>
          <p:cNvSpPr>
            <a:spLocks noGrp="1"/>
          </p:cNvSpPr>
          <p:nvPr>
            <p:ph type="sldNum" sz="quarter" idx="12"/>
          </p:nvPr>
        </p:nvSpPr>
        <p:spPr/>
        <p:txBody>
          <a:bodyPr/>
          <a:lstStyle/>
          <a:p>
            <a:fld id="{05A9019D-60CA-ED47-ADD3-129860FE25BF}" type="slidenum">
              <a:rPr lang="en-US" smtClean="0"/>
              <a:t>‹#›</a:t>
            </a:fld>
            <a:endParaRPr lang="en-US"/>
          </a:p>
        </p:txBody>
      </p:sp>
    </p:spTree>
    <p:extLst>
      <p:ext uri="{BB962C8B-B14F-4D97-AF65-F5344CB8AC3E}">
        <p14:creationId xmlns:p14="http://schemas.microsoft.com/office/powerpoint/2010/main" val="41848433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1F478E-9B6B-D141-8835-F1369AFF6C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8D5471F-3701-DE47-84B6-AF75E9D9721A}"/>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3D616BE-7AA2-8F49-998A-611DABB088D4}"/>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74B7D6B-89F4-5946-84CF-B0C784DB4DAA}"/>
              </a:ext>
            </a:extLst>
          </p:cNvPr>
          <p:cNvSpPr>
            <a:spLocks noGrp="1"/>
          </p:cNvSpPr>
          <p:nvPr>
            <p:ph type="dt" sz="half" idx="10"/>
          </p:nvPr>
        </p:nvSpPr>
        <p:spPr/>
        <p:txBody>
          <a:bodyPr/>
          <a:lstStyle/>
          <a:p>
            <a:fld id="{5C4AA69C-10A9-C241-B884-61B55AC68994}" type="datetimeFigureOut">
              <a:rPr lang="en-US" smtClean="0"/>
              <a:t>1/16/20</a:t>
            </a:fld>
            <a:endParaRPr lang="en-US"/>
          </a:p>
        </p:txBody>
      </p:sp>
      <p:sp>
        <p:nvSpPr>
          <p:cNvPr id="6" name="Footer Placeholder 5">
            <a:extLst>
              <a:ext uri="{FF2B5EF4-FFF2-40B4-BE49-F238E27FC236}">
                <a16:creationId xmlns:a16="http://schemas.microsoft.com/office/drawing/2014/main" id="{519B2699-BA28-5B47-AB84-63407A04376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C37FBA-25A6-1C46-BFA2-FA0A205A07A7}"/>
              </a:ext>
            </a:extLst>
          </p:cNvPr>
          <p:cNvSpPr>
            <a:spLocks noGrp="1"/>
          </p:cNvSpPr>
          <p:nvPr>
            <p:ph type="sldNum" sz="quarter" idx="12"/>
          </p:nvPr>
        </p:nvSpPr>
        <p:spPr/>
        <p:txBody>
          <a:bodyPr/>
          <a:lstStyle/>
          <a:p>
            <a:fld id="{05A9019D-60CA-ED47-ADD3-129860FE25BF}" type="slidenum">
              <a:rPr lang="en-US" smtClean="0"/>
              <a:t>‹#›</a:t>
            </a:fld>
            <a:endParaRPr lang="en-US"/>
          </a:p>
        </p:txBody>
      </p:sp>
    </p:spTree>
    <p:extLst>
      <p:ext uri="{BB962C8B-B14F-4D97-AF65-F5344CB8AC3E}">
        <p14:creationId xmlns:p14="http://schemas.microsoft.com/office/powerpoint/2010/main" val="18385812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FB5A70-52FA-5640-84C9-6526A03041A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D3D9B55-7250-9949-92AF-265BA38B546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297F85A-CEDF-E34D-9A38-41C398EA068D}"/>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F13E2DA-BEA2-C04E-BAA0-CD8636EB36F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1FB8FB7-0814-744D-B88E-43D19E329F2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FB0BCA9-7049-3F41-ADAA-30AA08EE5D52}"/>
              </a:ext>
            </a:extLst>
          </p:cNvPr>
          <p:cNvSpPr>
            <a:spLocks noGrp="1"/>
          </p:cNvSpPr>
          <p:nvPr>
            <p:ph type="dt" sz="half" idx="10"/>
          </p:nvPr>
        </p:nvSpPr>
        <p:spPr/>
        <p:txBody>
          <a:bodyPr/>
          <a:lstStyle/>
          <a:p>
            <a:fld id="{5C4AA69C-10A9-C241-B884-61B55AC68994}" type="datetimeFigureOut">
              <a:rPr lang="en-US" smtClean="0"/>
              <a:t>1/16/20</a:t>
            </a:fld>
            <a:endParaRPr lang="en-US"/>
          </a:p>
        </p:txBody>
      </p:sp>
      <p:sp>
        <p:nvSpPr>
          <p:cNvPr id="8" name="Footer Placeholder 7">
            <a:extLst>
              <a:ext uri="{FF2B5EF4-FFF2-40B4-BE49-F238E27FC236}">
                <a16:creationId xmlns:a16="http://schemas.microsoft.com/office/drawing/2014/main" id="{9DDB5463-32F9-AD4E-AD84-5967BE661F3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80B2B74-2F3E-6848-B14E-F4A59284683C}"/>
              </a:ext>
            </a:extLst>
          </p:cNvPr>
          <p:cNvSpPr>
            <a:spLocks noGrp="1"/>
          </p:cNvSpPr>
          <p:nvPr>
            <p:ph type="sldNum" sz="quarter" idx="12"/>
          </p:nvPr>
        </p:nvSpPr>
        <p:spPr/>
        <p:txBody>
          <a:bodyPr/>
          <a:lstStyle/>
          <a:p>
            <a:fld id="{05A9019D-60CA-ED47-ADD3-129860FE25BF}" type="slidenum">
              <a:rPr lang="en-US" smtClean="0"/>
              <a:t>‹#›</a:t>
            </a:fld>
            <a:endParaRPr lang="en-US"/>
          </a:p>
        </p:txBody>
      </p:sp>
    </p:spTree>
    <p:extLst>
      <p:ext uri="{BB962C8B-B14F-4D97-AF65-F5344CB8AC3E}">
        <p14:creationId xmlns:p14="http://schemas.microsoft.com/office/powerpoint/2010/main" val="17789421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346C5A-FC6C-274E-9B70-17709F350DA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39216D7-6D31-A649-8AFC-4A5624444CA6}"/>
              </a:ext>
            </a:extLst>
          </p:cNvPr>
          <p:cNvSpPr>
            <a:spLocks noGrp="1"/>
          </p:cNvSpPr>
          <p:nvPr>
            <p:ph type="dt" sz="half" idx="10"/>
          </p:nvPr>
        </p:nvSpPr>
        <p:spPr/>
        <p:txBody>
          <a:bodyPr/>
          <a:lstStyle/>
          <a:p>
            <a:fld id="{5C4AA69C-10A9-C241-B884-61B55AC68994}" type="datetimeFigureOut">
              <a:rPr lang="en-US" smtClean="0"/>
              <a:t>1/16/20</a:t>
            </a:fld>
            <a:endParaRPr lang="en-US"/>
          </a:p>
        </p:txBody>
      </p:sp>
      <p:sp>
        <p:nvSpPr>
          <p:cNvPr id="4" name="Footer Placeholder 3">
            <a:extLst>
              <a:ext uri="{FF2B5EF4-FFF2-40B4-BE49-F238E27FC236}">
                <a16:creationId xmlns:a16="http://schemas.microsoft.com/office/drawing/2014/main" id="{3E41519C-AC52-AB49-BAB8-54180589C3A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72CCDD3-9D3F-8341-A974-80E9C7711394}"/>
              </a:ext>
            </a:extLst>
          </p:cNvPr>
          <p:cNvSpPr>
            <a:spLocks noGrp="1"/>
          </p:cNvSpPr>
          <p:nvPr>
            <p:ph type="sldNum" sz="quarter" idx="12"/>
          </p:nvPr>
        </p:nvSpPr>
        <p:spPr/>
        <p:txBody>
          <a:bodyPr/>
          <a:lstStyle/>
          <a:p>
            <a:fld id="{05A9019D-60CA-ED47-ADD3-129860FE25BF}" type="slidenum">
              <a:rPr lang="en-US" smtClean="0"/>
              <a:t>‹#›</a:t>
            </a:fld>
            <a:endParaRPr lang="en-US"/>
          </a:p>
        </p:txBody>
      </p:sp>
    </p:spTree>
    <p:extLst>
      <p:ext uri="{BB962C8B-B14F-4D97-AF65-F5344CB8AC3E}">
        <p14:creationId xmlns:p14="http://schemas.microsoft.com/office/powerpoint/2010/main" val="39147836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4D048B9-18F4-CF46-99C1-41AF36126CBC}"/>
              </a:ext>
            </a:extLst>
          </p:cNvPr>
          <p:cNvSpPr>
            <a:spLocks noGrp="1"/>
          </p:cNvSpPr>
          <p:nvPr>
            <p:ph type="dt" sz="half" idx="10"/>
          </p:nvPr>
        </p:nvSpPr>
        <p:spPr/>
        <p:txBody>
          <a:bodyPr/>
          <a:lstStyle/>
          <a:p>
            <a:fld id="{5C4AA69C-10A9-C241-B884-61B55AC68994}" type="datetimeFigureOut">
              <a:rPr lang="en-US" smtClean="0"/>
              <a:t>1/16/20</a:t>
            </a:fld>
            <a:endParaRPr lang="en-US"/>
          </a:p>
        </p:txBody>
      </p:sp>
      <p:sp>
        <p:nvSpPr>
          <p:cNvPr id="3" name="Footer Placeholder 2">
            <a:extLst>
              <a:ext uri="{FF2B5EF4-FFF2-40B4-BE49-F238E27FC236}">
                <a16:creationId xmlns:a16="http://schemas.microsoft.com/office/drawing/2014/main" id="{CC9FBE7D-4EB5-3E4E-8086-4FEED2FBDA2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B73576D-31EB-564C-B420-BBCB8EFF0D7D}"/>
              </a:ext>
            </a:extLst>
          </p:cNvPr>
          <p:cNvSpPr>
            <a:spLocks noGrp="1"/>
          </p:cNvSpPr>
          <p:nvPr>
            <p:ph type="sldNum" sz="quarter" idx="12"/>
          </p:nvPr>
        </p:nvSpPr>
        <p:spPr/>
        <p:txBody>
          <a:bodyPr/>
          <a:lstStyle/>
          <a:p>
            <a:fld id="{05A9019D-60CA-ED47-ADD3-129860FE25BF}" type="slidenum">
              <a:rPr lang="en-US" smtClean="0"/>
              <a:t>‹#›</a:t>
            </a:fld>
            <a:endParaRPr lang="en-US"/>
          </a:p>
        </p:txBody>
      </p:sp>
    </p:spTree>
    <p:extLst>
      <p:ext uri="{BB962C8B-B14F-4D97-AF65-F5344CB8AC3E}">
        <p14:creationId xmlns:p14="http://schemas.microsoft.com/office/powerpoint/2010/main" val="27438480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E4D94-427C-6648-859B-2BACE4FE52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F6B606F-E651-434B-A15D-1B78E5BBFB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AA6D2F3-9304-2245-A661-F4B17363DA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11B4D10-5E2D-C841-94B8-1D36A2E77365}"/>
              </a:ext>
            </a:extLst>
          </p:cNvPr>
          <p:cNvSpPr>
            <a:spLocks noGrp="1"/>
          </p:cNvSpPr>
          <p:nvPr>
            <p:ph type="dt" sz="half" idx="10"/>
          </p:nvPr>
        </p:nvSpPr>
        <p:spPr/>
        <p:txBody>
          <a:bodyPr/>
          <a:lstStyle/>
          <a:p>
            <a:fld id="{5C4AA69C-10A9-C241-B884-61B55AC68994}" type="datetimeFigureOut">
              <a:rPr lang="en-US" smtClean="0"/>
              <a:t>1/16/20</a:t>
            </a:fld>
            <a:endParaRPr lang="en-US"/>
          </a:p>
        </p:txBody>
      </p:sp>
      <p:sp>
        <p:nvSpPr>
          <p:cNvPr id="6" name="Footer Placeholder 5">
            <a:extLst>
              <a:ext uri="{FF2B5EF4-FFF2-40B4-BE49-F238E27FC236}">
                <a16:creationId xmlns:a16="http://schemas.microsoft.com/office/drawing/2014/main" id="{F8B2E5C0-4AF3-FF40-9723-B1DFCB8DB3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BF8492-E8DE-2C42-8B0D-CD5BF99D09E4}"/>
              </a:ext>
            </a:extLst>
          </p:cNvPr>
          <p:cNvSpPr>
            <a:spLocks noGrp="1"/>
          </p:cNvSpPr>
          <p:nvPr>
            <p:ph type="sldNum" sz="quarter" idx="12"/>
          </p:nvPr>
        </p:nvSpPr>
        <p:spPr/>
        <p:txBody>
          <a:bodyPr/>
          <a:lstStyle/>
          <a:p>
            <a:fld id="{05A9019D-60CA-ED47-ADD3-129860FE25BF}" type="slidenum">
              <a:rPr lang="en-US" smtClean="0"/>
              <a:t>‹#›</a:t>
            </a:fld>
            <a:endParaRPr lang="en-US"/>
          </a:p>
        </p:txBody>
      </p:sp>
    </p:spTree>
    <p:extLst>
      <p:ext uri="{BB962C8B-B14F-4D97-AF65-F5344CB8AC3E}">
        <p14:creationId xmlns:p14="http://schemas.microsoft.com/office/powerpoint/2010/main" val="20494174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44723-7B75-4240-8611-7828F301285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83929FA-C839-4944-9C53-3B97A661CB4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024604C-9E83-EA47-AF11-1DCB2F7360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F5B8AED-EF5C-ED4C-B2C9-CFB89642301D}"/>
              </a:ext>
            </a:extLst>
          </p:cNvPr>
          <p:cNvSpPr>
            <a:spLocks noGrp="1"/>
          </p:cNvSpPr>
          <p:nvPr>
            <p:ph type="dt" sz="half" idx="10"/>
          </p:nvPr>
        </p:nvSpPr>
        <p:spPr/>
        <p:txBody>
          <a:bodyPr/>
          <a:lstStyle/>
          <a:p>
            <a:fld id="{5C4AA69C-10A9-C241-B884-61B55AC68994}" type="datetimeFigureOut">
              <a:rPr lang="en-US" smtClean="0"/>
              <a:t>1/16/20</a:t>
            </a:fld>
            <a:endParaRPr lang="en-US"/>
          </a:p>
        </p:txBody>
      </p:sp>
      <p:sp>
        <p:nvSpPr>
          <p:cNvPr id="6" name="Footer Placeholder 5">
            <a:extLst>
              <a:ext uri="{FF2B5EF4-FFF2-40B4-BE49-F238E27FC236}">
                <a16:creationId xmlns:a16="http://schemas.microsoft.com/office/drawing/2014/main" id="{791F86FE-921C-8A4D-802D-22B37F62E9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C343CFF-1CB5-674E-94FB-74E7D8739D4B}"/>
              </a:ext>
            </a:extLst>
          </p:cNvPr>
          <p:cNvSpPr>
            <a:spLocks noGrp="1"/>
          </p:cNvSpPr>
          <p:nvPr>
            <p:ph type="sldNum" sz="quarter" idx="12"/>
          </p:nvPr>
        </p:nvSpPr>
        <p:spPr/>
        <p:txBody>
          <a:bodyPr/>
          <a:lstStyle/>
          <a:p>
            <a:fld id="{05A9019D-60CA-ED47-ADD3-129860FE25BF}" type="slidenum">
              <a:rPr lang="en-US" smtClean="0"/>
              <a:t>‹#›</a:t>
            </a:fld>
            <a:endParaRPr lang="en-US"/>
          </a:p>
        </p:txBody>
      </p:sp>
    </p:spTree>
    <p:extLst>
      <p:ext uri="{BB962C8B-B14F-4D97-AF65-F5344CB8AC3E}">
        <p14:creationId xmlns:p14="http://schemas.microsoft.com/office/powerpoint/2010/main" val="27257255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A06442B-3B55-C740-B0F4-534846D793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C6F25F5-DE8D-3D46-98B1-00685E457FF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C6F495-B93E-5847-B025-9AE0CBB524D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4AA69C-10A9-C241-B884-61B55AC68994}" type="datetimeFigureOut">
              <a:rPr lang="en-US" smtClean="0"/>
              <a:t>1/16/20</a:t>
            </a:fld>
            <a:endParaRPr lang="en-US"/>
          </a:p>
        </p:txBody>
      </p:sp>
      <p:sp>
        <p:nvSpPr>
          <p:cNvPr id="5" name="Footer Placeholder 4">
            <a:extLst>
              <a:ext uri="{FF2B5EF4-FFF2-40B4-BE49-F238E27FC236}">
                <a16:creationId xmlns:a16="http://schemas.microsoft.com/office/drawing/2014/main" id="{7304CC30-AB67-0A4E-93C4-890F0244C36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1A0C98B-9340-3D4F-9C27-93772CDD88B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A9019D-60CA-ED47-ADD3-129860FE25BF}" type="slidenum">
              <a:rPr lang="en-US" smtClean="0"/>
              <a:t>‹#›</a:t>
            </a:fld>
            <a:endParaRPr lang="en-US"/>
          </a:p>
        </p:txBody>
      </p:sp>
    </p:spTree>
    <p:extLst>
      <p:ext uri="{BB962C8B-B14F-4D97-AF65-F5344CB8AC3E}">
        <p14:creationId xmlns:p14="http://schemas.microsoft.com/office/powerpoint/2010/main" val="13403404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82B136-C5A4-BA4D-9861-36139498D9BE}"/>
              </a:ext>
            </a:extLst>
          </p:cNvPr>
          <p:cNvSpPr>
            <a:spLocks noGrp="1"/>
          </p:cNvSpPr>
          <p:nvPr>
            <p:ph type="ctrTitle"/>
          </p:nvPr>
        </p:nvSpPr>
        <p:spPr/>
        <p:txBody>
          <a:bodyPr>
            <a:normAutofit fontScale="90000"/>
          </a:bodyPr>
          <a:lstStyle/>
          <a:p>
            <a:r>
              <a:rPr lang="en-US" dirty="0"/>
              <a:t>Week 1 in review: </a:t>
            </a:r>
            <a:br>
              <a:rPr lang="en-US" dirty="0"/>
            </a:br>
            <a:r>
              <a:rPr lang="en-US" dirty="0"/>
              <a:t>Study Design – RCT to Cohort –</a:t>
            </a:r>
            <a:br>
              <a:rPr lang="en-US" dirty="0"/>
            </a:br>
            <a:r>
              <a:rPr lang="en-US" dirty="0"/>
              <a:t>Target trial emulation</a:t>
            </a:r>
          </a:p>
        </p:txBody>
      </p:sp>
      <p:sp>
        <p:nvSpPr>
          <p:cNvPr id="3" name="Subtitle 2">
            <a:extLst>
              <a:ext uri="{FF2B5EF4-FFF2-40B4-BE49-F238E27FC236}">
                <a16:creationId xmlns:a16="http://schemas.microsoft.com/office/drawing/2014/main" id="{21392B90-367D-C34D-A7CD-C007F4F0F90C}"/>
              </a:ext>
            </a:extLst>
          </p:cNvPr>
          <p:cNvSpPr>
            <a:spLocks noGrp="1"/>
          </p:cNvSpPr>
          <p:nvPr>
            <p:ph type="subTitle" idx="1"/>
          </p:nvPr>
        </p:nvSpPr>
        <p:spPr/>
        <p:txBody>
          <a:bodyPr/>
          <a:lstStyle/>
          <a:p>
            <a:r>
              <a:rPr lang="en-US" dirty="0"/>
              <a:t>Dan Kelly, MD, MPH</a:t>
            </a:r>
          </a:p>
          <a:p>
            <a:r>
              <a:rPr lang="en-US" dirty="0"/>
              <a:t>January 16, 2020</a:t>
            </a:r>
          </a:p>
        </p:txBody>
      </p:sp>
    </p:spTree>
    <p:extLst>
      <p:ext uri="{BB962C8B-B14F-4D97-AF65-F5344CB8AC3E}">
        <p14:creationId xmlns:p14="http://schemas.microsoft.com/office/powerpoint/2010/main" val="21767532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1D75F1-03B5-8146-A98E-0959DDC7F1FA}"/>
              </a:ext>
            </a:extLst>
          </p:cNvPr>
          <p:cNvSpPr>
            <a:spLocks noGrp="1"/>
          </p:cNvSpPr>
          <p:nvPr>
            <p:ph type="title"/>
          </p:nvPr>
        </p:nvSpPr>
        <p:spPr/>
        <p:txBody>
          <a:bodyPr/>
          <a:lstStyle/>
          <a:p>
            <a:r>
              <a:rPr lang="en-US" dirty="0"/>
              <a:t>Observational studies did not ask a comparative question</a:t>
            </a:r>
          </a:p>
        </p:txBody>
      </p:sp>
      <p:sp>
        <p:nvSpPr>
          <p:cNvPr id="3" name="Content Placeholder 2">
            <a:extLst>
              <a:ext uri="{FF2B5EF4-FFF2-40B4-BE49-F238E27FC236}">
                <a16:creationId xmlns:a16="http://schemas.microsoft.com/office/drawing/2014/main" id="{FD098545-49CC-D349-AF68-B5148DCD918E}"/>
              </a:ext>
            </a:extLst>
          </p:cNvPr>
          <p:cNvSpPr>
            <a:spLocks noGrp="1"/>
          </p:cNvSpPr>
          <p:nvPr>
            <p:ph idx="1"/>
          </p:nvPr>
        </p:nvSpPr>
        <p:spPr/>
        <p:txBody>
          <a:bodyPr>
            <a:normAutofit/>
          </a:bodyPr>
          <a:lstStyle/>
          <a:p>
            <a:r>
              <a:rPr lang="en-US" dirty="0"/>
              <a:t>What is the CHD risk in women who are currently taking hormone therapy compared with women who are not?</a:t>
            </a:r>
          </a:p>
          <a:p>
            <a:endParaRPr lang="en-US" dirty="0"/>
          </a:p>
          <a:p>
            <a:r>
              <a:rPr lang="en-US" dirty="0"/>
              <a:t>Design and analysis:</a:t>
            </a:r>
          </a:p>
          <a:p>
            <a:pPr lvl="1"/>
            <a:r>
              <a:rPr lang="en-US" dirty="0"/>
              <a:t>Women are asked about therapy use</a:t>
            </a:r>
          </a:p>
          <a:p>
            <a:pPr lvl="2"/>
            <a:r>
              <a:rPr lang="en-US" dirty="0"/>
              <a:t>Consider a woman wondering whether to a start hormone therapy </a:t>
            </a:r>
          </a:p>
          <a:p>
            <a:pPr lvl="2"/>
            <a:r>
              <a:rPr lang="en-US" dirty="0"/>
              <a:t>The current vs. never contrast does not provide the information she needs</a:t>
            </a:r>
          </a:p>
          <a:p>
            <a:pPr lvl="1"/>
            <a:r>
              <a:rPr lang="en-US" dirty="0"/>
              <a:t>Analytic approach</a:t>
            </a:r>
          </a:p>
          <a:p>
            <a:pPr lvl="2"/>
            <a:r>
              <a:rPr lang="en-US" dirty="0"/>
              <a:t>Compare risk between prevalent users and nonusers of hormone therapy (current users vs. never users)</a:t>
            </a:r>
          </a:p>
        </p:txBody>
      </p:sp>
    </p:spTree>
    <p:extLst>
      <p:ext uri="{BB962C8B-B14F-4D97-AF65-F5344CB8AC3E}">
        <p14:creationId xmlns:p14="http://schemas.microsoft.com/office/powerpoint/2010/main" val="27244482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1005CC-8048-9444-95DE-5368C992E01E}"/>
              </a:ext>
            </a:extLst>
          </p:cNvPr>
          <p:cNvSpPr>
            <a:spLocks noGrp="1"/>
          </p:cNvSpPr>
          <p:nvPr>
            <p:ph type="title"/>
          </p:nvPr>
        </p:nvSpPr>
        <p:spPr/>
        <p:txBody>
          <a:bodyPr>
            <a:normAutofit/>
          </a:bodyPr>
          <a:lstStyle/>
          <a:p>
            <a:r>
              <a:rPr lang="en-US" dirty="0"/>
              <a:t>When we ask the </a:t>
            </a:r>
            <a:r>
              <a:rPr lang="en-US" b="1" dirty="0"/>
              <a:t>same question</a:t>
            </a:r>
            <a:br>
              <a:rPr lang="en-US" dirty="0"/>
            </a:br>
            <a:r>
              <a:rPr lang="en-US" dirty="0"/>
              <a:t>			RCT	(WHI)	Observational (NHS)	</a:t>
            </a:r>
          </a:p>
        </p:txBody>
      </p:sp>
      <p:sp>
        <p:nvSpPr>
          <p:cNvPr id="3" name="Content Placeholder 2">
            <a:extLst>
              <a:ext uri="{FF2B5EF4-FFF2-40B4-BE49-F238E27FC236}">
                <a16:creationId xmlns:a16="http://schemas.microsoft.com/office/drawing/2014/main" id="{D19A3F92-C44B-9A44-9174-0927AE91740C}"/>
              </a:ext>
            </a:extLst>
          </p:cNvPr>
          <p:cNvSpPr>
            <a:spLocks noGrp="1"/>
          </p:cNvSpPr>
          <p:nvPr>
            <p:ph sz="half" idx="1"/>
          </p:nvPr>
        </p:nvSpPr>
        <p:spPr>
          <a:xfrm>
            <a:off x="838200" y="1825625"/>
            <a:ext cx="5429596" cy="4351338"/>
          </a:xfrm>
        </p:spPr>
        <p:txBody>
          <a:bodyPr>
            <a:normAutofit fontScale="92500" lnSpcReduction="10000"/>
          </a:bodyPr>
          <a:lstStyle/>
          <a:p>
            <a:r>
              <a:rPr lang="en-US" dirty="0"/>
              <a:t>Overall		1.23 (0.99, 1.53) </a:t>
            </a:r>
          </a:p>
          <a:p>
            <a:r>
              <a:rPr lang="en-US" dirty="0"/>
              <a:t>Years of follow-up</a:t>
            </a:r>
          </a:p>
          <a:p>
            <a:pPr lvl="1"/>
            <a:r>
              <a:rPr lang="en-US" dirty="0"/>
              <a:t>0-2		1.51  (1.06, 2.14)</a:t>
            </a:r>
          </a:p>
          <a:p>
            <a:pPr lvl="1"/>
            <a:r>
              <a:rPr lang="en-US" dirty="0"/>
              <a:t>&gt;2		1.07 (0.81, 1.41)</a:t>
            </a:r>
          </a:p>
          <a:p>
            <a:r>
              <a:rPr lang="en-US" dirty="0"/>
              <a:t>Years since menopause </a:t>
            </a:r>
          </a:p>
          <a:p>
            <a:pPr lvl="1"/>
            <a:r>
              <a:rPr lang="en-US" dirty="0"/>
              <a:t>&lt;10 		0.89 (0.54, 1.44)</a:t>
            </a:r>
          </a:p>
          <a:p>
            <a:pPr lvl="1"/>
            <a:r>
              <a:rPr lang="en-US" dirty="0"/>
              <a:t>10-20 		1.24 (0.86, 1.80)</a:t>
            </a:r>
          </a:p>
          <a:p>
            <a:pPr lvl="1"/>
            <a:r>
              <a:rPr lang="en-US" dirty="0"/>
              <a:t>&gt;20		1.65 (1.14, 2.40)</a:t>
            </a:r>
          </a:p>
        </p:txBody>
      </p:sp>
      <p:sp>
        <p:nvSpPr>
          <p:cNvPr id="5" name="Content Placeholder 4">
            <a:extLst>
              <a:ext uri="{FF2B5EF4-FFF2-40B4-BE49-F238E27FC236}">
                <a16:creationId xmlns:a16="http://schemas.microsoft.com/office/drawing/2014/main" id="{9A30B135-A5DF-E744-83D9-809FB87D6D17}"/>
              </a:ext>
            </a:extLst>
          </p:cNvPr>
          <p:cNvSpPr>
            <a:spLocks noGrp="1"/>
          </p:cNvSpPr>
          <p:nvPr>
            <p:ph sz="half" idx="2"/>
          </p:nvPr>
        </p:nvSpPr>
        <p:spPr>
          <a:xfrm>
            <a:off x="6267794" y="1825625"/>
            <a:ext cx="5685907" cy="4351338"/>
          </a:xfrm>
        </p:spPr>
        <p:txBody>
          <a:bodyPr>
            <a:normAutofit fontScale="92500" lnSpcReduction="10000"/>
          </a:bodyPr>
          <a:lstStyle/>
          <a:p>
            <a:r>
              <a:rPr lang="en-US" sz="2400" dirty="0"/>
              <a:t>1.05 (0.82, 1.34) </a:t>
            </a:r>
          </a:p>
          <a:p>
            <a:endParaRPr lang="en-US" sz="2400" dirty="0"/>
          </a:p>
          <a:p>
            <a:r>
              <a:rPr lang="en-US" sz="2400" dirty="0"/>
              <a:t>1.43 (0.92, 2.33)</a:t>
            </a:r>
          </a:p>
          <a:p>
            <a:r>
              <a:rPr lang="en-US" sz="2400" dirty="0"/>
              <a:t>0.91 (0.72, 1.16)</a:t>
            </a:r>
          </a:p>
          <a:p>
            <a:pPr marL="0" indent="0">
              <a:buNone/>
            </a:pPr>
            <a:endParaRPr lang="en-US" sz="2400" dirty="0"/>
          </a:p>
          <a:p>
            <a:r>
              <a:rPr lang="en-US" sz="2400" dirty="0"/>
              <a:t>0.88 (0.63, 1.21)</a:t>
            </a:r>
          </a:p>
          <a:p>
            <a:r>
              <a:rPr lang="en-US" sz="2400" dirty="0"/>
              <a:t>1.13 (0.85, 1.49)</a:t>
            </a:r>
          </a:p>
          <a:p>
            <a:pPr marL="0" indent="0">
              <a:buNone/>
            </a:pPr>
            <a:endParaRPr lang="en-US" dirty="0"/>
          </a:p>
          <a:p>
            <a:r>
              <a:rPr lang="en-US" dirty="0"/>
              <a:t>Distribution of time since menopause, age, and length of follow-up largely explained the differences</a:t>
            </a:r>
          </a:p>
        </p:txBody>
      </p:sp>
      <p:sp>
        <p:nvSpPr>
          <p:cNvPr id="6" name="Title 4">
            <a:extLst>
              <a:ext uri="{FF2B5EF4-FFF2-40B4-BE49-F238E27FC236}">
                <a16:creationId xmlns:a16="http://schemas.microsoft.com/office/drawing/2014/main" id="{E077C6B9-7006-FA4F-B6F9-F6EE671A9865}"/>
              </a:ext>
            </a:extLst>
          </p:cNvPr>
          <p:cNvSpPr txBox="1">
            <a:spLocks/>
          </p:cNvSpPr>
          <p:nvPr/>
        </p:nvSpPr>
        <p:spPr>
          <a:xfrm>
            <a:off x="259080" y="6452812"/>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US" b="1" dirty="0"/>
          </a:p>
        </p:txBody>
      </p:sp>
    </p:spTree>
    <p:extLst>
      <p:ext uri="{BB962C8B-B14F-4D97-AF65-F5344CB8AC3E}">
        <p14:creationId xmlns:p14="http://schemas.microsoft.com/office/powerpoint/2010/main" val="40874273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3"/>
          </p:nvPr>
        </p:nvSpPr>
        <p:spPr/>
        <p:txBody>
          <a:bodyPr/>
          <a:lstStyle/>
          <a:p>
            <a:pPr>
              <a:defRPr/>
            </a:pPr>
            <a:fld id="{FAA74B69-70FD-A649-B131-F3438782CAA4}" type="slidenum">
              <a:rPr lang="en-US" altLang="en-US" smtClean="0">
                <a:solidFill>
                  <a:srgbClr val="052049"/>
                </a:solidFill>
              </a:rPr>
              <a:pPr>
                <a:defRPr/>
              </a:pPr>
              <a:t>12</a:t>
            </a:fld>
            <a:endParaRPr lang="en-US" altLang="en-US">
              <a:solidFill>
                <a:srgbClr val="052049"/>
              </a:solidFill>
            </a:endParaRPr>
          </a:p>
        </p:txBody>
      </p:sp>
      <p:sp>
        <p:nvSpPr>
          <p:cNvPr id="5" name="Title 4"/>
          <p:cNvSpPr>
            <a:spLocks noGrp="1"/>
          </p:cNvSpPr>
          <p:nvPr>
            <p:ph type="title"/>
          </p:nvPr>
        </p:nvSpPr>
        <p:spPr/>
        <p:txBody>
          <a:bodyPr/>
          <a:lstStyle/>
          <a:p>
            <a:r>
              <a:rPr lang="en-US" sz="3200" dirty="0"/>
              <a:t>Consider key features of an RCT when emulating a target trial </a:t>
            </a:r>
          </a:p>
        </p:txBody>
      </p:sp>
      <p:sp>
        <p:nvSpPr>
          <p:cNvPr id="9" name="Text Placeholder 8"/>
          <p:cNvSpPr>
            <a:spLocks noGrp="1"/>
          </p:cNvSpPr>
          <p:nvPr>
            <p:ph type="body" sz="quarter" idx="15"/>
          </p:nvPr>
        </p:nvSpPr>
        <p:spPr>
          <a:xfrm>
            <a:off x="1981202" y="1156259"/>
            <a:ext cx="8169964" cy="446529"/>
          </a:xfrm>
        </p:spPr>
        <p:txBody>
          <a:bodyPr/>
          <a:lstStyle/>
          <a:p>
            <a:r>
              <a:rPr lang="en-US" sz="2400" dirty="0"/>
              <a:t>RCT features	 	COHORT equivalents</a:t>
            </a:r>
          </a:p>
        </p:txBody>
      </p:sp>
      <p:sp>
        <p:nvSpPr>
          <p:cNvPr id="7" name="Content Placeholder 6"/>
          <p:cNvSpPr>
            <a:spLocks noGrp="1"/>
          </p:cNvSpPr>
          <p:nvPr>
            <p:ph sz="quarter" idx="18"/>
          </p:nvPr>
        </p:nvSpPr>
        <p:spPr>
          <a:xfrm>
            <a:off x="1980926" y="1796353"/>
            <a:ext cx="2351589" cy="3804111"/>
          </a:xfrm>
        </p:spPr>
        <p:txBody>
          <a:bodyPr>
            <a:normAutofit fontScale="85000" lnSpcReduction="10000"/>
          </a:bodyPr>
          <a:lstStyle/>
          <a:p>
            <a:r>
              <a:rPr lang="en-US" dirty="0"/>
              <a:t>Randomization</a:t>
            </a:r>
          </a:p>
          <a:p>
            <a:endParaRPr lang="en-US" dirty="0"/>
          </a:p>
          <a:p>
            <a:endParaRPr lang="en-US" dirty="0"/>
          </a:p>
          <a:p>
            <a:endParaRPr lang="en-US" dirty="0"/>
          </a:p>
          <a:p>
            <a:r>
              <a:rPr lang="en-US" dirty="0"/>
              <a:t>Blinding</a:t>
            </a:r>
          </a:p>
          <a:p>
            <a:endParaRPr lang="en-US" dirty="0"/>
          </a:p>
          <a:p>
            <a:endParaRPr lang="en-US" dirty="0"/>
          </a:p>
          <a:p>
            <a:endParaRPr lang="en-US" dirty="0"/>
          </a:p>
          <a:p>
            <a:r>
              <a:rPr lang="en-US" dirty="0"/>
              <a:t>ITT</a:t>
            </a:r>
          </a:p>
        </p:txBody>
      </p:sp>
      <p:sp>
        <p:nvSpPr>
          <p:cNvPr id="8" name="Content Placeholder 7"/>
          <p:cNvSpPr>
            <a:spLocks noGrp="1"/>
          </p:cNvSpPr>
          <p:nvPr>
            <p:ph sz="quarter" idx="19"/>
          </p:nvPr>
        </p:nvSpPr>
        <p:spPr>
          <a:xfrm>
            <a:off x="4528458" y="1796353"/>
            <a:ext cx="5812972" cy="3804111"/>
          </a:xfrm>
        </p:spPr>
        <p:txBody>
          <a:bodyPr>
            <a:normAutofit lnSpcReduction="10000"/>
          </a:bodyPr>
          <a:lstStyle/>
          <a:p>
            <a:r>
              <a:rPr lang="en-US" sz="1800" dirty="0"/>
              <a:t>Methods to address confounding in design &amp; analysis phase (restriction, matching, stratification, multivariate modeling, etc.)</a:t>
            </a:r>
          </a:p>
          <a:p>
            <a:endParaRPr lang="en-US" sz="1800" dirty="0"/>
          </a:p>
          <a:p>
            <a:endParaRPr lang="en-US" sz="1800" dirty="0"/>
          </a:p>
          <a:p>
            <a:r>
              <a:rPr lang="en-US" sz="1800" dirty="0"/>
              <a:t>Structured (&amp; sometimes blinded) assessments  (e.g., medical assessments may be part of SOC; labs can be agnostic)</a:t>
            </a:r>
          </a:p>
          <a:p>
            <a:endParaRPr lang="en-US" sz="1800" dirty="0"/>
          </a:p>
          <a:p>
            <a:endParaRPr lang="en-US" sz="1800" dirty="0"/>
          </a:p>
          <a:p>
            <a:r>
              <a:rPr lang="en-US" sz="1800" dirty="0"/>
              <a:t>Do not adjust for post-baseline covariates.</a:t>
            </a:r>
          </a:p>
          <a:p>
            <a:pPr lvl="1"/>
            <a:r>
              <a:rPr lang="en-US" sz="1600" dirty="0"/>
              <a:t>Cohorts can collect data on time-varying exposures &amp; confounders (</a:t>
            </a:r>
            <a:r>
              <a:rPr lang="en-US" sz="1600" i="1" dirty="0"/>
              <a:t>may need special attention in analysis phase</a:t>
            </a:r>
            <a:r>
              <a:rPr lang="en-US" sz="1600" dirty="0"/>
              <a:t>)</a:t>
            </a:r>
          </a:p>
        </p:txBody>
      </p:sp>
    </p:spTree>
    <p:extLst>
      <p:ext uri="{BB962C8B-B14F-4D97-AF65-F5344CB8AC3E}">
        <p14:creationId xmlns:p14="http://schemas.microsoft.com/office/powerpoint/2010/main" val="24009646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checkerboard(across)">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8">
                                            <p:txEl>
                                              <p:pRg st="3" end="3"/>
                                            </p:txEl>
                                          </p:spTgt>
                                        </p:tgtEl>
                                        <p:attrNameLst>
                                          <p:attrName>style.visibility</p:attrName>
                                        </p:attrNameLst>
                                      </p:cBhvr>
                                      <p:to>
                                        <p:strVal val="visible"/>
                                      </p:to>
                                    </p:set>
                                    <p:animEffect transition="in" filter="checkerboard(across)">
                                      <p:cBhvr>
                                        <p:cTn id="12" dur="500"/>
                                        <p:tgtEl>
                                          <p:spTgt spid="8">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8">
                                            <p:txEl>
                                              <p:pRg st="6" end="6"/>
                                            </p:txEl>
                                          </p:spTgt>
                                        </p:tgtEl>
                                        <p:attrNameLst>
                                          <p:attrName>style.visibility</p:attrName>
                                        </p:attrNameLst>
                                      </p:cBhvr>
                                      <p:to>
                                        <p:strVal val="visible"/>
                                      </p:to>
                                    </p:set>
                                    <p:animEffect transition="in" filter="checkerboard(across)">
                                      <p:cBhvr>
                                        <p:cTn id="17" dur="500"/>
                                        <p:tgtEl>
                                          <p:spTgt spid="8">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8">
                                            <p:txEl>
                                              <p:pRg st="7" end="7"/>
                                            </p:txEl>
                                          </p:spTgt>
                                        </p:tgtEl>
                                        <p:attrNameLst>
                                          <p:attrName>style.visibility</p:attrName>
                                        </p:attrNameLst>
                                      </p:cBhvr>
                                      <p:to>
                                        <p:strVal val="visible"/>
                                      </p:to>
                                    </p:set>
                                    <p:animEffect transition="in" filter="checkerboard(across)">
                                      <p:cBhvr>
                                        <p:cTn id="22" dur="500"/>
                                        <p:tgtEl>
                                          <p:spTgt spid="8">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29108" name="Group 52"/>
          <p:cNvGraphicFramePr>
            <a:graphicFrameLocks noGrp="1"/>
          </p:cNvGraphicFramePr>
          <p:nvPr>
            <p:ph idx="1"/>
          </p:nvPr>
        </p:nvGraphicFramePr>
        <p:xfrm>
          <a:off x="2649942" y="1200151"/>
          <a:ext cx="6540689" cy="4276984"/>
        </p:xfrm>
        <a:graphic>
          <a:graphicData uri="http://schemas.openxmlformats.org/drawingml/2006/table">
            <a:tbl>
              <a:tblPr/>
              <a:tblGrid>
                <a:gridCol w="4720671">
                  <a:extLst>
                    <a:ext uri="{9D8B030D-6E8A-4147-A177-3AD203B41FA5}">
                      <a16:colId xmlns:a16="http://schemas.microsoft.com/office/drawing/2014/main" val="20000"/>
                    </a:ext>
                  </a:extLst>
                </a:gridCol>
                <a:gridCol w="1820018">
                  <a:extLst>
                    <a:ext uri="{9D8B030D-6E8A-4147-A177-3AD203B41FA5}">
                      <a16:colId xmlns:a16="http://schemas.microsoft.com/office/drawing/2014/main" val="20001"/>
                    </a:ext>
                  </a:extLst>
                </a:gridCol>
              </a:tblGrid>
              <a:tr h="451276">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sz="1800" b="1" i="0" u="none" strike="noStrike" cap="none" normalizeH="0" baseline="0" dirty="0">
                          <a:ln>
                            <a:noFill/>
                          </a:ln>
                          <a:solidFill>
                            <a:schemeClr val="tx1"/>
                          </a:solidFill>
                          <a:effectLst/>
                          <a:latin typeface="+mn-lt"/>
                        </a:rPr>
                        <a:t>Key Issues in Clinical Trials</a:t>
                      </a:r>
                    </a:p>
                  </a:txBody>
                  <a:tcPr marL="60965" marR="60965" marT="34292" marB="3429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None/>
                        <a:tabLst/>
                      </a:pPr>
                      <a:r>
                        <a:rPr kumimoji="1" lang="en-US" sz="1800" b="1" i="0" u="none" strike="noStrike" cap="none" normalizeH="0" baseline="0" dirty="0">
                          <a:ln>
                            <a:noFill/>
                          </a:ln>
                          <a:solidFill>
                            <a:schemeClr val="tx1"/>
                          </a:solidFill>
                          <a:effectLst/>
                          <a:latin typeface="+mn-lt"/>
                        </a:rPr>
                        <a:t>Observational</a:t>
                      </a:r>
                    </a:p>
                  </a:txBody>
                  <a:tcPr marL="60965" marR="60965" marT="34292" marB="3429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4768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sz="1400" b="1" i="0" u="none" strike="noStrike" cap="none" normalizeH="0" baseline="0" dirty="0">
                          <a:ln>
                            <a:noFill/>
                          </a:ln>
                          <a:solidFill>
                            <a:schemeClr val="tx1"/>
                          </a:solidFill>
                          <a:effectLst/>
                          <a:latin typeface="+mn-lt"/>
                        </a:rPr>
                        <a:t>Clear Objective(s). Primary and secondary endpoints  </a:t>
                      </a:r>
                    </a:p>
                  </a:txBody>
                  <a:tcPr marL="60965" marR="60965" marT="34292" marB="3429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Char char="ü"/>
                        <a:tabLst/>
                      </a:pPr>
                      <a:r>
                        <a:rPr kumimoji="1" lang="en-US" sz="1800" b="1" i="0" u="none" strike="noStrike" cap="none" normalizeH="0" baseline="0" dirty="0">
                          <a:ln>
                            <a:noFill/>
                          </a:ln>
                          <a:solidFill>
                            <a:schemeClr val="tx1"/>
                          </a:solidFill>
                          <a:effectLst/>
                          <a:latin typeface="+mn-lt"/>
                        </a:rPr>
                        <a:t> </a:t>
                      </a:r>
                    </a:p>
                  </a:txBody>
                  <a:tcPr marL="60965" marR="60965" marT="34292" marB="3429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4768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sz="1400" b="1" i="0" u="none" strike="noStrike" cap="none" normalizeH="0" baseline="0" dirty="0">
                          <a:ln>
                            <a:noFill/>
                          </a:ln>
                          <a:solidFill>
                            <a:schemeClr val="tx1"/>
                          </a:solidFill>
                          <a:effectLst/>
                          <a:latin typeface="+mn-lt"/>
                        </a:rPr>
                        <a:t>Study population. </a:t>
                      </a:r>
                      <a:r>
                        <a:rPr kumimoji="1" lang="en-US" altLang="en-US" sz="1400" b="1" i="0" u="none" strike="noStrike" cap="none" normalizeH="0" baseline="0" dirty="0">
                          <a:ln>
                            <a:noFill/>
                          </a:ln>
                          <a:solidFill>
                            <a:schemeClr val="tx1"/>
                          </a:solidFill>
                          <a:effectLst/>
                          <a:latin typeface="+mn-lt"/>
                        </a:rPr>
                        <a:t>Inclusion/exclusion criteria</a:t>
                      </a:r>
                      <a:r>
                        <a:rPr kumimoji="1" lang="en-US" sz="1400" b="1" i="0" u="none" strike="noStrike" cap="none" normalizeH="0" baseline="0" dirty="0">
                          <a:ln>
                            <a:noFill/>
                          </a:ln>
                          <a:solidFill>
                            <a:schemeClr val="tx1"/>
                          </a:solidFill>
                          <a:effectLst/>
                          <a:latin typeface="+mn-lt"/>
                        </a:rPr>
                        <a:t> </a:t>
                      </a:r>
                    </a:p>
                  </a:txBody>
                  <a:tcPr marL="60965" marR="60965" marT="34292" marB="3429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Char char="ü"/>
                        <a:tabLst/>
                      </a:pPr>
                      <a:r>
                        <a:rPr kumimoji="1" lang="en-US" sz="1800" b="1" i="0" u="none" strike="noStrike" cap="none" normalizeH="0" baseline="0" dirty="0">
                          <a:ln>
                            <a:noFill/>
                          </a:ln>
                          <a:solidFill>
                            <a:schemeClr val="tx1"/>
                          </a:solidFill>
                          <a:effectLst/>
                          <a:latin typeface="+mn-lt"/>
                        </a:rPr>
                        <a:t> </a:t>
                      </a:r>
                      <a:endParaRPr kumimoji="1" lang="en-US" sz="1400" b="1" i="0" u="none" strike="noStrike" cap="none" normalizeH="0" baseline="0" dirty="0">
                        <a:ln>
                          <a:noFill/>
                        </a:ln>
                        <a:solidFill>
                          <a:schemeClr val="tx1"/>
                        </a:solidFill>
                        <a:effectLst/>
                        <a:latin typeface="+mn-lt"/>
                      </a:endParaRPr>
                    </a:p>
                  </a:txBody>
                  <a:tcPr marL="60965" marR="60965" marT="34292" marB="3429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50066">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lang="en-US" sz="1400" b="1" kern="1200" baseline="0" dirty="0">
                          <a:solidFill>
                            <a:schemeClr val="tx1"/>
                          </a:solidFill>
                          <a:latin typeface="+mn-lt"/>
                          <a:ea typeface="+mn-ea"/>
                          <a:cs typeface="Arial" pitchFamily="34" charset="0"/>
                        </a:rPr>
                        <a:t>Longitudinal </a:t>
                      </a:r>
                      <a:endParaRPr kumimoji="1" lang="en-US" sz="1400" b="1" i="0" u="none" strike="noStrike" cap="none" normalizeH="0" baseline="0" dirty="0">
                        <a:ln>
                          <a:noFill/>
                        </a:ln>
                        <a:solidFill>
                          <a:schemeClr val="tx1"/>
                        </a:solidFill>
                        <a:effectLst/>
                        <a:latin typeface="+mn-lt"/>
                        <a:cs typeface="Arial" pitchFamily="34" charset="0"/>
                      </a:endParaRPr>
                    </a:p>
                  </a:txBody>
                  <a:tcPr marL="60965" marR="60965" marT="34292" marB="3429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Char char="ü"/>
                        <a:tabLst/>
                      </a:pPr>
                      <a:r>
                        <a:rPr kumimoji="1" lang="en-US" sz="1800" b="1" i="0" u="none" strike="noStrike" cap="none" normalizeH="0" baseline="0" dirty="0">
                          <a:ln>
                            <a:noFill/>
                          </a:ln>
                          <a:solidFill>
                            <a:schemeClr val="tx1"/>
                          </a:solidFill>
                          <a:effectLst/>
                          <a:latin typeface="+mn-lt"/>
                        </a:rPr>
                        <a:t> </a:t>
                      </a:r>
                    </a:p>
                  </a:txBody>
                  <a:tcPr marL="60965" marR="60965" marT="34292" marB="3429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4768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sz="1400" b="1" i="0" u="none" strike="noStrike" cap="none" normalizeH="0" baseline="0" dirty="0">
                          <a:ln>
                            <a:noFill/>
                          </a:ln>
                          <a:solidFill>
                            <a:schemeClr val="tx1"/>
                          </a:solidFill>
                          <a:effectLst/>
                          <a:latin typeface="+mn-lt"/>
                        </a:rPr>
                        <a:t>Randomized treatment assignment</a:t>
                      </a:r>
                    </a:p>
                  </a:txBody>
                  <a:tcPr marL="60965" marR="60965" marT="34292" marB="3429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en-US" sz="1400" b="1" i="0" u="none" strike="noStrike" cap="none" normalizeH="0" baseline="0" dirty="0">
                          <a:ln>
                            <a:noFill/>
                          </a:ln>
                          <a:solidFill>
                            <a:srgbClr val="C00000"/>
                          </a:solidFill>
                          <a:effectLst/>
                          <a:latin typeface="+mn-lt"/>
                        </a:rPr>
                        <a:t>No</a:t>
                      </a:r>
                      <a:endParaRPr kumimoji="1" lang="en-US" sz="1400" b="1" i="0" u="none" strike="noStrike" cap="none" normalizeH="0" baseline="0" dirty="0">
                        <a:ln>
                          <a:noFill/>
                        </a:ln>
                        <a:solidFill>
                          <a:schemeClr val="tx1"/>
                        </a:solidFill>
                        <a:effectLst/>
                        <a:latin typeface="+mn-lt"/>
                      </a:endParaRPr>
                    </a:p>
                  </a:txBody>
                  <a:tcPr marL="60965" marR="60965"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48876">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sz="1400" b="1" i="0" u="none" strike="noStrike" cap="none" normalizeH="0" baseline="0" dirty="0">
                          <a:ln>
                            <a:noFill/>
                          </a:ln>
                          <a:solidFill>
                            <a:schemeClr val="tx1"/>
                          </a:solidFill>
                          <a:effectLst/>
                          <a:latin typeface="+mn-lt"/>
                        </a:rPr>
                        <a:t>Blinding</a:t>
                      </a:r>
                    </a:p>
                  </a:txBody>
                  <a:tcPr marL="60965" marR="60965" marT="34292" marB="3429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en-US" sz="1400" b="1" i="0" u="none" strike="noStrike" cap="none" normalizeH="0" baseline="0" dirty="0">
                          <a:ln>
                            <a:noFill/>
                          </a:ln>
                          <a:solidFill>
                            <a:srgbClr val="C00000"/>
                          </a:solidFill>
                          <a:effectLst/>
                          <a:latin typeface="+mn-lt"/>
                        </a:rPr>
                        <a:t>No</a:t>
                      </a:r>
                      <a:endParaRPr kumimoji="1" lang="en-US" sz="1400" b="1" i="0" u="none" strike="noStrike" cap="none" normalizeH="0" baseline="0" dirty="0">
                        <a:ln>
                          <a:noFill/>
                        </a:ln>
                        <a:solidFill>
                          <a:schemeClr val="tx1"/>
                        </a:solidFill>
                        <a:effectLst/>
                        <a:latin typeface="+mn-lt"/>
                      </a:endParaRPr>
                    </a:p>
                  </a:txBody>
                  <a:tcPr marL="60965" marR="60965"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4768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sz="1400" b="1" i="0" u="none" strike="noStrike" cap="none" normalizeH="0" baseline="0" dirty="0">
                          <a:ln>
                            <a:noFill/>
                          </a:ln>
                          <a:solidFill>
                            <a:schemeClr val="tx1"/>
                          </a:solidFill>
                          <a:effectLst/>
                          <a:latin typeface="+mn-lt"/>
                        </a:rPr>
                        <a:t>Statistical Power. Sample size &amp; follow up </a:t>
                      </a:r>
                    </a:p>
                  </a:txBody>
                  <a:tcPr marL="60965" marR="60965" marT="34292" marB="3429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Char char="ü"/>
                        <a:tabLst/>
                      </a:pPr>
                      <a:r>
                        <a:rPr kumimoji="1" lang="en-US" sz="1800" b="1" i="0" u="none" strike="noStrike" cap="none" normalizeH="0" baseline="0" dirty="0">
                          <a:ln>
                            <a:noFill/>
                          </a:ln>
                          <a:solidFill>
                            <a:schemeClr val="tx1"/>
                          </a:solidFill>
                          <a:effectLst/>
                          <a:latin typeface="+mn-lt"/>
                        </a:rPr>
                        <a:t> </a:t>
                      </a:r>
                      <a:endParaRPr kumimoji="1" lang="en-US" sz="1400" b="1" i="0" u="none" strike="noStrike" cap="none" normalizeH="0" baseline="0" dirty="0">
                        <a:ln>
                          <a:noFill/>
                        </a:ln>
                        <a:solidFill>
                          <a:schemeClr val="tx1"/>
                        </a:solidFill>
                        <a:effectLst/>
                        <a:latin typeface="+mn-lt"/>
                      </a:endParaRPr>
                    </a:p>
                  </a:txBody>
                  <a:tcPr marL="60965" marR="60965" marT="34292" marB="3429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50066">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sz="1400" b="1" i="0" u="none" strike="noStrike" cap="none" normalizeH="0" baseline="0" dirty="0">
                          <a:ln>
                            <a:noFill/>
                          </a:ln>
                          <a:solidFill>
                            <a:schemeClr val="tx1"/>
                          </a:solidFill>
                          <a:effectLst/>
                          <a:latin typeface="+mn-lt"/>
                        </a:rPr>
                        <a:t>International, multicenter,… </a:t>
                      </a:r>
                    </a:p>
                  </a:txBody>
                  <a:tcPr marL="60965" marR="60965" marT="34292" marB="3429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Char char="ü"/>
                        <a:tabLst/>
                      </a:pPr>
                      <a:r>
                        <a:rPr kumimoji="1" lang="en-US" sz="1800" b="1" i="0" u="none" strike="noStrike" cap="none" normalizeH="0" baseline="0" dirty="0">
                          <a:ln>
                            <a:noFill/>
                          </a:ln>
                          <a:solidFill>
                            <a:schemeClr val="tx1"/>
                          </a:solidFill>
                          <a:effectLst/>
                          <a:latin typeface="+mn-lt"/>
                        </a:rPr>
                        <a:t> </a:t>
                      </a:r>
                      <a:endParaRPr kumimoji="1" lang="en-US" sz="1400" b="1" i="0" u="none" strike="noStrike" cap="none" normalizeH="0" baseline="0" dirty="0">
                        <a:ln>
                          <a:noFill/>
                        </a:ln>
                        <a:solidFill>
                          <a:schemeClr val="tx1"/>
                        </a:solidFill>
                        <a:effectLst/>
                        <a:latin typeface="+mn-lt"/>
                      </a:endParaRPr>
                    </a:p>
                  </a:txBody>
                  <a:tcPr marL="60965" marR="60965" marT="34292" marB="3429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4768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sz="1400" b="1" i="0" u="none" strike="noStrike" cap="none" normalizeH="0" baseline="0" dirty="0">
                          <a:ln>
                            <a:noFill/>
                          </a:ln>
                          <a:solidFill>
                            <a:schemeClr val="tx1"/>
                          </a:solidFill>
                          <a:effectLst/>
                          <a:latin typeface="+mn-lt"/>
                        </a:rPr>
                        <a:t>Reference group. Active therapy or placebo </a:t>
                      </a:r>
                    </a:p>
                  </a:txBody>
                  <a:tcPr marL="60965" marR="60965" marT="34292" marB="3429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Char char="ü"/>
                        <a:tabLst/>
                      </a:pPr>
                      <a:r>
                        <a:rPr kumimoji="1" lang="en-US" sz="1800" b="1" i="0" u="none" strike="noStrike" cap="none" normalizeH="0" baseline="0" dirty="0">
                          <a:ln>
                            <a:noFill/>
                          </a:ln>
                          <a:solidFill>
                            <a:schemeClr val="tx1"/>
                          </a:solidFill>
                          <a:effectLst/>
                          <a:latin typeface="+mn-lt"/>
                        </a:rPr>
                        <a:t> </a:t>
                      </a:r>
                      <a:endParaRPr kumimoji="1" lang="en-US" sz="1400" b="1" i="0" u="none" strike="noStrike" cap="none" normalizeH="0" baseline="0" dirty="0">
                        <a:ln>
                          <a:noFill/>
                        </a:ln>
                        <a:solidFill>
                          <a:schemeClr val="tx1"/>
                        </a:solidFill>
                        <a:effectLst/>
                        <a:latin typeface="+mn-lt"/>
                      </a:endParaRPr>
                    </a:p>
                  </a:txBody>
                  <a:tcPr marL="60965" marR="60965" marT="34292" marB="3429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42905">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1" lang="en-US" sz="1400" b="1" i="0" u="none" strike="noStrike" cap="none" normalizeH="0" baseline="0" dirty="0">
                          <a:ln>
                            <a:noFill/>
                          </a:ln>
                          <a:solidFill>
                            <a:srgbClr val="C00000"/>
                          </a:solidFill>
                          <a:effectLst/>
                          <a:latin typeface="+mn-lt"/>
                        </a:rPr>
                        <a:t>Loss to follow up &amp; Compliance</a:t>
                      </a:r>
                    </a:p>
                  </a:txBody>
                  <a:tcPr marL="60965" marR="60965" marT="34292" marB="3429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Char char="ü"/>
                        <a:tabLst/>
                      </a:pPr>
                      <a:r>
                        <a:rPr kumimoji="1" lang="en-US" sz="1800" b="1" i="0" u="none" strike="noStrike" cap="none" normalizeH="0" baseline="0" dirty="0">
                          <a:ln>
                            <a:noFill/>
                          </a:ln>
                          <a:solidFill>
                            <a:srgbClr val="C00000"/>
                          </a:solidFill>
                          <a:effectLst/>
                          <a:latin typeface="+mn-lt"/>
                        </a:rPr>
                        <a:t> </a:t>
                      </a:r>
                      <a:endParaRPr kumimoji="1" lang="en-US" sz="1400" b="1" i="0" u="none" strike="noStrike" cap="none" normalizeH="0" baseline="0" dirty="0">
                        <a:ln>
                          <a:noFill/>
                        </a:ln>
                        <a:solidFill>
                          <a:srgbClr val="C00000"/>
                        </a:solidFill>
                        <a:effectLst/>
                        <a:latin typeface="+mn-lt"/>
                      </a:endParaRPr>
                    </a:p>
                  </a:txBody>
                  <a:tcPr marL="60965" marR="60965" marT="34292" marB="3429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34768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sz="1400" b="1" i="0" u="none" strike="noStrike" cap="none" normalizeH="0" baseline="0" dirty="0">
                          <a:ln>
                            <a:noFill/>
                          </a:ln>
                          <a:solidFill>
                            <a:schemeClr val="tx1"/>
                          </a:solidFill>
                          <a:effectLst/>
                          <a:latin typeface="+mn-lt"/>
                        </a:rPr>
                        <a:t>Blind adjudication of events</a:t>
                      </a:r>
                    </a:p>
                  </a:txBody>
                  <a:tcPr marL="60965" marR="60965" marT="34292" marB="3429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Char char="ü"/>
                        <a:tabLst/>
                      </a:pPr>
                      <a:r>
                        <a:rPr kumimoji="1" lang="en-US" sz="1800" b="1" i="0" u="none" strike="noStrike" cap="none" normalizeH="0" baseline="0" dirty="0">
                          <a:ln>
                            <a:noFill/>
                          </a:ln>
                          <a:solidFill>
                            <a:schemeClr val="tx1"/>
                          </a:solidFill>
                          <a:effectLst/>
                          <a:latin typeface="+mn-lt"/>
                        </a:rPr>
                        <a:t> </a:t>
                      </a:r>
                      <a:endParaRPr kumimoji="1" lang="en-US" sz="1400" b="1" i="0" u="none" strike="noStrike" cap="none" normalizeH="0" baseline="0" dirty="0">
                        <a:ln>
                          <a:noFill/>
                        </a:ln>
                        <a:solidFill>
                          <a:schemeClr val="tx1"/>
                        </a:solidFill>
                        <a:effectLst/>
                        <a:latin typeface="+mn-lt"/>
                      </a:endParaRPr>
                    </a:p>
                  </a:txBody>
                  <a:tcPr marL="60965" marR="60965" marT="34292" marB="3429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34768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sz="1400" b="1" i="0" u="none" strike="noStrike" cap="none" normalizeH="0" baseline="0" dirty="0">
                          <a:ln>
                            <a:noFill/>
                          </a:ln>
                          <a:solidFill>
                            <a:schemeClr val="tx1"/>
                          </a:solidFill>
                          <a:effectLst/>
                          <a:latin typeface="+mn-lt"/>
                        </a:rPr>
                        <a:t>Inscription of Protocols </a:t>
                      </a:r>
                    </a:p>
                  </a:txBody>
                  <a:tcPr marL="60965" marR="60965" marT="34292" marB="3429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Wingdings" pitchFamily="2" charset="2"/>
                        <a:buChar char="ü"/>
                        <a:tabLst/>
                      </a:pPr>
                      <a:r>
                        <a:rPr kumimoji="1" lang="en-US" sz="1800" b="1" i="0" u="none" strike="noStrike" cap="none" normalizeH="0" baseline="0" dirty="0">
                          <a:ln>
                            <a:noFill/>
                          </a:ln>
                          <a:solidFill>
                            <a:schemeClr val="tx1"/>
                          </a:solidFill>
                          <a:effectLst/>
                          <a:latin typeface="+mn-lt"/>
                        </a:rPr>
                        <a:t> </a:t>
                      </a:r>
                      <a:endParaRPr kumimoji="1" lang="en-US" sz="1400" b="1" i="0" u="none" strike="noStrike" cap="none" normalizeH="0" baseline="0" dirty="0">
                        <a:ln>
                          <a:noFill/>
                        </a:ln>
                        <a:solidFill>
                          <a:schemeClr val="tx1"/>
                        </a:solidFill>
                        <a:effectLst/>
                        <a:latin typeface="+mn-lt"/>
                      </a:endParaRPr>
                    </a:p>
                  </a:txBody>
                  <a:tcPr marL="60965" marR="60965" marT="34292" marB="3429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bl>
          </a:graphicData>
        </a:graphic>
      </p:graphicFrame>
      <p:sp>
        <p:nvSpPr>
          <p:cNvPr id="4" name="Slide Number Placeholder 3"/>
          <p:cNvSpPr>
            <a:spLocks noGrp="1"/>
          </p:cNvSpPr>
          <p:nvPr>
            <p:ph type="sldNum" sz="quarter" idx="12"/>
          </p:nvPr>
        </p:nvSpPr>
        <p:spPr/>
        <p:txBody>
          <a:bodyPr/>
          <a:lstStyle/>
          <a:p>
            <a:fld id="{413F8DDE-4CC1-4F7A-B17B-0976918310C3}" type="slidenum">
              <a:rPr lang="en-US" altLang="en-US" smtClean="0">
                <a:solidFill>
                  <a:srgbClr val="052049"/>
                </a:solidFill>
              </a:rPr>
              <a:pPr/>
              <a:t>13</a:t>
            </a:fld>
            <a:endParaRPr lang="en-US" altLang="en-US">
              <a:solidFill>
                <a:srgbClr val="052049"/>
              </a:solidFill>
            </a:endParaRPr>
          </a:p>
        </p:txBody>
      </p:sp>
      <p:sp>
        <p:nvSpPr>
          <p:cNvPr id="5" name="Title 4">
            <a:extLst>
              <a:ext uri="{FF2B5EF4-FFF2-40B4-BE49-F238E27FC236}">
                <a16:creationId xmlns:a16="http://schemas.microsoft.com/office/drawing/2014/main" id="{101CAB93-7CCD-344F-B252-55115EDF58C2}"/>
              </a:ext>
            </a:extLst>
          </p:cNvPr>
          <p:cNvSpPr>
            <a:spLocks noGrp="1"/>
          </p:cNvSpPr>
          <p:nvPr>
            <p:ph type="title"/>
          </p:nvPr>
        </p:nvSpPr>
        <p:spPr>
          <a:xfrm>
            <a:off x="604780" y="425003"/>
            <a:ext cx="10898107" cy="611449"/>
          </a:xfrm>
        </p:spPr>
        <p:txBody>
          <a:bodyPr>
            <a:normAutofit fontScale="90000"/>
          </a:bodyPr>
          <a:lstStyle/>
          <a:p>
            <a:r>
              <a:rPr lang="en-US" sz="3200" dirty="0"/>
              <a:t>Consider this target trial heuristic and how each issue is being approached on a spectrum of being similar or different than </a:t>
            </a:r>
            <a:r>
              <a:rPr lang="en-US" sz="3200"/>
              <a:t>an RCT</a:t>
            </a:r>
            <a:endParaRPr lang="en-US" sz="3200" dirty="0"/>
          </a:p>
        </p:txBody>
      </p:sp>
    </p:spTree>
    <p:extLst>
      <p:ext uri="{BB962C8B-B14F-4D97-AF65-F5344CB8AC3E}">
        <p14:creationId xmlns:p14="http://schemas.microsoft.com/office/powerpoint/2010/main" val="30376272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3DE45C1-E678-B146-8D98-6757B4E4ECDC}"/>
              </a:ext>
            </a:extLst>
          </p:cNvPr>
          <p:cNvSpPr>
            <a:spLocks noGrp="1"/>
          </p:cNvSpPr>
          <p:nvPr>
            <p:ph type="sldNum" sz="quarter" idx="13"/>
          </p:nvPr>
        </p:nvSpPr>
        <p:spPr/>
        <p:txBody>
          <a:bodyPr/>
          <a:lstStyle/>
          <a:p>
            <a:fld id="{7BCC8D0D-EAEC-449D-9161-023DFF90F2E2}" type="slidenum">
              <a:rPr lang="en-US" smtClean="0">
                <a:solidFill>
                  <a:srgbClr val="052049"/>
                </a:solidFill>
              </a:rPr>
              <a:pPr/>
              <a:t>14</a:t>
            </a:fld>
            <a:endParaRPr lang="en-US" dirty="0">
              <a:solidFill>
                <a:srgbClr val="052049"/>
              </a:solidFill>
            </a:endParaRPr>
          </a:p>
        </p:txBody>
      </p:sp>
      <p:sp>
        <p:nvSpPr>
          <p:cNvPr id="3" name="Title 2">
            <a:extLst>
              <a:ext uri="{FF2B5EF4-FFF2-40B4-BE49-F238E27FC236}">
                <a16:creationId xmlns:a16="http://schemas.microsoft.com/office/drawing/2014/main" id="{BFD710DB-8439-3A43-BA8A-366BFD153073}"/>
              </a:ext>
            </a:extLst>
          </p:cNvPr>
          <p:cNvSpPr>
            <a:spLocks noGrp="1"/>
          </p:cNvSpPr>
          <p:nvPr>
            <p:ph type="title"/>
          </p:nvPr>
        </p:nvSpPr>
        <p:spPr/>
        <p:txBody>
          <a:bodyPr/>
          <a:lstStyle/>
          <a:p>
            <a:r>
              <a:rPr lang="en-US" dirty="0"/>
              <a:t>Cohort &amp; Target Trial – Summary</a:t>
            </a:r>
          </a:p>
        </p:txBody>
      </p:sp>
      <p:sp>
        <p:nvSpPr>
          <p:cNvPr id="4" name="Text Placeholder 3">
            <a:extLst>
              <a:ext uri="{FF2B5EF4-FFF2-40B4-BE49-F238E27FC236}">
                <a16:creationId xmlns:a16="http://schemas.microsoft.com/office/drawing/2014/main" id="{B5ED094C-68D9-234C-9DC7-52BA792C4A36}"/>
              </a:ext>
            </a:extLst>
          </p:cNvPr>
          <p:cNvSpPr>
            <a:spLocks noGrp="1"/>
          </p:cNvSpPr>
          <p:nvPr>
            <p:ph type="body" sz="quarter" idx="14"/>
          </p:nvPr>
        </p:nvSpPr>
        <p:spPr>
          <a:xfrm>
            <a:off x="1981200" y="1311215"/>
            <a:ext cx="8179904" cy="4507134"/>
          </a:xfrm>
        </p:spPr>
        <p:txBody>
          <a:bodyPr>
            <a:normAutofit lnSpcReduction="10000"/>
          </a:bodyPr>
          <a:lstStyle/>
          <a:p>
            <a:pPr marL="285750" indent="-285750">
              <a:buClr>
                <a:schemeClr val="tx1"/>
              </a:buClr>
              <a:buFont typeface="Arial" panose="020B0604020202020204" pitchFamily="34" charset="0"/>
              <a:buChar char="•"/>
            </a:pPr>
            <a:r>
              <a:rPr lang="en-US" sz="2400" dirty="0"/>
              <a:t>Concept of a target trial can help with cohort design</a:t>
            </a:r>
          </a:p>
          <a:p>
            <a:pPr marL="285750" indent="-285750">
              <a:buClr>
                <a:schemeClr val="tx1"/>
              </a:buClr>
              <a:buFont typeface="Arial" panose="020B0604020202020204" pitchFamily="34" charset="0"/>
              <a:buChar char="•"/>
            </a:pPr>
            <a:r>
              <a:rPr lang="en-US" sz="2400" dirty="0"/>
              <a:t>When cohorts don’t or can’t emulate a trial, may explain apparent discrepancies in the literature. </a:t>
            </a:r>
          </a:p>
          <a:p>
            <a:pPr marL="742939" lvl="1" indent="-285750">
              <a:buClr>
                <a:schemeClr val="tx1"/>
              </a:buClr>
              <a:buFont typeface="Arial" panose="020B0604020202020204" pitchFamily="34" charset="0"/>
              <a:buChar char="•"/>
            </a:pPr>
            <a:r>
              <a:rPr lang="en-US" sz="2200" dirty="0"/>
              <a:t>NOTE: </a:t>
            </a:r>
            <a:r>
              <a:rPr lang="en-US" sz="2200" i="1" dirty="0"/>
              <a:t>the observational study may address a different question than the trial and may still be valid.</a:t>
            </a:r>
          </a:p>
          <a:p>
            <a:pPr marL="285750" indent="-285750">
              <a:buClr>
                <a:schemeClr val="tx1"/>
              </a:buClr>
              <a:buFont typeface="Arial" panose="020B0604020202020204" pitchFamily="34" charset="0"/>
              <a:buChar char="•"/>
            </a:pPr>
            <a:r>
              <a:rPr lang="en-US" sz="2400" dirty="0"/>
              <a:t>Sometimes, RCTs will have limitations and rigorous observational evidence will give best available data</a:t>
            </a:r>
          </a:p>
          <a:p>
            <a:pPr marL="742939" lvl="1" indent="-285750">
              <a:buClr>
                <a:schemeClr val="tx1"/>
              </a:buClr>
              <a:buFont typeface="Arial" panose="020B0604020202020204" pitchFamily="34" charset="0"/>
              <a:buChar char="•"/>
            </a:pPr>
            <a:r>
              <a:rPr lang="en-US" sz="2200" dirty="0"/>
              <a:t>How do we use this to guide clinical practice &amp; public health recommendations?</a:t>
            </a:r>
          </a:p>
          <a:p>
            <a:pPr marL="974708" lvl="2" indent="-285750">
              <a:buClr>
                <a:schemeClr val="tx1"/>
              </a:buClr>
              <a:buFont typeface="Arial" panose="020B0604020202020204" pitchFamily="34" charset="0"/>
              <a:buChar char="•"/>
            </a:pPr>
            <a:r>
              <a:rPr lang="en-US" sz="2000" dirty="0"/>
              <a:t>Weigh the risks and benefits, with best available data</a:t>
            </a:r>
          </a:p>
          <a:p>
            <a:pPr marL="285750" indent="-285750">
              <a:buClr>
                <a:schemeClr val="tx1"/>
              </a:buClr>
              <a:buFont typeface="Arial" panose="020B0604020202020204" pitchFamily="34" charset="0"/>
              <a:buChar char="•"/>
            </a:pPr>
            <a:r>
              <a:rPr lang="en-US" sz="2400" dirty="0"/>
              <a:t>”So,” he says, “that happened to you, too.”</a:t>
            </a:r>
          </a:p>
        </p:txBody>
      </p:sp>
    </p:spTree>
    <p:extLst>
      <p:ext uri="{BB962C8B-B14F-4D97-AF65-F5344CB8AC3E}">
        <p14:creationId xmlns:p14="http://schemas.microsoft.com/office/powerpoint/2010/main" val="379547377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5919FF-9BE7-6746-BB76-416771D70D07}"/>
              </a:ext>
            </a:extLst>
          </p:cNvPr>
          <p:cNvSpPr>
            <a:spLocks noGrp="1"/>
          </p:cNvSpPr>
          <p:nvPr>
            <p:ph type="title"/>
          </p:nvPr>
        </p:nvSpPr>
        <p:spPr/>
        <p:txBody>
          <a:bodyPr/>
          <a:lstStyle/>
          <a:p>
            <a:r>
              <a:rPr lang="en-US" dirty="0"/>
              <a:t>Research questions</a:t>
            </a:r>
          </a:p>
        </p:txBody>
      </p:sp>
      <p:sp>
        <p:nvSpPr>
          <p:cNvPr id="3" name="Content Placeholder 2">
            <a:extLst>
              <a:ext uri="{FF2B5EF4-FFF2-40B4-BE49-F238E27FC236}">
                <a16:creationId xmlns:a16="http://schemas.microsoft.com/office/drawing/2014/main" id="{E43A9F13-7597-1343-80B7-2A59097E57FD}"/>
              </a:ext>
            </a:extLst>
          </p:cNvPr>
          <p:cNvSpPr>
            <a:spLocks noGrp="1"/>
          </p:cNvSpPr>
          <p:nvPr>
            <p:ph idx="1"/>
          </p:nvPr>
        </p:nvSpPr>
        <p:spPr/>
        <p:txBody>
          <a:bodyPr>
            <a:normAutofit lnSpcReduction="10000"/>
          </a:bodyPr>
          <a:lstStyle/>
          <a:p>
            <a:r>
              <a:rPr lang="en-US" dirty="0"/>
              <a:t>A young couple moves into an apartment and decides to repaper the dining room. They ask the neighbor who has a dining room the same size, </a:t>
            </a:r>
          </a:p>
          <a:p>
            <a:r>
              <a:rPr lang="en-US" dirty="0"/>
              <a:t>“How many rolls of wallpaper did you buy when you papered the dining room?”</a:t>
            </a:r>
          </a:p>
          <a:p>
            <a:r>
              <a:rPr lang="en-US" dirty="0"/>
              <a:t>“Seven,” he says</a:t>
            </a:r>
          </a:p>
          <a:p>
            <a:r>
              <a:rPr lang="en-US" dirty="0"/>
              <a:t>So the couple buys seven rolls of expensive paper but finish papering the walls before they end the fourth roll.</a:t>
            </a:r>
          </a:p>
          <a:p>
            <a:r>
              <a:rPr lang="en-US" dirty="0"/>
              <a:t>Annoyed, they go back to the neighbor and say,</a:t>
            </a:r>
          </a:p>
          <a:p>
            <a:r>
              <a:rPr lang="en-US" dirty="0"/>
              <a:t>“We followed your advise but we ended up with three extra rolls!”</a:t>
            </a:r>
          </a:p>
        </p:txBody>
      </p:sp>
    </p:spTree>
    <p:extLst>
      <p:ext uri="{BB962C8B-B14F-4D97-AF65-F5344CB8AC3E}">
        <p14:creationId xmlns:p14="http://schemas.microsoft.com/office/powerpoint/2010/main" val="37892619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64CFFB-6F73-8748-B360-2A3614F77D77}"/>
              </a:ext>
            </a:extLst>
          </p:cNvPr>
          <p:cNvSpPr>
            <a:spLocks noGrp="1"/>
          </p:cNvSpPr>
          <p:nvPr>
            <p:ph type="title"/>
          </p:nvPr>
        </p:nvSpPr>
        <p:spPr/>
        <p:txBody>
          <a:bodyPr/>
          <a:lstStyle/>
          <a:p>
            <a:r>
              <a:rPr lang="en-US" dirty="0"/>
              <a:t>Research questions</a:t>
            </a:r>
          </a:p>
        </p:txBody>
      </p:sp>
      <p:sp>
        <p:nvSpPr>
          <p:cNvPr id="3" name="Content Placeholder 2">
            <a:extLst>
              <a:ext uri="{FF2B5EF4-FFF2-40B4-BE49-F238E27FC236}">
                <a16:creationId xmlns:a16="http://schemas.microsoft.com/office/drawing/2014/main" id="{A99F8D42-F4BC-7342-8568-26A63625DD19}"/>
              </a:ext>
            </a:extLst>
          </p:cNvPr>
          <p:cNvSpPr>
            <a:spLocks noGrp="1"/>
          </p:cNvSpPr>
          <p:nvPr>
            <p:ph idx="1"/>
          </p:nvPr>
        </p:nvSpPr>
        <p:spPr/>
        <p:txBody>
          <a:bodyPr/>
          <a:lstStyle/>
          <a:p>
            <a:r>
              <a:rPr lang="en-US" dirty="0"/>
              <a:t>”So,” he says, “that happened to you, too.”</a:t>
            </a:r>
          </a:p>
          <a:p>
            <a:endParaRPr lang="en-US" dirty="0"/>
          </a:p>
          <a:p>
            <a:pPr marL="0" indent="0">
              <a:buNone/>
            </a:pPr>
            <a:r>
              <a:rPr lang="en-US" dirty="0"/>
              <a:t>(Plato and a Platypus walk into a bar)</a:t>
            </a:r>
          </a:p>
        </p:txBody>
      </p:sp>
    </p:spTree>
    <p:extLst>
      <p:ext uri="{BB962C8B-B14F-4D97-AF65-F5344CB8AC3E}">
        <p14:creationId xmlns:p14="http://schemas.microsoft.com/office/powerpoint/2010/main" val="19943384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D56B22-6AD0-F24E-883B-C16CA2714689}"/>
              </a:ext>
            </a:extLst>
          </p:cNvPr>
          <p:cNvSpPr>
            <a:spLocks noGrp="1"/>
          </p:cNvSpPr>
          <p:nvPr>
            <p:ph type="title"/>
          </p:nvPr>
        </p:nvSpPr>
        <p:spPr/>
        <p:txBody>
          <a:bodyPr/>
          <a:lstStyle/>
          <a:p>
            <a:r>
              <a:rPr lang="en-US" dirty="0"/>
              <a:t>Two stages of research</a:t>
            </a:r>
          </a:p>
        </p:txBody>
      </p:sp>
      <p:sp>
        <p:nvSpPr>
          <p:cNvPr id="3" name="Content Placeholder 2">
            <a:extLst>
              <a:ext uri="{FF2B5EF4-FFF2-40B4-BE49-F238E27FC236}">
                <a16:creationId xmlns:a16="http://schemas.microsoft.com/office/drawing/2014/main" id="{39782D79-98AA-2045-BBFB-AA71AB51B478}"/>
              </a:ext>
            </a:extLst>
          </p:cNvPr>
          <p:cNvSpPr>
            <a:spLocks noGrp="1"/>
          </p:cNvSpPr>
          <p:nvPr>
            <p:ph idx="1"/>
          </p:nvPr>
        </p:nvSpPr>
        <p:spPr/>
        <p:txBody>
          <a:bodyPr/>
          <a:lstStyle/>
          <a:p>
            <a:r>
              <a:rPr lang="en-US" dirty="0"/>
              <a:t>1. Ask the question</a:t>
            </a:r>
          </a:p>
          <a:p>
            <a:pPr lvl="1"/>
            <a:r>
              <a:rPr lang="en-US" dirty="0"/>
              <a:t>Is it really a causal or comparative question?</a:t>
            </a:r>
          </a:p>
          <a:p>
            <a:r>
              <a:rPr lang="en-US" dirty="0"/>
              <a:t>2. Answer the question by conducting and analyzing</a:t>
            </a:r>
          </a:p>
          <a:p>
            <a:pPr lvl="1"/>
            <a:r>
              <a:rPr lang="en-US" dirty="0"/>
              <a:t>Randomized trials</a:t>
            </a:r>
          </a:p>
          <a:p>
            <a:pPr lvl="1"/>
            <a:r>
              <a:rPr lang="en-US" dirty="0"/>
              <a:t>Observational studies</a:t>
            </a:r>
          </a:p>
          <a:p>
            <a:pPr lvl="1"/>
            <a:endParaRPr lang="en-US" dirty="0"/>
          </a:p>
          <a:p>
            <a:r>
              <a:rPr lang="en-US" dirty="0"/>
              <a:t>Often methodological discussions (and courses) revolve exclusively around stage 2</a:t>
            </a:r>
          </a:p>
        </p:txBody>
      </p:sp>
    </p:spTree>
    <p:extLst>
      <p:ext uri="{BB962C8B-B14F-4D97-AF65-F5344CB8AC3E}">
        <p14:creationId xmlns:p14="http://schemas.microsoft.com/office/powerpoint/2010/main" val="40025801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3" name="Rectangle 2"/>
          <p:cNvSpPr>
            <a:spLocks noGrp="1" noChangeArrowheads="1"/>
          </p:cNvSpPr>
          <p:nvPr>
            <p:ph type="title"/>
          </p:nvPr>
        </p:nvSpPr>
        <p:spPr>
          <a:xfrm>
            <a:off x="515389" y="423310"/>
            <a:ext cx="8534400" cy="604157"/>
          </a:xfrm>
        </p:spPr>
        <p:txBody>
          <a:bodyPr/>
          <a:lstStyle/>
          <a:p>
            <a:r>
              <a:rPr lang="en-US" sz="3400" b="1" dirty="0"/>
              <a:t>Relationship </a:t>
            </a:r>
            <a:r>
              <a:rPr lang="en-US" sz="3400" b="1" dirty="0" err="1"/>
              <a:t>bt</a:t>
            </a:r>
            <a:r>
              <a:rPr lang="en-US" sz="3400" b="1" dirty="0"/>
              <a:t> </a:t>
            </a:r>
            <a:r>
              <a:rPr lang="en-US" sz="3400" b="1" dirty="0" err="1"/>
              <a:t>Obs</a:t>
            </a:r>
            <a:r>
              <a:rPr lang="en-US" sz="3400" b="1" dirty="0"/>
              <a:t> &amp; Experimental Studies</a:t>
            </a:r>
          </a:p>
        </p:txBody>
      </p:sp>
      <p:sp>
        <p:nvSpPr>
          <p:cNvPr id="156674" name="Rectangle 3"/>
          <p:cNvSpPr>
            <a:spLocks noGrp="1" noChangeArrowheads="1"/>
          </p:cNvSpPr>
          <p:nvPr>
            <p:ph type="body" idx="1"/>
          </p:nvPr>
        </p:nvSpPr>
        <p:spPr>
          <a:xfrm>
            <a:off x="515389" y="1143000"/>
            <a:ext cx="10607040" cy="5578475"/>
          </a:xfrm>
        </p:spPr>
        <p:txBody>
          <a:bodyPr/>
          <a:lstStyle/>
          <a:p>
            <a:pPr>
              <a:lnSpc>
                <a:spcPct val="90000"/>
              </a:lnSpc>
            </a:pPr>
            <a:r>
              <a:rPr lang="en-US" sz="2600" dirty="0"/>
              <a:t>Experimental studies can be viewed as cohort studies where the investigator assigns the exposure  </a:t>
            </a:r>
          </a:p>
          <a:p>
            <a:pPr>
              <a:lnSpc>
                <a:spcPct val="90000"/>
              </a:lnSpc>
            </a:pPr>
            <a:endParaRPr lang="en-US" sz="500" dirty="0"/>
          </a:p>
          <a:p>
            <a:pPr>
              <a:lnSpc>
                <a:spcPct val="90000"/>
              </a:lnSpc>
            </a:pPr>
            <a:r>
              <a:rPr lang="en-US" sz="2600" dirty="0"/>
              <a:t>Observational studies should be viewed (and designed) as attempting to </a:t>
            </a:r>
            <a:r>
              <a:rPr lang="en-US" sz="2600" u="sng" dirty="0"/>
              <a:t>emulate</a:t>
            </a:r>
            <a:r>
              <a:rPr lang="en-US" sz="2600" dirty="0"/>
              <a:t> a randomized controlled trial (RCT)</a:t>
            </a:r>
          </a:p>
          <a:p>
            <a:pPr>
              <a:lnSpc>
                <a:spcPct val="90000"/>
              </a:lnSpc>
            </a:pPr>
            <a:endParaRPr lang="en-US" sz="500" dirty="0"/>
          </a:p>
          <a:p>
            <a:pPr>
              <a:lnSpc>
                <a:spcPct val="90000"/>
              </a:lnSpc>
            </a:pPr>
            <a:r>
              <a:rPr lang="en-US" sz="2600" dirty="0"/>
              <a:t>When designing an observational study, ask yourself:	  What is the RCT that I am trying to emulate?	</a:t>
            </a:r>
          </a:p>
          <a:p>
            <a:pPr lvl="1">
              <a:spcBef>
                <a:spcPts val="600"/>
              </a:spcBef>
            </a:pPr>
            <a:r>
              <a:rPr lang="en-US" dirty="0"/>
              <a:t>What is the “target trial”?</a:t>
            </a:r>
          </a:p>
          <a:p>
            <a:pPr marL="295268" lvl="1" indent="0">
              <a:spcBef>
                <a:spcPts val="600"/>
              </a:spcBef>
              <a:buNone/>
            </a:pPr>
            <a:endParaRPr lang="en-US" i="1" dirty="0"/>
          </a:p>
          <a:p>
            <a:pPr marL="295268" lvl="1" indent="0">
              <a:spcBef>
                <a:spcPts val="600"/>
              </a:spcBef>
              <a:buNone/>
            </a:pPr>
            <a:r>
              <a:rPr lang="en-US" i="1" dirty="0">
                <a:solidFill>
                  <a:schemeClr val="accent1"/>
                </a:solidFill>
              </a:rPr>
              <a:t>To understand better a “target trial” – let’s discuss RCT’s</a:t>
            </a:r>
          </a:p>
          <a:p>
            <a:pPr lvl="1">
              <a:spcBef>
                <a:spcPts val="600"/>
              </a:spcBef>
            </a:pPr>
            <a:endParaRPr lang="en-US" sz="500" dirty="0"/>
          </a:p>
        </p:txBody>
      </p:sp>
      <p:sp>
        <p:nvSpPr>
          <p:cNvPr id="2" name="Slide Number Placeholder 1"/>
          <p:cNvSpPr>
            <a:spLocks noGrp="1"/>
          </p:cNvSpPr>
          <p:nvPr>
            <p:ph type="sldNum" sz="quarter" idx="10"/>
          </p:nvPr>
        </p:nvSpPr>
        <p:spPr/>
        <p:txBody>
          <a:bodyPr/>
          <a:lstStyle/>
          <a:p>
            <a:pPr>
              <a:defRPr/>
            </a:pPr>
            <a:fld id="{FAA74B69-70FD-A649-B131-F3438782CAA4}" type="slidenum">
              <a:rPr lang="en-US" altLang="en-US" smtClean="0">
                <a:solidFill>
                  <a:srgbClr val="052049"/>
                </a:solidFill>
              </a:rPr>
              <a:pPr>
                <a:defRPr/>
              </a:pPr>
              <a:t>5</a:t>
            </a:fld>
            <a:endParaRPr lang="en-US" altLang="en-US">
              <a:solidFill>
                <a:srgbClr val="052049"/>
              </a:solidFill>
            </a:endParaRPr>
          </a:p>
        </p:txBody>
      </p:sp>
      <p:sp>
        <p:nvSpPr>
          <p:cNvPr id="5" name="TextBox 4"/>
          <p:cNvSpPr txBox="1"/>
          <p:nvPr/>
        </p:nvSpPr>
        <p:spPr bwMode="auto">
          <a:xfrm>
            <a:off x="0" y="-62871"/>
            <a:ext cx="5308069" cy="307777"/>
          </a:xfrm>
          <a:prstGeom prst="rect">
            <a:avLst/>
          </a:prstGeom>
          <a:noFill/>
          <a:ln w="19050" algn="ctr">
            <a:noFill/>
            <a:miter lim="800000"/>
            <a:headEnd/>
            <a:tailEnd/>
          </a:ln>
        </p:spPr>
        <p:txBody>
          <a:bodyPr wrap="square" lIns="0" tIns="0" rIns="0" bIns="0" rtlCol="0">
            <a:spAutoFit/>
          </a:bodyPr>
          <a:lstStyle/>
          <a:p>
            <a:pPr eaLnBrk="0" fontAlgn="base" hangingPunct="0">
              <a:spcBef>
                <a:spcPct val="0"/>
              </a:spcBef>
              <a:spcAft>
                <a:spcPct val="0"/>
              </a:spcAft>
            </a:pPr>
            <a:r>
              <a:rPr lang="en-US" sz="2000" dirty="0">
                <a:solidFill>
                  <a:srgbClr val="C00000"/>
                </a:solidFill>
                <a:latin typeface="Garamond" charset="0"/>
              </a:rPr>
              <a:t>Recap from </a:t>
            </a:r>
            <a:r>
              <a:rPr lang="en-US" sz="2000" dirty="0" err="1">
                <a:solidFill>
                  <a:srgbClr val="C00000"/>
                </a:solidFill>
                <a:latin typeface="Garamond" charset="0"/>
              </a:rPr>
              <a:t>Epid</a:t>
            </a:r>
            <a:r>
              <a:rPr lang="en-US" sz="2000" dirty="0">
                <a:solidFill>
                  <a:srgbClr val="C00000"/>
                </a:solidFill>
                <a:latin typeface="Garamond" charset="0"/>
              </a:rPr>
              <a:t> Methods I </a:t>
            </a:r>
            <a:r>
              <a:rPr lang="mr-IN" sz="2000" dirty="0">
                <a:solidFill>
                  <a:srgbClr val="C00000"/>
                </a:solidFill>
                <a:latin typeface="Garamond" charset="0"/>
              </a:rPr>
              <a:t>–</a:t>
            </a:r>
            <a:r>
              <a:rPr lang="en-US" sz="2000" dirty="0">
                <a:solidFill>
                  <a:srgbClr val="C00000"/>
                </a:solidFill>
                <a:latin typeface="Garamond" charset="0"/>
              </a:rPr>
              <a:t> Study Design</a:t>
            </a:r>
          </a:p>
        </p:txBody>
      </p:sp>
    </p:spTree>
    <p:extLst>
      <p:ext uri="{BB962C8B-B14F-4D97-AF65-F5344CB8AC3E}">
        <p14:creationId xmlns:p14="http://schemas.microsoft.com/office/powerpoint/2010/main" val="3414572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56674">
                                            <p:txEl>
                                              <p:pRg st="7" end="7"/>
                                            </p:txEl>
                                          </p:spTgt>
                                        </p:tgtEl>
                                        <p:attrNameLst>
                                          <p:attrName>style.visibility</p:attrName>
                                        </p:attrNameLst>
                                      </p:cBhvr>
                                      <p:to>
                                        <p:strVal val="visible"/>
                                      </p:to>
                                    </p:set>
                                    <p:animEffect transition="in" filter="dissolve">
                                      <p:cBhvr>
                                        <p:cTn id="7" dur="500"/>
                                        <p:tgtEl>
                                          <p:spTgt spid="15667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8866" name="Rectangle 2">
            <a:extLst>
              <a:ext uri="{FF2B5EF4-FFF2-40B4-BE49-F238E27FC236}">
                <a16:creationId xmlns:a16="http://schemas.microsoft.com/office/drawing/2014/main" id="{63963A8E-F09E-5C4F-B5F7-66C19FA604D3}"/>
              </a:ext>
            </a:extLst>
          </p:cNvPr>
          <p:cNvSpPr>
            <a:spLocks noGrp="1" noChangeArrowheads="1"/>
          </p:cNvSpPr>
          <p:nvPr>
            <p:ph type="title"/>
          </p:nvPr>
        </p:nvSpPr>
        <p:spPr/>
        <p:txBody>
          <a:bodyPr>
            <a:normAutofit/>
          </a:bodyPr>
          <a:lstStyle/>
          <a:p>
            <a:pPr>
              <a:defRPr/>
            </a:pPr>
            <a:r>
              <a:rPr lang="en-US" altLang="en-US" sz="3600" dirty="0">
                <a:effectLst>
                  <a:outerShdw blurRad="38100" dist="38100" dir="2700000" algn="tl">
                    <a:srgbClr val="FFFFFF"/>
                  </a:outerShdw>
                </a:effectLst>
              </a:rPr>
              <a:t>Basic Trial Design</a:t>
            </a:r>
          </a:p>
        </p:txBody>
      </p:sp>
      <p:sp>
        <p:nvSpPr>
          <p:cNvPr id="548867" name="Oval 3">
            <a:extLst>
              <a:ext uri="{FF2B5EF4-FFF2-40B4-BE49-F238E27FC236}">
                <a16:creationId xmlns:a16="http://schemas.microsoft.com/office/drawing/2014/main" id="{294E5EF0-8C04-0048-BFB6-92E81B1413FF}"/>
              </a:ext>
            </a:extLst>
          </p:cNvPr>
          <p:cNvSpPr>
            <a:spLocks noChangeArrowheads="1"/>
          </p:cNvSpPr>
          <p:nvPr/>
        </p:nvSpPr>
        <p:spPr bwMode="auto">
          <a:xfrm>
            <a:off x="2133600" y="2963864"/>
            <a:ext cx="1879600" cy="1557337"/>
          </a:xfrm>
          <a:prstGeom prst="ellipse">
            <a:avLst/>
          </a:prstGeom>
          <a:solidFill>
            <a:schemeClr val="accent1"/>
          </a:solidFill>
          <a:ln w="12700">
            <a:solidFill>
              <a:schemeClr val="tx1"/>
            </a:solidFill>
            <a:round/>
            <a:headEnd/>
            <a:tailEnd/>
          </a:ln>
          <a:effectLst>
            <a:outerShdw blurRad="63500" dist="107763" dir="2700000" algn="ctr" rotWithShape="0">
              <a:schemeClr val="bg2">
                <a:alpha val="74997"/>
              </a:schemeClr>
            </a:outerShdw>
          </a:effectLst>
        </p:spPr>
        <p:txBody>
          <a:bodyPr wrap="none" anchor="ctr"/>
          <a:lstStyle>
            <a:lvl1pPr>
              <a:defRPr sz="2800">
                <a:solidFill>
                  <a:schemeClr val="tx1"/>
                </a:solidFill>
                <a:latin typeface="Helvetica" charset="0"/>
                <a:ea typeface="ＭＳ Ｐゴシック" charset="-128"/>
              </a:defRPr>
            </a:lvl1pPr>
            <a:lvl2pPr marL="742950" indent="-285750">
              <a:defRPr sz="2800">
                <a:solidFill>
                  <a:schemeClr val="tx1"/>
                </a:solidFill>
                <a:latin typeface="Helvetica" charset="0"/>
                <a:ea typeface="ＭＳ Ｐゴシック" charset="-128"/>
              </a:defRPr>
            </a:lvl2pPr>
            <a:lvl3pPr marL="1143000" indent="-228600">
              <a:defRPr sz="2800">
                <a:solidFill>
                  <a:schemeClr val="tx1"/>
                </a:solidFill>
                <a:latin typeface="Helvetica" charset="0"/>
                <a:ea typeface="ＭＳ Ｐゴシック" charset="-128"/>
              </a:defRPr>
            </a:lvl3pPr>
            <a:lvl4pPr marL="1600200" indent="-228600">
              <a:defRPr sz="2800">
                <a:solidFill>
                  <a:schemeClr val="tx1"/>
                </a:solidFill>
                <a:latin typeface="Helvetica" charset="0"/>
                <a:ea typeface="ＭＳ Ｐゴシック" charset="-128"/>
              </a:defRPr>
            </a:lvl4pPr>
            <a:lvl5pPr marL="2057400" indent="-228600">
              <a:defRPr sz="2800">
                <a:solidFill>
                  <a:schemeClr val="tx1"/>
                </a:solidFill>
                <a:latin typeface="Helvetica" charset="0"/>
                <a:ea typeface="ＭＳ Ｐゴシック" charset="-128"/>
              </a:defRPr>
            </a:lvl5pPr>
            <a:lvl6pPr marL="2514600" indent="-228600" algn="ctr" eaLnBrk="0" fontAlgn="base" hangingPunct="0">
              <a:spcBef>
                <a:spcPct val="0"/>
              </a:spcBef>
              <a:spcAft>
                <a:spcPct val="0"/>
              </a:spcAft>
              <a:defRPr sz="2800">
                <a:solidFill>
                  <a:schemeClr val="tx1"/>
                </a:solidFill>
                <a:latin typeface="Helvetica" charset="0"/>
                <a:ea typeface="ＭＳ Ｐゴシック" charset="-128"/>
              </a:defRPr>
            </a:lvl6pPr>
            <a:lvl7pPr marL="2971800" indent="-228600" algn="ctr" eaLnBrk="0" fontAlgn="base" hangingPunct="0">
              <a:spcBef>
                <a:spcPct val="0"/>
              </a:spcBef>
              <a:spcAft>
                <a:spcPct val="0"/>
              </a:spcAft>
              <a:defRPr sz="2800">
                <a:solidFill>
                  <a:schemeClr val="tx1"/>
                </a:solidFill>
                <a:latin typeface="Helvetica" charset="0"/>
                <a:ea typeface="ＭＳ Ｐゴシック" charset="-128"/>
              </a:defRPr>
            </a:lvl7pPr>
            <a:lvl8pPr marL="3429000" indent="-228600" algn="ctr" eaLnBrk="0" fontAlgn="base" hangingPunct="0">
              <a:spcBef>
                <a:spcPct val="0"/>
              </a:spcBef>
              <a:spcAft>
                <a:spcPct val="0"/>
              </a:spcAft>
              <a:defRPr sz="2800">
                <a:solidFill>
                  <a:schemeClr val="tx1"/>
                </a:solidFill>
                <a:latin typeface="Helvetica" charset="0"/>
                <a:ea typeface="ＭＳ Ｐゴシック" charset="-128"/>
              </a:defRPr>
            </a:lvl8pPr>
            <a:lvl9pPr marL="3886200" indent="-228600" algn="ctr" eaLnBrk="0" fontAlgn="base" hangingPunct="0">
              <a:spcBef>
                <a:spcPct val="0"/>
              </a:spcBef>
              <a:spcAft>
                <a:spcPct val="0"/>
              </a:spcAft>
              <a:defRPr sz="2800">
                <a:solidFill>
                  <a:schemeClr val="tx1"/>
                </a:solidFill>
                <a:latin typeface="Helvetica" charset="0"/>
                <a:ea typeface="ＭＳ Ｐゴシック" charset="-128"/>
              </a:defRPr>
            </a:lvl9pPr>
          </a:lstStyle>
          <a:p>
            <a:pPr algn="ctr" eaLnBrk="0" fontAlgn="base" hangingPunct="0">
              <a:spcBef>
                <a:spcPct val="0"/>
              </a:spcBef>
              <a:spcAft>
                <a:spcPct val="0"/>
              </a:spcAft>
              <a:defRPr/>
            </a:pPr>
            <a:endParaRPr lang="en-US" altLang="en-US">
              <a:solidFill>
                <a:srgbClr val="052049"/>
              </a:solidFill>
            </a:endParaRPr>
          </a:p>
        </p:txBody>
      </p:sp>
      <p:sp>
        <p:nvSpPr>
          <p:cNvPr id="548868" name="Rectangle 4">
            <a:extLst>
              <a:ext uri="{FF2B5EF4-FFF2-40B4-BE49-F238E27FC236}">
                <a16:creationId xmlns:a16="http://schemas.microsoft.com/office/drawing/2014/main" id="{61C4296F-C5BE-BB41-B635-211A67450FA8}"/>
              </a:ext>
            </a:extLst>
          </p:cNvPr>
          <p:cNvSpPr>
            <a:spLocks noChangeArrowheads="1"/>
          </p:cNvSpPr>
          <p:nvPr/>
        </p:nvSpPr>
        <p:spPr bwMode="auto">
          <a:xfrm>
            <a:off x="2471739" y="3436939"/>
            <a:ext cx="1184275" cy="592137"/>
          </a:xfrm>
          <a:prstGeom prst="rect">
            <a:avLst/>
          </a:prstGeom>
          <a:solidFill>
            <a:schemeClr val="bg1"/>
          </a:solidFill>
          <a:ln w="12700">
            <a:solidFill>
              <a:schemeClr val="tx1"/>
            </a:solidFill>
            <a:miter lim="800000"/>
            <a:headEnd/>
            <a:tailEnd/>
          </a:ln>
          <a:effectLst>
            <a:outerShdw blurRad="63500" dist="107763" dir="2700000" algn="ctr" rotWithShape="0">
              <a:schemeClr val="bg2">
                <a:alpha val="74997"/>
              </a:schemeClr>
            </a:outerShdw>
          </a:effectLst>
        </p:spPr>
        <p:txBody>
          <a:bodyPr wrap="none" anchor="ctr"/>
          <a:lstStyle>
            <a:lvl1pPr>
              <a:defRPr sz="2800">
                <a:solidFill>
                  <a:schemeClr val="tx1"/>
                </a:solidFill>
                <a:latin typeface="Helvetica" charset="0"/>
                <a:ea typeface="ＭＳ Ｐゴシック" charset="-128"/>
              </a:defRPr>
            </a:lvl1pPr>
            <a:lvl2pPr marL="742950" indent="-285750">
              <a:defRPr sz="2800">
                <a:solidFill>
                  <a:schemeClr val="tx1"/>
                </a:solidFill>
                <a:latin typeface="Helvetica" charset="0"/>
                <a:ea typeface="ＭＳ Ｐゴシック" charset="-128"/>
              </a:defRPr>
            </a:lvl2pPr>
            <a:lvl3pPr marL="1143000" indent="-228600">
              <a:defRPr sz="2800">
                <a:solidFill>
                  <a:schemeClr val="tx1"/>
                </a:solidFill>
                <a:latin typeface="Helvetica" charset="0"/>
                <a:ea typeface="ＭＳ Ｐゴシック" charset="-128"/>
              </a:defRPr>
            </a:lvl3pPr>
            <a:lvl4pPr marL="1600200" indent="-228600">
              <a:defRPr sz="2800">
                <a:solidFill>
                  <a:schemeClr val="tx1"/>
                </a:solidFill>
                <a:latin typeface="Helvetica" charset="0"/>
                <a:ea typeface="ＭＳ Ｐゴシック" charset="-128"/>
              </a:defRPr>
            </a:lvl4pPr>
            <a:lvl5pPr marL="2057400" indent="-228600">
              <a:defRPr sz="2800">
                <a:solidFill>
                  <a:schemeClr val="tx1"/>
                </a:solidFill>
                <a:latin typeface="Helvetica" charset="0"/>
                <a:ea typeface="ＭＳ Ｐゴシック" charset="-128"/>
              </a:defRPr>
            </a:lvl5pPr>
            <a:lvl6pPr marL="2514600" indent="-228600" algn="ctr" eaLnBrk="0" fontAlgn="base" hangingPunct="0">
              <a:spcBef>
                <a:spcPct val="0"/>
              </a:spcBef>
              <a:spcAft>
                <a:spcPct val="0"/>
              </a:spcAft>
              <a:defRPr sz="2800">
                <a:solidFill>
                  <a:schemeClr val="tx1"/>
                </a:solidFill>
                <a:latin typeface="Helvetica" charset="0"/>
                <a:ea typeface="ＭＳ Ｐゴシック" charset="-128"/>
              </a:defRPr>
            </a:lvl6pPr>
            <a:lvl7pPr marL="2971800" indent="-228600" algn="ctr" eaLnBrk="0" fontAlgn="base" hangingPunct="0">
              <a:spcBef>
                <a:spcPct val="0"/>
              </a:spcBef>
              <a:spcAft>
                <a:spcPct val="0"/>
              </a:spcAft>
              <a:defRPr sz="2800">
                <a:solidFill>
                  <a:schemeClr val="tx1"/>
                </a:solidFill>
                <a:latin typeface="Helvetica" charset="0"/>
                <a:ea typeface="ＭＳ Ｐゴシック" charset="-128"/>
              </a:defRPr>
            </a:lvl7pPr>
            <a:lvl8pPr marL="3429000" indent="-228600" algn="ctr" eaLnBrk="0" fontAlgn="base" hangingPunct="0">
              <a:spcBef>
                <a:spcPct val="0"/>
              </a:spcBef>
              <a:spcAft>
                <a:spcPct val="0"/>
              </a:spcAft>
              <a:defRPr sz="2800">
                <a:solidFill>
                  <a:schemeClr val="tx1"/>
                </a:solidFill>
                <a:latin typeface="Helvetica" charset="0"/>
                <a:ea typeface="ＭＳ Ｐゴシック" charset="-128"/>
              </a:defRPr>
            </a:lvl8pPr>
            <a:lvl9pPr marL="3886200" indent="-228600" algn="ctr" eaLnBrk="0" fontAlgn="base" hangingPunct="0">
              <a:spcBef>
                <a:spcPct val="0"/>
              </a:spcBef>
              <a:spcAft>
                <a:spcPct val="0"/>
              </a:spcAft>
              <a:defRPr sz="2800">
                <a:solidFill>
                  <a:schemeClr val="tx1"/>
                </a:solidFill>
                <a:latin typeface="Helvetica" charset="0"/>
                <a:ea typeface="ＭＳ Ｐゴシック" charset="-128"/>
              </a:defRPr>
            </a:lvl9pPr>
          </a:lstStyle>
          <a:p>
            <a:pPr algn="ctr" eaLnBrk="0" fontAlgn="base" hangingPunct="0">
              <a:spcBef>
                <a:spcPct val="0"/>
              </a:spcBef>
              <a:spcAft>
                <a:spcPct val="0"/>
              </a:spcAft>
              <a:defRPr/>
            </a:pPr>
            <a:endParaRPr lang="en-US" altLang="en-US">
              <a:solidFill>
                <a:srgbClr val="052049"/>
              </a:solidFill>
            </a:endParaRPr>
          </a:p>
        </p:txBody>
      </p:sp>
      <p:sp>
        <p:nvSpPr>
          <p:cNvPr id="548869" name="Text Box 5">
            <a:extLst>
              <a:ext uri="{FF2B5EF4-FFF2-40B4-BE49-F238E27FC236}">
                <a16:creationId xmlns:a16="http://schemas.microsoft.com/office/drawing/2014/main" id="{133CE8FC-607E-5245-A2A0-90F5B06C93A9}"/>
              </a:ext>
            </a:extLst>
          </p:cNvPr>
          <p:cNvSpPr txBox="1">
            <a:spLocks noChangeArrowheads="1"/>
          </p:cNvSpPr>
          <p:nvPr/>
        </p:nvSpPr>
        <p:spPr bwMode="auto">
          <a:xfrm>
            <a:off x="1524001" y="2446339"/>
            <a:ext cx="1497013" cy="396875"/>
          </a:xfrm>
          <a:prstGeom prst="rect">
            <a:avLst/>
          </a:prstGeom>
          <a:noFill/>
          <a:ln>
            <a:noFill/>
          </a:ln>
          <a:effectLst>
            <a:outerShdw blurRad="63500" dist="38099" dir="2700000" algn="ctr" rotWithShape="0">
              <a:schemeClr val="bg2">
                <a:alpha val="74997"/>
              </a:schemeClr>
            </a:outerShdw>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Lst>
        </p:spPr>
        <p:txBody>
          <a:bodyPr wrap="none">
            <a:spAutoFit/>
          </a:bodyPr>
          <a:lstStyle>
            <a:lvl1pPr>
              <a:defRPr sz="2800">
                <a:solidFill>
                  <a:schemeClr val="tx1"/>
                </a:solidFill>
                <a:latin typeface="Helvetica" charset="0"/>
                <a:ea typeface="ＭＳ Ｐゴシック" charset="-128"/>
              </a:defRPr>
            </a:lvl1pPr>
            <a:lvl2pPr marL="742950" indent="-285750">
              <a:defRPr sz="2800">
                <a:solidFill>
                  <a:schemeClr val="tx1"/>
                </a:solidFill>
                <a:latin typeface="Helvetica" charset="0"/>
                <a:ea typeface="ＭＳ Ｐゴシック" charset="-128"/>
              </a:defRPr>
            </a:lvl2pPr>
            <a:lvl3pPr marL="1143000" indent="-228600">
              <a:defRPr sz="2800">
                <a:solidFill>
                  <a:schemeClr val="tx1"/>
                </a:solidFill>
                <a:latin typeface="Helvetica" charset="0"/>
                <a:ea typeface="ＭＳ Ｐゴシック" charset="-128"/>
              </a:defRPr>
            </a:lvl3pPr>
            <a:lvl4pPr marL="1600200" indent="-228600">
              <a:defRPr sz="2800">
                <a:solidFill>
                  <a:schemeClr val="tx1"/>
                </a:solidFill>
                <a:latin typeface="Helvetica" charset="0"/>
                <a:ea typeface="ＭＳ Ｐゴシック" charset="-128"/>
              </a:defRPr>
            </a:lvl4pPr>
            <a:lvl5pPr marL="2057400" indent="-228600">
              <a:defRPr sz="2800">
                <a:solidFill>
                  <a:schemeClr val="tx1"/>
                </a:solidFill>
                <a:latin typeface="Helvetica" charset="0"/>
                <a:ea typeface="ＭＳ Ｐゴシック" charset="-128"/>
              </a:defRPr>
            </a:lvl5pPr>
            <a:lvl6pPr marL="2514600" indent="-228600" algn="ctr" eaLnBrk="0" fontAlgn="base" hangingPunct="0">
              <a:spcBef>
                <a:spcPct val="0"/>
              </a:spcBef>
              <a:spcAft>
                <a:spcPct val="0"/>
              </a:spcAft>
              <a:defRPr sz="2800">
                <a:solidFill>
                  <a:schemeClr val="tx1"/>
                </a:solidFill>
                <a:latin typeface="Helvetica" charset="0"/>
                <a:ea typeface="ＭＳ Ｐゴシック" charset="-128"/>
              </a:defRPr>
            </a:lvl6pPr>
            <a:lvl7pPr marL="2971800" indent="-228600" algn="ctr" eaLnBrk="0" fontAlgn="base" hangingPunct="0">
              <a:spcBef>
                <a:spcPct val="0"/>
              </a:spcBef>
              <a:spcAft>
                <a:spcPct val="0"/>
              </a:spcAft>
              <a:defRPr sz="2800">
                <a:solidFill>
                  <a:schemeClr val="tx1"/>
                </a:solidFill>
                <a:latin typeface="Helvetica" charset="0"/>
                <a:ea typeface="ＭＳ Ｐゴシック" charset="-128"/>
              </a:defRPr>
            </a:lvl7pPr>
            <a:lvl8pPr marL="3429000" indent="-228600" algn="ctr" eaLnBrk="0" fontAlgn="base" hangingPunct="0">
              <a:spcBef>
                <a:spcPct val="0"/>
              </a:spcBef>
              <a:spcAft>
                <a:spcPct val="0"/>
              </a:spcAft>
              <a:defRPr sz="2800">
                <a:solidFill>
                  <a:schemeClr val="tx1"/>
                </a:solidFill>
                <a:latin typeface="Helvetica" charset="0"/>
                <a:ea typeface="ＭＳ Ｐゴシック" charset="-128"/>
              </a:defRPr>
            </a:lvl8pPr>
            <a:lvl9pPr marL="3886200" indent="-228600" algn="ctr" eaLnBrk="0" fontAlgn="base" hangingPunct="0">
              <a:spcBef>
                <a:spcPct val="0"/>
              </a:spcBef>
              <a:spcAft>
                <a:spcPct val="0"/>
              </a:spcAft>
              <a:defRPr sz="2800">
                <a:solidFill>
                  <a:schemeClr val="tx1"/>
                </a:solidFill>
                <a:latin typeface="Helvetica" charset="0"/>
                <a:ea typeface="ＭＳ Ｐゴシック" charset="-128"/>
              </a:defRPr>
            </a:lvl9pPr>
          </a:lstStyle>
          <a:p>
            <a:pPr algn="ctr" eaLnBrk="0" fontAlgn="base" hangingPunct="0">
              <a:spcBef>
                <a:spcPct val="0"/>
              </a:spcBef>
              <a:spcAft>
                <a:spcPct val="0"/>
              </a:spcAft>
              <a:defRPr/>
            </a:pPr>
            <a:r>
              <a:rPr lang="en-US" altLang="en-US" sz="2000" b="1">
                <a:solidFill>
                  <a:srgbClr val="052049"/>
                </a:solidFill>
              </a:rPr>
              <a:t>Population</a:t>
            </a:r>
            <a:endParaRPr lang="en-US" altLang="en-US">
              <a:solidFill>
                <a:srgbClr val="052049"/>
              </a:solidFill>
            </a:endParaRPr>
          </a:p>
        </p:txBody>
      </p:sp>
      <p:sp>
        <p:nvSpPr>
          <p:cNvPr id="548870" name="Text Box 6">
            <a:extLst>
              <a:ext uri="{FF2B5EF4-FFF2-40B4-BE49-F238E27FC236}">
                <a16:creationId xmlns:a16="http://schemas.microsoft.com/office/drawing/2014/main" id="{292EB549-AD0B-E043-87EE-09C6317D90E1}"/>
              </a:ext>
            </a:extLst>
          </p:cNvPr>
          <p:cNvSpPr txBox="1">
            <a:spLocks noChangeArrowheads="1"/>
          </p:cNvSpPr>
          <p:nvPr/>
        </p:nvSpPr>
        <p:spPr bwMode="auto">
          <a:xfrm>
            <a:off x="2527300" y="3529014"/>
            <a:ext cx="1087438" cy="396875"/>
          </a:xfrm>
          <a:prstGeom prst="rect">
            <a:avLst/>
          </a:prstGeom>
          <a:noFill/>
          <a:ln>
            <a:noFill/>
          </a:ln>
          <a:effectLst>
            <a:outerShdw blurRad="63500" dist="38099" dir="2700000" algn="ctr" rotWithShape="0">
              <a:schemeClr val="bg2">
                <a:alpha val="74997"/>
              </a:schemeClr>
            </a:outerShdw>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Lst>
        </p:spPr>
        <p:txBody>
          <a:bodyPr wrap="none">
            <a:spAutoFit/>
          </a:bodyPr>
          <a:lstStyle>
            <a:lvl1pPr>
              <a:defRPr sz="2800">
                <a:solidFill>
                  <a:schemeClr val="tx1"/>
                </a:solidFill>
                <a:latin typeface="Helvetica" charset="0"/>
                <a:ea typeface="ＭＳ Ｐゴシック" charset="-128"/>
              </a:defRPr>
            </a:lvl1pPr>
            <a:lvl2pPr marL="742950" indent="-285750">
              <a:defRPr sz="2800">
                <a:solidFill>
                  <a:schemeClr val="tx1"/>
                </a:solidFill>
                <a:latin typeface="Helvetica" charset="0"/>
                <a:ea typeface="ＭＳ Ｐゴシック" charset="-128"/>
              </a:defRPr>
            </a:lvl2pPr>
            <a:lvl3pPr marL="1143000" indent="-228600">
              <a:defRPr sz="2800">
                <a:solidFill>
                  <a:schemeClr val="tx1"/>
                </a:solidFill>
                <a:latin typeface="Helvetica" charset="0"/>
                <a:ea typeface="ＭＳ Ｐゴシック" charset="-128"/>
              </a:defRPr>
            </a:lvl3pPr>
            <a:lvl4pPr marL="1600200" indent="-228600">
              <a:defRPr sz="2800">
                <a:solidFill>
                  <a:schemeClr val="tx1"/>
                </a:solidFill>
                <a:latin typeface="Helvetica" charset="0"/>
                <a:ea typeface="ＭＳ Ｐゴシック" charset="-128"/>
              </a:defRPr>
            </a:lvl4pPr>
            <a:lvl5pPr marL="2057400" indent="-228600">
              <a:defRPr sz="2800">
                <a:solidFill>
                  <a:schemeClr val="tx1"/>
                </a:solidFill>
                <a:latin typeface="Helvetica" charset="0"/>
                <a:ea typeface="ＭＳ Ｐゴシック" charset="-128"/>
              </a:defRPr>
            </a:lvl5pPr>
            <a:lvl6pPr marL="2514600" indent="-228600" algn="ctr" eaLnBrk="0" fontAlgn="base" hangingPunct="0">
              <a:spcBef>
                <a:spcPct val="0"/>
              </a:spcBef>
              <a:spcAft>
                <a:spcPct val="0"/>
              </a:spcAft>
              <a:defRPr sz="2800">
                <a:solidFill>
                  <a:schemeClr val="tx1"/>
                </a:solidFill>
                <a:latin typeface="Helvetica" charset="0"/>
                <a:ea typeface="ＭＳ Ｐゴシック" charset="-128"/>
              </a:defRPr>
            </a:lvl6pPr>
            <a:lvl7pPr marL="2971800" indent="-228600" algn="ctr" eaLnBrk="0" fontAlgn="base" hangingPunct="0">
              <a:spcBef>
                <a:spcPct val="0"/>
              </a:spcBef>
              <a:spcAft>
                <a:spcPct val="0"/>
              </a:spcAft>
              <a:defRPr sz="2800">
                <a:solidFill>
                  <a:schemeClr val="tx1"/>
                </a:solidFill>
                <a:latin typeface="Helvetica" charset="0"/>
                <a:ea typeface="ＭＳ Ｐゴシック" charset="-128"/>
              </a:defRPr>
            </a:lvl7pPr>
            <a:lvl8pPr marL="3429000" indent="-228600" algn="ctr" eaLnBrk="0" fontAlgn="base" hangingPunct="0">
              <a:spcBef>
                <a:spcPct val="0"/>
              </a:spcBef>
              <a:spcAft>
                <a:spcPct val="0"/>
              </a:spcAft>
              <a:defRPr sz="2800">
                <a:solidFill>
                  <a:schemeClr val="tx1"/>
                </a:solidFill>
                <a:latin typeface="Helvetica" charset="0"/>
                <a:ea typeface="ＭＳ Ｐゴシック" charset="-128"/>
              </a:defRPr>
            </a:lvl8pPr>
            <a:lvl9pPr marL="3886200" indent="-228600" algn="ctr" eaLnBrk="0" fontAlgn="base" hangingPunct="0">
              <a:spcBef>
                <a:spcPct val="0"/>
              </a:spcBef>
              <a:spcAft>
                <a:spcPct val="0"/>
              </a:spcAft>
              <a:defRPr sz="2800">
                <a:solidFill>
                  <a:schemeClr val="tx1"/>
                </a:solidFill>
                <a:latin typeface="Helvetica" charset="0"/>
                <a:ea typeface="ＭＳ Ｐゴシック" charset="-128"/>
              </a:defRPr>
            </a:lvl9pPr>
          </a:lstStyle>
          <a:p>
            <a:pPr algn="ctr" eaLnBrk="0" fontAlgn="base" hangingPunct="0">
              <a:spcBef>
                <a:spcPct val="0"/>
              </a:spcBef>
              <a:spcAft>
                <a:spcPct val="0"/>
              </a:spcAft>
              <a:defRPr/>
            </a:pPr>
            <a:r>
              <a:rPr lang="en-US" altLang="en-US" sz="2000" b="1">
                <a:solidFill>
                  <a:srgbClr val="052049"/>
                </a:solidFill>
              </a:rPr>
              <a:t>Sample</a:t>
            </a:r>
            <a:endParaRPr lang="en-US" altLang="en-US">
              <a:solidFill>
                <a:srgbClr val="052049"/>
              </a:solidFill>
            </a:endParaRPr>
          </a:p>
        </p:txBody>
      </p:sp>
      <p:sp>
        <p:nvSpPr>
          <p:cNvPr id="548872" name="Line 8">
            <a:extLst>
              <a:ext uri="{FF2B5EF4-FFF2-40B4-BE49-F238E27FC236}">
                <a16:creationId xmlns:a16="http://schemas.microsoft.com/office/drawing/2014/main" id="{12F6CAD2-729B-0840-80D3-F14229016BC6}"/>
              </a:ext>
            </a:extLst>
          </p:cNvPr>
          <p:cNvSpPr>
            <a:spLocks noChangeShapeType="1"/>
          </p:cNvSpPr>
          <p:nvPr/>
        </p:nvSpPr>
        <p:spPr bwMode="auto">
          <a:xfrm>
            <a:off x="2928938" y="2743200"/>
            <a:ext cx="203200" cy="203200"/>
          </a:xfrm>
          <a:prstGeom prst="line">
            <a:avLst/>
          </a:prstGeom>
          <a:noFill/>
          <a:ln w="12700">
            <a:solidFill>
              <a:schemeClr val="tx1"/>
            </a:solidFill>
            <a:round/>
            <a:headEnd/>
            <a:tailEnd type="triangle" w="med" len="med"/>
          </a:ln>
          <a:effectLst>
            <a:outerShdw blurRad="63500" dist="107763" dir="2700000" algn="ctr" rotWithShape="0">
              <a:schemeClr val="bg2">
                <a:alpha val="74997"/>
              </a:schemeClr>
            </a:outerShdw>
          </a:effectLst>
          <a:extLst>
            <a:ext uri="{909E8E84-426E-40dd-AFC4-6F175D3DCCD1}">
              <a14:hiddenFill xmlns:a14="http://schemas.microsoft.com/office/drawing/2010/main" xmlns="">
                <a:noFill/>
              </a14:hiddenFill>
            </a:ext>
          </a:extLst>
        </p:spPr>
        <p:txBody>
          <a:bodyPr wrap="none" anchor="ctr"/>
          <a:lstStyle/>
          <a:p>
            <a:pPr algn="ctr" eaLnBrk="0" fontAlgn="base" hangingPunct="0">
              <a:spcBef>
                <a:spcPct val="0"/>
              </a:spcBef>
              <a:spcAft>
                <a:spcPct val="0"/>
              </a:spcAft>
              <a:defRPr/>
            </a:pPr>
            <a:endParaRPr lang="en-US">
              <a:solidFill>
                <a:srgbClr val="052049"/>
              </a:solidFill>
              <a:latin typeface="Helvetica" charset="0"/>
              <a:ea typeface="ＭＳ Ｐゴシック" charset="-128"/>
            </a:endParaRPr>
          </a:p>
        </p:txBody>
      </p:sp>
      <p:sp>
        <p:nvSpPr>
          <p:cNvPr id="548873" name="Line 9">
            <a:extLst>
              <a:ext uri="{FF2B5EF4-FFF2-40B4-BE49-F238E27FC236}">
                <a16:creationId xmlns:a16="http://schemas.microsoft.com/office/drawing/2014/main" id="{01DA9FDC-ADEC-7F43-9221-493541BAACBA}"/>
              </a:ext>
            </a:extLst>
          </p:cNvPr>
          <p:cNvSpPr>
            <a:spLocks noChangeShapeType="1"/>
          </p:cNvSpPr>
          <p:nvPr/>
        </p:nvSpPr>
        <p:spPr bwMode="auto">
          <a:xfrm flipV="1">
            <a:off x="4013200" y="2659063"/>
            <a:ext cx="508000" cy="914400"/>
          </a:xfrm>
          <a:prstGeom prst="line">
            <a:avLst/>
          </a:prstGeom>
          <a:noFill/>
          <a:ln w="12700">
            <a:solidFill>
              <a:schemeClr val="tx1"/>
            </a:solidFill>
            <a:round/>
            <a:headEnd/>
            <a:tailEnd type="triangle" w="med" len="med"/>
          </a:ln>
          <a:effectLst>
            <a:outerShdw blurRad="63500" dist="38099" dir="2700000" algn="ctr" rotWithShape="0">
              <a:schemeClr val="bg2">
                <a:alpha val="74997"/>
              </a:schemeClr>
            </a:outerShdw>
          </a:effectLst>
          <a:extLst>
            <a:ext uri="{909E8E84-426E-40dd-AFC4-6F175D3DCCD1}">
              <a14:hiddenFill xmlns:a14="http://schemas.microsoft.com/office/drawing/2010/main" xmlns="">
                <a:noFill/>
              </a14:hiddenFill>
            </a:ext>
          </a:extLst>
        </p:spPr>
        <p:txBody>
          <a:bodyPr wrap="none" anchor="ctr"/>
          <a:lstStyle/>
          <a:p>
            <a:pPr algn="ctr" eaLnBrk="0" fontAlgn="base" hangingPunct="0">
              <a:spcBef>
                <a:spcPct val="0"/>
              </a:spcBef>
              <a:spcAft>
                <a:spcPct val="0"/>
              </a:spcAft>
              <a:defRPr/>
            </a:pPr>
            <a:endParaRPr lang="en-US">
              <a:solidFill>
                <a:srgbClr val="052049"/>
              </a:solidFill>
              <a:latin typeface="Helvetica" charset="0"/>
              <a:ea typeface="ＭＳ Ｐゴシック" charset="-128"/>
            </a:endParaRPr>
          </a:p>
        </p:txBody>
      </p:sp>
      <p:sp>
        <p:nvSpPr>
          <p:cNvPr id="548875" name="Text Box 11">
            <a:extLst>
              <a:ext uri="{FF2B5EF4-FFF2-40B4-BE49-F238E27FC236}">
                <a16:creationId xmlns:a16="http://schemas.microsoft.com/office/drawing/2014/main" id="{93C0F92D-DD5C-854E-A23E-8981BE7DF549}"/>
              </a:ext>
            </a:extLst>
          </p:cNvPr>
          <p:cNvSpPr txBox="1">
            <a:spLocks noChangeArrowheads="1"/>
          </p:cNvSpPr>
          <p:nvPr/>
        </p:nvSpPr>
        <p:spPr bwMode="auto">
          <a:xfrm>
            <a:off x="4689476" y="2493963"/>
            <a:ext cx="1998663" cy="469900"/>
          </a:xfrm>
          <a:prstGeom prst="rect">
            <a:avLst/>
          </a:prstGeom>
          <a:noFill/>
          <a:ln w="12700">
            <a:solidFill>
              <a:schemeClr val="tx1"/>
            </a:solidFill>
            <a:miter lim="800000"/>
            <a:headEnd/>
            <a:tailEnd/>
          </a:ln>
          <a:effectLst>
            <a:outerShdw blurRad="63500" dist="38099" dir="2700000" algn="ctr" rotWithShape="0">
              <a:schemeClr val="bg2">
                <a:alpha val="74997"/>
              </a:schemeClr>
            </a:outerShdw>
          </a:effectLst>
          <a:extLst>
            <a:ext uri="{909E8E84-426E-40dd-AFC4-6F175D3DCCD1}">
              <a14:hiddenFill xmlns:a14="http://schemas.microsoft.com/office/drawing/2010/main" xmlns="">
                <a:solidFill>
                  <a:schemeClr val="accent1"/>
                </a:solidFill>
              </a14:hiddenFill>
            </a:ext>
          </a:extLst>
        </p:spPr>
        <p:txBody>
          <a:bodyPr>
            <a:spAutoFit/>
          </a:bodyPr>
          <a:lstStyle>
            <a:lvl1pPr>
              <a:defRPr sz="2800">
                <a:solidFill>
                  <a:schemeClr val="tx1"/>
                </a:solidFill>
                <a:latin typeface="Helvetica" charset="0"/>
                <a:ea typeface="ＭＳ Ｐゴシック" charset="-128"/>
              </a:defRPr>
            </a:lvl1pPr>
            <a:lvl2pPr marL="742950" indent="-285750">
              <a:defRPr sz="2800">
                <a:solidFill>
                  <a:schemeClr val="tx1"/>
                </a:solidFill>
                <a:latin typeface="Helvetica" charset="0"/>
                <a:ea typeface="ＭＳ Ｐゴシック" charset="-128"/>
              </a:defRPr>
            </a:lvl2pPr>
            <a:lvl3pPr marL="1143000" indent="-228600">
              <a:defRPr sz="2800">
                <a:solidFill>
                  <a:schemeClr val="tx1"/>
                </a:solidFill>
                <a:latin typeface="Helvetica" charset="0"/>
                <a:ea typeface="ＭＳ Ｐゴシック" charset="-128"/>
              </a:defRPr>
            </a:lvl3pPr>
            <a:lvl4pPr marL="1600200" indent="-228600">
              <a:defRPr sz="2800">
                <a:solidFill>
                  <a:schemeClr val="tx1"/>
                </a:solidFill>
                <a:latin typeface="Helvetica" charset="0"/>
                <a:ea typeface="ＭＳ Ｐゴシック" charset="-128"/>
              </a:defRPr>
            </a:lvl4pPr>
            <a:lvl5pPr marL="2057400" indent="-228600">
              <a:defRPr sz="2800">
                <a:solidFill>
                  <a:schemeClr val="tx1"/>
                </a:solidFill>
                <a:latin typeface="Helvetica" charset="0"/>
                <a:ea typeface="ＭＳ Ｐゴシック" charset="-128"/>
              </a:defRPr>
            </a:lvl5pPr>
            <a:lvl6pPr marL="2514600" indent="-228600" algn="ctr" eaLnBrk="0" fontAlgn="base" hangingPunct="0">
              <a:spcBef>
                <a:spcPct val="0"/>
              </a:spcBef>
              <a:spcAft>
                <a:spcPct val="0"/>
              </a:spcAft>
              <a:defRPr sz="2800">
                <a:solidFill>
                  <a:schemeClr val="tx1"/>
                </a:solidFill>
                <a:latin typeface="Helvetica" charset="0"/>
                <a:ea typeface="ＭＳ Ｐゴシック" charset="-128"/>
              </a:defRPr>
            </a:lvl6pPr>
            <a:lvl7pPr marL="2971800" indent="-228600" algn="ctr" eaLnBrk="0" fontAlgn="base" hangingPunct="0">
              <a:spcBef>
                <a:spcPct val="0"/>
              </a:spcBef>
              <a:spcAft>
                <a:spcPct val="0"/>
              </a:spcAft>
              <a:defRPr sz="2800">
                <a:solidFill>
                  <a:schemeClr val="tx1"/>
                </a:solidFill>
                <a:latin typeface="Helvetica" charset="0"/>
                <a:ea typeface="ＭＳ Ｐゴシック" charset="-128"/>
              </a:defRPr>
            </a:lvl7pPr>
            <a:lvl8pPr marL="3429000" indent="-228600" algn="ctr" eaLnBrk="0" fontAlgn="base" hangingPunct="0">
              <a:spcBef>
                <a:spcPct val="0"/>
              </a:spcBef>
              <a:spcAft>
                <a:spcPct val="0"/>
              </a:spcAft>
              <a:defRPr sz="2800">
                <a:solidFill>
                  <a:schemeClr val="tx1"/>
                </a:solidFill>
                <a:latin typeface="Helvetica" charset="0"/>
                <a:ea typeface="ＭＳ Ｐゴシック" charset="-128"/>
              </a:defRPr>
            </a:lvl8pPr>
            <a:lvl9pPr marL="3886200" indent="-228600" algn="ctr" eaLnBrk="0" fontAlgn="base" hangingPunct="0">
              <a:spcBef>
                <a:spcPct val="0"/>
              </a:spcBef>
              <a:spcAft>
                <a:spcPct val="0"/>
              </a:spcAft>
              <a:defRPr sz="2800">
                <a:solidFill>
                  <a:schemeClr val="tx1"/>
                </a:solidFill>
                <a:latin typeface="Helvetica" charset="0"/>
                <a:ea typeface="ＭＳ Ｐゴシック" charset="-128"/>
              </a:defRPr>
            </a:lvl9pPr>
          </a:lstStyle>
          <a:p>
            <a:pPr eaLnBrk="0" fontAlgn="base" hangingPunct="0">
              <a:spcBef>
                <a:spcPct val="50000"/>
              </a:spcBef>
              <a:spcAft>
                <a:spcPct val="0"/>
              </a:spcAft>
              <a:defRPr/>
            </a:pPr>
            <a:r>
              <a:rPr lang="en-US" altLang="en-US" sz="2400" b="1">
                <a:solidFill>
                  <a:srgbClr val="052049"/>
                </a:solidFill>
              </a:rPr>
              <a:t>Intervention</a:t>
            </a:r>
            <a:endParaRPr lang="en-US" altLang="en-US" sz="2000" b="1">
              <a:solidFill>
                <a:srgbClr val="052049"/>
              </a:solidFill>
            </a:endParaRPr>
          </a:p>
        </p:txBody>
      </p:sp>
      <p:sp>
        <p:nvSpPr>
          <p:cNvPr id="10249" name="Line 14">
            <a:extLst>
              <a:ext uri="{FF2B5EF4-FFF2-40B4-BE49-F238E27FC236}">
                <a16:creationId xmlns:a16="http://schemas.microsoft.com/office/drawing/2014/main" id="{4F23E9BD-D991-5240-A680-6DB442A5C9AA}"/>
              </a:ext>
            </a:extLst>
          </p:cNvPr>
          <p:cNvSpPr>
            <a:spLocks noChangeShapeType="1"/>
          </p:cNvSpPr>
          <p:nvPr/>
        </p:nvSpPr>
        <p:spPr bwMode="auto">
          <a:xfrm flipV="1">
            <a:off x="6688139" y="2743200"/>
            <a:ext cx="712787" cy="0"/>
          </a:xfrm>
          <a:prstGeom prst="line">
            <a:avLst/>
          </a:prstGeom>
          <a:noFill/>
          <a:ln w="12700">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pPr eaLnBrk="0" fontAlgn="base" hangingPunct="0">
              <a:spcBef>
                <a:spcPct val="0"/>
              </a:spcBef>
              <a:spcAft>
                <a:spcPct val="0"/>
              </a:spcAft>
            </a:pPr>
            <a:endParaRPr lang="en-US">
              <a:solidFill>
                <a:srgbClr val="052049"/>
              </a:solidFill>
              <a:latin typeface="Garamond" charset="0"/>
            </a:endParaRPr>
          </a:p>
        </p:txBody>
      </p:sp>
      <p:sp>
        <p:nvSpPr>
          <p:cNvPr id="548892" name="Text Box 28">
            <a:extLst>
              <a:ext uri="{FF2B5EF4-FFF2-40B4-BE49-F238E27FC236}">
                <a16:creationId xmlns:a16="http://schemas.microsoft.com/office/drawing/2014/main" id="{FEA08C98-1EDC-2448-8F3B-FDE92BF6D641}"/>
              </a:ext>
            </a:extLst>
          </p:cNvPr>
          <p:cNvSpPr txBox="1">
            <a:spLocks noChangeArrowheads="1"/>
          </p:cNvSpPr>
          <p:nvPr/>
        </p:nvSpPr>
        <p:spPr bwMode="auto">
          <a:xfrm>
            <a:off x="4062413" y="3470276"/>
            <a:ext cx="2286000" cy="396875"/>
          </a:xfrm>
          <a:prstGeom prst="rect">
            <a:avLst/>
          </a:prstGeom>
          <a:noFill/>
          <a:ln>
            <a:noFill/>
          </a:ln>
          <a:effectLst>
            <a:outerShdw blurRad="63500" dist="38099" dir="2700000" algn="ctr" rotWithShape="0">
              <a:schemeClr val="bg2">
                <a:alpha val="74997"/>
              </a:schemeClr>
            </a:outerShdw>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Lst>
        </p:spPr>
        <p:txBody>
          <a:bodyPr>
            <a:spAutoFit/>
          </a:bodyPr>
          <a:lstStyle/>
          <a:p>
            <a:pPr eaLnBrk="0" fontAlgn="base" hangingPunct="0">
              <a:spcBef>
                <a:spcPct val="50000"/>
              </a:spcBef>
              <a:spcAft>
                <a:spcPct val="0"/>
              </a:spcAft>
              <a:defRPr/>
            </a:pPr>
            <a:r>
              <a:rPr lang="en-US" sz="2000" b="1">
                <a:solidFill>
                  <a:srgbClr val="052049"/>
                </a:solidFill>
                <a:latin typeface="Helvetica" charset="0"/>
                <a:ea typeface="ＭＳ Ｐゴシック" charset="0"/>
              </a:rPr>
              <a:t>Randomization</a:t>
            </a:r>
          </a:p>
        </p:txBody>
      </p:sp>
      <p:grpSp>
        <p:nvGrpSpPr>
          <p:cNvPr id="10251" name="Group 30">
            <a:extLst>
              <a:ext uri="{FF2B5EF4-FFF2-40B4-BE49-F238E27FC236}">
                <a16:creationId xmlns:a16="http://schemas.microsoft.com/office/drawing/2014/main" id="{2885C15A-A7F7-2143-BAF6-576425FAD2F3}"/>
              </a:ext>
            </a:extLst>
          </p:cNvPr>
          <p:cNvGrpSpPr>
            <a:grpSpLocks/>
          </p:cNvGrpSpPr>
          <p:nvPr/>
        </p:nvGrpSpPr>
        <p:grpSpPr bwMode="auto">
          <a:xfrm>
            <a:off x="7466013" y="2489200"/>
            <a:ext cx="1744662" cy="457200"/>
            <a:chOff x="3711" y="1533"/>
            <a:chExt cx="1099" cy="288"/>
          </a:xfrm>
        </p:grpSpPr>
        <p:sp>
          <p:nvSpPr>
            <p:cNvPr id="10263" name="Text Box 16">
              <a:extLst>
                <a:ext uri="{FF2B5EF4-FFF2-40B4-BE49-F238E27FC236}">
                  <a16:creationId xmlns:a16="http://schemas.microsoft.com/office/drawing/2014/main" id="{500307DE-4C33-F64E-8952-81EEFBCCC5B0}"/>
                </a:ext>
              </a:extLst>
            </p:cNvPr>
            <p:cNvSpPr txBox="1">
              <a:spLocks noChangeArrowheads="1"/>
            </p:cNvSpPr>
            <p:nvPr/>
          </p:nvSpPr>
          <p:spPr bwMode="auto">
            <a:xfrm>
              <a:off x="3711" y="1547"/>
              <a:ext cx="1099" cy="258"/>
            </a:xfrm>
            <a:prstGeom prst="rect">
              <a:avLst/>
            </a:prstGeom>
            <a:noFill/>
            <a:ln w="12700">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algn="ctr">
                <a:defRPr sz="2800">
                  <a:solidFill>
                    <a:schemeClr val="tx1"/>
                  </a:solidFill>
                  <a:latin typeface="Helvetica" pitchFamily="2" charset="0"/>
                  <a:ea typeface="ＭＳ Ｐゴシック" panose="020B0600070205080204" pitchFamily="34" charset="-128"/>
                </a:defRPr>
              </a:lvl1pPr>
              <a:lvl2pPr marL="742950" indent="-285750" algn="ctr">
                <a:defRPr sz="2800">
                  <a:solidFill>
                    <a:schemeClr val="tx1"/>
                  </a:solidFill>
                  <a:latin typeface="Helvetica" pitchFamily="2" charset="0"/>
                  <a:ea typeface="ＭＳ Ｐゴシック" panose="020B0600070205080204" pitchFamily="34" charset="-128"/>
                </a:defRPr>
              </a:lvl2pPr>
              <a:lvl3pPr marL="1143000" indent="-228600" algn="ctr">
                <a:defRPr sz="2800">
                  <a:solidFill>
                    <a:schemeClr val="tx1"/>
                  </a:solidFill>
                  <a:latin typeface="Helvetica" pitchFamily="2" charset="0"/>
                  <a:ea typeface="ＭＳ Ｐゴシック" panose="020B0600070205080204" pitchFamily="34" charset="-128"/>
                </a:defRPr>
              </a:lvl3pPr>
              <a:lvl4pPr marL="1600200" indent="-228600" algn="ctr">
                <a:defRPr sz="2800">
                  <a:solidFill>
                    <a:schemeClr val="tx1"/>
                  </a:solidFill>
                  <a:latin typeface="Helvetica" pitchFamily="2" charset="0"/>
                  <a:ea typeface="ＭＳ Ｐゴシック" panose="020B0600070205080204" pitchFamily="34" charset="-128"/>
                </a:defRPr>
              </a:lvl4pPr>
              <a:lvl5pPr marL="2057400" indent="-228600" algn="ctr">
                <a:defRPr sz="2800">
                  <a:solidFill>
                    <a:schemeClr val="tx1"/>
                  </a:solidFill>
                  <a:latin typeface="Helvetica" pitchFamily="2" charset="0"/>
                  <a:ea typeface="ＭＳ Ｐゴシック" panose="020B0600070205080204" pitchFamily="34" charset="-128"/>
                </a:defRPr>
              </a:lvl5pPr>
              <a:lvl6pPr marL="2514600" indent="-228600" algn="ctr" eaLnBrk="0" fontAlgn="base" hangingPunct="0">
                <a:spcBef>
                  <a:spcPct val="0"/>
                </a:spcBef>
                <a:spcAft>
                  <a:spcPct val="0"/>
                </a:spcAft>
                <a:defRPr sz="2800">
                  <a:solidFill>
                    <a:schemeClr val="tx1"/>
                  </a:solidFill>
                  <a:latin typeface="Helvetica" pitchFamily="2" charset="0"/>
                  <a:ea typeface="ＭＳ Ｐゴシック" panose="020B0600070205080204" pitchFamily="34" charset="-128"/>
                </a:defRPr>
              </a:lvl6pPr>
              <a:lvl7pPr marL="2971800" indent="-228600" algn="ctr" eaLnBrk="0" fontAlgn="base" hangingPunct="0">
                <a:spcBef>
                  <a:spcPct val="0"/>
                </a:spcBef>
                <a:spcAft>
                  <a:spcPct val="0"/>
                </a:spcAft>
                <a:defRPr sz="2800">
                  <a:solidFill>
                    <a:schemeClr val="tx1"/>
                  </a:solidFill>
                  <a:latin typeface="Helvetica" pitchFamily="2" charset="0"/>
                  <a:ea typeface="ＭＳ Ｐゴシック" panose="020B0600070205080204" pitchFamily="34" charset="-128"/>
                </a:defRPr>
              </a:lvl7pPr>
              <a:lvl8pPr marL="3429000" indent="-228600" algn="ctr" eaLnBrk="0" fontAlgn="base" hangingPunct="0">
                <a:spcBef>
                  <a:spcPct val="0"/>
                </a:spcBef>
                <a:spcAft>
                  <a:spcPct val="0"/>
                </a:spcAft>
                <a:defRPr sz="2800">
                  <a:solidFill>
                    <a:schemeClr val="tx1"/>
                  </a:solidFill>
                  <a:latin typeface="Helvetica" pitchFamily="2" charset="0"/>
                  <a:ea typeface="ＭＳ Ｐゴシック" panose="020B0600070205080204" pitchFamily="34" charset="-128"/>
                </a:defRPr>
              </a:lvl8pPr>
              <a:lvl9pPr marL="3886200" indent="-228600" algn="ctr" eaLnBrk="0" fontAlgn="base" hangingPunct="0">
                <a:spcBef>
                  <a:spcPct val="0"/>
                </a:spcBef>
                <a:spcAft>
                  <a:spcPct val="0"/>
                </a:spcAft>
                <a:defRPr sz="2800">
                  <a:solidFill>
                    <a:schemeClr val="tx1"/>
                  </a:solidFill>
                  <a:latin typeface="Helvetica" pitchFamily="2" charset="0"/>
                  <a:ea typeface="ＭＳ Ｐゴシック" panose="020B0600070205080204" pitchFamily="34" charset="-128"/>
                </a:defRPr>
              </a:lvl9pPr>
            </a:lstStyle>
            <a:p>
              <a:pPr algn="l" eaLnBrk="0" fontAlgn="base" hangingPunct="0">
                <a:spcBef>
                  <a:spcPct val="50000"/>
                </a:spcBef>
                <a:spcAft>
                  <a:spcPct val="0"/>
                </a:spcAft>
              </a:pPr>
              <a:endParaRPr lang="en-US" altLang="en-US" sz="2000" b="1">
                <a:solidFill>
                  <a:srgbClr val="052049"/>
                </a:solidFill>
              </a:endParaRPr>
            </a:p>
          </p:txBody>
        </p:sp>
        <p:sp>
          <p:nvSpPr>
            <p:cNvPr id="548893" name="Text Box 29">
              <a:extLst>
                <a:ext uri="{FF2B5EF4-FFF2-40B4-BE49-F238E27FC236}">
                  <a16:creationId xmlns:a16="http://schemas.microsoft.com/office/drawing/2014/main" id="{3224FE70-5AF9-DD48-A4BC-FCDF8E611139}"/>
                </a:ext>
              </a:extLst>
            </p:cNvPr>
            <p:cNvSpPr txBox="1">
              <a:spLocks noChangeArrowheads="1"/>
            </p:cNvSpPr>
            <p:nvPr/>
          </p:nvSpPr>
          <p:spPr bwMode="auto">
            <a:xfrm>
              <a:off x="3784" y="1533"/>
              <a:ext cx="948" cy="288"/>
            </a:xfrm>
            <a:prstGeom prst="rect">
              <a:avLst/>
            </a:prstGeom>
            <a:noFill/>
            <a:ln>
              <a:noFill/>
            </a:ln>
            <a:effectLst>
              <a:outerShdw blurRad="63500" dist="38099" dir="2700000" algn="ctr" rotWithShape="0">
                <a:schemeClr val="bg2">
                  <a:alpha val="74997"/>
                </a:schemeClr>
              </a:outerShdw>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Lst>
          </p:spPr>
          <p:txBody>
            <a:bodyPr wrap="none">
              <a:spAutoFit/>
            </a:bodyPr>
            <a:lstStyle>
              <a:lvl1pPr>
                <a:defRPr sz="2800">
                  <a:solidFill>
                    <a:schemeClr val="tx1"/>
                  </a:solidFill>
                  <a:latin typeface="Helvetica" charset="0"/>
                  <a:ea typeface="ＭＳ Ｐゴシック" charset="-128"/>
                </a:defRPr>
              </a:lvl1pPr>
              <a:lvl2pPr marL="742950" indent="-285750">
                <a:defRPr sz="2800">
                  <a:solidFill>
                    <a:schemeClr val="tx1"/>
                  </a:solidFill>
                  <a:latin typeface="Helvetica" charset="0"/>
                  <a:ea typeface="ＭＳ Ｐゴシック" charset="-128"/>
                </a:defRPr>
              </a:lvl2pPr>
              <a:lvl3pPr marL="1143000" indent="-228600">
                <a:defRPr sz="2800">
                  <a:solidFill>
                    <a:schemeClr val="tx1"/>
                  </a:solidFill>
                  <a:latin typeface="Helvetica" charset="0"/>
                  <a:ea typeface="ＭＳ Ｐゴシック" charset="-128"/>
                </a:defRPr>
              </a:lvl3pPr>
              <a:lvl4pPr marL="1600200" indent="-228600">
                <a:defRPr sz="2800">
                  <a:solidFill>
                    <a:schemeClr val="tx1"/>
                  </a:solidFill>
                  <a:latin typeface="Helvetica" charset="0"/>
                  <a:ea typeface="ＭＳ Ｐゴシック" charset="-128"/>
                </a:defRPr>
              </a:lvl4pPr>
              <a:lvl5pPr marL="2057400" indent="-228600">
                <a:defRPr sz="2800">
                  <a:solidFill>
                    <a:schemeClr val="tx1"/>
                  </a:solidFill>
                  <a:latin typeface="Helvetica" charset="0"/>
                  <a:ea typeface="ＭＳ Ｐゴシック" charset="-128"/>
                </a:defRPr>
              </a:lvl5pPr>
              <a:lvl6pPr marL="2514600" indent="-228600" algn="ctr" eaLnBrk="0" fontAlgn="base" hangingPunct="0">
                <a:spcBef>
                  <a:spcPct val="0"/>
                </a:spcBef>
                <a:spcAft>
                  <a:spcPct val="0"/>
                </a:spcAft>
                <a:defRPr sz="2800">
                  <a:solidFill>
                    <a:schemeClr val="tx1"/>
                  </a:solidFill>
                  <a:latin typeface="Helvetica" charset="0"/>
                  <a:ea typeface="ＭＳ Ｐゴシック" charset="-128"/>
                </a:defRPr>
              </a:lvl6pPr>
              <a:lvl7pPr marL="2971800" indent="-228600" algn="ctr" eaLnBrk="0" fontAlgn="base" hangingPunct="0">
                <a:spcBef>
                  <a:spcPct val="0"/>
                </a:spcBef>
                <a:spcAft>
                  <a:spcPct val="0"/>
                </a:spcAft>
                <a:defRPr sz="2800">
                  <a:solidFill>
                    <a:schemeClr val="tx1"/>
                  </a:solidFill>
                  <a:latin typeface="Helvetica" charset="0"/>
                  <a:ea typeface="ＭＳ Ｐゴシック" charset="-128"/>
                </a:defRPr>
              </a:lvl7pPr>
              <a:lvl8pPr marL="3429000" indent="-228600" algn="ctr" eaLnBrk="0" fontAlgn="base" hangingPunct="0">
                <a:spcBef>
                  <a:spcPct val="0"/>
                </a:spcBef>
                <a:spcAft>
                  <a:spcPct val="0"/>
                </a:spcAft>
                <a:defRPr sz="2800">
                  <a:solidFill>
                    <a:schemeClr val="tx1"/>
                  </a:solidFill>
                  <a:latin typeface="Helvetica" charset="0"/>
                  <a:ea typeface="ＭＳ Ｐゴシック" charset="-128"/>
                </a:defRPr>
              </a:lvl8pPr>
              <a:lvl9pPr marL="3886200" indent="-228600" algn="ctr" eaLnBrk="0" fontAlgn="base" hangingPunct="0">
                <a:spcBef>
                  <a:spcPct val="0"/>
                </a:spcBef>
                <a:spcAft>
                  <a:spcPct val="0"/>
                </a:spcAft>
                <a:defRPr sz="2800">
                  <a:solidFill>
                    <a:schemeClr val="tx1"/>
                  </a:solidFill>
                  <a:latin typeface="Helvetica" charset="0"/>
                  <a:ea typeface="ＭＳ Ｐゴシック" charset="-128"/>
                </a:defRPr>
              </a:lvl9pPr>
            </a:lstStyle>
            <a:p>
              <a:pPr algn="ctr" eaLnBrk="0" fontAlgn="base" hangingPunct="0">
                <a:spcBef>
                  <a:spcPct val="0"/>
                </a:spcBef>
                <a:spcAft>
                  <a:spcPct val="0"/>
                </a:spcAft>
                <a:defRPr/>
              </a:pPr>
              <a:r>
                <a:rPr lang="en-US" altLang="en-US" sz="2400" b="1">
                  <a:solidFill>
                    <a:srgbClr val="052049"/>
                  </a:solidFill>
                  <a:effectLst>
                    <a:outerShdw blurRad="38100" dist="38100" dir="2700000" algn="tl">
                      <a:srgbClr val="081D58"/>
                    </a:outerShdw>
                  </a:effectLst>
                </a:rPr>
                <a:t>Outcome</a:t>
              </a:r>
              <a:endParaRPr lang="en-US" altLang="en-US">
                <a:solidFill>
                  <a:srgbClr val="052049"/>
                </a:solidFill>
              </a:endParaRPr>
            </a:p>
          </p:txBody>
        </p:sp>
      </p:grpSp>
      <p:grpSp>
        <p:nvGrpSpPr>
          <p:cNvPr id="548899" name="Group 35">
            <a:extLst>
              <a:ext uri="{FF2B5EF4-FFF2-40B4-BE49-F238E27FC236}">
                <a16:creationId xmlns:a16="http://schemas.microsoft.com/office/drawing/2014/main" id="{5F624C92-ED80-3147-A9A1-51BB89F17EA4}"/>
              </a:ext>
            </a:extLst>
          </p:cNvPr>
          <p:cNvGrpSpPr>
            <a:grpSpLocks/>
          </p:cNvGrpSpPr>
          <p:nvPr/>
        </p:nvGrpSpPr>
        <p:grpSpPr bwMode="auto">
          <a:xfrm>
            <a:off x="4030663" y="3659189"/>
            <a:ext cx="5180012" cy="1114425"/>
            <a:chOff x="1579" y="2305"/>
            <a:chExt cx="3263" cy="702"/>
          </a:xfrm>
        </p:grpSpPr>
        <p:sp>
          <p:nvSpPr>
            <p:cNvPr id="548877" name="Line 13">
              <a:extLst>
                <a:ext uri="{FF2B5EF4-FFF2-40B4-BE49-F238E27FC236}">
                  <a16:creationId xmlns:a16="http://schemas.microsoft.com/office/drawing/2014/main" id="{A5A45B17-E38A-3240-94B5-A1C7D130C250}"/>
                </a:ext>
              </a:extLst>
            </p:cNvPr>
            <p:cNvSpPr>
              <a:spLocks noChangeShapeType="1"/>
            </p:cNvSpPr>
            <p:nvPr/>
          </p:nvSpPr>
          <p:spPr bwMode="auto">
            <a:xfrm>
              <a:off x="1579" y="2305"/>
              <a:ext cx="341" cy="501"/>
            </a:xfrm>
            <a:prstGeom prst="line">
              <a:avLst/>
            </a:prstGeom>
            <a:noFill/>
            <a:ln w="12700">
              <a:solidFill>
                <a:schemeClr val="tx1"/>
              </a:solidFill>
              <a:round/>
              <a:headEnd/>
              <a:tailEnd type="triangle" w="med" len="med"/>
            </a:ln>
            <a:effectLst>
              <a:outerShdw blurRad="63500" dist="38099" dir="2700000" algn="ctr" rotWithShape="0">
                <a:schemeClr val="bg2">
                  <a:alpha val="74997"/>
                </a:schemeClr>
              </a:outerShdw>
            </a:effectLst>
            <a:extLst>
              <a:ext uri="{909E8E84-426E-40dd-AFC4-6F175D3DCCD1}">
                <a14:hiddenFill xmlns:a14="http://schemas.microsoft.com/office/drawing/2010/main" xmlns="">
                  <a:noFill/>
                </a14:hiddenFill>
              </a:ext>
            </a:extLst>
          </p:spPr>
          <p:txBody>
            <a:bodyPr wrap="none" anchor="ctr"/>
            <a:lstStyle/>
            <a:p>
              <a:pPr algn="ctr" eaLnBrk="0" fontAlgn="base" hangingPunct="0">
                <a:spcBef>
                  <a:spcPct val="0"/>
                </a:spcBef>
                <a:spcAft>
                  <a:spcPct val="0"/>
                </a:spcAft>
                <a:defRPr/>
              </a:pPr>
              <a:endParaRPr lang="en-US">
                <a:solidFill>
                  <a:srgbClr val="052049"/>
                </a:solidFill>
                <a:latin typeface="Helvetica" charset="0"/>
                <a:ea typeface="ＭＳ Ｐゴシック" charset="-128"/>
              </a:endParaRPr>
            </a:p>
          </p:txBody>
        </p:sp>
        <p:grpSp>
          <p:nvGrpSpPr>
            <p:cNvPr id="10257" name="Group 34">
              <a:extLst>
                <a:ext uri="{FF2B5EF4-FFF2-40B4-BE49-F238E27FC236}">
                  <a16:creationId xmlns:a16="http://schemas.microsoft.com/office/drawing/2014/main" id="{A3F1B990-38C0-DF45-A45A-BBAE4B9C47A1}"/>
                </a:ext>
              </a:extLst>
            </p:cNvPr>
            <p:cNvGrpSpPr>
              <a:grpSpLocks/>
            </p:cNvGrpSpPr>
            <p:nvPr/>
          </p:nvGrpSpPr>
          <p:grpSpPr bwMode="auto">
            <a:xfrm>
              <a:off x="1994" y="2689"/>
              <a:ext cx="2848" cy="318"/>
              <a:chOff x="1994" y="2666"/>
              <a:chExt cx="2848" cy="318"/>
            </a:xfrm>
          </p:grpSpPr>
          <p:sp>
            <p:nvSpPr>
              <p:cNvPr id="10258" name="Line 22">
                <a:extLst>
                  <a:ext uri="{FF2B5EF4-FFF2-40B4-BE49-F238E27FC236}">
                    <a16:creationId xmlns:a16="http://schemas.microsoft.com/office/drawing/2014/main" id="{B3825BE6-5C9C-7D46-858C-92335C26CFEA}"/>
                  </a:ext>
                </a:extLst>
              </p:cNvPr>
              <p:cNvSpPr>
                <a:spLocks noChangeShapeType="1"/>
              </p:cNvSpPr>
              <p:nvPr/>
            </p:nvSpPr>
            <p:spPr bwMode="auto">
              <a:xfrm>
                <a:off x="3200" y="2805"/>
                <a:ext cx="501" cy="0"/>
              </a:xfrm>
              <a:prstGeom prst="line">
                <a:avLst/>
              </a:prstGeom>
              <a:noFill/>
              <a:ln w="12700">
                <a:solidFill>
                  <a:schemeClr val="tx1"/>
                </a:solidFill>
                <a:round/>
                <a:headEnd/>
                <a:tailEnd type="triangle" w="med" len="med"/>
              </a:ln>
              <a:extLst>
                <a:ext uri="{909E8E84-426E-40dd-AFC4-6F175D3DCCD1}">
                  <a14:hiddenFill xmlns:a14="http://schemas.microsoft.com/office/drawing/2010/main" xmlns="">
                    <a:noFill/>
                  </a14:hiddenFill>
                </a:ext>
              </a:extLst>
            </p:spPr>
            <p:txBody>
              <a:bodyPr wrap="none" anchor="ctr"/>
              <a:lstStyle/>
              <a:p>
                <a:pPr eaLnBrk="0" fontAlgn="base" hangingPunct="0">
                  <a:spcBef>
                    <a:spcPct val="0"/>
                  </a:spcBef>
                  <a:spcAft>
                    <a:spcPct val="0"/>
                  </a:spcAft>
                </a:pPr>
                <a:endParaRPr lang="en-US">
                  <a:solidFill>
                    <a:srgbClr val="052049"/>
                  </a:solidFill>
                  <a:latin typeface="Garamond" charset="0"/>
                </a:endParaRPr>
              </a:p>
            </p:txBody>
          </p:sp>
          <p:sp>
            <p:nvSpPr>
              <p:cNvPr id="548889" name="Text Box 25">
                <a:extLst>
                  <a:ext uri="{FF2B5EF4-FFF2-40B4-BE49-F238E27FC236}">
                    <a16:creationId xmlns:a16="http://schemas.microsoft.com/office/drawing/2014/main" id="{F1E05DFB-17CD-1543-8643-D44977004514}"/>
                  </a:ext>
                </a:extLst>
              </p:cNvPr>
              <p:cNvSpPr txBox="1">
                <a:spLocks noChangeArrowheads="1"/>
              </p:cNvSpPr>
              <p:nvPr/>
            </p:nvSpPr>
            <p:spPr bwMode="auto">
              <a:xfrm>
                <a:off x="1994" y="2666"/>
                <a:ext cx="1141" cy="296"/>
              </a:xfrm>
              <a:prstGeom prst="rect">
                <a:avLst/>
              </a:prstGeom>
              <a:noFill/>
              <a:ln w="12700">
                <a:solidFill>
                  <a:schemeClr val="tx1"/>
                </a:solidFill>
                <a:miter lim="800000"/>
                <a:headEnd/>
                <a:tailEnd/>
              </a:ln>
              <a:effectLst>
                <a:outerShdw blurRad="63500" dist="38099" dir="2700000" algn="ctr" rotWithShape="0">
                  <a:schemeClr val="bg2">
                    <a:alpha val="74997"/>
                  </a:schemeClr>
                </a:outerShdw>
              </a:effectLst>
              <a:extLst>
                <a:ext uri="{909E8E84-426E-40dd-AFC4-6F175D3DCCD1}">
                  <a14:hiddenFill xmlns:a14="http://schemas.microsoft.com/office/drawing/2010/main" xmlns="">
                    <a:solidFill>
                      <a:schemeClr val="folHlink"/>
                    </a:solidFill>
                  </a14:hiddenFill>
                </a:ext>
              </a:extLst>
            </p:spPr>
            <p:txBody>
              <a:bodyPr>
                <a:spAutoFit/>
              </a:bodyPr>
              <a:lstStyle>
                <a:lvl1pPr>
                  <a:defRPr sz="2800">
                    <a:solidFill>
                      <a:schemeClr val="tx1"/>
                    </a:solidFill>
                    <a:latin typeface="Helvetica" charset="0"/>
                    <a:ea typeface="ＭＳ Ｐゴシック" charset="-128"/>
                  </a:defRPr>
                </a:lvl1pPr>
                <a:lvl2pPr marL="742950" indent="-285750">
                  <a:defRPr sz="2800">
                    <a:solidFill>
                      <a:schemeClr val="tx1"/>
                    </a:solidFill>
                    <a:latin typeface="Helvetica" charset="0"/>
                    <a:ea typeface="ＭＳ Ｐゴシック" charset="-128"/>
                  </a:defRPr>
                </a:lvl2pPr>
                <a:lvl3pPr marL="1143000" indent="-228600">
                  <a:defRPr sz="2800">
                    <a:solidFill>
                      <a:schemeClr val="tx1"/>
                    </a:solidFill>
                    <a:latin typeface="Helvetica" charset="0"/>
                    <a:ea typeface="ＭＳ Ｐゴシック" charset="-128"/>
                  </a:defRPr>
                </a:lvl3pPr>
                <a:lvl4pPr marL="1600200" indent="-228600">
                  <a:defRPr sz="2800">
                    <a:solidFill>
                      <a:schemeClr val="tx1"/>
                    </a:solidFill>
                    <a:latin typeface="Helvetica" charset="0"/>
                    <a:ea typeface="ＭＳ Ｐゴシック" charset="-128"/>
                  </a:defRPr>
                </a:lvl4pPr>
                <a:lvl5pPr marL="2057400" indent="-228600">
                  <a:defRPr sz="2800">
                    <a:solidFill>
                      <a:schemeClr val="tx1"/>
                    </a:solidFill>
                    <a:latin typeface="Helvetica" charset="0"/>
                    <a:ea typeface="ＭＳ Ｐゴシック" charset="-128"/>
                  </a:defRPr>
                </a:lvl5pPr>
                <a:lvl6pPr marL="2514600" indent="-228600" algn="ctr" eaLnBrk="0" fontAlgn="base" hangingPunct="0">
                  <a:spcBef>
                    <a:spcPct val="0"/>
                  </a:spcBef>
                  <a:spcAft>
                    <a:spcPct val="0"/>
                  </a:spcAft>
                  <a:defRPr sz="2800">
                    <a:solidFill>
                      <a:schemeClr val="tx1"/>
                    </a:solidFill>
                    <a:latin typeface="Helvetica" charset="0"/>
                    <a:ea typeface="ＭＳ Ｐゴシック" charset="-128"/>
                  </a:defRPr>
                </a:lvl6pPr>
                <a:lvl7pPr marL="2971800" indent="-228600" algn="ctr" eaLnBrk="0" fontAlgn="base" hangingPunct="0">
                  <a:spcBef>
                    <a:spcPct val="0"/>
                  </a:spcBef>
                  <a:spcAft>
                    <a:spcPct val="0"/>
                  </a:spcAft>
                  <a:defRPr sz="2800">
                    <a:solidFill>
                      <a:schemeClr val="tx1"/>
                    </a:solidFill>
                    <a:latin typeface="Helvetica" charset="0"/>
                    <a:ea typeface="ＭＳ Ｐゴシック" charset="-128"/>
                  </a:defRPr>
                </a:lvl7pPr>
                <a:lvl8pPr marL="3429000" indent="-228600" algn="ctr" eaLnBrk="0" fontAlgn="base" hangingPunct="0">
                  <a:spcBef>
                    <a:spcPct val="0"/>
                  </a:spcBef>
                  <a:spcAft>
                    <a:spcPct val="0"/>
                  </a:spcAft>
                  <a:defRPr sz="2800">
                    <a:solidFill>
                      <a:schemeClr val="tx1"/>
                    </a:solidFill>
                    <a:latin typeface="Helvetica" charset="0"/>
                    <a:ea typeface="ＭＳ Ｐゴシック" charset="-128"/>
                  </a:defRPr>
                </a:lvl8pPr>
                <a:lvl9pPr marL="3886200" indent="-228600" algn="ctr" eaLnBrk="0" fontAlgn="base" hangingPunct="0">
                  <a:spcBef>
                    <a:spcPct val="0"/>
                  </a:spcBef>
                  <a:spcAft>
                    <a:spcPct val="0"/>
                  </a:spcAft>
                  <a:defRPr sz="2800">
                    <a:solidFill>
                      <a:schemeClr val="tx1"/>
                    </a:solidFill>
                    <a:latin typeface="Helvetica" charset="0"/>
                    <a:ea typeface="ＭＳ Ｐゴシック" charset="-128"/>
                  </a:defRPr>
                </a:lvl9pPr>
              </a:lstStyle>
              <a:p>
                <a:pPr eaLnBrk="0" fontAlgn="base" hangingPunct="0">
                  <a:spcBef>
                    <a:spcPct val="50000"/>
                  </a:spcBef>
                  <a:spcAft>
                    <a:spcPct val="0"/>
                  </a:spcAft>
                  <a:defRPr/>
                </a:pPr>
                <a:r>
                  <a:rPr lang="en-US" altLang="en-US" sz="2400" b="1">
                    <a:solidFill>
                      <a:srgbClr val="052049"/>
                    </a:solidFill>
                    <a:effectLst>
                      <a:outerShdw blurRad="38100" dist="38100" dir="2700000" algn="tl">
                        <a:srgbClr val="081D58"/>
                      </a:outerShdw>
                    </a:effectLst>
                  </a:rPr>
                  <a:t>Control</a:t>
                </a:r>
                <a:endParaRPr lang="en-US" altLang="en-US" sz="2000" b="1">
                  <a:solidFill>
                    <a:srgbClr val="052049"/>
                  </a:solidFill>
                </a:endParaRPr>
              </a:p>
            </p:txBody>
          </p:sp>
          <p:grpSp>
            <p:nvGrpSpPr>
              <p:cNvPr id="10260" name="Group 31">
                <a:extLst>
                  <a:ext uri="{FF2B5EF4-FFF2-40B4-BE49-F238E27FC236}">
                    <a16:creationId xmlns:a16="http://schemas.microsoft.com/office/drawing/2014/main" id="{3B7C5D80-6417-E54B-A3BF-F8CA8388878D}"/>
                  </a:ext>
                </a:extLst>
              </p:cNvPr>
              <p:cNvGrpSpPr>
                <a:grpSpLocks/>
              </p:cNvGrpSpPr>
              <p:nvPr/>
            </p:nvGrpSpPr>
            <p:grpSpPr bwMode="auto">
              <a:xfrm>
                <a:off x="3743" y="2696"/>
                <a:ext cx="1099" cy="288"/>
                <a:chOff x="3711" y="1533"/>
                <a:chExt cx="1099" cy="288"/>
              </a:xfrm>
            </p:grpSpPr>
            <p:sp>
              <p:nvSpPr>
                <p:cNvPr id="10261" name="Text Box 32">
                  <a:extLst>
                    <a:ext uri="{FF2B5EF4-FFF2-40B4-BE49-F238E27FC236}">
                      <a16:creationId xmlns:a16="http://schemas.microsoft.com/office/drawing/2014/main" id="{0592D4CD-E000-A545-A9F4-41BF5B206876}"/>
                    </a:ext>
                  </a:extLst>
                </p:cNvPr>
                <p:cNvSpPr txBox="1">
                  <a:spLocks noChangeArrowheads="1"/>
                </p:cNvSpPr>
                <p:nvPr/>
              </p:nvSpPr>
              <p:spPr bwMode="auto">
                <a:xfrm>
                  <a:off x="3711" y="1547"/>
                  <a:ext cx="1099" cy="258"/>
                </a:xfrm>
                <a:prstGeom prst="rect">
                  <a:avLst/>
                </a:prstGeom>
                <a:noFill/>
                <a:ln w="12700">
                  <a:solidFill>
                    <a:schemeClr val="tx1"/>
                  </a:solidFill>
                  <a:miter lim="800000"/>
                  <a:headEnd/>
                  <a:tailEnd/>
                </a:ln>
                <a:extLst>
                  <a:ext uri="{909E8E84-426E-40dd-AFC4-6F175D3DCCD1}">
                    <a14:hiddenFill xmlns:a14="http://schemas.microsoft.com/office/drawing/2010/main" xmlns="">
                      <a:solidFill>
                        <a:srgbClr val="FFFFFF"/>
                      </a:solidFill>
                    </a14:hiddenFill>
                  </a:ext>
                </a:extLst>
              </p:spPr>
              <p:txBody>
                <a:bodyPr>
                  <a:spAutoFit/>
                </a:bodyPr>
                <a:lstStyle>
                  <a:lvl1pPr algn="ctr">
                    <a:defRPr sz="2800">
                      <a:solidFill>
                        <a:schemeClr val="tx1"/>
                      </a:solidFill>
                      <a:latin typeface="Helvetica" pitchFamily="2" charset="0"/>
                      <a:ea typeface="ＭＳ Ｐゴシック" panose="020B0600070205080204" pitchFamily="34" charset="-128"/>
                    </a:defRPr>
                  </a:lvl1pPr>
                  <a:lvl2pPr marL="742950" indent="-285750" algn="ctr">
                    <a:defRPr sz="2800">
                      <a:solidFill>
                        <a:schemeClr val="tx1"/>
                      </a:solidFill>
                      <a:latin typeface="Helvetica" pitchFamily="2" charset="0"/>
                      <a:ea typeface="ＭＳ Ｐゴシック" panose="020B0600070205080204" pitchFamily="34" charset="-128"/>
                    </a:defRPr>
                  </a:lvl2pPr>
                  <a:lvl3pPr marL="1143000" indent="-228600" algn="ctr">
                    <a:defRPr sz="2800">
                      <a:solidFill>
                        <a:schemeClr val="tx1"/>
                      </a:solidFill>
                      <a:latin typeface="Helvetica" pitchFamily="2" charset="0"/>
                      <a:ea typeface="ＭＳ Ｐゴシック" panose="020B0600070205080204" pitchFamily="34" charset="-128"/>
                    </a:defRPr>
                  </a:lvl3pPr>
                  <a:lvl4pPr marL="1600200" indent="-228600" algn="ctr">
                    <a:defRPr sz="2800">
                      <a:solidFill>
                        <a:schemeClr val="tx1"/>
                      </a:solidFill>
                      <a:latin typeface="Helvetica" pitchFamily="2" charset="0"/>
                      <a:ea typeface="ＭＳ Ｐゴシック" panose="020B0600070205080204" pitchFamily="34" charset="-128"/>
                    </a:defRPr>
                  </a:lvl4pPr>
                  <a:lvl5pPr marL="2057400" indent="-228600" algn="ctr">
                    <a:defRPr sz="2800">
                      <a:solidFill>
                        <a:schemeClr val="tx1"/>
                      </a:solidFill>
                      <a:latin typeface="Helvetica" pitchFamily="2" charset="0"/>
                      <a:ea typeface="ＭＳ Ｐゴシック" panose="020B0600070205080204" pitchFamily="34" charset="-128"/>
                    </a:defRPr>
                  </a:lvl5pPr>
                  <a:lvl6pPr marL="2514600" indent="-228600" algn="ctr" eaLnBrk="0" fontAlgn="base" hangingPunct="0">
                    <a:spcBef>
                      <a:spcPct val="0"/>
                    </a:spcBef>
                    <a:spcAft>
                      <a:spcPct val="0"/>
                    </a:spcAft>
                    <a:defRPr sz="2800">
                      <a:solidFill>
                        <a:schemeClr val="tx1"/>
                      </a:solidFill>
                      <a:latin typeface="Helvetica" pitchFamily="2" charset="0"/>
                      <a:ea typeface="ＭＳ Ｐゴシック" panose="020B0600070205080204" pitchFamily="34" charset="-128"/>
                    </a:defRPr>
                  </a:lvl6pPr>
                  <a:lvl7pPr marL="2971800" indent="-228600" algn="ctr" eaLnBrk="0" fontAlgn="base" hangingPunct="0">
                    <a:spcBef>
                      <a:spcPct val="0"/>
                    </a:spcBef>
                    <a:spcAft>
                      <a:spcPct val="0"/>
                    </a:spcAft>
                    <a:defRPr sz="2800">
                      <a:solidFill>
                        <a:schemeClr val="tx1"/>
                      </a:solidFill>
                      <a:latin typeface="Helvetica" pitchFamily="2" charset="0"/>
                      <a:ea typeface="ＭＳ Ｐゴシック" panose="020B0600070205080204" pitchFamily="34" charset="-128"/>
                    </a:defRPr>
                  </a:lvl7pPr>
                  <a:lvl8pPr marL="3429000" indent="-228600" algn="ctr" eaLnBrk="0" fontAlgn="base" hangingPunct="0">
                    <a:spcBef>
                      <a:spcPct val="0"/>
                    </a:spcBef>
                    <a:spcAft>
                      <a:spcPct val="0"/>
                    </a:spcAft>
                    <a:defRPr sz="2800">
                      <a:solidFill>
                        <a:schemeClr val="tx1"/>
                      </a:solidFill>
                      <a:latin typeface="Helvetica" pitchFamily="2" charset="0"/>
                      <a:ea typeface="ＭＳ Ｐゴシック" panose="020B0600070205080204" pitchFamily="34" charset="-128"/>
                    </a:defRPr>
                  </a:lvl8pPr>
                  <a:lvl9pPr marL="3886200" indent="-228600" algn="ctr" eaLnBrk="0" fontAlgn="base" hangingPunct="0">
                    <a:spcBef>
                      <a:spcPct val="0"/>
                    </a:spcBef>
                    <a:spcAft>
                      <a:spcPct val="0"/>
                    </a:spcAft>
                    <a:defRPr sz="2800">
                      <a:solidFill>
                        <a:schemeClr val="tx1"/>
                      </a:solidFill>
                      <a:latin typeface="Helvetica" pitchFamily="2" charset="0"/>
                      <a:ea typeface="ＭＳ Ｐゴシック" panose="020B0600070205080204" pitchFamily="34" charset="-128"/>
                    </a:defRPr>
                  </a:lvl9pPr>
                </a:lstStyle>
                <a:p>
                  <a:pPr algn="l" eaLnBrk="0" fontAlgn="base" hangingPunct="0">
                    <a:spcBef>
                      <a:spcPct val="50000"/>
                    </a:spcBef>
                    <a:spcAft>
                      <a:spcPct val="0"/>
                    </a:spcAft>
                  </a:pPr>
                  <a:endParaRPr lang="en-US" altLang="en-US" sz="2000" b="1">
                    <a:solidFill>
                      <a:srgbClr val="052049"/>
                    </a:solidFill>
                  </a:endParaRPr>
                </a:p>
              </p:txBody>
            </p:sp>
            <p:sp>
              <p:nvSpPr>
                <p:cNvPr id="548897" name="Text Box 33">
                  <a:extLst>
                    <a:ext uri="{FF2B5EF4-FFF2-40B4-BE49-F238E27FC236}">
                      <a16:creationId xmlns:a16="http://schemas.microsoft.com/office/drawing/2014/main" id="{73F5B5E3-F932-8F4E-BCFB-9556433DB054}"/>
                    </a:ext>
                  </a:extLst>
                </p:cNvPr>
                <p:cNvSpPr txBox="1">
                  <a:spLocks noChangeArrowheads="1"/>
                </p:cNvSpPr>
                <p:nvPr/>
              </p:nvSpPr>
              <p:spPr bwMode="auto">
                <a:xfrm>
                  <a:off x="3784" y="1533"/>
                  <a:ext cx="948" cy="288"/>
                </a:xfrm>
                <a:prstGeom prst="rect">
                  <a:avLst/>
                </a:prstGeom>
                <a:noFill/>
                <a:ln>
                  <a:noFill/>
                </a:ln>
                <a:effectLst>
                  <a:outerShdw blurRad="63500" dist="38099" dir="2700000" algn="ctr" rotWithShape="0">
                    <a:schemeClr val="bg2">
                      <a:alpha val="74997"/>
                    </a:schemeClr>
                  </a:outerShdw>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Lst>
              </p:spPr>
              <p:txBody>
                <a:bodyPr wrap="none">
                  <a:spAutoFit/>
                </a:bodyPr>
                <a:lstStyle>
                  <a:lvl1pPr>
                    <a:defRPr sz="2800">
                      <a:solidFill>
                        <a:schemeClr val="tx1"/>
                      </a:solidFill>
                      <a:latin typeface="Helvetica" charset="0"/>
                      <a:ea typeface="ＭＳ Ｐゴシック" charset="-128"/>
                    </a:defRPr>
                  </a:lvl1pPr>
                  <a:lvl2pPr marL="742950" indent="-285750">
                    <a:defRPr sz="2800">
                      <a:solidFill>
                        <a:schemeClr val="tx1"/>
                      </a:solidFill>
                      <a:latin typeface="Helvetica" charset="0"/>
                      <a:ea typeface="ＭＳ Ｐゴシック" charset="-128"/>
                    </a:defRPr>
                  </a:lvl2pPr>
                  <a:lvl3pPr marL="1143000" indent="-228600">
                    <a:defRPr sz="2800">
                      <a:solidFill>
                        <a:schemeClr val="tx1"/>
                      </a:solidFill>
                      <a:latin typeface="Helvetica" charset="0"/>
                      <a:ea typeface="ＭＳ Ｐゴシック" charset="-128"/>
                    </a:defRPr>
                  </a:lvl3pPr>
                  <a:lvl4pPr marL="1600200" indent="-228600">
                    <a:defRPr sz="2800">
                      <a:solidFill>
                        <a:schemeClr val="tx1"/>
                      </a:solidFill>
                      <a:latin typeface="Helvetica" charset="0"/>
                      <a:ea typeface="ＭＳ Ｐゴシック" charset="-128"/>
                    </a:defRPr>
                  </a:lvl4pPr>
                  <a:lvl5pPr marL="2057400" indent="-228600">
                    <a:defRPr sz="2800">
                      <a:solidFill>
                        <a:schemeClr val="tx1"/>
                      </a:solidFill>
                      <a:latin typeface="Helvetica" charset="0"/>
                      <a:ea typeface="ＭＳ Ｐゴシック" charset="-128"/>
                    </a:defRPr>
                  </a:lvl5pPr>
                  <a:lvl6pPr marL="2514600" indent="-228600" algn="ctr" eaLnBrk="0" fontAlgn="base" hangingPunct="0">
                    <a:spcBef>
                      <a:spcPct val="0"/>
                    </a:spcBef>
                    <a:spcAft>
                      <a:spcPct val="0"/>
                    </a:spcAft>
                    <a:defRPr sz="2800">
                      <a:solidFill>
                        <a:schemeClr val="tx1"/>
                      </a:solidFill>
                      <a:latin typeface="Helvetica" charset="0"/>
                      <a:ea typeface="ＭＳ Ｐゴシック" charset="-128"/>
                    </a:defRPr>
                  </a:lvl6pPr>
                  <a:lvl7pPr marL="2971800" indent="-228600" algn="ctr" eaLnBrk="0" fontAlgn="base" hangingPunct="0">
                    <a:spcBef>
                      <a:spcPct val="0"/>
                    </a:spcBef>
                    <a:spcAft>
                      <a:spcPct val="0"/>
                    </a:spcAft>
                    <a:defRPr sz="2800">
                      <a:solidFill>
                        <a:schemeClr val="tx1"/>
                      </a:solidFill>
                      <a:latin typeface="Helvetica" charset="0"/>
                      <a:ea typeface="ＭＳ Ｐゴシック" charset="-128"/>
                    </a:defRPr>
                  </a:lvl7pPr>
                  <a:lvl8pPr marL="3429000" indent="-228600" algn="ctr" eaLnBrk="0" fontAlgn="base" hangingPunct="0">
                    <a:spcBef>
                      <a:spcPct val="0"/>
                    </a:spcBef>
                    <a:spcAft>
                      <a:spcPct val="0"/>
                    </a:spcAft>
                    <a:defRPr sz="2800">
                      <a:solidFill>
                        <a:schemeClr val="tx1"/>
                      </a:solidFill>
                      <a:latin typeface="Helvetica" charset="0"/>
                      <a:ea typeface="ＭＳ Ｐゴシック" charset="-128"/>
                    </a:defRPr>
                  </a:lvl8pPr>
                  <a:lvl9pPr marL="3886200" indent="-228600" algn="ctr" eaLnBrk="0" fontAlgn="base" hangingPunct="0">
                    <a:spcBef>
                      <a:spcPct val="0"/>
                    </a:spcBef>
                    <a:spcAft>
                      <a:spcPct val="0"/>
                    </a:spcAft>
                    <a:defRPr sz="2800">
                      <a:solidFill>
                        <a:schemeClr val="tx1"/>
                      </a:solidFill>
                      <a:latin typeface="Helvetica" charset="0"/>
                      <a:ea typeface="ＭＳ Ｐゴシック" charset="-128"/>
                    </a:defRPr>
                  </a:lvl9pPr>
                </a:lstStyle>
                <a:p>
                  <a:pPr algn="ctr" eaLnBrk="0" fontAlgn="base" hangingPunct="0">
                    <a:spcBef>
                      <a:spcPct val="0"/>
                    </a:spcBef>
                    <a:spcAft>
                      <a:spcPct val="0"/>
                    </a:spcAft>
                    <a:defRPr/>
                  </a:pPr>
                  <a:r>
                    <a:rPr lang="en-US" altLang="en-US" sz="2400" b="1">
                      <a:solidFill>
                        <a:srgbClr val="052049"/>
                      </a:solidFill>
                      <a:effectLst>
                        <a:outerShdw blurRad="38100" dist="38100" dir="2700000" algn="tl">
                          <a:srgbClr val="081D58"/>
                        </a:outerShdw>
                      </a:effectLst>
                    </a:rPr>
                    <a:t>Outcome</a:t>
                  </a:r>
                  <a:endParaRPr lang="en-US" altLang="en-US">
                    <a:solidFill>
                      <a:srgbClr val="052049"/>
                    </a:solidFill>
                  </a:endParaRPr>
                </a:p>
              </p:txBody>
            </p:sp>
          </p:grpSp>
        </p:grpSp>
      </p:grpSp>
      <p:grpSp>
        <p:nvGrpSpPr>
          <p:cNvPr id="548902" name="Group 38">
            <a:extLst>
              <a:ext uri="{FF2B5EF4-FFF2-40B4-BE49-F238E27FC236}">
                <a16:creationId xmlns:a16="http://schemas.microsoft.com/office/drawing/2014/main" id="{FBD82846-E0F6-6C4C-ABE7-D9F4CF770770}"/>
              </a:ext>
            </a:extLst>
          </p:cNvPr>
          <p:cNvGrpSpPr>
            <a:grpSpLocks/>
          </p:cNvGrpSpPr>
          <p:nvPr/>
        </p:nvGrpSpPr>
        <p:grpSpPr bwMode="auto">
          <a:xfrm>
            <a:off x="4665664" y="3470275"/>
            <a:ext cx="3876676" cy="1303338"/>
            <a:chOff x="1979" y="2186"/>
            <a:chExt cx="2442" cy="821"/>
          </a:xfrm>
        </p:grpSpPr>
        <p:sp>
          <p:nvSpPr>
            <p:cNvPr id="548900" name="Text Box 36">
              <a:extLst>
                <a:ext uri="{FF2B5EF4-FFF2-40B4-BE49-F238E27FC236}">
                  <a16:creationId xmlns:a16="http://schemas.microsoft.com/office/drawing/2014/main" id="{32B4D144-B832-5745-BB57-90D60A2EE399}"/>
                </a:ext>
              </a:extLst>
            </p:cNvPr>
            <p:cNvSpPr txBox="1">
              <a:spLocks noChangeArrowheads="1"/>
            </p:cNvSpPr>
            <p:nvPr/>
          </p:nvSpPr>
          <p:spPr bwMode="auto">
            <a:xfrm>
              <a:off x="2981" y="2186"/>
              <a:ext cx="1440" cy="250"/>
            </a:xfrm>
            <a:prstGeom prst="rect">
              <a:avLst/>
            </a:prstGeom>
            <a:noFill/>
            <a:ln>
              <a:noFill/>
            </a:ln>
            <a:effectLst>
              <a:outerShdw blurRad="63500" dist="38099" dir="2700000" algn="ctr" rotWithShape="0">
                <a:schemeClr val="bg2">
                  <a:alpha val="74997"/>
                </a:schemeClr>
              </a:outerShdw>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a:tailEnd/>
                </a14:hiddenLine>
              </a:ext>
            </a:extLst>
          </p:spPr>
          <p:txBody>
            <a:bodyPr>
              <a:spAutoFit/>
            </a:bodyPr>
            <a:lstStyle>
              <a:lvl1pPr>
                <a:defRPr sz="2800">
                  <a:solidFill>
                    <a:schemeClr val="tx1"/>
                  </a:solidFill>
                  <a:latin typeface="Helvetica" charset="0"/>
                  <a:ea typeface="ＭＳ Ｐゴシック" charset="-128"/>
                </a:defRPr>
              </a:lvl1pPr>
              <a:lvl2pPr marL="742950" indent="-285750">
                <a:defRPr sz="2800">
                  <a:solidFill>
                    <a:schemeClr val="tx1"/>
                  </a:solidFill>
                  <a:latin typeface="Helvetica" charset="0"/>
                  <a:ea typeface="ＭＳ Ｐゴシック" charset="-128"/>
                </a:defRPr>
              </a:lvl2pPr>
              <a:lvl3pPr marL="1143000" indent="-228600">
                <a:defRPr sz="2800">
                  <a:solidFill>
                    <a:schemeClr val="tx1"/>
                  </a:solidFill>
                  <a:latin typeface="Helvetica" charset="0"/>
                  <a:ea typeface="ＭＳ Ｐゴシック" charset="-128"/>
                </a:defRPr>
              </a:lvl3pPr>
              <a:lvl4pPr marL="1600200" indent="-228600">
                <a:defRPr sz="2800">
                  <a:solidFill>
                    <a:schemeClr val="tx1"/>
                  </a:solidFill>
                  <a:latin typeface="Helvetica" charset="0"/>
                  <a:ea typeface="ＭＳ Ｐゴシック" charset="-128"/>
                </a:defRPr>
              </a:lvl4pPr>
              <a:lvl5pPr marL="2057400" indent="-228600">
                <a:defRPr sz="2800">
                  <a:solidFill>
                    <a:schemeClr val="tx1"/>
                  </a:solidFill>
                  <a:latin typeface="Helvetica" charset="0"/>
                  <a:ea typeface="ＭＳ Ｐゴシック" charset="-128"/>
                </a:defRPr>
              </a:lvl5pPr>
              <a:lvl6pPr marL="2514600" indent="-228600" algn="ctr" eaLnBrk="0" fontAlgn="base" hangingPunct="0">
                <a:spcBef>
                  <a:spcPct val="0"/>
                </a:spcBef>
                <a:spcAft>
                  <a:spcPct val="0"/>
                </a:spcAft>
                <a:defRPr sz="2800">
                  <a:solidFill>
                    <a:schemeClr val="tx1"/>
                  </a:solidFill>
                  <a:latin typeface="Helvetica" charset="0"/>
                  <a:ea typeface="ＭＳ Ｐゴシック" charset="-128"/>
                </a:defRPr>
              </a:lvl6pPr>
              <a:lvl7pPr marL="2971800" indent="-228600" algn="ctr" eaLnBrk="0" fontAlgn="base" hangingPunct="0">
                <a:spcBef>
                  <a:spcPct val="0"/>
                </a:spcBef>
                <a:spcAft>
                  <a:spcPct val="0"/>
                </a:spcAft>
                <a:defRPr sz="2800">
                  <a:solidFill>
                    <a:schemeClr val="tx1"/>
                  </a:solidFill>
                  <a:latin typeface="Helvetica" charset="0"/>
                  <a:ea typeface="ＭＳ Ｐゴシック" charset="-128"/>
                </a:defRPr>
              </a:lvl7pPr>
              <a:lvl8pPr marL="3429000" indent="-228600" algn="ctr" eaLnBrk="0" fontAlgn="base" hangingPunct="0">
                <a:spcBef>
                  <a:spcPct val="0"/>
                </a:spcBef>
                <a:spcAft>
                  <a:spcPct val="0"/>
                </a:spcAft>
                <a:defRPr sz="2800">
                  <a:solidFill>
                    <a:schemeClr val="tx1"/>
                  </a:solidFill>
                  <a:latin typeface="Helvetica" charset="0"/>
                  <a:ea typeface="ＭＳ Ｐゴシック" charset="-128"/>
                </a:defRPr>
              </a:lvl8pPr>
              <a:lvl9pPr marL="3886200" indent="-228600" algn="ctr" eaLnBrk="0" fontAlgn="base" hangingPunct="0">
                <a:spcBef>
                  <a:spcPct val="0"/>
                </a:spcBef>
                <a:spcAft>
                  <a:spcPct val="0"/>
                </a:spcAft>
                <a:defRPr sz="2800">
                  <a:solidFill>
                    <a:schemeClr val="tx1"/>
                  </a:solidFill>
                  <a:latin typeface="Helvetica" charset="0"/>
                  <a:ea typeface="ＭＳ Ｐゴシック" charset="-128"/>
                </a:defRPr>
              </a:lvl9pPr>
            </a:lstStyle>
            <a:p>
              <a:pPr eaLnBrk="0" fontAlgn="base" hangingPunct="0">
                <a:spcBef>
                  <a:spcPct val="50000"/>
                </a:spcBef>
                <a:spcAft>
                  <a:spcPct val="0"/>
                </a:spcAft>
                <a:defRPr/>
              </a:pPr>
              <a:r>
                <a:rPr lang="en-US" altLang="en-US" sz="2000" b="1">
                  <a:solidFill>
                    <a:srgbClr val="052049"/>
                  </a:solidFill>
                  <a:effectLst>
                    <a:outerShdw blurRad="38100" dist="38100" dir="2700000" algn="tl">
                      <a:srgbClr val="081D58"/>
                    </a:outerShdw>
                  </a:effectLst>
                </a:rPr>
                <a:t>+    Blinding</a:t>
              </a:r>
              <a:endParaRPr lang="en-US" altLang="en-US" sz="2000" b="1">
                <a:solidFill>
                  <a:srgbClr val="052049"/>
                </a:solidFill>
              </a:endParaRPr>
            </a:p>
          </p:txBody>
        </p:sp>
        <p:sp>
          <p:nvSpPr>
            <p:cNvPr id="548901" name="Text Box 37">
              <a:extLst>
                <a:ext uri="{FF2B5EF4-FFF2-40B4-BE49-F238E27FC236}">
                  <a16:creationId xmlns:a16="http://schemas.microsoft.com/office/drawing/2014/main" id="{BC0CCFDF-DC93-2E47-BA4C-302BE3F1D52D}"/>
                </a:ext>
              </a:extLst>
            </p:cNvPr>
            <p:cNvSpPr txBox="1">
              <a:spLocks noChangeArrowheads="1"/>
            </p:cNvSpPr>
            <p:nvPr/>
          </p:nvSpPr>
          <p:spPr bwMode="auto">
            <a:xfrm>
              <a:off x="1979" y="2672"/>
              <a:ext cx="1156" cy="335"/>
            </a:xfrm>
            <a:prstGeom prst="rect">
              <a:avLst/>
            </a:prstGeom>
            <a:solidFill>
              <a:srgbClr val="050895"/>
            </a:solidFill>
            <a:ln w="12700">
              <a:solidFill>
                <a:srgbClr val="0000FF"/>
              </a:solidFill>
              <a:miter lim="800000"/>
              <a:headEnd/>
              <a:tailEnd/>
            </a:ln>
            <a:effectLst>
              <a:outerShdw blurRad="63500" dist="38099" dir="2700000" algn="ctr" rotWithShape="0">
                <a:schemeClr val="bg2">
                  <a:alpha val="74997"/>
                </a:schemeClr>
              </a:outerShdw>
            </a:effectLst>
          </p:spPr>
          <p:txBody>
            <a:bodyPr>
              <a:spAutoFit/>
            </a:bodyPr>
            <a:lstStyle>
              <a:lvl1pPr>
                <a:defRPr sz="2800">
                  <a:solidFill>
                    <a:schemeClr val="tx1"/>
                  </a:solidFill>
                  <a:latin typeface="Helvetica" charset="0"/>
                  <a:ea typeface="ＭＳ Ｐゴシック" charset="-128"/>
                </a:defRPr>
              </a:lvl1pPr>
              <a:lvl2pPr marL="742950" indent="-285750">
                <a:defRPr sz="2800">
                  <a:solidFill>
                    <a:schemeClr val="tx1"/>
                  </a:solidFill>
                  <a:latin typeface="Helvetica" charset="0"/>
                  <a:ea typeface="ＭＳ Ｐゴシック" charset="-128"/>
                </a:defRPr>
              </a:lvl2pPr>
              <a:lvl3pPr marL="1143000" indent="-228600">
                <a:defRPr sz="2800">
                  <a:solidFill>
                    <a:schemeClr val="tx1"/>
                  </a:solidFill>
                  <a:latin typeface="Helvetica" charset="0"/>
                  <a:ea typeface="ＭＳ Ｐゴシック" charset="-128"/>
                </a:defRPr>
              </a:lvl3pPr>
              <a:lvl4pPr marL="1600200" indent="-228600">
                <a:defRPr sz="2800">
                  <a:solidFill>
                    <a:schemeClr val="tx1"/>
                  </a:solidFill>
                  <a:latin typeface="Helvetica" charset="0"/>
                  <a:ea typeface="ＭＳ Ｐゴシック" charset="-128"/>
                </a:defRPr>
              </a:lvl4pPr>
              <a:lvl5pPr marL="2057400" indent="-228600">
                <a:defRPr sz="2800">
                  <a:solidFill>
                    <a:schemeClr val="tx1"/>
                  </a:solidFill>
                  <a:latin typeface="Helvetica" charset="0"/>
                  <a:ea typeface="ＭＳ Ｐゴシック" charset="-128"/>
                </a:defRPr>
              </a:lvl5pPr>
              <a:lvl6pPr marL="2514600" indent="-228600" algn="ctr" eaLnBrk="0" fontAlgn="base" hangingPunct="0">
                <a:spcBef>
                  <a:spcPct val="0"/>
                </a:spcBef>
                <a:spcAft>
                  <a:spcPct val="0"/>
                </a:spcAft>
                <a:defRPr sz="2800">
                  <a:solidFill>
                    <a:schemeClr val="tx1"/>
                  </a:solidFill>
                  <a:latin typeface="Helvetica" charset="0"/>
                  <a:ea typeface="ＭＳ Ｐゴシック" charset="-128"/>
                </a:defRPr>
              </a:lvl6pPr>
              <a:lvl7pPr marL="2971800" indent="-228600" algn="ctr" eaLnBrk="0" fontAlgn="base" hangingPunct="0">
                <a:spcBef>
                  <a:spcPct val="0"/>
                </a:spcBef>
                <a:spcAft>
                  <a:spcPct val="0"/>
                </a:spcAft>
                <a:defRPr sz="2800">
                  <a:solidFill>
                    <a:schemeClr val="tx1"/>
                  </a:solidFill>
                  <a:latin typeface="Helvetica" charset="0"/>
                  <a:ea typeface="ＭＳ Ｐゴシック" charset="-128"/>
                </a:defRPr>
              </a:lvl7pPr>
              <a:lvl8pPr marL="3429000" indent="-228600" algn="ctr" eaLnBrk="0" fontAlgn="base" hangingPunct="0">
                <a:spcBef>
                  <a:spcPct val="0"/>
                </a:spcBef>
                <a:spcAft>
                  <a:spcPct val="0"/>
                </a:spcAft>
                <a:defRPr sz="2800">
                  <a:solidFill>
                    <a:schemeClr val="tx1"/>
                  </a:solidFill>
                  <a:latin typeface="Helvetica" charset="0"/>
                  <a:ea typeface="ＭＳ Ｐゴシック" charset="-128"/>
                </a:defRPr>
              </a:lvl8pPr>
              <a:lvl9pPr marL="3886200" indent="-228600" algn="ctr" eaLnBrk="0" fontAlgn="base" hangingPunct="0">
                <a:spcBef>
                  <a:spcPct val="0"/>
                </a:spcBef>
                <a:spcAft>
                  <a:spcPct val="0"/>
                </a:spcAft>
                <a:defRPr sz="2800">
                  <a:solidFill>
                    <a:schemeClr val="tx1"/>
                  </a:solidFill>
                  <a:latin typeface="Helvetica" charset="0"/>
                  <a:ea typeface="ＭＳ Ｐゴシック" charset="-128"/>
                </a:defRPr>
              </a:lvl9pPr>
            </a:lstStyle>
            <a:p>
              <a:pPr algn="ctr" eaLnBrk="0" fontAlgn="base" hangingPunct="0">
                <a:spcBef>
                  <a:spcPct val="50000"/>
                </a:spcBef>
                <a:spcAft>
                  <a:spcPct val="0"/>
                </a:spcAft>
                <a:defRPr/>
              </a:pPr>
              <a:r>
                <a:rPr lang="en-US" altLang="en-US" b="1" dirty="0">
                  <a:solidFill>
                    <a:srgbClr val="FFFF00"/>
                  </a:solidFill>
                </a:rPr>
                <a:t>Placebo</a:t>
              </a:r>
              <a:endParaRPr lang="en-US" altLang="en-US" dirty="0">
                <a:solidFill>
                  <a:srgbClr val="FFFF00"/>
                </a:solidFill>
              </a:endParaRPr>
            </a:p>
          </p:txBody>
        </p:sp>
      </p:grpSp>
    </p:spTree>
    <p:extLst>
      <p:ext uri="{BB962C8B-B14F-4D97-AF65-F5344CB8AC3E}">
        <p14:creationId xmlns:p14="http://schemas.microsoft.com/office/powerpoint/2010/main" val="265085637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548899"/>
                                        </p:tgtEl>
                                        <p:attrNameLst>
                                          <p:attrName>style.visibility</p:attrName>
                                        </p:attrNameLst>
                                      </p:cBhvr>
                                      <p:to>
                                        <p:strVal val="visible"/>
                                      </p:to>
                                    </p:set>
                                    <p:animEffect transition="in" filter="fade">
                                      <p:cBhvr>
                                        <p:cTn id="7" dur="500"/>
                                        <p:tgtEl>
                                          <p:spTgt spid="54889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grpId="0" nodeType="clickEffect">
                                  <p:stCondLst>
                                    <p:cond delay="0"/>
                                  </p:stCondLst>
                                  <p:childTnLst>
                                    <p:set>
                                      <p:cBhvr>
                                        <p:cTn id="11" dur="1" fill="hold">
                                          <p:stCondLst>
                                            <p:cond delay="499"/>
                                          </p:stCondLst>
                                        </p:cTn>
                                        <p:tgtEl>
                                          <p:spTgt spid="548892">
                                            <p:txEl>
                                              <p:pRg st="0" end="0"/>
                                            </p:txEl>
                                          </p:spTgt>
                                        </p:tgtEl>
                                        <p:attrNameLst>
                                          <p:attrName>style.visibility</p:attrName>
                                        </p:attrNameLst>
                                      </p:cBhvr>
                                      <p:to>
                                        <p:strVal val="visible"/>
                                      </p:to>
                                    </p:set>
                                  </p:childTnLst>
                                </p:cTn>
                              </p:par>
                            </p:childTnLst>
                          </p:cTn>
                        </p:par>
                      </p:childTnLst>
                    </p:cTn>
                  </p:par>
                  <p:par>
                    <p:cTn id="12" fill="hold" nodeType="clickPar">
                      <p:stCondLst>
                        <p:cond delay="indefinite"/>
                      </p:stCondLst>
                      <p:childTnLst>
                        <p:par>
                          <p:cTn id="13" fill="hold" nodeType="withGroup">
                            <p:stCondLst>
                              <p:cond delay="0"/>
                            </p:stCondLst>
                            <p:childTnLst>
                              <p:par>
                                <p:cTn id="14" presetID="10" presetClass="entr" presetSubtype="0" fill="hold" nodeType="clickEffect">
                                  <p:stCondLst>
                                    <p:cond delay="0"/>
                                  </p:stCondLst>
                                  <p:childTnLst>
                                    <p:set>
                                      <p:cBhvr>
                                        <p:cTn id="15" dur="1" fill="hold">
                                          <p:stCondLst>
                                            <p:cond delay="0"/>
                                          </p:stCondLst>
                                        </p:cTn>
                                        <p:tgtEl>
                                          <p:spTgt spid="548902"/>
                                        </p:tgtEl>
                                        <p:attrNameLst>
                                          <p:attrName>style.visibility</p:attrName>
                                        </p:attrNameLst>
                                      </p:cBhvr>
                                      <p:to>
                                        <p:strVal val="visible"/>
                                      </p:to>
                                    </p:set>
                                    <p:animEffect transition="in" filter="fade">
                                      <p:cBhvr>
                                        <p:cTn id="16" dur="500"/>
                                        <p:tgtEl>
                                          <p:spTgt spid="5489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8892"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3"/>
          <a:stretch>
            <a:fillRect/>
          </a:stretch>
        </p:blipFill>
        <p:spPr>
          <a:xfrm>
            <a:off x="4037129" y="573960"/>
            <a:ext cx="4678296" cy="3128963"/>
          </a:xfrm>
          <a:prstGeom prst="rect">
            <a:avLst/>
          </a:prstGeom>
        </p:spPr>
      </p:pic>
      <p:sp>
        <p:nvSpPr>
          <p:cNvPr id="5" name="Rectangle 4"/>
          <p:cNvSpPr/>
          <p:nvPr/>
        </p:nvSpPr>
        <p:spPr>
          <a:xfrm>
            <a:off x="1776249" y="3994090"/>
            <a:ext cx="8639503" cy="2342949"/>
          </a:xfrm>
          <a:prstGeom prst="rect">
            <a:avLst/>
          </a:prstGeom>
        </p:spPr>
        <p:txBody>
          <a:bodyPr wrap="square">
            <a:spAutoFit/>
          </a:bodyPr>
          <a:lstStyle/>
          <a:p>
            <a:pPr eaLnBrk="0" hangingPunct="0">
              <a:spcBef>
                <a:spcPct val="50000"/>
              </a:spcBef>
              <a:defRPr/>
            </a:pPr>
            <a:r>
              <a:rPr lang="en-US" altLang="en-US" sz="2250" dirty="0"/>
              <a:t>Variable A is referred to as an instrumental variable (IV) or “instrument”. Here, let A be randomization in a RCT.</a:t>
            </a:r>
          </a:p>
          <a:p>
            <a:pPr eaLnBrk="0" hangingPunct="0">
              <a:spcBef>
                <a:spcPct val="50000"/>
              </a:spcBef>
              <a:defRPr/>
            </a:pPr>
            <a:r>
              <a:rPr lang="en-US" altLang="en-US" sz="2250" dirty="0"/>
              <a:t>Randomization is an Instrumental Variable, that is related to the Exposure and nothing else. In a RCT, we focus on the IV-D relationship (randomized assignment and disease outcomes) in Intent-to-Treat analyses</a:t>
            </a:r>
          </a:p>
        </p:txBody>
      </p:sp>
      <p:sp>
        <p:nvSpPr>
          <p:cNvPr id="2" name="TextBox 1">
            <a:extLst>
              <a:ext uri="{FF2B5EF4-FFF2-40B4-BE49-F238E27FC236}">
                <a16:creationId xmlns:a16="http://schemas.microsoft.com/office/drawing/2014/main" id="{2E3A5C63-6A63-E34B-99F7-FD13729060C7}"/>
              </a:ext>
            </a:extLst>
          </p:cNvPr>
          <p:cNvSpPr txBox="1"/>
          <p:nvPr/>
        </p:nvSpPr>
        <p:spPr bwMode="auto">
          <a:xfrm>
            <a:off x="1933903" y="155972"/>
            <a:ext cx="5502166" cy="307777"/>
          </a:xfrm>
          <a:prstGeom prst="rect">
            <a:avLst/>
          </a:prstGeom>
          <a:noFill/>
          <a:ln w="19050" algn="ctr">
            <a:noFill/>
            <a:miter lim="800000"/>
            <a:headEnd/>
            <a:tailEnd/>
          </a:ln>
        </p:spPr>
        <p:txBody>
          <a:bodyPr wrap="square" lIns="0" tIns="0" rIns="0" bIns="0" rtlCol="0">
            <a:spAutoFit/>
          </a:bodyPr>
          <a:lstStyle/>
          <a:p>
            <a:r>
              <a:rPr lang="en-US" sz="2000" dirty="0"/>
              <a:t>EPI203, Confounding &amp; Interaction</a:t>
            </a:r>
          </a:p>
        </p:txBody>
      </p:sp>
      <p:sp>
        <p:nvSpPr>
          <p:cNvPr id="6" name="TextBox 5">
            <a:extLst>
              <a:ext uri="{FF2B5EF4-FFF2-40B4-BE49-F238E27FC236}">
                <a16:creationId xmlns:a16="http://schemas.microsoft.com/office/drawing/2014/main" id="{6D229058-8A0E-B943-AEBA-4AEE3A328A95}"/>
              </a:ext>
            </a:extLst>
          </p:cNvPr>
          <p:cNvSpPr txBox="1"/>
          <p:nvPr/>
        </p:nvSpPr>
        <p:spPr bwMode="auto">
          <a:xfrm>
            <a:off x="2596063" y="3121571"/>
            <a:ext cx="2459421" cy="430887"/>
          </a:xfrm>
          <a:prstGeom prst="rect">
            <a:avLst/>
          </a:prstGeom>
          <a:solidFill>
            <a:schemeClr val="bg2"/>
          </a:solidFill>
          <a:ln w="19050" algn="ctr">
            <a:noFill/>
            <a:miter lim="800000"/>
            <a:headEnd/>
            <a:tailEnd/>
          </a:ln>
        </p:spPr>
        <p:txBody>
          <a:bodyPr wrap="square" lIns="0" tIns="0" rIns="0" bIns="0" rtlCol="0">
            <a:spAutoFit/>
          </a:bodyPr>
          <a:lstStyle/>
          <a:p>
            <a:r>
              <a:rPr lang="en-US" sz="2800" dirty="0"/>
              <a:t>Randomization</a:t>
            </a:r>
          </a:p>
        </p:txBody>
      </p:sp>
    </p:spTree>
    <p:extLst>
      <p:ext uri="{BB962C8B-B14F-4D97-AF65-F5344CB8AC3E}">
        <p14:creationId xmlns:p14="http://schemas.microsoft.com/office/powerpoint/2010/main" val="1853708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EBD9E83-A41A-E343-9784-54085D32AFF7}"/>
              </a:ext>
            </a:extLst>
          </p:cNvPr>
          <p:cNvSpPr>
            <a:spLocks noGrp="1"/>
          </p:cNvSpPr>
          <p:nvPr>
            <p:ph type="title"/>
          </p:nvPr>
        </p:nvSpPr>
        <p:spPr/>
        <p:txBody>
          <a:bodyPr/>
          <a:lstStyle/>
          <a:p>
            <a:r>
              <a:rPr lang="en-US" dirty="0"/>
              <a:t>HRT and MI</a:t>
            </a:r>
          </a:p>
        </p:txBody>
      </p:sp>
      <p:sp>
        <p:nvSpPr>
          <p:cNvPr id="4" name="Slide Number Placeholder 3">
            <a:extLst>
              <a:ext uri="{FF2B5EF4-FFF2-40B4-BE49-F238E27FC236}">
                <a16:creationId xmlns:a16="http://schemas.microsoft.com/office/drawing/2014/main" id="{D0A72A44-C168-3D40-8669-F8F0E97A9F6A}"/>
              </a:ext>
            </a:extLst>
          </p:cNvPr>
          <p:cNvSpPr>
            <a:spLocks noGrp="1"/>
          </p:cNvSpPr>
          <p:nvPr>
            <p:ph type="sldNum" sz="quarter" idx="12"/>
          </p:nvPr>
        </p:nvSpPr>
        <p:spPr/>
        <p:txBody>
          <a:bodyPr/>
          <a:lstStyle/>
          <a:p>
            <a:pPr>
              <a:defRPr/>
            </a:pPr>
            <a:fld id="{FAA74B69-70FD-A649-B131-F3438782CAA4}" type="slidenum">
              <a:rPr lang="en-US" altLang="en-US" smtClean="0">
                <a:solidFill>
                  <a:srgbClr val="052049"/>
                </a:solidFill>
              </a:rPr>
              <a:pPr>
                <a:defRPr/>
              </a:pPr>
              <a:t>8</a:t>
            </a:fld>
            <a:endParaRPr lang="en-US" altLang="en-US">
              <a:solidFill>
                <a:srgbClr val="052049"/>
              </a:solidFill>
            </a:endParaRPr>
          </a:p>
        </p:txBody>
      </p:sp>
      <p:sp>
        <p:nvSpPr>
          <p:cNvPr id="6" name="TextBox 5">
            <a:extLst>
              <a:ext uri="{FF2B5EF4-FFF2-40B4-BE49-F238E27FC236}">
                <a16:creationId xmlns:a16="http://schemas.microsoft.com/office/drawing/2014/main" id="{AC9D380C-89AF-4E42-868C-58440B40ECD4}"/>
              </a:ext>
            </a:extLst>
          </p:cNvPr>
          <p:cNvSpPr txBox="1"/>
          <p:nvPr/>
        </p:nvSpPr>
        <p:spPr bwMode="auto">
          <a:xfrm>
            <a:off x="2042170" y="1367121"/>
            <a:ext cx="1900518" cy="923330"/>
          </a:xfrm>
          <a:prstGeom prst="rect">
            <a:avLst/>
          </a:prstGeom>
          <a:noFill/>
          <a:ln w="19050" algn="ctr">
            <a:noFill/>
            <a:miter lim="800000"/>
            <a:headEnd/>
            <a:tailEnd/>
          </a:ln>
        </p:spPr>
        <p:txBody>
          <a:bodyPr wrap="square" lIns="0" tIns="0" rIns="0" bIns="0" rtlCol="0">
            <a:spAutoFit/>
          </a:bodyPr>
          <a:lstStyle/>
          <a:p>
            <a:pPr algn="ctr"/>
            <a:r>
              <a:rPr lang="en-US" sz="2000" dirty="0"/>
              <a:t>Random assignment to HRT</a:t>
            </a:r>
          </a:p>
        </p:txBody>
      </p:sp>
      <p:sp>
        <p:nvSpPr>
          <p:cNvPr id="7" name="TextBox 6">
            <a:extLst>
              <a:ext uri="{FF2B5EF4-FFF2-40B4-BE49-F238E27FC236}">
                <a16:creationId xmlns:a16="http://schemas.microsoft.com/office/drawing/2014/main" id="{33069BFD-6905-C043-8434-C96861772BDB}"/>
              </a:ext>
            </a:extLst>
          </p:cNvPr>
          <p:cNvSpPr txBox="1"/>
          <p:nvPr/>
        </p:nvSpPr>
        <p:spPr bwMode="auto">
          <a:xfrm>
            <a:off x="4715434" y="1671923"/>
            <a:ext cx="1900518" cy="307777"/>
          </a:xfrm>
          <a:prstGeom prst="rect">
            <a:avLst/>
          </a:prstGeom>
          <a:noFill/>
          <a:ln w="19050" algn="ctr">
            <a:noFill/>
            <a:miter lim="800000"/>
            <a:headEnd/>
            <a:tailEnd/>
          </a:ln>
        </p:spPr>
        <p:txBody>
          <a:bodyPr wrap="square" lIns="0" tIns="0" rIns="0" bIns="0" rtlCol="0">
            <a:spAutoFit/>
          </a:bodyPr>
          <a:lstStyle/>
          <a:p>
            <a:pPr algn="ctr"/>
            <a:r>
              <a:rPr lang="en-US" sz="2000" dirty="0"/>
              <a:t>HRT exposure</a:t>
            </a:r>
          </a:p>
        </p:txBody>
      </p:sp>
      <p:sp>
        <p:nvSpPr>
          <p:cNvPr id="8" name="TextBox 7">
            <a:extLst>
              <a:ext uri="{FF2B5EF4-FFF2-40B4-BE49-F238E27FC236}">
                <a16:creationId xmlns:a16="http://schemas.microsoft.com/office/drawing/2014/main" id="{F52D51E2-C2E2-7544-8EB7-E9B52F57C87D}"/>
              </a:ext>
            </a:extLst>
          </p:cNvPr>
          <p:cNvSpPr txBox="1"/>
          <p:nvPr/>
        </p:nvSpPr>
        <p:spPr bwMode="auto">
          <a:xfrm>
            <a:off x="8462684" y="1653994"/>
            <a:ext cx="1687147" cy="307777"/>
          </a:xfrm>
          <a:prstGeom prst="rect">
            <a:avLst/>
          </a:prstGeom>
          <a:noFill/>
          <a:ln w="19050" algn="ctr">
            <a:noFill/>
            <a:miter lim="800000"/>
            <a:headEnd/>
            <a:tailEnd/>
          </a:ln>
        </p:spPr>
        <p:txBody>
          <a:bodyPr wrap="square" lIns="0" tIns="0" rIns="0" bIns="0" rtlCol="0">
            <a:spAutoFit/>
          </a:bodyPr>
          <a:lstStyle/>
          <a:p>
            <a:pPr algn="ctr"/>
            <a:r>
              <a:rPr lang="en-US" sz="2000" dirty="0"/>
              <a:t>MI</a:t>
            </a:r>
          </a:p>
        </p:txBody>
      </p:sp>
      <p:cxnSp>
        <p:nvCxnSpPr>
          <p:cNvPr id="10" name="Straight Arrow Connector 9">
            <a:extLst>
              <a:ext uri="{FF2B5EF4-FFF2-40B4-BE49-F238E27FC236}">
                <a16:creationId xmlns:a16="http://schemas.microsoft.com/office/drawing/2014/main" id="{B0FE211E-B5F7-F24A-BA28-20DF40F985DE}"/>
              </a:ext>
            </a:extLst>
          </p:cNvPr>
          <p:cNvCxnSpPr>
            <a:cxnSpLocks/>
            <a:stCxn id="6" idx="3"/>
            <a:endCxn id="7" idx="1"/>
          </p:cNvCxnSpPr>
          <p:nvPr/>
        </p:nvCxnSpPr>
        <p:spPr>
          <a:xfrm flipV="1">
            <a:off x="3942688" y="1825812"/>
            <a:ext cx="772746" cy="2975"/>
          </a:xfrm>
          <a:prstGeom prst="straightConnector1">
            <a:avLst/>
          </a:prstGeom>
          <a:ln w="28575">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465A106D-F3B2-4F45-B960-AE3F3BDAC213}"/>
              </a:ext>
            </a:extLst>
          </p:cNvPr>
          <p:cNvCxnSpPr>
            <a:cxnSpLocks/>
            <a:stCxn id="7" idx="3"/>
            <a:endCxn id="8" idx="1"/>
          </p:cNvCxnSpPr>
          <p:nvPr/>
        </p:nvCxnSpPr>
        <p:spPr>
          <a:xfrm flipV="1">
            <a:off x="6615953" y="1807883"/>
            <a:ext cx="1846731" cy="17929"/>
          </a:xfrm>
          <a:prstGeom prst="straightConnector1">
            <a:avLst/>
          </a:prstGeom>
          <a:ln w="28575">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C63B4A34-F771-954D-9CD8-AD1BC04FEAB7}"/>
              </a:ext>
            </a:extLst>
          </p:cNvPr>
          <p:cNvSpPr txBox="1"/>
          <p:nvPr/>
        </p:nvSpPr>
        <p:spPr bwMode="auto">
          <a:xfrm>
            <a:off x="7064189" y="425003"/>
            <a:ext cx="1371601" cy="307777"/>
          </a:xfrm>
          <a:prstGeom prst="rect">
            <a:avLst/>
          </a:prstGeom>
          <a:noFill/>
          <a:ln w="19050" algn="ctr">
            <a:noFill/>
            <a:miter lim="800000"/>
            <a:headEnd/>
            <a:tailEnd/>
          </a:ln>
        </p:spPr>
        <p:txBody>
          <a:bodyPr wrap="square" lIns="0" tIns="0" rIns="0" bIns="0" rtlCol="0">
            <a:spAutoFit/>
          </a:bodyPr>
          <a:lstStyle/>
          <a:p>
            <a:pPr algn="ctr"/>
            <a:r>
              <a:rPr lang="en-US" sz="2000" dirty="0"/>
              <a:t>C</a:t>
            </a:r>
          </a:p>
        </p:txBody>
      </p:sp>
      <p:cxnSp>
        <p:nvCxnSpPr>
          <p:cNvPr id="9" name="Straight Arrow Connector 8">
            <a:extLst>
              <a:ext uri="{FF2B5EF4-FFF2-40B4-BE49-F238E27FC236}">
                <a16:creationId xmlns:a16="http://schemas.microsoft.com/office/drawing/2014/main" id="{0ACA4B6E-3A0A-E746-B037-32E9BBE7BD9F}"/>
              </a:ext>
            </a:extLst>
          </p:cNvPr>
          <p:cNvCxnSpPr>
            <a:stCxn id="2" idx="2"/>
            <a:endCxn id="7" idx="0"/>
          </p:cNvCxnSpPr>
          <p:nvPr/>
        </p:nvCxnSpPr>
        <p:spPr>
          <a:xfrm flipH="1">
            <a:off x="5665693" y="732780"/>
            <a:ext cx="2084296" cy="939143"/>
          </a:xfrm>
          <a:prstGeom prst="straightConnector1">
            <a:avLst/>
          </a:prstGeom>
          <a:ln w="28575">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90D30DA0-D1B7-EA45-B407-D138CA71DD2A}"/>
              </a:ext>
            </a:extLst>
          </p:cNvPr>
          <p:cNvCxnSpPr>
            <a:stCxn id="2" idx="2"/>
            <a:endCxn id="8" idx="0"/>
          </p:cNvCxnSpPr>
          <p:nvPr/>
        </p:nvCxnSpPr>
        <p:spPr>
          <a:xfrm>
            <a:off x="7749989" y="732779"/>
            <a:ext cx="1556268" cy="921214"/>
          </a:xfrm>
          <a:prstGeom prst="straightConnector1">
            <a:avLst/>
          </a:prstGeom>
          <a:ln w="28575">
            <a:solidFill>
              <a:schemeClr val="tx2"/>
            </a:solidFill>
            <a:tailEnd type="triangle"/>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F64AA875-E7A5-574B-932E-D514F024CB67}"/>
              </a:ext>
            </a:extLst>
          </p:cNvPr>
          <p:cNvGrpSpPr/>
          <p:nvPr/>
        </p:nvGrpSpPr>
        <p:grpSpPr>
          <a:xfrm>
            <a:off x="2015276" y="2962013"/>
            <a:ext cx="8107660" cy="3086152"/>
            <a:chOff x="491276" y="2962013"/>
            <a:chExt cx="8107660" cy="3086152"/>
          </a:xfrm>
        </p:grpSpPr>
        <p:sp>
          <p:nvSpPr>
            <p:cNvPr id="24" name="TextBox 23">
              <a:extLst>
                <a:ext uri="{FF2B5EF4-FFF2-40B4-BE49-F238E27FC236}">
                  <a16:creationId xmlns:a16="http://schemas.microsoft.com/office/drawing/2014/main" id="{D84244FC-B0A8-C749-B718-54FFF628EB04}"/>
                </a:ext>
              </a:extLst>
            </p:cNvPr>
            <p:cNvSpPr txBox="1"/>
            <p:nvPr/>
          </p:nvSpPr>
          <p:spPr bwMode="auto">
            <a:xfrm>
              <a:off x="5692588" y="2962013"/>
              <a:ext cx="1371601" cy="307777"/>
            </a:xfrm>
            <a:prstGeom prst="rect">
              <a:avLst/>
            </a:prstGeom>
            <a:noFill/>
            <a:ln w="19050" algn="ctr">
              <a:noFill/>
              <a:miter lim="800000"/>
              <a:headEnd/>
              <a:tailEnd/>
            </a:ln>
          </p:spPr>
          <p:txBody>
            <a:bodyPr wrap="square" lIns="0" tIns="0" rIns="0" bIns="0" rtlCol="0">
              <a:spAutoFit/>
            </a:bodyPr>
            <a:lstStyle/>
            <a:p>
              <a:pPr algn="ctr"/>
              <a:r>
                <a:rPr lang="en-US" sz="2000" dirty="0"/>
                <a:t>C</a:t>
              </a:r>
            </a:p>
          </p:txBody>
        </p:sp>
        <p:grpSp>
          <p:nvGrpSpPr>
            <p:cNvPr id="3" name="Group 2">
              <a:extLst>
                <a:ext uri="{FF2B5EF4-FFF2-40B4-BE49-F238E27FC236}">
                  <a16:creationId xmlns:a16="http://schemas.microsoft.com/office/drawing/2014/main" id="{7A7F449D-BCBF-3945-B209-FC8B80EAEF24}"/>
                </a:ext>
              </a:extLst>
            </p:cNvPr>
            <p:cNvGrpSpPr/>
            <p:nvPr/>
          </p:nvGrpSpPr>
          <p:grpSpPr>
            <a:xfrm>
              <a:off x="491276" y="3269790"/>
              <a:ext cx="8107660" cy="2778375"/>
              <a:chOff x="491276" y="3269790"/>
              <a:chExt cx="8107660" cy="2778375"/>
            </a:xfrm>
          </p:grpSpPr>
          <p:grpSp>
            <p:nvGrpSpPr>
              <p:cNvPr id="36" name="Group 35">
                <a:extLst>
                  <a:ext uri="{FF2B5EF4-FFF2-40B4-BE49-F238E27FC236}">
                    <a16:creationId xmlns:a16="http://schemas.microsoft.com/office/drawing/2014/main" id="{956507C3-75F9-B349-B457-098937943E44}"/>
                  </a:ext>
                </a:extLst>
              </p:cNvPr>
              <p:cNvGrpSpPr/>
              <p:nvPr/>
            </p:nvGrpSpPr>
            <p:grpSpPr>
              <a:xfrm>
                <a:off x="491276" y="3902135"/>
                <a:ext cx="8107660" cy="2146030"/>
                <a:chOff x="491276" y="3902135"/>
                <a:chExt cx="8107660" cy="2146030"/>
              </a:xfrm>
            </p:grpSpPr>
            <p:sp>
              <p:nvSpPr>
                <p:cNvPr id="25" name="TextBox 24">
                  <a:extLst>
                    <a:ext uri="{FF2B5EF4-FFF2-40B4-BE49-F238E27FC236}">
                      <a16:creationId xmlns:a16="http://schemas.microsoft.com/office/drawing/2014/main" id="{2BD8515E-297C-984E-9757-54B2DBF028A0}"/>
                    </a:ext>
                  </a:extLst>
                </p:cNvPr>
                <p:cNvSpPr txBox="1"/>
                <p:nvPr/>
              </p:nvSpPr>
              <p:spPr bwMode="auto">
                <a:xfrm>
                  <a:off x="491276" y="4226858"/>
                  <a:ext cx="1900518" cy="923330"/>
                </a:xfrm>
                <a:prstGeom prst="rect">
                  <a:avLst/>
                </a:prstGeom>
                <a:noFill/>
                <a:ln w="19050" algn="ctr">
                  <a:noFill/>
                  <a:miter lim="800000"/>
                  <a:headEnd/>
                  <a:tailEnd/>
                </a:ln>
              </p:spPr>
              <p:txBody>
                <a:bodyPr wrap="square" lIns="0" tIns="0" rIns="0" bIns="0" rtlCol="0">
                  <a:spAutoFit/>
                </a:bodyPr>
                <a:lstStyle/>
                <a:p>
                  <a:pPr algn="ctr"/>
                  <a:r>
                    <a:rPr lang="en-US" sz="2000" dirty="0"/>
                    <a:t>Random assignment to HRT</a:t>
                  </a:r>
                </a:p>
              </p:txBody>
            </p:sp>
            <p:sp>
              <p:nvSpPr>
                <p:cNvPr id="26" name="TextBox 25">
                  <a:extLst>
                    <a:ext uri="{FF2B5EF4-FFF2-40B4-BE49-F238E27FC236}">
                      <a16:creationId xmlns:a16="http://schemas.microsoft.com/office/drawing/2014/main" id="{44D85C5E-4800-C94C-9A30-E98BF9BCF623}"/>
                    </a:ext>
                  </a:extLst>
                </p:cNvPr>
                <p:cNvSpPr txBox="1"/>
                <p:nvPr/>
              </p:nvSpPr>
              <p:spPr bwMode="auto">
                <a:xfrm>
                  <a:off x="3164540" y="4531659"/>
                  <a:ext cx="1900518" cy="307777"/>
                </a:xfrm>
                <a:prstGeom prst="rect">
                  <a:avLst/>
                </a:prstGeom>
                <a:noFill/>
                <a:ln w="19050" algn="ctr">
                  <a:noFill/>
                  <a:miter lim="800000"/>
                  <a:headEnd/>
                  <a:tailEnd/>
                </a:ln>
              </p:spPr>
              <p:txBody>
                <a:bodyPr wrap="square" lIns="0" tIns="0" rIns="0" bIns="0" rtlCol="0">
                  <a:spAutoFit/>
                </a:bodyPr>
                <a:lstStyle/>
                <a:p>
                  <a:pPr algn="ctr"/>
                  <a:r>
                    <a:rPr lang="en-US" sz="2000" dirty="0"/>
                    <a:t>HRT exposure</a:t>
                  </a:r>
                </a:p>
              </p:txBody>
            </p:sp>
            <p:sp>
              <p:nvSpPr>
                <p:cNvPr id="27" name="TextBox 26">
                  <a:extLst>
                    <a:ext uri="{FF2B5EF4-FFF2-40B4-BE49-F238E27FC236}">
                      <a16:creationId xmlns:a16="http://schemas.microsoft.com/office/drawing/2014/main" id="{04E0FE36-8E3C-B048-8CEA-92FBF679A5A1}"/>
                    </a:ext>
                  </a:extLst>
                </p:cNvPr>
                <p:cNvSpPr txBox="1"/>
                <p:nvPr/>
              </p:nvSpPr>
              <p:spPr bwMode="auto">
                <a:xfrm>
                  <a:off x="6911789" y="4513730"/>
                  <a:ext cx="1687147" cy="307777"/>
                </a:xfrm>
                <a:prstGeom prst="rect">
                  <a:avLst/>
                </a:prstGeom>
                <a:noFill/>
                <a:ln w="19050" algn="ctr">
                  <a:noFill/>
                  <a:miter lim="800000"/>
                  <a:headEnd/>
                  <a:tailEnd/>
                </a:ln>
              </p:spPr>
              <p:txBody>
                <a:bodyPr wrap="square" lIns="0" tIns="0" rIns="0" bIns="0" rtlCol="0">
                  <a:spAutoFit/>
                </a:bodyPr>
                <a:lstStyle/>
                <a:p>
                  <a:pPr algn="ctr"/>
                  <a:r>
                    <a:rPr lang="en-US" sz="2000" dirty="0"/>
                    <a:t>MI</a:t>
                  </a:r>
                </a:p>
              </p:txBody>
            </p:sp>
            <p:cxnSp>
              <p:nvCxnSpPr>
                <p:cNvPr id="28" name="Straight Arrow Connector 27">
                  <a:extLst>
                    <a:ext uri="{FF2B5EF4-FFF2-40B4-BE49-F238E27FC236}">
                      <a16:creationId xmlns:a16="http://schemas.microsoft.com/office/drawing/2014/main" id="{06B53AFC-C67C-A541-8B45-1B174F6D9F43}"/>
                    </a:ext>
                  </a:extLst>
                </p:cNvPr>
                <p:cNvCxnSpPr>
                  <a:cxnSpLocks/>
                  <a:stCxn id="25" idx="3"/>
                  <a:endCxn id="26" idx="1"/>
                </p:cNvCxnSpPr>
                <p:nvPr/>
              </p:nvCxnSpPr>
              <p:spPr>
                <a:xfrm flipV="1">
                  <a:off x="2391794" y="4685548"/>
                  <a:ext cx="772746" cy="2975"/>
                </a:xfrm>
                <a:prstGeom prst="straightConnector1">
                  <a:avLst/>
                </a:prstGeom>
                <a:ln w="28575">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E8F067D4-D7AD-7045-BA19-3087FE5F1466}"/>
                    </a:ext>
                  </a:extLst>
                </p:cNvPr>
                <p:cNvCxnSpPr>
                  <a:cxnSpLocks/>
                  <a:stCxn id="26" idx="3"/>
                  <a:endCxn id="27" idx="1"/>
                </p:cNvCxnSpPr>
                <p:nvPr/>
              </p:nvCxnSpPr>
              <p:spPr>
                <a:xfrm flipV="1">
                  <a:off x="5065058" y="4667619"/>
                  <a:ext cx="1846731" cy="17929"/>
                </a:xfrm>
                <a:prstGeom prst="straightConnector1">
                  <a:avLst/>
                </a:prstGeom>
                <a:ln w="28575">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0AC6DC81-4A79-DA4B-A5CA-BC3981B6B2C5}"/>
                    </a:ext>
                  </a:extLst>
                </p:cNvPr>
                <p:cNvSpPr txBox="1"/>
                <p:nvPr/>
              </p:nvSpPr>
              <p:spPr bwMode="auto">
                <a:xfrm>
                  <a:off x="5683624" y="3902135"/>
                  <a:ext cx="1344706" cy="307777"/>
                </a:xfrm>
                <a:prstGeom prst="rect">
                  <a:avLst/>
                </a:prstGeom>
                <a:noFill/>
                <a:ln w="19050" algn="ctr">
                  <a:noFill/>
                  <a:miter lim="800000"/>
                  <a:headEnd/>
                  <a:tailEnd/>
                </a:ln>
              </p:spPr>
              <p:txBody>
                <a:bodyPr wrap="square" lIns="0" tIns="0" rIns="0" bIns="0" rtlCol="0">
                  <a:spAutoFit/>
                </a:bodyPr>
                <a:lstStyle/>
                <a:p>
                  <a:pPr algn="ctr"/>
                  <a:r>
                    <a:rPr lang="en-US" sz="2000" dirty="0"/>
                    <a:t>Age</a:t>
                  </a:r>
                </a:p>
              </p:txBody>
            </p:sp>
            <p:sp>
              <p:nvSpPr>
                <p:cNvPr id="31" name="TextBox 30">
                  <a:extLst>
                    <a:ext uri="{FF2B5EF4-FFF2-40B4-BE49-F238E27FC236}">
                      <a16:creationId xmlns:a16="http://schemas.microsoft.com/office/drawing/2014/main" id="{27337781-4678-E041-9B94-1667E3729CBD}"/>
                    </a:ext>
                  </a:extLst>
                </p:cNvPr>
                <p:cNvSpPr txBox="1"/>
                <p:nvPr/>
              </p:nvSpPr>
              <p:spPr bwMode="auto">
                <a:xfrm>
                  <a:off x="5289176" y="5432612"/>
                  <a:ext cx="1622613" cy="615553"/>
                </a:xfrm>
                <a:prstGeom prst="rect">
                  <a:avLst/>
                </a:prstGeom>
                <a:noFill/>
                <a:ln w="19050" algn="ctr">
                  <a:noFill/>
                  <a:miter lim="800000"/>
                  <a:headEnd/>
                  <a:tailEnd/>
                </a:ln>
              </p:spPr>
              <p:txBody>
                <a:bodyPr wrap="square" lIns="0" tIns="0" rIns="0" bIns="0" rtlCol="0">
                  <a:spAutoFit/>
                </a:bodyPr>
                <a:lstStyle/>
                <a:p>
                  <a:pPr algn="ctr"/>
                  <a:r>
                    <a:rPr lang="en-US" sz="2000" dirty="0"/>
                    <a:t>Time since Menopause</a:t>
                  </a:r>
                </a:p>
              </p:txBody>
            </p:sp>
            <p:cxnSp>
              <p:nvCxnSpPr>
                <p:cNvPr id="33" name="Straight Arrow Connector 32">
                  <a:extLst>
                    <a:ext uri="{FF2B5EF4-FFF2-40B4-BE49-F238E27FC236}">
                      <a16:creationId xmlns:a16="http://schemas.microsoft.com/office/drawing/2014/main" id="{E94F1C41-7A2A-D444-BF4D-A4EE88289626}"/>
                    </a:ext>
                  </a:extLst>
                </p:cNvPr>
                <p:cNvCxnSpPr>
                  <a:stCxn id="30" idx="2"/>
                  <a:endCxn id="27" idx="0"/>
                </p:cNvCxnSpPr>
                <p:nvPr/>
              </p:nvCxnSpPr>
              <p:spPr>
                <a:xfrm>
                  <a:off x="6355977" y="4209912"/>
                  <a:ext cx="1399386" cy="303818"/>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cxnSp>
            <p:nvCxnSpPr>
              <p:cNvPr id="35" name="Straight Arrow Connector 34">
                <a:extLst>
                  <a:ext uri="{FF2B5EF4-FFF2-40B4-BE49-F238E27FC236}">
                    <a16:creationId xmlns:a16="http://schemas.microsoft.com/office/drawing/2014/main" id="{4269603B-43E4-D34C-A9FB-04848C004B1B}"/>
                  </a:ext>
                </a:extLst>
              </p:cNvPr>
              <p:cNvCxnSpPr>
                <a:stCxn id="31" idx="3"/>
                <a:endCxn id="27" idx="2"/>
              </p:cNvCxnSpPr>
              <p:nvPr/>
            </p:nvCxnSpPr>
            <p:spPr>
              <a:xfrm flipV="1">
                <a:off x="6911789" y="4821507"/>
                <a:ext cx="843574" cy="918882"/>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80B131E2-F5A5-5E41-ADC6-3899C8408CA9}"/>
                  </a:ext>
                </a:extLst>
              </p:cNvPr>
              <p:cNvCxnSpPr>
                <a:cxnSpLocks/>
                <a:stCxn id="24" idx="2"/>
                <a:endCxn id="26" idx="0"/>
              </p:cNvCxnSpPr>
              <p:nvPr/>
            </p:nvCxnSpPr>
            <p:spPr>
              <a:xfrm flipH="1">
                <a:off x="4114799" y="3269790"/>
                <a:ext cx="2263590" cy="1261869"/>
              </a:xfrm>
              <a:prstGeom prst="straightConnector1">
                <a:avLst/>
              </a:prstGeom>
              <a:ln w="28575">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F0E5BD29-20EA-444C-8707-252685E77A99}"/>
                  </a:ext>
                </a:extLst>
              </p:cNvPr>
              <p:cNvCxnSpPr>
                <a:cxnSpLocks/>
                <a:stCxn id="24" idx="2"/>
                <a:endCxn id="27" idx="0"/>
              </p:cNvCxnSpPr>
              <p:nvPr/>
            </p:nvCxnSpPr>
            <p:spPr>
              <a:xfrm>
                <a:off x="6378389" y="3269790"/>
                <a:ext cx="1376974" cy="1243940"/>
              </a:xfrm>
              <a:prstGeom prst="straightConnector1">
                <a:avLst/>
              </a:prstGeom>
              <a:ln w="28575">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52E122DD-7828-FD42-B5B0-84E260C9392D}"/>
                  </a:ext>
                </a:extLst>
              </p:cNvPr>
              <p:cNvCxnSpPr>
                <a:cxnSpLocks/>
                <a:stCxn id="30" idx="2"/>
                <a:endCxn id="26" idx="0"/>
              </p:cNvCxnSpPr>
              <p:nvPr/>
            </p:nvCxnSpPr>
            <p:spPr>
              <a:xfrm flipH="1">
                <a:off x="4114799" y="4209912"/>
                <a:ext cx="2241178" cy="321747"/>
              </a:xfrm>
              <a:prstGeom prst="straightConnector1">
                <a:avLst/>
              </a:prstGeom>
              <a:ln w="28575">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57C97C7A-A5CE-C140-A74E-2F15C3BE6BBD}"/>
                  </a:ext>
                </a:extLst>
              </p:cNvPr>
              <p:cNvCxnSpPr>
                <a:cxnSpLocks/>
                <a:stCxn id="31" idx="1"/>
                <a:endCxn id="26" idx="2"/>
              </p:cNvCxnSpPr>
              <p:nvPr/>
            </p:nvCxnSpPr>
            <p:spPr>
              <a:xfrm flipH="1" flipV="1">
                <a:off x="4114799" y="4839436"/>
                <a:ext cx="1174377" cy="900953"/>
              </a:xfrm>
              <a:prstGeom prst="straightConnector1">
                <a:avLst/>
              </a:prstGeom>
              <a:ln w="28575">
                <a:solidFill>
                  <a:schemeClr val="tx2"/>
                </a:solidFill>
                <a:tailEnd type="triangle"/>
              </a:ln>
            </p:spPr>
            <p:style>
              <a:lnRef idx="1">
                <a:schemeClr val="accent1"/>
              </a:lnRef>
              <a:fillRef idx="0">
                <a:schemeClr val="accent1"/>
              </a:fillRef>
              <a:effectRef idx="0">
                <a:schemeClr val="accent1"/>
              </a:effectRef>
              <a:fontRef idx="minor">
                <a:schemeClr val="tx1"/>
              </a:fontRef>
            </p:style>
          </p:cxnSp>
        </p:grpSp>
      </p:grpSp>
      <p:sp>
        <p:nvSpPr>
          <p:cNvPr id="38" name="TextBox 37">
            <a:extLst>
              <a:ext uri="{FF2B5EF4-FFF2-40B4-BE49-F238E27FC236}">
                <a16:creationId xmlns:a16="http://schemas.microsoft.com/office/drawing/2014/main" id="{CC048E31-2AF7-8949-A356-B1D6E1610C98}"/>
              </a:ext>
            </a:extLst>
          </p:cNvPr>
          <p:cNvSpPr txBox="1"/>
          <p:nvPr/>
        </p:nvSpPr>
        <p:spPr bwMode="auto">
          <a:xfrm>
            <a:off x="2127428" y="2378739"/>
            <a:ext cx="4631961" cy="307777"/>
          </a:xfrm>
          <a:prstGeom prst="rect">
            <a:avLst/>
          </a:prstGeom>
          <a:noFill/>
          <a:ln w="19050" algn="ctr">
            <a:noFill/>
            <a:miter lim="800000"/>
            <a:headEnd/>
            <a:tailEnd/>
          </a:ln>
        </p:spPr>
        <p:txBody>
          <a:bodyPr wrap="square" lIns="0" tIns="0" rIns="0" bIns="0" rtlCol="0">
            <a:spAutoFit/>
          </a:bodyPr>
          <a:lstStyle/>
          <a:p>
            <a:r>
              <a:rPr lang="en-US" sz="2000" i="1" dirty="0"/>
              <a:t>What was planned</a:t>
            </a:r>
          </a:p>
        </p:txBody>
      </p:sp>
      <p:sp>
        <p:nvSpPr>
          <p:cNvPr id="39" name="TextBox 38">
            <a:extLst>
              <a:ext uri="{FF2B5EF4-FFF2-40B4-BE49-F238E27FC236}">
                <a16:creationId xmlns:a16="http://schemas.microsoft.com/office/drawing/2014/main" id="{12D3B29D-83B4-4B47-9202-6D396EFA97D0}"/>
              </a:ext>
            </a:extLst>
          </p:cNvPr>
          <p:cNvSpPr txBox="1"/>
          <p:nvPr/>
        </p:nvSpPr>
        <p:spPr bwMode="auto">
          <a:xfrm>
            <a:off x="2015277" y="3171226"/>
            <a:ext cx="3824338" cy="615553"/>
          </a:xfrm>
          <a:prstGeom prst="rect">
            <a:avLst/>
          </a:prstGeom>
          <a:noFill/>
          <a:ln w="19050" algn="ctr">
            <a:noFill/>
            <a:miter lim="800000"/>
            <a:headEnd/>
            <a:tailEnd/>
          </a:ln>
        </p:spPr>
        <p:txBody>
          <a:bodyPr wrap="square" lIns="0" tIns="0" rIns="0" bIns="0" rtlCol="0">
            <a:spAutoFit/>
          </a:bodyPr>
          <a:lstStyle/>
          <a:p>
            <a:r>
              <a:rPr lang="en-US" sz="2000" i="1" dirty="0"/>
              <a:t>What was learned and not accounted for in RCT’s</a:t>
            </a:r>
          </a:p>
        </p:txBody>
      </p:sp>
    </p:spTree>
    <p:extLst>
      <p:ext uri="{BB962C8B-B14F-4D97-AF65-F5344CB8AC3E}">
        <p14:creationId xmlns:p14="http://schemas.microsoft.com/office/powerpoint/2010/main" val="3682259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par>
                                <p:cTn id="9" presetID="9" presetClass="entr" presetSubtype="0" fill="hold" grpId="0" nodeType="withEffect">
                                  <p:stCondLst>
                                    <p:cond delay="0"/>
                                  </p:stCondLst>
                                  <p:childTnLst>
                                    <p:set>
                                      <p:cBhvr>
                                        <p:cTn id="10" dur="1" fill="hold">
                                          <p:stCondLst>
                                            <p:cond delay="0"/>
                                          </p:stCondLst>
                                        </p:cTn>
                                        <p:tgtEl>
                                          <p:spTgt spid="39"/>
                                        </p:tgtEl>
                                        <p:attrNameLst>
                                          <p:attrName>style.visibility</p:attrName>
                                        </p:attrNameLst>
                                      </p:cBhvr>
                                      <p:to>
                                        <p:strVal val="visible"/>
                                      </p:to>
                                    </p:set>
                                    <p:animEffect transition="in" filter="dissolve">
                                      <p:cBhvr>
                                        <p:cTn id="11"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C161F5-ED49-C14B-AE79-E8B1EC6C57EA}"/>
              </a:ext>
            </a:extLst>
          </p:cNvPr>
          <p:cNvSpPr>
            <a:spLocks noGrp="1"/>
          </p:cNvSpPr>
          <p:nvPr>
            <p:ph type="title"/>
          </p:nvPr>
        </p:nvSpPr>
        <p:spPr/>
        <p:txBody>
          <a:bodyPr/>
          <a:lstStyle/>
          <a:p>
            <a:r>
              <a:rPr lang="en-US" dirty="0"/>
              <a:t>Randomized trial asked a comparative question</a:t>
            </a:r>
          </a:p>
        </p:txBody>
      </p:sp>
      <p:sp>
        <p:nvSpPr>
          <p:cNvPr id="3" name="Content Placeholder 2">
            <a:extLst>
              <a:ext uri="{FF2B5EF4-FFF2-40B4-BE49-F238E27FC236}">
                <a16:creationId xmlns:a16="http://schemas.microsoft.com/office/drawing/2014/main" id="{17C95C02-CF56-214C-9834-A577982A7216}"/>
              </a:ext>
            </a:extLst>
          </p:cNvPr>
          <p:cNvSpPr>
            <a:spLocks noGrp="1"/>
          </p:cNvSpPr>
          <p:nvPr>
            <p:ph idx="1"/>
          </p:nvPr>
        </p:nvSpPr>
        <p:spPr/>
        <p:txBody>
          <a:bodyPr/>
          <a:lstStyle/>
          <a:p>
            <a:r>
              <a:rPr lang="en-US" dirty="0"/>
              <a:t>What is the CHD risk in women who initiate hormone therapy compared with women who do not?</a:t>
            </a:r>
          </a:p>
          <a:p>
            <a:endParaRPr lang="en-US" dirty="0"/>
          </a:p>
          <a:p>
            <a:r>
              <a:rPr lang="en-US" dirty="0"/>
              <a:t>Design and analysis</a:t>
            </a:r>
          </a:p>
          <a:p>
            <a:pPr lvl="1"/>
            <a:r>
              <a:rPr lang="en-US" dirty="0"/>
              <a:t>Women randomly assigned to initiation of hormone therapy or placebo</a:t>
            </a:r>
          </a:p>
          <a:p>
            <a:pPr lvl="1"/>
            <a:r>
              <a:rPr lang="en-US" dirty="0"/>
              <a:t>Analytic approach</a:t>
            </a:r>
          </a:p>
          <a:p>
            <a:pPr lvl="2"/>
            <a:r>
              <a:rPr lang="en-US" dirty="0"/>
              <a:t>Compare risk between incident users and nonusers of hormone therapy (new users vs. never users)</a:t>
            </a:r>
          </a:p>
        </p:txBody>
      </p:sp>
    </p:spTree>
    <p:extLst>
      <p:ext uri="{BB962C8B-B14F-4D97-AF65-F5344CB8AC3E}">
        <p14:creationId xmlns:p14="http://schemas.microsoft.com/office/powerpoint/2010/main" val="39039325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733</TotalTime>
  <Words>1551</Words>
  <Application>Microsoft Macintosh PowerPoint</Application>
  <PresentationFormat>Widescreen</PresentationFormat>
  <Paragraphs>172</Paragraphs>
  <Slides>14</Slides>
  <Notes>7</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14</vt:i4>
      </vt:variant>
    </vt:vector>
  </HeadingPairs>
  <TitlesOfParts>
    <vt:vector size="25" baseType="lpstr">
      <vt:lpstr>ＭＳ Ｐゴシック</vt:lpstr>
      <vt:lpstr>Arial</vt:lpstr>
      <vt:lpstr>Calibri</vt:lpstr>
      <vt:lpstr>Calibri Light</vt:lpstr>
      <vt:lpstr>Garamond</vt:lpstr>
      <vt:lpstr>Helvetica</vt:lpstr>
      <vt:lpstr>LucidaGrande</vt:lpstr>
      <vt:lpstr>Mangal</vt:lpstr>
      <vt:lpstr>Times New Roman</vt:lpstr>
      <vt:lpstr>Wingdings</vt:lpstr>
      <vt:lpstr>Office Theme</vt:lpstr>
      <vt:lpstr>Week 1 in review:  Study Design – RCT to Cohort – Target trial emulation</vt:lpstr>
      <vt:lpstr>Research questions</vt:lpstr>
      <vt:lpstr>Research questions</vt:lpstr>
      <vt:lpstr>Two stages of research</vt:lpstr>
      <vt:lpstr>Relationship bt Obs &amp; Experimental Studies</vt:lpstr>
      <vt:lpstr>Basic Trial Design</vt:lpstr>
      <vt:lpstr>PowerPoint Presentation</vt:lpstr>
      <vt:lpstr>HRT and MI</vt:lpstr>
      <vt:lpstr>Randomized trial asked a comparative question</vt:lpstr>
      <vt:lpstr>Observational studies did not ask a comparative question</vt:lpstr>
      <vt:lpstr>When we ask the same question    RCT (WHI) Observational (NHS) </vt:lpstr>
      <vt:lpstr>Consider key features of an RCT when emulating a target trial </vt:lpstr>
      <vt:lpstr>Consider this target trial heuristic and how each issue is being approached on a spectrum of being similar or different than an RCT</vt:lpstr>
      <vt:lpstr>Cohort &amp; Target Trial – Summary</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Microsoft Office User</cp:lastModifiedBy>
  <cp:revision>8</cp:revision>
  <dcterms:created xsi:type="dcterms:W3CDTF">2020-01-16T08:17:45Z</dcterms:created>
  <dcterms:modified xsi:type="dcterms:W3CDTF">2020-01-16T20:31:27Z</dcterms:modified>
</cp:coreProperties>
</file>