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3"/>
  </p:notesMasterIdLst>
  <p:handoutMasterIdLst>
    <p:handoutMasterId r:id="rId94"/>
  </p:handoutMasterIdLst>
  <p:sldIdLst>
    <p:sldId id="257" r:id="rId2"/>
    <p:sldId id="268" r:id="rId3"/>
    <p:sldId id="357" r:id="rId4"/>
    <p:sldId id="261" r:id="rId5"/>
    <p:sldId id="460" r:id="rId6"/>
    <p:sldId id="258" r:id="rId7"/>
    <p:sldId id="463" r:id="rId8"/>
    <p:sldId id="263" r:id="rId9"/>
    <p:sldId id="290" r:id="rId10"/>
    <p:sldId id="490" r:id="rId11"/>
    <p:sldId id="264" r:id="rId12"/>
    <p:sldId id="345" r:id="rId13"/>
    <p:sldId id="285" r:id="rId14"/>
    <p:sldId id="358" r:id="rId15"/>
    <p:sldId id="457" r:id="rId16"/>
    <p:sldId id="429" r:id="rId17"/>
    <p:sldId id="262" r:id="rId18"/>
    <p:sldId id="325" r:id="rId19"/>
    <p:sldId id="464" r:id="rId20"/>
    <p:sldId id="267" r:id="rId21"/>
    <p:sldId id="269" r:id="rId22"/>
    <p:sldId id="286" r:id="rId23"/>
    <p:sldId id="465" r:id="rId24"/>
    <p:sldId id="386" r:id="rId25"/>
    <p:sldId id="484" r:id="rId26"/>
    <p:sldId id="485" r:id="rId27"/>
    <p:sldId id="419" r:id="rId28"/>
    <p:sldId id="409" r:id="rId29"/>
    <p:sldId id="403" r:id="rId30"/>
    <p:sldId id="482" r:id="rId31"/>
    <p:sldId id="432" r:id="rId32"/>
    <p:sldId id="420" r:id="rId33"/>
    <p:sldId id="450" r:id="rId34"/>
    <p:sldId id="451" r:id="rId35"/>
    <p:sldId id="491" r:id="rId36"/>
    <p:sldId id="387" r:id="rId37"/>
    <p:sldId id="402" r:id="rId38"/>
    <p:sldId id="276" r:id="rId39"/>
    <p:sldId id="437" r:id="rId40"/>
    <p:sldId id="466" r:id="rId41"/>
    <p:sldId id="280" r:id="rId42"/>
    <p:sldId id="333" r:id="rId43"/>
    <p:sldId id="289" r:id="rId44"/>
    <p:sldId id="452" r:id="rId45"/>
    <p:sldId id="453" r:id="rId46"/>
    <p:sldId id="367" r:id="rId47"/>
    <p:sldId id="499" r:id="rId48"/>
    <p:sldId id="467" r:id="rId49"/>
    <p:sldId id="404" r:id="rId50"/>
    <p:sldId id="438" r:id="rId51"/>
    <p:sldId id="439" r:id="rId52"/>
    <p:sldId id="281" r:id="rId53"/>
    <p:sldId id="410" r:id="rId54"/>
    <p:sldId id="294" r:id="rId55"/>
    <p:sldId id="296" r:id="rId56"/>
    <p:sldId id="348" r:id="rId57"/>
    <p:sldId id="496" r:id="rId58"/>
    <p:sldId id="495" r:id="rId59"/>
    <p:sldId id="475" r:id="rId60"/>
    <p:sldId id="446" r:id="rId61"/>
    <p:sldId id="494" r:id="rId62"/>
    <p:sldId id="470" r:id="rId63"/>
    <p:sldId id="265" r:id="rId64"/>
    <p:sldId id="316" r:id="rId65"/>
    <p:sldId id="477" r:id="rId66"/>
    <p:sldId id="479" r:id="rId67"/>
    <p:sldId id="382" r:id="rId68"/>
    <p:sldId id="474" r:id="rId69"/>
    <p:sldId id="480" r:id="rId70"/>
    <p:sldId id="441" r:id="rId71"/>
    <p:sldId id="315" r:id="rId72"/>
    <p:sldId id="501" r:id="rId73"/>
    <p:sldId id="368" r:id="rId74"/>
    <p:sldId id="492" r:id="rId75"/>
    <p:sldId id="284" r:id="rId76"/>
    <p:sldId id="362" r:id="rId77"/>
    <p:sldId id="468" r:id="rId78"/>
    <p:sldId id="422" r:id="rId79"/>
    <p:sldId id="406" r:id="rId80"/>
    <p:sldId id="298" r:id="rId81"/>
    <p:sldId id="319" r:id="rId82"/>
    <p:sldId id="493" r:id="rId83"/>
    <p:sldId id="473" r:id="rId84"/>
    <p:sldId id="481" r:id="rId85"/>
    <p:sldId id="436" r:id="rId86"/>
    <p:sldId id="430" r:id="rId87"/>
    <p:sldId id="471" r:id="rId88"/>
    <p:sldId id="314" r:id="rId89"/>
    <p:sldId id="381" r:id="rId90"/>
    <p:sldId id="498" r:id="rId91"/>
    <p:sldId id="458" r:id="rId92"/>
  </p:sldIdLst>
  <p:sldSz cx="10287000" cy="6858000" type="35mm"/>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240">
          <p15:clr>
            <a:srgbClr val="A4A3A4"/>
          </p15:clr>
        </p15:guide>
      </p15:sldGuideLst>
    </p:ext>
    <p:ext uri="{2D200454-40CA-4A62-9FC3-DE9A4176ACB9}">
      <p15:notesGuideLst xmlns:p15="http://schemas.microsoft.com/office/powerpoint/2012/main">
        <p15:guide id="1" orient="horz" pos="2927">
          <p15:clr>
            <a:srgbClr val="A4A3A4"/>
          </p15:clr>
        </p15:guide>
        <p15:guide id="2" pos="220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martin" initials="j" lastIdx="26" clrIdx="0"/>
  <p:cmAuthor id="1" name="Jeff Martin" initials="JM" lastIdx="59" clrIdx="1"/>
  <p:cmAuthor id="2" name="Martin, Jeff" initials="MJ" lastIdx="2"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0C0C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57" autoAdjust="0"/>
    <p:restoredTop sz="68201" autoAdjust="0"/>
  </p:normalViewPr>
  <p:slideViewPr>
    <p:cSldViewPr>
      <p:cViewPr varScale="1">
        <p:scale>
          <a:sx n="59" d="100"/>
          <a:sy n="59" d="100"/>
        </p:scale>
        <p:origin x="1734" y="72"/>
      </p:cViewPr>
      <p:guideLst>
        <p:guide orient="horz" pos="2160"/>
        <p:guide pos="32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3454"/>
    </p:cViewPr>
  </p:sorterViewPr>
  <p:notesViewPr>
    <p:cSldViewPr>
      <p:cViewPr>
        <p:scale>
          <a:sx n="76" d="100"/>
          <a:sy n="76" d="100"/>
        </p:scale>
        <p:origin x="-1092" y="-66"/>
      </p:cViewPr>
      <p:guideLst>
        <p:guide orient="horz" pos="2927"/>
        <p:guide pos="220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27.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2.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34.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39.wmf"/><Relationship Id="rId1" Type="http://schemas.openxmlformats.org/officeDocument/2006/relationships/image" Target="../media/image4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590925" cy="465138"/>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defTabSz="931863">
              <a:defRPr sz="1200"/>
            </a:lvl1pPr>
          </a:lstStyle>
          <a:p>
            <a:endParaRPr lang="en-US"/>
          </a:p>
        </p:txBody>
      </p:sp>
      <p:sp>
        <p:nvSpPr>
          <p:cNvPr id="409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lgn="r" defTabSz="931863">
              <a:defRPr sz="1200"/>
            </a:lvl1pPr>
          </a:lstStyle>
          <a:p>
            <a:fld id="{8957C0F7-40F8-489E-BDF5-AC23FDE022DC}" type="slidenum">
              <a:rPr lang="en-US"/>
              <a:pPr/>
              <a:t>‹#›</a:t>
            </a:fld>
            <a:endParaRPr lang="en-US"/>
          </a:p>
        </p:txBody>
      </p:sp>
      <p:sp>
        <p:nvSpPr>
          <p:cNvPr id="410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defTabSz="931863">
              <a:defRPr sz="1200"/>
            </a:lvl1pPr>
          </a:lstStyle>
          <a:p>
            <a:endParaRPr lang="en-US"/>
          </a:p>
        </p:txBody>
      </p:sp>
      <p:sp>
        <p:nvSpPr>
          <p:cNvPr id="410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lgn="r" defTabSz="931863">
              <a:defRPr sz="1200"/>
            </a:lvl1pPr>
          </a:lstStyle>
          <a:p>
            <a:fld id="{9FC67BB8-9F45-4F6D-A3A3-4276DC99EE01}" type="slidenum">
              <a:rPr lang="en-US"/>
              <a:pPr/>
              <a:t>‹#›</a:t>
            </a:fld>
            <a:endParaRPr lang="en-US"/>
          </a:p>
        </p:txBody>
      </p:sp>
    </p:spTree>
    <p:extLst>
      <p:ext uri="{BB962C8B-B14F-4D97-AF65-F5344CB8AC3E}">
        <p14:creationId xmlns:p14="http://schemas.microsoft.com/office/powerpoint/2010/main" val="2629922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defTabSz="931863">
              <a:defRPr sz="1200"/>
            </a:lvl1pPr>
          </a:lstStyle>
          <a:p>
            <a:endParaRPr lang="en-US"/>
          </a:p>
        </p:txBody>
      </p:sp>
      <p:sp>
        <p:nvSpPr>
          <p:cNvPr id="1945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lgn="r" defTabSz="931863">
              <a:defRPr sz="1200"/>
            </a:lvl1pPr>
          </a:lstStyle>
          <a:p>
            <a:endParaRPr lang="en-US"/>
          </a:p>
        </p:txBody>
      </p:sp>
      <p:sp>
        <p:nvSpPr>
          <p:cNvPr id="19460" name="Rectangle 4"/>
          <p:cNvSpPr>
            <a:spLocks noGrp="1" noRot="1" noChangeAspect="1" noChangeArrowheads="1" noTextEdit="1"/>
          </p:cNvSpPr>
          <p:nvPr>
            <p:ph type="sldImg" idx="2"/>
          </p:nvPr>
        </p:nvSpPr>
        <p:spPr bwMode="auto">
          <a:xfrm>
            <a:off x="889000" y="696913"/>
            <a:ext cx="5229225" cy="3486150"/>
          </a:xfrm>
          <a:prstGeom prst="rect">
            <a:avLst/>
          </a:prstGeom>
          <a:noFill/>
          <a:ln w="9525">
            <a:solidFill>
              <a:srgbClr val="000000"/>
            </a:solidFill>
            <a:miter lim="800000"/>
            <a:headEnd/>
            <a:tailEnd/>
          </a:ln>
          <a:effectLst/>
        </p:spPr>
      </p:sp>
      <p:sp>
        <p:nvSpPr>
          <p:cNvPr id="19461" name="Rectangle 5"/>
          <p:cNvSpPr>
            <a:spLocks noGrp="1" noChangeArrowheads="1"/>
          </p:cNvSpPr>
          <p:nvPr>
            <p:ph type="body" sz="quarter" idx="3"/>
          </p:nvPr>
        </p:nvSpPr>
        <p:spPr bwMode="auto">
          <a:xfrm>
            <a:off x="933450" y="4414838"/>
            <a:ext cx="5143500" cy="4184650"/>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46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defTabSz="931863">
              <a:defRPr sz="1200"/>
            </a:lvl1pPr>
          </a:lstStyle>
          <a:p>
            <a:endParaRPr lang="en-US"/>
          </a:p>
        </p:txBody>
      </p:sp>
      <p:sp>
        <p:nvSpPr>
          <p:cNvPr id="1946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lgn="r" defTabSz="931863">
              <a:defRPr sz="1200"/>
            </a:lvl1pPr>
          </a:lstStyle>
          <a:p>
            <a:fld id="{0D6E570B-5FBA-40D9-B753-BE57573F8ADA}" type="slidenum">
              <a:rPr lang="en-US"/>
              <a:pPr/>
              <a:t>‹#›</a:t>
            </a:fld>
            <a:endParaRPr lang="en-US"/>
          </a:p>
        </p:txBody>
      </p:sp>
    </p:spTree>
    <p:extLst>
      <p:ext uri="{BB962C8B-B14F-4D97-AF65-F5344CB8AC3E}">
        <p14:creationId xmlns:p14="http://schemas.microsoft.com/office/powerpoint/2010/main" val="10689667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16A8F5-02A0-4291-B9CA-BFFD75F06C03}" type="slidenum">
              <a:rPr lang="en-US"/>
              <a:pPr/>
              <a:t>1</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r>
              <a:rPr lang="en-US" dirty="0"/>
              <a:t>Remember from last week how we broke down clinical </a:t>
            </a:r>
            <a:r>
              <a:rPr lang="en-US" dirty="0" smtClean="0"/>
              <a:t>and epidemiologic research </a:t>
            </a:r>
            <a:r>
              <a:rPr lang="en-US" dirty="0"/>
              <a:t>into its most basic elements.  We sample human subjects, make measurements on them, sometimes intervene, analyze the relationships of these measurements, and then make inferences.  Last week we focused on how problems in sampling can threaten the validity of our </a:t>
            </a:r>
            <a:r>
              <a:rPr lang="en-US" dirty="0" smtClean="0"/>
              <a:t>studies;</a:t>
            </a:r>
            <a:r>
              <a:rPr lang="en-US" baseline="0" dirty="0" smtClean="0"/>
              <a:t> this is manifested in what we called selection bias.</a:t>
            </a:r>
            <a:r>
              <a:rPr lang="en-US" dirty="0" smtClean="0"/>
              <a:t> </a:t>
            </a:r>
            <a:r>
              <a:rPr lang="en-US" dirty="0"/>
              <a:t>Today, we’ll begin the first of two sessions on measurement, and a strong argument can be made that measurement is the most important element.  For example, </a:t>
            </a:r>
            <a:r>
              <a:rPr lang="en-US" dirty="0" smtClean="0"/>
              <a:t>even in </a:t>
            </a:r>
            <a:r>
              <a:rPr lang="en-US" dirty="0"/>
              <a:t>order to sample human subjects, it is usually the case that we have to make some kind of measurement on them first.  So, measurement is important in clinical research starting at the very beginning of studies.</a:t>
            </a:r>
          </a:p>
        </p:txBody>
      </p:sp>
    </p:spTree>
    <p:extLst>
      <p:ext uri="{BB962C8B-B14F-4D97-AF65-F5344CB8AC3E}">
        <p14:creationId xmlns:p14="http://schemas.microsoft.com/office/powerpoint/2010/main" val="2129211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9CF7EA-FC73-4CFD-B9C5-94F085FE3C40}" type="slidenum">
              <a:rPr lang="en-US"/>
              <a:pPr/>
              <a:t>10</a:t>
            </a:fld>
            <a:endParaRPr lang="en-US"/>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r>
              <a:rPr lang="en-US" dirty="0" smtClean="0"/>
              <a:t>Now that we have</a:t>
            </a:r>
            <a:r>
              <a:rPr lang="en-US" baseline="0" dirty="0" smtClean="0"/>
              <a:t> defined and contrasted reproducibility and validity of measurements, we will spend the rest of the day focusing on reproducibility.  We will start by focusing on the impact of imperfect reproducibility on the things you do downstream with the measurement, meaning an impact on the precision and validity of study inferences.  </a:t>
            </a:r>
          </a:p>
          <a:p>
            <a:endParaRPr lang="en-US" baseline="0" dirty="0" smtClean="0"/>
          </a:p>
          <a:p>
            <a:r>
              <a:rPr lang="en-US" baseline="0" dirty="0" smtClean="0"/>
              <a:t>We’ll then talk about quantifying reproducibility and improving it.</a:t>
            </a:r>
          </a:p>
          <a:p>
            <a:endParaRPr lang="en-US" baseline="0" dirty="0" smtClean="0"/>
          </a:p>
          <a:p>
            <a:r>
              <a:rPr lang="en-US" baseline="0" dirty="0" smtClean="0"/>
              <a:t>We aren’t ignoring validity.  Instead, you will have chance to get practice with validity of measurements in this week’s Problem Set.  </a:t>
            </a:r>
            <a:endParaRPr lang="en-US" dirty="0"/>
          </a:p>
        </p:txBody>
      </p:sp>
    </p:spTree>
    <p:extLst>
      <p:ext uri="{BB962C8B-B14F-4D97-AF65-F5344CB8AC3E}">
        <p14:creationId xmlns:p14="http://schemas.microsoft.com/office/powerpoint/2010/main" val="1549096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EF1EC1-0BAE-4B70-9C1C-705DB109887B}" type="slidenum">
              <a:rPr lang="en-US"/>
              <a:pPr/>
              <a:t>11</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en-US" dirty="0"/>
              <a:t>Why make a fuss over reproducibility?  There are two reasons: the first is that it can have a big impact on the statistical precision of the inferences you go on to make with these measurements (like when you correlate one measurement with another and get things like risk ratios and odds ratios and the like).  The second reason is that it can have a big impact on the validity of your studies. We’ll get to validity in a minute; let’s first talk about the impact of reproducibility on precision.</a:t>
            </a:r>
          </a:p>
          <a:p>
            <a:endParaRPr lang="en-US" dirty="0"/>
          </a:p>
          <a:p>
            <a:r>
              <a:rPr lang="en-US" dirty="0"/>
              <a:t>To understand the impact of reproducibility of a measurement on the precision of inferences, we need to look at a little bit of classical measurement theory:  </a:t>
            </a:r>
          </a:p>
          <a:p>
            <a:r>
              <a:rPr lang="en-US" dirty="0"/>
              <a:t>We would all agree that when we make a measurement on someone with a valid measurement tool the observed value we obtain is the combination of the true underlying value and some measurement error.   We will assume here – and it is a reasonable assumption  -- that this measurement error is random and also make the very reasonable assumption that it is normally distributed.  Graphically, with these assumptions, if we were able to make a zillion replicate measurements of something, say weight or height, on a given person, this is what the distribution of the error term would look like.  The majority of the errors are clumped around zero and the mean is zero.  As we move away from zero, we see a smaller frequency of errors.   The variance of this distribution is known as sigma squared sub E. Sigma squared is the notation we use for the variance of a distribution and sigma alone is the standard deviation.    I know you have discussed the mean and the variance of a distribution in the </a:t>
            </a:r>
            <a:r>
              <a:rPr lang="en-US" dirty="0" smtClean="0"/>
              <a:t>BIOSTAT </a:t>
            </a:r>
            <a:r>
              <a:rPr lang="en-US" dirty="0"/>
              <a:t>I course. </a:t>
            </a:r>
          </a:p>
          <a:p>
            <a:endParaRPr lang="en-US" dirty="0"/>
          </a:p>
          <a:p>
            <a:r>
              <a:rPr lang="en-US" dirty="0"/>
              <a:t>(The notation we use is that measurement error, which we call E, is distributed (that’s the </a:t>
            </a:r>
            <a:r>
              <a:rPr lang="en-US" dirty="0" err="1" smtClean="0"/>
              <a:t>tilda</a:t>
            </a:r>
            <a:r>
              <a:rPr lang="en-US" baseline="0" dirty="0" smtClean="0"/>
              <a:t> sign</a:t>
            </a:r>
            <a:r>
              <a:rPr lang="en-US" dirty="0" smtClean="0"/>
              <a:t>), </a:t>
            </a:r>
            <a:r>
              <a:rPr lang="en-US" dirty="0"/>
              <a:t>normally (depicted with an N) and that it has a mean of zero (the first number in the parentheses) and some variance, signified by sigma squared subscript E, which is the second number in the parentheses</a:t>
            </a:r>
            <a:r>
              <a:rPr lang="en-US" dirty="0" smtClean="0"/>
              <a:t>.)   </a:t>
            </a:r>
            <a:endParaRPr lang="en-US" dirty="0"/>
          </a:p>
        </p:txBody>
      </p:sp>
    </p:spTree>
    <p:extLst>
      <p:ext uri="{BB962C8B-B14F-4D97-AF65-F5344CB8AC3E}">
        <p14:creationId xmlns:p14="http://schemas.microsoft.com/office/powerpoint/2010/main" val="3109153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C96018-66E7-44A9-9084-93D4B547A42C}" type="slidenum">
              <a:rPr lang="en-US"/>
              <a:pPr/>
              <a:t>12</a:t>
            </a:fld>
            <a:endParaRPr lang="en-US"/>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r>
              <a:rPr lang="en-US" dirty="0"/>
              <a:t>What happens when we jump from measuring one person to measuring a group of people, as is our usual practice in clinical </a:t>
            </a:r>
            <a:r>
              <a:rPr lang="en-US" dirty="0" smtClean="0"/>
              <a:t>and epidemiologic research</a:t>
            </a:r>
            <a:r>
              <a:rPr lang="en-US" dirty="0"/>
              <a:t>?  Let’s say we are measuring height.  </a:t>
            </a:r>
          </a:p>
          <a:p>
            <a:r>
              <a:rPr lang="en-US" dirty="0"/>
              <a:t>Assuming that measurement error is random and normally distributed, then the variability of observed values in the group - again depicted by its variance (sigma squared subscript O) - is a combination of the variability of the true values in the group </a:t>
            </a:r>
            <a:r>
              <a:rPr lang="en-US" dirty="0" smtClean="0"/>
              <a:t>of people (sigma </a:t>
            </a:r>
            <a:r>
              <a:rPr lang="en-US" dirty="0"/>
              <a:t>squared subscript T) and the variability in the measurement errors (sigma squared subscript E)</a:t>
            </a:r>
          </a:p>
          <a:p>
            <a:endParaRPr lang="en-US" dirty="0"/>
          </a:p>
          <a:p>
            <a:r>
              <a:rPr lang="en-US" dirty="0"/>
              <a:t>Sigma squared observed = sigma squared true values plus sigma squared for the error</a:t>
            </a:r>
          </a:p>
          <a:p>
            <a:endParaRPr lang="en-US" dirty="0"/>
          </a:p>
          <a:p>
            <a:r>
              <a:rPr lang="en-US" dirty="0"/>
              <a:t>variance of the observed values = variance in the true values and the variance in the errors</a:t>
            </a:r>
          </a:p>
          <a:p>
            <a:endParaRPr lang="en-US" dirty="0"/>
          </a:p>
          <a:p>
            <a:r>
              <a:rPr lang="en-US" dirty="0"/>
              <a:t>We won’t mathematically formally prove this so I will ask you to accept it at face value.  However, at face value it does make a lot of sense. </a:t>
            </a:r>
          </a:p>
          <a:p>
            <a:endParaRPr lang="en-US" dirty="0"/>
          </a:p>
          <a:p>
            <a:r>
              <a:rPr lang="en-US" dirty="0"/>
              <a:t>Another way to see this is that overall variability of a group is the sum of true between-subject variability and within-subject variability (which is caused by measurement error).  We will use these terms synonymously.  In other words, sigma squared sub T is equal to between-subject true variability and sigma squared sub E is equal to within-subject variability.  </a:t>
            </a:r>
          </a:p>
        </p:txBody>
      </p:sp>
    </p:spTree>
    <p:extLst>
      <p:ext uri="{BB962C8B-B14F-4D97-AF65-F5344CB8AC3E}">
        <p14:creationId xmlns:p14="http://schemas.microsoft.com/office/powerpoint/2010/main" val="3854420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B6D2BE-E670-4130-8F1E-03B2F22B6370}" type="slidenum">
              <a:rPr lang="en-US"/>
              <a:pPr/>
              <a:t>13</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r>
              <a:rPr lang="en-US" dirty="0"/>
              <a:t>So, this is a handy equation to know.  It obviously follows that the more random measurement error you have when measuring an individual </a:t>
            </a:r>
            <a:r>
              <a:rPr lang="en-US" dirty="0" smtClean="0"/>
              <a:t>participant</a:t>
            </a:r>
            <a:r>
              <a:rPr lang="en-US" baseline="0" dirty="0" smtClean="0"/>
              <a:t> </a:t>
            </a:r>
            <a:r>
              <a:rPr lang="en-US" dirty="0" smtClean="0"/>
              <a:t>(i.e</a:t>
            </a:r>
            <a:r>
              <a:rPr lang="en-US" dirty="0"/>
              <a:t>. the wider the variance of the measurement error) then the more variability you are going to see in your observed measurements when looking at a group of persons.  </a:t>
            </a:r>
          </a:p>
          <a:p>
            <a:endParaRPr lang="en-US" dirty="0"/>
          </a:p>
          <a:p>
            <a:r>
              <a:rPr lang="en-US" dirty="0"/>
              <a:t>For example, what if you measured height in a group of research </a:t>
            </a:r>
            <a:r>
              <a:rPr lang="en-US" dirty="0" smtClean="0"/>
              <a:t>participants? </a:t>
            </a:r>
            <a:r>
              <a:rPr lang="en-US" dirty="0"/>
              <a:t>If there was no measurement error and all you had to deal with was the underlying variability in the true heights of the participants, the distribution or variability of the heights might look like this.  However, if you also have to deal with measurement error, then there is an extra source of variability and now the observed variability in height will look like this.  In other words, there is more overall variability.  </a:t>
            </a:r>
          </a:p>
          <a:p>
            <a:endParaRPr lang="en-US" dirty="0"/>
          </a:p>
        </p:txBody>
      </p:sp>
    </p:spTree>
    <p:extLst>
      <p:ext uri="{BB962C8B-B14F-4D97-AF65-F5344CB8AC3E}">
        <p14:creationId xmlns:p14="http://schemas.microsoft.com/office/powerpoint/2010/main" val="3486303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B1B8DB-8612-4A44-BFF7-2EDA48C0A73C}" type="slidenum">
              <a:rPr lang="en-US"/>
              <a:pPr/>
              <a:t>14</a:t>
            </a:fld>
            <a:endParaRPr lang="en-US"/>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p:txBody>
          <a:bodyPr/>
          <a:lstStyle/>
          <a:p>
            <a:r>
              <a:rPr lang="en-US" dirty="0"/>
              <a:t>Why is this important? It is important because more variability in the observed measurements has important influences on statistical precision in all study designs.  In descriptive studies, more variability means wider confidence intervals.  If your goal is to estimate the mean height, for example, in a given population, then more variability in the observations leads to a wider confidence interval in the estimated mean, shown here.  In other words, less certainty as to what the true value is.  This is unfavorable.</a:t>
            </a:r>
          </a:p>
          <a:p>
            <a:endParaRPr lang="en-US" dirty="0"/>
          </a:p>
          <a:p>
            <a:r>
              <a:rPr lang="en-US" dirty="0"/>
              <a:t>In analytic studies, be it observational or experimental trials, more variability translates to less power, for a given sample size, to see if a given predictor variable is associated with an outcome variable. This is depicted here in that when measurement error increases, the variability of measurement within two groups under study increase.  Distinguishing between these two means in the left panel, the mean of this group and the mean of this group, is much easier (i.e. you have more power) than distinguishing these two means in the right panel.  The more variability you have in groups, the less power you have to detect a given difference in the means of the two groups for any given sample size.  Again, this is a problem in observational or experimental interventional studies.</a:t>
            </a:r>
          </a:p>
          <a:p>
            <a:endParaRPr lang="en-US" sz="500" dirty="0"/>
          </a:p>
          <a:p>
            <a:r>
              <a:rPr lang="en-US" dirty="0"/>
              <a:t>So, no matter what kind of work you do there is no escaping the unfavorable influences of measurement error.</a:t>
            </a:r>
          </a:p>
        </p:txBody>
      </p:sp>
    </p:spTree>
    <p:extLst>
      <p:ext uri="{BB962C8B-B14F-4D97-AF65-F5344CB8AC3E}">
        <p14:creationId xmlns:p14="http://schemas.microsoft.com/office/powerpoint/2010/main" val="1080413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62AB75-0378-4372-8718-2C72A8FDFD35}" type="slidenum">
              <a:rPr lang="en-US"/>
              <a:pPr/>
              <a:t>15</a:t>
            </a:fld>
            <a:endParaRPr lang="en-US"/>
          </a:p>
        </p:txBody>
      </p:sp>
      <p:sp>
        <p:nvSpPr>
          <p:cNvPr id="431106" name="Rectangle 2"/>
          <p:cNvSpPr>
            <a:spLocks noGrp="1" noRot="1" noChangeAspect="1" noChangeArrowheads="1" noTextEdit="1"/>
          </p:cNvSpPr>
          <p:nvPr>
            <p:ph type="sldImg"/>
          </p:nvPr>
        </p:nvSpPr>
        <p:spPr>
          <a:ln/>
        </p:spPr>
      </p:sp>
      <p:sp>
        <p:nvSpPr>
          <p:cNvPr id="431107" name="Rectangle 3"/>
          <p:cNvSpPr>
            <a:spLocks noGrp="1" noChangeArrowheads="1"/>
          </p:cNvSpPr>
          <p:nvPr>
            <p:ph type="body" idx="1"/>
          </p:nvPr>
        </p:nvSpPr>
        <p:spPr/>
        <p:txBody>
          <a:bodyPr/>
          <a:lstStyle/>
          <a:p>
            <a:r>
              <a:rPr lang="en-US" dirty="0"/>
              <a:t>Let’s look formally at how the variability of a measurement influences statistical power.  Those of you who played around with the effects of changing standard deviation for an outcome variable in your sample size calculations for your summer protocol are very aware of this.  Here is a scenario where we are evaluating means of, say, skin fold thickness, in 2 </a:t>
            </a:r>
            <a:r>
              <a:rPr lang="en-US" dirty="0" smtClean="0"/>
              <a:t>groups, </a:t>
            </a:r>
            <a:r>
              <a:rPr lang="en-US" dirty="0"/>
              <a:t>and the desired effect size is 0.4 (the units don’t even matter).  Let’s say that we have 100 </a:t>
            </a:r>
            <a:r>
              <a:rPr lang="en-US" dirty="0" smtClean="0"/>
              <a:t>participants</a:t>
            </a:r>
            <a:r>
              <a:rPr lang="en-US" baseline="0" dirty="0" smtClean="0"/>
              <a:t> </a:t>
            </a:r>
            <a:r>
              <a:rPr lang="en-US" dirty="0" smtClean="0"/>
              <a:t>available </a:t>
            </a:r>
            <a:r>
              <a:rPr lang="en-US" dirty="0"/>
              <a:t>to us in each group.  If the standard deviation of the outcome variable is 1 (which is the same as a variance of 1), then we would have a respectable 80% power.  What if the standard deviation of the outcome variable is 2 (equivalent to a variance of 4).  Now, power is about 30%.  Don’t even bother going forward </a:t>
            </a:r>
            <a:r>
              <a:rPr lang="en-US" dirty="0" smtClean="0"/>
              <a:t>in your research study with </a:t>
            </a:r>
            <a:r>
              <a:rPr lang="en-US" dirty="0"/>
              <a:t>this scenario.  </a:t>
            </a:r>
          </a:p>
        </p:txBody>
      </p:sp>
    </p:spTree>
    <p:extLst>
      <p:ext uri="{BB962C8B-B14F-4D97-AF65-F5344CB8AC3E}">
        <p14:creationId xmlns:p14="http://schemas.microsoft.com/office/powerpoint/2010/main" val="127630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263AFE-8DBF-4FC3-B1EB-52A705D0F8BB}" type="slidenum">
              <a:rPr lang="en-US"/>
              <a:pPr/>
              <a:t>16</a:t>
            </a:fld>
            <a:endParaRPr lang="en-US"/>
          </a:p>
        </p:txBody>
      </p:sp>
      <p:sp>
        <p:nvSpPr>
          <p:cNvPr id="365570" name="Rectangle 2"/>
          <p:cNvSpPr>
            <a:spLocks noGrp="1" noRot="1" noChangeAspect="1" noChangeArrowheads="1" noTextEdit="1"/>
          </p:cNvSpPr>
          <p:nvPr>
            <p:ph type="sldImg"/>
          </p:nvPr>
        </p:nvSpPr>
        <p:spPr>
          <a:ln/>
        </p:spPr>
      </p:sp>
      <p:sp>
        <p:nvSpPr>
          <p:cNvPr id="365571" name="Rectangle 3"/>
          <p:cNvSpPr>
            <a:spLocks noGrp="1" noChangeArrowheads="1"/>
          </p:cNvSpPr>
          <p:nvPr>
            <p:ph type="body" idx="1"/>
          </p:nvPr>
        </p:nvSpPr>
        <p:spPr/>
        <p:txBody>
          <a:bodyPr/>
          <a:lstStyle/>
          <a:p>
            <a:r>
              <a:rPr lang="en-US" dirty="0"/>
              <a:t>Most of you have already appreciated the influence of too much variability in a study variable, but how many of you have wondered how much of this variance (or standard deviation) in a study variable is due to random </a:t>
            </a:r>
            <a:r>
              <a:rPr lang="en-US" dirty="0" smtClean="0"/>
              <a:t>within-subject</a:t>
            </a:r>
            <a:r>
              <a:rPr lang="en-US" baseline="0" dirty="0" smtClean="0"/>
              <a:t> </a:t>
            </a:r>
            <a:r>
              <a:rPr lang="en-US" dirty="0" smtClean="0"/>
              <a:t>measurement </a:t>
            </a:r>
            <a:r>
              <a:rPr lang="en-US" dirty="0"/>
              <a:t>error vs true between-subject differences?</a:t>
            </a:r>
          </a:p>
          <a:p>
            <a:endParaRPr lang="en-US" dirty="0"/>
          </a:p>
        </p:txBody>
      </p:sp>
    </p:spTree>
    <p:extLst>
      <p:ext uri="{BB962C8B-B14F-4D97-AF65-F5344CB8AC3E}">
        <p14:creationId xmlns:p14="http://schemas.microsoft.com/office/powerpoint/2010/main" val="3564783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D753EA-8C75-410D-9FA9-CE7D9C6074AB}" type="slidenum">
              <a:rPr lang="en-US"/>
              <a:pPr/>
              <a:t>17</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r>
              <a:rPr lang="en-US" dirty="0"/>
              <a:t>So, that is the influence of reproducibility on precision of study inferences.  How about the impact on validity of inferences derived from measurements</a:t>
            </a:r>
            <a:r>
              <a:rPr lang="en-US" dirty="0" smtClean="0"/>
              <a:t>? We are going to say more about this next week in our session on measurement bias, but let’s go through a</a:t>
            </a:r>
            <a:r>
              <a:rPr lang="en-US" baseline="0" dirty="0" smtClean="0"/>
              <a:t> simple example now. </a:t>
            </a:r>
            <a:endParaRPr lang="en-US" dirty="0"/>
          </a:p>
          <a:p>
            <a:endParaRPr lang="en-US" dirty="0"/>
          </a:p>
          <a:p>
            <a:r>
              <a:rPr lang="en-US" dirty="0"/>
              <a:t>Consider a simple study looking at the association between height and basketball shooting ability.  Assume that we are working with a measurement of height that has imperfect reproducibility. </a:t>
            </a:r>
            <a:r>
              <a:rPr lang="en-US" dirty="0" smtClean="0"/>
              <a:t> Imperfect </a:t>
            </a:r>
            <a:r>
              <a:rPr lang="en-US" dirty="0"/>
              <a:t>reproducibility means that if we measure height twice on a given person we will most of the time get two different values.  That means that one of the two individual values must be wrong (i.e</a:t>
            </a:r>
            <a:r>
              <a:rPr lang="en-US" dirty="0" smtClean="0"/>
              <a:t>., </a:t>
            </a:r>
            <a:r>
              <a:rPr lang="en-US" dirty="0"/>
              <a:t>imperfect validity</a:t>
            </a:r>
            <a:r>
              <a:rPr lang="en-US" dirty="0" smtClean="0"/>
              <a:t>).</a:t>
            </a:r>
          </a:p>
          <a:p>
            <a:endParaRPr lang="en-US" dirty="0"/>
          </a:p>
          <a:p>
            <a:r>
              <a:rPr lang="en-US" sz="1000" dirty="0"/>
              <a:t>When we actually do our study, if we make the measurement only once on everyone, as is common practice, the errors in the measurement, despite being random, can result in biased inferences when we start to look at the association with basketball-shooting ability.  In other words, the lack of reproducibility leads to getting an answer that will differ from the true answer, i.e</a:t>
            </a:r>
            <a:r>
              <a:rPr lang="en-US" sz="1000" dirty="0" smtClean="0"/>
              <a:t>., this means </a:t>
            </a:r>
            <a:r>
              <a:rPr lang="en-US" sz="1000" dirty="0"/>
              <a:t>inferences that have imperfect validity.  </a:t>
            </a:r>
          </a:p>
        </p:txBody>
      </p:sp>
    </p:spTree>
    <p:extLst>
      <p:ext uri="{BB962C8B-B14F-4D97-AF65-F5344CB8AC3E}">
        <p14:creationId xmlns:p14="http://schemas.microsoft.com/office/powerpoint/2010/main" val="2044232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9FEE6F-B505-488E-AB5D-85C4EF13FCBA}" type="slidenum">
              <a:rPr lang="en-US"/>
              <a:pPr/>
              <a:t>18</a:t>
            </a:fld>
            <a:endParaRPr lang="en-US"/>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xfrm>
            <a:off x="381000" y="4343400"/>
            <a:ext cx="6400800" cy="4184650"/>
          </a:xfrm>
        </p:spPr>
        <p:txBody>
          <a:bodyPr/>
          <a:lstStyle/>
          <a:p>
            <a:r>
              <a:rPr lang="en-US" dirty="0"/>
              <a:t>Let’s work through some numbers.  Again, we are interested in determining the relationship between height and ability to shoot a basketball.  Say that you make a cutoff of 6 feet to designate a tall person.  Let’s say that height is indeed truly associated with basketball ability; say that tall persons are one and 1/2 times more likely to be good basketball shooters.  This is what a 2x2 table would look like if this were the case and if everything was measured with perfect reproducibility and validity. If we did a study of 100 persons, 10 of 40 of those above 6 feet are found to be good shooters compared to 10 of 60 of those below 6 feet.  This amounts to a prevalence ratio of 10/40 div by 10/60 or 1.5.  If, however, our measurement of height is not perfectly reproducible and that when we measure everyone only once, let’s assume that we will misclassify 10% of individuals.  That is, we will have 10% of those truly tall being classified as short and 10% that are truly short being classified as tall.  Because this is a random error, this will happen to the same degree in the good shooters versus the poor shooters.  You see here how the cells begin to change in the presence of this misclassification.  Among the good b-ball players, one truly tall person is mistakenly called not tall and one truly not tall person is mistakenly called tall.  Among the poor b-ball players, 10%, or 3, of the tall players are mistakenly called not tall and 5 of the 50, again 10%, not tall persons are classified as tall.  The net effect of this measurement error is shown here in this 2x2 table.  The association that you find in your study will be blunted or attenuated in reference to the truth, i.e</a:t>
            </a:r>
            <a:r>
              <a:rPr lang="en-US" dirty="0" smtClean="0"/>
              <a:t>., </a:t>
            </a:r>
            <a:r>
              <a:rPr lang="en-US" dirty="0"/>
              <a:t>biased.  The truth is that tall persons are 1.5 times more likely to be good basketball shooters.  What you observed, however, is that tall persons are only 1.38 times more likely. The point is that imperfect reproducibility of height, i.e. random measurement error, can lead to biased inferences, in other words, wrong answers – in a predictable direction.  Next week, we will cover the effects of random measurement error on validity in even more detail, but suffice it to say for today that lack of reproducibility has an important impact on validity .    </a:t>
            </a:r>
          </a:p>
          <a:p>
            <a:endParaRPr lang="en-US" sz="1100" dirty="0"/>
          </a:p>
        </p:txBody>
      </p:sp>
    </p:spTree>
    <p:extLst>
      <p:ext uri="{BB962C8B-B14F-4D97-AF65-F5344CB8AC3E}">
        <p14:creationId xmlns:p14="http://schemas.microsoft.com/office/powerpoint/2010/main" val="3532289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95DF00-E069-4FF7-94E7-9E52C669C409}" type="slidenum">
              <a:rPr lang="en-US"/>
              <a:pPr/>
              <a:t>19</a:t>
            </a:fld>
            <a:endParaRPr lang="en-US"/>
          </a:p>
        </p:txBody>
      </p:sp>
      <p:sp>
        <p:nvSpPr>
          <p:cNvPr id="446466" name="Rectangle 2"/>
          <p:cNvSpPr>
            <a:spLocks noGrp="1" noRot="1" noChangeAspect="1" noChangeArrowheads="1" noTextEdit="1"/>
          </p:cNvSpPr>
          <p:nvPr>
            <p:ph type="sldImg"/>
          </p:nvPr>
        </p:nvSpPr>
        <p:spPr>
          <a:ln/>
        </p:spPr>
      </p:sp>
      <p:sp>
        <p:nvSpPr>
          <p:cNvPr id="446467" name="Rectangle 3"/>
          <p:cNvSpPr>
            <a:spLocks noGrp="1" noChangeArrowheads="1"/>
          </p:cNvSpPr>
          <p:nvPr>
            <p:ph type="body" idx="1"/>
          </p:nvPr>
        </p:nvSpPr>
        <p:spPr/>
        <p:txBody>
          <a:bodyPr/>
          <a:lstStyle/>
          <a:p>
            <a:r>
              <a:rPr lang="en-US" dirty="0"/>
              <a:t>Let’s pause for a moment to see where we are:  We have defined reproducibility and validity of measurements and focused on reproducibility in terms of its influence on precision and inferences.  Let’s now discuss how we actually </a:t>
            </a:r>
            <a:r>
              <a:rPr lang="en-US" dirty="0" smtClean="0"/>
              <a:t>calculate,</a:t>
            </a:r>
            <a:r>
              <a:rPr lang="en-US" baseline="0" dirty="0" smtClean="0"/>
              <a:t> or express,</a:t>
            </a:r>
            <a:r>
              <a:rPr lang="en-US" dirty="0" smtClean="0"/>
              <a:t> reproducibility.  We will do so depending</a:t>
            </a:r>
            <a:r>
              <a:rPr lang="en-US" baseline="0" dirty="0" smtClean="0"/>
              <a:t> upon the purpose of the measurement, which we will define as either purposes of research or purposes of individual-level classification. </a:t>
            </a:r>
            <a:endParaRPr lang="en-US" dirty="0" smtClean="0"/>
          </a:p>
          <a:p>
            <a:endParaRPr lang="en-US" dirty="0" smtClean="0"/>
          </a:p>
        </p:txBody>
      </p:sp>
    </p:spTree>
    <p:extLst>
      <p:ext uri="{BB962C8B-B14F-4D97-AF65-F5344CB8AC3E}">
        <p14:creationId xmlns:p14="http://schemas.microsoft.com/office/powerpoint/2010/main" val="4030558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AA3DA8-B3AC-47A5-8671-B589CD07A761}" type="slidenum">
              <a:rPr lang="en-US"/>
              <a:pPr/>
              <a:t>2</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US" dirty="0"/>
              <a:t>JM  Bland, the co-author of today’s readings, said it best in his textbook  “A study can only be as good as its data. . . .”</a:t>
            </a:r>
          </a:p>
          <a:p>
            <a:r>
              <a:rPr lang="en-US" dirty="0"/>
              <a:t>i.e. no matter how brilliant your study design or analytic skills you can never overcome poor measurements.  </a:t>
            </a:r>
            <a:endParaRPr lang="en-US" dirty="0" smtClean="0"/>
          </a:p>
          <a:p>
            <a:endParaRPr lang="en-US" dirty="0" smtClean="0"/>
          </a:p>
          <a:p>
            <a:r>
              <a:rPr lang="en-US" dirty="0" smtClean="0"/>
              <a:t>Rothman</a:t>
            </a:r>
            <a:r>
              <a:rPr lang="en-US" baseline="0" dirty="0" smtClean="0"/>
              <a:t>, Greenland, and Lash also summed it up well when they said that “epidemiology is an exercise in measurement”.  For epidemiology, you can substitute any form of human subjects-based research.</a:t>
            </a:r>
          </a:p>
          <a:p>
            <a:endParaRPr lang="en-US" dirty="0"/>
          </a:p>
          <a:p>
            <a:r>
              <a:rPr lang="en-US" dirty="0"/>
              <a:t>Unfortunately, measurements are often the most neglected part of the list I just mentioned, and this is why we are going to spend a whole session talking about measurement per se.  To do so, we are going a little out of order in the text and also add several articles written by Bland and Altman who I think are </a:t>
            </a:r>
            <a:r>
              <a:rPr lang="en-US" dirty="0" smtClean="0"/>
              <a:t>among the </a:t>
            </a:r>
            <a:r>
              <a:rPr lang="en-US" dirty="0"/>
              <a:t>clearest thinkers on the subject.  We’re giving you these original articles because no textbook explains this material as well as these articles.  These are articles we believe you should be able to understand.  Like everyone else, you may need to read them more than once, but they actually are very clear.  The other reason we are giving you these articles is to point out to you that there is a methodological literature out there that you should be aware of.  Clinical research methods aren’t stagnant and like every other field it is important to keep up as they change.  </a:t>
            </a:r>
          </a:p>
          <a:p>
            <a:endParaRPr lang="en-US" dirty="0"/>
          </a:p>
        </p:txBody>
      </p:sp>
    </p:spTree>
    <p:extLst>
      <p:ext uri="{BB962C8B-B14F-4D97-AF65-F5344CB8AC3E}">
        <p14:creationId xmlns:p14="http://schemas.microsoft.com/office/powerpoint/2010/main" val="8501436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4A2152-C43B-45BE-9831-D2323F7E924D}" type="slidenum">
              <a:rPr lang="en-US"/>
              <a:pPr/>
              <a:t>20</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a:t>How do we go about actually estimating reproducibility </a:t>
            </a:r>
            <a:r>
              <a:rPr lang="en-US" dirty="0" smtClean="0"/>
              <a:t>-- </a:t>
            </a:r>
            <a:r>
              <a:rPr lang="en-US" dirty="0"/>
              <a:t>in other words, put it into a number?</a:t>
            </a:r>
          </a:p>
          <a:p>
            <a:endParaRPr lang="en-US" dirty="0"/>
          </a:p>
          <a:p>
            <a:r>
              <a:rPr lang="en-US" dirty="0"/>
              <a:t>There are actually many options described in the </a:t>
            </a:r>
            <a:r>
              <a:rPr lang="en-US" dirty="0" smtClean="0"/>
              <a:t>literature.</a:t>
            </a:r>
            <a:r>
              <a:rPr lang="en-US" baseline="0" dirty="0" smtClean="0"/>
              <a:t>  In fact, it is a dizzying array with little guidance as to when to use each metric.  However,</a:t>
            </a:r>
            <a:r>
              <a:rPr lang="en-US" dirty="0" smtClean="0"/>
              <a:t> </a:t>
            </a:r>
            <a:r>
              <a:rPr lang="en-US" dirty="0"/>
              <a:t>the choice depends on the purpose or </a:t>
            </a:r>
            <a:r>
              <a:rPr lang="en-US" dirty="0" smtClean="0"/>
              <a:t>reason </a:t>
            </a:r>
            <a:r>
              <a:rPr lang="en-US" dirty="0"/>
              <a:t>you have in mind when assessing reproducibility </a:t>
            </a:r>
            <a:r>
              <a:rPr lang="en-US" dirty="0" smtClean="0"/>
              <a:t>and,</a:t>
            </a:r>
            <a:r>
              <a:rPr lang="en-US" baseline="0" dirty="0" smtClean="0"/>
              <a:t> of course, </a:t>
            </a:r>
            <a:r>
              <a:rPr lang="en-US" dirty="0" smtClean="0"/>
              <a:t>the </a:t>
            </a:r>
            <a:r>
              <a:rPr lang="en-US" dirty="0"/>
              <a:t>measurement scale.  </a:t>
            </a:r>
          </a:p>
          <a:p>
            <a:endParaRPr lang="en-US" dirty="0"/>
          </a:p>
          <a:p>
            <a:r>
              <a:rPr lang="en-US" dirty="0" smtClean="0"/>
              <a:t>We </a:t>
            </a:r>
            <a:r>
              <a:rPr lang="en-US" dirty="0"/>
              <a:t>contend that there are two main reasons to estimate reproducibility.  The first reason comes up in research.  It is the question of how much more effort should be exerted to further optimize/improve the reproducibility of the measurement?  The second reason comes up in </a:t>
            </a:r>
            <a:r>
              <a:rPr lang="en-US" dirty="0" smtClean="0"/>
              <a:t>individual-level characterization</a:t>
            </a:r>
            <a:r>
              <a:rPr lang="en-US" baseline="0" dirty="0" smtClean="0"/>
              <a:t> (e.g., individual</a:t>
            </a:r>
            <a:r>
              <a:rPr lang="en-US" dirty="0" smtClean="0"/>
              <a:t> </a:t>
            </a:r>
            <a:r>
              <a:rPr lang="en-US" dirty="0"/>
              <a:t>patient or clinical </a:t>
            </a:r>
            <a:r>
              <a:rPr lang="en-US" dirty="0" smtClean="0"/>
              <a:t>management or classification), </a:t>
            </a:r>
            <a:r>
              <a:rPr lang="en-US" dirty="0"/>
              <a:t>which although not the focus of this course, is an important goal and gives information about the inherent reproducibility of the measurement that most observers can relate to.  For this purpose, the question is:  Just how different could two measurements taken on the same individual be – from random measurement error alone</a:t>
            </a:r>
            <a:r>
              <a:rPr lang="en-US" dirty="0" smtClean="0"/>
              <a:t>?  Although</a:t>
            </a:r>
            <a:r>
              <a:rPr lang="en-US" baseline="0" dirty="0" smtClean="0"/>
              <a:t> this course is not about individual-level characterization, it is important to understand the differences in these purposes of measurement.</a:t>
            </a:r>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As a </a:t>
            </a:r>
            <a:r>
              <a:rPr lang="en-US" baseline="0" dirty="0" smtClean="0"/>
              <a:t>preface to this dichotomy, let us recall that in research we are virtually always working at the group level, no matter if we are working on descriptive or analytic objectives.  In analytic work, for example, </a:t>
            </a:r>
            <a:r>
              <a:rPr lang="en-US" dirty="0" smtClean="0"/>
              <a:t>we are performing comparisons between groups and no single measurement on any single individual</a:t>
            </a:r>
            <a:r>
              <a:rPr lang="en-US" baseline="0" dirty="0" smtClean="0"/>
              <a:t> will necessarily change the overall inference or outcome of the research</a:t>
            </a:r>
            <a:r>
              <a:rPr lang="en-US" dirty="0" smtClean="0"/>
              <a:t>. (Note: this is not to</a:t>
            </a:r>
            <a:r>
              <a:rPr lang="en-US" baseline="0" dirty="0" smtClean="0"/>
              <a:t> say that some individual-level measurement is  not crucial for individual-level management in research). T</a:t>
            </a:r>
            <a:r>
              <a:rPr lang="en-US" dirty="0" smtClean="0"/>
              <a:t>he</a:t>
            </a:r>
            <a:r>
              <a:rPr lang="en-US" baseline="0" dirty="0" smtClean="0"/>
              <a:t> metric that we use to depict reproducibility for purposes of research, the </a:t>
            </a:r>
            <a:r>
              <a:rPr lang="en-US" baseline="0" dirty="0" err="1" smtClean="0"/>
              <a:t>intraclass</a:t>
            </a:r>
            <a:r>
              <a:rPr lang="en-US" baseline="0" dirty="0" smtClean="0"/>
              <a:t> correlation coefficient (</a:t>
            </a:r>
            <a:r>
              <a:rPr lang="en-US" dirty="0" smtClean="0"/>
              <a:t>ICC), tells us</a:t>
            </a:r>
            <a:r>
              <a:rPr lang="en-US" baseline="0" dirty="0" smtClean="0"/>
              <a:t> about reproducibility</a:t>
            </a:r>
            <a:r>
              <a:rPr lang="en-US" dirty="0" smtClean="0"/>
              <a:t> problems in measurement</a:t>
            </a:r>
            <a:r>
              <a:rPr lang="en-US" baseline="0" dirty="0" smtClean="0"/>
              <a:t> in </a:t>
            </a:r>
            <a:r>
              <a:rPr lang="en-US" dirty="0" smtClean="0"/>
              <a:t>the context of total variability of a group.</a:t>
            </a:r>
            <a:r>
              <a:rPr lang="en-US" baseline="0" dirty="0" smtClean="0"/>
              <a:t>  In other words, the group is at the forefront of the intuition of the ICC. </a:t>
            </a:r>
            <a:r>
              <a:rPr lang="en-US" dirty="0" smtClean="0"/>
              <a:t> It tells us that if between-person differences</a:t>
            </a:r>
            <a:r>
              <a:rPr lang="en-US" baseline="0" dirty="0" smtClean="0"/>
              <a:t> in the group</a:t>
            </a:r>
            <a:r>
              <a:rPr lang="en-US" dirty="0" smtClean="0"/>
              <a:t> are great, then we do not need a very reproducible measurement tool.</a:t>
            </a:r>
            <a:r>
              <a:rPr lang="en-US" baseline="0" dirty="0" smtClean="0"/>
              <a:t>  In contrast, when we seek to make individual-level classification, we are often doing so for the purposes of making some decision regarding that individual.   Everyone else in the group does not matter.  By individual-level use, we mean anytime </a:t>
            </a:r>
            <a:r>
              <a:rPr lang="en-US" dirty="0" smtClean="0"/>
              <a:t>individual-level characterization is needed.</a:t>
            </a:r>
            <a:r>
              <a:rPr lang="en-US" baseline="0" dirty="0" smtClean="0"/>
              <a:t>  Cl</a:t>
            </a:r>
            <a:r>
              <a:rPr lang="en-US" dirty="0" smtClean="0"/>
              <a:t>inical management</a:t>
            </a:r>
            <a:r>
              <a:rPr lang="en-US" baseline="0" dirty="0" smtClean="0"/>
              <a:t> is one such example.  We perform measurements on patients in order to guide a decision.  </a:t>
            </a:r>
            <a:endParaRPr lang="en-US" dirty="0" smtClean="0"/>
          </a:p>
          <a:p>
            <a:endParaRPr lang="en-US" dirty="0"/>
          </a:p>
          <a:p>
            <a:endParaRPr lang="en-US" dirty="0"/>
          </a:p>
        </p:txBody>
      </p:sp>
    </p:spTree>
    <p:extLst>
      <p:ext uri="{BB962C8B-B14F-4D97-AF65-F5344CB8AC3E}">
        <p14:creationId xmlns:p14="http://schemas.microsoft.com/office/powerpoint/2010/main" val="14503902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5D4FBF-A77A-471F-891D-9EAE58C926AD}" type="slidenum">
              <a:rPr lang="en-US"/>
              <a:pPr/>
              <a:t>21</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en-US" dirty="0"/>
              <a:t>Let’s consider an example of an interval scale measurement.  Consider that we are evaluating a new method to measure peak expiratory flow, a measure of how fast you can expire (i.e</a:t>
            </a:r>
            <a:r>
              <a:rPr lang="en-US" dirty="0" smtClean="0"/>
              <a:t>., </a:t>
            </a:r>
            <a:r>
              <a:rPr lang="en-US" dirty="0"/>
              <a:t>blow out of your mouth). And, let’s consider that our goal or purpose is to see whether we need to improve the reproducibility of this measurement for use in research.</a:t>
            </a:r>
          </a:p>
          <a:p>
            <a:endParaRPr lang="en-US" dirty="0"/>
          </a:p>
          <a:p>
            <a:r>
              <a:rPr lang="en-US" dirty="0"/>
              <a:t>To assess reproducibility it should go without saying that we need to make more than one measurement on each subject.  This is actually perhaps not so obvious to everyone as Bland and Altman point out in some of their other </a:t>
            </a:r>
            <a:r>
              <a:rPr lang="en-US" dirty="0" smtClean="0"/>
              <a:t>articles where </a:t>
            </a:r>
            <a:r>
              <a:rPr lang="en-US" dirty="0"/>
              <a:t>they describe many examples of authors attempting to describe the reproducibility of a measurement despite having made only one measurement per </a:t>
            </a:r>
            <a:r>
              <a:rPr lang="en-US" dirty="0" smtClean="0"/>
              <a:t>person.  There is a distinct science to designing studies</a:t>
            </a:r>
            <a:r>
              <a:rPr lang="en-US" baseline="0" dirty="0" smtClean="0"/>
              <a:t> to estimate reproducibility, which we won’t cover in detail in this course.  Rather, we will work on understanding the results of such studies. </a:t>
            </a:r>
            <a:endParaRPr lang="en-US" dirty="0"/>
          </a:p>
          <a:p>
            <a:endParaRPr lang="en-US" dirty="0"/>
          </a:p>
          <a:p>
            <a:r>
              <a:rPr lang="en-US" dirty="0"/>
              <a:t>Here is the structure of the data:  17 </a:t>
            </a:r>
            <a:r>
              <a:rPr lang="en-US" dirty="0" smtClean="0"/>
              <a:t>participants</a:t>
            </a:r>
            <a:r>
              <a:rPr lang="en-US" baseline="0" dirty="0" smtClean="0"/>
              <a:t> </a:t>
            </a:r>
            <a:r>
              <a:rPr lang="en-US" dirty="0" smtClean="0"/>
              <a:t>and </a:t>
            </a:r>
            <a:r>
              <a:rPr lang="en-US" dirty="0"/>
              <a:t>two measurements a piece for each subject.</a:t>
            </a:r>
          </a:p>
          <a:p>
            <a:r>
              <a:rPr lang="en-US" dirty="0"/>
              <a:t>How should we approach assessing the reproducibility of Peak Flow?</a:t>
            </a:r>
          </a:p>
        </p:txBody>
      </p:sp>
    </p:spTree>
    <p:extLst>
      <p:ext uri="{BB962C8B-B14F-4D97-AF65-F5344CB8AC3E}">
        <p14:creationId xmlns:p14="http://schemas.microsoft.com/office/powerpoint/2010/main" val="33842554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8325CE-C458-45D6-9186-614E4694772E}" type="slidenum">
              <a:rPr lang="en-US"/>
              <a:pPr/>
              <a:t>22</a:t>
            </a:fld>
            <a:endParaRPr lang="en-US"/>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r>
              <a:rPr lang="en-US" dirty="0"/>
              <a:t>To better understand the impact of reproducibility on our inferences in our estimates in research studies and whether we should work to improve reproducibility, here is a mathematical definition of reproducibility.</a:t>
            </a:r>
          </a:p>
          <a:p>
            <a:endParaRPr lang="en-US" dirty="0"/>
          </a:p>
          <a:p>
            <a:r>
              <a:rPr lang="en-US" dirty="0"/>
              <a:t>Reproducibility is the fraction of the total observed variance, when measuring a group of subjects, that is accounted for by the variability in the true values.  If all the variance in your measurements that you see is simply because the things you are measuring </a:t>
            </a:r>
            <a:r>
              <a:rPr lang="en-US" dirty="0" smtClean="0"/>
              <a:t>are inherently </a:t>
            </a:r>
            <a:r>
              <a:rPr lang="en-US" dirty="0"/>
              <a:t>that variable, then you have complete 100% reproducibility.  Thinking about reproducibility like this, it then varies from 0 (poor) to 1 (optimal).  Looking at this equation,  as measurement error becomes small (i.e., goes to zero), this term leaves the denominator and you end up with sigma squared of the true values divided by itself, or 1.</a:t>
            </a:r>
          </a:p>
          <a:p>
            <a:endParaRPr lang="en-US" dirty="0"/>
          </a:p>
          <a:p>
            <a:r>
              <a:rPr lang="en-US" dirty="0"/>
              <a:t>Another way to think about this is that 1 minus reproducibility, which is sigma squared sub E over sigma squared sub 0, is the fraction of overall variability attributed to random measurement error.  </a:t>
            </a:r>
          </a:p>
          <a:p>
            <a:endParaRPr lang="en-US" dirty="0"/>
          </a:p>
          <a:p>
            <a:r>
              <a:rPr lang="en-US" dirty="0" smtClean="0"/>
              <a:t>Again</a:t>
            </a:r>
            <a:r>
              <a:rPr lang="en-US" dirty="0"/>
              <a:t>, it is important to be sure about your purpose.  The question that was posed in the last slide was “Do we need to improve the reproducibility of this new method for use in research?”.  </a:t>
            </a:r>
            <a:r>
              <a:rPr lang="en-US" dirty="0" smtClean="0"/>
              <a:t> Remember that </a:t>
            </a:r>
            <a:r>
              <a:rPr lang="en-US" dirty="0"/>
              <a:t>as reproducibility approaches 1, the variability is virtually all between-subject.  This means that there is very little room or need to diminish within-subject random error; there is not much you can do to </a:t>
            </a:r>
            <a:r>
              <a:rPr lang="en-US" dirty="0" smtClean="0"/>
              <a:t>decrease the</a:t>
            </a:r>
            <a:r>
              <a:rPr lang="en-US" baseline="0" dirty="0" smtClean="0"/>
              <a:t> observed variability</a:t>
            </a:r>
            <a:r>
              <a:rPr lang="en-US" dirty="0" smtClean="0"/>
              <a:t>.  </a:t>
            </a:r>
            <a:r>
              <a:rPr lang="en-US" dirty="0"/>
              <a:t>If you wanted to decrease overall variability in the measurement, you would have to work on getting a more homogeneous sample of </a:t>
            </a:r>
            <a:r>
              <a:rPr lang="en-US" dirty="0" smtClean="0"/>
              <a:t>participants. </a:t>
            </a:r>
            <a:endParaRPr lang="en-US" dirty="0"/>
          </a:p>
        </p:txBody>
      </p:sp>
    </p:spTree>
    <p:extLst>
      <p:ext uri="{BB962C8B-B14F-4D97-AF65-F5344CB8AC3E}">
        <p14:creationId xmlns:p14="http://schemas.microsoft.com/office/powerpoint/2010/main" val="22449723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C78CFF-0C8F-4D3A-A095-F1252D89538A}" type="slidenum">
              <a:rPr lang="en-US"/>
              <a:pPr/>
              <a:t>23</a:t>
            </a:fld>
            <a:endParaRPr lang="en-US"/>
          </a:p>
        </p:txBody>
      </p:sp>
      <p:sp>
        <p:nvSpPr>
          <p:cNvPr id="448514" name="Rectangle 2"/>
          <p:cNvSpPr>
            <a:spLocks noGrp="1" noRot="1" noChangeAspect="1" noChangeArrowheads="1" noTextEdit="1"/>
          </p:cNvSpPr>
          <p:nvPr>
            <p:ph type="sldImg"/>
          </p:nvPr>
        </p:nvSpPr>
        <p:spPr>
          <a:ln/>
        </p:spPr>
      </p:sp>
      <p:sp>
        <p:nvSpPr>
          <p:cNvPr id="448515" name="Rectangle 3"/>
          <p:cNvSpPr>
            <a:spLocks noGrp="1" noChangeArrowheads="1"/>
          </p:cNvSpPr>
          <p:nvPr>
            <p:ph type="body" idx="1"/>
          </p:nvPr>
        </p:nvSpPr>
        <p:spPr/>
        <p:txBody>
          <a:bodyPr/>
          <a:lstStyle/>
          <a:p>
            <a:r>
              <a:rPr lang="en-US" dirty="0"/>
              <a:t>This mathematical expression is called the </a:t>
            </a:r>
            <a:r>
              <a:rPr lang="en-US" dirty="0" err="1"/>
              <a:t>intraclass</a:t>
            </a:r>
            <a:r>
              <a:rPr lang="en-US" dirty="0"/>
              <a:t> correlation coefficient, or ICC.  This is not exactly an intuitive name nor is it commonly </a:t>
            </a:r>
            <a:r>
              <a:rPr lang="en-US" dirty="0" smtClean="0"/>
              <a:t>understood, </a:t>
            </a:r>
            <a:r>
              <a:rPr lang="en-US" dirty="0"/>
              <a:t>but it is nonetheless very meaningful.  </a:t>
            </a:r>
            <a:r>
              <a:rPr lang="en-US" dirty="0" smtClean="0"/>
              <a:t>Note that it is important</a:t>
            </a:r>
            <a:r>
              <a:rPr lang="en-US" baseline="0" dirty="0" smtClean="0"/>
              <a:t> to include the “</a:t>
            </a:r>
            <a:r>
              <a:rPr lang="en-US" baseline="0" dirty="0" err="1" smtClean="0"/>
              <a:t>intraclass</a:t>
            </a:r>
            <a:r>
              <a:rPr lang="en-US" baseline="0" dirty="0" smtClean="0"/>
              <a:t>” distinction in the name.  In contrast, the interclass correlation coefficient is the less commonly used name for the commonly known Pearson correlation coefficient, the most common parametric correlation test. </a:t>
            </a:r>
            <a:endParaRPr lang="en-US" dirty="0"/>
          </a:p>
          <a:p>
            <a:endParaRPr lang="en-US" dirty="0"/>
          </a:p>
          <a:p>
            <a:r>
              <a:rPr lang="en-US" dirty="0"/>
              <a:t>Think of the ICC as a ratio; it is a ratio of the spread of the true signal between people to the spread of the total signal plus all of the noise.   In research, our goal is to be able to distinguish between people when they are truly different. That said, when you have </a:t>
            </a:r>
            <a:r>
              <a:rPr lang="en-US" dirty="0" smtClean="0"/>
              <a:t>a spread </a:t>
            </a:r>
            <a:r>
              <a:rPr lang="en-US" dirty="0"/>
              <a:t>of the true values between people you sure don’t want it to be dwarfed by the noise in the measurement.  Hence, you want the ICC ratio to be very high, </a:t>
            </a:r>
            <a:r>
              <a:rPr lang="en-US" dirty="0" smtClean="0"/>
              <a:t>i.e., you want </a:t>
            </a:r>
            <a:r>
              <a:rPr lang="en-US" dirty="0"/>
              <a:t>most of the total spread in the </a:t>
            </a:r>
            <a:r>
              <a:rPr lang="en-US" dirty="0" smtClean="0"/>
              <a:t>observed</a:t>
            </a:r>
            <a:r>
              <a:rPr lang="en-US" baseline="0" dirty="0" smtClean="0"/>
              <a:t> </a:t>
            </a:r>
            <a:r>
              <a:rPr lang="en-US" dirty="0" smtClean="0"/>
              <a:t>data </a:t>
            </a:r>
            <a:r>
              <a:rPr lang="en-US" dirty="0"/>
              <a:t>to be attributable to the true spread between people.    </a:t>
            </a:r>
          </a:p>
          <a:p>
            <a:endParaRPr lang="en-US" dirty="0"/>
          </a:p>
        </p:txBody>
      </p:sp>
    </p:spTree>
    <p:extLst>
      <p:ext uri="{BB962C8B-B14F-4D97-AF65-F5344CB8AC3E}">
        <p14:creationId xmlns:p14="http://schemas.microsoft.com/office/powerpoint/2010/main" val="39263611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F20F31-F43B-4766-83A1-77BBB6CE86D3}" type="slidenum">
              <a:rPr lang="en-US"/>
              <a:pPr/>
              <a:t>24</a:t>
            </a:fld>
            <a:endParaRPr lang="en-US"/>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p:txBody>
          <a:bodyPr/>
          <a:lstStyle/>
          <a:p>
            <a:r>
              <a:rPr lang="en-US" dirty="0" smtClean="0"/>
              <a:t>The </a:t>
            </a:r>
            <a:r>
              <a:rPr lang="en-US" dirty="0"/>
              <a:t>ICC is the fraction of the total variability that is explained by the true between-subject variability.  If all of the variability in observed measurements in a group of subjects is simply because of the inherent differences between subjects and none of it is because of measurement error, then </a:t>
            </a:r>
            <a:r>
              <a:rPr lang="en-US" dirty="0" smtClean="0"/>
              <a:t>reproducibility (ICC) </a:t>
            </a:r>
            <a:r>
              <a:rPr lang="en-US" dirty="0"/>
              <a:t>will be 1.  </a:t>
            </a:r>
          </a:p>
          <a:p>
            <a:endParaRPr lang="en-US" dirty="0"/>
          </a:p>
          <a:p>
            <a:r>
              <a:rPr lang="en-US" dirty="0"/>
              <a:t>We are not going to dwell on how to calculate the ICC.  It turns out that there are </a:t>
            </a:r>
            <a:r>
              <a:rPr lang="en-US" dirty="0" smtClean="0"/>
              <a:t>at least six </a:t>
            </a:r>
            <a:r>
              <a:rPr lang="en-US" dirty="0"/>
              <a:t>slightly different flavors and some of this is explained in the appendix in the S and N textbook.  In Stata, the ICC is most easily determined when setting up the data as you would for an ANOVA (analysis of variance).  When we do this, we find that the ICC for this new measurement is 0.98</a:t>
            </a:r>
            <a:r>
              <a:rPr lang="en-US" dirty="0" smtClean="0"/>
              <a:t>.  The Weir article in the optional reading (Journal of Strength and Conditioning Research, 2005, 19(1), 231–240) has a table which</a:t>
            </a:r>
            <a:r>
              <a:rPr lang="en-US" baseline="0" dirty="0" smtClean="0"/>
              <a:t> shows the slightly different formulations of the ICC.</a:t>
            </a:r>
            <a:endParaRPr lang="en-US" dirty="0"/>
          </a:p>
          <a:p>
            <a:endParaRPr lang="en-US" dirty="0"/>
          </a:p>
          <a:p>
            <a:r>
              <a:rPr lang="en-US" dirty="0"/>
              <a:t>What does this 0.98 mean?  It means that 98% of the total variability in the peak flow measurements is due to inherent true between-subject variability and only 2% is due to within-subject random measurement error.  </a:t>
            </a:r>
          </a:p>
        </p:txBody>
      </p:sp>
    </p:spTree>
    <p:extLst>
      <p:ext uri="{BB962C8B-B14F-4D97-AF65-F5344CB8AC3E}">
        <p14:creationId xmlns:p14="http://schemas.microsoft.com/office/powerpoint/2010/main" val="25995046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BA203F1-D103-4406-8076-8ACFDF59D0F2}" type="slidenum">
              <a:rPr lang="en-US"/>
              <a:pPr/>
              <a:t>25</a:t>
            </a:fld>
            <a:endParaRPr lang="en-US"/>
          </a:p>
        </p:txBody>
      </p:sp>
      <p:sp>
        <p:nvSpPr>
          <p:cNvPr id="485378"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449462F0-EF38-4E6F-B591-1F03F236D8CF}" type="slidenum">
              <a:rPr lang="en-US" sz="1200"/>
              <a:pPr algn="r" defTabSz="931863"/>
              <a:t>25</a:t>
            </a:fld>
            <a:endParaRPr lang="en-US" sz="1200"/>
          </a:p>
        </p:txBody>
      </p:sp>
      <p:sp>
        <p:nvSpPr>
          <p:cNvPr id="485379" name="Rectangle 2"/>
          <p:cNvSpPr>
            <a:spLocks noGrp="1" noRot="1" noChangeAspect="1" noChangeArrowheads="1" noTextEdit="1"/>
          </p:cNvSpPr>
          <p:nvPr>
            <p:ph type="sldImg"/>
          </p:nvPr>
        </p:nvSpPr>
        <p:spPr>
          <a:xfrm>
            <a:off x="890588" y="696913"/>
            <a:ext cx="5229225" cy="3486150"/>
          </a:xfrm>
          <a:ln/>
        </p:spPr>
      </p:sp>
      <p:sp>
        <p:nvSpPr>
          <p:cNvPr id="485380" name="Rectangle 3"/>
          <p:cNvSpPr>
            <a:spLocks noGrp="1" noChangeArrowheads="1"/>
          </p:cNvSpPr>
          <p:nvPr>
            <p:ph type="body" idx="1"/>
          </p:nvPr>
        </p:nvSpPr>
        <p:spPr>
          <a:xfrm>
            <a:off x="935038" y="4414838"/>
            <a:ext cx="5140325" cy="4184650"/>
          </a:xfrm>
        </p:spPr>
        <p:txBody>
          <a:bodyPr lIns="93161" tIns="46581" rIns="93161" bIns="46581"/>
          <a:lstStyle/>
          <a:p>
            <a:r>
              <a:rPr lang="en-US" dirty="0"/>
              <a:t>What do we think of the ICC of 0.98?  </a:t>
            </a:r>
          </a:p>
          <a:p>
            <a:endParaRPr lang="en-US" dirty="0"/>
          </a:p>
          <a:p>
            <a:pPr>
              <a:spcBef>
                <a:spcPct val="0"/>
              </a:spcBef>
            </a:pPr>
            <a:r>
              <a:rPr lang="en-US" b="1" dirty="0"/>
              <a:t>Should more work be done to optimize reproducibility of this measurement before it is used </a:t>
            </a:r>
            <a:r>
              <a:rPr lang="en-US" b="1" dirty="0" smtClean="0"/>
              <a:t>in your research project?</a:t>
            </a:r>
            <a:endParaRPr lang="en-US" b="1" dirty="0"/>
          </a:p>
          <a:p>
            <a:endParaRPr lang="en-US" dirty="0"/>
          </a:p>
          <a:p>
            <a:endParaRPr lang="en-US" dirty="0"/>
          </a:p>
          <a:p>
            <a:endParaRPr lang="en-US" dirty="0"/>
          </a:p>
        </p:txBody>
      </p:sp>
    </p:spTree>
    <p:extLst>
      <p:ext uri="{BB962C8B-B14F-4D97-AF65-F5344CB8AC3E}">
        <p14:creationId xmlns:p14="http://schemas.microsoft.com/office/powerpoint/2010/main" val="13725703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9E24853-15A1-43A8-8357-58B10B56ACF0}" type="slidenum">
              <a:rPr lang="en-US"/>
              <a:pPr/>
              <a:t>26</a:t>
            </a:fld>
            <a:endParaRPr lang="en-US"/>
          </a:p>
        </p:txBody>
      </p:sp>
      <p:sp>
        <p:nvSpPr>
          <p:cNvPr id="487426"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137A761B-E871-4A5A-A750-D5B5D78491BA}" type="slidenum">
              <a:rPr lang="en-US" sz="1200"/>
              <a:pPr algn="r" defTabSz="931863"/>
              <a:t>26</a:t>
            </a:fld>
            <a:endParaRPr lang="en-US" sz="1200"/>
          </a:p>
        </p:txBody>
      </p:sp>
      <p:sp>
        <p:nvSpPr>
          <p:cNvPr id="487427" name="Rectangle 2"/>
          <p:cNvSpPr>
            <a:spLocks noGrp="1" noRot="1" noChangeAspect="1" noChangeArrowheads="1" noTextEdit="1"/>
          </p:cNvSpPr>
          <p:nvPr>
            <p:ph type="sldImg"/>
          </p:nvPr>
        </p:nvSpPr>
        <p:spPr>
          <a:xfrm>
            <a:off x="890588" y="696913"/>
            <a:ext cx="5229225" cy="3486150"/>
          </a:xfrm>
          <a:ln/>
        </p:spPr>
      </p:sp>
      <p:sp>
        <p:nvSpPr>
          <p:cNvPr id="487428" name="Rectangle 3"/>
          <p:cNvSpPr>
            <a:spLocks noGrp="1" noChangeArrowheads="1"/>
          </p:cNvSpPr>
          <p:nvPr>
            <p:ph type="body" idx="1"/>
          </p:nvPr>
        </p:nvSpPr>
        <p:spPr>
          <a:xfrm>
            <a:off x="935038" y="4414838"/>
            <a:ext cx="5140325" cy="4184650"/>
          </a:xfrm>
        </p:spPr>
        <p:txBody>
          <a:bodyPr lIns="93161" tIns="46581" rIns="93161" bIns="46581"/>
          <a:lstStyle/>
          <a:p>
            <a:r>
              <a:rPr lang="en-US" b="0" dirty="0" smtClean="0"/>
              <a:t>0.98</a:t>
            </a:r>
            <a:r>
              <a:rPr lang="en-US" b="0" baseline="0" dirty="0" smtClean="0"/>
              <a:t> sounds very high, and thus sounds like excellent reproducibility, but it turns out that you need more information.  </a:t>
            </a:r>
            <a:endParaRPr lang="en-US" b="1" dirty="0"/>
          </a:p>
          <a:p>
            <a:endParaRPr lang="en-US" dirty="0"/>
          </a:p>
          <a:p>
            <a:endParaRPr lang="en-US" dirty="0"/>
          </a:p>
          <a:p>
            <a:endParaRPr lang="en-US" dirty="0"/>
          </a:p>
        </p:txBody>
      </p:sp>
    </p:spTree>
    <p:extLst>
      <p:ext uri="{BB962C8B-B14F-4D97-AF65-F5344CB8AC3E}">
        <p14:creationId xmlns:p14="http://schemas.microsoft.com/office/powerpoint/2010/main" val="39347223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F4F7F0-E67D-439C-98A7-F68BA8BD28C8}" type="slidenum">
              <a:rPr lang="en-US"/>
              <a:pPr/>
              <a:t>27</a:t>
            </a:fld>
            <a:endParaRPr lang="en-US"/>
          </a:p>
        </p:txBody>
      </p:sp>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p:txBody>
          <a:bodyPr/>
          <a:lstStyle/>
          <a:p>
            <a:r>
              <a:rPr lang="en-US" dirty="0"/>
              <a:t>So, the ICC for the peak flow data is 0.98.  What does this tell us?  Is this new measurement suitable for research?  Or, stated as we did before, should more work be done to optimize reproducibility of this measurement for research?</a:t>
            </a:r>
          </a:p>
          <a:p>
            <a:endParaRPr lang="en-US" dirty="0"/>
          </a:p>
          <a:p>
            <a:r>
              <a:rPr lang="en-US" dirty="0"/>
              <a:t>Before you answer this, there is one caveat to point out about the ICC.  Note that in its calculation, that for any given level of random error, the ICC will be larger if the true between-subject variability is larger and smaller as the between-subject variability gets smaller.  That said, this ICC that we calculated will only be relevant in a population that had this between-subject variability.  </a:t>
            </a:r>
          </a:p>
          <a:p>
            <a:endParaRPr lang="en-US" dirty="0"/>
          </a:p>
          <a:p>
            <a:r>
              <a:rPr lang="en-US" dirty="0"/>
              <a:t>What is the implication of this?  It is that you cannot use any old ICC that you find in the literature to assess your measurement.  You need to know the population from which it was derived and whether that population is similar to the one you are studying.  </a:t>
            </a:r>
            <a:r>
              <a:rPr lang="en-US" dirty="0" smtClean="0"/>
              <a:t>Any given </a:t>
            </a:r>
            <a:r>
              <a:rPr lang="en-US" dirty="0"/>
              <a:t>ICC </a:t>
            </a:r>
            <a:r>
              <a:rPr lang="en-US" dirty="0" smtClean="0"/>
              <a:t>value, </a:t>
            </a:r>
            <a:r>
              <a:rPr lang="en-US" dirty="0"/>
              <a:t>because it is so dependent upon the variability of true between-subject </a:t>
            </a:r>
            <a:r>
              <a:rPr lang="en-US" dirty="0" smtClean="0"/>
              <a:t>spread, </a:t>
            </a:r>
            <a:r>
              <a:rPr lang="en-US" dirty="0"/>
              <a:t>is only relevant to the population it was derived in.  </a:t>
            </a:r>
          </a:p>
          <a:p>
            <a:endParaRPr lang="en-US" dirty="0"/>
          </a:p>
          <a:p>
            <a:r>
              <a:rPr lang="en-US" dirty="0"/>
              <a:t>If this ICC of 0.98 was derived in a population that we will be studying </a:t>
            </a:r>
            <a:r>
              <a:rPr lang="en-US" dirty="0" smtClean="0"/>
              <a:t>in our own research (i.e., our research</a:t>
            </a:r>
            <a:r>
              <a:rPr lang="en-US" baseline="0" dirty="0" smtClean="0"/>
              <a:t> study population is representative of the population in which the ICC of 0.98 was derived)</a:t>
            </a:r>
            <a:r>
              <a:rPr lang="en-US" dirty="0" smtClean="0"/>
              <a:t>, </a:t>
            </a:r>
            <a:r>
              <a:rPr lang="en-US" dirty="0"/>
              <a:t>then the value of </a:t>
            </a:r>
            <a:r>
              <a:rPr lang="en-US" dirty="0" smtClean="0"/>
              <a:t>0.98 </a:t>
            </a:r>
            <a:r>
              <a:rPr lang="en-US" dirty="0"/>
              <a:t>indicates that you would not gain much by optimizing its reproducibility</a:t>
            </a:r>
            <a:r>
              <a:rPr lang="en-US" dirty="0" smtClean="0"/>
              <a:t>.   We would</a:t>
            </a:r>
            <a:r>
              <a:rPr lang="en-US" baseline="0" dirty="0" smtClean="0"/>
              <a:t> not spend resources on trying to optimize reproducibility.  </a:t>
            </a:r>
            <a:r>
              <a:rPr lang="en-US" dirty="0" smtClean="0"/>
              <a:t> However, if this ICC was derived in a population with greater true between-subject variability than our population, then the ICC in our population is going to be lower and hence we might seek to further optimize</a:t>
            </a:r>
            <a:r>
              <a:rPr lang="en-US" baseline="0" dirty="0" smtClean="0"/>
              <a:t> the reproducibility (depending on just how low the ICC becomes)</a:t>
            </a:r>
            <a:r>
              <a:rPr lang="en-US" dirty="0" smtClean="0"/>
              <a:t>.</a:t>
            </a:r>
            <a:r>
              <a:rPr lang="en-US" baseline="0" dirty="0" smtClean="0"/>
              <a:t>  If this ICC was derived in a population with less true between-subject variability than our proposed study population, then the ICC is going to be even higher in our study population, in which case there would be little gained in trying  to enhance reproducibility.   Hence, we need to understand how the populations in question differ, if at all.    </a:t>
            </a:r>
            <a:endParaRPr lang="en-US" dirty="0"/>
          </a:p>
          <a:p>
            <a:endParaRPr lang="en-US" dirty="0"/>
          </a:p>
          <a:p>
            <a:endParaRPr lang="en-US" dirty="0"/>
          </a:p>
        </p:txBody>
      </p:sp>
    </p:spTree>
    <p:extLst>
      <p:ext uri="{BB962C8B-B14F-4D97-AF65-F5344CB8AC3E}">
        <p14:creationId xmlns:p14="http://schemas.microsoft.com/office/powerpoint/2010/main" val="1077567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F7071D-EA93-4BF9-9921-84FA55CD8235}" type="slidenum">
              <a:rPr lang="en-US"/>
              <a:pPr/>
              <a:t>28</a:t>
            </a:fld>
            <a:endParaRPr lang="en-US"/>
          </a:p>
        </p:txBody>
      </p:sp>
      <p:sp>
        <p:nvSpPr>
          <p:cNvPr id="321538" name="Rectangle 2"/>
          <p:cNvSpPr>
            <a:spLocks noGrp="1" noRot="1" noChangeAspect="1" noChangeArrowheads="1" noTextEdit="1"/>
          </p:cNvSpPr>
          <p:nvPr>
            <p:ph type="sldImg"/>
          </p:nvPr>
        </p:nvSpPr>
        <p:spPr>
          <a:ln/>
        </p:spPr>
      </p:sp>
      <p:sp>
        <p:nvSpPr>
          <p:cNvPr id="321539" name="Rectangle 3"/>
          <p:cNvSpPr>
            <a:spLocks noGrp="1" noChangeArrowheads="1"/>
          </p:cNvSpPr>
          <p:nvPr>
            <p:ph type="body" idx="1"/>
          </p:nvPr>
        </p:nvSpPr>
        <p:spPr/>
        <p:txBody>
          <a:bodyPr/>
          <a:lstStyle/>
          <a:p>
            <a:r>
              <a:rPr lang="en-US" dirty="0"/>
              <a:t>Let’s explore the </a:t>
            </a:r>
            <a:r>
              <a:rPr lang="en-US" dirty="0" smtClean="0"/>
              <a:t>dependence</a:t>
            </a:r>
            <a:r>
              <a:rPr lang="en-US" baseline="0" dirty="0" smtClean="0"/>
              <a:t> </a:t>
            </a:r>
            <a:r>
              <a:rPr lang="en-US" dirty="0" smtClean="0"/>
              <a:t>of </a:t>
            </a:r>
            <a:r>
              <a:rPr lang="en-US" dirty="0"/>
              <a:t>ICC on the overall variability in the population.   We can determine the overall variance in the peak flow data in ways you already know how to do.  This is a simple calculation of variance.  </a:t>
            </a:r>
          </a:p>
          <a:p>
            <a:endParaRPr lang="en-US" dirty="0"/>
          </a:p>
          <a:p>
            <a:r>
              <a:rPr lang="en-US" dirty="0"/>
              <a:t>It turns out to be 12392.</a:t>
            </a:r>
          </a:p>
        </p:txBody>
      </p:sp>
    </p:spTree>
    <p:extLst>
      <p:ext uri="{BB962C8B-B14F-4D97-AF65-F5344CB8AC3E}">
        <p14:creationId xmlns:p14="http://schemas.microsoft.com/office/powerpoint/2010/main" val="17889792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CD839A-B297-4A43-B425-B4FFFAB77BF9}" type="slidenum">
              <a:rPr lang="en-US"/>
              <a:pPr/>
              <a:t>29</a:t>
            </a:fld>
            <a:endParaRPr lang="en-US"/>
          </a:p>
        </p:txBody>
      </p:sp>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p:txBody>
          <a:bodyPr/>
          <a:lstStyle/>
          <a:p>
            <a:r>
              <a:rPr lang="en-US" dirty="0"/>
              <a:t>So, for the peak flow data, the overall observed variance is 12,392.  In calculations we will explain later, the sigma squared sub E, the within-subject variability, is 234.  234 divided by 12392 is 0.98, which is what we calculated before.  </a:t>
            </a:r>
          </a:p>
          <a:p>
            <a:endParaRPr lang="en-US" dirty="0"/>
          </a:p>
          <a:p>
            <a:r>
              <a:rPr lang="en-US" dirty="0"/>
              <a:t>Now, let’s understand the impact of this new peak flow measurement when used in other populations.  Let’s say we are performing research with a population with even more overall </a:t>
            </a:r>
            <a:r>
              <a:rPr lang="en-US" dirty="0" smtClean="0"/>
              <a:t>between-subject </a:t>
            </a:r>
            <a:r>
              <a:rPr lang="en-US" dirty="0"/>
              <a:t>variability, where let’s say the overall variance is </a:t>
            </a:r>
            <a:r>
              <a:rPr lang="en-US" dirty="0" smtClean="0"/>
              <a:t>20,000</a:t>
            </a:r>
            <a:r>
              <a:rPr lang="en-US" dirty="0"/>
              <a:t>.  Now the ICC is going to be even higher, 0.99, and there is even less influence from the error term.  Nothing about the goodness of the measurement </a:t>
            </a:r>
            <a:r>
              <a:rPr lang="en-US" dirty="0" smtClean="0"/>
              <a:t>changed, </a:t>
            </a:r>
            <a:r>
              <a:rPr lang="en-US" dirty="0"/>
              <a:t>but we are simply using it in a population that has more variability. So, in this population, problems with reproducibility are negligible and you really don’t have to spend any time optimizing the reproducibility of the measurement.  However, what if we were studying a much more homogenous population where the overall variance was 2000.  Now the impact of the error term is higher and the ICC is 0.80, in other words, 20% of the variability is due to random measurement error.  Now, for example, you might want to do something (e.g.,  begin taking replicate measures) to improve reproducibility.</a:t>
            </a:r>
          </a:p>
          <a:p>
            <a:endParaRPr lang="en-US" dirty="0"/>
          </a:p>
          <a:p>
            <a:r>
              <a:rPr lang="en-US" dirty="0"/>
              <a:t>The conclusion of these calculations is that when planning research studies, in order to understand if further optimization is needed of a measurement’s reproducibility, it is important to evaluate a previously established ICC from a similar population or, if this is not available, make an estimate of what the ICC will look like in your proposed study population.  </a:t>
            </a:r>
          </a:p>
        </p:txBody>
      </p:sp>
    </p:spTree>
    <p:extLst>
      <p:ext uri="{BB962C8B-B14F-4D97-AF65-F5344CB8AC3E}">
        <p14:creationId xmlns:p14="http://schemas.microsoft.com/office/powerpoint/2010/main" val="1962151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9CF7EA-FC73-4CFD-B9C5-94F085FE3C40}" type="slidenum">
              <a:rPr lang="en-US"/>
              <a:pPr/>
              <a:t>3</a:t>
            </a:fld>
            <a:endParaRPr lang="en-US"/>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r>
              <a:rPr lang="en-US" dirty="0"/>
              <a:t>Here is our roadmap for today for our discussion of measurement.</a:t>
            </a:r>
          </a:p>
          <a:p>
            <a:endParaRPr lang="en-US" dirty="0"/>
          </a:p>
          <a:p>
            <a:r>
              <a:rPr lang="en-US" dirty="0"/>
              <a:t>We’ll first discuss the two main characteristics of a measurement, its reproducibility and its validity.  We’ll then spend the rest of the time focusing on reproducibility and, in particular, explain the impact of reproducibility on validity and on precision of the inferences in your studies.  We will discuss how you can numerically estimate the reproducibility of your measurements and talk about how this is done according to the purpose, either research or individual patient-level management.  We will describe the </a:t>
            </a:r>
            <a:r>
              <a:rPr lang="en-US" dirty="0" err="1"/>
              <a:t>intraclass</a:t>
            </a:r>
            <a:r>
              <a:rPr lang="en-US" dirty="0"/>
              <a:t> correlation coefficient for when the purpose is research, and, for when individual use is the goal, we will discuss the within-subject standard deviation, </a:t>
            </a:r>
            <a:r>
              <a:rPr lang="en-US" dirty="0" smtClean="0"/>
              <a:t>and </a:t>
            </a:r>
            <a:r>
              <a:rPr lang="en-US" dirty="0"/>
              <a:t>its </a:t>
            </a:r>
            <a:r>
              <a:rPr lang="en-US" dirty="0" smtClean="0"/>
              <a:t>most useful derivative</a:t>
            </a:r>
            <a:r>
              <a:rPr lang="en-US" dirty="0"/>
              <a:t>, repeatability, as well as the coefficient of variation.  </a:t>
            </a:r>
          </a:p>
          <a:p>
            <a:endParaRPr lang="en-US" dirty="0"/>
          </a:p>
          <a:p>
            <a:r>
              <a:rPr lang="en-US" dirty="0"/>
              <a:t>We will then end the session by talking about </a:t>
            </a:r>
            <a:r>
              <a:rPr lang="en-US" dirty="0" smtClean="0"/>
              <a:t>some practical tips to </a:t>
            </a:r>
            <a:r>
              <a:rPr lang="en-US" dirty="0"/>
              <a:t>improve reproducibility.</a:t>
            </a:r>
          </a:p>
          <a:p>
            <a:endParaRPr lang="en-US" dirty="0"/>
          </a:p>
          <a:p>
            <a:r>
              <a:rPr lang="en-US" dirty="0"/>
              <a:t>Although we won’t discuss validity here in class today, we will assess the validity of measurements in the Problem Set for this week. </a:t>
            </a:r>
          </a:p>
          <a:p>
            <a:endParaRPr lang="en-US" dirty="0"/>
          </a:p>
        </p:txBody>
      </p:sp>
    </p:spTree>
    <p:extLst>
      <p:ext uri="{BB962C8B-B14F-4D97-AF65-F5344CB8AC3E}">
        <p14:creationId xmlns:p14="http://schemas.microsoft.com/office/powerpoint/2010/main" val="25966399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Sometimes people</a:t>
            </a:r>
            <a:r>
              <a:rPr lang="en-US" baseline="0" dirty="0" smtClean="0"/>
              <a:t> have asked whether this dependence on population a limitation of the ICC?  In fact, some writings indicate that it is a limitation.  After all, wouldn’t it be better to just have 1 number that we could use to quantitate reproducibility that we could use in all contexts?</a:t>
            </a:r>
          </a:p>
          <a:p>
            <a:endParaRPr lang="en-US" baseline="0" dirty="0" smtClean="0"/>
          </a:p>
          <a:p>
            <a:r>
              <a:rPr lang="en-US" baseline="0" dirty="0" smtClean="0"/>
              <a:t>The answer is no.  This is because in research our goal is to be able to distinguish between participants when there is truly a difference between them.  In other words, we want to be able to tell signal above noise.  Therefore, we need to know if our measurement is good enough to make this distinction.  Thankfully, the ICC tells us this.</a:t>
            </a:r>
          </a:p>
          <a:p>
            <a:endParaRPr lang="en-US" baseline="0" dirty="0" smtClean="0"/>
          </a:p>
          <a:p>
            <a:r>
              <a:rPr lang="en-US" baseline="0" dirty="0" smtClean="0"/>
              <a:t>Stated another way, if the difference between participants is truly great, then only a crude measurement tool is needed to tell them apart.  On the other hand, if the difference between participants is small, then you need a very sharp tool.  The ICC tells us how sharp our tool is in the context of the population in which it is being used.  </a:t>
            </a:r>
            <a:endParaRPr lang="en-US" dirty="0"/>
          </a:p>
        </p:txBody>
      </p:sp>
      <p:sp>
        <p:nvSpPr>
          <p:cNvPr id="4" name="Slide Number Placeholder 3"/>
          <p:cNvSpPr>
            <a:spLocks noGrp="1"/>
          </p:cNvSpPr>
          <p:nvPr>
            <p:ph type="sldNum" sz="quarter" idx="10"/>
          </p:nvPr>
        </p:nvSpPr>
        <p:spPr/>
        <p:txBody>
          <a:bodyPr/>
          <a:lstStyle/>
          <a:p>
            <a:fld id="{0D6E570B-5FBA-40D9-B753-BE57573F8ADA}" type="slidenum">
              <a:rPr lang="en-US" smtClean="0"/>
              <a:pPr/>
              <a:t>30</a:t>
            </a:fld>
            <a:endParaRPr lang="en-US"/>
          </a:p>
        </p:txBody>
      </p:sp>
    </p:spTree>
    <p:extLst>
      <p:ext uri="{BB962C8B-B14F-4D97-AF65-F5344CB8AC3E}">
        <p14:creationId xmlns:p14="http://schemas.microsoft.com/office/powerpoint/2010/main" val="31137930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C6F51C-7A60-4683-8CDD-7F57F49A9316}" type="slidenum">
              <a:rPr lang="en-US"/>
              <a:pPr/>
              <a:t>31</a:t>
            </a:fld>
            <a:endParaRPr lang="en-US"/>
          </a:p>
        </p:txBody>
      </p:sp>
      <p:sp>
        <p:nvSpPr>
          <p:cNvPr id="371714" name="Rectangle 2"/>
          <p:cNvSpPr>
            <a:spLocks noGrp="1" noRot="1" noChangeAspect="1" noChangeArrowheads="1" noTextEdit="1"/>
          </p:cNvSpPr>
          <p:nvPr>
            <p:ph type="sldImg"/>
          </p:nvPr>
        </p:nvSpPr>
        <p:spPr>
          <a:ln/>
        </p:spPr>
      </p:sp>
      <p:sp>
        <p:nvSpPr>
          <p:cNvPr id="371715" name="Rectangle 3"/>
          <p:cNvSpPr>
            <a:spLocks noGrp="1" noChangeArrowheads="1"/>
          </p:cNvSpPr>
          <p:nvPr>
            <p:ph type="body" idx="1"/>
          </p:nvPr>
        </p:nvSpPr>
        <p:spPr/>
        <p:txBody>
          <a:bodyPr/>
          <a:lstStyle/>
          <a:p>
            <a:r>
              <a:rPr lang="en-US"/>
              <a:t>So, what is the bottomline for this new peak flow measurement? </a:t>
            </a:r>
          </a:p>
          <a:p>
            <a:endParaRPr lang="en-US"/>
          </a:p>
          <a:p>
            <a:r>
              <a:rPr lang="en-US" sz="1000"/>
              <a:t>If peak flow measurement will be studied in a population with similar (or greater) </a:t>
            </a:r>
            <a:r>
              <a:rPr lang="en-US">
                <a:sym typeface="Symbol" pitchFamily="18" charset="2"/>
              </a:rPr>
              <a:t></a:t>
            </a:r>
            <a:r>
              <a:rPr lang="en-US" baseline="30000">
                <a:sym typeface="Symbol" pitchFamily="18" charset="2"/>
              </a:rPr>
              <a:t>2</a:t>
            </a:r>
            <a:r>
              <a:rPr lang="en-US" baseline="-25000">
                <a:sym typeface="Symbol" pitchFamily="18" charset="2"/>
              </a:rPr>
              <a:t>T</a:t>
            </a:r>
            <a:r>
              <a:rPr lang="en-US" sz="1000"/>
              <a:t> as the population where ICC was derived, then the ICC of 0.98 is relevant and therefore no further optimization of reproducibility is needed.  </a:t>
            </a:r>
          </a:p>
          <a:p>
            <a:endParaRPr lang="en-US"/>
          </a:p>
        </p:txBody>
      </p:sp>
    </p:spTree>
    <p:extLst>
      <p:ext uri="{BB962C8B-B14F-4D97-AF65-F5344CB8AC3E}">
        <p14:creationId xmlns:p14="http://schemas.microsoft.com/office/powerpoint/2010/main" val="13237108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2728D1-67D6-4CEA-BA79-EC2AE3679A68}" type="slidenum">
              <a:rPr lang="en-US"/>
              <a:pPr/>
              <a:t>32</a:t>
            </a:fld>
            <a:endParaRPr lang="en-US"/>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p:txBody>
          <a:bodyPr/>
          <a:lstStyle/>
          <a:p>
            <a:r>
              <a:rPr lang="en-US" dirty="0"/>
              <a:t>Here </a:t>
            </a:r>
            <a:r>
              <a:rPr lang="en-US" dirty="0" smtClean="0"/>
              <a:t>are some more </a:t>
            </a:r>
            <a:r>
              <a:rPr lang="en-US" dirty="0"/>
              <a:t>real-life examples of ICC, as shown in </a:t>
            </a:r>
            <a:r>
              <a:rPr lang="en-US" dirty="0" smtClean="0"/>
              <a:t>the S + N</a:t>
            </a:r>
            <a:r>
              <a:rPr lang="en-US" baseline="0" dirty="0" smtClean="0"/>
              <a:t> textbook</a:t>
            </a:r>
            <a:r>
              <a:rPr lang="en-US" dirty="0" smtClean="0"/>
              <a:t>.  </a:t>
            </a:r>
            <a:endParaRPr lang="en-US" dirty="0"/>
          </a:p>
          <a:p>
            <a:endParaRPr lang="en-US" dirty="0"/>
          </a:p>
          <a:p>
            <a:r>
              <a:rPr lang="en-US" dirty="0"/>
              <a:t>These are ICCs for lipoprotein measurements from the population-based ARIC study, which is a nationally representative cohort of adults in the US.   ARIC stands for Atherosclerosis Risk in Communities.  Because these are derived from population-based samples, they can be considered representative of the general population.  You can see how they vary widely.  </a:t>
            </a:r>
          </a:p>
        </p:txBody>
      </p:sp>
    </p:spTree>
    <p:extLst>
      <p:ext uri="{BB962C8B-B14F-4D97-AF65-F5344CB8AC3E}">
        <p14:creationId xmlns:p14="http://schemas.microsoft.com/office/powerpoint/2010/main" val="264643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56FE469-E6D1-4C0A-8C21-947EECA76A6A}" type="slidenum">
              <a:rPr lang="en-US"/>
              <a:pPr/>
              <a:t>33</a:t>
            </a:fld>
            <a:endParaRPr lang="en-US"/>
          </a:p>
        </p:txBody>
      </p:sp>
      <p:sp>
        <p:nvSpPr>
          <p:cNvPr id="416770"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4FC5337C-76FD-4E31-AD66-A9CEB0B22360}" type="slidenum">
              <a:rPr lang="en-US" sz="1200"/>
              <a:pPr algn="r" defTabSz="931863"/>
              <a:t>33</a:t>
            </a:fld>
            <a:endParaRPr lang="en-US" sz="1200"/>
          </a:p>
        </p:txBody>
      </p:sp>
      <p:sp>
        <p:nvSpPr>
          <p:cNvPr id="416771" name="Rectangle 2"/>
          <p:cNvSpPr>
            <a:spLocks noGrp="1" noRot="1" noChangeAspect="1" noChangeArrowheads="1" noTextEdit="1"/>
          </p:cNvSpPr>
          <p:nvPr>
            <p:ph type="sldImg"/>
          </p:nvPr>
        </p:nvSpPr>
        <p:spPr>
          <a:xfrm>
            <a:off x="890588" y="696913"/>
            <a:ext cx="5229225" cy="3486150"/>
          </a:xfrm>
          <a:ln/>
        </p:spPr>
      </p:sp>
      <p:sp>
        <p:nvSpPr>
          <p:cNvPr id="416772" name="Rectangle 3"/>
          <p:cNvSpPr>
            <a:spLocks noGrp="1" noChangeArrowheads="1"/>
          </p:cNvSpPr>
          <p:nvPr>
            <p:ph type="body" idx="1"/>
          </p:nvPr>
        </p:nvSpPr>
        <p:spPr>
          <a:xfrm>
            <a:off x="935038" y="4414838"/>
            <a:ext cx="5140325" cy="4184650"/>
          </a:xfrm>
        </p:spPr>
        <p:txBody>
          <a:bodyPr lIns="93161" tIns="46581" rIns="93161" bIns="46581"/>
          <a:lstStyle/>
          <a:p>
            <a:r>
              <a:rPr lang="en-US" dirty="0"/>
              <a:t>Let’s ask a question.  Let’s say that you are planning to do study of these </a:t>
            </a:r>
            <a:r>
              <a:rPr lang="en-US" dirty="0" smtClean="0"/>
              <a:t>biochemical</a:t>
            </a:r>
            <a:r>
              <a:rPr lang="en-US" baseline="0" dirty="0" smtClean="0"/>
              <a:t> </a:t>
            </a:r>
            <a:r>
              <a:rPr lang="en-US" baseline="0" dirty="0" err="1" smtClean="0"/>
              <a:t>analytes</a:t>
            </a:r>
            <a:r>
              <a:rPr lang="en-US" dirty="0" smtClean="0"/>
              <a:t> </a:t>
            </a:r>
            <a:r>
              <a:rPr lang="en-US" dirty="0"/>
              <a:t>in African-American </a:t>
            </a:r>
            <a:r>
              <a:rPr lang="en-US" dirty="0" smtClean="0"/>
              <a:t>girls (age 8 to 14) in </a:t>
            </a:r>
            <a:r>
              <a:rPr lang="en-US" dirty="0"/>
              <a:t>San Francisco.   For which of them should you consider </a:t>
            </a:r>
            <a:r>
              <a:rPr lang="en-US" dirty="0" smtClean="0"/>
              <a:t>improving</a:t>
            </a:r>
            <a:r>
              <a:rPr lang="en-US" baseline="0" dirty="0" smtClean="0"/>
              <a:t> reproducibility</a:t>
            </a:r>
            <a:r>
              <a:rPr lang="en-US" dirty="0" smtClean="0"/>
              <a:t>?   </a:t>
            </a:r>
            <a:r>
              <a:rPr lang="en-US" dirty="0"/>
              <a:t>Is it …..</a:t>
            </a:r>
          </a:p>
        </p:txBody>
      </p:sp>
    </p:spTree>
    <p:extLst>
      <p:ext uri="{BB962C8B-B14F-4D97-AF65-F5344CB8AC3E}">
        <p14:creationId xmlns:p14="http://schemas.microsoft.com/office/powerpoint/2010/main" val="11079106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06B615D-F052-435D-8A08-83330041C1BB}" type="slidenum">
              <a:rPr lang="en-US"/>
              <a:pPr/>
              <a:t>34</a:t>
            </a:fld>
            <a:endParaRPr lang="en-US"/>
          </a:p>
        </p:txBody>
      </p:sp>
      <p:sp>
        <p:nvSpPr>
          <p:cNvPr id="418818"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506674F3-BA42-403B-8F4F-DD2A946F4E79}" type="slidenum">
              <a:rPr lang="en-US" sz="1200"/>
              <a:pPr algn="r" defTabSz="931863"/>
              <a:t>34</a:t>
            </a:fld>
            <a:endParaRPr lang="en-US" sz="1200"/>
          </a:p>
        </p:txBody>
      </p:sp>
      <p:sp>
        <p:nvSpPr>
          <p:cNvPr id="418819" name="Rectangle 2"/>
          <p:cNvSpPr>
            <a:spLocks noGrp="1" noRot="1" noChangeAspect="1" noChangeArrowheads="1" noTextEdit="1"/>
          </p:cNvSpPr>
          <p:nvPr>
            <p:ph type="sldImg"/>
          </p:nvPr>
        </p:nvSpPr>
        <p:spPr>
          <a:xfrm>
            <a:off x="890588" y="696913"/>
            <a:ext cx="5229225" cy="3486150"/>
          </a:xfrm>
          <a:ln/>
        </p:spPr>
      </p:sp>
      <p:sp>
        <p:nvSpPr>
          <p:cNvPr id="418820" name="Rectangle 3"/>
          <p:cNvSpPr>
            <a:spLocks noGrp="1" noChangeArrowheads="1"/>
          </p:cNvSpPr>
          <p:nvPr>
            <p:ph type="body" idx="1"/>
          </p:nvPr>
        </p:nvSpPr>
        <p:spPr>
          <a:xfrm>
            <a:off x="935038" y="4414838"/>
            <a:ext cx="5140325" cy="4184650"/>
          </a:xfrm>
        </p:spPr>
        <p:txBody>
          <a:bodyPr lIns="93161" tIns="46581" rIns="93161" bIns="46581"/>
          <a:lstStyle/>
          <a:p>
            <a:r>
              <a:rPr lang="en-US" dirty="0"/>
              <a:t>The best formal answer is that you </a:t>
            </a:r>
            <a:r>
              <a:rPr lang="en-US" dirty="0" smtClean="0"/>
              <a:t>need </a:t>
            </a:r>
            <a:r>
              <a:rPr lang="en-US" dirty="0"/>
              <a:t>more information.  Specifically, you really </a:t>
            </a:r>
            <a:r>
              <a:rPr lang="en-US" dirty="0" smtClean="0"/>
              <a:t>need</a:t>
            </a:r>
            <a:r>
              <a:rPr lang="en-US" baseline="0" dirty="0" smtClean="0"/>
              <a:t> to know what </a:t>
            </a:r>
            <a:r>
              <a:rPr lang="en-US" dirty="0" smtClean="0"/>
              <a:t>the </a:t>
            </a:r>
            <a:r>
              <a:rPr lang="en-US" dirty="0"/>
              <a:t>overall observed variability will be in African-American </a:t>
            </a:r>
            <a:r>
              <a:rPr lang="en-US" dirty="0" smtClean="0"/>
              <a:t>girls,</a:t>
            </a:r>
            <a:r>
              <a:rPr lang="en-US" baseline="0" dirty="0" smtClean="0"/>
              <a:t> and this has not been given to you.</a:t>
            </a:r>
            <a:r>
              <a:rPr lang="en-US" dirty="0" smtClean="0"/>
              <a:t>  Formally, the overall variability</a:t>
            </a:r>
            <a:r>
              <a:rPr lang="en-US" baseline="0" dirty="0" smtClean="0"/>
              <a:t> </a:t>
            </a:r>
            <a:r>
              <a:rPr lang="en-US" dirty="0" smtClean="0"/>
              <a:t>might </a:t>
            </a:r>
            <a:r>
              <a:rPr lang="en-US" dirty="0"/>
              <a:t>be smaller or it might be larger.  You really don’t know until you measure </a:t>
            </a:r>
            <a:r>
              <a:rPr lang="en-US" dirty="0" smtClean="0"/>
              <a:t>it (or if we tell you).  </a:t>
            </a:r>
            <a:r>
              <a:rPr lang="en-US" dirty="0"/>
              <a:t>However, it is also reasonable to infer that because this is a narrower population, </a:t>
            </a:r>
            <a:r>
              <a:rPr lang="en-US" dirty="0" smtClean="0"/>
              <a:t>the</a:t>
            </a:r>
            <a:r>
              <a:rPr lang="en-US" baseline="0" dirty="0" smtClean="0"/>
              <a:t> overall variability will be smaller and hence </a:t>
            </a:r>
            <a:r>
              <a:rPr lang="en-US" dirty="0" smtClean="0"/>
              <a:t>the </a:t>
            </a:r>
            <a:r>
              <a:rPr lang="en-US" dirty="0"/>
              <a:t>ICC will only be lower.  In other words, these ICCs  from ARIC came from a nationally representative sample of adults where we expect to see broad variability.  Now, we wish to study these in a narrow population group </a:t>
            </a:r>
            <a:r>
              <a:rPr lang="en-US" dirty="0" smtClean="0"/>
              <a:t>(African-American girls in </a:t>
            </a:r>
            <a:r>
              <a:rPr lang="en-US" dirty="0"/>
              <a:t>San Francisco).  We expect that this narrower population will have an overall lower variability.  If so, it may be the case that even the </a:t>
            </a:r>
            <a:r>
              <a:rPr lang="en-US" dirty="0" err="1"/>
              <a:t>analytes</a:t>
            </a:r>
            <a:r>
              <a:rPr lang="en-US" dirty="0"/>
              <a:t> with high ICC, such as total cholesterol, will not be so high when applied to a more narrow population.  Thus, if you just assumed that the ICCs would all go down </a:t>
            </a:r>
            <a:r>
              <a:rPr lang="en-US" dirty="0" smtClean="0"/>
              <a:t>(and </a:t>
            </a:r>
            <a:r>
              <a:rPr lang="en-US" dirty="0"/>
              <a:t>that recruiting </a:t>
            </a:r>
            <a:r>
              <a:rPr lang="en-US" dirty="0" smtClean="0"/>
              <a:t>more subjects to overcome</a:t>
            </a:r>
            <a:r>
              <a:rPr lang="en-US" baseline="0" dirty="0" smtClean="0"/>
              <a:t> this </a:t>
            </a:r>
            <a:r>
              <a:rPr lang="en-US" dirty="0" smtClean="0"/>
              <a:t>would </a:t>
            </a:r>
            <a:r>
              <a:rPr lang="en-US" dirty="0"/>
              <a:t>not be </a:t>
            </a:r>
            <a:r>
              <a:rPr lang="en-US" dirty="0" smtClean="0"/>
              <a:t>easy), </a:t>
            </a:r>
            <a:r>
              <a:rPr lang="en-US" dirty="0"/>
              <a:t>then it would also be correct to say that we would want consider improving </a:t>
            </a:r>
            <a:r>
              <a:rPr lang="en-US" dirty="0" smtClean="0"/>
              <a:t>reproducibility</a:t>
            </a:r>
            <a:r>
              <a:rPr lang="en-US" baseline="0" dirty="0" smtClean="0"/>
              <a:t> on all of them.</a:t>
            </a:r>
            <a:r>
              <a:rPr lang="en-US" dirty="0" smtClean="0"/>
              <a:t>  </a:t>
            </a:r>
            <a:endParaRPr lang="en-US" dirty="0"/>
          </a:p>
        </p:txBody>
      </p:sp>
    </p:spTree>
    <p:extLst>
      <p:ext uri="{BB962C8B-B14F-4D97-AF65-F5344CB8AC3E}">
        <p14:creationId xmlns:p14="http://schemas.microsoft.com/office/powerpoint/2010/main" val="4763028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9CF7EA-FC73-4CFD-B9C5-94F085FE3C40}" type="slidenum">
              <a:rPr lang="en-US"/>
              <a:pPr/>
              <a:t>35</a:t>
            </a:fld>
            <a:endParaRPr lang="en-US"/>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r>
              <a:rPr lang="en-US" dirty="0" smtClean="0"/>
              <a:t>We mentioned earlier that there are two main purposes for estimating reproducibility.  One is for research, but there is another reason, which comes up in clinical management in clinical practice or in individual subject characterization in other areas.  Let’s now move to the other reason to quantitate</a:t>
            </a:r>
            <a:r>
              <a:rPr lang="en-US" baseline="0" dirty="0" smtClean="0"/>
              <a:t> reproducibility, which is for individual-level use. </a:t>
            </a:r>
            <a:endParaRPr lang="en-US" dirty="0"/>
          </a:p>
        </p:txBody>
      </p:sp>
    </p:spTree>
    <p:extLst>
      <p:ext uri="{BB962C8B-B14F-4D97-AF65-F5344CB8AC3E}">
        <p14:creationId xmlns:p14="http://schemas.microsoft.com/office/powerpoint/2010/main" val="26300639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D5FB39-25EC-4645-A966-53807953EBA4}" type="slidenum">
              <a:rPr lang="en-US"/>
              <a:pPr/>
              <a:t>36</a:t>
            </a:fld>
            <a:endParaRPr lang="en-US"/>
          </a:p>
        </p:txBody>
      </p:sp>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p:txBody>
          <a:bodyPr/>
          <a:lstStyle/>
          <a:p>
            <a:r>
              <a:rPr lang="en-US" dirty="0" smtClean="0"/>
              <a:t>In clinical management or any situation where the</a:t>
            </a:r>
            <a:r>
              <a:rPr lang="en-US" baseline="0" dirty="0" smtClean="0"/>
              <a:t> goal is individual participant characterization, the question is:  </a:t>
            </a:r>
            <a:r>
              <a:rPr lang="en-US" dirty="0" smtClean="0"/>
              <a:t>Just </a:t>
            </a:r>
            <a:r>
              <a:rPr lang="en-US" dirty="0"/>
              <a:t>how different could two supposedly identical measurements taken on the same individual be, just from random measurement error alone?</a:t>
            </a:r>
          </a:p>
          <a:p>
            <a:endParaRPr lang="en-US" dirty="0"/>
          </a:p>
          <a:p>
            <a:r>
              <a:rPr lang="en-US" dirty="0"/>
              <a:t>Again, this is not the focus of research/this course, but it is important to be able to know about/distinguish these concepts from research needs.  </a:t>
            </a:r>
          </a:p>
          <a:p>
            <a:endParaRPr lang="en-US" dirty="0"/>
          </a:p>
          <a:p>
            <a:r>
              <a:rPr lang="en-US" dirty="0" smtClean="0"/>
              <a:t>In fact, individual participant characterization </a:t>
            </a:r>
            <a:r>
              <a:rPr lang="en-US" dirty="0"/>
              <a:t>does sometimes come up in research.  For example, when we enroll people into studies we use inclusion and exclusion criteria, which are indeed </a:t>
            </a:r>
            <a:r>
              <a:rPr lang="en-US" dirty="0" smtClean="0"/>
              <a:t>individual-level measurements we need to </a:t>
            </a:r>
            <a:r>
              <a:rPr lang="en-US" dirty="0"/>
              <a:t>make on </a:t>
            </a:r>
            <a:r>
              <a:rPr lang="en-US" dirty="0" smtClean="0"/>
              <a:t>people not</a:t>
            </a:r>
            <a:r>
              <a:rPr lang="en-US" baseline="0" dirty="0" smtClean="0"/>
              <a:t> for group-wise comparisons, but to decide if individual people are in or out of our research studies</a:t>
            </a:r>
            <a:r>
              <a:rPr lang="en-US" dirty="0" smtClean="0"/>
              <a:t>.  </a:t>
            </a:r>
            <a:r>
              <a:rPr lang="en-US" dirty="0"/>
              <a:t>The reproducibility of the measurement will be important in knowing whether the right people got </a:t>
            </a:r>
            <a:r>
              <a:rPr lang="en-US" dirty="0" smtClean="0"/>
              <a:t>enrolled;</a:t>
            </a:r>
            <a:r>
              <a:rPr lang="en-US" baseline="0" dirty="0" smtClean="0"/>
              <a:t> whether the right people got enrolled may have influences on </a:t>
            </a:r>
            <a:r>
              <a:rPr lang="en-US" baseline="0" dirty="0" err="1" smtClean="0"/>
              <a:t>selectionbias</a:t>
            </a:r>
            <a:r>
              <a:rPr lang="en-US" baseline="0" dirty="0" smtClean="0"/>
              <a:t>.</a:t>
            </a:r>
            <a:r>
              <a:rPr lang="en-US" dirty="0" smtClean="0"/>
              <a:t> The variable may not be one we analyze for its correlation</a:t>
            </a:r>
            <a:r>
              <a:rPr lang="en-US" baseline="0" dirty="0" smtClean="0"/>
              <a:t> with any outcome but it is nonetheless important to the goals of the project.</a:t>
            </a:r>
            <a:endParaRPr lang="en-US" dirty="0"/>
          </a:p>
          <a:p>
            <a:endParaRPr lang="en-US" dirty="0"/>
          </a:p>
          <a:p>
            <a:endParaRPr lang="en-US" dirty="0"/>
          </a:p>
        </p:txBody>
      </p:sp>
    </p:spTree>
    <p:extLst>
      <p:ext uri="{BB962C8B-B14F-4D97-AF65-F5344CB8AC3E}">
        <p14:creationId xmlns:p14="http://schemas.microsoft.com/office/powerpoint/2010/main" val="19757173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78CDCD-36DA-419C-BAE0-0D14CF023060}" type="slidenum">
              <a:rPr lang="en-US"/>
              <a:pPr/>
              <a:t>37</a:t>
            </a:fld>
            <a:endParaRPr lang="en-US"/>
          </a:p>
        </p:txBody>
      </p:sp>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p:txBody>
          <a:bodyPr/>
          <a:lstStyle/>
          <a:p>
            <a:r>
              <a:rPr lang="en-US" dirty="0"/>
              <a:t>To address this </a:t>
            </a:r>
            <a:r>
              <a:rPr lang="en-US" dirty="0" smtClean="0"/>
              <a:t>question of individual-level characterization, </a:t>
            </a:r>
            <a:r>
              <a:rPr lang="en-US" dirty="0"/>
              <a:t>we first estimate the within-subject variability, or the variance term caused by measurement error.  Remember, we already had in interest in this when we were evaluating the ICC.</a:t>
            </a:r>
          </a:p>
          <a:p>
            <a:endParaRPr lang="en-US" dirty="0"/>
          </a:p>
          <a:p>
            <a:r>
              <a:rPr lang="en-US" dirty="0"/>
              <a:t>Thankfully, we can get this direct estimate from the data if we are willing to make a </a:t>
            </a:r>
            <a:r>
              <a:rPr lang="en-US" dirty="0" smtClean="0"/>
              <a:t>reasonable assumption.  </a:t>
            </a:r>
            <a:r>
              <a:rPr lang="en-US" dirty="0"/>
              <a:t>That is, we need to assume that the mean of measurement replicates on a given subject is an unbiased estimate of their true value.  In other words, if you could measure someone over and over again, we could take the mean value as the true value for that measurement.  </a:t>
            </a:r>
            <a:endParaRPr lang="en-US" dirty="0" smtClean="0"/>
          </a:p>
          <a:p>
            <a:endParaRPr lang="en-US" dirty="0"/>
          </a:p>
          <a:p>
            <a:r>
              <a:rPr lang="en-US" dirty="0"/>
              <a:t>If </a:t>
            </a:r>
            <a:r>
              <a:rPr lang="en-US" dirty="0" smtClean="0"/>
              <a:t>this assumption </a:t>
            </a:r>
            <a:r>
              <a:rPr lang="en-US" dirty="0"/>
              <a:t>can be made, then the process starts by having each subject provide an estimate of the within-subject variance by looking across replicates in each subject.  The within-subject variance, s-squared sub </a:t>
            </a:r>
            <a:r>
              <a:rPr lang="en-US" dirty="0" smtClean="0"/>
              <a:t>w, </a:t>
            </a:r>
            <a:r>
              <a:rPr lang="en-US" dirty="0"/>
              <a:t>provides an estimate of sigma squared sub E.  The estimate is provided by the within-subject variance. </a:t>
            </a:r>
            <a:r>
              <a:rPr lang="en-US" sz="1100" dirty="0">
                <a:sym typeface="Symbol" pitchFamily="18" charset="2"/>
              </a:rPr>
              <a:t>s</a:t>
            </a:r>
            <a:r>
              <a:rPr lang="en-US" sz="1100" baseline="30000" dirty="0">
                <a:sym typeface="Symbol" pitchFamily="18" charset="2"/>
              </a:rPr>
              <a:t>2</a:t>
            </a:r>
            <a:r>
              <a:rPr lang="en-US" sz="1100" baseline="-25000" dirty="0">
                <a:sym typeface="Symbol" pitchFamily="18" charset="2"/>
              </a:rPr>
              <a:t>W,</a:t>
            </a:r>
            <a:r>
              <a:rPr lang="en-US" dirty="0"/>
              <a:t> looking across replicates.  </a:t>
            </a:r>
          </a:p>
          <a:p>
            <a:endParaRPr lang="en-US" dirty="0"/>
          </a:p>
          <a:p>
            <a:r>
              <a:rPr lang="en-US" dirty="0"/>
              <a:t>In the peak flow data, for the first subject, the mean value is </a:t>
            </a:r>
            <a:r>
              <a:rPr lang="en-US" dirty="0" smtClean="0"/>
              <a:t>492,</a:t>
            </a:r>
            <a:r>
              <a:rPr lang="en-US" baseline="0" dirty="0" smtClean="0"/>
              <a:t> and we have two replicates for each person.  (Earlier reference to 3 replicates is wrong; we just have two replicates, and, indeed, two is all that is needed to perform this calculation).</a:t>
            </a:r>
            <a:r>
              <a:rPr lang="en-US" dirty="0" smtClean="0"/>
              <a:t> </a:t>
            </a:r>
            <a:r>
              <a:rPr lang="en-US" dirty="0"/>
              <a:t>If you work out the variance of the two values, 494 and 490, you will see that it is 8.  You can easily calculate the within-subject variance for each person.  </a:t>
            </a:r>
            <a:endParaRPr lang="en-US" dirty="0" smtClean="0"/>
          </a:p>
          <a:p>
            <a:endParaRPr lang="en-US" dirty="0" smtClean="0"/>
          </a:p>
          <a:p>
            <a:endParaRPr lang="en-US" dirty="0"/>
          </a:p>
        </p:txBody>
      </p:sp>
    </p:spTree>
    <p:extLst>
      <p:ext uri="{BB962C8B-B14F-4D97-AF65-F5344CB8AC3E}">
        <p14:creationId xmlns:p14="http://schemas.microsoft.com/office/powerpoint/2010/main" val="5718065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5084E3-9AA7-4A23-99D2-E51254C1A90C}" type="slidenum">
              <a:rPr lang="en-US"/>
              <a:pPr/>
              <a:t>38</a:t>
            </a:fld>
            <a:endParaRPr 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r>
              <a:rPr lang="en-US"/>
              <a:t>We can obtain the average of the within-subject variances in our sample data, </a:t>
            </a:r>
            <a:r>
              <a:rPr lang="en-US" sz="1100">
                <a:sym typeface="Symbol" pitchFamily="18" charset="2"/>
              </a:rPr>
              <a:t>s</a:t>
            </a:r>
            <a:r>
              <a:rPr lang="en-US" sz="1100" baseline="30000">
                <a:sym typeface="Symbol" pitchFamily="18" charset="2"/>
              </a:rPr>
              <a:t>2</a:t>
            </a:r>
            <a:r>
              <a:rPr lang="en-US" sz="1100" baseline="-25000">
                <a:sym typeface="Symbol" pitchFamily="18" charset="2"/>
              </a:rPr>
              <a:t>W</a:t>
            </a:r>
            <a:r>
              <a:rPr lang="en-US"/>
              <a:t>, to get the best estimate of </a:t>
            </a:r>
            <a:r>
              <a:rPr lang="en-US" sz="1100">
                <a:sym typeface="Symbol" pitchFamily="18" charset="2"/>
              </a:rPr>
              <a:t>s</a:t>
            </a:r>
            <a:r>
              <a:rPr lang="en-US" sz="1100" baseline="30000">
                <a:sym typeface="Symbol" pitchFamily="18" charset="2"/>
              </a:rPr>
              <a:t>2</a:t>
            </a:r>
            <a:r>
              <a:rPr lang="en-US" sz="1100" baseline="-25000">
                <a:sym typeface="Symbol" pitchFamily="18" charset="2"/>
              </a:rPr>
              <a:t>W</a:t>
            </a:r>
            <a:r>
              <a:rPr lang="en-US"/>
              <a:t>.  If we work through the math it is 8 plus 72 plus all of the rest, divided by 17, equals 234.  A note on usage. Because we are estimating this from sample data, we call it “s” squared.  It is estimating a population parameter, sigma squared.  Try not to be confused by this.  </a:t>
            </a:r>
          </a:p>
          <a:p>
            <a:endParaRPr lang="en-US"/>
          </a:p>
          <a:p>
            <a:r>
              <a:rPr lang="en-US"/>
              <a:t>The common or mean within-subject standard deviation is just the square root of the variance.  Hence, s sub w is 15.3.</a:t>
            </a:r>
          </a:p>
        </p:txBody>
      </p:sp>
    </p:spTree>
    <p:extLst>
      <p:ext uri="{BB962C8B-B14F-4D97-AF65-F5344CB8AC3E}">
        <p14:creationId xmlns:p14="http://schemas.microsoft.com/office/powerpoint/2010/main" val="28011507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B5279B-6D0A-4261-AD17-CE84C03DB994}" type="slidenum">
              <a:rPr lang="en-US"/>
              <a:pPr/>
              <a:t>39</a:t>
            </a:fld>
            <a:endParaRPr lang="en-US"/>
          </a:p>
        </p:txBody>
      </p:sp>
      <p:sp>
        <p:nvSpPr>
          <p:cNvPr id="382978" name="Rectangle 2"/>
          <p:cNvSpPr>
            <a:spLocks noGrp="1" noRot="1" noChangeAspect="1" noChangeArrowheads="1" noTextEdit="1"/>
          </p:cNvSpPr>
          <p:nvPr>
            <p:ph type="sldImg"/>
          </p:nvPr>
        </p:nvSpPr>
        <p:spPr>
          <a:ln/>
        </p:spPr>
      </p:sp>
      <p:sp>
        <p:nvSpPr>
          <p:cNvPr id="382979" name="Rectangle 3"/>
          <p:cNvSpPr>
            <a:spLocks noGrp="1" noChangeArrowheads="1"/>
          </p:cNvSpPr>
          <p:nvPr>
            <p:ph type="body" idx="1"/>
          </p:nvPr>
        </p:nvSpPr>
        <p:spPr/>
        <p:txBody>
          <a:bodyPr/>
          <a:lstStyle/>
          <a:p>
            <a:r>
              <a:rPr lang="en-US" dirty="0"/>
              <a:t>Remember, we used 234 earlier to illustrate how to work with an ICC.  Now we know how to calculate it.</a:t>
            </a:r>
          </a:p>
          <a:p>
            <a:endParaRPr lang="en-US" dirty="0"/>
          </a:p>
          <a:p>
            <a:r>
              <a:rPr lang="en-US" dirty="0"/>
              <a:t>  </a:t>
            </a:r>
          </a:p>
        </p:txBody>
      </p:sp>
    </p:spTree>
    <p:extLst>
      <p:ext uri="{BB962C8B-B14F-4D97-AF65-F5344CB8AC3E}">
        <p14:creationId xmlns:p14="http://schemas.microsoft.com/office/powerpoint/2010/main" val="987594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2630E0-5D32-4C97-8833-D30E94042A39}" type="slidenum">
              <a:rPr lang="en-US"/>
              <a:pPr/>
              <a:t>4</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n-US" dirty="0"/>
              <a:t>Before we get into the heart of the material today, we need to review measurement scales or measurement types to make sure you understand the terminology I am using.  I have broken up things into interval and categorical scales.  Interval scale means that the difference between each unit on the scale is the same no matter where you are on the scale;  for example,  for weight the difference between 150 </a:t>
            </a:r>
            <a:r>
              <a:rPr lang="en-US" dirty="0" err="1"/>
              <a:t>lbs</a:t>
            </a:r>
            <a:r>
              <a:rPr lang="en-US" dirty="0"/>
              <a:t> and 149 </a:t>
            </a:r>
            <a:r>
              <a:rPr lang="en-US" dirty="0" err="1"/>
              <a:t>lbs</a:t>
            </a:r>
            <a:r>
              <a:rPr lang="en-US" dirty="0"/>
              <a:t> is the same as between 5 </a:t>
            </a:r>
            <a:r>
              <a:rPr lang="en-US" dirty="0" err="1"/>
              <a:t>lbs</a:t>
            </a:r>
            <a:r>
              <a:rPr lang="en-US" dirty="0"/>
              <a:t> and 4 lbs.  The values that can be observed when using a continuous scale, like measuring weight, are only limited by the mechanical sensitivity of the instrument.  On a discrete interval scale, there are a limited number of values like, for example, when measuring white blood cell count where values are limited to integers.  </a:t>
            </a:r>
          </a:p>
          <a:p>
            <a:endParaRPr lang="en-US" dirty="0"/>
          </a:p>
          <a:p>
            <a:r>
              <a:rPr lang="en-US" dirty="0"/>
              <a:t>Categorical scales refer to assigning measurements to categories only, and there is not necessarily the same relationship between each of the categories as there is between units for variables measured with an interval scale.  For example, many tumors have staging systems, say like 1,2,3,4 but the difference between stage 4 and stage 3 is not necessarily the same as between stage 3 and stage 2.  There is order, however, in tumor staging: 4 is worse than 3 which is worse than 2 and hence such a scale is called an ordinal scale.   Nominal scales have no order.  Race or religion are examples.  Finally, </a:t>
            </a:r>
            <a:r>
              <a:rPr lang="en-US" dirty="0" smtClean="0"/>
              <a:t>a dichotomous </a:t>
            </a:r>
            <a:r>
              <a:rPr lang="en-US" dirty="0"/>
              <a:t>scale has only two values (yes or no, present or absent</a:t>
            </a:r>
            <a:r>
              <a:rPr lang="en-US" dirty="0" smtClean="0"/>
              <a:t>);</a:t>
            </a:r>
            <a:r>
              <a:rPr lang="en-US" baseline="0" dirty="0" smtClean="0"/>
              <a:t> these values might have some intrinsic order to humans (dead/alive) or they may not (like ice cream/don’t like ice cream).</a:t>
            </a:r>
            <a:endParaRPr lang="en-US" dirty="0"/>
          </a:p>
        </p:txBody>
      </p:sp>
    </p:spTree>
    <p:extLst>
      <p:ext uri="{BB962C8B-B14F-4D97-AF65-F5344CB8AC3E}">
        <p14:creationId xmlns:p14="http://schemas.microsoft.com/office/powerpoint/2010/main" val="17585772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2D24B4-FD0E-4BE7-B114-92412494B580}" type="slidenum">
              <a:rPr lang="en-US"/>
              <a:pPr/>
              <a:t>40</a:t>
            </a:fld>
            <a:endParaRPr lang="en-US"/>
          </a:p>
        </p:txBody>
      </p:sp>
      <p:sp>
        <p:nvSpPr>
          <p:cNvPr id="451586" name="Rectangle 2"/>
          <p:cNvSpPr>
            <a:spLocks noGrp="1" noRot="1" noChangeAspect="1" noChangeArrowheads="1" noTextEdit="1"/>
          </p:cNvSpPr>
          <p:nvPr>
            <p:ph type="sldImg"/>
          </p:nvPr>
        </p:nvSpPr>
        <p:spPr>
          <a:ln/>
        </p:spPr>
      </p:sp>
      <p:sp>
        <p:nvSpPr>
          <p:cNvPr id="451587" name="Rectangle 3"/>
          <p:cNvSpPr>
            <a:spLocks noGrp="1" noChangeArrowheads="1"/>
          </p:cNvSpPr>
          <p:nvPr>
            <p:ph type="body" idx="1"/>
          </p:nvPr>
        </p:nvSpPr>
        <p:spPr/>
        <p:txBody>
          <a:bodyPr/>
          <a:lstStyle/>
          <a:p>
            <a:r>
              <a:rPr lang="en-US" dirty="0"/>
              <a:t>This is a slide from earlier that reminds us again what we are looking to estimate, sigma squared sub E, the variance of the random measurement error.  Every </a:t>
            </a:r>
            <a:r>
              <a:rPr lang="en-US" dirty="0" smtClean="0"/>
              <a:t>participant in </a:t>
            </a:r>
            <a:r>
              <a:rPr lang="en-US" dirty="0"/>
              <a:t>our dataset who has 2 or more measurements can provide us with an estimate of </a:t>
            </a:r>
            <a:r>
              <a:rPr lang="en-US" sz="1400" dirty="0">
                <a:sym typeface="Symbol" pitchFamily="18" charset="2"/>
              </a:rPr>
              <a:t></a:t>
            </a:r>
            <a:r>
              <a:rPr lang="en-US" sz="1400" baseline="30000" dirty="0">
                <a:sym typeface="Symbol" pitchFamily="18" charset="2"/>
              </a:rPr>
              <a:t>2</a:t>
            </a:r>
            <a:r>
              <a:rPr lang="en-US" sz="1400" baseline="-25000" dirty="0">
                <a:sym typeface="Symbol" pitchFamily="18" charset="2"/>
              </a:rPr>
              <a:t>E </a:t>
            </a:r>
            <a:r>
              <a:rPr lang="en-US" sz="1400" dirty="0">
                <a:sym typeface="Symbol" pitchFamily="18" charset="2"/>
              </a:rPr>
              <a:t>by looking at each </a:t>
            </a:r>
            <a:r>
              <a:rPr lang="en-US" sz="1400" dirty="0" smtClean="0">
                <a:sym typeface="Symbol" pitchFamily="18" charset="2"/>
              </a:rPr>
              <a:t>participant’s within-subject </a:t>
            </a:r>
            <a:r>
              <a:rPr lang="en-US" sz="1400" dirty="0">
                <a:sym typeface="Symbol" pitchFamily="18" charset="2"/>
              </a:rPr>
              <a:t>variance across replicates.  We then find the </a:t>
            </a:r>
            <a:r>
              <a:rPr lang="en-US" sz="1400" dirty="0" smtClean="0">
                <a:sym typeface="Symbol" pitchFamily="18" charset="2"/>
              </a:rPr>
              <a:t>common (or mean) </a:t>
            </a:r>
            <a:r>
              <a:rPr lang="en-US" sz="1400" dirty="0">
                <a:sym typeface="Symbol" pitchFamily="18" charset="2"/>
              </a:rPr>
              <a:t>within-subject variance</a:t>
            </a:r>
            <a:r>
              <a:rPr lang="en-US" sz="1400" dirty="0" smtClean="0">
                <a:sym typeface="Symbol" pitchFamily="18" charset="2"/>
              </a:rPr>
              <a:t>.</a:t>
            </a:r>
          </a:p>
          <a:p>
            <a:endParaRPr lang="en-US" sz="1400" dirty="0" smtClean="0">
              <a:sym typeface="Symbol" pitchFamily="18" charset="2"/>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400" dirty="0" smtClean="0">
                <a:sym typeface="Symbol" pitchFamily="18" charset="2"/>
              </a:rPr>
              <a:t>If we assume </a:t>
            </a:r>
            <a:r>
              <a:rPr lang="en-US" sz="1400" dirty="0" smtClean="0"/>
              <a:t>that the differences between replicate and the mean value, in other words, the error term, within a given subject is normally distributed,</a:t>
            </a:r>
            <a:r>
              <a:rPr lang="en-US" sz="1400" baseline="0" dirty="0" smtClean="0"/>
              <a:t> then the within-subject variance we have calculated is the variance for the normal distribution shown. </a:t>
            </a:r>
            <a:r>
              <a:rPr lang="en-US" sz="1400" dirty="0" smtClean="0"/>
              <a:t> This is all just another way of saying that we assume that error is random and normally distributed.  </a:t>
            </a:r>
          </a:p>
          <a:p>
            <a:endParaRPr lang="en-US" sz="1400" dirty="0">
              <a:sym typeface="Symbol" pitchFamily="18" charset="2"/>
            </a:endParaRPr>
          </a:p>
        </p:txBody>
      </p:sp>
    </p:spTree>
    <p:extLst>
      <p:ext uri="{BB962C8B-B14F-4D97-AF65-F5344CB8AC3E}">
        <p14:creationId xmlns:p14="http://schemas.microsoft.com/office/powerpoint/2010/main" val="38126427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D45415-320F-41A8-838D-C873C998407E}" type="slidenum">
              <a:rPr lang="en-US"/>
              <a:pPr/>
              <a:t>41</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r>
              <a:rPr lang="en-US" dirty="0"/>
              <a:t>Now let’s finish the work that is needed to address the main question:  How different might two </a:t>
            </a:r>
            <a:r>
              <a:rPr lang="en-US" dirty="0" smtClean="0"/>
              <a:t>measurements </a:t>
            </a:r>
            <a:r>
              <a:rPr lang="en-US" dirty="0"/>
              <a:t>be from random error alone?</a:t>
            </a:r>
          </a:p>
          <a:p>
            <a:endParaRPr lang="en-US" dirty="0"/>
          </a:p>
          <a:p>
            <a:r>
              <a:rPr lang="en-US" dirty="0"/>
              <a:t>First, some simple math.  For any 2 replicates performed on the same person, the difference between the 2 replicates is meas1 minus meas2.  The variability of the differences between any 2 replicates is depicted as sigma squared subscript difference, in other words, the variance.  </a:t>
            </a:r>
            <a:r>
              <a:rPr lang="en-US" dirty="0" smtClean="0"/>
              <a:t>This is just a definition.  It </a:t>
            </a:r>
            <a:r>
              <a:rPr lang="en-US" dirty="0"/>
              <a:t>turns out that we can estimate the variance of the difference (the difference between 2 replicates) if we know the variance of meas1 and meas2.  The variance of the difference is simply the variance of meas1 plus the variance of meas2.   For now, you’ll need to accept this without proof.  </a:t>
            </a:r>
          </a:p>
          <a:p>
            <a:endParaRPr lang="en-US" dirty="0"/>
          </a:p>
          <a:p>
            <a:r>
              <a:rPr lang="en-US" dirty="0"/>
              <a:t>Now, because these measurements are just repeat measurements of the same thing, we know that  the variance of meas1 is equal to the variance of meas2.  The variance of both measure 1 and measure 2 is, in fact, simply the variance looking replicates.  This </a:t>
            </a:r>
            <a:r>
              <a:rPr lang="en-US" dirty="0" smtClean="0"/>
              <a:t>is the same</a:t>
            </a:r>
            <a:r>
              <a:rPr lang="en-US" baseline="0" dirty="0" smtClean="0"/>
              <a:t> as</a:t>
            </a:r>
            <a:r>
              <a:rPr lang="en-US" dirty="0" smtClean="0"/>
              <a:t> </a:t>
            </a:r>
            <a:r>
              <a:rPr lang="en-US" dirty="0"/>
              <a:t>the variance of the error term or sigma squared sub E.  Therefore, the variance in the differences between any two replicates is just 2 times the variance the error term.  </a:t>
            </a:r>
          </a:p>
          <a:p>
            <a:endParaRPr lang="en-US" dirty="0"/>
          </a:p>
          <a:p>
            <a:r>
              <a:rPr lang="en-US" dirty="0"/>
              <a:t>We already in the past few slides showed how the variance of the error term is estimated by the within-subject variance.  Therefore, the variance of the differences in replicates is 2 times the within-subject variance.</a:t>
            </a:r>
          </a:p>
          <a:p>
            <a:endParaRPr lang="en-US" dirty="0"/>
          </a:p>
          <a:p>
            <a:r>
              <a:rPr lang="en-US" dirty="0"/>
              <a:t>To speak on the standard deviation scale, we need to take the square root of the variance of differences.  When we do this, it boils down to the square root of two times s sub w.  The square root of 2 is 1.41.  Therefore, the standard deviation of the difference between two replicates is 1.41 times the within-subject standard deviation.    </a:t>
            </a:r>
          </a:p>
          <a:p>
            <a:endParaRPr lang="en-US" dirty="0"/>
          </a:p>
        </p:txBody>
      </p:sp>
    </p:spTree>
    <p:extLst>
      <p:ext uri="{BB962C8B-B14F-4D97-AF65-F5344CB8AC3E}">
        <p14:creationId xmlns:p14="http://schemas.microsoft.com/office/powerpoint/2010/main" val="38566176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23E208-DBA4-4F14-89E1-7CE16409684B}" type="slidenum">
              <a:rPr lang="en-US"/>
              <a:pPr/>
              <a:t>42</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r>
              <a:rPr lang="en-US" dirty="0"/>
              <a:t>Let’s look </a:t>
            </a:r>
            <a:r>
              <a:rPr lang="en-US" dirty="0" smtClean="0"/>
              <a:t>graphically at </a:t>
            </a:r>
            <a:r>
              <a:rPr lang="en-US" dirty="0"/>
              <a:t>the distribution </a:t>
            </a:r>
            <a:r>
              <a:rPr lang="en-US" dirty="0" smtClean="0"/>
              <a:t>of </a:t>
            </a:r>
            <a:r>
              <a:rPr lang="en-US" dirty="0"/>
              <a:t>differences between two replicates.</a:t>
            </a:r>
          </a:p>
          <a:p>
            <a:endParaRPr lang="en-US" dirty="0"/>
          </a:p>
          <a:p>
            <a:r>
              <a:rPr lang="en-US" dirty="0"/>
              <a:t>Let’s say we take a zillion pairs of measurements on </a:t>
            </a:r>
            <a:r>
              <a:rPr lang="en-US" dirty="0" smtClean="0"/>
              <a:t>someone.</a:t>
            </a:r>
            <a:r>
              <a:rPr lang="en-US" baseline="0" dirty="0" smtClean="0"/>
              <a:t>  Let’s say it is height.</a:t>
            </a:r>
            <a:endParaRPr lang="en-US" dirty="0"/>
          </a:p>
          <a:p>
            <a:endParaRPr lang="en-US" dirty="0"/>
          </a:p>
          <a:p>
            <a:r>
              <a:rPr lang="en-US" dirty="0"/>
              <a:t>If we assume that the distribution of differences between any two replicates for the same person is</a:t>
            </a:r>
          </a:p>
          <a:p>
            <a:r>
              <a:rPr lang="en-US" dirty="0"/>
              <a:t>- normally distributed</a:t>
            </a:r>
          </a:p>
          <a:p>
            <a:r>
              <a:rPr lang="en-US" dirty="0"/>
              <a:t>- with a mean of zero</a:t>
            </a:r>
          </a:p>
          <a:p>
            <a:r>
              <a:rPr lang="en-US" dirty="0"/>
              <a:t>- and some variance sigma, </a:t>
            </a:r>
          </a:p>
          <a:p>
            <a:endParaRPr lang="en-US" dirty="0"/>
          </a:p>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then </a:t>
            </a:r>
            <a:r>
              <a:rPr lang="en-US" dirty="0"/>
              <a:t>we can say, because of the properties of a normal distribution, that the difference between two measurements on the same subject is expected </a:t>
            </a:r>
            <a:r>
              <a:rPr lang="en-US" dirty="0" smtClean="0"/>
              <a:t>at or less </a:t>
            </a:r>
            <a:r>
              <a:rPr lang="en-US" dirty="0"/>
              <a:t>than 1.96 x standard deviation of the difference for 95% of all pairs of measurement.  From the last </a:t>
            </a:r>
            <a:r>
              <a:rPr lang="en-US" dirty="0" smtClean="0"/>
              <a:t>slide, </a:t>
            </a:r>
            <a:r>
              <a:rPr lang="en-US" dirty="0"/>
              <a:t>we know that the standard deviation of the difference is 1.41 x the within-subject standard deviation.  This collapses to 1.96 times 1.41 which is 2.77 times the within subject standard deviation</a:t>
            </a:r>
            <a:r>
              <a:rPr lang="en-US" dirty="0" smtClean="0"/>
              <a:t>.</a:t>
            </a:r>
            <a:r>
              <a:rPr lang="en-US" baseline="0" dirty="0" smtClean="0"/>
              <a:t> </a:t>
            </a:r>
            <a:r>
              <a:rPr lang="en-US" sz="2200" dirty="0" smtClean="0"/>
              <a:t>For 95% of all pairs of measurements, the absolute difference between the 2 measurements may be as much as (1.96)(</a:t>
            </a:r>
            <a:r>
              <a:rPr lang="en-US" sz="2200" b="1" dirty="0" smtClean="0">
                <a:sym typeface="Symbol" pitchFamily="18" charset="2"/>
              </a:rPr>
              <a:t></a:t>
            </a:r>
            <a:r>
              <a:rPr lang="en-US" sz="2200" b="1" dirty="0" smtClean="0"/>
              <a:t> </a:t>
            </a:r>
            <a:r>
              <a:rPr lang="en-US" sz="2200" b="1" baseline="-25000" dirty="0" smtClean="0"/>
              <a:t>diff</a:t>
            </a:r>
            <a:r>
              <a:rPr lang="en-US" sz="2200" dirty="0" smtClean="0"/>
              <a:t>) = (1.96)(1.41) </a:t>
            </a:r>
            <a:r>
              <a:rPr lang="en-US" sz="2200" dirty="0" err="1" smtClean="0">
                <a:sym typeface="Symbol" pitchFamily="18" charset="2"/>
              </a:rPr>
              <a:t>s</a:t>
            </a:r>
            <a:r>
              <a:rPr lang="en-US" sz="2200" baseline="-25000" dirty="0" err="1" smtClean="0"/>
              <a:t>W</a:t>
            </a:r>
            <a:r>
              <a:rPr lang="en-US" sz="2200" dirty="0" smtClean="0"/>
              <a:t> = </a:t>
            </a:r>
            <a:r>
              <a:rPr lang="en-US" sz="2200" b="1" dirty="0" smtClean="0"/>
              <a:t>2.77 </a:t>
            </a:r>
            <a:r>
              <a:rPr lang="en-US" sz="2200" b="1" dirty="0" err="1" smtClean="0">
                <a:sym typeface="Symbol" pitchFamily="18" charset="2"/>
              </a:rPr>
              <a:t>s</a:t>
            </a:r>
            <a:r>
              <a:rPr lang="en-US" sz="2200" b="1" baseline="-25000" dirty="0" err="1" smtClean="0"/>
              <a:t>W</a:t>
            </a:r>
            <a:endParaRPr lang="en-US" sz="2200" b="1" baseline="-25000" dirty="0" smtClean="0"/>
          </a:p>
          <a:p>
            <a:endParaRPr lang="en-US" dirty="0"/>
          </a:p>
        </p:txBody>
      </p:sp>
    </p:spTree>
    <p:extLst>
      <p:ext uri="{BB962C8B-B14F-4D97-AF65-F5344CB8AC3E}">
        <p14:creationId xmlns:p14="http://schemas.microsoft.com/office/powerpoint/2010/main" val="23348363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C076A0-DCEC-4885-A105-21D81C6DA418}" type="slidenum">
              <a:rPr lang="en-US"/>
              <a:pPr/>
              <a:t>43</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xfrm>
            <a:off x="304800" y="4414838"/>
            <a:ext cx="6477000" cy="4184650"/>
          </a:xfrm>
        </p:spPr>
        <p:txBody>
          <a:bodyPr/>
          <a:lstStyle/>
          <a:p>
            <a:r>
              <a:rPr lang="en-US" dirty="0"/>
              <a:t>So, for the peak flow data, we already estimated that the average within-subject standard deviation was 15.3 l/min.  </a:t>
            </a:r>
          </a:p>
          <a:p>
            <a:r>
              <a:rPr lang="en-US" dirty="0"/>
              <a:t> </a:t>
            </a:r>
          </a:p>
          <a:p>
            <a:r>
              <a:rPr lang="en-US" dirty="0"/>
              <a:t>This means that for 95% of all pairs of measurements on the same subject, the difference between 2 measurements can be as much as 2.77s</a:t>
            </a:r>
            <a:r>
              <a:rPr lang="en-US" baseline="-25000" dirty="0"/>
              <a:t>w  </a:t>
            </a:r>
            <a:r>
              <a:rPr lang="en-US" dirty="0"/>
              <a:t>= (2.77)(15.3) = 42.4 l/min.  Said another way, the difference between 2 replicates may be as much as 42.4 l/min just by random measurement error alone.  Bland and Altman refer to this specific derivative of the within-subject deviation as the “repeatability” or “repeatability coefficient” </a:t>
            </a:r>
            <a:r>
              <a:rPr lang="en-US" dirty="0" smtClean="0"/>
              <a:t>or “coefficient of repeatability” (CR or COR) of </a:t>
            </a:r>
            <a:r>
              <a:rPr lang="en-US" dirty="0"/>
              <a:t>the measurement.  It is really the most </a:t>
            </a:r>
            <a:r>
              <a:rPr lang="en-US" dirty="0" smtClean="0"/>
              <a:t>useful derivative </a:t>
            </a:r>
            <a:r>
              <a:rPr lang="en-US" dirty="0"/>
              <a:t>of the within-subject standard </a:t>
            </a:r>
            <a:r>
              <a:rPr lang="en-US" dirty="0" smtClean="0"/>
              <a:t>deviation</a:t>
            </a:r>
            <a:r>
              <a:rPr lang="en-US" baseline="0" dirty="0" smtClean="0"/>
              <a:t> and the most useful for individual-level classification/characterization/measurement.</a:t>
            </a:r>
            <a:endParaRPr lang="en-US" dirty="0"/>
          </a:p>
          <a:p>
            <a:endParaRPr lang="en-US" dirty="0"/>
          </a:p>
        </p:txBody>
      </p:sp>
    </p:spTree>
    <p:extLst>
      <p:ext uri="{BB962C8B-B14F-4D97-AF65-F5344CB8AC3E}">
        <p14:creationId xmlns:p14="http://schemas.microsoft.com/office/powerpoint/2010/main" val="10589742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2FD1644-2395-4881-B150-90C69985D3DB}" type="slidenum">
              <a:rPr lang="en-US"/>
              <a:pPr/>
              <a:t>44</a:t>
            </a:fld>
            <a:endParaRPr lang="en-US"/>
          </a:p>
        </p:txBody>
      </p:sp>
      <p:sp>
        <p:nvSpPr>
          <p:cNvPr id="420866"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C132D7DA-5369-4C4E-A6A8-4F822D4B4FE7}" type="slidenum">
              <a:rPr lang="en-US" sz="1200"/>
              <a:pPr algn="r" defTabSz="931863"/>
              <a:t>44</a:t>
            </a:fld>
            <a:endParaRPr lang="en-US" sz="1200"/>
          </a:p>
        </p:txBody>
      </p:sp>
      <p:sp>
        <p:nvSpPr>
          <p:cNvPr id="420867" name="Rectangle 2"/>
          <p:cNvSpPr>
            <a:spLocks noGrp="1" noRot="1" noChangeAspect="1" noChangeArrowheads="1" noTextEdit="1"/>
          </p:cNvSpPr>
          <p:nvPr>
            <p:ph type="sldImg"/>
          </p:nvPr>
        </p:nvSpPr>
        <p:spPr>
          <a:xfrm>
            <a:off x="890588" y="696913"/>
            <a:ext cx="5229225" cy="3486150"/>
          </a:xfrm>
          <a:ln/>
        </p:spPr>
      </p:sp>
      <p:sp>
        <p:nvSpPr>
          <p:cNvPr id="420868" name="Rectangle 3"/>
          <p:cNvSpPr>
            <a:spLocks noGrp="1" noChangeArrowheads="1"/>
          </p:cNvSpPr>
          <p:nvPr>
            <p:ph type="body" idx="1"/>
          </p:nvPr>
        </p:nvSpPr>
        <p:spPr>
          <a:xfrm>
            <a:off x="935038" y="4414838"/>
            <a:ext cx="5140325" cy="4184650"/>
          </a:xfrm>
        </p:spPr>
        <p:txBody>
          <a:bodyPr lIns="93161" tIns="46581" rIns="93161" bIns="46581"/>
          <a:lstStyle/>
          <a:p>
            <a:r>
              <a:rPr lang="en-US" dirty="0" smtClean="0"/>
              <a:t>Thus, </a:t>
            </a:r>
            <a:r>
              <a:rPr lang="en-US" dirty="0"/>
              <a:t>for this new peak flow meter, we know that for 95% of all pairs of measurements of the same </a:t>
            </a:r>
            <a:r>
              <a:rPr lang="en-US" dirty="0" smtClean="0"/>
              <a:t>person, </a:t>
            </a:r>
            <a:r>
              <a:rPr lang="en-US" dirty="0"/>
              <a:t>the difference between the two measurements may be as much as 42.4 l/min by random error.  Is this a lot or a little? </a:t>
            </a:r>
            <a:r>
              <a:rPr lang="en-US" dirty="0" smtClean="0"/>
              <a:t>Or, should we ask a pulmonologist</a:t>
            </a:r>
            <a:r>
              <a:rPr lang="en-US" baseline="0" dirty="0" smtClean="0"/>
              <a:t> (a lung doctor)? </a:t>
            </a:r>
            <a:r>
              <a:rPr lang="en-US" dirty="0" smtClean="0"/>
              <a:t> </a:t>
            </a:r>
            <a:r>
              <a:rPr lang="en-US" dirty="0"/>
              <a:t>In other words, is this poor reproducibility or good reproducibility?</a:t>
            </a:r>
          </a:p>
        </p:txBody>
      </p:sp>
    </p:spTree>
    <p:extLst>
      <p:ext uri="{BB962C8B-B14F-4D97-AF65-F5344CB8AC3E}">
        <p14:creationId xmlns:p14="http://schemas.microsoft.com/office/powerpoint/2010/main" val="24934511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CD82C5E-0F84-4727-AE80-D64ADF5F5B8D}" type="slidenum">
              <a:rPr lang="en-US"/>
              <a:pPr/>
              <a:t>45</a:t>
            </a:fld>
            <a:endParaRPr lang="en-US"/>
          </a:p>
        </p:txBody>
      </p:sp>
      <p:sp>
        <p:nvSpPr>
          <p:cNvPr id="422914"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231F1F12-7929-4153-A975-61B3EADE0691}" type="slidenum">
              <a:rPr lang="en-US" sz="1200"/>
              <a:pPr algn="r" defTabSz="931863"/>
              <a:t>45</a:t>
            </a:fld>
            <a:endParaRPr lang="en-US" sz="1200"/>
          </a:p>
        </p:txBody>
      </p:sp>
      <p:sp>
        <p:nvSpPr>
          <p:cNvPr id="422915" name="Rectangle 2"/>
          <p:cNvSpPr>
            <a:spLocks noGrp="1" noRot="1" noChangeAspect="1" noChangeArrowheads="1" noTextEdit="1"/>
          </p:cNvSpPr>
          <p:nvPr>
            <p:ph type="sldImg"/>
          </p:nvPr>
        </p:nvSpPr>
        <p:spPr>
          <a:xfrm>
            <a:off x="890588" y="696913"/>
            <a:ext cx="5229225" cy="3486150"/>
          </a:xfrm>
          <a:ln/>
        </p:spPr>
      </p:sp>
      <p:sp>
        <p:nvSpPr>
          <p:cNvPr id="422916" name="Rectangle 3"/>
          <p:cNvSpPr>
            <a:spLocks noGrp="1" noChangeArrowheads="1"/>
          </p:cNvSpPr>
          <p:nvPr>
            <p:ph type="body" idx="1"/>
          </p:nvPr>
        </p:nvSpPr>
        <p:spPr>
          <a:xfrm>
            <a:off x="935038" y="4414838"/>
            <a:ext cx="5140325" cy="4184650"/>
          </a:xfrm>
        </p:spPr>
        <p:txBody>
          <a:bodyPr lIns="93161" tIns="46581" rIns="93161" bIns="46581"/>
          <a:lstStyle/>
          <a:p>
            <a:r>
              <a:rPr lang="en-US" dirty="0"/>
              <a:t>I would say that the best answer is to consult a </a:t>
            </a:r>
            <a:r>
              <a:rPr lang="en-US" dirty="0" smtClean="0"/>
              <a:t>pulmonologist (a lung doctor).  </a:t>
            </a:r>
            <a:endParaRPr lang="en-US" dirty="0"/>
          </a:p>
        </p:txBody>
      </p:sp>
    </p:spTree>
    <p:extLst>
      <p:ext uri="{BB962C8B-B14F-4D97-AF65-F5344CB8AC3E}">
        <p14:creationId xmlns:p14="http://schemas.microsoft.com/office/powerpoint/2010/main" val="20020339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AD29BE-3A82-4CCA-8DDC-1CB8B89943B3}" type="slidenum">
              <a:rPr lang="en-US"/>
              <a:pPr/>
              <a:t>46</a:t>
            </a:fld>
            <a:endParaRPr lang="en-US"/>
          </a:p>
        </p:txBody>
      </p:sp>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p:txBody>
          <a:bodyPr/>
          <a:lstStyle/>
          <a:p>
            <a:pPr>
              <a:lnSpc>
                <a:spcPct val="90000"/>
              </a:lnSpc>
            </a:pPr>
            <a:r>
              <a:rPr lang="en-US" sz="1000" dirty="0"/>
              <a:t>Why do we say to consult a pulmonologist?</a:t>
            </a:r>
          </a:p>
          <a:p>
            <a:pPr>
              <a:lnSpc>
                <a:spcPct val="90000"/>
              </a:lnSpc>
            </a:pPr>
            <a:endParaRPr lang="en-US" sz="1000" dirty="0"/>
          </a:p>
          <a:p>
            <a:pPr>
              <a:lnSpc>
                <a:spcPct val="90000"/>
              </a:lnSpc>
            </a:pPr>
            <a:r>
              <a:rPr lang="en-US" sz="1000" dirty="0"/>
              <a:t>How should we interpret 42.4 liters, the repeatability value? We are left with the question of whether 42 l/min is a lot or a little. </a:t>
            </a:r>
          </a:p>
          <a:p>
            <a:pPr>
              <a:lnSpc>
                <a:spcPct val="90000"/>
              </a:lnSpc>
            </a:pPr>
            <a:endParaRPr lang="en-US" sz="1000" dirty="0"/>
          </a:p>
          <a:p>
            <a:pPr>
              <a:lnSpc>
                <a:spcPct val="90000"/>
              </a:lnSpc>
            </a:pPr>
            <a:r>
              <a:rPr lang="en-US" sz="1000" dirty="0"/>
              <a:t>This means that any two measurements on the same individual can differ by as much as 42 </a:t>
            </a:r>
            <a:r>
              <a:rPr lang="en-US" sz="1000" dirty="0" smtClean="0"/>
              <a:t>l/min just by random measurement error.  </a:t>
            </a:r>
            <a:r>
              <a:rPr lang="en-US" sz="1000" dirty="0"/>
              <a:t>Understanding if this is good enough is dependent upon what else is known about the entity that is being measured.  For clinical management, if you happen to have other gold standards available, which are more reproducible, then you should </a:t>
            </a:r>
            <a:r>
              <a:rPr lang="en-US" sz="1000" dirty="0" smtClean="0"/>
              <a:t>presumably know from prior research whether </a:t>
            </a:r>
            <a:r>
              <a:rPr lang="en-US" sz="1000" dirty="0"/>
              <a:t>differences as </a:t>
            </a:r>
            <a:r>
              <a:rPr lang="en-US" sz="1000" dirty="0" smtClean="0"/>
              <a:t>large as </a:t>
            </a:r>
            <a:r>
              <a:rPr lang="en-US" sz="1000" dirty="0"/>
              <a:t>42.4 are clinically relevant, in other words do they represent a clinically meaningful </a:t>
            </a:r>
            <a:r>
              <a:rPr lang="en-US" sz="1000" dirty="0" smtClean="0"/>
              <a:t>difference?  </a:t>
            </a:r>
            <a:r>
              <a:rPr lang="en-US" sz="1000" dirty="0"/>
              <a:t>If such gold standards exist and you know that say differences of 20 represent a clinically meaningful differences, then the repeatability of 42.4 for this new measurement device is bad.  On the other hand, if you have a gold standard and you know that differences of as much as 42.4 l/min really are not associated with any clinical significance, then the 42.4 repeatability </a:t>
            </a:r>
            <a:r>
              <a:rPr lang="en-US" sz="1000" dirty="0" smtClean="0"/>
              <a:t>we derived for</a:t>
            </a:r>
            <a:r>
              <a:rPr lang="en-US" sz="1000" baseline="0" dirty="0" smtClean="0"/>
              <a:t> </a:t>
            </a:r>
            <a:r>
              <a:rPr lang="en-US" sz="1000" dirty="0" smtClean="0"/>
              <a:t>this </a:t>
            </a:r>
            <a:r>
              <a:rPr lang="en-US" sz="1000" dirty="0"/>
              <a:t>new device does not represent a problem.</a:t>
            </a:r>
          </a:p>
          <a:p>
            <a:pPr>
              <a:lnSpc>
                <a:spcPct val="90000"/>
              </a:lnSpc>
            </a:pPr>
            <a:endParaRPr lang="en-US" sz="1000" dirty="0"/>
          </a:p>
          <a:p>
            <a:pPr>
              <a:lnSpc>
                <a:spcPct val="90000"/>
              </a:lnSpc>
            </a:pPr>
            <a:r>
              <a:rPr lang="en-US" sz="1000" dirty="0"/>
              <a:t>What </a:t>
            </a:r>
            <a:r>
              <a:rPr lang="en-US" sz="1000" dirty="0" smtClean="0"/>
              <a:t>if</a:t>
            </a:r>
            <a:r>
              <a:rPr lang="en-US" sz="1000" baseline="0" dirty="0" smtClean="0"/>
              <a:t> </a:t>
            </a:r>
            <a:r>
              <a:rPr lang="en-US" sz="1000" dirty="0" smtClean="0"/>
              <a:t>no </a:t>
            </a:r>
            <a:r>
              <a:rPr lang="en-US" sz="1000" dirty="0"/>
              <a:t>other gold standards exist?  Then, given that the same person can have replicate measurements as far a part as 42.4 </a:t>
            </a:r>
            <a:r>
              <a:rPr lang="en-US" sz="1000" dirty="0" smtClean="0"/>
              <a:t>l/min just by random</a:t>
            </a:r>
            <a:r>
              <a:rPr lang="en-US" sz="1000" baseline="0" dirty="0" smtClean="0"/>
              <a:t> measurement alone</a:t>
            </a:r>
            <a:r>
              <a:rPr lang="en-US" sz="1000" dirty="0" smtClean="0"/>
              <a:t>, </a:t>
            </a:r>
            <a:r>
              <a:rPr lang="en-US" sz="1000" dirty="0"/>
              <a:t>then it is clear that you should not necessarily consider any changes up to 42.4 to be clinically relevant.  </a:t>
            </a:r>
            <a:r>
              <a:rPr lang="en-US" sz="1000" dirty="0" smtClean="0"/>
              <a:t>A</a:t>
            </a:r>
            <a:r>
              <a:rPr lang="en-US" sz="1000" baseline="0" dirty="0" smtClean="0"/>
              <a:t> change of 42.4 might be clinically relevant but there is also an alternative explanation — random measurement error.  </a:t>
            </a:r>
            <a:r>
              <a:rPr lang="en-US" sz="1000" dirty="0" smtClean="0"/>
              <a:t>In other words, you should be cautious about making</a:t>
            </a:r>
            <a:r>
              <a:rPr lang="en-US" sz="1000" baseline="0" dirty="0" smtClean="0"/>
              <a:t> any interventions based on changes up to 42.4 l/min.</a:t>
            </a:r>
            <a:endParaRPr lang="en-US" sz="1000" dirty="0"/>
          </a:p>
          <a:p>
            <a:pPr>
              <a:lnSpc>
                <a:spcPct val="90000"/>
              </a:lnSpc>
            </a:pPr>
            <a:endParaRPr lang="en-US" sz="1000" dirty="0"/>
          </a:p>
          <a:p>
            <a:pPr>
              <a:lnSpc>
                <a:spcPct val="90000"/>
              </a:lnSpc>
            </a:pPr>
            <a:r>
              <a:rPr lang="en-US" sz="1000" dirty="0"/>
              <a:t>That said, wouldn’t it be nice to have the repeatability value for every clinical lab test that is available.  Right now, we get a </a:t>
            </a:r>
            <a:r>
              <a:rPr lang="en-US" sz="1000" dirty="0" smtClean="0"/>
              <a:t>“normal range” </a:t>
            </a:r>
            <a:r>
              <a:rPr lang="en-US" sz="1000" dirty="0"/>
              <a:t>shown with lab values but repeatability would be very useful.  Someone </a:t>
            </a:r>
            <a:r>
              <a:rPr lang="en-US" sz="1000" dirty="0" smtClean="0"/>
              <a:t>in Laboratory</a:t>
            </a:r>
            <a:r>
              <a:rPr lang="en-US" sz="1000" baseline="0" dirty="0" smtClean="0"/>
              <a:t> Medicine </a:t>
            </a:r>
            <a:r>
              <a:rPr lang="en-US" sz="1000" dirty="0" smtClean="0"/>
              <a:t>should make this their career</a:t>
            </a:r>
            <a:r>
              <a:rPr lang="en-US" sz="1000" baseline="0" dirty="0" smtClean="0"/>
              <a:t> project</a:t>
            </a:r>
            <a:r>
              <a:rPr lang="en-US" sz="1000" dirty="0" smtClean="0"/>
              <a:t>.</a:t>
            </a:r>
            <a:endParaRPr lang="en-US" sz="1000" dirty="0"/>
          </a:p>
          <a:p>
            <a:pPr>
              <a:lnSpc>
                <a:spcPct val="90000"/>
              </a:lnSpc>
            </a:pPr>
            <a:endParaRPr lang="en-US" sz="1000" dirty="0"/>
          </a:p>
        </p:txBody>
      </p:sp>
    </p:spTree>
    <p:extLst>
      <p:ext uri="{BB962C8B-B14F-4D97-AF65-F5344CB8AC3E}">
        <p14:creationId xmlns:p14="http://schemas.microsoft.com/office/powerpoint/2010/main" val="20145088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a:t>
            </a:r>
            <a:r>
              <a:rPr lang="en-US" baseline="0" dirty="0" smtClean="0"/>
              <a:t> recent example using repeatability.  In this case, normal women underwent two measurements of their breast tissue by MRI.  The radiologists, in particular, use this metric commonly.  Interestingly, even they lapse into a collection of synonyms when they refer to this entity as “reliability” in the Methods.  And, note, that they actually have the formula for CR slightly incorrect in the Statistical Analysis section.  Instead of </a:t>
            </a:r>
            <a:r>
              <a:rPr lang="en-US" baseline="0" dirty="0" err="1" smtClean="0"/>
              <a:t>SDdiff</a:t>
            </a:r>
            <a:r>
              <a:rPr lang="en-US" baseline="0" dirty="0" smtClean="0"/>
              <a:t>, it should just be the within-subject standard deviation.  (A conversation with one of their authors confirms this error).  This illustrates how easy it is — even for the experts — to make mistakes on this work, and, hence, how one needs to be on guard when reading papers.</a:t>
            </a:r>
            <a:endParaRPr lang="en-US" dirty="0"/>
          </a:p>
        </p:txBody>
      </p:sp>
      <p:sp>
        <p:nvSpPr>
          <p:cNvPr id="4" name="Slide Number Placeholder 3"/>
          <p:cNvSpPr>
            <a:spLocks noGrp="1"/>
          </p:cNvSpPr>
          <p:nvPr>
            <p:ph type="sldNum" sz="quarter" idx="10"/>
          </p:nvPr>
        </p:nvSpPr>
        <p:spPr/>
        <p:txBody>
          <a:bodyPr/>
          <a:lstStyle/>
          <a:p>
            <a:fld id="{0D6E570B-5FBA-40D9-B753-BE57573F8ADA}" type="slidenum">
              <a:rPr lang="en-US" smtClean="0"/>
              <a:pPr/>
              <a:t>47</a:t>
            </a:fld>
            <a:endParaRPr lang="en-US"/>
          </a:p>
        </p:txBody>
      </p:sp>
    </p:spTree>
    <p:extLst>
      <p:ext uri="{BB962C8B-B14F-4D97-AF65-F5344CB8AC3E}">
        <p14:creationId xmlns:p14="http://schemas.microsoft.com/office/powerpoint/2010/main" val="29023128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 have introduced another term</a:t>
            </a:r>
            <a:r>
              <a:rPr lang="en-US" baseline="0" dirty="0" smtClean="0"/>
              <a:t> — repeatability — </a:t>
            </a:r>
            <a:r>
              <a:rPr lang="en-US" dirty="0" smtClean="0"/>
              <a:t>let’s put it into context by remembering the vocabulary.</a:t>
            </a:r>
            <a:r>
              <a:rPr lang="en-US" baseline="0" dirty="0" smtClean="0"/>
              <a:t>  </a:t>
            </a:r>
          </a:p>
          <a:p>
            <a:endParaRPr lang="en-US" baseline="0" dirty="0" smtClean="0"/>
          </a:p>
          <a:p>
            <a:r>
              <a:rPr lang="en-US" baseline="0" dirty="0" smtClean="0"/>
              <a:t>The concept of reproducibility, as a general term, has many synonyms, such as </a:t>
            </a:r>
            <a:r>
              <a:rPr lang="en-US" sz="1200" dirty="0" smtClean="0">
                <a:latin typeface="Arial" charset="0"/>
              </a:rPr>
              <a:t>reliability, </a:t>
            </a:r>
            <a:r>
              <a:rPr lang="en-US" sz="1200" i="1" dirty="0" smtClean="0">
                <a:latin typeface="Arial" charset="0"/>
              </a:rPr>
              <a:t>repeatability</a:t>
            </a:r>
            <a:r>
              <a:rPr lang="en-US" sz="1200" dirty="0" smtClean="0">
                <a:latin typeface="Arial" charset="0"/>
              </a:rPr>
              <a:t>, precision, variability, dependability, consistency, stability.  Notice that repeatability</a:t>
            </a:r>
            <a:r>
              <a:rPr lang="en-US" sz="1200" baseline="0" dirty="0" smtClean="0">
                <a:latin typeface="Arial" charset="0"/>
              </a:rPr>
              <a:t> is in this list.  </a:t>
            </a:r>
          </a:p>
          <a:p>
            <a:endParaRPr lang="en-US" sz="1200" baseline="0" dirty="0" smtClean="0">
              <a:latin typeface="Arial" charset="0"/>
            </a:endParaRPr>
          </a:p>
          <a:p>
            <a:r>
              <a:rPr lang="en-US" sz="1200" baseline="0" dirty="0" smtClean="0">
                <a:latin typeface="Arial" charset="0"/>
              </a:rPr>
              <a:t>When used in a specific sense, there are several ways to calculate reproducibility as we have now discussed.  For research, we described the ICC.  For individual-level characterization, we just calculated what we called repeatability.  We think it is best to reserve use of the term repeatability to this specific meaning.  </a:t>
            </a:r>
            <a:endParaRPr lang="en-US" dirty="0"/>
          </a:p>
        </p:txBody>
      </p:sp>
      <p:sp>
        <p:nvSpPr>
          <p:cNvPr id="4" name="Slide Number Placeholder 3"/>
          <p:cNvSpPr>
            <a:spLocks noGrp="1"/>
          </p:cNvSpPr>
          <p:nvPr>
            <p:ph type="sldNum" sz="quarter" idx="10"/>
          </p:nvPr>
        </p:nvSpPr>
        <p:spPr/>
        <p:txBody>
          <a:bodyPr/>
          <a:lstStyle/>
          <a:p>
            <a:fld id="{0D6E570B-5FBA-40D9-B753-BE57573F8ADA}" type="slidenum">
              <a:rPr lang="en-US" smtClean="0"/>
              <a:pPr/>
              <a:t>48</a:t>
            </a:fld>
            <a:endParaRPr lang="en-US"/>
          </a:p>
        </p:txBody>
      </p:sp>
    </p:spTree>
    <p:extLst>
      <p:ext uri="{BB962C8B-B14F-4D97-AF65-F5344CB8AC3E}">
        <p14:creationId xmlns:p14="http://schemas.microsoft.com/office/powerpoint/2010/main" val="28075091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284325-C3FA-4B0F-89BA-B6DE949DD9F9}" type="slidenum">
              <a:rPr lang="en-US"/>
              <a:pPr/>
              <a:t>49</a:t>
            </a:fld>
            <a:endParaRPr lang="en-US"/>
          </a:p>
        </p:txBody>
      </p:sp>
      <p:sp>
        <p:nvSpPr>
          <p:cNvPr id="323586" name="Rectangle 2"/>
          <p:cNvSpPr>
            <a:spLocks noGrp="1" noRot="1" noChangeAspect="1" noChangeArrowheads="1" noTextEdit="1"/>
          </p:cNvSpPr>
          <p:nvPr>
            <p:ph type="sldImg"/>
          </p:nvPr>
        </p:nvSpPr>
        <p:spPr>
          <a:ln/>
        </p:spPr>
      </p:sp>
      <p:sp>
        <p:nvSpPr>
          <p:cNvPr id="323587" name="Rectangle 3"/>
          <p:cNvSpPr>
            <a:spLocks noGrp="1" noChangeArrowheads="1"/>
          </p:cNvSpPr>
          <p:nvPr>
            <p:ph type="body" idx="1"/>
          </p:nvPr>
        </p:nvSpPr>
        <p:spPr/>
        <p:txBody>
          <a:bodyPr/>
          <a:lstStyle/>
          <a:p>
            <a:r>
              <a:rPr lang="en-US" dirty="0"/>
              <a:t>There is one other assumption we needed to make along the way with </a:t>
            </a:r>
            <a:r>
              <a:rPr lang="en-US" dirty="0" smtClean="0"/>
              <a:t>these repeatability </a:t>
            </a:r>
            <a:r>
              <a:rPr lang="en-US" dirty="0"/>
              <a:t>calculations to have them be valid.  That is, we assumed that there was just one within-subject standard deviation that applied to all subjects across the range of values of the measurement.  We determined the common within-subject standard deviation by taking a simple average of each individual subject’s within-subject variance and then taking the square root to get the standard deviation.  It only makes sense to do this if there is indeed just one within-subject standard deviation that exists and applies </a:t>
            </a:r>
            <a:r>
              <a:rPr lang="en-US" dirty="0" smtClean="0"/>
              <a:t>to</a:t>
            </a:r>
            <a:r>
              <a:rPr lang="en-US" baseline="0" dirty="0" smtClean="0"/>
              <a:t> everyone across the measurement range of the target population</a:t>
            </a:r>
            <a:r>
              <a:rPr lang="en-US" dirty="0" smtClean="0"/>
              <a:t>. </a:t>
            </a:r>
            <a:r>
              <a:rPr lang="en-US" dirty="0"/>
              <a:t>In other words, it only makes sense if the within-subject standard deviation does not vary across the range of measurements.   To </a:t>
            </a:r>
            <a:r>
              <a:rPr lang="en-US" dirty="0" smtClean="0"/>
              <a:t>assess whether</a:t>
            </a:r>
            <a:r>
              <a:rPr lang="en-US" baseline="0" dirty="0" smtClean="0"/>
              <a:t> there is evidence for just one common underlying within-subject standard deviation</a:t>
            </a:r>
            <a:r>
              <a:rPr lang="en-US" dirty="0" smtClean="0"/>
              <a:t>, </a:t>
            </a:r>
            <a:r>
              <a:rPr lang="en-US" dirty="0"/>
              <a:t>we take the Bland-Altman approach of plotting the within-subject standard deviation by the within-subject mean.  </a:t>
            </a:r>
          </a:p>
          <a:p>
            <a:endParaRPr lang="en-US" dirty="0"/>
          </a:p>
        </p:txBody>
      </p:sp>
    </p:spTree>
    <p:extLst>
      <p:ext uri="{BB962C8B-B14F-4D97-AF65-F5344CB8AC3E}">
        <p14:creationId xmlns:p14="http://schemas.microsoft.com/office/powerpoint/2010/main" val="93790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1D881C-EBB1-49A2-B306-F8B114D76360}" type="slidenum">
              <a:rPr lang="en-US"/>
              <a:pPr/>
              <a:t>5</a:t>
            </a:fld>
            <a:endParaRPr lang="en-US"/>
          </a:p>
        </p:txBody>
      </p:sp>
      <p:sp>
        <p:nvSpPr>
          <p:cNvPr id="438274" name="Rectangle 2"/>
          <p:cNvSpPr>
            <a:spLocks noGrp="1" noRot="1" noChangeAspect="1" noChangeArrowheads="1" noTextEdit="1"/>
          </p:cNvSpPr>
          <p:nvPr>
            <p:ph type="sldImg"/>
          </p:nvPr>
        </p:nvSpPr>
        <p:spPr>
          <a:ln/>
        </p:spPr>
      </p:sp>
      <p:sp>
        <p:nvSpPr>
          <p:cNvPr id="438275" name="Rectangle 3"/>
          <p:cNvSpPr>
            <a:spLocks noGrp="1" noChangeArrowheads="1"/>
          </p:cNvSpPr>
          <p:nvPr>
            <p:ph type="body" idx="1"/>
          </p:nvPr>
        </p:nvSpPr>
        <p:spPr/>
        <p:txBody>
          <a:bodyPr/>
          <a:lstStyle/>
          <a:p>
            <a:r>
              <a:rPr lang="en-US" dirty="0"/>
              <a:t>Let’s start our discussion of reproducibility and validity by going over some basic definitions that I think you are familiar with.  Reproducibility refers to the degree a measurement provides the same result each time it is performed on a given </a:t>
            </a:r>
            <a:r>
              <a:rPr lang="en-US" dirty="0" smtClean="0"/>
              <a:t>participant or </a:t>
            </a:r>
            <a:r>
              <a:rPr lang="en-US" dirty="0"/>
              <a:t>specimen.  If you are measuring something over and over with the same technique, we say that anything less than perfect reproducibility is caused by random error. </a:t>
            </a:r>
          </a:p>
          <a:p>
            <a:endParaRPr lang="en-US" dirty="0"/>
          </a:p>
          <a:p>
            <a:r>
              <a:rPr lang="en-US" dirty="0"/>
              <a:t>In contrast, validity is from the Latin </a:t>
            </a:r>
            <a:r>
              <a:rPr lang="en-US" dirty="0" err="1"/>
              <a:t>validus</a:t>
            </a:r>
            <a:r>
              <a:rPr lang="en-US" dirty="0"/>
              <a:t> meaning strong.  It is the degree to which a measurement truly measures (represents) what it purports to measure (represent).  We say that anything less than perfect validity is the fault of systematic error.</a:t>
            </a:r>
          </a:p>
          <a:p>
            <a:endParaRPr lang="en-US" dirty="0"/>
          </a:p>
          <a:p>
            <a:endParaRPr lang="en-US" dirty="0"/>
          </a:p>
        </p:txBody>
      </p:sp>
    </p:spTree>
    <p:extLst>
      <p:ext uri="{BB962C8B-B14F-4D97-AF65-F5344CB8AC3E}">
        <p14:creationId xmlns:p14="http://schemas.microsoft.com/office/powerpoint/2010/main" val="23841778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5A6237-38F2-4E5B-8DC0-D2B78C17CBA8}" type="slidenum">
              <a:rPr lang="en-US"/>
              <a:pPr/>
              <a:t>50</a:t>
            </a:fld>
            <a:endParaRPr lang="en-US"/>
          </a:p>
        </p:txBody>
      </p:sp>
      <p:sp>
        <p:nvSpPr>
          <p:cNvPr id="385026" name="Rectangle 2"/>
          <p:cNvSpPr>
            <a:spLocks noGrp="1" noRot="1" noChangeAspect="1" noChangeArrowheads="1" noTextEdit="1"/>
          </p:cNvSpPr>
          <p:nvPr>
            <p:ph type="sldImg"/>
          </p:nvPr>
        </p:nvSpPr>
        <p:spPr>
          <a:ln/>
        </p:spPr>
      </p:sp>
      <p:sp>
        <p:nvSpPr>
          <p:cNvPr id="385027" name="Rectangle 3"/>
          <p:cNvSpPr>
            <a:spLocks noGrp="1" noChangeArrowheads="1"/>
          </p:cNvSpPr>
          <p:nvPr>
            <p:ph type="body" idx="1"/>
          </p:nvPr>
        </p:nvSpPr>
        <p:spPr/>
        <p:txBody>
          <a:bodyPr/>
          <a:lstStyle/>
          <a:p>
            <a:r>
              <a:rPr lang="en-US" dirty="0"/>
              <a:t>Recall that this is important because of the way we calculated the within-subject standard deviation, which was that for each </a:t>
            </a:r>
            <a:r>
              <a:rPr lang="en-US" dirty="0" smtClean="0"/>
              <a:t>participant we </a:t>
            </a:r>
            <a:r>
              <a:rPr lang="en-US" dirty="0"/>
              <a:t>calculated a within-subject mean and ultimately a within-subject </a:t>
            </a:r>
            <a:r>
              <a:rPr lang="en-US" dirty="0" smtClean="0"/>
              <a:t>variance.</a:t>
            </a:r>
            <a:r>
              <a:rPr lang="en-US" baseline="0" dirty="0" smtClean="0"/>
              <a:t>  </a:t>
            </a:r>
            <a:r>
              <a:rPr lang="en-US" dirty="0" smtClean="0"/>
              <a:t>If </a:t>
            </a:r>
            <a:r>
              <a:rPr lang="en-US" dirty="0"/>
              <a:t>each </a:t>
            </a:r>
            <a:r>
              <a:rPr lang="en-US" dirty="0" smtClean="0"/>
              <a:t>participant is </a:t>
            </a:r>
            <a:r>
              <a:rPr lang="en-US" dirty="0"/>
              <a:t>not contributing the same concept to the </a:t>
            </a:r>
            <a:r>
              <a:rPr lang="en-US" dirty="0" smtClean="0"/>
              <a:t>pooled average, </a:t>
            </a:r>
            <a:r>
              <a:rPr lang="en-US" dirty="0"/>
              <a:t>then there is no point in forming the average. </a:t>
            </a:r>
          </a:p>
        </p:txBody>
      </p:sp>
    </p:spTree>
    <p:extLst>
      <p:ext uri="{BB962C8B-B14F-4D97-AF65-F5344CB8AC3E}">
        <p14:creationId xmlns:p14="http://schemas.microsoft.com/office/powerpoint/2010/main" val="3497337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E3576B-E4E6-46DA-B0F6-C33323568187}" type="slidenum">
              <a:rPr lang="en-US"/>
              <a:pPr/>
              <a:t>51</a:t>
            </a:fld>
            <a:endParaRPr lang="en-US"/>
          </a:p>
        </p:txBody>
      </p:sp>
      <p:sp>
        <p:nvSpPr>
          <p:cNvPr id="387074" name="Rectangle 2"/>
          <p:cNvSpPr>
            <a:spLocks noGrp="1" noRot="1" noChangeAspect="1" noChangeArrowheads="1" noTextEdit="1"/>
          </p:cNvSpPr>
          <p:nvPr>
            <p:ph type="sldImg"/>
          </p:nvPr>
        </p:nvSpPr>
        <p:spPr>
          <a:ln/>
        </p:spPr>
      </p:sp>
      <p:sp>
        <p:nvSpPr>
          <p:cNvPr id="387075" name="Rectangle 3"/>
          <p:cNvSpPr>
            <a:spLocks noGrp="1" noChangeArrowheads="1"/>
          </p:cNvSpPr>
          <p:nvPr>
            <p:ph type="body" idx="1"/>
          </p:nvPr>
        </p:nvSpPr>
        <p:spPr/>
        <p:txBody>
          <a:bodyPr/>
          <a:lstStyle/>
          <a:p>
            <a:r>
              <a:rPr lang="en-US" dirty="0" smtClean="0"/>
              <a:t>Does </a:t>
            </a:r>
            <a:r>
              <a:rPr lang="en-US" dirty="0"/>
              <a:t>the within-subject standard deviation vary across the range of </a:t>
            </a:r>
            <a:r>
              <a:rPr lang="en-US" dirty="0" smtClean="0"/>
              <a:t>data</a:t>
            </a:r>
            <a:r>
              <a:rPr lang="en-US" baseline="0" dirty="0" smtClean="0"/>
              <a:t> in our peak flow example</a:t>
            </a:r>
            <a:r>
              <a:rPr lang="en-US" dirty="0" smtClean="0"/>
              <a:t>?  </a:t>
            </a:r>
            <a:r>
              <a:rPr lang="en-US" dirty="0"/>
              <a:t>We </a:t>
            </a:r>
            <a:r>
              <a:rPr lang="en-US" dirty="0" smtClean="0"/>
              <a:t>do not </a:t>
            </a:r>
            <a:r>
              <a:rPr lang="en-US" dirty="0"/>
              <a:t>have a lot of data to use to evaluate this, but these data show no strong evidence that the within-subject deviation is changing across the range of data.  </a:t>
            </a:r>
            <a:r>
              <a:rPr lang="en-US" dirty="0" smtClean="0"/>
              <a:t>This assessment can just be made by eyeball because</a:t>
            </a:r>
            <a:r>
              <a:rPr lang="en-US" baseline="0" dirty="0" smtClean="0"/>
              <a:t> you really do not want to apply statistical testing in that small sample sizes might never show statistically significant differences.  Similarly, very large sample size will make even small differences look significant; we do not want to do this either.  </a:t>
            </a:r>
            <a:r>
              <a:rPr lang="en-US" dirty="0" smtClean="0"/>
              <a:t>We conclude that we are </a:t>
            </a:r>
            <a:r>
              <a:rPr lang="en-US" dirty="0"/>
              <a:t>in pretty good shape with this assumption for the peak flow </a:t>
            </a:r>
            <a:r>
              <a:rPr lang="en-US" dirty="0" smtClean="0"/>
              <a:t>data (i.e.,</a:t>
            </a:r>
            <a:r>
              <a:rPr lang="en-US" baseline="0" dirty="0" smtClean="0"/>
              <a:t> no strong evidence that the within-subject standard deviation is changing over the range of the data),</a:t>
            </a:r>
            <a:r>
              <a:rPr lang="en-US" dirty="0" smtClean="0"/>
              <a:t> </a:t>
            </a:r>
            <a:r>
              <a:rPr lang="en-US" dirty="0"/>
              <a:t>and thus we </a:t>
            </a:r>
            <a:r>
              <a:rPr lang="en-US" dirty="0" smtClean="0"/>
              <a:t>can go ahead and </a:t>
            </a:r>
            <a:r>
              <a:rPr lang="en-US" dirty="0"/>
              <a:t>calculate repeatability.</a:t>
            </a:r>
          </a:p>
        </p:txBody>
      </p:sp>
    </p:spTree>
    <p:extLst>
      <p:ext uri="{BB962C8B-B14F-4D97-AF65-F5344CB8AC3E}">
        <p14:creationId xmlns:p14="http://schemas.microsoft.com/office/powerpoint/2010/main" val="35192002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646C40-7278-417D-BC6C-38E4E4BA1ACE}" type="slidenum">
              <a:rPr lang="en-US"/>
              <a:pPr/>
              <a:t>52</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r>
              <a:rPr lang="en-US" dirty="0"/>
              <a:t>However, </a:t>
            </a:r>
            <a:r>
              <a:rPr lang="en-US" dirty="0" smtClean="0"/>
              <a:t>let</a:t>
            </a:r>
            <a:r>
              <a:rPr lang="en-US" baseline="0" dirty="0" smtClean="0"/>
              <a:t> u</a:t>
            </a:r>
            <a:r>
              <a:rPr lang="en-US" dirty="0" smtClean="0"/>
              <a:t>s </a:t>
            </a:r>
            <a:r>
              <a:rPr lang="en-US" dirty="0"/>
              <a:t>look at another interval scale </a:t>
            </a:r>
            <a:r>
              <a:rPr lang="en-US" dirty="0" smtClean="0"/>
              <a:t>example, </a:t>
            </a:r>
            <a:r>
              <a:rPr lang="en-US" dirty="0"/>
              <a:t>and we will again get it from Bland and Altman in which the concentration of cotinine, a metabolite of nicotine, was looked at in the saliva of children to get an idea of their exposure to cigarettes.</a:t>
            </a:r>
          </a:p>
          <a:p>
            <a:endParaRPr lang="en-US" dirty="0"/>
          </a:p>
          <a:p>
            <a:r>
              <a:rPr lang="en-US" dirty="0" smtClean="0"/>
              <a:t>The </a:t>
            </a:r>
            <a:r>
              <a:rPr lang="en-US" dirty="0"/>
              <a:t>structure of the data is 20 children, each with two measurements.</a:t>
            </a:r>
          </a:p>
        </p:txBody>
      </p:sp>
    </p:spTree>
    <p:extLst>
      <p:ext uri="{BB962C8B-B14F-4D97-AF65-F5344CB8AC3E}">
        <p14:creationId xmlns:p14="http://schemas.microsoft.com/office/powerpoint/2010/main" val="32722117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A34C22-6F51-4AFD-93E8-05E9493A654A}" type="slidenum">
              <a:rPr lang="en-US"/>
              <a:pPr/>
              <a:t>53</a:t>
            </a:fld>
            <a:endParaRPr lang="en-US"/>
          </a:p>
        </p:txBody>
      </p:sp>
      <p:sp>
        <p:nvSpPr>
          <p:cNvPr id="350210" name="Rectangle 2"/>
          <p:cNvSpPr>
            <a:spLocks noGrp="1" noRot="1" noChangeAspect="1" noChangeArrowheads="1" noTextEdit="1"/>
          </p:cNvSpPr>
          <p:nvPr>
            <p:ph type="sldImg"/>
          </p:nvPr>
        </p:nvSpPr>
        <p:spPr>
          <a:ln/>
        </p:spPr>
      </p:sp>
      <p:sp>
        <p:nvSpPr>
          <p:cNvPr id="350211" name="Rectangle 3"/>
          <p:cNvSpPr>
            <a:spLocks noGrp="1" noChangeArrowheads="1"/>
          </p:cNvSpPr>
          <p:nvPr>
            <p:ph type="body" idx="1"/>
          </p:nvPr>
        </p:nvSpPr>
        <p:spPr/>
        <p:txBody>
          <a:bodyPr/>
          <a:lstStyle/>
          <a:p>
            <a:r>
              <a:rPr lang="en-US" dirty="0"/>
              <a:t>This time when we plot the within-subject standard deviation by the within-subject mean value, we see a different pattern.  What is it?  Here, we see that the error is proportional to the mean value.  The error gets bigger as the mean value gets bigger.  Although this was not the case with the peak flow data, this type of scenario is pretty common in biomedical measurement.   </a:t>
            </a:r>
            <a:r>
              <a:rPr lang="en-US" dirty="0" smtClean="0"/>
              <a:t>Given</a:t>
            </a:r>
            <a:r>
              <a:rPr lang="en-US" baseline="0" dirty="0" smtClean="0"/>
              <a:t> this scenario</a:t>
            </a:r>
            <a:r>
              <a:rPr lang="en-US" dirty="0" smtClean="0"/>
              <a:t>, </a:t>
            </a:r>
            <a:r>
              <a:rPr lang="en-US" dirty="0"/>
              <a:t>is it appropriate to estimate the </a:t>
            </a:r>
            <a:r>
              <a:rPr lang="en-US" dirty="0" smtClean="0"/>
              <a:t>mean (common) </a:t>
            </a:r>
            <a:r>
              <a:rPr lang="en-US" dirty="0"/>
              <a:t>within-subject standard deviation?  No, there is not one single </a:t>
            </a:r>
            <a:r>
              <a:rPr lang="en-US" dirty="0" smtClean="0"/>
              <a:t>underlying value.  Hence, it is not appropriate</a:t>
            </a:r>
            <a:r>
              <a:rPr lang="en-US" baseline="0" dirty="0" smtClean="0"/>
              <a:t> to try to estimate a mean </a:t>
            </a:r>
            <a:r>
              <a:rPr lang="en-US" baseline="0" dirty="0" err="1" smtClean="0"/>
              <a:t>sw</a:t>
            </a:r>
            <a:r>
              <a:rPr lang="en-US" baseline="0" dirty="0" smtClean="0"/>
              <a:t> with the data in this form.  </a:t>
            </a:r>
            <a:endParaRPr lang="en-US" dirty="0"/>
          </a:p>
        </p:txBody>
      </p:sp>
    </p:spTree>
    <p:extLst>
      <p:ext uri="{BB962C8B-B14F-4D97-AF65-F5344CB8AC3E}">
        <p14:creationId xmlns:p14="http://schemas.microsoft.com/office/powerpoint/2010/main" val="42916600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64CA0B-ADA6-43D5-96CB-12B19293DB87}" type="slidenum">
              <a:rPr lang="en-US"/>
              <a:pPr/>
              <a:t>54</a:t>
            </a:fld>
            <a:endParaRPr 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r>
              <a:rPr lang="en-US" dirty="0" smtClean="0"/>
              <a:t>The solution to</a:t>
            </a:r>
            <a:r>
              <a:rPr lang="en-US" baseline="0" dirty="0" smtClean="0"/>
              <a:t> this scenario </a:t>
            </a:r>
            <a:r>
              <a:rPr lang="en-US" dirty="0" smtClean="0"/>
              <a:t>is to log10 transform cotinine.  In other</a:t>
            </a:r>
            <a:r>
              <a:rPr lang="en-US" baseline="0" dirty="0" smtClean="0"/>
              <a:t> words, work on the multiplicative scale.  </a:t>
            </a:r>
            <a:r>
              <a:rPr lang="en-US" dirty="0" smtClean="0"/>
              <a:t>When </a:t>
            </a:r>
            <a:r>
              <a:rPr lang="en-US" dirty="0"/>
              <a:t>we work with log transformed data and plot the within-subject standard deviation </a:t>
            </a:r>
            <a:r>
              <a:rPr lang="en-US" dirty="0" err="1"/>
              <a:t>vs</a:t>
            </a:r>
            <a:r>
              <a:rPr lang="en-US" dirty="0"/>
              <a:t> the </a:t>
            </a:r>
            <a:r>
              <a:rPr lang="en-US" dirty="0" smtClean="0"/>
              <a:t>mean, we see the </a:t>
            </a:r>
            <a:r>
              <a:rPr lang="en-US" dirty="0"/>
              <a:t>following figure.  Now, we no longer have a relationship between the difference and the mean.  To satisfy any of you disbelievers, you can perform a correlation on this scatterplot and see that there is no evidence of an </a:t>
            </a:r>
            <a:r>
              <a:rPr lang="en-US" dirty="0" smtClean="0"/>
              <a:t>association (although, as mentioned on the</a:t>
            </a:r>
            <a:r>
              <a:rPr lang="en-US" baseline="0" dirty="0" smtClean="0"/>
              <a:t> prior slide,</a:t>
            </a:r>
            <a:r>
              <a:rPr lang="en-US" dirty="0" smtClean="0"/>
              <a:t> you do not need to do this to form</a:t>
            </a:r>
            <a:r>
              <a:rPr lang="en-US" baseline="0" dirty="0" smtClean="0"/>
              <a:t> our conclusion)</a:t>
            </a:r>
            <a:r>
              <a:rPr lang="en-US" dirty="0" smtClean="0"/>
              <a:t>.  </a:t>
            </a:r>
            <a:r>
              <a:rPr lang="en-US" dirty="0"/>
              <a:t>As we move across the range of measurement, there is no evidence that the within-subject standard deviation is changing.  Note that the variability of the </a:t>
            </a:r>
            <a:r>
              <a:rPr lang="en-US" dirty="0" smtClean="0"/>
              <a:t>estimate (the spread on either side of the mean</a:t>
            </a:r>
            <a:r>
              <a:rPr lang="en-US" baseline="0" dirty="0" smtClean="0"/>
              <a:t> line we have drawn</a:t>
            </a:r>
            <a:r>
              <a:rPr lang="en-US" dirty="0" smtClean="0"/>
              <a:t>) </a:t>
            </a:r>
            <a:r>
              <a:rPr lang="en-US" dirty="0"/>
              <a:t>could be changing but that is not the </a:t>
            </a:r>
            <a:r>
              <a:rPr lang="en-US" dirty="0" smtClean="0"/>
              <a:t>issue;</a:t>
            </a:r>
            <a:r>
              <a:rPr lang="en-US" baseline="0" dirty="0" smtClean="0"/>
              <a:t> we are looking at the central tendency of the within-subject standard deviation.</a:t>
            </a:r>
            <a:endParaRPr lang="en-US" dirty="0"/>
          </a:p>
          <a:p>
            <a:endParaRPr lang="en-US" dirty="0"/>
          </a:p>
          <a:p>
            <a:r>
              <a:rPr lang="en-US" dirty="0"/>
              <a:t>Therefore, now, it is reasonable to use each of the </a:t>
            </a:r>
            <a:r>
              <a:rPr lang="en-US" dirty="0" smtClean="0"/>
              <a:t>participant’s </a:t>
            </a:r>
            <a:r>
              <a:rPr lang="en-US" dirty="0"/>
              <a:t>within-subject standard deviation as an estimate of the overall within-subject standard deviation.  </a:t>
            </a:r>
          </a:p>
        </p:txBody>
      </p:sp>
    </p:spTree>
    <p:extLst>
      <p:ext uri="{BB962C8B-B14F-4D97-AF65-F5344CB8AC3E}">
        <p14:creationId xmlns:p14="http://schemas.microsoft.com/office/powerpoint/2010/main" val="8954196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048634-3AA7-45BD-AB61-9DBBE6CE5020}" type="slidenum">
              <a:rPr lang="en-US"/>
              <a:pPr/>
              <a:t>55</a:t>
            </a:fld>
            <a:endParaRPr lang="en-US"/>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r>
              <a:rPr lang="en-US" dirty="0" smtClean="0"/>
              <a:t>For completeness, we will</a:t>
            </a:r>
            <a:r>
              <a:rPr lang="en-US" baseline="0" dirty="0" smtClean="0"/>
              <a:t> also describe another approach that can be used to express reproducibility w</a:t>
            </a:r>
            <a:r>
              <a:rPr lang="en-US" dirty="0" smtClean="0"/>
              <a:t>hen </a:t>
            </a:r>
            <a:r>
              <a:rPr lang="en-US" dirty="0"/>
              <a:t>you have data where the within-subject standard deviation is proportional to the </a:t>
            </a:r>
            <a:r>
              <a:rPr lang="en-US" dirty="0" smtClean="0"/>
              <a:t>mean.</a:t>
            </a:r>
            <a:r>
              <a:rPr lang="en-US" baseline="0" dirty="0" smtClean="0"/>
              <a:t>  This is</a:t>
            </a:r>
            <a:r>
              <a:rPr lang="en-US" dirty="0" smtClean="0"/>
              <a:t> </a:t>
            </a:r>
            <a:r>
              <a:rPr lang="en-US" dirty="0"/>
              <a:t>an entity called the coefficient of variation, often abbreviated as </a:t>
            </a:r>
            <a:r>
              <a:rPr lang="en-US" dirty="0" smtClean="0"/>
              <a:t>CV.  </a:t>
            </a:r>
            <a:r>
              <a:rPr lang="en-US" dirty="0"/>
              <a:t>The CV depicts within-subject error in the context of the overall magnitude of the measurement.   The CV is </a:t>
            </a:r>
            <a:r>
              <a:rPr lang="en-US" dirty="0" smtClean="0"/>
              <a:t>the </a:t>
            </a:r>
            <a:r>
              <a:rPr lang="en-US" dirty="0"/>
              <a:t>within-subject standard deviation divided by the within-subject mean.  </a:t>
            </a:r>
          </a:p>
          <a:p>
            <a:endParaRPr lang="en-US" dirty="0"/>
          </a:p>
          <a:p>
            <a:r>
              <a:rPr lang="en-US" dirty="0"/>
              <a:t>We </a:t>
            </a:r>
            <a:r>
              <a:rPr lang="en-US" dirty="0" smtClean="0"/>
              <a:t>will</a:t>
            </a:r>
            <a:r>
              <a:rPr lang="en-US" baseline="0" dirty="0" smtClean="0"/>
              <a:t> not </a:t>
            </a:r>
            <a:r>
              <a:rPr lang="en-US" dirty="0" smtClean="0"/>
              <a:t>go </a:t>
            </a:r>
            <a:r>
              <a:rPr lang="en-US" dirty="0"/>
              <a:t>into detail about the calculation other than to say that </a:t>
            </a:r>
            <a:r>
              <a:rPr lang="en-US" dirty="0" smtClean="0"/>
              <a:t>it</a:t>
            </a:r>
            <a:r>
              <a:rPr lang="en-US" baseline="0" dirty="0" smtClean="0"/>
              <a:t> is pretty simple.  You first </a:t>
            </a:r>
            <a:r>
              <a:rPr lang="en-US" dirty="0" smtClean="0"/>
              <a:t>calculate </a:t>
            </a:r>
            <a:r>
              <a:rPr lang="en-US" dirty="0"/>
              <a:t>a within-subject </a:t>
            </a:r>
            <a:r>
              <a:rPr lang="en-US" dirty="0" smtClean="0"/>
              <a:t>standard</a:t>
            </a:r>
            <a:r>
              <a:rPr lang="en-US" baseline="0" dirty="0" smtClean="0"/>
              <a:t> deviation</a:t>
            </a:r>
            <a:r>
              <a:rPr lang="en-US" dirty="0" smtClean="0"/>
              <a:t> </a:t>
            </a:r>
            <a:r>
              <a:rPr lang="en-US" dirty="0"/>
              <a:t>for each person and then </a:t>
            </a:r>
            <a:r>
              <a:rPr lang="en-US" dirty="0" smtClean="0"/>
              <a:t>calculate </a:t>
            </a:r>
            <a:r>
              <a:rPr lang="en-US" dirty="0"/>
              <a:t>the mean</a:t>
            </a:r>
            <a:r>
              <a:rPr lang="en-US" dirty="0" smtClean="0"/>
              <a:t>.</a:t>
            </a:r>
            <a:r>
              <a:rPr lang="en-US" baseline="0" dirty="0" smtClean="0"/>
              <a:t>  Then you form the ratio of the within-subject standard deviation to the mean.   Then, you form the average across participants. </a:t>
            </a:r>
            <a:r>
              <a:rPr lang="en-US" dirty="0" smtClean="0"/>
              <a:t> </a:t>
            </a:r>
            <a:r>
              <a:rPr lang="en-US" dirty="0"/>
              <a:t>The details can be found in the S and N text as well as the extra slides for this lecture</a:t>
            </a:r>
            <a:r>
              <a:rPr lang="en-US" dirty="0" smtClean="0"/>
              <a:t>.</a:t>
            </a:r>
          </a:p>
          <a:p>
            <a:endParaRPr lang="en-US" dirty="0" smtClean="0"/>
          </a:p>
          <a:p>
            <a:r>
              <a:rPr lang="en-US" dirty="0" smtClean="0"/>
              <a:t>Historically,</a:t>
            </a:r>
            <a:r>
              <a:rPr lang="en-US" baseline="0" dirty="0" smtClean="0"/>
              <a:t> this is a metric that has been popular among lab scientists.  We, however, actually it hard to interpret because it is not on the native scale. All we know is that we want it to be low.  In fact, we often find ourselves trying to use it to </a:t>
            </a:r>
            <a:r>
              <a:rPr lang="en-US" baseline="0" dirty="0" err="1" smtClean="0"/>
              <a:t>backcalculate</a:t>
            </a:r>
            <a:r>
              <a:rPr lang="en-US" baseline="0" dirty="0" smtClean="0"/>
              <a:t> to the more useful ‘repeatability’ metric.  Nonetheless, we mention it because you will see it in the literature when describing reproducibility.  </a:t>
            </a:r>
            <a:endParaRPr lang="en-US" dirty="0"/>
          </a:p>
          <a:p>
            <a:endParaRPr lang="en-US" dirty="0"/>
          </a:p>
          <a:p>
            <a:r>
              <a:rPr lang="en-US" dirty="0"/>
              <a:t>-----------------</a:t>
            </a:r>
          </a:p>
          <a:p>
            <a:endParaRPr lang="en-US" dirty="0"/>
          </a:p>
          <a:p>
            <a:r>
              <a:rPr lang="en-US" dirty="0"/>
              <a:t>By saying that the within-subject standard deviation is proportional to the value of the measurement, we are saying that the within-subject standard deviation is equal to K times the within-subject mean value.  K is the coefficient of variation.   In other words, K is the within-subject standard deviation divided by the within-subject mean.  </a:t>
            </a:r>
          </a:p>
          <a:p>
            <a:endParaRPr lang="en-US" dirty="0"/>
          </a:p>
        </p:txBody>
      </p:sp>
    </p:spTree>
    <p:extLst>
      <p:ext uri="{BB962C8B-B14F-4D97-AF65-F5344CB8AC3E}">
        <p14:creationId xmlns:p14="http://schemas.microsoft.com/office/powerpoint/2010/main" val="16383557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D9F926-48D3-4D72-B8E8-09B7F49305CA}" type="slidenum">
              <a:rPr lang="en-US"/>
              <a:pPr/>
              <a:t>56</a:t>
            </a:fld>
            <a:endParaRPr lang="en-US"/>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xfrm>
            <a:off x="304800" y="4414838"/>
            <a:ext cx="6019800" cy="4184650"/>
          </a:xfrm>
        </p:spPr>
        <p:txBody>
          <a:bodyPr/>
          <a:lstStyle/>
          <a:p>
            <a:r>
              <a:rPr lang="en-US" dirty="0"/>
              <a:t>This table summarizes </a:t>
            </a:r>
            <a:r>
              <a:rPr lang="en-US" dirty="0" smtClean="0"/>
              <a:t>the indices that</a:t>
            </a:r>
            <a:r>
              <a:rPr lang="en-US" baseline="0" dirty="0" smtClean="0"/>
              <a:t> </a:t>
            </a:r>
            <a:r>
              <a:rPr lang="en-US" dirty="0" smtClean="0"/>
              <a:t>are </a:t>
            </a:r>
            <a:r>
              <a:rPr lang="en-US" dirty="0"/>
              <a:t>useful in </a:t>
            </a:r>
            <a:r>
              <a:rPr lang="en-US" dirty="0" smtClean="0"/>
              <a:t>quantitating</a:t>
            </a:r>
            <a:r>
              <a:rPr lang="en-US" baseline="0" dirty="0" smtClean="0"/>
              <a:t> </a:t>
            </a:r>
            <a:r>
              <a:rPr lang="en-US" dirty="0" smtClean="0"/>
              <a:t>reproducibility</a:t>
            </a:r>
            <a:r>
              <a:rPr lang="en-US" dirty="0"/>
              <a:t>.  It is organized by purpose and the pattern of the within-subject variability across the range of data.  </a:t>
            </a:r>
            <a:endParaRPr lang="en-US" dirty="0" smtClean="0"/>
          </a:p>
          <a:p>
            <a:endParaRPr lang="en-US" dirty="0"/>
          </a:p>
          <a:p>
            <a:r>
              <a:rPr lang="en-US" dirty="0"/>
              <a:t>When the purpose is to evaluate whether the reproducibility </a:t>
            </a:r>
            <a:r>
              <a:rPr lang="en-US" dirty="0" smtClean="0"/>
              <a:t>of a measurement is </a:t>
            </a:r>
            <a:r>
              <a:rPr lang="en-US" dirty="0"/>
              <a:t>suitable for research vs when more tightening of the measurement’s reproducibility is needed, we talked about the </a:t>
            </a:r>
            <a:r>
              <a:rPr lang="en-US" dirty="0" err="1"/>
              <a:t>intraclass</a:t>
            </a:r>
            <a:r>
              <a:rPr lang="en-US" dirty="0"/>
              <a:t> correlation coefficient, ICC.  </a:t>
            </a:r>
            <a:r>
              <a:rPr lang="en-US" dirty="0" smtClean="0"/>
              <a:t>It can be used regardless of the pattern of the within-subject standard deviation over the range of the measurement.</a:t>
            </a:r>
            <a:endParaRPr lang="en-US" dirty="0"/>
          </a:p>
          <a:p>
            <a:endParaRPr lang="en-US" dirty="0"/>
          </a:p>
          <a:p>
            <a:r>
              <a:rPr lang="en-US" dirty="0"/>
              <a:t>When the purpose is looking at individual measurements in individual persons (i.e., individual-level characterization), when the within-subject variability is constant across the range of data, as it was in the peak flow data, repeatability is the most useful index.  If the within-subject variability is proportional to the magnitude of the measurement, as it was with the cotinine data, repeatability is also the way to go, but you need to work with the data on the log, or ratio, scale.  A coefficient of variation is also </a:t>
            </a:r>
            <a:r>
              <a:rPr lang="en-US" dirty="0" smtClean="0"/>
              <a:t>acceptable here,</a:t>
            </a:r>
            <a:r>
              <a:rPr lang="en-US" baseline="0" dirty="0" smtClean="0"/>
              <a:t> although we think it is less useful.</a:t>
            </a:r>
            <a:endParaRPr lang="en-US" dirty="0"/>
          </a:p>
          <a:p>
            <a:endParaRPr lang="en-US" dirty="0"/>
          </a:p>
          <a:p>
            <a:r>
              <a:rPr lang="en-US" dirty="0"/>
              <a:t>We did not directly discuss this but when your data does not behave nicely, meaning the within-subject variance is neither constant nor proportional to the mean value, you’ve got a problem.  This does not commonly happen in biology, however.  If it does occur, one of the simple things you can do is to break up the range of data into smaller pieces where the within-subject standard deviation is either constant or proportional to the mean.  Then, in each of these segments you can report the </a:t>
            </a:r>
            <a:r>
              <a:rPr lang="en-US" dirty="0" smtClean="0"/>
              <a:t>repeatability.  </a:t>
            </a:r>
            <a:r>
              <a:rPr lang="en-US" dirty="0"/>
              <a:t>In the end, you will end up with a family of such indices. </a:t>
            </a:r>
          </a:p>
          <a:p>
            <a:endParaRPr lang="en-US" dirty="0"/>
          </a:p>
          <a:p>
            <a:endParaRPr lang="en-US" dirty="0"/>
          </a:p>
        </p:txBody>
      </p:sp>
    </p:spTree>
    <p:extLst>
      <p:ext uri="{BB962C8B-B14F-4D97-AF65-F5344CB8AC3E}">
        <p14:creationId xmlns:p14="http://schemas.microsoft.com/office/powerpoint/2010/main" val="301141647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95DF00-E069-4FF7-94E7-9E52C669C409}" type="slidenum">
              <a:rPr lang="en-US"/>
              <a:pPr/>
              <a:t>57</a:t>
            </a:fld>
            <a:endParaRPr lang="en-US"/>
          </a:p>
        </p:txBody>
      </p:sp>
      <p:sp>
        <p:nvSpPr>
          <p:cNvPr id="446466" name="Rectangle 2"/>
          <p:cNvSpPr>
            <a:spLocks noGrp="1" noRot="1" noChangeAspect="1" noChangeArrowheads="1" noTextEdit="1"/>
          </p:cNvSpPr>
          <p:nvPr>
            <p:ph type="sldImg"/>
          </p:nvPr>
        </p:nvSpPr>
        <p:spPr>
          <a:ln/>
        </p:spPr>
      </p:sp>
      <p:sp>
        <p:nvSpPr>
          <p:cNvPr id="446467" name="Rectangle 3"/>
          <p:cNvSpPr>
            <a:spLocks noGrp="1" noChangeArrowheads="1"/>
          </p:cNvSpPr>
          <p:nvPr>
            <p:ph type="body" idx="1"/>
          </p:nvPr>
        </p:nvSpPr>
        <p:spPr/>
        <p:txBody>
          <a:bodyPr/>
          <a:lstStyle/>
          <a:p>
            <a:r>
              <a:rPr lang="en-US" dirty="0" smtClean="0"/>
              <a:t>For the remainder</a:t>
            </a:r>
            <a:r>
              <a:rPr lang="en-US" baseline="0" dirty="0" smtClean="0"/>
              <a:t> of the session, l</a:t>
            </a:r>
            <a:r>
              <a:rPr lang="en-US" dirty="0" smtClean="0"/>
              <a:t>et</a:t>
            </a:r>
            <a:r>
              <a:rPr lang="en-US" baseline="0" dirty="0" smtClean="0"/>
              <a:t> u</a:t>
            </a:r>
            <a:r>
              <a:rPr lang="en-US" dirty="0" smtClean="0"/>
              <a:t>s discuss how to improve reproducibility.  </a:t>
            </a:r>
          </a:p>
          <a:p>
            <a:endParaRPr lang="en-US" dirty="0"/>
          </a:p>
        </p:txBody>
      </p:sp>
    </p:spTree>
    <p:extLst>
      <p:ext uri="{BB962C8B-B14F-4D97-AF65-F5344CB8AC3E}">
        <p14:creationId xmlns:p14="http://schemas.microsoft.com/office/powerpoint/2010/main" val="322615582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0249102-6D7C-49CC-8440-ED9C2996F7A6}" type="slidenum">
              <a:rPr lang="en-US"/>
              <a:pPr/>
              <a:t>58</a:t>
            </a:fld>
            <a:endParaRPr lang="en-US"/>
          </a:p>
        </p:txBody>
      </p:sp>
      <p:sp>
        <p:nvSpPr>
          <p:cNvPr id="407554"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C8133C69-28FA-462F-AFDF-D26ABA9CCC8E}" type="slidenum">
              <a:rPr lang="en-US" sz="1200"/>
              <a:pPr algn="r" defTabSz="931863"/>
              <a:t>58</a:t>
            </a:fld>
            <a:endParaRPr lang="en-US" sz="1200"/>
          </a:p>
        </p:txBody>
      </p:sp>
      <p:sp>
        <p:nvSpPr>
          <p:cNvPr id="407555" name="Rectangle 2"/>
          <p:cNvSpPr>
            <a:spLocks noGrp="1" noRot="1" noChangeAspect="1" noChangeArrowheads="1" noTextEdit="1"/>
          </p:cNvSpPr>
          <p:nvPr>
            <p:ph type="sldImg"/>
          </p:nvPr>
        </p:nvSpPr>
        <p:spPr>
          <a:xfrm>
            <a:off x="890588" y="696913"/>
            <a:ext cx="5229225" cy="3486150"/>
          </a:xfrm>
          <a:ln/>
        </p:spPr>
      </p:sp>
      <p:sp>
        <p:nvSpPr>
          <p:cNvPr id="407556" name="Rectangle 3"/>
          <p:cNvSpPr>
            <a:spLocks noGrp="1" noChangeArrowheads="1"/>
          </p:cNvSpPr>
          <p:nvPr>
            <p:ph type="body" idx="1"/>
          </p:nvPr>
        </p:nvSpPr>
        <p:spPr>
          <a:xfrm>
            <a:off x="935038" y="4414838"/>
            <a:ext cx="5140325" cy="4184650"/>
          </a:xfrm>
        </p:spPr>
        <p:txBody>
          <a:bodyPr lIns="93161" tIns="46581" rIns="93161" bIns="46581"/>
          <a:lstStyle/>
          <a:p>
            <a:r>
              <a:rPr lang="en-US" dirty="0" smtClean="0"/>
              <a:t>Let</a:t>
            </a:r>
            <a:r>
              <a:rPr lang="en-US" baseline="0" dirty="0" smtClean="0"/>
              <a:t> u</a:t>
            </a:r>
            <a:r>
              <a:rPr lang="en-US" dirty="0" smtClean="0"/>
              <a:t>s </a:t>
            </a:r>
            <a:r>
              <a:rPr lang="en-US" dirty="0"/>
              <a:t>start by looking back at the example we gave earlier where we were evaluating skin fold thickness, the outcome variable, in 2 groups.  </a:t>
            </a:r>
            <a:r>
              <a:rPr lang="en-US" dirty="0" smtClean="0"/>
              <a:t>Let</a:t>
            </a:r>
            <a:r>
              <a:rPr lang="en-US" baseline="0" dirty="0" smtClean="0"/>
              <a:t> u</a:t>
            </a:r>
            <a:r>
              <a:rPr lang="en-US" dirty="0" smtClean="0"/>
              <a:t>s </a:t>
            </a:r>
            <a:r>
              <a:rPr lang="en-US" dirty="0"/>
              <a:t>say this is a study of nutrition where we are comparing two diets for their effects on skin fold thickness.  Let’s say that we plan initially to study 100 subjects in each group and our desired effect size is 0.4 units.  If we set alpha (the type I error) at 0.05, this plot shows the relationship between the standard deviation of skin fold thickness in the study population and statistical power </a:t>
            </a:r>
            <a:r>
              <a:rPr lang="en-US" dirty="0" smtClean="0"/>
              <a:t>— </a:t>
            </a:r>
            <a:r>
              <a:rPr lang="en-US" dirty="0"/>
              <a:t>if we study 100 subjects in each group.  Let’s say that we have a standard deviation of 1.5 in our measurement of skin fold thickness and the </a:t>
            </a:r>
            <a:r>
              <a:rPr lang="en-US" dirty="0" smtClean="0"/>
              <a:t>ICC, in your population, </a:t>
            </a:r>
            <a:r>
              <a:rPr lang="en-US" dirty="0"/>
              <a:t>is 0.7.   This translates to power of just above 50%, which is pretty bad.  What should you do to increase power?  </a:t>
            </a:r>
          </a:p>
        </p:txBody>
      </p:sp>
    </p:spTree>
    <p:extLst>
      <p:ext uri="{BB962C8B-B14F-4D97-AF65-F5344CB8AC3E}">
        <p14:creationId xmlns:p14="http://schemas.microsoft.com/office/powerpoint/2010/main" val="9476213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4E603C2-9552-48D7-924B-55EE749E05EB}" type="slidenum">
              <a:rPr lang="en-US"/>
              <a:pPr/>
              <a:t>59</a:t>
            </a:fld>
            <a:endParaRPr lang="en-US"/>
          </a:p>
        </p:txBody>
      </p:sp>
      <p:sp>
        <p:nvSpPr>
          <p:cNvPr id="466946"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6E165394-A077-4765-A6BD-A3C033EE9A8B}" type="slidenum">
              <a:rPr lang="en-US" sz="1200"/>
              <a:pPr algn="r" defTabSz="931863"/>
              <a:t>59</a:t>
            </a:fld>
            <a:endParaRPr lang="en-US" sz="1200"/>
          </a:p>
        </p:txBody>
      </p:sp>
      <p:sp>
        <p:nvSpPr>
          <p:cNvPr id="466947" name="Rectangle 2"/>
          <p:cNvSpPr>
            <a:spLocks noGrp="1" noRot="1" noChangeAspect="1" noChangeArrowheads="1" noTextEdit="1"/>
          </p:cNvSpPr>
          <p:nvPr>
            <p:ph type="sldImg"/>
          </p:nvPr>
        </p:nvSpPr>
        <p:spPr>
          <a:xfrm>
            <a:off x="890588" y="696913"/>
            <a:ext cx="5229225" cy="3486150"/>
          </a:xfrm>
          <a:ln/>
        </p:spPr>
      </p:sp>
      <p:sp>
        <p:nvSpPr>
          <p:cNvPr id="466948" name="Rectangle 3"/>
          <p:cNvSpPr>
            <a:spLocks noGrp="1" noChangeArrowheads="1"/>
          </p:cNvSpPr>
          <p:nvPr>
            <p:ph type="body" idx="1"/>
          </p:nvPr>
        </p:nvSpPr>
        <p:spPr>
          <a:xfrm>
            <a:off x="935038" y="4414838"/>
            <a:ext cx="5140325" cy="4184650"/>
          </a:xfrm>
        </p:spPr>
        <p:txBody>
          <a:bodyPr lIns="93161" tIns="46581" rIns="93161" bIns="46581"/>
          <a:lstStyle/>
          <a:p>
            <a:r>
              <a:rPr lang="en-US" dirty="0" smtClean="0"/>
              <a:t>All of these answers are technically correct, but some are more efficient and elegant</a:t>
            </a:r>
            <a:r>
              <a:rPr lang="en-US" baseline="0" dirty="0" smtClean="0"/>
              <a:t> than others.  </a:t>
            </a:r>
            <a:r>
              <a:rPr lang="en-US" dirty="0" smtClean="0"/>
              <a:t>While </a:t>
            </a:r>
            <a:r>
              <a:rPr lang="en-US" dirty="0"/>
              <a:t>you COULD </a:t>
            </a:r>
            <a:r>
              <a:rPr lang="en-US" dirty="0" smtClean="0"/>
              <a:t> try </a:t>
            </a:r>
            <a:r>
              <a:rPr lang="en-US" dirty="0"/>
              <a:t>any of answers A to E, the best answers are C, which is to make multiple measurements per subject, and E, which is further standardize the outcome measurement, skin </a:t>
            </a:r>
            <a:r>
              <a:rPr lang="en-US" dirty="0" smtClean="0"/>
              <a:t>fold thickness,</a:t>
            </a:r>
            <a:r>
              <a:rPr lang="en-US" baseline="0" dirty="0" smtClean="0"/>
              <a:t> in an attempt to improve reproducibility.</a:t>
            </a:r>
            <a:r>
              <a:rPr lang="en-US" dirty="0" smtClean="0"/>
              <a:t>  </a:t>
            </a:r>
            <a:r>
              <a:rPr lang="en-US" dirty="0"/>
              <a:t>Increasing subjects is acceptable in that increasing subjects virtually always increases power, but this is not cheap or easy.  Increasing the effect size is also a fool proof way to increase power but not a very smart one.  By limiting yourself to just  be able to detect large effects may result in a very wasteful study that could not pick up smaller but nonetheless clinically relevant effects.  </a:t>
            </a:r>
            <a:r>
              <a:rPr lang="en-US" dirty="0" smtClean="0"/>
              <a:t>Finding more homogeneous subjects would work, but it may not be easy or desirable for</a:t>
            </a:r>
            <a:r>
              <a:rPr lang="en-US" baseline="0" dirty="0" smtClean="0"/>
              <a:t> later purposes of external validity</a:t>
            </a:r>
            <a:r>
              <a:rPr lang="en-US" dirty="0" smtClean="0"/>
              <a:t>. </a:t>
            </a:r>
            <a:endParaRPr lang="en-US" dirty="0"/>
          </a:p>
        </p:txBody>
      </p:sp>
    </p:spTree>
    <p:extLst>
      <p:ext uri="{BB962C8B-B14F-4D97-AF65-F5344CB8AC3E}">
        <p14:creationId xmlns:p14="http://schemas.microsoft.com/office/powerpoint/2010/main" val="142157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502D5A-BCE0-43F2-BDC2-E6692087341B}" type="slidenum">
              <a:rPr lang="en-US"/>
              <a:pPr/>
              <a:t>6</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r>
              <a:rPr lang="en-US" dirty="0"/>
              <a:t>Unfortunately, as in so many parts of clinical research, the literature is replete with other terms for reproducibility and these include reliability, repeatability, precision, variability, dependability, consistency, stability.  Today, I will stick with the term I think is best - reproducibility.  It is the most descriptive because it asks “just how well can the measurement be reproduced.”  </a:t>
            </a:r>
            <a:endParaRPr lang="en-US" dirty="0" smtClean="0"/>
          </a:p>
          <a:p>
            <a:endParaRPr lang="en-US" dirty="0" smtClean="0"/>
          </a:p>
          <a:p>
            <a:r>
              <a:rPr lang="en-US" dirty="0" smtClean="0"/>
              <a:t>Note that "consistency" in this sense is not the same as how epidemiologists refer to consistency in the causal inference literature,</a:t>
            </a:r>
            <a:r>
              <a:rPr lang="en-US" baseline="0" dirty="0" smtClean="0"/>
              <a:t> in which it is referring to an inference from a study (and not a discrete measurement on an entity).  And, it is not how </a:t>
            </a:r>
            <a:r>
              <a:rPr lang="en-US" dirty="0" smtClean="0"/>
              <a:t>statisticians refer to consistency of an estimator,</a:t>
            </a:r>
            <a:r>
              <a:rPr lang="en-US" baseline="0" dirty="0" smtClean="0"/>
              <a:t> which is how, if there are sufficient observations, the estimator will approach the true underlying value.</a:t>
            </a:r>
            <a:endParaRPr lang="en-US" dirty="0"/>
          </a:p>
          <a:p>
            <a:endParaRPr lang="en-US" dirty="0"/>
          </a:p>
          <a:p>
            <a:r>
              <a:rPr lang="en-US" dirty="0"/>
              <a:t>Thankfully, there are not too many synonyms for the concept of validity, but you will find the word accuracy used in this context.</a:t>
            </a:r>
          </a:p>
        </p:txBody>
      </p:sp>
    </p:spTree>
    <p:extLst>
      <p:ext uri="{BB962C8B-B14F-4D97-AF65-F5344CB8AC3E}">
        <p14:creationId xmlns:p14="http://schemas.microsoft.com/office/powerpoint/2010/main" val="146862739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0249102-6D7C-49CC-8440-ED9C2996F7A6}" type="slidenum">
              <a:rPr lang="en-US"/>
              <a:pPr/>
              <a:t>60</a:t>
            </a:fld>
            <a:endParaRPr lang="en-US"/>
          </a:p>
        </p:txBody>
      </p:sp>
      <p:sp>
        <p:nvSpPr>
          <p:cNvPr id="407554"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C8133C69-28FA-462F-AFDF-D26ABA9CCC8E}" type="slidenum">
              <a:rPr lang="en-US" sz="1200"/>
              <a:pPr algn="r" defTabSz="931863"/>
              <a:t>60</a:t>
            </a:fld>
            <a:endParaRPr lang="en-US" sz="1200"/>
          </a:p>
        </p:txBody>
      </p:sp>
      <p:sp>
        <p:nvSpPr>
          <p:cNvPr id="407555" name="Rectangle 2"/>
          <p:cNvSpPr>
            <a:spLocks noGrp="1" noRot="1" noChangeAspect="1" noChangeArrowheads="1" noTextEdit="1"/>
          </p:cNvSpPr>
          <p:nvPr>
            <p:ph type="sldImg"/>
          </p:nvPr>
        </p:nvSpPr>
        <p:spPr>
          <a:xfrm>
            <a:off x="890588" y="696913"/>
            <a:ext cx="5229225" cy="3486150"/>
          </a:xfrm>
          <a:ln/>
        </p:spPr>
      </p:sp>
      <p:sp>
        <p:nvSpPr>
          <p:cNvPr id="407556" name="Rectangle 3"/>
          <p:cNvSpPr>
            <a:spLocks noGrp="1" noChangeArrowheads="1"/>
          </p:cNvSpPr>
          <p:nvPr>
            <p:ph type="body" idx="1"/>
          </p:nvPr>
        </p:nvSpPr>
        <p:spPr>
          <a:xfrm>
            <a:off x="935038" y="4414838"/>
            <a:ext cx="5140325" cy="4184650"/>
          </a:xfrm>
        </p:spPr>
        <p:txBody>
          <a:bodyPr lIns="93161" tIns="46581" rIns="93161" bIns="46581"/>
          <a:lstStyle/>
          <a:p>
            <a:r>
              <a:rPr lang="en-US" dirty="0" smtClean="0"/>
              <a:t>To better</a:t>
            </a:r>
            <a:r>
              <a:rPr lang="en-US" baseline="0" dirty="0" smtClean="0"/>
              <a:t> understand this, as a review, remember that the total observed variance (which is standard deviation squared) is equal to the sum of the true between-subject variability and the within-subject variability (or random measurement error). </a:t>
            </a:r>
            <a:r>
              <a:rPr lang="en-US" sz="1200" dirty="0" smtClean="0"/>
              <a:t>For any given sample size, effect size, and alpha, to increase power, one needs to decrease one or both of the components of </a:t>
            </a:r>
            <a:r>
              <a:rPr lang="en-US" sz="1200" dirty="0" smtClean="0">
                <a:sym typeface="Symbol" pitchFamily="18" charset="2"/>
              </a:rPr>
              <a:t></a:t>
            </a:r>
            <a:r>
              <a:rPr lang="en-US" sz="1200" baseline="30000" dirty="0" smtClean="0">
                <a:sym typeface="Symbol" pitchFamily="18" charset="2"/>
              </a:rPr>
              <a:t>2</a:t>
            </a:r>
            <a:r>
              <a:rPr lang="en-US" sz="1200" baseline="-25000" dirty="0" smtClean="0">
                <a:sym typeface="Symbol" pitchFamily="18" charset="2"/>
              </a:rPr>
              <a:t>O</a:t>
            </a:r>
            <a:r>
              <a:rPr lang="en-US" sz="1200" baseline="0" dirty="0" smtClean="0">
                <a:sym typeface="Symbol" pitchFamily="18" charset="2"/>
              </a:rPr>
              <a:t>.  </a:t>
            </a:r>
          </a:p>
          <a:p>
            <a:endParaRPr lang="en-US" sz="1200" baseline="0" dirty="0" smtClean="0">
              <a:sym typeface="Symbol" pitchFamily="18" charset="2"/>
            </a:endParaRPr>
          </a:p>
          <a:p>
            <a:pPr>
              <a:lnSpc>
                <a:spcPct val="90000"/>
              </a:lnSpc>
            </a:pPr>
            <a:r>
              <a:rPr lang="en-US" sz="2400" kern="0" dirty="0" smtClean="0"/>
              <a:t>Decreasing </a:t>
            </a:r>
            <a:r>
              <a:rPr lang="en-US" sz="2400" b="1" dirty="0" smtClean="0">
                <a:sym typeface="Symbol" pitchFamily="18" charset="2"/>
              </a:rPr>
              <a:t></a:t>
            </a:r>
            <a:r>
              <a:rPr lang="en-US" sz="2400" b="1" baseline="30000" dirty="0" smtClean="0">
                <a:sym typeface="Symbol" pitchFamily="18" charset="2"/>
              </a:rPr>
              <a:t>2</a:t>
            </a:r>
            <a:r>
              <a:rPr lang="en-US" sz="2400" b="1" baseline="-25000" dirty="0" smtClean="0">
                <a:sym typeface="Symbol" pitchFamily="18" charset="2"/>
              </a:rPr>
              <a:t>T  </a:t>
            </a:r>
            <a:r>
              <a:rPr lang="en-US" sz="2400" kern="0" dirty="0" smtClean="0"/>
              <a:t>requires finding a more homogeneous population.  This may</a:t>
            </a:r>
            <a:r>
              <a:rPr lang="en-US" sz="2400" kern="0" baseline="0" dirty="0" smtClean="0"/>
              <a:t> not be easy in practice.  It also di</a:t>
            </a:r>
            <a:r>
              <a:rPr lang="en-US" sz="2400" kern="0" dirty="0" smtClean="0"/>
              <a:t>minishes generalizability.</a:t>
            </a:r>
          </a:p>
          <a:p>
            <a:pPr lvl="1">
              <a:lnSpc>
                <a:spcPct val="90000"/>
              </a:lnSpc>
            </a:pPr>
            <a:endParaRPr lang="en-US" sz="1200" kern="0" dirty="0" smtClean="0"/>
          </a:p>
          <a:p>
            <a:pPr>
              <a:lnSpc>
                <a:spcPct val="90000"/>
              </a:lnSpc>
            </a:pPr>
            <a:r>
              <a:rPr lang="en-US" sz="2400" kern="0" dirty="0" smtClean="0"/>
              <a:t>The ICC is the key metric</a:t>
            </a:r>
            <a:r>
              <a:rPr lang="en-US" sz="2400" kern="0" baseline="0" dirty="0" smtClean="0"/>
              <a:t> to look at.  It </a:t>
            </a:r>
            <a:r>
              <a:rPr lang="en-US" sz="2400" kern="0" dirty="0" smtClean="0"/>
              <a:t>tells us whether it is worthwhile to try to decrease </a:t>
            </a:r>
            <a:r>
              <a:rPr lang="en-US" sz="2400" b="1" dirty="0" smtClean="0">
                <a:sym typeface="Symbol" pitchFamily="18" charset="2"/>
              </a:rPr>
              <a:t></a:t>
            </a:r>
            <a:r>
              <a:rPr lang="en-US" sz="2400" b="1" baseline="30000" dirty="0" smtClean="0">
                <a:sym typeface="Symbol" pitchFamily="18" charset="2"/>
              </a:rPr>
              <a:t>2</a:t>
            </a:r>
            <a:r>
              <a:rPr lang="en-US" sz="2400" b="1" baseline="-25000" dirty="0" smtClean="0">
                <a:sym typeface="Symbol" pitchFamily="18" charset="2"/>
              </a:rPr>
              <a:t>E</a:t>
            </a:r>
            <a:r>
              <a:rPr lang="en-US" sz="2400" b="0" baseline="0" dirty="0" smtClean="0">
                <a:sym typeface="Symbol" pitchFamily="18" charset="2"/>
              </a:rPr>
              <a:t>.</a:t>
            </a:r>
            <a:endParaRPr lang="en-US" sz="2400" b="0" kern="0" dirty="0" smtClean="0"/>
          </a:p>
          <a:p>
            <a:endParaRPr lang="en-US" dirty="0"/>
          </a:p>
        </p:txBody>
      </p:sp>
    </p:spTree>
    <p:extLst>
      <p:ext uri="{BB962C8B-B14F-4D97-AF65-F5344CB8AC3E}">
        <p14:creationId xmlns:p14="http://schemas.microsoft.com/office/powerpoint/2010/main" val="770573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F81869-0578-4561-8661-62464F0F86B9}" type="slidenum">
              <a:rPr lang="en-US"/>
              <a:pPr/>
              <a:t>61</a:t>
            </a:fld>
            <a:endParaRPr lang="en-US"/>
          </a:p>
        </p:txBody>
      </p:sp>
      <p:sp>
        <p:nvSpPr>
          <p:cNvPr id="470018" name="Rectangle 2"/>
          <p:cNvSpPr>
            <a:spLocks noGrp="1" noRot="1" noChangeAspect="1" noChangeArrowheads="1" noTextEdit="1"/>
          </p:cNvSpPr>
          <p:nvPr>
            <p:ph type="sldImg"/>
          </p:nvPr>
        </p:nvSpPr>
        <p:spPr>
          <a:ln/>
        </p:spPr>
      </p:sp>
      <p:sp>
        <p:nvSpPr>
          <p:cNvPr id="470019" name="Rectangle 3"/>
          <p:cNvSpPr>
            <a:spLocks noGrp="1" noChangeArrowheads="1"/>
          </p:cNvSpPr>
          <p:nvPr>
            <p:ph type="body" idx="1"/>
          </p:nvPr>
        </p:nvSpPr>
        <p:spPr/>
        <p:txBody>
          <a:bodyPr/>
          <a:lstStyle/>
          <a:p>
            <a:r>
              <a:rPr lang="en-US" dirty="0"/>
              <a:t>Looked at in terms of impact of ICC on sample size, we see this plot. </a:t>
            </a:r>
            <a:r>
              <a:rPr lang="en-US" dirty="0" smtClean="0"/>
              <a:t>  For any fixed effect size and fixed alpha, you will need more subjects with a smaller</a:t>
            </a:r>
            <a:r>
              <a:rPr lang="en-US" baseline="0" dirty="0" smtClean="0"/>
              <a:t> ICC.  In other words, you need fewer subjects with higher ICCs. </a:t>
            </a:r>
            <a:r>
              <a:rPr lang="en-US" dirty="0" smtClean="0"/>
              <a:t> </a:t>
            </a:r>
            <a:r>
              <a:rPr lang="en-US" dirty="0"/>
              <a:t>For example, a study that used 100 subjects per group with a measurement with an ICC of 1.0 would require 143 subjects if the ICC was 0.7.  Moving from 0.7 to 1.0 could result in not needing 43 subjects in each group.  Rule of thumb:  moving from 0.7 to 0.9 reduces sample size needs by 22%.    </a:t>
            </a:r>
            <a:r>
              <a:rPr lang="en-US" dirty="0" smtClean="0"/>
              <a:t>And, little is gained when attempting</a:t>
            </a:r>
            <a:r>
              <a:rPr lang="en-US" baseline="0" dirty="0" smtClean="0"/>
              <a:t> to improve upon an ICC of 0.9 or greater. </a:t>
            </a:r>
            <a:endParaRPr lang="en-US" dirty="0"/>
          </a:p>
        </p:txBody>
      </p:sp>
    </p:spTree>
    <p:extLst>
      <p:ext uri="{BB962C8B-B14F-4D97-AF65-F5344CB8AC3E}">
        <p14:creationId xmlns:p14="http://schemas.microsoft.com/office/powerpoint/2010/main" val="28198687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BB68F7-47B0-47C0-90FD-E4EA75289421}" type="slidenum">
              <a:rPr lang="en-US"/>
              <a:pPr/>
              <a:t>62</a:t>
            </a:fld>
            <a:endParaRPr lang="en-US"/>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r>
              <a:rPr lang="en-US" dirty="0"/>
              <a:t>So, how do we improve reproducibility?  </a:t>
            </a:r>
            <a:r>
              <a:rPr lang="en-US" dirty="0" smtClean="0"/>
              <a:t>Often,</a:t>
            </a:r>
            <a:r>
              <a:rPr lang="en-US" baseline="0" dirty="0" smtClean="0"/>
              <a:t> t</a:t>
            </a:r>
            <a:r>
              <a:rPr lang="en-US" dirty="0" smtClean="0"/>
              <a:t>he cheapest </a:t>
            </a:r>
            <a:r>
              <a:rPr lang="en-US" dirty="0"/>
              <a:t>and easiest thing to do first is to standardize the performance of the measurement.  This means perform it the same way each time.  The process starts with determining the sources of random error, which means thinking </a:t>
            </a:r>
            <a:r>
              <a:rPr lang="en-US" dirty="0" smtClean="0"/>
              <a:t>through the </a:t>
            </a:r>
            <a:r>
              <a:rPr lang="en-US" dirty="0"/>
              <a:t>steps of how the measurement is made.  </a:t>
            </a:r>
          </a:p>
        </p:txBody>
      </p:sp>
    </p:spTree>
    <p:extLst>
      <p:ext uri="{BB962C8B-B14F-4D97-AF65-F5344CB8AC3E}">
        <p14:creationId xmlns:p14="http://schemas.microsoft.com/office/powerpoint/2010/main" val="145137625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B0EEFF-5454-4C3C-B522-0D7A065E20B9}" type="slidenum">
              <a:rPr lang="en-US"/>
              <a:pPr/>
              <a:t>63</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r>
              <a:rPr lang="en-US" dirty="0" smtClean="0"/>
              <a:t>For any measurement,</a:t>
            </a:r>
            <a:r>
              <a:rPr lang="en-US" baseline="0" dirty="0" smtClean="0"/>
              <a:t> think about the sources of error.  </a:t>
            </a:r>
          </a:p>
          <a:p>
            <a:endParaRPr lang="en-US" baseline="0" dirty="0" smtClean="0"/>
          </a:p>
          <a:p>
            <a:r>
              <a:rPr lang="en-US" dirty="0" smtClean="0"/>
              <a:t>In </a:t>
            </a:r>
            <a:r>
              <a:rPr lang="en-US" dirty="0"/>
              <a:t>terms of the observer, the person making the measurement, there may be variability within a given observer and or between observers.  </a:t>
            </a:r>
          </a:p>
          <a:p>
            <a:endParaRPr lang="en-US" dirty="0"/>
          </a:p>
          <a:p>
            <a:r>
              <a:rPr lang="en-US" dirty="0"/>
              <a:t>Many measurements, like biological measurements, require an instrument.  Here, too, we may see within-instrument and between instrument variability.    </a:t>
            </a:r>
          </a:p>
          <a:p>
            <a:endParaRPr lang="en-US" dirty="0"/>
          </a:p>
          <a:p>
            <a:r>
              <a:rPr lang="en-US" dirty="0"/>
              <a:t>The importance of each of these varies by study.  If you have several different field staff drawing blood and this blood is being tested with several different instruments, then you have the opportunity to have all four of these. On the other hand, if your measurement is being performed by just one observer - say an interview - and does not require an instrument, then you would only have to contend with within-observer error.</a:t>
            </a:r>
          </a:p>
          <a:p>
            <a:endParaRPr lang="en-US" dirty="0"/>
          </a:p>
          <a:p>
            <a:endParaRPr lang="en-US" dirty="0"/>
          </a:p>
          <a:p>
            <a:r>
              <a:rPr lang="en-US" dirty="0"/>
              <a:t> </a:t>
            </a:r>
          </a:p>
        </p:txBody>
      </p:sp>
    </p:spTree>
    <p:extLst>
      <p:ext uri="{BB962C8B-B14F-4D97-AF65-F5344CB8AC3E}">
        <p14:creationId xmlns:p14="http://schemas.microsoft.com/office/powerpoint/2010/main" val="303764979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20DDCB-3011-46D8-B8E0-CD70E3F6542F}" type="slidenum">
              <a:rPr lang="en-US"/>
              <a:pPr/>
              <a:t>64</a:t>
            </a:fld>
            <a:endParaRPr lang="en-US"/>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r>
              <a:rPr lang="en-US" dirty="0"/>
              <a:t>Let’s take an example from the HIV field by looking at the measurement of </a:t>
            </a:r>
            <a:r>
              <a:rPr lang="en-US" dirty="0" smtClean="0"/>
              <a:t>HIV,</a:t>
            </a:r>
            <a:r>
              <a:rPr lang="en-US" baseline="0" dirty="0" smtClean="0"/>
              <a:t> the virus,</a:t>
            </a:r>
            <a:r>
              <a:rPr lang="en-US" dirty="0" smtClean="0"/>
              <a:t> </a:t>
            </a:r>
            <a:r>
              <a:rPr lang="en-US" dirty="0"/>
              <a:t>in blood, </a:t>
            </a:r>
            <a:r>
              <a:rPr lang="en-US" dirty="0" smtClean="0"/>
              <a:t> which is known </a:t>
            </a:r>
            <a:r>
              <a:rPr lang="en-US" dirty="0"/>
              <a:t>as plasma viral load.  There may be more steps in the process than you realize</a:t>
            </a:r>
            <a:r>
              <a:rPr lang="en-US" dirty="0" smtClean="0"/>
              <a:t>.</a:t>
            </a:r>
          </a:p>
          <a:p>
            <a:endParaRPr lang="en-US" dirty="0"/>
          </a:p>
          <a:p>
            <a:r>
              <a:rPr lang="en-US" dirty="0"/>
              <a:t>On the observer side, there may be differences from measurement to measurement in how much blood is put in the </a:t>
            </a:r>
            <a:r>
              <a:rPr lang="en-US" dirty="0" err="1"/>
              <a:t>vacutainer</a:t>
            </a:r>
            <a:r>
              <a:rPr lang="en-US" dirty="0"/>
              <a:t> tube and thus what kind of dilution occurs after mixing with the diluent. There may also be measurement to measurement differences in how long the tube sits at room temperature before processing.  Sitting at room temperature allows for cell-associated virus to leach out and contaminate the plasma. It may also cause degradation of plasma HIV RNA.</a:t>
            </a:r>
          </a:p>
          <a:p>
            <a:endParaRPr lang="en-US" dirty="0"/>
          </a:p>
          <a:p>
            <a:r>
              <a:rPr lang="en-US" dirty="0"/>
              <a:t>On the instrument side, the plasma now has to go through a series of processing steps and then through PCR where it encounters all sorts of variability like reagent concentration, enzymatic efficiency, cycle times, and temperature. </a:t>
            </a:r>
          </a:p>
          <a:p>
            <a:endParaRPr lang="en-US" dirty="0"/>
          </a:p>
          <a:p>
            <a:r>
              <a:rPr lang="en-US" dirty="0"/>
              <a:t>If we add all of these up, the variability could become large.  </a:t>
            </a:r>
          </a:p>
          <a:p>
            <a:endParaRPr lang="en-US" dirty="0"/>
          </a:p>
        </p:txBody>
      </p:sp>
    </p:spTree>
    <p:extLst>
      <p:ext uri="{BB962C8B-B14F-4D97-AF65-F5344CB8AC3E}">
        <p14:creationId xmlns:p14="http://schemas.microsoft.com/office/powerpoint/2010/main" val="204558994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86AB54-AF67-49C2-B7F9-966789EF2DA0}" type="slidenum">
              <a:rPr lang="en-US"/>
              <a:pPr/>
              <a:t>65</a:t>
            </a:fld>
            <a:endParaRPr lang="en-US"/>
          </a:p>
        </p:txBody>
      </p:sp>
      <p:sp>
        <p:nvSpPr>
          <p:cNvPr id="475138" name="Rectangle 2"/>
          <p:cNvSpPr>
            <a:spLocks noGrp="1" noRot="1" noChangeAspect="1" noChangeArrowheads="1" noTextEdit="1"/>
          </p:cNvSpPr>
          <p:nvPr>
            <p:ph type="sldImg"/>
          </p:nvPr>
        </p:nvSpPr>
        <p:spPr>
          <a:ln/>
        </p:spPr>
      </p:sp>
      <p:sp>
        <p:nvSpPr>
          <p:cNvPr id="475139" name="Rectangle 3"/>
          <p:cNvSpPr>
            <a:spLocks noGrp="1" noChangeArrowheads="1"/>
          </p:cNvSpPr>
          <p:nvPr>
            <p:ph type="body" idx="1"/>
          </p:nvPr>
        </p:nvSpPr>
        <p:spPr/>
        <p:txBody>
          <a:bodyPr/>
          <a:lstStyle/>
          <a:p>
            <a:r>
              <a:rPr lang="en-US" dirty="0"/>
              <a:t>The solution to performing something the same way each time is </a:t>
            </a:r>
            <a:r>
              <a:rPr lang="en-US" dirty="0" smtClean="0"/>
              <a:t>training of research staff </a:t>
            </a:r>
            <a:r>
              <a:rPr lang="en-US" dirty="0"/>
              <a:t>and </a:t>
            </a:r>
            <a:r>
              <a:rPr lang="en-US" dirty="0" smtClean="0"/>
              <a:t>creation</a:t>
            </a:r>
            <a:r>
              <a:rPr lang="en-US" baseline="0" dirty="0" smtClean="0"/>
              <a:t> of </a:t>
            </a:r>
            <a:r>
              <a:rPr lang="en-US" dirty="0" smtClean="0"/>
              <a:t>standard </a:t>
            </a:r>
            <a:r>
              <a:rPr lang="en-US" dirty="0"/>
              <a:t>operating procedures, known as SOPs.  These are often dreaded words in research because they often denote some kind of forced bureaucracy from investigators to staff.  Instead, it is important to </a:t>
            </a:r>
            <a:r>
              <a:rPr lang="en-US" dirty="0" smtClean="0"/>
              <a:t>inform research field workers about why </a:t>
            </a:r>
            <a:r>
              <a:rPr lang="en-US" dirty="0"/>
              <a:t>these </a:t>
            </a:r>
            <a:r>
              <a:rPr lang="en-US" dirty="0" smtClean="0"/>
              <a:t>SOPs</a:t>
            </a:r>
            <a:r>
              <a:rPr lang="en-US" baseline="0" dirty="0" smtClean="0"/>
              <a:t> </a:t>
            </a:r>
            <a:r>
              <a:rPr lang="en-US" dirty="0" smtClean="0"/>
              <a:t>are </a:t>
            </a:r>
            <a:r>
              <a:rPr lang="en-US" dirty="0"/>
              <a:t>important, which is to improve reproducibility.   Finally, automation </a:t>
            </a:r>
            <a:r>
              <a:rPr lang="en-US" dirty="0" smtClean="0"/>
              <a:t>— </a:t>
            </a:r>
            <a:r>
              <a:rPr lang="en-US" dirty="0"/>
              <a:t>use of machines </a:t>
            </a:r>
            <a:r>
              <a:rPr lang="en-US" dirty="0" smtClean="0"/>
              <a:t>— </a:t>
            </a:r>
            <a:r>
              <a:rPr lang="en-US" dirty="0"/>
              <a:t>will improve reproducibility, because machines </a:t>
            </a:r>
            <a:r>
              <a:rPr lang="en-US" dirty="0" smtClean="0"/>
              <a:t>typically make </a:t>
            </a:r>
            <a:r>
              <a:rPr lang="en-US" dirty="0"/>
              <a:t>random errors less often than humans.  </a:t>
            </a:r>
          </a:p>
        </p:txBody>
      </p:sp>
    </p:spTree>
    <p:extLst>
      <p:ext uri="{BB962C8B-B14F-4D97-AF65-F5344CB8AC3E}">
        <p14:creationId xmlns:p14="http://schemas.microsoft.com/office/powerpoint/2010/main" val="81568222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C9BA2C-FBFA-4222-B3C5-C18DB15880B2}" type="slidenum">
              <a:rPr lang="en-US"/>
              <a:pPr/>
              <a:t>66</a:t>
            </a:fld>
            <a:endParaRPr lang="en-US"/>
          </a:p>
        </p:txBody>
      </p:sp>
      <p:sp>
        <p:nvSpPr>
          <p:cNvPr id="479234" name="Rectangle 2"/>
          <p:cNvSpPr>
            <a:spLocks noGrp="1" noRot="1" noChangeAspect="1" noChangeArrowheads="1" noTextEdit="1"/>
          </p:cNvSpPr>
          <p:nvPr>
            <p:ph type="sldImg"/>
          </p:nvPr>
        </p:nvSpPr>
        <p:spPr>
          <a:ln/>
        </p:spPr>
      </p:sp>
      <p:sp>
        <p:nvSpPr>
          <p:cNvPr id="479235" name="Rectangle 3"/>
          <p:cNvSpPr>
            <a:spLocks noGrp="1" noChangeArrowheads="1"/>
          </p:cNvSpPr>
          <p:nvPr>
            <p:ph type="body" idx="1"/>
          </p:nvPr>
        </p:nvSpPr>
        <p:spPr/>
        <p:txBody>
          <a:bodyPr/>
          <a:lstStyle/>
          <a:p>
            <a:r>
              <a:rPr lang="en-US" dirty="0"/>
              <a:t>Besides standardization the other approach to improve reproducibility is to perform </a:t>
            </a:r>
            <a:r>
              <a:rPr lang="en-US" dirty="0" smtClean="0"/>
              <a:t>replicate </a:t>
            </a:r>
            <a:r>
              <a:rPr lang="en-US" dirty="0"/>
              <a:t>measurements.    </a:t>
            </a:r>
          </a:p>
        </p:txBody>
      </p:sp>
    </p:spTree>
    <p:extLst>
      <p:ext uri="{BB962C8B-B14F-4D97-AF65-F5344CB8AC3E}">
        <p14:creationId xmlns:p14="http://schemas.microsoft.com/office/powerpoint/2010/main" val="150142419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C01819-CB39-42C7-95B9-FEFA8EE4B2D5}" type="slidenum">
              <a:rPr lang="en-US"/>
              <a:pPr/>
              <a:t>67</a:t>
            </a:fld>
            <a:endParaRPr lang="en-US"/>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p:txBody>
          <a:bodyPr/>
          <a:lstStyle/>
          <a:p>
            <a:r>
              <a:rPr lang="en-US" dirty="0"/>
              <a:t>Why does taking multiple measurements per subject work to increase reproducibility?  I re-inserted this slide with the targets to graphically illustrate.  If you have a measurement with intrinsically poor reproducibility and you took just one replicate measurement on each subject as his/her final value, this is what the measurement would look like on the left.  Instead, if for each person you took the mean of several replicates, you would have the picture on the right.  As long as the error is random, taking several measurements will, on average, result in a value that is closer to the truth than any single </a:t>
            </a:r>
            <a:r>
              <a:rPr lang="en-US" dirty="0" smtClean="0"/>
              <a:t>value.  A </a:t>
            </a:r>
            <a:r>
              <a:rPr lang="en-US" dirty="0"/>
              <a:t>collection of these means of replicates will be closer together than a collection of single measurements..  </a:t>
            </a:r>
          </a:p>
        </p:txBody>
      </p:sp>
    </p:spTree>
    <p:extLst>
      <p:ext uri="{BB962C8B-B14F-4D97-AF65-F5344CB8AC3E}">
        <p14:creationId xmlns:p14="http://schemas.microsoft.com/office/powerpoint/2010/main" val="366605563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85E38D-7DF7-4AC7-B868-ED6EC8982DEB}" type="slidenum">
              <a:rPr lang="en-US"/>
              <a:pPr/>
              <a:t>68</a:t>
            </a:fld>
            <a:endParaRPr lang="en-US"/>
          </a:p>
        </p:txBody>
      </p:sp>
      <p:sp>
        <p:nvSpPr>
          <p:cNvPr id="472066" name="Rectangle 2"/>
          <p:cNvSpPr>
            <a:spLocks noGrp="1" noRot="1" noChangeAspect="1" noChangeArrowheads="1" noTextEdit="1"/>
          </p:cNvSpPr>
          <p:nvPr>
            <p:ph type="sldImg"/>
          </p:nvPr>
        </p:nvSpPr>
        <p:spPr>
          <a:ln/>
        </p:spPr>
      </p:sp>
      <p:sp>
        <p:nvSpPr>
          <p:cNvPr id="472067" name="Rectangle 3"/>
          <p:cNvSpPr>
            <a:spLocks noGrp="1" noChangeArrowheads="1"/>
          </p:cNvSpPr>
          <p:nvPr>
            <p:ph type="body" idx="1"/>
          </p:nvPr>
        </p:nvSpPr>
        <p:spPr/>
        <p:txBody>
          <a:bodyPr/>
          <a:lstStyle/>
          <a:p>
            <a:r>
              <a:rPr lang="en-US" dirty="0"/>
              <a:t>How many replicates does it take to improve reproducibility?  </a:t>
            </a:r>
            <a:r>
              <a:rPr lang="en-US" dirty="0" smtClean="0"/>
              <a:t>The answer comes from what is known as the Spearman</a:t>
            </a:r>
            <a:r>
              <a:rPr lang="en-US" baseline="0" dirty="0" smtClean="0"/>
              <a:t>-Brown formula, but we won’t take the time to derive it.  </a:t>
            </a:r>
            <a:r>
              <a:rPr lang="en-US" dirty="0" smtClean="0"/>
              <a:t>The</a:t>
            </a:r>
            <a:r>
              <a:rPr lang="en-US" baseline="0" dirty="0" smtClean="0"/>
              <a:t> answer</a:t>
            </a:r>
            <a:r>
              <a:rPr lang="en-US" dirty="0" smtClean="0"/>
              <a:t> </a:t>
            </a:r>
            <a:r>
              <a:rPr lang="en-US" dirty="0"/>
              <a:t>depends in part upon where you </a:t>
            </a:r>
            <a:r>
              <a:rPr lang="en-US" dirty="0" smtClean="0"/>
              <a:t>start with just taking 1 replicate.  </a:t>
            </a:r>
            <a:r>
              <a:rPr lang="en-US" dirty="0"/>
              <a:t>If we focus on a measurement with an ICC of 0.7 if you just used one </a:t>
            </a:r>
            <a:r>
              <a:rPr lang="en-US" dirty="0" smtClean="0"/>
              <a:t>replicate (i.e., no averaging</a:t>
            </a:r>
            <a:r>
              <a:rPr lang="en-US" baseline="0" dirty="0" smtClean="0"/>
              <a:t> of values)</a:t>
            </a:r>
            <a:r>
              <a:rPr lang="en-US" dirty="0" smtClean="0"/>
              <a:t>, </a:t>
            </a:r>
            <a:r>
              <a:rPr lang="en-US" dirty="0"/>
              <a:t>you can bring this up to 0.8 by taking 2 </a:t>
            </a:r>
            <a:r>
              <a:rPr lang="en-US" dirty="0" smtClean="0"/>
              <a:t>replicates and used the</a:t>
            </a:r>
            <a:r>
              <a:rPr lang="en-US" baseline="0" dirty="0" smtClean="0"/>
              <a:t> mean of the two as the “final” value</a:t>
            </a:r>
            <a:r>
              <a:rPr lang="en-US" dirty="0" smtClean="0"/>
              <a:t>.  </a:t>
            </a:r>
            <a:r>
              <a:rPr lang="en-US" dirty="0"/>
              <a:t>You will need 4 replicates to get it to 0.9.  </a:t>
            </a:r>
          </a:p>
        </p:txBody>
      </p:sp>
    </p:spTree>
    <p:extLst>
      <p:ext uri="{BB962C8B-B14F-4D97-AF65-F5344CB8AC3E}">
        <p14:creationId xmlns:p14="http://schemas.microsoft.com/office/powerpoint/2010/main" val="410889605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bottomline</a:t>
            </a:r>
            <a:r>
              <a:rPr lang="en-US" baseline="0" dirty="0" smtClean="0"/>
              <a:t> is that it is often the case that performing more replicates is often more cost-effective than adding more participants.  This depends upon a number of factors, but it should definitely be considered.  Most investigators will instinctively grab for more participants, but it is often more efficient to perform more replicates.</a:t>
            </a:r>
          </a:p>
          <a:p>
            <a:endParaRPr lang="en-US" baseline="0" dirty="0" smtClean="0"/>
          </a:p>
          <a:p>
            <a:r>
              <a:rPr lang="en-US" baseline="0" dirty="0" smtClean="0"/>
              <a:t>Remember, when you add more participants, you need to make all of the measurements even the ones that are fully reproducible.  Instead, consider the efficiency when you keep the number of participants fixed and make replicates where needed.  </a:t>
            </a:r>
          </a:p>
          <a:p>
            <a:endParaRPr lang="en-US" baseline="0" dirty="0" smtClean="0"/>
          </a:p>
          <a:p>
            <a:r>
              <a:rPr lang="en-US" baseline="0" dirty="0" smtClean="0"/>
              <a:t>The Extra Slides show a simulation study which illustrates this point.  </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0D6E570B-5FBA-40D9-B753-BE57573F8ADA}" type="slidenum">
              <a:rPr lang="en-US" smtClean="0"/>
              <a:pPr/>
              <a:t>69</a:t>
            </a:fld>
            <a:endParaRPr lang="en-US"/>
          </a:p>
        </p:txBody>
      </p:sp>
    </p:spTree>
    <p:extLst>
      <p:ext uri="{BB962C8B-B14F-4D97-AF65-F5344CB8AC3E}">
        <p14:creationId xmlns:p14="http://schemas.microsoft.com/office/powerpoint/2010/main" val="1039833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6C18A0-6292-403C-ACC8-2B7CDF8DD640}" type="slidenum">
              <a:rPr lang="en-US"/>
              <a:pPr/>
              <a:t>7</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r>
              <a:rPr lang="en-US"/>
              <a:t>Remember from last week, we talked about systematic and random error in the context of overall inferences (for example, odds ratios or risk ratios) from studies. We talked about </a:t>
            </a:r>
            <a:r>
              <a:rPr lang="en-US" b="1"/>
              <a:t>validity</a:t>
            </a:r>
            <a:r>
              <a:rPr lang="en-US"/>
              <a:t> capturing the degree of systematic error and the term </a:t>
            </a:r>
            <a:r>
              <a:rPr lang="en-US" b="1"/>
              <a:t>precision</a:t>
            </a:r>
            <a:r>
              <a:rPr lang="en-US"/>
              <a:t> capturing the degree of random error.   </a:t>
            </a:r>
          </a:p>
          <a:p>
            <a:endParaRPr lang="en-US"/>
          </a:p>
          <a:p>
            <a:r>
              <a:rPr lang="en-US"/>
              <a:t>This week we are dealing with very similar concepts but we are talking about individual measurements of either exposure variables or outcome variables (or any other type of variable, such as a confounding variable).  For individual measurements of variables, we again talk about validity (although sometimes you’ll hear the term accuracy) when referring to how far off the measurement is from the truth, in other words, the degree of systematic error, but we’ll use the term reproducibility when talking about the random error.  </a:t>
            </a:r>
          </a:p>
        </p:txBody>
      </p:sp>
    </p:spTree>
    <p:extLst>
      <p:ext uri="{BB962C8B-B14F-4D97-AF65-F5344CB8AC3E}">
        <p14:creationId xmlns:p14="http://schemas.microsoft.com/office/powerpoint/2010/main" val="316418439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8846A5-DCF8-4B8D-9651-CB6978215041}" type="slidenum">
              <a:rPr lang="en-US"/>
              <a:pPr/>
              <a:t>70</a:t>
            </a:fld>
            <a:endParaRPr lang="en-US"/>
          </a:p>
        </p:txBody>
      </p:sp>
      <p:sp>
        <p:nvSpPr>
          <p:cNvPr id="396290" name="Rectangle 2"/>
          <p:cNvSpPr>
            <a:spLocks noGrp="1" noRot="1" noChangeAspect="1" noChangeArrowheads="1" noTextEdit="1"/>
          </p:cNvSpPr>
          <p:nvPr>
            <p:ph type="sldImg"/>
          </p:nvPr>
        </p:nvSpPr>
        <p:spPr>
          <a:ln/>
        </p:spPr>
      </p:sp>
      <p:sp>
        <p:nvSpPr>
          <p:cNvPr id="396291" name="Rectangle 3"/>
          <p:cNvSpPr>
            <a:spLocks noGrp="1" noChangeArrowheads="1"/>
          </p:cNvSpPr>
          <p:nvPr>
            <p:ph type="body" idx="1"/>
          </p:nvPr>
        </p:nvSpPr>
        <p:spPr/>
        <p:txBody>
          <a:bodyPr/>
          <a:lstStyle/>
          <a:p>
            <a:r>
              <a:rPr lang="en-US" dirty="0"/>
              <a:t>In ending, what does all of this mean for you in terms of practical implications for </a:t>
            </a:r>
            <a:r>
              <a:rPr lang="en-US" dirty="0" smtClean="0"/>
              <a:t>research?.  </a:t>
            </a:r>
            <a:r>
              <a:rPr lang="en-US" dirty="0"/>
              <a:t>This is not just a bunch of theory, </a:t>
            </a:r>
            <a:r>
              <a:rPr lang="en-US" dirty="0" smtClean="0"/>
              <a:t>but, </a:t>
            </a:r>
            <a:r>
              <a:rPr lang="en-US" dirty="0"/>
              <a:t>in </a:t>
            </a:r>
            <a:r>
              <a:rPr lang="en-US" dirty="0" smtClean="0"/>
              <a:t>fact, </a:t>
            </a:r>
            <a:r>
              <a:rPr lang="en-US" dirty="0"/>
              <a:t>there are important messages here for research.</a:t>
            </a:r>
          </a:p>
          <a:p>
            <a:endParaRPr lang="en-US" dirty="0"/>
          </a:p>
          <a:p>
            <a:r>
              <a:rPr lang="en-US" dirty="0"/>
              <a:t>The main message is that you need to understand your measurements.  In terms of planning research, how this starts is asking whether the available measurements meet some bare minimum adequacy.  I cannot tell you exactly what that is but between this week’s material and next week’s material, hopefully you will be become to spot an </a:t>
            </a:r>
            <a:r>
              <a:rPr lang="en-US" dirty="0" smtClean="0"/>
              <a:t>inadequate </a:t>
            </a:r>
            <a:r>
              <a:rPr lang="en-US" dirty="0"/>
              <a:t>measurement when you see one.  If the measurements are useable, do they need improvement?  We talked about the ways we can improve reproducibility which are the use of SOPs, more machine automation (typically more reproducible than humans); and the use of replicate measurements.  Of course, if they need improvement, is it feasible to actually do so?  Finally, the best reviewers will expect you to describe the reproducibility and validity of your measurements in grant proposals.  </a:t>
            </a:r>
          </a:p>
          <a:p>
            <a:endParaRPr lang="en-US" dirty="0"/>
          </a:p>
          <a:p>
            <a:r>
              <a:rPr lang="en-US" dirty="0"/>
              <a:t>In terms of presenting research, there is not much you can do after the work is done (although we will describe some next week) but you should consider describing the reproducibility and validity of key measurements in Methods sections.</a:t>
            </a:r>
          </a:p>
        </p:txBody>
      </p:sp>
    </p:spTree>
    <p:extLst>
      <p:ext uri="{BB962C8B-B14F-4D97-AF65-F5344CB8AC3E}">
        <p14:creationId xmlns:p14="http://schemas.microsoft.com/office/powerpoint/2010/main" val="125069300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22E05D-E1D2-40BF-B466-2D09758E5CF8}" type="slidenum">
              <a:rPr lang="en-US"/>
              <a:pPr/>
              <a:t>71</a:t>
            </a:fld>
            <a:endParaRPr lang="en-US"/>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xfrm>
            <a:off x="381000" y="4414838"/>
            <a:ext cx="6400800" cy="4184650"/>
          </a:xfrm>
        </p:spPr>
        <p:txBody>
          <a:bodyPr/>
          <a:lstStyle/>
          <a:p>
            <a:r>
              <a:rPr lang="en-US" dirty="0"/>
              <a:t>To conclude, let me highlight the following points</a:t>
            </a:r>
            <a:r>
              <a:rPr lang="en-US" dirty="0" smtClean="0"/>
              <a:t>.</a:t>
            </a:r>
          </a:p>
          <a:p>
            <a:endParaRPr lang="en-US" dirty="0" smtClean="0"/>
          </a:p>
          <a:p>
            <a:r>
              <a:rPr lang="en-US" dirty="0" smtClean="0"/>
              <a:t>We’ve defined and contrasted</a:t>
            </a:r>
            <a:r>
              <a:rPr lang="en-US" baseline="0" dirty="0" smtClean="0"/>
              <a:t> the most important characteristics of a measurement, reproducibility </a:t>
            </a:r>
            <a:r>
              <a:rPr lang="en-US" baseline="0" dirty="0" err="1" smtClean="0"/>
              <a:t>vs</a:t>
            </a:r>
            <a:r>
              <a:rPr lang="en-US" baseline="0" dirty="0" smtClean="0"/>
              <a:t> validity.</a:t>
            </a:r>
          </a:p>
          <a:p>
            <a:endParaRPr lang="en-US" baseline="0" dirty="0" smtClean="0"/>
          </a:p>
          <a:p>
            <a:r>
              <a:rPr lang="en-US" baseline="0" dirty="0" smtClean="0"/>
              <a:t>We’ve spent most of the session on reproducibility, especially showing its impact on the precision of down the line study inferences.  We’ve also mention its effect on validity, and we will do more of this next week. </a:t>
            </a:r>
            <a:endParaRPr lang="en-US" dirty="0"/>
          </a:p>
          <a:p>
            <a:endParaRPr lang="en-US" dirty="0"/>
          </a:p>
          <a:p>
            <a:r>
              <a:rPr lang="en-US" dirty="0"/>
              <a:t>When estimating </a:t>
            </a:r>
            <a:r>
              <a:rPr lang="en-US" dirty="0" smtClean="0"/>
              <a:t>reproducibility (i.e.,</a:t>
            </a:r>
            <a:r>
              <a:rPr lang="en-US" baseline="0" dirty="0" smtClean="0"/>
              <a:t> choosing the metric)</a:t>
            </a:r>
            <a:r>
              <a:rPr lang="en-US" dirty="0" smtClean="0"/>
              <a:t>, </a:t>
            </a:r>
            <a:r>
              <a:rPr lang="en-US" dirty="0"/>
              <a:t>you need to keep in the mind your purpose and your measurement scale.  We really only discussed interval scale measurements today. When asking the question in research whether your measurement is suitable or it needs more work in improving reproducibility, we talked about the </a:t>
            </a:r>
            <a:r>
              <a:rPr lang="en-US" dirty="0" err="1"/>
              <a:t>intraclass</a:t>
            </a:r>
            <a:r>
              <a:rPr lang="en-US" dirty="0"/>
              <a:t> correlation coefficient.  When you need to understand reproducibility for individual-level characterization, use repeatability, as described by Bland and Altman.  </a:t>
            </a:r>
            <a:r>
              <a:rPr lang="en-US" dirty="0" smtClean="0"/>
              <a:t>A coefficient of variation</a:t>
            </a:r>
            <a:r>
              <a:rPr lang="en-US" baseline="0" dirty="0" smtClean="0"/>
              <a:t> can be useful in some situations.  </a:t>
            </a:r>
            <a:r>
              <a:rPr lang="en-US" dirty="0" smtClean="0"/>
              <a:t>There </a:t>
            </a:r>
            <a:r>
              <a:rPr lang="en-US" dirty="0"/>
              <a:t>is no role for the Pearson correlation coefficient.  </a:t>
            </a:r>
          </a:p>
          <a:p>
            <a:endParaRPr lang="en-US" dirty="0"/>
          </a:p>
          <a:p>
            <a:r>
              <a:rPr lang="en-US" dirty="0"/>
              <a:t>Improving reproducibility starts by finding and reducing the sources of error.  Use SOPs and increase machine automation.  If you cannot make standardization improvements, then taking multiple measurements (i.e., replicates) will improve reproducibility.  </a:t>
            </a:r>
          </a:p>
          <a:p>
            <a:endParaRPr lang="en-US" dirty="0"/>
          </a:p>
          <a:p>
            <a:r>
              <a:rPr lang="en-US" dirty="0"/>
              <a:t>We did not discuss categorical scale measurements today, but </a:t>
            </a:r>
            <a:r>
              <a:rPr lang="en-US" dirty="0" smtClean="0"/>
              <a:t>those of you taking the Clinical</a:t>
            </a:r>
            <a:r>
              <a:rPr lang="en-US" baseline="0" dirty="0" smtClean="0"/>
              <a:t> Epidemiology course (EPI 204) </a:t>
            </a:r>
            <a:r>
              <a:rPr lang="en-US" dirty="0" smtClean="0"/>
              <a:t>already </a:t>
            </a:r>
            <a:r>
              <a:rPr lang="en-US" dirty="0"/>
              <a:t>learned about this in the form of </a:t>
            </a:r>
            <a:r>
              <a:rPr lang="en-US" dirty="0" smtClean="0"/>
              <a:t>Kappa.  </a:t>
            </a:r>
            <a:endParaRPr lang="en-US" dirty="0"/>
          </a:p>
          <a:p>
            <a:endParaRPr lang="en-US" dirty="0"/>
          </a:p>
          <a:p>
            <a:r>
              <a:rPr lang="en-US" dirty="0"/>
              <a:t>Finally, although we won’t have time to discuss </a:t>
            </a:r>
            <a:r>
              <a:rPr lang="en-US" dirty="0" smtClean="0"/>
              <a:t>this in class, </a:t>
            </a:r>
            <a:r>
              <a:rPr lang="en-US" dirty="0"/>
              <a:t>the assessment of validity starts with whether gold standards are present.  If some empirical criterion is  available, the methods of assessment very closely follow the pattern we used for assessing reproducibility.  You will have a chance to practice in the homework this week.  When gold standards are absent, things can get very challenging.  </a:t>
            </a:r>
          </a:p>
        </p:txBody>
      </p:sp>
    </p:spTree>
    <p:extLst>
      <p:ext uri="{BB962C8B-B14F-4D97-AF65-F5344CB8AC3E}">
        <p14:creationId xmlns:p14="http://schemas.microsoft.com/office/powerpoint/2010/main" val="383004945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few notes on the Problem</a:t>
            </a:r>
            <a:r>
              <a:rPr lang="en-US" baseline="0" dirty="0" smtClean="0"/>
              <a:t> Set for this week.  There are several short methodological articles in the Recommended Reading that you will need to cover in order to complete the problems.   We are asking you to read these because they cover the concepts better than any textbook that we are aware of.  And, reading these will give you some practice reading methodologic articles.  This is something you will need to do during your career; teaching yourself new methods is critical to success in research.  It also reminds us that methods are evolving and the evolution is done initially through the scientific literature, not through textbooks.  </a:t>
            </a:r>
          </a:p>
          <a:p>
            <a:endParaRPr lang="en-US" baseline="0" dirty="0" smtClean="0"/>
          </a:p>
          <a:p>
            <a:r>
              <a:rPr lang="en-US" baseline="0" dirty="0" smtClean="0"/>
              <a:t>These articles cover three basic tasks/concepts which are sometimes easy to get confused.  They are:</a:t>
            </a:r>
          </a:p>
          <a:p>
            <a:endParaRPr lang="en-US" baseline="0" dirty="0" smtClean="0"/>
          </a:p>
          <a:p>
            <a:pPr marL="228600" indent="-228600">
              <a:buAutoNum type="alphaLcParenR"/>
            </a:pPr>
            <a:r>
              <a:rPr lang="en-US" baseline="0" dirty="0" smtClean="0"/>
              <a:t>Determination of the reproducibility of a measurement.  This is largely what we covered today in class.</a:t>
            </a:r>
          </a:p>
          <a:p>
            <a:pPr marL="228600" indent="-228600">
              <a:buAutoNum type="alphaLcParenR"/>
            </a:pPr>
            <a:r>
              <a:rPr lang="en-US" baseline="0" dirty="0" smtClean="0"/>
              <a:t>Agreement between two or more methods of measurement.  This is called also called “method agreement”.</a:t>
            </a:r>
          </a:p>
          <a:p>
            <a:pPr marL="0" indent="0">
              <a:buNone/>
            </a:pPr>
            <a:r>
              <a:rPr lang="en-US" baseline="0" dirty="0" smtClean="0"/>
              <a:t>and</a:t>
            </a:r>
          </a:p>
          <a:p>
            <a:pPr marL="228600" indent="-228600">
              <a:buAutoNum type="alphaLcParenR" startAt="3"/>
            </a:pPr>
            <a:r>
              <a:rPr lang="en-US" baseline="0" dirty="0" smtClean="0"/>
              <a:t>Validity of a measurement, which involves comparison of one measurement to a gold standard.</a:t>
            </a:r>
          </a:p>
          <a:p>
            <a:pPr marL="228600" indent="-228600">
              <a:buAutoNum type="alphaLcParenR" startAt="3"/>
            </a:pPr>
            <a:endParaRPr lang="en-US" baseline="0" dirty="0" smtClean="0"/>
          </a:p>
          <a:p>
            <a:pPr marL="0" indent="0">
              <a:buNone/>
            </a:pPr>
            <a:r>
              <a:rPr lang="en-US" baseline="0" dirty="0" smtClean="0"/>
              <a:t>All 3 of these have much in common, but they do have different goals and slightly different mathematical techniques.  It is important when doing the problems to </a:t>
            </a:r>
            <a:r>
              <a:rPr lang="en-US" u="sng" baseline="0" dirty="0" smtClean="0"/>
              <a:t>stay</a:t>
            </a:r>
            <a:r>
              <a:rPr lang="en-US" baseline="0" dirty="0" smtClean="0"/>
              <a:t> </a:t>
            </a:r>
            <a:r>
              <a:rPr lang="en-US" u="sng" baseline="0" dirty="0" smtClean="0"/>
              <a:t>focused</a:t>
            </a:r>
            <a:r>
              <a:rPr lang="en-US" baseline="0" dirty="0" smtClean="0"/>
              <a:t> on which of the 3 you seek to estimate.  </a:t>
            </a:r>
          </a:p>
        </p:txBody>
      </p:sp>
      <p:sp>
        <p:nvSpPr>
          <p:cNvPr id="4" name="Slide Number Placeholder 3"/>
          <p:cNvSpPr>
            <a:spLocks noGrp="1"/>
          </p:cNvSpPr>
          <p:nvPr>
            <p:ph type="sldNum" sz="quarter" idx="10"/>
          </p:nvPr>
        </p:nvSpPr>
        <p:spPr/>
        <p:txBody>
          <a:bodyPr/>
          <a:lstStyle/>
          <a:p>
            <a:fld id="{0D6E570B-5FBA-40D9-B753-BE57573F8ADA}" type="slidenum">
              <a:rPr lang="en-US" smtClean="0"/>
              <a:pPr/>
              <a:t>72</a:t>
            </a:fld>
            <a:endParaRPr lang="en-US"/>
          </a:p>
        </p:txBody>
      </p:sp>
    </p:spTree>
    <p:extLst>
      <p:ext uri="{BB962C8B-B14F-4D97-AF65-F5344CB8AC3E}">
        <p14:creationId xmlns:p14="http://schemas.microsoft.com/office/powerpoint/2010/main" val="298014559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02A930-1C4F-4365-8923-652D4C88F69C}" type="slidenum">
              <a:rPr lang="en-US"/>
              <a:pPr/>
              <a:t>74</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r>
              <a:rPr lang="en-US" dirty="0" smtClean="0"/>
              <a:t>These data represent </a:t>
            </a:r>
            <a:r>
              <a:rPr lang="en-US" baseline="0" dirty="0" smtClean="0"/>
              <a:t>log10  transformation on the aforementioned salivary cotinine project.  </a:t>
            </a:r>
            <a:r>
              <a:rPr lang="en-US" dirty="0" smtClean="0"/>
              <a:t>We </a:t>
            </a:r>
            <a:r>
              <a:rPr lang="en-US" dirty="0"/>
              <a:t>can </a:t>
            </a:r>
            <a:r>
              <a:rPr lang="en-US" dirty="0" smtClean="0"/>
              <a:t>overcome the problem of dependence of standard deviation on the underlying value </a:t>
            </a:r>
            <a:r>
              <a:rPr lang="en-US" dirty="0"/>
              <a:t>by working on the </a:t>
            </a:r>
            <a:r>
              <a:rPr lang="en-US" dirty="0" smtClean="0"/>
              <a:t>multiplicative scale.  </a:t>
            </a:r>
            <a:r>
              <a:rPr lang="en-US" dirty="0"/>
              <a:t>To do this, what one does is simply obtain the log base 10 of both the results of trial 1 and trial 2 and work with these numbers as </a:t>
            </a:r>
            <a:r>
              <a:rPr lang="en-US" dirty="0" smtClean="0"/>
              <a:t>logarithms.  Remember that a 1 unit difference on the log10 scale</a:t>
            </a:r>
            <a:r>
              <a:rPr lang="en-US" baseline="0" dirty="0" smtClean="0"/>
              <a:t> is a 10 fold ratio.  </a:t>
            </a:r>
            <a:endParaRPr lang="en-US" dirty="0"/>
          </a:p>
        </p:txBody>
      </p:sp>
    </p:spTree>
    <p:extLst>
      <p:ext uri="{BB962C8B-B14F-4D97-AF65-F5344CB8AC3E}">
        <p14:creationId xmlns:p14="http://schemas.microsoft.com/office/powerpoint/2010/main" val="131284263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6F7CAA-AAB7-40AA-A51C-057BE4EE9C8E}" type="slidenum">
              <a:rPr lang="en-US"/>
              <a:pPr/>
              <a:t>75</a:t>
            </a:fld>
            <a:endParaRPr lang="en-US"/>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r>
              <a:rPr lang="en-US" dirty="0"/>
              <a:t>Working with the data in their log-transformed state, we do with it exactly what we did before.  We can estimate the common within-subject standard deviation, either by working through the numbers or by using an </a:t>
            </a:r>
            <a:r>
              <a:rPr lang="en-US" dirty="0" smtClean="0"/>
              <a:t>ANOVA </a:t>
            </a:r>
            <a:r>
              <a:rPr lang="en-US" baseline="0" dirty="0" smtClean="0"/>
              <a:t> </a:t>
            </a:r>
            <a:r>
              <a:rPr lang="en-US" dirty="0" smtClean="0"/>
              <a:t>table</a:t>
            </a:r>
            <a:r>
              <a:rPr lang="en-US" dirty="0"/>
              <a:t>, and it is  0.175.    </a:t>
            </a:r>
          </a:p>
          <a:p>
            <a:endParaRPr lang="en-US" dirty="0"/>
          </a:p>
          <a:p>
            <a:r>
              <a:rPr lang="en-US" dirty="0"/>
              <a:t>However, you have to remember (and sometimes this takes some thinking in a quiet room) that this is on the </a:t>
            </a:r>
            <a:r>
              <a:rPr lang="en-US" dirty="0" smtClean="0"/>
              <a:t>log 10 </a:t>
            </a:r>
            <a:r>
              <a:rPr lang="en-US" dirty="0"/>
              <a:t>scale where every unit is a factor of 10, not 10 more units but 10 </a:t>
            </a:r>
            <a:r>
              <a:rPr lang="en-US" b="1" dirty="0"/>
              <a:t>times</a:t>
            </a:r>
            <a:r>
              <a:rPr lang="en-US" dirty="0"/>
              <a:t> the prior unit.  Hence, this is known as a geometric within-subject standard deviation.</a:t>
            </a:r>
          </a:p>
          <a:p>
            <a:endParaRPr lang="en-US" dirty="0"/>
          </a:p>
          <a:p>
            <a:r>
              <a:rPr lang="en-US" dirty="0"/>
              <a:t>Hence, in the prior examples, we described variability and variances and standard </a:t>
            </a:r>
            <a:r>
              <a:rPr lang="en-US" dirty="0" smtClean="0"/>
              <a:t>deviations of the replicates </a:t>
            </a:r>
            <a:r>
              <a:rPr lang="en-US" dirty="0"/>
              <a:t>in terms of absolute differences.  A geometric within-subject standard deviation describes </a:t>
            </a:r>
            <a:r>
              <a:rPr lang="en-US" dirty="0" smtClean="0"/>
              <a:t>the variability the</a:t>
            </a:r>
            <a:r>
              <a:rPr lang="en-US" baseline="0" dirty="0" smtClean="0"/>
              <a:t> replicates </a:t>
            </a:r>
            <a:r>
              <a:rPr lang="en-US" dirty="0" smtClean="0"/>
              <a:t>in </a:t>
            </a:r>
            <a:r>
              <a:rPr lang="en-US" dirty="0"/>
              <a:t>terms of </a:t>
            </a:r>
            <a:r>
              <a:rPr lang="en-US" dirty="0" smtClean="0"/>
              <a:t>ratios </a:t>
            </a:r>
            <a:r>
              <a:rPr lang="en-US" dirty="0"/>
              <a:t>(or factors).  </a:t>
            </a:r>
          </a:p>
          <a:p>
            <a:endParaRPr lang="en-US" dirty="0"/>
          </a:p>
        </p:txBody>
      </p:sp>
    </p:spTree>
    <p:extLst>
      <p:ext uri="{BB962C8B-B14F-4D97-AF65-F5344CB8AC3E}">
        <p14:creationId xmlns:p14="http://schemas.microsoft.com/office/powerpoint/2010/main" val="110754800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12F9E9-F0B9-4B87-B000-38F9E0021532}" type="slidenum">
              <a:rPr lang="en-US"/>
              <a:pPr/>
              <a:t>76</a:t>
            </a:fld>
            <a:endParaRPr lang="en-US"/>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r>
              <a:rPr lang="en-US" dirty="0"/>
              <a:t>Just as we did with the peak flow data, we can also estimate the repeatability of the cotinine measurement.</a:t>
            </a:r>
          </a:p>
          <a:p>
            <a:endParaRPr lang="en-US" dirty="0"/>
          </a:p>
          <a:p>
            <a:r>
              <a:rPr lang="en-US" dirty="0"/>
              <a:t>Remember from the peak flow data that the difference between 2 measurements for the same subject is expected to be within 1.96 times the standard deviation of the difference for 95% of all pairs of measurements.  And, remember that the standard deviation of the difference between 2 measurements is the square root of two times the within-subject standard deviation.  1.96 times 1.41 is 2.77 and so this boils down to  2.77 times the within-subject standard deviation.</a:t>
            </a:r>
          </a:p>
          <a:p>
            <a:endParaRPr lang="en-US" dirty="0"/>
          </a:p>
          <a:p>
            <a:r>
              <a:rPr lang="en-US" dirty="0"/>
              <a:t>For the cotinine data, the within-subject standard deviation is 0.175 log10 units.  Therefore, 2.77 times 0.175 is 0.48 log10 units.  Back transforming, this is 10 to .48 power or 3.1.</a:t>
            </a:r>
          </a:p>
          <a:p>
            <a:endParaRPr lang="en-US" dirty="0"/>
          </a:p>
          <a:p>
            <a:r>
              <a:rPr lang="en-US" dirty="0"/>
              <a:t>In words, this means that for 95% of all pairs of measurements, the ratio between the measurements may be as much as 3.1 fold.  Again, remember that this difference between measurements that may be caused by measurement error alone is called the  “repeatability” of the measurement.  </a:t>
            </a:r>
          </a:p>
        </p:txBody>
      </p:sp>
    </p:spTree>
    <p:extLst>
      <p:ext uri="{BB962C8B-B14F-4D97-AF65-F5344CB8AC3E}">
        <p14:creationId xmlns:p14="http://schemas.microsoft.com/office/powerpoint/2010/main" val="122598327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B7A085-6D96-4D41-B5B5-C290D19D6B38}" type="slidenum">
              <a:rPr lang="en-US"/>
              <a:pPr/>
              <a:t>77</a:t>
            </a:fld>
            <a:endParaRPr lang="en-US"/>
          </a:p>
        </p:txBody>
      </p:sp>
      <p:sp>
        <p:nvSpPr>
          <p:cNvPr id="456706" name="Rectangle 2"/>
          <p:cNvSpPr>
            <a:spLocks noGrp="1" noRot="1" noChangeAspect="1" noChangeArrowheads="1" noTextEdit="1"/>
          </p:cNvSpPr>
          <p:nvPr>
            <p:ph type="sldImg"/>
          </p:nvPr>
        </p:nvSpPr>
        <p:spPr>
          <a:ln/>
        </p:spPr>
      </p:sp>
      <p:sp>
        <p:nvSpPr>
          <p:cNvPr id="456707" name="Rectangle 3"/>
          <p:cNvSpPr>
            <a:spLocks noGrp="1" noChangeArrowheads="1"/>
          </p:cNvSpPr>
          <p:nvPr>
            <p:ph type="body" idx="1"/>
          </p:nvPr>
        </p:nvSpPr>
        <p:spPr/>
        <p:txBody>
          <a:bodyPr/>
          <a:lstStyle/>
          <a:p>
            <a:r>
              <a:rPr lang="en-US" dirty="0" smtClean="0"/>
              <a:t>The metric</a:t>
            </a:r>
            <a:r>
              <a:rPr lang="en-US" baseline="0" dirty="0" smtClean="0"/>
              <a:t> called the coefficient of variation can also be used when the within-subject standard deviation varies according to the range of the data.  The cotinine data is one such situation.  </a:t>
            </a:r>
            <a:r>
              <a:rPr lang="en-US" dirty="0" smtClean="0"/>
              <a:t>The </a:t>
            </a:r>
            <a:r>
              <a:rPr lang="en-US" dirty="0"/>
              <a:t>CV quantifies the </a:t>
            </a:r>
            <a:r>
              <a:rPr lang="en-US" dirty="0" smtClean="0"/>
              <a:t>ratio</a:t>
            </a:r>
            <a:r>
              <a:rPr lang="en-US" baseline="0" dirty="0" smtClean="0"/>
              <a:t> of the within-subject standard deviation to the within-subject mean</a:t>
            </a:r>
            <a:r>
              <a:rPr lang="en-US" dirty="0" smtClean="0"/>
              <a:t>.  </a:t>
            </a:r>
            <a:endParaRPr lang="en-US" dirty="0"/>
          </a:p>
        </p:txBody>
      </p:sp>
    </p:spTree>
    <p:extLst>
      <p:ext uri="{BB962C8B-B14F-4D97-AF65-F5344CB8AC3E}">
        <p14:creationId xmlns:p14="http://schemas.microsoft.com/office/powerpoint/2010/main" val="44485947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C86B4B-5457-4D56-8B27-9F749ED3E4BB}" type="slidenum">
              <a:rPr lang="en-US"/>
              <a:pPr/>
              <a:t>78</a:t>
            </a:fld>
            <a:endParaRPr lang="en-US"/>
          </a:p>
        </p:txBody>
      </p:sp>
      <p:sp>
        <p:nvSpPr>
          <p:cNvPr id="354306" name="Rectangle 2"/>
          <p:cNvSpPr>
            <a:spLocks noGrp="1" noRot="1" noChangeAspect="1" noChangeArrowheads="1" noTextEdit="1"/>
          </p:cNvSpPr>
          <p:nvPr>
            <p:ph type="sldImg"/>
          </p:nvPr>
        </p:nvSpPr>
        <p:spPr>
          <a:ln/>
        </p:spPr>
      </p:sp>
      <p:sp>
        <p:nvSpPr>
          <p:cNvPr id="354307" name="Rectangle 3"/>
          <p:cNvSpPr>
            <a:spLocks noGrp="1" noChangeArrowheads="1"/>
          </p:cNvSpPr>
          <p:nvPr>
            <p:ph type="body" idx="1"/>
          </p:nvPr>
        </p:nvSpPr>
        <p:spPr/>
        <p:txBody>
          <a:bodyPr/>
          <a:lstStyle/>
          <a:p>
            <a:endParaRPr lang="en-US" dirty="0"/>
          </a:p>
          <a:p>
            <a:r>
              <a:rPr lang="en-US" dirty="0"/>
              <a:t>By saying that the within-subject standard deviation is proportional to the value of the measurement, we are saying that the within-subject standard deviation is equal to K times the within-subject mean value.  K is the coefficient of variation.   In other words, K is the within-subject standard deviation divided by the within-subject mean.  </a:t>
            </a:r>
          </a:p>
          <a:p>
            <a:endParaRPr lang="en-US" dirty="0"/>
          </a:p>
        </p:txBody>
      </p:sp>
    </p:spTree>
    <p:extLst>
      <p:ext uri="{BB962C8B-B14F-4D97-AF65-F5344CB8AC3E}">
        <p14:creationId xmlns:p14="http://schemas.microsoft.com/office/powerpoint/2010/main" val="379949342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812D6E-F64E-4C90-9174-6ABBC14C3967}" type="slidenum">
              <a:rPr lang="en-US"/>
              <a:pPr/>
              <a:t>79</a:t>
            </a:fld>
            <a:endParaRPr lang="en-US"/>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r>
              <a:rPr lang="en-US" dirty="0"/>
              <a:t>We determine the coefficient of variation using the same logic we used to determine the mean within-subject standard deviation.  We first calculate the CV in each subject, as shown in each row here.  We then take the simple average.  In this case the CV is 0.36.  We would say that at any level of </a:t>
            </a:r>
            <a:r>
              <a:rPr lang="en-US" dirty="0" smtClean="0"/>
              <a:t>cotinine (any value of cotinine), </a:t>
            </a:r>
            <a:r>
              <a:rPr lang="en-US" dirty="0"/>
              <a:t>the within-subject standard deviation due to measurement error is 36% of the value. </a:t>
            </a:r>
          </a:p>
          <a:p>
            <a:endParaRPr lang="en-US" dirty="0"/>
          </a:p>
        </p:txBody>
      </p:sp>
    </p:spTree>
    <p:extLst>
      <p:ext uri="{BB962C8B-B14F-4D97-AF65-F5344CB8AC3E}">
        <p14:creationId xmlns:p14="http://schemas.microsoft.com/office/powerpoint/2010/main" val="353033957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095762-E87C-4C49-AEA5-A4784A6B3E9D}" type="slidenum">
              <a:rPr lang="en-US"/>
              <a:pPr/>
              <a:t>80</a:t>
            </a:fld>
            <a:endParaRPr 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r>
              <a:rPr lang="en-US" dirty="0"/>
              <a:t>What is the coefficient of variation for the peak flow data?  </a:t>
            </a:r>
          </a:p>
          <a:p>
            <a:endParaRPr lang="en-US" dirty="0"/>
          </a:p>
          <a:p>
            <a:r>
              <a:rPr lang="en-US" dirty="0"/>
              <a:t>Recall that the within-subject standard deviation was not proportional to the mean level for the peak flow data; in fact, the standard deviation was constant throughout the range of data.  </a:t>
            </a:r>
          </a:p>
          <a:p>
            <a:endParaRPr lang="en-US" dirty="0"/>
          </a:p>
          <a:p>
            <a:r>
              <a:rPr lang="en-US" dirty="0"/>
              <a:t>Therefore, there is not one ratio between </a:t>
            </a:r>
            <a:r>
              <a:rPr lang="en-US" dirty="0" err="1"/>
              <a:t>sw</a:t>
            </a:r>
            <a:r>
              <a:rPr lang="en-US" dirty="0"/>
              <a:t> and the </a:t>
            </a:r>
            <a:r>
              <a:rPr lang="en-US" dirty="0" smtClean="0"/>
              <a:t>mean, </a:t>
            </a:r>
            <a:r>
              <a:rPr lang="en-US" dirty="0"/>
              <a:t>and therefore there is not one coefficient of variation.  </a:t>
            </a:r>
          </a:p>
          <a:p>
            <a:endParaRPr lang="en-US" dirty="0"/>
          </a:p>
          <a:p>
            <a:r>
              <a:rPr lang="en-US" dirty="0"/>
              <a:t>You could still attempt to calculate a coefficient of variation for the peak flow </a:t>
            </a:r>
            <a:r>
              <a:rPr lang="en-US" dirty="0" smtClean="0"/>
              <a:t>data, as </a:t>
            </a:r>
            <a:r>
              <a:rPr lang="en-US" dirty="0"/>
              <a:t>is often </a:t>
            </a:r>
            <a:r>
              <a:rPr lang="en-US" dirty="0" smtClean="0"/>
              <a:t>done,</a:t>
            </a:r>
            <a:r>
              <a:rPr lang="en-US" baseline="0" dirty="0" smtClean="0"/>
              <a:t> but this does not give you anything meaningful.  </a:t>
            </a:r>
            <a:endParaRPr lang="en-US" dirty="0"/>
          </a:p>
        </p:txBody>
      </p:sp>
    </p:spTree>
    <p:extLst>
      <p:ext uri="{BB962C8B-B14F-4D97-AF65-F5344CB8AC3E}">
        <p14:creationId xmlns:p14="http://schemas.microsoft.com/office/powerpoint/2010/main" val="1967031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8FDFD3-38E5-4870-A924-9319E2F71883}" type="slidenum">
              <a:rPr lang="en-US"/>
              <a:pPr/>
              <a:t>8</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r>
              <a:rPr lang="en-US" dirty="0"/>
              <a:t>Remember these figures from last week in the context of having five different attempts at estimating an overall inference in a study by drawing 5 different samples.  This </a:t>
            </a:r>
            <a:r>
              <a:rPr lang="en-US" dirty="0" smtClean="0"/>
              <a:t>week, </a:t>
            </a:r>
            <a:r>
              <a:rPr lang="en-US" dirty="0"/>
              <a:t>we’ll consider these figures in the context of making an individual measurement on a </a:t>
            </a:r>
            <a:r>
              <a:rPr lang="en-US" dirty="0" smtClean="0"/>
              <a:t>participant</a:t>
            </a:r>
            <a:r>
              <a:rPr lang="en-US" baseline="0" dirty="0" smtClean="0"/>
              <a:t> </a:t>
            </a:r>
            <a:r>
              <a:rPr lang="en-US" dirty="0" smtClean="0"/>
              <a:t>or </a:t>
            </a:r>
            <a:r>
              <a:rPr lang="en-US" dirty="0"/>
              <a:t>a biological specimen.  Consider that we are attempting to measure the truth about a particular aspect of a given individual (say, it’s his height) and we are given five tries.  The center of the diagram represents truth.   Here we have five replicates - a term which means repeated measurement - which are closely bunched, i.e</a:t>
            </a:r>
            <a:r>
              <a:rPr lang="en-US" dirty="0" smtClean="0"/>
              <a:t>., </a:t>
            </a:r>
            <a:r>
              <a:rPr lang="en-US" dirty="0"/>
              <a:t>reproducible but they are off target so they have poor validity.  Here, the replicates are all over the place, i.e</a:t>
            </a:r>
            <a:r>
              <a:rPr lang="en-US" dirty="0" smtClean="0"/>
              <a:t>., </a:t>
            </a:r>
            <a:r>
              <a:rPr lang="en-US" dirty="0"/>
              <a:t>poor reproducibility but their average is right on target so they are considered to have good validity</a:t>
            </a:r>
          </a:p>
        </p:txBody>
      </p:sp>
    </p:spTree>
    <p:extLst>
      <p:ext uri="{BB962C8B-B14F-4D97-AF65-F5344CB8AC3E}">
        <p14:creationId xmlns:p14="http://schemas.microsoft.com/office/powerpoint/2010/main" val="411865514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023544-B0C9-46AA-8D65-1177D8D128CC}" type="slidenum">
              <a:rPr lang="en-US"/>
              <a:pPr/>
              <a:t>81</a:t>
            </a:fld>
            <a:endParaRPr lang="en-US"/>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r>
              <a:rPr lang="en-US" baseline="0" dirty="0" smtClean="0"/>
              <a:t>There is one metric not to use when quantifying </a:t>
            </a:r>
            <a:r>
              <a:rPr lang="en-US" baseline="0" dirty="0" err="1" smtClean="0"/>
              <a:t>reproducbility</a:t>
            </a:r>
            <a:r>
              <a:rPr lang="en-US" baseline="0" dirty="0" smtClean="0"/>
              <a:t>, and that is the Pearson Correlation Coefficient (i.e., simple correlation).  We only mention it because it has been, unfortunately, used most commonly in literature and is still very much in use, but it is least useful for a variety of reasons.  You can read  more about this in the Recommended Reading.  </a:t>
            </a:r>
          </a:p>
          <a:p>
            <a:endParaRPr lang="en-US" baseline="0" dirty="0" smtClean="0"/>
          </a:p>
        </p:txBody>
      </p:sp>
    </p:spTree>
    <p:extLst>
      <p:ext uri="{BB962C8B-B14F-4D97-AF65-F5344CB8AC3E}">
        <p14:creationId xmlns:p14="http://schemas.microsoft.com/office/powerpoint/2010/main" val="634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023544-B0C9-46AA-8D65-1177D8D128CC}" type="slidenum">
              <a:rPr lang="en-US"/>
              <a:pPr/>
              <a:t>82</a:t>
            </a:fld>
            <a:endParaRPr lang="en-US"/>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r>
              <a:rPr lang="en-US" dirty="0" smtClean="0"/>
              <a:t>Reasons not to use the Pearson</a:t>
            </a:r>
            <a:r>
              <a:rPr lang="en-US" baseline="0" dirty="0" smtClean="0"/>
              <a:t> Correlation Coefficient as a metric for reproducibility.   </a:t>
            </a:r>
          </a:p>
          <a:p>
            <a:endParaRPr lang="en-US" dirty="0"/>
          </a:p>
          <a:p>
            <a:r>
              <a:rPr lang="en-US" dirty="0"/>
              <a:t>If you learn nothing else from today’s session, please remember not to use simple correlation coefficients for the assessment of reproducibility.  I’m not going to go into lengthy detail on this because the reasons for this are nicely described in the Bland-Altman articles as well as in the </a:t>
            </a:r>
            <a:r>
              <a:rPr lang="en-US" dirty="0" err="1"/>
              <a:t>Szklo</a:t>
            </a:r>
            <a:r>
              <a:rPr lang="en-US" dirty="0"/>
              <a:t> and Nieto text.  The highlights of the argument are listed here and they include that the Pearson correlation coefficient is sensitive the range of data with correlation always higher for a greater range of data. </a:t>
            </a:r>
            <a:r>
              <a:rPr lang="en-US" dirty="0" smtClean="0"/>
              <a:t>Strangely</a:t>
            </a:r>
            <a:r>
              <a:rPr lang="en-US" dirty="0"/>
              <a:t>, the correlation coefficient depends upon the ordering of the data.  You can get different values depending upon whether you call a replicate measure 1 or measure 2. </a:t>
            </a:r>
            <a:endParaRPr lang="en-US" dirty="0" smtClean="0"/>
          </a:p>
          <a:p>
            <a:endParaRPr lang="en-US" dirty="0" smtClean="0"/>
          </a:p>
          <a:p>
            <a:r>
              <a:rPr lang="en-US" dirty="0" smtClean="0"/>
              <a:t>More </a:t>
            </a:r>
            <a:r>
              <a:rPr lang="en-US" dirty="0"/>
              <a:t>importantly, let’s think a moment about what the correlation coefficient is actually saying. It is a measure of how the two replicates are </a:t>
            </a:r>
            <a:r>
              <a:rPr lang="en-US" i="1" dirty="0"/>
              <a:t>associated</a:t>
            </a:r>
            <a:r>
              <a:rPr lang="en-US" dirty="0"/>
              <a:t> and in particular how they are linearly associated.  But is this really what we want?   No, what we want is to see how closely they agree with each other and if this sufficient for our clinical and research purposes.   Association is not the relevant issue.  </a:t>
            </a:r>
            <a:r>
              <a:rPr lang="en-US" dirty="0" smtClean="0"/>
              <a:t>Magnitude </a:t>
            </a:r>
            <a:r>
              <a:rPr lang="en-US" dirty="0"/>
              <a:t>of </a:t>
            </a:r>
            <a:r>
              <a:rPr lang="en-US" dirty="0" smtClean="0"/>
              <a:t>numerical agreement </a:t>
            </a:r>
            <a:r>
              <a:rPr lang="en-US" dirty="0"/>
              <a:t>is the relevant issue.  In a situation of measuring reproducibility, we know that the replicate measurements were done measuring the same property.  We would amazed if the two measurements weren’t associated!</a:t>
            </a:r>
          </a:p>
          <a:p>
            <a:endParaRPr lang="en-US" dirty="0"/>
          </a:p>
          <a:p>
            <a:r>
              <a:rPr lang="en-US" dirty="0" smtClean="0"/>
              <a:t>Finally</a:t>
            </a:r>
            <a:r>
              <a:rPr lang="en-US" dirty="0"/>
              <a:t>, let me give you one more reason not to use correlation coefficients to assess reproducibility.  That is, at the end of the day it does not tell us an answer in the same scale as the measurement is made and therefore really does not tell us the magnitude of reproducibility in clinical terms.  For the peak flow data, what does rho = 0.7 </a:t>
            </a:r>
            <a:r>
              <a:rPr lang="en-US" dirty="0" err="1"/>
              <a:t>vs</a:t>
            </a:r>
            <a:r>
              <a:rPr lang="en-US" dirty="0"/>
              <a:t> 0.8 </a:t>
            </a:r>
            <a:r>
              <a:rPr lang="en-US" dirty="0" err="1"/>
              <a:t>vs</a:t>
            </a:r>
            <a:r>
              <a:rPr lang="en-US" dirty="0"/>
              <a:t> 0.9 mean in the context of peak flow measurement which ranges from 200 to 600? </a:t>
            </a:r>
            <a:r>
              <a:rPr lang="en-US" dirty="0" smtClean="0"/>
              <a:t>  This is</a:t>
            </a:r>
            <a:r>
              <a:rPr lang="en-US" baseline="0" dirty="0" smtClean="0"/>
              <a:t> especially problematic when the context is individual subject-level</a:t>
            </a:r>
            <a:r>
              <a:rPr lang="en-US" dirty="0" smtClean="0"/>
              <a:t> characterization.</a:t>
            </a:r>
            <a:endParaRPr lang="en-US" dirty="0"/>
          </a:p>
        </p:txBody>
      </p:sp>
    </p:spTree>
    <p:extLst>
      <p:ext uri="{BB962C8B-B14F-4D97-AF65-F5344CB8AC3E}">
        <p14:creationId xmlns:p14="http://schemas.microsoft.com/office/powerpoint/2010/main" val="19855152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F47BB3-A103-4B3B-A8FC-F22A022D9927}" type="slidenum">
              <a:rPr lang="en-US"/>
              <a:pPr/>
              <a:t>83</a:t>
            </a:fld>
            <a:endParaRPr lang="en-US"/>
          </a:p>
        </p:txBody>
      </p:sp>
      <p:sp>
        <p:nvSpPr>
          <p:cNvPr id="471042" name="Rectangle 2"/>
          <p:cNvSpPr>
            <a:spLocks noGrp="1" noRot="1" noChangeAspect="1" noChangeArrowheads="1" noTextEdit="1"/>
          </p:cNvSpPr>
          <p:nvPr>
            <p:ph type="sldImg"/>
          </p:nvPr>
        </p:nvSpPr>
        <p:spPr>
          <a:ln/>
        </p:spPr>
      </p:sp>
      <p:sp>
        <p:nvSpPr>
          <p:cNvPr id="471043" name="Rectangle 3"/>
          <p:cNvSpPr>
            <a:spLocks noGrp="1" noChangeArrowheads="1"/>
          </p:cNvSpPr>
          <p:nvPr>
            <p:ph type="body" idx="1"/>
          </p:nvPr>
        </p:nvSpPr>
        <p:spPr/>
        <p:txBody>
          <a:bodyPr/>
          <a:lstStyle/>
          <a:p>
            <a:r>
              <a:rPr lang="en-US" dirty="0" smtClean="0"/>
              <a:t>Another plot of the importance of ICC on statistical power.  F</a:t>
            </a:r>
            <a:r>
              <a:rPr lang="en-US" baseline="0" dirty="0" smtClean="0"/>
              <a:t>or a given effect size, power increases with an increase of ICC. </a:t>
            </a:r>
            <a:r>
              <a:rPr lang="en-US" dirty="0" smtClean="0"/>
              <a:t>  </a:t>
            </a:r>
            <a:r>
              <a:rPr lang="en-US" dirty="0"/>
              <a:t>Let’s say we have our 2 group study and 100 </a:t>
            </a:r>
            <a:r>
              <a:rPr lang="en-US" dirty="0" smtClean="0"/>
              <a:t>participants per </a:t>
            </a:r>
            <a:r>
              <a:rPr lang="en-US" dirty="0"/>
              <a:t>group.  On the X axis is power and effect size is on the </a:t>
            </a:r>
            <a:r>
              <a:rPr lang="en-US" dirty="0" smtClean="0"/>
              <a:t>Y </a:t>
            </a:r>
            <a:r>
              <a:rPr lang="en-US" dirty="0"/>
              <a:t>axis.  The 4 lines shows 4 different scenarios for the ICC of the skin fold thickness measurement.  </a:t>
            </a:r>
            <a:r>
              <a:rPr lang="en-US" dirty="0" smtClean="0"/>
              <a:t>If we focus on the 4 points in the red oval, as </a:t>
            </a:r>
            <a:r>
              <a:rPr lang="en-US" dirty="0"/>
              <a:t>we move from an ICC of 1.0 to 0.5, power moves from 80% to about 50%.  </a:t>
            </a:r>
          </a:p>
        </p:txBody>
      </p:sp>
    </p:spTree>
    <p:extLst>
      <p:ext uri="{BB962C8B-B14F-4D97-AF65-F5344CB8AC3E}">
        <p14:creationId xmlns:p14="http://schemas.microsoft.com/office/powerpoint/2010/main" val="180406044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BA02F5-0366-4784-A76B-A351F94DA1BE}" type="slidenum">
              <a:rPr lang="en-US"/>
              <a:pPr/>
              <a:t>85</a:t>
            </a:fld>
            <a:endParaRPr lang="en-US"/>
          </a:p>
        </p:txBody>
      </p:sp>
      <p:sp>
        <p:nvSpPr>
          <p:cNvPr id="380930" name="Rectangle 2"/>
          <p:cNvSpPr>
            <a:spLocks noGrp="1" noRot="1" noChangeAspect="1" noChangeArrowheads="1" noTextEdit="1"/>
          </p:cNvSpPr>
          <p:nvPr>
            <p:ph type="sldImg"/>
          </p:nvPr>
        </p:nvSpPr>
        <p:spPr>
          <a:ln/>
        </p:spPr>
      </p:sp>
      <p:sp>
        <p:nvSpPr>
          <p:cNvPr id="380931" name="Rectangle 3"/>
          <p:cNvSpPr>
            <a:spLocks noGrp="1" noChangeArrowheads="1"/>
          </p:cNvSpPr>
          <p:nvPr>
            <p:ph type="body" idx="1"/>
          </p:nvPr>
        </p:nvSpPr>
        <p:spPr>
          <a:xfrm>
            <a:off x="152400" y="4414838"/>
            <a:ext cx="6629400" cy="4184650"/>
          </a:xfrm>
        </p:spPr>
        <p:txBody>
          <a:bodyPr/>
          <a:lstStyle/>
          <a:p>
            <a:r>
              <a:rPr lang="en-US" dirty="0" smtClean="0"/>
              <a:t>To address this, these </a:t>
            </a:r>
            <a:r>
              <a:rPr lang="en-US" dirty="0"/>
              <a:t>authors performed a simulation study where they were looking at whether a given risk factor was associated with a certain disease.  A simulation study means no real data but instead the investigators make up a population on a computer with a specific structure and then they take samples of the population as if they were doing an actual study. They created the population such that the odds ratio for disease was 1.6 (i.e., every unit increase in the risk factor is associated with 1.6 greater odds to develop the disease).   They then looked at the influence of reproducibility, which they call R, in the measurement of the risk factor and which they varied from 0.5 (50%) to 1.0 (100%), based on the formula on the last slide. They then performed 1000 simulations of the study, which means they had the computer create 1000 different samples of subjects of given sample size (shown here as No. of subjects). What they evaluated as their metric was the percentage of times the 1000 different study samples were able to detect an odds ratio within 15% of 1.6.  In their </a:t>
            </a:r>
            <a:r>
              <a:rPr lang="en-US" dirty="0" smtClean="0"/>
              <a:t>base-case </a:t>
            </a:r>
            <a:r>
              <a:rPr lang="en-US" dirty="0"/>
              <a:t>scenario, they started with a sample size of 5000 subjects and they assumed that 500 people developed the outcome in question (the number of events) and, in the base-case scenario, only one measurement was made of the risk factor on each subject.  With this sample size, when the measurement of the risk factor had 100% reproducibility, nearly all of 1000 simulations could always detect a risk ratio within 15% of 1.6.  However, as reproducibility fell, the chances of the study simulations detecting an odds ratio close to 1.6 fell dramatically.  Note that at 50% reproducibility, a study had only about a 30% chance of detecting an odds ratio 15% within 1.6.  </a:t>
            </a:r>
          </a:p>
          <a:p>
            <a:endParaRPr lang="en-US" dirty="0" smtClean="0"/>
          </a:p>
          <a:p>
            <a:r>
              <a:rPr lang="en-US" dirty="0" smtClean="0"/>
              <a:t>You </a:t>
            </a:r>
            <a:r>
              <a:rPr lang="en-US" dirty="0"/>
              <a:t>don’t want this to be you!</a:t>
            </a:r>
          </a:p>
        </p:txBody>
      </p:sp>
    </p:spTree>
    <p:extLst>
      <p:ext uri="{BB962C8B-B14F-4D97-AF65-F5344CB8AC3E}">
        <p14:creationId xmlns:p14="http://schemas.microsoft.com/office/powerpoint/2010/main" val="387218479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356BE3-BA23-4EAE-B19C-9FAE0F594065}" type="slidenum">
              <a:rPr lang="en-US"/>
              <a:pPr/>
              <a:t>86</a:t>
            </a:fld>
            <a:endParaRPr lang="en-US"/>
          </a:p>
        </p:txBody>
      </p:sp>
      <p:sp>
        <p:nvSpPr>
          <p:cNvPr id="367618" name="Rectangle 2"/>
          <p:cNvSpPr>
            <a:spLocks noGrp="1" noRot="1" noChangeAspect="1" noChangeArrowheads="1" noTextEdit="1"/>
          </p:cNvSpPr>
          <p:nvPr>
            <p:ph type="sldImg"/>
          </p:nvPr>
        </p:nvSpPr>
        <p:spPr>
          <a:ln/>
        </p:spPr>
      </p:sp>
      <p:sp>
        <p:nvSpPr>
          <p:cNvPr id="367619" name="Rectangle 3"/>
          <p:cNvSpPr>
            <a:spLocks noGrp="1" noChangeArrowheads="1"/>
          </p:cNvSpPr>
          <p:nvPr>
            <p:ph type="body" idx="1"/>
          </p:nvPr>
        </p:nvSpPr>
        <p:spPr>
          <a:xfrm>
            <a:off x="152400" y="4414838"/>
            <a:ext cx="6629400" cy="4184650"/>
          </a:xfrm>
        </p:spPr>
        <p:txBody>
          <a:bodyPr/>
          <a:lstStyle/>
          <a:p>
            <a:r>
              <a:rPr lang="en-US"/>
              <a:t>They go on to show, which is actually the main point of their paper, that when reproducibility is low, you would actually do better to take more repeated measurements on fewer people and use the mean of the replicates as the final measurement for each person.  Look what happens when they are dealing with a reproducibility of 0.5.  When the sample size is halved but two measurements of the risk factor are taken for each person and you take the mean of the two measurements as that person’s final value, the ability of the study design to be within 15% of the truth value is increased enormously.  This may seem counterintuitive to some because many people have been taught solely to increase sample size to overcome noisy variables.  Well, in fact, in many cases, you would do better to spend your money in tightening up the reproducibility of  your measurements or by taking more than one measurement per person and then take a mean, thus achieving the same effect.</a:t>
            </a:r>
          </a:p>
        </p:txBody>
      </p:sp>
    </p:spTree>
    <p:extLst>
      <p:ext uri="{BB962C8B-B14F-4D97-AF65-F5344CB8AC3E}">
        <p14:creationId xmlns:p14="http://schemas.microsoft.com/office/powerpoint/2010/main" val="208830286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207A0B-5653-4EBA-8B35-03F730A4CB8F}" type="slidenum">
              <a:rPr lang="en-US"/>
              <a:pPr/>
              <a:t>87</a:t>
            </a:fld>
            <a:endParaRPr lang="en-US"/>
          </a:p>
        </p:txBody>
      </p:sp>
      <p:sp>
        <p:nvSpPr>
          <p:cNvPr id="461826" name="Rectangle 2"/>
          <p:cNvSpPr>
            <a:spLocks noGrp="1" noRot="1" noChangeAspect="1" noChangeArrowheads="1" noTextEdit="1"/>
          </p:cNvSpPr>
          <p:nvPr>
            <p:ph type="sldImg"/>
          </p:nvPr>
        </p:nvSpPr>
        <p:spPr>
          <a:ln/>
        </p:spPr>
      </p:sp>
      <p:sp>
        <p:nvSpPr>
          <p:cNvPr id="461827" name="Rectangle 3"/>
          <p:cNvSpPr>
            <a:spLocks noGrp="1" noChangeArrowheads="1"/>
          </p:cNvSpPr>
          <p:nvPr>
            <p:ph type="body" idx="1"/>
          </p:nvPr>
        </p:nvSpPr>
        <p:spPr/>
        <p:txBody>
          <a:bodyPr/>
          <a:lstStyle/>
          <a:p>
            <a:r>
              <a:rPr lang="en-US" dirty="0" smtClean="0"/>
              <a:t>We will have the opportunity</a:t>
            </a:r>
            <a:r>
              <a:rPr lang="en-US" baseline="0" dirty="0" smtClean="0"/>
              <a:t> to </a:t>
            </a:r>
            <a:r>
              <a:rPr lang="en-US" dirty="0" smtClean="0"/>
              <a:t>cover the estimation of validity of</a:t>
            </a:r>
            <a:r>
              <a:rPr lang="en-US" baseline="0" dirty="0" smtClean="0"/>
              <a:t> measurements </a:t>
            </a:r>
            <a:r>
              <a:rPr lang="en-US" dirty="0" smtClean="0"/>
              <a:t>in </a:t>
            </a:r>
            <a:r>
              <a:rPr lang="en-US" dirty="0"/>
              <a:t>the </a:t>
            </a:r>
            <a:r>
              <a:rPr lang="en-US" dirty="0" smtClean="0"/>
              <a:t>Problem </a:t>
            </a:r>
            <a:r>
              <a:rPr lang="en-US" dirty="0"/>
              <a:t>S</a:t>
            </a:r>
            <a:r>
              <a:rPr lang="en-US" dirty="0" smtClean="0"/>
              <a:t>et </a:t>
            </a:r>
            <a:r>
              <a:rPr lang="en-US" dirty="0"/>
              <a:t>for this week. </a:t>
            </a:r>
            <a:r>
              <a:rPr lang="en-US" dirty="0" smtClean="0"/>
              <a:t> </a:t>
            </a:r>
            <a:endParaRPr lang="en-US" dirty="0"/>
          </a:p>
        </p:txBody>
      </p:sp>
    </p:spTree>
    <p:extLst>
      <p:ext uri="{BB962C8B-B14F-4D97-AF65-F5344CB8AC3E}">
        <p14:creationId xmlns:p14="http://schemas.microsoft.com/office/powerpoint/2010/main" val="428952129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9C3452-D119-4CD0-A617-4F66B00206AA}" type="slidenum">
              <a:rPr lang="en-US"/>
              <a:pPr/>
              <a:t>88</a:t>
            </a:fld>
            <a:endParaRPr 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r>
              <a:rPr lang="en-US" dirty="0" smtClean="0"/>
              <a:t>When estimating </a:t>
            </a:r>
            <a:r>
              <a:rPr lang="en-US" baseline="0" dirty="0" smtClean="0"/>
              <a:t>validity, the first order of business is determining whether there are gold standards available for the construct under study.  If there are</a:t>
            </a:r>
            <a:r>
              <a:rPr lang="en-US" dirty="0" smtClean="0"/>
              <a:t>, </a:t>
            </a:r>
            <a:r>
              <a:rPr lang="en-US" dirty="0"/>
              <a:t>we call </a:t>
            </a:r>
            <a:r>
              <a:rPr lang="en-US" dirty="0" smtClean="0"/>
              <a:t>the</a:t>
            </a:r>
            <a:r>
              <a:rPr lang="en-US" baseline="0" dirty="0" smtClean="0"/>
              <a:t> process one of evaluating</a:t>
            </a:r>
            <a:r>
              <a:rPr lang="en-US" dirty="0" smtClean="0"/>
              <a:t> </a:t>
            </a:r>
            <a:r>
              <a:rPr lang="en-US" dirty="0"/>
              <a:t>criterion </a:t>
            </a:r>
            <a:r>
              <a:rPr lang="en-US" dirty="0" smtClean="0"/>
              <a:t>validity.   The </a:t>
            </a:r>
            <a:r>
              <a:rPr lang="en-US" dirty="0"/>
              <a:t>process is formulaic. </a:t>
            </a:r>
            <a:r>
              <a:rPr lang="en-US" dirty="0" smtClean="0"/>
              <a:t>  Which formula</a:t>
            </a:r>
            <a:r>
              <a:rPr lang="en-US" baseline="0" dirty="0" smtClean="0"/>
              <a:t> to use depends upon the nature of the measurement, interval scale or categorical scale. </a:t>
            </a:r>
            <a:r>
              <a:rPr lang="en-US" dirty="0" smtClean="0"/>
              <a:t>  </a:t>
            </a:r>
            <a:r>
              <a:rPr lang="en-US" dirty="0"/>
              <a:t>In the problem set, we </a:t>
            </a:r>
            <a:r>
              <a:rPr lang="en-US" dirty="0" smtClean="0"/>
              <a:t>will </a:t>
            </a:r>
            <a:r>
              <a:rPr lang="en-US" dirty="0"/>
              <a:t>practice the estimation of 95% limits of </a:t>
            </a:r>
            <a:r>
              <a:rPr lang="en-US" dirty="0" smtClean="0"/>
              <a:t>agreement as they relate to interval</a:t>
            </a:r>
            <a:r>
              <a:rPr lang="en-US" baseline="0" dirty="0" smtClean="0"/>
              <a:t> scale measurements</a:t>
            </a:r>
            <a:r>
              <a:rPr lang="en-US" dirty="0" smtClean="0"/>
              <a:t>.  </a:t>
            </a:r>
            <a:endParaRPr lang="en-US" dirty="0"/>
          </a:p>
          <a:p>
            <a:endParaRPr lang="en-US" dirty="0"/>
          </a:p>
          <a:p>
            <a:r>
              <a:rPr lang="en-US" dirty="0"/>
              <a:t>If gold standards are not present, then things get more </a:t>
            </a:r>
            <a:r>
              <a:rPr lang="en-US" dirty="0" smtClean="0"/>
              <a:t>murky</a:t>
            </a:r>
            <a:r>
              <a:rPr lang="en-US" baseline="0" dirty="0" smtClean="0"/>
              <a:t> and more subjective</a:t>
            </a:r>
            <a:r>
              <a:rPr lang="en-US" dirty="0" smtClean="0"/>
              <a:t>.   </a:t>
            </a:r>
            <a:r>
              <a:rPr lang="en-US" dirty="0"/>
              <a:t>This gets at why some of you may have been wondering why </a:t>
            </a:r>
            <a:r>
              <a:rPr lang="en-US" dirty="0" smtClean="0"/>
              <a:t>we </a:t>
            </a:r>
            <a:r>
              <a:rPr lang="en-US" dirty="0"/>
              <a:t>have you do reading from a social sciences textbook for the required reading. </a:t>
            </a:r>
            <a:r>
              <a:rPr lang="en-US" baseline="0" dirty="0" smtClean="0"/>
              <a:t> We are</a:t>
            </a:r>
            <a:r>
              <a:rPr lang="en-US" dirty="0" smtClean="0"/>
              <a:t> asking</a:t>
            </a:r>
            <a:r>
              <a:rPr lang="en-US" baseline="0" dirty="0" smtClean="0"/>
              <a:t> </a:t>
            </a:r>
            <a:r>
              <a:rPr lang="en-US" dirty="0" smtClean="0"/>
              <a:t>you </a:t>
            </a:r>
            <a:r>
              <a:rPr lang="en-US" dirty="0"/>
              <a:t>to do this reading for a couple of reasons.  First, to show you that there are some people who give this field of measurement some very serious thinking.  When you want to really understand measurement consult with a social scientist because the nature of the measurements in this field has made researchers grapple with these issues on a daily basis.  The second reason is that people in biomedicine are not as removed from some of the problems of social scientists as they might think.  For example, there are many things that are included regularly in biomedical studies like depression and quality of life that are not immediately measurable with a machine and for which no gold standards exist.  It is for this reason, </a:t>
            </a:r>
            <a:r>
              <a:rPr lang="en-US" dirty="0" smtClean="0"/>
              <a:t>we </a:t>
            </a:r>
            <a:r>
              <a:rPr lang="en-US" dirty="0"/>
              <a:t>want to make sure you are familiar with the terminology because you should know how each of the measurements in studies you do </a:t>
            </a:r>
            <a:r>
              <a:rPr lang="en-US" dirty="0" smtClean="0"/>
              <a:t>have been validated </a:t>
            </a:r>
            <a:r>
              <a:rPr lang="en-US" dirty="0"/>
              <a:t>and some of your measures may have been validated using some of the concepts in the article for today. </a:t>
            </a:r>
          </a:p>
          <a:p>
            <a:r>
              <a:rPr lang="en-US" dirty="0"/>
              <a:t> </a:t>
            </a:r>
          </a:p>
          <a:p>
            <a:r>
              <a:rPr lang="en-US" dirty="0"/>
              <a:t>We’re not going to get deep into this subject </a:t>
            </a:r>
            <a:r>
              <a:rPr lang="en-US" dirty="0" smtClean="0"/>
              <a:t>in</a:t>
            </a:r>
            <a:r>
              <a:rPr lang="en-US" baseline="0" dirty="0" smtClean="0"/>
              <a:t> this course</a:t>
            </a:r>
            <a:r>
              <a:rPr lang="en-US" dirty="0" smtClean="0"/>
              <a:t>, </a:t>
            </a:r>
            <a:r>
              <a:rPr lang="en-US" dirty="0"/>
              <a:t>but I wanted to at least provide this outline. When gold standards are not present, we must look at what are called content validity and construct validity.  </a:t>
            </a:r>
          </a:p>
        </p:txBody>
      </p:sp>
    </p:spTree>
    <p:extLst>
      <p:ext uri="{BB962C8B-B14F-4D97-AF65-F5344CB8AC3E}">
        <p14:creationId xmlns:p14="http://schemas.microsoft.com/office/powerpoint/2010/main" val="188758942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A0059A-AE4F-4784-A0F4-96A9686BA05E}" type="slidenum">
              <a:rPr lang="en-US"/>
              <a:pPr/>
              <a:t>89</a:t>
            </a:fld>
            <a:endParaRPr lang="en-US"/>
          </a:p>
        </p:txBody>
      </p:sp>
      <p:sp>
        <p:nvSpPr>
          <p:cNvPr id="325634" name="Rectangle 2"/>
          <p:cNvSpPr>
            <a:spLocks noGrp="1" noRot="1" noChangeAspect="1" noChangeArrowheads="1" noTextEdit="1"/>
          </p:cNvSpPr>
          <p:nvPr>
            <p:ph type="sldImg"/>
          </p:nvPr>
        </p:nvSpPr>
        <p:spPr>
          <a:ln/>
        </p:spPr>
      </p:sp>
      <p:sp>
        <p:nvSpPr>
          <p:cNvPr id="325635" name="Rectangle 3"/>
          <p:cNvSpPr>
            <a:spLocks noGrp="1" noChangeArrowheads="1"/>
          </p:cNvSpPr>
          <p:nvPr>
            <p:ph type="body" idx="1"/>
          </p:nvPr>
        </p:nvSpPr>
        <p:spPr/>
        <p:txBody>
          <a:bodyPr/>
          <a:lstStyle/>
          <a:p>
            <a:r>
              <a:rPr lang="en-US" dirty="0" smtClean="0"/>
              <a:t>A few details on the estimation of validity on an interval scale measurement</a:t>
            </a:r>
            <a:r>
              <a:rPr lang="en-US" baseline="0" dirty="0" smtClean="0"/>
              <a:t> when gold standards are present.  The first thing to do is just the same as we did when evaluating reproducibility in the context of individual subject-level characterization.  That is, we plot the within-subject differences (new measurement minus gold standard) on the Y axis against a single value on the X axis.  In this case, use the gold standard value on the X axis..</a:t>
            </a:r>
          </a:p>
          <a:p>
            <a:endParaRPr lang="en-US" baseline="0" dirty="0" smtClean="0"/>
          </a:p>
          <a:p>
            <a:r>
              <a:rPr lang="en-US" dirty="0" smtClean="0"/>
              <a:t>The approaches to reproducibility</a:t>
            </a:r>
            <a:r>
              <a:rPr lang="en-US" baseline="0" dirty="0" smtClean="0"/>
              <a:t> and validity</a:t>
            </a:r>
            <a:r>
              <a:rPr lang="en-US" dirty="0" smtClean="0"/>
              <a:t> </a:t>
            </a:r>
            <a:r>
              <a:rPr lang="en-US" dirty="0"/>
              <a:t>are so similar it is sometimes easy to get to lost.  The important thing is to focus on what the task is:  reproducibility, </a:t>
            </a:r>
            <a:r>
              <a:rPr lang="en-US" dirty="0" smtClean="0"/>
              <a:t>method agreement, or validity </a:t>
            </a:r>
            <a:r>
              <a:rPr lang="en-US" dirty="0"/>
              <a:t>(comparison vs gold standard</a:t>
            </a:r>
            <a:r>
              <a:rPr lang="en-US" dirty="0" smtClean="0"/>
              <a:t>). </a:t>
            </a:r>
            <a:endParaRPr lang="en-US" dirty="0"/>
          </a:p>
        </p:txBody>
      </p:sp>
    </p:spTree>
    <p:extLst>
      <p:ext uri="{BB962C8B-B14F-4D97-AF65-F5344CB8AC3E}">
        <p14:creationId xmlns:p14="http://schemas.microsoft.com/office/powerpoint/2010/main" val="166426041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754D1B0-20AB-4A9F-94A6-4CBFBBBE73ED}" type="slidenum">
              <a:rPr lang="en-US"/>
              <a:pPr/>
              <a:t>90</a:t>
            </a:fld>
            <a:endParaRPr lang="en-US"/>
          </a:p>
        </p:txBody>
      </p:sp>
      <p:sp>
        <p:nvSpPr>
          <p:cNvPr id="433154"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C176B969-0C0A-4F97-8BCE-DDABFF74B173}" type="slidenum">
              <a:rPr lang="en-US" sz="1200"/>
              <a:pPr algn="r" defTabSz="931863"/>
              <a:t>90</a:t>
            </a:fld>
            <a:endParaRPr lang="en-US" sz="1200"/>
          </a:p>
        </p:txBody>
      </p:sp>
      <p:sp>
        <p:nvSpPr>
          <p:cNvPr id="433155" name="Rectangle 2"/>
          <p:cNvSpPr>
            <a:spLocks noGrp="1" noRot="1" noChangeAspect="1" noChangeArrowheads="1" noTextEdit="1"/>
          </p:cNvSpPr>
          <p:nvPr>
            <p:ph type="sldImg"/>
          </p:nvPr>
        </p:nvSpPr>
        <p:spPr>
          <a:xfrm>
            <a:off x="890588" y="696913"/>
            <a:ext cx="5229225" cy="3486150"/>
          </a:xfrm>
          <a:ln/>
        </p:spPr>
      </p:sp>
      <p:sp>
        <p:nvSpPr>
          <p:cNvPr id="433156" name="Rectangle 3"/>
          <p:cNvSpPr>
            <a:spLocks noGrp="1" noChangeArrowheads="1"/>
          </p:cNvSpPr>
          <p:nvPr>
            <p:ph type="body" idx="1"/>
          </p:nvPr>
        </p:nvSpPr>
        <p:spPr>
          <a:xfrm>
            <a:off x="935038" y="4414838"/>
            <a:ext cx="5140325" cy="4184650"/>
          </a:xfrm>
        </p:spPr>
        <p:txBody>
          <a:bodyPr lIns="93161" tIns="46581" rIns="93161" bIns="46581"/>
          <a:lstStyle/>
          <a:p>
            <a:r>
              <a:rPr lang="en-US" dirty="0" smtClean="0"/>
              <a:t>Should the athlete have been cleared on the charges based upon the</a:t>
            </a:r>
            <a:r>
              <a:rPr lang="en-US" baseline="0" dirty="0" smtClean="0"/>
              <a:t> B sample result?</a:t>
            </a:r>
            <a:endParaRPr lang="en-US" dirty="0"/>
          </a:p>
        </p:txBody>
      </p:sp>
    </p:spTree>
    <p:extLst>
      <p:ext uri="{BB962C8B-B14F-4D97-AF65-F5344CB8AC3E}">
        <p14:creationId xmlns:p14="http://schemas.microsoft.com/office/powerpoint/2010/main" val="238217566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754D1B0-20AB-4A9F-94A6-4CBFBBBE73ED}" type="slidenum">
              <a:rPr lang="en-US"/>
              <a:pPr/>
              <a:t>91</a:t>
            </a:fld>
            <a:endParaRPr lang="en-US"/>
          </a:p>
        </p:txBody>
      </p:sp>
      <p:sp>
        <p:nvSpPr>
          <p:cNvPr id="433154"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C176B969-0C0A-4F97-8BCE-DDABFF74B173}" type="slidenum">
              <a:rPr lang="en-US" sz="1200"/>
              <a:pPr algn="r" defTabSz="931863"/>
              <a:t>91</a:t>
            </a:fld>
            <a:endParaRPr lang="en-US" sz="1200"/>
          </a:p>
        </p:txBody>
      </p:sp>
      <p:sp>
        <p:nvSpPr>
          <p:cNvPr id="433155" name="Rectangle 2"/>
          <p:cNvSpPr>
            <a:spLocks noGrp="1" noRot="1" noChangeAspect="1" noChangeArrowheads="1" noTextEdit="1"/>
          </p:cNvSpPr>
          <p:nvPr>
            <p:ph type="sldImg"/>
          </p:nvPr>
        </p:nvSpPr>
        <p:spPr>
          <a:xfrm>
            <a:off x="890588" y="696913"/>
            <a:ext cx="5229225" cy="3486150"/>
          </a:xfrm>
          <a:ln/>
        </p:spPr>
      </p:sp>
      <p:sp>
        <p:nvSpPr>
          <p:cNvPr id="433156" name="Rectangle 3"/>
          <p:cNvSpPr>
            <a:spLocks noGrp="1" noChangeArrowheads="1"/>
          </p:cNvSpPr>
          <p:nvPr>
            <p:ph type="body" idx="1"/>
          </p:nvPr>
        </p:nvSpPr>
        <p:spPr>
          <a:xfrm>
            <a:off x="935038" y="4414838"/>
            <a:ext cx="5140325" cy="4184650"/>
          </a:xfrm>
        </p:spPr>
        <p:txBody>
          <a:bodyPr lIns="93161" tIns="46581" rIns="93161" bIns="46581"/>
          <a:lstStyle/>
          <a:p>
            <a:r>
              <a:rPr lang="en-US" dirty="0"/>
              <a:t>The answer is that </a:t>
            </a:r>
            <a:r>
              <a:rPr lang="en-US" dirty="0" smtClean="0"/>
              <a:t>this athlete</a:t>
            </a:r>
            <a:r>
              <a:rPr lang="en-US" baseline="0" dirty="0" smtClean="0"/>
              <a:t> </a:t>
            </a:r>
            <a:r>
              <a:rPr lang="en-US" dirty="0" smtClean="0"/>
              <a:t>should </a:t>
            </a:r>
            <a:r>
              <a:rPr lang="en-US" dirty="0"/>
              <a:t>not </a:t>
            </a:r>
            <a:r>
              <a:rPr lang="en-US" dirty="0" smtClean="0"/>
              <a:t>necessarily </a:t>
            </a:r>
            <a:r>
              <a:rPr lang="en-US" dirty="0"/>
              <a:t>been cleared.  </a:t>
            </a:r>
            <a:r>
              <a:rPr lang="en-US" dirty="0" smtClean="0"/>
              <a:t>We </a:t>
            </a:r>
            <a:r>
              <a:rPr lang="en-US" dirty="0"/>
              <a:t>hope now that most everyone can see that the two different answers on the tests (on the first and then the repeat) </a:t>
            </a:r>
            <a:r>
              <a:rPr lang="en-US" dirty="0" smtClean="0"/>
              <a:t>may simply be an </a:t>
            </a:r>
            <a:r>
              <a:rPr lang="en-US" dirty="0"/>
              <a:t>expression of random measurement error.  You cannot necessarily believe the first answer </a:t>
            </a:r>
            <a:r>
              <a:rPr lang="en-US" dirty="0" smtClean="0"/>
              <a:t>as truth or </a:t>
            </a:r>
            <a:r>
              <a:rPr lang="en-US" dirty="0"/>
              <a:t>the second </a:t>
            </a:r>
            <a:r>
              <a:rPr lang="en-US" dirty="0" smtClean="0"/>
              <a:t>answer as truth </a:t>
            </a:r>
            <a:r>
              <a:rPr lang="en-US" dirty="0"/>
              <a:t>in the face of lack of </a:t>
            </a:r>
            <a:r>
              <a:rPr lang="en-US" dirty="0" smtClean="0"/>
              <a:t>reproducibility</a:t>
            </a:r>
            <a:r>
              <a:rPr lang="en-US" dirty="0"/>
              <a:t>.  The fact that </a:t>
            </a:r>
            <a:r>
              <a:rPr lang="en-US" dirty="0" smtClean="0"/>
              <a:t>one</a:t>
            </a:r>
            <a:r>
              <a:rPr lang="en-US" baseline="0" dirty="0" smtClean="0"/>
              <a:t> of the results</a:t>
            </a:r>
            <a:r>
              <a:rPr lang="en-US" dirty="0" smtClean="0"/>
              <a:t> </a:t>
            </a:r>
            <a:r>
              <a:rPr lang="en-US" dirty="0"/>
              <a:t>was positive means that this is smoke, and where there is smoke there may be </a:t>
            </a:r>
            <a:r>
              <a:rPr lang="en-US" dirty="0" smtClean="0"/>
              <a:t>fire (although not necessarily).  It is interesting how we often get an initial</a:t>
            </a:r>
            <a:r>
              <a:rPr lang="en-US" baseline="0" dirty="0" smtClean="0"/>
              <a:t> positive result test and then perform a repeat test and, if that repeat test is negative, we take the repeat negative as final.  This might be the correct approach if there is a strong prior probability that the subject does not have the condition under study (a “Bayesian” approach) but it is</a:t>
            </a:r>
            <a:r>
              <a:rPr lang="en-US" dirty="0" smtClean="0"/>
              <a:t> not the correct approach if there is equipoise.</a:t>
            </a:r>
            <a:r>
              <a:rPr lang="en-US" baseline="0" dirty="0" smtClean="0"/>
              <a:t>  </a:t>
            </a:r>
            <a:r>
              <a:rPr lang="en-US" dirty="0" smtClean="0"/>
              <a:t>It </a:t>
            </a:r>
            <a:r>
              <a:rPr lang="en-US" dirty="0"/>
              <a:t>is only the mean of multiple replicates that can get you close to the true valid answer.  Of note, Jones later admitted to use of performance enhancing drugs.  </a:t>
            </a:r>
          </a:p>
        </p:txBody>
      </p:sp>
    </p:spTree>
    <p:extLst>
      <p:ext uri="{BB962C8B-B14F-4D97-AF65-F5344CB8AC3E}">
        <p14:creationId xmlns:p14="http://schemas.microsoft.com/office/powerpoint/2010/main" val="1851844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B14C08-D78C-4613-BF85-8A3EB87243FF}" type="slidenum">
              <a:rPr lang="en-US"/>
              <a:pPr/>
              <a:t>9</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US"/>
              <a:t>Of course, what you want is this - good reproducibility and good validity and what you want to avoid is this  - poor reproducibility and poor validity</a:t>
            </a:r>
          </a:p>
        </p:txBody>
      </p:sp>
    </p:spTree>
    <p:extLst>
      <p:ext uri="{BB962C8B-B14F-4D97-AF65-F5344CB8AC3E}">
        <p14:creationId xmlns:p14="http://schemas.microsoft.com/office/powerpoint/2010/main" val="165898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609600"/>
            <a:ext cx="2185987"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5" y="609600"/>
            <a:ext cx="6405563"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1525" y="1295400"/>
            <a:ext cx="8743950" cy="5181600"/>
          </a:xfrm>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1525" y="1295400"/>
            <a:ext cx="4295775"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295400"/>
            <a:ext cx="4295775"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1525" y="1295400"/>
            <a:ext cx="4295775"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19700" y="1295400"/>
            <a:ext cx="4295775"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19700" y="3962400"/>
            <a:ext cx="4295775"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71525" y="609600"/>
            <a:ext cx="874395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295400"/>
            <a:ext cx="42957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295400"/>
            <a:ext cx="42957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1525" y="609600"/>
            <a:ext cx="874395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71525" y="1295400"/>
            <a:ext cx="8743950" cy="518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6.wmf"/><Relationship Id="rId5" Type="http://schemas.openxmlformats.org/officeDocument/2006/relationships/oleObject" Target="../embeddings/Microsoft_Word_97_-_2003_Document2.doc"/><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7.emf"/><Relationship Id="rId5" Type="http://schemas.openxmlformats.org/officeDocument/2006/relationships/oleObject" Target="../embeddings/Microsoft_Excel_97-2003_Worksheet3.xls"/><Relationship Id="rId4" Type="http://schemas.openxmlformats.org/officeDocument/2006/relationships/oleObject" Target="../embeddings/oleObject5.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8.wmf"/><Relationship Id="rId4" Type="http://schemas.openxmlformats.org/officeDocument/2006/relationships/oleObject" Target="../embeddings/oleObject6.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8.wmf"/><Relationship Id="rId4" Type="http://schemas.openxmlformats.org/officeDocument/2006/relationships/oleObject" Target="../embeddings/oleObject7.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8.wmf"/><Relationship Id="rId4" Type="http://schemas.openxmlformats.org/officeDocument/2006/relationships/oleObject" Target="../embeddings/oleObject8.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xml"/><Relationship Id="rId1" Type="http://schemas.openxmlformats.org/officeDocument/2006/relationships/vmlDrawing" Target="../drawings/vmlDrawing9.vml"/><Relationship Id="rId5" Type="http://schemas.openxmlformats.org/officeDocument/2006/relationships/image" Target="../media/image9.wmf"/><Relationship Id="rId4" Type="http://schemas.openxmlformats.org/officeDocument/2006/relationships/oleObject" Target="../embeddings/oleObject9.bin"/></Relationships>
</file>

<file path=ppt/slides/_rels/slide28.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notesSlide" Target="../notesSlides/notesSlide28.xml"/><Relationship Id="rId7" Type="http://schemas.openxmlformats.org/officeDocument/2006/relationships/oleObject" Target="../embeddings/oleObject11.bin"/><Relationship Id="rId2" Type="http://schemas.openxmlformats.org/officeDocument/2006/relationships/slideLayout" Target="../slideLayouts/slideLayout13.xml"/><Relationship Id="rId1" Type="http://schemas.openxmlformats.org/officeDocument/2006/relationships/vmlDrawing" Target="../drawings/vmlDrawing10.vml"/><Relationship Id="rId6" Type="http://schemas.openxmlformats.org/officeDocument/2006/relationships/image" Target="../media/image10.emf"/><Relationship Id="rId5" Type="http://schemas.openxmlformats.org/officeDocument/2006/relationships/oleObject" Target="../embeddings/Microsoft_Excel_97-2003_Worksheet4.xls"/><Relationship Id="rId10" Type="http://schemas.openxmlformats.org/officeDocument/2006/relationships/image" Target="../media/image12.wmf"/><Relationship Id="rId4" Type="http://schemas.openxmlformats.org/officeDocument/2006/relationships/oleObject" Target="../embeddings/oleObject10.bin"/><Relationship Id="rId9" Type="http://schemas.openxmlformats.org/officeDocument/2006/relationships/oleObject" Target="../embeddings/oleObject12.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vmlDrawing" Target="../drawings/vmlDrawing11.vml"/><Relationship Id="rId5" Type="http://schemas.openxmlformats.org/officeDocument/2006/relationships/image" Target="../media/image13.wmf"/><Relationship Id="rId4" Type="http://schemas.openxmlformats.org/officeDocument/2006/relationships/oleObject" Target="../embeddings/oleObject13.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3.xml"/><Relationship Id="rId1" Type="http://schemas.openxmlformats.org/officeDocument/2006/relationships/vmlDrawing" Target="../drawings/vmlDrawing12.vml"/><Relationship Id="rId5" Type="http://schemas.openxmlformats.org/officeDocument/2006/relationships/image" Target="../media/image9.wmf"/><Relationship Id="rId4" Type="http://schemas.openxmlformats.org/officeDocument/2006/relationships/oleObject" Target="../embeddings/oleObject14.bin"/></Relationships>
</file>

<file path=ppt/slides/_rels/slide3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notesSlide" Target="../notesSlides/notesSlide37.xml"/><Relationship Id="rId7" Type="http://schemas.openxmlformats.org/officeDocument/2006/relationships/oleObject" Target="../embeddings/Microsoft_Excel_97-2003_Worksheet5.xls"/><Relationship Id="rId2" Type="http://schemas.openxmlformats.org/officeDocument/2006/relationships/slideLayout" Target="../slideLayouts/slideLayout13.xml"/><Relationship Id="rId1" Type="http://schemas.openxmlformats.org/officeDocument/2006/relationships/vmlDrawing" Target="../drawings/vmlDrawing13.vml"/><Relationship Id="rId6" Type="http://schemas.openxmlformats.org/officeDocument/2006/relationships/oleObject" Target="../embeddings/oleObject16.bin"/><Relationship Id="rId5" Type="http://schemas.openxmlformats.org/officeDocument/2006/relationships/image" Target="../media/image15.wmf"/><Relationship Id="rId4" Type="http://schemas.openxmlformats.org/officeDocument/2006/relationships/oleObject" Target="../embeddings/oleObject15.bin"/></Relationships>
</file>

<file path=ppt/slides/_rels/slide38.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notesSlide" Target="../notesSlides/notesSlide38.xml"/><Relationship Id="rId7" Type="http://schemas.openxmlformats.org/officeDocument/2006/relationships/oleObject" Target="../embeddings/oleObject18.bin"/><Relationship Id="rId2" Type="http://schemas.openxmlformats.org/officeDocument/2006/relationships/slideLayout" Target="../slideLayouts/slideLayout13.xml"/><Relationship Id="rId1" Type="http://schemas.openxmlformats.org/officeDocument/2006/relationships/vmlDrawing" Target="../drawings/vmlDrawing14.vml"/><Relationship Id="rId6" Type="http://schemas.openxmlformats.org/officeDocument/2006/relationships/image" Target="../media/image17.emf"/><Relationship Id="rId5" Type="http://schemas.openxmlformats.org/officeDocument/2006/relationships/oleObject" Target="../embeddings/Microsoft_Excel_97-2003_Worksheet6.xls"/><Relationship Id="rId10" Type="http://schemas.openxmlformats.org/officeDocument/2006/relationships/image" Target="../media/image19.wmf"/><Relationship Id="rId4" Type="http://schemas.openxmlformats.org/officeDocument/2006/relationships/oleObject" Target="../embeddings/oleObject17.bin"/><Relationship Id="rId9" Type="http://schemas.openxmlformats.org/officeDocument/2006/relationships/oleObject" Target="../embeddings/oleObject19.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vmlDrawing" Target="../drawings/vmlDrawing15.vml"/><Relationship Id="rId5" Type="http://schemas.openxmlformats.org/officeDocument/2006/relationships/image" Target="../media/image13.wmf"/><Relationship Id="rId4" Type="http://schemas.openxmlformats.org/officeDocument/2006/relationships/oleObject" Target="../embeddings/oleObject20.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emf"/><Relationship Id="rId5" Type="http://schemas.openxmlformats.org/officeDocument/2006/relationships/oleObject" Target="../embeddings/Microsoft_Word_97_-_2003_Document1.doc"/><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20.wmf"/><Relationship Id="rId4" Type="http://schemas.openxmlformats.org/officeDocument/2006/relationships/oleObject" Target="../embeddings/oleObject21.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23.bin"/><Relationship Id="rId5" Type="http://schemas.openxmlformats.org/officeDocument/2006/relationships/image" Target="../media/image21.wmf"/><Relationship Id="rId4" Type="http://schemas.openxmlformats.org/officeDocument/2006/relationships/oleObject" Target="../embeddings/oleObject22.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notesSlide" Target="../notesSlides/notesSlide50.xml"/><Relationship Id="rId7" Type="http://schemas.openxmlformats.org/officeDocument/2006/relationships/oleObject" Target="../embeddings/oleObject25.bin"/><Relationship Id="rId2" Type="http://schemas.openxmlformats.org/officeDocument/2006/relationships/slideLayout" Target="../slideLayouts/slideLayout13.xml"/><Relationship Id="rId1" Type="http://schemas.openxmlformats.org/officeDocument/2006/relationships/vmlDrawing" Target="../drawings/vmlDrawing18.vml"/><Relationship Id="rId6" Type="http://schemas.openxmlformats.org/officeDocument/2006/relationships/image" Target="../media/image27.emf"/><Relationship Id="rId5" Type="http://schemas.openxmlformats.org/officeDocument/2006/relationships/oleObject" Target="../embeddings/Microsoft_Excel_97-2003_Worksheet7.xls"/><Relationship Id="rId10" Type="http://schemas.openxmlformats.org/officeDocument/2006/relationships/image" Target="../media/image19.wmf"/><Relationship Id="rId4" Type="http://schemas.openxmlformats.org/officeDocument/2006/relationships/oleObject" Target="../embeddings/oleObject24.bin"/><Relationship Id="rId9" Type="http://schemas.openxmlformats.org/officeDocument/2006/relationships/oleObject" Target="../embeddings/oleObject26.bin"/></Relationships>
</file>

<file path=ppt/slides/_rels/slide51.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28.emf"/><Relationship Id="rId5" Type="http://schemas.openxmlformats.org/officeDocument/2006/relationships/oleObject" Target="../embeddings/Microsoft_Excel_97-2003_Worksheet8.xls"/><Relationship Id="rId4" Type="http://schemas.openxmlformats.org/officeDocument/2006/relationships/oleObject" Target="../embeddings/oleObject27.bin"/></Relationships>
</file>

<file path=ppt/slides/_rels/slide53.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notesSlide" Target="../notesSlides/notesSlide55.xml"/><Relationship Id="rId7" Type="http://schemas.openxmlformats.org/officeDocument/2006/relationships/image" Target="../media/image30.wmf"/><Relationship Id="rId2" Type="http://schemas.openxmlformats.org/officeDocument/2006/relationships/slideLayout" Target="../slideLayouts/slideLayout14.xml"/><Relationship Id="rId1" Type="http://schemas.openxmlformats.org/officeDocument/2006/relationships/vmlDrawing" Target="../drawings/vmlDrawing20.vml"/><Relationship Id="rId6" Type="http://schemas.openxmlformats.org/officeDocument/2006/relationships/oleObject" Target="../embeddings/oleObject29.bin"/><Relationship Id="rId5" Type="http://schemas.openxmlformats.org/officeDocument/2006/relationships/image" Target="../media/image22.wmf"/><Relationship Id="rId4" Type="http://schemas.openxmlformats.org/officeDocument/2006/relationships/oleObject" Target="../embeddings/oleObject28.bin"/><Relationship Id="rId9" Type="http://schemas.openxmlformats.org/officeDocument/2006/relationships/image" Target="../media/image31.wmf"/></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32.emf"/><Relationship Id="rId5" Type="http://schemas.openxmlformats.org/officeDocument/2006/relationships/oleObject" Target="../embeddings/Microsoft_Word_97_-_2003_Document9.doc"/><Relationship Id="rId4" Type="http://schemas.openxmlformats.org/officeDocument/2006/relationships/oleObject" Target="../embeddings/oleObject31.bin"/></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7" Type="http://schemas.openxmlformats.org/officeDocument/2006/relationships/image" Target="../media/image3.png"/><Relationship Id="rId2" Type="http://schemas.openxmlformats.org/officeDocument/2006/relationships/slideLayout" Target="../slideLayouts/slideLayout15.xml"/><Relationship Id="rId1" Type="http://schemas.openxmlformats.org/officeDocument/2006/relationships/vmlDrawing" Target="../drawings/vmlDrawing22.vml"/><Relationship Id="rId6" Type="http://schemas.openxmlformats.org/officeDocument/2006/relationships/oleObject" Target="../embeddings/oleObject33.bin"/><Relationship Id="rId5" Type="http://schemas.openxmlformats.org/officeDocument/2006/relationships/image" Target="../media/image34.png"/><Relationship Id="rId4" Type="http://schemas.openxmlformats.org/officeDocument/2006/relationships/oleObject" Target="../embeddings/oleObject32.bin"/></Relationships>
</file>

<file path=ppt/slides/_rels/slide68.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36.wmf"/></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37.emf"/><Relationship Id="rId5" Type="http://schemas.openxmlformats.org/officeDocument/2006/relationships/oleObject" Target="../embeddings/Microsoft_Excel_97-2003_Worksheet10.xls"/><Relationship Id="rId4" Type="http://schemas.openxmlformats.org/officeDocument/2006/relationships/oleObject" Target="../embeddings/oleObject34.bin"/></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38.wmf"/><Relationship Id="rId4" Type="http://schemas.openxmlformats.org/officeDocument/2006/relationships/oleObject" Target="../embeddings/oleObject35.bin"/></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39.wmf"/><Relationship Id="rId5" Type="http://schemas.openxmlformats.org/officeDocument/2006/relationships/oleObject" Target="../embeddings/oleObject36.bin"/><Relationship Id="rId4" Type="http://schemas.openxmlformats.org/officeDocument/2006/relationships/image" Target="../media/image29.wmf"/></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xml"/><Relationship Id="rId1" Type="http://schemas.openxmlformats.org/officeDocument/2006/relationships/vmlDrawing" Target="../drawings/vmlDrawing26.vml"/><Relationship Id="rId5" Type="http://schemas.openxmlformats.org/officeDocument/2006/relationships/image" Target="../media/image30.wmf"/><Relationship Id="rId4" Type="http://schemas.openxmlformats.org/officeDocument/2006/relationships/oleObject" Target="../embeddings/oleObject37.bin"/></Relationships>
</file>

<file path=ppt/slides/_rels/slide79.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notesSlide" Target="../notesSlides/notesSlide78.xml"/><Relationship Id="rId7" Type="http://schemas.openxmlformats.org/officeDocument/2006/relationships/image" Target="../media/image39.wmf"/><Relationship Id="rId2" Type="http://schemas.openxmlformats.org/officeDocument/2006/relationships/slideLayout" Target="../slideLayouts/slideLayout14.xml"/><Relationship Id="rId1" Type="http://schemas.openxmlformats.org/officeDocument/2006/relationships/vmlDrawing" Target="../drawings/vmlDrawing27.vml"/><Relationship Id="rId6" Type="http://schemas.openxmlformats.org/officeDocument/2006/relationships/oleObject" Target="../embeddings/oleObject39.bin"/><Relationship Id="rId5" Type="http://schemas.openxmlformats.org/officeDocument/2006/relationships/image" Target="../media/image40.wmf"/><Relationship Id="rId10" Type="http://schemas.openxmlformats.org/officeDocument/2006/relationships/image" Target="../media/image41.emf"/><Relationship Id="rId4" Type="http://schemas.openxmlformats.org/officeDocument/2006/relationships/oleObject" Target="../embeddings/oleObject38.bin"/><Relationship Id="rId9" Type="http://schemas.openxmlformats.org/officeDocument/2006/relationships/oleObject" Target="../embeddings/Microsoft_Excel_97-2003_Worksheet11.xls"/></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png"/><Relationship Id="rId4" Type="http://schemas.openxmlformats.org/officeDocument/2006/relationships/oleObject" Target="../embeddings/oleObject2.bin"/></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png"/><Relationship Id="rId4" Type="http://schemas.openxmlformats.org/officeDocument/2006/relationships/oleObject" Target="../embeddings/oleObject3.bin"/></Relationships>
</file>

<file path=ppt/slides/_rels/slide9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04800" y="609600"/>
            <a:ext cx="9210675" cy="533400"/>
          </a:xfrm>
        </p:spPr>
        <p:txBody>
          <a:bodyPr/>
          <a:lstStyle/>
          <a:p>
            <a:pPr algn="l"/>
            <a:r>
              <a:rPr lang="en-US" sz="4400" dirty="0"/>
              <a:t>Clinical </a:t>
            </a:r>
            <a:r>
              <a:rPr lang="en-US" sz="4400" dirty="0" smtClean="0"/>
              <a:t>and Epidemiologic Research</a:t>
            </a:r>
            <a:r>
              <a:rPr lang="en-US" sz="4400" dirty="0"/>
              <a:t>:</a:t>
            </a:r>
            <a:endParaRPr lang="en-US" sz="5400" u="sng" dirty="0"/>
          </a:p>
        </p:txBody>
      </p:sp>
      <p:sp>
        <p:nvSpPr>
          <p:cNvPr id="3075" name="Rectangle 3"/>
          <p:cNvSpPr>
            <a:spLocks noGrp="1" noChangeArrowheads="1"/>
          </p:cNvSpPr>
          <p:nvPr>
            <p:ph type="body" idx="1"/>
          </p:nvPr>
        </p:nvSpPr>
        <p:spPr/>
        <p:txBody>
          <a:bodyPr/>
          <a:lstStyle/>
          <a:p>
            <a:pPr algn="ctr">
              <a:buFontTx/>
              <a:buNone/>
            </a:pPr>
            <a:endParaRPr lang="en-US" sz="800" dirty="0"/>
          </a:p>
          <a:p>
            <a:pPr algn="ctr">
              <a:lnSpc>
                <a:spcPct val="80000"/>
              </a:lnSpc>
              <a:buFontTx/>
              <a:buNone/>
            </a:pPr>
            <a:r>
              <a:rPr lang="en-US" sz="4800" dirty="0"/>
              <a:t>Sample</a:t>
            </a:r>
            <a:endParaRPr lang="en-US" sz="6000" dirty="0"/>
          </a:p>
          <a:p>
            <a:pPr algn="ctr">
              <a:lnSpc>
                <a:spcPct val="80000"/>
              </a:lnSpc>
              <a:buFontTx/>
              <a:buNone/>
            </a:pPr>
            <a:r>
              <a:rPr lang="en-US" sz="9600" dirty="0"/>
              <a:t>Measure</a:t>
            </a:r>
          </a:p>
          <a:p>
            <a:pPr algn="ctr">
              <a:lnSpc>
                <a:spcPct val="80000"/>
              </a:lnSpc>
              <a:buFontTx/>
              <a:buNone/>
            </a:pPr>
            <a:r>
              <a:rPr lang="en-US" sz="4800" dirty="0"/>
              <a:t>(</a:t>
            </a:r>
            <a:r>
              <a:rPr lang="en-US" sz="4800" dirty="0" smtClean="0"/>
              <a:t>Intervene)</a:t>
            </a:r>
            <a:endParaRPr lang="en-US" sz="6000" dirty="0"/>
          </a:p>
          <a:p>
            <a:pPr algn="ctr">
              <a:buFontTx/>
              <a:buNone/>
            </a:pPr>
            <a:r>
              <a:rPr lang="en-US" sz="4800" dirty="0"/>
              <a:t>Analyze</a:t>
            </a:r>
          </a:p>
          <a:p>
            <a:pPr algn="ctr">
              <a:buFontTx/>
              <a:buNone/>
            </a:pPr>
            <a:r>
              <a:rPr lang="en-US" sz="4800" dirty="0"/>
              <a:t>Infer</a:t>
            </a:r>
            <a:endParaRPr lang="en-US" sz="6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 calcmode="lin" valueType="num">
                                      <p:cBhvr additive="base">
                                        <p:cTn id="7"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2" end="2"/>
                                            </p:txEl>
                                          </p:spTgt>
                                        </p:tgtEl>
                                        <p:attrNameLst>
                                          <p:attrName>style.visibility</p:attrName>
                                        </p:attrNameLst>
                                      </p:cBhvr>
                                      <p:to>
                                        <p:strVal val="visible"/>
                                      </p:to>
                                    </p:set>
                                    <p:anim calcmode="lin" valueType="num">
                                      <p:cBhvr additive="base">
                                        <p:cTn id="13"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anim calcmode="lin" valueType="num">
                                      <p:cBhvr additive="base">
                                        <p:cTn id="19"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5">
                                            <p:txEl>
                                              <p:pRg st="4" end="4"/>
                                            </p:txEl>
                                          </p:spTgt>
                                        </p:tgtEl>
                                        <p:attrNameLst>
                                          <p:attrName>style.visibility</p:attrName>
                                        </p:attrNameLst>
                                      </p:cBhvr>
                                      <p:to>
                                        <p:strVal val="visible"/>
                                      </p:to>
                                    </p:set>
                                    <p:anim calcmode="lin" valueType="num">
                                      <p:cBhvr additive="base">
                                        <p:cTn id="25"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5">
                                            <p:txEl>
                                              <p:pRg st="5" end="5"/>
                                            </p:txEl>
                                          </p:spTgt>
                                        </p:tgtEl>
                                        <p:attrNameLst>
                                          <p:attrName>style.visibility</p:attrName>
                                        </p:attrNameLst>
                                      </p:cBhvr>
                                      <p:to>
                                        <p:strVal val="visible"/>
                                      </p:to>
                                    </p:set>
                                    <p:anim calcmode="lin" valueType="num">
                                      <p:cBhvr additive="base">
                                        <p:cTn id="31" dur="500" fill="hold"/>
                                        <p:tgtEl>
                                          <p:spTgt spid="307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1026"/>
          <p:cNvSpPr>
            <a:spLocks noGrp="1" noChangeArrowheads="1"/>
          </p:cNvSpPr>
          <p:nvPr>
            <p:ph type="title"/>
          </p:nvPr>
        </p:nvSpPr>
        <p:spPr>
          <a:xfrm>
            <a:off x="771525" y="304800"/>
            <a:ext cx="8743950" cy="533400"/>
          </a:xfrm>
        </p:spPr>
        <p:txBody>
          <a:bodyPr/>
          <a:lstStyle/>
          <a:p>
            <a:r>
              <a:rPr lang="en-US" sz="2800"/>
              <a:t>Understanding Measurement: </a:t>
            </a:r>
            <a:br>
              <a:rPr lang="en-US" sz="2800"/>
            </a:br>
            <a:r>
              <a:rPr lang="en-US" sz="2800"/>
              <a:t>Aspects of Reproducibility and Validity</a:t>
            </a:r>
          </a:p>
        </p:txBody>
      </p:sp>
      <p:sp>
        <p:nvSpPr>
          <p:cNvPr id="220163" name="Rectangle 1027"/>
          <p:cNvSpPr>
            <a:spLocks noGrp="1" noChangeArrowheads="1"/>
          </p:cNvSpPr>
          <p:nvPr>
            <p:ph type="body" idx="1"/>
          </p:nvPr>
        </p:nvSpPr>
        <p:spPr>
          <a:xfrm>
            <a:off x="342900" y="1066800"/>
            <a:ext cx="9677400" cy="4800600"/>
          </a:xfrm>
        </p:spPr>
        <p:txBody>
          <a:bodyPr/>
          <a:lstStyle/>
          <a:p>
            <a:r>
              <a:rPr lang="en-US" sz="2400" u="sng" dirty="0"/>
              <a:t>Reproducibility</a:t>
            </a:r>
            <a:r>
              <a:rPr lang="en-US" sz="2400" dirty="0"/>
              <a:t> </a:t>
            </a:r>
            <a:r>
              <a:rPr lang="en-US" sz="2400" dirty="0" err="1"/>
              <a:t>vs</a:t>
            </a:r>
            <a:r>
              <a:rPr lang="en-US" sz="2400" dirty="0"/>
              <a:t> </a:t>
            </a:r>
            <a:r>
              <a:rPr lang="en-US" sz="2400" u="sng" dirty="0"/>
              <a:t>validity</a:t>
            </a:r>
            <a:r>
              <a:rPr lang="en-US" sz="2400" dirty="0"/>
              <a:t> of measurements</a:t>
            </a:r>
            <a:endParaRPr lang="en-US" sz="2400" u="sng" dirty="0"/>
          </a:p>
          <a:p>
            <a:endParaRPr lang="en-US" sz="800" dirty="0"/>
          </a:p>
          <a:p>
            <a:r>
              <a:rPr lang="en-US" sz="2400" dirty="0"/>
              <a:t>Focus on </a:t>
            </a:r>
            <a:r>
              <a:rPr lang="en-US" sz="2400" u="sng" dirty="0"/>
              <a:t>reproducibility</a:t>
            </a:r>
            <a:r>
              <a:rPr lang="en-US" sz="2400" dirty="0"/>
              <a:t>: </a:t>
            </a:r>
            <a:r>
              <a:rPr lang="en-US" sz="2400" dirty="0" smtClean="0"/>
              <a:t>Impact of imperfect reproducibility on precision &amp; validity of study inferences</a:t>
            </a:r>
            <a:endParaRPr lang="en-US" sz="2400" dirty="0"/>
          </a:p>
          <a:p>
            <a:endParaRPr lang="en-US" sz="800" dirty="0"/>
          </a:p>
          <a:p>
            <a:r>
              <a:rPr lang="en-US" sz="2400" dirty="0" smtClean="0"/>
              <a:t>Quantifying </a:t>
            </a:r>
            <a:r>
              <a:rPr lang="en-US" sz="2400" u="sng" dirty="0"/>
              <a:t>reproducibility</a:t>
            </a:r>
            <a:r>
              <a:rPr lang="en-US" sz="2400" dirty="0"/>
              <a:t> of interval scale measurements</a:t>
            </a:r>
          </a:p>
          <a:p>
            <a:pPr lvl="1"/>
            <a:r>
              <a:rPr lang="en-US" sz="2400" dirty="0"/>
              <a:t>Depends upon purpose</a:t>
            </a:r>
          </a:p>
          <a:p>
            <a:pPr lvl="2"/>
            <a:r>
              <a:rPr lang="en-US" dirty="0"/>
              <a:t>Research</a:t>
            </a:r>
          </a:p>
          <a:p>
            <a:pPr lvl="3"/>
            <a:r>
              <a:rPr lang="en-US" dirty="0" err="1"/>
              <a:t>intraclass</a:t>
            </a:r>
            <a:r>
              <a:rPr lang="en-US" dirty="0"/>
              <a:t> correlation coefficient</a:t>
            </a:r>
          </a:p>
          <a:p>
            <a:pPr lvl="2"/>
            <a:r>
              <a:rPr lang="en-US" dirty="0" smtClean="0"/>
              <a:t>Individual-level </a:t>
            </a:r>
            <a:r>
              <a:rPr lang="en-US" dirty="0"/>
              <a:t>use </a:t>
            </a:r>
          </a:p>
          <a:p>
            <a:pPr lvl="3"/>
            <a:r>
              <a:rPr lang="en-US" dirty="0"/>
              <a:t>within-subject standard deviation and “repeatability”</a:t>
            </a:r>
          </a:p>
          <a:p>
            <a:pPr lvl="3"/>
            <a:r>
              <a:rPr lang="en-US" dirty="0"/>
              <a:t>coefficient of variation</a:t>
            </a:r>
          </a:p>
          <a:p>
            <a:endParaRPr lang="en-US" sz="400" dirty="0"/>
          </a:p>
          <a:p>
            <a:r>
              <a:rPr lang="en-US" sz="2400" dirty="0"/>
              <a:t>Improving </a:t>
            </a:r>
            <a:r>
              <a:rPr lang="en-US" sz="2400" u="sng" dirty="0"/>
              <a:t>reproducibility</a:t>
            </a:r>
          </a:p>
          <a:p>
            <a:endParaRPr lang="en-US" sz="400" u="sng" dirty="0"/>
          </a:p>
          <a:p>
            <a:r>
              <a:rPr lang="en-US" sz="2400" dirty="0" smtClean="0"/>
              <a:t>(Estimating </a:t>
            </a:r>
            <a:r>
              <a:rPr lang="en-US" sz="2400" u="sng" dirty="0" smtClean="0"/>
              <a:t>validity</a:t>
            </a:r>
            <a:r>
              <a:rPr lang="en-US" sz="2400" dirty="0" smtClean="0"/>
              <a:t> </a:t>
            </a:r>
            <a:r>
              <a:rPr lang="en-US" sz="2400" dirty="0"/>
              <a:t>of measurements  -- On Problem Set)</a:t>
            </a:r>
          </a:p>
          <a:p>
            <a:endParaRPr lang="en-US" sz="2400" dirty="0"/>
          </a:p>
        </p:txBody>
      </p:sp>
      <p:sp>
        <p:nvSpPr>
          <p:cNvPr id="4" name="Line 4"/>
          <p:cNvSpPr>
            <a:spLocks noChangeShapeType="1"/>
          </p:cNvSpPr>
          <p:nvPr/>
        </p:nvSpPr>
        <p:spPr bwMode="auto">
          <a:xfrm>
            <a:off x="0" y="1905000"/>
            <a:ext cx="647700" cy="0"/>
          </a:xfrm>
          <a:prstGeom prst="line">
            <a:avLst/>
          </a:prstGeom>
          <a:noFill/>
          <a:ln w="76200">
            <a:solidFill>
              <a:srgbClr val="FF0000"/>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66700" y="1066800"/>
            <a:ext cx="9982200" cy="533400"/>
          </a:xfrm>
        </p:spPr>
        <p:txBody>
          <a:bodyPr/>
          <a:lstStyle/>
          <a:p>
            <a:pPr algn="l"/>
            <a:r>
              <a:rPr lang="en-US" sz="2600"/>
              <a:t>Impact on </a:t>
            </a:r>
            <a:r>
              <a:rPr lang="en-US" sz="2600" u="sng"/>
              <a:t>Precision</a:t>
            </a:r>
            <a:r>
              <a:rPr lang="en-US" sz="2600"/>
              <a:t> of Inferences Derived from Measurement</a:t>
            </a:r>
            <a:br>
              <a:rPr lang="en-US" sz="2600"/>
            </a:br>
            <a:r>
              <a:rPr lang="en-US" sz="2200"/>
              <a:t>(and later: Impact on </a:t>
            </a:r>
            <a:r>
              <a:rPr lang="en-US" sz="2200" u="sng"/>
              <a:t>Validity</a:t>
            </a:r>
            <a:r>
              <a:rPr lang="en-US" sz="2200"/>
              <a:t> of Inferences derived from measurement)</a:t>
            </a:r>
            <a:br>
              <a:rPr lang="en-US" sz="2200"/>
            </a:br>
            <a:r>
              <a:rPr lang="en-US" sz="2400" b="0"/>
              <a:t> </a:t>
            </a:r>
          </a:p>
        </p:txBody>
      </p:sp>
      <p:sp>
        <p:nvSpPr>
          <p:cNvPr id="12291" name="Rectangle 3"/>
          <p:cNvSpPr>
            <a:spLocks noGrp="1" noChangeArrowheads="1"/>
          </p:cNvSpPr>
          <p:nvPr>
            <p:ph type="body" idx="1"/>
          </p:nvPr>
        </p:nvSpPr>
        <p:spPr>
          <a:xfrm>
            <a:off x="304800" y="1524000"/>
            <a:ext cx="9982200" cy="4800600"/>
          </a:xfrm>
        </p:spPr>
        <p:txBody>
          <a:bodyPr/>
          <a:lstStyle/>
          <a:p>
            <a:r>
              <a:rPr lang="en-US" sz="2800"/>
              <a:t>Classical Measurement Theory:</a:t>
            </a:r>
          </a:p>
          <a:p>
            <a:endParaRPr lang="en-US" sz="300"/>
          </a:p>
          <a:p>
            <a:pPr marL="520700" lvl="1" indent="-63500">
              <a:buFontTx/>
              <a:buNone/>
            </a:pPr>
            <a:r>
              <a:rPr lang="en-US" sz="2400"/>
              <a:t>observed value (O) = true value (T) + measurement error (E)</a:t>
            </a:r>
          </a:p>
          <a:p>
            <a:pPr marL="520700" lvl="1" indent="-63500">
              <a:buFontTx/>
              <a:buNone/>
            </a:pPr>
            <a:r>
              <a:rPr lang="en-US" sz="2300"/>
              <a:t>If we assume E is random and normally distributed:</a:t>
            </a:r>
          </a:p>
          <a:p>
            <a:pPr lvl="2">
              <a:lnSpc>
                <a:spcPct val="120000"/>
              </a:lnSpc>
              <a:buFontTx/>
              <a:buNone/>
            </a:pPr>
            <a:r>
              <a:rPr lang="en-US"/>
              <a:t>E ~ N (0, </a:t>
            </a:r>
            <a:r>
              <a:rPr lang="en-US">
                <a:sym typeface="Symbol" pitchFamily="18" charset="2"/>
              </a:rPr>
              <a:t></a:t>
            </a:r>
            <a:r>
              <a:rPr lang="en-US" baseline="30000">
                <a:sym typeface="Symbol" pitchFamily="18" charset="2"/>
              </a:rPr>
              <a:t>2</a:t>
            </a:r>
            <a:r>
              <a:rPr lang="en-US" baseline="-25000">
                <a:sym typeface="Symbol" pitchFamily="18" charset="2"/>
              </a:rPr>
              <a:t>E</a:t>
            </a:r>
            <a:r>
              <a:rPr lang="en-US">
                <a:sym typeface="Symbol" pitchFamily="18" charset="2"/>
              </a:rPr>
              <a:t>)</a:t>
            </a:r>
            <a:endParaRPr lang="en-US"/>
          </a:p>
          <a:p>
            <a:pPr lvl="2"/>
            <a:endParaRPr lang="en-US" sz="2200"/>
          </a:p>
          <a:p>
            <a:pPr marL="520700" lvl="1" indent="-63500">
              <a:buFontTx/>
              <a:buNone/>
            </a:pPr>
            <a:r>
              <a:rPr lang="en-US" sz="2600"/>
              <a:t>Mean = 0</a:t>
            </a:r>
          </a:p>
          <a:p>
            <a:pPr marL="520700" lvl="1" indent="-63500">
              <a:buFontTx/>
              <a:buNone/>
            </a:pPr>
            <a:endParaRPr lang="en-US" sz="2600"/>
          </a:p>
          <a:p>
            <a:pPr marL="520700" lvl="1" indent="-63500">
              <a:buFontTx/>
              <a:buNone/>
            </a:pPr>
            <a:endParaRPr lang="en-US"/>
          </a:p>
        </p:txBody>
      </p:sp>
      <p:sp>
        <p:nvSpPr>
          <p:cNvPr id="13007" name="Rectangle 719"/>
          <p:cNvSpPr>
            <a:spLocks noChangeArrowheads="1"/>
          </p:cNvSpPr>
          <p:nvPr/>
        </p:nvSpPr>
        <p:spPr bwMode="auto">
          <a:xfrm>
            <a:off x="3806825" y="2892425"/>
            <a:ext cx="5492750" cy="3663950"/>
          </a:xfrm>
          <a:prstGeom prst="rect">
            <a:avLst/>
          </a:prstGeom>
          <a:solidFill>
            <a:srgbClr val="FFFFFF"/>
          </a:solidFill>
          <a:ln w="9525">
            <a:noFill/>
            <a:miter lim="800000"/>
            <a:headEnd/>
            <a:tailEnd/>
          </a:ln>
        </p:spPr>
        <p:txBody>
          <a:bodyPr/>
          <a:lstStyle/>
          <a:p>
            <a:endParaRPr lang="en-US"/>
          </a:p>
        </p:txBody>
      </p:sp>
      <p:sp>
        <p:nvSpPr>
          <p:cNvPr id="13008" name="Rectangle 720"/>
          <p:cNvSpPr>
            <a:spLocks noChangeArrowheads="1"/>
          </p:cNvSpPr>
          <p:nvPr/>
        </p:nvSpPr>
        <p:spPr bwMode="auto">
          <a:xfrm rot="16200000">
            <a:off x="3663950" y="4481513"/>
            <a:ext cx="520700"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Fraction</a:t>
            </a:r>
            <a:endParaRPr lang="en-US"/>
          </a:p>
        </p:txBody>
      </p:sp>
      <p:sp>
        <p:nvSpPr>
          <p:cNvPr id="13009" name="Rectangle 721"/>
          <p:cNvSpPr>
            <a:spLocks noChangeArrowheads="1"/>
          </p:cNvSpPr>
          <p:nvPr/>
        </p:nvSpPr>
        <p:spPr bwMode="auto">
          <a:xfrm>
            <a:off x="6756400" y="6315075"/>
            <a:ext cx="323850"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error</a:t>
            </a:r>
            <a:endParaRPr lang="en-US"/>
          </a:p>
        </p:txBody>
      </p:sp>
      <p:sp>
        <p:nvSpPr>
          <p:cNvPr id="13010" name="Rectangle 722"/>
          <p:cNvSpPr>
            <a:spLocks noChangeArrowheads="1"/>
          </p:cNvSpPr>
          <p:nvPr/>
        </p:nvSpPr>
        <p:spPr bwMode="auto">
          <a:xfrm>
            <a:off x="4800600" y="6248400"/>
            <a:ext cx="304800" cy="212725"/>
          </a:xfrm>
          <a:prstGeom prst="rect">
            <a:avLst/>
          </a:prstGeom>
          <a:noFill/>
          <a:ln w="9525">
            <a:noFill/>
            <a:miter lim="800000"/>
            <a:headEnd/>
            <a:tailEnd/>
          </a:ln>
        </p:spPr>
        <p:txBody>
          <a:bodyPr lIns="0" tIns="0" rIns="0" bIns="0">
            <a:spAutoFit/>
          </a:bodyPr>
          <a:lstStyle/>
          <a:p>
            <a:r>
              <a:rPr lang="en-US" sz="1400">
                <a:solidFill>
                  <a:srgbClr val="000000"/>
                </a:solidFill>
                <a:latin typeface="Arial" charset="0"/>
              </a:rPr>
              <a:t>-3</a:t>
            </a:r>
            <a:endParaRPr lang="en-US" sz="1400"/>
          </a:p>
        </p:txBody>
      </p:sp>
      <p:sp>
        <p:nvSpPr>
          <p:cNvPr id="13011" name="Line 723"/>
          <p:cNvSpPr>
            <a:spLocks noChangeShapeType="1"/>
          </p:cNvSpPr>
          <p:nvPr/>
        </p:nvSpPr>
        <p:spPr bwMode="auto">
          <a:xfrm flipV="1">
            <a:off x="4900613" y="6138863"/>
            <a:ext cx="1587" cy="63500"/>
          </a:xfrm>
          <a:prstGeom prst="line">
            <a:avLst/>
          </a:prstGeom>
          <a:noFill/>
          <a:ln w="3175">
            <a:solidFill>
              <a:srgbClr val="000000"/>
            </a:solidFill>
            <a:round/>
            <a:headEnd/>
            <a:tailEnd/>
          </a:ln>
        </p:spPr>
        <p:txBody>
          <a:bodyPr/>
          <a:lstStyle/>
          <a:p>
            <a:endParaRPr lang="en-US"/>
          </a:p>
        </p:txBody>
      </p:sp>
      <p:sp>
        <p:nvSpPr>
          <p:cNvPr id="13013" name="Line 725"/>
          <p:cNvSpPr>
            <a:spLocks noChangeShapeType="1"/>
          </p:cNvSpPr>
          <p:nvPr/>
        </p:nvSpPr>
        <p:spPr bwMode="auto">
          <a:xfrm flipV="1">
            <a:off x="5565775" y="6138863"/>
            <a:ext cx="1588" cy="63500"/>
          </a:xfrm>
          <a:prstGeom prst="line">
            <a:avLst/>
          </a:prstGeom>
          <a:noFill/>
          <a:ln w="3175">
            <a:solidFill>
              <a:srgbClr val="000000"/>
            </a:solidFill>
            <a:round/>
            <a:headEnd/>
            <a:tailEnd/>
          </a:ln>
        </p:spPr>
        <p:txBody>
          <a:bodyPr/>
          <a:lstStyle/>
          <a:p>
            <a:endParaRPr lang="en-US"/>
          </a:p>
        </p:txBody>
      </p:sp>
      <p:sp>
        <p:nvSpPr>
          <p:cNvPr id="13015" name="Line 727"/>
          <p:cNvSpPr>
            <a:spLocks noChangeShapeType="1"/>
          </p:cNvSpPr>
          <p:nvPr/>
        </p:nvSpPr>
        <p:spPr bwMode="auto">
          <a:xfrm flipV="1">
            <a:off x="6229350" y="6138863"/>
            <a:ext cx="1588" cy="63500"/>
          </a:xfrm>
          <a:prstGeom prst="line">
            <a:avLst/>
          </a:prstGeom>
          <a:noFill/>
          <a:ln w="3175">
            <a:solidFill>
              <a:srgbClr val="000000"/>
            </a:solidFill>
            <a:round/>
            <a:headEnd/>
            <a:tailEnd/>
          </a:ln>
        </p:spPr>
        <p:txBody>
          <a:bodyPr/>
          <a:lstStyle/>
          <a:p>
            <a:endParaRPr lang="en-US"/>
          </a:p>
        </p:txBody>
      </p:sp>
      <p:sp>
        <p:nvSpPr>
          <p:cNvPr id="13017" name="Line 729"/>
          <p:cNvSpPr>
            <a:spLocks noChangeShapeType="1"/>
          </p:cNvSpPr>
          <p:nvPr/>
        </p:nvSpPr>
        <p:spPr bwMode="auto">
          <a:xfrm flipV="1">
            <a:off x="6894513" y="6138863"/>
            <a:ext cx="1587" cy="63500"/>
          </a:xfrm>
          <a:prstGeom prst="line">
            <a:avLst/>
          </a:prstGeom>
          <a:noFill/>
          <a:ln w="3175">
            <a:solidFill>
              <a:srgbClr val="000000"/>
            </a:solidFill>
            <a:round/>
            <a:headEnd/>
            <a:tailEnd/>
          </a:ln>
        </p:spPr>
        <p:txBody>
          <a:bodyPr/>
          <a:lstStyle/>
          <a:p>
            <a:endParaRPr lang="en-US"/>
          </a:p>
        </p:txBody>
      </p:sp>
      <p:sp>
        <p:nvSpPr>
          <p:cNvPr id="13019" name="Line 731"/>
          <p:cNvSpPr>
            <a:spLocks noChangeShapeType="1"/>
          </p:cNvSpPr>
          <p:nvPr/>
        </p:nvSpPr>
        <p:spPr bwMode="auto">
          <a:xfrm flipV="1">
            <a:off x="7559675" y="6138863"/>
            <a:ext cx="1588" cy="63500"/>
          </a:xfrm>
          <a:prstGeom prst="line">
            <a:avLst/>
          </a:prstGeom>
          <a:noFill/>
          <a:ln w="3175">
            <a:solidFill>
              <a:srgbClr val="000000"/>
            </a:solidFill>
            <a:round/>
            <a:headEnd/>
            <a:tailEnd/>
          </a:ln>
        </p:spPr>
        <p:txBody>
          <a:bodyPr/>
          <a:lstStyle/>
          <a:p>
            <a:endParaRPr lang="en-US"/>
          </a:p>
        </p:txBody>
      </p:sp>
      <p:sp>
        <p:nvSpPr>
          <p:cNvPr id="13021" name="Line 733"/>
          <p:cNvSpPr>
            <a:spLocks noChangeShapeType="1"/>
          </p:cNvSpPr>
          <p:nvPr/>
        </p:nvSpPr>
        <p:spPr bwMode="auto">
          <a:xfrm flipV="1">
            <a:off x="8223250" y="6138863"/>
            <a:ext cx="1588" cy="63500"/>
          </a:xfrm>
          <a:prstGeom prst="line">
            <a:avLst/>
          </a:prstGeom>
          <a:noFill/>
          <a:ln w="3175">
            <a:solidFill>
              <a:srgbClr val="000000"/>
            </a:solidFill>
            <a:round/>
            <a:headEnd/>
            <a:tailEnd/>
          </a:ln>
        </p:spPr>
        <p:txBody>
          <a:bodyPr/>
          <a:lstStyle/>
          <a:p>
            <a:endParaRPr lang="en-US"/>
          </a:p>
        </p:txBody>
      </p:sp>
      <p:sp>
        <p:nvSpPr>
          <p:cNvPr id="13023" name="Line 735"/>
          <p:cNvSpPr>
            <a:spLocks noChangeShapeType="1"/>
          </p:cNvSpPr>
          <p:nvPr/>
        </p:nvSpPr>
        <p:spPr bwMode="auto">
          <a:xfrm flipV="1">
            <a:off x="8888413" y="6138863"/>
            <a:ext cx="1587" cy="63500"/>
          </a:xfrm>
          <a:prstGeom prst="line">
            <a:avLst/>
          </a:prstGeom>
          <a:noFill/>
          <a:ln w="3175">
            <a:solidFill>
              <a:srgbClr val="000000"/>
            </a:solidFill>
            <a:round/>
            <a:headEnd/>
            <a:tailEnd/>
          </a:ln>
        </p:spPr>
        <p:txBody>
          <a:bodyPr/>
          <a:lstStyle/>
          <a:p>
            <a:endParaRPr lang="en-US"/>
          </a:p>
        </p:txBody>
      </p:sp>
      <p:sp>
        <p:nvSpPr>
          <p:cNvPr id="13024" name="Rectangle 736"/>
          <p:cNvSpPr>
            <a:spLocks noChangeArrowheads="1"/>
          </p:cNvSpPr>
          <p:nvPr/>
        </p:nvSpPr>
        <p:spPr bwMode="auto">
          <a:xfrm>
            <a:off x="4416425" y="5976938"/>
            <a:ext cx="128588"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0</a:t>
            </a:r>
            <a:endParaRPr lang="en-US"/>
          </a:p>
        </p:txBody>
      </p:sp>
      <p:sp>
        <p:nvSpPr>
          <p:cNvPr id="13025" name="Line 737"/>
          <p:cNvSpPr>
            <a:spLocks noChangeShapeType="1"/>
          </p:cNvSpPr>
          <p:nvPr/>
        </p:nvSpPr>
        <p:spPr bwMode="auto">
          <a:xfrm flipH="1">
            <a:off x="4595813" y="6038850"/>
            <a:ext cx="71437" cy="1588"/>
          </a:xfrm>
          <a:prstGeom prst="line">
            <a:avLst/>
          </a:prstGeom>
          <a:noFill/>
          <a:ln w="3175">
            <a:solidFill>
              <a:srgbClr val="000000"/>
            </a:solidFill>
            <a:round/>
            <a:headEnd/>
            <a:tailEnd/>
          </a:ln>
        </p:spPr>
        <p:txBody>
          <a:bodyPr/>
          <a:lstStyle/>
          <a:p>
            <a:endParaRPr lang="en-US"/>
          </a:p>
        </p:txBody>
      </p:sp>
      <p:sp>
        <p:nvSpPr>
          <p:cNvPr id="13026" name="Rectangle 738"/>
          <p:cNvSpPr>
            <a:spLocks noChangeArrowheads="1"/>
          </p:cNvSpPr>
          <p:nvPr/>
        </p:nvSpPr>
        <p:spPr bwMode="auto">
          <a:xfrm>
            <a:off x="4310063" y="4999038"/>
            <a:ext cx="234950"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.02</a:t>
            </a:r>
            <a:endParaRPr lang="en-US"/>
          </a:p>
        </p:txBody>
      </p:sp>
      <p:sp>
        <p:nvSpPr>
          <p:cNvPr id="13027" name="Line 739"/>
          <p:cNvSpPr>
            <a:spLocks noChangeShapeType="1"/>
          </p:cNvSpPr>
          <p:nvPr/>
        </p:nvSpPr>
        <p:spPr bwMode="auto">
          <a:xfrm flipH="1">
            <a:off x="4595813" y="5056188"/>
            <a:ext cx="71437" cy="1587"/>
          </a:xfrm>
          <a:prstGeom prst="line">
            <a:avLst/>
          </a:prstGeom>
          <a:noFill/>
          <a:ln w="3175">
            <a:solidFill>
              <a:srgbClr val="000000"/>
            </a:solidFill>
            <a:round/>
            <a:headEnd/>
            <a:tailEnd/>
          </a:ln>
        </p:spPr>
        <p:txBody>
          <a:bodyPr/>
          <a:lstStyle/>
          <a:p>
            <a:endParaRPr lang="en-US"/>
          </a:p>
        </p:txBody>
      </p:sp>
      <p:sp>
        <p:nvSpPr>
          <p:cNvPr id="13028" name="Rectangle 740"/>
          <p:cNvSpPr>
            <a:spLocks noChangeArrowheads="1"/>
          </p:cNvSpPr>
          <p:nvPr/>
        </p:nvSpPr>
        <p:spPr bwMode="auto">
          <a:xfrm>
            <a:off x="4310063" y="4021138"/>
            <a:ext cx="234950"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.04</a:t>
            </a:r>
            <a:endParaRPr lang="en-US"/>
          </a:p>
        </p:txBody>
      </p:sp>
      <p:sp>
        <p:nvSpPr>
          <p:cNvPr id="13029" name="Line 741"/>
          <p:cNvSpPr>
            <a:spLocks noChangeShapeType="1"/>
          </p:cNvSpPr>
          <p:nvPr/>
        </p:nvSpPr>
        <p:spPr bwMode="auto">
          <a:xfrm flipH="1">
            <a:off x="4595813" y="4078288"/>
            <a:ext cx="71437" cy="1587"/>
          </a:xfrm>
          <a:prstGeom prst="line">
            <a:avLst/>
          </a:prstGeom>
          <a:noFill/>
          <a:ln w="3175">
            <a:solidFill>
              <a:srgbClr val="000000"/>
            </a:solidFill>
            <a:round/>
            <a:headEnd/>
            <a:tailEnd/>
          </a:ln>
        </p:spPr>
        <p:txBody>
          <a:bodyPr/>
          <a:lstStyle/>
          <a:p>
            <a:endParaRPr lang="en-US"/>
          </a:p>
        </p:txBody>
      </p:sp>
      <p:sp>
        <p:nvSpPr>
          <p:cNvPr id="13030" name="Rectangle 742"/>
          <p:cNvSpPr>
            <a:spLocks noChangeArrowheads="1"/>
          </p:cNvSpPr>
          <p:nvPr/>
        </p:nvSpPr>
        <p:spPr bwMode="auto">
          <a:xfrm>
            <a:off x="4310063" y="3041650"/>
            <a:ext cx="234950"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.06</a:t>
            </a:r>
            <a:endParaRPr lang="en-US"/>
          </a:p>
        </p:txBody>
      </p:sp>
      <p:sp>
        <p:nvSpPr>
          <p:cNvPr id="13031" name="Line 743"/>
          <p:cNvSpPr>
            <a:spLocks noChangeShapeType="1"/>
          </p:cNvSpPr>
          <p:nvPr/>
        </p:nvSpPr>
        <p:spPr bwMode="auto">
          <a:xfrm flipH="1">
            <a:off x="4595813" y="3100388"/>
            <a:ext cx="71437" cy="1587"/>
          </a:xfrm>
          <a:prstGeom prst="line">
            <a:avLst/>
          </a:prstGeom>
          <a:noFill/>
          <a:ln w="3175">
            <a:solidFill>
              <a:srgbClr val="000000"/>
            </a:solidFill>
            <a:round/>
            <a:headEnd/>
            <a:tailEnd/>
          </a:ln>
        </p:spPr>
        <p:txBody>
          <a:bodyPr/>
          <a:lstStyle/>
          <a:p>
            <a:endParaRPr lang="en-US"/>
          </a:p>
        </p:txBody>
      </p:sp>
      <p:sp>
        <p:nvSpPr>
          <p:cNvPr id="13032" name="Line 744"/>
          <p:cNvSpPr>
            <a:spLocks noChangeShapeType="1"/>
          </p:cNvSpPr>
          <p:nvPr/>
        </p:nvSpPr>
        <p:spPr bwMode="auto">
          <a:xfrm flipH="1">
            <a:off x="4667250" y="6138863"/>
            <a:ext cx="4500563" cy="1587"/>
          </a:xfrm>
          <a:prstGeom prst="line">
            <a:avLst/>
          </a:prstGeom>
          <a:noFill/>
          <a:ln w="3175">
            <a:solidFill>
              <a:srgbClr val="000000"/>
            </a:solidFill>
            <a:round/>
            <a:headEnd/>
            <a:tailEnd/>
          </a:ln>
        </p:spPr>
        <p:txBody>
          <a:bodyPr/>
          <a:lstStyle/>
          <a:p>
            <a:endParaRPr lang="en-US"/>
          </a:p>
        </p:txBody>
      </p:sp>
      <p:sp>
        <p:nvSpPr>
          <p:cNvPr id="13033" name="Line 745"/>
          <p:cNvSpPr>
            <a:spLocks noChangeShapeType="1"/>
          </p:cNvSpPr>
          <p:nvPr/>
        </p:nvSpPr>
        <p:spPr bwMode="auto">
          <a:xfrm flipV="1">
            <a:off x="4667250" y="2998788"/>
            <a:ext cx="1588" cy="3140075"/>
          </a:xfrm>
          <a:prstGeom prst="line">
            <a:avLst/>
          </a:prstGeom>
          <a:noFill/>
          <a:ln w="3175">
            <a:solidFill>
              <a:srgbClr val="000000"/>
            </a:solidFill>
            <a:round/>
            <a:headEnd/>
            <a:tailEnd/>
          </a:ln>
        </p:spPr>
        <p:txBody>
          <a:bodyPr/>
          <a:lstStyle/>
          <a:p>
            <a:endParaRPr lang="en-US"/>
          </a:p>
        </p:txBody>
      </p:sp>
      <p:sp>
        <p:nvSpPr>
          <p:cNvPr id="13034" name="Rectangle 746"/>
          <p:cNvSpPr>
            <a:spLocks noChangeArrowheads="1"/>
          </p:cNvSpPr>
          <p:nvPr/>
        </p:nvSpPr>
        <p:spPr bwMode="auto">
          <a:xfrm>
            <a:off x="4776788" y="6007100"/>
            <a:ext cx="84137" cy="317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35" name="Rectangle 747"/>
          <p:cNvSpPr>
            <a:spLocks noChangeArrowheads="1"/>
          </p:cNvSpPr>
          <p:nvPr/>
        </p:nvSpPr>
        <p:spPr bwMode="auto">
          <a:xfrm>
            <a:off x="4860925" y="6022975"/>
            <a:ext cx="85725" cy="158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36" name="Rectangle 748"/>
          <p:cNvSpPr>
            <a:spLocks noChangeArrowheads="1"/>
          </p:cNvSpPr>
          <p:nvPr/>
        </p:nvSpPr>
        <p:spPr bwMode="auto">
          <a:xfrm>
            <a:off x="4946650" y="6007100"/>
            <a:ext cx="85725" cy="317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37" name="Rectangle 749"/>
          <p:cNvSpPr>
            <a:spLocks noChangeArrowheads="1"/>
          </p:cNvSpPr>
          <p:nvPr/>
        </p:nvSpPr>
        <p:spPr bwMode="auto">
          <a:xfrm>
            <a:off x="5032375" y="5992813"/>
            <a:ext cx="85725" cy="4603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38" name="Rectangle 750"/>
          <p:cNvSpPr>
            <a:spLocks noChangeArrowheads="1"/>
          </p:cNvSpPr>
          <p:nvPr/>
        </p:nvSpPr>
        <p:spPr bwMode="auto">
          <a:xfrm>
            <a:off x="5118100" y="5962650"/>
            <a:ext cx="84138" cy="762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39" name="Rectangle 751"/>
          <p:cNvSpPr>
            <a:spLocks noChangeArrowheads="1"/>
          </p:cNvSpPr>
          <p:nvPr/>
        </p:nvSpPr>
        <p:spPr bwMode="auto">
          <a:xfrm>
            <a:off x="5202238" y="5946775"/>
            <a:ext cx="85725" cy="920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40" name="Rectangle 752"/>
          <p:cNvSpPr>
            <a:spLocks noChangeArrowheads="1"/>
          </p:cNvSpPr>
          <p:nvPr/>
        </p:nvSpPr>
        <p:spPr bwMode="auto">
          <a:xfrm>
            <a:off x="5287963" y="5843588"/>
            <a:ext cx="88900" cy="1952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41" name="Rectangle 753"/>
          <p:cNvSpPr>
            <a:spLocks noChangeArrowheads="1"/>
          </p:cNvSpPr>
          <p:nvPr/>
        </p:nvSpPr>
        <p:spPr bwMode="auto">
          <a:xfrm>
            <a:off x="5376863" y="5800725"/>
            <a:ext cx="85725" cy="2381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42" name="Rectangle 754"/>
          <p:cNvSpPr>
            <a:spLocks noChangeArrowheads="1"/>
          </p:cNvSpPr>
          <p:nvPr/>
        </p:nvSpPr>
        <p:spPr bwMode="auto">
          <a:xfrm>
            <a:off x="5462588" y="5708650"/>
            <a:ext cx="84137" cy="3302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43" name="Rectangle 755"/>
          <p:cNvSpPr>
            <a:spLocks noChangeArrowheads="1"/>
          </p:cNvSpPr>
          <p:nvPr/>
        </p:nvSpPr>
        <p:spPr bwMode="auto">
          <a:xfrm>
            <a:off x="5546725" y="5708650"/>
            <a:ext cx="85725" cy="3302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44" name="Rectangle 756"/>
          <p:cNvSpPr>
            <a:spLocks noChangeArrowheads="1"/>
          </p:cNvSpPr>
          <p:nvPr/>
        </p:nvSpPr>
        <p:spPr bwMode="auto">
          <a:xfrm>
            <a:off x="5632450" y="5532438"/>
            <a:ext cx="85725" cy="5064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45" name="Rectangle 757"/>
          <p:cNvSpPr>
            <a:spLocks noChangeArrowheads="1"/>
          </p:cNvSpPr>
          <p:nvPr/>
        </p:nvSpPr>
        <p:spPr bwMode="auto">
          <a:xfrm>
            <a:off x="5718175" y="5443538"/>
            <a:ext cx="85725" cy="5953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46" name="Rectangle 758"/>
          <p:cNvSpPr>
            <a:spLocks noChangeArrowheads="1"/>
          </p:cNvSpPr>
          <p:nvPr/>
        </p:nvSpPr>
        <p:spPr bwMode="auto">
          <a:xfrm>
            <a:off x="5803900" y="5353050"/>
            <a:ext cx="84138" cy="6858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47" name="Rectangle 759"/>
          <p:cNvSpPr>
            <a:spLocks noChangeArrowheads="1"/>
          </p:cNvSpPr>
          <p:nvPr/>
        </p:nvSpPr>
        <p:spPr bwMode="auto">
          <a:xfrm>
            <a:off x="5888038" y="5278438"/>
            <a:ext cx="85725" cy="7604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48" name="Rectangle 760"/>
          <p:cNvSpPr>
            <a:spLocks noChangeArrowheads="1"/>
          </p:cNvSpPr>
          <p:nvPr/>
        </p:nvSpPr>
        <p:spPr bwMode="auto">
          <a:xfrm>
            <a:off x="5973763" y="4968875"/>
            <a:ext cx="88900" cy="10699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49" name="Rectangle 761"/>
          <p:cNvSpPr>
            <a:spLocks noChangeArrowheads="1"/>
          </p:cNvSpPr>
          <p:nvPr/>
        </p:nvSpPr>
        <p:spPr bwMode="auto">
          <a:xfrm>
            <a:off x="6062663" y="4745038"/>
            <a:ext cx="85725" cy="12938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50" name="Rectangle 762"/>
          <p:cNvSpPr>
            <a:spLocks noChangeArrowheads="1"/>
          </p:cNvSpPr>
          <p:nvPr/>
        </p:nvSpPr>
        <p:spPr bwMode="auto">
          <a:xfrm>
            <a:off x="6148388" y="4551363"/>
            <a:ext cx="84137" cy="148748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51" name="Rectangle 763"/>
          <p:cNvSpPr>
            <a:spLocks noChangeArrowheads="1"/>
          </p:cNvSpPr>
          <p:nvPr/>
        </p:nvSpPr>
        <p:spPr bwMode="auto">
          <a:xfrm>
            <a:off x="6232525" y="4538663"/>
            <a:ext cx="85725" cy="150018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52" name="Rectangle 764"/>
          <p:cNvSpPr>
            <a:spLocks noChangeArrowheads="1"/>
          </p:cNvSpPr>
          <p:nvPr/>
        </p:nvSpPr>
        <p:spPr bwMode="auto">
          <a:xfrm>
            <a:off x="6318250" y="4210050"/>
            <a:ext cx="85725" cy="18288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53" name="Rectangle 765"/>
          <p:cNvSpPr>
            <a:spLocks noChangeArrowheads="1"/>
          </p:cNvSpPr>
          <p:nvPr/>
        </p:nvSpPr>
        <p:spPr bwMode="auto">
          <a:xfrm>
            <a:off x="6403975" y="4090988"/>
            <a:ext cx="85725" cy="19478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54" name="Rectangle 766"/>
          <p:cNvSpPr>
            <a:spLocks noChangeArrowheads="1"/>
          </p:cNvSpPr>
          <p:nvPr/>
        </p:nvSpPr>
        <p:spPr bwMode="auto">
          <a:xfrm>
            <a:off x="6489700" y="3794125"/>
            <a:ext cx="84138" cy="22447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55" name="Rectangle 767"/>
          <p:cNvSpPr>
            <a:spLocks noChangeArrowheads="1"/>
          </p:cNvSpPr>
          <p:nvPr/>
        </p:nvSpPr>
        <p:spPr bwMode="auto">
          <a:xfrm>
            <a:off x="6573838" y="3986213"/>
            <a:ext cx="85725" cy="205263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56" name="Rectangle 768"/>
          <p:cNvSpPr>
            <a:spLocks noChangeArrowheads="1"/>
          </p:cNvSpPr>
          <p:nvPr/>
        </p:nvSpPr>
        <p:spPr bwMode="auto">
          <a:xfrm>
            <a:off x="6659563" y="3498850"/>
            <a:ext cx="88900" cy="25400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57" name="Rectangle 769"/>
          <p:cNvSpPr>
            <a:spLocks noChangeArrowheads="1"/>
          </p:cNvSpPr>
          <p:nvPr/>
        </p:nvSpPr>
        <p:spPr bwMode="auto">
          <a:xfrm>
            <a:off x="6748463" y="3971925"/>
            <a:ext cx="85725" cy="20669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58" name="Rectangle 770"/>
          <p:cNvSpPr>
            <a:spLocks noChangeArrowheads="1"/>
          </p:cNvSpPr>
          <p:nvPr/>
        </p:nvSpPr>
        <p:spPr bwMode="auto">
          <a:xfrm>
            <a:off x="6834188" y="3525838"/>
            <a:ext cx="84137" cy="25130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59" name="Rectangle 771"/>
          <p:cNvSpPr>
            <a:spLocks noChangeArrowheads="1"/>
          </p:cNvSpPr>
          <p:nvPr/>
        </p:nvSpPr>
        <p:spPr bwMode="auto">
          <a:xfrm>
            <a:off x="6918325" y="3422650"/>
            <a:ext cx="85725" cy="26162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60" name="Rectangle 772"/>
          <p:cNvSpPr>
            <a:spLocks noChangeArrowheads="1"/>
          </p:cNvSpPr>
          <p:nvPr/>
        </p:nvSpPr>
        <p:spPr bwMode="auto">
          <a:xfrm>
            <a:off x="7004050" y="3349625"/>
            <a:ext cx="85725" cy="26892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61" name="Rectangle 773"/>
          <p:cNvSpPr>
            <a:spLocks noChangeArrowheads="1"/>
          </p:cNvSpPr>
          <p:nvPr/>
        </p:nvSpPr>
        <p:spPr bwMode="auto">
          <a:xfrm>
            <a:off x="7089775" y="3571875"/>
            <a:ext cx="85725" cy="24669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62" name="Rectangle 774"/>
          <p:cNvSpPr>
            <a:spLocks noChangeArrowheads="1"/>
          </p:cNvSpPr>
          <p:nvPr/>
        </p:nvSpPr>
        <p:spPr bwMode="auto">
          <a:xfrm>
            <a:off x="7175500" y="3943350"/>
            <a:ext cx="84138" cy="20955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63" name="Rectangle 775"/>
          <p:cNvSpPr>
            <a:spLocks noChangeArrowheads="1"/>
          </p:cNvSpPr>
          <p:nvPr/>
        </p:nvSpPr>
        <p:spPr bwMode="auto">
          <a:xfrm>
            <a:off x="7259638" y="3749675"/>
            <a:ext cx="88900" cy="22891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64" name="Rectangle 776"/>
          <p:cNvSpPr>
            <a:spLocks noChangeArrowheads="1"/>
          </p:cNvSpPr>
          <p:nvPr/>
        </p:nvSpPr>
        <p:spPr bwMode="auto">
          <a:xfrm>
            <a:off x="7348538" y="4048125"/>
            <a:ext cx="85725" cy="19907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65" name="Rectangle 777"/>
          <p:cNvSpPr>
            <a:spLocks noChangeArrowheads="1"/>
          </p:cNvSpPr>
          <p:nvPr/>
        </p:nvSpPr>
        <p:spPr bwMode="auto">
          <a:xfrm>
            <a:off x="7434263" y="4105275"/>
            <a:ext cx="85725" cy="19335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66" name="Rectangle 778"/>
          <p:cNvSpPr>
            <a:spLocks noChangeArrowheads="1"/>
          </p:cNvSpPr>
          <p:nvPr/>
        </p:nvSpPr>
        <p:spPr bwMode="auto">
          <a:xfrm>
            <a:off x="7519988" y="4581525"/>
            <a:ext cx="84137" cy="14573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67" name="Rectangle 779"/>
          <p:cNvSpPr>
            <a:spLocks noChangeArrowheads="1"/>
          </p:cNvSpPr>
          <p:nvPr/>
        </p:nvSpPr>
        <p:spPr bwMode="auto">
          <a:xfrm>
            <a:off x="7604125" y="4773613"/>
            <a:ext cx="85725" cy="126523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68" name="Rectangle 780"/>
          <p:cNvSpPr>
            <a:spLocks noChangeArrowheads="1"/>
          </p:cNvSpPr>
          <p:nvPr/>
        </p:nvSpPr>
        <p:spPr bwMode="auto">
          <a:xfrm>
            <a:off x="7689850" y="4760913"/>
            <a:ext cx="85725" cy="127793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69" name="Rectangle 781"/>
          <p:cNvSpPr>
            <a:spLocks noChangeArrowheads="1"/>
          </p:cNvSpPr>
          <p:nvPr/>
        </p:nvSpPr>
        <p:spPr bwMode="auto">
          <a:xfrm>
            <a:off x="7775575" y="4968875"/>
            <a:ext cx="85725" cy="10699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70" name="Rectangle 782"/>
          <p:cNvSpPr>
            <a:spLocks noChangeArrowheads="1"/>
          </p:cNvSpPr>
          <p:nvPr/>
        </p:nvSpPr>
        <p:spPr bwMode="auto">
          <a:xfrm>
            <a:off x="7861300" y="5278438"/>
            <a:ext cx="84138" cy="7604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71" name="Rectangle 783"/>
          <p:cNvSpPr>
            <a:spLocks noChangeArrowheads="1"/>
          </p:cNvSpPr>
          <p:nvPr/>
        </p:nvSpPr>
        <p:spPr bwMode="auto">
          <a:xfrm>
            <a:off x="7945438" y="5324475"/>
            <a:ext cx="88900" cy="7143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72" name="Rectangle 784"/>
          <p:cNvSpPr>
            <a:spLocks noChangeArrowheads="1"/>
          </p:cNvSpPr>
          <p:nvPr/>
        </p:nvSpPr>
        <p:spPr bwMode="auto">
          <a:xfrm>
            <a:off x="8034338" y="5635625"/>
            <a:ext cx="85725" cy="4032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73" name="Rectangle 785"/>
          <p:cNvSpPr>
            <a:spLocks noChangeArrowheads="1"/>
          </p:cNvSpPr>
          <p:nvPr/>
        </p:nvSpPr>
        <p:spPr bwMode="auto">
          <a:xfrm>
            <a:off x="8120063" y="5651500"/>
            <a:ext cx="85725" cy="3873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74" name="Rectangle 786"/>
          <p:cNvSpPr>
            <a:spLocks noChangeArrowheads="1"/>
          </p:cNvSpPr>
          <p:nvPr/>
        </p:nvSpPr>
        <p:spPr bwMode="auto">
          <a:xfrm>
            <a:off x="8205788" y="5635625"/>
            <a:ext cx="84137" cy="4032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75" name="Rectangle 787"/>
          <p:cNvSpPr>
            <a:spLocks noChangeArrowheads="1"/>
          </p:cNvSpPr>
          <p:nvPr/>
        </p:nvSpPr>
        <p:spPr bwMode="auto">
          <a:xfrm>
            <a:off x="8289925" y="5843588"/>
            <a:ext cx="85725" cy="1952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76" name="Rectangle 788"/>
          <p:cNvSpPr>
            <a:spLocks noChangeArrowheads="1"/>
          </p:cNvSpPr>
          <p:nvPr/>
        </p:nvSpPr>
        <p:spPr bwMode="auto">
          <a:xfrm>
            <a:off x="8375650" y="5919788"/>
            <a:ext cx="85725" cy="1190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77" name="Rectangle 789"/>
          <p:cNvSpPr>
            <a:spLocks noChangeArrowheads="1"/>
          </p:cNvSpPr>
          <p:nvPr/>
        </p:nvSpPr>
        <p:spPr bwMode="auto">
          <a:xfrm>
            <a:off x="8461375" y="5843588"/>
            <a:ext cx="85725" cy="1952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78" name="Rectangle 790"/>
          <p:cNvSpPr>
            <a:spLocks noChangeArrowheads="1"/>
          </p:cNvSpPr>
          <p:nvPr/>
        </p:nvSpPr>
        <p:spPr bwMode="auto">
          <a:xfrm>
            <a:off x="8547100" y="5946775"/>
            <a:ext cx="87313" cy="920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79" name="Rectangle 791"/>
          <p:cNvSpPr>
            <a:spLocks noChangeArrowheads="1"/>
          </p:cNvSpPr>
          <p:nvPr/>
        </p:nvSpPr>
        <p:spPr bwMode="auto">
          <a:xfrm>
            <a:off x="8634413" y="5976938"/>
            <a:ext cx="85725" cy="619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80" name="Rectangle 792"/>
          <p:cNvSpPr>
            <a:spLocks noChangeArrowheads="1"/>
          </p:cNvSpPr>
          <p:nvPr/>
        </p:nvSpPr>
        <p:spPr bwMode="auto">
          <a:xfrm>
            <a:off x="8805863" y="6007100"/>
            <a:ext cx="85725" cy="317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81" name="Rectangle 793"/>
          <p:cNvSpPr>
            <a:spLocks noChangeArrowheads="1"/>
          </p:cNvSpPr>
          <p:nvPr/>
        </p:nvSpPr>
        <p:spPr bwMode="auto">
          <a:xfrm>
            <a:off x="8891588" y="6022975"/>
            <a:ext cx="84137" cy="158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82" name="Rectangle 794"/>
          <p:cNvSpPr>
            <a:spLocks noChangeArrowheads="1"/>
          </p:cNvSpPr>
          <p:nvPr/>
        </p:nvSpPr>
        <p:spPr bwMode="auto">
          <a:xfrm>
            <a:off x="8975725" y="6007100"/>
            <a:ext cx="85725" cy="317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83" name="Line 795"/>
          <p:cNvSpPr>
            <a:spLocks noChangeShapeType="1"/>
          </p:cNvSpPr>
          <p:nvPr/>
        </p:nvSpPr>
        <p:spPr bwMode="auto">
          <a:xfrm flipV="1">
            <a:off x="4776788" y="6019800"/>
            <a:ext cx="42862" cy="3175"/>
          </a:xfrm>
          <a:prstGeom prst="line">
            <a:avLst/>
          </a:prstGeom>
          <a:noFill/>
          <a:ln w="3175">
            <a:solidFill>
              <a:srgbClr val="000000"/>
            </a:solidFill>
            <a:round/>
            <a:headEnd/>
            <a:tailEnd/>
          </a:ln>
        </p:spPr>
        <p:txBody>
          <a:bodyPr/>
          <a:lstStyle/>
          <a:p>
            <a:endParaRPr lang="en-US"/>
          </a:p>
        </p:txBody>
      </p:sp>
      <p:sp>
        <p:nvSpPr>
          <p:cNvPr id="13084" name="Line 796"/>
          <p:cNvSpPr>
            <a:spLocks noChangeShapeType="1"/>
          </p:cNvSpPr>
          <p:nvPr/>
        </p:nvSpPr>
        <p:spPr bwMode="auto">
          <a:xfrm flipV="1">
            <a:off x="4819650" y="6016625"/>
            <a:ext cx="41275" cy="3175"/>
          </a:xfrm>
          <a:prstGeom prst="line">
            <a:avLst/>
          </a:prstGeom>
          <a:noFill/>
          <a:ln w="3175">
            <a:solidFill>
              <a:srgbClr val="000000"/>
            </a:solidFill>
            <a:round/>
            <a:headEnd/>
            <a:tailEnd/>
          </a:ln>
        </p:spPr>
        <p:txBody>
          <a:bodyPr/>
          <a:lstStyle/>
          <a:p>
            <a:endParaRPr lang="en-US"/>
          </a:p>
        </p:txBody>
      </p:sp>
      <p:sp>
        <p:nvSpPr>
          <p:cNvPr id="13085" name="Line 797"/>
          <p:cNvSpPr>
            <a:spLocks noChangeShapeType="1"/>
          </p:cNvSpPr>
          <p:nvPr/>
        </p:nvSpPr>
        <p:spPr bwMode="auto">
          <a:xfrm flipV="1">
            <a:off x="4860925" y="6013450"/>
            <a:ext cx="42863" cy="3175"/>
          </a:xfrm>
          <a:prstGeom prst="line">
            <a:avLst/>
          </a:prstGeom>
          <a:noFill/>
          <a:ln w="3175">
            <a:solidFill>
              <a:srgbClr val="000000"/>
            </a:solidFill>
            <a:round/>
            <a:headEnd/>
            <a:tailEnd/>
          </a:ln>
        </p:spPr>
        <p:txBody>
          <a:bodyPr/>
          <a:lstStyle/>
          <a:p>
            <a:endParaRPr lang="en-US"/>
          </a:p>
        </p:txBody>
      </p:sp>
      <p:sp>
        <p:nvSpPr>
          <p:cNvPr id="13086" name="Line 798"/>
          <p:cNvSpPr>
            <a:spLocks noChangeShapeType="1"/>
          </p:cNvSpPr>
          <p:nvPr/>
        </p:nvSpPr>
        <p:spPr bwMode="auto">
          <a:xfrm flipV="1">
            <a:off x="4903788" y="6007100"/>
            <a:ext cx="42862" cy="6350"/>
          </a:xfrm>
          <a:prstGeom prst="line">
            <a:avLst/>
          </a:prstGeom>
          <a:noFill/>
          <a:ln w="3175">
            <a:solidFill>
              <a:srgbClr val="000000"/>
            </a:solidFill>
            <a:round/>
            <a:headEnd/>
            <a:tailEnd/>
          </a:ln>
        </p:spPr>
        <p:txBody>
          <a:bodyPr/>
          <a:lstStyle/>
          <a:p>
            <a:endParaRPr lang="en-US"/>
          </a:p>
        </p:txBody>
      </p:sp>
      <p:sp>
        <p:nvSpPr>
          <p:cNvPr id="13087" name="Line 799"/>
          <p:cNvSpPr>
            <a:spLocks noChangeShapeType="1"/>
          </p:cNvSpPr>
          <p:nvPr/>
        </p:nvSpPr>
        <p:spPr bwMode="auto">
          <a:xfrm flipV="1">
            <a:off x="4946650" y="6000750"/>
            <a:ext cx="42863" cy="6350"/>
          </a:xfrm>
          <a:prstGeom prst="line">
            <a:avLst/>
          </a:prstGeom>
          <a:noFill/>
          <a:ln w="3175">
            <a:solidFill>
              <a:srgbClr val="000000"/>
            </a:solidFill>
            <a:round/>
            <a:headEnd/>
            <a:tailEnd/>
          </a:ln>
        </p:spPr>
        <p:txBody>
          <a:bodyPr/>
          <a:lstStyle/>
          <a:p>
            <a:endParaRPr lang="en-US"/>
          </a:p>
        </p:txBody>
      </p:sp>
      <p:sp>
        <p:nvSpPr>
          <p:cNvPr id="13088" name="Line 800"/>
          <p:cNvSpPr>
            <a:spLocks noChangeShapeType="1"/>
          </p:cNvSpPr>
          <p:nvPr/>
        </p:nvSpPr>
        <p:spPr bwMode="auto">
          <a:xfrm flipV="1">
            <a:off x="4989513" y="5992813"/>
            <a:ext cx="42862" cy="7937"/>
          </a:xfrm>
          <a:prstGeom prst="line">
            <a:avLst/>
          </a:prstGeom>
          <a:noFill/>
          <a:ln w="3175">
            <a:solidFill>
              <a:srgbClr val="000000"/>
            </a:solidFill>
            <a:round/>
            <a:headEnd/>
            <a:tailEnd/>
          </a:ln>
        </p:spPr>
        <p:txBody>
          <a:bodyPr/>
          <a:lstStyle/>
          <a:p>
            <a:endParaRPr lang="en-US"/>
          </a:p>
        </p:txBody>
      </p:sp>
      <p:sp>
        <p:nvSpPr>
          <p:cNvPr id="13089" name="Line 801"/>
          <p:cNvSpPr>
            <a:spLocks noChangeShapeType="1"/>
          </p:cNvSpPr>
          <p:nvPr/>
        </p:nvSpPr>
        <p:spPr bwMode="auto">
          <a:xfrm flipV="1">
            <a:off x="5032375" y="5983288"/>
            <a:ext cx="42863" cy="9525"/>
          </a:xfrm>
          <a:prstGeom prst="line">
            <a:avLst/>
          </a:prstGeom>
          <a:noFill/>
          <a:ln w="3175">
            <a:solidFill>
              <a:srgbClr val="000000"/>
            </a:solidFill>
            <a:round/>
            <a:headEnd/>
            <a:tailEnd/>
          </a:ln>
        </p:spPr>
        <p:txBody>
          <a:bodyPr/>
          <a:lstStyle/>
          <a:p>
            <a:endParaRPr lang="en-US"/>
          </a:p>
        </p:txBody>
      </p:sp>
      <p:sp>
        <p:nvSpPr>
          <p:cNvPr id="13090" name="Line 802"/>
          <p:cNvSpPr>
            <a:spLocks noChangeShapeType="1"/>
          </p:cNvSpPr>
          <p:nvPr/>
        </p:nvSpPr>
        <p:spPr bwMode="auto">
          <a:xfrm flipV="1">
            <a:off x="5075238" y="5973763"/>
            <a:ext cx="42862" cy="9525"/>
          </a:xfrm>
          <a:prstGeom prst="line">
            <a:avLst/>
          </a:prstGeom>
          <a:noFill/>
          <a:ln w="3175">
            <a:solidFill>
              <a:srgbClr val="000000"/>
            </a:solidFill>
            <a:round/>
            <a:headEnd/>
            <a:tailEnd/>
          </a:ln>
        </p:spPr>
        <p:txBody>
          <a:bodyPr/>
          <a:lstStyle/>
          <a:p>
            <a:endParaRPr lang="en-US"/>
          </a:p>
        </p:txBody>
      </p:sp>
      <p:sp>
        <p:nvSpPr>
          <p:cNvPr id="13091" name="Line 803"/>
          <p:cNvSpPr>
            <a:spLocks noChangeShapeType="1"/>
          </p:cNvSpPr>
          <p:nvPr/>
        </p:nvSpPr>
        <p:spPr bwMode="auto">
          <a:xfrm flipV="1">
            <a:off x="5118100" y="5962650"/>
            <a:ext cx="42863" cy="11113"/>
          </a:xfrm>
          <a:prstGeom prst="line">
            <a:avLst/>
          </a:prstGeom>
          <a:noFill/>
          <a:ln w="3175">
            <a:solidFill>
              <a:srgbClr val="000000"/>
            </a:solidFill>
            <a:round/>
            <a:headEnd/>
            <a:tailEnd/>
          </a:ln>
        </p:spPr>
        <p:txBody>
          <a:bodyPr/>
          <a:lstStyle/>
          <a:p>
            <a:endParaRPr lang="en-US"/>
          </a:p>
        </p:txBody>
      </p:sp>
      <p:sp>
        <p:nvSpPr>
          <p:cNvPr id="13092" name="Line 804"/>
          <p:cNvSpPr>
            <a:spLocks noChangeShapeType="1"/>
          </p:cNvSpPr>
          <p:nvPr/>
        </p:nvSpPr>
        <p:spPr bwMode="auto">
          <a:xfrm flipV="1">
            <a:off x="5160963" y="5946775"/>
            <a:ext cx="41275" cy="15875"/>
          </a:xfrm>
          <a:prstGeom prst="line">
            <a:avLst/>
          </a:prstGeom>
          <a:noFill/>
          <a:ln w="3175">
            <a:solidFill>
              <a:srgbClr val="000000"/>
            </a:solidFill>
            <a:round/>
            <a:headEnd/>
            <a:tailEnd/>
          </a:ln>
        </p:spPr>
        <p:txBody>
          <a:bodyPr/>
          <a:lstStyle/>
          <a:p>
            <a:endParaRPr lang="en-US"/>
          </a:p>
        </p:txBody>
      </p:sp>
      <p:sp>
        <p:nvSpPr>
          <p:cNvPr id="13093" name="Line 805"/>
          <p:cNvSpPr>
            <a:spLocks noChangeShapeType="1"/>
          </p:cNvSpPr>
          <p:nvPr/>
        </p:nvSpPr>
        <p:spPr bwMode="auto">
          <a:xfrm flipV="1">
            <a:off x="5202238" y="5930900"/>
            <a:ext cx="42862" cy="15875"/>
          </a:xfrm>
          <a:prstGeom prst="line">
            <a:avLst/>
          </a:prstGeom>
          <a:noFill/>
          <a:ln w="3175">
            <a:solidFill>
              <a:srgbClr val="000000"/>
            </a:solidFill>
            <a:round/>
            <a:headEnd/>
            <a:tailEnd/>
          </a:ln>
        </p:spPr>
        <p:txBody>
          <a:bodyPr/>
          <a:lstStyle/>
          <a:p>
            <a:endParaRPr lang="en-US"/>
          </a:p>
        </p:txBody>
      </p:sp>
      <p:sp>
        <p:nvSpPr>
          <p:cNvPr id="13094" name="Line 806"/>
          <p:cNvSpPr>
            <a:spLocks noChangeShapeType="1"/>
          </p:cNvSpPr>
          <p:nvPr/>
        </p:nvSpPr>
        <p:spPr bwMode="auto">
          <a:xfrm flipV="1">
            <a:off x="5245100" y="5913438"/>
            <a:ext cx="42863" cy="17462"/>
          </a:xfrm>
          <a:prstGeom prst="line">
            <a:avLst/>
          </a:prstGeom>
          <a:noFill/>
          <a:ln w="3175">
            <a:solidFill>
              <a:srgbClr val="000000"/>
            </a:solidFill>
            <a:round/>
            <a:headEnd/>
            <a:tailEnd/>
          </a:ln>
        </p:spPr>
        <p:txBody>
          <a:bodyPr/>
          <a:lstStyle/>
          <a:p>
            <a:endParaRPr lang="en-US"/>
          </a:p>
        </p:txBody>
      </p:sp>
      <p:sp>
        <p:nvSpPr>
          <p:cNvPr id="13095" name="Line 807"/>
          <p:cNvSpPr>
            <a:spLocks noChangeShapeType="1"/>
          </p:cNvSpPr>
          <p:nvPr/>
        </p:nvSpPr>
        <p:spPr bwMode="auto">
          <a:xfrm flipV="1">
            <a:off x="5287963" y="5891213"/>
            <a:ext cx="42862" cy="22225"/>
          </a:xfrm>
          <a:prstGeom prst="line">
            <a:avLst/>
          </a:prstGeom>
          <a:noFill/>
          <a:ln w="3175">
            <a:solidFill>
              <a:srgbClr val="000000"/>
            </a:solidFill>
            <a:round/>
            <a:headEnd/>
            <a:tailEnd/>
          </a:ln>
        </p:spPr>
        <p:txBody>
          <a:bodyPr/>
          <a:lstStyle/>
          <a:p>
            <a:endParaRPr lang="en-US"/>
          </a:p>
        </p:txBody>
      </p:sp>
      <p:sp>
        <p:nvSpPr>
          <p:cNvPr id="13096" name="Line 808"/>
          <p:cNvSpPr>
            <a:spLocks noChangeShapeType="1"/>
          </p:cNvSpPr>
          <p:nvPr/>
        </p:nvSpPr>
        <p:spPr bwMode="auto">
          <a:xfrm flipV="1">
            <a:off x="5330825" y="5867400"/>
            <a:ext cx="46038" cy="23813"/>
          </a:xfrm>
          <a:prstGeom prst="line">
            <a:avLst/>
          </a:prstGeom>
          <a:noFill/>
          <a:ln w="3175">
            <a:solidFill>
              <a:srgbClr val="000000"/>
            </a:solidFill>
            <a:round/>
            <a:headEnd/>
            <a:tailEnd/>
          </a:ln>
        </p:spPr>
        <p:txBody>
          <a:bodyPr/>
          <a:lstStyle/>
          <a:p>
            <a:endParaRPr lang="en-US"/>
          </a:p>
        </p:txBody>
      </p:sp>
      <p:sp>
        <p:nvSpPr>
          <p:cNvPr id="13097" name="Line 809"/>
          <p:cNvSpPr>
            <a:spLocks noChangeShapeType="1"/>
          </p:cNvSpPr>
          <p:nvPr/>
        </p:nvSpPr>
        <p:spPr bwMode="auto">
          <a:xfrm flipV="1">
            <a:off x="5376863" y="5840413"/>
            <a:ext cx="42862" cy="26987"/>
          </a:xfrm>
          <a:prstGeom prst="line">
            <a:avLst/>
          </a:prstGeom>
          <a:noFill/>
          <a:ln w="3175">
            <a:solidFill>
              <a:srgbClr val="000000"/>
            </a:solidFill>
            <a:round/>
            <a:headEnd/>
            <a:tailEnd/>
          </a:ln>
        </p:spPr>
        <p:txBody>
          <a:bodyPr/>
          <a:lstStyle/>
          <a:p>
            <a:endParaRPr lang="en-US"/>
          </a:p>
        </p:txBody>
      </p:sp>
      <p:sp>
        <p:nvSpPr>
          <p:cNvPr id="13098" name="Line 810"/>
          <p:cNvSpPr>
            <a:spLocks noChangeShapeType="1"/>
          </p:cNvSpPr>
          <p:nvPr/>
        </p:nvSpPr>
        <p:spPr bwMode="auto">
          <a:xfrm flipV="1">
            <a:off x="5419725" y="5810250"/>
            <a:ext cx="42863" cy="30163"/>
          </a:xfrm>
          <a:prstGeom prst="line">
            <a:avLst/>
          </a:prstGeom>
          <a:noFill/>
          <a:ln w="3175">
            <a:solidFill>
              <a:srgbClr val="000000"/>
            </a:solidFill>
            <a:round/>
            <a:headEnd/>
            <a:tailEnd/>
          </a:ln>
        </p:spPr>
        <p:txBody>
          <a:bodyPr/>
          <a:lstStyle/>
          <a:p>
            <a:endParaRPr lang="en-US"/>
          </a:p>
        </p:txBody>
      </p:sp>
      <p:sp>
        <p:nvSpPr>
          <p:cNvPr id="13099" name="Line 811"/>
          <p:cNvSpPr>
            <a:spLocks noChangeShapeType="1"/>
          </p:cNvSpPr>
          <p:nvPr/>
        </p:nvSpPr>
        <p:spPr bwMode="auto">
          <a:xfrm flipV="1">
            <a:off x="5462588" y="5775325"/>
            <a:ext cx="42862" cy="34925"/>
          </a:xfrm>
          <a:prstGeom prst="line">
            <a:avLst/>
          </a:prstGeom>
          <a:noFill/>
          <a:ln w="3175">
            <a:solidFill>
              <a:srgbClr val="000000"/>
            </a:solidFill>
            <a:round/>
            <a:headEnd/>
            <a:tailEnd/>
          </a:ln>
        </p:spPr>
        <p:txBody>
          <a:bodyPr/>
          <a:lstStyle/>
          <a:p>
            <a:endParaRPr lang="en-US"/>
          </a:p>
        </p:txBody>
      </p:sp>
      <p:sp>
        <p:nvSpPr>
          <p:cNvPr id="13100" name="Line 812"/>
          <p:cNvSpPr>
            <a:spLocks noChangeShapeType="1"/>
          </p:cNvSpPr>
          <p:nvPr/>
        </p:nvSpPr>
        <p:spPr bwMode="auto">
          <a:xfrm flipV="1">
            <a:off x="5505450" y="5735638"/>
            <a:ext cx="41275" cy="39687"/>
          </a:xfrm>
          <a:prstGeom prst="line">
            <a:avLst/>
          </a:prstGeom>
          <a:noFill/>
          <a:ln w="3175">
            <a:solidFill>
              <a:srgbClr val="000000"/>
            </a:solidFill>
            <a:round/>
            <a:headEnd/>
            <a:tailEnd/>
          </a:ln>
        </p:spPr>
        <p:txBody>
          <a:bodyPr/>
          <a:lstStyle/>
          <a:p>
            <a:endParaRPr lang="en-US"/>
          </a:p>
        </p:txBody>
      </p:sp>
      <p:sp>
        <p:nvSpPr>
          <p:cNvPr id="13101" name="Line 813"/>
          <p:cNvSpPr>
            <a:spLocks noChangeShapeType="1"/>
          </p:cNvSpPr>
          <p:nvPr/>
        </p:nvSpPr>
        <p:spPr bwMode="auto">
          <a:xfrm flipV="1">
            <a:off x="5546725" y="5694363"/>
            <a:ext cx="42863" cy="41275"/>
          </a:xfrm>
          <a:prstGeom prst="line">
            <a:avLst/>
          </a:prstGeom>
          <a:noFill/>
          <a:ln w="3175">
            <a:solidFill>
              <a:srgbClr val="000000"/>
            </a:solidFill>
            <a:round/>
            <a:headEnd/>
            <a:tailEnd/>
          </a:ln>
        </p:spPr>
        <p:txBody>
          <a:bodyPr/>
          <a:lstStyle/>
          <a:p>
            <a:endParaRPr lang="en-US"/>
          </a:p>
        </p:txBody>
      </p:sp>
      <p:sp>
        <p:nvSpPr>
          <p:cNvPr id="13102" name="Line 814"/>
          <p:cNvSpPr>
            <a:spLocks noChangeShapeType="1"/>
          </p:cNvSpPr>
          <p:nvPr/>
        </p:nvSpPr>
        <p:spPr bwMode="auto">
          <a:xfrm flipV="1">
            <a:off x="5589588" y="5648325"/>
            <a:ext cx="42862" cy="46038"/>
          </a:xfrm>
          <a:prstGeom prst="line">
            <a:avLst/>
          </a:prstGeom>
          <a:noFill/>
          <a:ln w="3175">
            <a:solidFill>
              <a:srgbClr val="000000"/>
            </a:solidFill>
            <a:round/>
            <a:headEnd/>
            <a:tailEnd/>
          </a:ln>
        </p:spPr>
        <p:txBody>
          <a:bodyPr/>
          <a:lstStyle/>
          <a:p>
            <a:endParaRPr lang="en-US"/>
          </a:p>
        </p:txBody>
      </p:sp>
      <p:sp>
        <p:nvSpPr>
          <p:cNvPr id="13103" name="Line 815"/>
          <p:cNvSpPr>
            <a:spLocks noChangeShapeType="1"/>
          </p:cNvSpPr>
          <p:nvPr/>
        </p:nvSpPr>
        <p:spPr bwMode="auto">
          <a:xfrm flipV="1">
            <a:off x="5632450" y="5595938"/>
            <a:ext cx="42863" cy="52387"/>
          </a:xfrm>
          <a:prstGeom prst="line">
            <a:avLst/>
          </a:prstGeom>
          <a:noFill/>
          <a:ln w="3175">
            <a:solidFill>
              <a:srgbClr val="000000"/>
            </a:solidFill>
            <a:round/>
            <a:headEnd/>
            <a:tailEnd/>
          </a:ln>
        </p:spPr>
        <p:txBody>
          <a:bodyPr/>
          <a:lstStyle/>
          <a:p>
            <a:endParaRPr lang="en-US"/>
          </a:p>
        </p:txBody>
      </p:sp>
      <p:sp>
        <p:nvSpPr>
          <p:cNvPr id="13104" name="Line 816"/>
          <p:cNvSpPr>
            <a:spLocks noChangeShapeType="1"/>
          </p:cNvSpPr>
          <p:nvPr/>
        </p:nvSpPr>
        <p:spPr bwMode="auto">
          <a:xfrm flipV="1">
            <a:off x="5675313" y="5538788"/>
            <a:ext cx="42862" cy="57150"/>
          </a:xfrm>
          <a:prstGeom prst="line">
            <a:avLst/>
          </a:prstGeom>
          <a:noFill/>
          <a:ln w="3175">
            <a:solidFill>
              <a:srgbClr val="000000"/>
            </a:solidFill>
            <a:round/>
            <a:headEnd/>
            <a:tailEnd/>
          </a:ln>
        </p:spPr>
        <p:txBody>
          <a:bodyPr/>
          <a:lstStyle/>
          <a:p>
            <a:endParaRPr lang="en-US"/>
          </a:p>
        </p:txBody>
      </p:sp>
      <p:sp>
        <p:nvSpPr>
          <p:cNvPr id="13105" name="Line 817"/>
          <p:cNvSpPr>
            <a:spLocks noChangeShapeType="1"/>
          </p:cNvSpPr>
          <p:nvPr/>
        </p:nvSpPr>
        <p:spPr bwMode="auto">
          <a:xfrm flipV="1">
            <a:off x="5718175" y="5476875"/>
            <a:ext cx="42863" cy="61913"/>
          </a:xfrm>
          <a:prstGeom prst="line">
            <a:avLst/>
          </a:prstGeom>
          <a:noFill/>
          <a:ln w="3175">
            <a:solidFill>
              <a:srgbClr val="000000"/>
            </a:solidFill>
            <a:round/>
            <a:headEnd/>
            <a:tailEnd/>
          </a:ln>
        </p:spPr>
        <p:txBody>
          <a:bodyPr/>
          <a:lstStyle/>
          <a:p>
            <a:endParaRPr lang="en-US"/>
          </a:p>
        </p:txBody>
      </p:sp>
      <p:sp>
        <p:nvSpPr>
          <p:cNvPr id="13106" name="Line 818"/>
          <p:cNvSpPr>
            <a:spLocks noChangeShapeType="1"/>
          </p:cNvSpPr>
          <p:nvPr/>
        </p:nvSpPr>
        <p:spPr bwMode="auto">
          <a:xfrm flipV="1">
            <a:off x="5761038" y="5410200"/>
            <a:ext cx="42862" cy="66675"/>
          </a:xfrm>
          <a:prstGeom prst="line">
            <a:avLst/>
          </a:prstGeom>
          <a:noFill/>
          <a:ln w="3175">
            <a:solidFill>
              <a:srgbClr val="000000"/>
            </a:solidFill>
            <a:round/>
            <a:headEnd/>
            <a:tailEnd/>
          </a:ln>
        </p:spPr>
        <p:txBody>
          <a:bodyPr/>
          <a:lstStyle/>
          <a:p>
            <a:endParaRPr lang="en-US"/>
          </a:p>
        </p:txBody>
      </p:sp>
      <p:sp>
        <p:nvSpPr>
          <p:cNvPr id="13107" name="Line 819"/>
          <p:cNvSpPr>
            <a:spLocks noChangeShapeType="1"/>
          </p:cNvSpPr>
          <p:nvPr/>
        </p:nvSpPr>
        <p:spPr bwMode="auto">
          <a:xfrm flipV="1">
            <a:off x="5803900" y="5340350"/>
            <a:ext cx="42863" cy="69850"/>
          </a:xfrm>
          <a:prstGeom prst="line">
            <a:avLst/>
          </a:prstGeom>
          <a:noFill/>
          <a:ln w="3175">
            <a:solidFill>
              <a:srgbClr val="000000"/>
            </a:solidFill>
            <a:round/>
            <a:headEnd/>
            <a:tailEnd/>
          </a:ln>
        </p:spPr>
        <p:txBody>
          <a:bodyPr/>
          <a:lstStyle/>
          <a:p>
            <a:endParaRPr lang="en-US"/>
          </a:p>
        </p:txBody>
      </p:sp>
      <p:sp>
        <p:nvSpPr>
          <p:cNvPr id="13108" name="Line 820"/>
          <p:cNvSpPr>
            <a:spLocks noChangeShapeType="1"/>
          </p:cNvSpPr>
          <p:nvPr/>
        </p:nvSpPr>
        <p:spPr bwMode="auto">
          <a:xfrm flipV="1">
            <a:off x="5846763" y="5264150"/>
            <a:ext cx="41275" cy="76200"/>
          </a:xfrm>
          <a:prstGeom prst="line">
            <a:avLst/>
          </a:prstGeom>
          <a:noFill/>
          <a:ln w="3175">
            <a:solidFill>
              <a:srgbClr val="000000"/>
            </a:solidFill>
            <a:round/>
            <a:headEnd/>
            <a:tailEnd/>
          </a:ln>
        </p:spPr>
        <p:txBody>
          <a:bodyPr/>
          <a:lstStyle/>
          <a:p>
            <a:endParaRPr lang="en-US"/>
          </a:p>
        </p:txBody>
      </p:sp>
      <p:sp>
        <p:nvSpPr>
          <p:cNvPr id="13109" name="Line 821"/>
          <p:cNvSpPr>
            <a:spLocks noChangeShapeType="1"/>
          </p:cNvSpPr>
          <p:nvPr/>
        </p:nvSpPr>
        <p:spPr bwMode="auto">
          <a:xfrm flipV="1">
            <a:off x="5888038" y="5184775"/>
            <a:ext cx="42862" cy="79375"/>
          </a:xfrm>
          <a:prstGeom prst="line">
            <a:avLst/>
          </a:prstGeom>
          <a:noFill/>
          <a:ln w="3175">
            <a:solidFill>
              <a:srgbClr val="000000"/>
            </a:solidFill>
            <a:round/>
            <a:headEnd/>
            <a:tailEnd/>
          </a:ln>
        </p:spPr>
        <p:txBody>
          <a:bodyPr/>
          <a:lstStyle/>
          <a:p>
            <a:endParaRPr lang="en-US"/>
          </a:p>
        </p:txBody>
      </p:sp>
      <p:sp>
        <p:nvSpPr>
          <p:cNvPr id="13110" name="Line 822"/>
          <p:cNvSpPr>
            <a:spLocks noChangeShapeType="1"/>
          </p:cNvSpPr>
          <p:nvPr/>
        </p:nvSpPr>
        <p:spPr bwMode="auto">
          <a:xfrm flipV="1">
            <a:off x="5930900" y="5099050"/>
            <a:ext cx="42863" cy="85725"/>
          </a:xfrm>
          <a:prstGeom prst="line">
            <a:avLst/>
          </a:prstGeom>
          <a:noFill/>
          <a:ln w="3175">
            <a:solidFill>
              <a:srgbClr val="000000"/>
            </a:solidFill>
            <a:round/>
            <a:headEnd/>
            <a:tailEnd/>
          </a:ln>
        </p:spPr>
        <p:txBody>
          <a:bodyPr/>
          <a:lstStyle/>
          <a:p>
            <a:endParaRPr lang="en-US"/>
          </a:p>
        </p:txBody>
      </p:sp>
      <p:sp>
        <p:nvSpPr>
          <p:cNvPr id="13111" name="Line 823"/>
          <p:cNvSpPr>
            <a:spLocks noChangeShapeType="1"/>
          </p:cNvSpPr>
          <p:nvPr/>
        </p:nvSpPr>
        <p:spPr bwMode="auto">
          <a:xfrm flipV="1">
            <a:off x="5973763" y="5010150"/>
            <a:ext cx="42862" cy="88900"/>
          </a:xfrm>
          <a:prstGeom prst="line">
            <a:avLst/>
          </a:prstGeom>
          <a:noFill/>
          <a:ln w="3175">
            <a:solidFill>
              <a:srgbClr val="000000"/>
            </a:solidFill>
            <a:round/>
            <a:headEnd/>
            <a:tailEnd/>
          </a:ln>
        </p:spPr>
        <p:txBody>
          <a:bodyPr/>
          <a:lstStyle/>
          <a:p>
            <a:endParaRPr lang="en-US"/>
          </a:p>
        </p:txBody>
      </p:sp>
      <p:sp>
        <p:nvSpPr>
          <p:cNvPr id="13112" name="Line 824"/>
          <p:cNvSpPr>
            <a:spLocks noChangeShapeType="1"/>
          </p:cNvSpPr>
          <p:nvPr/>
        </p:nvSpPr>
        <p:spPr bwMode="auto">
          <a:xfrm flipV="1">
            <a:off x="6016625" y="4919663"/>
            <a:ext cx="46038" cy="90487"/>
          </a:xfrm>
          <a:prstGeom prst="line">
            <a:avLst/>
          </a:prstGeom>
          <a:noFill/>
          <a:ln w="3175">
            <a:solidFill>
              <a:srgbClr val="000000"/>
            </a:solidFill>
            <a:round/>
            <a:headEnd/>
            <a:tailEnd/>
          </a:ln>
        </p:spPr>
        <p:txBody>
          <a:bodyPr/>
          <a:lstStyle/>
          <a:p>
            <a:endParaRPr lang="en-US"/>
          </a:p>
        </p:txBody>
      </p:sp>
      <p:sp>
        <p:nvSpPr>
          <p:cNvPr id="13113" name="Line 825"/>
          <p:cNvSpPr>
            <a:spLocks noChangeShapeType="1"/>
          </p:cNvSpPr>
          <p:nvPr/>
        </p:nvSpPr>
        <p:spPr bwMode="auto">
          <a:xfrm flipV="1">
            <a:off x="6062663" y="4821238"/>
            <a:ext cx="42862" cy="98425"/>
          </a:xfrm>
          <a:prstGeom prst="line">
            <a:avLst/>
          </a:prstGeom>
          <a:noFill/>
          <a:ln w="3175">
            <a:solidFill>
              <a:srgbClr val="000000"/>
            </a:solidFill>
            <a:round/>
            <a:headEnd/>
            <a:tailEnd/>
          </a:ln>
        </p:spPr>
        <p:txBody>
          <a:bodyPr/>
          <a:lstStyle/>
          <a:p>
            <a:endParaRPr lang="en-US"/>
          </a:p>
        </p:txBody>
      </p:sp>
      <p:sp>
        <p:nvSpPr>
          <p:cNvPr id="13114" name="Line 826"/>
          <p:cNvSpPr>
            <a:spLocks noChangeShapeType="1"/>
          </p:cNvSpPr>
          <p:nvPr/>
        </p:nvSpPr>
        <p:spPr bwMode="auto">
          <a:xfrm flipV="1">
            <a:off x="6105525" y="4724400"/>
            <a:ext cx="42863" cy="96838"/>
          </a:xfrm>
          <a:prstGeom prst="line">
            <a:avLst/>
          </a:prstGeom>
          <a:noFill/>
          <a:ln w="3175">
            <a:solidFill>
              <a:srgbClr val="000000"/>
            </a:solidFill>
            <a:round/>
            <a:headEnd/>
            <a:tailEnd/>
          </a:ln>
        </p:spPr>
        <p:txBody>
          <a:bodyPr/>
          <a:lstStyle/>
          <a:p>
            <a:endParaRPr lang="en-US"/>
          </a:p>
        </p:txBody>
      </p:sp>
      <p:sp>
        <p:nvSpPr>
          <p:cNvPr id="13115" name="Line 827"/>
          <p:cNvSpPr>
            <a:spLocks noChangeShapeType="1"/>
          </p:cNvSpPr>
          <p:nvPr/>
        </p:nvSpPr>
        <p:spPr bwMode="auto">
          <a:xfrm flipV="1">
            <a:off x="6148388" y="4624388"/>
            <a:ext cx="42862" cy="100012"/>
          </a:xfrm>
          <a:prstGeom prst="line">
            <a:avLst/>
          </a:prstGeom>
          <a:noFill/>
          <a:ln w="3175">
            <a:solidFill>
              <a:srgbClr val="000000"/>
            </a:solidFill>
            <a:round/>
            <a:headEnd/>
            <a:tailEnd/>
          </a:ln>
        </p:spPr>
        <p:txBody>
          <a:bodyPr/>
          <a:lstStyle/>
          <a:p>
            <a:endParaRPr lang="en-US"/>
          </a:p>
        </p:txBody>
      </p:sp>
      <p:sp>
        <p:nvSpPr>
          <p:cNvPr id="13116" name="Line 828"/>
          <p:cNvSpPr>
            <a:spLocks noChangeShapeType="1"/>
          </p:cNvSpPr>
          <p:nvPr/>
        </p:nvSpPr>
        <p:spPr bwMode="auto">
          <a:xfrm flipV="1">
            <a:off x="6191250" y="4522788"/>
            <a:ext cx="41275" cy="101600"/>
          </a:xfrm>
          <a:prstGeom prst="line">
            <a:avLst/>
          </a:prstGeom>
          <a:noFill/>
          <a:ln w="3175">
            <a:solidFill>
              <a:srgbClr val="000000"/>
            </a:solidFill>
            <a:round/>
            <a:headEnd/>
            <a:tailEnd/>
          </a:ln>
        </p:spPr>
        <p:txBody>
          <a:bodyPr/>
          <a:lstStyle/>
          <a:p>
            <a:endParaRPr lang="en-US"/>
          </a:p>
        </p:txBody>
      </p:sp>
      <p:sp>
        <p:nvSpPr>
          <p:cNvPr id="13117" name="Line 829"/>
          <p:cNvSpPr>
            <a:spLocks noChangeShapeType="1"/>
          </p:cNvSpPr>
          <p:nvPr/>
        </p:nvSpPr>
        <p:spPr bwMode="auto">
          <a:xfrm flipV="1">
            <a:off x="6232525" y="4422775"/>
            <a:ext cx="42863" cy="100013"/>
          </a:xfrm>
          <a:prstGeom prst="line">
            <a:avLst/>
          </a:prstGeom>
          <a:noFill/>
          <a:ln w="3175">
            <a:solidFill>
              <a:srgbClr val="000000"/>
            </a:solidFill>
            <a:round/>
            <a:headEnd/>
            <a:tailEnd/>
          </a:ln>
        </p:spPr>
        <p:txBody>
          <a:bodyPr/>
          <a:lstStyle/>
          <a:p>
            <a:endParaRPr lang="en-US"/>
          </a:p>
        </p:txBody>
      </p:sp>
      <p:sp>
        <p:nvSpPr>
          <p:cNvPr id="13118" name="Line 830"/>
          <p:cNvSpPr>
            <a:spLocks noChangeShapeType="1"/>
          </p:cNvSpPr>
          <p:nvPr/>
        </p:nvSpPr>
        <p:spPr bwMode="auto">
          <a:xfrm flipV="1">
            <a:off x="6275388" y="4322763"/>
            <a:ext cx="42862" cy="100012"/>
          </a:xfrm>
          <a:prstGeom prst="line">
            <a:avLst/>
          </a:prstGeom>
          <a:noFill/>
          <a:ln w="3175">
            <a:solidFill>
              <a:srgbClr val="000000"/>
            </a:solidFill>
            <a:round/>
            <a:headEnd/>
            <a:tailEnd/>
          </a:ln>
        </p:spPr>
        <p:txBody>
          <a:bodyPr/>
          <a:lstStyle/>
          <a:p>
            <a:endParaRPr lang="en-US"/>
          </a:p>
        </p:txBody>
      </p:sp>
      <p:sp>
        <p:nvSpPr>
          <p:cNvPr id="13119" name="Line 831"/>
          <p:cNvSpPr>
            <a:spLocks noChangeShapeType="1"/>
          </p:cNvSpPr>
          <p:nvPr/>
        </p:nvSpPr>
        <p:spPr bwMode="auto">
          <a:xfrm flipV="1">
            <a:off x="6318250" y="4224338"/>
            <a:ext cx="42863" cy="98425"/>
          </a:xfrm>
          <a:prstGeom prst="line">
            <a:avLst/>
          </a:prstGeom>
          <a:noFill/>
          <a:ln w="3175">
            <a:solidFill>
              <a:srgbClr val="000000"/>
            </a:solidFill>
            <a:round/>
            <a:headEnd/>
            <a:tailEnd/>
          </a:ln>
        </p:spPr>
        <p:txBody>
          <a:bodyPr/>
          <a:lstStyle/>
          <a:p>
            <a:endParaRPr lang="en-US"/>
          </a:p>
        </p:txBody>
      </p:sp>
      <p:sp>
        <p:nvSpPr>
          <p:cNvPr id="13120" name="Line 832"/>
          <p:cNvSpPr>
            <a:spLocks noChangeShapeType="1"/>
          </p:cNvSpPr>
          <p:nvPr/>
        </p:nvSpPr>
        <p:spPr bwMode="auto">
          <a:xfrm flipV="1">
            <a:off x="6361113" y="4127500"/>
            <a:ext cx="42862" cy="96838"/>
          </a:xfrm>
          <a:prstGeom prst="line">
            <a:avLst/>
          </a:prstGeom>
          <a:noFill/>
          <a:ln w="3175">
            <a:solidFill>
              <a:srgbClr val="000000"/>
            </a:solidFill>
            <a:round/>
            <a:headEnd/>
            <a:tailEnd/>
          </a:ln>
        </p:spPr>
        <p:txBody>
          <a:bodyPr/>
          <a:lstStyle/>
          <a:p>
            <a:endParaRPr lang="en-US"/>
          </a:p>
        </p:txBody>
      </p:sp>
      <p:sp>
        <p:nvSpPr>
          <p:cNvPr id="13121" name="Line 833"/>
          <p:cNvSpPr>
            <a:spLocks noChangeShapeType="1"/>
          </p:cNvSpPr>
          <p:nvPr/>
        </p:nvSpPr>
        <p:spPr bwMode="auto">
          <a:xfrm flipV="1">
            <a:off x="6403975" y="4032250"/>
            <a:ext cx="42863" cy="95250"/>
          </a:xfrm>
          <a:prstGeom prst="line">
            <a:avLst/>
          </a:prstGeom>
          <a:noFill/>
          <a:ln w="3175">
            <a:solidFill>
              <a:srgbClr val="000000"/>
            </a:solidFill>
            <a:round/>
            <a:headEnd/>
            <a:tailEnd/>
          </a:ln>
        </p:spPr>
        <p:txBody>
          <a:bodyPr/>
          <a:lstStyle/>
          <a:p>
            <a:endParaRPr lang="en-US"/>
          </a:p>
        </p:txBody>
      </p:sp>
      <p:sp>
        <p:nvSpPr>
          <p:cNvPr id="13122" name="Line 834"/>
          <p:cNvSpPr>
            <a:spLocks noChangeShapeType="1"/>
          </p:cNvSpPr>
          <p:nvPr/>
        </p:nvSpPr>
        <p:spPr bwMode="auto">
          <a:xfrm flipV="1">
            <a:off x="6446838" y="3943350"/>
            <a:ext cx="42862" cy="88900"/>
          </a:xfrm>
          <a:prstGeom prst="line">
            <a:avLst/>
          </a:prstGeom>
          <a:noFill/>
          <a:ln w="3175">
            <a:solidFill>
              <a:srgbClr val="000000"/>
            </a:solidFill>
            <a:round/>
            <a:headEnd/>
            <a:tailEnd/>
          </a:ln>
        </p:spPr>
        <p:txBody>
          <a:bodyPr/>
          <a:lstStyle/>
          <a:p>
            <a:endParaRPr lang="en-US"/>
          </a:p>
        </p:txBody>
      </p:sp>
      <p:sp>
        <p:nvSpPr>
          <p:cNvPr id="13123" name="Line 835"/>
          <p:cNvSpPr>
            <a:spLocks noChangeShapeType="1"/>
          </p:cNvSpPr>
          <p:nvPr/>
        </p:nvSpPr>
        <p:spPr bwMode="auto">
          <a:xfrm flipV="1">
            <a:off x="6489700" y="3862388"/>
            <a:ext cx="42863" cy="80962"/>
          </a:xfrm>
          <a:prstGeom prst="line">
            <a:avLst/>
          </a:prstGeom>
          <a:noFill/>
          <a:ln w="3175">
            <a:solidFill>
              <a:srgbClr val="000000"/>
            </a:solidFill>
            <a:round/>
            <a:headEnd/>
            <a:tailEnd/>
          </a:ln>
        </p:spPr>
        <p:txBody>
          <a:bodyPr/>
          <a:lstStyle/>
          <a:p>
            <a:endParaRPr lang="en-US"/>
          </a:p>
        </p:txBody>
      </p:sp>
      <p:sp>
        <p:nvSpPr>
          <p:cNvPr id="13124" name="Line 836"/>
          <p:cNvSpPr>
            <a:spLocks noChangeShapeType="1"/>
          </p:cNvSpPr>
          <p:nvPr/>
        </p:nvSpPr>
        <p:spPr bwMode="auto">
          <a:xfrm flipV="1">
            <a:off x="6532563" y="3783013"/>
            <a:ext cx="41275" cy="79375"/>
          </a:xfrm>
          <a:prstGeom prst="line">
            <a:avLst/>
          </a:prstGeom>
          <a:noFill/>
          <a:ln w="3175">
            <a:solidFill>
              <a:srgbClr val="000000"/>
            </a:solidFill>
            <a:round/>
            <a:headEnd/>
            <a:tailEnd/>
          </a:ln>
        </p:spPr>
        <p:txBody>
          <a:bodyPr/>
          <a:lstStyle/>
          <a:p>
            <a:endParaRPr lang="en-US"/>
          </a:p>
        </p:txBody>
      </p:sp>
      <p:sp>
        <p:nvSpPr>
          <p:cNvPr id="13125" name="Line 837"/>
          <p:cNvSpPr>
            <a:spLocks noChangeShapeType="1"/>
          </p:cNvSpPr>
          <p:nvPr/>
        </p:nvSpPr>
        <p:spPr bwMode="auto">
          <a:xfrm flipV="1">
            <a:off x="6573838" y="3713163"/>
            <a:ext cx="42862" cy="69850"/>
          </a:xfrm>
          <a:prstGeom prst="line">
            <a:avLst/>
          </a:prstGeom>
          <a:noFill/>
          <a:ln w="3175">
            <a:solidFill>
              <a:srgbClr val="000000"/>
            </a:solidFill>
            <a:round/>
            <a:headEnd/>
            <a:tailEnd/>
          </a:ln>
        </p:spPr>
        <p:txBody>
          <a:bodyPr/>
          <a:lstStyle/>
          <a:p>
            <a:endParaRPr lang="en-US"/>
          </a:p>
        </p:txBody>
      </p:sp>
      <p:sp>
        <p:nvSpPr>
          <p:cNvPr id="13126" name="Line 838"/>
          <p:cNvSpPr>
            <a:spLocks noChangeShapeType="1"/>
          </p:cNvSpPr>
          <p:nvPr/>
        </p:nvSpPr>
        <p:spPr bwMode="auto">
          <a:xfrm flipV="1">
            <a:off x="6616700" y="3651250"/>
            <a:ext cx="42863" cy="61913"/>
          </a:xfrm>
          <a:prstGeom prst="line">
            <a:avLst/>
          </a:prstGeom>
          <a:noFill/>
          <a:ln w="3175">
            <a:solidFill>
              <a:srgbClr val="000000"/>
            </a:solidFill>
            <a:round/>
            <a:headEnd/>
            <a:tailEnd/>
          </a:ln>
        </p:spPr>
        <p:txBody>
          <a:bodyPr/>
          <a:lstStyle/>
          <a:p>
            <a:endParaRPr lang="en-US"/>
          </a:p>
        </p:txBody>
      </p:sp>
      <p:sp>
        <p:nvSpPr>
          <p:cNvPr id="13127" name="Line 839"/>
          <p:cNvSpPr>
            <a:spLocks noChangeShapeType="1"/>
          </p:cNvSpPr>
          <p:nvPr/>
        </p:nvSpPr>
        <p:spPr bwMode="auto">
          <a:xfrm flipV="1">
            <a:off x="6659563" y="3600450"/>
            <a:ext cx="46037" cy="50800"/>
          </a:xfrm>
          <a:prstGeom prst="line">
            <a:avLst/>
          </a:prstGeom>
          <a:noFill/>
          <a:ln w="3175">
            <a:solidFill>
              <a:srgbClr val="000000"/>
            </a:solidFill>
            <a:round/>
            <a:headEnd/>
            <a:tailEnd/>
          </a:ln>
        </p:spPr>
        <p:txBody>
          <a:bodyPr/>
          <a:lstStyle/>
          <a:p>
            <a:endParaRPr lang="en-US"/>
          </a:p>
        </p:txBody>
      </p:sp>
      <p:sp>
        <p:nvSpPr>
          <p:cNvPr id="13128" name="Line 840"/>
          <p:cNvSpPr>
            <a:spLocks noChangeShapeType="1"/>
          </p:cNvSpPr>
          <p:nvPr/>
        </p:nvSpPr>
        <p:spPr bwMode="auto">
          <a:xfrm flipV="1">
            <a:off x="6705600" y="3554413"/>
            <a:ext cx="42863" cy="46037"/>
          </a:xfrm>
          <a:prstGeom prst="line">
            <a:avLst/>
          </a:prstGeom>
          <a:noFill/>
          <a:ln w="3175">
            <a:solidFill>
              <a:srgbClr val="000000"/>
            </a:solidFill>
            <a:round/>
            <a:headEnd/>
            <a:tailEnd/>
          </a:ln>
        </p:spPr>
        <p:txBody>
          <a:bodyPr/>
          <a:lstStyle/>
          <a:p>
            <a:endParaRPr lang="en-US"/>
          </a:p>
        </p:txBody>
      </p:sp>
      <p:sp>
        <p:nvSpPr>
          <p:cNvPr id="13129" name="Line 841"/>
          <p:cNvSpPr>
            <a:spLocks noChangeShapeType="1"/>
          </p:cNvSpPr>
          <p:nvPr/>
        </p:nvSpPr>
        <p:spPr bwMode="auto">
          <a:xfrm flipV="1">
            <a:off x="6748463" y="3521075"/>
            <a:ext cx="42862" cy="33338"/>
          </a:xfrm>
          <a:prstGeom prst="line">
            <a:avLst/>
          </a:prstGeom>
          <a:noFill/>
          <a:ln w="3175">
            <a:solidFill>
              <a:srgbClr val="000000"/>
            </a:solidFill>
            <a:round/>
            <a:headEnd/>
            <a:tailEnd/>
          </a:ln>
        </p:spPr>
        <p:txBody>
          <a:bodyPr/>
          <a:lstStyle/>
          <a:p>
            <a:endParaRPr lang="en-US"/>
          </a:p>
        </p:txBody>
      </p:sp>
      <p:sp>
        <p:nvSpPr>
          <p:cNvPr id="13130" name="Line 842"/>
          <p:cNvSpPr>
            <a:spLocks noChangeShapeType="1"/>
          </p:cNvSpPr>
          <p:nvPr/>
        </p:nvSpPr>
        <p:spPr bwMode="auto">
          <a:xfrm flipV="1">
            <a:off x="6791325" y="3498850"/>
            <a:ext cx="42863" cy="22225"/>
          </a:xfrm>
          <a:prstGeom prst="line">
            <a:avLst/>
          </a:prstGeom>
          <a:noFill/>
          <a:ln w="3175">
            <a:solidFill>
              <a:srgbClr val="000000"/>
            </a:solidFill>
            <a:round/>
            <a:headEnd/>
            <a:tailEnd/>
          </a:ln>
        </p:spPr>
        <p:txBody>
          <a:bodyPr/>
          <a:lstStyle/>
          <a:p>
            <a:endParaRPr lang="en-US"/>
          </a:p>
        </p:txBody>
      </p:sp>
      <p:sp>
        <p:nvSpPr>
          <p:cNvPr id="13131" name="Line 843"/>
          <p:cNvSpPr>
            <a:spLocks noChangeShapeType="1"/>
          </p:cNvSpPr>
          <p:nvPr/>
        </p:nvSpPr>
        <p:spPr bwMode="auto">
          <a:xfrm flipV="1">
            <a:off x="6834188" y="3486150"/>
            <a:ext cx="42862" cy="12700"/>
          </a:xfrm>
          <a:prstGeom prst="line">
            <a:avLst/>
          </a:prstGeom>
          <a:noFill/>
          <a:ln w="3175">
            <a:solidFill>
              <a:srgbClr val="000000"/>
            </a:solidFill>
            <a:round/>
            <a:headEnd/>
            <a:tailEnd/>
          </a:ln>
        </p:spPr>
        <p:txBody>
          <a:bodyPr/>
          <a:lstStyle/>
          <a:p>
            <a:endParaRPr lang="en-US"/>
          </a:p>
        </p:txBody>
      </p:sp>
      <p:sp>
        <p:nvSpPr>
          <p:cNvPr id="13132" name="Line 844"/>
          <p:cNvSpPr>
            <a:spLocks noChangeShapeType="1"/>
          </p:cNvSpPr>
          <p:nvPr/>
        </p:nvSpPr>
        <p:spPr bwMode="auto">
          <a:xfrm flipV="1">
            <a:off x="6877050" y="3484563"/>
            <a:ext cx="41275" cy="1587"/>
          </a:xfrm>
          <a:prstGeom prst="line">
            <a:avLst/>
          </a:prstGeom>
          <a:noFill/>
          <a:ln w="3175">
            <a:solidFill>
              <a:srgbClr val="000000"/>
            </a:solidFill>
            <a:round/>
            <a:headEnd/>
            <a:tailEnd/>
          </a:ln>
        </p:spPr>
        <p:txBody>
          <a:bodyPr/>
          <a:lstStyle/>
          <a:p>
            <a:endParaRPr lang="en-US"/>
          </a:p>
        </p:txBody>
      </p:sp>
      <p:sp>
        <p:nvSpPr>
          <p:cNvPr id="13133" name="Line 845"/>
          <p:cNvSpPr>
            <a:spLocks noChangeShapeType="1"/>
          </p:cNvSpPr>
          <p:nvPr/>
        </p:nvSpPr>
        <p:spPr bwMode="auto">
          <a:xfrm>
            <a:off x="6918325" y="3484563"/>
            <a:ext cx="42863" cy="7937"/>
          </a:xfrm>
          <a:prstGeom prst="line">
            <a:avLst/>
          </a:prstGeom>
          <a:noFill/>
          <a:ln w="3175">
            <a:solidFill>
              <a:srgbClr val="000000"/>
            </a:solidFill>
            <a:round/>
            <a:headEnd/>
            <a:tailEnd/>
          </a:ln>
        </p:spPr>
        <p:txBody>
          <a:bodyPr/>
          <a:lstStyle/>
          <a:p>
            <a:endParaRPr lang="en-US"/>
          </a:p>
        </p:txBody>
      </p:sp>
      <p:sp>
        <p:nvSpPr>
          <p:cNvPr id="13134" name="Line 846"/>
          <p:cNvSpPr>
            <a:spLocks noChangeShapeType="1"/>
          </p:cNvSpPr>
          <p:nvPr/>
        </p:nvSpPr>
        <p:spPr bwMode="auto">
          <a:xfrm>
            <a:off x="6961188" y="3492500"/>
            <a:ext cx="42862" cy="22225"/>
          </a:xfrm>
          <a:prstGeom prst="line">
            <a:avLst/>
          </a:prstGeom>
          <a:noFill/>
          <a:ln w="3175">
            <a:solidFill>
              <a:srgbClr val="000000"/>
            </a:solidFill>
            <a:round/>
            <a:headEnd/>
            <a:tailEnd/>
          </a:ln>
        </p:spPr>
        <p:txBody>
          <a:bodyPr/>
          <a:lstStyle/>
          <a:p>
            <a:endParaRPr lang="en-US"/>
          </a:p>
        </p:txBody>
      </p:sp>
      <p:sp>
        <p:nvSpPr>
          <p:cNvPr id="13135" name="Line 847"/>
          <p:cNvSpPr>
            <a:spLocks noChangeShapeType="1"/>
          </p:cNvSpPr>
          <p:nvPr/>
        </p:nvSpPr>
        <p:spPr bwMode="auto">
          <a:xfrm>
            <a:off x="7004050" y="3514725"/>
            <a:ext cx="42863" cy="30163"/>
          </a:xfrm>
          <a:prstGeom prst="line">
            <a:avLst/>
          </a:prstGeom>
          <a:noFill/>
          <a:ln w="3175">
            <a:solidFill>
              <a:srgbClr val="000000"/>
            </a:solidFill>
            <a:round/>
            <a:headEnd/>
            <a:tailEnd/>
          </a:ln>
        </p:spPr>
        <p:txBody>
          <a:bodyPr/>
          <a:lstStyle/>
          <a:p>
            <a:endParaRPr lang="en-US"/>
          </a:p>
        </p:txBody>
      </p:sp>
      <p:sp>
        <p:nvSpPr>
          <p:cNvPr id="13136" name="Line 848"/>
          <p:cNvSpPr>
            <a:spLocks noChangeShapeType="1"/>
          </p:cNvSpPr>
          <p:nvPr/>
        </p:nvSpPr>
        <p:spPr bwMode="auto">
          <a:xfrm>
            <a:off x="7046913" y="3544888"/>
            <a:ext cx="42862" cy="39687"/>
          </a:xfrm>
          <a:prstGeom prst="line">
            <a:avLst/>
          </a:prstGeom>
          <a:noFill/>
          <a:ln w="3175">
            <a:solidFill>
              <a:srgbClr val="000000"/>
            </a:solidFill>
            <a:round/>
            <a:headEnd/>
            <a:tailEnd/>
          </a:ln>
        </p:spPr>
        <p:txBody>
          <a:bodyPr/>
          <a:lstStyle/>
          <a:p>
            <a:endParaRPr lang="en-US"/>
          </a:p>
        </p:txBody>
      </p:sp>
      <p:sp>
        <p:nvSpPr>
          <p:cNvPr id="13137" name="Line 849"/>
          <p:cNvSpPr>
            <a:spLocks noChangeShapeType="1"/>
          </p:cNvSpPr>
          <p:nvPr/>
        </p:nvSpPr>
        <p:spPr bwMode="auto">
          <a:xfrm>
            <a:off x="7089775" y="3584575"/>
            <a:ext cx="42863" cy="52388"/>
          </a:xfrm>
          <a:prstGeom prst="line">
            <a:avLst/>
          </a:prstGeom>
          <a:noFill/>
          <a:ln w="3175">
            <a:solidFill>
              <a:srgbClr val="000000"/>
            </a:solidFill>
            <a:round/>
            <a:headEnd/>
            <a:tailEnd/>
          </a:ln>
        </p:spPr>
        <p:txBody>
          <a:bodyPr/>
          <a:lstStyle/>
          <a:p>
            <a:endParaRPr lang="en-US"/>
          </a:p>
        </p:txBody>
      </p:sp>
      <p:sp>
        <p:nvSpPr>
          <p:cNvPr id="13138" name="Line 850"/>
          <p:cNvSpPr>
            <a:spLocks noChangeShapeType="1"/>
          </p:cNvSpPr>
          <p:nvPr/>
        </p:nvSpPr>
        <p:spPr bwMode="auto">
          <a:xfrm>
            <a:off x="7132638" y="3636963"/>
            <a:ext cx="42862" cy="57150"/>
          </a:xfrm>
          <a:prstGeom prst="line">
            <a:avLst/>
          </a:prstGeom>
          <a:noFill/>
          <a:ln w="3175">
            <a:solidFill>
              <a:srgbClr val="000000"/>
            </a:solidFill>
            <a:round/>
            <a:headEnd/>
            <a:tailEnd/>
          </a:ln>
        </p:spPr>
        <p:txBody>
          <a:bodyPr/>
          <a:lstStyle/>
          <a:p>
            <a:endParaRPr lang="en-US"/>
          </a:p>
        </p:txBody>
      </p:sp>
      <p:sp>
        <p:nvSpPr>
          <p:cNvPr id="13139" name="Line 851"/>
          <p:cNvSpPr>
            <a:spLocks noChangeShapeType="1"/>
          </p:cNvSpPr>
          <p:nvPr/>
        </p:nvSpPr>
        <p:spPr bwMode="auto">
          <a:xfrm>
            <a:off x="7175500" y="3694113"/>
            <a:ext cx="42863" cy="66675"/>
          </a:xfrm>
          <a:prstGeom prst="line">
            <a:avLst/>
          </a:prstGeom>
          <a:noFill/>
          <a:ln w="3175">
            <a:solidFill>
              <a:srgbClr val="000000"/>
            </a:solidFill>
            <a:round/>
            <a:headEnd/>
            <a:tailEnd/>
          </a:ln>
        </p:spPr>
        <p:txBody>
          <a:bodyPr/>
          <a:lstStyle/>
          <a:p>
            <a:endParaRPr lang="en-US"/>
          </a:p>
        </p:txBody>
      </p:sp>
      <p:sp>
        <p:nvSpPr>
          <p:cNvPr id="13140" name="Line 852"/>
          <p:cNvSpPr>
            <a:spLocks noChangeShapeType="1"/>
          </p:cNvSpPr>
          <p:nvPr/>
        </p:nvSpPr>
        <p:spPr bwMode="auto">
          <a:xfrm>
            <a:off x="7218363" y="3760788"/>
            <a:ext cx="41275" cy="76200"/>
          </a:xfrm>
          <a:prstGeom prst="line">
            <a:avLst/>
          </a:prstGeom>
          <a:noFill/>
          <a:ln w="3175">
            <a:solidFill>
              <a:srgbClr val="000000"/>
            </a:solidFill>
            <a:round/>
            <a:headEnd/>
            <a:tailEnd/>
          </a:ln>
        </p:spPr>
        <p:txBody>
          <a:bodyPr/>
          <a:lstStyle/>
          <a:p>
            <a:endParaRPr lang="en-US"/>
          </a:p>
        </p:txBody>
      </p:sp>
      <p:sp>
        <p:nvSpPr>
          <p:cNvPr id="13141" name="Line 853"/>
          <p:cNvSpPr>
            <a:spLocks noChangeShapeType="1"/>
          </p:cNvSpPr>
          <p:nvPr/>
        </p:nvSpPr>
        <p:spPr bwMode="auto">
          <a:xfrm>
            <a:off x="7259638" y="3836988"/>
            <a:ext cx="42862" cy="82550"/>
          </a:xfrm>
          <a:prstGeom prst="line">
            <a:avLst/>
          </a:prstGeom>
          <a:noFill/>
          <a:ln w="3175">
            <a:solidFill>
              <a:srgbClr val="000000"/>
            </a:solidFill>
            <a:round/>
            <a:headEnd/>
            <a:tailEnd/>
          </a:ln>
        </p:spPr>
        <p:txBody>
          <a:bodyPr/>
          <a:lstStyle/>
          <a:p>
            <a:endParaRPr lang="en-US"/>
          </a:p>
        </p:txBody>
      </p:sp>
      <p:sp>
        <p:nvSpPr>
          <p:cNvPr id="13142" name="Line 854"/>
          <p:cNvSpPr>
            <a:spLocks noChangeShapeType="1"/>
          </p:cNvSpPr>
          <p:nvPr/>
        </p:nvSpPr>
        <p:spPr bwMode="auto">
          <a:xfrm>
            <a:off x="7302500" y="3919538"/>
            <a:ext cx="46038" cy="85725"/>
          </a:xfrm>
          <a:prstGeom prst="line">
            <a:avLst/>
          </a:prstGeom>
          <a:noFill/>
          <a:ln w="3175">
            <a:solidFill>
              <a:srgbClr val="000000"/>
            </a:solidFill>
            <a:round/>
            <a:headEnd/>
            <a:tailEnd/>
          </a:ln>
        </p:spPr>
        <p:txBody>
          <a:bodyPr/>
          <a:lstStyle/>
          <a:p>
            <a:endParaRPr lang="en-US"/>
          </a:p>
        </p:txBody>
      </p:sp>
      <p:sp>
        <p:nvSpPr>
          <p:cNvPr id="13143" name="Line 855"/>
          <p:cNvSpPr>
            <a:spLocks noChangeShapeType="1"/>
          </p:cNvSpPr>
          <p:nvPr/>
        </p:nvSpPr>
        <p:spPr bwMode="auto">
          <a:xfrm>
            <a:off x="7348538" y="4005263"/>
            <a:ext cx="42862" cy="93662"/>
          </a:xfrm>
          <a:prstGeom prst="line">
            <a:avLst/>
          </a:prstGeom>
          <a:noFill/>
          <a:ln w="3175">
            <a:solidFill>
              <a:srgbClr val="000000"/>
            </a:solidFill>
            <a:round/>
            <a:headEnd/>
            <a:tailEnd/>
          </a:ln>
        </p:spPr>
        <p:txBody>
          <a:bodyPr/>
          <a:lstStyle/>
          <a:p>
            <a:endParaRPr lang="en-US"/>
          </a:p>
        </p:txBody>
      </p:sp>
      <p:sp>
        <p:nvSpPr>
          <p:cNvPr id="13144" name="Line 856"/>
          <p:cNvSpPr>
            <a:spLocks noChangeShapeType="1"/>
          </p:cNvSpPr>
          <p:nvPr/>
        </p:nvSpPr>
        <p:spPr bwMode="auto">
          <a:xfrm>
            <a:off x="7391400" y="4098925"/>
            <a:ext cx="42863" cy="95250"/>
          </a:xfrm>
          <a:prstGeom prst="line">
            <a:avLst/>
          </a:prstGeom>
          <a:noFill/>
          <a:ln w="3175">
            <a:solidFill>
              <a:srgbClr val="000000"/>
            </a:solidFill>
            <a:round/>
            <a:headEnd/>
            <a:tailEnd/>
          </a:ln>
        </p:spPr>
        <p:txBody>
          <a:bodyPr/>
          <a:lstStyle/>
          <a:p>
            <a:endParaRPr lang="en-US"/>
          </a:p>
        </p:txBody>
      </p:sp>
      <p:sp>
        <p:nvSpPr>
          <p:cNvPr id="13145" name="Line 857"/>
          <p:cNvSpPr>
            <a:spLocks noChangeShapeType="1"/>
          </p:cNvSpPr>
          <p:nvPr/>
        </p:nvSpPr>
        <p:spPr bwMode="auto">
          <a:xfrm>
            <a:off x="7434263" y="4194175"/>
            <a:ext cx="42862" cy="96838"/>
          </a:xfrm>
          <a:prstGeom prst="line">
            <a:avLst/>
          </a:prstGeom>
          <a:noFill/>
          <a:ln w="3175">
            <a:solidFill>
              <a:srgbClr val="000000"/>
            </a:solidFill>
            <a:round/>
            <a:headEnd/>
            <a:tailEnd/>
          </a:ln>
        </p:spPr>
        <p:txBody>
          <a:bodyPr/>
          <a:lstStyle/>
          <a:p>
            <a:endParaRPr lang="en-US"/>
          </a:p>
        </p:txBody>
      </p:sp>
      <p:sp>
        <p:nvSpPr>
          <p:cNvPr id="13146" name="Line 858"/>
          <p:cNvSpPr>
            <a:spLocks noChangeShapeType="1"/>
          </p:cNvSpPr>
          <p:nvPr/>
        </p:nvSpPr>
        <p:spPr bwMode="auto">
          <a:xfrm>
            <a:off x="7477125" y="4291013"/>
            <a:ext cx="42863" cy="101600"/>
          </a:xfrm>
          <a:prstGeom prst="line">
            <a:avLst/>
          </a:prstGeom>
          <a:noFill/>
          <a:ln w="3175">
            <a:solidFill>
              <a:srgbClr val="000000"/>
            </a:solidFill>
            <a:round/>
            <a:headEnd/>
            <a:tailEnd/>
          </a:ln>
        </p:spPr>
        <p:txBody>
          <a:bodyPr/>
          <a:lstStyle/>
          <a:p>
            <a:endParaRPr lang="en-US"/>
          </a:p>
        </p:txBody>
      </p:sp>
      <p:sp>
        <p:nvSpPr>
          <p:cNvPr id="13147" name="Line 859"/>
          <p:cNvSpPr>
            <a:spLocks noChangeShapeType="1"/>
          </p:cNvSpPr>
          <p:nvPr/>
        </p:nvSpPr>
        <p:spPr bwMode="auto">
          <a:xfrm>
            <a:off x="7519988" y="4392613"/>
            <a:ext cx="42862" cy="100012"/>
          </a:xfrm>
          <a:prstGeom prst="line">
            <a:avLst/>
          </a:prstGeom>
          <a:noFill/>
          <a:ln w="3175">
            <a:solidFill>
              <a:srgbClr val="000000"/>
            </a:solidFill>
            <a:round/>
            <a:headEnd/>
            <a:tailEnd/>
          </a:ln>
        </p:spPr>
        <p:txBody>
          <a:bodyPr/>
          <a:lstStyle/>
          <a:p>
            <a:endParaRPr lang="en-US"/>
          </a:p>
        </p:txBody>
      </p:sp>
      <p:sp>
        <p:nvSpPr>
          <p:cNvPr id="13148" name="Line 860"/>
          <p:cNvSpPr>
            <a:spLocks noChangeShapeType="1"/>
          </p:cNvSpPr>
          <p:nvPr/>
        </p:nvSpPr>
        <p:spPr bwMode="auto">
          <a:xfrm>
            <a:off x="7562850" y="4492625"/>
            <a:ext cx="41275" cy="103188"/>
          </a:xfrm>
          <a:prstGeom prst="line">
            <a:avLst/>
          </a:prstGeom>
          <a:noFill/>
          <a:ln w="3175">
            <a:solidFill>
              <a:srgbClr val="000000"/>
            </a:solidFill>
            <a:round/>
            <a:headEnd/>
            <a:tailEnd/>
          </a:ln>
        </p:spPr>
        <p:txBody>
          <a:bodyPr/>
          <a:lstStyle/>
          <a:p>
            <a:endParaRPr lang="en-US"/>
          </a:p>
        </p:txBody>
      </p:sp>
      <p:sp>
        <p:nvSpPr>
          <p:cNvPr id="13149" name="Line 861"/>
          <p:cNvSpPr>
            <a:spLocks noChangeShapeType="1"/>
          </p:cNvSpPr>
          <p:nvPr/>
        </p:nvSpPr>
        <p:spPr bwMode="auto">
          <a:xfrm>
            <a:off x="7604125" y="4595813"/>
            <a:ext cx="42863" cy="98425"/>
          </a:xfrm>
          <a:prstGeom prst="line">
            <a:avLst/>
          </a:prstGeom>
          <a:noFill/>
          <a:ln w="3175">
            <a:solidFill>
              <a:srgbClr val="000000"/>
            </a:solidFill>
            <a:round/>
            <a:headEnd/>
            <a:tailEnd/>
          </a:ln>
        </p:spPr>
        <p:txBody>
          <a:bodyPr/>
          <a:lstStyle/>
          <a:p>
            <a:endParaRPr lang="en-US"/>
          </a:p>
        </p:txBody>
      </p:sp>
      <p:sp>
        <p:nvSpPr>
          <p:cNvPr id="13150" name="Line 862"/>
          <p:cNvSpPr>
            <a:spLocks noChangeShapeType="1"/>
          </p:cNvSpPr>
          <p:nvPr/>
        </p:nvSpPr>
        <p:spPr bwMode="auto">
          <a:xfrm>
            <a:off x="7646988" y="4694238"/>
            <a:ext cx="42862" cy="100012"/>
          </a:xfrm>
          <a:prstGeom prst="line">
            <a:avLst/>
          </a:prstGeom>
          <a:noFill/>
          <a:ln w="3175">
            <a:solidFill>
              <a:srgbClr val="000000"/>
            </a:solidFill>
            <a:round/>
            <a:headEnd/>
            <a:tailEnd/>
          </a:ln>
        </p:spPr>
        <p:txBody>
          <a:bodyPr/>
          <a:lstStyle/>
          <a:p>
            <a:endParaRPr lang="en-US"/>
          </a:p>
        </p:txBody>
      </p:sp>
      <p:sp>
        <p:nvSpPr>
          <p:cNvPr id="13151" name="Line 863"/>
          <p:cNvSpPr>
            <a:spLocks noChangeShapeType="1"/>
          </p:cNvSpPr>
          <p:nvPr/>
        </p:nvSpPr>
        <p:spPr bwMode="auto">
          <a:xfrm>
            <a:off x="7689850" y="4794250"/>
            <a:ext cx="42863" cy="95250"/>
          </a:xfrm>
          <a:prstGeom prst="line">
            <a:avLst/>
          </a:prstGeom>
          <a:noFill/>
          <a:ln w="3175">
            <a:solidFill>
              <a:srgbClr val="000000"/>
            </a:solidFill>
            <a:round/>
            <a:headEnd/>
            <a:tailEnd/>
          </a:ln>
        </p:spPr>
        <p:txBody>
          <a:bodyPr/>
          <a:lstStyle/>
          <a:p>
            <a:endParaRPr lang="en-US"/>
          </a:p>
        </p:txBody>
      </p:sp>
      <p:sp>
        <p:nvSpPr>
          <p:cNvPr id="13152" name="Line 864"/>
          <p:cNvSpPr>
            <a:spLocks noChangeShapeType="1"/>
          </p:cNvSpPr>
          <p:nvPr/>
        </p:nvSpPr>
        <p:spPr bwMode="auto">
          <a:xfrm>
            <a:off x="7732713" y="4889500"/>
            <a:ext cx="42862" cy="93663"/>
          </a:xfrm>
          <a:prstGeom prst="line">
            <a:avLst/>
          </a:prstGeom>
          <a:noFill/>
          <a:ln w="3175">
            <a:solidFill>
              <a:srgbClr val="000000"/>
            </a:solidFill>
            <a:round/>
            <a:headEnd/>
            <a:tailEnd/>
          </a:ln>
        </p:spPr>
        <p:txBody>
          <a:bodyPr/>
          <a:lstStyle/>
          <a:p>
            <a:endParaRPr lang="en-US"/>
          </a:p>
        </p:txBody>
      </p:sp>
      <p:sp>
        <p:nvSpPr>
          <p:cNvPr id="13153" name="Line 865"/>
          <p:cNvSpPr>
            <a:spLocks noChangeShapeType="1"/>
          </p:cNvSpPr>
          <p:nvPr/>
        </p:nvSpPr>
        <p:spPr bwMode="auto">
          <a:xfrm>
            <a:off x="7775575" y="4983163"/>
            <a:ext cx="42863" cy="88900"/>
          </a:xfrm>
          <a:prstGeom prst="line">
            <a:avLst/>
          </a:prstGeom>
          <a:noFill/>
          <a:ln w="3175">
            <a:solidFill>
              <a:srgbClr val="000000"/>
            </a:solidFill>
            <a:round/>
            <a:headEnd/>
            <a:tailEnd/>
          </a:ln>
        </p:spPr>
        <p:txBody>
          <a:bodyPr/>
          <a:lstStyle/>
          <a:p>
            <a:endParaRPr lang="en-US"/>
          </a:p>
        </p:txBody>
      </p:sp>
      <p:sp>
        <p:nvSpPr>
          <p:cNvPr id="13154" name="Line 866"/>
          <p:cNvSpPr>
            <a:spLocks noChangeShapeType="1"/>
          </p:cNvSpPr>
          <p:nvPr/>
        </p:nvSpPr>
        <p:spPr bwMode="auto">
          <a:xfrm>
            <a:off x="7818438" y="5072063"/>
            <a:ext cx="42862" cy="88900"/>
          </a:xfrm>
          <a:prstGeom prst="line">
            <a:avLst/>
          </a:prstGeom>
          <a:noFill/>
          <a:ln w="3175">
            <a:solidFill>
              <a:srgbClr val="000000"/>
            </a:solidFill>
            <a:round/>
            <a:headEnd/>
            <a:tailEnd/>
          </a:ln>
        </p:spPr>
        <p:txBody>
          <a:bodyPr/>
          <a:lstStyle/>
          <a:p>
            <a:endParaRPr lang="en-US"/>
          </a:p>
        </p:txBody>
      </p:sp>
      <p:sp>
        <p:nvSpPr>
          <p:cNvPr id="13155" name="Line 867"/>
          <p:cNvSpPr>
            <a:spLocks noChangeShapeType="1"/>
          </p:cNvSpPr>
          <p:nvPr/>
        </p:nvSpPr>
        <p:spPr bwMode="auto">
          <a:xfrm>
            <a:off x="7861300" y="5160963"/>
            <a:ext cx="42863" cy="77787"/>
          </a:xfrm>
          <a:prstGeom prst="line">
            <a:avLst/>
          </a:prstGeom>
          <a:noFill/>
          <a:ln w="3175">
            <a:solidFill>
              <a:srgbClr val="000000"/>
            </a:solidFill>
            <a:round/>
            <a:headEnd/>
            <a:tailEnd/>
          </a:ln>
        </p:spPr>
        <p:txBody>
          <a:bodyPr/>
          <a:lstStyle/>
          <a:p>
            <a:endParaRPr lang="en-US"/>
          </a:p>
        </p:txBody>
      </p:sp>
      <p:sp>
        <p:nvSpPr>
          <p:cNvPr id="13156" name="Line 868"/>
          <p:cNvSpPr>
            <a:spLocks noChangeShapeType="1"/>
          </p:cNvSpPr>
          <p:nvPr/>
        </p:nvSpPr>
        <p:spPr bwMode="auto">
          <a:xfrm>
            <a:off x="7904163" y="5238750"/>
            <a:ext cx="41275" cy="79375"/>
          </a:xfrm>
          <a:prstGeom prst="line">
            <a:avLst/>
          </a:prstGeom>
          <a:noFill/>
          <a:ln w="3175">
            <a:solidFill>
              <a:srgbClr val="000000"/>
            </a:solidFill>
            <a:round/>
            <a:headEnd/>
            <a:tailEnd/>
          </a:ln>
        </p:spPr>
        <p:txBody>
          <a:bodyPr/>
          <a:lstStyle/>
          <a:p>
            <a:endParaRPr lang="en-US"/>
          </a:p>
        </p:txBody>
      </p:sp>
      <p:sp>
        <p:nvSpPr>
          <p:cNvPr id="13157" name="Line 869"/>
          <p:cNvSpPr>
            <a:spLocks noChangeShapeType="1"/>
          </p:cNvSpPr>
          <p:nvPr/>
        </p:nvSpPr>
        <p:spPr bwMode="auto">
          <a:xfrm>
            <a:off x="7945438" y="5318125"/>
            <a:ext cx="46037" cy="71438"/>
          </a:xfrm>
          <a:prstGeom prst="line">
            <a:avLst/>
          </a:prstGeom>
          <a:noFill/>
          <a:ln w="3175">
            <a:solidFill>
              <a:srgbClr val="000000"/>
            </a:solidFill>
            <a:round/>
            <a:headEnd/>
            <a:tailEnd/>
          </a:ln>
        </p:spPr>
        <p:txBody>
          <a:bodyPr/>
          <a:lstStyle/>
          <a:p>
            <a:endParaRPr lang="en-US"/>
          </a:p>
        </p:txBody>
      </p:sp>
      <p:sp>
        <p:nvSpPr>
          <p:cNvPr id="13158" name="Line 870"/>
          <p:cNvSpPr>
            <a:spLocks noChangeShapeType="1"/>
          </p:cNvSpPr>
          <p:nvPr/>
        </p:nvSpPr>
        <p:spPr bwMode="auto">
          <a:xfrm>
            <a:off x="7991475" y="5389563"/>
            <a:ext cx="42863" cy="69850"/>
          </a:xfrm>
          <a:prstGeom prst="line">
            <a:avLst/>
          </a:prstGeom>
          <a:noFill/>
          <a:ln w="3175">
            <a:solidFill>
              <a:srgbClr val="000000"/>
            </a:solidFill>
            <a:round/>
            <a:headEnd/>
            <a:tailEnd/>
          </a:ln>
        </p:spPr>
        <p:txBody>
          <a:bodyPr/>
          <a:lstStyle/>
          <a:p>
            <a:endParaRPr lang="en-US"/>
          </a:p>
        </p:txBody>
      </p:sp>
      <p:sp>
        <p:nvSpPr>
          <p:cNvPr id="13159" name="Line 871"/>
          <p:cNvSpPr>
            <a:spLocks noChangeShapeType="1"/>
          </p:cNvSpPr>
          <p:nvPr/>
        </p:nvSpPr>
        <p:spPr bwMode="auto">
          <a:xfrm>
            <a:off x="8034338" y="5459413"/>
            <a:ext cx="42862" cy="60325"/>
          </a:xfrm>
          <a:prstGeom prst="line">
            <a:avLst/>
          </a:prstGeom>
          <a:noFill/>
          <a:ln w="3175">
            <a:solidFill>
              <a:srgbClr val="000000"/>
            </a:solidFill>
            <a:round/>
            <a:headEnd/>
            <a:tailEnd/>
          </a:ln>
        </p:spPr>
        <p:txBody>
          <a:bodyPr/>
          <a:lstStyle/>
          <a:p>
            <a:endParaRPr lang="en-US"/>
          </a:p>
        </p:txBody>
      </p:sp>
      <p:sp>
        <p:nvSpPr>
          <p:cNvPr id="13160" name="Line 872"/>
          <p:cNvSpPr>
            <a:spLocks noChangeShapeType="1"/>
          </p:cNvSpPr>
          <p:nvPr/>
        </p:nvSpPr>
        <p:spPr bwMode="auto">
          <a:xfrm>
            <a:off x="8077200" y="5519738"/>
            <a:ext cx="42863" cy="58737"/>
          </a:xfrm>
          <a:prstGeom prst="line">
            <a:avLst/>
          </a:prstGeom>
          <a:noFill/>
          <a:ln w="3175">
            <a:solidFill>
              <a:srgbClr val="000000"/>
            </a:solidFill>
            <a:round/>
            <a:headEnd/>
            <a:tailEnd/>
          </a:ln>
        </p:spPr>
        <p:txBody>
          <a:bodyPr/>
          <a:lstStyle/>
          <a:p>
            <a:endParaRPr lang="en-US"/>
          </a:p>
        </p:txBody>
      </p:sp>
      <p:sp>
        <p:nvSpPr>
          <p:cNvPr id="13161" name="Line 873"/>
          <p:cNvSpPr>
            <a:spLocks noChangeShapeType="1"/>
          </p:cNvSpPr>
          <p:nvPr/>
        </p:nvSpPr>
        <p:spPr bwMode="auto">
          <a:xfrm>
            <a:off x="8120063" y="5578475"/>
            <a:ext cx="42862" cy="53975"/>
          </a:xfrm>
          <a:prstGeom prst="line">
            <a:avLst/>
          </a:prstGeom>
          <a:noFill/>
          <a:ln w="3175">
            <a:solidFill>
              <a:srgbClr val="000000"/>
            </a:solidFill>
            <a:round/>
            <a:headEnd/>
            <a:tailEnd/>
          </a:ln>
        </p:spPr>
        <p:txBody>
          <a:bodyPr/>
          <a:lstStyle/>
          <a:p>
            <a:endParaRPr lang="en-US"/>
          </a:p>
        </p:txBody>
      </p:sp>
      <p:sp>
        <p:nvSpPr>
          <p:cNvPr id="13162" name="Line 874"/>
          <p:cNvSpPr>
            <a:spLocks noChangeShapeType="1"/>
          </p:cNvSpPr>
          <p:nvPr/>
        </p:nvSpPr>
        <p:spPr bwMode="auto">
          <a:xfrm>
            <a:off x="8162925" y="5632450"/>
            <a:ext cx="42863" cy="49213"/>
          </a:xfrm>
          <a:prstGeom prst="line">
            <a:avLst/>
          </a:prstGeom>
          <a:noFill/>
          <a:ln w="3175">
            <a:solidFill>
              <a:srgbClr val="000000"/>
            </a:solidFill>
            <a:round/>
            <a:headEnd/>
            <a:tailEnd/>
          </a:ln>
        </p:spPr>
        <p:txBody>
          <a:bodyPr/>
          <a:lstStyle/>
          <a:p>
            <a:endParaRPr lang="en-US"/>
          </a:p>
        </p:txBody>
      </p:sp>
      <p:sp>
        <p:nvSpPr>
          <p:cNvPr id="13163" name="Line 875"/>
          <p:cNvSpPr>
            <a:spLocks noChangeShapeType="1"/>
          </p:cNvSpPr>
          <p:nvPr/>
        </p:nvSpPr>
        <p:spPr bwMode="auto">
          <a:xfrm>
            <a:off x="8205788" y="5681663"/>
            <a:ext cx="42862" cy="42862"/>
          </a:xfrm>
          <a:prstGeom prst="line">
            <a:avLst/>
          </a:prstGeom>
          <a:noFill/>
          <a:ln w="3175">
            <a:solidFill>
              <a:srgbClr val="000000"/>
            </a:solidFill>
            <a:round/>
            <a:headEnd/>
            <a:tailEnd/>
          </a:ln>
        </p:spPr>
        <p:txBody>
          <a:bodyPr/>
          <a:lstStyle/>
          <a:p>
            <a:endParaRPr lang="en-US"/>
          </a:p>
        </p:txBody>
      </p:sp>
      <p:sp>
        <p:nvSpPr>
          <p:cNvPr id="13164" name="Line 876"/>
          <p:cNvSpPr>
            <a:spLocks noChangeShapeType="1"/>
          </p:cNvSpPr>
          <p:nvPr/>
        </p:nvSpPr>
        <p:spPr bwMode="auto">
          <a:xfrm>
            <a:off x="8248650" y="5724525"/>
            <a:ext cx="41275" cy="39688"/>
          </a:xfrm>
          <a:prstGeom prst="line">
            <a:avLst/>
          </a:prstGeom>
          <a:noFill/>
          <a:ln w="3175">
            <a:solidFill>
              <a:srgbClr val="000000"/>
            </a:solidFill>
            <a:round/>
            <a:headEnd/>
            <a:tailEnd/>
          </a:ln>
        </p:spPr>
        <p:txBody>
          <a:bodyPr/>
          <a:lstStyle/>
          <a:p>
            <a:endParaRPr lang="en-US"/>
          </a:p>
        </p:txBody>
      </p:sp>
      <p:sp>
        <p:nvSpPr>
          <p:cNvPr id="13165" name="Line 877"/>
          <p:cNvSpPr>
            <a:spLocks noChangeShapeType="1"/>
          </p:cNvSpPr>
          <p:nvPr/>
        </p:nvSpPr>
        <p:spPr bwMode="auto">
          <a:xfrm>
            <a:off x="8289925" y="5764213"/>
            <a:ext cx="42863" cy="36512"/>
          </a:xfrm>
          <a:prstGeom prst="line">
            <a:avLst/>
          </a:prstGeom>
          <a:noFill/>
          <a:ln w="3175">
            <a:solidFill>
              <a:srgbClr val="000000"/>
            </a:solidFill>
            <a:round/>
            <a:headEnd/>
            <a:tailEnd/>
          </a:ln>
        </p:spPr>
        <p:txBody>
          <a:bodyPr/>
          <a:lstStyle/>
          <a:p>
            <a:endParaRPr lang="en-US"/>
          </a:p>
        </p:txBody>
      </p:sp>
      <p:sp>
        <p:nvSpPr>
          <p:cNvPr id="13166" name="Line 878"/>
          <p:cNvSpPr>
            <a:spLocks noChangeShapeType="1"/>
          </p:cNvSpPr>
          <p:nvPr/>
        </p:nvSpPr>
        <p:spPr bwMode="auto">
          <a:xfrm>
            <a:off x="8332788" y="5800725"/>
            <a:ext cx="42862" cy="30163"/>
          </a:xfrm>
          <a:prstGeom prst="line">
            <a:avLst/>
          </a:prstGeom>
          <a:noFill/>
          <a:ln w="3175">
            <a:solidFill>
              <a:srgbClr val="000000"/>
            </a:solidFill>
            <a:round/>
            <a:headEnd/>
            <a:tailEnd/>
          </a:ln>
        </p:spPr>
        <p:txBody>
          <a:bodyPr/>
          <a:lstStyle/>
          <a:p>
            <a:endParaRPr lang="en-US"/>
          </a:p>
        </p:txBody>
      </p:sp>
      <p:sp>
        <p:nvSpPr>
          <p:cNvPr id="13167" name="Line 879"/>
          <p:cNvSpPr>
            <a:spLocks noChangeShapeType="1"/>
          </p:cNvSpPr>
          <p:nvPr/>
        </p:nvSpPr>
        <p:spPr bwMode="auto">
          <a:xfrm>
            <a:off x="8375650" y="5830888"/>
            <a:ext cx="42863" cy="30162"/>
          </a:xfrm>
          <a:prstGeom prst="line">
            <a:avLst/>
          </a:prstGeom>
          <a:noFill/>
          <a:ln w="3175">
            <a:solidFill>
              <a:srgbClr val="000000"/>
            </a:solidFill>
            <a:round/>
            <a:headEnd/>
            <a:tailEnd/>
          </a:ln>
        </p:spPr>
        <p:txBody>
          <a:bodyPr/>
          <a:lstStyle/>
          <a:p>
            <a:endParaRPr lang="en-US"/>
          </a:p>
        </p:txBody>
      </p:sp>
      <p:sp>
        <p:nvSpPr>
          <p:cNvPr id="13168" name="Line 880"/>
          <p:cNvSpPr>
            <a:spLocks noChangeShapeType="1"/>
          </p:cNvSpPr>
          <p:nvPr/>
        </p:nvSpPr>
        <p:spPr bwMode="auto">
          <a:xfrm>
            <a:off x="8418513" y="5861050"/>
            <a:ext cx="42862" cy="25400"/>
          </a:xfrm>
          <a:prstGeom prst="line">
            <a:avLst/>
          </a:prstGeom>
          <a:noFill/>
          <a:ln w="3175">
            <a:solidFill>
              <a:srgbClr val="000000"/>
            </a:solidFill>
            <a:round/>
            <a:headEnd/>
            <a:tailEnd/>
          </a:ln>
        </p:spPr>
        <p:txBody>
          <a:bodyPr/>
          <a:lstStyle/>
          <a:p>
            <a:endParaRPr lang="en-US"/>
          </a:p>
        </p:txBody>
      </p:sp>
      <p:sp>
        <p:nvSpPr>
          <p:cNvPr id="13169" name="Line 881"/>
          <p:cNvSpPr>
            <a:spLocks noChangeShapeType="1"/>
          </p:cNvSpPr>
          <p:nvPr/>
        </p:nvSpPr>
        <p:spPr bwMode="auto">
          <a:xfrm>
            <a:off x="8461375" y="5886450"/>
            <a:ext cx="42863" cy="20638"/>
          </a:xfrm>
          <a:prstGeom prst="line">
            <a:avLst/>
          </a:prstGeom>
          <a:noFill/>
          <a:ln w="3175">
            <a:solidFill>
              <a:srgbClr val="000000"/>
            </a:solidFill>
            <a:round/>
            <a:headEnd/>
            <a:tailEnd/>
          </a:ln>
        </p:spPr>
        <p:txBody>
          <a:bodyPr/>
          <a:lstStyle/>
          <a:p>
            <a:endParaRPr lang="en-US"/>
          </a:p>
        </p:txBody>
      </p:sp>
      <p:sp>
        <p:nvSpPr>
          <p:cNvPr id="13170" name="Line 882"/>
          <p:cNvSpPr>
            <a:spLocks noChangeShapeType="1"/>
          </p:cNvSpPr>
          <p:nvPr/>
        </p:nvSpPr>
        <p:spPr bwMode="auto">
          <a:xfrm>
            <a:off x="8504238" y="5907088"/>
            <a:ext cx="42862" cy="17462"/>
          </a:xfrm>
          <a:prstGeom prst="line">
            <a:avLst/>
          </a:prstGeom>
          <a:noFill/>
          <a:ln w="3175">
            <a:solidFill>
              <a:srgbClr val="000000"/>
            </a:solidFill>
            <a:round/>
            <a:headEnd/>
            <a:tailEnd/>
          </a:ln>
        </p:spPr>
        <p:txBody>
          <a:bodyPr/>
          <a:lstStyle/>
          <a:p>
            <a:endParaRPr lang="en-US"/>
          </a:p>
        </p:txBody>
      </p:sp>
      <p:sp>
        <p:nvSpPr>
          <p:cNvPr id="13171" name="Line 883"/>
          <p:cNvSpPr>
            <a:spLocks noChangeShapeType="1"/>
          </p:cNvSpPr>
          <p:nvPr/>
        </p:nvSpPr>
        <p:spPr bwMode="auto">
          <a:xfrm>
            <a:off x="8547100" y="5924550"/>
            <a:ext cx="42863" cy="19050"/>
          </a:xfrm>
          <a:prstGeom prst="line">
            <a:avLst/>
          </a:prstGeom>
          <a:noFill/>
          <a:ln w="3175">
            <a:solidFill>
              <a:srgbClr val="000000"/>
            </a:solidFill>
            <a:round/>
            <a:headEnd/>
            <a:tailEnd/>
          </a:ln>
        </p:spPr>
        <p:txBody>
          <a:bodyPr/>
          <a:lstStyle/>
          <a:p>
            <a:endParaRPr lang="en-US"/>
          </a:p>
        </p:txBody>
      </p:sp>
      <p:sp>
        <p:nvSpPr>
          <p:cNvPr id="13172" name="Line 884"/>
          <p:cNvSpPr>
            <a:spLocks noChangeShapeType="1"/>
          </p:cNvSpPr>
          <p:nvPr/>
        </p:nvSpPr>
        <p:spPr bwMode="auto">
          <a:xfrm>
            <a:off x="8589963" y="5943600"/>
            <a:ext cx="44450" cy="15875"/>
          </a:xfrm>
          <a:prstGeom prst="line">
            <a:avLst/>
          </a:prstGeom>
          <a:noFill/>
          <a:ln w="3175">
            <a:solidFill>
              <a:srgbClr val="000000"/>
            </a:solidFill>
            <a:round/>
            <a:headEnd/>
            <a:tailEnd/>
          </a:ln>
        </p:spPr>
        <p:txBody>
          <a:bodyPr/>
          <a:lstStyle/>
          <a:p>
            <a:endParaRPr lang="en-US"/>
          </a:p>
        </p:txBody>
      </p:sp>
      <p:sp>
        <p:nvSpPr>
          <p:cNvPr id="13173" name="Line 885"/>
          <p:cNvSpPr>
            <a:spLocks noChangeShapeType="1"/>
          </p:cNvSpPr>
          <p:nvPr/>
        </p:nvSpPr>
        <p:spPr bwMode="auto">
          <a:xfrm>
            <a:off x="8634413" y="5959475"/>
            <a:ext cx="42862" cy="11113"/>
          </a:xfrm>
          <a:prstGeom prst="line">
            <a:avLst/>
          </a:prstGeom>
          <a:noFill/>
          <a:ln w="3175">
            <a:solidFill>
              <a:srgbClr val="000000"/>
            </a:solidFill>
            <a:round/>
            <a:headEnd/>
            <a:tailEnd/>
          </a:ln>
        </p:spPr>
        <p:txBody>
          <a:bodyPr/>
          <a:lstStyle/>
          <a:p>
            <a:endParaRPr lang="en-US"/>
          </a:p>
        </p:txBody>
      </p:sp>
      <p:sp>
        <p:nvSpPr>
          <p:cNvPr id="13174" name="Line 886"/>
          <p:cNvSpPr>
            <a:spLocks noChangeShapeType="1"/>
          </p:cNvSpPr>
          <p:nvPr/>
        </p:nvSpPr>
        <p:spPr bwMode="auto">
          <a:xfrm>
            <a:off x="8677275" y="5970588"/>
            <a:ext cx="42863" cy="9525"/>
          </a:xfrm>
          <a:prstGeom prst="line">
            <a:avLst/>
          </a:prstGeom>
          <a:noFill/>
          <a:ln w="3175">
            <a:solidFill>
              <a:srgbClr val="000000"/>
            </a:solidFill>
            <a:round/>
            <a:headEnd/>
            <a:tailEnd/>
          </a:ln>
        </p:spPr>
        <p:txBody>
          <a:bodyPr/>
          <a:lstStyle/>
          <a:p>
            <a:endParaRPr lang="en-US"/>
          </a:p>
        </p:txBody>
      </p:sp>
      <p:sp>
        <p:nvSpPr>
          <p:cNvPr id="13175" name="Line 887"/>
          <p:cNvSpPr>
            <a:spLocks noChangeShapeType="1"/>
          </p:cNvSpPr>
          <p:nvPr/>
        </p:nvSpPr>
        <p:spPr bwMode="auto">
          <a:xfrm>
            <a:off x="8720138" y="5980113"/>
            <a:ext cx="42862" cy="9525"/>
          </a:xfrm>
          <a:prstGeom prst="line">
            <a:avLst/>
          </a:prstGeom>
          <a:noFill/>
          <a:ln w="3175">
            <a:solidFill>
              <a:srgbClr val="000000"/>
            </a:solidFill>
            <a:round/>
            <a:headEnd/>
            <a:tailEnd/>
          </a:ln>
        </p:spPr>
        <p:txBody>
          <a:bodyPr/>
          <a:lstStyle/>
          <a:p>
            <a:endParaRPr lang="en-US"/>
          </a:p>
        </p:txBody>
      </p:sp>
      <p:sp>
        <p:nvSpPr>
          <p:cNvPr id="13176" name="Line 888"/>
          <p:cNvSpPr>
            <a:spLocks noChangeShapeType="1"/>
          </p:cNvSpPr>
          <p:nvPr/>
        </p:nvSpPr>
        <p:spPr bwMode="auto">
          <a:xfrm>
            <a:off x="8763000" y="5989638"/>
            <a:ext cx="42863" cy="9525"/>
          </a:xfrm>
          <a:prstGeom prst="line">
            <a:avLst/>
          </a:prstGeom>
          <a:noFill/>
          <a:ln w="3175">
            <a:solidFill>
              <a:srgbClr val="000000"/>
            </a:solidFill>
            <a:round/>
            <a:headEnd/>
            <a:tailEnd/>
          </a:ln>
        </p:spPr>
        <p:txBody>
          <a:bodyPr/>
          <a:lstStyle/>
          <a:p>
            <a:endParaRPr lang="en-US"/>
          </a:p>
        </p:txBody>
      </p:sp>
      <p:sp>
        <p:nvSpPr>
          <p:cNvPr id="13177" name="Line 889"/>
          <p:cNvSpPr>
            <a:spLocks noChangeShapeType="1"/>
          </p:cNvSpPr>
          <p:nvPr/>
        </p:nvSpPr>
        <p:spPr bwMode="auto">
          <a:xfrm>
            <a:off x="8805863" y="5999163"/>
            <a:ext cx="42862" cy="4762"/>
          </a:xfrm>
          <a:prstGeom prst="line">
            <a:avLst/>
          </a:prstGeom>
          <a:noFill/>
          <a:ln w="3175">
            <a:solidFill>
              <a:srgbClr val="000000"/>
            </a:solidFill>
            <a:round/>
            <a:headEnd/>
            <a:tailEnd/>
          </a:ln>
        </p:spPr>
        <p:txBody>
          <a:bodyPr/>
          <a:lstStyle/>
          <a:p>
            <a:endParaRPr lang="en-US"/>
          </a:p>
        </p:txBody>
      </p:sp>
      <p:sp>
        <p:nvSpPr>
          <p:cNvPr id="13178" name="Line 890"/>
          <p:cNvSpPr>
            <a:spLocks noChangeShapeType="1"/>
          </p:cNvSpPr>
          <p:nvPr/>
        </p:nvSpPr>
        <p:spPr bwMode="auto">
          <a:xfrm>
            <a:off x="8848725" y="6003925"/>
            <a:ext cx="42863" cy="6350"/>
          </a:xfrm>
          <a:prstGeom prst="line">
            <a:avLst/>
          </a:prstGeom>
          <a:noFill/>
          <a:ln w="3175">
            <a:solidFill>
              <a:srgbClr val="000000"/>
            </a:solidFill>
            <a:round/>
            <a:headEnd/>
            <a:tailEnd/>
          </a:ln>
        </p:spPr>
        <p:txBody>
          <a:bodyPr/>
          <a:lstStyle/>
          <a:p>
            <a:endParaRPr lang="en-US"/>
          </a:p>
        </p:txBody>
      </p:sp>
      <p:sp>
        <p:nvSpPr>
          <p:cNvPr id="13179" name="Line 891"/>
          <p:cNvSpPr>
            <a:spLocks noChangeShapeType="1"/>
          </p:cNvSpPr>
          <p:nvPr/>
        </p:nvSpPr>
        <p:spPr bwMode="auto">
          <a:xfrm>
            <a:off x="8891588" y="6010275"/>
            <a:ext cx="42862" cy="6350"/>
          </a:xfrm>
          <a:prstGeom prst="line">
            <a:avLst/>
          </a:prstGeom>
          <a:noFill/>
          <a:ln w="3175">
            <a:solidFill>
              <a:srgbClr val="000000"/>
            </a:solidFill>
            <a:round/>
            <a:headEnd/>
            <a:tailEnd/>
          </a:ln>
        </p:spPr>
        <p:txBody>
          <a:bodyPr/>
          <a:lstStyle/>
          <a:p>
            <a:endParaRPr lang="en-US"/>
          </a:p>
        </p:txBody>
      </p:sp>
      <p:sp>
        <p:nvSpPr>
          <p:cNvPr id="13180" name="Line 892"/>
          <p:cNvSpPr>
            <a:spLocks noChangeShapeType="1"/>
          </p:cNvSpPr>
          <p:nvPr/>
        </p:nvSpPr>
        <p:spPr bwMode="auto">
          <a:xfrm>
            <a:off x="8934450" y="6016625"/>
            <a:ext cx="41275" cy="3175"/>
          </a:xfrm>
          <a:prstGeom prst="line">
            <a:avLst/>
          </a:prstGeom>
          <a:noFill/>
          <a:ln w="3175">
            <a:solidFill>
              <a:srgbClr val="000000"/>
            </a:solidFill>
            <a:round/>
            <a:headEnd/>
            <a:tailEnd/>
          </a:ln>
        </p:spPr>
        <p:txBody>
          <a:bodyPr/>
          <a:lstStyle/>
          <a:p>
            <a:endParaRPr lang="en-US"/>
          </a:p>
        </p:txBody>
      </p:sp>
      <p:sp>
        <p:nvSpPr>
          <p:cNvPr id="13181" name="Line 893"/>
          <p:cNvSpPr>
            <a:spLocks noChangeShapeType="1"/>
          </p:cNvSpPr>
          <p:nvPr/>
        </p:nvSpPr>
        <p:spPr bwMode="auto">
          <a:xfrm>
            <a:off x="8975725" y="6019800"/>
            <a:ext cx="42863" cy="3175"/>
          </a:xfrm>
          <a:prstGeom prst="line">
            <a:avLst/>
          </a:prstGeom>
          <a:noFill/>
          <a:ln w="3175">
            <a:solidFill>
              <a:srgbClr val="000000"/>
            </a:solidFill>
            <a:round/>
            <a:headEnd/>
            <a:tailEnd/>
          </a:ln>
        </p:spPr>
        <p:txBody>
          <a:bodyPr/>
          <a:lstStyle/>
          <a:p>
            <a:endParaRPr lang="en-US"/>
          </a:p>
        </p:txBody>
      </p:sp>
      <p:sp>
        <p:nvSpPr>
          <p:cNvPr id="12649" name="Line 361"/>
          <p:cNvSpPr>
            <a:spLocks noChangeShapeType="1"/>
          </p:cNvSpPr>
          <p:nvPr/>
        </p:nvSpPr>
        <p:spPr bwMode="auto">
          <a:xfrm>
            <a:off x="6248400" y="3276600"/>
            <a:ext cx="1295400" cy="0"/>
          </a:xfrm>
          <a:prstGeom prst="line">
            <a:avLst/>
          </a:prstGeom>
          <a:noFill/>
          <a:ln w="9525">
            <a:solidFill>
              <a:schemeClr val="tx1"/>
            </a:solidFill>
            <a:round/>
            <a:headEnd/>
            <a:tailEnd/>
          </a:ln>
          <a:effectLst/>
        </p:spPr>
        <p:txBody>
          <a:bodyPr/>
          <a:lstStyle/>
          <a:p>
            <a:endParaRPr lang="en-US"/>
          </a:p>
        </p:txBody>
      </p:sp>
      <p:sp>
        <p:nvSpPr>
          <p:cNvPr id="12650" name="Line 362"/>
          <p:cNvSpPr>
            <a:spLocks noChangeShapeType="1"/>
          </p:cNvSpPr>
          <p:nvPr/>
        </p:nvSpPr>
        <p:spPr bwMode="auto">
          <a:xfrm>
            <a:off x="6248400" y="3124200"/>
            <a:ext cx="0" cy="381000"/>
          </a:xfrm>
          <a:prstGeom prst="line">
            <a:avLst/>
          </a:prstGeom>
          <a:noFill/>
          <a:ln w="9525">
            <a:solidFill>
              <a:schemeClr val="tx1"/>
            </a:solidFill>
            <a:round/>
            <a:headEnd/>
            <a:tailEnd/>
          </a:ln>
          <a:effectLst/>
        </p:spPr>
        <p:txBody>
          <a:bodyPr/>
          <a:lstStyle/>
          <a:p>
            <a:endParaRPr lang="en-US"/>
          </a:p>
        </p:txBody>
      </p:sp>
      <p:sp>
        <p:nvSpPr>
          <p:cNvPr id="12651" name="Line 363"/>
          <p:cNvSpPr>
            <a:spLocks noChangeShapeType="1"/>
          </p:cNvSpPr>
          <p:nvPr/>
        </p:nvSpPr>
        <p:spPr bwMode="auto">
          <a:xfrm>
            <a:off x="7543800" y="3124200"/>
            <a:ext cx="0" cy="381000"/>
          </a:xfrm>
          <a:prstGeom prst="line">
            <a:avLst/>
          </a:prstGeom>
          <a:noFill/>
          <a:ln w="9525">
            <a:solidFill>
              <a:schemeClr val="tx1"/>
            </a:solidFill>
            <a:round/>
            <a:headEnd/>
            <a:tailEnd/>
          </a:ln>
          <a:effectLst/>
        </p:spPr>
        <p:txBody>
          <a:bodyPr/>
          <a:lstStyle/>
          <a:p>
            <a:endParaRPr lang="en-US"/>
          </a:p>
        </p:txBody>
      </p:sp>
      <p:sp>
        <p:nvSpPr>
          <p:cNvPr id="12829" name="Text Box 541"/>
          <p:cNvSpPr txBox="1">
            <a:spLocks noChangeArrowheads="1"/>
          </p:cNvSpPr>
          <p:nvPr/>
        </p:nvSpPr>
        <p:spPr bwMode="auto">
          <a:xfrm>
            <a:off x="6477000" y="6324600"/>
            <a:ext cx="1143000" cy="457200"/>
          </a:xfrm>
          <a:prstGeom prst="rect">
            <a:avLst/>
          </a:prstGeom>
          <a:solidFill>
            <a:schemeClr val="bg1"/>
          </a:solidFill>
          <a:ln w="9525">
            <a:noFill/>
            <a:miter lim="800000"/>
            <a:headEnd/>
            <a:tailEnd/>
          </a:ln>
          <a:effectLst/>
        </p:spPr>
        <p:txBody>
          <a:bodyPr>
            <a:spAutoFit/>
          </a:bodyPr>
          <a:lstStyle/>
          <a:p>
            <a:pPr>
              <a:spcBef>
                <a:spcPct val="50000"/>
              </a:spcBef>
            </a:pPr>
            <a:r>
              <a:rPr lang="en-US"/>
              <a:t>Error</a:t>
            </a:r>
          </a:p>
        </p:txBody>
      </p:sp>
      <p:sp>
        <p:nvSpPr>
          <p:cNvPr id="13183" name="Rectangle 895"/>
          <p:cNvSpPr>
            <a:spLocks noChangeArrowheads="1"/>
          </p:cNvSpPr>
          <p:nvPr/>
        </p:nvSpPr>
        <p:spPr bwMode="auto">
          <a:xfrm>
            <a:off x="5410200" y="6248400"/>
            <a:ext cx="304800" cy="212725"/>
          </a:xfrm>
          <a:prstGeom prst="rect">
            <a:avLst/>
          </a:prstGeom>
          <a:noFill/>
          <a:ln w="9525">
            <a:noFill/>
            <a:miter lim="800000"/>
            <a:headEnd/>
            <a:tailEnd/>
          </a:ln>
        </p:spPr>
        <p:txBody>
          <a:bodyPr lIns="0" tIns="0" rIns="0" bIns="0">
            <a:spAutoFit/>
          </a:bodyPr>
          <a:lstStyle/>
          <a:p>
            <a:r>
              <a:rPr lang="en-US" sz="1400">
                <a:solidFill>
                  <a:srgbClr val="000000"/>
                </a:solidFill>
                <a:latin typeface="Arial" charset="0"/>
              </a:rPr>
              <a:t>-2</a:t>
            </a:r>
            <a:endParaRPr lang="en-US" sz="1400"/>
          </a:p>
        </p:txBody>
      </p:sp>
      <p:sp>
        <p:nvSpPr>
          <p:cNvPr id="13184" name="Rectangle 896"/>
          <p:cNvSpPr>
            <a:spLocks noChangeArrowheads="1"/>
          </p:cNvSpPr>
          <p:nvPr/>
        </p:nvSpPr>
        <p:spPr bwMode="auto">
          <a:xfrm>
            <a:off x="6096000" y="6248400"/>
            <a:ext cx="304800" cy="212725"/>
          </a:xfrm>
          <a:prstGeom prst="rect">
            <a:avLst/>
          </a:prstGeom>
          <a:noFill/>
          <a:ln w="9525">
            <a:noFill/>
            <a:miter lim="800000"/>
            <a:headEnd/>
            <a:tailEnd/>
          </a:ln>
        </p:spPr>
        <p:txBody>
          <a:bodyPr lIns="0" tIns="0" rIns="0" bIns="0">
            <a:spAutoFit/>
          </a:bodyPr>
          <a:lstStyle/>
          <a:p>
            <a:r>
              <a:rPr lang="en-US" sz="1400">
                <a:solidFill>
                  <a:srgbClr val="000000"/>
                </a:solidFill>
                <a:latin typeface="Arial" charset="0"/>
              </a:rPr>
              <a:t>-1</a:t>
            </a:r>
            <a:endParaRPr lang="en-US" sz="1400"/>
          </a:p>
        </p:txBody>
      </p:sp>
      <p:sp>
        <p:nvSpPr>
          <p:cNvPr id="13185" name="Rectangle 897"/>
          <p:cNvSpPr>
            <a:spLocks noChangeArrowheads="1"/>
          </p:cNvSpPr>
          <p:nvPr/>
        </p:nvSpPr>
        <p:spPr bwMode="auto">
          <a:xfrm>
            <a:off x="6781800" y="6248400"/>
            <a:ext cx="304800" cy="212725"/>
          </a:xfrm>
          <a:prstGeom prst="rect">
            <a:avLst/>
          </a:prstGeom>
          <a:noFill/>
          <a:ln w="9525">
            <a:noFill/>
            <a:miter lim="800000"/>
            <a:headEnd/>
            <a:tailEnd/>
          </a:ln>
        </p:spPr>
        <p:txBody>
          <a:bodyPr lIns="0" tIns="0" rIns="0" bIns="0">
            <a:spAutoFit/>
          </a:bodyPr>
          <a:lstStyle/>
          <a:p>
            <a:pPr algn="ctr"/>
            <a:r>
              <a:rPr lang="en-US" sz="1400">
                <a:solidFill>
                  <a:srgbClr val="000000"/>
                </a:solidFill>
                <a:latin typeface="Arial" charset="0"/>
              </a:rPr>
              <a:t>0</a:t>
            </a:r>
            <a:endParaRPr lang="en-US" sz="1400"/>
          </a:p>
        </p:txBody>
      </p:sp>
      <p:sp>
        <p:nvSpPr>
          <p:cNvPr id="13186" name="Rectangle 898"/>
          <p:cNvSpPr>
            <a:spLocks noChangeArrowheads="1"/>
          </p:cNvSpPr>
          <p:nvPr/>
        </p:nvSpPr>
        <p:spPr bwMode="auto">
          <a:xfrm>
            <a:off x="7391400" y="6248400"/>
            <a:ext cx="304800" cy="212725"/>
          </a:xfrm>
          <a:prstGeom prst="rect">
            <a:avLst/>
          </a:prstGeom>
          <a:noFill/>
          <a:ln w="9525">
            <a:noFill/>
            <a:miter lim="800000"/>
            <a:headEnd/>
            <a:tailEnd/>
          </a:ln>
        </p:spPr>
        <p:txBody>
          <a:bodyPr lIns="0" tIns="0" rIns="0" bIns="0">
            <a:spAutoFit/>
          </a:bodyPr>
          <a:lstStyle/>
          <a:p>
            <a:pPr algn="ctr"/>
            <a:r>
              <a:rPr lang="en-US" sz="1400">
                <a:solidFill>
                  <a:srgbClr val="000000"/>
                </a:solidFill>
                <a:latin typeface="Arial" charset="0"/>
              </a:rPr>
              <a:t>1</a:t>
            </a:r>
            <a:endParaRPr lang="en-US" sz="1400"/>
          </a:p>
        </p:txBody>
      </p:sp>
      <p:sp>
        <p:nvSpPr>
          <p:cNvPr id="13188" name="Rectangle 900"/>
          <p:cNvSpPr>
            <a:spLocks noChangeArrowheads="1"/>
          </p:cNvSpPr>
          <p:nvPr/>
        </p:nvSpPr>
        <p:spPr bwMode="auto">
          <a:xfrm>
            <a:off x="8077200" y="6248400"/>
            <a:ext cx="304800" cy="212725"/>
          </a:xfrm>
          <a:prstGeom prst="rect">
            <a:avLst/>
          </a:prstGeom>
          <a:noFill/>
          <a:ln w="9525">
            <a:noFill/>
            <a:miter lim="800000"/>
            <a:headEnd/>
            <a:tailEnd/>
          </a:ln>
        </p:spPr>
        <p:txBody>
          <a:bodyPr lIns="0" tIns="0" rIns="0" bIns="0">
            <a:spAutoFit/>
          </a:bodyPr>
          <a:lstStyle/>
          <a:p>
            <a:pPr algn="ctr"/>
            <a:r>
              <a:rPr lang="en-US" sz="1400">
                <a:solidFill>
                  <a:srgbClr val="000000"/>
                </a:solidFill>
                <a:latin typeface="Arial" charset="0"/>
              </a:rPr>
              <a:t>2</a:t>
            </a:r>
            <a:endParaRPr lang="en-US" sz="1400"/>
          </a:p>
        </p:txBody>
      </p:sp>
      <p:sp>
        <p:nvSpPr>
          <p:cNvPr id="13189" name="Rectangle 901"/>
          <p:cNvSpPr>
            <a:spLocks noChangeArrowheads="1"/>
          </p:cNvSpPr>
          <p:nvPr/>
        </p:nvSpPr>
        <p:spPr bwMode="auto">
          <a:xfrm>
            <a:off x="8686800" y="6248400"/>
            <a:ext cx="304800" cy="212725"/>
          </a:xfrm>
          <a:prstGeom prst="rect">
            <a:avLst/>
          </a:prstGeom>
          <a:noFill/>
          <a:ln w="9525">
            <a:noFill/>
            <a:miter lim="800000"/>
            <a:headEnd/>
            <a:tailEnd/>
          </a:ln>
        </p:spPr>
        <p:txBody>
          <a:bodyPr lIns="0" tIns="0" rIns="0" bIns="0">
            <a:spAutoFit/>
          </a:bodyPr>
          <a:lstStyle/>
          <a:p>
            <a:pPr algn="ctr"/>
            <a:r>
              <a:rPr lang="en-US" sz="1400">
                <a:solidFill>
                  <a:srgbClr val="000000"/>
                </a:solidFill>
                <a:latin typeface="Arial" charset="0"/>
              </a:rPr>
              <a:t>3</a:t>
            </a:r>
            <a:endParaRPr lang="en-US" sz="1400"/>
          </a:p>
        </p:txBody>
      </p:sp>
      <p:sp>
        <p:nvSpPr>
          <p:cNvPr id="13190" name="Text Box 902"/>
          <p:cNvSpPr txBox="1">
            <a:spLocks noChangeArrowheads="1"/>
          </p:cNvSpPr>
          <p:nvPr/>
        </p:nvSpPr>
        <p:spPr bwMode="auto">
          <a:xfrm>
            <a:off x="1295400" y="5334000"/>
            <a:ext cx="2819400" cy="1187450"/>
          </a:xfrm>
          <a:prstGeom prst="rect">
            <a:avLst/>
          </a:prstGeom>
          <a:noFill/>
          <a:ln w="9525">
            <a:noFill/>
            <a:miter lim="800000"/>
            <a:headEnd/>
            <a:tailEnd/>
          </a:ln>
          <a:effectLst/>
        </p:spPr>
        <p:txBody>
          <a:bodyPr>
            <a:spAutoFit/>
          </a:bodyPr>
          <a:lstStyle/>
          <a:p>
            <a:pPr algn="ctr">
              <a:spcBef>
                <a:spcPct val="50000"/>
              </a:spcBef>
            </a:pPr>
            <a:r>
              <a:rPr lang="en-US"/>
              <a:t>Distribution of random measurement error</a:t>
            </a:r>
          </a:p>
        </p:txBody>
      </p:sp>
      <p:sp>
        <p:nvSpPr>
          <p:cNvPr id="13191" name="Line 903"/>
          <p:cNvSpPr>
            <a:spLocks noChangeShapeType="1"/>
          </p:cNvSpPr>
          <p:nvPr/>
        </p:nvSpPr>
        <p:spPr bwMode="auto">
          <a:xfrm flipV="1">
            <a:off x="2400300" y="3505200"/>
            <a:ext cx="4495800" cy="457200"/>
          </a:xfrm>
          <a:prstGeom prst="line">
            <a:avLst/>
          </a:prstGeom>
          <a:noFill/>
          <a:ln w="9525">
            <a:solidFill>
              <a:schemeClr val="tx1"/>
            </a:solidFill>
            <a:round/>
            <a:headEnd/>
            <a:tailEnd type="triangle" w="med" len="med"/>
          </a:ln>
          <a:effectLst/>
        </p:spPr>
        <p:txBody>
          <a:bodyPr/>
          <a:lstStyle/>
          <a:p>
            <a:endParaRPr lang="en-US"/>
          </a:p>
        </p:txBody>
      </p:sp>
      <p:sp>
        <p:nvSpPr>
          <p:cNvPr id="13192" name="Line 904"/>
          <p:cNvSpPr>
            <a:spLocks noChangeShapeType="1"/>
          </p:cNvSpPr>
          <p:nvPr/>
        </p:nvSpPr>
        <p:spPr bwMode="auto">
          <a:xfrm flipH="1" flipV="1">
            <a:off x="7734300" y="3276600"/>
            <a:ext cx="762000" cy="381000"/>
          </a:xfrm>
          <a:prstGeom prst="line">
            <a:avLst/>
          </a:prstGeom>
          <a:noFill/>
          <a:ln w="9525">
            <a:solidFill>
              <a:schemeClr val="tx1"/>
            </a:solidFill>
            <a:round/>
            <a:headEnd/>
            <a:tailEnd type="triangle" w="med" len="med"/>
          </a:ln>
          <a:effectLst/>
        </p:spPr>
        <p:txBody>
          <a:bodyPr/>
          <a:lstStyle/>
          <a:p>
            <a:endParaRPr lang="en-US"/>
          </a:p>
        </p:txBody>
      </p:sp>
      <p:sp>
        <p:nvSpPr>
          <p:cNvPr id="13193" name="Rectangle 905"/>
          <p:cNvSpPr>
            <a:spLocks noChangeArrowheads="1"/>
          </p:cNvSpPr>
          <p:nvPr/>
        </p:nvSpPr>
        <p:spPr bwMode="auto">
          <a:xfrm>
            <a:off x="762000" y="228600"/>
            <a:ext cx="8743950" cy="533400"/>
          </a:xfrm>
          <a:prstGeom prst="rect">
            <a:avLst/>
          </a:prstGeom>
          <a:noFill/>
          <a:ln w="9525">
            <a:noFill/>
            <a:miter lim="800000"/>
            <a:headEnd/>
            <a:tailEnd/>
          </a:ln>
          <a:effectLst/>
        </p:spPr>
        <p:txBody>
          <a:bodyPr anchor="ctr"/>
          <a:lstStyle/>
          <a:p>
            <a:pPr algn="ctr"/>
            <a:r>
              <a:rPr lang="en-US" sz="3200" b="1">
                <a:solidFill>
                  <a:schemeClr val="tx2"/>
                </a:solidFill>
                <a:latin typeface="Arial" charset="0"/>
              </a:rPr>
              <a:t>Why Care About Reproducibility?</a:t>
            </a:r>
          </a:p>
        </p:txBody>
      </p:sp>
      <p:sp>
        <p:nvSpPr>
          <p:cNvPr id="13196" name="Text Box 908"/>
          <p:cNvSpPr txBox="1">
            <a:spLocks noChangeArrowheads="1"/>
          </p:cNvSpPr>
          <p:nvPr/>
        </p:nvSpPr>
        <p:spPr bwMode="auto">
          <a:xfrm>
            <a:off x="7429500" y="3810000"/>
            <a:ext cx="2895600" cy="457200"/>
          </a:xfrm>
          <a:prstGeom prst="rect">
            <a:avLst/>
          </a:prstGeom>
          <a:noFill/>
          <a:ln w="9525">
            <a:noFill/>
            <a:miter lim="800000"/>
            <a:headEnd/>
            <a:tailEnd/>
          </a:ln>
          <a:effectLst/>
        </p:spPr>
        <p:txBody>
          <a:bodyPr>
            <a:spAutoFit/>
          </a:bodyPr>
          <a:lstStyle/>
          <a:p>
            <a:pPr lvl="1">
              <a:spcBef>
                <a:spcPct val="20000"/>
              </a:spcBef>
            </a:pPr>
            <a:r>
              <a:rPr lang="en-US" b="1">
                <a:latin typeface="Arial" charset="0"/>
              </a:rPr>
              <a:t>Variance = </a:t>
            </a:r>
            <a:r>
              <a:rPr lang="en-US" b="1">
                <a:latin typeface="Arial" charset="0"/>
                <a:sym typeface="Symbol" pitchFamily="18" charset="2"/>
              </a:rPr>
              <a:t></a:t>
            </a:r>
            <a:r>
              <a:rPr lang="en-US" b="1" baseline="30000">
                <a:latin typeface="Arial" charset="0"/>
                <a:sym typeface="Symbol" pitchFamily="18" charset="2"/>
              </a:rPr>
              <a:t>2</a:t>
            </a:r>
            <a:r>
              <a:rPr lang="en-US" b="1" baseline="-25000">
                <a:latin typeface="Arial" charset="0"/>
                <a:sym typeface="Symbol" pitchFamily="18" charset="2"/>
              </a:rPr>
              <a:t>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1026"/>
          <p:cNvSpPr>
            <a:spLocks noGrp="1" noChangeArrowheads="1"/>
          </p:cNvSpPr>
          <p:nvPr>
            <p:ph type="title"/>
          </p:nvPr>
        </p:nvSpPr>
        <p:spPr>
          <a:xfrm>
            <a:off x="76200" y="304800"/>
            <a:ext cx="9906000" cy="533400"/>
          </a:xfrm>
        </p:spPr>
        <p:txBody>
          <a:bodyPr/>
          <a:lstStyle/>
          <a:p>
            <a:r>
              <a:rPr lang="en-US" sz="3000"/>
              <a:t>Impact of Reproducibility on Precision of Inferences</a:t>
            </a:r>
          </a:p>
        </p:txBody>
      </p:sp>
      <p:sp>
        <p:nvSpPr>
          <p:cNvPr id="195587" name="Rectangle 1027"/>
          <p:cNvSpPr>
            <a:spLocks noGrp="1" noChangeArrowheads="1"/>
          </p:cNvSpPr>
          <p:nvPr>
            <p:ph type="body" idx="1"/>
          </p:nvPr>
        </p:nvSpPr>
        <p:spPr>
          <a:xfrm>
            <a:off x="0" y="914400"/>
            <a:ext cx="10287000" cy="5257800"/>
          </a:xfrm>
        </p:spPr>
        <p:txBody>
          <a:bodyPr/>
          <a:lstStyle/>
          <a:p>
            <a:pPr>
              <a:lnSpc>
                <a:spcPct val="90000"/>
              </a:lnSpc>
            </a:pPr>
            <a:r>
              <a:rPr lang="en-US" sz="2600" dirty="0"/>
              <a:t>What happens if we measure, e.g., height, on a </a:t>
            </a:r>
            <a:r>
              <a:rPr lang="en-US" sz="2600" u="sng" dirty="0"/>
              <a:t>group</a:t>
            </a:r>
            <a:r>
              <a:rPr lang="en-US" sz="2600" dirty="0"/>
              <a:t> of </a:t>
            </a:r>
            <a:r>
              <a:rPr lang="en-US" sz="2600" dirty="0" smtClean="0"/>
              <a:t>people?</a:t>
            </a:r>
            <a:endParaRPr lang="en-US" sz="2600" dirty="0"/>
          </a:p>
          <a:p>
            <a:pPr>
              <a:lnSpc>
                <a:spcPct val="90000"/>
              </a:lnSpc>
            </a:pPr>
            <a:endParaRPr lang="en-US" sz="900" dirty="0"/>
          </a:p>
          <a:p>
            <a:pPr>
              <a:lnSpc>
                <a:spcPct val="90000"/>
              </a:lnSpc>
            </a:pPr>
            <a:r>
              <a:rPr lang="en-US" sz="2600" dirty="0"/>
              <a:t>Assume for any one person:</a:t>
            </a:r>
          </a:p>
          <a:p>
            <a:pPr marL="520700" lvl="1" indent="-63500">
              <a:lnSpc>
                <a:spcPct val="90000"/>
              </a:lnSpc>
              <a:buFontTx/>
              <a:buNone/>
            </a:pPr>
            <a:r>
              <a:rPr lang="en-US" sz="2600" dirty="0"/>
              <a:t>observed value (O) = true value (T) + measurement error (E)</a:t>
            </a:r>
          </a:p>
          <a:p>
            <a:pPr marL="520700" lvl="1" indent="-63500">
              <a:lnSpc>
                <a:spcPct val="120000"/>
              </a:lnSpc>
              <a:buFontTx/>
              <a:buNone/>
            </a:pPr>
            <a:r>
              <a:rPr lang="en-US" sz="2600" dirty="0"/>
              <a:t>E is random and ~ N (0, </a:t>
            </a:r>
            <a:r>
              <a:rPr lang="en-US" dirty="0">
                <a:sym typeface="Symbol" pitchFamily="18" charset="2"/>
              </a:rPr>
              <a:t></a:t>
            </a:r>
            <a:r>
              <a:rPr lang="en-US" sz="2600" dirty="0">
                <a:sym typeface="Symbol" pitchFamily="18" charset="2"/>
              </a:rPr>
              <a:t> </a:t>
            </a:r>
            <a:r>
              <a:rPr lang="en-US" sz="2600" baseline="30000" dirty="0">
                <a:sym typeface="Symbol" pitchFamily="18" charset="2"/>
              </a:rPr>
              <a:t>2</a:t>
            </a:r>
            <a:r>
              <a:rPr lang="en-US" sz="2600" baseline="-25000" dirty="0">
                <a:sym typeface="Symbol" pitchFamily="18" charset="2"/>
              </a:rPr>
              <a:t>E</a:t>
            </a:r>
            <a:r>
              <a:rPr lang="en-US" sz="2600" dirty="0">
                <a:sym typeface="Symbol" pitchFamily="18" charset="2"/>
              </a:rPr>
              <a:t>)</a:t>
            </a:r>
            <a:endParaRPr lang="en-US" sz="2600" dirty="0"/>
          </a:p>
          <a:p>
            <a:pPr marL="520700" lvl="1" indent="-63500">
              <a:lnSpc>
                <a:spcPct val="90000"/>
              </a:lnSpc>
            </a:pPr>
            <a:endParaRPr lang="en-US" sz="500" dirty="0"/>
          </a:p>
          <a:p>
            <a:pPr>
              <a:lnSpc>
                <a:spcPct val="90000"/>
              </a:lnSpc>
            </a:pPr>
            <a:r>
              <a:rPr lang="en-US" sz="2600" dirty="0">
                <a:sym typeface="Symbol" pitchFamily="18" charset="2"/>
              </a:rPr>
              <a:t>Then, when measuring a group of subjects, the variability of observed values (</a:t>
            </a:r>
            <a:r>
              <a:rPr lang="en-US" dirty="0">
                <a:sym typeface="Symbol" pitchFamily="18" charset="2"/>
              </a:rPr>
              <a:t></a:t>
            </a:r>
            <a:r>
              <a:rPr lang="en-US" sz="2600" dirty="0">
                <a:sym typeface="Symbol" pitchFamily="18" charset="2"/>
              </a:rPr>
              <a:t> </a:t>
            </a:r>
            <a:r>
              <a:rPr lang="en-US" sz="2600" baseline="30000" dirty="0">
                <a:sym typeface="Symbol" pitchFamily="18" charset="2"/>
              </a:rPr>
              <a:t>2</a:t>
            </a:r>
            <a:r>
              <a:rPr lang="en-US" sz="2600" baseline="-25000" dirty="0">
                <a:sym typeface="Symbol" pitchFamily="18" charset="2"/>
              </a:rPr>
              <a:t>O </a:t>
            </a:r>
            <a:r>
              <a:rPr lang="en-US" sz="2600" dirty="0">
                <a:sym typeface="Symbol" pitchFamily="18" charset="2"/>
              </a:rPr>
              <a:t>) is a combination of:</a:t>
            </a:r>
          </a:p>
          <a:p>
            <a:pPr>
              <a:lnSpc>
                <a:spcPct val="90000"/>
              </a:lnSpc>
            </a:pPr>
            <a:endParaRPr lang="en-US" sz="500" dirty="0">
              <a:sym typeface="Symbol" pitchFamily="18" charset="2"/>
            </a:endParaRPr>
          </a:p>
          <a:p>
            <a:pPr marL="520700" lvl="1" indent="-63500" algn="ctr">
              <a:lnSpc>
                <a:spcPct val="90000"/>
              </a:lnSpc>
              <a:buFontTx/>
              <a:buNone/>
            </a:pPr>
            <a:r>
              <a:rPr lang="en-US" sz="2600" dirty="0">
                <a:sym typeface="Symbol" pitchFamily="18" charset="2"/>
              </a:rPr>
              <a:t> the variability in their </a:t>
            </a:r>
            <a:r>
              <a:rPr lang="en-US" sz="2600" dirty="0" smtClean="0">
                <a:sym typeface="Symbol" pitchFamily="18" charset="2"/>
              </a:rPr>
              <a:t>underlying true </a:t>
            </a:r>
            <a:r>
              <a:rPr lang="en-US" sz="2600" dirty="0">
                <a:sym typeface="Symbol" pitchFamily="18" charset="2"/>
              </a:rPr>
              <a:t>values (</a:t>
            </a:r>
            <a:r>
              <a:rPr lang="en-US" dirty="0">
                <a:sym typeface="Symbol" pitchFamily="18" charset="2"/>
              </a:rPr>
              <a:t></a:t>
            </a:r>
            <a:r>
              <a:rPr lang="en-US" sz="2600" dirty="0">
                <a:sym typeface="Symbol" pitchFamily="18" charset="2"/>
              </a:rPr>
              <a:t> </a:t>
            </a:r>
            <a:r>
              <a:rPr lang="en-US" sz="2600" baseline="30000" dirty="0">
                <a:sym typeface="Symbol" pitchFamily="18" charset="2"/>
              </a:rPr>
              <a:t>2</a:t>
            </a:r>
            <a:r>
              <a:rPr lang="en-US" sz="2600" baseline="-25000" dirty="0">
                <a:sym typeface="Symbol" pitchFamily="18" charset="2"/>
              </a:rPr>
              <a:t>T </a:t>
            </a:r>
            <a:r>
              <a:rPr lang="en-US" sz="2600" dirty="0">
                <a:sym typeface="Symbol" pitchFamily="18" charset="2"/>
              </a:rPr>
              <a:t>)</a:t>
            </a:r>
          </a:p>
          <a:p>
            <a:pPr marL="520700" lvl="1" indent="-63500" algn="ctr">
              <a:lnSpc>
                <a:spcPct val="90000"/>
              </a:lnSpc>
              <a:buFontTx/>
              <a:buNone/>
            </a:pPr>
            <a:r>
              <a:rPr lang="en-US" sz="2200" dirty="0">
                <a:sym typeface="Symbol" pitchFamily="18" charset="2"/>
              </a:rPr>
              <a:t>and</a:t>
            </a:r>
          </a:p>
          <a:p>
            <a:pPr marL="520700" lvl="1" indent="-63500" algn="ctr">
              <a:lnSpc>
                <a:spcPct val="90000"/>
              </a:lnSpc>
              <a:buFontTx/>
              <a:buNone/>
            </a:pPr>
            <a:r>
              <a:rPr lang="en-US" sz="2600" dirty="0">
                <a:sym typeface="Symbol" pitchFamily="18" charset="2"/>
              </a:rPr>
              <a:t> the variability in the measurement error (</a:t>
            </a:r>
            <a:r>
              <a:rPr lang="en-US" dirty="0">
                <a:sym typeface="Symbol" pitchFamily="18" charset="2"/>
              </a:rPr>
              <a:t></a:t>
            </a:r>
            <a:r>
              <a:rPr lang="en-US" sz="2600" dirty="0">
                <a:sym typeface="Symbol" pitchFamily="18" charset="2"/>
              </a:rPr>
              <a:t> </a:t>
            </a:r>
            <a:r>
              <a:rPr lang="en-US" sz="2600" baseline="30000" dirty="0">
                <a:sym typeface="Symbol" pitchFamily="18" charset="2"/>
              </a:rPr>
              <a:t>2</a:t>
            </a:r>
            <a:r>
              <a:rPr lang="en-US" sz="2600" baseline="-25000" dirty="0">
                <a:sym typeface="Symbol" pitchFamily="18" charset="2"/>
              </a:rPr>
              <a:t>E</a:t>
            </a:r>
            <a:r>
              <a:rPr lang="en-US" sz="2600" dirty="0">
                <a:sym typeface="Symbol" pitchFamily="18" charset="2"/>
              </a:rPr>
              <a:t>)</a:t>
            </a:r>
            <a:endParaRPr lang="en-US" sz="2600" i="1" dirty="0">
              <a:sym typeface="Symbol" pitchFamily="18" charset="2"/>
            </a:endParaRPr>
          </a:p>
          <a:p>
            <a:pPr marL="520700" lvl="1" indent="-63500" algn="ctr">
              <a:lnSpc>
                <a:spcPct val="110000"/>
              </a:lnSpc>
              <a:buFontTx/>
              <a:buNone/>
            </a:pPr>
            <a:r>
              <a:rPr lang="en-US" sz="3200" dirty="0">
                <a:sym typeface="Symbol" pitchFamily="18" charset="2"/>
              </a:rPr>
              <a:t></a:t>
            </a:r>
            <a:r>
              <a:rPr lang="en-US" sz="3200" baseline="30000" dirty="0">
                <a:sym typeface="Symbol" pitchFamily="18" charset="2"/>
              </a:rPr>
              <a:t>2</a:t>
            </a:r>
            <a:r>
              <a:rPr lang="en-US" sz="3200" baseline="-25000" dirty="0">
                <a:sym typeface="Symbol" pitchFamily="18" charset="2"/>
              </a:rPr>
              <a:t>O </a:t>
            </a:r>
            <a:r>
              <a:rPr lang="en-US" sz="3200" dirty="0">
                <a:sym typeface="Symbol" pitchFamily="18" charset="2"/>
              </a:rPr>
              <a:t>=</a:t>
            </a:r>
            <a:r>
              <a:rPr lang="en-US" sz="3200" baseline="-25000" dirty="0">
                <a:sym typeface="Symbol" pitchFamily="18" charset="2"/>
              </a:rPr>
              <a:t> </a:t>
            </a:r>
            <a:r>
              <a:rPr lang="en-US" sz="3200" dirty="0">
                <a:sym typeface="Symbol" pitchFamily="18" charset="2"/>
              </a:rPr>
              <a:t></a:t>
            </a:r>
            <a:r>
              <a:rPr lang="en-US" sz="3200" baseline="30000" dirty="0">
                <a:sym typeface="Symbol" pitchFamily="18" charset="2"/>
              </a:rPr>
              <a:t>2</a:t>
            </a:r>
            <a:r>
              <a:rPr lang="en-US" sz="3200" baseline="-25000" dirty="0">
                <a:sym typeface="Symbol" pitchFamily="18" charset="2"/>
              </a:rPr>
              <a:t>T </a:t>
            </a:r>
            <a:r>
              <a:rPr lang="en-US" sz="3200" dirty="0">
                <a:sym typeface="Symbol" pitchFamily="18" charset="2"/>
              </a:rPr>
              <a:t>+ </a:t>
            </a:r>
            <a:r>
              <a:rPr lang="en-US" sz="3200" baseline="30000" dirty="0">
                <a:sym typeface="Symbol" pitchFamily="18" charset="2"/>
              </a:rPr>
              <a:t>2</a:t>
            </a:r>
            <a:r>
              <a:rPr lang="en-US" sz="3200" baseline="-25000" dirty="0">
                <a:sym typeface="Symbol" pitchFamily="18" charset="2"/>
              </a:rPr>
              <a:t>E</a:t>
            </a:r>
            <a:endParaRPr lang="en-US" sz="3200" dirty="0"/>
          </a:p>
          <a:p>
            <a:pPr>
              <a:lnSpc>
                <a:spcPct val="90000"/>
              </a:lnSpc>
            </a:pPr>
            <a:endParaRPr lang="en-US" sz="3600" dirty="0"/>
          </a:p>
        </p:txBody>
      </p:sp>
      <p:sp>
        <p:nvSpPr>
          <p:cNvPr id="195589" name="Text Box 1029"/>
          <p:cNvSpPr txBox="1">
            <a:spLocks noChangeArrowheads="1"/>
          </p:cNvSpPr>
          <p:nvPr/>
        </p:nvSpPr>
        <p:spPr bwMode="auto">
          <a:xfrm>
            <a:off x="419100" y="5715000"/>
            <a:ext cx="2971800" cy="822325"/>
          </a:xfrm>
          <a:prstGeom prst="rect">
            <a:avLst/>
          </a:prstGeom>
          <a:noFill/>
          <a:ln w="9525">
            <a:noFill/>
            <a:miter lim="800000"/>
            <a:headEnd/>
            <a:tailEnd/>
          </a:ln>
          <a:effectLst/>
        </p:spPr>
        <p:txBody>
          <a:bodyPr>
            <a:spAutoFit/>
          </a:bodyPr>
          <a:lstStyle/>
          <a:p>
            <a:pPr algn="ctr">
              <a:spcBef>
                <a:spcPct val="50000"/>
              </a:spcBef>
            </a:pPr>
            <a:r>
              <a:rPr lang="en-US"/>
              <a:t>Between-subject variability</a:t>
            </a:r>
          </a:p>
        </p:txBody>
      </p:sp>
      <p:sp>
        <p:nvSpPr>
          <p:cNvPr id="195590" name="Text Box 1030"/>
          <p:cNvSpPr txBox="1">
            <a:spLocks noChangeArrowheads="1"/>
          </p:cNvSpPr>
          <p:nvPr/>
        </p:nvSpPr>
        <p:spPr bwMode="auto">
          <a:xfrm>
            <a:off x="7315200" y="5715000"/>
            <a:ext cx="2971800" cy="822325"/>
          </a:xfrm>
          <a:prstGeom prst="rect">
            <a:avLst/>
          </a:prstGeom>
          <a:noFill/>
          <a:ln w="9525">
            <a:noFill/>
            <a:miter lim="800000"/>
            <a:headEnd/>
            <a:tailEnd/>
          </a:ln>
          <a:effectLst/>
        </p:spPr>
        <p:txBody>
          <a:bodyPr>
            <a:spAutoFit/>
          </a:bodyPr>
          <a:lstStyle/>
          <a:p>
            <a:pPr algn="ctr">
              <a:spcBef>
                <a:spcPct val="50000"/>
              </a:spcBef>
            </a:pPr>
            <a:r>
              <a:rPr lang="en-US"/>
              <a:t>Within-subject variability</a:t>
            </a:r>
          </a:p>
        </p:txBody>
      </p:sp>
      <p:sp>
        <p:nvSpPr>
          <p:cNvPr id="195591" name="Line 1031"/>
          <p:cNvSpPr>
            <a:spLocks noChangeShapeType="1"/>
          </p:cNvSpPr>
          <p:nvPr/>
        </p:nvSpPr>
        <p:spPr bwMode="auto">
          <a:xfrm flipH="1" flipV="1">
            <a:off x="6667500" y="5943600"/>
            <a:ext cx="1143000" cy="228600"/>
          </a:xfrm>
          <a:prstGeom prst="line">
            <a:avLst/>
          </a:prstGeom>
          <a:noFill/>
          <a:ln w="9525">
            <a:solidFill>
              <a:schemeClr val="tx1"/>
            </a:solidFill>
            <a:round/>
            <a:headEnd/>
            <a:tailEnd type="triangle" w="med" len="med"/>
          </a:ln>
          <a:effectLst/>
        </p:spPr>
        <p:txBody>
          <a:bodyPr/>
          <a:lstStyle/>
          <a:p>
            <a:endParaRPr lang="en-US"/>
          </a:p>
        </p:txBody>
      </p:sp>
      <p:sp>
        <p:nvSpPr>
          <p:cNvPr id="195592" name="Line 1032"/>
          <p:cNvSpPr>
            <a:spLocks noChangeShapeType="1"/>
          </p:cNvSpPr>
          <p:nvPr/>
        </p:nvSpPr>
        <p:spPr bwMode="auto">
          <a:xfrm flipV="1">
            <a:off x="3695700" y="6019800"/>
            <a:ext cx="1676400" cy="457200"/>
          </a:xfrm>
          <a:prstGeom prst="line">
            <a:avLst/>
          </a:prstGeom>
          <a:noFill/>
          <a:ln w="9525">
            <a:solidFill>
              <a:schemeClr val="tx1"/>
            </a:solidFill>
            <a:round/>
            <a:headEnd/>
            <a:tailEnd type="triangle" w="med" len="med"/>
          </a:ln>
          <a:effectLst/>
        </p:spPr>
        <p:txBody>
          <a:bodyPr/>
          <a:lstStyle/>
          <a:p>
            <a:endParaRPr lang="en-US"/>
          </a:p>
        </p:txBody>
      </p:sp>
      <p:sp>
        <p:nvSpPr>
          <p:cNvPr id="195593" name="Line 1033"/>
          <p:cNvSpPr>
            <a:spLocks noChangeShapeType="1"/>
          </p:cNvSpPr>
          <p:nvPr/>
        </p:nvSpPr>
        <p:spPr bwMode="auto">
          <a:xfrm>
            <a:off x="2705100" y="6248400"/>
            <a:ext cx="990600" cy="228600"/>
          </a:xfrm>
          <a:prstGeom prst="line">
            <a:avLst/>
          </a:prstGeom>
          <a:noFill/>
          <a:ln w="9525">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762000" y="228600"/>
            <a:ext cx="8743950" cy="533400"/>
          </a:xfrm>
        </p:spPr>
        <p:txBody>
          <a:bodyPr/>
          <a:lstStyle/>
          <a:p>
            <a:r>
              <a:rPr lang="en-US" dirty="0"/>
              <a:t>Why Care About Reproducibility?</a:t>
            </a:r>
          </a:p>
        </p:txBody>
      </p:sp>
      <p:sp>
        <p:nvSpPr>
          <p:cNvPr id="50179" name="Rectangle 3"/>
          <p:cNvSpPr>
            <a:spLocks noGrp="1" noChangeArrowheads="1"/>
          </p:cNvSpPr>
          <p:nvPr>
            <p:ph type="body" idx="1"/>
          </p:nvPr>
        </p:nvSpPr>
        <p:spPr>
          <a:xfrm>
            <a:off x="533400" y="990600"/>
            <a:ext cx="9372600" cy="5486400"/>
          </a:xfrm>
        </p:spPr>
        <p:txBody>
          <a:bodyPr/>
          <a:lstStyle/>
          <a:p>
            <a:pPr algn="ctr">
              <a:buFontTx/>
              <a:buNone/>
              <a:tabLst>
                <a:tab pos="685800" algn="l"/>
              </a:tabLst>
            </a:pPr>
            <a:r>
              <a:rPr lang="en-US" sz="3600" dirty="0">
                <a:sym typeface="Symbol" pitchFamily="18" charset="2"/>
              </a:rPr>
              <a:t></a:t>
            </a:r>
            <a:r>
              <a:rPr lang="en-US" sz="3600" baseline="30000" dirty="0">
                <a:sym typeface="Symbol" pitchFamily="18" charset="2"/>
              </a:rPr>
              <a:t>2</a:t>
            </a:r>
            <a:r>
              <a:rPr lang="en-US" sz="3600" baseline="-25000" dirty="0">
                <a:sym typeface="Symbol" pitchFamily="18" charset="2"/>
              </a:rPr>
              <a:t>O </a:t>
            </a:r>
            <a:r>
              <a:rPr lang="en-US" sz="3600" dirty="0">
                <a:sym typeface="Symbol" pitchFamily="18" charset="2"/>
              </a:rPr>
              <a:t>=</a:t>
            </a:r>
            <a:r>
              <a:rPr lang="en-US" sz="3600" baseline="-25000" dirty="0">
                <a:sym typeface="Symbol" pitchFamily="18" charset="2"/>
              </a:rPr>
              <a:t> </a:t>
            </a:r>
            <a:r>
              <a:rPr lang="en-US" sz="3600" dirty="0">
                <a:sym typeface="Symbol" pitchFamily="18" charset="2"/>
              </a:rPr>
              <a:t></a:t>
            </a:r>
            <a:r>
              <a:rPr lang="en-US" sz="3600" baseline="30000" dirty="0">
                <a:sym typeface="Symbol" pitchFamily="18" charset="2"/>
              </a:rPr>
              <a:t>2</a:t>
            </a:r>
            <a:r>
              <a:rPr lang="en-US" sz="3600" baseline="-25000" dirty="0">
                <a:sym typeface="Symbol" pitchFamily="18" charset="2"/>
              </a:rPr>
              <a:t>T </a:t>
            </a:r>
            <a:r>
              <a:rPr lang="en-US" sz="3600" dirty="0">
                <a:sym typeface="Symbol" pitchFamily="18" charset="2"/>
              </a:rPr>
              <a:t>+ </a:t>
            </a:r>
            <a:r>
              <a:rPr lang="en-US" sz="3600" baseline="30000" dirty="0">
                <a:sym typeface="Symbol" pitchFamily="18" charset="2"/>
              </a:rPr>
              <a:t>2</a:t>
            </a:r>
            <a:r>
              <a:rPr lang="en-US" sz="3600" baseline="-25000" dirty="0">
                <a:sym typeface="Symbol" pitchFamily="18" charset="2"/>
              </a:rPr>
              <a:t>E</a:t>
            </a:r>
            <a:r>
              <a:rPr lang="en-US" dirty="0"/>
              <a:t> </a:t>
            </a:r>
          </a:p>
          <a:p>
            <a:pPr>
              <a:tabLst>
                <a:tab pos="685800" algn="l"/>
              </a:tabLst>
            </a:pPr>
            <a:r>
              <a:rPr lang="en-US" sz="2400" dirty="0"/>
              <a:t>More random measurement error when measuring an individual means more variability in observed measurements of a group</a:t>
            </a:r>
          </a:p>
          <a:p>
            <a:pPr marL="520700" lvl="1" indent="-63500">
              <a:tabLst>
                <a:tab pos="685800" algn="l"/>
              </a:tabLst>
            </a:pPr>
            <a:r>
              <a:rPr lang="en-US" sz="2000" dirty="0" smtClean="0"/>
              <a:t> e.g</a:t>
            </a:r>
            <a:r>
              <a:rPr lang="en-US" sz="2000" dirty="0"/>
              <a:t>., measure height in a group of </a:t>
            </a:r>
            <a:r>
              <a:rPr lang="en-US" sz="2000" dirty="0" smtClean="0"/>
              <a:t>participants.  </a:t>
            </a:r>
            <a:endParaRPr lang="en-US" sz="2000" dirty="0"/>
          </a:p>
          <a:p>
            <a:pPr marL="520700" lvl="1" indent="-63500">
              <a:tabLst>
                <a:tab pos="685800" algn="l"/>
              </a:tabLst>
            </a:pPr>
            <a:r>
              <a:rPr lang="en-US" sz="2000" dirty="0" smtClean="0"/>
              <a:t> If </a:t>
            </a:r>
            <a:r>
              <a:rPr lang="en-US" sz="2000" dirty="0"/>
              <a:t>no measurement error</a:t>
            </a:r>
          </a:p>
          <a:p>
            <a:pPr marL="520700" lvl="1" indent="-63500">
              <a:tabLst>
                <a:tab pos="685800" algn="l"/>
              </a:tabLst>
            </a:pPr>
            <a:r>
              <a:rPr lang="en-US" sz="2000" dirty="0" smtClean="0"/>
              <a:t> If </a:t>
            </a:r>
            <a:r>
              <a:rPr lang="en-US" sz="2000" dirty="0"/>
              <a:t>measurement error</a:t>
            </a:r>
            <a:endParaRPr lang="en-US" sz="3200" dirty="0"/>
          </a:p>
        </p:txBody>
      </p:sp>
      <p:sp>
        <p:nvSpPr>
          <p:cNvPr id="50184" name="Line 8"/>
          <p:cNvSpPr>
            <a:spLocks noChangeShapeType="1"/>
          </p:cNvSpPr>
          <p:nvPr/>
        </p:nvSpPr>
        <p:spPr bwMode="auto">
          <a:xfrm>
            <a:off x="4953000" y="3581400"/>
            <a:ext cx="0" cy="2667000"/>
          </a:xfrm>
          <a:prstGeom prst="line">
            <a:avLst/>
          </a:prstGeom>
          <a:noFill/>
          <a:ln w="9525">
            <a:solidFill>
              <a:schemeClr val="tx1"/>
            </a:solidFill>
            <a:round/>
            <a:headEnd/>
            <a:tailEnd/>
          </a:ln>
          <a:effectLst/>
        </p:spPr>
        <p:txBody>
          <a:bodyPr/>
          <a:lstStyle/>
          <a:p>
            <a:endParaRPr lang="en-US"/>
          </a:p>
        </p:txBody>
      </p:sp>
      <p:sp>
        <p:nvSpPr>
          <p:cNvPr id="50185" name="Line 9"/>
          <p:cNvSpPr>
            <a:spLocks noChangeShapeType="1"/>
          </p:cNvSpPr>
          <p:nvPr/>
        </p:nvSpPr>
        <p:spPr bwMode="auto">
          <a:xfrm>
            <a:off x="4953000" y="6248400"/>
            <a:ext cx="3352800" cy="0"/>
          </a:xfrm>
          <a:prstGeom prst="line">
            <a:avLst/>
          </a:prstGeom>
          <a:noFill/>
          <a:ln w="9525">
            <a:solidFill>
              <a:schemeClr val="tx1"/>
            </a:solidFill>
            <a:round/>
            <a:headEnd/>
            <a:tailEnd/>
          </a:ln>
          <a:effectLst/>
        </p:spPr>
        <p:txBody>
          <a:bodyPr/>
          <a:lstStyle/>
          <a:p>
            <a:endParaRPr lang="en-US"/>
          </a:p>
        </p:txBody>
      </p:sp>
      <p:sp>
        <p:nvSpPr>
          <p:cNvPr id="50186" name="Text Box 10"/>
          <p:cNvSpPr txBox="1">
            <a:spLocks noChangeArrowheads="1"/>
          </p:cNvSpPr>
          <p:nvPr/>
        </p:nvSpPr>
        <p:spPr bwMode="auto">
          <a:xfrm>
            <a:off x="5943600" y="6248400"/>
            <a:ext cx="1600200" cy="457200"/>
          </a:xfrm>
          <a:prstGeom prst="rect">
            <a:avLst/>
          </a:prstGeom>
          <a:noFill/>
          <a:ln w="9525">
            <a:noFill/>
            <a:miter lim="800000"/>
            <a:headEnd/>
            <a:tailEnd/>
          </a:ln>
          <a:effectLst/>
        </p:spPr>
        <p:txBody>
          <a:bodyPr>
            <a:spAutoFit/>
          </a:bodyPr>
          <a:lstStyle/>
          <a:p>
            <a:pPr>
              <a:spcBef>
                <a:spcPct val="50000"/>
              </a:spcBef>
            </a:pPr>
            <a:r>
              <a:rPr lang="en-US"/>
              <a:t>Height</a:t>
            </a:r>
          </a:p>
        </p:txBody>
      </p:sp>
      <p:sp>
        <p:nvSpPr>
          <p:cNvPr id="50188" name="Freeform 12"/>
          <p:cNvSpPr>
            <a:spLocks/>
          </p:cNvSpPr>
          <p:nvPr/>
        </p:nvSpPr>
        <p:spPr bwMode="auto">
          <a:xfrm>
            <a:off x="5791200" y="3657600"/>
            <a:ext cx="1524000" cy="2286000"/>
          </a:xfrm>
          <a:custGeom>
            <a:avLst/>
            <a:gdLst/>
            <a:ahLst/>
            <a:cxnLst>
              <a:cxn ang="0">
                <a:pos x="0" y="1440"/>
              </a:cxn>
              <a:cxn ang="0">
                <a:pos x="432" y="0"/>
              </a:cxn>
              <a:cxn ang="0">
                <a:pos x="960" y="1440"/>
              </a:cxn>
            </a:cxnLst>
            <a:rect l="0" t="0" r="r" b="b"/>
            <a:pathLst>
              <a:path w="960" h="1440">
                <a:moveTo>
                  <a:pt x="0" y="1440"/>
                </a:moveTo>
                <a:cubicBezTo>
                  <a:pt x="136" y="720"/>
                  <a:pt x="272" y="0"/>
                  <a:pt x="432" y="0"/>
                </a:cubicBezTo>
                <a:cubicBezTo>
                  <a:pt x="592" y="0"/>
                  <a:pt x="872" y="1200"/>
                  <a:pt x="960" y="1440"/>
                </a:cubicBezTo>
              </a:path>
            </a:pathLst>
          </a:custGeom>
          <a:noFill/>
          <a:ln w="9525">
            <a:solidFill>
              <a:schemeClr val="tx1"/>
            </a:solidFill>
            <a:round/>
            <a:headEnd/>
            <a:tailEnd/>
          </a:ln>
          <a:effectLst/>
        </p:spPr>
        <p:txBody>
          <a:bodyPr/>
          <a:lstStyle/>
          <a:p>
            <a:endParaRPr lang="en-US"/>
          </a:p>
        </p:txBody>
      </p:sp>
      <p:sp>
        <p:nvSpPr>
          <p:cNvPr id="50190" name="Freeform 14"/>
          <p:cNvSpPr>
            <a:spLocks/>
          </p:cNvSpPr>
          <p:nvPr/>
        </p:nvSpPr>
        <p:spPr bwMode="auto">
          <a:xfrm>
            <a:off x="5181600" y="4038600"/>
            <a:ext cx="2819400" cy="1905000"/>
          </a:xfrm>
          <a:custGeom>
            <a:avLst/>
            <a:gdLst/>
            <a:ahLst/>
            <a:cxnLst>
              <a:cxn ang="0">
                <a:pos x="0" y="1536"/>
              </a:cxn>
              <a:cxn ang="0">
                <a:pos x="816" y="0"/>
              </a:cxn>
              <a:cxn ang="0">
                <a:pos x="1776" y="1536"/>
              </a:cxn>
            </a:cxnLst>
            <a:rect l="0" t="0" r="r" b="b"/>
            <a:pathLst>
              <a:path w="1776" h="1536">
                <a:moveTo>
                  <a:pt x="0" y="1536"/>
                </a:moveTo>
                <a:cubicBezTo>
                  <a:pt x="260" y="768"/>
                  <a:pt x="520" y="0"/>
                  <a:pt x="816" y="0"/>
                </a:cubicBezTo>
                <a:cubicBezTo>
                  <a:pt x="1112" y="0"/>
                  <a:pt x="1444" y="768"/>
                  <a:pt x="1776" y="1536"/>
                </a:cubicBezTo>
              </a:path>
            </a:pathLst>
          </a:custGeom>
          <a:noFill/>
          <a:ln w="47625" cap="flat">
            <a:solidFill>
              <a:schemeClr val="tx1"/>
            </a:solidFill>
            <a:prstDash val="sysDot"/>
            <a:round/>
            <a:headEnd/>
            <a:tailEnd/>
          </a:ln>
          <a:effectLst/>
        </p:spPr>
        <p:txBody>
          <a:bodyPr/>
          <a:lstStyle/>
          <a:p>
            <a:endParaRPr lang="en-US"/>
          </a:p>
        </p:txBody>
      </p:sp>
      <p:sp>
        <p:nvSpPr>
          <p:cNvPr id="50192" name="Line 16"/>
          <p:cNvSpPr>
            <a:spLocks noChangeShapeType="1"/>
          </p:cNvSpPr>
          <p:nvPr/>
        </p:nvSpPr>
        <p:spPr bwMode="auto">
          <a:xfrm>
            <a:off x="3657600" y="3581400"/>
            <a:ext cx="2095500" cy="990600"/>
          </a:xfrm>
          <a:prstGeom prst="line">
            <a:avLst/>
          </a:prstGeom>
          <a:noFill/>
          <a:ln w="9525">
            <a:solidFill>
              <a:schemeClr val="tx1"/>
            </a:solidFill>
            <a:round/>
            <a:headEnd/>
            <a:tailEnd type="triangle" w="med" len="med"/>
          </a:ln>
          <a:effectLst/>
        </p:spPr>
        <p:txBody>
          <a:bodyPr/>
          <a:lstStyle/>
          <a:p>
            <a:endParaRPr lang="en-US"/>
          </a:p>
        </p:txBody>
      </p:sp>
      <p:sp>
        <p:nvSpPr>
          <p:cNvPr id="50193" name="Line 17"/>
          <p:cNvSpPr>
            <a:spLocks noChangeShapeType="1"/>
          </p:cNvSpPr>
          <p:nvPr/>
        </p:nvSpPr>
        <p:spPr bwMode="auto">
          <a:xfrm>
            <a:off x="4076700" y="3124200"/>
            <a:ext cx="2133600" cy="609600"/>
          </a:xfrm>
          <a:prstGeom prst="line">
            <a:avLst/>
          </a:prstGeom>
          <a:noFill/>
          <a:ln w="9525">
            <a:solidFill>
              <a:schemeClr val="tx1"/>
            </a:solidFill>
            <a:round/>
            <a:headEnd/>
            <a:tailEnd type="triangle" w="med" len="med"/>
          </a:ln>
          <a:effectLst/>
        </p:spPr>
        <p:txBody>
          <a:bodyPr/>
          <a:lstStyle/>
          <a:p>
            <a:endParaRPr lang="en-US"/>
          </a:p>
        </p:txBody>
      </p:sp>
      <p:sp>
        <p:nvSpPr>
          <p:cNvPr id="50194" name="Text Box 18"/>
          <p:cNvSpPr txBox="1">
            <a:spLocks noChangeArrowheads="1"/>
          </p:cNvSpPr>
          <p:nvPr/>
        </p:nvSpPr>
        <p:spPr bwMode="auto">
          <a:xfrm rot="16200000">
            <a:off x="3657600" y="4686300"/>
            <a:ext cx="1600200" cy="457200"/>
          </a:xfrm>
          <a:prstGeom prst="rect">
            <a:avLst/>
          </a:prstGeom>
          <a:noFill/>
          <a:ln w="9525">
            <a:noFill/>
            <a:miter lim="800000"/>
            <a:headEnd/>
            <a:tailEnd/>
          </a:ln>
          <a:effectLst/>
        </p:spPr>
        <p:txBody>
          <a:bodyPr>
            <a:spAutoFit/>
          </a:bodyPr>
          <a:lstStyle/>
          <a:p>
            <a:pPr>
              <a:spcBef>
                <a:spcPct val="50000"/>
              </a:spcBef>
            </a:pPr>
            <a:r>
              <a:rPr lang="en-US"/>
              <a:t>Frequency</a:t>
            </a:r>
          </a:p>
        </p:txBody>
      </p:sp>
      <p:sp>
        <p:nvSpPr>
          <p:cNvPr id="50195" name="Text Box 19"/>
          <p:cNvSpPr txBox="1">
            <a:spLocks noChangeArrowheads="1"/>
          </p:cNvSpPr>
          <p:nvPr/>
        </p:nvSpPr>
        <p:spPr bwMode="auto">
          <a:xfrm>
            <a:off x="7200900" y="2895600"/>
            <a:ext cx="2819400" cy="1187450"/>
          </a:xfrm>
          <a:prstGeom prst="rect">
            <a:avLst/>
          </a:prstGeom>
          <a:noFill/>
          <a:ln w="9525">
            <a:noFill/>
            <a:miter lim="800000"/>
            <a:headEnd/>
            <a:tailEnd/>
          </a:ln>
          <a:effectLst/>
        </p:spPr>
        <p:txBody>
          <a:bodyPr>
            <a:spAutoFit/>
          </a:bodyPr>
          <a:lstStyle/>
          <a:p>
            <a:pPr>
              <a:spcBef>
                <a:spcPct val="50000"/>
              </a:spcBef>
            </a:pPr>
            <a:r>
              <a:rPr lang="en-US"/>
              <a:t>Distribution of observed height measurements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050"/>
          <p:cNvSpPr>
            <a:spLocks noGrp="1" noChangeArrowheads="1"/>
          </p:cNvSpPr>
          <p:nvPr>
            <p:ph type="title"/>
          </p:nvPr>
        </p:nvSpPr>
        <p:spPr>
          <a:xfrm>
            <a:off x="266700" y="304800"/>
            <a:ext cx="9715500" cy="533400"/>
          </a:xfrm>
        </p:spPr>
        <p:txBody>
          <a:bodyPr/>
          <a:lstStyle/>
          <a:p>
            <a:r>
              <a:rPr lang="en-US" sz="2600"/>
              <a:t>More variability of observed measurements has important influences on statistical precision/power of inferences</a:t>
            </a:r>
          </a:p>
        </p:txBody>
      </p:sp>
      <p:sp>
        <p:nvSpPr>
          <p:cNvPr id="226307" name="Rectangle 2051"/>
          <p:cNvSpPr>
            <a:spLocks noGrp="1" noChangeArrowheads="1"/>
          </p:cNvSpPr>
          <p:nvPr>
            <p:ph type="body" idx="1"/>
          </p:nvPr>
        </p:nvSpPr>
        <p:spPr>
          <a:xfrm>
            <a:off x="0" y="990600"/>
            <a:ext cx="10287000" cy="5486400"/>
          </a:xfrm>
        </p:spPr>
        <p:txBody>
          <a:bodyPr/>
          <a:lstStyle/>
          <a:p>
            <a:pPr algn="ctr">
              <a:buFontTx/>
              <a:buNone/>
              <a:tabLst>
                <a:tab pos="685800" algn="l"/>
              </a:tabLst>
            </a:pPr>
            <a:r>
              <a:rPr lang="en-US" sz="3600" dirty="0">
                <a:sym typeface="Symbol" pitchFamily="18" charset="2"/>
              </a:rPr>
              <a:t></a:t>
            </a:r>
            <a:r>
              <a:rPr lang="en-US" sz="3600" baseline="30000" dirty="0">
                <a:sym typeface="Symbol" pitchFamily="18" charset="2"/>
              </a:rPr>
              <a:t>2</a:t>
            </a:r>
            <a:r>
              <a:rPr lang="en-US" sz="3600" baseline="-25000" dirty="0">
                <a:sym typeface="Symbol" pitchFamily="18" charset="2"/>
              </a:rPr>
              <a:t>O </a:t>
            </a:r>
            <a:r>
              <a:rPr lang="en-US" sz="3600" dirty="0">
                <a:sym typeface="Symbol" pitchFamily="18" charset="2"/>
              </a:rPr>
              <a:t>=</a:t>
            </a:r>
            <a:r>
              <a:rPr lang="en-US" sz="3600" baseline="-25000" dirty="0">
                <a:sym typeface="Symbol" pitchFamily="18" charset="2"/>
              </a:rPr>
              <a:t> </a:t>
            </a:r>
            <a:r>
              <a:rPr lang="en-US" sz="3600" dirty="0">
                <a:sym typeface="Symbol" pitchFamily="18" charset="2"/>
              </a:rPr>
              <a:t></a:t>
            </a:r>
            <a:r>
              <a:rPr lang="en-US" sz="3600" baseline="30000" dirty="0">
                <a:sym typeface="Symbol" pitchFamily="18" charset="2"/>
              </a:rPr>
              <a:t>2</a:t>
            </a:r>
            <a:r>
              <a:rPr lang="en-US" sz="3600" baseline="-25000" dirty="0">
                <a:sym typeface="Symbol" pitchFamily="18" charset="2"/>
              </a:rPr>
              <a:t>T </a:t>
            </a:r>
            <a:r>
              <a:rPr lang="en-US" sz="3600" dirty="0">
                <a:sym typeface="Symbol" pitchFamily="18" charset="2"/>
              </a:rPr>
              <a:t>+ </a:t>
            </a:r>
            <a:r>
              <a:rPr lang="en-US" sz="3600" baseline="30000" dirty="0">
                <a:sym typeface="Symbol" pitchFamily="18" charset="2"/>
              </a:rPr>
              <a:t>2</a:t>
            </a:r>
            <a:r>
              <a:rPr lang="en-US" sz="3600" baseline="-25000" dirty="0">
                <a:sym typeface="Symbol" pitchFamily="18" charset="2"/>
              </a:rPr>
              <a:t>E</a:t>
            </a:r>
            <a:r>
              <a:rPr lang="en-US" dirty="0"/>
              <a:t> </a:t>
            </a:r>
          </a:p>
          <a:p>
            <a:pPr>
              <a:tabLst>
                <a:tab pos="685800" algn="l"/>
              </a:tabLst>
            </a:pPr>
            <a:r>
              <a:rPr lang="en-US" sz="2800" dirty="0"/>
              <a:t>Descriptive studies:  wider confidence intervals</a:t>
            </a:r>
          </a:p>
          <a:p>
            <a:pPr marL="520700" lvl="1" indent="-63500">
              <a:tabLst>
                <a:tab pos="685800" algn="l"/>
              </a:tabLst>
            </a:pPr>
            <a:endParaRPr lang="en-US" sz="2400" dirty="0"/>
          </a:p>
          <a:p>
            <a:pPr marL="520700" lvl="1" indent="-63500">
              <a:tabLst>
                <a:tab pos="685800" algn="l"/>
              </a:tabLst>
            </a:pPr>
            <a:endParaRPr lang="en-US" sz="2400" dirty="0"/>
          </a:p>
          <a:p>
            <a:pPr marL="520700" lvl="1" indent="-63500">
              <a:tabLst>
                <a:tab pos="685800" algn="l"/>
              </a:tabLst>
            </a:pPr>
            <a:endParaRPr lang="en-US" sz="2400" dirty="0"/>
          </a:p>
          <a:p>
            <a:pPr>
              <a:tabLst>
                <a:tab pos="685800" algn="l"/>
              </a:tabLst>
            </a:pPr>
            <a:r>
              <a:rPr lang="en-US" sz="2700" dirty="0"/>
              <a:t>Analytic studies (Observational/RCT’s): power to detect an exposure (treatment) difference reduced for given sample size</a:t>
            </a:r>
          </a:p>
          <a:p>
            <a:pPr marL="520700" lvl="1" indent="-63500">
              <a:tabLst>
                <a:tab pos="685800" algn="l"/>
              </a:tabLst>
            </a:pPr>
            <a:endParaRPr lang="en-US" sz="2700" dirty="0"/>
          </a:p>
          <a:p>
            <a:pPr>
              <a:tabLst>
                <a:tab pos="685800" algn="l"/>
              </a:tabLst>
            </a:pPr>
            <a:endParaRPr lang="en-US" sz="2400" dirty="0"/>
          </a:p>
        </p:txBody>
      </p:sp>
      <p:sp>
        <p:nvSpPr>
          <p:cNvPr id="226308" name="Line 2052"/>
          <p:cNvSpPr>
            <a:spLocks noChangeShapeType="1"/>
          </p:cNvSpPr>
          <p:nvPr/>
        </p:nvSpPr>
        <p:spPr bwMode="auto">
          <a:xfrm>
            <a:off x="2514600" y="2209800"/>
            <a:ext cx="0" cy="1219200"/>
          </a:xfrm>
          <a:prstGeom prst="line">
            <a:avLst/>
          </a:prstGeom>
          <a:noFill/>
          <a:ln w="9525">
            <a:solidFill>
              <a:schemeClr val="tx1"/>
            </a:solidFill>
            <a:round/>
            <a:headEnd/>
            <a:tailEnd/>
          </a:ln>
          <a:effectLst/>
        </p:spPr>
        <p:txBody>
          <a:bodyPr/>
          <a:lstStyle/>
          <a:p>
            <a:endParaRPr lang="en-US"/>
          </a:p>
        </p:txBody>
      </p:sp>
      <p:sp>
        <p:nvSpPr>
          <p:cNvPr id="226309" name="Line 2053"/>
          <p:cNvSpPr>
            <a:spLocks noChangeShapeType="1"/>
          </p:cNvSpPr>
          <p:nvPr/>
        </p:nvSpPr>
        <p:spPr bwMode="auto">
          <a:xfrm>
            <a:off x="2514600" y="3429000"/>
            <a:ext cx="1447800" cy="0"/>
          </a:xfrm>
          <a:prstGeom prst="line">
            <a:avLst/>
          </a:prstGeom>
          <a:noFill/>
          <a:ln w="9525">
            <a:solidFill>
              <a:schemeClr val="tx1"/>
            </a:solidFill>
            <a:round/>
            <a:headEnd/>
            <a:tailEnd/>
          </a:ln>
          <a:effectLst/>
        </p:spPr>
        <p:txBody>
          <a:bodyPr/>
          <a:lstStyle/>
          <a:p>
            <a:endParaRPr lang="en-US"/>
          </a:p>
        </p:txBody>
      </p:sp>
      <p:sp>
        <p:nvSpPr>
          <p:cNvPr id="226312" name="Freeform 2056"/>
          <p:cNvSpPr>
            <a:spLocks/>
          </p:cNvSpPr>
          <p:nvPr/>
        </p:nvSpPr>
        <p:spPr bwMode="auto">
          <a:xfrm>
            <a:off x="5943600" y="2514600"/>
            <a:ext cx="990600" cy="762000"/>
          </a:xfrm>
          <a:custGeom>
            <a:avLst/>
            <a:gdLst/>
            <a:ahLst/>
            <a:cxnLst>
              <a:cxn ang="0">
                <a:pos x="0" y="1536"/>
              </a:cxn>
              <a:cxn ang="0">
                <a:pos x="816" y="0"/>
              </a:cxn>
              <a:cxn ang="0">
                <a:pos x="1776" y="1536"/>
              </a:cxn>
            </a:cxnLst>
            <a:rect l="0" t="0" r="r" b="b"/>
            <a:pathLst>
              <a:path w="1776" h="1536">
                <a:moveTo>
                  <a:pt x="0" y="1536"/>
                </a:moveTo>
                <a:cubicBezTo>
                  <a:pt x="260" y="768"/>
                  <a:pt x="520" y="0"/>
                  <a:pt x="816" y="0"/>
                </a:cubicBezTo>
                <a:cubicBezTo>
                  <a:pt x="1112" y="0"/>
                  <a:pt x="1444" y="768"/>
                  <a:pt x="1776" y="1536"/>
                </a:cubicBezTo>
              </a:path>
            </a:pathLst>
          </a:custGeom>
          <a:noFill/>
          <a:ln w="47625" cap="flat">
            <a:solidFill>
              <a:schemeClr val="tx1"/>
            </a:solidFill>
            <a:prstDash val="sysDot"/>
            <a:round/>
            <a:headEnd/>
            <a:tailEnd/>
          </a:ln>
          <a:effectLst/>
        </p:spPr>
        <p:txBody>
          <a:bodyPr/>
          <a:lstStyle/>
          <a:p>
            <a:endParaRPr lang="en-US"/>
          </a:p>
        </p:txBody>
      </p:sp>
      <p:sp>
        <p:nvSpPr>
          <p:cNvPr id="226315" name="Line 2059"/>
          <p:cNvSpPr>
            <a:spLocks noChangeShapeType="1"/>
          </p:cNvSpPr>
          <p:nvPr/>
        </p:nvSpPr>
        <p:spPr bwMode="auto">
          <a:xfrm>
            <a:off x="5791200" y="2209800"/>
            <a:ext cx="0" cy="1219200"/>
          </a:xfrm>
          <a:prstGeom prst="line">
            <a:avLst/>
          </a:prstGeom>
          <a:noFill/>
          <a:ln w="9525">
            <a:solidFill>
              <a:schemeClr val="tx1"/>
            </a:solidFill>
            <a:round/>
            <a:headEnd/>
            <a:tailEnd/>
          </a:ln>
          <a:effectLst/>
        </p:spPr>
        <p:txBody>
          <a:bodyPr/>
          <a:lstStyle/>
          <a:p>
            <a:endParaRPr lang="en-US"/>
          </a:p>
        </p:txBody>
      </p:sp>
      <p:sp>
        <p:nvSpPr>
          <p:cNvPr id="226316" name="Line 2060"/>
          <p:cNvSpPr>
            <a:spLocks noChangeShapeType="1"/>
          </p:cNvSpPr>
          <p:nvPr/>
        </p:nvSpPr>
        <p:spPr bwMode="auto">
          <a:xfrm>
            <a:off x="5791200" y="3429000"/>
            <a:ext cx="1447800" cy="0"/>
          </a:xfrm>
          <a:prstGeom prst="line">
            <a:avLst/>
          </a:prstGeom>
          <a:noFill/>
          <a:ln w="9525">
            <a:solidFill>
              <a:schemeClr val="tx1"/>
            </a:solidFill>
            <a:round/>
            <a:headEnd/>
            <a:tailEnd/>
          </a:ln>
          <a:effectLst/>
        </p:spPr>
        <p:txBody>
          <a:bodyPr/>
          <a:lstStyle/>
          <a:p>
            <a:endParaRPr lang="en-US"/>
          </a:p>
        </p:txBody>
      </p:sp>
      <p:sp>
        <p:nvSpPr>
          <p:cNvPr id="226318" name="Line 2062"/>
          <p:cNvSpPr>
            <a:spLocks noChangeShapeType="1"/>
          </p:cNvSpPr>
          <p:nvPr/>
        </p:nvSpPr>
        <p:spPr bwMode="auto">
          <a:xfrm>
            <a:off x="2133600" y="4724400"/>
            <a:ext cx="0" cy="1524000"/>
          </a:xfrm>
          <a:prstGeom prst="line">
            <a:avLst/>
          </a:prstGeom>
          <a:noFill/>
          <a:ln w="9525">
            <a:solidFill>
              <a:schemeClr val="tx1"/>
            </a:solidFill>
            <a:round/>
            <a:headEnd/>
            <a:tailEnd/>
          </a:ln>
          <a:effectLst/>
        </p:spPr>
        <p:txBody>
          <a:bodyPr/>
          <a:lstStyle/>
          <a:p>
            <a:endParaRPr lang="en-US"/>
          </a:p>
        </p:txBody>
      </p:sp>
      <p:sp>
        <p:nvSpPr>
          <p:cNvPr id="226320" name="Line 2064"/>
          <p:cNvSpPr>
            <a:spLocks noChangeShapeType="1"/>
          </p:cNvSpPr>
          <p:nvPr/>
        </p:nvSpPr>
        <p:spPr bwMode="auto">
          <a:xfrm>
            <a:off x="4267200" y="2971800"/>
            <a:ext cx="990600"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226321" name="Line 2065"/>
          <p:cNvSpPr>
            <a:spLocks noChangeShapeType="1"/>
          </p:cNvSpPr>
          <p:nvPr/>
        </p:nvSpPr>
        <p:spPr bwMode="auto">
          <a:xfrm>
            <a:off x="6096000" y="4648200"/>
            <a:ext cx="0" cy="1524000"/>
          </a:xfrm>
          <a:prstGeom prst="line">
            <a:avLst/>
          </a:prstGeom>
          <a:noFill/>
          <a:ln w="9525">
            <a:solidFill>
              <a:schemeClr val="tx1"/>
            </a:solidFill>
            <a:round/>
            <a:headEnd/>
            <a:tailEnd/>
          </a:ln>
          <a:effectLst/>
        </p:spPr>
        <p:txBody>
          <a:bodyPr/>
          <a:lstStyle/>
          <a:p>
            <a:endParaRPr lang="en-US"/>
          </a:p>
        </p:txBody>
      </p:sp>
      <p:sp>
        <p:nvSpPr>
          <p:cNvPr id="226322" name="Line 2066"/>
          <p:cNvSpPr>
            <a:spLocks noChangeShapeType="1"/>
          </p:cNvSpPr>
          <p:nvPr/>
        </p:nvSpPr>
        <p:spPr bwMode="auto">
          <a:xfrm>
            <a:off x="6096000" y="6172200"/>
            <a:ext cx="2438400" cy="0"/>
          </a:xfrm>
          <a:prstGeom prst="line">
            <a:avLst/>
          </a:prstGeom>
          <a:noFill/>
          <a:ln w="9525">
            <a:solidFill>
              <a:schemeClr val="tx1"/>
            </a:solidFill>
            <a:round/>
            <a:headEnd/>
            <a:tailEnd/>
          </a:ln>
          <a:effectLst/>
        </p:spPr>
        <p:txBody>
          <a:bodyPr/>
          <a:lstStyle/>
          <a:p>
            <a:endParaRPr lang="en-US"/>
          </a:p>
        </p:txBody>
      </p:sp>
      <p:sp>
        <p:nvSpPr>
          <p:cNvPr id="226323" name="Line 2067"/>
          <p:cNvSpPr>
            <a:spLocks noChangeShapeType="1"/>
          </p:cNvSpPr>
          <p:nvPr/>
        </p:nvSpPr>
        <p:spPr bwMode="auto">
          <a:xfrm>
            <a:off x="4648200" y="5486400"/>
            <a:ext cx="990600" cy="0"/>
          </a:xfrm>
          <a:prstGeom prst="line">
            <a:avLst/>
          </a:prstGeom>
          <a:noFill/>
          <a:ln w="9525">
            <a:solidFill>
              <a:schemeClr val="tx1"/>
            </a:solidFill>
            <a:round/>
            <a:headEnd/>
            <a:tailEnd type="triangle" w="med" len="med"/>
          </a:ln>
          <a:effectLst/>
        </p:spPr>
        <p:txBody>
          <a:bodyPr wrap="none" anchor="ctr"/>
          <a:lstStyle/>
          <a:p>
            <a:endParaRPr lang="en-US"/>
          </a:p>
        </p:txBody>
      </p:sp>
      <p:grpSp>
        <p:nvGrpSpPr>
          <p:cNvPr id="226346" name="Group 2090"/>
          <p:cNvGrpSpPr>
            <a:grpSpLocks/>
          </p:cNvGrpSpPr>
          <p:nvPr/>
        </p:nvGrpSpPr>
        <p:grpSpPr bwMode="auto">
          <a:xfrm>
            <a:off x="2133600" y="5105400"/>
            <a:ext cx="2438400" cy="1143000"/>
            <a:chOff x="1344" y="3216"/>
            <a:chExt cx="1536" cy="720"/>
          </a:xfrm>
        </p:grpSpPr>
        <p:sp>
          <p:nvSpPr>
            <p:cNvPr id="226317" name="Freeform 2061"/>
            <p:cNvSpPr>
              <a:spLocks/>
            </p:cNvSpPr>
            <p:nvPr/>
          </p:nvSpPr>
          <p:spPr bwMode="auto">
            <a:xfrm>
              <a:off x="2064" y="3216"/>
              <a:ext cx="288" cy="624"/>
            </a:xfrm>
            <a:custGeom>
              <a:avLst/>
              <a:gdLst/>
              <a:ahLst/>
              <a:cxnLst>
                <a:cxn ang="0">
                  <a:pos x="0" y="1440"/>
                </a:cxn>
                <a:cxn ang="0">
                  <a:pos x="432" y="0"/>
                </a:cxn>
                <a:cxn ang="0">
                  <a:pos x="960" y="1440"/>
                </a:cxn>
              </a:cxnLst>
              <a:rect l="0" t="0" r="r" b="b"/>
              <a:pathLst>
                <a:path w="960" h="1440">
                  <a:moveTo>
                    <a:pt x="0" y="1440"/>
                  </a:moveTo>
                  <a:cubicBezTo>
                    <a:pt x="136" y="720"/>
                    <a:pt x="272" y="0"/>
                    <a:pt x="432" y="0"/>
                  </a:cubicBezTo>
                  <a:cubicBezTo>
                    <a:pt x="592" y="0"/>
                    <a:pt x="872" y="1200"/>
                    <a:pt x="960" y="1440"/>
                  </a:cubicBezTo>
                </a:path>
              </a:pathLst>
            </a:custGeom>
            <a:noFill/>
            <a:ln w="9525">
              <a:solidFill>
                <a:srgbClr val="00B050"/>
              </a:solidFill>
              <a:round/>
              <a:headEnd/>
              <a:tailEnd/>
            </a:ln>
            <a:effectLst/>
          </p:spPr>
          <p:txBody>
            <a:bodyPr/>
            <a:lstStyle/>
            <a:p>
              <a:endParaRPr lang="en-US"/>
            </a:p>
          </p:txBody>
        </p:sp>
        <p:sp>
          <p:nvSpPr>
            <p:cNvPr id="226319" name="Line 2063"/>
            <p:cNvSpPr>
              <a:spLocks noChangeShapeType="1"/>
            </p:cNvSpPr>
            <p:nvPr/>
          </p:nvSpPr>
          <p:spPr bwMode="auto">
            <a:xfrm>
              <a:off x="1344" y="3936"/>
              <a:ext cx="1536" cy="0"/>
            </a:xfrm>
            <a:prstGeom prst="line">
              <a:avLst/>
            </a:prstGeom>
            <a:noFill/>
            <a:ln w="9525">
              <a:solidFill>
                <a:schemeClr val="tx1"/>
              </a:solidFill>
              <a:round/>
              <a:headEnd/>
              <a:tailEnd/>
            </a:ln>
            <a:effectLst/>
          </p:spPr>
          <p:txBody>
            <a:bodyPr/>
            <a:lstStyle/>
            <a:p>
              <a:endParaRPr lang="en-US"/>
            </a:p>
          </p:txBody>
        </p:sp>
        <p:sp>
          <p:nvSpPr>
            <p:cNvPr id="226324" name="Freeform 2068"/>
            <p:cNvSpPr>
              <a:spLocks/>
            </p:cNvSpPr>
            <p:nvPr/>
          </p:nvSpPr>
          <p:spPr bwMode="auto">
            <a:xfrm>
              <a:off x="1824" y="3216"/>
              <a:ext cx="288" cy="624"/>
            </a:xfrm>
            <a:custGeom>
              <a:avLst/>
              <a:gdLst/>
              <a:ahLst/>
              <a:cxnLst>
                <a:cxn ang="0">
                  <a:pos x="0" y="1440"/>
                </a:cxn>
                <a:cxn ang="0">
                  <a:pos x="432" y="0"/>
                </a:cxn>
                <a:cxn ang="0">
                  <a:pos x="960" y="1440"/>
                </a:cxn>
              </a:cxnLst>
              <a:rect l="0" t="0" r="r" b="b"/>
              <a:pathLst>
                <a:path w="960" h="1440">
                  <a:moveTo>
                    <a:pt x="0" y="1440"/>
                  </a:moveTo>
                  <a:cubicBezTo>
                    <a:pt x="136" y="720"/>
                    <a:pt x="272" y="0"/>
                    <a:pt x="432" y="0"/>
                  </a:cubicBezTo>
                  <a:cubicBezTo>
                    <a:pt x="592" y="0"/>
                    <a:pt x="872" y="1200"/>
                    <a:pt x="960" y="1440"/>
                  </a:cubicBezTo>
                </a:path>
              </a:pathLst>
            </a:custGeom>
            <a:noFill/>
            <a:ln w="9525">
              <a:solidFill>
                <a:srgbClr val="FF0000"/>
              </a:solidFill>
              <a:round/>
              <a:headEnd/>
              <a:tailEnd/>
            </a:ln>
            <a:effectLst/>
          </p:spPr>
          <p:txBody>
            <a:bodyPr/>
            <a:lstStyle/>
            <a:p>
              <a:endParaRPr lang="en-US"/>
            </a:p>
          </p:txBody>
        </p:sp>
      </p:grpSp>
      <p:sp>
        <p:nvSpPr>
          <p:cNvPr id="226325" name="Freeform 2069"/>
          <p:cNvSpPr>
            <a:spLocks/>
          </p:cNvSpPr>
          <p:nvPr/>
        </p:nvSpPr>
        <p:spPr bwMode="auto">
          <a:xfrm>
            <a:off x="6553200" y="5181600"/>
            <a:ext cx="990600" cy="762000"/>
          </a:xfrm>
          <a:custGeom>
            <a:avLst/>
            <a:gdLst/>
            <a:ahLst/>
            <a:cxnLst>
              <a:cxn ang="0">
                <a:pos x="0" y="1536"/>
              </a:cxn>
              <a:cxn ang="0">
                <a:pos x="816" y="0"/>
              </a:cxn>
              <a:cxn ang="0">
                <a:pos x="1776" y="1536"/>
              </a:cxn>
            </a:cxnLst>
            <a:rect l="0" t="0" r="r" b="b"/>
            <a:pathLst>
              <a:path w="1776" h="1536">
                <a:moveTo>
                  <a:pt x="0" y="1536"/>
                </a:moveTo>
                <a:cubicBezTo>
                  <a:pt x="260" y="768"/>
                  <a:pt x="520" y="0"/>
                  <a:pt x="816" y="0"/>
                </a:cubicBezTo>
                <a:cubicBezTo>
                  <a:pt x="1112" y="0"/>
                  <a:pt x="1444" y="768"/>
                  <a:pt x="1776" y="1536"/>
                </a:cubicBezTo>
              </a:path>
            </a:pathLst>
          </a:custGeom>
          <a:noFill/>
          <a:ln w="47625" cap="flat">
            <a:solidFill>
              <a:srgbClr val="FF0000"/>
            </a:solidFill>
            <a:prstDash val="sysDot"/>
            <a:round/>
            <a:headEnd/>
            <a:tailEnd/>
          </a:ln>
          <a:effectLst/>
        </p:spPr>
        <p:txBody>
          <a:bodyPr/>
          <a:lstStyle/>
          <a:p>
            <a:endParaRPr lang="en-US"/>
          </a:p>
        </p:txBody>
      </p:sp>
      <p:sp>
        <p:nvSpPr>
          <p:cNvPr id="226326" name="Freeform 2070"/>
          <p:cNvSpPr>
            <a:spLocks/>
          </p:cNvSpPr>
          <p:nvPr/>
        </p:nvSpPr>
        <p:spPr bwMode="auto">
          <a:xfrm>
            <a:off x="7010400" y="5181600"/>
            <a:ext cx="990600" cy="762000"/>
          </a:xfrm>
          <a:custGeom>
            <a:avLst/>
            <a:gdLst/>
            <a:ahLst/>
            <a:cxnLst>
              <a:cxn ang="0">
                <a:pos x="0" y="1536"/>
              </a:cxn>
              <a:cxn ang="0">
                <a:pos x="816" y="0"/>
              </a:cxn>
              <a:cxn ang="0">
                <a:pos x="1776" y="1536"/>
              </a:cxn>
            </a:cxnLst>
            <a:rect l="0" t="0" r="r" b="b"/>
            <a:pathLst>
              <a:path w="1776" h="1536">
                <a:moveTo>
                  <a:pt x="0" y="1536"/>
                </a:moveTo>
                <a:cubicBezTo>
                  <a:pt x="260" y="768"/>
                  <a:pt x="520" y="0"/>
                  <a:pt x="816" y="0"/>
                </a:cubicBezTo>
                <a:cubicBezTo>
                  <a:pt x="1112" y="0"/>
                  <a:pt x="1444" y="768"/>
                  <a:pt x="1776" y="1536"/>
                </a:cubicBezTo>
              </a:path>
            </a:pathLst>
          </a:custGeom>
          <a:noFill/>
          <a:ln w="47625" cap="flat">
            <a:solidFill>
              <a:srgbClr val="00B050"/>
            </a:solidFill>
            <a:prstDash val="sysDot"/>
            <a:round/>
            <a:headEnd/>
            <a:tailEnd/>
          </a:ln>
          <a:effectLst/>
        </p:spPr>
        <p:txBody>
          <a:bodyPr/>
          <a:lstStyle/>
          <a:p>
            <a:endParaRPr lang="en-US"/>
          </a:p>
        </p:txBody>
      </p:sp>
      <p:sp>
        <p:nvSpPr>
          <p:cNvPr id="226327" name="Freeform 2071"/>
          <p:cNvSpPr>
            <a:spLocks/>
          </p:cNvSpPr>
          <p:nvPr/>
        </p:nvSpPr>
        <p:spPr bwMode="auto">
          <a:xfrm>
            <a:off x="2895600" y="2362200"/>
            <a:ext cx="457200" cy="990600"/>
          </a:xfrm>
          <a:custGeom>
            <a:avLst/>
            <a:gdLst/>
            <a:ahLst/>
            <a:cxnLst>
              <a:cxn ang="0">
                <a:pos x="0" y="1440"/>
              </a:cxn>
              <a:cxn ang="0">
                <a:pos x="432" y="0"/>
              </a:cxn>
              <a:cxn ang="0">
                <a:pos x="960" y="1440"/>
              </a:cxn>
            </a:cxnLst>
            <a:rect l="0" t="0" r="r" b="b"/>
            <a:pathLst>
              <a:path w="960" h="1440">
                <a:moveTo>
                  <a:pt x="0" y="1440"/>
                </a:moveTo>
                <a:cubicBezTo>
                  <a:pt x="136" y="720"/>
                  <a:pt x="272" y="0"/>
                  <a:pt x="432" y="0"/>
                </a:cubicBezTo>
                <a:cubicBezTo>
                  <a:pt x="592" y="0"/>
                  <a:pt x="872" y="1200"/>
                  <a:pt x="960" y="1440"/>
                </a:cubicBezTo>
              </a:path>
            </a:pathLst>
          </a:custGeom>
          <a:noFill/>
          <a:ln w="9525">
            <a:solidFill>
              <a:schemeClr val="tx1"/>
            </a:solidFill>
            <a:round/>
            <a:headEnd/>
            <a:tailEnd/>
          </a:ln>
          <a:effectLst/>
        </p:spPr>
        <p:txBody>
          <a:bodyPr/>
          <a:lstStyle/>
          <a:p>
            <a:endParaRPr lang="en-US"/>
          </a:p>
        </p:txBody>
      </p:sp>
      <p:sp>
        <p:nvSpPr>
          <p:cNvPr id="226328" name="Text Box 2072"/>
          <p:cNvSpPr txBox="1">
            <a:spLocks noChangeArrowheads="1"/>
          </p:cNvSpPr>
          <p:nvPr/>
        </p:nvSpPr>
        <p:spPr bwMode="auto">
          <a:xfrm>
            <a:off x="3467100" y="2133600"/>
            <a:ext cx="1752600" cy="457200"/>
          </a:xfrm>
          <a:prstGeom prst="rect">
            <a:avLst/>
          </a:prstGeom>
          <a:noFill/>
          <a:ln w="9525">
            <a:noFill/>
            <a:miter lim="800000"/>
            <a:headEnd/>
            <a:tailEnd/>
          </a:ln>
          <a:effectLst/>
        </p:spPr>
        <p:txBody>
          <a:bodyPr>
            <a:spAutoFit/>
          </a:bodyPr>
          <a:lstStyle/>
          <a:p>
            <a:pPr>
              <a:spcBef>
                <a:spcPct val="50000"/>
              </a:spcBef>
            </a:pPr>
            <a:r>
              <a:rPr lang="en-US"/>
              <a:t>truth</a:t>
            </a:r>
          </a:p>
        </p:txBody>
      </p:sp>
      <p:sp>
        <p:nvSpPr>
          <p:cNvPr id="226329" name="Text Box 2073"/>
          <p:cNvSpPr txBox="1">
            <a:spLocks noChangeArrowheads="1"/>
          </p:cNvSpPr>
          <p:nvPr/>
        </p:nvSpPr>
        <p:spPr bwMode="auto">
          <a:xfrm>
            <a:off x="6896100" y="1981200"/>
            <a:ext cx="2667000" cy="457200"/>
          </a:xfrm>
          <a:prstGeom prst="rect">
            <a:avLst/>
          </a:prstGeom>
          <a:noFill/>
          <a:ln w="9525">
            <a:noFill/>
            <a:miter lim="800000"/>
            <a:headEnd/>
            <a:tailEnd/>
          </a:ln>
          <a:effectLst/>
        </p:spPr>
        <p:txBody>
          <a:bodyPr>
            <a:spAutoFit/>
          </a:bodyPr>
          <a:lstStyle/>
          <a:p>
            <a:pPr>
              <a:spcBef>
                <a:spcPct val="50000"/>
              </a:spcBef>
            </a:pPr>
            <a:r>
              <a:rPr lang="en-US"/>
              <a:t>truth + error</a:t>
            </a:r>
          </a:p>
        </p:txBody>
      </p:sp>
      <p:sp>
        <p:nvSpPr>
          <p:cNvPr id="226330" name="Text Box 2074"/>
          <p:cNvSpPr txBox="1">
            <a:spLocks noChangeArrowheads="1"/>
          </p:cNvSpPr>
          <p:nvPr/>
        </p:nvSpPr>
        <p:spPr bwMode="auto">
          <a:xfrm>
            <a:off x="3467100" y="4572000"/>
            <a:ext cx="1752600" cy="457200"/>
          </a:xfrm>
          <a:prstGeom prst="rect">
            <a:avLst/>
          </a:prstGeom>
          <a:noFill/>
          <a:ln w="9525">
            <a:noFill/>
            <a:miter lim="800000"/>
            <a:headEnd/>
            <a:tailEnd/>
          </a:ln>
          <a:effectLst/>
        </p:spPr>
        <p:txBody>
          <a:bodyPr>
            <a:spAutoFit/>
          </a:bodyPr>
          <a:lstStyle/>
          <a:p>
            <a:pPr>
              <a:spcBef>
                <a:spcPct val="50000"/>
              </a:spcBef>
            </a:pPr>
            <a:r>
              <a:rPr lang="en-US"/>
              <a:t>truth</a:t>
            </a:r>
          </a:p>
        </p:txBody>
      </p:sp>
      <p:sp>
        <p:nvSpPr>
          <p:cNvPr id="226331" name="Text Box 2075"/>
          <p:cNvSpPr txBox="1">
            <a:spLocks noChangeArrowheads="1"/>
          </p:cNvSpPr>
          <p:nvPr/>
        </p:nvSpPr>
        <p:spPr bwMode="auto">
          <a:xfrm>
            <a:off x="7353300" y="4572000"/>
            <a:ext cx="2667000" cy="457200"/>
          </a:xfrm>
          <a:prstGeom prst="rect">
            <a:avLst/>
          </a:prstGeom>
          <a:noFill/>
          <a:ln w="9525">
            <a:noFill/>
            <a:miter lim="800000"/>
            <a:headEnd/>
            <a:tailEnd/>
          </a:ln>
          <a:effectLst/>
        </p:spPr>
        <p:txBody>
          <a:bodyPr>
            <a:spAutoFit/>
          </a:bodyPr>
          <a:lstStyle/>
          <a:p>
            <a:pPr>
              <a:spcBef>
                <a:spcPct val="50000"/>
              </a:spcBef>
            </a:pPr>
            <a:r>
              <a:rPr lang="en-US"/>
              <a:t>truth + error</a:t>
            </a:r>
          </a:p>
        </p:txBody>
      </p:sp>
      <p:sp>
        <p:nvSpPr>
          <p:cNvPr id="226334" name="Line 2078"/>
          <p:cNvSpPr>
            <a:spLocks noChangeShapeType="1"/>
          </p:cNvSpPr>
          <p:nvPr/>
        </p:nvSpPr>
        <p:spPr bwMode="auto">
          <a:xfrm>
            <a:off x="3238500" y="2133600"/>
            <a:ext cx="0" cy="685800"/>
          </a:xfrm>
          <a:prstGeom prst="line">
            <a:avLst/>
          </a:prstGeom>
          <a:noFill/>
          <a:ln w="9525">
            <a:solidFill>
              <a:schemeClr val="tx1"/>
            </a:solidFill>
            <a:round/>
            <a:headEnd/>
            <a:tailEnd/>
          </a:ln>
          <a:effectLst/>
        </p:spPr>
        <p:txBody>
          <a:bodyPr/>
          <a:lstStyle/>
          <a:p>
            <a:endParaRPr lang="en-US"/>
          </a:p>
        </p:txBody>
      </p:sp>
      <p:sp>
        <p:nvSpPr>
          <p:cNvPr id="226335" name="Line 2079"/>
          <p:cNvSpPr>
            <a:spLocks noChangeShapeType="1"/>
          </p:cNvSpPr>
          <p:nvPr/>
        </p:nvSpPr>
        <p:spPr bwMode="auto">
          <a:xfrm>
            <a:off x="2984500" y="2133600"/>
            <a:ext cx="0" cy="685800"/>
          </a:xfrm>
          <a:prstGeom prst="line">
            <a:avLst/>
          </a:prstGeom>
          <a:noFill/>
          <a:ln w="9525">
            <a:solidFill>
              <a:schemeClr val="tx1"/>
            </a:solidFill>
            <a:round/>
            <a:headEnd/>
            <a:tailEnd/>
          </a:ln>
          <a:effectLst/>
        </p:spPr>
        <p:txBody>
          <a:bodyPr/>
          <a:lstStyle/>
          <a:p>
            <a:endParaRPr lang="en-US"/>
          </a:p>
        </p:txBody>
      </p:sp>
      <p:sp>
        <p:nvSpPr>
          <p:cNvPr id="226336" name="Line 2080"/>
          <p:cNvSpPr>
            <a:spLocks noChangeShapeType="1"/>
          </p:cNvSpPr>
          <p:nvPr/>
        </p:nvSpPr>
        <p:spPr bwMode="auto">
          <a:xfrm>
            <a:off x="3009900" y="2209800"/>
            <a:ext cx="228600"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226337" name="Line 2081"/>
          <p:cNvSpPr>
            <a:spLocks noChangeShapeType="1"/>
          </p:cNvSpPr>
          <p:nvPr/>
        </p:nvSpPr>
        <p:spPr bwMode="auto">
          <a:xfrm flipV="1">
            <a:off x="1485900" y="2286000"/>
            <a:ext cx="1447800" cy="381000"/>
          </a:xfrm>
          <a:prstGeom prst="line">
            <a:avLst/>
          </a:prstGeom>
          <a:noFill/>
          <a:ln w="9525">
            <a:solidFill>
              <a:schemeClr val="tx1"/>
            </a:solidFill>
            <a:round/>
            <a:headEnd/>
            <a:tailEnd type="triangle" w="med" len="med"/>
          </a:ln>
          <a:effectLst/>
        </p:spPr>
        <p:txBody>
          <a:bodyPr/>
          <a:lstStyle/>
          <a:p>
            <a:endParaRPr lang="en-US"/>
          </a:p>
        </p:txBody>
      </p:sp>
      <p:sp>
        <p:nvSpPr>
          <p:cNvPr id="226338" name="Text Box 2082"/>
          <p:cNvSpPr txBox="1">
            <a:spLocks noChangeArrowheads="1"/>
          </p:cNvSpPr>
          <p:nvPr/>
        </p:nvSpPr>
        <p:spPr bwMode="auto">
          <a:xfrm>
            <a:off x="190500" y="2590800"/>
            <a:ext cx="2286000" cy="641350"/>
          </a:xfrm>
          <a:prstGeom prst="rect">
            <a:avLst/>
          </a:prstGeom>
          <a:noFill/>
          <a:ln w="9525">
            <a:noFill/>
            <a:miter lim="800000"/>
            <a:headEnd/>
            <a:tailEnd/>
          </a:ln>
          <a:effectLst/>
        </p:spPr>
        <p:txBody>
          <a:bodyPr>
            <a:spAutoFit/>
          </a:bodyPr>
          <a:lstStyle/>
          <a:p>
            <a:pPr>
              <a:spcBef>
                <a:spcPct val="50000"/>
              </a:spcBef>
            </a:pPr>
            <a:r>
              <a:rPr lang="en-US" sz="1800" dirty="0"/>
              <a:t>Confidence interval of the mean</a:t>
            </a:r>
          </a:p>
        </p:txBody>
      </p:sp>
      <p:sp>
        <p:nvSpPr>
          <p:cNvPr id="226341" name="Line 2085"/>
          <p:cNvSpPr>
            <a:spLocks noChangeShapeType="1"/>
          </p:cNvSpPr>
          <p:nvPr/>
        </p:nvSpPr>
        <p:spPr bwMode="auto">
          <a:xfrm>
            <a:off x="6743700" y="2133600"/>
            <a:ext cx="0" cy="685800"/>
          </a:xfrm>
          <a:prstGeom prst="line">
            <a:avLst/>
          </a:prstGeom>
          <a:noFill/>
          <a:ln w="9525">
            <a:solidFill>
              <a:schemeClr val="tx1"/>
            </a:solidFill>
            <a:round/>
            <a:headEnd/>
            <a:tailEnd/>
          </a:ln>
          <a:effectLst/>
        </p:spPr>
        <p:txBody>
          <a:bodyPr/>
          <a:lstStyle/>
          <a:p>
            <a:endParaRPr lang="en-US"/>
          </a:p>
        </p:txBody>
      </p:sp>
      <p:sp>
        <p:nvSpPr>
          <p:cNvPr id="226342" name="Line 2086"/>
          <p:cNvSpPr>
            <a:spLocks noChangeShapeType="1"/>
          </p:cNvSpPr>
          <p:nvPr/>
        </p:nvSpPr>
        <p:spPr bwMode="auto">
          <a:xfrm>
            <a:off x="6057900" y="2133600"/>
            <a:ext cx="0" cy="762000"/>
          </a:xfrm>
          <a:prstGeom prst="line">
            <a:avLst/>
          </a:prstGeom>
          <a:noFill/>
          <a:ln w="9525">
            <a:solidFill>
              <a:schemeClr val="tx1"/>
            </a:solidFill>
            <a:round/>
            <a:headEnd/>
            <a:tailEnd/>
          </a:ln>
          <a:effectLst/>
        </p:spPr>
        <p:txBody>
          <a:bodyPr/>
          <a:lstStyle/>
          <a:p>
            <a:endParaRPr lang="en-US"/>
          </a:p>
        </p:txBody>
      </p:sp>
      <p:sp>
        <p:nvSpPr>
          <p:cNvPr id="226343" name="Line 2087"/>
          <p:cNvSpPr>
            <a:spLocks noChangeShapeType="1"/>
          </p:cNvSpPr>
          <p:nvPr/>
        </p:nvSpPr>
        <p:spPr bwMode="auto">
          <a:xfrm>
            <a:off x="6057900" y="2286000"/>
            <a:ext cx="685800"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226344" name="Line 2088"/>
          <p:cNvSpPr>
            <a:spLocks noChangeShapeType="1"/>
          </p:cNvSpPr>
          <p:nvPr/>
        </p:nvSpPr>
        <p:spPr bwMode="auto">
          <a:xfrm flipH="1" flipV="1">
            <a:off x="6819900" y="2438400"/>
            <a:ext cx="914400" cy="381000"/>
          </a:xfrm>
          <a:prstGeom prst="line">
            <a:avLst/>
          </a:prstGeom>
          <a:noFill/>
          <a:ln w="9525">
            <a:solidFill>
              <a:schemeClr val="tx1"/>
            </a:solidFill>
            <a:round/>
            <a:headEnd/>
            <a:tailEnd type="triangle" w="med" len="med"/>
          </a:ln>
          <a:effectLst/>
        </p:spPr>
        <p:txBody>
          <a:bodyPr/>
          <a:lstStyle/>
          <a:p>
            <a:endParaRPr lang="en-US"/>
          </a:p>
        </p:txBody>
      </p:sp>
      <p:sp>
        <p:nvSpPr>
          <p:cNvPr id="226345" name="Text Box 2089"/>
          <p:cNvSpPr txBox="1">
            <a:spLocks noChangeArrowheads="1"/>
          </p:cNvSpPr>
          <p:nvPr/>
        </p:nvSpPr>
        <p:spPr bwMode="auto">
          <a:xfrm>
            <a:off x="7734300" y="2530475"/>
            <a:ext cx="2209800" cy="641350"/>
          </a:xfrm>
          <a:prstGeom prst="rect">
            <a:avLst/>
          </a:prstGeom>
          <a:noFill/>
          <a:ln w="9525">
            <a:noFill/>
            <a:miter lim="800000"/>
            <a:headEnd/>
            <a:tailEnd/>
          </a:ln>
          <a:effectLst/>
        </p:spPr>
        <p:txBody>
          <a:bodyPr>
            <a:spAutoFit/>
          </a:bodyPr>
          <a:lstStyle/>
          <a:p>
            <a:pPr>
              <a:spcBef>
                <a:spcPct val="50000"/>
              </a:spcBef>
            </a:pPr>
            <a:r>
              <a:rPr lang="en-US" sz="1800"/>
              <a:t>Confidence interval of the mean</a:t>
            </a:r>
          </a:p>
        </p:txBody>
      </p:sp>
      <p:sp>
        <p:nvSpPr>
          <p:cNvPr id="35" name="Text Box 2082"/>
          <p:cNvSpPr txBox="1">
            <a:spLocks noChangeArrowheads="1"/>
          </p:cNvSpPr>
          <p:nvPr/>
        </p:nvSpPr>
        <p:spPr bwMode="auto">
          <a:xfrm>
            <a:off x="190500" y="4464050"/>
            <a:ext cx="2286000" cy="784830"/>
          </a:xfrm>
          <a:prstGeom prst="rect">
            <a:avLst/>
          </a:prstGeom>
          <a:noFill/>
          <a:ln w="9525">
            <a:noFill/>
            <a:miter lim="800000"/>
            <a:headEnd/>
            <a:tailEnd/>
          </a:ln>
          <a:effectLst/>
        </p:spPr>
        <p:txBody>
          <a:bodyPr>
            <a:spAutoFit/>
          </a:bodyPr>
          <a:lstStyle/>
          <a:p>
            <a:pPr>
              <a:spcBef>
                <a:spcPct val="50000"/>
              </a:spcBef>
            </a:pPr>
            <a:r>
              <a:rPr lang="en-US" sz="1800" dirty="0" smtClean="0">
                <a:solidFill>
                  <a:srgbClr val="FF0000"/>
                </a:solidFill>
              </a:rPr>
              <a:t>Exposed</a:t>
            </a:r>
          </a:p>
          <a:p>
            <a:pPr>
              <a:spcBef>
                <a:spcPct val="50000"/>
              </a:spcBef>
            </a:pPr>
            <a:r>
              <a:rPr lang="en-US" sz="1800" dirty="0" smtClean="0">
                <a:solidFill>
                  <a:srgbClr val="00B050"/>
                </a:solidFill>
              </a:rPr>
              <a:t>Unexposed</a:t>
            </a:r>
            <a:endParaRPr lang="en-US" sz="1800" dirty="0">
              <a:solidFill>
                <a:srgbClr val="00B050"/>
              </a:solidFill>
            </a:endParaRPr>
          </a:p>
        </p:txBody>
      </p:sp>
      <p:cxnSp>
        <p:nvCxnSpPr>
          <p:cNvPr id="3" name="Straight Arrow Connector 2"/>
          <p:cNvCxnSpPr/>
          <p:nvPr/>
        </p:nvCxnSpPr>
        <p:spPr bwMode="auto">
          <a:xfrm>
            <a:off x="1181100" y="4572000"/>
            <a:ext cx="1828800" cy="45720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38" name="Straight Arrow Connector 37"/>
          <p:cNvCxnSpPr/>
          <p:nvPr/>
        </p:nvCxnSpPr>
        <p:spPr bwMode="auto">
          <a:xfrm>
            <a:off x="1333500" y="5029200"/>
            <a:ext cx="2133600" cy="381000"/>
          </a:xfrm>
          <a:prstGeom prst="straightConnector1">
            <a:avLst/>
          </a:prstGeom>
          <a:solidFill>
            <a:schemeClr val="accent1"/>
          </a:solidFill>
          <a:ln w="9525" cap="flat" cmpd="sng" algn="ctr">
            <a:solidFill>
              <a:srgbClr val="00B05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771525" y="152400"/>
            <a:ext cx="8743950" cy="533400"/>
          </a:xfrm>
        </p:spPr>
        <p:txBody>
          <a:bodyPr/>
          <a:lstStyle/>
          <a:p>
            <a:r>
              <a:rPr lang="en-US" sz="2800" dirty="0"/>
              <a:t>Effect of </a:t>
            </a:r>
            <a:r>
              <a:rPr lang="en-US" sz="2800" dirty="0" smtClean="0"/>
              <a:t>Variance (</a:t>
            </a:r>
            <a:r>
              <a:rPr lang="en-US" sz="2800" dirty="0">
                <a:sym typeface="Symbol" pitchFamily="18" charset="2"/>
              </a:rPr>
              <a:t></a:t>
            </a:r>
            <a:r>
              <a:rPr lang="en-US" sz="2800" baseline="30000" dirty="0" smtClean="0">
                <a:sym typeface="Symbol" pitchFamily="18" charset="2"/>
              </a:rPr>
              <a:t>2</a:t>
            </a:r>
            <a:r>
              <a:rPr lang="en-US" sz="2800" baseline="-25000" dirty="0" smtClean="0">
                <a:sym typeface="Symbol" pitchFamily="18" charset="2"/>
              </a:rPr>
              <a:t>O</a:t>
            </a:r>
            <a:r>
              <a:rPr lang="en-US" sz="2800" dirty="0" smtClean="0">
                <a:sym typeface="Symbol" pitchFamily="18" charset="2"/>
              </a:rPr>
              <a:t>) o</a:t>
            </a:r>
            <a:r>
              <a:rPr lang="en-US" sz="2800" dirty="0" smtClean="0"/>
              <a:t>n </a:t>
            </a:r>
            <a:r>
              <a:rPr lang="en-US" sz="2800" dirty="0"/>
              <a:t>Statistical Power </a:t>
            </a:r>
            <a:endParaRPr lang="en-US" dirty="0"/>
          </a:p>
        </p:txBody>
      </p:sp>
      <p:pic>
        <p:nvPicPr>
          <p:cNvPr id="430083" name="Picture 3"/>
          <p:cNvPicPr>
            <a:picLocks noGrp="1" noChangeAspect="1" noChangeArrowheads="1"/>
          </p:cNvPicPr>
          <p:nvPr>
            <p:ph type="body" idx="1"/>
          </p:nvPr>
        </p:nvPicPr>
        <p:blipFill>
          <a:blip r:embed="rId3" cstate="print"/>
          <a:srcRect/>
          <a:stretch>
            <a:fillRect/>
          </a:stretch>
        </p:blipFill>
        <p:spPr>
          <a:xfrm>
            <a:off x="723900" y="685800"/>
            <a:ext cx="8305800" cy="5680075"/>
          </a:xfrm>
          <a:noFill/>
          <a:ln/>
        </p:spPr>
      </p:pic>
      <p:sp>
        <p:nvSpPr>
          <p:cNvPr id="430084" name="Rectangle 4"/>
          <p:cNvSpPr>
            <a:spLocks noChangeArrowheads="1"/>
          </p:cNvSpPr>
          <p:nvPr/>
        </p:nvSpPr>
        <p:spPr bwMode="auto">
          <a:xfrm>
            <a:off x="3848100" y="2286000"/>
            <a:ext cx="6134100" cy="1311275"/>
          </a:xfrm>
          <a:prstGeom prst="rect">
            <a:avLst/>
          </a:prstGeom>
          <a:noFill/>
          <a:ln w="9525">
            <a:noFill/>
            <a:miter lim="800000"/>
            <a:headEnd/>
            <a:tailEnd/>
          </a:ln>
          <a:effectLst/>
        </p:spPr>
        <p:txBody>
          <a:bodyPr>
            <a:spAutoFit/>
          </a:bodyPr>
          <a:lstStyle/>
          <a:p>
            <a:pPr algn="r"/>
            <a:r>
              <a:rPr lang="en-US" sz="2000">
                <a:latin typeface="Arial" charset="0"/>
              </a:rPr>
              <a:t>e.g., evaluation of skin fold thickness in 2 groups</a:t>
            </a:r>
          </a:p>
          <a:p>
            <a:pPr algn="r"/>
            <a:r>
              <a:rPr lang="en-US" sz="2000">
                <a:latin typeface="Arial" charset="0"/>
              </a:rPr>
              <a:t>Effect size = 0.4 units</a:t>
            </a:r>
          </a:p>
          <a:p>
            <a:pPr algn="r"/>
            <a:r>
              <a:rPr lang="en-US" sz="2000">
                <a:latin typeface="Arial" charset="0"/>
              </a:rPr>
              <a:t>100 subjects in each group</a:t>
            </a:r>
          </a:p>
          <a:p>
            <a:pPr algn="r"/>
            <a:r>
              <a:rPr lang="en-US" sz="2000">
                <a:latin typeface="Arial" charset="0"/>
              </a:rPr>
              <a:t>Alpha = 0.05</a:t>
            </a:r>
          </a:p>
        </p:txBody>
      </p:sp>
      <p:grpSp>
        <p:nvGrpSpPr>
          <p:cNvPr id="430085" name="Group 5"/>
          <p:cNvGrpSpPr>
            <a:grpSpLocks/>
          </p:cNvGrpSpPr>
          <p:nvPr/>
        </p:nvGrpSpPr>
        <p:grpSpPr bwMode="auto">
          <a:xfrm>
            <a:off x="7505700" y="1066800"/>
            <a:ext cx="2438400" cy="1143000"/>
            <a:chOff x="1344" y="3216"/>
            <a:chExt cx="1536" cy="720"/>
          </a:xfrm>
        </p:grpSpPr>
        <p:sp>
          <p:nvSpPr>
            <p:cNvPr id="430086" name="Freeform 6"/>
            <p:cNvSpPr>
              <a:spLocks/>
            </p:cNvSpPr>
            <p:nvPr/>
          </p:nvSpPr>
          <p:spPr bwMode="auto">
            <a:xfrm>
              <a:off x="2064" y="3216"/>
              <a:ext cx="288" cy="624"/>
            </a:xfrm>
            <a:custGeom>
              <a:avLst/>
              <a:gdLst/>
              <a:ahLst/>
              <a:cxnLst>
                <a:cxn ang="0">
                  <a:pos x="0" y="1440"/>
                </a:cxn>
                <a:cxn ang="0">
                  <a:pos x="432" y="0"/>
                </a:cxn>
                <a:cxn ang="0">
                  <a:pos x="960" y="1440"/>
                </a:cxn>
              </a:cxnLst>
              <a:rect l="0" t="0" r="r" b="b"/>
              <a:pathLst>
                <a:path w="960" h="1440">
                  <a:moveTo>
                    <a:pt x="0" y="1440"/>
                  </a:moveTo>
                  <a:cubicBezTo>
                    <a:pt x="136" y="720"/>
                    <a:pt x="272" y="0"/>
                    <a:pt x="432" y="0"/>
                  </a:cubicBezTo>
                  <a:cubicBezTo>
                    <a:pt x="592" y="0"/>
                    <a:pt x="872" y="1200"/>
                    <a:pt x="960" y="1440"/>
                  </a:cubicBezTo>
                </a:path>
              </a:pathLst>
            </a:custGeom>
            <a:noFill/>
            <a:ln w="9525">
              <a:solidFill>
                <a:srgbClr val="00B050"/>
              </a:solidFill>
              <a:round/>
              <a:headEnd/>
              <a:tailEnd/>
            </a:ln>
            <a:effectLst/>
          </p:spPr>
          <p:txBody>
            <a:bodyPr/>
            <a:lstStyle/>
            <a:p>
              <a:endParaRPr lang="en-US"/>
            </a:p>
          </p:txBody>
        </p:sp>
        <p:sp>
          <p:nvSpPr>
            <p:cNvPr id="430087" name="Line 7"/>
            <p:cNvSpPr>
              <a:spLocks noChangeShapeType="1"/>
            </p:cNvSpPr>
            <p:nvPr/>
          </p:nvSpPr>
          <p:spPr bwMode="auto">
            <a:xfrm>
              <a:off x="1344" y="3936"/>
              <a:ext cx="1536" cy="0"/>
            </a:xfrm>
            <a:prstGeom prst="line">
              <a:avLst/>
            </a:prstGeom>
            <a:noFill/>
            <a:ln w="9525">
              <a:solidFill>
                <a:schemeClr val="tx1"/>
              </a:solidFill>
              <a:round/>
              <a:headEnd/>
              <a:tailEnd/>
            </a:ln>
            <a:effectLst/>
          </p:spPr>
          <p:txBody>
            <a:bodyPr/>
            <a:lstStyle/>
            <a:p>
              <a:endParaRPr lang="en-US"/>
            </a:p>
          </p:txBody>
        </p:sp>
        <p:sp>
          <p:nvSpPr>
            <p:cNvPr id="430088" name="Freeform 8"/>
            <p:cNvSpPr>
              <a:spLocks/>
            </p:cNvSpPr>
            <p:nvPr/>
          </p:nvSpPr>
          <p:spPr bwMode="auto">
            <a:xfrm>
              <a:off x="1824" y="3216"/>
              <a:ext cx="288" cy="624"/>
            </a:xfrm>
            <a:custGeom>
              <a:avLst/>
              <a:gdLst/>
              <a:ahLst/>
              <a:cxnLst>
                <a:cxn ang="0">
                  <a:pos x="0" y="1440"/>
                </a:cxn>
                <a:cxn ang="0">
                  <a:pos x="432" y="0"/>
                </a:cxn>
                <a:cxn ang="0">
                  <a:pos x="960" y="1440"/>
                </a:cxn>
              </a:cxnLst>
              <a:rect l="0" t="0" r="r" b="b"/>
              <a:pathLst>
                <a:path w="960" h="1440">
                  <a:moveTo>
                    <a:pt x="0" y="1440"/>
                  </a:moveTo>
                  <a:cubicBezTo>
                    <a:pt x="136" y="720"/>
                    <a:pt x="272" y="0"/>
                    <a:pt x="432" y="0"/>
                  </a:cubicBezTo>
                  <a:cubicBezTo>
                    <a:pt x="592" y="0"/>
                    <a:pt x="872" y="1200"/>
                    <a:pt x="960" y="1440"/>
                  </a:cubicBezTo>
                </a:path>
              </a:pathLst>
            </a:custGeom>
            <a:noFill/>
            <a:ln w="9525">
              <a:solidFill>
                <a:srgbClr val="FF0000"/>
              </a:solidFill>
              <a:round/>
              <a:headEnd/>
              <a:tailEnd/>
            </a:ln>
            <a:effectLst/>
          </p:spPr>
          <p:txBody>
            <a:bodyPr/>
            <a:lstStyle/>
            <a:p>
              <a:endParaRPr lang="en-US"/>
            </a:p>
          </p:txBody>
        </p:sp>
      </p:grpSp>
      <p:sp>
        <p:nvSpPr>
          <p:cNvPr id="430090" name="Text Box 10"/>
          <p:cNvSpPr txBox="1">
            <a:spLocks noChangeArrowheads="1"/>
          </p:cNvSpPr>
          <p:nvPr/>
        </p:nvSpPr>
        <p:spPr bwMode="auto">
          <a:xfrm>
            <a:off x="723900" y="5853113"/>
            <a:ext cx="8915400" cy="1015663"/>
          </a:xfrm>
          <a:prstGeom prst="rect">
            <a:avLst/>
          </a:prstGeom>
          <a:solidFill>
            <a:schemeClr val="bg1"/>
          </a:solidFill>
          <a:ln w="9525">
            <a:noFill/>
            <a:miter lim="800000"/>
            <a:headEnd/>
            <a:tailEnd/>
          </a:ln>
          <a:effectLst/>
        </p:spPr>
        <p:txBody>
          <a:bodyPr wrap="square">
            <a:spAutoFit/>
          </a:bodyPr>
          <a:lstStyle/>
          <a:p>
            <a:pPr algn="ctr">
              <a:spcBef>
                <a:spcPct val="50000"/>
              </a:spcBef>
            </a:pPr>
            <a:r>
              <a:rPr lang="en-US" dirty="0">
                <a:latin typeface="Arial" charset="0"/>
              </a:rPr>
              <a:t>Standard </a:t>
            </a:r>
            <a:r>
              <a:rPr lang="en-US" dirty="0" smtClean="0">
                <a:latin typeface="Arial" charset="0"/>
              </a:rPr>
              <a:t>deviation (</a:t>
            </a:r>
            <a:r>
              <a:rPr lang="en-US" dirty="0" smtClean="0">
                <a:sym typeface="Symbol" pitchFamily="18" charset="2"/>
              </a:rPr>
              <a:t></a:t>
            </a:r>
            <a:r>
              <a:rPr lang="en-US" baseline="-25000" dirty="0" smtClean="0">
                <a:sym typeface="Symbol" pitchFamily="18" charset="2"/>
              </a:rPr>
              <a:t>O</a:t>
            </a:r>
            <a:r>
              <a:rPr lang="en-US" dirty="0" smtClean="0">
                <a:latin typeface="Arial" charset="0"/>
                <a:sym typeface="Symbol" pitchFamily="18" charset="2"/>
              </a:rPr>
              <a:t>) o</a:t>
            </a:r>
            <a:r>
              <a:rPr lang="en-US" dirty="0" smtClean="0">
                <a:latin typeface="Arial" charset="0"/>
              </a:rPr>
              <a:t>f </a:t>
            </a:r>
            <a:r>
              <a:rPr lang="en-US" dirty="0">
                <a:latin typeface="Arial" charset="0"/>
              </a:rPr>
              <a:t>skin fold thickness</a:t>
            </a:r>
          </a:p>
          <a:p>
            <a:pPr algn="ctr">
              <a:spcBef>
                <a:spcPct val="50000"/>
              </a:spcBef>
            </a:pPr>
            <a:r>
              <a:rPr lang="en-US" dirty="0">
                <a:latin typeface="Arial" charset="0"/>
              </a:rPr>
              <a:t> </a:t>
            </a:r>
            <a:r>
              <a:rPr lang="en-US" dirty="0" smtClean="0">
                <a:latin typeface="Arial" charset="0"/>
              </a:rPr>
              <a:t>(</a:t>
            </a:r>
            <a:r>
              <a:rPr lang="en-US" dirty="0" err="1" smtClean="0">
                <a:latin typeface="Arial" charset="0"/>
              </a:rPr>
              <a:t>std</a:t>
            </a:r>
            <a:r>
              <a:rPr lang="en-US" dirty="0" smtClean="0">
                <a:latin typeface="Arial" charset="0"/>
              </a:rPr>
              <a:t> </a:t>
            </a:r>
            <a:r>
              <a:rPr lang="en-US" dirty="0" err="1" smtClean="0">
                <a:latin typeface="Arial" charset="0"/>
              </a:rPr>
              <a:t>dev</a:t>
            </a:r>
            <a:r>
              <a:rPr lang="en-US" dirty="0" smtClean="0">
                <a:latin typeface="Arial" charset="0"/>
              </a:rPr>
              <a:t> = square </a:t>
            </a:r>
            <a:r>
              <a:rPr lang="en-US" dirty="0">
                <a:latin typeface="Arial" charset="0"/>
              </a:rPr>
              <a:t>root of the variance in the study population)</a:t>
            </a:r>
          </a:p>
        </p:txBody>
      </p:sp>
      <p:sp>
        <p:nvSpPr>
          <p:cNvPr id="430089" name="Line 9"/>
          <p:cNvSpPr>
            <a:spLocks noChangeShapeType="1"/>
          </p:cNvSpPr>
          <p:nvPr/>
        </p:nvSpPr>
        <p:spPr bwMode="auto">
          <a:xfrm>
            <a:off x="7505700" y="685800"/>
            <a:ext cx="0" cy="1524000"/>
          </a:xfrm>
          <a:prstGeom prst="line">
            <a:avLst/>
          </a:prstGeom>
          <a:noFill/>
          <a:ln w="9525">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p:txBody>
          <a:bodyPr/>
          <a:lstStyle/>
          <a:p>
            <a:endParaRPr lang="en-US"/>
          </a:p>
        </p:txBody>
      </p:sp>
      <p:sp>
        <p:nvSpPr>
          <p:cNvPr id="364547" name="Rectangle 3"/>
          <p:cNvSpPr>
            <a:spLocks noGrp="1" noChangeArrowheads="1"/>
          </p:cNvSpPr>
          <p:nvPr>
            <p:ph type="body" idx="1"/>
          </p:nvPr>
        </p:nvSpPr>
        <p:spPr>
          <a:xfrm>
            <a:off x="419100" y="990600"/>
            <a:ext cx="9677400" cy="5486400"/>
          </a:xfrm>
        </p:spPr>
        <p:txBody>
          <a:bodyPr/>
          <a:lstStyle/>
          <a:p>
            <a:r>
              <a:rPr lang="en-US" b="1"/>
              <a:t>Many researchers are aware of the influence of too much variability in a study variable</a:t>
            </a:r>
          </a:p>
          <a:p>
            <a:endParaRPr lang="en-US" b="1"/>
          </a:p>
          <a:p>
            <a:r>
              <a:rPr lang="en-US" b="1"/>
              <a:t>Fewer wonder how much of variance is due to:</a:t>
            </a:r>
          </a:p>
          <a:p>
            <a:pPr lvl="1"/>
            <a:r>
              <a:rPr lang="en-US" b="1"/>
              <a:t> random within-subject measurement error (</a:t>
            </a:r>
            <a:r>
              <a:rPr lang="en-US">
                <a:sym typeface="Symbol" pitchFamily="18" charset="2"/>
              </a:rPr>
              <a:t></a:t>
            </a:r>
            <a:r>
              <a:rPr lang="en-US" baseline="30000">
                <a:sym typeface="Symbol" pitchFamily="18" charset="2"/>
              </a:rPr>
              <a:t>2</a:t>
            </a:r>
            <a:r>
              <a:rPr lang="en-US" baseline="-25000">
                <a:sym typeface="Symbol" pitchFamily="18" charset="2"/>
              </a:rPr>
              <a:t>E</a:t>
            </a:r>
            <a:r>
              <a:rPr lang="en-US" b="1"/>
              <a:t>)</a:t>
            </a:r>
          </a:p>
          <a:p>
            <a:pPr lvl="1">
              <a:buFontTx/>
              <a:buNone/>
            </a:pPr>
            <a:r>
              <a:rPr lang="en-US"/>
              <a:t> </a:t>
            </a:r>
            <a:r>
              <a:rPr lang="en-US" b="1"/>
              <a:t>vs </a:t>
            </a:r>
          </a:p>
          <a:p>
            <a:pPr lvl="1"/>
            <a:r>
              <a:rPr lang="en-US" b="1"/>
              <a:t> true between-subject variability (</a:t>
            </a:r>
            <a:r>
              <a:rPr lang="en-US">
                <a:sym typeface="Symbol" pitchFamily="18" charset="2"/>
              </a:rPr>
              <a:t></a:t>
            </a:r>
            <a:r>
              <a:rPr lang="en-US" baseline="30000">
                <a:sym typeface="Symbol" pitchFamily="18" charset="2"/>
              </a:rPr>
              <a:t>2</a:t>
            </a:r>
            <a:r>
              <a:rPr lang="en-US" baseline="-25000">
                <a:sym typeface="Symbol" pitchFamily="18" charset="2"/>
              </a:rPr>
              <a:t>T</a:t>
            </a:r>
            <a:r>
              <a:rPr lang="en-US" b="1"/>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62000" y="228600"/>
            <a:ext cx="8743950" cy="533400"/>
          </a:xfrm>
        </p:spPr>
        <p:txBody>
          <a:bodyPr/>
          <a:lstStyle/>
          <a:p>
            <a:r>
              <a:rPr lang="en-US" sz="2800"/>
              <a:t>Why Care About Reproducibility?</a:t>
            </a:r>
            <a:endParaRPr lang="en-US"/>
          </a:p>
        </p:txBody>
      </p:sp>
      <p:sp>
        <p:nvSpPr>
          <p:cNvPr id="10243" name="Rectangle 3"/>
          <p:cNvSpPr>
            <a:spLocks noGrp="1" noChangeArrowheads="1"/>
          </p:cNvSpPr>
          <p:nvPr>
            <p:ph type="body" idx="1"/>
          </p:nvPr>
        </p:nvSpPr>
        <p:spPr>
          <a:xfrm>
            <a:off x="-38100" y="762000"/>
            <a:ext cx="10172700" cy="5943600"/>
          </a:xfrm>
        </p:spPr>
        <p:txBody>
          <a:bodyPr/>
          <a:lstStyle/>
          <a:p>
            <a:pPr>
              <a:buFontTx/>
              <a:buNone/>
            </a:pPr>
            <a:r>
              <a:rPr lang="en-US" sz="2700" b="1"/>
              <a:t>  </a:t>
            </a:r>
            <a:r>
              <a:rPr lang="en-US" sz="2600" b="1"/>
              <a:t>Impact on </a:t>
            </a:r>
            <a:r>
              <a:rPr lang="en-US" sz="2600" b="1" u="sng"/>
              <a:t>Validity</a:t>
            </a:r>
            <a:r>
              <a:rPr lang="en-US" sz="2600" b="1"/>
              <a:t> of Inferences Derived from Measurement</a:t>
            </a:r>
          </a:p>
          <a:p>
            <a:pPr>
              <a:buFontTx/>
              <a:buNone/>
            </a:pPr>
            <a:endParaRPr lang="en-US" sz="1200"/>
          </a:p>
          <a:p>
            <a:endParaRPr lang="en-US" sz="1600"/>
          </a:p>
          <a:p>
            <a:r>
              <a:rPr lang="en-US" sz="2800"/>
              <a:t>Consider a study of height and basketball shooting ability:</a:t>
            </a:r>
          </a:p>
          <a:p>
            <a:pPr lvl="1">
              <a:lnSpc>
                <a:spcPct val="120000"/>
              </a:lnSpc>
            </a:pPr>
            <a:r>
              <a:rPr lang="en-US"/>
              <a:t>Assume height measurement: imperfect reproducibility</a:t>
            </a:r>
          </a:p>
          <a:p>
            <a:pPr lvl="1">
              <a:lnSpc>
                <a:spcPct val="120000"/>
              </a:lnSpc>
              <a:buFontTx/>
              <a:buNone/>
            </a:pPr>
            <a:r>
              <a:rPr lang="en-US" sz="500"/>
              <a:t> </a:t>
            </a:r>
          </a:p>
          <a:p>
            <a:pPr lvl="1"/>
            <a:r>
              <a:rPr lang="en-US" sz="2700"/>
              <a:t>Imperfect reproducibility means that if we measure height twice on a given person, most of the time we get two different values; at least 1 of the 2 individual values must be wrong (imperfect validity)</a:t>
            </a:r>
          </a:p>
          <a:p>
            <a:pPr lvl="1"/>
            <a:endParaRPr lang="en-US" sz="800"/>
          </a:p>
          <a:p>
            <a:pPr lvl="1"/>
            <a:r>
              <a:rPr lang="en-US" sz="2700"/>
              <a:t>If study measures everyone </a:t>
            </a:r>
            <a:r>
              <a:rPr lang="en-US" sz="2700" i="1" u="sng"/>
              <a:t>only once</a:t>
            </a:r>
            <a:r>
              <a:rPr lang="en-US" sz="2700"/>
              <a:t>, errors, despite being random, will lead to biased inferences when using these measurements (i.e. inferences have imperfect validity)</a:t>
            </a:r>
          </a:p>
          <a:p>
            <a:pPr lvl="1">
              <a:lnSpc>
                <a:spcPct val="110000"/>
              </a:lnSpc>
            </a:pPr>
            <a:endParaRPr lang="en-US"/>
          </a:p>
          <a:p>
            <a:endParaRPr lang="en-US" sz="28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1796" name="Object 4"/>
          <p:cNvGraphicFramePr>
            <a:graphicFrameLocks noChangeAspect="1"/>
          </p:cNvGraphicFramePr>
          <p:nvPr>
            <p:extLst>
              <p:ext uri="{D42A27DB-BD31-4B8C-83A1-F6EECF244321}">
                <p14:modId xmlns:p14="http://schemas.microsoft.com/office/powerpoint/2010/main" val="3740410652"/>
              </p:ext>
            </p:extLst>
          </p:nvPr>
        </p:nvGraphicFramePr>
        <p:xfrm>
          <a:off x="373063" y="381000"/>
          <a:ext cx="10063162" cy="6605587"/>
        </p:xfrm>
        <a:graphic>
          <a:graphicData uri="http://schemas.openxmlformats.org/presentationml/2006/ole">
            <mc:AlternateContent xmlns:mc="http://schemas.openxmlformats.org/markup-compatibility/2006">
              <mc:Choice xmlns:v="urn:schemas-microsoft-com:vml" Requires="v">
                <p:oleObj spid="_x0000_s161866" name="Document" r:id="rId5" imgW="10291680" imgH="6756480" progId="Word.Document.8">
                  <p:embed/>
                </p:oleObj>
              </mc:Choice>
              <mc:Fallback>
                <p:oleObj name="Document" r:id="rId5" imgW="10291680" imgH="6756480" progId="Word.Document.8">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063" y="381000"/>
                        <a:ext cx="10063162" cy="6605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1798" name="Freeform 6"/>
          <p:cNvSpPr>
            <a:spLocks/>
          </p:cNvSpPr>
          <p:nvPr/>
        </p:nvSpPr>
        <p:spPr bwMode="auto">
          <a:xfrm>
            <a:off x="9067800" y="1371600"/>
            <a:ext cx="152400" cy="381000"/>
          </a:xfrm>
          <a:custGeom>
            <a:avLst/>
            <a:gdLst/>
            <a:ahLst/>
            <a:cxnLst>
              <a:cxn ang="0">
                <a:pos x="0" y="240"/>
              </a:cxn>
              <a:cxn ang="0">
                <a:pos x="96" y="144"/>
              </a:cxn>
              <a:cxn ang="0">
                <a:pos x="0" y="0"/>
              </a:cxn>
            </a:cxnLst>
            <a:rect l="0" t="0" r="r" b="b"/>
            <a:pathLst>
              <a:path w="96" h="240">
                <a:moveTo>
                  <a:pt x="0" y="240"/>
                </a:moveTo>
                <a:cubicBezTo>
                  <a:pt x="48" y="212"/>
                  <a:pt x="96" y="184"/>
                  <a:pt x="96" y="144"/>
                </a:cubicBezTo>
                <a:cubicBezTo>
                  <a:pt x="96" y="104"/>
                  <a:pt x="16" y="24"/>
                  <a:pt x="0" y="0"/>
                </a:cubicBezTo>
              </a:path>
            </a:pathLst>
          </a:custGeom>
          <a:noFill/>
          <a:ln w="9525">
            <a:solidFill>
              <a:schemeClr val="tx1"/>
            </a:solidFill>
            <a:round/>
            <a:headEnd/>
            <a:tailEnd type="triangle" w="med" len="med"/>
          </a:ln>
          <a:effectLst/>
        </p:spPr>
        <p:txBody>
          <a:bodyPr wrap="none" anchor="ctr"/>
          <a:lstStyle/>
          <a:p>
            <a:endParaRPr lang="en-US"/>
          </a:p>
        </p:txBody>
      </p:sp>
      <p:sp>
        <p:nvSpPr>
          <p:cNvPr id="161799" name="Line 7"/>
          <p:cNvSpPr>
            <a:spLocks noChangeShapeType="1"/>
          </p:cNvSpPr>
          <p:nvPr/>
        </p:nvSpPr>
        <p:spPr bwMode="auto">
          <a:xfrm flipH="1">
            <a:off x="5257800" y="2819400"/>
            <a:ext cx="2209800" cy="1828800"/>
          </a:xfrm>
          <a:prstGeom prst="line">
            <a:avLst/>
          </a:prstGeom>
          <a:noFill/>
          <a:ln w="44450">
            <a:solidFill>
              <a:schemeClr val="tx1"/>
            </a:solidFill>
            <a:round/>
            <a:headEnd/>
            <a:tailEnd type="triangle" w="med" len="med"/>
          </a:ln>
          <a:effectLst/>
        </p:spPr>
        <p:txBody>
          <a:bodyPr wrap="none" anchor="ctr"/>
          <a:lstStyle/>
          <a:p>
            <a:endParaRPr lang="en-US"/>
          </a:p>
        </p:txBody>
      </p:sp>
      <p:sp>
        <p:nvSpPr>
          <p:cNvPr id="161800" name="AutoShape 8"/>
          <p:cNvSpPr>
            <a:spLocks/>
          </p:cNvSpPr>
          <p:nvPr/>
        </p:nvSpPr>
        <p:spPr bwMode="auto">
          <a:xfrm>
            <a:off x="7886700" y="4191000"/>
            <a:ext cx="762000" cy="609600"/>
          </a:xfrm>
          <a:prstGeom prst="rightBrace">
            <a:avLst>
              <a:gd name="adj1" fmla="val 8333"/>
              <a:gd name="adj2" fmla="val 50000"/>
            </a:avLst>
          </a:prstGeom>
          <a:noFill/>
          <a:ln w="9525">
            <a:solidFill>
              <a:srgbClr val="FF0000"/>
            </a:solidFill>
            <a:round/>
            <a:headEnd/>
            <a:tailEnd/>
          </a:ln>
          <a:effectLst/>
        </p:spPr>
        <p:txBody>
          <a:bodyPr wrap="none" anchor="ctr"/>
          <a:lstStyle/>
          <a:p>
            <a:endParaRPr lang="en-US"/>
          </a:p>
        </p:txBody>
      </p:sp>
      <p:sp>
        <p:nvSpPr>
          <p:cNvPr id="161801" name="Text Box 9"/>
          <p:cNvSpPr txBox="1">
            <a:spLocks noChangeArrowheads="1"/>
          </p:cNvSpPr>
          <p:nvPr/>
        </p:nvSpPr>
        <p:spPr bwMode="auto">
          <a:xfrm>
            <a:off x="7962900" y="3733800"/>
            <a:ext cx="2095500" cy="1735138"/>
          </a:xfrm>
          <a:prstGeom prst="rect">
            <a:avLst/>
          </a:prstGeom>
          <a:noFill/>
          <a:ln w="9525">
            <a:noFill/>
            <a:miter lim="800000"/>
            <a:headEnd/>
            <a:tailEnd/>
          </a:ln>
          <a:effectLst/>
        </p:spPr>
        <p:txBody>
          <a:bodyPr>
            <a:spAutoFit/>
          </a:bodyPr>
          <a:lstStyle/>
          <a:p>
            <a:pPr algn="ctr">
              <a:spcBef>
                <a:spcPct val="50000"/>
              </a:spcBef>
            </a:pPr>
            <a:r>
              <a:rPr lang="en-US" b="1">
                <a:solidFill>
                  <a:srgbClr val="FF0000"/>
                </a:solidFill>
              </a:rPr>
              <a:t>Measurement Bias</a:t>
            </a:r>
          </a:p>
          <a:p>
            <a:pPr algn="ctr">
              <a:spcBef>
                <a:spcPct val="50000"/>
              </a:spcBef>
            </a:pPr>
            <a:r>
              <a:rPr lang="en-US" b="1">
                <a:solidFill>
                  <a:srgbClr val="FF0000"/>
                </a:solidFill>
              </a:rPr>
              <a:t>More next week</a:t>
            </a:r>
          </a:p>
        </p:txBody>
      </p:sp>
      <p:sp>
        <p:nvSpPr>
          <p:cNvPr id="161802" name="Line 10"/>
          <p:cNvSpPr>
            <a:spLocks noChangeShapeType="1"/>
          </p:cNvSpPr>
          <p:nvPr/>
        </p:nvSpPr>
        <p:spPr bwMode="auto">
          <a:xfrm>
            <a:off x="4838700" y="1600200"/>
            <a:ext cx="609600" cy="0"/>
          </a:xfrm>
          <a:prstGeom prst="line">
            <a:avLst/>
          </a:prstGeom>
          <a:noFill/>
          <a:ln w="44450">
            <a:solidFill>
              <a:schemeClr val="tx1"/>
            </a:solidFill>
            <a:round/>
            <a:headEnd/>
            <a:tailEnd type="triangle" w="med" len="med"/>
          </a:ln>
          <a:effectLst/>
        </p:spPr>
        <p:txBody>
          <a:bodyPr wrap="none" anchor="ctr"/>
          <a:lstStyle/>
          <a:p>
            <a:endParaRPr lang="en-US"/>
          </a:p>
        </p:txBody>
      </p:sp>
      <p:sp>
        <p:nvSpPr>
          <p:cNvPr id="161804" name="Line 12"/>
          <p:cNvSpPr>
            <a:spLocks noChangeShapeType="1"/>
          </p:cNvSpPr>
          <p:nvPr/>
        </p:nvSpPr>
        <p:spPr bwMode="auto">
          <a:xfrm flipH="1" flipV="1">
            <a:off x="4152900" y="3200400"/>
            <a:ext cx="3581400" cy="990600"/>
          </a:xfrm>
          <a:prstGeom prst="line">
            <a:avLst/>
          </a:prstGeom>
          <a:noFill/>
          <a:ln w="44450">
            <a:solidFill>
              <a:srgbClr val="FF0000"/>
            </a:solidFill>
            <a:round/>
            <a:headEnd/>
            <a:tailEnd type="triangle" w="med" len="med"/>
          </a:ln>
          <a:effectLst/>
        </p:spPr>
        <p:txBody>
          <a:bodyPr wrap="none" anchor="ctr"/>
          <a:lstStyle/>
          <a:p>
            <a:endParaRPr lang="en-US"/>
          </a:p>
        </p:txBody>
      </p:sp>
      <p:sp>
        <p:nvSpPr>
          <p:cNvPr id="161805" name="Line 13"/>
          <p:cNvSpPr>
            <a:spLocks noChangeShapeType="1"/>
          </p:cNvSpPr>
          <p:nvPr/>
        </p:nvSpPr>
        <p:spPr bwMode="auto">
          <a:xfrm flipH="1">
            <a:off x="7353300" y="4800600"/>
            <a:ext cx="381000" cy="1143000"/>
          </a:xfrm>
          <a:prstGeom prst="line">
            <a:avLst/>
          </a:prstGeom>
          <a:noFill/>
          <a:ln w="44450">
            <a:solidFill>
              <a:srgbClr val="FF0000"/>
            </a:solidFill>
            <a:round/>
            <a:headEnd/>
            <a:tailEnd type="triangle" w="med" len="me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180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180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180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18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800" grpId="0" animBg="1"/>
      <p:bldP spid="161801" grpId="0"/>
      <p:bldP spid="161804" grpId="0" animBg="1"/>
      <p:bldP spid="16180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a:xfrm>
            <a:off x="771525" y="304800"/>
            <a:ext cx="8743950" cy="533400"/>
          </a:xfrm>
        </p:spPr>
        <p:txBody>
          <a:bodyPr/>
          <a:lstStyle/>
          <a:p>
            <a:r>
              <a:rPr lang="en-US" sz="2800"/>
              <a:t>Understanding Measurement: </a:t>
            </a:r>
            <a:br>
              <a:rPr lang="en-US" sz="2800"/>
            </a:br>
            <a:r>
              <a:rPr lang="en-US" sz="2800"/>
              <a:t>Aspects of Reproducibility and Validity</a:t>
            </a:r>
          </a:p>
        </p:txBody>
      </p:sp>
      <p:sp>
        <p:nvSpPr>
          <p:cNvPr id="445443" name="Rectangle 3"/>
          <p:cNvSpPr>
            <a:spLocks noGrp="1" noChangeArrowheads="1"/>
          </p:cNvSpPr>
          <p:nvPr>
            <p:ph type="body" idx="1"/>
          </p:nvPr>
        </p:nvSpPr>
        <p:spPr>
          <a:xfrm>
            <a:off x="342900" y="1066800"/>
            <a:ext cx="9677400" cy="4800600"/>
          </a:xfrm>
        </p:spPr>
        <p:txBody>
          <a:bodyPr/>
          <a:lstStyle/>
          <a:p>
            <a:r>
              <a:rPr lang="en-US" sz="2400" u="sng" dirty="0"/>
              <a:t>Reproducibility</a:t>
            </a:r>
            <a:r>
              <a:rPr lang="en-US" sz="2400" dirty="0"/>
              <a:t> </a:t>
            </a:r>
            <a:r>
              <a:rPr lang="en-US" sz="2400" dirty="0" err="1"/>
              <a:t>vs</a:t>
            </a:r>
            <a:r>
              <a:rPr lang="en-US" sz="2400" dirty="0"/>
              <a:t> </a:t>
            </a:r>
            <a:r>
              <a:rPr lang="en-US" sz="2400" u="sng" dirty="0"/>
              <a:t>validity</a:t>
            </a:r>
            <a:r>
              <a:rPr lang="en-US" sz="2400" dirty="0"/>
              <a:t> of measurements</a:t>
            </a:r>
            <a:endParaRPr lang="en-US" sz="2400" u="sng" dirty="0"/>
          </a:p>
          <a:p>
            <a:endParaRPr lang="en-US" sz="800" dirty="0"/>
          </a:p>
          <a:p>
            <a:r>
              <a:rPr lang="en-US" sz="2400" dirty="0"/>
              <a:t>Focus on </a:t>
            </a:r>
            <a:r>
              <a:rPr lang="en-US" sz="2400" u="sng" dirty="0"/>
              <a:t>reproducibility</a:t>
            </a:r>
            <a:r>
              <a:rPr lang="en-US" sz="2400" dirty="0"/>
              <a:t>: </a:t>
            </a:r>
            <a:r>
              <a:rPr lang="en-US" sz="2400" dirty="0" smtClean="0"/>
              <a:t>Impact of imperfect reproducibility on precision &amp; validity of study inferences</a:t>
            </a:r>
            <a:endParaRPr lang="en-US" sz="2400" dirty="0"/>
          </a:p>
          <a:p>
            <a:endParaRPr lang="en-US" sz="800" dirty="0"/>
          </a:p>
          <a:p>
            <a:r>
              <a:rPr lang="en-US" sz="2400" dirty="0" smtClean="0"/>
              <a:t>Quantifying </a:t>
            </a:r>
            <a:r>
              <a:rPr lang="en-US" sz="2400" u="sng" dirty="0" smtClean="0"/>
              <a:t>reproducibility</a:t>
            </a:r>
            <a:r>
              <a:rPr lang="en-US" sz="2400" dirty="0" smtClean="0"/>
              <a:t> </a:t>
            </a:r>
            <a:r>
              <a:rPr lang="en-US" sz="2400" dirty="0"/>
              <a:t>of interval scale measurements</a:t>
            </a:r>
          </a:p>
          <a:p>
            <a:pPr lvl="1"/>
            <a:r>
              <a:rPr lang="en-US" sz="2400" dirty="0"/>
              <a:t>Depends upon purpose</a:t>
            </a:r>
          </a:p>
          <a:p>
            <a:pPr lvl="2"/>
            <a:r>
              <a:rPr lang="en-US" dirty="0"/>
              <a:t>Research</a:t>
            </a:r>
          </a:p>
          <a:p>
            <a:pPr lvl="3"/>
            <a:r>
              <a:rPr lang="en-US" dirty="0" err="1"/>
              <a:t>intraclass</a:t>
            </a:r>
            <a:r>
              <a:rPr lang="en-US" dirty="0"/>
              <a:t> correlation coefficient</a:t>
            </a:r>
          </a:p>
          <a:p>
            <a:pPr lvl="2"/>
            <a:r>
              <a:rPr lang="en-US" dirty="0" smtClean="0"/>
              <a:t>Individual-level </a:t>
            </a:r>
            <a:r>
              <a:rPr lang="en-US" dirty="0"/>
              <a:t>use </a:t>
            </a:r>
          </a:p>
          <a:p>
            <a:pPr lvl="3"/>
            <a:r>
              <a:rPr lang="en-US" dirty="0"/>
              <a:t>within-subject standard deviation and repeatability</a:t>
            </a:r>
          </a:p>
          <a:p>
            <a:pPr lvl="3"/>
            <a:r>
              <a:rPr lang="en-US" dirty="0"/>
              <a:t>coefficient of variation</a:t>
            </a:r>
          </a:p>
          <a:p>
            <a:endParaRPr lang="en-US" sz="400" dirty="0"/>
          </a:p>
          <a:p>
            <a:r>
              <a:rPr lang="en-US" sz="2400" dirty="0"/>
              <a:t>Improving </a:t>
            </a:r>
            <a:r>
              <a:rPr lang="en-US" sz="2400" u="sng" dirty="0"/>
              <a:t>reproducibility</a:t>
            </a:r>
          </a:p>
          <a:p>
            <a:endParaRPr lang="en-US" sz="400" u="sng" dirty="0"/>
          </a:p>
          <a:p>
            <a:r>
              <a:rPr lang="en-US" sz="2400" dirty="0"/>
              <a:t>(Problem set: assessing </a:t>
            </a:r>
            <a:r>
              <a:rPr lang="en-US" sz="2400" u="sng" dirty="0"/>
              <a:t>validity</a:t>
            </a:r>
            <a:r>
              <a:rPr lang="en-US" sz="2400" dirty="0"/>
              <a:t> of measurements)</a:t>
            </a:r>
          </a:p>
          <a:p>
            <a:endParaRPr lang="en-US" sz="2400" dirty="0"/>
          </a:p>
        </p:txBody>
      </p:sp>
      <p:sp>
        <p:nvSpPr>
          <p:cNvPr id="445444" name="Line 4"/>
          <p:cNvSpPr>
            <a:spLocks noChangeShapeType="1"/>
          </p:cNvSpPr>
          <p:nvPr/>
        </p:nvSpPr>
        <p:spPr bwMode="auto">
          <a:xfrm>
            <a:off x="0" y="2819400"/>
            <a:ext cx="647700" cy="0"/>
          </a:xfrm>
          <a:prstGeom prst="line">
            <a:avLst/>
          </a:prstGeom>
          <a:noFill/>
          <a:ln w="76200">
            <a:solidFill>
              <a:srgbClr val="FF0000"/>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419100" y="152400"/>
            <a:ext cx="9258300" cy="1143000"/>
          </a:xfrm>
        </p:spPr>
        <p:txBody>
          <a:bodyPr/>
          <a:lstStyle/>
          <a:p>
            <a:r>
              <a:rPr lang="en-US" sz="3000" dirty="0" smtClean="0"/>
              <a:t>“A </a:t>
            </a:r>
            <a:r>
              <a:rPr lang="en-US" sz="3000" dirty="0"/>
              <a:t>study can only be as good as the data . . </a:t>
            </a:r>
            <a:r>
              <a:rPr lang="en-US" sz="3000" dirty="0" smtClean="0"/>
              <a:t>.”</a:t>
            </a:r>
            <a:endParaRPr lang="en-US" dirty="0"/>
          </a:p>
        </p:txBody>
      </p:sp>
      <p:sp>
        <p:nvSpPr>
          <p:cNvPr id="16387" name="Rectangle 3"/>
          <p:cNvSpPr>
            <a:spLocks noGrp="1" noChangeArrowheads="1"/>
          </p:cNvSpPr>
          <p:nvPr>
            <p:ph type="subTitle" idx="1"/>
          </p:nvPr>
        </p:nvSpPr>
        <p:spPr>
          <a:xfrm>
            <a:off x="800100" y="1151467"/>
            <a:ext cx="8686800" cy="524933"/>
          </a:xfrm>
        </p:spPr>
        <p:txBody>
          <a:bodyPr/>
          <a:lstStyle/>
          <a:p>
            <a:pPr algn="r">
              <a:lnSpc>
                <a:spcPct val="90000"/>
              </a:lnSpc>
            </a:pPr>
            <a:r>
              <a:rPr lang="en-US" sz="2400" i="1" dirty="0"/>
              <a:t>-J.M. Bland</a:t>
            </a:r>
          </a:p>
          <a:p>
            <a:pPr algn="l">
              <a:lnSpc>
                <a:spcPct val="90000"/>
              </a:lnSpc>
            </a:pPr>
            <a:r>
              <a:rPr lang="en-US" sz="2400" dirty="0" smtClean="0"/>
              <a:t>i.e</a:t>
            </a:r>
            <a:r>
              <a:rPr lang="en-US" sz="2400" dirty="0"/>
              <a:t>., no matter how brilliant your study design or analytic skills you can never overcome poor measurements.  </a:t>
            </a:r>
          </a:p>
          <a:p>
            <a:pPr algn="r">
              <a:lnSpc>
                <a:spcPct val="90000"/>
              </a:lnSpc>
            </a:pPr>
            <a:endParaRPr lang="en-US" sz="2400" i="1" dirty="0"/>
          </a:p>
        </p:txBody>
      </p:sp>
      <p:sp>
        <p:nvSpPr>
          <p:cNvPr id="4" name="Rectangle 3"/>
          <p:cNvSpPr txBox="1">
            <a:spLocks noChangeArrowheads="1"/>
          </p:cNvSpPr>
          <p:nvPr/>
        </p:nvSpPr>
        <p:spPr bwMode="auto">
          <a:xfrm>
            <a:off x="800100" y="4648200"/>
            <a:ext cx="8686800" cy="175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algn="l">
              <a:lnSpc>
                <a:spcPct val="90000"/>
              </a:lnSpc>
            </a:pPr>
            <a:r>
              <a:rPr lang="en-US" sz="2400" kern="0" dirty="0" smtClean="0"/>
              <a:t>Measurement is so important that we will:</a:t>
            </a:r>
          </a:p>
          <a:p>
            <a:pPr algn="l">
              <a:lnSpc>
                <a:spcPct val="90000"/>
              </a:lnSpc>
            </a:pPr>
            <a:endParaRPr lang="en-US" sz="1000" kern="0" dirty="0" smtClean="0"/>
          </a:p>
          <a:p>
            <a:pPr marL="342900" indent="-342900" algn="l">
              <a:lnSpc>
                <a:spcPct val="90000"/>
              </a:lnSpc>
              <a:buFont typeface="Arial" panose="020B0604020202020204" pitchFamily="34" charset="0"/>
              <a:buChar char="•"/>
            </a:pPr>
            <a:r>
              <a:rPr lang="en-US" sz="2400" kern="0" dirty="0" smtClean="0"/>
              <a:t>Dedicate an entire session to it </a:t>
            </a:r>
            <a:r>
              <a:rPr lang="en-US" sz="2400" i="1" kern="0" dirty="0" smtClean="0"/>
              <a:t>per se</a:t>
            </a:r>
          </a:p>
          <a:p>
            <a:pPr marL="342900" indent="-342900" algn="l">
              <a:lnSpc>
                <a:spcPct val="90000"/>
              </a:lnSpc>
              <a:buFont typeface="Arial" panose="020B0604020202020204" pitchFamily="34" charset="0"/>
              <a:buChar char="•"/>
            </a:pPr>
            <a:r>
              <a:rPr lang="en-US" sz="2400" kern="0" dirty="0" smtClean="0"/>
              <a:t>Go well beyond the text</a:t>
            </a:r>
          </a:p>
          <a:p>
            <a:pPr marL="342900" indent="-342900" algn="l">
              <a:lnSpc>
                <a:spcPct val="90000"/>
              </a:lnSpc>
              <a:buFont typeface="Arial" panose="020B0604020202020204" pitchFamily="34" charset="0"/>
              <a:buChar char="•"/>
            </a:pPr>
            <a:r>
              <a:rPr lang="en-US" sz="2400" kern="0" dirty="0" smtClean="0"/>
              <a:t>Have you read a few original </a:t>
            </a:r>
            <a:r>
              <a:rPr lang="en-US" sz="2400" kern="0" dirty="0" err="1" smtClean="0"/>
              <a:t>methodologic</a:t>
            </a:r>
            <a:r>
              <a:rPr lang="en-US" sz="2400" kern="0" dirty="0" smtClean="0"/>
              <a:t> articles</a:t>
            </a:r>
            <a:endParaRPr lang="en-US" sz="2400" kern="0" dirty="0"/>
          </a:p>
        </p:txBody>
      </p:sp>
      <p:sp>
        <p:nvSpPr>
          <p:cNvPr id="5" name="Rectangle 2"/>
          <p:cNvSpPr txBox="1">
            <a:spLocks noChangeArrowheads="1"/>
          </p:cNvSpPr>
          <p:nvPr/>
        </p:nvSpPr>
        <p:spPr bwMode="auto">
          <a:xfrm>
            <a:off x="266700" y="2590800"/>
            <a:ext cx="95059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a:lstStyle>
          <a:p>
            <a:r>
              <a:rPr lang="en-US" sz="3000" kern="0" dirty="0" smtClean="0"/>
              <a:t>“. . . epidemiology is an exercise in measurement”</a:t>
            </a:r>
            <a:endParaRPr lang="en-US" kern="0" dirty="0"/>
          </a:p>
        </p:txBody>
      </p:sp>
      <p:sp>
        <p:nvSpPr>
          <p:cNvPr id="6" name="Rectangle 3"/>
          <p:cNvSpPr txBox="1">
            <a:spLocks noChangeArrowheads="1"/>
          </p:cNvSpPr>
          <p:nvPr/>
        </p:nvSpPr>
        <p:spPr bwMode="auto">
          <a:xfrm>
            <a:off x="1028700" y="3505200"/>
            <a:ext cx="8686800" cy="5249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algn="r">
              <a:lnSpc>
                <a:spcPct val="90000"/>
              </a:lnSpc>
            </a:pPr>
            <a:r>
              <a:rPr lang="en-US" sz="2400" i="1" kern="0" dirty="0" smtClean="0"/>
              <a:t>-K. Rothman, S. Greenland, and T. Lash (ME3)</a:t>
            </a:r>
          </a:p>
          <a:p>
            <a:pPr algn="r">
              <a:lnSpc>
                <a:spcPct val="90000"/>
              </a:lnSpc>
            </a:pPr>
            <a:endParaRPr lang="en-US" sz="2400" i="1" kern="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71525" y="228600"/>
            <a:ext cx="8743950" cy="533400"/>
          </a:xfrm>
        </p:spPr>
        <p:txBody>
          <a:bodyPr/>
          <a:lstStyle/>
          <a:p>
            <a:r>
              <a:rPr lang="en-US"/>
              <a:t>Numerical Estimation of Reproducibility</a:t>
            </a:r>
          </a:p>
        </p:txBody>
      </p:sp>
      <p:sp>
        <p:nvSpPr>
          <p:cNvPr id="15363" name="Rectangle 3"/>
          <p:cNvSpPr>
            <a:spLocks noGrp="1" noChangeArrowheads="1"/>
          </p:cNvSpPr>
          <p:nvPr>
            <p:ph type="body" idx="1"/>
          </p:nvPr>
        </p:nvSpPr>
        <p:spPr>
          <a:xfrm>
            <a:off x="38100" y="990600"/>
            <a:ext cx="10172700" cy="5029200"/>
          </a:xfrm>
        </p:spPr>
        <p:txBody>
          <a:bodyPr/>
          <a:lstStyle/>
          <a:p>
            <a:pPr>
              <a:lnSpc>
                <a:spcPct val="90000"/>
              </a:lnSpc>
            </a:pPr>
            <a:r>
              <a:rPr lang="en-US" sz="2800" dirty="0"/>
              <a:t>Many options in literature, but choice depends on purpose/reason and measurement scale</a:t>
            </a:r>
          </a:p>
          <a:p>
            <a:pPr>
              <a:lnSpc>
                <a:spcPct val="70000"/>
              </a:lnSpc>
            </a:pPr>
            <a:endParaRPr lang="en-US" sz="800" b="1" dirty="0"/>
          </a:p>
          <a:p>
            <a:pPr>
              <a:lnSpc>
                <a:spcPct val="120000"/>
              </a:lnSpc>
            </a:pPr>
            <a:r>
              <a:rPr lang="en-US" sz="2800" dirty="0"/>
              <a:t>Two main purposes/reasons to estimate reproducibility:</a:t>
            </a:r>
          </a:p>
          <a:p>
            <a:pPr lvl="1">
              <a:lnSpc>
                <a:spcPct val="110000"/>
              </a:lnSpc>
            </a:pPr>
            <a:r>
              <a:rPr lang="en-US" u="sng" dirty="0"/>
              <a:t>Research:</a:t>
            </a:r>
            <a:r>
              <a:rPr lang="en-US" dirty="0"/>
              <a:t>  Should more effort be exerted to further optimize reproducibility of the measurement?</a:t>
            </a:r>
          </a:p>
          <a:p>
            <a:pPr lvl="1">
              <a:lnSpc>
                <a:spcPct val="120000"/>
              </a:lnSpc>
            </a:pPr>
            <a:endParaRPr lang="en-US" sz="1200" b="1" dirty="0"/>
          </a:p>
          <a:p>
            <a:pPr lvl="1">
              <a:lnSpc>
                <a:spcPct val="110000"/>
              </a:lnSpc>
            </a:pPr>
            <a:r>
              <a:rPr lang="en-US" u="sng" dirty="0" smtClean="0"/>
              <a:t>Individual-level (</a:t>
            </a:r>
            <a:r>
              <a:rPr lang="en-US" u="sng" dirty="0"/>
              <a:t>clinical) </a:t>
            </a:r>
            <a:r>
              <a:rPr lang="en-US" u="sng" dirty="0" smtClean="0"/>
              <a:t>characterization:</a:t>
            </a:r>
            <a:r>
              <a:rPr lang="en-US" dirty="0" smtClean="0"/>
              <a:t> </a:t>
            </a:r>
            <a:r>
              <a:rPr lang="en-US" dirty="0"/>
              <a:t>Just how different could two measurements taken on the same individual be -- from random measurement error alone?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28600" y="457200"/>
            <a:ext cx="9867900" cy="533400"/>
          </a:xfrm>
        </p:spPr>
        <p:txBody>
          <a:bodyPr/>
          <a:lstStyle/>
          <a:p>
            <a:r>
              <a:rPr lang="en-US" sz="2600" dirty="0"/>
              <a:t>Estimating Reproducibility of an Interval Scale Measurement: </a:t>
            </a:r>
            <a:r>
              <a:rPr lang="en-US" dirty="0"/>
              <a:t/>
            </a:r>
            <a:br>
              <a:rPr lang="en-US" dirty="0"/>
            </a:br>
            <a:r>
              <a:rPr lang="en-US" sz="2400" dirty="0" smtClean="0"/>
              <a:t>Example: A </a:t>
            </a:r>
            <a:r>
              <a:rPr lang="en-US" sz="2400" dirty="0"/>
              <a:t>New Method to Measure Peak Flow</a:t>
            </a:r>
          </a:p>
        </p:txBody>
      </p:sp>
      <p:sp>
        <p:nvSpPr>
          <p:cNvPr id="17411" name="Rectangle 3"/>
          <p:cNvSpPr>
            <a:spLocks noGrp="1" noChangeArrowheads="1"/>
          </p:cNvSpPr>
          <p:nvPr>
            <p:ph type="body" idx="1"/>
          </p:nvPr>
        </p:nvSpPr>
        <p:spPr>
          <a:xfrm>
            <a:off x="381000" y="1371600"/>
            <a:ext cx="6057900" cy="5105400"/>
          </a:xfrm>
        </p:spPr>
        <p:txBody>
          <a:bodyPr/>
          <a:lstStyle/>
          <a:p>
            <a:pPr>
              <a:lnSpc>
                <a:spcPct val="90000"/>
              </a:lnSpc>
            </a:pPr>
            <a:endParaRPr lang="en-US" sz="2800" dirty="0"/>
          </a:p>
          <a:p>
            <a:pPr>
              <a:lnSpc>
                <a:spcPct val="90000"/>
              </a:lnSpc>
            </a:pPr>
            <a:r>
              <a:rPr lang="en-US" sz="2800" dirty="0"/>
              <a:t>Purpose of calculation:  Should more effort be given to enhance reproducibility for </a:t>
            </a:r>
            <a:r>
              <a:rPr lang="en-US" sz="2800" u="sng" dirty="0"/>
              <a:t>use in research</a:t>
            </a:r>
            <a:r>
              <a:rPr lang="en-US" sz="2800" dirty="0"/>
              <a:t>?</a:t>
            </a:r>
          </a:p>
          <a:p>
            <a:pPr>
              <a:lnSpc>
                <a:spcPct val="90000"/>
              </a:lnSpc>
            </a:pPr>
            <a:endParaRPr lang="en-US" sz="2800" dirty="0"/>
          </a:p>
          <a:p>
            <a:pPr>
              <a:lnSpc>
                <a:spcPct val="90000"/>
              </a:lnSpc>
            </a:pPr>
            <a:r>
              <a:rPr lang="en-US" sz="2800" dirty="0"/>
              <a:t>Assessment of reproducibility                             requires &gt;1 measurement                                          per subject</a:t>
            </a:r>
            <a:endParaRPr lang="en-US" dirty="0"/>
          </a:p>
          <a:p>
            <a:pPr>
              <a:lnSpc>
                <a:spcPct val="90000"/>
              </a:lnSpc>
            </a:pPr>
            <a:endParaRPr lang="en-US" dirty="0"/>
          </a:p>
          <a:p>
            <a:pPr>
              <a:lnSpc>
                <a:spcPct val="90000"/>
              </a:lnSpc>
            </a:pPr>
            <a:r>
              <a:rPr lang="en-US" sz="2800" dirty="0"/>
              <a:t>Peak Flow in 17 young adults</a:t>
            </a:r>
          </a:p>
          <a:p>
            <a:pPr>
              <a:lnSpc>
                <a:spcPct val="90000"/>
              </a:lnSpc>
              <a:buFontTx/>
              <a:buNone/>
            </a:pPr>
            <a:r>
              <a:rPr lang="en-US" sz="2800" dirty="0"/>
              <a:t>	 (modified from Bland &amp; Altman)</a:t>
            </a:r>
          </a:p>
          <a:p>
            <a:pPr>
              <a:lnSpc>
                <a:spcPct val="90000"/>
              </a:lnSpc>
            </a:pPr>
            <a:endParaRPr lang="en-US" sz="2800" dirty="0"/>
          </a:p>
        </p:txBody>
      </p:sp>
      <p:graphicFrame>
        <p:nvGraphicFramePr>
          <p:cNvPr id="17413" name="Object 5"/>
          <p:cNvGraphicFramePr>
            <a:graphicFrameLocks noChangeAspect="1"/>
          </p:cNvGraphicFramePr>
          <p:nvPr/>
        </p:nvGraphicFramePr>
        <p:xfrm>
          <a:off x="6629400" y="1700213"/>
          <a:ext cx="2628900" cy="4548187"/>
        </p:xfrm>
        <a:graphic>
          <a:graphicData uri="http://schemas.openxmlformats.org/presentationml/2006/ole">
            <mc:AlternateContent xmlns:mc="http://schemas.openxmlformats.org/markup-compatibility/2006">
              <mc:Choice xmlns:v="urn:schemas-microsoft-com:vml" Requires="v">
                <p:oleObj spid="_x0000_s17484" name="Worksheet" r:id="rId5" imgW="2724055" imgH="4638663" progId="Excel.Sheet.8">
                  <p:embed/>
                </p:oleObj>
              </mc:Choice>
              <mc:Fallback>
                <p:oleObj name="Worksheet" r:id="rId5" imgW="2724055" imgH="4638663" progId="Excel.Sheet.8">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1700213"/>
                        <a:ext cx="2628900" cy="4548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771525" y="228600"/>
            <a:ext cx="8743950" cy="533400"/>
          </a:xfrm>
        </p:spPr>
        <p:txBody>
          <a:bodyPr/>
          <a:lstStyle/>
          <a:p>
            <a:r>
              <a:rPr lang="en-US"/>
              <a:t>A Mathematical Definition of Reproducibility</a:t>
            </a:r>
          </a:p>
        </p:txBody>
      </p:sp>
      <p:sp>
        <p:nvSpPr>
          <p:cNvPr id="52227" name="Rectangle 3"/>
          <p:cNvSpPr>
            <a:spLocks noGrp="1" noChangeArrowheads="1"/>
          </p:cNvSpPr>
          <p:nvPr>
            <p:ph type="body" idx="1"/>
          </p:nvPr>
        </p:nvSpPr>
        <p:spPr>
          <a:xfrm>
            <a:off x="190500" y="838200"/>
            <a:ext cx="9886950" cy="5181600"/>
          </a:xfrm>
        </p:spPr>
        <p:txBody>
          <a:bodyPr/>
          <a:lstStyle/>
          <a:p>
            <a:pPr>
              <a:lnSpc>
                <a:spcPct val="90000"/>
              </a:lnSpc>
            </a:pPr>
            <a:endParaRPr lang="en-US"/>
          </a:p>
          <a:p>
            <a:pPr>
              <a:lnSpc>
                <a:spcPct val="90000"/>
              </a:lnSpc>
            </a:pPr>
            <a:r>
              <a:rPr lang="en-US"/>
              <a:t>Reproducibility</a:t>
            </a:r>
          </a:p>
          <a:p>
            <a:pPr>
              <a:lnSpc>
                <a:spcPct val="90000"/>
              </a:lnSpc>
            </a:pPr>
            <a:endParaRPr lang="en-US"/>
          </a:p>
          <a:p>
            <a:pPr>
              <a:lnSpc>
                <a:spcPct val="90000"/>
              </a:lnSpc>
            </a:pPr>
            <a:endParaRPr lang="en-US"/>
          </a:p>
          <a:p>
            <a:pPr>
              <a:lnSpc>
                <a:spcPct val="90000"/>
              </a:lnSpc>
            </a:pPr>
            <a:r>
              <a:rPr lang="en-US"/>
              <a:t>Varies from 0 (poor) to 1 (optimal)</a:t>
            </a:r>
          </a:p>
          <a:p>
            <a:pPr>
              <a:lnSpc>
                <a:spcPct val="90000"/>
              </a:lnSpc>
            </a:pPr>
            <a:endParaRPr lang="en-US" sz="2000"/>
          </a:p>
          <a:p>
            <a:pPr>
              <a:lnSpc>
                <a:spcPct val="90000"/>
              </a:lnSpc>
            </a:pPr>
            <a:r>
              <a:rPr lang="en-US"/>
              <a:t>As reproducibility approaches 1, variability is virtually all between-subject</a:t>
            </a:r>
          </a:p>
          <a:p>
            <a:pPr lvl="1">
              <a:lnSpc>
                <a:spcPct val="90000"/>
              </a:lnSpc>
            </a:pPr>
            <a:r>
              <a:rPr lang="en-US">
                <a:sym typeface="Symbol" pitchFamily="18" charset="2"/>
              </a:rPr>
              <a:t>Little room/need to diminish within-subject random error </a:t>
            </a:r>
          </a:p>
          <a:p>
            <a:pPr lvl="1">
              <a:lnSpc>
                <a:spcPct val="90000"/>
              </a:lnSpc>
            </a:pPr>
            <a:r>
              <a:rPr lang="en-US">
                <a:sym typeface="Symbol" pitchFamily="18" charset="2"/>
              </a:rPr>
              <a:t>Not much you can do with the measurement to decrease observed variability (but you could work on the subjects)</a:t>
            </a:r>
            <a:endParaRPr lang="en-US"/>
          </a:p>
          <a:p>
            <a:pPr>
              <a:lnSpc>
                <a:spcPct val="90000"/>
              </a:lnSpc>
            </a:pPr>
            <a:endParaRPr lang="en-US"/>
          </a:p>
        </p:txBody>
      </p:sp>
      <p:graphicFrame>
        <p:nvGraphicFramePr>
          <p:cNvPr id="52228" name="Object 4"/>
          <p:cNvGraphicFramePr>
            <a:graphicFrameLocks noChangeAspect="1"/>
          </p:cNvGraphicFramePr>
          <p:nvPr/>
        </p:nvGraphicFramePr>
        <p:xfrm>
          <a:off x="3619500" y="762000"/>
          <a:ext cx="4411663" cy="1895475"/>
        </p:xfrm>
        <a:graphic>
          <a:graphicData uri="http://schemas.openxmlformats.org/presentationml/2006/ole">
            <mc:AlternateContent xmlns:mc="http://schemas.openxmlformats.org/markup-compatibility/2006">
              <mc:Choice xmlns:v="urn:schemas-microsoft-com:vml" Requires="v">
                <p:oleObj spid="_x0000_s52299" name="Equation" r:id="rId4" imgW="2857320" imgH="1206360" progId="Equation.3">
                  <p:embed/>
                </p:oleObj>
              </mc:Choice>
              <mc:Fallback>
                <p:oleObj name="Equation" r:id="rId4" imgW="2857320" imgH="120636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9500" y="762000"/>
                        <a:ext cx="4411663" cy="1895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title"/>
          </p:nvPr>
        </p:nvSpPr>
        <p:spPr>
          <a:xfrm>
            <a:off x="771525" y="76200"/>
            <a:ext cx="8743950" cy="533400"/>
          </a:xfrm>
        </p:spPr>
        <p:txBody>
          <a:bodyPr/>
          <a:lstStyle/>
          <a:p>
            <a:r>
              <a:rPr lang="en-US"/>
              <a:t>ICC</a:t>
            </a:r>
          </a:p>
        </p:txBody>
      </p:sp>
      <p:sp>
        <p:nvSpPr>
          <p:cNvPr id="447491" name="Rectangle 3"/>
          <p:cNvSpPr>
            <a:spLocks noGrp="1" noChangeArrowheads="1"/>
          </p:cNvSpPr>
          <p:nvPr>
            <p:ph type="body" idx="1"/>
          </p:nvPr>
        </p:nvSpPr>
        <p:spPr>
          <a:xfrm>
            <a:off x="419100" y="2971800"/>
            <a:ext cx="10287000" cy="3810000"/>
          </a:xfrm>
        </p:spPr>
        <p:txBody>
          <a:bodyPr/>
          <a:lstStyle/>
          <a:p>
            <a:r>
              <a:rPr lang="en-US" sz="2800"/>
              <a:t>Think of as ratio</a:t>
            </a:r>
          </a:p>
          <a:p>
            <a:pPr lvl="1"/>
            <a:r>
              <a:rPr lang="en-US" sz="2400"/>
              <a:t>Spread of True Signal between people to</a:t>
            </a:r>
          </a:p>
          <a:p>
            <a:pPr lvl="1"/>
            <a:r>
              <a:rPr lang="en-US" sz="2400"/>
              <a:t>Spread of (True Signal + Noise)</a:t>
            </a:r>
          </a:p>
          <a:p>
            <a:endParaRPr lang="en-US" sz="1000"/>
          </a:p>
          <a:p>
            <a:r>
              <a:rPr lang="en-US" sz="2800"/>
              <a:t>In research, our goal is to be able to distinguish between people when they are truly different.  </a:t>
            </a:r>
          </a:p>
          <a:p>
            <a:endParaRPr lang="en-US" sz="1000"/>
          </a:p>
          <a:p>
            <a:r>
              <a:rPr lang="en-US" sz="2800"/>
              <a:t>Hence, we want the ICC, which is spread of true signal compared to total, to be very high</a:t>
            </a:r>
          </a:p>
        </p:txBody>
      </p:sp>
      <p:graphicFrame>
        <p:nvGraphicFramePr>
          <p:cNvPr id="447492" name="Object 4"/>
          <p:cNvGraphicFramePr>
            <a:graphicFrameLocks noChangeAspect="1"/>
          </p:cNvGraphicFramePr>
          <p:nvPr/>
        </p:nvGraphicFramePr>
        <p:xfrm>
          <a:off x="3619500" y="771525"/>
          <a:ext cx="4411663" cy="1895475"/>
        </p:xfrm>
        <a:graphic>
          <a:graphicData uri="http://schemas.openxmlformats.org/presentationml/2006/ole">
            <mc:AlternateContent xmlns:mc="http://schemas.openxmlformats.org/markup-compatibility/2006">
              <mc:Choice xmlns:v="urn:schemas-microsoft-com:vml" Requires="v">
                <p:oleObj spid="_x0000_s447564" name="Equation" r:id="rId4" imgW="2857320" imgH="1206360" progId="Equation.3">
                  <p:embed/>
                </p:oleObj>
              </mc:Choice>
              <mc:Fallback>
                <p:oleObj name="Equation" r:id="rId4" imgW="2857320" imgH="120636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9500" y="771525"/>
                        <a:ext cx="4411663" cy="1895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7493" name="Rectangle 5"/>
          <p:cNvSpPr>
            <a:spLocks noChangeArrowheads="1"/>
          </p:cNvSpPr>
          <p:nvPr/>
        </p:nvSpPr>
        <p:spPr bwMode="auto">
          <a:xfrm>
            <a:off x="400050" y="609600"/>
            <a:ext cx="3676650" cy="2133600"/>
          </a:xfrm>
          <a:prstGeom prst="rect">
            <a:avLst/>
          </a:prstGeom>
          <a:noFill/>
          <a:ln w="9525">
            <a:noFill/>
            <a:miter lim="800000"/>
            <a:headEnd/>
            <a:tailEnd/>
          </a:ln>
          <a:effectLst/>
        </p:spPr>
        <p:txBody>
          <a:bodyPr/>
          <a:lstStyle/>
          <a:p>
            <a:pPr marL="342900" indent="-342900">
              <a:lnSpc>
                <a:spcPct val="90000"/>
              </a:lnSpc>
              <a:spcBef>
                <a:spcPct val="20000"/>
              </a:spcBef>
              <a:buFontTx/>
              <a:buChar char="•"/>
            </a:pPr>
            <a:endParaRPr lang="en-US" sz="3200">
              <a:latin typeface="Arial" charset="0"/>
            </a:endParaRPr>
          </a:p>
          <a:p>
            <a:pPr marL="342900" indent="-342900">
              <a:lnSpc>
                <a:spcPct val="90000"/>
              </a:lnSpc>
              <a:spcBef>
                <a:spcPct val="20000"/>
              </a:spcBef>
              <a:buFontTx/>
              <a:buChar char="•"/>
            </a:pPr>
            <a:r>
              <a:rPr lang="en-US" sz="3200">
                <a:latin typeface="Arial" charset="0"/>
              </a:rPr>
              <a:t>Intraclass correlation coefficient (ICC)</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1026"/>
          <p:cNvSpPr>
            <a:spLocks noGrp="1" noChangeArrowheads="1"/>
          </p:cNvSpPr>
          <p:nvPr>
            <p:ph type="title"/>
          </p:nvPr>
        </p:nvSpPr>
        <p:spPr>
          <a:xfrm>
            <a:off x="342900" y="228600"/>
            <a:ext cx="9944100" cy="381000"/>
          </a:xfrm>
        </p:spPr>
        <p:txBody>
          <a:bodyPr/>
          <a:lstStyle/>
          <a:p>
            <a:r>
              <a:rPr lang="en-US"/>
              <a:t>Intraclass Correlation Coefficient (ICC)</a:t>
            </a:r>
          </a:p>
        </p:txBody>
      </p:sp>
      <p:sp>
        <p:nvSpPr>
          <p:cNvPr id="276483" name="Rectangle 1027"/>
          <p:cNvSpPr>
            <a:spLocks noGrp="1" noChangeArrowheads="1"/>
          </p:cNvSpPr>
          <p:nvPr>
            <p:ph type="body" idx="1"/>
          </p:nvPr>
        </p:nvSpPr>
        <p:spPr>
          <a:xfrm>
            <a:off x="266700" y="304800"/>
            <a:ext cx="10020300" cy="5562600"/>
          </a:xfrm>
        </p:spPr>
        <p:txBody>
          <a:bodyPr/>
          <a:lstStyle/>
          <a:p>
            <a:endParaRPr lang="en-US" sz="3600"/>
          </a:p>
          <a:p>
            <a:r>
              <a:rPr lang="en-US" sz="2800"/>
              <a:t>ICC</a:t>
            </a:r>
          </a:p>
          <a:p>
            <a:endParaRPr lang="en-US" sz="2800"/>
          </a:p>
          <a:p>
            <a:pPr>
              <a:buFontTx/>
              <a:buNone/>
            </a:pPr>
            <a:r>
              <a:rPr lang="en-US" sz="2800">
                <a:latin typeface="Courier New" pitchFamily="49" charset="0"/>
              </a:rPr>
              <a:t>. </a:t>
            </a:r>
            <a:r>
              <a:rPr lang="en-US" sz="1400">
                <a:latin typeface="Courier New" pitchFamily="49" charset="0"/>
              </a:rPr>
              <a:t>loneway peakflow subject</a:t>
            </a:r>
          </a:p>
          <a:p>
            <a:pPr lvl="1">
              <a:buFontTx/>
              <a:buNone/>
            </a:pPr>
            <a:r>
              <a:rPr lang="en-US" sz="1400">
                <a:latin typeface="Courier New" pitchFamily="49" charset="0"/>
              </a:rPr>
              <a:t>                  One-way Analysis of Variance for peakflow: </a:t>
            </a:r>
          </a:p>
          <a:p>
            <a:pPr lvl="1">
              <a:buFontTx/>
              <a:buNone/>
            </a:pPr>
            <a:r>
              <a:rPr lang="en-US" sz="1400">
                <a:latin typeface="Courier New" pitchFamily="49" charset="0"/>
              </a:rPr>
              <a:t>             </a:t>
            </a:r>
          </a:p>
          <a:p>
            <a:pPr lvl="1">
              <a:buFontTx/>
              <a:buNone/>
            </a:pPr>
            <a:r>
              <a:rPr lang="en-US" sz="1400">
                <a:latin typeface="Courier New" pitchFamily="49" charset="0"/>
              </a:rPr>
              <a:t>    Source                SS         df      MS            F     Prob &gt; F</a:t>
            </a:r>
          </a:p>
          <a:p>
            <a:pPr lvl="1">
              <a:buFontTx/>
              <a:buNone/>
            </a:pPr>
            <a:r>
              <a:rPr lang="en-US" sz="1400">
                <a:latin typeface="Courier New" pitchFamily="49" charset="0"/>
              </a:rPr>
              <a:t>-------------------------------------------------------------------------</a:t>
            </a:r>
          </a:p>
          <a:p>
            <a:pPr lvl="1">
              <a:buFontTx/>
              <a:buNone/>
            </a:pPr>
            <a:r>
              <a:rPr lang="en-US" sz="1400">
                <a:latin typeface="Courier New" pitchFamily="49" charset="0"/>
              </a:rPr>
              <a:t>Between subject        404953.76     16     25309.61    108.15     0.0000</a:t>
            </a:r>
          </a:p>
          <a:p>
            <a:pPr lvl="1">
              <a:buFontTx/>
              <a:buNone/>
            </a:pPr>
            <a:r>
              <a:rPr lang="en-US" sz="1400">
                <a:latin typeface="Courier New" pitchFamily="49" charset="0"/>
              </a:rPr>
              <a:t>Within subject            3978.5     17    234.02941</a:t>
            </a:r>
          </a:p>
          <a:p>
            <a:pPr lvl="1">
              <a:buFontTx/>
              <a:buNone/>
            </a:pPr>
            <a:r>
              <a:rPr lang="en-US" sz="1400">
                <a:latin typeface="Courier New" pitchFamily="49" charset="0"/>
              </a:rPr>
              <a:t>-------------------------------------------------------------------------</a:t>
            </a:r>
          </a:p>
          <a:p>
            <a:pPr lvl="1">
              <a:buFontTx/>
              <a:buNone/>
            </a:pPr>
            <a:r>
              <a:rPr lang="en-US" sz="1400">
                <a:latin typeface="Courier New" pitchFamily="49" charset="0"/>
              </a:rPr>
              <a:t>Total                  408932.26     33    12391.887</a:t>
            </a:r>
          </a:p>
          <a:p>
            <a:pPr lvl="1">
              <a:buFontTx/>
              <a:buNone/>
            </a:pPr>
            <a:r>
              <a:rPr lang="en-US" sz="1400">
                <a:latin typeface="Courier New" pitchFamily="49" charset="0"/>
              </a:rPr>
              <a:t>         Intraclass       Asy.        </a:t>
            </a:r>
          </a:p>
          <a:p>
            <a:pPr lvl="1">
              <a:buFontTx/>
              <a:buNone/>
            </a:pPr>
            <a:r>
              <a:rPr lang="en-US" sz="1400">
                <a:latin typeface="Courier New" pitchFamily="49" charset="0"/>
              </a:rPr>
              <a:t>         correlation      S.E.       [95% Conf. Interval]</a:t>
            </a:r>
          </a:p>
          <a:p>
            <a:pPr lvl="1">
              <a:buFontTx/>
              <a:buNone/>
            </a:pPr>
            <a:r>
              <a:rPr lang="en-US" sz="1400">
                <a:latin typeface="Courier New" pitchFamily="49" charset="0"/>
              </a:rPr>
              <a:t>         ------------------------------------------------</a:t>
            </a:r>
          </a:p>
          <a:p>
            <a:pPr lvl="1">
              <a:buFontTx/>
              <a:buNone/>
            </a:pPr>
            <a:r>
              <a:rPr lang="en-US" sz="1400">
                <a:latin typeface="Courier New" pitchFamily="49" charset="0"/>
              </a:rPr>
              <a:t>            </a:t>
            </a:r>
            <a:r>
              <a:rPr lang="en-US" sz="1800" b="1">
                <a:latin typeface="Courier New" pitchFamily="49" charset="0"/>
              </a:rPr>
              <a:t>0.98168 </a:t>
            </a:r>
            <a:r>
              <a:rPr lang="en-US" sz="1400">
                <a:latin typeface="Courier New" pitchFamily="49" charset="0"/>
              </a:rPr>
              <a:t>    0.00894       0.96415     0.99921</a:t>
            </a:r>
          </a:p>
          <a:p>
            <a:endParaRPr lang="en-US" sz="1400"/>
          </a:p>
          <a:p>
            <a:r>
              <a:rPr lang="en-US" sz="2400"/>
              <a:t>Interpretation of the ICC?  </a:t>
            </a:r>
          </a:p>
        </p:txBody>
      </p:sp>
      <p:graphicFrame>
        <p:nvGraphicFramePr>
          <p:cNvPr id="276484" name="Object 1028"/>
          <p:cNvGraphicFramePr>
            <a:graphicFrameLocks noChangeAspect="1"/>
          </p:cNvGraphicFramePr>
          <p:nvPr/>
        </p:nvGraphicFramePr>
        <p:xfrm>
          <a:off x="1485900" y="762000"/>
          <a:ext cx="2971800" cy="1277938"/>
        </p:xfrm>
        <a:graphic>
          <a:graphicData uri="http://schemas.openxmlformats.org/presentationml/2006/ole">
            <mc:AlternateContent xmlns:mc="http://schemas.openxmlformats.org/markup-compatibility/2006">
              <mc:Choice xmlns:v="urn:schemas-microsoft-com:vml" Requires="v">
                <p:oleObj spid="_x0000_s276556" name="Equation" r:id="rId4" imgW="2857320" imgH="1206360" progId="Equation.3">
                  <p:embed/>
                </p:oleObj>
              </mc:Choice>
              <mc:Fallback>
                <p:oleObj name="Equation" r:id="rId4" imgW="2857320" imgH="1206360" progId="Equation.3">
                  <p:embed/>
                  <p:pic>
                    <p:nvPicPr>
                      <p:cNvPr id="0" name="Picture 10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5900" y="762000"/>
                        <a:ext cx="2971800" cy="1277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486" name="Text Box 1030"/>
          <p:cNvSpPr txBox="1">
            <a:spLocks noChangeArrowheads="1"/>
          </p:cNvSpPr>
          <p:nvPr/>
        </p:nvSpPr>
        <p:spPr bwMode="auto">
          <a:xfrm>
            <a:off x="4838700" y="838200"/>
            <a:ext cx="5486400" cy="1187450"/>
          </a:xfrm>
          <a:prstGeom prst="rect">
            <a:avLst/>
          </a:prstGeom>
          <a:noFill/>
          <a:ln w="9525">
            <a:noFill/>
            <a:miter lim="800000"/>
            <a:headEnd/>
            <a:tailEnd/>
          </a:ln>
          <a:effectLst/>
        </p:spPr>
        <p:txBody>
          <a:bodyPr>
            <a:spAutoFit/>
          </a:bodyPr>
          <a:lstStyle/>
          <a:p>
            <a:pPr>
              <a:spcBef>
                <a:spcPct val="50000"/>
              </a:spcBef>
            </a:pPr>
            <a:r>
              <a:rPr lang="en-US">
                <a:latin typeface="Arial" charset="0"/>
              </a:rPr>
              <a:t>Calculation explained in S&amp;N Appendix; available in “loneway” command in Stata (set up as ANOVA)</a:t>
            </a:r>
          </a:p>
        </p:txBody>
      </p:sp>
      <p:sp>
        <p:nvSpPr>
          <p:cNvPr id="276487" name="Text Box 1031"/>
          <p:cNvSpPr txBox="1">
            <a:spLocks noChangeArrowheads="1"/>
          </p:cNvSpPr>
          <p:nvPr/>
        </p:nvSpPr>
        <p:spPr bwMode="auto">
          <a:xfrm>
            <a:off x="4381500" y="5638800"/>
            <a:ext cx="5638800" cy="1066800"/>
          </a:xfrm>
          <a:prstGeom prst="rect">
            <a:avLst/>
          </a:prstGeom>
          <a:noFill/>
          <a:ln w="9525">
            <a:noFill/>
            <a:miter lim="800000"/>
            <a:headEnd/>
            <a:tailEnd/>
          </a:ln>
          <a:effectLst/>
        </p:spPr>
        <p:txBody>
          <a:bodyPr>
            <a:spAutoFit/>
          </a:bodyPr>
          <a:lstStyle/>
          <a:p>
            <a:pPr>
              <a:spcBef>
                <a:spcPct val="30000"/>
              </a:spcBef>
            </a:pPr>
            <a:r>
              <a:rPr lang="en-US" sz="2000" dirty="0"/>
              <a:t>98% of the total variability is due to inherent true between-subject variability and only 2% is due to within-subject random measurement error.</a:t>
            </a: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4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ChangeArrowheads="1"/>
          </p:cNvSpPr>
          <p:nvPr>
            <p:ph type="title" idx="4294967295"/>
          </p:nvPr>
        </p:nvSpPr>
        <p:spPr>
          <a:xfrm>
            <a:off x="-1333500" y="609600"/>
            <a:ext cx="9525000" cy="533400"/>
          </a:xfrm>
        </p:spPr>
        <p:txBody>
          <a:bodyPr/>
          <a:lstStyle/>
          <a:p>
            <a:r>
              <a:rPr lang="en-US" sz="2700"/>
              <a:t>ICC for New Peak Flow Measurement</a:t>
            </a:r>
            <a:endParaRPr lang="en-US" sz="2700">
              <a:solidFill>
                <a:schemeClr val="tx1"/>
              </a:solidFill>
            </a:endParaRPr>
          </a:p>
        </p:txBody>
      </p:sp>
      <p:sp>
        <p:nvSpPr>
          <p:cNvPr id="484355" name="Text Box 3"/>
          <p:cNvSpPr txBox="1">
            <a:spLocks noChangeArrowheads="1"/>
          </p:cNvSpPr>
          <p:nvPr/>
        </p:nvSpPr>
        <p:spPr bwMode="auto">
          <a:xfrm>
            <a:off x="114300" y="3733800"/>
            <a:ext cx="5524500" cy="1569660"/>
          </a:xfrm>
          <a:prstGeom prst="rect">
            <a:avLst/>
          </a:prstGeom>
          <a:noFill/>
          <a:ln w="9525">
            <a:noFill/>
            <a:prstDash val="sysDot"/>
            <a:miter lim="800000"/>
            <a:headEnd/>
            <a:tailEnd/>
          </a:ln>
        </p:spPr>
        <p:txBody>
          <a:bodyPr>
            <a:spAutoFit/>
          </a:bodyPr>
          <a:lstStyle/>
          <a:p>
            <a:r>
              <a:rPr lang="en-US" b="1" dirty="0">
                <a:latin typeface="Arial" charset="0"/>
              </a:rPr>
              <a:t>Should </a:t>
            </a:r>
            <a:r>
              <a:rPr lang="en-US" b="1" dirty="0" smtClean="0">
                <a:latin typeface="Arial" charset="0"/>
              </a:rPr>
              <a:t>you do more work </a:t>
            </a:r>
            <a:r>
              <a:rPr lang="en-US" b="1" dirty="0">
                <a:latin typeface="Arial" charset="0"/>
              </a:rPr>
              <a:t>to optimize reproducibility of this measurement before it is used in </a:t>
            </a:r>
            <a:r>
              <a:rPr lang="en-US" b="1" u="sng" dirty="0" smtClean="0">
                <a:latin typeface="Arial" charset="0"/>
              </a:rPr>
              <a:t>your</a:t>
            </a:r>
            <a:r>
              <a:rPr lang="en-US" b="1" dirty="0" smtClean="0">
                <a:latin typeface="Arial" charset="0"/>
              </a:rPr>
              <a:t> research</a:t>
            </a:r>
            <a:r>
              <a:rPr lang="en-US" b="1" dirty="0">
                <a:latin typeface="Arial" charset="0"/>
              </a:rPr>
              <a:t>?</a:t>
            </a:r>
          </a:p>
        </p:txBody>
      </p:sp>
      <p:sp>
        <p:nvSpPr>
          <p:cNvPr id="484356"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lgn="ctr">
              <a:spcBef>
                <a:spcPct val="50000"/>
              </a:spcBef>
            </a:pPr>
            <a:endParaRPr lang="en-US" sz="3200"/>
          </a:p>
        </p:txBody>
      </p:sp>
      <p:sp>
        <p:nvSpPr>
          <p:cNvPr id="484357"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smtClean="0">
                <a:latin typeface="Arial" charset="0"/>
              </a:rPr>
              <a:t>No.  Good </a:t>
            </a:r>
            <a:r>
              <a:rPr lang="en-US" sz="1800" dirty="0">
                <a:latin typeface="Arial" charset="0"/>
              </a:rPr>
              <a:t>to go! - A</a:t>
            </a:r>
          </a:p>
        </p:txBody>
      </p:sp>
      <p:sp>
        <p:nvSpPr>
          <p:cNvPr id="484359"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Need more information - C</a:t>
            </a:r>
          </a:p>
        </p:txBody>
      </p:sp>
      <p:sp>
        <p:nvSpPr>
          <p:cNvPr id="484360"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More optimization needed- B</a:t>
            </a:r>
            <a:endParaRPr lang="en-US" sz="1800" b="1">
              <a:latin typeface="Arial" charset="0"/>
            </a:endParaRPr>
          </a:p>
        </p:txBody>
      </p:sp>
      <p:sp>
        <p:nvSpPr>
          <p:cNvPr id="484362" name="Rectangle 10"/>
          <p:cNvSpPr>
            <a:spLocks noChangeArrowheads="1"/>
          </p:cNvSpPr>
          <p:nvPr/>
        </p:nvSpPr>
        <p:spPr bwMode="auto">
          <a:xfrm>
            <a:off x="419100" y="1524000"/>
            <a:ext cx="8229600" cy="2286000"/>
          </a:xfrm>
          <a:prstGeom prst="rect">
            <a:avLst/>
          </a:prstGeom>
          <a:noFill/>
          <a:ln w="9525">
            <a:noFill/>
            <a:miter lim="800000"/>
            <a:headEnd/>
            <a:tailEnd/>
          </a:ln>
          <a:effectLst/>
        </p:spPr>
        <p:txBody>
          <a:bodyPr/>
          <a:lstStyle/>
          <a:p>
            <a:pPr marL="342900" indent="-342900">
              <a:spcBef>
                <a:spcPct val="20000"/>
              </a:spcBef>
              <a:buFontTx/>
              <a:buChar char="•"/>
            </a:pPr>
            <a:r>
              <a:rPr lang="en-US" sz="2800" dirty="0">
                <a:latin typeface="Arial" charset="0"/>
              </a:rPr>
              <a:t>ICC = 0.98</a:t>
            </a:r>
          </a:p>
          <a:p>
            <a:pPr marL="342900" indent="-342900">
              <a:spcBef>
                <a:spcPct val="20000"/>
              </a:spcBef>
              <a:buFontTx/>
              <a:buChar char="•"/>
            </a:pPr>
            <a:endParaRPr lang="en-US" dirty="0">
              <a:latin typeface="Arial" charset="0"/>
            </a:endParaRPr>
          </a:p>
          <a:p>
            <a:pPr marL="342900" indent="-342900">
              <a:spcBef>
                <a:spcPct val="20000"/>
              </a:spcBef>
              <a:buFontTx/>
              <a:buChar char="•"/>
            </a:pPr>
            <a:endParaRPr lang="en-US" sz="3200" dirty="0">
              <a:latin typeface="Arial" charset="0"/>
            </a:endParaRPr>
          </a:p>
          <a:p>
            <a:pPr marL="1143000" lvl="2" indent="-228600">
              <a:lnSpc>
                <a:spcPct val="90000"/>
              </a:lnSpc>
              <a:spcBef>
                <a:spcPct val="20000"/>
              </a:spcBef>
              <a:buFontTx/>
              <a:buChar char="•"/>
            </a:pPr>
            <a:endParaRPr lang="en-US" dirty="0">
              <a:latin typeface="Arial" charset="0"/>
            </a:endParaRPr>
          </a:p>
          <a:p>
            <a:pPr marL="342900" indent="-342900">
              <a:lnSpc>
                <a:spcPct val="90000"/>
              </a:lnSpc>
              <a:spcBef>
                <a:spcPct val="20000"/>
              </a:spcBef>
              <a:buFontTx/>
              <a:buChar char="•"/>
            </a:pPr>
            <a:endParaRPr lang="en-US" sz="3000" b="1" dirty="0">
              <a:latin typeface="Arial" charset="0"/>
            </a:endParaRPr>
          </a:p>
          <a:p>
            <a:pPr marL="742950" lvl="1" indent="-285750">
              <a:lnSpc>
                <a:spcPct val="90000"/>
              </a:lnSpc>
              <a:spcBef>
                <a:spcPct val="20000"/>
              </a:spcBef>
            </a:pPr>
            <a:endParaRPr lang="en-US" sz="3000" b="1" dirty="0">
              <a:latin typeface="Arial" charset="0"/>
            </a:endParaRPr>
          </a:p>
          <a:p>
            <a:pPr marL="742950" lvl="1" indent="-285750">
              <a:lnSpc>
                <a:spcPct val="90000"/>
              </a:lnSpc>
              <a:spcBef>
                <a:spcPct val="20000"/>
              </a:spcBef>
              <a:buFontTx/>
              <a:buChar char="–"/>
            </a:pPr>
            <a:endParaRPr lang="en-US" sz="2800" dirty="0">
              <a:latin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noChangeArrowheads="1"/>
          </p:cNvSpPr>
          <p:nvPr>
            <p:ph type="title" idx="4294967295"/>
          </p:nvPr>
        </p:nvSpPr>
        <p:spPr>
          <a:xfrm>
            <a:off x="-1333500" y="609600"/>
            <a:ext cx="9525000" cy="533400"/>
          </a:xfrm>
        </p:spPr>
        <p:txBody>
          <a:bodyPr/>
          <a:lstStyle/>
          <a:p>
            <a:r>
              <a:rPr lang="en-US" sz="2700"/>
              <a:t>ICC for New Peak Flow Measurement</a:t>
            </a:r>
            <a:endParaRPr lang="en-US" sz="2700">
              <a:solidFill>
                <a:schemeClr val="tx1"/>
              </a:solidFill>
            </a:endParaRPr>
          </a:p>
        </p:txBody>
      </p:sp>
      <p:sp>
        <p:nvSpPr>
          <p:cNvPr id="486404"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lgn="ctr">
              <a:spcBef>
                <a:spcPct val="50000"/>
              </a:spcBef>
            </a:pPr>
            <a:endParaRPr lang="en-US" sz="3200"/>
          </a:p>
        </p:txBody>
      </p:sp>
      <p:sp>
        <p:nvSpPr>
          <p:cNvPr id="486405"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smtClean="0">
                <a:latin typeface="Arial" charset="0"/>
              </a:rPr>
              <a:t>No.  Good </a:t>
            </a:r>
            <a:r>
              <a:rPr lang="en-US" sz="1800" dirty="0">
                <a:latin typeface="Arial" charset="0"/>
              </a:rPr>
              <a:t>to go! - A</a:t>
            </a:r>
          </a:p>
        </p:txBody>
      </p:sp>
      <p:sp>
        <p:nvSpPr>
          <p:cNvPr id="486406" name="Text Box 9"/>
          <p:cNvSpPr txBox="1">
            <a:spLocks noChangeArrowheads="1"/>
          </p:cNvSpPr>
          <p:nvPr/>
        </p:nvSpPr>
        <p:spPr bwMode="auto">
          <a:xfrm rot="-2695870">
            <a:off x="5446713" y="5018088"/>
            <a:ext cx="3159125" cy="395287"/>
          </a:xfrm>
          <a:prstGeom prst="rect">
            <a:avLst/>
          </a:prstGeom>
          <a:noFill/>
          <a:ln w="28575" algn="ctr">
            <a:solidFill>
              <a:srgbClr val="FF0000"/>
            </a:solidFill>
            <a:miter lim="800000"/>
            <a:headEnd/>
            <a:tailEnd/>
          </a:ln>
        </p:spPr>
        <p:txBody>
          <a:bodyPr>
            <a:spAutoFit/>
          </a:bodyPr>
          <a:lstStyle/>
          <a:p>
            <a:pPr algn="r">
              <a:spcBef>
                <a:spcPct val="50000"/>
              </a:spcBef>
            </a:pPr>
            <a:r>
              <a:rPr lang="en-US" sz="1800">
                <a:latin typeface="Arial" charset="0"/>
              </a:rPr>
              <a:t>Need more information - C</a:t>
            </a:r>
          </a:p>
        </p:txBody>
      </p:sp>
      <p:sp>
        <p:nvSpPr>
          <p:cNvPr id="486407"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More optimization needed- B</a:t>
            </a:r>
            <a:endParaRPr lang="en-US" sz="1800" b="1">
              <a:latin typeface="Arial" charset="0"/>
            </a:endParaRPr>
          </a:p>
        </p:txBody>
      </p:sp>
      <p:sp>
        <p:nvSpPr>
          <p:cNvPr id="486408" name="Rectangle 8"/>
          <p:cNvSpPr>
            <a:spLocks noChangeArrowheads="1"/>
          </p:cNvSpPr>
          <p:nvPr/>
        </p:nvSpPr>
        <p:spPr bwMode="auto">
          <a:xfrm>
            <a:off x="419100" y="1524000"/>
            <a:ext cx="8229600" cy="2286000"/>
          </a:xfrm>
          <a:prstGeom prst="rect">
            <a:avLst/>
          </a:prstGeom>
          <a:noFill/>
          <a:ln w="9525">
            <a:noFill/>
            <a:miter lim="800000"/>
            <a:headEnd/>
            <a:tailEnd/>
          </a:ln>
          <a:effectLst/>
        </p:spPr>
        <p:txBody>
          <a:bodyPr/>
          <a:lstStyle/>
          <a:p>
            <a:pPr marL="342900" indent="-342900">
              <a:spcBef>
                <a:spcPct val="20000"/>
              </a:spcBef>
              <a:buFontTx/>
              <a:buChar char="•"/>
            </a:pPr>
            <a:r>
              <a:rPr lang="en-US" sz="2800" dirty="0">
                <a:latin typeface="Arial" charset="0"/>
              </a:rPr>
              <a:t>ICC = 0.98</a:t>
            </a:r>
          </a:p>
          <a:p>
            <a:pPr marL="342900" indent="-342900">
              <a:spcBef>
                <a:spcPct val="20000"/>
              </a:spcBef>
              <a:buFontTx/>
              <a:buChar char="•"/>
            </a:pPr>
            <a:endParaRPr lang="en-US" dirty="0">
              <a:latin typeface="Arial" charset="0"/>
            </a:endParaRPr>
          </a:p>
          <a:p>
            <a:pPr marL="342900" indent="-342900">
              <a:spcBef>
                <a:spcPct val="20000"/>
              </a:spcBef>
              <a:buFontTx/>
              <a:buChar char="•"/>
            </a:pPr>
            <a:endParaRPr lang="en-US" sz="3200" dirty="0">
              <a:latin typeface="Arial" charset="0"/>
            </a:endParaRPr>
          </a:p>
          <a:p>
            <a:pPr marL="1143000" lvl="2" indent="-228600">
              <a:lnSpc>
                <a:spcPct val="90000"/>
              </a:lnSpc>
              <a:spcBef>
                <a:spcPct val="20000"/>
              </a:spcBef>
              <a:buFontTx/>
              <a:buChar char="•"/>
            </a:pPr>
            <a:endParaRPr lang="en-US" dirty="0">
              <a:latin typeface="Arial" charset="0"/>
            </a:endParaRPr>
          </a:p>
          <a:p>
            <a:pPr marL="342900" indent="-342900">
              <a:lnSpc>
                <a:spcPct val="90000"/>
              </a:lnSpc>
              <a:spcBef>
                <a:spcPct val="20000"/>
              </a:spcBef>
              <a:buFontTx/>
              <a:buChar char="•"/>
            </a:pPr>
            <a:endParaRPr lang="en-US" sz="3000" b="1" dirty="0">
              <a:latin typeface="Arial" charset="0"/>
            </a:endParaRPr>
          </a:p>
          <a:p>
            <a:pPr marL="742950" lvl="1" indent="-285750">
              <a:lnSpc>
                <a:spcPct val="90000"/>
              </a:lnSpc>
              <a:spcBef>
                <a:spcPct val="20000"/>
              </a:spcBef>
              <a:buFontTx/>
              <a:buChar char="–"/>
            </a:pPr>
            <a:endParaRPr lang="en-US" sz="3000" b="1" dirty="0">
              <a:latin typeface="Arial" charset="0"/>
            </a:endParaRPr>
          </a:p>
          <a:p>
            <a:pPr marL="742950" lvl="1" indent="-285750">
              <a:lnSpc>
                <a:spcPct val="90000"/>
              </a:lnSpc>
              <a:spcBef>
                <a:spcPct val="20000"/>
              </a:spcBef>
              <a:buFontTx/>
              <a:buChar char="–"/>
            </a:pPr>
            <a:endParaRPr lang="en-US" sz="2800" dirty="0">
              <a:latin typeface="Arial" charset="0"/>
            </a:endParaRPr>
          </a:p>
        </p:txBody>
      </p:sp>
      <p:sp>
        <p:nvSpPr>
          <p:cNvPr id="9" name="Text Box 3"/>
          <p:cNvSpPr txBox="1">
            <a:spLocks noChangeArrowheads="1"/>
          </p:cNvSpPr>
          <p:nvPr/>
        </p:nvSpPr>
        <p:spPr bwMode="auto">
          <a:xfrm>
            <a:off x="114300" y="3733800"/>
            <a:ext cx="5524500" cy="1569660"/>
          </a:xfrm>
          <a:prstGeom prst="rect">
            <a:avLst/>
          </a:prstGeom>
          <a:noFill/>
          <a:ln w="9525">
            <a:noFill/>
            <a:prstDash val="sysDot"/>
            <a:miter lim="800000"/>
            <a:headEnd/>
            <a:tailEnd/>
          </a:ln>
        </p:spPr>
        <p:txBody>
          <a:bodyPr>
            <a:spAutoFit/>
          </a:bodyPr>
          <a:lstStyle/>
          <a:p>
            <a:r>
              <a:rPr lang="en-US" b="1" dirty="0">
                <a:latin typeface="Arial" charset="0"/>
              </a:rPr>
              <a:t>Should </a:t>
            </a:r>
            <a:r>
              <a:rPr lang="en-US" b="1" dirty="0" smtClean="0">
                <a:latin typeface="Arial" charset="0"/>
              </a:rPr>
              <a:t>you do more work </a:t>
            </a:r>
            <a:r>
              <a:rPr lang="en-US" b="1" dirty="0">
                <a:latin typeface="Arial" charset="0"/>
              </a:rPr>
              <a:t>to optimize reproducibility of this measurement before it is used in </a:t>
            </a:r>
            <a:r>
              <a:rPr lang="en-US" b="1" dirty="0" smtClean="0">
                <a:latin typeface="Arial" charset="0"/>
              </a:rPr>
              <a:t>your research</a:t>
            </a:r>
            <a:r>
              <a:rPr lang="en-US" b="1" dirty="0">
                <a:latin typeface="Arial" charset="0"/>
              </a:rPr>
              <a: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a:xfrm>
            <a:off x="771525" y="152400"/>
            <a:ext cx="8743950" cy="533400"/>
          </a:xfrm>
        </p:spPr>
        <p:txBody>
          <a:bodyPr/>
          <a:lstStyle/>
          <a:p>
            <a:r>
              <a:rPr lang="en-US"/>
              <a:t>ICC for Peak Flow Measurement</a:t>
            </a:r>
          </a:p>
        </p:txBody>
      </p:sp>
      <p:sp>
        <p:nvSpPr>
          <p:cNvPr id="342019" name="Rectangle 3"/>
          <p:cNvSpPr>
            <a:spLocks noGrp="1" noChangeArrowheads="1"/>
          </p:cNvSpPr>
          <p:nvPr>
            <p:ph type="body" sz="half" idx="1"/>
          </p:nvPr>
        </p:nvSpPr>
        <p:spPr>
          <a:xfrm>
            <a:off x="342900" y="762000"/>
            <a:ext cx="9677400" cy="5181600"/>
          </a:xfrm>
        </p:spPr>
        <p:txBody>
          <a:bodyPr/>
          <a:lstStyle/>
          <a:p>
            <a:r>
              <a:rPr lang="en-US" sz="2400" dirty="0"/>
              <a:t>ICC = 0.98</a:t>
            </a:r>
          </a:p>
          <a:p>
            <a:endParaRPr lang="en-US" sz="2000" dirty="0"/>
          </a:p>
          <a:p>
            <a:endParaRPr lang="en-US" sz="900" dirty="0"/>
          </a:p>
          <a:p>
            <a:r>
              <a:rPr lang="en-US" sz="2400" dirty="0"/>
              <a:t>Caveat </a:t>
            </a:r>
            <a:r>
              <a:rPr lang="en-US" sz="2400" dirty="0" smtClean="0"/>
              <a:t>for interpreting an </a:t>
            </a:r>
            <a:r>
              <a:rPr lang="en-US" sz="2400" dirty="0"/>
              <a:t>ICC:</a:t>
            </a:r>
          </a:p>
          <a:p>
            <a:pPr lvl="1">
              <a:lnSpc>
                <a:spcPct val="95000"/>
              </a:lnSpc>
            </a:pPr>
            <a:r>
              <a:rPr lang="en-US" sz="2400" dirty="0"/>
              <a:t>For any given level of random error (</a:t>
            </a:r>
            <a:r>
              <a:rPr lang="en-US" sz="2400" b="1" dirty="0">
                <a:sym typeface="Symbol" pitchFamily="18" charset="2"/>
              </a:rPr>
              <a:t></a:t>
            </a:r>
            <a:r>
              <a:rPr lang="en-US" sz="2400" b="1" baseline="30000" dirty="0">
                <a:sym typeface="Symbol" pitchFamily="18" charset="2"/>
              </a:rPr>
              <a:t>2</a:t>
            </a:r>
            <a:r>
              <a:rPr lang="en-US" sz="2400" b="1" baseline="-10000" dirty="0">
                <a:sym typeface="Symbol" pitchFamily="18" charset="2"/>
              </a:rPr>
              <a:t>E</a:t>
            </a:r>
            <a:r>
              <a:rPr lang="en-US" sz="2400" dirty="0"/>
              <a:t>), ICC will be larger </a:t>
            </a:r>
            <a:r>
              <a:rPr lang="en-US" sz="2400" dirty="0" smtClean="0"/>
              <a:t>as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T</a:t>
            </a:r>
            <a:r>
              <a:rPr lang="en-US" sz="2400" baseline="-25000" dirty="0">
                <a:sym typeface="Symbol" pitchFamily="18" charset="2"/>
              </a:rPr>
              <a:t> </a:t>
            </a:r>
            <a:r>
              <a:rPr lang="en-US" sz="2400" dirty="0"/>
              <a:t>is larger, and smaller as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T</a:t>
            </a:r>
            <a:r>
              <a:rPr lang="en-US" sz="2400" baseline="-25000" dirty="0">
                <a:sym typeface="Symbol" pitchFamily="18" charset="2"/>
              </a:rPr>
              <a:t> </a:t>
            </a:r>
            <a:r>
              <a:rPr lang="en-US" sz="2400" dirty="0"/>
              <a:t> is smaller</a:t>
            </a:r>
          </a:p>
          <a:p>
            <a:pPr lvl="1">
              <a:lnSpc>
                <a:spcPct val="80000"/>
              </a:lnSpc>
              <a:buFontTx/>
              <a:buNone/>
            </a:pPr>
            <a:endParaRPr lang="en-US" sz="800" dirty="0"/>
          </a:p>
          <a:p>
            <a:pPr lvl="1">
              <a:lnSpc>
                <a:spcPct val="80000"/>
              </a:lnSpc>
            </a:pPr>
            <a:r>
              <a:rPr lang="en-US" sz="2400" dirty="0"/>
              <a:t>ICC only relevant </a:t>
            </a:r>
            <a:r>
              <a:rPr lang="en-US" sz="2400" dirty="0" smtClean="0"/>
              <a:t>in the </a:t>
            </a:r>
            <a:r>
              <a:rPr lang="en-US" sz="2400" dirty="0"/>
              <a:t>population from which data are representative sample (i.e., </a:t>
            </a:r>
            <a:r>
              <a:rPr lang="en-US" sz="2400" dirty="0" smtClean="0"/>
              <a:t>ICC is </a:t>
            </a:r>
            <a:r>
              <a:rPr lang="en-US" sz="2400" u="sng" dirty="0" smtClean="0"/>
              <a:t>population </a:t>
            </a:r>
            <a:r>
              <a:rPr lang="en-US" sz="2400" u="sng" dirty="0"/>
              <a:t>dependent</a:t>
            </a:r>
            <a:r>
              <a:rPr lang="en-US" sz="2400" dirty="0"/>
              <a:t>) </a:t>
            </a:r>
          </a:p>
          <a:p>
            <a:pPr lvl="1"/>
            <a:endParaRPr lang="en-US" sz="800" dirty="0"/>
          </a:p>
          <a:p>
            <a:r>
              <a:rPr lang="en-US" sz="2800" dirty="0"/>
              <a:t>Implication:</a:t>
            </a:r>
          </a:p>
          <a:p>
            <a:pPr lvl="1">
              <a:lnSpc>
                <a:spcPct val="90000"/>
              </a:lnSpc>
            </a:pPr>
            <a:r>
              <a:rPr lang="en-US" sz="2400" dirty="0"/>
              <a:t>You cannot use any old ICC to assess your measurement. </a:t>
            </a:r>
          </a:p>
          <a:p>
            <a:pPr lvl="1">
              <a:lnSpc>
                <a:spcPct val="90000"/>
              </a:lnSpc>
            </a:pPr>
            <a:r>
              <a:rPr lang="en-US" sz="2400" dirty="0"/>
              <a:t>ICC measured in a different population than </a:t>
            </a:r>
            <a:r>
              <a:rPr lang="en-US" sz="2400" dirty="0" smtClean="0"/>
              <a:t>yours (i.e., smaller or larger </a:t>
            </a:r>
            <a:r>
              <a:rPr lang="en-US" sz="2400" b="1" dirty="0" smtClean="0">
                <a:sym typeface="Symbol" pitchFamily="18" charset="2"/>
              </a:rPr>
              <a:t></a:t>
            </a:r>
            <a:r>
              <a:rPr lang="en-US" sz="2400" b="1" baseline="30000" dirty="0" smtClean="0">
                <a:sym typeface="Symbol" pitchFamily="18" charset="2"/>
              </a:rPr>
              <a:t>2</a:t>
            </a:r>
            <a:r>
              <a:rPr lang="en-US" sz="2400" b="1" baseline="-25000" dirty="0" smtClean="0">
                <a:sym typeface="Symbol" pitchFamily="18" charset="2"/>
              </a:rPr>
              <a:t>T</a:t>
            </a:r>
            <a:r>
              <a:rPr lang="en-US" sz="2400" dirty="0" smtClean="0"/>
              <a:t> ) will not </a:t>
            </a:r>
            <a:r>
              <a:rPr lang="en-US" sz="2400" dirty="0"/>
              <a:t>be relevant to you</a:t>
            </a:r>
          </a:p>
          <a:p>
            <a:pPr lvl="1">
              <a:lnSpc>
                <a:spcPct val="90000"/>
              </a:lnSpc>
            </a:pPr>
            <a:r>
              <a:rPr lang="en-US" sz="2400" dirty="0"/>
              <a:t>You need to know the population from which an ICC was derived</a:t>
            </a:r>
          </a:p>
          <a:p>
            <a:endParaRPr lang="en-US" sz="2400" dirty="0"/>
          </a:p>
          <a:p>
            <a:endParaRPr lang="en-US" sz="2800" dirty="0"/>
          </a:p>
        </p:txBody>
      </p:sp>
      <p:graphicFrame>
        <p:nvGraphicFramePr>
          <p:cNvPr id="342020" name="Object 4"/>
          <p:cNvGraphicFramePr>
            <a:graphicFrameLocks noChangeAspect="1"/>
          </p:cNvGraphicFramePr>
          <p:nvPr/>
        </p:nvGraphicFramePr>
        <p:xfrm>
          <a:off x="6286500" y="609600"/>
          <a:ext cx="2733675" cy="919163"/>
        </p:xfrm>
        <a:graphic>
          <a:graphicData uri="http://schemas.openxmlformats.org/presentationml/2006/ole">
            <mc:AlternateContent xmlns:mc="http://schemas.openxmlformats.org/markup-compatibility/2006">
              <mc:Choice xmlns:v="urn:schemas-microsoft-com:vml" Requires="v">
                <p:oleObj spid="_x0000_s342092" name="Equation" r:id="rId4" imgW="1307880" imgH="431640" progId="Equation.3">
                  <p:embed/>
                </p:oleObj>
              </mc:Choice>
              <mc:Fallback>
                <p:oleObj name="Equation" r:id="rId4" imgW="1307880" imgH="43164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500" y="609600"/>
                        <a:ext cx="2733675" cy="919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5" name="Rectangle 3"/>
          <p:cNvSpPr>
            <a:spLocks noGrp="1" noChangeArrowheads="1"/>
          </p:cNvSpPr>
          <p:nvPr>
            <p:ph type="body" sz="half" idx="1"/>
          </p:nvPr>
        </p:nvSpPr>
        <p:spPr>
          <a:xfrm>
            <a:off x="647700" y="4572000"/>
            <a:ext cx="9020175" cy="5181600"/>
          </a:xfrm>
        </p:spPr>
        <p:txBody>
          <a:bodyPr/>
          <a:lstStyle/>
          <a:p>
            <a:endParaRPr lang="en-US" sz="400"/>
          </a:p>
          <a:p>
            <a:r>
              <a:rPr lang="en-US" sz="2000" b="1"/>
              <a:t>Overall observed variance (s</a:t>
            </a:r>
            <a:r>
              <a:rPr lang="en-US" sz="2000" b="1" baseline="30000">
                <a:sym typeface="Symbol" pitchFamily="18" charset="2"/>
              </a:rPr>
              <a:t>2</a:t>
            </a:r>
            <a:r>
              <a:rPr lang="en-US" sz="2000" b="1" baseline="-25000">
                <a:sym typeface="Symbol" pitchFamily="18" charset="2"/>
              </a:rPr>
              <a:t>O </a:t>
            </a:r>
            <a:r>
              <a:rPr lang="en-US" sz="2000" b="1" baseline="-25000"/>
              <a:t> </a:t>
            </a:r>
            <a:r>
              <a:rPr lang="en-US" sz="2000" b="1"/>
              <a:t>~</a:t>
            </a:r>
            <a:r>
              <a:rPr lang="en-US" sz="2000" b="1" baseline="-25000">
                <a:sym typeface="Symbol" pitchFamily="18" charset="2"/>
              </a:rPr>
              <a:t> </a:t>
            </a:r>
            <a:r>
              <a:rPr lang="en-US" sz="2000" b="1">
                <a:sym typeface="Symbol" pitchFamily="18" charset="2"/>
              </a:rPr>
              <a:t></a:t>
            </a:r>
            <a:r>
              <a:rPr lang="en-US" sz="2000" b="1" baseline="30000">
                <a:sym typeface="Symbol" pitchFamily="18" charset="2"/>
              </a:rPr>
              <a:t>2</a:t>
            </a:r>
            <a:r>
              <a:rPr lang="en-US" sz="2000" b="1" baseline="-25000">
                <a:sym typeface="Symbol" pitchFamily="18" charset="2"/>
              </a:rPr>
              <a:t>O</a:t>
            </a:r>
            <a:r>
              <a:rPr lang="en-US" sz="2000" b="1">
                <a:sym typeface="Symbol" pitchFamily="18" charset="2"/>
              </a:rPr>
              <a:t>)</a:t>
            </a:r>
            <a:endParaRPr lang="en-US" sz="2000" b="1"/>
          </a:p>
          <a:p>
            <a:endParaRPr lang="en-US" sz="2000" b="1"/>
          </a:p>
          <a:p>
            <a:endParaRPr lang="en-US" sz="1200"/>
          </a:p>
          <a:p>
            <a:endParaRPr lang="en-US" sz="1200"/>
          </a:p>
          <a:p>
            <a:endParaRPr lang="en-US" sz="1200"/>
          </a:p>
          <a:p>
            <a:endParaRPr lang="en-US" sz="1200"/>
          </a:p>
          <a:p>
            <a:endParaRPr lang="en-US" sz="1200"/>
          </a:p>
          <a:p>
            <a:endParaRPr lang="en-US" sz="1200"/>
          </a:p>
          <a:p>
            <a:endParaRPr lang="en-US" sz="1200"/>
          </a:p>
          <a:p>
            <a:endParaRPr lang="en-US" sz="900"/>
          </a:p>
          <a:p>
            <a:endParaRPr lang="en-US" sz="2800"/>
          </a:p>
          <a:p>
            <a:endParaRPr lang="en-US"/>
          </a:p>
          <a:p>
            <a:endParaRPr lang="en-US" sz="2800" b="1"/>
          </a:p>
          <a:p>
            <a:endParaRPr lang="en-US" sz="2800"/>
          </a:p>
          <a:p>
            <a:endParaRPr lang="en-US" sz="2800"/>
          </a:p>
          <a:p>
            <a:endParaRPr lang="en-US" sz="2800"/>
          </a:p>
          <a:p>
            <a:endParaRPr lang="en-US" sz="2800"/>
          </a:p>
          <a:p>
            <a:endParaRPr lang="en-US" sz="2800"/>
          </a:p>
          <a:p>
            <a:endParaRPr lang="en-US" sz="2800"/>
          </a:p>
          <a:p>
            <a:endParaRPr lang="en-US" sz="3600"/>
          </a:p>
          <a:p>
            <a:pPr>
              <a:buFontTx/>
              <a:buNone/>
            </a:pPr>
            <a:r>
              <a:rPr lang="en-US" sz="3600"/>
              <a:t>				</a:t>
            </a:r>
          </a:p>
        </p:txBody>
      </p:sp>
      <p:graphicFrame>
        <p:nvGraphicFramePr>
          <p:cNvPr id="320516" name="Object 4"/>
          <p:cNvGraphicFramePr>
            <a:graphicFrameLocks noChangeAspect="1"/>
          </p:cNvGraphicFramePr>
          <p:nvPr/>
        </p:nvGraphicFramePr>
        <p:xfrm>
          <a:off x="1852613" y="1250950"/>
          <a:ext cx="6804025" cy="3016250"/>
        </p:xfrm>
        <a:graphic>
          <a:graphicData uri="http://schemas.openxmlformats.org/presentationml/2006/ole">
            <mc:AlternateContent xmlns:mc="http://schemas.openxmlformats.org/markup-compatibility/2006">
              <mc:Choice xmlns:v="urn:schemas-microsoft-com:vml" Requires="v">
                <p:oleObj spid="_x0000_s320732" name="Worksheet" r:id="rId5" imgW="6276975" imgH="2838450" progId="Excel.Sheet.8">
                  <p:embed/>
                </p:oleObj>
              </mc:Choice>
              <mc:Fallback>
                <p:oleObj name="Worksheet" r:id="rId5" imgW="6276975" imgH="2838450" progId="Excel.Sheet.8">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2613" y="1250950"/>
                        <a:ext cx="6804025" cy="301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0518" name="Rectangle 6"/>
          <p:cNvSpPr>
            <a:spLocks noChangeArrowheads="1"/>
          </p:cNvSpPr>
          <p:nvPr/>
        </p:nvSpPr>
        <p:spPr bwMode="auto">
          <a:xfrm>
            <a:off x="266700" y="381000"/>
            <a:ext cx="9753600" cy="609600"/>
          </a:xfrm>
          <a:prstGeom prst="rect">
            <a:avLst/>
          </a:prstGeom>
          <a:noFill/>
          <a:ln w="9525">
            <a:noFill/>
            <a:miter lim="800000"/>
            <a:headEnd/>
            <a:tailEnd/>
          </a:ln>
          <a:effectLst/>
        </p:spPr>
        <p:txBody>
          <a:bodyPr anchor="ctr"/>
          <a:lstStyle/>
          <a:p>
            <a:pPr algn="ctr"/>
            <a:r>
              <a:rPr lang="en-US" sz="2800" b="1" dirty="0">
                <a:solidFill>
                  <a:schemeClr val="tx2"/>
                </a:solidFill>
                <a:latin typeface="Arial" charset="0"/>
              </a:rPr>
              <a:t>Exploring the Dependence of ICC on Overall Variability in the Population</a:t>
            </a:r>
          </a:p>
        </p:txBody>
      </p:sp>
      <p:graphicFrame>
        <p:nvGraphicFramePr>
          <p:cNvPr id="320519" name="Object 7"/>
          <p:cNvGraphicFramePr>
            <a:graphicFrameLocks noChangeAspect="1"/>
          </p:cNvGraphicFramePr>
          <p:nvPr/>
        </p:nvGraphicFramePr>
        <p:xfrm>
          <a:off x="1028700" y="5127625"/>
          <a:ext cx="8458200" cy="1120775"/>
        </p:xfrm>
        <a:graphic>
          <a:graphicData uri="http://schemas.openxmlformats.org/presentationml/2006/ole">
            <mc:AlternateContent xmlns:mc="http://schemas.openxmlformats.org/markup-compatibility/2006">
              <mc:Choice xmlns:v="urn:schemas-microsoft-com:vml" Requires="v">
                <p:oleObj spid="_x0000_s320733" name="Equation" r:id="rId7" imgW="3288960" imgH="520560" progId="Equation.3">
                  <p:embed/>
                </p:oleObj>
              </mc:Choice>
              <mc:Fallback>
                <p:oleObj name="Equation" r:id="rId7" imgW="3288960" imgH="520560" progId="Equation.3">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8700" y="5127625"/>
                        <a:ext cx="8458200" cy="1120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0524" name="Object 12"/>
          <p:cNvGraphicFramePr>
            <a:graphicFrameLocks noChangeAspect="1"/>
          </p:cNvGraphicFramePr>
          <p:nvPr>
            <p:extLst>
              <p:ext uri="{D42A27DB-BD31-4B8C-83A1-F6EECF244321}">
                <p14:modId xmlns:p14="http://schemas.microsoft.com/office/powerpoint/2010/main" val="1200179531"/>
              </p:ext>
            </p:extLst>
          </p:nvPr>
        </p:nvGraphicFramePr>
        <p:xfrm>
          <a:off x="3205163" y="4265613"/>
          <a:ext cx="1830387" cy="382587"/>
        </p:xfrm>
        <a:graphic>
          <a:graphicData uri="http://schemas.openxmlformats.org/presentationml/2006/ole">
            <mc:AlternateContent xmlns:mc="http://schemas.openxmlformats.org/markup-compatibility/2006">
              <mc:Choice xmlns:v="urn:schemas-microsoft-com:vml" Requires="v">
                <p:oleObj spid="_x0000_s320734" name="Equation" r:id="rId9" imgW="711000" imgH="177480" progId="Equation.3">
                  <p:embed/>
                </p:oleObj>
              </mc:Choice>
              <mc:Fallback>
                <p:oleObj name="Equation" r:id="rId9" imgW="711000" imgH="177480" progId="Equation.3">
                  <p:embed/>
                  <p:pic>
                    <p:nvPicPr>
                      <p:cNvPr id="0" name="Picture 12"/>
                      <p:cNvPicPr>
                        <a:picLocks noChangeAspect="1" noChangeArrowheads="1"/>
                      </p:cNvPicPr>
                      <p:nvPr/>
                    </p:nvPicPr>
                    <p:blipFill>
                      <a:blip r:embed="rId10"/>
                      <a:srcRect/>
                      <a:stretch>
                        <a:fillRect/>
                      </a:stretch>
                    </p:blipFill>
                    <p:spPr bwMode="auto">
                      <a:xfrm>
                        <a:off x="3205163" y="4265613"/>
                        <a:ext cx="1830387" cy="382587"/>
                      </a:xfrm>
                      <a:prstGeom prst="rect">
                        <a:avLst/>
                      </a:prstGeom>
                      <a:noFill/>
                      <a:extLst/>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210" name="Rectangle 34"/>
          <p:cNvSpPr>
            <a:spLocks noGrp="1" noChangeArrowheads="1"/>
          </p:cNvSpPr>
          <p:nvPr>
            <p:ph type="title"/>
          </p:nvPr>
        </p:nvSpPr>
        <p:spPr>
          <a:xfrm>
            <a:off x="771525" y="381000"/>
            <a:ext cx="8743950" cy="533400"/>
          </a:xfrm>
        </p:spPr>
        <p:txBody>
          <a:bodyPr/>
          <a:lstStyle/>
          <a:p>
            <a:r>
              <a:rPr lang="en-US"/>
              <a:t>Impact of </a:t>
            </a:r>
            <a:r>
              <a:rPr lang="en-US" b="0">
                <a:sym typeface="Symbol" pitchFamily="18" charset="2"/>
              </a:rPr>
              <a:t></a:t>
            </a:r>
            <a:r>
              <a:rPr lang="en-US" b="0" baseline="30000">
                <a:sym typeface="Symbol" pitchFamily="18" charset="2"/>
              </a:rPr>
              <a:t>2</a:t>
            </a:r>
            <a:r>
              <a:rPr lang="en-US" b="0" baseline="-25000">
                <a:sym typeface="Symbol" pitchFamily="18" charset="2"/>
              </a:rPr>
              <a:t>O </a:t>
            </a:r>
            <a:r>
              <a:rPr lang="en-US"/>
              <a:t>on ICC </a:t>
            </a:r>
            <a:r>
              <a:rPr lang="en-US" b="0" baseline="-25000">
                <a:sym typeface="Symbol" pitchFamily="18" charset="2"/>
              </a:rPr>
              <a:t/>
            </a:r>
            <a:br>
              <a:rPr lang="en-US" b="0" baseline="-25000">
                <a:sym typeface="Symbol" pitchFamily="18" charset="2"/>
              </a:rPr>
            </a:br>
            <a:endParaRPr lang="en-US" b="0" baseline="-25000">
              <a:sym typeface="Symbol" pitchFamily="18" charset="2"/>
            </a:endParaRPr>
          </a:p>
        </p:txBody>
      </p:sp>
      <p:graphicFrame>
        <p:nvGraphicFramePr>
          <p:cNvPr id="306221" name="Group 45"/>
          <p:cNvGraphicFramePr>
            <a:graphicFrameLocks noGrp="1"/>
          </p:cNvGraphicFramePr>
          <p:nvPr>
            <p:ph sz="half" idx="1"/>
          </p:nvPr>
        </p:nvGraphicFramePr>
        <p:xfrm>
          <a:off x="342900" y="838200"/>
          <a:ext cx="9677400" cy="3276600"/>
        </p:xfrm>
        <a:graphic>
          <a:graphicData uri="http://schemas.openxmlformats.org/drawingml/2006/table">
            <a:tbl>
              <a:tblPr/>
              <a:tblGrid>
                <a:gridCol w="3886200"/>
                <a:gridCol w="1447800"/>
                <a:gridCol w="922338"/>
                <a:gridCol w="3421062"/>
              </a:tblGrid>
              <a:tr h="12954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Scenario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sym typeface="Symbol" pitchFamily="18" charset="2"/>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Arial" charset="0"/>
                          <a:sym typeface="Symbol" pitchFamily="18" charset="2"/>
                        </a:rPr>
                        <a:t></a:t>
                      </a:r>
                      <a:r>
                        <a:rPr kumimoji="0" lang="en-US" sz="3200" b="1" i="0" u="none" strike="noStrike" cap="none" normalizeH="0" baseline="30000" smtClean="0">
                          <a:ln>
                            <a:noFill/>
                          </a:ln>
                          <a:solidFill>
                            <a:schemeClr val="tx1"/>
                          </a:solidFill>
                          <a:effectLst/>
                          <a:latin typeface="Arial" charset="0"/>
                          <a:sym typeface="Symbol" pitchFamily="18" charset="2"/>
                        </a:rPr>
                        <a:t>2</a:t>
                      </a:r>
                      <a:r>
                        <a:rPr kumimoji="0" lang="en-US" sz="3200" b="1" i="0" u="none" strike="noStrike" cap="none" normalizeH="0" baseline="-25000" smtClean="0">
                          <a:ln>
                            <a:noFill/>
                          </a:ln>
                          <a:solidFill>
                            <a:schemeClr val="tx1"/>
                          </a:solidFill>
                          <a:effectLst/>
                          <a:latin typeface="Arial" charset="0"/>
                          <a:sym typeface="Symbol" pitchFamily="18" charset="2"/>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sym typeface="Symbol" pitchFamily="18" charset="2"/>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Arial" charset="0"/>
                          <a:sym typeface="Symbol" pitchFamily="18" charset="2"/>
                        </a:rPr>
                        <a:t></a:t>
                      </a:r>
                      <a:r>
                        <a:rPr kumimoji="0" lang="en-US" sz="3200" b="1" i="0" u="none" strike="noStrike" cap="none" normalizeH="0" baseline="30000" smtClean="0">
                          <a:ln>
                            <a:noFill/>
                          </a:ln>
                          <a:solidFill>
                            <a:schemeClr val="tx1"/>
                          </a:solidFill>
                          <a:effectLst/>
                          <a:latin typeface="Arial" charset="0"/>
                          <a:sym typeface="Symbol" pitchFamily="18" charset="2"/>
                        </a:rPr>
                        <a:t>2</a:t>
                      </a:r>
                      <a:r>
                        <a:rPr kumimoji="0" lang="en-US" sz="3200" b="1" i="0" u="none" strike="noStrike" cap="none" normalizeH="0" baseline="-25000" smtClean="0">
                          <a:ln>
                            <a:noFill/>
                          </a:ln>
                          <a:solidFill>
                            <a:schemeClr val="tx1"/>
                          </a:solidFill>
                          <a:effectLst/>
                          <a:latin typeface="Arial" charset="0"/>
                          <a:sym typeface="Symbol" pitchFamily="18" charset="2"/>
                        </a:rPr>
                        <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ICC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Peak flow data sample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12,392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0.98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More overall variability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0.99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Less overall variability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06209" name="Object 33"/>
          <p:cNvGraphicFramePr>
            <a:graphicFrameLocks noGrp="1" noChangeAspect="1"/>
          </p:cNvGraphicFramePr>
          <p:nvPr>
            <p:ph sz="half" idx="2"/>
          </p:nvPr>
        </p:nvGraphicFramePr>
        <p:xfrm>
          <a:off x="7353300" y="1066800"/>
          <a:ext cx="2574925" cy="1095375"/>
        </p:xfrm>
        <a:graphic>
          <a:graphicData uri="http://schemas.openxmlformats.org/presentationml/2006/ole">
            <mc:AlternateContent xmlns:mc="http://schemas.openxmlformats.org/markup-compatibility/2006">
              <mc:Choice xmlns:v="urn:schemas-microsoft-com:vml" Requires="v">
                <p:oleObj spid="_x0000_s306279" name="Equation" r:id="rId4" imgW="1015920" imgH="431640" progId="Equation.3">
                  <p:embed/>
                </p:oleObj>
              </mc:Choice>
              <mc:Fallback>
                <p:oleObj name="Equation" r:id="rId4" imgW="1015920" imgH="431640" progId="Equation.3">
                  <p:embed/>
                  <p:pic>
                    <p:nvPicPr>
                      <p:cNvPr id="0" name="Picture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3300" y="1066800"/>
                        <a:ext cx="2574925" cy="1095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6223" name="Rectangle 47"/>
          <p:cNvSpPr>
            <a:spLocks noChangeArrowheads="1"/>
          </p:cNvSpPr>
          <p:nvPr/>
        </p:nvSpPr>
        <p:spPr bwMode="auto">
          <a:xfrm>
            <a:off x="0" y="4343400"/>
            <a:ext cx="10287000" cy="2438400"/>
          </a:xfrm>
          <a:prstGeom prst="rect">
            <a:avLst/>
          </a:prstGeom>
          <a:noFill/>
          <a:ln w="9525">
            <a:noFill/>
            <a:miter lim="800000"/>
            <a:headEnd/>
            <a:tailEnd/>
          </a:ln>
          <a:effectLst/>
        </p:spPr>
        <p:txBody>
          <a:bodyPr/>
          <a:lstStyle/>
          <a:p>
            <a:pPr marL="342900" indent="-342900">
              <a:spcBef>
                <a:spcPct val="20000"/>
              </a:spcBef>
              <a:buFontTx/>
              <a:buChar char="•"/>
            </a:pPr>
            <a:r>
              <a:rPr lang="en-US" sz="2600" b="1" dirty="0">
                <a:latin typeface="Arial" charset="0"/>
              </a:rPr>
              <a:t>When planning studies, to understand if further optimization  is needed of </a:t>
            </a:r>
            <a:r>
              <a:rPr lang="en-US" sz="2600" b="1" dirty="0">
                <a:solidFill>
                  <a:schemeClr val="tx2"/>
                </a:solidFill>
                <a:latin typeface="Arial" charset="0"/>
                <a:sym typeface="Symbol" pitchFamily="18" charset="2"/>
              </a:rPr>
              <a:t>a measurement’s reproducibility:</a:t>
            </a:r>
          </a:p>
          <a:p>
            <a:pPr marL="342900" indent="-342900">
              <a:spcBef>
                <a:spcPct val="20000"/>
              </a:spcBef>
              <a:buFontTx/>
              <a:buChar char="•"/>
            </a:pPr>
            <a:endParaRPr lang="en-US" sz="600" b="1" dirty="0">
              <a:solidFill>
                <a:schemeClr val="tx2"/>
              </a:solidFill>
              <a:latin typeface="Arial" charset="0"/>
              <a:sym typeface="Symbol" pitchFamily="18" charset="2"/>
            </a:endParaRPr>
          </a:p>
          <a:p>
            <a:pPr marL="742950" lvl="1" indent="-285750">
              <a:spcBef>
                <a:spcPct val="20000"/>
              </a:spcBef>
              <a:buFontTx/>
              <a:buChar char="–"/>
            </a:pPr>
            <a:r>
              <a:rPr lang="en-US" sz="2600" dirty="0">
                <a:latin typeface="Arial" charset="0"/>
              </a:rPr>
              <a:t>need to evaluate an ICC from a similar </a:t>
            </a:r>
            <a:r>
              <a:rPr lang="en-US" sz="2600" dirty="0" smtClean="0">
                <a:latin typeface="Arial" charset="0"/>
              </a:rPr>
              <a:t>population as yours; </a:t>
            </a:r>
            <a:r>
              <a:rPr lang="en-US" sz="2600" dirty="0">
                <a:latin typeface="Arial" charset="0"/>
              </a:rPr>
              <a:t>or</a:t>
            </a:r>
          </a:p>
          <a:p>
            <a:pPr marL="742950" lvl="1" indent="-285750">
              <a:spcBef>
                <a:spcPct val="20000"/>
              </a:spcBef>
              <a:buFontTx/>
              <a:buChar char="–"/>
            </a:pPr>
            <a:r>
              <a:rPr lang="en-US" sz="2600" dirty="0">
                <a:solidFill>
                  <a:schemeClr val="tx2"/>
                </a:solidFill>
                <a:latin typeface="Arial" charset="0"/>
                <a:sym typeface="Symbol" pitchFamily="18" charset="2"/>
              </a:rPr>
              <a:t>d</a:t>
            </a:r>
            <a:r>
              <a:rPr lang="en-US" sz="2600" dirty="0" smtClean="0">
                <a:solidFill>
                  <a:schemeClr val="tx2"/>
                </a:solidFill>
                <a:latin typeface="Arial" charset="0"/>
                <a:sym typeface="Symbol" pitchFamily="18" charset="2"/>
              </a:rPr>
              <a:t>irectly estimate </a:t>
            </a:r>
            <a:r>
              <a:rPr lang="en-US" sz="2600" dirty="0">
                <a:solidFill>
                  <a:schemeClr val="tx2"/>
                </a:solidFill>
                <a:latin typeface="Arial" charset="0"/>
                <a:sym typeface="Symbol" pitchFamily="18" charset="2"/>
              </a:rPr>
              <a:t>what the ICC will be in your study population</a:t>
            </a:r>
            <a:r>
              <a:rPr lang="en-US" dirty="0">
                <a:latin typeface="Arial" charset="0"/>
              </a:rPr>
              <a:t> </a:t>
            </a:r>
          </a:p>
          <a:p>
            <a:pPr marL="342900" indent="-342900">
              <a:spcBef>
                <a:spcPct val="20000"/>
              </a:spcBef>
              <a:buFontTx/>
              <a:buChar char="•"/>
            </a:pPr>
            <a:endParaRPr lang="en-US" sz="2600" b="1" dirty="0">
              <a:latin typeface="Arial" charset="0"/>
            </a:endParaRPr>
          </a:p>
          <a:p>
            <a:pPr marL="742950" lvl="1" indent="-285750">
              <a:spcBef>
                <a:spcPct val="20000"/>
              </a:spcBef>
              <a:buFontTx/>
              <a:buChar char="–"/>
            </a:pPr>
            <a:endParaRPr lang="en-US" sz="2600" b="1" dirty="0">
              <a:latin typeface="Arial" charset="0"/>
            </a:endParaRPr>
          </a:p>
          <a:p>
            <a:pPr marL="342900" indent="-342900">
              <a:spcBef>
                <a:spcPct val="20000"/>
              </a:spcBef>
              <a:buFontTx/>
              <a:buChar char="•"/>
            </a:pPr>
            <a:endParaRPr lang="en-US" sz="3200" dirty="0">
              <a:latin typeface="Arial" charset="0"/>
            </a:endParaRPr>
          </a:p>
          <a:p>
            <a:pPr marL="342900" indent="-342900">
              <a:spcBef>
                <a:spcPct val="20000"/>
              </a:spcBef>
              <a:buFontTx/>
              <a:buChar char="•"/>
            </a:pPr>
            <a:endParaRPr lang="en-US" sz="3200" dirty="0">
              <a:latin typeface="Arial" charset="0"/>
            </a:endParaRPr>
          </a:p>
          <a:p>
            <a:pPr marL="342900" indent="-342900">
              <a:spcBef>
                <a:spcPct val="20000"/>
              </a:spcBef>
              <a:buFontTx/>
              <a:buChar char="•"/>
            </a:pPr>
            <a:endParaRPr lang="en-US" sz="3200" dirty="0">
              <a:latin typeface="Arial" charset="0"/>
            </a:endParaRPr>
          </a:p>
          <a:p>
            <a:pPr marL="342900" indent="-342900">
              <a:spcBef>
                <a:spcPct val="20000"/>
              </a:spcBef>
              <a:buFontTx/>
              <a:buChar char="•"/>
            </a:pPr>
            <a:endParaRPr lang="en-US" sz="3200" dirty="0">
              <a:latin typeface="Arial" charset="0"/>
            </a:endParaRPr>
          </a:p>
          <a:p>
            <a:pPr marL="342900" indent="-342900">
              <a:spcBef>
                <a:spcPct val="20000"/>
              </a:spcBef>
              <a:buFontTx/>
              <a:buChar char="•"/>
            </a:pPr>
            <a:endParaRPr lang="en-US" sz="3200" dirty="0">
              <a:latin typeface="Arial" charset="0"/>
            </a:endParaRPr>
          </a:p>
          <a:p>
            <a:pPr marL="342900" indent="-342900">
              <a:spcBef>
                <a:spcPct val="20000"/>
              </a:spcBef>
              <a:buFontTx/>
              <a:buChar char="•"/>
            </a:pPr>
            <a:endParaRPr lang="en-US" sz="3200" dirty="0">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1026"/>
          <p:cNvSpPr>
            <a:spLocks noGrp="1" noChangeArrowheads="1"/>
          </p:cNvSpPr>
          <p:nvPr>
            <p:ph type="title"/>
          </p:nvPr>
        </p:nvSpPr>
        <p:spPr>
          <a:xfrm>
            <a:off x="771525" y="304800"/>
            <a:ext cx="8743950" cy="533400"/>
          </a:xfrm>
        </p:spPr>
        <p:txBody>
          <a:bodyPr/>
          <a:lstStyle/>
          <a:p>
            <a:r>
              <a:rPr lang="en-US" sz="2800"/>
              <a:t>Understanding Measurement: </a:t>
            </a:r>
            <a:br>
              <a:rPr lang="en-US" sz="2800"/>
            </a:br>
            <a:r>
              <a:rPr lang="en-US" sz="2800"/>
              <a:t>Aspects of Reproducibility and Validity</a:t>
            </a:r>
          </a:p>
        </p:txBody>
      </p:sp>
      <p:sp>
        <p:nvSpPr>
          <p:cNvPr id="220163" name="Rectangle 1027"/>
          <p:cNvSpPr>
            <a:spLocks noGrp="1" noChangeArrowheads="1"/>
          </p:cNvSpPr>
          <p:nvPr>
            <p:ph type="body" idx="1"/>
          </p:nvPr>
        </p:nvSpPr>
        <p:spPr>
          <a:xfrm>
            <a:off x="342900" y="1066800"/>
            <a:ext cx="9677400" cy="4800600"/>
          </a:xfrm>
        </p:spPr>
        <p:txBody>
          <a:bodyPr/>
          <a:lstStyle/>
          <a:p>
            <a:r>
              <a:rPr lang="en-US" sz="2400" u="sng" dirty="0"/>
              <a:t>Reproducibility</a:t>
            </a:r>
            <a:r>
              <a:rPr lang="en-US" sz="2400" dirty="0"/>
              <a:t> </a:t>
            </a:r>
            <a:r>
              <a:rPr lang="en-US" sz="2400" dirty="0" err="1"/>
              <a:t>vs</a:t>
            </a:r>
            <a:r>
              <a:rPr lang="en-US" sz="2400" dirty="0"/>
              <a:t> </a:t>
            </a:r>
            <a:r>
              <a:rPr lang="en-US" sz="2400" u="sng" dirty="0"/>
              <a:t>validity</a:t>
            </a:r>
            <a:r>
              <a:rPr lang="en-US" sz="2400" dirty="0"/>
              <a:t> of measurements</a:t>
            </a:r>
            <a:endParaRPr lang="en-US" sz="2400" u="sng" dirty="0"/>
          </a:p>
          <a:p>
            <a:endParaRPr lang="en-US" sz="800" dirty="0"/>
          </a:p>
          <a:p>
            <a:r>
              <a:rPr lang="en-US" sz="2400" dirty="0"/>
              <a:t>Focus on </a:t>
            </a:r>
            <a:r>
              <a:rPr lang="en-US" sz="2400" u="sng" dirty="0"/>
              <a:t>reproducibility</a:t>
            </a:r>
            <a:r>
              <a:rPr lang="en-US" sz="2400" dirty="0"/>
              <a:t>: Impact of </a:t>
            </a:r>
            <a:r>
              <a:rPr lang="en-US" sz="2400" dirty="0" smtClean="0"/>
              <a:t>imperfect reproducibility </a:t>
            </a:r>
            <a:r>
              <a:rPr lang="en-US" sz="2400" dirty="0"/>
              <a:t>on </a:t>
            </a:r>
            <a:r>
              <a:rPr lang="en-US" sz="2400" dirty="0" smtClean="0"/>
              <a:t>precision &amp; validity of </a:t>
            </a:r>
            <a:r>
              <a:rPr lang="en-US" sz="2400" dirty="0"/>
              <a:t>study inferences</a:t>
            </a:r>
          </a:p>
          <a:p>
            <a:endParaRPr lang="en-US" sz="800" dirty="0"/>
          </a:p>
          <a:p>
            <a:r>
              <a:rPr lang="en-US" sz="2400" dirty="0" smtClean="0"/>
              <a:t>Quantifying </a:t>
            </a:r>
            <a:r>
              <a:rPr lang="en-US" sz="2400" u="sng" dirty="0"/>
              <a:t>reproducibility</a:t>
            </a:r>
            <a:r>
              <a:rPr lang="en-US" sz="2400" dirty="0"/>
              <a:t> of interval scale measurements</a:t>
            </a:r>
          </a:p>
          <a:p>
            <a:pPr lvl="1"/>
            <a:r>
              <a:rPr lang="en-US" sz="2400" dirty="0"/>
              <a:t>Depends upon purpose</a:t>
            </a:r>
          </a:p>
          <a:p>
            <a:pPr lvl="2"/>
            <a:r>
              <a:rPr lang="en-US" dirty="0"/>
              <a:t>Research</a:t>
            </a:r>
          </a:p>
          <a:p>
            <a:pPr lvl="3"/>
            <a:r>
              <a:rPr lang="en-US" dirty="0" err="1"/>
              <a:t>intraclass</a:t>
            </a:r>
            <a:r>
              <a:rPr lang="en-US" dirty="0"/>
              <a:t> correlation coefficient</a:t>
            </a:r>
          </a:p>
          <a:p>
            <a:pPr lvl="2"/>
            <a:r>
              <a:rPr lang="en-US" dirty="0" smtClean="0"/>
              <a:t>Individual-level </a:t>
            </a:r>
            <a:r>
              <a:rPr lang="en-US" dirty="0"/>
              <a:t>use </a:t>
            </a:r>
          </a:p>
          <a:p>
            <a:pPr lvl="3"/>
            <a:r>
              <a:rPr lang="en-US" dirty="0"/>
              <a:t>within-subject standard deviation and “repeatability”</a:t>
            </a:r>
          </a:p>
          <a:p>
            <a:pPr lvl="3"/>
            <a:r>
              <a:rPr lang="en-US" dirty="0"/>
              <a:t>coefficient of variation</a:t>
            </a:r>
          </a:p>
          <a:p>
            <a:endParaRPr lang="en-US" sz="400" dirty="0"/>
          </a:p>
          <a:p>
            <a:r>
              <a:rPr lang="en-US" sz="2400" dirty="0"/>
              <a:t>Improving </a:t>
            </a:r>
            <a:r>
              <a:rPr lang="en-US" sz="2400" u="sng" dirty="0"/>
              <a:t>reproducibility</a:t>
            </a:r>
          </a:p>
          <a:p>
            <a:endParaRPr lang="en-US" sz="400" u="sng" dirty="0"/>
          </a:p>
          <a:p>
            <a:r>
              <a:rPr lang="en-US" sz="2400" dirty="0" smtClean="0"/>
              <a:t>(Estimating </a:t>
            </a:r>
            <a:r>
              <a:rPr lang="en-US" sz="2400" u="sng" dirty="0" smtClean="0"/>
              <a:t>validity</a:t>
            </a:r>
            <a:r>
              <a:rPr lang="en-US" sz="2400" dirty="0" smtClean="0"/>
              <a:t> </a:t>
            </a:r>
            <a:r>
              <a:rPr lang="en-US" sz="2400" dirty="0"/>
              <a:t>of measurements </a:t>
            </a:r>
            <a:r>
              <a:rPr lang="en-US" sz="2400" dirty="0" smtClean="0"/>
              <a:t>-- On </a:t>
            </a:r>
            <a:r>
              <a:rPr lang="en-US" sz="2400" dirty="0"/>
              <a:t>Problem Set)</a:t>
            </a:r>
          </a:p>
          <a:p>
            <a:endParaRPr lang="en-US"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title"/>
          </p:nvPr>
        </p:nvSpPr>
        <p:spPr>
          <a:xfrm>
            <a:off x="342900" y="152400"/>
            <a:ext cx="9677400" cy="533400"/>
          </a:xfrm>
        </p:spPr>
        <p:txBody>
          <a:bodyPr/>
          <a:lstStyle/>
          <a:p>
            <a:r>
              <a:rPr lang="en-US" sz="2800" dirty="0"/>
              <a:t>Dependence on ICC on Between-subject Variability</a:t>
            </a:r>
          </a:p>
        </p:txBody>
      </p:sp>
      <p:sp>
        <p:nvSpPr>
          <p:cNvPr id="482307" name="Rectangle 3"/>
          <p:cNvSpPr>
            <a:spLocks noGrp="1" noChangeArrowheads="1"/>
          </p:cNvSpPr>
          <p:nvPr>
            <p:ph type="body" idx="1"/>
          </p:nvPr>
        </p:nvSpPr>
        <p:spPr>
          <a:xfrm>
            <a:off x="190500" y="914400"/>
            <a:ext cx="9515475" cy="5181600"/>
          </a:xfrm>
        </p:spPr>
        <p:txBody>
          <a:bodyPr/>
          <a:lstStyle/>
          <a:p>
            <a:pPr>
              <a:lnSpc>
                <a:spcPct val="80000"/>
              </a:lnSpc>
            </a:pPr>
            <a:r>
              <a:rPr lang="en-US" sz="2800" dirty="0"/>
              <a:t>Is this dependence a limitation of the ICC?</a:t>
            </a:r>
          </a:p>
          <a:p>
            <a:pPr>
              <a:lnSpc>
                <a:spcPct val="80000"/>
              </a:lnSpc>
            </a:pPr>
            <a:endParaRPr lang="en-US" sz="800" dirty="0"/>
          </a:p>
          <a:p>
            <a:pPr>
              <a:lnSpc>
                <a:spcPct val="80000"/>
              </a:lnSpc>
            </a:pPr>
            <a:r>
              <a:rPr lang="en-US" sz="2800" dirty="0"/>
              <a:t>Wouldn’t </a:t>
            </a:r>
            <a:r>
              <a:rPr lang="en-US" sz="2800" dirty="0" smtClean="0"/>
              <a:t> it </a:t>
            </a:r>
            <a:r>
              <a:rPr lang="en-US" sz="2800" dirty="0"/>
              <a:t>be better just to have 1 number for measurement reproducibility you could use everywhere? </a:t>
            </a:r>
          </a:p>
          <a:p>
            <a:pPr>
              <a:lnSpc>
                <a:spcPct val="80000"/>
              </a:lnSpc>
            </a:pPr>
            <a:endParaRPr lang="en-US" sz="800" dirty="0"/>
          </a:p>
          <a:p>
            <a:pPr>
              <a:lnSpc>
                <a:spcPct val="80000"/>
              </a:lnSpc>
            </a:pPr>
            <a:r>
              <a:rPr lang="en-US" sz="2800" dirty="0"/>
              <a:t>Answer: No</a:t>
            </a:r>
          </a:p>
          <a:p>
            <a:pPr>
              <a:lnSpc>
                <a:spcPct val="80000"/>
              </a:lnSpc>
            </a:pPr>
            <a:endParaRPr lang="en-US" sz="800" dirty="0"/>
          </a:p>
          <a:p>
            <a:pPr>
              <a:lnSpc>
                <a:spcPct val="80000"/>
              </a:lnSpc>
            </a:pPr>
            <a:r>
              <a:rPr lang="en-US" sz="2800" dirty="0"/>
              <a:t>In </a:t>
            </a:r>
            <a:r>
              <a:rPr lang="en-US" sz="2800" dirty="0" smtClean="0"/>
              <a:t>research: </a:t>
            </a:r>
          </a:p>
          <a:p>
            <a:pPr lvl="1">
              <a:lnSpc>
                <a:spcPct val="80000"/>
              </a:lnSpc>
            </a:pPr>
            <a:r>
              <a:rPr lang="en-US" sz="2400" dirty="0" smtClean="0"/>
              <a:t>goal </a:t>
            </a:r>
            <a:r>
              <a:rPr lang="en-US" sz="2400" dirty="0"/>
              <a:t>is to distinguish between </a:t>
            </a:r>
            <a:r>
              <a:rPr lang="en-US" sz="2400" dirty="0" smtClean="0"/>
              <a:t>participants when </a:t>
            </a:r>
            <a:r>
              <a:rPr lang="en-US" sz="2400" dirty="0"/>
              <a:t>there is truly a </a:t>
            </a:r>
            <a:r>
              <a:rPr lang="en-US" sz="2400" dirty="0" smtClean="0"/>
              <a:t>difference (seeing signal above the noise)</a:t>
            </a:r>
          </a:p>
          <a:p>
            <a:pPr lvl="1">
              <a:lnSpc>
                <a:spcPct val="80000"/>
              </a:lnSpc>
            </a:pPr>
            <a:r>
              <a:rPr lang="en-US" sz="2400" dirty="0" smtClean="0"/>
              <a:t>therefore, the question for our measurement is whether it is good enough to distinguish -- the ICC helps to tell us this</a:t>
            </a:r>
            <a:endParaRPr lang="en-US" sz="2400" dirty="0"/>
          </a:p>
          <a:p>
            <a:pPr>
              <a:lnSpc>
                <a:spcPct val="80000"/>
              </a:lnSpc>
            </a:pPr>
            <a:endParaRPr lang="en-US" sz="800" dirty="0"/>
          </a:p>
          <a:p>
            <a:pPr>
              <a:lnSpc>
                <a:spcPct val="80000"/>
              </a:lnSpc>
            </a:pPr>
            <a:r>
              <a:rPr lang="en-US" sz="2800" dirty="0"/>
              <a:t>If </a:t>
            </a:r>
            <a:r>
              <a:rPr lang="en-US" sz="2800" dirty="0" smtClean="0"/>
              <a:t>difference </a:t>
            </a:r>
            <a:r>
              <a:rPr lang="en-US" sz="2800" dirty="0"/>
              <a:t>between </a:t>
            </a:r>
            <a:r>
              <a:rPr lang="en-US" sz="2800" dirty="0" smtClean="0"/>
              <a:t>participants is </a:t>
            </a:r>
            <a:r>
              <a:rPr lang="en-US" sz="2800" dirty="0"/>
              <a:t>truly great, then only a crude measurement tool is all you need</a:t>
            </a:r>
          </a:p>
          <a:p>
            <a:pPr>
              <a:lnSpc>
                <a:spcPct val="80000"/>
              </a:lnSpc>
            </a:pPr>
            <a:endParaRPr lang="en-US" sz="800" dirty="0"/>
          </a:p>
          <a:p>
            <a:pPr>
              <a:lnSpc>
                <a:spcPct val="80000"/>
              </a:lnSpc>
            </a:pPr>
            <a:r>
              <a:rPr lang="en-US" sz="2800" dirty="0"/>
              <a:t>ICC provides </a:t>
            </a:r>
            <a:r>
              <a:rPr lang="en-US" sz="2800" dirty="0" smtClean="0"/>
              <a:t>information </a:t>
            </a:r>
            <a:r>
              <a:rPr lang="en-US" sz="2800" dirty="0"/>
              <a:t>on reproducibility of the measurement in the context where it is being used</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a:xfrm>
            <a:off x="771525" y="152400"/>
            <a:ext cx="8743950" cy="533400"/>
          </a:xfrm>
        </p:spPr>
        <p:txBody>
          <a:bodyPr/>
          <a:lstStyle/>
          <a:p>
            <a:r>
              <a:rPr lang="en-US"/>
              <a:t>ICC for Peak Flow Measurement</a:t>
            </a:r>
          </a:p>
        </p:txBody>
      </p:sp>
      <p:sp>
        <p:nvSpPr>
          <p:cNvPr id="370691" name="Rectangle 3"/>
          <p:cNvSpPr>
            <a:spLocks noGrp="1" noChangeArrowheads="1"/>
          </p:cNvSpPr>
          <p:nvPr>
            <p:ph type="body" sz="half" idx="1"/>
          </p:nvPr>
        </p:nvSpPr>
        <p:spPr>
          <a:xfrm>
            <a:off x="342900" y="762000"/>
            <a:ext cx="9944100" cy="5181600"/>
          </a:xfrm>
        </p:spPr>
        <p:txBody>
          <a:bodyPr/>
          <a:lstStyle/>
          <a:p>
            <a:r>
              <a:rPr lang="en-US" sz="2400"/>
              <a:t>ICC = 0.98</a:t>
            </a:r>
          </a:p>
          <a:p>
            <a:endParaRPr lang="en-US" sz="2400"/>
          </a:p>
          <a:p>
            <a:r>
              <a:rPr lang="en-US" sz="2400"/>
              <a:t>Is this suitable for research?  Should more work be done to optimize reproducibility of this measurement?  </a:t>
            </a:r>
          </a:p>
          <a:p>
            <a:endParaRPr lang="en-US" sz="900"/>
          </a:p>
          <a:p>
            <a:r>
              <a:rPr lang="en-US" sz="2400"/>
              <a:t>If peak flow measurement will be studied in a population with similar (or greater) </a:t>
            </a:r>
            <a:r>
              <a:rPr lang="en-US" sz="2800">
                <a:sym typeface="Symbol" pitchFamily="18" charset="2"/>
              </a:rPr>
              <a:t></a:t>
            </a:r>
            <a:r>
              <a:rPr lang="en-US" sz="2800" baseline="30000">
                <a:sym typeface="Symbol" pitchFamily="18" charset="2"/>
              </a:rPr>
              <a:t>2</a:t>
            </a:r>
            <a:r>
              <a:rPr lang="en-US" sz="2800" baseline="-25000">
                <a:sym typeface="Symbol" pitchFamily="18" charset="2"/>
              </a:rPr>
              <a:t>T</a:t>
            </a:r>
            <a:r>
              <a:rPr lang="en-US" sz="2400"/>
              <a:t> as the population where ICC was derived, then no further optimization of reproducibility is needed</a:t>
            </a:r>
          </a:p>
          <a:p>
            <a:endParaRPr lang="en-US" sz="2800"/>
          </a:p>
        </p:txBody>
      </p:sp>
      <p:graphicFrame>
        <p:nvGraphicFramePr>
          <p:cNvPr id="370692" name="Object 4"/>
          <p:cNvGraphicFramePr>
            <a:graphicFrameLocks noChangeAspect="1"/>
          </p:cNvGraphicFramePr>
          <p:nvPr/>
        </p:nvGraphicFramePr>
        <p:xfrm>
          <a:off x="6286500" y="609600"/>
          <a:ext cx="2733675" cy="919163"/>
        </p:xfrm>
        <a:graphic>
          <a:graphicData uri="http://schemas.openxmlformats.org/presentationml/2006/ole">
            <mc:AlternateContent xmlns:mc="http://schemas.openxmlformats.org/markup-compatibility/2006">
              <mc:Choice xmlns:v="urn:schemas-microsoft-com:vml" Requires="v">
                <p:oleObj spid="_x0000_s370763" name="Equation" r:id="rId4" imgW="1307880" imgH="431640" progId="Equation.3">
                  <p:embed/>
                </p:oleObj>
              </mc:Choice>
              <mc:Fallback>
                <p:oleObj name="Equation" r:id="rId4" imgW="1307880" imgH="43164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500" y="609600"/>
                        <a:ext cx="2733675" cy="919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a:xfrm>
            <a:off x="771525" y="228600"/>
            <a:ext cx="8743950" cy="533400"/>
          </a:xfrm>
        </p:spPr>
        <p:txBody>
          <a:bodyPr/>
          <a:lstStyle/>
          <a:p>
            <a:r>
              <a:rPr lang="en-US" sz="2800"/>
              <a:t>Some other ICC’s</a:t>
            </a:r>
          </a:p>
        </p:txBody>
      </p:sp>
      <p:pic>
        <p:nvPicPr>
          <p:cNvPr id="347140" name="Picture 4"/>
          <p:cNvPicPr>
            <a:picLocks noGrp="1" noChangeAspect="1" noChangeArrowheads="1"/>
          </p:cNvPicPr>
          <p:nvPr>
            <p:ph type="body" idx="1"/>
          </p:nvPr>
        </p:nvPicPr>
        <p:blipFill>
          <a:blip r:embed="rId3" cstate="print"/>
          <a:srcRect/>
          <a:stretch>
            <a:fillRect/>
          </a:stretch>
        </p:blipFill>
        <p:spPr>
          <a:xfrm>
            <a:off x="1895475" y="1447800"/>
            <a:ext cx="5838825" cy="4318000"/>
          </a:xfrm>
          <a:noFill/>
          <a:ln/>
        </p:spPr>
      </p:pic>
      <p:sp>
        <p:nvSpPr>
          <p:cNvPr id="347141" name="Text Box 5"/>
          <p:cNvSpPr txBox="1">
            <a:spLocks noChangeArrowheads="1"/>
          </p:cNvSpPr>
          <p:nvPr/>
        </p:nvSpPr>
        <p:spPr bwMode="auto">
          <a:xfrm>
            <a:off x="647700" y="5715000"/>
            <a:ext cx="8839200" cy="457200"/>
          </a:xfrm>
          <a:prstGeom prst="rect">
            <a:avLst/>
          </a:prstGeom>
          <a:noFill/>
          <a:ln w="9525">
            <a:noFill/>
            <a:miter lim="800000"/>
            <a:headEnd/>
            <a:tailEnd/>
          </a:ln>
          <a:effectLst/>
        </p:spPr>
        <p:txBody>
          <a:bodyPr>
            <a:spAutoFit/>
          </a:bodyPr>
          <a:lstStyle/>
          <a:p>
            <a:pPr>
              <a:spcBef>
                <a:spcPct val="50000"/>
              </a:spcBef>
            </a:pPr>
            <a:r>
              <a:rPr lang="en-US" sz="2000">
                <a:latin typeface="Arial" charset="0"/>
              </a:rPr>
              <a:t>Chambless </a:t>
            </a:r>
            <a:r>
              <a:rPr lang="en-US" sz="2000" i="1">
                <a:latin typeface="Arial" charset="0"/>
              </a:rPr>
              <a:t>AJE</a:t>
            </a:r>
            <a:r>
              <a:rPr lang="en-US" sz="2000">
                <a:latin typeface="Arial" charset="0"/>
              </a:rPr>
              <a:t> 1992.  Point estimates and confidence intervals shown.</a:t>
            </a:r>
            <a:r>
              <a:rPr lang="en-US">
                <a:latin typeface="Arial" charset="0"/>
              </a:rPr>
              <a:t> </a:t>
            </a:r>
          </a:p>
        </p:txBody>
      </p:sp>
      <p:sp>
        <p:nvSpPr>
          <p:cNvPr id="347142" name="Text Box 6"/>
          <p:cNvSpPr txBox="1">
            <a:spLocks noChangeArrowheads="1"/>
          </p:cNvSpPr>
          <p:nvPr/>
        </p:nvSpPr>
        <p:spPr bwMode="auto">
          <a:xfrm>
            <a:off x="342900" y="914400"/>
            <a:ext cx="9525000" cy="457200"/>
          </a:xfrm>
          <a:prstGeom prst="rect">
            <a:avLst/>
          </a:prstGeom>
          <a:noFill/>
          <a:ln w="9525">
            <a:noFill/>
            <a:miter lim="800000"/>
            <a:headEnd/>
            <a:tailEnd/>
          </a:ln>
          <a:effectLst/>
        </p:spPr>
        <p:txBody>
          <a:bodyPr>
            <a:spAutoFit/>
          </a:bodyPr>
          <a:lstStyle/>
          <a:p>
            <a:pPr>
              <a:spcBef>
                <a:spcPct val="50000"/>
              </a:spcBef>
            </a:pPr>
            <a:r>
              <a:rPr lang="en-US" b="1">
                <a:latin typeface="Arial" charset="0"/>
              </a:rPr>
              <a:t>Reproducibility of lipoprotein measurements in the ARIC study</a:t>
            </a:r>
          </a:p>
        </p:txBody>
      </p:sp>
      <p:sp>
        <p:nvSpPr>
          <p:cNvPr id="347143" name="Text Box 7"/>
          <p:cNvSpPr txBox="1">
            <a:spLocks noChangeArrowheads="1"/>
          </p:cNvSpPr>
          <p:nvPr/>
        </p:nvSpPr>
        <p:spPr bwMode="auto">
          <a:xfrm>
            <a:off x="4914900" y="1600200"/>
            <a:ext cx="2667000" cy="457200"/>
          </a:xfrm>
          <a:prstGeom prst="rect">
            <a:avLst/>
          </a:prstGeom>
          <a:solidFill>
            <a:srgbClr val="FFFFFF"/>
          </a:solidFill>
          <a:ln w="9525">
            <a:noFill/>
            <a:miter lim="800000"/>
            <a:headEnd/>
            <a:tailEnd/>
          </a:ln>
          <a:effectLst/>
        </p:spPr>
        <p:txBody>
          <a:bodyPr>
            <a:spAutoFit/>
          </a:bodyPr>
          <a:lstStyle/>
          <a:p>
            <a:pPr algn="ctr">
              <a:spcBef>
                <a:spcPct val="50000"/>
              </a:spcBef>
            </a:pPr>
            <a:r>
              <a:rPr lang="en-US" b="1">
                <a:latin typeface="Arial" charset="0"/>
              </a:rPr>
              <a:t>ICC</a:t>
            </a:r>
          </a:p>
        </p:txBody>
      </p:sp>
      <p:sp>
        <p:nvSpPr>
          <p:cNvPr id="347145" name="Text Box 9"/>
          <p:cNvSpPr txBox="1">
            <a:spLocks noChangeArrowheads="1"/>
          </p:cNvSpPr>
          <p:nvPr/>
        </p:nvSpPr>
        <p:spPr bwMode="auto">
          <a:xfrm>
            <a:off x="8039100" y="1447800"/>
            <a:ext cx="2133600" cy="1917700"/>
          </a:xfrm>
          <a:prstGeom prst="rect">
            <a:avLst/>
          </a:prstGeom>
          <a:noFill/>
          <a:ln w="9525">
            <a:noFill/>
            <a:miter lim="800000"/>
            <a:headEnd/>
            <a:tailEnd/>
          </a:ln>
          <a:effectLst/>
        </p:spPr>
        <p:txBody>
          <a:bodyPr>
            <a:spAutoFit/>
          </a:bodyPr>
          <a:lstStyle/>
          <a:p>
            <a:pPr>
              <a:spcBef>
                <a:spcPct val="50000"/>
              </a:spcBef>
            </a:pPr>
            <a:r>
              <a:rPr lang="en-US"/>
              <a:t>ARIC is a nationally representative sample of U.S. adults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ChangeArrowheads="1"/>
          </p:cNvSpPr>
          <p:nvPr>
            <p:ph type="title" idx="4294967295"/>
          </p:nvPr>
        </p:nvSpPr>
        <p:spPr>
          <a:xfrm>
            <a:off x="-2400300" y="304800"/>
            <a:ext cx="9525000" cy="533400"/>
          </a:xfrm>
        </p:spPr>
        <p:txBody>
          <a:bodyPr/>
          <a:lstStyle/>
          <a:p>
            <a:r>
              <a:rPr lang="en-US" sz="2700"/>
              <a:t>Interpreting ICCs</a:t>
            </a:r>
            <a:endParaRPr lang="en-US" sz="2700">
              <a:solidFill>
                <a:schemeClr val="tx1"/>
              </a:solidFill>
            </a:endParaRPr>
          </a:p>
        </p:txBody>
      </p:sp>
      <p:sp>
        <p:nvSpPr>
          <p:cNvPr id="415747" name="Text Box 3"/>
          <p:cNvSpPr txBox="1">
            <a:spLocks noChangeArrowheads="1"/>
          </p:cNvSpPr>
          <p:nvPr/>
        </p:nvSpPr>
        <p:spPr bwMode="auto">
          <a:xfrm>
            <a:off x="114300" y="3733800"/>
            <a:ext cx="5524500" cy="1066800"/>
          </a:xfrm>
          <a:prstGeom prst="rect">
            <a:avLst/>
          </a:prstGeom>
          <a:noFill/>
          <a:ln w="9525">
            <a:noFill/>
            <a:prstDash val="sysDot"/>
            <a:miter lim="800000"/>
            <a:headEnd/>
            <a:tailEnd/>
          </a:ln>
        </p:spPr>
        <p:txBody>
          <a:bodyPr>
            <a:spAutoFit/>
          </a:bodyPr>
          <a:lstStyle/>
          <a:p>
            <a:endParaRPr lang="en-US" dirty="0">
              <a:latin typeface="Arial" charset="0"/>
            </a:endParaRPr>
          </a:p>
          <a:p>
            <a:r>
              <a:rPr lang="en-US" sz="2000" dirty="0">
                <a:latin typeface="Arial" charset="0"/>
              </a:rPr>
              <a:t>You are planning a study of these </a:t>
            </a:r>
            <a:r>
              <a:rPr lang="en-US" sz="2000" dirty="0" err="1">
                <a:latin typeface="Arial" charset="0"/>
              </a:rPr>
              <a:t>analytes</a:t>
            </a:r>
            <a:r>
              <a:rPr lang="en-US" sz="2000" dirty="0">
                <a:latin typeface="Arial" charset="0"/>
              </a:rPr>
              <a:t> in  African-American </a:t>
            </a:r>
            <a:r>
              <a:rPr lang="en-US" sz="2000" dirty="0" smtClean="0">
                <a:latin typeface="Arial" charset="0"/>
              </a:rPr>
              <a:t>girls </a:t>
            </a:r>
            <a:r>
              <a:rPr lang="en-US" sz="2000" dirty="0">
                <a:latin typeface="Arial" charset="0"/>
              </a:rPr>
              <a:t>in San Francisco.</a:t>
            </a:r>
            <a:endParaRPr lang="en-US" dirty="0">
              <a:latin typeface="Arial" charset="0"/>
            </a:endParaRPr>
          </a:p>
        </p:txBody>
      </p:sp>
      <p:sp>
        <p:nvSpPr>
          <p:cNvPr id="415748"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lgn="ctr">
              <a:spcBef>
                <a:spcPct val="50000"/>
              </a:spcBef>
            </a:pPr>
            <a:endParaRPr lang="en-US" sz="3200"/>
          </a:p>
        </p:txBody>
      </p:sp>
      <p:sp>
        <p:nvSpPr>
          <p:cNvPr id="415749"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Just APO A-1 - A</a:t>
            </a:r>
          </a:p>
        </p:txBody>
      </p:sp>
      <p:sp>
        <p:nvSpPr>
          <p:cNvPr id="415750" name="Text Box 7"/>
          <p:cNvSpPr txBox="1">
            <a:spLocks noChangeArrowheads="1"/>
          </p:cNvSpPr>
          <p:nvPr/>
        </p:nvSpPr>
        <p:spPr bwMode="auto">
          <a:xfrm rot="-2695870">
            <a:off x="6111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Need more information - E</a:t>
            </a:r>
          </a:p>
        </p:txBody>
      </p:sp>
      <p:sp>
        <p:nvSpPr>
          <p:cNvPr id="415751"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All of them - C</a:t>
            </a:r>
          </a:p>
        </p:txBody>
      </p:sp>
      <p:sp>
        <p:nvSpPr>
          <p:cNvPr id="415752"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None of them - B</a:t>
            </a:r>
            <a:endParaRPr lang="en-US" sz="1800" b="1">
              <a:latin typeface="Arial" charset="0"/>
            </a:endParaRPr>
          </a:p>
        </p:txBody>
      </p:sp>
      <p:sp>
        <p:nvSpPr>
          <p:cNvPr id="415753"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Those whose CI is &gt; 0.10 units - D</a:t>
            </a:r>
          </a:p>
        </p:txBody>
      </p:sp>
      <p:pic>
        <p:nvPicPr>
          <p:cNvPr id="415755" name="Picture 11"/>
          <p:cNvPicPr>
            <a:picLocks noChangeAspect="1" noChangeArrowheads="1"/>
          </p:cNvPicPr>
          <p:nvPr/>
        </p:nvPicPr>
        <p:blipFill>
          <a:blip r:embed="rId3" cstate="print"/>
          <a:srcRect/>
          <a:stretch>
            <a:fillRect/>
          </a:stretch>
        </p:blipFill>
        <p:spPr bwMode="auto">
          <a:xfrm>
            <a:off x="419100" y="914400"/>
            <a:ext cx="4419600" cy="3270250"/>
          </a:xfrm>
          <a:prstGeom prst="rect">
            <a:avLst/>
          </a:prstGeom>
          <a:noFill/>
          <a:ln w="9525">
            <a:noFill/>
            <a:miter lim="800000"/>
            <a:headEnd/>
            <a:tailEnd/>
          </a:ln>
          <a:effectLst/>
        </p:spPr>
      </p:pic>
      <p:sp>
        <p:nvSpPr>
          <p:cNvPr id="415756" name="Text Box 12"/>
          <p:cNvSpPr txBox="1">
            <a:spLocks noChangeArrowheads="1"/>
          </p:cNvSpPr>
          <p:nvPr/>
        </p:nvSpPr>
        <p:spPr bwMode="auto">
          <a:xfrm>
            <a:off x="2171700" y="990600"/>
            <a:ext cx="2667000" cy="396875"/>
          </a:xfrm>
          <a:prstGeom prst="rect">
            <a:avLst/>
          </a:prstGeom>
          <a:solidFill>
            <a:srgbClr val="FFFFFF"/>
          </a:solidFill>
          <a:ln w="9525">
            <a:noFill/>
            <a:miter lim="800000"/>
            <a:headEnd/>
            <a:tailEnd/>
          </a:ln>
          <a:effectLst/>
        </p:spPr>
        <p:txBody>
          <a:bodyPr>
            <a:spAutoFit/>
          </a:bodyPr>
          <a:lstStyle/>
          <a:p>
            <a:pPr algn="ctr">
              <a:spcBef>
                <a:spcPct val="50000"/>
              </a:spcBef>
            </a:pPr>
            <a:r>
              <a:rPr lang="en-US" sz="2000" b="1">
                <a:latin typeface="Arial" charset="0"/>
              </a:rPr>
              <a:t>ICC</a:t>
            </a:r>
          </a:p>
        </p:txBody>
      </p:sp>
      <p:sp>
        <p:nvSpPr>
          <p:cNvPr id="415757" name="Text Box 3"/>
          <p:cNvSpPr txBox="1">
            <a:spLocks noChangeArrowheads="1"/>
          </p:cNvSpPr>
          <p:nvPr/>
        </p:nvSpPr>
        <p:spPr bwMode="auto">
          <a:xfrm>
            <a:off x="457200" y="4619625"/>
            <a:ext cx="4229100" cy="2162175"/>
          </a:xfrm>
          <a:prstGeom prst="rect">
            <a:avLst/>
          </a:prstGeom>
          <a:noFill/>
          <a:ln w="9525">
            <a:noFill/>
            <a:prstDash val="sysDot"/>
            <a:miter lim="800000"/>
            <a:headEnd/>
            <a:tailEnd/>
          </a:ln>
        </p:spPr>
        <p:txBody>
          <a:bodyPr>
            <a:spAutoFit/>
          </a:bodyPr>
          <a:lstStyle/>
          <a:p>
            <a:endParaRPr lang="en-US" dirty="0">
              <a:latin typeface="Arial" charset="0"/>
            </a:endParaRPr>
          </a:p>
          <a:p>
            <a:r>
              <a:rPr lang="en-US" sz="2000" b="1" dirty="0">
                <a:latin typeface="Arial" charset="0"/>
              </a:rPr>
              <a:t>For which </a:t>
            </a:r>
            <a:r>
              <a:rPr lang="en-US" sz="2000" b="1" dirty="0" err="1">
                <a:latin typeface="Arial" charset="0"/>
              </a:rPr>
              <a:t>analyte</a:t>
            </a:r>
            <a:r>
              <a:rPr lang="en-US" sz="2000" b="1" dirty="0">
                <a:latin typeface="Arial" charset="0"/>
              </a:rPr>
              <a:t>(s) should you consider improving reproducibility?</a:t>
            </a:r>
            <a:r>
              <a:rPr lang="en-US" dirty="0">
                <a:latin typeface="Arial" charset="0"/>
              </a:rPr>
              <a:t> </a:t>
            </a:r>
          </a:p>
          <a:p>
            <a:endParaRPr lang="en-US" dirty="0">
              <a:latin typeface="Arial" charset="0"/>
            </a:endParaRPr>
          </a:p>
          <a:p>
            <a:endParaRPr lang="en-US" dirty="0">
              <a:latin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idx="4294967295"/>
          </p:nvPr>
        </p:nvSpPr>
        <p:spPr>
          <a:xfrm>
            <a:off x="-2400300" y="304800"/>
            <a:ext cx="9525000" cy="533400"/>
          </a:xfrm>
        </p:spPr>
        <p:txBody>
          <a:bodyPr/>
          <a:lstStyle/>
          <a:p>
            <a:r>
              <a:rPr lang="en-US" sz="2700"/>
              <a:t>Interpreting ICCs</a:t>
            </a:r>
            <a:endParaRPr lang="en-US" sz="2700">
              <a:solidFill>
                <a:schemeClr val="tx1"/>
              </a:solidFill>
            </a:endParaRPr>
          </a:p>
        </p:txBody>
      </p:sp>
      <p:sp>
        <p:nvSpPr>
          <p:cNvPr id="417795" name="Text Box 3"/>
          <p:cNvSpPr txBox="1">
            <a:spLocks noChangeArrowheads="1"/>
          </p:cNvSpPr>
          <p:nvPr/>
        </p:nvSpPr>
        <p:spPr bwMode="auto">
          <a:xfrm>
            <a:off x="114300" y="3733800"/>
            <a:ext cx="5524500" cy="1066800"/>
          </a:xfrm>
          <a:prstGeom prst="rect">
            <a:avLst/>
          </a:prstGeom>
          <a:noFill/>
          <a:ln w="9525">
            <a:noFill/>
            <a:prstDash val="sysDot"/>
            <a:miter lim="800000"/>
            <a:headEnd/>
            <a:tailEnd/>
          </a:ln>
        </p:spPr>
        <p:txBody>
          <a:bodyPr>
            <a:spAutoFit/>
          </a:bodyPr>
          <a:lstStyle/>
          <a:p>
            <a:endParaRPr lang="en-US" dirty="0">
              <a:latin typeface="Arial" charset="0"/>
            </a:endParaRPr>
          </a:p>
          <a:p>
            <a:r>
              <a:rPr lang="en-US" sz="2000" dirty="0">
                <a:latin typeface="Arial" charset="0"/>
              </a:rPr>
              <a:t>You are planning a study of these </a:t>
            </a:r>
            <a:r>
              <a:rPr lang="en-US" sz="2000" dirty="0" err="1">
                <a:latin typeface="Arial" charset="0"/>
              </a:rPr>
              <a:t>analytes</a:t>
            </a:r>
            <a:r>
              <a:rPr lang="en-US" sz="2000" dirty="0">
                <a:latin typeface="Arial" charset="0"/>
              </a:rPr>
              <a:t> in African-American </a:t>
            </a:r>
            <a:r>
              <a:rPr lang="en-US" sz="2000" dirty="0" smtClean="0">
                <a:latin typeface="Arial" charset="0"/>
              </a:rPr>
              <a:t>girls in </a:t>
            </a:r>
            <a:r>
              <a:rPr lang="en-US" sz="2000" dirty="0">
                <a:latin typeface="Arial" charset="0"/>
              </a:rPr>
              <a:t>San Francisco.</a:t>
            </a:r>
            <a:endParaRPr lang="en-US" dirty="0">
              <a:latin typeface="Arial" charset="0"/>
            </a:endParaRPr>
          </a:p>
        </p:txBody>
      </p:sp>
      <p:sp>
        <p:nvSpPr>
          <p:cNvPr id="417796"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lgn="ctr">
              <a:spcBef>
                <a:spcPct val="50000"/>
              </a:spcBef>
            </a:pPr>
            <a:endParaRPr lang="en-US" sz="3200"/>
          </a:p>
        </p:txBody>
      </p:sp>
      <p:sp>
        <p:nvSpPr>
          <p:cNvPr id="417797"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Just APO A-1 - A</a:t>
            </a:r>
          </a:p>
        </p:txBody>
      </p:sp>
      <p:sp>
        <p:nvSpPr>
          <p:cNvPr id="417798" name="Text Box 7"/>
          <p:cNvSpPr txBox="1">
            <a:spLocks noChangeArrowheads="1"/>
          </p:cNvSpPr>
          <p:nvPr/>
        </p:nvSpPr>
        <p:spPr bwMode="auto">
          <a:xfrm rot="-2695870">
            <a:off x="6111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Need more information - E</a:t>
            </a:r>
          </a:p>
        </p:txBody>
      </p:sp>
      <p:sp>
        <p:nvSpPr>
          <p:cNvPr id="417799"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All of them - C</a:t>
            </a:r>
          </a:p>
        </p:txBody>
      </p:sp>
      <p:sp>
        <p:nvSpPr>
          <p:cNvPr id="417800"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None of them - B</a:t>
            </a:r>
            <a:endParaRPr lang="en-US" sz="1800" b="1">
              <a:latin typeface="Arial" charset="0"/>
            </a:endParaRPr>
          </a:p>
        </p:txBody>
      </p:sp>
      <p:sp>
        <p:nvSpPr>
          <p:cNvPr id="417801"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Those whose CI is &gt; 0.10 units - D</a:t>
            </a:r>
          </a:p>
        </p:txBody>
      </p:sp>
      <p:pic>
        <p:nvPicPr>
          <p:cNvPr id="417802" name="Picture 10"/>
          <p:cNvPicPr>
            <a:picLocks noChangeAspect="1" noChangeArrowheads="1"/>
          </p:cNvPicPr>
          <p:nvPr/>
        </p:nvPicPr>
        <p:blipFill>
          <a:blip r:embed="rId3" cstate="print"/>
          <a:srcRect/>
          <a:stretch>
            <a:fillRect/>
          </a:stretch>
        </p:blipFill>
        <p:spPr bwMode="auto">
          <a:xfrm>
            <a:off x="419100" y="914400"/>
            <a:ext cx="4419600" cy="3270250"/>
          </a:xfrm>
          <a:prstGeom prst="rect">
            <a:avLst/>
          </a:prstGeom>
          <a:noFill/>
          <a:ln w="9525">
            <a:noFill/>
            <a:miter lim="800000"/>
            <a:headEnd/>
            <a:tailEnd/>
          </a:ln>
          <a:effectLst/>
        </p:spPr>
      </p:pic>
      <p:sp>
        <p:nvSpPr>
          <p:cNvPr id="417803" name="Text Box 11"/>
          <p:cNvSpPr txBox="1">
            <a:spLocks noChangeArrowheads="1"/>
          </p:cNvSpPr>
          <p:nvPr/>
        </p:nvSpPr>
        <p:spPr bwMode="auto">
          <a:xfrm>
            <a:off x="2171700" y="990600"/>
            <a:ext cx="2667000" cy="396875"/>
          </a:xfrm>
          <a:prstGeom prst="rect">
            <a:avLst/>
          </a:prstGeom>
          <a:solidFill>
            <a:srgbClr val="FFFFFF"/>
          </a:solidFill>
          <a:ln w="9525">
            <a:noFill/>
            <a:miter lim="800000"/>
            <a:headEnd/>
            <a:tailEnd/>
          </a:ln>
          <a:effectLst/>
        </p:spPr>
        <p:txBody>
          <a:bodyPr>
            <a:spAutoFit/>
          </a:bodyPr>
          <a:lstStyle/>
          <a:p>
            <a:pPr algn="ctr">
              <a:spcBef>
                <a:spcPct val="50000"/>
              </a:spcBef>
            </a:pPr>
            <a:r>
              <a:rPr lang="en-US" sz="2000" b="1">
                <a:latin typeface="Arial" charset="0"/>
              </a:rPr>
              <a:t>ICC</a:t>
            </a:r>
          </a:p>
        </p:txBody>
      </p:sp>
      <p:sp>
        <p:nvSpPr>
          <p:cNvPr id="417804" name="Text Box 3"/>
          <p:cNvSpPr txBox="1">
            <a:spLocks noChangeArrowheads="1"/>
          </p:cNvSpPr>
          <p:nvPr/>
        </p:nvSpPr>
        <p:spPr bwMode="auto">
          <a:xfrm>
            <a:off x="457200" y="4619625"/>
            <a:ext cx="4229100" cy="2162175"/>
          </a:xfrm>
          <a:prstGeom prst="rect">
            <a:avLst/>
          </a:prstGeom>
          <a:noFill/>
          <a:ln w="9525">
            <a:noFill/>
            <a:prstDash val="sysDot"/>
            <a:miter lim="800000"/>
            <a:headEnd/>
            <a:tailEnd/>
          </a:ln>
        </p:spPr>
        <p:txBody>
          <a:bodyPr>
            <a:spAutoFit/>
          </a:bodyPr>
          <a:lstStyle/>
          <a:p>
            <a:endParaRPr lang="en-US">
              <a:latin typeface="Arial" charset="0"/>
            </a:endParaRPr>
          </a:p>
          <a:p>
            <a:r>
              <a:rPr lang="en-US" sz="2000" b="1">
                <a:latin typeface="Arial" charset="0"/>
              </a:rPr>
              <a:t>For which analyte(s) should you consider improving reproducibility?</a:t>
            </a:r>
            <a:r>
              <a:rPr lang="en-US">
                <a:latin typeface="Arial" charset="0"/>
              </a:rPr>
              <a:t> </a:t>
            </a:r>
          </a:p>
          <a:p>
            <a:endParaRPr lang="en-US">
              <a:latin typeface="Arial" charset="0"/>
            </a:endParaRPr>
          </a:p>
          <a:p>
            <a:endParaRPr lang="en-US">
              <a:latin typeface="Arial" charset="0"/>
            </a:endParaRPr>
          </a:p>
        </p:txBody>
      </p:sp>
      <p:sp>
        <p:nvSpPr>
          <p:cNvPr id="417805" name="Text Box 13"/>
          <p:cNvSpPr txBox="1">
            <a:spLocks noChangeArrowheads="1"/>
          </p:cNvSpPr>
          <p:nvPr/>
        </p:nvSpPr>
        <p:spPr bwMode="auto">
          <a:xfrm rot="-2515713">
            <a:off x="7734300" y="4800600"/>
            <a:ext cx="2895600" cy="485775"/>
          </a:xfrm>
          <a:prstGeom prst="rect">
            <a:avLst/>
          </a:prstGeom>
          <a:noFill/>
          <a:ln w="28575">
            <a:solidFill>
              <a:srgbClr val="FF0000"/>
            </a:solidFill>
            <a:miter lim="800000"/>
            <a:headEnd/>
            <a:tailEnd/>
          </a:ln>
          <a:effectLst/>
        </p:spPr>
        <p:txBody>
          <a:bodyPr>
            <a:spAutoFit/>
          </a:bodyPr>
          <a:lstStyle/>
          <a:p>
            <a:pPr>
              <a:spcBef>
                <a:spcPct val="50000"/>
              </a:spcBef>
            </a:pPr>
            <a:endParaRPr lang="en-US"/>
          </a:p>
        </p:txBody>
      </p:sp>
      <p:sp>
        <p:nvSpPr>
          <p:cNvPr id="417806" name="Text Box 14"/>
          <p:cNvSpPr txBox="1">
            <a:spLocks noChangeArrowheads="1"/>
          </p:cNvSpPr>
          <p:nvPr/>
        </p:nvSpPr>
        <p:spPr bwMode="auto">
          <a:xfrm rot="-2515713">
            <a:off x="6605588" y="4519613"/>
            <a:ext cx="1828800" cy="485775"/>
          </a:xfrm>
          <a:prstGeom prst="rect">
            <a:avLst/>
          </a:prstGeom>
          <a:noFill/>
          <a:ln w="28575">
            <a:solidFill>
              <a:srgbClr val="FF0000"/>
            </a:solidFill>
            <a:miter lim="800000"/>
            <a:headEnd/>
            <a:tailEnd/>
          </a:ln>
          <a:effectLst/>
        </p:spPr>
        <p:txBody>
          <a:bodyPr>
            <a:spAutoFit/>
          </a:bodyPr>
          <a:lstStyle/>
          <a:p>
            <a:pPr>
              <a:spcBef>
                <a:spcPct val="50000"/>
              </a:spcBef>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78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1" nodeType="clickEffect">
                                  <p:stCondLst>
                                    <p:cond delay="0"/>
                                  </p:stCondLst>
                                  <p:childTnLst>
                                    <p:animEffect transition="out" filter="blinds(horizontal)">
                                      <p:cBhvr>
                                        <p:cTn id="10" dur="500"/>
                                        <p:tgtEl>
                                          <p:spTgt spid="417805"/>
                                        </p:tgtEl>
                                      </p:cBhvr>
                                    </p:animEffect>
                                    <p:set>
                                      <p:cBhvr>
                                        <p:cTn id="11" dur="1" fill="hold">
                                          <p:stCondLst>
                                            <p:cond delay="499"/>
                                          </p:stCondLst>
                                        </p:cTn>
                                        <p:tgtEl>
                                          <p:spTgt spid="417805"/>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4178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805" grpId="0" animBg="1"/>
      <p:bldP spid="417805" grpId="1" animBg="1"/>
      <p:bldP spid="41780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1026"/>
          <p:cNvSpPr>
            <a:spLocks noGrp="1" noChangeArrowheads="1"/>
          </p:cNvSpPr>
          <p:nvPr>
            <p:ph type="title"/>
          </p:nvPr>
        </p:nvSpPr>
        <p:spPr>
          <a:xfrm>
            <a:off x="771525" y="304800"/>
            <a:ext cx="8743950" cy="533400"/>
          </a:xfrm>
        </p:spPr>
        <p:txBody>
          <a:bodyPr/>
          <a:lstStyle/>
          <a:p>
            <a:r>
              <a:rPr lang="en-US" sz="2800"/>
              <a:t>Understanding Measurement: </a:t>
            </a:r>
            <a:br>
              <a:rPr lang="en-US" sz="2800"/>
            </a:br>
            <a:r>
              <a:rPr lang="en-US" sz="2800"/>
              <a:t>Aspects of Reproducibility and Validity</a:t>
            </a:r>
          </a:p>
        </p:txBody>
      </p:sp>
      <p:sp>
        <p:nvSpPr>
          <p:cNvPr id="220163" name="Rectangle 1027"/>
          <p:cNvSpPr>
            <a:spLocks noGrp="1" noChangeArrowheads="1"/>
          </p:cNvSpPr>
          <p:nvPr>
            <p:ph type="body" idx="1"/>
          </p:nvPr>
        </p:nvSpPr>
        <p:spPr>
          <a:xfrm>
            <a:off x="38100" y="1143000"/>
            <a:ext cx="10287000" cy="4800600"/>
          </a:xfrm>
        </p:spPr>
        <p:txBody>
          <a:bodyPr/>
          <a:lstStyle/>
          <a:p>
            <a:r>
              <a:rPr lang="en-US" sz="2400" u="sng" dirty="0"/>
              <a:t>Reproducibility</a:t>
            </a:r>
            <a:r>
              <a:rPr lang="en-US" sz="2400" dirty="0"/>
              <a:t> </a:t>
            </a:r>
            <a:r>
              <a:rPr lang="en-US" sz="2400" dirty="0" err="1"/>
              <a:t>vs</a:t>
            </a:r>
            <a:r>
              <a:rPr lang="en-US" sz="2400" dirty="0"/>
              <a:t> </a:t>
            </a:r>
            <a:r>
              <a:rPr lang="en-US" sz="2400" u="sng" dirty="0"/>
              <a:t>validity</a:t>
            </a:r>
            <a:r>
              <a:rPr lang="en-US" sz="2400" dirty="0"/>
              <a:t> of measurements</a:t>
            </a:r>
            <a:endParaRPr lang="en-US" sz="2400" u="sng" dirty="0"/>
          </a:p>
          <a:p>
            <a:endParaRPr lang="en-US" sz="800" dirty="0"/>
          </a:p>
          <a:p>
            <a:r>
              <a:rPr lang="en-US" sz="2400" dirty="0"/>
              <a:t>Focus on </a:t>
            </a:r>
            <a:r>
              <a:rPr lang="en-US" sz="2400" u="sng" dirty="0"/>
              <a:t>reproducibility</a:t>
            </a:r>
            <a:r>
              <a:rPr lang="en-US" sz="2400" dirty="0"/>
              <a:t>: </a:t>
            </a:r>
            <a:r>
              <a:rPr lang="en-US" sz="2400" dirty="0" smtClean="0"/>
              <a:t>Impact of imperfect reproducibility on precision &amp; validity of study inferences</a:t>
            </a:r>
            <a:endParaRPr lang="en-US" sz="2400" dirty="0"/>
          </a:p>
          <a:p>
            <a:endParaRPr lang="en-US" sz="800" dirty="0"/>
          </a:p>
          <a:p>
            <a:r>
              <a:rPr lang="en-US" sz="2400" dirty="0" err="1" smtClean="0"/>
              <a:t>Quantifyin</a:t>
            </a:r>
            <a:r>
              <a:rPr lang="en-US" sz="2400" dirty="0" smtClean="0"/>
              <a:t> </a:t>
            </a:r>
            <a:r>
              <a:rPr lang="en-US" sz="2400" u="sng" dirty="0"/>
              <a:t>reproducibility</a:t>
            </a:r>
            <a:r>
              <a:rPr lang="en-US" sz="2400" dirty="0"/>
              <a:t> of interval scale measurements</a:t>
            </a:r>
          </a:p>
          <a:p>
            <a:pPr lvl="1"/>
            <a:r>
              <a:rPr lang="en-US" sz="2400" dirty="0"/>
              <a:t>Depends upon purpose</a:t>
            </a:r>
          </a:p>
          <a:p>
            <a:pPr lvl="2"/>
            <a:r>
              <a:rPr lang="en-US" dirty="0"/>
              <a:t>Research</a:t>
            </a:r>
          </a:p>
          <a:p>
            <a:pPr lvl="3"/>
            <a:r>
              <a:rPr lang="en-US" dirty="0" err="1"/>
              <a:t>intraclass</a:t>
            </a:r>
            <a:r>
              <a:rPr lang="en-US" dirty="0"/>
              <a:t> correlation coefficient</a:t>
            </a:r>
          </a:p>
          <a:p>
            <a:pPr lvl="2"/>
            <a:r>
              <a:rPr lang="en-US" dirty="0" smtClean="0"/>
              <a:t>Individual-level </a:t>
            </a:r>
            <a:r>
              <a:rPr lang="en-US" dirty="0"/>
              <a:t>use </a:t>
            </a:r>
            <a:r>
              <a:rPr lang="en-US" sz="2200" dirty="0" smtClean="0"/>
              <a:t>(i.e. individual-level management or classification)</a:t>
            </a:r>
            <a:endParaRPr lang="en-US" sz="2200" dirty="0"/>
          </a:p>
          <a:p>
            <a:pPr lvl="3"/>
            <a:r>
              <a:rPr lang="en-US" dirty="0"/>
              <a:t>within-subject standard deviation and “repeatability”</a:t>
            </a:r>
          </a:p>
          <a:p>
            <a:pPr lvl="3"/>
            <a:r>
              <a:rPr lang="en-US" dirty="0"/>
              <a:t>coefficient of variation</a:t>
            </a:r>
          </a:p>
          <a:p>
            <a:endParaRPr lang="en-US" sz="400" dirty="0"/>
          </a:p>
          <a:p>
            <a:r>
              <a:rPr lang="en-US" sz="2400" dirty="0"/>
              <a:t>Improving </a:t>
            </a:r>
            <a:r>
              <a:rPr lang="en-US" sz="2400" u="sng" dirty="0"/>
              <a:t>reproducibility</a:t>
            </a:r>
          </a:p>
          <a:p>
            <a:endParaRPr lang="en-US" sz="400" u="sng" dirty="0"/>
          </a:p>
          <a:p>
            <a:r>
              <a:rPr lang="en-US" sz="2400" dirty="0" smtClean="0"/>
              <a:t>(Estimating </a:t>
            </a:r>
            <a:r>
              <a:rPr lang="en-US" sz="2400" u="sng" dirty="0" smtClean="0"/>
              <a:t>validity</a:t>
            </a:r>
            <a:r>
              <a:rPr lang="en-US" sz="2400" dirty="0" smtClean="0"/>
              <a:t> </a:t>
            </a:r>
            <a:r>
              <a:rPr lang="en-US" sz="2400" dirty="0"/>
              <a:t>of measurements  </a:t>
            </a:r>
            <a:r>
              <a:rPr lang="en-US" sz="2400" dirty="0" smtClean="0"/>
              <a:t>--  </a:t>
            </a:r>
            <a:r>
              <a:rPr lang="en-US" sz="2400" dirty="0"/>
              <a:t>On Problem Set)</a:t>
            </a:r>
          </a:p>
          <a:p>
            <a:endParaRPr lang="en-US" sz="2400" dirty="0"/>
          </a:p>
        </p:txBody>
      </p:sp>
      <p:sp>
        <p:nvSpPr>
          <p:cNvPr id="4" name="Line 4"/>
          <p:cNvSpPr>
            <a:spLocks noChangeShapeType="1"/>
          </p:cNvSpPr>
          <p:nvPr/>
        </p:nvSpPr>
        <p:spPr bwMode="auto">
          <a:xfrm>
            <a:off x="342900" y="4572000"/>
            <a:ext cx="647700" cy="0"/>
          </a:xfrm>
          <a:prstGeom prst="line">
            <a:avLst/>
          </a:prstGeom>
          <a:noFill/>
          <a:ln w="76200">
            <a:solidFill>
              <a:srgbClr val="FF0000"/>
            </a:solidFill>
            <a:round/>
            <a:headEnd/>
            <a:tailEnd type="triangle" w="med" len="med"/>
          </a:ln>
          <a:effectLst/>
        </p:spPr>
        <p:txBody>
          <a:bodyPr/>
          <a:lstStyle/>
          <a:p>
            <a:endParaRPr lang="en-US"/>
          </a:p>
        </p:txBody>
      </p:sp>
    </p:spTree>
    <p:extLst>
      <p:ext uri="{BB962C8B-B14F-4D97-AF65-F5344CB8AC3E}">
        <p14:creationId xmlns:p14="http://schemas.microsoft.com/office/powerpoint/2010/main" val="35415353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050"/>
          <p:cNvSpPr>
            <a:spLocks noGrp="1" noChangeArrowheads="1"/>
          </p:cNvSpPr>
          <p:nvPr>
            <p:ph type="title"/>
          </p:nvPr>
        </p:nvSpPr>
        <p:spPr>
          <a:xfrm>
            <a:off x="342900" y="609600"/>
            <a:ext cx="9172575" cy="533400"/>
          </a:xfrm>
        </p:spPr>
        <p:txBody>
          <a:bodyPr/>
          <a:lstStyle/>
          <a:p>
            <a:r>
              <a:rPr lang="en-US" dirty="0"/>
              <a:t>Other Purpose in </a:t>
            </a:r>
            <a:r>
              <a:rPr lang="en-US" dirty="0" smtClean="0"/>
              <a:t>Calculating Reproducibility</a:t>
            </a:r>
            <a:endParaRPr lang="en-US" dirty="0"/>
          </a:p>
        </p:txBody>
      </p:sp>
      <p:sp>
        <p:nvSpPr>
          <p:cNvPr id="278531" name="Rectangle 2051"/>
          <p:cNvSpPr>
            <a:spLocks noGrp="1" noChangeArrowheads="1"/>
          </p:cNvSpPr>
          <p:nvPr>
            <p:ph type="body" idx="1"/>
          </p:nvPr>
        </p:nvSpPr>
        <p:spPr>
          <a:xfrm>
            <a:off x="495300" y="1905000"/>
            <a:ext cx="9515475" cy="5181600"/>
          </a:xfrm>
        </p:spPr>
        <p:txBody>
          <a:bodyPr/>
          <a:lstStyle/>
          <a:p>
            <a:pPr marL="0" indent="0">
              <a:lnSpc>
                <a:spcPct val="90000"/>
              </a:lnSpc>
              <a:buFontTx/>
              <a:buNone/>
            </a:pPr>
            <a:r>
              <a:rPr lang="en-US" sz="2400" b="1" dirty="0"/>
              <a:t>In clinical </a:t>
            </a:r>
            <a:r>
              <a:rPr lang="en-US" sz="2400" b="1" dirty="0" smtClean="0"/>
              <a:t>management or individual participant characterization/classification, </a:t>
            </a:r>
            <a:r>
              <a:rPr lang="en-US" sz="2400" b="1" dirty="0"/>
              <a:t>we </a:t>
            </a:r>
            <a:r>
              <a:rPr lang="en-US" sz="2400" b="1" dirty="0" smtClean="0"/>
              <a:t>often </a:t>
            </a:r>
            <a:r>
              <a:rPr lang="en-US" sz="2400" b="1" dirty="0"/>
              <a:t>like to know:</a:t>
            </a:r>
          </a:p>
          <a:p>
            <a:pPr>
              <a:lnSpc>
                <a:spcPct val="90000"/>
              </a:lnSpc>
              <a:buFontTx/>
              <a:buNone/>
            </a:pPr>
            <a:endParaRPr lang="en-US" sz="2400" b="1" dirty="0"/>
          </a:p>
          <a:p>
            <a:pPr>
              <a:lnSpc>
                <a:spcPct val="90000"/>
              </a:lnSpc>
            </a:pPr>
            <a:r>
              <a:rPr lang="en-US" sz="2400" b="1" dirty="0"/>
              <a:t>Just how different could two measurements taken on the same individual be -- from random measurement error alone?</a:t>
            </a:r>
          </a:p>
          <a:p>
            <a:pPr>
              <a:lnSpc>
                <a:spcPct val="90000"/>
              </a:lnSpc>
            </a:pPr>
            <a:endParaRPr lang="en-US" sz="2400" b="1" dirty="0"/>
          </a:p>
          <a:p>
            <a:pPr marL="0" indent="0">
              <a:lnSpc>
                <a:spcPct val="90000"/>
              </a:lnSpc>
              <a:buNone/>
            </a:pPr>
            <a:r>
              <a:rPr lang="en-US" sz="2400" b="1" dirty="0"/>
              <a:t>Not the focus of research/this course, but it is important to know about/distinguish these concepts from research needs</a:t>
            </a:r>
          </a:p>
          <a:p>
            <a:pPr>
              <a:lnSpc>
                <a:spcPct val="90000"/>
              </a:lnSpc>
              <a:buFontTx/>
              <a:buNone/>
            </a:pPr>
            <a:endParaRPr lang="en-US" sz="2400" b="1" dirty="0"/>
          </a:p>
          <a:p>
            <a:pPr>
              <a:lnSpc>
                <a:spcPct val="90000"/>
              </a:lnSpc>
            </a:pPr>
            <a:endParaRPr lang="en-US"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a:xfrm>
            <a:off x="723900" y="304800"/>
            <a:ext cx="8743950" cy="533400"/>
          </a:xfrm>
        </p:spPr>
        <p:txBody>
          <a:bodyPr/>
          <a:lstStyle/>
          <a:p>
            <a:r>
              <a:rPr lang="en-US" dirty="0"/>
              <a:t>Starts by estimating  </a:t>
            </a:r>
            <a:r>
              <a:rPr lang="en-US" sz="3600" dirty="0">
                <a:sym typeface="Symbol" pitchFamily="18" charset="2"/>
              </a:rPr>
              <a:t></a:t>
            </a:r>
            <a:r>
              <a:rPr lang="en-US" sz="3600" baseline="30000" dirty="0">
                <a:sym typeface="Symbol" pitchFamily="18" charset="2"/>
              </a:rPr>
              <a:t>2</a:t>
            </a:r>
            <a:r>
              <a:rPr lang="en-US" sz="3600" baseline="-25000" dirty="0">
                <a:sym typeface="Symbol" pitchFamily="18" charset="2"/>
              </a:rPr>
              <a:t>E</a:t>
            </a:r>
            <a:r>
              <a:rPr lang="en-US" dirty="0"/>
              <a:t> </a:t>
            </a:r>
            <a:r>
              <a:rPr lang="en-US" dirty="0" smtClean="0"/>
              <a:t> and </a:t>
            </a:r>
            <a:br>
              <a:rPr lang="en-US" dirty="0" smtClean="0"/>
            </a:br>
            <a:r>
              <a:rPr lang="en-US" dirty="0" smtClean="0"/>
              <a:t>the within-subject </a:t>
            </a:r>
            <a:r>
              <a:rPr lang="en-US" dirty="0"/>
              <a:t>standard </a:t>
            </a:r>
            <a:r>
              <a:rPr lang="en-US" dirty="0" smtClean="0"/>
              <a:t>deviation</a:t>
            </a:r>
            <a:endParaRPr lang="en-US" dirty="0"/>
          </a:p>
        </p:txBody>
      </p:sp>
      <p:sp>
        <p:nvSpPr>
          <p:cNvPr id="300035" name="Rectangle 3"/>
          <p:cNvSpPr>
            <a:spLocks noGrp="1" noChangeArrowheads="1"/>
          </p:cNvSpPr>
          <p:nvPr>
            <p:ph type="body" sz="half" idx="1"/>
          </p:nvPr>
        </p:nvSpPr>
        <p:spPr>
          <a:xfrm>
            <a:off x="190500" y="1371600"/>
            <a:ext cx="9867900" cy="2438400"/>
          </a:xfrm>
        </p:spPr>
        <p:txBody>
          <a:bodyPr/>
          <a:lstStyle/>
          <a:p>
            <a:r>
              <a:rPr lang="en-US" sz="2200" b="1" dirty="0"/>
              <a:t>Can be estimated if we assume:</a:t>
            </a:r>
          </a:p>
          <a:p>
            <a:pPr lvl="1"/>
            <a:r>
              <a:rPr lang="en-US" sz="2200" b="1" dirty="0"/>
              <a:t>mean of replicates in a </a:t>
            </a:r>
            <a:r>
              <a:rPr lang="en-US" sz="2200" b="1" dirty="0" smtClean="0"/>
              <a:t>participant estimates </a:t>
            </a:r>
            <a:r>
              <a:rPr lang="en-US" sz="2200" b="1" dirty="0"/>
              <a:t>true value</a:t>
            </a:r>
          </a:p>
          <a:p>
            <a:pPr lvl="1"/>
            <a:endParaRPr lang="en-US" sz="1000" b="1" dirty="0" smtClean="0"/>
          </a:p>
          <a:p>
            <a:pPr lvl="1"/>
            <a:endParaRPr lang="en-US" sz="1000" b="1" dirty="0"/>
          </a:p>
          <a:p>
            <a:r>
              <a:rPr lang="en-US" sz="2200" b="1" dirty="0"/>
              <a:t>To begin, for each </a:t>
            </a:r>
            <a:r>
              <a:rPr lang="en-US" sz="2200" b="1" dirty="0" smtClean="0"/>
              <a:t>participant, </a:t>
            </a:r>
            <a:r>
              <a:rPr lang="en-US" sz="2200" b="1" dirty="0"/>
              <a:t>the within-subject variance </a:t>
            </a:r>
            <a:r>
              <a:rPr lang="en-US" sz="2200" dirty="0">
                <a:sym typeface="Symbol" pitchFamily="18" charset="2"/>
              </a:rPr>
              <a:t>s</a:t>
            </a:r>
            <a:r>
              <a:rPr lang="en-US" sz="2200" baseline="30000" dirty="0">
                <a:sym typeface="Symbol" pitchFamily="18" charset="2"/>
              </a:rPr>
              <a:t>2</a:t>
            </a:r>
            <a:r>
              <a:rPr lang="en-US" sz="2200" baseline="-25000" dirty="0">
                <a:sym typeface="Symbol" pitchFamily="18" charset="2"/>
              </a:rPr>
              <a:t>W</a:t>
            </a:r>
            <a:r>
              <a:rPr lang="en-US" sz="2200" baseline="30000" dirty="0">
                <a:sym typeface="Symbol" pitchFamily="18" charset="2"/>
              </a:rPr>
              <a:t> </a:t>
            </a:r>
            <a:r>
              <a:rPr lang="en-US" sz="2200" b="1" dirty="0"/>
              <a:t> (looking across replicates) provides an estimate of </a:t>
            </a:r>
            <a:r>
              <a:rPr lang="en-US" sz="2200" b="1" dirty="0">
                <a:sym typeface="Symbol" pitchFamily="18" charset="2"/>
              </a:rPr>
              <a:t></a:t>
            </a:r>
            <a:r>
              <a:rPr lang="en-US" sz="2200" b="1" baseline="30000" dirty="0">
                <a:sym typeface="Symbol" pitchFamily="18" charset="2"/>
              </a:rPr>
              <a:t>2</a:t>
            </a:r>
            <a:r>
              <a:rPr lang="en-US" sz="2200" b="1" baseline="-25000" dirty="0">
                <a:sym typeface="Symbol" pitchFamily="18" charset="2"/>
              </a:rPr>
              <a:t>E</a:t>
            </a:r>
            <a:r>
              <a:rPr lang="en-US" sz="2400" dirty="0"/>
              <a:t> </a:t>
            </a:r>
            <a:endParaRPr lang="en-US" sz="2600" b="1" dirty="0"/>
          </a:p>
          <a:p>
            <a:pPr lvl="1"/>
            <a:endParaRPr lang="en-US" sz="2200" b="1" dirty="0"/>
          </a:p>
          <a:p>
            <a:endParaRPr lang="en-US" sz="2800" dirty="0"/>
          </a:p>
          <a:p>
            <a:endParaRPr lang="en-US" sz="2800" dirty="0"/>
          </a:p>
          <a:p>
            <a:endParaRPr lang="en-US" sz="2800" dirty="0"/>
          </a:p>
          <a:p>
            <a:endParaRPr lang="en-US" sz="2800" dirty="0"/>
          </a:p>
          <a:p>
            <a:endParaRPr lang="en-US" sz="2800" dirty="0"/>
          </a:p>
          <a:p>
            <a:endParaRPr lang="en-US" sz="2800" dirty="0"/>
          </a:p>
        </p:txBody>
      </p:sp>
      <p:graphicFrame>
        <p:nvGraphicFramePr>
          <p:cNvPr id="300039" name="Object 7"/>
          <p:cNvGraphicFramePr>
            <a:graphicFrameLocks noChangeAspect="1"/>
          </p:cNvGraphicFramePr>
          <p:nvPr/>
        </p:nvGraphicFramePr>
        <p:xfrm>
          <a:off x="5086350" y="3321050"/>
          <a:ext cx="112713" cy="214313"/>
        </p:xfrm>
        <a:graphic>
          <a:graphicData uri="http://schemas.openxmlformats.org/presentationml/2006/ole">
            <mc:AlternateContent xmlns:mc="http://schemas.openxmlformats.org/markup-compatibility/2006">
              <mc:Choice xmlns:v="urn:schemas-microsoft-com:vml" Requires="v">
                <p:oleObj spid="_x0000_s300210" name="Equation" r:id="rId4" imgW="114120" imgH="215640" progId="Equation.3">
                  <p:embed/>
                </p:oleObj>
              </mc:Choice>
              <mc:Fallback>
                <p:oleObj name="Equation" r:id="rId4" imgW="114120" imgH="215640" progId="Equation.3">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6350" y="3321050"/>
                        <a:ext cx="112713" cy="214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0055" name="Object 23"/>
          <p:cNvGraphicFramePr>
            <a:graphicFrameLocks noGrp="1" noChangeAspect="1"/>
          </p:cNvGraphicFramePr>
          <p:nvPr>
            <p:ph sz="half" idx="2"/>
            <p:extLst>
              <p:ext uri="{D42A27DB-BD31-4B8C-83A1-F6EECF244321}">
                <p14:modId xmlns:p14="http://schemas.microsoft.com/office/powerpoint/2010/main" val="2581339255"/>
              </p:ext>
            </p:extLst>
          </p:nvPr>
        </p:nvGraphicFramePr>
        <p:xfrm>
          <a:off x="1693863" y="3592513"/>
          <a:ext cx="6383337" cy="2312987"/>
        </p:xfrm>
        <a:graphic>
          <a:graphicData uri="http://schemas.openxmlformats.org/presentationml/2006/ole">
            <mc:AlternateContent xmlns:mc="http://schemas.openxmlformats.org/markup-compatibility/2006">
              <mc:Choice xmlns:v="urn:schemas-microsoft-com:vml" Requires="v">
                <p:oleObj spid="_x0000_s300211" name="Worksheet" r:id="rId7" imgW="5705370" imgH="2066835" progId="Excel.Sheet.8">
                  <p:embed/>
                </p:oleObj>
              </mc:Choice>
              <mc:Fallback>
                <p:oleObj name="Worksheet" r:id="rId7" imgW="5705370" imgH="2066835" progId="Excel.Sheet.8">
                  <p:embed/>
                  <p:pic>
                    <p:nvPicPr>
                      <p:cNvPr id="0" name="Picture 23"/>
                      <p:cNvPicPr>
                        <a:picLocks noChangeAspect="1" noChangeArrowheads="1"/>
                      </p:cNvPicPr>
                      <p:nvPr/>
                    </p:nvPicPr>
                    <p:blipFill>
                      <a:blip r:embed="rId8"/>
                      <a:srcRect/>
                      <a:stretch>
                        <a:fillRect/>
                      </a:stretch>
                    </p:blipFill>
                    <p:spPr bwMode="auto">
                      <a:xfrm>
                        <a:off x="1693863" y="3592513"/>
                        <a:ext cx="6383337" cy="2312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0057" name="Text Box 25"/>
          <p:cNvSpPr txBox="1">
            <a:spLocks noChangeArrowheads="1"/>
          </p:cNvSpPr>
          <p:nvPr/>
        </p:nvSpPr>
        <p:spPr bwMode="auto">
          <a:xfrm>
            <a:off x="7581900" y="3505200"/>
            <a:ext cx="685800" cy="427038"/>
          </a:xfrm>
          <a:prstGeom prst="rect">
            <a:avLst/>
          </a:prstGeom>
          <a:solidFill>
            <a:schemeClr val="bg1"/>
          </a:solidFill>
          <a:ln w="9525">
            <a:noFill/>
            <a:miter lim="800000"/>
            <a:headEnd/>
            <a:tailEnd/>
          </a:ln>
          <a:effectLst/>
        </p:spPr>
        <p:txBody>
          <a:bodyPr>
            <a:spAutoFit/>
          </a:bodyPr>
          <a:lstStyle/>
          <a:p>
            <a:pPr>
              <a:spcBef>
                <a:spcPct val="50000"/>
              </a:spcBef>
            </a:pPr>
            <a:r>
              <a:rPr lang="en-US" sz="2200">
                <a:latin typeface="Arial" charset="0"/>
                <a:sym typeface="Symbol" pitchFamily="18" charset="2"/>
              </a:rPr>
              <a:t>s</a:t>
            </a:r>
            <a:r>
              <a:rPr lang="en-US" sz="2200" baseline="30000">
                <a:latin typeface="Arial" charset="0"/>
                <a:sym typeface="Symbol" pitchFamily="18" charset="2"/>
              </a:rPr>
              <a:t>2</a:t>
            </a:r>
            <a:r>
              <a:rPr lang="en-US" sz="2200" baseline="-25000">
                <a:latin typeface="Arial" charset="0"/>
                <a:sym typeface="Symbol" pitchFamily="18" charset="2"/>
              </a:rPr>
              <a:t>W</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sz="half" idx="1"/>
          </p:nvPr>
        </p:nvSpPr>
        <p:spPr>
          <a:xfrm>
            <a:off x="38100" y="2514600"/>
            <a:ext cx="9829800" cy="5181600"/>
          </a:xfrm>
        </p:spPr>
        <p:txBody>
          <a:bodyPr/>
          <a:lstStyle/>
          <a:p>
            <a:endParaRPr lang="en-US" sz="500" dirty="0"/>
          </a:p>
          <a:p>
            <a:endParaRPr lang="en-US" sz="900" b="1" dirty="0"/>
          </a:p>
          <a:p>
            <a:r>
              <a:rPr lang="en-US" sz="2400" b="1" dirty="0"/>
              <a:t>Common (or mean) within-subject variance (s</a:t>
            </a:r>
            <a:r>
              <a:rPr lang="en-US" sz="2400" b="1" baseline="30000" dirty="0"/>
              <a:t>2</a:t>
            </a:r>
            <a:r>
              <a:rPr lang="en-US" sz="2400" b="1" baseline="-25000" dirty="0"/>
              <a:t>W </a:t>
            </a:r>
            <a:r>
              <a:rPr lang="en-US" sz="2400" b="1" dirty="0"/>
              <a:t>~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E</a:t>
            </a:r>
            <a:r>
              <a:rPr lang="en-US" sz="2400" b="1" dirty="0">
                <a:sym typeface="Symbol" pitchFamily="18" charset="2"/>
              </a:rPr>
              <a:t>)</a:t>
            </a:r>
            <a:r>
              <a:rPr lang="en-US" sz="2400" b="1" dirty="0"/>
              <a:t> </a:t>
            </a:r>
          </a:p>
          <a:p>
            <a:endParaRPr lang="en-US" sz="2400" b="1" dirty="0"/>
          </a:p>
          <a:p>
            <a:endParaRPr lang="en-US" sz="4000" dirty="0"/>
          </a:p>
          <a:p>
            <a:r>
              <a:rPr lang="en-US" sz="2400" b="1" dirty="0"/>
              <a:t>Common (or mean) within-subject standard deviation (</a:t>
            </a:r>
            <a:r>
              <a:rPr lang="en-US" sz="2400" b="1" dirty="0" err="1"/>
              <a:t>s</a:t>
            </a:r>
            <a:r>
              <a:rPr lang="en-US" sz="2400" b="1" baseline="-25000" dirty="0" err="1"/>
              <a:t>w</a:t>
            </a:r>
            <a:r>
              <a:rPr lang="en-US" sz="2400" b="1" baseline="-25000" dirty="0"/>
              <a:t> </a:t>
            </a:r>
            <a:r>
              <a:rPr lang="en-US" sz="2400" b="1" dirty="0"/>
              <a:t>~ </a:t>
            </a:r>
            <a:r>
              <a:rPr lang="en-US" sz="2400" b="1" dirty="0">
                <a:sym typeface="Symbol" pitchFamily="18" charset="2"/>
              </a:rPr>
              <a:t></a:t>
            </a:r>
            <a:r>
              <a:rPr lang="en-US" sz="2400" b="1" baseline="-25000" dirty="0">
                <a:sym typeface="Symbol" pitchFamily="18" charset="2"/>
              </a:rPr>
              <a:t>E</a:t>
            </a:r>
            <a:r>
              <a:rPr lang="en-US" sz="2400" b="1" dirty="0">
                <a:sym typeface="Symbol" pitchFamily="18" charset="2"/>
              </a:rPr>
              <a:t>)</a:t>
            </a:r>
          </a:p>
          <a:p>
            <a:endParaRPr lang="en-US" sz="2400" b="1" dirty="0"/>
          </a:p>
          <a:p>
            <a:endParaRPr lang="en-US" sz="2800" b="1" dirty="0"/>
          </a:p>
          <a:p>
            <a:endParaRPr lang="en-US" sz="2800" b="1"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200" dirty="0"/>
          </a:p>
          <a:p>
            <a:endParaRPr lang="en-US" sz="3600" dirty="0"/>
          </a:p>
          <a:p>
            <a:endParaRPr lang="en-US" sz="4000" dirty="0"/>
          </a:p>
          <a:p>
            <a:endParaRPr lang="en-US" sz="3600" b="1" dirty="0"/>
          </a:p>
          <a:p>
            <a:endParaRPr lang="en-US" sz="3600" dirty="0"/>
          </a:p>
          <a:p>
            <a:endParaRPr lang="en-US" sz="3600" dirty="0"/>
          </a:p>
          <a:p>
            <a:endParaRPr lang="en-US" sz="3600" dirty="0"/>
          </a:p>
          <a:p>
            <a:endParaRPr lang="en-US" sz="3600" dirty="0"/>
          </a:p>
          <a:p>
            <a:endParaRPr lang="en-US" sz="3600" dirty="0"/>
          </a:p>
          <a:p>
            <a:endParaRPr lang="en-US" sz="3600" dirty="0"/>
          </a:p>
          <a:p>
            <a:endParaRPr lang="en-US" sz="4400" dirty="0"/>
          </a:p>
          <a:p>
            <a:pPr>
              <a:buFontTx/>
              <a:buNone/>
            </a:pPr>
            <a:r>
              <a:rPr lang="en-US" sz="4400" dirty="0"/>
              <a:t>				</a:t>
            </a:r>
          </a:p>
        </p:txBody>
      </p:sp>
      <p:graphicFrame>
        <p:nvGraphicFramePr>
          <p:cNvPr id="39940" name="Object 4"/>
          <p:cNvGraphicFramePr>
            <a:graphicFrameLocks noChangeAspect="1"/>
          </p:cNvGraphicFramePr>
          <p:nvPr>
            <p:extLst>
              <p:ext uri="{D42A27DB-BD31-4B8C-83A1-F6EECF244321}">
                <p14:modId xmlns:p14="http://schemas.microsoft.com/office/powerpoint/2010/main" val="3132313828"/>
              </p:ext>
            </p:extLst>
          </p:nvPr>
        </p:nvGraphicFramePr>
        <p:xfrm>
          <a:off x="1417638" y="388938"/>
          <a:ext cx="6561137" cy="2239962"/>
        </p:xfrm>
        <a:graphic>
          <a:graphicData uri="http://schemas.openxmlformats.org/presentationml/2006/ole">
            <mc:AlternateContent xmlns:mc="http://schemas.openxmlformats.org/markup-compatibility/2006">
              <mc:Choice xmlns:v="urn:schemas-microsoft-com:vml" Requires="v">
                <p:oleObj spid="_x0000_s40161" name="Worksheet" r:id="rId5" imgW="6067440" imgH="2066835" progId="Excel.Sheet.8">
                  <p:embed/>
                </p:oleObj>
              </mc:Choice>
              <mc:Fallback>
                <p:oleObj name="Worksheet" r:id="rId5" imgW="6067440" imgH="2066835" progId="Excel.Sheet.8">
                  <p:embed/>
                  <p:pic>
                    <p:nvPicPr>
                      <p:cNvPr id="0" name="Picture 4"/>
                      <p:cNvPicPr>
                        <a:picLocks noChangeAspect="1" noChangeArrowheads="1"/>
                      </p:cNvPicPr>
                      <p:nvPr/>
                    </p:nvPicPr>
                    <p:blipFill>
                      <a:blip r:embed="rId6"/>
                      <a:srcRect/>
                      <a:stretch>
                        <a:fillRect/>
                      </a:stretch>
                    </p:blipFill>
                    <p:spPr bwMode="auto">
                      <a:xfrm>
                        <a:off x="1417638" y="388938"/>
                        <a:ext cx="6561137" cy="2239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42" name="Object 6"/>
          <p:cNvGraphicFramePr>
            <a:graphicFrameLocks noChangeAspect="1"/>
          </p:cNvGraphicFramePr>
          <p:nvPr/>
        </p:nvGraphicFramePr>
        <p:xfrm>
          <a:off x="1028700" y="3276600"/>
          <a:ext cx="5257800" cy="1014413"/>
        </p:xfrm>
        <a:graphic>
          <a:graphicData uri="http://schemas.openxmlformats.org/presentationml/2006/ole">
            <mc:AlternateContent xmlns:mc="http://schemas.openxmlformats.org/markup-compatibility/2006">
              <mc:Choice xmlns:v="urn:schemas-microsoft-com:vml" Requires="v">
                <p:oleObj spid="_x0000_s40162" name="Equation" r:id="rId7" imgW="2260440" imgH="520560" progId="Equation.3">
                  <p:embed/>
                </p:oleObj>
              </mc:Choice>
              <mc:Fallback>
                <p:oleObj name="Equation" r:id="rId7" imgW="2260440" imgH="52056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8700" y="3276600"/>
                        <a:ext cx="5257800" cy="1014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4" name="Rectangle 8"/>
          <p:cNvSpPr>
            <a:spLocks noChangeArrowheads="1"/>
          </p:cNvSpPr>
          <p:nvPr/>
        </p:nvSpPr>
        <p:spPr bwMode="auto">
          <a:xfrm>
            <a:off x="723900" y="76200"/>
            <a:ext cx="8743950" cy="533400"/>
          </a:xfrm>
          <a:prstGeom prst="rect">
            <a:avLst/>
          </a:prstGeom>
          <a:noFill/>
          <a:ln w="9525">
            <a:noFill/>
            <a:miter lim="800000"/>
            <a:headEnd/>
            <a:tailEnd/>
          </a:ln>
          <a:effectLst/>
        </p:spPr>
        <p:txBody>
          <a:bodyPr anchor="ctr"/>
          <a:lstStyle/>
          <a:p>
            <a:pPr algn="ctr"/>
            <a:endParaRPr lang="en-US" sz="3200" b="1">
              <a:solidFill>
                <a:schemeClr val="tx2"/>
              </a:solidFill>
              <a:latin typeface="Arial" charset="0"/>
            </a:endParaRPr>
          </a:p>
        </p:txBody>
      </p:sp>
      <p:graphicFrame>
        <p:nvGraphicFramePr>
          <p:cNvPr id="39947" name="Object 11"/>
          <p:cNvGraphicFramePr>
            <a:graphicFrameLocks noGrp="1" noChangeAspect="1"/>
          </p:cNvGraphicFramePr>
          <p:nvPr>
            <p:ph sz="half" idx="2"/>
          </p:nvPr>
        </p:nvGraphicFramePr>
        <p:xfrm>
          <a:off x="1241425" y="5029200"/>
          <a:ext cx="2835275" cy="627063"/>
        </p:xfrm>
        <a:graphic>
          <a:graphicData uri="http://schemas.openxmlformats.org/presentationml/2006/ole">
            <mc:AlternateContent xmlns:mc="http://schemas.openxmlformats.org/markup-compatibility/2006">
              <mc:Choice xmlns:v="urn:schemas-microsoft-com:vml" Requires="v">
                <p:oleObj spid="_x0000_s40163" name="Equation" r:id="rId9" imgW="1320480" imgH="291960" progId="Equation.3">
                  <p:embed/>
                </p:oleObj>
              </mc:Choice>
              <mc:Fallback>
                <p:oleObj name="Equation" r:id="rId9" imgW="1320480" imgH="291960" progId="Equation.3">
                  <p:embed/>
                  <p:pic>
                    <p:nvPicPr>
                      <p:cNvPr id="0"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41425" y="5029200"/>
                        <a:ext cx="2835275" cy="627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50" name="Line 14"/>
          <p:cNvSpPr>
            <a:spLocks noChangeShapeType="1"/>
          </p:cNvSpPr>
          <p:nvPr/>
        </p:nvSpPr>
        <p:spPr bwMode="auto">
          <a:xfrm flipH="1" flipV="1">
            <a:off x="6972300" y="3276600"/>
            <a:ext cx="533400" cy="457200"/>
          </a:xfrm>
          <a:prstGeom prst="line">
            <a:avLst/>
          </a:prstGeom>
          <a:noFill/>
          <a:ln w="9525">
            <a:solidFill>
              <a:schemeClr val="tx1"/>
            </a:solidFill>
            <a:round/>
            <a:headEnd/>
            <a:tailEnd type="triangle" w="med" len="med"/>
          </a:ln>
          <a:effectLst/>
        </p:spPr>
        <p:txBody>
          <a:bodyPr/>
          <a:lstStyle/>
          <a:p>
            <a:endParaRPr lang="en-US"/>
          </a:p>
        </p:txBody>
      </p:sp>
      <p:sp>
        <p:nvSpPr>
          <p:cNvPr id="39951" name="Line 15"/>
          <p:cNvSpPr>
            <a:spLocks noChangeShapeType="1"/>
          </p:cNvSpPr>
          <p:nvPr/>
        </p:nvSpPr>
        <p:spPr bwMode="auto">
          <a:xfrm flipH="1">
            <a:off x="7810500" y="2362200"/>
            <a:ext cx="685800" cy="533400"/>
          </a:xfrm>
          <a:prstGeom prst="line">
            <a:avLst/>
          </a:prstGeom>
          <a:noFill/>
          <a:ln w="9525">
            <a:solidFill>
              <a:schemeClr val="tx1"/>
            </a:solidFill>
            <a:round/>
            <a:headEnd/>
            <a:tailEnd type="triangle" w="med" len="med"/>
          </a:ln>
          <a:effectLst/>
        </p:spPr>
        <p:txBody>
          <a:bodyPr/>
          <a:lstStyle/>
          <a:p>
            <a:endParaRPr lang="en-US"/>
          </a:p>
        </p:txBody>
      </p:sp>
      <p:sp>
        <p:nvSpPr>
          <p:cNvPr id="39952" name="Text Box 16"/>
          <p:cNvSpPr txBox="1">
            <a:spLocks noChangeArrowheads="1"/>
          </p:cNvSpPr>
          <p:nvPr/>
        </p:nvSpPr>
        <p:spPr bwMode="auto">
          <a:xfrm>
            <a:off x="7429500" y="3505200"/>
            <a:ext cx="2971800" cy="822325"/>
          </a:xfrm>
          <a:prstGeom prst="rect">
            <a:avLst/>
          </a:prstGeom>
          <a:noFill/>
          <a:ln w="9525">
            <a:noFill/>
            <a:miter lim="800000"/>
            <a:headEnd/>
            <a:tailEnd/>
          </a:ln>
          <a:effectLst/>
        </p:spPr>
        <p:txBody>
          <a:bodyPr>
            <a:spAutoFit/>
          </a:bodyPr>
          <a:lstStyle/>
          <a:p>
            <a:pPr>
              <a:spcBef>
                <a:spcPct val="50000"/>
              </a:spcBef>
            </a:pPr>
            <a:r>
              <a:rPr lang="en-US"/>
              <a:t>“s” when estimating from sample data</a:t>
            </a:r>
          </a:p>
        </p:txBody>
      </p:sp>
      <p:sp>
        <p:nvSpPr>
          <p:cNvPr id="39953" name="Text Box 17"/>
          <p:cNvSpPr txBox="1">
            <a:spLocks noChangeArrowheads="1"/>
          </p:cNvSpPr>
          <p:nvPr/>
        </p:nvSpPr>
        <p:spPr bwMode="auto">
          <a:xfrm>
            <a:off x="8458200" y="1371600"/>
            <a:ext cx="1828800" cy="1552575"/>
          </a:xfrm>
          <a:prstGeom prst="rect">
            <a:avLst/>
          </a:prstGeom>
          <a:noFill/>
          <a:ln w="9525">
            <a:noFill/>
            <a:miter lim="800000"/>
            <a:headEnd/>
            <a:tailEnd/>
          </a:ln>
          <a:effectLst/>
        </p:spPr>
        <p:txBody>
          <a:bodyPr>
            <a:spAutoFit/>
          </a:bodyPr>
          <a:lstStyle/>
          <a:p>
            <a:pPr>
              <a:spcBef>
                <a:spcPct val="50000"/>
              </a:spcBef>
            </a:pPr>
            <a:r>
              <a:rPr lang="en-US" b="1">
                <a:sym typeface="Symbol" pitchFamily="18" charset="2"/>
              </a:rPr>
              <a:t>“”</a:t>
            </a:r>
            <a:r>
              <a:rPr lang="en-US"/>
              <a:t> when referring to population parameter</a:t>
            </a:r>
          </a:p>
        </p:txBody>
      </p:sp>
      <p:sp>
        <p:nvSpPr>
          <p:cNvPr id="39954" name="Text Box 18"/>
          <p:cNvSpPr txBox="1">
            <a:spLocks noChangeArrowheads="1"/>
          </p:cNvSpPr>
          <p:nvPr/>
        </p:nvSpPr>
        <p:spPr bwMode="auto">
          <a:xfrm>
            <a:off x="7734300" y="304800"/>
            <a:ext cx="685800" cy="427038"/>
          </a:xfrm>
          <a:prstGeom prst="rect">
            <a:avLst/>
          </a:prstGeom>
          <a:solidFill>
            <a:schemeClr val="bg1"/>
          </a:solidFill>
          <a:ln w="9525">
            <a:noFill/>
            <a:miter lim="800000"/>
            <a:headEnd/>
            <a:tailEnd/>
          </a:ln>
          <a:effectLst/>
        </p:spPr>
        <p:txBody>
          <a:bodyPr>
            <a:spAutoFit/>
          </a:bodyPr>
          <a:lstStyle/>
          <a:p>
            <a:pPr>
              <a:spcBef>
                <a:spcPct val="50000"/>
              </a:spcBef>
            </a:pPr>
            <a:r>
              <a:rPr lang="en-US" sz="2200">
                <a:latin typeface="Arial" charset="0"/>
                <a:sym typeface="Symbol" pitchFamily="18" charset="2"/>
              </a:rPr>
              <a:t>s</a:t>
            </a:r>
            <a:r>
              <a:rPr lang="en-US" sz="2200" baseline="30000">
                <a:latin typeface="Arial" charset="0"/>
                <a:sym typeface="Symbol" pitchFamily="18" charset="2"/>
              </a:rPr>
              <a:t>2</a:t>
            </a:r>
            <a:r>
              <a:rPr lang="en-US" sz="2200" baseline="-25000">
                <a:latin typeface="Arial" charset="0"/>
                <a:sym typeface="Symbol" pitchFamily="18" charset="2"/>
              </a:rPr>
              <a:t>W</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a:xfrm>
            <a:off x="771525" y="381000"/>
            <a:ext cx="8743950" cy="533400"/>
          </a:xfrm>
        </p:spPr>
        <p:txBody>
          <a:bodyPr/>
          <a:lstStyle/>
          <a:p>
            <a:r>
              <a:rPr lang="en-US" dirty="0"/>
              <a:t>Impact of </a:t>
            </a:r>
            <a:r>
              <a:rPr lang="en-US" b="0" dirty="0">
                <a:sym typeface="Symbol" pitchFamily="18" charset="2"/>
              </a:rPr>
              <a:t></a:t>
            </a:r>
            <a:r>
              <a:rPr lang="en-US" b="0" baseline="30000" dirty="0">
                <a:sym typeface="Symbol" pitchFamily="18" charset="2"/>
              </a:rPr>
              <a:t>2</a:t>
            </a:r>
            <a:r>
              <a:rPr lang="en-US" b="0" baseline="-25000" dirty="0">
                <a:sym typeface="Symbol" pitchFamily="18" charset="2"/>
              </a:rPr>
              <a:t>O </a:t>
            </a:r>
            <a:r>
              <a:rPr lang="en-US" dirty="0"/>
              <a:t>on ICC </a:t>
            </a:r>
            <a:r>
              <a:rPr lang="en-US" b="0" baseline="-25000" dirty="0">
                <a:sym typeface="Symbol" pitchFamily="18" charset="2"/>
              </a:rPr>
              <a:t/>
            </a:r>
            <a:br>
              <a:rPr lang="en-US" b="0" baseline="-25000" dirty="0">
                <a:sym typeface="Symbol" pitchFamily="18" charset="2"/>
              </a:rPr>
            </a:br>
            <a:endParaRPr lang="en-US" b="0" baseline="-25000" dirty="0">
              <a:sym typeface="Symbol" pitchFamily="18" charset="2"/>
            </a:endParaRPr>
          </a:p>
        </p:txBody>
      </p:sp>
      <p:graphicFrame>
        <p:nvGraphicFramePr>
          <p:cNvPr id="381955" name="Group 3"/>
          <p:cNvGraphicFramePr>
            <a:graphicFrameLocks noGrp="1"/>
          </p:cNvGraphicFramePr>
          <p:nvPr>
            <p:ph sz="half" idx="1"/>
          </p:nvPr>
        </p:nvGraphicFramePr>
        <p:xfrm>
          <a:off x="342900" y="838200"/>
          <a:ext cx="9677400" cy="3276600"/>
        </p:xfrm>
        <a:graphic>
          <a:graphicData uri="http://schemas.openxmlformats.org/drawingml/2006/table">
            <a:tbl>
              <a:tblPr/>
              <a:tblGrid>
                <a:gridCol w="3886200"/>
                <a:gridCol w="1447800"/>
                <a:gridCol w="922338"/>
                <a:gridCol w="3421062"/>
              </a:tblGrid>
              <a:tr h="12954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Scenario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sym typeface="Symbol" pitchFamily="18" charset="2"/>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Arial" charset="0"/>
                          <a:sym typeface="Symbol" pitchFamily="18" charset="2"/>
                        </a:rPr>
                        <a:t></a:t>
                      </a:r>
                      <a:r>
                        <a:rPr kumimoji="0" lang="en-US" sz="3200" b="1" i="0" u="none" strike="noStrike" cap="none" normalizeH="0" baseline="30000" smtClean="0">
                          <a:ln>
                            <a:noFill/>
                          </a:ln>
                          <a:solidFill>
                            <a:schemeClr val="tx1"/>
                          </a:solidFill>
                          <a:effectLst/>
                          <a:latin typeface="Arial" charset="0"/>
                          <a:sym typeface="Symbol" pitchFamily="18" charset="2"/>
                        </a:rPr>
                        <a:t>2</a:t>
                      </a:r>
                      <a:r>
                        <a:rPr kumimoji="0" lang="en-US" sz="3200" b="1" i="0" u="none" strike="noStrike" cap="none" normalizeH="0" baseline="-25000" smtClean="0">
                          <a:ln>
                            <a:noFill/>
                          </a:ln>
                          <a:solidFill>
                            <a:schemeClr val="tx1"/>
                          </a:solidFill>
                          <a:effectLst/>
                          <a:latin typeface="Arial" charset="0"/>
                          <a:sym typeface="Symbol" pitchFamily="18" charset="2"/>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sym typeface="Symbol" pitchFamily="18" charset="2"/>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Arial" charset="0"/>
                          <a:sym typeface="Symbol" pitchFamily="18" charset="2"/>
                        </a:rPr>
                        <a:t></a:t>
                      </a:r>
                      <a:r>
                        <a:rPr kumimoji="0" lang="en-US" sz="3200" b="1" i="0" u="none" strike="noStrike" cap="none" normalizeH="0" baseline="30000" smtClean="0">
                          <a:ln>
                            <a:noFill/>
                          </a:ln>
                          <a:solidFill>
                            <a:schemeClr val="tx1"/>
                          </a:solidFill>
                          <a:effectLst/>
                          <a:latin typeface="Arial" charset="0"/>
                          <a:sym typeface="Symbol" pitchFamily="18" charset="2"/>
                        </a:rPr>
                        <a:t>2</a:t>
                      </a:r>
                      <a:r>
                        <a:rPr kumimoji="0" lang="en-US" sz="3200" b="1" i="0" u="none" strike="noStrike" cap="none" normalizeH="0" baseline="-25000" smtClean="0">
                          <a:ln>
                            <a:noFill/>
                          </a:ln>
                          <a:solidFill>
                            <a:schemeClr val="tx1"/>
                          </a:solidFill>
                          <a:effectLst/>
                          <a:latin typeface="Arial" charset="0"/>
                          <a:sym typeface="Symbol" pitchFamily="18" charset="2"/>
                        </a:rPr>
                        <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ICC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Peak flow data sample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12,392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0.98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More overall variability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0.99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Less overall variability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81982" name="Object 30"/>
          <p:cNvGraphicFramePr>
            <a:graphicFrameLocks noGrp="1" noChangeAspect="1"/>
          </p:cNvGraphicFramePr>
          <p:nvPr>
            <p:ph sz="half" idx="2"/>
          </p:nvPr>
        </p:nvGraphicFramePr>
        <p:xfrm>
          <a:off x="7353300" y="1066800"/>
          <a:ext cx="2574925" cy="1095375"/>
        </p:xfrm>
        <a:graphic>
          <a:graphicData uri="http://schemas.openxmlformats.org/presentationml/2006/ole">
            <mc:AlternateContent xmlns:mc="http://schemas.openxmlformats.org/markup-compatibility/2006">
              <mc:Choice xmlns:v="urn:schemas-microsoft-com:vml" Requires="v">
                <p:oleObj spid="_x0000_s382052" name="Equation" r:id="rId4" imgW="1015920" imgH="431640" progId="Equation.3">
                  <p:embed/>
                </p:oleObj>
              </mc:Choice>
              <mc:Fallback>
                <p:oleObj name="Equation" r:id="rId4" imgW="1015920" imgH="431640" progId="Equation.3">
                  <p:embed/>
                  <p:pic>
                    <p:nvPicPr>
                      <p:cNvPr id="0" name="Picture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3300" y="1066800"/>
                        <a:ext cx="2574925" cy="1095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1984" name="Oval 32"/>
          <p:cNvSpPr>
            <a:spLocks noChangeArrowheads="1"/>
          </p:cNvSpPr>
          <p:nvPr/>
        </p:nvSpPr>
        <p:spPr bwMode="auto">
          <a:xfrm>
            <a:off x="5600700" y="1752600"/>
            <a:ext cx="1066800" cy="2514600"/>
          </a:xfrm>
          <a:prstGeom prst="ellipse">
            <a:avLst/>
          </a:prstGeom>
          <a:noFill/>
          <a:ln w="9525">
            <a:solidFill>
              <a:srgbClr val="FF0000"/>
            </a:solidFill>
            <a:round/>
            <a:headEnd/>
            <a:tailEnd/>
          </a:ln>
          <a:effectLst/>
        </p:spPr>
        <p:txBody>
          <a:bodyPr wrap="none" anchor="ctr"/>
          <a:lstStyle/>
          <a:p>
            <a:endParaRPr lang="en-US"/>
          </a:p>
        </p:txBody>
      </p:sp>
      <p:sp>
        <p:nvSpPr>
          <p:cNvPr id="6" name="Rectangle 2"/>
          <p:cNvSpPr txBox="1">
            <a:spLocks noChangeArrowheads="1"/>
          </p:cNvSpPr>
          <p:nvPr/>
        </p:nvSpPr>
        <p:spPr bwMode="auto">
          <a:xfrm>
            <a:off x="419100" y="5410200"/>
            <a:ext cx="100584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a:lstStyle>
          <a:p>
            <a:pPr algn="l"/>
            <a:r>
              <a:rPr lang="en-US" sz="2400" b="0" dirty="0"/>
              <a:t>Remember, we used 234 earlier to illustrate </a:t>
            </a:r>
            <a:r>
              <a:rPr lang="en-US" sz="2400" b="0" dirty="0" smtClean="0"/>
              <a:t>the ICC</a:t>
            </a:r>
            <a:r>
              <a:rPr lang="en-US" sz="2400" b="0" dirty="0"/>
              <a:t>.  </a:t>
            </a:r>
            <a:endParaRPr lang="en-US" sz="2400" b="0" dirty="0" smtClean="0"/>
          </a:p>
          <a:p>
            <a:pPr algn="l"/>
            <a:r>
              <a:rPr lang="en-US" sz="2400" b="0" dirty="0" smtClean="0"/>
              <a:t>Now </a:t>
            </a:r>
            <a:r>
              <a:rPr lang="en-US" sz="2400" b="0" dirty="0"/>
              <a:t>we know how to calculate it.</a:t>
            </a:r>
          </a:p>
          <a:p>
            <a:r>
              <a:rPr lang="en-US" kern="0" dirty="0" smtClean="0"/>
              <a:t> </a:t>
            </a:r>
            <a:r>
              <a:rPr lang="en-US" b="0" kern="0" baseline="-25000" dirty="0" smtClean="0">
                <a:sym typeface="Symbol" pitchFamily="18" charset="2"/>
              </a:rPr>
              <a:t/>
            </a:r>
            <a:br>
              <a:rPr lang="en-US" b="0" kern="0" baseline="-25000" dirty="0" smtClean="0">
                <a:sym typeface="Symbol" pitchFamily="18" charset="2"/>
              </a:rPr>
            </a:br>
            <a:endParaRPr lang="en-US" b="0" kern="0" baseline="-25000" dirty="0">
              <a:sym typeface="Symbol" pitchFamily="18" charset="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62000" y="381000"/>
            <a:ext cx="8743950" cy="533400"/>
          </a:xfrm>
        </p:spPr>
        <p:txBody>
          <a:bodyPr/>
          <a:lstStyle/>
          <a:p>
            <a:r>
              <a:rPr lang="en-US"/>
              <a:t>Measurement Scales</a:t>
            </a:r>
          </a:p>
        </p:txBody>
      </p:sp>
      <p:sp>
        <p:nvSpPr>
          <p:cNvPr id="9219" name="Rectangle 3"/>
          <p:cNvSpPr>
            <a:spLocks noGrp="1" noChangeArrowheads="1"/>
          </p:cNvSpPr>
          <p:nvPr>
            <p:ph type="body" idx="1"/>
          </p:nvPr>
        </p:nvSpPr>
        <p:spPr>
          <a:xfrm>
            <a:off x="600075" y="1295400"/>
            <a:ext cx="8743950" cy="5181600"/>
          </a:xfrm>
        </p:spPr>
        <p:txBody>
          <a:bodyPr/>
          <a:lstStyle/>
          <a:p>
            <a:pPr lvl="1"/>
            <a:endParaRPr lang="en-US"/>
          </a:p>
        </p:txBody>
      </p:sp>
      <p:graphicFrame>
        <p:nvGraphicFramePr>
          <p:cNvPr id="9220" name="Object 4"/>
          <p:cNvGraphicFramePr>
            <a:graphicFrameLocks noChangeAspect="1"/>
          </p:cNvGraphicFramePr>
          <p:nvPr/>
        </p:nvGraphicFramePr>
        <p:xfrm>
          <a:off x="174625" y="987425"/>
          <a:ext cx="9810750" cy="6734175"/>
        </p:xfrm>
        <a:graphic>
          <a:graphicData uri="http://schemas.openxmlformats.org/presentationml/2006/ole">
            <mc:AlternateContent xmlns:mc="http://schemas.openxmlformats.org/markup-compatibility/2006">
              <mc:Choice xmlns:v="urn:schemas-microsoft-com:vml" Requires="v">
                <p:oleObj spid="_x0000_s9291" name="Document" r:id="rId5" imgW="8817356" imgH="6068207" progId="Word.Document.8">
                  <p:embed/>
                </p:oleObj>
              </mc:Choice>
              <mc:Fallback>
                <p:oleObj name="Document" r:id="rId5" imgW="8817356" imgH="6068207" progId="Word.Document.8">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625" y="987425"/>
                        <a:ext cx="9810750" cy="6734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3" name="Rectangle 3"/>
          <p:cNvSpPr>
            <a:spLocks noGrp="1" noChangeArrowheads="1"/>
          </p:cNvSpPr>
          <p:nvPr>
            <p:ph type="body" idx="1"/>
          </p:nvPr>
        </p:nvSpPr>
        <p:spPr>
          <a:xfrm>
            <a:off x="304800" y="1524000"/>
            <a:ext cx="9982200" cy="4800600"/>
          </a:xfrm>
        </p:spPr>
        <p:txBody>
          <a:bodyPr/>
          <a:lstStyle/>
          <a:p>
            <a:r>
              <a:rPr lang="en-US" sz="2800"/>
              <a:t>Classical Measurement Theory:</a:t>
            </a:r>
          </a:p>
          <a:p>
            <a:endParaRPr lang="en-US" sz="300"/>
          </a:p>
          <a:p>
            <a:pPr marL="520700" lvl="1" indent="-63500">
              <a:buFontTx/>
              <a:buNone/>
            </a:pPr>
            <a:r>
              <a:rPr lang="en-US" sz="2400"/>
              <a:t>observed value (O) = true value (T) + measurement error (E)</a:t>
            </a:r>
          </a:p>
          <a:p>
            <a:pPr marL="520700" lvl="1" indent="-63500">
              <a:buFontTx/>
              <a:buNone/>
            </a:pPr>
            <a:r>
              <a:rPr lang="en-US" sz="2300"/>
              <a:t>If we assume E is random and normally distributed:</a:t>
            </a:r>
          </a:p>
          <a:p>
            <a:pPr lvl="2">
              <a:lnSpc>
                <a:spcPct val="120000"/>
              </a:lnSpc>
              <a:buFontTx/>
              <a:buNone/>
            </a:pPr>
            <a:r>
              <a:rPr lang="en-US"/>
              <a:t>E ~ N (0, </a:t>
            </a:r>
            <a:r>
              <a:rPr lang="en-US">
                <a:sym typeface="Symbol" pitchFamily="18" charset="2"/>
              </a:rPr>
              <a:t></a:t>
            </a:r>
            <a:r>
              <a:rPr lang="en-US" baseline="30000">
                <a:sym typeface="Symbol" pitchFamily="18" charset="2"/>
              </a:rPr>
              <a:t>2</a:t>
            </a:r>
            <a:r>
              <a:rPr lang="en-US" baseline="-25000">
                <a:sym typeface="Symbol" pitchFamily="18" charset="2"/>
              </a:rPr>
              <a:t>E</a:t>
            </a:r>
            <a:r>
              <a:rPr lang="en-US">
                <a:sym typeface="Symbol" pitchFamily="18" charset="2"/>
              </a:rPr>
              <a:t>)</a:t>
            </a:r>
            <a:endParaRPr lang="en-US"/>
          </a:p>
          <a:p>
            <a:pPr lvl="2"/>
            <a:endParaRPr lang="en-US" sz="2200"/>
          </a:p>
          <a:p>
            <a:pPr marL="520700" lvl="1" indent="-63500">
              <a:buFontTx/>
              <a:buNone/>
            </a:pPr>
            <a:r>
              <a:rPr lang="en-US" sz="2600"/>
              <a:t>Mean = 0</a:t>
            </a:r>
          </a:p>
          <a:p>
            <a:pPr marL="520700" lvl="1" indent="-63500">
              <a:buFontTx/>
              <a:buNone/>
            </a:pPr>
            <a:endParaRPr lang="en-US" sz="2600"/>
          </a:p>
          <a:p>
            <a:pPr marL="520700" lvl="1" indent="-63500">
              <a:buFontTx/>
              <a:buNone/>
            </a:pPr>
            <a:endParaRPr lang="en-US"/>
          </a:p>
        </p:txBody>
      </p:sp>
      <p:sp>
        <p:nvSpPr>
          <p:cNvPr id="450564" name="Rectangle 4"/>
          <p:cNvSpPr>
            <a:spLocks noChangeArrowheads="1"/>
          </p:cNvSpPr>
          <p:nvPr/>
        </p:nvSpPr>
        <p:spPr bwMode="auto">
          <a:xfrm>
            <a:off x="3806825" y="2892425"/>
            <a:ext cx="5492750" cy="3663950"/>
          </a:xfrm>
          <a:prstGeom prst="rect">
            <a:avLst/>
          </a:prstGeom>
          <a:solidFill>
            <a:srgbClr val="FFFFFF"/>
          </a:solidFill>
          <a:ln w="9525">
            <a:noFill/>
            <a:miter lim="800000"/>
            <a:headEnd/>
            <a:tailEnd/>
          </a:ln>
        </p:spPr>
        <p:txBody>
          <a:bodyPr/>
          <a:lstStyle/>
          <a:p>
            <a:endParaRPr lang="en-US"/>
          </a:p>
        </p:txBody>
      </p:sp>
      <p:sp>
        <p:nvSpPr>
          <p:cNvPr id="450565" name="Rectangle 5"/>
          <p:cNvSpPr>
            <a:spLocks noChangeArrowheads="1"/>
          </p:cNvSpPr>
          <p:nvPr/>
        </p:nvSpPr>
        <p:spPr bwMode="auto">
          <a:xfrm rot="16200000">
            <a:off x="3663950" y="4481513"/>
            <a:ext cx="520700"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Fraction</a:t>
            </a:r>
            <a:endParaRPr lang="en-US"/>
          </a:p>
        </p:txBody>
      </p:sp>
      <p:sp>
        <p:nvSpPr>
          <p:cNvPr id="450566" name="Rectangle 6"/>
          <p:cNvSpPr>
            <a:spLocks noChangeArrowheads="1"/>
          </p:cNvSpPr>
          <p:nvPr/>
        </p:nvSpPr>
        <p:spPr bwMode="auto">
          <a:xfrm>
            <a:off x="6756400" y="6315075"/>
            <a:ext cx="323850"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error</a:t>
            </a:r>
            <a:endParaRPr lang="en-US"/>
          </a:p>
        </p:txBody>
      </p:sp>
      <p:sp>
        <p:nvSpPr>
          <p:cNvPr id="450567" name="Rectangle 7"/>
          <p:cNvSpPr>
            <a:spLocks noChangeArrowheads="1"/>
          </p:cNvSpPr>
          <p:nvPr/>
        </p:nvSpPr>
        <p:spPr bwMode="auto">
          <a:xfrm>
            <a:off x="4800600" y="6248400"/>
            <a:ext cx="304800" cy="212725"/>
          </a:xfrm>
          <a:prstGeom prst="rect">
            <a:avLst/>
          </a:prstGeom>
          <a:noFill/>
          <a:ln w="9525">
            <a:noFill/>
            <a:miter lim="800000"/>
            <a:headEnd/>
            <a:tailEnd/>
          </a:ln>
        </p:spPr>
        <p:txBody>
          <a:bodyPr lIns="0" tIns="0" rIns="0" bIns="0">
            <a:spAutoFit/>
          </a:bodyPr>
          <a:lstStyle/>
          <a:p>
            <a:r>
              <a:rPr lang="en-US" sz="1400">
                <a:solidFill>
                  <a:srgbClr val="000000"/>
                </a:solidFill>
                <a:latin typeface="Arial" charset="0"/>
              </a:rPr>
              <a:t>-3</a:t>
            </a:r>
            <a:endParaRPr lang="en-US" sz="1400"/>
          </a:p>
        </p:txBody>
      </p:sp>
      <p:sp>
        <p:nvSpPr>
          <p:cNvPr id="450568" name="Line 8"/>
          <p:cNvSpPr>
            <a:spLocks noChangeShapeType="1"/>
          </p:cNvSpPr>
          <p:nvPr/>
        </p:nvSpPr>
        <p:spPr bwMode="auto">
          <a:xfrm flipV="1">
            <a:off x="4900613" y="6138863"/>
            <a:ext cx="1587" cy="63500"/>
          </a:xfrm>
          <a:prstGeom prst="line">
            <a:avLst/>
          </a:prstGeom>
          <a:noFill/>
          <a:ln w="3175">
            <a:solidFill>
              <a:srgbClr val="000000"/>
            </a:solidFill>
            <a:round/>
            <a:headEnd/>
            <a:tailEnd/>
          </a:ln>
        </p:spPr>
        <p:txBody>
          <a:bodyPr/>
          <a:lstStyle/>
          <a:p>
            <a:endParaRPr lang="en-US"/>
          </a:p>
        </p:txBody>
      </p:sp>
      <p:sp>
        <p:nvSpPr>
          <p:cNvPr id="450569" name="Line 9"/>
          <p:cNvSpPr>
            <a:spLocks noChangeShapeType="1"/>
          </p:cNvSpPr>
          <p:nvPr/>
        </p:nvSpPr>
        <p:spPr bwMode="auto">
          <a:xfrm flipV="1">
            <a:off x="5565775" y="6138863"/>
            <a:ext cx="1588" cy="63500"/>
          </a:xfrm>
          <a:prstGeom prst="line">
            <a:avLst/>
          </a:prstGeom>
          <a:noFill/>
          <a:ln w="3175">
            <a:solidFill>
              <a:srgbClr val="000000"/>
            </a:solidFill>
            <a:round/>
            <a:headEnd/>
            <a:tailEnd/>
          </a:ln>
        </p:spPr>
        <p:txBody>
          <a:bodyPr/>
          <a:lstStyle/>
          <a:p>
            <a:endParaRPr lang="en-US"/>
          </a:p>
        </p:txBody>
      </p:sp>
      <p:sp>
        <p:nvSpPr>
          <p:cNvPr id="450570" name="Line 10"/>
          <p:cNvSpPr>
            <a:spLocks noChangeShapeType="1"/>
          </p:cNvSpPr>
          <p:nvPr/>
        </p:nvSpPr>
        <p:spPr bwMode="auto">
          <a:xfrm flipV="1">
            <a:off x="6229350" y="6138863"/>
            <a:ext cx="1588" cy="63500"/>
          </a:xfrm>
          <a:prstGeom prst="line">
            <a:avLst/>
          </a:prstGeom>
          <a:noFill/>
          <a:ln w="3175">
            <a:solidFill>
              <a:srgbClr val="000000"/>
            </a:solidFill>
            <a:round/>
            <a:headEnd/>
            <a:tailEnd/>
          </a:ln>
        </p:spPr>
        <p:txBody>
          <a:bodyPr/>
          <a:lstStyle/>
          <a:p>
            <a:endParaRPr lang="en-US"/>
          </a:p>
        </p:txBody>
      </p:sp>
      <p:sp>
        <p:nvSpPr>
          <p:cNvPr id="450571" name="Line 11"/>
          <p:cNvSpPr>
            <a:spLocks noChangeShapeType="1"/>
          </p:cNvSpPr>
          <p:nvPr/>
        </p:nvSpPr>
        <p:spPr bwMode="auto">
          <a:xfrm flipV="1">
            <a:off x="6894513" y="6138863"/>
            <a:ext cx="1587" cy="63500"/>
          </a:xfrm>
          <a:prstGeom prst="line">
            <a:avLst/>
          </a:prstGeom>
          <a:noFill/>
          <a:ln w="3175">
            <a:solidFill>
              <a:srgbClr val="000000"/>
            </a:solidFill>
            <a:round/>
            <a:headEnd/>
            <a:tailEnd/>
          </a:ln>
        </p:spPr>
        <p:txBody>
          <a:bodyPr/>
          <a:lstStyle/>
          <a:p>
            <a:endParaRPr lang="en-US"/>
          </a:p>
        </p:txBody>
      </p:sp>
      <p:sp>
        <p:nvSpPr>
          <p:cNvPr id="450572" name="Line 12"/>
          <p:cNvSpPr>
            <a:spLocks noChangeShapeType="1"/>
          </p:cNvSpPr>
          <p:nvPr/>
        </p:nvSpPr>
        <p:spPr bwMode="auto">
          <a:xfrm flipV="1">
            <a:off x="7559675" y="6138863"/>
            <a:ext cx="1588" cy="63500"/>
          </a:xfrm>
          <a:prstGeom prst="line">
            <a:avLst/>
          </a:prstGeom>
          <a:noFill/>
          <a:ln w="3175">
            <a:solidFill>
              <a:srgbClr val="000000"/>
            </a:solidFill>
            <a:round/>
            <a:headEnd/>
            <a:tailEnd/>
          </a:ln>
        </p:spPr>
        <p:txBody>
          <a:bodyPr/>
          <a:lstStyle/>
          <a:p>
            <a:endParaRPr lang="en-US"/>
          </a:p>
        </p:txBody>
      </p:sp>
      <p:sp>
        <p:nvSpPr>
          <p:cNvPr id="450573" name="Line 13"/>
          <p:cNvSpPr>
            <a:spLocks noChangeShapeType="1"/>
          </p:cNvSpPr>
          <p:nvPr/>
        </p:nvSpPr>
        <p:spPr bwMode="auto">
          <a:xfrm flipV="1">
            <a:off x="8223250" y="6138863"/>
            <a:ext cx="1588" cy="63500"/>
          </a:xfrm>
          <a:prstGeom prst="line">
            <a:avLst/>
          </a:prstGeom>
          <a:noFill/>
          <a:ln w="3175">
            <a:solidFill>
              <a:srgbClr val="000000"/>
            </a:solidFill>
            <a:round/>
            <a:headEnd/>
            <a:tailEnd/>
          </a:ln>
        </p:spPr>
        <p:txBody>
          <a:bodyPr/>
          <a:lstStyle/>
          <a:p>
            <a:endParaRPr lang="en-US"/>
          </a:p>
        </p:txBody>
      </p:sp>
      <p:sp>
        <p:nvSpPr>
          <p:cNvPr id="450574" name="Line 14"/>
          <p:cNvSpPr>
            <a:spLocks noChangeShapeType="1"/>
          </p:cNvSpPr>
          <p:nvPr/>
        </p:nvSpPr>
        <p:spPr bwMode="auto">
          <a:xfrm flipV="1">
            <a:off x="8888413" y="6138863"/>
            <a:ext cx="1587" cy="63500"/>
          </a:xfrm>
          <a:prstGeom prst="line">
            <a:avLst/>
          </a:prstGeom>
          <a:noFill/>
          <a:ln w="3175">
            <a:solidFill>
              <a:srgbClr val="000000"/>
            </a:solidFill>
            <a:round/>
            <a:headEnd/>
            <a:tailEnd/>
          </a:ln>
        </p:spPr>
        <p:txBody>
          <a:bodyPr/>
          <a:lstStyle/>
          <a:p>
            <a:endParaRPr lang="en-US"/>
          </a:p>
        </p:txBody>
      </p:sp>
      <p:sp>
        <p:nvSpPr>
          <p:cNvPr id="450575" name="Rectangle 15"/>
          <p:cNvSpPr>
            <a:spLocks noChangeArrowheads="1"/>
          </p:cNvSpPr>
          <p:nvPr/>
        </p:nvSpPr>
        <p:spPr bwMode="auto">
          <a:xfrm>
            <a:off x="4416425" y="5976938"/>
            <a:ext cx="128588"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0</a:t>
            </a:r>
            <a:endParaRPr lang="en-US"/>
          </a:p>
        </p:txBody>
      </p:sp>
      <p:sp>
        <p:nvSpPr>
          <p:cNvPr id="450576" name="Line 16"/>
          <p:cNvSpPr>
            <a:spLocks noChangeShapeType="1"/>
          </p:cNvSpPr>
          <p:nvPr/>
        </p:nvSpPr>
        <p:spPr bwMode="auto">
          <a:xfrm flipH="1">
            <a:off x="4595813" y="6038850"/>
            <a:ext cx="71437" cy="1588"/>
          </a:xfrm>
          <a:prstGeom prst="line">
            <a:avLst/>
          </a:prstGeom>
          <a:noFill/>
          <a:ln w="3175">
            <a:solidFill>
              <a:srgbClr val="000000"/>
            </a:solidFill>
            <a:round/>
            <a:headEnd/>
            <a:tailEnd/>
          </a:ln>
        </p:spPr>
        <p:txBody>
          <a:bodyPr/>
          <a:lstStyle/>
          <a:p>
            <a:endParaRPr lang="en-US"/>
          </a:p>
        </p:txBody>
      </p:sp>
      <p:sp>
        <p:nvSpPr>
          <p:cNvPr id="450577" name="Rectangle 17"/>
          <p:cNvSpPr>
            <a:spLocks noChangeArrowheads="1"/>
          </p:cNvSpPr>
          <p:nvPr/>
        </p:nvSpPr>
        <p:spPr bwMode="auto">
          <a:xfrm>
            <a:off x="4310063" y="4999038"/>
            <a:ext cx="234950"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.02</a:t>
            </a:r>
            <a:endParaRPr lang="en-US"/>
          </a:p>
        </p:txBody>
      </p:sp>
      <p:sp>
        <p:nvSpPr>
          <p:cNvPr id="450578" name="Line 18"/>
          <p:cNvSpPr>
            <a:spLocks noChangeShapeType="1"/>
          </p:cNvSpPr>
          <p:nvPr/>
        </p:nvSpPr>
        <p:spPr bwMode="auto">
          <a:xfrm flipH="1">
            <a:off x="4595813" y="5056188"/>
            <a:ext cx="71437" cy="1587"/>
          </a:xfrm>
          <a:prstGeom prst="line">
            <a:avLst/>
          </a:prstGeom>
          <a:noFill/>
          <a:ln w="3175">
            <a:solidFill>
              <a:srgbClr val="000000"/>
            </a:solidFill>
            <a:round/>
            <a:headEnd/>
            <a:tailEnd/>
          </a:ln>
        </p:spPr>
        <p:txBody>
          <a:bodyPr/>
          <a:lstStyle/>
          <a:p>
            <a:endParaRPr lang="en-US"/>
          </a:p>
        </p:txBody>
      </p:sp>
      <p:sp>
        <p:nvSpPr>
          <p:cNvPr id="450579" name="Rectangle 19"/>
          <p:cNvSpPr>
            <a:spLocks noChangeArrowheads="1"/>
          </p:cNvSpPr>
          <p:nvPr/>
        </p:nvSpPr>
        <p:spPr bwMode="auto">
          <a:xfrm>
            <a:off x="4310063" y="4021138"/>
            <a:ext cx="234950"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.04</a:t>
            </a:r>
            <a:endParaRPr lang="en-US"/>
          </a:p>
        </p:txBody>
      </p:sp>
      <p:sp>
        <p:nvSpPr>
          <p:cNvPr id="450580" name="Line 20"/>
          <p:cNvSpPr>
            <a:spLocks noChangeShapeType="1"/>
          </p:cNvSpPr>
          <p:nvPr/>
        </p:nvSpPr>
        <p:spPr bwMode="auto">
          <a:xfrm flipH="1">
            <a:off x="4595813" y="4078288"/>
            <a:ext cx="71437" cy="1587"/>
          </a:xfrm>
          <a:prstGeom prst="line">
            <a:avLst/>
          </a:prstGeom>
          <a:noFill/>
          <a:ln w="3175">
            <a:solidFill>
              <a:srgbClr val="000000"/>
            </a:solidFill>
            <a:round/>
            <a:headEnd/>
            <a:tailEnd/>
          </a:ln>
        </p:spPr>
        <p:txBody>
          <a:bodyPr/>
          <a:lstStyle/>
          <a:p>
            <a:endParaRPr lang="en-US"/>
          </a:p>
        </p:txBody>
      </p:sp>
      <p:sp>
        <p:nvSpPr>
          <p:cNvPr id="450581" name="Rectangle 21"/>
          <p:cNvSpPr>
            <a:spLocks noChangeArrowheads="1"/>
          </p:cNvSpPr>
          <p:nvPr/>
        </p:nvSpPr>
        <p:spPr bwMode="auto">
          <a:xfrm>
            <a:off x="4310063" y="3041650"/>
            <a:ext cx="234950"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.06</a:t>
            </a:r>
            <a:endParaRPr lang="en-US"/>
          </a:p>
        </p:txBody>
      </p:sp>
      <p:sp>
        <p:nvSpPr>
          <p:cNvPr id="450582" name="Line 22"/>
          <p:cNvSpPr>
            <a:spLocks noChangeShapeType="1"/>
          </p:cNvSpPr>
          <p:nvPr/>
        </p:nvSpPr>
        <p:spPr bwMode="auto">
          <a:xfrm flipH="1">
            <a:off x="4595813" y="3100388"/>
            <a:ext cx="71437" cy="1587"/>
          </a:xfrm>
          <a:prstGeom prst="line">
            <a:avLst/>
          </a:prstGeom>
          <a:noFill/>
          <a:ln w="3175">
            <a:solidFill>
              <a:srgbClr val="000000"/>
            </a:solidFill>
            <a:round/>
            <a:headEnd/>
            <a:tailEnd/>
          </a:ln>
        </p:spPr>
        <p:txBody>
          <a:bodyPr/>
          <a:lstStyle/>
          <a:p>
            <a:endParaRPr lang="en-US"/>
          </a:p>
        </p:txBody>
      </p:sp>
      <p:sp>
        <p:nvSpPr>
          <p:cNvPr id="450583" name="Line 23"/>
          <p:cNvSpPr>
            <a:spLocks noChangeShapeType="1"/>
          </p:cNvSpPr>
          <p:nvPr/>
        </p:nvSpPr>
        <p:spPr bwMode="auto">
          <a:xfrm flipH="1">
            <a:off x="4667250" y="6138863"/>
            <a:ext cx="4500563" cy="1587"/>
          </a:xfrm>
          <a:prstGeom prst="line">
            <a:avLst/>
          </a:prstGeom>
          <a:noFill/>
          <a:ln w="3175">
            <a:solidFill>
              <a:srgbClr val="000000"/>
            </a:solidFill>
            <a:round/>
            <a:headEnd/>
            <a:tailEnd/>
          </a:ln>
        </p:spPr>
        <p:txBody>
          <a:bodyPr/>
          <a:lstStyle/>
          <a:p>
            <a:endParaRPr lang="en-US"/>
          </a:p>
        </p:txBody>
      </p:sp>
      <p:sp>
        <p:nvSpPr>
          <p:cNvPr id="450584" name="Line 24"/>
          <p:cNvSpPr>
            <a:spLocks noChangeShapeType="1"/>
          </p:cNvSpPr>
          <p:nvPr/>
        </p:nvSpPr>
        <p:spPr bwMode="auto">
          <a:xfrm flipV="1">
            <a:off x="4667250" y="2998788"/>
            <a:ext cx="1588" cy="3140075"/>
          </a:xfrm>
          <a:prstGeom prst="line">
            <a:avLst/>
          </a:prstGeom>
          <a:noFill/>
          <a:ln w="3175">
            <a:solidFill>
              <a:srgbClr val="000000"/>
            </a:solidFill>
            <a:round/>
            <a:headEnd/>
            <a:tailEnd/>
          </a:ln>
        </p:spPr>
        <p:txBody>
          <a:bodyPr/>
          <a:lstStyle/>
          <a:p>
            <a:endParaRPr lang="en-US"/>
          </a:p>
        </p:txBody>
      </p:sp>
      <p:sp>
        <p:nvSpPr>
          <p:cNvPr id="450585" name="Rectangle 25"/>
          <p:cNvSpPr>
            <a:spLocks noChangeArrowheads="1"/>
          </p:cNvSpPr>
          <p:nvPr/>
        </p:nvSpPr>
        <p:spPr bwMode="auto">
          <a:xfrm>
            <a:off x="4776788" y="6007100"/>
            <a:ext cx="84137" cy="317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86" name="Rectangle 26"/>
          <p:cNvSpPr>
            <a:spLocks noChangeArrowheads="1"/>
          </p:cNvSpPr>
          <p:nvPr/>
        </p:nvSpPr>
        <p:spPr bwMode="auto">
          <a:xfrm>
            <a:off x="4860925" y="6022975"/>
            <a:ext cx="85725" cy="158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87" name="Rectangle 27"/>
          <p:cNvSpPr>
            <a:spLocks noChangeArrowheads="1"/>
          </p:cNvSpPr>
          <p:nvPr/>
        </p:nvSpPr>
        <p:spPr bwMode="auto">
          <a:xfrm>
            <a:off x="4946650" y="6007100"/>
            <a:ext cx="85725" cy="317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88" name="Rectangle 28"/>
          <p:cNvSpPr>
            <a:spLocks noChangeArrowheads="1"/>
          </p:cNvSpPr>
          <p:nvPr/>
        </p:nvSpPr>
        <p:spPr bwMode="auto">
          <a:xfrm>
            <a:off x="5032375" y="5992813"/>
            <a:ext cx="85725" cy="4603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89" name="Rectangle 29"/>
          <p:cNvSpPr>
            <a:spLocks noChangeArrowheads="1"/>
          </p:cNvSpPr>
          <p:nvPr/>
        </p:nvSpPr>
        <p:spPr bwMode="auto">
          <a:xfrm>
            <a:off x="5118100" y="5962650"/>
            <a:ext cx="84138" cy="762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90" name="Rectangle 30"/>
          <p:cNvSpPr>
            <a:spLocks noChangeArrowheads="1"/>
          </p:cNvSpPr>
          <p:nvPr/>
        </p:nvSpPr>
        <p:spPr bwMode="auto">
          <a:xfrm>
            <a:off x="5202238" y="5946775"/>
            <a:ext cx="85725" cy="920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91" name="Rectangle 31"/>
          <p:cNvSpPr>
            <a:spLocks noChangeArrowheads="1"/>
          </p:cNvSpPr>
          <p:nvPr/>
        </p:nvSpPr>
        <p:spPr bwMode="auto">
          <a:xfrm>
            <a:off x="5287963" y="5843588"/>
            <a:ext cx="88900" cy="1952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92" name="Rectangle 32"/>
          <p:cNvSpPr>
            <a:spLocks noChangeArrowheads="1"/>
          </p:cNvSpPr>
          <p:nvPr/>
        </p:nvSpPr>
        <p:spPr bwMode="auto">
          <a:xfrm>
            <a:off x="5376863" y="5800725"/>
            <a:ext cx="85725" cy="2381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93" name="Rectangle 33"/>
          <p:cNvSpPr>
            <a:spLocks noChangeArrowheads="1"/>
          </p:cNvSpPr>
          <p:nvPr/>
        </p:nvSpPr>
        <p:spPr bwMode="auto">
          <a:xfrm>
            <a:off x="5462588" y="5708650"/>
            <a:ext cx="84137" cy="3302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94" name="Rectangle 34"/>
          <p:cNvSpPr>
            <a:spLocks noChangeArrowheads="1"/>
          </p:cNvSpPr>
          <p:nvPr/>
        </p:nvSpPr>
        <p:spPr bwMode="auto">
          <a:xfrm>
            <a:off x="5546725" y="5708650"/>
            <a:ext cx="85725" cy="3302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95" name="Rectangle 35"/>
          <p:cNvSpPr>
            <a:spLocks noChangeArrowheads="1"/>
          </p:cNvSpPr>
          <p:nvPr/>
        </p:nvSpPr>
        <p:spPr bwMode="auto">
          <a:xfrm>
            <a:off x="5632450" y="5532438"/>
            <a:ext cx="85725" cy="5064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96" name="Rectangle 36"/>
          <p:cNvSpPr>
            <a:spLocks noChangeArrowheads="1"/>
          </p:cNvSpPr>
          <p:nvPr/>
        </p:nvSpPr>
        <p:spPr bwMode="auto">
          <a:xfrm>
            <a:off x="5718175" y="5443538"/>
            <a:ext cx="85725" cy="5953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97" name="Rectangle 37"/>
          <p:cNvSpPr>
            <a:spLocks noChangeArrowheads="1"/>
          </p:cNvSpPr>
          <p:nvPr/>
        </p:nvSpPr>
        <p:spPr bwMode="auto">
          <a:xfrm>
            <a:off x="5803900" y="5353050"/>
            <a:ext cx="84138" cy="6858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98" name="Rectangle 38"/>
          <p:cNvSpPr>
            <a:spLocks noChangeArrowheads="1"/>
          </p:cNvSpPr>
          <p:nvPr/>
        </p:nvSpPr>
        <p:spPr bwMode="auto">
          <a:xfrm>
            <a:off x="5888038" y="5278438"/>
            <a:ext cx="85725" cy="7604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99" name="Rectangle 39"/>
          <p:cNvSpPr>
            <a:spLocks noChangeArrowheads="1"/>
          </p:cNvSpPr>
          <p:nvPr/>
        </p:nvSpPr>
        <p:spPr bwMode="auto">
          <a:xfrm>
            <a:off x="5973763" y="4968875"/>
            <a:ext cx="88900" cy="10699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00" name="Rectangle 40"/>
          <p:cNvSpPr>
            <a:spLocks noChangeArrowheads="1"/>
          </p:cNvSpPr>
          <p:nvPr/>
        </p:nvSpPr>
        <p:spPr bwMode="auto">
          <a:xfrm>
            <a:off x="6062663" y="4745038"/>
            <a:ext cx="85725" cy="12938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01" name="Rectangle 41"/>
          <p:cNvSpPr>
            <a:spLocks noChangeArrowheads="1"/>
          </p:cNvSpPr>
          <p:nvPr/>
        </p:nvSpPr>
        <p:spPr bwMode="auto">
          <a:xfrm>
            <a:off x="6148388" y="4551363"/>
            <a:ext cx="84137" cy="148748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02" name="Rectangle 42"/>
          <p:cNvSpPr>
            <a:spLocks noChangeArrowheads="1"/>
          </p:cNvSpPr>
          <p:nvPr/>
        </p:nvSpPr>
        <p:spPr bwMode="auto">
          <a:xfrm>
            <a:off x="6232525" y="4538663"/>
            <a:ext cx="85725" cy="150018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03" name="Rectangle 43"/>
          <p:cNvSpPr>
            <a:spLocks noChangeArrowheads="1"/>
          </p:cNvSpPr>
          <p:nvPr/>
        </p:nvSpPr>
        <p:spPr bwMode="auto">
          <a:xfrm>
            <a:off x="6318250" y="4210050"/>
            <a:ext cx="85725" cy="18288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04" name="Rectangle 44"/>
          <p:cNvSpPr>
            <a:spLocks noChangeArrowheads="1"/>
          </p:cNvSpPr>
          <p:nvPr/>
        </p:nvSpPr>
        <p:spPr bwMode="auto">
          <a:xfrm>
            <a:off x="6403975" y="4090988"/>
            <a:ext cx="85725" cy="19478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05" name="Rectangle 45"/>
          <p:cNvSpPr>
            <a:spLocks noChangeArrowheads="1"/>
          </p:cNvSpPr>
          <p:nvPr/>
        </p:nvSpPr>
        <p:spPr bwMode="auto">
          <a:xfrm>
            <a:off x="6489700" y="3794125"/>
            <a:ext cx="84138" cy="22447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06" name="Rectangle 46"/>
          <p:cNvSpPr>
            <a:spLocks noChangeArrowheads="1"/>
          </p:cNvSpPr>
          <p:nvPr/>
        </p:nvSpPr>
        <p:spPr bwMode="auto">
          <a:xfrm>
            <a:off x="6573838" y="3986213"/>
            <a:ext cx="85725" cy="205263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07" name="Rectangle 47"/>
          <p:cNvSpPr>
            <a:spLocks noChangeArrowheads="1"/>
          </p:cNvSpPr>
          <p:nvPr/>
        </p:nvSpPr>
        <p:spPr bwMode="auto">
          <a:xfrm>
            <a:off x="6659563" y="3498850"/>
            <a:ext cx="88900" cy="25400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08" name="Rectangle 48"/>
          <p:cNvSpPr>
            <a:spLocks noChangeArrowheads="1"/>
          </p:cNvSpPr>
          <p:nvPr/>
        </p:nvSpPr>
        <p:spPr bwMode="auto">
          <a:xfrm>
            <a:off x="6748463" y="3971925"/>
            <a:ext cx="85725" cy="20669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09" name="Rectangle 49"/>
          <p:cNvSpPr>
            <a:spLocks noChangeArrowheads="1"/>
          </p:cNvSpPr>
          <p:nvPr/>
        </p:nvSpPr>
        <p:spPr bwMode="auto">
          <a:xfrm>
            <a:off x="6834188" y="3525838"/>
            <a:ext cx="84137" cy="25130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10" name="Rectangle 50"/>
          <p:cNvSpPr>
            <a:spLocks noChangeArrowheads="1"/>
          </p:cNvSpPr>
          <p:nvPr/>
        </p:nvSpPr>
        <p:spPr bwMode="auto">
          <a:xfrm>
            <a:off x="6918325" y="3422650"/>
            <a:ext cx="85725" cy="26162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11" name="Rectangle 51"/>
          <p:cNvSpPr>
            <a:spLocks noChangeArrowheads="1"/>
          </p:cNvSpPr>
          <p:nvPr/>
        </p:nvSpPr>
        <p:spPr bwMode="auto">
          <a:xfrm>
            <a:off x="7004050" y="3349625"/>
            <a:ext cx="85725" cy="26892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12" name="Rectangle 52"/>
          <p:cNvSpPr>
            <a:spLocks noChangeArrowheads="1"/>
          </p:cNvSpPr>
          <p:nvPr/>
        </p:nvSpPr>
        <p:spPr bwMode="auto">
          <a:xfrm>
            <a:off x="7089775" y="3571875"/>
            <a:ext cx="85725" cy="24669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13" name="Rectangle 53"/>
          <p:cNvSpPr>
            <a:spLocks noChangeArrowheads="1"/>
          </p:cNvSpPr>
          <p:nvPr/>
        </p:nvSpPr>
        <p:spPr bwMode="auto">
          <a:xfrm>
            <a:off x="7175500" y="3943350"/>
            <a:ext cx="84138" cy="20955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14" name="Rectangle 54"/>
          <p:cNvSpPr>
            <a:spLocks noChangeArrowheads="1"/>
          </p:cNvSpPr>
          <p:nvPr/>
        </p:nvSpPr>
        <p:spPr bwMode="auto">
          <a:xfrm>
            <a:off x="7259638" y="3749675"/>
            <a:ext cx="88900" cy="22891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15" name="Rectangle 55"/>
          <p:cNvSpPr>
            <a:spLocks noChangeArrowheads="1"/>
          </p:cNvSpPr>
          <p:nvPr/>
        </p:nvSpPr>
        <p:spPr bwMode="auto">
          <a:xfrm>
            <a:off x="7348538" y="4048125"/>
            <a:ext cx="85725" cy="19907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16" name="Rectangle 56"/>
          <p:cNvSpPr>
            <a:spLocks noChangeArrowheads="1"/>
          </p:cNvSpPr>
          <p:nvPr/>
        </p:nvSpPr>
        <p:spPr bwMode="auto">
          <a:xfrm>
            <a:off x="7434263" y="4105275"/>
            <a:ext cx="85725" cy="19335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17" name="Rectangle 57"/>
          <p:cNvSpPr>
            <a:spLocks noChangeArrowheads="1"/>
          </p:cNvSpPr>
          <p:nvPr/>
        </p:nvSpPr>
        <p:spPr bwMode="auto">
          <a:xfrm>
            <a:off x="7519988" y="4581525"/>
            <a:ext cx="84137" cy="14573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18" name="Rectangle 58"/>
          <p:cNvSpPr>
            <a:spLocks noChangeArrowheads="1"/>
          </p:cNvSpPr>
          <p:nvPr/>
        </p:nvSpPr>
        <p:spPr bwMode="auto">
          <a:xfrm>
            <a:off x="7604125" y="4773613"/>
            <a:ext cx="85725" cy="126523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19" name="Rectangle 59"/>
          <p:cNvSpPr>
            <a:spLocks noChangeArrowheads="1"/>
          </p:cNvSpPr>
          <p:nvPr/>
        </p:nvSpPr>
        <p:spPr bwMode="auto">
          <a:xfrm>
            <a:off x="7689850" y="4760913"/>
            <a:ext cx="85725" cy="127793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20" name="Rectangle 60"/>
          <p:cNvSpPr>
            <a:spLocks noChangeArrowheads="1"/>
          </p:cNvSpPr>
          <p:nvPr/>
        </p:nvSpPr>
        <p:spPr bwMode="auto">
          <a:xfrm>
            <a:off x="7775575" y="4968875"/>
            <a:ext cx="85725" cy="10699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21" name="Rectangle 61"/>
          <p:cNvSpPr>
            <a:spLocks noChangeArrowheads="1"/>
          </p:cNvSpPr>
          <p:nvPr/>
        </p:nvSpPr>
        <p:spPr bwMode="auto">
          <a:xfrm>
            <a:off x="7861300" y="5278438"/>
            <a:ext cx="84138" cy="7604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22" name="Rectangle 62"/>
          <p:cNvSpPr>
            <a:spLocks noChangeArrowheads="1"/>
          </p:cNvSpPr>
          <p:nvPr/>
        </p:nvSpPr>
        <p:spPr bwMode="auto">
          <a:xfrm>
            <a:off x="7945438" y="5324475"/>
            <a:ext cx="88900" cy="7143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23" name="Rectangle 63"/>
          <p:cNvSpPr>
            <a:spLocks noChangeArrowheads="1"/>
          </p:cNvSpPr>
          <p:nvPr/>
        </p:nvSpPr>
        <p:spPr bwMode="auto">
          <a:xfrm>
            <a:off x="8034338" y="5635625"/>
            <a:ext cx="85725" cy="4032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24" name="Rectangle 64"/>
          <p:cNvSpPr>
            <a:spLocks noChangeArrowheads="1"/>
          </p:cNvSpPr>
          <p:nvPr/>
        </p:nvSpPr>
        <p:spPr bwMode="auto">
          <a:xfrm>
            <a:off x="8120063" y="5651500"/>
            <a:ext cx="85725" cy="3873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25" name="Rectangle 65"/>
          <p:cNvSpPr>
            <a:spLocks noChangeArrowheads="1"/>
          </p:cNvSpPr>
          <p:nvPr/>
        </p:nvSpPr>
        <p:spPr bwMode="auto">
          <a:xfrm>
            <a:off x="8205788" y="5635625"/>
            <a:ext cx="84137" cy="4032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26" name="Rectangle 66"/>
          <p:cNvSpPr>
            <a:spLocks noChangeArrowheads="1"/>
          </p:cNvSpPr>
          <p:nvPr/>
        </p:nvSpPr>
        <p:spPr bwMode="auto">
          <a:xfrm>
            <a:off x="8289925" y="5843588"/>
            <a:ext cx="85725" cy="1952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27" name="Rectangle 67"/>
          <p:cNvSpPr>
            <a:spLocks noChangeArrowheads="1"/>
          </p:cNvSpPr>
          <p:nvPr/>
        </p:nvSpPr>
        <p:spPr bwMode="auto">
          <a:xfrm>
            <a:off x="8375650" y="5919788"/>
            <a:ext cx="85725" cy="1190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28" name="Rectangle 68"/>
          <p:cNvSpPr>
            <a:spLocks noChangeArrowheads="1"/>
          </p:cNvSpPr>
          <p:nvPr/>
        </p:nvSpPr>
        <p:spPr bwMode="auto">
          <a:xfrm>
            <a:off x="8461375" y="5843588"/>
            <a:ext cx="85725" cy="1952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29" name="Rectangle 69"/>
          <p:cNvSpPr>
            <a:spLocks noChangeArrowheads="1"/>
          </p:cNvSpPr>
          <p:nvPr/>
        </p:nvSpPr>
        <p:spPr bwMode="auto">
          <a:xfrm>
            <a:off x="8547100" y="5946775"/>
            <a:ext cx="87313" cy="920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30" name="Rectangle 70"/>
          <p:cNvSpPr>
            <a:spLocks noChangeArrowheads="1"/>
          </p:cNvSpPr>
          <p:nvPr/>
        </p:nvSpPr>
        <p:spPr bwMode="auto">
          <a:xfrm>
            <a:off x="8634413" y="5976938"/>
            <a:ext cx="85725" cy="619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31" name="Rectangle 71"/>
          <p:cNvSpPr>
            <a:spLocks noChangeArrowheads="1"/>
          </p:cNvSpPr>
          <p:nvPr/>
        </p:nvSpPr>
        <p:spPr bwMode="auto">
          <a:xfrm>
            <a:off x="8805863" y="6007100"/>
            <a:ext cx="85725" cy="317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32" name="Rectangle 72"/>
          <p:cNvSpPr>
            <a:spLocks noChangeArrowheads="1"/>
          </p:cNvSpPr>
          <p:nvPr/>
        </p:nvSpPr>
        <p:spPr bwMode="auto">
          <a:xfrm>
            <a:off x="8891588" y="6022975"/>
            <a:ext cx="84137" cy="158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33" name="Rectangle 73"/>
          <p:cNvSpPr>
            <a:spLocks noChangeArrowheads="1"/>
          </p:cNvSpPr>
          <p:nvPr/>
        </p:nvSpPr>
        <p:spPr bwMode="auto">
          <a:xfrm>
            <a:off x="8975725" y="6007100"/>
            <a:ext cx="85725" cy="317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34" name="Line 74"/>
          <p:cNvSpPr>
            <a:spLocks noChangeShapeType="1"/>
          </p:cNvSpPr>
          <p:nvPr/>
        </p:nvSpPr>
        <p:spPr bwMode="auto">
          <a:xfrm flipV="1">
            <a:off x="4776788" y="6019800"/>
            <a:ext cx="42862" cy="3175"/>
          </a:xfrm>
          <a:prstGeom prst="line">
            <a:avLst/>
          </a:prstGeom>
          <a:noFill/>
          <a:ln w="3175">
            <a:solidFill>
              <a:srgbClr val="000000"/>
            </a:solidFill>
            <a:round/>
            <a:headEnd/>
            <a:tailEnd/>
          </a:ln>
        </p:spPr>
        <p:txBody>
          <a:bodyPr/>
          <a:lstStyle/>
          <a:p>
            <a:endParaRPr lang="en-US"/>
          </a:p>
        </p:txBody>
      </p:sp>
      <p:sp>
        <p:nvSpPr>
          <p:cNvPr id="450635" name="Line 75"/>
          <p:cNvSpPr>
            <a:spLocks noChangeShapeType="1"/>
          </p:cNvSpPr>
          <p:nvPr/>
        </p:nvSpPr>
        <p:spPr bwMode="auto">
          <a:xfrm flipV="1">
            <a:off x="4819650" y="6016625"/>
            <a:ext cx="41275" cy="3175"/>
          </a:xfrm>
          <a:prstGeom prst="line">
            <a:avLst/>
          </a:prstGeom>
          <a:noFill/>
          <a:ln w="3175">
            <a:solidFill>
              <a:srgbClr val="000000"/>
            </a:solidFill>
            <a:round/>
            <a:headEnd/>
            <a:tailEnd/>
          </a:ln>
        </p:spPr>
        <p:txBody>
          <a:bodyPr/>
          <a:lstStyle/>
          <a:p>
            <a:endParaRPr lang="en-US"/>
          </a:p>
        </p:txBody>
      </p:sp>
      <p:sp>
        <p:nvSpPr>
          <p:cNvPr id="450636" name="Line 76"/>
          <p:cNvSpPr>
            <a:spLocks noChangeShapeType="1"/>
          </p:cNvSpPr>
          <p:nvPr/>
        </p:nvSpPr>
        <p:spPr bwMode="auto">
          <a:xfrm flipV="1">
            <a:off x="4860925" y="6013450"/>
            <a:ext cx="42863" cy="3175"/>
          </a:xfrm>
          <a:prstGeom prst="line">
            <a:avLst/>
          </a:prstGeom>
          <a:noFill/>
          <a:ln w="3175">
            <a:solidFill>
              <a:srgbClr val="000000"/>
            </a:solidFill>
            <a:round/>
            <a:headEnd/>
            <a:tailEnd/>
          </a:ln>
        </p:spPr>
        <p:txBody>
          <a:bodyPr/>
          <a:lstStyle/>
          <a:p>
            <a:endParaRPr lang="en-US"/>
          </a:p>
        </p:txBody>
      </p:sp>
      <p:sp>
        <p:nvSpPr>
          <p:cNvPr id="450637" name="Line 77"/>
          <p:cNvSpPr>
            <a:spLocks noChangeShapeType="1"/>
          </p:cNvSpPr>
          <p:nvPr/>
        </p:nvSpPr>
        <p:spPr bwMode="auto">
          <a:xfrm flipV="1">
            <a:off x="4903788" y="6007100"/>
            <a:ext cx="42862" cy="6350"/>
          </a:xfrm>
          <a:prstGeom prst="line">
            <a:avLst/>
          </a:prstGeom>
          <a:noFill/>
          <a:ln w="3175">
            <a:solidFill>
              <a:srgbClr val="000000"/>
            </a:solidFill>
            <a:round/>
            <a:headEnd/>
            <a:tailEnd/>
          </a:ln>
        </p:spPr>
        <p:txBody>
          <a:bodyPr/>
          <a:lstStyle/>
          <a:p>
            <a:endParaRPr lang="en-US"/>
          </a:p>
        </p:txBody>
      </p:sp>
      <p:sp>
        <p:nvSpPr>
          <p:cNvPr id="450638" name="Line 78"/>
          <p:cNvSpPr>
            <a:spLocks noChangeShapeType="1"/>
          </p:cNvSpPr>
          <p:nvPr/>
        </p:nvSpPr>
        <p:spPr bwMode="auto">
          <a:xfrm flipV="1">
            <a:off x="4946650" y="6000750"/>
            <a:ext cx="42863" cy="6350"/>
          </a:xfrm>
          <a:prstGeom prst="line">
            <a:avLst/>
          </a:prstGeom>
          <a:noFill/>
          <a:ln w="3175">
            <a:solidFill>
              <a:srgbClr val="000000"/>
            </a:solidFill>
            <a:round/>
            <a:headEnd/>
            <a:tailEnd/>
          </a:ln>
        </p:spPr>
        <p:txBody>
          <a:bodyPr/>
          <a:lstStyle/>
          <a:p>
            <a:endParaRPr lang="en-US"/>
          </a:p>
        </p:txBody>
      </p:sp>
      <p:sp>
        <p:nvSpPr>
          <p:cNvPr id="450639" name="Line 79"/>
          <p:cNvSpPr>
            <a:spLocks noChangeShapeType="1"/>
          </p:cNvSpPr>
          <p:nvPr/>
        </p:nvSpPr>
        <p:spPr bwMode="auto">
          <a:xfrm flipV="1">
            <a:off x="4989513" y="5992813"/>
            <a:ext cx="42862" cy="7937"/>
          </a:xfrm>
          <a:prstGeom prst="line">
            <a:avLst/>
          </a:prstGeom>
          <a:noFill/>
          <a:ln w="3175">
            <a:solidFill>
              <a:srgbClr val="000000"/>
            </a:solidFill>
            <a:round/>
            <a:headEnd/>
            <a:tailEnd/>
          </a:ln>
        </p:spPr>
        <p:txBody>
          <a:bodyPr/>
          <a:lstStyle/>
          <a:p>
            <a:endParaRPr lang="en-US"/>
          </a:p>
        </p:txBody>
      </p:sp>
      <p:sp>
        <p:nvSpPr>
          <p:cNvPr id="450640" name="Line 80"/>
          <p:cNvSpPr>
            <a:spLocks noChangeShapeType="1"/>
          </p:cNvSpPr>
          <p:nvPr/>
        </p:nvSpPr>
        <p:spPr bwMode="auto">
          <a:xfrm flipV="1">
            <a:off x="5032375" y="5983288"/>
            <a:ext cx="42863" cy="9525"/>
          </a:xfrm>
          <a:prstGeom prst="line">
            <a:avLst/>
          </a:prstGeom>
          <a:noFill/>
          <a:ln w="3175">
            <a:solidFill>
              <a:srgbClr val="000000"/>
            </a:solidFill>
            <a:round/>
            <a:headEnd/>
            <a:tailEnd/>
          </a:ln>
        </p:spPr>
        <p:txBody>
          <a:bodyPr/>
          <a:lstStyle/>
          <a:p>
            <a:endParaRPr lang="en-US"/>
          </a:p>
        </p:txBody>
      </p:sp>
      <p:sp>
        <p:nvSpPr>
          <p:cNvPr id="450641" name="Line 81"/>
          <p:cNvSpPr>
            <a:spLocks noChangeShapeType="1"/>
          </p:cNvSpPr>
          <p:nvPr/>
        </p:nvSpPr>
        <p:spPr bwMode="auto">
          <a:xfrm flipV="1">
            <a:off x="5075238" y="5973763"/>
            <a:ext cx="42862" cy="9525"/>
          </a:xfrm>
          <a:prstGeom prst="line">
            <a:avLst/>
          </a:prstGeom>
          <a:noFill/>
          <a:ln w="3175">
            <a:solidFill>
              <a:srgbClr val="000000"/>
            </a:solidFill>
            <a:round/>
            <a:headEnd/>
            <a:tailEnd/>
          </a:ln>
        </p:spPr>
        <p:txBody>
          <a:bodyPr/>
          <a:lstStyle/>
          <a:p>
            <a:endParaRPr lang="en-US"/>
          </a:p>
        </p:txBody>
      </p:sp>
      <p:sp>
        <p:nvSpPr>
          <p:cNvPr id="450642" name="Line 82"/>
          <p:cNvSpPr>
            <a:spLocks noChangeShapeType="1"/>
          </p:cNvSpPr>
          <p:nvPr/>
        </p:nvSpPr>
        <p:spPr bwMode="auto">
          <a:xfrm flipV="1">
            <a:off x="5118100" y="5962650"/>
            <a:ext cx="42863" cy="11113"/>
          </a:xfrm>
          <a:prstGeom prst="line">
            <a:avLst/>
          </a:prstGeom>
          <a:noFill/>
          <a:ln w="3175">
            <a:solidFill>
              <a:srgbClr val="000000"/>
            </a:solidFill>
            <a:round/>
            <a:headEnd/>
            <a:tailEnd/>
          </a:ln>
        </p:spPr>
        <p:txBody>
          <a:bodyPr/>
          <a:lstStyle/>
          <a:p>
            <a:endParaRPr lang="en-US"/>
          </a:p>
        </p:txBody>
      </p:sp>
      <p:sp>
        <p:nvSpPr>
          <p:cNvPr id="450643" name="Line 83"/>
          <p:cNvSpPr>
            <a:spLocks noChangeShapeType="1"/>
          </p:cNvSpPr>
          <p:nvPr/>
        </p:nvSpPr>
        <p:spPr bwMode="auto">
          <a:xfrm flipV="1">
            <a:off x="5160963" y="5946775"/>
            <a:ext cx="41275" cy="15875"/>
          </a:xfrm>
          <a:prstGeom prst="line">
            <a:avLst/>
          </a:prstGeom>
          <a:noFill/>
          <a:ln w="3175">
            <a:solidFill>
              <a:srgbClr val="000000"/>
            </a:solidFill>
            <a:round/>
            <a:headEnd/>
            <a:tailEnd/>
          </a:ln>
        </p:spPr>
        <p:txBody>
          <a:bodyPr/>
          <a:lstStyle/>
          <a:p>
            <a:endParaRPr lang="en-US"/>
          </a:p>
        </p:txBody>
      </p:sp>
      <p:sp>
        <p:nvSpPr>
          <p:cNvPr id="450644" name="Line 84"/>
          <p:cNvSpPr>
            <a:spLocks noChangeShapeType="1"/>
          </p:cNvSpPr>
          <p:nvPr/>
        </p:nvSpPr>
        <p:spPr bwMode="auto">
          <a:xfrm flipV="1">
            <a:off x="5202238" y="5930900"/>
            <a:ext cx="42862" cy="15875"/>
          </a:xfrm>
          <a:prstGeom prst="line">
            <a:avLst/>
          </a:prstGeom>
          <a:noFill/>
          <a:ln w="3175">
            <a:solidFill>
              <a:srgbClr val="000000"/>
            </a:solidFill>
            <a:round/>
            <a:headEnd/>
            <a:tailEnd/>
          </a:ln>
        </p:spPr>
        <p:txBody>
          <a:bodyPr/>
          <a:lstStyle/>
          <a:p>
            <a:endParaRPr lang="en-US"/>
          </a:p>
        </p:txBody>
      </p:sp>
      <p:sp>
        <p:nvSpPr>
          <p:cNvPr id="450645" name="Line 85"/>
          <p:cNvSpPr>
            <a:spLocks noChangeShapeType="1"/>
          </p:cNvSpPr>
          <p:nvPr/>
        </p:nvSpPr>
        <p:spPr bwMode="auto">
          <a:xfrm flipV="1">
            <a:off x="5245100" y="5913438"/>
            <a:ext cx="42863" cy="17462"/>
          </a:xfrm>
          <a:prstGeom prst="line">
            <a:avLst/>
          </a:prstGeom>
          <a:noFill/>
          <a:ln w="3175">
            <a:solidFill>
              <a:srgbClr val="000000"/>
            </a:solidFill>
            <a:round/>
            <a:headEnd/>
            <a:tailEnd/>
          </a:ln>
        </p:spPr>
        <p:txBody>
          <a:bodyPr/>
          <a:lstStyle/>
          <a:p>
            <a:endParaRPr lang="en-US"/>
          </a:p>
        </p:txBody>
      </p:sp>
      <p:sp>
        <p:nvSpPr>
          <p:cNvPr id="450646" name="Line 86"/>
          <p:cNvSpPr>
            <a:spLocks noChangeShapeType="1"/>
          </p:cNvSpPr>
          <p:nvPr/>
        </p:nvSpPr>
        <p:spPr bwMode="auto">
          <a:xfrm flipV="1">
            <a:off x="5287963" y="5891213"/>
            <a:ext cx="42862" cy="22225"/>
          </a:xfrm>
          <a:prstGeom prst="line">
            <a:avLst/>
          </a:prstGeom>
          <a:noFill/>
          <a:ln w="3175">
            <a:solidFill>
              <a:srgbClr val="000000"/>
            </a:solidFill>
            <a:round/>
            <a:headEnd/>
            <a:tailEnd/>
          </a:ln>
        </p:spPr>
        <p:txBody>
          <a:bodyPr/>
          <a:lstStyle/>
          <a:p>
            <a:endParaRPr lang="en-US"/>
          </a:p>
        </p:txBody>
      </p:sp>
      <p:sp>
        <p:nvSpPr>
          <p:cNvPr id="450647" name="Line 87"/>
          <p:cNvSpPr>
            <a:spLocks noChangeShapeType="1"/>
          </p:cNvSpPr>
          <p:nvPr/>
        </p:nvSpPr>
        <p:spPr bwMode="auto">
          <a:xfrm flipV="1">
            <a:off x="5330825" y="5867400"/>
            <a:ext cx="46038" cy="23813"/>
          </a:xfrm>
          <a:prstGeom prst="line">
            <a:avLst/>
          </a:prstGeom>
          <a:noFill/>
          <a:ln w="3175">
            <a:solidFill>
              <a:srgbClr val="000000"/>
            </a:solidFill>
            <a:round/>
            <a:headEnd/>
            <a:tailEnd/>
          </a:ln>
        </p:spPr>
        <p:txBody>
          <a:bodyPr/>
          <a:lstStyle/>
          <a:p>
            <a:endParaRPr lang="en-US"/>
          </a:p>
        </p:txBody>
      </p:sp>
      <p:sp>
        <p:nvSpPr>
          <p:cNvPr id="450648" name="Line 88"/>
          <p:cNvSpPr>
            <a:spLocks noChangeShapeType="1"/>
          </p:cNvSpPr>
          <p:nvPr/>
        </p:nvSpPr>
        <p:spPr bwMode="auto">
          <a:xfrm flipV="1">
            <a:off x="5376863" y="5840413"/>
            <a:ext cx="42862" cy="26987"/>
          </a:xfrm>
          <a:prstGeom prst="line">
            <a:avLst/>
          </a:prstGeom>
          <a:noFill/>
          <a:ln w="3175">
            <a:solidFill>
              <a:srgbClr val="000000"/>
            </a:solidFill>
            <a:round/>
            <a:headEnd/>
            <a:tailEnd/>
          </a:ln>
        </p:spPr>
        <p:txBody>
          <a:bodyPr/>
          <a:lstStyle/>
          <a:p>
            <a:endParaRPr lang="en-US"/>
          </a:p>
        </p:txBody>
      </p:sp>
      <p:sp>
        <p:nvSpPr>
          <p:cNvPr id="450649" name="Line 89"/>
          <p:cNvSpPr>
            <a:spLocks noChangeShapeType="1"/>
          </p:cNvSpPr>
          <p:nvPr/>
        </p:nvSpPr>
        <p:spPr bwMode="auto">
          <a:xfrm flipV="1">
            <a:off x="5419725" y="5810250"/>
            <a:ext cx="42863" cy="30163"/>
          </a:xfrm>
          <a:prstGeom prst="line">
            <a:avLst/>
          </a:prstGeom>
          <a:noFill/>
          <a:ln w="3175">
            <a:solidFill>
              <a:srgbClr val="000000"/>
            </a:solidFill>
            <a:round/>
            <a:headEnd/>
            <a:tailEnd/>
          </a:ln>
        </p:spPr>
        <p:txBody>
          <a:bodyPr/>
          <a:lstStyle/>
          <a:p>
            <a:endParaRPr lang="en-US"/>
          </a:p>
        </p:txBody>
      </p:sp>
      <p:sp>
        <p:nvSpPr>
          <p:cNvPr id="450650" name="Line 90"/>
          <p:cNvSpPr>
            <a:spLocks noChangeShapeType="1"/>
          </p:cNvSpPr>
          <p:nvPr/>
        </p:nvSpPr>
        <p:spPr bwMode="auto">
          <a:xfrm flipV="1">
            <a:off x="5462588" y="5775325"/>
            <a:ext cx="42862" cy="34925"/>
          </a:xfrm>
          <a:prstGeom prst="line">
            <a:avLst/>
          </a:prstGeom>
          <a:noFill/>
          <a:ln w="3175">
            <a:solidFill>
              <a:srgbClr val="000000"/>
            </a:solidFill>
            <a:round/>
            <a:headEnd/>
            <a:tailEnd/>
          </a:ln>
        </p:spPr>
        <p:txBody>
          <a:bodyPr/>
          <a:lstStyle/>
          <a:p>
            <a:endParaRPr lang="en-US"/>
          </a:p>
        </p:txBody>
      </p:sp>
      <p:sp>
        <p:nvSpPr>
          <p:cNvPr id="450651" name="Line 91"/>
          <p:cNvSpPr>
            <a:spLocks noChangeShapeType="1"/>
          </p:cNvSpPr>
          <p:nvPr/>
        </p:nvSpPr>
        <p:spPr bwMode="auto">
          <a:xfrm flipV="1">
            <a:off x="5505450" y="5735638"/>
            <a:ext cx="41275" cy="39687"/>
          </a:xfrm>
          <a:prstGeom prst="line">
            <a:avLst/>
          </a:prstGeom>
          <a:noFill/>
          <a:ln w="3175">
            <a:solidFill>
              <a:srgbClr val="000000"/>
            </a:solidFill>
            <a:round/>
            <a:headEnd/>
            <a:tailEnd/>
          </a:ln>
        </p:spPr>
        <p:txBody>
          <a:bodyPr/>
          <a:lstStyle/>
          <a:p>
            <a:endParaRPr lang="en-US"/>
          </a:p>
        </p:txBody>
      </p:sp>
      <p:sp>
        <p:nvSpPr>
          <p:cNvPr id="450652" name="Line 92"/>
          <p:cNvSpPr>
            <a:spLocks noChangeShapeType="1"/>
          </p:cNvSpPr>
          <p:nvPr/>
        </p:nvSpPr>
        <p:spPr bwMode="auto">
          <a:xfrm flipV="1">
            <a:off x="5546725" y="5694363"/>
            <a:ext cx="42863" cy="41275"/>
          </a:xfrm>
          <a:prstGeom prst="line">
            <a:avLst/>
          </a:prstGeom>
          <a:noFill/>
          <a:ln w="3175">
            <a:solidFill>
              <a:srgbClr val="000000"/>
            </a:solidFill>
            <a:round/>
            <a:headEnd/>
            <a:tailEnd/>
          </a:ln>
        </p:spPr>
        <p:txBody>
          <a:bodyPr/>
          <a:lstStyle/>
          <a:p>
            <a:endParaRPr lang="en-US"/>
          </a:p>
        </p:txBody>
      </p:sp>
      <p:sp>
        <p:nvSpPr>
          <p:cNvPr id="450653" name="Line 93"/>
          <p:cNvSpPr>
            <a:spLocks noChangeShapeType="1"/>
          </p:cNvSpPr>
          <p:nvPr/>
        </p:nvSpPr>
        <p:spPr bwMode="auto">
          <a:xfrm flipV="1">
            <a:off x="5589588" y="5648325"/>
            <a:ext cx="42862" cy="46038"/>
          </a:xfrm>
          <a:prstGeom prst="line">
            <a:avLst/>
          </a:prstGeom>
          <a:noFill/>
          <a:ln w="3175">
            <a:solidFill>
              <a:srgbClr val="000000"/>
            </a:solidFill>
            <a:round/>
            <a:headEnd/>
            <a:tailEnd/>
          </a:ln>
        </p:spPr>
        <p:txBody>
          <a:bodyPr/>
          <a:lstStyle/>
          <a:p>
            <a:endParaRPr lang="en-US"/>
          </a:p>
        </p:txBody>
      </p:sp>
      <p:sp>
        <p:nvSpPr>
          <p:cNvPr id="450654" name="Line 94"/>
          <p:cNvSpPr>
            <a:spLocks noChangeShapeType="1"/>
          </p:cNvSpPr>
          <p:nvPr/>
        </p:nvSpPr>
        <p:spPr bwMode="auto">
          <a:xfrm flipV="1">
            <a:off x="5632450" y="5595938"/>
            <a:ext cx="42863" cy="52387"/>
          </a:xfrm>
          <a:prstGeom prst="line">
            <a:avLst/>
          </a:prstGeom>
          <a:noFill/>
          <a:ln w="3175">
            <a:solidFill>
              <a:srgbClr val="000000"/>
            </a:solidFill>
            <a:round/>
            <a:headEnd/>
            <a:tailEnd/>
          </a:ln>
        </p:spPr>
        <p:txBody>
          <a:bodyPr/>
          <a:lstStyle/>
          <a:p>
            <a:endParaRPr lang="en-US"/>
          </a:p>
        </p:txBody>
      </p:sp>
      <p:sp>
        <p:nvSpPr>
          <p:cNvPr id="450655" name="Line 95"/>
          <p:cNvSpPr>
            <a:spLocks noChangeShapeType="1"/>
          </p:cNvSpPr>
          <p:nvPr/>
        </p:nvSpPr>
        <p:spPr bwMode="auto">
          <a:xfrm flipV="1">
            <a:off x="5675313" y="5538788"/>
            <a:ext cx="42862" cy="57150"/>
          </a:xfrm>
          <a:prstGeom prst="line">
            <a:avLst/>
          </a:prstGeom>
          <a:noFill/>
          <a:ln w="3175">
            <a:solidFill>
              <a:srgbClr val="000000"/>
            </a:solidFill>
            <a:round/>
            <a:headEnd/>
            <a:tailEnd/>
          </a:ln>
        </p:spPr>
        <p:txBody>
          <a:bodyPr/>
          <a:lstStyle/>
          <a:p>
            <a:endParaRPr lang="en-US"/>
          </a:p>
        </p:txBody>
      </p:sp>
      <p:sp>
        <p:nvSpPr>
          <p:cNvPr id="450656" name="Line 96"/>
          <p:cNvSpPr>
            <a:spLocks noChangeShapeType="1"/>
          </p:cNvSpPr>
          <p:nvPr/>
        </p:nvSpPr>
        <p:spPr bwMode="auto">
          <a:xfrm flipV="1">
            <a:off x="5718175" y="5476875"/>
            <a:ext cx="42863" cy="61913"/>
          </a:xfrm>
          <a:prstGeom prst="line">
            <a:avLst/>
          </a:prstGeom>
          <a:noFill/>
          <a:ln w="3175">
            <a:solidFill>
              <a:srgbClr val="000000"/>
            </a:solidFill>
            <a:round/>
            <a:headEnd/>
            <a:tailEnd/>
          </a:ln>
        </p:spPr>
        <p:txBody>
          <a:bodyPr/>
          <a:lstStyle/>
          <a:p>
            <a:endParaRPr lang="en-US"/>
          </a:p>
        </p:txBody>
      </p:sp>
      <p:sp>
        <p:nvSpPr>
          <p:cNvPr id="450657" name="Line 97"/>
          <p:cNvSpPr>
            <a:spLocks noChangeShapeType="1"/>
          </p:cNvSpPr>
          <p:nvPr/>
        </p:nvSpPr>
        <p:spPr bwMode="auto">
          <a:xfrm flipV="1">
            <a:off x="5761038" y="5410200"/>
            <a:ext cx="42862" cy="66675"/>
          </a:xfrm>
          <a:prstGeom prst="line">
            <a:avLst/>
          </a:prstGeom>
          <a:noFill/>
          <a:ln w="3175">
            <a:solidFill>
              <a:srgbClr val="000000"/>
            </a:solidFill>
            <a:round/>
            <a:headEnd/>
            <a:tailEnd/>
          </a:ln>
        </p:spPr>
        <p:txBody>
          <a:bodyPr/>
          <a:lstStyle/>
          <a:p>
            <a:endParaRPr lang="en-US"/>
          </a:p>
        </p:txBody>
      </p:sp>
      <p:sp>
        <p:nvSpPr>
          <p:cNvPr id="450658" name="Line 98"/>
          <p:cNvSpPr>
            <a:spLocks noChangeShapeType="1"/>
          </p:cNvSpPr>
          <p:nvPr/>
        </p:nvSpPr>
        <p:spPr bwMode="auto">
          <a:xfrm flipV="1">
            <a:off x="5803900" y="5340350"/>
            <a:ext cx="42863" cy="69850"/>
          </a:xfrm>
          <a:prstGeom prst="line">
            <a:avLst/>
          </a:prstGeom>
          <a:noFill/>
          <a:ln w="3175">
            <a:solidFill>
              <a:srgbClr val="000000"/>
            </a:solidFill>
            <a:round/>
            <a:headEnd/>
            <a:tailEnd/>
          </a:ln>
        </p:spPr>
        <p:txBody>
          <a:bodyPr/>
          <a:lstStyle/>
          <a:p>
            <a:endParaRPr lang="en-US"/>
          </a:p>
        </p:txBody>
      </p:sp>
      <p:sp>
        <p:nvSpPr>
          <p:cNvPr id="450659" name="Line 99"/>
          <p:cNvSpPr>
            <a:spLocks noChangeShapeType="1"/>
          </p:cNvSpPr>
          <p:nvPr/>
        </p:nvSpPr>
        <p:spPr bwMode="auto">
          <a:xfrm flipV="1">
            <a:off x="5846763" y="5264150"/>
            <a:ext cx="41275" cy="76200"/>
          </a:xfrm>
          <a:prstGeom prst="line">
            <a:avLst/>
          </a:prstGeom>
          <a:noFill/>
          <a:ln w="3175">
            <a:solidFill>
              <a:srgbClr val="000000"/>
            </a:solidFill>
            <a:round/>
            <a:headEnd/>
            <a:tailEnd/>
          </a:ln>
        </p:spPr>
        <p:txBody>
          <a:bodyPr/>
          <a:lstStyle/>
          <a:p>
            <a:endParaRPr lang="en-US"/>
          </a:p>
        </p:txBody>
      </p:sp>
      <p:sp>
        <p:nvSpPr>
          <p:cNvPr id="450660" name="Line 100"/>
          <p:cNvSpPr>
            <a:spLocks noChangeShapeType="1"/>
          </p:cNvSpPr>
          <p:nvPr/>
        </p:nvSpPr>
        <p:spPr bwMode="auto">
          <a:xfrm flipV="1">
            <a:off x="5888038" y="5184775"/>
            <a:ext cx="42862" cy="79375"/>
          </a:xfrm>
          <a:prstGeom prst="line">
            <a:avLst/>
          </a:prstGeom>
          <a:noFill/>
          <a:ln w="3175">
            <a:solidFill>
              <a:srgbClr val="000000"/>
            </a:solidFill>
            <a:round/>
            <a:headEnd/>
            <a:tailEnd/>
          </a:ln>
        </p:spPr>
        <p:txBody>
          <a:bodyPr/>
          <a:lstStyle/>
          <a:p>
            <a:endParaRPr lang="en-US"/>
          </a:p>
        </p:txBody>
      </p:sp>
      <p:sp>
        <p:nvSpPr>
          <p:cNvPr id="450661" name="Line 101"/>
          <p:cNvSpPr>
            <a:spLocks noChangeShapeType="1"/>
          </p:cNvSpPr>
          <p:nvPr/>
        </p:nvSpPr>
        <p:spPr bwMode="auto">
          <a:xfrm flipV="1">
            <a:off x="5930900" y="5099050"/>
            <a:ext cx="42863" cy="85725"/>
          </a:xfrm>
          <a:prstGeom prst="line">
            <a:avLst/>
          </a:prstGeom>
          <a:noFill/>
          <a:ln w="3175">
            <a:solidFill>
              <a:srgbClr val="000000"/>
            </a:solidFill>
            <a:round/>
            <a:headEnd/>
            <a:tailEnd/>
          </a:ln>
        </p:spPr>
        <p:txBody>
          <a:bodyPr/>
          <a:lstStyle/>
          <a:p>
            <a:endParaRPr lang="en-US"/>
          </a:p>
        </p:txBody>
      </p:sp>
      <p:sp>
        <p:nvSpPr>
          <p:cNvPr id="450662" name="Line 102"/>
          <p:cNvSpPr>
            <a:spLocks noChangeShapeType="1"/>
          </p:cNvSpPr>
          <p:nvPr/>
        </p:nvSpPr>
        <p:spPr bwMode="auto">
          <a:xfrm flipV="1">
            <a:off x="5973763" y="5010150"/>
            <a:ext cx="42862" cy="88900"/>
          </a:xfrm>
          <a:prstGeom prst="line">
            <a:avLst/>
          </a:prstGeom>
          <a:noFill/>
          <a:ln w="3175">
            <a:solidFill>
              <a:srgbClr val="000000"/>
            </a:solidFill>
            <a:round/>
            <a:headEnd/>
            <a:tailEnd/>
          </a:ln>
        </p:spPr>
        <p:txBody>
          <a:bodyPr/>
          <a:lstStyle/>
          <a:p>
            <a:endParaRPr lang="en-US"/>
          </a:p>
        </p:txBody>
      </p:sp>
      <p:sp>
        <p:nvSpPr>
          <p:cNvPr id="450663" name="Line 103"/>
          <p:cNvSpPr>
            <a:spLocks noChangeShapeType="1"/>
          </p:cNvSpPr>
          <p:nvPr/>
        </p:nvSpPr>
        <p:spPr bwMode="auto">
          <a:xfrm flipV="1">
            <a:off x="6016625" y="4919663"/>
            <a:ext cx="46038" cy="90487"/>
          </a:xfrm>
          <a:prstGeom prst="line">
            <a:avLst/>
          </a:prstGeom>
          <a:noFill/>
          <a:ln w="3175">
            <a:solidFill>
              <a:srgbClr val="000000"/>
            </a:solidFill>
            <a:round/>
            <a:headEnd/>
            <a:tailEnd/>
          </a:ln>
        </p:spPr>
        <p:txBody>
          <a:bodyPr/>
          <a:lstStyle/>
          <a:p>
            <a:endParaRPr lang="en-US"/>
          </a:p>
        </p:txBody>
      </p:sp>
      <p:sp>
        <p:nvSpPr>
          <p:cNvPr id="450664" name="Line 104"/>
          <p:cNvSpPr>
            <a:spLocks noChangeShapeType="1"/>
          </p:cNvSpPr>
          <p:nvPr/>
        </p:nvSpPr>
        <p:spPr bwMode="auto">
          <a:xfrm flipV="1">
            <a:off x="6062663" y="4821238"/>
            <a:ext cx="42862" cy="98425"/>
          </a:xfrm>
          <a:prstGeom prst="line">
            <a:avLst/>
          </a:prstGeom>
          <a:noFill/>
          <a:ln w="3175">
            <a:solidFill>
              <a:srgbClr val="000000"/>
            </a:solidFill>
            <a:round/>
            <a:headEnd/>
            <a:tailEnd/>
          </a:ln>
        </p:spPr>
        <p:txBody>
          <a:bodyPr/>
          <a:lstStyle/>
          <a:p>
            <a:endParaRPr lang="en-US"/>
          </a:p>
        </p:txBody>
      </p:sp>
      <p:sp>
        <p:nvSpPr>
          <p:cNvPr id="450665" name="Line 105"/>
          <p:cNvSpPr>
            <a:spLocks noChangeShapeType="1"/>
          </p:cNvSpPr>
          <p:nvPr/>
        </p:nvSpPr>
        <p:spPr bwMode="auto">
          <a:xfrm flipV="1">
            <a:off x="6105525" y="4724400"/>
            <a:ext cx="42863" cy="96838"/>
          </a:xfrm>
          <a:prstGeom prst="line">
            <a:avLst/>
          </a:prstGeom>
          <a:noFill/>
          <a:ln w="3175">
            <a:solidFill>
              <a:srgbClr val="000000"/>
            </a:solidFill>
            <a:round/>
            <a:headEnd/>
            <a:tailEnd/>
          </a:ln>
        </p:spPr>
        <p:txBody>
          <a:bodyPr/>
          <a:lstStyle/>
          <a:p>
            <a:endParaRPr lang="en-US"/>
          </a:p>
        </p:txBody>
      </p:sp>
      <p:sp>
        <p:nvSpPr>
          <p:cNvPr id="450666" name="Line 106"/>
          <p:cNvSpPr>
            <a:spLocks noChangeShapeType="1"/>
          </p:cNvSpPr>
          <p:nvPr/>
        </p:nvSpPr>
        <p:spPr bwMode="auto">
          <a:xfrm flipV="1">
            <a:off x="6148388" y="4624388"/>
            <a:ext cx="42862" cy="100012"/>
          </a:xfrm>
          <a:prstGeom prst="line">
            <a:avLst/>
          </a:prstGeom>
          <a:noFill/>
          <a:ln w="3175">
            <a:solidFill>
              <a:srgbClr val="000000"/>
            </a:solidFill>
            <a:round/>
            <a:headEnd/>
            <a:tailEnd/>
          </a:ln>
        </p:spPr>
        <p:txBody>
          <a:bodyPr/>
          <a:lstStyle/>
          <a:p>
            <a:endParaRPr lang="en-US"/>
          </a:p>
        </p:txBody>
      </p:sp>
      <p:sp>
        <p:nvSpPr>
          <p:cNvPr id="450667" name="Line 107"/>
          <p:cNvSpPr>
            <a:spLocks noChangeShapeType="1"/>
          </p:cNvSpPr>
          <p:nvPr/>
        </p:nvSpPr>
        <p:spPr bwMode="auto">
          <a:xfrm flipV="1">
            <a:off x="6191250" y="4522788"/>
            <a:ext cx="41275" cy="101600"/>
          </a:xfrm>
          <a:prstGeom prst="line">
            <a:avLst/>
          </a:prstGeom>
          <a:noFill/>
          <a:ln w="3175">
            <a:solidFill>
              <a:srgbClr val="000000"/>
            </a:solidFill>
            <a:round/>
            <a:headEnd/>
            <a:tailEnd/>
          </a:ln>
        </p:spPr>
        <p:txBody>
          <a:bodyPr/>
          <a:lstStyle/>
          <a:p>
            <a:endParaRPr lang="en-US"/>
          </a:p>
        </p:txBody>
      </p:sp>
      <p:sp>
        <p:nvSpPr>
          <p:cNvPr id="450668" name="Line 108"/>
          <p:cNvSpPr>
            <a:spLocks noChangeShapeType="1"/>
          </p:cNvSpPr>
          <p:nvPr/>
        </p:nvSpPr>
        <p:spPr bwMode="auto">
          <a:xfrm flipV="1">
            <a:off x="6232525" y="4422775"/>
            <a:ext cx="42863" cy="100013"/>
          </a:xfrm>
          <a:prstGeom prst="line">
            <a:avLst/>
          </a:prstGeom>
          <a:noFill/>
          <a:ln w="3175">
            <a:solidFill>
              <a:srgbClr val="000000"/>
            </a:solidFill>
            <a:round/>
            <a:headEnd/>
            <a:tailEnd/>
          </a:ln>
        </p:spPr>
        <p:txBody>
          <a:bodyPr/>
          <a:lstStyle/>
          <a:p>
            <a:endParaRPr lang="en-US"/>
          </a:p>
        </p:txBody>
      </p:sp>
      <p:sp>
        <p:nvSpPr>
          <p:cNvPr id="450669" name="Line 109"/>
          <p:cNvSpPr>
            <a:spLocks noChangeShapeType="1"/>
          </p:cNvSpPr>
          <p:nvPr/>
        </p:nvSpPr>
        <p:spPr bwMode="auto">
          <a:xfrm flipV="1">
            <a:off x="6275388" y="4322763"/>
            <a:ext cx="42862" cy="100012"/>
          </a:xfrm>
          <a:prstGeom prst="line">
            <a:avLst/>
          </a:prstGeom>
          <a:noFill/>
          <a:ln w="3175">
            <a:solidFill>
              <a:srgbClr val="000000"/>
            </a:solidFill>
            <a:round/>
            <a:headEnd/>
            <a:tailEnd/>
          </a:ln>
        </p:spPr>
        <p:txBody>
          <a:bodyPr/>
          <a:lstStyle/>
          <a:p>
            <a:endParaRPr lang="en-US"/>
          </a:p>
        </p:txBody>
      </p:sp>
      <p:sp>
        <p:nvSpPr>
          <p:cNvPr id="450670" name="Line 110"/>
          <p:cNvSpPr>
            <a:spLocks noChangeShapeType="1"/>
          </p:cNvSpPr>
          <p:nvPr/>
        </p:nvSpPr>
        <p:spPr bwMode="auto">
          <a:xfrm flipV="1">
            <a:off x="6318250" y="4224338"/>
            <a:ext cx="42863" cy="98425"/>
          </a:xfrm>
          <a:prstGeom prst="line">
            <a:avLst/>
          </a:prstGeom>
          <a:noFill/>
          <a:ln w="3175">
            <a:solidFill>
              <a:srgbClr val="000000"/>
            </a:solidFill>
            <a:round/>
            <a:headEnd/>
            <a:tailEnd/>
          </a:ln>
        </p:spPr>
        <p:txBody>
          <a:bodyPr/>
          <a:lstStyle/>
          <a:p>
            <a:endParaRPr lang="en-US"/>
          </a:p>
        </p:txBody>
      </p:sp>
      <p:sp>
        <p:nvSpPr>
          <p:cNvPr id="450671" name="Line 111"/>
          <p:cNvSpPr>
            <a:spLocks noChangeShapeType="1"/>
          </p:cNvSpPr>
          <p:nvPr/>
        </p:nvSpPr>
        <p:spPr bwMode="auto">
          <a:xfrm flipV="1">
            <a:off x="6361113" y="4127500"/>
            <a:ext cx="42862" cy="96838"/>
          </a:xfrm>
          <a:prstGeom prst="line">
            <a:avLst/>
          </a:prstGeom>
          <a:noFill/>
          <a:ln w="3175">
            <a:solidFill>
              <a:srgbClr val="000000"/>
            </a:solidFill>
            <a:round/>
            <a:headEnd/>
            <a:tailEnd/>
          </a:ln>
        </p:spPr>
        <p:txBody>
          <a:bodyPr/>
          <a:lstStyle/>
          <a:p>
            <a:endParaRPr lang="en-US"/>
          </a:p>
        </p:txBody>
      </p:sp>
      <p:sp>
        <p:nvSpPr>
          <p:cNvPr id="450672" name="Line 112"/>
          <p:cNvSpPr>
            <a:spLocks noChangeShapeType="1"/>
          </p:cNvSpPr>
          <p:nvPr/>
        </p:nvSpPr>
        <p:spPr bwMode="auto">
          <a:xfrm flipV="1">
            <a:off x="6403975" y="4032250"/>
            <a:ext cx="42863" cy="95250"/>
          </a:xfrm>
          <a:prstGeom prst="line">
            <a:avLst/>
          </a:prstGeom>
          <a:noFill/>
          <a:ln w="3175">
            <a:solidFill>
              <a:srgbClr val="000000"/>
            </a:solidFill>
            <a:round/>
            <a:headEnd/>
            <a:tailEnd/>
          </a:ln>
        </p:spPr>
        <p:txBody>
          <a:bodyPr/>
          <a:lstStyle/>
          <a:p>
            <a:endParaRPr lang="en-US"/>
          </a:p>
        </p:txBody>
      </p:sp>
      <p:sp>
        <p:nvSpPr>
          <p:cNvPr id="450673" name="Line 113"/>
          <p:cNvSpPr>
            <a:spLocks noChangeShapeType="1"/>
          </p:cNvSpPr>
          <p:nvPr/>
        </p:nvSpPr>
        <p:spPr bwMode="auto">
          <a:xfrm flipV="1">
            <a:off x="6446838" y="3943350"/>
            <a:ext cx="42862" cy="88900"/>
          </a:xfrm>
          <a:prstGeom prst="line">
            <a:avLst/>
          </a:prstGeom>
          <a:noFill/>
          <a:ln w="3175">
            <a:solidFill>
              <a:srgbClr val="000000"/>
            </a:solidFill>
            <a:round/>
            <a:headEnd/>
            <a:tailEnd/>
          </a:ln>
        </p:spPr>
        <p:txBody>
          <a:bodyPr/>
          <a:lstStyle/>
          <a:p>
            <a:endParaRPr lang="en-US"/>
          </a:p>
        </p:txBody>
      </p:sp>
      <p:sp>
        <p:nvSpPr>
          <p:cNvPr id="450674" name="Line 114"/>
          <p:cNvSpPr>
            <a:spLocks noChangeShapeType="1"/>
          </p:cNvSpPr>
          <p:nvPr/>
        </p:nvSpPr>
        <p:spPr bwMode="auto">
          <a:xfrm flipV="1">
            <a:off x="6489700" y="3862388"/>
            <a:ext cx="42863" cy="80962"/>
          </a:xfrm>
          <a:prstGeom prst="line">
            <a:avLst/>
          </a:prstGeom>
          <a:noFill/>
          <a:ln w="3175">
            <a:solidFill>
              <a:srgbClr val="000000"/>
            </a:solidFill>
            <a:round/>
            <a:headEnd/>
            <a:tailEnd/>
          </a:ln>
        </p:spPr>
        <p:txBody>
          <a:bodyPr/>
          <a:lstStyle/>
          <a:p>
            <a:endParaRPr lang="en-US"/>
          </a:p>
        </p:txBody>
      </p:sp>
      <p:sp>
        <p:nvSpPr>
          <p:cNvPr id="450675" name="Line 115"/>
          <p:cNvSpPr>
            <a:spLocks noChangeShapeType="1"/>
          </p:cNvSpPr>
          <p:nvPr/>
        </p:nvSpPr>
        <p:spPr bwMode="auto">
          <a:xfrm flipV="1">
            <a:off x="6532563" y="3783013"/>
            <a:ext cx="41275" cy="79375"/>
          </a:xfrm>
          <a:prstGeom prst="line">
            <a:avLst/>
          </a:prstGeom>
          <a:noFill/>
          <a:ln w="3175">
            <a:solidFill>
              <a:srgbClr val="000000"/>
            </a:solidFill>
            <a:round/>
            <a:headEnd/>
            <a:tailEnd/>
          </a:ln>
        </p:spPr>
        <p:txBody>
          <a:bodyPr/>
          <a:lstStyle/>
          <a:p>
            <a:endParaRPr lang="en-US"/>
          </a:p>
        </p:txBody>
      </p:sp>
      <p:sp>
        <p:nvSpPr>
          <p:cNvPr id="450676" name="Line 116"/>
          <p:cNvSpPr>
            <a:spLocks noChangeShapeType="1"/>
          </p:cNvSpPr>
          <p:nvPr/>
        </p:nvSpPr>
        <p:spPr bwMode="auto">
          <a:xfrm flipV="1">
            <a:off x="6573838" y="3713163"/>
            <a:ext cx="42862" cy="69850"/>
          </a:xfrm>
          <a:prstGeom prst="line">
            <a:avLst/>
          </a:prstGeom>
          <a:noFill/>
          <a:ln w="3175">
            <a:solidFill>
              <a:srgbClr val="000000"/>
            </a:solidFill>
            <a:round/>
            <a:headEnd/>
            <a:tailEnd/>
          </a:ln>
        </p:spPr>
        <p:txBody>
          <a:bodyPr/>
          <a:lstStyle/>
          <a:p>
            <a:endParaRPr lang="en-US"/>
          </a:p>
        </p:txBody>
      </p:sp>
      <p:sp>
        <p:nvSpPr>
          <p:cNvPr id="450677" name="Line 117"/>
          <p:cNvSpPr>
            <a:spLocks noChangeShapeType="1"/>
          </p:cNvSpPr>
          <p:nvPr/>
        </p:nvSpPr>
        <p:spPr bwMode="auto">
          <a:xfrm flipV="1">
            <a:off x="6616700" y="3651250"/>
            <a:ext cx="42863" cy="61913"/>
          </a:xfrm>
          <a:prstGeom prst="line">
            <a:avLst/>
          </a:prstGeom>
          <a:noFill/>
          <a:ln w="3175">
            <a:solidFill>
              <a:srgbClr val="000000"/>
            </a:solidFill>
            <a:round/>
            <a:headEnd/>
            <a:tailEnd/>
          </a:ln>
        </p:spPr>
        <p:txBody>
          <a:bodyPr/>
          <a:lstStyle/>
          <a:p>
            <a:endParaRPr lang="en-US"/>
          </a:p>
        </p:txBody>
      </p:sp>
      <p:sp>
        <p:nvSpPr>
          <p:cNvPr id="450678" name="Line 118"/>
          <p:cNvSpPr>
            <a:spLocks noChangeShapeType="1"/>
          </p:cNvSpPr>
          <p:nvPr/>
        </p:nvSpPr>
        <p:spPr bwMode="auto">
          <a:xfrm flipV="1">
            <a:off x="6659563" y="3600450"/>
            <a:ext cx="46037" cy="50800"/>
          </a:xfrm>
          <a:prstGeom prst="line">
            <a:avLst/>
          </a:prstGeom>
          <a:noFill/>
          <a:ln w="3175">
            <a:solidFill>
              <a:srgbClr val="000000"/>
            </a:solidFill>
            <a:round/>
            <a:headEnd/>
            <a:tailEnd/>
          </a:ln>
        </p:spPr>
        <p:txBody>
          <a:bodyPr/>
          <a:lstStyle/>
          <a:p>
            <a:endParaRPr lang="en-US"/>
          </a:p>
        </p:txBody>
      </p:sp>
      <p:sp>
        <p:nvSpPr>
          <p:cNvPr id="450679" name="Line 119"/>
          <p:cNvSpPr>
            <a:spLocks noChangeShapeType="1"/>
          </p:cNvSpPr>
          <p:nvPr/>
        </p:nvSpPr>
        <p:spPr bwMode="auto">
          <a:xfrm flipV="1">
            <a:off x="6705600" y="3554413"/>
            <a:ext cx="42863" cy="46037"/>
          </a:xfrm>
          <a:prstGeom prst="line">
            <a:avLst/>
          </a:prstGeom>
          <a:noFill/>
          <a:ln w="3175">
            <a:solidFill>
              <a:srgbClr val="000000"/>
            </a:solidFill>
            <a:round/>
            <a:headEnd/>
            <a:tailEnd/>
          </a:ln>
        </p:spPr>
        <p:txBody>
          <a:bodyPr/>
          <a:lstStyle/>
          <a:p>
            <a:endParaRPr lang="en-US"/>
          </a:p>
        </p:txBody>
      </p:sp>
      <p:sp>
        <p:nvSpPr>
          <p:cNvPr id="450680" name="Line 120"/>
          <p:cNvSpPr>
            <a:spLocks noChangeShapeType="1"/>
          </p:cNvSpPr>
          <p:nvPr/>
        </p:nvSpPr>
        <p:spPr bwMode="auto">
          <a:xfrm flipV="1">
            <a:off x="6748463" y="3521075"/>
            <a:ext cx="42862" cy="33338"/>
          </a:xfrm>
          <a:prstGeom prst="line">
            <a:avLst/>
          </a:prstGeom>
          <a:noFill/>
          <a:ln w="3175">
            <a:solidFill>
              <a:srgbClr val="000000"/>
            </a:solidFill>
            <a:round/>
            <a:headEnd/>
            <a:tailEnd/>
          </a:ln>
        </p:spPr>
        <p:txBody>
          <a:bodyPr/>
          <a:lstStyle/>
          <a:p>
            <a:endParaRPr lang="en-US"/>
          </a:p>
        </p:txBody>
      </p:sp>
      <p:sp>
        <p:nvSpPr>
          <p:cNvPr id="450681" name="Line 121"/>
          <p:cNvSpPr>
            <a:spLocks noChangeShapeType="1"/>
          </p:cNvSpPr>
          <p:nvPr/>
        </p:nvSpPr>
        <p:spPr bwMode="auto">
          <a:xfrm flipV="1">
            <a:off x="6791325" y="3498850"/>
            <a:ext cx="42863" cy="22225"/>
          </a:xfrm>
          <a:prstGeom prst="line">
            <a:avLst/>
          </a:prstGeom>
          <a:noFill/>
          <a:ln w="3175">
            <a:solidFill>
              <a:srgbClr val="000000"/>
            </a:solidFill>
            <a:round/>
            <a:headEnd/>
            <a:tailEnd/>
          </a:ln>
        </p:spPr>
        <p:txBody>
          <a:bodyPr/>
          <a:lstStyle/>
          <a:p>
            <a:endParaRPr lang="en-US"/>
          </a:p>
        </p:txBody>
      </p:sp>
      <p:sp>
        <p:nvSpPr>
          <p:cNvPr id="450682" name="Line 122"/>
          <p:cNvSpPr>
            <a:spLocks noChangeShapeType="1"/>
          </p:cNvSpPr>
          <p:nvPr/>
        </p:nvSpPr>
        <p:spPr bwMode="auto">
          <a:xfrm flipV="1">
            <a:off x="6834188" y="3486150"/>
            <a:ext cx="42862" cy="12700"/>
          </a:xfrm>
          <a:prstGeom prst="line">
            <a:avLst/>
          </a:prstGeom>
          <a:noFill/>
          <a:ln w="3175">
            <a:solidFill>
              <a:srgbClr val="000000"/>
            </a:solidFill>
            <a:round/>
            <a:headEnd/>
            <a:tailEnd/>
          </a:ln>
        </p:spPr>
        <p:txBody>
          <a:bodyPr/>
          <a:lstStyle/>
          <a:p>
            <a:endParaRPr lang="en-US"/>
          </a:p>
        </p:txBody>
      </p:sp>
      <p:sp>
        <p:nvSpPr>
          <p:cNvPr id="450683" name="Line 123"/>
          <p:cNvSpPr>
            <a:spLocks noChangeShapeType="1"/>
          </p:cNvSpPr>
          <p:nvPr/>
        </p:nvSpPr>
        <p:spPr bwMode="auto">
          <a:xfrm flipV="1">
            <a:off x="6877050" y="3484563"/>
            <a:ext cx="41275" cy="1587"/>
          </a:xfrm>
          <a:prstGeom prst="line">
            <a:avLst/>
          </a:prstGeom>
          <a:noFill/>
          <a:ln w="3175">
            <a:solidFill>
              <a:srgbClr val="000000"/>
            </a:solidFill>
            <a:round/>
            <a:headEnd/>
            <a:tailEnd/>
          </a:ln>
        </p:spPr>
        <p:txBody>
          <a:bodyPr/>
          <a:lstStyle/>
          <a:p>
            <a:endParaRPr lang="en-US"/>
          </a:p>
        </p:txBody>
      </p:sp>
      <p:sp>
        <p:nvSpPr>
          <p:cNvPr id="450684" name="Line 124"/>
          <p:cNvSpPr>
            <a:spLocks noChangeShapeType="1"/>
          </p:cNvSpPr>
          <p:nvPr/>
        </p:nvSpPr>
        <p:spPr bwMode="auto">
          <a:xfrm>
            <a:off x="6918325" y="3484563"/>
            <a:ext cx="42863" cy="7937"/>
          </a:xfrm>
          <a:prstGeom prst="line">
            <a:avLst/>
          </a:prstGeom>
          <a:noFill/>
          <a:ln w="3175">
            <a:solidFill>
              <a:srgbClr val="000000"/>
            </a:solidFill>
            <a:round/>
            <a:headEnd/>
            <a:tailEnd/>
          </a:ln>
        </p:spPr>
        <p:txBody>
          <a:bodyPr/>
          <a:lstStyle/>
          <a:p>
            <a:endParaRPr lang="en-US"/>
          </a:p>
        </p:txBody>
      </p:sp>
      <p:sp>
        <p:nvSpPr>
          <p:cNvPr id="450685" name="Line 125"/>
          <p:cNvSpPr>
            <a:spLocks noChangeShapeType="1"/>
          </p:cNvSpPr>
          <p:nvPr/>
        </p:nvSpPr>
        <p:spPr bwMode="auto">
          <a:xfrm>
            <a:off x="6961188" y="3492500"/>
            <a:ext cx="42862" cy="22225"/>
          </a:xfrm>
          <a:prstGeom prst="line">
            <a:avLst/>
          </a:prstGeom>
          <a:noFill/>
          <a:ln w="3175">
            <a:solidFill>
              <a:srgbClr val="000000"/>
            </a:solidFill>
            <a:round/>
            <a:headEnd/>
            <a:tailEnd/>
          </a:ln>
        </p:spPr>
        <p:txBody>
          <a:bodyPr/>
          <a:lstStyle/>
          <a:p>
            <a:endParaRPr lang="en-US"/>
          </a:p>
        </p:txBody>
      </p:sp>
      <p:sp>
        <p:nvSpPr>
          <p:cNvPr id="450686" name="Line 126"/>
          <p:cNvSpPr>
            <a:spLocks noChangeShapeType="1"/>
          </p:cNvSpPr>
          <p:nvPr/>
        </p:nvSpPr>
        <p:spPr bwMode="auto">
          <a:xfrm>
            <a:off x="7004050" y="3514725"/>
            <a:ext cx="42863" cy="30163"/>
          </a:xfrm>
          <a:prstGeom prst="line">
            <a:avLst/>
          </a:prstGeom>
          <a:noFill/>
          <a:ln w="3175">
            <a:solidFill>
              <a:srgbClr val="000000"/>
            </a:solidFill>
            <a:round/>
            <a:headEnd/>
            <a:tailEnd/>
          </a:ln>
        </p:spPr>
        <p:txBody>
          <a:bodyPr/>
          <a:lstStyle/>
          <a:p>
            <a:endParaRPr lang="en-US"/>
          </a:p>
        </p:txBody>
      </p:sp>
      <p:sp>
        <p:nvSpPr>
          <p:cNvPr id="450687" name="Line 127"/>
          <p:cNvSpPr>
            <a:spLocks noChangeShapeType="1"/>
          </p:cNvSpPr>
          <p:nvPr/>
        </p:nvSpPr>
        <p:spPr bwMode="auto">
          <a:xfrm>
            <a:off x="7046913" y="3544888"/>
            <a:ext cx="42862" cy="39687"/>
          </a:xfrm>
          <a:prstGeom prst="line">
            <a:avLst/>
          </a:prstGeom>
          <a:noFill/>
          <a:ln w="3175">
            <a:solidFill>
              <a:srgbClr val="000000"/>
            </a:solidFill>
            <a:round/>
            <a:headEnd/>
            <a:tailEnd/>
          </a:ln>
        </p:spPr>
        <p:txBody>
          <a:bodyPr/>
          <a:lstStyle/>
          <a:p>
            <a:endParaRPr lang="en-US"/>
          </a:p>
        </p:txBody>
      </p:sp>
      <p:sp>
        <p:nvSpPr>
          <p:cNvPr id="450688" name="Line 128"/>
          <p:cNvSpPr>
            <a:spLocks noChangeShapeType="1"/>
          </p:cNvSpPr>
          <p:nvPr/>
        </p:nvSpPr>
        <p:spPr bwMode="auto">
          <a:xfrm>
            <a:off x="7089775" y="3584575"/>
            <a:ext cx="42863" cy="52388"/>
          </a:xfrm>
          <a:prstGeom prst="line">
            <a:avLst/>
          </a:prstGeom>
          <a:noFill/>
          <a:ln w="3175">
            <a:solidFill>
              <a:srgbClr val="000000"/>
            </a:solidFill>
            <a:round/>
            <a:headEnd/>
            <a:tailEnd/>
          </a:ln>
        </p:spPr>
        <p:txBody>
          <a:bodyPr/>
          <a:lstStyle/>
          <a:p>
            <a:endParaRPr lang="en-US"/>
          </a:p>
        </p:txBody>
      </p:sp>
      <p:sp>
        <p:nvSpPr>
          <p:cNvPr id="450689" name="Line 129"/>
          <p:cNvSpPr>
            <a:spLocks noChangeShapeType="1"/>
          </p:cNvSpPr>
          <p:nvPr/>
        </p:nvSpPr>
        <p:spPr bwMode="auto">
          <a:xfrm>
            <a:off x="7132638" y="3636963"/>
            <a:ext cx="42862" cy="57150"/>
          </a:xfrm>
          <a:prstGeom prst="line">
            <a:avLst/>
          </a:prstGeom>
          <a:noFill/>
          <a:ln w="3175">
            <a:solidFill>
              <a:srgbClr val="000000"/>
            </a:solidFill>
            <a:round/>
            <a:headEnd/>
            <a:tailEnd/>
          </a:ln>
        </p:spPr>
        <p:txBody>
          <a:bodyPr/>
          <a:lstStyle/>
          <a:p>
            <a:endParaRPr lang="en-US"/>
          </a:p>
        </p:txBody>
      </p:sp>
      <p:sp>
        <p:nvSpPr>
          <p:cNvPr id="450690" name="Line 130"/>
          <p:cNvSpPr>
            <a:spLocks noChangeShapeType="1"/>
          </p:cNvSpPr>
          <p:nvPr/>
        </p:nvSpPr>
        <p:spPr bwMode="auto">
          <a:xfrm>
            <a:off x="7175500" y="3694113"/>
            <a:ext cx="42863" cy="66675"/>
          </a:xfrm>
          <a:prstGeom prst="line">
            <a:avLst/>
          </a:prstGeom>
          <a:noFill/>
          <a:ln w="3175">
            <a:solidFill>
              <a:srgbClr val="000000"/>
            </a:solidFill>
            <a:round/>
            <a:headEnd/>
            <a:tailEnd/>
          </a:ln>
        </p:spPr>
        <p:txBody>
          <a:bodyPr/>
          <a:lstStyle/>
          <a:p>
            <a:endParaRPr lang="en-US"/>
          </a:p>
        </p:txBody>
      </p:sp>
      <p:sp>
        <p:nvSpPr>
          <p:cNvPr id="450691" name="Line 131"/>
          <p:cNvSpPr>
            <a:spLocks noChangeShapeType="1"/>
          </p:cNvSpPr>
          <p:nvPr/>
        </p:nvSpPr>
        <p:spPr bwMode="auto">
          <a:xfrm>
            <a:off x="7218363" y="3760788"/>
            <a:ext cx="41275" cy="76200"/>
          </a:xfrm>
          <a:prstGeom prst="line">
            <a:avLst/>
          </a:prstGeom>
          <a:noFill/>
          <a:ln w="3175">
            <a:solidFill>
              <a:srgbClr val="000000"/>
            </a:solidFill>
            <a:round/>
            <a:headEnd/>
            <a:tailEnd/>
          </a:ln>
        </p:spPr>
        <p:txBody>
          <a:bodyPr/>
          <a:lstStyle/>
          <a:p>
            <a:endParaRPr lang="en-US"/>
          </a:p>
        </p:txBody>
      </p:sp>
      <p:sp>
        <p:nvSpPr>
          <p:cNvPr id="450692" name="Line 132"/>
          <p:cNvSpPr>
            <a:spLocks noChangeShapeType="1"/>
          </p:cNvSpPr>
          <p:nvPr/>
        </p:nvSpPr>
        <p:spPr bwMode="auto">
          <a:xfrm>
            <a:off x="7259638" y="3836988"/>
            <a:ext cx="42862" cy="82550"/>
          </a:xfrm>
          <a:prstGeom prst="line">
            <a:avLst/>
          </a:prstGeom>
          <a:noFill/>
          <a:ln w="3175">
            <a:solidFill>
              <a:srgbClr val="000000"/>
            </a:solidFill>
            <a:round/>
            <a:headEnd/>
            <a:tailEnd/>
          </a:ln>
        </p:spPr>
        <p:txBody>
          <a:bodyPr/>
          <a:lstStyle/>
          <a:p>
            <a:endParaRPr lang="en-US"/>
          </a:p>
        </p:txBody>
      </p:sp>
      <p:sp>
        <p:nvSpPr>
          <p:cNvPr id="450693" name="Line 133"/>
          <p:cNvSpPr>
            <a:spLocks noChangeShapeType="1"/>
          </p:cNvSpPr>
          <p:nvPr/>
        </p:nvSpPr>
        <p:spPr bwMode="auto">
          <a:xfrm>
            <a:off x="7302500" y="3919538"/>
            <a:ext cx="46038" cy="85725"/>
          </a:xfrm>
          <a:prstGeom prst="line">
            <a:avLst/>
          </a:prstGeom>
          <a:noFill/>
          <a:ln w="3175">
            <a:solidFill>
              <a:srgbClr val="000000"/>
            </a:solidFill>
            <a:round/>
            <a:headEnd/>
            <a:tailEnd/>
          </a:ln>
        </p:spPr>
        <p:txBody>
          <a:bodyPr/>
          <a:lstStyle/>
          <a:p>
            <a:endParaRPr lang="en-US"/>
          </a:p>
        </p:txBody>
      </p:sp>
      <p:sp>
        <p:nvSpPr>
          <p:cNvPr id="450694" name="Line 134"/>
          <p:cNvSpPr>
            <a:spLocks noChangeShapeType="1"/>
          </p:cNvSpPr>
          <p:nvPr/>
        </p:nvSpPr>
        <p:spPr bwMode="auto">
          <a:xfrm>
            <a:off x="7348538" y="4005263"/>
            <a:ext cx="42862" cy="93662"/>
          </a:xfrm>
          <a:prstGeom prst="line">
            <a:avLst/>
          </a:prstGeom>
          <a:noFill/>
          <a:ln w="3175">
            <a:solidFill>
              <a:srgbClr val="000000"/>
            </a:solidFill>
            <a:round/>
            <a:headEnd/>
            <a:tailEnd/>
          </a:ln>
        </p:spPr>
        <p:txBody>
          <a:bodyPr/>
          <a:lstStyle/>
          <a:p>
            <a:endParaRPr lang="en-US"/>
          </a:p>
        </p:txBody>
      </p:sp>
      <p:sp>
        <p:nvSpPr>
          <p:cNvPr id="450695" name="Line 135"/>
          <p:cNvSpPr>
            <a:spLocks noChangeShapeType="1"/>
          </p:cNvSpPr>
          <p:nvPr/>
        </p:nvSpPr>
        <p:spPr bwMode="auto">
          <a:xfrm>
            <a:off x="7391400" y="4098925"/>
            <a:ext cx="42863" cy="95250"/>
          </a:xfrm>
          <a:prstGeom prst="line">
            <a:avLst/>
          </a:prstGeom>
          <a:noFill/>
          <a:ln w="3175">
            <a:solidFill>
              <a:srgbClr val="000000"/>
            </a:solidFill>
            <a:round/>
            <a:headEnd/>
            <a:tailEnd/>
          </a:ln>
        </p:spPr>
        <p:txBody>
          <a:bodyPr/>
          <a:lstStyle/>
          <a:p>
            <a:endParaRPr lang="en-US"/>
          </a:p>
        </p:txBody>
      </p:sp>
      <p:sp>
        <p:nvSpPr>
          <p:cNvPr id="450696" name="Line 136"/>
          <p:cNvSpPr>
            <a:spLocks noChangeShapeType="1"/>
          </p:cNvSpPr>
          <p:nvPr/>
        </p:nvSpPr>
        <p:spPr bwMode="auto">
          <a:xfrm>
            <a:off x="7434263" y="4194175"/>
            <a:ext cx="42862" cy="96838"/>
          </a:xfrm>
          <a:prstGeom prst="line">
            <a:avLst/>
          </a:prstGeom>
          <a:noFill/>
          <a:ln w="3175">
            <a:solidFill>
              <a:srgbClr val="000000"/>
            </a:solidFill>
            <a:round/>
            <a:headEnd/>
            <a:tailEnd/>
          </a:ln>
        </p:spPr>
        <p:txBody>
          <a:bodyPr/>
          <a:lstStyle/>
          <a:p>
            <a:endParaRPr lang="en-US"/>
          </a:p>
        </p:txBody>
      </p:sp>
      <p:sp>
        <p:nvSpPr>
          <p:cNvPr id="450697" name="Line 137"/>
          <p:cNvSpPr>
            <a:spLocks noChangeShapeType="1"/>
          </p:cNvSpPr>
          <p:nvPr/>
        </p:nvSpPr>
        <p:spPr bwMode="auto">
          <a:xfrm>
            <a:off x="7477125" y="4291013"/>
            <a:ext cx="42863" cy="101600"/>
          </a:xfrm>
          <a:prstGeom prst="line">
            <a:avLst/>
          </a:prstGeom>
          <a:noFill/>
          <a:ln w="3175">
            <a:solidFill>
              <a:srgbClr val="000000"/>
            </a:solidFill>
            <a:round/>
            <a:headEnd/>
            <a:tailEnd/>
          </a:ln>
        </p:spPr>
        <p:txBody>
          <a:bodyPr/>
          <a:lstStyle/>
          <a:p>
            <a:endParaRPr lang="en-US"/>
          </a:p>
        </p:txBody>
      </p:sp>
      <p:sp>
        <p:nvSpPr>
          <p:cNvPr id="450698" name="Line 138"/>
          <p:cNvSpPr>
            <a:spLocks noChangeShapeType="1"/>
          </p:cNvSpPr>
          <p:nvPr/>
        </p:nvSpPr>
        <p:spPr bwMode="auto">
          <a:xfrm>
            <a:off x="7519988" y="4392613"/>
            <a:ext cx="42862" cy="100012"/>
          </a:xfrm>
          <a:prstGeom prst="line">
            <a:avLst/>
          </a:prstGeom>
          <a:noFill/>
          <a:ln w="3175">
            <a:solidFill>
              <a:srgbClr val="000000"/>
            </a:solidFill>
            <a:round/>
            <a:headEnd/>
            <a:tailEnd/>
          </a:ln>
        </p:spPr>
        <p:txBody>
          <a:bodyPr/>
          <a:lstStyle/>
          <a:p>
            <a:endParaRPr lang="en-US"/>
          </a:p>
        </p:txBody>
      </p:sp>
      <p:sp>
        <p:nvSpPr>
          <p:cNvPr id="450699" name="Line 139"/>
          <p:cNvSpPr>
            <a:spLocks noChangeShapeType="1"/>
          </p:cNvSpPr>
          <p:nvPr/>
        </p:nvSpPr>
        <p:spPr bwMode="auto">
          <a:xfrm>
            <a:off x="7562850" y="4492625"/>
            <a:ext cx="41275" cy="103188"/>
          </a:xfrm>
          <a:prstGeom prst="line">
            <a:avLst/>
          </a:prstGeom>
          <a:noFill/>
          <a:ln w="3175">
            <a:solidFill>
              <a:srgbClr val="000000"/>
            </a:solidFill>
            <a:round/>
            <a:headEnd/>
            <a:tailEnd/>
          </a:ln>
        </p:spPr>
        <p:txBody>
          <a:bodyPr/>
          <a:lstStyle/>
          <a:p>
            <a:endParaRPr lang="en-US"/>
          </a:p>
        </p:txBody>
      </p:sp>
      <p:sp>
        <p:nvSpPr>
          <p:cNvPr id="450700" name="Line 140"/>
          <p:cNvSpPr>
            <a:spLocks noChangeShapeType="1"/>
          </p:cNvSpPr>
          <p:nvPr/>
        </p:nvSpPr>
        <p:spPr bwMode="auto">
          <a:xfrm>
            <a:off x="7604125" y="4595813"/>
            <a:ext cx="42863" cy="98425"/>
          </a:xfrm>
          <a:prstGeom prst="line">
            <a:avLst/>
          </a:prstGeom>
          <a:noFill/>
          <a:ln w="3175">
            <a:solidFill>
              <a:srgbClr val="000000"/>
            </a:solidFill>
            <a:round/>
            <a:headEnd/>
            <a:tailEnd/>
          </a:ln>
        </p:spPr>
        <p:txBody>
          <a:bodyPr/>
          <a:lstStyle/>
          <a:p>
            <a:endParaRPr lang="en-US"/>
          </a:p>
        </p:txBody>
      </p:sp>
      <p:sp>
        <p:nvSpPr>
          <p:cNvPr id="450701" name="Line 141"/>
          <p:cNvSpPr>
            <a:spLocks noChangeShapeType="1"/>
          </p:cNvSpPr>
          <p:nvPr/>
        </p:nvSpPr>
        <p:spPr bwMode="auto">
          <a:xfrm>
            <a:off x="7646988" y="4694238"/>
            <a:ext cx="42862" cy="100012"/>
          </a:xfrm>
          <a:prstGeom prst="line">
            <a:avLst/>
          </a:prstGeom>
          <a:noFill/>
          <a:ln w="3175">
            <a:solidFill>
              <a:srgbClr val="000000"/>
            </a:solidFill>
            <a:round/>
            <a:headEnd/>
            <a:tailEnd/>
          </a:ln>
        </p:spPr>
        <p:txBody>
          <a:bodyPr/>
          <a:lstStyle/>
          <a:p>
            <a:endParaRPr lang="en-US"/>
          </a:p>
        </p:txBody>
      </p:sp>
      <p:sp>
        <p:nvSpPr>
          <p:cNvPr id="450702" name="Line 142"/>
          <p:cNvSpPr>
            <a:spLocks noChangeShapeType="1"/>
          </p:cNvSpPr>
          <p:nvPr/>
        </p:nvSpPr>
        <p:spPr bwMode="auto">
          <a:xfrm>
            <a:off x="7689850" y="4794250"/>
            <a:ext cx="42863" cy="95250"/>
          </a:xfrm>
          <a:prstGeom prst="line">
            <a:avLst/>
          </a:prstGeom>
          <a:noFill/>
          <a:ln w="3175">
            <a:solidFill>
              <a:srgbClr val="000000"/>
            </a:solidFill>
            <a:round/>
            <a:headEnd/>
            <a:tailEnd/>
          </a:ln>
        </p:spPr>
        <p:txBody>
          <a:bodyPr/>
          <a:lstStyle/>
          <a:p>
            <a:endParaRPr lang="en-US"/>
          </a:p>
        </p:txBody>
      </p:sp>
      <p:sp>
        <p:nvSpPr>
          <p:cNvPr id="450703" name="Line 143"/>
          <p:cNvSpPr>
            <a:spLocks noChangeShapeType="1"/>
          </p:cNvSpPr>
          <p:nvPr/>
        </p:nvSpPr>
        <p:spPr bwMode="auto">
          <a:xfrm>
            <a:off x="7732713" y="4889500"/>
            <a:ext cx="42862" cy="93663"/>
          </a:xfrm>
          <a:prstGeom prst="line">
            <a:avLst/>
          </a:prstGeom>
          <a:noFill/>
          <a:ln w="3175">
            <a:solidFill>
              <a:srgbClr val="000000"/>
            </a:solidFill>
            <a:round/>
            <a:headEnd/>
            <a:tailEnd/>
          </a:ln>
        </p:spPr>
        <p:txBody>
          <a:bodyPr/>
          <a:lstStyle/>
          <a:p>
            <a:endParaRPr lang="en-US"/>
          </a:p>
        </p:txBody>
      </p:sp>
      <p:sp>
        <p:nvSpPr>
          <p:cNvPr id="450704" name="Line 144"/>
          <p:cNvSpPr>
            <a:spLocks noChangeShapeType="1"/>
          </p:cNvSpPr>
          <p:nvPr/>
        </p:nvSpPr>
        <p:spPr bwMode="auto">
          <a:xfrm>
            <a:off x="7775575" y="4983163"/>
            <a:ext cx="42863" cy="88900"/>
          </a:xfrm>
          <a:prstGeom prst="line">
            <a:avLst/>
          </a:prstGeom>
          <a:noFill/>
          <a:ln w="3175">
            <a:solidFill>
              <a:srgbClr val="000000"/>
            </a:solidFill>
            <a:round/>
            <a:headEnd/>
            <a:tailEnd/>
          </a:ln>
        </p:spPr>
        <p:txBody>
          <a:bodyPr/>
          <a:lstStyle/>
          <a:p>
            <a:endParaRPr lang="en-US"/>
          </a:p>
        </p:txBody>
      </p:sp>
      <p:sp>
        <p:nvSpPr>
          <p:cNvPr id="450705" name="Line 145"/>
          <p:cNvSpPr>
            <a:spLocks noChangeShapeType="1"/>
          </p:cNvSpPr>
          <p:nvPr/>
        </p:nvSpPr>
        <p:spPr bwMode="auto">
          <a:xfrm>
            <a:off x="7818438" y="5072063"/>
            <a:ext cx="42862" cy="88900"/>
          </a:xfrm>
          <a:prstGeom prst="line">
            <a:avLst/>
          </a:prstGeom>
          <a:noFill/>
          <a:ln w="3175">
            <a:solidFill>
              <a:srgbClr val="000000"/>
            </a:solidFill>
            <a:round/>
            <a:headEnd/>
            <a:tailEnd/>
          </a:ln>
        </p:spPr>
        <p:txBody>
          <a:bodyPr/>
          <a:lstStyle/>
          <a:p>
            <a:endParaRPr lang="en-US"/>
          </a:p>
        </p:txBody>
      </p:sp>
      <p:sp>
        <p:nvSpPr>
          <p:cNvPr id="450706" name="Line 146"/>
          <p:cNvSpPr>
            <a:spLocks noChangeShapeType="1"/>
          </p:cNvSpPr>
          <p:nvPr/>
        </p:nvSpPr>
        <p:spPr bwMode="auto">
          <a:xfrm>
            <a:off x="7861300" y="5160963"/>
            <a:ext cx="42863" cy="77787"/>
          </a:xfrm>
          <a:prstGeom prst="line">
            <a:avLst/>
          </a:prstGeom>
          <a:noFill/>
          <a:ln w="3175">
            <a:solidFill>
              <a:srgbClr val="000000"/>
            </a:solidFill>
            <a:round/>
            <a:headEnd/>
            <a:tailEnd/>
          </a:ln>
        </p:spPr>
        <p:txBody>
          <a:bodyPr/>
          <a:lstStyle/>
          <a:p>
            <a:endParaRPr lang="en-US"/>
          </a:p>
        </p:txBody>
      </p:sp>
      <p:sp>
        <p:nvSpPr>
          <p:cNvPr id="450707" name="Line 147"/>
          <p:cNvSpPr>
            <a:spLocks noChangeShapeType="1"/>
          </p:cNvSpPr>
          <p:nvPr/>
        </p:nvSpPr>
        <p:spPr bwMode="auto">
          <a:xfrm>
            <a:off x="7904163" y="5238750"/>
            <a:ext cx="41275" cy="79375"/>
          </a:xfrm>
          <a:prstGeom prst="line">
            <a:avLst/>
          </a:prstGeom>
          <a:noFill/>
          <a:ln w="3175">
            <a:solidFill>
              <a:srgbClr val="000000"/>
            </a:solidFill>
            <a:round/>
            <a:headEnd/>
            <a:tailEnd/>
          </a:ln>
        </p:spPr>
        <p:txBody>
          <a:bodyPr/>
          <a:lstStyle/>
          <a:p>
            <a:endParaRPr lang="en-US"/>
          </a:p>
        </p:txBody>
      </p:sp>
      <p:sp>
        <p:nvSpPr>
          <p:cNvPr id="450708" name="Line 148"/>
          <p:cNvSpPr>
            <a:spLocks noChangeShapeType="1"/>
          </p:cNvSpPr>
          <p:nvPr/>
        </p:nvSpPr>
        <p:spPr bwMode="auto">
          <a:xfrm>
            <a:off x="7945438" y="5318125"/>
            <a:ext cx="46037" cy="71438"/>
          </a:xfrm>
          <a:prstGeom prst="line">
            <a:avLst/>
          </a:prstGeom>
          <a:noFill/>
          <a:ln w="3175">
            <a:solidFill>
              <a:srgbClr val="000000"/>
            </a:solidFill>
            <a:round/>
            <a:headEnd/>
            <a:tailEnd/>
          </a:ln>
        </p:spPr>
        <p:txBody>
          <a:bodyPr/>
          <a:lstStyle/>
          <a:p>
            <a:endParaRPr lang="en-US"/>
          </a:p>
        </p:txBody>
      </p:sp>
      <p:sp>
        <p:nvSpPr>
          <p:cNvPr id="450709" name="Line 149"/>
          <p:cNvSpPr>
            <a:spLocks noChangeShapeType="1"/>
          </p:cNvSpPr>
          <p:nvPr/>
        </p:nvSpPr>
        <p:spPr bwMode="auto">
          <a:xfrm>
            <a:off x="7991475" y="5389563"/>
            <a:ext cx="42863" cy="69850"/>
          </a:xfrm>
          <a:prstGeom prst="line">
            <a:avLst/>
          </a:prstGeom>
          <a:noFill/>
          <a:ln w="3175">
            <a:solidFill>
              <a:srgbClr val="000000"/>
            </a:solidFill>
            <a:round/>
            <a:headEnd/>
            <a:tailEnd/>
          </a:ln>
        </p:spPr>
        <p:txBody>
          <a:bodyPr/>
          <a:lstStyle/>
          <a:p>
            <a:endParaRPr lang="en-US"/>
          </a:p>
        </p:txBody>
      </p:sp>
      <p:sp>
        <p:nvSpPr>
          <p:cNvPr id="450710" name="Line 150"/>
          <p:cNvSpPr>
            <a:spLocks noChangeShapeType="1"/>
          </p:cNvSpPr>
          <p:nvPr/>
        </p:nvSpPr>
        <p:spPr bwMode="auto">
          <a:xfrm>
            <a:off x="8034338" y="5459413"/>
            <a:ext cx="42862" cy="60325"/>
          </a:xfrm>
          <a:prstGeom prst="line">
            <a:avLst/>
          </a:prstGeom>
          <a:noFill/>
          <a:ln w="3175">
            <a:solidFill>
              <a:srgbClr val="000000"/>
            </a:solidFill>
            <a:round/>
            <a:headEnd/>
            <a:tailEnd/>
          </a:ln>
        </p:spPr>
        <p:txBody>
          <a:bodyPr/>
          <a:lstStyle/>
          <a:p>
            <a:endParaRPr lang="en-US"/>
          </a:p>
        </p:txBody>
      </p:sp>
      <p:sp>
        <p:nvSpPr>
          <p:cNvPr id="450711" name="Line 151"/>
          <p:cNvSpPr>
            <a:spLocks noChangeShapeType="1"/>
          </p:cNvSpPr>
          <p:nvPr/>
        </p:nvSpPr>
        <p:spPr bwMode="auto">
          <a:xfrm>
            <a:off x="8077200" y="5519738"/>
            <a:ext cx="42863" cy="58737"/>
          </a:xfrm>
          <a:prstGeom prst="line">
            <a:avLst/>
          </a:prstGeom>
          <a:noFill/>
          <a:ln w="3175">
            <a:solidFill>
              <a:srgbClr val="000000"/>
            </a:solidFill>
            <a:round/>
            <a:headEnd/>
            <a:tailEnd/>
          </a:ln>
        </p:spPr>
        <p:txBody>
          <a:bodyPr/>
          <a:lstStyle/>
          <a:p>
            <a:endParaRPr lang="en-US"/>
          </a:p>
        </p:txBody>
      </p:sp>
      <p:sp>
        <p:nvSpPr>
          <p:cNvPr id="450712" name="Line 152"/>
          <p:cNvSpPr>
            <a:spLocks noChangeShapeType="1"/>
          </p:cNvSpPr>
          <p:nvPr/>
        </p:nvSpPr>
        <p:spPr bwMode="auto">
          <a:xfrm>
            <a:off x="8120063" y="5578475"/>
            <a:ext cx="42862" cy="53975"/>
          </a:xfrm>
          <a:prstGeom prst="line">
            <a:avLst/>
          </a:prstGeom>
          <a:noFill/>
          <a:ln w="3175">
            <a:solidFill>
              <a:srgbClr val="000000"/>
            </a:solidFill>
            <a:round/>
            <a:headEnd/>
            <a:tailEnd/>
          </a:ln>
        </p:spPr>
        <p:txBody>
          <a:bodyPr/>
          <a:lstStyle/>
          <a:p>
            <a:endParaRPr lang="en-US"/>
          </a:p>
        </p:txBody>
      </p:sp>
      <p:sp>
        <p:nvSpPr>
          <p:cNvPr id="450713" name="Line 153"/>
          <p:cNvSpPr>
            <a:spLocks noChangeShapeType="1"/>
          </p:cNvSpPr>
          <p:nvPr/>
        </p:nvSpPr>
        <p:spPr bwMode="auto">
          <a:xfrm>
            <a:off x="8162925" y="5632450"/>
            <a:ext cx="42863" cy="49213"/>
          </a:xfrm>
          <a:prstGeom prst="line">
            <a:avLst/>
          </a:prstGeom>
          <a:noFill/>
          <a:ln w="3175">
            <a:solidFill>
              <a:srgbClr val="000000"/>
            </a:solidFill>
            <a:round/>
            <a:headEnd/>
            <a:tailEnd/>
          </a:ln>
        </p:spPr>
        <p:txBody>
          <a:bodyPr/>
          <a:lstStyle/>
          <a:p>
            <a:endParaRPr lang="en-US"/>
          </a:p>
        </p:txBody>
      </p:sp>
      <p:sp>
        <p:nvSpPr>
          <p:cNvPr id="450714" name="Line 154"/>
          <p:cNvSpPr>
            <a:spLocks noChangeShapeType="1"/>
          </p:cNvSpPr>
          <p:nvPr/>
        </p:nvSpPr>
        <p:spPr bwMode="auto">
          <a:xfrm>
            <a:off x="8205788" y="5681663"/>
            <a:ext cx="42862" cy="42862"/>
          </a:xfrm>
          <a:prstGeom prst="line">
            <a:avLst/>
          </a:prstGeom>
          <a:noFill/>
          <a:ln w="3175">
            <a:solidFill>
              <a:srgbClr val="000000"/>
            </a:solidFill>
            <a:round/>
            <a:headEnd/>
            <a:tailEnd/>
          </a:ln>
        </p:spPr>
        <p:txBody>
          <a:bodyPr/>
          <a:lstStyle/>
          <a:p>
            <a:endParaRPr lang="en-US"/>
          </a:p>
        </p:txBody>
      </p:sp>
      <p:sp>
        <p:nvSpPr>
          <p:cNvPr id="450715" name="Line 155"/>
          <p:cNvSpPr>
            <a:spLocks noChangeShapeType="1"/>
          </p:cNvSpPr>
          <p:nvPr/>
        </p:nvSpPr>
        <p:spPr bwMode="auto">
          <a:xfrm>
            <a:off x="8248650" y="5724525"/>
            <a:ext cx="41275" cy="39688"/>
          </a:xfrm>
          <a:prstGeom prst="line">
            <a:avLst/>
          </a:prstGeom>
          <a:noFill/>
          <a:ln w="3175">
            <a:solidFill>
              <a:srgbClr val="000000"/>
            </a:solidFill>
            <a:round/>
            <a:headEnd/>
            <a:tailEnd/>
          </a:ln>
        </p:spPr>
        <p:txBody>
          <a:bodyPr/>
          <a:lstStyle/>
          <a:p>
            <a:endParaRPr lang="en-US"/>
          </a:p>
        </p:txBody>
      </p:sp>
      <p:sp>
        <p:nvSpPr>
          <p:cNvPr id="450716" name="Line 156"/>
          <p:cNvSpPr>
            <a:spLocks noChangeShapeType="1"/>
          </p:cNvSpPr>
          <p:nvPr/>
        </p:nvSpPr>
        <p:spPr bwMode="auto">
          <a:xfrm>
            <a:off x="8289925" y="5764213"/>
            <a:ext cx="42863" cy="36512"/>
          </a:xfrm>
          <a:prstGeom prst="line">
            <a:avLst/>
          </a:prstGeom>
          <a:noFill/>
          <a:ln w="3175">
            <a:solidFill>
              <a:srgbClr val="000000"/>
            </a:solidFill>
            <a:round/>
            <a:headEnd/>
            <a:tailEnd/>
          </a:ln>
        </p:spPr>
        <p:txBody>
          <a:bodyPr/>
          <a:lstStyle/>
          <a:p>
            <a:endParaRPr lang="en-US"/>
          </a:p>
        </p:txBody>
      </p:sp>
      <p:sp>
        <p:nvSpPr>
          <p:cNvPr id="450717" name="Line 157"/>
          <p:cNvSpPr>
            <a:spLocks noChangeShapeType="1"/>
          </p:cNvSpPr>
          <p:nvPr/>
        </p:nvSpPr>
        <p:spPr bwMode="auto">
          <a:xfrm>
            <a:off x="8332788" y="5800725"/>
            <a:ext cx="42862" cy="30163"/>
          </a:xfrm>
          <a:prstGeom prst="line">
            <a:avLst/>
          </a:prstGeom>
          <a:noFill/>
          <a:ln w="3175">
            <a:solidFill>
              <a:srgbClr val="000000"/>
            </a:solidFill>
            <a:round/>
            <a:headEnd/>
            <a:tailEnd/>
          </a:ln>
        </p:spPr>
        <p:txBody>
          <a:bodyPr/>
          <a:lstStyle/>
          <a:p>
            <a:endParaRPr lang="en-US"/>
          </a:p>
        </p:txBody>
      </p:sp>
      <p:sp>
        <p:nvSpPr>
          <p:cNvPr id="450718" name="Line 158"/>
          <p:cNvSpPr>
            <a:spLocks noChangeShapeType="1"/>
          </p:cNvSpPr>
          <p:nvPr/>
        </p:nvSpPr>
        <p:spPr bwMode="auto">
          <a:xfrm>
            <a:off x="8375650" y="5830888"/>
            <a:ext cx="42863" cy="30162"/>
          </a:xfrm>
          <a:prstGeom prst="line">
            <a:avLst/>
          </a:prstGeom>
          <a:noFill/>
          <a:ln w="3175">
            <a:solidFill>
              <a:srgbClr val="000000"/>
            </a:solidFill>
            <a:round/>
            <a:headEnd/>
            <a:tailEnd/>
          </a:ln>
        </p:spPr>
        <p:txBody>
          <a:bodyPr/>
          <a:lstStyle/>
          <a:p>
            <a:endParaRPr lang="en-US"/>
          </a:p>
        </p:txBody>
      </p:sp>
      <p:sp>
        <p:nvSpPr>
          <p:cNvPr id="450719" name="Line 159"/>
          <p:cNvSpPr>
            <a:spLocks noChangeShapeType="1"/>
          </p:cNvSpPr>
          <p:nvPr/>
        </p:nvSpPr>
        <p:spPr bwMode="auto">
          <a:xfrm>
            <a:off x="8418513" y="5861050"/>
            <a:ext cx="42862" cy="25400"/>
          </a:xfrm>
          <a:prstGeom prst="line">
            <a:avLst/>
          </a:prstGeom>
          <a:noFill/>
          <a:ln w="3175">
            <a:solidFill>
              <a:srgbClr val="000000"/>
            </a:solidFill>
            <a:round/>
            <a:headEnd/>
            <a:tailEnd/>
          </a:ln>
        </p:spPr>
        <p:txBody>
          <a:bodyPr/>
          <a:lstStyle/>
          <a:p>
            <a:endParaRPr lang="en-US"/>
          </a:p>
        </p:txBody>
      </p:sp>
      <p:sp>
        <p:nvSpPr>
          <p:cNvPr id="450720" name="Line 160"/>
          <p:cNvSpPr>
            <a:spLocks noChangeShapeType="1"/>
          </p:cNvSpPr>
          <p:nvPr/>
        </p:nvSpPr>
        <p:spPr bwMode="auto">
          <a:xfrm>
            <a:off x="8461375" y="5886450"/>
            <a:ext cx="42863" cy="20638"/>
          </a:xfrm>
          <a:prstGeom prst="line">
            <a:avLst/>
          </a:prstGeom>
          <a:noFill/>
          <a:ln w="3175">
            <a:solidFill>
              <a:srgbClr val="000000"/>
            </a:solidFill>
            <a:round/>
            <a:headEnd/>
            <a:tailEnd/>
          </a:ln>
        </p:spPr>
        <p:txBody>
          <a:bodyPr/>
          <a:lstStyle/>
          <a:p>
            <a:endParaRPr lang="en-US"/>
          </a:p>
        </p:txBody>
      </p:sp>
      <p:sp>
        <p:nvSpPr>
          <p:cNvPr id="450721" name="Line 161"/>
          <p:cNvSpPr>
            <a:spLocks noChangeShapeType="1"/>
          </p:cNvSpPr>
          <p:nvPr/>
        </p:nvSpPr>
        <p:spPr bwMode="auto">
          <a:xfrm>
            <a:off x="8504238" y="5907088"/>
            <a:ext cx="42862" cy="17462"/>
          </a:xfrm>
          <a:prstGeom prst="line">
            <a:avLst/>
          </a:prstGeom>
          <a:noFill/>
          <a:ln w="3175">
            <a:solidFill>
              <a:srgbClr val="000000"/>
            </a:solidFill>
            <a:round/>
            <a:headEnd/>
            <a:tailEnd/>
          </a:ln>
        </p:spPr>
        <p:txBody>
          <a:bodyPr/>
          <a:lstStyle/>
          <a:p>
            <a:endParaRPr lang="en-US"/>
          </a:p>
        </p:txBody>
      </p:sp>
      <p:sp>
        <p:nvSpPr>
          <p:cNvPr id="450722" name="Line 162"/>
          <p:cNvSpPr>
            <a:spLocks noChangeShapeType="1"/>
          </p:cNvSpPr>
          <p:nvPr/>
        </p:nvSpPr>
        <p:spPr bwMode="auto">
          <a:xfrm>
            <a:off x="8547100" y="5924550"/>
            <a:ext cx="42863" cy="19050"/>
          </a:xfrm>
          <a:prstGeom prst="line">
            <a:avLst/>
          </a:prstGeom>
          <a:noFill/>
          <a:ln w="3175">
            <a:solidFill>
              <a:srgbClr val="000000"/>
            </a:solidFill>
            <a:round/>
            <a:headEnd/>
            <a:tailEnd/>
          </a:ln>
        </p:spPr>
        <p:txBody>
          <a:bodyPr/>
          <a:lstStyle/>
          <a:p>
            <a:endParaRPr lang="en-US"/>
          </a:p>
        </p:txBody>
      </p:sp>
      <p:sp>
        <p:nvSpPr>
          <p:cNvPr id="450723" name="Line 163"/>
          <p:cNvSpPr>
            <a:spLocks noChangeShapeType="1"/>
          </p:cNvSpPr>
          <p:nvPr/>
        </p:nvSpPr>
        <p:spPr bwMode="auto">
          <a:xfrm>
            <a:off x="8589963" y="5943600"/>
            <a:ext cx="44450" cy="15875"/>
          </a:xfrm>
          <a:prstGeom prst="line">
            <a:avLst/>
          </a:prstGeom>
          <a:noFill/>
          <a:ln w="3175">
            <a:solidFill>
              <a:srgbClr val="000000"/>
            </a:solidFill>
            <a:round/>
            <a:headEnd/>
            <a:tailEnd/>
          </a:ln>
        </p:spPr>
        <p:txBody>
          <a:bodyPr/>
          <a:lstStyle/>
          <a:p>
            <a:endParaRPr lang="en-US"/>
          </a:p>
        </p:txBody>
      </p:sp>
      <p:sp>
        <p:nvSpPr>
          <p:cNvPr id="450724" name="Line 164"/>
          <p:cNvSpPr>
            <a:spLocks noChangeShapeType="1"/>
          </p:cNvSpPr>
          <p:nvPr/>
        </p:nvSpPr>
        <p:spPr bwMode="auto">
          <a:xfrm>
            <a:off x="8634413" y="5959475"/>
            <a:ext cx="42862" cy="11113"/>
          </a:xfrm>
          <a:prstGeom prst="line">
            <a:avLst/>
          </a:prstGeom>
          <a:noFill/>
          <a:ln w="3175">
            <a:solidFill>
              <a:srgbClr val="000000"/>
            </a:solidFill>
            <a:round/>
            <a:headEnd/>
            <a:tailEnd/>
          </a:ln>
        </p:spPr>
        <p:txBody>
          <a:bodyPr/>
          <a:lstStyle/>
          <a:p>
            <a:endParaRPr lang="en-US"/>
          </a:p>
        </p:txBody>
      </p:sp>
      <p:sp>
        <p:nvSpPr>
          <p:cNvPr id="450725" name="Line 165"/>
          <p:cNvSpPr>
            <a:spLocks noChangeShapeType="1"/>
          </p:cNvSpPr>
          <p:nvPr/>
        </p:nvSpPr>
        <p:spPr bwMode="auto">
          <a:xfrm>
            <a:off x="8677275" y="5970588"/>
            <a:ext cx="42863" cy="9525"/>
          </a:xfrm>
          <a:prstGeom prst="line">
            <a:avLst/>
          </a:prstGeom>
          <a:noFill/>
          <a:ln w="3175">
            <a:solidFill>
              <a:srgbClr val="000000"/>
            </a:solidFill>
            <a:round/>
            <a:headEnd/>
            <a:tailEnd/>
          </a:ln>
        </p:spPr>
        <p:txBody>
          <a:bodyPr/>
          <a:lstStyle/>
          <a:p>
            <a:endParaRPr lang="en-US"/>
          </a:p>
        </p:txBody>
      </p:sp>
      <p:sp>
        <p:nvSpPr>
          <p:cNvPr id="450726" name="Line 166"/>
          <p:cNvSpPr>
            <a:spLocks noChangeShapeType="1"/>
          </p:cNvSpPr>
          <p:nvPr/>
        </p:nvSpPr>
        <p:spPr bwMode="auto">
          <a:xfrm>
            <a:off x="8720138" y="5980113"/>
            <a:ext cx="42862" cy="9525"/>
          </a:xfrm>
          <a:prstGeom prst="line">
            <a:avLst/>
          </a:prstGeom>
          <a:noFill/>
          <a:ln w="3175">
            <a:solidFill>
              <a:srgbClr val="000000"/>
            </a:solidFill>
            <a:round/>
            <a:headEnd/>
            <a:tailEnd/>
          </a:ln>
        </p:spPr>
        <p:txBody>
          <a:bodyPr/>
          <a:lstStyle/>
          <a:p>
            <a:endParaRPr lang="en-US"/>
          </a:p>
        </p:txBody>
      </p:sp>
      <p:sp>
        <p:nvSpPr>
          <p:cNvPr id="450727" name="Line 167"/>
          <p:cNvSpPr>
            <a:spLocks noChangeShapeType="1"/>
          </p:cNvSpPr>
          <p:nvPr/>
        </p:nvSpPr>
        <p:spPr bwMode="auto">
          <a:xfrm>
            <a:off x="8763000" y="5989638"/>
            <a:ext cx="42863" cy="9525"/>
          </a:xfrm>
          <a:prstGeom prst="line">
            <a:avLst/>
          </a:prstGeom>
          <a:noFill/>
          <a:ln w="3175">
            <a:solidFill>
              <a:srgbClr val="000000"/>
            </a:solidFill>
            <a:round/>
            <a:headEnd/>
            <a:tailEnd/>
          </a:ln>
        </p:spPr>
        <p:txBody>
          <a:bodyPr/>
          <a:lstStyle/>
          <a:p>
            <a:endParaRPr lang="en-US"/>
          </a:p>
        </p:txBody>
      </p:sp>
      <p:sp>
        <p:nvSpPr>
          <p:cNvPr id="450728" name="Line 168"/>
          <p:cNvSpPr>
            <a:spLocks noChangeShapeType="1"/>
          </p:cNvSpPr>
          <p:nvPr/>
        </p:nvSpPr>
        <p:spPr bwMode="auto">
          <a:xfrm>
            <a:off x="8805863" y="5999163"/>
            <a:ext cx="42862" cy="4762"/>
          </a:xfrm>
          <a:prstGeom prst="line">
            <a:avLst/>
          </a:prstGeom>
          <a:noFill/>
          <a:ln w="3175">
            <a:solidFill>
              <a:srgbClr val="000000"/>
            </a:solidFill>
            <a:round/>
            <a:headEnd/>
            <a:tailEnd/>
          </a:ln>
        </p:spPr>
        <p:txBody>
          <a:bodyPr/>
          <a:lstStyle/>
          <a:p>
            <a:endParaRPr lang="en-US"/>
          </a:p>
        </p:txBody>
      </p:sp>
      <p:sp>
        <p:nvSpPr>
          <p:cNvPr id="450729" name="Line 169"/>
          <p:cNvSpPr>
            <a:spLocks noChangeShapeType="1"/>
          </p:cNvSpPr>
          <p:nvPr/>
        </p:nvSpPr>
        <p:spPr bwMode="auto">
          <a:xfrm>
            <a:off x="8848725" y="6003925"/>
            <a:ext cx="42863" cy="6350"/>
          </a:xfrm>
          <a:prstGeom prst="line">
            <a:avLst/>
          </a:prstGeom>
          <a:noFill/>
          <a:ln w="3175">
            <a:solidFill>
              <a:srgbClr val="000000"/>
            </a:solidFill>
            <a:round/>
            <a:headEnd/>
            <a:tailEnd/>
          </a:ln>
        </p:spPr>
        <p:txBody>
          <a:bodyPr/>
          <a:lstStyle/>
          <a:p>
            <a:endParaRPr lang="en-US"/>
          </a:p>
        </p:txBody>
      </p:sp>
      <p:sp>
        <p:nvSpPr>
          <p:cNvPr id="450730" name="Line 170"/>
          <p:cNvSpPr>
            <a:spLocks noChangeShapeType="1"/>
          </p:cNvSpPr>
          <p:nvPr/>
        </p:nvSpPr>
        <p:spPr bwMode="auto">
          <a:xfrm>
            <a:off x="8891588" y="6010275"/>
            <a:ext cx="42862" cy="6350"/>
          </a:xfrm>
          <a:prstGeom prst="line">
            <a:avLst/>
          </a:prstGeom>
          <a:noFill/>
          <a:ln w="3175">
            <a:solidFill>
              <a:srgbClr val="000000"/>
            </a:solidFill>
            <a:round/>
            <a:headEnd/>
            <a:tailEnd/>
          </a:ln>
        </p:spPr>
        <p:txBody>
          <a:bodyPr/>
          <a:lstStyle/>
          <a:p>
            <a:endParaRPr lang="en-US"/>
          </a:p>
        </p:txBody>
      </p:sp>
      <p:sp>
        <p:nvSpPr>
          <p:cNvPr id="450731" name="Line 171"/>
          <p:cNvSpPr>
            <a:spLocks noChangeShapeType="1"/>
          </p:cNvSpPr>
          <p:nvPr/>
        </p:nvSpPr>
        <p:spPr bwMode="auto">
          <a:xfrm>
            <a:off x="8934450" y="6016625"/>
            <a:ext cx="41275" cy="3175"/>
          </a:xfrm>
          <a:prstGeom prst="line">
            <a:avLst/>
          </a:prstGeom>
          <a:noFill/>
          <a:ln w="3175">
            <a:solidFill>
              <a:srgbClr val="000000"/>
            </a:solidFill>
            <a:round/>
            <a:headEnd/>
            <a:tailEnd/>
          </a:ln>
        </p:spPr>
        <p:txBody>
          <a:bodyPr/>
          <a:lstStyle/>
          <a:p>
            <a:endParaRPr lang="en-US"/>
          </a:p>
        </p:txBody>
      </p:sp>
      <p:sp>
        <p:nvSpPr>
          <p:cNvPr id="450732" name="Line 172"/>
          <p:cNvSpPr>
            <a:spLocks noChangeShapeType="1"/>
          </p:cNvSpPr>
          <p:nvPr/>
        </p:nvSpPr>
        <p:spPr bwMode="auto">
          <a:xfrm>
            <a:off x="8975725" y="6019800"/>
            <a:ext cx="42863" cy="3175"/>
          </a:xfrm>
          <a:prstGeom prst="line">
            <a:avLst/>
          </a:prstGeom>
          <a:noFill/>
          <a:ln w="3175">
            <a:solidFill>
              <a:srgbClr val="000000"/>
            </a:solidFill>
            <a:round/>
            <a:headEnd/>
            <a:tailEnd/>
          </a:ln>
        </p:spPr>
        <p:txBody>
          <a:bodyPr/>
          <a:lstStyle/>
          <a:p>
            <a:endParaRPr lang="en-US"/>
          </a:p>
        </p:txBody>
      </p:sp>
      <p:sp>
        <p:nvSpPr>
          <p:cNvPr id="450733" name="Line 173"/>
          <p:cNvSpPr>
            <a:spLocks noChangeShapeType="1"/>
          </p:cNvSpPr>
          <p:nvPr/>
        </p:nvSpPr>
        <p:spPr bwMode="auto">
          <a:xfrm>
            <a:off x="6248400" y="3276600"/>
            <a:ext cx="1295400" cy="0"/>
          </a:xfrm>
          <a:prstGeom prst="line">
            <a:avLst/>
          </a:prstGeom>
          <a:noFill/>
          <a:ln w="9525">
            <a:solidFill>
              <a:schemeClr val="tx1"/>
            </a:solidFill>
            <a:round/>
            <a:headEnd/>
            <a:tailEnd/>
          </a:ln>
          <a:effectLst/>
        </p:spPr>
        <p:txBody>
          <a:bodyPr/>
          <a:lstStyle/>
          <a:p>
            <a:endParaRPr lang="en-US"/>
          </a:p>
        </p:txBody>
      </p:sp>
      <p:sp>
        <p:nvSpPr>
          <p:cNvPr id="450734" name="Line 174"/>
          <p:cNvSpPr>
            <a:spLocks noChangeShapeType="1"/>
          </p:cNvSpPr>
          <p:nvPr/>
        </p:nvSpPr>
        <p:spPr bwMode="auto">
          <a:xfrm>
            <a:off x="6248400" y="3124200"/>
            <a:ext cx="0" cy="381000"/>
          </a:xfrm>
          <a:prstGeom prst="line">
            <a:avLst/>
          </a:prstGeom>
          <a:noFill/>
          <a:ln w="9525">
            <a:solidFill>
              <a:schemeClr val="tx1"/>
            </a:solidFill>
            <a:round/>
            <a:headEnd/>
            <a:tailEnd/>
          </a:ln>
          <a:effectLst/>
        </p:spPr>
        <p:txBody>
          <a:bodyPr/>
          <a:lstStyle/>
          <a:p>
            <a:endParaRPr lang="en-US"/>
          </a:p>
        </p:txBody>
      </p:sp>
      <p:sp>
        <p:nvSpPr>
          <p:cNvPr id="450735" name="Line 175"/>
          <p:cNvSpPr>
            <a:spLocks noChangeShapeType="1"/>
          </p:cNvSpPr>
          <p:nvPr/>
        </p:nvSpPr>
        <p:spPr bwMode="auto">
          <a:xfrm>
            <a:off x="7543800" y="3124200"/>
            <a:ext cx="0" cy="381000"/>
          </a:xfrm>
          <a:prstGeom prst="line">
            <a:avLst/>
          </a:prstGeom>
          <a:noFill/>
          <a:ln w="9525">
            <a:solidFill>
              <a:schemeClr val="tx1"/>
            </a:solidFill>
            <a:round/>
            <a:headEnd/>
            <a:tailEnd/>
          </a:ln>
          <a:effectLst/>
        </p:spPr>
        <p:txBody>
          <a:bodyPr/>
          <a:lstStyle/>
          <a:p>
            <a:endParaRPr lang="en-US"/>
          </a:p>
        </p:txBody>
      </p:sp>
      <p:sp>
        <p:nvSpPr>
          <p:cNvPr id="450736" name="Text Box 176"/>
          <p:cNvSpPr txBox="1">
            <a:spLocks noChangeArrowheads="1"/>
          </p:cNvSpPr>
          <p:nvPr/>
        </p:nvSpPr>
        <p:spPr bwMode="auto">
          <a:xfrm>
            <a:off x="6477000" y="6324600"/>
            <a:ext cx="1143000" cy="457200"/>
          </a:xfrm>
          <a:prstGeom prst="rect">
            <a:avLst/>
          </a:prstGeom>
          <a:solidFill>
            <a:schemeClr val="bg1"/>
          </a:solidFill>
          <a:ln w="9525">
            <a:noFill/>
            <a:miter lim="800000"/>
            <a:headEnd/>
            <a:tailEnd/>
          </a:ln>
          <a:effectLst/>
        </p:spPr>
        <p:txBody>
          <a:bodyPr>
            <a:spAutoFit/>
          </a:bodyPr>
          <a:lstStyle/>
          <a:p>
            <a:pPr>
              <a:spcBef>
                <a:spcPct val="50000"/>
              </a:spcBef>
            </a:pPr>
            <a:r>
              <a:rPr lang="en-US"/>
              <a:t>Error</a:t>
            </a:r>
          </a:p>
        </p:txBody>
      </p:sp>
      <p:sp>
        <p:nvSpPr>
          <p:cNvPr id="450737" name="Rectangle 177"/>
          <p:cNvSpPr>
            <a:spLocks noChangeArrowheads="1"/>
          </p:cNvSpPr>
          <p:nvPr/>
        </p:nvSpPr>
        <p:spPr bwMode="auto">
          <a:xfrm>
            <a:off x="5410200" y="6248400"/>
            <a:ext cx="304800" cy="212725"/>
          </a:xfrm>
          <a:prstGeom prst="rect">
            <a:avLst/>
          </a:prstGeom>
          <a:noFill/>
          <a:ln w="9525">
            <a:noFill/>
            <a:miter lim="800000"/>
            <a:headEnd/>
            <a:tailEnd/>
          </a:ln>
        </p:spPr>
        <p:txBody>
          <a:bodyPr lIns="0" tIns="0" rIns="0" bIns="0">
            <a:spAutoFit/>
          </a:bodyPr>
          <a:lstStyle/>
          <a:p>
            <a:r>
              <a:rPr lang="en-US" sz="1400">
                <a:solidFill>
                  <a:srgbClr val="000000"/>
                </a:solidFill>
                <a:latin typeface="Arial" charset="0"/>
              </a:rPr>
              <a:t>-2</a:t>
            </a:r>
            <a:endParaRPr lang="en-US" sz="1400"/>
          </a:p>
        </p:txBody>
      </p:sp>
      <p:sp>
        <p:nvSpPr>
          <p:cNvPr id="450738" name="Rectangle 178"/>
          <p:cNvSpPr>
            <a:spLocks noChangeArrowheads="1"/>
          </p:cNvSpPr>
          <p:nvPr/>
        </p:nvSpPr>
        <p:spPr bwMode="auto">
          <a:xfrm>
            <a:off x="6096000" y="6248400"/>
            <a:ext cx="304800" cy="212725"/>
          </a:xfrm>
          <a:prstGeom prst="rect">
            <a:avLst/>
          </a:prstGeom>
          <a:noFill/>
          <a:ln w="9525">
            <a:noFill/>
            <a:miter lim="800000"/>
            <a:headEnd/>
            <a:tailEnd/>
          </a:ln>
        </p:spPr>
        <p:txBody>
          <a:bodyPr lIns="0" tIns="0" rIns="0" bIns="0">
            <a:spAutoFit/>
          </a:bodyPr>
          <a:lstStyle/>
          <a:p>
            <a:r>
              <a:rPr lang="en-US" sz="1400">
                <a:solidFill>
                  <a:srgbClr val="000000"/>
                </a:solidFill>
                <a:latin typeface="Arial" charset="0"/>
              </a:rPr>
              <a:t>-1</a:t>
            </a:r>
            <a:endParaRPr lang="en-US" sz="1400"/>
          </a:p>
        </p:txBody>
      </p:sp>
      <p:sp>
        <p:nvSpPr>
          <p:cNvPr id="450739" name="Rectangle 179"/>
          <p:cNvSpPr>
            <a:spLocks noChangeArrowheads="1"/>
          </p:cNvSpPr>
          <p:nvPr/>
        </p:nvSpPr>
        <p:spPr bwMode="auto">
          <a:xfrm>
            <a:off x="6781800" y="6248400"/>
            <a:ext cx="304800" cy="212725"/>
          </a:xfrm>
          <a:prstGeom prst="rect">
            <a:avLst/>
          </a:prstGeom>
          <a:noFill/>
          <a:ln w="9525">
            <a:noFill/>
            <a:miter lim="800000"/>
            <a:headEnd/>
            <a:tailEnd/>
          </a:ln>
        </p:spPr>
        <p:txBody>
          <a:bodyPr lIns="0" tIns="0" rIns="0" bIns="0">
            <a:spAutoFit/>
          </a:bodyPr>
          <a:lstStyle/>
          <a:p>
            <a:pPr algn="ctr"/>
            <a:r>
              <a:rPr lang="en-US" sz="1400">
                <a:solidFill>
                  <a:srgbClr val="000000"/>
                </a:solidFill>
                <a:latin typeface="Arial" charset="0"/>
              </a:rPr>
              <a:t>0</a:t>
            </a:r>
            <a:endParaRPr lang="en-US" sz="1400"/>
          </a:p>
        </p:txBody>
      </p:sp>
      <p:sp>
        <p:nvSpPr>
          <p:cNvPr id="450740" name="Rectangle 180"/>
          <p:cNvSpPr>
            <a:spLocks noChangeArrowheads="1"/>
          </p:cNvSpPr>
          <p:nvPr/>
        </p:nvSpPr>
        <p:spPr bwMode="auto">
          <a:xfrm>
            <a:off x="7391400" y="6248400"/>
            <a:ext cx="304800" cy="212725"/>
          </a:xfrm>
          <a:prstGeom prst="rect">
            <a:avLst/>
          </a:prstGeom>
          <a:noFill/>
          <a:ln w="9525">
            <a:noFill/>
            <a:miter lim="800000"/>
            <a:headEnd/>
            <a:tailEnd/>
          </a:ln>
        </p:spPr>
        <p:txBody>
          <a:bodyPr lIns="0" tIns="0" rIns="0" bIns="0">
            <a:spAutoFit/>
          </a:bodyPr>
          <a:lstStyle/>
          <a:p>
            <a:pPr algn="ctr"/>
            <a:r>
              <a:rPr lang="en-US" sz="1400">
                <a:solidFill>
                  <a:srgbClr val="000000"/>
                </a:solidFill>
                <a:latin typeface="Arial" charset="0"/>
              </a:rPr>
              <a:t>1</a:t>
            </a:r>
            <a:endParaRPr lang="en-US" sz="1400"/>
          </a:p>
        </p:txBody>
      </p:sp>
      <p:sp>
        <p:nvSpPr>
          <p:cNvPr id="450741" name="Rectangle 181"/>
          <p:cNvSpPr>
            <a:spLocks noChangeArrowheads="1"/>
          </p:cNvSpPr>
          <p:nvPr/>
        </p:nvSpPr>
        <p:spPr bwMode="auto">
          <a:xfrm>
            <a:off x="8077200" y="6248400"/>
            <a:ext cx="304800" cy="212725"/>
          </a:xfrm>
          <a:prstGeom prst="rect">
            <a:avLst/>
          </a:prstGeom>
          <a:noFill/>
          <a:ln w="9525">
            <a:noFill/>
            <a:miter lim="800000"/>
            <a:headEnd/>
            <a:tailEnd/>
          </a:ln>
        </p:spPr>
        <p:txBody>
          <a:bodyPr lIns="0" tIns="0" rIns="0" bIns="0">
            <a:spAutoFit/>
          </a:bodyPr>
          <a:lstStyle/>
          <a:p>
            <a:pPr algn="ctr"/>
            <a:r>
              <a:rPr lang="en-US" sz="1400">
                <a:solidFill>
                  <a:srgbClr val="000000"/>
                </a:solidFill>
                <a:latin typeface="Arial" charset="0"/>
              </a:rPr>
              <a:t>2</a:t>
            </a:r>
            <a:endParaRPr lang="en-US" sz="1400"/>
          </a:p>
        </p:txBody>
      </p:sp>
      <p:sp>
        <p:nvSpPr>
          <p:cNvPr id="450742" name="Rectangle 182"/>
          <p:cNvSpPr>
            <a:spLocks noChangeArrowheads="1"/>
          </p:cNvSpPr>
          <p:nvPr/>
        </p:nvSpPr>
        <p:spPr bwMode="auto">
          <a:xfrm>
            <a:off x="8686800" y="6248400"/>
            <a:ext cx="304800" cy="212725"/>
          </a:xfrm>
          <a:prstGeom prst="rect">
            <a:avLst/>
          </a:prstGeom>
          <a:noFill/>
          <a:ln w="9525">
            <a:noFill/>
            <a:miter lim="800000"/>
            <a:headEnd/>
            <a:tailEnd/>
          </a:ln>
        </p:spPr>
        <p:txBody>
          <a:bodyPr lIns="0" tIns="0" rIns="0" bIns="0">
            <a:spAutoFit/>
          </a:bodyPr>
          <a:lstStyle/>
          <a:p>
            <a:pPr algn="ctr"/>
            <a:r>
              <a:rPr lang="en-US" sz="1400">
                <a:solidFill>
                  <a:srgbClr val="000000"/>
                </a:solidFill>
                <a:latin typeface="Arial" charset="0"/>
              </a:rPr>
              <a:t>3</a:t>
            </a:r>
            <a:endParaRPr lang="en-US" sz="1400"/>
          </a:p>
        </p:txBody>
      </p:sp>
      <p:sp>
        <p:nvSpPr>
          <p:cNvPr id="450743" name="Text Box 183"/>
          <p:cNvSpPr txBox="1">
            <a:spLocks noChangeArrowheads="1"/>
          </p:cNvSpPr>
          <p:nvPr/>
        </p:nvSpPr>
        <p:spPr bwMode="auto">
          <a:xfrm>
            <a:off x="1295400" y="5334000"/>
            <a:ext cx="2819400" cy="822325"/>
          </a:xfrm>
          <a:prstGeom prst="rect">
            <a:avLst/>
          </a:prstGeom>
          <a:noFill/>
          <a:ln w="9525">
            <a:noFill/>
            <a:miter lim="800000"/>
            <a:headEnd/>
            <a:tailEnd/>
          </a:ln>
          <a:effectLst/>
        </p:spPr>
        <p:txBody>
          <a:bodyPr>
            <a:spAutoFit/>
          </a:bodyPr>
          <a:lstStyle/>
          <a:p>
            <a:pPr algn="ctr">
              <a:spcBef>
                <a:spcPct val="50000"/>
              </a:spcBef>
            </a:pPr>
            <a:r>
              <a:rPr lang="en-US"/>
              <a:t>Distribution of measurement error</a:t>
            </a:r>
          </a:p>
        </p:txBody>
      </p:sp>
      <p:sp>
        <p:nvSpPr>
          <p:cNvPr id="450744" name="Line 184"/>
          <p:cNvSpPr>
            <a:spLocks noChangeShapeType="1"/>
          </p:cNvSpPr>
          <p:nvPr/>
        </p:nvSpPr>
        <p:spPr bwMode="auto">
          <a:xfrm flipV="1">
            <a:off x="2400300" y="3505200"/>
            <a:ext cx="4495800" cy="457200"/>
          </a:xfrm>
          <a:prstGeom prst="line">
            <a:avLst/>
          </a:prstGeom>
          <a:noFill/>
          <a:ln w="9525">
            <a:solidFill>
              <a:schemeClr val="tx1"/>
            </a:solidFill>
            <a:round/>
            <a:headEnd/>
            <a:tailEnd type="triangle" w="med" len="med"/>
          </a:ln>
          <a:effectLst/>
        </p:spPr>
        <p:txBody>
          <a:bodyPr/>
          <a:lstStyle/>
          <a:p>
            <a:endParaRPr lang="en-US"/>
          </a:p>
        </p:txBody>
      </p:sp>
      <p:sp>
        <p:nvSpPr>
          <p:cNvPr id="450745" name="Line 185"/>
          <p:cNvSpPr>
            <a:spLocks noChangeShapeType="1"/>
          </p:cNvSpPr>
          <p:nvPr/>
        </p:nvSpPr>
        <p:spPr bwMode="auto">
          <a:xfrm flipH="1" flipV="1">
            <a:off x="7734300" y="3276600"/>
            <a:ext cx="762000" cy="381000"/>
          </a:xfrm>
          <a:prstGeom prst="line">
            <a:avLst/>
          </a:prstGeom>
          <a:noFill/>
          <a:ln w="9525">
            <a:solidFill>
              <a:srgbClr val="FF0000"/>
            </a:solidFill>
            <a:round/>
            <a:headEnd/>
            <a:tailEnd type="triangle" w="med" len="med"/>
          </a:ln>
          <a:effectLst/>
        </p:spPr>
        <p:txBody>
          <a:bodyPr/>
          <a:lstStyle/>
          <a:p>
            <a:endParaRPr lang="en-US"/>
          </a:p>
        </p:txBody>
      </p:sp>
      <p:sp>
        <p:nvSpPr>
          <p:cNvPr id="450747" name="Text Box 187"/>
          <p:cNvSpPr txBox="1">
            <a:spLocks noChangeArrowheads="1"/>
          </p:cNvSpPr>
          <p:nvPr/>
        </p:nvSpPr>
        <p:spPr bwMode="auto">
          <a:xfrm>
            <a:off x="7200900" y="3657600"/>
            <a:ext cx="2895600" cy="457200"/>
          </a:xfrm>
          <a:prstGeom prst="rect">
            <a:avLst/>
          </a:prstGeom>
          <a:noFill/>
          <a:ln w="9525">
            <a:noFill/>
            <a:miter lim="800000"/>
            <a:headEnd/>
            <a:tailEnd/>
          </a:ln>
          <a:effectLst/>
        </p:spPr>
        <p:txBody>
          <a:bodyPr>
            <a:spAutoFit/>
          </a:bodyPr>
          <a:lstStyle/>
          <a:p>
            <a:pPr lvl="1">
              <a:spcBef>
                <a:spcPct val="20000"/>
              </a:spcBef>
            </a:pPr>
            <a:r>
              <a:rPr lang="en-US" b="1">
                <a:solidFill>
                  <a:srgbClr val="FF0000"/>
                </a:solidFill>
                <a:latin typeface="Arial" charset="0"/>
              </a:rPr>
              <a:t>Variance = </a:t>
            </a:r>
            <a:r>
              <a:rPr lang="en-US" b="1">
                <a:solidFill>
                  <a:srgbClr val="FF0000"/>
                </a:solidFill>
                <a:latin typeface="Arial" charset="0"/>
                <a:sym typeface="Symbol" pitchFamily="18" charset="2"/>
              </a:rPr>
              <a:t></a:t>
            </a:r>
            <a:r>
              <a:rPr lang="en-US" b="1" baseline="30000">
                <a:solidFill>
                  <a:srgbClr val="FF0000"/>
                </a:solidFill>
                <a:latin typeface="Arial" charset="0"/>
                <a:sym typeface="Symbol" pitchFamily="18" charset="2"/>
              </a:rPr>
              <a:t>2</a:t>
            </a:r>
            <a:r>
              <a:rPr lang="en-US" b="1" baseline="-25000">
                <a:solidFill>
                  <a:srgbClr val="FF0000"/>
                </a:solidFill>
                <a:latin typeface="Arial" charset="0"/>
                <a:sym typeface="Symbol" pitchFamily="18" charset="2"/>
              </a:rPr>
              <a:t>E</a:t>
            </a:r>
          </a:p>
        </p:txBody>
      </p:sp>
      <p:sp>
        <p:nvSpPr>
          <p:cNvPr id="450748" name="Rectangle 188"/>
          <p:cNvSpPr>
            <a:spLocks noChangeArrowheads="1"/>
          </p:cNvSpPr>
          <p:nvPr/>
        </p:nvSpPr>
        <p:spPr bwMode="auto">
          <a:xfrm>
            <a:off x="76200" y="304800"/>
            <a:ext cx="9982200" cy="533400"/>
          </a:xfrm>
          <a:prstGeom prst="rect">
            <a:avLst/>
          </a:prstGeom>
          <a:noFill/>
          <a:ln w="9525">
            <a:noFill/>
            <a:miter lim="800000"/>
            <a:headEnd/>
            <a:tailEnd/>
          </a:ln>
          <a:effectLst/>
        </p:spPr>
        <p:txBody>
          <a:bodyPr anchor="ctr"/>
          <a:lstStyle/>
          <a:p>
            <a:pPr algn="ctr"/>
            <a:r>
              <a:rPr lang="en-US" sz="2800" b="1">
                <a:solidFill>
                  <a:schemeClr val="tx2"/>
                </a:solidFill>
                <a:latin typeface="Arial" charset="0"/>
              </a:rPr>
              <a:t>What is </a:t>
            </a:r>
            <a:r>
              <a:rPr lang="en-US" sz="3200" b="1">
                <a:solidFill>
                  <a:schemeClr val="tx2"/>
                </a:solidFill>
                <a:latin typeface="Arial" charset="0"/>
                <a:sym typeface="Symbol" pitchFamily="18" charset="2"/>
              </a:rPr>
              <a:t></a:t>
            </a:r>
            <a:r>
              <a:rPr lang="en-US" sz="3200" b="1" baseline="30000">
                <a:solidFill>
                  <a:schemeClr val="tx2"/>
                </a:solidFill>
                <a:latin typeface="Arial" charset="0"/>
                <a:sym typeface="Symbol" pitchFamily="18" charset="2"/>
              </a:rPr>
              <a:t>2</a:t>
            </a:r>
            <a:r>
              <a:rPr lang="en-US" sz="3200" b="1" baseline="-25000">
                <a:solidFill>
                  <a:schemeClr val="tx2"/>
                </a:solidFill>
                <a:latin typeface="Arial" charset="0"/>
                <a:sym typeface="Symbol" pitchFamily="18" charset="2"/>
              </a:rPr>
              <a:t>E</a:t>
            </a:r>
            <a:r>
              <a:rPr lang="en-US" sz="2800" b="1">
                <a:solidFill>
                  <a:schemeClr val="tx2"/>
                </a:solidFill>
                <a:latin typeface="Arial" charset="0"/>
              </a:rPr>
              <a:t> estimating?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71525" y="304800"/>
            <a:ext cx="8743950" cy="533400"/>
          </a:xfrm>
        </p:spPr>
        <p:txBody>
          <a:bodyPr/>
          <a:lstStyle/>
          <a:p>
            <a:r>
              <a:rPr lang="en-US" dirty="0"/>
              <a:t>How different might two </a:t>
            </a:r>
            <a:r>
              <a:rPr lang="en-US" dirty="0" smtClean="0"/>
              <a:t>measurements </a:t>
            </a:r>
            <a:r>
              <a:rPr lang="en-US" dirty="0"/>
              <a:t>be from random error alone?</a:t>
            </a:r>
          </a:p>
        </p:txBody>
      </p:sp>
      <p:sp>
        <p:nvSpPr>
          <p:cNvPr id="44035" name="Rectangle 3"/>
          <p:cNvSpPr>
            <a:spLocks noGrp="1" noChangeArrowheads="1"/>
          </p:cNvSpPr>
          <p:nvPr>
            <p:ph type="body" idx="1"/>
          </p:nvPr>
        </p:nvSpPr>
        <p:spPr>
          <a:xfrm>
            <a:off x="266700" y="1219200"/>
            <a:ext cx="9372600" cy="5181600"/>
          </a:xfrm>
        </p:spPr>
        <p:txBody>
          <a:bodyPr/>
          <a:lstStyle/>
          <a:p>
            <a:r>
              <a:rPr lang="en-US" sz="2400" dirty="0"/>
              <a:t>Difference between any 2 replicates for same person                                        = difference = </a:t>
            </a:r>
            <a:r>
              <a:rPr lang="en-US" sz="2400" dirty="0" smtClean="0"/>
              <a:t>measure</a:t>
            </a:r>
            <a:r>
              <a:rPr lang="en-US" sz="2400" baseline="-25000" dirty="0" smtClean="0"/>
              <a:t>1</a:t>
            </a:r>
            <a:r>
              <a:rPr lang="en-US" sz="2400" dirty="0" smtClean="0"/>
              <a:t> </a:t>
            </a:r>
            <a:r>
              <a:rPr lang="en-US" sz="2400" dirty="0"/>
              <a:t>- </a:t>
            </a:r>
            <a:r>
              <a:rPr lang="en-US" sz="2400" dirty="0" smtClean="0"/>
              <a:t>measure</a:t>
            </a:r>
            <a:r>
              <a:rPr lang="en-US" sz="2400" baseline="-25000" dirty="0" smtClean="0"/>
              <a:t>2</a:t>
            </a:r>
            <a:r>
              <a:rPr lang="en-US" sz="2800" baseline="-25000" dirty="0" smtClean="0"/>
              <a:t>  </a:t>
            </a:r>
            <a:endParaRPr lang="en-US" sz="2800" baseline="-25000" dirty="0"/>
          </a:p>
          <a:p>
            <a:endParaRPr lang="en-US" sz="1000" baseline="-25000" dirty="0"/>
          </a:p>
          <a:p>
            <a:r>
              <a:rPr lang="en-US" sz="2400" dirty="0"/>
              <a:t>Variability in differences =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diff</a:t>
            </a:r>
            <a:r>
              <a:rPr lang="en-US" sz="2400" baseline="-25000" dirty="0">
                <a:sym typeface="Symbol" pitchFamily="18" charset="2"/>
              </a:rPr>
              <a:t> </a:t>
            </a:r>
            <a:r>
              <a:rPr lang="en-US" sz="2400" baseline="-25000" dirty="0" smtClean="0">
                <a:sym typeface="Symbol" pitchFamily="18" charset="2"/>
              </a:rPr>
              <a:t> </a:t>
            </a:r>
            <a:r>
              <a:rPr lang="en-US" sz="2400" dirty="0" smtClean="0">
                <a:sym typeface="Symbol" pitchFamily="18" charset="2"/>
              </a:rPr>
              <a:t>(just a definition)</a:t>
            </a:r>
            <a:endParaRPr lang="en-US" sz="2400" dirty="0"/>
          </a:p>
          <a:p>
            <a:pPr>
              <a:lnSpc>
                <a:spcPct val="120000"/>
              </a:lnSpc>
              <a:buFontTx/>
              <a:buNone/>
            </a:pPr>
            <a:r>
              <a:rPr lang="en-US" sz="2400" dirty="0">
                <a:sym typeface="Symbol" pitchFamily="18" charset="2"/>
              </a:rPr>
              <a:t>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diff</a:t>
            </a:r>
            <a:r>
              <a:rPr lang="en-US" sz="2400" baseline="-25000" dirty="0">
                <a:sym typeface="Symbol" pitchFamily="18" charset="2"/>
              </a:rPr>
              <a:t> </a:t>
            </a:r>
            <a:r>
              <a:rPr lang="en-US" sz="2400" dirty="0"/>
              <a:t> =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meas1</a:t>
            </a:r>
            <a:r>
              <a:rPr lang="en-US" sz="2400" dirty="0"/>
              <a:t> +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meas2</a:t>
            </a:r>
            <a:r>
              <a:rPr lang="en-US" sz="2400" dirty="0"/>
              <a:t> (accept without proof)</a:t>
            </a:r>
          </a:p>
          <a:p>
            <a:pPr>
              <a:lnSpc>
                <a:spcPct val="120000"/>
              </a:lnSpc>
              <a:buFontTx/>
              <a:buNone/>
            </a:pPr>
            <a:r>
              <a:rPr lang="en-US" sz="2400" dirty="0">
                <a:sym typeface="Symbol" pitchFamily="18" charset="2"/>
              </a:rPr>
              <a:t>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diff</a:t>
            </a:r>
            <a:r>
              <a:rPr lang="en-US" sz="2400" baseline="-25000" dirty="0">
                <a:sym typeface="Symbol" pitchFamily="18" charset="2"/>
              </a:rPr>
              <a:t> </a:t>
            </a:r>
            <a:r>
              <a:rPr lang="en-US" sz="2400" dirty="0"/>
              <a:t> = 2</a:t>
            </a:r>
            <a:r>
              <a:rPr lang="en-US" sz="2400" b="1" dirty="0">
                <a:sym typeface="Symbol" pitchFamily="18" charset="2"/>
              </a:rPr>
              <a:t></a:t>
            </a:r>
            <a:r>
              <a:rPr lang="en-US" sz="2400" b="1" baseline="30000" dirty="0" smtClean="0">
                <a:sym typeface="Symbol" pitchFamily="18" charset="2"/>
              </a:rPr>
              <a:t>2</a:t>
            </a:r>
            <a:r>
              <a:rPr lang="en-US" sz="2400" b="1" baseline="-25000" dirty="0" smtClean="0">
                <a:sym typeface="Symbol" pitchFamily="18" charset="2"/>
              </a:rPr>
              <a:t>meas1</a:t>
            </a:r>
            <a:r>
              <a:rPr lang="en-US" sz="2400" b="1" dirty="0" smtClean="0">
                <a:sym typeface="Symbol" pitchFamily="18" charset="2"/>
              </a:rPr>
              <a:t> </a:t>
            </a:r>
            <a:r>
              <a:rPr lang="en-US" sz="2000" b="1" dirty="0" smtClean="0">
                <a:sym typeface="Symbol" pitchFamily="18" charset="2"/>
              </a:rPr>
              <a:t>(</a:t>
            </a:r>
            <a:r>
              <a:rPr lang="en-US" sz="2000" dirty="0" smtClean="0">
                <a:sym typeface="Symbol" pitchFamily="18" charset="2"/>
              </a:rPr>
              <a:t>the variability of meas1 and meas2 are the same)</a:t>
            </a:r>
            <a:endParaRPr lang="en-US" sz="2000" dirty="0">
              <a:sym typeface="Symbol" pitchFamily="18" charset="2"/>
            </a:endParaRPr>
          </a:p>
          <a:p>
            <a:pPr>
              <a:lnSpc>
                <a:spcPct val="120000"/>
              </a:lnSpc>
            </a:pP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meas1</a:t>
            </a:r>
            <a:r>
              <a:rPr lang="en-US" sz="2400" baseline="-25000" dirty="0">
                <a:sym typeface="Symbol" pitchFamily="18" charset="2"/>
              </a:rPr>
              <a:t> </a:t>
            </a:r>
            <a:r>
              <a:rPr lang="en-US" sz="2400" baseline="-25000" dirty="0" smtClean="0">
                <a:sym typeface="Symbol" pitchFamily="18" charset="2"/>
              </a:rPr>
              <a:t> </a:t>
            </a:r>
            <a:r>
              <a:rPr lang="en-US" sz="2400" dirty="0" smtClean="0">
                <a:sym typeface="Symbol" pitchFamily="18" charset="2"/>
              </a:rPr>
              <a:t>is </a:t>
            </a:r>
            <a:r>
              <a:rPr lang="en-US" sz="2400" dirty="0">
                <a:sym typeface="Symbol" pitchFamily="18" charset="2"/>
              </a:rPr>
              <a:t>simply the variability in </a:t>
            </a:r>
            <a:r>
              <a:rPr lang="en-US" sz="2400" dirty="0" smtClean="0">
                <a:sym typeface="Symbol" pitchFamily="18" charset="2"/>
              </a:rPr>
              <a:t>replicates.  It </a:t>
            </a:r>
            <a:r>
              <a:rPr lang="en-US" sz="2400" dirty="0">
                <a:sym typeface="Symbol" pitchFamily="18" charset="2"/>
              </a:rPr>
              <a:t>is</a:t>
            </a:r>
            <a:r>
              <a:rPr lang="en-US" sz="2400" baseline="-25000" dirty="0">
                <a:sym typeface="Symbol" pitchFamily="18" charset="2"/>
              </a:rPr>
              <a:t>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E</a:t>
            </a:r>
            <a:endParaRPr lang="en-US" sz="2400" b="1" baseline="-25000" dirty="0"/>
          </a:p>
          <a:p>
            <a:pPr>
              <a:lnSpc>
                <a:spcPct val="120000"/>
              </a:lnSpc>
            </a:pPr>
            <a:r>
              <a:rPr lang="en-US" sz="2400" dirty="0"/>
              <a:t>Therefore,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diff</a:t>
            </a:r>
            <a:r>
              <a:rPr lang="en-US" sz="2400" baseline="-25000" dirty="0">
                <a:sym typeface="Symbol" pitchFamily="18" charset="2"/>
              </a:rPr>
              <a:t> </a:t>
            </a:r>
            <a:r>
              <a:rPr lang="en-US" sz="2400" dirty="0"/>
              <a:t> = 2</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E</a:t>
            </a:r>
            <a:r>
              <a:rPr lang="en-US" sz="2400" dirty="0"/>
              <a:t> </a:t>
            </a:r>
            <a:endParaRPr lang="en-US" sz="2400" baseline="-25000" dirty="0">
              <a:sym typeface="Symbol" pitchFamily="18" charset="2"/>
            </a:endParaRPr>
          </a:p>
          <a:p>
            <a:pPr>
              <a:lnSpc>
                <a:spcPct val="120000"/>
              </a:lnSpc>
            </a:pPr>
            <a:r>
              <a:rPr lang="en-US" sz="2400" dirty="0"/>
              <a:t>Because </a:t>
            </a:r>
            <a:r>
              <a:rPr lang="en-US" sz="2400" dirty="0">
                <a:sym typeface="Symbol" pitchFamily="18" charset="2"/>
              </a:rPr>
              <a:t>s</a:t>
            </a:r>
            <a:r>
              <a:rPr lang="en-US" sz="2400" baseline="30000" dirty="0">
                <a:sym typeface="Symbol" pitchFamily="18" charset="2"/>
              </a:rPr>
              <a:t>2</a:t>
            </a:r>
            <a:r>
              <a:rPr lang="en-US" sz="2400" baseline="-25000" dirty="0">
                <a:sym typeface="Symbol" pitchFamily="18" charset="2"/>
              </a:rPr>
              <a:t>W</a:t>
            </a:r>
            <a:r>
              <a:rPr lang="en-US" sz="2400" dirty="0"/>
              <a:t> estimates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E</a:t>
            </a:r>
            <a:r>
              <a:rPr lang="en-US" sz="2400" dirty="0">
                <a:sym typeface="Symbol" pitchFamily="18" charset="2"/>
              </a:rPr>
              <a:t>,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diff</a:t>
            </a:r>
            <a:r>
              <a:rPr lang="en-US" sz="2400" baseline="-25000" dirty="0">
                <a:sym typeface="Symbol" pitchFamily="18" charset="2"/>
              </a:rPr>
              <a:t> </a:t>
            </a:r>
            <a:r>
              <a:rPr lang="en-US" sz="2400" dirty="0"/>
              <a:t> = 2</a:t>
            </a:r>
            <a:r>
              <a:rPr lang="en-US" sz="2400" dirty="0">
                <a:sym typeface="Symbol" pitchFamily="18" charset="2"/>
              </a:rPr>
              <a:t>s</a:t>
            </a:r>
            <a:r>
              <a:rPr lang="en-US" sz="2400" baseline="30000" dirty="0">
                <a:sym typeface="Symbol" pitchFamily="18" charset="2"/>
              </a:rPr>
              <a:t>2</a:t>
            </a:r>
            <a:r>
              <a:rPr lang="en-US" sz="2400" baseline="-25000" dirty="0">
                <a:sym typeface="Symbol" pitchFamily="18" charset="2"/>
              </a:rPr>
              <a:t>W</a:t>
            </a:r>
            <a:r>
              <a:rPr lang="en-US" sz="2400" dirty="0"/>
              <a:t> </a:t>
            </a:r>
          </a:p>
          <a:p>
            <a:pPr>
              <a:lnSpc>
                <a:spcPct val="120000"/>
              </a:lnSpc>
            </a:pPr>
            <a:r>
              <a:rPr lang="en-US" sz="2400" dirty="0"/>
              <a:t>In terms of standard deviation:</a:t>
            </a:r>
          </a:p>
          <a:p>
            <a:pPr>
              <a:buFontTx/>
              <a:buNone/>
            </a:pPr>
            <a:r>
              <a:rPr lang="en-US" sz="3600" dirty="0"/>
              <a:t>	 </a:t>
            </a:r>
            <a:r>
              <a:rPr lang="en-US" sz="2400" b="1" dirty="0">
                <a:sym typeface="Symbol" pitchFamily="18" charset="2"/>
              </a:rPr>
              <a:t></a:t>
            </a:r>
            <a:r>
              <a:rPr lang="en-US" sz="3600" baseline="-25000" dirty="0"/>
              <a:t>diff</a:t>
            </a:r>
            <a:endParaRPr lang="en-US" sz="3600" dirty="0"/>
          </a:p>
          <a:p>
            <a:pPr>
              <a:buFontTx/>
              <a:buNone/>
            </a:pPr>
            <a:endParaRPr lang="en-US" sz="1800" dirty="0"/>
          </a:p>
        </p:txBody>
      </p:sp>
      <p:graphicFrame>
        <p:nvGraphicFramePr>
          <p:cNvPr id="44036" name="Object 4"/>
          <p:cNvGraphicFramePr>
            <a:graphicFrameLocks noChangeAspect="1"/>
          </p:cNvGraphicFramePr>
          <p:nvPr/>
        </p:nvGraphicFramePr>
        <p:xfrm>
          <a:off x="1485900" y="5810250"/>
          <a:ext cx="5105400" cy="590550"/>
        </p:xfrm>
        <a:graphic>
          <a:graphicData uri="http://schemas.openxmlformats.org/presentationml/2006/ole">
            <mc:AlternateContent xmlns:mc="http://schemas.openxmlformats.org/markup-compatibility/2006">
              <mc:Choice xmlns:v="urn:schemas-microsoft-com:vml" Requires="v">
                <p:oleObj spid="_x0000_s44112" name="Equation" r:id="rId4" imgW="2666880" imgH="291960" progId="Equation.3">
                  <p:embed/>
                </p:oleObj>
              </mc:Choice>
              <mc:Fallback>
                <p:oleObj name="Equation" r:id="rId4" imgW="2666880" imgH="29196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5900" y="5810250"/>
                        <a:ext cx="5105400"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266700" y="152400"/>
            <a:ext cx="9677400" cy="533400"/>
          </a:xfrm>
        </p:spPr>
        <p:txBody>
          <a:bodyPr/>
          <a:lstStyle/>
          <a:p>
            <a:r>
              <a:rPr lang="en-US" sz="2800" dirty="0"/>
              <a:t>Distribution of Differences Between Two Replicates</a:t>
            </a:r>
            <a:endParaRPr lang="en-US" dirty="0"/>
          </a:p>
        </p:txBody>
      </p:sp>
      <p:sp>
        <p:nvSpPr>
          <p:cNvPr id="178179" name="Rectangle 3"/>
          <p:cNvSpPr>
            <a:spLocks noGrp="1" noChangeArrowheads="1"/>
          </p:cNvSpPr>
          <p:nvPr>
            <p:ph type="body" idx="1"/>
          </p:nvPr>
        </p:nvSpPr>
        <p:spPr>
          <a:xfrm>
            <a:off x="114300" y="914400"/>
            <a:ext cx="10172700" cy="5562600"/>
          </a:xfrm>
        </p:spPr>
        <p:txBody>
          <a:bodyPr/>
          <a:lstStyle/>
          <a:p>
            <a:pPr>
              <a:lnSpc>
                <a:spcPct val="90000"/>
              </a:lnSpc>
            </a:pPr>
            <a:r>
              <a:rPr lang="en-US" sz="2800" b="1" dirty="0"/>
              <a:t>If assume that differences between two replicates:</a:t>
            </a:r>
            <a:endParaRPr lang="en-US" dirty="0"/>
          </a:p>
          <a:p>
            <a:pPr lvl="1">
              <a:lnSpc>
                <a:spcPct val="90000"/>
              </a:lnSpc>
            </a:pPr>
            <a:r>
              <a:rPr lang="en-US" dirty="0"/>
              <a:t> </a:t>
            </a:r>
            <a:r>
              <a:rPr lang="en-US" sz="2600" b="1" dirty="0"/>
              <a:t>are</a:t>
            </a:r>
            <a:r>
              <a:rPr lang="en-US" dirty="0"/>
              <a:t> </a:t>
            </a:r>
            <a:r>
              <a:rPr lang="en-US" sz="2600" b="1" dirty="0"/>
              <a:t>normally distributed and mean of differences is 0</a:t>
            </a:r>
          </a:p>
          <a:p>
            <a:pPr lvl="1">
              <a:lnSpc>
                <a:spcPct val="90000"/>
              </a:lnSpc>
            </a:pPr>
            <a:r>
              <a:rPr lang="en-US" sz="2600" b="1" dirty="0"/>
              <a:t> </a:t>
            </a:r>
            <a:r>
              <a:rPr lang="en-US" sz="2400" b="1" dirty="0">
                <a:sym typeface="Symbol" pitchFamily="18" charset="2"/>
              </a:rPr>
              <a:t></a:t>
            </a:r>
            <a:r>
              <a:rPr lang="en-US" sz="2400" b="1" dirty="0"/>
              <a:t> </a:t>
            </a:r>
            <a:r>
              <a:rPr lang="en-US" sz="2600" b="1" baseline="-25000" dirty="0"/>
              <a:t>diff  </a:t>
            </a:r>
            <a:r>
              <a:rPr lang="en-US" sz="2600" b="1" dirty="0"/>
              <a:t>is the standard deviation of differences</a:t>
            </a:r>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sz="2400" dirty="0"/>
          </a:p>
          <a:p>
            <a:pPr>
              <a:lnSpc>
                <a:spcPct val="90000"/>
              </a:lnSpc>
            </a:pPr>
            <a:r>
              <a:rPr lang="en-US" sz="2800" b="1" dirty="0" smtClean="0"/>
              <a:t>Because of the properties of a normal distribution: </a:t>
            </a:r>
          </a:p>
          <a:p>
            <a:pPr marL="576263" lvl="1" indent="-238125">
              <a:lnSpc>
                <a:spcPct val="90000"/>
              </a:lnSpc>
            </a:pPr>
            <a:r>
              <a:rPr lang="en-US" sz="2200" dirty="0" smtClean="0"/>
              <a:t>For </a:t>
            </a:r>
            <a:r>
              <a:rPr lang="en-US" sz="2200" dirty="0"/>
              <a:t>95% of all pairs of measurements, </a:t>
            </a:r>
            <a:r>
              <a:rPr lang="en-US" sz="2200" dirty="0" smtClean="0"/>
              <a:t>absolute </a:t>
            </a:r>
            <a:r>
              <a:rPr lang="en-US" sz="2200" dirty="0"/>
              <a:t>difference between the 2 measurements may be as much as (1.96)(</a:t>
            </a:r>
            <a:r>
              <a:rPr lang="en-US" sz="2200" b="1" dirty="0">
                <a:sym typeface="Symbol" pitchFamily="18" charset="2"/>
              </a:rPr>
              <a:t></a:t>
            </a:r>
            <a:r>
              <a:rPr lang="en-US" sz="2200" b="1" dirty="0"/>
              <a:t> </a:t>
            </a:r>
            <a:r>
              <a:rPr lang="en-US" sz="2200" b="1" baseline="-25000" dirty="0"/>
              <a:t>diff</a:t>
            </a:r>
            <a:r>
              <a:rPr lang="en-US" sz="2200" dirty="0"/>
              <a:t>) = (1.96)(1.41) </a:t>
            </a:r>
            <a:r>
              <a:rPr lang="en-US" sz="2200" dirty="0" err="1">
                <a:sym typeface="Symbol" pitchFamily="18" charset="2"/>
              </a:rPr>
              <a:t>s</a:t>
            </a:r>
            <a:r>
              <a:rPr lang="en-US" sz="2200" baseline="-25000" dirty="0" err="1"/>
              <a:t>W</a:t>
            </a:r>
            <a:r>
              <a:rPr lang="en-US" sz="2200" dirty="0"/>
              <a:t> </a:t>
            </a:r>
            <a:r>
              <a:rPr lang="en-US" sz="2200" dirty="0" smtClean="0"/>
              <a:t>= </a:t>
            </a:r>
            <a:r>
              <a:rPr lang="en-US" sz="2200" b="1" dirty="0"/>
              <a:t>2.77 </a:t>
            </a:r>
            <a:r>
              <a:rPr lang="en-US" sz="2200" b="1" dirty="0" err="1">
                <a:sym typeface="Symbol" pitchFamily="18" charset="2"/>
              </a:rPr>
              <a:t>s</a:t>
            </a:r>
            <a:r>
              <a:rPr lang="en-US" sz="2200" b="1" baseline="-25000" dirty="0" err="1"/>
              <a:t>W</a:t>
            </a:r>
            <a:endParaRPr lang="en-US" sz="2200" b="1" baseline="-25000" dirty="0"/>
          </a:p>
          <a:p>
            <a:pPr>
              <a:lnSpc>
                <a:spcPct val="90000"/>
              </a:lnSpc>
            </a:pPr>
            <a:endParaRPr lang="en-US" dirty="0"/>
          </a:p>
          <a:p>
            <a:pPr>
              <a:lnSpc>
                <a:spcPct val="90000"/>
              </a:lnSpc>
            </a:pPr>
            <a:endParaRPr lang="en-US" dirty="0"/>
          </a:p>
        </p:txBody>
      </p:sp>
      <p:graphicFrame>
        <p:nvGraphicFramePr>
          <p:cNvPr id="492544" name="Object 0"/>
          <p:cNvGraphicFramePr>
            <a:graphicFrameLocks noChangeAspect="1"/>
          </p:cNvGraphicFramePr>
          <p:nvPr>
            <p:extLst>
              <p:ext uri="{D42A27DB-BD31-4B8C-83A1-F6EECF244321}">
                <p14:modId xmlns:p14="http://schemas.microsoft.com/office/powerpoint/2010/main" val="2749759867"/>
              </p:ext>
            </p:extLst>
          </p:nvPr>
        </p:nvGraphicFramePr>
        <p:xfrm>
          <a:off x="2257425" y="2343150"/>
          <a:ext cx="5400675" cy="2914650"/>
        </p:xfrm>
        <a:graphic>
          <a:graphicData uri="http://schemas.openxmlformats.org/presentationml/2006/ole">
            <mc:AlternateContent xmlns:mc="http://schemas.openxmlformats.org/markup-compatibility/2006">
              <mc:Choice xmlns:v="urn:schemas-microsoft-com:vml" Requires="v">
                <p:oleObj spid="_x0000_s492692" name="Picture" r:id="rId4" imgW="5400720" imgH="3600360" progId="Word.Picture.8">
                  <p:embed/>
                </p:oleObj>
              </mc:Choice>
              <mc:Fallback>
                <p:oleObj name="Picture" r:id="rId4" imgW="5400720" imgH="3600360" progId="Word.Picture.8">
                  <p:embed/>
                  <p:pic>
                    <p:nvPicPr>
                      <p:cNvPr id="0" name="Picture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7425" y="2343150"/>
                        <a:ext cx="5400675" cy="291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8181" name="Line 5"/>
          <p:cNvSpPr>
            <a:spLocks noChangeShapeType="1"/>
          </p:cNvSpPr>
          <p:nvPr/>
        </p:nvSpPr>
        <p:spPr bwMode="auto">
          <a:xfrm flipV="1">
            <a:off x="5524500" y="2514600"/>
            <a:ext cx="1905000" cy="0"/>
          </a:xfrm>
          <a:prstGeom prst="line">
            <a:avLst/>
          </a:prstGeom>
          <a:noFill/>
          <a:ln w="12700">
            <a:solidFill>
              <a:schemeClr val="tx1"/>
            </a:solidFill>
            <a:round/>
            <a:headEnd type="triangle" w="med" len="med"/>
            <a:tailEnd/>
          </a:ln>
          <a:effectLst/>
        </p:spPr>
        <p:txBody>
          <a:bodyPr wrap="none" anchor="ctr"/>
          <a:lstStyle/>
          <a:p>
            <a:endParaRPr lang="en-US"/>
          </a:p>
        </p:txBody>
      </p:sp>
      <p:sp>
        <p:nvSpPr>
          <p:cNvPr id="178182" name="Text Box 6"/>
          <p:cNvSpPr txBox="1">
            <a:spLocks noChangeArrowheads="1"/>
          </p:cNvSpPr>
          <p:nvPr/>
        </p:nvSpPr>
        <p:spPr bwMode="auto">
          <a:xfrm>
            <a:off x="7467600" y="2362200"/>
            <a:ext cx="2819400" cy="579438"/>
          </a:xfrm>
          <a:prstGeom prst="rect">
            <a:avLst/>
          </a:prstGeom>
          <a:noFill/>
          <a:ln w="9525">
            <a:noFill/>
            <a:miter lim="800000"/>
            <a:headEnd/>
            <a:tailEnd/>
          </a:ln>
          <a:effectLst/>
        </p:spPr>
        <p:txBody>
          <a:bodyPr>
            <a:spAutoFit/>
          </a:bodyPr>
          <a:lstStyle/>
          <a:p>
            <a:pPr>
              <a:spcBef>
                <a:spcPct val="50000"/>
              </a:spcBef>
            </a:pPr>
            <a:r>
              <a:rPr lang="en-US" sz="3200"/>
              <a:t>x</a:t>
            </a:r>
            <a:r>
              <a:rPr lang="en-US" sz="3200" baseline="-25000"/>
              <a:t>diff</a:t>
            </a:r>
            <a:r>
              <a:rPr lang="en-US" sz="3200"/>
              <a:t> </a:t>
            </a:r>
            <a:r>
              <a:rPr lang="en-US" sz="3200">
                <a:sym typeface="Symbol" pitchFamily="18" charset="2"/>
              </a:rPr>
              <a:t> 0</a:t>
            </a:r>
            <a:r>
              <a:rPr lang="en-US"/>
              <a:t> </a:t>
            </a:r>
          </a:p>
        </p:txBody>
      </p:sp>
      <p:graphicFrame>
        <p:nvGraphicFramePr>
          <p:cNvPr id="492545" name="Object 1"/>
          <p:cNvGraphicFramePr>
            <a:graphicFrameLocks noChangeAspect="1"/>
          </p:cNvGraphicFramePr>
          <p:nvPr/>
        </p:nvGraphicFramePr>
        <p:xfrm>
          <a:off x="5086350" y="3321050"/>
          <a:ext cx="112713" cy="214313"/>
        </p:xfrm>
        <a:graphic>
          <a:graphicData uri="http://schemas.openxmlformats.org/presentationml/2006/ole">
            <mc:AlternateContent xmlns:mc="http://schemas.openxmlformats.org/markup-compatibility/2006">
              <mc:Choice xmlns:v="urn:schemas-microsoft-com:vml" Requires="v">
                <p:oleObj spid="_x0000_s492693" name="Equation" r:id="rId6" imgW="114120" imgH="215640" progId="Equation.3">
                  <p:embed/>
                </p:oleObj>
              </mc:Choice>
              <mc:Fallback>
                <p:oleObj name="Equation" r:id="rId6" imgW="114120" imgH="215640" progId="Equation.3">
                  <p:embed/>
                  <p:pic>
                    <p:nvPicPr>
                      <p:cNvPr id="0"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86350" y="3321050"/>
                        <a:ext cx="112713" cy="214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8184" name="Line 8"/>
          <p:cNvSpPr>
            <a:spLocks noChangeShapeType="1"/>
          </p:cNvSpPr>
          <p:nvPr/>
        </p:nvSpPr>
        <p:spPr bwMode="auto">
          <a:xfrm flipV="1">
            <a:off x="7543800" y="2514600"/>
            <a:ext cx="228600" cy="0"/>
          </a:xfrm>
          <a:prstGeom prst="line">
            <a:avLst/>
          </a:prstGeom>
          <a:noFill/>
          <a:ln w="9525">
            <a:solidFill>
              <a:schemeClr val="tx1"/>
            </a:solidFill>
            <a:round/>
            <a:headEnd/>
            <a:tailEnd/>
          </a:ln>
          <a:effectLst/>
        </p:spPr>
        <p:txBody>
          <a:bodyPr wrap="none" anchor="ctr"/>
          <a:lstStyle/>
          <a:p>
            <a:endParaRPr lang="en-US"/>
          </a:p>
        </p:txBody>
      </p:sp>
      <p:sp>
        <p:nvSpPr>
          <p:cNvPr id="178185" name="Line 9"/>
          <p:cNvSpPr>
            <a:spLocks noChangeShapeType="1"/>
          </p:cNvSpPr>
          <p:nvPr/>
        </p:nvSpPr>
        <p:spPr bwMode="auto">
          <a:xfrm>
            <a:off x="5486400" y="3352800"/>
            <a:ext cx="685800"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78186" name="Line 10"/>
          <p:cNvSpPr>
            <a:spLocks noChangeShapeType="1"/>
          </p:cNvSpPr>
          <p:nvPr/>
        </p:nvSpPr>
        <p:spPr bwMode="auto">
          <a:xfrm flipV="1">
            <a:off x="6400800" y="3352800"/>
            <a:ext cx="1371600" cy="0"/>
          </a:xfrm>
          <a:prstGeom prst="line">
            <a:avLst/>
          </a:prstGeom>
          <a:noFill/>
          <a:ln w="9525">
            <a:solidFill>
              <a:schemeClr val="tx1"/>
            </a:solidFill>
            <a:round/>
            <a:headEnd type="triangle" w="med" len="med"/>
            <a:tailEnd/>
          </a:ln>
          <a:effectLst/>
        </p:spPr>
        <p:txBody>
          <a:bodyPr wrap="none" anchor="ctr"/>
          <a:lstStyle/>
          <a:p>
            <a:endParaRPr lang="en-US"/>
          </a:p>
        </p:txBody>
      </p:sp>
      <p:sp>
        <p:nvSpPr>
          <p:cNvPr id="178187" name="Text Box 11"/>
          <p:cNvSpPr txBox="1">
            <a:spLocks noChangeArrowheads="1"/>
          </p:cNvSpPr>
          <p:nvPr/>
        </p:nvSpPr>
        <p:spPr bwMode="auto">
          <a:xfrm>
            <a:off x="8001000" y="3124200"/>
            <a:ext cx="1143000" cy="457200"/>
          </a:xfrm>
          <a:prstGeom prst="rect">
            <a:avLst/>
          </a:prstGeom>
          <a:noFill/>
          <a:ln w="9525">
            <a:noFill/>
            <a:miter lim="800000"/>
            <a:headEnd/>
            <a:tailEnd/>
          </a:ln>
          <a:effectLst/>
        </p:spPr>
        <p:txBody>
          <a:bodyPr>
            <a:spAutoFit/>
          </a:bodyPr>
          <a:lstStyle/>
          <a:p>
            <a:pPr>
              <a:spcBef>
                <a:spcPct val="50000"/>
              </a:spcBef>
            </a:pPr>
            <a:r>
              <a:rPr lang="en-US" b="1">
                <a:sym typeface="Symbol" pitchFamily="18" charset="2"/>
              </a:rPr>
              <a:t></a:t>
            </a:r>
            <a:r>
              <a:rPr lang="en-US" b="1"/>
              <a:t> </a:t>
            </a:r>
            <a:r>
              <a:rPr lang="en-US" sz="2800" b="1" baseline="-25000"/>
              <a:t>diff</a:t>
            </a:r>
            <a:r>
              <a:rPr lang="en-US" sz="2800" baseline="-25000"/>
              <a:t> </a:t>
            </a:r>
          </a:p>
        </p:txBody>
      </p:sp>
      <p:sp>
        <p:nvSpPr>
          <p:cNvPr id="178188" name="Line 12"/>
          <p:cNvSpPr>
            <a:spLocks noChangeShapeType="1"/>
          </p:cNvSpPr>
          <p:nvPr/>
        </p:nvSpPr>
        <p:spPr bwMode="auto">
          <a:xfrm>
            <a:off x="3543300" y="4419600"/>
            <a:ext cx="3429000"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78189" name="AutoShape 13"/>
          <p:cNvSpPr>
            <a:spLocks/>
          </p:cNvSpPr>
          <p:nvPr/>
        </p:nvSpPr>
        <p:spPr bwMode="auto">
          <a:xfrm rot="5400000">
            <a:off x="5981700" y="3390900"/>
            <a:ext cx="228600" cy="1676400"/>
          </a:xfrm>
          <a:prstGeom prst="leftBrace">
            <a:avLst>
              <a:gd name="adj1" fmla="val 61111"/>
              <a:gd name="adj2" fmla="val 47602"/>
            </a:avLst>
          </a:prstGeom>
          <a:noFill/>
          <a:ln w="9525">
            <a:solidFill>
              <a:schemeClr val="tx1"/>
            </a:solidFill>
            <a:round/>
            <a:headEnd/>
            <a:tailEnd/>
          </a:ln>
          <a:effectLst/>
        </p:spPr>
        <p:txBody>
          <a:bodyPr wrap="none" anchor="ctr"/>
          <a:lstStyle/>
          <a:p>
            <a:endParaRPr lang="en-US"/>
          </a:p>
        </p:txBody>
      </p:sp>
      <p:sp>
        <p:nvSpPr>
          <p:cNvPr id="178190" name="Line 14"/>
          <p:cNvSpPr>
            <a:spLocks noChangeShapeType="1"/>
          </p:cNvSpPr>
          <p:nvPr/>
        </p:nvSpPr>
        <p:spPr bwMode="auto">
          <a:xfrm flipV="1">
            <a:off x="6629400" y="4114800"/>
            <a:ext cx="1447800" cy="0"/>
          </a:xfrm>
          <a:prstGeom prst="line">
            <a:avLst/>
          </a:prstGeom>
          <a:noFill/>
          <a:ln w="9525">
            <a:solidFill>
              <a:schemeClr val="tx1"/>
            </a:solidFill>
            <a:round/>
            <a:headEnd type="triangle" w="med" len="med"/>
            <a:tailEnd/>
          </a:ln>
          <a:effectLst/>
        </p:spPr>
        <p:txBody>
          <a:bodyPr wrap="none" anchor="ctr"/>
          <a:lstStyle/>
          <a:p>
            <a:endParaRPr lang="en-US"/>
          </a:p>
        </p:txBody>
      </p:sp>
      <p:sp>
        <p:nvSpPr>
          <p:cNvPr id="178191" name="Text Box 15"/>
          <p:cNvSpPr txBox="1">
            <a:spLocks noChangeArrowheads="1"/>
          </p:cNvSpPr>
          <p:nvPr/>
        </p:nvSpPr>
        <p:spPr bwMode="auto">
          <a:xfrm>
            <a:off x="8115300" y="3886200"/>
            <a:ext cx="1981200" cy="519113"/>
          </a:xfrm>
          <a:prstGeom prst="rect">
            <a:avLst/>
          </a:prstGeom>
          <a:noFill/>
          <a:ln w="9525">
            <a:noFill/>
            <a:miter lim="800000"/>
            <a:headEnd/>
            <a:tailEnd/>
          </a:ln>
          <a:effectLst/>
        </p:spPr>
        <p:txBody>
          <a:bodyPr>
            <a:spAutoFit/>
          </a:bodyPr>
          <a:lstStyle/>
          <a:p>
            <a:pPr>
              <a:spcBef>
                <a:spcPct val="50000"/>
              </a:spcBef>
            </a:pPr>
            <a:r>
              <a:rPr lang="en-US" sz="2800"/>
              <a:t>(1.96)(</a:t>
            </a:r>
            <a:r>
              <a:rPr lang="en-US" b="1">
                <a:sym typeface="Symbol" pitchFamily="18" charset="2"/>
              </a:rPr>
              <a:t></a:t>
            </a:r>
            <a:r>
              <a:rPr lang="en-US" b="1"/>
              <a:t> </a:t>
            </a:r>
            <a:r>
              <a:rPr lang="en-US" sz="2800" b="1" baseline="-25000"/>
              <a:t>diff</a:t>
            </a:r>
            <a:r>
              <a:rPr lang="en-US" sz="2800"/>
              <a:t>) </a:t>
            </a:r>
          </a:p>
        </p:txBody>
      </p:sp>
      <p:sp>
        <p:nvSpPr>
          <p:cNvPr id="178192" name="Line 16"/>
          <p:cNvSpPr>
            <a:spLocks noChangeShapeType="1"/>
          </p:cNvSpPr>
          <p:nvPr/>
        </p:nvSpPr>
        <p:spPr bwMode="auto">
          <a:xfrm flipV="1">
            <a:off x="1600200" y="4495800"/>
            <a:ext cx="2286000" cy="762000"/>
          </a:xfrm>
          <a:prstGeom prst="line">
            <a:avLst/>
          </a:prstGeom>
          <a:noFill/>
          <a:ln w="9525">
            <a:solidFill>
              <a:schemeClr val="tx1"/>
            </a:solidFill>
            <a:round/>
            <a:headEnd/>
            <a:tailEnd type="triangle" w="med" len="me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t>2.77 </a:t>
            </a:r>
            <a:r>
              <a:rPr lang="en-US">
                <a:sym typeface="Symbol" pitchFamily="18" charset="2"/>
              </a:rPr>
              <a:t>s</a:t>
            </a:r>
            <a:r>
              <a:rPr lang="en-US" baseline="-25000"/>
              <a:t>w </a:t>
            </a:r>
            <a:r>
              <a:rPr lang="en-US"/>
              <a:t> = Repeatability</a:t>
            </a:r>
          </a:p>
        </p:txBody>
      </p:sp>
      <p:sp>
        <p:nvSpPr>
          <p:cNvPr id="62467" name="Rectangle 3"/>
          <p:cNvSpPr>
            <a:spLocks noGrp="1" noChangeArrowheads="1"/>
          </p:cNvSpPr>
          <p:nvPr>
            <p:ph type="body" idx="1"/>
          </p:nvPr>
        </p:nvSpPr>
        <p:spPr>
          <a:xfrm>
            <a:off x="190500" y="1524000"/>
            <a:ext cx="10096500" cy="4953000"/>
          </a:xfrm>
        </p:spPr>
        <p:txBody>
          <a:bodyPr/>
          <a:lstStyle/>
          <a:p>
            <a:r>
              <a:rPr lang="en-US" sz="2800" dirty="0"/>
              <a:t>For Peak Flow data: </a:t>
            </a:r>
          </a:p>
          <a:p>
            <a:pPr>
              <a:buFontTx/>
              <a:buNone/>
            </a:pPr>
            <a:endParaRPr lang="en-US" sz="1600" dirty="0"/>
          </a:p>
          <a:p>
            <a:r>
              <a:rPr lang="en-US" sz="2800" dirty="0"/>
              <a:t>For 95% of all pairs of measurements on the same subject, the difference between 2 measurements can be as much as 2.77 </a:t>
            </a:r>
            <a:r>
              <a:rPr lang="en-US" sz="2800" dirty="0" err="1">
                <a:sym typeface="Symbol" pitchFamily="18" charset="2"/>
              </a:rPr>
              <a:t>s</a:t>
            </a:r>
            <a:r>
              <a:rPr lang="en-US" sz="2800" baseline="-25000" dirty="0" err="1">
                <a:sym typeface="Symbol" pitchFamily="18" charset="2"/>
              </a:rPr>
              <a:t>W</a:t>
            </a:r>
            <a:r>
              <a:rPr lang="en-US" sz="2800" baseline="-25000" dirty="0"/>
              <a:t> </a:t>
            </a:r>
            <a:r>
              <a:rPr lang="en-US" sz="2800" dirty="0"/>
              <a:t>= (2.77)(15.3) = 42.4 l/min</a:t>
            </a:r>
          </a:p>
          <a:p>
            <a:endParaRPr lang="en-US" sz="1200" dirty="0"/>
          </a:p>
          <a:p>
            <a:r>
              <a:rPr lang="en-US" sz="2800" dirty="0"/>
              <a:t>i.e., the difference between 2 replicates may be as much as 42.4 l/min just by random measurement error alone.</a:t>
            </a:r>
          </a:p>
          <a:p>
            <a:endParaRPr lang="en-US" sz="1400" dirty="0"/>
          </a:p>
          <a:p>
            <a:r>
              <a:rPr lang="en-US" sz="2800" dirty="0"/>
              <a:t>42.4 l/min termed (by Bland-Altman): “repeatability</a:t>
            </a:r>
            <a:r>
              <a:rPr lang="en-US" sz="2800" dirty="0" smtClean="0"/>
              <a:t>”,  </a:t>
            </a:r>
            <a:r>
              <a:rPr lang="en-US" sz="2800" dirty="0"/>
              <a:t>“repeatability coefficient</a:t>
            </a:r>
            <a:r>
              <a:rPr lang="en-US" sz="2800" dirty="0" smtClean="0"/>
              <a:t>”,  “coefficient of repeatability, (CR)”</a:t>
            </a:r>
            <a:endParaRPr lang="en-US" sz="2800" dirty="0"/>
          </a:p>
          <a:p>
            <a:endParaRPr lang="en-US" sz="28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3" name="Text Box 3"/>
          <p:cNvSpPr txBox="1">
            <a:spLocks noChangeArrowheads="1"/>
          </p:cNvSpPr>
          <p:nvPr/>
        </p:nvSpPr>
        <p:spPr bwMode="auto">
          <a:xfrm>
            <a:off x="571500" y="4343400"/>
            <a:ext cx="4648200" cy="1187450"/>
          </a:xfrm>
          <a:prstGeom prst="rect">
            <a:avLst/>
          </a:prstGeom>
          <a:noFill/>
          <a:ln w="9525">
            <a:noFill/>
            <a:prstDash val="sysDot"/>
            <a:miter lim="800000"/>
            <a:headEnd/>
            <a:tailEnd/>
          </a:ln>
        </p:spPr>
        <p:txBody>
          <a:bodyPr>
            <a:spAutoFit/>
          </a:bodyPr>
          <a:lstStyle/>
          <a:p>
            <a:r>
              <a:rPr lang="en-US" b="1">
                <a:solidFill>
                  <a:schemeClr val="tx2"/>
                </a:solidFill>
                <a:latin typeface="Arial" charset="0"/>
              </a:rPr>
              <a:t>Is 42.4 liters a lot (poor reproducibility) or a little (good reproducibility)?</a:t>
            </a:r>
            <a:endParaRPr lang="en-US">
              <a:latin typeface="Arial" charset="0"/>
            </a:endParaRPr>
          </a:p>
        </p:txBody>
      </p:sp>
      <p:sp>
        <p:nvSpPr>
          <p:cNvPr id="419844"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lgn="ctr">
              <a:spcBef>
                <a:spcPct val="50000"/>
              </a:spcBef>
            </a:pPr>
            <a:endParaRPr lang="en-US" sz="3200"/>
          </a:p>
        </p:txBody>
      </p:sp>
      <p:sp>
        <p:nvSpPr>
          <p:cNvPr id="419845"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A lot (poor reproducibility) - A</a:t>
            </a:r>
          </a:p>
        </p:txBody>
      </p:sp>
      <p:sp>
        <p:nvSpPr>
          <p:cNvPr id="419847"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Not sure; ask a pulmonologist - C</a:t>
            </a:r>
          </a:p>
        </p:txBody>
      </p:sp>
      <p:sp>
        <p:nvSpPr>
          <p:cNvPr id="419848"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A little (good reproducibility) - B</a:t>
            </a:r>
            <a:endParaRPr lang="en-US" sz="1800" b="1">
              <a:latin typeface="Arial" charset="0"/>
            </a:endParaRPr>
          </a:p>
        </p:txBody>
      </p:sp>
      <p:sp>
        <p:nvSpPr>
          <p:cNvPr id="419851" name="Rectangle 11"/>
          <p:cNvSpPr>
            <a:spLocks noChangeArrowheads="1"/>
          </p:cNvSpPr>
          <p:nvPr/>
        </p:nvSpPr>
        <p:spPr bwMode="auto">
          <a:xfrm>
            <a:off x="-1466850" y="152400"/>
            <a:ext cx="8743950" cy="533400"/>
          </a:xfrm>
          <a:prstGeom prst="rect">
            <a:avLst/>
          </a:prstGeom>
          <a:noFill/>
          <a:ln w="9525">
            <a:noFill/>
            <a:miter lim="800000"/>
            <a:headEnd/>
            <a:tailEnd/>
          </a:ln>
          <a:effectLst/>
        </p:spPr>
        <p:txBody>
          <a:bodyPr anchor="ctr"/>
          <a:lstStyle/>
          <a:p>
            <a:pPr algn="ctr"/>
            <a:r>
              <a:rPr lang="en-US" sz="3200" b="1">
                <a:solidFill>
                  <a:schemeClr val="tx2"/>
                </a:solidFill>
                <a:latin typeface="Arial" charset="0"/>
              </a:rPr>
              <a:t>Interpreting Repeatability</a:t>
            </a:r>
          </a:p>
        </p:txBody>
      </p:sp>
      <p:sp>
        <p:nvSpPr>
          <p:cNvPr id="419852" name="Rectangle 12"/>
          <p:cNvSpPr>
            <a:spLocks noChangeArrowheads="1"/>
          </p:cNvSpPr>
          <p:nvPr/>
        </p:nvSpPr>
        <p:spPr bwMode="auto">
          <a:xfrm>
            <a:off x="419100" y="685800"/>
            <a:ext cx="4724400" cy="4953000"/>
          </a:xfrm>
          <a:prstGeom prst="rect">
            <a:avLst/>
          </a:prstGeom>
          <a:noFill/>
          <a:ln w="9525">
            <a:noFill/>
            <a:miter lim="800000"/>
            <a:headEnd/>
            <a:tailEnd/>
          </a:ln>
          <a:effectLst/>
        </p:spPr>
        <p:txBody>
          <a:bodyPr/>
          <a:lstStyle/>
          <a:p>
            <a:pPr marL="342900" indent="-342900">
              <a:spcBef>
                <a:spcPct val="20000"/>
              </a:spcBef>
              <a:buFontTx/>
              <a:buChar char="•"/>
            </a:pPr>
            <a:r>
              <a:rPr lang="en-US" dirty="0">
                <a:latin typeface="Arial" charset="0"/>
              </a:rPr>
              <a:t>For new Peak Flow meter:</a:t>
            </a:r>
            <a:r>
              <a:rPr lang="en-US" sz="2800" dirty="0">
                <a:latin typeface="Arial" charset="0"/>
              </a:rPr>
              <a:t> </a:t>
            </a:r>
          </a:p>
          <a:p>
            <a:pPr marL="342900" indent="-342900">
              <a:spcBef>
                <a:spcPct val="20000"/>
              </a:spcBef>
            </a:pPr>
            <a:endParaRPr lang="en-US" sz="1000" dirty="0">
              <a:latin typeface="Arial" charset="0"/>
            </a:endParaRPr>
          </a:p>
          <a:p>
            <a:pPr marL="342900" indent="-342900">
              <a:spcBef>
                <a:spcPct val="20000"/>
              </a:spcBef>
              <a:buFontTx/>
              <a:buChar char="•"/>
            </a:pPr>
            <a:r>
              <a:rPr lang="en-US" dirty="0">
                <a:latin typeface="Arial" charset="0"/>
              </a:rPr>
              <a:t>For 95% of all pairs of measurements on the same </a:t>
            </a:r>
            <a:r>
              <a:rPr lang="en-US" dirty="0" smtClean="0">
                <a:latin typeface="Arial" charset="0"/>
              </a:rPr>
              <a:t>person, </a:t>
            </a:r>
            <a:r>
              <a:rPr lang="en-US" dirty="0">
                <a:latin typeface="Arial" charset="0"/>
              </a:rPr>
              <a:t>the difference between 2 measurements can be as much as 42.4 l/min by random measurement error alone</a:t>
            </a:r>
          </a:p>
          <a:p>
            <a:pPr marL="342900" indent="-342900">
              <a:spcBef>
                <a:spcPct val="20000"/>
              </a:spcBef>
              <a:buFontTx/>
              <a:buChar char="•"/>
            </a:pPr>
            <a:endParaRPr lang="en-US" dirty="0">
              <a:latin typeface="Arial"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Text Box 3"/>
          <p:cNvSpPr txBox="1">
            <a:spLocks noChangeArrowheads="1"/>
          </p:cNvSpPr>
          <p:nvPr/>
        </p:nvSpPr>
        <p:spPr bwMode="auto">
          <a:xfrm>
            <a:off x="571500" y="4343400"/>
            <a:ext cx="4648200" cy="1187450"/>
          </a:xfrm>
          <a:prstGeom prst="rect">
            <a:avLst/>
          </a:prstGeom>
          <a:noFill/>
          <a:ln w="9525">
            <a:noFill/>
            <a:prstDash val="sysDot"/>
            <a:miter lim="800000"/>
            <a:headEnd/>
            <a:tailEnd/>
          </a:ln>
        </p:spPr>
        <p:txBody>
          <a:bodyPr>
            <a:spAutoFit/>
          </a:bodyPr>
          <a:lstStyle/>
          <a:p>
            <a:r>
              <a:rPr lang="en-US" b="1">
                <a:solidFill>
                  <a:schemeClr val="tx2"/>
                </a:solidFill>
                <a:latin typeface="Arial" charset="0"/>
              </a:rPr>
              <a:t>Is 42.4 liters a lot (poor reproducibility) or a little (good reproducibility)?</a:t>
            </a:r>
            <a:endParaRPr lang="en-US">
              <a:latin typeface="Arial" charset="0"/>
            </a:endParaRPr>
          </a:p>
        </p:txBody>
      </p:sp>
      <p:sp>
        <p:nvSpPr>
          <p:cNvPr id="421891"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lgn="ctr">
              <a:spcBef>
                <a:spcPct val="50000"/>
              </a:spcBef>
            </a:pPr>
            <a:endParaRPr lang="en-US" sz="3200"/>
          </a:p>
        </p:txBody>
      </p:sp>
      <p:sp>
        <p:nvSpPr>
          <p:cNvPr id="421892"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A lot (poor reproducibility) - A</a:t>
            </a:r>
          </a:p>
        </p:txBody>
      </p:sp>
      <p:sp>
        <p:nvSpPr>
          <p:cNvPr id="421893" name="Text Box 9"/>
          <p:cNvSpPr txBox="1">
            <a:spLocks noChangeArrowheads="1"/>
          </p:cNvSpPr>
          <p:nvPr/>
        </p:nvSpPr>
        <p:spPr bwMode="auto">
          <a:xfrm rot="8022682" flipV="1">
            <a:off x="5010944" y="5237956"/>
            <a:ext cx="3708400" cy="395288"/>
          </a:xfrm>
          <a:prstGeom prst="rect">
            <a:avLst/>
          </a:prstGeom>
          <a:noFill/>
          <a:ln w="28575" algn="ctr">
            <a:solidFill>
              <a:srgbClr val="FF0000"/>
            </a:solidFill>
            <a:miter lim="800000"/>
            <a:headEnd/>
            <a:tailEnd/>
          </a:ln>
        </p:spPr>
        <p:txBody>
          <a:bodyPr>
            <a:spAutoFit/>
          </a:bodyPr>
          <a:lstStyle/>
          <a:p>
            <a:pPr algn="r">
              <a:spcBef>
                <a:spcPct val="50000"/>
              </a:spcBef>
            </a:pPr>
            <a:r>
              <a:rPr lang="en-US" sz="1800">
                <a:latin typeface="Arial" charset="0"/>
              </a:rPr>
              <a:t>Not sure; ask a pulmonologist - C</a:t>
            </a:r>
          </a:p>
        </p:txBody>
      </p:sp>
      <p:sp>
        <p:nvSpPr>
          <p:cNvPr id="421894"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A little (good reproducibility) - B</a:t>
            </a:r>
            <a:endParaRPr lang="en-US" sz="1800" b="1">
              <a:latin typeface="Arial" charset="0"/>
            </a:endParaRPr>
          </a:p>
        </p:txBody>
      </p:sp>
      <p:sp>
        <p:nvSpPr>
          <p:cNvPr id="421895" name="Rectangle 7"/>
          <p:cNvSpPr>
            <a:spLocks noChangeArrowheads="1"/>
          </p:cNvSpPr>
          <p:nvPr/>
        </p:nvSpPr>
        <p:spPr bwMode="auto">
          <a:xfrm>
            <a:off x="-1466850" y="76200"/>
            <a:ext cx="8743950" cy="533400"/>
          </a:xfrm>
          <a:prstGeom prst="rect">
            <a:avLst/>
          </a:prstGeom>
          <a:noFill/>
          <a:ln w="9525">
            <a:noFill/>
            <a:miter lim="800000"/>
            <a:headEnd/>
            <a:tailEnd/>
          </a:ln>
          <a:effectLst/>
        </p:spPr>
        <p:txBody>
          <a:bodyPr anchor="ctr"/>
          <a:lstStyle/>
          <a:p>
            <a:pPr algn="ctr"/>
            <a:r>
              <a:rPr lang="en-US" sz="3200" b="1">
                <a:solidFill>
                  <a:schemeClr val="tx2"/>
                </a:solidFill>
                <a:latin typeface="Arial" charset="0"/>
              </a:rPr>
              <a:t>Interpreting Repeatability</a:t>
            </a:r>
          </a:p>
        </p:txBody>
      </p:sp>
      <p:sp>
        <p:nvSpPr>
          <p:cNvPr id="421896" name="Rectangle 8"/>
          <p:cNvSpPr>
            <a:spLocks noChangeArrowheads="1"/>
          </p:cNvSpPr>
          <p:nvPr/>
        </p:nvSpPr>
        <p:spPr bwMode="auto">
          <a:xfrm>
            <a:off x="419100" y="762000"/>
            <a:ext cx="4572000" cy="4953000"/>
          </a:xfrm>
          <a:prstGeom prst="rect">
            <a:avLst/>
          </a:prstGeom>
          <a:noFill/>
          <a:ln w="9525">
            <a:noFill/>
            <a:miter lim="800000"/>
            <a:headEnd/>
            <a:tailEnd/>
          </a:ln>
          <a:effectLst/>
        </p:spPr>
        <p:txBody>
          <a:bodyPr/>
          <a:lstStyle/>
          <a:p>
            <a:pPr marL="342900" indent="-342900">
              <a:spcBef>
                <a:spcPct val="20000"/>
              </a:spcBef>
              <a:buFontTx/>
              <a:buChar char="•"/>
            </a:pPr>
            <a:r>
              <a:rPr lang="en-US" dirty="0">
                <a:latin typeface="Arial" charset="0"/>
              </a:rPr>
              <a:t>For new Peak Flow meter:</a:t>
            </a:r>
            <a:r>
              <a:rPr lang="en-US" sz="2800" dirty="0">
                <a:latin typeface="Arial" charset="0"/>
              </a:rPr>
              <a:t> </a:t>
            </a:r>
          </a:p>
          <a:p>
            <a:pPr marL="342900" indent="-342900">
              <a:spcBef>
                <a:spcPct val="20000"/>
              </a:spcBef>
            </a:pPr>
            <a:endParaRPr lang="en-US" sz="1000" dirty="0">
              <a:latin typeface="Arial" charset="0"/>
            </a:endParaRPr>
          </a:p>
          <a:p>
            <a:pPr marL="342900" indent="-342900">
              <a:spcBef>
                <a:spcPct val="20000"/>
              </a:spcBef>
              <a:buFontTx/>
              <a:buChar char="•"/>
            </a:pPr>
            <a:r>
              <a:rPr lang="en-US" dirty="0">
                <a:latin typeface="Arial" charset="0"/>
              </a:rPr>
              <a:t>For 95% of all pairs of measurements on the same subject, the difference between 2 measurements can be as much as 42.4 l/min by random measurement error alone</a:t>
            </a:r>
          </a:p>
          <a:p>
            <a:pPr marL="342900" indent="-342900">
              <a:spcBef>
                <a:spcPct val="20000"/>
              </a:spcBef>
              <a:buFontTx/>
              <a:buChar char="•"/>
            </a:pPr>
            <a:endParaRPr lang="en-US" dirty="0">
              <a:latin typeface="Arial"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190500" y="457200"/>
            <a:ext cx="9867900" cy="533400"/>
          </a:xfrm>
        </p:spPr>
        <p:txBody>
          <a:bodyPr/>
          <a:lstStyle/>
          <a:p>
            <a:r>
              <a:rPr lang="en-US" sz="2800"/>
              <a:t>Interpreting “Repeatability”:</a:t>
            </a:r>
            <a:br>
              <a:rPr lang="en-US" sz="2800"/>
            </a:br>
            <a:r>
              <a:rPr lang="en-US" sz="2800"/>
              <a:t> Is 42.4 liters a lot or a little?  Depends upon the context </a:t>
            </a:r>
          </a:p>
        </p:txBody>
      </p:sp>
      <p:sp>
        <p:nvSpPr>
          <p:cNvPr id="249859" name="Rectangle 3"/>
          <p:cNvSpPr>
            <a:spLocks noGrp="1" noChangeArrowheads="1"/>
          </p:cNvSpPr>
          <p:nvPr>
            <p:ph type="body" idx="1"/>
          </p:nvPr>
        </p:nvSpPr>
        <p:spPr>
          <a:xfrm>
            <a:off x="190500" y="1600200"/>
            <a:ext cx="9944100" cy="5562600"/>
          </a:xfrm>
        </p:spPr>
        <p:txBody>
          <a:bodyPr/>
          <a:lstStyle/>
          <a:p>
            <a:r>
              <a:rPr lang="en-US" sz="2400" b="1" dirty="0"/>
              <a:t>If other gold standards exist that are more reproducible, and:</a:t>
            </a:r>
          </a:p>
          <a:p>
            <a:pPr lvl="1"/>
            <a:r>
              <a:rPr lang="en-US" sz="2400" b="1" dirty="0"/>
              <a:t>differences </a:t>
            </a:r>
            <a:r>
              <a:rPr lang="en-US" sz="2400" b="1" u="sng" dirty="0"/>
              <a:t>&lt;</a:t>
            </a:r>
            <a:r>
              <a:rPr lang="en-US" sz="2400" b="1" dirty="0"/>
              <a:t> 42.4 are clinically relevant, then 42.4 is bad</a:t>
            </a:r>
          </a:p>
          <a:p>
            <a:pPr lvl="1"/>
            <a:r>
              <a:rPr lang="en-US" sz="2400" b="1" dirty="0"/>
              <a:t>differences </a:t>
            </a:r>
            <a:r>
              <a:rPr lang="en-US" sz="2400" b="1" u="sng" dirty="0"/>
              <a:t>&lt;</a:t>
            </a:r>
            <a:r>
              <a:rPr lang="en-US" sz="2400" b="1" dirty="0"/>
              <a:t> 42.4 </a:t>
            </a:r>
            <a:r>
              <a:rPr lang="en-US" sz="2400" b="1" u="sng" dirty="0"/>
              <a:t>not</a:t>
            </a:r>
            <a:r>
              <a:rPr lang="en-US" sz="2400" b="1" dirty="0"/>
              <a:t> clinically relevant, then 42.4 not bad</a:t>
            </a:r>
          </a:p>
          <a:p>
            <a:pPr lvl="1"/>
            <a:endParaRPr lang="en-US" sz="2400" b="1" dirty="0"/>
          </a:p>
          <a:p>
            <a:pPr lvl="1"/>
            <a:endParaRPr lang="en-US" sz="1800" b="1" dirty="0"/>
          </a:p>
          <a:p>
            <a:r>
              <a:rPr lang="en-US" sz="2400" b="1" dirty="0"/>
              <a:t>If no gold standards, probably unwise to consider differences as much as 42.4 to represent clinically important changes</a:t>
            </a:r>
          </a:p>
          <a:p>
            <a:pPr lvl="1"/>
            <a:r>
              <a:rPr lang="en-US" sz="2400" b="1" dirty="0"/>
              <a:t>would be valuable to know “repeatability” for all clinical tests</a:t>
            </a:r>
          </a:p>
          <a:p>
            <a:endParaRPr lang="en-US" sz="3600" b="1" dirty="0"/>
          </a:p>
          <a:p>
            <a:pPr>
              <a:buFontTx/>
              <a:buNone/>
            </a:pPr>
            <a:endParaRPr lang="en-US" b="1" dirty="0"/>
          </a:p>
          <a:p>
            <a:pPr lvl="1"/>
            <a:endParaRPr lang="en-US" sz="3200" b="1" dirty="0"/>
          </a:p>
          <a:p>
            <a:endParaRPr lang="en-US" sz="4000" b="1"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66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12799"/>
          <a:stretch/>
        </p:blipFill>
        <p:spPr bwMode="auto">
          <a:xfrm>
            <a:off x="266700" y="628056"/>
            <a:ext cx="9982200" cy="3784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664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14159" b="11673"/>
          <a:stretch/>
        </p:blipFill>
        <p:spPr bwMode="auto">
          <a:xfrm>
            <a:off x="876300" y="5181599"/>
            <a:ext cx="7239000" cy="798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6645"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b="19565"/>
          <a:stretch/>
        </p:blipFill>
        <p:spPr bwMode="auto">
          <a:xfrm>
            <a:off x="114300" y="4752975"/>
            <a:ext cx="2200275"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397171" y="6255657"/>
            <a:ext cx="3505200" cy="338554"/>
          </a:xfrm>
          <a:prstGeom prst="rect">
            <a:avLst/>
          </a:prstGeom>
          <a:noFill/>
        </p:spPr>
        <p:txBody>
          <a:bodyPr wrap="square" rtlCol="0">
            <a:spAutoFit/>
          </a:bodyPr>
          <a:lstStyle/>
          <a:p>
            <a:r>
              <a:rPr lang="en-US" sz="1600" dirty="0" err="1" smtClean="0"/>
              <a:t>Aliu</a:t>
            </a:r>
            <a:r>
              <a:rPr lang="en-US" sz="1600" dirty="0" smtClean="0"/>
              <a:t> et al. </a:t>
            </a:r>
            <a:r>
              <a:rPr lang="en-US" sz="1600" i="1" dirty="0" smtClean="0"/>
              <a:t>Translational Oncology</a:t>
            </a:r>
            <a:r>
              <a:rPr lang="en-US" sz="1600" dirty="0" smtClean="0"/>
              <a:t> 2014</a:t>
            </a:r>
            <a:endParaRPr lang="en-US" sz="1600" dirty="0"/>
          </a:p>
        </p:txBody>
      </p:sp>
    </p:spTree>
    <p:extLst>
      <p:ext uri="{BB962C8B-B14F-4D97-AF65-F5344CB8AC3E}">
        <p14:creationId xmlns:p14="http://schemas.microsoft.com/office/powerpoint/2010/main" val="28965883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a:xfrm>
            <a:off x="771525" y="228600"/>
            <a:ext cx="8743950" cy="533400"/>
          </a:xfrm>
        </p:spPr>
        <p:txBody>
          <a:bodyPr/>
          <a:lstStyle/>
          <a:p>
            <a:r>
              <a:rPr lang="en-US" sz="2800"/>
              <a:t>Note on Vocabulary</a:t>
            </a:r>
          </a:p>
        </p:txBody>
      </p:sp>
      <p:sp>
        <p:nvSpPr>
          <p:cNvPr id="452611" name="Rectangle 3"/>
          <p:cNvSpPr>
            <a:spLocks noGrp="1" noChangeArrowheads="1"/>
          </p:cNvSpPr>
          <p:nvPr>
            <p:ph type="body" idx="1"/>
          </p:nvPr>
        </p:nvSpPr>
        <p:spPr>
          <a:xfrm>
            <a:off x="190500" y="2438400"/>
            <a:ext cx="10572750" cy="5181600"/>
          </a:xfrm>
        </p:spPr>
        <p:txBody>
          <a:bodyPr/>
          <a:lstStyle/>
          <a:p>
            <a:r>
              <a:rPr lang="en-US" dirty="0" smtClean="0"/>
              <a:t>As a specific metric, </a:t>
            </a:r>
            <a:r>
              <a:rPr lang="en-US" dirty="0"/>
              <a:t>several ways to calculate </a:t>
            </a:r>
            <a:r>
              <a:rPr lang="en-US" dirty="0" smtClean="0"/>
              <a:t>reproducibility:</a:t>
            </a:r>
            <a:endParaRPr lang="en-US" dirty="0"/>
          </a:p>
          <a:p>
            <a:pPr lvl="1"/>
            <a:r>
              <a:rPr lang="en-US" dirty="0"/>
              <a:t>For Research</a:t>
            </a:r>
          </a:p>
          <a:p>
            <a:pPr lvl="2"/>
            <a:r>
              <a:rPr lang="en-US" dirty="0"/>
              <a:t>ICC</a:t>
            </a:r>
          </a:p>
          <a:p>
            <a:pPr lvl="1"/>
            <a:r>
              <a:rPr lang="en-US" dirty="0"/>
              <a:t>For Individual-level characterization</a:t>
            </a:r>
          </a:p>
          <a:p>
            <a:pPr lvl="2"/>
            <a:r>
              <a:rPr lang="en-US" dirty="0"/>
              <a:t>Repeatability</a:t>
            </a:r>
          </a:p>
          <a:p>
            <a:pPr lvl="2"/>
            <a:r>
              <a:rPr lang="en-US" dirty="0"/>
              <a:t>Coefficient of variation</a:t>
            </a:r>
          </a:p>
          <a:p>
            <a:pPr lvl="1"/>
            <a:r>
              <a:rPr lang="en-US" dirty="0"/>
              <a:t>Best to reserve use of “repeatability” to </a:t>
            </a:r>
            <a:r>
              <a:rPr lang="en-US" i="1" dirty="0"/>
              <a:t>specific</a:t>
            </a:r>
            <a:r>
              <a:rPr lang="en-US" dirty="0"/>
              <a:t> meaning</a:t>
            </a:r>
          </a:p>
          <a:p>
            <a:pPr lvl="1">
              <a:buFontTx/>
              <a:buNone/>
            </a:pPr>
            <a:endParaRPr lang="en-US" dirty="0"/>
          </a:p>
        </p:txBody>
      </p:sp>
      <p:sp>
        <p:nvSpPr>
          <p:cNvPr id="452612" name="Rectangle 4"/>
          <p:cNvSpPr>
            <a:spLocks noChangeArrowheads="1"/>
          </p:cNvSpPr>
          <p:nvPr/>
        </p:nvSpPr>
        <p:spPr bwMode="auto">
          <a:xfrm>
            <a:off x="190500" y="838200"/>
            <a:ext cx="10020300" cy="5181600"/>
          </a:xfrm>
          <a:prstGeom prst="rect">
            <a:avLst/>
          </a:prstGeom>
          <a:noFill/>
          <a:ln w="9525">
            <a:noFill/>
            <a:miter lim="800000"/>
            <a:headEnd/>
            <a:tailEnd/>
          </a:ln>
          <a:effectLst/>
        </p:spPr>
        <p:txBody>
          <a:bodyPr/>
          <a:lstStyle/>
          <a:p>
            <a:pPr marL="342900" indent="-342900">
              <a:spcBef>
                <a:spcPct val="20000"/>
              </a:spcBef>
              <a:buFontTx/>
              <a:buChar char="•"/>
            </a:pPr>
            <a:r>
              <a:rPr lang="en-US" sz="3000" dirty="0" smtClean="0">
                <a:latin typeface="Arial" charset="0"/>
              </a:rPr>
              <a:t>As a general term, ‘Reproducibility’ </a:t>
            </a:r>
            <a:r>
              <a:rPr lang="en-US" sz="3000" dirty="0">
                <a:latin typeface="Arial" charset="0"/>
              </a:rPr>
              <a:t>has many synonyms</a:t>
            </a:r>
          </a:p>
          <a:p>
            <a:pPr marL="742950" lvl="1" indent="-285750">
              <a:spcBef>
                <a:spcPct val="20000"/>
              </a:spcBef>
              <a:buFontTx/>
              <a:buChar char="–"/>
            </a:pPr>
            <a:r>
              <a:rPr lang="en-US" sz="2800" dirty="0">
                <a:latin typeface="Arial" charset="0"/>
              </a:rPr>
              <a:t>aka: reliability, </a:t>
            </a:r>
            <a:r>
              <a:rPr lang="en-US" sz="2800" i="1" dirty="0">
                <a:latin typeface="Arial" charset="0"/>
              </a:rPr>
              <a:t>repeatability</a:t>
            </a:r>
            <a:r>
              <a:rPr lang="en-US" sz="2800" dirty="0">
                <a:latin typeface="Arial" charset="0"/>
              </a:rPr>
              <a:t>, precision, variability, dependability, consistency, stability</a:t>
            </a:r>
          </a:p>
          <a:p>
            <a:pPr marL="742950" lvl="1" indent="-285750">
              <a:spcBef>
                <a:spcPct val="20000"/>
              </a:spcBef>
              <a:buFontTx/>
              <a:buChar char="–"/>
            </a:pPr>
            <a:endParaRPr lang="en-US" sz="2800"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26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26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261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261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261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261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26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611"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a:xfrm>
            <a:off x="771525" y="152400"/>
            <a:ext cx="8743950" cy="533400"/>
          </a:xfrm>
        </p:spPr>
        <p:txBody>
          <a:bodyPr/>
          <a:lstStyle/>
          <a:p>
            <a:r>
              <a:rPr lang="en-US" sz="2800"/>
              <a:t>Assumption: One Common Underlying </a:t>
            </a:r>
            <a:r>
              <a:rPr lang="en-US" sz="2800">
                <a:sym typeface="Symbol" pitchFamily="18" charset="2"/>
              </a:rPr>
              <a:t>s</a:t>
            </a:r>
            <a:r>
              <a:rPr lang="en-US" sz="2800" baseline="-25000"/>
              <a:t>W </a:t>
            </a:r>
          </a:p>
        </p:txBody>
      </p:sp>
      <p:sp>
        <p:nvSpPr>
          <p:cNvPr id="309251" name="Rectangle 3"/>
          <p:cNvSpPr>
            <a:spLocks noGrp="1" noChangeArrowheads="1"/>
          </p:cNvSpPr>
          <p:nvPr>
            <p:ph type="body" idx="1"/>
          </p:nvPr>
        </p:nvSpPr>
        <p:spPr>
          <a:xfrm>
            <a:off x="0" y="762000"/>
            <a:ext cx="10287000" cy="5181600"/>
          </a:xfrm>
        </p:spPr>
        <p:txBody>
          <a:bodyPr/>
          <a:lstStyle/>
          <a:p>
            <a:r>
              <a:rPr lang="en-US" sz="2300" b="1" dirty="0"/>
              <a:t>Estimating </a:t>
            </a:r>
            <a:r>
              <a:rPr lang="en-US" sz="2300" b="1" dirty="0" err="1"/>
              <a:t>s</a:t>
            </a:r>
            <a:r>
              <a:rPr lang="en-US" sz="2300" b="1" baseline="-25000" dirty="0" err="1"/>
              <a:t>w</a:t>
            </a:r>
            <a:r>
              <a:rPr lang="en-US" sz="2300" b="1" dirty="0"/>
              <a:t> from </a:t>
            </a:r>
            <a:r>
              <a:rPr lang="en-US" sz="2300" b="1" dirty="0" smtClean="0"/>
              <a:t>these subjects </a:t>
            </a:r>
            <a:r>
              <a:rPr lang="en-US" sz="2300" b="1" dirty="0"/>
              <a:t>appropriate only if just </a:t>
            </a:r>
            <a:r>
              <a:rPr lang="en-US" sz="2300" b="1" i="1" dirty="0"/>
              <a:t>one</a:t>
            </a:r>
            <a:r>
              <a:rPr lang="en-US" sz="2300" b="1" dirty="0"/>
              <a:t> </a:t>
            </a:r>
            <a:r>
              <a:rPr lang="en-US" sz="2300" dirty="0" err="1">
                <a:sym typeface="Symbol" pitchFamily="18" charset="2"/>
              </a:rPr>
              <a:t>s</a:t>
            </a:r>
            <a:r>
              <a:rPr lang="en-US" sz="2300" baseline="-25000" dirty="0" err="1"/>
              <a:t>W</a:t>
            </a:r>
            <a:r>
              <a:rPr lang="en-US" sz="2400" baseline="-25000" dirty="0"/>
              <a:t> </a:t>
            </a:r>
            <a:endParaRPr lang="en-US" sz="2400" b="1" dirty="0"/>
          </a:p>
          <a:p>
            <a:r>
              <a:rPr lang="en-US" sz="2400" b="1" dirty="0" err="1"/>
              <a:t>i.e</a:t>
            </a:r>
            <a:r>
              <a:rPr lang="en-US" sz="2400" b="1" dirty="0"/>
              <a:t>, </a:t>
            </a:r>
            <a:r>
              <a:rPr lang="en-US" sz="2400" b="1" dirty="0" err="1"/>
              <a:t>s</a:t>
            </a:r>
            <a:r>
              <a:rPr lang="en-US" sz="2400" b="1" baseline="-25000" dirty="0" err="1">
                <a:solidFill>
                  <a:schemeClr val="tx2"/>
                </a:solidFill>
              </a:rPr>
              <a:t>w</a:t>
            </a:r>
            <a:r>
              <a:rPr lang="en-US" sz="2400" b="1" dirty="0"/>
              <a:t> does not vary across measurement range</a:t>
            </a:r>
          </a:p>
        </p:txBody>
      </p:sp>
      <p:pic>
        <p:nvPicPr>
          <p:cNvPr id="309253" name="Picture 5"/>
          <p:cNvPicPr>
            <a:picLocks noChangeAspect="1" noChangeArrowheads="1"/>
          </p:cNvPicPr>
          <p:nvPr/>
        </p:nvPicPr>
        <p:blipFill>
          <a:blip r:embed="rId3" cstate="print"/>
          <a:srcRect/>
          <a:stretch>
            <a:fillRect/>
          </a:stretch>
        </p:blipFill>
        <p:spPr bwMode="auto">
          <a:xfrm>
            <a:off x="38100" y="1600200"/>
            <a:ext cx="8077200" cy="5059363"/>
          </a:xfrm>
          <a:prstGeom prst="rect">
            <a:avLst/>
          </a:prstGeom>
          <a:noFill/>
          <a:ln w="9525">
            <a:noFill/>
            <a:miter lim="800000"/>
            <a:headEnd/>
            <a:tailEnd/>
          </a:ln>
          <a:effectLst/>
        </p:spPr>
      </p:pic>
      <p:sp>
        <p:nvSpPr>
          <p:cNvPr id="309254" name="Text Box 6"/>
          <p:cNvSpPr txBox="1">
            <a:spLocks noChangeArrowheads="1"/>
          </p:cNvSpPr>
          <p:nvPr/>
        </p:nvSpPr>
        <p:spPr bwMode="auto">
          <a:xfrm>
            <a:off x="7924800" y="2362200"/>
            <a:ext cx="2362200" cy="2282825"/>
          </a:xfrm>
          <a:prstGeom prst="rect">
            <a:avLst/>
          </a:prstGeom>
          <a:noFill/>
          <a:ln w="9525">
            <a:noFill/>
            <a:miter lim="800000"/>
            <a:headEnd/>
            <a:tailEnd/>
          </a:ln>
          <a:effectLst/>
        </p:spPr>
        <p:txBody>
          <a:bodyPr>
            <a:spAutoFit/>
          </a:bodyPr>
          <a:lstStyle/>
          <a:p>
            <a:pPr>
              <a:spcBef>
                <a:spcPct val="50000"/>
              </a:spcBef>
            </a:pPr>
            <a:r>
              <a:rPr lang="en-US"/>
              <a:t>Bland-Altman approach: plot mean by standard deviation (or absolute difference)</a:t>
            </a:r>
          </a:p>
        </p:txBody>
      </p:sp>
      <p:sp>
        <p:nvSpPr>
          <p:cNvPr id="309255" name="Line 7"/>
          <p:cNvSpPr>
            <a:spLocks noChangeShapeType="1"/>
          </p:cNvSpPr>
          <p:nvPr/>
        </p:nvSpPr>
        <p:spPr bwMode="auto">
          <a:xfrm>
            <a:off x="800100" y="3429000"/>
            <a:ext cx="6858000" cy="0"/>
          </a:xfrm>
          <a:prstGeom prst="line">
            <a:avLst/>
          </a:prstGeom>
          <a:noFill/>
          <a:ln w="9525" cap="rnd">
            <a:solidFill>
              <a:schemeClr val="tx1"/>
            </a:solidFill>
            <a:prstDash val="sysDot"/>
            <a:round/>
            <a:headEnd/>
            <a:tailEnd/>
          </a:ln>
          <a:effectLst/>
        </p:spPr>
        <p:txBody>
          <a:bodyPr/>
          <a:lstStyle/>
          <a:p>
            <a:endParaRPr lang="en-US"/>
          </a:p>
        </p:txBody>
      </p:sp>
      <p:sp>
        <p:nvSpPr>
          <p:cNvPr id="309256" name="Line 8"/>
          <p:cNvSpPr>
            <a:spLocks noChangeShapeType="1"/>
          </p:cNvSpPr>
          <p:nvPr/>
        </p:nvSpPr>
        <p:spPr bwMode="auto">
          <a:xfrm flipH="1" flipV="1">
            <a:off x="952500" y="3505200"/>
            <a:ext cx="381000" cy="228600"/>
          </a:xfrm>
          <a:prstGeom prst="line">
            <a:avLst/>
          </a:prstGeom>
          <a:noFill/>
          <a:ln w="9525">
            <a:solidFill>
              <a:schemeClr val="tx1"/>
            </a:solidFill>
            <a:round/>
            <a:headEnd/>
            <a:tailEnd type="triangle" w="med" len="med"/>
          </a:ln>
          <a:effectLst/>
        </p:spPr>
        <p:txBody>
          <a:bodyPr/>
          <a:lstStyle/>
          <a:p>
            <a:endParaRPr lang="en-US"/>
          </a:p>
        </p:txBody>
      </p:sp>
      <p:sp>
        <p:nvSpPr>
          <p:cNvPr id="309257" name="Text Box 9"/>
          <p:cNvSpPr txBox="1">
            <a:spLocks noChangeArrowheads="1"/>
          </p:cNvSpPr>
          <p:nvPr/>
        </p:nvSpPr>
        <p:spPr bwMode="auto">
          <a:xfrm>
            <a:off x="1028700" y="3657600"/>
            <a:ext cx="1600200" cy="457200"/>
          </a:xfrm>
          <a:prstGeom prst="rect">
            <a:avLst/>
          </a:prstGeom>
          <a:noFill/>
          <a:ln w="9525">
            <a:noFill/>
            <a:miter lim="800000"/>
            <a:headEnd/>
            <a:tailEnd/>
          </a:ln>
          <a:effectLst/>
        </p:spPr>
        <p:txBody>
          <a:bodyPr>
            <a:spAutoFit/>
          </a:bodyPr>
          <a:lstStyle/>
          <a:p>
            <a:pPr>
              <a:spcBef>
                <a:spcPct val="50000"/>
              </a:spcBef>
            </a:pPr>
            <a:r>
              <a:rPr lang="en-US"/>
              <a:t>mean s</a:t>
            </a:r>
            <a:r>
              <a:rPr lang="en-US" baseline="-25000"/>
              <a:t>w</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a:xfrm>
            <a:off x="495300" y="304800"/>
            <a:ext cx="9448800" cy="533400"/>
          </a:xfrm>
        </p:spPr>
        <p:txBody>
          <a:bodyPr/>
          <a:lstStyle/>
          <a:p>
            <a:r>
              <a:rPr lang="en-US"/>
              <a:t>Reproducibility vs Validity of a Measurement</a:t>
            </a:r>
          </a:p>
        </p:txBody>
      </p:sp>
      <p:sp>
        <p:nvSpPr>
          <p:cNvPr id="437251" name="Rectangle 3"/>
          <p:cNvSpPr>
            <a:spLocks noGrp="1" noChangeArrowheads="1"/>
          </p:cNvSpPr>
          <p:nvPr>
            <p:ph type="body" idx="1"/>
          </p:nvPr>
        </p:nvSpPr>
        <p:spPr>
          <a:xfrm>
            <a:off x="114300" y="990600"/>
            <a:ext cx="10172700" cy="5181600"/>
          </a:xfrm>
        </p:spPr>
        <p:txBody>
          <a:bodyPr/>
          <a:lstStyle/>
          <a:p>
            <a:r>
              <a:rPr lang="en-US" b="1" dirty="0"/>
              <a:t>Reproducibility</a:t>
            </a:r>
            <a:endParaRPr lang="en-US" dirty="0"/>
          </a:p>
          <a:p>
            <a:pPr lvl="1"/>
            <a:r>
              <a:rPr lang="en-US" dirty="0" smtClean="0"/>
              <a:t>degree </a:t>
            </a:r>
            <a:r>
              <a:rPr lang="en-US" dirty="0"/>
              <a:t>to which </a:t>
            </a:r>
            <a:r>
              <a:rPr lang="en-US" dirty="0" smtClean="0"/>
              <a:t>measurement </a:t>
            </a:r>
            <a:r>
              <a:rPr lang="en-US" dirty="0"/>
              <a:t>provides same result each time it is performed on a given </a:t>
            </a:r>
            <a:r>
              <a:rPr lang="en-US" dirty="0" smtClean="0"/>
              <a:t>participant or </a:t>
            </a:r>
            <a:r>
              <a:rPr lang="en-US" dirty="0"/>
              <a:t>specimen</a:t>
            </a:r>
          </a:p>
          <a:p>
            <a:pPr lvl="1"/>
            <a:endParaRPr lang="en-US" sz="1000" dirty="0"/>
          </a:p>
          <a:p>
            <a:pPr lvl="1"/>
            <a:r>
              <a:rPr lang="en-US" dirty="0"/>
              <a:t>less than perfect reproducibility caused by </a:t>
            </a:r>
            <a:r>
              <a:rPr lang="en-US" i="1" dirty="0"/>
              <a:t>random</a:t>
            </a:r>
            <a:r>
              <a:rPr lang="en-US" dirty="0"/>
              <a:t> error</a:t>
            </a:r>
          </a:p>
          <a:p>
            <a:pPr lvl="1"/>
            <a:endParaRPr lang="en-US" sz="1200" dirty="0"/>
          </a:p>
          <a:p>
            <a:r>
              <a:rPr lang="en-US" b="1" dirty="0"/>
              <a:t>Validity</a:t>
            </a:r>
          </a:p>
          <a:p>
            <a:pPr lvl="1"/>
            <a:r>
              <a:rPr lang="en-US" dirty="0"/>
              <a:t>from the Latin </a:t>
            </a:r>
            <a:r>
              <a:rPr lang="en-US" i="1" dirty="0" err="1"/>
              <a:t>validus</a:t>
            </a:r>
            <a:r>
              <a:rPr lang="en-US" dirty="0"/>
              <a:t> </a:t>
            </a:r>
            <a:r>
              <a:rPr lang="en-US" dirty="0" smtClean="0"/>
              <a:t> (strong)</a:t>
            </a:r>
            <a:endParaRPr lang="en-US" dirty="0"/>
          </a:p>
          <a:p>
            <a:pPr lvl="4"/>
            <a:endParaRPr lang="en-US" sz="800" dirty="0"/>
          </a:p>
          <a:p>
            <a:pPr lvl="1"/>
            <a:r>
              <a:rPr lang="en-US" dirty="0" smtClean="0"/>
              <a:t>degree </a:t>
            </a:r>
            <a:r>
              <a:rPr lang="en-US" dirty="0"/>
              <a:t>to which a measurement truly measures (represents) what it purports to measure (represent)</a:t>
            </a:r>
          </a:p>
          <a:p>
            <a:pPr lvl="1"/>
            <a:endParaRPr lang="en-US" sz="800" dirty="0"/>
          </a:p>
          <a:p>
            <a:pPr lvl="1"/>
            <a:r>
              <a:rPr lang="en-US" dirty="0"/>
              <a:t>less than perfect validity is fault of </a:t>
            </a:r>
            <a:r>
              <a:rPr lang="en-US" i="1" dirty="0"/>
              <a:t>systematic</a:t>
            </a:r>
            <a:r>
              <a:rPr lang="en-US" dirty="0"/>
              <a:t> error</a:t>
            </a:r>
          </a:p>
          <a:p>
            <a:pPr lvl="1"/>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3" name="Rectangle 3"/>
          <p:cNvSpPr>
            <a:spLocks noGrp="1" noChangeArrowheads="1"/>
          </p:cNvSpPr>
          <p:nvPr>
            <p:ph type="body" sz="half" idx="1"/>
          </p:nvPr>
        </p:nvSpPr>
        <p:spPr>
          <a:xfrm>
            <a:off x="38100" y="2514600"/>
            <a:ext cx="9829800" cy="5181600"/>
          </a:xfrm>
        </p:spPr>
        <p:txBody>
          <a:bodyPr/>
          <a:lstStyle/>
          <a:p>
            <a:endParaRPr lang="en-US" sz="500" dirty="0"/>
          </a:p>
          <a:p>
            <a:endParaRPr lang="en-US" sz="900" b="1" dirty="0"/>
          </a:p>
          <a:p>
            <a:r>
              <a:rPr lang="en-US" sz="2400" b="1" dirty="0"/>
              <a:t>Common (or mean) within-subject variance (s</a:t>
            </a:r>
            <a:r>
              <a:rPr lang="en-US" sz="2400" b="1" baseline="30000" dirty="0"/>
              <a:t>2</a:t>
            </a:r>
            <a:r>
              <a:rPr lang="en-US" sz="2400" b="1" baseline="-25000" dirty="0"/>
              <a:t>W </a:t>
            </a:r>
            <a:r>
              <a:rPr lang="en-US" sz="2400" b="1" dirty="0"/>
              <a:t>~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E</a:t>
            </a:r>
            <a:r>
              <a:rPr lang="en-US" sz="2400" b="1" dirty="0">
                <a:sym typeface="Symbol" pitchFamily="18" charset="2"/>
              </a:rPr>
              <a:t>)</a:t>
            </a:r>
            <a:r>
              <a:rPr lang="en-US" sz="2400" b="1" dirty="0"/>
              <a:t> </a:t>
            </a:r>
          </a:p>
          <a:p>
            <a:endParaRPr lang="en-US" sz="2400" b="1" dirty="0"/>
          </a:p>
          <a:p>
            <a:endParaRPr lang="en-US" sz="4000" dirty="0"/>
          </a:p>
          <a:p>
            <a:r>
              <a:rPr lang="en-US" sz="2400" b="1" dirty="0"/>
              <a:t>Common (or mean) within-subject standard deviation (</a:t>
            </a:r>
            <a:r>
              <a:rPr lang="en-US" sz="2400" b="1" dirty="0" err="1"/>
              <a:t>s</a:t>
            </a:r>
            <a:r>
              <a:rPr lang="en-US" sz="2400" b="1" baseline="-25000" dirty="0" err="1"/>
              <a:t>w</a:t>
            </a:r>
            <a:r>
              <a:rPr lang="en-US" sz="2400" b="1" baseline="-25000" dirty="0"/>
              <a:t> </a:t>
            </a:r>
            <a:r>
              <a:rPr lang="en-US" sz="2400" b="1" dirty="0"/>
              <a:t>~ </a:t>
            </a:r>
            <a:r>
              <a:rPr lang="en-US" sz="2400" b="1" dirty="0">
                <a:sym typeface="Symbol" pitchFamily="18" charset="2"/>
              </a:rPr>
              <a:t></a:t>
            </a:r>
            <a:r>
              <a:rPr lang="en-US" sz="2400" b="1" baseline="-25000" dirty="0">
                <a:sym typeface="Symbol" pitchFamily="18" charset="2"/>
              </a:rPr>
              <a:t>E</a:t>
            </a:r>
            <a:r>
              <a:rPr lang="en-US" sz="2400" b="1" dirty="0">
                <a:sym typeface="Symbol" pitchFamily="18" charset="2"/>
              </a:rPr>
              <a:t>)</a:t>
            </a:r>
          </a:p>
          <a:p>
            <a:endParaRPr lang="en-US" sz="2400" b="1" dirty="0"/>
          </a:p>
          <a:p>
            <a:endParaRPr lang="en-US" sz="2800" b="1" dirty="0"/>
          </a:p>
          <a:p>
            <a:endParaRPr lang="en-US" sz="2800" b="1"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200" dirty="0"/>
          </a:p>
          <a:p>
            <a:endParaRPr lang="en-US" sz="3600" dirty="0"/>
          </a:p>
          <a:p>
            <a:endParaRPr lang="en-US" sz="4000" dirty="0"/>
          </a:p>
          <a:p>
            <a:endParaRPr lang="en-US" sz="3600" b="1" dirty="0"/>
          </a:p>
          <a:p>
            <a:endParaRPr lang="en-US" sz="3600" dirty="0"/>
          </a:p>
          <a:p>
            <a:endParaRPr lang="en-US" sz="3600" dirty="0"/>
          </a:p>
          <a:p>
            <a:endParaRPr lang="en-US" sz="3600" dirty="0"/>
          </a:p>
          <a:p>
            <a:endParaRPr lang="en-US" sz="3600" dirty="0"/>
          </a:p>
          <a:p>
            <a:endParaRPr lang="en-US" sz="3600" dirty="0"/>
          </a:p>
          <a:p>
            <a:endParaRPr lang="en-US" sz="3600" dirty="0"/>
          </a:p>
          <a:p>
            <a:endParaRPr lang="en-US" sz="4400" dirty="0"/>
          </a:p>
          <a:p>
            <a:pPr>
              <a:buFontTx/>
              <a:buNone/>
            </a:pPr>
            <a:r>
              <a:rPr lang="en-US" sz="4400" dirty="0"/>
              <a:t>				</a:t>
            </a:r>
          </a:p>
        </p:txBody>
      </p:sp>
      <p:graphicFrame>
        <p:nvGraphicFramePr>
          <p:cNvPr id="384004" name="Object 4"/>
          <p:cNvGraphicFramePr>
            <a:graphicFrameLocks noChangeAspect="1"/>
          </p:cNvGraphicFramePr>
          <p:nvPr/>
        </p:nvGraphicFramePr>
        <p:xfrm>
          <a:off x="1417638" y="388938"/>
          <a:ext cx="6561137" cy="2239962"/>
        </p:xfrm>
        <a:graphic>
          <a:graphicData uri="http://schemas.openxmlformats.org/presentationml/2006/ole">
            <mc:AlternateContent xmlns:mc="http://schemas.openxmlformats.org/markup-compatibility/2006">
              <mc:Choice xmlns:v="urn:schemas-microsoft-com:vml" Requires="v">
                <p:oleObj spid="_x0000_s384224" name="Worksheet" r:id="rId5" imgW="6067330" imgH="2066938" progId="Excel.Sheet.8">
                  <p:embed/>
                </p:oleObj>
              </mc:Choice>
              <mc:Fallback>
                <p:oleObj name="Worksheet" r:id="rId5" imgW="6067330" imgH="2066938" progId="Excel.Sheet.8">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17638" y="388938"/>
                        <a:ext cx="6561137" cy="2239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4005" name="Object 5"/>
          <p:cNvGraphicFramePr>
            <a:graphicFrameLocks noChangeAspect="1"/>
          </p:cNvGraphicFramePr>
          <p:nvPr/>
        </p:nvGraphicFramePr>
        <p:xfrm>
          <a:off x="1028700" y="3276600"/>
          <a:ext cx="5257800" cy="1014413"/>
        </p:xfrm>
        <a:graphic>
          <a:graphicData uri="http://schemas.openxmlformats.org/presentationml/2006/ole">
            <mc:AlternateContent xmlns:mc="http://schemas.openxmlformats.org/markup-compatibility/2006">
              <mc:Choice xmlns:v="urn:schemas-microsoft-com:vml" Requires="v">
                <p:oleObj spid="_x0000_s384225" name="Equation" r:id="rId7" imgW="2260440" imgH="520560" progId="Equation.3">
                  <p:embed/>
                </p:oleObj>
              </mc:Choice>
              <mc:Fallback>
                <p:oleObj name="Equation" r:id="rId7" imgW="2260440" imgH="52056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8700" y="3276600"/>
                        <a:ext cx="5257800" cy="1014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4006" name="Rectangle 6"/>
          <p:cNvSpPr>
            <a:spLocks noChangeArrowheads="1"/>
          </p:cNvSpPr>
          <p:nvPr/>
        </p:nvSpPr>
        <p:spPr bwMode="auto">
          <a:xfrm>
            <a:off x="723900" y="76200"/>
            <a:ext cx="8743950" cy="533400"/>
          </a:xfrm>
          <a:prstGeom prst="rect">
            <a:avLst/>
          </a:prstGeom>
          <a:noFill/>
          <a:ln w="9525">
            <a:noFill/>
            <a:miter lim="800000"/>
            <a:headEnd/>
            <a:tailEnd/>
          </a:ln>
          <a:effectLst/>
        </p:spPr>
        <p:txBody>
          <a:bodyPr anchor="ctr"/>
          <a:lstStyle/>
          <a:p>
            <a:pPr algn="ctr"/>
            <a:endParaRPr lang="en-US" sz="3200" b="1">
              <a:solidFill>
                <a:schemeClr val="tx2"/>
              </a:solidFill>
              <a:latin typeface="Arial" charset="0"/>
            </a:endParaRPr>
          </a:p>
        </p:txBody>
      </p:sp>
      <p:graphicFrame>
        <p:nvGraphicFramePr>
          <p:cNvPr id="384007" name="Object 7"/>
          <p:cNvGraphicFramePr>
            <a:graphicFrameLocks noGrp="1" noChangeAspect="1"/>
          </p:cNvGraphicFramePr>
          <p:nvPr>
            <p:ph sz="half" idx="2"/>
          </p:nvPr>
        </p:nvGraphicFramePr>
        <p:xfrm>
          <a:off x="1241425" y="5029200"/>
          <a:ext cx="2835275" cy="627063"/>
        </p:xfrm>
        <a:graphic>
          <a:graphicData uri="http://schemas.openxmlformats.org/presentationml/2006/ole">
            <mc:AlternateContent xmlns:mc="http://schemas.openxmlformats.org/markup-compatibility/2006">
              <mc:Choice xmlns:v="urn:schemas-microsoft-com:vml" Requires="v">
                <p:oleObj spid="_x0000_s384226" name="Equation" r:id="rId9" imgW="1320480" imgH="291960" progId="Equation.3">
                  <p:embed/>
                </p:oleObj>
              </mc:Choice>
              <mc:Fallback>
                <p:oleObj name="Equation" r:id="rId9" imgW="1320480" imgH="291960" progId="Equation.3">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41425" y="5029200"/>
                        <a:ext cx="2835275" cy="627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4008" name="Line 8"/>
          <p:cNvSpPr>
            <a:spLocks noChangeShapeType="1"/>
          </p:cNvSpPr>
          <p:nvPr/>
        </p:nvSpPr>
        <p:spPr bwMode="auto">
          <a:xfrm flipH="1" flipV="1">
            <a:off x="6972300" y="3276600"/>
            <a:ext cx="533400" cy="457200"/>
          </a:xfrm>
          <a:prstGeom prst="line">
            <a:avLst/>
          </a:prstGeom>
          <a:noFill/>
          <a:ln w="9525">
            <a:solidFill>
              <a:schemeClr val="tx1"/>
            </a:solidFill>
            <a:round/>
            <a:headEnd/>
            <a:tailEnd type="triangle" w="med" len="med"/>
          </a:ln>
          <a:effectLst/>
        </p:spPr>
        <p:txBody>
          <a:bodyPr/>
          <a:lstStyle/>
          <a:p>
            <a:endParaRPr lang="en-US"/>
          </a:p>
        </p:txBody>
      </p:sp>
      <p:sp>
        <p:nvSpPr>
          <p:cNvPr id="384009" name="Line 9"/>
          <p:cNvSpPr>
            <a:spLocks noChangeShapeType="1"/>
          </p:cNvSpPr>
          <p:nvPr/>
        </p:nvSpPr>
        <p:spPr bwMode="auto">
          <a:xfrm flipH="1">
            <a:off x="7810500" y="2362200"/>
            <a:ext cx="685800" cy="533400"/>
          </a:xfrm>
          <a:prstGeom prst="line">
            <a:avLst/>
          </a:prstGeom>
          <a:noFill/>
          <a:ln w="9525">
            <a:solidFill>
              <a:schemeClr val="tx1"/>
            </a:solidFill>
            <a:round/>
            <a:headEnd/>
            <a:tailEnd type="triangle" w="med" len="med"/>
          </a:ln>
          <a:effectLst/>
        </p:spPr>
        <p:txBody>
          <a:bodyPr/>
          <a:lstStyle/>
          <a:p>
            <a:endParaRPr lang="en-US"/>
          </a:p>
        </p:txBody>
      </p:sp>
      <p:sp>
        <p:nvSpPr>
          <p:cNvPr id="384010" name="Text Box 10"/>
          <p:cNvSpPr txBox="1">
            <a:spLocks noChangeArrowheads="1"/>
          </p:cNvSpPr>
          <p:nvPr/>
        </p:nvSpPr>
        <p:spPr bwMode="auto">
          <a:xfrm>
            <a:off x="7429500" y="3505200"/>
            <a:ext cx="2971800" cy="822325"/>
          </a:xfrm>
          <a:prstGeom prst="rect">
            <a:avLst/>
          </a:prstGeom>
          <a:noFill/>
          <a:ln w="9525">
            <a:noFill/>
            <a:miter lim="800000"/>
            <a:headEnd/>
            <a:tailEnd/>
          </a:ln>
          <a:effectLst/>
        </p:spPr>
        <p:txBody>
          <a:bodyPr>
            <a:spAutoFit/>
          </a:bodyPr>
          <a:lstStyle/>
          <a:p>
            <a:pPr>
              <a:spcBef>
                <a:spcPct val="50000"/>
              </a:spcBef>
            </a:pPr>
            <a:r>
              <a:rPr lang="en-US"/>
              <a:t>“s” when estimating from sample data</a:t>
            </a:r>
          </a:p>
        </p:txBody>
      </p:sp>
      <p:sp>
        <p:nvSpPr>
          <p:cNvPr id="384011" name="Text Box 11"/>
          <p:cNvSpPr txBox="1">
            <a:spLocks noChangeArrowheads="1"/>
          </p:cNvSpPr>
          <p:nvPr/>
        </p:nvSpPr>
        <p:spPr bwMode="auto">
          <a:xfrm>
            <a:off x="8458200" y="1371600"/>
            <a:ext cx="1828800" cy="1552575"/>
          </a:xfrm>
          <a:prstGeom prst="rect">
            <a:avLst/>
          </a:prstGeom>
          <a:noFill/>
          <a:ln w="9525">
            <a:noFill/>
            <a:miter lim="800000"/>
            <a:headEnd/>
            <a:tailEnd/>
          </a:ln>
          <a:effectLst/>
        </p:spPr>
        <p:txBody>
          <a:bodyPr>
            <a:spAutoFit/>
          </a:bodyPr>
          <a:lstStyle/>
          <a:p>
            <a:pPr>
              <a:spcBef>
                <a:spcPct val="50000"/>
              </a:spcBef>
            </a:pPr>
            <a:r>
              <a:rPr lang="en-US" b="1">
                <a:sym typeface="Symbol" pitchFamily="18" charset="2"/>
              </a:rPr>
              <a:t>“”</a:t>
            </a:r>
            <a:r>
              <a:rPr lang="en-US"/>
              <a:t> when referring to population parameter</a:t>
            </a:r>
          </a:p>
        </p:txBody>
      </p:sp>
      <p:sp>
        <p:nvSpPr>
          <p:cNvPr id="384012" name="Text Box 12"/>
          <p:cNvSpPr txBox="1">
            <a:spLocks noChangeArrowheads="1"/>
          </p:cNvSpPr>
          <p:nvPr/>
        </p:nvSpPr>
        <p:spPr bwMode="auto">
          <a:xfrm>
            <a:off x="7734300" y="304800"/>
            <a:ext cx="685800" cy="427038"/>
          </a:xfrm>
          <a:prstGeom prst="rect">
            <a:avLst/>
          </a:prstGeom>
          <a:solidFill>
            <a:schemeClr val="bg1"/>
          </a:solidFill>
          <a:ln w="9525">
            <a:noFill/>
            <a:miter lim="800000"/>
            <a:headEnd/>
            <a:tailEnd/>
          </a:ln>
          <a:effectLst/>
        </p:spPr>
        <p:txBody>
          <a:bodyPr>
            <a:spAutoFit/>
          </a:bodyPr>
          <a:lstStyle/>
          <a:p>
            <a:pPr>
              <a:spcBef>
                <a:spcPct val="50000"/>
              </a:spcBef>
            </a:pPr>
            <a:r>
              <a:rPr lang="en-US" sz="2200">
                <a:latin typeface="Arial" charset="0"/>
                <a:sym typeface="Symbol" pitchFamily="18" charset="2"/>
              </a:rPr>
              <a:t>s</a:t>
            </a:r>
            <a:r>
              <a:rPr lang="en-US" sz="2200" baseline="30000">
                <a:latin typeface="Arial" charset="0"/>
                <a:sym typeface="Symbol" pitchFamily="18" charset="2"/>
              </a:rPr>
              <a:t>2</a:t>
            </a:r>
            <a:r>
              <a:rPr lang="en-US" sz="2200" baseline="-25000">
                <a:latin typeface="Arial" charset="0"/>
                <a:sym typeface="Symbol" pitchFamily="18" charset="2"/>
              </a:rPr>
              <a:t>W</a:t>
            </a:r>
          </a:p>
        </p:txBody>
      </p:sp>
      <p:sp>
        <p:nvSpPr>
          <p:cNvPr id="3" name="TextBox 2"/>
          <p:cNvSpPr txBox="1"/>
          <p:nvPr/>
        </p:nvSpPr>
        <p:spPr>
          <a:xfrm>
            <a:off x="4762500" y="5071408"/>
            <a:ext cx="5334000" cy="1569660"/>
          </a:xfrm>
          <a:prstGeom prst="rect">
            <a:avLst/>
          </a:prstGeom>
          <a:noFill/>
        </p:spPr>
        <p:txBody>
          <a:bodyPr wrap="square" rtlCol="0">
            <a:spAutoFit/>
          </a:bodyPr>
          <a:lstStyle/>
          <a:p>
            <a:r>
              <a:rPr lang="en-US" dirty="0">
                <a:solidFill>
                  <a:srgbClr val="FF0000"/>
                </a:solidFill>
                <a:latin typeface="+mn-lt"/>
              </a:rPr>
              <a:t>If each </a:t>
            </a:r>
            <a:r>
              <a:rPr lang="en-US" dirty="0" smtClean="0">
                <a:solidFill>
                  <a:srgbClr val="FF0000"/>
                </a:solidFill>
                <a:latin typeface="+mn-lt"/>
              </a:rPr>
              <a:t>participant not </a:t>
            </a:r>
            <a:r>
              <a:rPr lang="en-US" dirty="0">
                <a:solidFill>
                  <a:srgbClr val="FF0000"/>
                </a:solidFill>
                <a:latin typeface="+mn-lt"/>
              </a:rPr>
              <a:t>contributing the same concept to the pooled average, then </a:t>
            </a:r>
            <a:r>
              <a:rPr lang="en-US" dirty="0" smtClean="0">
                <a:solidFill>
                  <a:srgbClr val="FF0000"/>
                </a:solidFill>
                <a:latin typeface="+mn-lt"/>
              </a:rPr>
              <a:t>no </a:t>
            </a:r>
            <a:r>
              <a:rPr lang="en-US" dirty="0">
                <a:solidFill>
                  <a:srgbClr val="FF0000"/>
                </a:solidFill>
                <a:latin typeface="+mn-lt"/>
              </a:rPr>
              <a:t>point in forming </a:t>
            </a:r>
            <a:r>
              <a:rPr lang="en-US" dirty="0" smtClean="0">
                <a:solidFill>
                  <a:srgbClr val="FF0000"/>
                </a:solidFill>
                <a:latin typeface="+mn-lt"/>
              </a:rPr>
              <a:t>an average</a:t>
            </a:r>
            <a:r>
              <a:rPr lang="en-US" dirty="0">
                <a:solidFill>
                  <a:srgbClr val="FF0000"/>
                </a:solidFill>
                <a:latin typeface="+mn-lt"/>
              </a:rPr>
              <a:t>. </a:t>
            </a:r>
          </a:p>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a:xfrm>
            <a:off x="771525" y="152400"/>
            <a:ext cx="8743950" cy="533400"/>
          </a:xfrm>
        </p:spPr>
        <p:txBody>
          <a:bodyPr/>
          <a:lstStyle/>
          <a:p>
            <a:r>
              <a:rPr lang="en-US" sz="2800"/>
              <a:t>Assumption: One Common Underlying </a:t>
            </a:r>
            <a:r>
              <a:rPr lang="en-US" sz="2800">
                <a:sym typeface="Symbol" pitchFamily="18" charset="2"/>
              </a:rPr>
              <a:t>s</a:t>
            </a:r>
            <a:r>
              <a:rPr lang="en-US" sz="2800" baseline="-25000"/>
              <a:t>W </a:t>
            </a:r>
          </a:p>
        </p:txBody>
      </p:sp>
      <p:sp>
        <p:nvSpPr>
          <p:cNvPr id="386051" name="Rectangle 3"/>
          <p:cNvSpPr>
            <a:spLocks noGrp="1" noChangeArrowheads="1"/>
          </p:cNvSpPr>
          <p:nvPr>
            <p:ph type="body" idx="1"/>
          </p:nvPr>
        </p:nvSpPr>
        <p:spPr>
          <a:xfrm>
            <a:off x="0" y="762000"/>
            <a:ext cx="10287000" cy="5181600"/>
          </a:xfrm>
        </p:spPr>
        <p:txBody>
          <a:bodyPr/>
          <a:lstStyle/>
          <a:p>
            <a:r>
              <a:rPr lang="en-US" sz="2300" b="1" dirty="0"/>
              <a:t>Estimating </a:t>
            </a:r>
            <a:r>
              <a:rPr lang="en-US" sz="2300" b="1" dirty="0" err="1"/>
              <a:t>s</a:t>
            </a:r>
            <a:r>
              <a:rPr lang="en-US" sz="2300" b="1" baseline="-25000" dirty="0" err="1"/>
              <a:t>w</a:t>
            </a:r>
            <a:r>
              <a:rPr lang="en-US" sz="2300" b="1" dirty="0"/>
              <a:t> from individual subjects appropriate only if just </a:t>
            </a:r>
            <a:r>
              <a:rPr lang="en-US" sz="2300" b="1" i="1" dirty="0"/>
              <a:t>one</a:t>
            </a:r>
            <a:r>
              <a:rPr lang="en-US" sz="2300" b="1" dirty="0"/>
              <a:t> </a:t>
            </a:r>
            <a:r>
              <a:rPr lang="en-US" sz="2300" dirty="0" err="1">
                <a:sym typeface="Symbol" pitchFamily="18" charset="2"/>
              </a:rPr>
              <a:t>s</a:t>
            </a:r>
            <a:r>
              <a:rPr lang="en-US" sz="2300" baseline="-25000" dirty="0" err="1"/>
              <a:t>W</a:t>
            </a:r>
            <a:r>
              <a:rPr lang="en-US" sz="2400" baseline="-25000" dirty="0"/>
              <a:t> </a:t>
            </a:r>
            <a:endParaRPr lang="en-US" sz="2400" b="1" dirty="0"/>
          </a:p>
          <a:p>
            <a:r>
              <a:rPr lang="en-US" sz="2400" b="1" dirty="0" err="1"/>
              <a:t>i.e</a:t>
            </a:r>
            <a:r>
              <a:rPr lang="en-US" sz="2400" b="1" dirty="0"/>
              <a:t>, </a:t>
            </a:r>
            <a:r>
              <a:rPr lang="en-US" sz="2400" b="1" dirty="0" err="1"/>
              <a:t>s</a:t>
            </a:r>
            <a:r>
              <a:rPr lang="en-US" sz="2400" b="1" baseline="-25000" dirty="0" err="1">
                <a:solidFill>
                  <a:schemeClr val="tx2"/>
                </a:solidFill>
              </a:rPr>
              <a:t>w</a:t>
            </a:r>
            <a:r>
              <a:rPr lang="en-US" sz="2400" b="1" dirty="0"/>
              <a:t> does not vary across measurement range</a:t>
            </a:r>
          </a:p>
        </p:txBody>
      </p:sp>
      <p:pic>
        <p:nvPicPr>
          <p:cNvPr id="386052" name="Picture 4"/>
          <p:cNvPicPr>
            <a:picLocks noChangeAspect="1" noChangeArrowheads="1"/>
          </p:cNvPicPr>
          <p:nvPr/>
        </p:nvPicPr>
        <p:blipFill>
          <a:blip r:embed="rId3" cstate="print"/>
          <a:srcRect/>
          <a:stretch>
            <a:fillRect/>
          </a:stretch>
        </p:blipFill>
        <p:spPr bwMode="auto">
          <a:xfrm>
            <a:off x="38100" y="1600200"/>
            <a:ext cx="8077200" cy="5059363"/>
          </a:xfrm>
          <a:prstGeom prst="rect">
            <a:avLst/>
          </a:prstGeom>
          <a:noFill/>
          <a:ln w="9525">
            <a:noFill/>
            <a:miter lim="800000"/>
            <a:headEnd/>
            <a:tailEnd/>
          </a:ln>
          <a:effectLst/>
        </p:spPr>
      </p:pic>
      <p:sp>
        <p:nvSpPr>
          <p:cNvPr id="386053" name="Text Box 5"/>
          <p:cNvSpPr txBox="1">
            <a:spLocks noChangeArrowheads="1"/>
          </p:cNvSpPr>
          <p:nvPr/>
        </p:nvSpPr>
        <p:spPr bwMode="auto">
          <a:xfrm>
            <a:off x="6667500" y="1600200"/>
            <a:ext cx="3733800" cy="1200329"/>
          </a:xfrm>
          <a:prstGeom prst="rect">
            <a:avLst/>
          </a:prstGeom>
          <a:noFill/>
          <a:ln w="9525">
            <a:noFill/>
            <a:miter lim="800000"/>
            <a:headEnd/>
            <a:tailEnd/>
          </a:ln>
          <a:effectLst/>
        </p:spPr>
        <p:txBody>
          <a:bodyPr wrap="square">
            <a:spAutoFit/>
          </a:bodyPr>
          <a:lstStyle/>
          <a:p>
            <a:pPr algn="ctr">
              <a:spcBef>
                <a:spcPct val="50000"/>
              </a:spcBef>
            </a:pPr>
            <a:r>
              <a:rPr lang="en-US" dirty="0"/>
              <a:t>Does the within-subject standard deviation vary across the range of data?</a:t>
            </a:r>
          </a:p>
        </p:txBody>
      </p:sp>
      <p:sp>
        <p:nvSpPr>
          <p:cNvPr id="386054" name="Line 6"/>
          <p:cNvSpPr>
            <a:spLocks noChangeShapeType="1"/>
          </p:cNvSpPr>
          <p:nvPr/>
        </p:nvSpPr>
        <p:spPr bwMode="auto">
          <a:xfrm>
            <a:off x="800100" y="3429000"/>
            <a:ext cx="6858000" cy="0"/>
          </a:xfrm>
          <a:prstGeom prst="line">
            <a:avLst/>
          </a:prstGeom>
          <a:noFill/>
          <a:ln w="9525" cap="rnd">
            <a:solidFill>
              <a:schemeClr val="tx1"/>
            </a:solidFill>
            <a:prstDash val="sysDot"/>
            <a:round/>
            <a:headEnd/>
            <a:tailEnd/>
          </a:ln>
          <a:effectLst/>
        </p:spPr>
        <p:txBody>
          <a:bodyPr/>
          <a:lstStyle/>
          <a:p>
            <a:endParaRPr lang="en-US"/>
          </a:p>
        </p:txBody>
      </p:sp>
      <p:sp>
        <p:nvSpPr>
          <p:cNvPr id="386055" name="Line 7"/>
          <p:cNvSpPr>
            <a:spLocks noChangeShapeType="1"/>
          </p:cNvSpPr>
          <p:nvPr/>
        </p:nvSpPr>
        <p:spPr bwMode="auto">
          <a:xfrm flipH="1" flipV="1">
            <a:off x="952500" y="3505200"/>
            <a:ext cx="381000" cy="228600"/>
          </a:xfrm>
          <a:prstGeom prst="line">
            <a:avLst/>
          </a:prstGeom>
          <a:noFill/>
          <a:ln w="9525">
            <a:solidFill>
              <a:schemeClr val="tx1"/>
            </a:solidFill>
            <a:round/>
            <a:headEnd/>
            <a:tailEnd type="triangle" w="med" len="med"/>
          </a:ln>
          <a:effectLst/>
        </p:spPr>
        <p:txBody>
          <a:bodyPr/>
          <a:lstStyle/>
          <a:p>
            <a:endParaRPr lang="en-US"/>
          </a:p>
        </p:txBody>
      </p:sp>
      <p:sp>
        <p:nvSpPr>
          <p:cNvPr id="386056" name="Text Box 8"/>
          <p:cNvSpPr txBox="1">
            <a:spLocks noChangeArrowheads="1"/>
          </p:cNvSpPr>
          <p:nvPr/>
        </p:nvSpPr>
        <p:spPr bwMode="auto">
          <a:xfrm>
            <a:off x="1028700" y="3657600"/>
            <a:ext cx="1600200" cy="457200"/>
          </a:xfrm>
          <a:prstGeom prst="rect">
            <a:avLst/>
          </a:prstGeom>
          <a:noFill/>
          <a:ln w="9525">
            <a:noFill/>
            <a:miter lim="800000"/>
            <a:headEnd/>
            <a:tailEnd/>
          </a:ln>
          <a:effectLst/>
        </p:spPr>
        <p:txBody>
          <a:bodyPr>
            <a:spAutoFit/>
          </a:bodyPr>
          <a:lstStyle/>
          <a:p>
            <a:pPr>
              <a:spcBef>
                <a:spcPct val="50000"/>
              </a:spcBef>
            </a:pPr>
            <a:r>
              <a:rPr lang="en-US"/>
              <a:t>mean s</a:t>
            </a:r>
            <a:r>
              <a:rPr lang="en-US" baseline="-25000"/>
              <a:t>w</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914400" y="381000"/>
            <a:ext cx="8743950" cy="533400"/>
          </a:xfrm>
        </p:spPr>
        <p:txBody>
          <a:bodyPr/>
          <a:lstStyle/>
          <a:p>
            <a:r>
              <a:rPr lang="en-US"/>
              <a:t>Another Interval Scale Example</a:t>
            </a:r>
          </a:p>
        </p:txBody>
      </p:sp>
      <p:sp>
        <p:nvSpPr>
          <p:cNvPr id="45059" name="Rectangle 3"/>
          <p:cNvSpPr>
            <a:spLocks noGrp="1" noChangeArrowheads="1"/>
          </p:cNvSpPr>
          <p:nvPr>
            <p:ph type="body" idx="1"/>
          </p:nvPr>
        </p:nvSpPr>
        <p:spPr>
          <a:xfrm>
            <a:off x="342900" y="1295400"/>
            <a:ext cx="10287000" cy="5181600"/>
          </a:xfrm>
        </p:spPr>
        <p:txBody>
          <a:bodyPr/>
          <a:lstStyle/>
          <a:p>
            <a:r>
              <a:rPr lang="en-US" sz="2800" dirty="0"/>
              <a:t>Salivary cotinine in children </a:t>
            </a:r>
          </a:p>
          <a:p>
            <a:r>
              <a:rPr lang="en-US" sz="2800" dirty="0"/>
              <a:t>n = 20 participants measured twice</a:t>
            </a:r>
          </a:p>
          <a:p>
            <a:endParaRPr lang="en-US" sz="2800" dirty="0"/>
          </a:p>
        </p:txBody>
      </p:sp>
      <p:graphicFrame>
        <p:nvGraphicFramePr>
          <p:cNvPr id="45061" name="Object 5"/>
          <p:cNvGraphicFramePr>
            <a:graphicFrameLocks noChangeAspect="1"/>
          </p:cNvGraphicFramePr>
          <p:nvPr/>
        </p:nvGraphicFramePr>
        <p:xfrm>
          <a:off x="2743200" y="2590800"/>
          <a:ext cx="4572000" cy="3657600"/>
        </p:xfrm>
        <a:graphic>
          <a:graphicData uri="http://schemas.openxmlformats.org/presentationml/2006/ole">
            <mc:AlternateContent xmlns:mc="http://schemas.openxmlformats.org/markup-compatibility/2006">
              <mc:Choice xmlns:v="urn:schemas-microsoft-com:vml" Requires="v">
                <p:oleObj spid="_x0000_s45133" name="Worksheet" r:id="rId5" imgW="2209705" imgH="1628826" progId="Excel.Sheet.8">
                  <p:embed/>
                </p:oleObj>
              </mc:Choice>
              <mc:Fallback>
                <p:oleObj name="Worksheet" r:id="rId5" imgW="2209705" imgH="1628826" progId="Excel.Sheet.8">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2590800"/>
                        <a:ext cx="4572000" cy="365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6972300" y="6248400"/>
            <a:ext cx="3314700" cy="457200"/>
          </a:xfrm>
          <a:prstGeom prst="rect">
            <a:avLst/>
          </a:prstGeom>
          <a:noFill/>
        </p:spPr>
        <p:txBody>
          <a:bodyPr wrap="square" rtlCol="0">
            <a:spAutoFit/>
          </a:bodyPr>
          <a:lstStyle/>
          <a:p>
            <a:r>
              <a:rPr lang="en-US" dirty="0" smtClean="0"/>
              <a:t>From Bland &amp; Altman</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a:xfrm>
            <a:off x="428625" y="381000"/>
            <a:ext cx="9515475" cy="457200"/>
          </a:xfrm>
        </p:spPr>
        <p:txBody>
          <a:bodyPr/>
          <a:lstStyle/>
          <a:p>
            <a:r>
              <a:rPr lang="en-US" sz="2800"/>
              <a:t>Cotinine: Within-Subject Standard Deviation vs. Mean</a:t>
            </a:r>
          </a:p>
        </p:txBody>
      </p:sp>
      <p:pic>
        <p:nvPicPr>
          <p:cNvPr id="326660" name="Picture 4"/>
          <p:cNvPicPr>
            <a:picLocks noGrp="1" noChangeAspect="1" noChangeArrowheads="1"/>
          </p:cNvPicPr>
          <p:nvPr>
            <p:ph type="body" idx="1"/>
          </p:nvPr>
        </p:nvPicPr>
        <p:blipFill>
          <a:blip r:embed="rId3" cstate="print"/>
          <a:srcRect/>
          <a:stretch>
            <a:fillRect/>
          </a:stretch>
        </p:blipFill>
        <p:spPr>
          <a:xfrm>
            <a:off x="419100" y="1295400"/>
            <a:ext cx="7577138" cy="5181600"/>
          </a:xfrm>
          <a:noFill/>
          <a:ln/>
        </p:spPr>
      </p:pic>
      <p:sp>
        <p:nvSpPr>
          <p:cNvPr id="326661" name="Text Box 5"/>
          <p:cNvSpPr txBox="1">
            <a:spLocks noChangeArrowheads="1"/>
          </p:cNvSpPr>
          <p:nvPr/>
        </p:nvSpPr>
        <p:spPr bwMode="auto">
          <a:xfrm>
            <a:off x="1333500" y="976313"/>
            <a:ext cx="2971800" cy="1004887"/>
          </a:xfrm>
          <a:prstGeom prst="rect">
            <a:avLst/>
          </a:prstGeom>
          <a:noFill/>
          <a:ln w="9525">
            <a:noFill/>
            <a:miter lim="800000"/>
            <a:headEnd/>
            <a:tailEnd/>
          </a:ln>
          <a:effectLst/>
        </p:spPr>
        <p:txBody>
          <a:bodyPr>
            <a:spAutoFit/>
          </a:bodyPr>
          <a:lstStyle/>
          <a:p>
            <a:pPr>
              <a:spcBef>
                <a:spcPct val="50000"/>
              </a:spcBef>
            </a:pPr>
            <a:r>
              <a:rPr lang="en-US"/>
              <a:t>correlation = 0.62</a:t>
            </a:r>
          </a:p>
          <a:p>
            <a:pPr>
              <a:spcBef>
                <a:spcPct val="50000"/>
              </a:spcBef>
            </a:pPr>
            <a:r>
              <a:rPr lang="en-US"/>
              <a:t> p = 0.001</a:t>
            </a:r>
          </a:p>
        </p:txBody>
      </p:sp>
      <p:sp>
        <p:nvSpPr>
          <p:cNvPr id="326662" name="Text Box 6"/>
          <p:cNvSpPr txBox="1">
            <a:spLocks noChangeArrowheads="1"/>
          </p:cNvSpPr>
          <p:nvPr/>
        </p:nvSpPr>
        <p:spPr bwMode="auto">
          <a:xfrm>
            <a:off x="7810500" y="990600"/>
            <a:ext cx="2971800" cy="822325"/>
          </a:xfrm>
          <a:prstGeom prst="rect">
            <a:avLst/>
          </a:prstGeom>
          <a:noFill/>
          <a:ln w="9525">
            <a:noFill/>
            <a:miter lim="800000"/>
            <a:headEnd/>
            <a:tailEnd/>
          </a:ln>
          <a:effectLst/>
        </p:spPr>
        <p:txBody>
          <a:bodyPr>
            <a:spAutoFit/>
          </a:bodyPr>
          <a:lstStyle/>
          <a:p>
            <a:pPr>
              <a:spcBef>
                <a:spcPct val="50000"/>
              </a:spcBef>
            </a:pPr>
            <a:r>
              <a:rPr lang="en-US"/>
              <a:t>Appropriate to estimate mean s</a:t>
            </a:r>
            <a:r>
              <a:rPr lang="en-US" baseline="-25000"/>
              <a:t>W</a:t>
            </a:r>
            <a:r>
              <a:rPr lang="en-US"/>
              <a:t>?</a:t>
            </a:r>
          </a:p>
        </p:txBody>
      </p:sp>
      <p:sp>
        <p:nvSpPr>
          <p:cNvPr id="326663" name="Text Box 7"/>
          <p:cNvSpPr txBox="1">
            <a:spLocks noChangeArrowheads="1"/>
          </p:cNvSpPr>
          <p:nvPr/>
        </p:nvSpPr>
        <p:spPr bwMode="auto">
          <a:xfrm>
            <a:off x="8039100" y="2971800"/>
            <a:ext cx="1752600" cy="2101850"/>
          </a:xfrm>
          <a:prstGeom prst="rect">
            <a:avLst/>
          </a:prstGeom>
          <a:noFill/>
          <a:ln w="9525">
            <a:noFill/>
            <a:miter lim="800000"/>
            <a:headEnd/>
            <a:tailEnd/>
          </a:ln>
          <a:effectLst/>
        </p:spPr>
        <p:txBody>
          <a:bodyPr>
            <a:spAutoFit/>
          </a:bodyPr>
          <a:lstStyle/>
          <a:p>
            <a:pPr algn="r">
              <a:spcBef>
                <a:spcPct val="50000"/>
              </a:spcBef>
            </a:pPr>
            <a:r>
              <a:rPr lang="en-US" sz="2200" dirty="0"/>
              <a:t>Error proportional to value: A common scenario in biomedicine</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38100" y="381000"/>
            <a:ext cx="10287000" cy="533400"/>
          </a:xfrm>
        </p:spPr>
        <p:txBody>
          <a:bodyPr/>
          <a:lstStyle/>
          <a:p>
            <a:r>
              <a:rPr lang="en-US" sz="2600" dirty="0" smtClean="0"/>
              <a:t>Solution:  Perform Log</a:t>
            </a:r>
            <a:r>
              <a:rPr lang="en-US" sz="2600" baseline="-25000" dirty="0" smtClean="0"/>
              <a:t>10</a:t>
            </a:r>
            <a:r>
              <a:rPr lang="en-US" sz="2600" dirty="0" smtClean="0"/>
              <a:t> Transformation </a:t>
            </a:r>
            <a:r>
              <a:rPr lang="en-US" sz="2600" dirty="0"/>
              <a:t/>
            </a:r>
            <a:br>
              <a:rPr lang="en-US" sz="2600" dirty="0"/>
            </a:br>
            <a:r>
              <a:rPr lang="en-US" sz="2600" dirty="0" smtClean="0"/>
              <a:t>and Work on the Multiplicative Scale </a:t>
            </a:r>
            <a:endParaRPr lang="en-US" sz="2600" dirty="0"/>
          </a:p>
        </p:txBody>
      </p:sp>
      <p:sp>
        <p:nvSpPr>
          <p:cNvPr id="70663" name="Rectangle 7"/>
          <p:cNvSpPr>
            <a:spLocks noChangeArrowheads="1"/>
          </p:cNvSpPr>
          <p:nvPr/>
        </p:nvSpPr>
        <p:spPr bwMode="auto">
          <a:xfrm rot="16200000">
            <a:off x="-237331" y="3612356"/>
            <a:ext cx="3506788" cy="244475"/>
          </a:xfrm>
          <a:prstGeom prst="rect">
            <a:avLst/>
          </a:prstGeom>
          <a:noFill/>
          <a:ln w="9525">
            <a:noFill/>
            <a:miter lim="800000"/>
            <a:headEnd/>
            <a:tailEnd/>
          </a:ln>
        </p:spPr>
        <p:txBody>
          <a:bodyPr lIns="0" tIns="0" rIns="0" bIns="0">
            <a:spAutoFit/>
          </a:bodyPr>
          <a:lstStyle/>
          <a:p>
            <a:r>
              <a:rPr lang="en-US" sz="1600" b="1">
                <a:solidFill>
                  <a:srgbClr val="000000"/>
                </a:solidFill>
                <a:latin typeface="Arial" charset="0"/>
              </a:rPr>
              <a:t>Within-subject standard deviation</a:t>
            </a:r>
            <a:endParaRPr lang="en-US" sz="1600" b="1"/>
          </a:p>
        </p:txBody>
      </p:sp>
      <p:sp>
        <p:nvSpPr>
          <p:cNvPr id="70664" name="Rectangle 8"/>
          <p:cNvSpPr>
            <a:spLocks noChangeArrowheads="1"/>
          </p:cNvSpPr>
          <p:nvPr/>
        </p:nvSpPr>
        <p:spPr bwMode="auto">
          <a:xfrm>
            <a:off x="4419600" y="6248400"/>
            <a:ext cx="2847975" cy="244475"/>
          </a:xfrm>
          <a:prstGeom prst="rect">
            <a:avLst/>
          </a:prstGeom>
          <a:noFill/>
          <a:ln w="9525">
            <a:noFill/>
            <a:miter lim="800000"/>
            <a:headEnd/>
            <a:tailEnd/>
          </a:ln>
        </p:spPr>
        <p:txBody>
          <a:bodyPr wrap="none" lIns="0" tIns="0" rIns="0" bIns="0">
            <a:spAutoFit/>
          </a:bodyPr>
          <a:lstStyle/>
          <a:p>
            <a:r>
              <a:rPr lang="en-US" sz="1600" b="1">
                <a:solidFill>
                  <a:srgbClr val="000000"/>
                </a:solidFill>
                <a:latin typeface="Arial" charset="0"/>
              </a:rPr>
              <a:t>Within-Subject mean cotinine</a:t>
            </a:r>
            <a:endParaRPr lang="en-US"/>
          </a:p>
        </p:txBody>
      </p:sp>
      <p:sp>
        <p:nvSpPr>
          <p:cNvPr id="70665" name="Rectangle 9"/>
          <p:cNvSpPr>
            <a:spLocks noChangeArrowheads="1"/>
          </p:cNvSpPr>
          <p:nvPr/>
        </p:nvSpPr>
        <p:spPr bwMode="auto">
          <a:xfrm>
            <a:off x="2430463" y="5994400"/>
            <a:ext cx="288925" cy="25876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-1</a:t>
            </a:r>
            <a:endParaRPr lang="en-US"/>
          </a:p>
        </p:txBody>
      </p:sp>
      <p:sp>
        <p:nvSpPr>
          <p:cNvPr id="70666" name="Line 10"/>
          <p:cNvSpPr>
            <a:spLocks noChangeShapeType="1"/>
          </p:cNvSpPr>
          <p:nvPr/>
        </p:nvSpPr>
        <p:spPr bwMode="auto">
          <a:xfrm flipV="1">
            <a:off x="2574925" y="5899150"/>
            <a:ext cx="1588" cy="93663"/>
          </a:xfrm>
          <a:prstGeom prst="line">
            <a:avLst/>
          </a:prstGeom>
          <a:noFill/>
          <a:ln w="17463">
            <a:solidFill>
              <a:srgbClr val="000000"/>
            </a:solidFill>
            <a:round/>
            <a:headEnd/>
            <a:tailEnd/>
          </a:ln>
        </p:spPr>
        <p:txBody>
          <a:bodyPr/>
          <a:lstStyle/>
          <a:p>
            <a:endParaRPr lang="en-US"/>
          </a:p>
        </p:txBody>
      </p:sp>
      <p:sp>
        <p:nvSpPr>
          <p:cNvPr id="70667" name="Rectangle 11"/>
          <p:cNvSpPr>
            <a:spLocks noChangeArrowheads="1"/>
          </p:cNvSpPr>
          <p:nvPr/>
        </p:nvSpPr>
        <p:spPr bwMode="auto">
          <a:xfrm>
            <a:off x="3949700" y="5994400"/>
            <a:ext cx="349250" cy="25876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-.5</a:t>
            </a:r>
            <a:endParaRPr lang="en-US"/>
          </a:p>
        </p:txBody>
      </p:sp>
      <p:sp>
        <p:nvSpPr>
          <p:cNvPr id="70668" name="Line 12"/>
          <p:cNvSpPr>
            <a:spLocks noChangeShapeType="1"/>
          </p:cNvSpPr>
          <p:nvPr/>
        </p:nvSpPr>
        <p:spPr bwMode="auto">
          <a:xfrm flipV="1">
            <a:off x="4124325" y="5899150"/>
            <a:ext cx="1588" cy="93663"/>
          </a:xfrm>
          <a:prstGeom prst="line">
            <a:avLst/>
          </a:prstGeom>
          <a:noFill/>
          <a:ln w="17463">
            <a:solidFill>
              <a:srgbClr val="000000"/>
            </a:solidFill>
            <a:round/>
            <a:headEnd/>
            <a:tailEnd/>
          </a:ln>
        </p:spPr>
        <p:txBody>
          <a:bodyPr/>
          <a:lstStyle/>
          <a:p>
            <a:endParaRPr lang="en-US"/>
          </a:p>
        </p:txBody>
      </p:sp>
      <p:sp>
        <p:nvSpPr>
          <p:cNvPr id="70669" name="Rectangle 13"/>
          <p:cNvSpPr>
            <a:spLocks noChangeArrowheads="1"/>
          </p:cNvSpPr>
          <p:nvPr/>
        </p:nvSpPr>
        <p:spPr bwMode="auto">
          <a:xfrm>
            <a:off x="5562600" y="5994400"/>
            <a:ext cx="215900" cy="25876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0</a:t>
            </a:r>
            <a:endParaRPr lang="en-US"/>
          </a:p>
        </p:txBody>
      </p:sp>
      <p:sp>
        <p:nvSpPr>
          <p:cNvPr id="70670" name="Line 14"/>
          <p:cNvSpPr>
            <a:spLocks noChangeShapeType="1"/>
          </p:cNvSpPr>
          <p:nvPr/>
        </p:nvSpPr>
        <p:spPr bwMode="auto">
          <a:xfrm flipV="1">
            <a:off x="5670550" y="5899150"/>
            <a:ext cx="1588" cy="93663"/>
          </a:xfrm>
          <a:prstGeom prst="line">
            <a:avLst/>
          </a:prstGeom>
          <a:noFill/>
          <a:ln w="17463">
            <a:solidFill>
              <a:srgbClr val="000000"/>
            </a:solidFill>
            <a:round/>
            <a:headEnd/>
            <a:tailEnd/>
          </a:ln>
        </p:spPr>
        <p:txBody>
          <a:bodyPr/>
          <a:lstStyle/>
          <a:p>
            <a:endParaRPr lang="en-US"/>
          </a:p>
        </p:txBody>
      </p:sp>
      <p:sp>
        <p:nvSpPr>
          <p:cNvPr id="70671" name="Rectangle 15"/>
          <p:cNvSpPr>
            <a:spLocks noChangeArrowheads="1"/>
          </p:cNvSpPr>
          <p:nvPr/>
        </p:nvSpPr>
        <p:spPr bwMode="auto">
          <a:xfrm>
            <a:off x="7081838" y="5994400"/>
            <a:ext cx="276225" cy="25876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.5</a:t>
            </a:r>
            <a:endParaRPr lang="en-US"/>
          </a:p>
        </p:txBody>
      </p:sp>
      <p:sp>
        <p:nvSpPr>
          <p:cNvPr id="70672" name="Line 16"/>
          <p:cNvSpPr>
            <a:spLocks noChangeShapeType="1"/>
          </p:cNvSpPr>
          <p:nvPr/>
        </p:nvSpPr>
        <p:spPr bwMode="auto">
          <a:xfrm flipV="1">
            <a:off x="7219950" y="5899150"/>
            <a:ext cx="1588" cy="93663"/>
          </a:xfrm>
          <a:prstGeom prst="line">
            <a:avLst/>
          </a:prstGeom>
          <a:noFill/>
          <a:ln w="17463">
            <a:solidFill>
              <a:srgbClr val="000000"/>
            </a:solidFill>
            <a:round/>
            <a:headEnd/>
            <a:tailEnd/>
          </a:ln>
        </p:spPr>
        <p:txBody>
          <a:bodyPr/>
          <a:lstStyle/>
          <a:p>
            <a:endParaRPr lang="en-US"/>
          </a:p>
        </p:txBody>
      </p:sp>
      <p:sp>
        <p:nvSpPr>
          <p:cNvPr id="70673" name="Rectangle 17"/>
          <p:cNvSpPr>
            <a:spLocks noChangeArrowheads="1"/>
          </p:cNvSpPr>
          <p:nvPr/>
        </p:nvSpPr>
        <p:spPr bwMode="auto">
          <a:xfrm>
            <a:off x="8662988" y="5994400"/>
            <a:ext cx="215900" cy="25876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1</a:t>
            </a:r>
            <a:endParaRPr lang="en-US"/>
          </a:p>
        </p:txBody>
      </p:sp>
      <p:sp>
        <p:nvSpPr>
          <p:cNvPr id="70674" name="Line 18"/>
          <p:cNvSpPr>
            <a:spLocks noChangeShapeType="1"/>
          </p:cNvSpPr>
          <p:nvPr/>
        </p:nvSpPr>
        <p:spPr bwMode="auto">
          <a:xfrm flipV="1">
            <a:off x="8770938" y="5899150"/>
            <a:ext cx="1587" cy="93663"/>
          </a:xfrm>
          <a:prstGeom prst="line">
            <a:avLst/>
          </a:prstGeom>
          <a:noFill/>
          <a:ln w="17463">
            <a:solidFill>
              <a:srgbClr val="000000"/>
            </a:solidFill>
            <a:round/>
            <a:headEnd/>
            <a:tailEnd/>
          </a:ln>
        </p:spPr>
        <p:txBody>
          <a:bodyPr/>
          <a:lstStyle/>
          <a:p>
            <a:endParaRPr lang="en-US"/>
          </a:p>
        </p:txBody>
      </p:sp>
      <p:sp>
        <p:nvSpPr>
          <p:cNvPr id="70675" name="Rectangle 19"/>
          <p:cNvSpPr>
            <a:spLocks noChangeArrowheads="1"/>
          </p:cNvSpPr>
          <p:nvPr/>
        </p:nvSpPr>
        <p:spPr bwMode="auto">
          <a:xfrm>
            <a:off x="2025650" y="5686425"/>
            <a:ext cx="215900" cy="25876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0</a:t>
            </a:r>
            <a:endParaRPr lang="en-US"/>
          </a:p>
        </p:txBody>
      </p:sp>
      <p:sp>
        <p:nvSpPr>
          <p:cNvPr id="70676" name="Line 20"/>
          <p:cNvSpPr>
            <a:spLocks noChangeShapeType="1"/>
          </p:cNvSpPr>
          <p:nvPr/>
        </p:nvSpPr>
        <p:spPr bwMode="auto">
          <a:xfrm flipH="1">
            <a:off x="2319338" y="5756275"/>
            <a:ext cx="100012" cy="1588"/>
          </a:xfrm>
          <a:prstGeom prst="line">
            <a:avLst/>
          </a:prstGeom>
          <a:noFill/>
          <a:ln w="17463">
            <a:solidFill>
              <a:srgbClr val="000000"/>
            </a:solidFill>
            <a:round/>
            <a:headEnd/>
            <a:tailEnd/>
          </a:ln>
        </p:spPr>
        <p:txBody>
          <a:bodyPr/>
          <a:lstStyle/>
          <a:p>
            <a:endParaRPr lang="en-US"/>
          </a:p>
        </p:txBody>
      </p:sp>
      <p:sp>
        <p:nvSpPr>
          <p:cNvPr id="70677" name="Rectangle 21"/>
          <p:cNvSpPr>
            <a:spLocks noChangeArrowheads="1"/>
          </p:cNvSpPr>
          <p:nvPr/>
        </p:nvSpPr>
        <p:spPr bwMode="auto">
          <a:xfrm>
            <a:off x="1965325" y="4283075"/>
            <a:ext cx="276225" cy="25876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.2</a:t>
            </a:r>
            <a:endParaRPr lang="en-US"/>
          </a:p>
        </p:txBody>
      </p:sp>
      <p:sp>
        <p:nvSpPr>
          <p:cNvPr id="70678" name="Line 22"/>
          <p:cNvSpPr>
            <a:spLocks noChangeShapeType="1"/>
          </p:cNvSpPr>
          <p:nvPr/>
        </p:nvSpPr>
        <p:spPr bwMode="auto">
          <a:xfrm flipH="1">
            <a:off x="2319338" y="4356100"/>
            <a:ext cx="100012" cy="1588"/>
          </a:xfrm>
          <a:prstGeom prst="line">
            <a:avLst/>
          </a:prstGeom>
          <a:noFill/>
          <a:ln w="17463">
            <a:solidFill>
              <a:srgbClr val="000000"/>
            </a:solidFill>
            <a:round/>
            <a:headEnd/>
            <a:tailEnd/>
          </a:ln>
        </p:spPr>
        <p:txBody>
          <a:bodyPr/>
          <a:lstStyle/>
          <a:p>
            <a:endParaRPr lang="en-US"/>
          </a:p>
        </p:txBody>
      </p:sp>
      <p:sp>
        <p:nvSpPr>
          <p:cNvPr id="70679" name="Rectangle 23"/>
          <p:cNvSpPr>
            <a:spLocks noChangeArrowheads="1"/>
          </p:cNvSpPr>
          <p:nvPr/>
        </p:nvSpPr>
        <p:spPr bwMode="auto">
          <a:xfrm>
            <a:off x="1965325" y="2884488"/>
            <a:ext cx="276225" cy="258762"/>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.4</a:t>
            </a:r>
            <a:endParaRPr lang="en-US"/>
          </a:p>
        </p:txBody>
      </p:sp>
      <p:sp>
        <p:nvSpPr>
          <p:cNvPr id="70680" name="Line 24"/>
          <p:cNvSpPr>
            <a:spLocks noChangeShapeType="1"/>
          </p:cNvSpPr>
          <p:nvPr/>
        </p:nvSpPr>
        <p:spPr bwMode="auto">
          <a:xfrm flipH="1">
            <a:off x="2319338" y="2952750"/>
            <a:ext cx="100012" cy="1588"/>
          </a:xfrm>
          <a:prstGeom prst="line">
            <a:avLst/>
          </a:prstGeom>
          <a:noFill/>
          <a:ln w="17463">
            <a:solidFill>
              <a:srgbClr val="000000"/>
            </a:solidFill>
            <a:round/>
            <a:headEnd/>
            <a:tailEnd/>
          </a:ln>
        </p:spPr>
        <p:txBody>
          <a:bodyPr/>
          <a:lstStyle/>
          <a:p>
            <a:endParaRPr lang="en-US"/>
          </a:p>
        </p:txBody>
      </p:sp>
      <p:sp>
        <p:nvSpPr>
          <p:cNvPr id="70681" name="Rectangle 25"/>
          <p:cNvSpPr>
            <a:spLocks noChangeArrowheads="1"/>
          </p:cNvSpPr>
          <p:nvPr/>
        </p:nvSpPr>
        <p:spPr bwMode="auto">
          <a:xfrm>
            <a:off x="1965325" y="1485900"/>
            <a:ext cx="276225" cy="25876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.6</a:t>
            </a:r>
            <a:endParaRPr lang="en-US"/>
          </a:p>
        </p:txBody>
      </p:sp>
      <p:sp>
        <p:nvSpPr>
          <p:cNvPr id="70682" name="Line 26"/>
          <p:cNvSpPr>
            <a:spLocks noChangeShapeType="1"/>
          </p:cNvSpPr>
          <p:nvPr/>
        </p:nvSpPr>
        <p:spPr bwMode="auto">
          <a:xfrm flipH="1">
            <a:off x="2319338" y="1554163"/>
            <a:ext cx="100012" cy="1587"/>
          </a:xfrm>
          <a:prstGeom prst="line">
            <a:avLst/>
          </a:prstGeom>
          <a:noFill/>
          <a:ln w="17463">
            <a:solidFill>
              <a:srgbClr val="000000"/>
            </a:solidFill>
            <a:round/>
            <a:headEnd/>
            <a:tailEnd/>
          </a:ln>
        </p:spPr>
        <p:txBody>
          <a:bodyPr/>
          <a:lstStyle/>
          <a:p>
            <a:endParaRPr lang="en-US"/>
          </a:p>
        </p:txBody>
      </p:sp>
      <p:sp>
        <p:nvSpPr>
          <p:cNvPr id="70683" name="Line 27"/>
          <p:cNvSpPr>
            <a:spLocks noChangeShapeType="1"/>
          </p:cNvSpPr>
          <p:nvPr/>
        </p:nvSpPr>
        <p:spPr bwMode="auto">
          <a:xfrm flipH="1">
            <a:off x="2419350" y="5899150"/>
            <a:ext cx="6507163" cy="1588"/>
          </a:xfrm>
          <a:prstGeom prst="line">
            <a:avLst/>
          </a:prstGeom>
          <a:noFill/>
          <a:ln w="17463">
            <a:solidFill>
              <a:srgbClr val="000000"/>
            </a:solidFill>
            <a:round/>
            <a:headEnd/>
            <a:tailEnd/>
          </a:ln>
        </p:spPr>
        <p:txBody>
          <a:bodyPr/>
          <a:lstStyle/>
          <a:p>
            <a:endParaRPr lang="en-US"/>
          </a:p>
        </p:txBody>
      </p:sp>
      <p:sp>
        <p:nvSpPr>
          <p:cNvPr id="70684" name="Line 28"/>
          <p:cNvSpPr>
            <a:spLocks noChangeShapeType="1"/>
          </p:cNvSpPr>
          <p:nvPr/>
        </p:nvSpPr>
        <p:spPr bwMode="auto">
          <a:xfrm flipV="1">
            <a:off x="2398712" y="1411288"/>
            <a:ext cx="1588" cy="4487862"/>
          </a:xfrm>
          <a:prstGeom prst="line">
            <a:avLst/>
          </a:prstGeom>
          <a:noFill/>
          <a:ln w="17463">
            <a:solidFill>
              <a:srgbClr val="000000"/>
            </a:solidFill>
            <a:round/>
            <a:headEnd/>
            <a:tailEnd/>
          </a:ln>
        </p:spPr>
        <p:txBody>
          <a:bodyPr/>
          <a:lstStyle/>
          <a:p>
            <a:endParaRPr lang="en-US"/>
          </a:p>
        </p:txBody>
      </p:sp>
      <p:sp>
        <p:nvSpPr>
          <p:cNvPr id="70685" name="Oval 29"/>
          <p:cNvSpPr>
            <a:spLocks noChangeArrowheads="1"/>
          </p:cNvSpPr>
          <p:nvPr/>
        </p:nvSpPr>
        <p:spPr bwMode="auto">
          <a:xfrm>
            <a:off x="2535238" y="5716588"/>
            <a:ext cx="77787" cy="77787"/>
          </a:xfrm>
          <a:prstGeom prst="ellipse">
            <a:avLst/>
          </a:prstGeom>
          <a:noFill/>
          <a:ln w="17463">
            <a:solidFill>
              <a:srgbClr val="000000"/>
            </a:solidFill>
            <a:round/>
            <a:headEnd/>
            <a:tailEnd/>
          </a:ln>
        </p:spPr>
        <p:txBody>
          <a:bodyPr/>
          <a:lstStyle/>
          <a:p>
            <a:endParaRPr lang="en-US"/>
          </a:p>
        </p:txBody>
      </p:sp>
      <p:sp>
        <p:nvSpPr>
          <p:cNvPr id="70686" name="Oval 30"/>
          <p:cNvSpPr>
            <a:spLocks noChangeArrowheads="1"/>
          </p:cNvSpPr>
          <p:nvPr/>
        </p:nvSpPr>
        <p:spPr bwMode="auto">
          <a:xfrm>
            <a:off x="3001963" y="3609975"/>
            <a:ext cx="77787" cy="77788"/>
          </a:xfrm>
          <a:prstGeom prst="ellipse">
            <a:avLst/>
          </a:prstGeom>
          <a:noFill/>
          <a:ln w="17463">
            <a:solidFill>
              <a:srgbClr val="000000"/>
            </a:solidFill>
            <a:round/>
            <a:headEnd/>
            <a:tailEnd/>
          </a:ln>
        </p:spPr>
        <p:txBody>
          <a:bodyPr/>
          <a:lstStyle/>
          <a:p>
            <a:endParaRPr lang="en-US"/>
          </a:p>
        </p:txBody>
      </p:sp>
      <p:sp>
        <p:nvSpPr>
          <p:cNvPr id="70687" name="Oval 31"/>
          <p:cNvSpPr>
            <a:spLocks noChangeArrowheads="1"/>
          </p:cNvSpPr>
          <p:nvPr/>
        </p:nvSpPr>
        <p:spPr bwMode="auto">
          <a:xfrm>
            <a:off x="3740150" y="4481513"/>
            <a:ext cx="77788" cy="77787"/>
          </a:xfrm>
          <a:prstGeom prst="ellipse">
            <a:avLst/>
          </a:prstGeom>
          <a:noFill/>
          <a:ln w="17463">
            <a:solidFill>
              <a:srgbClr val="000000"/>
            </a:solidFill>
            <a:round/>
            <a:headEnd/>
            <a:tailEnd/>
          </a:ln>
        </p:spPr>
        <p:txBody>
          <a:bodyPr/>
          <a:lstStyle/>
          <a:p>
            <a:endParaRPr lang="en-US"/>
          </a:p>
        </p:txBody>
      </p:sp>
      <p:sp>
        <p:nvSpPr>
          <p:cNvPr id="70688" name="Oval 32"/>
          <p:cNvSpPr>
            <a:spLocks noChangeArrowheads="1"/>
          </p:cNvSpPr>
          <p:nvPr/>
        </p:nvSpPr>
        <p:spPr bwMode="auto">
          <a:xfrm>
            <a:off x="4206875" y="4840288"/>
            <a:ext cx="77788" cy="77787"/>
          </a:xfrm>
          <a:prstGeom prst="ellipse">
            <a:avLst/>
          </a:prstGeom>
          <a:noFill/>
          <a:ln w="17463">
            <a:solidFill>
              <a:srgbClr val="000000"/>
            </a:solidFill>
            <a:round/>
            <a:headEnd/>
            <a:tailEnd/>
          </a:ln>
        </p:spPr>
        <p:txBody>
          <a:bodyPr/>
          <a:lstStyle/>
          <a:p>
            <a:endParaRPr lang="en-US"/>
          </a:p>
        </p:txBody>
      </p:sp>
      <p:sp>
        <p:nvSpPr>
          <p:cNvPr id="70689" name="Oval 33"/>
          <p:cNvSpPr>
            <a:spLocks noChangeArrowheads="1"/>
          </p:cNvSpPr>
          <p:nvPr/>
        </p:nvSpPr>
        <p:spPr bwMode="auto">
          <a:xfrm>
            <a:off x="4206875" y="4840288"/>
            <a:ext cx="77788" cy="77787"/>
          </a:xfrm>
          <a:prstGeom prst="ellipse">
            <a:avLst/>
          </a:prstGeom>
          <a:noFill/>
          <a:ln w="17463">
            <a:solidFill>
              <a:srgbClr val="000000"/>
            </a:solidFill>
            <a:round/>
            <a:headEnd/>
            <a:tailEnd/>
          </a:ln>
        </p:spPr>
        <p:txBody>
          <a:bodyPr/>
          <a:lstStyle/>
          <a:p>
            <a:endParaRPr lang="en-US"/>
          </a:p>
        </p:txBody>
      </p:sp>
      <p:sp>
        <p:nvSpPr>
          <p:cNvPr id="70690" name="Oval 34"/>
          <p:cNvSpPr>
            <a:spLocks noChangeArrowheads="1"/>
          </p:cNvSpPr>
          <p:nvPr/>
        </p:nvSpPr>
        <p:spPr bwMode="auto">
          <a:xfrm>
            <a:off x="4206875" y="4840288"/>
            <a:ext cx="77788" cy="77787"/>
          </a:xfrm>
          <a:prstGeom prst="ellipse">
            <a:avLst/>
          </a:prstGeom>
          <a:noFill/>
          <a:ln w="17463">
            <a:solidFill>
              <a:srgbClr val="000000"/>
            </a:solidFill>
            <a:round/>
            <a:headEnd/>
            <a:tailEnd/>
          </a:ln>
        </p:spPr>
        <p:txBody>
          <a:bodyPr/>
          <a:lstStyle/>
          <a:p>
            <a:endParaRPr lang="en-US"/>
          </a:p>
        </p:txBody>
      </p:sp>
      <p:sp>
        <p:nvSpPr>
          <p:cNvPr id="70691" name="Oval 35"/>
          <p:cNvSpPr>
            <a:spLocks noChangeArrowheads="1"/>
          </p:cNvSpPr>
          <p:nvPr/>
        </p:nvSpPr>
        <p:spPr bwMode="auto">
          <a:xfrm>
            <a:off x="5243513" y="1908175"/>
            <a:ext cx="77787" cy="77788"/>
          </a:xfrm>
          <a:prstGeom prst="ellipse">
            <a:avLst/>
          </a:prstGeom>
          <a:noFill/>
          <a:ln w="17463">
            <a:solidFill>
              <a:srgbClr val="000000"/>
            </a:solidFill>
            <a:round/>
            <a:headEnd/>
            <a:tailEnd/>
          </a:ln>
        </p:spPr>
        <p:txBody>
          <a:bodyPr/>
          <a:lstStyle/>
          <a:p>
            <a:endParaRPr lang="en-US"/>
          </a:p>
        </p:txBody>
      </p:sp>
      <p:sp>
        <p:nvSpPr>
          <p:cNvPr id="70692" name="Oval 36"/>
          <p:cNvSpPr>
            <a:spLocks noChangeArrowheads="1"/>
          </p:cNvSpPr>
          <p:nvPr/>
        </p:nvSpPr>
        <p:spPr bwMode="auto">
          <a:xfrm>
            <a:off x="5018088" y="4287838"/>
            <a:ext cx="77787" cy="77787"/>
          </a:xfrm>
          <a:prstGeom prst="ellipse">
            <a:avLst/>
          </a:prstGeom>
          <a:noFill/>
          <a:ln w="17463">
            <a:solidFill>
              <a:srgbClr val="000000"/>
            </a:solidFill>
            <a:round/>
            <a:headEnd/>
            <a:tailEnd/>
          </a:ln>
        </p:spPr>
        <p:txBody>
          <a:bodyPr/>
          <a:lstStyle/>
          <a:p>
            <a:endParaRPr lang="en-US"/>
          </a:p>
        </p:txBody>
      </p:sp>
      <p:sp>
        <p:nvSpPr>
          <p:cNvPr id="70693" name="Oval 37"/>
          <p:cNvSpPr>
            <a:spLocks noChangeArrowheads="1"/>
          </p:cNvSpPr>
          <p:nvPr/>
        </p:nvSpPr>
        <p:spPr bwMode="auto">
          <a:xfrm>
            <a:off x="5951538" y="4287838"/>
            <a:ext cx="77787" cy="77787"/>
          </a:xfrm>
          <a:prstGeom prst="ellipse">
            <a:avLst/>
          </a:prstGeom>
          <a:noFill/>
          <a:ln w="17463">
            <a:solidFill>
              <a:srgbClr val="000000"/>
            </a:solidFill>
            <a:round/>
            <a:headEnd/>
            <a:tailEnd/>
          </a:ln>
        </p:spPr>
        <p:txBody>
          <a:bodyPr/>
          <a:lstStyle/>
          <a:p>
            <a:endParaRPr lang="en-US"/>
          </a:p>
        </p:txBody>
      </p:sp>
      <p:sp>
        <p:nvSpPr>
          <p:cNvPr id="70694" name="Oval 38"/>
          <p:cNvSpPr>
            <a:spLocks noChangeArrowheads="1"/>
          </p:cNvSpPr>
          <p:nvPr/>
        </p:nvSpPr>
        <p:spPr bwMode="auto">
          <a:xfrm>
            <a:off x="5627688" y="5103813"/>
            <a:ext cx="77787" cy="77787"/>
          </a:xfrm>
          <a:prstGeom prst="ellipse">
            <a:avLst/>
          </a:prstGeom>
          <a:noFill/>
          <a:ln w="17463">
            <a:solidFill>
              <a:srgbClr val="000000"/>
            </a:solidFill>
            <a:round/>
            <a:headEnd/>
            <a:tailEnd/>
          </a:ln>
        </p:spPr>
        <p:txBody>
          <a:bodyPr/>
          <a:lstStyle/>
          <a:p>
            <a:endParaRPr lang="en-US"/>
          </a:p>
        </p:txBody>
      </p:sp>
      <p:sp>
        <p:nvSpPr>
          <p:cNvPr id="70695" name="Oval 39"/>
          <p:cNvSpPr>
            <a:spLocks noChangeArrowheads="1"/>
          </p:cNvSpPr>
          <p:nvPr/>
        </p:nvSpPr>
        <p:spPr bwMode="auto">
          <a:xfrm>
            <a:off x="5683250" y="4840288"/>
            <a:ext cx="77788" cy="77787"/>
          </a:xfrm>
          <a:prstGeom prst="ellipse">
            <a:avLst/>
          </a:prstGeom>
          <a:noFill/>
          <a:ln w="17463">
            <a:solidFill>
              <a:srgbClr val="000000"/>
            </a:solidFill>
            <a:round/>
            <a:headEnd/>
            <a:tailEnd/>
          </a:ln>
        </p:spPr>
        <p:txBody>
          <a:bodyPr/>
          <a:lstStyle/>
          <a:p>
            <a:endParaRPr lang="en-US"/>
          </a:p>
        </p:txBody>
      </p:sp>
      <p:sp>
        <p:nvSpPr>
          <p:cNvPr id="70696" name="Oval 40"/>
          <p:cNvSpPr>
            <a:spLocks noChangeArrowheads="1"/>
          </p:cNvSpPr>
          <p:nvPr/>
        </p:nvSpPr>
        <p:spPr bwMode="auto">
          <a:xfrm>
            <a:off x="6757988" y="4538663"/>
            <a:ext cx="77787" cy="77787"/>
          </a:xfrm>
          <a:prstGeom prst="ellipse">
            <a:avLst/>
          </a:prstGeom>
          <a:noFill/>
          <a:ln w="17463">
            <a:solidFill>
              <a:srgbClr val="000000"/>
            </a:solidFill>
            <a:round/>
            <a:headEnd/>
            <a:tailEnd/>
          </a:ln>
        </p:spPr>
        <p:txBody>
          <a:bodyPr/>
          <a:lstStyle/>
          <a:p>
            <a:endParaRPr lang="en-US"/>
          </a:p>
        </p:txBody>
      </p:sp>
      <p:sp>
        <p:nvSpPr>
          <p:cNvPr id="70697" name="Oval 41"/>
          <p:cNvSpPr>
            <a:spLocks noChangeArrowheads="1"/>
          </p:cNvSpPr>
          <p:nvPr/>
        </p:nvSpPr>
        <p:spPr bwMode="auto">
          <a:xfrm>
            <a:off x="6326188" y="4633913"/>
            <a:ext cx="77787" cy="77787"/>
          </a:xfrm>
          <a:prstGeom prst="ellipse">
            <a:avLst/>
          </a:prstGeom>
          <a:noFill/>
          <a:ln w="17463">
            <a:solidFill>
              <a:srgbClr val="000000"/>
            </a:solidFill>
            <a:round/>
            <a:headEnd/>
            <a:tailEnd/>
          </a:ln>
        </p:spPr>
        <p:txBody>
          <a:bodyPr/>
          <a:lstStyle/>
          <a:p>
            <a:endParaRPr lang="en-US"/>
          </a:p>
        </p:txBody>
      </p:sp>
      <p:sp>
        <p:nvSpPr>
          <p:cNvPr id="70698" name="Oval 42"/>
          <p:cNvSpPr>
            <a:spLocks noChangeArrowheads="1"/>
          </p:cNvSpPr>
          <p:nvPr/>
        </p:nvSpPr>
        <p:spPr bwMode="auto">
          <a:xfrm>
            <a:off x="6524625" y="3717925"/>
            <a:ext cx="77788" cy="77788"/>
          </a:xfrm>
          <a:prstGeom prst="ellipse">
            <a:avLst/>
          </a:prstGeom>
          <a:noFill/>
          <a:ln w="17463">
            <a:solidFill>
              <a:srgbClr val="000000"/>
            </a:solidFill>
            <a:round/>
            <a:headEnd/>
            <a:tailEnd/>
          </a:ln>
        </p:spPr>
        <p:txBody>
          <a:bodyPr/>
          <a:lstStyle/>
          <a:p>
            <a:endParaRPr lang="en-US"/>
          </a:p>
        </p:txBody>
      </p:sp>
      <p:sp>
        <p:nvSpPr>
          <p:cNvPr id="70699" name="Oval 43"/>
          <p:cNvSpPr>
            <a:spLocks noChangeArrowheads="1"/>
          </p:cNvSpPr>
          <p:nvPr/>
        </p:nvSpPr>
        <p:spPr bwMode="auto">
          <a:xfrm>
            <a:off x="7613650" y="3017838"/>
            <a:ext cx="77788" cy="77787"/>
          </a:xfrm>
          <a:prstGeom prst="ellipse">
            <a:avLst/>
          </a:prstGeom>
          <a:noFill/>
          <a:ln w="17463">
            <a:solidFill>
              <a:srgbClr val="000000"/>
            </a:solidFill>
            <a:round/>
            <a:headEnd/>
            <a:tailEnd/>
          </a:ln>
        </p:spPr>
        <p:txBody>
          <a:bodyPr/>
          <a:lstStyle/>
          <a:p>
            <a:endParaRPr lang="en-US"/>
          </a:p>
        </p:txBody>
      </p:sp>
      <p:sp>
        <p:nvSpPr>
          <p:cNvPr id="70700" name="Oval 44"/>
          <p:cNvSpPr>
            <a:spLocks noChangeArrowheads="1"/>
          </p:cNvSpPr>
          <p:nvPr/>
        </p:nvSpPr>
        <p:spPr bwMode="auto">
          <a:xfrm>
            <a:off x="7129463" y="5419725"/>
            <a:ext cx="77787" cy="77788"/>
          </a:xfrm>
          <a:prstGeom prst="ellipse">
            <a:avLst/>
          </a:prstGeom>
          <a:noFill/>
          <a:ln w="17463">
            <a:solidFill>
              <a:srgbClr val="000000"/>
            </a:solidFill>
            <a:round/>
            <a:headEnd/>
            <a:tailEnd/>
          </a:ln>
        </p:spPr>
        <p:txBody>
          <a:bodyPr/>
          <a:lstStyle/>
          <a:p>
            <a:endParaRPr lang="en-US"/>
          </a:p>
        </p:txBody>
      </p:sp>
      <p:sp>
        <p:nvSpPr>
          <p:cNvPr id="70701" name="Oval 45"/>
          <p:cNvSpPr>
            <a:spLocks noChangeArrowheads="1"/>
          </p:cNvSpPr>
          <p:nvPr/>
        </p:nvSpPr>
        <p:spPr bwMode="auto">
          <a:xfrm>
            <a:off x="7686675" y="5583238"/>
            <a:ext cx="77788" cy="77787"/>
          </a:xfrm>
          <a:prstGeom prst="ellipse">
            <a:avLst/>
          </a:prstGeom>
          <a:noFill/>
          <a:ln w="17463">
            <a:solidFill>
              <a:srgbClr val="000000"/>
            </a:solidFill>
            <a:round/>
            <a:headEnd/>
            <a:tailEnd/>
          </a:ln>
        </p:spPr>
        <p:txBody>
          <a:bodyPr/>
          <a:lstStyle/>
          <a:p>
            <a:endParaRPr lang="en-US"/>
          </a:p>
        </p:txBody>
      </p:sp>
      <p:sp>
        <p:nvSpPr>
          <p:cNvPr id="70702" name="Oval 46"/>
          <p:cNvSpPr>
            <a:spLocks noChangeArrowheads="1"/>
          </p:cNvSpPr>
          <p:nvPr/>
        </p:nvSpPr>
        <p:spPr bwMode="auto">
          <a:xfrm>
            <a:off x="6926263" y="1908175"/>
            <a:ext cx="77787" cy="77788"/>
          </a:xfrm>
          <a:prstGeom prst="ellipse">
            <a:avLst/>
          </a:prstGeom>
          <a:noFill/>
          <a:ln w="17463">
            <a:solidFill>
              <a:srgbClr val="000000"/>
            </a:solidFill>
            <a:round/>
            <a:headEnd/>
            <a:tailEnd/>
          </a:ln>
        </p:spPr>
        <p:txBody>
          <a:bodyPr/>
          <a:lstStyle/>
          <a:p>
            <a:endParaRPr lang="en-US"/>
          </a:p>
        </p:txBody>
      </p:sp>
      <p:sp>
        <p:nvSpPr>
          <p:cNvPr id="70703" name="Oval 47"/>
          <p:cNvSpPr>
            <a:spLocks noChangeArrowheads="1"/>
          </p:cNvSpPr>
          <p:nvPr/>
        </p:nvSpPr>
        <p:spPr bwMode="auto">
          <a:xfrm>
            <a:off x="7618413" y="5021263"/>
            <a:ext cx="77787" cy="77787"/>
          </a:xfrm>
          <a:prstGeom prst="ellipse">
            <a:avLst/>
          </a:prstGeom>
          <a:noFill/>
          <a:ln w="17463">
            <a:solidFill>
              <a:srgbClr val="000000"/>
            </a:solidFill>
            <a:round/>
            <a:headEnd/>
            <a:tailEnd/>
          </a:ln>
        </p:spPr>
        <p:txBody>
          <a:bodyPr/>
          <a:lstStyle/>
          <a:p>
            <a:endParaRPr lang="en-US"/>
          </a:p>
        </p:txBody>
      </p:sp>
      <p:sp>
        <p:nvSpPr>
          <p:cNvPr id="70704" name="Oval 48"/>
          <p:cNvSpPr>
            <a:spLocks noChangeArrowheads="1"/>
          </p:cNvSpPr>
          <p:nvPr/>
        </p:nvSpPr>
        <p:spPr bwMode="auto">
          <a:xfrm>
            <a:off x="7872413" y="4016375"/>
            <a:ext cx="77787" cy="77788"/>
          </a:xfrm>
          <a:prstGeom prst="ellipse">
            <a:avLst/>
          </a:prstGeom>
          <a:noFill/>
          <a:ln w="17463">
            <a:solidFill>
              <a:srgbClr val="000000"/>
            </a:solidFill>
            <a:round/>
            <a:headEnd/>
            <a:tailEnd/>
          </a:ln>
        </p:spPr>
        <p:txBody>
          <a:bodyPr/>
          <a:lstStyle/>
          <a:p>
            <a:endParaRPr lang="en-US"/>
          </a:p>
        </p:txBody>
      </p:sp>
      <p:sp>
        <p:nvSpPr>
          <p:cNvPr id="70662" name="Text Box 6"/>
          <p:cNvSpPr txBox="1">
            <a:spLocks noChangeArrowheads="1"/>
          </p:cNvSpPr>
          <p:nvPr/>
        </p:nvSpPr>
        <p:spPr bwMode="auto">
          <a:xfrm>
            <a:off x="2590800" y="1371600"/>
            <a:ext cx="2438400" cy="822325"/>
          </a:xfrm>
          <a:prstGeom prst="rect">
            <a:avLst/>
          </a:prstGeom>
          <a:noFill/>
          <a:ln w="9525">
            <a:noFill/>
            <a:miter lim="800000"/>
            <a:headEnd/>
            <a:tailEnd/>
          </a:ln>
          <a:effectLst/>
        </p:spPr>
        <p:txBody>
          <a:bodyPr>
            <a:spAutoFit/>
          </a:bodyPr>
          <a:lstStyle/>
          <a:p>
            <a:pPr>
              <a:spcBef>
                <a:spcPct val="50000"/>
              </a:spcBef>
            </a:pPr>
            <a:r>
              <a:rPr lang="en-US"/>
              <a:t>correlation = 0.07 p=0.7</a:t>
            </a:r>
          </a:p>
        </p:txBody>
      </p:sp>
      <p:sp>
        <p:nvSpPr>
          <p:cNvPr id="70705" name="Line 49"/>
          <p:cNvSpPr>
            <a:spLocks noChangeShapeType="1"/>
          </p:cNvSpPr>
          <p:nvPr/>
        </p:nvSpPr>
        <p:spPr bwMode="auto">
          <a:xfrm>
            <a:off x="2400300" y="4495800"/>
            <a:ext cx="6172200" cy="0"/>
          </a:xfrm>
          <a:prstGeom prst="line">
            <a:avLst/>
          </a:prstGeom>
          <a:noFill/>
          <a:ln w="9525">
            <a:solidFill>
              <a:schemeClr val="tx1"/>
            </a:solidFill>
            <a:round/>
            <a:headEnd/>
            <a:tailEnd/>
          </a:ln>
          <a:effectLst/>
        </p:spPr>
        <p:txBody>
          <a:bodyPr/>
          <a:lstStyle/>
          <a:p>
            <a:endParaRPr lang="en-US"/>
          </a:p>
        </p:txBody>
      </p:sp>
      <p:sp>
        <p:nvSpPr>
          <p:cNvPr id="70706" name="Text Box 50"/>
          <p:cNvSpPr txBox="1">
            <a:spLocks noChangeArrowheads="1"/>
          </p:cNvSpPr>
          <p:nvPr/>
        </p:nvSpPr>
        <p:spPr bwMode="auto">
          <a:xfrm>
            <a:off x="8267700" y="4572000"/>
            <a:ext cx="1600200" cy="457200"/>
          </a:xfrm>
          <a:prstGeom prst="rect">
            <a:avLst/>
          </a:prstGeom>
          <a:noFill/>
          <a:ln w="9525">
            <a:noFill/>
            <a:miter lim="800000"/>
            <a:headEnd/>
            <a:tailEnd/>
          </a:ln>
          <a:effectLst/>
        </p:spPr>
        <p:txBody>
          <a:bodyPr>
            <a:spAutoFit/>
          </a:bodyPr>
          <a:lstStyle/>
          <a:p>
            <a:pPr>
              <a:spcBef>
                <a:spcPct val="50000"/>
              </a:spcBef>
            </a:pPr>
            <a:r>
              <a:rPr lang="en-US"/>
              <a:t>mean s</a:t>
            </a:r>
            <a:r>
              <a:rPr lang="en-US" baseline="-25000"/>
              <a:t>w</a:t>
            </a:r>
          </a:p>
        </p:txBody>
      </p:sp>
      <p:sp>
        <p:nvSpPr>
          <p:cNvPr id="70707" name="Line 51"/>
          <p:cNvSpPr>
            <a:spLocks noChangeShapeType="1"/>
          </p:cNvSpPr>
          <p:nvPr/>
        </p:nvSpPr>
        <p:spPr bwMode="auto">
          <a:xfrm flipH="1" flipV="1">
            <a:off x="7962900" y="4572000"/>
            <a:ext cx="304800" cy="228600"/>
          </a:xfrm>
          <a:prstGeom prst="line">
            <a:avLst/>
          </a:prstGeom>
          <a:noFill/>
          <a:ln w="9525">
            <a:solidFill>
              <a:schemeClr val="tx1"/>
            </a:solidFill>
            <a:round/>
            <a:headEnd/>
            <a:tailEnd type="triangle" w="med" len="med"/>
          </a:ln>
          <a:effectLst/>
        </p:spPr>
        <p:txBody>
          <a:bodyPr/>
          <a:lstStyle/>
          <a:p>
            <a:endParaRPr lang="en-US"/>
          </a:p>
        </p:txBody>
      </p:sp>
      <p:sp>
        <p:nvSpPr>
          <p:cNvPr id="49" name="Rectangle 2"/>
          <p:cNvSpPr txBox="1">
            <a:spLocks noChangeArrowheads="1"/>
          </p:cNvSpPr>
          <p:nvPr/>
        </p:nvSpPr>
        <p:spPr bwMode="auto">
          <a:xfrm>
            <a:off x="4838700" y="1143000"/>
            <a:ext cx="6259513"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a:lstStyle>
          <a:p>
            <a:r>
              <a:rPr lang="en-US" sz="2000" kern="0" dirty="0" err="1" smtClean="0"/>
              <a:t>Replotted</a:t>
            </a:r>
            <a:r>
              <a:rPr lang="en-US" sz="2000" kern="0" dirty="0" smtClean="0"/>
              <a:t>, now on  log</a:t>
            </a:r>
            <a:r>
              <a:rPr lang="en-US" sz="2000" kern="0" baseline="-25000" dirty="0" smtClean="0"/>
              <a:t>10</a:t>
            </a:r>
            <a:r>
              <a:rPr lang="en-US" sz="2000" kern="0" dirty="0" smtClean="0"/>
              <a:t> scale</a:t>
            </a:r>
            <a:endParaRPr lang="en-US" sz="2000" kern="0" dirty="0"/>
          </a:p>
        </p:txBody>
      </p:sp>
      <p:sp>
        <p:nvSpPr>
          <p:cNvPr id="2" name="TextBox 1"/>
          <p:cNvSpPr txBox="1"/>
          <p:nvPr/>
        </p:nvSpPr>
        <p:spPr>
          <a:xfrm>
            <a:off x="8139906" y="1905000"/>
            <a:ext cx="2032794" cy="1569660"/>
          </a:xfrm>
          <a:prstGeom prst="rect">
            <a:avLst/>
          </a:prstGeom>
          <a:noFill/>
        </p:spPr>
        <p:txBody>
          <a:bodyPr wrap="square" rtlCol="0">
            <a:spAutoFit/>
          </a:bodyPr>
          <a:lstStyle/>
          <a:p>
            <a:pPr algn="ctr"/>
            <a:r>
              <a:rPr lang="en-US" dirty="0" smtClean="0">
                <a:solidFill>
                  <a:srgbClr val="FF0000"/>
                </a:solidFill>
                <a:latin typeface="+mn-lt"/>
              </a:rPr>
              <a:t>See Extra Slides for the math and interpretation</a:t>
            </a:r>
            <a:endParaRPr lang="en-US" dirty="0">
              <a:solidFill>
                <a:srgbClr val="FF0000"/>
              </a:solidFill>
              <a:latin typeface="+mn-lt"/>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771525" y="685800"/>
            <a:ext cx="8743950" cy="533400"/>
          </a:xfrm>
        </p:spPr>
        <p:txBody>
          <a:bodyPr/>
          <a:lstStyle/>
          <a:p>
            <a:r>
              <a:rPr lang="en-US" dirty="0"/>
              <a:t>Coefficient of Variation (“CV”)</a:t>
            </a:r>
          </a:p>
        </p:txBody>
      </p:sp>
      <p:sp>
        <p:nvSpPr>
          <p:cNvPr id="72707" name="Rectangle 3"/>
          <p:cNvSpPr>
            <a:spLocks noGrp="1" noChangeArrowheads="1"/>
          </p:cNvSpPr>
          <p:nvPr>
            <p:ph type="body" sz="half" idx="1"/>
          </p:nvPr>
        </p:nvSpPr>
        <p:spPr>
          <a:xfrm>
            <a:off x="114300" y="1295400"/>
            <a:ext cx="9753600" cy="5181600"/>
          </a:xfrm>
        </p:spPr>
        <p:txBody>
          <a:bodyPr/>
          <a:lstStyle/>
          <a:p>
            <a:r>
              <a:rPr lang="en-US" sz="2400" dirty="0"/>
              <a:t>Another approach to expressing reproducibility for individual subject-level characterization if </a:t>
            </a:r>
            <a:r>
              <a:rPr lang="en-US" sz="2400" dirty="0" err="1"/>
              <a:t>s</a:t>
            </a:r>
            <a:r>
              <a:rPr lang="en-US" sz="2400" baseline="-25000" dirty="0" err="1"/>
              <a:t>w</a:t>
            </a:r>
            <a:r>
              <a:rPr lang="en-US" sz="2400" baseline="-25000" dirty="0"/>
              <a:t> </a:t>
            </a:r>
            <a:r>
              <a:rPr lang="en-US" sz="2400" dirty="0"/>
              <a:t> is proportional to value of measurement (e.g., cotinine data)</a:t>
            </a:r>
          </a:p>
          <a:p>
            <a:endParaRPr lang="en-US" sz="1000" dirty="0"/>
          </a:p>
          <a:p>
            <a:r>
              <a:rPr lang="en-US" sz="2400" dirty="0"/>
              <a:t>Depicts error in context of overall magnitude of measurement</a:t>
            </a:r>
          </a:p>
          <a:p>
            <a:endParaRPr lang="en-US" sz="2400" dirty="0"/>
          </a:p>
          <a:p>
            <a:endParaRPr lang="en-US" sz="2400" dirty="0"/>
          </a:p>
          <a:p>
            <a:endParaRPr lang="en-US" sz="2400" dirty="0"/>
          </a:p>
          <a:p>
            <a:endParaRPr lang="en-US" sz="800" dirty="0"/>
          </a:p>
          <a:p>
            <a:r>
              <a:rPr lang="en-US" sz="2400" dirty="0"/>
              <a:t>Calculations found in S &amp; N text and in </a:t>
            </a:r>
            <a:r>
              <a:rPr lang="en-US" sz="2400" dirty="0" smtClean="0">
                <a:solidFill>
                  <a:srgbClr val="FF0000"/>
                </a:solidFill>
              </a:rPr>
              <a:t>Extra Slides</a:t>
            </a:r>
            <a:endParaRPr lang="en-US" sz="2400" dirty="0">
              <a:solidFill>
                <a:srgbClr val="FF0000"/>
              </a:solidFill>
            </a:endParaRPr>
          </a:p>
        </p:txBody>
      </p:sp>
      <p:graphicFrame>
        <p:nvGraphicFramePr>
          <p:cNvPr id="494592" name="Object 0"/>
          <p:cNvGraphicFramePr>
            <a:graphicFrameLocks noGrp="1" noChangeAspect="1"/>
          </p:cNvGraphicFramePr>
          <p:nvPr>
            <p:ph sz="quarter" idx="2"/>
          </p:nvPr>
        </p:nvGraphicFramePr>
        <p:xfrm>
          <a:off x="7310438" y="2444750"/>
          <a:ext cx="114300" cy="215900"/>
        </p:xfrm>
        <a:graphic>
          <a:graphicData uri="http://schemas.openxmlformats.org/presentationml/2006/ole">
            <mc:AlternateContent xmlns:mc="http://schemas.openxmlformats.org/markup-compatibility/2006">
              <mc:Choice xmlns:v="urn:schemas-microsoft-com:vml" Requires="v">
                <p:oleObj spid="_x0000_s494823" name="Equation" r:id="rId4" imgW="114120" imgH="215640" progId="Equation.3">
                  <p:embed/>
                </p:oleObj>
              </mc:Choice>
              <mc:Fallback>
                <p:oleObj name="Equation" r:id="rId4" imgW="114120" imgH="215640" progId="Equation.3">
                  <p:embed/>
                  <p:pic>
                    <p:nvPicPr>
                      <p:cNvPr id="0" name="Picture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0438" y="24447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4593" name="Object 1"/>
          <p:cNvGraphicFramePr>
            <a:graphicFrameLocks noChangeAspect="1"/>
          </p:cNvGraphicFramePr>
          <p:nvPr>
            <p:extLst>
              <p:ext uri="{D42A27DB-BD31-4B8C-83A1-F6EECF244321}">
                <p14:modId xmlns:p14="http://schemas.microsoft.com/office/powerpoint/2010/main" val="2934091715"/>
              </p:ext>
            </p:extLst>
          </p:nvPr>
        </p:nvGraphicFramePr>
        <p:xfrm>
          <a:off x="495300" y="3259137"/>
          <a:ext cx="8763000" cy="1008063"/>
        </p:xfrm>
        <a:graphic>
          <a:graphicData uri="http://schemas.openxmlformats.org/presentationml/2006/ole">
            <mc:AlternateContent xmlns:mc="http://schemas.openxmlformats.org/markup-compatibility/2006">
              <mc:Choice xmlns:v="urn:schemas-microsoft-com:vml" Requires="v">
                <p:oleObj spid="_x0000_s494824" name="Equation" r:id="rId6" imgW="3644640" imgH="419040" progId="Equation.3">
                  <p:embed/>
                </p:oleObj>
              </mc:Choice>
              <mc:Fallback>
                <p:oleObj name="Equation" r:id="rId6" imgW="3644640" imgH="419040" progId="Equation.3">
                  <p:embed/>
                  <p:pic>
                    <p:nvPicPr>
                      <p:cNvPr id="0"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00" y="3259137"/>
                        <a:ext cx="8763000" cy="1008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4594" name="Object 2"/>
          <p:cNvGraphicFramePr>
            <a:graphicFrameLocks noChangeAspect="1"/>
          </p:cNvGraphicFramePr>
          <p:nvPr>
            <p:extLst>
              <p:ext uri="{D42A27DB-BD31-4B8C-83A1-F6EECF244321}">
                <p14:modId xmlns:p14="http://schemas.microsoft.com/office/powerpoint/2010/main" val="2976474506"/>
              </p:ext>
            </p:extLst>
          </p:nvPr>
        </p:nvGraphicFramePr>
        <p:xfrm>
          <a:off x="723900" y="5257800"/>
          <a:ext cx="1501775" cy="977900"/>
        </p:xfrm>
        <a:graphic>
          <a:graphicData uri="http://schemas.openxmlformats.org/presentationml/2006/ole">
            <mc:AlternateContent xmlns:mc="http://schemas.openxmlformats.org/markup-compatibility/2006">
              <mc:Choice xmlns:v="urn:schemas-microsoft-com:vml" Requires="v">
                <p:oleObj spid="_x0000_s494825" name="Equation" r:id="rId8" imgW="850680" imgH="520560" progId="Equation.3">
                  <p:embed/>
                </p:oleObj>
              </mc:Choice>
              <mc:Fallback>
                <p:oleObj name="Equation" r:id="rId8" imgW="850680" imgH="520560" progId="Equation.3">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3900" y="5257800"/>
                        <a:ext cx="1501775" cy="97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266700" y="152400"/>
            <a:ext cx="10020300" cy="461665"/>
          </a:xfrm>
          <a:prstGeom prst="rect">
            <a:avLst/>
          </a:prstGeom>
          <a:noFill/>
        </p:spPr>
        <p:txBody>
          <a:bodyPr wrap="square" rtlCol="0">
            <a:spAutoFit/>
          </a:bodyPr>
          <a:lstStyle/>
          <a:p>
            <a:r>
              <a:rPr lang="en-US" dirty="0" smtClean="0">
                <a:latin typeface="+mn-lt"/>
              </a:rPr>
              <a:t>For completeness, another solution when </a:t>
            </a:r>
            <a:r>
              <a:rPr lang="en-US" b="1" dirty="0" err="1" smtClean="0"/>
              <a:t>s</a:t>
            </a:r>
            <a:r>
              <a:rPr lang="en-US" b="1" baseline="-25000" dirty="0" err="1" smtClean="0">
                <a:solidFill>
                  <a:schemeClr val="tx2"/>
                </a:solidFill>
              </a:rPr>
              <a:t>w</a:t>
            </a:r>
            <a:r>
              <a:rPr lang="en-US" b="1" baseline="-25000" dirty="0" smtClean="0">
                <a:solidFill>
                  <a:schemeClr val="tx2"/>
                </a:solidFill>
              </a:rPr>
              <a:t> </a:t>
            </a:r>
            <a:r>
              <a:rPr lang="en-US" dirty="0" smtClean="0">
                <a:latin typeface="+mn-lt"/>
              </a:rPr>
              <a:t> is proportional to mean::</a:t>
            </a:r>
            <a:endParaRPr lang="en-US" dirty="0">
              <a:latin typeface="+mn-lt"/>
            </a:endParaRPr>
          </a:p>
        </p:txBody>
      </p:sp>
      <p:sp>
        <p:nvSpPr>
          <p:cNvPr id="8" name="TextBox 7"/>
          <p:cNvSpPr txBox="1"/>
          <p:nvPr/>
        </p:nvSpPr>
        <p:spPr>
          <a:xfrm>
            <a:off x="3543300" y="5276671"/>
            <a:ext cx="6477000" cy="1200329"/>
          </a:xfrm>
          <a:prstGeom prst="rect">
            <a:avLst/>
          </a:prstGeom>
          <a:noFill/>
        </p:spPr>
        <p:txBody>
          <a:bodyPr wrap="square" rtlCol="0">
            <a:spAutoFit/>
          </a:bodyPr>
          <a:lstStyle/>
          <a:p>
            <a:pPr marL="342900" indent="-342900">
              <a:buFont typeface="Arial" panose="020B0604020202020204" pitchFamily="34" charset="0"/>
              <a:buChar char="•"/>
            </a:pPr>
            <a:r>
              <a:rPr lang="en-US" dirty="0" smtClean="0">
                <a:latin typeface="+mn-lt"/>
              </a:rPr>
              <a:t>Popular among lab scientists</a:t>
            </a:r>
          </a:p>
          <a:p>
            <a:pPr marL="342900" indent="-342900">
              <a:buFont typeface="Arial" panose="020B0604020202020204" pitchFamily="34" charset="0"/>
              <a:buChar char="•"/>
            </a:pPr>
            <a:r>
              <a:rPr lang="en-US" dirty="0">
                <a:latin typeface="+mn-lt"/>
              </a:rPr>
              <a:t>H</a:t>
            </a:r>
            <a:r>
              <a:rPr lang="en-US" dirty="0" smtClean="0">
                <a:latin typeface="+mn-lt"/>
              </a:rPr>
              <a:t>ard to interpret, other than we want it low</a:t>
            </a:r>
          </a:p>
          <a:p>
            <a:pPr marL="342900" indent="-342900">
              <a:buFont typeface="Arial" panose="020B0604020202020204" pitchFamily="34" charset="0"/>
              <a:buChar char="•"/>
            </a:pPr>
            <a:r>
              <a:rPr lang="en-US" dirty="0" smtClean="0">
                <a:latin typeface="+mn-lt"/>
              </a:rPr>
              <a:t>We often back calculate it to ‘repeatability’</a:t>
            </a:r>
            <a:endParaRPr lang="en-US"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1732" name="Object 4"/>
          <p:cNvGraphicFramePr>
            <a:graphicFrameLocks noChangeAspect="1"/>
          </p:cNvGraphicFramePr>
          <p:nvPr>
            <p:extLst>
              <p:ext uri="{D42A27DB-BD31-4B8C-83A1-F6EECF244321}">
                <p14:modId xmlns:p14="http://schemas.microsoft.com/office/powerpoint/2010/main" val="775492653"/>
              </p:ext>
            </p:extLst>
          </p:nvPr>
        </p:nvGraphicFramePr>
        <p:xfrm>
          <a:off x="512763" y="238125"/>
          <a:ext cx="9180512" cy="6510338"/>
        </p:xfrm>
        <a:graphic>
          <a:graphicData uri="http://schemas.openxmlformats.org/presentationml/2006/ole">
            <mc:AlternateContent xmlns:mc="http://schemas.openxmlformats.org/markup-compatibility/2006">
              <mc:Choice xmlns:v="urn:schemas-microsoft-com:vml" Requires="v">
                <p:oleObj spid="_x0000_s201807" name="Document" r:id="rId5" imgW="8248138" imgH="5840802" progId="Word.Document.8">
                  <p:embed/>
                </p:oleObj>
              </mc:Choice>
              <mc:Fallback>
                <p:oleObj name="Document" r:id="rId5" imgW="8248138" imgH="5840802" progId="Word.Document.8">
                  <p:embed/>
                  <p:pic>
                    <p:nvPicPr>
                      <p:cNvPr id="0" name="Picture 4"/>
                      <p:cNvPicPr>
                        <a:picLocks noChangeAspect="1" noChangeArrowheads="1"/>
                      </p:cNvPicPr>
                      <p:nvPr/>
                    </p:nvPicPr>
                    <p:blipFill>
                      <a:blip r:embed="rId6"/>
                      <a:srcRect/>
                      <a:stretch>
                        <a:fillRect/>
                      </a:stretch>
                    </p:blipFill>
                    <p:spPr bwMode="auto">
                      <a:xfrm>
                        <a:off x="512763" y="238125"/>
                        <a:ext cx="9180512" cy="6510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a:xfrm>
            <a:off x="771525" y="304800"/>
            <a:ext cx="8743950" cy="533400"/>
          </a:xfrm>
        </p:spPr>
        <p:txBody>
          <a:bodyPr/>
          <a:lstStyle/>
          <a:p>
            <a:r>
              <a:rPr lang="en-US" sz="2800"/>
              <a:t>Understanding Measurement: </a:t>
            </a:r>
            <a:br>
              <a:rPr lang="en-US" sz="2800"/>
            </a:br>
            <a:r>
              <a:rPr lang="en-US" sz="2800"/>
              <a:t>Aspects of Reproducibility and Validity</a:t>
            </a:r>
          </a:p>
        </p:txBody>
      </p:sp>
      <p:sp>
        <p:nvSpPr>
          <p:cNvPr id="445443" name="Rectangle 3"/>
          <p:cNvSpPr>
            <a:spLocks noGrp="1" noChangeArrowheads="1"/>
          </p:cNvSpPr>
          <p:nvPr>
            <p:ph type="body" idx="1"/>
          </p:nvPr>
        </p:nvSpPr>
        <p:spPr>
          <a:xfrm>
            <a:off x="342900" y="1066800"/>
            <a:ext cx="9677400" cy="4800600"/>
          </a:xfrm>
        </p:spPr>
        <p:txBody>
          <a:bodyPr/>
          <a:lstStyle/>
          <a:p>
            <a:r>
              <a:rPr lang="en-US" sz="2400" u="sng" dirty="0"/>
              <a:t>Reproducibility</a:t>
            </a:r>
            <a:r>
              <a:rPr lang="en-US" sz="2400" dirty="0"/>
              <a:t> </a:t>
            </a:r>
            <a:r>
              <a:rPr lang="en-US" sz="2400" dirty="0" err="1"/>
              <a:t>vs</a:t>
            </a:r>
            <a:r>
              <a:rPr lang="en-US" sz="2400" dirty="0"/>
              <a:t> </a:t>
            </a:r>
            <a:r>
              <a:rPr lang="en-US" sz="2400" u="sng" dirty="0"/>
              <a:t>validity</a:t>
            </a:r>
            <a:r>
              <a:rPr lang="en-US" sz="2400" dirty="0"/>
              <a:t> of measurements</a:t>
            </a:r>
            <a:endParaRPr lang="en-US" sz="2400" u="sng" dirty="0"/>
          </a:p>
          <a:p>
            <a:endParaRPr lang="en-US" sz="800" dirty="0"/>
          </a:p>
          <a:p>
            <a:r>
              <a:rPr lang="en-US" sz="2400" dirty="0"/>
              <a:t>Focus on </a:t>
            </a:r>
            <a:r>
              <a:rPr lang="en-US" sz="2400" u="sng" dirty="0"/>
              <a:t>reproducibility</a:t>
            </a:r>
            <a:r>
              <a:rPr lang="en-US" sz="2400" dirty="0"/>
              <a:t>: </a:t>
            </a:r>
            <a:r>
              <a:rPr lang="en-US" sz="2400" dirty="0" smtClean="0"/>
              <a:t>Impact of imperfect reproducibility on precision &amp; validity of study inferences</a:t>
            </a:r>
            <a:endParaRPr lang="en-US" sz="2400" dirty="0"/>
          </a:p>
          <a:p>
            <a:endParaRPr lang="en-US" sz="800" dirty="0"/>
          </a:p>
          <a:p>
            <a:r>
              <a:rPr lang="en-US" sz="2400" dirty="0" smtClean="0"/>
              <a:t>Quantifying </a:t>
            </a:r>
            <a:r>
              <a:rPr lang="en-US" sz="2400" u="sng" dirty="0" smtClean="0"/>
              <a:t>reproducibility</a:t>
            </a:r>
            <a:r>
              <a:rPr lang="en-US" sz="2400" dirty="0" smtClean="0"/>
              <a:t> </a:t>
            </a:r>
            <a:r>
              <a:rPr lang="en-US" sz="2400" dirty="0"/>
              <a:t>of interval scale measurements</a:t>
            </a:r>
          </a:p>
          <a:p>
            <a:pPr lvl="1"/>
            <a:r>
              <a:rPr lang="en-US" sz="2400" dirty="0"/>
              <a:t>Depends upon purpose</a:t>
            </a:r>
          </a:p>
          <a:p>
            <a:pPr lvl="2"/>
            <a:r>
              <a:rPr lang="en-US" dirty="0"/>
              <a:t>Research</a:t>
            </a:r>
          </a:p>
          <a:p>
            <a:pPr lvl="3"/>
            <a:r>
              <a:rPr lang="en-US" dirty="0" err="1"/>
              <a:t>intraclass</a:t>
            </a:r>
            <a:r>
              <a:rPr lang="en-US" dirty="0"/>
              <a:t> correlation coefficient</a:t>
            </a:r>
          </a:p>
          <a:p>
            <a:pPr lvl="2"/>
            <a:r>
              <a:rPr lang="en-US" dirty="0" smtClean="0"/>
              <a:t>Individual-level </a:t>
            </a:r>
            <a:r>
              <a:rPr lang="en-US" dirty="0"/>
              <a:t>use </a:t>
            </a:r>
          </a:p>
          <a:p>
            <a:pPr lvl="3"/>
            <a:r>
              <a:rPr lang="en-US" dirty="0"/>
              <a:t>within-subject standard deviation and repeatability</a:t>
            </a:r>
          </a:p>
          <a:p>
            <a:pPr lvl="3"/>
            <a:r>
              <a:rPr lang="en-US" dirty="0"/>
              <a:t>coefficient of variation</a:t>
            </a:r>
          </a:p>
          <a:p>
            <a:endParaRPr lang="en-US" sz="400" dirty="0"/>
          </a:p>
          <a:p>
            <a:r>
              <a:rPr lang="en-US" sz="2400" dirty="0"/>
              <a:t>Improving </a:t>
            </a:r>
            <a:r>
              <a:rPr lang="en-US" sz="2400" u="sng" dirty="0"/>
              <a:t>reproducibility</a:t>
            </a:r>
          </a:p>
          <a:p>
            <a:endParaRPr lang="en-US" sz="400" u="sng" dirty="0"/>
          </a:p>
          <a:p>
            <a:r>
              <a:rPr lang="en-US" sz="2400" dirty="0"/>
              <a:t>(Problem set: </a:t>
            </a:r>
            <a:r>
              <a:rPr lang="en-US" sz="2400" dirty="0" smtClean="0"/>
              <a:t>estimating </a:t>
            </a:r>
            <a:r>
              <a:rPr lang="en-US" sz="2400" u="sng" dirty="0" smtClean="0"/>
              <a:t>validity</a:t>
            </a:r>
            <a:r>
              <a:rPr lang="en-US" sz="2400" dirty="0" smtClean="0"/>
              <a:t> </a:t>
            </a:r>
            <a:r>
              <a:rPr lang="en-US" sz="2400" dirty="0"/>
              <a:t>of measurements)</a:t>
            </a:r>
          </a:p>
          <a:p>
            <a:endParaRPr lang="en-US" sz="2400" dirty="0"/>
          </a:p>
        </p:txBody>
      </p:sp>
      <p:sp>
        <p:nvSpPr>
          <p:cNvPr id="445444" name="Line 4"/>
          <p:cNvSpPr>
            <a:spLocks noChangeShapeType="1"/>
          </p:cNvSpPr>
          <p:nvPr/>
        </p:nvSpPr>
        <p:spPr bwMode="auto">
          <a:xfrm>
            <a:off x="0" y="5791200"/>
            <a:ext cx="647700" cy="0"/>
          </a:xfrm>
          <a:prstGeom prst="line">
            <a:avLst/>
          </a:prstGeom>
          <a:noFill/>
          <a:ln w="76200">
            <a:solidFill>
              <a:srgbClr val="FF0000"/>
            </a:solidFill>
            <a:round/>
            <a:headEnd/>
            <a:tailEnd type="triangle" w="med" len="med"/>
          </a:ln>
          <a:effectLst/>
        </p:spPr>
        <p:txBody>
          <a:bodyPr/>
          <a:lstStyle/>
          <a:p>
            <a:endParaRPr lang="en-US"/>
          </a:p>
        </p:txBody>
      </p:sp>
    </p:spTree>
    <p:extLst>
      <p:ext uri="{BB962C8B-B14F-4D97-AF65-F5344CB8AC3E}">
        <p14:creationId xmlns:p14="http://schemas.microsoft.com/office/powerpoint/2010/main" val="15809794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idx="4294967295"/>
          </p:nvPr>
        </p:nvSpPr>
        <p:spPr>
          <a:xfrm>
            <a:off x="-1943100" y="228600"/>
            <a:ext cx="9525000" cy="533400"/>
          </a:xfrm>
        </p:spPr>
        <p:txBody>
          <a:bodyPr/>
          <a:lstStyle/>
          <a:p>
            <a:r>
              <a:rPr lang="en-US" sz="2700"/>
              <a:t>How to Increase Power?</a:t>
            </a:r>
            <a:endParaRPr lang="en-US" sz="2700">
              <a:solidFill>
                <a:schemeClr val="tx1"/>
              </a:solidFill>
            </a:endParaRPr>
          </a:p>
        </p:txBody>
      </p:sp>
      <p:sp>
        <p:nvSpPr>
          <p:cNvPr id="406531" name="Text Box 3"/>
          <p:cNvSpPr txBox="1">
            <a:spLocks noChangeArrowheads="1"/>
          </p:cNvSpPr>
          <p:nvPr/>
        </p:nvSpPr>
        <p:spPr bwMode="auto">
          <a:xfrm>
            <a:off x="304800" y="4238625"/>
            <a:ext cx="4305300" cy="2893100"/>
          </a:xfrm>
          <a:prstGeom prst="rect">
            <a:avLst/>
          </a:prstGeom>
          <a:noFill/>
          <a:ln w="9525">
            <a:noFill/>
            <a:prstDash val="sysDot"/>
            <a:miter lim="800000"/>
            <a:headEnd/>
            <a:tailEnd/>
          </a:ln>
        </p:spPr>
        <p:txBody>
          <a:bodyPr>
            <a:spAutoFit/>
          </a:bodyPr>
          <a:lstStyle/>
          <a:p>
            <a:r>
              <a:rPr lang="en-US" sz="2200" dirty="0">
                <a:solidFill>
                  <a:schemeClr val="tx2"/>
                </a:solidFill>
                <a:latin typeface="Arial" charset="0"/>
              </a:rPr>
              <a:t>Assume for skin fold thickness have a SD of 1.5 and </a:t>
            </a:r>
            <a:r>
              <a:rPr lang="en-US" sz="2200" dirty="0" smtClean="0">
                <a:solidFill>
                  <a:schemeClr val="tx2"/>
                </a:solidFill>
                <a:latin typeface="Arial" charset="0"/>
              </a:rPr>
              <a:t>ICC, in your population, </a:t>
            </a:r>
            <a:r>
              <a:rPr lang="en-US" sz="2200" dirty="0">
                <a:solidFill>
                  <a:schemeClr val="tx2"/>
                </a:solidFill>
                <a:latin typeface="Arial" charset="0"/>
              </a:rPr>
              <a:t>is 0.7</a:t>
            </a:r>
          </a:p>
          <a:p>
            <a:endParaRPr lang="en-US" sz="2200" dirty="0">
              <a:latin typeface="Arial" charset="0"/>
            </a:endParaRPr>
          </a:p>
          <a:p>
            <a:r>
              <a:rPr lang="en-US" sz="2200" b="1" dirty="0">
                <a:latin typeface="Arial" charset="0"/>
              </a:rPr>
              <a:t>What should you do to increase power?</a:t>
            </a:r>
            <a:r>
              <a:rPr lang="en-US" b="1" dirty="0">
                <a:latin typeface="Arial" charset="0"/>
              </a:rPr>
              <a:t> </a:t>
            </a:r>
          </a:p>
          <a:p>
            <a:endParaRPr lang="en-US" b="1" dirty="0">
              <a:latin typeface="Arial" charset="0"/>
            </a:endParaRPr>
          </a:p>
          <a:p>
            <a:endParaRPr lang="en-US" dirty="0">
              <a:latin typeface="Arial" charset="0"/>
            </a:endParaRPr>
          </a:p>
        </p:txBody>
      </p:sp>
      <p:sp>
        <p:nvSpPr>
          <p:cNvPr id="406533" name="Text Box 5"/>
          <p:cNvSpPr txBox="1">
            <a:spLocks noChangeArrowheads="1"/>
          </p:cNvSpPr>
          <p:nvPr/>
        </p:nvSpPr>
        <p:spPr bwMode="auto">
          <a:xfrm rot="-2695870">
            <a:off x="2171700" y="5562600"/>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Increase subjects in each group - A</a:t>
            </a:r>
          </a:p>
        </p:txBody>
      </p:sp>
      <p:sp>
        <p:nvSpPr>
          <p:cNvPr id="406534" name="Text Box 7"/>
          <p:cNvSpPr txBox="1">
            <a:spLocks noChangeArrowheads="1"/>
          </p:cNvSpPr>
          <p:nvPr/>
        </p:nvSpPr>
        <p:spPr bwMode="auto">
          <a:xfrm rot="-2695870">
            <a:off x="5924550" y="5556250"/>
            <a:ext cx="4781550" cy="641350"/>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More standardization of outcome measurement - E</a:t>
            </a:r>
          </a:p>
        </p:txBody>
      </p:sp>
      <p:sp>
        <p:nvSpPr>
          <p:cNvPr id="406535"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600">
                <a:latin typeface="Arial" charset="0"/>
              </a:rPr>
              <a:t>Make multiple measurements/subject</a:t>
            </a:r>
            <a:r>
              <a:rPr lang="en-US" sz="1800">
                <a:latin typeface="Arial" charset="0"/>
              </a:rPr>
              <a:t> - C</a:t>
            </a:r>
          </a:p>
        </p:txBody>
      </p:sp>
      <p:sp>
        <p:nvSpPr>
          <p:cNvPr id="406536"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Increase effect size - B</a:t>
            </a:r>
            <a:endParaRPr lang="en-US" sz="1800" b="1">
              <a:latin typeface="Arial" charset="0"/>
            </a:endParaRPr>
          </a:p>
        </p:txBody>
      </p:sp>
      <p:sp>
        <p:nvSpPr>
          <p:cNvPr id="406537"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600" dirty="0" smtClean="0">
                <a:latin typeface="Arial" charset="0"/>
              </a:rPr>
              <a:t>Find more homogeneous subjects </a:t>
            </a:r>
            <a:r>
              <a:rPr lang="en-US" sz="1800" dirty="0">
                <a:latin typeface="Arial" charset="0"/>
              </a:rPr>
              <a:t>- D</a:t>
            </a:r>
          </a:p>
        </p:txBody>
      </p:sp>
      <p:pic>
        <p:nvPicPr>
          <p:cNvPr id="406539" name="Picture 11"/>
          <p:cNvPicPr>
            <a:picLocks noChangeAspect="1" noChangeArrowheads="1"/>
          </p:cNvPicPr>
          <p:nvPr/>
        </p:nvPicPr>
        <p:blipFill>
          <a:blip r:embed="rId3" cstate="print"/>
          <a:srcRect/>
          <a:stretch>
            <a:fillRect/>
          </a:stretch>
        </p:blipFill>
        <p:spPr bwMode="auto">
          <a:xfrm>
            <a:off x="38100" y="304800"/>
            <a:ext cx="5181600" cy="3543300"/>
          </a:xfrm>
          <a:prstGeom prst="rect">
            <a:avLst/>
          </a:prstGeom>
          <a:noFill/>
          <a:ln w="9525">
            <a:noFill/>
            <a:miter lim="800000"/>
            <a:headEnd/>
            <a:tailEnd/>
          </a:ln>
          <a:effectLst/>
        </p:spPr>
      </p:pic>
      <p:grpSp>
        <p:nvGrpSpPr>
          <p:cNvPr id="406540" name="Group 12"/>
          <p:cNvGrpSpPr>
            <a:grpSpLocks/>
          </p:cNvGrpSpPr>
          <p:nvPr/>
        </p:nvGrpSpPr>
        <p:grpSpPr bwMode="auto">
          <a:xfrm>
            <a:off x="6210300" y="533400"/>
            <a:ext cx="2438400" cy="1143000"/>
            <a:chOff x="1344" y="3216"/>
            <a:chExt cx="1536" cy="720"/>
          </a:xfrm>
        </p:grpSpPr>
        <p:sp>
          <p:nvSpPr>
            <p:cNvPr id="406541" name="Freeform 13"/>
            <p:cNvSpPr>
              <a:spLocks/>
            </p:cNvSpPr>
            <p:nvPr/>
          </p:nvSpPr>
          <p:spPr bwMode="auto">
            <a:xfrm>
              <a:off x="2064" y="3216"/>
              <a:ext cx="288" cy="624"/>
            </a:xfrm>
            <a:custGeom>
              <a:avLst/>
              <a:gdLst/>
              <a:ahLst/>
              <a:cxnLst>
                <a:cxn ang="0">
                  <a:pos x="0" y="1440"/>
                </a:cxn>
                <a:cxn ang="0">
                  <a:pos x="432" y="0"/>
                </a:cxn>
                <a:cxn ang="0">
                  <a:pos x="960" y="1440"/>
                </a:cxn>
              </a:cxnLst>
              <a:rect l="0" t="0" r="r" b="b"/>
              <a:pathLst>
                <a:path w="960" h="1440">
                  <a:moveTo>
                    <a:pt x="0" y="1440"/>
                  </a:moveTo>
                  <a:cubicBezTo>
                    <a:pt x="136" y="720"/>
                    <a:pt x="272" y="0"/>
                    <a:pt x="432" y="0"/>
                  </a:cubicBezTo>
                  <a:cubicBezTo>
                    <a:pt x="592" y="0"/>
                    <a:pt x="872" y="1200"/>
                    <a:pt x="960" y="1440"/>
                  </a:cubicBezTo>
                </a:path>
              </a:pathLst>
            </a:custGeom>
            <a:noFill/>
            <a:ln w="9525">
              <a:solidFill>
                <a:srgbClr val="00B050"/>
              </a:solidFill>
              <a:round/>
              <a:headEnd/>
              <a:tailEnd/>
            </a:ln>
            <a:effectLst/>
          </p:spPr>
          <p:txBody>
            <a:bodyPr/>
            <a:lstStyle/>
            <a:p>
              <a:endParaRPr lang="en-US"/>
            </a:p>
          </p:txBody>
        </p:sp>
        <p:sp>
          <p:nvSpPr>
            <p:cNvPr id="406542" name="Line 14"/>
            <p:cNvSpPr>
              <a:spLocks noChangeShapeType="1"/>
            </p:cNvSpPr>
            <p:nvPr/>
          </p:nvSpPr>
          <p:spPr bwMode="auto">
            <a:xfrm>
              <a:off x="1344" y="3936"/>
              <a:ext cx="1536" cy="0"/>
            </a:xfrm>
            <a:prstGeom prst="line">
              <a:avLst/>
            </a:prstGeom>
            <a:noFill/>
            <a:ln w="9525">
              <a:solidFill>
                <a:schemeClr val="tx1"/>
              </a:solidFill>
              <a:round/>
              <a:headEnd/>
              <a:tailEnd/>
            </a:ln>
            <a:effectLst/>
          </p:spPr>
          <p:txBody>
            <a:bodyPr/>
            <a:lstStyle/>
            <a:p>
              <a:endParaRPr lang="en-US"/>
            </a:p>
          </p:txBody>
        </p:sp>
        <p:sp>
          <p:nvSpPr>
            <p:cNvPr id="406543" name="Freeform 15"/>
            <p:cNvSpPr>
              <a:spLocks/>
            </p:cNvSpPr>
            <p:nvPr/>
          </p:nvSpPr>
          <p:spPr bwMode="auto">
            <a:xfrm>
              <a:off x="1824" y="3216"/>
              <a:ext cx="288" cy="624"/>
            </a:xfrm>
            <a:custGeom>
              <a:avLst/>
              <a:gdLst/>
              <a:ahLst/>
              <a:cxnLst>
                <a:cxn ang="0">
                  <a:pos x="0" y="1440"/>
                </a:cxn>
                <a:cxn ang="0">
                  <a:pos x="432" y="0"/>
                </a:cxn>
                <a:cxn ang="0">
                  <a:pos x="960" y="1440"/>
                </a:cxn>
              </a:cxnLst>
              <a:rect l="0" t="0" r="r" b="b"/>
              <a:pathLst>
                <a:path w="960" h="1440">
                  <a:moveTo>
                    <a:pt x="0" y="1440"/>
                  </a:moveTo>
                  <a:cubicBezTo>
                    <a:pt x="136" y="720"/>
                    <a:pt x="272" y="0"/>
                    <a:pt x="432" y="0"/>
                  </a:cubicBezTo>
                  <a:cubicBezTo>
                    <a:pt x="592" y="0"/>
                    <a:pt x="872" y="1200"/>
                    <a:pt x="960" y="1440"/>
                  </a:cubicBezTo>
                </a:path>
              </a:pathLst>
            </a:custGeom>
            <a:noFill/>
            <a:ln w="9525">
              <a:solidFill>
                <a:srgbClr val="FF0000"/>
              </a:solidFill>
              <a:round/>
              <a:headEnd/>
              <a:tailEnd/>
            </a:ln>
            <a:effectLst/>
          </p:spPr>
          <p:txBody>
            <a:bodyPr/>
            <a:lstStyle/>
            <a:p>
              <a:endParaRPr lang="en-US"/>
            </a:p>
          </p:txBody>
        </p:sp>
      </p:grpSp>
      <p:sp>
        <p:nvSpPr>
          <p:cNvPr id="406544" name="Line 16"/>
          <p:cNvSpPr>
            <a:spLocks noChangeShapeType="1"/>
          </p:cNvSpPr>
          <p:nvPr/>
        </p:nvSpPr>
        <p:spPr bwMode="auto">
          <a:xfrm>
            <a:off x="6210300" y="152400"/>
            <a:ext cx="0" cy="1524000"/>
          </a:xfrm>
          <a:prstGeom prst="line">
            <a:avLst/>
          </a:prstGeom>
          <a:noFill/>
          <a:ln w="9525">
            <a:solidFill>
              <a:schemeClr val="tx1"/>
            </a:solidFill>
            <a:round/>
            <a:headEnd/>
            <a:tailEnd/>
          </a:ln>
          <a:effectLst/>
        </p:spPr>
        <p:txBody>
          <a:bodyPr/>
          <a:lstStyle/>
          <a:p>
            <a:endParaRPr lang="en-US"/>
          </a:p>
        </p:txBody>
      </p:sp>
      <p:sp>
        <p:nvSpPr>
          <p:cNvPr id="406545" name="Rectangle 17"/>
          <p:cNvSpPr>
            <a:spLocks noChangeArrowheads="1"/>
          </p:cNvSpPr>
          <p:nvPr/>
        </p:nvSpPr>
        <p:spPr bwMode="auto">
          <a:xfrm>
            <a:off x="3771900" y="1692275"/>
            <a:ext cx="6324600" cy="1446550"/>
          </a:xfrm>
          <a:prstGeom prst="rect">
            <a:avLst/>
          </a:prstGeom>
          <a:noFill/>
          <a:ln w="9525">
            <a:noFill/>
            <a:miter lim="800000"/>
            <a:headEnd/>
            <a:tailEnd/>
          </a:ln>
          <a:effectLst/>
        </p:spPr>
        <p:txBody>
          <a:bodyPr wrap="square">
            <a:spAutoFit/>
          </a:bodyPr>
          <a:lstStyle/>
          <a:p>
            <a:pPr algn="r"/>
            <a:r>
              <a:rPr lang="en-US" sz="2200" dirty="0">
                <a:latin typeface="Arial" charset="0"/>
              </a:rPr>
              <a:t>Evaluation of skin fold thickness in 2 </a:t>
            </a:r>
            <a:r>
              <a:rPr lang="en-US" sz="2200" dirty="0" smtClean="0">
                <a:latin typeface="Arial" charset="0"/>
              </a:rPr>
              <a:t>diet groups</a:t>
            </a:r>
            <a:endParaRPr lang="en-US" sz="2200" dirty="0">
              <a:latin typeface="Arial" charset="0"/>
            </a:endParaRPr>
          </a:p>
          <a:p>
            <a:pPr algn="r"/>
            <a:r>
              <a:rPr lang="en-US" sz="2200" dirty="0">
                <a:latin typeface="Arial" charset="0"/>
              </a:rPr>
              <a:t>Effect size = 0.4 units</a:t>
            </a:r>
          </a:p>
          <a:p>
            <a:pPr algn="r"/>
            <a:r>
              <a:rPr lang="en-US" sz="2200" dirty="0">
                <a:latin typeface="Arial" charset="0"/>
              </a:rPr>
              <a:t>Plan: 100 subjects in each group</a:t>
            </a:r>
          </a:p>
          <a:p>
            <a:pPr algn="r"/>
            <a:r>
              <a:rPr lang="en-US" sz="2200" dirty="0">
                <a:latin typeface="Arial" charset="0"/>
              </a:rPr>
              <a:t>Alpha = 0.05</a:t>
            </a:r>
          </a:p>
        </p:txBody>
      </p:sp>
      <p:sp>
        <p:nvSpPr>
          <p:cNvPr id="406546" name="Text Box 18"/>
          <p:cNvSpPr txBox="1">
            <a:spLocks noChangeArrowheads="1"/>
          </p:cNvSpPr>
          <p:nvPr/>
        </p:nvSpPr>
        <p:spPr bwMode="auto">
          <a:xfrm>
            <a:off x="266700" y="3505200"/>
            <a:ext cx="5347090" cy="369332"/>
          </a:xfrm>
          <a:prstGeom prst="rect">
            <a:avLst/>
          </a:prstGeom>
          <a:solidFill>
            <a:schemeClr val="bg1"/>
          </a:solidFill>
          <a:ln w="9525">
            <a:noFill/>
            <a:miter lim="800000"/>
            <a:headEnd/>
            <a:tailEnd/>
          </a:ln>
          <a:effectLst/>
        </p:spPr>
        <p:txBody>
          <a:bodyPr wrap="square">
            <a:spAutoFit/>
          </a:bodyPr>
          <a:lstStyle/>
          <a:p>
            <a:pPr>
              <a:spcBef>
                <a:spcPct val="50000"/>
              </a:spcBef>
            </a:pPr>
            <a:r>
              <a:rPr lang="en-US" sz="1800" dirty="0">
                <a:latin typeface="Arial" charset="0"/>
              </a:rPr>
              <a:t>Standard deviation (SD) of skin fold </a:t>
            </a:r>
            <a:r>
              <a:rPr lang="en-US" sz="1800" dirty="0" smtClean="0">
                <a:latin typeface="Arial" charset="0"/>
              </a:rPr>
              <a:t>thickness (</a:t>
            </a:r>
            <a:r>
              <a:rPr lang="en-US" sz="1800" dirty="0" smtClean="0">
                <a:sym typeface="Symbol" pitchFamily="18" charset="2"/>
              </a:rPr>
              <a:t></a:t>
            </a:r>
            <a:r>
              <a:rPr lang="en-US" sz="1800" baseline="-25000" dirty="0" smtClean="0">
                <a:sym typeface="Symbol" pitchFamily="18" charset="2"/>
              </a:rPr>
              <a:t>O</a:t>
            </a:r>
            <a:r>
              <a:rPr lang="en-US" sz="1800" dirty="0" smtClean="0">
                <a:sym typeface="Symbol" pitchFamily="18" charset="2"/>
              </a:rPr>
              <a:t>)</a:t>
            </a:r>
            <a:endParaRPr lang="en-US" sz="1800" dirty="0">
              <a:latin typeface="Arial" charset="0"/>
            </a:endParaRPr>
          </a:p>
        </p:txBody>
      </p:sp>
      <p:sp>
        <p:nvSpPr>
          <p:cNvPr id="406549" name="Line 21"/>
          <p:cNvSpPr>
            <a:spLocks noChangeShapeType="1"/>
          </p:cNvSpPr>
          <p:nvPr/>
        </p:nvSpPr>
        <p:spPr bwMode="auto">
          <a:xfrm flipV="1">
            <a:off x="3009900" y="2209800"/>
            <a:ext cx="0" cy="1066800"/>
          </a:xfrm>
          <a:prstGeom prst="line">
            <a:avLst/>
          </a:prstGeom>
          <a:noFill/>
          <a:ln w="38100">
            <a:solidFill>
              <a:srgbClr val="FF0000"/>
            </a:solidFill>
            <a:prstDash val="dash"/>
            <a:round/>
            <a:headEnd/>
            <a:tailEnd/>
          </a:ln>
          <a:effectLst/>
        </p:spPr>
        <p:txBody>
          <a:bodyPr/>
          <a:lstStyle/>
          <a:p>
            <a:endParaRPr lang="en-US"/>
          </a:p>
        </p:txBody>
      </p:sp>
      <p:sp>
        <p:nvSpPr>
          <p:cNvPr id="406550" name="Line 22"/>
          <p:cNvSpPr>
            <a:spLocks noChangeShapeType="1"/>
          </p:cNvSpPr>
          <p:nvPr/>
        </p:nvSpPr>
        <p:spPr bwMode="auto">
          <a:xfrm flipH="1" flipV="1">
            <a:off x="571500" y="2209800"/>
            <a:ext cx="2438400" cy="0"/>
          </a:xfrm>
          <a:prstGeom prst="line">
            <a:avLst/>
          </a:prstGeom>
          <a:noFill/>
          <a:ln w="38100">
            <a:solidFill>
              <a:srgbClr val="FF0000"/>
            </a:solidFill>
            <a:prstDash val="dash"/>
            <a:round/>
            <a:headEnd/>
            <a:tailEnd/>
          </a:ln>
          <a:effectLst/>
        </p:spPr>
        <p:txBody>
          <a:bodyPr/>
          <a:lstStyle/>
          <a:p>
            <a:endParaRPr lang="en-US"/>
          </a:p>
        </p:txBody>
      </p:sp>
    </p:spTree>
    <p:extLst>
      <p:ext uri="{BB962C8B-B14F-4D97-AF65-F5344CB8AC3E}">
        <p14:creationId xmlns:p14="http://schemas.microsoft.com/office/powerpoint/2010/main" val="262499810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ChangeArrowheads="1"/>
          </p:cNvSpPr>
          <p:nvPr>
            <p:ph type="title" idx="4294967295"/>
          </p:nvPr>
        </p:nvSpPr>
        <p:spPr>
          <a:xfrm>
            <a:off x="-1943100" y="228600"/>
            <a:ext cx="9525000" cy="533400"/>
          </a:xfrm>
        </p:spPr>
        <p:txBody>
          <a:bodyPr/>
          <a:lstStyle/>
          <a:p>
            <a:r>
              <a:rPr lang="en-US" sz="2700"/>
              <a:t>How to Increase Power?</a:t>
            </a:r>
            <a:endParaRPr lang="en-US" sz="2700">
              <a:solidFill>
                <a:schemeClr val="tx1"/>
              </a:solidFill>
            </a:endParaRPr>
          </a:p>
        </p:txBody>
      </p:sp>
      <p:sp>
        <p:nvSpPr>
          <p:cNvPr id="465923" name="Text Box 3"/>
          <p:cNvSpPr txBox="1">
            <a:spLocks noChangeArrowheads="1"/>
          </p:cNvSpPr>
          <p:nvPr/>
        </p:nvSpPr>
        <p:spPr bwMode="auto">
          <a:xfrm>
            <a:off x="304800" y="4238625"/>
            <a:ext cx="4305300" cy="2527300"/>
          </a:xfrm>
          <a:prstGeom prst="rect">
            <a:avLst/>
          </a:prstGeom>
          <a:noFill/>
          <a:ln w="9525">
            <a:noFill/>
            <a:prstDash val="sysDot"/>
            <a:miter lim="800000"/>
            <a:headEnd/>
            <a:tailEnd/>
          </a:ln>
        </p:spPr>
        <p:txBody>
          <a:bodyPr>
            <a:spAutoFit/>
          </a:bodyPr>
          <a:lstStyle/>
          <a:p>
            <a:r>
              <a:rPr lang="en-US" sz="2200">
                <a:solidFill>
                  <a:schemeClr val="tx2"/>
                </a:solidFill>
                <a:latin typeface="Arial" charset="0"/>
              </a:rPr>
              <a:t>Assume you have a SD of 1.5 and ICC is 0.7</a:t>
            </a:r>
          </a:p>
          <a:p>
            <a:endParaRPr lang="en-US" sz="2200">
              <a:latin typeface="Arial" charset="0"/>
            </a:endParaRPr>
          </a:p>
          <a:p>
            <a:r>
              <a:rPr lang="en-US" sz="2200" b="1">
                <a:latin typeface="Arial" charset="0"/>
              </a:rPr>
              <a:t>What should you do to increase power?</a:t>
            </a:r>
            <a:r>
              <a:rPr lang="en-US" b="1">
                <a:latin typeface="Arial" charset="0"/>
              </a:rPr>
              <a:t> </a:t>
            </a:r>
          </a:p>
          <a:p>
            <a:endParaRPr lang="en-US" b="1">
              <a:latin typeface="Arial" charset="0"/>
            </a:endParaRPr>
          </a:p>
          <a:p>
            <a:endParaRPr lang="en-US">
              <a:latin typeface="Arial" charset="0"/>
            </a:endParaRPr>
          </a:p>
        </p:txBody>
      </p:sp>
      <p:sp>
        <p:nvSpPr>
          <p:cNvPr id="465924" name="Text Box 5"/>
          <p:cNvSpPr txBox="1">
            <a:spLocks noChangeArrowheads="1"/>
          </p:cNvSpPr>
          <p:nvPr/>
        </p:nvSpPr>
        <p:spPr bwMode="auto">
          <a:xfrm rot="-2695870">
            <a:off x="2171700" y="5562600"/>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Increase subjects in each group - A</a:t>
            </a:r>
          </a:p>
        </p:txBody>
      </p:sp>
      <p:sp>
        <p:nvSpPr>
          <p:cNvPr id="465925" name="Text Box 7"/>
          <p:cNvSpPr txBox="1">
            <a:spLocks noChangeArrowheads="1"/>
          </p:cNvSpPr>
          <p:nvPr/>
        </p:nvSpPr>
        <p:spPr bwMode="auto">
          <a:xfrm rot="-2695870">
            <a:off x="7277100" y="5045075"/>
            <a:ext cx="3179763" cy="669925"/>
          </a:xfrm>
          <a:prstGeom prst="rect">
            <a:avLst/>
          </a:prstGeom>
          <a:noFill/>
          <a:ln w="28575" algn="ctr">
            <a:solidFill>
              <a:srgbClr val="FF0000"/>
            </a:solidFill>
            <a:miter lim="800000"/>
            <a:headEnd/>
            <a:tailEnd/>
          </a:ln>
        </p:spPr>
        <p:txBody>
          <a:bodyPr>
            <a:spAutoFit/>
          </a:bodyPr>
          <a:lstStyle/>
          <a:p>
            <a:pPr algn="r">
              <a:spcBef>
                <a:spcPct val="50000"/>
              </a:spcBef>
            </a:pPr>
            <a:r>
              <a:rPr lang="en-US" sz="1800">
                <a:latin typeface="Arial" charset="0"/>
              </a:rPr>
              <a:t>More standardization of outcome measurement - E</a:t>
            </a:r>
          </a:p>
        </p:txBody>
      </p:sp>
      <p:sp>
        <p:nvSpPr>
          <p:cNvPr id="465926" name="Text Box 9"/>
          <p:cNvSpPr txBox="1">
            <a:spLocks noChangeArrowheads="1"/>
          </p:cNvSpPr>
          <p:nvPr/>
        </p:nvSpPr>
        <p:spPr bwMode="auto">
          <a:xfrm rot="-2695870">
            <a:off x="4903788" y="5241925"/>
            <a:ext cx="3778250" cy="349250"/>
          </a:xfrm>
          <a:prstGeom prst="rect">
            <a:avLst/>
          </a:prstGeom>
          <a:noFill/>
          <a:ln w="28575" algn="ctr">
            <a:solidFill>
              <a:srgbClr val="FF0000"/>
            </a:solidFill>
            <a:miter lim="800000"/>
            <a:headEnd/>
            <a:tailEnd/>
          </a:ln>
        </p:spPr>
        <p:txBody>
          <a:bodyPr>
            <a:spAutoFit/>
          </a:bodyPr>
          <a:lstStyle/>
          <a:p>
            <a:pPr algn="r">
              <a:spcBef>
                <a:spcPct val="50000"/>
              </a:spcBef>
            </a:pPr>
            <a:r>
              <a:rPr lang="en-US" sz="1500">
                <a:latin typeface="Arial" charset="0"/>
              </a:rPr>
              <a:t>Make multiple measurements/subject - C</a:t>
            </a:r>
          </a:p>
        </p:txBody>
      </p:sp>
      <p:sp>
        <p:nvSpPr>
          <p:cNvPr id="465927"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Increase effect size - B</a:t>
            </a:r>
            <a:endParaRPr lang="en-US" sz="1800" b="1">
              <a:latin typeface="Arial" charset="0"/>
            </a:endParaRPr>
          </a:p>
        </p:txBody>
      </p:sp>
      <p:sp>
        <p:nvSpPr>
          <p:cNvPr id="465928"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600" dirty="0">
                <a:latin typeface="Arial" charset="0"/>
              </a:rPr>
              <a:t>Find more homogeneous subjects </a:t>
            </a:r>
            <a:r>
              <a:rPr lang="en-US" sz="1800" dirty="0">
                <a:latin typeface="Arial" charset="0"/>
              </a:rPr>
              <a:t>- D</a:t>
            </a:r>
          </a:p>
        </p:txBody>
      </p:sp>
      <p:pic>
        <p:nvPicPr>
          <p:cNvPr id="465929" name="Picture 9"/>
          <p:cNvPicPr>
            <a:picLocks noChangeAspect="1" noChangeArrowheads="1"/>
          </p:cNvPicPr>
          <p:nvPr/>
        </p:nvPicPr>
        <p:blipFill>
          <a:blip r:embed="rId3" cstate="print"/>
          <a:srcRect/>
          <a:stretch>
            <a:fillRect/>
          </a:stretch>
        </p:blipFill>
        <p:spPr bwMode="auto">
          <a:xfrm>
            <a:off x="38100" y="304800"/>
            <a:ext cx="5181600" cy="3543300"/>
          </a:xfrm>
          <a:prstGeom prst="rect">
            <a:avLst/>
          </a:prstGeom>
          <a:noFill/>
          <a:ln w="9525">
            <a:noFill/>
            <a:miter lim="800000"/>
            <a:headEnd/>
            <a:tailEnd/>
          </a:ln>
          <a:effectLst/>
        </p:spPr>
      </p:pic>
      <p:sp>
        <p:nvSpPr>
          <p:cNvPr id="465935" name="Rectangle 15"/>
          <p:cNvSpPr>
            <a:spLocks noChangeArrowheads="1"/>
          </p:cNvSpPr>
          <p:nvPr/>
        </p:nvSpPr>
        <p:spPr bwMode="auto">
          <a:xfrm>
            <a:off x="5029200" y="2209800"/>
            <a:ext cx="5676900" cy="762000"/>
          </a:xfrm>
          <a:prstGeom prst="rect">
            <a:avLst/>
          </a:prstGeom>
          <a:noFill/>
          <a:ln w="9525">
            <a:noFill/>
            <a:miter lim="800000"/>
            <a:headEnd/>
            <a:tailEnd/>
          </a:ln>
          <a:effectLst/>
        </p:spPr>
        <p:txBody>
          <a:bodyPr>
            <a:spAutoFit/>
          </a:bodyPr>
          <a:lstStyle/>
          <a:p>
            <a:pPr algn="ctr"/>
            <a:r>
              <a:rPr lang="en-US" sz="2200">
                <a:solidFill>
                  <a:srgbClr val="FF0000"/>
                </a:solidFill>
                <a:latin typeface="Arial" charset="0"/>
              </a:rPr>
              <a:t>Both C and E work by improving reproducibility</a:t>
            </a:r>
          </a:p>
        </p:txBody>
      </p:sp>
      <p:sp>
        <p:nvSpPr>
          <p:cNvPr id="465936" name="Text Box 16"/>
          <p:cNvSpPr txBox="1">
            <a:spLocks noChangeArrowheads="1"/>
          </p:cNvSpPr>
          <p:nvPr/>
        </p:nvSpPr>
        <p:spPr bwMode="auto">
          <a:xfrm>
            <a:off x="266700" y="3505200"/>
            <a:ext cx="5347090" cy="784830"/>
          </a:xfrm>
          <a:prstGeom prst="rect">
            <a:avLst/>
          </a:prstGeom>
          <a:solidFill>
            <a:schemeClr val="bg1"/>
          </a:solidFill>
          <a:ln w="9525">
            <a:noFill/>
            <a:miter lim="800000"/>
            <a:headEnd/>
            <a:tailEnd/>
          </a:ln>
          <a:effectLst/>
        </p:spPr>
        <p:txBody>
          <a:bodyPr wrap="square">
            <a:spAutoFit/>
          </a:bodyPr>
          <a:lstStyle/>
          <a:p>
            <a:pPr>
              <a:spcBef>
                <a:spcPct val="50000"/>
              </a:spcBef>
            </a:pPr>
            <a:r>
              <a:rPr lang="en-US" sz="1800" dirty="0">
                <a:latin typeface="Arial" charset="0"/>
              </a:rPr>
              <a:t>Standard deviation (SD) of skin fold thickness (</a:t>
            </a:r>
            <a:r>
              <a:rPr lang="en-US" sz="1800" dirty="0">
                <a:sym typeface="Symbol" pitchFamily="18" charset="2"/>
              </a:rPr>
              <a:t></a:t>
            </a:r>
            <a:r>
              <a:rPr lang="en-US" sz="1800" baseline="-25000" dirty="0">
                <a:sym typeface="Symbol" pitchFamily="18" charset="2"/>
              </a:rPr>
              <a:t>O</a:t>
            </a:r>
            <a:r>
              <a:rPr lang="en-US" sz="1800" dirty="0">
                <a:sym typeface="Symbol" pitchFamily="18" charset="2"/>
              </a:rPr>
              <a:t>)</a:t>
            </a:r>
            <a:endParaRPr lang="en-US" sz="1800" dirty="0">
              <a:latin typeface="Arial" charset="0"/>
            </a:endParaRPr>
          </a:p>
          <a:p>
            <a:pPr>
              <a:spcBef>
                <a:spcPct val="50000"/>
              </a:spcBef>
            </a:pPr>
            <a:endParaRPr lang="en-US" sz="1800" dirty="0">
              <a:latin typeface="Arial" charset="0"/>
            </a:endParaRPr>
          </a:p>
        </p:txBody>
      </p:sp>
      <p:sp>
        <p:nvSpPr>
          <p:cNvPr id="465937" name="Line 17"/>
          <p:cNvSpPr>
            <a:spLocks noChangeShapeType="1"/>
          </p:cNvSpPr>
          <p:nvPr/>
        </p:nvSpPr>
        <p:spPr bwMode="auto">
          <a:xfrm flipV="1">
            <a:off x="3009900" y="2209800"/>
            <a:ext cx="0" cy="1066800"/>
          </a:xfrm>
          <a:prstGeom prst="line">
            <a:avLst/>
          </a:prstGeom>
          <a:noFill/>
          <a:ln w="38100">
            <a:solidFill>
              <a:srgbClr val="FF0000"/>
            </a:solidFill>
            <a:prstDash val="dash"/>
            <a:round/>
            <a:headEnd/>
            <a:tailEnd/>
          </a:ln>
          <a:effectLst/>
        </p:spPr>
        <p:txBody>
          <a:bodyPr/>
          <a:lstStyle/>
          <a:p>
            <a:endParaRPr lang="en-US"/>
          </a:p>
        </p:txBody>
      </p:sp>
      <p:sp>
        <p:nvSpPr>
          <p:cNvPr id="465938" name="Line 18"/>
          <p:cNvSpPr>
            <a:spLocks noChangeShapeType="1"/>
          </p:cNvSpPr>
          <p:nvPr/>
        </p:nvSpPr>
        <p:spPr bwMode="auto">
          <a:xfrm flipH="1" flipV="1">
            <a:off x="571500" y="2209800"/>
            <a:ext cx="2438400" cy="0"/>
          </a:xfrm>
          <a:prstGeom prst="line">
            <a:avLst/>
          </a:prstGeom>
          <a:noFill/>
          <a:ln w="38100">
            <a:solidFill>
              <a:srgbClr val="FF0000"/>
            </a:solidFill>
            <a:prstDash val="dash"/>
            <a:round/>
            <a:headEnd/>
            <a:tailEnd/>
          </a:ln>
          <a:effectLst/>
        </p:spPr>
        <p:txBody>
          <a:bodyPr/>
          <a:lstStyle/>
          <a:p>
            <a:endParaRPr lang="en-US"/>
          </a:p>
        </p:txBody>
      </p:sp>
      <p:sp>
        <p:nvSpPr>
          <p:cNvPr id="2" name="TextBox 1"/>
          <p:cNvSpPr txBox="1"/>
          <p:nvPr/>
        </p:nvSpPr>
        <p:spPr>
          <a:xfrm>
            <a:off x="3924300" y="769203"/>
            <a:ext cx="6248400" cy="830997"/>
          </a:xfrm>
          <a:prstGeom prst="rect">
            <a:avLst/>
          </a:prstGeom>
          <a:noFill/>
        </p:spPr>
        <p:txBody>
          <a:bodyPr wrap="square" rtlCol="0">
            <a:spAutoFit/>
          </a:bodyPr>
          <a:lstStyle/>
          <a:p>
            <a:pPr algn="ctr"/>
            <a:r>
              <a:rPr lang="en-US" dirty="0">
                <a:solidFill>
                  <a:srgbClr val="FF0000"/>
                </a:solidFill>
                <a:latin typeface="+mn-lt"/>
              </a:rPr>
              <a:t>All </a:t>
            </a:r>
            <a:r>
              <a:rPr lang="en-US" dirty="0" smtClean="0">
                <a:solidFill>
                  <a:srgbClr val="FF0000"/>
                </a:solidFill>
                <a:latin typeface="+mn-lt"/>
              </a:rPr>
              <a:t>answers </a:t>
            </a:r>
            <a:r>
              <a:rPr lang="en-US" dirty="0">
                <a:solidFill>
                  <a:srgbClr val="FF0000"/>
                </a:solidFill>
                <a:latin typeface="+mn-lt"/>
              </a:rPr>
              <a:t>are technically correct, but some are more </a:t>
            </a:r>
            <a:r>
              <a:rPr lang="en-US" dirty="0" smtClean="0">
                <a:solidFill>
                  <a:srgbClr val="FF0000"/>
                </a:solidFill>
                <a:latin typeface="+mn-lt"/>
              </a:rPr>
              <a:t>efficient/elegant </a:t>
            </a:r>
            <a:r>
              <a:rPr lang="en-US" dirty="0">
                <a:solidFill>
                  <a:srgbClr val="FF0000"/>
                </a:solidFill>
                <a:latin typeface="+mn-lt"/>
              </a:rPr>
              <a:t>than others.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71525" y="457200"/>
            <a:ext cx="8743950" cy="533400"/>
          </a:xfrm>
        </p:spPr>
        <p:txBody>
          <a:bodyPr/>
          <a:lstStyle/>
          <a:p>
            <a:r>
              <a:rPr lang="en-US"/>
              <a:t>Synonyms: Reproducibility vs Validity</a:t>
            </a:r>
          </a:p>
        </p:txBody>
      </p:sp>
      <p:sp>
        <p:nvSpPr>
          <p:cNvPr id="6147" name="Rectangle 3"/>
          <p:cNvSpPr>
            <a:spLocks noGrp="1" noChangeArrowheads="1"/>
          </p:cNvSpPr>
          <p:nvPr>
            <p:ph type="body" idx="1"/>
          </p:nvPr>
        </p:nvSpPr>
        <p:spPr/>
        <p:txBody>
          <a:bodyPr/>
          <a:lstStyle/>
          <a:p>
            <a:r>
              <a:rPr lang="en-US"/>
              <a:t>Reproducibility</a:t>
            </a:r>
          </a:p>
          <a:p>
            <a:pPr lvl="1"/>
            <a:r>
              <a:rPr lang="en-US"/>
              <a:t>aka: reliability, repeatability, precision, variability, dependability, consistency, stability</a:t>
            </a:r>
          </a:p>
          <a:p>
            <a:pPr lvl="1"/>
            <a:r>
              <a:rPr lang="en-US"/>
              <a:t>“Reproducibility” is most descriptive term: “how well can a measurement be reproduced”</a:t>
            </a:r>
          </a:p>
          <a:p>
            <a:pPr lvl="1"/>
            <a:endParaRPr lang="en-US"/>
          </a:p>
          <a:p>
            <a:r>
              <a:rPr lang="en-US"/>
              <a:t>Validity</a:t>
            </a:r>
          </a:p>
          <a:p>
            <a:pPr lvl="1"/>
            <a:r>
              <a:rPr lang="en-US"/>
              <a:t>aka: accuracy</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idx="4294967295"/>
          </p:nvPr>
        </p:nvSpPr>
        <p:spPr>
          <a:xfrm>
            <a:off x="5600700" y="2667000"/>
            <a:ext cx="4381500" cy="533400"/>
          </a:xfrm>
        </p:spPr>
        <p:txBody>
          <a:bodyPr/>
          <a:lstStyle/>
          <a:p>
            <a:pPr algn="l"/>
            <a:r>
              <a:rPr lang="en-US" sz="2400" dirty="0" smtClean="0"/>
              <a:t>For any given sample size, effect size, and alpha, to increase power, need to decrease one or both of the components of </a:t>
            </a:r>
            <a:r>
              <a:rPr lang="en-US" sz="2400" dirty="0" smtClean="0">
                <a:sym typeface="Symbol" pitchFamily="18" charset="2"/>
              </a:rPr>
              <a:t></a:t>
            </a:r>
            <a:r>
              <a:rPr lang="en-US" sz="2400" baseline="30000" dirty="0" smtClean="0">
                <a:sym typeface="Symbol" pitchFamily="18" charset="2"/>
              </a:rPr>
              <a:t>2</a:t>
            </a:r>
            <a:r>
              <a:rPr lang="en-US" sz="2400" baseline="-25000" dirty="0" smtClean="0">
                <a:sym typeface="Symbol" pitchFamily="18" charset="2"/>
              </a:rPr>
              <a:t>O</a:t>
            </a:r>
            <a:br>
              <a:rPr lang="en-US" sz="2400" baseline="-25000" dirty="0" smtClean="0">
                <a:sym typeface="Symbol" pitchFamily="18" charset="2"/>
              </a:rPr>
            </a:br>
            <a:r>
              <a:rPr lang="en-US" sz="2400" dirty="0" smtClean="0"/>
              <a:t> </a:t>
            </a:r>
            <a:endParaRPr lang="en-US" sz="2400" dirty="0">
              <a:solidFill>
                <a:schemeClr val="tx1"/>
              </a:solidFill>
            </a:endParaRPr>
          </a:p>
        </p:txBody>
      </p:sp>
      <p:sp>
        <p:nvSpPr>
          <p:cNvPr id="406531" name="Text Box 3"/>
          <p:cNvSpPr txBox="1">
            <a:spLocks noChangeArrowheads="1"/>
          </p:cNvSpPr>
          <p:nvPr/>
        </p:nvSpPr>
        <p:spPr bwMode="auto">
          <a:xfrm>
            <a:off x="5676900" y="381000"/>
            <a:ext cx="4305300" cy="1723549"/>
          </a:xfrm>
          <a:prstGeom prst="rect">
            <a:avLst/>
          </a:prstGeom>
          <a:noFill/>
          <a:ln w="9525">
            <a:noFill/>
            <a:prstDash val="sysDot"/>
            <a:miter lim="800000"/>
            <a:headEnd/>
            <a:tailEnd/>
          </a:ln>
        </p:spPr>
        <p:txBody>
          <a:bodyPr>
            <a:spAutoFit/>
          </a:bodyPr>
          <a:lstStyle/>
          <a:p>
            <a:pPr algn="ctr">
              <a:buFontTx/>
              <a:buNone/>
              <a:tabLst>
                <a:tab pos="685800" algn="l"/>
              </a:tabLst>
            </a:pPr>
            <a:r>
              <a:rPr lang="en-US" sz="3600" b="1" dirty="0">
                <a:latin typeface="+mj-lt"/>
                <a:sym typeface="Symbol" pitchFamily="18" charset="2"/>
              </a:rPr>
              <a:t></a:t>
            </a:r>
            <a:r>
              <a:rPr lang="en-US" sz="3600" b="1" baseline="30000" dirty="0">
                <a:latin typeface="+mj-lt"/>
                <a:sym typeface="Symbol" pitchFamily="18" charset="2"/>
              </a:rPr>
              <a:t>2</a:t>
            </a:r>
            <a:r>
              <a:rPr lang="en-US" sz="3600" b="1" baseline="-25000" dirty="0">
                <a:latin typeface="+mj-lt"/>
                <a:sym typeface="Symbol" pitchFamily="18" charset="2"/>
              </a:rPr>
              <a:t>O </a:t>
            </a:r>
            <a:r>
              <a:rPr lang="en-US" sz="3600" b="1" dirty="0">
                <a:latin typeface="+mj-lt"/>
                <a:sym typeface="Symbol" pitchFamily="18" charset="2"/>
              </a:rPr>
              <a:t>=</a:t>
            </a:r>
            <a:r>
              <a:rPr lang="en-US" sz="3600" b="1" baseline="-25000" dirty="0">
                <a:latin typeface="+mj-lt"/>
                <a:sym typeface="Symbol" pitchFamily="18" charset="2"/>
              </a:rPr>
              <a:t> </a:t>
            </a:r>
            <a:r>
              <a:rPr lang="en-US" sz="3600" b="1" dirty="0">
                <a:latin typeface="+mj-lt"/>
                <a:sym typeface="Symbol" pitchFamily="18" charset="2"/>
              </a:rPr>
              <a:t></a:t>
            </a:r>
            <a:r>
              <a:rPr lang="en-US" sz="3600" b="1" baseline="30000" dirty="0">
                <a:latin typeface="+mj-lt"/>
                <a:sym typeface="Symbol" pitchFamily="18" charset="2"/>
              </a:rPr>
              <a:t>2</a:t>
            </a:r>
            <a:r>
              <a:rPr lang="en-US" sz="3600" b="1" baseline="-25000" dirty="0">
                <a:latin typeface="+mj-lt"/>
                <a:sym typeface="Symbol" pitchFamily="18" charset="2"/>
              </a:rPr>
              <a:t>T </a:t>
            </a:r>
            <a:r>
              <a:rPr lang="en-US" sz="3600" b="1" dirty="0">
                <a:latin typeface="+mj-lt"/>
                <a:sym typeface="Symbol" pitchFamily="18" charset="2"/>
              </a:rPr>
              <a:t>+ </a:t>
            </a:r>
            <a:r>
              <a:rPr lang="en-US" sz="3600" b="1" baseline="30000" dirty="0">
                <a:latin typeface="+mj-lt"/>
                <a:sym typeface="Symbol" pitchFamily="18" charset="2"/>
              </a:rPr>
              <a:t>2</a:t>
            </a:r>
            <a:r>
              <a:rPr lang="en-US" sz="3600" b="1" baseline="-25000" dirty="0">
                <a:latin typeface="+mj-lt"/>
                <a:sym typeface="Symbol" pitchFamily="18" charset="2"/>
              </a:rPr>
              <a:t>E</a:t>
            </a:r>
            <a:r>
              <a:rPr lang="en-US" sz="3600" b="1" dirty="0">
                <a:latin typeface="+mj-lt"/>
              </a:rPr>
              <a:t> </a:t>
            </a:r>
          </a:p>
          <a:p>
            <a:endParaRPr lang="en-US" sz="2200" dirty="0">
              <a:latin typeface="+mj-lt"/>
            </a:endParaRPr>
          </a:p>
          <a:p>
            <a:endParaRPr lang="en-US" b="1" dirty="0">
              <a:latin typeface="+mj-lt"/>
            </a:endParaRPr>
          </a:p>
          <a:p>
            <a:endParaRPr lang="en-US" dirty="0">
              <a:latin typeface="+mj-lt"/>
            </a:endParaRPr>
          </a:p>
        </p:txBody>
      </p:sp>
      <p:pic>
        <p:nvPicPr>
          <p:cNvPr id="406539" name="Picture 11"/>
          <p:cNvPicPr>
            <a:picLocks noChangeAspect="1" noChangeArrowheads="1"/>
          </p:cNvPicPr>
          <p:nvPr/>
        </p:nvPicPr>
        <p:blipFill>
          <a:blip r:embed="rId3" cstate="print"/>
          <a:srcRect/>
          <a:stretch>
            <a:fillRect/>
          </a:stretch>
        </p:blipFill>
        <p:spPr bwMode="auto">
          <a:xfrm>
            <a:off x="38100" y="304800"/>
            <a:ext cx="5181600" cy="3543300"/>
          </a:xfrm>
          <a:prstGeom prst="rect">
            <a:avLst/>
          </a:prstGeom>
          <a:noFill/>
          <a:ln w="9525">
            <a:noFill/>
            <a:miter lim="800000"/>
            <a:headEnd/>
            <a:tailEnd/>
          </a:ln>
          <a:effectLst/>
        </p:spPr>
      </p:pic>
      <p:sp>
        <p:nvSpPr>
          <p:cNvPr id="406546" name="Text Box 18"/>
          <p:cNvSpPr txBox="1">
            <a:spLocks noChangeArrowheads="1"/>
          </p:cNvSpPr>
          <p:nvPr/>
        </p:nvSpPr>
        <p:spPr bwMode="auto">
          <a:xfrm>
            <a:off x="190500" y="3558570"/>
            <a:ext cx="5410200" cy="784830"/>
          </a:xfrm>
          <a:prstGeom prst="rect">
            <a:avLst/>
          </a:prstGeom>
          <a:solidFill>
            <a:schemeClr val="bg1"/>
          </a:solidFill>
          <a:ln w="9525">
            <a:noFill/>
            <a:miter lim="800000"/>
            <a:headEnd/>
            <a:tailEnd/>
          </a:ln>
          <a:effectLst/>
        </p:spPr>
        <p:txBody>
          <a:bodyPr wrap="square">
            <a:spAutoFit/>
          </a:bodyPr>
          <a:lstStyle/>
          <a:p>
            <a:pPr>
              <a:spcBef>
                <a:spcPct val="50000"/>
              </a:spcBef>
            </a:pPr>
            <a:r>
              <a:rPr lang="en-US" sz="1800" dirty="0">
                <a:latin typeface="Arial" charset="0"/>
              </a:rPr>
              <a:t>Standard deviation (SD) of skin fold thickness  (</a:t>
            </a:r>
            <a:r>
              <a:rPr lang="en-US" sz="1800" dirty="0">
                <a:sym typeface="Symbol" pitchFamily="18" charset="2"/>
              </a:rPr>
              <a:t></a:t>
            </a:r>
            <a:r>
              <a:rPr lang="en-US" sz="1800" baseline="-25000" dirty="0">
                <a:sym typeface="Symbol" pitchFamily="18" charset="2"/>
              </a:rPr>
              <a:t>O</a:t>
            </a:r>
            <a:r>
              <a:rPr lang="en-US" sz="1800" dirty="0">
                <a:sym typeface="Symbol" pitchFamily="18" charset="2"/>
              </a:rPr>
              <a:t>)</a:t>
            </a:r>
            <a:endParaRPr lang="en-US" sz="1800" dirty="0">
              <a:latin typeface="Arial" charset="0"/>
            </a:endParaRPr>
          </a:p>
          <a:p>
            <a:pPr>
              <a:spcBef>
                <a:spcPct val="50000"/>
              </a:spcBef>
            </a:pPr>
            <a:endParaRPr lang="en-US" sz="1800" dirty="0">
              <a:latin typeface="Arial" charset="0"/>
            </a:endParaRPr>
          </a:p>
        </p:txBody>
      </p:sp>
      <p:sp>
        <p:nvSpPr>
          <p:cNvPr id="406549" name="Line 21"/>
          <p:cNvSpPr>
            <a:spLocks noChangeShapeType="1"/>
          </p:cNvSpPr>
          <p:nvPr/>
        </p:nvSpPr>
        <p:spPr bwMode="auto">
          <a:xfrm flipV="1">
            <a:off x="3009900" y="2209800"/>
            <a:ext cx="0" cy="1066800"/>
          </a:xfrm>
          <a:prstGeom prst="line">
            <a:avLst/>
          </a:prstGeom>
          <a:noFill/>
          <a:ln w="38100">
            <a:solidFill>
              <a:srgbClr val="FF0000"/>
            </a:solidFill>
            <a:prstDash val="dash"/>
            <a:round/>
            <a:headEnd/>
            <a:tailEnd/>
          </a:ln>
          <a:effectLst/>
        </p:spPr>
        <p:txBody>
          <a:bodyPr/>
          <a:lstStyle/>
          <a:p>
            <a:endParaRPr lang="en-US"/>
          </a:p>
        </p:txBody>
      </p:sp>
      <p:sp>
        <p:nvSpPr>
          <p:cNvPr id="406550" name="Line 22"/>
          <p:cNvSpPr>
            <a:spLocks noChangeShapeType="1"/>
          </p:cNvSpPr>
          <p:nvPr/>
        </p:nvSpPr>
        <p:spPr bwMode="auto">
          <a:xfrm flipH="1" flipV="1">
            <a:off x="571500" y="2209800"/>
            <a:ext cx="2438400" cy="0"/>
          </a:xfrm>
          <a:prstGeom prst="line">
            <a:avLst/>
          </a:prstGeom>
          <a:noFill/>
          <a:ln w="38100">
            <a:solidFill>
              <a:srgbClr val="FF0000"/>
            </a:solidFill>
            <a:prstDash val="dash"/>
            <a:round/>
            <a:headEnd/>
            <a:tailEnd/>
          </a:ln>
          <a:effectLst/>
        </p:spPr>
        <p:txBody>
          <a:bodyPr/>
          <a:lstStyle/>
          <a:p>
            <a:endParaRPr lang="en-US"/>
          </a:p>
        </p:txBody>
      </p:sp>
      <p:cxnSp>
        <p:nvCxnSpPr>
          <p:cNvPr id="3" name="Straight Arrow Connector 2"/>
          <p:cNvCxnSpPr/>
          <p:nvPr/>
        </p:nvCxnSpPr>
        <p:spPr bwMode="auto">
          <a:xfrm flipH="1" flipV="1">
            <a:off x="7600950" y="990600"/>
            <a:ext cx="457200" cy="76200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21" name="Straight Arrow Connector 20"/>
          <p:cNvCxnSpPr/>
          <p:nvPr/>
        </p:nvCxnSpPr>
        <p:spPr bwMode="auto">
          <a:xfrm flipV="1">
            <a:off x="8420100" y="1002393"/>
            <a:ext cx="400050" cy="76200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25" name="Rectangle 3"/>
          <p:cNvSpPr txBox="1">
            <a:spLocks noChangeArrowheads="1"/>
          </p:cNvSpPr>
          <p:nvPr/>
        </p:nvSpPr>
        <p:spPr>
          <a:xfrm>
            <a:off x="266700" y="4419600"/>
            <a:ext cx="10020300" cy="28194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nSpc>
                <a:spcPct val="90000"/>
              </a:lnSpc>
            </a:pPr>
            <a:r>
              <a:rPr lang="en-US" sz="2400" kern="0" dirty="0" smtClean="0"/>
              <a:t>Decreasing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T </a:t>
            </a:r>
            <a:r>
              <a:rPr lang="en-US" sz="2400" b="1" baseline="-25000" dirty="0" smtClean="0">
                <a:sym typeface="Symbol" pitchFamily="18" charset="2"/>
              </a:rPr>
              <a:t> </a:t>
            </a:r>
            <a:r>
              <a:rPr lang="en-US" sz="2400" kern="0" dirty="0" smtClean="0"/>
              <a:t>requires finding a more homogeneous population</a:t>
            </a:r>
          </a:p>
          <a:p>
            <a:pPr lvl="1">
              <a:lnSpc>
                <a:spcPct val="90000"/>
              </a:lnSpc>
            </a:pPr>
            <a:r>
              <a:rPr lang="en-US" sz="2400" kern="0" dirty="0" smtClean="0"/>
              <a:t>Often not easy</a:t>
            </a:r>
          </a:p>
          <a:p>
            <a:pPr lvl="1">
              <a:lnSpc>
                <a:spcPct val="90000"/>
              </a:lnSpc>
            </a:pPr>
            <a:r>
              <a:rPr lang="en-US" sz="2400" kern="0" dirty="0" smtClean="0"/>
              <a:t>Diminishes generalizability</a:t>
            </a:r>
          </a:p>
          <a:p>
            <a:pPr lvl="1">
              <a:lnSpc>
                <a:spcPct val="90000"/>
              </a:lnSpc>
            </a:pPr>
            <a:endParaRPr lang="en-US" sz="1200" kern="0" dirty="0" smtClean="0"/>
          </a:p>
          <a:p>
            <a:pPr>
              <a:lnSpc>
                <a:spcPct val="90000"/>
              </a:lnSpc>
            </a:pPr>
            <a:r>
              <a:rPr lang="en-US" sz="2400" kern="0" dirty="0" smtClean="0"/>
              <a:t>ICC tells us whether it is worthwhile to try to decrease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E</a:t>
            </a:r>
            <a:r>
              <a:rPr lang="en-US" sz="2400" b="1" dirty="0"/>
              <a:t> </a:t>
            </a:r>
            <a:endParaRPr lang="en-US" sz="2400" kern="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p:txBody>
          <a:bodyPr/>
          <a:lstStyle/>
          <a:p>
            <a:endParaRPr lang="en-US"/>
          </a:p>
        </p:txBody>
      </p:sp>
      <p:pic>
        <p:nvPicPr>
          <p:cNvPr id="462852" name="Picture 4"/>
          <p:cNvPicPr>
            <a:picLocks noGrp="1" noChangeAspect="1" noChangeArrowheads="1"/>
          </p:cNvPicPr>
          <p:nvPr>
            <p:ph type="body" idx="1"/>
          </p:nvPr>
        </p:nvPicPr>
        <p:blipFill>
          <a:blip r:embed="rId3" cstate="print"/>
          <a:srcRect/>
          <a:stretch>
            <a:fillRect/>
          </a:stretch>
        </p:blipFill>
        <p:spPr>
          <a:xfrm>
            <a:off x="-190500" y="-76200"/>
            <a:ext cx="7893050" cy="6543675"/>
          </a:xfrm>
          <a:noFill/>
          <a:ln/>
        </p:spPr>
      </p:pic>
      <p:sp>
        <p:nvSpPr>
          <p:cNvPr id="462853" name="Text Box 5"/>
          <p:cNvSpPr txBox="1">
            <a:spLocks noChangeArrowheads="1"/>
          </p:cNvSpPr>
          <p:nvPr/>
        </p:nvSpPr>
        <p:spPr bwMode="auto">
          <a:xfrm>
            <a:off x="2781300" y="5943600"/>
            <a:ext cx="2133600" cy="579438"/>
          </a:xfrm>
          <a:prstGeom prst="rect">
            <a:avLst/>
          </a:prstGeom>
          <a:solidFill>
            <a:schemeClr val="bg1"/>
          </a:solidFill>
          <a:ln w="9525">
            <a:noFill/>
            <a:miter lim="800000"/>
            <a:headEnd/>
            <a:tailEnd/>
          </a:ln>
          <a:effectLst/>
        </p:spPr>
        <p:txBody>
          <a:bodyPr>
            <a:spAutoFit/>
          </a:bodyPr>
          <a:lstStyle/>
          <a:p>
            <a:pPr algn="ctr">
              <a:spcBef>
                <a:spcPct val="50000"/>
              </a:spcBef>
            </a:pPr>
            <a:r>
              <a:rPr lang="en-US" sz="3200" b="1">
                <a:latin typeface="Arial" charset="0"/>
              </a:rPr>
              <a:t>ICC</a:t>
            </a:r>
          </a:p>
        </p:txBody>
      </p:sp>
      <p:sp>
        <p:nvSpPr>
          <p:cNvPr id="462854" name="Text Box 6"/>
          <p:cNvSpPr txBox="1">
            <a:spLocks noChangeArrowheads="1"/>
          </p:cNvSpPr>
          <p:nvPr/>
        </p:nvSpPr>
        <p:spPr bwMode="auto">
          <a:xfrm>
            <a:off x="1409700" y="5486400"/>
            <a:ext cx="6172200" cy="457200"/>
          </a:xfrm>
          <a:prstGeom prst="rect">
            <a:avLst/>
          </a:prstGeom>
          <a:solidFill>
            <a:schemeClr val="bg1"/>
          </a:solidFill>
          <a:ln w="9525">
            <a:noFill/>
            <a:miter lim="800000"/>
            <a:headEnd/>
            <a:tailEnd/>
          </a:ln>
          <a:effectLst/>
        </p:spPr>
        <p:txBody>
          <a:bodyPr>
            <a:spAutoFit/>
          </a:bodyPr>
          <a:lstStyle/>
          <a:p>
            <a:pPr>
              <a:spcBef>
                <a:spcPct val="50000"/>
              </a:spcBef>
            </a:pPr>
            <a:r>
              <a:rPr lang="en-US">
                <a:latin typeface="Arial" charset="0"/>
              </a:rPr>
              <a:t> 0.5     0.6      0.7     0.8      0.9      1.0</a:t>
            </a:r>
          </a:p>
        </p:txBody>
      </p:sp>
      <p:sp>
        <p:nvSpPr>
          <p:cNvPr id="462855" name="Text Box 7"/>
          <p:cNvSpPr txBox="1">
            <a:spLocks noChangeArrowheads="1"/>
          </p:cNvSpPr>
          <p:nvPr/>
        </p:nvSpPr>
        <p:spPr bwMode="auto">
          <a:xfrm>
            <a:off x="6896100" y="762000"/>
            <a:ext cx="2324100" cy="1006475"/>
          </a:xfrm>
          <a:prstGeom prst="rect">
            <a:avLst/>
          </a:prstGeom>
          <a:solidFill>
            <a:schemeClr val="bg1"/>
          </a:solidFill>
          <a:ln w="9525">
            <a:noFill/>
            <a:miter lim="800000"/>
            <a:headEnd/>
            <a:tailEnd/>
          </a:ln>
          <a:effectLst/>
        </p:spPr>
        <p:txBody>
          <a:bodyPr>
            <a:spAutoFit/>
          </a:bodyPr>
          <a:lstStyle/>
          <a:p>
            <a:pPr>
              <a:spcBef>
                <a:spcPct val="50000"/>
              </a:spcBef>
            </a:pPr>
            <a:r>
              <a:rPr lang="en-US" sz="2000" b="1">
                <a:latin typeface="Arial" charset="0"/>
              </a:rPr>
              <a:t>N = 25 per group N = 50 per group N= 100 per group</a:t>
            </a:r>
          </a:p>
        </p:txBody>
      </p:sp>
      <p:sp>
        <p:nvSpPr>
          <p:cNvPr id="462856" name="Text Box 8"/>
          <p:cNvSpPr txBox="1">
            <a:spLocks noChangeArrowheads="1"/>
          </p:cNvSpPr>
          <p:nvPr/>
        </p:nvSpPr>
        <p:spPr bwMode="auto">
          <a:xfrm>
            <a:off x="7048500" y="2032000"/>
            <a:ext cx="2857500" cy="2308324"/>
          </a:xfrm>
          <a:prstGeom prst="rect">
            <a:avLst/>
          </a:prstGeom>
          <a:solidFill>
            <a:schemeClr val="bg1"/>
          </a:solidFill>
          <a:ln w="9525">
            <a:noFill/>
            <a:miter lim="800000"/>
            <a:headEnd/>
            <a:tailEnd/>
          </a:ln>
          <a:effectLst/>
        </p:spPr>
        <p:txBody>
          <a:bodyPr>
            <a:spAutoFit/>
          </a:bodyPr>
          <a:lstStyle/>
          <a:p>
            <a:pPr algn="ctr">
              <a:spcBef>
                <a:spcPct val="50000"/>
              </a:spcBef>
            </a:pPr>
            <a:r>
              <a:rPr lang="en-US" b="1" dirty="0">
                <a:latin typeface="Arial" charset="0"/>
              </a:rPr>
              <a:t>Effect of ICC on Sample Size</a:t>
            </a:r>
          </a:p>
          <a:p>
            <a:pPr>
              <a:spcBef>
                <a:spcPct val="50000"/>
              </a:spcBef>
              <a:buFontTx/>
              <a:buChar char="•"/>
            </a:pPr>
            <a:r>
              <a:rPr lang="en-US" b="1" dirty="0" smtClean="0">
                <a:latin typeface="Arial" charset="0"/>
              </a:rPr>
              <a:t> 2 </a:t>
            </a:r>
            <a:r>
              <a:rPr lang="en-US" b="1" dirty="0">
                <a:latin typeface="Arial" charset="0"/>
              </a:rPr>
              <a:t>group study </a:t>
            </a:r>
          </a:p>
          <a:p>
            <a:pPr>
              <a:spcBef>
                <a:spcPct val="50000"/>
              </a:spcBef>
              <a:buFontTx/>
              <a:buChar char="•"/>
            </a:pPr>
            <a:r>
              <a:rPr lang="en-US" b="1" dirty="0" smtClean="0">
                <a:latin typeface="Arial" charset="0"/>
              </a:rPr>
              <a:t> Continuous </a:t>
            </a:r>
            <a:r>
              <a:rPr lang="en-US" b="1" dirty="0">
                <a:latin typeface="Arial" charset="0"/>
              </a:rPr>
              <a:t>outcome variable</a:t>
            </a:r>
          </a:p>
        </p:txBody>
      </p:sp>
      <p:sp>
        <p:nvSpPr>
          <p:cNvPr id="462857" name="Text Box 9"/>
          <p:cNvSpPr txBox="1">
            <a:spLocks noChangeArrowheads="1"/>
          </p:cNvSpPr>
          <p:nvPr/>
        </p:nvSpPr>
        <p:spPr bwMode="auto">
          <a:xfrm>
            <a:off x="114300" y="6049963"/>
            <a:ext cx="2590800" cy="274637"/>
          </a:xfrm>
          <a:prstGeom prst="rect">
            <a:avLst/>
          </a:prstGeom>
          <a:solidFill>
            <a:schemeClr val="bg1"/>
          </a:solidFill>
          <a:ln w="9525">
            <a:noFill/>
            <a:miter lim="800000"/>
            <a:headEnd/>
            <a:tailEnd/>
          </a:ln>
          <a:effectLst/>
        </p:spPr>
        <p:txBody>
          <a:bodyPr>
            <a:spAutoFit/>
          </a:bodyPr>
          <a:lstStyle/>
          <a:p>
            <a:pPr algn="ctr">
              <a:spcBef>
                <a:spcPct val="50000"/>
              </a:spcBef>
            </a:pPr>
            <a:r>
              <a:rPr lang="en-US" sz="1200" b="1" dirty="0">
                <a:latin typeface="Arial" charset="0"/>
              </a:rPr>
              <a:t>Perkins et al. </a:t>
            </a:r>
            <a:r>
              <a:rPr lang="en-US" sz="1200" b="1" i="1" dirty="0">
                <a:latin typeface="Arial" charset="0"/>
              </a:rPr>
              <a:t>Biol. Psych. </a:t>
            </a:r>
            <a:r>
              <a:rPr lang="en-US" sz="1200" b="1" dirty="0">
                <a:latin typeface="Arial" charset="0"/>
              </a:rPr>
              <a:t> 2000</a:t>
            </a:r>
          </a:p>
        </p:txBody>
      </p:sp>
      <p:sp>
        <p:nvSpPr>
          <p:cNvPr id="462858" name="Text Box 10"/>
          <p:cNvSpPr txBox="1">
            <a:spLocks noChangeArrowheads="1"/>
          </p:cNvSpPr>
          <p:nvPr/>
        </p:nvSpPr>
        <p:spPr bwMode="auto">
          <a:xfrm>
            <a:off x="6819900" y="4419600"/>
            <a:ext cx="3390900" cy="2292935"/>
          </a:xfrm>
          <a:prstGeom prst="rect">
            <a:avLst/>
          </a:prstGeom>
          <a:solidFill>
            <a:schemeClr val="bg1"/>
          </a:solidFill>
          <a:ln w="9525">
            <a:noFill/>
            <a:miter lim="800000"/>
            <a:headEnd/>
            <a:tailEnd/>
          </a:ln>
          <a:effectLst/>
        </p:spPr>
        <p:txBody>
          <a:bodyPr wrap="square">
            <a:spAutoFit/>
          </a:bodyPr>
          <a:lstStyle/>
          <a:p>
            <a:pPr algn="ctr">
              <a:spcBef>
                <a:spcPct val="50000"/>
              </a:spcBef>
            </a:pPr>
            <a:r>
              <a:rPr lang="en-US" sz="2200" b="1" dirty="0">
                <a:solidFill>
                  <a:srgbClr val="FF0000"/>
                </a:solidFill>
                <a:latin typeface="Arial" charset="0"/>
              </a:rPr>
              <a:t>Rule of thumb: Moving from 0.7 to 0.9 reduces sample size by 22</a:t>
            </a:r>
            <a:r>
              <a:rPr lang="en-US" sz="2200" b="1" dirty="0" smtClean="0">
                <a:solidFill>
                  <a:srgbClr val="FF0000"/>
                </a:solidFill>
                <a:latin typeface="Arial" charset="0"/>
              </a:rPr>
              <a:t>%</a:t>
            </a:r>
          </a:p>
          <a:p>
            <a:pPr algn="ctr">
              <a:spcBef>
                <a:spcPct val="50000"/>
              </a:spcBef>
            </a:pPr>
            <a:r>
              <a:rPr lang="en-US" sz="2200" b="1" dirty="0" smtClean="0">
                <a:solidFill>
                  <a:srgbClr val="FF0000"/>
                </a:solidFill>
                <a:latin typeface="Arial" charset="0"/>
              </a:rPr>
              <a:t>Less is gained by attempting to improve ICC &gt;0.9</a:t>
            </a:r>
            <a:endParaRPr lang="en-US" sz="2200" b="1" dirty="0">
              <a:solidFill>
                <a:srgbClr val="FF0000"/>
              </a:solidFill>
              <a:latin typeface="Arial" charset="0"/>
            </a:endParaRPr>
          </a:p>
        </p:txBody>
      </p:sp>
    </p:spTree>
    <p:extLst>
      <p:ext uri="{BB962C8B-B14F-4D97-AF65-F5344CB8AC3E}">
        <p14:creationId xmlns:p14="http://schemas.microsoft.com/office/powerpoint/2010/main" val="199636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28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85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ChangeArrowheads="1"/>
          </p:cNvSpPr>
          <p:nvPr>
            <p:ph type="title"/>
          </p:nvPr>
        </p:nvSpPr>
        <p:spPr>
          <a:xfrm>
            <a:off x="390525" y="304800"/>
            <a:ext cx="9324975" cy="533400"/>
          </a:xfrm>
        </p:spPr>
        <p:txBody>
          <a:bodyPr/>
          <a:lstStyle/>
          <a:p>
            <a:r>
              <a:rPr lang="en-US" dirty="0"/>
              <a:t>Improving </a:t>
            </a:r>
            <a:r>
              <a:rPr lang="en-US" dirty="0" smtClean="0"/>
              <a:t>Reproducibility (i.e., Increasing ICC)</a:t>
            </a:r>
            <a:endParaRPr lang="en-US" dirty="0"/>
          </a:p>
        </p:txBody>
      </p:sp>
      <p:sp>
        <p:nvSpPr>
          <p:cNvPr id="459779" name="Rectangle 3"/>
          <p:cNvSpPr>
            <a:spLocks noGrp="1" noChangeArrowheads="1"/>
          </p:cNvSpPr>
          <p:nvPr>
            <p:ph type="body" idx="1"/>
          </p:nvPr>
        </p:nvSpPr>
        <p:spPr>
          <a:xfrm>
            <a:off x="419100" y="1295400"/>
            <a:ext cx="9515475" cy="5181600"/>
          </a:xfrm>
        </p:spPr>
        <p:txBody>
          <a:bodyPr/>
          <a:lstStyle/>
          <a:p>
            <a:r>
              <a:rPr lang="en-US"/>
              <a:t>Standardize performance of the measurement</a:t>
            </a:r>
          </a:p>
          <a:p>
            <a:pPr lvl="1"/>
            <a:r>
              <a:rPr lang="en-US"/>
              <a:t>Perform it same way each time</a:t>
            </a:r>
          </a:p>
          <a:p>
            <a:pPr lvl="1"/>
            <a:endParaRPr lang="en-US" sz="1200"/>
          </a:p>
          <a:p>
            <a:pPr lvl="1"/>
            <a:r>
              <a:rPr lang="en-US"/>
              <a:t>Determine sources of random error</a:t>
            </a:r>
          </a:p>
          <a:p>
            <a:pPr lvl="2"/>
            <a:r>
              <a:rPr lang="en-US"/>
              <a:t>Think through the steps</a:t>
            </a:r>
          </a:p>
          <a:p>
            <a:pPr lvl="2"/>
            <a:endParaRPr lang="en-US" sz="1200"/>
          </a:p>
          <a:p>
            <a:pPr lvl="1"/>
            <a:endParaRPr lang="en-US">
              <a:solidFill>
                <a:srgbClr val="C0C0C0"/>
              </a:solidFill>
            </a:endParaRPr>
          </a:p>
          <a:p>
            <a:endParaRPr lang="en-US">
              <a:solidFill>
                <a:srgbClr val="C0C0C0"/>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457200"/>
            <a:ext cx="10287000" cy="914400"/>
          </a:xfrm>
        </p:spPr>
        <p:txBody>
          <a:bodyPr/>
          <a:lstStyle/>
          <a:p>
            <a:r>
              <a:rPr lang="en-US" sz="2800" dirty="0"/>
              <a:t>Determine </a:t>
            </a:r>
            <a:r>
              <a:rPr lang="en-US" sz="2800" dirty="0" smtClean="0"/>
              <a:t>Sources </a:t>
            </a:r>
            <a:r>
              <a:rPr lang="en-US" sz="2800" dirty="0"/>
              <a:t>of Random Error: </a:t>
            </a:r>
            <a:br>
              <a:rPr lang="en-US" sz="2800" dirty="0"/>
            </a:br>
            <a:r>
              <a:rPr lang="en-US" sz="2800" dirty="0"/>
              <a:t>What contributes to </a:t>
            </a:r>
            <a:r>
              <a:rPr lang="en-US" sz="2800" dirty="0">
                <a:sym typeface="Symbol" pitchFamily="18" charset="2"/>
              </a:rPr>
              <a:t></a:t>
            </a:r>
            <a:r>
              <a:rPr lang="en-US" sz="2800" baseline="30000" dirty="0">
                <a:sym typeface="Symbol" pitchFamily="18" charset="2"/>
              </a:rPr>
              <a:t>2</a:t>
            </a:r>
            <a:r>
              <a:rPr lang="en-US" sz="2800" baseline="-25000" dirty="0">
                <a:sym typeface="Symbol" pitchFamily="18" charset="2"/>
              </a:rPr>
              <a:t>E</a:t>
            </a:r>
            <a:r>
              <a:rPr lang="en-US" sz="2800" dirty="0"/>
              <a:t> ?</a:t>
            </a:r>
          </a:p>
        </p:txBody>
      </p:sp>
      <p:sp>
        <p:nvSpPr>
          <p:cNvPr id="13315" name="Rectangle 3"/>
          <p:cNvSpPr>
            <a:spLocks noGrp="1" noChangeArrowheads="1"/>
          </p:cNvSpPr>
          <p:nvPr>
            <p:ph type="body" idx="1"/>
          </p:nvPr>
        </p:nvSpPr>
        <p:spPr>
          <a:xfrm>
            <a:off x="114300" y="1371600"/>
            <a:ext cx="10287000" cy="4953000"/>
          </a:xfrm>
        </p:spPr>
        <p:txBody>
          <a:bodyPr/>
          <a:lstStyle/>
          <a:p>
            <a:pPr>
              <a:lnSpc>
                <a:spcPct val="120000"/>
              </a:lnSpc>
            </a:pPr>
            <a:endParaRPr lang="en-US" sz="1400" dirty="0"/>
          </a:p>
          <a:p>
            <a:pPr>
              <a:lnSpc>
                <a:spcPct val="120000"/>
              </a:lnSpc>
            </a:pPr>
            <a:r>
              <a:rPr lang="en-US" sz="2600" dirty="0"/>
              <a:t>The observer (the person who performs the measurement)</a:t>
            </a:r>
          </a:p>
          <a:p>
            <a:pPr lvl="2">
              <a:lnSpc>
                <a:spcPct val="120000"/>
              </a:lnSpc>
            </a:pPr>
            <a:r>
              <a:rPr lang="en-US" dirty="0"/>
              <a:t>within-observer (</a:t>
            </a:r>
            <a:r>
              <a:rPr lang="en-US" dirty="0" err="1"/>
              <a:t>intrarater</a:t>
            </a:r>
            <a:r>
              <a:rPr lang="en-US" dirty="0"/>
              <a:t>)</a:t>
            </a:r>
          </a:p>
          <a:p>
            <a:pPr lvl="2">
              <a:lnSpc>
                <a:spcPct val="120000"/>
              </a:lnSpc>
            </a:pPr>
            <a:r>
              <a:rPr lang="en-US" dirty="0"/>
              <a:t>between-observer (interrater)</a:t>
            </a:r>
          </a:p>
          <a:p>
            <a:pPr lvl="2">
              <a:lnSpc>
                <a:spcPct val="120000"/>
              </a:lnSpc>
            </a:pPr>
            <a:endParaRPr lang="en-US" sz="900" dirty="0"/>
          </a:p>
          <a:p>
            <a:pPr>
              <a:lnSpc>
                <a:spcPct val="120000"/>
              </a:lnSpc>
            </a:pPr>
            <a:r>
              <a:rPr lang="en-US" sz="2800" dirty="0" smtClean="0"/>
              <a:t>The instrument (if there is one)</a:t>
            </a:r>
            <a:endParaRPr lang="en-US" sz="2800" dirty="0"/>
          </a:p>
          <a:p>
            <a:pPr lvl="2">
              <a:lnSpc>
                <a:spcPct val="120000"/>
              </a:lnSpc>
            </a:pPr>
            <a:r>
              <a:rPr lang="en-US" dirty="0"/>
              <a:t>within-instrument</a:t>
            </a:r>
          </a:p>
          <a:p>
            <a:pPr lvl="2">
              <a:lnSpc>
                <a:spcPct val="120000"/>
              </a:lnSpc>
            </a:pPr>
            <a:r>
              <a:rPr lang="en-US" dirty="0"/>
              <a:t>between-instrument</a:t>
            </a:r>
          </a:p>
          <a:p>
            <a:pPr lvl="2">
              <a:lnSpc>
                <a:spcPct val="120000"/>
              </a:lnSpc>
            </a:pPr>
            <a:endParaRPr lang="en-US" sz="1000" dirty="0"/>
          </a:p>
          <a:p>
            <a:pPr>
              <a:lnSpc>
                <a:spcPct val="120000"/>
              </a:lnSpc>
            </a:pPr>
            <a:r>
              <a:rPr lang="en-US" sz="2800" dirty="0"/>
              <a:t>Importance of each varies by study</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771525" y="228600"/>
            <a:ext cx="8743950" cy="533400"/>
          </a:xfrm>
        </p:spPr>
        <p:txBody>
          <a:bodyPr/>
          <a:lstStyle/>
          <a:p>
            <a:r>
              <a:rPr lang="en-US"/>
              <a:t>Sources of Random Measurement Error</a:t>
            </a:r>
          </a:p>
        </p:txBody>
      </p:sp>
      <p:sp>
        <p:nvSpPr>
          <p:cNvPr id="143363" name="Rectangle 3"/>
          <p:cNvSpPr>
            <a:spLocks noGrp="1" noChangeArrowheads="1"/>
          </p:cNvSpPr>
          <p:nvPr>
            <p:ph type="body" idx="1"/>
          </p:nvPr>
        </p:nvSpPr>
        <p:spPr>
          <a:xfrm>
            <a:off x="38100" y="990600"/>
            <a:ext cx="10248900" cy="5181600"/>
          </a:xfrm>
        </p:spPr>
        <p:txBody>
          <a:bodyPr/>
          <a:lstStyle/>
          <a:p>
            <a:r>
              <a:rPr lang="en-US" sz="3000" b="1" dirty="0"/>
              <a:t>e.g., plasma HIV RNA level (amount of HIV in blood)</a:t>
            </a:r>
          </a:p>
          <a:p>
            <a:endParaRPr lang="en-US" sz="3000" dirty="0"/>
          </a:p>
          <a:p>
            <a:pPr lvl="1"/>
            <a:r>
              <a:rPr lang="en-US" i="1" dirty="0"/>
              <a:t>observer:</a:t>
            </a:r>
            <a:r>
              <a:rPr lang="en-US" dirty="0"/>
              <a:t> measurement-to-measurement differences in blood tube filling (diluent mix), shaking/mixing of tube; temperature in transit; time before lab processing</a:t>
            </a:r>
          </a:p>
          <a:p>
            <a:pPr lvl="1"/>
            <a:endParaRPr lang="en-US" dirty="0"/>
          </a:p>
          <a:p>
            <a:pPr lvl="1"/>
            <a:r>
              <a:rPr lang="en-US" i="1" dirty="0"/>
              <a:t>instrument:</a:t>
            </a:r>
            <a:r>
              <a:rPr lang="en-US" dirty="0"/>
              <a:t>  run-to-run differences in reagent concentration, PCR cycle times, enzymatic efficiency</a:t>
            </a:r>
          </a:p>
          <a:p>
            <a:pPr lvl="2">
              <a:buFontTx/>
              <a:buNone/>
            </a:pPr>
            <a:endParaRPr lang="en-US" dirty="0"/>
          </a:p>
          <a:p>
            <a:pPr lvl="2"/>
            <a:endParaRPr lang="en-US" dirty="0"/>
          </a:p>
          <a:p>
            <a:endParaRPr lang="en-US" sz="3000" b="1" dirty="0"/>
          </a:p>
          <a:p>
            <a:pPr lvl="1"/>
            <a:endParaRPr lang="en-US" sz="3000" b="1" dirty="0"/>
          </a:p>
          <a:p>
            <a:pPr lvl="1"/>
            <a:endParaRPr lang="en-US" dirty="0"/>
          </a:p>
        </p:txBody>
      </p:sp>
      <p:sp>
        <p:nvSpPr>
          <p:cNvPr id="2" name="TextBox 1"/>
          <p:cNvSpPr txBox="1"/>
          <p:nvPr/>
        </p:nvSpPr>
        <p:spPr>
          <a:xfrm>
            <a:off x="1104900" y="5638800"/>
            <a:ext cx="8382000" cy="461665"/>
          </a:xfrm>
          <a:prstGeom prst="rect">
            <a:avLst/>
          </a:prstGeom>
          <a:noFill/>
        </p:spPr>
        <p:txBody>
          <a:bodyPr wrap="square" rtlCol="0">
            <a:spAutoFit/>
          </a:bodyPr>
          <a:lstStyle/>
          <a:p>
            <a:r>
              <a:rPr lang="en-US" dirty="0" smtClean="0">
                <a:solidFill>
                  <a:srgbClr val="FF0000"/>
                </a:solidFill>
                <a:latin typeface="+mn-lt"/>
              </a:rPr>
              <a:t>Each of these can be standardized to reduce variability</a:t>
            </a:r>
            <a:endParaRPr lang="en-US" dirty="0">
              <a:solidFill>
                <a:srgbClr val="FF00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ChangeArrowheads="1"/>
          </p:cNvSpPr>
          <p:nvPr>
            <p:ph type="title"/>
          </p:nvPr>
        </p:nvSpPr>
        <p:spPr>
          <a:xfrm>
            <a:off x="771525" y="304800"/>
            <a:ext cx="8743950" cy="533400"/>
          </a:xfrm>
        </p:spPr>
        <p:txBody>
          <a:bodyPr/>
          <a:lstStyle/>
          <a:p>
            <a:r>
              <a:rPr lang="en-US" sz="2800"/>
              <a:t>Improving Reproducibility</a:t>
            </a:r>
          </a:p>
        </p:txBody>
      </p:sp>
      <p:sp>
        <p:nvSpPr>
          <p:cNvPr id="474115" name="Rectangle 3"/>
          <p:cNvSpPr>
            <a:spLocks noGrp="1" noChangeArrowheads="1"/>
          </p:cNvSpPr>
          <p:nvPr>
            <p:ph type="body" idx="1"/>
          </p:nvPr>
        </p:nvSpPr>
        <p:spPr>
          <a:xfrm>
            <a:off x="419100" y="1295400"/>
            <a:ext cx="9515475" cy="5181600"/>
          </a:xfrm>
        </p:spPr>
        <p:txBody>
          <a:bodyPr/>
          <a:lstStyle/>
          <a:p>
            <a:r>
              <a:rPr lang="en-US"/>
              <a:t>Standardize performance of the measurement</a:t>
            </a:r>
          </a:p>
          <a:p>
            <a:pPr lvl="1"/>
            <a:r>
              <a:rPr lang="en-US">
                <a:solidFill>
                  <a:srgbClr val="DDDDDD"/>
                </a:solidFill>
              </a:rPr>
              <a:t>Perform it same way each time</a:t>
            </a:r>
          </a:p>
          <a:p>
            <a:pPr lvl="1"/>
            <a:endParaRPr lang="en-US" sz="1200">
              <a:solidFill>
                <a:srgbClr val="DDDDDD"/>
              </a:solidFill>
            </a:endParaRPr>
          </a:p>
          <a:p>
            <a:pPr lvl="1"/>
            <a:r>
              <a:rPr lang="en-US">
                <a:solidFill>
                  <a:srgbClr val="DDDDDD"/>
                </a:solidFill>
              </a:rPr>
              <a:t>Determine sources of random error</a:t>
            </a:r>
          </a:p>
          <a:p>
            <a:pPr lvl="2"/>
            <a:r>
              <a:rPr lang="en-US">
                <a:solidFill>
                  <a:srgbClr val="DDDDDD"/>
                </a:solidFill>
              </a:rPr>
              <a:t>Think through the steps</a:t>
            </a:r>
          </a:p>
          <a:p>
            <a:pPr lvl="2"/>
            <a:endParaRPr lang="en-US" sz="1200">
              <a:solidFill>
                <a:srgbClr val="DDDDDD"/>
              </a:solidFill>
            </a:endParaRPr>
          </a:p>
          <a:p>
            <a:pPr lvl="1"/>
            <a:r>
              <a:rPr lang="en-US"/>
              <a:t>Training and Standard Operating Procedures (SOPs)</a:t>
            </a:r>
          </a:p>
          <a:p>
            <a:pPr lvl="2"/>
            <a:r>
              <a:rPr lang="en-US"/>
              <a:t>Not a bureaucratic hassle; instead, an important tool</a:t>
            </a:r>
          </a:p>
          <a:p>
            <a:pPr lvl="1"/>
            <a:endParaRPr lang="en-US" sz="1400"/>
          </a:p>
          <a:p>
            <a:pPr lvl="1"/>
            <a:r>
              <a:rPr lang="en-US"/>
              <a:t>Automation</a:t>
            </a:r>
          </a:p>
          <a:p>
            <a:pPr lvl="2"/>
            <a:r>
              <a:rPr lang="en-US"/>
              <a:t>Machines less apt to make random errors than humans</a:t>
            </a:r>
          </a:p>
          <a:p>
            <a:pPr lvl="1"/>
            <a:endParaRPr lang="en-US"/>
          </a:p>
          <a:p>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ChangeArrowheads="1"/>
          </p:cNvSpPr>
          <p:nvPr>
            <p:ph type="title"/>
          </p:nvPr>
        </p:nvSpPr>
        <p:spPr>
          <a:xfrm>
            <a:off x="771525" y="304800"/>
            <a:ext cx="8743950" cy="533400"/>
          </a:xfrm>
        </p:spPr>
        <p:txBody>
          <a:bodyPr/>
          <a:lstStyle/>
          <a:p>
            <a:r>
              <a:rPr lang="en-US" sz="2800"/>
              <a:t>Improving Reproducibility</a:t>
            </a:r>
          </a:p>
        </p:txBody>
      </p:sp>
      <p:sp>
        <p:nvSpPr>
          <p:cNvPr id="478211" name="Rectangle 3"/>
          <p:cNvSpPr>
            <a:spLocks noGrp="1" noChangeArrowheads="1"/>
          </p:cNvSpPr>
          <p:nvPr>
            <p:ph type="body" idx="1"/>
          </p:nvPr>
        </p:nvSpPr>
        <p:spPr>
          <a:xfrm>
            <a:off x="419100" y="1295400"/>
            <a:ext cx="9515475" cy="5181600"/>
          </a:xfrm>
        </p:spPr>
        <p:txBody>
          <a:bodyPr/>
          <a:lstStyle/>
          <a:p>
            <a:r>
              <a:rPr lang="en-US" sz="2800" dirty="0">
                <a:solidFill>
                  <a:srgbClr val="DDDDDD"/>
                </a:solidFill>
              </a:rPr>
              <a:t>Standardize performance of the measurement</a:t>
            </a:r>
          </a:p>
          <a:p>
            <a:pPr lvl="1"/>
            <a:r>
              <a:rPr lang="en-US" sz="2400" dirty="0">
                <a:solidFill>
                  <a:srgbClr val="DDDDDD"/>
                </a:solidFill>
              </a:rPr>
              <a:t>Perform it same way each time</a:t>
            </a:r>
          </a:p>
          <a:p>
            <a:pPr lvl="1"/>
            <a:endParaRPr lang="en-US" sz="1000" dirty="0">
              <a:solidFill>
                <a:srgbClr val="DDDDDD"/>
              </a:solidFill>
            </a:endParaRPr>
          </a:p>
          <a:p>
            <a:pPr lvl="1"/>
            <a:r>
              <a:rPr lang="en-US" sz="2400" dirty="0">
                <a:solidFill>
                  <a:srgbClr val="DDDDDD"/>
                </a:solidFill>
              </a:rPr>
              <a:t>Determine sources of random error</a:t>
            </a:r>
          </a:p>
          <a:p>
            <a:pPr lvl="2"/>
            <a:r>
              <a:rPr lang="en-US" sz="2000" dirty="0">
                <a:solidFill>
                  <a:srgbClr val="DDDDDD"/>
                </a:solidFill>
              </a:rPr>
              <a:t>Think through the steps</a:t>
            </a:r>
          </a:p>
          <a:p>
            <a:pPr lvl="2"/>
            <a:endParaRPr lang="en-US" sz="1000" dirty="0">
              <a:solidFill>
                <a:srgbClr val="DDDDDD"/>
              </a:solidFill>
            </a:endParaRPr>
          </a:p>
          <a:p>
            <a:pPr lvl="1"/>
            <a:r>
              <a:rPr lang="en-US" sz="2400" dirty="0">
                <a:solidFill>
                  <a:srgbClr val="DDDDDD"/>
                </a:solidFill>
              </a:rPr>
              <a:t>Training and Standard Operating Procedures (SOPs)</a:t>
            </a:r>
          </a:p>
          <a:p>
            <a:pPr lvl="2"/>
            <a:r>
              <a:rPr lang="en-US" sz="2000" dirty="0">
                <a:solidFill>
                  <a:srgbClr val="DDDDDD"/>
                </a:solidFill>
              </a:rPr>
              <a:t>Not a bureaucratic hassle; instead, an important tool</a:t>
            </a:r>
          </a:p>
          <a:p>
            <a:pPr lvl="1"/>
            <a:endParaRPr lang="en-US" sz="1200" dirty="0">
              <a:solidFill>
                <a:srgbClr val="DDDDDD"/>
              </a:solidFill>
            </a:endParaRPr>
          </a:p>
          <a:p>
            <a:pPr lvl="1"/>
            <a:r>
              <a:rPr lang="en-US" sz="2400" dirty="0">
                <a:solidFill>
                  <a:srgbClr val="DDDDDD"/>
                </a:solidFill>
              </a:rPr>
              <a:t>Automation</a:t>
            </a:r>
          </a:p>
          <a:p>
            <a:pPr lvl="2"/>
            <a:r>
              <a:rPr lang="en-US" sz="2000" dirty="0">
                <a:solidFill>
                  <a:srgbClr val="DDDDDD"/>
                </a:solidFill>
              </a:rPr>
              <a:t>Machines less apt to make random errors than humans</a:t>
            </a:r>
          </a:p>
          <a:p>
            <a:pPr lvl="1"/>
            <a:endParaRPr lang="en-US" sz="2400" dirty="0"/>
          </a:p>
          <a:p>
            <a:r>
              <a:rPr lang="en-US" sz="2800" dirty="0"/>
              <a:t>Perform </a:t>
            </a:r>
            <a:r>
              <a:rPr lang="en-US" sz="2800" dirty="0" smtClean="0"/>
              <a:t>replicates and use the mean value as “final”</a:t>
            </a:r>
            <a:endParaRPr lang="en-US" sz="2800" dirty="0"/>
          </a:p>
          <a:p>
            <a:endParaRPr lang="en-US" sz="28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7" name="Text Box 1029"/>
          <p:cNvSpPr txBox="1">
            <a:spLocks noChangeArrowheads="1"/>
          </p:cNvSpPr>
          <p:nvPr/>
        </p:nvSpPr>
        <p:spPr bwMode="auto">
          <a:xfrm>
            <a:off x="419100" y="4495800"/>
            <a:ext cx="4343400" cy="1598613"/>
          </a:xfrm>
          <a:prstGeom prst="rect">
            <a:avLst/>
          </a:prstGeom>
          <a:noFill/>
          <a:ln w="9525">
            <a:noFill/>
            <a:miter lim="800000"/>
            <a:headEnd/>
            <a:tailEnd/>
          </a:ln>
          <a:effectLst/>
        </p:spPr>
        <p:txBody>
          <a:bodyPr>
            <a:spAutoFit/>
          </a:bodyPr>
          <a:lstStyle/>
          <a:p>
            <a:pPr algn="ctr">
              <a:spcBef>
                <a:spcPct val="50000"/>
              </a:spcBef>
            </a:pPr>
            <a:r>
              <a:rPr lang="en-US" b="1">
                <a:latin typeface="Arial" charset="0"/>
              </a:rPr>
              <a:t>If just one replicate used as final value per subject</a:t>
            </a:r>
          </a:p>
          <a:p>
            <a:pPr algn="ctr">
              <a:spcBef>
                <a:spcPct val="50000"/>
              </a:spcBef>
            </a:pPr>
            <a:endParaRPr lang="en-US" sz="1000" b="1">
              <a:latin typeface="Arial" charset="0"/>
            </a:endParaRPr>
          </a:p>
          <a:p>
            <a:pPr algn="ctr">
              <a:spcBef>
                <a:spcPct val="50000"/>
              </a:spcBef>
            </a:pPr>
            <a:r>
              <a:rPr lang="en-US" b="1">
                <a:latin typeface="Arial" charset="0"/>
              </a:rPr>
              <a:t>Poor reproducibility</a:t>
            </a:r>
          </a:p>
        </p:txBody>
      </p:sp>
      <p:sp>
        <p:nvSpPr>
          <p:cNvPr id="269319" name="Text Box 1031"/>
          <p:cNvSpPr txBox="1">
            <a:spLocks noChangeArrowheads="1"/>
          </p:cNvSpPr>
          <p:nvPr/>
        </p:nvSpPr>
        <p:spPr bwMode="auto">
          <a:xfrm>
            <a:off x="5905500" y="5638800"/>
            <a:ext cx="3429000" cy="457200"/>
          </a:xfrm>
          <a:prstGeom prst="rect">
            <a:avLst/>
          </a:prstGeom>
          <a:noFill/>
          <a:ln w="9525">
            <a:noFill/>
            <a:miter lim="800000"/>
            <a:headEnd/>
            <a:tailEnd/>
          </a:ln>
          <a:effectLst/>
        </p:spPr>
        <p:txBody>
          <a:bodyPr>
            <a:spAutoFit/>
          </a:bodyPr>
          <a:lstStyle/>
          <a:p>
            <a:pPr algn="ctr">
              <a:spcBef>
                <a:spcPct val="50000"/>
              </a:spcBef>
            </a:pPr>
            <a:r>
              <a:rPr lang="en-US" b="1">
                <a:latin typeface="Arial" charset="0"/>
              </a:rPr>
              <a:t>Good Reproducibility</a:t>
            </a:r>
          </a:p>
        </p:txBody>
      </p:sp>
      <p:sp>
        <p:nvSpPr>
          <p:cNvPr id="269320" name="Text Box 1032"/>
          <p:cNvSpPr txBox="1">
            <a:spLocks noChangeArrowheads="1"/>
          </p:cNvSpPr>
          <p:nvPr/>
        </p:nvSpPr>
        <p:spPr bwMode="auto">
          <a:xfrm>
            <a:off x="304800" y="304800"/>
            <a:ext cx="9753600" cy="946150"/>
          </a:xfrm>
          <a:prstGeom prst="rect">
            <a:avLst/>
          </a:prstGeom>
          <a:noFill/>
          <a:ln w="9525">
            <a:noFill/>
            <a:miter lim="800000"/>
            <a:headEnd/>
            <a:tailEnd/>
          </a:ln>
          <a:effectLst/>
        </p:spPr>
        <p:txBody>
          <a:bodyPr>
            <a:spAutoFit/>
          </a:bodyPr>
          <a:lstStyle/>
          <a:p>
            <a:pPr>
              <a:spcBef>
                <a:spcPct val="50000"/>
              </a:spcBef>
            </a:pPr>
            <a:r>
              <a:rPr lang="en-US" sz="2800" b="1">
                <a:latin typeface="Arial" charset="0"/>
              </a:rPr>
              <a:t>Taking the average of replicates of a measurement with poor reproducibility increases reproducibility</a:t>
            </a:r>
          </a:p>
        </p:txBody>
      </p:sp>
      <p:graphicFrame>
        <p:nvGraphicFramePr>
          <p:cNvPr id="269322" name="Object 1034"/>
          <p:cNvGraphicFramePr>
            <a:graphicFrameLocks noChangeAspect="1"/>
          </p:cNvGraphicFramePr>
          <p:nvPr/>
        </p:nvGraphicFramePr>
        <p:xfrm>
          <a:off x="876300" y="1477963"/>
          <a:ext cx="3276600" cy="3094037"/>
        </p:xfrm>
        <a:graphic>
          <a:graphicData uri="http://schemas.openxmlformats.org/presentationml/2006/ole">
            <mc:AlternateContent xmlns:mc="http://schemas.openxmlformats.org/markup-compatibility/2006">
              <mc:Choice xmlns:v="urn:schemas-microsoft-com:vml" Requires="v">
                <p:oleObj spid="_x0000_s269474" name="Bitmap Image" r:id="rId4" imgW="2847619" imgH="2952381" progId="PBrush">
                  <p:embed/>
                </p:oleObj>
              </mc:Choice>
              <mc:Fallback>
                <p:oleObj name="Bitmap Image" r:id="rId4" imgW="2847619" imgH="2952381" progId="PBrush">
                  <p:embed/>
                  <p:pic>
                    <p:nvPicPr>
                      <p:cNvPr id="0" name="Picture 10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300" y="1477963"/>
                        <a:ext cx="3276600" cy="309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9325" name="Text Box 1037"/>
          <p:cNvSpPr txBox="1">
            <a:spLocks noChangeArrowheads="1"/>
          </p:cNvSpPr>
          <p:nvPr/>
        </p:nvSpPr>
        <p:spPr bwMode="auto">
          <a:xfrm>
            <a:off x="7315200" y="1828800"/>
            <a:ext cx="228600" cy="274638"/>
          </a:xfrm>
          <a:prstGeom prst="rect">
            <a:avLst/>
          </a:prstGeom>
          <a:solidFill>
            <a:schemeClr val="bg1"/>
          </a:solidFill>
          <a:ln w="9525">
            <a:noFill/>
            <a:miter lim="800000"/>
            <a:headEnd/>
            <a:tailEnd/>
          </a:ln>
          <a:effectLst/>
        </p:spPr>
        <p:txBody>
          <a:bodyPr>
            <a:spAutoFit/>
          </a:bodyPr>
          <a:lstStyle/>
          <a:p>
            <a:pPr>
              <a:spcBef>
                <a:spcPct val="50000"/>
              </a:spcBef>
            </a:pPr>
            <a:endParaRPr lang="en-US" sz="1200"/>
          </a:p>
        </p:txBody>
      </p:sp>
      <p:sp>
        <p:nvSpPr>
          <p:cNvPr id="269326" name="Text Box 1038"/>
          <p:cNvSpPr txBox="1">
            <a:spLocks noChangeArrowheads="1"/>
          </p:cNvSpPr>
          <p:nvPr/>
        </p:nvSpPr>
        <p:spPr bwMode="auto">
          <a:xfrm>
            <a:off x="6019800" y="3048000"/>
            <a:ext cx="228600" cy="274638"/>
          </a:xfrm>
          <a:prstGeom prst="rect">
            <a:avLst/>
          </a:prstGeom>
          <a:solidFill>
            <a:schemeClr val="bg1"/>
          </a:solidFill>
          <a:ln w="9525">
            <a:noFill/>
            <a:miter lim="800000"/>
            <a:headEnd/>
            <a:tailEnd/>
          </a:ln>
          <a:effectLst/>
        </p:spPr>
        <p:txBody>
          <a:bodyPr>
            <a:spAutoFit/>
          </a:bodyPr>
          <a:lstStyle/>
          <a:p>
            <a:pPr>
              <a:spcBef>
                <a:spcPct val="50000"/>
              </a:spcBef>
            </a:pPr>
            <a:endParaRPr lang="en-US" sz="1200"/>
          </a:p>
        </p:txBody>
      </p:sp>
      <p:sp>
        <p:nvSpPr>
          <p:cNvPr id="269327" name="Text Box 1039"/>
          <p:cNvSpPr txBox="1">
            <a:spLocks noChangeArrowheads="1"/>
          </p:cNvSpPr>
          <p:nvPr/>
        </p:nvSpPr>
        <p:spPr bwMode="auto">
          <a:xfrm>
            <a:off x="7315200" y="4144963"/>
            <a:ext cx="228600" cy="274637"/>
          </a:xfrm>
          <a:prstGeom prst="rect">
            <a:avLst/>
          </a:prstGeom>
          <a:solidFill>
            <a:schemeClr val="bg1"/>
          </a:solidFill>
          <a:ln w="9525">
            <a:noFill/>
            <a:miter lim="800000"/>
            <a:headEnd/>
            <a:tailEnd/>
          </a:ln>
          <a:effectLst/>
        </p:spPr>
        <p:txBody>
          <a:bodyPr>
            <a:spAutoFit/>
          </a:bodyPr>
          <a:lstStyle/>
          <a:p>
            <a:pPr>
              <a:spcBef>
                <a:spcPct val="50000"/>
              </a:spcBef>
            </a:pPr>
            <a:endParaRPr lang="en-US" sz="1200"/>
          </a:p>
        </p:txBody>
      </p:sp>
      <p:sp>
        <p:nvSpPr>
          <p:cNvPr id="269328" name="Text Box 1040"/>
          <p:cNvSpPr txBox="1">
            <a:spLocks noChangeArrowheads="1"/>
          </p:cNvSpPr>
          <p:nvPr/>
        </p:nvSpPr>
        <p:spPr bwMode="auto">
          <a:xfrm>
            <a:off x="8229600" y="3124200"/>
            <a:ext cx="228600" cy="274638"/>
          </a:xfrm>
          <a:prstGeom prst="rect">
            <a:avLst/>
          </a:prstGeom>
          <a:solidFill>
            <a:schemeClr val="bg1"/>
          </a:solidFill>
          <a:ln w="9525">
            <a:noFill/>
            <a:miter lim="800000"/>
            <a:headEnd/>
            <a:tailEnd/>
          </a:ln>
          <a:effectLst/>
        </p:spPr>
        <p:txBody>
          <a:bodyPr>
            <a:spAutoFit/>
          </a:bodyPr>
          <a:lstStyle/>
          <a:p>
            <a:pPr>
              <a:spcBef>
                <a:spcPct val="50000"/>
              </a:spcBef>
            </a:pPr>
            <a:endParaRPr lang="en-US" sz="1200"/>
          </a:p>
        </p:txBody>
      </p:sp>
      <p:sp>
        <p:nvSpPr>
          <p:cNvPr id="269330" name="Text Box 1042"/>
          <p:cNvSpPr txBox="1">
            <a:spLocks noChangeArrowheads="1"/>
          </p:cNvSpPr>
          <p:nvPr/>
        </p:nvSpPr>
        <p:spPr bwMode="auto">
          <a:xfrm>
            <a:off x="8534400" y="2895600"/>
            <a:ext cx="228600" cy="274638"/>
          </a:xfrm>
          <a:prstGeom prst="rect">
            <a:avLst/>
          </a:prstGeom>
          <a:solidFill>
            <a:schemeClr val="bg1"/>
          </a:solidFill>
          <a:ln w="9525">
            <a:noFill/>
            <a:miter lim="800000"/>
            <a:headEnd/>
            <a:tailEnd/>
          </a:ln>
          <a:effectLst/>
        </p:spPr>
        <p:txBody>
          <a:bodyPr>
            <a:spAutoFit/>
          </a:bodyPr>
          <a:lstStyle/>
          <a:p>
            <a:pPr>
              <a:spcBef>
                <a:spcPct val="50000"/>
              </a:spcBef>
            </a:pPr>
            <a:endParaRPr lang="en-US" sz="1200"/>
          </a:p>
        </p:txBody>
      </p:sp>
      <p:sp>
        <p:nvSpPr>
          <p:cNvPr id="269331" name="Text Box 1043"/>
          <p:cNvSpPr txBox="1">
            <a:spLocks noChangeArrowheads="1"/>
          </p:cNvSpPr>
          <p:nvPr/>
        </p:nvSpPr>
        <p:spPr bwMode="auto">
          <a:xfrm>
            <a:off x="5448300" y="4511675"/>
            <a:ext cx="4419600" cy="822325"/>
          </a:xfrm>
          <a:prstGeom prst="rect">
            <a:avLst/>
          </a:prstGeom>
          <a:noFill/>
          <a:ln w="9525">
            <a:noFill/>
            <a:miter lim="800000"/>
            <a:headEnd/>
            <a:tailEnd/>
          </a:ln>
          <a:effectLst/>
        </p:spPr>
        <p:txBody>
          <a:bodyPr>
            <a:spAutoFit/>
          </a:bodyPr>
          <a:lstStyle/>
          <a:p>
            <a:pPr algn="ctr">
              <a:spcBef>
                <a:spcPct val="50000"/>
              </a:spcBef>
            </a:pPr>
            <a:r>
              <a:rPr lang="en-US" b="1">
                <a:latin typeface="Arial" charset="0"/>
              </a:rPr>
              <a:t>If mean of several replicates used as final value</a:t>
            </a:r>
          </a:p>
        </p:txBody>
      </p:sp>
      <p:sp>
        <p:nvSpPr>
          <p:cNvPr id="269334" name="Line 1046"/>
          <p:cNvSpPr>
            <a:spLocks noChangeShapeType="1"/>
          </p:cNvSpPr>
          <p:nvPr/>
        </p:nvSpPr>
        <p:spPr bwMode="auto">
          <a:xfrm>
            <a:off x="4533900" y="2971800"/>
            <a:ext cx="838200" cy="0"/>
          </a:xfrm>
          <a:prstGeom prst="line">
            <a:avLst/>
          </a:prstGeom>
          <a:noFill/>
          <a:ln w="28575">
            <a:solidFill>
              <a:schemeClr val="tx1"/>
            </a:solidFill>
            <a:round/>
            <a:headEnd/>
            <a:tailEnd type="triangle" w="med" len="med"/>
          </a:ln>
          <a:effectLst/>
        </p:spPr>
        <p:txBody>
          <a:bodyPr/>
          <a:lstStyle/>
          <a:p>
            <a:endParaRPr lang="en-US"/>
          </a:p>
        </p:txBody>
      </p:sp>
      <p:graphicFrame>
        <p:nvGraphicFramePr>
          <p:cNvPr id="269335" name="Object 1047"/>
          <p:cNvGraphicFramePr>
            <a:graphicFrameLocks noGrp="1" noChangeAspect="1"/>
          </p:cNvGraphicFramePr>
          <p:nvPr>
            <p:ph/>
          </p:nvPr>
        </p:nvGraphicFramePr>
        <p:xfrm>
          <a:off x="5924550" y="1292225"/>
          <a:ext cx="3257550" cy="3203575"/>
        </p:xfrm>
        <a:graphic>
          <a:graphicData uri="http://schemas.openxmlformats.org/presentationml/2006/ole">
            <mc:AlternateContent xmlns:mc="http://schemas.openxmlformats.org/markup-compatibility/2006">
              <mc:Choice xmlns:v="urn:schemas-microsoft-com:vml" Requires="v">
                <p:oleObj spid="_x0000_s269475" name="Bitmap Image" r:id="rId6" imgW="5961905" imgH="2905531" progId="PBrush">
                  <p:embed/>
                </p:oleObj>
              </mc:Choice>
              <mc:Fallback>
                <p:oleObj name="Bitmap Image" r:id="rId6" imgW="5961905" imgH="2905531" progId="PBrush">
                  <p:embed/>
                  <p:pic>
                    <p:nvPicPr>
                      <p:cNvPr id="0" name="Picture 1047"/>
                      <p:cNvPicPr>
                        <a:picLocks noChangeAspect="1" noChangeArrowheads="1"/>
                      </p:cNvPicPr>
                      <p:nvPr/>
                    </p:nvPicPr>
                    <p:blipFill>
                      <a:blip r:embed="rId7">
                        <a:extLst>
                          <a:ext uri="{28A0092B-C50C-407E-A947-70E740481C1C}">
                            <a14:useLocalDpi xmlns:a14="http://schemas.microsoft.com/office/drawing/2010/main" val="0"/>
                          </a:ext>
                        </a:extLst>
                      </a:blip>
                      <a:srcRect r="52556"/>
                      <a:stretch>
                        <a:fillRect/>
                      </a:stretch>
                    </p:blipFill>
                    <p:spPr bwMode="auto">
                      <a:xfrm>
                        <a:off x="5924550" y="1292225"/>
                        <a:ext cx="3257550" cy="320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ChangeArrowheads="1"/>
          </p:cNvSpPr>
          <p:nvPr>
            <p:ph type="title"/>
          </p:nvPr>
        </p:nvSpPr>
        <p:spPr/>
        <p:txBody>
          <a:bodyPr/>
          <a:lstStyle/>
          <a:p>
            <a:endParaRPr lang="en-US"/>
          </a:p>
        </p:txBody>
      </p:sp>
      <p:pic>
        <p:nvPicPr>
          <p:cNvPr id="464900" name="Picture 4"/>
          <p:cNvPicPr>
            <a:picLocks noGrp="1" noChangeAspect="1" noChangeArrowheads="1"/>
          </p:cNvPicPr>
          <p:nvPr>
            <p:ph type="body" idx="1"/>
          </p:nvPr>
        </p:nvPicPr>
        <p:blipFill rotWithShape="1">
          <a:blip r:embed="rId3" cstate="print"/>
          <a:srcRect l="15833" r="22595" b="7265"/>
          <a:stretch/>
        </p:blipFill>
        <p:spPr>
          <a:xfrm>
            <a:off x="876300" y="609600"/>
            <a:ext cx="5334000" cy="5410200"/>
          </a:xfrm>
          <a:noFill/>
          <a:ln/>
        </p:spPr>
      </p:pic>
      <p:sp>
        <p:nvSpPr>
          <p:cNvPr id="464901" name="Text Box 5"/>
          <p:cNvSpPr txBox="1">
            <a:spLocks noChangeArrowheads="1"/>
          </p:cNvSpPr>
          <p:nvPr/>
        </p:nvSpPr>
        <p:spPr bwMode="auto">
          <a:xfrm>
            <a:off x="1866900" y="5943600"/>
            <a:ext cx="3657600" cy="396875"/>
          </a:xfrm>
          <a:prstGeom prst="rect">
            <a:avLst/>
          </a:prstGeom>
          <a:solidFill>
            <a:schemeClr val="bg1"/>
          </a:solidFill>
          <a:ln w="9525">
            <a:noFill/>
            <a:miter lim="800000"/>
            <a:headEnd/>
            <a:tailEnd/>
          </a:ln>
          <a:effectLst/>
        </p:spPr>
        <p:txBody>
          <a:bodyPr>
            <a:spAutoFit/>
          </a:bodyPr>
          <a:lstStyle/>
          <a:p>
            <a:pPr algn="ctr">
              <a:spcBef>
                <a:spcPct val="50000"/>
              </a:spcBef>
            </a:pPr>
            <a:r>
              <a:rPr lang="en-US" sz="2000" b="1">
                <a:latin typeface="Arial" charset="0"/>
              </a:rPr>
              <a:t>Number of replicates</a:t>
            </a:r>
          </a:p>
        </p:txBody>
      </p:sp>
      <p:sp>
        <p:nvSpPr>
          <p:cNvPr id="464902" name="Text Box 6"/>
          <p:cNvSpPr txBox="1">
            <a:spLocks noChangeArrowheads="1"/>
          </p:cNvSpPr>
          <p:nvPr/>
        </p:nvSpPr>
        <p:spPr bwMode="auto">
          <a:xfrm rot="16200000">
            <a:off x="-510381" y="2986881"/>
            <a:ext cx="2133600" cy="579438"/>
          </a:xfrm>
          <a:prstGeom prst="rect">
            <a:avLst/>
          </a:prstGeom>
          <a:solidFill>
            <a:schemeClr val="bg1"/>
          </a:solidFill>
          <a:ln w="9525">
            <a:noFill/>
            <a:miter lim="800000"/>
            <a:headEnd/>
            <a:tailEnd/>
          </a:ln>
          <a:effectLst/>
        </p:spPr>
        <p:txBody>
          <a:bodyPr>
            <a:spAutoFit/>
          </a:bodyPr>
          <a:lstStyle/>
          <a:p>
            <a:pPr algn="ctr">
              <a:spcBef>
                <a:spcPct val="50000"/>
              </a:spcBef>
            </a:pPr>
            <a:r>
              <a:rPr lang="en-US" sz="3200" b="1">
                <a:latin typeface="Arial" charset="0"/>
              </a:rPr>
              <a:t>ICC</a:t>
            </a:r>
          </a:p>
        </p:txBody>
      </p:sp>
      <p:sp>
        <p:nvSpPr>
          <p:cNvPr id="464903" name="Text Box 7"/>
          <p:cNvSpPr txBox="1">
            <a:spLocks noChangeArrowheads="1"/>
          </p:cNvSpPr>
          <p:nvPr/>
        </p:nvSpPr>
        <p:spPr bwMode="auto">
          <a:xfrm>
            <a:off x="7505700" y="6278563"/>
            <a:ext cx="2590800" cy="274637"/>
          </a:xfrm>
          <a:prstGeom prst="rect">
            <a:avLst/>
          </a:prstGeom>
          <a:solidFill>
            <a:schemeClr val="bg1"/>
          </a:solidFill>
          <a:ln w="9525">
            <a:noFill/>
            <a:miter lim="800000"/>
            <a:headEnd/>
            <a:tailEnd/>
          </a:ln>
          <a:effectLst/>
        </p:spPr>
        <p:txBody>
          <a:bodyPr>
            <a:spAutoFit/>
          </a:bodyPr>
          <a:lstStyle/>
          <a:p>
            <a:pPr algn="ctr">
              <a:spcBef>
                <a:spcPct val="50000"/>
              </a:spcBef>
            </a:pPr>
            <a:r>
              <a:rPr lang="en-US" sz="1200" b="1">
                <a:latin typeface="Arial" charset="0"/>
              </a:rPr>
              <a:t>Perkins et al. </a:t>
            </a:r>
            <a:r>
              <a:rPr lang="en-US" sz="1200" b="1" i="1">
                <a:latin typeface="Arial" charset="0"/>
              </a:rPr>
              <a:t>Biol. Psych. </a:t>
            </a:r>
            <a:r>
              <a:rPr lang="en-US" sz="1200" b="1">
                <a:latin typeface="Arial" charset="0"/>
              </a:rPr>
              <a:t> 2000</a:t>
            </a:r>
          </a:p>
        </p:txBody>
      </p:sp>
      <p:sp>
        <p:nvSpPr>
          <p:cNvPr id="464904" name="Text Box 8"/>
          <p:cNvSpPr txBox="1">
            <a:spLocks noChangeArrowheads="1"/>
          </p:cNvSpPr>
          <p:nvPr/>
        </p:nvSpPr>
        <p:spPr bwMode="auto">
          <a:xfrm>
            <a:off x="6134100" y="458788"/>
            <a:ext cx="3924300" cy="1370012"/>
          </a:xfrm>
          <a:prstGeom prst="rect">
            <a:avLst/>
          </a:prstGeom>
          <a:solidFill>
            <a:schemeClr val="bg1"/>
          </a:solidFill>
          <a:ln w="9525">
            <a:noFill/>
            <a:miter lim="800000"/>
            <a:headEnd/>
            <a:tailEnd/>
          </a:ln>
          <a:effectLst/>
        </p:spPr>
        <p:txBody>
          <a:bodyPr>
            <a:spAutoFit/>
          </a:bodyPr>
          <a:lstStyle/>
          <a:p>
            <a:pPr algn="ctr">
              <a:spcBef>
                <a:spcPct val="50000"/>
              </a:spcBef>
            </a:pPr>
            <a:r>
              <a:rPr lang="en-US" b="1" dirty="0">
                <a:latin typeface="Arial" charset="0"/>
              </a:rPr>
              <a:t>How many replicates are needed?</a:t>
            </a:r>
          </a:p>
          <a:p>
            <a:pPr algn="ctr">
              <a:spcBef>
                <a:spcPct val="50000"/>
              </a:spcBef>
              <a:buFontTx/>
              <a:buChar char="•"/>
            </a:pPr>
            <a:r>
              <a:rPr lang="en-US" b="1" dirty="0">
                <a:latin typeface="Arial" charset="0"/>
              </a:rPr>
              <a:t> </a:t>
            </a:r>
            <a:r>
              <a:rPr lang="en-US" sz="2000" b="1" dirty="0">
                <a:latin typeface="Arial" charset="0"/>
              </a:rPr>
              <a:t>Spearman-Brown formula</a:t>
            </a:r>
          </a:p>
        </p:txBody>
      </p:sp>
      <p:pic>
        <p:nvPicPr>
          <p:cNvPr id="464905" name="Picture 9"/>
          <p:cNvPicPr>
            <a:picLocks noChangeAspect="1" noChangeArrowheads="1"/>
          </p:cNvPicPr>
          <p:nvPr/>
        </p:nvPicPr>
        <p:blipFill>
          <a:blip r:embed="rId4" cstate="print"/>
          <a:srcRect/>
          <a:stretch>
            <a:fillRect/>
          </a:stretch>
        </p:blipFill>
        <p:spPr bwMode="auto">
          <a:xfrm>
            <a:off x="7340600" y="2895600"/>
            <a:ext cx="850900" cy="1041400"/>
          </a:xfrm>
          <a:prstGeom prst="rect">
            <a:avLst/>
          </a:prstGeom>
          <a:noFill/>
          <a:ln w="9525">
            <a:noFill/>
            <a:miter lim="800000"/>
            <a:headEnd/>
            <a:tailEnd/>
          </a:ln>
          <a:effectLst/>
        </p:spPr>
      </p:pic>
      <p:sp>
        <p:nvSpPr>
          <p:cNvPr id="464906" name="Text Box 10"/>
          <p:cNvSpPr txBox="1">
            <a:spLocks noChangeArrowheads="1"/>
          </p:cNvSpPr>
          <p:nvPr/>
        </p:nvSpPr>
        <p:spPr bwMode="auto">
          <a:xfrm>
            <a:off x="6134100" y="2187714"/>
            <a:ext cx="3962400" cy="707886"/>
          </a:xfrm>
          <a:prstGeom prst="rect">
            <a:avLst/>
          </a:prstGeom>
          <a:solidFill>
            <a:schemeClr val="bg1"/>
          </a:solidFill>
          <a:ln w="9525">
            <a:noFill/>
            <a:miter lim="800000"/>
            <a:headEnd/>
            <a:tailEnd/>
          </a:ln>
          <a:effectLst/>
        </p:spPr>
        <p:txBody>
          <a:bodyPr wrap="square">
            <a:spAutoFit/>
          </a:bodyPr>
          <a:lstStyle/>
          <a:p>
            <a:pPr algn="ctr">
              <a:spcBef>
                <a:spcPct val="50000"/>
              </a:spcBef>
            </a:pPr>
            <a:r>
              <a:rPr lang="en-US" sz="2000" b="1" dirty="0" smtClean="0">
                <a:latin typeface="Arial" charset="0"/>
              </a:rPr>
              <a:t>Assume that ICC </a:t>
            </a:r>
            <a:r>
              <a:rPr lang="en-US" sz="2000" b="1" dirty="0">
                <a:latin typeface="Arial" charset="0"/>
              </a:rPr>
              <a:t>for 1 </a:t>
            </a:r>
            <a:r>
              <a:rPr lang="en-US" sz="2000" b="1" dirty="0" smtClean="0">
                <a:latin typeface="Arial" charset="0"/>
              </a:rPr>
              <a:t>replicate (i.e., no averaging)  =</a:t>
            </a:r>
            <a:endParaRPr lang="en-US" sz="2000" b="1" dirty="0">
              <a:latin typeface="Arial" charset="0"/>
            </a:endParaRPr>
          </a:p>
        </p:txBody>
      </p:sp>
      <p:sp>
        <p:nvSpPr>
          <p:cNvPr id="464907" name="Text Box 11"/>
          <p:cNvSpPr txBox="1">
            <a:spLocks noChangeArrowheads="1"/>
          </p:cNvSpPr>
          <p:nvPr/>
        </p:nvSpPr>
        <p:spPr bwMode="auto">
          <a:xfrm>
            <a:off x="6515100" y="4327525"/>
            <a:ext cx="4114800" cy="1477328"/>
          </a:xfrm>
          <a:prstGeom prst="rect">
            <a:avLst/>
          </a:prstGeom>
          <a:solidFill>
            <a:schemeClr val="bg1"/>
          </a:solidFill>
          <a:ln w="9525">
            <a:noFill/>
            <a:miter lim="800000"/>
            <a:headEnd/>
            <a:tailEnd/>
          </a:ln>
          <a:effectLst/>
        </p:spPr>
        <p:txBody>
          <a:bodyPr>
            <a:spAutoFit/>
          </a:bodyPr>
          <a:lstStyle/>
          <a:p>
            <a:pPr>
              <a:spcBef>
                <a:spcPct val="50000"/>
              </a:spcBef>
              <a:buFontTx/>
              <a:buChar char="•"/>
            </a:pPr>
            <a:r>
              <a:rPr lang="en-US" sz="2000" b="1" dirty="0">
                <a:latin typeface="Arial" charset="0"/>
              </a:rPr>
              <a:t> Greatest yield is for 1 or 2 additional replicates</a:t>
            </a:r>
          </a:p>
          <a:p>
            <a:pPr>
              <a:spcBef>
                <a:spcPct val="50000"/>
              </a:spcBef>
              <a:buFontTx/>
              <a:buChar char="•"/>
            </a:pPr>
            <a:r>
              <a:rPr lang="en-US" sz="2000" b="1" dirty="0">
                <a:latin typeface="Arial" charset="0"/>
              </a:rPr>
              <a:t> Then begins to level </a:t>
            </a:r>
            <a:r>
              <a:rPr lang="en-US" sz="2000" b="1" dirty="0" smtClean="0">
                <a:latin typeface="Arial" charset="0"/>
              </a:rPr>
              <a:t>off, unless you started very low</a:t>
            </a:r>
            <a:endParaRPr lang="en-US" sz="2000" b="1" dirty="0">
              <a:latin typeface="Arial"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ChangeArrowheads="1"/>
          </p:cNvSpPr>
          <p:nvPr>
            <p:ph type="title"/>
          </p:nvPr>
        </p:nvSpPr>
        <p:spPr/>
        <p:txBody>
          <a:bodyPr/>
          <a:lstStyle/>
          <a:p>
            <a:r>
              <a:rPr lang="en-US" sz="2800" dirty="0" smtClean="0"/>
              <a:t>To increase power:</a:t>
            </a:r>
            <a:br>
              <a:rPr lang="en-US" sz="2800" dirty="0" smtClean="0"/>
            </a:br>
            <a:r>
              <a:rPr lang="en-US" sz="2800" dirty="0" smtClean="0"/>
              <a:t>More participants or better measurements?</a:t>
            </a:r>
            <a:endParaRPr lang="en-US" sz="2800" dirty="0"/>
          </a:p>
        </p:txBody>
      </p:sp>
      <p:sp>
        <p:nvSpPr>
          <p:cNvPr id="480259" name="Rectangle 3"/>
          <p:cNvSpPr>
            <a:spLocks noGrp="1" noChangeArrowheads="1"/>
          </p:cNvSpPr>
          <p:nvPr>
            <p:ph type="body" idx="1"/>
          </p:nvPr>
        </p:nvSpPr>
        <p:spPr>
          <a:xfrm>
            <a:off x="352425" y="1447800"/>
            <a:ext cx="9744075" cy="5181600"/>
          </a:xfrm>
        </p:spPr>
        <p:txBody>
          <a:bodyPr/>
          <a:lstStyle/>
          <a:p>
            <a:r>
              <a:rPr lang="en-US" sz="2800" dirty="0"/>
              <a:t>Depending upon the </a:t>
            </a:r>
            <a:r>
              <a:rPr lang="en-US" sz="2800" dirty="0" smtClean="0"/>
              <a:t>ICC and costs per test, </a:t>
            </a:r>
            <a:r>
              <a:rPr lang="en-US" sz="2800" dirty="0"/>
              <a:t>performing more replicates often more cost-effective than adding more </a:t>
            </a:r>
            <a:r>
              <a:rPr lang="en-US" sz="2800" dirty="0" smtClean="0"/>
              <a:t>participants</a:t>
            </a:r>
          </a:p>
          <a:p>
            <a:endParaRPr lang="en-US" sz="1200" dirty="0" smtClean="0"/>
          </a:p>
          <a:p>
            <a:r>
              <a:rPr lang="en-US" sz="2800" dirty="0" smtClean="0"/>
              <a:t>Remember:  each new participant requires the full suite of measurements to be performed, even the fully reproducible ones. </a:t>
            </a:r>
          </a:p>
          <a:p>
            <a:pPr lvl="1"/>
            <a:r>
              <a:rPr lang="en-US" sz="2400" dirty="0" smtClean="0"/>
              <a:t>Instead, keep subjects fixed and make replicates where needed</a:t>
            </a:r>
            <a:endParaRPr lang="en-US" sz="2400" dirty="0"/>
          </a:p>
          <a:p>
            <a:endParaRPr lang="en-US" sz="1200" dirty="0" smtClean="0">
              <a:solidFill>
                <a:srgbClr val="FF0000"/>
              </a:solidFill>
            </a:endParaRPr>
          </a:p>
          <a:p>
            <a:r>
              <a:rPr lang="en-US" dirty="0" smtClean="0">
                <a:solidFill>
                  <a:srgbClr val="FF0000"/>
                </a:solidFill>
              </a:rPr>
              <a:t>See </a:t>
            </a:r>
            <a:r>
              <a:rPr lang="en-US" dirty="0">
                <a:solidFill>
                  <a:srgbClr val="FF0000"/>
                </a:solidFill>
              </a:rPr>
              <a:t>Extra Slides for simulation study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title"/>
          </p:nvPr>
        </p:nvSpPr>
        <p:spPr/>
        <p:txBody>
          <a:bodyPr/>
          <a:lstStyle/>
          <a:p>
            <a:r>
              <a:rPr lang="en-US"/>
              <a:t>Vocabulary for Error</a:t>
            </a:r>
          </a:p>
        </p:txBody>
      </p:sp>
      <p:graphicFrame>
        <p:nvGraphicFramePr>
          <p:cNvPr id="443395" name="Group 3"/>
          <p:cNvGraphicFramePr>
            <a:graphicFrameLocks noGrp="1"/>
          </p:cNvGraphicFramePr>
          <p:nvPr>
            <p:ph idx="1"/>
          </p:nvPr>
        </p:nvGraphicFramePr>
        <p:xfrm>
          <a:off x="800100" y="1600200"/>
          <a:ext cx="9096375" cy="4675632"/>
        </p:xfrm>
        <a:graphic>
          <a:graphicData uri="http://schemas.openxmlformats.org/drawingml/2006/table">
            <a:tbl>
              <a:tblPr/>
              <a:tblGrid>
                <a:gridCol w="1933575"/>
                <a:gridCol w="3705225"/>
                <a:gridCol w="3457575"/>
              </a:tblGrid>
              <a:tr h="990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cap="flat">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Overall Inferences from Studies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(e.g., risk ratio)</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Individual Measurements</a:t>
                      </a:r>
                    </a:p>
                  </a:txBody>
                  <a:tcPr horzOverflow="overflow">
                    <a:lnL>
                      <a:noFill/>
                    </a:lnL>
                    <a:lnR cap="flat">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5906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Systematic Error</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(Last Week)</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Validity</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(This Week)</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Validity</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(aka accuracy)</a:t>
                      </a:r>
                    </a:p>
                  </a:txBody>
                  <a:tcPr horzOverflow="overflow">
                    <a:lnL>
                      <a:noFill/>
                    </a:lnL>
                    <a:lnR cap="flat">
                      <a:noFill/>
                    </a:lnR>
                    <a:lnT w="28575" cap="flat" cmpd="sng" algn="ctr">
                      <a:solidFill>
                        <a:schemeClr val="tx1"/>
                      </a:solidFill>
                      <a:prstDash val="solid"/>
                      <a:round/>
                      <a:headEnd type="none" w="med" len="med"/>
                      <a:tailEnd type="none" w="med" len="med"/>
                    </a:lnT>
                    <a:lnB>
                      <a:noFill/>
                    </a:lnB>
                    <a:lnTlToBr>
                      <a:noFill/>
                    </a:lnTlToBr>
                    <a:lnBlToTr>
                      <a:noFill/>
                    </a:lnBlToTr>
                    <a:noFill/>
                  </a:tcPr>
                </a:tc>
              </a:tr>
              <a:tr h="11080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Random Error</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Precision</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Reproducibility</a:t>
                      </a:r>
                    </a:p>
                  </a:txBody>
                  <a:tcPr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43415" name="Text Box 23"/>
          <p:cNvSpPr txBox="1">
            <a:spLocks noChangeArrowheads="1"/>
          </p:cNvSpPr>
          <p:nvPr/>
        </p:nvSpPr>
        <p:spPr bwMode="auto">
          <a:xfrm>
            <a:off x="6591300" y="1219200"/>
            <a:ext cx="3543300" cy="5386388"/>
          </a:xfrm>
          <a:prstGeom prst="rect">
            <a:avLst/>
          </a:prstGeom>
          <a:solidFill>
            <a:schemeClr val="bg1"/>
          </a:solidFill>
          <a:ln w="9525">
            <a:noFill/>
            <a:miter lim="800000"/>
            <a:headEnd/>
            <a:tailEnd/>
          </a:ln>
          <a:effectLst/>
        </p:spPr>
        <p:txBody>
          <a:bodyPr>
            <a:spAutoFit/>
          </a:bodyPr>
          <a:lstStyle/>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434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41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a:xfrm>
            <a:off x="771525" y="228600"/>
            <a:ext cx="8743950" cy="533400"/>
          </a:xfrm>
        </p:spPr>
        <p:txBody>
          <a:bodyPr/>
          <a:lstStyle/>
          <a:p>
            <a:r>
              <a:rPr lang="en-US"/>
              <a:t>Practical Implications for Research</a:t>
            </a:r>
          </a:p>
        </p:txBody>
      </p:sp>
      <p:sp>
        <p:nvSpPr>
          <p:cNvPr id="395267" name="Rectangle 3"/>
          <p:cNvSpPr>
            <a:spLocks noGrp="1" noChangeArrowheads="1"/>
          </p:cNvSpPr>
          <p:nvPr>
            <p:ph type="body" idx="1"/>
          </p:nvPr>
        </p:nvSpPr>
        <p:spPr>
          <a:xfrm>
            <a:off x="342900" y="914400"/>
            <a:ext cx="9944100" cy="5181600"/>
          </a:xfrm>
        </p:spPr>
        <p:txBody>
          <a:bodyPr/>
          <a:lstStyle/>
          <a:p>
            <a:pPr>
              <a:lnSpc>
                <a:spcPct val="90000"/>
              </a:lnSpc>
            </a:pPr>
            <a:r>
              <a:rPr lang="en-US" b="1" dirty="0"/>
              <a:t>Understand your measurements</a:t>
            </a:r>
          </a:p>
          <a:p>
            <a:pPr>
              <a:lnSpc>
                <a:spcPct val="90000"/>
              </a:lnSpc>
            </a:pPr>
            <a:endParaRPr lang="en-US" sz="1200" b="1" dirty="0"/>
          </a:p>
          <a:p>
            <a:pPr>
              <a:lnSpc>
                <a:spcPct val="90000"/>
              </a:lnSpc>
            </a:pPr>
            <a:r>
              <a:rPr lang="en-US" b="1" dirty="0"/>
              <a:t>Planning research	</a:t>
            </a:r>
          </a:p>
          <a:p>
            <a:pPr lvl="1">
              <a:lnSpc>
                <a:spcPct val="90000"/>
              </a:lnSpc>
              <a:spcAft>
                <a:spcPts val="600"/>
              </a:spcAft>
            </a:pPr>
            <a:r>
              <a:rPr lang="en-US" dirty="0"/>
              <a:t>Do your measurements need improvement?</a:t>
            </a:r>
            <a:r>
              <a:rPr lang="en-US" sz="3200" dirty="0"/>
              <a:t>  </a:t>
            </a:r>
          </a:p>
          <a:p>
            <a:pPr lvl="2">
              <a:lnSpc>
                <a:spcPct val="90000"/>
              </a:lnSpc>
              <a:spcAft>
                <a:spcPts val="600"/>
              </a:spcAft>
            </a:pPr>
            <a:r>
              <a:rPr lang="en-US" sz="2800" dirty="0"/>
              <a:t>SOPs; more automation; replicate measurements</a:t>
            </a:r>
          </a:p>
          <a:p>
            <a:pPr lvl="1">
              <a:lnSpc>
                <a:spcPct val="90000"/>
              </a:lnSpc>
              <a:spcAft>
                <a:spcPts val="600"/>
              </a:spcAft>
            </a:pPr>
            <a:r>
              <a:rPr lang="en-US" dirty="0"/>
              <a:t>Is it feasible for them to be improved?</a:t>
            </a:r>
          </a:p>
          <a:p>
            <a:pPr lvl="1">
              <a:lnSpc>
                <a:spcPct val="90000"/>
              </a:lnSpc>
              <a:spcAft>
                <a:spcPts val="600"/>
              </a:spcAft>
            </a:pPr>
            <a:r>
              <a:rPr lang="en-US" dirty="0"/>
              <a:t>Describe reproducibility and validity in grant proposals</a:t>
            </a:r>
          </a:p>
          <a:p>
            <a:pPr lvl="1">
              <a:lnSpc>
                <a:spcPct val="90000"/>
              </a:lnSpc>
            </a:pPr>
            <a:endParaRPr lang="en-US" sz="1400" dirty="0"/>
          </a:p>
          <a:p>
            <a:pPr>
              <a:lnSpc>
                <a:spcPct val="90000"/>
              </a:lnSpc>
            </a:pPr>
            <a:r>
              <a:rPr lang="en-US" b="1" dirty="0"/>
              <a:t>Presenting research</a:t>
            </a:r>
          </a:p>
          <a:p>
            <a:pPr lvl="1">
              <a:lnSpc>
                <a:spcPct val="90000"/>
              </a:lnSpc>
            </a:pPr>
            <a:r>
              <a:rPr lang="en-US" dirty="0"/>
              <a:t>Describe reproducibility &amp; validity of key measurements in Methods section</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762000" y="76200"/>
            <a:ext cx="8743950" cy="533400"/>
          </a:xfrm>
        </p:spPr>
        <p:txBody>
          <a:bodyPr/>
          <a:lstStyle/>
          <a:p>
            <a:r>
              <a:rPr lang="en-US" dirty="0"/>
              <a:t>Summary</a:t>
            </a:r>
          </a:p>
        </p:txBody>
      </p:sp>
      <p:sp>
        <p:nvSpPr>
          <p:cNvPr id="101379" name="Rectangle 3"/>
          <p:cNvSpPr>
            <a:spLocks noGrp="1" noChangeArrowheads="1"/>
          </p:cNvSpPr>
          <p:nvPr>
            <p:ph type="body" idx="1"/>
          </p:nvPr>
        </p:nvSpPr>
        <p:spPr>
          <a:xfrm>
            <a:off x="114300" y="685800"/>
            <a:ext cx="10172700" cy="5791200"/>
          </a:xfrm>
        </p:spPr>
        <p:txBody>
          <a:bodyPr/>
          <a:lstStyle/>
          <a:p>
            <a:pPr>
              <a:lnSpc>
                <a:spcPct val="120000"/>
              </a:lnSpc>
            </a:pPr>
            <a:r>
              <a:rPr lang="en-US" sz="2400" dirty="0" smtClean="0"/>
              <a:t>Characteristics of a measurement:  Reproducibility </a:t>
            </a:r>
            <a:r>
              <a:rPr lang="en-US" sz="2400" dirty="0" err="1" smtClean="0"/>
              <a:t>vs</a:t>
            </a:r>
            <a:r>
              <a:rPr lang="en-US" sz="2400" dirty="0" smtClean="0"/>
              <a:t> validity</a:t>
            </a:r>
          </a:p>
          <a:p>
            <a:pPr>
              <a:lnSpc>
                <a:spcPct val="120000"/>
              </a:lnSpc>
            </a:pPr>
            <a:r>
              <a:rPr lang="en-US" sz="2400" dirty="0" smtClean="0"/>
              <a:t>Measurement </a:t>
            </a:r>
            <a:r>
              <a:rPr lang="en-US" sz="2400" i="1" u="sng" dirty="0"/>
              <a:t>reproducibility</a:t>
            </a:r>
            <a:r>
              <a:rPr lang="en-US" sz="2400" dirty="0"/>
              <a:t> </a:t>
            </a:r>
            <a:r>
              <a:rPr lang="en-US" sz="2400" dirty="0" smtClean="0"/>
              <a:t> has </a:t>
            </a:r>
            <a:r>
              <a:rPr lang="en-US" sz="2400" dirty="0"/>
              <a:t>key role in influencing </a:t>
            </a:r>
            <a:r>
              <a:rPr lang="en-US" sz="2400" dirty="0" smtClean="0"/>
              <a:t>precision and validity </a:t>
            </a:r>
            <a:r>
              <a:rPr lang="en-US" sz="2400" dirty="0"/>
              <a:t>of inferences in our different study designs</a:t>
            </a:r>
          </a:p>
          <a:p>
            <a:pPr>
              <a:lnSpc>
                <a:spcPct val="120000"/>
              </a:lnSpc>
            </a:pPr>
            <a:endParaRPr lang="en-US" sz="400" dirty="0"/>
          </a:p>
          <a:p>
            <a:pPr>
              <a:lnSpc>
                <a:spcPct val="120000"/>
              </a:lnSpc>
            </a:pPr>
            <a:r>
              <a:rPr lang="en-US" sz="2400" dirty="0" smtClean="0"/>
              <a:t>Quantifying reproducibility </a:t>
            </a:r>
            <a:r>
              <a:rPr lang="en-US" sz="2400" dirty="0"/>
              <a:t>depends upon scale and purpose </a:t>
            </a:r>
          </a:p>
          <a:p>
            <a:pPr lvl="1">
              <a:lnSpc>
                <a:spcPct val="120000"/>
              </a:lnSpc>
            </a:pPr>
            <a:r>
              <a:rPr lang="en-US" sz="2400" dirty="0"/>
              <a:t>Interval scale</a:t>
            </a:r>
          </a:p>
          <a:p>
            <a:pPr lvl="2">
              <a:spcBef>
                <a:spcPts val="0"/>
              </a:spcBef>
            </a:pPr>
            <a:r>
              <a:rPr lang="en-US" dirty="0"/>
              <a:t>For research purposes, use </a:t>
            </a:r>
            <a:r>
              <a:rPr lang="en-US" dirty="0" smtClean="0"/>
              <a:t>ICC (but it is population-dependent)</a:t>
            </a:r>
            <a:endParaRPr lang="en-US" dirty="0"/>
          </a:p>
          <a:p>
            <a:pPr lvl="2">
              <a:spcBef>
                <a:spcPts val="0"/>
              </a:spcBef>
            </a:pPr>
            <a:r>
              <a:rPr lang="en-US" dirty="0"/>
              <a:t>For individual-level use, calculate </a:t>
            </a:r>
            <a:r>
              <a:rPr lang="en-US" dirty="0" smtClean="0"/>
              <a:t>“repeatability” (or CV)</a:t>
            </a:r>
            <a:endParaRPr lang="en-US" dirty="0"/>
          </a:p>
          <a:p>
            <a:pPr lvl="1">
              <a:lnSpc>
                <a:spcPct val="120000"/>
              </a:lnSpc>
            </a:pPr>
            <a:r>
              <a:rPr lang="en-US" sz="2400" dirty="0"/>
              <a:t>(For categorical scale measurements, use Kappa)</a:t>
            </a:r>
          </a:p>
          <a:p>
            <a:pPr lvl="1">
              <a:lnSpc>
                <a:spcPct val="120000"/>
              </a:lnSpc>
            </a:pPr>
            <a:endParaRPr lang="en-US" sz="400" dirty="0"/>
          </a:p>
          <a:p>
            <a:pPr>
              <a:lnSpc>
                <a:spcPct val="120000"/>
              </a:lnSpc>
            </a:pPr>
            <a:r>
              <a:rPr lang="en-US" sz="2400" dirty="0"/>
              <a:t>Improving reproducibility can be done by finding/reducing sources of error, SOPs, automation and by multiple measurements (replicates)</a:t>
            </a:r>
          </a:p>
          <a:p>
            <a:pPr>
              <a:lnSpc>
                <a:spcPct val="120000"/>
              </a:lnSpc>
            </a:pPr>
            <a:endParaRPr lang="en-US" sz="400" dirty="0"/>
          </a:p>
          <a:p>
            <a:pPr>
              <a:lnSpc>
                <a:spcPct val="120000"/>
              </a:lnSpc>
            </a:pPr>
            <a:r>
              <a:rPr lang="en-US" sz="2400" dirty="0"/>
              <a:t>Assessment of </a:t>
            </a:r>
            <a:r>
              <a:rPr lang="en-US" sz="2400" i="1" u="sng" dirty="0"/>
              <a:t>validity</a:t>
            </a:r>
            <a:r>
              <a:rPr lang="en-US" sz="2400" i="1" dirty="0"/>
              <a:t> </a:t>
            </a:r>
            <a:r>
              <a:rPr lang="en-US" sz="2400" i="1" dirty="0" smtClean="0"/>
              <a:t> </a:t>
            </a:r>
            <a:r>
              <a:rPr lang="en-US" sz="2400" dirty="0" smtClean="0"/>
              <a:t>depends </a:t>
            </a:r>
            <a:r>
              <a:rPr lang="en-US" sz="2400" dirty="0"/>
              <a:t>upon whether or not gold standards are present, and can be a challenge when they are absent</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a:xfrm>
            <a:off x="771525" y="228600"/>
            <a:ext cx="8743950" cy="533400"/>
          </a:xfrm>
        </p:spPr>
        <p:txBody>
          <a:bodyPr/>
          <a:lstStyle/>
          <a:p>
            <a:r>
              <a:rPr lang="en-US" sz="2800" dirty="0" smtClean="0"/>
              <a:t>Notes </a:t>
            </a:r>
            <a:r>
              <a:rPr lang="en-US" sz="2800" dirty="0"/>
              <a:t>on Problem Set</a:t>
            </a:r>
          </a:p>
        </p:txBody>
      </p:sp>
      <p:sp>
        <p:nvSpPr>
          <p:cNvPr id="483331" name="Rectangle 3"/>
          <p:cNvSpPr>
            <a:spLocks noGrp="1" noChangeArrowheads="1"/>
          </p:cNvSpPr>
          <p:nvPr>
            <p:ph type="body" idx="1"/>
          </p:nvPr>
        </p:nvSpPr>
        <p:spPr>
          <a:xfrm>
            <a:off x="266700" y="838200"/>
            <a:ext cx="9906000" cy="5181600"/>
          </a:xfrm>
        </p:spPr>
        <p:txBody>
          <a:bodyPr/>
          <a:lstStyle/>
          <a:p>
            <a:r>
              <a:rPr lang="en-US" sz="2800" dirty="0"/>
              <a:t>Several short </a:t>
            </a:r>
            <a:r>
              <a:rPr lang="en-US" sz="2800" dirty="0" smtClean="0"/>
              <a:t>methods articles in Recommended Reading</a:t>
            </a:r>
          </a:p>
          <a:p>
            <a:pPr lvl="1"/>
            <a:r>
              <a:rPr lang="en-US" sz="2200" dirty="0" smtClean="0"/>
              <a:t>These explain the concepts better than any textbook we know of</a:t>
            </a:r>
          </a:p>
          <a:p>
            <a:pPr lvl="1"/>
            <a:r>
              <a:rPr lang="en-US" sz="2200" dirty="0" smtClean="0"/>
              <a:t>Gives you practice reading methodologic articles</a:t>
            </a:r>
          </a:p>
          <a:p>
            <a:pPr lvl="1"/>
            <a:r>
              <a:rPr lang="en-US" sz="2200" dirty="0" smtClean="0"/>
              <a:t>Reminds us that methods are evolving</a:t>
            </a:r>
            <a:endParaRPr lang="en-US" sz="2200" dirty="0"/>
          </a:p>
          <a:p>
            <a:endParaRPr lang="en-US" sz="2800" dirty="0"/>
          </a:p>
          <a:p>
            <a:r>
              <a:rPr lang="en-US" sz="2800" dirty="0"/>
              <a:t>Be sure to distinguish between </a:t>
            </a:r>
            <a:r>
              <a:rPr lang="en-US" sz="2800" u="sng" dirty="0"/>
              <a:t>3 </a:t>
            </a:r>
            <a:r>
              <a:rPr lang="en-US" sz="2800" u="sng" dirty="0" smtClean="0"/>
              <a:t>discrete tasks/purposes</a:t>
            </a:r>
            <a:r>
              <a:rPr lang="en-US" sz="2800" dirty="0" smtClean="0"/>
              <a:t>, </a:t>
            </a:r>
            <a:r>
              <a:rPr lang="en-US" sz="2800" dirty="0"/>
              <a:t>which are the determination and interpretation of:	</a:t>
            </a:r>
          </a:p>
          <a:p>
            <a:pPr lvl="1"/>
            <a:r>
              <a:rPr lang="en-US" sz="2200" dirty="0" smtClean="0"/>
              <a:t>Reproducibility of a measurement</a:t>
            </a:r>
            <a:endParaRPr lang="en-US" sz="2200" dirty="0"/>
          </a:p>
          <a:p>
            <a:pPr lvl="1"/>
            <a:r>
              <a:rPr lang="en-US" sz="2200" dirty="0"/>
              <a:t>Agreement between methods </a:t>
            </a:r>
            <a:r>
              <a:rPr lang="en-US" sz="2200" dirty="0" smtClean="0"/>
              <a:t>of measurement (“</a:t>
            </a:r>
            <a:r>
              <a:rPr lang="en-US" sz="2200" dirty="0"/>
              <a:t>Method agreement”)</a:t>
            </a:r>
          </a:p>
          <a:p>
            <a:pPr lvl="1"/>
            <a:r>
              <a:rPr lang="en-US" sz="2200" dirty="0" smtClean="0"/>
              <a:t>Validity of a measurement (comparison to a gold standard)</a:t>
            </a:r>
            <a:endParaRPr lang="en-US" sz="2200" dirty="0"/>
          </a:p>
          <a:p>
            <a:pPr lvl="1"/>
            <a:endParaRPr lang="en-US" sz="2000" dirty="0"/>
          </a:p>
          <a:p>
            <a:r>
              <a:rPr lang="en-US" sz="2800" dirty="0"/>
              <a:t>All 3 </a:t>
            </a:r>
            <a:r>
              <a:rPr lang="en-US" sz="2800" dirty="0" smtClean="0"/>
              <a:t>tasks have </a:t>
            </a:r>
            <a:r>
              <a:rPr lang="en-US" sz="2800" dirty="0"/>
              <a:t>much in common </a:t>
            </a:r>
            <a:r>
              <a:rPr lang="en-US" sz="2800" dirty="0" smtClean="0"/>
              <a:t>numerically but </a:t>
            </a:r>
            <a:r>
              <a:rPr lang="en-US" sz="2800" dirty="0"/>
              <a:t>have different goals </a:t>
            </a:r>
            <a:r>
              <a:rPr lang="en-US" sz="2800" dirty="0" smtClean="0"/>
              <a:t>&amp; slightly </a:t>
            </a:r>
            <a:r>
              <a:rPr lang="en-US" sz="2800" dirty="0"/>
              <a:t>different mathematical techniques</a:t>
            </a:r>
          </a:p>
        </p:txBody>
      </p:sp>
    </p:spTree>
    <p:extLst>
      <p:ext uri="{BB962C8B-B14F-4D97-AF65-F5344CB8AC3E}">
        <p14:creationId xmlns:p14="http://schemas.microsoft.com/office/powerpoint/2010/main" val="419067817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r>
              <a:rPr lang="en-US" sz="2800" dirty="0" smtClean="0"/>
              <a:t>Additional Material Slides</a:t>
            </a:r>
            <a:endParaRPr lang="en-US" sz="28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t>Estimating Repeatability for Cotinine Data</a:t>
            </a:r>
            <a:br>
              <a:rPr lang="en-US"/>
            </a:br>
            <a:r>
              <a:rPr lang="en-US"/>
              <a:t>Logarithmic (base 10) Transformation</a:t>
            </a:r>
          </a:p>
        </p:txBody>
      </p:sp>
      <p:graphicFrame>
        <p:nvGraphicFramePr>
          <p:cNvPr id="69635" name="Object 3"/>
          <p:cNvGraphicFramePr>
            <a:graphicFrameLocks noGrp="1" noChangeAspect="1"/>
          </p:cNvGraphicFramePr>
          <p:nvPr>
            <p:ph type="body" idx="1"/>
          </p:nvPr>
        </p:nvGraphicFramePr>
        <p:xfrm>
          <a:off x="771525" y="1557338"/>
          <a:ext cx="8743950" cy="4657725"/>
        </p:xfrm>
        <a:graphic>
          <a:graphicData uri="http://schemas.openxmlformats.org/presentationml/2006/ole">
            <mc:AlternateContent xmlns:mc="http://schemas.openxmlformats.org/markup-compatibility/2006">
              <mc:Choice xmlns:v="urn:schemas-microsoft-com:vml" Requires="v">
                <p:oleObj spid="_x0000_s495688" name="Worksheet" r:id="rId5" imgW="5778000" imgH="3078000" progId="Excel.Sheet.8">
                  <p:embed/>
                </p:oleObj>
              </mc:Choice>
              <mc:Fallback>
                <p:oleObj name="Worksheet" r:id="rId5" imgW="5778000" imgH="3078000"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1525" y="1557338"/>
                        <a:ext cx="8743950" cy="4657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657849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t>s</a:t>
            </a:r>
            <a:r>
              <a:rPr lang="en-US" baseline="-25000"/>
              <a:t>w</a:t>
            </a:r>
            <a:r>
              <a:rPr lang="en-US"/>
              <a:t> for log-transformed cotinine data</a:t>
            </a:r>
          </a:p>
        </p:txBody>
      </p:sp>
      <p:sp>
        <p:nvSpPr>
          <p:cNvPr id="49155" name="Rectangle 3"/>
          <p:cNvSpPr>
            <a:spLocks noGrp="1" noChangeArrowheads="1"/>
          </p:cNvSpPr>
          <p:nvPr>
            <p:ph type="body" idx="1"/>
          </p:nvPr>
        </p:nvSpPr>
        <p:spPr>
          <a:xfrm>
            <a:off x="304800" y="1295400"/>
            <a:ext cx="9982200" cy="5181600"/>
          </a:xfrm>
        </p:spPr>
        <p:txBody>
          <a:bodyPr/>
          <a:lstStyle/>
          <a:p>
            <a:endParaRPr lang="en-US" dirty="0"/>
          </a:p>
          <a:p>
            <a:r>
              <a:rPr lang="en-US" sz="2800" dirty="0" err="1"/>
              <a:t>s</a:t>
            </a:r>
            <a:r>
              <a:rPr lang="en-US" sz="2800" baseline="-25000" dirty="0" err="1"/>
              <a:t>w</a:t>
            </a:r>
            <a:endParaRPr lang="en-US" sz="2800" baseline="-25000" dirty="0"/>
          </a:p>
          <a:p>
            <a:endParaRPr lang="en-US" sz="2800" baseline="-25000" dirty="0"/>
          </a:p>
          <a:p>
            <a:r>
              <a:rPr lang="en-US" sz="2800" dirty="0"/>
              <a:t>because this is on the log scale, it refers to a multiplicative factor and hence is known as the </a:t>
            </a:r>
            <a:r>
              <a:rPr lang="en-US" sz="2800" i="1" dirty="0"/>
              <a:t>geometric</a:t>
            </a:r>
            <a:r>
              <a:rPr lang="en-US" sz="2800" dirty="0"/>
              <a:t> within-subject standard deviation  </a:t>
            </a:r>
          </a:p>
          <a:p>
            <a:endParaRPr lang="en-US" sz="2800" dirty="0"/>
          </a:p>
          <a:p>
            <a:r>
              <a:rPr lang="en-US" sz="2800" dirty="0"/>
              <a:t>it describes </a:t>
            </a:r>
            <a:r>
              <a:rPr lang="en-US" sz="2800" dirty="0" smtClean="0"/>
              <a:t>variability of replicates </a:t>
            </a:r>
            <a:r>
              <a:rPr lang="en-US" sz="2800" dirty="0"/>
              <a:t>in ratio terms (rather than absolute numbers)</a:t>
            </a:r>
          </a:p>
        </p:txBody>
      </p:sp>
      <p:graphicFrame>
        <p:nvGraphicFramePr>
          <p:cNvPr id="493568" name="Object 0"/>
          <p:cNvGraphicFramePr>
            <a:graphicFrameLocks noChangeAspect="1"/>
          </p:cNvGraphicFramePr>
          <p:nvPr/>
        </p:nvGraphicFramePr>
        <p:xfrm>
          <a:off x="1295400" y="1752600"/>
          <a:ext cx="8001000" cy="779463"/>
        </p:xfrm>
        <a:graphic>
          <a:graphicData uri="http://schemas.openxmlformats.org/presentationml/2006/ole">
            <mc:AlternateContent xmlns:mc="http://schemas.openxmlformats.org/markup-compatibility/2006">
              <mc:Choice xmlns:v="urn:schemas-microsoft-com:vml" Requires="v">
                <p:oleObj spid="_x0000_s493639" name="Equation" r:id="rId4" imgW="2539800" imgH="291960" progId="Equation.3">
                  <p:embed/>
                </p:oleObj>
              </mc:Choice>
              <mc:Fallback>
                <p:oleObj name="Equation" r:id="rId4" imgW="2539800" imgH="291960" progId="Equation.3">
                  <p:embed/>
                  <p:pic>
                    <p:nvPicPr>
                      <p:cNvPr id="0" name="Picture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752600"/>
                        <a:ext cx="8001000" cy="779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1026"/>
          <p:cNvSpPr>
            <a:spLocks noGrp="1" noChangeArrowheads="1"/>
          </p:cNvSpPr>
          <p:nvPr>
            <p:ph type="title"/>
          </p:nvPr>
        </p:nvSpPr>
        <p:spPr>
          <a:xfrm>
            <a:off x="876300" y="381000"/>
            <a:ext cx="8743950" cy="533400"/>
          </a:xfrm>
        </p:spPr>
        <p:txBody>
          <a:bodyPr/>
          <a:lstStyle/>
          <a:p>
            <a:r>
              <a:rPr lang="en-US"/>
              <a:t>“Repeatability” of Cotinine Measurement</a:t>
            </a:r>
          </a:p>
        </p:txBody>
      </p:sp>
      <p:sp>
        <p:nvSpPr>
          <p:cNvPr id="239619" name="Rectangle 1027"/>
          <p:cNvSpPr>
            <a:spLocks noGrp="1" noChangeArrowheads="1"/>
          </p:cNvSpPr>
          <p:nvPr>
            <p:ph type="body" idx="1"/>
          </p:nvPr>
        </p:nvSpPr>
        <p:spPr>
          <a:xfrm>
            <a:off x="228600" y="1295400"/>
            <a:ext cx="9829800" cy="4953000"/>
          </a:xfrm>
        </p:spPr>
        <p:txBody>
          <a:bodyPr/>
          <a:lstStyle/>
          <a:p>
            <a:r>
              <a:rPr lang="en-US" sz="2800"/>
              <a:t>The difference between 2 measurements for the same subject is expected to be less than a factor of (1.96)(s</a:t>
            </a:r>
            <a:r>
              <a:rPr lang="en-US" sz="2800" baseline="-25000"/>
              <a:t>diff</a:t>
            </a:r>
            <a:r>
              <a:rPr lang="en-US" sz="2800"/>
              <a:t>) = (1.96)(1.41)s</a:t>
            </a:r>
            <a:r>
              <a:rPr lang="en-US" sz="2800" baseline="-25000"/>
              <a:t>w</a:t>
            </a:r>
            <a:r>
              <a:rPr lang="en-US" sz="2800"/>
              <a:t> = 2.77s</a:t>
            </a:r>
            <a:r>
              <a:rPr lang="en-US" sz="2800" baseline="-25000"/>
              <a:t>w </a:t>
            </a:r>
            <a:r>
              <a:rPr lang="en-US" sz="2800"/>
              <a:t>for 95% of all pairs of measurements</a:t>
            </a:r>
          </a:p>
          <a:p>
            <a:endParaRPr lang="en-US" sz="1400"/>
          </a:p>
          <a:p>
            <a:r>
              <a:rPr lang="en-US" sz="2800"/>
              <a:t>For cotinine data, s</a:t>
            </a:r>
            <a:r>
              <a:rPr lang="en-US" sz="2800" baseline="-25000"/>
              <a:t>w</a:t>
            </a:r>
            <a:r>
              <a:rPr lang="en-US" sz="2800"/>
              <a:t>= 0.175 log</a:t>
            </a:r>
            <a:r>
              <a:rPr lang="en-US" sz="2800" baseline="-25000"/>
              <a:t>10</a:t>
            </a:r>
            <a:r>
              <a:rPr lang="en-US" sz="2800"/>
              <a:t>, therefore:</a:t>
            </a:r>
          </a:p>
          <a:p>
            <a:pPr lvl="1"/>
            <a:r>
              <a:rPr lang="en-US"/>
              <a:t>2.77*0.175 = 0.48 log</a:t>
            </a:r>
            <a:r>
              <a:rPr lang="en-US" baseline="-25000"/>
              <a:t>10</a:t>
            </a:r>
          </a:p>
          <a:p>
            <a:pPr lvl="1"/>
            <a:r>
              <a:rPr lang="en-US"/>
              <a:t>back-transforming, antilog(0.48) = 10 </a:t>
            </a:r>
            <a:r>
              <a:rPr lang="en-US" baseline="44000"/>
              <a:t>0.48</a:t>
            </a:r>
            <a:r>
              <a:rPr lang="en-US"/>
              <a:t> = 3.1</a:t>
            </a:r>
          </a:p>
          <a:p>
            <a:endParaRPr lang="en-US" sz="1000"/>
          </a:p>
          <a:p>
            <a:r>
              <a:rPr lang="en-US" sz="2800"/>
              <a:t>For 95% of all pairs of measurements, the ratio between the measurements may be as much as 3.1 fold  </a:t>
            </a:r>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p:cNvSpPr>
            <a:spLocks noGrp="1" noChangeArrowheads="1"/>
          </p:cNvSpPr>
          <p:nvPr>
            <p:ph type="title"/>
          </p:nvPr>
        </p:nvSpPr>
        <p:spPr>
          <a:xfrm>
            <a:off x="342900" y="304800"/>
            <a:ext cx="9829800" cy="533400"/>
          </a:xfrm>
        </p:spPr>
        <p:txBody>
          <a:bodyPr/>
          <a:lstStyle/>
          <a:p>
            <a:r>
              <a:rPr lang="en-US" sz="2800"/>
              <a:t>Cotinine: Within-Subject Standard Deviation vs. Mean</a:t>
            </a:r>
          </a:p>
        </p:txBody>
      </p:sp>
      <p:pic>
        <p:nvPicPr>
          <p:cNvPr id="455683" name="Picture 3"/>
          <p:cNvPicPr>
            <a:picLocks noGrp="1" noChangeAspect="1" noChangeArrowheads="1"/>
          </p:cNvPicPr>
          <p:nvPr>
            <p:ph type="body" idx="4294967295"/>
          </p:nvPr>
        </p:nvPicPr>
        <p:blipFill>
          <a:blip r:embed="rId4" cstate="print"/>
          <a:srcRect/>
          <a:stretch>
            <a:fillRect/>
          </a:stretch>
        </p:blipFill>
        <p:spPr>
          <a:xfrm>
            <a:off x="0" y="1295400"/>
            <a:ext cx="7577138" cy="5181600"/>
          </a:xfrm>
          <a:noFill/>
          <a:ln/>
        </p:spPr>
      </p:pic>
      <p:sp>
        <p:nvSpPr>
          <p:cNvPr id="455684" name="Text Box 4"/>
          <p:cNvSpPr txBox="1">
            <a:spLocks noChangeArrowheads="1"/>
          </p:cNvSpPr>
          <p:nvPr/>
        </p:nvSpPr>
        <p:spPr bwMode="auto">
          <a:xfrm>
            <a:off x="1333500" y="976313"/>
            <a:ext cx="2971800" cy="1004887"/>
          </a:xfrm>
          <a:prstGeom prst="rect">
            <a:avLst/>
          </a:prstGeom>
          <a:noFill/>
          <a:ln w="9525">
            <a:noFill/>
            <a:miter lim="800000"/>
            <a:headEnd/>
            <a:tailEnd/>
          </a:ln>
          <a:effectLst/>
        </p:spPr>
        <p:txBody>
          <a:bodyPr>
            <a:spAutoFit/>
          </a:bodyPr>
          <a:lstStyle/>
          <a:p>
            <a:pPr>
              <a:spcBef>
                <a:spcPct val="50000"/>
              </a:spcBef>
            </a:pPr>
            <a:r>
              <a:rPr lang="en-US"/>
              <a:t>correlation = 0.62</a:t>
            </a:r>
          </a:p>
          <a:p>
            <a:pPr>
              <a:spcBef>
                <a:spcPct val="50000"/>
              </a:spcBef>
            </a:pPr>
            <a:r>
              <a:rPr lang="en-US"/>
              <a:t> p = 0.001</a:t>
            </a:r>
          </a:p>
        </p:txBody>
      </p:sp>
      <p:sp>
        <p:nvSpPr>
          <p:cNvPr id="455685" name="Text Box 5"/>
          <p:cNvSpPr txBox="1">
            <a:spLocks noChangeArrowheads="1"/>
          </p:cNvSpPr>
          <p:nvPr/>
        </p:nvSpPr>
        <p:spPr bwMode="auto">
          <a:xfrm>
            <a:off x="8039100" y="3568700"/>
            <a:ext cx="1752600" cy="1917700"/>
          </a:xfrm>
          <a:prstGeom prst="rect">
            <a:avLst/>
          </a:prstGeom>
          <a:noFill/>
          <a:ln w="9525">
            <a:noFill/>
            <a:miter lim="800000"/>
            <a:headEnd/>
            <a:tailEnd/>
          </a:ln>
          <a:effectLst/>
        </p:spPr>
        <p:txBody>
          <a:bodyPr>
            <a:spAutoFit/>
          </a:bodyPr>
          <a:lstStyle/>
          <a:p>
            <a:pPr algn="ctr">
              <a:spcBef>
                <a:spcPct val="50000"/>
              </a:spcBef>
            </a:pPr>
            <a:r>
              <a:rPr lang="en-US" b="1"/>
              <a:t>Coefficient of variation</a:t>
            </a:r>
            <a:r>
              <a:rPr lang="en-US"/>
              <a:t> quantifies the proportion</a:t>
            </a:r>
          </a:p>
        </p:txBody>
      </p:sp>
      <p:sp>
        <p:nvSpPr>
          <p:cNvPr id="455686" name="Text Box 6"/>
          <p:cNvSpPr txBox="1">
            <a:spLocks noChangeArrowheads="1"/>
          </p:cNvSpPr>
          <p:nvPr/>
        </p:nvSpPr>
        <p:spPr bwMode="auto">
          <a:xfrm>
            <a:off x="7962900" y="838200"/>
            <a:ext cx="1752600" cy="2270125"/>
          </a:xfrm>
          <a:prstGeom prst="rect">
            <a:avLst/>
          </a:prstGeom>
          <a:noFill/>
          <a:ln w="9525">
            <a:noFill/>
            <a:miter lim="800000"/>
            <a:headEnd/>
            <a:tailEnd/>
          </a:ln>
          <a:effectLst/>
        </p:spPr>
        <p:txBody>
          <a:bodyPr>
            <a:spAutoFit/>
          </a:bodyPr>
          <a:lstStyle/>
          <a:p>
            <a:pPr algn="ctr">
              <a:spcBef>
                <a:spcPct val="50000"/>
              </a:spcBef>
            </a:pPr>
            <a:r>
              <a:rPr lang="en-US" sz="2200"/>
              <a:t>Error proportional to value: </a:t>
            </a:r>
          </a:p>
          <a:p>
            <a:pPr algn="ctr">
              <a:spcBef>
                <a:spcPct val="50000"/>
              </a:spcBef>
            </a:pPr>
            <a:r>
              <a:rPr lang="en-US" sz="2200"/>
              <a:t>A common scenario in biomedicine</a:t>
            </a:r>
          </a:p>
        </p:txBody>
      </p:sp>
      <p:graphicFrame>
        <p:nvGraphicFramePr>
          <p:cNvPr id="455687" name="Object 7"/>
          <p:cNvGraphicFramePr>
            <a:graphicFrameLocks noGrp="1" noChangeAspect="1"/>
          </p:cNvGraphicFramePr>
          <p:nvPr>
            <p:ph idx="1"/>
          </p:nvPr>
        </p:nvGraphicFramePr>
        <p:xfrm>
          <a:off x="4381500" y="4981575"/>
          <a:ext cx="3276600" cy="581025"/>
        </p:xfrm>
        <a:graphic>
          <a:graphicData uri="http://schemas.openxmlformats.org/presentationml/2006/ole">
            <mc:AlternateContent xmlns:mc="http://schemas.openxmlformats.org/markup-compatibility/2006">
              <mc:Choice xmlns:v="urn:schemas-microsoft-com:vml" Requires="v">
                <p:oleObj spid="_x0000_s455757" name="Equation" r:id="rId5" imgW="2933640" imgH="520560" progId="Equation.3">
                  <p:embed/>
                </p:oleObj>
              </mc:Choice>
              <mc:Fallback>
                <p:oleObj name="Equation" r:id="rId5" imgW="2933640" imgH="520560" progId="Equation.3">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1500" y="4981575"/>
                        <a:ext cx="3276600"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a:xfrm>
            <a:off x="762000" y="228600"/>
            <a:ext cx="8743950" cy="533400"/>
          </a:xfrm>
        </p:spPr>
        <p:txBody>
          <a:bodyPr/>
          <a:lstStyle/>
          <a:p>
            <a:r>
              <a:rPr lang="en-US"/>
              <a:t>Coefficient of Variation (CV)</a:t>
            </a:r>
          </a:p>
        </p:txBody>
      </p:sp>
      <p:sp>
        <p:nvSpPr>
          <p:cNvPr id="353283" name="Rectangle 3"/>
          <p:cNvSpPr>
            <a:spLocks noGrp="1" noChangeArrowheads="1"/>
          </p:cNvSpPr>
          <p:nvPr>
            <p:ph type="body" idx="1"/>
          </p:nvPr>
        </p:nvSpPr>
        <p:spPr>
          <a:xfrm>
            <a:off x="304800" y="990600"/>
            <a:ext cx="9753600" cy="6019800"/>
          </a:xfrm>
        </p:spPr>
        <p:txBody>
          <a:bodyPr/>
          <a:lstStyle/>
          <a:p>
            <a:r>
              <a:rPr lang="en-US" sz="2400" dirty="0"/>
              <a:t>Another approach to expressing reproducibility if </a:t>
            </a:r>
            <a:r>
              <a:rPr lang="en-US" sz="2400" dirty="0" err="1"/>
              <a:t>s</a:t>
            </a:r>
            <a:r>
              <a:rPr lang="en-US" sz="2400" baseline="-25000" dirty="0" err="1"/>
              <a:t>w</a:t>
            </a:r>
            <a:r>
              <a:rPr lang="en-US" sz="2400" baseline="-25000" dirty="0"/>
              <a:t> </a:t>
            </a:r>
            <a:r>
              <a:rPr lang="en-US" sz="2400" dirty="0"/>
              <a:t> is proportional to the value of measurement (e.g., </a:t>
            </a:r>
            <a:r>
              <a:rPr lang="en-US" sz="2400" dirty="0" smtClean="0"/>
              <a:t>as seen in cotinine </a:t>
            </a:r>
            <a:r>
              <a:rPr lang="en-US" sz="2400" dirty="0"/>
              <a:t>data)</a:t>
            </a:r>
          </a:p>
          <a:p>
            <a:endParaRPr lang="en-US" sz="1200" dirty="0"/>
          </a:p>
          <a:p>
            <a:r>
              <a:rPr lang="en-US" sz="2400" dirty="0"/>
              <a:t>If </a:t>
            </a:r>
            <a:r>
              <a:rPr lang="en-US" sz="2400" dirty="0" err="1"/>
              <a:t>s</a:t>
            </a:r>
            <a:r>
              <a:rPr lang="en-US" sz="2400" baseline="-25000" dirty="0" err="1"/>
              <a:t>w</a:t>
            </a:r>
            <a:r>
              <a:rPr lang="en-US" sz="2400" baseline="-25000" dirty="0"/>
              <a:t> </a:t>
            </a:r>
            <a:r>
              <a:rPr lang="en-US" sz="2400" dirty="0"/>
              <a:t> is proportional to the value of the measurement:</a:t>
            </a:r>
          </a:p>
          <a:p>
            <a:pPr>
              <a:buFontTx/>
              <a:buNone/>
            </a:pPr>
            <a:r>
              <a:rPr lang="en-US" sz="3600" dirty="0"/>
              <a:t>	</a:t>
            </a:r>
            <a:r>
              <a:rPr lang="en-US" sz="3600" dirty="0" err="1"/>
              <a:t>s</a:t>
            </a:r>
            <a:r>
              <a:rPr lang="en-US" sz="3600" baseline="-25000" dirty="0" err="1"/>
              <a:t>w</a:t>
            </a:r>
            <a:r>
              <a:rPr lang="en-US" sz="3600" baseline="-25000" dirty="0"/>
              <a:t> </a:t>
            </a:r>
            <a:r>
              <a:rPr lang="en-US" dirty="0"/>
              <a:t> = (k)(within-subject mean)</a:t>
            </a:r>
          </a:p>
          <a:p>
            <a:pPr>
              <a:buFontTx/>
              <a:buNone/>
            </a:pPr>
            <a:r>
              <a:rPr lang="en-US" dirty="0"/>
              <a:t>	k = coefficient of variation</a:t>
            </a:r>
          </a:p>
          <a:p>
            <a:endParaRPr lang="en-US" dirty="0"/>
          </a:p>
          <a:p>
            <a:endParaRPr lang="en-US" dirty="0"/>
          </a:p>
          <a:p>
            <a:endParaRPr lang="en-US" dirty="0"/>
          </a:p>
        </p:txBody>
      </p:sp>
      <p:graphicFrame>
        <p:nvGraphicFramePr>
          <p:cNvPr id="353284" name="Object 4"/>
          <p:cNvGraphicFramePr>
            <a:graphicFrameLocks noChangeAspect="1"/>
          </p:cNvGraphicFramePr>
          <p:nvPr/>
        </p:nvGraphicFramePr>
        <p:xfrm>
          <a:off x="685800" y="3944938"/>
          <a:ext cx="8763000" cy="1008062"/>
        </p:xfrm>
        <a:graphic>
          <a:graphicData uri="http://schemas.openxmlformats.org/presentationml/2006/ole">
            <mc:AlternateContent xmlns:mc="http://schemas.openxmlformats.org/markup-compatibility/2006">
              <mc:Choice xmlns:v="urn:schemas-microsoft-com:vml" Requires="v">
                <p:oleObj spid="_x0000_s353355" name="Equation" r:id="rId4" imgW="3644640" imgH="419040" progId="Equation.3">
                  <p:embed/>
                </p:oleObj>
              </mc:Choice>
              <mc:Fallback>
                <p:oleObj name="Equation" r:id="rId4" imgW="3644640" imgH="41904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3944938"/>
                        <a:ext cx="8763000" cy="1008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a:xfrm>
            <a:off x="771525" y="152400"/>
            <a:ext cx="8743950" cy="533400"/>
          </a:xfrm>
        </p:spPr>
        <p:txBody>
          <a:bodyPr/>
          <a:lstStyle/>
          <a:p>
            <a:r>
              <a:rPr lang="en-US"/>
              <a:t>Calculating Coefficient of Variation (CV)</a:t>
            </a:r>
          </a:p>
        </p:txBody>
      </p:sp>
      <p:sp>
        <p:nvSpPr>
          <p:cNvPr id="311299" name="Rectangle 3"/>
          <p:cNvSpPr>
            <a:spLocks noGrp="1" noChangeArrowheads="1"/>
          </p:cNvSpPr>
          <p:nvPr>
            <p:ph type="body" sz="half" idx="1"/>
          </p:nvPr>
        </p:nvSpPr>
        <p:spPr/>
        <p:txBody>
          <a:bodyPr/>
          <a:lstStyle/>
          <a:p>
            <a:endParaRPr lang="en-US" sz="2800"/>
          </a:p>
          <a:p>
            <a:endParaRPr lang="en-US" sz="2800"/>
          </a:p>
          <a:p>
            <a:endParaRPr lang="en-US" sz="2800"/>
          </a:p>
          <a:p>
            <a:endParaRPr lang="en-US" sz="2800"/>
          </a:p>
        </p:txBody>
      </p:sp>
      <p:graphicFrame>
        <p:nvGraphicFramePr>
          <p:cNvPr id="311301" name="Object 5"/>
          <p:cNvGraphicFramePr>
            <a:graphicFrameLocks noGrp="1" noChangeAspect="1"/>
          </p:cNvGraphicFramePr>
          <p:nvPr>
            <p:ph sz="quarter" idx="2"/>
          </p:nvPr>
        </p:nvGraphicFramePr>
        <p:xfrm>
          <a:off x="571500" y="1693863"/>
          <a:ext cx="1524000" cy="1127125"/>
        </p:xfrm>
        <a:graphic>
          <a:graphicData uri="http://schemas.openxmlformats.org/presentationml/2006/ole">
            <mc:AlternateContent xmlns:mc="http://schemas.openxmlformats.org/markup-compatibility/2006">
              <mc:Choice xmlns:v="urn:schemas-microsoft-com:vml" Requires="v">
                <p:oleObj spid="_x0000_s311510" name="Equation" r:id="rId4" imgW="583920" imgH="431640" progId="Equation.3">
                  <p:embed/>
                </p:oleObj>
              </mc:Choice>
              <mc:Fallback>
                <p:oleObj name="Equation" r:id="rId4" imgW="583920" imgH="431640" progId="Equation.3">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 y="1693863"/>
                        <a:ext cx="1524000" cy="1127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1303" name="Object 7"/>
          <p:cNvGraphicFramePr>
            <a:graphicFrameLocks noChangeAspect="1"/>
          </p:cNvGraphicFramePr>
          <p:nvPr/>
        </p:nvGraphicFramePr>
        <p:xfrm>
          <a:off x="890588" y="4114800"/>
          <a:ext cx="5180012" cy="977900"/>
        </p:xfrm>
        <a:graphic>
          <a:graphicData uri="http://schemas.openxmlformats.org/presentationml/2006/ole">
            <mc:AlternateContent xmlns:mc="http://schemas.openxmlformats.org/markup-compatibility/2006">
              <mc:Choice xmlns:v="urn:schemas-microsoft-com:vml" Requires="v">
                <p:oleObj spid="_x0000_s311511" name="Equation" r:id="rId6" imgW="2933640" imgH="520560" progId="Equation.3">
                  <p:embed/>
                </p:oleObj>
              </mc:Choice>
              <mc:Fallback>
                <p:oleObj name="Equation" r:id="rId6" imgW="2933640" imgH="520560" progId="Equation.3">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0588" y="4114800"/>
                        <a:ext cx="5180012" cy="97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1305" name="Object 9"/>
          <p:cNvGraphicFramePr>
            <a:graphicFrameLocks noGrp="1" noChangeAspect="1"/>
          </p:cNvGraphicFramePr>
          <p:nvPr>
            <p:ph sz="quarter" idx="3"/>
          </p:nvPr>
        </p:nvGraphicFramePr>
        <p:xfrm>
          <a:off x="2555875" y="811213"/>
          <a:ext cx="6053138" cy="3074987"/>
        </p:xfrm>
        <a:graphic>
          <a:graphicData uri="http://schemas.openxmlformats.org/presentationml/2006/ole">
            <mc:AlternateContent xmlns:mc="http://schemas.openxmlformats.org/markup-compatibility/2006">
              <mc:Choice xmlns:v="urn:schemas-microsoft-com:vml" Requires="v">
                <p:oleObj spid="_x0000_s311512" name="Worksheet" r:id="rId9" imgW="4162520" imgH="2114440" progId="Excel.Sheet.8">
                  <p:embed/>
                </p:oleObj>
              </mc:Choice>
              <mc:Fallback>
                <p:oleObj name="Worksheet" r:id="rId9" imgW="4162520" imgH="2114440" progId="Excel.Sheet.8">
                  <p:embed/>
                  <p:pic>
                    <p:nvPicPr>
                      <p:cNvPr id="0"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55875" y="811213"/>
                        <a:ext cx="6053138" cy="3074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1307" name="Text Box 11"/>
          <p:cNvSpPr txBox="1">
            <a:spLocks noChangeArrowheads="1"/>
          </p:cNvSpPr>
          <p:nvPr/>
        </p:nvSpPr>
        <p:spPr bwMode="auto">
          <a:xfrm>
            <a:off x="6591300" y="4495800"/>
            <a:ext cx="3390900" cy="1917700"/>
          </a:xfrm>
          <a:prstGeom prst="rect">
            <a:avLst/>
          </a:prstGeom>
          <a:noFill/>
          <a:ln w="9525">
            <a:noFill/>
            <a:miter lim="800000"/>
            <a:headEnd/>
            <a:tailEnd/>
          </a:ln>
          <a:effectLst/>
        </p:spPr>
        <p:txBody>
          <a:bodyPr>
            <a:spAutoFit/>
          </a:bodyPr>
          <a:lstStyle/>
          <a:p>
            <a:pPr>
              <a:spcBef>
                <a:spcPct val="50000"/>
              </a:spcBef>
            </a:pPr>
            <a:r>
              <a:rPr lang="en-US"/>
              <a:t>At any level of cotinine, the within-subject standard deviation due to measurement error is 36% of the value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95300" y="609600"/>
            <a:ext cx="9515475" cy="533400"/>
          </a:xfrm>
        </p:spPr>
        <p:txBody>
          <a:bodyPr/>
          <a:lstStyle/>
          <a:p>
            <a:r>
              <a:rPr lang="en-US" dirty="0"/>
              <a:t>Reproducibility and Validity of a Measurement</a:t>
            </a:r>
          </a:p>
        </p:txBody>
      </p:sp>
      <p:sp>
        <p:nvSpPr>
          <p:cNvPr id="11269" name="Text Box 5"/>
          <p:cNvSpPr txBox="1">
            <a:spLocks noChangeArrowheads="1"/>
          </p:cNvSpPr>
          <p:nvPr/>
        </p:nvSpPr>
        <p:spPr bwMode="auto">
          <a:xfrm>
            <a:off x="990600" y="5334000"/>
            <a:ext cx="3733800" cy="1004888"/>
          </a:xfrm>
          <a:prstGeom prst="rect">
            <a:avLst/>
          </a:prstGeom>
          <a:noFill/>
          <a:ln w="9525">
            <a:noFill/>
            <a:miter lim="800000"/>
            <a:headEnd/>
            <a:tailEnd/>
          </a:ln>
          <a:effectLst/>
        </p:spPr>
        <p:txBody>
          <a:bodyPr>
            <a:spAutoFit/>
          </a:bodyPr>
          <a:lstStyle/>
          <a:p>
            <a:pPr algn="ctr">
              <a:spcBef>
                <a:spcPct val="50000"/>
              </a:spcBef>
            </a:pPr>
            <a:r>
              <a:rPr lang="en-US" b="1">
                <a:latin typeface="Arial" charset="0"/>
              </a:rPr>
              <a:t>Good Reproducibility</a:t>
            </a:r>
          </a:p>
          <a:p>
            <a:pPr algn="ctr">
              <a:spcBef>
                <a:spcPct val="50000"/>
              </a:spcBef>
            </a:pPr>
            <a:r>
              <a:rPr lang="en-US" b="1">
                <a:latin typeface="Arial" charset="0"/>
              </a:rPr>
              <a:t>Poor Validity</a:t>
            </a:r>
          </a:p>
        </p:txBody>
      </p:sp>
      <p:sp>
        <p:nvSpPr>
          <p:cNvPr id="11272" name="Text Box 8"/>
          <p:cNvSpPr txBox="1">
            <a:spLocks noChangeArrowheads="1"/>
          </p:cNvSpPr>
          <p:nvPr/>
        </p:nvSpPr>
        <p:spPr bwMode="auto">
          <a:xfrm>
            <a:off x="5715000" y="5638800"/>
            <a:ext cx="37338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11273" name="Text Box 9"/>
          <p:cNvSpPr txBox="1">
            <a:spLocks noChangeArrowheads="1"/>
          </p:cNvSpPr>
          <p:nvPr/>
        </p:nvSpPr>
        <p:spPr bwMode="auto">
          <a:xfrm>
            <a:off x="5867400" y="5334000"/>
            <a:ext cx="3429000" cy="1004888"/>
          </a:xfrm>
          <a:prstGeom prst="rect">
            <a:avLst/>
          </a:prstGeom>
          <a:noFill/>
          <a:ln w="9525">
            <a:noFill/>
            <a:miter lim="800000"/>
            <a:headEnd/>
            <a:tailEnd/>
          </a:ln>
          <a:effectLst/>
        </p:spPr>
        <p:txBody>
          <a:bodyPr>
            <a:spAutoFit/>
          </a:bodyPr>
          <a:lstStyle/>
          <a:p>
            <a:pPr algn="ctr">
              <a:spcBef>
                <a:spcPct val="50000"/>
              </a:spcBef>
            </a:pPr>
            <a:r>
              <a:rPr lang="en-US" b="1">
                <a:latin typeface="Arial" charset="0"/>
              </a:rPr>
              <a:t>Poor Reproducibility</a:t>
            </a:r>
          </a:p>
          <a:p>
            <a:pPr algn="ctr">
              <a:spcBef>
                <a:spcPct val="50000"/>
              </a:spcBef>
            </a:pPr>
            <a:r>
              <a:rPr lang="en-US" b="1">
                <a:latin typeface="Arial" charset="0"/>
              </a:rPr>
              <a:t>Good Validity</a:t>
            </a:r>
          </a:p>
        </p:txBody>
      </p:sp>
      <p:sp>
        <p:nvSpPr>
          <p:cNvPr id="11274" name="Text Box 10"/>
          <p:cNvSpPr txBox="1">
            <a:spLocks noChangeArrowheads="1"/>
          </p:cNvSpPr>
          <p:nvPr/>
        </p:nvSpPr>
        <p:spPr bwMode="auto">
          <a:xfrm>
            <a:off x="114300" y="1295400"/>
            <a:ext cx="10172700" cy="461665"/>
          </a:xfrm>
          <a:prstGeom prst="rect">
            <a:avLst/>
          </a:prstGeom>
          <a:noFill/>
          <a:ln w="9525">
            <a:noFill/>
            <a:miter lim="800000"/>
            <a:headEnd/>
            <a:tailEnd/>
          </a:ln>
          <a:effectLst/>
        </p:spPr>
        <p:txBody>
          <a:bodyPr wrap="square">
            <a:spAutoFit/>
          </a:bodyPr>
          <a:lstStyle/>
          <a:p>
            <a:pPr>
              <a:spcBef>
                <a:spcPct val="50000"/>
              </a:spcBef>
            </a:pPr>
            <a:r>
              <a:rPr lang="en-US" b="1" dirty="0">
                <a:latin typeface="Arial" charset="0"/>
              </a:rPr>
              <a:t>Consider having 5 replicates (aka repeat measurement) (</a:t>
            </a:r>
            <a:r>
              <a:rPr lang="en-US" b="1" dirty="0" smtClean="0">
                <a:latin typeface="Arial" charset="0"/>
              </a:rPr>
              <a:t>e.g., </a:t>
            </a:r>
            <a:r>
              <a:rPr lang="en-US" b="1" dirty="0">
                <a:latin typeface="Arial" charset="0"/>
              </a:rPr>
              <a:t>height) </a:t>
            </a:r>
          </a:p>
        </p:txBody>
      </p:sp>
      <p:graphicFrame>
        <p:nvGraphicFramePr>
          <p:cNvPr id="11275" name="Object 11"/>
          <p:cNvGraphicFramePr>
            <a:graphicFrameLocks noGrp="1" noChangeAspect="1"/>
          </p:cNvGraphicFramePr>
          <p:nvPr>
            <p:ph type="body" idx="1"/>
          </p:nvPr>
        </p:nvGraphicFramePr>
        <p:xfrm>
          <a:off x="771525" y="1881188"/>
          <a:ext cx="8743950" cy="3529012"/>
        </p:xfrm>
        <a:graphic>
          <a:graphicData uri="http://schemas.openxmlformats.org/presentationml/2006/ole">
            <mc:AlternateContent xmlns:mc="http://schemas.openxmlformats.org/markup-compatibility/2006">
              <mc:Choice xmlns:v="urn:schemas-microsoft-com:vml" Requires="v">
                <p:oleObj spid="_x0000_s11347" name="Bitmap Image" r:id="rId4" imgW="6087325" imgH="2790476" progId="PBrush">
                  <p:embed/>
                </p:oleObj>
              </mc:Choice>
              <mc:Fallback>
                <p:oleObj name="Bitmap Image" r:id="rId4" imgW="6087325" imgH="2790476" progId="PBrush">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525" y="1881188"/>
                        <a:ext cx="8743950" cy="352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 calcmode="lin" valueType="num">
                                      <p:cBhvr additive="base">
                                        <p:cTn id="7" dur="500" fill="hold"/>
                                        <p:tgtEl>
                                          <p:spTgt spid="11269"/>
                                        </p:tgtEl>
                                        <p:attrNameLst>
                                          <p:attrName>ppt_x</p:attrName>
                                        </p:attrNameLst>
                                      </p:cBhvr>
                                      <p:tavLst>
                                        <p:tav tm="0">
                                          <p:val>
                                            <p:strVal val="0-#ppt_w/2"/>
                                          </p:val>
                                        </p:tav>
                                        <p:tav tm="100000">
                                          <p:val>
                                            <p:strVal val="#ppt_x"/>
                                          </p:val>
                                        </p:tav>
                                      </p:tavLst>
                                    </p:anim>
                                    <p:anim calcmode="lin" valueType="num">
                                      <p:cBhvr additive="base">
                                        <p:cTn id="8" dur="500" fill="hold"/>
                                        <p:tgtEl>
                                          <p:spTgt spid="1126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73"/>
                                        </p:tgtEl>
                                        <p:attrNameLst>
                                          <p:attrName>style.visibility</p:attrName>
                                        </p:attrNameLst>
                                      </p:cBhvr>
                                      <p:to>
                                        <p:strVal val="visible"/>
                                      </p:to>
                                    </p:set>
                                    <p:anim calcmode="lin" valueType="num">
                                      <p:cBhvr additive="base">
                                        <p:cTn id="13" dur="500" fill="hold"/>
                                        <p:tgtEl>
                                          <p:spTgt spid="11273"/>
                                        </p:tgtEl>
                                        <p:attrNameLst>
                                          <p:attrName>ppt_x</p:attrName>
                                        </p:attrNameLst>
                                      </p:cBhvr>
                                      <p:tavLst>
                                        <p:tav tm="0">
                                          <p:val>
                                            <p:strVal val="0-#ppt_w/2"/>
                                          </p:val>
                                        </p:tav>
                                        <p:tav tm="100000">
                                          <p:val>
                                            <p:strVal val="#ppt_x"/>
                                          </p:val>
                                        </p:tav>
                                      </p:tavLst>
                                    </p:anim>
                                    <p:anim calcmode="lin" valueType="num">
                                      <p:cBhvr additive="base">
                                        <p:cTn id="14" dur="500" fill="hold"/>
                                        <p:tgtEl>
                                          <p:spTgt spid="112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autoUpdateAnimBg="0"/>
      <p:bldP spid="11273" grpId="0"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771525" y="304800"/>
            <a:ext cx="8743950" cy="533400"/>
          </a:xfrm>
        </p:spPr>
        <p:txBody>
          <a:bodyPr/>
          <a:lstStyle/>
          <a:p>
            <a:r>
              <a:rPr lang="en-US"/>
              <a:t>Coefficient of Variation for Peak Flow Data	</a:t>
            </a:r>
          </a:p>
        </p:txBody>
      </p:sp>
      <p:sp>
        <p:nvSpPr>
          <p:cNvPr id="75779" name="Rectangle 3"/>
          <p:cNvSpPr>
            <a:spLocks noGrp="1" noChangeArrowheads="1"/>
          </p:cNvSpPr>
          <p:nvPr>
            <p:ph type="body" idx="1"/>
          </p:nvPr>
        </p:nvSpPr>
        <p:spPr>
          <a:xfrm>
            <a:off x="114300" y="990600"/>
            <a:ext cx="9829800" cy="5181600"/>
          </a:xfrm>
        </p:spPr>
        <p:txBody>
          <a:bodyPr/>
          <a:lstStyle/>
          <a:p>
            <a:endParaRPr lang="en-US" sz="1200" dirty="0"/>
          </a:p>
          <a:p>
            <a:r>
              <a:rPr lang="en-US" dirty="0"/>
              <a:t>When the within-subject standard deviation is not proportional to the mean value, as in the Peak Flow data, then there is not a constant ratio between the within-subject standard deviation and the mean.  </a:t>
            </a:r>
          </a:p>
          <a:p>
            <a:endParaRPr lang="en-US" sz="1000" dirty="0"/>
          </a:p>
          <a:p>
            <a:r>
              <a:rPr lang="en-US" dirty="0"/>
              <a:t>Therefore, there is not one common CV</a:t>
            </a:r>
          </a:p>
          <a:p>
            <a:endParaRPr lang="en-US" sz="1000" dirty="0"/>
          </a:p>
          <a:p>
            <a:r>
              <a:rPr lang="en-US" dirty="0"/>
              <a:t>Estimating the “average” coefficient of variation (within-subject </a:t>
            </a:r>
            <a:r>
              <a:rPr lang="en-US" dirty="0" err="1"/>
              <a:t>sd</a:t>
            </a:r>
            <a:r>
              <a:rPr lang="en-US" dirty="0"/>
              <a:t>/overall mean) is </a:t>
            </a:r>
            <a:r>
              <a:rPr lang="en-US" u="sng" dirty="0"/>
              <a:t>not</a:t>
            </a:r>
            <a:r>
              <a:rPr lang="en-US" dirty="0"/>
              <a:t> meaningful</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771525" y="457200"/>
            <a:ext cx="8743950" cy="533400"/>
          </a:xfrm>
        </p:spPr>
        <p:txBody>
          <a:bodyPr/>
          <a:lstStyle/>
          <a:p>
            <a:r>
              <a:rPr lang="en-US" dirty="0" smtClean="0"/>
              <a:t>Pearson Correlation: One Metric Not to Use!</a:t>
            </a:r>
            <a:endParaRPr lang="en-US" dirty="0"/>
          </a:p>
        </p:txBody>
      </p:sp>
      <p:sp>
        <p:nvSpPr>
          <p:cNvPr id="148483" name="Rectangle 3"/>
          <p:cNvSpPr>
            <a:spLocks noGrp="1" noChangeArrowheads="1"/>
          </p:cNvSpPr>
          <p:nvPr>
            <p:ph type="body" idx="1"/>
          </p:nvPr>
        </p:nvSpPr>
        <p:spPr>
          <a:xfrm>
            <a:off x="190500" y="1295400"/>
            <a:ext cx="10287000" cy="4953000"/>
          </a:xfrm>
        </p:spPr>
        <p:txBody>
          <a:bodyPr/>
          <a:lstStyle/>
          <a:p>
            <a:pPr>
              <a:lnSpc>
                <a:spcPct val="130000"/>
              </a:lnSpc>
            </a:pPr>
            <a:r>
              <a:rPr lang="en-US" sz="2600" dirty="0"/>
              <a:t>Don’t </a:t>
            </a:r>
            <a:r>
              <a:rPr lang="en-US" sz="2600" dirty="0" smtClean="0"/>
              <a:t>use simple </a:t>
            </a:r>
            <a:r>
              <a:rPr lang="en-US" sz="2600" dirty="0"/>
              <a:t>(Pearson) </a:t>
            </a:r>
            <a:r>
              <a:rPr lang="en-US" sz="2600" dirty="0" smtClean="0"/>
              <a:t>correlation </a:t>
            </a:r>
            <a:r>
              <a:rPr lang="en-US" sz="2600" dirty="0"/>
              <a:t>for </a:t>
            </a:r>
            <a:r>
              <a:rPr lang="en-US" sz="2600" dirty="0" smtClean="0"/>
              <a:t>quantitation of reproducibility</a:t>
            </a:r>
          </a:p>
          <a:p>
            <a:pPr>
              <a:lnSpc>
                <a:spcPct val="130000"/>
              </a:lnSpc>
            </a:pPr>
            <a:endParaRPr lang="en-US" sz="1000" dirty="0"/>
          </a:p>
          <a:p>
            <a:pPr>
              <a:lnSpc>
                <a:spcPct val="130000"/>
              </a:lnSpc>
            </a:pPr>
            <a:r>
              <a:rPr lang="en-US" sz="2600" dirty="0" smtClean="0"/>
              <a:t>Historically, most common approach to reproducibility in literature and still in use, but least useful for variety of reasons </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771525" y="457200"/>
            <a:ext cx="8743950" cy="533400"/>
          </a:xfrm>
        </p:spPr>
        <p:txBody>
          <a:bodyPr/>
          <a:lstStyle/>
          <a:p>
            <a:r>
              <a:rPr lang="en-US"/>
              <a:t>Don’t Use Simple (Pearson) Correlation for Assessment of Reproducibility</a:t>
            </a:r>
          </a:p>
        </p:txBody>
      </p:sp>
      <p:sp>
        <p:nvSpPr>
          <p:cNvPr id="148483" name="Rectangle 3"/>
          <p:cNvSpPr>
            <a:spLocks noGrp="1" noChangeArrowheads="1"/>
          </p:cNvSpPr>
          <p:nvPr>
            <p:ph type="body" idx="1"/>
          </p:nvPr>
        </p:nvSpPr>
        <p:spPr>
          <a:xfrm>
            <a:off x="266700" y="1295400"/>
            <a:ext cx="9677400" cy="4953000"/>
          </a:xfrm>
        </p:spPr>
        <p:txBody>
          <a:bodyPr/>
          <a:lstStyle/>
          <a:p>
            <a:pPr>
              <a:lnSpc>
                <a:spcPct val="130000"/>
              </a:lnSpc>
            </a:pPr>
            <a:r>
              <a:rPr lang="en-US" sz="2800"/>
              <a:t>Too sensitive to range of data</a:t>
            </a:r>
          </a:p>
          <a:p>
            <a:pPr lvl="1">
              <a:lnSpc>
                <a:spcPct val="130000"/>
              </a:lnSpc>
            </a:pPr>
            <a:r>
              <a:rPr lang="en-US" sz="2400"/>
              <a:t>Correlation is always higher for greater range of data</a:t>
            </a:r>
          </a:p>
          <a:p>
            <a:pPr>
              <a:lnSpc>
                <a:spcPct val="130000"/>
              </a:lnSpc>
            </a:pPr>
            <a:r>
              <a:rPr lang="en-US" sz="2800"/>
              <a:t>Depends upon ordering of data</a:t>
            </a:r>
          </a:p>
          <a:p>
            <a:pPr lvl="1">
              <a:lnSpc>
                <a:spcPct val="130000"/>
              </a:lnSpc>
            </a:pPr>
            <a:r>
              <a:rPr lang="en-US" sz="2400"/>
              <a:t>get different value depending upon classification of meas 1 vs 2</a:t>
            </a:r>
          </a:p>
          <a:p>
            <a:pPr lvl="1">
              <a:lnSpc>
                <a:spcPct val="130000"/>
              </a:lnSpc>
            </a:pPr>
            <a:endParaRPr lang="en-US" sz="1000"/>
          </a:p>
          <a:p>
            <a:pPr>
              <a:lnSpc>
                <a:spcPct val="130000"/>
              </a:lnSpc>
            </a:pPr>
            <a:r>
              <a:rPr lang="en-US" sz="2800"/>
              <a:t>Importantly: It measures linear </a:t>
            </a:r>
            <a:r>
              <a:rPr lang="en-US" sz="2800" i="1"/>
              <a:t>association</a:t>
            </a:r>
            <a:r>
              <a:rPr lang="en-US" sz="2800"/>
              <a:t> only </a:t>
            </a:r>
          </a:p>
          <a:p>
            <a:pPr lvl="1">
              <a:lnSpc>
                <a:spcPct val="130000"/>
              </a:lnSpc>
            </a:pPr>
            <a:r>
              <a:rPr lang="en-US" sz="2400"/>
              <a:t>it would be amazing if the replicates weren’t related</a:t>
            </a:r>
          </a:p>
          <a:p>
            <a:pPr lvl="1">
              <a:lnSpc>
                <a:spcPct val="130000"/>
              </a:lnSpc>
            </a:pPr>
            <a:r>
              <a:rPr lang="en-US" sz="2400"/>
              <a:t>association is not the relevant issue; numerical agreement is</a:t>
            </a:r>
          </a:p>
          <a:p>
            <a:pPr lvl="1">
              <a:lnSpc>
                <a:spcPct val="130000"/>
              </a:lnSpc>
            </a:pPr>
            <a:endParaRPr lang="en-US" sz="400"/>
          </a:p>
          <a:p>
            <a:pPr>
              <a:lnSpc>
                <a:spcPct val="130000"/>
              </a:lnSpc>
            </a:pPr>
            <a:r>
              <a:rPr lang="en-US" sz="2800"/>
              <a:t>Most common approach but least meaningful</a:t>
            </a:r>
          </a:p>
        </p:txBody>
      </p:sp>
    </p:spTree>
    <p:extLst>
      <p:ext uri="{BB962C8B-B14F-4D97-AF65-F5344CB8AC3E}">
        <p14:creationId xmlns:p14="http://schemas.microsoft.com/office/powerpoint/2010/main" val="361360993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3876" name="Picture 4"/>
          <p:cNvPicPr>
            <a:picLocks noGrp="1" noChangeAspect="1" noChangeArrowheads="1"/>
          </p:cNvPicPr>
          <p:nvPr>
            <p:ph type="body" idx="1"/>
          </p:nvPr>
        </p:nvPicPr>
        <p:blipFill>
          <a:blip r:embed="rId3" cstate="print"/>
          <a:srcRect r="20810"/>
          <a:stretch>
            <a:fillRect/>
          </a:stretch>
        </p:blipFill>
        <p:spPr>
          <a:xfrm>
            <a:off x="0" y="482600"/>
            <a:ext cx="5219700" cy="5308600"/>
          </a:xfrm>
          <a:noFill/>
          <a:ln/>
        </p:spPr>
      </p:pic>
      <p:sp>
        <p:nvSpPr>
          <p:cNvPr id="463877" name="Text Box 5"/>
          <p:cNvSpPr txBox="1">
            <a:spLocks noChangeArrowheads="1"/>
          </p:cNvSpPr>
          <p:nvPr/>
        </p:nvSpPr>
        <p:spPr bwMode="auto">
          <a:xfrm>
            <a:off x="6819900" y="2593975"/>
            <a:ext cx="2857500" cy="2282825"/>
          </a:xfrm>
          <a:prstGeom prst="rect">
            <a:avLst/>
          </a:prstGeom>
          <a:solidFill>
            <a:schemeClr val="bg1"/>
          </a:solidFill>
          <a:ln w="9525">
            <a:noFill/>
            <a:miter lim="800000"/>
            <a:headEnd/>
            <a:tailEnd/>
          </a:ln>
          <a:effectLst/>
        </p:spPr>
        <p:txBody>
          <a:bodyPr>
            <a:spAutoFit/>
          </a:bodyPr>
          <a:lstStyle/>
          <a:p>
            <a:pPr algn="ctr">
              <a:spcBef>
                <a:spcPct val="50000"/>
              </a:spcBef>
            </a:pPr>
            <a:r>
              <a:rPr lang="en-US" b="1" dirty="0">
                <a:latin typeface="Arial" charset="0"/>
              </a:rPr>
              <a:t>Effect of ICC on Power</a:t>
            </a:r>
          </a:p>
          <a:p>
            <a:pPr>
              <a:spcBef>
                <a:spcPct val="50000"/>
              </a:spcBef>
              <a:buFontTx/>
              <a:buChar char="•"/>
            </a:pPr>
            <a:r>
              <a:rPr lang="en-US" b="1" dirty="0">
                <a:latin typeface="Arial" charset="0"/>
              </a:rPr>
              <a:t> 2 groups of 100</a:t>
            </a:r>
          </a:p>
          <a:p>
            <a:pPr>
              <a:spcBef>
                <a:spcPct val="50000"/>
              </a:spcBef>
              <a:buFontTx/>
              <a:buChar char="•"/>
            </a:pPr>
            <a:r>
              <a:rPr lang="en-US" b="1" dirty="0">
                <a:latin typeface="Arial" charset="0"/>
              </a:rPr>
              <a:t> Continuous outcome variable</a:t>
            </a:r>
          </a:p>
        </p:txBody>
      </p:sp>
      <p:sp>
        <p:nvSpPr>
          <p:cNvPr id="463878" name="Text Box 6"/>
          <p:cNvSpPr txBox="1">
            <a:spLocks noChangeArrowheads="1"/>
          </p:cNvSpPr>
          <p:nvPr/>
        </p:nvSpPr>
        <p:spPr bwMode="auto">
          <a:xfrm>
            <a:off x="7048500" y="6278563"/>
            <a:ext cx="3048000" cy="304800"/>
          </a:xfrm>
          <a:prstGeom prst="rect">
            <a:avLst/>
          </a:prstGeom>
          <a:solidFill>
            <a:schemeClr val="bg1"/>
          </a:solidFill>
          <a:ln w="9525">
            <a:noFill/>
            <a:miter lim="800000"/>
            <a:headEnd/>
            <a:tailEnd/>
          </a:ln>
          <a:effectLst/>
        </p:spPr>
        <p:txBody>
          <a:bodyPr>
            <a:spAutoFit/>
          </a:bodyPr>
          <a:lstStyle/>
          <a:p>
            <a:pPr algn="ctr">
              <a:spcBef>
                <a:spcPct val="50000"/>
              </a:spcBef>
            </a:pPr>
            <a:r>
              <a:rPr lang="en-US" sz="1400" b="1">
                <a:latin typeface="Arial" charset="0"/>
              </a:rPr>
              <a:t>Perkins et al. </a:t>
            </a:r>
            <a:r>
              <a:rPr lang="en-US" sz="1400" b="1" i="1">
                <a:latin typeface="Arial" charset="0"/>
              </a:rPr>
              <a:t>Biol. Psych. </a:t>
            </a:r>
            <a:r>
              <a:rPr lang="en-US" sz="1400" b="1">
                <a:latin typeface="Arial" charset="0"/>
              </a:rPr>
              <a:t> 2000</a:t>
            </a:r>
          </a:p>
        </p:txBody>
      </p:sp>
      <p:sp>
        <p:nvSpPr>
          <p:cNvPr id="463879" name="Text Box 7"/>
          <p:cNvSpPr txBox="1">
            <a:spLocks noChangeArrowheads="1"/>
          </p:cNvSpPr>
          <p:nvPr/>
        </p:nvSpPr>
        <p:spPr bwMode="auto">
          <a:xfrm rot="16200000">
            <a:off x="-1072356" y="2559844"/>
            <a:ext cx="3657600" cy="519112"/>
          </a:xfrm>
          <a:prstGeom prst="rect">
            <a:avLst/>
          </a:prstGeom>
          <a:solidFill>
            <a:schemeClr val="bg1"/>
          </a:solidFill>
          <a:ln w="9525">
            <a:noFill/>
            <a:miter lim="800000"/>
            <a:headEnd/>
            <a:tailEnd/>
          </a:ln>
          <a:effectLst/>
        </p:spPr>
        <p:txBody>
          <a:bodyPr>
            <a:spAutoFit/>
          </a:bodyPr>
          <a:lstStyle/>
          <a:p>
            <a:pPr algn="ctr">
              <a:spcBef>
                <a:spcPct val="50000"/>
              </a:spcBef>
            </a:pPr>
            <a:r>
              <a:rPr lang="en-US" sz="2800" b="1">
                <a:latin typeface="Arial" charset="0"/>
              </a:rPr>
              <a:t>Effect Size</a:t>
            </a:r>
          </a:p>
        </p:txBody>
      </p:sp>
      <p:sp>
        <p:nvSpPr>
          <p:cNvPr id="463880" name="Oval 8"/>
          <p:cNvSpPr>
            <a:spLocks noChangeArrowheads="1"/>
          </p:cNvSpPr>
          <p:nvPr/>
        </p:nvSpPr>
        <p:spPr bwMode="auto">
          <a:xfrm>
            <a:off x="3009900" y="3048000"/>
            <a:ext cx="1752600" cy="533400"/>
          </a:xfrm>
          <a:prstGeom prst="ellipse">
            <a:avLst/>
          </a:prstGeom>
          <a:noFill/>
          <a:ln w="19050">
            <a:solidFill>
              <a:srgbClr val="FF0000"/>
            </a:solidFill>
            <a:round/>
            <a:headEnd/>
            <a:tailEnd/>
          </a:ln>
          <a:effectLst/>
        </p:spPr>
        <p:txBody>
          <a:bodyPr wrap="none" anchor="ctr"/>
          <a:lstStyle/>
          <a:p>
            <a:endParaRPr lang="en-US"/>
          </a:p>
        </p:txBody>
      </p:sp>
      <p:sp>
        <p:nvSpPr>
          <p:cNvPr id="463881" name="Text Box 9"/>
          <p:cNvSpPr txBox="1">
            <a:spLocks noChangeArrowheads="1"/>
          </p:cNvSpPr>
          <p:nvPr/>
        </p:nvSpPr>
        <p:spPr bwMode="auto">
          <a:xfrm>
            <a:off x="6515100" y="381000"/>
            <a:ext cx="2133600" cy="579438"/>
          </a:xfrm>
          <a:prstGeom prst="rect">
            <a:avLst/>
          </a:prstGeom>
          <a:solidFill>
            <a:schemeClr val="bg1"/>
          </a:solidFill>
          <a:ln w="9525">
            <a:noFill/>
            <a:miter lim="800000"/>
            <a:headEnd/>
            <a:tailEnd/>
          </a:ln>
          <a:effectLst/>
        </p:spPr>
        <p:txBody>
          <a:bodyPr>
            <a:spAutoFit/>
          </a:bodyPr>
          <a:lstStyle/>
          <a:p>
            <a:pPr>
              <a:spcBef>
                <a:spcPct val="50000"/>
              </a:spcBef>
            </a:pPr>
            <a:r>
              <a:rPr lang="en-US" sz="3200" b="1">
                <a:latin typeface="Arial" charset="0"/>
              </a:rPr>
              <a:t>ICC</a:t>
            </a:r>
          </a:p>
        </p:txBody>
      </p:sp>
      <p:pic>
        <p:nvPicPr>
          <p:cNvPr id="463882" name="Picture 10"/>
          <p:cNvPicPr>
            <a:picLocks noChangeAspect="1" noChangeArrowheads="1"/>
          </p:cNvPicPr>
          <p:nvPr/>
        </p:nvPicPr>
        <p:blipFill>
          <a:blip r:embed="rId4" cstate="print"/>
          <a:srcRect/>
          <a:stretch>
            <a:fillRect/>
          </a:stretch>
        </p:blipFill>
        <p:spPr bwMode="auto">
          <a:xfrm>
            <a:off x="6407150" y="990600"/>
            <a:ext cx="946150" cy="1041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3" name="Rectangle 3"/>
          <p:cNvSpPr>
            <a:spLocks noGrp="1" noChangeArrowheads="1"/>
          </p:cNvSpPr>
          <p:nvPr>
            <p:ph type="body" idx="1"/>
          </p:nvPr>
        </p:nvSpPr>
        <p:spPr>
          <a:xfrm>
            <a:off x="504825" y="1066800"/>
            <a:ext cx="9515475" cy="5181600"/>
          </a:xfrm>
        </p:spPr>
        <p:txBody>
          <a:bodyPr/>
          <a:lstStyle/>
          <a:p>
            <a:r>
              <a:rPr lang="en-US" sz="2800" dirty="0"/>
              <a:t>Depending upon the ICC, performing more replicates often more cost-effective than adding more subjects</a:t>
            </a:r>
          </a:p>
          <a:p>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body" idx="1"/>
          </p:nvPr>
        </p:nvSpPr>
        <p:spPr>
          <a:xfrm>
            <a:off x="771525" y="838200"/>
            <a:ext cx="8743950" cy="5638800"/>
          </a:xfrm>
        </p:spPr>
        <p:txBody>
          <a:bodyPr/>
          <a:lstStyle/>
          <a:p>
            <a:endParaRPr lang="en-US"/>
          </a:p>
        </p:txBody>
      </p:sp>
      <p:pic>
        <p:nvPicPr>
          <p:cNvPr id="379907" name="Picture 3" descr="Fig1"/>
          <p:cNvPicPr>
            <a:picLocks noChangeAspect="1" noChangeArrowheads="1"/>
          </p:cNvPicPr>
          <p:nvPr/>
        </p:nvPicPr>
        <p:blipFill>
          <a:blip r:embed="rId3" cstate="print"/>
          <a:srcRect t="8888"/>
          <a:stretch>
            <a:fillRect/>
          </a:stretch>
        </p:blipFill>
        <p:spPr bwMode="auto">
          <a:xfrm>
            <a:off x="923925" y="152400"/>
            <a:ext cx="8639175" cy="6248400"/>
          </a:xfrm>
          <a:prstGeom prst="rect">
            <a:avLst/>
          </a:prstGeom>
          <a:noFill/>
        </p:spPr>
      </p:pic>
      <p:sp>
        <p:nvSpPr>
          <p:cNvPr id="379908" name="Text Box 4"/>
          <p:cNvSpPr txBox="1">
            <a:spLocks noChangeArrowheads="1"/>
          </p:cNvSpPr>
          <p:nvPr/>
        </p:nvSpPr>
        <p:spPr bwMode="auto">
          <a:xfrm>
            <a:off x="5029200" y="1905000"/>
            <a:ext cx="4419600" cy="3070225"/>
          </a:xfrm>
          <a:prstGeom prst="rect">
            <a:avLst/>
          </a:prstGeom>
          <a:noFill/>
          <a:ln w="9525">
            <a:noFill/>
            <a:miter lim="800000"/>
            <a:headEnd/>
            <a:tailEnd/>
          </a:ln>
          <a:effectLst/>
        </p:spPr>
        <p:txBody>
          <a:bodyPr>
            <a:spAutoFit/>
          </a:bodyPr>
          <a:lstStyle/>
          <a:p>
            <a:pPr>
              <a:spcBef>
                <a:spcPct val="50000"/>
              </a:spcBef>
            </a:pPr>
            <a:r>
              <a:rPr lang="en-US" sz="1800" b="1"/>
              <a:t>Simulation study  (N=1000 runs) looking at the association of a given risk factor (exposure) and a certain disease.  </a:t>
            </a:r>
          </a:p>
          <a:p>
            <a:pPr>
              <a:spcBef>
                <a:spcPct val="50000"/>
              </a:spcBef>
            </a:pPr>
            <a:r>
              <a:rPr lang="en-US" sz="1800" b="1"/>
              <a:t>Truth is an odds ratio= 1.6</a:t>
            </a:r>
          </a:p>
          <a:p>
            <a:pPr>
              <a:spcBef>
                <a:spcPct val="50000"/>
              </a:spcBef>
            </a:pPr>
            <a:r>
              <a:rPr lang="en-US" sz="1800" b="1"/>
              <a:t>R= reproducibility of risk factor measurement = ICC</a:t>
            </a:r>
          </a:p>
          <a:p>
            <a:pPr>
              <a:spcBef>
                <a:spcPct val="50000"/>
              </a:spcBef>
            </a:pPr>
            <a:r>
              <a:rPr lang="en-US" sz="1800" b="1"/>
              <a:t>Metric: probability of estimating an odds ratio within 15%  of 1.6</a:t>
            </a:r>
          </a:p>
          <a:p>
            <a:pPr algn="r">
              <a:spcBef>
                <a:spcPct val="50000"/>
              </a:spcBef>
            </a:pPr>
            <a:r>
              <a:rPr lang="en-US" sz="1600" b="1"/>
              <a:t>Phillips and Smith, </a:t>
            </a:r>
            <a:r>
              <a:rPr lang="en-US" sz="1600" b="1" i="1"/>
              <a:t>J Clin Epi</a:t>
            </a:r>
            <a:r>
              <a:rPr lang="en-US" sz="1600" b="1"/>
              <a:t> 1993</a:t>
            </a:r>
            <a:endParaRPr lang="en-US"/>
          </a:p>
        </p:txBody>
      </p:sp>
      <p:sp>
        <p:nvSpPr>
          <p:cNvPr id="379909" name="Text Box 5"/>
          <p:cNvSpPr txBox="1">
            <a:spLocks noChangeArrowheads="1"/>
          </p:cNvSpPr>
          <p:nvPr/>
        </p:nvSpPr>
        <p:spPr bwMode="auto">
          <a:xfrm>
            <a:off x="5219700" y="76200"/>
            <a:ext cx="1752600" cy="457200"/>
          </a:xfrm>
          <a:prstGeom prst="rect">
            <a:avLst/>
          </a:prstGeom>
          <a:solidFill>
            <a:schemeClr val="bg1"/>
          </a:solidFill>
          <a:ln w="9525">
            <a:noFill/>
            <a:miter lim="800000"/>
            <a:headEnd/>
            <a:tailEnd/>
          </a:ln>
          <a:effectLst/>
        </p:spPr>
        <p:txBody>
          <a:bodyPr>
            <a:spAutoFit/>
          </a:bodyPr>
          <a:lstStyle/>
          <a:p>
            <a:pPr>
              <a:spcBef>
                <a:spcPct val="50000"/>
              </a:spcBef>
            </a:pPr>
            <a:endParaRPr lang="en-US"/>
          </a:p>
        </p:txBody>
      </p:sp>
      <p:sp>
        <p:nvSpPr>
          <p:cNvPr id="379911" name="Text Box 7"/>
          <p:cNvSpPr txBox="1">
            <a:spLocks noChangeArrowheads="1"/>
          </p:cNvSpPr>
          <p:nvPr/>
        </p:nvSpPr>
        <p:spPr bwMode="auto">
          <a:xfrm>
            <a:off x="3086100" y="2362200"/>
            <a:ext cx="1143000" cy="427038"/>
          </a:xfrm>
          <a:prstGeom prst="rect">
            <a:avLst/>
          </a:prstGeom>
          <a:solidFill>
            <a:schemeClr val="bg1"/>
          </a:solidFill>
          <a:ln w="9525">
            <a:noFill/>
            <a:miter lim="800000"/>
            <a:headEnd/>
            <a:tailEnd/>
          </a:ln>
          <a:effectLst/>
        </p:spPr>
        <p:txBody>
          <a:bodyPr>
            <a:spAutoFit/>
          </a:bodyPr>
          <a:lstStyle/>
          <a:p>
            <a:pPr>
              <a:spcBef>
                <a:spcPct val="50000"/>
              </a:spcBef>
            </a:pPr>
            <a:r>
              <a:rPr lang="en-US" sz="2200"/>
              <a:t>R = 0.5   </a:t>
            </a:r>
          </a:p>
        </p:txBody>
      </p:sp>
      <p:sp>
        <p:nvSpPr>
          <p:cNvPr id="379912" name="Text Box 8"/>
          <p:cNvSpPr txBox="1">
            <a:spLocks noChangeArrowheads="1"/>
          </p:cNvSpPr>
          <p:nvPr/>
        </p:nvSpPr>
        <p:spPr bwMode="auto">
          <a:xfrm>
            <a:off x="3009900" y="1143000"/>
            <a:ext cx="1066800" cy="427038"/>
          </a:xfrm>
          <a:prstGeom prst="rect">
            <a:avLst/>
          </a:prstGeom>
          <a:solidFill>
            <a:schemeClr val="bg1"/>
          </a:solidFill>
          <a:ln w="9525">
            <a:noFill/>
            <a:miter lim="800000"/>
            <a:headEnd/>
            <a:tailEnd/>
          </a:ln>
          <a:effectLst/>
        </p:spPr>
        <p:txBody>
          <a:bodyPr>
            <a:spAutoFit/>
          </a:bodyPr>
          <a:lstStyle/>
          <a:p>
            <a:pPr>
              <a:spcBef>
                <a:spcPct val="50000"/>
              </a:spcBef>
            </a:pPr>
            <a:r>
              <a:rPr lang="en-US" sz="2200"/>
              <a:t>R = 0.6</a:t>
            </a:r>
          </a:p>
        </p:txBody>
      </p:sp>
      <p:sp>
        <p:nvSpPr>
          <p:cNvPr id="379913" name="Text Box 9"/>
          <p:cNvSpPr txBox="1">
            <a:spLocks noChangeArrowheads="1"/>
          </p:cNvSpPr>
          <p:nvPr/>
        </p:nvSpPr>
        <p:spPr bwMode="auto">
          <a:xfrm>
            <a:off x="3314700" y="685800"/>
            <a:ext cx="1295400" cy="457200"/>
          </a:xfrm>
          <a:prstGeom prst="rect">
            <a:avLst/>
          </a:prstGeom>
          <a:solidFill>
            <a:schemeClr val="bg1"/>
          </a:solidFill>
          <a:ln w="9525">
            <a:noFill/>
            <a:miter lim="800000"/>
            <a:headEnd/>
            <a:tailEnd/>
          </a:ln>
          <a:effectLst/>
        </p:spPr>
        <p:txBody>
          <a:bodyPr>
            <a:spAutoFit/>
          </a:bodyPr>
          <a:lstStyle/>
          <a:p>
            <a:pPr>
              <a:spcBef>
                <a:spcPct val="50000"/>
              </a:spcBef>
            </a:pPr>
            <a:r>
              <a:rPr lang="en-US" sz="2200"/>
              <a:t>R = 0.8</a:t>
            </a:r>
            <a:r>
              <a:rPr lang="en-US"/>
              <a:t>   </a:t>
            </a:r>
          </a:p>
        </p:txBody>
      </p:sp>
      <p:sp>
        <p:nvSpPr>
          <p:cNvPr id="379914" name="Text Box 10"/>
          <p:cNvSpPr txBox="1">
            <a:spLocks noChangeArrowheads="1"/>
          </p:cNvSpPr>
          <p:nvPr/>
        </p:nvSpPr>
        <p:spPr bwMode="auto">
          <a:xfrm>
            <a:off x="266700" y="1295400"/>
            <a:ext cx="1447800" cy="2225675"/>
          </a:xfrm>
          <a:prstGeom prst="rect">
            <a:avLst/>
          </a:prstGeom>
          <a:solidFill>
            <a:schemeClr val="bg1"/>
          </a:solidFill>
          <a:ln w="9525">
            <a:noFill/>
            <a:miter lim="800000"/>
            <a:headEnd/>
            <a:tailEnd/>
          </a:ln>
          <a:effectLst/>
        </p:spPr>
        <p:txBody>
          <a:bodyPr>
            <a:spAutoFit/>
          </a:bodyPr>
          <a:lstStyle/>
          <a:p>
            <a:pPr algn="ctr">
              <a:spcBef>
                <a:spcPct val="50000"/>
              </a:spcBef>
            </a:pPr>
            <a:r>
              <a:rPr lang="en-US" sz="2000" b="1"/>
              <a:t>Probability of obtaining an odds ratio within 15% of truth</a:t>
            </a:r>
          </a:p>
        </p:txBody>
      </p:sp>
      <p:sp>
        <p:nvSpPr>
          <p:cNvPr id="379915" name="Text Box 11"/>
          <p:cNvSpPr txBox="1">
            <a:spLocks noChangeArrowheads="1"/>
          </p:cNvSpPr>
          <p:nvPr/>
        </p:nvSpPr>
        <p:spPr bwMode="auto">
          <a:xfrm>
            <a:off x="2476500" y="152400"/>
            <a:ext cx="1905000" cy="427038"/>
          </a:xfrm>
          <a:prstGeom prst="rect">
            <a:avLst/>
          </a:prstGeom>
          <a:noFill/>
          <a:ln w="9525">
            <a:noFill/>
            <a:miter lim="800000"/>
            <a:headEnd/>
            <a:tailEnd/>
          </a:ln>
          <a:effectLst/>
        </p:spPr>
        <p:txBody>
          <a:bodyPr>
            <a:spAutoFit/>
          </a:bodyPr>
          <a:lstStyle/>
          <a:p>
            <a:pPr>
              <a:spcBef>
                <a:spcPct val="50000"/>
              </a:spcBef>
            </a:pPr>
            <a:r>
              <a:rPr lang="en-US" sz="2200"/>
              <a:t>R = 1.0</a:t>
            </a:r>
          </a:p>
        </p:txBody>
      </p:sp>
      <p:sp>
        <p:nvSpPr>
          <p:cNvPr id="379916" name="Rectangle 12"/>
          <p:cNvSpPr>
            <a:spLocks noChangeArrowheads="1"/>
          </p:cNvSpPr>
          <p:nvPr/>
        </p:nvSpPr>
        <p:spPr bwMode="auto">
          <a:xfrm>
            <a:off x="3009900" y="152400"/>
            <a:ext cx="1295400" cy="6248400"/>
          </a:xfrm>
          <a:prstGeom prst="rect">
            <a:avLst/>
          </a:prstGeom>
          <a:noFill/>
          <a:ln w="19050">
            <a:solidFill>
              <a:srgbClr val="FF0000"/>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99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16"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body" idx="1"/>
          </p:nvPr>
        </p:nvSpPr>
        <p:spPr>
          <a:xfrm>
            <a:off x="771525" y="838200"/>
            <a:ext cx="8743950" cy="5638800"/>
          </a:xfrm>
        </p:spPr>
        <p:txBody>
          <a:bodyPr/>
          <a:lstStyle/>
          <a:p>
            <a:endParaRPr lang="en-US"/>
          </a:p>
        </p:txBody>
      </p:sp>
      <p:pic>
        <p:nvPicPr>
          <p:cNvPr id="366595" name="Picture 3" descr="Fig1"/>
          <p:cNvPicPr>
            <a:picLocks noChangeAspect="1" noChangeArrowheads="1"/>
          </p:cNvPicPr>
          <p:nvPr/>
        </p:nvPicPr>
        <p:blipFill>
          <a:blip r:embed="rId3" cstate="print"/>
          <a:srcRect t="8888"/>
          <a:stretch>
            <a:fillRect/>
          </a:stretch>
        </p:blipFill>
        <p:spPr bwMode="auto">
          <a:xfrm>
            <a:off x="923925" y="152400"/>
            <a:ext cx="8639175" cy="6248400"/>
          </a:xfrm>
          <a:prstGeom prst="rect">
            <a:avLst/>
          </a:prstGeom>
          <a:noFill/>
        </p:spPr>
      </p:pic>
      <p:sp>
        <p:nvSpPr>
          <p:cNvPr id="366597" name="Text Box 5"/>
          <p:cNvSpPr txBox="1">
            <a:spLocks noChangeArrowheads="1"/>
          </p:cNvSpPr>
          <p:nvPr/>
        </p:nvSpPr>
        <p:spPr bwMode="auto">
          <a:xfrm>
            <a:off x="7505700" y="0"/>
            <a:ext cx="1752600" cy="457200"/>
          </a:xfrm>
          <a:prstGeom prst="rect">
            <a:avLst/>
          </a:prstGeom>
          <a:solidFill>
            <a:schemeClr val="bg1"/>
          </a:solidFill>
          <a:ln w="9525">
            <a:noFill/>
            <a:miter lim="800000"/>
            <a:headEnd/>
            <a:tailEnd/>
          </a:ln>
          <a:effectLst/>
        </p:spPr>
        <p:txBody>
          <a:bodyPr>
            <a:spAutoFit/>
          </a:bodyPr>
          <a:lstStyle/>
          <a:p>
            <a:pPr>
              <a:spcBef>
                <a:spcPct val="50000"/>
              </a:spcBef>
            </a:pPr>
            <a:endParaRPr lang="en-US"/>
          </a:p>
        </p:txBody>
      </p:sp>
      <p:sp>
        <p:nvSpPr>
          <p:cNvPr id="366598" name="Text Box 6"/>
          <p:cNvSpPr txBox="1">
            <a:spLocks noChangeArrowheads="1"/>
          </p:cNvSpPr>
          <p:nvPr/>
        </p:nvSpPr>
        <p:spPr bwMode="auto">
          <a:xfrm>
            <a:off x="5143500" y="76200"/>
            <a:ext cx="1752600" cy="457200"/>
          </a:xfrm>
          <a:prstGeom prst="rect">
            <a:avLst/>
          </a:prstGeom>
          <a:solidFill>
            <a:schemeClr val="bg1"/>
          </a:solidFill>
          <a:ln w="9525">
            <a:noFill/>
            <a:miter lim="800000"/>
            <a:headEnd/>
            <a:tailEnd/>
          </a:ln>
          <a:effectLst/>
        </p:spPr>
        <p:txBody>
          <a:bodyPr>
            <a:spAutoFit/>
          </a:bodyPr>
          <a:lstStyle/>
          <a:p>
            <a:pPr>
              <a:spcBef>
                <a:spcPct val="50000"/>
              </a:spcBef>
            </a:pPr>
            <a:endParaRPr lang="en-US"/>
          </a:p>
        </p:txBody>
      </p:sp>
      <p:sp>
        <p:nvSpPr>
          <p:cNvPr id="366599" name="Text Box 7"/>
          <p:cNvSpPr txBox="1">
            <a:spLocks noChangeArrowheads="1"/>
          </p:cNvSpPr>
          <p:nvPr/>
        </p:nvSpPr>
        <p:spPr bwMode="auto">
          <a:xfrm>
            <a:off x="3086100" y="2362200"/>
            <a:ext cx="1143000" cy="427038"/>
          </a:xfrm>
          <a:prstGeom prst="rect">
            <a:avLst/>
          </a:prstGeom>
          <a:solidFill>
            <a:schemeClr val="bg1"/>
          </a:solidFill>
          <a:ln w="9525">
            <a:noFill/>
            <a:miter lim="800000"/>
            <a:headEnd/>
            <a:tailEnd/>
          </a:ln>
          <a:effectLst/>
        </p:spPr>
        <p:txBody>
          <a:bodyPr>
            <a:spAutoFit/>
          </a:bodyPr>
          <a:lstStyle/>
          <a:p>
            <a:pPr>
              <a:spcBef>
                <a:spcPct val="50000"/>
              </a:spcBef>
            </a:pPr>
            <a:r>
              <a:rPr lang="en-US" sz="2200"/>
              <a:t>R = 0.5   </a:t>
            </a:r>
          </a:p>
        </p:txBody>
      </p:sp>
      <p:sp>
        <p:nvSpPr>
          <p:cNvPr id="366600" name="Text Box 8"/>
          <p:cNvSpPr txBox="1">
            <a:spLocks noChangeArrowheads="1"/>
          </p:cNvSpPr>
          <p:nvPr/>
        </p:nvSpPr>
        <p:spPr bwMode="auto">
          <a:xfrm>
            <a:off x="2933700" y="1173163"/>
            <a:ext cx="1066800" cy="427037"/>
          </a:xfrm>
          <a:prstGeom prst="rect">
            <a:avLst/>
          </a:prstGeom>
          <a:solidFill>
            <a:schemeClr val="bg1"/>
          </a:solidFill>
          <a:ln w="9525">
            <a:noFill/>
            <a:miter lim="800000"/>
            <a:headEnd/>
            <a:tailEnd/>
          </a:ln>
          <a:effectLst/>
        </p:spPr>
        <p:txBody>
          <a:bodyPr>
            <a:spAutoFit/>
          </a:bodyPr>
          <a:lstStyle/>
          <a:p>
            <a:pPr>
              <a:spcBef>
                <a:spcPct val="50000"/>
              </a:spcBef>
            </a:pPr>
            <a:r>
              <a:rPr lang="en-US" sz="2200"/>
              <a:t>R = 0.6</a:t>
            </a:r>
          </a:p>
        </p:txBody>
      </p:sp>
      <p:sp>
        <p:nvSpPr>
          <p:cNvPr id="366601" name="Text Box 9"/>
          <p:cNvSpPr txBox="1">
            <a:spLocks noChangeArrowheads="1"/>
          </p:cNvSpPr>
          <p:nvPr/>
        </p:nvSpPr>
        <p:spPr bwMode="auto">
          <a:xfrm>
            <a:off x="3162300" y="685800"/>
            <a:ext cx="1295400" cy="457200"/>
          </a:xfrm>
          <a:prstGeom prst="rect">
            <a:avLst/>
          </a:prstGeom>
          <a:solidFill>
            <a:schemeClr val="bg1"/>
          </a:solidFill>
          <a:ln w="9525">
            <a:noFill/>
            <a:miter lim="800000"/>
            <a:headEnd/>
            <a:tailEnd/>
          </a:ln>
          <a:effectLst/>
        </p:spPr>
        <p:txBody>
          <a:bodyPr>
            <a:spAutoFit/>
          </a:bodyPr>
          <a:lstStyle/>
          <a:p>
            <a:pPr>
              <a:spcBef>
                <a:spcPct val="50000"/>
              </a:spcBef>
            </a:pPr>
            <a:r>
              <a:rPr lang="en-US" sz="2200"/>
              <a:t>R = 0.8</a:t>
            </a:r>
            <a:r>
              <a:rPr lang="en-US"/>
              <a:t>   </a:t>
            </a:r>
          </a:p>
        </p:txBody>
      </p:sp>
      <p:sp>
        <p:nvSpPr>
          <p:cNvPr id="366602" name="Text Box 10"/>
          <p:cNvSpPr txBox="1">
            <a:spLocks noChangeArrowheads="1"/>
          </p:cNvSpPr>
          <p:nvPr/>
        </p:nvSpPr>
        <p:spPr bwMode="auto">
          <a:xfrm>
            <a:off x="190500" y="1828800"/>
            <a:ext cx="1447800" cy="2225675"/>
          </a:xfrm>
          <a:prstGeom prst="rect">
            <a:avLst/>
          </a:prstGeom>
          <a:solidFill>
            <a:schemeClr val="bg1"/>
          </a:solidFill>
          <a:ln w="9525">
            <a:noFill/>
            <a:miter lim="800000"/>
            <a:headEnd/>
            <a:tailEnd/>
          </a:ln>
          <a:effectLst/>
        </p:spPr>
        <p:txBody>
          <a:bodyPr>
            <a:spAutoFit/>
          </a:bodyPr>
          <a:lstStyle/>
          <a:p>
            <a:pPr algn="ctr">
              <a:spcBef>
                <a:spcPct val="50000"/>
              </a:spcBef>
            </a:pPr>
            <a:r>
              <a:rPr lang="en-US" sz="2000" b="1"/>
              <a:t>Probability of obtaining an odds ratio within 15% of truth</a:t>
            </a:r>
          </a:p>
        </p:txBody>
      </p:sp>
      <p:sp>
        <p:nvSpPr>
          <p:cNvPr id="366603" name="Text Box 11"/>
          <p:cNvSpPr txBox="1">
            <a:spLocks noChangeArrowheads="1"/>
          </p:cNvSpPr>
          <p:nvPr/>
        </p:nvSpPr>
        <p:spPr bwMode="auto">
          <a:xfrm>
            <a:off x="2247900" y="152400"/>
            <a:ext cx="1143000" cy="427038"/>
          </a:xfrm>
          <a:prstGeom prst="rect">
            <a:avLst/>
          </a:prstGeom>
          <a:solidFill>
            <a:schemeClr val="bg1"/>
          </a:solidFill>
          <a:ln w="9525">
            <a:noFill/>
            <a:miter lim="800000"/>
            <a:headEnd/>
            <a:tailEnd/>
          </a:ln>
          <a:effectLst/>
        </p:spPr>
        <p:txBody>
          <a:bodyPr>
            <a:spAutoFit/>
          </a:bodyPr>
          <a:lstStyle/>
          <a:p>
            <a:pPr algn="r">
              <a:spcBef>
                <a:spcPct val="50000"/>
              </a:spcBef>
            </a:pPr>
            <a:r>
              <a:rPr lang="en-US" sz="2200"/>
              <a:t>R = 1.0</a:t>
            </a:r>
          </a:p>
        </p:txBody>
      </p:sp>
      <p:sp>
        <p:nvSpPr>
          <p:cNvPr id="366604" name="Rectangle 12"/>
          <p:cNvSpPr>
            <a:spLocks noChangeArrowheads="1"/>
          </p:cNvSpPr>
          <p:nvPr/>
        </p:nvSpPr>
        <p:spPr bwMode="auto">
          <a:xfrm>
            <a:off x="4381500" y="304800"/>
            <a:ext cx="1295400" cy="6172200"/>
          </a:xfrm>
          <a:prstGeom prst="rect">
            <a:avLst/>
          </a:prstGeom>
          <a:noFill/>
          <a:ln w="19050">
            <a:solidFill>
              <a:srgbClr val="FF0000"/>
            </a:solidFill>
            <a:miter lim="800000"/>
            <a:headEnd/>
            <a:tailEnd/>
          </a:ln>
          <a:effectLst/>
        </p:spPr>
        <p:txBody>
          <a:bodyPr wrap="none" anchor="ctr"/>
          <a:lstStyle/>
          <a:p>
            <a:endParaRPr lang="en-US"/>
          </a:p>
        </p:txBody>
      </p:sp>
      <p:sp>
        <p:nvSpPr>
          <p:cNvPr id="366606" name="Text Box 14"/>
          <p:cNvSpPr txBox="1">
            <a:spLocks noChangeArrowheads="1"/>
          </p:cNvSpPr>
          <p:nvPr/>
        </p:nvSpPr>
        <p:spPr bwMode="auto">
          <a:xfrm>
            <a:off x="6057900" y="1981200"/>
            <a:ext cx="3390900" cy="2651125"/>
          </a:xfrm>
          <a:prstGeom prst="rect">
            <a:avLst/>
          </a:prstGeom>
          <a:noFill/>
          <a:ln w="9525">
            <a:noFill/>
            <a:miter lim="800000"/>
            <a:headEnd/>
            <a:tailEnd/>
          </a:ln>
          <a:effectLst/>
        </p:spPr>
        <p:txBody>
          <a:bodyPr>
            <a:spAutoFit/>
          </a:bodyPr>
          <a:lstStyle/>
          <a:p>
            <a:pPr>
              <a:spcBef>
                <a:spcPct val="50000"/>
              </a:spcBef>
            </a:pPr>
            <a:r>
              <a:rPr lang="en-US" b="1"/>
              <a:t>Impact of taking 2 or more replicates and using the mean of the replicates as the final measurement</a:t>
            </a:r>
          </a:p>
          <a:p>
            <a:pPr algn="r">
              <a:spcBef>
                <a:spcPct val="50000"/>
              </a:spcBef>
            </a:pPr>
            <a:endParaRPr lang="en-US" sz="1600" b="1"/>
          </a:p>
          <a:p>
            <a:pPr algn="r">
              <a:spcBef>
                <a:spcPct val="50000"/>
              </a:spcBef>
            </a:pPr>
            <a:r>
              <a:rPr lang="en-US" sz="1600" b="1"/>
              <a:t>Phillips and Smith, </a:t>
            </a:r>
            <a:r>
              <a:rPr lang="en-US" sz="1600" b="1" i="1"/>
              <a:t>J Clin Epi</a:t>
            </a:r>
            <a:r>
              <a:rPr lang="en-US" sz="1600" b="1"/>
              <a:t> 1993</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666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604"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a:xfrm>
            <a:off x="771525" y="304800"/>
            <a:ext cx="8743950" cy="533400"/>
          </a:xfrm>
        </p:spPr>
        <p:txBody>
          <a:bodyPr/>
          <a:lstStyle/>
          <a:p>
            <a:r>
              <a:rPr lang="en-US" sz="2800"/>
              <a:t>Understanding Measurement: </a:t>
            </a:r>
            <a:br>
              <a:rPr lang="en-US" sz="2800"/>
            </a:br>
            <a:r>
              <a:rPr lang="en-US" sz="2800"/>
              <a:t>Aspects of Reproducibility and Validity</a:t>
            </a:r>
          </a:p>
        </p:txBody>
      </p:sp>
      <p:sp>
        <p:nvSpPr>
          <p:cNvPr id="460803" name="Rectangle 3"/>
          <p:cNvSpPr>
            <a:spLocks noGrp="1" noChangeArrowheads="1"/>
          </p:cNvSpPr>
          <p:nvPr>
            <p:ph type="body" idx="1"/>
          </p:nvPr>
        </p:nvSpPr>
        <p:spPr>
          <a:xfrm>
            <a:off x="342900" y="1066800"/>
            <a:ext cx="10058400" cy="4800600"/>
          </a:xfrm>
        </p:spPr>
        <p:txBody>
          <a:bodyPr/>
          <a:lstStyle/>
          <a:p>
            <a:r>
              <a:rPr lang="en-US" sz="2400" u="sng" dirty="0"/>
              <a:t>Reproducibility</a:t>
            </a:r>
            <a:r>
              <a:rPr lang="en-US" sz="2400" dirty="0"/>
              <a:t> vs </a:t>
            </a:r>
            <a:r>
              <a:rPr lang="en-US" sz="2400" u="sng" dirty="0"/>
              <a:t>validity</a:t>
            </a:r>
            <a:r>
              <a:rPr lang="en-US" sz="2400" dirty="0"/>
              <a:t> of measurements</a:t>
            </a:r>
            <a:endParaRPr lang="en-US" sz="2400" u="sng" dirty="0"/>
          </a:p>
          <a:p>
            <a:endParaRPr lang="en-US" sz="800" dirty="0"/>
          </a:p>
          <a:p>
            <a:r>
              <a:rPr lang="en-US" sz="2400" dirty="0"/>
              <a:t>Focus on </a:t>
            </a:r>
            <a:r>
              <a:rPr lang="en-US" sz="2400" u="sng" dirty="0"/>
              <a:t>reproducibility</a:t>
            </a:r>
            <a:r>
              <a:rPr lang="en-US" sz="2400" dirty="0"/>
              <a:t>: Impact of reproducibility on validity &amp; precision of study inferences</a:t>
            </a:r>
          </a:p>
          <a:p>
            <a:endParaRPr lang="en-US" sz="800" dirty="0"/>
          </a:p>
          <a:p>
            <a:r>
              <a:rPr lang="en-US" sz="2400" dirty="0" smtClean="0"/>
              <a:t>Quantifying </a:t>
            </a:r>
            <a:r>
              <a:rPr lang="en-US" sz="2400" u="sng" dirty="0" smtClean="0"/>
              <a:t>reproducibility</a:t>
            </a:r>
            <a:r>
              <a:rPr lang="en-US" sz="2400" dirty="0" smtClean="0"/>
              <a:t> </a:t>
            </a:r>
            <a:r>
              <a:rPr lang="en-US" sz="2400" dirty="0"/>
              <a:t>of interval scale measurements</a:t>
            </a:r>
          </a:p>
          <a:p>
            <a:pPr lvl="1"/>
            <a:r>
              <a:rPr lang="en-US" sz="2400" dirty="0"/>
              <a:t>Depends upon purpose</a:t>
            </a:r>
          </a:p>
          <a:p>
            <a:pPr lvl="2"/>
            <a:r>
              <a:rPr lang="en-US" dirty="0"/>
              <a:t>Research</a:t>
            </a:r>
          </a:p>
          <a:p>
            <a:pPr lvl="3"/>
            <a:r>
              <a:rPr lang="en-US" dirty="0" err="1"/>
              <a:t>intraclass</a:t>
            </a:r>
            <a:r>
              <a:rPr lang="en-US" dirty="0"/>
              <a:t> correlation coefficient</a:t>
            </a:r>
          </a:p>
          <a:p>
            <a:pPr lvl="2"/>
            <a:r>
              <a:rPr lang="en-US" dirty="0"/>
              <a:t>Individual use </a:t>
            </a:r>
          </a:p>
          <a:p>
            <a:pPr lvl="3"/>
            <a:r>
              <a:rPr lang="en-US" dirty="0"/>
              <a:t>within-subject standard deviation and repeatability</a:t>
            </a:r>
          </a:p>
          <a:p>
            <a:pPr lvl="3"/>
            <a:r>
              <a:rPr lang="en-US" dirty="0"/>
              <a:t>coefficient of variation</a:t>
            </a:r>
          </a:p>
          <a:p>
            <a:endParaRPr lang="en-US" sz="400" dirty="0"/>
          </a:p>
          <a:p>
            <a:r>
              <a:rPr lang="en-US" sz="2400" dirty="0"/>
              <a:t>Improving </a:t>
            </a:r>
            <a:r>
              <a:rPr lang="en-US" sz="2400" u="sng" dirty="0"/>
              <a:t>reproducibility</a:t>
            </a:r>
          </a:p>
          <a:p>
            <a:endParaRPr lang="en-US" sz="400" u="sng" dirty="0"/>
          </a:p>
          <a:p>
            <a:r>
              <a:rPr lang="en-US" sz="2400" dirty="0" smtClean="0"/>
              <a:t>(Estimating </a:t>
            </a:r>
            <a:r>
              <a:rPr lang="en-US" sz="2400" u="sng" dirty="0" smtClean="0"/>
              <a:t>validity</a:t>
            </a:r>
            <a:r>
              <a:rPr lang="en-US" sz="2400" dirty="0" smtClean="0"/>
              <a:t> </a:t>
            </a:r>
            <a:r>
              <a:rPr lang="en-US" sz="2400" dirty="0"/>
              <a:t>of measurements – </a:t>
            </a:r>
            <a:r>
              <a:rPr lang="en-US" sz="2400" dirty="0" smtClean="0"/>
              <a:t>see Extra Slides/Problem </a:t>
            </a:r>
            <a:r>
              <a:rPr lang="en-US" sz="2400" dirty="0"/>
              <a:t>Set)</a:t>
            </a:r>
          </a:p>
          <a:p>
            <a:endParaRPr lang="en-US" sz="2400" dirty="0"/>
          </a:p>
        </p:txBody>
      </p:sp>
      <p:sp>
        <p:nvSpPr>
          <p:cNvPr id="460804" name="Line 4"/>
          <p:cNvSpPr>
            <a:spLocks noChangeShapeType="1"/>
          </p:cNvSpPr>
          <p:nvPr/>
        </p:nvSpPr>
        <p:spPr bwMode="auto">
          <a:xfrm>
            <a:off x="0" y="6324600"/>
            <a:ext cx="647700" cy="0"/>
          </a:xfrm>
          <a:prstGeom prst="line">
            <a:avLst/>
          </a:prstGeom>
          <a:noFill/>
          <a:ln w="76200">
            <a:solidFill>
              <a:srgbClr val="FF0000"/>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026"/>
          <p:cNvSpPr>
            <a:spLocks noGrp="1" noChangeArrowheads="1"/>
          </p:cNvSpPr>
          <p:nvPr>
            <p:ph type="title"/>
          </p:nvPr>
        </p:nvSpPr>
        <p:spPr>
          <a:xfrm>
            <a:off x="762000" y="228600"/>
            <a:ext cx="8743950" cy="533400"/>
          </a:xfrm>
        </p:spPr>
        <p:txBody>
          <a:bodyPr/>
          <a:lstStyle/>
          <a:p>
            <a:r>
              <a:rPr lang="en-US" sz="3000" dirty="0" smtClean="0"/>
              <a:t>Estimating Validity</a:t>
            </a:r>
            <a:endParaRPr lang="en-US" dirty="0"/>
          </a:p>
        </p:txBody>
      </p:sp>
      <p:sp>
        <p:nvSpPr>
          <p:cNvPr id="98307" name="Rectangle 1027"/>
          <p:cNvSpPr>
            <a:spLocks noGrp="1" noChangeArrowheads="1"/>
          </p:cNvSpPr>
          <p:nvPr>
            <p:ph type="body" idx="1"/>
          </p:nvPr>
        </p:nvSpPr>
        <p:spPr>
          <a:xfrm>
            <a:off x="114300" y="609600"/>
            <a:ext cx="9753600" cy="6019800"/>
          </a:xfrm>
        </p:spPr>
        <p:txBody>
          <a:bodyPr/>
          <a:lstStyle/>
          <a:p>
            <a:endParaRPr lang="en-US" sz="1200" dirty="0"/>
          </a:p>
          <a:p>
            <a:pPr>
              <a:buFontTx/>
              <a:buNone/>
            </a:pPr>
            <a:r>
              <a:rPr lang="en-US" sz="2400" u="sng" dirty="0"/>
              <a:t>Gold standards available</a:t>
            </a:r>
          </a:p>
          <a:p>
            <a:endParaRPr lang="en-US" sz="300" dirty="0"/>
          </a:p>
          <a:p>
            <a:pPr lvl="1"/>
            <a:r>
              <a:rPr lang="en-US" sz="2400" dirty="0"/>
              <a:t>Criterion validity (aka </a:t>
            </a:r>
            <a:r>
              <a:rPr lang="en-US" sz="2400" dirty="0" smtClean="0"/>
              <a:t>empirical validity)</a:t>
            </a:r>
            <a:endParaRPr lang="en-US" sz="2400" dirty="0"/>
          </a:p>
          <a:p>
            <a:pPr lvl="2"/>
            <a:r>
              <a:rPr lang="en-US" dirty="0"/>
              <a:t>Concurrent (concurrent gold standards present)</a:t>
            </a:r>
          </a:p>
          <a:p>
            <a:pPr lvl="3"/>
            <a:r>
              <a:rPr lang="en-US" dirty="0">
                <a:solidFill>
                  <a:srgbClr val="FF0000"/>
                </a:solidFill>
              </a:rPr>
              <a:t>Interval scale measurement: 95% limits of agreement</a:t>
            </a:r>
          </a:p>
          <a:p>
            <a:pPr lvl="3"/>
            <a:r>
              <a:rPr lang="en-US" dirty="0"/>
              <a:t>Categorical scale measurement: sensitivity &amp; specificity</a:t>
            </a:r>
          </a:p>
          <a:p>
            <a:pPr lvl="2"/>
            <a:r>
              <a:rPr lang="en-US" dirty="0"/>
              <a:t>Predictive (gold standards </a:t>
            </a:r>
            <a:r>
              <a:rPr lang="en-US" dirty="0" smtClean="0"/>
              <a:t>only in </a:t>
            </a:r>
            <a:r>
              <a:rPr lang="en-US" dirty="0"/>
              <a:t>future)</a:t>
            </a:r>
          </a:p>
          <a:p>
            <a:pPr lvl="2"/>
            <a:endParaRPr lang="en-US" dirty="0"/>
          </a:p>
          <a:p>
            <a:pPr>
              <a:buFontTx/>
              <a:buNone/>
            </a:pPr>
            <a:r>
              <a:rPr lang="en-US" sz="2400" u="sng" dirty="0"/>
              <a:t>Gold standards not available</a:t>
            </a:r>
          </a:p>
          <a:p>
            <a:endParaRPr lang="en-US" sz="400" u="sng" dirty="0"/>
          </a:p>
          <a:p>
            <a:pPr lvl="1"/>
            <a:r>
              <a:rPr lang="en-US" sz="2400" dirty="0"/>
              <a:t>Content validity</a:t>
            </a:r>
          </a:p>
          <a:p>
            <a:pPr lvl="2"/>
            <a:r>
              <a:rPr lang="en-US" dirty="0"/>
              <a:t>Face validity</a:t>
            </a:r>
          </a:p>
          <a:p>
            <a:pPr lvl="2"/>
            <a:r>
              <a:rPr lang="en-US" dirty="0"/>
              <a:t>Sampling validity</a:t>
            </a:r>
          </a:p>
          <a:p>
            <a:pPr lvl="1"/>
            <a:r>
              <a:rPr lang="en-US" sz="2400" dirty="0"/>
              <a:t>Construct validity</a:t>
            </a:r>
          </a:p>
          <a:p>
            <a:pPr lvl="1"/>
            <a:endParaRPr lang="en-US" sz="800" dirty="0"/>
          </a:p>
          <a:p>
            <a:endParaRPr lang="en-US" sz="2800" dirty="0"/>
          </a:p>
        </p:txBody>
      </p:sp>
      <p:sp>
        <p:nvSpPr>
          <p:cNvPr id="98308" name="AutoShape 1028"/>
          <p:cNvSpPr>
            <a:spLocks/>
          </p:cNvSpPr>
          <p:nvPr/>
        </p:nvSpPr>
        <p:spPr bwMode="auto">
          <a:xfrm>
            <a:off x="7962900" y="1295400"/>
            <a:ext cx="381000" cy="2209800"/>
          </a:xfrm>
          <a:prstGeom prst="rightBrace">
            <a:avLst>
              <a:gd name="adj1" fmla="val 48333"/>
              <a:gd name="adj2" fmla="val 50000"/>
            </a:avLst>
          </a:prstGeom>
          <a:noFill/>
          <a:ln w="9525">
            <a:solidFill>
              <a:schemeClr val="tx1"/>
            </a:solidFill>
            <a:round/>
            <a:headEnd/>
            <a:tailEnd/>
          </a:ln>
          <a:effectLst/>
        </p:spPr>
        <p:txBody>
          <a:bodyPr wrap="none" anchor="ctr"/>
          <a:lstStyle/>
          <a:p>
            <a:endParaRPr lang="en-US"/>
          </a:p>
        </p:txBody>
      </p:sp>
      <p:sp>
        <p:nvSpPr>
          <p:cNvPr id="98309" name="AutoShape 1029"/>
          <p:cNvSpPr>
            <a:spLocks/>
          </p:cNvSpPr>
          <p:nvPr/>
        </p:nvSpPr>
        <p:spPr bwMode="auto">
          <a:xfrm>
            <a:off x="4229100" y="4419600"/>
            <a:ext cx="381000" cy="1828800"/>
          </a:xfrm>
          <a:prstGeom prst="rightBrace">
            <a:avLst>
              <a:gd name="adj1" fmla="val 40000"/>
              <a:gd name="adj2" fmla="val 50000"/>
            </a:avLst>
          </a:prstGeom>
          <a:noFill/>
          <a:ln w="9525">
            <a:solidFill>
              <a:schemeClr val="tx1"/>
            </a:solidFill>
            <a:round/>
            <a:headEnd/>
            <a:tailEnd/>
          </a:ln>
          <a:effectLst/>
        </p:spPr>
        <p:txBody>
          <a:bodyPr wrap="none" anchor="ctr"/>
          <a:lstStyle/>
          <a:p>
            <a:endParaRPr lang="en-US"/>
          </a:p>
        </p:txBody>
      </p:sp>
      <p:sp>
        <p:nvSpPr>
          <p:cNvPr id="98311" name="Text Box 1031"/>
          <p:cNvSpPr txBox="1">
            <a:spLocks noChangeArrowheads="1"/>
          </p:cNvSpPr>
          <p:nvPr/>
        </p:nvSpPr>
        <p:spPr bwMode="auto">
          <a:xfrm>
            <a:off x="8420100" y="2133600"/>
            <a:ext cx="1524000" cy="457200"/>
          </a:xfrm>
          <a:prstGeom prst="rect">
            <a:avLst/>
          </a:prstGeom>
          <a:noFill/>
          <a:ln w="9525">
            <a:noFill/>
            <a:miter lim="800000"/>
            <a:headEnd/>
            <a:tailEnd/>
          </a:ln>
          <a:effectLst/>
        </p:spPr>
        <p:txBody>
          <a:bodyPr>
            <a:spAutoFit/>
          </a:bodyPr>
          <a:lstStyle/>
          <a:p>
            <a:pPr>
              <a:spcBef>
                <a:spcPct val="50000"/>
              </a:spcBef>
            </a:pPr>
            <a:r>
              <a:rPr lang="en-US">
                <a:latin typeface="Arial" charset="0"/>
              </a:rPr>
              <a:t>formulaic</a:t>
            </a:r>
          </a:p>
        </p:txBody>
      </p:sp>
      <p:sp>
        <p:nvSpPr>
          <p:cNvPr id="98312" name="Text Box 1032"/>
          <p:cNvSpPr txBox="1">
            <a:spLocks noChangeArrowheads="1"/>
          </p:cNvSpPr>
          <p:nvPr/>
        </p:nvSpPr>
        <p:spPr bwMode="auto">
          <a:xfrm>
            <a:off x="4838700" y="5105400"/>
            <a:ext cx="4572000" cy="457200"/>
          </a:xfrm>
          <a:prstGeom prst="rect">
            <a:avLst/>
          </a:prstGeom>
          <a:noFill/>
          <a:ln w="9525">
            <a:noFill/>
            <a:miter lim="800000"/>
            <a:headEnd/>
            <a:tailEnd/>
          </a:ln>
          <a:effectLst/>
        </p:spPr>
        <p:txBody>
          <a:bodyPr>
            <a:spAutoFit/>
          </a:bodyPr>
          <a:lstStyle/>
          <a:p>
            <a:pPr>
              <a:spcBef>
                <a:spcPct val="50000"/>
              </a:spcBef>
            </a:pPr>
            <a:r>
              <a:rPr lang="en-US">
                <a:latin typeface="Arial" charset="0"/>
              </a:rPr>
              <a:t>No formulae; much harder</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a:xfrm>
            <a:off x="0" y="609600"/>
            <a:ext cx="10287000" cy="533400"/>
          </a:xfrm>
        </p:spPr>
        <p:txBody>
          <a:bodyPr/>
          <a:lstStyle/>
          <a:p>
            <a:r>
              <a:rPr lang="en-US" sz="3000" dirty="0" smtClean="0"/>
              <a:t>Estimating Validity </a:t>
            </a:r>
            <a:r>
              <a:rPr lang="en-US" sz="3000" dirty="0"/>
              <a:t>of Interval Scale Measurements - </a:t>
            </a:r>
            <a:br>
              <a:rPr lang="en-US" sz="3000" dirty="0"/>
            </a:br>
            <a:r>
              <a:rPr lang="en-US" sz="3000" dirty="0"/>
              <a:t>When Gold Standards are Present</a:t>
            </a:r>
          </a:p>
        </p:txBody>
      </p:sp>
      <p:sp>
        <p:nvSpPr>
          <p:cNvPr id="268291" name="Rectangle 3"/>
          <p:cNvSpPr>
            <a:spLocks noGrp="1" noChangeArrowheads="1"/>
          </p:cNvSpPr>
          <p:nvPr>
            <p:ph type="body" idx="1"/>
          </p:nvPr>
        </p:nvSpPr>
        <p:spPr>
          <a:xfrm>
            <a:off x="190500" y="1524000"/>
            <a:ext cx="10058400" cy="4953000"/>
          </a:xfrm>
        </p:spPr>
        <p:txBody>
          <a:bodyPr/>
          <a:lstStyle/>
          <a:p>
            <a:r>
              <a:rPr lang="en-US" sz="2800" dirty="0" smtClean="0"/>
              <a:t>Just as we did when evaluating reproducibility in the context of individual subject-level characterization:</a:t>
            </a:r>
          </a:p>
          <a:p>
            <a:pPr lvl="1"/>
            <a:r>
              <a:rPr lang="en-US" sz="2400" dirty="0" smtClean="0"/>
              <a:t>Examine Bland-Altman plots </a:t>
            </a:r>
            <a:r>
              <a:rPr lang="en-US" sz="2400" dirty="0"/>
              <a:t>of within-subject differences (new minus gold standard) by the gold standard </a:t>
            </a:r>
            <a:r>
              <a:rPr lang="en-US" sz="2400" dirty="0" smtClean="0"/>
              <a:t>value</a:t>
            </a:r>
            <a:endParaRPr lang="en-US" sz="2400" dirty="0"/>
          </a:p>
          <a:p>
            <a:endParaRPr lang="en-US" sz="900" dirty="0"/>
          </a:p>
          <a:p>
            <a:r>
              <a:rPr lang="en-US" sz="2800" dirty="0"/>
              <a:t>Determine mean within-subject difference (“bias”)</a:t>
            </a:r>
          </a:p>
          <a:p>
            <a:endParaRPr lang="en-US" sz="900" dirty="0"/>
          </a:p>
          <a:p>
            <a:r>
              <a:rPr lang="en-US" sz="2800" dirty="0"/>
              <a:t>Determine range of within-subject differences - aka “95% limits of agreement”</a:t>
            </a:r>
          </a:p>
          <a:p>
            <a:endParaRPr lang="en-US" sz="900" dirty="0"/>
          </a:p>
          <a:p>
            <a:r>
              <a:rPr lang="en-US" sz="2800" dirty="0"/>
              <a:t>Practice in </a:t>
            </a:r>
            <a:r>
              <a:rPr lang="en-US" sz="2800" dirty="0" smtClean="0"/>
              <a:t>Problem Set</a:t>
            </a:r>
            <a:endParaRPr lang="en-US" sz="2800" dirty="0"/>
          </a:p>
          <a:p>
            <a:endParaRPr lang="en-US" sz="1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352425" y="609600"/>
            <a:ext cx="9286875" cy="533400"/>
          </a:xfrm>
        </p:spPr>
        <p:txBody>
          <a:bodyPr/>
          <a:lstStyle/>
          <a:p>
            <a:r>
              <a:rPr lang="en-US" dirty="0"/>
              <a:t>Reproducibility and Validity of a Measurement</a:t>
            </a:r>
          </a:p>
        </p:txBody>
      </p:sp>
      <p:graphicFrame>
        <p:nvGraphicFramePr>
          <p:cNvPr id="64515" name="Object 3"/>
          <p:cNvGraphicFramePr>
            <a:graphicFrameLocks noGrp="1" noChangeAspect="1"/>
          </p:cNvGraphicFramePr>
          <p:nvPr>
            <p:ph type="body" idx="1"/>
          </p:nvPr>
        </p:nvGraphicFramePr>
        <p:xfrm>
          <a:off x="771525" y="1219200"/>
          <a:ext cx="8743950" cy="4035425"/>
        </p:xfrm>
        <a:graphic>
          <a:graphicData uri="http://schemas.openxmlformats.org/presentationml/2006/ole">
            <mc:AlternateContent xmlns:mc="http://schemas.openxmlformats.org/markup-compatibility/2006">
              <mc:Choice xmlns:v="urn:schemas-microsoft-com:vml" Requires="v">
                <p:oleObj spid="_x0000_s64585" name="Bitmap Image" r:id="rId4" imgW="5961905" imgH="2905531" progId="PBrush">
                  <p:embed/>
                </p:oleObj>
              </mc:Choice>
              <mc:Fallback>
                <p:oleObj name="Bitmap Image" r:id="rId4" imgW="5961905" imgH="2905531" progId="PBrush">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525" y="1219200"/>
                        <a:ext cx="8743950" cy="4035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517" name="Text Box 5"/>
          <p:cNvSpPr txBox="1">
            <a:spLocks noChangeArrowheads="1"/>
          </p:cNvSpPr>
          <p:nvPr/>
        </p:nvSpPr>
        <p:spPr bwMode="auto">
          <a:xfrm>
            <a:off x="990600" y="5334000"/>
            <a:ext cx="3733800" cy="1004888"/>
          </a:xfrm>
          <a:prstGeom prst="rect">
            <a:avLst/>
          </a:prstGeom>
          <a:noFill/>
          <a:ln w="9525">
            <a:noFill/>
            <a:miter lim="800000"/>
            <a:headEnd/>
            <a:tailEnd/>
          </a:ln>
          <a:effectLst/>
        </p:spPr>
        <p:txBody>
          <a:bodyPr>
            <a:spAutoFit/>
          </a:bodyPr>
          <a:lstStyle/>
          <a:p>
            <a:pPr algn="ctr">
              <a:spcBef>
                <a:spcPct val="50000"/>
              </a:spcBef>
            </a:pPr>
            <a:r>
              <a:rPr lang="en-US" b="1">
                <a:latin typeface="Arial" charset="0"/>
              </a:rPr>
              <a:t>Good Reproducibility</a:t>
            </a:r>
          </a:p>
          <a:p>
            <a:pPr algn="ctr">
              <a:spcBef>
                <a:spcPct val="50000"/>
              </a:spcBef>
            </a:pPr>
            <a:r>
              <a:rPr lang="en-US" b="1">
                <a:latin typeface="Arial" charset="0"/>
              </a:rPr>
              <a:t>Good Validity</a:t>
            </a:r>
          </a:p>
        </p:txBody>
      </p:sp>
      <p:sp>
        <p:nvSpPr>
          <p:cNvPr id="64518" name="Text Box 6"/>
          <p:cNvSpPr txBox="1">
            <a:spLocks noChangeArrowheads="1"/>
          </p:cNvSpPr>
          <p:nvPr/>
        </p:nvSpPr>
        <p:spPr bwMode="auto">
          <a:xfrm>
            <a:off x="5715000" y="5638800"/>
            <a:ext cx="37338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64519" name="Text Box 7"/>
          <p:cNvSpPr txBox="1">
            <a:spLocks noChangeArrowheads="1"/>
          </p:cNvSpPr>
          <p:nvPr/>
        </p:nvSpPr>
        <p:spPr bwMode="auto">
          <a:xfrm>
            <a:off x="5867400" y="5334000"/>
            <a:ext cx="3429000" cy="1004888"/>
          </a:xfrm>
          <a:prstGeom prst="rect">
            <a:avLst/>
          </a:prstGeom>
          <a:noFill/>
          <a:ln w="9525">
            <a:noFill/>
            <a:miter lim="800000"/>
            <a:headEnd/>
            <a:tailEnd/>
          </a:ln>
          <a:effectLst/>
        </p:spPr>
        <p:txBody>
          <a:bodyPr>
            <a:spAutoFit/>
          </a:bodyPr>
          <a:lstStyle/>
          <a:p>
            <a:pPr algn="ctr">
              <a:spcBef>
                <a:spcPct val="50000"/>
              </a:spcBef>
            </a:pPr>
            <a:r>
              <a:rPr lang="en-US" b="1">
                <a:latin typeface="Arial" charset="0"/>
              </a:rPr>
              <a:t>Poor Reproducibility</a:t>
            </a:r>
          </a:p>
          <a:p>
            <a:pPr algn="ctr">
              <a:spcBef>
                <a:spcPct val="50000"/>
              </a:spcBef>
            </a:pPr>
            <a:r>
              <a:rPr lang="en-US" b="1">
                <a:latin typeface="Arial" charset="0"/>
              </a:rPr>
              <a:t>Poor Validity</a:t>
            </a:r>
          </a:p>
        </p:txBody>
      </p:sp>
      <p:sp>
        <p:nvSpPr>
          <p:cNvPr id="64520" name="Oval 8"/>
          <p:cNvSpPr>
            <a:spLocks noChangeArrowheads="1"/>
          </p:cNvSpPr>
          <p:nvPr/>
        </p:nvSpPr>
        <p:spPr bwMode="auto">
          <a:xfrm>
            <a:off x="6172200" y="3124200"/>
            <a:ext cx="152400" cy="152400"/>
          </a:xfrm>
          <a:prstGeom prst="ellipse">
            <a:avLst/>
          </a:prstGeom>
          <a:solidFill>
            <a:schemeClr val="tx2"/>
          </a:solidFill>
          <a:ln w="9525" algn="ctr">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4517"/>
                                        </p:tgtEl>
                                        <p:attrNameLst>
                                          <p:attrName>style.visibility</p:attrName>
                                        </p:attrNameLst>
                                      </p:cBhvr>
                                      <p:to>
                                        <p:strVal val="visible"/>
                                      </p:to>
                                    </p:set>
                                    <p:anim calcmode="lin" valueType="num">
                                      <p:cBhvr additive="base">
                                        <p:cTn id="7" dur="500" fill="hold"/>
                                        <p:tgtEl>
                                          <p:spTgt spid="64517"/>
                                        </p:tgtEl>
                                        <p:attrNameLst>
                                          <p:attrName>ppt_x</p:attrName>
                                        </p:attrNameLst>
                                      </p:cBhvr>
                                      <p:tavLst>
                                        <p:tav tm="0">
                                          <p:val>
                                            <p:strVal val="0-#ppt_w/2"/>
                                          </p:val>
                                        </p:tav>
                                        <p:tav tm="100000">
                                          <p:val>
                                            <p:strVal val="#ppt_x"/>
                                          </p:val>
                                        </p:tav>
                                      </p:tavLst>
                                    </p:anim>
                                    <p:anim calcmode="lin" valueType="num">
                                      <p:cBhvr additive="base">
                                        <p:cTn id="8" dur="500" fill="hold"/>
                                        <p:tgtEl>
                                          <p:spTgt spid="645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4519"/>
                                        </p:tgtEl>
                                        <p:attrNameLst>
                                          <p:attrName>style.visibility</p:attrName>
                                        </p:attrNameLst>
                                      </p:cBhvr>
                                      <p:to>
                                        <p:strVal val="visible"/>
                                      </p:to>
                                    </p:set>
                                    <p:anim calcmode="lin" valueType="num">
                                      <p:cBhvr additive="base">
                                        <p:cTn id="13" dur="500" fill="hold"/>
                                        <p:tgtEl>
                                          <p:spTgt spid="64519"/>
                                        </p:tgtEl>
                                        <p:attrNameLst>
                                          <p:attrName>ppt_x</p:attrName>
                                        </p:attrNameLst>
                                      </p:cBhvr>
                                      <p:tavLst>
                                        <p:tav tm="0">
                                          <p:val>
                                            <p:strVal val="0-#ppt_w/2"/>
                                          </p:val>
                                        </p:tav>
                                        <p:tav tm="100000">
                                          <p:val>
                                            <p:strVal val="#ppt_x"/>
                                          </p:val>
                                        </p:tav>
                                      </p:tavLst>
                                    </p:anim>
                                    <p:anim calcmode="lin" valueType="num">
                                      <p:cBhvr additive="base">
                                        <p:cTn id="14" dur="500" fill="hold"/>
                                        <p:tgtEl>
                                          <p:spTgt spid="645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7" grpId="0" autoUpdateAnimBg="0"/>
      <p:bldP spid="64519" grpId="0"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lgn="ctr">
              <a:spcBef>
                <a:spcPct val="50000"/>
              </a:spcBef>
            </a:pPr>
            <a:endParaRPr lang="en-US" sz="3200"/>
          </a:p>
        </p:txBody>
      </p:sp>
      <p:sp>
        <p:nvSpPr>
          <p:cNvPr id="432131"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Yes - A</a:t>
            </a:r>
          </a:p>
        </p:txBody>
      </p:sp>
      <p:sp>
        <p:nvSpPr>
          <p:cNvPr id="432132"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Need more information - C</a:t>
            </a:r>
          </a:p>
        </p:txBody>
      </p:sp>
      <p:sp>
        <p:nvSpPr>
          <p:cNvPr id="432133" name="Text Box 10"/>
          <p:cNvSpPr txBox="1">
            <a:spLocks noChangeArrowheads="1"/>
          </p:cNvSpPr>
          <p:nvPr/>
        </p:nvSpPr>
        <p:spPr bwMode="auto">
          <a:xfrm rot="-2695870">
            <a:off x="6229350" y="4284663"/>
            <a:ext cx="1076325" cy="404812"/>
          </a:xfrm>
          <a:prstGeom prst="rect">
            <a:avLst/>
          </a:prstGeom>
          <a:noFill/>
          <a:ln w="38100" algn="ctr">
            <a:noFill/>
            <a:miter lim="800000"/>
            <a:headEnd/>
            <a:tailEnd/>
          </a:ln>
        </p:spPr>
        <p:txBody>
          <a:bodyPr>
            <a:spAutoFit/>
          </a:bodyPr>
          <a:lstStyle/>
          <a:p>
            <a:pPr algn="r">
              <a:spcBef>
                <a:spcPct val="50000"/>
              </a:spcBef>
            </a:pPr>
            <a:r>
              <a:rPr lang="en-US" sz="1800">
                <a:latin typeface="Arial" charset="0"/>
              </a:rPr>
              <a:t>No - B</a:t>
            </a:r>
            <a:endParaRPr lang="en-US" sz="1800" b="1">
              <a:latin typeface="Arial" charset="0"/>
            </a:endParaRPr>
          </a:p>
        </p:txBody>
      </p:sp>
      <p:sp>
        <p:nvSpPr>
          <p:cNvPr id="432134" name="Rectangle 6"/>
          <p:cNvSpPr>
            <a:spLocks noChangeArrowheads="1"/>
          </p:cNvSpPr>
          <p:nvPr/>
        </p:nvSpPr>
        <p:spPr bwMode="auto">
          <a:xfrm>
            <a:off x="342900" y="1600200"/>
            <a:ext cx="4876800" cy="5410200"/>
          </a:xfrm>
          <a:prstGeom prst="rect">
            <a:avLst/>
          </a:prstGeom>
          <a:noFill/>
          <a:ln w="9525">
            <a:noFill/>
            <a:miter lim="800000"/>
            <a:headEnd/>
            <a:tailEnd/>
          </a:ln>
          <a:effectLst/>
        </p:spPr>
        <p:txBody>
          <a:bodyPr/>
          <a:lstStyle/>
          <a:p>
            <a:pPr algn="ctr">
              <a:spcBef>
                <a:spcPct val="20000"/>
              </a:spcBef>
            </a:pPr>
            <a:endParaRPr lang="en-US" sz="2000" dirty="0">
              <a:latin typeface="Arial" charset="0"/>
            </a:endParaRPr>
          </a:p>
          <a:p>
            <a:pPr>
              <a:spcBef>
                <a:spcPct val="20000"/>
              </a:spcBef>
            </a:pPr>
            <a:r>
              <a:rPr lang="en-US" sz="2000" dirty="0">
                <a:latin typeface="Arial" charset="0"/>
              </a:rPr>
              <a:t>After competing for years under a cloud of suspicion, </a:t>
            </a:r>
            <a:r>
              <a:rPr lang="en-US" sz="2000" b="1" dirty="0">
                <a:latin typeface="Arial" charset="0"/>
              </a:rPr>
              <a:t>Jones</a:t>
            </a:r>
            <a:r>
              <a:rPr lang="en-US" sz="2000" dirty="0">
                <a:latin typeface="Arial" charset="0"/>
              </a:rPr>
              <a:t> tested positive for EPO June 23.  </a:t>
            </a:r>
            <a:r>
              <a:rPr lang="en-US" sz="2000" b="1" dirty="0">
                <a:latin typeface="Arial" charset="0"/>
              </a:rPr>
              <a:t>Jones</a:t>
            </a:r>
            <a:r>
              <a:rPr lang="en-US" sz="2000" dirty="0">
                <a:latin typeface="Arial" charset="0"/>
              </a:rPr>
              <a:t> immediately requested a repeat test be performed on her specimen (a "B" sample). Her attorney released a statement on Wednesday that the second test was negative, a result that cleared </a:t>
            </a:r>
            <a:r>
              <a:rPr lang="en-US" sz="2000" b="1" dirty="0">
                <a:latin typeface="Arial" charset="0"/>
              </a:rPr>
              <a:t>Jones</a:t>
            </a:r>
            <a:r>
              <a:rPr lang="en-US" sz="2000" dirty="0">
                <a:latin typeface="Arial" charset="0"/>
              </a:rPr>
              <a:t> of allegations of use of performance-enhancing drugs.</a:t>
            </a:r>
          </a:p>
          <a:p>
            <a:pPr>
              <a:spcBef>
                <a:spcPct val="20000"/>
              </a:spcBef>
            </a:pPr>
            <a:endParaRPr lang="en-US" sz="1200" dirty="0">
              <a:latin typeface="Arial" charset="0"/>
            </a:endParaRPr>
          </a:p>
          <a:p>
            <a:pPr>
              <a:spcBef>
                <a:spcPct val="20000"/>
              </a:spcBef>
            </a:pPr>
            <a:r>
              <a:rPr lang="en-US" sz="2000" b="1" dirty="0">
                <a:latin typeface="Arial" charset="0"/>
              </a:rPr>
              <a:t>Should Jones have been </a:t>
            </a:r>
            <a:r>
              <a:rPr lang="en-US" sz="2000" b="1" dirty="0" smtClean="0">
                <a:latin typeface="Arial" charset="0"/>
              </a:rPr>
              <a:t>cleared on the basis of the B sample?</a:t>
            </a:r>
            <a:endParaRPr lang="en-US" sz="3200" b="1" dirty="0">
              <a:latin typeface="Arial" charset="0"/>
            </a:endParaRPr>
          </a:p>
        </p:txBody>
      </p:sp>
      <p:pic>
        <p:nvPicPr>
          <p:cNvPr id="432135" name="Picture 7" descr="chronbanner"/>
          <p:cNvPicPr>
            <a:picLocks noChangeAspect="1" noChangeArrowheads="1"/>
          </p:cNvPicPr>
          <p:nvPr/>
        </p:nvPicPr>
        <p:blipFill>
          <a:blip r:embed="rId3" cstate="print"/>
          <a:srcRect/>
          <a:stretch>
            <a:fillRect/>
          </a:stretch>
        </p:blipFill>
        <p:spPr bwMode="auto">
          <a:xfrm>
            <a:off x="1028700" y="304800"/>
            <a:ext cx="8410575" cy="785813"/>
          </a:xfrm>
          <a:prstGeom prst="rect">
            <a:avLst/>
          </a:prstGeom>
          <a:noFill/>
          <a:ln w="9525">
            <a:noFill/>
            <a:miter lim="800000"/>
            <a:headEnd/>
            <a:tailEnd/>
          </a:ln>
        </p:spPr>
      </p:pic>
      <p:sp>
        <p:nvSpPr>
          <p:cNvPr id="432136" name="Rectangle 8"/>
          <p:cNvSpPr>
            <a:spLocks noChangeArrowheads="1"/>
          </p:cNvSpPr>
          <p:nvPr/>
        </p:nvSpPr>
        <p:spPr bwMode="auto">
          <a:xfrm>
            <a:off x="190500" y="1219200"/>
            <a:ext cx="10287000" cy="1066800"/>
          </a:xfrm>
          <a:prstGeom prst="rect">
            <a:avLst/>
          </a:prstGeom>
          <a:noFill/>
          <a:ln w="9525">
            <a:noFill/>
            <a:miter lim="800000"/>
            <a:headEnd/>
            <a:tailEnd/>
          </a:ln>
          <a:effectLst/>
        </p:spPr>
        <p:txBody>
          <a:bodyPr/>
          <a:lstStyle/>
          <a:p>
            <a:pPr algn="ctr">
              <a:spcBef>
                <a:spcPct val="20000"/>
              </a:spcBef>
            </a:pPr>
            <a:r>
              <a:rPr lang="en-US" sz="3000" b="1" dirty="0">
                <a:latin typeface="Arial" charset="0"/>
              </a:rPr>
              <a:t>Olympian Marion Jones Cleared: B Sample Negative</a:t>
            </a:r>
          </a:p>
          <a:p>
            <a:pPr algn="ctr">
              <a:spcBef>
                <a:spcPct val="20000"/>
              </a:spcBef>
            </a:pPr>
            <a:endParaRPr lang="en-US" sz="2000" dirty="0">
              <a:latin typeface="Arial" charset="0"/>
            </a:endParaRPr>
          </a:p>
        </p:txBody>
      </p:sp>
      <p:sp>
        <p:nvSpPr>
          <p:cNvPr id="432137" name="Rectangle 9"/>
          <p:cNvSpPr>
            <a:spLocks noChangeArrowheads="1"/>
          </p:cNvSpPr>
          <p:nvPr/>
        </p:nvSpPr>
        <p:spPr bwMode="auto">
          <a:xfrm>
            <a:off x="5410200" y="1219200"/>
            <a:ext cx="4876800" cy="5410200"/>
          </a:xfrm>
          <a:prstGeom prst="rect">
            <a:avLst/>
          </a:prstGeom>
          <a:noFill/>
          <a:ln w="9525">
            <a:noFill/>
            <a:miter lim="800000"/>
            <a:headEnd/>
            <a:tailEnd/>
          </a:ln>
          <a:effectLst/>
        </p:spPr>
        <p:txBody>
          <a:bodyPr/>
          <a:lstStyle/>
          <a:p>
            <a:pPr algn="ctr">
              <a:spcBef>
                <a:spcPct val="20000"/>
              </a:spcBef>
            </a:pPr>
            <a:endParaRPr lang="en-US" sz="2000" dirty="0">
              <a:latin typeface="Arial" charset="0"/>
            </a:endParaRPr>
          </a:p>
          <a:p>
            <a:pPr>
              <a:spcBef>
                <a:spcPct val="20000"/>
              </a:spcBef>
              <a:buFontTx/>
              <a:buChar char="•"/>
            </a:pPr>
            <a:endParaRPr lang="en-US" sz="3200" b="1" dirty="0">
              <a:latin typeface="Arial" charset="0"/>
            </a:endParaRPr>
          </a:p>
        </p:txBody>
      </p:sp>
    </p:spTree>
    <p:extLst>
      <p:ext uri="{BB962C8B-B14F-4D97-AF65-F5344CB8AC3E}">
        <p14:creationId xmlns:p14="http://schemas.microsoft.com/office/powerpoint/2010/main" val="355532157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lgn="ctr">
              <a:spcBef>
                <a:spcPct val="50000"/>
              </a:spcBef>
            </a:pPr>
            <a:endParaRPr lang="en-US" sz="3200"/>
          </a:p>
        </p:txBody>
      </p:sp>
      <p:sp>
        <p:nvSpPr>
          <p:cNvPr id="432131"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Yes - A</a:t>
            </a:r>
          </a:p>
        </p:txBody>
      </p:sp>
      <p:sp>
        <p:nvSpPr>
          <p:cNvPr id="432132"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Need more information - C</a:t>
            </a:r>
          </a:p>
        </p:txBody>
      </p:sp>
      <p:sp>
        <p:nvSpPr>
          <p:cNvPr id="432133" name="Text Box 10"/>
          <p:cNvSpPr txBox="1">
            <a:spLocks noChangeArrowheads="1"/>
          </p:cNvSpPr>
          <p:nvPr/>
        </p:nvSpPr>
        <p:spPr bwMode="auto">
          <a:xfrm rot="-2695870">
            <a:off x="6229350" y="4284663"/>
            <a:ext cx="1076325" cy="404812"/>
          </a:xfrm>
          <a:prstGeom prst="rect">
            <a:avLst/>
          </a:prstGeom>
          <a:noFill/>
          <a:ln w="38100" algn="ctr">
            <a:solidFill>
              <a:srgbClr val="FF0000"/>
            </a:solidFill>
            <a:miter lim="800000"/>
            <a:headEnd/>
            <a:tailEnd/>
          </a:ln>
        </p:spPr>
        <p:txBody>
          <a:bodyPr>
            <a:spAutoFit/>
          </a:bodyPr>
          <a:lstStyle/>
          <a:p>
            <a:pPr algn="r">
              <a:spcBef>
                <a:spcPct val="50000"/>
              </a:spcBef>
            </a:pPr>
            <a:r>
              <a:rPr lang="en-US" sz="1800">
                <a:latin typeface="Arial" charset="0"/>
              </a:rPr>
              <a:t>No - B</a:t>
            </a:r>
            <a:endParaRPr lang="en-US" sz="1800" b="1">
              <a:latin typeface="Arial" charset="0"/>
            </a:endParaRPr>
          </a:p>
        </p:txBody>
      </p:sp>
      <p:sp>
        <p:nvSpPr>
          <p:cNvPr id="432134" name="Rectangle 6"/>
          <p:cNvSpPr>
            <a:spLocks noChangeArrowheads="1"/>
          </p:cNvSpPr>
          <p:nvPr/>
        </p:nvSpPr>
        <p:spPr bwMode="auto">
          <a:xfrm>
            <a:off x="342900" y="1600200"/>
            <a:ext cx="4876800" cy="5410200"/>
          </a:xfrm>
          <a:prstGeom prst="rect">
            <a:avLst/>
          </a:prstGeom>
          <a:noFill/>
          <a:ln w="9525">
            <a:noFill/>
            <a:miter lim="800000"/>
            <a:headEnd/>
            <a:tailEnd/>
          </a:ln>
          <a:effectLst/>
        </p:spPr>
        <p:txBody>
          <a:bodyPr/>
          <a:lstStyle/>
          <a:p>
            <a:pPr algn="ctr">
              <a:spcBef>
                <a:spcPct val="20000"/>
              </a:spcBef>
            </a:pPr>
            <a:endParaRPr lang="en-US" sz="2000" dirty="0">
              <a:latin typeface="Arial" charset="0"/>
            </a:endParaRPr>
          </a:p>
          <a:p>
            <a:pPr>
              <a:spcBef>
                <a:spcPct val="20000"/>
              </a:spcBef>
            </a:pPr>
            <a:r>
              <a:rPr lang="en-US" sz="2000" dirty="0">
                <a:latin typeface="Arial" charset="0"/>
              </a:rPr>
              <a:t>After competing for years under a cloud of suspicion, </a:t>
            </a:r>
            <a:r>
              <a:rPr lang="en-US" sz="2000" b="1" dirty="0">
                <a:latin typeface="Arial" charset="0"/>
              </a:rPr>
              <a:t>Jones</a:t>
            </a:r>
            <a:r>
              <a:rPr lang="en-US" sz="2000" dirty="0">
                <a:latin typeface="Arial" charset="0"/>
              </a:rPr>
              <a:t> tested positive for EPO June 23.  </a:t>
            </a:r>
            <a:r>
              <a:rPr lang="en-US" sz="2000" b="1" dirty="0">
                <a:latin typeface="Arial" charset="0"/>
              </a:rPr>
              <a:t>Jones</a:t>
            </a:r>
            <a:r>
              <a:rPr lang="en-US" sz="2000" dirty="0">
                <a:latin typeface="Arial" charset="0"/>
              </a:rPr>
              <a:t> immediately requested a repeat test be performed on her specimen (a "B" sample). Her attorney released a statement on Wednesday that the second test was negative, a result that cleared </a:t>
            </a:r>
            <a:r>
              <a:rPr lang="en-US" sz="2000" b="1" dirty="0">
                <a:latin typeface="Arial" charset="0"/>
              </a:rPr>
              <a:t>Jones</a:t>
            </a:r>
            <a:r>
              <a:rPr lang="en-US" sz="2000" dirty="0">
                <a:latin typeface="Arial" charset="0"/>
              </a:rPr>
              <a:t> of allegations of use of performance-enhancing drugs.</a:t>
            </a:r>
          </a:p>
          <a:p>
            <a:pPr>
              <a:spcBef>
                <a:spcPct val="20000"/>
              </a:spcBef>
            </a:pPr>
            <a:endParaRPr lang="en-US" sz="1200" dirty="0">
              <a:latin typeface="Arial" charset="0"/>
            </a:endParaRPr>
          </a:p>
          <a:p>
            <a:pPr>
              <a:spcBef>
                <a:spcPct val="20000"/>
              </a:spcBef>
            </a:pPr>
            <a:r>
              <a:rPr lang="en-US" sz="2000" b="1" dirty="0">
                <a:latin typeface="Arial" charset="0"/>
              </a:rPr>
              <a:t>Should Jones have been </a:t>
            </a:r>
            <a:r>
              <a:rPr lang="en-US" sz="2000" b="1" dirty="0" smtClean="0">
                <a:latin typeface="Arial" charset="0"/>
              </a:rPr>
              <a:t>cleared on the basis of the B sample?</a:t>
            </a:r>
            <a:endParaRPr lang="en-US" sz="3200" b="1" dirty="0">
              <a:latin typeface="Arial" charset="0"/>
            </a:endParaRPr>
          </a:p>
        </p:txBody>
      </p:sp>
      <p:pic>
        <p:nvPicPr>
          <p:cNvPr id="432135" name="Picture 7" descr="chronbanner"/>
          <p:cNvPicPr>
            <a:picLocks noChangeAspect="1" noChangeArrowheads="1"/>
          </p:cNvPicPr>
          <p:nvPr/>
        </p:nvPicPr>
        <p:blipFill>
          <a:blip r:embed="rId3" cstate="print"/>
          <a:srcRect/>
          <a:stretch>
            <a:fillRect/>
          </a:stretch>
        </p:blipFill>
        <p:spPr bwMode="auto">
          <a:xfrm>
            <a:off x="1028700" y="304800"/>
            <a:ext cx="8410575" cy="785813"/>
          </a:xfrm>
          <a:prstGeom prst="rect">
            <a:avLst/>
          </a:prstGeom>
          <a:noFill/>
          <a:ln w="9525">
            <a:noFill/>
            <a:miter lim="800000"/>
            <a:headEnd/>
            <a:tailEnd/>
          </a:ln>
        </p:spPr>
      </p:pic>
      <p:sp>
        <p:nvSpPr>
          <p:cNvPr id="432136" name="Rectangle 8"/>
          <p:cNvSpPr>
            <a:spLocks noChangeArrowheads="1"/>
          </p:cNvSpPr>
          <p:nvPr/>
        </p:nvSpPr>
        <p:spPr bwMode="auto">
          <a:xfrm>
            <a:off x="190500" y="1066800"/>
            <a:ext cx="10287000" cy="1066800"/>
          </a:xfrm>
          <a:prstGeom prst="rect">
            <a:avLst/>
          </a:prstGeom>
          <a:noFill/>
          <a:ln w="9525">
            <a:noFill/>
            <a:miter lim="800000"/>
            <a:headEnd/>
            <a:tailEnd/>
          </a:ln>
          <a:effectLst/>
        </p:spPr>
        <p:txBody>
          <a:bodyPr/>
          <a:lstStyle/>
          <a:p>
            <a:pPr algn="ctr">
              <a:spcBef>
                <a:spcPct val="20000"/>
              </a:spcBef>
            </a:pPr>
            <a:r>
              <a:rPr lang="en-US" sz="3000" b="1" dirty="0">
                <a:latin typeface="Arial" charset="0"/>
              </a:rPr>
              <a:t>Olympian Marion Jones Cleared: B Sample Negative</a:t>
            </a:r>
          </a:p>
          <a:p>
            <a:pPr algn="ctr">
              <a:spcBef>
                <a:spcPct val="20000"/>
              </a:spcBef>
            </a:pPr>
            <a:endParaRPr lang="en-US" sz="2000" dirty="0">
              <a:latin typeface="Arial" charset="0"/>
            </a:endParaRPr>
          </a:p>
        </p:txBody>
      </p:sp>
      <p:sp>
        <p:nvSpPr>
          <p:cNvPr id="432137" name="Rectangle 9"/>
          <p:cNvSpPr>
            <a:spLocks noChangeArrowheads="1"/>
          </p:cNvSpPr>
          <p:nvPr/>
        </p:nvSpPr>
        <p:spPr bwMode="auto">
          <a:xfrm>
            <a:off x="5410200" y="1219200"/>
            <a:ext cx="4876800" cy="5410200"/>
          </a:xfrm>
          <a:prstGeom prst="rect">
            <a:avLst/>
          </a:prstGeom>
          <a:noFill/>
          <a:ln w="9525">
            <a:noFill/>
            <a:miter lim="800000"/>
            <a:headEnd/>
            <a:tailEnd/>
          </a:ln>
          <a:effectLst/>
        </p:spPr>
        <p:txBody>
          <a:bodyPr/>
          <a:lstStyle/>
          <a:p>
            <a:pPr algn="ctr">
              <a:spcBef>
                <a:spcPct val="20000"/>
              </a:spcBef>
            </a:pPr>
            <a:endParaRPr lang="en-US" sz="2000" dirty="0">
              <a:latin typeface="Arial" charset="0"/>
            </a:endParaRPr>
          </a:p>
          <a:p>
            <a:pPr>
              <a:spcBef>
                <a:spcPct val="20000"/>
              </a:spcBef>
              <a:buFontTx/>
              <a:buChar char="•"/>
            </a:pPr>
            <a:r>
              <a:rPr lang="en-US" sz="2000" dirty="0">
                <a:latin typeface="Arial" charset="0"/>
              </a:rPr>
              <a:t>  Two different answers (on first and repeat assays) likely an expression of lack of reproducibility (random measurement error) </a:t>
            </a:r>
          </a:p>
          <a:p>
            <a:pPr>
              <a:spcBef>
                <a:spcPct val="20000"/>
              </a:spcBef>
              <a:buFontTx/>
              <a:buChar char="•"/>
            </a:pPr>
            <a:r>
              <a:rPr lang="en-US" sz="2000" dirty="0">
                <a:latin typeface="Arial" charset="0"/>
              </a:rPr>
              <a:t>  Only the mean of multiple replicates provides more valid response</a:t>
            </a:r>
          </a:p>
          <a:p>
            <a:pPr>
              <a:spcBef>
                <a:spcPct val="20000"/>
              </a:spcBef>
              <a:buFontTx/>
              <a:buChar char="•"/>
            </a:pPr>
            <a:r>
              <a:rPr lang="en-US" sz="2000" dirty="0">
                <a:latin typeface="Arial" charset="0"/>
              </a:rPr>
              <a:t> Jones later admitted to PED use</a:t>
            </a:r>
            <a:endParaRPr lang="en-US" sz="3200" b="1" dirty="0">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38962</TotalTime>
  <Words>19716</Words>
  <Application>Microsoft Office PowerPoint</Application>
  <PresentationFormat>35mm Slides</PresentationFormat>
  <Paragraphs>1413</Paragraphs>
  <Slides>91</Slides>
  <Notes>89</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5</vt:i4>
      </vt:variant>
      <vt:variant>
        <vt:lpstr>Slide Titles</vt:lpstr>
      </vt:variant>
      <vt:variant>
        <vt:i4>91</vt:i4>
      </vt:variant>
    </vt:vector>
  </HeadingPairs>
  <TitlesOfParts>
    <vt:vector size="101" baseType="lpstr">
      <vt:lpstr>Arial</vt:lpstr>
      <vt:lpstr>Courier New</vt:lpstr>
      <vt:lpstr>Symbol</vt:lpstr>
      <vt:lpstr>Times New Roman</vt:lpstr>
      <vt:lpstr>Default Design</vt:lpstr>
      <vt:lpstr>Document</vt:lpstr>
      <vt:lpstr>Bitmap Image</vt:lpstr>
      <vt:lpstr>Worksheet</vt:lpstr>
      <vt:lpstr>Equation</vt:lpstr>
      <vt:lpstr>Picture</vt:lpstr>
      <vt:lpstr>Clinical and Epidemiologic Research:</vt:lpstr>
      <vt:lpstr>“A study can only be as good as the data . . .”</vt:lpstr>
      <vt:lpstr>Understanding Measurement:  Aspects of Reproducibility and Validity</vt:lpstr>
      <vt:lpstr>Measurement Scales</vt:lpstr>
      <vt:lpstr>Reproducibility vs Validity of a Measurement</vt:lpstr>
      <vt:lpstr>Synonyms: Reproducibility vs Validity</vt:lpstr>
      <vt:lpstr>Vocabulary for Error</vt:lpstr>
      <vt:lpstr>Reproducibility and Validity of a Measurement</vt:lpstr>
      <vt:lpstr>Reproducibility and Validity of a Measurement</vt:lpstr>
      <vt:lpstr>Understanding Measurement:  Aspects of Reproducibility and Validity</vt:lpstr>
      <vt:lpstr>Impact on Precision of Inferences Derived from Measurement (and later: Impact on Validity of Inferences derived from measurement)  </vt:lpstr>
      <vt:lpstr>Impact of Reproducibility on Precision of Inferences</vt:lpstr>
      <vt:lpstr>Why Care About Reproducibility?</vt:lpstr>
      <vt:lpstr>More variability of observed measurements has important influences on statistical precision/power of inferences</vt:lpstr>
      <vt:lpstr>Effect of Variance (2O) on Statistical Power </vt:lpstr>
      <vt:lpstr>PowerPoint Presentation</vt:lpstr>
      <vt:lpstr>Why Care About Reproducibility?</vt:lpstr>
      <vt:lpstr>PowerPoint Presentation</vt:lpstr>
      <vt:lpstr>Understanding Measurement:  Aspects of Reproducibility and Validity</vt:lpstr>
      <vt:lpstr>Numerical Estimation of Reproducibility</vt:lpstr>
      <vt:lpstr>Estimating Reproducibility of an Interval Scale Measurement:  Example: A New Method to Measure Peak Flow</vt:lpstr>
      <vt:lpstr>A Mathematical Definition of Reproducibility</vt:lpstr>
      <vt:lpstr>ICC</vt:lpstr>
      <vt:lpstr>Intraclass Correlation Coefficient (ICC)</vt:lpstr>
      <vt:lpstr>ICC for New Peak Flow Measurement</vt:lpstr>
      <vt:lpstr>ICC for New Peak Flow Measurement</vt:lpstr>
      <vt:lpstr>ICC for Peak Flow Measurement</vt:lpstr>
      <vt:lpstr>PowerPoint Presentation</vt:lpstr>
      <vt:lpstr>Impact of 2O on ICC  </vt:lpstr>
      <vt:lpstr>Dependence on ICC on Between-subject Variability</vt:lpstr>
      <vt:lpstr>ICC for Peak Flow Measurement</vt:lpstr>
      <vt:lpstr>Some other ICC’s</vt:lpstr>
      <vt:lpstr>Interpreting ICCs</vt:lpstr>
      <vt:lpstr>Interpreting ICCs</vt:lpstr>
      <vt:lpstr>Understanding Measurement:  Aspects of Reproducibility and Validity</vt:lpstr>
      <vt:lpstr>Other Purpose in Calculating Reproducibility</vt:lpstr>
      <vt:lpstr>Starts by estimating  2E  and  the within-subject standard deviation</vt:lpstr>
      <vt:lpstr>PowerPoint Presentation</vt:lpstr>
      <vt:lpstr>Impact of 2O on ICC  </vt:lpstr>
      <vt:lpstr>PowerPoint Presentation</vt:lpstr>
      <vt:lpstr>How different might two measurements be from random error alone?</vt:lpstr>
      <vt:lpstr>Distribution of Differences Between Two Replicates</vt:lpstr>
      <vt:lpstr>2.77 sw  = Repeatability</vt:lpstr>
      <vt:lpstr>PowerPoint Presentation</vt:lpstr>
      <vt:lpstr>PowerPoint Presentation</vt:lpstr>
      <vt:lpstr>Interpreting “Repeatability”:  Is 42.4 liters a lot or a little?  Depends upon the context </vt:lpstr>
      <vt:lpstr>PowerPoint Presentation</vt:lpstr>
      <vt:lpstr>Note on Vocabulary</vt:lpstr>
      <vt:lpstr>Assumption: One Common Underlying sW </vt:lpstr>
      <vt:lpstr>PowerPoint Presentation</vt:lpstr>
      <vt:lpstr>Assumption: One Common Underlying sW </vt:lpstr>
      <vt:lpstr>Another Interval Scale Example</vt:lpstr>
      <vt:lpstr>Cotinine: Within-Subject Standard Deviation vs. Mean</vt:lpstr>
      <vt:lpstr>Solution:  Perform Log10 Transformation  and Work on the Multiplicative Scale </vt:lpstr>
      <vt:lpstr>Coefficient of Variation (“CV”)</vt:lpstr>
      <vt:lpstr>PowerPoint Presentation</vt:lpstr>
      <vt:lpstr>Understanding Measurement:  Aspects of Reproducibility and Validity</vt:lpstr>
      <vt:lpstr>How to Increase Power?</vt:lpstr>
      <vt:lpstr>How to Increase Power?</vt:lpstr>
      <vt:lpstr>For any given sample size, effect size, and alpha, to increase power, need to decrease one or both of the components of 2O  </vt:lpstr>
      <vt:lpstr>PowerPoint Presentation</vt:lpstr>
      <vt:lpstr>Improving Reproducibility (i.e., Increasing ICC)</vt:lpstr>
      <vt:lpstr>Determine Sources of Random Error:  What contributes to 2E ?</vt:lpstr>
      <vt:lpstr>Sources of Random Measurement Error</vt:lpstr>
      <vt:lpstr>Improving Reproducibility</vt:lpstr>
      <vt:lpstr>Improving Reproducibility</vt:lpstr>
      <vt:lpstr>PowerPoint Presentation</vt:lpstr>
      <vt:lpstr>PowerPoint Presentation</vt:lpstr>
      <vt:lpstr>To increase power: More participants or better measurements?</vt:lpstr>
      <vt:lpstr>Practical Implications for Research</vt:lpstr>
      <vt:lpstr>Summary</vt:lpstr>
      <vt:lpstr>Notes on Problem Set</vt:lpstr>
      <vt:lpstr>Additional Material Slides</vt:lpstr>
      <vt:lpstr>Estimating Repeatability for Cotinine Data Logarithmic (base 10) Transformation</vt:lpstr>
      <vt:lpstr>sw for log-transformed cotinine data</vt:lpstr>
      <vt:lpstr>“Repeatability” of Cotinine Measurement</vt:lpstr>
      <vt:lpstr>Cotinine: Within-Subject Standard Deviation vs. Mean</vt:lpstr>
      <vt:lpstr>Coefficient of Variation (CV)</vt:lpstr>
      <vt:lpstr>Calculating Coefficient of Variation (CV)</vt:lpstr>
      <vt:lpstr>Coefficient of Variation for Peak Flow Data </vt:lpstr>
      <vt:lpstr>Pearson Correlation: One Metric Not to Use!</vt:lpstr>
      <vt:lpstr>Don’t Use Simple (Pearson) Correlation for Assessment of Reproducibility</vt:lpstr>
      <vt:lpstr>PowerPoint Presentation</vt:lpstr>
      <vt:lpstr>PowerPoint Presentation</vt:lpstr>
      <vt:lpstr>PowerPoint Presentation</vt:lpstr>
      <vt:lpstr>PowerPoint Presentation</vt:lpstr>
      <vt:lpstr>Understanding Measurement:  Aspects of Reproducibility and Validity</vt:lpstr>
      <vt:lpstr>Estimating Validity</vt:lpstr>
      <vt:lpstr>Estimating Validity of Interval Scale Measurements -  When Gold Standards are Present</vt:lpstr>
      <vt:lpstr>PowerPoint Presentation</vt:lpstr>
      <vt:lpstr>PowerPoint Presentation</vt:lpstr>
    </vt:vector>
  </TitlesOfParts>
  <Company>UCSF/PSG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Epidemiologic Methods</dc:title>
  <dc:creator>Jeff Martin</dc:creator>
  <cp:lastModifiedBy>Jeff Martin</cp:lastModifiedBy>
  <cp:revision>337</cp:revision>
  <cp:lastPrinted>2001-09-24T19:01:03Z</cp:lastPrinted>
  <dcterms:created xsi:type="dcterms:W3CDTF">1999-10-19T18:58:44Z</dcterms:created>
  <dcterms:modified xsi:type="dcterms:W3CDTF">2019-10-29T08:01:57Z</dcterms:modified>
</cp:coreProperties>
</file>