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379" r:id="rId3"/>
    <p:sldId id="283" r:id="rId4"/>
    <p:sldId id="284" r:id="rId5"/>
    <p:sldId id="276" r:id="rId6"/>
    <p:sldId id="278" r:id="rId7"/>
    <p:sldId id="383" r:id="rId8"/>
    <p:sldId id="288" r:id="rId9"/>
    <p:sldId id="380" r:id="rId10"/>
    <p:sldId id="368" r:id="rId11"/>
    <p:sldId id="382" r:id="rId12"/>
    <p:sldId id="280" r:id="rId13"/>
    <p:sldId id="289" r:id="rId14"/>
    <p:sldId id="381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751"/>
    <p:restoredTop sz="94626"/>
  </p:normalViewPr>
  <p:slideViewPr>
    <p:cSldViewPr snapToGrid="0" snapToObjects="1">
      <p:cViewPr varScale="1">
        <p:scale>
          <a:sx n="115" d="100"/>
          <a:sy n="115" d="100"/>
        </p:scale>
        <p:origin x="200" y="2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8C8A67-8085-B149-96E8-6C580CB2647E}" type="datetimeFigureOut">
              <a:rPr lang="en-US" smtClean="0"/>
              <a:t>1/26/21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4E11EE-1E74-964C-B0A0-3F212DF56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44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It is not advisable to cite publications extensively in this section because, if you do, you will need to discuss the strengths and limitations of each and you just don’t have space. </a:t>
            </a:r>
          </a:p>
          <a:p>
            <a:r>
              <a:rPr lang="en-US" dirty="0"/>
              <a:t>Goal of prelim data here is to establish scientific foundation and feasibility of your team to accomplish the proposed work.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4E11EE-1E74-964C-B0A0-3F212DF564F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33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694C9-DF52-734E-88C8-140E54407C2E}" type="datetimeFigureOut">
              <a:rPr lang="en-US" smtClean="0"/>
              <a:t>1/26/21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641E0-DE35-FD49-9C4C-D64A27E11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834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694C9-DF52-734E-88C8-140E54407C2E}" type="datetimeFigureOut">
              <a:rPr lang="en-US" smtClean="0"/>
              <a:t>1/26/21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641E0-DE35-FD49-9C4C-D64A27E11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149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694C9-DF52-734E-88C8-140E54407C2E}" type="datetimeFigureOut">
              <a:rPr lang="en-US" smtClean="0"/>
              <a:t>1/26/21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641E0-DE35-FD49-9C4C-D64A27E11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735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694C9-DF52-734E-88C8-140E54407C2E}" type="datetimeFigureOut">
              <a:rPr lang="en-US" smtClean="0"/>
              <a:t>1/26/21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641E0-DE35-FD49-9C4C-D64A27E11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144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694C9-DF52-734E-88C8-140E54407C2E}" type="datetimeFigureOut">
              <a:rPr lang="en-US" smtClean="0"/>
              <a:t>1/26/21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641E0-DE35-FD49-9C4C-D64A27E11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325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694C9-DF52-734E-88C8-140E54407C2E}" type="datetimeFigureOut">
              <a:rPr lang="en-US" smtClean="0"/>
              <a:t>1/26/21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641E0-DE35-FD49-9C4C-D64A27E11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040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694C9-DF52-734E-88C8-140E54407C2E}" type="datetimeFigureOut">
              <a:rPr lang="en-US" smtClean="0"/>
              <a:t>1/26/21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641E0-DE35-FD49-9C4C-D64A27E11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011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694C9-DF52-734E-88C8-140E54407C2E}" type="datetimeFigureOut">
              <a:rPr lang="en-US" smtClean="0"/>
              <a:t>1/26/21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641E0-DE35-FD49-9C4C-D64A27E11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68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694C9-DF52-734E-88C8-140E54407C2E}" type="datetimeFigureOut">
              <a:rPr lang="en-US" smtClean="0"/>
              <a:t>1/26/21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641E0-DE35-FD49-9C4C-D64A27E11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617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694C9-DF52-734E-88C8-140E54407C2E}" type="datetimeFigureOut">
              <a:rPr lang="en-US" smtClean="0"/>
              <a:t>1/26/21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641E0-DE35-FD49-9C4C-D64A27E11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956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694C9-DF52-734E-88C8-140E54407C2E}" type="datetimeFigureOut">
              <a:rPr lang="en-US" smtClean="0"/>
              <a:t>1/26/21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641E0-DE35-FD49-9C4C-D64A27E11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862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694C9-DF52-734E-88C8-140E54407C2E}" type="datetimeFigureOut">
              <a:rPr lang="en-US" smtClean="0"/>
              <a:t>1/26/21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8641E0-DE35-FD49-9C4C-D64A27E11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453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01775"/>
            <a:ext cx="7772400" cy="1470025"/>
          </a:xfrm>
        </p:spPr>
        <p:txBody>
          <a:bodyPr>
            <a:normAutofit/>
          </a:bodyPr>
          <a:lstStyle/>
          <a:p>
            <a:r>
              <a:rPr lang="en-US" sz="4000" dirty="0"/>
              <a:t>EPI258: Grant Writing Workshop</a:t>
            </a:r>
            <a:br>
              <a:rPr lang="en-US" sz="4000" dirty="0"/>
            </a:br>
            <a:r>
              <a:rPr lang="en-US" sz="4000" dirty="0"/>
              <a:t>Week 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2438400"/>
          </a:xfrm>
        </p:spPr>
        <p:txBody>
          <a:bodyPr>
            <a:no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January 27, 2021</a:t>
            </a:r>
          </a:p>
          <a:p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dirty="0">
                <a:solidFill>
                  <a:schemeClr val="tx1"/>
                </a:solidFill>
              </a:rPr>
              <a:t>Erin Van </a:t>
            </a:r>
            <a:r>
              <a:rPr lang="en-US" sz="2000" dirty="0" err="1">
                <a:solidFill>
                  <a:schemeClr val="tx1"/>
                </a:solidFill>
              </a:rPr>
              <a:t>Blarigan</a:t>
            </a:r>
            <a:r>
              <a:rPr lang="en-US" sz="2000" dirty="0">
                <a:solidFill>
                  <a:schemeClr val="tx1"/>
                </a:solidFill>
              </a:rPr>
              <a:t>, ScD</a:t>
            </a:r>
          </a:p>
          <a:p>
            <a:r>
              <a:rPr lang="en-US" sz="2000" dirty="0">
                <a:solidFill>
                  <a:schemeClr val="tx1"/>
                </a:solidFill>
              </a:rPr>
              <a:t>Associate Professor</a:t>
            </a:r>
          </a:p>
          <a:p>
            <a:r>
              <a:rPr lang="en-US" sz="2000" dirty="0">
                <a:solidFill>
                  <a:schemeClr val="tx1"/>
                </a:solidFill>
              </a:rPr>
              <a:t>Dept. of Epidemiology and Biostatistics</a:t>
            </a:r>
          </a:p>
          <a:p>
            <a:r>
              <a:rPr lang="en-US" sz="2000" dirty="0">
                <a:solidFill>
                  <a:schemeClr val="tx1"/>
                </a:solidFill>
              </a:rPr>
              <a:t>UCSF</a:t>
            </a:r>
          </a:p>
          <a:p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dirty="0">
                <a:solidFill>
                  <a:schemeClr val="tx1"/>
                </a:solidFill>
              </a:rPr>
              <a:t>Slides updated from: Judy Hahn, PhD</a:t>
            </a:r>
          </a:p>
        </p:txBody>
      </p:sp>
    </p:spTree>
    <p:extLst>
      <p:ext uri="{BB962C8B-B14F-4D97-AF65-F5344CB8AC3E}">
        <p14:creationId xmlns:p14="http://schemas.microsoft.com/office/powerpoint/2010/main" val="12589135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>
            <a:extLst>
              <a:ext uri="{FF2B5EF4-FFF2-40B4-BE49-F238E27FC236}">
                <a16:creationId xmlns:a16="http://schemas.microsoft.com/office/drawing/2014/main" id="{1510EE4C-7D2B-8B4E-9DB5-AB70CA9C3F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7700" y="365125"/>
            <a:ext cx="7886700" cy="1325563"/>
          </a:xfrm>
        </p:spPr>
        <p:txBody>
          <a:bodyPr/>
          <a:lstStyle/>
          <a:p>
            <a:r>
              <a:rPr lang="en-US" altLang="en-US" dirty="0"/>
              <a:t>Significance: Summary</a:t>
            </a:r>
          </a:p>
        </p:txBody>
      </p:sp>
      <p:sp>
        <p:nvSpPr>
          <p:cNvPr id="16386" name="Content Placeholder 2">
            <a:extLst>
              <a:ext uri="{FF2B5EF4-FFF2-40B4-BE49-F238E27FC236}">
                <a16:creationId xmlns:a16="http://schemas.microsoft.com/office/drawing/2014/main" id="{E899221B-8CAC-FC44-A116-05951DCCDBA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200" y="1600200"/>
            <a:ext cx="8229600" cy="5029200"/>
          </a:xfrm>
        </p:spPr>
        <p:txBody>
          <a:bodyPr wrap="square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altLang="en-US" sz="2400" dirty="0">
                <a:latin typeface="+mj-lt"/>
                <a:ea typeface="Calibri body"/>
                <a:cs typeface="Arial" panose="020B0604020202020204" pitchFamily="34" charset="0"/>
              </a:rPr>
              <a:t>Restate the public health problem, give statistics</a:t>
            </a:r>
          </a:p>
          <a:p>
            <a:r>
              <a:rPr lang="en-US" altLang="en-US" sz="2400" dirty="0">
                <a:latin typeface="+mj-lt"/>
                <a:ea typeface="Calibri body"/>
                <a:cs typeface="Arial" panose="020B0604020202020204" pitchFamily="34" charset="0"/>
              </a:rPr>
              <a:t>Restate what has been done so far to solve the problem – highlight knowledge gap</a:t>
            </a:r>
          </a:p>
          <a:p>
            <a:r>
              <a:rPr lang="en-US" altLang="en-US" sz="2400" dirty="0">
                <a:latin typeface="+mj-lt"/>
                <a:ea typeface="Calibri body"/>
                <a:cs typeface="Arial" panose="020B0604020202020204" pitchFamily="34" charset="0"/>
              </a:rPr>
              <a:t>Introduce what you plan to contribute to solve the problem</a:t>
            </a:r>
          </a:p>
          <a:p>
            <a:r>
              <a:rPr lang="en-US" altLang="en-US" sz="2400" dirty="0">
                <a:latin typeface="+mj-lt"/>
                <a:cs typeface="Arial" panose="020B0604020202020204" pitchFamily="34" charset="0"/>
              </a:rPr>
              <a:t>1-1.5 pages</a:t>
            </a:r>
          </a:p>
          <a:p>
            <a:r>
              <a:rPr lang="en-US" altLang="en-US" sz="2400" dirty="0">
                <a:latin typeface="+mj-lt"/>
                <a:cs typeface="Arial" panose="020B0604020202020204" pitchFamily="34" charset="0"/>
              </a:rPr>
              <a:t>Include blank space between paragraphs (6-10 </a:t>
            </a:r>
            <a:r>
              <a:rPr lang="en-US" altLang="en-US" sz="2400" dirty="0" err="1">
                <a:latin typeface="+mj-lt"/>
                <a:cs typeface="Arial" panose="020B0604020202020204" pitchFamily="34" charset="0"/>
              </a:rPr>
              <a:t>pt</a:t>
            </a:r>
            <a:r>
              <a:rPr lang="en-US" altLang="en-US" sz="2400" dirty="0">
                <a:latin typeface="+mj-lt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548148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5D70E-ACD0-7C4E-A45F-9229C8A47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Innovation: Definition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04DFB1-0AE4-974A-AAF1-590D7C647E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i="1" dirty="0"/>
              <a:t>New</a:t>
            </a:r>
            <a:r>
              <a:rPr lang="en-US" dirty="0"/>
              <a:t> and </a:t>
            </a:r>
            <a:r>
              <a:rPr lang="en-US" i="1" dirty="0"/>
              <a:t>substantively different </a:t>
            </a:r>
            <a:r>
              <a:rPr lang="en-US" dirty="0"/>
              <a:t>way of considering/addressing something </a:t>
            </a:r>
            <a:r>
              <a:rPr lang="en-US" i="1" dirty="0"/>
              <a:t>(a NIH-relevant problem)</a:t>
            </a:r>
          </a:p>
          <a:p>
            <a:r>
              <a:rPr lang="en-US" dirty="0"/>
              <a:t>Opens new horizons</a:t>
            </a:r>
          </a:p>
          <a:p>
            <a:endParaRPr lang="en-US" dirty="0"/>
          </a:p>
          <a:p>
            <a:r>
              <a:rPr lang="en-US" dirty="0"/>
              <a:t>NIH instructions:</a:t>
            </a:r>
          </a:p>
          <a:p>
            <a:pPr lvl="1"/>
            <a:r>
              <a:rPr lang="en-US" dirty="0"/>
              <a:t>Explain how the application challenges and seeks to shift current research or clinical practice paradigms. </a:t>
            </a:r>
          </a:p>
          <a:p>
            <a:pPr lvl="1"/>
            <a:r>
              <a:rPr lang="en-US" dirty="0"/>
              <a:t>Describe any novel theoretical concepts, approaches or methodologies, instrumentation or interventions to be developed or used, and any advantage over existing methodologies, instrumentation, or interventions.</a:t>
            </a:r>
          </a:p>
          <a:p>
            <a:pPr lvl="1"/>
            <a:r>
              <a:rPr lang="en-US" dirty="0"/>
              <a:t>Explain any refinements, improvements, or new applications of theoretical concepts, approaches or methodologies, instrumentation, or interventions.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2450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Innovation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Not required for F31 but may not hurt to include - required for all other grants (including K’s)</a:t>
            </a:r>
          </a:p>
          <a:p>
            <a:r>
              <a:rPr lang="en-US" sz="2400" dirty="0"/>
              <a:t>3 components:</a:t>
            </a:r>
          </a:p>
          <a:p>
            <a:pPr marL="457200" lvl="1" indent="0">
              <a:buNone/>
            </a:pPr>
            <a:r>
              <a:rPr lang="en-US" sz="2400" dirty="0"/>
              <a:t>1. Diplomatically convey status quo – you may have already done this in identifying the knowledge gap (ok)</a:t>
            </a:r>
          </a:p>
          <a:p>
            <a:pPr marL="457200" lvl="1" indent="0">
              <a:buNone/>
            </a:pPr>
            <a:r>
              <a:rPr lang="en-US" sz="2400" dirty="0"/>
              <a:t>2. Describe how your work differs from status quo</a:t>
            </a:r>
          </a:p>
          <a:p>
            <a:pPr marL="457200" lvl="1" indent="0">
              <a:buNone/>
            </a:pPr>
            <a:r>
              <a:rPr lang="en-US" sz="2400" dirty="0"/>
              <a:t>3. State tangible benefits from changing status quo – attainment of new, NIH-relevant horizons</a:t>
            </a:r>
          </a:p>
          <a:p>
            <a:pPr marL="457200" lvl="1" indent="0">
              <a:buNone/>
            </a:pPr>
            <a:endParaRPr lang="en-US" sz="2400" dirty="0"/>
          </a:p>
          <a:p>
            <a:r>
              <a:rPr lang="en-US" sz="2400" dirty="0"/>
              <a:t>Do not include study strengths as Innovation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06860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Innovation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sz="2400" dirty="0"/>
              <a:t>Concrete benefit relevant to NIH’s mission and public health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Advancement in the field that would have been unlikely without </a:t>
            </a:r>
            <a:r>
              <a:rPr lang="en-US" altLang="en-US" sz="2400" i="1" dirty="0"/>
              <a:t>substantive</a:t>
            </a:r>
            <a:r>
              <a:rPr lang="en-US" altLang="en-US" sz="2400" dirty="0"/>
              <a:t> departure from </a:t>
            </a:r>
            <a:r>
              <a:rPr lang="en-US" altLang="en-US" sz="2400" i="1" dirty="0"/>
              <a:t>status quo</a:t>
            </a:r>
            <a:endParaRPr lang="en-US" altLang="en-US" sz="2400" dirty="0"/>
          </a:p>
          <a:p>
            <a:pPr marL="457200" lvl="1" indent="0">
              <a:lnSpc>
                <a:spcPct val="90000"/>
              </a:lnSpc>
              <a:buNone/>
            </a:pPr>
            <a:r>
              <a:rPr lang="en-US" altLang="en-US" sz="2400" dirty="0"/>
              <a:t>Example: “</a:t>
            </a:r>
            <a:r>
              <a:rPr lang="en-US" altLang="en-US" sz="2400" i="1" dirty="0"/>
              <a:t>The proposed research is innovative because it represents a substantive departure from the status quo by….”</a:t>
            </a:r>
          </a:p>
          <a:p>
            <a:endParaRPr lang="en-US" sz="2400" dirty="0"/>
          </a:p>
          <a:p>
            <a:r>
              <a:rPr lang="en-US" sz="2400" dirty="0"/>
              <a:t>For K applications, include as a “new horizon” the follow-on R01 proposal that your results will enable</a:t>
            </a:r>
          </a:p>
          <a:p>
            <a:endParaRPr lang="en-US" sz="2400" dirty="0"/>
          </a:p>
          <a:p>
            <a:r>
              <a:rPr lang="en-US" sz="2400" dirty="0"/>
              <a:t>Suggested length: only ½ - ¾ page!</a:t>
            </a:r>
          </a:p>
        </p:txBody>
      </p:sp>
    </p:spTree>
    <p:extLst>
      <p:ext uri="{BB962C8B-B14F-4D97-AF65-F5344CB8AC3E}">
        <p14:creationId xmlns:p14="http://schemas.microsoft.com/office/powerpoint/2010/main" val="6037353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4AF1A-90A4-0F40-A0D5-8CA718021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C06FF9-5664-D340-B3CD-0F8A49AC90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1-2 </a:t>
            </a:r>
            <a:r>
              <a:rPr lang="en-US" dirty="0" err="1"/>
              <a:t>pg</a:t>
            </a:r>
            <a:r>
              <a:rPr lang="en-US" dirty="0"/>
              <a:t> </a:t>
            </a:r>
            <a:r>
              <a:rPr lang="en-US" i="1" dirty="0"/>
              <a:t>rough</a:t>
            </a:r>
            <a:r>
              <a:rPr lang="en-US" dirty="0"/>
              <a:t> </a:t>
            </a:r>
            <a:r>
              <a:rPr lang="en-US" i="1" dirty="0"/>
              <a:t>draft</a:t>
            </a:r>
            <a:r>
              <a:rPr lang="en-US" dirty="0"/>
              <a:t> of your Significance section</a:t>
            </a:r>
          </a:p>
          <a:p>
            <a:r>
              <a:rPr lang="en-US" dirty="0"/>
              <a:t>K writers (&amp; others who need to write an innovation section): ½ </a:t>
            </a:r>
            <a:r>
              <a:rPr lang="en-US" dirty="0" err="1"/>
              <a:t>pg</a:t>
            </a:r>
            <a:r>
              <a:rPr lang="en-US" dirty="0"/>
              <a:t> </a:t>
            </a:r>
            <a:r>
              <a:rPr lang="en-US" i="1" dirty="0"/>
              <a:t>rough</a:t>
            </a:r>
            <a:r>
              <a:rPr lang="en-US" dirty="0"/>
              <a:t> </a:t>
            </a:r>
            <a:r>
              <a:rPr lang="en-US" i="1" dirty="0"/>
              <a:t>draft</a:t>
            </a:r>
            <a:r>
              <a:rPr lang="en-US" dirty="0"/>
              <a:t> of Innovation</a:t>
            </a:r>
          </a:p>
          <a:p>
            <a:r>
              <a:rPr lang="en-US" dirty="0"/>
              <a:t>E-mail the NIH Program Official (PO) of your PA/institute of interest to schedule a phone call in the next 2 weeks (by Feb 10</a:t>
            </a:r>
            <a:r>
              <a:rPr lang="en-US" baseline="30000" dirty="0"/>
              <a:t>th</a:t>
            </a:r>
            <a:r>
              <a:rPr lang="en-US" dirty="0"/>
              <a:t>) to discuss whether your research topic and training goals are of interest to them. You can send them a copy of your draft Specific Aims with the email requesting </a:t>
            </a:r>
            <a:r>
              <a:rPr lang="en-US"/>
              <a:t>a meeting (see </a:t>
            </a:r>
            <a:r>
              <a:rPr lang="en-US" dirty="0"/>
              <a:t>example email on </a:t>
            </a:r>
            <a:r>
              <a:rPr lang="en-US"/>
              <a:t>CLE).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Reading to be completed prior to class on 2/3: </a:t>
            </a:r>
          </a:p>
          <a:p>
            <a:r>
              <a:rPr lang="en-US" dirty="0"/>
              <a:t>One of your classmates’ Assignment 4 (Significance). The document you need to read will be assigned to you on Monday 2/1 by 9a. </a:t>
            </a:r>
          </a:p>
          <a:p>
            <a:r>
              <a:rPr lang="en-US" dirty="0"/>
              <a:t>Spend time reading the literature on your research topic. To write the significance section of your proposal, you need to have a good understanding of what has been done in the past and where research gaps remain.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552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82E3D8-7EF9-A34F-B759-EDB674496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 for 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668261-6C1B-AB4F-A04B-05467D4BB7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Research Strategy – Significance &amp; Innovation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Break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In small groups, peer review of Specific Aims (Assignment 3)</a:t>
            </a:r>
            <a:endParaRPr lang="en-US" b="1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267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NIH Proposal Research Sections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Abstract – 30 lines </a:t>
            </a:r>
          </a:p>
          <a:p>
            <a:r>
              <a:rPr lang="en-US" sz="2400" dirty="0"/>
              <a:t>Narrative – 2-3 lines about public health impact in lay terminology</a:t>
            </a:r>
          </a:p>
          <a:p>
            <a:r>
              <a:rPr lang="en-US" sz="2400" dirty="0"/>
              <a:t>Specific Aims – 1 page</a:t>
            </a:r>
          </a:p>
          <a:p>
            <a:r>
              <a:rPr lang="en-US" sz="2400" dirty="0"/>
              <a:t>Research Strategy – 6 pages (12 for R01’s)</a:t>
            </a:r>
          </a:p>
          <a:p>
            <a:pPr lvl="1"/>
            <a:r>
              <a:rPr lang="en-US" sz="2400" dirty="0">
                <a:highlight>
                  <a:srgbClr val="FFFF00"/>
                </a:highlight>
              </a:rPr>
              <a:t>Significance</a:t>
            </a:r>
          </a:p>
          <a:p>
            <a:pPr lvl="1"/>
            <a:r>
              <a:rPr lang="en-US" sz="2400" dirty="0"/>
              <a:t>Innovation (not needed for F grants)</a:t>
            </a:r>
          </a:p>
          <a:p>
            <a:pPr lvl="1"/>
            <a:r>
              <a:rPr lang="en-US" sz="2400" dirty="0"/>
              <a:t>Approach</a:t>
            </a:r>
          </a:p>
          <a:p>
            <a:r>
              <a:rPr lang="en-US" sz="2400" dirty="0"/>
              <a:t>References – separate, no page limit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308725"/>
            <a:ext cx="55386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NIH format: single spaced, 11-point font, .5-inch margins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406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Reminder: Proposal Components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Training goals/activities – several sections to be discussed in more detail (Weeks 6 &amp; 8)</a:t>
            </a:r>
          </a:p>
          <a:p>
            <a:r>
              <a:rPr lang="en-US" sz="2400" dirty="0" err="1"/>
              <a:t>Biosketches</a:t>
            </a:r>
            <a:r>
              <a:rPr lang="en-US" sz="2400" dirty="0"/>
              <a:t> – you, your mentor/sponsor, co-mentor(s)/co-I’s</a:t>
            </a:r>
          </a:p>
          <a:p>
            <a:r>
              <a:rPr lang="en-US" sz="2400" dirty="0"/>
              <a:t>Budget – work on with RMS</a:t>
            </a:r>
          </a:p>
          <a:p>
            <a:r>
              <a:rPr lang="en-US" sz="2400" dirty="0"/>
              <a:t>Budget justification – work on with RMS</a:t>
            </a:r>
          </a:p>
          <a:p>
            <a:r>
              <a:rPr lang="en-US" sz="2400" dirty="0"/>
              <a:t>Letters of Support</a:t>
            </a:r>
          </a:p>
          <a:p>
            <a:r>
              <a:rPr lang="en-US" sz="2400" dirty="0"/>
              <a:t>Letters of Reference – confidential letters submitted separately by persons who are NOT named on the grant</a:t>
            </a:r>
          </a:p>
          <a:p>
            <a:r>
              <a:rPr lang="en-US" sz="2400" dirty="0"/>
              <a:t>Training in the Responsible Conduct of Research</a:t>
            </a:r>
          </a:p>
          <a:p>
            <a:r>
              <a:rPr lang="en-US" sz="2400" dirty="0"/>
              <a:t>Human Subjects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57748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Scope of Training Grant Research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1387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Not too much</a:t>
            </a:r>
          </a:p>
          <a:p>
            <a:pPr lvl="1"/>
            <a:r>
              <a:rPr lang="en-US" dirty="0"/>
              <a:t>Do you have access to an existing study that you can add on questions, etc.?</a:t>
            </a:r>
          </a:p>
          <a:p>
            <a:pPr lvl="1"/>
            <a:r>
              <a:rPr lang="en-US" dirty="0"/>
              <a:t>How many steps are involved in the data collection?</a:t>
            </a:r>
          </a:p>
          <a:p>
            <a:pPr lvl="1"/>
            <a:r>
              <a:rPr lang="en-US" dirty="0"/>
              <a:t>Are you and/or your sponsors capable of doing this?</a:t>
            </a:r>
          </a:p>
          <a:p>
            <a:pPr lvl="1"/>
            <a:r>
              <a:rPr lang="en-US" dirty="0"/>
              <a:t>Will it fit into the time/budget?</a:t>
            </a:r>
          </a:p>
          <a:p>
            <a:pPr lvl="1"/>
            <a:r>
              <a:rPr lang="en-US" b="1" dirty="0"/>
              <a:t>“Very ambitious” is frequently a critique</a:t>
            </a:r>
          </a:p>
          <a:p>
            <a:r>
              <a:rPr lang="en-US" dirty="0"/>
              <a:t>But not too little</a:t>
            </a:r>
          </a:p>
          <a:p>
            <a:pPr lvl="1"/>
            <a:r>
              <a:rPr lang="en-US" dirty="0"/>
              <a:t>How much will it advance your training? </a:t>
            </a:r>
          </a:p>
          <a:p>
            <a:pPr lvl="1"/>
            <a:r>
              <a:rPr lang="en-US" dirty="0"/>
              <a:t>How much will it impact the field?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613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 of Significance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sz="2400" dirty="0"/>
              <a:t>Impact something will have on some other thing</a:t>
            </a:r>
          </a:p>
          <a:p>
            <a:r>
              <a:rPr lang="en-US" sz="2400" dirty="0"/>
              <a:t>For NIH grants: the positive impact your research will have on something of importance to the NIH Institute/Center that you are targeting</a:t>
            </a:r>
          </a:p>
        </p:txBody>
      </p:sp>
    </p:spTree>
    <p:extLst>
      <p:ext uri="{BB962C8B-B14F-4D97-AF65-F5344CB8AC3E}">
        <p14:creationId xmlns:p14="http://schemas.microsoft.com/office/powerpoint/2010/main" val="1974943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Significance: 3 Main Components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0629"/>
            <a:ext cx="8229600" cy="5029200"/>
          </a:xfrm>
        </p:spPr>
        <p:txBody>
          <a:bodyPr>
            <a:noAutofit/>
          </a:bodyPr>
          <a:lstStyle/>
          <a:p>
            <a:pPr marL="914400" lvl="1" indent="-457200">
              <a:buAutoNum type="arabicPeriod"/>
            </a:pPr>
            <a:r>
              <a:rPr lang="en-US" sz="2200" dirty="0"/>
              <a:t>Importance of the problem to be addressed</a:t>
            </a:r>
          </a:p>
          <a:p>
            <a:pPr marL="1314450" lvl="2" indent="-457200"/>
            <a:r>
              <a:rPr lang="en-US" sz="2200" dirty="0"/>
              <a:t>Describe the public health problem</a:t>
            </a:r>
          </a:p>
          <a:p>
            <a:pPr marL="1314450" lvl="2" indent="-457200"/>
            <a:r>
              <a:rPr lang="en-US" sz="2200" dirty="0"/>
              <a:t>Establish the gap in literature – what is the NEED for this work?</a:t>
            </a:r>
          </a:p>
          <a:p>
            <a:pPr marL="914400" lvl="1" indent="-457200">
              <a:buAutoNum type="arabicPeriod"/>
            </a:pPr>
            <a:r>
              <a:rPr lang="en-US" sz="2200" dirty="0"/>
              <a:t>RIGOR of PRIOR RESEARCH</a:t>
            </a:r>
          </a:p>
          <a:p>
            <a:pPr marL="1314450" lvl="2" indent="-457200"/>
            <a:r>
              <a:rPr lang="en-US" sz="2200" dirty="0"/>
              <a:t>Describe strengths and weaknesses of prior literature (point to the gap)</a:t>
            </a:r>
          </a:p>
          <a:p>
            <a:pPr marL="1314450" lvl="2" indent="-457200"/>
            <a:r>
              <a:rPr lang="en-US" sz="2200" dirty="0"/>
              <a:t>Selectively include your (you personally or your team’s) preliminary data on the topic</a:t>
            </a:r>
          </a:p>
          <a:p>
            <a:pPr marL="914400" lvl="1" indent="-457200">
              <a:buAutoNum type="arabicPeriod"/>
            </a:pPr>
            <a:r>
              <a:rPr lang="en-US" sz="2200" dirty="0"/>
              <a:t>Significance of the expected research contribution</a:t>
            </a:r>
          </a:p>
          <a:p>
            <a:pPr marL="1314450" lvl="2" indent="-457200"/>
            <a:r>
              <a:rPr lang="en-US" sz="2200" dirty="0"/>
              <a:t>Describe proposal’s research contribution: how will the results of the proposed study (or long-term goals) change knowledge, practice, health, etc.?</a:t>
            </a:r>
          </a:p>
        </p:txBody>
      </p:sp>
    </p:spTree>
    <p:extLst>
      <p:ext uri="{BB962C8B-B14F-4D97-AF65-F5344CB8AC3E}">
        <p14:creationId xmlns:p14="http://schemas.microsoft.com/office/powerpoint/2010/main" val="2637120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Significance Section Details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latin typeface="Calibri body"/>
                <a:cs typeface="Calibri body"/>
              </a:rPr>
              <a:t>Expand/add detail to extend and validate Specific Aims (</a:t>
            </a:r>
            <a:r>
              <a:rPr lang="en-US" sz="2400" i="1" u="sng" dirty="0">
                <a:latin typeface="Calibri body"/>
                <a:cs typeface="Calibri body"/>
              </a:rPr>
              <a:t>do not repeat text verbatim</a:t>
            </a:r>
            <a:r>
              <a:rPr lang="en-US" sz="2400" i="1" dirty="0">
                <a:latin typeface="Calibri body"/>
                <a:cs typeface="Calibri body"/>
              </a:rPr>
              <a:t> from the Specific Aims</a:t>
            </a:r>
            <a:r>
              <a:rPr lang="en-US" sz="2400" dirty="0">
                <a:latin typeface="Calibri body"/>
                <a:cs typeface="Calibri body"/>
              </a:rPr>
              <a:t>)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latin typeface="Calibri body"/>
                <a:cs typeface="Calibri body"/>
              </a:rPr>
              <a:t>Provide a focused analysis of the primary literature - describe the critical gap in knowledge</a:t>
            </a:r>
          </a:p>
          <a:p>
            <a:pPr lvl="1">
              <a:lnSpc>
                <a:spcPct val="110000"/>
              </a:lnSpc>
            </a:pPr>
            <a:r>
              <a:rPr lang="en-US" sz="2000" dirty="0">
                <a:latin typeface="Calibri body"/>
                <a:cs typeface="Calibri body"/>
              </a:rPr>
              <a:t>Do this politely &amp; constructively – reviewers could be researchers in your field and you may be describing limitations in their prior work</a:t>
            </a:r>
          </a:p>
          <a:p>
            <a:pPr lvl="1">
              <a:lnSpc>
                <a:spcPct val="110000"/>
              </a:lnSpc>
            </a:pPr>
            <a:r>
              <a:rPr lang="en-US" sz="2000" dirty="0">
                <a:latin typeface="Calibri body"/>
                <a:cs typeface="Calibri body"/>
              </a:rPr>
              <a:t>Try to use only the strongest references (ones with great strengths and few, if any, weaknesses) – you can be selective, not comprehensive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latin typeface="Calibri body"/>
                <a:cs typeface="Calibri body"/>
              </a:rPr>
              <a:t>Begin each paragraph with a sentence that summarizes the main point of the paragraph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latin typeface="Calibri body"/>
                <a:cs typeface="Calibri body"/>
              </a:rPr>
              <a:t>End each paragraph with a sentence of how it ties in with the proposal</a:t>
            </a:r>
          </a:p>
          <a:p>
            <a:pPr marL="0" indent="0">
              <a:buNone/>
            </a:pPr>
            <a:endParaRPr lang="en-US" sz="2400" b="1" dirty="0">
              <a:latin typeface="Calibri"/>
              <a:cs typeface="Calibri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288990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Significance: Additional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sz="2400" dirty="0"/>
              <a:t>A theoretical model is needed for interventions</a:t>
            </a:r>
          </a:p>
          <a:p>
            <a:r>
              <a:rPr lang="en-US" sz="2400" dirty="0"/>
              <a:t>Note how the proposal is relevant to an NIH priority</a:t>
            </a:r>
          </a:p>
          <a:p>
            <a:r>
              <a:rPr lang="en-US" sz="2400" dirty="0"/>
              <a:t>Literature and preliminary data pertinent to your study </a:t>
            </a:r>
            <a:r>
              <a:rPr lang="en-US" sz="2400" u="sng" dirty="0"/>
              <a:t>methods</a:t>
            </a:r>
            <a:r>
              <a:rPr lang="en-US" sz="2400" dirty="0"/>
              <a:t> can be included in the  “Approach” section </a:t>
            </a:r>
          </a:p>
          <a:p>
            <a:endParaRPr lang="en-US" sz="2400" dirty="0"/>
          </a:p>
          <a:p>
            <a:r>
              <a:rPr lang="en-US" sz="2400" dirty="0"/>
              <a:t>Be explicit and use NIH terminology</a:t>
            </a:r>
          </a:p>
          <a:p>
            <a:pPr lvl="1"/>
            <a:r>
              <a:rPr lang="en-US" sz="2000" dirty="0"/>
              <a:t>“Upon successful completion of the proposed research, our contribution will be…” </a:t>
            </a:r>
          </a:p>
          <a:p>
            <a:pPr lvl="1"/>
            <a:r>
              <a:rPr lang="en-US" sz="2000" dirty="0"/>
              <a:t>“This contribution is significant because…”</a:t>
            </a:r>
          </a:p>
          <a:p>
            <a:r>
              <a:rPr lang="en-US" sz="2400" dirty="0"/>
              <a:t>It is credible to project that others will build on your work - you don’t have to be the direct contributor of </a:t>
            </a:r>
            <a:r>
              <a:rPr lang="en-US" sz="2400" i="1" dirty="0"/>
              <a:t>all</a:t>
            </a:r>
            <a:r>
              <a:rPr lang="en-US" sz="2400" dirty="0"/>
              <a:t> future benefits</a:t>
            </a:r>
          </a:p>
        </p:txBody>
      </p:sp>
    </p:spTree>
    <p:extLst>
      <p:ext uri="{BB962C8B-B14F-4D97-AF65-F5344CB8AC3E}">
        <p14:creationId xmlns:p14="http://schemas.microsoft.com/office/powerpoint/2010/main" val="38219017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8705</TotalTime>
  <Words>1147</Words>
  <Application>Microsoft Macintosh PowerPoint</Application>
  <PresentationFormat>On-screen Show (4:3)</PresentationFormat>
  <Paragraphs>113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body</vt:lpstr>
      <vt:lpstr>Office Theme</vt:lpstr>
      <vt:lpstr>EPI258: Grant Writing Workshop Week 4</vt:lpstr>
      <vt:lpstr>Plan for Today</vt:lpstr>
      <vt:lpstr>NIH Proposal Research Sections</vt:lpstr>
      <vt:lpstr>Reminder: Proposal Components</vt:lpstr>
      <vt:lpstr>Scope of Training Grant Research Plan</vt:lpstr>
      <vt:lpstr>Definition of Significance</vt:lpstr>
      <vt:lpstr>Significance: 3 Main Components</vt:lpstr>
      <vt:lpstr>Significance Section Details</vt:lpstr>
      <vt:lpstr>Significance: Additional Points</vt:lpstr>
      <vt:lpstr>Significance: Summary</vt:lpstr>
      <vt:lpstr>Innovation: Definition</vt:lpstr>
      <vt:lpstr>Innovation</vt:lpstr>
      <vt:lpstr>Innovation</vt:lpstr>
      <vt:lpstr>Homework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Strategy 6 pages for training grants 12 pages for R grants</dc:title>
  <dc:creator>Judith Hahn</dc:creator>
  <cp:lastModifiedBy>Van Blarigan, Erin</cp:lastModifiedBy>
  <cp:revision>70</cp:revision>
  <cp:lastPrinted>2017-01-23T21:03:40Z</cp:lastPrinted>
  <dcterms:created xsi:type="dcterms:W3CDTF">2016-04-18T15:57:13Z</dcterms:created>
  <dcterms:modified xsi:type="dcterms:W3CDTF">2021-01-27T04:42:48Z</dcterms:modified>
</cp:coreProperties>
</file>