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73" r:id="rId12"/>
    <p:sldId id="272" r:id="rId13"/>
    <p:sldId id="271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Handl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0T08:53:02.919" idx="1">
    <p:pos x="2270" y="40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0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0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4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DB92-391D-6345-9FFC-3682EE97CA30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030E-B599-D740-AB2E-775472842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Epi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246 </a:t>
            </a:r>
            <a:r>
              <a:rPr lang="en-US" dirty="0" smtClean="0">
                <a:solidFill>
                  <a:schemeClr val="accent1"/>
                </a:solidFill>
                <a:effectLst/>
              </a:rPr>
              <a:t/>
            </a:r>
            <a:br>
              <a:rPr lang="en-US" dirty="0" smtClean="0">
                <a:solidFill>
                  <a:schemeClr val="accent1"/>
                </a:solidFill>
                <a:effectLst/>
              </a:rPr>
            </a:br>
            <a:r>
              <a:rPr lang="en-US" b="1" dirty="0" smtClean="0">
                <a:solidFill>
                  <a:schemeClr val="accent1"/>
                </a:solidFill>
              </a:rPr>
              <a:t> Applying Concepts </a:t>
            </a:r>
            <a:r>
              <a:rPr lang="en-US" b="1" dirty="0">
                <a:solidFill>
                  <a:schemeClr val="accent1"/>
                </a:solidFill>
              </a:rPr>
              <a:t>from Behavior Change Theories and Frameworks into </a:t>
            </a:r>
            <a:r>
              <a:rPr lang="en-US" dirty="0" smtClean="0">
                <a:solidFill>
                  <a:schemeClr val="accent1"/>
                </a:solidFill>
                <a:effectLst/>
              </a:rPr>
              <a:t/>
            </a:r>
            <a:br>
              <a:rPr lang="en-US" dirty="0" smtClean="0">
                <a:solidFill>
                  <a:schemeClr val="accent1"/>
                </a:solidFill>
                <a:effectLst/>
              </a:rPr>
            </a:br>
            <a:r>
              <a:rPr lang="en-US" b="1" dirty="0">
                <a:solidFill>
                  <a:schemeClr val="accent1"/>
                </a:solidFill>
              </a:rPr>
              <a:t>Grant Proposals- 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600" b="1" dirty="0">
                <a:solidFill>
                  <a:srgbClr val="4F81BD"/>
                </a:solidFill>
              </a:rPr>
              <a:t>Margaret Handley, PhD </a:t>
            </a:r>
            <a:r>
              <a:rPr lang="en-US" sz="3600" b="1" dirty="0" smtClean="0">
                <a:solidFill>
                  <a:srgbClr val="4F81BD"/>
                </a:solidFill>
              </a:rPr>
              <a:t>MPH</a:t>
            </a:r>
            <a:endParaRPr lang="en-US" sz="36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3" y="2022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Examples- </a:t>
            </a:r>
            <a:r>
              <a:rPr lang="en-US" sz="3600" dirty="0" err="1" smtClean="0"/>
              <a:t>ImS</a:t>
            </a:r>
            <a:r>
              <a:rPr lang="en-US" sz="3600" dirty="0" smtClean="0"/>
              <a:t> funded grants- Handley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7203" y="1611974"/>
            <a:ext cx="7990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NIH-NIMHD P60 sub-project: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STAR-Moms intervention </a:t>
            </a:r>
            <a:r>
              <a:rPr lang="en-US" dirty="0" smtClean="0"/>
              <a:t>is </a:t>
            </a:r>
            <a:r>
              <a:rPr lang="en-US" dirty="0"/>
              <a:t>based </a:t>
            </a:r>
            <a:r>
              <a:rPr lang="en-US" b="1" dirty="0"/>
              <a:t>on Socio-Ecological and Chronic Care Models </a:t>
            </a:r>
            <a:r>
              <a:rPr lang="en-US" dirty="0"/>
              <a:t>for </a:t>
            </a:r>
            <a:r>
              <a:rPr lang="en-US" dirty="0" smtClean="0"/>
              <a:t>prevention of </a:t>
            </a:r>
            <a:r>
              <a:rPr lang="en-US" dirty="0"/>
              <a:t>disease and behavior change (CCM</a:t>
            </a:r>
            <a:r>
              <a:rPr lang="en-US" dirty="0" smtClean="0"/>
              <a:t>). </a:t>
            </a:r>
            <a:r>
              <a:rPr lang="en-US" dirty="0"/>
              <a:t>A socio-ecological framework for behavior change </a:t>
            </a:r>
            <a:r>
              <a:rPr lang="en-US" dirty="0" smtClean="0"/>
              <a:t>recognizes that </a:t>
            </a:r>
            <a:r>
              <a:rPr lang="en-US" dirty="0"/>
              <a:t>in addition to behavior change messages targeted to individuals, </a:t>
            </a:r>
            <a:r>
              <a:rPr lang="en-US" b="1" dirty="0">
                <a:solidFill>
                  <a:srgbClr val="000000"/>
                </a:solidFill>
              </a:rPr>
              <a:t>it is essential to include enabling </a:t>
            </a:r>
            <a:r>
              <a:rPr lang="en-US" b="1" dirty="0" smtClean="0">
                <a:solidFill>
                  <a:srgbClr val="000000"/>
                </a:solidFill>
              </a:rPr>
              <a:t>and reinforcing </a:t>
            </a:r>
            <a:r>
              <a:rPr lang="en-US" b="1" dirty="0">
                <a:solidFill>
                  <a:srgbClr val="000000"/>
                </a:solidFill>
              </a:rPr>
              <a:t>factors that are related the social and family contexts in which diabetes-related behaviors </a:t>
            </a:r>
            <a:r>
              <a:rPr lang="en-US" b="1" dirty="0" smtClean="0">
                <a:solidFill>
                  <a:srgbClr val="000000"/>
                </a:solidFill>
              </a:rPr>
              <a:t>are developed </a:t>
            </a:r>
            <a:r>
              <a:rPr lang="en-US" b="1" dirty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000000"/>
                </a:solidFill>
              </a:rPr>
              <a:t>maintained.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CCM has been associated with improved chronic disease outcomes and </a:t>
            </a:r>
            <a:r>
              <a:rPr lang="en-US" dirty="0" smtClean="0"/>
              <a:t>has been </a:t>
            </a:r>
            <a:r>
              <a:rPr lang="en-US" dirty="0"/>
              <a:t>promoted to be equally applicable as a chronic disease prevention </a:t>
            </a:r>
            <a:r>
              <a:rPr lang="en-US" dirty="0" smtClean="0"/>
              <a:t>model. </a:t>
            </a:r>
            <a:r>
              <a:rPr lang="en-US" dirty="0"/>
              <a:t>CCM areas of focus in </a:t>
            </a:r>
            <a:r>
              <a:rPr lang="en-US" dirty="0" smtClean="0"/>
              <a:t>this project </a:t>
            </a:r>
            <a:r>
              <a:rPr lang="en-US" dirty="0"/>
              <a:t>include: collaborative goal-setting, identification of personal barriers and supports, development </a:t>
            </a:r>
            <a:r>
              <a:rPr lang="en-US" dirty="0" smtClean="0"/>
              <a:t>of individual </a:t>
            </a:r>
            <a:r>
              <a:rPr lang="en-US" dirty="0"/>
              <a:t>problem-solving, linkages to community resources, social support, and tailored </a:t>
            </a:r>
            <a:r>
              <a:rPr lang="en-US" dirty="0" smtClean="0"/>
              <a:t>follow-up.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0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3" y="2022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Examples- </a:t>
            </a:r>
            <a:r>
              <a:rPr lang="en-US" sz="3600" dirty="0" err="1" smtClean="0"/>
              <a:t>ImS</a:t>
            </a:r>
            <a:r>
              <a:rPr lang="en-US" sz="3600" dirty="0" smtClean="0"/>
              <a:t> funded grants- Handley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7203" y="1611974"/>
            <a:ext cx="7990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NIH-NIMHD P60 sub-project: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STAR-Moms intervention </a:t>
            </a:r>
            <a:r>
              <a:rPr lang="en-US" dirty="0" smtClean="0"/>
              <a:t>is </a:t>
            </a:r>
            <a:r>
              <a:rPr lang="en-US" dirty="0"/>
              <a:t>based </a:t>
            </a:r>
            <a:r>
              <a:rPr lang="en-US" b="1" dirty="0"/>
              <a:t>on Socio-Ecological and Chronic Care Models </a:t>
            </a:r>
            <a:r>
              <a:rPr lang="en-US" dirty="0"/>
              <a:t>for </a:t>
            </a:r>
            <a:r>
              <a:rPr lang="en-US" dirty="0" smtClean="0"/>
              <a:t>prevention of </a:t>
            </a:r>
            <a:r>
              <a:rPr lang="en-US" dirty="0"/>
              <a:t>disease and behavior change (CCM</a:t>
            </a:r>
            <a:r>
              <a:rPr lang="en-US" dirty="0" smtClean="0"/>
              <a:t>). </a:t>
            </a:r>
            <a:r>
              <a:rPr lang="en-US" dirty="0"/>
              <a:t>A socio-ecological framework for behavior change </a:t>
            </a:r>
            <a:r>
              <a:rPr lang="en-US" dirty="0" smtClean="0"/>
              <a:t>recognizes that </a:t>
            </a:r>
            <a:r>
              <a:rPr lang="en-US" dirty="0"/>
              <a:t>in addition to behavior change messages targeted to individuals, </a:t>
            </a:r>
            <a:r>
              <a:rPr lang="en-US" b="1" dirty="0">
                <a:solidFill>
                  <a:srgbClr val="000000"/>
                </a:solidFill>
              </a:rPr>
              <a:t>it is essential to include enabling </a:t>
            </a:r>
            <a:r>
              <a:rPr lang="en-US" b="1" dirty="0" smtClean="0">
                <a:solidFill>
                  <a:srgbClr val="000000"/>
                </a:solidFill>
              </a:rPr>
              <a:t>and reinforcing </a:t>
            </a:r>
            <a:r>
              <a:rPr lang="en-US" b="1" dirty="0">
                <a:solidFill>
                  <a:srgbClr val="000000"/>
                </a:solidFill>
              </a:rPr>
              <a:t>factors that are related the social and family contexts in which diabetes-related behaviors </a:t>
            </a:r>
            <a:r>
              <a:rPr lang="en-US" b="1" dirty="0" smtClean="0">
                <a:solidFill>
                  <a:srgbClr val="000000"/>
                </a:solidFill>
              </a:rPr>
              <a:t>are developed </a:t>
            </a:r>
            <a:r>
              <a:rPr lang="en-US" b="1" dirty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000000"/>
                </a:solidFill>
              </a:rPr>
              <a:t>maintained.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CCM has been associated with improved chronic disease outcomes and </a:t>
            </a:r>
            <a:r>
              <a:rPr lang="en-US" dirty="0" smtClean="0"/>
              <a:t>has been </a:t>
            </a:r>
            <a:r>
              <a:rPr lang="en-US" dirty="0"/>
              <a:t>promoted to be equally applicable as a chronic disease prevention </a:t>
            </a:r>
            <a:r>
              <a:rPr lang="en-US" dirty="0" smtClean="0"/>
              <a:t>model. </a:t>
            </a:r>
            <a:r>
              <a:rPr lang="en-US" b="1" dirty="0"/>
              <a:t>CCM </a:t>
            </a:r>
            <a:r>
              <a:rPr lang="en-US" dirty="0"/>
              <a:t>areas of focus in </a:t>
            </a:r>
            <a:r>
              <a:rPr lang="en-US" dirty="0" smtClean="0"/>
              <a:t>this project </a:t>
            </a:r>
            <a:r>
              <a:rPr lang="en-US" dirty="0"/>
              <a:t>include: collaborative goal-setting, identification of personal barriers and supports, development </a:t>
            </a:r>
            <a:r>
              <a:rPr lang="en-US" dirty="0" smtClean="0"/>
              <a:t>of individual </a:t>
            </a:r>
            <a:r>
              <a:rPr lang="en-US" dirty="0"/>
              <a:t>problem-solving, linkages to community resources, social support, and tailored </a:t>
            </a:r>
            <a:r>
              <a:rPr lang="en-US" dirty="0" smtClean="0"/>
              <a:t>follow-up.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286500" y="1174750"/>
            <a:ext cx="2670303" cy="1238249"/>
          </a:xfrm>
          <a:prstGeom prst="wedgeEllipseCallout">
            <a:avLst>
              <a:gd name="adj1" fmla="val 29105"/>
              <a:gd name="adj2" fmla="val 1421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gives more detail on what I mean when I say socio-ecological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516796" y="5275714"/>
            <a:ext cx="2799441" cy="1216406"/>
          </a:xfrm>
          <a:prstGeom prst="wedgeRoundRectCallout">
            <a:avLst>
              <a:gd name="adj1" fmla="val -88883"/>
              <a:gd name="adj2" fmla="val -12741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This too gives details for this model and focuses the reader on what aspects of the CCM are being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8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591" y="374758"/>
            <a:ext cx="7935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STAR-Moms intervention </a:t>
            </a:r>
            <a:r>
              <a:rPr lang="en-US" b="1" dirty="0"/>
              <a:t>builds on theoretical constructs found in Social Cognitive Theory, Theory </a:t>
            </a:r>
            <a:r>
              <a:rPr lang="en-US" b="1" dirty="0" smtClean="0"/>
              <a:t>of Planned </a:t>
            </a:r>
            <a:r>
              <a:rPr lang="en-US" b="1" dirty="0"/>
              <a:t>Behavior, and Theories of Social Support </a:t>
            </a:r>
            <a:r>
              <a:rPr lang="en-US" dirty="0"/>
              <a:t>found to be effective in weight loss, physical activity </a:t>
            </a:r>
            <a:r>
              <a:rPr lang="en-US" dirty="0" smtClean="0"/>
              <a:t>and dietary </a:t>
            </a:r>
            <a:r>
              <a:rPr lang="en-US" dirty="0"/>
              <a:t>change, based on a recent meta-analysis and other </a:t>
            </a:r>
            <a:r>
              <a:rPr lang="en-US" dirty="0" smtClean="0"/>
              <a:t>studies.  </a:t>
            </a:r>
            <a:r>
              <a:rPr lang="en-US" dirty="0"/>
              <a:t>Our proposed development of </a:t>
            </a:r>
            <a:r>
              <a:rPr lang="en-US" dirty="0" err="1" smtClean="0"/>
              <a:t>STARMoms</a:t>
            </a:r>
            <a:r>
              <a:rPr lang="en-US" dirty="0" smtClean="0"/>
              <a:t> will </a:t>
            </a:r>
            <a:r>
              <a:rPr lang="en-US" dirty="0"/>
              <a:t>incorporate </a:t>
            </a:r>
            <a:r>
              <a:rPr lang="en-US" b="1" dirty="0"/>
              <a:t>specific behavior change techniques associated </a:t>
            </a:r>
            <a:r>
              <a:rPr lang="en-US" dirty="0"/>
              <a:t>with these theories, including: </a:t>
            </a:r>
            <a:r>
              <a:rPr lang="en-US" b="1" dirty="0"/>
              <a:t>"</a:t>
            </a:r>
            <a:r>
              <a:rPr lang="en-US" b="1" dirty="0" smtClean="0"/>
              <a:t>self-regulatory“ intervention </a:t>
            </a:r>
            <a:r>
              <a:rPr lang="en-US" b="1" dirty="0"/>
              <a:t>techniques (specific goal setting, prompting self-monitoring, providing feedback </a:t>
            </a:r>
            <a:r>
              <a:rPr lang="en-US" b="1" dirty="0" smtClean="0"/>
              <a:t>on performance</a:t>
            </a:r>
            <a:r>
              <a:rPr lang="en-US" b="1" dirty="0"/>
              <a:t>, goal review), self-efficacy building intervention techniques (motivational interviewing, </a:t>
            </a:r>
            <a:r>
              <a:rPr lang="en-US" b="1" dirty="0" smtClean="0"/>
              <a:t>using decisional </a:t>
            </a:r>
            <a:r>
              <a:rPr lang="en-US" b="1" dirty="0"/>
              <a:t>balance and relapse prevention), individual tailoring techniques (information on content </a:t>
            </a:r>
            <a:r>
              <a:rPr lang="en-US" b="1" dirty="0" smtClean="0"/>
              <a:t>and resources</a:t>
            </a:r>
            <a:r>
              <a:rPr lang="en-US" b="1" dirty="0"/>
              <a:t>), and culturally tailored social support, and which incorporates family needs.</a:t>
            </a:r>
          </a:p>
          <a:p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707772" y="3538085"/>
            <a:ext cx="1905000" cy="990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Bilingual Health Coach-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Provision of Social Support, Action Planning Counseling, and Connections to Community Resources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6057" y="4482649"/>
            <a:ext cx="1447800" cy="685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.Automated Calls-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weekly phone queries and narratives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60172" y="5006523"/>
            <a:ext cx="1600200" cy="5476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Postpartum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pGDM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Participants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54272" y="4320724"/>
            <a:ext cx="1295400" cy="5048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Community Resources/ Primary Care Clinician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479800" y="5127966"/>
            <a:ext cx="304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749472" y="4893356"/>
            <a:ext cx="3048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5612772" y="4109585"/>
            <a:ext cx="289100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3175000" y="4025788"/>
            <a:ext cx="457200" cy="395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559299" y="4482649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525814" y="5956300"/>
            <a:ext cx="6705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1. STAR-Moms/STAR </a:t>
            </a:r>
            <a:r>
              <a:rPr kumimoji="0" lang="en-US" alt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Mamá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Enrolled participants select call times to receive proactive calls or call in toll-free.  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Each week participants receive a rotating set of prevention-focused queries (e.g., diet, exercise, breastfeeding, smoking).  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.If a participant generates a value rated "out of range," participants also hear recorded narratives related to their "out-of-range" reply encouraging behavior change.  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health coach receives daily electronic downloads of STAR-Mom responses and, depending on the problem, calls back to engage participant in goal setting/action and provides information about community resources. 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health coach may send a notification to a patient’s clinic and/or clinician if deemed urgent.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58082" y="3566788"/>
            <a:ext cx="1603375" cy="961897"/>
          </a:xfrm>
          <a:prstGeom prst="wedgeRoundRectCallout">
            <a:avLst>
              <a:gd name="adj1" fmla="val 187127"/>
              <a:gd name="adj2" fmla="val -713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Specific techniques are listed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8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451" y="310255"/>
            <a:ext cx="82703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Finally, STAR-MOMS builds on health literacy frameworks focused on improving an individual’s ability </a:t>
            </a:r>
            <a:r>
              <a:rPr lang="en-US" dirty="0" smtClean="0"/>
              <a:t>to specify </a:t>
            </a:r>
            <a:r>
              <a:rPr lang="en-US" dirty="0"/>
              <a:t>planned health actions and to identify environmental cues to actions, as through "action planning</a:t>
            </a:r>
            <a:r>
              <a:rPr lang="en-US" dirty="0" smtClean="0"/>
              <a:t>.” Recent </a:t>
            </a:r>
            <a:r>
              <a:rPr lang="en-US" dirty="0"/>
              <a:t>studies have identified that incorporating culture-specific values can significantly improve </a:t>
            </a:r>
            <a:r>
              <a:rPr lang="en-US" dirty="0" smtClean="0"/>
              <a:t>interventions targeted </a:t>
            </a:r>
            <a:r>
              <a:rPr lang="en-US" dirty="0"/>
              <a:t>at health behavior change among </a:t>
            </a:r>
            <a:r>
              <a:rPr lang="en-US" dirty="0" smtClean="0"/>
              <a:t>Latinos. </a:t>
            </a:r>
            <a:r>
              <a:rPr lang="en-US" dirty="0"/>
              <a:t>We will examine the importance of </a:t>
            </a:r>
            <a:r>
              <a:rPr lang="en-US" dirty="0" smtClean="0"/>
              <a:t>culture-specific constructs </a:t>
            </a:r>
            <a:r>
              <a:rPr lang="en-US" dirty="0"/>
              <a:t>for Latina </a:t>
            </a:r>
            <a:r>
              <a:rPr lang="en-US" dirty="0" err="1" smtClean="0"/>
              <a:t>pGDM</a:t>
            </a:r>
            <a:r>
              <a:rPr lang="en-US" dirty="0" smtClean="0"/>
              <a:t> </a:t>
            </a:r>
            <a:r>
              <a:rPr lang="en-US" dirty="0"/>
              <a:t>women.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Examples </a:t>
            </a:r>
            <a:r>
              <a:rPr lang="en-US" dirty="0"/>
              <a:t>of these values for Latinas relate to: </a:t>
            </a:r>
            <a:r>
              <a:rPr lang="en-US" dirty="0" err="1"/>
              <a:t>familismo</a:t>
            </a:r>
            <a:endParaRPr lang="en-US" dirty="0"/>
          </a:p>
          <a:p>
            <a:r>
              <a:rPr lang="en-US" dirty="0"/>
              <a:t>(family orientation), </a:t>
            </a:r>
            <a:r>
              <a:rPr lang="en-US" dirty="0" err="1"/>
              <a:t>personalismo</a:t>
            </a:r>
            <a:r>
              <a:rPr lang="en-US" dirty="0"/>
              <a:t> (preference for relationships with individuals, not institutions), </a:t>
            </a:r>
            <a:r>
              <a:rPr lang="en-US" dirty="0" err="1" smtClean="0"/>
              <a:t>fatalismo</a:t>
            </a:r>
            <a:r>
              <a:rPr lang="en-US" dirty="0" smtClean="0"/>
              <a:t> (fatalism</a:t>
            </a:r>
            <a:r>
              <a:rPr lang="en-US" dirty="0"/>
              <a:t>), </a:t>
            </a:r>
            <a:r>
              <a:rPr lang="en-US" dirty="0" err="1"/>
              <a:t>respeto</a:t>
            </a:r>
            <a:r>
              <a:rPr lang="en-US" dirty="0"/>
              <a:t> (respect), </a:t>
            </a:r>
            <a:r>
              <a:rPr lang="en-US" dirty="0" err="1"/>
              <a:t>confianza</a:t>
            </a:r>
            <a:r>
              <a:rPr lang="en-US" dirty="0"/>
              <a:t> (relationship trust), and </a:t>
            </a:r>
            <a:r>
              <a:rPr lang="en-US" dirty="0" err="1"/>
              <a:t>aguantarse</a:t>
            </a:r>
            <a:r>
              <a:rPr lang="en-US" dirty="0"/>
              <a:t> (the ability to withstand </a:t>
            </a:r>
            <a:r>
              <a:rPr lang="en-US" dirty="0" smtClean="0"/>
              <a:t>stressful situations</a:t>
            </a:r>
            <a:r>
              <a:rPr lang="en-US" dirty="0"/>
              <a:t>). Motivational interviewing highlights ambivalence and discrepancies between current behaviors </a:t>
            </a:r>
            <a:r>
              <a:rPr lang="en-US" dirty="0" smtClean="0"/>
              <a:t>and personal </a:t>
            </a:r>
            <a:r>
              <a:rPr lang="en-US" dirty="0"/>
              <a:t>goals thereby promoting optimism and intention to </a:t>
            </a:r>
            <a:r>
              <a:rPr lang="en-US" dirty="0" smtClean="0"/>
              <a:t>change.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9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6"/>
            <a:ext cx="8469086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Mobile Health for Implementation of Home-Based TB Contact Tracing Investigation in Uganda  - Davis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8" y="1149124"/>
            <a:ext cx="72294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7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Davis - UCSF funded grants- round 1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17638"/>
            <a:ext cx="72580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89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Davis - round 2 – Understanding barriers using PRECEED/PER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339624"/>
            <a:ext cx="72485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58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28341"/>
            <a:ext cx="8752114" cy="95544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Davis - round 2 –Intervention targeting based on PRECEED/PER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083789"/>
            <a:ext cx="6734175" cy="505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86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43" y="274638"/>
            <a:ext cx="9198429" cy="5873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Davis - </a:t>
            </a:r>
            <a:r>
              <a:rPr lang="en-US" sz="3600" dirty="0" smtClean="0"/>
              <a:t>round </a:t>
            </a:r>
            <a:r>
              <a:rPr lang="en-US" sz="3600" dirty="0"/>
              <a:t>2 </a:t>
            </a:r>
            <a:r>
              <a:rPr lang="en-US" sz="3600" dirty="0" smtClean="0"/>
              <a:t>– RE-AIM Framework for measures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2013"/>
            <a:ext cx="7162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1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0800"/>
            <a:ext cx="89281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9700"/>
            <a:ext cx="8902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8900"/>
            <a:ext cx="8839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14300"/>
            <a:ext cx="90424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789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8100"/>
            <a:ext cx="89535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89027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42" y="637680"/>
            <a:ext cx="7230912" cy="509842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2400"/>
            <a:ext cx="89281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879</Words>
  <Application>Microsoft Macintosh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Epi 246   Applying Concepts from Behavior Change Theories and Frameworks into  Grant Proposals-    Margaret Handley, PhD MPH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Examples- ImS funded grants- Handley </vt:lpstr>
      <vt:lpstr>Examples- ImS funded grants- Handley </vt:lpstr>
      <vt:lpstr>PowerPoint Presentation</vt:lpstr>
      <vt:lpstr>PowerPoint Presentation</vt:lpstr>
      <vt:lpstr>Mobile Health for Implementation of Home-Based TB Contact Tracing Investigation in Uganda  - Davis</vt:lpstr>
      <vt:lpstr>Davis - UCSF funded grants- round 1 </vt:lpstr>
      <vt:lpstr>Davis - round 2 – Understanding barriers using PRECEED/PER</vt:lpstr>
      <vt:lpstr>Davis - round 2 –Intervention targeting based on PRECEED/PER</vt:lpstr>
      <vt:lpstr>Davis - round 2 – RE-AIM Framework for measures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 246   Applying Concepts from Behavior Change Theories and Frameworks into  Grant Proposals- 1   Margaret Handley, PhD MPH</dc:title>
  <dc:creator>Margaret Handley</dc:creator>
  <cp:lastModifiedBy>Margaret Handley</cp:lastModifiedBy>
  <cp:revision>14</cp:revision>
  <dcterms:created xsi:type="dcterms:W3CDTF">2013-11-21T06:05:11Z</dcterms:created>
  <dcterms:modified xsi:type="dcterms:W3CDTF">2014-11-20T16:53:40Z</dcterms:modified>
</cp:coreProperties>
</file>