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22"/>
  </p:notesMasterIdLst>
  <p:handoutMasterIdLst>
    <p:handoutMasterId r:id="rId23"/>
  </p:handoutMasterIdLst>
  <p:sldIdLst>
    <p:sldId id="406" r:id="rId2"/>
    <p:sldId id="407" r:id="rId3"/>
    <p:sldId id="569" r:id="rId4"/>
    <p:sldId id="468" r:id="rId5"/>
    <p:sldId id="511" r:id="rId6"/>
    <p:sldId id="512" r:id="rId7"/>
    <p:sldId id="513" r:id="rId8"/>
    <p:sldId id="514" r:id="rId9"/>
    <p:sldId id="469" r:id="rId10"/>
    <p:sldId id="520" r:id="rId11"/>
    <p:sldId id="521" r:id="rId12"/>
    <p:sldId id="522" r:id="rId13"/>
    <p:sldId id="567" r:id="rId14"/>
    <p:sldId id="536" r:id="rId15"/>
    <p:sldId id="538" r:id="rId16"/>
    <p:sldId id="529" r:id="rId17"/>
    <p:sldId id="530" r:id="rId18"/>
    <p:sldId id="531" r:id="rId19"/>
    <p:sldId id="564" r:id="rId20"/>
    <p:sldId id="440" r:id="rId21"/>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rles Mcculloch" initials="C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ECFF"/>
    <a:srgbClr val="FFFF00"/>
    <a:srgbClr val="339933"/>
    <a:srgbClr val="00CC00"/>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97" autoAdjust="0"/>
    <p:restoredTop sz="75798" autoAdjust="0"/>
  </p:normalViewPr>
  <p:slideViewPr>
    <p:cSldViewPr>
      <p:cViewPr varScale="1">
        <p:scale>
          <a:sx n="50" d="100"/>
          <a:sy n="50" d="100"/>
        </p:scale>
        <p:origin x="953"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B2584CD0-8478-4E17-B1CA-DB06CAFA73B6}" type="slidenum">
              <a:rPr lang="en-US"/>
              <a:pPr/>
              <a:t>‹#›</a:t>
            </a:fld>
            <a:endParaRPr lang="en-US"/>
          </a:p>
        </p:txBody>
      </p:sp>
    </p:spTree>
    <p:extLst>
      <p:ext uri="{BB962C8B-B14F-4D97-AF65-F5344CB8AC3E}">
        <p14:creationId xmlns:p14="http://schemas.microsoft.com/office/powerpoint/2010/main" val="3320688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22D8B181-F2DB-4314-84D1-0473164440DE}" type="slidenum">
              <a:rPr lang="en-US"/>
              <a:pPr/>
              <a:t>‹#›</a:t>
            </a:fld>
            <a:endParaRPr lang="en-US"/>
          </a:p>
        </p:txBody>
      </p:sp>
    </p:spTree>
    <p:extLst>
      <p:ext uri="{BB962C8B-B14F-4D97-AF65-F5344CB8AC3E}">
        <p14:creationId xmlns:p14="http://schemas.microsoft.com/office/powerpoint/2010/main" val="31918843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169F7-B22D-4033-90D2-783A340C6A1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DC3F03-D42A-4526-A8F4-E385C0BE21AD}" type="slidenum">
              <a:rPr lang="en-US"/>
              <a:pPr/>
              <a:t>10</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dirty="0" err="1"/>
              <a:t>sd</a:t>
            </a:r>
            <a:r>
              <a:rPr lang="en-US" dirty="0"/>
              <a:t>(_cons) means that the variation from person to person in the true mean value of </a:t>
            </a:r>
            <a:r>
              <a:rPr lang="en-US" dirty="0" err="1"/>
              <a:t>fec</a:t>
            </a:r>
            <a:r>
              <a:rPr lang="en-US" dirty="0"/>
              <a:t> fat is about 16.  </a:t>
            </a:r>
          </a:p>
          <a:p>
            <a:endParaRPr lang="en-US" dirty="0"/>
          </a:p>
          <a:p>
            <a:r>
              <a:rPr lang="en-US" dirty="0"/>
              <a:t>The left over variation (after accounting for </a:t>
            </a:r>
            <a:r>
              <a:rPr lang="en-US" dirty="0" err="1"/>
              <a:t>pilltype</a:t>
            </a:r>
            <a:r>
              <a:rPr lang="en-US" dirty="0"/>
              <a:t> effects and person effects) has a SD of about 10.  </a:t>
            </a:r>
          </a:p>
          <a:p>
            <a:endParaRPr lang="en-US" dirty="0"/>
          </a:p>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11</a:t>
            </a:fld>
            <a:endParaRPr lang="en-US"/>
          </a:p>
        </p:txBody>
      </p:sp>
    </p:spTree>
    <p:extLst>
      <p:ext uri="{BB962C8B-B14F-4D97-AF65-F5344CB8AC3E}">
        <p14:creationId xmlns:p14="http://schemas.microsoft.com/office/powerpoint/2010/main" val="1540517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5B073C-A78F-48FD-899A-EEAC8255F85F}" type="slidenum">
              <a:rPr lang="en-US"/>
              <a:pPr/>
              <a:t>12</a:t>
            </a:fld>
            <a:endParaRPr lang="en-US"/>
          </a:p>
        </p:txBody>
      </p:sp>
      <p:sp>
        <p:nvSpPr>
          <p:cNvPr id="1009666" name="Rectangle 2"/>
          <p:cNvSpPr>
            <a:spLocks noGrp="1" noRot="1" noChangeAspect="1" noChangeArrowheads="1" noTextEdit="1"/>
          </p:cNvSpPr>
          <p:nvPr>
            <p:ph type="sldImg"/>
          </p:nvPr>
        </p:nvSpPr>
        <p:spPr>
          <a:ln/>
        </p:spPr>
      </p:sp>
      <p:sp>
        <p:nvSpPr>
          <p:cNvPr id="1009667" name="Rectangle 3"/>
          <p:cNvSpPr>
            <a:spLocks noGrp="1" noChangeArrowheads="1"/>
          </p:cNvSpPr>
          <p:nvPr>
            <p:ph type="body" idx="1"/>
          </p:nvPr>
        </p:nvSpPr>
        <p:spPr/>
        <p:txBody>
          <a:bodyPr/>
          <a:lstStyle/>
          <a:p>
            <a:r>
              <a:rPr lang="en-US"/>
              <a:t>Of the total variation, 252.6691 out of 359.6681 (or about 70%) is attributable to variation between subjects.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13</a:t>
            </a:fld>
            <a:endParaRPr lang="en-US"/>
          </a:p>
        </p:txBody>
      </p:sp>
    </p:spTree>
    <p:extLst>
      <p:ext uri="{BB962C8B-B14F-4D97-AF65-F5344CB8AC3E}">
        <p14:creationId xmlns:p14="http://schemas.microsoft.com/office/powerpoint/2010/main" val="12502934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XTMIXED</a:t>
            </a:r>
          </a:p>
          <a:p>
            <a:endParaRPr lang="en-US" dirty="0" smtClean="0"/>
          </a:p>
          <a:p>
            <a:r>
              <a:rPr lang="en-US" dirty="0" err="1" smtClean="0"/>
              <a:t>xtmixed</a:t>
            </a:r>
            <a:r>
              <a:rPr lang="en-US" dirty="0" smtClean="0"/>
              <a:t>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MIXED</a:t>
            </a:r>
          </a:p>
          <a:p>
            <a:endParaRPr lang="en-US" dirty="0" smtClean="0"/>
          </a:p>
          <a:p>
            <a:r>
              <a:rPr lang="en-US" dirty="0" smtClean="0"/>
              <a:t>mixed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p>
          <a:p>
            <a:endParaRPr lang="en-US" baseline="0" dirty="0" smtClean="0"/>
          </a:p>
          <a:p>
            <a:r>
              <a:rPr lang="en-US" baseline="0" dirty="0" smtClean="0"/>
              <a:t>Later we will learn it might be good to expand:</a:t>
            </a:r>
          </a:p>
          <a:p>
            <a:endParaRPr lang="en-US" baseline="0"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mixed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16</a:t>
            </a:fld>
            <a:endParaRPr lang="en-US"/>
          </a:p>
        </p:txBody>
      </p:sp>
    </p:spTree>
    <p:extLst>
      <p:ext uri="{BB962C8B-B14F-4D97-AF65-F5344CB8AC3E}">
        <p14:creationId xmlns:p14="http://schemas.microsoft.com/office/powerpoint/2010/main" val="39958262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17</a:t>
            </a:fld>
            <a:endParaRPr lang="en-US"/>
          </a:p>
        </p:txBody>
      </p:sp>
    </p:spTree>
    <p:extLst>
      <p:ext uri="{BB962C8B-B14F-4D97-AF65-F5344CB8AC3E}">
        <p14:creationId xmlns:p14="http://schemas.microsoft.com/office/powerpoint/2010/main" val="20091809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18</a:t>
            </a:fld>
            <a:endParaRPr lang="en-US"/>
          </a:p>
        </p:txBody>
      </p:sp>
    </p:spTree>
    <p:extLst>
      <p:ext uri="{BB962C8B-B14F-4D97-AF65-F5344CB8AC3E}">
        <p14:creationId xmlns:p14="http://schemas.microsoft.com/office/powerpoint/2010/main" val="29007208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19</a:t>
            </a:fld>
            <a:endParaRPr lang="en-US"/>
          </a:p>
        </p:txBody>
      </p:sp>
    </p:spTree>
    <p:extLst>
      <p:ext uri="{BB962C8B-B14F-4D97-AF65-F5344CB8AC3E}">
        <p14:creationId xmlns:p14="http://schemas.microsoft.com/office/powerpoint/2010/main" val="1961531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20</a:t>
            </a:fld>
            <a:endParaRPr lang="en-US"/>
          </a:p>
        </p:txBody>
      </p:sp>
    </p:spTree>
    <p:extLst>
      <p:ext uri="{BB962C8B-B14F-4D97-AF65-F5344CB8AC3E}">
        <p14:creationId xmlns:p14="http://schemas.microsoft.com/office/powerpoint/2010/main" val="2989233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3</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p>
        </p:txBody>
      </p:sp>
    </p:spTree>
    <p:extLst>
      <p:ext uri="{BB962C8B-B14F-4D97-AF65-F5344CB8AC3E}">
        <p14:creationId xmlns:p14="http://schemas.microsoft.com/office/powerpoint/2010/main" val="3608862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C8C13-CD80-4A4E-B7E9-CDF6EA9A52B9}" type="slidenum">
              <a:rPr lang="en-US"/>
              <a:pPr/>
              <a:t>4</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r>
              <a:rPr lang="en-US" dirty="0" smtClean="0"/>
              <a:t>Now consider</a:t>
            </a:r>
            <a:r>
              <a:rPr lang="en-US" baseline="0" dirty="0" smtClean="0"/>
              <a:t> the other main method (mixed models).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8FFEE9-4698-45FD-990D-E710D62D4ECF}" type="slidenum">
              <a:rPr lang="en-US"/>
              <a:pPr/>
              <a:t>5</a:t>
            </a:fld>
            <a:endParaRPr lang="en-US"/>
          </a:p>
        </p:txBody>
      </p:sp>
      <p:sp>
        <p:nvSpPr>
          <p:cNvPr id="973826" name="Rectangle 2"/>
          <p:cNvSpPr>
            <a:spLocks noGrp="1" noRot="1" noChangeAspect="1" noChangeArrowheads="1" noTextEdit="1"/>
          </p:cNvSpPr>
          <p:nvPr>
            <p:ph type="sldImg"/>
          </p:nvPr>
        </p:nvSpPr>
        <p:spPr>
          <a:ln/>
        </p:spPr>
      </p:sp>
      <p:sp>
        <p:nvSpPr>
          <p:cNvPr id="973827" name="Rectangle 3"/>
          <p:cNvSpPr>
            <a:spLocks noGrp="1" noChangeArrowheads="1"/>
          </p:cNvSpPr>
          <p:nvPr>
            <p:ph type="body" idx="1"/>
          </p:nvPr>
        </p:nvSpPr>
        <p:spPr/>
        <p:txBody>
          <a:bodyPr/>
          <a:lstStyle/>
          <a:p>
            <a:r>
              <a:rPr lang="en-US"/>
              <a:t>Effect:  Change in outcome associated with that level of the factor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DA3785-C07B-4707-80F5-EF882428DF67}" type="slidenum">
              <a:rPr lang="en-US"/>
              <a:pPr/>
              <a:t>6</a:t>
            </a:fld>
            <a:endParaRPr lang="en-US"/>
          </a:p>
        </p:txBody>
      </p:sp>
      <p:sp>
        <p:nvSpPr>
          <p:cNvPr id="975874" name="Rectangle 2"/>
          <p:cNvSpPr>
            <a:spLocks noGrp="1" noRot="1" noChangeAspect="1" noChangeArrowheads="1" noTextEdit="1"/>
          </p:cNvSpPr>
          <p:nvPr>
            <p:ph type="sldImg"/>
          </p:nvPr>
        </p:nvSpPr>
        <p:spPr>
          <a:ln/>
        </p:spPr>
      </p:sp>
      <p:sp>
        <p:nvSpPr>
          <p:cNvPr id="9758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CE561C-5963-4A3D-828B-FFAABC4245DB}" type="slidenum">
              <a:rPr lang="en-US"/>
              <a:pPr/>
              <a:t>7</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r>
              <a:rPr lang="en-US" dirty="0"/>
              <a:t>Fecal fat:  factors are sex, </a:t>
            </a:r>
            <a:r>
              <a:rPr lang="en-US" dirty="0" err="1"/>
              <a:t>pilltype</a:t>
            </a:r>
            <a:r>
              <a:rPr lang="en-US" dirty="0"/>
              <a:t> and subject.  Sex and </a:t>
            </a:r>
            <a:r>
              <a:rPr lang="en-US" dirty="0" err="1"/>
              <a:t>pilltype</a:t>
            </a:r>
            <a:r>
              <a:rPr lang="en-US" dirty="0"/>
              <a:t> are fixed, subject is random. </a:t>
            </a:r>
          </a:p>
          <a:p>
            <a:endParaRPr lang="en-US" dirty="0"/>
          </a:p>
          <a:p>
            <a:r>
              <a:rPr lang="en-US" dirty="0"/>
              <a:t>Back pain:  factors are physician, patient, time (1m, 1y, 2y), sex of the patient, age of the patient, thoracic (yes/no).  Physician and patient are random, rest are fixed. </a:t>
            </a:r>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REML stands for restricted maximum</a:t>
            </a:r>
            <a:r>
              <a:rPr lang="en-US" baseline="0" dirty="0" smtClean="0"/>
              <a:t> likelihood and is available (only) for numeric outcomes in mixed.  Offers a couple of minor advantages over the default, which is maximum likelihood.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8</a:t>
            </a:fld>
            <a:endParaRPr lang="en-US"/>
          </a:p>
        </p:txBody>
      </p:sp>
    </p:spTree>
    <p:extLst>
      <p:ext uri="{BB962C8B-B14F-4D97-AF65-F5344CB8AC3E}">
        <p14:creationId xmlns:p14="http://schemas.microsoft.com/office/powerpoint/2010/main" val="2639820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29A9BE-4382-4547-B741-970E56C43D21}" type="slidenum">
              <a:rPr lang="en-US"/>
              <a:pPr/>
              <a:t>9</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5038617A-5722-459E-B98B-844ACF7CC57E}"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66F7483-A273-41FC-8884-D1D65B5779DB}"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F03A21A-81C0-49D3-803A-4EE76AD073AA}"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38A0FA47-EEEB-4909-948F-21F2801D6FCB}"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1D51B42-EF23-4C1D-A7B8-C9349215426B}"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DBFF761-B768-4E79-AD5B-47FA290199AA}"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34CD4A1-3323-4068-994C-BBAEA53FCF04}"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CEC6848-545F-4744-8BA3-931D4DAAD357}"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AC741B52-0666-4625-8C55-3C61C60B7BAD}"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03BAEBC-16C0-4792-AAA9-8BE6079DAB08}"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BD2FD05-363B-4001-9A4E-616DF85875A2}"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D50EF18-1CBA-44A8-B1AB-0834E7783E9A}"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90B5C0E-589F-4E14-B71E-B75129FFCB44}"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dirty="0"/>
              <a:t>Repeated Measures</a:t>
            </a:r>
            <a:r>
              <a:rPr lang="en-US" sz="3800"/>
              <a:t>, </a:t>
            </a:r>
            <a:r>
              <a:rPr lang="en-US" sz="3800" smtClean="0"/>
              <a:t>Lecture 2, Part </a:t>
            </a:r>
            <a:r>
              <a:rPr lang="en-US" sz="3800" dirty="0"/>
              <a:t>2</a:t>
            </a:r>
            <a:br>
              <a:rPr lang="en-US" sz="3800" dirty="0"/>
            </a:br>
            <a:endParaRPr lang="en-US" sz="3800" dirty="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dirty="0"/>
              <a:t>Charles E. McCulloch, </a:t>
            </a:r>
          </a:p>
          <a:p>
            <a:pPr algn="l"/>
            <a:r>
              <a:rPr lang="en-US" sz="2800" i="1" dirty="0"/>
              <a:t>Division of Biostatistics,</a:t>
            </a:r>
          </a:p>
          <a:p>
            <a:pPr algn="l"/>
            <a:r>
              <a:rPr lang="en-US" sz="2800" i="1" dirty="0" err="1"/>
              <a:t>Dept</a:t>
            </a:r>
            <a:r>
              <a:rPr lang="en-US" sz="2800" i="1" dirty="0"/>
              <a:t> of Epidemiology and Biostatistics,</a:t>
            </a:r>
          </a:p>
          <a:p>
            <a:pPr algn="l"/>
            <a:r>
              <a:rPr lang="en-US" sz="2800" i="1" dirty="0"/>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0211" name="Rectangle 3"/>
          <p:cNvSpPr>
            <a:spLocks noGrp="1" noChangeArrowheads="1"/>
          </p:cNvSpPr>
          <p:nvPr>
            <p:ph type="body" idx="1"/>
          </p:nvPr>
        </p:nvSpPr>
        <p:spPr>
          <a:xfrm>
            <a:off x="0" y="609600"/>
            <a:ext cx="9144000" cy="5410200"/>
          </a:xfrm>
          <a:solidFill>
            <a:schemeClr val="bg1"/>
          </a:solidFill>
        </p:spPr>
        <p:txBody>
          <a:bodyPr/>
          <a:lstStyle/>
          <a:p>
            <a:pPr>
              <a:lnSpc>
                <a:spcPct val="80000"/>
              </a:lnSpc>
              <a:buNone/>
            </a:pPr>
            <a:r>
              <a:rPr lang="en-US" sz="1400" dirty="0" smtClean="0">
                <a:latin typeface="Courier New" pitchFamily="49" charset="0"/>
              </a:rPr>
              <a:t>. </a:t>
            </a:r>
            <a:r>
              <a:rPr lang="en-US" sz="1400" dirty="0">
                <a:latin typeface="Courier New" pitchFamily="49" charset="0"/>
              </a:rPr>
              <a:t>mixed </a:t>
            </a:r>
            <a:r>
              <a:rPr lang="en-US" sz="1400" dirty="0" err="1">
                <a:latin typeface="Courier New" pitchFamily="49" charset="0"/>
              </a:rPr>
              <a:t>fecfat</a:t>
            </a:r>
            <a:r>
              <a:rPr lang="en-US" sz="1400" dirty="0">
                <a:latin typeface="Courier New" pitchFamily="49" charset="0"/>
              </a:rPr>
              <a:t> </a:t>
            </a:r>
            <a:r>
              <a:rPr lang="en-US" sz="1400" dirty="0" err="1">
                <a:latin typeface="Courier New" pitchFamily="49" charset="0"/>
              </a:rPr>
              <a:t>i.pilltype</a:t>
            </a:r>
            <a:r>
              <a:rPr lang="en-US" sz="1400" dirty="0">
                <a:latin typeface="Courier New" pitchFamily="49" charset="0"/>
              </a:rPr>
              <a:t> || </a:t>
            </a:r>
            <a:r>
              <a:rPr lang="en-US" sz="1400" dirty="0" err="1">
                <a:latin typeface="Courier New" pitchFamily="49" charset="0"/>
              </a:rPr>
              <a:t>patid</a:t>
            </a:r>
            <a:r>
              <a:rPr lang="en-US" sz="1400" dirty="0">
                <a:latin typeface="Courier New" pitchFamily="49" charset="0"/>
              </a:rPr>
              <a:t>:, </a:t>
            </a:r>
            <a:r>
              <a:rPr lang="en-US" sz="1400" dirty="0" err="1">
                <a:latin typeface="Courier New" pitchFamily="49" charset="0"/>
              </a:rPr>
              <a:t>reml</a:t>
            </a:r>
            <a:r>
              <a:rPr lang="en-US" sz="1400" dirty="0">
                <a:latin typeface="Courier New" pitchFamily="49" charset="0"/>
              </a:rPr>
              <a:t> </a:t>
            </a:r>
            <a:r>
              <a:rPr lang="en-US" sz="1400" dirty="0" err="1">
                <a:latin typeface="Courier New" pitchFamily="49" charset="0"/>
              </a:rPr>
              <a:t>stddev</a:t>
            </a:r>
            <a:endParaRPr lang="en-US" sz="1400" dirty="0">
              <a:latin typeface="Courier New" pitchFamily="49" charset="0"/>
            </a:endParaRPr>
          </a:p>
          <a:p>
            <a:pPr>
              <a:lnSpc>
                <a:spcPct val="80000"/>
              </a:lnSpc>
              <a:buNone/>
            </a:pPr>
            <a:r>
              <a:rPr lang="en-US" sz="1400" dirty="0" smtClean="0">
                <a:latin typeface="Courier New" pitchFamily="49" charset="0"/>
              </a:rPr>
              <a:t>Mixed-effects </a:t>
            </a:r>
            <a:r>
              <a:rPr lang="en-US" sz="1400" dirty="0">
                <a:latin typeface="Courier New" pitchFamily="49" charset="0"/>
              </a:rPr>
              <a:t>REML regression                   Number of </a:t>
            </a:r>
            <a:r>
              <a:rPr lang="en-US" sz="1400" dirty="0" err="1">
                <a:latin typeface="Courier New" pitchFamily="49" charset="0"/>
              </a:rPr>
              <a:t>obs</a:t>
            </a:r>
            <a:r>
              <a:rPr lang="en-US" sz="1400" dirty="0">
                <a:latin typeface="Courier New" pitchFamily="49" charset="0"/>
              </a:rPr>
              <a:t>     =         24</a:t>
            </a:r>
          </a:p>
          <a:p>
            <a:pPr>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a:t>
            </a:r>
          </a:p>
          <a:p>
            <a:pPr>
              <a:lnSpc>
                <a:spcPct val="80000"/>
              </a:lnSpc>
              <a:buNone/>
            </a:pPr>
            <a:r>
              <a:rPr lang="en-US" sz="1400" dirty="0">
                <a:latin typeface="Courier New" pitchFamily="49" charset="0"/>
              </a:rPr>
              <a:t>                                                              min =          4</a:t>
            </a:r>
          </a:p>
          <a:p>
            <a:pPr>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4.0</a:t>
            </a:r>
          </a:p>
          <a:p>
            <a:pPr>
              <a:lnSpc>
                <a:spcPct val="80000"/>
              </a:lnSpc>
              <a:buNone/>
            </a:pPr>
            <a:r>
              <a:rPr lang="en-US" sz="1400" dirty="0">
                <a:latin typeface="Courier New" pitchFamily="49" charset="0"/>
              </a:rPr>
              <a:t>                                                              max =          4</a:t>
            </a:r>
          </a:p>
          <a:p>
            <a:pPr>
              <a:lnSpc>
                <a:spcPct val="80000"/>
              </a:lnSpc>
              <a:buNone/>
            </a:pPr>
            <a:r>
              <a:rPr lang="en-US" sz="1400" dirty="0" smtClean="0">
                <a:latin typeface="Courier New" pitchFamily="49" charset="0"/>
              </a:rPr>
              <a:t>                                                </a:t>
            </a:r>
            <a:r>
              <a:rPr lang="en-US" sz="1400" dirty="0">
                <a:latin typeface="Courier New" pitchFamily="49" charset="0"/>
              </a:rPr>
              <a:t>Wald chi2(3)      =      18.77</a:t>
            </a:r>
          </a:p>
          <a:p>
            <a:pPr>
              <a:lnSpc>
                <a:spcPct val="80000"/>
              </a:lnSpc>
              <a:buNone/>
            </a:pPr>
            <a:r>
              <a:rPr lang="en-US" sz="1400" dirty="0">
                <a:latin typeface="Courier New" pitchFamily="49" charset="0"/>
              </a:rPr>
              <a:t>Log restricted-likelihood = -84.555945          </a:t>
            </a:r>
            <a:r>
              <a:rPr lang="en-US" sz="1400" dirty="0" err="1">
                <a:latin typeface="Courier New" pitchFamily="49" charset="0"/>
              </a:rPr>
              <a:t>Prob</a:t>
            </a:r>
            <a:r>
              <a:rPr lang="en-US" sz="1400" dirty="0">
                <a:latin typeface="Courier New" pitchFamily="49" charset="0"/>
              </a:rPr>
              <a:t> &gt; chi2       =     0.0003</a:t>
            </a:r>
          </a:p>
          <a:p>
            <a:pPr>
              <a:lnSpc>
                <a:spcPct val="80000"/>
              </a:lnSpc>
              <a:buNone/>
            </a:pPr>
            <a:r>
              <a:rPr lang="en-US" sz="1400" dirty="0" smtClean="0">
                <a:latin typeface="Courier New" pitchFamily="49" charset="0"/>
              </a:rPr>
              <a:t>------------------------------------------------------------------------------</a:t>
            </a:r>
            <a:endParaRPr lang="en-US" sz="1400" dirty="0">
              <a:latin typeface="Courier New" pitchFamily="49" charset="0"/>
            </a:endParaRPr>
          </a:p>
          <a:p>
            <a:pPr>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a:lnSpc>
                <a:spcPct val="80000"/>
              </a:lnSpc>
              <a:buNone/>
            </a:pPr>
            <a:r>
              <a:rPr lang="en-US" sz="1400" dirty="0">
                <a:latin typeface="Courier New" pitchFamily="49" charset="0"/>
              </a:rPr>
              <a:t>     tablet  |     -21.55   5.972126    -3.61   0.000    -33.25515   -9.844849</a:t>
            </a:r>
          </a:p>
          <a:p>
            <a:pPr>
              <a:lnSpc>
                <a:spcPct val="80000"/>
              </a:lnSpc>
              <a:buNone/>
            </a:pPr>
            <a:r>
              <a:rPr lang="en-US" sz="1400" dirty="0">
                <a:latin typeface="Courier New" pitchFamily="49" charset="0"/>
              </a:rPr>
              <a:t>    capsule  |  -20.66667   5.972126    -3.46   0.001    -32.37182   -8.961516</a:t>
            </a:r>
          </a:p>
          <a:p>
            <a:pPr>
              <a:lnSpc>
                <a:spcPct val="80000"/>
              </a:lnSpc>
              <a:buNone/>
            </a:pPr>
            <a:r>
              <a:rPr lang="en-US" sz="1400" dirty="0">
                <a:latin typeface="Courier New" pitchFamily="49" charset="0"/>
              </a:rPr>
              <a:t>     coated  |  -7.016668   5.972126    -1.17   0.240    -18.72182    4.688483</a:t>
            </a:r>
          </a:p>
          <a:p>
            <a:pPr>
              <a:lnSpc>
                <a:spcPct val="80000"/>
              </a:lnSpc>
              <a:buNone/>
            </a:pPr>
            <a:r>
              <a:rPr lang="en-US" sz="1400" dirty="0">
                <a:latin typeface="Courier New" pitchFamily="49" charset="0"/>
              </a:rPr>
              <a:t>             |</a:t>
            </a:r>
          </a:p>
          <a:p>
            <a:pPr>
              <a:lnSpc>
                <a:spcPct val="80000"/>
              </a:lnSpc>
              <a:buNone/>
            </a:pPr>
            <a:r>
              <a:rPr lang="en-US" sz="1400" dirty="0">
                <a:latin typeface="Courier New" pitchFamily="49" charset="0"/>
              </a:rPr>
              <a:t>       _cons |   38.08333   7.742398     4.92   0.000     22.90851    53.25816</a:t>
            </a:r>
          </a:p>
          <a:p>
            <a:pPr>
              <a:lnSpc>
                <a:spcPct val="80000"/>
              </a:lnSpc>
              <a:buNone/>
            </a:pPr>
            <a:r>
              <a:rPr lang="en-US" sz="1400" dirty="0">
                <a:latin typeface="Courier New" pitchFamily="49" charset="0"/>
              </a:rPr>
              <a:t>------------------------------------------------------------------------------</a:t>
            </a:r>
          </a:p>
          <a:p>
            <a:pPr>
              <a:lnSpc>
                <a:spcPct val="80000"/>
              </a:lnSpc>
              <a:buNone/>
            </a:pPr>
            <a:r>
              <a:rPr lang="en-US" sz="1400" dirty="0" smtClean="0">
                <a:latin typeface="Courier New" pitchFamily="49" charset="0"/>
              </a:rPr>
              <a:t>------------------------------------------------------------------------------</a:t>
            </a:r>
            <a:endParaRPr lang="en-US" sz="1400" dirty="0">
              <a:latin typeface="Courier New" pitchFamily="49" charset="0"/>
            </a:endParaRPr>
          </a:p>
          <a:p>
            <a:pPr>
              <a:lnSpc>
                <a:spcPct val="80000"/>
              </a:lnSpc>
              <a:buNone/>
            </a:pPr>
            <a:r>
              <a:rPr lang="en-US" sz="1400" dirty="0">
                <a:latin typeface="Courier New" pitchFamily="49" charset="0"/>
              </a:rPr>
              <a:t>  Random-effects Parameters  |   Estimate   Std. Err.     [95% Conf. Interval]</a:t>
            </a:r>
          </a:p>
          <a:p>
            <a:pPr>
              <a:lnSpc>
                <a:spcPct val="80000"/>
              </a:lnSpc>
              <a:buNone/>
            </a:pPr>
            <a:r>
              <a:rPr lang="en-US" sz="1400" dirty="0">
                <a:latin typeface="Courier New" pitchFamily="49" charset="0"/>
              </a:rPr>
              <a:t>-----------------------------+------------------------------------------------</a:t>
            </a:r>
          </a:p>
          <a:p>
            <a:pPr>
              <a:lnSpc>
                <a:spcPct val="80000"/>
              </a:lnSpc>
              <a:buNone/>
            </a:pPr>
            <a:r>
              <a:rPr lang="en-US" sz="1400" dirty="0" err="1">
                <a:latin typeface="Courier New" pitchFamily="49" charset="0"/>
              </a:rPr>
              <a:t>patid</a:t>
            </a:r>
            <a:r>
              <a:rPr lang="en-US" sz="1400" dirty="0">
                <a:latin typeface="Courier New" pitchFamily="49" charset="0"/>
              </a:rPr>
              <a:t>: Identity              |</a:t>
            </a:r>
          </a:p>
          <a:p>
            <a:pPr>
              <a:lnSpc>
                <a:spcPct val="80000"/>
              </a:lnSpc>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15.89558   5.567271      8.001132    31.57922</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10.34403   1.888552      7.232396    14.79439</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LR test vs. linear model: chibar2(01) = 12.52         </a:t>
            </a:r>
            <a:r>
              <a:rPr lang="en-US" sz="1400" dirty="0" err="1">
                <a:latin typeface="Courier New" pitchFamily="49" charset="0"/>
              </a:rPr>
              <a:t>Prob</a:t>
            </a:r>
            <a:r>
              <a:rPr lang="en-US" sz="1400" dirty="0">
                <a:latin typeface="Courier New" pitchFamily="49" charset="0"/>
              </a:rPr>
              <a:t> &gt;= chibar2 = 0.0002</a:t>
            </a:r>
          </a:p>
          <a:p>
            <a:pPr>
              <a:lnSpc>
                <a:spcPct val="80000"/>
              </a:lnSpc>
              <a:buFont typeface="Wingdings" pitchFamily="2" charset="2"/>
              <a:buNone/>
            </a:pPr>
            <a:endParaRPr lang="en-US" sz="1400" dirty="0">
              <a:latin typeface="Courier New" pitchFamily="49" charset="0"/>
            </a:endParaRPr>
          </a:p>
        </p:txBody>
      </p:sp>
      <p:sp>
        <p:nvSpPr>
          <p:cNvPr id="20" name="Slide Number Placeholder 5"/>
          <p:cNvSpPr>
            <a:spLocks noGrp="1"/>
          </p:cNvSpPr>
          <p:nvPr>
            <p:ph type="sldNum" sz="quarter" idx="12"/>
          </p:nvPr>
        </p:nvSpPr>
        <p:spPr/>
        <p:txBody>
          <a:bodyPr/>
          <a:lstStyle/>
          <a:p>
            <a:fld id="{8B3A6604-90C5-4D0E-92F1-3A5C446E5608}" type="slidenum">
              <a:rPr lang="en-US" altLang="en-US"/>
              <a:pPr/>
              <a:t>10</a:t>
            </a:fld>
            <a:endParaRPr lang="en-US" altLang="en-US"/>
          </a:p>
        </p:txBody>
      </p:sp>
      <p:sp>
        <p:nvSpPr>
          <p:cNvPr id="990210" name="Rectangle 2"/>
          <p:cNvSpPr>
            <a:spLocks noGrp="1" noChangeArrowheads="1"/>
          </p:cNvSpPr>
          <p:nvPr>
            <p:ph type="title"/>
          </p:nvPr>
        </p:nvSpPr>
        <p:spPr>
          <a:xfrm>
            <a:off x="267763" y="-583177"/>
            <a:ext cx="7543800" cy="1295400"/>
          </a:xfrm>
        </p:spPr>
        <p:txBody>
          <a:bodyPr/>
          <a:lstStyle/>
          <a:p>
            <a:r>
              <a:rPr lang="en-US" dirty="0" smtClean="0">
                <a:latin typeface="Courier New" pitchFamily="49" charset="0"/>
              </a:rPr>
              <a:t>mixed</a:t>
            </a:r>
            <a:r>
              <a:rPr lang="en-US" dirty="0" smtClean="0"/>
              <a:t> </a:t>
            </a:r>
            <a:r>
              <a:rPr lang="en-US" dirty="0"/>
              <a:t>for the fecal fat example</a:t>
            </a:r>
          </a:p>
        </p:txBody>
      </p:sp>
      <p:grpSp>
        <p:nvGrpSpPr>
          <p:cNvPr id="990232" name="Group 24"/>
          <p:cNvGrpSpPr>
            <a:grpSpLocks/>
          </p:cNvGrpSpPr>
          <p:nvPr/>
        </p:nvGrpSpPr>
        <p:grpSpPr bwMode="auto">
          <a:xfrm>
            <a:off x="609600" y="549275"/>
            <a:ext cx="8534400" cy="1752600"/>
            <a:chOff x="384" y="528"/>
            <a:chExt cx="5376" cy="1104"/>
          </a:xfrm>
        </p:grpSpPr>
        <p:sp>
          <p:nvSpPr>
            <p:cNvPr id="990220"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4" name="Text Box 16"/>
            <p:cNvSpPr txBox="1">
              <a:spLocks noChangeArrowheads="1"/>
            </p:cNvSpPr>
            <p:nvPr/>
          </p:nvSpPr>
          <p:spPr bwMode="auto">
            <a:xfrm>
              <a:off x="384" y="624"/>
              <a:ext cx="2516" cy="231"/>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Summary information about hierarchy</a:t>
              </a:r>
            </a:p>
          </p:txBody>
        </p:sp>
        <p:sp>
          <p:nvSpPr>
            <p:cNvPr id="99022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4" name="Group 26"/>
          <p:cNvGrpSpPr>
            <a:grpSpLocks/>
          </p:cNvGrpSpPr>
          <p:nvPr/>
        </p:nvGrpSpPr>
        <p:grpSpPr bwMode="auto">
          <a:xfrm>
            <a:off x="228600" y="4198307"/>
            <a:ext cx="5822950" cy="2133600"/>
            <a:chOff x="144" y="2592"/>
            <a:chExt cx="3668" cy="1344"/>
          </a:xfrm>
        </p:grpSpPr>
        <p:sp>
          <p:nvSpPr>
            <p:cNvPr id="990222" name="Oval 14"/>
            <p:cNvSpPr>
              <a:spLocks noChangeArrowheads="1"/>
            </p:cNvSpPr>
            <p:nvPr/>
          </p:nvSpPr>
          <p:spPr bwMode="auto">
            <a:xfrm>
              <a:off x="960" y="3168"/>
              <a:ext cx="2784" cy="76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6" name="Text Box 18"/>
            <p:cNvSpPr txBox="1">
              <a:spLocks noChangeArrowheads="1"/>
            </p:cNvSpPr>
            <p:nvPr/>
          </p:nvSpPr>
          <p:spPr bwMode="auto">
            <a:xfrm>
              <a:off x="144" y="2592"/>
              <a:ext cx="3668" cy="404"/>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Summary of variation in random intercepts ( </a:t>
              </a:r>
              <a:r>
                <a:rPr lang="en-US" dirty="0" err="1">
                  <a:solidFill>
                    <a:srgbClr val="CC0000"/>
                  </a:solidFill>
                </a:rPr>
                <a:t>sd</a:t>
              </a:r>
              <a:r>
                <a:rPr lang="en-US" dirty="0">
                  <a:solidFill>
                    <a:srgbClr val="CC0000"/>
                  </a:solidFill>
                </a:rPr>
                <a:t>(_cons) )</a:t>
              </a:r>
            </a:p>
            <a:p>
              <a:pPr algn="l"/>
              <a:r>
                <a:rPr lang="en-US" dirty="0">
                  <a:solidFill>
                    <a:srgbClr val="CC0000"/>
                  </a:solidFill>
                </a:rPr>
                <a:t>and residuals ( </a:t>
              </a:r>
              <a:r>
                <a:rPr lang="en-US" dirty="0" err="1">
                  <a:solidFill>
                    <a:srgbClr val="CC0000"/>
                  </a:solidFill>
                </a:rPr>
                <a:t>sd</a:t>
              </a:r>
              <a:r>
                <a:rPr lang="en-US" dirty="0">
                  <a:solidFill>
                    <a:srgbClr val="CC0000"/>
                  </a:solidFill>
                </a:rPr>
                <a:t>(Residual) )</a:t>
              </a:r>
            </a:p>
          </p:txBody>
        </p:sp>
        <p:sp>
          <p:nvSpPr>
            <p:cNvPr id="990230" name="Line 22"/>
            <p:cNvSpPr>
              <a:spLocks noChangeShapeType="1"/>
            </p:cNvSpPr>
            <p:nvPr/>
          </p:nvSpPr>
          <p:spPr bwMode="auto">
            <a:xfrm>
              <a:off x="2256" y="2880"/>
              <a:ext cx="48" cy="240"/>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5" name="Group 27"/>
          <p:cNvGrpSpPr>
            <a:grpSpLocks/>
          </p:cNvGrpSpPr>
          <p:nvPr/>
        </p:nvGrpSpPr>
        <p:grpSpPr bwMode="auto">
          <a:xfrm>
            <a:off x="11987" y="5203825"/>
            <a:ext cx="8758238" cy="1752600"/>
            <a:chOff x="0" y="3072"/>
            <a:chExt cx="4413" cy="1104"/>
          </a:xfrm>
        </p:grpSpPr>
        <p:sp>
          <p:nvSpPr>
            <p:cNvPr id="990223" name="Oval 15"/>
            <p:cNvSpPr>
              <a:spLocks noChangeArrowheads="1"/>
            </p:cNvSpPr>
            <p:nvPr/>
          </p:nvSpPr>
          <p:spPr bwMode="auto">
            <a:xfrm>
              <a:off x="0" y="3643"/>
              <a:ext cx="4272" cy="533"/>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7" name="Text Box 19"/>
            <p:cNvSpPr txBox="1">
              <a:spLocks noChangeArrowheads="1"/>
            </p:cNvSpPr>
            <p:nvPr/>
          </p:nvSpPr>
          <p:spPr bwMode="auto">
            <a:xfrm>
              <a:off x="3072" y="3072"/>
              <a:ext cx="1341" cy="231"/>
            </a:xfrm>
            <a:prstGeom prst="rect">
              <a:avLst/>
            </a:prstGeom>
            <a:noFill/>
            <a:ln w="9525" algn="ctr">
              <a:noFill/>
              <a:miter lim="800000"/>
              <a:headEnd/>
              <a:tailEnd/>
            </a:ln>
            <a:effectLst/>
          </p:spPr>
          <p:txBody>
            <a:bodyPr wrap="none">
              <a:spAutoFit/>
            </a:bodyPr>
            <a:lstStyle/>
            <a:p>
              <a:pPr algn="l"/>
              <a:r>
                <a:rPr lang="en-US" dirty="0">
                  <a:solidFill>
                    <a:srgbClr val="CC0000"/>
                  </a:solidFill>
                </a:rPr>
                <a:t>Test of H0: no clustering</a:t>
              </a:r>
            </a:p>
          </p:txBody>
        </p:sp>
        <p:sp>
          <p:nvSpPr>
            <p:cNvPr id="990231" name="Line 23"/>
            <p:cNvSpPr>
              <a:spLocks noChangeShapeType="1"/>
            </p:cNvSpPr>
            <p:nvPr/>
          </p:nvSpPr>
          <p:spPr bwMode="auto">
            <a:xfrm flipH="1">
              <a:off x="3456" y="3264"/>
              <a:ext cx="480" cy="288"/>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9" name="Group 31"/>
          <p:cNvGrpSpPr>
            <a:grpSpLocks/>
          </p:cNvGrpSpPr>
          <p:nvPr/>
        </p:nvGrpSpPr>
        <p:grpSpPr bwMode="auto">
          <a:xfrm>
            <a:off x="1092771" y="2339345"/>
            <a:ext cx="3562350" cy="1828800"/>
            <a:chOff x="720" y="1248"/>
            <a:chExt cx="2244" cy="1152"/>
          </a:xfrm>
        </p:grpSpPr>
        <p:sp>
          <p:nvSpPr>
            <p:cNvPr id="990221" name="Oval 13"/>
            <p:cNvSpPr>
              <a:spLocks noChangeArrowheads="1"/>
            </p:cNvSpPr>
            <p:nvPr/>
          </p:nvSpPr>
          <p:spPr bwMode="auto">
            <a:xfrm>
              <a:off x="720" y="1776"/>
              <a:ext cx="2160"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37" name="Line 29"/>
            <p:cNvSpPr>
              <a:spLocks noChangeShapeType="1"/>
            </p:cNvSpPr>
            <p:nvPr/>
          </p:nvSpPr>
          <p:spPr bwMode="auto">
            <a:xfrm flipH="1">
              <a:off x="2256" y="1536"/>
              <a:ext cx="192"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990238" name="Text Box 30"/>
            <p:cNvSpPr txBox="1">
              <a:spLocks noChangeArrowheads="1"/>
            </p:cNvSpPr>
            <p:nvPr/>
          </p:nvSpPr>
          <p:spPr bwMode="auto">
            <a:xfrm>
              <a:off x="1392" y="1248"/>
              <a:ext cx="1572" cy="231"/>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The usual </a:t>
              </a:r>
              <a:r>
                <a:rPr lang="en-US" dirty="0" err="1">
                  <a:solidFill>
                    <a:srgbClr val="CC0000"/>
                  </a:solidFill>
                </a:rPr>
                <a:t>coef</a:t>
              </a:r>
              <a:r>
                <a:rPr lang="en-US" dirty="0">
                  <a:solidFill>
                    <a:srgbClr val="CC0000"/>
                  </a:solidFill>
                </a:rPr>
                <a:t> and SE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90232"/>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9902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990239"/>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9902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990234"/>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990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12C03A-3CD7-4E4D-B0B8-4A939AF8105F}" type="slidenum">
              <a:rPr lang="en-US" altLang="en-US"/>
              <a:pPr/>
              <a:t>11</a:t>
            </a:fld>
            <a:endParaRPr lang="en-US" altLang="en-US" dirty="0"/>
          </a:p>
        </p:txBody>
      </p:sp>
      <p:sp>
        <p:nvSpPr>
          <p:cNvPr id="991234" name="Rectangle 2"/>
          <p:cNvSpPr>
            <a:spLocks noGrp="1" noChangeArrowheads="1"/>
          </p:cNvSpPr>
          <p:nvPr>
            <p:ph type="title"/>
          </p:nvPr>
        </p:nvSpPr>
        <p:spPr>
          <a:xfrm>
            <a:off x="457200" y="-228600"/>
            <a:ext cx="7543800" cy="1295400"/>
          </a:xfrm>
        </p:spPr>
        <p:txBody>
          <a:bodyPr/>
          <a:lstStyle/>
          <a:p>
            <a:r>
              <a:rPr lang="en-US" dirty="0"/>
              <a:t>Mixed model analyses</a:t>
            </a:r>
          </a:p>
        </p:txBody>
      </p:sp>
      <p:sp>
        <p:nvSpPr>
          <p:cNvPr id="991235" name="Rectangle 3"/>
          <p:cNvSpPr>
            <a:spLocks noGrp="1" noChangeArrowheads="1"/>
          </p:cNvSpPr>
          <p:nvPr>
            <p:ph type="body" idx="1"/>
          </p:nvPr>
        </p:nvSpPr>
        <p:spPr>
          <a:xfrm>
            <a:off x="381000" y="1143000"/>
            <a:ext cx="8229600" cy="4411662"/>
          </a:xfrm>
        </p:spPr>
        <p:txBody>
          <a:bodyPr/>
          <a:lstStyle/>
          <a:p>
            <a:r>
              <a:rPr lang="en-US" dirty="0"/>
              <a:t>You get estimates of the regression coefficients (with the same interpretation as in regular </a:t>
            </a:r>
            <a:r>
              <a:rPr lang="en-US" dirty="0" smtClean="0"/>
              <a:t>linear regression</a:t>
            </a:r>
            <a:r>
              <a:rPr lang="en-US" dirty="0"/>
              <a:t>), but accounting for the correlated data. </a:t>
            </a:r>
          </a:p>
          <a:p>
            <a:r>
              <a:rPr lang="en-US" dirty="0"/>
              <a:t>Also get an understanding of how the variability in the data is attributable to various levels in the hierarchy</a:t>
            </a:r>
            <a:r>
              <a:rPr lang="en-US" dirty="0" smtClean="0"/>
              <a:t>.</a:t>
            </a:r>
          </a:p>
          <a:p>
            <a:r>
              <a:rPr lang="en-US" dirty="0" smtClean="0"/>
              <a:t> </a:t>
            </a:r>
            <a:r>
              <a:rPr lang="en-US" dirty="0" err="1" smtClean="0"/>
              <a:t>sd</a:t>
            </a:r>
            <a:r>
              <a:rPr lang="en-US" dirty="0" smtClean="0"/>
              <a:t>(_cons) is the standard deviation of the person-specific </a:t>
            </a:r>
            <a:r>
              <a:rPr lang="en-US" i="1" dirty="0" smtClean="0"/>
              <a:t>true </a:t>
            </a:r>
            <a:r>
              <a:rPr lang="en-US" dirty="0" smtClean="0"/>
              <a:t>intercepts.  So 15.89558 is the standard deviation, across people, of their true baseline values.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91235">
                                            <p:txEl>
                                              <p:pRg st="1" end="1"/>
                                            </p:txEl>
                                          </p:spTgt>
                                        </p:tgtEl>
                                        <p:attrNameLst>
                                          <p:attrName>style.visibility</p:attrName>
                                        </p:attrNameLst>
                                      </p:cBhvr>
                                      <p:to>
                                        <p:strVal val="visible"/>
                                      </p:to>
                                    </p:set>
                                    <p:anim calcmode="lin" valueType="num">
                                      <p:cBhvr additive="base">
                                        <p:cTn id="7" dur="500" fill="hold"/>
                                        <p:tgtEl>
                                          <p:spTgt spid="99123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912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91235">
                                            <p:txEl>
                                              <p:pRg st="2" end="2"/>
                                            </p:txEl>
                                          </p:spTgt>
                                        </p:tgtEl>
                                        <p:attrNameLst>
                                          <p:attrName>style.visibility</p:attrName>
                                        </p:attrNameLst>
                                      </p:cBhvr>
                                      <p:to>
                                        <p:strVal val="visible"/>
                                      </p:to>
                                    </p:set>
                                    <p:anim calcmode="lin" valueType="num">
                                      <p:cBhvr additive="base">
                                        <p:cTn id="13" dur="500" fill="hold"/>
                                        <p:tgtEl>
                                          <p:spTgt spid="99123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912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4869BB-619D-4446-BDDC-6D5214930CD4}" type="slidenum">
              <a:rPr lang="en-US" altLang="en-US"/>
              <a:pPr/>
              <a:t>12</a:t>
            </a:fld>
            <a:endParaRPr lang="en-US" altLang="en-US"/>
          </a:p>
        </p:txBody>
      </p:sp>
      <p:sp>
        <p:nvSpPr>
          <p:cNvPr id="992258" name="Rectangle 2"/>
          <p:cNvSpPr>
            <a:spLocks noGrp="1" noChangeArrowheads="1"/>
          </p:cNvSpPr>
          <p:nvPr>
            <p:ph type="title"/>
          </p:nvPr>
        </p:nvSpPr>
        <p:spPr/>
        <p:txBody>
          <a:bodyPr/>
          <a:lstStyle/>
          <a:p>
            <a:r>
              <a:rPr lang="en-US"/>
              <a:t>Mixed model analyses</a:t>
            </a:r>
          </a:p>
        </p:txBody>
      </p:sp>
      <p:sp>
        <p:nvSpPr>
          <p:cNvPr id="992259" name="Rectangle 3"/>
          <p:cNvSpPr>
            <a:spLocks noGrp="1" noChangeArrowheads="1"/>
          </p:cNvSpPr>
          <p:nvPr>
            <p:ph type="body" idx="1"/>
          </p:nvPr>
        </p:nvSpPr>
        <p:spPr/>
        <p:txBody>
          <a:bodyPr/>
          <a:lstStyle/>
          <a:p>
            <a:r>
              <a:rPr lang="en-US" dirty="0"/>
              <a:t>Total variance = sum of all estimated variances.</a:t>
            </a:r>
          </a:p>
          <a:p>
            <a:pPr>
              <a:buFont typeface="Wingdings" pitchFamily="2" charset="2"/>
              <a:buNone/>
            </a:pPr>
            <a:r>
              <a:rPr lang="en-US" dirty="0"/>
              <a:t>Total variance = (patient SD)</a:t>
            </a:r>
            <a:r>
              <a:rPr lang="en-US" baseline="30000" dirty="0"/>
              <a:t>2</a:t>
            </a:r>
            <a:r>
              <a:rPr lang="en-US" dirty="0"/>
              <a:t>+(residual SD)</a:t>
            </a:r>
            <a:r>
              <a:rPr lang="en-US" baseline="30000" dirty="0"/>
              <a:t>2</a:t>
            </a:r>
            <a:endParaRPr lang="en-US" dirty="0"/>
          </a:p>
          <a:p>
            <a:pPr>
              <a:buFont typeface="Wingdings" pitchFamily="2" charset="2"/>
              <a:buNone/>
            </a:pPr>
            <a:r>
              <a:rPr lang="en-US" dirty="0"/>
              <a:t>	= (</a:t>
            </a:r>
            <a:r>
              <a:rPr lang="en-US" dirty="0" smtClean="0"/>
              <a:t>15.89558)</a:t>
            </a:r>
            <a:r>
              <a:rPr lang="en-US" baseline="30000" dirty="0" smtClean="0"/>
              <a:t>2</a:t>
            </a:r>
            <a:r>
              <a:rPr lang="en-US" dirty="0" smtClean="0"/>
              <a:t> </a:t>
            </a:r>
            <a:r>
              <a:rPr lang="en-US" dirty="0"/>
              <a:t>+ (10.34403)</a:t>
            </a:r>
            <a:r>
              <a:rPr lang="en-US" baseline="30000" dirty="0"/>
              <a:t>2</a:t>
            </a:r>
            <a:r>
              <a:rPr lang="en-US" dirty="0"/>
              <a:t> </a:t>
            </a:r>
          </a:p>
          <a:p>
            <a:pPr>
              <a:buFont typeface="Wingdings" pitchFamily="2" charset="2"/>
              <a:buNone/>
            </a:pPr>
            <a:r>
              <a:rPr lang="en-US" dirty="0"/>
              <a:t>	= </a:t>
            </a:r>
            <a:r>
              <a:rPr lang="en-US" dirty="0" smtClean="0"/>
              <a:t>252.6695+ </a:t>
            </a:r>
            <a:r>
              <a:rPr lang="en-US" dirty="0"/>
              <a:t>106.9990 = </a:t>
            </a:r>
            <a:r>
              <a:rPr lang="en-US" dirty="0" smtClean="0"/>
              <a:t>359.6685</a:t>
            </a:r>
            <a:endParaRPr lang="en-US" dirty="0"/>
          </a:p>
          <a:p>
            <a:pPr>
              <a:buSzPct val="150000"/>
              <a:buFontTx/>
              <a:buChar char="•"/>
            </a:pPr>
            <a:r>
              <a:rPr lang="en-US" dirty="0"/>
              <a:t> </a:t>
            </a:r>
            <a:r>
              <a:rPr lang="en-US" dirty="0" err="1"/>
              <a:t>Intraclass</a:t>
            </a:r>
            <a:r>
              <a:rPr lang="en-US" dirty="0"/>
              <a:t> correlation (ICC)</a:t>
            </a:r>
          </a:p>
          <a:p>
            <a:pPr>
              <a:buFont typeface="Wingdings" pitchFamily="2" charset="2"/>
              <a:buNone/>
            </a:pPr>
            <a:r>
              <a:rPr lang="en-US" dirty="0"/>
              <a:t>ICC = (patient SD)</a:t>
            </a:r>
            <a:r>
              <a:rPr lang="en-US" baseline="30000" dirty="0"/>
              <a:t>2</a:t>
            </a:r>
            <a:r>
              <a:rPr lang="en-US" dirty="0"/>
              <a:t>/(total variance) </a:t>
            </a:r>
          </a:p>
          <a:p>
            <a:pPr>
              <a:buFont typeface="Wingdings" pitchFamily="2" charset="2"/>
              <a:buNone/>
            </a:pPr>
            <a:r>
              <a:rPr lang="en-US" dirty="0"/>
              <a:t>	= </a:t>
            </a:r>
            <a:r>
              <a:rPr lang="en-US" dirty="0" smtClean="0"/>
              <a:t>252.6695/359.6685 </a:t>
            </a:r>
            <a:r>
              <a:rPr lang="en-US" dirty="0"/>
              <a:t>= 0.703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9E1DB0-F387-4FE5-B7BA-C4AD11F9040C}" type="slidenum">
              <a:rPr lang="en-US" altLang="en-US"/>
              <a:pPr/>
              <a:t>13</a:t>
            </a:fld>
            <a:endParaRPr lang="en-US" altLang="en-US"/>
          </a:p>
        </p:txBody>
      </p:sp>
      <p:sp>
        <p:nvSpPr>
          <p:cNvPr id="998402" name="Rectangle 2"/>
          <p:cNvSpPr>
            <a:spLocks noGrp="1" noChangeArrowheads="1"/>
          </p:cNvSpPr>
          <p:nvPr>
            <p:ph type="title"/>
          </p:nvPr>
        </p:nvSpPr>
        <p:spPr>
          <a:xfrm>
            <a:off x="304800" y="-304800"/>
            <a:ext cx="7543800" cy="1295400"/>
          </a:xfrm>
        </p:spPr>
        <p:txBody>
          <a:bodyPr/>
          <a:lstStyle/>
          <a:p>
            <a:r>
              <a:rPr lang="en-US">
                <a:latin typeface="Courier New" pitchFamily="49" charset="0"/>
              </a:rPr>
              <a:t>xtgee</a:t>
            </a:r>
            <a:r>
              <a:rPr lang="en-US"/>
              <a:t>:  Fecal fat example</a:t>
            </a:r>
          </a:p>
        </p:txBody>
      </p:sp>
      <p:sp>
        <p:nvSpPr>
          <p:cNvPr id="6" name="Rectangle 5"/>
          <p:cNvSpPr/>
          <p:nvPr/>
        </p:nvSpPr>
        <p:spPr>
          <a:xfrm>
            <a:off x="0" y="1219200"/>
            <a:ext cx="9144000" cy="4939814"/>
          </a:xfrm>
          <a:prstGeom prst="rect">
            <a:avLst/>
          </a:prstGeom>
        </p:spPr>
        <p:txBody>
          <a:bodyPr wrap="square">
            <a:spAutoFit/>
          </a:bodyPr>
          <a:lstStyle/>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xtgee</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i.pilltype</a:t>
            </a:r>
            <a:r>
              <a:rPr lang="en-US" sz="1500" dirty="0" smtClean="0">
                <a:latin typeface="Courier New" pitchFamily="49" charset="0"/>
                <a:cs typeface="Courier New" pitchFamily="49" charset="0"/>
              </a:rPr>
              <a:t> i.sex, </a:t>
            </a:r>
            <a:r>
              <a:rPr lang="en-US" sz="1500" dirty="0" err="1" smtClean="0">
                <a:latin typeface="Courier New" pitchFamily="49" charset="0"/>
                <a:cs typeface="Courier New" pitchFamily="49" charset="0"/>
              </a:rPr>
              <a:t>i</a:t>
            </a:r>
            <a:r>
              <a:rPr lang="en-US" sz="1500" dirty="0" smtClean="0">
                <a:latin typeface="Courier New" pitchFamily="49" charset="0"/>
                <a:cs typeface="Courier New" pitchFamily="49" charset="0"/>
              </a:rPr>
              <a:t>(</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GEE population-averaged model                   Number of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        24</a:t>
            </a:r>
          </a:p>
          <a:p>
            <a:pPr algn="l"/>
            <a:r>
              <a:rPr lang="en-US" sz="1500" dirty="0" smtClean="0">
                <a:latin typeface="Courier New" pitchFamily="49" charset="0"/>
                <a:cs typeface="Courier New" pitchFamily="49" charset="0"/>
              </a:rPr>
              <a:t>Group variable:                      </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      Number of groups   =         6</a:t>
            </a:r>
          </a:p>
          <a:p>
            <a:pPr algn="l"/>
            <a:r>
              <a:rPr lang="en-US" sz="1500" dirty="0" smtClean="0">
                <a:latin typeface="Courier New" pitchFamily="49" charset="0"/>
                <a:cs typeface="Courier New" pitchFamily="49" charset="0"/>
              </a:rPr>
              <a:t>Link:                             identity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per group: min =         4</a:t>
            </a:r>
          </a:p>
          <a:p>
            <a:pPr algn="l"/>
            <a:r>
              <a:rPr lang="en-US" sz="1500" dirty="0" smtClean="0">
                <a:latin typeface="Courier New" pitchFamily="49" charset="0"/>
                <a:cs typeface="Courier New" pitchFamily="49" charset="0"/>
              </a:rPr>
              <a:t>Family:                           Gaussian                     </a:t>
            </a:r>
            <a:r>
              <a:rPr lang="en-US" sz="1500" dirty="0" err="1" smtClean="0">
                <a:latin typeface="Courier New" pitchFamily="49" charset="0"/>
                <a:cs typeface="Courier New" pitchFamily="49" charset="0"/>
              </a:rPr>
              <a:t>avg</a:t>
            </a:r>
            <a:r>
              <a:rPr lang="en-US" sz="1500" dirty="0" smtClean="0">
                <a:latin typeface="Courier New" pitchFamily="49" charset="0"/>
                <a:cs typeface="Courier New" pitchFamily="49" charset="0"/>
              </a:rPr>
              <a:t> =       4.0</a:t>
            </a:r>
          </a:p>
          <a:p>
            <a:pPr algn="l"/>
            <a:r>
              <a:rPr lang="en-US" sz="1500" dirty="0" smtClean="0">
                <a:latin typeface="Courier New" pitchFamily="49" charset="0"/>
                <a:cs typeface="Courier New" pitchFamily="49" charset="0"/>
              </a:rPr>
              <a:t>Correlation:                  exchangeable                     max =         4</a:t>
            </a:r>
          </a:p>
          <a:p>
            <a:pPr algn="l"/>
            <a:r>
              <a:rPr lang="en-US" sz="1500" dirty="0" smtClean="0">
                <a:latin typeface="Courier New" pitchFamily="49" charset="0"/>
                <a:cs typeface="Courier New" pitchFamily="49" charset="0"/>
              </a:rPr>
              <a:t>                                                Wald chi2(4)       =     24.00</a:t>
            </a:r>
          </a:p>
          <a:p>
            <a:pPr algn="l"/>
            <a:r>
              <a:rPr lang="en-US" sz="1500" dirty="0" smtClean="0">
                <a:latin typeface="Courier New" pitchFamily="49" charset="0"/>
                <a:cs typeface="Courier New" pitchFamily="49" charset="0"/>
              </a:rPr>
              <a:t>Scale parameter:                  253.8228      </a:t>
            </a:r>
            <a:r>
              <a:rPr lang="en-US" sz="1500" dirty="0" err="1" smtClean="0">
                <a:latin typeface="Courier New" pitchFamily="49" charset="0"/>
                <a:cs typeface="Courier New" pitchFamily="49" charset="0"/>
              </a:rPr>
              <a:t>Prob</a:t>
            </a:r>
            <a:r>
              <a:rPr lang="en-US" sz="1500" dirty="0" smtClean="0">
                <a:latin typeface="Courier New" pitchFamily="49" charset="0"/>
                <a:cs typeface="Courier New" pitchFamily="49" charset="0"/>
              </a:rPr>
              <a:t> &gt; chi2        =    0.0001</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      </a:t>
            </a:r>
            <a:r>
              <a:rPr lang="en-US" sz="1500" dirty="0" err="1" smtClean="0">
                <a:latin typeface="Courier New" pitchFamily="49" charset="0"/>
                <a:cs typeface="Courier New" pitchFamily="49" charset="0"/>
              </a:rPr>
              <a:t>Coef</a:t>
            </a:r>
            <a:r>
              <a:rPr lang="en-US" sz="1500" dirty="0" smtClean="0">
                <a:latin typeface="Courier New" pitchFamily="49" charset="0"/>
                <a:cs typeface="Courier New" pitchFamily="49" charset="0"/>
              </a:rPr>
              <a:t>.   Std. Err.      z    P&gt;|z|     [95% Conf. Interval]</a:t>
            </a: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pilltype</a:t>
            </a:r>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2  |     -21.55   5.451781    -3.95   0.000    -32.23529   -10.86471</a:t>
            </a:r>
          </a:p>
          <a:p>
            <a:pPr algn="l"/>
            <a:r>
              <a:rPr lang="en-US" sz="1500" dirty="0" smtClean="0">
                <a:latin typeface="Courier New" pitchFamily="49" charset="0"/>
                <a:cs typeface="Courier New" pitchFamily="49" charset="0"/>
              </a:rPr>
              <a:t>          3  |  -20.66667   5.451781    -3.79   0.000    -31.35196   -9.981373</a:t>
            </a:r>
          </a:p>
          <a:p>
            <a:pPr algn="l"/>
            <a:r>
              <a:rPr lang="en-US" sz="1500" dirty="0" smtClean="0">
                <a:latin typeface="Courier New" pitchFamily="49" charset="0"/>
                <a:cs typeface="Courier New" pitchFamily="49" charset="0"/>
              </a:rPr>
              <a:t>          4  |  -7.016668   5.451781    -1.29   0.198    -17.70196    3.668626</a:t>
            </a:r>
          </a:p>
          <a:p>
            <a:pPr algn="l"/>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1.sex |      13.55   11.16389     1.21   0.225    -8.330816    35.43082</a:t>
            </a:r>
          </a:p>
          <a:p>
            <a:pPr algn="l"/>
            <a:r>
              <a:rPr lang="en-US" sz="1500" dirty="0" smtClean="0">
                <a:latin typeface="Courier New" pitchFamily="49" charset="0"/>
                <a:cs typeface="Courier New" pitchFamily="49" charset="0"/>
              </a:rPr>
              <a:t>       _cons |   31.30833   8.570992     3.65   0.000      14.5095    48.10717</a:t>
            </a:r>
          </a:p>
          <a:p>
            <a:pPr algn="l"/>
            <a:r>
              <a:rPr lang="en-US" sz="1500" dirty="0" smtClean="0">
                <a:latin typeface="Courier New" pitchFamily="49" charset="0"/>
                <a:cs typeface="Courier New" pitchFamily="49" charset="0"/>
              </a:rPr>
              <a:t>------------------------------------------------------------------------------</a:t>
            </a:r>
            <a:endParaRPr lang="en-US" sz="1500" dirty="0">
              <a:latin typeface="Courier New" pitchFamily="49" charset="0"/>
              <a:cs typeface="Courier New" pitchFamily="49" charset="0"/>
            </a:endParaRPr>
          </a:p>
        </p:txBody>
      </p:sp>
    </p:spTree>
    <p:extLst>
      <p:ext uri="{BB962C8B-B14F-4D97-AF65-F5344CB8AC3E}">
        <p14:creationId xmlns:p14="http://schemas.microsoft.com/office/powerpoint/2010/main" val="18940945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14</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None/>
            </a:pPr>
            <a:r>
              <a:rPr lang="en-US" sz="2600" dirty="0" smtClean="0"/>
              <a:t>Outcome is the mini-mental state exam, a numerical </a:t>
            </a:r>
            <a:r>
              <a:rPr lang="en-US" sz="2600" dirty="0"/>
              <a:t>score from 0 to 30 (original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15</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Outcome is the mini-mental state exam, a numerical </a:t>
            </a:r>
            <a:r>
              <a:rPr lang="en-US" sz="2600" dirty="0"/>
              <a:t>score from 0 to </a:t>
            </a:r>
            <a:r>
              <a:rPr lang="en-US" sz="2600" dirty="0" smtClean="0"/>
              <a:t>30</a:t>
            </a:r>
            <a:r>
              <a:rPr lang="en-US" sz="2600" dirty="0"/>
              <a:t> </a:t>
            </a:r>
            <a:r>
              <a:rPr lang="en-US" sz="2600" dirty="0" smtClean="0"/>
              <a:t>(original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MIXED model syntax:</a:t>
            </a:r>
            <a:endParaRPr lang="en-US" sz="2600" dirty="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1DAB2A7-A2AD-481E-924F-F9D9FD646BF8}" type="slidenum">
              <a:rPr lang="en-US" altLang="en-US"/>
              <a:pPr/>
              <a:t>16</a:t>
            </a:fld>
            <a:endParaRPr lang="en-US" altLang="en-US"/>
          </a:p>
        </p:txBody>
      </p:sp>
      <p:sp>
        <p:nvSpPr>
          <p:cNvPr id="999426" name="Rectangle 2"/>
          <p:cNvSpPr>
            <a:spLocks noGrp="1" noChangeArrowheads="1"/>
          </p:cNvSpPr>
          <p:nvPr>
            <p:ph type="title"/>
          </p:nvPr>
        </p:nvSpPr>
        <p:spPr/>
        <p:txBody>
          <a:bodyPr/>
          <a:lstStyle/>
          <a:p>
            <a:r>
              <a:rPr lang="en-US"/>
              <a:t>Model diagnostics: predictors</a:t>
            </a:r>
          </a:p>
        </p:txBody>
      </p:sp>
      <p:sp>
        <p:nvSpPr>
          <p:cNvPr id="999427" name="Rectangle 3"/>
          <p:cNvSpPr>
            <a:spLocks noGrp="1" noChangeArrowheads="1"/>
          </p:cNvSpPr>
          <p:nvPr>
            <p:ph type="body" idx="1"/>
          </p:nvPr>
        </p:nvSpPr>
        <p:spPr/>
        <p:txBody>
          <a:bodyPr/>
          <a:lstStyle/>
          <a:p>
            <a:pPr>
              <a:buFont typeface="Wingdings" pitchFamily="2" charset="2"/>
              <a:buNone/>
            </a:pPr>
            <a:r>
              <a:rPr lang="en-US" dirty="0"/>
              <a:t>Nothing new in these models on the predictor side of the equation.  For checking linearity do the usual:</a:t>
            </a:r>
          </a:p>
          <a:p>
            <a:pPr>
              <a:buFont typeface="Wingdings" pitchFamily="2" charset="2"/>
              <a:buNone/>
            </a:pPr>
            <a:r>
              <a:rPr lang="en-US" dirty="0"/>
              <a:t>Plot residuals versus predictors (RVP), transform predictors (e.g., try quadratic), try splines, categorize predictors.  </a:t>
            </a:r>
            <a:r>
              <a:rPr lang="en-US" dirty="0" smtClean="0"/>
              <a:t>Not as many built-in diagnostics as for </a:t>
            </a:r>
            <a:r>
              <a:rPr lang="en-US" dirty="0" smtClean="0">
                <a:latin typeface="Courier New" panose="02070309020205020404" pitchFamily="49" charset="0"/>
                <a:cs typeface="Courier New" panose="02070309020205020404" pitchFamily="49" charset="0"/>
              </a:rPr>
              <a:t>regress</a:t>
            </a:r>
            <a:r>
              <a:rPr lang="en-US" dirty="0" smtClean="0"/>
              <a:t> so have to do it “manually.”</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FCEF1B8-7A6A-43EF-A786-5BFA1917E4C7}" type="slidenum">
              <a:rPr lang="en-US" altLang="en-US"/>
              <a:pPr/>
              <a:t>17</a:t>
            </a:fld>
            <a:endParaRPr lang="en-US" altLang="en-US"/>
          </a:p>
        </p:txBody>
      </p:sp>
      <p:sp>
        <p:nvSpPr>
          <p:cNvPr id="1000450" name="Rectangle 2"/>
          <p:cNvSpPr>
            <a:spLocks noGrp="1" noChangeArrowheads="1"/>
          </p:cNvSpPr>
          <p:nvPr>
            <p:ph type="title"/>
          </p:nvPr>
        </p:nvSpPr>
        <p:spPr/>
        <p:txBody>
          <a:bodyPr/>
          <a:lstStyle/>
          <a:p>
            <a:r>
              <a:rPr lang="en-US"/>
              <a:t>Model diagnostics: normality/outliers</a:t>
            </a:r>
          </a:p>
        </p:txBody>
      </p:sp>
      <p:sp>
        <p:nvSpPr>
          <p:cNvPr id="1000451" name="Rectangle 3"/>
          <p:cNvSpPr>
            <a:spLocks noGrp="1" noChangeArrowheads="1"/>
          </p:cNvSpPr>
          <p:nvPr>
            <p:ph type="body" idx="1"/>
          </p:nvPr>
        </p:nvSpPr>
        <p:spPr/>
        <p:txBody>
          <a:bodyPr/>
          <a:lstStyle/>
          <a:p>
            <a:pPr marL="0" indent="0">
              <a:buFont typeface="Wingdings" pitchFamily="2" charset="2"/>
              <a:buNone/>
            </a:pPr>
            <a:r>
              <a:rPr lang="en-US" dirty="0"/>
              <a:t>Calculate residuals</a:t>
            </a:r>
          </a:p>
          <a:p>
            <a:pPr marL="0" indent="0">
              <a:buFont typeface="Wingdings" pitchFamily="2" charset="2"/>
              <a:buNone/>
            </a:pPr>
            <a:r>
              <a:rPr lang="en-US" dirty="0" smtClean="0">
                <a:latin typeface="Courier New" pitchFamily="49" charset="0"/>
              </a:rPr>
              <a:t>mixed</a:t>
            </a:r>
            <a:r>
              <a:rPr lang="en-US" dirty="0">
                <a:latin typeface="Courier New" pitchFamily="49" charset="0"/>
              </a:rPr>
              <a:t>:  predict </a:t>
            </a:r>
            <a:r>
              <a:rPr lang="en-US" dirty="0" err="1">
                <a:latin typeface="Courier New" pitchFamily="49" charset="0"/>
              </a:rPr>
              <a:t>resids</a:t>
            </a:r>
            <a:r>
              <a:rPr lang="en-US" dirty="0">
                <a:latin typeface="Courier New" pitchFamily="49" charset="0"/>
              </a:rPr>
              <a:t>, residuals</a:t>
            </a:r>
          </a:p>
          <a:p>
            <a:pPr marL="0" indent="0">
              <a:buFont typeface="Wingdings" pitchFamily="2" charset="2"/>
              <a:buNone/>
            </a:pPr>
            <a:r>
              <a:rPr lang="en-US" dirty="0" err="1">
                <a:latin typeface="Courier New" pitchFamily="49" charset="0"/>
              </a:rPr>
              <a:t>xtgee</a:t>
            </a:r>
            <a:r>
              <a:rPr lang="en-US" dirty="0">
                <a:latin typeface="Courier New" pitchFamily="49" charset="0"/>
              </a:rPr>
              <a:t>:  predict </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latin typeface="Courier New" pitchFamily="49" charset="0"/>
              </a:rPr>
              <a:t>		gen </a:t>
            </a:r>
            <a:r>
              <a:rPr lang="en-US" dirty="0" err="1">
                <a:latin typeface="Courier New" pitchFamily="49" charset="0"/>
              </a:rPr>
              <a:t>resids</a:t>
            </a:r>
            <a:r>
              <a:rPr lang="en-US" dirty="0">
                <a:latin typeface="Courier New" pitchFamily="49" charset="0"/>
              </a:rPr>
              <a:t>=</a:t>
            </a:r>
            <a:r>
              <a:rPr lang="en-US" dirty="0">
                <a:latin typeface="Arial Unicode MS" pitchFamily="34" charset="-128"/>
              </a:rPr>
              <a:t>outcome</a:t>
            </a:r>
            <a:r>
              <a:rPr lang="en-US" dirty="0">
                <a:latin typeface="Courier New" pitchFamily="49" charset="0"/>
              </a:rPr>
              <a:t>-</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t>Plot residuals versus predicted values and look for outliers, unequal variances (but some mixed models allow unequal variances as does the robust option in </a:t>
            </a:r>
            <a:r>
              <a:rPr lang="en-US" dirty="0" err="1">
                <a:latin typeface="Courier New" pitchFamily="49" charset="0"/>
              </a:rPr>
              <a:t>xtgee</a:t>
            </a:r>
            <a:r>
              <a:rPr lang="en-US" dirty="0"/>
              <a:t>), histogram of residuals. </a:t>
            </a:r>
            <a:endParaRPr lang="en-US" dirty="0">
              <a:latin typeface="Courier New" pitchFamily="49" charset="0"/>
            </a:endParaRPr>
          </a:p>
          <a:p>
            <a:pPr marL="0" indent="0">
              <a:buFont typeface="Wingdings" pitchFamily="2" charset="2"/>
              <a:buNone/>
            </a:pPr>
            <a:endParaRPr lang="en-US" dirty="0">
              <a:latin typeface="Courier New" pitchFamily="49"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418A4C1-6E5D-4E6D-AE46-1ECFBBEA9A25}" type="slidenum">
              <a:rPr lang="en-US" altLang="en-US"/>
              <a:pPr/>
              <a:t>18</a:t>
            </a:fld>
            <a:endParaRPr lang="en-US" altLang="en-US"/>
          </a:p>
        </p:txBody>
      </p:sp>
      <p:sp>
        <p:nvSpPr>
          <p:cNvPr id="1001474" name="Rectangle 2"/>
          <p:cNvSpPr>
            <a:spLocks noGrp="1" noChangeArrowheads="1"/>
          </p:cNvSpPr>
          <p:nvPr>
            <p:ph type="title"/>
          </p:nvPr>
        </p:nvSpPr>
        <p:spPr/>
        <p:txBody>
          <a:bodyPr/>
          <a:lstStyle/>
          <a:p>
            <a:r>
              <a:rPr lang="en-US"/>
              <a:t>Model diagnostics: normality/outliers</a:t>
            </a:r>
          </a:p>
        </p:txBody>
      </p:sp>
      <p:sp>
        <p:nvSpPr>
          <p:cNvPr id="1001475" name="Rectangle 3"/>
          <p:cNvSpPr>
            <a:spLocks noGrp="1" noChangeArrowheads="1"/>
          </p:cNvSpPr>
          <p:nvPr>
            <p:ph type="body" idx="1"/>
          </p:nvPr>
        </p:nvSpPr>
        <p:spPr>
          <a:xfrm>
            <a:off x="0" y="1447800"/>
            <a:ext cx="9144000" cy="4953000"/>
          </a:xfrm>
        </p:spPr>
        <p:txBody>
          <a:bodyPr/>
          <a:lstStyle/>
          <a:p>
            <a:pPr marL="571500" indent="-571500">
              <a:lnSpc>
                <a:spcPct val="90000"/>
              </a:lnSpc>
              <a:buFont typeface="Wingdings" pitchFamily="2" charset="2"/>
              <a:buNone/>
            </a:pPr>
            <a:r>
              <a:rPr lang="en-US"/>
              <a:t>If you find issues – do the “usual”:</a:t>
            </a:r>
          </a:p>
          <a:p>
            <a:pPr marL="571500" indent="-571500">
              <a:lnSpc>
                <a:spcPct val="90000"/>
              </a:lnSpc>
              <a:buClr>
                <a:schemeClr val="tx1"/>
              </a:buClr>
              <a:buSzTx/>
              <a:buFont typeface="Wingdings" pitchFamily="2" charset="2"/>
              <a:buAutoNum type="arabicPeriod"/>
            </a:pPr>
            <a:r>
              <a:rPr lang="en-US"/>
              <a:t>Try removing outliers to assess their influence.</a:t>
            </a:r>
          </a:p>
          <a:p>
            <a:pPr marL="571500" indent="-571500">
              <a:lnSpc>
                <a:spcPct val="90000"/>
              </a:lnSpc>
              <a:buClr>
                <a:schemeClr val="tx1"/>
              </a:buClr>
              <a:buSzTx/>
              <a:buFont typeface="Wingdings" pitchFamily="2" charset="2"/>
              <a:buAutoNum type="arabicPeriod"/>
            </a:pPr>
            <a:r>
              <a:rPr lang="en-US"/>
              <a:t>Try transformations to alleviate non-normality, unequal variances.</a:t>
            </a:r>
          </a:p>
          <a:p>
            <a:pPr marL="571500" indent="-571500">
              <a:lnSpc>
                <a:spcPct val="90000"/>
              </a:lnSpc>
              <a:buClr>
                <a:schemeClr val="tx1"/>
              </a:buClr>
              <a:buSzTx/>
              <a:buFont typeface="Wingdings" pitchFamily="2" charset="2"/>
              <a:buAutoNum type="arabicPeriod"/>
            </a:pPr>
            <a:r>
              <a:rPr lang="en-US"/>
              <a:t>Use bootstrap.  But - only works for one level of hierarchical data, you need to use the </a:t>
            </a:r>
            <a:r>
              <a:rPr lang="en-US">
                <a:latin typeface="Courier New" pitchFamily="49" charset="0"/>
              </a:rPr>
              <a:t>cluster()</a:t>
            </a:r>
            <a:r>
              <a:rPr lang="en-US"/>
              <a:t> option, and requires a fair number of clusters.</a:t>
            </a:r>
          </a:p>
          <a:p>
            <a:pPr marL="571500" indent="-571500">
              <a:lnSpc>
                <a:spcPct val="90000"/>
              </a:lnSpc>
              <a:buClr>
                <a:schemeClr val="tx1"/>
              </a:buClr>
              <a:buSzTx/>
              <a:buFont typeface="Wingdings" pitchFamily="2" charset="2"/>
              <a:buNone/>
            </a:pPr>
            <a:r>
              <a:rPr lang="en-US"/>
              <a:t>or</a:t>
            </a:r>
          </a:p>
          <a:p>
            <a:pPr marL="571500" indent="-571500">
              <a:lnSpc>
                <a:spcPct val="90000"/>
              </a:lnSpc>
              <a:buClr>
                <a:schemeClr val="tx1"/>
              </a:buClr>
              <a:buSzTx/>
              <a:buFont typeface="Wingdings" pitchFamily="2" charset="2"/>
              <a:buAutoNum type="arabicPeriod" startAt="4"/>
            </a:pPr>
            <a:r>
              <a:rPr lang="en-US"/>
              <a:t>Use </a:t>
            </a:r>
            <a:r>
              <a:rPr lang="en-US">
                <a:latin typeface="Courier New" pitchFamily="49" charset="0"/>
              </a:rPr>
              <a:t>xtgee</a:t>
            </a:r>
            <a:r>
              <a:rPr lang="en-US"/>
              <a:t> but specify a different distribution.  </a:t>
            </a:r>
            <a:endParaRPr lang="en-US">
              <a:latin typeface="Courier New" pitchFamily="49" charset="0"/>
            </a:endParaRPr>
          </a:p>
          <a:p>
            <a:pPr marL="571500" indent="-571500">
              <a:lnSpc>
                <a:spcPct val="90000"/>
              </a:lnSpc>
              <a:buFont typeface="Wingdings" pitchFamily="2" charset="2"/>
              <a:buNone/>
            </a:pPr>
            <a:endParaRPr lang="en-US">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01475">
                                            <p:txEl>
                                              <p:pRg st="1" end="1"/>
                                            </p:txEl>
                                          </p:spTgt>
                                        </p:tgtEl>
                                        <p:attrNameLst>
                                          <p:attrName>style.visibility</p:attrName>
                                        </p:attrNameLst>
                                      </p:cBhvr>
                                      <p:to>
                                        <p:strVal val="visible"/>
                                      </p:to>
                                    </p:set>
                                    <p:anim calcmode="lin" valueType="num">
                                      <p:cBhvr additive="base">
                                        <p:cTn id="7" dur="500" fill="hold"/>
                                        <p:tgtEl>
                                          <p:spTgt spid="100147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014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001475">
                                            <p:txEl>
                                              <p:pRg st="2" end="2"/>
                                            </p:txEl>
                                          </p:spTgt>
                                        </p:tgtEl>
                                        <p:attrNameLst>
                                          <p:attrName>style.visibility</p:attrName>
                                        </p:attrNameLst>
                                      </p:cBhvr>
                                      <p:to>
                                        <p:strVal val="visible"/>
                                      </p:to>
                                    </p:set>
                                    <p:anim calcmode="lin" valueType="num">
                                      <p:cBhvr additive="base">
                                        <p:cTn id="13" dur="500" fill="hold"/>
                                        <p:tgtEl>
                                          <p:spTgt spid="100147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014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001475">
                                            <p:txEl>
                                              <p:pRg st="3" end="3"/>
                                            </p:txEl>
                                          </p:spTgt>
                                        </p:tgtEl>
                                        <p:attrNameLst>
                                          <p:attrName>style.visibility</p:attrName>
                                        </p:attrNameLst>
                                      </p:cBhvr>
                                      <p:to>
                                        <p:strVal val="visible"/>
                                      </p:to>
                                    </p:set>
                                    <p:anim calcmode="lin" valueType="num">
                                      <p:cBhvr additive="base">
                                        <p:cTn id="19" dur="500" fill="hold"/>
                                        <p:tgtEl>
                                          <p:spTgt spid="100147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014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1001475">
                                            <p:txEl>
                                              <p:pRg st="4" end="4"/>
                                            </p:txEl>
                                          </p:spTgt>
                                        </p:tgtEl>
                                        <p:attrNameLst>
                                          <p:attrName>style.visibility</p:attrName>
                                        </p:attrNameLst>
                                      </p:cBhvr>
                                      <p:to>
                                        <p:strVal val="visible"/>
                                      </p:to>
                                    </p:set>
                                    <p:anim calcmode="lin" valueType="num">
                                      <p:cBhvr additive="base">
                                        <p:cTn id="25" dur="500" fill="hold"/>
                                        <p:tgtEl>
                                          <p:spTgt spid="1001475">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01475">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0"/>
                                  </p:stCondLst>
                                  <p:childTnLst>
                                    <p:set>
                                      <p:cBhvr>
                                        <p:cTn id="28" dur="1" fill="hold">
                                          <p:stCondLst>
                                            <p:cond delay="0"/>
                                          </p:stCondLst>
                                        </p:cTn>
                                        <p:tgtEl>
                                          <p:spTgt spid="1001475">
                                            <p:txEl>
                                              <p:pRg st="5" end="5"/>
                                            </p:txEl>
                                          </p:spTgt>
                                        </p:tgtEl>
                                        <p:attrNameLst>
                                          <p:attrName>style.visibility</p:attrName>
                                        </p:attrNameLst>
                                      </p:cBhvr>
                                      <p:to>
                                        <p:strVal val="visible"/>
                                      </p:to>
                                    </p:set>
                                    <p:anim calcmode="lin" valueType="num">
                                      <p:cBhvr additive="base">
                                        <p:cTn id="29" dur="500" fill="hold"/>
                                        <p:tgtEl>
                                          <p:spTgt spid="1001475">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00147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56C659-ECAF-4C69-9761-C3B3B2E8F034}" type="slidenum">
              <a:rPr lang="en-US" altLang="en-US"/>
              <a:pPr/>
              <a:t>19</a:t>
            </a:fld>
            <a:endParaRPr lang="en-US" altLang="en-US"/>
          </a:p>
        </p:txBody>
      </p:sp>
      <p:sp>
        <p:nvSpPr>
          <p:cNvPr id="994306" name="Rectangle 2"/>
          <p:cNvSpPr>
            <a:spLocks noGrp="1" noChangeArrowheads="1"/>
          </p:cNvSpPr>
          <p:nvPr>
            <p:ph type="title"/>
          </p:nvPr>
        </p:nvSpPr>
        <p:spPr/>
        <p:txBody>
          <a:bodyPr/>
          <a:lstStyle/>
          <a:p>
            <a:r>
              <a:rPr lang="en-US"/>
              <a:t>Terminology</a:t>
            </a:r>
          </a:p>
        </p:txBody>
      </p:sp>
      <p:sp>
        <p:nvSpPr>
          <p:cNvPr id="994307" name="Rectangle 3"/>
          <p:cNvSpPr>
            <a:spLocks noGrp="1" noChangeArrowheads="1"/>
          </p:cNvSpPr>
          <p:nvPr>
            <p:ph type="body" idx="1"/>
          </p:nvPr>
        </p:nvSpPr>
        <p:spPr/>
        <p:txBody>
          <a:bodyPr/>
          <a:lstStyle/>
          <a:p>
            <a:pPr marL="0" indent="0">
              <a:lnSpc>
                <a:spcPct val="90000"/>
              </a:lnSpc>
              <a:buFont typeface="Wingdings" pitchFamily="2" charset="2"/>
              <a:buNone/>
            </a:pPr>
            <a:r>
              <a:rPr lang="en-US" dirty="0"/>
              <a:t>GEE type models are sometimes called “population averaged” or “marginal” models because they hypothesize a relationship (e.g., logistic regression) that holds averaged over all subjects in a population.  Random effects models (like those fit by </a:t>
            </a:r>
            <a:r>
              <a:rPr lang="en-US" dirty="0" smtClean="0"/>
              <a:t>MIXED</a:t>
            </a:r>
            <a:r>
              <a:rPr lang="en-US" dirty="0"/>
              <a:t>) are sometimes called “subject specific” or “conditional” because they are built using random effects that are specific to a subject (e.g., a doctor or </a:t>
            </a:r>
            <a:r>
              <a:rPr lang="en-US" dirty="0" smtClean="0"/>
              <a:t>patient </a:t>
            </a:r>
            <a:r>
              <a:rPr lang="en-US" dirty="0"/>
              <a:t>effect). </a:t>
            </a:r>
          </a:p>
        </p:txBody>
      </p:sp>
    </p:spTree>
    <p:extLst>
      <p:ext uri="{BB962C8B-B14F-4D97-AF65-F5344CB8AC3E}">
        <p14:creationId xmlns:p14="http://schemas.microsoft.com/office/powerpoint/2010/main" val="25984049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dirty="0" smtClean="0"/>
              <a:t>Last time</a:t>
            </a:r>
            <a:endParaRPr lang="en-US" dirty="0"/>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smtClean="0"/>
              <a:t>Two overarching analysis approaches to accommodating correlation</a:t>
            </a:r>
            <a:endParaRPr lang="en-US" dirty="0"/>
          </a:p>
          <a:p>
            <a:pPr marL="571500" indent="-571500">
              <a:lnSpc>
                <a:spcPct val="90000"/>
              </a:lnSpc>
              <a:buSzTx/>
              <a:buFont typeface="Monotype Sorts" pitchFamily="2" charset="2"/>
              <a:buAutoNum type="arabicPeriod"/>
            </a:pPr>
            <a:r>
              <a:rPr lang="en-US" dirty="0" smtClean="0"/>
              <a:t>Longitudinal designs</a:t>
            </a:r>
            <a:endParaRPr lang="en-US" dirty="0"/>
          </a:p>
          <a:p>
            <a:pPr marL="571500" indent="-571500">
              <a:lnSpc>
                <a:spcPct val="90000"/>
              </a:lnSpc>
              <a:buSzTx/>
              <a:buFont typeface="Monotype Sorts" pitchFamily="2" charset="2"/>
              <a:buAutoNum type="arabicPeriod"/>
            </a:pPr>
            <a:r>
              <a:rPr lang="en-US" dirty="0" smtClean="0"/>
              <a:t>GEE (</a:t>
            </a:r>
            <a:r>
              <a:rPr lang="en-US" dirty="0" err="1" smtClean="0">
                <a:latin typeface="Courier New" panose="02070309020205020404" pitchFamily="49" charset="0"/>
                <a:cs typeface="Courier New" panose="02070309020205020404" pitchFamily="49" charset="0"/>
              </a:rPr>
              <a:t>xtgee</a:t>
            </a:r>
            <a:r>
              <a:rPr lang="en-US" dirty="0" smtClean="0"/>
              <a:t>) </a:t>
            </a:r>
            <a:r>
              <a:rPr lang="en-US" dirty="0" smtClean="0"/>
              <a:t>methods for numerical outcomes</a:t>
            </a:r>
            <a:endParaRPr lang="en-US" dirty="0" smtClean="0"/>
          </a:p>
          <a:p>
            <a:pPr marL="0" indent="0">
              <a:lnSpc>
                <a:spcPct val="90000"/>
              </a:lnSpc>
              <a:buSzTx/>
              <a:buNone/>
            </a:pPr>
            <a:endParaRPr lang="en-US" dirty="0" smtClean="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6CFCE0-AAC7-4FCC-B943-C78716A1A5B7}" type="slidenum">
              <a:rPr lang="en-US" altLang="en-US"/>
              <a:pPr/>
              <a:t>20</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7924800" cy="5029200"/>
          </a:xfrm>
        </p:spPr>
        <p:txBody>
          <a:bodyPr/>
          <a:lstStyle/>
          <a:p>
            <a:pPr>
              <a:lnSpc>
                <a:spcPct val="80000"/>
              </a:lnSpc>
            </a:pPr>
            <a:r>
              <a:rPr lang="en-US" sz="2200" dirty="0"/>
              <a:t>Approximately normally distributed outcomes can be handled with mixed models </a:t>
            </a:r>
            <a:r>
              <a:rPr lang="en-US" sz="2200" dirty="0" smtClean="0"/>
              <a:t>(</a:t>
            </a:r>
            <a:r>
              <a:rPr lang="en-US" sz="2200" dirty="0" smtClean="0">
                <a:latin typeface="Courier New" pitchFamily="49" charset="0"/>
              </a:rPr>
              <a:t>mixed</a:t>
            </a:r>
            <a:r>
              <a:rPr lang="en-US" sz="2200" dirty="0"/>
              <a:t>) or generalized estimating equations (</a:t>
            </a:r>
            <a:r>
              <a:rPr lang="en-US" sz="2200" dirty="0" err="1">
                <a:latin typeface="Courier New" pitchFamily="49" charset="0"/>
              </a:rPr>
              <a:t>xtgee</a:t>
            </a:r>
            <a:r>
              <a:rPr lang="en-US" sz="2200" dirty="0"/>
              <a:t>). </a:t>
            </a:r>
          </a:p>
          <a:p>
            <a:pPr>
              <a:lnSpc>
                <a:spcPct val="80000"/>
              </a:lnSpc>
            </a:pPr>
            <a:r>
              <a:rPr lang="en-US" sz="2200" dirty="0"/>
              <a:t>Mixed models have the advantage of handling multiple levels of clustering and more explicit modeling of sources of variability and correlation. </a:t>
            </a:r>
            <a:r>
              <a:rPr lang="en-US" sz="2200" dirty="0" smtClean="0"/>
              <a:t> Better with missing data. </a:t>
            </a:r>
            <a:endParaRPr lang="en-US" sz="2200" dirty="0"/>
          </a:p>
          <a:p>
            <a:pPr>
              <a:lnSpc>
                <a:spcPct val="80000"/>
              </a:lnSpc>
            </a:pPr>
            <a:r>
              <a:rPr lang="en-US" sz="2200" dirty="0"/>
              <a:t>Generalized estimating equations (when using the robust option) makes fewer assumptions. </a:t>
            </a:r>
          </a:p>
          <a:p>
            <a:pPr>
              <a:lnSpc>
                <a:spcPct val="80000"/>
              </a:lnSpc>
            </a:pPr>
            <a:r>
              <a:rPr lang="en-US" sz="2200" dirty="0"/>
              <a:t>Model checking is similar to regression models for non-hierarchical data with some exceptions:</a:t>
            </a:r>
          </a:p>
          <a:p>
            <a:pPr lvl="1">
              <a:lnSpc>
                <a:spcPct val="80000"/>
              </a:lnSpc>
            </a:pPr>
            <a:r>
              <a:rPr lang="en-US" sz="2000" dirty="0"/>
              <a:t>With a bootstrap need to cluster resample. </a:t>
            </a:r>
          </a:p>
          <a:p>
            <a:pPr lvl="1">
              <a:lnSpc>
                <a:spcPct val="80000"/>
              </a:lnSpc>
            </a:pPr>
            <a:r>
              <a:rPr lang="en-US" sz="2000" dirty="0" smtClean="0">
                <a:latin typeface="Courier New" pitchFamily="49" charset="0"/>
              </a:rPr>
              <a:t>mixed</a:t>
            </a:r>
            <a:r>
              <a:rPr lang="en-US" sz="2000" dirty="0" smtClean="0"/>
              <a:t> </a:t>
            </a:r>
            <a:r>
              <a:rPr lang="en-US" sz="2000" dirty="0"/>
              <a:t>can model certain forms of unequal variance. </a:t>
            </a:r>
          </a:p>
          <a:p>
            <a:pPr lvl="1">
              <a:lnSpc>
                <a:spcPct val="80000"/>
              </a:lnSpc>
            </a:pPr>
            <a:r>
              <a:rPr lang="en-US" sz="2000" dirty="0" err="1">
                <a:latin typeface="Courier New" pitchFamily="49" charset="0"/>
              </a:rPr>
              <a:t>xtgee</a:t>
            </a:r>
            <a:r>
              <a:rPr lang="en-US" sz="2000" dirty="0"/>
              <a:t> can directly model non-normally distributed outcomes</a:t>
            </a:r>
          </a:p>
          <a:p>
            <a:pPr lvl="1">
              <a:lnSpc>
                <a:spcPct val="80000"/>
              </a:lnSpc>
            </a:pPr>
            <a:r>
              <a:rPr lang="en-US" sz="2000" dirty="0" err="1">
                <a:latin typeface="Courier New" pitchFamily="49" charset="0"/>
              </a:rPr>
              <a:t>xtgee</a:t>
            </a:r>
            <a:r>
              <a:rPr lang="en-US" sz="2000" dirty="0"/>
              <a:t> can accommodate unequal variances with the robust option. More on these latter two next lecture.</a:t>
            </a:r>
          </a:p>
          <a:p>
            <a:pPr>
              <a:lnSpc>
                <a:spcPct val="80000"/>
              </a:lnSpc>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3</a:t>
            </a:fld>
            <a:endParaRPr lang="en-US" altLang="en-US"/>
          </a:p>
        </p:txBody>
      </p:sp>
      <p:sp>
        <p:nvSpPr>
          <p:cNvPr id="728066" name="Rectangle 1026"/>
          <p:cNvSpPr>
            <a:spLocks noGrp="1" noChangeArrowheads="1"/>
          </p:cNvSpPr>
          <p:nvPr>
            <p:ph type="title"/>
          </p:nvPr>
        </p:nvSpPr>
        <p:spPr/>
        <p:txBody>
          <a:bodyPr/>
          <a:lstStyle/>
          <a:p>
            <a:r>
              <a:rPr lang="en-US" dirty="0" smtClean="0"/>
              <a:t>Today</a:t>
            </a:r>
            <a:endParaRPr lang="en-US" dirty="0"/>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smtClean="0"/>
              <a:t>Mixed models for </a:t>
            </a:r>
            <a:r>
              <a:rPr lang="en-US" smtClean="0"/>
              <a:t>numerical outcomes </a:t>
            </a:r>
            <a:r>
              <a:rPr lang="en-US" dirty="0" smtClean="0"/>
              <a:t>(</a:t>
            </a:r>
            <a:r>
              <a:rPr lang="en-US" dirty="0" smtClean="0">
                <a:latin typeface="Courier New" panose="02070309020205020404" pitchFamily="49" charset="0"/>
                <a:cs typeface="Courier New" panose="02070309020205020404" pitchFamily="49" charset="0"/>
              </a:rPr>
              <a:t>mixed</a:t>
            </a:r>
            <a:r>
              <a:rPr lang="en-US" dirty="0" smtClean="0"/>
              <a:t>) </a:t>
            </a:r>
            <a:endParaRPr lang="en-US" dirty="0"/>
          </a:p>
          <a:p>
            <a:pPr marL="571500" indent="-571500">
              <a:lnSpc>
                <a:spcPct val="90000"/>
              </a:lnSpc>
              <a:buSzTx/>
              <a:buFont typeface="Monotype Sorts" pitchFamily="2" charset="2"/>
              <a:buAutoNum type="arabicPeriod"/>
            </a:pPr>
            <a:r>
              <a:rPr lang="en-US" dirty="0" smtClean="0"/>
              <a:t>Model </a:t>
            </a:r>
            <a:r>
              <a:rPr lang="en-US" dirty="0"/>
              <a:t>checking</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4285796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259EDE7-C0A7-43E5-8542-F19367D5758C}" type="slidenum">
              <a:rPr lang="en-US" altLang="en-US"/>
              <a:pPr/>
              <a:t>4</a:t>
            </a:fld>
            <a:endParaRPr lang="en-US" altLang="en-US"/>
          </a:p>
        </p:txBody>
      </p:sp>
      <p:sp>
        <p:nvSpPr>
          <p:cNvPr id="887810" name="Rectangle 2"/>
          <p:cNvSpPr>
            <a:spLocks noGrp="1" noChangeArrowheads="1"/>
          </p:cNvSpPr>
          <p:nvPr>
            <p:ph type="title"/>
          </p:nvPr>
        </p:nvSpPr>
        <p:spPr/>
        <p:txBody>
          <a:bodyPr/>
          <a:lstStyle/>
          <a:p>
            <a:r>
              <a:rPr lang="en-US" dirty="0" smtClean="0"/>
              <a:t>Mixed effects models</a:t>
            </a:r>
            <a:endParaRPr lang="en-US" dirty="0"/>
          </a:p>
        </p:txBody>
      </p:sp>
      <p:sp>
        <p:nvSpPr>
          <p:cNvPr id="887811" name="Rectangle 3"/>
          <p:cNvSpPr>
            <a:spLocks noGrp="1" noChangeArrowheads="1"/>
          </p:cNvSpPr>
          <p:nvPr>
            <p:ph type="body" idx="1"/>
          </p:nvPr>
        </p:nvSpPr>
        <p:spPr/>
        <p:txBody>
          <a:bodyPr/>
          <a:lstStyle/>
          <a:p>
            <a:pPr marL="171450" indent="-171450">
              <a:lnSpc>
                <a:spcPct val="80000"/>
              </a:lnSpc>
            </a:pPr>
            <a:r>
              <a:rPr lang="en-US" sz="2600" dirty="0"/>
              <a:t>Models for correlated data are often specified by declaring one or more of the categorical predictors in the model to be </a:t>
            </a:r>
            <a:r>
              <a:rPr lang="en-US" sz="2600" i="1" dirty="0"/>
              <a:t>random factors</a:t>
            </a:r>
            <a:r>
              <a:rPr lang="en-US" sz="2600" dirty="0"/>
              <a:t>.  (Otherwise they are called </a:t>
            </a:r>
            <a:r>
              <a:rPr lang="en-US" sz="2600" i="1" dirty="0"/>
              <a:t>fixed factors</a:t>
            </a:r>
            <a:r>
              <a:rPr lang="en-US" sz="2600" dirty="0"/>
              <a:t>.)  Models with both fixed and random factors are called </a:t>
            </a:r>
            <a:r>
              <a:rPr lang="en-US" sz="2600" i="1" dirty="0"/>
              <a:t>mixed </a:t>
            </a:r>
            <a:r>
              <a:rPr lang="en-US" sz="2600" i="1" dirty="0" smtClean="0"/>
              <a:t>effects models</a:t>
            </a:r>
            <a:r>
              <a:rPr lang="en-US" sz="2600" i="1" dirty="0"/>
              <a:t>.</a:t>
            </a:r>
            <a:endParaRPr lang="en-US" sz="2600" dirty="0"/>
          </a:p>
          <a:p>
            <a:pPr marL="171450" indent="-171450">
              <a:lnSpc>
                <a:spcPct val="80000"/>
              </a:lnSpc>
            </a:pPr>
            <a:r>
              <a:rPr lang="en-US" sz="2600" dirty="0" smtClean="0"/>
              <a:t>Random factors allow for factor-level-specific terms in the model.  For example, if subject were specified as a random factor then each subject would be allowed their own intercept.  </a:t>
            </a:r>
            <a:r>
              <a:rPr lang="en-US" sz="2600" i="1" dirty="0" smtClean="0"/>
              <a:t>However</a:t>
            </a:r>
            <a:r>
              <a:rPr lang="en-US" sz="2600" dirty="0" smtClean="0"/>
              <a:t>, random factors are different than including subject as a categorical predictor. </a:t>
            </a:r>
            <a:endParaRPr lang="en-US"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873B155-BAB1-4A4F-82D7-D5C3360180D7}" type="slidenum">
              <a:rPr lang="en-US" altLang="en-US"/>
              <a:pPr/>
              <a:t>5</a:t>
            </a:fld>
            <a:endParaRPr lang="en-US" altLang="en-US"/>
          </a:p>
        </p:txBody>
      </p:sp>
      <p:sp>
        <p:nvSpPr>
          <p:cNvPr id="972802" name="Rectangle 2"/>
          <p:cNvSpPr>
            <a:spLocks noGrp="1" noChangeArrowheads="1"/>
          </p:cNvSpPr>
          <p:nvPr>
            <p:ph type="title"/>
          </p:nvPr>
        </p:nvSpPr>
        <p:spPr/>
        <p:txBody>
          <a:bodyPr/>
          <a:lstStyle/>
          <a:p>
            <a:r>
              <a:rPr lang="en-US"/>
              <a:t>Fixed versus Random Factors</a:t>
            </a:r>
          </a:p>
        </p:txBody>
      </p:sp>
      <p:sp>
        <p:nvSpPr>
          <p:cNvPr id="972803" name="Rectangle 3"/>
          <p:cNvSpPr>
            <a:spLocks noGrp="1" noChangeArrowheads="1"/>
          </p:cNvSpPr>
          <p:nvPr>
            <p:ph type="body" idx="1"/>
          </p:nvPr>
        </p:nvSpPr>
        <p:spPr/>
        <p:txBody>
          <a:bodyPr/>
          <a:lstStyle/>
          <a:p>
            <a:pPr marL="171450" indent="-171450" algn="just">
              <a:lnSpc>
                <a:spcPct val="90000"/>
              </a:lnSpc>
            </a:pPr>
            <a:r>
              <a:rPr lang="en-US" dirty="0" smtClean="0"/>
              <a:t>With a random factor we assume </a:t>
            </a:r>
            <a:r>
              <a:rPr lang="en-US" dirty="0"/>
              <a:t>that the </a:t>
            </a:r>
            <a:r>
              <a:rPr lang="en-US" i="1" dirty="0"/>
              <a:t>effects</a:t>
            </a:r>
            <a:r>
              <a:rPr lang="en-US" dirty="0"/>
              <a:t> associated with the levels of a factor can be regarded as a random sample from some reasonable population of effects.  (If yes then random, if no then fixed</a:t>
            </a:r>
            <a:r>
              <a:rPr lang="en-US" dirty="0" smtClean="0"/>
              <a:t>). </a:t>
            </a:r>
            <a:endParaRPr lang="en-US" dirty="0"/>
          </a:p>
          <a:p>
            <a:pPr marL="171450" indent="-171450" algn="just">
              <a:lnSpc>
                <a:spcPct val="90000"/>
              </a:lnSpc>
            </a:pPr>
            <a:r>
              <a:rPr lang="en-US" dirty="0"/>
              <a:t>This is what we ordinarily do for any sample – we ask if we can regard it as a random sample from a larger population.  For hierarchical data structures we ask the question over again for each level.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18D61-2D87-4244-902B-29412A118EE5}" type="slidenum">
              <a:rPr lang="en-US" altLang="en-US"/>
              <a:pPr/>
              <a:t>6</a:t>
            </a:fld>
            <a:endParaRPr lang="en-US" altLang="en-US"/>
          </a:p>
        </p:txBody>
      </p:sp>
      <p:sp>
        <p:nvSpPr>
          <p:cNvPr id="974850" name="Rectangle 2"/>
          <p:cNvSpPr>
            <a:spLocks noGrp="1" noChangeArrowheads="1"/>
          </p:cNvSpPr>
          <p:nvPr>
            <p:ph type="title"/>
          </p:nvPr>
        </p:nvSpPr>
        <p:spPr/>
        <p:txBody>
          <a:bodyPr/>
          <a:lstStyle/>
          <a:p>
            <a:r>
              <a:rPr lang="en-US"/>
              <a:t>Notes on fixed vs random Factors</a:t>
            </a:r>
          </a:p>
        </p:txBody>
      </p:sp>
      <p:sp>
        <p:nvSpPr>
          <p:cNvPr id="974851" name="Rectangle 3"/>
          <p:cNvSpPr>
            <a:spLocks noGrp="1" noChangeArrowheads="1"/>
          </p:cNvSpPr>
          <p:nvPr>
            <p:ph type="body" idx="1"/>
          </p:nvPr>
        </p:nvSpPr>
        <p:spPr>
          <a:xfrm>
            <a:off x="304800" y="1371600"/>
            <a:ext cx="8458200" cy="5029200"/>
          </a:xfrm>
          <a:solidFill>
            <a:schemeClr val="bg1"/>
          </a:solidFill>
        </p:spPr>
        <p:txBody>
          <a:bodyPr/>
          <a:lstStyle/>
          <a:p>
            <a:pPr marL="361950" indent="-361950">
              <a:lnSpc>
                <a:spcPct val="80000"/>
              </a:lnSpc>
              <a:buClr>
                <a:schemeClr val="tx1"/>
              </a:buClr>
              <a:buSzTx/>
              <a:buFont typeface="Wingdings" pitchFamily="2" charset="2"/>
              <a:buAutoNum type="arabicPeriod"/>
            </a:pPr>
            <a:r>
              <a:rPr lang="en-US" sz="2300" dirty="0"/>
              <a:t>Continuous variables are virtually never random effects.  We typically treat a variable as continuous because knowing the outcome for one value of the variable tells us something about the nearby values (hence the effects are not random).  Do not confuse this with the fact that, if we have a random sample of subjects, their ages are a random sample of ages.  </a:t>
            </a:r>
          </a:p>
          <a:p>
            <a:pPr marL="361950" indent="-361950">
              <a:lnSpc>
                <a:spcPct val="80000"/>
              </a:lnSpc>
              <a:buClr>
                <a:schemeClr val="tx1"/>
              </a:buClr>
              <a:buSzTx/>
              <a:buFont typeface="Wingdings" pitchFamily="2" charset="2"/>
              <a:buAutoNum type="arabicPeriod"/>
            </a:pPr>
            <a:r>
              <a:rPr lang="en-US" sz="2300" dirty="0"/>
              <a:t>Scope of inference:  Inferences can be made on a statistical basis to the </a:t>
            </a:r>
            <a:r>
              <a:rPr lang="en-US" sz="2300" i="1" dirty="0"/>
              <a:t>population</a:t>
            </a:r>
            <a:r>
              <a:rPr lang="en-US" sz="2300" dirty="0"/>
              <a:t> from which the levels of the random factor have been selected.</a:t>
            </a:r>
          </a:p>
          <a:p>
            <a:pPr marL="361950" indent="-361950">
              <a:lnSpc>
                <a:spcPct val="80000"/>
              </a:lnSpc>
              <a:buClr>
                <a:schemeClr val="tx1"/>
              </a:buClr>
              <a:buSzTx/>
              <a:buFont typeface="Wingdings" pitchFamily="2" charset="2"/>
              <a:buAutoNum type="arabicPeriod"/>
            </a:pPr>
            <a:r>
              <a:rPr lang="en-US" sz="2300" dirty="0"/>
              <a:t>Incorporation of correlation in the model:  Observations that share the same level of the random effect are being modeled as correlated.</a:t>
            </a:r>
          </a:p>
          <a:p>
            <a:pPr marL="361950" indent="-361950">
              <a:lnSpc>
                <a:spcPct val="80000"/>
              </a:lnSpc>
              <a:buClr>
                <a:schemeClr val="tx1"/>
              </a:buClr>
              <a:buSzTx/>
              <a:buFont typeface="Wingdings" pitchFamily="2" charset="2"/>
              <a:buAutoNum type="arabicPeriod"/>
            </a:pPr>
            <a:r>
              <a:rPr lang="en-US" sz="2300" dirty="0"/>
              <a:t>Accuracy of estimates:  Using random factors involves making extra assumptions but gives more accurate estimates.</a:t>
            </a:r>
          </a:p>
          <a:p>
            <a:pPr marL="361950" indent="-361950">
              <a:lnSpc>
                <a:spcPct val="80000"/>
              </a:lnSpc>
              <a:buClr>
                <a:schemeClr val="tx1"/>
              </a:buClr>
              <a:buSzTx/>
              <a:buFont typeface="Wingdings" pitchFamily="2" charset="2"/>
              <a:buAutoNum type="arabicPeriod"/>
            </a:pPr>
            <a:r>
              <a:rPr lang="en-US" sz="2300" dirty="0"/>
              <a:t>Estimation method:  Different estimation methods must be used</a:t>
            </a:r>
            <a:r>
              <a:rPr lang="en-US" sz="2300" dirty="0" smtClean="0"/>
              <a:t>.  (Mixed effects regression methods).</a:t>
            </a:r>
            <a:endParaRPr lang="en-US" sz="23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A975039-D9B6-4758-9C69-E6914D4FA4F4}" type="slidenum">
              <a:rPr lang="en-US" altLang="en-US"/>
              <a:pPr/>
              <a:t>7</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Fixed versus Random Practice</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r>
              <a:rPr lang="en-US" dirty="0"/>
              <a:t>Fecal fat example.  Factors?  Fixed?  Random</a:t>
            </a:r>
            <a:r>
              <a:rPr lang="en-US" dirty="0" smtClean="0"/>
              <a:t>?</a:t>
            </a:r>
          </a:p>
          <a:p>
            <a:pPr marL="749300" lvl="1" indent="-400050"/>
            <a:r>
              <a:rPr lang="en-US" u="sng" dirty="0" smtClean="0"/>
              <a:t>Factors</a:t>
            </a:r>
            <a:r>
              <a:rPr lang="en-US" dirty="0" smtClean="0"/>
              <a:t>:  sex, </a:t>
            </a:r>
            <a:r>
              <a:rPr lang="en-US" dirty="0" err="1" smtClean="0"/>
              <a:t>pilltype</a:t>
            </a:r>
            <a:r>
              <a:rPr lang="en-US" dirty="0" smtClean="0"/>
              <a:t>, participant</a:t>
            </a:r>
          </a:p>
          <a:p>
            <a:pPr marL="749300" lvl="1" indent="-400050"/>
            <a:r>
              <a:rPr lang="en-US" u="sng" dirty="0" smtClean="0"/>
              <a:t>Random</a:t>
            </a:r>
            <a:r>
              <a:rPr lang="en-US" dirty="0" smtClean="0"/>
              <a:t>: participant (rest fixed). </a:t>
            </a:r>
            <a:endParaRPr lang="en-US" dirty="0"/>
          </a:p>
          <a:p>
            <a:pPr marL="400050" indent="-400050"/>
            <a:r>
              <a:rPr lang="en-US" dirty="0"/>
              <a:t>Back pain example.  Factors?  Fixed?  Random</a:t>
            </a:r>
            <a:r>
              <a:rPr lang="en-US" dirty="0" smtClean="0"/>
              <a:t>?</a:t>
            </a:r>
          </a:p>
          <a:p>
            <a:pPr marL="749300" lvl="1" indent="-400050"/>
            <a:r>
              <a:rPr lang="en-US" u="sng" dirty="0" smtClean="0"/>
              <a:t>Factors</a:t>
            </a:r>
            <a:r>
              <a:rPr lang="en-US" dirty="0" smtClean="0"/>
              <a:t>: Physician, time (1m, 1y, 2y), sex of the patient, patient, age of the patient, pain was thoracic (yes/no). </a:t>
            </a:r>
          </a:p>
          <a:p>
            <a:pPr marL="749300" lvl="1" indent="-400050"/>
            <a:r>
              <a:rPr lang="en-US" u="sng" dirty="0" smtClean="0"/>
              <a:t>Random</a:t>
            </a:r>
            <a:r>
              <a:rPr lang="en-US" dirty="0" smtClean="0"/>
              <a:t>: Physician, patient (rest fixed). </a:t>
            </a:r>
            <a:endParaRPr lang="en-US" u="sng" dirty="0" smtClean="0"/>
          </a:p>
          <a:p>
            <a:pPr marL="749300" lvl="1" indent="-400050"/>
            <a:endParaRPr lang="en-US" dirty="0"/>
          </a:p>
          <a:p>
            <a:pPr marL="400050" indent="-400050"/>
            <a:endParaRPr lang="en-US" dirty="0"/>
          </a:p>
          <a:p>
            <a:pPr marL="400050" indent="-400050"/>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89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894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894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89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DB690DF3-CB8F-4F6B-9AFC-D35EF18FCABE}" type="slidenum">
              <a:rPr lang="en-US" altLang="en-US"/>
              <a:pPr/>
              <a:t>8</a:t>
            </a:fld>
            <a:endParaRPr lang="en-US" altLang="en-US"/>
          </a:p>
        </p:txBody>
      </p:sp>
      <p:sp>
        <p:nvSpPr>
          <p:cNvPr id="983043" name="Rectangle 3"/>
          <p:cNvSpPr>
            <a:spLocks noGrp="1" noChangeArrowheads="1"/>
          </p:cNvSpPr>
          <p:nvPr>
            <p:ph type="body" idx="1"/>
          </p:nvPr>
        </p:nvSpPr>
        <p:spPr/>
        <p:txBody>
          <a:bodyPr/>
          <a:lstStyle/>
          <a:p>
            <a:pPr>
              <a:lnSpc>
                <a:spcPct val="80000"/>
              </a:lnSpc>
              <a:buFont typeface="Wingdings" pitchFamily="2" charset="2"/>
              <a:buNone/>
            </a:pPr>
            <a:r>
              <a:rPr lang="en-US" sz="2600" dirty="0" smtClean="0">
                <a:latin typeface="Courier New" panose="02070309020205020404" pitchFamily="49" charset="0"/>
                <a:cs typeface="Courier New" panose="02070309020205020404" pitchFamily="49" charset="0"/>
              </a:rPr>
              <a:t>mixed</a:t>
            </a:r>
            <a:r>
              <a:rPr lang="en-US" sz="2600" dirty="0" smtClean="0"/>
              <a:t> </a:t>
            </a:r>
            <a:r>
              <a:rPr lang="en-US" sz="2600" dirty="0"/>
              <a:t>is for approximately normally distributed </a:t>
            </a:r>
            <a:r>
              <a:rPr lang="en-US" sz="2600" dirty="0" smtClean="0"/>
              <a:t>outcomes and is an analog of multiple linear regression.  </a:t>
            </a:r>
            <a:r>
              <a:rPr lang="en-US" sz="2600" dirty="0"/>
              <a:t>Here is the command syntax:</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  mixed </a:t>
            </a:r>
            <a:r>
              <a:rPr lang="en-US" sz="2600" dirty="0" err="1">
                <a:latin typeface="Courier New" pitchFamily="49" charset="0"/>
              </a:rPr>
              <a:t>depvar</a:t>
            </a:r>
            <a:r>
              <a:rPr lang="en-US" sz="2600" dirty="0">
                <a:latin typeface="Courier New" pitchFamily="49" charset="0"/>
              </a:rPr>
              <a:t> </a:t>
            </a:r>
            <a:r>
              <a:rPr lang="en-US" sz="2600" dirty="0" err="1">
                <a:latin typeface="Courier New" pitchFamily="49" charset="0"/>
              </a:rPr>
              <a:t>fix_effects</a:t>
            </a:r>
            <a:r>
              <a:rPr lang="en-US" sz="2600" dirty="0">
                <a:latin typeface="Courier New" pitchFamily="49" charset="0"/>
              </a:rPr>
              <a:t> || rand_ effects: , </a:t>
            </a:r>
            <a:r>
              <a:rPr lang="en-US" sz="2600" dirty="0" err="1">
                <a:latin typeface="Courier New" pitchFamily="49" charset="0"/>
              </a:rPr>
              <a:t>cov</a:t>
            </a:r>
            <a:r>
              <a:rPr lang="en-US" sz="2600" dirty="0">
                <a:latin typeface="Courier New" pitchFamily="49" charset="0"/>
              </a:rPr>
              <a:t>(</a:t>
            </a:r>
            <a:r>
              <a:rPr lang="en-US" sz="2600" dirty="0" err="1">
                <a:latin typeface="Courier New" pitchFamily="49" charset="0"/>
              </a:rPr>
              <a:t>corr</a:t>
            </a:r>
            <a:r>
              <a:rPr lang="en-US" sz="2600" dirty="0">
                <a:latin typeface="Courier New" pitchFamily="49" charset="0"/>
              </a:rPr>
              <a:t> structure</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u="sng" dirty="0">
              <a:latin typeface="Courier New" pitchFamily="49" charset="0"/>
            </a:endParaRPr>
          </a:p>
          <a:p>
            <a:pPr>
              <a:lnSpc>
                <a:spcPct val="80000"/>
              </a:lnSpc>
              <a:buFont typeface="Wingdings" pitchFamily="2" charset="2"/>
              <a:buNone/>
            </a:pPr>
            <a:r>
              <a:rPr lang="en-US" sz="2600" u="sng" dirty="0"/>
              <a:t>Example:</a:t>
            </a:r>
            <a:r>
              <a:rPr lang="en-US" sz="2600" dirty="0"/>
              <a:t>  Georgia babies</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bweight</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smtClean="0">
                <a:latin typeface="Courier New" pitchFamily="49" charset="0"/>
              </a:rPr>
              <a:t>initage</a:t>
            </a:r>
            <a:r>
              <a:rPr lang="en-US" sz="2600" dirty="0" smtClean="0">
                <a:latin typeface="Courier New" pitchFamily="49" charset="0"/>
              </a:rPr>
              <a:t> || </a:t>
            </a:r>
            <a:r>
              <a:rPr lang="en-US" sz="2600" dirty="0" err="1" smtClean="0">
                <a:latin typeface="Courier New" pitchFamily="49" charset="0"/>
              </a:rPr>
              <a:t>momid</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dirty="0">
              <a:latin typeface="Courier New" pitchFamily="49" charset="0"/>
            </a:endParaRPr>
          </a:p>
        </p:txBody>
      </p:sp>
      <p:sp>
        <p:nvSpPr>
          <p:cNvPr id="983042" name="Rectangle 2"/>
          <p:cNvSpPr>
            <a:spLocks noGrp="1" noChangeArrowheads="1"/>
          </p:cNvSpPr>
          <p:nvPr>
            <p:ph type="title"/>
          </p:nvPr>
        </p:nvSpPr>
        <p:spPr/>
        <p:txBody>
          <a:bodyPr/>
          <a:lstStyle/>
          <a:p>
            <a:r>
              <a:rPr lang="en-US" dirty="0" smtClean="0"/>
              <a:t>MIXED </a:t>
            </a:r>
            <a:r>
              <a:rPr lang="en-US" dirty="0"/>
              <a:t>for continuous outcomes</a:t>
            </a:r>
          </a:p>
        </p:txBody>
      </p:sp>
      <p:grpSp>
        <p:nvGrpSpPr>
          <p:cNvPr id="983051" name="Group 11"/>
          <p:cNvGrpSpPr>
            <a:grpSpLocks/>
          </p:cNvGrpSpPr>
          <p:nvPr/>
        </p:nvGrpSpPr>
        <p:grpSpPr bwMode="auto">
          <a:xfrm>
            <a:off x="2209800" y="3084534"/>
            <a:ext cx="6553200" cy="1287463"/>
            <a:chOff x="1392" y="1728"/>
            <a:chExt cx="4128" cy="811"/>
          </a:xfrm>
        </p:grpSpPr>
        <p:sp>
          <p:nvSpPr>
            <p:cNvPr id="983046" name="Oval 6"/>
            <p:cNvSpPr>
              <a:spLocks noChangeArrowheads="1"/>
            </p:cNvSpPr>
            <p:nvPr/>
          </p:nvSpPr>
          <p:spPr bwMode="auto">
            <a:xfrm>
              <a:off x="3648" y="1728"/>
              <a:ext cx="432" cy="38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7" name="Oval 7"/>
            <p:cNvSpPr>
              <a:spLocks noChangeArrowheads="1"/>
            </p:cNvSpPr>
            <p:nvPr/>
          </p:nvSpPr>
          <p:spPr bwMode="auto">
            <a:xfrm>
              <a:off x="1392" y="1968"/>
              <a:ext cx="192" cy="28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8" name="Text Box 8"/>
            <p:cNvSpPr txBox="1">
              <a:spLocks noChangeArrowheads="1"/>
            </p:cNvSpPr>
            <p:nvPr/>
          </p:nvSpPr>
          <p:spPr bwMode="auto">
            <a:xfrm>
              <a:off x="3374" y="2251"/>
              <a:ext cx="2146" cy="288"/>
            </a:xfrm>
            <a:prstGeom prst="rect">
              <a:avLst/>
            </a:prstGeom>
            <a:noFill/>
            <a:ln w="9525" algn="ctr">
              <a:noFill/>
              <a:miter lim="800000"/>
              <a:headEnd/>
              <a:tailEnd/>
            </a:ln>
            <a:effectLst/>
          </p:spPr>
          <p:txBody>
            <a:bodyPr>
              <a:spAutoFit/>
            </a:bodyPr>
            <a:lstStyle/>
            <a:p>
              <a:pPr algn="l">
                <a:spcBef>
                  <a:spcPct val="50000"/>
                </a:spcBef>
              </a:pPr>
              <a:r>
                <a:rPr lang="en-US" sz="2400" dirty="0">
                  <a:solidFill>
                    <a:srgbClr val="CC0000"/>
                  </a:solidFill>
                </a:rPr>
                <a:t>Punctuation important!</a:t>
              </a:r>
            </a:p>
          </p:txBody>
        </p:sp>
        <p:sp>
          <p:nvSpPr>
            <p:cNvPr id="983049" name="Line 9"/>
            <p:cNvSpPr>
              <a:spLocks noChangeShapeType="1"/>
            </p:cNvSpPr>
            <p:nvPr/>
          </p:nvSpPr>
          <p:spPr bwMode="auto">
            <a:xfrm flipH="1" flipV="1">
              <a:off x="3936" y="2112"/>
              <a:ext cx="96" cy="96"/>
            </a:xfrm>
            <a:prstGeom prst="line">
              <a:avLst/>
            </a:prstGeom>
            <a:noFill/>
            <a:ln w="9525">
              <a:solidFill>
                <a:schemeClr val="tx1"/>
              </a:solidFill>
              <a:round/>
              <a:headEnd/>
              <a:tailEnd type="triangle" w="med" len="med"/>
            </a:ln>
            <a:effectLst/>
          </p:spPr>
          <p:txBody>
            <a:bodyPr wrap="none" anchor="ctr"/>
            <a:lstStyle/>
            <a:p>
              <a:endParaRPr lang="en-US"/>
            </a:p>
          </p:txBody>
        </p:sp>
        <p:sp>
          <p:nvSpPr>
            <p:cNvPr id="983050" name="Line 10"/>
            <p:cNvSpPr>
              <a:spLocks noChangeShapeType="1"/>
            </p:cNvSpPr>
            <p:nvPr/>
          </p:nvSpPr>
          <p:spPr bwMode="auto">
            <a:xfrm flipH="1" flipV="1">
              <a:off x="1584" y="2160"/>
              <a:ext cx="1776" cy="19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11" name="Oval 10"/>
          <p:cNvSpPr/>
          <p:nvPr/>
        </p:nvSpPr>
        <p:spPr bwMode="auto">
          <a:xfrm>
            <a:off x="6781800" y="3427434"/>
            <a:ext cx="1371600" cy="533400"/>
          </a:xfrm>
          <a:prstGeom prst="ellipse">
            <a:avLst/>
          </a:prstGeom>
          <a:solidFill>
            <a:schemeClr val="accent1">
              <a:alpha val="0"/>
            </a:schemeClr>
          </a:solidFill>
          <a:ln w="1905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TextBox 11"/>
          <p:cNvSpPr txBox="1"/>
          <p:nvPr/>
        </p:nvSpPr>
        <p:spPr>
          <a:xfrm>
            <a:off x="6248400" y="4301698"/>
            <a:ext cx="2590800" cy="830997"/>
          </a:xfrm>
          <a:prstGeom prst="rect">
            <a:avLst/>
          </a:prstGeom>
          <a:noFill/>
        </p:spPr>
        <p:txBody>
          <a:bodyPr wrap="square" rtlCol="0">
            <a:spAutoFit/>
          </a:bodyPr>
          <a:lstStyle/>
          <a:p>
            <a:r>
              <a:rPr lang="en-US" sz="2400" dirty="0" smtClean="0">
                <a:solidFill>
                  <a:srgbClr val="FF0000"/>
                </a:solidFill>
              </a:rPr>
              <a:t>I like to use the REML option</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3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xit" presetSubtype="0" fill="hold" nodeType="withEffect">
                                  <p:stCondLst>
                                    <p:cond delay="0"/>
                                  </p:stCondLst>
                                  <p:childTnLst>
                                    <p:set>
                                      <p:cBhvr>
                                        <p:cTn id="14" dur="1" fill="hold">
                                          <p:stCondLst>
                                            <p:cond delay="0"/>
                                          </p:stCondLst>
                                        </p:cTn>
                                        <p:tgtEl>
                                          <p:spTgt spid="98305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83043">
                                            <p:txEl>
                                              <p:pRg st="6" end="6"/>
                                            </p:txEl>
                                          </p:spTgt>
                                        </p:tgtEl>
                                        <p:attrNameLst>
                                          <p:attrName>style.visibility</p:attrName>
                                        </p:attrNameLst>
                                      </p:cBhvr>
                                      <p:to>
                                        <p:strVal val="visible"/>
                                      </p:to>
                                    </p:set>
                                    <p:anim calcmode="lin" valueType="num">
                                      <p:cBhvr additive="base">
                                        <p:cTn id="19" dur="500" fill="hold"/>
                                        <p:tgtEl>
                                          <p:spTgt spid="983043">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83043">
                                            <p:txEl>
                                              <p:pRg st="6" end="6"/>
                                            </p:txEl>
                                          </p:spTgt>
                                        </p:tgtEl>
                                        <p:attrNameLst>
                                          <p:attrName>ppt_y</p:attrName>
                                        </p:attrNameLst>
                                      </p:cBhvr>
                                      <p:tavLst>
                                        <p:tav tm="0">
                                          <p:val>
                                            <p:strVal val="#ppt_y"/>
                                          </p:val>
                                        </p:tav>
                                        <p:tav tm="100000">
                                          <p:val>
                                            <p:strVal val="#ppt_y"/>
                                          </p:val>
                                        </p:tav>
                                      </p:tavLst>
                                    </p:anim>
                                  </p:childTnLst>
                                </p:cTn>
                              </p:par>
                              <p:par>
                                <p:cTn id="21" presetID="1" presetClass="exit" presetSubtype="0" fill="hold" grpId="1" nodeType="withEffect">
                                  <p:stCondLst>
                                    <p:cond delay="0"/>
                                  </p:stCondLst>
                                  <p:childTnLst>
                                    <p:set>
                                      <p:cBhvr>
                                        <p:cTn id="22" dur="1" fill="hold">
                                          <p:stCondLst>
                                            <p:cond delay="0"/>
                                          </p:stCondLst>
                                        </p:cTn>
                                        <p:tgtEl>
                                          <p:spTgt spid="12"/>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p:bldP spid="12"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821030EE-0455-4A43-87DC-AE635367DFFA}" type="slidenum">
              <a:rPr lang="en-US" altLang="en-US"/>
              <a:pPr/>
              <a:t>9</a:t>
            </a:fld>
            <a:endParaRPr lang="en-US" altLang="en-US"/>
          </a:p>
        </p:txBody>
      </p:sp>
      <p:sp>
        <p:nvSpPr>
          <p:cNvPr id="891906" name="Rectangle 2"/>
          <p:cNvSpPr>
            <a:spLocks noGrp="1" noChangeArrowheads="1"/>
          </p:cNvSpPr>
          <p:nvPr>
            <p:ph type="title"/>
          </p:nvPr>
        </p:nvSpPr>
        <p:spPr/>
        <p:txBody>
          <a:bodyPr/>
          <a:lstStyle/>
          <a:p>
            <a:r>
              <a:rPr lang="en-US"/>
              <a:t>Recall:  Fecal fat example</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61"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3243</TotalTime>
  <Words>1839</Words>
  <Application>Microsoft Office PowerPoint</Application>
  <PresentationFormat>On-screen Show (4:3)</PresentationFormat>
  <Paragraphs>217</Paragraphs>
  <Slides>20</Slides>
  <Notes>20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9" baseType="lpstr">
      <vt:lpstr>Arial Unicode MS</vt:lpstr>
      <vt:lpstr>Arial</vt:lpstr>
      <vt:lpstr>Book Antiqua</vt:lpstr>
      <vt:lpstr>Courier New</vt:lpstr>
      <vt:lpstr>Monotype Sorts</vt:lpstr>
      <vt:lpstr>Times New Roman</vt:lpstr>
      <vt:lpstr>Wingdings</vt:lpstr>
      <vt:lpstr>cem chi2</vt:lpstr>
      <vt:lpstr>Document</vt:lpstr>
      <vt:lpstr>Repeated Measures, Lecture 2, Part 2 </vt:lpstr>
      <vt:lpstr>Last time</vt:lpstr>
      <vt:lpstr>Today</vt:lpstr>
      <vt:lpstr>Mixed effects models</vt:lpstr>
      <vt:lpstr>Fixed versus Random Factors</vt:lpstr>
      <vt:lpstr>Notes on fixed vs random Factors</vt:lpstr>
      <vt:lpstr>Fixed versus Random Practice</vt:lpstr>
      <vt:lpstr>MIXED for continuous outcomes</vt:lpstr>
      <vt:lpstr>Recall:  Fecal fat example</vt:lpstr>
      <vt:lpstr>mixed for the fecal fat example</vt:lpstr>
      <vt:lpstr>Mixed model analyses</vt:lpstr>
      <vt:lpstr>Mixed model analyses</vt:lpstr>
      <vt:lpstr>xtgee:  Fecal fat example</vt:lpstr>
      <vt:lpstr>Study of cognitive decline </vt:lpstr>
      <vt:lpstr>Study of cognitive decline </vt:lpstr>
      <vt:lpstr>Model diagnostics: predictors</vt:lpstr>
      <vt:lpstr>Model diagnostics: normality/outliers</vt:lpstr>
      <vt:lpstr>Model diagnostics: normality/outliers</vt:lpstr>
      <vt:lpstr>Terminology</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218</cp:revision>
  <dcterms:created xsi:type="dcterms:W3CDTF">2007-11-26T22:52:26Z</dcterms:created>
  <dcterms:modified xsi:type="dcterms:W3CDTF">2020-04-26T23:12:48Z</dcterms:modified>
</cp:coreProperties>
</file>