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/>
    <p:restoredTop sz="94631"/>
  </p:normalViewPr>
  <p:slideViewPr>
    <p:cSldViewPr snapToGrid="0" snapToObjects="1">
      <p:cViewPr varScale="1">
        <p:scale>
          <a:sx n="97" d="100"/>
          <a:sy n="97" d="100"/>
        </p:scale>
        <p:origin x="136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884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97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90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606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431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525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2/6/17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554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49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2/6/17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67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818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5584-1A2D-464E-B092-D752CB89626E}" type="datetimeFigureOut">
              <a:rPr lang="en-US" smtClean="0"/>
              <a:t>2/6/17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72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85584-1A2D-464E-B092-D752CB89626E}" type="datetimeFigureOut">
              <a:rPr lang="en-US" smtClean="0"/>
              <a:t>2/6/17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3BF4F-BDAB-D745-9D09-0B8F1D2A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119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Approach section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998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Describe </a:t>
            </a:r>
            <a:r>
              <a:rPr lang="en-US" dirty="0"/>
              <a:t>the overall </a:t>
            </a:r>
            <a:r>
              <a:rPr lang="en-US" dirty="0" smtClean="0"/>
              <a:t>strategy</a:t>
            </a:r>
            <a:r>
              <a:rPr lang="en-US" dirty="0"/>
              <a:t>, methodology, and analyses to be used to accomplish the specific aims of the project. </a:t>
            </a:r>
            <a:endParaRPr lang="en-US" dirty="0" smtClean="0"/>
          </a:p>
          <a:p>
            <a:r>
              <a:rPr lang="en-US" dirty="0" smtClean="0"/>
              <a:t>Some paragraphs to include (with headings)</a:t>
            </a:r>
          </a:p>
          <a:p>
            <a:pPr lvl="1"/>
            <a:r>
              <a:rPr lang="en-US" dirty="0" smtClean="0"/>
              <a:t>Overview – brief summary </a:t>
            </a:r>
            <a:r>
              <a:rPr lang="en-US" dirty="0" err="1" smtClean="0"/>
              <a:t>fo</a:t>
            </a:r>
            <a:r>
              <a:rPr lang="en-US" dirty="0" smtClean="0"/>
              <a:t> methods</a:t>
            </a:r>
          </a:p>
          <a:p>
            <a:pPr lvl="1"/>
            <a:r>
              <a:rPr lang="en-US" dirty="0" smtClean="0"/>
              <a:t>Study population</a:t>
            </a:r>
          </a:p>
          <a:p>
            <a:pPr lvl="1"/>
            <a:r>
              <a:rPr lang="en-US" dirty="0" smtClean="0"/>
              <a:t>Eligibility</a:t>
            </a:r>
          </a:p>
          <a:p>
            <a:pPr lvl="1"/>
            <a:r>
              <a:rPr lang="en-US" dirty="0" smtClean="0"/>
              <a:t>Enrollment</a:t>
            </a:r>
          </a:p>
          <a:p>
            <a:pPr lvl="1"/>
            <a:r>
              <a:rPr lang="en-US" dirty="0" smtClean="0"/>
              <a:t>Retention (if longitudinal)</a:t>
            </a:r>
          </a:p>
          <a:p>
            <a:pPr lvl="1"/>
            <a:r>
              <a:rPr lang="en-US" dirty="0" smtClean="0"/>
              <a:t>Study procedures</a:t>
            </a:r>
          </a:p>
          <a:p>
            <a:pPr lvl="2"/>
            <a:r>
              <a:rPr lang="en-US" dirty="0" smtClean="0"/>
              <a:t>Procedures</a:t>
            </a:r>
          </a:p>
          <a:p>
            <a:pPr lvl="2"/>
            <a:r>
              <a:rPr lang="en-US" dirty="0" smtClean="0"/>
              <a:t>Measurements</a:t>
            </a:r>
          </a:p>
          <a:p>
            <a:pPr lvl="1"/>
            <a:r>
              <a:rPr lang="en-US" dirty="0" smtClean="0"/>
              <a:t>Data management </a:t>
            </a:r>
          </a:p>
          <a:p>
            <a:pPr lvl="1"/>
            <a:r>
              <a:rPr lang="en-US" dirty="0" smtClean="0"/>
              <a:t>Statistical considerations</a:t>
            </a:r>
          </a:p>
          <a:p>
            <a:pPr lvl="2"/>
            <a:r>
              <a:rPr lang="en-US" dirty="0" smtClean="0"/>
              <a:t>Data analysis plan</a:t>
            </a:r>
          </a:p>
          <a:p>
            <a:pPr lvl="2"/>
            <a:r>
              <a:rPr lang="en-US" dirty="0" smtClean="0"/>
              <a:t>Sample size calculation or statistical power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Potential pitfalls and solutions</a:t>
            </a:r>
          </a:p>
          <a:p>
            <a:pPr lvl="1"/>
            <a:r>
              <a:rPr lang="en-US" dirty="0" smtClean="0"/>
              <a:t>Timeline</a:t>
            </a:r>
          </a:p>
          <a:p>
            <a:pPr lvl="1"/>
            <a:r>
              <a:rPr lang="en-US" dirty="0" smtClean="0"/>
              <a:t>Future directions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699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358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If </a:t>
            </a:r>
            <a:r>
              <a:rPr lang="en-US" dirty="0"/>
              <a:t>the project is in the early stages of development, described any strategy to establish feasibility, and address the management of any high risk aspects of the proposed work. </a:t>
            </a:r>
            <a:endParaRPr lang="en-US" dirty="0" smtClean="0"/>
          </a:p>
          <a:p>
            <a:r>
              <a:rPr lang="en-US" dirty="0" smtClean="0"/>
              <a:t>Point </a:t>
            </a:r>
            <a:r>
              <a:rPr lang="en-US" dirty="0"/>
              <a:t>out any procedures, situations, or materials that may be hazardous to personnel and precautions to be exercised. 	</a:t>
            </a:r>
            <a:r>
              <a:rPr lang="en-US" i="1" dirty="0" smtClean="0"/>
              <a:t>Although most of this detail should go in the Human Subjects’ section.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576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Approach is probably the most common section in which reviewers find problems. </a:t>
            </a:r>
          </a:p>
          <a:p>
            <a:pPr lvl="1"/>
            <a:r>
              <a:rPr lang="en-US" dirty="0" smtClean="0"/>
              <a:t>It is their job to find problems.</a:t>
            </a:r>
          </a:p>
          <a:p>
            <a:r>
              <a:rPr lang="en-US" dirty="0" smtClean="0"/>
              <a:t>Try to be as clear and detailed as possible. Include diagrams, flow charts, and tables and divide up sections. </a:t>
            </a:r>
          </a:p>
          <a:p>
            <a:r>
              <a:rPr lang="en-US" dirty="0" smtClean="0"/>
              <a:t>Be sure that the details in this section are consistent with other areas of the grant (e.g. human subjects).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229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If possible, have an overview and then describe the approach aim by aim.  </a:t>
            </a:r>
          </a:p>
          <a:p>
            <a:r>
              <a:rPr lang="en-US" dirty="0" smtClean="0"/>
              <a:t>Repeat the aims so the reviewer doesn’t have to flip back.</a:t>
            </a:r>
          </a:p>
          <a:p>
            <a:r>
              <a:rPr lang="en-US" dirty="0" smtClean="0"/>
              <a:t>For any methodology that is new, or was not straightforward, include discussion of why you chose that methodology and potential alternatives if it does not pan out.</a:t>
            </a:r>
          </a:p>
          <a:p>
            <a:r>
              <a:rPr lang="en-US" dirty="0" smtClean="0"/>
              <a:t>If not a training grant proposal, </a:t>
            </a:r>
            <a:r>
              <a:rPr lang="en-US" dirty="0" smtClean="0"/>
              <a:t>consider a short section describing the team </a:t>
            </a:r>
            <a:endParaRPr lang="en-US" dirty="0" smtClean="0"/>
          </a:p>
          <a:p>
            <a:r>
              <a:rPr lang="en-US" dirty="0" smtClean="0"/>
              <a:t>Consider </a:t>
            </a:r>
            <a:r>
              <a:rPr lang="en-US" dirty="0" smtClean="0"/>
              <a:t>having a future directions and a summary statement. This may be where you put the expected positive outcomes of conducting the study. This can be for overall or for each aim.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421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300</Words>
  <Application>Microsoft Macintosh PowerPoint</Application>
  <PresentationFormat>On-screen Show (4:3)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Calibri</vt:lpstr>
      <vt:lpstr>Arial</vt:lpstr>
      <vt:lpstr>Office Theme</vt:lpstr>
      <vt:lpstr>Approach section</vt:lpstr>
      <vt:lpstr>Approach</vt:lpstr>
      <vt:lpstr>Approach</vt:lpstr>
      <vt:lpstr>General tips</vt:lpstr>
      <vt:lpstr>Style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Approach section</dc:title>
  <dc:creator>Judith Hahn</dc:creator>
  <cp:lastModifiedBy>Judy Hahn</cp:lastModifiedBy>
  <cp:revision>8</cp:revision>
  <dcterms:created xsi:type="dcterms:W3CDTF">2016-02-29T05:14:32Z</dcterms:created>
  <dcterms:modified xsi:type="dcterms:W3CDTF">2017-02-06T20:04:38Z</dcterms:modified>
</cp:coreProperties>
</file>