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73" r:id="rId3"/>
  </p:sldMasterIdLst>
  <p:notesMasterIdLst>
    <p:notesMasterId r:id="rId6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11" r:id="rId13"/>
    <p:sldId id="312" r:id="rId14"/>
    <p:sldId id="313" r:id="rId15"/>
    <p:sldId id="301" r:id="rId16"/>
    <p:sldId id="315" r:id="rId17"/>
    <p:sldId id="265" r:id="rId18"/>
    <p:sldId id="266" r:id="rId19"/>
    <p:sldId id="267" r:id="rId20"/>
    <p:sldId id="268" r:id="rId21"/>
    <p:sldId id="269" r:id="rId22"/>
    <p:sldId id="270" r:id="rId23"/>
    <p:sldId id="314" r:id="rId24"/>
    <p:sldId id="271" r:id="rId25"/>
    <p:sldId id="272" r:id="rId26"/>
    <p:sldId id="308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303" r:id="rId37"/>
    <p:sldId id="283" r:id="rId38"/>
    <p:sldId id="284" r:id="rId39"/>
    <p:sldId id="285" r:id="rId40"/>
    <p:sldId id="286" r:id="rId41"/>
    <p:sldId id="287" r:id="rId42"/>
    <p:sldId id="317" r:id="rId43"/>
    <p:sldId id="288" r:id="rId44"/>
    <p:sldId id="289" r:id="rId45"/>
    <p:sldId id="309" r:id="rId46"/>
    <p:sldId id="306" r:id="rId47"/>
    <p:sldId id="307" r:id="rId48"/>
    <p:sldId id="290" r:id="rId49"/>
    <p:sldId id="291" r:id="rId50"/>
    <p:sldId id="292" r:id="rId51"/>
    <p:sldId id="293" r:id="rId52"/>
    <p:sldId id="294" r:id="rId53"/>
    <p:sldId id="295" r:id="rId54"/>
    <p:sldId id="305" r:id="rId55"/>
    <p:sldId id="316" r:id="rId56"/>
    <p:sldId id="296" r:id="rId57"/>
    <p:sldId id="297" r:id="rId58"/>
    <p:sldId id="298" r:id="rId59"/>
    <p:sldId id="299" r:id="rId60"/>
    <p:sldId id="300" r:id="rId61"/>
  </p:sldIdLst>
  <p:sldSz cx="9144000" cy="6858000" type="screen4x3"/>
  <p:notesSz cx="7099300" cy="10234613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1pPr>
    <a:lvl2pPr marL="742950" indent="-28575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2pPr>
    <a:lvl3pPr marL="11430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3pPr>
    <a:lvl4pPr marL="16002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4pPr>
    <a:lvl5pPr marL="2057400" indent="-228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81" d="100"/>
          <a:sy n="181" d="100"/>
        </p:scale>
        <p:origin x="2796" y="1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Text Box 8"/>
          <p:cNvSpPr txBox="1">
            <a:spLocks noChangeArrowheads="1"/>
          </p:cNvSpPr>
          <p:nvPr/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>
                <a:solidFill>
                  <a:srgbClr val="000000"/>
                </a:solidFill>
                <a:latin typeface="Calibri" pitchFamily="32" charset="0"/>
                <a:ea typeface="DejaVu Sans" pitchFamily="32" charset="0"/>
                <a:cs typeface="DejaVu Sans" pitchFamily="32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395" name="Rectangle 10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03812" cy="382587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83" name="Rectangle 11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68962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16397" name="Text Box 12"/>
          <p:cNvSpPr txBox="1">
            <a:spLocks noChangeArrowheads="1"/>
          </p:cNvSpPr>
          <p:nvPr/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654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7560" tIns="50760" rIns="97560" bIns="507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300" smtClean="0">
                <a:solidFill>
                  <a:srgbClr val="000000"/>
                </a:solidFill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21EF224-D273-4B95-9106-C2C75BDE6A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478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5540256-8819-4263-ABB4-98A5A79041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84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46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992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803275" indent="-3079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2366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7319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227263" indent="-2460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6844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1416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988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4056063" indent="-2460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717B831-05E0-4D69-8D23-BADE4961C542}" type="slidenum">
              <a:rPr lang="en-US" altLang="en-US" sz="1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US" altLang="en-US" sz="1300">
              <a:solidFill>
                <a:schemeClr val="tx1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68350"/>
            <a:ext cx="5114925" cy="3836988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555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E2BEDD5-D3E2-40BB-875C-9824ABB9AD1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9710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3EE1A0D-757C-4239-9E15-E164155024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063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77E92A5-B515-4F83-A3DE-F116526D962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016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497FD1-1987-467F-8C54-5B3F78EC505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7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D95F258-5AF7-4AF5-9FF6-5F852C790DD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882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2E3EDF0-AEF8-4435-A9FB-522D845F73BA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20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BD01937-CA23-4ED3-95CF-53A6463EE00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3298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DEBE064-FAE7-4D13-B89E-9A8342D99AD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27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AE17BF2-B12A-4B2B-9FCE-CA3DEB2B1D1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04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6578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81EA50E-DFA2-4ACF-9F4C-BE9A45A2192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34404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8443AD-D0A2-43D7-9902-5B58055EF94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1142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395B960-A0E0-4E2A-B359-336B5D99932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844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1DE61AB-CB31-4A25-B867-7024A622A1E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9259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C018BAA-30A5-4CBB-A471-0CE830CA511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0752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0757D8A-B779-4A47-8C18-59DB6765935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1007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C8FABE-F2C0-40ED-B9F0-B80A0456D0A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2210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AADB45F-9BBC-44BD-86FC-79EEC09EFFF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22625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5DAF25A-0C0D-4D40-B6EA-DDCCD6360A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721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BACAF45-A78A-4F94-BAA0-E060E0754E0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98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404DCEF-594E-4167-B6C7-4524F04587A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942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5B1EF11-7238-4322-B7F9-5D95AB09949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700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CC5CC0-7C63-49A0-B14E-8401DD5965E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0185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BD4C36-33AF-4F51-9781-718CF07AFDA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6033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0160D0-B74E-4E52-BEF2-DC60210A4C4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29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4506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2114E50-181A-4E5F-9A79-F7FE97A43ED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5673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6670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F750F03-F1AD-4A38-BF72-E599BA2D600D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59338"/>
            <a:ext cx="5676900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5446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6F8337E-3464-46E7-B14E-1BD2577CC1D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1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634709B-5213-487C-A838-4804F609ED08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890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9093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7043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EBB54F-05A9-4734-90AD-6DFA8192687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21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21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996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D1B7A8-5E07-4E70-99EB-0D061A7751BB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52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52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909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55CEBB-4C54-4DBF-A914-C6CD2A695B11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45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51270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EE36506-8C56-4B4E-A357-703FD123FE75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72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72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  <p:sp>
        <p:nvSpPr>
          <p:cNvPr id="97285" name="Text Box 3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8F6ED7-7A35-4DA4-AE41-E8FA21D121E5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40917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72C1CF-1021-49FE-8179-215F84F7574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993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993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0780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A48334-9CB5-498A-B819-C5CD42C8099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13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13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064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8D3ABA-23BC-4185-A797-CAA43AAAA5F9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50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34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34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026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B2FE5D9-D5B8-4526-9A9F-438A0FFEF7A8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5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A09D7E6-2C23-42E5-AA68-8465131F9824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51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54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547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9175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1BB9961-CF50-4F09-A638-947DF4CD13CF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52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75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75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465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FC6F7DF-0616-47DC-8373-1EBB5B0D3780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54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095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95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825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7C2BDF-4E43-41F9-84D3-7E3D95B034A7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16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16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849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41B91E-42CC-4C60-AECD-0A9AD31F3FC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36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36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4848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68A8E5-84D9-4B6C-8ABC-B2E279486FCC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57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57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3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C25223E-E4B6-490E-A071-8CABE2B27FB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1BB3555-2394-417B-959D-A2945552CF69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8025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910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F28C3D5-CC86-409A-98FD-8C24BF43802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1177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0162" cy="3832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77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5312" cy="460057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868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69A516B-E0F3-4C67-8906-7F7DC002EF33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6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ADA6DE-2129-49AA-AD0F-3A67724EF2D2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3" name="Text Box 1"/>
          <p:cNvSpPr txBox="1">
            <a:spLocks noChangeArrowheads="1"/>
          </p:cNvSpPr>
          <p:nvPr/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7560" tIns="50760" rIns="97560" bIns="5076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F825535-B4D9-48A5-94A7-D0B5EBAD8196}" type="slidenum">
              <a:rPr lang="en-US" altLang="en-US" sz="1300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9000" tIns="49680" rIns="99000" bIns="49680"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altLang="en-US" smtClean="0">
              <a:latin typeface="Calibri" panose="020F0502020204030204" pitchFamily="34" charset="0"/>
              <a:ea typeface="Droid Sans Fallback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324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9E95254-CBEC-4D61-9BE5-7917798B31BE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27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3337" cy="38354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8487" cy="46037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330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2459693-E3FE-4CBC-8CFA-F771DFB57AC4}" type="slidenum">
              <a:rPr lang="en-US" altLang="en-US" sz="1300">
                <a:latin typeface="Calibri" panose="020F05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US" altLang="en-US" sz="1300">
              <a:latin typeface="Calibri" panose="020F0502020204030204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1750" cy="38338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76900" cy="460216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317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83B05-E2E7-4944-B12F-80D2E794BE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659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06563-E159-4337-BAE4-E6039E6BA0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088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37737-FD7A-4B2C-A151-F4018AA057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785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20D8B-2DB5-4F55-B840-BADFD2FD51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953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8FD896-C0B9-4747-8D5C-70DD93CED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4981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AD48-F4BA-4AFC-B64A-4A6E1DF759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640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01ABA-1433-41EE-B338-FE4F87A7CB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6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3E118-8178-42F7-A75B-E549ADC20E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4753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19B3C-FA54-4511-8DAD-AEF3B8A5B4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270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66EA3-05B7-43A7-BEA0-052EBD10B8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91455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5F32F-4039-437B-8902-5CD0806704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70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6709D-D776-467B-823B-601F78EA93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915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B5BC0-6753-456A-AB27-8E096B2F28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672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7153C-0171-4505-9756-32BB34CB0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7801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196DB-6F45-4D13-AA32-7AC952FD4D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7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1463" y="274638"/>
            <a:ext cx="2054225" cy="6608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1863" cy="660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AF94-337F-4812-9323-CAE7D5E58F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8884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DA758EDB-3965-4BF1-AE47-15218F2F0FF3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A67D6EB1-B5D0-4649-A9B5-27F8335AC7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7743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E9B0457-B23A-415B-9CC0-0C962C097093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2ADE8152-D84E-4EB3-967A-B0601098B6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413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61D1454E-A8D1-44DA-B61F-31BB9374F70D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8663C8F3-C791-47EC-94E3-3F6EFC617D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709986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E317B31F-D961-4334-87AF-15412E606D97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38102276-E11A-4D30-B8D6-DA8BE3E8C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50732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BEAA0DC8-69EB-4673-8C8B-F79A012FEF93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3C87D6D-13E5-438A-9F65-5145A38742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606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D31BD8F-BF8B-45D5-838A-5B03ED780D9F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79E0BD58-9506-4B94-AE14-F2FBF31B65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391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0D02E-340C-493B-A8DF-5806849CD0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193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CEB454FF-389E-4591-A2B5-407D6F44E808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0B862FDF-770D-4F9B-BB23-1C7930BAC8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13770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42C826E5-63AE-4E82-9583-8CC86EABF6CC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F58F547-5B4F-4DD3-965B-49D3630DF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933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85B5059C-3403-4EDC-B1AB-783A4321FD71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9FF3E937-8105-4CB6-BAA7-95F6359349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3828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F9561C80-6B13-4137-A27F-F2F7509553D6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D9C1DFB0-60A2-473F-9F3F-4E2DB7090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778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pitchFamily="32" charset="0"/>
                <a:ea typeface="+mn-ea"/>
              </a:defRPr>
            </a:lvl1pPr>
          </a:lstStyle>
          <a:p>
            <a:pPr>
              <a:defRPr/>
            </a:pPr>
            <a:fld id="{2A5BDEC0-D46A-47A8-B4C4-58952EAAE0AF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1BB87380-1EF3-410E-B3A2-08FB3427B4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6261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8488" cy="1131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latin typeface="Calibri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 defTabSz="457200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mtClean="0">
                <a:ea typeface="Droid Sans Fallback" charset="0"/>
              </a:defRPr>
            </a:lvl1pPr>
          </a:lstStyle>
          <a:p>
            <a:pPr>
              <a:defRPr/>
            </a:pPr>
            <a:fld id="{BB9650E2-9C31-4FCB-A53F-75654692B2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250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1850" y="1600200"/>
            <a:ext cx="4033838" cy="5283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8E22-FE61-45DF-9320-4E10903886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939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57F28-95AD-487C-A911-3BFF56D9BD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0858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50579-3456-4FDE-BB4A-BD06B5D73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25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EAA36-FAF4-40B3-BAED-B02501B365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940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1A9A5-A86D-43D6-938A-1D06CC6B27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34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8D6-57DE-42DF-95DE-CE56AE42B9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074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Calibri" pitchFamily="3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22488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5FFDDEE-C833-4EE1-BB1F-72D5E70C4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8488" cy="113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8488" cy="528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24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 smtClean="0">
                <a:solidFill>
                  <a:srgbClr val="898989"/>
                </a:solidFill>
                <a:latin typeface="Times New Roman" panose="02020603050405020304" pitchFamily="18" charset="0"/>
                <a:cs typeface="DejaVu Sans" panose="020B0603030804020204" pitchFamily="34" charset="0"/>
              </a:defRPr>
            </a:lvl1pPr>
          </a:lstStyle>
          <a:p>
            <a:pPr>
              <a:defRPr/>
            </a:pPr>
            <a:fld id="{31B6C595-B11B-49F2-8D2A-69C6C7967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5pPr>
      <a:lvl6pPr marL="25146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6pPr>
      <a:lvl7pPr marL="29718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7pPr>
      <a:lvl8pPr marL="34290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8pPr>
      <a:lvl9pPr marL="3886200" indent="-228600"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914400" eaLnBrk="1" hangingPunct="1">
              <a:buClrTx/>
              <a:buSzTx/>
              <a:buFontTx/>
              <a:buNone/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71918465-C7F8-4CA0-BB54-CBC482F36B87}" type="datetimeFigureOut">
              <a:rPr lang="en-US" altLang="en-US"/>
              <a:pPr>
                <a:defRPr/>
              </a:pPr>
              <a:t>2/20/2017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914400" eaLnBrk="1" hangingPunct="1">
              <a:buClrTx/>
              <a:buSzTx/>
              <a:buFontTx/>
              <a:buNone/>
              <a:defRPr sz="1200" smtClean="0">
                <a:solidFill>
                  <a:srgbClr val="898989"/>
                </a:solidFill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ED91F081-FDAA-45A5-B092-E2B99D1838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2.emf"/><Relationship Id="rId4" Type="http://schemas.openxmlformats.org/officeDocument/2006/relationships/oleObject" Target="../embeddings/oleObject1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609600" y="461963"/>
            <a:ext cx="6523038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Genome-wide association studies (GWAS)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4" t="20000" r="15244" b="29999"/>
          <a:stretch>
            <a:fillRect/>
          </a:stretch>
        </p:blipFill>
        <p:spPr bwMode="auto">
          <a:xfrm>
            <a:off x="6950075" y="79375"/>
            <a:ext cx="2103438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5244" t="20000" r="15244" b="2999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560638"/>
            <a:ext cx="8529638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Exercise!</a:t>
            </a:r>
            <a:r>
              <a:rPr lang="en-US" sz="4000" dirty="0" smtClean="0"/>
              <a:t>: 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Do you have to genotype </a:t>
            </a:r>
            <a:r>
              <a:rPr lang="en-US" i="1" dirty="0" smtClean="0"/>
              <a:t>everything</a:t>
            </a:r>
            <a:r>
              <a:rPr lang="en-US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Regions/SNPs to prioritize?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7105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Exercise!</a:t>
            </a:r>
            <a:r>
              <a:rPr lang="en-US" sz="4000" dirty="0" smtClean="0"/>
              <a:t>: 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will be linked to an EHR, all diseases of interest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Do you have to genotype </a:t>
            </a:r>
            <a:r>
              <a:rPr lang="en-US" sz="2800" i="1" dirty="0" smtClean="0"/>
              <a:t>everything</a:t>
            </a:r>
            <a:r>
              <a:rPr lang="en-US" sz="2800" dirty="0" smtClean="0"/>
              <a:t>? [tag SNPs (population?), minor allele frequency limit, old multistage design]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Regions/SNPs to prioritize? [genes?, </a:t>
            </a:r>
            <a:r>
              <a:rPr lang="en-US" sz="2800" dirty="0" err="1" smtClean="0"/>
              <a:t>prev</a:t>
            </a:r>
            <a:r>
              <a:rPr lang="en-US" sz="2800" dirty="0" smtClean="0"/>
              <a:t> hits, functional significance?; some SNPs cost more; some SNPs work better]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[Similar to candidate genes before, but grander scale]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</p:spTree>
    <p:extLst>
      <p:ext uri="{BB962C8B-B14F-4D97-AF65-F5344CB8AC3E}">
        <p14:creationId xmlns:p14="http://schemas.microsoft.com/office/powerpoint/2010/main" val="3314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/>
              <a:t>Class Exercise!</a:t>
            </a:r>
            <a:r>
              <a:rPr lang="en-US" sz="4000" dirty="0" smtClean="0"/>
              <a:t>: How would you design a </a:t>
            </a:r>
            <a:r>
              <a:rPr lang="en-US" sz="4000" i="1" dirty="0" smtClean="0"/>
              <a:t>general</a:t>
            </a:r>
            <a:r>
              <a:rPr lang="en-US" sz="4000" dirty="0" smtClean="0"/>
              <a:t> GWAS microarray?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248400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Hoffmann et al., Next generation genome-wide association tool. Design and coverage of a high-throughput European-optimized SNP array. Genomics, 2012.</a:t>
            </a:r>
          </a:p>
          <a:p>
            <a:r>
              <a:rPr lang="en-US" sz="1000" dirty="0">
                <a:solidFill>
                  <a:srgbClr val="000000"/>
                </a:solidFill>
              </a:rPr>
              <a:t>Hoffmann et al., Design and coverage of high throughput genotyping arrays optimized for individuals of East Asian, African American, and Latino race/ethnicity using imputation and a novel hybrid SNP selection algorithm. Genomics, 2012.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481" y="1503362"/>
            <a:ext cx="55179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9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Genome-wide Assocation Studies (GWAS)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1676400"/>
            <a:ext cx="6497638" cy="417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685800" y="1905000"/>
            <a:ext cx="7467600" cy="838200"/>
          </a:xfrm>
          <a:prstGeom prst="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Calibri" pitchFamily="3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297180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Just this first step is done these days.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 flipV="1">
            <a:off x="7924800" y="2819400"/>
            <a:ext cx="152400" cy="2286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7696200" y="49924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Cost previously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7467600" y="3924300"/>
            <a:ext cx="554038" cy="1068169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 flipH="1">
            <a:off x="7467600" y="5334000"/>
            <a:ext cx="304800" cy="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3648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27000"/>
            <a:ext cx="8224838" cy="14351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u="sng" smtClean="0"/>
              <a:t>Design 2: Next generation sequencing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Genotype essentially “all” SNPs in genome</a:t>
            </a:r>
          </a:p>
          <a:p>
            <a:pPr marL="1479550" lvl="1" indent="-565150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smtClean="0"/>
              <a:t>A bunch of random reads all over the genome are assembled to produce the genome</a:t>
            </a:r>
          </a:p>
          <a:p>
            <a:pPr marL="1479550" lvl="1" indent="-565150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600" smtClean="0"/>
              <a:t>Some regions of the genome have more reads than others; can choose how much you want to sequence (5x coverage 1000 Genomes, 60-80x Complete Genomics, …)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More expensive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Extreme phenotypes, since can't do everyone?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z="2800" smtClean="0"/>
              <a:t>More in “Next Generation Sequencing” lecture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GWAS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(0.7-5 million)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Cheaper (so more subjects tradeoff)</a:t>
            </a:r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(but costs are falling) (many less subjects)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much more expansive IT support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Lots of interesting interpretation problems (field rapidly evolving)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549275" y="6126163"/>
            <a:ext cx="83312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600"/>
              <a:t>Can also do a hybrid design, more later in the lecture.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Design choices</a:t>
            </a: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037013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>
                <a:latin typeface="Times New Roman" panose="02020603050405020304" pitchFamily="18" charset="0"/>
              </a:rPr>
              <a:t>Exome Microarray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Only assay SNPs designed into array (~300K+custom); in </a:t>
            </a:r>
            <a:r>
              <a:rPr lang="en-US" altLang="en-US" sz="2000" b="1" smtClean="0">
                <a:latin typeface="Times New Roman" panose="02020603050405020304" pitchFamily="18" charset="0"/>
              </a:rPr>
              <a:t>exons only</a:t>
            </a:r>
            <a:r>
              <a:rPr lang="en-US" altLang="en-US" sz="2000" smtClean="0">
                <a:latin typeface="Times New Roman" panose="02020603050405020304" pitchFamily="18" charset="0"/>
              </a:rPr>
              <a:t> and that could affect protein coding function</a:t>
            </a:r>
          </a:p>
          <a:p>
            <a:pPr marL="735013" lvl="1" indent="-277813">
              <a:spcBef>
                <a:spcPts val="500"/>
              </a:spcBef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>
                <a:latin typeface="Times New Roman" panose="02020603050405020304" pitchFamily="18" charset="0"/>
              </a:rPr>
              <a:t>Cheapest (so many more subjects)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46613" y="1600200"/>
            <a:ext cx="4037012" cy="5291138"/>
          </a:xfrm>
        </p:spPr>
        <p:txBody>
          <a:bodyPr/>
          <a:lstStyle/>
          <a:p>
            <a:pPr marL="334963" indent="-334963"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b="1" u="sng" smtClean="0"/>
              <a:t>Exome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“De novo” discovery (particularly good for rare variants); </a:t>
            </a:r>
            <a:r>
              <a:rPr lang="en-US" altLang="en-US" sz="2000" b="1" smtClean="0"/>
              <a:t>%age of exons only</a:t>
            </a:r>
            <a:r>
              <a:rPr lang="en-US" altLang="en-US" sz="2000" smtClean="0"/>
              <a:t> (first step is a pull down that does not capture all exons)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More expensive than microarrays, less expensive than gwas sequencing</a:t>
            </a:r>
          </a:p>
          <a:p>
            <a:pPr marL="735013" lvl="1" indent="-277813">
              <a:spcBef>
                <a:spcPts val="500"/>
              </a:spcBef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smtClean="0"/>
              <a:t>Need more expansive IT support, but not as much as whole genome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273050"/>
            <a:ext cx="8228012" cy="1144588"/>
          </a:xfrm>
        </p:spPr>
        <p:txBody>
          <a:bodyPr/>
          <a:lstStyle/>
          <a:p>
            <a:pPr eaLnBrk="1">
              <a:buClrTx/>
              <a:buSzPct val="45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Size matters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4"/>
          <a:stretch>
            <a:fillRect/>
          </a:stretch>
        </p:blipFill>
        <p:spPr bwMode="auto">
          <a:xfrm>
            <a:off x="3475038" y="1968500"/>
            <a:ext cx="5559425" cy="416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5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4036" name="Text Box 3"/>
          <p:cNvSpPr txBox="1">
            <a:spLocks noChangeArrowheads="1"/>
          </p:cNvSpPr>
          <p:nvPr/>
        </p:nvSpPr>
        <p:spPr bwMode="auto">
          <a:xfrm>
            <a:off x="6635750" y="6551613"/>
            <a:ext cx="2505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250"/>
              </a:spcBef>
              <a:buClrTx/>
              <a:buFontTx/>
              <a:buNone/>
            </a:pPr>
            <a:r>
              <a:rPr lang="en-US" altLang="en-US" sz="1600"/>
              <a:t>Visscher, AJHG 2012</a:t>
            </a:r>
          </a:p>
        </p:txBody>
      </p:sp>
      <p:sp>
        <p:nvSpPr>
          <p:cNvPr id="44037" name="Rectangle 4"/>
          <p:cNvSpPr>
            <a:spLocks noChangeArrowheads="1"/>
          </p:cNvSpPr>
          <p:nvPr/>
        </p:nvSpPr>
        <p:spPr bwMode="auto">
          <a:xfrm>
            <a:off x="333375" y="1493838"/>
            <a:ext cx="3598863" cy="397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0675" indent="-3206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90575" indent="-32067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0675" algn="l"/>
                <a:tab pos="777875" algn="l"/>
                <a:tab pos="1235075" algn="l"/>
                <a:tab pos="1692275" algn="l"/>
                <a:tab pos="2149475" algn="l"/>
                <a:tab pos="2606675" algn="l"/>
                <a:tab pos="3063875" algn="l"/>
                <a:tab pos="3521075" algn="l"/>
                <a:tab pos="3978275" algn="l"/>
                <a:tab pos="4435475" algn="l"/>
                <a:tab pos="4892675" algn="l"/>
                <a:tab pos="5349875" algn="l"/>
                <a:tab pos="5807075" algn="l"/>
                <a:tab pos="6264275" algn="l"/>
                <a:tab pos="6721475" algn="l"/>
                <a:tab pos="7178675" algn="l"/>
                <a:tab pos="7635875" algn="l"/>
                <a:tab pos="8093075" algn="l"/>
                <a:tab pos="8550275" algn="l"/>
                <a:tab pos="9007475" algn="l"/>
                <a:tab pos="94646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Large # SNPs tested – multiple comparisons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Very small effect sizes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Tag SNP, rather than actual SNP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800">
                <a:latin typeface="Arial" panose="020B0604020202020204" pitchFamily="34" charset="0"/>
                <a:ea typeface="Microsoft YaHei" panose="020B0503020204020204" pitchFamily="34" charset="-122"/>
              </a:rPr>
              <a:t>Consortiums</a:t>
            </a:r>
          </a:p>
          <a:p>
            <a:pPr lvl="1" eaLnBrk="1" hangingPunct="1">
              <a:spcBef>
                <a:spcPct val="0"/>
              </a:spcBef>
              <a:buClrTx/>
              <a:buFontTx/>
              <a:buNone/>
            </a:pPr>
            <a:endParaRPr lang="en-US" altLang="en-US"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536575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dirty="0" smtClean="0"/>
              <a:t>Biggest studies...</a:t>
            </a:r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GWAS Microarray: 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US: 100K people in the Kaiser RPGEH (Hoffmann et al., Genomics, 2011a&amp;b)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UK: 500K people in process (150K current)</a:t>
            </a:r>
          </a:p>
          <a:p>
            <a:pPr marL="735013" lvl="1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MVP: 1M people in process (400K soon)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smtClean="0"/>
              <a:t>Sequencing: 1000 Genomes Project, UK10K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dirty="0" err="1" smtClean="0"/>
              <a:t>Exome</a:t>
            </a:r>
            <a:r>
              <a:rPr lang="en-US" altLang="en-US" dirty="0" smtClean="0"/>
              <a:t> Sequencing: GO ESP (12,031 subjects, for </a:t>
            </a:r>
            <a:r>
              <a:rPr lang="en-US" altLang="en-US" dirty="0" err="1" smtClean="0"/>
              <a:t>exome</a:t>
            </a:r>
            <a:r>
              <a:rPr lang="en-US" altLang="en-US" dirty="0" smtClean="0"/>
              <a:t> microarray design)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65150" y="1328738"/>
            <a:ext cx="7847013" cy="5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 Nature reviews genetics: http://www.nature.com/nrg/series/gwas/index.html 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McCarthy et al. Genome-wide association studies for complex traits: consensus, uncertainty and challenges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Marchini and Howie. Genotype imputation for genome-wide association studies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Ott. Family-based designs for genome-wide association studies.</a:t>
            </a:r>
          </a:p>
          <a:p>
            <a:pPr lvl="1"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Gibson. Rare and common variants: twenty arguments.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Further reading (not required)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Replication &amp; Meta-analysis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Advanced 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Limitations &amp; “missing heritability”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Gene/pathway tests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Polygenic models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QC Steps: Class exercise!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Can you think about potential QC steps you might take at an individual and SNP level basis? Which one first?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tests have we talked about in this course?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Special chromosomes?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(Could families be problematic? useful?)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1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QC Steps</a:t>
            </a: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“garbage rises to the top”</a:t>
            </a:r>
          </a:p>
          <a:p>
            <a:pPr eaLnBrk="1" hangingPunct="1">
              <a:spcBef>
                <a:spcPts val="700"/>
              </a:spcBef>
              <a:buFont typeface="Times New Roman" panose="02020603050405020304" pitchFamily="18" charset="0"/>
              <a:buChar char="•"/>
            </a:pPr>
            <a:r>
              <a:rPr lang="en-US" altLang="en-US" sz="2000"/>
              <a:t> Filter SNPs and Individuals</a:t>
            </a:r>
          </a:p>
          <a:p>
            <a:pPr lvl="1" eaLnBrk="1" hangingPunct="1">
              <a:buFont typeface="Arial" panose="020B0604020202020204" pitchFamily="34" charset="0"/>
              <a:buChar char="–"/>
            </a:pPr>
            <a:r>
              <a:rPr lang="en-US" altLang="en-US" sz="1800"/>
              <a:t>MAF (e.g., 1%, but very sample size dependent!)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1800"/>
              <a:t>Low call rates (means genotype probably didn't work correctly)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Test for HWE among controls &amp; within ethnic groups.  Use conservative alpha-level (10</a:t>
            </a:r>
            <a:r>
              <a:rPr lang="en-US" altLang="en-US" sz="2000" baseline="33000"/>
              <a:t>-6</a:t>
            </a:r>
            <a:r>
              <a:rPr lang="en-US" altLang="en-US" sz="2000"/>
              <a:t>, e.g., but opinions vary) (again, to remove artifacts)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for relatedness.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MZ twins, or accidentally genotyped same sample twice?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2000"/>
              <a:t>Remove first degree, or account for.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Check genotype gender (mislabeled samples)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Filter Mendelian inhertance (family-based, or potentially cryptics, if large enough sample)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plink sofware: pngu.mgh.harvard.edu/~purcell/plink/reference.shtml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Filter for Mendelian inheritance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A|A-----A|A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|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A|T ← Offspring Genotype not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Possible!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(De novo mutation, but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more likely genotyping</a:t>
            </a:r>
          </a:p>
          <a:p>
            <a:pPr indent="-336550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mtClean="0">
                <a:latin typeface="Consolas" panose="020B0609020204030204" pitchFamily="49" charset="0"/>
              </a:rPr>
              <a:t>           error.)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075"/>
            <a:ext cx="5449888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63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504238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Check for relatedness, e.g., HapMap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126163" y="6308725"/>
            <a:ext cx="3292475" cy="766763"/>
          </a:xfrm>
        </p:spPr>
        <p:txBody>
          <a:bodyPr lIns="0" tIns="0" rIns="0" bIns="0" anchor="ctr"/>
          <a:lstStyle/>
          <a:p>
            <a:pPr indent="-333375" algn="ctr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altLang="en-US" sz="1800" smtClean="0"/>
              <a:t>Pemberton et al., AJHG 2010</a:t>
            </a:r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6629400" y="1371600"/>
            <a:ext cx="2133600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  <a:p>
            <a:pPr>
              <a:spcBef>
                <a:spcPts val="1125"/>
              </a:spcBef>
              <a:buClrTx/>
              <a:buFontTx/>
              <a:buNone/>
            </a:pPr>
            <a:endParaRPr lang="en-US" altLang="en-US" sz="1800">
              <a:latin typeface="Times New Roman" panose="02020603050405020304" pitchFamily="18" charset="0"/>
            </a:endParaRPr>
          </a:p>
        </p:txBody>
      </p:sp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6035675" y="1554163"/>
            <a:ext cx="2835275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Take overall average of all SNPs of how many alleles are shared.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E.g., parent-offspring never shares zero alleles.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HapMap was supposed to be unrelateds (this was a bit of a surprise!)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GWAS analysis</a:t>
            </a: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5013" indent="-277813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Most common approach: Model each SNP separately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Additive coding of SNP most common, just a covariate in a regression framework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Dichotomous phenotype: logistic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Continuous phenotype: linear regression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Correct for multiple comparisons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e.g.,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, 1 million gives </a:t>
            </a:r>
            <a:r>
              <a:rPr lang="en-US" altLang="en-US" sz="2000" dirty="0">
                <a:latin typeface="Symbol" panose="05050102010706020507" pitchFamily="18" charset="2"/>
              </a:rPr>
              <a:t></a:t>
            </a:r>
            <a:r>
              <a:rPr lang="en-US" altLang="en-US" sz="2000" dirty="0"/>
              <a:t>=5x10</a:t>
            </a:r>
            <a:r>
              <a:rPr lang="en-US" altLang="en-US" sz="2000" baseline="30000" dirty="0"/>
              <a:t>-8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[Often use 5x10</a:t>
            </a:r>
            <a:r>
              <a:rPr lang="en-US" altLang="en-US" sz="2000" baseline="30000" dirty="0"/>
              <a:t>-8</a:t>
            </a:r>
            <a:r>
              <a:rPr lang="en-US" altLang="en-US" sz="2000" dirty="0"/>
              <a:t> for larger GWAS arrays (or imputed SNPs, more later) also, SNPs are correlated, so </a:t>
            </a:r>
            <a:r>
              <a:rPr lang="en-US" altLang="en-US" sz="2000" dirty="0" err="1"/>
              <a:t>Bonferroni</a:t>
            </a:r>
            <a:r>
              <a:rPr lang="en-US" altLang="en-US" sz="2000" dirty="0"/>
              <a:t> is a little too conservative…]</a:t>
            </a:r>
            <a:endParaRPr lang="en-US" altLang="en-US" sz="2000" baseline="30000" dirty="0"/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 dirty="0"/>
              <a:t>Adjust for potential population stratification (details next slides…)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principal components (PC’s), on best performing </a:t>
            </a:r>
            <a:r>
              <a:rPr lang="en-US" altLang="en-US" sz="2000" dirty="0" smtClean="0"/>
              <a:t>SNPs</a:t>
            </a:r>
            <a:endParaRPr lang="en-US" altLang="en-US" sz="2000" dirty="0"/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2000" dirty="0"/>
              <a:t>software usually does LD filter (e.g., </a:t>
            </a:r>
            <a:r>
              <a:rPr lang="en-US" altLang="en-US" sz="2000" dirty="0" err="1"/>
              <a:t>Eigensoft</a:t>
            </a:r>
            <a:r>
              <a:rPr lang="en-US" altLang="en-US" sz="2000" dirty="0"/>
              <a:t>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Recap of population substructure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925763"/>
            <a:ext cx="5811837" cy="3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5105400" y="6553200"/>
            <a:ext cx="40386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342900" indent="-3333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800100" algn="l"/>
                <a:tab pos="1257300" algn="l"/>
                <a:tab pos="1714500" algn="l"/>
                <a:tab pos="2171700" algn="l"/>
                <a:tab pos="2628900" algn="l"/>
                <a:tab pos="3086100" algn="l"/>
                <a:tab pos="3543300" algn="l"/>
                <a:tab pos="4000500" algn="l"/>
                <a:tab pos="4457700" algn="l"/>
                <a:tab pos="4914900" algn="l"/>
                <a:tab pos="5372100" algn="l"/>
                <a:tab pos="5829300" algn="l"/>
                <a:tab pos="6286500" algn="l"/>
                <a:tab pos="6743700" algn="l"/>
                <a:tab pos="7200900" algn="l"/>
                <a:tab pos="7658100" algn="l"/>
                <a:tab pos="8115300" algn="l"/>
                <a:tab pos="8572500" algn="l"/>
                <a:tab pos="9029700" algn="l"/>
                <a:tab pos="94869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en-US" sz="1800"/>
              <a:t>Balding, Nature Reviews Genetics 2010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731838" y="1646238"/>
            <a:ext cx="7864475" cy="256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Two populations have different disease frequency, and different allele frequency (Recall Pima &amp; Papago example).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400"/>
              <a:t>Association picks up they are different populations!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5" y="1228725"/>
            <a:ext cx="5638800" cy="562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24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3050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2800" smtClean="0"/>
              <a:t>Control for race/ethnicity/ancestry: Principal Components (PCs) as covariates in regression model</a:t>
            </a:r>
          </a:p>
        </p:txBody>
      </p:sp>
      <p:sp>
        <p:nvSpPr>
          <p:cNvPr id="62468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Li et al., Science 2008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PCs pick up fine population structure</a:t>
            </a:r>
          </a:p>
        </p:txBody>
      </p:sp>
      <p:sp>
        <p:nvSpPr>
          <p:cNvPr id="64515" name="Text Box 2"/>
          <p:cNvSpPr txBox="1">
            <a:spLocks noChangeArrowheads="1"/>
          </p:cNvSpPr>
          <p:nvPr/>
        </p:nvSpPr>
        <p:spPr bwMode="auto">
          <a:xfrm>
            <a:off x="5715000" y="6324600"/>
            <a:ext cx="4016375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Razib, Current Biology 2008</a:t>
            </a:r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39825"/>
            <a:ext cx="7391400" cy="526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686800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Replication &amp; Meta-analysis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Advanced 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Limitations &amp; “missing heritability”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Gene/pathway tests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Polygenic models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Adjusting for PC's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901825"/>
            <a:ext cx="7589838" cy="493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6564" name="Text Box 3"/>
          <p:cNvSpPr txBox="1">
            <a:spLocks noChangeArrowheads="1"/>
          </p:cNvSpPr>
          <p:nvPr/>
        </p:nvSpPr>
        <p:spPr bwMode="auto">
          <a:xfrm>
            <a:off x="6400800" y="6548438"/>
            <a:ext cx="4016375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Wang, BMC Proc 2009</a:t>
            </a: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101600" y="1174750"/>
            <a:ext cx="8951913" cy="138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Do not want separate cluster for cases as controls! – Why want individuals from similar population for controls (and randomization). [These look reasonable, but if see a separation…]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After run analysis</a:t>
            </a:r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Assess the fit with QQ-plot (saw last lecture)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Look at results in Manhattan plots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b="1" u="sng" smtClean="0"/>
              <a:t>Replication</a:t>
            </a:r>
            <a:r>
              <a:rPr lang="en-US" altLang="en-US" smtClean="0"/>
              <a:t> of hits in a separate cohort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19275"/>
            <a:ext cx="5343525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57200" y="252413"/>
            <a:ext cx="82296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Quantile-quantile (QQ) plot review</a:t>
            </a:r>
          </a:p>
        </p:txBody>
      </p:sp>
      <p:sp>
        <p:nvSpPr>
          <p:cNvPr id="70660" name="Text Box 3"/>
          <p:cNvSpPr txBox="1">
            <a:spLocks noChangeArrowheads="1"/>
          </p:cNvSpPr>
          <p:nvPr/>
        </p:nvSpPr>
        <p:spPr bwMode="auto">
          <a:xfrm>
            <a:off x="5851525" y="1819275"/>
            <a:ext cx="2743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Most SNPs are on the line, but want a few hits off the line (true significant associations!)</a:t>
            </a:r>
          </a:p>
        </p:txBody>
      </p:sp>
      <p:sp>
        <p:nvSpPr>
          <p:cNvPr id="70661" name="Line 4"/>
          <p:cNvSpPr>
            <a:spLocks noChangeShapeType="1"/>
          </p:cNvSpPr>
          <p:nvPr/>
        </p:nvSpPr>
        <p:spPr bwMode="auto">
          <a:xfrm flipV="1">
            <a:off x="2468563" y="3011488"/>
            <a:ext cx="3108325" cy="2938462"/>
          </a:xfrm>
          <a:prstGeom prst="line">
            <a:avLst/>
          </a:prstGeom>
          <a:noFill/>
          <a:ln w="1836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946275"/>
            <a:ext cx="8953500" cy="299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QQ-plots and PC adjustment recap</a:t>
            </a:r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34100" y="6384925"/>
            <a:ext cx="2919413" cy="458788"/>
          </a:xfrm>
        </p:spPr>
        <p:txBody>
          <a:bodyPr/>
          <a:lstStyle/>
          <a:p>
            <a:pPr marL="336550" indent="-331788">
              <a:buClrTx/>
              <a:buFontTx/>
              <a:buNone/>
              <a:tabLst>
                <a:tab pos="336550" algn="l"/>
                <a:tab pos="449263" algn="l"/>
                <a:tab pos="906463" algn="l"/>
                <a:tab pos="1363663" algn="l"/>
                <a:tab pos="1820863" algn="l"/>
                <a:tab pos="2278063" algn="l"/>
                <a:tab pos="2735263" algn="l"/>
                <a:tab pos="3192463" algn="l"/>
                <a:tab pos="3649663" algn="l"/>
                <a:tab pos="4106863" algn="l"/>
                <a:tab pos="4564063" algn="l"/>
                <a:tab pos="5021263" algn="l"/>
                <a:tab pos="5478463" algn="l"/>
                <a:tab pos="5935663" algn="l"/>
                <a:tab pos="6392863" algn="l"/>
                <a:tab pos="6850063" algn="l"/>
                <a:tab pos="7307263" algn="l"/>
                <a:tab pos="7764463" algn="l"/>
                <a:tab pos="8221663" algn="l"/>
                <a:tab pos="8678863" algn="l"/>
                <a:tab pos="9136063" algn="l"/>
              </a:tabLst>
            </a:pPr>
            <a:r>
              <a:rPr lang="en-US" altLang="en-US" sz="2000" smtClean="0"/>
              <a:t>Wang, BMC Proc 2009</a:t>
            </a:r>
          </a:p>
        </p:txBody>
      </p:sp>
      <p:sp>
        <p:nvSpPr>
          <p:cNvPr id="72709" name="Text Box 4"/>
          <p:cNvSpPr txBox="1">
            <a:spLocks noChangeArrowheads="1"/>
          </p:cNvSpPr>
          <p:nvPr/>
        </p:nvSpPr>
        <p:spPr bwMode="auto">
          <a:xfrm>
            <a:off x="352425" y="5121275"/>
            <a:ext cx="7694613" cy="137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Exactly on line if no signal at all.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If don't adjust for PC's, then p-values are all inflated artificially.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2200"/>
              <a:t>Adjusting for PC's fixes the problem.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306388" y="104775"/>
            <a:ext cx="8515350" cy="1143000"/>
          </a:xfrm>
        </p:spPr>
        <p:txBody>
          <a:bodyPr/>
          <a:lstStyle/>
          <a:p>
            <a:r>
              <a:rPr lang="en-US" altLang="en-US" sz="4000" smtClean="0">
                <a:ea typeface="ＭＳ Ｐゴシック" panose="020B0600070205080204" pitchFamily="34" charset="-128"/>
              </a:rPr>
              <a:t>Manhattan plot example:</a:t>
            </a:r>
            <a:br>
              <a:rPr lang="en-US" altLang="en-US" sz="4000" smtClean="0">
                <a:ea typeface="ＭＳ Ｐゴシック" panose="020B0600070205080204" pitchFamily="34" charset="-128"/>
              </a:rPr>
            </a:br>
            <a:r>
              <a:rPr lang="en-US" altLang="en-US" sz="4000" smtClean="0">
                <a:ea typeface="ＭＳ Ｐゴシック" panose="020B0600070205080204" pitchFamily="34" charset="-128"/>
              </a:rPr>
              <a:t>Kaiser GWAS of Prostate Cancer</a:t>
            </a:r>
          </a:p>
        </p:txBody>
      </p:sp>
      <p:pic>
        <p:nvPicPr>
          <p:cNvPr id="74755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60463"/>
            <a:ext cx="6846888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6" name="TextBox 1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481013"/>
            <a:ext cx="5943600" cy="591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Replication, Replication, Replication</a:t>
            </a: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143000"/>
            <a:ext cx="8226425" cy="57642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To replicate: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Association test for replication sample significant at 0.05/{Number of SNPs replicating} alpha level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genetic model (e.g. additive, dominant)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Same direction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Sufficient sample size for replication!</a:t>
            </a:r>
          </a:p>
          <a:p>
            <a:pPr marL="1135063" lvl="2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000" dirty="0" smtClean="0"/>
              <a:t>[e.g., do a power calculation]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800" dirty="0" smtClean="0"/>
              <a:t>Non-replications not necessarily a false positive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LD structures, different populations (e.g., flip-flop)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covariates, phenotype definition, underpowered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dirty="0" smtClean="0"/>
              <a:t>Winner’s curse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dirty="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Meta-analysis</a:t>
            </a: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6425" cy="5291138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Combine multiple studies to increase power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Either combine p-values (Fisher’s test),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or coefficient estimates + standard error (better)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Replication &amp; Meta-analysis</a:t>
            </a:r>
          </a:p>
        </p:txBody>
      </p:sp>
      <p:pic>
        <p:nvPicPr>
          <p:cNvPr id="8192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4513"/>
            <a:ext cx="9010650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4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Beyond Genotyped SNPs: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of SNP Genotypes</a:t>
            </a:r>
          </a:p>
        </p:txBody>
      </p:sp>
      <p:sp>
        <p:nvSpPr>
          <p:cNvPr id="8397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>
                <a:cs typeface="DejaVu Sans" panose="020B0603030804020204" pitchFamily="34" charset="0"/>
              </a:rPr>
              <a:t>Combine data from different platforms (e.g., </a:t>
            </a:r>
            <a:r>
              <a:rPr lang="en-US" altLang="en-US" sz="2400" dirty="0" err="1">
                <a:cs typeface="DejaVu Sans" panose="020B0603030804020204" pitchFamily="34" charset="0"/>
              </a:rPr>
              <a:t>Affy</a:t>
            </a:r>
            <a:r>
              <a:rPr lang="en-US" altLang="en-US" sz="2400" dirty="0">
                <a:cs typeface="DejaVu Sans" panose="020B0603030804020204" pitchFamily="34" charset="0"/>
              </a:rPr>
              <a:t> &amp; </a:t>
            </a:r>
            <a:r>
              <a:rPr lang="en-US" altLang="en-US" sz="2400" dirty="0" err="1">
                <a:cs typeface="DejaVu Sans" panose="020B0603030804020204" pitchFamily="34" charset="0"/>
              </a:rPr>
              <a:t>Illumina</a:t>
            </a:r>
            <a:r>
              <a:rPr lang="en-US" altLang="en-US" sz="2400" dirty="0">
                <a:cs typeface="DejaVu Sans" panose="020B0603030804020204" pitchFamily="34" charset="0"/>
              </a:rPr>
              <a:t>) (for replication / meta-analysis).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Estimate unmeasured or missing genotypes.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Based on measured SNPs and external info (e.g., haplotype structure of </a:t>
            </a:r>
            <a:r>
              <a:rPr lang="en-US" altLang="en-US" sz="2400" dirty="0" err="1"/>
              <a:t>HapMap</a:t>
            </a:r>
            <a:r>
              <a:rPr lang="en-US" altLang="en-US" sz="2400" dirty="0"/>
              <a:t>).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Increase GWAS power (impute and analyze all), e.g. Sick sinus syndrome, most significant was 1000 Genomes imputed SNP (Holm et al., Nature Genetics, 2011)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 err="1"/>
              <a:t>HapMap</a:t>
            </a:r>
            <a:r>
              <a:rPr lang="en-US" altLang="en-US" sz="2400" dirty="0"/>
              <a:t> as reference, now 1000 Genomes Project; UK10K, Haplotype reference consortium?</a:t>
            </a:r>
          </a:p>
          <a:p>
            <a:pPr marL="342900" indent="-342900" eaLnBrk="1" hangingPunct="1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Hybrid sequencing/genotyping approaches</a:t>
            </a:r>
          </a:p>
          <a:p>
            <a:pPr eaLnBrk="1" hangingPunct="1">
              <a:spcBef>
                <a:spcPts val="700"/>
              </a:spcBef>
              <a:buClrTx/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Replication &amp; Meta-analysis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Advanced 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Limitations &amp; “missing heritability”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Gene/pathway tests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Polygenic models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2133600"/>
            <a:ext cx="5330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chemeClr val="tx1"/>
                </a:solidFill>
              </a:rPr>
              <a:t>Class Exercise!</a:t>
            </a:r>
          </a:p>
          <a:p>
            <a:r>
              <a:rPr lang="en-US" sz="3200" dirty="0" smtClean="0">
                <a:solidFill>
                  <a:schemeClr val="tx1"/>
                </a:solidFill>
              </a:rPr>
              <a:t>How would you fill in the remaining genotypes of this study sample individual, given the reference haplotypes?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0713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3675"/>
            <a:ext cx="8226425" cy="130175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200" smtClean="0"/>
              <a:t>Generalization of Tag SNPs: Imputed SNPs using a Reference Panel</a:t>
            </a: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288925" y="1420813"/>
            <a:ext cx="8539163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8640" tIns="49320" rIns="98640" bIns="49320"/>
          <a:lstStyle>
            <a:lvl1pPr marL="155575" indent="-155575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55575" algn="l"/>
                <a:tab pos="612775" algn="l"/>
                <a:tab pos="1069975" algn="l"/>
                <a:tab pos="1527175" algn="l"/>
                <a:tab pos="1984375" algn="l"/>
                <a:tab pos="2441575" algn="l"/>
                <a:tab pos="2898775" algn="l"/>
                <a:tab pos="3355975" algn="l"/>
                <a:tab pos="3813175" algn="l"/>
                <a:tab pos="4270375" algn="l"/>
                <a:tab pos="4727575" algn="l"/>
                <a:tab pos="5184775" algn="l"/>
                <a:tab pos="5641975" algn="l"/>
                <a:tab pos="6099175" algn="l"/>
                <a:tab pos="6556375" algn="l"/>
                <a:tab pos="7013575" algn="l"/>
                <a:tab pos="7470775" algn="l"/>
                <a:tab pos="7927975" algn="l"/>
                <a:tab pos="8385175" algn="l"/>
                <a:tab pos="8842375" algn="l"/>
                <a:tab pos="9299575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700"/>
              </a:spcBef>
              <a:buClr>
                <a:srgbClr val="006699"/>
              </a:buClr>
              <a:buSzPct val="59000"/>
              <a:buFont typeface="Arial" panose="020B0604020202020204" pitchFamily="34" charset="0"/>
              <a:buChar char="♦"/>
            </a:pPr>
            <a:r>
              <a:rPr lang="en-US" altLang="en-US" sz="2000"/>
              <a:t>Generalization</a:t>
            </a:r>
            <a:r>
              <a:rPr lang="en-US" altLang="en-US" sz="1800"/>
              <a:t> of pairwise r</a:t>
            </a:r>
            <a:r>
              <a:rPr lang="en-US" altLang="en-US" sz="1800" baseline="33000"/>
              <a:t>2</a:t>
            </a:r>
            <a:r>
              <a:rPr lang="en-US" altLang="en-US" sz="1800"/>
              <a:t> of tagSNPs to multi-marker correlation</a:t>
            </a:r>
          </a:p>
        </p:txBody>
      </p:sp>
      <p:sp>
        <p:nvSpPr>
          <p:cNvPr id="86020" name="Text Box 3"/>
          <p:cNvSpPr txBox="1">
            <a:spLocks noChangeArrowheads="1"/>
          </p:cNvSpPr>
          <p:nvPr/>
        </p:nvSpPr>
        <p:spPr bwMode="auto">
          <a:xfrm>
            <a:off x="5867400" y="6492875"/>
            <a:ext cx="3243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Li et al., Ann Rev Human Genet, 2009</a:t>
            </a:r>
          </a:p>
        </p:txBody>
      </p:sp>
      <p:pic>
        <p:nvPicPr>
          <p:cNvPr id="860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305050"/>
            <a:ext cx="2825750" cy="368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2097088"/>
            <a:ext cx="2808287" cy="348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700" y="1944688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2373313"/>
            <a:ext cx="13144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60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3019425"/>
            <a:ext cx="2909887" cy="346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6026" name="Text Box 9"/>
          <p:cNvSpPr txBox="1">
            <a:spLocks noChangeArrowheads="1"/>
          </p:cNvSpPr>
          <p:nvPr/>
        </p:nvSpPr>
        <p:spPr bwMode="auto">
          <a:xfrm>
            <a:off x="4763" y="6308725"/>
            <a:ext cx="4330700" cy="55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http://www.shapeit.fr/, http://mathgen.stats.ox.ac.uk/impute/impute_v2.html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http://faculty.washington.edu/browning/beagle/beagle.html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Char char="•"/>
            </a:pPr>
            <a:r>
              <a:rPr lang="en-US" altLang="en-US" sz="1000"/>
              <a:t>http://www.sph.umich.edu/csg/abecasis/MACH/download/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1"/>
          <p:cNvSpPr txBox="1">
            <a:spLocks noChangeArrowheads="1"/>
          </p:cNvSpPr>
          <p:nvPr/>
        </p:nvSpPr>
        <p:spPr bwMode="auto">
          <a:xfrm>
            <a:off x="457200" y="-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Imputation Application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57"/>
          <a:stretch>
            <a:fillRect/>
          </a:stretch>
        </p:blipFill>
        <p:spPr bwMode="auto">
          <a:xfrm>
            <a:off x="533400" y="1058863"/>
            <a:ext cx="8534400" cy="465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0157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8068" name="Text Box 3"/>
          <p:cNvSpPr txBox="1">
            <a:spLocks noChangeArrowheads="1"/>
          </p:cNvSpPr>
          <p:nvPr/>
        </p:nvSpPr>
        <p:spPr bwMode="auto">
          <a:xfrm>
            <a:off x="1736725" y="6132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88069" name="Line 4"/>
          <p:cNvSpPr>
            <a:spLocks noChangeShapeType="1"/>
          </p:cNvSpPr>
          <p:nvPr/>
        </p:nvSpPr>
        <p:spPr bwMode="auto">
          <a:xfrm>
            <a:off x="1181100" y="5689600"/>
            <a:ext cx="7162800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8070" name="Text Box 5"/>
          <p:cNvSpPr txBox="1">
            <a:spLocks noChangeArrowheads="1"/>
          </p:cNvSpPr>
          <p:nvPr/>
        </p:nvSpPr>
        <p:spPr bwMode="auto">
          <a:xfrm>
            <a:off x="3716338" y="5881688"/>
            <a:ext cx="228123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Chromosomal Position</a:t>
            </a:r>
          </a:p>
        </p:txBody>
      </p:sp>
      <p:sp>
        <p:nvSpPr>
          <p:cNvPr id="88071" name="Text Box 6"/>
          <p:cNvSpPr txBox="1">
            <a:spLocks noChangeArrowheads="1"/>
          </p:cNvSpPr>
          <p:nvPr/>
        </p:nvSpPr>
        <p:spPr bwMode="auto">
          <a:xfrm>
            <a:off x="4324350" y="6140450"/>
            <a:ext cx="46640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Marchini Nature Genetics2007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http://www.stats.ox.ac.uk/~marchini/#software</a:t>
            </a:r>
          </a:p>
        </p:txBody>
      </p:sp>
      <p:sp>
        <p:nvSpPr>
          <p:cNvPr id="88072" name="Text Box 7"/>
          <p:cNvSpPr txBox="1">
            <a:spLocks noChangeArrowheads="1"/>
          </p:cNvSpPr>
          <p:nvPr/>
        </p:nvSpPr>
        <p:spPr bwMode="auto">
          <a:xfrm>
            <a:off x="1871663" y="669925"/>
            <a:ext cx="6243637" cy="155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/>
              <a:t>TCF7L2</a:t>
            </a:r>
            <a:r>
              <a:rPr lang="en-US" altLang="en-US" sz="2400"/>
              <a:t> gene region &amp; T2D from the WTCCC data</a:t>
            </a:r>
            <a:r>
              <a:rPr lang="en-US" altLang="en-US" sz="1800"/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Observed genotypes black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genotypes red.  </a:t>
            </a:r>
          </a:p>
        </p:txBody>
      </p:sp>
      <p:sp>
        <p:nvSpPr>
          <p:cNvPr id="88073" name="Text Box 8"/>
          <p:cNvSpPr txBox="1">
            <a:spLocks noChangeArrowheads="1"/>
          </p:cNvSpPr>
          <p:nvPr/>
        </p:nvSpPr>
        <p:spPr bwMode="auto">
          <a:xfrm>
            <a:off x="6035675" y="1738313"/>
            <a:ext cx="2560638" cy="91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Imputed SNP more significant than typed SNP!</a:t>
            </a:r>
          </a:p>
        </p:txBody>
      </p:sp>
      <p:sp>
        <p:nvSpPr>
          <p:cNvPr id="88074" name="Line 9"/>
          <p:cNvSpPr>
            <a:spLocks noChangeShapeType="1"/>
          </p:cNvSpPr>
          <p:nvPr/>
        </p:nvSpPr>
        <p:spPr bwMode="auto">
          <a:xfrm flipH="1" flipV="1">
            <a:off x="4841875" y="1641475"/>
            <a:ext cx="1198563" cy="466725"/>
          </a:xfrm>
          <a:prstGeom prst="line">
            <a:avLst/>
          </a:prstGeom>
          <a:noFill/>
          <a:ln w="36720">
            <a:solidFill>
              <a:srgbClr val="00B8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Imputation Application #2 – Do not always see a jet of points, even for common SNP…</a:t>
            </a:r>
          </a:p>
        </p:txBody>
      </p:sp>
      <p:pic>
        <p:nvPicPr>
          <p:cNvPr id="9011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600200"/>
            <a:ext cx="8053388" cy="5283200"/>
          </a:xfrm>
        </p:spPr>
      </p:pic>
      <p:sp>
        <p:nvSpPr>
          <p:cNvPr id="90116" name="TextBox 4"/>
          <p:cNvSpPr txBox="1">
            <a:spLocks noChangeArrowheads="1"/>
          </p:cNvSpPr>
          <p:nvPr/>
        </p:nvSpPr>
        <p:spPr bwMode="auto">
          <a:xfrm>
            <a:off x="7086600" y="6629400"/>
            <a:ext cx="19812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sz="800">
                <a:solidFill>
                  <a:schemeClr val="tx1"/>
                </a:solidFill>
              </a:rPr>
              <a:t>Hoffmann et. Al, Cancer Discovery 2015`</a:t>
            </a:r>
          </a:p>
        </p:txBody>
      </p:sp>
      <p:sp>
        <p:nvSpPr>
          <p:cNvPr id="90117" name="TextBox 5"/>
          <p:cNvSpPr txBox="1">
            <a:spLocks noChangeArrowheads="1"/>
          </p:cNvSpPr>
          <p:nvPr/>
        </p:nvSpPr>
        <p:spPr bwMode="auto">
          <a:xfrm>
            <a:off x="685800" y="3657600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 dirty="0">
                <a:solidFill>
                  <a:schemeClr val="tx1"/>
                </a:solidFill>
              </a:rPr>
              <a:t>(Same SNP as </a:t>
            </a:r>
            <a:r>
              <a:rPr lang="en-US" altLang="en-US" dirty="0" smtClean="0">
                <a:solidFill>
                  <a:schemeClr val="tx1"/>
                </a:solidFill>
              </a:rPr>
              <a:t>4 slides </a:t>
            </a:r>
            <a:r>
              <a:rPr lang="en-US" altLang="en-US" dirty="0">
                <a:solidFill>
                  <a:schemeClr val="tx1"/>
                </a:solidFill>
              </a:rPr>
              <a:t>ago)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4000" smtClean="0"/>
              <a:t>Imputation example: How rare can you go?</a:t>
            </a:r>
          </a:p>
        </p:txBody>
      </p:sp>
      <p:pic>
        <p:nvPicPr>
          <p:cNvPr id="91139" name="Picture 2" descr="C:\Users\e750707\Desktop\epiclass\hoxb1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352800"/>
            <a:ext cx="6807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0" name="TextBox 1"/>
          <p:cNvSpPr txBox="1">
            <a:spLocks noChangeArrowheads="1"/>
          </p:cNvSpPr>
          <p:nvPr/>
        </p:nvSpPr>
        <p:spPr bwMode="auto">
          <a:xfrm>
            <a:off x="457200" y="1600200"/>
            <a:ext cx="7239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G84E example talked about in Austin pg. 62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MAF 0.0034 in European ancestry. r</a:t>
            </a:r>
            <a:r>
              <a:rPr lang="en-US" altLang="en-US" sz="2400" baseline="30000">
                <a:solidFill>
                  <a:schemeClr val="tx1"/>
                </a:solidFill>
              </a:rPr>
              <a:t>2</a:t>
            </a:r>
            <a:r>
              <a:rPr lang="en-US" altLang="en-US" sz="2400">
                <a:solidFill>
                  <a:schemeClr val="tx1"/>
                </a:solidFill>
              </a:rPr>
              <a:t>=0.57.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solidFill>
                  <a:schemeClr val="tx1"/>
                </a:solidFill>
              </a:rPr>
              <a:t>In general, a moving target, still unknown how rare is possible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HOXB13 G84E (continued)</a:t>
            </a:r>
          </a:p>
        </p:txBody>
      </p:sp>
      <p:pic>
        <p:nvPicPr>
          <p:cNvPr id="93187" name="Picture 2" descr="C:\Users\e750707\Desktop\epiclass\hoxb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50288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Replication &amp; Meta-analysis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Advanced 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Limitations &amp; “missing heritability”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Gene/pathway tests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Polygenic models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14638"/>
            <a:ext cx="5486400" cy="4043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6259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6260" name="Text Box 3"/>
          <p:cNvSpPr txBox="1">
            <a:spLocks noChangeArrowheads="1"/>
          </p:cNvSpPr>
          <p:nvPr/>
        </p:nvSpPr>
        <p:spPr bwMode="auto">
          <a:xfrm>
            <a:off x="457200" y="12652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</p:txBody>
      </p:sp>
      <p:sp>
        <p:nvSpPr>
          <p:cNvPr id="96261" name="Text Box 4"/>
          <p:cNvSpPr txBox="1">
            <a:spLocks noChangeArrowheads="1"/>
          </p:cNvSpPr>
          <p:nvPr/>
        </p:nvSpPr>
        <p:spPr bwMode="auto">
          <a:xfrm>
            <a:off x="1588" y="6491288"/>
            <a:ext cx="2673350" cy="3683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Witte, Nat Rev Genet 2009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562600" y="1219200"/>
            <a:ext cx="3581400" cy="50927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Example: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AUC for Breast Cancer Risk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58%: Gail model (# first degree relatives w bc, age menarche, age first live birth, number of previous biopsies) + age, study, entry year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58.9%: SNPs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61.8%: Combined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Wacholder et al., NEJM 2010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000"/>
          </a:p>
        </p:txBody>
      </p:sp>
      <p:sp>
        <p:nvSpPr>
          <p:cNvPr id="96263" name="Line 6"/>
          <p:cNvSpPr>
            <a:spLocks noChangeShapeType="1"/>
          </p:cNvSpPr>
          <p:nvPr/>
        </p:nvSpPr>
        <p:spPr bwMode="auto">
          <a:xfrm>
            <a:off x="5486400" y="1295400"/>
            <a:ext cx="1588" cy="55626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Limitations of GWAS</a:t>
            </a:r>
          </a:p>
        </p:txBody>
      </p:sp>
      <p:sp>
        <p:nvSpPr>
          <p:cNvPr id="9830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Not very predictive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Explain little 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Focus on common variation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/>
              <a:t>Many associated variants are not causal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Where's the heritability?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1317625"/>
            <a:ext cx="9051925" cy="458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0356" name="Text Box 3"/>
          <p:cNvSpPr txBox="1">
            <a:spLocks noChangeArrowheads="1"/>
          </p:cNvSpPr>
          <p:nvPr/>
        </p:nvSpPr>
        <p:spPr bwMode="auto">
          <a:xfrm>
            <a:off x="6505575" y="6338888"/>
            <a:ext cx="2073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Visccher, AJHG 2011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-34925" y="6477000"/>
            <a:ext cx="2727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/>
              <a:t>Manolio et al., Clin Invest 2008</a:t>
            </a: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-6350"/>
            <a:ext cx="91455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1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/>
              <a:t>Where’s the heritability?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0050"/>
            <a:ext cx="9144000" cy="503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4" name="Text Box 3"/>
          <p:cNvSpPr txBox="1">
            <a:spLocks noChangeArrowheads="1"/>
          </p:cNvSpPr>
          <p:nvPr/>
        </p:nvSpPr>
        <p:spPr bwMode="auto">
          <a:xfrm>
            <a:off x="6565900" y="6553200"/>
            <a:ext cx="21685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McCarthy et al., 2008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848600" y="3503613"/>
            <a:ext cx="1327150" cy="91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Many more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of these?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/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95313" y="6248400"/>
            <a:ext cx="33464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/>
              <a:t>See: NEJM, April 30, 2009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87388" y="1050925"/>
            <a:ext cx="7986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Common disease rare variant (CDRV) hypothesis: diseases due to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multiple rare variants with intermediate penetrances (allelic heterogeneity)</a:t>
            </a:r>
          </a:p>
        </p:txBody>
      </p:sp>
      <p:cxnSp>
        <p:nvCxnSpPr>
          <p:cNvPr id="43015" name="AutoShape 7"/>
          <p:cNvCxnSpPr>
            <a:cxnSpLocks noChangeShapeType="1"/>
          </p:cNvCxnSpPr>
          <p:nvPr/>
        </p:nvCxnSpPr>
        <p:spPr bwMode="auto">
          <a:xfrm flipH="1">
            <a:off x="4098925" y="1857375"/>
            <a:ext cx="763588" cy="3175"/>
          </a:xfrm>
          <a:prstGeom prst="straightConnector1">
            <a:avLst/>
          </a:prstGeom>
          <a:noFill/>
          <a:ln w="38160">
            <a:solidFill>
              <a:srgbClr val="8064A2"/>
            </a:solidFill>
            <a:miter lim="800000"/>
            <a:headEnd/>
            <a:tailEnd type="triangle" w="med" len="med"/>
          </a:ln>
          <a:effectLst>
            <a:outerShdw dist="75597" dir="1064680" algn="ctr" rotWithShape="0">
              <a:srgbClr val="000000">
                <a:alpha val="35036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/>
              <a:t>Will GWAS results explain </a:t>
            </a:r>
            <a:br>
              <a:rPr lang="en-US" altLang="en-US"/>
            </a:br>
            <a:r>
              <a:rPr lang="en-US" altLang="en-US"/>
              <a:t>more heritability? </a:t>
            </a:r>
          </a:p>
        </p:txBody>
      </p:sp>
      <p:sp>
        <p:nvSpPr>
          <p:cNvPr id="104451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603250" indent="-5984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6600" indent="-279400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03250" algn="l"/>
                <a:tab pos="1060450" algn="l"/>
                <a:tab pos="1517650" algn="l"/>
                <a:tab pos="1974850" algn="l"/>
                <a:tab pos="2432050" algn="l"/>
                <a:tab pos="2889250" algn="l"/>
                <a:tab pos="3346450" algn="l"/>
                <a:tab pos="3803650" algn="l"/>
                <a:tab pos="4260850" algn="l"/>
                <a:tab pos="4718050" algn="l"/>
                <a:tab pos="5175250" algn="l"/>
                <a:tab pos="5632450" algn="l"/>
                <a:tab pos="6089650" algn="l"/>
                <a:tab pos="6546850" algn="l"/>
                <a:tab pos="7004050" algn="l"/>
                <a:tab pos="7461250" algn="l"/>
                <a:tab pos="7918450" algn="l"/>
                <a:tab pos="8375650" algn="l"/>
                <a:tab pos="8832850" algn="l"/>
                <a:tab pos="9290050" algn="l"/>
                <a:tab pos="97472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/>
              <a:t>Possibly, if…</a:t>
            </a:r>
          </a:p>
          <a:p>
            <a:pPr eaLnBrk="1" hangingPunct="1">
              <a:buFont typeface="Times New Roman" panose="02020603050405020304" pitchFamily="18" charset="0"/>
              <a:buAutoNum type="arabicPeriod"/>
            </a:pPr>
            <a:r>
              <a:rPr lang="en-US" altLang="en-US"/>
              <a:t>Causal SNPs not yet detected due to power issues – weak effects</a:t>
            </a:r>
          </a:p>
          <a:p>
            <a:pPr lvl="1" eaLnBrk="1" hangingPunct="1">
              <a:spcBef>
                <a:spcPts val="800"/>
              </a:spcBef>
              <a:buFont typeface="Times New Roman" panose="02020603050405020304" pitchFamily="18" charset="0"/>
              <a:buChar char="–"/>
            </a:pPr>
            <a:r>
              <a:rPr lang="en-US" altLang="en-US" sz="3200"/>
              <a:t>Previous GWAS designed/powered for MAF&gt;0.05/0.10; lower MAFs for newer arrays and larger reference panels</a:t>
            </a:r>
          </a:p>
          <a:p>
            <a:pPr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More complicated modeling necessary, e.g. gene-gene interaction, gene-environment interaction, etc.</a:t>
            </a:r>
          </a:p>
        </p:txBody>
      </p:sp>
      <p:sp>
        <p:nvSpPr>
          <p:cNvPr id="104452" name="Text Box 3"/>
          <p:cNvSpPr txBox="1">
            <a:spLocks noChangeArrowheads="1"/>
          </p:cNvSpPr>
          <p:nvPr/>
        </p:nvSpPr>
        <p:spPr bwMode="auto">
          <a:xfrm>
            <a:off x="271463" y="49339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 smtClean="0"/>
              <a:t>“Array” </a:t>
            </a:r>
            <a:r>
              <a:rPr lang="en-US" altLang="en-US" sz="4400" dirty="0"/>
              <a:t>heritability</a:t>
            </a:r>
          </a:p>
        </p:txBody>
      </p:sp>
      <p:sp>
        <p:nvSpPr>
          <p:cNvPr id="106499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Compute heritability using </a:t>
            </a:r>
            <a:r>
              <a:rPr lang="en-US" altLang="en-US" b="1" dirty="0"/>
              <a:t>all</a:t>
            </a:r>
            <a:r>
              <a:rPr lang="en-US" altLang="en-US" dirty="0"/>
              <a:t> SNPs</a:t>
            </a:r>
          </a:p>
          <a:p>
            <a:pPr lvl="1" eaLnBrk="1" hangingPunct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altLang="en-US" sz="3200" dirty="0"/>
              <a:t>Be careful with QC, esp. case-control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If you adjust for the known hits, how much remains yet to be found?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/>
              <a:t>Restricted to narrow sense </a:t>
            </a:r>
            <a:r>
              <a:rPr lang="en-US" altLang="en-US" dirty="0" smtClean="0"/>
              <a:t>heritability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dirty="0" smtClean="0"/>
              <a:t>E.g.,</a:t>
            </a:r>
            <a:endParaRPr lang="en-US" altLang="en-US" dirty="0"/>
          </a:p>
        </p:txBody>
      </p:sp>
      <p:sp>
        <p:nvSpPr>
          <p:cNvPr id="106500" name="TextBox 1"/>
          <p:cNvSpPr txBox="1">
            <a:spLocks noChangeArrowheads="1"/>
          </p:cNvSpPr>
          <p:nvPr/>
        </p:nvSpPr>
        <p:spPr bwMode="auto">
          <a:xfrm>
            <a:off x="457200" y="6324600"/>
            <a:ext cx="685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en-US">
                <a:solidFill>
                  <a:schemeClr val="tx1"/>
                </a:solidFill>
              </a:rPr>
              <a:t>http://www.complextraitgenomics.com/software/gcta/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05" y="0"/>
            <a:ext cx="84011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82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Gene/pathway-based tests</a:t>
            </a: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62063"/>
            <a:ext cx="8226425" cy="5291137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smtClean="0">
                <a:latin typeface="Arial" panose="020B0604020202020204" pitchFamily="34" charset="0"/>
              </a:rPr>
              <a:t>Various ways of collapsing the genotype information in multiple genes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smtClean="0">
                <a:latin typeface="Arial" panose="020B0604020202020204" pitchFamily="34" charset="0"/>
              </a:rPr>
              <a:t>Less multiple comparison adjustment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smtClean="0">
                <a:latin typeface="Arial" panose="020B0604020202020204" pitchFamily="34" charset="0"/>
              </a:rPr>
              <a:t>logit (Prob(y=1| </a:t>
            </a:r>
            <a:r>
              <a:rPr lang="en-US" altLang="en-US" sz="2400" b="1" smtClean="0">
                <a:latin typeface="Arial" panose="020B0604020202020204" pitchFamily="34" charset="0"/>
              </a:rPr>
              <a:t>x, c</a:t>
            </a:r>
            <a:r>
              <a:rPr lang="en-US" altLang="en-US" sz="2400" smtClean="0">
                <a:latin typeface="Arial" panose="020B0604020202020204" pitchFamily="34" charset="0"/>
              </a:rPr>
              <a:t>)) = </a:t>
            </a:r>
            <a:r>
              <a:rPr lang="en-US" altLang="en-US" sz="2400" smtClean="0">
                <a:latin typeface="Symbol" panose="05050102010706020507" pitchFamily="18" charset="2"/>
              </a:rPr>
              <a:t></a:t>
            </a:r>
            <a:r>
              <a:rPr lang="en-US" altLang="en-US" sz="2400" smtClean="0">
                <a:latin typeface="Arial" panose="020B0604020202020204" pitchFamily="34" charset="0"/>
              </a:rPr>
              <a:t> + </a:t>
            </a:r>
            <a:r>
              <a:rPr lang="en-US" altLang="en-US" sz="2400" smtClean="0">
                <a:latin typeface="Symbol" panose="05050102010706020507" pitchFamily="18" charset="2"/>
              </a:rPr>
              <a:t></a:t>
            </a:r>
            <a:r>
              <a:rPr lang="en-US" altLang="en-US" sz="2400" b="1" smtClean="0">
                <a:latin typeface="Arial" panose="020B0604020202020204" pitchFamily="34" charset="0"/>
              </a:rPr>
              <a:t>x </a:t>
            </a:r>
            <a:r>
              <a:rPr lang="en-US" altLang="en-US" sz="2400" smtClean="0">
                <a:latin typeface="Arial" panose="020B0604020202020204" pitchFamily="34" charset="0"/>
              </a:rPr>
              <a:t>+ </a:t>
            </a:r>
            <a:r>
              <a:rPr lang="en-US" altLang="en-US" sz="2400" smtClean="0">
                <a:latin typeface="Symbol" panose="05050102010706020507" pitchFamily="18" charset="2"/>
              </a:rPr>
              <a:t></a:t>
            </a:r>
            <a:r>
              <a:rPr lang="en-US" altLang="en-US" sz="2400" b="1" smtClean="0">
                <a:latin typeface="Arial" panose="020B0604020202020204" pitchFamily="34" charset="0"/>
              </a:rPr>
              <a:t>c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smtClean="0">
                <a:latin typeface="Arial" panose="020B0604020202020204" pitchFamily="34" charset="0"/>
              </a:rPr>
              <a:t>    e.g.=</a:t>
            </a:r>
            <a:r>
              <a:rPr lang="en-US" altLang="en-US" sz="2400" smtClean="0">
                <a:latin typeface="Symbol" panose="05050102010706020507" pitchFamily="18" charset="2"/>
              </a:rPr>
              <a:t></a:t>
            </a:r>
            <a:r>
              <a:rPr lang="en-US" altLang="en-US" sz="2400" smtClean="0">
                <a:latin typeface="Arial" panose="020B0604020202020204" pitchFamily="34" charset="0"/>
              </a:rPr>
              <a:t>+</a:t>
            </a:r>
            <a:r>
              <a:rPr lang="en-US" altLang="en-US" sz="240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smtClean="0">
                <a:latin typeface="Symbol" panose="05050102010706020507" pitchFamily="18" charset="2"/>
              </a:rPr>
              <a:t></a:t>
            </a:r>
            <a:r>
              <a:rPr lang="en-US" altLang="en-US" sz="240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smtClean="0">
                <a:latin typeface="Arial" panose="020B0604020202020204" pitchFamily="34" charset="0"/>
              </a:rPr>
              <a:t>1</a:t>
            </a:r>
            <a:r>
              <a:rPr lang="en-US" altLang="en-US" sz="2400" smtClean="0">
                <a:latin typeface="Arial" panose="020B0604020202020204" pitchFamily="34" charset="0"/>
              </a:rPr>
              <a:t>+…+</a:t>
            </a:r>
            <a:r>
              <a:rPr lang="en-US" altLang="en-US" sz="2400" smtClean="0">
                <a:latin typeface="Symbol" panose="05050102010706020507" pitchFamily="18" charset="2"/>
              </a:rPr>
              <a:t></a:t>
            </a:r>
            <a:r>
              <a:rPr lang="en-US" altLang="en-US" sz="2400" baseline="-25000" smtClean="0">
                <a:latin typeface="Symbol" panose="05050102010706020507" pitchFamily="18" charset="2"/>
              </a:rPr>
              <a:t></a:t>
            </a:r>
            <a:r>
              <a:rPr lang="en-US" altLang="en-US" sz="2400" smtClean="0">
                <a:latin typeface="Arial" panose="020B0604020202020204" pitchFamily="34" charset="0"/>
              </a:rPr>
              <a:t>x</a:t>
            </a:r>
            <a:r>
              <a:rPr lang="en-US" altLang="en-US" sz="2400" baseline="-25000" smtClean="0">
                <a:latin typeface="Arial" panose="020B0604020202020204" pitchFamily="34" charset="0"/>
              </a:rPr>
              <a:t>12</a:t>
            </a:r>
            <a:r>
              <a:rPr lang="en-US" altLang="en-US" sz="2400" smtClean="0">
                <a:latin typeface="Arial" panose="020B0604020202020204" pitchFamily="34" charset="0"/>
              </a:rPr>
              <a:t>+{PC’s, other covariates}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smtClean="0">
                <a:latin typeface="Arial" panose="020B0604020202020204" pitchFamily="34" charset="0"/>
              </a:rPr>
              <a:t>y: disease status)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smtClean="0">
                <a:latin typeface="Arial" panose="020B0604020202020204" pitchFamily="34" charset="0"/>
              </a:rPr>
              <a:t>x </a:t>
            </a:r>
            <a:r>
              <a:rPr lang="en-US" altLang="en-US" sz="2400" smtClean="0">
                <a:latin typeface="Arial" panose="020B0604020202020204" pitchFamily="34" charset="0"/>
              </a:rPr>
              <a:t>is a vector of genotypes (e.g., a gene, or a pathway)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b="1" smtClean="0">
                <a:latin typeface="Arial" panose="020B0604020202020204" pitchFamily="34" charset="0"/>
              </a:rPr>
              <a:t>c </a:t>
            </a:r>
            <a:r>
              <a:rPr lang="en-US" altLang="en-US" sz="2400" smtClean="0">
                <a:latin typeface="Arial" panose="020B0604020202020204" pitchFamily="34" charset="0"/>
              </a:rPr>
              <a:t>is a vector of covariates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smtClean="0">
                <a:latin typeface="Arial" panose="020B0604020202020204" pitchFamily="34" charset="0"/>
              </a:rPr>
              <a:t>H</a:t>
            </a:r>
            <a:r>
              <a:rPr lang="en-US" altLang="en-US" sz="2400" baseline="-25000" smtClean="0">
                <a:latin typeface="Arial" panose="020B0604020202020204" pitchFamily="34" charset="0"/>
              </a:rPr>
              <a:t>0</a:t>
            </a:r>
            <a:r>
              <a:rPr lang="en-US" altLang="en-US" sz="2400" smtClean="0">
                <a:latin typeface="Arial" panose="020B0604020202020204" pitchFamily="34" charset="0"/>
              </a:rPr>
              <a:t>: </a:t>
            </a:r>
            <a:r>
              <a:rPr lang="en-US" altLang="en-US" sz="2400" b="1" smtClean="0">
                <a:latin typeface="Symbol" panose="05050102010706020507" pitchFamily="18" charset="2"/>
              </a:rPr>
              <a:t></a:t>
            </a:r>
            <a:r>
              <a:rPr lang="en-US" altLang="en-US" sz="2400" smtClean="0">
                <a:latin typeface="Arial" panose="020B0604020202020204" pitchFamily="34" charset="0"/>
              </a:rPr>
              <a:t>=</a:t>
            </a:r>
            <a:r>
              <a:rPr lang="en-US" altLang="en-US" sz="2400" b="1" smtClean="0">
                <a:latin typeface="Arial" panose="020B0604020202020204" pitchFamily="34" charset="0"/>
              </a:rPr>
              <a:t>0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z="2400" smtClean="0">
                <a:latin typeface="Arial" panose="020B0604020202020204" pitchFamily="34" charset="0"/>
              </a:rPr>
              <a:t>Rare variant “burden” tests are along these lines</a:t>
            </a:r>
          </a:p>
          <a:p>
            <a:pPr marL="334963" indent="-334963">
              <a:buClrTx/>
              <a:buFontTx/>
              <a:buNone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altLang="en-US" sz="2800" b="1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1"/>
          <p:cNvSpPr txBox="1">
            <a:spLocks noChangeArrowheads="1"/>
          </p:cNvSpPr>
          <p:nvPr/>
        </p:nvSpPr>
        <p:spPr bwMode="auto">
          <a:xfrm>
            <a:off x="250825" y="122238"/>
            <a:ext cx="8664575" cy="487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>
                <a:latin typeface="Arial" panose="020B0604020202020204" pitchFamily="34" charset="0"/>
              </a:rPr>
              <a:t>Pathways - how to define?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Many websites / companies provide ‘dynamic’ graphic models of molecular and biochemical pathways.</a:t>
            </a: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aseline="30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Examples: GO (Gene Ontology), KEGG, BioCarta, Reactome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 b="1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2400" b="1">
                <a:latin typeface="Arial" panose="020B0604020202020204" pitchFamily="34" charset="0"/>
              </a:rPr>
              <a:t> </a:t>
            </a:r>
            <a:r>
              <a:rPr lang="en-US" altLang="en-US" sz="2400">
                <a:latin typeface="Arial" panose="020B0604020202020204" pitchFamily="34" charset="0"/>
              </a:rPr>
              <a:t>May be interested in potential joint and/or interaction effects of multiple genes in one pathway.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Object 1"/>
          <p:cNvGraphicFramePr>
            <a:graphicFrameLocks noChangeAspect="1"/>
          </p:cNvGraphicFramePr>
          <p:nvPr/>
        </p:nvGraphicFramePr>
        <p:xfrm>
          <a:off x="2632075" y="2032000"/>
          <a:ext cx="3844925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53" r:id="rId4" imgW="1563840" imgH="633600" progId="">
                  <p:embed/>
                </p:oleObj>
              </mc:Choice>
              <mc:Fallback>
                <p:oleObj r:id="rId4" imgW="1563840" imgH="63360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2075" y="2032000"/>
                        <a:ext cx="3844925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228600" y="1066800"/>
            <a:ext cx="8915400" cy="485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1788" indent="-3317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 marL="731838" indent="-27463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1788" algn="l"/>
                <a:tab pos="788988" algn="l"/>
                <a:tab pos="1246188" algn="l"/>
                <a:tab pos="1703388" algn="l"/>
                <a:tab pos="2160588" algn="l"/>
                <a:tab pos="2617788" algn="l"/>
                <a:tab pos="3074988" algn="l"/>
                <a:tab pos="3532188" algn="l"/>
                <a:tab pos="3989388" algn="l"/>
                <a:tab pos="4446588" algn="l"/>
                <a:tab pos="4903788" algn="l"/>
                <a:tab pos="5360988" algn="l"/>
                <a:tab pos="5818188" algn="l"/>
                <a:tab pos="6275388" algn="l"/>
                <a:tab pos="6732588" algn="l"/>
                <a:tab pos="7189788" algn="l"/>
                <a:tab pos="7646988" algn="l"/>
                <a:tab pos="8104188" algn="l"/>
                <a:tab pos="8561388" algn="l"/>
                <a:tab pos="9018588" algn="l"/>
                <a:tab pos="9475788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/>
              <a:t>Many weak associations combine to risk?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/>
              <a:t>Score model (use all GWAS SNPs): 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/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r>
              <a:rPr lang="en-US" altLang="en-US" sz="3000"/>
              <a:t>where 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/>
              <a:t>ln(</a:t>
            </a:r>
            <a:r>
              <a:rPr lang="en-US" altLang="en-US" sz="2600" i="1"/>
              <a:t>OR</a:t>
            </a:r>
            <a:r>
              <a:rPr lang="en-US" altLang="en-US" sz="1500" i="1"/>
              <a:t>i</a:t>
            </a:r>
            <a:r>
              <a:rPr lang="en-US" altLang="en-US" sz="2600"/>
              <a:t> ) = ‘score’ for SNP</a:t>
            </a:r>
            <a:r>
              <a:rPr lang="en-US" altLang="en-US" sz="1500"/>
              <a:t>i</a:t>
            </a:r>
            <a:r>
              <a:rPr lang="en-US" altLang="en-US" sz="2600"/>
              <a:t> from ‘discovery’ sample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 i="1"/>
              <a:t>SNP</a:t>
            </a:r>
            <a:r>
              <a:rPr lang="en-US" altLang="en-US" sz="1500" i="1"/>
              <a:t>ij </a:t>
            </a:r>
            <a:r>
              <a:rPr lang="en-US" altLang="en-US" sz="2600"/>
              <a:t>= # of alleles (0,1,2) for SNP</a:t>
            </a:r>
            <a:r>
              <a:rPr lang="en-US" altLang="en-US" sz="1700"/>
              <a:t>i</a:t>
            </a:r>
            <a:r>
              <a:rPr lang="en-US" altLang="en-US" sz="2600"/>
              <a:t>, person j in ‘validation’ sample.</a:t>
            </a:r>
          </a:p>
          <a:p>
            <a:pPr lvl="1" eaLnBrk="1" hangingPunct="1">
              <a:lnSpc>
                <a:spcPct val="80000"/>
              </a:lnSpc>
              <a:spcBef>
                <a:spcPts val="650"/>
              </a:spcBef>
              <a:buFont typeface="Arial" panose="020B0604020202020204" pitchFamily="34" charset="0"/>
              <a:buChar char="–"/>
            </a:pPr>
            <a:r>
              <a:rPr lang="en-US" altLang="en-US" sz="2600"/>
              <a:t>Large number of SNPs (</a:t>
            </a:r>
            <a:r>
              <a:rPr lang="en-US" altLang="en-US" sz="2600" i="1"/>
              <a:t>m</a:t>
            </a:r>
            <a:r>
              <a:rPr lang="en-US" altLang="en-US" sz="2600"/>
              <a:t>)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 i="1"/>
              <a:t>x</a:t>
            </a:r>
            <a:r>
              <a:rPr lang="en-US" altLang="en-US" sz="1900" i="1"/>
              <a:t>j</a:t>
            </a:r>
            <a:r>
              <a:rPr lang="en-US" altLang="en-US" sz="3000"/>
              <a:t> associated with disease?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en-US" sz="3000"/>
              <a:t>ASIDE: Genetic risk score this idea, but only on </a:t>
            </a:r>
            <a:r>
              <a:rPr lang="en-US" altLang="en-US" sz="3000" b="1" i="1"/>
              <a:t>known hits</a:t>
            </a:r>
          </a:p>
          <a:p>
            <a:pPr eaLnBrk="1" hangingPunct="1">
              <a:lnSpc>
                <a:spcPct val="80000"/>
              </a:lnSpc>
              <a:spcBef>
                <a:spcPts val="750"/>
              </a:spcBef>
              <a:buClrTx/>
              <a:buFontTx/>
              <a:buNone/>
            </a:pPr>
            <a:endParaRPr lang="en-US" altLang="en-US" sz="3000"/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457200" y="-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/>
              <a:t>Other Extreme: Polygenic Models</a:t>
            </a:r>
          </a:p>
        </p:txBody>
      </p:sp>
      <p:sp>
        <p:nvSpPr>
          <p:cNvPr id="112645" name="Text Box 4"/>
          <p:cNvSpPr txBox="1">
            <a:spLocks noChangeArrowheads="1"/>
          </p:cNvSpPr>
          <p:nvPr/>
        </p:nvSpPr>
        <p:spPr bwMode="auto">
          <a:xfrm>
            <a:off x="5486400" y="6550025"/>
            <a:ext cx="3733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ISC / Purcell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1"/>
          <p:cNvSpPr txBox="1">
            <a:spLocks noChangeArrowheads="1"/>
          </p:cNvSpPr>
          <p:nvPr/>
        </p:nvSpPr>
        <p:spPr bwMode="auto">
          <a:xfrm>
            <a:off x="5562600" y="6550025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Purcell / ISC et al. </a:t>
            </a:r>
            <a:r>
              <a:rPr lang="en-US" altLang="en-US" sz="2000" i="1"/>
              <a:t>Nature</a:t>
            </a:r>
            <a:r>
              <a:rPr lang="en-US" altLang="en-US" sz="2000"/>
              <a:t> 2009</a:t>
            </a:r>
          </a:p>
        </p:txBody>
      </p:sp>
      <p:sp>
        <p:nvSpPr>
          <p:cNvPr id="114691" name="Text Box 2"/>
          <p:cNvSpPr txBox="1">
            <a:spLocks noChangeArrowheads="1"/>
          </p:cNvSpPr>
          <p:nvPr/>
        </p:nvSpPr>
        <p:spPr bwMode="auto">
          <a:xfrm>
            <a:off x="381000" y="3175"/>
            <a:ext cx="839787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 anchorCtr="1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>
                <a:ea typeface="SimSun" panose="02010600030101010101" pitchFamily="2" charset="-122"/>
              </a:rPr>
              <a:t>Application of Model</a:t>
            </a:r>
          </a:p>
        </p:txBody>
      </p:sp>
      <p:pic>
        <p:nvPicPr>
          <p:cNvPr id="1146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84200"/>
            <a:ext cx="7315200" cy="589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4838" cy="1138237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Other things than SNPs</a:t>
            </a:r>
          </a:p>
        </p:txBody>
      </p:sp>
      <p:sp>
        <p:nvSpPr>
          <p:cNvPr id="116739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4838" cy="5289550"/>
          </a:xfrm>
        </p:spPr>
        <p:txBody>
          <a:bodyPr/>
          <a:lstStyle/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Copy number variants (CNVs)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Epigenetics, e.g., methylation, histone modification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Gene expression (RNA levels)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Proteomics (measures of proteins in cells)</a:t>
            </a:r>
          </a:p>
          <a:p>
            <a:pPr marL="338138" indent="-338138">
              <a:buSzPct val="45000"/>
              <a:buFont typeface="StarSymbol" charset="0"/>
              <a:buChar char="●"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r>
              <a:rPr lang="en-US" altLang="en-US" smtClean="0"/>
              <a:t> ...</a:t>
            </a:r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mtClean="0"/>
          </a:p>
          <a:p>
            <a:pPr marL="338138" indent="-338138">
              <a:buClrTx/>
              <a:buFontTx/>
              <a:buNone/>
              <a:tabLst>
                <a:tab pos="338138" algn="l"/>
                <a:tab pos="450850" algn="l"/>
                <a:tab pos="908050" algn="l"/>
                <a:tab pos="1365250" algn="l"/>
                <a:tab pos="1822450" algn="l"/>
                <a:tab pos="2279650" algn="l"/>
                <a:tab pos="2736850" algn="l"/>
                <a:tab pos="3194050" algn="l"/>
                <a:tab pos="3651250" algn="l"/>
                <a:tab pos="4108450" algn="l"/>
                <a:tab pos="4565650" algn="l"/>
                <a:tab pos="5022850" algn="l"/>
                <a:tab pos="5480050" algn="l"/>
                <a:tab pos="5937250" algn="l"/>
                <a:tab pos="6394450" algn="l"/>
                <a:tab pos="6851650" algn="l"/>
                <a:tab pos="7308850" algn="l"/>
                <a:tab pos="7766050" algn="l"/>
                <a:tab pos="8223250" algn="l"/>
                <a:tab pos="8680450" algn="l"/>
                <a:tab pos="9137650" algn="l"/>
              </a:tabLst>
            </a:pPr>
            <a:endParaRPr lang="en-US" altLang="en-US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0"/>
            <a:ext cx="82264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Outline for GWAS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838200"/>
            <a:ext cx="8226425" cy="5954713"/>
          </a:xfrm>
        </p:spPr>
        <p:txBody>
          <a:bodyPr/>
          <a:lstStyle/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Review / Overview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/>
              <a:t>Design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QC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Prostate cancer example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Imputation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Replication &amp; Meta-analysis</a:t>
            </a:r>
          </a:p>
          <a:p>
            <a:pPr marL="334963" indent="-334963">
              <a:buFont typeface="Times New Roman" panose="02020603050405020304" pitchFamily="18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Advanced analysis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Limitations &amp; “missing heritability”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Gene/pathway tests</a:t>
            </a:r>
          </a:p>
          <a:p>
            <a:pPr marL="735013" lvl="1" indent="-277813">
              <a:buFont typeface="Times New Roman" panose="02020603050405020304" pitchFamily="18" charset="0"/>
              <a:buChar char="–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altLang="en-US" smtClean="0">
                <a:solidFill>
                  <a:srgbClr val="808080"/>
                </a:solidFill>
              </a:rPr>
              <a:t>Polygenic models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600" u="sng"/>
              <a:t>Design 1: Microarray</a:t>
            </a:r>
            <a:r>
              <a:rPr lang="en-US" altLang="en-US" sz="3600"/>
              <a:t> – Genotype a subset of markers available</a:t>
            </a:r>
          </a:p>
        </p:txBody>
      </p:sp>
      <p:grpSp>
        <p:nvGrpSpPr>
          <p:cNvPr id="29699" name="Group 2"/>
          <p:cNvGrpSpPr>
            <a:grpSpLocks/>
          </p:cNvGrpSpPr>
          <p:nvPr/>
        </p:nvGrpSpPr>
        <p:grpSpPr bwMode="auto">
          <a:xfrm>
            <a:off x="0" y="2252663"/>
            <a:ext cx="8523288" cy="1851025"/>
            <a:chOff x="0" y="1419"/>
            <a:chExt cx="5369" cy="1166"/>
          </a:xfrm>
        </p:grpSpPr>
        <p:pic>
          <p:nvPicPr>
            <p:cNvPr id="2970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7" name="Text Box 4"/>
            <p:cNvSpPr txBox="1">
              <a:spLocks noChangeArrowheads="1"/>
            </p:cNvSpPr>
            <p:nvPr/>
          </p:nvSpPr>
          <p:spPr bwMode="auto">
            <a:xfrm>
              <a:off x="0" y="1419"/>
              <a:ext cx="5369" cy="1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en-US" altLang="en-US"/>
            </a:p>
          </p:txBody>
        </p:sp>
      </p:grp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365125" y="4684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4892675" y="6461125"/>
            <a:ext cx="4257675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000"/>
              <a:t>Hirschhorn &amp; Daly, Nat Rev Genet 2005</a:t>
            </a:r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6781800" y="3733800"/>
            <a:ext cx="2209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(guilt by association)</a:t>
            </a:r>
          </a:p>
        </p:txBody>
      </p:sp>
      <p:sp>
        <p:nvSpPr>
          <p:cNvPr id="29703" name="Text Box 8"/>
          <p:cNvSpPr txBox="1">
            <a:spLocks noChangeArrowheads="1"/>
          </p:cNvSpPr>
          <p:nvPr/>
        </p:nvSpPr>
        <p:spPr bwMode="auto">
          <a:xfrm>
            <a:off x="457200" y="4110038"/>
            <a:ext cx="2752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Disease locus directly typed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4572000" y="4110038"/>
            <a:ext cx="419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Marker correlated with typed disease locus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65125" y="4756150"/>
            <a:ext cx="8047038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Previously we talked about using this to “tag” candidate genes (only Genotype a subset of the SNPs).</a:t>
            </a:r>
          </a:p>
          <a:p>
            <a:pPr eaLnBrk="1" hangingPunct="1">
              <a:spcBef>
                <a:spcPct val="0"/>
              </a:spcBef>
              <a:buSzPct val="45000"/>
              <a:buFont typeface="StarSymbol" charset="0"/>
              <a:buChar char="●"/>
            </a:pPr>
            <a:r>
              <a:rPr lang="en-US" altLang="en-US" sz="1800"/>
              <a:t>Same principal applies to tagging the whole genome.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z="3600" smtClean="0"/>
              <a:t>Technology behind a GWAS Microarray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6963"/>
            <a:ext cx="9144000" cy="539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1748" name="Text Box 3"/>
          <p:cNvSpPr txBox="1">
            <a:spLocks noChangeArrowheads="1"/>
          </p:cNvSpPr>
          <p:nvPr/>
        </p:nvSpPr>
        <p:spPr bwMode="auto">
          <a:xfrm>
            <a:off x="4800600" y="6477000"/>
            <a:ext cx="4191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r">
              <a:spcBef>
                <a:spcPts val="1000"/>
              </a:spcBef>
              <a:buClrTx/>
              <a:buFontTx/>
              <a:buNone/>
            </a:pPr>
            <a:r>
              <a:rPr lang="en-US" altLang="en-US" sz="1600">
                <a:latin typeface="Times New Roman" panose="02020603050405020304" pitchFamily="18" charset="0"/>
              </a:rPr>
              <a:t>Affymetrix, http://www.affymetrix.com</a:t>
            </a:r>
          </a:p>
        </p:txBody>
      </p:sp>
      <p:sp>
        <p:nvSpPr>
          <p:cNvPr id="31749" name="Text Box 4"/>
          <p:cNvSpPr txBox="1">
            <a:spLocks noChangeArrowheads="1"/>
          </p:cNvSpPr>
          <p:nvPr/>
        </p:nvSpPr>
        <p:spPr bwMode="auto">
          <a:xfrm>
            <a:off x="76200" y="6324600"/>
            <a:ext cx="550227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500"/>
              </a:spcBef>
              <a:buClrTx/>
              <a:buFontTx/>
              <a:buNone/>
            </a:pPr>
            <a:r>
              <a:rPr lang="en-US" altLang="en-US" sz="2400"/>
              <a:t>Assay ~ 0.7 - 5M SNPs (keeps increasing)</a:t>
            </a:r>
          </a:p>
        </p:txBody>
      </p:sp>
      <p:sp>
        <p:nvSpPr>
          <p:cNvPr id="31750" name="Text Box 5"/>
          <p:cNvSpPr txBox="1">
            <a:spLocks noChangeArrowheads="1"/>
          </p:cNvSpPr>
          <p:nvPr/>
        </p:nvSpPr>
        <p:spPr bwMode="auto">
          <a:xfrm>
            <a:off x="2193925" y="5783263"/>
            <a:ext cx="2011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Sample binds to array</a:t>
            </a:r>
          </a:p>
        </p:txBody>
      </p:sp>
      <p:sp>
        <p:nvSpPr>
          <p:cNvPr id="31751" name="Text Box 6"/>
          <p:cNvSpPr txBox="1">
            <a:spLocks noChangeArrowheads="1"/>
          </p:cNvSpPr>
          <p:nvPr/>
        </p:nvSpPr>
        <p:spPr bwMode="auto">
          <a:xfrm>
            <a:off x="4337050" y="4792663"/>
            <a:ext cx="1828800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Labeled probes bind to sample, differentiating between the two alleles</a:t>
            </a:r>
          </a:p>
        </p:txBody>
      </p:sp>
      <p:sp>
        <p:nvSpPr>
          <p:cNvPr id="31752" name="Text Box 7"/>
          <p:cNvSpPr txBox="1">
            <a:spLocks noChangeArrowheads="1"/>
          </p:cNvSpPr>
          <p:nvPr/>
        </p:nvSpPr>
        <p:spPr bwMode="auto">
          <a:xfrm>
            <a:off x="6492875" y="4937125"/>
            <a:ext cx="21034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/>
              <a:t>Make it bright enough then measure intensity of array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683625" cy="1139825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/>
              <a:t>Raw microarray data: Genotype calls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3" y="1676400"/>
            <a:ext cx="8726487" cy="420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796" name="Text Box 3"/>
          <p:cNvSpPr txBox="1">
            <a:spLocks noChangeArrowheads="1"/>
          </p:cNvSpPr>
          <p:nvPr/>
        </p:nvSpPr>
        <p:spPr bwMode="auto">
          <a:xfrm>
            <a:off x="1905000" y="5957888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Good calls!</a:t>
            </a:r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6324600" y="5943600"/>
            <a:ext cx="2133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572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>
              <a:spcBef>
                <a:spcPts val="1125"/>
              </a:spcBef>
              <a:buClrTx/>
              <a:buFontTx/>
              <a:buNone/>
            </a:pPr>
            <a:r>
              <a:rPr lang="en-US" altLang="en-US" sz="1800"/>
              <a:t>Bad calls!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Droid Sans Fallback"/>
        <a:cs typeface="Droid Sans Fallback"/>
      </a:majorFont>
      <a:minorFont>
        <a:latin typeface="Calibri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2571</Words>
  <Application>Microsoft Office PowerPoint</Application>
  <PresentationFormat>On-screen Show (4:3)</PresentationFormat>
  <Paragraphs>401</Paragraphs>
  <Slides>58</Slides>
  <Notes>50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58</vt:i4>
      </vt:variant>
    </vt:vector>
  </HeadingPairs>
  <TitlesOfParts>
    <vt:vector size="72" baseType="lpstr">
      <vt:lpstr>Microsoft YaHei</vt:lpstr>
      <vt:lpstr>ＭＳ Ｐゴシック</vt:lpstr>
      <vt:lpstr>SimSun</vt:lpstr>
      <vt:lpstr>Arial</vt:lpstr>
      <vt:lpstr>Calibri</vt:lpstr>
      <vt:lpstr>Consolas</vt:lpstr>
      <vt:lpstr>DejaVu Sans</vt:lpstr>
      <vt:lpstr>Droid Sans Fallback</vt:lpstr>
      <vt:lpstr>StarSymbol</vt:lpstr>
      <vt:lpstr>Symbol</vt:lpstr>
      <vt:lpstr>Times New Roman</vt:lpstr>
      <vt:lpstr>Office Theme</vt:lpstr>
      <vt:lpstr>1_Office Theme</vt:lpstr>
      <vt:lpstr>2_Office Theme</vt:lpstr>
      <vt:lpstr>PowerPoint Presentation</vt:lpstr>
      <vt:lpstr>Further reading (not required)</vt:lpstr>
      <vt:lpstr>Outline for GWAS</vt:lpstr>
      <vt:lpstr>Outline for GWAS</vt:lpstr>
      <vt:lpstr>PowerPoint Presentation</vt:lpstr>
      <vt:lpstr>Outline for GWAS</vt:lpstr>
      <vt:lpstr>PowerPoint Presentation</vt:lpstr>
      <vt:lpstr>Technology behind a GWAS Microarray</vt:lpstr>
      <vt:lpstr>Raw microarray data: Genotype calls</vt:lpstr>
      <vt:lpstr>Class Exercise!: How would you design a general GWAS microarray?</vt:lpstr>
      <vt:lpstr>Class Exercise!: How would you design a general GWAS microarray?</vt:lpstr>
      <vt:lpstr>Class Exercise!: How would you design a general GWAS microarray?</vt:lpstr>
      <vt:lpstr>Genome-wide Assocation Studies (GWAS)</vt:lpstr>
      <vt:lpstr>Genome-wide Assocation Studies (GWAS)</vt:lpstr>
      <vt:lpstr>Design 2: Next generation sequencing</vt:lpstr>
      <vt:lpstr>Design choices</vt:lpstr>
      <vt:lpstr>Design choices</vt:lpstr>
      <vt:lpstr>Size matters</vt:lpstr>
      <vt:lpstr>Biggest studies...</vt:lpstr>
      <vt:lpstr>Outline for GWAS</vt:lpstr>
      <vt:lpstr>QC Steps: Class exercise!</vt:lpstr>
      <vt:lpstr>PowerPoint Presentation</vt:lpstr>
      <vt:lpstr>Filter for Mendelian inheritance</vt:lpstr>
      <vt:lpstr>Filter for Mendelian inheritance</vt:lpstr>
      <vt:lpstr>Check for relatedness, e.g., HapMap</vt:lpstr>
      <vt:lpstr>PowerPoint Presentation</vt:lpstr>
      <vt:lpstr>Recap of population substructure</vt:lpstr>
      <vt:lpstr>Control for race/ethnicity/ancestry: Principal Components (PCs) as covariates in regression model</vt:lpstr>
      <vt:lpstr>PCs pick up fine population structure</vt:lpstr>
      <vt:lpstr>Adjusting for PC's</vt:lpstr>
      <vt:lpstr>After run analysis</vt:lpstr>
      <vt:lpstr>PowerPoint Presentation</vt:lpstr>
      <vt:lpstr>QQ-plots and PC adjustment recap</vt:lpstr>
      <vt:lpstr>Manhattan plot example: Kaiser GWAS of Prostate Cancer</vt:lpstr>
      <vt:lpstr>PowerPoint Presentation</vt:lpstr>
      <vt:lpstr>Replication, Replication, Replication</vt:lpstr>
      <vt:lpstr>Meta-analysis</vt:lpstr>
      <vt:lpstr>Replication &amp; Meta-analysis</vt:lpstr>
      <vt:lpstr>PowerPoint Presentation</vt:lpstr>
      <vt:lpstr>Generalization of Tag SNPs: Imputed SNPs using a Reference Panel</vt:lpstr>
      <vt:lpstr>Generalization of Tag SNPs: Imputed SNPs using a Reference Panel</vt:lpstr>
      <vt:lpstr>PowerPoint Presentation</vt:lpstr>
      <vt:lpstr>Imputation Application #2 – Do not always see a jet of points, even for common SNP…</vt:lpstr>
      <vt:lpstr>Imputation example: How rare can you go?</vt:lpstr>
      <vt:lpstr>HOXB13 G84E (continued)</vt:lpstr>
      <vt:lpstr>Outline for GWAS</vt:lpstr>
      <vt:lpstr>PowerPoint Presentation</vt:lpstr>
      <vt:lpstr>PowerPoint Presentation</vt:lpstr>
      <vt:lpstr>Where's the heritability?</vt:lpstr>
      <vt:lpstr>PowerPoint Presentation</vt:lpstr>
      <vt:lpstr>PowerPoint Presentation</vt:lpstr>
      <vt:lpstr>PowerPoint Presentation</vt:lpstr>
      <vt:lpstr>PowerPoint Presentation</vt:lpstr>
      <vt:lpstr>Gene/pathway-based tests</vt:lpstr>
      <vt:lpstr>PowerPoint Presentation</vt:lpstr>
      <vt:lpstr>PowerPoint Presentation</vt:lpstr>
      <vt:lpstr>PowerPoint Presentation</vt:lpstr>
      <vt:lpstr>Other things than SNPs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Hoffmann</dc:creator>
  <cp:lastModifiedBy>Thomas Hoffmann</cp:lastModifiedBy>
  <cp:revision>24</cp:revision>
  <cp:lastPrinted>1601-01-01T00:00:00Z</cp:lastPrinted>
  <dcterms:created xsi:type="dcterms:W3CDTF">2013-02-05T07:04:45Z</dcterms:created>
  <dcterms:modified xsi:type="dcterms:W3CDTF">2017-02-21T05:39:36Z</dcterms:modified>
</cp:coreProperties>
</file>